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tif" ContentType="image/tif"/>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Lst>
  <p:sldSz cx="9715500" cy="75565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000000"/>
        </a:solidFill>
        <a:effectLst/>
        <a:uFillTx/>
        <a:latin typeface="+mn-lt"/>
        <a:ea typeface="+mn-ea"/>
        <a:cs typeface="+mn-cs"/>
        <a:sym typeface="Helvetica"/>
      </a:defRPr>
    </a:lvl1pPr>
    <a:lvl2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000000"/>
        </a:solidFill>
        <a:effectLst/>
        <a:uFillTx/>
        <a:latin typeface="+mn-lt"/>
        <a:ea typeface="+mn-ea"/>
        <a:cs typeface="+mn-cs"/>
        <a:sym typeface="Helvetica"/>
      </a:defRPr>
    </a:lvl2pPr>
    <a:lvl3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000000"/>
        </a:solidFill>
        <a:effectLst/>
        <a:uFillTx/>
        <a:latin typeface="+mn-lt"/>
        <a:ea typeface="+mn-ea"/>
        <a:cs typeface="+mn-cs"/>
        <a:sym typeface="Helvetica"/>
      </a:defRPr>
    </a:lvl3pPr>
    <a:lvl4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000000"/>
        </a:solidFill>
        <a:effectLst/>
        <a:uFillTx/>
        <a:latin typeface="+mn-lt"/>
        <a:ea typeface="+mn-ea"/>
        <a:cs typeface="+mn-cs"/>
        <a:sym typeface="Helvetica"/>
      </a:defRPr>
    </a:lvl4pPr>
    <a:lvl5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000000"/>
        </a:solidFill>
        <a:effectLst/>
        <a:uFillTx/>
        <a:latin typeface="+mn-lt"/>
        <a:ea typeface="+mn-ea"/>
        <a:cs typeface="+mn-cs"/>
        <a:sym typeface="Helvetica"/>
      </a:defRPr>
    </a:lvl5pPr>
    <a:lvl6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000000"/>
        </a:solidFill>
        <a:effectLst/>
        <a:uFillTx/>
        <a:latin typeface="+mn-lt"/>
        <a:ea typeface="+mn-ea"/>
        <a:cs typeface="+mn-cs"/>
        <a:sym typeface="Helvetica"/>
      </a:defRPr>
    </a:lvl6pPr>
    <a:lvl7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000000"/>
        </a:solidFill>
        <a:effectLst/>
        <a:uFillTx/>
        <a:latin typeface="+mn-lt"/>
        <a:ea typeface="+mn-ea"/>
        <a:cs typeface="+mn-cs"/>
        <a:sym typeface="Helvetica"/>
      </a:defRPr>
    </a:lvl7pPr>
    <a:lvl8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000000"/>
        </a:solidFill>
        <a:effectLst/>
        <a:uFillTx/>
        <a:latin typeface="+mn-lt"/>
        <a:ea typeface="+mn-ea"/>
        <a:cs typeface="+mn-cs"/>
        <a:sym typeface="Helvetica"/>
      </a:defRPr>
    </a:lvl8pPr>
    <a:lvl9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000000"/>
        </a:solidFill>
        <a:effectLst/>
        <a:uFillTx/>
        <a:latin typeface="+mn-lt"/>
        <a:ea typeface="+mn-ea"/>
        <a:cs typeface="+mn-cs"/>
        <a:sym typeface="Helvetica"/>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FE2CD"/>
          </a:solidFill>
        </a:fill>
      </a:tcStyle>
    </a:wholeTbl>
    <a:band2H>
      <a:tcTxStyle/>
      <a:tcStyle>
        <a:tcBdr/>
        <a:fill>
          <a:solidFill>
            <a:srgbClr val="FFF1E8"/>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5DBDE"/>
          </a:solidFill>
        </a:fill>
      </a:tcStyle>
    </a:wholeTbl>
    <a:band2H>
      <a:tcTxStyle/>
      <a:tcStyle>
        <a:tcBdr/>
        <a:fill>
          <a:solidFill>
            <a:srgbClr val="EBEEEF"/>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8FFCD"/>
          </a:solidFill>
        </a:fill>
      </a:tcStyle>
    </a:wholeTbl>
    <a:band2H>
      <a:tcTxStyle/>
      <a:tcStyle>
        <a:tcBdr/>
        <a:fill>
          <a:solidFill>
            <a:srgbClr val="FCFFE8"/>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in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in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in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a:tcStyle>
        <a:tcBdr/>
        <a:fill>
          <a:solidFill>
            <a:srgbClr val="FFFFFF"/>
          </a:solidFill>
        </a:fill>
      </a:tcStyle>
    </a:band2H>
    <a:firstCol>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7" d="100"/>
          <a:sy n="97" d="100"/>
        </p:scale>
        <p:origin x="1752"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59" name="Shape 159"/>
          <p:cNvSpPr>
            <a:spLocks noGrp="1" noRot="1" noChangeAspect="1"/>
          </p:cNvSpPr>
          <p:nvPr>
            <p:ph type="sldImg"/>
          </p:nvPr>
        </p:nvSpPr>
        <p:spPr>
          <a:xfrm>
            <a:off x="1143000" y="685800"/>
            <a:ext cx="4572000" cy="3429000"/>
          </a:xfrm>
          <a:prstGeom prst="rect">
            <a:avLst/>
          </a:prstGeom>
        </p:spPr>
        <p:txBody>
          <a:bodyPr/>
          <a:lstStyle/>
          <a:p>
            <a:endParaRPr/>
          </a:p>
        </p:txBody>
      </p:sp>
      <p:sp>
        <p:nvSpPr>
          <p:cNvPr id="160" name="Shape 160"/>
          <p:cNvSpPr>
            <a:spLocks noGrp="1"/>
          </p:cNvSpPr>
          <p:nvPr>
            <p:ph type="body" sz="quarter" idx="1"/>
          </p:nvPr>
        </p:nvSpPr>
        <p:spPr>
          <a:xfrm>
            <a:off x="914400" y="4343400"/>
            <a:ext cx="5029200" cy="4114800"/>
          </a:xfrm>
          <a:prstGeom prst="rect">
            <a:avLst/>
          </a:prstGeom>
        </p:spPr>
        <p:txBody>
          <a:bodyPr/>
          <a:lstStyle/>
          <a:p>
            <a:endParaRPr/>
          </a:p>
        </p:txBody>
      </p:sp>
    </p:spTree>
    <p:extLst>
      <p:ext uri="{BB962C8B-B14F-4D97-AF65-F5344CB8AC3E}">
        <p14:creationId xmlns:p14="http://schemas.microsoft.com/office/powerpoint/2010/main" val="3960639096"/>
      </p:ext>
    </p:extLst>
  </p:cSld>
  <p:clrMap bg1="lt1" tx1="dk1" bg2="lt2" tx2="dk2" accent1="accent1" accent2="accent2" accent3="accent3" accent4="accent4" accent5="accent5" accent6="accent6" hlink="hlink" folHlink="folHlink"/>
  <p:notesStyle>
    <a:lvl1pPr latinLnBrk="0">
      <a:defRPr sz="1400">
        <a:latin typeface="+mj-lt"/>
        <a:ea typeface="+mj-ea"/>
        <a:cs typeface="+mj-cs"/>
        <a:sym typeface="Arial"/>
      </a:defRPr>
    </a:lvl1pPr>
    <a:lvl2pPr indent="228600" latinLnBrk="0">
      <a:defRPr sz="1400">
        <a:latin typeface="+mj-lt"/>
        <a:ea typeface="+mj-ea"/>
        <a:cs typeface="+mj-cs"/>
        <a:sym typeface="Arial"/>
      </a:defRPr>
    </a:lvl2pPr>
    <a:lvl3pPr indent="457200" latinLnBrk="0">
      <a:defRPr sz="1400">
        <a:latin typeface="+mj-lt"/>
        <a:ea typeface="+mj-ea"/>
        <a:cs typeface="+mj-cs"/>
        <a:sym typeface="Arial"/>
      </a:defRPr>
    </a:lvl3pPr>
    <a:lvl4pPr indent="685800" latinLnBrk="0">
      <a:defRPr sz="1400">
        <a:latin typeface="+mj-lt"/>
        <a:ea typeface="+mj-ea"/>
        <a:cs typeface="+mj-cs"/>
        <a:sym typeface="Arial"/>
      </a:defRPr>
    </a:lvl4pPr>
    <a:lvl5pPr indent="914400" latinLnBrk="0">
      <a:defRPr sz="1400">
        <a:latin typeface="+mj-lt"/>
        <a:ea typeface="+mj-ea"/>
        <a:cs typeface="+mj-cs"/>
        <a:sym typeface="Arial"/>
      </a:defRPr>
    </a:lvl5pPr>
    <a:lvl6pPr indent="1143000" latinLnBrk="0">
      <a:defRPr sz="1400">
        <a:latin typeface="+mj-lt"/>
        <a:ea typeface="+mj-ea"/>
        <a:cs typeface="+mj-cs"/>
        <a:sym typeface="Arial"/>
      </a:defRPr>
    </a:lvl6pPr>
    <a:lvl7pPr indent="1371600" latinLnBrk="0">
      <a:defRPr sz="1400">
        <a:latin typeface="+mj-lt"/>
        <a:ea typeface="+mj-ea"/>
        <a:cs typeface="+mj-cs"/>
        <a:sym typeface="Arial"/>
      </a:defRPr>
    </a:lvl7pPr>
    <a:lvl8pPr indent="1600200" latinLnBrk="0">
      <a:defRPr sz="1400">
        <a:latin typeface="+mj-lt"/>
        <a:ea typeface="+mj-ea"/>
        <a:cs typeface="+mj-cs"/>
        <a:sym typeface="Arial"/>
      </a:defRPr>
    </a:lvl8pPr>
    <a:lvl9pPr indent="1828800" latinLnBrk="0">
      <a:defRPr sz="1400">
        <a:latin typeface="+mj-lt"/>
        <a:ea typeface="+mj-ea"/>
        <a:cs typeface="+mj-cs"/>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a:xfrm>
            <a:off x="1223963" y="685800"/>
            <a:ext cx="4410075" cy="3429000"/>
          </a:xfrm>
        </p:spPr>
      </p:sp>
      <p:sp>
        <p:nvSpPr>
          <p:cNvPr id="3" name="Marcador de notas 2"/>
          <p:cNvSpPr>
            <a:spLocks noGrp="1"/>
          </p:cNvSpPr>
          <p:nvPr>
            <p:ph type="body" idx="1"/>
          </p:nvPr>
        </p:nvSpPr>
        <p:spPr/>
        <p:txBody>
          <a:bodyPr/>
          <a:lstStyle/>
          <a:p>
            <a:endParaRPr lang="es-CL"/>
          </a:p>
        </p:txBody>
      </p:sp>
    </p:spTree>
    <p:extLst>
      <p:ext uri="{BB962C8B-B14F-4D97-AF65-F5344CB8AC3E}">
        <p14:creationId xmlns:p14="http://schemas.microsoft.com/office/powerpoint/2010/main" val="166001900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2.png"/><Relationship Id="rId4" Type="http://schemas.openxmlformats.org/officeDocument/2006/relationships/image" Target="../media/image1.png"/></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cSld name="1_One column text">
    <p:spTree>
      <p:nvGrpSpPr>
        <p:cNvPr id="1" name=""/>
        <p:cNvGrpSpPr/>
        <p:nvPr/>
      </p:nvGrpSpPr>
      <p:grpSpPr>
        <a:xfrm>
          <a:off x="0" y="0"/>
          <a:ext cx="0" cy="0"/>
          <a:chOff x="0" y="0"/>
          <a:chExt cx="0" cy="0"/>
        </a:xfrm>
      </p:grpSpPr>
      <p:grpSp>
        <p:nvGrpSpPr>
          <p:cNvPr id="19" name="Google Shape;7;p23"/>
          <p:cNvGrpSpPr/>
          <p:nvPr/>
        </p:nvGrpSpPr>
        <p:grpSpPr>
          <a:xfrm>
            <a:off x="242852" y="1756547"/>
            <a:ext cx="9346508" cy="5675929"/>
            <a:chOff x="-1" y="0"/>
            <a:chExt cx="9346507" cy="5675927"/>
          </a:xfrm>
        </p:grpSpPr>
        <p:sp>
          <p:nvSpPr>
            <p:cNvPr id="17" name="Figura"/>
            <p:cNvSpPr/>
            <p:nvPr/>
          </p:nvSpPr>
          <p:spPr>
            <a:xfrm>
              <a:off x="-2" y="-1"/>
              <a:ext cx="9346508" cy="5675929"/>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19587" y="0"/>
                  </a:lnTo>
                  <a:cubicBezTo>
                    <a:pt x="20699" y="0"/>
                    <a:pt x="21600" y="1484"/>
                    <a:pt x="21600" y="3316"/>
                  </a:cubicBezTo>
                  <a:lnTo>
                    <a:pt x="21600" y="21600"/>
                  </a:lnTo>
                  <a:lnTo>
                    <a:pt x="0" y="21600"/>
                  </a:lnTo>
                  <a:close/>
                </a:path>
              </a:pathLst>
            </a:custGeom>
            <a:solidFill>
              <a:srgbClr val="E9E1E4"/>
            </a:solidFill>
            <a:ln w="12700" cap="flat">
              <a:noFill/>
              <a:miter lim="400000"/>
            </a:ln>
            <a:effectLst/>
          </p:spPr>
          <p:txBody>
            <a:bodyPr wrap="square" lIns="0" tIns="0" rIns="0" bIns="0" numCol="1" anchor="ctr">
              <a:noAutofit/>
            </a:bodyPr>
            <a:lstStyle/>
            <a:p>
              <a:pPr>
                <a:defRPr>
                  <a:latin typeface="+mj-lt"/>
                  <a:ea typeface="+mj-ea"/>
                  <a:cs typeface="+mj-cs"/>
                  <a:sym typeface="Arial"/>
                </a:defRPr>
              </a:pPr>
              <a:endParaRPr/>
            </a:p>
          </p:txBody>
        </p:sp>
        <p:sp>
          <p:nvSpPr>
            <p:cNvPr id="18" name="Texto"/>
            <p:cNvSpPr txBox="1"/>
            <p:nvPr/>
          </p:nvSpPr>
          <p:spPr>
            <a:xfrm>
              <a:off x="-2" y="2647844"/>
              <a:ext cx="9091325" cy="380230"/>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422" tIns="91422" rIns="91422" bIns="91422" numCol="1" anchor="ctr">
              <a:spAutoFit/>
            </a:bodyPr>
            <a:lstStyle>
              <a:lvl1pPr>
                <a:defRPr>
                  <a:latin typeface="+mj-lt"/>
                  <a:ea typeface="+mj-ea"/>
                  <a:cs typeface="+mj-cs"/>
                  <a:sym typeface="Arial"/>
                </a:defRPr>
              </a:lvl1pPr>
            </a:lstStyle>
            <a:p>
              <a:r>
                <a:t> </a:t>
              </a:r>
            </a:p>
          </p:txBody>
        </p:sp>
      </p:grpSp>
      <p:pic>
        <p:nvPicPr>
          <p:cNvPr id="20" name="Google Shape;8;p23" descr="Google Shape;8;p23"/>
          <p:cNvPicPr>
            <a:picLocks noChangeAspect="1"/>
          </p:cNvPicPr>
          <p:nvPr/>
        </p:nvPicPr>
        <p:blipFill>
          <a:blip r:embed="rId2">
            <a:extLst/>
          </a:blip>
          <a:stretch>
            <a:fillRect/>
          </a:stretch>
        </p:blipFill>
        <p:spPr>
          <a:xfrm>
            <a:off x="436350" y="419800"/>
            <a:ext cx="3659450" cy="680475"/>
          </a:xfrm>
          <a:prstGeom prst="rect">
            <a:avLst/>
          </a:prstGeom>
          <a:ln w="12700">
            <a:miter lim="400000"/>
          </a:ln>
        </p:spPr>
      </p:pic>
      <p:sp>
        <p:nvSpPr>
          <p:cNvPr id="21" name="Google Shape;9;p23"/>
          <p:cNvSpPr/>
          <p:nvPr/>
        </p:nvSpPr>
        <p:spPr>
          <a:xfrm>
            <a:off x="436350" y="6464001"/>
            <a:ext cx="7891862" cy="680477"/>
          </a:xfrm>
          <a:prstGeom prst="roundRect">
            <a:avLst>
              <a:gd name="adj" fmla="val 19335"/>
            </a:avLst>
          </a:prstGeom>
          <a:solidFill>
            <a:srgbClr val="BB9BA5"/>
          </a:solidFill>
          <a:ln w="12700">
            <a:miter lim="400000"/>
          </a:ln>
        </p:spPr>
        <p:txBody>
          <a:bodyPr lIns="0" tIns="0" rIns="0" bIns="0" anchor="ctr"/>
          <a:lstStyle/>
          <a:p>
            <a:pPr algn="ctr">
              <a:defRPr>
                <a:solidFill>
                  <a:srgbClr val="FFFFFF"/>
                </a:solidFill>
                <a:latin typeface="+mj-lt"/>
                <a:ea typeface="+mj-ea"/>
                <a:cs typeface="+mj-cs"/>
                <a:sym typeface="Arial"/>
              </a:defRPr>
            </a:pPr>
            <a:endParaRPr/>
          </a:p>
        </p:txBody>
      </p:sp>
      <p:pic>
        <p:nvPicPr>
          <p:cNvPr id="22" name="Google Shape;10;p23" descr="Google Shape;10;p23"/>
          <p:cNvPicPr>
            <a:picLocks noChangeAspect="1"/>
          </p:cNvPicPr>
          <p:nvPr/>
        </p:nvPicPr>
        <p:blipFill>
          <a:blip r:embed="rId3">
            <a:extLst/>
          </a:blip>
          <a:stretch>
            <a:fillRect/>
          </a:stretch>
        </p:blipFill>
        <p:spPr>
          <a:xfrm>
            <a:off x="433440" y="6464000"/>
            <a:ext cx="690485" cy="680478"/>
          </a:xfrm>
          <a:prstGeom prst="rect">
            <a:avLst/>
          </a:prstGeom>
          <a:ln w="12700">
            <a:miter lim="400000"/>
          </a:ln>
        </p:spPr>
      </p:pic>
      <p:pic>
        <p:nvPicPr>
          <p:cNvPr id="23" name="Google Shape;11;p23" descr="Google Shape;11;p23"/>
          <p:cNvPicPr>
            <a:picLocks noChangeAspect="1"/>
          </p:cNvPicPr>
          <p:nvPr/>
        </p:nvPicPr>
        <p:blipFill>
          <a:blip r:embed="rId4">
            <a:extLst/>
          </a:blip>
          <a:stretch>
            <a:fillRect/>
          </a:stretch>
        </p:blipFill>
        <p:spPr>
          <a:xfrm>
            <a:off x="8272364" y="1222172"/>
            <a:ext cx="1080003" cy="241875"/>
          </a:xfrm>
          <a:prstGeom prst="rect">
            <a:avLst/>
          </a:prstGeom>
          <a:ln w="12700">
            <a:miter lim="400000"/>
          </a:ln>
        </p:spPr>
      </p:pic>
      <p:pic>
        <p:nvPicPr>
          <p:cNvPr id="24" name="Google Shape;12;p23" descr="Google Shape;12;p23"/>
          <p:cNvPicPr>
            <a:picLocks noChangeAspect="1"/>
          </p:cNvPicPr>
          <p:nvPr/>
        </p:nvPicPr>
        <p:blipFill>
          <a:blip r:embed="rId5">
            <a:extLst/>
          </a:blip>
          <a:stretch>
            <a:fillRect/>
          </a:stretch>
        </p:blipFill>
        <p:spPr>
          <a:xfrm>
            <a:off x="8272364" y="418596"/>
            <a:ext cx="1080003" cy="664778"/>
          </a:xfrm>
          <a:prstGeom prst="rect">
            <a:avLst/>
          </a:prstGeom>
          <a:ln w="12700">
            <a:miter lim="400000"/>
          </a:ln>
        </p:spPr>
      </p:pic>
      <p:pic>
        <p:nvPicPr>
          <p:cNvPr id="25" name="Google Shape;13;p23" descr="Google Shape;13;p23"/>
          <p:cNvPicPr>
            <a:picLocks noChangeAspect="1"/>
          </p:cNvPicPr>
          <p:nvPr/>
        </p:nvPicPr>
        <p:blipFill>
          <a:blip r:embed="rId6">
            <a:extLst/>
          </a:blip>
          <a:stretch>
            <a:fillRect/>
          </a:stretch>
        </p:blipFill>
        <p:spPr>
          <a:xfrm>
            <a:off x="8521706" y="6387272"/>
            <a:ext cx="830662" cy="756003"/>
          </a:xfrm>
          <a:prstGeom prst="rect">
            <a:avLst/>
          </a:prstGeom>
          <a:ln w="12700">
            <a:miter lim="400000"/>
          </a:ln>
        </p:spPr>
      </p:pic>
      <p:sp>
        <p:nvSpPr>
          <p:cNvPr id="26" name="Número de diapositiva"/>
          <p:cNvSpPr txBox="1">
            <a:spLocks noGrp="1"/>
          </p:cNvSpPr>
          <p:nvPr>
            <p:ph type="sldNum" sz="quarter" idx="2"/>
          </p:nvPr>
        </p:nvSpPr>
        <p:spPr>
          <a:xfrm>
            <a:off x="6689123" y="6871631"/>
            <a:ext cx="273653" cy="264251"/>
          </a:xfrm>
          <a:prstGeom prst="rect">
            <a:avLst/>
          </a:prstGeom>
        </p:spPr>
        <p:txBody>
          <a:bodyPr/>
          <a:lstStyle/>
          <a:p>
            <a:fld id="{86CB4B4D-7CA3-9044-876B-883B54F8677D}" type="slidenum">
              <a:t>‹Nº›</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33" name="Número de diapositiva"/>
          <p:cNvSpPr txBox="1">
            <a:spLocks noGrp="1"/>
          </p:cNvSpPr>
          <p:nvPr>
            <p:ph type="sldNum" sz="quarter" idx="2"/>
          </p:nvPr>
        </p:nvSpPr>
        <p:spPr>
          <a:prstGeom prst="rect">
            <a:avLst/>
          </a:prstGeom>
        </p:spPr>
        <p:txBody>
          <a:bodyPr/>
          <a:lstStyle/>
          <a:p>
            <a:fld id="{86CB4B4D-7CA3-9044-876B-883B54F8677D}" type="slidenum">
              <a:t>‹Nº›</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tx">
  <p:cSld name="SECTION_HEADER">
    <p:spTree>
      <p:nvGrpSpPr>
        <p:cNvPr id="1" name=""/>
        <p:cNvGrpSpPr/>
        <p:nvPr/>
      </p:nvGrpSpPr>
      <p:grpSpPr>
        <a:xfrm>
          <a:off x="0" y="0"/>
          <a:ext cx="0" cy="0"/>
          <a:chOff x="0" y="0"/>
          <a:chExt cx="0" cy="0"/>
        </a:xfrm>
      </p:grpSpPr>
      <p:sp>
        <p:nvSpPr>
          <p:cNvPr id="40" name="Google Shape;20;p27"/>
          <p:cNvSpPr/>
          <p:nvPr/>
        </p:nvSpPr>
        <p:spPr>
          <a:xfrm>
            <a:off x="180897" y="180899"/>
            <a:ext cx="7911005" cy="651003"/>
          </a:xfrm>
          <a:custGeom>
            <a:avLst/>
            <a:gdLst/>
            <a:ahLst/>
            <a:cxnLst>
              <a:cxn ang="0">
                <a:pos x="wd2" y="hd2"/>
              </a:cxn>
              <a:cxn ang="5400000">
                <a:pos x="wd2" y="hd2"/>
              </a:cxn>
              <a:cxn ang="10800000">
                <a:pos x="wd2" y="hd2"/>
              </a:cxn>
              <a:cxn ang="16200000">
                <a:pos x="wd2" y="hd2"/>
              </a:cxn>
            </a:cxnLst>
            <a:rect l="0" t="0" r="r" b="b"/>
            <a:pathLst>
              <a:path w="21600" h="21600" extrusionOk="0">
                <a:moveTo>
                  <a:pt x="296" y="0"/>
                </a:moveTo>
                <a:lnTo>
                  <a:pt x="21304" y="0"/>
                </a:lnTo>
                <a:cubicBezTo>
                  <a:pt x="21467" y="0"/>
                  <a:pt x="21600" y="1612"/>
                  <a:pt x="21600" y="3600"/>
                </a:cubicBezTo>
                <a:lnTo>
                  <a:pt x="21600" y="21600"/>
                </a:lnTo>
                <a:lnTo>
                  <a:pt x="0" y="21600"/>
                </a:lnTo>
                <a:lnTo>
                  <a:pt x="0" y="3600"/>
                </a:lnTo>
                <a:cubicBezTo>
                  <a:pt x="0" y="1612"/>
                  <a:pt x="133" y="0"/>
                  <a:pt x="296" y="0"/>
                </a:cubicBezTo>
                <a:close/>
              </a:path>
            </a:pathLst>
          </a:custGeom>
          <a:solidFill>
            <a:srgbClr val="741B47"/>
          </a:solidFill>
          <a:ln w="12700">
            <a:miter lim="400000"/>
          </a:ln>
        </p:spPr>
        <p:txBody>
          <a:bodyPr lIns="0" tIns="0" rIns="0" bIns="0" anchor="b"/>
          <a:lstStyle/>
          <a:p>
            <a:pPr>
              <a:defRPr>
                <a:latin typeface="+mj-lt"/>
                <a:ea typeface="+mj-ea"/>
                <a:cs typeface="+mj-cs"/>
                <a:sym typeface="Arial"/>
              </a:defRPr>
            </a:pPr>
            <a:endParaRPr/>
          </a:p>
        </p:txBody>
      </p:sp>
      <p:grpSp>
        <p:nvGrpSpPr>
          <p:cNvPr id="43" name="Google Shape;21;p27"/>
          <p:cNvGrpSpPr/>
          <p:nvPr/>
        </p:nvGrpSpPr>
        <p:grpSpPr>
          <a:xfrm>
            <a:off x="8091898" y="451662"/>
            <a:ext cx="662106" cy="380241"/>
            <a:chOff x="-1" y="-1"/>
            <a:chExt cx="662105" cy="380239"/>
          </a:xfrm>
        </p:grpSpPr>
        <p:sp>
          <p:nvSpPr>
            <p:cNvPr id="41" name="Rectángulo"/>
            <p:cNvSpPr/>
            <p:nvPr/>
          </p:nvSpPr>
          <p:spPr>
            <a:xfrm>
              <a:off x="-2" y="327736"/>
              <a:ext cx="662107" cy="52503"/>
            </a:xfrm>
            <a:prstGeom prst="rect">
              <a:avLst/>
            </a:prstGeom>
            <a:solidFill>
              <a:srgbClr val="0F69B4"/>
            </a:solidFill>
            <a:ln w="12700" cap="flat">
              <a:noFill/>
              <a:miter lim="400000"/>
            </a:ln>
            <a:effectLst/>
          </p:spPr>
          <p:txBody>
            <a:bodyPr wrap="square" lIns="0" tIns="0" rIns="0" bIns="0" numCol="1" anchor="b">
              <a:noAutofit/>
            </a:bodyPr>
            <a:lstStyle/>
            <a:p>
              <a:pPr>
                <a:defRPr>
                  <a:latin typeface="+mj-lt"/>
                  <a:ea typeface="+mj-ea"/>
                  <a:cs typeface="+mj-cs"/>
                  <a:sym typeface="Arial"/>
                </a:defRPr>
              </a:pPr>
              <a:endParaRPr/>
            </a:p>
          </p:txBody>
        </p:sp>
        <p:sp>
          <p:nvSpPr>
            <p:cNvPr id="42" name="Texto"/>
            <p:cNvSpPr txBox="1"/>
            <p:nvPr/>
          </p:nvSpPr>
          <p:spPr>
            <a:xfrm>
              <a:off x="-2" y="-1"/>
              <a:ext cx="662107" cy="380230"/>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422" tIns="91422" rIns="91422" bIns="91422" numCol="1" anchor="b">
              <a:spAutoFit/>
            </a:bodyPr>
            <a:lstStyle>
              <a:lvl1pPr>
                <a:defRPr>
                  <a:latin typeface="+mj-lt"/>
                  <a:ea typeface="+mj-ea"/>
                  <a:cs typeface="+mj-cs"/>
                  <a:sym typeface="Arial"/>
                </a:defRPr>
              </a:lvl1pPr>
            </a:lstStyle>
            <a:p>
              <a:r>
                <a:t> </a:t>
              </a:r>
            </a:p>
          </p:txBody>
        </p:sp>
      </p:grpSp>
      <p:grpSp>
        <p:nvGrpSpPr>
          <p:cNvPr id="46" name="Google Shape;22;p27"/>
          <p:cNvGrpSpPr/>
          <p:nvPr/>
        </p:nvGrpSpPr>
        <p:grpSpPr>
          <a:xfrm>
            <a:off x="8753997" y="451662"/>
            <a:ext cx="785404" cy="380241"/>
            <a:chOff x="0" y="-1"/>
            <a:chExt cx="785403" cy="380239"/>
          </a:xfrm>
        </p:grpSpPr>
        <p:sp>
          <p:nvSpPr>
            <p:cNvPr id="44" name="Rectángulo"/>
            <p:cNvSpPr/>
            <p:nvPr/>
          </p:nvSpPr>
          <p:spPr>
            <a:xfrm>
              <a:off x="-1" y="327736"/>
              <a:ext cx="785404" cy="52503"/>
            </a:xfrm>
            <a:prstGeom prst="rect">
              <a:avLst/>
            </a:prstGeom>
            <a:solidFill>
              <a:srgbClr val="EB3C46"/>
            </a:solidFill>
            <a:ln w="12700" cap="flat">
              <a:noFill/>
              <a:miter lim="400000"/>
            </a:ln>
            <a:effectLst/>
          </p:spPr>
          <p:txBody>
            <a:bodyPr wrap="square" lIns="0" tIns="0" rIns="0" bIns="0" numCol="1" anchor="b">
              <a:noAutofit/>
            </a:bodyPr>
            <a:lstStyle/>
            <a:p>
              <a:pPr>
                <a:defRPr>
                  <a:latin typeface="+mj-lt"/>
                  <a:ea typeface="+mj-ea"/>
                  <a:cs typeface="+mj-cs"/>
                  <a:sym typeface="Arial"/>
                </a:defRPr>
              </a:pPr>
              <a:endParaRPr/>
            </a:p>
          </p:txBody>
        </p:sp>
        <p:sp>
          <p:nvSpPr>
            <p:cNvPr id="45" name="Texto"/>
            <p:cNvSpPr txBox="1"/>
            <p:nvPr/>
          </p:nvSpPr>
          <p:spPr>
            <a:xfrm>
              <a:off x="-1" y="-1"/>
              <a:ext cx="785404" cy="380230"/>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422" tIns="91422" rIns="91422" bIns="91422" numCol="1" anchor="b">
              <a:spAutoFit/>
            </a:bodyPr>
            <a:lstStyle>
              <a:lvl1pPr>
                <a:defRPr>
                  <a:latin typeface="+mj-lt"/>
                  <a:ea typeface="+mj-ea"/>
                  <a:cs typeface="+mj-cs"/>
                  <a:sym typeface="Arial"/>
                </a:defRPr>
              </a:lvl1pPr>
            </a:lstStyle>
            <a:p>
              <a:r>
                <a:t> </a:t>
              </a:r>
            </a:p>
          </p:txBody>
        </p:sp>
      </p:grpSp>
      <p:sp>
        <p:nvSpPr>
          <p:cNvPr id="47" name="Google Shape;26;p27"/>
          <p:cNvSpPr txBox="1"/>
          <p:nvPr/>
        </p:nvSpPr>
        <p:spPr>
          <a:xfrm>
            <a:off x="375975" y="6881800"/>
            <a:ext cx="6786599" cy="35390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spAutoFit/>
          </a:bodyPr>
          <a:lstStyle/>
          <a:p>
            <a:pPr>
              <a:defRPr sz="1100">
                <a:solidFill>
                  <a:srgbClr val="741B47"/>
                </a:solidFill>
                <a:latin typeface="Calibri"/>
                <a:ea typeface="Calibri"/>
                <a:cs typeface="Calibri"/>
                <a:sym typeface="Calibri"/>
              </a:defRPr>
            </a:pPr>
            <a:r>
              <a:rPr dirty="0"/>
              <a:t>        MECÁNICA AUTOMOTRIZ</a:t>
            </a:r>
            <a:r>
              <a:rPr dirty="0">
                <a:solidFill>
                  <a:srgbClr val="000000"/>
                </a:solidFill>
              </a:rPr>
              <a:t> | </a:t>
            </a:r>
            <a:r>
              <a:rPr lang="es-CL" dirty="0" smtClean="0">
                <a:solidFill>
                  <a:srgbClr val="000000"/>
                </a:solidFill>
              </a:rPr>
              <a:t>4</a:t>
            </a:r>
            <a:r>
              <a:rPr dirty="0" smtClean="0">
                <a:solidFill>
                  <a:srgbClr val="000000"/>
                </a:solidFill>
              </a:rPr>
              <a:t>° </a:t>
            </a:r>
            <a:r>
              <a:rPr dirty="0" err="1">
                <a:solidFill>
                  <a:srgbClr val="000000"/>
                </a:solidFill>
              </a:rPr>
              <a:t>Medio</a:t>
            </a:r>
            <a:r>
              <a:rPr dirty="0">
                <a:solidFill>
                  <a:srgbClr val="000000"/>
                </a:solidFill>
              </a:rPr>
              <a:t> | </a:t>
            </a:r>
            <a:r>
              <a:rPr dirty="0" err="1">
                <a:solidFill>
                  <a:srgbClr val="000000"/>
                </a:solidFill>
              </a:rPr>
              <a:t>Presentación</a:t>
            </a:r>
            <a:endParaRPr dirty="0">
              <a:solidFill>
                <a:srgbClr val="000000"/>
              </a:solidFill>
            </a:endParaRPr>
          </a:p>
        </p:txBody>
      </p:sp>
      <p:sp>
        <p:nvSpPr>
          <p:cNvPr id="48" name="Google Shape;23;p27"/>
          <p:cNvSpPr txBox="1"/>
          <p:nvPr/>
        </p:nvSpPr>
        <p:spPr>
          <a:xfrm>
            <a:off x="8443617" y="271141"/>
            <a:ext cx="1166703" cy="3920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spAutoFit/>
          </a:bodyPr>
          <a:lstStyle/>
          <a:p>
            <a:pPr algn="r">
              <a:defRPr sz="1200">
                <a:latin typeface="Calibri"/>
                <a:ea typeface="Calibri"/>
                <a:cs typeface="Calibri"/>
                <a:sym typeface="Calibri"/>
              </a:defRPr>
            </a:pPr>
            <a:r>
              <a:t>Actividad 20|</a:t>
            </a:r>
            <a:r>
              <a:rPr sz="1600">
                <a:solidFill>
                  <a:srgbClr val="741B47"/>
                </a:solidFill>
              </a:rPr>
              <a:t>2</a:t>
            </a:r>
          </a:p>
        </p:txBody>
      </p:sp>
      <p:sp>
        <p:nvSpPr>
          <p:cNvPr id="49" name="Google Shape;33;p25"/>
          <p:cNvSpPr txBox="1"/>
          <p:nvPr/>
        </p:nvSpPr>
        <p:spPr>
          <a:xfrm>
            <a:off x="442650" y="350325"/>
            <a:ext cx="7441801" cy="37220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spAutoFit/>
          </a:bodyPr>
          <a:lstStyle/>
          <a:p>
            <a:pPr>
              <a:defRPr b="1">
                <a:solidFill>
                  <a:srgbClr val="FFFFFF"/>
                </a:solidFill>
                <a:latin typeface="Calibri"/>
                <a:ea typeface="Calibri"/>
                <a:cs typeface="Calibri"/>
                <a:sym typeface="Calibri"/>
              </a:defRPr>
            </a:pPr>
            <a:r>
              <a:t>MÓDULO</a:t>
            </a:r>
            <a:r>
              <a:rPr b="0"/>
              <a:t>  Mantenimiento de sistemas de transmisión y frenos</a:t>
            </a:r>
          </a:p>
        </p:txBody>
      </p:sp>
      <p:sp>
        <p:nvSpPr>
          <p:cNvPr id="50" name="Número de diapositiva"/>
          <p:cNvSpPr txBox="1">
            <a:spLocks noGrp="1"/>
          </p:cNvSpPr>
          <p:nvPr>
            <p:ph type="sldNum" sz="quarter" idx="2"/>
          </p:nvPr>
        </p:nvSpPr>
        <p:spPr>
          <a:xfrm>
            <a:off x="371691" y="6881800"/>
            <a:ext cx="337157" cy="317114"/>
          </a:xfrm>
          <a:prstGeom prst="rect">
            <a:avLst/>
          </a:prstGeom>
        </p:spPr>
        <p:txBody>
          <a:bodyPr lIns="91422" tIns="91422" rIns="91422" bIns="91422" anchor="t"/>
          <a:lstStyle>
            <a:lvl1pPr>
              <a:defRPr sz="1100">
                <a:latin typeface="Calibri"/>
                <a:ea typeface="Calibri"/>
                <a:cs typeface="Calibri"/>
                <a:sym typeface="Calibri"/>
              </a:defRPr>
            </a:lvl1pPr>
          </a:lstStyle>
          <a:p>
            <a:fld id="{86CB4B4D-7CA3-9044-876B-883B54F8677D}" type="slidenum">
              <a:t>‹Nº›</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x">
  <p:cSld name="TITLE_AND_BODY">
    <p:spTree>
      <p:nvGrpSpPr>
        <p:cNvPr id="1" name=""/>
        <p:cNvGrpSpPr/>
        <p:nvPr/>
      </p:nvGrpSpPr>
      <p:grpSpPr>
        <a:xfrm>
          <a:off x="0" y="0"/>
          <a:ext cx="0" cy="0"/>
          <a:chOff x="0" y="0"/>
          <a:chExt cx="0" cy="0"/>
        </a:xfrm>
      </p:grpSpPr>
      <p:sp>
        <p:nvSpPr>
          <p:cNvPr id="57" name="Google Shape;28;p25"/>
          <p:cNvSpPr/>
          <p:nvPr/>
        </p:nvSpPr>
        <p:spPr>
          <a:xfrm rot="10800000" flipH="1">
            <a:off x="180974" y="832249"/>
            <a:ext cx="9358202" cy="1236901"/>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20173" y="0"/>
                </a:lnTo>
                <a:cubicBezTo>
                  <a:pt x="20961" y="0"/>
                  <a:pt x="21600" y="4835"/>
                  <a:pt x="21600" y="10800"/>
                </a:cubicBezTo>
                <a:lnTo>
                  <a:pt x="21600" y="21600"/>
                </a:lnTo>
                <a:lnTo>
                  <a:pt x="0" y="21600"/>
                </a:lnTo>
                <a:close/>
              </a:path>
            </a:pathLst>
          </a:custGeom>
          <a:solidFill>
            <a:srgbClr val="EEEEEE"/>
          </a:solidFill>
          <a:ln w="12700">
            <a:miter lim="400000"/>
          </a:ln>
        </p:spPr>
        <p:txBody>
          <a:bodyPr lIns="0" tIns="0" rIns="0" bIns="0" anchor="ctr"/>
          <a:lstStyle/>
          <a:p>
            <a:pPr>
              <a:defRPr>
                <a:latin typeface="+mj-lt"/>
                <a:ea typeface="+mj-ea"/>
                <a:cs typeface="+mj-cs"/>
                <a:sym typeface="Arial"/>
              </a:defRPr>
            </a:pPr>
            <a:endParaRPr/>
          </a:p>
        </p:txBody>
      </p:sp>
      <p:sp>
        <p:nvSpPr>
          <p:cNvPr id="58" name="Google Shape;29;p25"/>
          <p:cNvSpPr/>
          <p:nvPr/>
        </p:nvSpPr>
        <p:spPr>
          <a:xfrm>
            <a:off x="180897" y="180899"/>
            <a:ext cx="7911005" cy="651003"/>
          </a:xfrm>
          <a:custGeom>
            <a:avLst/>
            <a:gdLst/>
            <a:ahLst/>
            <a:cxnLst>
              <a:cxn ang="0">
                <a:pos x="wd2" y="hd2"/>
              </a:cxn>
              <a:cxn ang="5400000">
                <a:pos x="wd2" y="hd2"/>
              </a:cxn>
              <a:cxn ang="10800000">
                <a:pos x="wd2" y="hd2"/>
              </a:cxn>
              <a:cxn ang="16200000">
                <a:pos x="wd2" y="hd2"/>
              </a:cxn>
            </a:cxnLst>
            <a:rect l="0" t="0" r="r" b="b"/>
            <a:pathLst>
              <a:path w="21600" h="21600" extrusionOk="0">
                <a:moveTo>
                  <a:pt x="296" y="0"/>
                </a:moveTo>
                <a:lnTo>
                  <a:pt x="21304" y="0"/>
                </a:lnTo>
                <a:cubicBezTo>
                  <a:pt x="21467" y="0"/>
                  <a:pt x="21600" y="1612"/>
                  <a:pt x="21600" y="3600"/>
                </a:cubicBezTo>
                <a:lnTo>
                  <a:pt x="21600" y="21600"/>
                </a:lnTo>
                <a:lnTo>
                  <a:pt x="0" y="21600"/>
                </a:lnTo>
                <a:lnTo>
                  <a:pt x="0" y="3600"/>
                </a:lnTo>
                <a:cubicBezTo>
                  <a:pt x="0" y="1612"/>
                  <a:pt x="133" y="0"/>
                  <a:pt x="296" y="0"/>
                </a:cubicBezTo>
                <a:close/>
              </a:path>
            </a:pathLst>
          </a:custGeom>
          <a:solidFill>
            <a:srgbClr val="741B47"/>
          </a:solidFill>
          <a:ln w="12700">
            <a:miter lim="400000"/>
          </a:ln>
        </p:spPr>
        <p:txBody>
          <a:bodyPr lIns="0" tIns="0" rIns="0" bIns="0" anchor="b"/>
          <a:lstStyle/>
          <a:p>
            <a:pPr>
              <a:defRPr>
                <a:latin typeface="+mj-lt"/>
                <a:ea typeface="+mj-ea"/>
                <a:cs typeface="+mj-cs"/>
                <a:sym typeface="Arial"/>
              </a:defRPr>
            </a:pPr>
            <a:endParaRPr/>
          </a:p>
        </p:txBody>
      </p:sp>
      <p:grpSp>
        <p:nvGrpSpPr>
          <p:cNvPr id="61" name="Google Shape;30;p25"/>
          <p:cNvGrpSpPr/>
          <p:nvPr/>
        </p:nvGrpSpPr>
        <p:grpSpPr>
          <a:xfrm>
            <a:off x="8091898" y="451662"/>
            <a:ext cx="662106" cy="380241"/>
            <a:chOff x="-1" y="-1"/>
            <a:chExt cx="662105" cy="380239"/>
          </a:xfrm>
        </p:grpSpPr>
        <p:sp>
          <p:nvSpPr>
            <p:cNvPr id="59" name="Rectángulo"/>
            <p:cNvSpPr/>
            <p:nvPr/>
          </p:nvSpPr>
          <p:spPr>
            <a:xfrm>
              <a:off x="-2" y="327736"/>
              <a:ext cx="662107" cy="52503"/>
            </a:xfrm>
            <a:prstGeom prst="rect">
              <a:avLst/>
            </a:prstGeom>
            <a:solidFill>
              <a:srgbClr val="0F69B4"/>
            </a:solidFill>
            <a:ln w="12700" cap="flat">
              <a:noFill/>
              <a:miter lim="400000"/>
            </a:ln>
            <a:effectLst/>
          </p:spPr>
          <p:txBody>
            <a:bodyPr wrap="square" lIns="0" tIns="0" rIns="0" bIns="0" numCol="1" anchor="b">
              <a:noAutofit/>
            </a:bodyPr>
            <a:lstStyle/>
            <a:p>
              <a:pPr>
                <a:defRPr>
                  <a:latin typeface="+mj-lt"/>
                  <a:ea typeface="+mj-ea"/>
                  <a:cs typeface="+mj-cs"/>
                  <a:sym typeface="Arial"/>
                </a:defRPr>
              </a:pPr>
              <a:endParaRPr/>
            </a:p>
          </p:txBody>
        </p:sp>
        <p:sp>
          <p:nvSpPr>
            <p:cNvPr id="60" name="Texto"/>
            <p:cNvSpPr txBox="1"/>
            <p:nvPr/>
          </p:nvSpPr>
          <p:spPr>
            <a:xfrm>
              <a:off x="-2" y="-1"/>
              <a:ext cx="662107" cy="380230"/>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422" tIns="91422" rIns="91422" bIns="91422" numCol="1" anchor="b">
              <a:spAutoFit/>
            </a:bodyPr>
            <a:lstStyle>
              <a:lvl1pPr>
                <a:defRPr>
                  <a:latin typeface="+mj-lt"/>
                  <a:ea typeface="+mj-ea"/>
                  <a:cs typeface="+mj-cs"/>
                  <a:sym typeface="Arial"/>
                </a:defRPr>
              </a:lvl1pPr>
            </a:lstStyle>
            <a:p>
              <a:r>
                <a:t> </a:t>
              </a:r>
            </a:p>
          </p:txBody>
        </p:sp>
      </p:grpSp>
      <p:grpSp>
        <p:nvGrpSpPr>
          <p:cNvPr id="64" name="Google Shape;31;p25"/>
          <p:cNvGrpSpPr/>
          <p:nvPr/>
        </p:nvGrpSpPr>
        <p:grpSpPr>
          <a:xfrm>
            <a:off x="8753997" y="451662"/>
            <a:ext cx="785404" cy="380241"/>
            <a:chOff x="0" y="-1"/>
            <a:chExt cx="785403" cy="380239"/>
          </a:xfrm>
        </p:grpSpPr>
        <p:sp>
          <p:nvSpPr>
            <p:cNvPr id="62" name="Rectángulo"/>
            <p:cNvSpPr/>
            <p:nvPr/>
          </p:nvSpPr>
          <p:spPr>
            <a:xfrm>
              <a:off x="-1" y="327736"/>
              <a:ext cx="785404" cy="52503"/>
            </a:xfrm>
            <a:prstGeom prst="rect">
              <a:avLst/>
            </a:prstGeom>
            <a:solidFill>
              <a:srgbClr val="EB3C46"/>
            </a:solidFill>
            <a:ln w="12700" cap="flat">
              <a:noFill/>
              <a:miter lim="400000"/>
            </a:ln>
            <a:effectLst/>
          </p:spPr>
          <p:txBody>
            <a:bodyPr wrap="square" lIns="0" tIns="0" rIns="0" bIns="0" numCol="1" anchor="b">
              <a:noAutofit/>
            </a:bodyPr>
            <a:lstStyle/>
            <a:p>
              <a:pPr>
                <a:defRPr>
                  <a:latin typeface="+mj-lt"/>
                  <a:ea typeface="+mj-ea"/>
                  <a:cs typeface="+mj-cs"/>
                  <a:sym typeface="Arial"/>
                </a:defRPr>
              </a:pPr>
              <a:endParaRPr/>
            </a:p>
          </p:txBody>
        </p:sp>
        <p:sp>
          <p:nvSpPr>
            <p:cNvPr id="63" name="Texto"/>
            <p:cNvSpPr txBox="1"/>
            <p:nvPr/>
          </p:nvSpPr>
          <p:spPr>
            <a:xfrm>
              <a:off x="-1" y="-1"/>
              <a:ext cx="785404" cy="380230"/>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422" tIns="91422" rIns="91422" bIns="91422" numCol="1" anchor="b">
              <a:spAutoFit/>
            </a:bodyPr>
            <a:lstStyle>
              <a:lvl1pPr>
                <a:defRPr>
                  <a:latin typeface="+mj-lt"/>
                  <a:ea typeface="+mj-ea"/>
                  <a:cs typeface="+mj-cs"/>
                  <a:sym typeface="Arial"/>
                </a:defRPr>
              </a:lvl1pPr>
            </a:lstStyle>
            <a:p>
              <a:r>
                <a:t> </a:t>
              </a:r>
            </a:p>
          </p:txBody>
        </p:sp>
      </p:grpSp>
      <p:sp>
        <p:nvSpPr>
          <p:cNvPr id="65" name="Google Shape;26;p27"/>
          <p:cNvSpPr txBox="1"/>
          <p:nvPr/>
        </p:nvSpPr>
        <p:spPr>
          <a:xfrm>
            <a:off x="375975" y="6881800"/>
            <a:ext cx="6786599" cy="35390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spAutoFit/>
          </a:bodyPr>
          <a:lstStyle/>
          <a:p>
            <a:pPr>
              <a:defRPr sz="1100">
                <a:solidFill>
                  <a:srgbClr val="741B47"/>
                </a:solidFill>
                <a:latin typeface="Calibri"/>
                <a:ea typeface="Calibri"/>
                <a:cs typeface="Calibri"/>
                <a:sym typeface="Calibri"/>
              </a:defRPr>
            </a:pPr>
            <a:r>
              <a:rPr dirty="0"/>
              <a:t>        MECÁNICA AUTOMOTRIZ</a:t>
            </a:r>
            <a:r>
              <a:rPr dirty="0">
                <a:solidFill>
                  <a:srgbClr val="000000"/>
                </a:solidFill>
              </a:rPr>
              <a:t> | </a:t>
            </a:r>
            <a:r>
              <a:rPr lang="es-CL" dirty="0" smtClean="0">
                <a:solidFill>
                  <a:srgbClr val="000000"/>
                </a:solidFill>
              </a:rPr>
              <a:t>4</a:t>
            </a:r>
            <a:r>
              <a:rPr dirty="0" smtClean="0">
                <a:solidFill>
                  <a:srgbClr val="000000"/>
                </a:solidFill>
              </a:rPr>
              <a:t>° </a:t>
            </a:r>
            <a:r>
              <a:rPr dirty="0" err="1">
                <a:solidFill>
                  <a:srgbClr val="000000"/>
                </a:solidFill>
              </a:rPr>
              <a:t>Medio</a:t>
            </a:r>
            <a:r>
              <a:rPr dirty="0">
                <a:solidFill>
                  <a:srgbClr val="000000"/>
                </a:solidFill>
              </a:rPr>
              <a:t> | </a:t>
            </a:r>
            <a:r>
              <a:rPr dirty="0" err="1">
                <a:solidFill>
                  <a:srgbClr val="000000"/>
                </a:solidFill>
              </a:rPr>
              <a:t>Presentación</a:t>
            </a:r>
            <a:endParaRPr dirty="0">
              <a:solidFill>
                <a:srgbClr val="000000"/>
              </a:solidFill>
            </a:endParaRPr>
          </a:p>
        </p:txBody>
      </p:sp>
      <p:sp>
        <p:nvSpPr>
          <p:cNvPr id="66" name="Google Shape;23;p27"/>
          <p:cNvSpPr txBox="1"/>
          <p:nvPr/>
        </p:nvSpPr>
        <p:spPr>
          <a:xfrm>
            <a:off x="8443617" y="271141"/>
            <a:ext cx="1166703" cy="3920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spAutoFit/>
          </a:bodyPr>
          <a:lstStyle/>
          <a:p>
            <a:pPr algn="r">
              <a:defRPr sz="1200">
                <a:latin typeface="Calibri"/>
                <a:ea typeface="Calibri"/>
                <a:cs typeface="Calibri"/>
                <a:sym typeface="Calibri"/>
              </a:defRPr>
            </a:pPr>
            <a:r>
              <a:t>Actividad 20|</a:t>
            </a:r>
            <a:r>
              <a:rPr sz="1600">
                <a:solidFill>
                  <a:srgbClr val="741B47"/>
                </a:solidFill>
              </a:rPr>
              <a:t>2</a:t>
            </a:r>
          </a:p>
        </p:txBody>
      </p:sp>
      <p:sp>
        <p:nvSpPr>
          <p:cNvPr id="67" name="Google Shape;33;p25"/>
          <p:cNvSpPr txBox="1"/>
          <p:nvPr/>
        </p:nvSpPr>
        <p:spPr>
          <a:xfrm>
            <a:off x="442650" y="350325"/>
            <a:ext cx="7441801" cy="37220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spAutoFit/>
          </a:bodyPr>
          <a:lstStyle/>
          <a:p>
            <a:pPr>
              <a:defRPr b="1">
                <a:solidFill>
                  <a:srgbClr val="FFFFFF"/>
                </a:solidFill>
                <a:latin typeface="Calibri"/>
                <a:ea typeface="Calibri"/>
                <a:cs typeface="Calibri"/>
                <a:sym typeface="Calibri"/>
              </a:defRPr>
            </a:pPr>
            <a:r>
              <a:t>MÓDULO</a:t>
            </a:r>
            <a:r>
              <a:rPr b="0"/>
              <a:t> Mantenimiento de sistemas de transmisión y frenos</a:t>
            </a:r>
          </a:p>
        </p:txBody>
      </p:sp>
      <p:sp>
        <p:nvSpPr>
          <p:cNvPr id="68" name="Número de diapositiva"/>
          <p:cNvSpPr txBox="1">
            <a:spLocks noGrp="1"/>
          </p:cNvSpPr>
          <p:nvPr>
            <p:ph type="sldNum" sz="quarter" idx="2"/>
          </p:nvPr>
        </p:nvSpPr>
        <p:spPr>
          <a:xfrm>
            <a:off x="371691" y="6881800"/>
            <a:ext cx="337157" cy="317114"/>
          </a:xfrm>
          <a:prstGeom prst="rect">
            <a:avLst/>
          </a:prstGeom>
        </p:spPr>
        <p:txBody>
          <a:bodyPr lIns="91422" tIns="91422" rIns="91422" bIns="91422" anchor="t"/>
          <a:lstStyle>
            <a:lvl1pPr>
              <a:defRPr sz="1100">
                <a:latin typeface="Calibri"/>
                <a:ea typeface="Calibri"/>
                <a:cs typeface="Calibri"/>
                <a:sym typeface="Calibri"/>
              </a:defRPr>
            </a:lvl1pPr>
          </a:lstStyle>
          <a:p>
            <a:fld id="{86CB4B4D-7CA3-9044-876B-883B54F8677D}" type="slidenum">
              <a:t>‹Nº›</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x">
  <p:cSld name="TITLE_ONLY">
    <p:spTree>
      <p:nvGrpSpPr>
        <p:cNvPr id="1" name=""/>
        <p:cNvGrpSpPr/>
        <p:nvPr/>
      </p:nvGrpSpPr>
      <p:grpSpPr>
        <a:xfrm>
          <a:off x="0" y="0"/>
          <a:ext cx="0" cy="0"/>
          <a:chOff x="0" y="0"/>
          <a:chExt cx="0" cy="0"/>
        </a:xfrm>
      </p:grpSpPr>
      <p:sp>
        <p:nvSpPr>
          <p:cNvPr id="75" name="Google Shape;37;p26"/>
          <p:cNvSpPr/>
          <p:nvPr/>
        </p:nvSpPr>
        <p:spPr>
          <a:xfrm rot="10800000" flipH="1">
            <a:off x="181647" y="822023"/>
            <a:ext cx="9356704" cy="6531303"/>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19286" y="0"/>
                </a:lnTo>
                <a:cubicBezTo>
                  <a:pt x="20564" y="0"/>
                  <a:pt x="21600" y="1484"/>
                  <a:pt x="21600" y="3316"/>
                </a:cubicBezTo>
                <a:lnTo>
                  <a:pt x="21600" y="21600"/>
                </a:lnTo>
                <a:lnTo>
                  <a:pt x="0" y="21600"/>
                </a:lnTo>
                <a:close/>
              </a:path>
            </a:pathLst>
          </a:custGeom>
          <a:solidFill>
            <a:srgbClr val="EFEFEF"/>
          </a:solidFill>
          <a:ln w="12700">
            <a:miter lim="400000"/>
          </a:ln>
        </p:spPr>
        <p:txBody>
          <a:bodyPr lIns="0" tIns="0" rIns="0" bIns="0" anchor="ctr"/>
          <a:lstStyle/>
          <a:p>
            <a:pPr>
              <a:defRPr>
                <a:latin typeface="+mj-lt"/>
                <a:ea typeface="+mj-ea"/>
                <a:cs typeface="+mj-cs"/>
                <a:sym typeface="Arial"/>
              </a:defRPr>
            </a:pPr>
            <a:endParaRPr/>
          </a:p>
        </p:txBody>
      </p:sp>
      <p:sp>
        <p:nvSpPr>
          <p:cNvPr id="76" name="Google Shape;38;p26"/>
          <p:cNvSpPr/>
          <p:nvPr/>
        </p:nvSpPr>
        <p:spPr>
          <a:xfrm>
            <a:off x="180897" y="180899"/>
            <a:ext cx="7911005" cy="651003"/>
          </a:xfrm>
          <a:custGeom>
            <a:avLst/>
            <a:gdLst/>
            <a:ahLst/>
            <a:cxnLst>
              <a:cxn ang="0">
                <a:pos x="wd2" y="hd2"/>
              </a:cxn>
              <a:cxn ang="5400000">
                <a:pos x="wd2" y="hd2"/>
              </a:cxn>
              <a:cxn ang="10800000">
                <a:pos x="wd2" y="hd2"/>
              </a:cxn>
              <a:cxn ang="16200000">
                <a:pos x="wd2" y="hd2"/>
              </a:cxn>
            </a:cxnLst>
            <a:rect l="0" t="0" r="r" b="b"/>
            <a:pathLst>
              <a:path w="21600" h="21600" extrusionOk="0">
                <a:moveTo>
                  <a:pt x="296" y="0"/>
                </a:moveTo>
                <a:lnTo>
                  <a:pt x="21304" y="0"/>
                </a:lnTo>
                <a:cubicBezTo>
                  <a:pt x="21467" y="0"/>
                  <a:pt x="21600" y="1612"/>
                  <a:pt x="21600" y="3600"/>
                </a:cubicBezTo>
                <a:lnTo>
                  <a:pt x="21600" y="21600"/>
                </a:lnTo>
                <a:lnTo>
                  <a:pt x="0" y="21600"/>
                </a:lnTo>
                <a:lnTo>
                  <a:pt x="0" y="3600"/>
                </a:lnTo>
                <a:cubicBezTo>
                  <a:pt x="0" y="1612"/>
                  <a:pt x="133" y="0"/>
                  <a:pt x="296" y="0"/>
                </a:cubicBezTo>
                <a:close/>
              </a:path>
            </a:pathLst>
          </a:custGeom>
          <a:solidFill>
            <a:srgbClr val="741B47"/>
          </a:solidFill>
          <a:ln w="12700">
            <a:miter lim="400000"/>
          </a:ln>
        </p:spPr>
        <p:txBody>
          <a:bodyPr lIns="0" tIns="0" rIns="0" bIns="0" anchor="b"/>
          <a:lstStyle/>
          <a:p>
            <a:pPr>
              <a:defRPr>
                <a:latin typeface="+mj-lt"/>
                <a:ea typeface="+mj-ea"/>
                <a:cs typeface="+mj-cs"/>
                <a:sym typeface="Arial"/>
              </a:defRPr>
            </a:pPr>
            <a:endParaRPr/>
          </a:p>
        </p:txBody>
      </p:sp>
      <p:grpSp>
        <p:nvGrpSpPr>
          <p:cNvPr id="79" name="Google Shape;39;p26"/>
          <p:cNvGrpSpPr/>
          <p:nvPr/>
        </p:nvGrpSpPr>
        <p:grpSpPr>
          <a:xfrm>
            <a:off x="8091898" y="451662"/>
            <a:ext cx="662106" cy="380241"/>
            <a:chOff x="-1" y="-1"/>
            <a:chExt cx="662105" cy="380239"/>
          </a:xfrm>
        </p:grpSpPr>
        <p:sp>
          <p:nvSpPr>
            <p:cNvPr id="77" name="Rectángulo"/>
            <p:cNvSpPr/>
            <p:nvPr/>
          </p:nvSpPr>
          <p:spPr>
            <a:xfrm>
              <a:off x="-2" y="327736"/>
              <a:ext cx="662107" cy="52503"/>
            </a:xfrm>
            <a:prstGeom prst="rect">
              <a:avLst/>
            </a:prstGeom>
            <a:solidFill>
              <a:srgbClr val="0F69B4"/>
            </a:solidFill>
            <a:ln w="12700" cap="flat">
              <a:noFill/>
              <a:miter lim="400000"/>
            </a:ln>
            <a:effectLst/>
          </p:spPr>
          <p:txBody>
            <a:bodyPr wrap="square" lIns="0" tIns="0" rIns="0" bIns="0" numCol="1" anchor="b">
              <a:noAutofit/>
            </a:bodyPr>
            <a:lstStyle/>
            <a:p>
              <a:pPr>
                <a:defRPr>
                  <a:latin typeface="+mj-lt"/>
                  <a:ea typeface="+mj-ea"/>
                  <a:cs typeface="+mj-cs"/>
                  <a:sym typeface="Arial"/>
                </a:defRPr>
              </a:pPr>
              <a:endParaRPr/>
            </a:p>
          </p:txBody>
        </p:sp>
        <p:sp>
          <p:nvSpPr>
            <p:cNvPr id="78" name="Texto"/>
            <p:cNvSpPr txBox="1"/>
            <p:nvPr/>
          </p:nvSpPr>
          <p:spPr>
            <a:xfrm>
              <a:off x="-2" y="-1"/>
              <a:ext cx="662107" cy="380230"/>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422" tIns="91422" rIns="91422" bIns="91422" numCol="1" anchor="b">
              <a:spAutoFit/>
            </a:bodyPr>
            <a:lstStyle>
              <a:lvl1pPr>
                <a:defRPr>
                  <a:latin typeface="+mj-lt"/>
                  <a:ea typeface="+mj-ea"/>
                  <a:cs typeface="+mj-cs"/>
                  <a:sym typeface="Arial"/>
                </a:defRPr>
              </a:lvl1pPr>
            </a:lstStyle>
            <a:p>
              <a:r>
                <a:t> </a:t>
              </a:r>
            </a:p>
          </p:txBody>
        </p:sp>
      </p:grpSp>
      <p:grpSp>
        <p:nvGrpSpPr>
          <p:cNvPr id="82" name="Google Shape;40;p26"/>
          <p:cNvGrpSpPr/>
          <p:nvPr/>
        </p:nvGrpSpPr>
        <p:grpSpPr>
          <a:xfrm>
            <a:off x="8753997" y="451662"/>
            <a:ext cx="785404" cy="380241"/>
            <a:chOff x="0" y="-1"/>
            <a:chExt cx="785403" cy="380239"/>
          </a:xfrm>
        </p:grpSpPr>
        <p:sp>
          <p:nvSpPr>
            <p:cNvPr id="80" name="Rectángulo"/>
            <p:cNvSpPr/>
            <p:nvPr/>
          </p:nvSpPr>
          <p:spPr>
            <a:xfrm>
              <a:off x="-1" y="327736"/>
              <a:ext cx="785404" cy="52503"/>
            </a:xfrm>
            <a:prstGeom prst="rect">
              <a:avLst/>
            </a:prstGeom>
            <a:solidFill>
              <a:srgbClr val="EB3C46"/>
            </a:solidFill>
            <a:ln w="12700" cap="flat">
              <a:noFill/>
              <a:miter lim="400000"/>
            </a:ln>
            <a:effectLst/>
          </p:spPr>
          <p:txBody>
            <a:bodyPr wrap="square" lIns="0" tIns="0" rIns="0" bIns="0" numCol="1" anchor="b">
              <a:noAutofit/>
            </a:bodyPr>
            <a:lstStyle/>
            <a:p>
              <a:pPr>
                <a:defRPr>
                  <a:latin typeface="+mj-lt"/>
                  <a:ea typeface="+mj-ea"/>
                  <a:cs typeface="+mj-cs"/>
                  <a:sym typeface="Arial"/>
                </a:defRPr>
              </a:pPr>
              <a:endParaRPr/>
            </a:p>
          </p:txBody>
        </p:sp>
        <p:sp>
          <p:nvSpPr>
            <p:cNvPr id="81" name="Texto"/>
            <p:cNvSpPr txBox="1"/>
            <p:nvPr/>
          </p:nvSpPr>
          <p:spPr>
            <a:xfrm>
              <a:off x="-1" y="-1"/>
              <a:ext cx="785404" cy="380230"/>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422" tIns="91422" rIns="91422" bIns="91422" numCol="1" anchor="b">
              <a:spAutoFit/>
            </a:bodyPr>
            <a:lstStyle>
              <a:lvl1pPr>
                <a:defRPr>
                  <a:latin typeface="+mj-lt"/>
                  <a:ea typeface="+mj-ea"/>
                  <a:cs typeface="+mj-cs"/>
                  <a:sym typeface="Arial"/>
                </a:defRPr>
              </a:lvl1pPr>
            </a:lstStyle>
            <a:p>
              <a:r>
                <a:t> </a:t>
              </a:r>
            </a:p>
          </p:txBody>
        </p:sp>
      </p:grpSp>
      <p:sp>
        <p:nvSpPr>
          <p:cNvPr id="83" name="Google Shape;44;p26"/>
          <p:cNvSpPr txBox="1"/>
          <p:nvPr/>
        </p:nvSpPr>
        <p:spPr>
          <a:xfrm>
            <a:off x="375975" y="6881800"/>
            <a:ext cx="6786599" cy="35390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spAutoFit/>
          </a:bodyPr>
          <a:lstStyle/>
          <a:p>
            <a:pPr>
              <a:defRPr sz="1100">
                <a:solidFill>
                  <a:srgbClr val="741B47"/>
                </a:solidFill>
                <a:latin typeface="Calibri"/>
                <a:ea typeface="Calibri"/>
                <a:cs typeface="Calibri"/>
                <a:sym typeface="Calibri"/>
              </a:defRPr>
            </a:pPr>
            <a:r>
              <a:rPr dirty="0"/>
              <a:t>        MECÁNICA AUTOMOTRIZ</a:t>
            </a:r>
            <a:r>
              <a:rPr dirty="0">
                <a:solidFill>
                  <a:srgbClr val="000000"/>
                </a:solidFill>
              </a:rPr>
              <a:t> | </a:t>
            </a:r>
            <a:r>
              <a:rPr lang="es-CL" dirty="0" smtClean="0">
                <a:solidFill>
                  <a:srgbClr val="000000"/>
                </a:solidFill>
              </a:rPr>
              <a:t>4</a:t>
            </a:r>
            <a:r>
              <a:rPr dirty="0" smtClean="0">
                <a:solidFill>
                  <a:srgbClr val="000000"/>
                </a:solidFill>
              </a:rPr>
              <a:t>° </a:t>
            </a:r>
            <a:r>
              <a:rPr dirty="0" err="1">
                <a:solidFill>
                  <a:srgbClr val="000000"/>
                </a:solidFill>
              </a:rPr>
              <a:t>Medio</a:t>
            </a:r>
            <a:r>
              <a:rPr dirty="0">
                <a:solidFill>
                  <a:srgbClr val="000000"/>
                </a:solidFill>
              </a:rPr>
              <a:t> | </a:t>
            </a:r>
            <a:r>
              <a:rPr dirty="0" err="1">
                <a:solidFill>
                  <a:srgbClr val="000000"/>
                </a:solidFill>
              </a:rPr>
              <a:t>Presentación</a:t>
            </a:r>
            <a:endParaRPr dirty="0">
              <a:solidFill>
                <a:srgbClr val="000000"/>
              </a:solidFill>
            </a:endParaRPr>
          </a:p>
        </p:txBody>
      </p:sp>
      <p:sp>
        <p:nvSpPr>
          <p:cNvPr id="84" name="Google Shape;23;p27"/>
          <p:cNvSpPr txBox="1"/>
          <p:nvPr/>
        </p:nvSpPr>
        <p:spPr>
          <a:xfrm>
            <a:off x="8443617" y="271141"/>
            <a:ext cx="1166703" cy="3920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spAutoFit/>
          </a:bodyPr>
          <a:lstStyle/>
          <a:p>
            <a:pPr algn="r">
              <a:defRPr sz="1200">
                <a:latin typeface="Calibri"/>
                <a:ea typeface="Calibri"/>
                <a:cs typeface="Calibri"/>
                <a:sym typeface="Calibri"/>
              </a:defRPr>
            </a:pPr>
            <a:r>
              <a:t>Actividad 20|</a:t>
            </a:r>
            <a:r>
              <a:rPr sz="1600">
                <a:solidFill>
                  <a:srgbClr val="741B47"/>
                </a:solidFill>
              </a:rPr>
              <a:t>2</a:t>
            </a:r>
          </a:p>
        </p:txBody>
      </p:sp>
      <p:sp>
        <p:nvSpPr>
          <p:cNvPr id="85" name="Google Shape;33;p25"/>
          <p:cNvSpPr txBox="1"/>
          <p:nvPr/>
        </p:nvSpPr>
        <p:spPr>
          <a:xfrm>
            <a:off x="442650" y="350325"/>
            <a:ext cx="7441801" cy="37220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spAutoFit/>
          </a:bodyPr>
          <a:lstStyle/>
          <a:p>
            <a:pPr>
              <a:defRPr b="1">
                <a:solidFill>
                  <a:srgbClr val="FFFFFF"/>
                </a:solidFill>
                <a:latin typeface="Calibri"/>
                <a:ea typeface="Calibri"/>
                <a:cs typeface="Calibri"/>
                <a:sym typeface="Calibri"/>
              </a:defRPr>
            </a:pPr>
            <a:r>
              <a:t>MÓDULO</a:t>
            </a:r>
            <a:r>
              <a:rPr b="0"/>
              <a:t> Mantenimiento de sistemas de transmisión y frenos</a:t>
            </a:r>
          </a:p>
        </p:txBody>
      </p:sp>
      <p:sp>
        <p:nvSpPr>
          <p:cNvPr id="86" name="Número de diapositiva"/>
          <p:cNvSpPr txBox="1">
            <a:spLocks noGrp="1"/>
          </p:cNvSpPr>
          <p:nvPr>
            <p:ph type="sldNum" sz="quarter" idx="2"/>
          </p:nvPr>
        </p:nvSpPr>
        <p:spPr>
          <a:xfrm>
            <a:off x="371691" y="6881800"/>
            <a:ext cx="337157" cy="317114"/>
          </a:xfrm>
          <a:prstGeom prst="rect">
            <a:avLst/>
          </a:prstGeom>
        </p:spPr>
        <p:txBody>
          <a:bodyPr lIns="91422" tIns="91422" rIns="91422" bIns="91422" anchor="t"/>
          <a:lstStyle>
            <a:lvl1pPr>
              <a:defRPr sz="1100">
                <a:latin typeface="Calibri"/>
                <a:ea typeface="Calibri"/>
                <a:cs typeface="Calibri"/>
                <a:sym typeface="Calibri"/>
              </a:defRPr>
            </a:lvl1pPr>
          </a:lstStyle>
          <a:p>
            <a:fld id="{86CB4B4D-7CA3-9044-876B-883B54F8677D}" type="slidenum">
              <a:t>‹Nº›</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x">
  <p:cSld name="TITLE_AND_TWO_COLUMNS">
    <p:spTree>
      <p:nvGrpSpPr>
        <p:cNvPr id="1" name=""/>
        <p:cNvGrpSpPr/>
        <p:nvPr/>
      </p:nvGrpSpPr>
      <p:grpSpPr>
        <a:xfrm>
          <a:off x="0" y="0"/>
          <a:ext cx="0" cy="0"/>
          <a:chOff x="0" y="0"/>
          <a:chExt cx="0" cy="0"/>
        </a:xfrm>
      </p:grpSpPr>
      <p:sp>
        <p:nvSpPr>
          <p:cNvPr id="93" name="Google Shape;46;p28"/>
          <p:cNvSpPr/>
          <p:nvPr/>
        </p:nvSpPr>
        <p:spPr>
          <a:xfrm rot="10800000" flipH="1">
            <a:off x="181647" y="822023"/>
            <a:ext cx="9356704" cy="6531303"/>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19286" y="0"/>
                </a:lnTo>
                <a:cubicBezTo>
                  <a:pt x="20564" y="0"/>
                  <a:pt x="21600" y="1484"/>
                  <a:pt x="21600" y="3316"/>
                </a:cubicBezTo>
                <a:lnTo>
                  <a:pt x="21600" y="21600"/>
                </a:lnTo>
                <a:lnTo>
                  <a:pt x="0" y="21600"/>
                </a:lnTo>
                <a:close/>
              </a:path>
            </a:pathLst>
          </a:custGeom>
          <a:solidFill>
            <a:srgbClr val="BA9BA5">
              <a:alpha val="25490"/>
            </a:srgbClr>
          </a:solidFill>
          <a:ln w="12700">
            <a:miter lim="400000"/>
          </a:ln>
        </p:spPr>
        <p:txBody>
          <a:bodyPr lIns="0" tIns="0" rIns="0" bIns="0" anchor="ctr"/>
          <a:lstStyle/>
          <a:p>
            <a:pPr>
              <a:defRPr>
                <a:latin typeface="+mj-lt"/>
                <a:ea typeface="+mj-ea"/>
                <a:cs typeface="+mj-cs"/>
                <a:sym typeface="Arial"/>
              </a:defRPr>
            </a:pPr>
            <a:endParaRPr/>
          </a:p>
        </p:txBody>
      </p:sp>
      <p:sp>
        <p:nvSpPr>
          <p:cNvPr id="94" name="Google Shape;47;p28"/>
          <p:cNvSpPr/>
          <p:nvPr/>
        </p:nvSpPr>
        <p:spPr>
          <a:xfrm>
            <a:off x="180897" y="180899"/>
            <a:ext cx="7911005" cy="651003"/>
          </a:xfrm>
          <a:custGeom>
            <a:avLst/>
            <a:gdLst/>
            <a:ahLst/>
            <a:cxnLst>
              <a:cxn ang="0">
                <a:pos x="wd2" y="hd2"/>
              </a:cxn>
              <a:cxn ang="5400000">
                <a:pos x="wd2" y="hd2"/>
              </a:cxn>
              <a:cxn ang="10800000">
                <a:pos x="wd2" y="hd2"/>
              </a:cxn>
              <a:cxn ang="16200000">
                <a:pos x="wd2" y="hd2"/>
              </a:cxn>
            </a:cxnLst>
            <a:rect l="0" t="0" r="r" b="b"/>
            <a:pathLst>
              <a:path w="21600" h="21600" extrusionOk="0">
                <a:moveTo>
                  <a:pt x="296" y="0"/>
                </a:moveTo>
                <a:lnTo>
                  <a:pt x="21304" y="0"/>
                </a:lnTo>
                <a:cubicBezTo>
                  <a:pt x="21467" y="0"/>
                  <a:pt x="21600" y="1612"/>
                  <a:pt x="21600" y="3600"/>
                </a:cubicBezTo>
                <a:lnTo>
                  <a:pt x="21600" y="21600"/>
                </a:lnTo>
                <a:lnTo>
                  <a:pt x="0" y="21600"/>
                </a:lnTo>
                <a:lnTo>
                  <a:pt x="0" y="3600"/>
                </a:lnTo>
                <a:cubicBezTo>
                  <a:pt x="0" y="1612"/>
                  <a:pt x="133" y="0"/>
                  <a:pt x="296" y="0"/>
                </a:cubicBezTo>
                <a:close/>
              </a:path>
            </a:pathLst>
          </a:custGeom>
          <a:solidFill>
            <a:srgbClr val="741B47"/>
          </a:solidFill>
          <a:ln w="12700">
            <a:miter lim="400000"/>
          </a:ln>
        </p:spPr>
        <p:txBody>
          <a:bodyPr lIns="0" tIns="0" rIns="0" bIns="0" anchor="b"/>
          <a:lstStyle/>
          <a:p>
            <a:pPr>
              <a:defRPr>
                <a:latin typeface="+mj-lt"/>
                <a:ea typeface="+mj-ea"/>
                <a:cs typeface="+mj-cs"/>
                <a:sym typeface="Arial"/>
              </a:defRPr>
            </a:pPr>
            <a:endParaRPr/>
          </a:p>
        </p:txBody>
      </p:sp>
      <p:grpSp>
        <p:nvGrpSpPr>
          <p:cNvPr id="97" name="Google Shape;48;p28"/>
          <p:cNvGrpSpPr/>
          <p:nvPr/>
        </p:nvGrpSpPr>
        <p:grpSpPr>
          <a:xfrm>
            <a:off x="8091898" y="451662"/>
            <a:ext cx="662106" cy="380241"/>
            <a:chOff x="-1" y="-1"/>
            <a:chExt cx="662105" cy="380239"/>
          </a:xfrm>
        </p:grpSpPr>
        <p:sp>
          <p:nvSpPr>
            <p:cNvPr id="95" name="Rectángulo"/>
            <p:cNvSpPr/>
            <p:nvPr/>
          </p:nvSpPr>
          <p:spPr>
            <a:xfrm>
              <a:off x="-2" y="327736"/>
              <a:ext cx="662107" cy="52503"/>
            </a:xfrm>
            <a:prstGeom prst="rect">
              <a:avLst/>
            </a:prstGeom>
            <a:solidFill>
              <a:srgbClr val="0F69B4"/>
            </a:solidFill>
            <a:ln w="12700" cap="flat">
              <a:noFill/>
              <a:miter lim="400000"/>
            </a:ln>
            <a:effectLst/>
          </p:spPr>
          <p:txBody>
            <a:bodyPr wrap="square" lIns="0" tIns="0" rIns="0" bIns="0" numCol="1" anchor="b">
              <a:noAutofit/>
            </a:bodyPr>
            <a:lstStyle/>
            <a:p>
              <a:pPr>
                <a:defRPr>
                  <a:latin typeface="+mj-lt"/>
                  <a:ea typeface="+mj-ea"/>
                  <a:cs typeface="+mj-cs"/>
                  <a:sym typeface="Arial"/>
                </a:defRPr>
              </a:pPr>
              <a:endParaRPr/>
            </a:p>
          </p:txBody>
        </p:sp>
        <p:sp>
          <p:nvSpPr>
            <p:cNvPr id="96" name="Texto"/>
            <p:cNvSpPr txBox="1"/>
            <p:nvPr/>
          </p:nvSpPr>
          <p:spPr>
            <a:xfrm>
              <a:off x="-2" y="-1"/>
              <a:ext cx="662107" cy="380230"/>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422" tIns="91422" rIns="91422" bIns="91422" numCol="1" anchor="b">
              <a:spAutoFit/>
            </a:bodyPr>
            <a:lstStyle>
              <a:lvl1pPr>
                <a:defRPr>
                  <a:latin typeface="+mj-lt"/>
                  <a:ea typeface="+mj-ea"/>
                  <a:cs typeface="+mj-cs"/>
                  <a:sym typeface="Arial"/>
                </a:defRPr>
              </a:lvl1pPr>
            </a:lstStyle>
            <a:p>
              <a:r>
                <a:t> </a:t>
              </a:r>
            </a:p>
          </p:txBody>
        </p:sp>
      </p:grpSp>
      <p:grpSp>
        <p:nvGrpSpPr>
          <p:cNvPr id="100" name="Google Shape;49;p28"/>
          <p:cNvGrpSpPr/>
          <p:nvPr/>
        </p:nvGrpSpPr>
        <p:grpSpPr>
          <a:xfrm>
            <a:off x="8753997" y="451662"/>
            <a:ext cx="785404" cy="380241"/>
            <a:chOff x="0" y="-1"/>
            <a:chExt cx="785403" cy="380239"/>
          </a:xfrm>
        </p:grpSpPr>
        <p:sp>
          <p:nvSpPr>
            <p:cNvPr id="98" name="Rectángulo"/>
            <p:cNvSpPr/>
            <p:nvPr/>
          </p:nvSpPr>
          <p:spPr>
            <a:xfrm>
              <a:off x="-1" y="327736"/>
              <a:ext cx="785404" cy="52503"/>
            </a:xfrm>
            <a:prstGeom prst="rect">
              <a:avLst/>
            </a:prstGeom>
            <a:solidFill>
              <a:srgbClr val="EB3C46"/>
            </a:solidFill>
            <a:ln w="12700" cap="flat">
              <a:noFill/>
              <a:miter lim="400000"/>
            </a:ln>
            <a:effectLst/>
          </p:spPr>
          <p:txBody>
            <a:bodyPr wrap="square" lIns="0" tIns="0" rIns="0" bIns="0" numCol="1" anchor="b">
              <a:noAutofit/>
            </a:bodyPr>
            <a:lstStyle/>
            <a:p>
              <a:pPr>
                <a:defRPr>
                  <a:latin typeface="+mj-lt"/>
                  <a:ea typeface="+mj-ea"/>
                  <a:cs typeface="+mj-cs"/>
                  <a:sym typeface="Arial"/>
                </a:defRPr>
              </a:pPr>
              <a:endParaRPr/>
            </a:p>
          </p:txBody>
        </p:sp>
        <p:sp>
          <p:nvSpPr>
            <p:cNvPr id="99" name="Texto"/>
            <p:cNvSpPr txBox="1"/>
            <p:nvPr/>
          </p:nvSpPr>
          <p:spPr>
            <a:xfrm>
              <a:off x="-1" y="-1"/>
              <a:ext cx="785404" cy="380230"/>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422" tIns="91422" rIns="91422" bIns="91422" numCol="1" anchor="b">
              <a:spAutoFit/>
            </a:bodyPr>
            <a:lstStyle>
              <a:lvl1pPr>
                <a:defRPr>
                  <a:latin typeface="+mj-lt"/>
                  <a:ea typeface="+mj-ea"/>
                  <a:cs typeface="+mj-cs"/>
                  <a:sym typeface="Arial"/>
                </a:defRPr>
              </a:lvl1pPr>
            </a:lstStyle>
            <a:p>
              <a:r>
                <a:t> </a:t>
              </a:r>
            </a:p>
          </p:txBody>
        </p:sp>
      </p:grpSp>
      <p:sp>
        <p:nvSpPr>
          <p:cNvPr id="101" name="Google Shape;53;p28"/>
          <p:cNvSpPr txBox="1"/>
          <p:nvPr/>
        </p:nvSpPr>
        <p:spPr>
          <a:xfrm>
            <a:off x="375975" y="6881800"/>
            <a:ext cx="6786599" cy="35390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spAutoFit/>
          </a:bodyPr>
          <a:lstStyle/>
          <a:p>
            <a:pPr>
              <a:defRPr sz="1100">
                <a:solidFill>
                  <a:srgbClr val="741B47"/>
                </a:solidFill>
                <a:latin typeface="Calibri"/>
                <a:ea typeface="Calibri"/>
                <a:cs typeface="Calibri"/>
                <a:sym typeface="Calibri"/>
              </a:defRPr>
            </a:pPr>
            <a:r>
              <a:rPr dirty="0"/>
              <a:t>        MECÁNICA AUTOMOTRIZ</a:t>
            </a:r>
            <a:r>
              <a:rPr dirty="0">
                <a:solidFill>
                  <a:srgbClr val="000000"/>
                </a:solidFill>
              </a:rPr>
              <a:t> | </a:t>
            </a:r>
            <a:r>
              <a:rPr lang="es-CL" dirty="0" smtClean="0">
                <a:solidFill>
                  <a:srgbClr val="000000"/>
                </a:solidFill>
              </a:rPr>
              <a:t>4</a:t>
            </a:r>
            <a:r>
              <a:rPr dirty="0" smtClean="0">
                <a:solidFill>
                  <a:srgbClr val="000000"/>
                </a:solidFill>
              </a:rPr>
              <a:t>° </a:t>
            </a:r>
            <a:r>
              <a:rPr dirty="0" err="1">
                <a:solidFill>
                  <a:srgbClr val="000000"/>
                </a:solidFill>
              </a:rPr>
              <a:t>Medio</a:t>
            </a:r>
            <a:r>
              <a:rPr dirty="0">
                <a:solidFill>
                  <a:srgbClr val="000000"/>
                </a:solidFill>
              </a:rPr>
              <a:t> | </a:t>
            </a:r>
            <a:r>
              <a:rPr dirty="0" err="1">
                <a:solidFill>
                  <a:srgbClr val="000000"/>
                </a:solidFill>
              </a:rPr>
              <a:t>Presentación</a:t>
            </a:r>
            <a:endParaRPr dirty="0">
              <a:solidFill>
                <a:srgbClr val="000000"/>
              </a:solidFill>
            </a:endParaRPr>
          </a:p>
        </p:txBody>
      </p:sp>
      <p:sp>
        <p:nvSpPr>
          <p:cNvPr id="102" name="Google Shape;23;p27"/>
          <p:cNvSpPr txBox="1"/>
          <p:nvPr/>
        </p:nvSpPr>
        <p:spPr>
          <a:xfrm>
            <a:off x="8443617" y="271141"/>
            <a:ext cx="1166703" cy="3920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spAutoFit/>
          </a:bodyPr>
          <a:lstStyle/>
          <a:p>
            <a:pPr algn="r">
              <a:defRPr sz="1200">
                <a:latin typeface="Calibri"/>
                <a:ea typeface="Calibri"/>
                <a:cs typeface="Calibri"/>
                <a:sym typeface="Calibri"/>
              </a:defRPr>
            </a:pPr>
            <a:r>
              <a:t>Actividad 20|</a:t>
            </a:r>
            <a:r>
              <a:rPr sz="1600">
                <a:solidFill>
                  <a:srgbClr val="741B47"/>
                </a:solidFill>
              </a:rPr>
              <a:t>2</a:t>
            </a:r>
          </a:p>
        </p:txBody>
      </p:sp>
      <p:sp>
        <p:nvSpPr>
          <p:cNvPr id="103" name="Google Shape;33;p25"/>
          <p:cNvSpPr txBox="1"/>
          <p:nvPr/>
        </p:nvSpPr>
        <p:spPr>
          <a:xfrm>
            <a:off x="442650" y="350325"/>
            <a:ext cx="7441801" cy="37220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spAutoFit/>
          </a:bodyPr>
          <a:lstStyle/>
          <a:p>
            <a:pPr>
              <a:defRPr b="1">
                <a:solidFill>
                  <a:srgbClr val="FFFFFF"/>
                </a:solidFill>
                <a:latin typeface="Calibri"/>
                <a:ea typeface="Calibri"/>
                <a:cs typeface="Calibri"/>
                <a:sym typeface="Calibri"/>
              </a:defRPr>
            </a:pPr>
            <a:r>
              <a:t>MÓDULO</a:t>
            </a:r>
            <a:r>
              <a:rPr b="0"/>
              <a:t> Mantenimiento de sistemas de transmisión y frenos</a:t>
            </a:r>
          </a:p>
        </p:txBody>
      </p:sp>
      <p:sp>
        <p:nvSpPr>
          <p:cNvPr id="104" name="Número de diapositiva"/>
          <p:cNvSpPr txBox="1">
            <a:spLocks noGrp="1"/>
          </p:cNvSpPr>
          <p:nvPr>
            <p:ph type="sldNum" sz="quarter" idx="2"/>
          </p:nvPr>
        </p:nvSpPr>
        <p:spPr>
          <a:xfrm>
            <a:off x="371691" y="6881800"/>
            <a:ext cx="337157" cy="317114"/>
          </a:xfrm>
          <a:prstGeom prst="rect">
            <a:avLst/>
          </a:prstGeom>
        </p:spPr>
        <p:txBody>
          <a:bodyPr lIns="91422" tIns="91422" rIns="91422" bIns="91422" anchor="t"/>
          <a:lstStyle>
            <a:lvl1pPr>
              <a:defRPr sz="1100">
                <a:latin typeface="Calibri"/>
                <a:ea typeface="Calibri"/>
                <a:cs typeface="Calibri"/>
                <a:sym typeface="Calibri"/>
              </a:defRPr>
            </a:lvl1pPr>
          </a:lstStyle>
          <a:p>
            <a:fld id="{86CB4B4D-7CA3-9044-876B-883B54F8677D}" type="slidenum">
              <a:t>‹Nº›</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tx">
  <p:cSld name="1_One column text 2">
    <p:spTree>
      <p:nvGrpSpPr>
        <p:cNvPr id="1" name=""/>
        <p:cNvGrpSpPr/>
        <p:nvPr/>
      </p:nvGrpSpPr>
      <p:grpSpPr>
        <a:xfrm>
          <a:off x="0" y="0"/>
          <a:ext cx="0" cy="0"/>
          <a:chOff x="0" y="0"/>
          <a:chExt cx="0" cy="0"/>
        </a:xfrm>
      </p:grpSpPr>
      <p:sp>
        <p:nvSpPr>
          <p:cNvPr id="111" name="Google Shape;80;p29"/>
          <p:cNvSpPr/>
          <p:nvPr/>
        </p:nvSpPr>
        <p:spPr>
          <a:xfrm rot="10800000" flipH="1">
            <a:off x="181647" y="822023"/>
            <a:ext cx="9356704" cy="6531303"/>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19286" y="0"/>
                </a:lnTo>
                <a:cubicBezTo>
                  <a:pt x="20564" y="0"/>
                  <a:pt x="21600" y="1484"/>
                  <a:pt x="21600" y="3316"/>
                </a:cubicBezTo>
                <a:lnTo>
                  <a:pt x="21600" y="21600"/>
                </a:lnTo>
                <a:lnTo>
                  <a:pt x="0" y="21600"/>
                </a:lnTo>
                <a:close/>
              </a:path>
            </a:pathLst>
          </a:custGeom>
          <a:solidFill>
            <a:srgbClr val="EFEFEF"/>
          </a:solidFill>
          <a:ln w="12700">
            <a:miter lim="400000"/>
          </a:ln>
        </p:spPr>
        <p:txBody>
          <a:bodyPr lIns="0" tIns="0" rIns="0" bIns="0" anchor="ctr"/>
          <a:lstStyle/>
          <a:p>
            <a:pPr>
              <a:defRPr>
                <a:latin typeface="+mj-lt"/>
                <a:ea typeface="+mj-ea"/>
                <a:cs typeface="+mj-cs"/>
                <a:sym typeface="Arial"/>
              </a:defRPr>
            </a:pPr>
            <a:endParaRPr/>
          </a:p>
        </p:txBody>
      </p:sp>
      <p:grpSp>
        <p:nvGrpSpPr>
          <p:cNvPr id="114" name="Google Shape;81;p29"/>
          <p:cNvGrpSpPr/>
          <p:nvPr/>
        </p:nvGrpSpPr>
        <p:grpSpPr>
          <a:xfrm>
            <a:off x="8091898" y="451665"/>
            <a:ext cx="662106" cy="380238"/>
            <a:chOff x="-1" y="0"/>
            <a:chExt cx="662105" cy="380237"/>
          </a:xfrm>
        </p:grpSpPr>
        <p:sp>
          <p:nvSpPr>
            <p:cNvPr id="112" name="Google Shape;82;p29"/>
            <p:cNvSpPr/>
            <p:nvPr/>
          </p:nvSpPr>
          <p:spPr>
            <a:xfrm>
              <a:off x="-2" y="327735"/>
              <a:ext cx="662107" cy="52503"/>
            </a:xfrm>
            <a:prstGeom prst="rect">
              <a:avLst/>
            </a:prstGeom>
            <a:solidFill>
              <a:srgbClr val="0F69B4"/>
            </a:solidFill>
            <a:ln w="12700" cap="flat">
              <a:noFill/>
              <a:miter lim="400000"/>
            </a:ln>
            <a:effectLst/>
          </p:spPr>
          <p:txBody>
            <a:bodyPr wrap="square" lIns="0" tIns="0" rIns="0" bIns="0" numCol="1" anchor="b">
              <a:noAutofit/>
            </a:bodyPr>
            <a:lstStyle/>
            <a:p>
              <a:pPr>
                <a:defRPr>
                  <a:latin typeface="+mj-lt"/>
                  <a:ea typeface="+mj-ea"/>
                  <a:cs typeface="+mj-cs"/>
                  <a:sym typeface="Arial"/>
                </a:defRPr>
              </a:pPr>
              <a:endParaRPr/>
            </a:p>
          </p:txBody>
        </p:sp>
        <p:sp>
          <p:nvSpPr>
            <p:cNvPr id="113" name="Google Shape;83;p29"/>
            <p:cNvSpPr txBox="1"/>
            <p:nvPr/>
          </p:nvSpPr>
          <p:spPr>
            <a:xfrm>
              <a:off x="-2" y="-1"/>
              <a:ext cx="662107" cy="380183"/>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398" tIns="91398" rIns="91398" bIns="91398" numCol="1" anchor="b">
              <a:spAutoFit/>
            </a:bodyPr>
            <a:lstStyle>
              <a:lvl1pPr>
                <a:defRPr>
                  <a:latin typeface="+mj-lt"/>
                  <a:ea typeface="+mj-ea"/>
                  <a:cs typeface="+mj-cs"/>
                  <a:sym typeface="Arial"/>
                </a:defRPr>
              </a:lvl1pPr>
            </a:lstStyle>
            <a:p>
              <a:r>
                <a:t> </a:t>
              </a:r>
            </a:p>
          </p:txBody>
        </p:sp>
      </p:grpSp>
      <p:grpSp>
        <p:nvGrpSpPr>
          <p:cNvPr id="117" name="Google Shape;84;p29"/>
          <p:cNvGrpSpPr/>
          <p:nvPr/>
        </p:nvGrpSpPr>
        <p:grpSpPr>
          <a:xfrm>
            <a:off x="8753997" y="451665"/>
            <a:ext cx="785407" cy="380238"/>
            <a:chOff x="-1" y="0"/>
            <a:chExt cx="785406" cy="380237"/>
          </a:xfrm>
        </p:grpSpPr>
        <p:sp>
          <p:nvSpPr>
            <p:cNvPr id="115" name="Google Shape;85;p29"/>
            <p:cNvSpPr/>
            <p:nvPr/>
          </p:nvSpPr>
          <p:spPr>
            <a:xfrm>
              <a:off x="-2" y="327735"/>
              <a:ext cx="785408" cy="52503"/>
            </a:xfrm>
            <a:prstGeom prst="rect">
              <a:avLst/>
            </a:prstGeom>
            <a:solidFill>
              <a:srgbClr val="EB3C46"/>
            </a:solidFill>
            <a:ln w="12700" cap="flat">
              <a:noFill/>
              <a:miter lim="400000"/>
            </a:ln>
            <a:effectLst/>
          </p:spPr>
          <p:txBody>
            <a:bodyPr wrap="square" lIns="0" tIns="0" rIns="0" bIns="0" numCol="1" anchor="b">
              <a:noAutofit/>
            </a:bodyPr>
            <a:lstStyle/>
            <a:p>
              <a:pPr>
                <a:defRPr>
                  <a:latin typeface="+mj-lt"/>
                  <a:ea typeface="+mj-ea"/>
                  <a:cs typeface="+mj-cs"/>
                  <a:sym typeface="Arial"/>
                </a:defRPr>
              </a:pPr>
              <a:endParaRPr/>
            </a:p>
          </p:txBody>
        </p:sp>
        <p:sp>
          <p:nvSpPr>
            <p:cNvPr id="116" name="Google Shape;86;p29"/>
            <p:cNvSpPr txBox="1"/>
            <p:nvPr/>
          </p:nvSpPr>
          <p:spPr>
            <a:xfrm>
              <a:off x="-2" y="-1"/>
              <a:ext cx="785408" cy="380183"/>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398" tIns="91398" rIns="91398" bIns="91398" numCol="1" anchor="b">
              <a:spAutoFit/>
            </a:bodyPr>
            <a:lstStyle>
              <a:lvl1pPr>
                <a:defRPr>
                  <a:latin typeface="+mj-lt"/>
                  <a:ea typeface="+mj-ea"/>
                  <a:cs typeface="+mj-cs"/>
                  <a:sym typeface="Arial"/>
                </a:defRPr>
              </a:lvl1pPr>
            </a:lstStyle>
            <a:p>
              <a:r>
                <a:t> </a:t>
              </a:r>
            </a:p>
          </p:txBody>
        </p:sp>
      </p:grpSp>
      <p:sp>
        <p:nvSpPr>
          <p:cNvPr id="118" name="Google Shape;88;p29"/>
          <p:cNvSpPr txBox="1"/>
          <p:nvPr/>
        </p:nvSpPr>
        <p:spPr>
          <a:xfrm>
            <a:off x="8170650" y="288449"/>
            <a:ext cx="1166703" cy="37215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398" tIns="91398" rIns="91398" bIns="91398">
            <a:spAutoFit/>
          </a:bodyPr>
          <a:lstStyle>
            <a:lvl1pPr algn="r">
              <a:defRPr b="1">
                <a:latin typeface="Calibri"/>
                <a:ea typeface="Calibri"/>
                <a:cs typeface="Calibri"/>
                <a:sym typeface="Calibri"/>
              </a:defRPr>
            </a:lvl1pPr>
          </a:lstStyle>
          <a:p>
            <a:r>
              <a:t>¡Atención!</a:t>
            </a:r>
          </a:p>
        </p:txBody>
      </p:sp>
      <p:sp>
        <p:nvSpPr>
          <p:cNvPr id="119" name="Google Shape;31;p6"/>
          <p:cNvSpPr/>
          <p:nvPr/>
        </p:nvSpPr>
        <p:spPr>
          <a:xfrm>
            <a:off x="181649" y="180899"/>
            <a:ext cx="7909204" cy="651003"/>
          </a:xfrm>
          <a:custGeom>
            <a:avLst/>
            <a:gdLst/>
            <a:ahLst/>
            <a:cxnLst>
              <a:cxn ang="0">
                <a:pos x="wd2" y="hd2"/>
              </a:cxn>
              <a:cxn ang="5400000">
                <a:pos x="wd2" y="hd2"/>
              </a:cxn>
              <a:cxn ang="10800000">
                <a:pos x="wd2" y="hd2"/>
              </a:cxn>
              <a:cxn ang="16200000">
                <a:pos x="wd2" y="hd2"/>
              </a:cxn>
            </a:cxnLst>
            <a:rect l="0" t="0" r="r" b="b"/>
            <a:pathLst>
              <a:path w="21600" h="21600" extrusionOk="0">
                <a:moveTo>
                  <a:pt x="296" y="0"/>
                </a:moveTo>
                <a:lnTo>
                  <a:pt x="21304" y="0"/>
                </a:lnTo>
                <a:cubicBezTo>
                  <a:pt x="21467" y="0"/>
                  <a:pt x="21600" y="1612"/>
                  <a:pt x="21600" y="3600"/>
                </a:cubicBezTo>
                <a:lnTo>
                  <a:pt x="21600" y="21600"/>
                </a:lnTo>
                <a:lnTo>
                  <a:pt x="0" y="21600"/>
                </a:lnTo>
                <a:lnTo>
                  <a:pt x="0" y="3600"/>
                </a:lnTo>
                <a:cubicBezTo>
                  <a:pt x="0" y="1612"/>
                  <a:pt x="133" y="0"/>
                  <a:pt x="296" y="0"/>
                </a:cubicBezTo>
                <a:close/>
              </a:path>
            </a:pathLst>
          </a:custGeom>
          <a:blipFill>
            <a:blip r:embed="rId2"/>
          </a:blipFill>
          <a:ln w="12700">
            <a:miter lim="400000"/>
          </a:ln>
        </p:spPr>
        <p:txBody>
          <a:bodyPr lIns="0" tIns="0" rIns="0" bIns="0" anchor="b"/>
          <a:lstStyle/>
          <a:p>
            <a:pPr>
              <a:defRPr>
                <a:latin typeface="+mj-lt"/>
                <a:ea typeface="+mj-ea"/>
                <a:cs typeface="+mj-cs"/>
                <a:sym typeface="Arial"/>
              </a:defRPr>
            </a:pPr>
            <a:endParaRPr/>
          </a:p>
        </p:txBody>
      </p:sp>
      <p:sp>
        <p:nvSpPr>
          <p:cNvPr id="120" name="Número de diapositiva"/>
          <p:cNvSpPr txBox="1">
            <a:spLocks noGrp="1"/>
          </p:cNvSpPr>
          <p:nvPr>
            <p:ph type="sldNum" sz="quarter" idx="2"/>
          </p:nvPr>
        </p:nvSpPr>
        <p:spPr>
          <a:prstGeom prst="rect">
            <a:avLst/>
          </a:prstGeom>
        </p:spPr>
        <p:txBody>
          <a:bodyPr/>
          <a:lstStyle/>
          <a:p>
            <a:fld id="{86CB4B4D-7CA3-9044-876B-883B54F8677D}" type="slidenum">
              <a:t>‹Nº›</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tx">
  <p:cSld name="SECTION_HEADER">
    <p:spTree>
      <p:nvGrpSpPr>
        <p:cNvPr id="1" name=""/>
        <p:cNvGrpSpPr/>
        <p:nvPr/>
      </p:nvGrpSpPr>
      <p:grpSpPr>
        <a:xfrm>
          <a:off x="0" y="0"/>
          <a:ext cx="0" cy="0"/>
          <a:chOff x="0" y="0"/>
          <a:chExt cx="0" cy="0"/>
        </a:xfrm>
      </p:grpSpPr>
      <p:sp>
        <p:nvSpPr>
          <p:cNvPr id="127" name="Google Shape;20;p27"/>
          <p:cNvSpPr/>
          <p:nvPr/>
        </p:nvSpPr>
        <p:spPr>
          <a:xfrm>
            <a:off x="180897" y="180899"/>
            <a:ext cx="7911005" cy="651003"/>
          </a:xfrm>
          <a:custGeom>
            <a:avLst/>
            <a:gdLst/>
            <a:ahLst/>
            <a:cxnLst>
              <a:cxn ang="0">
                <a:pos x="wd2" y="hd2"/>
              </a:cxn>
              <a:cxn ang="5400000">
                <a:pos x="wd2" y="hd2"/>
              </a:cxn>
              <a:cxn ang="10800000">
                <a:pos x="wd2" y="hd2"/>
              </a:cxn>
              <a:cxn ang="16200000">
                <a:pos x="wd2" y="hd2"/>
              </a:cxn>
            </a:cxnLst>
            <a:rect l="0" t="0" r="r" b="b"/>
            <a:pathLst>
              <a:path w="21600" h="21600" extrusionOk="0">
                <a:moveTo>
                  <a:pt x="296" y="0"/>
                </a:moveTo>
                <a:lnTo>
                  <a:pt x="21304" y="0"/>
                </a:lnTo>
                <a:cubicBezTo>
                  <a:pt x="21467" y="0"/>
                  <a:pt x="21600" y="1612"/>
                  <a:pt x="21600" y="3600"/>
                </a:cubicBezTo>
                <a:lnTo>
                  <a:pt x="21600" y="21600"/>
                </a:lnTo>
                <a:lnTo>
                  <a:pt x="0" y="21600"/>
                </a:lnTo>
                <a:lnTo>
                  <a:pt x="0" y="3600"/>
                </a:lnTo>
                <a:cubicBezTo>
                  <a:pt x="0" y="1612"/>
                  <a:pt x="133" y="0"/>
                  <a:pt x="296" y="0"/>
                </a:cubicBezTo>
                <a:close/>
              </a:path>
            </a:pathLst>
          </a:custGeom>
          <a:solidFill>
            <a:srgbClr val="741B47"/>
          </a:solidFill>
          <a:ln w="12700">
            <a:miter lim="400000"/>
          </a:ln>
        </p:spPr>
        <p:txBody>
          <a:bodyPr lIns="0" tIns="0" rIns="0" bIns="0" anchor="b"/>
          <a:lstStyle/>
          <a:p>
            <a:pPr>
              <a:defRPr>
                <a:latin typeface="+mj-lt"/>
                <a:ea typeface="+mj-ea"/>
                <a:cs typeface="+mj-cs"/>
                <a:sym typeface="Arial"/>
              </a:defRPr>
            </a:pPr>
            <a:endParaRPr/>
          </a:p>
        </p:txBody>
      </p:sp>
      <p:grpSp>
        <p:nvGrpSpPr>
          <p:cNvPr id="130" name="Google Shape;21;p27"/>
          <p:cNvGrpSpPr/>
          <p:nvPr/>
        </p:nvGrpSpPr>
        <p:grpSpPr>
          <a:xfrm>
            <a:off x="8091898" y="451662"/>
            <a:ext cx="662106" cy="380241"/>
            <a:chOff x="-1" y="-1"/>
            <a:chExt cx="662105" cy="380239"/>
          </a:xfrm>
        </p:grpSpPr>
        <p:sp>
          <p:nvSpPr>
            <p:cNvPr id="128" name="Rectángulo"/>
            <p:cNvSpPr/>
            <p:nvPr/>
          </p:nvSpPr>
          <p:spPr>
            <a:xfrm>
              <a:off x="-2" y="327736"/>
              <a:ext cx="662107" cy="52503"/>
            </a:xfrm>
            <a:prstGeom prst="rect">
              <a:avLst/>
            </a:prstGeom>
            <a:solidFill>
              <a:srgbClr val="0F69B4"/>
            </a:solidFill>
            <a:ln w="12700" cap="flat">
              <a:noFill/>
              <a:miter lim="400000"/>
            </a:ln>
            <a:effectLst/>
          </p:spPr>
          <p:txBody>
            <a:bodyPr wrap="square" lIns="0" tIns="0" rIns="0" bIns="0" numCol="1" anchor="b">
              <a:noAutofit/>
            </a:bodyPr>
            <a:lstStyle/>
            <a:p>
              <a:pPr>
                <a:defRPr>
                  <a:latin typeface="+mj-lt"/>
                  <a:ea typeface="+mj-ea"/>
                  <a:cs typeface="+mj-cs"/>
                  <a:sym typeface="Arial"/>
                </a:defRPr>
              </a:pPr>
              <a:endParaRPr/>
            </a:p>
          </p:txBody>
        </p:sp>
        <p:sp>
          <p:nvSpPr>
            <p:cNvPr id="129" name="Texto"/>
            <p:cNvSpPr txBox="1"/>
            <p:nvPr/>
          </p:nvSpPr>
          <p:spPr>
            <a:xfrm>
              <a:off x="-2" y="-1"/>
              <a:ext cx="662107" cy="380230"/>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422" tIns="91422" rIns="91422" bIns="91422" numCol="1" anchor="b">
              <a:spAutoFit/>
            </a:bodyPr>
            <a:lstStyle>
              <a:lvl1pPr>
                <a:defRPr>
                  <a:latin typeface="+mj-lt"/>
                  <a:ea typeface="+mj-ea"/>
                  <a:cs typeface="+mj-cs"/>
                  <a:sym typeface="Arial"/>
                </a:defRPr>
              </a:lvl1pPr>
            </a:lstStyle>
            <a:p>
              <a:r>
                <a:t> </a:t>
              </a:r>
            </a:p>
          </p:txBody>
        </p:sp>
      </p:grpSp>
      <p:grpSp>
        <p:nvGrpSpPr>
          <p:cNvPr id="133" name="Google Shape;22;p27"/>
          <p:cNvGrpSpPr/>
          <p:nvPr/>
        </p:nvGrpSpPr>
        <p:grpSpPr>
          <a:xfrm>
            <a:off x="8753997" y="451662"/>
            <a:ext cx="785404" cy="380241"/>
            <a:chOff x="0" y="-1"/>
            <a:chExt cx="785403" cy="380239"/>
          </a:xfrm>
        </p:grpSpPr>
        <p:sp>
          <p:nvSpPr>
            <p:cNvPr id="131" name="Rectángulo"/>
            <p:cNvSpPr/>
            <p:nvPr/>
          </p:nvSpPr>
          <p:spPr>
            <a:xfrm>
              <a:off x="-1" y="327736"/>
              <a:ext cx="785404" cy="52503"/>
            </a:xfrm>
            <a:prstGeom prst="rect">
              <a:avLst/>
            </a:prstGeom>
            <a:solidFill>
              <a:srgbClr val="EB3C46"/>
            </a:solidFill>
            <a:ln w="12700" cap="flat">
              <a:noFill/>
              <a:miter lim="400000"/>
            </a:ln>
            <a:effectLst/>
          </p:spPr>
          <p:txBody>
            <a:bodyPr wrap="square" lIns="0" tIns="0" rIns="0" bIns="0" numCol="1" anchor="b">
              <a:noAutofit/>
            </a:bodyPr>
            <a:lstStyle/>
            <a:p>
              <a:pPr>
                <a:defRPr>
                  <a:latin typeface="+mj-lt"/>
                  <a:ea typeface="+mj-ea"/>
                  <a:cs typeface="+mj-cs"/>
                  <a:sym typeface="Arial"/>
                </a:defRPr>
              </a:pPr>
              <a:endParaRPr/>
            </a:p>
          </p:txBody>
        </p:sp>
        <p:sp>
          <p:nvSpPr>
            <p:cNvPr id="132" name="Texto"/>
            <p:cNvSpPr txBox="1"/>
            <p:nvPr/>
          </p:nvSpPr>
          <p:spPr>
            <a:xfrm>
              <a:off x="-1" y="-1"/>
              <a:ext cx="785404" cy="380230"/>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422" tIns="91422" rIns="91422" bIns="91422" numCol="1" anchor="b">
              <a:spAutoFit/>
            </a:bodyPr>
            <a:lstStyle>
              <a:lvl1pPr>
                <a:defRPr>
                  <a:latin typeface="+mj-lt"/>
                  <a:ea typeface="+mj-ea"/>
                  <a:cs typeface="+mj-cs"/>
                  <a:sym typeface="Arial"/>
                </a:defRPr>
              </a:lvl1pPr>
            </a:lstStyle>
            <a:p>
              <a:r>
                <a:t> </a:t>
              </a:r>
            </a:p>
          </p:txBody>
        </p:sp>
      </p:grpSp>
      <p:sp>
        <p:nvSpPr>
          <p:cNvPr id="134" name="Google Shape;26;p27"/>
          <p:cNvSpPr txBox="1"/>
          <p:nvPr/>
        </p:nvSpPr>
        <p:spPr>
          <a:xfrm>
            <a:off x="375975" y="6881800"/>
            <a:ext cx="6786599" cy="35390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spAutoFit/>
          </a:bodyPr>
          <a:lstStyle/>
          <a:p>
            <a:pPr>
              <a:defRPr sz="1100">
                <a:solidFill>
                  <a:srgbClr val="741B47"/>
                </a:solidFill>
                <a:latin typeface="Calibri"/>
                <a:ea typeface="Calibri"/>
                <a:cs typeface="Calibri"/>
                <a:sym typeface="Calibri"/>
              </a:defRPr>
            </a:pPr>
            <a:r>
              <a:rPr dirty="0"/>
              <a:t>        MECÁNICA AUTOMOTRIZ</a:t>
            </a:r>
            <a:r>
              <a:rPr dirty="0">
                <a:solidFill>
                  <a:srgbClr val="000000"/>
                </a:solidFill>
              </a:rPr>
              <a:t> | </a:t>
            </a:r>
            <a:r>
              <a:rPr lang="es-CL" dirty="0" smtClean="0">
                <a:solidFill>
                  <a:srgbClr val="000000"/>
                </a:solidFill>
              </a:rPr>
              <a:t>4</a:t>
            </a:r>
            <a:r>
              <a:rPr dirty="0" smtClean="0">
                <a:solidFill>
                  <a:srgbClr val="000000"/>
                </a:solidFill>
              </a:rPr>
              <a:t>° </a:t>
            </a:r>
            <a:r>
              <a:rPr dirty="0" err="1">
                <a:solidFill>
                  <a:srgbClr val="000000"/>
                </a:solidFill>
              </a:rPr>
              <a:t>Medio</a:t>
            </a:r>
            <a:r>
              <a:rPr dirty="0">
                <a:solidFill>
                  <a:srgbClr val="000000"/>
                </a:solidFill>
              </a:rPr>
              <a:t> | </a:t>
            </a:r>
            <a:r>
              <a:rPr dirty="0" err="1">
                <a:solidFill>
                  <a:srgbClr val="000000"/>
                </a:solidFill>
              </a:rPr>
              <a:t>Presentación</a:t>
            </a:r>
            <a:endParaRPr dirty="0">
              <a:solidFill>
                <a:srgbClr val="000000"/>
              </a:solidFill>
            </a:endParaRPr>
          </a:p>
        </p:txBody>
      </p:sp>
      <p:sp>
        <p:nvSpPr>
          <p:cNvPr id="135" name="Google Shape;33;p25"/>
          <p:cNvSpPr txBox="1"/>
          <p:nvPr/>
        </p:nvSpPr>
        <p:spPr>
          <a:xfrm>
            <a:off x="442650" y="350325"/>
            <a:ext cx="7441801" cy="37220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spAutoFit/>
          </a:bodyPr>
          <a:lstStyle/>
          <a:p>
            <a:pPr>
              <a:defRPr b="1">
                <a:solidFill>
                  <a:srgbClr val="FFFFFF"/>
                </a:solidFill>
                <a:latin typeface="Calibri"/>
                <a:ea typeface="Calibri"/>
                <a:cs typeface="Calibri"/>
                <a:sym typeface="Calibri"/>
              </a:defRPr>
            </a:pPr>
            <a:r>
              <a:t>MÓDULO</a:t>
            </a:r>
            <a:r>
              <a:rPr b="0"/>
              <a:t> Mantenimiento de sistemas de transmisión y frenos</a:t>
            </a:r>
          </a:p>
        </p:txBody>
      </p:sp>
      <p:sp>
        <p:nvSpPr>
          <p:cNvPr id="136" name="Google Shape;23;p27"/>
          <p:cNvSpPr txBox="1"/>
          <p:nvPr/>
        </p:nvSpPr>
        <p:spPr>
          <a:xfrm>
            <a:off x="8443617" y="271141"/>
            <a:ext cx="1166703" cy="3920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spAutoFit/>
          </a:bodyPr>
          <a:lstStyle/>
          <a:p>
            <a:pPr algn="r">
              <a:defRPr sz="1200">
                <a:latin typeface="Calibri"/>
                <a:ea typeface="Calibri"/>
                <a:cs typeface="Calibri"/>
                <a:sym typeface="Calibri"/>
              </a:defRPr>
            </a:pPr>
            <a:r>
              <a:t>Actividad 20|</a:t>
            </a:r>
            <a:r>
              <a:rPr sz="1600">
                <a:solidFill>
                  <a:srgbClr val="741B47"/>
                </a:solidFill>
              </a:rPr>
              <a:t>2</a:t>
            </a:r>
          </a:p>
        </p:txBody>
      </p:sp>
      <p:sp>
        <p:nvSpPr>
          <p:cNvPr id="137" name="Número de diapositiva"/>
          <p:cNvSpPr txBox="1">
            <a:spLocks noGrp="1"/>
          </p:cNvSpPr>
          <p:nvPr>
            <p:ph type="sldNum" sz="quarter" idx="2"/>
          </p:nvPr>
        </p:nvSpPr>
        <p:spPr>
          <a:xfrm>
            <a:off x="371691" y="6881800"/>
            <a:ext cx="337157" cy="317114"/>
          </a:xfrm>
          <a:prstGeom prst="rect">
            <a:avLst/>
          </a:prstGeom>
        </p:spPr>
        <p:txBody>
          <a:bodyPr lIns="91422" tIns="91422" rIns="91422" bIns="91422" anchor="t"/>
          <a:lstStyle>
            <a:lvl1pPr>
              <a:defRPr sz="1100">
                <a:latin typeface="Calibri"/>
                <a:ea typeface="Calibri"/>
                <a:cs typeface="Calibri"/>
                <a:sym typeface="Calibri"/>
              </a:defRPr>
            </a:lvl1pPr>
          </a:lstStyle>
          <a:p>
            <a:fld id="{86CB4B4D-7CA3-9044-876B-883B54F8677D}" type="slidenum">
              <a:t>‹Nº›</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tx">
  <p:cSld name="1_One column text">
    <p:spTree>
      <p:nvGrpSpPr>
        <p:cNvPr id="1" name=""/>
        <p:cNvGrpSpPr/>
        <p:nvPr/>
      </p:nvGrpSpPr>
      <p:grpSpPr>
        <a:xfrm>
          <a:off x="0" y="0"/>
          <a:ext cx="0" cy="0"/>
          <a:chOff x="0" y="0"/>
          <a:chExt cx="0" cy="0"/>
        </a:xfrm>
      </p:grpSpPr>
      <p:grpSp>
        <p:nvGrpSpPr>
          <p:cNvPr id="146" name="Google Shape;7;p23"/>
          <p:cNvGrpSpPr/>
          <p:nvPr/>
        </p:nvGrpSpPr>
        <p:grpSpPr>
          <a:xfrm>
            <a:off x="242854" y="1756548"/>
            <a:ext cx="9346505" cy="5675927"/>
            <a:chOff x="0" y="0"/>
            <a:chExt cx="9346503" cy="5675926"/>
          </a:xfrm>
        </p:grpSpPr>
        <p:sp>
          <p:nvSpPr>
            <p:cNvPr id="144" name="Figura"/>
            <p:cNvSpPr/>
            <p:nvPr/>
          </p:nvSpPr>
          <p:spPr>
            <a:xfrm>
              <a:off x="-1" y="-1"/>
              <a:ext cx="9346505" cy="5675927"/>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19587" y="0"/>
                  </a:lnTo>
                  <a:cubicBezTo>
                    <a:pt x="20699" y="0"/>
                    <a:pt x="21600" y="1484"/>
                    <a:pt x="21600" y="3316"/>
                  </a:cubicBezTo>
                  <a:lnTo>
                    <a:pt x="21600" y="21600"/>
                  </a:lnTo>
                  <a:lnTo>
                    <a:pt x="0" y="21600"/>
                  </a:lnTo>
                  <a:close/>
                </a:path>
              </a:pathLst>
            </a:custGeom>
            <a:solidFill>
              <a:srgbClr val="E9E1E4"/>
            </a:solidFill>
            <a:ln w="12700" cap="flat">
              <a:noFill/>
              <a:miter lim="400000"/>
            </a:ln>
            <a:effectLst/>
          </p:spPr>
          <p:txBody>
            <a:bodyPr wrap="square" lIns="0" tIns="0" rIns="0" bIns="0" numCol="1" anchor="ctr">
              <a:noAutofit/>
            </a:bodyPr>
            <a:lstStyle/>
            <a:p>
              <a:pPr>
                <a:defRPr>
                  <a:latin typeface="+mj-lt"/>
                  <a:ea typeface="+mj-ea"/>
                  <a:cs typeface="+mj-cs"/>
                  <a:sym typeface="Arial"/>
                </a:defRPr>
              </a:pPr>
              <a:endParaRPr/>
            </a:p>
          </p:txBody>
        </p:sp>
        <p:sp>
          <p:nvSpPr>
            <p:cNvPr id="145" name="Texto"/>
            <p:cNvSpPr txBox="1"/>
            <p:nvPr/>
          </p:nvSpPr>
          <p:spPr>
            <a:xfrm>
              <a:off x="-1" y="2647845"/>
              <a:ext cx="9091322" cy="380232"/>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423" tIns="91423" rIns="91423" bIns="91423" numCol="1" anchor="ctr">
              <a:spAutoFit/>
            </a:bodyPr>
            <a:lstStyle>
              <a:lvl1pPr>
                <a:defRPr>
                  <a:latin typeface="+mj-lt"/>
                  <a:ea typeface="+mj-ea"/>
                  <a:cs typeface="+mj-cs"/>
                  <a:sym typeface="Arial"/>
                </a:defRPr>
              </a:lvl1pPr>
            </a:lstStyle>
            <a:p>
              <a:r>
                <a:t> </a:t>
              </a:r>
            </a:p>
          </p:txBody>
        </p:sp>
      </p:grpSp>
      <p:pic>
        <p:nvPicPr>
          <p:cNvPr id="147" name="Google Shape;8;p23" descr="Google Shape;8;p23"/>
          <p:cNvPicPr>
            <a:picLocks noChangeAspect="1"/>
          </p:cNvPicPr>
          <p:nvPr/>
        </p:nvPicPr>
        <p:blipFill>
          <a:blip r:embed="rId2">
            <a:extLst/>
          </a:blip>
          <a:stretch>
            <a:fillRect/>
          </a:stretch>
        </p:blipFill>
        <p:spPr>
          <a:xfrm>
            <a:off x="436350" y="419800"/>
            <a:ext cx="3659450" cy="680475"/>
          </a:xfrm>
          <a:prstGeom prst="rect">
            <a:avLst/>
          </a:prstGeom>
          <a:ln w="12700">
            <a:miter lim="400000"/>
          </a:ln>
        </p:spPr>
      </p:pic>
      <p:sp>
        <p:nvSpPr>
          <p:cNvPr id="148" name="Google Shape;9;p23"/>
          <p:cNvSpPr/>
          <p:nvPr/>
        </p:nvSpPr>
        <p:spPr>
          <a:xfrm>
            <a:off x="436350" y="6464001"/>
            <a:ext cx="7891862" cy="680476"/>
          </a:xfrm>
          <a:prstGeom prst="roundRect">
            <a:avLst>
              <a:gd name="adj" fmla="val 19335"/>
            </a:avLst>
          </a:prstGeom>
          <a:solidFill>
            <a:srgbClr val="BB9BA5"/>
          </a:solidFill>
          <a:ln w="12700">
            <a:miter lim="400000"/>
          </a:ln>
        </p:spPr>
        <p:txBody>
          <a:bodyPr lIns="0" tIns="0" rIns="0" bIns="0" anchor="ctr"/>
          <a:lstStyle/>
          <a:p>
            <a:pPr algn="ctr">
              <a:defRPr>
                <a:solidFill>
                  <a:srgbClr val="FFFFFF"/>
                </a:solidFill>
                <a:latin typeface="+mj-lt"/>
                <a:ea typeface="+mj-ea"/>
                <a:cs typeface="+mj-cs"/>
                <a:sym typeface="Arial"/>
              </a:defRPr>
            </a:pPr>
            <a:endParaRPr/>
          </a:p>
        </p:txBody>
      </p:sp>
      <p:pic>
        <p:nvPicPr>
          <p:cNvPr id="149" name="Google Shape;10;p23" descr="Google Shape;10;p23"/>
          <p:cNvPicPr>
            <a:picLocks noChangeAspect="1"/>
          </p:cNvPicPr>
          <p:nvPr/>
        </p:nvPicPr>
        <p:blipFill>
          <a:blip r:embed="rId3">
            <a:extLst/>
          </a:blip>
          <a:stretch>
            <a:fillRect/>
          </a:stretch>
        </p:blipFill>
        <p:spPr>
          <a:xfrm>
            <a:off x="433440" y="6464000"/>
            <a:ext cx="690484" cy="680477"/>
          </a:xfrm>
          <a:prstGeom prst="rect">
            <a:avLst/>
          </a:prstGeom>
          <a:ln w="12700">
            <a:miter lim="400000"/>
          </a:ln>
        </p:spPr>
      </p:pic>
      <p:pic>
        <p:nvPicPr>
          <p:cNvPr id="150" name="Google Shape;11;p23" descr="Google Shape;11;p23"/>
          <p:cNvPicPr>
            <a:picLocks noChangeAspect="1"/>
          </p:cNvPicPr>
          <p:nvPr/>
        </p:nvPicPr>
        <p:blipFill>
          <a:blip r:embed="rId4">
            <a:extLst/>
          </a:blip>
          <a:stretch>
            <a:fillRect/>
          </a:stretch>
        </p:blipFill>
        <p:spPr>
          <a:xfrm>
            <a:off x="8272364" y="1222172"/>
            <a:ext cx="1080002" cy="241875"/>
          </a:xfrm>
          <a:prstGeom prst="rect">
            <a:avLst/>
          </a:prstGeom>
          <a:ln w="12700">
            <a:miter lim="400000"/>
          </a:ln>
        </p:spPr>
      </p:pic>
      <p:pic>
        <p:nvPicPr>
          <p:cNvPr id="151" name="Google Shape;12;p23" descr="Google Shape;12;p23"/>
          <p:cNvPicPr>
            <a:picLocks noChangeAspect="1"/>
          </p:cNvPicPr>
          <p:nvPr/>
        </p:nvPicPr>
        <p:blipFill>
          <a:blip r:embed="rId5">
            <a:extLst/>
          </a:blip>
          <a:stretch>
            <a:fillRect/>
          </a:stretch>
        </p:blipFill>
        <p:spPr>
          <a:xfrm>
            <a:off x="8272364" y="418596"/>
            <a:ext cx="1080002" cy="664778"/>
          </a:xfrm>
          <a:prstGeom prst="rect">
            <a:avLst/>
          </a:prstGeom>
          <a:ln w="12700">
            <a:miter lim="400000"/>
          </a:ln>
        </p:spPr>
      </p:pic>
      <p:pic>
        <p:nvPicPr>
          <p:cNvPr id="152" name="Google Shape;13;p23" descr="Google Shape;13;p23"/>
          <p:cNvPicPr>
            <a:picLocks noChangeAspect="1"/>
          </p:cNvPicPr>
          <p:nvPr/>
        </p:nvPicPr>
        <p:blipFill>
          <a:blip r:embed="rId6">
            <a:extLst/>
          </a:blip>
          <a:stretch>
            <a:fillRect/>
          </a:stretch>
        </p:blipFill>
        <p:spPr>
          <a:xfrm>
            <a:off x="8521706" y="6387272"/>
            <a:ext cx="830661" cy="756002"/>
          </a:xfrm>
          <a:prstGeom prst="rect">
            <a:avLst/>
          </a:prstGeom>
          <a:ln w="12700">
            <a:miter lim="400000"/>
          </a:ln>
        </p:spPr>
      </p:pic>
      <p:sp>
        <p:nvSpPr>
          <p:cNvPr id="153" name="Número de diapositiva"/>
          <p:cNvSpPr txBox="1">
            <a:spLocks noGrp="1"/>
          </p:cNvSpPr>
          <p:nvPr>
            <p:ph type="sldNum" sz="quarter" idx="2"/>
          </p:nvPr>
        </p:nvSpPr>
        <p:spPr>
          <a:xfrm>
            <a:off x="6689121" y="6871630"/>
            <a:ext cx="273654" cy="264254"/>
          </a:xfrm>
          <a:prstGeom prst="rect">
            <a:avLst/>
          </a:prstGeom>
        </p:spPr>
        <p:txBody>
          <a:bodyPr lIns="45718" tIns="45718" rIns="45718" bIns="45718"/>
          <a:lstStyle/>
          <a:p>
            <a:fld id="{86CB4B4D-7CA3-9044-876B-883B54F8677D}" type="slidenum">
              <a:t>‹Nº›</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3.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pn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4" name="Google Shape;15;p24"/>
          <p:cNvGrpSpPr/>
          <p:nvPr/>
        </p:nvGrpSpPr>
        <p:grpSpPr>
          <a:xfrm>
            <a:off x="242852" y="1756547"/>
            <a:ext cx="9346508" cy="5675929"/>
            <a:chOff x="-1" y="0"/>
            <a:chExt cx="9346507" cy="5675927"/>
          </a:xfrm>
        </p:grpSpPr>
        <p:sp>
          <p:nvSpPr>
            <p:cNvPr id="2" name="Figura"/>
            <p:cNvSpPr/>
            <p:nvPr/>
          </p:nvSpPr>
          <p:spPr>
            <a:xfrm>
              <a:off x="-2" y="-1"/>
              <a:ext cx="9346508" cy="5675929"/>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19587" y="0"/>
                  </a:lnTo>
                  <a:cubicBezTo>
                    <a:pt x="20699" y="0"/>
                    <a:pt x="21600" y="1484"/>
                    <a:pt x="21600" y="3316"/>
                  </a:cubicBezTo>
                  <a:lnTo>
                    <a:pt x="21600" y="21600"/>
                  </a:lnTo>
                  <a:lnTo>
                    <a:pt x="0" y="21600"/>
                  </a:lnTo>
                  <a:close/>
                </a:path>
              </a:pathLst>
            </a:custGeom>
            <a:solidFill>
              <a:srgbClr val="EEEEEE"/>
            </a:solidFill>
            <a:ln w="12700" cap="flat">
              <a:noFill/>
              <a:miter lim="400000"/>
            </a:ln>
            <a:effectLst/>
          </p:spPr>
          <p:txBody>
            <a:bodyPr wrap="square" lIns="0" tIns="0" rIns="0" bIns="0" numCol="1" anchor="ctr">
              <a:noAutofit/>
            </a:bodyPr>
            <a:lstStyle/>
            <a:p>
              <a:pPr>
                <a:defRPr>
                  <a:latin typeface="+mj-lt"/>
                  <a:ea typeface="+mj-ea"/>
                  <a:cs typeface="+mj-cs"/>
                  <a:sym typeface="Arial"/>
                </a:defRPr>
              </a:pPr>
              <a:endParaRPr/>
            </a:p>
          </p:txBody>
        </p:sp>
        <p:sp>
          <p:nvSpPr>
            <p:cNvPr id="3" name="Texto"/>
            <p:cNvSpPr txBox="1"/>
            <p:nvPr/>
          </p:nvSpPr>
          <p:spPr>
            <a:xfrm>
              <a:off x="-2" y="2647844"/>
              <a:ext cx="9091325" cy="380230"/>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422" tIns="91422" rIns="91422" bIns="91422" numCol="1" anchor="ctr">
              <a:spAutoFit/>
            </a:bodyPr>
            <a:lstStyle>
              <a:lvl1pPr>
                <a:defRPr>
                  <a:latin typeface="+mj-lt"/>
                  <a:ea typeface="+mj-ea"/>
                  <a:cs typeface="+mj-cs"/>
                  <a:sym typeface="Arial"/>
                </a:defRPr>
              </a:lvl1pPr>
            </a:lstStyle>
            <a:p>
              <a:r>
                <a:t> </a:t>
              </a:r>
            </a:p>
          </p:txBody>
        </p:sp>
      </p:grpSp>
      <p:pic>
        <p:nvPicPr>
          <p:cNvPr id="5" name="Google Shape;16;p24" descr="Google Shape;16;p24"/>
          <p:cNvPicPr>
            <a:picLocks noChangeAspect="1"/>
          </p:cNvPicPr>
          <p:nvPr/>
        </p:nvPicPr>
        <p:blipFill>
          <a:blip r:embed="rId11">
            <a:extLst/>
          </a:blip>
          <a:stretch>
            <a:fillRect/>
          </a:stretch>
        </p:blipFill>
        <p:spPr>
          <a:xfrm>
            <a:off x="8272364" y="1222172"/>
            <a:ext cx="1080003" cy="241875"/>
          </a:xfrm>
          <a:prstGeom prst="rect">
            <a:avLst/>
          </a:prstGeom>
          <a:ln w="12700">
            <a:miter lim="400000"/>
          </a:ln>
        </p:spPr>
      </p:pic>
      <p:pic>
        <p:nvPicPr>
          <p:cNvPr id="6" name="Google Shape;17;p24" descr="Google Shape;17;p24"/>
          <p:cNvPicPr>
            <a:picLocks noChangeAspect="1"/>
          </p:cNvPicPr>
          <p:nvPr/>
        </p:nvPicPr>
        <p:blipFill>
          <a:blip r:embed="rId12">
            <a:extLst/>
          </a:blip>
          <a:stretch>
            <a:fillRect/>
          </a:stretch>
        </p:blipFill>
        <p:spPr>
          <a:xfrm>
            <a:off x="8272364" y="418596"/>
            <a:ext cx="1080003" cy="664778"/>
          </a:xfrm>
          <a:prstGeom prst="rect">
            <a:avLst/>
          </a:prstGeom>
          <a:ln w="12700">
            <a:miter lim="400000"/>
          </a:ln>
        </p:spPr>
      </p:pic>
      <p:pic>
        <p:nvPicPr>
          <p:cNvPr id="7" name="Google Shape;18;p24" descr="Google Shape;18;p24"/>
          <p:cNvPicPr>
            <a:picLocks noChangeAspect="1"/>
          </p:cNvPicPr>
          <p:nvPr/>
        </p:nvPicPr>
        <p:blipFill>
          <a:blip r:embed="rId13">
            <a:extLst/>
          </a:blip>
          <a:stretch>
            <a:fillRect/>
          </a:stretch>
        </p:blipFill>
        <p:spPr>
          <a:xfrm>
            <a:off x="436350" y="419800"/>
            <a:ext cx="3659450" cy="680475"/>
          </a:xfrm>
          <a:prstGeom prst="rect">
            <a:avLst/>
          </a:prstGeom>
          <a:ln w="12700">
            <a:miter lim="400000"/>
          </a:ln>
        </p:spPr>
      </p:pic>
      <p:sp>
        <p:nvSpPr>
          <p:cNvPr id="8" name="Texto del título"/>
          <p:cNvSpPr txBox="1">
            <a:spLocks noGrp="1"/>
          </p:cNvSpPr>
          <p:nvPr>
            <p:ph type="title"/>
          </p:nvPr>
        </p:nvSpPr>
        <p:spPr>
          <a:xfrm>
            <a:off x="1455638" y="848357"/>
            <a:ext cx="7772401" cy="183839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nchor="ctr"/>
          <a:lstStyle/>
          <a:p>
            <a:r>
              <a:t>Texto del título</a:t>
            </a:r>
          </a:p>
        </p:txBody>
      </p:sp>
      <p:sp>
        <p:nvSpPr>
          <p:cNvPr id="9" name="Nivel de texto 1…"/>
          <p:cNvSpPr txBox="1">
            <a:spLocks noGrp="1"/>
          </p:cNvSpPr>
          <p:nvPr>
            <p:ph type="body" idx="1"/>
          </p:nvPr>
        </p:nvSpPr>
        <p:spPr>
          <a:xfrm>
            <a:off x="5422800" y="2686755"/>
            <a:ext cx="3805239" cy="486974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lstStyle/>
          <a:p>
            <a:r>
              <a:t>Nivel de texto 1</a:t>
            </a:r>
          </a:p>
          <a:p>
            <a:pPr lvl="1"/>
            <a:r>
              <a:t>Nivel de texto 2</a:t>
            </a:r>
          </a:p>
          <a:p>
            <a:pPr lvl="2"/>
            <a:r>
              <a:t>Nivel de texto 3</a:t>
            </a:r>
          </a:p>
          <a:p>
            <a:pPr lvl="3"/>
            <a:r>
              <a:t>Nivel de texto 4</a:t>
            </a:r>
          </a:p>
          <a:p>
            <a:pPr lvl="4"/>
            <a:r>
              <a:t>Nivel de texto 5</a:t>
            </a:r>
          </a:p>
        </p:txBody>
      </p:sp>
      <p:sp>
        <p:nvSpPr>
          <p:cNvPr id="10" name="Número de diapositiva"/>
          <p:cNvSpPr txBox="1">
            <a:spLocks noGrp="1"/>
          </p:cNvSpPr>
          <p:nvPr>
            <p:ph type="sldNum" sz="quarter" idx="2"/>
          </p:nvPr>
        </p:nvSpPr>
        <p:spPr>
          <a:xfrm>
            <a:off x="6689123" y="6871631"/>
            <a:ext cx="273652" cy="264251"/>
          </a:xfrm>
          <a:prstGeom prst="rect">
            <a:avLst/>
          </a:prstGeom>
          <a:ln w="12700">
            <a:miter lim="400000"/>
          </a:ln>
        </p:spPr>
        <p:txBody>
          <a:bodyPr wrap="none" lIns="45718" tIns="45718" rIns="45718" bIns="45718" anchor="ctr">
            <a:spAutoFit/>
          </a:bodyPr>
          <a:lstStyle>
            <a:lvl1pPr algn="r">
              <a:defRPr sz="1200">
                <a:latin typeface="+mj-lt"/>
                <a:ea typeface="+mj-ea"/>
                <a:cs typeface="+mj-cs"/>
                <a:sym typeface="Arial"/>
              </a:defRPr>
            </a:lvl1pPr>
          </a:lstStyle>
          <a:p>
            <a:fld id="{86CB4B4D-7CA3-9044-876B-883B54F8677D}" type="slidenum">
              <a:t>‹Nº›</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Lst>
  <p:transition spd="med"/>
  <p:hf hdr="0" ftr="0" dt="0"/>
  <p:txStyles>
    <p:titleStyle>
      <a:lvl1pPr marL="0" marR="0" indent="0" algn="l" defTabSz="914400" rtl="0" latinLnBrk="0">
        <a:lnSpc>
          <a:spcPct val="100000"/>
        </a:lnSpc>
        <a:spcBef>
          <a:spcPts val="0"/>
        </a:spcBef>
        <a:spcAft>
          <a:spcPts val="0"/>
        </a:spcAft>
        <a:buClrTx/>
        <a:buSzTx/>
        <a:buFontTx/>
        <a:buNone/>
        <a:tabLst/>
        <a:defRPr sz="1400" b="0" i="0" u="none" strike="noStrike" cap="none" spc="0" baseline="0">
          <a:ln>
            <a:noFill/>
          </a:ln>
          <a:solidFill>
            <a:srgbClr val="000000"/>
          </a:solidFill>
          <a:uFillTx/>
          <a:latin typeface="+mj-lt"/>
          <a:ea typeface="+mj-ea"/>
          <a:cs typeface="+mj-cs"/>
          <a:sym typeface="Arial"/>
        </a:defRPr>
      </a:lvl1pPr>
      <a:lvl2pPr marL="0" marR="0" indent="0" algn="l" defTabSz="914400" rtl="0" latinLnBrk="0">
        <a:lnSpc>
          <a:spcPct val="100000"/>
        </a:lnSpc>
        <a:spcBef>
          <a:spcPts val="0"/>
        </a:spcBef>
        <a:spcAft>
          <a:spcPts val="0"/>
        </a:spcAft>
        <a:buClrTx/>
        <a:buSzTx/>
        <a:buFontTx/>
        <a:buNone/>
        <a:tabLst/>
        <a:defRPr sz="1400" b="0" i="0" u="none" strike="noStrike" cap="none" spc="0" baseline="0">
          <a:ln>
            <a:noFill/>
          </a:ln>
          <a:solidFill>
            <a:srgbClr val="000000"/>
          </a:solidFill>
          <a:uFillTx/>
          <a:latin typeface="+mj-lt"/>
          <a:ea typeface="+mj-ea"/>
          <a:cs typeface="+mj-cs"/>
          <a:sym typeface="Arial"/>
        </a:defRPr>
      </a:lvl2pPr>
      <a:lvl3pPr marL="0" marR="0" indent="0" algn="l" defTabSz="914400" rtl="0" latinLnBrk="0">
        <a:lnSpc>
          <a:spcPct val="100000"/>
        </a:lnSpc>
        <a:spcBef>
          <a:spcPts val="0"/>
        </a:spcBef>
        <a:spcAft>
          <a:spcPts val="0"/>
        </a:spcAft>
        <a:buClrTx/>
        <a:buSzTx/>
        <a:buFontTx/>
        <a:buNone/>
        <a:tabLst/>
        <a:defRPr sz="1400" b="0" i="0" u="none" strike="noStrike" cap="none" spc="0" baseline="0">
          <a:ln>
            <a:noFill/>
          </a:ln>
          <a:solidFill>
            <a:srgbClr val="000000"/>
          </a:solidFill>
          <a:uFillTx/>
          <a:latin typeface="+mj-lt"/>
          <a:ea typeface="+mj-ea"/>
          <a:cs typeface="+mj-cs"/>
          <a:sym typeface="Arial"/>
        </a:defRPr>
      </a:lvl3pPr>
      <a:lvl4pPr marL="0" marR="0" indent="0" algn="l" defTabSz="914400" rtl="0" latinLnBrk="0">
        <a:lnSpc>
          <a:spcPct val="100000"/>
        </a:lnSpc>
        <a:spcBef>
          <a:spcPts val="0"/>
        </a:spcBef>
        <a:spcAft>
          <a:spcPts val="0"/>
        </a:spcAft>
        <a:buClrTx/>
        <a:buSzTx/>
        <a:buFontTx/>
        <a:buNone/>
        <a:tabLst/>
        <a:defRPr sz="1400" b="0" i="0" u="none" strike="noStrike" cap="none" spc="0" baseline="0">
          <a:ln>
            <a:noFill/>
          </a:ln>
          <a:solidFill>
            <a:srgbClr val="000000"/>
          </a:solidFill>
          <a:uFillTx/>
          <a:latin typeface="+mj-lt"/>
          <a:ea typeface="+mj-ea"/>
          <a:cs typeface="+mj-cs"/>
          <a:sym typeface="Arial"/>
        </a:defRPr>
      </a:lvl4pPr>
      <a:lvl5pPr marL="0" marR="0" indent="0" algn="l" defTabSz="914400" rtl="0" latinLnBrk="0">
        <a:lnSpc>
          <a:spcPct val="100000"/>
        </a:lnSpc>
        <a:spcBef>
          <a:spcPts val="0"/>
        </a:spcBef>
        <a:spcAft>
          <a:spcPts val="0"/>
        </a:spcAft>
        <a:buClrTx/>
        <a:buSzTx/>
        <a:buFontTx/>
        <a:buNone/>
        <a:tabLst/>
        <a:defRPr sz="1400" b="0" i="0" u="none" strike="noStrike" cap="none" spc="0" baseline="0">
          <a:ln>
            <a:noFill/>
          </a:ln>
          <a:solidFill>
            <a:srgbClr val="000000"/>
          </a:solidFill>
          <a:uFillTx/>
          <a:latin typeface="+mj-lt"/>
          <a:ea typeface="+mj-ea"/>
          <a:cs typeface="+mj-cs"/>
          <a:sym typeface="Arial"/>
        </a:defRPr>
      </a:lvl5pPr>
      <a:lvl6pPr marL="0" marR="0" indent="0" algn="l" defTabSz="914400" rtl="0" latinLnBrk="0">
        <a:lnSpc>
          <a:spcPct val="100000"/>
        </a:lnSpc>
        <a:spcBef>
          <a:spcPts val="0"/>
        </a:spcBef>
        <a:spcAft>
          <a:spcPts val="0"/>
        </a:spcAft>
        <a:buClrTx/>
        <a:buSzTx/>
        <a:buFontTx/>
        <a:buNone/>
        <a:tabLst/>
        <a:defRPr sz="1400" b="0" i="0" u="none" strike="noStrike" cap="none" spc="0" baseline="0">
          <a:ln>
            <a:noFill/>
          </a:ln>
          <a:solidFill>
            <a:srgbClr val="000000"/>
          </a:solidFill>
          <a:uFillTx/>
          <a:latin typeface="+mj-lt"/>
          <a:ea typeface="+mj-ea"/>
          <a:cs typeface="+mj-cs"/>
          <a:sym typeface="Arial"/>
        </a:defRPr>
      </a:lvl6pPr>
      <a:lvl7pPr marL="0" marR="0" indent="0" algn="l" defTabSz="914400" rtl="0" latinLnBrk="0">
        <a:lnSpc>
          <a:spcPct val="100000"/>
        </a:lnSpc>
        <a:spcBef>
          <a:spcPts val="0"/>
        </a:spcBef>
        <a:spcAft>
          <a:spcPts val="0"/>
        </a:spcAft>
        <a:buClrTx/>
        <a:buSzTx/>
        <a:buFontTx/>
        <a:buNone/>
        <a:tabLst/>
        <a:defRPr sz="1400" b="0" i="0" u="none" strike="noStrike" cap="none" spc="0" baseline="0">
          <a:ln>
            <a:noFill/>
          </a:ln>
          <a:solidFill>
            <a:srgbClr val="000000"/>
          </a:solidFill>
          <a:uFillTx/>
          <a:latin typeface="+mj-lt"/>
          <a:ea typeface="+mj-ea"/>
          <a:cs typeface="+mj-cs"/>
          <a:sym typeface="Arial"/>
        </a:defRPr>
      </a:lvl7pPr>
      <a:lvl8pPr marL="0" marR="0" indent="0" algn="l" defTabSz="914400" rtl="0" latinLnBrk="0">
        <a:lnSpc>
          <a:spcPct val="100000"/>
        </a:lnSpc>
        <a:spcBef>
          <a:spcPts val="0"/>
        </a:spcBef>
        <a:spcAft>
          <a:spcPts val="0"/>
        </a:spcAft>
        <a:buClrTx/>
        <a:buSzTx/>
        <a:buFontTx/>
        <a:buNone/>
        <a:tabLst/>
        <a:defRPr sz="1400" b="0" i="0" u="none" strike="noStrike" cap="none" spc="0" baseline="0">
          <a:ln>
            <a:noFill/>
          </a:ln>
          <a:solidFill>
            <a:srgbClr val="000000"/>
          </a:solidFill>
          <a:uFillTx/>
          <a:latin typeface="+mj-lt"/>
          <a:ea typeface="+mj-ea"/>
          <a:cs typeface="+mj-cs"/>
          <a:sym typeface="Arial"/>
        </a:defRPr>
      </a:lvl8pPr>
      <a:lvl9pPr marL="0" marR="0" indent="0" algn="l" defTabSz="914400" rtl="0" latinLnBrk="0">
        <a:lnSpc>
          <a:spcPct val="100000"/>
        </a:lnSpc>
        <a:spcBef>
          <a:spcPts val="0"/>
        </a:spcBef>
        <a:spcAft>
          <a:spcPts val="0"/>
        </a:spcAft>
        <a:buClrTx/>
        <a:buSzTx/>
        <a:buFontTx/>
        <a:buNone/>
        <a:tabLst/>
        <a:defRPr sz="1400" b="0" i="0" u="none" strike="noStrike" cap="none" spc="0" baseline="0">
          <a:ln>
            <a:noFill/>
          </a:ln>
          <a:solidFill>
            <a:srgbClr val="000000"/>
          </a:solidFill>
          <a:uFillTx/>
          <a:latin typeface="+mj-lt"/>
          <a:ea typeface="+mj-ea"/>
          <a:cs typeface="+mj-cs"/>
          <a:sym typeface="Arial"/>
        </a:defRPr>
      </a:lvl9pPr>
    </p:titleStyle>
    <p:bodyStyle>
      <a:lvl1pPr marL="0" marR="0" indent="0" algn="l" defTabSz="914400" rtl="0" latinLnBrk="0">
        <a:lnSpc>
          <a:spcPct val="100000"/>
        </a:lnSpc>
        <a:spcBef>
          <a:spcPts val="0"/>
        </a:spcBef>
        <a:spcAft>
          <a:spcPts val="0"/>
        </a:spcAft>
        <a:buClrTx/>
        <a:buSzTx/>
        <a:buFontTx/>
        <a:buNone/>
        <a:tabLst/>
        <a:defRPr sz="1400" b="0" i="0" u="none" strike="noStrike" cap="none" spc="0" baseline="0">
          <a:ln>
            <a:noFill/>
          </a:ln>
          <a:solidFill>
            <a:srgbClr val="000000"/>
          </a:solidFill>
          <a:uFillTx/>
          <a:latin typeface="+mj-lt"/>
          <a:ea typeface="+mj-ea"/>
          <a:cs typeface="+mj-cs"/>
          <a:sym typeface="Arial"/>
        </a:defRPr>
      </a:lvl1pPr>
      <a:lvl2pPr marL="0" marR="0" indent="0" algn="l" defTabSz="914400" rtl="0" latinLnBrk="0">
        <a:lnSpc>
          <a:spcPct val="100000"/>
        </a:lnSpc>
        <a:spcBef>
          <a:spcPts val="0"/>
        </a:spcBef>
        <a:spcAft>
          <a:spcPts val="0"/>
        </a:spcAft>
        <a:buClrTx/>
        <a:buSzTx/>
        <a:buFontTx/>
        <a:buNone/>
        <a:tabLst/>
        <a:defRPr sz="1400" b="0" i="0" u="none" strike="noStrike" cap="none" spc="0" baseline="0">
          <a:ln>
            <a:noFill/>
          </a:ln>
          <a:solidFill>
            <a:srgbClr val="000000"/>
          </a:solidFill>
          <a:uFillTx/>
          <a:latin typeface="+mj-lt"/>
          <a:ea typeface="+mj-ea"/>
          <a:cs typeface="+mj-cs"/>
          <a:sym typeface="Arial"/>
        </a:defRPr>
      </a:lvl2pPr>
      <a:lvl3pPr marL="0" marR="0" indent="0" algn="l" defTabSz="914400" rtl="0" latinLnBrk="0">
        <a:lnSpc>
          <a:spcPct val="100000"/>
        </a:lnSpc>
        <a:spcBef>
          <a:spcPts val="0"/>
        </a:spcBef>
        <a:spcAft>
          <a:spcPts val="0"/>
        </a:spcAft>
        <a:buClrTx/>
        <a:buSzTx/>
        <a:buFontTx/>
        <a:buNone/>
        <a:tabLst/>
        <a:defRPr sz="1400" b="0" i="0" u="none" strike="noStrike" cap="none" spc="0" baseline="0">
          <a:ln>
            <a:noFill/>
          </a:ln>
          <a:solidFill>
            <a:srgbClr val="000000"/>
          </a:solidFill>
          <a:uFillTx/>
          <a:latin typeface="+mj-lt"/>
          <a:ea typeface="+mj-ea"/>
          <a:cs typeface="+mj-cs"/>
          <a:sym typeface="Arial"/>
        </a:defRPr>
      </a:lvl3pPr>
      <a:lvl4pPr marL="0" marR="0" indent="0" algn="l" defTabSz="914400" rtl="0" latinLnBrk="0">
        <a:lnSpc>
          <a:spcPct val="100000"/>
        </a:lnSpc>
        <a:spcBef>
          <a:spcPts val="0"/>
        </a:spcBef>
        <a:spcAft>
          <a:spcPts val="0"/>
        </a:spcAft>
        <a:buClrTx/>
        <a:buSzTx/>
        <a:buFontTx/>
        <a:buNone/>
        <a:tabLst/>
        <a:defRPr sz="1400" b="0" i="0" u="none" strike="noStrike" cap="none" spc="0" baseline="0">
          <a:ln>
            <a:noFill/>
          </a:ln>
          <a:solidFill>
            <a:srgbClr val="000000"/>
          </a:solidFill>
          <a:uFillTx/>
          <a:latin typeface="+mj-lt"/>
          <a:ea typeface="+mj-ea"/>
          <a:cs typeface="+mj-cs"/>
          <a:sym typeface="Arial"/>
        </a:defRPr>
      </a:lvl4pPr>
      <a:lvl5pPr marL="0" marR="0" indent="0" algn="l" defTabSz="914400" rtl="0" latinLnBrk="0">
        <a:lnSpc>
          <a:spcPct val="100000"/>
        </a:lnSpc>
        <a:spcBef>
          <a:spcPts val="0"/>
        </a:spcBef>
        <a:spcAft>
          <a:spcPts val="0"/>
        </a:spcAft>
        <a:buClrTx/>
        <a:buSzTx/>
        <a:buFontTx/>
        <a:buNone/>
        <a:tabLst/>
        <a:defRPr sz="1400" b="0" i="0" u="none" strike="noStrike" cap="none" spc="0" baseline="0">
          <a:ln>
            <a:noFill/>
          </a:ln>
          <a:solidFill>
            <a:srgbClr val="000000"/>
          </a:solidFill>
          <a:uFillTx/>
          <a:latin typeface="+mj-lt"/>
          <a:ea typeface="+mj-ea"/>
          <a:cs typeface="+mj-cs"/>
          <a:sym typeface="Arial"/>
        </a:defRPr>
      </a:lvl5pPr>
      <a:lvl6pPr marL="0" marR="0" indent="0" algn="l" defTabSz="914400" rtl="0" latinLnBrk="0">
        <a:lnSpc>
          <a:spcPct val="100000"/>
        </a:lnSpc>
        <a:spcBef>
          <a:spcPts val="0"/>
        </a:spcBef>
        <a:spcAft>
          <a:spcPts val="0"/>
        </a:spcAft>
        <a:buClrTx/>
        <a:buSzTx/>
        <a:buFontTx/>
        <a:buNone/>
        <a:tabLst/>
        <a:defRPr sz="1400" b="0" i="0" u="none" strike="noStrike" cap="none" spc="0" baseline="0">
          <a:ln>
            <a:noFill/>
          </a:ln>
          <a:solidFill>
            <a:srgbClr val="000000"/>
          </a:solidFill>
          <a:uFillTx/>
          <a:latin typeface="+mj-lt"/>
          <a:ea typeface="+mj-ea"/>
          <a:cs typeface="+mj-cs"/>
          <a:sym typeface="Arial"/>
        </a:defRPr>
      </a:lvl6pPr>
      <a:lvl7pPr marL="0" marR="0" indent="0" algn="l" defTabSz="914400" rtl="0" latinLnBrk="0">
        <a:lnSpc>
          <a:spcPct val="100000"/>
        </a:lnSpc>
        <a:spcBef>
          <a:spcPts val="0"/>
        </a:spcBef>
        <a:spcAft>
          <a:spcPts val="0"/>
        </a:spcAft>
        <a:buClrTx/>
        <a:buSzTx/>
        <a:buFontTx/>
        <a:buNone/>
        <a:tabLst/>
        <a:defRPr sz="1400" b="0" i="0" u="none" strike="noStrike" cap="none" spc="0" baseline="0">
          <a:ln>
            <a:noFill/>
          </a:ln>
          <a:solidFill>
            <a:srgbClr val="000000"/>
          </a:solidFill>
          <a:uFillTx/>
          <a:latin typeface="+mj-lt"/>
          <a:ea typeface="+mj-ea"/>
          <a:cs typeface="+mj-cs"/>
          <a:sym typeface="Arial"/>
        </a:defRPr>
      </a:lvl7pPr>
      <a:lvl8pPr marL="0" marR="0" indent="0" algn="l" defTabSz="914400" rtl="0" latinLnBrk="0">
        <a:lnSpc>
          <a:spcPct val="100000"/>
        </a:lnSpc>
        <a:spcBef>
          <a:spcPts val="0"/>
        </a:spcBef>
        <a:spcAft>
          <a:spcPts val="0"/>
        </a:spcAft>
        <a:buClrTx/>
        <a:buSzTx/>
        <a:buFontTx/>
        <a:buNone/>
        <a:tabLst/>
        <a:defRPr sz="1400" b="0" i="0" u="none" strike="noStrike" cap="none" spc="0" baseline="0">
          <a:ln>
            <a:noFill/>
          </a:ln>
          <a:solidFill>
            <a:srgbClr val="000000"/>
          </a:solidFill>
          <a:uFillTx/>
          <a:latin typeface="+mj-lt"/>
          <a:ea typeface="+mj-ea"/>
          <a:cs typeface="+mj-cs"/>
          <a:sym typeface="Arial"/>
        </a:defRPr>
      </a:lvl8pPr>
      <a:lvl9pPr marL="0" marR="0" indent="0" algn="l" defTabSz="914400" rtl="0" latinLnBrk="0">
        <a:lnSpc>
          <a:spcPct val="100000"/>
        </a:lnSpc>
        <a:spcBef>
          <a:spcPts val="0"/>
        </a:spcBef>
        <a:spcAft>
          <a:spcPts val="0"/>
        </a:spcAft>
        <a:buClrTx/>
        <a:buSzTx/>
        <a:buFontTx/>
        <a:buNone/>
        <a:tabLst/>
        <a:defRPr sz="1400" b="0" i="0" u="none" strike="noStrike" cap="none" spc="0" baseline="0">
          <a:ln>
            <a:noFill/>
          </a:ln>
          <a:solidFill>
            <a:srgbClr val="000000"/>
          </a:solidFill>
          <a:uFillTx/>
          <a:latin typeface="+mj-lt"/>
          <a:ea typeface="+mj-ea"/>
          <a:cs typeface="+mj-cs"/>
          <a:sym typeface="Arial"/>
        </a:defRPr>
      </a:lvl9pPr>
    </p:bodyStyle>
    <p:otherStyle>
      <a:lvl1pPr marL="0" marR="0" indent="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Arial"/>
        </a:defRPr>
      </a:lvl1pPr>
      <a:lvl2pPr marL="0" marR="0" indent="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Arial"/>
        </a:defRPr>
      </a:lvl2pPr>
      <a:lvl3pPr marL="0" marR="0" indent="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Arial"/>
        </a:defRPr>
      </a:lvl3pPr>
      <a:lvl4pPr marL="0" marR="0" indent="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Arial"/>
        </a:defRPr>
      </a:lvl4pPr>
      <a:lvl5pPr marL="0" marR="0" indent="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Arial"/>
        </a:defRPr>
      </a:lvl5pPr>
      <a:lvl6pPr marL="0" marR="0" indent="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Arial"/>
        </a:defRPr>
      </a:lvl6pPr>
      <a:lvl7pPr marL="0" marR="0" indent="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Arial"/>
        </a:defRPr>
      </a:lvl7pPr>
      <a:lvl8pPr marL="0" marR="0" indent="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Arial"/>
        </a:defRPr>
      </a:lvl8pPr>
      <a:lvl9pPr marL="0" marR="0" indent="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4.xml"/><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2" Type="http://schemas.openxmlformats.org/officeDocument/2006/relationships/image" Target="../media/image22.tif"/><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24.tif"/><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g9OkewhR8_U" TargetMode="External"/><Relationship Id="rId2" Type="http://schemas.openxmlformats.org/officeDocument/2006/relationships/image" Target="../media/image25.tif"/><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26.tif"/><Relationship Id="rId2" Type="http://schemas.openxmlformats.org/officeDocument/2006/relationships/hyperlink" Target="https://www.youtube.com/watch?v=g9OkewhR8_U" TargetMode="Externa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tif"/><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17.png"/><Relationship Id="rId5" Type="http://schemas.openxmlformats.org/officeDocument/2006/relationships/image" Target="../media/image29.png"/><Relationship Id="rId4" Type="http://schemas.openxmlformats.org/officeDocument/2006/relationships/image" Target="../media/image15.png"/></Relationships>
</file>

<file path=ppt/slides/_rels/slide18.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tif"/><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34.tif"/><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35.tif"/><Relationship Id="rId2" Type="http://schemas.openxmlformats.org/officeDocument/2006/relationships/image" Target="../media/image34.tif"/><Relationship Id="rId1" Type="http://schemas.openxmlformats.org/officeDocument/2006/relationships/slideLayout" Target="../slideLayouts/slideLayout4.xml"/><Relationship Id="rId4" Type="http://schemas.openxmlformats.org/officeDocument/2006/relationships/image" Target="../media/image36.png"/></Relationships>
</file>

<file path=ppt/slides/_rels/slide23.xml.rels><?xml version="1.0" encoding="UTF-8" standalone="yes"?>
<Relationships xmlns="http://schemas.openxmlformats.org/package/2006/relationships"><Relationship Id="rId3" Type="http://schemas.openxmlformats.org/officeDocument/2006/relationships/image" Target="../media/image35.tif"/><Relationship Id="rId2" Type="http://schemas.openxmlformats.org/officeDocument/2006/relationships/image" Target="../media/image34.tif"/><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35.tif"/><Relationship Id="rId2" Type="http://schemas.openxmlformats.org/officeDocument/2006/relationships/image" Target="../media/image34.tif"/><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35.tif"/><Relationship Id="rId2" Type="http://schemas.openxmlformats.org/officeDocument/2006/relationships/image" Target="../media/image34.tif"/><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4.xml"/><Relationship Id="rId4" Type="http://schemas.openxmlformats.org/officeDocument/2006/relationships/image" Target="../media/image45.png"/></Relationships>
</file>

<file path=ppt/slides/_rels/slide37.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5.xml"/><Relationship Id="rId4" Type="http://schemas.openxmlformats.org/officeDocument/2006/relationships/image" Target="../media/image48.png"/></Relationships>
</file>

<file path=ppt/slides/_rels/slide38.xml.rels><?xml version="1.0" encoding="UTF-8" standalone="yes"?>
<Relationships xmlns="http://schemas.openxmlformats.org/package/2006/relationships"><Relationship Id="rId8" Type="http://schemas.openxmlformats.org/officeDocument/2006/relationships/image" Target="../media/image55.png"/><Relationship Id="rId3" Type="http://schemas.openxmlformats.org/officeDocument/2006/relationships/image" Target="../media/image50.png"/><Relationship Id="rId7" Type="http://schemas.openxmlformats.org/officeDocument/2006/relationships/image" Target="../media/image54.png"/><Relationship Id="rId2" Type="http://schemas.openxmlformats.org/officeDocument/2006/relationships/image" Target="../media/image49.png"/><Relationship Id="rId1" Type="http://schemas.openxmlformats.org/officeDocument/2006/relationships/slideLayout" Target="../slideLayouts/slideLayout7.xml"/><Relationship Id="rId6" Type="http://schemas.openxmlformats.org/officeDocument/2006/relationships/image" Target="../media/image53.png"/><Relationship Id="rId5" Type="http://schemas.openxmlformats.org/officeDocument/2006/relationships/image" Target="../media/image52.png"/><Relationship Id="rId4" Type="http://schemas.openxmlformats.org/officeDocument/2006/relationships/image" Target="../media/image51.png"/></Relationships>
</file>

<file path=ppt/slides/_rels/slide39.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 name="Google Shape;94;p1"/>
          <p:cNvSpPr txBox="1"/>
          <p:nvPr/>
        </p:nvSpPr>
        <p:spPr>
          <a:xfrm>
            <a:off x="1176618" y="6563125"/>
            <a:ext cx="7012135" cy="48216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399" tIns="91399" rIns="91399" bIns="91399" anchor="ctr">
            <a:spAutoFit/>
          </a:bodyPr>
          <a:lstStyle/>
          <a:p>
            <a:pPr lvl="1" algn="just">
              <a:defRPr sz="1100">
                <a:solidFill>
                  <a:srgbClr val="FFFFFF"/>
                </a:solidFill>
                <a:latin typeface="Calibri"/>
                <a:ea typeface="Calibri"/>
                <a:cs typeface="Calibri"/>
                <a:sym typeface="Calibri"/>
              </a:defRPr>
            </a:pPr>
            <a:r>
              <a:t>En estos documentos se utilizarán de manera inclusiva términos como: el estudiante, el docente, el compañero u otras palabras equivalentes y sus respectivos plurales, es decir, con ellas, se hace referencia tanto a hombres como a mujeres.</a:t>
            </a:r>
          </a:p>
        </p:txBody>
      </p:sp>
      <p:sp>
        <p:nvSpPr>
          <p:cNvPr id="163" name="Google Shape;97;p1"/>
          <p:cNvSpPr txBox="1"/>
          <p:nvPr/>
        </p:nvSpPr>
        <p:spPr>
          <a:xfrm>
            <a:off x="352724" y="2261848"/>
            <a:ext cx="7586043" cy="115370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399" tIns="91399" rIns="91399" bIns="91399" anchor="ctr">
            <a:spAutoFit/>
          </a:bodyPr>
          <a:lstStyle/>
          <a:p>
            <a:pPr>
              <a:lnSpc>
                <a:spcPct val="90000"/>
              </a:lnSpc>
              <a:defRPr sz="3600" b="1" cap="all">
                <a:solidFill>
                  <a:srgbClr val="741B47"/>
                </a:solidFill>
                <a:latin typeface="Calibri"/>
                <a:ea typeface="Calibri"/>
                <a:cs typeface="Calibri"/>
                <a:sym typeface="Calibri"/>
              </a:defRPr>
            </a:pPr>
            <a:r>
              <a:t>Mantenimiento de los sistemas </a:t>
            </a:r>
          </a:p>
          <a:p>
            <a:pPr>
              <a:lnSpc>
                <a:spcPct val="90000"/>
              </a:lnSpc>
              <a:defRPr sz="3600" b="1" cap="all">
                <a:solidFill>
                  <a:srgbClr val="741B47"/>
                </a:solidFill>
                <a:latin typeface="Calibri"/>
                <a:ea typeface="Calibri"/>
                <a:cs typeface="Calibri"/>
                <a:sym typeface="Calibri"/>
              </a:defRPr>
            </a:pPr>
            <a:r>
              <a:t>de transmisión y frenos</a:t>
            </a:r>
          </a:p>
        </p:txBody>
      </p:sp>
      <p:sp>
        <p:nvSpPr>
          <p:cNvPr id="164" name="Google Shape;76;p1"/>
          <p:cNvSpPr txBox="1"/>
          <p:nvPr/>
        </p:nvSpPr>
        <p:spPr>
          <a:xfrm>
            <a:off x="374950" y="1923280"/>
            <a:ext cx="1444326" cy="62111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4" tIns="91424" rIns="91424" bIns="91424" anchor="ctr">
            <a:spAutoFit/>
          </a:bodyPr>
          <a:lstStyle>
            <a:lvl1pPr>
              <a:defRPr sz="1500" b="1">
                <a:latin typeface="Calibri"/>
                <a:ea typeface="Calibri"/>
                <a:cs typeface="Calibri"/>
                <a:sym typeface="Calibri"/>
              </a:defRPr>
            </a:lvl1pPr>
          </a:lstStyle>
          <a:p>
            <a:r>
              <a:t>MÓDULO 8</a:t>
            </a:r>
            <a:endParaRPr>
              <a:latin typeface="+mj-lt"/>
              <a:ea typeface="+mj-ea"/>
              <a:cs typeface="+mj-cs"/>
              <a:sym typeface="Arial"/>
            </a:endParaRPr>
          </a:p>
        </p:txBody>
      </p:sp>
      <p:pic>
        <p:nvPicPr>
          <p:cNvPr id="165" name="Imagen" descr="Imagen"/>
          <p:cNvPicPr>
            <a:picLocks noChangeAspect="1"/>
          </p:cNvPicPr>
          <p:nvPr/>
        </p:nvPicPr>
        <p:blipFill>
          <a:blip r:embed="rId2">
            <a:extLst/>
          </a:blip>
          <a:stretch>
            <a:fillRect/>
          </a:stretch>
        </p:blipFill>
        <p:spPr>
          <a:xfrm>
            <a:off x="2060756" y="3270460"/>
            <a:ext cx="5524117" cy="3336101"/>
          </a:xfrm>
          <a:prstGeom prst="rect">
            <a:avLst/>
          </a:prstGeom>
          <a:ln w="12700">
            <a:miter lim="400000"/>
          </a:ln>
        </p:spPr>
      </p:pic>
      <p:sp>
        <p:nvSpPr>
          <p:cNvPr id="6" name="Google Shape;62;p13"/>
          <p:cNvSpPr txBox="1"/>
          <p:nvPr/>
        </p:nvSpPr>
        <p:spPr>
          <a:xfrm>
            <a:off x="1139918" y="835150"/>
            <a:ext cx="4158547" cy="319634"/>
          </a:xfrm>
          <a:prstGeom prst="rect">
            <a:avLst/>
          </a:prstGeom>
          <a:noFill/>
          <a:ln>
            <a:noFill/>
          </a:ln>
        </p:spPr>
        <p:txBody>
          <a:bodyPr spcFirstLastPara="1" wrap="square" lIns="91463" tIns="91463" rIns="91463" bIns="91463" anchor="t" anchorCtr="0">
            <a:noAutofit/>
          </a:bodyPr>
          <a:lstStyle/>
          <a:p>
            <a:r>
              <a:rPr lang="x-none" sz="1200" b="1" dirty="0">
                <a:solidFill>
                  <a:srgbClr val="741B47"/>
                </a:solidFill>
                <a:latin typeface="Calibri" panose="020F0502020204030204" pitchFamily="34" charset="0"/>
                <a:ea typeface="Roboto"/>
                <a:cs typeface="Calibri" panose="020F0502020204030204" pitchFamily="34" charset="0"/>
                <a:sym typeface="Roboto"/>
              </a:rPr>
              <a:t>SECTOR METALMECÁNICA </a:t>
            </a:r>
            <a:r>
              <a:rPr lang="x-none" sz="1200" dirty="0">
                <a:solidFill>
                  <a:srgbClr val="741B47"/>
                </a:solidFill>
                <a:latin typeface="Calibri" panose="020F0502020204030204" pitchFamily="34" charset="0"/>
                <a:ea typeface="Roboto Medium"/>
                <a:cs typeface="Calibri" panose="020F0502020204030204" pitchFamily="34" charset="0"/>
                <a:sym typeface="Roboto Medium"/>
              </a:rPr>
              <a:t>| NIVEL </a:t>
            </a:r>
            <a:r>
              <a:rPr lang="es-CL" sz="1200" dirty="0">
                <a:solidFill>
                  <a:srgbClr val="741B47"/>
                </a:solidFill>
                <a:latin typeface="Calibri" panose="020F0502020204030204" pitchFamily="34" charset="0"/>
                <a:ea typeface="Roboto Medium"/>
                <a:cs typeface="Calibri" panose="020F0502020204030204" pitchFamily="34" charset="0"/>
                <a:sym typeface="Roboto Medium"/>
              </a:rPr>
              <a:t>4</a:t>
            </a:r>
            <a:r>
              <a:rPr lang="x-none" sz="1200" dirty="0">
                <a:solidFill>
                  <a:srgbClr val="741B47"/>
                </a:solidFill>
                <a:latin typeface="Calibri" panose="020F0502020204030204" pitchFamily="34" charset="0"/>
                <a:ea typeface="Roboto Medium"/>
                <a:cs typeface="Calibri" panose="020F0502020204030204" pitchFamily="34" charset="0"/>
                <a:sym typeface="Roboto Medium"/>
              </a:rPr>
              <a:t>° MEDIO</a:t>
            </a:r>
            <a:endParaRPr sz="1200" dirty="0">
              <a:solidFill>
                <a:srgbClr val="741B47"/>
              </a:solidFill>
              <a:latin typeface="Calibri" panose="020F0502020204030204" pitchFamily="34" charset="0"/>
              <a:ea typeface="Roboto Medium"/>
              <a:cs typeface="Calibri" panose="020F0502020204030204" pitchFamily="34" charset="0"/>
              <a:sym typeface="Roboto Medium"/>
            </a:endParaRPr>
          </a:p>
        </p:txBody>
      </p:sp>
    </p:spTree>
  </p:cSld>
  <p:clrMapOvr>
    <a:masterClrMapping/>
  </p:clrMapOvr>
  <p:transition spd="med"/>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 name="Google Shape;83;p2"/>
          <p:cNvSpPr txBox="1"/>
          <p:nvPr/>
        </p:nvSpPr>
        <p:spPr>
          <a:xfrm>
            <a:off x="365423" y="2049137"/>
            <a:ext cx="1444329" cy="36940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3" tIns="91423" rIns="91423" bIns="91423" anchor="ctr">
            <a:spAutoFit/>
          </a:bodyPr>
          <a:lstStyle>
            <a:lvl1pPr>
              <a:defRPr sz="1500" b="1">
                <a:latin typeface="Calibri"/>
                <a:ea typeface="Calibri"/>
                <a:cs typeface="Calibri"/>
                <a:sym typeface="Calibri"/>
              </a:defRPr>
            </a:lvl1pPr>
          </a:lstStyle>
          <a:p>
            <a:r>
              <a:t>ACTIVIDAD 20</a:t>
            </a:r>
          </a:p>
        </p:txBody>
      </p:sp>
      <p:sp>
        <p:nvSpPr>
          <p:cNvPr id="168" name="Google Shape;78;p37"/>
          <p:cNvSpPr txBox="1"/>
          <p:nvPr/>
        </p:nvSpPr>
        <p:spPr>
          <a:xfrm>
            <a:off x="404955" y="2214697"/>
            <a:ext cx="4943250" cy="115375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spAutoFit/>
          </a:bodyPr>
          <a:lstStyle>
            <a:lvl1pPr>
              <a:lnSpc>
                <a:spcPct val="90000"/>
              </a:lnSpc>
              <a:defRPr sz="3600" b="1">
                <a:solidFill>
                  <a:srgbClr val="741B47"/>
                </a:solidFill>
                <a:latin typeface="Calibri"/>
                <a:ea typeface="Calibri"/>
                <a:cs typeface="Calibri"/>
                <a:sym typeface="Calibri"/>
              </a:defRPr>
            </a:lvl1pPr>
          </a:lstStyle>
          <a:p>
            <a:r>
              <a:t>TRANSMISIONES CVT, DCT Y TIPTRONIC</a:t>
            </a:r>
          </a:p>
        </p:txBody>
      </p:sp>
      <p:pic>
        <p:nvPicPr>
          <p:cNvPr id="169" name="Imagen" descr="Imagen"/>
          <p:cNvPicPr>
            <a:picLocks noChangeAspect="1"/>
          </p:cNvPicPr>
          <p:nvPr/>
        </p:nvPicPr>
        <p:blipFill>
          <a:blip r:embed="rId2">
            <a:extLst/>
          </a:blip>
          <a:stretch>
            <a:fillRect/>
          </a:stretch>
        </p:blipFill>
        <p:spPr>
          <a:xfrm>
            <a:off x="3291236" y="2530089"/>
            <a:ext cx="14154621" cy="4927260"/>
          </a:xfrm>
          <a:prstGeom prst="rect">
            <a:avLst/>
          </a:prstGeom>
          <a:ln w="12700">
            <a:miter lim="400000"/>
          </a:ln>
        </p:spPr>
      </p:pic>
      <p:sp>
        <p:nvSpPr>
          <p:cNvPr id="170" name="Google Shape;107;p2"/>
          <p:cNvSpPr txBox="1"/>
          <p:nvPr/>
        </p:nvSpPr>
        <p:spPr>
          <a:xfrm>
            <a:off x="1126566" y="834799"/>
            <a:ext cx="5384765" cy="36924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398" tIns="91398" rIns="91398" bIns="91398">
            <a:spAutoFit/>
          </a:bodyPr>
          <a:lstStyle/>
          <a:p>
            <a:pPr>
              <a:defRPr sz="1200" b="1">
                <a:solidFill>
                  <a:srgbClr val="741B47"/>
                </a:solidFill>
                <a:latin typeface="Calibri"/>
                <a:ea typeface="Calibri"/>
                <a:cs typeface="Calibri"/>
                <a:sym typeface="Calibri"/>
              </a:defRPr>
            </a:pPr>
            <a:r>
              <a:rPr dirty="0"/>
              <a:t>MÓDULO 8 </a:t>
            </a:r>
            <a:r>
              <a:rPr b="0" dirty="0"/>
              <a:t>| </a:t>
            </a:r>
            <a:r>
              <a:rPr b="0" cap="all" dirty="0" err="1"/>
              <a:t>Mantenimiento</a:t>
            </a:r>
            <a:r>
              <a:rPr b="0" cap="all" dirty="0"/>
              <a:t> de los </a:t>
            </a:r>
            <a:r>
              <a:rPr b="0" cap="all" dirty="0" err="1"/>
              <a:t>sistemas</a:t>
            </a:r>
            <a:r>
              <a:rPr b="0" cap="all" dirty="0"/>
              <a:t> de </a:t>
            </a:r>
            <a:r>
              <a:rPr b="0" cap="all" dirty="0" err="1"/>
              <a:t>transmisión</a:t>
            </a:r>
            <a:r>
              <a:rPr b="0" cap="all" dirty="0"/>
              <a:t> y </a:t>
            </a:r>
            <a:r>
              <a:rPr b="0" cap="all" dirty="0" err="1"/>
              <a:t>frenos</a:t>
            </a:r>
            <a:endParaRPr b="0" cap="all" dirty="0"/>
          </a:p>
        </p:txBody>
      </p:sp>
    </p:spTree>
  </p:cSld>
  <p:clrMapOvr>
    <a:masterClrMapping/>
  </p:clrMapOvr>
  <p:transition spd="med"/>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 name="Google Shape;25;p27"/>
          <p:cNvSpPr txBox="1">
            <a:spLocks noGrp="1"/>
          </p:cNvSpPr>
          <p:nvPr>
            <p:ph type="sldNum" sz="quarter" idx="4294967295"/>
          </p:nvPr>
        </p:nvSpPr>
        <p:spPr>
          <a:xfrm>
            <a:off x="442488" y="6881800"/>
            <a:ext cx="266352" cy="317114"/>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nchor="t"/>
          <a:lstStyle>
            <a:lvl1pPr>
              <a:defRPr sz="1100">
                <a:latin typeface="Calibri"/>
                <a:ea typeface="Calibri"/>
                <a:cs typeface="Calibri"/>
                <a:sym typeface="Calibri"/>
              </a:defRPr>
            </a:lvl1pPr>
          </a:lstStyle>
          <a:p>
            <a:fld id="{86CB4B4D-7CA3-9044-876B-883B54F8677D}" type="slidenum">
              <a:t>3</a:t>
            </a:fld>
            <a:endParaRPr/>
          </a:p>
        </p:txBody>
      </p:sp>
      <p:sp>
        <p:nvSpPr>
          <p:cNvPr id="173" name="Google Shape;35;p28"/>
          <p:cNvSpPr/>
          <p:nvPr/>
        </p:nvSpPr>
        <p:spPr>
          <a:xfrm rot="10800000" flipH="1">
            <a:off x="181647" y="822023"/>
            <a:ext cx="9356704" cy="6531303"/>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19286" y="0"/>
                </a:lnTo>
                <a:cubicBezTo>
                  <a:pt x="20564" y="0"/>
                  <a:pt x="21600" y="1484"/>
                  <a:pt x="21600" y="3316"/>
                </a:cubicBezTo>
                <a:lnTo>
                  <a:pt x="21600" y="21600"/>
                </a:lnTo>
                <a:lnTo>
                  <a:pt x="0" y="21600"/>
                </a:lnTo>
                <a:close/>
              </a:path>
            </a:pathLst>
          </a:custGeom>
          <a:solidFill>
            <a:srgbClr val="BA9BA5">
              <a:alpha val="25882"/>
            </a:srgbClr>
          </a:solidFill>
          <a:ln w="12700">
            <a:miter lim="400000"/>
          </a:ln>
        </p:spPr>
        <p:txBody>
          <a:bodyPr lIns="0" tIns="0" rIns="0" bIns="0" anchor="ctr"/>
          <a:lstStyle/>
          <a:p>
            <a:pPr>
              <a:defRPr>
                <a:latin typeface="+mj-lt"/>
                <a:ea typeface="+mj-ea"/>
                <a:cs typeface="+mj-cs"/>
                <a:sym typeface="Arial"/>
              </a:defRPr>
            </a:pPr>
            <a:endParaRPr/>
          </a:p>
        </p:txBody>
      </p:sp>
      <p:grpSp>
        <p:nvGrpSpPr>
          <p:cNvPr id="176" name="Google Shape;101;p3"/>
          <p:cNvGrpSpPr/>
          <p:nvPr/>
        </p:nvGrpSpPr>
        <p:grpSpPr>
          <a:xfrm>
            <a:off x="481780" y="1887793"/>
            <a:ext cx="4090223" cy="3116831"/>
            <a:chOff x="0" y="-1"/>
            <a:chExt cx="4090221" cy="3116830"/>
          </a:xfrm>
        </p:grpSpPr>
        <p:sp>
          <p:nvSpPr>
            <p:cNvPr id="174" name="Rectángulo redondeado"/>
            <p:cNvSpPr/>
            <p:nvPr/>
          </p:nvSpPr>
          <p:spPr>
            <a:xfrm>
              <a:off x="-1" y="-2"/>
              <a:ext cx="4090223" cy="3116832"/>
            </a:xfrm>
            <a:prstGeom prst="roundRect">
              <a:avLst>
                <a:gd name="adj" fmla="val 8420"/>
              </a:avLst>
            </a:prstGeom>
            <a:solidFill>
              <a:srgbClr val="FFFFFF"/>
            </a:solidFill>
            <a:ln w="9525" cap="flat">
              <a:solidFill>
                <a:srgbClr val="585858"/>
              </a:solidFill>
              <a:prstDash val="solid"/>
              <a:round/>
            </a:ln>
            <a:effectLst/>
          </p:spPr>
          <p:txBody>
            <a:bodyPr wrap="square" lIns="0" tIns="0" rIns="0" bIns="0" numCol="1" anchor="ctr">
              <a:noAutofit/>
            </a:bodyPr>
            <a:lstStyle/>
            <a:p>
              <a:pPr>
                <a:defRPr>
                  <a:latin typeface="+mj-lt"/>
                  <a:ea typeface="+mj-ea"/>
                  <a:cs typeface="+mj-cs"/>
                  <a:sym typeface="Arial"/>
                </a:defRPr>
              </a:pPr>
              <a:endParaRPr/>
            </a:p>
          </p:txBody>
        </p:sp>
        <p:sp>
          <p:nvSpPr>
            <p:cNvPr id="175" name="Texto"/>
            <p:cNvSpPr txBox="1"/>
            <p:nvPr/>
          </p:nvSpPr>
          <p:spPr>
            <a:xfrm>
              <a:off x="76863" y="1368295"/>
              <a:ext cx="3936495" cy="380231"/>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422" tIns="91422" rIns="91422" bIns="91422" numCol="1" anchor="ctr">
              <a:spAutoFit/>
            </a:bodyPr>
            <a:lstStyle>
              <a:lvl1pPr>
                <a:defRPr>
                  <a:latin typeface="+mj-lt"/>
                  <a:ea typeface="+mj-ea"/>
                  <a:cs typeface="+mj-cs"/>
                  <a:sym typeface="Arial"/>
                </a:defRPr>
              </a:lvl1pPr>
            </a:lstStyle>
            <a:p>
              <a:r>
                <a:t>    </a:t>
              </a:r>
            </a:p>
          </p:txBody>
        </p:sp>
      </p:grpSp>
      <p:pic>
        <p:nvPicPr>
          <p:cNvPr id="178" name="Imagen 21" descr="Imagen 21"/>
          <p:cNvPicPr>
            <a:picLocks noChangeAspect="1"/>
          </p:cNvPicPr>
          <p:nvPr/>
        </p:nvPicPr>
        <p:blipFill>
          <a:blip r:embed="rId2">
            <a:extLst/>
          </a:blip>
          <a:stretch>
            <a:fillRect/>
          </a:stretch>
        </p:blipFill>
        <p:spPr>
          <a:xfrm>
            <a:off x="375973" y="1796207"/>
            <a:ext cx="719665" cy="686193"/>
          </a:xfrm>
          <a:prstGeom prst="rect">
            <a:avLst/>
          </a:prstGeom>
          <a:ln w="12700">
            <a:miter lim="400000"/>
          </a:ln>
        </p:spPr>
      </p:pic>
      <p:sp>
        <p:nvSpPr>
          <p:cNvPr id="179" name="Google Shape;95;p3"/>
          <p:cNvSpPr txBox="1"/>
          <p:nvPr/>
        </p:nvSpPr>
        <p:spPr>
          <a:xfrm>
            <a:off x="375975" y="1265365"/>
            <a:ext cx="4864619" cy="53616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nchor="ctr">
            <a:spAutoFit/>
          </a:bodyPr>
          <a:lstStyle>
            <a:lvl1pPr>
              <a:lnSpc>
                <a:spcPct val="80000"/>
              </a:lnSpc>
              <a:defRPr sz="2800" b="1">
                <a:solidFill>
                  <a:srgbClr val="741B47"/>
                </a:solidFill>
                <a:latin typeface="Calibri"/>
                <a:ea typeface="Calibri"/>
                <a:cs typeface="Calibri"/>
                <a:sym typeface="Calibri"/>
              </a:defRPr>
            </a:lvl1pPr>
          </a:lstStyle>
          <a:p>
            <a:r>
              <a:t>OBJETIVO DE APRENDIZAJE</a:t>
            </a:r>
          </a:p>
        </p:txBody>
      </p:sp>
      <p:pic>
        <p:nvPicPr>
          <p:cNvPr id="180" name="Imagen 26" descr="Imagen 26"/>
          <p:cNvPicPr>
            <a:picLocks noChangeAspect="1"/>
          </p:cNvPicPr>
          <p:nvPr/>
        </p:nvPicPr>
        <p:blipFill>
          <a:blip r:embed="rId3">
            <a:extLst/>
          </a:blip>
          <a:stretch>
            <a:fillRect/>
          </a:stretch>
        </p:blipFill>
        <p:spPr>
          <a:xfrm>
            <a:off x="3485784" y="2354963"/>
            <a:ext cx="5849285" cy="4478455"/>
          </a:xfrm>
          <a:prstGeom prst="rect">
            <a:avLst/>
          </a:prstGeom>
          <a:ln w="12700">
            <a:miter lim="400000"/>
          </a:ln>
        </p:spPr>
      </p:pic>
      <p:sp>
        <p:nvSpPr>
          <p:cNvPr id="11" name="Google Shape;99;p3"/>
          <p:cNvSpPr txBox="1"/>
          <p:nvPr/>
        </p:nvSpPr>
        <p:spPr>
          <a:xfrm>
            <a:off x="1173334" y="2440813"/>
            <a:ext cx="2794275" cy="2155307"/>
          </a:xfrm>
          <a:prstGeom prst="rect">
            <a:avLst/>
          </a:prstGeom>
          <a:ln w="12700">
            <a:miter lim="400000"/>
          </a:ln>
          <a:extLst>
            <a:ext uri="{C572A759-6A51-4108-AA02-DFA0A04FC94B}">
              <ma14:wrappingTextBoxFlag xmlns:ma14="http://schemas.microsoft.com/office/mac/drawingml/2011/main" xmlns="" val="1"/>
            </a:ext>
          </a:extLst>
        </p:spPr>
        <p:txBody>
          <a:bodyPr wrap="square" lIns="91461" tIns="91461" rIns="91461" bIns="91461" anchor="ctr">
            <a:spAutoFit/>
          </a:bodyPr>
          <a:lstStyle>
            <a:lvl1pPr>
              <a:defRPr sz="1600">
                <a:latin typeface="Calibri"/>
                <a:ea typeface="Calibri"/>
                <a:cs typeface="Calibri"/>
                <a:sym typeface="Calibri"/>
              </a:defRPr>
            </a:lvl1pPr>
          </a:lstStyle>
          <a:p>
            <a:r>
              <a:rPr lang="es-CL" sz="1601" dirty="0"/>
              <a:t>Realizar mantenimiento básico de diversos sistemas de vehículos automotrices livianos, semipesados y pesados, de acuerdo a las pautas de mantenimiento del fabricante, de inspección y diagnóstico de fallas.</a:t>
            </a:r>
            <a:endParaRPr sz="1601" dirty="0"/>
          </a:p>
        </p:txBody>
      </p:sp>
    </p:spTree>
  </p:cSld>
  <p:clrMapOvr>
    <a:masterClrMapping/>
  </p:clrMapOvr>
  <p:transition spd="med"/>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2" name="Google Shape;43;p26"/>
          <p:cNvSpPr txBox="1">
            <a:spLocks noGrp="1"/>
          </p:cNvSpPr>
          <p:nvPr>
            <p:ph type="sldNum" sz="quarter" idx="4294967295"/>
          </p:nvPr>
        </p:nvSpPr>
        <p:spPr>
          <a:xfrm>
            <a:off x="442492" y="6881800"/>
            <a:ext cx="266352" cy="317114"/>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nchor="t"/>
          <a:lstStyle>
            <a:lvl1pPr>
              <a:defRPr sz="1100">
                <a:latin typeface="Calibri"/>
                <a:ea typeface="Calibri"/>
                <a:cs typeface="Calibri"/>
                <a:sym typeface="Calibri"/>
              </a:defRPr>
            </a:lvl1pPr>
          </a:lstStyle>
          <a:p>
            <a:fld id="{86CB4B4D-7CA3-9044-876B-883B54F8677D}" type="slidenum">
              <a:t>4</a:t>
            </a:fld>
            <a:endParaRPr/>
          </a:p>
        </p:txBody>
      </p:sp>
      <p:grpSp>
        <p:nvGrpSpPr>
          <p:cNvPr id="200" name="Grupo 55"/>
          <p:cNvGrpSpPr/>
          <p:nvPr/>
        </p:nvGrpSpPr>
        <p:grpSpPr>
          <a:xfrm>
            <a:off x="279322" y="933003"/>
            <a:ext cx="9429358" cy="6176010"/>
            <a:chOff x="0" y="0"/>
            <a:chExt cx="9429356" cy="6176008"/>
          </a:xfrm>
        </p:grpSpPr>
        <p:grpSp>
          <p:nvGrpSpPr>
            <p:cNvPr id="198" name="Grupo 56"/>
            <p:cNvGrpSpPr/>
            <p:nvPr/>
          </p:nvGrpSpPr>
          <p:grpSpPr>
            <a:xfrm>
              <a:off x="0" y="0"/>
              <a:ext cx="9037632" cy="5093624"/>
              <a:chOff x="0" y="0"/>
              <a:chExt cx="9037631" cy="5093623"/>
            </a:xfrm>
          </p:grpSpPr>
          <p:grpSp>
            <p:nvGrpSpPr>
              <p:cNvPr id="185" name="Google Shape;105;p3"/>
              <p:cNvGrpSpPr/>
              <p:nvPr/>
            </p:nvGrpSpPr>
            <p:grpSpPr>
              <a:xfrm>
                <a:off x="197188" y="2273930"/>
                <a:ext cx="4657805" cy="1139777"/>
                <a:chOff x="0" y="0"/>
                <a:chExt cx="4657804" cy="1139775"/>
              </a:xfrm>
            </p:grpSpPr>
            <p:sp>
              <p:nvSpPr>
                <p:cNvPr id="183" name="Rectángulo redondeado"/>
                <p:cNvSpPr/>
                <p:nvPr/>
              </p:nvSpPr>
              <p:spPr>
                <a:xfrm>
                  <a:off x="0" y="-1"/>
                  <a:ext cx="4657805" cy="1139777"/>
                </a:xfrm>
                <a:prstGeom prst="roundRect">
                  <a:avLst>
                    <a:gd name="adj" fmla="val 16667"/>
                  </a:avLst>
                </a:prstGeom>
                <a:noFill/>
                <a:ln w="9525" cap="flat">
                  <a:solidFill>
                    <a:srgbClr val="585858"/>
                  </a:solidFill>
                  <a:prstDash val="solid"/>
                  <a:round/>
                </a:ln>
                <a:effectLst/>
              </p:spPr>
              <p:txBody>
                <a:bodyPr wrap="square" lIns="0" tIns="0" rIns="0" bIns="0" numCol="1" anchor="ctr">
                  <a:noAutofit/>
                </a:bodyPr>
                <a:lstStyle/>
                <a:p>
                  <a:pPr>
                    <a:defRPr>
                      <a:latin typeface="+mj-lt"/>
                      <a:ea typeface="+mj-ea"/>
                      <a:cs typeface="+mj-cs"/>
                      <a:sym typeface="Arial"/>
                    </a:defRPr>
                  </a:pPr>
                  <a:endParaRPr/>
                </a:p>
              </p:txBody>
            </p:sp>
            <p:sp>
              <p:nvSpPr>
                <p:cNvPr id="184" name="Texto"/>
                <p:cNvSpPr txBox="1"/>
                <p:nvPr/>
              </p:nvSpPr>
              <p:spPr>
                <a:xfrm>
                  <a:off x="55638" y="379768"/>
                  <a:ext cx="4546528" cy="380231"/>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422" tIns="91422" rIns="91422" bIns="91422" numCol="1" anchor="ctr">
                  <a:spAutoFit/>
                </a:bodyPr>
                <a:lstStyle>
                  <a:lvl1pPr>
                    <a:defRPr>
                      <a:latin typeface="+mj-lt"/>
                      <a:ea typeface="+mj-ea"/>
                      <a:cs typeface="+mj-cs"/>
                      <a:sym typeface="Arial"/>
                    </a:defRPr>
                  </a:lvl1pPr>
                </a:lstStyle>
                <a:p>
                  <a:r>
                    <a:t>    </a:t>
                  </a:r>
                </a:p>
              </p:txBody>
            </p:sp>
          </p:grpSp>
          <p:sp>
            <p:nvSpPr>
              <p:cNvPr id="186" name="Rectángulo redondeado"/>
              <p:cNvSpPr/>
              <p:nvPr/>
            </p:nvSpPr>
            <p:spPr>
              <a:xfrm>
                <a:off x="197187" y="3554996"/>
                <a:ext cx="4657805" cy="1538628"/>
              </a:xfrm>
              <a:prstGeom prst="roundRect">
                <a:avLst>
                  <a:gd name="adj" fmla="val 12346"/>
                </a:avLst>
              </a:prstGeom>
              <a:noFill/>
              <a:ln w="9525" cap="flat">
                <a:solidFill>
                  <a:srgbClr val="585858"/>
                </a:solidFill>
                <a:prstDash val="solid"/>
                <a:round/>
              </a:ln>
              <a:effectLst/>
            </p:spPr>
            <p:txBody>
              <a:bodyPr wrap="square" lIns="0" tIns="0" rIns="0" bIns="0" numCol="1" anchor="ctr">
                <a:noAutofit/>
              </a:bodyPr>
              <a:lstStyle/>
              <a:p>
                <a:pPr>
                  <a:defRPr>
                    <a:latin typeface="+mj-lt"/>
                    <a:ea typeface="+mj-ea"/>
                    <a:cs typeface="+mj-cs"/>
                    <a:sym typeface="Arial"/>
                  </a:defRPr>
                </a:pPr>
                <a:endParaRPr/>
              </a:p>
            </p:txBody>
          </p:sp>
          <p:sp>
            <p:nvSpPr>
              <p:cNvPr id="187" name="Texto"/>
              <p:cNvSpPr txBox="1"/>
              <p:nvPr/>
            </p:nvSpPr>
            <p:spPr>
              <a:xfrm>
                <a:off x="252827" y="4151899"/>
                <a:ext cx="4546525" cy="380230"/>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422" tIns="91422" rIns="91422" bIns="91422" numCol="1" anchor="ctr">
                <a:spAutoFit/>
              </a:bodyPr>
              <a:lstStyle>
                <a:lvl1pPr>
                  <a:defRPr>
                    <a:latin typeface="+mj-lt"/>
                    <a:ea typeface="+mj-ea"/>
                    <a:cs typeface="+mj-cs"/>
                    <a:sym typeface="Arial"/>
                  </a:defRPr>
                </a:lvl1pPr>
              </a:lstStyle>
              <a:p>
                <a:r>
                  <a:t>    </a:t>
                </a:r>
              </a:p>
            </p:txBody>
          </p:sp>
          <p:sp>
            <p:nvSpPr>
              <p:cNvPr id="188" name="Google Shape;110;p3"/>
              <p:cNvSpPr/>
              <p:nvPr/>
            </p:nvSpPr>
            <p:spPr>
              <a:xfrm>
                <a:off x="4747293" y="2697155"/>
                <a:ext cx="696539" cy="696539"/>
              </a:xfrm>
              <a:prstGeom prst="ellipse">
                <a:avLst/>
              </a:prstGeom>
              <a:solidFill>
                <a:srgbClr val="FFFFFF"/>
              </a:solidFill>
              <a:ln w="12700" cap="flat">
                <a:noFill/>
                <a:miter lim="400000"/>
              </a:ln>
              <a:effectLst/>
            </p:spPr>
            <p:txBody>
              <a:bodyPr wrap="square" lIns="0" tIns="0" rIns="0" bIns="0" numCol="1" anchor="ctr">
                <a:noAutofit/>
              </a:bodyPr>
              <a:lstStyle/>
              <a:p>
                <a:pPr algn="ctr">
                  <a:defRPr>
                    <a:solidFill>
                      <a:srgbClr val="FFFFFF"/>
                    </a:solidFill>
                    <a:latin typeface="+mj-lt"/>
                    <a:ea typeface="+mj-ea"/>
                    <a:cs typeface="+mj-cs"/>
                    <a:sym typeface="Arial"/>
                  </a:defRPr>
                </a:pPr>
                <a:endParaRPr/>
              </a:p>
            </p:txBody>
          </p:sp>
          <p:grpSp>
            <p:nvGrpSpPr>
              <p:cNvPr id="191" name="Google Shape;112;p3"/>
              <p:cNvGrpSpPr/>
              <p:nvPr/>
            </p:nvGrpSpPr>
            <p:grpSpPr>
              <a:xfrm>
                <a:off x="0" y="4069170"/>
                <a:ext cx="391114" cy="536165"/>
                <a:chOff x="0" y="0"/>
                <a:chExt cx="391113" cy="536163"/>
              </a:xfrm>
            </p:grpSpPr>
            <p:sp>
              <p:nvSpPr>
                <p:cNvPr id="189" name="Google Shape;113;p3"/>
                <p:cNvSpPr/>
                <p:nvPr/>
              </p:nvSpPr>
              <p:spPr>
                <a:xfrm>
                  <a:off x="0" y="84708"/>
                  <a:ext cx="391114" cy="385806"/>
                </a:xfrm>
                <a:prstGeom prst="roundRect">
                  <a:avLst>
                    <a:gd name="adj" fmla="val 16667"/>
                  </a:avLst>
                </a:prstGeom>
                <a:solidFill>
                  <a:srgbClr val="741B47"/>
                </a:solidFill>
                <a:ln w="12700" cap="flat">
                  <a:noFill/>
                  <a:miter lim="400000"/>
                </a:ln>
                <a:effectLst/>
              </p:spPr>
              <p:txBody>
                <a:bodyPr wrap="square" lIns="0" tIns="0" rIns="0" bIns="0" numCol="1" anchor="ctr">
                  <a:noAutofit/>
                </a:bodyPr>
                <a:lstStyle/>
                <a:p>
                  <a:pPr>
                    <a:defRPr>
                      <a:latin typeface="+mj-lt"/>
                      <a:ea typeface="+mj-ea"/>
                      <a:cs typeface="+mj-cs"/>
                      <a:sym typeface="Arial"/>
                    </a:defRPr>
                  </a:pPr>
                  <a:endParaRPr/>
                </a:p>
              </p:txBody>
            </p:sp>
            <p:sp>
              <p:nvSpPr>
                <p:cNvPr id="190" name="Google Shape;114;p3"/>
                <p:cNvSpPr txBox="1"/>
                <p:nvPr/>
              </p:nvSpPr>
              <p:spPr>
                <a:xfrm>
                  <a:off x="9903" y="0"/>
                  <a:ext cx="312205" cy="536164"/>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422" tIns="91422" rIns="91422" bIns="91422" numCol="1" anchor="ctr">
                  <a:spAutoFit/>
                </a:bodyPr>
                <a:lstStyle>
                  <a:lvl1pPr>
                    <a:defRPr sz="2800" b="1">
                      <a:solidFill>
                        <a:srgbClr val="FFFFFF"/>
                      </a:solidFill>
                      <a:latin typeface="Calibri"/>
                      <a:ea typeface="Calibri"/>
                      <a:cs typeface="Calibri"/>
                      <a:sym typeface="Calibri"/>
                    </a:defRPr>
                  </a:lvl1pPr>
                </a:lstStyle>
                <a:p>
                  <a:r>
                    <a:t>2</a:t>
                  </a:r>
                </a:p>
              </p:txBody>
            </p:sp>
          </p:grpSp>
          <p:grpSp>
            <p:nvGrpSpPr>
              <p:cNvPr id="194" name="Google Shape;115;p3"/>
              <p:cNvGrpSpPr/>
              <p:nvPr/>
            </p:nvGrpSpPr>
            <p:grpSpPr>
              <a:xfrm>
                <a:off x="8161" y="2570969"/>
                <a:ext cx="376206" cy="536165"/>
                <a:chOff x="0" y="-1"/>
                <a:chExt cx="376205" cy="536163"/>
              </a:xfrm>
            </p:grpSpPr>
            <p:sp>
              <p:nvSpPr>
                <p:cNvPr id="192" name="Google Shape;116;p3"/>
                <p:cNvSpPr/>
                <p:nvPr/>
              </p:nvSpPr>
              <p:spPr>
                <a:xfrm>
                  <a:off x="-1" y="84708"/>
                  <a:ext cx="376206" cy="385805"/>
                </a:xfrm>
                <a:prstGeom prst="roundRect">
                  <a:avLst>
                    <a:gd name="adj" fmla="val 16667"/>
                  </a:avLst>
                </a:prstGeom>
                <a:solidFill>
                  <a:srgbClr val="741B47"/>
                </a:solidFill>
                <a:ln w="12700" cap="flat">
                  <a:noFill/>
                  <a:miter lim="400000"/>
                </a:ln>
                <a:effectLst/>
              </p:spPr>
              <p:txBody>
                <a:bodyPr wrap="square" lIns="0" tIns="0" rIns="0" bIns="0" numCol="1" anchor="ctr">
                  <a:noAutofit/>
                </a:bodyPr>
                <a:lstStyle/>
                <a:p>
                  <a:pPr>
                    <a:defRPr>
                      <a:latin typeface="+mj-lt"/>
                      <a:ea typeface="+mj-ea"/>
                      <a:cs typeface="+mj-cs"/>
                      <a:sym typeface="Arial"/>
                    </a:defRPr>
                  </a:pPr>
                  <a:endParaRPr/>
                </a:p>
              </p:txBody>
            </p:sp>
            <p:sp>
              <p:nvSpPr>
                <p:cNvPr id="193" name="Google Shape;117;p3"/>
                <p:cNvSpPr txBox="1"/>
                <p:nvPr/>
              </p:nvSpPr>
              <p:spPr>
                <a:xfrm>
                  <a:off x="9524" y="-2"/>
                  <a:ext cx="300305" cy="536165"/>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422" tIns="91422" rIns="91422" bIns="91422" numCol="1" anchor="ctr">
                  <a:spAutoFit/>
                </a:bodyPr>
                <a:lstStyle>
                  <a:lvl1pPr>
                    <a:defRPr sz="2800" b="1">
                      <a:solidFill>
                        <a:srgbClr val="FFFFFF"/>
                      </a:solidFill>
                      <a:latin typeface="Calibri"/>
                      <a:ea typeface="Calibri"/>
                      <a:cs typeface="Calibri"/>
                      <a:sym typeface="Calibri"/>
                    </a:defRPr>
                  </a:lvl1pPr>
                </a:lstStyle>
                <a:p>
                  <a:r>
                    <a:t>1</a:t>
                  </a:r>
                </a:p>
              </p:txBody>
            </p:sp>
          </p:grpSp>
          <p:sp>
            <p:nvSpPr>
              <p:cNvPr id="195" name="Google Shape;392;p18"/>
              <p:cNvSpPr txBox="1"/>
              <p:nvPr/>
            </p:nvSpPr>
            <p:spPr>
              <a:xfrm>
                <a:off x="175887" y="0"/>
                <a:ext cx="4700404" cy="372207"/>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423" tIns="91423" rIns="91423" bIns="91423" numCol="1" anchor="ctr">
                <a:spAutoFit/>
              </a:bodyPr>
              <a:lstStyle>
                <a:lvl1pPr>
                  <a:defRPr b="1">
                    <a:latin typeface="Calibri"/>
                    <a:ea typeface="Calibri"/>
                    <a:cs typeface="Calibri"/>
                    <a:sym typeface="Calibri"/>
                  </a:defRPr>
                </a:lvl1pPr>
              </a:lstStyle>
              <a:p>
                <a:r>
                  <a:t>RECORDEMOS</a:t>
                </a:r>
              </a:p>
            </p:txBody>
          </p:sp>
          <p:sp>
            <p:nvSpPr>
              <p:cNvPr id="196" name="Google Shape;109;p3"/>
              <p:cNvSpPr txBox="1"/>
              <p:nvPr/>
            </p:nvSpPr>
            <p:spPr>
              <a:xfrm>
                <a:off x="87127" y="316066"/>
                <a:ext cx="8950505" cy="536165"/>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422" tIns="91422" rIns="91422" bIns="91422" numCol="1" anchor="ctr">
                <a:spAutoFit/>
              </a:bodyPr>
              <a:lstStyle>
                <a:lvl1pPr>
                  <a:lnSpc>
                    <a:spcPct val="80000"/>
                  </a:lnSpc>
                  <a:defRPr sz="2800" b="1">
                    <a:solidFill>
                      <a:srgbClr val="741B47"/>
                    </a:solidFill>
                    <a:latin typeface="Calibri"/>
                    <a:ea typeface="Calibri"/>
                    <a:cs typeface="Calibri"/>
                    <a:sym typeface="Calibri"/>
                  </a:defRPr>
                </a:lvl1pPr>
              </a:lstStyle>
              <a:p>
                <a:r>
                  <a:t>¿QUÉ APRENDIMOS LA ACTIVIDAD ANTERIOR?</a:t>
                </a:r>
              </a:p>
            </p:txBody>
          </p:sp>
          <p:sp>
            <p:nvSpPr>
              <p:cNvPr id="197" name="Google Shape;111;p3"/>
              <p:cNvSpPr txBox="1"/>
              <p:nvPr/>
            </p:nvSpPr>
            <p:spPr>
              <a:xfrm>
                <a:off x="125802" y="1313500"/>
                <a:ext cx="5782101" cy="424494"/>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422" tIns="91422" rIns="91422" bIns="91422" numCol="1" anchor="ctr">
                <a:spAutoFit/>
              </a:bodyPr>
              <a:lstStyle/>
              <a:p>
                <a:pPr>
                  <a:lnSpc>
                    <a:spcPct val="90000"/>
                  </a:lnSpc>
                  <a:defRPr sz="1800" b="1">
                    <a:solidFill>
                      <a:srgbClr val="741B47"/>
                    </a:solidFill>
                    <a:latin typeface="Calibri"/>
                    <a:ea typeface="Calibri"/>
                    <a:cs typeface="Calibri"/>
                    <a:sym typeface="Calibri"/>
                  </a:defRPr>
                </a:pPr>
                <a:r>
                  <a:t>TIPOS DE TRACCIÓN</a:t>
                </a:r>
              </a:p>
            </p:txBody>
          </p:sp>
        </p:grpSp>
        <p:pic>
          <p:nvPicPr>
            <p:cNvPr id="199" name="Google Shape;124;p3" descr="Google Shape;124;p3"/>
            <p:cNvPicPr>
              <a:picLocks noChangeAspect="1"/>
            </p:cNvPicPr>
            <p:nvPr/>
          </p:nvPicPr>
          <p:blipFill>
            <a:blip r:embed="rId2">
              <a:extLst/>
            </a:blip>
            <a:stretch>
              <a:fillRect/>
            </a:stretch>
          </p:blipFill>
          <p:spPr>
            <a:xfrm>
              <a:off x="4565436" y="1567807"/>
              <a:ext cx="4863921" cy="4608202"/>
            </a:xfrm>
            <a:prstGeom prst="rect">
              <a:avLst/>
            </a:prstGeom>
            <a:ln w="12700" cap="flat">
              <a:noFill/>
              <a:miter lim="400000"/>
            </a:ln>
            <a:effectLst/>
          </p:spPr>
        </p:pic>
      </p:grpSp>
      <p:sp>
        <p:nvSpPr>
          <p:cNvPr id="201" name="Google Shape;121;p3"/>
          <p:cNvSpPr txBox="1"/>
          <p:nvPr/>
        </p:nvSpPr>
        <p:spPr>
          <a:xfrm>
            <a:off x="829772" y="3292253"/>
            <a:ext cx="4373902" cy="96274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nchor="ctr">
            <a:spAutoFit/>
          </a:bodyPr>
          <a:lstStyle>
            <a:lvl1pPr>
              <a:lnSpc>
                <a:spcPct val="115000"/>
              </a:lnSpc>
              <a:defRPr sz="1600">
                <a:latin typeface="Calibri"/>
                <a:ea typeface="Calibri"/>
                <a:cs typeface="Calibri"/>
                <a:sym typeface="Calibri"/>
              </a:defRPr>
            </a:lvl1pPr>
          </a:lstStyle>
          <a:p>
            <a:r>
              <a:t>Identificaste las funciones de diferentes tipos de tracciones, considerando el funcionamiento de sus partes y piezas móviles.</a:t>
            </a:r>
          </a:p>
        </p:txBody>
      </p:sp>
      <p:sp>
        <p:nvSpPr>
          <p:cNvPr id="202" name="Google Shape;122;p3"/>
          <p:cNvSpPr txBox="1"/>
          <p:nvPr/>
        </p:nvSpPr>
        <p:spPr>
          <a:xfrm>
            <a:off x="829772" y="4785597"/>
            <a:ext cx="4038605" cy="96274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nchor="ctr">
            <a:spAutoFit/>
          </a:bodyPr>
          <a:lstStyle>
            <a:lvl1pPr>
              <a:lnSpc>
                <a:spcPct val="115000"/>
              </a:lnSpc>
              <a:defRPr sz="1600">
                <a:latin typeface="Calibri"/>
                <a:ea typeface="Calibri"/>
                <a:cs typeface="Calibri"/>
                <a:sym typeface="Calibri"/>
              </a:defRPr>
            </a:lvl1pPr>
          </a:lstStyle>
          <a:p>
            <a:r>
              <a:t>Reconociste las características de estos elementos, considerando la función de cada una de las partes móviles que posee.</a:t>
            </a:r>
          </a:p>
        </p:txBody>
      </p:sp>
    </p:spTree>
  </p:cSld>
  <p:clrMapOvr>
    <a:masterClrMapping/>
  </p:clrMapOvr>
  <p:transition spd="med"/>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 name="Google Shape;138;p4"/>
          <p:cNvSpPr txBox="1"/>
          <p:nvPr/>
        </p:nvSpPr>
        <p:spPr>
          <a:xfrm>
            <a:off x="401914" y="2238036"/>
            <a:ext cx="2778712" cy="42449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nchor="ctr">
            <a:spAutoFit/>
          </a:bodyPr>
          <a:lstStyle>
            <a:lvl1pPr>
              <a:lnSpc>
                <a:spcPct val="90000"/>
              </a:lnSpc>
              <a:defRPr sz="1800" b="1">
                <a:solidFill>
                  <a:srgbClr val="741B47"/>
                </a:solidFill>
                <a:latin typeface="Calibri"/>
                <a:ea typeface="Calibri"/>
                <a:cs typeface="Calibri"/>
                <a:sym typeface="Calibri"/>
              </a:defRPr>
            </a:lvl1pPr>
          </a:lstStyle>
          <a:p>
            <a:r>
              <a:t>TIPOS DE TRACCIÓN</a:t>
            </a:r>
          </a:p>
        </p:txBody>
      </p:sp>
      <p:sp>
        <p:nvSpPr>
          <p:cNvPr id="205" name="Google Shape;43;p26"/>
          <p:cNvSpPr txBox="1">
            <a:spLocks noGrp="1"/>
          </p:cNvSpPr>
          <p:nvPr>
            <p:ph type="sldNum" sz="quarter" idx="4294967295"/>
          </p:nvPr>
        </p:nvSpPr>
        <p:spPr>
          <a:xfrm>
            <a:off x="442492" y="6881800"/>
            <a:ext cx="266352" cy="317114"/>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nchor="t"/>
          <a:lstStyle>
            <a:lvl1pPr>
              <a:defRPr sz="1100">
                <a:latin typeface="Calibri"/>
                <a:ea typeface="Calibri"/>
                <a:cs typeface="Calibri"/>
                <a:sym typeface="Calibri"/>
              </a:defRPr>
            </a:lvl1pPr>
          </a:lstStyle>
          <a:p>
            <a:fld id="{86CB4B4D-7CA3-9044-876B-883B54F8677D}" type="slidenum">
              <a:t>5</a:t>
            </a:fld>
            <a:endParaRPr dirty="0"/>
          </a:p>
        </p:txBody>
      </p:sp>
      <p:sp>
        <p:nvSpPr>
          <p:cNvPr id="206" name="Google Shape;160;p5"/>
          <p:cNvSpPr txBox="1"/>
          <p:nvPr/>
        </p:nvSpPr>
        <p:spPr>
          <a:xfrm>
            <a:off x="375972" y="1265365"/>
            <a:ext cx="8950506" cy="53611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398" tIns="91398" rIns="91398" bIns="91398" anchor="ctr">
            <a:spAutoFit/>
          </a:bodyPr>
          <a:lstStyle>
            <a:lvl1pPr>
              <a:lnSpc>
                <a:spcPct val="80000"/>
              </a:lnSpc>
              <a:defRPr sz="2800" b="1">
                <a:solidFill>
                  <a:srgbClr val="741B47"/>
                </a:solidFill>
                <a:latin typeface="Calibri"/>
                <a:ea typeface="Calibri"/>
                <a:cs typeface="Calibri"/>
                <a:sym typeface="Calibri"/>
              </a:defRPr>
            </a:lvl1pPr>
          </a:lstStyle>
          <a:p>
            <a:r>
              <a:t>ANTES DE COMENZAR</a:t>
            </a:r>
          </a:p>
        </p:txBody>
      </p:sp>
      <p:sp>
        <p:nvSpPr>
          <p:cNvPr id="207" name="Google Shape;165;p5"/>
          <p:cNvSpPr txBox="1"/>
          <p:nvPr/>
        </p:nvSpPr>
        <p:spPr>
          <a:xfrm>
            <a:off x="313633" y="6319256"/>
            <a:ext cx="5388806" cy="45413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398" tIns="91398" rIns="91398" bIns="91398" anchor="ctr">
            <a:spAutoFit/>
          </a:bodyPr>
          <a:lstStyle/>
          <a:p>
            <a:pPr>
              <a:lnSpc>
                <a:spcPct val="80000"/>
              </a:lnSpc>
              <a:defRPr sz="2100" b="1">
                <a:solidFill>
                  <a:srgbClr val="76384D"/>
                </a:solidFill>
                <a:latin typeface="Calibri"/>
                <a:ea typeface="Calibri"/>
                <a:cs typeface="Calibri"/>
                <a:sym typeface="Calibri"/>
              </a:defRPr>
            </a:pPr>
            <a:r>
              <a:t>¡Compartan experiencias </a:t>
            </a:r>
            <a:r>
              <a:rPr b="0"/>
              <a:t>con sus compañeros! </a:t>
            </a:r>
          </a:p>
        </p:txBody>
      </p:sp>
      <p:sp>
        <p:nvSpPr>
          <p:cNvPr id="208" name="Google Shape;168;p5"/>
          <p:cNvSpPr/>
          <p:nvPr/>
        </p:nvSpPr>
        <p:spPr>
          <a:xfrm>
            <a:off x="375767" y="2976453"/>
            <a:ext cx="5650728" cy="1303067"/>
          </a:xfrm>
          <a:prstGeom prst="roundRect">
            <a:avLst>
              <a:gd name="adj" fmla="val 12267"/>
            </a:avLst>
          </a:prstGeom>
          <a:ln>
            <a:solidFill>
              <a:srgbClr val="585858"/>
            </a:solidFill>
          </a:ln>
        </p:spPr>
        <p:txBody>
          <a:bodyPr lIns="0" tIns="0" rIns="0" bIns="0" anchor="ctr"/>
          <a:lstStyle/>
          <a:p>
            <a:pPr>
              <a:defRPr>
                <a:latin typeface="+mj-lt"/>
                <a:ea typeface="+mj-ea"/>
                <a:cs typeface="+mj-cs"/>
                <a:sym typeface="Arial"/>
              </a:defRPr>
            </a:pPr>
            <a:endParaRPr/>
          </a:p>
        </p:txBody>
      </p:sp>
      <p:pic>
        <p:nvPicPr>
          <p:cNvPr id="209" name="Google Shape;175;p5" descr="Google Shape;175;p5"/>
          <p:cNvPicPr>
            <a:picLocks noChangeAspect="1"/>
          </p:cNvPicPr>
          <p:nvPr/>
        </p:nvPicPr>
        <p:blipFill>
          <a:blip r:embed="rId3">
            <a:extLst/>
          </a:blip>
          <a:stretch>
            <a:fillRect/>
          </a:stretch>
        </p:blipFill>
        <p:spPr>
          <a:xfrm>
            <a:off x="5805511" y="2674154"/>
            <a:ext cx="441963" cy="438915"/>
          </a:xfrm>
          <a:prstGeom prst="rect">
            <a:avLst/>
          </a:prstGeom>
          <a:ln w="12700">
            <a:miter lim="400000"/>
          </a:ln>
        </p:spPr>
      </p:pic>
      <p:pic>
        <p:nvPicPr>
          <p:cNvPr id="210" name="Google Shape;178;p5" descr="Google Shape;178;p5"/>
          <p:cNvPicPr>
            <a:picLocks noChangeAspect="1"/>
          </p:cNvPicPr>
          <p:nvPr/>
        </p:nvPicPr>
        <p:blipFill>
          <a:blip r:embed="rId4">
            <a:extLst/>
          </a:blip>
          <a:stretch>
            <a:fillRect/>
          </a:stretch>
        </p:blipFill>
        <p:spPr>
          <a:xfrm>
            <a:off x="6549425" y="1315762"/>
            <a:ext cx="2670051" cy="5675377"/>
          </a:xfrm>
          <a:prstGeom prst="rect">
            <a:avLst/>
          </a:prstGeom>
          <a:ln w="12700">
            <a:miter lim="400000"/>
          </a:ln>
        </p:spPr>
      </p:pic>
      <p:sp>
        <p:nvSpPr>
          <p:cNvPr id="211" name="Google Shape;392;p18"/>
          <p:cNvSpPr txBox="1"/>
          <p:nvPr/>
        </p:nvSpPr>
        <p:spPr>
          <a:xfrm>
            <a:off x="419532" y="1003316"/>
            <a:ext cx="4700400" cy="37220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3" tIns="91423" rIns="91423" bIns="91423" anchor="ctr">
            <a:spAutoFit/>
          </a:bodyPr>
          <a:lstStyle>
            <a:lvl1pPr>
              <a:defRPr b="1">
                <a:latin typeface="Calibri"/>
                <a:ea typeface="Calibri"/>
                <a:cs typeface="Calibri"/>
                <a:sym typeface="Calibri"/>
              </a:defRPr>
            </a:lvl1pPr>
          </a:lstStyle>
          <a:p>
            <a:r>
              <a:t>ALGUNAS PREGUNTAS</a:t>
            </a:r>
          </a:p>
        </p:txBody>
      </p:sp>
      <p:sp>
        <p:nvSpPr>
          <p:cNvPr id="212" name="Google Shape;168;p5"/>
          <p:cNvSpPr/>
          <p:nvPr/>
        </p:nvSpPr>
        <p:spPr>
          <a:xfrm>
            <a:off x="343084" y="4715821"/>
            <a:ext cx="5650730" cy="1315643"/>
          </a:xfrm>
          <a:prstGeom prst="roundRect">
            <a:avLst>
              <a:gd name="adj" fmla="val 12267"/>
            </a:avLst>
          </a:prstGeom>
          <a:ln>
            <a:solidFill>
              <a:srgbClr val="585858"/>
            </a:solidFill>
          </a:ln>
        </p:spPr>
        <p:txBody>
          <a:bodyPr lIns="0" tIns="0" rIns="0" bIns="0" anchor="ctr"/>
          <a:lstStyle/>
          <a:p>
            <a:pPr>
              <a:defRPr>
                <a:latin typeface="+mj-lt"/>
                <a:ea typeface="+mj-ea"/>
                <a:cs typeface="+mj-cs"/>
                <a:sym typeface="Arial"/>
              </a:defRPr>
            </a:pPr>
            <a:endParaRPr/>
          </a:p>
        </p:txBody>
      </p:sp>
      <p:pic>
        <p:nvPicPr>
          <p:cNvPr id="213" name="Google Shape;175;p5" descr="Google Shape;175;p5"/>
          <p:cNvPicPr>
            <a:picLocks noChangeAspect="1"/>
          </p:cNvPicPr>
          <p:nvPr/>
        </p:nvPicPr>
        <p:blipFill>
          <a:blip r:embed="rId3">
            <a:extLst/>
          </a:blip>
          <a:stretch>
            <a:fillRect/>
          </a:stretch>
        </p:blipFill>
        <p:spPr>
          <a:xfrm>
            <a:off x="5780516" y="4500976"/>
            <a:ext cx="441963" cy="438915"/>
          </a:xfrm>
          <a:prstGeom prst="rect">
            <a:avLst/>
          </a:prstGeom>
          <a:ln w="12700">
            <a:miter lim="400000"/>
          </a:ln>
        </p:spPr>
      </p:pic>
      <p:sp>
        <p:nvSpPr>
          <p:cNvPr id="214" name="Google Shape;132;p4"/>
          <p:cNvSpPr txBox="1"/>
          <p:nvPr/>
        </p:nvSpPr>
        <p:spPr>
          <a:xfrm>
            <a:off x="537262" y="5237557"/>
            <a:ext cx="5322768" cy="3920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nchor="ctr">
            <a:spAutoFit/>
          </a:bodyPr>
          <a:lstStyle>
            <a:lvl1pPr>
              <a:lnSpc>
                <a:spcPct val="115000"/>
              </a:lnSpc>
              <a:defRPr sz="1600">
                <a:latin typeface="Calibri"/>
                <a:ea typeface="Calibri"/>
                <a:cs typeface="Calibri"/>
                <a:sym typeface="Calibri"/>
              </a:defRPr>
            </a:lvl1pPr>
          </a:lstStyle>
          <a:p>
            <a:r>
              <a:t>¿Cuál crees que es la más eficiente?</a:t>
            </a:r>
          </a:p>
        </p:txBody>
      </p:sp>
      <p:sp>
        <p:nvSpPr>
          <p:cNvPr id="215" name="Google Shape;136;p4"/>
          <p:cNvSpPr txBox="1"/>
          <p:nvPr/>
        </p:nvSpPr>
        <p:spPr>
          <a:xfrm>
            <a:off x="537263" y="3462767"/>
            <a:ext cx="5087070" cy="3920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nchor="ctr">
            <a:spAutoFit/>
          </a:bodyPr>
          <a:lstStyle>
            <a:lvl1pPr>
              <a:defRPr sz="1600">
                <a:latin typeface="Calibri"/>
                <a:ea typeface="Calibri"/>
                <a:cs typeface="Calibri"/>
                <a:sym typeface="Calibri"/>
              </a:defRPr>
            </a:lvl1pPr>
          </a:lstStyle>
          <a:p>
            <a:r>
              <a:t>¿Cuántos tipos de transmisiones automáticas existen?</a:t>
            </a:r>
          </a:p>
        </p:txBody>
      </p:sp>
    </p:spTree>
  </p:cSld>
  <p:clrMapOvr>
    <a:masterClrMapping/>
  </p:clrMapOvr>
  <p:transition spd="med"/>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19" name="Google Shape;151;p5"/>
          <p:cNvGrpSpPr/>
          <p:nvPr/>
        </p:nvGrpSpPr>
        <p:grpSpPr>
          <a:xfrm>
            <a:off x="4063481" y="3088865"/>
            <a:ext cx="5095876" cy="3508584"/>
            <a:chOff x="0" y="-1"/>
            <a:chExt cx="5095875" cy="3508582"/>
          </a:xfrm>
        </p:grpSpPr>
        <p:sp>
          <p:nvSpPr>
            <p:cNvPr id="217" name="Rectángulo redondeado"/>
            <p:cNvSpPr/>
            <p:nvPr/>
          </p:nvSpPr>
          <p:spPr>
            <a:xfrm>
              <a:off x="0" y="-2"/>
              <a:ext cx="5095876" cy="3508584"/>
            </a:xfrm>
            <a:prstGeom prst="roundRect">
              <a:avLst>
                <a:gd name="adj" fmla="val 5168"/>
              </a:avLst>
            </a:prstGeom>
            <a:solidFill>
              <a:srgbClr val="FFFFFF"/>
            </a:solidFill>
            <a:ln w="9525" cap="flat">
              <a:solidFill>
                <a:srgbClr val="000000"/>
              </a:solidFill>
              <a:prstDash val="solid"/>
              <a:round/>
            </a:ln>
            <a:effectLst/>
          </p:spPr>
          <p:txBody>
            <a:bodyPr wrap="square" lIns="0" tIns="0" rIns="0" bIns="0" numCol="1" anchor="ctr">
              <a:noAutofit/>
            </a:bodyPr>
            <a:lstStyle/>
            <a:p>
              <a:pPr>
                <a:defRPr>
                  <a:latin typeface="+mj-lt"/>
                  <a:ea typeface="+mj-ea"/>
                  <a:cs typeface="+mj-cs"/>
                  <a:sym typeface="Arial"/>
                </a:defRPr>
              </a:pPr>
              <a:endParaRPr/>
            </a:p>
          </p:txBody>
        </p:sp>
        <p:sp>
          <p:nvSpPr>
            <p:cNvPr id="218" name="Texto"/>
            <p:cNvSpPr txBox="1"/>
            <p:nvPr/>
          </p:nvSpPr>
          <p:spPr>
            <a:xfrm>
              <a:off x="53108" y="1564172"/>
              <a:ext cx="4989660" cy="380230"/>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422" tIns="91422" rIns="91422" bIns="91422" numCol="1" anchor="ctr">
              <a:spAutoFit/>
            </a:bodyPr>
            <a:lstStyle>
              <a:lvl1pPr>
                <a:defRPr>
                  <a:latin typeface="+mj-lt"/>
                  <a:ea typeface="+mj-ea"/>
                  <a:cs typeface="+mj-cs"/>
                  <a:sym typeface="Arial"/>
                </a:defRPr>
              </a:lvl1pPr>
            </a:lstStyle>
            <a:p>
              <a:r>
                <a:t>    </a:t>
              </a:r>
            </a:p>
          </p:txBody>
        </p:sp>
      </p:grpSp>
      <p:sp>
        <p:nvSpPr>
          <p:cNvPr id="220" name="Google Shape;43;p26"/>
          <p:cNvSpPr txBox="1">
            <a:spLocks noGrp="1"/>
          </p:cNvSpPr>
          <p:nvPr>
            <p:ph type="sldNum" sz="quarter" idx="4294967295"/>
          </p:nvPr>
        </p:nvSpPr>
        <p:spPr>
          <a:xfrm>
            <a:off x="442488" y="6881800"/>
            <a:ext cx="266352" cy="317114"/>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nchor="t"/>
          <a:lstStyle>
            <a:lvl1pPr>
              <a:defRPr sz="1100">
                <a:latin typeface="Calibri"/>
                <a:ea typeface="Calibri"/>
                <a:cs typeface="Calibri"/>
                <a:sym typeface="Calibri"/>
              </a:defRPr>
            </a:lvl1pPr>
          </a:lstStyle>
          <a:p>
            <a:fld id="{86CB4B4D-7CA3-9044-876B-883B54F8677D}" type="slidenum">
              <a:t>6</a:t>
            </a:fld>
            <a:endParaRPr/>
          </a:p>
        </p:txBody>
      </p:sp>
      <p:sp>
        <p:nvSpPr>
          <p:cNvPr id="221" name="Google Shape;152;p5"/>
          <p:cNvSpPr txBox="1"/>
          <p:nvPr/>
        </p:nvSpPr>
        <p:spPr>
          <a:xfrm rot="21594879">
            <a:off x="4510901" y="3503906"/>
            <a:ext cx="4357845" cy="96274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nchor="ctr">
            <a:spAutoFit/>
          </a:bodyPr>
          <a:lstStyle>
            <a:lvl1pPr>
              <a:lnSpc>
                <a:spcPct val="115000"/>
              </a:lnSpc>
              <a:defRPr sz="1600">
                <a:latin typeface="Calibri"/>
                <a:ea typeface="Calibri"/>
                <a:cs typeface="Calibri"/>
                <a:sym typeface="Calibri"/>
              </a:defRPr>
            </a:lvl1pPr>
          </a:lstStyle>
          <a:p>
            <a:r>
              <a:t>Reconocerás e identificarás diferentes tipos de transmisiones automáticas, considerando sus partes y piezas móviles.</a:t>
            </a:r>
          </a:p>
        </p:txBody>
      </p:sp>
      <p:sp>
        <p:nvSpPr>
          <p:cNvPr id="222" name="Google Shape;167;p5"/>
          <p:cNvSpPr txBox="1"/>
          <p:nvPr/>
        </p:nvSpPr>
        <p:spPr>
          <a:xfrm>
            <a:off x="4017016" y="1066666"/>
            <a:ext cx="840734" cy="8301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nchor="ctr">
            <a:spAutoFit/>
          </a:bodyPr>
          <a:lstStyle>
            <a:lvl1pPr algn="r">
              <a:lnSpc>
                <a:spcPct val="90000"/>
              </a:lnSpc>
              <a:defRPr sz="5000">
                <a:solidFill>
                  <a:srgbClr val="BA9BA5"/>
                </a:solidFill>
                <a:latin typeface="Calibri"/>
                <a:ea typeface="Calibri"/>
                <a:cs typeface="Calibri"/>
                <a:sym typeface="Calibri"/>
              </a:defRPr>
            </a:lvl1pPr>
          </a:lstStyle>
          <a:p>
            <a:r>
              <a:t>20</a:t>
            </a:r>
          </a:p>
        </p:txBody>
      </p:sp>
      <p:sp>
        <p:nvSpPr>
          <p:cNvPr id="223" name="Google Shape;168;p5"/>
          <p:cNvSpPr txBox="1"/>
          <p:nvPr/>
        </p:nvSpPr>
        <p:spPr>
          <a:xfrm>
            <a:off x="375975" y="1265365"/>
            <a:ext cx="3872883" cy="53616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nchor="ctr">
            <a:spAutoFit/>
          </a:bodyPr>
          <a:lstStyle>
            <a:lvl1pPr>
              <a:lnSpc>
                <a:spcPct val="80000"/>
              </a:lnSpc>
              <a:defRPr sz="2800" b="1">
                <a:solidFill>
                  <a:srgbClr val="741B47"/>
                </a:solidFill>
                <a:latin typeface="Calibri"/>
                <a:ea typeface="Calibri"/>
                <a:cs typeface="Calibri"/>
                <a:sym typeface="Calibri"/>
              </a:defRPr>
            </a:lvl1pPr>
          </a:lstStyle>
          <a:p>
            <a:r>
              <a:t>MENÚ DE LA ACTIVIDAD</a:t>
            </a:r>
          </a:p>
        </p:txBody>
      </p:sp>
      <p:sp>
        <p:nvSpPr>
          <p:cNvPr id="224" name="Google Shape;152;p5"/>
          <p:cNvSpPr txBox="1"/>
          <p:nvPr/>
        </p:nvSpPr>
        <p:spPr>
          <a:xfrm>
            <a:off x="4510131" y="5035633"/>
            <a:ext cx="4486128" cy="96274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nchor="ctr">
            <a:spAutoFit/>
          </a:bodyPr>
          <a:lstStyle>
            <a:lvl1pPr>
              <a:lnSpc>
                <a:spcPct val="115000"/>
              </a:lnSpc>
              <a:defRPr sz="1600">
                <a:latin typeface="Calibri"/>
                <a:ea typeface="Calibri"/>
                <a:cs typeface="Calibri"/>
                <a:sym typeface="Calibri"/>
              </a:defRPr>
            </a:lvl1pPr>
          </a:lstStyle>
          <a:p>
            <a:r>
              <a:t>Desarmarás diferentes tipos de transmisiones, considerando lo propuesto en las instrucciones y siguiendo las indicaciones del docente.</a:t>
            </a:r>
          </a:p>
        </p:txBody>
      </p:sp>
      <p:pic>
        <p:nvPicPr>
          <p:cNvPr id="225" name="Google Shape;164;p5" descr="Google Shape;164;p5"/>
          <p:cNvPicPr>
            <a:picLocks noChangeAspect="1"/>
          </p:cNvPicPr>
          <p:nvPr/>
        </p:nvPicPr>
        <p:blipFill>
          <a:blip r:embed="rId2">
            <a:extLst/>
          </a:blip>
          <a:stretch>
            <a:fillRect/>
          </a:stretch>
        </p:blipFill>
        <p:spPr>
          <a:xfrm>
            <a:off x="663221" y="2367775"/>
            <a:ext cx="2965719" cy="4328994"/>
          </a:xfrm>
          <a:prstGeom prst="rect">
            <a:avLst/>
          </a:prstGeom>
          <a:ln w="12700">
            <a:miter lim="400000"/>
          </a:ln>
        </p:spPr>
      </p:pic>
      <p:sp>
        <p:nvSpPr>
          <p:cNvPr id="226" name="Google Shape;196;p6"/>
          <p:cNvSpPr txBox="1"/>
          <p:nvPr/>
        </p:nvSpPr>
        <p:spPr>
          <a:xfrm>
            <a:off x="4063851" y="2576445"/>
            <a:ext cx="4932409" cy="30050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675" tIns="45675" rIns="45675" bIns="45675">
            <a:spAutoFit/>
          </a:bodyPr>
          <a:lstStyle>
            <a:lvl1pPr>
              <a:defRPr sz="1600" b="1">
                <a:solidFill>
                  <a:srgbClr val="741B47"/>
                </a:solidFill>
                <a:latin typeface="Calibri"/>
                <a:ea typeface="Calibri"/>
                <a:cs typeface="Calibri"/>
                <a:sym typeface="Calibri"/>
              </a:defRPr>
            </a:lvl1pPr>
          </a:lstStyle>
          <a:p>
            <a:r>
              <a:t>Al término de la actividad estarás en condiciones de:</a:t>
            </a:r>
          </a:p>
        </p:txBody>
      </p:sp>
      <p:grpSp>
        <p:nvGrpSpPr>
          <p:cNvPr id="229" name="Google Shape;189;p6"/>
          <p:cNvGrpSpPr/>
          <p:nvPr/>
        </p:nvGrpSpPr>
        <p:grpSpPr>
          <a:xfrm>
            <a:off x="3880053" y="3669207"/>
            <a:ext cx="376205" cy="536117"/>
            <a:chOff x="0" y="0"/>
            <a:chExt cx="376204" cy="536115"/>
          </a:xfrm>
        </p:grpSpPr>
        <p:sp>
          <p:nvSpPr>
            <p:cNvPr id="227" name="Google Shape;190;p6"/>
            <p:cNvSpPr/>
            <p:nvPr/>
          </p:nvSpPr>
          <p:spPr>
            <a:xfrm>
              <a:off x="-1" y="75183"/>
              <a:ext cx="376206" cy="385805"/>
            </a:xfrm>
            <a:prstGeom prst="roundRect">
              <a:avLst>
                <a:gd name="adj" fmla="val 16667"/>
              </a:avLst>
            </a:prstGeom>
            <a:solidFill>
              <a:srgbClr val="741B47"/>
            </a:solidFill>
            <a:ln w="12700" cap="flat">
              <a:noFill/>
              <a:miter lim="400000"/>
            </a:ln>
            <a:effectLst/>
          </p:spPr>
          <p:txBody>
            <a:bodyPr wrap="square" lIns="0" tIns="0" rIns="0" bIns="0" numCol="1" anchor="ctr">
              <a:noAutofit/>
            </a:bodyPr>
            <a:lstStyle/>
            <a:p>
              <a:pPr>
                <a:defRPr>
                  <a:latin typeface="+mj-lt"/>
                  <a:ea typeface="+mj-ea"/>
                  <a:cs typeface="+mj-cs"/>
                  <a:sym typeface="Arial"/>
                </a:defRPr>
              </a:pPr>
              <a:endParaRPr/>
            </a:p>
          </p:txBody>
        </p:sp>
        <p:sp>
          <p:nvSpPr>
            <p:cNvPr id="228" name="Google Shape;191;p6"/>
            <p:cNvSpPr txBox="1"/>
            <p:nvPr/>
          </p:nvSpPr>
          <p:spPr>
            <a:xfrm>
              <a:off x="9524" y="0"/>
              <a:ext cx="300305" cy="536116"/>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398" tIns="91398" rIns="91398" bIns="91398" numCol="1" anchor="ctr">
              <a:spAutoFit/>
            </a:bodyPr>
            <a:lstStyle>
              <a:lvl1pPr>
                <a:defRPr sz="2800" b="1">
                  <a:solidFill>
                    <a:srgbClr val="FFFFFF"/>
                  </a:solidFill>
                  <a:latin typeface="Calibri"/>
                  <a:ea typeface="Calibri"/>
                  <a:cs typeface="Calibri"/>
                  <a:sym typeface="Calibri"/>
                </a:defRPr>
              </a:lvl1pPr>
            </a:lstStyle>
            <a:p>
              <a:r>
                <a:t>1</a:t>
              </a:r>
            </a:p>
          </p:txBody>
        </p:sp>
      </p:grpSp>
      <p:grpSp>
        <p:nvGrpSpPr>
          <p:cNvPr id="232" name="Google Shape;192;p6"/>
          <p:cNvGrpSpPr/>
          <p:nvPr/>
        </p:nvGrpSpPr>
        <p:grpSpPr>
          <a:xfrm>
            <a:off x="3879824" y="5233378"/>
            <a:ext cx="376205" cy="536117"/>
            <a:chOff x="0" y="0"/>
            <a:chExt cx="376204" cy="536115"/>
          </a:xfrm>
        </p:grpSpPr>
        <p:sp>
          <p:nvSpPr>
            <p:cNvPr id="230" name="Google Shape;193;p6"/>
            <p:cNvSpPr/>
            <p:nvPr/>
          </p:nvSpPr>
          <p:spPr>
            <a:xfrm>
              <a:off x="-1" y="75183"/>
              <a:ext cx="376206" cy="385804"/>
            </a:xfrm>
            <a:prstGeom prst="roundRect">
              <a:avLst>
                <a:gd name="adj" fmla="val 16667"/>
              </a:avLst>
            </a:prstGeom>
            <a:solidFill>
              <a:srgbClr val="741B47"/>
            </a:solidFill>
            <a:ln w="12700" cap="flat">
              <a:noFill/>
              <a:miter lim="400000"/>
            </a:ln>
            <a:effectLst/>
          </p:spPr>
          <p:txBody>
            <a:bodyPr wrap="square" lIns="0" tIns="0" rIns="0" bIns="0" numCol="1" anchor="ctr">
              <a:noAutofit/>
            </a:bodyPr>
            <a:lstStyle/>
            <a:p>
              <a:pPr>
                <a:defRPr>
                  <a:latin typeface="+mj-lt"/>
                  <a:ea typeface="+mj-ea"/>
                  <a:cs typeface="+mj-cs"/>
                  <a:sym typeface="Arial"/>
                </a:defRPr>
              </a:pPr>
              <a:endParaRPr/>
            </a:p>
          </p:txBody>
        </p:sp>
        <p:sp>
          <p:nvSpPr>
            <p:cNvPr id="231" name="Google Shape;194;p6"/>
            <p:cNvSpPr txBox="1"/>
            <p:nvPr/>
          </p:nvSpPr>
          <p:spPr>
            <a:xfrm>
              <a:off x="9524" y="-1"/>
              <a:ext cx="300305" cy="536117"/>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398" tIns="91398" rIns="91398" bIns="91398" numCol="1" anchor="ctr">
              <a:spAutoFit/>
            </a:bodyPr>
            <a:lstStyle>
              <a:lvl1pPr>
                <a:defRPr sz="2800" b="1">
                  <a:solidFill>
                    <a:srgbClr val="FFFFFF"/>
                  </a:solidFill>
                  <a:latin typeface="Calibri"/>
                  <a:ea typeface="Calibri"/>
                  <a:cs typeface="Calibri"/>
                  <a:sym typeface="Calibri"/>
                </a:defRPr>
              </a:lvl1pPr>
            </a:lstStyle>
            <a:p>
              <a:r>
                <a:t>2</a:t>
              </a:r>
            </a:p>
          </p:txBody>
        </p:sp>
      </p:grpSp>
      <p:sp>
        <p:nvSpPr>
          <p:cNvPr id="233" name="Google Shape;166;p5"/>
          <p:cNvSpPr txBox="1"/>
          <p:nvPr/>
        </p:nvSpPr>
        <p:spPr>
          <a:xfrm>
            <a:off x="4938486" y="1317654"/>
            <a:ext cx="4359275" cy="43158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nchor="ctr">
            <a:spAutoFit/>
          </a:bodyPr>
          <a:lstStyle/>
          <a:p>
            <a:pPr>
              <a:lnSpc>
                <a:spcPct val="90000"/>
              </a:lnSpc>
              <a:defRPr sz="2000">
                <a:solidFill>
                  <a:srgbClr val="FF0000"/>
                </a:solidFill>
                <a:latin typeface="Calibri"/>
                <a:ea typeface="Calibri"/>
                <a:cs typeface="Calibri"/>
                <a:sym typeface="Calibri"/>
              </a:defRPr>
            </a:pPr>
            <a:r>
              <a:t>TRANSMISIONES CVT, </a:t>
            </a:r>
            <a:r>
              <a:rPr b="1">
                <a:solidFill>
                  <a:srgbClr val="741B47"/>
                </a:solidFill>
              </a:rPr>
              <a:t>DCT Y TIPTRONIC</a:t>
            </a:r>
          </a:p>
        </p:txBody>
      </p:sp>
    </p:spTree>
  </p:cSld>
  <p:clrMapOvr>
    <a:masterClrMapping/>
  </p:clrMapOvr>
  <p:transition spd="med"/>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 name="Google Shape;25;p27"/>
          <p:cNvSpPr txBox="1">
            <a:spLocks noGrp="1"/>
          </p:cNvSpPr>
          <p:nvPr>
            <p:ph type="sldNum" sz="quarter" idx="4294967295"/>
          </p:nvPr>
        </p:nvSpPr>
        <p:spPr>
          <a:xfrm>
            <a:off x="442492" y="6881800"/>
            <a:ext cx="266352" cy="317114"/>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nchor="t"/>
          <a:lstStyle>
            <a:lvl1pPr>
              <a:defRPr sz="1100">
                <a:latin typeface="Calibri"/>
                <a:ea typeface="Calibri"/>
                <a:cs typeface="Calibri"/>
                <a:sym typeface="Calibri"/>
              </a:defRPr>
            </a:lvl1pPr>
          </a:lstStyle>
          <a:p>
            <a:fld id="{86CB4B4D-7CA3-9044-876B-883B54F8677D}" type="slidenum">
              <a:t>7</a:t>
            </a:fld>
            <a:endParaRPr/>
          </a:p>
        </p:txBody>
      </p:sp>
      <p:pic>
        <p:nvPicPr>
          <p:cNvPr id="236" name="Imagen 9" descr="Imagen 9"/>
          <p:cNvPicPr>
            <a:picLocks noChangeAspect="1"/>
          </p:cNvPicPr>
          <p:nvPr/>
        </p:nvPicPr>
        <p:blipFill>
          <a:blip r:embed="rId4">
            <a:extLst/>
          </a:blip>
          <a:stretch>
            <a:fillRect/>
          </a:stretch>
        </p:blipFill>
        <p:spPr>
          <a:xfrm>
            <a:off x="830642" y="1815299"/>
            <a:ext cx="7016441" cy="4871644"/>
          </a:xfrm>
          <a:prstGeom prst="rect">
            <a:avLst/>
          </a:prstGeom>
          <a:ln w="12700">
            <a:miter lim="400000"/>
          </a:ln>
        </p:spPr>
      </p:pic>
      <p:sp>
        <p:nvSpPr>
          <p:cNvPr id="243" name="Google Shape;206;p7"/>
          <p:cNvSpPr txBox="1"/>
          <p:nvPr/>
        </p:nvSpPr>
        <p:spPr>
          <a:xfrm>
            <a:off x="382497" y="1261272"/>
            <a:ext cx="8950506" cy="53611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398" tIns="91398" rIns="91398" bIns="91398" anchor="ctr">
            <a:spAutoFit/>
          </a:bodyPr>
          <a:lstStyle>
            <a:lvl1pPr>
              <a:lnSpc>
                <a:spcPct val="80000"/>
              </a:lnSpc>
              <a:defRPr sz="2800" b="1">
                <a:solidFill>
                  <a:srgbClr val="741B47"/>
                </a:solidFill>
                <a:latin typeface="Calibri"/>
                <a:ea typeface="Calibri"/>
                <a:cs typeface="Calibri"/>
                <a:sym typeface="Calibri"/>
              </a:defRPr>
            </a:lvl1pPr>
          </a:lstStyle>
          <a:p>
            <a:r>
              <a:t>VIDEO</a:t>
            </a:r>
          </a:p>
        </p:txBody>
      </p:sp>
      <p:sp>
        <p:nvSpPr>
          <p:cNvPr id="248" name="Google Shape;443;p20"/>
          <p:cNvSpPr txBox="1"/>
          <p:nvPr/>
        </p:nvSpPr>
        <p:spPr>
          <a:xfrm>
            <a:off x="371684" y="1057260"/>
            <a:ext cx="4700400" cy="37220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3" tIns="91423" rIns="91423" bIns="91423" anchor="ctr">
            <a:spAutoFit/>
          </a:bodyPr>
          <a:lstStyle>
            <a:lvl1pPr>
              <a:defRPr b="1">
                <a:latin typeface="Calibri"/>
                <a:ea typeface="Calibri"/>
                <a:cs typeface="Calibri"/>
                <a:sym typeface="Calibri"/>
              </a:defRPr>
            </a:lvl1pPr>
          </a:lstStyle>
          <a:p>
            <a:r>
              <a:t>VEAMOS EL SIGUIENTE</a:t>
            </a:r>
          </a:p>
        </p:txBody>
      </p:sp>
      <p:pic>
        <p:nvPicPr>
          <p:cNvPr id="16" name="la-transmision-de-doble-embrague-tde">
            <a:hlinkClick r:id="" action="ppaction://media"/>
            <a:extLst>
              <a:ext uri="{FF2B5EF4-FFF2-40B4-BE49-F238E27FC236}">
                <a16:creationId xmlns:a16="http://schemas.microsoft.com/office/drawing/2014/main" xmlns="" id="{77EB0F8F-B48C-4CA5-A1BF-0AC4756928CB}"/>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973869" y="2508978"/>
            <a:ext cx="5712463" cy="3213188"/>
          </a:xfrm>
          <a:prstGeom prst="rect">
            <a:avLst/>
          </a:prstGeom>
        </p:spPr>
      </p:pic>
      <p:pic>
        <p:nvPicPr>
          <p:cNvPr id="237" name="Imagen 10" descr="Imagen 10"/>
          <p:cNvPicPr>
            <a:picLocks noChangeAspect="1"/>
          </p:cNvPicPr>
          <p:nvPr/>
        </p:nvPicPr>
        <p:blipFill>
          <a:blip r:embed="rId6">
            <a:extLst/>
          </a:blip>
          <a:stretch>
            <a:fillRect/>
          </a:stretch>
        </p:blipFill>
        <p:spPr>
          <a:xfrm flipH="1">
            <a:off x="5774021" y="3959845"/>
            <a:ext cx="4636304" cy="3844877"/>
          </a:xfrm>
          <a:prstGeom prst="rect">
            <a:avLst/>
          </a:prstGeom>
          <a:ln w="12700">
            <a:miter lim="400000"/>
          </a:ln>
        </p:spPr>
      </p:pic>
      <p:grpSp>
        <p:nvGrpSpPr>
          <p:cNvPr id="240" name="Grupo 11"/>
          <p:cNvGrpSpPr/>
          <p:nvPr/>
        </p:nvGrpSpPr>
        <p:grpSpPr>
          <a:xfrm>
            <a:off x="6582357" y="1699452"/>
            <a:ext cx="2633628" cy="2629604"/>
            <a:chOff x="0" y="0"/>
            <a:chExt cx="2633627" cy="2629603"/>
          </a:xfrm>
        </p:grpSpPr>
        <p:sp>
          <p:nvSpPr>
            <p:cNvPr id="238" name="Google Shape;250;p10"/>
            <p:cNvSpPr/>
            <p:nvPr/>
          </p:nvSpPr>
          <p:spPr>
            <a:xfrm>
              <a:off x="0" y="0"/>
              <a:ext cx="2633628" cy="1993054"/>
            </a:xfrm>
            <a:prstGeom prst="roundRect">
              <a:avLst>
                <a:gd name="adj" fmla="val 11224"/>
              </a:avLst>
            </a:prstGeom>
            <a:solidFill>
              <a:srgbClr val="DFD3D8"/>
            </a:solidFill>
            <a:ln w="12700" cap="flat">
              <a:noFill/>
              <a:miter lim="400000"/>
            </a:ln>
            <a:effectLst/>
          </p:spPr>
          <p:txBody>
            <a:bodyPr wrap="square" lIns="0" tIns="0" rIns="0" bIns="0" numCol="1" anchor="ctr">
              <a:noAutofit/>
            </a:bodyPr>
            <a:lstStyle/>
            <a:p>
              <a:pPr>
                <a:defRPr>
                  <a:latin typeface="+mj-lt"/>
                  <a:ea typeface="+mj-ea"/>
                  <a:cs typeface="+mj-cs"/>
                  <a:sym typeface="Arial"/>
                </a:defRPr>
              </a:pPr>
              <a:endParaRPr/>
            </a:p>
          </p:txBody>
        </p:sp>
        <p:sp>
          <p:nvSpPr>
            <p:cNvPr id="239" name="Triángulo isósceles 13"/>
            <p:cNvSpPr/>
            <p:nvPr/>
          </p:nvSpPr>
          <p:spPr>
            <a:xfrm rot="12168342">
              <a:off x="992572" y="1807525"/>
              <a:ext cx="333495" cy="788258"/>
            </a:xfrm>
            <a:prstGeom prst="triangle">
              <a:avLst/>
            </a:prstGeom>
            <a:solidFill>
              <a:srgbClr val="DFD3D8"/>
            </a:solidFill>
            <a:ln w="12700" cap="flat">
              <a:noFill/>
              <a:miter lim="400000"/>
            </a:ln>
            <a:effectLst/>
          </p:spPr>
          <p:txBody>
            <a:bodyPr wrap="square" lIns="0" tIns="0" rIns="0" bIns="0" numCol="1" anchor="ctr">
              <a:noAutofit/>
            </a:bodyPr>
            <a:lstStyle/>
            <a:p>
              <a:pPr algn="ctr">
                <a:defRPr>
                  <a:solidFill>
                    <a:srgbClr val="FFFFFF"/>
                  </a:solidFill>
                </a:defRPr>
              </a:pPr>
              <a:endParaRPr/>
            </a:p>
          </p:txBody>
        </p:sp>
      </p:grpSp>
      <p:sp>
        <p:nvSpPr>
          <p:cNvPr id="241" name="Google Shape;353;p18"/>
          <p:cNvSpPr txBox="1"/>
          <p:nvPr/>
        </p:nvSpPr>
        <p:spPr>
          <a:xfrm>
            <a:off x="6887405" y="2190699"/>
            <a:ext cx="2221898" cy="100600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398" tIns="91398" rIns="91398" bIns="91398" anchor="ctr">
            <a:spAutoFit/>
          </a:bodyPr>
          <a:lstStyle/>
          <a:p>
            <a:pPr>
              <a:lnSpc>
                <a:spcPct val="80000"/>
              </a:lnSpc>
              <a:defRPr sz="2100" b="1">
                <a:solidFill>
                  <a:srgbClr val="741B47"/>
                </a:solidFill>
                <a:latin typeface="Calibri"/>
                <a:ea typeface="Calibri"/>
                <a:cs typeface="Calibri"/>
                <a:sym typeface="Calibri"/>
              </a:defRPr>
            </a:pPr>
            <a:r>
              <a:rPr dirty="0" err="1"/>
              <a:t>Veamos</a:t>
            </a:r>
            <a:r>
              <a:rPr dirty="0"/>
              <a:t> el </a:t>
            </a:r>
            <a:r>
              <a:rPr dirty="0" err="1"/>
              <a:t>siguiente</a:t>
            </a:r>
            <a:r>
              <a:rPr dirty="0"/>
              <a:t> video </a:t>
            </a:r>
            <a:r>
              <a:rPr dirty="0" err="1">
                <a:solidFill>
                  <a:srgbClr val="FF0000"/>
                </a:solidFill>
              </a:rPr>
              <a:t>introductorio</a:t>
            </a:r>
            <a:r>
              <a:rPr dirty="0"/>
              <a:t>!</a:t>
            </a:r>
          </a:p>
        </p:txBody>
      </p:sp>
    </p:spTree>
  </p:cSld>
  <p:clrMapOvr>
    <a:masterClrMapping/>
  </p:clrMapOvr>
  <p:transition spd="med"/>
  <p:timing>
    <p:tnLst>
      <p:par>
        <p:cTn id="1" dur="indefinite" restart="never" nodeType="tmRoot">
          <p:childTnLst>
            <p:video>
              <p:cMediaNode vol="80000">
                <p:cTn id="2" fill="hold" display="0">
                  <p:stCondLst>
                    <p:cond delay="indefinite"/>
                  </p:stCondLst>
                </p:cTn>
                <p:tgtEl>
                  <p:spTgt spid="16"/>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0" name="Grupo 11"/>
          <p:cNvSpPr/>
          <p:nvPr/>
        </p:nvSpPr>
        <p:spPr>
          <a:xfrm>
            <a:off x="2835708" y="2531842"/>
            <a:ext cx="5926883" cy="4122677"/>
          </a:xfrm>
          <a:prstGeom prst="roundRect">
            <a:avLst>
              <a:gd name="adj" fmla="val 6773"/>
            </a:avLst>
          </a:prstGeom>
          <a:solidFill>
            <a:srgbClr val="EEEEEE"/>
          </a:solidFill>
          <a:ln w="12700">
            <a:miter lim="400000"/>
          </a:ln>
        </p:spPr>
        <p:txBody>
          <a:bodyPr lIns="0" tIns="0" rIns="0" bIns="0" anchor="ctr"/>
          <a:lstStyle/>
          <a:p>
            <a:pPr>
              <a:defRPr>
                <a:latin typeface="+mj-lt"/>
                <a:ea typeface="+mj-ea"/>
                <a:cs typeface="+mj-cs"/>
                <a:sym typeface="Arial"/>
              </a:defRPr>
            </a:pPr>
            <a:endParaRPr/>
          </a:p>
        </p:txBody>
      </p:sp>
      <p:sp>
        <p:nvSpPr>
          <p:cNvPr id="251" name="Círculo"/>
          <p:cNvSpPr/>
          <p:nvPr/>
        </p:nvSpPr>
        <p:spPr>
          <a:xfrm>
            <a:off x="441900" y="2178868"/>
            <a:ext cx="3904100" cy="3904100"/>
          </a:xfrm>
          <a:prstGeom prst="ellipse">
            <a:avLst/>
          </a:prstGeom>
          <a:solidFill>
            <a:srgbClr val="FFFFFF"/>
          </a:solidFill>
          <a:ln w="12700">
            <a:miter lim="400000"/>
          </a:ln>
        </p:spPr>
        <p:txBody>
          <a:bodyPr lIns="0" tIns="0" rIns="0" bIns="0"/>
          <a:lstStyle/>
          <a:p>
            <a:pPr algn="ctr">
              <a:defRPr>
                <a:solidFill>
                  <a:srgbClr val="FFFFFF"/>
                </a:solidFill>
                <a:latin typeface="+mj-lt"/>
                <a:ea typeface="+mj-ea"/>
                <a:cs typeface="+mj-cs"/>
                <a:sym typeface="Arial"/>
              </a:defRPr>
            </a:pPr>
            <a:endParaRPr/>
          </a:p>
        </p:txBody>
      </p:sp>
      <p:sp>
        <p:nvSpPr>
          <p:cNvPr id="252" name="Google Shape;173;p6"/>
          <p:cNvSpPr txBox="1"/>
          <p:nvPr/>
        </p:nvSpPr>
        <p:spPr>
          <a:xfrm>
            <a:off x="382497" y="1261273"/>
            <a:ext cx="8950506" cy="53616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nchor="ctr">
            <a:spAutoFit/>
          </a:bodyPr>
          <a:lstStyle/>
          <a:p>
            <a:pPr>
              <a:lnSpc>
                <a:spcPct val="80000"/>
              </a:lnSpc>
              <a:defRPr sz="2800" b="1">
                <a:solidFill>
                  <a:srgbClr val="741B47"/>
                </a:solidFill>
                <a:latin typeface="Calibri"/>
                <a:ea typeface="Calibri"/>
                <a:cs typeface="Calibri"/>
                <a:sym typeface="Calibri"/>
              </a:defRPr>
            </a:pPr>
            <a:r>
              <a:t>TRANSMISIÓN DCT </a:t>
            </a:r>
            <a:r>
              <a:rPr b="0">
                <a:solidFill>
                  <a:srgbClr val="FF0000"/>
                </a:solidFill>
              </a:rPr>
              <a:t>(DUAL CLUTCH TRANSMITION) </a:t>
            </a:r>
          </a:p>
        </p:txBody>
      </p:sp>
      <p:sp>
        <p:nvSpPr>
          <p:cNvPr id="253" name="Las baterías de los automóviles son consideradas desechos tóxicos dados sus componentes y residuos  peligrosos para el medio ambiente.…"/>
          <p:cNvSpPr txBox="1"/>
          <p:nvPr/>
        </p:nvSpPr>
        <p:spPr>
          <a:xfrm>
            <a:off x="4425948" y="2746928"/>
            <a:ext cx="4155622" cy="36940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nchor="ctr">
            <a:spAutoFit/>
          </a:bodyPr>
          <a:lstStyle/>
          <a:p>
            <a:pPr>
              <a:defRPr sz="1600">
                <a:solidFill>
                  <a:srgbClr val="741B47"/>
                </a:solidFill>
                <a:latin typeface="Calibri"/>
                <a:ea typeface="Calibri"/>
                <a:cs typeface="Calibri"/>
                <a:sym typeface="Calibri"/>
              </a:defRPr>
            </a:pPr>
            <a:r>
              <a:rPr dirty="0"/>
              <a:t>La </a:t>
            </a:r>
            <a:r>
              <a:rPr dirty="0" err="1"/>
              <a:t>Transmisión</a:t>
            </a:r>
            <a:r>
              <a:rPr dirty="0"/>
              <a:t> </a:t>
            </a:r>
            <a:r>
              <a:rPr dirty="0" err="1"/>
              <a:t>llamada</a:t>
            </a:r>
            <a:r>
              <a:rPr dirty="0"/>
              <a:t> DCT </a:t>
            </a:r>
            <a:r>
              <a:rPr dirty="0" err="1"/>
              <a:t>es</a:t>
            </a:r>
            <a:r>
              <a:rPr dirty="0"/>
              <a:t> </a:t>
            </a:r>
            <a:r>
              <a:rPr dirty="0" err="1"/>
              <a:t>una</a:t>
            </a:r>
            <a:r>
              <a:rPr dirty="0"/>
              <a:t> </a:t>
            </a:r>
            <a:r>
              <a:rPr dirty="0" err="1"/>
              <a:t>Transmisión</a:t>
            </a:r>
            <a:r>
              <a:rPr dirty="0"/>
              <a:t> de </a:t>
            </a:r>
            <a:r>
              <a:rPr dirty="0" err="1"/>
              <a:t>Doble</a:t>
            </a:r>
            <a:r>
              <a:rPr dirty="0"/>
              <a:t> </a:t>
            </a:r>
            <a:r>
              <a:rPr dirty="0" err="1"/>
              <a:t>Embrague</a:t>
            </a:r>
            <a:r>
              <a:rPr dirty="0"/>
              <a:t> </a:t>
            </a:r>
            <a:r>
              <a:rPr dirty="0" err="1"/>
              <a:t>que</a:t>
            </a:r>
            <a:r>
              <a:rPr dirty="0"/>
              <a:t> </a:t>
            </a:r>
            <a:r>
              <a:rPr dirty="0" err="1"/>
              <a:t>presenta</a:t>
            </a:r>
            <a:r>
              <a:rPr dirty="0"/>
              <a:t> </a:t>
            </a:r>
            <a:r>
              <a:rPr dirty="0" err="1"/>
              <a:t>otra</a:t>
            </a:r>
            <a:r>
              <a:rPr dirty="0"/>
              <a:t> </a:t>
            </a:r>
            <a:r>
              <a:rPr dirty="0" err="1"/>
              <a:t>alternativa</a:t>
            </a:r>
            <a:r>
              <a:rPr dirty="0"/>
              <a:t> para </a:t>
            </a:r>
            <a:r>
              <a:rPr dirty="0" err="1"/>
              <a:t>mejorar</a:t>
            </a:r>
            <a:r>
              <a:rPr dirty="0"/>
              <a:t> el </a:t>
            </a:r>
            <a:r>
              <a:rPr dirty="0" err="1"/>
              <a:t>rendimiento</a:t>
            </a:r>
            <a:r>
              <a:rPr dirty="0"/>
              <a:t> del motor y </a:t>
            </a:r>
            <a:r>
              <a:rPr dirty="0" err="1"/>
              <a:t>evitar</a:t>
            </a:r>
            <a:r>
              <a:rPr dirty="0"/>
              <a:t> </a:t>
            </a:r>
            <a:r>
              <a:rPr dirty="0" err="1"/>
              <a:t>las</a:t>
            </a:r>
            <a:r>
              <a:rPr dirty="0"/>
              <a:t> </a:t>
            </a:r>
            <a:r>
              <a:rPr dirty="0" err="1"/>
              <a:t>caídas</a:t>
            </a:r>
            <a:r>
              <a:rPr dirty="0"/>
              <a:t> de </a:t>
            </a:r>
            <a:r>
              <a:rPr dirty="0" err="1"/>
              <a:t>potencia</a:t>
            </a:r>
            <a:r>
              <a:rPr dirty="0"/>
              <a:t> entre </a:t>
            </a:r>
            <a:r>
              <a:rPr dirty="0" err="1"/>
              <a:t>marchas</a:t>
            </a:r>
            <a:r>
              <a:rPr dirty="0"/>
              <a:t> (al </a:t>
            </a:r>
            <a:r>
              <a:rPr dirty="0" err="1"/>
              <a:t>igual</a:t>
            </a:r>
            <a:r>
              <a:rPr dirty="0"/>
              <a:t> </a:t>
            </a:r>
            <a:r>
              <a:rPr dirty="0" err="1"/>
              <a:t>que</a:t>
            </a:r>
            <a:r>
              <a:rPr dirty="0"/>
              <a:t> la </a:t>
            </a:r>
            <a:r>
              <a:rPr dirty="0" err="1"/>
              <a:t>Transmisión</a:t>
            </a:r>
            <a:r>
              <a:rPr dirty="0"/>
              <a:t> CVT) </a:t>
            </a:r>
            <a:r>
              <a:rPr dirty="0" err="1"/>
              <a:t>como</a:t>
            </a:r>
            <a:r>
              <a:rPr dirty="0"/>
              <a:t> </a:t>
            </a:r>
            <a:r>
              <a:rPr dirty="0" err="1"/>
              <a:t>ocurre</a:t>
            </a:r>
            <a:r>
              <a:rPr dirty="0"/>
              <a:t> con </a:t>
            </a:r>
            <a:r>
              <a:rPr dirty="0" err="1"/>
              <a:t>las</a:t>
            </a:r>
            <a:r>
              <a:rPr dirty="0"/>
              <a:t> </a:t>
            </a:r>
            <a:r>
              <a:rPr dirty="0" err="1"/>
              <a:t>transmisiones</a:t>
            </a:r>
            <a:r>
              <a:rPr dirty="0"/>
              <a:t> </a:t>
            </a:r>
            <a:r>
              <a:rPr dirty="0" err="1"/>
              <a:t>mecánicas</a:t>
            </a:r>
            <a:r>
              <a:rPr dirty="0"/>
              <a:t>.</a:t>
            </a:r>
          </a:p>
          <a:p>
            <a:pPr>
              <a:defRPr sz="1600">
                <a:solidFill>
                  <a:srgbClr val="741B47"/>
                </a:solidFill>
                <a:latin typeface="Calibri"/>
                <a:ea typeface="Calibri"/>
                <a:cs typeface="Calibri"/>
                <a:sym typeface="Calibri"/>
              </a:defRPr>
            </a:pPr>
            <a:endParaRPr dirty="0"/>
          </a:p>
          <a:p>
            <a:pPr>
              <a:defRPr sz="1600">
                <a:solidFill>
                  <a:srgbClr val="741B47"/>
                </a:solidFill>
                <a:latin typeface="Calibri"/>
                <a:ea typeface="Calibri"/>
                <a:cs typeface="Calibri"/>
                <a:sym typeface="Calibri"/>
              </a:defRPr>
            </a:pPr>
            <a:r>
              <a:rPr dirty="0" err="1"/>
              <a:t>Aunque</a:t>
            </a:r>
            <a:r>
              <a:rPr dirty="0"/>
              <a:t> </a:t>
            </a:r>
            <a:r>
              <a:rPr dirty="0" err="1"/>
              <a:t>es</a:t>
            </a:r>
            <a:r>
              <a:rPr dirty="0"/>
              <a:t> </a:t>
            </a:r>
            <a:r>
              <a:rPr dirty="0" err="1"/>
              <a:t>una</a:t>
            </a:r>
            <a:r>
              <a:rPr dirty="0"/>
              <a:t> </a:t>
            </a:r>
            <a:r>
              <a:rPr dirty="0" err="1"/>
              <a:t>Transmisión</a:t>
            </a:r>
            <a:r>
              <a:rPr dirty="0"/>
              <a:t> </a:t>
            </a:r>
            <a:r>
              <a:rPr dirty="0" err="1"/>
              <a:t>Mecánica</a:t>
            </a:r>
            <a:r>
              <a:rPr dirty="0"/>
              <a:t> </a:t>
            </a:r>
            <a:r>
              <a:rPr dirty="0" err="1"/>
              <a:t>interiormente</a:t>
            </a:r>
            <a:r>
              <a:rPr dirty="0"/>
              <a:t>, </a:t>
            </a:r>
            <a:r>
              <a:rPr dirty="0" err="1"/>
              <a:t>tal</a:t>
            </a:r>
            <a:r>
              <a:rPr dirty="0"/>
              <a:t> </a:t>
            </a:r>
            <a:r>
              <a:rPr dirty="0" err="1"/>
              <a:t>cual</a:t>
            </a:r>
            <a:r>
              <a:rPr dirty="0"/>
              <a:t> la </a:t>
            </a:r>
            <a:r>
              <a:rPr dirty="0" err="1"/>
              <a:t>Transmisión</a:t>
            </a:r>
            <a:r>
              <a:rPr dirty="0"/>
              <a:t> Manual, </a:t>
            </a:r>
            <a:r>
              <a:rPr dirty="0" err="1"/>
              <a:t>presenta</a:t>
            </a:r>
            <a:r>
              <a:rPr dirty="0"/>
              <a:t> la </a:t>
            </a:r>
            <a:r>
              <a:rPr dirty="0" err="1"/>
              <a:t>ventaja</a:t>
            </a:r>
            <a:r>
              <a:rPr dirty="0"/>
              <a:t> </a:t>
            </a:r>
            <a:r>
              <a:rPr dirty="0" err="1"/>
              <a:t>que</a:t>
            </a:r>
            <a:r>
              <a:rPr dirty="0"/>
              <a:t>, al </a:t>
            </a:r>
            <a:r>
              <a:rPr dirty="0" err="1"/>
              <a:t>ser</a:t>
            </a:r>
            <a:r>
              <a:rPr dirty="0"/>
              <a:t> </a:t>
            </a:r>
            <a:r>
              <a:rPr dirty="0" err="1"/>
              <a:t>manejada</a:t>
            </a:r>
            <a:r>
              <a:rPr dirty="0"/>
              <a:t> </a:t>
            </a:r>
            <a:r>
              <a:rPr dirty="0" err="1"/>
              <a:t>como</a:t>
            </a:r>
            <a:r>
              <a:rPr dirty="0"/>
              <a:t> </a:t>
            </a:r>
            <a:r>
              <a:rPr dirty="0" err="1"/>
              <a:t>una</a:t>
            </a:r>
            <a:r>
              <a:rPr dirty="0"/>
              <a:t> </a:t>
            </a:r>
            <a:r>
              <a:rPr dirty="0" err="1"/>
              <a:t>transmisión</a:t>
            </a:r>
            <a:r>
              <a:rPr dirty="0"/>
              <a:t> </a:t>
            </a:r>
            <a:r>
              <a:rPr dirty="0" err="1"/>
              <a:t>Automática</a:t>
            </a:r>
            <a:r>
              <a:rPr dirty="0"/>
              <a:t>, </a:t>
            </a:r>
            <a:r>
              <a:rPr dirty="0" smtClean="0"/>
              <a:t>e</a:t>
            </a:r>
            <a:r>
              <a:rPr lang="es-CL" smtClean="0"/>
              <a:t>l c</a:t>
            </a:r>
            <a:r>
              <a:rPr smtClean="0"/>
              <a:t>onductor</a:t>
            </a:r>
            <a:r>
              <a:rPr dirty="0" smtClean="0"/>
              <a:t> </a:t>
            </a:r>
            <a:r>
              <a:rPr dirty="0"/>
              <a:t>no </a:t>
            </a:r>
            <a:r>
              <a:rPr dirty="0" err="1"/>
              <a:t>tiene</a:t>
            </a:r>
            <a:r>
              <a:rPr dirty="0"/>
              <a:t> </a:t>
            </a:r>
            <a:r>
              <a:rPr dirty="0" err="1"/>
              <a:t>incidencia</a:t>
            </a:r>
            <a:r>
              <a:rPr dirty="0"/>
              <a:t> en el </a:t>
            </a:r>
            <a:r>
              <a:rPr dirty="0" err="1"/>
              <a:t>paso</a:t>
            </a:r>
            <a:r>
              <a:rPr dirty="0"/>
              <a:t> de </a:t>
            </a:r>
            <a:r>
              <a:rPr dirty="0" err="1"/>
              <a:t>las</a:t>
            </a:r>
            <a:r>
              <a:rPr dirty="0"/>
              <a:t> </a:t>
            </a:r>
            <a:r>
              <a:rPr dirty="0" err="1"/>
              <a:t>marchas</a:t>
            </a:r>
            <a:r>
              <a:rPr dirty="0"/>
              <a:t>, </a:t>
            </a:r>
            <a:r>
              <a:rPr dirty="0" err="1"/>
              <a:t>ya</a:t>
            </a:r>
            <a:r>
              <a:rPr dirty="0"/>
              <a:t> </a:t>
            </a:r>
            <a:r>
              <a:rPr dirty="0" err="1"/>
              <a:t>que</a:t>
            </a:r>
            <a:r>
              <a:rPr dirty="0"/>
              <a:t> </a:t>
            </a:r>
            <a:r>
              <a:rPr dirty="0" err="1"/>
              <a:t>existe</a:t>
            </a:r>
            <a:r>
              <a:rPr dirty="0"/>
              <a:t> </a:t>
            </a:r>
            <a:r>
              <a:rPr dirty="0" err="1"/>
              <a:t>una</a:t>
            </a:r>
            <a:r>
              <a:rPr dirty="0"/>
              <a:t> </a:t>
            </a:r>
            <a:r>
              <a:rPr dirty="0" err="1"/>
              <a:t>Unidad</a:t>
            </a:r>
            <a:r>
              <a:rPr dirty="0"/>
              <a:t> de Control </a:t>
            </a:r>
            <a:r>
              <a:rPr dirty="0" err="1"/>
              <a:t>que</a:t>
            </a:r>
            <a:r>
              <a:rPr dirty="0"/>
              <a:t> se </a:t>
            </a:r>
            <a:r>
              <a:rPr dirty="0" err="1"/>
              <a:t>encarga</a:t>
            </a:r>
            <a:r>
              <a:rPr dirty="0"/>
              <a:t> de </a:t>
            </a:r>
            <a:r>
              <a:rPr dirty="0" err="1"/>
              <a:t>eso</a:t>
            </a:r>
            <a:r>
              <a:rPr dirty="0"/>
              <a:t>.</a:t>
            </a:r>
          </a:p>
        </p:txBody>
      </p:sp>
      <p:sp>
        <p:nvSpPr>
          <p:cNvPr id="254" name="Google Shape;43;p26"/>
          <p:cNvSpPr txBox="1">
            <a:spLocks noGrp="1"/>
          </p:cNvSpPr>
          <p:nvPr>
            <p:ph type="sldNum" sz="quarter" idx="4294967295"/>
          </p:nvPr>
        </p:nvSpPr>
        <p:spPr>
          <a:xfrm>
            <a:off x="442492" y="6881800"/>
            <a:ext cx="266352" cy="317114"/>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nchor="t"/>
          <a:lstStyle>
            <a:lvl1pPr>
              <a:defRPr sz="1100">
                <a:latin typeface="Calibri"/>
                <a:ea typeface="Calibri"/>
                <a:cs typeface="Calibri"/>
                <a:sym typeface="Calibri"/>
              </a:defRPr>
            </a:lvl1pPr>
          </a:lstStyle>
          <a:p>
            <a:fld id="{86CB4B4D-7CA3-9044-876B-883B54F8677D}" type="slidenum">
              <a:t>8</a:t>
            </a:fld>
            <a:endParaRPr/>
          </a:p>
        </p:txBody>
      </p:sp>
      <p:pic>
        <p:nvPicPr>
          <p:cNvPr id="255" name="Imagen" descr="Imagen"/>
          <p:cNvPicPr>
            <a:picLocks noChangeAspect="1"/>
          </p:cNvPicPr>
          <p:nvPr/>
        </p:nvPicPr>
        <p:blipFill>
          <a:blip r:embed="rId2">
            <a:extLst/>
          </a:blip>
          <a:stretch>
            <a:fillRect/>
          </a:stretch>
        </p:blipFill>
        <p:spPr>
          <a:xfrm>
            <a:off x="590550" y="2295985"/>
            <a:ext cx="3606800" cy="3606801"/>
          </a:xfrm>
          <a:prstGeom prst="rect">
            <a:avLst/>
          </a:prstGeom>
          <a:ln w="12700">
            <a:miter lim="400000"/>
          </a:ln>
        </p:spPr>
      </p:pic>
    </p:spTree>
  </p:cSld>
  <p:clrMapOvr>
    <a:masterClrMapping/>
  </p:clrMapOvr>
  <p:transition spd="med"/>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7" name="Triángulo isósceles 13"/>
          <p:cNvSpPr/>
          <p:nvPr/>
        </p:nvSpPr>
        <p:spPr>
          <a:xfrm rot="12105226">
            <a:off x="5837798" y="4404932"/>
            <a:ext cx="333495" cy="788258"/>
          </a:xfrm>
          <a:prstGeom prst="triangle">
            <a:avLst/>
          </a:prstGeom>
          <a:solidFill>
            <a:srgbClr val="DFD3D8"/>
          </a:solidFill>
          <a:ln w="12700">
            <a:miter lim="400000"/>
          </a:ln>
        </p:spPr>
        <p:txBody>
          <a:bodyPr lIns="0" tIns="0" rIns="0" bIns="0" anchor="ctr"/>
          <a:lstStyle/>
          <a:p>
            <a:pPr algn="ctr">
              <a:defRPr>
                <a:solidFill>
                  <a:srgbClr val="FFFFFF"/>
                </a:solidFill>
              </a:defRPr>
            </a:pPr>
            <a:endParaRPr/>
          </a:p>
        </p:txBody>
      </p:sp>
      <p:sp>
        <p:nvSpPr>
          <p:cNvPr id="258" name="Grupo 11"/>
          <p:cNvSpPr/>
          <p:nvPr/>
        </p:nvSpPr>
        <p:spPr>
          <a:xfrm>
            <a:off x="268185" y="2265698"/>
            <a:ext cx="4203674" cy="1667742"/>
          </a:xfrm>
          <a:prstGeom prst="roundRect">
            <a:avLst>
              <a:gd name="adj" fmla="val 13141"/>
            </a:avLst>
          </a:prstGeom>
          <a:solidFill>
            <a:srgbClr val="DFD3D8"/>
          </a:solidFill>
          <a:ln w="12700">
            <a:miter lim="400000"/>
          </a:ln>
        </p:spPr>
        <p:txBody>
          <a:bodyPr lIns="0" tIns="0" rIns="0" bIns="0" anchor="ctr"/>
          <a:lstStyle/>
          <a:p>
            <a:pPr>
              <a:defRPr>
                <a:latin typeface="+mj-lt"/>
                <a:ea typeface="+mj-ea"/>
                <a:cs typeface="+mj-cs"/>
                <a:sym typeface="Arial"/>
              </a:defRPr>
            </a:pPr>
            <a:endParaRPr/>
          </a:p>
        </p:txBody>
      </p:sp>
      <p:sp>
        <p:nvSpPr>
          <p:cNvPr id="259" name="Google Shape;173;p6"/>
          <p:cNvSpPr txBox="1"/>
          <p:nvPr/>
        </p:nvSpPr>
        <p:spPr>
          <a:xfrm>
            <a:off x="382497" y="1261273"/>
            <a:ext cx="8950506" cy="53616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nchor="ctr">
            <a:spAutoFit/>
          </a:bodyPr>
          <a:lstStyle/>
          <a:p>
            <a:pPr>
              <a:lnSpc>
                <a:spcPct val="80000"/>
              </a:lnSpc>
              <a:defRPr sz="2800" b="1">
                <a:solidFill>
                  <a:srgbClr val="741B47"/>
                </a:solidFill>
                <a:latin typeface="Calibri"/>
                <a:ea typeface="Calibri"/>
                <a:cs typeface="Calibri"/>
                <a:sym typeface="Calibri"/>
              </a:defRPr>
            </a:pPr>
            <a:r>
              <a:t>TRANSMISIÓN DCT </a:t>
            </a:r>
            <a:r>
              <a:rPr b="0">
                <a:solidFill>
                  <a:srgbClr val="FF0000"/>
                </a:solidFill>
              </a:rPr>
              <a:t>(DUAL CLUTCH TRANSMITION) </a:t>
            </a:r>
          </a:p>
        </p:txBody>
      </p:sp>
      <p:sp>
        <p:nvSpPr>
          <p:cNvPr id="260" name="Las baterías de los automóviles son consideradas desechos tóxicos dados sus componentes y residuos  peligrosos para el medio ambiente.…"/>
          <p:cNvSpPr txBox="1"/>
          <p:nvPr/>
        </p:nvSpPr>
        <p:spPr>
          <a:xfrm>
            <a:off x="506966" y="2395569"/>
            <a:ext cx="3726113" cy="14080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nchor="ctr">
            <a:spAutoFit/>
          </a:bodyPr>
          <a:lstStyle>
            <a:lvl1pPr>
              <a:defRPr sz="1600">
                <a:solidFill>
                  <a:srgbClr val="741B47"/>
                </a:solidFill>
                <a:latin typeface="Calibri"/>
                <a:ea typeface="Calibri"/>
                <a:cs typeface="Calibri"/>
                <a:sym typeface="Calibri"/>
              </a:defRPr>
            </a:lvl1pPr>
          </a:lstStyle>
          <a:p>
            <a:r>
              <a:t>Al ser una Transmisión controlada por una Unidad de Control, no existe un pedal de embrague, es decir, el Conductor maneja este tipo de transmisiones igual que una Transmisión Automática. </a:t>
            </a:r>
          </a:p>
        </p:txBody>
      </p:sp>
      <p:sp>
        <p:nvSpPr>
          <p:cNvPr id="261" name="Google Shape;43;p26"/>
          <p:cNvSpPr txBox="1">
            <a:spLocks noGrp="1"/>
          </p:cNvSpPr>
          <p:nvPr>
            <p:ph type="sldNum" sz="quarter" idx="4294967295"/>
          </p:nvPr>
        </p:nvSpPr>
        <p:spPr>
          <a:xfrm>
            <a:off x="431657" y="6884238"/>
            <a:ext cx="266352" cy="3171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nchor="t"/>
          <a:lstStyle>
            <a:lvl1pPr>
              <a:defRPr sz="1100">
                <a:latin typeface="Calibri"/>
                <a:ea typeface="Calibri"/>
                <a:cs typeface="Calibri"/>
                <a:sym typeface="Calibri"/>
              </a:defRPr>
            </a:lvl1pPr>
          </a:lstStyle>
          <a:p>
            <a:fld id="{86CB4B4D-7CA3-9044-876B-883B54F8677D}" type="slidenum">
              <a:t>9</a:t>
            </a:fld>
            <a:endParaRPr dirty="0"/>
          </a:p>
        </p:txBody>
      </p:sp>
      <p:sp>
        <p:nvSpPr>
          <p:cNvPr id="262" name="Triángulo isósceles 13"/>
          <p:cNvSpPr/>
          <p:nvPr/>
        </p:nvSpPr>
        <p:spPr>
          <a:xfrm rot="8895667">
            <a:off x="3673433" y="3795541"/>
            <a:ext cx="333494" cy="788257"/>
          </a:xfrm>
          <a:prstGeom prst="triangle">
            <a:avLst/>
          </a:prstGeom>
          <a:solidFill>
            <a:srgbClr val="DFD3D8"/>
          </a:solidFill>
          <a:ln w="12700">
            <a:miter lim="400000"/>
          </a:ln>
        </p:spPr>
        <p:txBody>
          <a:bodyPr lIns="0" tIns="0" rIns="0" bIns="0" anchor="ctr"/>
          <a:lstStyle/>
          <a:p>
            <a:pPr algn="ctr">
              <a:defRPr>
                <a:solidFill>
                  <a:srgbClr val="FFFFFF"/>
                </a:solidFill>
              </a:defRPr>
            </a:pPr>
            <a:endParaRPr/>
          </a:p>
        </p:txBody>
      </p:sp>
      <p:sp>
        <p:nvSpPr>
          <p:cNvPr id="263" name="Grupo 11"/>
          <p:cNvSpPr/>
          <p:nvPr/>
        </p:nvSpPr>
        <p:spPr>
          <a:xfrm>
            <a:off x="5874987" y="2336180"/>
            <a:ext cx="3499221" cy="2317146"/>
          </a:xfrm>
          <a:prstGeom prst="roundRect">
            <a:avLst>
              <a:gd name="adj" fmla="val 9875"/>
            </a:avLst>
          </a:prstGeom>
          <a:solidFill>
            <a:srgbClr val="DFD3D8"/>
          </a:solidFill>
          <a:ln w="12700">
            <a:miter lim="400000"/>
          </a:ln>
        </p:spPr>
        <p:txBody>
          <a:bodyPr lIns="0" tIns="0" rIns="0" bIns="0" anchor="ctr"/>
          <a:lstStyle/>
          <a:p>
            <a:pPr>
              <a:defRPr>
                <a:latin typeface="+mj-lt"/>
                <a:ea typeface="+mj-ea"/>
                <a:cs typeface="+mj-cs"/>
                <a:sym typeface="Arial"/>
              </a:defRPr>
            </a:pPr>
            <a:endParaRPr/>
          </a:p>
        </p:txBody>
      </p:sp>
      <p:sp>
        <p:nvSpPr>
          <p:cNvPr id="264" name="Las baterías de los automóviles son consideradas desechos tóxicos dados sus componentes y residuos  peligrosos para el medio ambiente.…"/>
          <p:cNvSpPr txBox="1"/>
          <p:nvPr/>
        </p:nvSpPr>
        <p:spPr>
          <a:xfrm>
            <a:off x="6077156" y="2178868"/>
            <a:ext cx="3196830" cy="24240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nchor="ctr">
            <a:spAutoFit/>
          </a:bodyPr>
          <a:lstStyle/>
          <a:p>
            <a:pPr>
              <a:defRPr sz="1600">
                <a:solidFill>
                  <a:srgbClr val="741B47"/>
                </a:solidFill>
                <a:latin typeface="Calibri"/>
                <a:ea typeface="Calibri"/>
                <a:cs typeface="Calibri"/>
                <a:sym typeface="Calibri"/>
              </a:defRPr>
            </a:pPr>
            <a:endParaRPr/>
          </a:p>
          <a:p>
            <a:pPr>
              <a:defRPr sz="1600">
                <a:solidFill>
                  <a:srgbClr val="741B47"/>
                </a:solidFill>
                <a:latin typeface="Calibri"/>
                <a:ea typeface="Calibri"/>
                <a:cs typeface="Calibri"/>
                <a:sym typeface="Calibri"/>
              </a:defRPr>
            </a:pPr>
            <a:r>
              <a:t>El Doble Embrague que utilizan estas transmisiones, puede ser con 2 discos de embrague secos del tipo que utilizan las transmisiones Mecánicas, o pueden tener 2 Embragues húmedos, como los embragues que utilizan las Transmisiones Automáticas. </a:t>
            </a:r>
          </a:p>
        </p:txBody>
      </p:sp>
      <p:pic>
        <p:nvPicPr>
          <p:cNvPr id="265" name="Imagen" descr="Imagen"/>
          <p:cNvPicPr>
            <a:picLocks noChangeAspect="1"/>
          </p:cNvPicPr>
          <p:nvPr/>
        </p:nvPicPr>
        <p:blipFill>
          <a:blip r:embed="rId2">
            <a:extLst/>
          </a:blip>
          <a:stretch>
            <a:fillRect/>
          </a:stretch>
        </p:blipFill>
        <p:spPr>
          <a:xfrm>
            <a:off x="3413388" y="3594466"/>
            <a:ext cx="2605670" cy="5546198"/>
          </a:xfrm>
          <a:prstGeom prst="rect">
            <a:avLst/>
          </a:prstGeom>
          <a:ln w="12700">
            <a:miter lim="400000"/>
          </a:ln>
        </p:spPr>
      </p:pic>
    </p:spTree>
  </p:cSld>
  <p:clrMapOvr>
    <a:masterClrMapping/>
  </p:clrMapOvr>
  <p:transition spd="med"/>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7" name="Imagen" descr="Imagen"/>
          <p:cNvPicPr>
            <a:picLocks noChangeAspect="1"/>
          </p:cNvPicPr>
          <p:nvPr/>
        </p:nvPicPr>
        <p:blipFill>
          <a:blip r:embed="rId2">
            <a:extLst/>
          </a:blip>
          <a:stretch>
            <a:fillRect/>
          </a:stretch>
        </p:blipFill>
        <p:spPr>
          <a:xfrm>
            <a:off x="1488397" y="3773870"/>
            <a:ext cx="6962466" cy="3560450"/>
          </a:xfrm>
          <a:prstGeom prst="rect">
            <a:avLst/>
          </a:prstGeom>
          <a:ln w="12700">
            <a:miter lim="400000"/>
          </a:ln>
        </p:spPr>
      </p:pic>
      <p:sp>
        <p:nvSpPr>
          <p:cNvPr id="268" name="Círculo"/>
          <p:cNvSpPr/>
          <p:nvPr/>
        </p:nvSpPr>
        <p:spPr>
          <a:xfrm>
            <a:off x="3906204" y="2183736"/>
            <a:ext cx="2403687" cy="2403687"/>
          </a:xfrm>
          <a:prstGeom prst="ellipse">
            <a:avLst/>
          </a:prstGeom>
          <a:solidFill>
            <a:srgbClr val="FFFFFF"/>
          </a:solidFill>
          <a:ln w="12700">
            <a:miter lim="400000"/>
          </a:ln>
        </p:spPr>
        <p:txBody>
          <a:bodyPr lIns="0" tIns="0" rIns="0" bIns="0"/>
          <a:lstStyle/>
          <a:p>
            <a:pPr algn="ctr">
              <a:defRPr>
                <a:solidFill>
                  <a:srgbClr val="FFFFFF"/>
                </a:solidFill>
                <a:latin typeface="+mj-lt"/>
                <a:ea typeface="+mj-ea"/>
                <a:cs typeface="+mj-cs"/>
                <a:sym typeface="Arial"/>
              </a:defRPr>
            </a:pPr>
            <a:endParaRPr/>
          </a:p>
        </p:txBody>
      </p:sp>
      <p:sp>
        <p:nvSpPr>
          <p:cNvPr id="269" name="Círculo"/>
          <p:cNvSpPr/>
          <p:nvPr/>
        </p:nvSpPr>
        <p:spPr>
          <a:xfrm>
            <a:off x="7047170" y="2989274"/>
            <a:ext cx="2567343" cy="2567344"/>
          </a:xfrm>
          <a:prstGeom prst="ellipse">
            <a:avLst/>
          </a:prstGeom>
          <a:solidFill>
            <a:srgbClr val="FFFFFF"/>
          </a:solidFill>
          <a:ln w="12700">
            <a:miter lim="400000"/>
          </a:ln>
        </p:spPr>
        <p:txBody>
          <a:bodyPr lIns="0" tIns="0" rIns="0" bIns="0"/>
          <a:lstStyle/>
          <a:p>
            <a:pPr algn="ctr">
              <a:defRPr>
                <a:solidFill>
                  <a:srgbClr val="FFFFFF"/>
                </a:solidFill>
                <a:latin typeface="+mj-lt"/>
                <a:ea typeface="+mj-ea"/>
                <a:cs typeface="+mj-cs"/>
                <a:sym typeface="Arial"/>
              </a:defRPr>
            </a:pPr>
            <a:endParaRPr/>
          </a:p>
        </p:txBody>
      </p:sp>
      <p:sp>
        <p:nvSpPr>
          <p:cNvPr id="270" name="Google Shape;173;p6"/>
          <p:cNvSpPr txBox="1"/>
          <p:nvPr/>
        </p:nvSpPr>
        <p:spPr>
          <a:xfrm>
            <a:off x="382497" y="1261273"/>
            <a:ext cx="8950506" cy="53616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nchor="ctr">
            <a:spAutoFit/>
          </a:bodyPr>
          <a:lstStyle/>
          <a:p>
            <a:pPr>
              <a:lnSpc>
                <a:spcPct val="80000"/>
              </a:lnSpc>
              <a:defRPr sz="2800" b="1">
                <a:solidFill>
                  <a:srgbClr val="741B47"/>
                </a:solidFill>
                <a:latin typeface="Calibri"/>
                <a:ea typeface="Calibri"/>
                <a:cs typeface="Calibri"/>
                <a:sym typeface="Calibri"/>
              </a:defRPr>
            </a:pPr>
            <a:r>
              <a:t>TRANSMISIÓN DCT </a:t>
            </a:r>
            <a:r>
              <a:rPr b="0">
                <a:solidFill>
                  <a:srgbClr val="FF0000"/>
                </a:solidFill>
              </a:rPr>
              <a:t>(DUAL CLUTCH TRANSMITION) </a:t>
            </a:r>
          </a:p>
        </p:txBody>
      </p:sp>
      <p:sp>
        <p:nvSpPr>
          <p:cNvPr id="271" name="CuadroTexto 9"/>
          <p:cNvSpPr txBox="1"/>
          <p:nvPr/>
        </p:nvSpPr>
        <p:spPr>
          <a:xfrm>
            <a:off x="328857" y="2298323"/>
            <a:ext cx="3467942" cy="14080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nchor="ctr">
            <a:spAutoFit/>
          </a:bodyPr>
          <a:lstStyle>
            <a:lvl1pPr>
              <a:defRPr sz="1600">
                <a:solidFill>
                  <a:srgbClr val="741B47"/>
                </a:solidFill>
                <a:latin typeface="Calibri"/>
                <a:ea typeface="Calibri"/>
                <a:cs typeface="Calibri"/>
                <a:sym typeface="Calibri"/>
              </a:defRPr>
            </a:lvl1pPr>
          </a:lstStyle>
          <a:p>
            <a:r>
              <a:t>En las siguientes imágenes se observan a la izquierda una Transmisión con 2 Discos de Embrague secos, y al lado derecho una Transmisión con 2 Embragues Húmedos.</a:t>
            </a:r>
          </a:p>
        </p:txBody>
      </p:sp>
      <p:pic>
        <p:nvPicPr>
          <p:cNvPr id="272" name="Imagen" descr="Imagen"/>
          <p:cNvPicPr>
            <a:picLocks noChangeAspect="1"/>
          </p:cNvPicPr>
          <p:nvPr/>
        </p:nvPicPr>
        <p:blipFill>
          <a:blip r:embed="rId3">
            <a:extLst/>
          </a:blip>
          <a:stretch>
            <a:fillRect/>
          </a:stretch>
        </p:blipFill>
        <p:spPr>
          <a:xfrm>
            <a:off x="4065587" y="2343119"/>
            <a:ext cx="2084922" cy="2084922"/>
          </a:xfrm>
          <a:prstGeom prst="rect">
            <a:avLst/>
          </a:prstGeom>
          <a:ln w="12700">
            <a:miter lim="400000"/>
          </a:ln>
        </p:spPr>
      </p:pic>
      <p:pic>
        <p:nvPicPr>
          <p:cNvPr id="273" name="Imagen" descr="Imagen"/>
          <p:cNvPicPr>
            <a:picLocks noChangeAspect="1"/>
          </p:cNvPicPr>
          <p:nvPr/>
        </p:nvPicPr>
        <p:blipFill>
          <a:blip r:embed="rId4">
            <a:extLst/>
          </a:blip>
          <a:stretch>
            <a:fillRect/>
          </a:stretch>
        </p:blipFill>
        <p:spPr>
          <a:xfrm>
            <a:off x="7182601" y="3165609"/>
            <a:ext cx="2296481" cy="2296481"/>
          </a:xfrm>
          <a:prstGeom prst="rect">
            <a:avLst/>
          </a:prstGeom>
          <a:ln w="12700">
            <a:miter lim="400000"/>
          </a:ln>
        </p:spPr>
      </p:pic>
      <p:sp>
        <p:nvSpPr>
          <p:cNvPr id="2" name="Marcador de número de diapositiva 1"/>
          <p:cNvSpPr>
            <a:spLocks noGrp="1"/>
          </p:cNvSpPr>
          <p:nvPr>
            <p:ph type="sldNum" sz="quarter" idx="2"/>
          </p:nvPr>
        </p:nvSpPr>
        <p:spPr/>
        <p:txBody>
          <a:bodyPr/>
          <a:lstStyle/>
          <a:p>
            <a:fld id="{86CB4B4D-7CA3-9044-876B-883B54F8677D}" type="slidenum">
              <a:rPr lang="es-CL" smtClean="0"/>
              <a:t>10</a:t>
            </a:fld>
            <a:endParaRPr lang="es-CL"/>
          </a:p>
        </p:txBody>
      </p:sp>
    </p:spTree>
  </p:cSld>
  <p:clrMapOvr>
    <a:masterClrMapping/>
  </p:clrMapOvr>
  <p:transition spd="med"/>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5" name="Google Shape;173;p6"/>
          <p:cNvSpPr txBox="1"/>
          <p:nvPr/>
        </p:nvSpPr>
        <p:spPr>
          <a:xfrm>
            <a:off x="382497" y="1261273"/>
            <a:ext cx="8950506" cy="53616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nchor="ctr">
            <a:spAutoFit/>
          </a:bodyPr>
          <a:lstStyle/>
          <a:p>
            <a:pPr>
              <a:lnSpc>
                <a:spcPct val="80000"/>
              </a:lnSpc>
              <a:defRPr sz="2800" b="1">
                <a:solidFill>
                  <a:srgbClr val="741B47"/>
                </a:solidFill>
                <a:latin typeface="Calibri"/>
                <a:ea typeface="Calibri"/>
                <a:cs typeface="Calibri"/>
                <a:sym typeface="Calibri"/>
              </a:defRPr>
            </a:pPr>
            <a:r>
              <a:t>TRANSMISIÓN DCT </a:t>
            </a:r>
            <a:r>
              <a:rPr b="0">
                <a:solidFill>
                  <a:srgbClr val="FF0000"/>
                </a:solidFill>
              </a:rPr>
              <a:t>(DUAL CLUTCH TRANSMITION) </a:t>
            </a:r>
          </a:p>
        </p:txBody>
      </p:sp>
      <p:sp>
        <p:nvSpPr>
          <p:cNvPr id="276" name="Rectángulo redondeado"/>
          <p:cNvSpPr/>
          <p:nvPr/>
        </p:nvSpPr>
        <p:spPr>
          <a:xfrm>
            <a:off x="426485" y="2511113"/>
            <a:ext cx="8652645" cy="3913768"/>
          </a:xfrm>
          <a:prstGeom prst="roundRect">
            <a:avLst>
              <a:gd name="adj" fmla="val 8285"/>
            </a:avLst>
          </a:prstGeom>
          <a:solidFill>
            <a:srgbClr val="EEEEEE"/>
          </a:solidFill>
          <a:ln w="12700">
            <a:miter lim="400000"/>
          </a:ln>
        </p:spPr>
        <p:txBody>
          <a:bodyPr lIns="0" tIns="0" rIns="0" bIns="0" anchor="ctr"/>
          <a:lstStyle/>
          <a:p>
            <a:pPr>
              <a:defRPr>
                <a:latin typeface="+mj-lt"/>
                <a:ea typeface="+mj-ea"/>
                <a:cs typeface="+mj-cs"/>
                <a:sym typeface="Arial"/>
              </a:defRPr>
            </a:pPr>
            <a:endParaRPr/>
          </a:p>
        </p:txBody>
      </p:sp>
      <p:sp>
        <p:nvSpPr>
          <p:cNvPr id="277" name="Nunca drenar o botar los líquidos que contiene. Estos son altamente tóxicos y corrosivos, hacerlo es un riesgo potencial para quien la manipula y el medio ambiente.…"/>
          <p:cNvSpPr txBox="1"/>
          <p:nvPr/>
        </p:nvSpPr>
        <p:spPr>
          <a:xfrm>
            <a:off x="780507" y="2793869"/>
            <a:ext cx="4183654" cy="334825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spAutoFit/>
          </a:bodyPr>
          <a:lstStyle/>
          <a:p>
            <a:pPr>
              <a:lnSpc>
                <a:spcPct val="115000"/>
              </a:lnSpc>
              <a:defRPr sz="1600">
                <a:solidFill>
                  <a:srgbClr val="741B47"/>
                </a:solidFill>
                <a:latin typeface="Calibri"/>
                <a:ea typeface="Calibri"/>
                <a:cs typeface="Calibri"/>
                <a:sym typeface="Calibri"/>
              </a:defRPr>
            </a:pPr>
            <a:r>
              <a:t>El paso de marchas de estas transmisiones se puede realizar mediante motores eléctricos, como ocurre en transmisiones DCT utilizadas por Ford, Peugeot, etc., o por Pistones Hidráulicos como ocurre con Transmisiones utilizadas por Fiat y marcas Chinas, entre otras.</a:t>
            </a:r>
          </a:p>
          <a:p>
            <a:pPr marL="160420" indent="-160420">
              <a:lnSpc>
                <a:spcPct val="115000"/>
              </a:lnSpc>
              <a:buSzPct val="100000"/>
              <a:buChar char="•"/>
              <a:defRPr sz="1600">
                <a:solidFill>
                  <a:srgbClr val="741B47"/>
                </a:solidFill>
                <a:latin typeface="Calibri"/>
                <a:ea typeface="Calibri"/>
                <a:cs typeface="Calibri"/>
                <a:sym typeface="Calibri"/>
              </a:defRPr>
            </a:pPr>
            <a:endParaRPr/>
          </a:p>
          <a:p>
            <a:pPr>
              <a:lnSpc>
                <a:spcPct val="115000"/>
              </a:lnSpc>
              <a:defRPr sz="1600">
                <a:solidFill>
                  <a:srgbClr val="FF0000"/>
                </a:solidFill>
                <a:latin typeface="Calibri"/>
                <a:ea typeface="Calibri"/>
                <a:cs typeface="Calibri"/>
                <a:sym typeface="Calibri"/>
              </a:defRPr>
            </a:pPr>
            <a:r>
              <a:t>En la imagen se observa una transmisión en donde el paso de las marchas se realiza con motores eléctricos controlados por la Unidad de Control de la Transmisión (TCU). En otras transmisiones se realiza mediante pistones Hidráulicos.</a:t>
            </a:r>
          </a:p>
        </p:txBody>
      </p:sp>
      <p:sp>
        <p:nvSpPr>
          <p:cNvPr id="278" name="Diagrama de flujo: retraso 1"/>
          <p:cNvSpPr/>
          <p:nvPr/>
        </p:nvSpPr>
        <p:spPr>
          <a:xfrm flipH="1">
            <a:off x="5160272" y="2238257"/>
            <a:ext cx="4468587" cy="4953001"/>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10800" y="0"/>
                </a:lnTo>
                <a:cubicBezTo>
                  <a:pt x="16765" y="0"/>
                  <a:pt x="21600" y="4835"/>
                  <a:pt x="21600" y="10800"/>
                </a:cubicBezTo>
                <a:cubicBezTo>
                  <a:pt x="21600" y="16765"/>
                  <a:pt x="16765" y="21600"/>
                  <a:pt x="10800" y="21600"/>
                </a:cubicBezTo>
                <a:lnTo>
                  <a:pt x="0" y="21600"/>
                </a:lnTo>
                <a:close/>
              </a:path>
            </a:pathLst>
          </a:custGeom>
          <a:solidFill>
            <a:srgbClr val="FFFFFF"/>
          </a:solidFill>
          <a:ln w="12700">
            <a:miter lim="400000"/>
          </a:ln>
        </p:spPr>
        <p:txBody>
          <a:bodyPr lIns="0" tIns="0" rIns="0" bIns="0"/>
          <a:lstStyle/>
          <a:p>
            <a:endParaRPr/>
          </a:p>
        </p:txBody>
      </p:sp>
      <p:pic>
        <p:nvPicPr>
          <p:cNvPr id="279" name="Imagen 7" descr="Imagen 7"/>
          <p:cNvPicPr>
            <a:picLocks noChangeAspect="1"/>
          </p:cNvPicPr>
          <p:nvPr/>
        </p:nvPicPr>
        <p:blipFill>
          <a:blip r:embed="rId2">
            <a:extLst/>
          </a:blip>
          <a:srcRect l="6028" r="6028"/>
          <a:stretch>
            <a:fillRect/>
          </a:stretch>
        </p:blipFill>
        <p:spPr>
          <a:xfrm>
            <a:off x="5885944" y="2907490"/>
            <a:ext cx="3360416" cy="3360417"/>
          </a:xfrm>
          <a:prstGeom prst="rect">
            <a:avLst/>
          </a:prstGeom>
          <a:ln w="12700">
            <a:miter lim="400000"/>
          </a:ln>
        </p:spPr>
      </p:pic>
      <p:sp>
        <p:nvSpPr>
          <p:cNvPr id="2" name="Marcador de número de diapositiva 1"/>
          <p:cNvSpPr>
            <a:spLocks noGrp="1"/>
          </p:cNvSpPr>
          <p:nvPr>
            <p:ph type="sldNum" sz="quarter" idx="2"/>
          </p:nvPr>
        </p:nvSpPr>
        <p:spPr/>
        <p:txBody>
          <a:bodyPr/>
          <a:lstStyle/>
          <a:p>
            <a:fld id="{86CB4B4D-7CA3-9044-876B-883B54F8677D}" type="slidenum">
              <a:rPr lang="es-CL" smtClean="0"/>
              <a:t>11</a:t>
            </a:fld>
            <a:endParaRPr lang="es-CL"/>
          </a:p>
        </p:txBody>
      </p:sp>
    </p:spTree>
  </p:cSld>
  <p:clrMapOvr>
    <a:masterClrMapping/>
  </p:clrMapOvr>
  <p:transition spd="med"/>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1" name="Rectángulo redondeado"/>
          <p:cNvSpPr/>
          <p:nvPr/>
        </p:nvSpPr>
        <p:spPr>
          <a:xfrm>
            <a:off x="2113161" y="2946382"/>
            <a:ext cx="7068946" cy="3145044"/>
          </a:xfrm>
          <a:prstGeom prst="roundRect">
            <a:avLst>
              <a:gd name="adj" fmla="val 10708"/>
            </a:avLst>
          </a:prstGeom>
          <a:solidFill>
            <a:srgbClr val="EEEEEE"/>
          </a:solidFill>
          <a:ln w="12700">
            <a:miter lim="400000"/>
          </a:ln>
        </p:spPr>
        <p:txBody>
          <a:bodyPr lIns="0" tIns="0" rIns="0" bIns="0" anchor="ctr"/>
          <a:lstStyle/>
          <a:p>
            <a:pPr>
              <a:defRPr>
                <a:latin typeface="+mj-lt"/>
                <a:ea typeface="+mj-ea"/>
                <a:cs typeface="+mj-cs"/>
                <a:sym typeface="Arial"/>
              </a:defRPr>
            </a:pPr>
            <a:endParaRPr/>
          </a:p>
        </p:txBody>
      </p:sp>
      <p:pic>
        <p:nvPicPr>
          <p:cNvPr id="282" name="Imagen" descr="Imagen"/>
          <p:cNvPicPr>
            <a:picLocks noChangeAspect="1"/>
          </p:cNvPicPr>
          <p:nvPr/>
        </p:nvPicPr>
        <p:blipFill>
          <a:blip r:embed="rId2">
            <a:extLst/>
          </a:blip>
          <a:stretch>
            <a:fillRect/>
          </a:stretch>
        </p:blipFill>
        <p:spPr>
          <a:xfrm>
            <a:off x="1274155" y="2791704"/>
            <a:ext cx="3454401" cy="3454401"/>
          </a:xfrm>
          <a:prstGeom prst="rect">
            <a:avLst/>
          </a:prstGeom>
          <a:ln w="12700">
            <a:miter lim="400000"/>
          </a:ln>
        </p:spPr>
      </p:pic>
      <p:sp>
        <p:nvSpPr>
          <p:cNvPr id="283" name="Google Shape;173;p6"/>
          <p:cNvSpPr txBox="1"/>
          <p:nvPr/>
        </p:nvSpPr>
        <p:spPr>
          <a:xfrm>
            <a:off x="382497" y="1261273"/>
            <a:ext cx="8950506" cy="53616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nchor="ctr">
            <a:spAutoFit/>
          </a:bodyPr>
          <a:lstStyle/>
          <a:p>
            <a:pPr>
              <a:lnSpc>
                <a:spcPct val="80000"/>
              </a:lnSpc>
              <a:defRPr sz="2800" b="1">
                <a:solidFill>
                  <a:srgbClr val="741B47"/>
                </a:solidFill>
                <a:latin typeface="Calibri"/>
                <a:ea typeface="Calibri"/>
                <a:cs typeface="Calibri"/>
                <a:sym typeface="Calibri"/>
              </a:defRPr>
            </a:pPr>
            <a:r>
              <a:t>TRANSMISIÓN DCT </a:t>
            </a:r>
            <a:r>
              <a:rPr b="0">
                <a:solidFill>
                  <a:srgbClr val="FF0000"/>
                </a:solidFill>
              </a:rPr>
              <a:t>(DUAL CLUTCH TRANSMITION) </a:t>
            </a:r>
          </a:p>
        </p:txBody>
      </p:sp>
      <p:sp>
        <p:nvSpPr>
          <p:cNvPr id="284" name="Conector recto de flecha 9"/>
          <p:cNvSpPr/>
          <p:nvPr/>
        </p:nvSpPr>
        <p:spPr>
          <a:xfrm>
            <a:off x="3248700" y="2438397"/>
            <a:ext cx="302466" cy="1305733"/>
          </a:xfrm>
          <a:prstGeom prst="line">
            <a:avLst/>
          </a:prstGeom>
          <a:ln w="12700">
            <a:solidFill>
              <a:srgbClr val="FF0000"/>
            </a:solidFill>
            <a:tailEnd type="triangle"/>
          </a:ln>
        </p:spPr>
        <p:txBody>
          <a:bodyPr lIns="45718" tIns="45718" rIns="45718" bIns="45718"/>
          <a:lstStyle/>
          <a:p>
            <a:endParaRPr/>
          </a:p>
        </p:txBody>
      </p:sp>
      <p:sp>
        <p:nvSpPr>
          <p:cNvPr id="285" name="Conector recto de flecha 10"/>
          <p:cNvSpPr/>
          <p:nvPr/>
        </p:nvSpPr>
        <p:spPr>
          <a:xfrm flipH="1">
            <a:off x="4503515" y="2438397"/>
            <a:ext cx="260366" cy="1441506"/>
          </a:xfrm>
          <a:prstGeom prst="line">
            <a:avLst/>
          </a:prstGeom>
          <a:ln w="12700">
            <a:solidFill>
              <a:srgbClr val="FF0000"/>
            </a:solidFill>
            <a:tailEnd type="triangle"/>
          </a:ln>
        </p:spPr>
        <p:txBody>
          <a:bodyPr lIns="45718" tIns="45718" rIns="45718" bIns="45718"/>
          <a:lstStyle/>
          <a:p>
            <a:endParaRPr/>
          </a:p>
        </p:txBody>
      </p:sp>
      <p:sp>
        <p:nvSpPr>
          <p:cNvPr id="286" name="Conector recto de flecha 11"/>
          <p:cNvSpPr/>
          <p:nvPr/>
        </p:nvSpPr>
        <p:spPr>
          <a:xfrm flipV="1">
            <a:off x="602640" y="4092030"/>
            <a:ext cx="2646062" cy="624618"/>
          </a:xfrm>
          <a:prstGeom prst="line">
            <a:avLst/>
          </a:prstGeom>
          <a:ln w="12700">
            <a:solidFill>
              <a:srgbClr val="FF0000"/>
            </a:solidFill>
            <a:tailEnd type="triangle"/>
          </a:ln>
        </p:spPr>
        <p:txBody>
          <a:bodyPr lIns="45718" tIns="45718" rIns="45718" bIns="45718"/>
          <a:lstStyle/>
          <a:p>
            <a:endParaRPr/>
          </a:p>
        </p:txBody>
      </p:sp>
      <p:sp>
        <p:nvSpPr>
          <p:cNvPr id="287" name="Conector recto de flecha 12"/>
          <p:cNvSpPr/>
          <p:nvPr/>
        </p:nvSpPr>
        <p:spPr>
          <a:xfrm flipV="1">
            <a:off x="776970" y="4755875"/>
            <a:ext cx="1880214" cy="438196"/>
          </a:xfrm>
          <a:prstGeom prst="line">
            <a:avLst/>
          </a:prstGeom>
          <a:ln w="12700">
            <a:solidFill>
              <a:srgbClr val="FF0000"/>
            </a:solidFill>
            <a:tailEnd type="triangle"/>
          </a:ln>
        </p:spPr>
        <p:txBody>
          <a:bodyPr lIns="45718" tIns="45718" rIns="45718" bIns="45718"/>
          <a:lstStyle/>
          <a:p>
            <a:endParaRPr/>
          </a:p>
        </p:txBody>
      </p:sp>
      <p:sp>
        <p:nvSpPr>
          <p:cNvPr id="288" name="Conector recto de flecha 13"/>
          <p:cNvSpPr/>
          <p:nvPr/>
        </p:nvSpPr>
        <p:spPr>
          <a:xfrm flipV="1">
            <a:off x="929370" y="5621196"/>
            <a:ext cx="1880214" cy="438196"/>
          </a:xfrm>
          <a:prstGeom prst="line">
            <a:avLst/>
          </a:prstGeom>
          <a:ln w="12700">
            <a:solidFill>
              <a:srgbClr val="FF0000"/>
            </a:solidFill>
            <a:tailEnd type="triangle"/>
          </a:ln>
        </p:spPr>
        <p:txBody>
          <a:bodyPr lIns="45718" tIns="45718" rIns="45718" bIns="45718"/>
          <a:lstStyle/>
          <a:p>
            <a:endParaRPr/>
          </a:p>
        </p:txBody>
      </p:sp>
      <p:sp>
        <p:nvSpPr>
          <p:cNvPr id="289" name="Nunca drenar o botar los líquidos que contiene. Estos son altamente tóxicos y corrosivos, hacerlo es un riesgo potencial para quien la manipula y el medio ambiente.…"/>
          <p:cNvSpPr txBox="1"/>
          <p:nvPr/>
        </p:nvSpPr>
        <p:spPr>
          <a:xfrm>
            <a:off x="4959628" y="3272835"/>
            <a:ext cx="4195507" cy="249213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spAutoFit/>
          </a:bodyPr>
          <a:lstStyle/>
          <a:p>
            <a:pPr>
              <a:lnSpc>
                <a:spcPct val="115000"/>
              </a:lnSpc>
              <a:defRPr sz="1600">
                <a:solidFill>
                  <a:srgbClr val="741B47"/>
                </a:solidFill>
                <a:latin typeface="Calibri"/>
                <a:ea typeface="Calibri"/>
                <a:cs typeface="Calibri"/>
                <a:sym typeface="Calibri"/>
              </a:defRPr>
            </a:pPr>
            <a:r>
              <a:t>Al poseer Doble Embrague, esta Transmisión también necesita 2 ejes de entrada. Para este caso el Eje gris es ahuecado y por dentro de él pasa el segundo eje de entrada de color amarillo. Uno de esos ejes maneja los cambios impares (1ª, 3ª y 5ª), y el otro eje los cambios pares (2ª, 4ª y 6ª).</a:t>
            </a:r>
          </a:p>
          <a:p>
            <a:pPr>
              <a:lnSpc>
                <a:spcPct val="115000"/>
              </a:lnSpc>
              <a:defRPr sz="1600">
                <a:solidFill>
                  <a:srgbClr val="741B47"/>
                </a:solidFill>
                <a:latin typeface="Calibri"/>
                <a:ea typeface="Calibri"/>
                <a:cs typeface="Calibri"/>
                <a:sym typeface="Calibri"/>
              </a:defRPr>
            </a:pPr>
            <a:endParaRPr/>
          </a:p>
          <a:p>
            <a:pPr>
              <a:lnSpc>
                <a:spcPct val="115000"/>
              </a:lnSpc>
              <a:defRPr sz="1600">
                <a:solidFill>
                  <a:srgbClr val="FF0000"/>
                </a:solidFill>
                <a:latin typeface="Calibri"/>
                <a:ea typeface="Calibri"/>
                <a:cs typeface="Calibri"/>
                <a:sym typeface="Calibri"/>
              </a:defRPr>
            </a:pPr>
            <a:r>
              <a:t>También posee 2 ejes de salida.</a:t>
            </a:r>
          </a:p>
          <a:p>
            <a:pPr>
              <a:lnSpc>
                <a:spcPct val="115000"/>
              </a:lnSpc>
              <a:defRPr sz="1600">
                <a:solidFill>
                  <a:srgbClr val="FF0000"/>
                </a:solidFill>
                <a:latin typeface="Calibri"/>
                <a:ea typeface="Calibri"/>
                <a:cs typeface="Calibri"/>
                <a:sym typeface="Calibri"/>
              </a:defRPr>
            </a:pPr>
            <a:r>
              <a:t>Posee una sola corona y un conjunto diferencial.</a:t>
            </a:r>
          </a:p>
        </p:txBody>
      </p:sp>
      <p:sp>
        <p:nvSpPr>
          <p:cNvPr id="2" name="Marcador de número de diapositiva 1"/>
          <p:cNvSpPr>
            <a:spLocks noGrp="1"/>
          </p:cNvSpPr>
          <p:nvPr>
            <p:ph type="sldNum" sz="quarter" idx="2"/>
          </p:nvPr>
        </p:nvSpPr>
        <p:spPr/>
        <p:txBody>
          <a:bodyPr/>
          <a:lstStyle/>
          <a:p>
            <a:fld id="{86CB4B4D-7CA3-9044-876B-883B54F8677D}" type="slidenum">
              <a:rPr lang="es-CL" smtClean="0"/>
              <a:t>12</a:t>
            </a:fld>
            <a:endParaRPr lang="es-CL"/>
          </a:p>
        </p:txBody>
      </p:sp>
    </p:spTree>
  </p:cSld>
  <p:clrMapOvr>
    <a:masterClrMapping/>
  </p:clrMapOvr>
  <p:transition spd="med"/>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1" name="Google Shape;173;p6"/>
          <p:cNvSpPr txBox="1"/>
          <p:nvPr/>
        </p:nvSpPr>
        <p:spPr>
          <a:xfrm>
            <a:off x="382497" y="1261273"/>
            <a:ext cx="8950506" cy="53616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nchor="ctr">
            <a:spAutoFit/>
          </a:bodyPr>
          <a:lstStyle/>
          <a:p>
            <a:pPr>
              <a:lnSpc>
                <a:spcPct val="80000"/>
              </a:lnSpc>
              <a:defRPr sz="2800" b="1">
                <a:solidFill>
                  <a:srgbClr val="741B47"/>
                </a:solidFill>
                <a:latin typeface="Calibri"/>
                <a:ea typeface="Calibri"/>
                <a:cs typeface="Calibri"/>
                <a:sym typeface="Calibri"/>
              </a:defRPr>
            </a:pPr>
            <a:r>
              <a:t>TRANSMISIÓN DCT </a:t>
            </a:r>
            <a:r>
              <a:rPr b="0">
                <a:solidFill>
                  <a:srgbClr val="FF0000"/>
                </a:solidFill>
              </a:rPr>
              <a:t>(DUAL CLUTCH TRANSMITION) </a:t>
            </a:r>
          </a:p>
        </p:txBody>
      </p:sp>
      <p:sp>
        <p:nvSpPr>
          <p:cNvPr id="292" name="Rectángulo redondeado"/>
          <p:cNvSpPr/>
          <p:nvPr/>
        </p:nvSpPr>
        <p:spPr>
          <a:xfrm>
            <a:off x="375291" y="2528535"/>
            <a:ext cx="9117318" cy="3315547"/>
          </a:xfrm>
          <a:prstGeom prst="roundRect">
            <a:avLst>
              <a:gd name="adj" fmla="val 10001"/>
            </a:avLst>
          </a:prstGeom>
          <a:solidFill>
            <a:srgbClr val="EEEEEE"/>
          </a:solidFill>
          <a:ln w="12700">
            <a:miter lim="400000"/>
          </a:ln>
        </p:spPr>
        <p:txBody>
          <a:bodyPr lIns="0" tIns="0" rIns="0" bIns="0" anchor="ctr"/>
          <a:lstStyle/>
          <a:p>
            <a:pPr>
              <a:defRPr>
                <a:latin typeface="+mj-lt"/>
                <a:ea typeface="+mj-ea"/>
                <a:cs typeface="+mj-cs"/>
                <a:sym typeface="Arial"/>
              </a:defRPr>
            </a:pPr>
            <a:endParaRPr/>
          </a:p>
        </p:txBody>
      </p:sp>
      <p:sp>
        <p:nvSpPr>
          <p:cNvPr id="293" name="CuadroTexto 16"/>
          <p:cNvSpPr txBox="1"/>
          <p:nvPr/>
        </p:nvSpPr>
        <p:spPr>
          <a:xfrm>
            <a:off x="508681" y="2766011"/>
            <a:ext cx="2447608" cy="284059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defRPr sz="1600">
                <a:solidFill>
                  <a:srgbClr val="741B47"/>
                </a:solidFill>
                <a:latin typeface="Calibri"/>
                <a:ea typeface="Calibri"/>
                <a:cs typeface="Calibri"/>
                <a:sym typeface="Calibri"/>
              </a:defRPr>
            </a:lvl1pPr>
          </a:lstStyle>
          <a:p>
            <a:r>
              <a:t>En la siguiente imagen, se observa que el embrague húmedo más pequeño está conectado al eje interior de color verde, que se utiliza para marchas impares, 1ª, 3ª y 5ª, por lo tanto, al acoplarse (embragarse) este embrague se transmite el torque a la marcha impar que esté conectada. </a:t>
            </a:r>
          </a:p>
        </p:txBody>
      </p:sp>
      <p:pic>
        <p:nvPicPr>
          <p:cNvPr id="294" name="Imagen 4" descr="Imagen 4"/>
          <p:cNvPicPr>
            <a:picLocks noChangeAspect="1"/>
          </p:cNvPicPr>
          <p:nvPr/>
        </p:nvPicPr>
        <p:blipFill>
          <a:blip r:embed="rId2">
            <a:extLst/>
          </a:blip>
          <a:srcRect l="1660" r="1657"/>
          <a:stretch>
            <a:fillRect/>
          </a:stretch>
        </p:blipFill>
        <p:spPr>
          <a:xfrm>
            <a:off x="3259441" y="2656355"/>
            <a:ext cx="6087667" cy="3059747"/>
          </a:xfrm>
          <a:custGeom>
            <a:avLst/>
            <a:gdLst/>
            <a:ahLst/>
            <a:cxnLst>
              <a:cxn ang="0">
                <a:pos x="wd2" y="hd2"/>
              </a:cxn>
              <a:cxn ang="5400000">
                <a:pos x="wd2" y="hd2"/>
              </a:cxn>
              <a:cxn ang="10800000">
                <a:pos x="wd2" y="hd2"/>
              </a:cxn>
              <a:cxn ang="16200000">
                <a:pos x="wd2" y="hd2"/>
              </a:cxn>
            </a:cxnLst>
            <a:rect l="0" t="0" r="r" b="b"/>
            <a:pathLst>
              <a:path w="21600" h="21600" extrusionOk="0">
                <a:moveTo>
                  <a:pt x="908" y="0"/>
                </a:moveTo>
                <a:cubicBezTo>
                  <a:pt x="406" y="0"/>
                  <a:pt x="0" y="808"/>
                  <a:pt x="0" y="1807"/>
                </a:cubicBezTo>
                <a:lnTo>
                  <a:pt x="0" y="19790"/>
                </a:lnTo>
                <a:cubicBezTo>
                  <a:pt x="0" y="20789"/>
                  <a:pt x="406" y="21600"/>
                  <a:pt x="908" y="21600"/>
                </a:cubicBezTo>
                <a:lnTo>
                  <a:pt x="20690" y="21600"/>
                </a:lnTo>
                <a:cubicBezTo>
                  <a:pt x="21192" y="21600"/>
                  <a:pt x="21600" y="20789"/>
                  <a:pt x="21600" y="19790"/>
                </a:cubicBezTo>
                <a:lnTo>
                  <a:pt x="21600" y="1807"/>
                </a:lnTo>
                <a:cubicBezTo>
                  <a:pt x="21600" y="808"/>
                  <a:pt x="21192" y="0"/>
                  <a:pt x="20690" y="0"/>
                </a:cubicBezTo>
                <a:lnTo>
                  <a:pt x="908" y="0"/>
                </a:lnTo>
                <a:close/>
              </a:path>
            </a:pathLst>
          </a:custGeom>
          <a:ln w="12700">
            <a:miter lim="400000"/>
          </a:ln>
        </p:spPr>
      </p:pic>
      <p:sp>
        <p:nvSpPr>
          <p:cNvPr id="2" name="Marcador de número de diapositiva 1"/>
          <p:cNvSpPr>
            <a:spLocks noGrp="1"/>
          </p:cNvSpPr>
          <p:nvPr>
            <p:ph type="sldNum" sz="quarter" idx="2"/>
          </p:nvPr>
        </p:nvSpPr>
        <p:spPr/>
        <p:txBody>
          <a:bodyPr/>
          <a:lstStyle/>
          <a:p>
            <a:fld id="{86CB4B4D-7CA3-9044-876B-883B54F8677D}" type="slidenum">
              <a:rPr lang="es-CL" smtClean="0"/>
              <a:t>13</a:t>
            </a:fld>
            <a:endParaRPr lang="es-CL"/>
          </a:p>
        </p:txBody>
      </p:sp>
    </p:spTree>
  </p:cSld>
  <p:clrMapOvr>
    <a:masterClrMapping/>
  </p:clrMapOvr>
  <p:transition spd="med"/>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 name="Rectángulo redondeado"/>
          <p:cNvSpPr/>
          <p:nvPr/>
        </p:nvSpPr>
        <p:spPr>
          <a:xfrm>
            <a:off x="375291" y="2528535"/>
            <a:ext cx="9117318" cy="3315547"/>
          </a:xfrm>
          <a:prstGeom prst="roundRect">
            <a:avLst>
              <a:gd name="adj" fmla="val 10001"/>
            </a:avLst>
          </a:prstGeom>
          <a:solidFill>
            <a:srgbClr val="EEEEEE"/>
          </a:solidFill>
          <a:ln w="12700">
            <a:miter lim="400000"/>
          </a:ln>
        </p:spPr>
        <p:txBody>
          <a:bodyPr lIns="0" tIns="0" rIns="0" bIns="0" anchor="ctr"/>
          <a:lstStyle/>
          <a:p>
            <a:pPr>
              <a:defRPr>
                <a:latin typeface="+mj-lt"/>
                <a:ea typeface="+mj-ea"/>
                <a:cs typeface="+mj-cs"/>
                <a:sym typeface="Arial"/>
              </a:defRPr>
            </a:pPr>
            <a:endParaRPr/>
          </a:p>
        </p:txBody>
      </p:sp>
      <p:sp>
        <p:nvSpPr>
          <p:cNvPr id="297" name="Google Shape;173;p6"/>
          <p:cNvSpPr txBox="1"/>
          <p:nvPr/>
        </p:nvSpPr>
        <p:spPr>
          <a:xfrm>
            <a:off x="382497" y="1261273"/>
            <a:ext cx="8950506" cy="53616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nchor="ctr">
            <a:spAutoFit/>
          </a:bodyPr>
          <a:lstStyle/>
          <a:p>
            <a:pPr>
              <a:lnSpc>
                <a:spcPct val="80000"/>
              </a:lnSpc>
              <a:defRPr sz="2800" b="1">
                <a:solidFill>
                  <a:srgbClr val="741B47"/>
                </a:solidFill>
                <a:latin typeface="Calibri"/>
                <a:ea typeface="Calibri"/>
                <a:cs typeface="Calibri"/>
                <a:sym typeface="Calibri"/>
              </a:defRPr>
            </a:pPr>
            <a:r>
              <a:t>TRANSMISIÓN DCT </a:t>
            </a:r>
            <a:r>
              <a:rPr b="0">
                <a:solidFill>
                  <a:srgbClr val="FF0000"/>
                </a:solidFill>
              </a:rPr>
              <a:t>(DUAL CLUTCH TRANSMITION) </a:t>
            </a:r>
          </a:p>
        </p:txBody>
      </p:sp>
      <p:sp>
        <p:nvSpPr>
          <p:cNvPr id="298" name="CuadroTexto 16"/>
          <p:cNvSpPr txBox="1"/>
          <p:nvPr/>
        </p:nvSpPr>
        <p:spPr>
          <a:xfrm>
            <a:off x="508681" y="2766011"/>
            <a:ext cx="2447608" cy="284059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defRPr sz="1600">
                <a:solidFill>
                  <a:srgbClr val="741B47"/>
                </a:solidFill>
                <a:latin typeface="Calibri"/>
                <a:ea typeface="Calibri"/>
                <a:cs typeface="Calibri"/>
                <a:sym typeface="Calibri"/>
              </a:defRPr>
            </a:lvl1pPr>
          </a:lstStyle>
          <a:p>
            <a:r>
              <a:t>En la siguiente imagen, se observa que el embrague húmedo más grande está conectado al eje exterior de color rojo, que se utiliza para marchas pares, 2ª, 4ª y 6ª, por lo tanto, al acoplarse (embragarse) este embrague se transmite el torque a la marcha par que esté conectada. </a:t>
            </a:r>
          </a:p>
        </p:txBody>
      </p:sp>
      <p:pic>
        <p:nvPicPr>
          <p:cNvPr id="299" name="Imagen 4" descr="Imagen 4"/>
          <p:cNvPicPr>
            <a:picLocks noChangeAspect="1"/>
          </p:cNvPicPr>
          <p:nvPr/>
        </p:nvPicPr>
        <p:blipFill>
          <a:blip r:embed="rId2">
            <a:extLst/>
          </a:blip>
          <a:stretch>
            <a:fillRect/>
          </a:stretch>
        </p:blipFill>
        <p:spPr>
          <a:xfrm>
            <a:off x="3259441" y="2656355"/>
            <a:ext cx="6087513" cy="3059747"/>
          </a:xfrm>
          <a:custGeom>
            <a:avLst/>
            <a:gdLst/>
            <a:ahLst/>
            <a:cxnLst>
              <a:cxn ang="0">
                <a:pos x="wd2" y="hd2"/>
              </a:cxn>
              <a:cxn ang="5400000">
                <a:pos x="wd2" y="hd2"/>
              </a:cxn>
              <a:cxn ang="10800000">
                <a:pos x="wd2" y="hd2"/>
              </a:cxn>
              <a:cxn ang="16200000">
                <a:pos x="wd2" y="hd2"/>
              </a:cxn>
            </a:cxnLst>
            <a:rect l="0" t="0" r="r" b="b"/>
            <a:pathLst>
              <a:path w="21600" h="21600" extrusionOk="0">
                <a:moveTo>
                  <a:pt x="908" y="0"/>
                </a:moveTo>
                <a:cubicBezTo>
                  <a:pt x="406" y="0"/>
                  <a:pt x="0" y="808"/>
                  <a:pt x="0" y="1807"/>
                </a:cubicBezTo>
                <a:lnTo>
                  <a:pt x="0" y="19790"/>
                </a:lnTo>
                <a:cubicBezTo>
                  <a:pt x="0" y="20789"/>
                  <a:pt x="406" y="21600"/>
                  <a:pt x="908" y="21600"/>
                </a:cubicBezTo>
                <a:lnTo>
                  <a:pt x="20690" y="21600"/>
                </a:lnTo>
                <a:cubicBezTo>
                  <a:pt x="21192" y="21600"/>
                  <a:pt x="21600" y="20789"/>
                  <a:pt x="21600" y="19790"/>
                </a:cubicBezTo>
                <a:lnTo>
                  <a:pt x="21600" y="1807"/>
                </a:lnTo>
                <a:cubicBezTo>
                  <a:pt x="21600" y="808"/>
                  <a:pt x="21192" y="0"/>
                  <a:pt x="20690" y="0"/>
                </a:cubicBezTo>
                <a:lnTo>
                  <a:pt x="908" y="0"/>
                </a:lnTo>
                <a:close/>
              </a:path>
            </a:pathLst>
          </a:custGeom>
          <a:ln w="12700">
            <a:miter lim="400000"/>
          </a:ln>
        </p:spPr>
      </p:pic>
      <p:graphicFrame>
        <p:nvGraphicFramePr>
          <p:cNvPr id="300" name="Tabla 6"/>
          <p:cNvGraphicFramePr/>
          <p:nvPr/>
        </p:nvGraphicFramePr>
        <p:xfrm>
          <a:off x="5762672" y="5994595"/>
          <a:ext cx="3606358" cy="203200"/>
        </p:xfrm>
        <a:graphic>
          <a:graphicData uri="http://schemas.openxmlformats.org/drawingml/2006/table">
            <a:tbl>
              <a:tblPr>
                <a:tableStyleId>{4C3C2611-4C71-4FC5-86AE-919BDF0F9419}</a:tableStyleId>
              </a:tblPr>
              <a:tblGrid>
                <a:gridCol w="3606358"/>
              </a:tblGrid>
              <a:tr h="203200">
                <a:tc>
                  <a:txBody>
                    <a:bodyPr/>
                    <a:lstStyle/>
                    <a:p>
                      <a:pPr algn="l">
                        <a:defRPr u="sng">
                          <a:sym typeface="Helvetica"/>
                        </a:defRPr>
                      </a:pPr>
                      <a:r>
                        <a:rPr>
                          <a:solidFill>
                            <a:srgbClr val="0000FF"/>
                          </a:solidFill>
                          <a:uFill>
                            <a:solidFill>
                              <a:srgbClr val="0000FF"/>
                            </a:solidFill>
                          </a:uFill>
                          <a:hlinkClick r:id="rId3"/>
                        </a:rPr>
                        <a:t>https://www.youtube.com/watch?v=g9OkewhR8_U</a:t>
                      </a:r>
                    </a:p>
                  </a:txBody>
                  <a:tcPr marL="9525" marR="9525" marT="9525" marB="9525" anchor="b" horzOverflow="overflow">
                    <a:solidFill>
                      <a:srgbClr val="FFF1E8"/>
                    </a:solidFill>
                  </a:tcPr>
                </a:tc>
              </a:tr>
            </a:tbl>
          </a:graphicData>
        </a:graphic>
      </p:graphicFrame>
      <p:sp>
        <p:nvSpPr>
          <p:cNvPr id="2" name="Marcador de número de diapositiva 1"/>
          <p:cNvSpPr>
            <a:spLocks noGrp="1"/>
          </p:cNvSpPr>
          <p:nvPr>
            <p:ph type="sldNum" sz="quarter" idx="2"/>
          </p:nvPr>
        </p:nvSpPr>
        <p:spPr/>
        <p:txBody>
          <a:bodyPr/>
          <a:lstStyle/>
          <a:p>
            <a:fld id="{86CB4B4D-7CA3-9044-876B-883B54F8677D}" type="slidenum">
              <a:rPr lang="es-CL" smtClean="0"/>
              <a:t>14</a:t>
            </a:fld>
            <a:endParaRPr lang="es-CL"/>
          </a:p>
        </p:txBody>
      </p:sp>
    </p:spTree>
  </p:cSld>
  <p:clrMapOvr>
    <a:masterClrMapping/>
  </p:clrMapOvr>
  <p:transition spd="med"/>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2" name="Google Shape;173;p6"/>
          <p:cNvSpPr txBox="1"/>
          <p:nvPr/>
        </p:nvSpPr>
        <p:spPr>
          <a:xfrm>
            <a:off x="382497" y="1261273"/>
            <a:ext cx="8950506" cy="53616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nchor="ctr">
            <a:spAutoFit/>
          </a:bodyPr>
          <a:lstStyle/>
          <a:p>
            <a:pPr>
              <a:lnSpc>
                <a:spcPct val="80000"/>
              </a:lnSpc>
              <a:defRPr sz="2800" b="1">
                <a:solidFill>
                  <a:srgbClr val="741B47"/>
                </a:solidFill>
                <a:latin typeface="Calibri"/>
                <a:ea typeface="Calibri"/>
                <a:cs typeface="Calibri"/>
                <a:sym typeface="Calibri"/>
              </a:defRPr>
            </a:pPr>
            <a:r>
              <a:t>TRANSMISIÓN DCT </a:t>
            </a:r>
            <a:r>
              <a:rPr b="0">
                <a:solidFill>
                  <a:srgbClr val="FF0000"/>
                </a:solidFill>
              </a:rPr>
              <a:t>(DUAL CLUTCH TRANSMITION) </a:t>
            </a:r>
          </a:p>
        </p:txBody>
      </p:sp>
      <p:graphicFrame>
        <p:nvGraphicFramePr>
          <p:cNvPr id="303" name="Tabla 9"/>
          <p:cNvGraphicFramePr/>
          <p:nvPr/>
        </p:nvGraphicFramePr>
        <p:xfrm>
          <a:off x="5803083" y="5919133"/>
          <a:ext cx="3526538" cy="203200"/>
        </p:xfrm>
        <a:graphic>
          <a:graphicData uri="http://schemas.openxmlformats.org/drawingml/2006/table">
            <a:tbl>
              <a:tblPr>
                <a:tableStyleId>{4C3C2611-4C71-4FC5-86AE-919BDF0F9419}</a:tableStyleId>
              </a:tblPr>
              <a:tblGrid>
                <a:gridCol w="3526538"/>
              </a:tblGrid>
              <a:tr h="203200">
                <a:tc>
                  <a:txBody>
                    <a:bodyPr/>
                    <a:lstStyle/>
                    <a:p>
                      <a:pPr algn="l">
                        <a:defRPr u="sng">
                          <a:sym typeface="Helvetica"/>
                        </a:defRPr>
                      </a:pPr>
                      <a:r>
                        <a:rPr>
                          <a:solidFill>
                            <a:srgbClr val="0000FF"/>
                          </a:solidFill>
                          <a:uFill>
                            <a:solidFill>
                              <a:srgbClr val="0000FF"/>
                            </a:solidFill>
                          </a:uFill>
                          <a:hlinkClick r:id="rId2"/>
                        </a:rPr>
                        <a:t>https://www.youtube.com/watch?v=g9OkewhR8_U</a:t>
                      </a:r>
                    </a:p>
                  </a:txBody>
                  <a:tcPr marL="9525" marR="9525" marT="9525" marB="9525" anchor="b" horzOverflow="overflow">
                    <a:solidFill>
                      <a:srgbClr val="FFF1E8"/>
                    </a:solidFill>
                  </a:tcPr>
                </a:tc>
              </a:tr>
            </a:tbl>
          </a:graphicData>
        </a:graphic>
      </p:graphicFrame>
      <p:sp>
        <p:nvSpPr>
          <p:cNvPr id="304" name="Rectángulo redondeado"/>
          <p:cNvSpPr/>
          <p:nvPr/>
        </p:nvSpPr>
        <p:spPr>
          <a:xfrm>
            <a:off x="375291" y="2528535"/>
            <a:ext cx="9117318" cy="3315547"/>
          </a:xfrm>
          <a:prstGeom prst="roundRect">
            <a:avLst>
              <a:gd name="adj" fmla="val 10001"/>
            </a:avLst>
          </a:prstGeom>
          <a:solidFill>
            <a:srgbClr val="EEEEEE"/>
          </a:solidFill>
          <a:ln w="12700">
            <a:miter lim="400000"/>
          </a:ln>
        </p:spPr>
        <p:txBody>
          <a:bodyPr lIns="0" tIns="0" rIns="0" bIns="0" anchor="ctr"/>
          <a:lstStyle/>
          <a:p>
            <a:pPr>
              <a:defRPr>
                <a:latin typeface="+mj-lt"/>
                <a:ea typeface="+mj-ea"/>
                <a:cs typeface="+mj-cs"/>
                <a:sym typeface="Arial"/>
              </a:defRPr>
            </a:pPr>
            <a:endParaRPr/>
          </a:p>
        </p:txBody>
      </p:sp>
      <p:sp>
        <p:nvSpPr>
          <p:cNvPr id="305" name="CuadroTexto 16"/>
          <p:cNvSpPr txBox="1"/>
          <p:nvPr/>
        </p:nvSpPr>
        <p:spPr>
          <a:xfrm>
            <a:off x="6342549" y="2737131"/>
            <a:ext cx="2447608" cy="182459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defRPr sz="1600">
                <a:solidFill>
                  <a:srgbClr val="741B47"/>
                </a:solidFill>
                <a:latin typeface="Calibri"/>
                <a:ea typeface="Calibri"/>
                <a:cs typeface="Calibri"/>
                <a:sym typeface="Calibri"/>
              </a:defRPr>
            </a:lvl1pPr>
          </a:lstStyle>
          <a:p>
            <a:r>
              <a:t>Para efectuar el paso de marchas interiormente en la Transmisión, existen ejes, horquillas, conjuntos sincronizadores, al igual como se realiza en las transmisiones mecánicas.</a:t>
            </a:r>
          </a:p>
        </p:txBody>
      </p:sp>
      <p:pic>
        <p:nvPicPr>
          <p:cNvPr id="306" name="Imagen 7" descr="Imagen 7"/>
          <p:cNvPicPr>
            <a:picLocks noChangeAspect="1"/>
          </p:cNvPicPr>
          <p:nvPr/>
        </p:nvPicPr>
        <p:blipFill>
          <a:blip r:embed="rId3">
            <a:extLst/>
          </a:blip>
          <a:srcRect/>
          <a:stretch>
            <a:fillRect/>
          </a:stretch>
        </p:blipFill>
        <p:spPr>
          <a:xfrm>
            <a:off x="563274" y="2656355"/>
            <a:ext cx="5526088" cy="3059734"/>
          </a:xfrm>
          <a:custGeom>
            <a:avLst/>
            <a:gdLst/>
            <a:ahLst/>
            <a:cxnLst>
              <a:cxn ang="0">
                <a:pos x="wd2" y="hd2"/>
              </a:cxn>
              <a:cxn ang="5400000">
                <a:pos x="wd2" y="hd2"/>
              </a:cxn>
              <a:cxn ang="10800000">
                <a:pos x="wd2" y="hd2"/>
              </a:cxn>
              <a:cxn ang="16200000">
                <a:pos x="wd2" y="hd2"/>
              </a:cxn>
            </a:cxnLst>
            <a:rect l="0" t="0" r="r" b="b"/>
            <a:pathLst>
              <a:path w="21600" h="21600" extrusionOk="0">
                <a:moveTo>
                  <a:pt x="819" y="0"/>
                </a:moveTo>
                <a:cubicBezTo>
                  <a:pt x="366" y="0"/>
                  <a:pt x="0" y="662"/>
                  <a:pt x="0" y="1479"/>
                </a:cubicBezTo>
                <a:lnTo>
                  <a:pt x="0" y="20118"/>
                </a:lnTo>
                <a:cubicBezTo>
                  <a:pt x="0" y="20936"/>
                  <a:pt x="366" y="21600"/>
                  <a:pt x="819" y="21600"/>
                </a:cubicBezTo>
                <a:lnTo>
                  <a:pt x="20781" y="21600"/>
                </a:lnTo>
                <a:cubicBezTo>
                  <a:pt x="21234" y="21600"/>
                  <a:pt x="21600" y="20936"/>
                  <a:pt x="21600" y="20118"/>
                </a:cubicBezTo>
                <a:lnTo>
                  <a:pt x="21600" y="1479"/>
                </a:lnTo>
                <a:cubicBezTo>
                  <a:pt x="21600" y="662"/>
                  <a:pt x="21234" y="0"/>
                  <a:pt x="20781" y="0"/>
                </a:cubicBezTo>
                <a:lnTo>
                  <a:pt x="819" y="0"/>
                </a:lnTo>
                <a:close/>
              </a:path>
            </a:pathLst>
          </a:custGeom>
          <a:ln w="12700">
            <a:miter lim="400000"/>
          </a:ln>
        </p:spPr>
      </p:pic>
      <p:sp>
        <p:nvSpPr>
          <p:cNvPr id="2" name="Marcador de número de diapositiva 1"/>
          <p:cNvSpPr>
            <a:spLocks noGrp="1"/>
          </p:cNvSpPr>
          <p:nvPr>
            <p:ph type="sldNum" sz="quarter" idx="2"/>
          </p:nvPr>
        </p:nvSpPr>
        <p:spPr/>
        <p:txBody>
          <a:bodyPr/>
          <a:lstStyle/>
          <a:p>
            <a:fld id="{86CB4B4D-7CA3-9044-876B-883B54F8677D}" type="slidenum">
              <a:rPr lang="es-CL" smtClean="0"/>
              <a:t>15</a:t>
            </a:fld>
            <a:endParaRPr lang="es-CL"/>
          </a:p>
        </p:txBody>
      </p:sp>
    </p:spTree>
  </p:cSld>
  <p:clrMapOvr>
    <a:masterClrMapping/>
  </p:clrMapOvr>
  <p:transition spd="med"/>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8" name="Rectángulo redondeado"/>
          <p:cNvSpPr/>
          <p:nvPr/>
        </p:nvSpPr>
        <p:spPr>
          <a:xfrm>
            <a:off x="6590601" y="4134898"/>
            <a:ext cx="2792357" cy="2807280"/>
          </a:xfrm>
          <a:prstGeom prst="roundRect">
            <a:avLst>
              <a:gd name="adj" fmla="val 50000"/>
            </a:avLst>
          </a:prstGeom>
          <a:solidFill>
            <a:srgbClr val="EEEEEE"/>
          </a:solidFill>
          <a:ln w="12700">
            <a:miter lim="400000"/>
          </a:ln>
        </p:spPr>
        <p:txBody>
          <a:bodyPr lIns="0" tIns="0" rIns="0" bIns="0" anchor="ctr"/>
          <a:lstStyle/>
          <a:p>
            <a:pPr algn="ctr">
              <a:defRPr>
                <a:solidFill>
                  <a:srgbClr val="FFFFFF"/>
                </a:solidFill>
              </a:defRPr>
            </a:pPr>
            <a:endParaRPr/>
          </a:p>
        </p:txBody>
      </p:sp>
      <p:sp>
        <p:nvSpPr>
          <p:cNvPr id="309" name="Google Shape;173;p6"/>
          <p:cNvSpPr txBox="1"/>
          <p:nvPr/>
        </p:nvSpPr>
        <p:spPr>
          <a:xfrm>
            <a:off x="382497" y="1261273"/>
            <a:ext cx="8950506" cy="53616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nchor="ctr">
            <a:spAutoFit/>
          </a:bodyPr>
          <a:lstStyle/>
          <a:p>
            <a:pPr>
              <a:lnSpc>
                <a:spcPct val="80000"/>
              </a:lnSpc>
              <a:defRPr sz="2800" b="1">
                <a:solidFill>
                  <a:srgbClr val="741B47"/>
                </a:solidFill>
                <a:latin typeface="Calibri"/>
                <a:ea typeface="Calibri"/>
                <a:cs typeface="Calibri"/>
                <a:sym typeface="Calibri"/>
              </a:defRPr>
            </a:pPr>
            <a:r>
              <a:t>TRANSMISIÓN DCT </a:t>
            </a:r>
            <a:r>
              <a:rPr b="0">
                <a:solidFill>
                  <a:srgbClr val="FF0000"/>
                </a:solidFill>
              </a:rPr>
              <a:t>(DUAL CLUTCH TRANSMITION) </a:t>
            </a:r>
          </a:p>
        </p:txBody>
      </p:sp>
      <p:pic>
        <p:nvPicPr>
          <p:cNvPr id="310" name="Imagen 9" descr="Imagen 9"/>
          <p:cNvPicPr>
            <a:picLocks noChangeAspect="1"/>
          </p:cNvPicPr>
          <p:nvPr/>
        </p:nvPicPr>
        <p:blipFill>
          <a:blip r:embed="rId2">
            <a:extLst/>
          </a:blip>
          <a:srcRect r="4"/>
          <a:stretch>
            <a:fillRect/>
          </a:stretch>
        </p:blipFill>
        <p:spPr>
          <a:xfrm>
            <a:off x="1598859" y="5326618"/>
            <a:ext cx="3609579" cy="1348838"/>
          </a:xfrm>
          <a:custGeom>
            <a:avLst/>
            <a:gdLst/>
            <a:ahLst/>
            <a:cxnLst>
              <a:cxn ang="0">
                <a:pos x="wd2" y="hd2"/>
              </a:cxn>
              <a:cxn ang="5400000">
                <a:pos x="wd2" y="hd2"/>
              </a:cxn>
              <a:cxn ang="10800000">
                <a:pos x="wd2" y="hd2"/>
              </a:cxn>
              <a:cxn ang="16200000">
                <a:pos x="wd2" y="hd2"/>
              </a:cxn>
            </a:cxnLst>
            <a:rect l="0" t="0" r="r" b="b"/>
            <a:pathLst>
              <a:path w="21600" h="21600" extrusionOk="0">
                <a:moveTo>
                  <a:pt x="1344" y="0"/>
                </a:moveTo>
                <a:cubicBezTo>
                  <a:pt x="601" y="0"/>
                  <a:pt x="0" y="1609"/>
                  <a:pt x="0" y="3597"/>
                </a:cubicBezTo>
                <a:lnTo>
                  <a:pt x="0" y="17997"/>
                </a:lnTo>
                <a:cubicBezTo>
                  <a:pt x="0" y="19985"/>
                  <a:pt x="601" y="21600"/>
                  <a:pt x="1344" y="21600"/>
                </a:cubicBezTo>
                <a:lnTo>
                  <a:pt x="20256" y="21600"/>
                </a:lnTo>
                <a:cubicBezTo>
                  <a:pt x="20999" y="21600"/>
                  <a:pt x="21600" y="19985"/>
                  <a:pt x="21600" y="17997"/>
                </a:cubicBezTo>
                <a:lnTo>
                  <a:pt x="21600" y="3597"/>
                </a:lnTo>
                <a:cubicBezTo>
                  <a:pt x="21600" y="1609"/>
                  <a:pt x="20999" y="0"/>
                  <a:pt x="20256" y="0"/>
                </a:cubicBezTo>
                <a:lnTo>
                  <a:pt x="1344" y="0"/>
                </a:lnTo>
                <a:close/>
              </a:path>
            </a:pathLst>
          </a:custGeom>
          <a:ln w="12700">
            <a:miter lim="400000"/>
          </a:ln>
        </p:spPr>
      </p:pic>
      <p:sp>
        <p:nvSpPr>
          <p:cNvPr id="311" name="Rectángulo redondeado"/>
          <p:cNvSpPr/>
          <p:nvPr/>
        </p:nvSpPr>
        <p:spPr>
          <a:xfrm>
            <a:off x="549680" y="2178868"/>
            <a:ext cx="6437126" cy="1618834"/>
          </a:xfrm>
          <a:prstGeom prst="roundRect">
            <a:avLst>
              <a:gd name="adj" fmla="val 13654"/>
            </a:avLst>
          </a:prstGeom>
          <a:solidFill>
            <a:srgbClr val="DFD3D8"/>
          </a:solidFill>
          <a:ln w="12700">
            <a:miter lim="400000"/>
          </a:ln>
        </p:spPr>
        <p:txBody>
          <a:bodyPr lIns="0" tIns="0" rIns="0" bIns="0" anchor="ctr"/>
          <a:lstStyle/>
          <a:p>
            <a:pPr algn="ctr">
              <a:defRPr>
                <a:solidFill>
                  <a:srgbClr val="FFFFFF"/>
                </a:solidFill>
              </a:defRPr>
            </a:pPr>
            <a:endParaRPr/>
          </a:p>
        </p:txBody>
      </p:sp>
      <p:sp>
        <p:nvSpPr>
          <p:cNvPr id="312" name="Nunca drenar o botar los líquidos que contiene. Estos son altamente tóxicos y corrosivos, hacerlo es un riesgo potencial para quien la manipula y el medio ambiente.…"/>
          <p:cNvSpPr txBox="1"/>
          <p:nvPr/>
        </p:nvSpPr>
        <p:spPr>
          <a:xfrm>
            <a:off x="771667" y="2325051"/>
            <a:ext cx="5753516" cy="135064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spAutoFit/>
          </a:bodyPr>
          <a:lstStyle/>
          <a:p>
            <a:pPr>
              <a:lnSpc>
                <a:spcPct val="115000"/>
              </a:lnSpc>
              <a:defRPr sz="1600">
                <a:solidFill>
                  <a:srgbClr val="741B47"/>
                </a:solidFill>
                <a:latin typeface="Calibri"/>
                <a:ea typeface="Calibri"/>
                <a:cs typeface="Calibri"/>
                <a:sym typeface="Calibri"/>
              </a:defRPr>
            </a:pPr>
            <a:r>
              <a:t>Al igual que todas las transmisiones del tipo automáticas, aunque como se mencionó esta transmisión interiormente es mecánica, igual se debe utilizar un aceite especial para este tipo de transmisiones.</a:t>
            </a:r>
          </a:p>
          <a:p>
            <a:pPr>
              <a:lnSpc>
                <a:spcPct val="115000"/>
              </a:lnSpc>
              <a:defRPr sz="1600" b="1">
                <a:solidFill>
                  <a:srgbClr val="741B47"/>
                </a:solidFill>
                <a:latin typeface="Calibri"/>
                <a:ea typeface="Calibri"/>
                <a:cs typeface="Calibri"/>
                <a:sym typeface="Calibri"/>
              </a:defRPr>
            </a:pPr>
            <a:r>
              <a:t>El cambio de aceite se efectúa muy parecido a como se realiza el cambio de aceite de las transmisiones mecánicas.</a:t>
            </a:r>
          </a:p>
        </p:txBody>
      </p:sp>
      <p:sp>
        <p:nvSpPr>
          <p:cNvPr id="313" name="Nunca drenar o botar los líquidos que contiene. Estos son altamente tóxicos y corrosivos, hacerlo es un riesgo potencial para quien la manipula y el medio ambiente.…"/>
          <p:cNvSpPr txBox="1"/>
          <p:nvPr/>
        </p:nvSpPr>
        <p:spPr>
          <a:xfrm>
            <a:off x="696053" y="4029524"/>
            <a:ext cx="5904744" cy="106527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spAutoFit/>
          </a:bodyPr>
          <a:lstStyle>
            <a:lvl1pPr>
              <a:lnSpc>
                <a:spcPct val="115000"/>
              </a:lnSpc>
              <a:defRPr sz="1600">
                <a:solidFill>
                  <a:srgbClr val="741B47"/>
                </a:solidFill>
                <a:latin typeface="Calibri"/>
                <a:ea typeface="Calibri"/>
                <a:cs typeface="Calibri"/>
                <a:sym typeface="Calibri"/>
              </a:defRPr>
            </a:lvl1pPr>
          </a:lstStyle>
          <a:p>
            <a:r>
              <a:t>En las transmisiones en donde el paso de marchas es realizado con la ayuda de pistones hidráulicos, además de cambiar aceite de transmisión, también se debe chequear el estado y nivel del aceite hidráulico utilizado y cambiarlo de ser necesario.</a:t>
            </a:r>
          </a:p>
        </p:txBody>
      </p:sp>
      <p:pic>
        <p:nvPicPr>
          <p:cNvPr id="314" name="Imagen" descr="Imagen"/>
          <p:cNvPicPr>
            <a:picLocks noChangeAspect="1"/>
          </p:cNvPicPr>
          <p:nvPr/>
        </p:nvPicPr>
        <p:blipFill>
          <a:blip r:embed="rId3">
            <a:extLst/>
          </a:blip>
          <a:stretch>
            <a:fillRect/>
          </a:stretch>
        </p:blipFill>
        <p:spPr>
          <a:xfrm>
            <a:off x="7082935" y="3967778"/>
            <a:ext cx="2522360" cy="3022438"/>
          </a:xfrm>
          <a:prstGeom prst="rect">
            <a:avLst/>
          </a:prstGeom>
          <a:ln w="12700">
            <a:miter lim="400000"/>
          </a:ln>
        </p:spPr>
      </p:pic>
      <p:sp>
        <p:nvSpPr>
          <p:cNvPr id="315" name="Triángulo"/>
          <p:cNvSpPr/>
          <p:nvPr/>
        </p:nvSpPr>
        <p:spPr>
          <a:xfrm rot="8109146">
            <a:off x="6870905" y="3409489"/>
            <a:ext cx="449044" cy="873602"/>
          </a:xfrm>
          <a:custGeom>
            <a:avLst/>
            <a:gdLst/>
            <a:ahLst/>
            <a:cxnLst>
              <a:cxn ang="0">
                <a:pos x="wd2" y="hd2"/>
              </a:cxn>
              <a:cxn ang="5400000">
                <a:pos x="wd2" y="hd2"/>
              </a:cxn>
              <a:cxn ang="10800000">
                <a:pos x="wd2" y="hd2"/>
              </a:cxn>
              <a:cxn ang="16200000">
                <a:pos x="wd2" y="hd2"/>
              </a:cxn>
            </a:cxnLst>
            <a:rect l="0" t="0" r="r" b="b"/>
            <a:pathLst>
              <a:path w="21600" h="21600" extrusionOk="0">
                <a:moveTo>
                  <a:pt x="10800" y="0"/>
                </a:moveTo>
                <a:lnTo>
                  <a:pt x="21600" y="21600"/>
                </a:lnTo>
                <a:lnTo>
                  <a:pt x="0" y="21600"/>
                </a:lnTo>
                <a:close/>
              </a:path>
            </a:pathLst>
          </a:custGeom>
          <a:solidFill>
            <a:srgbClr val="DFD3D8"/>
          </a:solidFill>
          <a:ln w="12700">
            <a:miter lim="400000"/>
          </a:ln>
        </p:spPr>
        <p:txBody>
          <a:bodyPr lIns="0" tIns="0" rIns="0" bIns="0" anchor="ctr"/>
          <a:lstStyle/>
          <a:p>
            <a:pPr algn="ctr">
              <a:defRPr>
                <a:solidFill>
                  <a:srgbClr val="FFFFFF"/>
                </a:solidFill>
              </a:defRPr>
            </a:pPr>
            <a:endParaRPr/>
          </a:p>
        </p:txBody>
      </p:sp>
      <p:sp>
        <p:nvSpPr>
          <p:cNvPr id="2" name="Marcador de número de diapositiva 1"/>
          <p:cNvSpPr>
            <a:spLocks noGrp="1"/>
          </p:cNvSpPr>
          <p:nvPr>
            <p:ph type="sldNum" sz="quarter" idx="2"/>
          </p:nvPr>
        </p:nvSpPr>
        <p:spPr/>
        <p:txBody>
          <a:bodyPr/>
          <a:lstStyle/>
          <a:p>
            <a:fld id="{86CB4B4D-7CA3-9044-876B-883B54F8677D}" type="slidenum">
              <a:rPr lang="es-CL" smtClean="0"/>
              <a:t>16</a:t>
            </a:fld>
            <a:endParaRPr lang="es-CL"/>
          </a:p>
        </p:txBody>
      </p:sp>
    </p:spTree>
  </p:cSld>
  <p:clrMapOvr>
    <a:masterClrMapping/>
  </p:clrMapOvr>
  <p:transition spd="med"/>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 name="Google Shape;25;p27"/>
          <p:cNvSpPr txBox="1">
            <a:spLocks noGrp="1"/>
          </p:cNvSpPr>
          <p:nvPr>
            <p:ph type="sldNum" sz="quarter" idx="4294967295"/>
          </p:nvPr>
        </p:nvSpPr>
        <p:spPr>
          <a:xfrm>
            <a:off x="371683" y="6881800"/>
            <a:ext cx="337157" cy="317114"/>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nchor="t"/>
          <a:lstStyle>
            <a:lvl1pPr>
              <a:defRPr sz="1100">
                <a:latin typeface="Calibri"/>
                <a:ea typeface="Calibri"/>
                <a:cs typeface="Calibri"/>
                <a:sym typeface="Calibri"/>
              </a:defRPr>
            </a:lvl1pPr>
          </a:lstStyle>
          <a:p>
            <a:fld id="{86CB4B4D-7CA3-9044-876B-883B54F8677D}" type="slidenum">
              <a:t>17</a:t>
            </a:fld>
            <a:endParaRPr/>
          </a:p>
        </p:txBody>
      </p:sp>
      <p:pic>
        <p:nvPicPr>
          <p:cNvPr id="318" name="Imagen 9" descr="Imagen 9"/>
          <p:cNvPicPr>
            <a:picLocks noChangeAspect="1"/>
          </p:cNvPicPr>
          <p:nvPr/>
        </p:nvPicPr>
        <p:blipFill>
          <a:blip r:embed="rId4">
            <a:extLst/>
          </a:blip>
          <a:stretch>
            <a:fillRect/>
          </a:stretch>
        </p:blipFill>
        <p:spPr>
          <a:xfrm>
            <a:off x="830642" y="1815299"/>
            <a:ext cx="7016441" cy="4871644"/>
          </a:xfrm>
          <a:prstGeom prst="rect">
            <a:avLst/>
          </a:prstGeom>
          <a:ln w="12700">
            <a:miter lim="400000"/>
          </a:ln>
        </p:spPr>
      </p:pic>
      <p:sp>
        <p:nvSpPr>
          <p:cNvPr id="325" name="Google Shape;206;p7"/>
          <p:cNvSpPr txBox="1"/>
          <p:nvPr/>
        </p:nvSpPr>
        <p:spPr>
          <a:xfrm>
            <a:off x="382497" y="1261272"/>
            <a:ext cx="8950506" cy="53611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398" tIns="91398" rIns="91398" bIns="91398" anchor="ctr">
            <a:spAutoFit/>
          </a:bodyPr>
          <a:lstStyle>
            <a:lvl1pPr>
              <a:lnSpc>
                <a:spcPct val="80000"/>
              </a:lnSpc>
              <a:defRPr sz="2800" b="1">
                <a:solidFill>
                  <a:srgbClr val="741B47"/>
                </a:solidFill>
                <a:latin typeface="Calibri"/>
                <a:ea typeface="Calibri"/>
                <a:cs typeface="Calibri"/>
                <a:sym typeface="Calibri"/>
              </a:defRPr>
            </a:lvl1pPr>
          </a:lstStyle>
          <a:p>
            <a:r>
              <a:t>VIDEO</a:t>
            </a:r>
          </a:p>
        </p:txBody>
      </p:sp>
      <p:sp>
        <p:nvSpPr>
          <p:cNvPr id="330" name="Google Shape;443;p20"/>
          <p:cNvSpPr txBox="1"/>
          <p:nvPr/>
        </p:nvSpPr>
        <p:spPr>
          <a:xfrm>
            <a:off x="371684" y="999601"/>
            <a:ext cx="4700400" cy="37220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3" tIns="91423" rIns="91423" bIns="91423" anchor="ctr">
            <a:spAutoFit/>
          </a:bodyPr>
          <a:lstStyle>
            <a:lvl1pPr>
              <a:defRPr b="1">
                <a:latin typeface="Calibri"/>
                <a:ea typeface="Calibri"/>
                <a:cs typeface="Calibri"/>
                <a:sym typeface="Calibri"/>
              </a:defRPr>
            </a:lvl1pPr>
          </a:lstStyle>
          <a:p>
            <a:r>
              <a:t>VEAMOS EL SIGUIENTE</a:t>
            </a:r>
          </a:p>
        </p:txBody>
      </p:sp>
      <p:pic>
        <p:nvPicPr>
          <p:cNvPr id="16" name="¿Cómo funciona una transmisión de doble embrague">
            <a:hlinkClick r:id="" action="ppaction://media"/>
            <a:extLst>
              <a:ext uri="{FF2B5EF4-FFF2-40B4-BE49-F238E27FC236}">
                <a16:creationId xmlns:a16="http://schemas.microsoft.com/office/drawing/2014/main" xmlns="" id="{C1058C51-917D-421D-9A6D-ED10AB7961DF}"/>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974759" y="2364367"/>
            <a:ext cx="5883150" cy="3309197"/>
          </a:xfrm>
          <a:prstGeom prst="rect">
            <a:avLst/>
          </a:prstGeom>
        </p:spPr>
      </p:pic>
      <p:pic>
        <p:nvPicPr>
          <p:cNvPr id="319" name="Imagen 10" descr="Imagen 10"/>
          <p:cNvPicPr>
            <a:picLocks noChangeAspect="1"/>
          </p:cNvPicPr>
          <p:nvPr/>
        </p:nvPicPr>
        <p:blipFill>
          <a:blip r:embed="rId6">
            <a:extLst/>
          </a:blip>
          <a:stretch>
            <a:fillRect/>
          </a:stretch>
        </p:blipFill>
        <p:spPr>
          <a:xfrm flipH="1">
            <a:off x="5852680" y="3959845"/>
            <a:ext cx="4636304" cy="3844877"/>
          </a:xfrm>
          <a:prstGeom prst="rect">
            <a:avLst/>
          </a:prstGeom>
          <a:ln w="12700">
            <a:miter lim="400000"/>
          </a:ln>
        </p:spPr>
      </p:pic>
      <p:grpSp>
        <p:nvGrpSpPr>
          <p:cNvPr id="322" name="Grupo 11"/>
          <p:cNvGrpSpPr/>
          <p:nvPr/>
        </p:nvGrpSpPr>
        <p:grpSpPr>
          <a:xfrm>
            <a:off x="6729841" y="1699452"/>
            <a:ext cx="2633628" cy="2629604"/>
            <a:chOff x="0" y="0"/>
            <a:chExt cx="2633627" cy="2629603"/>
          </a:xfrm>
        </p:grpSpPr>
        <p:sp>
          <p:nvSpPr>
            <p:cNvPr id="320" name="Google Shape;250;p10"/>
            <p:cNvSpPr/>
            <p:nvPr/>
          </p:nvSpPr>
          <p:spPr>
            <a:xfrm>
              <a:off x="0" y="0"/>
              <a:ext cx="2633628" cy="1993054"/>
            </a:xfrm>
            <a:prstGeom prst="roundRect">
              <a:avLst>
                <a:gd name="adj" fmla="val 11224"/>
              </a:avLst>
            </a:prstGeom>
            <a:solidFill>
              <a:srgbClr val="DFD3D8"/>
            </a:solidFill>
            <a:ln w="12700" cap="flat">
              <a:noFill/>
              <a:miter lim="400000"/>
            </a:ln>
            <a:effectLst/>
          </p:spPr>
          <p:txBody>
            <a:bodyPr wrap="square" lIns="0" tIns="0" rIns="0" bIns="0" numCol="1" anchor="ctr">
              <a:noAutofit/>
            </a:bodyPr>
            <a:lstStyle/>
            <a:p>
              <a:pPr>
                <a:defRPr>
                  <a:latin typeface="+mj-lt"/>
                  <a:ea typeface="+mj-ea"/>
                  <a:cs typeface="+mj-cs"/>
                  <a:sym typeface="Arial"/>
                </a:defRPr>
              </a:pPr>
              <a:endParaRPr/>
            </a:p>
          </p:txBody>
        </p:sp>
        <p:sp>
          <p:nvSpPr>
            <p:cNvPr id="321" name="Triángulo isósceles 13"/>
            <p:cNvSpPr/>
            <p:nvPr/>
          </p:nvSpPr>
          <p:spPr>
            <a:xfrm rot="12168342">
              <a:off x="992572" y="1807525"/>
              <a:ext cx="333495" cy="788258"/>
            </a:xfrm>
            <a:prstGeom prst="triangle">
              <a:avLst/>
            </a:prstGeom>
            <a:solidFill>
              <a:srgbClr val="DFD3D8"/>
            </a:solidFill>
            <a:ln w="12700" cap="flat">
              <a:noFill/>
              <a:miter lim="400000"/>
            </a:ln>
            <a:effectLst/>
          </p:spPr>
          <p:txBody>
            <a:bodyPr wrap="square" lIns="0" tIns="0" rIns="0" bIns="0" numCol="1" anchor="ctr">
              <a:noAutofit/>
            </a:bodyPr>
            <a:lstStyle/>
            <a:p>
              <a:pPr algn="ctr">
                <a:defRPr>
                  <a:solidFill>
                    <a:srgbClr val="FFFFFF"/>
                  </a:solidFill>
                </a:defRPr>
              </a:pPr>
              <a:endParaRPr/>
            </a:p>
          </p:txBody>
        </p:sp>
      </p:grpSp>
      <p:sp>
        <p:nvSpPr>
          <p:cNvPr id="323" name="Google Shape;353;p18"/>
          <p:cNvSpPr txBox="1"/>
          <p:nvPr/>
        </p:nvSpPr>
        <p:spPr>
          <a:xfrm>
            <a:off x="7034889" y="1776800"/>
            <a:ext cx="2221898" cy="183379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398" tIns="91398" rIns="91398" bIns="91398" anchor="ctr">
            <a:spAutoFit/>
          </a:bodyPr>
          <a:lstStyle/>
          <a:p>
            <a:pPr>
              <a:lnSpc>
                <a:spcPct val="80000"/>
              </a:lnSpc>
              <a:defRPr sz="2100" b="1">
                <a:solidFill>
                  <a:srgbClr val="741B47"/>
                </a:solidFill>
                <a:latin typeface="Calibri"/>
                <a:ea typeface="Calibri"/>
                <a:cs typeface="Calibri"/>
                <a:sym typeface="Calibri"/>
              </a:defRPr>
            </a:pPr>
            <a:r>
              <a:t>Veamos el siguiente video que explica el </a:t>
            </a:r>
            <a:r>
              <a:rPr>
                <a:solidFill>
                  <a:srgbClr val="FF0000"/>
                </a:solidFill>
              </a:rPr>
              <a:t>funcionamiento de la transmisión DCT</a:t>
            </a:r>
            <a:r>
              <a:t>!</a:t>
            </a:r>
          </a:p>
        </p:txBody>
      </p:sp>
    </p:spTree>
  </p:cSld>
  <p:clrMapOvr>
    <a:masterClrMapping/>
  </p:clrMapOvr>
  <p:transition spd="med"/>
  <p:timing>
    <p:tnLst>
      <p:par>
        <p:cTn id="1" dur="indefinite" restart="never" nodeType="tmRoot">
          <p:childTnLst>
            <p:video>
              <p:cMediaNode vol="80000">
                <p:cTn id="2" fill="hold" display="0">
                  <p:stCondLst>
                    <p:cond delay="indefinite"/>
                  </p:stCondLst>
                </p:cTn>
                <p:tgtEl>
                  <p:spTgt spid="16"/>
                </p:tgtEl>
              </p:cMediaNode>
            </p:vide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2" name="Google Shape;173;p6"/>
          <p:cNvSpPr txBox="1"/>
          <p:nvPr/>
        </p:nvSpPr>
        <p:spPr>
          <a:xfrm>
            <a:off x="382497" y="1261273"/>
            <a:ext cx="8950506" cy="53616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nchor="ctr">
            <a:spAutoFit/>
          </a:bodyPr>
          <a:lstStyle/>
          <a:p>
            <a:pPr>
              <a:lnSpc>
                <a:spcPct val="80000"/>
              </a:lnSpc>
              <a:defRPr sz="2800" b="1">
                <a:solidFill>
                  <a:srgbClr val="741B47"/>
                </a:solidFill>
                <a:latin typeface="Calibri"/>
                <a:ea typeface="Calibri"/>
                <a:cs typeface="Calibri"/>
                <a:sym typeface="Calibri"/>
              </a:defRPr>
            </a:pPr>
            <a:r>
              <a:t>TRANSMISIÓN </a:t>
            </a:r>
            <a:r>
              <a:rPr b="0">
                <a:solidFill>
                  <a:srgbClr val="FF0000"/>
                </a:solidFill>
              </a:rPr>
              <a:t>CVT</a:t>
            </a:r>
          </a:p>
        </p:txBody>
      </p:sp>
      <p:sp>
        <p:nvSpPr>
          <p:cNvPr id="333" name="Rectángulo redondeado"/>
          <p:cNvSpPr/>
          <p:nvPr/>
        </p:nvSpPr>
        <p:spPr>
          <a:xfrm>
            <a:off x="1669614" y="2675033"/>
            <a:ext cx="7574092" cy="3329171"/>
          </a:xfrm>
          <a:prstGeom prst="roundRect">
            <a:avLst>
              <a:gd name="adj" fmla="val 8010"/>
            </a:avLst>
          </a:prstGeom>
          <a:solidFill>
            <a:srgbClr val="DFD3D8"/>
          </a:solidFill>
          <a:ln w="12700">
            <a:miter lim="400000"/>
          </a:ln>
        </p:spPr>
        <p:txBody>
          <a:bodyPr lIns="0" tIns="0" rIns="0" bIns="0" anchor="ctr"/>
          <a:lstStyle/>
          <a:p>
            <a:pPr algn="ctr">
              <a:defRPr>
                <a:solidFill>
                  <a:srgbClr val="FFFFFF"/>
                </a:solidFill>
              </a:defRPr>
            </a:pPr>
            <a:endParaRPr/>
          </a:p>
        </p:txBody>
      </p:sp>
      <p:sp>
        <p:nvSpPr>
          <p:cNvPr id="334" name="Nunca drenar o botar los líquidos que contiene. Estos son altamente tóxicos y corrosivos, hacerlo es un riesgo potencial para quien la manipula y el medio ambiente.…"/>
          <p:cNvSpPr txBox="1"/>
          <p:nvPr/>
        </p:nvSpPr>
        <p:spPr>
          <a:xfrm>
            <a:off x="4900708" y="2950863"/>
            <a:ext cx="3772762" cy="277751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spAutoFit/>
          </a:bodyPr>
          <a:lstStyle/>
          <a:p>
            <a:pPr>
              <a:lnSpc>
                <a:spcPct val="115000"/>
              </a:lnSpc>
              <a:defRPr sz="1600" b="1">
                <a:solidFill>
                  <a:srgbClr val="741B47"/>
                </a:solidFill>
                <a:latin typeface="Calibri"/>
                <a:ea typeface="Calibri"/>
                <a:cs typeface="Calibri"/>
                <a:sym typeface="Calibri"/>
              </a:defRPr>
            </a:pPr>
            <a:r>
              <a:t>La Transmisión llamada CVT es una Transmisión Continuamente Variable, es decir, una Transmisión que durante su funcionamiento realiza una cantidad de marchas indeterminadas. </a:t>
            </a:r>
          </a:p>
          <a:p>
            <a:pPr>
              <a:lnSpc>
                <a:spcPct val="115000"/>
              </a:lnSpc>
              <a:defRPr sz="1600">
                <a:solidFill>
                  <a:srgbClr val="741B47"/>
                </a:solidFill>
                <a:latin typeface="Calibri"/>
                <a:ea typeface="Calibri"/>
                <a:cs typeface="Calibri"/>
                <a:sym typeface="Calibri"/>
              </a:defRPr>
            </a:pPr>
            <a:endParaRPr/>
          </a:p>
          <a:p>
            <a:pPr>
              <a:lnSpc>
                <a:spcPct val="115000"/>
              </a:lnSpc>
              <a:defRPr sz="1600">
                <a:solidFill>
                  <a:srgbClr val="741B47"/>
                </a:solidFill>
                <a:latin typeface="Calibri"/>
                <a:ea typeface="Calibri"/>
                <a:cs typeface="Calibri"/>
                <a:sym typeface="Calibri"/>
              </a:defRPr>
            </a:pPr>
            <a:r>
              <a:t>Para realizar una gran cantidad de marchas, la Transmisión CVT cuentas con 2 Poleas, las que varían su diámetro en forma permanente durante el funcionamiento de la Transmisión.</a:t>
            </a:r>
          </a:p>
        </p:txBody>
      </p:sp>
      <p:sp>
        <p:nvSpPr>
          <p:cNvPr id="335" name="Conector recto de flecha 8"/>
          <p:cNvSpPr/>
          <p:nvPr/>
        </p:nvSpPr>
        <p:spPr>
          <a:xfrm flipH="1">
            <a:off x="2786743" y="2660647"/>
            <a:ext cx="478629" cy="1121230"/>
          </a:xfrm>
          <a:prstGeom prst="line">
            <a:avLst/>
          </a:prstGeom>
          <a:ln w="12700">
            <a:solidFill>
              <a:srgbClr val="FF0000"/>
            </a:solidFill>
            <a:tailEnd type="triangle"/>
          </a:ln>
        </p:spPr>
        <p:txBody>
          <a:bodyPr lIns="45718" tIns="45718" rIns="45718" bIns="45718"/>
          <a:lstStyle/>
          <a:p>
            <a:endParaRPr/>
          </a:p>
        </p:txBody>
      </p:sp>
      <p:sp>
        <p:nvSpPr>
          <p:cNvPr id="336" name="Conector recto de flecha 13"/>
          <p:cNvSpPr/>
          <p:nvPr/>
        </p:nvSpPr>
        <p:spPr>
          <a:xfrm flipV="1">
            <a:off x="1259146" y="4968418"/>
            <a:ext cx="820026" cy="722649"/>
          </a:xfrm>
          <a:prstGeom prst="line">
            <a:avLst/>
          </a:prstGeom>
          <a:ln w="12700">
            <a:solidFill>
              <a:srgbClr val="FF0000"/>
            </a:solidFill>
            <a:tailEnd type="triangle"/>
          </a:ln>
        </p:spPr>
        <p:txBody>
          <a:bodyPr lIns="45718" tIns="45718" rIns="45718" bIns="45718"/>
          <a:lstStyle/>
          <a:p>
            <a:endParaRPr/>
          </a:p>
        </p:txBody>
      </p:sp>
      <p:sp>
        <p:nvSpPr>
          <p:cNvPr id="337" name="Círculo"/>
          <p:cNvSpPr/>
          <p:nvPr/>
        </p:nvSpPr>
        <p:spPr>
          <a:xfrm>
            <a:off x="446679" y="2363914"/>
            <a:ext cx="4205660" cy="4205660"/>
          </a:xfrm>
          <a:prstGeom prst="ellipse">
            <a:avLst/>
          </a:prstGeom>
          <a:solidFill>
            <a:srgbClr val="FFFFFF"/>
          </a:solidFill>
          <a:ln w="12700">
            <a:miter lim="400000"/>
          </a:ln>
        </p:spPr>
        <p:txBody>
          <a:bodyPr lIns="0" tIns="0" rIns="0" bIns="0"/>
          <a:lstStyle/>
          <a:p>
            <a:pPr algn="ctr">
              <a:defRPr>
                <a:solidFill>
                  <a:srgbClr val="FFFFFF"/>
                </a:solidFill>
                <a:latin typeface="+mj-lt"/>
                <a:ea typeface="+mj-ea"/>
                <a:cs typeface="+mj-cs"/>
                <a:sym typeface="Arial"/>
              </a:defRPr>
            </a:pPr>
            <a:endParaRPr/>
          </a:p>
        </p:txBody>
      </p:sp>
      <p:pic>
        <p:nvPicPr>
          <p:cNvPr id="338" name="Imagen" descr="Imagen"/>
          <p:cNvPicPr>
            <a:picLocks noChangeAspect="1"/>
          </p:cNvPicPr>
          <p:nvPr/>
        </p:nvPicPr>
        <p:blipFill>
          <a:blip r:embed="rId2">
            <a:extLst/>
          </a:blip>
          <a:stretch>
            <a:fillRect/>
          </a:stretch>
        </p:blipFill>
        <p:spPr>
          <a:xfrm>
            <a:off x="797470" y="3249418"/>
            <a:ext cx="3504078" cy="2434652"/>
          </a:xfrm>
          <a:prstGeom prst="rect">
            <a:avLst/>
          </a:prstGeom>
          <a:ln w="12700">
            <a:miter lim="400000"/>
          </a:ln>
        </p:spPr>
      </p:pic>
      <p:sp>
        <p:nvSpPr>
          <p:cNvPr id="339" name="Círculo"/>
          <p:cNvSpPr/>
          <p:nvPr/>
        </p:nvSpPr>
        <p:spPr>
          <a:xfrm>
            <a:off x="446679" y="2363914"/>
            <a:ext cx="4205660" cy="4205660"/>
          </a:xfrm>
          <a:prstGeom prst="ellipse">
            <a:avLst/>
          </a:prstGeom>
          <a:ln w="50800">
            <a:solidFill>
              <a:srgbClr val="BC9CA6"/>
            </a:solidFill>
          </a:ln>
        </p:spPr>
        <p:txBody>
          <a:bodyPr lIns="0" tIns="0" rIns="0" bIns="0"/>
          <a:lstStyle/>
          <a:p>
            <a:pPr algn="ctr">
              <a:defRPr>
                <a:solidFill>
                  <a:srgbClr val="FFFFFF"/>
                </a:solidFill>
                <a:latin typeface="+mj-lt"/>
                <a:ea typeface="+mj-ea"/>
                <a:cs typeface="+mj-cs"/>
                <a:sym typeface="Arial"/>
              </a:defRPr>
            </a:pPr>
            <a:endParaRPr/>
          </a:p>
        </p:txBody>
      </p:sp>
      <p:sp>
        <p:nvSpPr>
          <p:cNvPr id="2" name="Marcador de número de diapositiva 1"/>
          <p:cNvSpPr>
            <a:spLocks noGrp="1"/>
          </p:cNvSpPr>
          <p:nvPr>
            <p:ph type="sldNum" sz="quarter" idx="2"/>
          </p:nvPr>
        </p:nvSpPr>
        <p:spPr/>
        <p:txBody>
          <a:bodyPr/>
          <a:lstStyle/>
          <a:p>
            <a:fld id="{86CB4B4D-7CA3-9044-876B-883B54F8677D}" type="slidenum">
              <a:rPr lang="es-CL" smtClean="0"/>
              <a:t>18</a:t>
            </a:fld>
            <a:endParaRPr lang="es-CL"/>
          </a:p>
        </p:txBody>
      </p:sp>
    </p:spTree>
  </p:cSld>
  <p:clrMapOvr>
    <a:masterClrMapping/>
  </p:clrMapOvr>
  <p:transition spd="med"/>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1" name="Google Shape;173;p6"/>
          <p:cNvSpPr txBox="1"/>
          <p:nvPr/>
        </p:nvSpPr>
        <p:spPr>
          <a:xfrm>
            <a:off x="382497" y="1261273"/>
            <a:ext cx="8950506" cy="53616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nchor="ctr">
            <a:spAutoFit/>
          </a:bodyPr>
          <a:lstStyle/>
          <a:p>
            <a:pPr>
              <a:lnSpc>
                <a:spcPct val="80000"/>
              </a:lnSpc>
              <a:defRPr sz="2800" b="1">
                <a:solidFill>
                  <a:srgbClr val="741B47"/>
                </a:solidFill>
                <a:latin typeface="Calibri"/>
                <a:ea typeface="Calibri"/>
                <a:cs typeface="Calibri"/>
                <a:sym typeface="Calibri"/>
              </a:defRPr>
            </a:pPr>
            <a:r>
              <a:t>TRANSMISIÓN </a:t>
            </a:r>
            <a:r>
              <a:rPr b="0">
                <a:solidFill>
                  <a:srgbClr val="FF0000"/>
                </a:solidFill>
              </a:rPr>
              <a:t>CVT</a:t>
            </a:r>
          </a:p>
        </p:txBody>
      </p:sp>
      <p:sp>
        <p:nvSpPr>
          <p:cNvPr id="342" name="Rectángulo redondeado"/>
          <p:cNvSpPr/>
          <p:nvPr/>
        </p:nvSpPr>
        <p:spPr>
          <a:xfrm>
            <a:off x="295856" y="2766443"/>
            <a:ext cx="8161152" cy="3288648"/>
          </a:xfrm>
          <a:prstGeom prst="roundRect">
            <a:avLst>
              <a:gd name="adj" fmla="val 6563"/>
            </a:avLst>
          </a:prstGeom>
          <a:solidFill>
            <a:srgbClr val="DFD3D8"/>
          </a:solidFill>
          <a:ln w="12700">
            <a:miter lim="400000"/>
          </a:ln>
        </p:spPr>
        <p:txBody>
          <a:bodyPr lIns="0" tIns="0" rIns="0" bIns="0" anchor="ctr"/>
          <a:lstStyle/>
          <a:p>
            <a:pPr algn="ctr">
              <a:defRPr>
                <a:solidFill>
                  <a:srgbClr val="FFFFFF"/>
                </a:solidFill>
              </a:defRPr>
            </a:pPr>
            <a:endParaRPr/>
          </a:p>
        </p:txBody>
      </p:sp>
      <p:sp>
        <p:nvSpPr>
          <p:cNvPr id="343" name="Nunca drenar o botar los líquidos que contiene. Estos son altamente tóxicos y corrosivos, hacerlo es un riesgo potencial para quien la manipula y el medio ambiente.…"/>
          <p:cNvSpPr txBox="1"/>
          <p:nvPr/>
        </p:nvSpPr>
        <p:spPr>
          <a:xfrm>
            <a:off x="631849" y="3126539"/>
            <a:ext cx="5177670" cy="106527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spAutoFit/>
          </a:bodyPr>
          <a:lstStyle>
            <a:lvl1pPr>
              <a:lnSpc>
                <a:spcPct val="115000"/>
              </a:lnSpc>
              <a:defRPr sz="1600">
                <a:solidFill>
                  <a:srgbClr val="741B47"/>
                </a:solidFill>
                <a:latin typeface="Calibri"/>
                <a:ea typeface="Calibri"/>
                <a:cs typeface="Calibri"/>
                <a:sym typeface="Calibri"/>
              </a:defRPr>
            </a:lvl1pPr>
          </a:lstStyle>
          <a:p>
            <a:r>
              <a:t>La diferencia fundamental de la Transmisión CVT con las Transmisiones Automáticas, consiste en que la Transmisión CVT no posee Trenes Hepicicloidales, ya que estos son reemplazados por el Sistema de Poleas.</a:t>
            </a:r>
          </a:p>
        </p:txBody>
      </p:sp>
      <p:sp>
        <p:nvSpPr>
          <p:cNvPr id="344" name="Diagrama de flujo: conector 1"/>
          <p:cNvSpPr/>
          <p:nvPr/>
        </p:nvSpPr>
        <p:spPr>
          <a:xfrm>
            <a:off x="6139754" y="1455986"/>
            <a:ext cx="3165605" cy="3165605"/>
          </a:xfrm>
          <a:prstGeom prst="ellipse">
            <a:avLst/>
          </a:prstGeom>
          <a:solidFill>
            <a:srgbClr val="FFFFFF"/>
          </a:solidFill>
          <a:ln w="12700">
            <a:miter lim="400000"/>
          </a:ln>
        </p:spPr>
        <p:txBody>
          <a:bodyPr lIns="0" tIns="0" rIns="0" bIns="0"/>
          <a:lstStyle/>
          <a:p>
            <a:endParaRPr/>
          </a:p>
        </p:txBody>
      </p:sp>
      <p:pic>
        <p:nvPicPr>
          <p:cNvPr id="345" name="Imagen 9" descr="Imagen 9"/>
          <p:cNvPicPr>
            <a:picLocks noChangeAspect="1"/>
          </p:cNvPicPr>
          <p:nvPr/>
        </p:nvPicPr>
        <p:blipFill>
          <a:blip r:embed="rId2">
            <a:extLst/>
          </a:blip>
          <a:srcRect r="3" b="5"/>
          <a:stretch>
            <a:fillRect/>
          </a:stretch>
        </p:blipFill>
        <p:spPr>
          <a:xfrm>
            <a:off x="6530898" y="2242974"/>
            <a:ext cx="2383235" cy="1654176"/>
          </a:xfrm>
          <a:custGeom>
            <a:avLst/>
            <a:gdLst/>
            <a:ahLst/>
            <a:cxnLst>
              <a:cxn ang="0">
                <a:pos x="wd2" y="hd2"/>
              </a:cxn>
              <a:cxn ang="5400000">
                <a:pos x="wd2" y="hd2"/>
              </a:cxn>
              <a:cxn ang="10800000">
                <a:pos x="wd2" y="hd2"/>
              </a:cxn>
              <a:cxn ang="16200000">
                <a:pos x="wd2" y="hd2"/>
              </a:cxn>
            </a:cxnLst>
            <a:rect l="0" t="0" r="r" b="b"/>
            <a:pathLst>
              <a:path w="21600" h="21600" extrusionOk="0">
                <a:moveTo>
                  <a:pt x="2500" y="0"/>
                </a:moveTo>
                <a:cubicBezTo>
                  <a:pt x="1120" y="0"/>
                  <a:pt x="0" y="1613"/>
                  <a:pt x="0" y="3602"/>
                </a:cubicBezTo>
                <a:lnTo>
                  <a:pt x="0" y="18003"/>
                </a:lnTo>
                <a:cubicBezTo>
                  <a:pt x="0" y="19992"/>
                  <a:pt x="1120" y="21600"/>
                  <a:pt x="2500" y="21600"/>
                </a:cubicBezTo>
                <a:lnTo>
                  <a:pt x="19100" y="21600"/>
                </a:lnTo>
                <a:cubicBezTo>
                  <a:pt x="20480" y="21600"/>
                  <a:pt x="21600" y="19992"/>
                  <a:pt x="21600" y="18003"/>
                </a:cubicBezTo>
                <a:lnTo>
                  <a:pt x="21600" y="3602"/>
                </a:lnTo>
                <a:cubicBezTo>
                  <a:pt x="21600" y="1613"/>
                  <a:pt x="20480" y="0"/>
                  <a:pt x="19100" y="0"/>
                </a:cubicBezTo>
                <a:lnTo>
                  <a:pt x="2500" y="0"/>
                </a:lnTo>
                <a:close/>
              </a:path>
            </a:pathLst>
          </a:custGeom>
          <a:ln w="12700">
            <a:miter lim="400000"/>
          </a:ln>
        </p:spPr>
      </p:pic>
      <p:sp>
        <p:nvSpPr>
          <p:cNvPr id="346" name="Círculo"/>
          <p:cNvSpPr/>
          <p:nvPr/>
        </p:nvSpPr>
        <p:spPr>
          <a:xfrm>
            <a:off x="6259411" y="1575643"/>
            <a:ext cx="2926292" cy="2926291"/>
          </a:xfrm>
          <a:prstGeom prst="ellipse">
            <a:avLst/>
          </a:prstGeom>
          <a:ln w="50800">
            <a:solidFill>
              <a:srgbClr val="BC9CA6"/>
            </a:solidFill>
          </a:ln>
        </p:spPr>
        <p:txBody>
          <a:bodyPr lIns="0" tIns="0" rIns="0" bIns="0"/>
          <a:lstStyle/>
          <a:p>
            <a:pPr algn="ctr">
              <a:defRPr>
                <a:solidFill>
                  <a:srgbClr val="FFFFFF"/>
                </a:solidFill>
                <a:latin typeface="+mj-lt"/>
                <a:ea typeface="+mj-ea"/>
                <a:cs typeface="+mj-cs"/>
                <a:sym typeface="Arial"/>
              </a:defRPr>
            </a:pPr>
            <a:endParaRPr/>
          </a:p>
        </p:txBody>
      </p:sp>
      <p:sp>
        <p:nvSpPr>
          <p:cNvPr id="347" name="Nunca drenar o botar los líquidos que contiene. Estos son altamente tóxicos y corrosivos, hacerlo es un riesgo potencial para quien la manipula y el medio ambiente.…"/>
          <p:cNvSpPr txBox="1"/>
          <p:nvPr/>
        </p:nvSpPr>
        <p:spPr>
          <a:xfrm>
            <a:off x="584948" y="4480508"/>
            <a:ext cx="5912732" cy="49452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spAutoFit/>
          </a:bodyPr>
          <a:lstStyle>
            <a:lvl1pPr>
              <a:lnSpc>
                <a:spcPct val="115000"/>
              </a:lnSpc>
              <a:defRPr sz="1600">
                <a:solidFill>
                  <a:srgbClr val="741B47"/>
                </a:solidFill>
                <a:latin typeface="Calibri"/>
                <a:ea typeface="Calibri"/>
                <a:cs typeface="Calibri"/>
                <a:sym typeface="Calibri"/>
              </a:defRPr>
            </a:lvl1pPr>
          </a:lstStyle>
          <a:p>
            <a:r>
              <a:t>Solo posee un Tren Hepicicloidal cuya función específica, es permitir que el vehículo se desplace hacia Adelante o en Retroceso.</a:t>
            </a:r>
          </a:p>
        </p:txBody>
      </p:sp>
      <p:sp>
        <p:nvSpPr>
          <p:cNvPr id="348" name="Nunca drenar o botar los líquidos que contiene. Estos son altamente tóxicos y corrosivos, hacerlo es un riesgo potencial para quien la manipula y el medio ambiente.…"/>
          <p:cNvSpPr txBox="1"/>
          <p:nvPr/>
        </p:nvSpPr>
        <p:spPr>
          <a:xfrm>
            <a:off x="593341" y="5263731"/>
            <a:ext cx="6351866" cy="49452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spAutoFit/>
          </a:bodyPr>
          <a:lstStyle>
            <a:lvl1pPr>
              <a:lnSpc>
                <a:spcPct val="115000"/>
              </a:lnSpc>
              <a:defRPr sz="1600">
                <a:solidFill>
                  <a:srgbClr val="741B47"/>
                </a:solidFill>
                <a:latin typeface="Calibri"/>
                <a:ea typeface="Calibri"/>
                <a:cs typeface="Calibri"/>
                <a:sym typeface="Calibri"/>
              </a:defRPr>
            </a:lvl1pPr>
          </a:lstStyle>
          <a:p>
            <a:r>
              <a:t>Además, posee un Convertidor de Torque, un Cuerpo de Válvulas y Electroválvulas igual que la Transmisión Automática.</a:t>
            </a:r>
          </a:p>
        </p:txBody>
      </p:sp>
      <p:pic>
        <p:nvPicPr>
          <p:cNvPr id="349" name="Imagen" descr="Imagen"/>
          <p:cNvPicPr>
            <a:picLocks noChangeAspect="1"/>
          </p:cNvPicPr>
          <p:nvPr/>
        </p:nvPicPr>
        <p:blipFill>
          <a:blip r:embed="rId3">
            <a:extLst/>
          </a:blip>
          <a:stretch>
            <a:fillRect/>
          </a:stretch>
        </p:blipFill>
        <p:spPr>
          <a:xfrm>
            <a:off x="7198842" y="4554830"/>
            <a:ext cx="2448218" cy="3009964"/>
          </a:xfrm>
          <a:prstGeom prst="rect">
            <a:avLst/>
          </a:prstGeom>
          <a:ln w="12700">
            <a:miter lim="400000"/>
          </a:ln>
        </p:spPr>
      </p:pic>
      <p:sp>
        <p:nvSpPr>
          <p:cNvPr id="2" name="Marcador de número de diapositiva 1"/>
          <p:cNvSpPr>
            <a:spLocks noGrp="1"/>
          </p:cNvSpPr>
          <p:nvPr>
            <p:ph type="sldNum" sz="quarter" idx="2"/>
          </p:nvPr>
        </p:nvSpPr>
        <p:spPr/>
        <p:txBody>
          <a:bodyPr/>
          <a:lstStyle/>
          <a:p>
            <a:fld id="{86CB4B4D-7CA3-9044-876B-883B54F8677D}" type="slidenum">
              <a:rPr lang="es-CL" smtClean="0"/>
              <a:t>19</a:t>
            </a:fld>
            <a:endParaRPr lang="es-CL"/>
          </a:p>
        </p:txBody>
      </p:sp>
    </p:spTree>
  </p:cSld>
  <p:clrMapOvr>
    <a:masterClrMapping/>
  </p:clrMapOvr>
  <p:transition spd="med"/>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1" name="Google Shape;173;p6"/>
          <p:cNvSpPr txBox="1"/>
          <p:nvPr/>
        </p:nvSpPr>
        <p:spPr>
          <a:xfrm>
            <a:off x="382497" y="1261273"/>
            <a:ext cx="8950506" cy="53616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nchor="ctr">
            <a:spAutoFit/>
          </a:bodyPr>
          <a:lstStyle/>
          <a:p>
            <a:pPr>
              <a:lnSpc>
                <a:spcPct val="80000"/>
              </a:lnSpc>
              <a:defRPr sz="2800" b="1">
                <a:solidFill>
                  <a:srgbClr val="741B47"/>
                </a:solidFill>
                <a:latin typeface="Calibri"/>
                <a:ea typeface="Calibri"/>
                <a:cs typeface="Calibri"/>
                <a:sym typeface="Calibri"/>
              </a:defRPr>
            </a:pPr>
            <a:r>
              <a:t>FUNCIONAMIENTO </a:t>
            </a:r>
            <a:r>
              <a:rPr b="0">
                <a:solidFill>
                  <a:srgbClr val="FF0000"/>
                </a:solidFill>
              </a:rPr>
              <a:t>DE LAS POLEAS</a:t>
            </a:r>
          </a:p>
        </p:txBody>
      </p:sp>
      <p:sp>
        <p:nvSpPr>
          <p:cNvPr id="352" name="Rectángulo redondeado"/>
          <p:cNvSpPr/>
          <p:nvPr/>
        </p:nvSpPr>
        <p:spPr>
          <a:xfrm>
            <a:off x="1900828" y="2729450"/>
            <a:ext cx="7155215" cy="1656470"/>
          </a:xfrm>
          <a:prstGeom prst="roundRect">
            <a:avLst>
              <a:gd name="adj" fmla="val 7561"/>
            </a:avLst>
          </a:prstGeom>
          <a:solidFill>
            <a:srgbClr val="DFD3D8"/>
          </a:solidFill>
          <a:ln w="12700">
            <a:miter lim="400000"/>
          </a:ln>
        </p:spPr>
        <p:txBody>
          <a:bodyPr lIns="0" tIns="0" rIns="0" bIns="0" anchor="ctr"/>
          <a:lstStyle/>
          <a:p>
            <a:pPr algn="ctr">
              <a:defRPr>
                <a:solidFill>
                  <a:srgbClr val="FFFFFF"/>
                </a:solidFill>
              </a:defRPr>
            </a:pPr>
            <a:endParaRPr/>
          </a:p>
        </p:txBody>
      </p:sp>
      <p:sp>
        <p:nvSpPr>
          <p:cNvPr id="353" name="Nunca drenar o botar los líquidos que contiene. Estos son altamente tóxicos y corrosivos, hacerlo es un riesgo potencial para quien la manipula y el medio ambiente.…"/>
          <p:cNvSpPr txBox="1"/>
          <p:nvPr/>
        </p:nvSpPr>
        <p:spPr>
          <a:xfrm>
            <a:off x="4202255" y="2932253"/>
            <a:ext cx="5007430" cy="106527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spAutoFit/>
          </a:bodyPr>
          <a:lstStyle/>
          <a:p>
            <a:pPr>
              <a:lnSpc>
                <a:spcPct val="115000"/>
              </a:lnSpc>
              <a:defRPr sz="1600">
                <a:solidFill>
                  <a:srgbClr val="741B47"/>
                </a:solidFill>
                <a:latin typeface="Calibri"/>
                <a:ea typeface="Calibri"/>
                <a:cs typeface="Calibri"/>
                <a:sym typeface="Calibri"/>
              </a:defRPr>
            </a:pPr>
            <a:r>
              <a:t>Los ejes en donde están montadas las Poleas de esta Transmisión tienen la siguiente función:</a:t>
            </a:r>
          </a:p>
          <a:p>
            <a:pPr marL="285750" indent="-285750">
              <a:lnSpc>
                <a:spcPct val="115000"/>
              </a:lnSpc>
              <a:buSzPct val="100000"/>
              <a:buFont typeface="Arial"/>
              <a:buChar char="•"/>
              <a:defRPr sz="1600" b="1">
                <a:solidFill>
                  <a:srgbClr val="741B47"/>
                </a:solidFill>
                <a:latin typeface="Calibri"/>
                <a:ea typeface="Calibri"/>
                <a:cs typeface="Calibri"/>
                <a:sym typeface="Calibri"/>
              </a:defRPr>
            </a:pPr>
            <a:r>
              <a:t>Uno corresponde al Eje de Entrada.</a:t>
            </a:r>
          </a:p>
          <a:p>
            <a:pPr marL="285750" indent="-285750">
              <a:lnSpc>
                <a:spcPct val="115000"/>
              </a:lnSpc>
              <a:buSzPct val="100000"/>
              <a:buFont typeface="Arial"/>
              <a:buChar char="•"/>
              <a:defRPr sz="1600" b="1">
                <a:solidFill>
                  <a:srgbClr val="741B47"/>
                </a:solidFill>
                <a:latin typeface="Calibri"/>
                <a:ea typeface="Calibri"/>
                <a:cs typeface="Calibri"/>
                <a:sym typeface="Calibri"/>
              </a:defRPr>
            </a:pPr>
            <a:r>
              <a:t>El otro corresponde al Eje de Salida.</a:t>
            </a:r>
          </a:p>
        </p:txBody>
      </p:sp>
      <p:sp>
        <p:nvSpPr>
          <p:cNvPr id="354" name="Rectángulo redondeado"/>
          <p:cNvSpPr/>
          <p:nvPr/>
        </p:nvSpPr>
        <p:spPr>
          <a:xfrm>
            <a:off x="1900828" y="4565030"/>
            <a:ext cx="7155215" cy="1656470"/>
          </a:xfrm>
          <a:prstGeom prst="roundRect">
            <a:avLst>
              <a:gd name="adj" fmla="val 7561"/>
            </a:avLst>
          </a:prstGeom>
          <a:solidFill>
            <a:srgbClr val="EEEEEE"/>
          </a:solidFill>
          <a:ln w="12700">
            <a:miter lim="400000"/>
          </a:ln>
        </p:spPr>
        <p:txBody>
          <a:bodyPr lIns="0" tIns="0" rIns="0" bIns="0" anchor="ctr"/>
          <a:lstStyle/>
          <a:p>
            <a:pPr algn="ctr">
              <a:defRPr>
                <a:solidFill>
                  <a:srgbClr val="FFFFFF"/>
                </a:solidFill>
              </a:defRPr>
            </a:pPr>
            <a:endParaRPr/>
          </a:p>
        </p:txBody>
      </p:sp>
      <p:sp>
        <p:nvSpPr>
          <p:cNvPr id="355" name="Nunca drenar o botar los líquidos que contiene. Estos son altamente tóxicos y corrosivos, hacerlo es un riesgo potencial para quien la manipula y el medio ambiente.…"/>
          <p:cNvSpPr txBox="1"/>
          <p:nvPr/>
        </p:nvSpPr>
        <p:spPr>
          <a:xfrm>
            <a:off x="4119844" y="4860628"/>
            <a:ext cx="4362582" cy="106527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spAutoFit/>
          </a:bodyPr>
          <a:lstStyle>
            <a:lvl1pPr>
              <a:lnSpc>
                <a:spcPct val="115000"/>
              </a:lnSpc>
              <a:defRPr sz="1600">
                <a:solidFill>
                  <a:srgbClr val="741B47"/>
                </a:solidFill>
                <a:latin typeface="Calibri"/>
                <a:ea typeface="Calibri"/>
                <a:cs typeface="Calibri"/>
                <a:sym typeface="Calibri"/>
              </a:defRPr>
            </a:lvl1pPr>
          </a:lstStyle>
          <a:p>
            <a:r>
              <a:t>Estas Poleas se comunican mediante una Cadena, la que transmite el movimiento de la Polea conectada al Eje de Entrada (conductora) a la Polea Conectada al Eje de Salida (conducida).</a:t>
            </a:r>
          </a:p>
        </p:txBody>
      </p:sp>
      <p:sp>
        <p:nvSpPr>
          <p:cNvPr id="356" name="Diagrama de flujo: conector 1"/>
          <p:cNvSpPr/>
          <p:nvPr/>
        </p:nvSpPr>
        <p:spPr>
          <a:xfrm>
            <a:off x="16799" y="2454815"/>
            <a:ext cx="3943490" cy="3943491"/>
          </a:xfrm>
          <a:prstGeom prst="ellipse">
            <a:avLst/>
          </a:prstGeom>
          <a:solidFill>
            <a:srgbClr val="FFFFFF"/>
          </a:solidFill>
          <a:ln w="12700">
            <a:miter lim="400000"/>
          </a:ln>
        </p:spPr>
        <p:txBody>
          <a:bodyPr lIns="0" tIns="0" rIns="0" bIns="0"/>
          <a:lstStyle/>
          <a:p>
            <a:endParaRPr/>
          </a:p>
        </p:txBody>
      </p:sp>
      <p:pic>
        <p:nvPicPr>
          <p:cNvPr id="357" name="Imagen 6" descr="Imagen 6"/>
          <p:cNvPicPr>
            <a:picLocks noChangeAspect="1"/>
          </p:cNvPicPr>
          <p:nvPr/>
        </p:nvPicPr>
        <p:blipFill>
          <a:blip r:embed="rId2">
            <a:extLst/>
          </a:blip>
          <a:srcRect l="13622" t="2025" r="13622" b="2024"/>
          <a:stretch>
            <a:fillRect/>
          </a:stretch>
        </p:blipFill>
        <p:spPr>
          <a:xfrm>
            <a:off x="136923" y="2574940"/>
            <a:ext cx="3703242" cy="3703241"/>
          </a:xfrm>
          <a:custGeom>
            <a:avLst/>
            <a:gdLst/>
            <a:ahLst/>
            <a:cxnLst>
              <a:cxn ang="0">
                <a:pos x="wd2" y="hd2"/>
              </a:cxn>
              <a:cxn ang="5400000">
                <a:pos x="wd2" y="hd2"/>
              </a:cxn>
              <a:cxn ang="10800000">
                <a:pos x="wd2" y="hd2"/>
              </a:cxn>
              <a:cxn ang="16200000">
                <a:pos x="wd2" y="hd2"/>
              </a:cxn>
            </a:cxnLst>
            <a:rect l="0" t="0" r="r" b="b"/>
            <a:pathLst>
              <a:path w="21600" h="21600" extrusionOk="0">
                <a:moveTo>
                  <a:pt x="10799" y="0"/>
                </a:moveTo>
                <a:cubicBezTo>
                  <a:pt x="4834" y="0"/>
                  <a:pt x="0" y="4834"/>
                  <a:pt x="0" y="10799"/>
                </a:cubicBezTo>
                <a:cubicBezTo>
                  <a:pt x="0" y="16763"/>
                  <a:pt x="4834" y="21600"/>
                  <a:pt x="10799" y="21600"/>
                </a:cubicBezTo>
                <a:cubicBezTo>
                  <a:pt x="16763" y="21600"/>
                  <a:pt x="21600" y="16763"/>
                  <a:pt x="21600" y="10799"/>
                </a:cubicBezTo>
                <a:cubicBezTo>
                  <a:pt x="21600" y="4834"/>
                  <a:pt x="16763" y="0"/>
                  <a:pt x="10799" y="0"/>
                </a:cubicBezTo>
                <a:close/>
              </a:path>
            </a:pathLst>
          </a:custGeom>
          <a:ln w="12700">
            <a:miter lim="400000"/>
          </a:ln>
        </p:spPr>
      </p:pic>
      <p:sp>
        <p:nvSpPr>
          <p:cNvPr id="2" name="Marcador de número de diapositiva 1"/>
          <p:cNvSpPr>
            <a:spLocks noGrp="1"/>
          </p:cNvSpPr>
          <p:nvPr>
            <p:ph type="sldNum" sz="quarter" idx="2"/>
          </p:nvPr>
        </p:nvSpPr>
        <p:spPr/>
        <p:txBody>
          <a:bodyPr/>
          <a:lstStyle/>
          <a:p>
            <a:fld id="{86CB4B4D-7CA3-9044-876B-883B54F8677D}" type="slidenum">
              <a:rPr lang="es-CL" smtClean="0"/>
              <a:t>20</a:t>
            </a:fld>
            <a:endParaRPr lang="es-CL"/>
          </a:p>
        </p:txBody>
      </p:sp>
    </p:spTree>
  </p:cSld>
  <p:clrMapOvr>
    <a:masterClrMapping/>
  </p:clrMapOvr>
  <p:transition spd="med"/>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9" name="Google Shape;173;p6"/>
          <p:cNvSpPr txBox="1"/>
          <p:nvPr/>
        </p:nvSpPr>
        <p:spPr>
          <a:xfrm>
            <a:off x="382497" y="1261273"/>
            <a:ext cx="8950506" cy="53616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nchor="ctr">
            <a:spAutoFit/>
          </a:bodyPr>
          <a:lstStyle/>
          <a:p>
            <a:pPr>
              <a:lnSpc>
                <a:spcPct val="80000"/>
              </a:lnSpc>
              <a:defRPr sz="2800" b="1">
                <a:solidFill>
                  <a:srgbClr val="741B47"/>
                </a:solidFill>
                <a:latin typeface="Calibri"/>
                <a:ea typeface="Calibri"/>
                <a:cs typeface="Calibri"/>
                <a:sym typeface="Calibri"/>
              </a:defRPr>
            </a:pPr>
            <a:r>
              <a:t>FUNCIONAMIENTO </a:t>
            </a:r>
            <a:r>
              <a:rPr b="0">
                <a:solidFill>
                  <a:srgbClr val="FF0000"/>
                </a:solidFill>
              </a:rPr>
              <a:t>DE LAS POLEAS</a:t>
            </a:r>
          </a:p>
        </p:txBody>
      </p:sp>
      <p:sp>
        <p:nvSpPr>
          <p:cNvPr id="360" name="Rectángulo redondeado"/>
          <p:cNvSpPr/>
          <p:nvPr/>
        </p:nvSpPr>
        <p:spPr>
          <a:xfrm>
            <a:off x="1703062" y="2395569"/>
            <a:ext cx="7629941" cy="1248903"/>
          </a:xfrm>
          <a:prstGeom prst="roundRect">
            <a:avLst>
              <a:gd name="adj" fmla="val 16167"/>
            </a:avLst>
          </a:prstGeom>
          <a:solidFill>
            <a:srgbClr val="DFD3D8"/>
          </a:solidFill>
          <a:ln w="12700">
            <a:miter lim="400000"/>
          </a:ln>
        </p:spPr>
        <p:txBody>
          <a:bodyPr lIns="0" tIns="0" rIns="0" bIns="0" anchor="ctr"/>
          <a:lstStyle/>
          <a:p>
            <a:pPr algn="ctr">
              <a:defRPr>
                <a:solidFill>
                  <a:srgbClr val="FFFFFF"/>
                </a:solidFill>
              </a:defRPr>
            </a:pPr>
            <a:endParaRPr/>
          </a:p>
        </p:txBody>
      </p:sp>
      <p:sp>
        <p:nvSpPr>
          <p:cNvPr id="361" name="Nunca drenar o botar los líquidos que contiene. Estos son altamente tóxicos y corrosivos, hacerlo es un riesgo potencial para quien la manipula y el medio ambiente.…"/>
          <p:cNvSpPr txBox="1"/>
          <p:nvPr/>
        </p:nvSpPr>
        <p:spPr>
          <a:xfrm>
            <a:off x="3615017" y="2626733"/>
            <a:ext cx="5573362" cy="7799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spAutoFit/>
          </a:bodyPr>
          <a:lstStyle>
            <a:lvl1pPr algn="r">
              <a:lnSpc>
                <a:spcPct val="115000"/>
              </a:lnSpc>
              <a:defRPr sz="1600">
                <a:solidFill>
                  <a:srgbClr val="741B47"/>
                </a:solidFill>
                <a:latin typeface="Calibri"/>
                <a:ea typeface="Calibri"/>
                <a:cs typeface="Calibri"/>
                <a:sym typeface="Calibri"/>
              </a:defRPr>
            </a:lvl1pPr>
          </a:lstStyle>
          <a:p>
            <a:r>
              <a:t>Ambas Poleas Están formadas por 2 conos cada una. Uno de los conos es fijo, y el otro cono está conectado a un pistón que se desplaza hacia los costados al existir o no existir Presión Hidráulica. </a:t>
            </a:r>
          </a:p>
        </p:txBody>
      </p:sp>
      <p:sp>
        <p:nvSpPr>
          <p:cNvPr id="362" name="Rectángulo redondeado"/>
          <p:cNvSpPr/>
          <p:nvPr/>
        </p:nvSpPr>
        <p:spPr>
          <a:xfrm>
            <a:off x="1566857" y="5038103"/>
            <a:ext cx="7766146" cy="1248903"/>
          </a:xfrm>
          <a:prstGeom prst="roundRect">
            <a:avLst>
              <a:gd name="adj" fmla="val 18844"/>
            </a:avLst>
          </a:prstGeom>
          <a:solidFill>
            <a:srgbClr val="EEEEEE"/>
          </a:solidFill>
          <a:ln w="12700">
            <a:miter lim="400000"/>
          </a:ln>
        </p:spPr>
        <p:txBody>
          <a:bodyPr lIns="0" tIns="0" rIns="0" bIns="0" anchor="ctr"/>
          <a:lstStyle/>
          <a:p>
            <a:pPr algn="ctr">
              <a:defRPr>
                <a:solidFill>
                  <a:srgbClr val="FFFFFF"/>
                </a:solidFill>
              </a:defRPr>
            </a:pPr>
            <a:endParaRPr/>
          </a:p>
        </p:txBody>
      </p:sp>
      <p:sp>
        <p:nvSpPr>
          <p:cNvPr id="363" name="Nunca drenar o botar los líquidos que contiene. Estos son altamente tóxicos y corrosivos, hacerlo es un riesgo potencial para quien la manipula y el medio ambiente.…"/>
          <p:cNvSpPr txBox="1"/>
          <p:nvPr/>
        </p:nvSpPr>
        <p:spPr>
          <a:xfrm>
            <a:off x="3788647" y="5272605"/>
            <a:ext cx="5226103" cy="7799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spAutoFit/>
          </a:bodyPr>
          <a:lstStyle>
            <a:lvl1pPr algn="r">
              <a:lnSpc>
                <a:spcPct val="115000"/>
              </a:lnSpc>
              <a:defRPr sz="1600">
                <a:solidFill>
                  <a:srgbClr val="741B47"/>
                </a:solidFill>
                <a:latin typeface="Calibri"/>
                <a:ea typeface="Calibri"/>
                <a:cs typeface="Calibri"/>
                <a:sym typeface="Calibri"/>
              </a:defRPr>
            </a:lvl1pPr>
          </a:lstStyle>
          <a:p>
            <a:r>
              <a:t>El movimiento de estos conos es inversamente proporcional, es decir, cuando en una polea su cono móvil se acerca al cono fijo, en la otra Polea el otro cono móvil se separa de su cono fijo. </a:t>
            </a:r>
          </a:p>
        </p:txBody>
      </p:sp>
      <p:sp>
        <p:nvSpPr>
          <p:cNvPr id="364" name="Nunca drenar o botar los líquidos que contiene. Estos son altamente tóxicos y corrosivos, hacerlo es un riesgo potencial para quien la manipula y el medio ambiente.…"/>
          <p:cNvSpPr txBox="1"/>
          <p:nvPr/>
        </p:nvSpPr>
        <p:spPr>
          <a:xfrm>
            <a:off x="3884916" y="3949669"/>
            <a:ext cx="5226102" cy="7799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spAutoFit/>
          </a:bodyPr>
          <a:lstStyle>
            <a:lvl1pPr algn="r">
              <a:lnSpc>
                <a:spcPct val="115000"/>
              </a:lnSpc>
              <a:defRPr sz="1600">
                <a:solidFill>
                  <a:srgbClr val="741B47"/>
                </a:solidFill>
                <a:latin typeface="Calibri"/>
                <a:ea typeface="Calibri"/>
                <a:cs typeface="Calibri"/>
                <a:sym typeface="Calibri"/>
              </a:defRPr>
            </a:lvl1pPr>
          </a:lstStyle>
          <a:p>
            <a:r>
              <a:t>Los conos móviles, son controlados desde la Unidad de Control de la Transmisión (TCU), por medio de las electroválvulas montadas en el cuerpo de válvulas de la Transmisión.</a:t>
            </a:r>
          </a:p>
        </p:txBody>
      </p:sp>
      <p:sp>
        <p:nvSpPr>
          <p:cNvPr id="365" name="Círculo"/>
          <p:cNvSpPr/>
          <p:nvPr/>
        </p:nvSpPr>
        <p:spPr>
          <a:xfrm>
            <a:off x="-214850" y="2382662"/>
            <a:ext cx="3945512" cy="3945512"/>
          </a:xfrm>
          <a:prstGeom prst="ellipse">
            <a:avLst/>
          </a:prstGeom>
          <a:solidFill>
            <a:srgbClr val="FFFFFF"/>
          </a:solidFill>
          <a:ln w="12700">
            <a:miter lim="400000"/>
          </a:ln>
        </p:spPr>
        <p:txBody>
          <a:bodyPr lIns="0" tIns="0" rIns="0" bIns="0"/>
          <a:lstStyle/>
          <a:p>
            <a:endParaRPr/>
          </a:p>
        </p:txBody>
      </p:sp>
      <p:pic>
        <p:nvPicPr>
          <p:cNvPr id="366" name="Imagen 9" descr="Imagen 9"/>
          <p:cNvPicPr>
            <a:picLocks noChangeAspect="1"/>
          </p:cNvPicPr>
          <p:nvPr/>
        </p:nvPicPr>
        <p:blipFill>
          <a:blip r:embed="rId2">
            <a:extLst/>
          </a:blip>
          <a:stretch>
            <a:fillRect/>
          </a:stretch>
        </p:blipFill>
        <p:spPr>
          <a:xfrm>
            <a:off x="455999" y="2879137"/>
            <a:ext cx="2603814" cy="2781671"/>
          </a:xfrm>
          <a:prstGeom prst="rect">
            <a:avLst/>
          </a:prstGeom>
          <a:ln w="12700">
            <a:miter lim="400000"/>
          </a:ln>
        </p:spPr>
      </p:pic>
      <p:sp>
        <p:nvSpPr>
          <p:cNvPr id="2" name="Marcador de número de diapositiva 1"/>
          <p:cNvSpPr>
            <a:spLocks noGrp="1"/>
          </p:cNvSpPr>
          <p:nvPr>
            <p:ph type="sldNum" sz="quarter" idx="2"/>
          </p:nvPr>
        </p:nvSpPr>
        <p:spPr/>
        <p:txBody>
          <a:bodyPr/>
          <a:lstStyle/>
          <a:p>
            <a:fld id="{86CB4B4D-7CA3-9044-876B-883B54F8677D}" type="slidenum">
              <a:rPr lang="es-CL" smtClean="0"/>
              <a:t>21</a:t>
            </a:fld>
            <a:endParaRPr lang="es-CL"/>
          </a:p>
        </p:txBody>
      </p:sp>
    </p:spTree>
  </p:cSld>
  <p:clrMapOvr>
    <a:masterClrMapping/>
  </p:clrMapOvr>
  <p:transition spd="med"/>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9" name="Rectángulo redondeado"/>
          <p:cNvSpPr/>
          <p:nvPr/>
        </p:nvSpPr>
        <p:spPr>
          <a:xfrm>
            <a:off x="1228157" y="2336180"/>
            <a:ext cx="7641019" cy="986847"/>
          </a:xfrm>
          <a:prstGeom prst="roundRect">
            <a:avLst>
              <a:gd name="adj" fmla="val 22159"/>
            </a:avLst>
          </a:prstGeom>
          <a:solidFill>
            <a:srgbClr val="EEEEEE"/>
          </a:solidFill>
          <a:ln w="12700">
            <a:miter lim="400000"/>
          </a:ln>
        </p:spPr>
        <p:txBody>
          <a:bodyPr lIns="0" tIns="0" rIns="0" bIns="0" anchor="ctr"/>
          <a:lstStyle/>
          <a:p>
            <a:pPr>
              <a:defRPr>
                <a:latin typeface="+mj-lt"/>
                <a:ea typeface="+mj-ea"/>
                <a:cs typeface="+mj-cs"/>
                <a:sym typeface="Arial"/>
              </a:defRPr>
            </a:pPr>
            <a:endParaRPr/>
          </a:p>
        </p:txBody>
      </p:sp>
      <p:sp>
        <p:nvSpPr>
          <p:cNvPr id="370" name="Google Shape;173;p6"/>
          <p:cNvSpPr txBox="1"/>
          <p:nvPr/>
        </p:nvSpPr>
        <p:spPr>
          <a:xfrm>
            <a:off x="382497" y="1261273"/>
            <a:ext cx="8950506" cy="53616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nchor="ctr">
            <a:spAutoFit/>
          </a:bodyPr>
          <a:lstStyle/>
          <a:p>
            <a:pPr>
              <a:lnSpc>
                <a:spcPct val="80000"/>
              </a:lnSpc>
              <a:defRPr sz="2800" b="1">
                <a:solidFill>
                  <a:srgbClr val="741B47"/>
                </a:solidFill>
                <a:latin typeface="Calibri"/>
                <a:ea typeface="Calibri"/>
                <a:cs typeface="Calibri"/>
                <a:sym typeface="Calibri"/>
              </a:defRPr>
            </a:pPr>
            <a:r>
              <a:t>FUNCIONAMIENTO </a:t>
            </a:r>
            <a:r>
              <a:rPr b="0">
                <a:solidFill>
                  <a:srgbClr val="FF0000"/>
                </a:solidFill>
              </a:rPr>
              <a:t>DE LAS POLEAS</a:t>
            </a:r>
          </a:p>
        </p:txBody>
      </p:sp>
      <p:grpSp>
        <p:nvGrpSpPr>
          <p:cNvPr id="373" name="Grupo"/>
          <p:cNvGrpSpPr/>
          <p:nvPr/>
        </p:nvGrpSpPr>
        <p:grpSpPr>
          <a:xfrm>
            <a:off x="3223319" y="4556725"/>
            <a:ext cx="1826161" cy="1950897"/>
            <a:chOff x="0" y="0"/>
            <a:chExt cx="1826159" cy="1950896"/>
          </a:xfrm>
        </p:grpSpPr>
        <p:pic>
          <p:nvPicPr>
            <p:cNvPr id="371" name="Imagen 14" descr="Imagen 14"/>
            <p:cNvPicPr>
              <a:picLocks noChangeAspect="1"/>
            </p:cNvPicPr>
            <p:nvPr/>
          </p:nvPicPr>
          <p:blipFill>
            <a:blip r:embed="rId2">
              <a:extLst/>
            </a:blip>
            <a:stretch>
              <a:fillRect/>
            </a:stretch>
          </p:blipFill>
          <p:spPr>
            <a:xfrm>
              <a:off x="0" y="0"/>
              <a:ext cx="1826160" cy="1950897"/>
            </a:xfrm>
            <a:prstGeom prst="rect">
              <a:avLst/>
            </a:prstGeom>
            <a:ln w="12700" cap="flat">
              <a:noFill/>
              <a:miter lim="400000"/>
            </a:ln>
            <a:effectLst/>
          </p:spPr>
        </p:pic>
        <p:sp>
          <p:nvSpPr>
            <p:cNvPr id="372" name="CuadroTexto 16"/>
            <p:cNvSpPr txBox="1"/>
            <p:nvPr/>
          </p:nvSpPr>
          <p:spPr>
            <a:xfrm>
              <a:off x="107424" y="122523"/>
              <a:ext cx="213732" cy="340683"/>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tIns="45719" rIns="45719" bIns="45719" numCol="1" anchor="t">
              <a:noAutofit/>
            </a:bodyPr>
            <a:lstStyle>
              <a:lvl1pPr>
                <a:defRPr sz="1500">
                  <a:solidFill>
                    <a:srgbClr val="FF0000"/>
                  </a:solidFill>
                  <a:latin typeface="Avenir Black"/>
                  <a:ea typeface="Avenir Black"/>
                  <a:cs typeface="Avenir Black"/>
                  <a:sym typeface="Avenir Black"/>
                </a:defRPr>
              </a:lvl1pPr>
            </a:lstStyle>
            <a:p>
              <a:r>
                <a:t>A</a:t>
              </a:r>
            </a:p>
          </p:txBody>
        </p:sp>
      </p:grpSp>
      <p:grpSp>
        <p:nvGrpSpPr>
          <p:cNvPr id="376" name="Grupo"/>
          <p:cNvGrpSpPr/>
          <p:nvPr/>
        </p:nvGrpSpPr>
        <p:grpSpPr>
          <a:xfrm>
            <a:off x="6053743" y="4560825"/>
            <a:ext cx="1826161" cy="2140455"/>
            <a:chOff x="0" y="0"/>
            <a:chExt cx="1826159" cy="2140453"/>
          </a:xfrm>
        </p:grpSpPr>
        <p:pic>
          <p:nvPicPr>
            <p:cNvPr id="374" name="Imagen 15" descr="Imagen 15"/>
            <p:cNvPicPr>
              <a:picLocks noChangeAspect="1"/>
            </p:cNvPicPr>
            <p:nvPr/>
          </p:nvPicPr>
          <p:blipFill>
            <a:blip r:embed="rId3">
              <a:extLst/>
            </a:blip>
            <a:stretch>
              <a:fillRect/>
            </a:stretch>
          </p:blipFill>
          <p:spPr>
            <a:xfrm>
              <a:off x="0" y="0"/>
              <a:ext cx="1826160" cy="2140454"/>
            </a:xfrm>
            <a:prstGeom prst="rect">
              <a:avLst/>
            </a:prstGeom>
            <a:ln w="12700" cap="flat">
              <a:noFill/>
              <a:miter lim="400000"/>
            </a:ln>
            <a:effectLst/>
          </p:spPr>
        </p:pic>
        <p:sp>
          <p:nvSpPr>
            <p:cNvPr id="375" name="CuadroTexto 17"/>
            <p:cNvSpPr txBox="1"/>
            <p:nvPr/>
          </p:nvSpPr>
          <p:spPr>
            <a:xfrm>
              <a:off x="148561" y="2289"/>
              <a:ext cx="219198" cy="373784"/>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tIns="45719" rIns="45719" bIns="45719" numCol="1" anchor="t">
              <a:noAutofit/>
            </a:bodyPr>
            <a:lstStyle>
              <a:lvl1pPr>
                <a:defRPr sz="1500">
                  <a:solidFill>
                    <a:srgbClr val="FF0000"/>
                  </a:solidFill>
                  <a:latin typeface="Avenir Black"/>
                  <a:ea typeface="Avenir Black"/>
                  <a:cs typeface="Avenir Black"/>
                  <a:sym typeface="Avenir Black"/>
                </a:defRPr>
              </a:lvl1pPr>
            </a:lstStyle>
            <a:p>
              <a:r>
                <a:t>B</a:t>
              </a:r>
            </a:p>
          </p:txBody>
        </p:sp>
      </p:grpSp>
      <p:sp>
        <p:nvSpPr>
          <p:cNvPr id="377" name="CuadroTexto 20"/>
          <p:cNvSpPr txBox="1"/>
          <p:nvPr/>
        </p:nvSpPr>
        <p:spPr>
          <a:xfrm>
            <a:off x="443592" y="1708573"/>
            <a:ext cx="6651365" cy="30059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defRPr sz="1600" cap="all">
                <a:solidFill>
                  <a:srgbClr val="741B47"/>
                </a:solidFill>
                <a:latin typeface="Calibri"/>
                <a:ea typeface="Calibri"/>
                <a:cs typeface="Calibri"/>
                <a:sym typeface="Calibri"/>
              </a:defRPr>
            </a:lvl1pPr>
          </a:lstStyle>
          <a:p>
            <a:r>
              <a:t>En las siguientes imágenes se observan 2 posiciones diferentes.</a:t>
            </a:r>
          </a:p>
        </p:txBody>
      </p:sp>
      <p:sp>
        <p:nvSpPr>
          <p:cNvPr id="378" name="CuadroTexto 21"/>
          <p:cNvSpPr txBox="1"/>
          <p:nvPr/>
        </p:nvSpPr>
        <p:spPr>
          <a:xfrm>
            <a:off x="2249842" y="2552306"/>
            <a:ext cx="6233022" cy="55459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defRPr sz="1600">
                <a:solidFill>
                  <a:srgbClr val="741B47"/>
                </a:solidFill>
                <a:latin typeface="Calibri"/>
                <a:ea typeface="Calibri"/>
                <a:cs typeface="Calibri"/>
                <a:sym typeface="Calibri"/>
              </a:defRPr>
            </a:lvl1pPr>
          </a:lstStyle>
          <a:p>
            <a:r>
              <a:t>Si suponemos que la polea superior está conectada al eje de entrada, y la Polea inferior al eje de salida de la transmisión, se tendría lo siguiente:</a:t>
            </a:r>
          </a:p>
        </p:txBody>
      </p:sp>
      <p:sp>
        <p:nvSpPr>
          <p:cNvPr id="379" name="CuadroTexto 22"/>
          <p:cNvSpPr txBox="1"/>
          <p:nvPr/>
        </p:nvSpPr>
        <p:spPr>
          <a:xfrm>
            <a:off x="2215019" y="3373953"/>
            <a:ext cx="6651365" cy="80859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lgn="r">
              <a:defRPr sz="1600">
                <a:latin typeface="Calibri"/>
                <a:ea typeface="Calibri"/>
                <a:cs typeface="Calibri"/>
                <a:sym typeface="Calibri"/>
              </a:defRPr>
            </a:pPr>
            <a:r>
              <a:t>En la imagen </a:t>
            </a:r>
            <a:r>
              <a:rPr b="1">
                <a:solidFill>
                  <a:srgbClr val="FF0000"/>
                </a:solidFill>
              </a:rPr>
              <a:t>“A”</a:t>
            </a:r>
            <a:r>
              <a:rPr b="1"/>
              <a:t> </a:t>
            </a:r>
            <a:r>
              <a:t>se estaría produciendo 1ª velocidad, ya que el diámetro de la polea conductora (donde está montada la cadena), es pequeño, en cambio en la polea conducida (abajo), el diámetro el claramente muy superior.</a:t>
            </a:r>
          </a:p>
        </p:txBody>
      </p:sp>
      <p:pic>
        <p:nvPicPr>
          <p:cNvPr id="380" name="Imagen" descr="Imagen"/>
          <p:cNvPicPr>
            <a:picLocks noChangeAspect="1"/>
          </p:cNvPicPr>
          <p:nvPr/>
        </p:nvPicPr>
        <p:blipFill>
          <a:blip r:embed="rId4">
            <a:extLst/>
          </a:blip>
          <a:stretch>
            <a:fillRect/>
          </a:stretch>
        </p:blipFill>
        <p:spPr>
          <a:xfrm>
            <a:off x="151355" y="2041405"/>
            <a:ext cx="2693252" cy="4808157"/>
          </a:xfrm>
          <a:prstGeom prst="rect">
            <a:avLst/>
          </a:prstGeom>
          <a:ln w="12700">
            <a:miter lim="400000"/>
          </a:ln>
        </p:spPr>
      </p:pic>
      <p:sp>
        <p:nvSpPr>
          <p:cNvPr id="2" name="Marcador de número de diapositiva 1"/>
          <p:cNvSpPr>
            <a:spLocks noGrp="1"/>
          </p:cNvSpPr>
          <p:nvPr>
            <p:ph type="sldNum" sz="quarter" idx="2"/>
          </p:nvPr>
        </p:nvSpPr>
        <p:spPr/>
        <p:txBody>
          <a:bodyPr/>
          <a:lstStyle/>
          <a:p>
            <a:fld id="{86CB4B4D-7CA3-9044-876B-883B54F8677D}" type="slidenum">
              <a:rPr lang="es-CL" smtClean="0"/>
              <a:t>22</a:t>
            </a:fld>
            <a:endParaRPr lang="es-CL"/>
          </a:p>
        </p:txBody>
      </p:sp>
    </p:spTree>
  </p:cSld>
  <p:clrMapOvr>
    <a:masterClrMapping/>
  </p:clrMapOvr>
  <p:transition spd="med"/>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2" name="Rectángulo redondeado"/>
          <p:cNvSpPr/>
          <p:nvPr/>
        </p:nvSpPr>
        <p:spPr>
          <a:xfrm>
            <a:off x="158175" y="2178868"/>
            <a:ext cx="9361968" cy="4706439"/>
          </a:xfrm>
          <a:prstGeom prst="roundRect">
            <a:avLst>
              <a:gd name="adj" fmla="val 6692"/>
            </a:avLst>
          </a:prstGeom>
          <a:solidFill>
            <a:srgbClr val="EEEEEE"/>
          </a:solidFill>
          <a:ln w="12700">
            <a:miter lim="400000"/>
          </a:ln>
        </p:spPr>
        <p:txBody>
          <a:bodyPr lIns="0" tIns="0" rIns="0" bIns="0" anchor="ctr"/>
          <a:lstStyle/>
          <a:p>
            <a:pPr>
              <a:defRPr>
                <a:latin typeface="+mj-lt"/>
                <a:ea typeface="+mj-ea"/>
                <a:cs typeface="+mj-cs"/>
                <a:sym typeface="Arial"/>
              </a:defRPr>
            </a:pPr>
            <a:endParaRPr/>
          </a:p>
        </p:txBody>
      </p:sp>
      <p:sp>
        <p:nvSpPr>
          <p:cNvPr id="383" name="Círculo"/>
          <p:cNvSpPr/>
          <p:nvPr/>
        </p:nvSpPr>
        <p:spPr>
          <a:xfrm>
            <a:off x="6431473" y="3603175"/>
            <a:ext cx="2822524" cy="2822524"/>
          </a:xfrm>
          <a:prstGeom prst="ellipse">
            <a:avLst/>
          </a:prstGeom>
          <a:solidFill>
            <a:srgbClr val="FFFFFF"/>
          </a:solidFill>
          <a:ln w="25400">
            <a:solidFill>
              <a:srgbClr val="E9E1E4"/>
            </a:solidFill>
          </a:ln>
        </p:spPr>
        <p:txBody>
          <a:bodyPr lIns="0" tIns="0" rIns="0" bIns="0"/>
          <a:lstStyle/>
          <a:p>
            <a:endParaRPr/>
          </a:p>
        </p:txBody>
      </p:sp>
      <p:sp>
        <p:nvSpPr>
          <p:cNvPr id="384" name="Círculo"/>
          <p:cNvSpPr/>
          <p:nvPr/>
        </p:nvSpPr>
        <p:spPr>
          <a:xfrm>
            <a:off x="424322" y="3603175"/>
            <a:ext cx="2822524" cy="2822524"/>
          </a:xfrm>
          <a:prstGeom prst="ellipse">
            <a:avLst/>
          </a:prstGeom>
          <a:solidFill>
            <a:srgbClr val="FFFFFF"/>
          </a:solidFill>
          <a:ln w="25400">
            <a:solidFill>
              <a:srgbClr val="E9E1E4"/>
            </a:solidFill>
          </a:ln>
        </p:spPr>
        <p:txBody>
          <a:bodyPr lIns="0" tIns="0" rIns="0" bIns="0"/>
          <a:lstStyle/>
          <a:p>
            <a:endParaRPr/>
          </a:p>
        </p:txBody>
      </p:sp>
      <p:sp>
        <p:nvSpPr>
          <p:cNvPr id="385" name="Google Shape;173;p6"/>
          <p:cNvSpPr txBox="1"/>
          <p:nvPr/>
        </p:nvSpPr>
        <p:spPr>
          <a:xfrm>
            <a:off x="382497" y="1261273"/>
            <a:ext cx="8950506" cy="53616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nchor="ctr">
            <a:spAutoFit/>
          </a:bodyPr>
          <a:lstStyle/>
          <a:p>
            <a:pPr>
              <a:lnSpc>
                <a:spcPct val="80000"/>
              </a:lnSpc>
              <a:defRPr sz="2800" b="1">
                <a:solidFill>
                  <a:srgbClr val="741B47"/>
                </a:solidFill>
                <a:latin typeface="Calibri"/>
                <a:ea typeface="Calibri"/>
                <a:cs typeface="Calibri"/>
                <a:sym typeface="Calibri"/>
              </a:defRPr>
            </a:pPr>
            <a:r>
              <a:t>FUNCIONAMIENTO </a:t>
            </a:r>
            <a:r>
              <a:rPr b="0">
                <a:solidFill>
                  <a:srgbClr val="FF0000"/>
                </a:solidFill>
              </a:rPr>
              <a:t>DE LAS POLEAS</a:t>
            </a:r>
          </a:p>
        </p:txBody>
      </p:sp>
      <p:sp>
        <p:nvSpPr>
          <p:cNvPr id="386" name="CuadroTexto 20"/>
          <p:cNvSpPr txBox="1"/>
          <p:nvPr/>
        </p:nvSpPr>
        <p:spPr>
          <a:xfrm>
            <a:off x="424338" y="2363409"/>
            <a:ext cx="6651365" cy="30059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defRPr sz="1600" cap="all">
                <a:solidFill>
                  <a:srgbClr val="741B47"/>
                </a:solidFill>
                <a:latin typeface="Calibri"/>
                <a:ea typeface="Calibri"/>
                <a:cs typeface="Calibri"/>
                <a:sym typeface="Calibri"/>
              </a:defRPr>
            </a:lvl1pPr>
          </a:lstStyle>
          <a:p>
            <a:r>
              <a:t>En las siguientes imágenes se observan 2 posiciones diferentes.</a:t>
            </a:r>
          </a:p>
        </p:txBody>
      </p:sp>
      <p:sp>
        <p:nvSpPr>
          <p:cNvPr id="387" name="CuadroTexto 21"/>
          <p:cNvSpPr txBox="1"/>
          <p:nvPr/>
        </p:nvSpPr>
        <p:spPr>
          <a:xfrm>
            <a:off x="412584" y="2670643"/>
            <a:ext cx="6082988" cy="55459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lgn="just">
              <a:defRPr sz="1600">
                <a:latin typeface="Calibri"/>
                <a:ea typeface="Calibri"/>
                <a:cs typeface="Calibri"/>
                <a:sym typeface="Calibri"/>
              </a:defRPr>
            </a:lvl1pPr>
          </a:lstStyle>
          <a:p>
            <a:r>
              <a:t>Si suponemos que la polea superior está conectada al eje de entrada, y la Polea inferior al eje de salida de la transmisión, se tendría lo siguiente:</a:t>
            </a:r>
          </a:p>
        </p:txBody>
      </p:sp>
      <p:sp>
        <p:nvSpPr>
          <p:cNvPr id="388" name="CuadroTexto 22"/>
          <p:cNvSpPr txBox="1"/>
          <p:nvPr/>
        </p:nvSpPr>
        <p:spPr>
          <a:xfrm>
            <a:off x="3506564" y="3864049"/>
            <a:ext cx="2665190" cy="258659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lgn="ctr">
              <a:defRPr sz="1600">
                <a:solidFill>
                  <a:srgbClr val="FF0000"/>
                </a:solidFill>
                <a:latin typeface="Calibri"/>
                <a:ea typeface="Calibri"/>
                <a:cs typeface="Calibri"/>
                <a:sym typeface="Calibri"/>
              </a:defRPr>
            </a:pPr>
            <a:r>
              <a:t>En la imagen </a:t>
            </a:r>
            <a:r>
              <a:rPr b="1"/>
              <a:t>“B” </a:t>
            </a:r>
            <a:r>
              <a:t>se estaría produciendo sobre Marcha (5ª o 6ª, incluso 7ª) ya que el diámetro de la polea conductora (donde está montada la cadena), es bastante grande, en cambio en la polea conducida (abajo), el diámetro el claramente bastante más  pequeño.</a:t>
            </a:r>
          </a:p>
        </p:txBody>
      </p:sp>
      <p:grpSp>
        <p:nvGrpSpPr>
          <p:cNvPr id="391" name="Grupo"/>
          <p:cNvGrpSpPr/>
          <p:nvPr/>
        </p:nvGrpSpPr>
        <p:grpSpPr>
          <a:xfrm>
            <a:off x="922503" y="4038988"/>
            <a:ext cx="1826161" cy="1950898"/>
            <a:chOff x="0" y="0"/>
            <a:chExt cx="1826159" cy="1950896"/>
          </a:xfrm>
        </p:grpSpPr>
        <p:pic>
          <p:nvPicPr>
            <p:cNvPr id="389" name="Imagen 14" descr="Imagen 14"/>
            <p:cNvPicPr>
              <a:picLocks noChangeAspect="1"/>
            </p:cNvPicPr>
            <p:nvPr/>
          </p:nvPicPr>
          <p:blipFill>
            <a:blip r:embed="rId2">
              <a:extLst/>
            </a:blip>
            <a:stretch>
              <a:fillRect/>
            </a:stretch>
          </p:blipFill>
          <p:spPr>
            <a:xfrm>
              <a:off x="0" y="0"/>
              <a:ext cx="1826160" cy="1950897"/>
            </a:xfrm>
            <a:prstGeom prst="rect">
              <a:avLst/>
            </a:prstGeom>
            <a:ln w="12700" cap="flat">
              <a:noFill/>
              <a:miter lim="400000"/>
            </a:ln>
            <a:effectLst/>
          </p:spPr>
        </p:pic>
        <p:sp>
          <p:nvSpPr>
            <p:cNvPr id="390" name="CuadroTexto 16"/>
            <p:cNvSpPr txBox="1"/>
            <p:nvPr/>
          </p:nvSpPr>
          <p:spPr>
            <a:xfrm>
              <a:off x="107424" y="122523"/>
              <a:ext cx="213732" cy="340683"/>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tIns="45719" rIns="45719" bIns="45719" numCol="1" anchor="t">
              <a:noAutofit/>
            </a:bodyPr>
            <a:lstStyle>
              <a:lvl1pPr>
                <a:defRPr sz="1500">
                  <a:solidFill>
                    <a:srgbClr val="FF0000"/>
                  </a:solidFill>
                  <a:latin typeface="Avenir Black"/>
                  <a:ea typeface="Avenir Black"/>
                  <a:cs typeface="Avenir Black"/>
                  <a:sym typeface="Avenir Black"/>
                </a:defRPr>
              </a:lvl1pPr>
            </a:lstStyle>
            <a:p>
              <a:r>
                <a:t>A</a:t>
              </a:r>
            </a:p>
          </p:txBody>
        </p:sp>
      </p:grpSp>
      <p:grpSp>
        <p:nvGrpSpPr>
          <p:cNvPr id="394" name="Grupo"/>
          <p:cNvGrpSpPr/>
          <p:nvPr/>
        </p:nvGrpSpPr>
        <p:grpSpPr>
          <a:xfrm>
            <a:off x="6929655" y="3944210"/>
            <a:ext cx="1826160" cy="2140454"/>
            <a:chOff x="0" y="0"/>
            <a:chExt cx="1826159" cy="2140453"/>
          </a:xfrm>
        </p:grpSpPr>
        <p:pic>
          <p:nvPicPr>
            <p:cNvPr id="392" name="Imagen 15" descr="Imagen 15"/>
            <p:cNvPicPr>
              <a:picLocks noChangeAspect="1"/>
            </p:cNvPicPr>
            <p:nvPr/>
          </p:nvPicPr>
          <p:blipFill>
            <a:blip r:embed="rId3">
              <a:extLst/>
            </a:blip>
            <a:stretch>
              <a:fillRect/>
            </a:stretch>
          </p:blipFill>
          <p:spPr>
            <a:xfrm>
              <a:off x="0" y="0"/>
              <a:ext cx="1826160" cy="2140454"/>
            </a:xfrm>
            <a:prstGeom prst="rect">
              <a:avLst/>
            </a:prstGeom>
            <a:ln w="12700" cap="flat">
              <a:noFill/>
              <a:miter lim="400000"/>
            </a:ln>
            <a:effectLst/>
          </p:spPr>
        </p:pic>
        <p:sp>
          <p:nvSpPr>
            <p:cNvPr id="393" name="CuadroTexto 17"/>
            <p:cNvSpPr txBox="1"/>
            <p:nvPr/>
          </p:nvSpPr>
          <p:spPr>
            <a:xfrm>
              <a:off x="148561" y="2289"/>
              <a:ext cx="219198" cy="373784"/>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tIns="45719" rIns="45719" bIns="45719" numCol="1" anchor="t">
              <a:noAutofit/>
            </a:bodyPr>
            <a:lstStyle>
              <a:lvl1pPr>
                <a:defRPr sz="1500">
                  <a:solidFill>
                    <a:srgbClr val="FF0000"/>
                  </a:solidFill>
                  <a:latin typeface="Avenir Black"/>
                  <a:ea typeface="Avenir Black"/>
                  <a:cs typeface="Avenir Black"/>
                  <a:sym typeface="Avenir Black"/>
                </a:defRPr>
              </a:lvl1pPr>
            </a:lstStyle>
            <a:p>
              <a:r>
                <a:t>B</a:t>
              </a:r>
            </a:p>
          </p:txBody>
        </p:sp>
      </p:grpSp>
      <p:sp>
        <p:nvSpPr>
          <p:cNvPr id="2" name="Marcador de número de diapositiva 1"/>
          <p:cNvSpPr>
            <a:spLocks noGrp="1"/>
          </p:cNvSpPr>
          <p:nvPr>
            <p:ph type="sldNum" sz="quarter" idx="2"/>
          </p:nvPr>
        </p:nvSpPr>
        <p:spPr/>
        <p:txBody>
          <a:bodyPr/>
          <a:lstStyle/>
          <a:p>
            <a:fld id="{86CB4B4D-7CA3-9044-876B-883B54F8677D}" type="slidenum">
              <a:rPr lang="es-CL" smtClean="0"/>
              <a:t>23</a:t>
            </a:fld>
            <a:endParaRPr lang="es-CL"/>
          </a:p>
        </p:txBody>
      </p:sp>
    </p:spTree>
  </p:cSld>
  <p:clrMapOvr>
    <a:masterClrMapping/>
  </p:clrMapOvr>
  <p:transition spd="med"/>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6" name="Rectángulo redondeado"/>
          <p:cNvSpPr/>
          <p:nvPr/>
        </p:nvSpPr>
        <p:spPr>
          <a:xfrm>
            <a:off x="158175" y="2178868"/>
            <a:ext cx="9361968" cy="4706439"/>
          </a:xfrm>
          <a:prstGeom prst="roundRect">
            <a:avLst>
              <a:gd name="adj" fmla="val 6692"/>
            </a:avLst>
          </a:prstGeom>
          <a:solidFill>
            <a:srgbClr val="DFD3D8"/>
          </a:solidFill>
          <a:ln w="12700">
            <a:miter lim="400000"/>
          </a:ln>
        </p:spPr>
        <p:txBody>
          <a:bodyPr lIns="0" tIns="0" rIns="0" bIns="0" anchor="ctr"/>
          <a:lstStyle/>
          <a:p>
            <a:pPr>
              <a:defRPr>
                <a:latin typeface="+mj-lt"/>
                <a:ea typeface="+mj-ea"/>
                <a:cs typeface="+mj-cs"/>
                <a:sym typeface="Arial"/>
              </a:defRPr>
            </a:pPr>
            <a:endParaRPr/>
          </a:p>
        </p:txBody>
      </p:sp>
      <p:sp>
        <p:nvSpPr>
          <p:cNvPr id="397" name="Círculo"/>
          <p:cNvSpPr/>
          <p:nvPr/>
        </p:nvSpPr>
        <p:spPr>
          <a:xfrm>
            <a:off x="6431473" y="3603175"/>
            <a:ext cx="2822524" cy="2822524"/>
          </a:xfrm>
          <a:prstGeom prst="ellipse">
            <a:avLst/>
          </a:prstGeom>
          <a:solidFill>
            <a:srgbClr val="FFFFFF"/>
          </a:solidFill>
          <a:ln w="25400">
            <a:solidFill>
              <a:srgbClr val="E9E1E4"/>
            </a:solidFill>
          </a:ln>
        </p:spPr>
        <p:txBody>
          <a:bodyPr lIns="0" tIns="0" rIns="0" bIns="0"/>
          <a:lstStyle/>
          <a:p>
            <a:endParaRPr/>
          </a:p>
        </p:txBody>
      </p:sp>
      <p:sp>
        <p:nvSpPr>
          <p:cNvPr id="398" name="Círculo"/>
          <p:cNvSpPr/>
          <p:nvPr/>
        </p:nvSpPr>
        <p:spPr>
          <a:xfrm>
            <a:off x="424322" y="3603175"/>
            <a:ext cx="2822524" cy="2822524"/>
          </a:xfrm>
          <a:prstGeom prst="ellipse">
            <a:avLst/>
          </a:prstGeom>
          <a:solidFill>
            <a:srgbClr val="FFFFFF"/>
          </a:solidFill>
          <a:ln w="25400">
            <a:solidFill>
              <a:srgbClr val="E9E1E4"/>
            </a:solidFill>
          </a:ln>
        </p:spPr>
        <p:txBody>
          <a:bodyPr lIns="0" tIns="0" rIns="0" bIns="0"/>
          <a:lstStyle/>
          <a:p>
            <a:endParaRPr/>
          </a:p>
        </p:txBody>
      </p:sp>
      <p:sp>
        <p:nvSpPr>
          <p:cNvPr id="399" name="Google Shape;173;p6"/>
          <p:cNvSpPr txBox="1"/>
          <p:nvPr/>
        </p:nvSpPr>
        <p:spPr>
          <a:xfrm>
            <a:off x="382497" y="1261273"/>
            <a:ext cx="8950506" cy="53616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nchor="ctr">
            <a:spAutoFit/>
          </a:bodyPr>
          <a:lstStyle/>
          <a:p>
            <a:pPr>
              <a:lnSpc>
                <a:spcPct val="80000"/>
              </a:lnSpc>
              <a:defRPr sz="2800" b="1">
                <a:solidFill>
                  <a:srgbClr val="741B47"/>
                </a:solidFill>
                <a:latin typeface="Calibri"/>
                <a:ea typeface="Calibri"/>
                <a:cs typeface="Calibri"/>
                <a:sym typeface="Calibri"/>
              </a:defRPr>
            </a:pPr>
            <a:r>
              <a:t>FUNCIONAMIENTO </a:t>
            </a:r>
            <a:r>
              <a:rPr b="0">
                <a:solidFill>
                  <a:srgbClr val="FF0000"/>
                </a:solidFill>
              </a:rPr>
              <a:t>DE LAS POLEAS</a:t>
            </a:r>
          </a:p>
        </p:txBody>
      </p:sp>
      <p:sp>
        <p:nvSpPr>
          <p:cNvPr id="400" name="CuadroTexto 21"/>
          <p:cNvSpPr txBox="1"/>
          <p:nvPr/>
        </p:nvSpPr>
        <p:spPr>
          <a:xfrm>
            <a:off x="412584" y="2425516"/>
            <a:ext cx="6240891" cy="80859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defRPr sz="1600">
                <a:latin typeface="Calibri"/>
                <a:ea typeface="Calibri"/>
                <a:cs typeface="Calibri"/>
                <a:sym typeface="Calibri"/>
              </a:defRPr>
            </a:lvl1pPr>
          </a:lstStyle>
          <a:p>
            <a:r>
              <a:t>Entre estas dos posiciones “A” y “B”, se pueden producir una gran cantidad de marchas, ya que cada vez que varían los diámetros de las Poleas Conductora y Conducida, se genera una relación de marchas diferente.</a:t>
            </a:r>
          </a:p>
        </p:txBody>
      </p:sp>
      <p:sp>
        <p:nvSpPr>
          <p:cNvPr id="401" name="CuadroTexto 22"/>
          <p:cNvSpPr txBox="1"/>
          <p:nvPr/>
        </p:nvSpPr>
        <p:spPr>
          <a:xfrm>
            <a:off x="3392264" y="3864049"/>
            <a:ext cx="2792746" cy="207859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lgn="ctr">
              <a:defRPr sz="1600">
                <a:solidFill>
                  <a:srgbClr val="FF0000"/>
                </a:solidFill>
                <a:latin typeface="Calibri"/>
                <a:ea typeface="Calibri"/>
                <a:cs typeface="Calibri"/>
                <a:sym typeface="Calibri"/>
              </a:defRPr>
            </a:lvl1pPr>
          </a:lstStyle>
          <a:p>
            <a:r>
              <a:t>Esto es lo que permite, que cuando se conduce en modo Automático esta transmisión, no se siente el paso de marchas, al variar permanentemente los diámetros de ambas poleas, solo se percibe una aceleración o desaceleración constante. </a:t>
            </a:r>
          </a:p>
        </p:txBody>
      </p:sp>
      <p:grpSp>
        <p:nvGrpSpPr>
          <p:cNvPr id="404" name="Grupo"/>
          <p:cNvGrpSpPr/>
          <p:nvPr/>
        </p:nvGrpSpPr>
        <p:grpSpPr>
          <a:xfrm>
            <a:off x="922503" y="4038988"/>
            <a:ext cx="1826161" cy="1950898"/>
            <a:chOff x="0" y="0"/>
            <a:chExt cx="1826159" cy="1950896"/>
          </a:xfrm>
        </p:grpSpPr>
        <p:pic>
          <p:nvPicPr>
            <p:cNvPr id="402" name="Imagen 14" descr="Imagen 14"/>
            <p:cNvPicPr>
              <a:picLocks noChangeAspect="1"/>
            </p:cNvPicPr>
            <p:nvPr/>
          </p:nvPicPr>
          <p:blipFill>
            <a:blip r:embed="rId2">
              <a:extLst/>
            </a:blip>
            <a:stretch>
              <a:fillRect/>
            </a:stretch>
          </p:blipFill>
          <p:spPr>
            <a:xfrm>
              <a:off x="0" y="0"/>
              <a:ext cx="1826160" cy="1950897"/>
            </a:xfrm>
            <a:prstGeom prst="rect">
              <a:avLst/>
            </a:prstGeom>
            <a:ln w="12700" cap="flat">
              <a:noFill/>
              <a:miter lim="400000"/>
            </a:ln>
            <a:effectLst/>
          </p:spPr>
        </p:pic>
        <p:sp>
          <p:nvSpPr>
            <p:cNvPr id="403" name="CuadroTexto 16"/>
            <p:cNvSpPr txBox="1"/>
            <p:nvPr/>
          </p:nvSpPr>
          <p:spPr>
            <a:xfrm>
              <a:off x="107424" y="122523"/>
              <a:ext cx="213732" cy="340683"/>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tIns="45719" rIns="45719" bIns="45719" numCol="1" anchor="t">
              <a:noAutofit/>
            </a:bodyPr>
            <a:lstStyle>
              <a:lvl1pPr>
                <a:defRPr sz="1500">
                  <a:solidFill>
                    <a:srgbClr val="FF0000"/>
                  </a:solidFill>
                  <a:latin typeface="Avenir Black"/>
                  <a:ea typeface="Avenir Black"/>
                  <a:cs typeface="Avenir Black"/>
                  <a:sym typeface="Avenir Black"/>
                </a:defRPr>
              </a:lvl1pPr>
            </a:lstStyle>
            <a:p>
              <a:r>
                <a:t>A</a:t>
              </a:r>
            </a:p>
          </p:txBody>
        </p:sp>
      </p:grpSp>
      <p:grpSp>
        <p:nvGrpSpPr>
          <p:cNvPr id="407" name="Grupo"/>
          <p:cNvGrpSpPr/>
          <p:nvPr/>
        </p:nvGrpSpPr>
        <p:grpSpPr>
          <a:xfrm>
            <a:off x="6929655" y="3944210"/>
            <a:ext cx="1826160" cy="2140454"/>
            <a:chOff x="0" y="0"/>
            <a:chExt cx="1826159" cy="2140453"/>
          </a:xfrm>
        </p:grpSpPr>
        <p:pic>
          <p:nvPicPr>
            <p:cNvPr id="405" name="Imagen 15" descr="Imagen 15"/>
            <p:cNvPicPr>
              <a:picLocks noChangeAspect="1"/>
            </p:cNvPicPr>
            <p:nvPr/>
          </p:nvPicPr>
          <p:blipFill>
            <a:blip r:embed="rId3">
              <a:extLst/>
            </a:blip>
            <a:stretch>
              <a:fillRect/>
            </a:stretch>
          </p:blipFill>
          <p:spPr>
            <a:xfrm>
              <a:off x="0" y="0"/>
              <a:ext cx="1826160" cy="2140454"/>
            </a:xfrm>
            <a:prstGeom prst="rect">
              <a:avLst/>
            </a:prstGeom>
            <a:ln w="12700" cap="flat">
              <a:noFill/>
              <a:miter lim="400000"/>
            </a:ln>
            <a:effectLst/>
          </p:spPr>
        </p:pic>
        <p:sp>
          <p:nvSpPr>
            <p:cNvPr id="406" name="CuadroTexto 17"/>
            <p:cNvSpPr txBox="1"/>
            <p:nvPr/>
          </p:nvSpPr>
          <p:spPr>
            <a:xfrm>
              <a:off x="148561" y="2289"/>
              <a:ext cx="219198" cy="373784"/>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tIns="45719" rIns="45719" bIns="45719" numCol="1" anchor="t">
              <a:noAutofit/>
            </a:bodyPr>
            <a:lstStyle>
              <a:lvl1pPr>
                <a:defRPr sz="1500">
                  <a:solidFill>
                    <a:srgbClr val="FF0000"/>
                  </a:solidFill>
                  <a:latin typeface="Avenir Black"/>
                  <a:ea typeface="Avenir Black"/>
                  <a:cs typeface="Avenir Black"/>
                  <a:sym typeface="Avenir Black"/>
                </a:defRPr>
              </a:lvl1pPr>
            </a:lstStyle>
            <a:p>
              <a:r>
                <a:t>B</a:t>
              </a:r>
            </a:p>
          </p:txBody>
        </p:sp>
      </p:grpSp>
      <p:sp>
        <p:nvSpPr>
          <p:cNvPr id="2" name="Marcador de número de diapositiva 1"/>
          <p:cNvSpPr>
            <a:spLocks noGrp="1"/>
          </p:cNvSpPr>
          <p:nvPr>
            <p:ph type="sldNum" sz="quarter" idx="2"/>
          </p:nvPr>
        </p:nvSpPr>
        <p:spPr/>
        <p:txBody>
          <a:bodyPr/>
          <a:lstStyle/>
          <a:p>
            <a:fld id="{86CB4B4D-7CA3-9044-876B-883B54F8677D}" type="slidenum">
              <a:rPr lang="es-CL" smtClean="0"/>
              <a:t>24</a:t>
            </a:fld>
            <a:endParaRPr lang="es-CL"/>
          </a:p>
        </p:txBody>
      </p:sp>
    </p:spTree>
  </p:cSld>
  <p:clrMapOvr>
    <a:masterClrMapping/>
  </p:clrMapOvr>
  <p:transition spd="med"/>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 name="Rectángulo redondeado"/>
          <p:cNvSpPr/>
          <p:nvPr/>
        </p:nvSpPr>
        <p:spPr>
          <a:xfrm>
            <a:off x="158175" y="2178868"/>
            <a:ext cx="9361968" cy="4706439"/>
          </a:xfrm>
          <a:prstGeom prst="roundRect">
            <a:avLst>
              <a:gd name="adj" fmla="val 6692"/>
            </a:avLst>
          </a:prstGeom>
          <a:solidFill>
            <a:srgbClr val="EEEEEE"/>
          </a:solidFill>
          <a:ln w="12700">
            <a:miter lim="400000"/>
          </a:ln>
        </p:spPr>
        <p:txBody>
          <a:bodyPr lIns="0" tIns="0" rIns="0" bIns="0" anchor="ctr"/>
          <a:lstStyle/>
          <a:p>
            <a:pPr>
              <a:defRPr>
                <a:latin typeface="+mj-lt"/>
                <a:ea typeface="+mj-ea"/>
                <a:cs typeface="+mj-cs"/>
                <a:sym typeface="Arial"/>
              </a:defRPr>
            </a:pPr>
            <a:endParaRPr/>
          </a:p>
        </p:txBody>
      </p:sp>
      <p:sp>
        <p:nvSpPr>
          <p:cNvPr id="410" name="Círculo"/>
          <p:cNvSpPr/>
          <p:nvPr/>
        </p:nvSpPr>
        <p:spPr>
          <a:xfrm>
            <a:off x="6431473" y="3603175"/>
            <a:ext cx="2822524" cy="2822524"/>
          </a:xfrm>
          <a:prstGeom prst="ellipse">
            <a:avLst/>
          </a:prstGeom>
          <a:solidFill>
            <a:srgbClr val="FFFFFF"/>
          </a:solidFill>
          <a:ln w="25400">
            <a:solidFill>
              <a:srgbClr val="E9E1E4"/>
            </a:solidFill>
          </a:ln>
        </p:spPr>
        <p:txBody>
          <a:bodyPr lIns="0" tIns="0" rIns="0" bIns="0"/>
          <a:lstStyle/>
          <a:p>
            <a:endParaRPr/>
          </a:p>
        </p:txBody>
      </p:sp>
      <p:sp>
        <p:nvSpPr>
          <p:cNvPr id="411" name="Círculo"/>
          <p:cNvSpPr/>
          <p:nvPr/>
        </p:nvSpPr>
        <p:spPr>
          <a:xfrm>
            <a:off x="424322" y="3603175"/>
            <a:ext cx="2822524" cy="2822524"/>
          </a:xfrm>
          <a:prstGeom prst="ellipse">
            <a:avLst/>
          </a:prstGeom>
          <a:solidFill>
            <a:srgbClr val="FFFFFF"/>
          </a:solidFill>
          <a:ln w="25400">
            <a:solidFill>
              <a:srgbClr val="E9E1E4"/>
            </a:solidFill>
          </a:ln>
        </p:spPr>
        <p:txBody>
          <a:bodyPr lIns="0" tIns="0" rIns="0" bIns="0"/>
          <a:lstStyle/>
          <a:p>
            <a:endParaRPr/>
          </a:p>
        </p:txBody>
      </p:sp>
      <p:sp>
        <p:nvSpPr>
          <p:cNvPr id="412" name="Google Shape;173;p6"/>
          <p:cNvSpPr txBox="1"/>
          <p:nvPr/>
        </p:nvSpPr>
        <p:spPr>
          <a:xfrm>
            <a:off x="382497" y="1261273"/>
            <a:ext cx="8950506" cy="53616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nchor="ctr">
            <a:spAutoFit/>
          </a:bodyPr>
          <a:lstStyle/>
          <a:p>
            <a:pPr>
              <a:lnSpc>
                <a:spcPct val="80000"/>
              </a:lnSpc>
              <a:defRPr sz="2800" b="1">
                <a:solidFill>
                  <a:srgbClr val="741B47"/>
                </a:solidFill>
                <a:latin typeface="Calibri"/>
                <a:ea typeface="Calibri"/>
                <a:cs typeface="Calibri"/>
                <a:sym typeface="Calibri"/>
              </a:defRPr>
            </a:pPr>
            <a:r>
              <a:t>FUNCIONAMIENTO </a:t>
            </a:r>
            <a:r>
              <a:rPr b="0">
                <a:solidFill>
                  <a:srgbClr val="FF0000"/>
                </a:solidFill>
              </a:rPr>
              <a:t>DE LAS POLEAS</a:t>
            </a:r>
          </a:p>
        </p:txBody>
      </p:sp>
      <p:sp>
        <p:nvSpPr>
          <p:cNvPr id="413" name="CuadroTexto 21"/>
          <p:cNvSpPr txBox="1"/>
          <p:nvPr/>
        </p:nvSpPr>
        <p:spPr>
          <a:xfrm>
            <a:off x="412584" y="2425516"/>
            <a:ext cx="6240891" cy="80859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defRPr sz="1600">
                <a:latin typeface="Calibri"/>
                <a:ea typeface="Calibri"/>
                <a:cs typeface="Calibri"/>
                <a:sym typeface="Calibri"/>
              </a:defRPr>
            </a:lvl1pPr>
          </a:lstStyle>
          <a:p>
            <a:r>
              <a:t>Entre estas dos posiciones “A” y “B”, se pueden producir una gran cantidad de marchas, ya que cada vez que varían los diámetros de las Poleas Conductora y Conducida, se genera una relación de marchas diferente.</a:t>
            </a:r>
          </a:p>
        </p:txBody>
      </p:sp>
      <p:sp>
        <p:nvSpPr>
          <p:cNvPr id="414" name="CuadroTexto 22"/>
          <p:cNvSpPr txBox="1"/>
          <p:nvPr/>
        </p:nvSpPr>
        <p:spPr>
          <a:xfrm>
            <a:off x="3265536" y="3735150"/>
            <a:ext cx="3046202" cy="258659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lgn="ctr">
              <a:defRPr sz="1600">
                <a:solidFill>
                  <a:srgbClr val="FF0000"/>
                </a:solidFill>
                <a:latin typeface="Calibri"/>
                <a:ea typeface="Calibri"/>
                <a:cs typeface="Calibri"/>
                <a:sym typeface="Calibri"/>
              </a:defRPr>
            </a:lvl1pPr>
          </a:lstStyle>
          <a:p>
            <a:r>
              <a:t>Debido a lo anterior, es que cuando se maneja la transmisión en forma Manual, en la programación de la Unidad de Control de la Transmisión, se establecen posiciones que permiten pasar 1ª, 2ª, 3ª, 4ª, 5ª, 6ª, etc. Estableciendo una cantidad de marchas determinadas previamente programadas.</a:t>
            </a:r>
          </a:p>
        </p:txBody>
      </p:sp>
      <p:grpSp>
        <p:nvGrpSpPr>
          <p:cNvPr id="417" name="Grupo"/>
          <p:cNvGrpSpPr/>
          <p:nvPr/>
        </p:nvGrpSpPr>
        <p:grpSpPr>
          <a:xfrm>
            <a:off x="922503" y="4038988"/>
            <a:ext cx="1826161" cy="1950898"/>
            <a:chOff x="0" y="0"/>
            <a:chExt cx="1826159" cy="1950896"/>
          </a:xfrm>
        </p:grpSpPr>
        <p:pic>
          <p:nvPicPr>
            <p:cNvPr id="415" name="Imagen 14" descr="Imagen 14"/>
            <p:cNvPicPr>
              <a:picLocks noChangeAspect="1"/>
            </p:cNvPicPr>
            <p:nvPr/>
          </p:nvPicPr>
          <p:blipFill>
            <a:blip r:embed="rId2">
              <a:extLst/>
            </a:blip>
            <a:stretch>
              <a:fillRect/>
            </a:stretch>
          </p:blipFill>
          <p:spPr>
            <a:xfrm>
              <a:off x="0" y="0"/>
              <a:ext cx="1826160" cy="1950897"/>
            </a:xfrm>
            <a:prstGeom prst="rect">
              <a:avLst/>
            </a:prstGeom>
            <a:ln w="12700" cap="flat">
              <a:noFill/>
              <a:miter lim="400000"/>
            </a:ln>
            <a:effectLst/>
          </p:spPr>
        </p:pic>
        <p:sp>
          <p:nvSpPr>
            <p:cNvPr id="416" name="CuadroTexto 16"/>
            <p:cNvSpPr txBox="1"/>
            <p:nvPr/>
          </p:nvSpPr>
          <p:spPr>
            <a:xfrm>
              <a:off x="107424" y="122523"/>
              <a:ext cx="213732" cy="340683"/>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tIns="45719" rIns="45719" bIns="45719" numCol="1" anchor="t">
              <a:noAutofit/>
            </a:bodyPr>
            <a:lstStyle>
              <a:lvl1pPr>
                <a:defRPr sz="1500">
                  <a:solidFill>
                    <a:srgbClr val="FF0000"/>
                  </a:solidFill>
                  <a:latin typeface="Avenir Black"/>
                  <a:ea typeface="Avenir Black"/>
                  <a:cs typeface="Avenir Black"/>
                  <a:sym typeface="Avenir Black"/>
                </a:defRPr>
              </a:lvl1pPr>
            </a:lstStyle>
            <a:p>
              <a:r>
                <a:t>A</a:t>
              </a:r>
            </a:p>
          </p:txBody>
        </p:sp>
      </p:grpSp>
      <p:grpSp>
        <p:nvGrpSpPr>
          <p:cNvPr id="420" name="Grupo"/>
          <p:cNvGrpSpPr/>
          <p:nvPr/>
        </p:nvGrpSpPr>
        <p:grpSpPr>
          <a:xfrm>
            <a:off x="6929655" y="3944210"/>
            <a:ext cx="1826160" cy="2140454"/>
            <a:chOff x="0" y="0"/>
            <a:chExt cx="1826159" cy="2140453"/>
          </a:xfrm>
        </p:grpSpPr>
        <p:pic>
          <p:nvPicPr>
            <p:cNvPr id="418" name="Imagen 15" descr="Imagen 15"/>
            <p:cNvPicPr>
              <a:picLocks noChangeAspect="1"/>
            </p:cNvPicPr>
            <p:nvPr/>
          </p:nvPicPr>
          <p:blipFill>
            <a:blip r:embed="rId3">
              <a:extLst/>
            </a:blip>
            <a:stretch>
              <a:fillRect/>
            </a:stretch>
          </p:blipFill>
          <p:spPr>
            <a:xfrm>
              <a:off x="0" y="0"/>
              <a:ext cx="1826160" cy="2140454"/>
            </a:xfrm>
            <a:prstGeom prst="rect">
              <a:avLst/>
            </a:prstGeom>
            <a:ln w="12700" cap="flat">
              <a:noFill/>
              <a:miter lim="400000"/>
            </a:ln>
            <a:effectLst/>
          </p:spPr>
        </p:pic>
        <p:sp>
          <p:nvSpPr>
            <p:cNvPr id="419" name="CuadroTexto 17"/>
            <p:cNvSpPr txBox="1"/>
            <p:nvPr/>
          </p:nvSpPr>
          <p:spPr>
            <a:xfrm>
              <a:off x="148561" y="2289"/>
              <a:ext cx="219198" cy="373784"/>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tIns="45719" rIns="45719" bIns="45719" numCol="1" anchor="t">
              <a:noAutofit/>
            </a:bodyPr>
            <a:lstStyle>
              <a:lvl1pPr>
                <a:defRPr sz="1500">
                  <a:solidFill>
                    <a:srgbClr val="FF0000"/>
                  </a:solidFill>
                  <a:latin typeface="Avenir Black"/>
                  <a:ea typeface="Avenir Black"/>
                  <a:cs typeface="Avenir Black"/>
                  <a:sym typeface="Avenir Black"/>
                </a:defRPr>
              </a:lvl1pPr>
            </a:lstStyle>
            <a:p>
              <a:r>
                <a:t>B</a:t>
              </a:r>
            </a:p>
          </p:txBody>
        </p:sp>
      </p:grpSp>
      <p:sp>
        <p:nvSpPr>
          <p:cNvPr id="2" name="Marcador de número de diapositiva 1"/>
          <p:cNvSpPr>
            <a:spLocks noGrp="1"/>
          </p:cNvSpPr>
          <p:nvPr>
            <p:ph type="sldNum" sz="quarter" idx="2"/>
          </p:nvPr>
        </p:nvSpPr>
        <p:spPr/>
        <p:txBody>
          <a:bodyPr/>
          <a:lstStyle/>
          <a:p>
            <a:fld id="{86CB4B4D-7CA3-9044-876B-883B54F8677D}" type="slidenum">
              <a:rPr lang="es-CL" smtClean="0"/>
              <a:t>25</a:t>
            </a:fld>
            <a:endParaRPr lang="es-CL"/>
          </a:p>
        </p:txBody>
      </p:sp>
    </p:spTree>
  </p:cSld>
  <p:clrMapOvr>
    <a:masterClrMapping/>
  </p:clrMapOvr>
  <p:transition spd="med"/>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2" name="Rectángulo redondeado"/>
          <p:cNvSpPr/>
          <p:nvPr/>
        </p:nvSpPr>
        <p:spPr>
          <a:xfrm>
            <a:off x="2721523" y="2395569"/>
            <a:ext cx="6360480" cy="3866147"/>
          </a:xfrm>
          <a:prstGeom prst="roundRect">
            <a:avLst>
              <a:gd name="adj" fmla="val 8610"/>
            </a:avLst>
          </a:prstGeom>
          <a:solidFill>
            <a:srgbClr val="DFD3D8"/>
          </a:solidFill>
          <a:ln w="12700">
            <a:miter lim="400000"/>
          </a:ln>
        </p:spPr>
        <p:txBody>
          <a:bodyPr lIns="0" tIns="0" rIns="0" bIns="0" anchor="ctr"/>
          <a:lstStyle/>
          <a:p>
            <a:pPr algn="ctr">
              <a:defRPr>
                <a:solidFill>
                  <a:srgbClr val="FFFFFF"/>
                </a:solidFill>
              </a:defRPr>
            </a:pPr>
            <a:endParaRPr/>
          </a:p>
        </p:txBody>
      </p:sp>
      <p:sp>
        <p:nvSpPr>
          <p:cNvPr id="423" name="Google Shape;173;p6"/>
          <p:cNvSpPr txBox="1"/>
          <p:nvPr/>
        </p:nvSpPr>
        <p:spPr>
          <a:xfrm>
            <a:off x="382497" y="1261273"/>
            <a:ext cx="8950506" cy="53616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nchor="ctr">
            <a:spAutoFit/>
          </a:bodyPr>
          <a:lstStyle/>
          <a:p>
            <a:pPr>
              <a:lnSpc>
                <a:spcPct val="80000"/>
              </a:lnSpc>
              <a:defRPr sz="2800" b="1">
                <a:solidFill>
                  <a:srgbClr val="741B47"/>
                </a:solidFill>
                <a:latin typeface="Calibri"/>
                <a:ea typeface="Calibri"/>
                <a:cs typeface="Calibri"/>
                <a:sym typeface="Calibri"/>
              </a:defRPr>
            </a:pPr>
            <a:r>
              <a:t>CADENA DE</a:t>
            </a:r>
            <a:r>
              <a:rPr b="0">
                <a:solidFill>
                  <a:srgbClr val="FF0000"/>
                </a:solidFill>
              </a:rPr>
              <a:t> TRANSMISIÓN CVT</a:t>
            </a:r>
          </a:p>
        </p:txBody>
      </p:sp>
      <p:pic>
        <p:nvPicPr>
          <p:cNvPr id="424" name="Imagen" descr="Imagen"/>
          <p:cNvPicPr>
            <a:picLocks noChangeAspect="1"/>
          </p:cNvPicPr>
          <p:nvPr/>
        </p:nvPicPr>
        <p:blipFill>
          <a:blip r:embed="rId2">
            <a:extLst/>
          </a:blip>
          <a:stretch>
            <a:fillRect/>
          </a:stretch>
        </p:blipFill>
        <p:spPr>
          <a:xfrm>
            <a:off x="2860113" y="2493492"/>
            <a:ext cx="6057901" cy="3670301"/>
          </a:xfrm>
          <a:prstGeom prst="rect">
            <a:avLst/>
          </a:prstGeom>
          <a:ln w="12700">
            <a:miter lim="400000"/>
          </a:ln>
        </p:spPr>
      </p:pic>
      <p:pic>
        <p:nvPicPr>
          <p:cNvPr id="425" name="Imagen" descr="Imagen"/>
          <p:cNvPicPr>
            <a:picLocks noChangeAspect="1"/>
          </p:cNvPicPr>
          <p:nvPr/>
        </p:nvPicPr>
        <p:blipFill>
          <a:blip r:embed="rId3">
            <a:extLst/>
          </a:blip>
          <a:stretch>
            <a:fillRect/>
          </a:stretch>
        </p:blipFill>
        <p:spPr>
          <a:xfrm>
            <a:off x="334167" y="3044780"/>
            <a:ext cx="2686268" cy="3786224"/>
          </a:xfrm>
          <a:prstGeom prst="rect">
            <a:avLst/>
          </a:prstGeom>
          <a:ln w="12700">
            <a:miter lim="400000"/>
          </a:ln>
        </p:spPr>
      </p:pic>
      <p:sp>
        <p:nvSpPr>
          <p:cNvPr id="2" name="Marcador de número de diapositiva 1"/>
          <p:cNvSpPr>
            <a:spLocks noGrp="1"/>
          </p:cNvSpPr>
          <p:nvPr>
            <p:ph type="sldNum" sz="quarter" idx="2"/>
          </p:nvPr>
        </p:nvSpPr>
        <p:spPr/>
        <p:txBody>
          <a:bodyPr/>
          <a:lstStyle/>
          <a:p>
            <a:fld id="{86CB4B4D-7CA3-9044-876B-883B54F8677D}" type="slidenum">
              <a:rPr lang="es-CL" smtClean="0"/>
              <a:t>26</a:t>
            </a:fld>
            <a:endParaRPr lang="es-CL"/>
          </a:p>
        </p:txBody>
      </p:sp>
    </p:spTree>
  </p:cSld>
  <p:clrMapOvr>
    <a:masterClrMapping/>
  </p:clrMapOvr>
  <p:transition spd="med"/>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7" name="Rectángulo redondeado"/>
          <p:cNvSpPr/>
          <p:nvPr/>
        </p:nvSpPr>
        <p:spPr>
          <a:xfrm>
            <a:off x="313945" y="2336180"/>
            <a:ext cx="5523019" cy="2801961"/>
          </a:xfrm>
          <a:prstGeom prst="roundRect">
            <a:avLst>
              <a:gd name="adj" fmla="val 8610"/>
            </a:avLst>
          </a:prstGeom>
          <a:solidFill>
            <a:srgbClr val="DFD3D8"/>
          </a:solidFill>
          <a:ln w="12700">
            <a:miter lim="400000"/>
          </a:ln>
        </p:spPr>
        <p:txBody>
          <a:bodyPr lIns="0" tIns="0" rIns="0" bIns="0" anchor="ctr"/>
          <a:lstStyle/>
          <a:p>
            <a:pPr algn="ctr">
              <a:defRPr>
                <a:solidFill>
                  <a:srgbClr val="FFFFFF"/>
                </a:solidFill>
              </a:defRPr>
            </a:pPr>
            <a:endParaRPr/>
          </a:p>
        </p:txBody>
      </p:sp>
      <p:sp>
        <p:nvSpPr>
          <p:cNvPr id="428" name="Google Shape;173;p6"/>
          <p:cNvSpPr txBox="1"/>
          <p:nvPr/>
        </p:nvSpPr>
        <p:spPr>
          <a:xfrm>
            <a:off x="382497" y="1261273"/>
            <a:ext cx="8950506" cy="53616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nchor="ctr">
            <a:spAutoFit/>
          </a:bodyPr>
          <a:lstStyle/>
          <a:p>
            <a:pPr>
              <a:lnSpc>
                <a:spcPct val="80000"/>
              </a:lnSpc>
              <a:defRPr sz="2800" b="1">
                <a:solidFill>
                  <a:srgbClr val="741B47"/>
                </a:solidFill>
                <a:latin typeface="Calibri"/>
                <a:ea typeface="Calibri"/>
                <a:cs typeface="Calibri"/>
                <a:sym typeface="Calibri"/>
              </a:defRPr>
            </a:pPr>
            <a:r>
              <a:t>TRANSMISIÓN </a:t>
            </a:r>
            <a:r>
              <a:rPr b="0">
                <a:solidFill>
                  <a:srgbClr val="FF0000"/>
                </a:solidFill>
              </a:rPr>
              <a:t>CVT</a:t>
            </a:r>
          </a:p>
        </p:txBody>
      </p:sp>
      <p:sp>
        <p:nvSpPr>
          <p:cNvPr id="429" name="Nunca drenar o botar los líquidos que contiene. Estos son altamente tóxicos y corrosivos, hacerlo es un riesgo potencial para quien la manipula y el medio ambiente.…"/>
          <p:cNvSpPr txBox="1"/>
          <p:nvPr/>
        </p:nvSpPr>
        <p:spPr>
          <a:xfrm>
            <a:off x="634731" y="2621213"/>
            <a:ext cx="4755919" cy="220676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spAutoFit/>
          </a:bodyPr>
          <a:lstStyle/>
          <a:p>
            <a:pPr>
              <a:lnSpc>
                <a:spcPct val="115000"/>
              </a:lnSpc>
              <a:defRPr sz="1600">
                <a:solidFill>
                  <a:srgbClr val="741B47"/>
                </a:solidFill>
                <a:latin typeface="Calibri"/>
                <a:ea typeface="Calibri"/>
                <a:cs typeface="Calibri"/>
                <a:sym typeface="Calibri"/>
              </a:defRPr>
            </a:pPr>
            <a:r>
              <a:t>En este tipo de transmisiones, el aceite es fundamental para su correcto funcionamiento, ya que la fricción que se produce entre la cadena y los conos de las poleas debe reducirse al mínimo, para prolongar la vida útil de la transmisión.</a:t>
            </a:r>
          </a:p>
          <a:p>
            <a:pPr>
              <a:lnSpc>
                <a:spcPct val="115000"/>
              </a:lnSpc>
              <a:defRPr sz="1600">
                <a:solidFill>
                  <a:srgbClr val="741B47"/>
                </a:solidFill>
                <a:latin typeface="Calibri"/>
                <a:ea typeface="Calibri"/>
                <a:cs typeface="Calibri"/>
                <a:sym typeface="Calibri"/>
              </a:defRPr>
            </a:pPr>
            <a:endParaRPr/>
          </a:p>
          <a:p>
            <a:pPr>
              <a:lnSpc>
                <a:spcPct val="115000"/>
              </a:lnSpc>
              <a:defRPr sz="1600">
                <a:solidFill>
                  <a:srgbClr val="741B47"/>
                </a:solidFill>
                <a:latin typeface="Calibri"/>
                <a:ea typeface="Calibri"/>
                <a:cs typeface="Calibri"/>
                <a:sym typeface="Calibri"/>
              </a:defRPr>
            </a:pPr>
            <a:r>
              <a:t>El tipo de aceite que se utiliza para este tipo de transmisiones es especial para transmisiones CVT.</a:t>
            </a:r>
          </a:p>
        </p:txBody>
      </p:sp>
      <p:sp>
        <p:nvSpPr>
          <p:cNvPr id="430" name="Triángulo isósceles 13"/>
          <p:cNvSpPr/>
          <p:nvPr/>
        </p:nvSpPr>
        <p:spPr>
          <a:xfrm rot="6806082">
            <a:off x="5958652" y="2714999"/>
            <a:ext cx="333493" cy="788257"/>
          </a:xfrm>
          <a:prstGeom prst="triangle">
            <a:avLst/>
          </a:prstGeom>
          <a:solidFill>
            <a:srgbClr val="DFD3D8"/>
          </a:solidFill>
          <a:ln w="12700">
            <a:miter lim="400000"/>
          </a:ln>
        </p:spPr>
        <p:txBody>
          <a:bodyPr lIns="0" tIns="0" rIns="0" bIns="0" anchor="ctr"/>
          <a:lstStyle/>
          <a:p>
            <a:pPr algn="ctr">
              <a:defRPr>
                <a:solidFill>
                  <a:srgbClr val="FFFFFF"/>
                </a:solidFill>
              </a:defRPr>
            </a:pPr>
            <a:endParaRPr/>
          </a:p>
        </p:txBody>
      </p:sp>
      <p:pic>
        <p:nvPicPr>
          <p:cNvPr id="431" name="Imagen" descr="Imagen"/>
          <p:cNvPicPr>
            <a:picLocks noChangeAspect="1"/>
          </p:cNvPicPr>
          <p:nvPr/>
        </p:nvPicPr>
        <p:blipFill>
          <a:blip r:embed="rId2">
            <a:extLst/>
          </a:blip>
          <a:stretch>
            <a:fillRect/>
          </a:stretch>
        </p:blipFill>
        <p:spPr>
          <a:xfrm>
            <a:off x="4944760" y="2968872"/>
            <a:ext cx="4509136" cy="4709897"/>
          </a:xfrm>
          <a:prstGeom prst="rect">
            <a:avLst/>
          </a:prstGeom>
          <a:ln w="12700">
            <a:miter lim="400000"/>
          </a:ln>
        </p:spPr>
      </p:pic>
      <p:sp>
        <p:nvSpPr>
          <p:cNvPr id="2" name="Marcador de número de diapositiva 1"/>
          <p:cNvSpPr>
            <a:spLocks noGrp="1"/>
          </p:cNvSpPr>
          <p:nvPr>
            <p:ph type="sldNum" sz="quarter" idx="2"/>
          </p:nvPr>
        </p:nvSpPr>
        <p:spPr/>
        <p:txBody>
          <a:bodyPr/>
          <a:lstStyle/>
          <a:p>
            <a:fld id="{86CB4B4D-7CA3-9044-876B-883B54F8677D}" type="slidenum">
              <a:rPr lang="es-CL" smtClean="0"/>
              <a:t>27</a:t>
            </a:fld>
            <a:endParaRPr lang="es-CL"/>
          </a:p>
        </p:txBody>
      </p:sp>
    </p:spTree>
  </p:cSld>
  <p:clrMapOvr>
    <a:masterClrMapping/>
  </p:clrMapOvr>
  <p:transition spd="med"/>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3" name="Rectángulo redondeado"/>
          <p:cNvSpPr/>
          <p:nvPr/>
        </p:nvSpPr>
        <p:spPr>
          <a:xfrm>
            <a:off x="475906" y="3384302"/>
            <a:ext cx="8657541" cy="886527"/>
          </a:xfrm>
          <a:prstGeom prst="roundRect">
            <a:avLst>
              <a:gd name="adj" fmla="val 16274"/>
            </a:avLst>
          </a:prstGeom>
          <a:solidFill>
            <a:srgbClr val="EEEEEE"/>
          </a:solidFill>
          <a:ln w="12700">
            <a:miter lim="400000"/>
          </a:ln>
        </p:spPr>
        <p:txBody>
          <a:bodyPr lIns="0" tIns="0" rIns="0" bIns="0" anchor="ctr"/>
          <a:lstStyle/>
          <a:p>
            <a:pPr>
              <a:defRPr>
                <a:latin typeface="+mj-lt"/>
                <a:ea typeface="+mj-ea"/>
                <a:cs typeface="+mj-cs"/>
                <a:sym typeface="Arial"/>
              </a:defRPr>
            </a:pPr>
            <a:endParaRPr/>
          </a:p>
        </p:txBody>
      </p:sp>
      <p:sp>
        <p:nvSpPr>
          <p:cNvPr id="434" name="Google Shape;173;p6"/>
          <p:cNvSpPr txBox="1"/>
          <p:nvPr/>
        </p:nvSpPr>
        <p:spPr>
          <a:xfrm>
            <a:off x="382497" y="1261273"/>
            <a:ext cx="8950506" cy="53616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nchor="ctr">
            <a:spAutoFit/>
          </a:bodyPr>
          <a:lstStyle/>
          <a:p>
            <a:pPr>
              <a:lnSpc>
                <a:spcPct val="80000"/>
              </a:lnSpc>
              <a:defRPr sz="2800" b="1">
                <a:solidFill>
                  <a:srgbClr val="741B47"/>
                </a:solidFill>
                <a:latin typeface="Calibri"/>
                <a:ea typeface="Calibri"/>
                <a:cs typeface="Calibri"/>
                <a:sym typeface="Calibri"/>
              </a:defRPr>
            </a:pPr>
            <a:r>
              <a:t>MANTENCIÓN DE</a:t>
            </a:r>
            <a:r>
              <a:rPr b="0">
                <a:solidFill>
                  <a:srgbClr val="FF0000"/>
                </a:solidFill>
              </a:rPr>
              <a:t> TRANSMISIÓN CVT</a:t>
            </a:r>
          </a:p>
        </p:txBody>
      </p:sp>
      <p:pic>
        <p:nvPicPr>
          <p:cNvPr id="435" name="Imagen 5" descr="Imagen 5"/>
          <p:cNvPicPr>
            <a:picLocks noChangeAspect="1"/>
          </p:cNvPicPr>
          <p:nvPr/>
        </p:nvPicPr>
        <p:blipFill>
          <a:blip r:embed="rId2">
            <a:extLst/>
          </a:blip>
          <a:stretch>
            <a:fillRect/>
          </a:stretch>
        </p:blipFill>
        <p:spPr>
          <a:xfrm>
            <a:off x="2151801" y="4729031"/>
            <a:ext cx="5383201" cy="1705151"/>
          </a:xfrm>
          <a:prstGeom prst="rect">
            <a:avLst/>
          </a:prstGeom>
          <a:ln w="12700">
            <a:miter lim="400000"/>
          </a:ln>
        </p:spPr>
      </p:pic>
      <p:sp>
        <p:nvSpPr>
          <p:cNvPr id="436" name="CuadroTexto 7"/>
          <p:cNvSpPr txBox="1"/>
          <p:nvPr/>
        </p:nvSpPr>
        <p:spPr>
          <a:xfrm>
            <a:off x="474278" y="2477938"/>
            <a:ext cx="8766944" cy="80859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defRPr sz="1600">
                <a:solidFill>
                  <a:srgbClr val="741B47"/>
                </a:solidFill>
                <a:latin typeface="Calibri"/>
                <a:ea typeface="Calibri"/>
                <a:cs typeface="Calibri"/>
                <a:sym typeface="Calibri"/>
              </a:defRPr>
            </a:lvl1pPr>
          </a:lstStyle>
          <a:p>
            <a:r>
              <a:t>En este tipo de transmisiones, el aceite es fundamental para su correcto funcionamiento, ya que la fricción que se produce entre la cadena y los conos de las poleas debe reducirse al mínimo, para prolongar la vida útil de la transmisión</a:t>
            </a:r>
          </a:p>
        </p:txBody>
      </p:sp>
      <p:sp>
        <p:nvSpPr>
          <p:cNvPr id="437" name="Por lo tanto, es muy necesario reemplazar el aceite de la Transmisión según indicación del Manual de Servicio o de la Pauta de Mantención que posee el vehículo, y además elegir el aceite adecuado."/>
          <p:cNvSpPr txBox="1"/>
          <p:nvPr/>
        </p:nvSpPr>
        <p:spPr>
          <a:xfrm>
            <a:off x="703289" y="3419673"/>
            <a:ext cx="8202775" cy="71715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spAutoFit/>
          </a:bodyPr>
          <a:lstStyle/>
          <a:p>
            <a:pPr>
              <a:defRPr sz="1600">
                <a:solidFill>
                  <a:srgbClr val="741B47"/>
                </a:solidFill>
                <a:latin typeface="Calibri"/>
                <a:ea typeface="Calibri"/>
                <a:cs typeface="Calibri"/>
                <a:sym typeface="Calibri"/>
              </a:defRPr>
            </a:pPr>
            <a:endParaRPr/>
          </a:p>
          <a:p>
            <a:pPr>
              <a:defRPr sz="1600">
                <a:solidFill>
                  <a:srgbClr val="741B47"/>
                </a:solidFill>
                <a:latin typeface="Calibri"/>
                <a:ea typeface="Calibri"/>
                <a:cs typeface="Calibri"/>
                <a:sym typeface="Calibri"/>
              </a:defRPr>
            </a:pPr>
            <a:r>
              <a:t>Por lo tanto, es muy necesario reemplazar el aceite de la Transmisión según indicación del Manual de Servicio o de la Pauta de Mantención que posee el vehículo, y además elegir el aceite adecuado. </a:t>
            </a:r>
          </a:p>
        </p:txBody>
      </p:sp>
      <p:sp>
        <p:nvSpPr>
          <p:cNvPr id="2" name="Marcador de número de diapositiva 1"/>
          <p:cNvSpPr>
            <a:spLocks noGrp="1"/>
          </p:cNvSpPr>
          <p:nvPr>
            <p:ph type="sldNum" sz="quarter" idx="2"/>
          </p:nvPr>
        </p:nvSpPr>
        <p:spPr/>
        <p:txBody>
          <a:bodyPr/>
          <a:lstStyle/>
          <a:p>
            <a:fld id="{86CB4B4D-7CA3-9044-876B-883B54F8677D}" type="slidenum">
              <a:rPr lang="es-CL" smtClean="0"/>
              <a:t>28</a:t>
            </a:fld>
            <a:endParaRPr lang="es-CL"/>
          </a:p>
        </p:txBody>
      </p:sp>
    </p:spTree>
  </p:cSld>
  <p:clrMapOvr>
    <a:masterClrMapping/>
  </p:clrMapOvr>
  <p:transition spd="med"/>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9" name="Google Shape;173;p6"/>
          <p:cNvSpPr txBox="1"/>
          <p:nvPr/>
        </p:nvSpPr>
        <p:spPr>
          <a:xfrm>
            <a:off x="382497" y="1261273"/>
            <a:ext cx="8950506" cy="53616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nchor="ctr">
            <a:spAutoFit/>
          </a:bodyPr>
          <a:lstStyle/>
          <a:p>
            <a:pPr>
              <a:lnSpc>
                <a:spcPct val="80000"/>
              </a:lnSpc>
              <a:defRPr sz="2800" b="1">
                <a:solidFill>
                  <a:srgbClr val="741B47"/>
                </a:solidFill>
                <a:latin typeface="Calibri"/>
                <a:ea typeface="Calibri"/>
                <a:cs typeface="Calibri"/>
                <a:sym typeface="Calibri"/>
              </a:defRPr>
            </a:pPr>
            <a:r>
              <a:t>TRANSMISIÓN </a:t>
            </a:r>
            <a:r>
              <a:rPr b="0">
                <a:solidFill>
                  <a:srgbClr val="FF0000"/>
                </a:solidFill>
              </a:rPr>
              <a:t>TIPTRONIC</a:t>
            </a:r>
          </a:p>
        </p:txBody>
      </p:sp>
      <p:sp>
        <p:nvSpPr>
          <p:cNvPr id="440" name="Rectángulo redondeado"/>
          <p:cNvSpPr/>
          <p:nvPr/>
        </p:nvSpPr>
        <p:spPr>
          <a:xfrm>
            <a:off x="453120" y="3128320"/>
            <a:ext cx="7441802" cy="2805257"/>
          </a:xfrm>
          <a:prstGeom prst="roundRect">
            <a:avLst>
              <a:gd name="adj" fmla="val 7298"/>
            </a:avLst>
          </a:prstGeom>
          <a:solidFill>
            <a:srgbClr val="DFD3D8"/>
          </a:solidFill>
          <a:ln w="12700">
            <a:miter lim="400000"/>
          </a:ln>
        </p:spPr>
        <p:txBody>
          <a:bodyPr lIns="0" tIns="0" rIns="0" bIns="0" anchor="ctr"/>
          <a:lstStyle/>
          <a:p>
            <a:pPr>
              <a:defRPr>
                <a:latin typeface="+mj-lt"/>
                <a:ea typeface="+mj-ea"/>
                <a:cs typeface="+mj-cs"/>
                <a:sym typeface="Arial"/>
              </a:defRPr>
            </a:pPr>
            <a:endParaRPr/>
          </a:p>
        </p:txBody>
      </p:sp>
      <p:sp>
        <p:nvSpPr>
          <p:cNvPr id="441" name="Círculo"/>
          <p:cNvSpPr/>
          <p:nvPr/>
        </p:nvSpPr>
        <p:spPr>
          <a:xfrm>
            <a:off x="6811951" y="4686054"/>
            <a:ext cx="2625955" cy="2625954"/>
          </a:xfrm>
          <a:prstGeom prst="ellipse">
            <a:avLst/>
          </a:prstGeom>
          <a:solidFill>
            <a:srgbClr val="FFFFFF"/>
          </a:solidFill>
          <a:ln w="12700">
            <a:miter lim="400000"/>
          </a:ln>
        </p:spPr>
        <p:txBody>
          <a:bodyPr lIns="0" tIns="0" rIns="0" bIns="0"/>
          <a:lstStyle/>
          <a:p>
            <a:endParaRPr/>
          </a:p>
        </p:txBody>
      </p:sp>
      <p:pic>
        <p:nvPicPr>
          <p:cNvPr id="442" name="Imagen" descr="Imagen"/>
          <p:cNvPicPr>
            <a:picLocks noChangeAspect="1"/>
          </p:cNvPicPr>
          <p:nvPr/>
        </p:nvPicPr>
        <p:blipFill>
          <a:blip r:embed="rId2">
            <a:extLst/>
          </a:blip>
          <a:stretch>
            <a:fillRect/>
          </a:stretch>
        </p:blipFill>
        <p:spPr>
          <a:xfrm>
            <a:off x="6899178" y="4798527"/>
            <a:ext cx="2401008" cy="2401008"/>
          </a:xfrm>
          <a:prstGeom prst="rect">
            <a:avLst/>
          </a:prstGeom>
          <a:ln w="12700">
            <a:miter lim="400000"/>
          </a:ln>
        </p:spPr>
      </p:pic>
      <p:sp>
        <p:nvSpPr>
          <p:cNvPr id="443" name="Círculo"/>
          <p:cNvSpPr/>
          <p:nvPr/>
        </p:nvSpPr>
        <p:spPr>
          <a:xfrm>
            <a:off x="5645605" y="2178868"/>
            <a:ext cx="2625954" cy="2625955"/>
          </a:xfrm>
          <a:prstGeom prst="ellipse">
            <a:avLst/>
          </a:prstGeom>
          <a:solidFill>
            <a:srgbClr val="FFFFFF"/>
          </a:solidFill>
          <a:ln w="12700">
            <a:miter lim="400000"/>
          </a:ln>
        </p:spPr>
        <p:txBody>
          <a:bodyPr lIns="0" tIns="0" rIns="0" bIns="0"/>
          <a:lstStyle/>
          <a:p>
            <a:endParaRPr/>
          </a:p>
        </p:txBody>
      </p:sp>
      <p:pic>
        <p:nvPicPr>
          <p:cNvPr id="444" name="Imagen" descr="Imagen"/>
          <p:cNvPicPr>
            <a:picLocks noChangeAspect="1"/>
          </p:cNvPicPr>
          <p:nvPr/>
        </p:nvPicPr>
        <p:blipFill>
          <a:blip r:embed="rId3">
            <a:extLst/>
          </a:blip>
          <a:stretch>
            <a:fillRect/>
          </a:stretch>
        </p:blipFill>
        <p:spPr>
          <a:xfrm>
            <a:off x="5730946" y="2273154"/>
            <a:ext cx="2455271" cy="2455271"/>
          </a:xfrm>
          <a:prstGeom prst="rect">
            <a:avLst/>
          </a:prstGeom>
          <a:ln w="12700">
            <a:miter lim="400000"/>
          </a:ln>
        </p:spPr>
      </p:pic>
      <p:sp>
        <p:nvSpPr>
          <p:cNvPr id="445" name="Conector recto de flecha 10"/>
          <p:cNvSpPr/>
          <p:nvPr/>
        </p:nvSpPr>
        <p:spPr>
          <a:xfrm flipH="1">
            <a:off x="7607938" y="3062956"/>
            <a:ext cx="979534" cy="779567"/>
          </a:xfrm>
          <a:prstGeom prst="line">
            <a:avLst/>
          </a:prstGeom>
          <a:ln w="12700">
            <a:solidFill>
              <a:srgbClr val="FF0000"/>
            </a:solidFill>
            <a:tailEnd type="triangle"/>
          </a:ln>
        </p:spPr>
        <p:txBody>
          <a:bodyPr lIns="45718" tIns="45718" rIns="45718" bIns="45718"/>
          <a:lstStyle/>
          <a:p>
            <a:endParaRPr/>
          </a:p>
        </p:txBody>
      </p:sp>
      <p:sp>
        <p:nvSpPr>
          <p:cNvPr id="446" name="CuadroTexto 12"/>
          <p:cNvSpPr txBox="1"/>
          <p:nvPr/>
        </p:nvSpPr>
        <p:spPr>
          <a:xfrm>
            <a:off x="5695846" y="4962480"/>
            <a:ext cx="928460" cy="30059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defRPr sz="1600">
                <a:solidFill>
                  <a:srgbClr val="FF0000"/>
                </a:solidFill>
                <a:latin typeface="Calibri"/>
                <a:ea typeface="Calibri"/>
                <a:cs typeface="Calibri"/>
                <a:sym typeface="Calibri"/>
              </a:defRPr>
            </a:lvl1pPr>
          </a:lstStyle>
          <a:p>
            <a:r>
              <a:t>Tiptronic</a:t>
            </a:r>
          </a:p>
        </p:txBody>
      </p:sp>
      <p:sp>
        <p:nvSpPr>
          <p:cNvPr id="447" name="Nunca drenar o botar los líquidos que contiene. Estos son altamente tóxicos y corrosivos, hacerlo es un riesgo potencial para quien la manipula y el medio ambiente.…"/>
          <p:cNvSpPr txBox="1"/>
          <p:nvPr/>
        </p:nvSpPr>
        <p:spPr>
          <a:xfrm>
            <a:off x="905704" y="3427566"/>
            <a:ext cx="4443604" cy="220676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spAutoFit/>
          </a:bodyPr>
          <a:lstStyle/>
          <a:p>
            <a:pPr>
              <a:lnSpc>
                <a:spcPct val="115000"/>
              </a:lnSpc>
              <a:defRPr sz="1600">
                <a:solidFill>
                  <a:srgbClr val="741B47"/>
                </a:solidFill>
                <a:latin typeface="Calibri"/>
                <a:ea typeface="Calibri"/>
                <a:cs typeface="Calibri"/>
                <a:sym typeface="Calibri"/>
              </a:defRPr>
            </a:pPr>
            <a:r>
              <a:t>La Transmisión denominada Tiptronic, es una Transmisión que permite al Conductor, conducir en modo Automático (pasan los cambios en forma automática), o en forma Manual (el Conductor decide cuando pasan las marchas).</a:t>
            </a:r>
          </a:p>
          <a:p>
            <a:pPr>
              <a:lnSpc>
                <a:spcPct val="115000"/>
              </a:lnSpc>
              <a:defRPr sz="1600">
                <a:solidFill>
                  <a:srgbClr val="741B47"/>
                </a:solidFill>
                <a:latin typeface="Calibri"/>
                <a:ea typeface="Calibri"/>
                <a:cs typeface="Calibri"/>
                <a:sym typeface="Calibri"/>
              </a:defRPr>
            </a:pPr>
            <a:endParaRPr/>
          </a:p>
          <a:p>
            <a:pPr>
              <a:lnSpc>
                <a:spcPct val="115000"/>
              </a:lnSpc>
              <a:defRPr sz="1600">
                <a:solidFill>
                  <a:srgbClr val="741B47"/>
                </a:solidFill>
                <a:latin typeface="Calibri"/>
                <a:ea typeface="Calibri"/>
                <a:cs typeface="Calibri"/>
                <a:sym typeface="Calibri"/>
              </a:defRPr>
            </a:pPr>
            <a:r>
              <a:t>La tecnología hoy permite que esta opción se pueda seleccionar en la palanca de cambios o en el volante.</a:t>
            </a:r>
          </a:p>
        </p:txBody>
      </p:sp>
      <p:sp>
        <p:nvSpPr>
          <p:cNvPr id="448" name="Línea"/>
          <p:cNvSpPr/>
          <p:nvPr/>
        </p:nvSpPr>
        <p:spPr>
          <a:xfrm>
            <a:off x="6262228" y="5304296"/>
            <a:ext cx="2618127" cy="482611"/>
          </a:xfrm>
          <a:custGeom>
            <a:avLst/>
            <a:gdLst/>
            <a:ahLst/>
            <a:cxnLst>
              <a:cxn ang="0">
                <a:pos x="wd2" y="hd2"/>
              </a:cxn>
              <a:cxn ang="5400000">
                <a:pos x="wd2" y="hd2"/>
              </a:cxn>
              <a:cxn ang="10800000">
                <a:pos x="wd2" y="hd2"/>
              </a:cxn>
              <a:cxn ang="16200000">
                <a:pos x="wd2" y="hd2"/>
              </a:cxn>
            </a:cxnLst>
            <a:rect l="0" t="0" r="r" b="b"/>
            <a:pathLst>
              <a:path w="21600" h="21600" extrusionOk="0">
                <a:moveTo>
                  <a:pt x="8120" y="21600"/>
                </a:moveTo>
                <a:lnTo>
                  <a:pt x="0" y="0"/>
                </a:lnTo>
                <a:lnTo>
                  <a:pt x="21600" y="17232"/>
                </a:lnTo>
              </a:path>
            </a:pathLst>
          </a:custGeom>
          <a:ln w="12700">
            <a:solidFill>
              <a:srgbClr val="FF0000"/>
            </a:solidFill>
            <a:headEnd type="triangle"/>
            <a:tailEnd type="triangle"/>
          </a:ln>
        </p:spPr>
        <p:txBody>
          <a:bodyPr lIns="45718" tIns="45718" rIns="45718" bIns="45718"/>
          <a:lstStyle/>
          <a:p>
            <a:endParaRPr/>
          </a:p>
        </p:txBody>
      </p:sp>
      <p:sp>
        <p:nvSpPr>
          <p:cNvPr id="449" name="CuadroTexto 11"/>
          <p:cNvSpPr txBox="1"/>
          <p:nvPr/>
        </p:nvSpPr>
        <p:spPr>
          <a:xfrm>
            <a:off x="8350191" y="2741463"/>
            <a:ext cx="979534" cy="30059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defRPr sz="1600">
                <a:solidFill>
                  <a:srgbClr val="FF0000"/>
                </a:solidFill>
                <a:latin typeface="Calibri"/>
                <a:ea typeface="Calibri"/>
                <a:cs typeface="Calibri"/>
                <a:sym typeface="Calibri"/>
              </a:defRPr>
            </a:lvl1pPr>
          </a:lstStyle>
          <a:p>
            <a:r>
              <a:t>Tiptronic</a:t>
            </a:r>
          </a:p>
        </p:txBody>
      </p:sp>
      <p:sp>
        <p:nvSpPr>
          <p:cNvPr id="2" name="Marcador de número de diapositiva 1"/>
          <p:cNvSpPr>
            <a:spLocks noGrp="1"/>
          </p:cNvSpPr>
          <p:nvPr>
            <p:ph type="sldNum" sz="quarter" idx="2"/>
          </p:nvPr>
        </p:nvSpPr>
        <p:spPr/>
        <p:txBody>
          <a:bodyPr/>
          <a:lstStyle/>
          <a:p>
            <a:fld id="{86CB4B4D-7CA3-9044-876B-883B54F8677D}" type="slidenum">
              <a:rPr lang="es-CL" smtClean="0"/>
              <a:t>29</a:t>
            </a:fld>
            <a:endParaRPr lang="es-CL"/>
          </a:p>
        </p:txBody>
      </p:sp>
    </p:spTree>
  </p:cSld>
  <p:clrMapOvr>
    <a:masterClrMapping/>
  </p:clrMapOvr>
  <p:transition spd="med"/>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1" name="Rectángulo redondeado"/>
          <p:cNvSpPr/>
          <p:nvPr/>
        </p:nvSpPr>
        <p:spPr>
          <a:xfrm>
            <a:off x="163217" y="2715111"/>
            <a:ext cx="7870165" cy="3325216"/>
          </a:xfrm>
          <a:prstGeom prst="roundRect">
            <a:avLst>
              <a:gd name="adj" fmla="val 7628"/>
            </a:avLst>
          </a:prstGeom>
          <a:solidFill>
            <a:srgbClr val="DFD3D8"/>
          </a:solidFill>
          <a:ln w="12700">
            <a:miter lim="400000"/>
          </a:ln>
        </p:spPr>
        <p:txBody>
          <a:bodyPr lIns="0" tIns="0" rIns="0" bIns="0" anchor="ctr"/>
          <a:lstStyle/>
          <a:p>
            <a:pPr>
              <a:defRPr>
                <a:latin typeface="+mj-lt"/>
                <a:ea typeface="+mj-ea"/>
                <a:cs typeface="+mj-cs"/>
                <a:sym typeface="Arial"/>
              </a:defRPr>
            </a:pPr>
            <a:endParaRPr/>
          </a:p>
        </p:txBody>
      </p:sp>
      <p:sp>
        <p:nvSpPr>
          <p:cNvPr id="452" name="Google Shape;173;p6"/>
          <p:cNvSpPr txBox="1"/>
          <p:nvPr/>
        </p:nvSpPr>
        <p:spPr>
          <a:xfrm>
            <a:off x="382497" y="1261273"/>
            <a:ext cx="8950506" cy="53616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nchor="ctr">
            <a:spAutoFit/>
          </a:bodyPr>
          <a:lstStyle/>
          <a:p>
            <a:pPr>
              <a:lnSpc>
                <a:spcPct val="80000"/>
              </a:lnSpc>
              <a:defRPr sz="2800" b="1">
                <a:solidFill>
                  <a:srgbClr val="741B47"/>
                </a:solidFill>
                <a:latin typeface="Calibri"/>
                <a:ea typeface="Calibri"/>
                <a:cs typeface="Calibri"/>
                <a:sym typeface="Calibri"/>
              </a:defRPr>
            </a:pPr>
            <a:r>
              <a:t>TRANSMISIÓN </a:t>
            </a:r>
            <a:r>
              <a:rPr b="0">
                <a:solidFill>
                  <a:srgbClr val="FF0000"/>
                </a:solidFill>
              </a:rPr>
              <a:t>TIPTRONIC</a:t>
            </a:r>
          </a:p>
        </p:txBody>
      </p:sp>
      <p:sp>
        <p:nvSpPr>
          <p:cNvPr id="453" name="Nunca drenar o botar los líquidos que contiene. Estos son altamente tóxicos y corrosivos, hacerlo es un riesgo potencial para quien la manipula y el medio ambiente.…"/>
          <p:cNvSpPr txBox="1"/>
          <p:nvPr/>
        </p:nvSpPr>
        <p:spPr>
          <a:xfrm>
            <a:off x="361403" y="2988963"/>
            <a:ext cx="5919956" cy="277751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spAutoFit/>
          </a:bodyPr>
          <a:lstStyle/>
          <a:p>
            <a:pPr>
              <a:lnSpc>
                <a:spcPct val="115000"/>
              </a:lnSpc>
              <a:defRPr sz="1600">
                <a:solidFill>
                  <a:srgbClr val="741B47"/>
                </a:solidFill>
                <a:latin typeface="Calibri"/>
                <a:ea typeface="Calibri"/>
                <a:cs typeface="Calibri"/>
                <a:sym typeface="Calibri"/>
              </a:defRPr>
            </a:pPr>
            <a:r>
              <a:t>La función Tiptronic esté ubicada en la palanca de cambios o en el volante, hoy en día los vehículos equipados con Transmisión Automática, CVT o DCT, equipan ambas opciones.</a:t>
            </a:r>
          </a:p>
          <a:p>
            <a:pPr>
              <a:lnSpc>
                <a:spcPct val="115000"/>
              </a:lnSpc>
              <a:defRPr sz="1600">
                <a:solidFill>
                  <a:srgbClr val="741B47"/>
                </a:solidFill>
                <a:latin typeface="Calibri"/>
                <a:ea typeface="Calibri"/>
                <a:cs typeface="Calibri"/>
                <a:sym typeface="Calibri"/>
              </a:defRPr>
            </a:pPr>
            <a:endParaRPr/>
          </a:p>
          <a:p>
            <a:pPr>
              <a:lnSpc>
                <a:spcPct val="115000"/>
              </a:lnSpc>
              <a:defRPr sz="1600">
                <a:solidFill>
                  <a:srgbClr val="741B47"/>
                </a:solidFill>
                <a:latin typeface="Calibri"/>
                <a:ea typeface="Calibri"/>
                <a:cs typeface="Calibri"/>
                <a:sym typeface="Calibri"/>
              </a:defRPr>
            </a:pPr>
            <a:r>
              <a:t>La función Tiptronic permite pasar marchas en forma secuencial, es decir, si se selecciona esta función al mover la palanca de cambios a posición +, los cambios pasan en forma ascendente</a:t>
            </a:r>
          </a:p>
          <a:p>
            <a:pPr>
              <a:lnSpc>
                <a:spcPct val="115000"/>
              </a:lnSpc>
              <a:defRPr sz="1600">
                <a:solidFill>
                  <a:srgbClr val="741B47"/>
                </a:solidFill>
                <a:latin typeface="Calibri"/>
                <a:ea typeface="Calibri"/>
                <a:cs typeface="Calibri"/>
                <a:sym typeface="Calibri"/>
              </a:defRPr>
            </a:pPr>
            <a:r>
              <a:t> (1ª, 2ª, 3ª, 4ª 5ª, 6ª, etc.), no se pueden saltar marchas.</a:t>
            </a:r>
          </a:p>
          <a:p>
            <a:pPr>
              <a:lnSpc>
                <a:spcPct val="115000"/>
              </a:lnSpc>
              <a:defRPr sz="1600">
                <a:solidFill>
                  <a:srgbClr val="741B47"/>
                </a:solidFill>
                <a:latin typeface="Calibri"/>
                <a:ea typeface="Calibri"/>
                <a:cs typeface="Calibri"/>
                <a:sym typeface="Calibri"/>
              </a:defRPr>
            </a:pPr>
            <a:r>
              <a:t>Al mover la palanca de cambios a posición -, los cambios pasan en forma descendente (6ª, 5ª, 4ª, 3ª 2ª, 1ª), no se pueden saltar marchas.</a:t>
            </a:r>
          </a:p>
        </p:txBody>
      </p:sp>
      <p:sp>
        <p:nvSpPr>
          <p:cNvPr id="454" name="Círculo"/>
          <p:cNvSpPr/>
          <p:nvPr/>
        </p:nvSpPr>
        <p:spPr>
          <a:xfrm>
            <a:off x="6040288" y="2517767"/>
            <a:ext cx="3719905" cy="3719904"/>
          </a:xfrm>
          <a:prstGeom prst="ellipse">
            <a:avLst/>
          </a:prstGeom>
          <a:solidFill>
            <a:srgbClr val="FFFFFF"/>
          </a:solidFill>
          <a:ln w="12700">
            <a:miter lim="400000"/>
          </a:ln>
        </p:spPr>
        <p:txBody>
          <a:bodyPr lIns="0" tIns="0" rIns="0" bIns="0"/>
          <a:lstStyle/>
          <a:p>
            <a:endParaRPr/>
          </a:p>
        </p:txBody>
      </p:sp>
      <p:pic>
        <p:nvPicPr>
          <p:cNvPr id="455" name="Imagen" descr="Imagen"/>
          <p:cNvPicPr>
            <a:picLocks noChangeAspect="1"/>
          </p:cNvPicPr>
          <p:nvPr/>
        </p:nvPicPr>
        <p:blipFill>
          <a:blip r:embed="rId2">
            <a:extLst/>
          </a:blip>
          <a:stretch>
            <a:fillRect/>
          </a:stretch>
        </p:blipFill>
        <p:spPr>
          <a:xfrm>
            <a:off x="6161182" y="2651331"/>
            <a:ext cx="3478116" cy="3478115"/>
          </a:xfrm>
          <a:prstGeom prst="rect">
            <a:avLst/>
          </a:prstGeom>
          <a:ln w="12700">
            <a:miter lim="400000"/>
          </a:ln>
        </p:spPr>
      </p:pic>
      <p:sp>
        <p:nvSpPr>
          <p:cNvPr id="2" name="Marcador de número de diapositiva 1"/>
          <p:cNvSpPr>
            <a:spLocks noGrp="1"/>
          </p:cNvSpPr>
          <p:nvPr>
            <p:ph type="sldNum" sz="quarter" idx="2"/>
          </p:nvPr>
        </p:nvSpPr>
        <p:spPr/>
        <p:txBody>
          <a:bodyPr/>
          <a:lstStyle/>
          <a:p>
            <a:fld id="{86CB4B4D-7CA3-9044-876B-883B54F8677D}" type="slidenum">
              <a:rPr lang="es-CL" smtClean="0"/>
              <a:t>30</a:t>
            </a:fld>
            <a:endParaRPr lang="es-CL"/>
          </a:p>
        </p:txBody>
      </p:sp>
    </p:spTree>
  </p:cSld>
  <p:clrMapOvr>
    <a:masterClrMapping/>
  </p:clrMapOvr>
  <p:transition spd="med"/>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7" name="Rectángulo redondeado"/>
          <p:cNvSpPr/>
          <p:nvPr/>
        </p:nvSpPr>
        <p:spPr>
          <a:xfrm>
            <a:off x="163217" y="2638911"/>
            <a:ext cx="7870165" cy="3401416"/>
          </a:xfrm>
          <a:prstGeom prst="roundRect">
            <a:avLst>
              <a:gd name="adj" fmla="val 7457"/>
            </a:avLst>
          </a:prstGeom>
          <a:solidFill>
            <a:srgbClr val="EEEEEE"/>
          </a:solidFill>
          <a:ln w="12700">
            <a:miter lim="400000"/>
          </a:ln>
        </p:spPr>
        <p:txBody>
          <a:bodyPr lIns="0" tIns="0" rIns="0" bIns="0" anchor="ctr"/>
          <a:lstStyle/>
          <a:p>
            <a:pPr>
              <a:defRPr>
                <a:latin typeface="+mj-lt"/>
                <a:ea typeface="+mj-ea"/>
                <a:cs typeface="+mj-cs"/>
                <a:sym typeface="Arial"/>
              </a:defRPr>
            </a:pPr>
            <a:endParaRPr/>
          </a:p>
        </p:txBody>
      </p:sp>
      <p:sp>
        <p:nvSpPr>
          <p:cNvPr id="458" name="Círculo"/>
          <p:cNvSpPr/>
          <p:nvPr/>
        </p:nvSpPr>
        <p:spPr>
          <a:xfrm>
            <a:off x="6040289" y="2517767"/>
            <a:ext cx="3719904" cy="3719904"/>
          </a:xfrm>
          <a:prstGeom prst="ellipse">
            <a:avLst/>
          </a:prstGeom>
          <a:solidFill>
            <a:srgbClr val="FFFFFF"/>
          </a:solidFill>
          <a:ln w="12700">
            <a:miter lim="400000"/>
          </a:ln>
        </p:spPr>
        <p:txBody>
          <a:bodyPr lIns="0" tIns="0" rIns="0" bIns="0"/>
          <a:lstStyle/>
          <a:p>
            <a:endParaRPr/>
          </a:p>
        </p:txBody>
      </p:sp>
      <p:sp>
        <p:nvSpPr>
          <p:cNvPr id="459" name="Google Shape;173;p6"/>
          <p:cNvSpPr txBox="1"/>
          <p:nvPr/>
        </p:nvSpPr>
        <p:spPr>
          <a:xfrm>
            <a:off x="382497" y="1261273"/>
            <a:ext cx="8950506" cy="53616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nchor="ctr">
            <a:spAutoFit/>
          </a:bodyPr>
          <a:lstStyle/>
          <a:p>
            <a:pPr>
              <a:lnSpc>
                <a:spcPct val="80000"/>
              </a:lnSpc>
              <a:defRPr sz="2800" b="1">
                <a:solidFill>
                  <a:srgbClr val="741B47"/>
                </a:solidFill>
                <a:latin typeface="Calibri"/>
                <a:ea typeface="Calibri"/>
                <a:cs typeface="Calibri"/>
                <a:sym typeface="Calibri"/>
              </a:defRPr>
            </a:pPr>
            <a:r>
              <a:t>TRANSMISIÓN </a:t>
            </a:r>
            <a:r>
              <a:rPr b="0">
                <a:solidFill>
                  <a:srgbClr val="FF0000"/>
                </a:solidFill>
              </a:rPr>
              <a:t>TIPTRONIC</a:t>
            </a:r>
          </a:p>
        </p:txBody>
      </p:sp>
      <p:pic>
        <p:nvPicPr>
          <p:cNvPr id="460" name="Imagen" descr="Imagen"/>
          <p:cNvPicPr>
            <a:picLocks noChangeAspect="1"/>
          </p:cNvPicPr>
          <p:nvPr/>
        </p:nvPicPr>
        <p:blipFill>
          <a:blip r:embed="rId2">
            <a:extLst/>
          </a:blip>
          <a:stretch>
            <a:fillRect/>
          </a:stretch>
        </p:blipFill>
        <p:spPr>
          <a:xfrm>
            <a:off x="6159018" y="2636496"/>
            <a:ext cx="3482445" cy="3482446"/>
          </a:xfrm>
          <a:prstGeom prst="rect">
            <a:avLst/>
          </a:prstGeom>
          <a:ln w="12700">
            <a:miter lim="400000"/>
          </a:ln>
        </p:spPr>
      </p:pic>
      <p:sp>
        <p:nvSpPr>
          <p:cNvPr id="461" name="Nunca drenar o botar los líquidos que contiene. Estos son altamente tóxicos y corrosivos, hacerlo es un riesgo potencial para quien la manipula y el medio ambiente.…"/>
          <p:cNvSpPr txBox="1"/>
          <p:nvPr/>
        </p:nvSpPr>
        <p:spPr>
          <a:xfrm>
            <a:off x="448122" y="2916358"/>
            <a:ext cx="5471845" cy="306288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spAutoFit/>
          </a:bodyPr>
          <a:lstStyle/>
          <a:p>
            <a:pPr>
              <a:lnSpc>
                <a:spcPct val="115000"/>
              </a:lnSpc>
              <a:defRPr sz="1600">
                <a:solidFill>
                  <a:srgbClr val="741B47"/>
                </a:solidFill>
                <a:latin typeface="Calibri"/>
                <a:ea typeface="Calibri"/>
                <a:cs typeface="Calibri"/>
                <a:sym typeface="Calibri"/>
              </a:defRPr>
            </a:pPr>
            <a:r>
              <a:t>Cuando la función Tiptronic esté ubicada en el volante, las funciones son las siguientes:</a:t>
            </a:r>
          </a:p>
          <a:p>
            <a:pPr>
              <a:lnSpc>
                <a:spcPct val="115000"/>
              </a:lnSpc>
              <a:defRPr sz="1600">
                <a:solidFill>
                  <a:srgbClr val="741B47"/>
                </a:solidFill>
                <a:latin typeface="Calibri"/>
                <a:ea typeface="Calibri"/>
                <a:cs typeface="Calibri"/>
                <a:sym typeface="Calibri"/>
              </a:defRPr>
            </a:pPr>
            <a:endParaRPr/>
          </a:p>
          <a:p>
            <a:pPr marL="285750" indent="-285750">
              <a:lnSpc>
                <a:spcPct val="115000"/>
              </a:lnSpc>
              <a:buSzPct val="100000"/>
              <a:buFont typeface="Arial"/>
              <a:buChar char="•"/>
              <a:defRPr sz="1600" b="1">
                <a:solidFill>
                  <a:srgbClr val="741B47"/>
                </a:solidFill>
                <a:latin typeface="Calibri"/>
                <a:ea typeface="Calibri"/>
                <a:cs typeface="Calibri"/>
                <a:sym typeface="Calibri"/>
              </a:defRPr>
            </a:pPr>
            <a:r>
              <a:t>Al lado izquierdo se ubica la función para rebajar marchas (-).</a:t>
            </a:r>
          </a:p>
          <a:p>
            <a:pPr marL="285750" indent="-285750">
              <a:lnSpc>
                <a:spcPct val="115000"/>
              </a:lnSpc>
              <a:buSzPct val="100000"/>
              <a:buFont typeface="Arial"/>
              <a:buChar char="•"/>
              <a:defRPr sz="1600" b="1">
                <a:solidFill>
                  <a:srgbClr val="741B47"/>
                </a:solidFill>
                <a:latin typeface="Calibri"/>
                <a:ea typeface="Calibri"/>
                <a:cs typeface="Calibri"/>
                <a:sym typeface="Calibri"/>
              </a:defRPr>
            </a:pPr>
            <a:r>
              <a:t>Al lado derecho se ubica la función para subir marchas (+).</a:t>
            </a:r>
          </a:p>
          <a:p>
            <a:pPr>
              <a:lnSpc>
                <a:spcPct val="115000"/>
              </a:lnSpc>
              <a:defRPr sz="1600">
                <a:solidFill>
                  <a:srgbClr val="741B47"/>
                </a:solidFill>
                <a:latin typeface="Calibri"/>
                <a:ea typeface="Calibri"/>
                <a:cs typeface="Calibri"/>
                <a:sym typeface="Calibri"/>
              </a:defRPr>
            </a:pPr>
            <a:endParaRPr/>
          </a:p>
          <a:p>
            <a:pPr>
              <a:lnSpc>
                <a:spcPct val="115000"/>
              </a:lnSpc>
              <a:defRPr sz="1600">
                <a:solidFill>
                  <a:srgbClr val="741B47"/>
                </a:solidFill>
                <a:latin typeface="Calibri"/>
                <a:ea typeface="Calibri"/>
                <a:cs typeface="Calibri"/>
                <a:sym typeface="Calibri"/>
              </a:defRPr>
            </a:pPr>
            <a:r>
              <a:t>Para activar la función, primero se debe poner la palanca de cambios en la opción Tiptronic, y luego se activas las paletas del volante. Si no se mueve la palanca a la opción, las paletas del volante no funcionan</a:t>
            </a:r>
          </a:p>
        </p:txBody>
      </p:sp>
      <p:sp>
        <p:nvSpPr>
          <p:cNvPr id="2" name="Marcador de número de diapositiva 1"/>
          <p:cNvSpPr>
            <a:spLocks noGrp="1"/>
          </p:cNvSpPr>
          <p:nvPr>
            <p:ph type="sldNum" sz="quarter" idx="2"/>
          </p:nvPr>
        </p:nvSpPr>
        <p:spPr/>
        <p:txBody>
          <a:bodyPr/>
          <a:lstStyle/>
          <a:p>
            <a:fld id="{86CB4B4D-7CA3-9044-876B-883B54F8677D}" type="slidenum">
              <a:rPr lang="es-CL" smtClean="0"/>
              <a:t>31</a:t>
            </a:fld>
            <a:endParaRPr lang="es-CL"/>
          </a:p>
        </p:txBody>
      </p:sp>
    </p:spTree>
  </p:cSld>
  <p:clrMapOvr>
    <a:masterClrMapping/>
  </p:clrMapOvr>
  <p:transition spd="med"/>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3" name="Rectángulo redondeado"/>
          <p:cNvSpPr/>
          <p:nvPr/>
        </p:nvSpPr>
        <p:spPr>
          <a:xfrm>
            <a:off x="453120" y="3128320"/>
            <a:ext cx="7441802" cy="2805257"/>
          </a:xfrm>
          <a:prstGeom prst="roundRect">
            <a:avLst>
              <a:gd name="adj" fmla="val 7298"/>
            </a:avLst>
          </a:prstGeom>
          <a:solidFill>
            <a:srgbClr val="DFD3D8"/>
          </a:solidFill>
          <a:ln w="12700">
            <a:miter lim="400000"/>
          </a:ln>
        </p:spPr>
        <p:txBody>
          <a:bodyPr lIns="0" tIns="0" rIns="0" bIns="0" anchor="ctr"/>
          <a:lstStyle/>
          <a:p>
            <a:pPr>
              <a:defRPr>
                <a:latin typeface="+mj-lt"/>
                <a:ea typeface="+mj-ea"/>
                <a:cs typeface="+mj-cs"/>
                <a:sym typeface="Arial"/>
              </a:defRPr>
            </a:pPr>
            <a:endParaRPr/>
          </a:p>
        </p:txBody>
      </p:sp>
      <p:sp>
        <p:nvSpPr>
          <p:cNvPr id="464" name="Círculo"/>
          <p:cNvSpPr/>
          <p:nvPr/>
        </p:nvSpPr>
        <p:spPr>
          <a:xfrm>
            <a:off x="6811951" y="4686054"/>
            <a:ext cx="2625954" cy="2625954"/>
          </a:xfrm>
          <a:prstGeom prst="ellipse">
            <a:avLst/>
          </a:prstGeom>
          <a:solidFill>
            <a:srgbClr val="FFFFFF"/>
          </a:solidFill>
          <a:ln w="12700">
            <a:miter lim="400000"/>
          </a:ln>
        </p:spPr>
        <p:txBody>
          <a:bodyPr lIns="0" tIns="0" rIns="0" bIns="0"/>
          <a:lstStyle/>
          <a:p>
            <a:endParaRPr/>
          </a:p>
        </p:txBody>
      </p:sp>
      <p:pic>
        <p:nvPicPr>
          <p:cNvPr id="465" name="Imagen" descr="Imagen"/>
          <p:cNvPicPr>
            <a:picLocks noChangeAspect="1"/>
          </p:cNvPicPr>
          <p:nvPr/>
        </p:nvPicPr>
        <p:blipFill>
          <a:blip r:embed="rId2">
            <a:extLst/>
          </a:blip>
          <a:stretch>
            <a:fillRect/>
          </a:stretch>
        </p:blipFill>
        <p:spPr>
          <a:xfrm>
            <a:off x="6899178" y="4798527"/>
            <a:ext cx="2401008" cy="2401008"/>
          </a:xfrm>
          <a:prstGeom prst="rect">
            <a:avLst/>
          </a:prstGeom>
          <a:ln w="12700">
            <a:miter lim="400000"/>
          </a:ln>
        </p:spPr>
      </p:pic>
      <p:sp>
        <p:nvSpPr>
          <p:cNvPr id="466" name="Círculo"/>
          <p:cNvSpPr/>
          <p:nvPr/>
        </p:nvSpPr>
        <p:spPr>
          <a:xfrm>
            <a:off x="5645605" y="2178868"/>
            <a:ext cx="2625954" cy="2625955"/>
          </a:xfrm>
          <a:prstGeom prst="ellipse">
            <a:avLst/>
          </a:prstGeom>
          <a:solidFill>
            <a:srgbClr val="FFFFFF"/>
          </a:solidFill>
          <a:ln w="12700">
            <a:miter lim="400000"/>
          </a:ln>
        </p:spPr>
        <p:txBody>
          <a:bodyPr lIns="0" tIns="0" rIns="0" bIns="0"/>
          <a:lstStyle/>
          <a:p>
            <a:endParaRPr/>
          </a:p>
        </p:txBody>
      </p:sp>
      <p:pic>
        <p:nvPicPr>
          <p:cNvPr id="467" name="Imagen" descr="Imagen"/>
          <p:cNvPicPr>
            <a:picLocks noChangeAspect="1"/>
          </p:cNvPicPr>
          <p:nvPr/>
        </p:nvPicPr>
        <p:blipFill>
          <a:blip r:embed="rId3">
            <a:extLst/>
          </a:blip>
          <a:stretch>
            <a:fillRect/>
          </a:stretch>
        </p:blipFill>
        <p:spPr>
          <a:xfrm>
            <a:off x="5730946" y="2273154"/>
            <a:ext cx="2455271" cy="2455271"/>
          </a:xfrm>
          <a:prstGeom prst="rect">
            <a:avLst/>
          </a:prstGeom>
          <a:ln w="12700">
            <a:miter lim="400000"/>
          </a:ln>
        </p:spPr>
      </p:pic>
      <p:sp>
        <p:nvSpPr>
          <p:cNvPr id="468" name="Google Shape;173;p6"/>
          <p:cNvSpPr txBox="1"/>
          <p:nvPr/>
        </p:nvSpPr>
        <p:spPr>
          <a:xfrm>
            <a:off x="382497" y="1261273"/>
            <a:ext cx="8950506" cy="53616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nchor="ctr">
            <a:spAutoFit/>
          </a:bodyPr>
          <a:lstStyle/>
          <a:p>
            <a:pPr>
              <a:lnSpc>
                <a:spcPct val="80000"/>
              </a:lnSpc>
              <a:defRPr sz="2800" b="1">
                <a:solidFill>
                  <a:srgbClr val="741B47"/>
                </a:solidFill>
                <a:latin typeface="Calibri"/>
                <a:ea typeface="Calibri"/>
                <a:cs typeface="Calibri"/>
                <a:sym typeface="Calibri"/>
              </a:defRPr>
            </a:pPr>
            <a:r>
              <a:t>TRANSMISIÓN </a:t>
            </a:r>
            <a:r>
              <a:rPr b="0">
                <a:solidFill>
                  <a:srgbClr val="FF0000"/>
                </a:solidFill>
              </a:rPr>
              <a:t>TIPTRONIC</a:t>
            </a:r>
          </a:p>
        </p:txBody>
      </p:sp>
      <p:sp>
        <p:nvSpPr>
          <p:cNvPr id="469" name="Conector recto de flecha 10"/>
          <p:cNvSpPr/>
          <p:nvPr/>
        </p:nvSpPr>
        <p:spPr>
          <a:xfrm flipH="1">
            <a:off x="7607938" y="3062956"/>
            <a:ext cx="979534" cy="779567"/>
          </a:xfrm>
          <a:prstGeom prst="line">
            <a:avLst/>
          </a:prstGeom>
          <a:ln w="12700">
            <a:solidFill>
              <a:srgbClr val="FF0000"/>
            </a:solidFill>
            <a:tailEnd type="triangle"/>
          </a:ln>
        </p:spPr>
        <p:txBody>
          <a:bodyPr lIns="45718" tIns="45718" rIns="45718" bIns="45718"/>
          <a:lstStyle/>
          <a:p>
            <a:endParaRPr/>
          </a:p>
        </p:txBody>
      </p:sp>
      <p:sp>
        <p:nvSpPr>
          <p:cNvPr id="470" name="CuadroTexto 11"/>
          <p:cNvSpPr txBox="1"/>
          <p:nvPr/>
        </p:nvSpPr>
        <p:spPr>
          <a:xfrm>
            <a:off x="8350192" y="2741463"/>
            <a:ext cx="979534" cy="30059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defRPr sz="1600">
                <a:solidFill>
                  <a:srgbClr val="FF0000"/>
                </a:solidFill>
                <a:latin typeface="Calibri"/>
                <a:ea typeface="Calibri"/>
                <a:cs typeface="Calibri"/>
                <a:sym typeface="Calibri"/>
              </a:defRPr>
            </a:lvl1pPr>
          </a:lstStyle>
          <a:p>
            <a:r>
              <a:t>Tiptronic</a:t>
            </a:r>
          </a:p>
        </p:txBody>
      </p:sp>
      <p:sp>
        <p:nvSpPr>
          <p:cNvPr id="471" name="CuadroTexto 12"/>
          <p:cNvSpPr txBox="1"/>
          <p:nvPr/>
        </p:nvSpPr>
        <p:spPr>
          <a:xfrm>
            <a:off x="5695846" y="4962480"/>
            <a:ext cx="928461" cy="30059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defRPr sz="1600">
                <a:solidFill>
                  <a:srgbClr val="FF0000"/>
                </a:solidFill>
                <a:latin typeface="Calibri"/>
                <a:ea typeface="Calibri"/>
                <a:cs typeface="Calibri"/>
                <a:sym typeface="Calibri"/>
              </a:defRPr>
            </a:lvl1pPr>
          </a:lstStyle>
          <a:p>
            <a:r>
              <a:t>Tiptronic</a:t>
            </a:r>
          </a:p>
        </p:txBody>
      </p:sp>
      <p:sp>
        <p:nvSpPr>
          <p:cNvPr id="472" name="Nunca drenar o botar los líquidos que contiene. Estos son altamente tóxicos y corrosivos, hacerlo es un riesgo potencial para quien la manipula y el medio ambiente.…"/>
          <p:cNvSpPr txBox="1"/>
          <p:nvPr/>
        </p:nvSpPr>
        <p:spPr>
          <a:xfrm>
            <a:off x="871838" y="3506579"/>
            <a:ext cx="4090650" cy="220676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spAutoFit/>
          </a:bodyPr>
          <a:lstStyle>
            <a:lvl1pPr>
              <a:lnSpc>
                <a:spcPct val="115000"/>
              </a:lnSpc>
              <a:defRPr sz="1600">
                <a:solidFill>
                  <a:srgbClr val="741B47"/>
                </a:solidFill>
                <a:latin typeface="Calibri"/>
                <a:ea typeface="Calibri"/>
                <a:cs typeface="Calibri"/>
                <a:sym typeface="Calibri"/>
              </a:defRPr>
            </a:lvl1pPr>
          </a:lstStyle>
          <a:p>
            <a:r>
              <a:t>Al activar la función hay sensores ubicados en la palanca de cambios y volante que le envían información a la Unidad de Control de la Transmisión (TCU), indicando los deseos del Conductor, y es la TCU quien realmente manda la señal a la Transmisión para realizar el paso de la marcha requerida, la cual se mostrará en el cuadro de instrumentos. </a:t>
            </a:r>
          </a:p>
        </p:txBody>
      </p:sp>
      <p:sp>
        <p:nvSpPr>
          <p:cNvPr id="473" name="Línea"/>
          <p:cNvSpPr/>
          <p:nvPr/>
        </p:nvSpPr>
        <p:spPr>
          <a:xfrm>
            <a:off x="6262228" y="5304296"/>
            <a:ext cx="2618127" cy="482611"/>
          </a:xfrm>
          <a:custGeom>
            <a:avLst/>
            <a:gdLst/>
            <a:ahLst/>
            <a:cxnLst>
              <a:cxn ang="0">
                <a:pos x="wd2" y="hd2"/>
              </a:cxn>
              <a:cxn ang="5400000">
                <a:pos x="wd2" y="hd2"/>
              </a:cxn>
              <a:cxn ang="10800000">
                <a:pos x="wd2" y="hd2"/>
              </a:cxn>
              <a:cxn ang="16200000">
                <a:pos x="wd2" y="hd2"/>
              </a:cxn>
            </a:cxnLst>
            <a:rect l="0" t="0" r="r" b="b"/>
            <a:pathLst>
              <a:path w="21600" h="21600" extrusionOk="0">
                <a:moveTo>
                  <a:pt x="8120" y="21600"/>
                </a:moveTo>
                <a:lnTo>
                  <a:pt x="0" y="0"/>
                </a:lnTo>
                <a:lnTo>
                  <a:pt x="21600" y="17232"/>
                </a:lnTo>
              </a:path>
            </a:pathLst>
          </a:custGeom>
          <a:ln w="12700">
            <a:solidFill>
              <a:srgbClr val="FF0000"/>
            </a:solidFill>
            <a:headEnd type="triangle"/>
            <a:tailEnd type="triangle"/>
          </a:ln>
        </p:spPr>
        <p:txBody>
          <a:bodyPr lIns="45718" tIns="45718" rIns="45718" bIns="45718"/>
          <a:lstStyle/>
          <a:p>
            <a:endParaRPr/>
          </a:p>
        </p:txBody>
      </p:sp>
      <p:sp>
        <p:nvSpPr>
          <p:cNvPr id="2" name="Marcador de número de diapositiva 1"/>
          <p:cNvSpPr>
            <a:spLocks noGrp="1"/>
          </p:cNvSpPr>
          <p:nvPr>
            <p:ph type="sldNum" sz="quarter" idx="2"/>
          </p:nvPr>
        </p:nvSpPr>
        <p:spPr/>
        <p:txBody>
          <a:bodyPr/>
          <a:lstStyle/>
          <a:p>
            <a:fld id="{86CB4B4D-7CA3-9044-876B-883B54F8677D}" type="slidenum">
              <a:rPr lang="es-CL" smtClean="0"/>
              <a:t>32</a:t>
            </a:fld>
            <a:endParaRPr lang="es-CL"/>
          </a:p>
        </p:txBody>
      </p:sp>
    </p:spTree>
  </p:cSld>
  <p:clrMapOvr>
    <a:masterClrMapping/>
  </p:clrMapOvr>
  <p:transition spd="med"/>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5" name="Rectángulo redondeado"/>
          <p:cNvSpPr/>
          <p:nvPr/>
        </p:nvSpPr>
        <p:spPr>
          <a:xfrm>
            <a:off x="453120" y="3128320"/>
            <a:ext cx="7441802" cy="2805257"/>
          </a:xfrm>
          <a:prstGeom prst="roundRect">
            <a:avLst>
              <a:gd name="adj" fmla="val 7298"/>
            </a:avLst>
          </a:prstGeom>
          <a:solidFill>
            <a:srgbClr val="EEEEEE"/>
          </a:solidFill>
          <a:ln w="12700">
            <a:miter lim="400000"/>
          </a:ln>
        </p:spPr>
        <p:txBody>
          <a:bodyPr lIns="0" tIns="0" rIns="0" bIns="0" anchor="ctr"/>
          <a:lstStyle/>
          <a:p>
            <a:pPr>
              <a:defRPr>
                <a:latin typeface="+mj-lt"/>
                <a:ea typeface="+mj-ea"/>
                <a:cs typeface="+mj-cs"/>
                <a:sym typeface="Arial"/>
              </a:defRPr>
            </a:pPr>
            <a:endParaRPr/>
          </a:p>
        </p:txBody>
      </p:sp>
      <p:sp>
        <p:nvSpPr>
          <p:cNvPr id="476" name="Círculo"/>
          <p:cNvSpPr/>
          <p:nvPr/>
        </p:nvSpPr>
        <p:spPr>
          <a:xfrm>
            <a:off x="6811951" y="4686054"/>
            <a:ext cx="2625955" cy="2625954"/>
          </a:xfrm>
          <a:prstGeom prst="ellipse">
            <a:avLst/>
          </a:prstGeom>
          <a:solidFill>
            <a:srgbClr val="FFFFFF"/>
          </a:solidFill>
          <a:ln w="12700">
            <a:miter lim="400000"/>
          </a:ln>
        </p:spPr>
        <p:txBody>
          <a:bodyPr lIns="0" tIns="0" rIns="0" bIns="0"/>
          <a:lstStyle/>
          <a:p>
            <a:endParaRPr/>
          </a:p>
        </p:txBody>
      </p:sp>
      <p:pic>
        <p:nvPicPr>
          <p:cNvPr id="477" name="Imagen" descr="Imagen"/>
          <p:cNvPicPr>
            <a:picLocks noChangeAspect="1"/>
          </p:cNvPicPr>
          <p:nvPr/>
        </p:nvPicPr>
        <p:blipFill>
          <a:blip r:embed="rId2">
            <a:extLst/>
          </a:blip>
          <a:stretch>
            <a:fillRect/>
          </a:stretch>
        </p:blipFill>
        <p:spPr>
          <a:xfrm>
            <a:off x="6899178" y="4798527"/>
            <a:ext cx="2401008" cy="2401008"/>
          </a:xfrm>
          <a:prstGeom prst="rect">
            <a:avLst/>
          </a:prstGeom>
          <a:ln w="12700">
            <a:miter lim="400000"/>
          </a:ln>
        </p:spPr>
      </p:pic>
      <p:sp>
        <p:nvSpPr>
          <p:cNvPr id="478" name="Círculo"/>
          <p:cNvSpPr/>
          <p:nvPr/>
        </p:nvSpPr>
        <p:spPr>
          <a:xfrm>
            <a:off x="5645605" y="2178868"/>
            <a:ext cx="2625954" cy="2625955"/>
          </a:xfrm>
          <a:prstGeom prst="ellipse">
            <a:avLst/>
          </a:prstGeom>
          <a:solidFill>
            <a:srgbClr val="FFFFFF"/>
          </a:solidFill>
          <a:ln w="12700">
            <a:miter lim="400000"/>
          </a:ln>
        </p:spPr>
        <p:txBody>
          <a:bodyPr lIns="0" tIns="0" rIns="0" bIns="0"/>
          <a:lstStyle/>
          <a:p>
            <a:endParaRPr/>
          </a:p>
        </p:txBody>
      </p:sp>
      <p:pic>
        <p:nvPicPr>
          <p:cNvPr id="479" name="Imagen" descr="Imagen"/>
          <p:cNvPicPr>
            <a:picLocks noChangeAspect="1"/>
          </p:cNvPicPr>
          <p:nvPr/>
        </p:nvPicPr>
        <p:blipFill>
          <a:blip r:embed="rId3">
            <a:extLst/>
          </a:blip>
          <a:stretch>
            <a:fillRect/>
          </a:stretch>
        </p:blipFill>
        <p:spPr>
          <a:xfrm>
            <a:off x="5730946" y="2273154"/>
            <a:ext cx="2455271" cy="2455271"/>
          </a:xfrm>
          <a:prstGeom prst="rect">
            <a:avLst/>
          </a:prstGeom>
          <a:ln w="12700">
            <a:miter lim="400000"/>
          </a:ln>
        </p:spPr>
      </p:pic>
      <p:sp>
        <p:nvSpPr>
          <p:cNvPr id="480" name="Google Shape;173;p6"/>
          <p:cNvSpPr txBox="1"/>
          <p:nvPr/>
        </p:nvSpPr>
        <p:spPr>
          <a:xfrm>
            <a:off x="382497" y="1261273"/>
            <a:ext cx="8950506" cy="53616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nchor="ctr">
            <a:spAutoFit/>
          </a:bodyPr>
          <a:lstStyle/>
          <a:p>
            <a:pPr>
              <a:lnSpc>
                <a:spcPct val="80000"/>
              </a:lnSpc>
              <a:defRPr sz="2800" b="1">
                <a:solidFill>
                  <a:srgbClr val="741B47"/>
                </a:solidFill>
                <a:latin typeface="Calibri"/>
                <a:ea typeface="Calibri"/>
                <a:cs typeface="Calibri"/>
                <a:sym typeface="Calibri"/>
              </a:defRPr>
            </a:pPr>
            <a:r>
              <a:t>TRANSMISIÓN </a:t>
            </a:r>
            <a:r>
              <a:rPr b="0">
                <a:solidFill>
                  <a:srgbClr val="FF0000"/>
                </a:solidFill>
              </a:rPr>
              <a:t>TIPTRONIC</a:t>
            </a:r>
          </a:p>
        </p:txBody>
      </p:sp>
      <p:sp>
        <p:nvSpPr>
          <p:cNvPr id="481" name="Conector recto de flecha 10"/>
          <p:cNvSpPr/>
          <p:nvPr/>
        </p:nvSpPr>
        <p:spPr>
          <a:xfrm flipH="1">
            <a:off x="7607938" y="3062956"/>
            <a:ext cx="979534" cy="779567"/>
          </a:xfrm>
          <a:prstGeom prst="line">
            <a:avLst/>
          </a:prstGeom>
          <a:ln w="12700">
            <a:solidFill>
              <a:srgbClr val="FF0000"/>
            </a:solidFill>
            <a:tailEnd type="triangle"/>
          </a:ln>
        </p:spPr>
        <p:txBody>
          <a:bodyPr lIns="45718" tIns="45718" rIns="45718" bIns="45718"/>
          <a:lstStyle/>
          <a:p>
            <a:endParaRPr/>
          </a:p>
        </p:txBody>
      </p:sp>
      <p:sp>
        <p:nvSpPr>
          <p:cNvPr id="482" name="CuadroTexto 11"/>
          <p:cNvSpPr txBox="1"/>
          <p:nvPr/>
        </p:nvSpPr>
        <p:spPr>
          <a:xfrm>
            <a:off x="8350191" y="2741463"/>
            <a:ext cx="979534" cy="30059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defRPr sz="1600">
                <a:solidFill>
                  <a:srgbClr val="FF0000"/>
                </a:solidFill>
                <a:latin typeface="Calibri"/>
                <a:ea typeface="Calibri"/>
                <a:cs typeface="Calibri"/>
                <a:sym typeface="Calibri"/>
              </a:defRPr>
            </a:lvl1pPr>
          </a:lstStyle>
          <a:p>
            <a:r>
              <a:t>Tiptronic</a:t>
            </a:r>
          </a:p>
        </p:txBody>
      </p:sp>
      <p:sp>
        <p:nvSpPr>
          <p:cNvPr id="483" name="CuadroTexto 12"/>
          <p:cNvSpPr txBox="1"/>
          <p:nvPr/>
        </p:nvSpPr>
        <p:spPr>
          <a:xfrm>
            <a:off x="5714214" y="4932429"/>
            <a:ext cx="928460" cy="30059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defRPr sz="1600">
                <a:solidFill>
                  <a:srgbClr val="FF0000"/>
                </a:solidFill>
                <a:latin typeface="Calibri"/>
                <a:ea typeface="Calibri"/>
                <a:cs typeface="Calibri"/>
                <a:sym typeface="Calibri"/>
              </a:defRPr>
            </a:lvl1pPr>
          </a:lstStyle>
          <a:p>
            <a:r>
              <a:t>Tiptronic</a:t>
            </a:r>
          </a:p>
        </p:txBody>
      </p:sp>
      <p:sp>
        <p:nvSpPr>
          <p:cNvPr id="484" name="Nunca drenar o botar los líquidos que contiene. Estos son altamente tóxicos y corrosivos, hacerlo es un riesgo potencial para quien la manipula y el medio ambiente.…"/>
          <p:cNvSpPr txBox="1"/>
          <p:nvPr/>
        </p:nvSpPr>
        <p:spPr>
          <a:xfrm>
            <a:off x="954492" y="3284879"/>
            <a:ext cx="4247493" cy="249213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spAutoFit/>
          </a:bodyPr>
          <a:lstStyle/>
          <a:p>
            <a:pPr>
              <a:lnSpc>
                <a:spcPct val="115000"/>
              </a:lnSpc>
              <a:defRPr sz="1600">
                <a:solidFill>
                  <a:srgbClr val="741B47"/>
                </a:solidFill>
                <a:latin typeface="Calibri"/>
                <a:ea typeface="Calibri"/>
                <a:cs typeface="Calibri"/>
                <a:sym typeface="Calibri"/>
              </a:defRPr>
            </a:pPr>
            <a:r>
              <a:t>Antes de enviar la señal para pasar la marcha requerida, la TCU recibe señales de múltiples sensores (señal de velocidad de los ejes de entrada y salida de la Transmisión, señal de velocidad del vehículo (ABS), señal de posición de carga de motor, rpm, etc., (ECU Motor).</a:t>
            </a:r>
          </a:p>
          <a:p>
            <a:pPr>
              <a:lnSpc>
                <a:spcPct val="115000"/>
              </a:lnSpc>
              <a:defRPr sz="1600">
                <a:solidFill>
                  <a:srgbClr val="741B47"/>
                </a:solidFill>
                <a:latin typeface="Calibri"/>
                <a:ea typeface="Calibri"/>
                <a:cs typeface="Calibri"/>
                <a:sym typeface="Calibri"/>
              </a:defRPr>
            </a:pPr>
            <a:r>
              <a:t>Si las condiciones no son adecuadas para pasar la marcha, la TCU no enviará la señal, es decir, no pasará la marcha requerida.</a:t>
            </a:r>
          </a:p>
        </p:txBody>
      </p:sp>
      <p:sp>
        <p:nvSpPr>
          <p:cNvPr id="485" name="Línea"/>
          <p:cNvSpPr/>
          <p:nvPr/>
        </p:nvSpPr>
        <p:spPr>
          <a:xfrm>
            <a:off x="6262228" y="5304296"/>
            <a:ext cx="2618127" cy="482611"/>
          </a:xfrm>
          <a:custGeom>
            <a:avLst/>
            <a:gdLst/>
            <a:ahLst/>
            <a:cxnLst>
              <a:cxn ang="0">
                <a:pos x="wd2" y="hd2"/>
              </a:cxn>
              <a:cxn ang="5400000">
                <a:pos x="wd2" y="hd2"/>
              </a:cxn>
              <a:cxn ang="10800000">
                <a:pos x="wd2" y="hd2"/>
              </a:cxn>
              <a:cxn ang="16200000">
                <a:pos x="wd2" y="hd2"/>
              </a:cxn>
            </a:cxnLst>
            <a:rect l="0" t="0" r="r" b="b"/>
            <a:pathLst>
              <a:path w="21600" h="21600" extrusionOk="0">
                <a:moveTo>
                  <a:pt x="8120" y="21600"/>
                </a:moveTo>
                <a:lnTo>
                  <a:pt x="0" y="0"/>
                </a:lnTo>
                <a:lnTo>
                  <a:pt x="21600" y="17232"/>
                </a:lnTo>
              </a:path>
            </a:pathLst>
          </a:custGeom>
          <a:ln w="12700">
            <a:solidFill>
              <a:srgbClr val="FF0000"/>
            </a:solidFill>
            <a:headEnd type="triangle"/>
            <a:tailEnd type="triangle"/>
          </a:ln>
        </p:spPr>
        <p:txBody>
          <a:bodyPr lIns="45718" tIns="45718" rIns="45718" bIns="45718"/>
          <a:lstStyle/>
          <a:p>
            <a:endParaRPr/>
          </a:p>
        </p:txBody>
      </p:sp>
      <p:sp>
        <p:nvSpPr>
          <p:cNvPr id="2" name="Marcador de número de diapositiva 1"/>
          <p:cNvSpPr>
            <a:spLocks noGrp="1"/>
          </p:cNvSpPr>
          <p:nvPr>
            <p:ph type="sldNum" sz="quarter" idx="2"/>
          </p:nvPr>
        </p:nvSpPr>
        <p:spPr/>
        <p:txBody>
          <a:bodyPr/>
          <a:lstStyle/>
          <a:p>
            <a:fld id="{86CB4B4D-7CA3-9044-876B-883B54F8677D}" type="slidenum">
              <a:rPr lang="es-CL" smtClean="0"/>
              <a:t>33</a:t>
            </a:fld>
            <a:endParaRPr lang="es-CL"/>
          </a:p>
        </p:txBody>
      </p:sp>
    </p:spTree>
  </p:cSld>
  <p:clrMapOvr>
    <a:masterClrMapping/>
  </p:clrMapOvr>
  <p:transition spd="med"/>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7" name="Rectángulo redondeado"/>
          <p:cNvSpPr/>
          <p:nvPr/>
        </p:nvSpPr>
        <p:spPr>
          <a:xfrm>
            <a:off x="453120" y="3128320"/>
            <a:ext cx="7441802" cy="2805257"/>
          </a:xfrm>
          <a:prstGeom prst="roundRect">
            <a:avLst>
              <a:gd name="adj" fmla="val 7298"/>
            </a:avLst>
          </a:prstGeom>
          <a:solidFill>
            <a:srgbClr val="DFD3D8"/>
          </a:solidFill>
          <a:ln w="12700">
            <a:miter lim="400000"/>
          </a:ln>
        </p:spPr>
        <p:txBody>
          <a:bodyPr lIns="0" tIns="0" rIns="0" bIns="0" anchor="ctr"/>
          <a:lstStyle/>
          <a:p>
            <a:pPr>
              <a:defRPr>
                <a:latin typeface="+mj-lt"/>
                <a:ea typeface="+mj-ea"/>
                <a:cs typeface="+mj-cs"/>
                <a:sym typeface="Arial"/>
              </a:defRPr>
            </a:pPr>
            <a:endParaRPr/>
          </a:p>
        </p:txBody>
      </p:sp>
      <p:sp>
        <p:nvSpPr>
          <p:cNvPr id="488" name="Círculo"/>
          <p:cNvSpPr/>
          <p:nvPr/>
        </p:nvSpPr>
        <p:spPr>
          <a:xfrm>
            <a:off x="6811951" y="4686054"/>
            <a:ext cx="2625955" cy="2625954"/>
          </a:xfrm>
          <a:prstGeom prst="ellipse">
            <a:avLst/>
          </a:prstGeom>
          <a:solidFill>
            <a:srgbClr val="FFFFFF"/>
          </a:solidFill>
          <a:ln w="12700">
            <a:miter lim="400000"/>
          </a:ln>
        </p:spPr>
        <p:txBody>
          <a:bodyPr lIns="0" tIns="0" rIns="0" bIns="0"/>
          <a:lstStyle/>
          <a:p>
            <a:endParaRPr/>
          </a:p>
        </p:txBody>
      </p:sp>
      <p:pic>
        <p:nvPicPr>
          <p:cNvPr id="489" name="Imagen" descr="Imagen"/>
          <p:cNvPicPr>
            <a:picLocks noChangeAspect="1"/>
          </p:cNvPicPr>
          <p:nvPr/>
        </p:nvPicPr>
        <p:blipFill>
          <a:blip r:embed="rId2">
            <a:extLst/>
          </a:blip>
          <a:stretch>
            <a:fillRect/>
          </a:stretch>
        </p:blipFill>
        <p:spPr>
          <a:xfrm>
            <a:off x="6899178" y="4798527"/>
            <a:ext cx="2401008" cy="2401008"/>
          </a:xfrm>
          <a:prstGeom prst="rect">
            <a:avLst/>
          </a:prstGeom>
          <a:ln w="12700">
            <a:miter lim="400000"/>
          </a:ln>
        </p:spPr>
      </p:pic>
      <p:sp>
        <p:nvSpPr>
          <p:cNvPr id="490" name="Círculo"/>
          <p:cNvSpPr/>
          <p:nvPr/>
        </p:nvSpPr>
        <p:spPr>
          <a:xfrm>
            <a:off x="5645605" y="2178868"/>
            <a:ext cx="2625954" cy="2625955"/>
          </a:xfrm>
          <a:prstGeom prst="ellipse">
            <a:avLst/>
          </a:prstGeom>
          <a:solidFill>
            <a:srgbClr val="FFFFFF"/>
          </a:solidFill>
          <a:ln w="12700">
            <a:miter lim="400000"/>
          </a:ln>
        </p:spPr>
        <p:txBody>
          <a:bodyPr lIns="0" tIns="0" rIns="0" bIns="0"/>
          <a:lstStyle/>
          <a:p>
            <a:endParaRPr/>
          </a:p>
        </p:txBody>
      </p:sp>
      <p:pic>
        <p:nvPicPr>
          <p:cNvPr id="491" name="Imagen" descr="Imagen"/>
          <p:cNvPicPr>
            <a:picLocks noChangeAspect="1"/>
          </p:cNvPicPr>
          <p:nvPr/>
        </p:nvPicPr>
        <p:blipFill>
          <a:blip r:embed="rId3">
            <a:extLst/>
          </a:blip>
          <a:stretch>
            <a:fillRect/>
          </a:stretch>
        </p:blipFill>
        <p:spPr>
          <a:xfrm>
            <a:off x="5730946" y="2273154"/>
            <a:ext cx="2455271" cy="2455271"/>
          </a:xfrm>
          <a:prstGeom prst="rect">
            <a:avLst/>
          </a:prstGeom>
          <a:ln w="12700">
            <a:miter lim="400000"/>
          </a:ln>
        </p:spPr>
      </p:pic>
      <p:sp>
        <p:nvSpPr>
          <p:cNvPr id="492" name="Google Shape;173;p6"/>
          <p:cNvSpPr txBox="1"/>
          <p:nvPr/>
        </p:nvSpPr>
        <p:spPr>
          <a:xfrm>
            <a:off x="382497" y="1261273"/>
            <a:ext cx="8950506" cy="53616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nchor="ctr">
            <a:spAutoFit/>
          </a:bodyPr>
          <a:lstStyle/>
          <a:p>
            <a:pPr>
              <a:lnSpc>
                <a:spcPct val="80000"/>
              </a:lnSpc>
              <a:defRPr sz="2800" b="1">
                <a:solidFill>
                  <a:srgbClr val="741B47"/>
                </a:solidFill>
                <a:latin typeface="Calibri"/>
                <a:ea typeface="Calibri"/>
                <a:cs typeface="Calibri"/>
                <a:sym typeface="Calibri"/>
              </a:defRPr>
            </a:pPr>
            <a:r>
              <a:t>TRANSMISIÓN </a:t>
            </a:r>
            <a:r>
              <a:rPr b="0">
                <a:solidFill>
                  <a:srgbClr val="FF0000"/>
                </a:solidFill>
              </a:rPr>
              <a:t>TIPTRONIC</a:t>
            </a:r>
          </a:p>
        </p:txBody>
      </p:sp>
      <p:sp>
        <p:nvSpPr>
          <p:cNvPr id="493" name="Conector recto de flecha 10"/>
          <p:cNvSpPr/>
          <p:nvPr/>
        </p:nvSpPr>
        <p:spPr>
          <a:xfrm flipH="1">
            <a:off x="7607938" y="3062956"/>
            <a:ext cx="979534" cy="779567"/>
          </a:xfrm>
          <a:prstGeom prst="line">
            <a:avLst/>
          </a:prstGeom>
          <a:ln w="12700">
            <a:solidFill>
              <a:srgbClr val="FF0000"/>
            </a:solidFill>
            <a:tailEnd type="triangle"/>
          </a:ln>
        </p:spPr>
        <p:txBody>
          <a:bodyPr lIns="45718" tIns="45718" rIns="45718" bIns="45718"/>
          <a:lstStyle/>
          <a:p>
            <a:endParaRPr/>
          </a:p>
        </p:txBody>
      </p:sp>
      <p:sp>
        <p:nvSpPr>
          <p:cNvPr id="494" name="CuadroTexto 11"/>
          <p:cNvSpPr txBox="1"/>
          <p:nvPr/>
        </p:nvSpPr>
        <p:spPr>
          <a:xfrm>
            <a:off x="8350191" y="2741463"/>
            <a:ext cx="979534" cy="30059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defRPr sz="1600">
                <a:solidFill>
                  <a:srgbClr val="FF0000"/>
                </a:solidFill>
                <a:latin typeface="Calibri"/>
                <a:ea typeface="Calibri"/>
                <a:cs typeface="Calibri"/>
                <a:sym typeface="Calibri"/>
              </a:defRPr>
            </a:lvl1pPr>
          </a:lstStyle>
          <a:p>
            <a:r>
              <a:t>Tiptronic</a:t>
            </a:r>
          </a:p>
        </p:txBody>
      </p:sp>
      <p:sp>
        <p:nvSpPr>
          <p:cNvPr id="495" name="CuadroTexto 12"/>
          <p:cNvSpPr txBox="1"/>
          <p:nvPr/>
        </p:nvSpPr>
        <p:spPr>
          <a:xfrm>
            <a:off x="5695846" y="4962480"/>
            <a:ext cx="928460" cy="30059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defRPr sz="1600">
                <a:solidFill>
                  <a:srgbClr val="FF0000"/>
                </a:solidFill>
                <a:latin typeface="Calibri"/>
                <a:ea typeface="Calibri"/>
                <a:cs typeface="Calibri"/>
                <a:sym typeface="Calibri"/>
              </a:defRPr>
            </a:lvl1pPr>
          </a:lstStyle>
          <a:p>
            <a:r>
              <a:t>Tiptronic</a:t>
            </a:r>
          </a:p>
        </p:txBody>
      </p:sp>
      <p:sp>
        <p:nvSpPr>
          <p:cNvPr id="496" name="Nunca drenar o botar los líquidos que contiene. Estos son altamente tóxicos y corrosivos, hacerlo es un riesgo potencial para quien la manipula y el medio ambiente.…"/>
          <p:cNvSpPr txBox="1"/>
          <p:nvPr/>
        </p:nvSpPr>
        <p:spPr>
          <a:xfrm>
            <a:off x="844286" y="3284879"/>
            <a:ext cx="4111565" cy="249213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spAutoFit/>
          </a:bodyPr>
          <a:lstStyle/>
          <a:p>
            <a:pPr>
              <a:lnSpc>
                <a:spcPct val="115000"/>
              </a:lnSpc>
              <a:defRPr sz="1600">
                <a:solidFill>
                  <a:srgbClr val="741B47"/>
                </a:solidFill>
                <a:latin typeface="Calibri"/>
                <a:ea typeface="Calibri"/>
                <a:cs typeface="Calibri"/>
                <a:sym typeface="Calibri"/>
              </a:defRPr>
            </a:pPr>
            <a:r>
              <a:t>Antes de enviar la señal para pasar la marcha requerida, la TCU recibe señales de múltiples sensores (señal de velocidad de los ejes de entrada y salida de la Transmisión, señal de velocidad del vehículo (ABS), señal de posición de carga de motor, rpm, etc., (ECU Motor).</a:t>
            </a:r>
          </a:p>
          <a:p>
            <a:pPr>
              <a:lnSpc>
                <a:spcPct val="115000"/>
              </a:lnSpc>
              <a:defRPr sz="1600">
                <a:solidFill>
                  <a:srgbClr val="741B47"/>
                </a:solidFill>
                <a:latin typeface="Calibri"/>
                <a:ea typeface="Calibri"/>
                <a:cs typeface="Calibri"/>
                <a:sym typeface="Calibri"/>
              </a:defRPr>
            </a:pPr>
            <a:r>
              <a:t>Si las condiciones no son adecuadas para pasar la marcha, la TCU no enviará la señal, es decir, no pasará la marcha requerida.</a:t>
            </a:r>
          </a:p>
        </p:txBody>
      </p:sp>
      <p:sp>
        <p:nvSpPr>
          <p:cNvPr id="497" name="Línea"/>
          <p:cNvSpPr/>
          <p:nvPr/>
        </p:nvSpPr>
        <p:spPr>
          <a:xfrm>
            <a:off x="6262228" y="5304296"/>
            <a:ext cx="2618127" cy="482611"/>
          </a:xfrm>
          <a:custGeom>
            <a:avLst/>
            <a:gdLst/>
            <a:ahLst/>
            <a:cxnLst>
              <a:cxn ang="0">
                <a:pos x="wd2" y="hd2"/>
              </a:cxn>
              <a:cxn ang="5400000">
                <a:pos x="wd2" y="hd2"/>
              </a:cxn>
              <a:cxn ang="10800000">
                <a:pos x="wd2" y="hd2"/>
              </a:cxn>
              <a:cxn ang="16200000">
                <a:pos x="wd2" y="hd2"/>
              </a:cxn>
            </a:cxnLst>
            <a:rect l="0" t="0" r="r" b="b"/>
            <a:pathLst>
              <a:path w="21600" h="21600" extrusionOk="0">
                <a:moveTo>
                  <a:pt x="8120" y="21600"/>
                </a:moveTo>
                <a:lnTo>
                  <a:pt x="0" y="0"/>
                </a:lnTo>
                <a:lnTo>
                  <a:pt x="21600" y="17232"/>
                </a:lnTo>
              </a:path>
            </a:pathLst>
          </a:custGeom>
          <a:ln w="12700">
            <a:solidFill>
              <a:srgbClr val="FF0000"/>
            </a:solidFill>
            <a:headEnd type="triangle"/>
            <a:tailEnd type="triangle"/>
          </a:ln>
        </p:spPr>
        <p:txBody>
          <a:bodyPr lIns="45718" tIns="45718" rIns="45718" bIns="45718"/>
          <a:lstStyle/>
          <a:p>
            <a:endParaRPr/>
          </a:p>
        </p:txBody>
      </p:sp>
      <p:sp>
        <p:nvSpPr>
          <p:cNvPr id="2" name="Marcador de número de diapositiva 1"/>
          <p:cNvSpPr>
            <a:spLocks noGrp="1"/>
          </p:cNvSpPr>
          <p:nvPr>
            <p:ph type="sldNum" sz="quarter" idx="2"/>
          </p:nvPr>
        </p:nvSpPr>
        <p:spPr/>
        <p:txBody>
          <a:bodyPr/>
          <a:lstStyle/>
          <a:p>
            <a:fld id="{86CB4B4D-7CA3-9044-876B-883B54F8677D}" type="slidenum">
              <a:rPr lang="es-CL" smtClean="0"/>
              <a:t>34</a:t>
            </a:fld>
            <a:endParaRPr lang="es-CL"/>
          </a:p>
        </p:txBody>
      </p:sp>
    </p:spTree>
  </p:cSld>
  <p:clrMapOvr>
    <a:masterClrMapping/>
  </p:clrMapOvr>
  <p:transition spd="med"/>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9" name="Rectángulo redondeado"/>
          <p:cNvSpPr/>
          <p:nvPr/>
        </p:nvSpPr>
        <p:spPr>
          <a:xfrm>
            <a:off x="453120" y="3128320"/>
            <a:ext cx="7441802" cy="2805257"/>
          </a:xfrm>
          <a:prstGeom prst="roundRect">
            <a:avLst>
              <a:gd name="adj" fmla="val 7298"/>
            </a:avLst>
          </a:prstGeom>
          <a:solidFill>
            <a:srgbClr val="EEEEEE"/>
          </a:solidFill>
          <a:ln w="12700">
            <a:miter lim="400000"/>
          </a:ln>
        </p:spPr>
        <p:txBody>
          <a:bodyPr lIns="0" tIns="0" rIns="0" bIns="0" anchor="ctr"/>
          <a:lstStyle/>
          <a:p>
            <a:pPr>
              <a:defRPr>
                <a:latin typeface="+mj-lt"/>
                <a:ea typeface="+mj-ea"/>
                <a:cs typeface="+mj-cs"/>
                <a:sym typeface="Arial"/>
              </a:defRPr>
            </a:pPr>
            <a:endParaRPr/>
          </a:p>
        </p:txBody>
      </p:sp>
      <p:sp>
        <p:nvSpPr>
          <p:cNvPr id="500" name="Círculo"/>
          <p:cNvSpPr/>
          <p:nvPr/>
        </p:nvSpPr>
        <p:spPr>
          <a:xfrm>
            <a:off x="6811951" y="4686054"/>
            <a:ext cx="2625955" cy="2625954"/>
          </a:xfrm>
          <a:prstGeom prst="ellipse">
            <a:avLst/>
          </a:prstGeom>
          <a:solidFill>
            <a:srgbClr val="FFFFFF"/>
          </a:solidFill>
          <a:ln w="12700">
            <a:miter lim="400000"/>
          </a:ln>
        </p:spPr>
        <p:txBody>
          <a:bodyPr lIns="0" tIns="0" rIns="0" bIns="0"/>
          <a:lstStyle/>
          <a:p>
            <a:endParaRPr/>
          </a:p>
        </p:txBody>
      </p:sp>
      <p:pic>
        <p:nvPicPr>
          <p:cNvPr id="501" name="Imagen" descr="Imagen"/>
          <p:cNvPicPr>
            <a:picLocks noChangeAspect="1"/>
          </p:cNvPicPr>
          <p:nvPr/>
        </p:nvPicPr>
        <p:blipFill>
          <a:blip r:embed="rId2">
            <a:extLst/>
          </a:blip>
          <a:stretch>
            <a:fillRect/>
          </a:stretch>
        </p:blipFill>
        <p:spPr>
          <a:xfrm>
            <a:off x="6899178" y="4798527"/>
            <a:ext cx="2401008" cy="2401008"/>
          </a:xfrm>
          <a:prstGeom prst="rect">
            <a:avLst/>
          </a:prstGeom>
          <a:ln w="12700">
            <a:miter lim="400000"/>
          </a:ln>
        </p:spPr>
      </p:pic>
      <p:sp>
        <p:nvSpPr>
          <p:cNvPr id="502" name="Círculo"/>
          <p:cNvSpPr/>
          <p:nvPr/>
        </p:nvSpPr>
        <p:spPr>
          <a:xfrm>
            <a:off x="5645605" y="2178868"/>
            <a:ext cx="2625954" cy="2625955"/>
          </a:xfrm>
          <a:prstGeom prst="ellipse">
            <a:avLst/>
          </a:prstGeom>
          <a:solidFill>
            <a:srgbClr val="FFFFFF"/>
          </a:solidFill>
          <a:ln w="12700">
            <a:miter lim="400000"/>
          </a:ln>
        </p:spPr>
        <p:txBody>
          <a:bodyPr lIns="0" tIns="0" rIns="0" bIns="0"/>
          <a:lstStyle/>
          <a:p>
            <a:endParaRPr/>
          </a:p>
        </p:txBody>
      </p:sp>
      <p:pic>
        <p:nvPicPr>
          <p:cNvPr id="503" name="Imagen" descr="Imagen"/>
          <p:cNvPicPr>
            <a:picLocks noChangeAspect="1"/>
          </p:cNvPicPr>
          <p:nvPr/>
        </p:nvPicPr>
        <p:blipFill>
          <a:blip r:embed="rId3">
            <a:extLst/>
          </a:blip>
          <a:stretch>
            <a:fillRect/>
          </a:stretch>
        </p:blipFill>
        <p:spPr>
          <a:xfrm>
            <a:off x="5730946" y="2273154"/>
            <a:ext cx="2455271" cy="2455271"/>
          </a:xfrm>
          <a:prstGeom prst="rect">
            <a:avLst/>
          </a:prstGeom>
          <a:ln w="12700">
            <a:miter lim="400000"/>
          </a:ln>
        </p:spPr>
      </p:pic>
      <p:sp>
        <p:nvSpPr>
          <p:cNvPr id="504" name="Google Shape;173;p6"/>
          <p:cNvSpPr txBox="1"/>
          <p:nvPr/>
        </p:nvSpPr>
        <p:spPr>
          <a:xfrm>
            <a:off x="382497" y="1261273"/>
            <a:ext cx="8950506" cy="53616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nchor="ctr">
            <a:spAutoFit/>
          </a:bodyPr>
          <a:lstStyle/>
          <a:p>
            <a:pPr>
              <a:lnSpc>
                <a:spcPct val="80000"/>
              </a:lnSpc>
              <a:defRPr sz="2800" b="1">
                <a:solidFill>
                  <a:srgbClr val="741B47"/>
                </a:solidFill>
                <a:latin typeface="Calibri"/>
                <a:ea typeface="Calibri"/>
                <a:cs typeface="Calibri"/>
                <a:sym typeface="Calibri"/>
              </a:defRPr>
            </a:pPr>
            <a:r>
              <a:t>TRANSMISIÓN </a:t>
            </a:r>
            <a:r>
              <a:rPr b="0">
                <a:solidFill>
                  <a:srgbClr val="FF0000"/>
                </a:solidFill>
              </a:rPr>
              <a:t>TIPTRONIC</a:t>
            </a:r>
          </a:p>
        </p:txBody>
      </p:sp>
      <p:sp>
        <p:nvSpPr>
          <p:cNvPr id="505" name="Conector recto de flecha 10"/>
          <p:cNvSpPr/>
          <p:nvPr/>
        </p:nvSpPr>
        <p:spPr>
          <a:xfrm flipH="1">
            <a:off x="7607938" y="3062956"/>
            <a:ext cx="979534" cy="779567"/>
          </a:xfrm>
          <a:prstGeom prst="line">
            <a:avLst/>
          </a:prstGeom>
          <a:ln w="12700">
            <a:solidFill>
              <a:srgbClr val="FF0000"/>
            </a:solidFill>
            <a:tailEnd type="triangle"/>
          </a:ln>
        </p:spPr>
        <p:txBody>
          <a:bodyPr lIns="45718" tIns="45718" rIns="45718" bIns="45718"/>
          <a:lstStyle/>
          <a:p>
            <a:endParaRPr/>
          </a:p>
        </p:txBody>
      </p:sp>
      <p:sp>
        <p:nvSpPr>
          <p:cNvPr id="506" name="CuadroTexto 11"/>
          <p:cNvSpPr txBox="1"/>
          <p:nvPr/>
        </p:nvSpPr>
        <p:spPr>
          <a:xfrm>
            <a:off x="8350191" y="2741463"/>
            <a:ext cx="979534" cy="30059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defRPr sz="1600">
                <a:solidFill>
                  <a:srgbClr val="FF0000"/>
                </a:solidFill>
                <a:latin typeface="Calibri"/>
                <a:ea typeface="Calibri"/>
                <a:cs typeface="Calibri"/>
                <a:sym typeface="Calibri"/>
              </a:defRPr>
            </a:lvl1pPr>
          </a:lstStyle>
          <a:p>
            <a:r>
              <a:t>Tiptronic</a:t>
            </a:r>
          </a:p>
        </p:txBody>
      </p:sp>
      <p:sp>
        <p:nvSpPr>
          <p:cNvPr id="507" name="CuadroTexto 12"/>
          <p:cNvSpPr txBox="1"/>
          <p:nvPr/>
        </p:nvSpPr>
        <p:spPr>
          <a:xfrm>
            <a:off x="5695846" y="4962480"/>
            <a:ext cx="928460" cy="30059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defRPr sz="1600">
                <a:solidFill>
                  <a:srgbClr val="FF0000"/>
                </a:solidFill>
                <a:latin typeface="Calibri"/>
                <a:ea typeface="Calibri"/>
                <a:cs typeface="Calibri"/>
                <a:sym typeface="Calibri"/>
              </a:defRPr>
            </a:lvl1pPr>
          </a:lstStyle>
          <a:p>
            <a:r>
              <a:t>Tiptronic</a:t>
            </a:r>
          </a:p>
        </p:txBody>
      </p:sp>
      <p:sp>
        <p:nvSpPr>
          <p:cNvPr id="508" name="Nunca drenar o botar los líquidos que contiene. Estos son altamente tóxicos y corrosivos, hacerlo es un riesgo potencial para quien la manipula y el medio ambiente.…"/>
          <p:cNvSpPr txBox="1"/>
          <p:nvPr/>
        </p:nvSpPr>
        <p:spPr>
          <a:xfrm>
            <a:off x="844286" y="3427566"/>
            <a:ext cx="4576689" cy="220676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spAutoFit/>
          </a:bodyPr>
          <a:lstStyle>
            <a:lvl1pPr>
              <a:lnSpc>
                <a:spcPct val="115000"/>
              </a:lnSpc>
              <a:defRPr sz="1600">
                <a:solidFill>
                  <a:srgbClr val="741B47"/>
                </a:solidFill>
                <a:latin typeface="Calibri"/>
                <a:ea typeface="Calibri"/>
                <a:cs typeface="Calibri"/>
                <a:sym typeface="Calibri"/>
              </a:defRPr>
            </a:lvl1pPr>
          </a:lstStyle>
          <a:p>
            <a:r>
              <a:t>El modo de conducción Tiptronic es especial para ser utilizado en modo Deportivo, o cuando se desplaza en pendientes, especialmente en subida, ya que, si se conduce en modo automático, lo más probable es que la TCU esté pasando marcha rebajando o subiendo constantemente. mientras que, si se conduce en  modo manual, mediante el Tiptronic se puede seleccionar una marcha adecuada y mantenerla en esa posición.</a:t>
            </a:r>
          </a:p>
        </p:txBody>
      </p:sp>
      <p:sp>
        <p:nvSpPr>
          <p:cNvPr id="509" name="Línea"/>
          <p:cNvSpPr/>
          <p:nvPr/>
        </p:nvSpPr>
        <p:spPr>
          <a:xfrm>
            <a:off x="6262228" y="5304296"/>
            <a:ext cx="2618127" cy="482611"/>
          </a:xfrm>
          <a:custGeom>
            <a:avLst/>
            <a:gdLst/>
            <a:ahLst/>
            <a:cxnLst>
              <a:cxn ang="0">
                <a:pos x="wd2" y="hd2"/>
              </a:cxn>
              <a:cxn ang="5400000">
                <a:pos x="wd2" y="hd2"/>
              </a:cxn>
              <a:cxn ang="10800000">
                <a:pos x="wd2" y="hd2"/>
              </a:cxn>
              <a:cxn ang="16200000">
                <a:pos x="wd2" y="hd2"/>
              </a:cxn>
            </a:cxnLst>
            <a:rect l="0" t="0" r="r" b="b"/>
            <a:pathLst>
              <a:path w="21600" h="21600" extrusionOk="0">
                <a:moveTo>
                  <a:pt x="8120" y="21600"/>
                </a:moveTo>
                <a:lnTo>
                  <a:pt x="0" y="0"/>
                </a:lnTo>
                <a:lnTo>
                  <a:pt x="21600" y="17232"/>
                </a:lnTo>
              </a:path>
            </a:pathLst>
          </a:custGeom>
          <a:ln w="12700">
            <a:solidFill>
              <a:srgbClr val="FF0000"/>
            </a:solidFill>
            <a:headEnd type="triangle"/>
            <a:tailEnd type="triangle"/>
          </a:ln>
        </p:spPr>
        <p:txBody>
          <a:bodyPr lIns="45718" tIns="45718" rIns="45718" bIns="45718"/>
          <a:lstStyle/>
          <a:p>
            <a:endParaRPr/>
          </a:p>
        </p:txBody>
      </p:sp>
      <p:sp>
        <p:nvSpPr>
          <p:cNvPr id="2" name="Marcador de número de diapositiva 1"/>
          <p:cNvSpPr>
            <a:spLocks noGrp="1"/>
          </p:cNvSpPr>
          <p:nvPr>
            <p:ph type="sldNum" sz="quarter" idx="2"/>
          </p:nvPr>
        </p:nvSpPr>
        <p:spPr/>
        <p:txBody>
          <a:bodyPr/>
          <a:lstStyle/>
          <a:p>
            <a:fld id="{86CB4B4D-7CA3-9044-876B-883B54F8677D}" type="slidenum">
              <a:rPr lang="es-CL" smtClean="0"/>
              <a:t>35</a:t>
            </a:fld>
            <a:endParaRPr lang="es-CL"/>
          </a:p>
        </p:txBody>
      </p:sp>
    </p:spTree>
  </p:cSld>
  <p:clrMapOvr>
    <a:masterClrMapping/>
  </p:clrMapOvr>
  <p:transition spd="med"/>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1" name="Rectángulo redondeado"/>
          <p:cNvSpPr/>
          <p:nvPr/>
        </p:nvSpPr>
        <p:spPr>
          <a:xfrm>
            <a:off x="158175" y="2178868"/>
            <a:ext cx="9361968" cy="4706439"/>
          </a:xfrm>
          <a:prstGeom prst="roundRect">
            <a:avLst>
              <a:gd name="adj" fmla="val 6692"/>
            </a:avLst>
          </a:prstGeom>
          <a:solidFill>
            <a:srgbClr val="EEEEEE"/>
          </a:solidFill>
          <a:ln w="12700">
            <a:miter lim="400000"/>
          </a:ln>
        </p:spPr>
        <p:txBody>
          <a:bodyPr lIns="0" tIns="0" rIns="0" bIns="0" anchor="ctr"/>
          <a:lstStyle/>
          <a:p>
            <a:pPr>
              <a:defRPr>
                <a:latin typeface="+mj-lt"/>
                <a:ea typeface="+mj-ea"/>
                <a:cs typeface="+mj-cs"/>
                <a:sym typeface="Arial"/>
              </a:defRPr>
            </a:pPr>
            <a:endParaRPr/>
          </a:p>
        </p:txBody>
      </p:sp>
      <p:sp>
        <p:nvSpPr>
          <p:cNvPr id="512" name="Círculo"/>
          <p:cNvSpPr/>
          <p:nvPr/>
        </p:nvSpPr>
        <p:spPr>
          <a:xfrm>
            <a:off x="828579" y="3148884"/>
            <a:ext cx="2172065" cy="2172065"/>
          </a:xfrm>
          <a:prstGeom prst="ellipse">
            <a:avLst/>
          </a:prstGeom>
          <a:solidFill>
            <a:srgbClr val="FFFFFF"/>
          </a:solidFill>
          <a:ln w="12700">
            <a:miter lim="400000"/>
          </a:ln>
        </p:spPr>
        <p:txBody>
          <a:bodyPr lIns="0" tIns="0" rIns="0" bIns="0"/>
          <a:lstStyle/>
          <a:p>
            <a:pPr algn="ctr">
              <a:defRPr>
                <a:solidFill>
                  <a:srgbClr val="FFFFFF"/>
                </a:solidFill>
                <a:latin typeface="+mj-lt"/>
                <a:ea typeface="+mj-ea"/>
                <a:cs typeface="+mj-cs"/>
                <a:sym typeface="Arial"/>
              </a:defRPr>
            </a:pPr>
            <a:endParaRPr/>
          </a:p>
        </p:txBody>
      </p:sp>
      <p:sp>
        <p:nvSpPr>
          <p:cNvPr id="513" name="Círculo"/>
          <p:cNvSpPr/>
          <p:nvPr/>
        </p:nvSpPr>
        <p:spPr>
          <a:xfrm>
            <a:off x="6813125" y="3149303"/>
            <a:ext cx="2172065" cy="2172064"/>
          </a:xfrm>
          <a:prstGeom prst="ellipse">
            <a:avLst/>
          </a:prstGeom>
          <a:solidFill>
            <a:srgbClr val="FFFFFF"/>
          </a:solidFill>
          <a:ln w="12700">
            <a:miter lim="400000"/>
          </a:ln>
        </p:spPr>
        <p:txBody>
          <a:bodyPr lIns="0" tIns="0" rIns="0" bIns="0"/>
          <a:lstStyle/>
          <a:p>
            <a:pPr algn="ctr">
              <a:defRPr>
                <a:solidFill>
                  <a:srgbClr val="FFFFFF"/>
                </a:solidFill>
                <a:latin typeface="+mj-lt"/>
                <a:ea typeface="+mj-ea"/>
                <a:cs typeface="+mj-cs"/>
                <a:sym typeface="Arial"/>
              </a:defRPr>
            </a:pPr>
            <a:endParaRPr/>
          </a:p>
        </p:txBody>
      </p:sp>
      <p:sp>
        <p:nvSpPr>
          <p:cNvPr id="514" name="Google Shape;173;p6"/>
          <p:cNvSpPr txBox="1"/>
          <p:nvPr/>
        </p:nvSpPr>
        <p:spPr>
          <a:xfrm>
            <a:off x="382497" y="1261273"/>
            <a:ext cx="8950506" cy="53616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nchor="ctr">
            <a:spAutoFit/>
          </a:bodyPr>
          <a:lstStyle/>
          <a:p>
            <a:pPr>
              <a:lnSpc>
                <a:spcPct val="80000"/>
              </a:lnSpc>
              <a:defRPr sz="2800" b="1">
                <a:solidFill>
                  <a:srgbClr val="741B47"/>
                </a:solidFill>
                <a:latin typeface="Calibri"/>
                <a:ea typeface="Calibri"/>
                <a:cs typeface="Calibri"/>
                <a:sym typeface="Calibri"/>
              </a:defRPr>
            </a:pPr>
            <a:r>
              <a:t>TRANSMISIÓN </a:t>
            </a:r>
            <a:r>
              <a:rPr b="0">
                <a:solidFill>
                  <a:srgbClr val="FF0000"/>
                </a:solidFill>
              </a:rPr>
              <a:t>TIPTRONIC</a:t>
            </a:r>
          </a:p>
        </p:txBody>
      </p:sp>
      <p:pic>
        <p:nvPicPr>
          <p:cNvPr id="515" name="Imagen" descr="Imagen"/>
          <p:cNvPicPr>
            <a:picLocks noChangeAspect="1"/>
          </p:cNvPicPr>
          <p:nvPr/>
        </p:nvPicPr>
        <p:blipFill>
          <a:blip r:embed="rId2">
            <a:extLst/>
          </a:blip>
          <a:stretch>
            <a:fillRect/>
          </a:stretch>
        </p:blipFill>
        <p:spPr>
          <a:xfrm>
            <a:off x="959784" y="3280090"/>
            <a:ext cx="1909655" cy="1909654"/>
          </a:xfrm>
          <a:prstGeom prst="rect">
            <a:avLst/>
          </a:prstGeom>
          <a:ln w="12700">
            <a:miter lim="400000"/>
          </a:ln>
        </p:spPr>
      </p:pic>
      <p:pic>
        <p:nvPicPr>
          <p:cNvPr id="516" name="Imagen" descr="Imagen"/>
          <p:cNvPicPr>
            <a:picLocks noChangeAspect="1"/>
          </p:cNvPicPr>
          <p:nvPr/>
        </p:nvPicPr>
        <p:blipFill>
          <a:blip r:embed="rId3">
            <a:extLst/>
          </a:blip>
          <a:stretch>
            <a:fillRect/>
          </a:stretch>
        </p:blipFill>
        <p:spPr>
          <a:xfrm>
            <a:off x="6949947" y="3286125"/>
            <a:ext cx="1898421" cy="1898420"/>
          </a:xfrm>
          <a:prstGeom prst="rect">
            <a:avLst/>
          </a:prstGeom>
          <a:ln w="12700">
            <a:miter lim="400000"/>
          </a:ln>
        </p:spPr>
      </p:pic>
      <p:sp>
        <p:nvSpPr>
          <p:cNvPr id="517" name="Para pasar la marcha requerida basta con tirar de la paleta hacia arriba (hacia el volante)."/>
          <p:cNvSpPr txBox="1"/>
          <p:nvPr/>
        </p:nvSpPr>
        <p:spPr>
          <a:xfrm>
            <a:off x="455963" y="2414998"/>
            <a:ext cx="4746097" cy="49452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spAutoFit/>
          </a:bodyPr>
          <a:lstStyle>
            <a:lvl1pPr>
              <a:lnSpc>
                <a:spcPct val="115000"/>
              </a:lnSpc>
              <a:defRPr sz="1600" cap="all">
                <a:solidFill>
                  <a:srgbClr val="741B47"/>
                </a:solidFill>
                <a:latin typeface="Calibri"/>
                <a:ea typeface="Calibri"/>
                <a:cs typeface="Calibri"/>
                <a:sym typeface="Calibri"/>
              </a:defRPr>
            </a:lvl1pPr>
          </a:lstStyle>
          <a:p>
            <a:r>
              <a:t>Para pasar la marcha requerida basta con tirar de la paleta hacia arriba (hacia el volante). </a:t>
            </a:r>
          </a:p>
        </p:txBody>
      </p:sp>
      <p:sp>
        <p:nvSpPr>
          <p:cNvPr id="518" name="Si se rebaja la marcha se utiliza la paleta del lado izquierda."/>
          <p:cNvSpPr txBox="1"/>
          <p:nvPr/>
        </p:nvSpPr>
        <p:spPr>
          <a:xfrm>
            <a:off x="1058535" y="5562606"/>
            <a:ext cx="1898420" cy="7799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spAutoFit/>
          </a:bodyPr>
          <a:lstStyle>
            <a:lvl1pPr algn="ctr">
              <a:lnSpc>
                <a:spcPct val="115000"/>
              </a:lnSpc>
              <a:defRPr sz="1600">
                <a:solidFill>
                  <a:srgbClr val="FF0000"/>
                </a:solidFill>
                <a:latin typeface="Calibri"/>
                <a:ea typeface="Calibri"/>
                <a:cs typeface="Calibri"/>
                <a:sym typeface="Calibri"/>
              </a:defRPr>
            </a:lvl1pPr>
          </a:lstStyle>
          <a:p>
            <a:r>
              <a:t>Si se rebaja la marcha se utiliza la paleta del lado izquierda.</a:t>
            </a:r>
          </a:p>
        </p:txBody>
      </p:sp>
      <p:sp>
        <p:nvSpPr>
          <p:cNvPr id="519" name="Si se sube la marcha se utiliza la paleta del lado derecho"/>
          <p:cNvSpPr txBox="1"/>
          <p:nvPr/>
        </p:nvSpPr>
        <p:spPr>
          <a:xfrm>
            <a:off x="6944331" y="5575239"/>
            <a:ext cx="1909654" cy="7799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spAutoFit/>
          </a:bodyPr>
          <a:lstStyle>
            <a:lvl1pPr algn="ctr">
              <a:lnSpc>
                <a:spcPct val="115000"/>
              </a:lnSpc>
              <a:defRPr sz="1600">
                <a:solidFill>
                  <a:srgbClr val="FF0000"/>
                </a:solidFill>
                <a:latin typeface="Calibri"/>
                <a:ea typeface="Calibri"/>
                <a:cs typeface="Calibri"/>
                <a:sym typeface="Calibri"/>
              </a:defRPr>
            </a:lvl1pPr>
          </a:lstStyle>
          <a:p>
            <a:r>
              <a:t>Si se sube la marcha se utiliza la paleta del lado derecho</a:t>
            </a:r>
          </a:p>
        </p:txBody>
      </p:sp>
      <p:sp>
        <p:nvSpPr>
          <p:cNvPr id="520" name="Línea"/>
          <p:cNvSpPr/>
          <p:nvPr/>
        </p:nvSpPr>
        <p:spPr>
          <a:xfrm>
            <a:off x="603183" y="3649853"/>
            <a:ext cx="1" cy="1429292"/>
          </a:xfrm>
          <a:prstGeom prst="line">
            <a:avLst/>
          </a:prstGeom>
          <a:ln w="12700">
            <a:solidFill>
              <a:srgbClr val="FF0000"/>
            </a:solidFill>
            <a:tailEnd type="triangle"/>
          </a:ln>
        </p:spPr>
        <p:txBody>
          <a:bodyPr lIns="45718" tIns="45718" rIns="45718" bIns="45718"/>
          <a:lstStyle/>
          <a:p>
            <a:endParaRPr/>
          </a:p>
        </p:txBody>
      </p:sp>
      <p:sp>
        <p:nvSpPr>
          <p:cNvPr id="521" name="Línea"/>
          <p:cNvSpPr/>
          <p:nvPr/>
        </p:nvSpPr>
        <p:spPr>
          <a:xfrm flipV="1">
            <a:off x="9146050" y="3650271"/>
            <a:ext cx="1" cy="1429292"/>
          </a:xfrm>
          <a:prstGeom prst="line">
            <a:avLst/>
          </a:prstGeom>
          <a:ln w="12700">
            <a:solidFill>
              <a:srgbClr val="FF0000"/>
            </a:solidFill>
            <a:tailEnd type="triangle"/>
          </a:ln>
        </p:spPr>
        <p:txBody>
          <a:bodyPr lIns="45718" tIns="45718" rIns="45718" bIns="45718"/>
          <a:lstStyle/>
          <a:p>
            <a:endParaRPr/>
          </a:p>
        </p:txBody>
      </p:sp>
      <p:pic>
        <p:nvPicPr>
          <p:cNvPr id="522" name="Imagen" descr="Imagen"/>
          <p:cNvPicPr>
            <a:picLocks noChangeAspect="1"/>
          </p:cNvPicPr>
          <p:nvPr/>
        </p:nvPicPr>
        <p:blipFill>
          <a:blip r:embed="rId4">
            <a:extLst/>
          </a:blip>
          <a:stretch>
            <a:fillRect/>
          </a:stretch>
        </p:blipFill>
        <p:spPr>
          <a:xfrm>
            <a:off x="3285303" y="3532702"/>
            <a:ext cx="3435632" cy="3360585"/>
          </a:xfrm>
          <a:prstGeom prst="rect">
            <a:avLst/>
          </a:prstGeom>
          <a:ln w="12700">
            <a:miter lim="400000"/>
          </a:ln>
        </p:spPr>
      </p:pic>
      <p:sp>
        <p:nvSpPr>
          <p:cNvPr id="2" name="Marcador de número de diapositiva 1"/>
          <p:cNvSpPr>
            <a:spLocks noGrp="1"/>
          </p:cNvSpPr>
          <p:nvPr>
            <p:ph type="sldNum" sz="quarter" idx="2"/>
          </p:nvPr>
        </p:nvSpPr>
        <p:spPr/>
        <p:txBody>
          <a:bodyPr/>
          <a:lstStyle/>
          <a:p>
            <a:fld id="{86CB4B4D-7CA3-9044-876B-883B54F8677D}" type="slidenum">
              <a:rPr lang="es-CL" smtClean="0"/>
              <a:t>36</a:t>
            </a:fld>
            <a:endParaRPr lang="es-CL"/>
          </a:p>
        </p:txBody>
      </p:sp>
    </p:spTree>
  </p:cSld>
  <p:clrMapOvr>
    <a:masterClrMapping/>
  </p:clrMapOvr>
  <p:transition spd="med"/>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26" name="Google Shape;275;p12"/>
          <p:cNvGrpSpPr/>
          <p:nvPr/>
        </p:nvGrpSpPr>
        <p:grpSpPr>
          <a:xfrm>
            <a:off x="2035274" y="2911884"/>
            <a:ext cx="6999679" cy="2696559"/>
            <a:chOff x="0" y="0"/>
            <a:chExt cx="6999677" cy="2696557"/>
          </a:xfrm>
        </p:grpSpPr>
        <p:sp>
          <p:nvSpPr>
            <p:cNvPr id="524" name="Google Shape;276;p12"/>
            <p:cNvSpPr/>
            <p:nvPr/>
          </p:nvSpPr>
          <p:spPr>
            <a:xfrm>
              <a:off x="-1" y="-1"/>
              <a:ext cx="6999679" cy="2696559"/>
            </a:xfrm>
            <a:prstGeom prst="roundRect">
              <a:avLst>
                <a:gd name="adj" fmla="val 16667"/>
              </a:avLst>
            </a:prstGeom>
            <a:solidFill>
              <a:srgbClr val="FFFFFF"/>
            </a:solidFill>
            <a:ln w="9525" cap="flat">
              <a:solidFill>
                <a:srgbClr val="585858"/>
              </a:solidFill>
              <a:prstDash val="solid"/>
              <a:round/>
            </a:ln>
            <a:effectLst/>
          </p:spPr>
          <p:txBody>
            <a:bodyPr wrap="square" lIns="0" tIns="0" rIns="0" bIns="0" numCol="1" anchor="ctr">
              <a:noAutofit/>
            </a:bodyPr>
            <a:lstStyle/>
            <a:p>
              <a:pPr>
                <a:defRPr>
                  <a:latin typeface="+mj-lt"/>
                  <a:ea typeface="+mj-ea"/>
                  <a:cs typeface="+mj-cs"/>
                  <a:sym typeface="Arial"/>
                </a:defRPr>
              </a:pPr>
              <a:endParaRPr/>
            </a:p>
          </p:txBody>
        </p:sp>
        <p:sp>
          <p:nvSpPr>
            <p:cNvPr id="525" name="Google Shape;277;p12"/>
            <p:cNvSpPr txBox="1"/>
            <p:nvPr/>
          </p:nvSpPr>
          <p:spPr>
            <a:xfrm>
              <a:off x="131633" y="1158159"/>
              <a:ext cx="6736409" cy="380183"/>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398" tIns="91398" rIns="91398" bIns="91398" numCol="1" anchor="ctr">
              <a:spAutoFit/>
            </a:bodyPr>
            <a:lstStyle>
              <a:lvl1pPr>
                <a:defRPr>
                  <a:latin typeface="+mj-lt"/>
                  <a:ea typeface="+mj-ea"/>
                  <a:cs typeface="+mj-cs"/>
                  <a:sym typeface="Arial"/>
                </a:defRPr>
              </a:lvl1pPr>
            </a:lstStyle>
            <a:p>
              <a:r>
                <a:t>    </a:t>
              </a:r>
            </a:p>
          </p:txBody>
        </p:sp>
      </p:grpSp>
      <p:pic>
        <p:nvPicPr>
          <p:cNvPr id="527" name="Google Shape;281;p12" descr="Google Shape;281;p12"/>
          <p:cNvPicPr>
            <a:picLocks noChangeAspect="1"/>
          </p:cNvPicPr>
          <p:nvPr/>
        </p:nvPicPr>
        <p:blipFill>
          <a:blip r:embed="rId2">
            <a:extLst/>
          </a:blip>
          <a:stretch>
            <a:fillRect/>
          </a:stretch>
        </p:blipFill>
        <p:spPr>
          <a:xfrm>
            <a:off x="5474444" y="5389021"/>
            <a:ext cx="1651876" cy="884518"/>
          </a:xfrm>
          <a:prstGeom prst="rect">
            <a:avLst/>
          </a:prstGeom>
          <a:ln w="12700">
            <a:miter lim="400000"/>
          </a:ln>
        </p:spPr>
      </p:pic>
      <p:pic>
        <p:nvPicPr>
          <p:cNvPr id="528" name="Google Shape;282;p12" descr="Google Shape;282;p12"/>
          <p:cNvPicPr>
            <a:picLocks noChangeAspect="1"/>
          </p:cNvPicPr>
          <p:nvPr/>
        </p:nvPicPr>
        <p:blipFill>
          <a:blip r:embed="rId3">
            <a:extLst/>
          </a:blip>
          <a:stretch>
            <a:fillRect/>
          </a:stretch>
        </p:blipFill>
        <p:spPr>
          <a:xfrm>
            <a:off x="0" y="2474946"/>
            <a:ext cx="3854921" cy="3652253"/>
          </a:xfrm>
          <a:prstGeom prst="rect">
            <a:avLst/>
          </a:prstGeom>
          <a:ln w="12700">
            <a:miter lim="400000"/>
          </a:ln>
        </p:spPr>
      </p:pic>
      <p:pic>
        <p:nvPicPr>
          <p:cNvPr id="529" name="Google Shape;283;p12" descr="Google Shape;283;p12"/>
          <p:cNvPicPr>
            <a:picLocks noChangeAspect="1"/>
          </p:cNvPicPr>
          <p:nvPr/>
        </p:nvPicPr>
        <p:blipFill>
          <a:blip r:embed="rId4">
            <a:extLst/>
          </a:blip>
          <a:stretch>
            <a:fillRect/>
          </a:stretch>
        </p:blipFill>
        <p:spPr>
          <a:xfrm>
            <a:off x="7126316" y="5029930"/>
            <a:ext cx="1806828" cy="1348215"/>
          </a:xfrm>
          <a:prstGeom prst="rect">
            <a:avLst/>
          </a:prstGeom>
          <a:ln w="12700">
            <a:miter lim="400000"/>
          </a:ln>
        </p:spPr>
      </p:pic>
      <p:sp>
        <p:nvSpPr>
          <p:cNvPr id="530" name="Google Shape;388;p18"/>
          <p:cNvSpPr txBox="1"/>
          <p:nvPr/>
        </p:nvSpPr>
        <p:spPr>
          <a:xfrm>
            <a:off x="375973" y="1265365"/>
            <a:ext cx="8950504" cy="53616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3" tIns="91423" rIns="91423" bIns="91423" anchor="ctr">
            <a:spAutoFit/>
          </a:bodyPr>
          <a:lstStyle>
            <a:lvl1pPr>
              <a:lnSpc>
                <a:spcPct val="80000"/>
              </a:lnSpc>
              <a:defRPr sz="2800" b="1">
                <a:solidFill>
                  <a:srgbClr val="741B47"/>
                </a:solidFill>
                <a:latin typeface="Calibri"/>
                <a:ea typeface="Calibri"/>
                <a:cs typeface="Calibri"/>
                <a:sym typeface="Calibri"/>
              </a:defRPr>
            </a:lvl1pPr>
          </a:lstStyle>
          <a:p>
            <a:r>
              <a:t>¿CUÁNTO APRENDIMOS?</a:t>
            </a:r>
          </a:p>
        </p:txBody>
      </p:sp>
      <p:sp>
        <p:nvSpPr>
          <p:cNvPr id="531" name="Google Shape;392;p18"/>
          <p:cNvSpPr txBox="1"/>
          <p:nvPr/>
        </p:nvSpPr>
        <p:spPr>
          <a:xfrm>
            <a:off x="389024" y="1025976"/>
            <a:ext cx="4700400" cy="37220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3" tIns="91423" rIns="91423" bIns="91423" anchor="ctr">
            <a:spAutoFit/>
          </a:bodyPr>
          <a:lstStyle>
            <a:lvl1pPr>
              <a:defRPr b="1">
                <a:latin typeface="Calibri"/>
                <a:ea typeface="Calibri"/>
                <a:cs typeface="Calibri"/>
                <a:sym typeface="Calibri"/>
              </a:defRPr>
            </a:lvl1pPr>
          </a:lstStyle>
          <a:p>
            <a:r>
              <a:t>REVISEMOS</a:t>
            </a:r>
          </a:p>
        </p:txBody>
      </p:sp>
      <p:sp>
        <p:nvSpPr>
          <p:cNvPr id="532" name="Google Shape;168;p5"/>
          <p:cNvSpPr txBox="1"/>
          <p:nvPr/>
        </p:nvSpPr>
        <p:spPr>
          <a:xfrm>
            <a:off x="4125174" y="1118398"/>
            <a:ext cx="977301" cy="83010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3" tIns="91423" rIns="91423" bIns="91423" anchor="ctr">
            <a:spAutoFit/>
          </a:bodyPr>
          <a:lstStyle>
            <a:lvl1pPr algn="r">
              <a:lnSpc>
                <a:spcPct val="90000"/>
              </a:lnSpc>
              <a:defRPr sz="5000">
                <a:solidFill>
                  <a:srgbClr val="BA9BA5"/>
                </a:solidFill>
                <a:latin typeface="Calibri"/>
                <a:ea typeface="Calibri"/>
                <a:cs typeface="Calibri"/>
                <a:sym typeface="Calibri"/>
              </a:defRPr>
            </a:lvl1pPr>
          </a:lstStyle>
          <a:p>
            <a:r>
              <a:t>20</a:t>
            </a:r>
          </a:p>
        </p:txBody>
      </p:sp>
      <p:sp>
        <p:nvSpPr>
          <p:cNvPr id="533" name="Google Shape;391;p18"/>
          <p:cNvSpPr txBox="1"/>
          <p:nvPr/>
        </p:nvSpPr>
        <p:spPr>
          <a:xfrm>
            <a:off x="3205316" y="4207576"/>
            <a:ext cx="4994786" cy="67737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3" tIns="91423" rIns="91423" bIns="91423" anchor="ctr">
            <a:spAutoFit/>
          </a:bodyPr>
          <a:lstStyle/>
          <a:p>
            <a:pPr>
              <a:lnSpc>
                <a:spcPct val="115000"/>
              </a:lnSpc>
              <a:defRPr sz="1600">
                <a:latin typeface="Calibri"/>
                <a:ea typeface="Calibri"/>
                <a:cs typeface="Calibri"/>
                <a:sym typeface="Calibri"/>
              </a:defRPr>
            </a:pPr>
            <a:r>
              <a:t>¡Ahora realizaremos una actividad que resume todo lo que hemos visto! </a:t>
            </a:r>
            <a:r>
              <a:rPr b="1">
                <a:solidFill>
                  <a:srgbClr val="76384D"/>
                </a:solidFill>
              </a:rPr>
              <a:t>¡Atentos!</a:t>
            </a:r>
          </a:p>
        </p:txBody>
      </p:sp>
      <p:sp>
        <p:nvSpPr>
          <p:cNvPr id="534" name="Google Shape;445;p20"/>
          <p:cNvSpPr txBox="1"/>
          <p:nvPr/>
        </p:nvSpPr>
        <p:spPr>
          <a:xfrm>
            <a:off x="3205315" y="3507738"/>
            <a:ext cx="5250427" cy="43159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3" tIns="91423" rIns="91423" bIns="91423" anchor="ctr">
            <a:spAutoFit/>
          </a:bodyPr>
          <a:lstStyle/>
          <a:p>
            <a:pPr>
              <a:lnSpc>
                <a:spcPct val="115000"/>
              </a:lnSpc>
              <a:defRPr sz="2000" b="1">
                <a:solidFill>
                  <a:srgbClr val="741B47"/>
                </a:solidFill>
                <a:latin typeface="Calibri"/>
                <a:ea typeface="Calibri"/>
                <a:cs typeface="Calibri"/>
                <a:sym typeface="Calibri"/>
              </a:defRPr>
            </a:pPr>
            <a:r>
              <a:t>TRANSMISIONES CVT, </a:t>
            </a:r>
            <a:r>
              <a:rPr b="0">
                <a:solidFill>
                  <a:srgbClr val="FF0000"/>
                </a:solidFill>
              </a:rPr>
              <a:t>DCT Y TIPTRONIC</a:t>
            </a:r>
          </a:p>
        </p:txBody>
      </p:sp>
      <p:sp>
        <p:nvSpPr>
          <p:cNvPr id="2" name="Marcador de número de diapositiva 1"/>
          <p:cNvSpPr>
            <a:spLocks noGrp="1"/>
          </p:cNvSpPr>
          <p:nvPr>
            <p:ph type="sldNum" sz="quarter" idx="2"/>
          </p:nvPr>
        </p:nvSpPr>
        <p:spPr/>
        <p:txBody>
          <a:bodyPr/>
          <a:lstStyle/>
          <a:p>
            <a:fld id="{86CB4B4D-7CA3-9044-876B-883B54F8677D}" type="slidenum">
              <a:rPr lang="es-CL" smtClean="0"/>
              <a:t>37</a:t>
            </a:fld>
            <a:endParaRPr lang="es-CL"/>
          </a:p>
        </p:txBody>
      </p:sp>
    </p:spTree>
  </p:cSld>
  <p:clrMapOvr>
    <a:masterClrMapping/>
  </p:clrMapOvr>
  <p:transition spd="med"/>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63" name="Grupo 28"/>
          <p:cNvGrpSpPr/>
          <p:nvPr/>
        </p:nvGrpSpPr>
        <p:grpSpPr>
          <a:xfrm>
            <a:off x="-4657" y="1000729"/>
            <a:ext cx="9503947" cy="7222456"/>
            <a:chOff x="0" y="-110066"/>
            <a:chExt cx="9503945" cy="7222455"/>
          </a:xfrm>
        </p:grpSpPr>
        <p:sp>
          <p:nvSpPr>
            <p:cNvPr id="536" name="Google Shape;401;p19"/>
            <p:cNvSpPr txBox="1"/>
            <p:nvPr/>
          </p:nvSpPr>
          <p:spPr>
            <a:xfrm>
              <a:off x="371106" y="-110067"/>
              <a:ext cx="4700402" cy="372208"/>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423" tIns="91423" rIns="91423" bIns="91423" numCol="1" anchor="ctr">
              <a:spAutoFit/>
            </a:bodyPr>
            <a:lstStyle>
              <a:lvl1pPr>
                <a:defRPr b="1">
                  <a:latin typeface="Calibri"/>
                  <a:ea typeface="Calibri"/>
                  <a:cs typeface="Calibri"/>
                  <a:sym typeface="Calibri"/>
                </a:defRPr>
              </a:lvl1pPr>
            </a:lstStyle>
            <a:p>
              <a:r>
                <a:t>ANTES DE COMENZAR LA ACTIVIDAD:</a:t>
              </a:r>
            </a:p>
          </p:txBody>
        </p:sp>
        <p:sp>
          <p:nvSpPr>
            <p:cNvPr id="537" name="Google Shape;402;p19"/>
            <p:cNvSpPr txBox="1"/>
            <p:nvPr/>
          </p:nvSpPr>
          <p:spPr>
            <a:xfrm>
              <a:off x="380633" y="122873"/>
              <a:ext cx="1983766" cy="536166"/>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423" tIns="91423" rIns="91423" bIns="91423" numCol="1" anchor="ctr">
              <a:spAutoFit/>
            </a:bodyPr>
            <a:lstStyle>
              <a:lvl1pPr>
                <a:lnSpc>
                  <a:spcPct val="80000"/>
                </a:lnSpc>
                <a:defRPr sz="2800" b="1">
                  <a:solidFill>
                    <a:srgbClr val="ED423D"/>
                  </a:solidFill>
                  <a:latin typeface="Calibri"/>
                  <a:ea typeface="Calibri"/>
                  <a:cs typeface="Calibri"/>
                  <a:sym typeface="Calibri"/>
                </a:defRPr>
              </a:lvl1pPr>
            </a:lstStyle>
            <a:p>
              <a:r>
                <a:t>¡ATENCIÓN!</a:t>
              </a:r>
            </a:p>
          </p:txBody>
        </p:sp>
        <p:sp>
          <p:nvSpPr>
            <p:cNvPr id="538" name="Google Shape;404;p19"/>
            <p:cNvSpPr txBox="1"/>
            <p:nvPr/>
          </p:nvSpPr>
          <p:spPr>
            <a:xfrm>
              <a:off x="1233695" y="811219"/>
              <a:ext cx="7934629" cy="509358"/>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699" tIns="45699" rIns="45699" bIns="45699" numCol="1" anchor="t">
              <a:spAutoFit/>
            </a:bodyPr>
            <a:lstStyle/>
            <a:p>
              <a:pPr>
                <a:defRPr b="1">
                  <a:solidFill>
                    <a:srgbClr val="741B47"/>
                  </a:solidFill>
                  <a:latin typeface="Calibri"/>
                  <a:ea typeface="Calibri"/>
                  <a:cs typeface="Calibri"/>
                  <a:sym typeface="Calibri"/>
                </a:defRPr>
              </a:pPr>
              <a:r>
                <a:t>Materiales inflamables: </a:t>
              </a:r>
              <a:r>
                <a:rPr b="0">
                  <a:solidFill>
                    <a:srgbClr val="000000"/>
                  </a:solidFill>
                </a:rPr>
                <a:t>Tener máxima precaución al momento de  manipular o extraer el combustible de los sistemas del vehículo (bomba combustible, mangueras de inyección, etc). </a:t>
              </a:r>
            </a:p>
          </p:txBody>
        </p:sp>
        <p:sp>
          <p:nvSpPr>
            <p:cNvPr id="539" name="Google Shape;405;p19"/>
            <p:cNvSpPr txBox="1"/>
            <p:nvPr/>
          </p:nvSpPr>
          <p:spPr>
            <a:xfrm>
              <a:off x="1233694" y="1562134"/>
              <a:ext cx="7669159" cy="737958"/>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699" tIns="45699" rIns="45699" bIns="45699" numCol="1" anchor="t">
              <a:spAutoFit/>
            </a:bodyPr>
            <a:lstStyle/>
            <a:p>
              <a:pPr>
                <a:defRPr b="1">
                  <a:solidFill>
                    <a:srgbClr val="741B47"/>
                  </a:solidFill>
                  <a:latin typeface="Calibri"/>
                  <a:ea typeface="Calibri"/>
                  <a:cs typeface="Calibri"/>
                  <a:sym typeface="Calibri"/>
                </a:defRPr>
              </a:pPr>
              <a:r>
                <a:t>Protección obligatoria de la vista: </a:t>
              </a:r>
              <a:r>
                <a:rPr b="0">
                  <a:solidFill>
                    <a:srgbClr val="000000"/>
                  </a:solidFill>
                </a:rPr>
                <a:t>Se utilizarán antiparras siempre que exista riesgo de proyección de partículas a los ojos. (aceites, líquidos refrigerantes y de freno, virutas del disco de freno, uso de circuitos eléctricos, etc).</a:t>
              </a:r>
            </a:p>
          </p:txBody>
        </p:sp>
        <p:sp>
          <p:nvSpPr>
            <p:cNvPr id="540" name="Google Shape;406;p19"/>
            <p:cNvSpPr txBox="1"/>
            <p:nvPr/>
          </p:nvSpPr>
          <p:spPr>
            <a:xfrm>
              <a:off x="1233695" y="3397807"/>
              <a:ext cx="7934629" cy="509358"/>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699" tIns="45699" rIns="45699" bIns="45699" numCol="1" anchor="t">
              <a:spAutoFit/>
            </a:bodyPr>
            <a:lstStyle/>
            <a:p>
              <a:pPr>
                <a:defRPr b="1">
                  <a:solidFill>
                    <a:srgbClr val="741B47"/>
                  </a:solidFill>
                  <a:latin typeface="Calibri"/>
                  <a:ea typeface="Calibri"/>
                  <a:cs typeface="Calibri"/>
                  <a:sym typeface="Calibri"/>
                </a:defRPr>
              </a:pPr>
              <a:r>
                <a:t>Protección obligatoria de los pies: </a:t>
              </a:r>
              <a:r>
                <a:rPr b="0">
                  <a:solidFill>
                    <a:srgbClr val="000000"/>
                  </a:solidFill>
                </a:rPr>
                <a:t>Uso obligatorio de zapatos de seguridad al entrar al taller o laboratorio, en casos que exista riesgo de caídas de objetos pesados.</a:t>
              </a:r>
            </a:p>
          </p:txBody>
        </p:sp>
        <p:sp>
          <p:nvSpPr>
            <p:cNvPr id="541" name="Google Shape;407;p19"/>
            <p:cNvSpPr txBox="1"/>
            <p:nvPr/>
          </p:nvSpPr>
          <p:spPr>
            <a:xfrm>
              <a:off x="1233694" y="4188047"/>
              <a:ext cx="7030069" cy="737958"/>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699" tIns="45699" rIns="45699" bIns="45699" numCol="1" anchor="t">
              <a:spAutoFit/>
            </a:bodyPr>
            <a:lstStyle/>
            <a:p>
              <a:pPr>
                <a:defRPr b="1">
                  <a:solidFill>
                    <a:srgbClr val="741B47"/>
                  </a:solidFill>
                  <a:latin typeface="Calibri"/>
                  <a:ea typeface="Calibri"/>
                  <a:cs typeface="Calibri"/>
                  <a:sym typeface="Calibri"/>
                </a:defRPr>
              </a:pPr>
              <a:r>
                <a:t>Manipular herramientas </a:t>
              </a:r>
              <a:r>
                <a:rPr b="0">
                  <a:solidFill>
                    <a:srgbClr val="000000"/>
                  </a:solidFill>
                </a:rPr>
                <a:t>cuidadosamente.</a:t>
              </a:r>
              <a:endParaRPr>
                <a:latin typeface="+mj-lt"/>
                <a:ea typeface="+mj-ea"/>
                <a:cs typeface="+mj-cs"/>
                <a:sym typeface="Arial"/>
              </a:endParaRPr>
            </a:p>
            <a:p>
              <a:pPr>
                <a:defRPr b="1">
                  <a:solidFill>
                    <a:srgbClr val="741B47"/>
                  </a:solidFill>
                  <a:latin typeface="Calibri"/>
                  <a:ea typeface="Calibri"/>
                  <a:cs typeface="Calibri"/>
                  <a:sym typeface="Calibri"/>
                </a:defRPr>
              </a:pPr>
              <a:r>
                <a:t>Asegurar la integridad física </a:t>
              </a:r>
              <a:r>
                <a:rPr b="0">
                  <a:solidFill>
                    <a:srgbClr val="000000"/>
                  </a:solidFill>
                </a:rPr>
                <a:t>propia y del grupo de trabajo.</a:t>
              </a:r>
              <a:endParaRPr>
                <a:latin typeface="+mj-lt"/>
                <a:ea typeface="+mj-ea"/>
                <a:cs typeface="+mj-cs"/>
                <a:sym typeface="Arial"/>
              </a:endParaRPr>
            </a:p>
            <a:p>
              <a:pPr>
                <a:defRPr>
                  <a:latin typeface="Calibri"/>
                  <a:ea typeface="Calibri"/>
                  <a:cs typeface="Calibri"/>
                  <a:sym typeface="Calibri"/>
                </a:defRPr>
              </a:pPr>
              <a:r>
                <a:t>Circular solo por las </a:t>
              </a:r>
              <a:r>
                <a:rPr b="1">
                  <a:solidFill>
                    <a:srgbClr val="741B47"/>
                  </a:solidFill>
                </a:rPr>
                <a:t>zonas de seguridad </a:t>
              </a:r>
              <a:r>
                <a:t>demarcadas.</a:t>
              </a:r>
            </a:p>
          </p:txBody>
        </p:sp>
        <p:sp>
          <p:nvSpPr>
            <p:cNvPr id="542" name="Google Shape;410;p19"/>
            <p:cNvSpPr txBox="1"/>
            <p:nvPr/>
          </p:nvSpPr>
          <p:spPr>
            <a:xfrm>
              <a:off x="1233695" y="5161351"/>
              <a:ext cx="3883741" cy="509358"/>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699" tIns="45699" rIns="45699" bIns="45699" numCol="1" anchor="t">
              <a:spAutoFit/>
            </a:bodyPr>
            <a:lstStyle/>
            <a:p>
              <a:pPr>
                <a:defRPr>
                  <a:latin typeface="Calibri"/>
                  <a:ea typeface="Calibri"/>
                  <a:cs typeface="Calibri"/>
                  <a:sym typeface="Calibri"/>
                </a:defRPr>
              </a:pPr>
              <a:r>
                <a:t>Toda actividad debe desarrollarse </a:t>
              </a:r>
              <a:r>
                <a:rPr b="1">
                  <a:solidFill>
                    <a:srgbClr val="741B47"/>
                  </a:solidFill>
                </a:rPr>
                <a:t>bajo supervisión </a:t>
              </a:r>
              <a:r>
                <a:t>de la persona a cargo del taller o laboratorio.</a:t>
              </a:r>
            </a:p>
          </p:txBody>
        </p:sp>
        <p:grpSp>
          <p:nvGrpSpPr>
            <p:cNvPr id="545" name="Google Shape;411;p19"/>
            <p:cNvGrpSpPr/>
            <p:nvPr/>
          </p:nvGrpSpPr>
          <p:grpSpPr>
            <a:xfrm>
              <a:off x="0" y="678033"/>
              <a:ext cx="1135371" cy="783007"/>
              <a:chOff x="0" y="0"/>
              <a:chExt cx="1135370" cy="783006"/>
            </a:xfrm>
          </p:grpSpPr>
          <p:sp>
            <p:nvSpPr>
              <p:cNvPr id="543" name="Google Shape;412;p19"/>
              <p:cNvSpPr/>
              <p:nvPr/>
            </p:nvSpPr>
            <p:spPr>
              <a:xfrm rot="5400000">
                <a:off x="176181" y="-176183"/>
                <a:ext cx="783007" cy="1135371"/>
              </a:xfrm>
              <a:custGeom>
                <a:avLst/>
                <a:gdLst/>
                <a:ahLst/>
                <a:cxnLst>
                  <a:cxn ang="0">
                    <a:pos x="wd2" y="hd2"/>
                  </a:cxn>
                  <a:cxn ang="5400000">
                    <a:pos x="wd2" y="hd2"/>
                  </a:cxn>
                  <a:cxn ang="10800000">
                    <a:pos x="wd2" y="hd2"/>
                  </a:cxn>
                  <a:cxn ang="16200000">
                    <a:pos x="wd2" y="hd2"/>
                  </a:cxn>
                </a:cxnLst>
                <a:rect l="0" t="0" r="r" b="b"/>
                <a:pathLst>
                  <a:path w="21600" h="21600" extrusionOk="0">
                    <a:moveTo>
                      <a:pt x="3600" y="0"/>
                    </a:moveTo>
                    <a:lnTo>
                      <a:pt x="18000" y="0"/>
                    </a:lnTo>
                    <a:cubicBezTo>
                      <a:pt x="19988" y="0"/>
                      <a:pt x="21600" y="1112"/>
                      <a:pt x="21600" y="2483"/>
                    </a:cubicBezTo>
                    <a:lnTo>
                      <a:pt x="21600" y="21600"/>
                    </a:lnTo>
                    <a:lnTo>
                      <a:pt x="0" y="21600"/>
                    </a:lnTo>
                    <a:lnTo>
                      <a:pt x="0" y="2483"/>
                    </a:lnTo>
                    <a:cubicBezTo>
                      <a:pt x="0" y="1112"/>
                      <a:pt x="1612" y="0"/>
                      <a:pt x="3600" y="0"/>
                    </a:cubicBezTo>
                    <a:close/>
                  </a:path>
                </a:pathLst>
              </a:custGeom>
              <a:solidFill>
                <a:srgbClr val="FFFFFF"/>
              </a:solidFill>
              <a:ln w="12700" cap="flat">
                <a:noFill/>
                <a:miter lim="400000"/>
              </a:ln>
              <a:effectLst/>
            </p:spPr>
            <p:txBody>
              <a:bodyPr wrap="square" lIns="0" tIns="0" rIns="0" bIns="0" numCol="1" anchor="ctr">
                <a:noAutofit/>
              </a:bodyPr>
              <a:lstStyle/>
              <a:p>
                <a:pPr algn="ctr">
                  <a:defRPr>
                    <a:solidFill>
                      <a:srgbClr val="FFFFFF"/>
                    </a:solidFill>
                    <a:latin typeface="+mj-lt"/>
                    <a:ea typeface="+mj-ea"/>
                    <a:cs typeface="+mj-cs"/>
                    <a:sym typeface="Arial"/>
                  </a:defRPr>
                </a:pPr>
                <a:endParaRPr/>
              </a:p>
            </p:txBody>
          </p:sp>
          <p:pic>
            <p:nvPicPr>
              <p:cNvPr id="544" name="Google Shape;413;p19" descr="Google Shape;413;p19"/>
              <p:cNvPicPr>
                <a:picLocks noChangeAspect="1"/>
              </p:cNvPicPr>
              <p:nvPr/>
            </p:nvPicPr>
            <p:blipFill>
              <a:blip r:embed="rId2">
                <a:extLst/>
              </a:blip>
              <a:stretch>
                <a:fillRect/>
              </a:stretch>
            </p:blipFill>
            <p:spPr>
              <a:xfrm>
                <a:off x="341852" y="157960"/>
                <a:ext cx="629468" cy="530552"/>
              </a:xfrm>
              <a:prstGeom prst="rect">
                <a:avLst/>
              </a:prstGeom>
              <a:ln w="12700" cap="flat">
                <a:noFill/>
                <a:miter lim="400000"/>
              </a:ln>
              <a:effectLst/>
            </p:spPr>
          </p:pic>
        </p:grpSp>
        <p:sp>
          <p:nvSpPr>
            <p:cNvPr id="546" name="Google Shape;414;p19"/>
            <p:cNvSpPr txBox="1"/>
            <p:nvPr/>
          </p:nvSpPr>
          <p:spPr>
            <a:xfrm>
              <a:off x="1233694" y="2425895"/>
              <a:ext cx="7865804" cy="737958"/>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699" tIns="45699" rIns="45699" bIns="45699" numCol="1" anchor="t">
              <a:spAutoFit/>
            </a:bodyPr>
            <a:lstStyle/>
            <a:p>
              <a:pPr>
                <a:defRPr b="1">
                  <a:solidFill>
                    <a:srgbClr val="741B47"/>
                  </a:solidFill>
                  <a:latin typeface="Calibri"/>
                  <a:ea typeface="Calibri"/>
                  <a:cs typeface="Calibri"/>
                  <a:sym typeface="Calibri"/>
                </a:defRPr>
              </a:pPr>
              <a:r>
                <a:t>Protección obligatoria de las manos: </a:t>
              </a:r>
              <a:r>
                <a:rPr b="0">
                  <a:solidFill>
                    <a:srgbClr val="000000"/>
                  </a:solidFill>
                </a:rPr>
                <a:t>Se utilizarán siempre guantes de protección cuando se manipulen cualquier tipo de fluidos, en uso de herramientas e intervención del motor, desarme de partes y trabajo en sistemas eléctricos. </a:t>
              </a:r>
            </a:p>
          </p:txBody>
        </p:sp>
        <p:grpSp>
          <p:nvGrpSpPr>
            <p:cNvPr id="549" name="Google Shape;415;p19"/>
            <p:cNvGrpSpPr/>
            <p:nvPr/>
          </p:nvGrpSpPr>
          <p:grpSpPr>
            <a:xfrm>
              <a:off x="0" y="1550856"/>
              <a:ext cx="1135371" cy="783008"/>
              <a:chOff x="0" y="0"/>
              <a:chExt cx="1135370" cy="783006"/>
            </a:xfrm>
          </p:grpSpPr>
          <p:sp>
            <p:nvSpPr>
              <p:cNvPr id="547" name="Google Shape;416;p19"/>
              <p:cNvSpPr/>
              <p:nvPr/>
            </p:nvSpPr>
            <p:spPr>
              <a:xfrm rot="5400000">
                <a:off x="176181" y="-176183"/>
                <a:ext cx="783007" cy="1135371"/>
              </a:xfrm>
              <a:custGeom>
                <a:avLst/>
                <a:gdLst/>
                <a:ahLst/>
                <a:cxnLst>
                  <a:cxn ang="0">
                    <a:pos x="wd2" y="hd2"/>
                  </a:cxn>
                  <a:cxn ang="5400000">
                    <a:pos x="wd2" y="hd2"/>
                  </a:cxn>
                  <a:cxn ang="10800000">
                    <a:pos x="wd2" y="hd2"/>
                  </a:cxn>
                  <a:cxn ang="16200000">
                    <a:pos x="wd2" y="hd2"/>
                  </a:cxn>
                </a:cxnLst>
                <a:rect l="0" t="0" r="r" b="b"/>
                <a:pathLst>
                  <a:path w="21600" h="21600" extrusionOk="0">
                    <a:moveTo>
                      <a:pt x="3600" y="0"/>
                    </a:moveTo>
                    <a:lnTo>
                      <a:pt x="18000" y="0"/>
                    </a:lnTo>
                    <a:cubicBezTo>
                      <a:pt x="19988" y="0"/>
                      <a:pt x="21600" y="1112"/>
                      <a:pt x="21600" y="2483"/>
                    </a:cubicBezTo>
                    <a:lnTo>
                      <a:pt x="21600" y="21600"/>
                    </a:lnTo>
                    <a:lnTo>
                      <a:pt x="0" y="21600"/>
                    </a:lnTo>
                    <a:lnTo>
                      <a:pt x="0" y="2483"/>
                    </a:lnTo>
                    <a:cubicBezTo>
                      <a:pt x="0" y="1112"/>
                      <a:pt x="1612" y="0"/>
                      <a:pt x="3600" y="0"/>
                    </a:cubicBezTo>
                    <a:close/>
                  </a:path>
                </a:pathLst>
              </a:custGeom>
              <a:solidFill>
                <a:srgbClr val="FFFFFF"/>
              </a:solidFill>
              <a:ln w="12700" cap="flat">
                <a:noFill/>
                <a:miter lim="400000"/>
              </a:ln>
              <a:effectLst/>
            </p:spPr>
            <p:txBody>
              <a:bodyPr wrap="square" lIns="0" tIns="0" rIns="0" bIns="0" numCol="1" anchor="ctr">
                <a:noAutofit/>
              </a:bodyPr>
              <a:lstStyle/>
              <a:p>
                <a:pPr algn="ctr">
                  <a:defRPr>
                    <a:solidFill>
                      <a:srgbClr val="FFFFFF"/>
                    </a:solidFill>
                    <a:latin typeface="+mj-lt"/>
                    <a:ea typeface="+mj-ea"/>
                    <a:cs typeface="+mj-cs"/>
                    <a:sym typeface="Arial"/>
                  </a:defRPr>
                </a:pPr>
                <a:endParaRPr/>
              </a:p>
            </p:txBody>
          </p:sp>
          <p:pic>
            <p:nvPicPr>
              <p:cNvPr id="548" name="Google Shape;417;p19" descr="Google Shape;417;p19"/>
              <p:cNvPicPr>
                <a:picLocks noChangeAspect="1"/>
              </p:cNvPicPr>
              <p:nvPr/>
            </p:nvPicPr>
            <p:blipFill>
              <a:blip r:embed="rId3">
                <a:extLst/>
              </a:blip>
              <a:stretch>
                <a:fillRect/>
              </a:stretch>
            </p:blipFill>
            <p:spPr>
              <a:xfrm>
                <a:off x="336602" y="143963"/>
                <a:ext cx="639968" cy="539402"/>
              </a:xfrm>
              <a:prstGeom prst="rect">
                <a:avLst/>
              </a:prstGeom>
              <a:ln w="12700" cap="flat">
                <a:noFill/>
                <a:miter lim="400000"/>
              </a:ln>
              <a:effectLst/>
            </p:spPr>
          </p:pic>
        </p:grpSp>
        <p:grpSp>
          <p:nvGrpSpPr>
            <p:cNvPr id="552" name="Google Shape;418;p19"/>
            <p:cNvGrpSpPr/>
            <p:nvPr/>
          </p:nvGrpSpPr>
          <p:grpSpPr>
            <a:xfrm>
              <a:off x="0" y="2423679"/>
              <a:ext cx="1135371" cy="783008"/>
              <a:chOff x="0" y="0"/>
              <a:chExt cx="1135370" cy="783006"/>
            </a:xfrm>
          </p:grpSpPr>
          <p:sp>
            <p:nvSpPr>
              <p:cNvPr id="550" name="Google Shape;419;p19"/>
              <p:cNvSpPr/>
              <p:nvPr/>
            </p:nvSpPr>
            <p:spPr>
              <a:xfrm rot="5400000">
                <a:off x="176181" y="-176183"/>
                <a:ext cx="783007" cy="1135371"/>
              </a:xfrm>
              <a:custGeom>
                <a:avLst/>
                <a:gdLst/>
                <a:ahLst/>
                <a:cxnLst>
                  <a:cxn ang="0">
                    <a:pos x="wd2" y="hd2"/>
                  </a:cxn>
                  <a:cxn ang="5400000">
                    <a:pos x="wd2" y="hd2"/>
                  </a:cxn>
                  <a:cxn ang="10800000">
                    <a:pos x="wd2" y="hd2"/>
                  </a:cxn>
                  <a:cxn ang="16200000">
                    <a:pos x="wd2" y="hd2"/>
                  </a:cxn>
                </a:cxnLst>
                <a:rect l="0" t="0" r="r" b="b"/>
                <a:pathLst>
                  <a:path w="21600" h="21600" extrusionOk="0">
                    <a:moveTo>
                      <a:pt x="3600" y="0"/>
                    </a:moveTo>
                    <a:lnTo>
                      <a:pt x="18000" y="0"/>
                    </a:lnTo>
                    <a:cubicBezTo>
                      <a:pt x="19988" y="0"/>
                      <a:pt x="21600" y="1112"/>
                      <a:pt x="21600" y="2483"/>
                    </a:cubicBezTo>
                    <a:lnTo>
                      <a:pt x="21600" y="21600"/>
                    </a:lnTo>
                    <a:lnTo>
                      <a:pt x="0" y="21600"/>
                    </a:lnTo>
                    <a:lnTo>
                      <a:pt x="0" y="2483"/>
                    </a:lnTo>
                    <a:cubicBezTo>
                      <a:pt x="0" y="1112"/>
                      <a:pt x="1612" y="0"/>
                      <a:pt x="3600" y="0"/>
                    </a:cubicBezTo>
                    <a:close/>
                  </a:path>
                </a:pathLst>
              </a:custGeom>
              <a:solidFill>
                <a:srgbClr val="FFFFFF"/>
              </a:solidFill>
              <a:ln w="12700" cap="flat">
                <a:noFill/>
                <a:miter lim="400000"/>
              </a:ln>
              <a:effectLst/>
            </p:spPr>
            <p:txBody>
              <a:bodyPr wrap="square" lIns="0" tIns="0" rIns="0" bIns="0" numCol="1" anchor="ctr">
                <a:noAutofit/>
              </a:bodyPr>
              <a:lstStyle/>
              <a:p>
                <a:pPr algn="ctr">
                  <a:defRPr>
                    <a:solidFill>
                      <a:srgbClr val="FFFFFF"/>
                    </a:solidFill>
                    <a:latin typeface="+mj-lt"/>
                    <a:ea typeface="+mj-ea"/>
                    <a:cs typeface="+mj-cs"/>
                    <a:sym typeface="Arial"/>
                  </a:defRPr>
                </a:pPr>
                <a:endParaRPr/>
              </a:p>
            </p:txBody>
          </p:sp>
          <p:pic>
            <p:nvPicPr>
              <p:cNvPr id="551" name="Google Shape;420;p19" descr="Google Shape;420;p19"/>
              <p:cNvPicPr>
                <a:picLocks noChangeAspect="1"/>
              </p:cNvPicPr>
              <p:nvPr/>
            </p:nvPicPr>
            <p:blipFill>
              <a:blip r:embed="rId4">
                <a:extLst/>
              </a:blip>
              <a:stretch>
                <a:fillRect/>
              </a:stretch>
            </p:blipFill>
            <p:spPr>
              <a:xfrm>
                <a:off x="355406" y="136147"/>
                <a:ext cx="602359" cy="507702"/>
              </a:xfrm>
              <a:prstGeom prst="rect">
                <a:avLst/>
              </a:prstGeom>
              <a:ln w="12700" cap="flat">
                <a:noFill/>
                <a:miter lim="400000"/>
              </a:ln>
              <a:effectLst/>
            </p:spPr>
          </p:pic>
        </p:grpSp>
        <p:grpSp>
          <p:nvGrpSpPr>
            <p:cNvPr id="555" name="Google Shape;421;p19"/>
            <p:cNvGrpSpPr/>
            <p:nvPr/>
          </p:nvGrpSpPr>
          <p:grpSpPr>
            <a:xfrm>
              <a:off x="0" y="3296503"/>
              <a:ext cx="1135371" cy="783007"/>
              <a:chOff x="0" y="0"/>
              <a:chExt cx="1135370" cy="783006"/>
            </a:xfrm>
          </p:grpSpPr>
          <p:sp>
            <p:nvSpPr>
              <p:cNvPr id="553" name="Google Shape;422;p19"/>
              <p:cNvSpPr/>
              <p:nvPr/>
            </p:nvSpPr>
            <p:spPr>
              <a:xfrm rot="5400000">
                <a:off x="176181" y="-176183"/>
                <a:ext cx="783007" cy="1135371"/>
              </a:xfrm>
              <a:custGeom>
                <a:avLst/>
                <a:gdLst/>
                <a:ahLst/>
                <a:cxnLst>
                  <a:cxn ang="0">
                    <a:pos x="wd2" y="hd2"/>
                  </a:cxn>
                  <a:cxn ang="5400000">
                    <a:pos x="wd2" y="hd2"/>
                  </a:cxn>
                  <a:cxn ang="10800000">
                    <a:pos x="wd2" y="hd2"/>
                  </a:cxn>
                  <a:cxn ang="16200000">
                    <a:pos x="wd2" y="hd2"/>
                  </a:cxn>
                </a:cxnLst>
                <a:rect l="0" t="0" r="r" b="b"/>
                <a:pathLst>
                  <a:path w="21600" h="21600" extrusionOk="0">
                    <a:moveTo>
                      <a:pt x="3600" y="0"/>
                    </a:moveTo>
                    <a:lnTo>
                      <a:pt x="18000" y="0"/>
                    </a:lnTo>
                    <a:cubicBezTo>
                      <a:pt x="19988" y="0"/>
                      <a:pt x="21600" y="1112"/>
                      <a:pt x="21600" y="2483"/>
                    </a:cubicBezTo>
                    <a:lnTo>
                      <a:pt x="21600" y="21600"/>
                    </a:lnTo>
                    <a:lnTo>
                      <a:pt x="0" y="21600"/>
                    </a:lnTo>
                    <a:lnTo>
                      <a:pt x="0" y="2483"/>
                    </a:lnTo>
                    <a:cubicBezTo>
                      <a:pt x="0" y="1112"/>
                      <a:pt x="1612" y="0"/>
                      <a:pt x="3600" y="0"/>
                    </a:cubicBezTo>
                    <a:close/>
                  </a:path>
                </a:pathLst>
              </a:custGeom>
              <a:solidFill>
                <a:srgbClr val="FFFFFF"/>
              </a:solidFill>
              <a:ln w="12700" cap="flat">
                <a:noFill/>
                <a:miter lim="400000"/>
              </a:ln>
              <a:effectLst/>
            </p:spPr>
            <p:txBody>
              <a:bodyPr wrap="square" lIns="0" tIns="0" rIns="0" bIns="0" numCol="1" anchor="ctr">
                <a:noAutofit/>
              </a:bodyPr>
              <a:lstStyle/>
              <a:p>
                <a:pPr algn="ctr">
                  <a:defRPr>
                    <a:solidFill>
                      <a:srgbClr val="FFFFFF"/>
                    </a:solidFill>
                    <a:latin typeface="+mj-lt"/>
                    <a:ea typeface="+mj-ea"/>
                    <a:cs typeface="+mj-cs"/>
                    <a:sym typeface="Arial"/>
                  </a:defRPr>
                </a:pPr>
                <a:endParaRPr/>
              </a:p>
            </p:txBody>
          </p:sp>
          <p:pic>
            <p:nvPicPr>
              <p:cNvPr id="554" name="Google Shape;423;p19" descr="Google Shape;423;p19"/>
              <p:cNvPicPr>
                <a:picLocks noChangeAspect="1"/>
              </p:cNvPicPr>
              <p:nvPr/>
            </p:nvPicPr>
            <p:blipFill>
              <a:blip r:embed="rId5">
                <a:extLst/>
              </a:blip>
              <a:stretch>
                <a:fillRect/>
              </a:stretch>
            </p:blipFill>
            <p:spPr>
              <a:xfrm>
                <a:off x="347637" y="138928"/>
                <a:ext cx="610128" cy="514250"/>
              </a:xfrm>
              <a:prstGeom prst="rect">
                <a:avLst/>
              </a:prstGeom>
              <a:ln w="12700" cap="flat">
                <a:noFill/>
                <a:miter lim="400000"/>
              </a:ln>
              <a:effectLst/>
            </p:spPr>
          </p:pic>
        </p:grpSp>
        <p:grpSp>
          <p:nvGrpSpPr>
            <p:cNvPr id="558" name="Google Shape;424;p19"/>
            <p:cNvGrpSpPr/>
            <p:nvPr/>
          </p:nvGrpSpPr>
          <p:grpSpPr>
            <a:xfrm>
              <a:off x="0" y="5057168"/>
              <a:ext cx="1135371" cy="783007"/>
              <a:chOff x="0" y="0"/>
              <a:chExt cx="1135370" cy="783006"/>
            </a:xfrm>
          </p:grpSpPr>
          <p:sp>
            <p:nvSpPr>
              <p:cNvPr id="556" name="Google Shape;425;p19"/>
              <p:cNvSpPr/>
              <p:nvPr/>
            </p:nvSpPr>
            <p:spPr>
              <a:xfrm rot="5400000">
                <a:off x="176181" y="-176183"/>
                <a:ext cx="783007" cy="1135371"/>
              </a:xfrm>
              <a:custGeom>
                <a:avLst/>
                <a:gdLst/>
                <a:ahLst/>
                <a:cxnLst>
                  <a:cxn ang="0">
                    <a:pos x="wd2" y="hd2"/>
                  </a:cxn>
                  <a:cxn ang="5400000">
                    <a:pos x="wd2" y="hd2"/>
                  </a:cxn>
                  <a:cxn ang="10800000">
                    <a:pos x="wd2" y="hd2"/>
                  </a:cxn>
                  <a:cxn ang="16200000">
                    <a:pos x="wd2" y="hd2"/>
                  </a:cxn>
                </a:cxnLst>
                <a:rect l="0" t="0" r="r" b="b"/>
                <a:pathLst>
                  <a:path w="21600" h="21600" extrusionOk="0">
                    <a:moveTo>
                      <a:pt x="3600" y="0"/>
                    </a:moveTo>
                    <a:lnTo>
                      <a:pt x="18000" y="0"/>
                    </a:lnTo>
                    <a:cubicBezTo>
                      <a:pt x="19988" y="0"/>
                      <a:pt x="21600" y="1112"/>
                      <a:pt x="21600" y="2483"/>
                    </a:cubicBezTo>
                    <a:lnTo>
                      <a:pt x="21600" y="21600"/>
                    </a:lnTo>
                    <a:lnTo>
                      <a:pt x="0" y="21600"/>
                    </a:lnTo>
                    <a:lnTo>
                      <a:pt x="0" y="2483"/>
                    </a:lnTo>
                    <a:cubicBezTo>
                      <a:pt x="0" y="1112"/>
                      <a:pt x="1612" y="0"/>
                      <a:pt x="3600" y="0"/>
                    </a:cubicBezTo>
                    <a:close/>
                  </a:path>
                </a:pathLst>
              </a:custGeom>
              <a:solidFill>
                <a:srgbClr val="FFFFFF"/>
              </a:solidFill>
              <a:ln w="12700" cap="flat">
                <a:noFill/>
                <a:miter lim="400000"/>
              </a:ln>
              <a:effectLst/>
            </p:spPr>
            <p:txBody>
              <a:bodyPr wrap="square" lIns="0" tIns="0" rIns="0" bIns="0" numCol="1" anchor="ctr">
                <a:noAutofit/>
              </a:bodyPr>
              <a:lstStyle/>
              <a:p>
                <a:pPr algn="ctr">
                  <a:defRPr>
                    <a:solidFill>
                      <a:srgbClr val="FFFFFF"/>
                    </a:solidFill>
                    <a:latin typeface="+mj-lt"/>
                    <a:ea typeface="+mj-ea"/>
                    <a:cs typeface="+mj-cs"/>
                    <a:sym typeface="Arial"/>
                  </a:defRPr>
                </a:pPr>
                <a:endParaRPr/>
              </a:p>
            </p:txBody>
          </p:sp>
          <p:pic>
            <p:nvPicPr>
              <p:cNvPr id="557" name="Google Shape;426;p19" descr="Google Shape;426;p19"/>
              <p:cNvPicPr>
                <a:picLocks noChangeAspect="1"/>
              </p:cNvPicPr>
              <p:nvPr/>
            </p:nvPicPr>
            <p:blipFill>
              <a:blip r:embed="rId6">
                <a:extLst/>
              </a:blip>
              <a:stretch>
                <a:fillRect/>
              </a:stretch>
            </p:blipFill>
            <p:spPr>
              <a:xfrm>
                <a:off x="323583" y="127374"/>
                <a:ext cx="666004" cy="561346"/>
              </a:xfrm>
              <a:prstGeom prst="rect">
                <a:avLst/>
              </a:prstGeom>
              <a:ln w="12700" cap="flat">
                <a:noFill/>
                <a:miter lim="400000"/>
              </a:ln>
              <a:effectLst/>
            </p:spPr>
          </p:pic>
        </p:grpSp>
        <p:grpSp>
          <p:nvGrpSpPr>
            <p:cNvPr id="561" name="Google Shape;427;p19"/>
            <p:cNvGrpSpPr/>
            <p:nvPr/>
          </p:nvGrpSpPr>
          <p:grpSpPr>
            <a:xfrm>
              <a:off x="-1" y="4006351"/>
              <a:ext cx="1193251" cy="1156257"/>
              <a:chOff x="0" y="0"/>
              <a:chExt cx="1193249" cy="1156256"/>
            </a:xfrm>
          </p:grpSpPr>
          <p:sp>
            <p:nvSpPr>
              <p:cNvPr id="559" name="Google Shape;428;p19"/>
              <p:cNvSpPr/>
              <p:nvPr/>
            </p:nvSpPr>
            <p:spPr>
              <a:xfrm rot="5400000">
                <a:off x="176181" y="-13208"/>
                <a:ext cx="783007" cy="1135371"/>
              </a:xfrm>
              <a:custGeom>
                <a:avLst/>
                <a:gdLst/>
                <a:ahLst/>
                <a:cxnLst>
                  <a:cxn ang="0">
                    <a:pos x="wd2" y="hd2"/>
                  </a:cxn>
                  <a:cxn ang="5400000">
                    <a:pos x="wd2" y="hd2"/>
                  </a:cxn>
                  <a:cxn ang="10800000">
                    <a:pos x="wd2" y="hd2"/>
                  </a:cxn>
                  <a:cxn ang="16200000">
                    <a:pos x="wd2" y="hd2"/>
                  </a:cxn>
                </a:cxnLst>
                <a:rect l="0" t="0" r="r" b="b"/>
                <a:pathLst>
                  <a:path w="21600" h="21600" extrusionOk="0">
                    <a:moveTo>
                      <a:pt x="3600" y="0"/>
                    </a:moveTo>
                    <a:lnTo>
                      <a:pt x="18000" y="0"/>
                    </a:lnTo>
                    <a:cubicBezTo>
                      <a:pt x="19988" y="0"/>
                      <a:pt x="21600" y="1112"/>
                      <a:pt x="21600" y="2483"/>
                    </a:cubicBezTo>
                    <a:lnTo>
                      <a:pt x="21600" y="21600"/>
                    </a:lnTo>
                    <a:lnTo>
                      <a:pt x="0" y="21600"/>
                    </a:lnTo>
                    <a:lnTo>
                      <a:pt x="0" y="2483"/>
                    </a:lnTo>
                    <a:cubicBezTo>
                      <a:pt x="0" y="1112"/>
                      <a:pt x="1612" y="0"/>
                      <a:pt x="3600" y="0"/>
                    </a:cubicBezTo>
                    <a:close/>
                  </a:path>
                </a:pathLst>
              </a:custGeom>
              <a:solidFill>
                <a:srgbClr val="FFFFFF"/>
              </a:solidFill>
              <a:ln w="12700" cap="flat">
                <a:noFill/>
                <a:miter lim="400000"/>
              </a:ln>
              <a:effectLst/>
            </p:spPr>
            <p:txBody>
              <a:bodyPr wrap="square" lIns="0" tIns="0" rIns="0" bIns="0" numCol="1" anchor="ctr">
                <a:noAutofit/>
              </a:bodyPr>
              <a:lstStyle/>
              <a:p>
                <a:pPr algn="ctr">
                  <a:defRPr>
                    <a:solidFill>
                      <a:srgbClr val="FFFFFF"/>
                    </a:solidFill>
                    <a:latin typeface="+mj-lt"/>
                    <a:ea typeface="+mj-ea"/>
                    <a:cs typeface="+mj-cs"/>
                    <a:sym typeface="Arial"/>
                  </a:defRPr>
                </a:pPr>
                <a:endParaRPr/>
              </a:p>
            </p:txBody>
          </p:sp>
          <p:pic>
            <p:nvPicPr>
              <p:cNvPr id="560" name="Google Shape;429;p19" descr="Google Shape;429;p19"/>
              <p:cNvPicPr>
                <a:picLocks noChangeAspect="1"/>
              </p:cNvPicPr>
              <p:nvPr/>
            </p:nvPicPr>
            <p:blipFill>
              <a:blip r:embed="rId7">
                <a:extLst/>
              </a:blip>
              <a:stretch>
                <a:fillRect/>
              </a:stretch>
            </p:blipFill>
            <p:spPr>
              <a:xfrm rot="19406135">
                <a:off x="146058" y="195256"/>
                <a:ext cx="908508" cy="765743"/>
              </a:xfrm>
              <a:prstGeom prst="rect">
                <a:avLst/>
              </a:prstGeom>
              <a:ln w="12700" cap="flat">
                <a:noFill/>
                <a:miter lim="400000"/>
              </a:ln>
              <a:effectLst/>
            </p:spPr>
          </p:pic>
        </p:grpSp>
        <p:pic>
          <p:nvPicPr>
            <p:cNvPr id="562" name="Google Shape;433;p19" descr="Google Shape;433;p19"/>
            <p:cNvPicPr>
              <a:picLocks noChangeAspect="1"/>
            </p:cNvPicPr>
            <p:nvPr/>
          </p:nvPicPr>
          <p:blipFill>
            <a:blip r:embed="rId8">
              <a:extLst/>
            </a:blip>
            <a:stretch>
              <a:fillRect/>
            </a:stretch>
          </p:blipFill>
          <p:spPr>
            <a:xfrm>
              <a:off x="5176434" y="3758566"/>
              <a:ext cx="4327512" cy="3353823"/>
            </a:xfrm>
            <a:prstGeom prst="rect">
              <a:avLst/>
            </a:prstGeom>
            <a:ln w="12700" cap="flat">
              <a:noFill/>
              <a:miter lim="400000"/>
            </a:ln>
            <a:effectLst/>
          </p:spPr>
        </p:pic>
      </p:grpSp>
      <p:sp>
        <p:nvSpPr>
          <p:cNvPr id="2" name="Marcador de número de diapositiva 1"/>
          <p:cNvSpPr>
            <a:spLocks noGrp="1"/>
          </p:cNvSpPr>
          <p:nvPr>
            <p:ph type="sldNum" sz="quarter" idx="2"/>
          </p:nvPr>
        </p:nvSpPr>
        <p:spPr/>
        <p:txBody>
          <a:bodyPr/>
          <a:lstStyle/>
          <a:p>
            <a:fld id="{86CB4B4D-7CA3-9044-876B-883B54F8677D}" type="slidenum">
              <a:rPr lang="es-CL" smtClean="0"/>
              <a:t>38</a:t>
            </a:fld>
            <a:endParaRPr lang="es-CL"/>
          </a:p>
        </p:txBody>
      </p:sp>
    </p:spTree>
  </p:cSld>
  <p:clrMapOvr>
    <a:masterClrMapping/>
  </p:clrMapOvr>
  <p:transition spd="med"/>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5" name="Google Shape;52;p28"/>
          <p:cNvSpPr txBox="1">
            <a:spLocks noGrp="1"/>
          </p:cNvSpPr>
          <p:nvPr>
            <p:ph type="sldNum" sz="quarter" idx="4294967295"/>
          </p:nvPr>
        </p:nvSpPr>
        <p:spPr>
          <a:xfrm>
            <a:off x="371683" y="6881800"/>
            <a:ext cx="337157" cy="317114"/>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nchor="t"/>
          <a:lstStyle>
            <a:lvl1pPr>
              <a:defRPr sz="1100">
                <a:latin typeface="Calibri"/>
                <a:ea typeface="Calibri"/>
                <a:cs typeface="Calibri"/>
                <a:sym typeface="Calibri"/>
              </a:defRPr>
            </a:lvl1pPr>
          </a:lstStyle>
          <a:p>
            <a:fld id="{86CB4B4D-7CA3-9044-876B-883B54F8677D}" type="slidenum">
              <a:t>39</a:t>
            </a:fld>
            <a:endParaRPr/>
          </a:p>
        </p:txBody>
      </p:sp>
      <p:grpSp>
        <p:nvGrpSpPr>
          <p:cNvPr id="568" name="Google Shape;310;p41"/>
          <p:cNvGrpSpPr/>
          <p:nvPr/>
        </p:nvGrpSpPr>
        <p:grpSpPr>
          <a:xfrm>
            <a:off x="375971" y="2370244"/>
            <a:ext cx="8839208" cy="3238199"/>
            <a:chOff x="-1" y="0"/>
            <a:chExt cx="8839206" cy="3238198"/>
          </a:xfrm>
        </p:grpSpPr>
        <p:sp>
          <p:nvSpPr>
            <p:cNvPr id="566" name="Rectángulo redondeado"/>
            <p:cNvSpPr/>
            <p:nvPr/>
          </p:nvSpPr>
          <p:spPr>
            <a:xfrm>
              <a:off x="-2" y="-1"/>
              <a:ext cx="8839208" cy="3238199"/>
            </a:xfrm>
            <a:prstGeom prst="roundRect">
              <a:avLst>
                <a:gd name="adj" fmla="val 16667"/>
              </a:avLst>
            </a:prstGeom>
            <a:solidFill>
              <a:srgbClr val="FFFFFF"/>
            </a:solidFill>
            <a:ln w="9525" cap="flat">
              <a:solidFill>
                <a:srgbClr val="585858"/>
              </a:solidFill>
              <a:prstDash val="solid"/>
              <a:round/>
            </a:ln>
            <a:effectLst/>
          </p:spPr>
          <p:txBody>
            <a:bodyPr wrap="square" lIns="0" tIns="0" rIns="0" bIns="0" numCol="1" anchor="ctr">
              <a:noAutofit/>
            </a:bodyPr>
            <a:lstStyle/>
            <a:p>
              <a:pPr>
                <a:defRPr>
                  <a:latin typeface="+mj-lt"/>
                  <a:ea typeface="+mj-ea"/>
                  <a:cs typeface="+mj-cs"/>
                  <a:sym typeface="Arial"/>
                </a:defRPr>
              </a:pPr>
              <a:endParaRPr/>
            </a:p>
          </p:txBody>
        </p:sp>
        <p:sp>
          <p:nvSpPr>
            <p:cNvPr id="567" name="Texto"/>
            <p:cNvSpPr txBox="1"/>
            <p:nvPr/>
          </p:nvSpPr>
          <p:spPr>
            <a:xfrm>
              <a:off x="158074" y="1428979"/>
              <a:ext cx="8523056" cy="380231"/>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422" tIns="91422" rIns="91422" bIns="91422" numCol="1" anchor="ctr">
              <a:spAutoFit/>
            </a:bodyPr>
            <a:lstStyle>
              <a:lvl1pPr>
                <a:defRPr>
                  <a:latin typeface="+mj-lt"/>
                  <a:ea typeface="+mj-ea"/>
                  <a:cs typeface="+mj-cs"/>
                  <a:sym typeface="Arial"/>
                </a:defRPr>
              </a:lvl1pPr>
            </a:lstStyle>
            <a:p>
              <a:r>
                <a:t>    </a:t>
              </a:r>
            </a:p>
          </p:txBody>
        </p:sp>
      </p:grpSp>
      <p:sp>
        <p:nvSpPr>
          <p:cNvPr id="569" name="Google Shape;311;p41"/>
          <p:cNvSpPr/>
          <p:nvPr/>
        </p:nvSpPr>
        <p:spPr>
          <a:xfrm>
            <a:off x="5279923" y="7354529"/>
            <a:ext cx="2723538" cy="205148"/>
          </a:xfrm>
          <a:prstGeom prst="rect">
            <a:avLst/>
          </a:prstGeom>
          <a:solidFill>
            <a:srgbClr val="FFFFFF"/>
          </a:solidFill>
          <a:ln w="12700">
            <a:miter lim="400000"/>
          </a:ln>
        </p:spPr>
        <p:txBody>
          <a:bodyPr lIns="0" tIns="0" rIns="0" bIns="0" anchor="ctr"/>
          <a:lstStyle/>
          <a:p>
            <a:pPr algn="ctr">
              <a:defRPr>
                <a:solidFill>
                  <a:srgbClr val="FFFFFF"/>
                </a:solidFill>
                <a:latin typeface="+mj-lt"/>
                <a:ea typeface="+mj-ea"/>
                <a:cs typeface="+mj-cs"/>
                <a:sym typeface="Arial"/>
              </a:defRPr>
            </a:pPr>
            <a:endParaRPr/>
          </a:p>
        </p:txBody>
      </p:sp>
      <p:pic>
        <p:nvPicPr>
          <p:cNvPr id="570" name="Google Shape;313;p41" descr="Google Shape;313;p41"/>
          <p:cNvPicPr>
            <a:picLocks noChangeAspect="1"/>
          </p:cNvPicPr>
          <p:nvPr/>
        </p:nvPicPr>
        <p:blipFill>
          <a:blip r:embed="rId2">
            <a:extLst/>
          </a:blip>
          <a:stretch>
            <a:fillRect/>
          </a:stretch>
        </p:blipFill>
        <p:spPr>
          <a:xfrm>
            <a:off x="5188463" y="2370246"/>
            <a:ext cx="4539999" cy="5336915"/>
          </a:xfrm>
          <a:prstGeom prst="rect">
            <a:avLst/>
          </a:prstGeom>
          <a:ln w="12700">
            <a:miter lim="400000"/>
          </a:ln>
        </p:spPr>
      </p:pic>
      <p:sp>
        <p:nvSpPr>
          <p:cNvPr id="571" name="Google Shape;445;p20"/>
          <p:cNvSpPr txBox="1"/>
          <p:nvPr/>
        </p:nvSpPr>
        <p:spPr>
          <a:xfrm>
            <a:off x="1018688" y="3788874"/>
            <a:ext cx="4229820" cy="96274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3" tIns="91423" rIns="91423" bIns="91423" anchor="ctr">
            <a:spAutoFit/>
          </a:bodyPr>
          <a:lstStyle/>
          <a:p>
            <a:pPr>
              <a:lnSpc>
                <a:spcPct val="115000"/>
              </a:lnSpc>
              <a:defRPr sz="1600">
                <a:latin typeface="Calibri"/>
                <a:ea typeface="Calibri"/>
                <a:cs typeface="Calibri"/>
                <a:sym typeface="Calibri"/>
              </a:defRPr>
            </a:pPr>
            <a:r>
              <a:t>Ahora realizaremos una actividad práctica.</a:t>
            </a:r>
            <a:endParaRPr>
              <a:latin typeface="+mj-lt"/>
              <a:ea typeface="+mj-ea"/>
              <a:cs typeface="+mj-cs"/>
              <a:sym typeface="Arial"/>
            </a:endParaRPr>
          </a:p>
          <a:p>
            <a:pPr>
              <a:lnSpc>
                <a:spcPct val="115000"/>
              </a:lnSpc>
              <a:defRPr sz="1600">
                <a:latin typeface="Calibri"/>
                <a:ea typeface="Calibri"/>
                <a:cs typeface="Calibri"/>
                <a:sym typeface="Calibri"/>
              </a:defRPr>
            </a:pPr>
            <a:r>
              <a:t>Te sugerimos </a:t>
            </a:r>
            <a:r>
              <a:rPr b="1">
                <a:solidFill>
                  <a:srgbClr val="76384D"/>
                </a:solidFill>
              </a:rPr>
              <a:t>seguir las instrucciones </a:t>
            </a:r>
            <a:r>
              <a:t>que van</a:t>
            </a:r>
            <a:endParaRPr>
              <a:latin typeface="+mj-lt"/>
              <a:ea typeface="+mj-ea"/>
              <a:cs typeface="+mj-cs"/>
              <a:sym typeface="Arial"/>
            </a:endParaRPr>
          </a:p>
          <a:p>
            <a:pPr>
              <a:lnSpc>
                <a:spcPct val="115000"/>
              </a:lnSpc>
              <a:defRPr sz="1600">
                <a:latin typeface="Calibri"/>
                <a:ea typeface="Calibri"/>
                <a:cs typeface="Calibri"/>
                <a:sym typeface="Calibri"/>
              </a:defRPr>
            </a:pPr>
            <a:r>
              <a:t>Adjuntas en la guía que el profesor te entregará.</a:t>
            </a:r>
          </a:p>
        </p:txBody>
      </p:sp>
      <p:grpSp>
        <p:nvGrpSpPr>
          <p:cNvPr id="575" name="Grupo 18"/>
          <p:cNvGrpSpPr/>
          <p:nvPr/>
        </p:nvGrpSpPr>
        <p:grpSpPr>
          <a:xfrm>
            <a:off x="375973" y="978187"/>
            <a:ext cx="8950505" cy="941773"/>
            <a:chOff x="0" y="0"/>
            <a:chExt cx="8950503" cy="941772"/>
          </a:xfrm>
        </p:grpSpPr>
        <p:sp>
          <p:nvSpPr>
            <p:cNvPr id="572" name="Google Shape;438;p20"/>
            <p:cNvSpPr txBox="1"/>
            <p:nvPr/>
          </p:nvSpPr>
          <p:spPr>
            <a:xfrm>
              <a:off x="0" y="289327"/>
              <a:ext cx="8950504" cy="536167"/>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423" tIns="91423" rIns="91423" bIns="91423" numCol="1" anchor="ctr">
              <a:spAutoFit/>
            </a:bodyPr>
            <a:lstStyle>
              <a:lvl1pPr>
                <a:lnSpc>
                  <a:spcPct val="80000"/>
                </a:lnSpc>
                <a:defRPr sz="2800" b="1">
                  <a:solidFill>
                    <a:srgbClr val="741B47"/>
                  </a:solidFill>
                  <a:latin typeface="Calibri"/>
                  <a:ea typeface="Calibri"/>
                  <a:cs typeface="Calibri"/>
                  <a:sym typeface="Calibri"/>
                </a:defRPr>
              </a:lvl1pPr>
            </a:lstStyle>
            <a:p>
              <a:r>
                <a:t>ACTIVIDAD PRÁCTICA</a:t>
              </a:r>
            </a:p>
          </p:txBody>
        </p:sp>
        <p:sp>
          <p:nvSpPr>
            <p:cNvPr id="573" name="Google Shape;443;p20"/>
            <p:cNvSpPr txBox="1"/>
            <p:nvPr/>
          </p:nvSpPr>
          <p:spPr>
            <a:xfrm>
              <a:off x="13048" y="11066"/>
              <a:ext cx="4700402" cy="372208"/>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423" tIns="91423" rIns="91423" bIns="91423" numCol="1" anchor="ctr">
              <a:spAutoFit/>
            </a:bodyPr>
            <a:lstStyle>
              <a:lvl1pPr>
                <a:defRPr b="1">
                  <a:latin typeface="Calibri"/>
                  <a:ea typeface="Calibri"/>
                  <a:cs typeface="Calibri"/>
                  <a:sym typeface="Calibri"/>
                </a:defRPr>
              </a:lvl1pPr>
            </a:lstStyle>
            <a:p>
              <a:r>
                <a:t>¡PRACTIQUEMOS!</a:t>
              </a:r>
            </a:p>
          </p:txBody>
        </p:sp>
        <p:sp>
          <p:nvSpPr>
            <p:cNvPr id="574" name="Google Shape;168;p5"/>
            <p:cNvSpPr txBox="1"/>
            <p:nvPr/>
          </p:nvSpPr>
          <p:spPr>
            <a:xfrm>
              <a:off x="3109527" y="0"/>
              <a:ext cx="1187191" cy="941773"/>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423" tIns="91423" rIns="91423" bIns="91423" numCol="1" anchor="ctr">
              <a:spAutoFit/>
            </a:bodyPr>
            <a:lstStyle>
              <a:lvl1pPr algn="r">
                <a:lnSpc>
                  <a:spcPct val="90000"/>
                </a:lnSpc>
                <a:defRPr sz="6000">
                  <a:solidFill>
                    <a:srgbClr val="BA9BA5"/>
                  </a:solidFill>
                  <a:latin typeface="Calibri"/>
                  <a:ea typeface="Calibri"/>
                  <a:cs typeface="Calibri"/>
                  <a:sym typeface="Calibri"/>
                </a:defRPr>
              </a:lvl1pPr>
            </a:lstStyle>
            <a:p>
              <a:r>
                <a:t>20</a:t>
              </a:r>
            </a:p>
          </p:txBody>
        </p:sp>
      </p:grpSp>
      <p:sp>
        <p:nvSpPr>
          <p:cNvPr id="576" name="Google Shape;445;p20"/>
          <p:cNvSpPr txBox="1"/>
          <p:nvPr/>
        </p:nvSpPr>
        <p:spPr>
          <a:xfrm>
            <a:off x="1082599" y="3148507"/>
            <a:ext cx="5250427" cy="43159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3" tIns="91423" rIns="91423" bIns="91423" anchor="ctr">
            <a:spAutoFit/>
          </a:bodyPr>
          <a:lstStyle/>
          <a:p>
            <a:pPr>
              <a:lnSpc>
                <a:spcPct val="115000"/>
              </a:lnSpc>
              <a:defRPr sz="2000" b="1">
                <a:solidFill>
                  <a:srgbClr val="741B47"/>
                </a:solidFill>
                <a:latin typeface="Calibri"/>
                <a:ea typeface="Calibri"/>
                <a:cs typeface="Calibri"/>
                <a:sym typeface="Calibri"/>
              </a:defRPr>
            </a:pPr>
            <a:r>
              <a:t>TRANSMISIONES CVT, </a:t>
            </a:r>
            <a:r>
              <a:rPr b="0">
                <a:solidFill>
                  <a:srgbClr val="FF0000"/>
                </a:solidFill>
              </a:rPr>
              <a:t>DCT Y TIPTRONIC</a:t>
            </a:r>
          </a:p>
        </p:txBody>
      </p:sp>
    </p:spTree>
  </p:cSld>
  <p:clrMapOvr>
    <a:masterClrMapping/>
  </p:clrMapOvr>
  <p:transition spd="med"/>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8" name="Google Shape;52;p28"/>
          <p:cNvSpPr txBox="1">
            <a:spLocks noGrp="1"/>
          </p:cNvSpPr>
          <p:nvPr>
            <p:ph type="sldNum" sz="quarter" idx="4294967295"/>
          </p:nvPr>
        </p:nvSpPr>
        <p:spPr>
          <a:xfrm>
            <a:off x="371683" y="6881800"/>
            <a:ext cx="337157" cy="317114"/>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2" tIns="91422" rIns="91422" bIns="91422" anchor="t"/>
          <a:lstStyle>
            <a:lvl1pPr>
              <a:defRPr sz="1100">
                <a:latin typeface="Calibri"/>
                <a:ea typeface="Calibri"/>
                <a:cs typeface="Calibri"/>
                <a:sym typeface="Calibri"/>
              </a:defRPr>
            </a:lvl1pPr>
          </a:lstStyle>
          <a:p>
            <a:fld id="{86CB4B4D-7CA3-9044-876B-883B54F8677D}" type="slidenum">
              <a:t>40</a:t>
            </a:fld>
            <a:endParaRPr/>
          </a:p>
        </p:txBody>
      </p:sp>
      <p:grpSp>
        <p:nvGrpSpPr>
          <p:cNvPr id="581" name="Google Shape;320;p21"/>
          <p:cNvGrpSpPr/>
          <p:nvPr/>
        </p:nvGrpSpPr>
        <p:grpSpPr>
          <a:xfrm>
            <a:off x="383454" y="2370244"/>
            <a:ext cx="8839206" cy="3238199"/>
            <a:chOff x="0" y="0"/>
            <a:chExt cx="8839205" cy="3238198"/>
          </a:xfrm>
        </p:grpSpPr>
        <p:sp>
          <p:nvSpPr>
            <p:cNvPr id="579" name="Rectángulo redondeado"/>
            <p:cNvSpPr/>
            <p:nvPr/>
          </p:nvSpPr>
          <p:spPr>
            <a:xfrm>
              <a:off x="-1" y="-1"/>
              <a:ext cx="8839206" cy="3238199"/>
            </a:xfrm>
            <a:prstGeom prst="roundRect">
              <a:avLst>
                <a:gd name="adj" fmla="val 16667"/>
              </a:avLst>
            </a:prstGeom>
            <a:solidFill>
              <a:srgbClr val="FFFFFF"/>
            </a:solidFill>
            <a:ln w="9525" cap="flat">
              <a:solidFill>
                <a:srgbClr val="585858"/>
              </a:solidFill>
              <a:prstDash val="solid"/>
              <a:round/>
            </a:ln>
            <a:effectLst/>
          </p:spPr>
          <p:txBody>
            <a:bodyPr wrap="square" lIns="0" tIns="0" rIns="0" bIns="0" numCol="1" anchor="ctr">
              <a:noAutofit/>
            </a:bodyPr>
            <a:lstStyle/>
            <a:p>
              <a:pPr>
                <a:defRPr>
                  <a:latin typeface="+mj-lt"/>
                  <a:ea typeface="+mj-ea"/>
                  <a:cs typeface="+mj-cs"/>
                  <a:sym typeface="Arial"/>
                </a:defRPr>
              </a:pPr>
              <a:endParaRPr/>
            </a:p>
          </p:txBody>
        </p:sp>
        <p:sp>
          <p:nvSpPr>
            <p:cNvPr id="580" name="Texto"/>
            <p:cNvSpPr txBox="1"/>
            <p:nvPr/>
          </p:nvSpPr>
          <p:spPr>
            <a:xfrm>
              <a:off x="158076" y="1428979"/>
              <a:ext cx="8523052" cy="380231"/>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422" tIns="91422" rIns="91422" bIns="91422" numCol="1" anchor="ctr">
              <a:spAutoFit/>
            </a:bodyPr>
            <a:lstStyle>
              <a:lvl1pPr>
                <a:defRPr>
                  <a:latin typeface="+mj-lt"/>
                  <a:ea typeface="+mj-ea"/>
                  <a:cs typeface="+mj-cs"/>
                  <a:sym typeface="Arial"/>
                </a:defRPr>
              </a:lvl1pPr>
            </a:lstStyle>
            <a:p>
              <a:r>
                <a:t>    </a:t>
              </a:r>
            </a:p>
          </p:txBody>
        </p:sp>
      </p:grpSp>
      <p:sp>
        <p:nvSpPr>
          <p:cNvPr id="582" name="Google Shape;321;p21"/>
          <p:cNvSpPr/>
          <p:nvPr/>
        </p:nvSpPr>
        <p:spPr>
          <a:xfrm>
            <a:off x="5279923" y="7354529"/>
            <a:ext cx="2723538" cy="205148"/>
          </a:xfrm>
          <a:prstGeom prst="rect">
            <a:avLst/>
          </a:prstGeom>
          <a:solidFill>
            <a:srgbClr val="FFFFFF"/>
          </a:solidFill>
          <a:ln w="12700">
            <a:miter lim="400000"/>
          </a:ln>
        </p:spPr>
        <p:txBody>
          <a:bodyPr lIns="0" tIns="0" rIns="0" bIns="0" anchor="ctr"/>
          <a:lstStyle/>
          <a:p>
            <a:pPr algn="ctr">
              <a:defRPr>
                <a:solidFill>
                  <a:srgbClr val="FFFFFF"/>
                </a:solidFill>
                <a:latin typeface="+mj-lt"/>
                <a:ea typeface="+mj-ea"/>
                <a:cs typeface="+mj-cs"/>
                <a:sym typeface="Arial"/>
              </a:defRPr>
            </a:pPr>
            <a:endParaRPr/>
          </a:p>
        </p:txBody>
      </p:sp>
      <p:pic>
        <p:nvPicPr>
          <p:cNvPr id="583" name="Google Shape;322;p21" descr="Google Shape;322;p21"/>
          <p:cNvPicPr>
            <a:picLocks noChangeAspect="1"/>
          </p:cNvPicPr>
          <p:nvPr/>
        </p:nvPicPr>
        <p:blipFill>
          <a:blip r:embed="rId2">
            <a:extLst/>
          </a:blip>
          <a:stretch>
            <a:fillRect/>
          </a:stretch>
        </p:blipFill>
        <p:spPr>
          <a:xfrm>
            <a:off x="5102940" y="2710743"/>
            <a:ext cx="5190655" cy="4917759"/>
          </a:xfrm>
          <a:prstGeom prst="rect">
            <a:avLst/>
          </a:prstGeom>
          <a:ln w="12700">
            <a:miter lim="400000"/>
          </a:ln>
        </p:spPr>
      </p:pic>
      <p:sp>
        <p:nvSpPr>
          <p:cNvPr id="584" name="Google Shape;455;p21"/>
          <p:cNvSpPr txBox="1"/>
          <p:nvPr/>
        </p:nvSpPr>
        <p:spPr>
          <a:xfrm>
            <a:off x="375973" y="1265365"/>
            <a:ext cx="8950504" cy="53616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3" tIns="91423" rIns="91423" bIns="91423" anchor="ctr">
            <a:spAutoFit/>
          </a:bodyPr>
          <a:lstStyle>
            <a:lvl1pPr>
              <a:lnSpc>
                <a:spcPct val="80000"/>
              </a:lnSpc>
              <a:defRPr sz="2800" b="1">
                <a:solidFill>
                  <a:srgbClr val="741B47"/>
                </a:solidFill>
                <a:latin typeface="Calibri"/>
                <a:ea typeface="Calibri"/>
                <a:cs typeface="Calibri"/>
                <a:sym typeface="Calibri"/>
              </a:defRPr>
            </a:lvl1pPr>
          </a:lstStyle>
          <a:p>
            <a:r>
              <a:t>TICKET DE SALIDA</a:t>
            </a:r>
          </a:p>
        </p:txBody>
      </p:sp>
      <p:sp>
        <p:nvSpPr>
          <p:cNvPr id="585" name="Google Shape;456;p21"/>
          <p:cNvSpPr txBox="1"/>
          <p:nvPr/>
        </p:nvSpPr>
        <p:spPr>
          <a:xfrm>
            <a:off x="383454" y="982829"/>
            <a:ext cx="4700400" cy="37220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3" tIns="91423" rIns="91423" bIns="91423" anchor="ctr">
            <a:spAutoFit/>
          </a:bodyPr>
          <a:lstStyle>
            <a:lvl1pPr>
              <a:defRPr b="1">
                <a:latin typeface="Calibri"/>
                <a:ea typeface="Calibri"/>
                <a:cs typeface="Calibri"/>
                <a:sym typeface="Calibri"/>
              </a:defRPr>
            </a:lvl1pPr>
          </a:lstStyle>
          <a:p>
            <a:r>
              <a:t>ANTES DE TERMINAR:</a:t>
            </a:r>
          </a:p>
        </p:txBody>
      </p:sp>
      <p:grpSp>
        <p:nvGrpSpPr>
          <p:cNvPr id="588" name="Grupo 13"/>
          <p:cNvGrpSpPr/>
          <p:nvPr/>
        </p:nvGrpSpPr>
        <p:grpSpPr>
          <a:xfrm>
            <a:off x="972820" y="3675167"/>
            <a:ext cx="4567085" cy="1987264"/>
            <a:chOff x="0" y="0"/>
            <a:chExt cx="4567084" cy="1987262"/>
          </a:xfrm>
        </p:grpSpPr>
        <p:sp>
          <p:nvSpPr>
            <p:cNvPr id="586" name="Google Shape;445;p20"/>
            <p:cNvSpPr txBox="1"/>
            <p:nvPr/>
          </p:nvSpPr>
          <p:spPr>
            <a:xfrm>
              <a:off x="-1" y="0"/>
              <a:ext cx="4567085" cy="1987263"/>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423" tIns="91423" rIns="91423" bIns="91423" numCol="1" anchor="ctr">
              <a:spAutoFit/>
            </a:bodyPr>
            <a:lstStyle/>
            <a:p>
              <a:pPr>
                <a:lnSpc>
                  <a:spcPct val="115000"/>
                </a:lnSpc>
                <a:defRPr sz="1600">
                  <a:latin typeface="Calibri"/>
                  <a:ea typeface="Calibri"/>
                  <a:cs typeface="Calibri"/>
                  <a:sym typeface="Calibri"/>
                </a:defRPr>
              </a:pPr>
              <a:r>
                <a:t>¡No olvides contestar la Autoevaluación y entregar el Ticket de Salida!</a:t>
              </a:r>
              <a:endParaRPr>
                <a:latin typeface="+mj-lt"/>
                <a:ea typeface="+mj-ea"/>
                <a:cs typeface="+mj-cs"/>
                <a:sym typeface="Arial"/>
              </a:endParaRPr>
            </a:p>
            <a:p>
              <a:pPr>
                <a:lnSpc>
                  <a:spcPct val="115000"/>
                </a:lnSpc>
                <a:defRPr sz="1600">
                  <a:latin typeface="+mj-lt"/>
                  <a:ea typeface="+mj-ea"/>
                  <a:cs typeface="+mj-cs"/>
                  <a:sym typeface="Arial"/>
                </a:defRPr>
              </a:pPr>
              <a:endParaRPr>
                <a:latin typeface="+mj-lt"/>
                <a:ea typeface="+mj-ea"/>
                <a:cs typeface="+mj-cs"/>
                <a:sym typeface="Arial"/>
              </a:endParaRPr>
            </a:p>
            <a:p>
              <a:pPr>
                <a:lnSpc>
                  <a:spcPct val="115000"/>
                </a:lnSpc>
                <a:defRPr sz="2100" b="1">
                  <a:solidFill>
                    <a:srgbClr val="741B47"/>
                  </a:solidFill>
                  <a:latin typeface="Calibri"/>
                  <a:ea typeface="Calibri"/>
                  <a:cs typeface="Calibri"/>
                  <a:sym typeface="Calibri"/>
                </a:defRPr>
              </a:pPr>
              <a:r>
                <a:t>¡Hasta la próxima! </a:t>
              </a:r>
              <a:endParaRPr>
                <a:latin typeface="+mj-lt"/>
                <a:ea typeface="+mj-ea"/>
                <a:cs typeface="+mj-cs"/>
                <a:sym typeface="Arial"/>
              </a:endParaRPr>
            </a:p>
            <a:p>
              <a:pPr>
                <a:defRPr sz="2100" b="1" u="sng">
                  <a:solidFill>
                    <a:srgbClr val="741B47"/>
                  </a:solidFill>
                  <a:latin typeface="+mj-lt"/>
                  <a:ea typeface="+mj-ea"/>
                  <a:cs typeface="+mj-cs"/>
                  <a:sym typeface="Arial"/>
                </a:defRPr>
              </a:pPr>
              <a:r>
                <a:t/>
              </a:r>
              <a:br/>
              <a:endParaRPr/>
            </a:p>
          </p:txBody>
        </p:sp>
        <p:pic>
          <p:nvPicPr>
            <p:cNvPr id="587" name="Imagen 15" descr="Imagen 15"/>
            <p:cNvPicPr>
              <a:picLocks noChangeAspect="1"/>
            </p:cNvPicPr>
            <p:nvPr/>
          </p:nvPicPr>
          <p:blipFill>
            <a:blip r:embed="rId3">
              <a:extLst/>
            </a:blip>
            <a:stretch>
              <a:fillRect/>
            </a:stretch>
          </p:blipFill>
          <p:spPr>
            <a:xfrm>
              <a:off x="2269367" y="697155"/>
              <a:ext cx="673178" cy="603724"/>
            </a:xfrm>
            <a:prstGeom prst="rect">
              <a:avLst/>
            </a:prstGeom>
            <a:ln w="12700" cap="flat">
              <a:noFill/>
              <a:miter lim="400000"/>
            </a:ln>
            <a:effectLst/>
          </p:spPr>
        </p:pic>
      </p:grpSp>
      <p:sp>
        <p:nvSpPr>
          <p:cNvPr id="589" name="Google Shape;445;p20"/>
          <p:cNvSpPr txBox="1"/>
          <p:nvPr/>
        </p:nvSpPr>
        <p:spPr>
          <a:xfrm>
            <a:off x="1093483" y="3126736"/>
            <a:ext cx="5250427" cy="43159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3" tIns="91423" rIns="91423" bIns="91423" anchor="ctr">
            <a:spAutoFit/>
          </a:bodyPr>
          <a:lstStyle/>
          <a:p>
            <a:pPr>
              <a:lnSpc>
                <a:spcPct val="115000"/>
              </a:lnSpc>
              <a:defRPr sz="2000" b="1">
                <a:solidFill>
                  <a:srgbClr val="741B47"/>
                </a:solidFill>
                <a:latin typeface="Calibri"/>
                <a:ea typeface="Calibri"/>
                <a:cs typeface="Calibri"/>
                <a:sym typeface="Calibri"/>
              </a:defRPr>
            </a:pPr>
            <a:r>
              <a:t>TRANSMISIONES CVT, </a:t>
            </a:r>
            <a:r>
              <a:rPr b="0">
                <a:solidFill>
                  <a:srgbClr val="FF0000"/>
                </a:solidFill>
              </a:rPr>
              <a:t>DCT Y TIPTRONIC</a:t>
            </a:r>
          </a:p>
        </p:txBody>
      </p:sp>
    </p:spTree>
  </p:cSld>
  <p:clrMapOvr>
    <a:masterClrMapping/>
  </p:clrMapOvr>
  <p:transition spd="med"/>
  <p:timing>
    <p:tnLst>
      <p:par>
        <p:cTn id="1" dur="indefinite" restart="never" nodeType="tmRoot"/>
      </p:par>
    </p:tnLst>
  </p:timing>
</p:sld>
</file>

<file path=ppt/theme/theme1.xml><?xml version="1.0" encoding="utf-8"?>
<a:theme xmlns:a="http://schemas.openxmlformats.org/drawingml/2006/main" name="Simple Light">
  <a:themeElements>
    <a:clrScheme name="Simple Light">
      <a:dk1>
        <a:srgbClr val="000000"/>
      </a:dk1>
      <a:lt1>
        <a:srgbClr val="FFFFFF"/>
      </a:lt1>
      <a:dk2>
        <a:srgbClr val="A7A7A7"/>
      </a:dk2>
      <a:lt2>
        <a:srgbClr val="535353"/>
      </a:lt2>
      <a:accent1>
        <a:srgbClr val="FFAB40"/>
      </a:accent1>
      <a:accent2>
        <a:srgbClr val="212121"/>
      </a:accent2>
      <a:accent3>
        <a:srgbClr val="78909C"/>
      </a:accent3>
      <a:accent4>
        <a:srgbClr val="8F6024"/>
      </a:accent4>
      <a:accent5>
        <a:srgbClr val="0097A7"/>
      </a:accent5>
      <a:accent6>
        <a:srgbClr val="EEFF41"/>
      </a:accent6>
      <a:hlink>
        <a:srgbClr val="0000FF"/>
      </a:hlink>
      <a:folHlink>
        <a:srgbClr val="FF00FF"/>
      </a:folHlink>
    </a:clrScheme>
    <a:fontScheme name="Simple Light">
      <a:majorFont>
        <a:latin typeface="Arial"/>
        <a:ea typeface="Arial"/>
        <a:cs typeface="Arial"/>
      </a:majorFont>
      <a:minorFont>
        <a:latin typeface="Helvetica"/>
        <a:ea typeface="Helvetica"/>
        <a:cs typeface="Helvetica"/>
      </a:minorFont>
    </a:fontScheme>
    <a:fmtScheme name="Simple Light">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0" tIns="0" rIns="0" bIns="0"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000000"/>
            </a:solidFill>
            <a:effectLst/>
            <a:uFillTx/>
            <a:latin typeface="+mn-lt"/>
            <a:ea typeface="+mn-ea"/>
            <a:cs typeface="+mn-cs"/>
            <a:sym typeface="Helvetica"/>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0" tIns="0" rIns="0" bIns="0"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000000"/>
            </a:solidFill>
            <a:effectLst/>
            <a:uFillTx/>
            <a:latin typeface="+mn-lt"/>
            <a:ea typeface="+mn-ea"/>
            <a:cs typeface="+mn-cs"/>
            <a:sym typeface="Helvetica"/>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Simple Light">
  <a:themeElements>
    <a:clrScheme name="Simple Light">
      <a:dk1>
        <a:srgbClr val="000000"/>
      </a:dk1>
      <a:lt1>
        <a:srgbClr val="FFFFFF"/>
      </a:lt1>
      <a:dk2>
        <a:srgbClr val="A7A7A7"/>
      </a:dk2>
      <a:lt2>
        <a:srgbClr val="535353"/>
      </a:lt2>
      <a:accent1>
        <a:srgbClr val="FFAB40"/>
      </a:accent1>
      <a:accent2>
        <a:srgbClr val="212121"/>
      </a:accent2>
      <a:accent3>
        <a:srgbClr val="78909C"/>
      </a:accent3>
      <a:accent4>
        <a:srgbClr val="8F6024"/>
      </a:accent4>
      <a:accent5>
        <a:srgbClr val="0097A7"/>
      </a:accent5>
      <a:accent6>
        <a:srgbClr val="EEFF41"/>
      </a:accent6>
      <a:hlink>
        <a:srgbClr val="0000FF"/>
      </a:hlink>
      <a:folHlink>
        <a:srgbClr val="FF00FF"/>
      </a:folHlink>
    </a:clrScheme>
    <a:fontScheme name="Simple Light">
      <a:majorFont>
        <a:latin typeface="Arial"/>
        <a:ea typeface="Arial"/>
        <a:cs typeface="Arial"/>
      </a:majorFont>
      <a:minorFont>
        <a:latin typeface="Helvetica"/>
        <a:ea typeface="Helvetica"/>
        <a:cs typeface="Helvetica"/>
      </a:minorFont>
    </a:fontScheme>
    <a:fmtScheme name="Simple Light">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0" tIns="0" rIns="0" bIns="0"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000000"/>
            </a:solidFill>
            <a:effectLst/>
            <a:uFillTx/>
            <a:latin typeface="+mn-lt"/>
            <a:ea typeface="+mn-ea"/>
            <a:cs typeface="+mn-cs"/>
            <a:sym typeface="Helvetica"/>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0" tIns="0" rIns="0" bIns="0"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000000"/>
            </a:solidFill>
            <a:effectLst/>
            <a:uFillTx/>
            <a:latin typeface="+mn-lt"/>
            <a:ea typeface="+mn-ea"/>
            <a:cs typeface="+mn-cs"/>
            <a:sym typeface="Helvetica"/>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7</TotalTime>
  <Words>2730</Words>
  <Application>Microsoft Office PowerPoint</Application>
  <PresentationFormat>Personalizado</PresentationFormat>
  <Paragraphs>231</Paragraphs>
  <Slides>40</Slides>
  <Notes>1</Notes>
  <HiddenSlides>0</HiddenSlides>
  <MMClips>2</MMClips>
  <ScaleCrop>false</ScaleCrop>
  <HeadingPairs>
    <vt:vector size="6" baseType="variant">
      <vt:variant>
        <vt:lpstr>Fuentes usadas</vt:lpstr>
      </vt:variant>
      <vt:variant>
        <vt:i4>6</vt:i4>
      </vt:variant>
      <vt:variant>
        <vt:lpstr>Tema</vt:lpstr>
      </vt:variant>
      <vt:variant>
        <vt:i4>1</vt:i4>
      </vt:variant>
      <vt:variant>
        <vt:lpstr>Títulos de diapositiva</vt:lpstr>
      </vt:variant>
      <vt:variant>
        <vt:i4>40</vt:i4>
      </vt:variant>
    </vt:vector>
  </HeadingPairs>
  <TitlesOfParts>
    <vt:vector size="47" baseType="lpstr">
      <vt:lpstr>Arial</vt:lpstr>
      <vt:lpstr>Avenir Black</vt:lpstr>
      <vt:lpstr>Calibri</vt:lpstr>
      <vt:lpstr>Helvetica</vt:lpstr>
      <vt:lpstr>Roboto</vt:lpstr>
      <vt:lpstr>Roboto Medium</vt:lpstr>
      <vt:lpstr>Simple Light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Presentación de PowerPoint</dc:title>
  <cp:lastModifiedBy>Toledo</cp:lastModifiedBy>
  <cp:revision>2</cp:revision>
  <dcterms:modified xsi:type="dcterms:W3CDTF">2021-02-08T13:10:43Z</dcterms:modified>
</cp:coreProperties>
</file>