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97" d="100"/>
          <a:sy n="97" d="100"/>
        </p:scale>
        <p:origin x="17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 name="Shape 16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37706280"/>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3963" y="685800"/>
            <a:ext cx="4410075" cy="3429000"/>
          </a:xfrm>
        </p:spPr>
      </p:sp>
      <p:sp>
        <p:nvSpPr>
          <p:cNvPr id="3" name="Marcador de notas 2"/>
          <p:cNvSpPr>
            <a:spLocks noGrp="1"/>
          </p:cNvSpPr>
          <p:nvPr>
            <p:ph type="body" idx="1"/>
          </p:nvPr>
        </p:nvSpPr>
        <p:spPr/>
        <p:txBody>
          <a:bodyPr/>
          <a:lstStyle/>
          <a:p>
            <a:endParaRPr lang="es-CL"/>
          </a:p>
        </p:txBody>
      </p:sp>
    </p:spTree>
    <p:extLst>
      <p:ext uri="{BB962C8B-B14F-4D97-AF65-F5344CB8AC3E}">
        <p14:creationId xmlns:p14="http://schemas.microsoft.com/office/powerpoint/2010/main" val="3374781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One column text">
    <p:spTree>
      <p:nvGrpSpPr>
        <p:cNvPr id="1" name=""/>
        <p:cNvGrpSpPr/>
        <p:nvPr/>
      </p:nvGrpSpPr>
      <p:grpSpPr>
        <a:xfrm>
          <a:off x="0" y="0"/>
          <a:ext cx="0" cy="0"/>
          <a:chOff x="0" y="0"/>
          <a:chExt cx="0" cy="0"/>
        </a:xfrm>
      </p:grpSpPr>
      <p:grpSp>
        <p:nvGrpSpPr>
          <p:cNvPr id="19" name="Google Shape;7;p23"/>
          <p:cNvGrpSpPr/>
          <p:nvPr/>
        </p:nvGrpSpPr>
        <p:grpSpPr>
          <a:xfrm>
            <a:off x="242852" y="1756547"/>
            <a:ext cx="9346508" cy="5675929"/>
            <a:chOff x="-1" y="0"/>
            <a:chExt cx="9346507" cy="5675927"/>
          </a:xfrm>
        </p:grpSpPr>
        <p:sp>
          <p:nvSpPr>
            <p:cNvPr id="17" name="Figura"/>
            <p:cNvSpPr/>
            <p:nvPr/>
          </p:nvSpPr>
          <p:spPr>
            <a:xfrm>
              <a:off x="-2" y="-1"/>
              <a:ext cx="9346508" cy="56759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8" name="Texto"/>
            <p:cNvSpPr txBox="1"/>
            <p:nvPr/>
          </p:nvSpPr>
          <p:spPr>
            <a:xfrm>
              <a:off x="-2" y="2647844"/>
              <a:ext cx="9091325"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n-lt"/>
                  <a:ea typeface="+mn-ea"/>
                  <a:cs typeface="+mn-cs"/>
                  <a:sym typeface="Arial"/>
                </a:defRPr>
              </a:lvl1pPr>
            </a:lstStyle>
            <a:p>
              <a:r>
                <a:t> </a:t>
              </a:r>
            </a:p>
          </p:txBody>
        </p:sp>
      </p:grpSp>
      <p:pic>
        <p:nvPicPr>
          <p:cNvPr id="20" name="Google Shape;8;p23" descr="Google Shape;8;p23"/>
          <p:cNvPicPr>
            <a:picLocks noChangeAspect="1"/>
          </p:cNvPicPr>
          <p:nvPr/>
        </p:nvPicPr>
        <p:blipFill>
          <a:blip r:embed="rId2"/>
          <a:stretch>
            <a:fillRect/>
          </a:stretch>
        </p:blipFill>
        <p:spPr>
          <a:xfrm>
            <a:off x="436350" y="419800"/>
            <a:ext cx="3659450" cy="680475"/>
          </a:xfrm>
          <a:prstGeom prst="rect">
            <a:avLst/>
          </a:prstGeom>
          <a:ln w="12700">
            <a:miter lim="400000"/>
          </a:ln>
        </p:spPr>
      </p:pic>
      <p:sp>
        <p:nvSpPr>
          <p:cNvPr id="21" name="Google Shape;9;p23"/>
          <p:cNvSpPr/>
          <p:nvPr/>
        </p:nvSpPr>
        <p:spPr>
          <a:xfrm>
            <a:off x="436350" y="6464001"/>
            <a:ext cx="7891862" cy="680477"/>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22" name="Google Shape;10;p23" descr="Google Shape;10;p23"/>
          <p:cNvPicPr>
            <a:picLocks noChangeAspect="1"/>
          </p:cNvPicPr>
          <p:nvPr/>
        </p:nvPicPr>
        <p:blipFill>
          <a:blip r:embed="rId3"/>
          <a:stretch>
            <a:fillRect/>
          </a:stretch>
        </p:blipFill>
        <p:spPr>
          <a:xfrm>
            <a:off x="433440" y="6464000"/>
            <a:ext cx="690485" cy="680478"/>
          </a:xfrm>
          <a:prstGeom prst="rect">
            <a:avLst/>
          </a:prstGeom>
          <a:ln w="12700">
            <a:miter lim="400000"/>
          </a:ln>
        </p:spPr>
      </p:pic>
      <p:pic>
        <p:nvPicPr>
          <p:cNvPr id="23" name="Google Shape;11;p23" descr="Google Shape;11;p23"/>
          <p:cNvPicPr>
            <a:picLocks noChangeAspect="1"/>
          </p:cNvPicPr>
          <p:nvPr/>
        </p:nvPicPr>
        <p:blipFill>
          <a:blip r:embed="rId4"/>
          <a:stretch>
            <a:fillRect/>
          </a:stretch>
        </p:blipFill>
        <p:spPr>
          <a:xfrm>
            <a:off x="8272364" y="1222172"/>
            <a:ext cx="1080003" cy="241875"/>
          </a:xfrm>
          <a:prstGeom prst="rect">
            <a:avLst/>
          </a:prstGeom>
          <a:ln w="12700">
            <a:miter lim="400000"/>
          </a:ln>
        </p:spPr>
      </p:pic>
      <p:pic>
        <p:nvPicPr>
          <p:cNvPr id="24" name="Google Shape;12;p23" descr="Google Shape;12;p23"/>
          <p:cNvPicPr>
            <a:picLocks noChangeAspect="1"/>
          </p:cNvPicPr>
          <p:nvPr/>
        </p:nvPicPr>
        <p:blipFill>
          <a:blip r:embed="rId5"/>
          <a:stretch>
            <a:fillRect/>
          </a:stretch>
        </p:blipFill>
        <p:spPr>
          <a:xfrm>
            <a:off x="8272364" y="418596"/>
            <a:ext cx="1080003" cy="664778"/>
          </a:xfrm>
          <a:prstGeom prst="rect">
            <a:avLst/>
          </a:prstGeom>
          <a:ln w="12700">
            <a:miter lim="400000"/>
          </a:ln>
        </p:spPr>
      </p:pic>
      <p:pic>
        <p:nvPicPr>
          <p:cNvPr id="25" name="Google Shape;13;p23" descr="Google Shape;13;p23"/>
          <p:cNvPicPr>
            <a:picLocks noChangeAspect="1"/>
          </p:cNvPicPr>
          <p:nvPr/>
        </p:nvPicPr>
        <p:blipFill>
          <a:blip r:embed="rId6"/>
          <a:stretch>
            <a:fillRect/>
          </a:stretch>
        </p:blipFill>
        <p:spPr>
          <a:xfrm>
            <a:off x="8521706" y="6387272"/>
            <a:ext cx="830662" cy="756003"/>
          </a:xfrm>
          <a:prstGeom prst="rect">
            <a:avLst/>
          </a:prstGeom>
          <a:ln w="12700">
            <a:miter lim="400000"/>
          </a:ln>
        </p:spPr>
      </p:pic>
      <p:sp>
        <p:nvSpPr>
          <p:cNvPr id="26" name="Número de diapositiva"/>
          <p:cNvSpPr txBox="1">
            <a:spLocks noGrp="1"/>
          </p:cNvSpPr>
          <p:nvPr>
            <p:ph type="sldNum" sz="quarter" idx="2"/>
          </p:nvPr>
        </p:nvSpPr>
        <p:spPr>
          <a:xfrm>
            <a:off x="6689123" y="6871631"/>
            <a:ext cx="273653" cy="26425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40" name="Google Shape;20;p27"/>
          <p:cNvSpPr/>
          <p:nvPr/>
        </p:nvSpPr>
        <p:spPr>
          <a:xfrm>
            <a:off x="180897" y="180899"/>
            <a:ext cx="7911005"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43" name="Google Shape;21;p27"/>
          <p:cNvGrpSpPr/>
          <p:nvPr/>
        </p:nvGrpSpPr>
        <p:grpSpPr>
          <a:xfrm>
            <a:off x="8091898" y="451662"/>
            <a:ext cx="662106" cy="380241"/>
            <a:chOff x="-1" y="-1"/>
            <a:chExt cx="662105" cy="380239"/>
          </a:xfrm>
        </p:grpSpPr>
        <p:sp>
          <p:nvSpPr>
            <p:cNvPr id="41"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42" name="Texto"/>
            <p:cNvSpPr txBox="1"/>
            <p:nvPr/>
          </p:nvSpPr>
          <p:spPr>
            <a:xfrm>
              <a:off x="-2" y="-1"/>
              <a:ext cx="662107"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n-lt"/>
                  <a:ea typeface="+mn-ea"/>
                  <a:cs typeface="+mn-cs"/>
                  <a:sym typeface="Arial"/>
                </a:defRPr>
              </a:lvl1pPr>
            </a:lstStyle>
            <a:p>
              <a:r>
                <a:t> </a:t>
              </a:r>
            </a:p>
          </p:txBody>
        </p:sp>
      </p:grpSp>
      <p:grpSp>
        <p:nvGrpSpPr>
          <p:cNvPr id="46" name="Google Shape;22;p27"/>
          <p:cNvGrpSpPr/>
          <p:nvPr/>
        </p:nvGrpSpPr>
        <p:grpSpPr>
          <a:xfrm>
            <a:off x="8753997" y="451662"/>
            <a:ext cx="785404" cy="380241"/>
            <a:chOff x="0" y="-1"/>
            <a:chExt cx="785403" cy="380239"/>
          </a:xfrm>
        </p:grpSpPr>
        <p:sp>
          <p:nvSpPr>
            <p:cNvPr id="44"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45" name="Texto"/>
            <p:cNvSpPr txBox="1"/>
            <p:nvPr/>
          </p:nvSpPr>
          <p:spPr>
            <a:xfrm>
              <a:off x="-1" y="-1"/>
              <a:ext cx="785404"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n-lt"/>
                  <a:ea typeface="+mn-ea"/>
                  <a:cs typeface="+mn-cs"/>
                  <a:sym typeface="Arial"/>
                </a:defRPr>
              </a:lvl1pPr>
            </a:lstStyle>
            <a:p>
              <a:r>
                <a:t> </a:t>
              </a:r>
            </a:p>
          </p:txBody>
        </p:sp>
      </p:grpSp>
      <p:sp>
        <p:nvSpPr>
          <p:cNvPr id="47" name="Google Shape;26;p27"/>
          <p:cNvSpPr txBox="1"/>
          <p:nvPr/>
        </p:nvSpPr>
        <p:spPr>
          <a:xfrm>
            <a:off x="375975" y="6881800"/>
            <a:ext cx="6786599" cy="3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48" name="Google Shape;23;p27"/>
          <p:cNvSpPr txBox="1"/>
          <p:nvPr/>
        </p:nvSpPr>
        <p:spPr>
          <a:xfrm>
            <a:off x="8443617" y="271141"/>
            <a:ext cx="1166703"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lgn="r">
              <a:defRPr sz="1200">
                <a:latin typeface="Calibri"/>
                <a:ea typeface="Calibri"/>
                <a:cs typeface="Calibri"/>
                <a:sym typeface="Calibri"/>
              </a:defRPr>
            </a:pPr>
            <a:r>
              <a:t>Actividad 15|</a:t>
            </a:r>
            <a:r>
              <a:rPr sz="1600">
                <a:solidFill>
                  <a:srgbClr val="741B47"/>
                </a:solidFill>
              </a:rPr>
              <a:t>2</a:t>
            </a:r>
          </a:p>
        </p:txBody>
      </p:sp>
      <p:sp>
        <p:nvSpPr>
          <p:cNvPr id="49" name="Google Shape;33;p25"/>
          <p:cNvSpPr txBox="1"/>
          <p:nvPr/>
        </p:nvSpPr>
        <p:spPr>
          <a:xfrm>
            <a:off x="442650" y="350325"/>
            <a:ext cx="7441801" cy="372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sistemas de transmisión y frenos</a:t>
            </a:r>
          </a:p>
        </p:txBody>
      </p:sp>
      <p:sp>
        <p:nvSpPr>
          <p:cNvPr id="50"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57"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58" name="Google Shape;29;p25"/>
          <p:cNvSpPr/>
          <p:nvPr/>
        </p:nvSpPr>
        <p:spPr>
          <a:xfrm>
            <a:off x="180897" y="180899"/>
            <a:ext cx="7911005"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61" name="Google Shape;30;p25"/>
          <p:cNvGrpSpPr/>
          <p:nvPr/>
        </p:nvGrpSpPr>
        <p:grpSpPr>
          <a:xfrm>
            <a:off x="8091898" y="451662"/>
            <a:ext cx="662106" cy="380241"/>
            <a:chOff x="-1" y="-1"/>
            <a:chExt cx="662105" cy="380239"/>
          </a:xfrm>
        </p:grpSpPr>
        <p:sp>
          <p:nvSpPr>
            <p:cNvPr id="59"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60" name="Texto"/>
            <p:cNvSpPr txBox="1"/>
            <p:nvPr/>
          </p:nvSpPr>
          <p:spPr>
            <a:xfrm>
              <a:off x="-2" y="-1"/>
              <a:ext cx="662107"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n-lt"/>
                  <a:ea typeface="+mn-ea"/>
                  <a:cs typeface="+mn-cs"/>
                  <a:sym typeface="Arial"/>
                </a:defRPr>
              </a:lvl1pPr>
            </a:lstStyle>
            <a:p>
              <a:r>
                <a:t> </a:t>
              </a:r>
            </a:p>
          </p:txBody>
        </p:sp>
      </p:grpSp>
      <p:grpSp>
        <p:nvGrpSpPr>
          <p:cNvPr id="64" name="Google Shape;31;p25"/>
          <p:cNvGrpSpPr/>
          <p:nvPr/>
        </p:nvGrpSpPr>
        <p:grpSpPr>
          <a:xfrm>
            <a:off x="8753997" y="451662"/>
            <a:ext cx="785404" cy="380241"/>
            <a:chOff x="0" y="-1"/>
            <a:chExt cx="785403" cy="380239"/>
          </a:xfrm>
        </p:grpSpPr>
        <p:sp>
          <p:nvSpPr>
            <p:cNvPr id="62"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63" name="Texto"/>
            <p:cNvSpPr txBox="1"/>
            <p:nvPr/>
          </p:nvSpPr>
          <p:spPr>
            <a:xfrm>
              <a:off x="-1" y="-1"/>
              <a:ext cx="785404"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n-lt"/>
                  <a:ea typeface="+mn-ea"/>
                  <a:cs typeface="+mn-cs"/>
                  <a:sym typeface="Arial"/>
                </a:defRPr>
              </a:lvl1pPr>
            </a:lstStyle>
            <a:p>
              <a:r>
                <a:t> </a:t>
              </a:r>
            </a:p>
          </p:txBody>
        </p:sp>
      </p:grpSp>
      <p:sp>
        <p:nvSpPr>
          <p:cNvPr id="65" name="Google Shape;26;p27"/>
          <p:cNvSpPr txBox="1"/>
          <p:nvPr/>
        </p:nvSpPr>
        <p:spPr>
          <a:xfrm>
            <a:off x="375975" y="6881800"/>
            <a:ext cx="6786599" cy="3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66" name="Google Shape;23;p27"/>
          <p:cNvSpPr txBox="1"/>
          <p:nvPr/>
        </p:nvSpPr>
        <p:spPr>
          <a:xfrm>
            <a:off x="8443617" y="271141"/>
            <a:ext cx="1166703"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lgn="r">
              <a:defRPr sz="1200">
                <a:latin typeface="Calibri"/>
                <a:ea typeface="Calibri"/>
                <a:cs typeface="Calibri"/>
                <a:sym typeface="Calibri"/>
              </a:defRPr>
            </a:pPr>
            <a:r>
              <a:t>Actividad 15|</a:t>
            </a:r>
            <a:r>
              <a:rPr sz="1600">
                <a:solidFill>
                  <a:srgbClr val="741B47"/>
                </a:solidFill>
              </a:rPr>
              <a:t>2</a:t>
            </a:r>
          </a:p>
        </p:txBody>
      </p:sp>
      <p:sp>
        <p:nvSpPr>
          <p:cNvPr id="67" name="Google Shape;33;p25"/>
          <p:cNvSpPr txBox="1"/>
          <p:nvPr/>
        </p:nvSpPr>
        <p:spPr>
          <a:xfrm>
            <a:off x="442650" y="350325"/>
            <a:ext cx="7441801" cy="372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sistemas de transmisión y frenos</a:t>
            </a:r>
          </a:p>
        </p:txBody>
      </p:sp>
      <p:sp>
        <p:nvSpPr>
          <p:cNvPr id="68"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37;p26"/>
          <p:cNvSpPr/>
          <p:nvPr/>
        </p:nvSpPr>
        <p:spPr>
          <a:xfrm rot="10800000" flipH="1">
            <a:off x="181647" y="822023"/>
            <a:ext cx="9356704"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n-lt"/>
                <a:ea typeface="+mn-ea"/>
                <a:cs typeface="+mn-cs"/>
                <a:sym typeface="Arial"/>
              </a:defRPr>
            </a:pPr>
            <a:endParaRPr/>
          </a:p>
        </p:txBody>
      </p:sp>
      <p:sp>
        <p:nvSpPr>
          <p:cNvPr id="76" name="Google Shape;38;p26"/>
          <p:cNvSpPr/>
          <p:nvPr/>
        </p:nvSpPr>
        <p:spPr>
          <a:xfrm>
            <a:off x="180897" y="180899"/>
            <a:ext cx="7911005"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79" name="Google Shape;39;p26"/>
          <p:cNvGrpSpPr/>
          <p:nvPr/>
        </p:nvGrpSpPr>
        <p:grpSpPr>
          <a:xfrm>
            <a:off x="8091898" y="451662"/>
            <a:ext cx="662106" cy="380241"/>
            <a:chOff x="-1" y="-1"/>
            <a:chExt cx="662105" cy="380239"/>
          </a:xfrm>
        </p:grpSpPr>
        <p:sp>
          <p:nvSpPr>
            <p:cNvPr id="77"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78" name="Texto"/>
            <p:cNvSpPr txBox="1"/>
            <p:nvPr/>
          </p:nvSpPr>
          <p:spPr>
            <a:xfrm>
              <a:off x="-2" y="-1"/>
              <a:ext cx="662107"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n-lt"/>
                  <a:ea typeface="+mn-ea"/>
                  <a:cs typeface="+mn-cs"/>
                  <a:sym typeface="Arial"/>
                </a:defRPr>
              </a:lvl1pPr>
            </a:lstStyle>
            <a:p>
              <a:r>
                <a:t> </a:t>
              </a:r>
            </a:p>
          </p:txBody>
        </p:sp>
      </p:grpSp>
      <p:grpSp>
        <p:nvGrpSpPr>
          <p:cNvPr id="82" name="Google Shape;40;p26"/>
          <p:cNvGrpSpPr/>
          <p:nvPr/>
        </p:nvGrpSpPr>
        <p:grpSpPr>
          <a:xfrm>
            <a:off x="8753997" y="451662"/>
            <a:ext cx="785404" cy="380241"/>
            <a:chOff x="0" y="-1"/>
            <a:chExt cx="785403" cy="380239"/>
          </a:xfrm>
        </p:grpSpPr>
        <p:sp>
          <p:nvSpPr>
            <p:cNvPr id="80"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81" name="Texto"/>
            <p:cNvSpPr txBox="1"/>
            <p:nvPr/>
          </p:nvSpPr>
          <p:spPr>
            <a:xfrm>
              <a:off x="-1" y="-1"/>
              <a:ext cx="785404"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n-lt"/>
                  <a:ea typeface="+mn-ea"/>
                  <a:cs typeface="+mn-cs"/>
                  <a:sym typeface="Arial"/>
                </a:defRPr>
              </a:lvl1pPr>
            </a:lstStyle>
            <a:p>
              <a:r>
                <a:t> </a:t>
              </a:r>
            </a:p>
          </p:txBody>
        </p:sp>
      </p:grpSp>
      <p:sp>
        <p:nvSpPr>
          <p:cNvPr id="83" name="Google Shape;44;p26"/>
          <p:cNvSpPr txBox="1"/>
          <p:nvPr/>
        </p:nvSpPr>
        <p:spPr>
          <a:xfrm>
            <a:off x="375975" y="6881800"/>
            <a:ext cx="6786599" cy="3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84" name="Google Shape;23;p27"/>
          <p:cNvSpPr txBox="1"/>
          <p:nvPr/>
        </p:nvSpPr>
        <p:spPr>
          <a:xfrm>
            <a:off x="8443617" y="271141"/>
            <a:ext cx="1166703"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lgn="r">
              <a:defRPr sz="1200">
                <a:latin typeface="Calibri"/>
                <a:ea typeface="Calibri"/>
                <a:cs typeface="Calibri"/>
                <a:sym typeface="Calibri"/>
              </a:defRPr>
            </a:pPr>
            <a:r>
              <a:t>Actividad 15|</a:t>
            </a:r>
            <a:r>
              <a:rPr sz="1600">
                <a:solidFill>
                  <a:srgbClr val="741B47"/>
                </a:solidFill>
              </a:rPr>
              <a:t>2</a:t>
            </a:r>
          </a:p>
        </p:txBody>
      </p:sp>
      <p:sp>
        <p:nvSpPr>
          <p:cNvPr id="85" name="Google Shape;33;p25"/>
          <p:cNvSpPr txBox="1"/>
          <p:nvPr/>
        </p:nvSpPr>
        <p:spPr>
          <a:xfrm>
            <a:off x="442650" y="350325"/>
            <a:ext cx="7441801" cy="372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sistemas de transmisión y frenos</a:t>
            </a:r>
          </a:p>
        </p:txBody>
      </p:sp>
      <p:sp>
        <p:nvSpPr>
          <p:cNvPr id="86"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46;p28"/>
          <p:cNvSpPr/>
          <p:nvPr/>
        </p:nvSpPr>
        <p:spPr>
          <a:xfrm rot="10800000" flipH="1">
            <a:off x="181647" y="822023"/>
            <a:ext cx="9356704"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490"/>
            </a:srgbClr>
          </a:solidFill>
          <a:ln w="12700">
            <a:miter lim="400000"/>
          </a:ln>
        </p:spPr>
        <p:txBody>
          <a:bodyPr lIns="0" tIns="0" rIns="0" bIns="0" anchor="ctr"/>
          <a:lstStyle/>
          <a:p>
            <a:pPr>
              <a:defRPr>
                <a:latin typeface="+mn-lt"/>
                <a:ea typeface="+mn-ea"/>
                <a:cs typeface="+mn-cs"/>
                <a:sym typeface="Arial"/>
              </a:defRPr>
            </a:pPr>
            <a:endParaRPr/>
          </a:p>
        </p:txBody>
      </p:sp>
      <p:sp>
        <p:nvSpPr>
          <p:cNvPr id="94" name="Google Shape;47;p28"/>
          <p:cNvSpPr/>
          <p:nvPr/>
        </p:nvSpPr>
        <p:spPr>
          <a:xfrm>
            <a:off x="180897" y="180899"/>
            <a:ext cx="7911005"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97" name="Google Shape;48;p28"/>
          <p:cNvGrpSpPr/>
          <p:nvPr/>
        </p:nvGrpSpPr>
        <p:grpSpPr>
          <a:xfrm>
            <a:off x="8091898" y="451662"/>
            <a:ext cx="662106" cy="380241"/>
            <a:chOff x="-1" y="-1"/>
            <a:chExt cx="662105" cy="380239"/>
          </a:xfrm>
        </p:grpSpPr>
        <p:sp>
          <p:nvSpPr>
            <p:cNvPr id="95"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96" name="Texto"/>
            <p:cNvSpPr txBox="1"/>
            <p:nvPr/>
          </p:nvSpPr>
          <p:spPr>
            <a:xfrm>
              <a:off x="-2" y="-1"/>
              <a:ext cx="662107"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n-lt"/>
                  <a:ea typeface="+mn-ea"/>
                  <a:cs typeface="+mn-cs"/>
                  <a:sym typeface="Arial"/>
                </a:defRPr>
              </a:lvl1pPr>
            </a:lstStyle>
            <a:p>
              <a:r>
                <a:t> </a:t>
              </a:r>
            </a:p>
          </p:txBody>
        </p:sp>
      </p:grpSp>
      <p:grpSp>
        <p:nvGrpSpPr>
          <p:cNvPr id="100" name="Google Shape;49;p28"/>
          <p:cNvGrpSpPr/>
          <p:nvPr/>
        </p:nvGrpSpPr>
        <p:grpSpPr>
          <a:xfrm>
            <a:off x="8753997" y="451662"/>
            <a:ext cx="785404" cy="380241"/>
            <a:chOff x="0" y="-1"/>
            <a:chExt cx="785403" cy="380239"/>
          </a:xfrm>
        </p:grpSpPr>
        <p:sp>
          <p:nvSpPr>
            <p:cNvPr id="98"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99" name="Texto"/>
            <p:cNvSpPr txBox="1"/>
            <p:nvPr/>
          </p:nvSpPr>
          <p:spPr>
            <a:xfrm>
              <a:off x="-1" y="-1"/>
              <a:ext cx="785404"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n-lt"/>
                  <a:ea typeface="+mn-ea"/>
                  <a:cs typeface="+mn-cs"/>
                  <a:sym typeface="Arial"/>
                </a:defRPr>
              </a:lvl1pPr>
            </a:lstStyle>
            <a:p>
              <a:r>
                <a:t> </a:t>
              </a:r>
            </a:p>
          </p:txBody>
        </p:sp>
      </p:grpSp>
      <p:sp>
        <p:nvSpPr>
          <p:cNvPr id="101" name="Google Shape;53;p28"/>
          <p:cNvSpPr txBox="1"/>
          <p:nvPr/>
        </p:nvSpPr>
        <p:spPr>
          <a:xfrm>
            <a:off x="375975" y="6881800"/>
            <a:ext cx="6786599" cy="3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02" name="Google Shape;23;p27"/>
          <p:cNvSpPr txBox="1"/>
          <p:nvPr/>
        </p:nvSpPr>
        <p:spPr>
          <a:xfrm>
            <a:off x="8443617" y="271141"/>
            <a:ext cx="1166703"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lgn="r">
              <a:defRPr sz="1200">
                <a:latin typeface="Calibri"/>
                <a:ea typeface="Calibri"/>
                <a:cs typeface="Calibri"/>
                <a:sym typeface="Calibri"/>
              </a:defRPr>
            </a:pPr>
            <a:r>
              <a:t>Actividad 15|</a:t>
            </a:r>
            <a:r>
              <a:rPr sz="1600">
                <a:solidFill>
                  <a:srgbClr val="741B47"/>
                </a:solidFill>
              </a:rPr>
              <a:t>2</a:t>
            </a:r>
          </a:p>
        </p:txBody>
      </p:sp>
      <p:sp>
        <p:nvSpPr>
          <p:cNvPr id="103" name="Google Shape;33;p25"/>
          <p:cNvSpPr txBox="1"/>
          <p:nvPr/>
        </p:nvSpPr>
        <p:spPr>
          <a:xfrm>
            <a:off x="442650" y="350325"/>
            <a:ext cx="7441801" cy="372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sistemas de transmisión y frenos</a:t>
            </a:r>
          </a:p>
        </p:txBody>
      </p:sp>
      <p:sp>
        <p:nvSpPr>
          <p:cNvPr id="104"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80;p29"/>
          <p:cNvSpPr/>
          <p:nvPr/>
        </p:nvSpPr>
        <p:spPr>
          <a:xfrm rot="10800000" flipH="1">
            <a:off x="181647" y="822023"/>
            <a:ext cx="9356704"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n-lt"/>
                <a:ea typeface="+mn-ea"/>
                <a:cs typeface="+mn-cs"/>
                <a:sym typeface="Arial"/>
              </a:defRPr>
            </a:pPr>
            <a:endParaRPr/>
          </a:p>
        </p:txBody>
      </p:sp>
      <p:grpSp>
        <p:nvGrpSpPr>
          <p:cNvPr id="114" name="Google Shape;81;p29"/>
          <p:cNvGrpSpPr/>
          <p:nvPr/>
        </p:nvGrpSpPr>
        <p:grpSpPr>
          <a:xfrm>
            <a:off x="8091898" y="451665"/>
            <a:ext cx="662106" cy="380238"/>
            <a:chOff x="-1" y="0"/>
            <a:chExt cx="662105" cy="380237"/>
          </a:xfrm>
        </p:grpSpPr>
        <p:sp>
          <p:nvSpPr>
            <p:cNvPr id="112" name="Google Shape;82;p29"/>
            <p:cNvSpPr/>
            <p:nvPr/>
          </p:nvSpPr>
          <p:spPr>
            <a:xfrm>
              <a:off x="-2" y="327735"/>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13" name="Google Shape;83;p29"/>
            <p:cNvSpPr txBox="1"/>
            <p:nvPr/>
          </p:nvSpPr>
          <p:spPr>
            <a:xfrm>
              <a:off x="-2" y="-1"/>
              <a:ext cx="662107" cy="3801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b">
              <a:spAutoFit/>
            </a:bodyPr>
            <a:lstStyle>
              <a:lvl1pPr>
                <a:defRPr>
                  <a:latin typeface="+mn-lt"/>
                  <a:ea typeface="+mn-ea"/>
                  <a:cs typeface="+mn-cs"/>
                  <a:sym typeface="Arial"/>
                </a:defRPr>
              </a:lvl1pPr>
            </a:lstStyle>
            <a:p>
              <a:r>
                <a:t> </a:t>
              </a:r>
            </a:p>
          </p:txBody>
        </p:sp>
      </p:grpSp>
      <p:grpSp>
        <p:nvGrpSpPr>
          <p:cNvPr id="117" name="Google Shape;84;p29"/>
          <p:cNvGrpSpPr/>
          <p:nvPr/>
        </p:nvGrpSpPr>
        <p:grpSpPr>
          <a:xfrm>
            <a:off x="8753997" y="451665"/>
            <a:ext cx="785407" cy="380238"/>
            <a:chOff x="-1" y="0"/>
            <a:chExt cx="785406" cy="380237"/>
          </a:xfrm>
        </p:grpSpPr>
        <p:sp>
          <p:nvSpPr>
            <p:cNvPr id="115" name="Google Shape;85;p29"/>
            <p:cNvSpPr/>
            <p:nvPr/>
          </p:nvSpPr>
          <p:spPr>
            <a:xfrm>
              <a:off x="-2" y="327735"/>
              <a:ext cx="785408"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16" name="Google Shape;86;p29"/>
            <p:cNvSpPr txBox="1"/>
            <p:nvPr/>
          </p:nvSpPr>
          <p:spPr>
            <a:xfrm>
              <a:off x="-2" y="-1"/>
              <a:ext cx="785408" cy="3801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b">
              <a:spAutoFit/>
            </a:bodyPr>
            <a:lstStyle>
              <a:lvl1pPr>
                <a:defRPr>
                  <a:latin typeface="+mn-lt"/>
                  <a:ea typeface="+mn-ea"/>
                  <a:cs typeface="+mn-cs"/>
                  <a:sym typeface="Arial"/>
                </a:defRPr>
              </a:lvl1pPr>
            </a:lstStyle>
            <a:p>
              <a:r>
                <a:t> </a:t>
              </a:r>
            </a:p>
          </p:txBody>
        </p:sp>
      </p:grpSp>
      <p:sp>
        <p:nvSpPr>
          <p:cNvPr id="118" name="Google Shape;88;p29"/>
          <p:cNvSpPr txBox="1"/>
          <p:nvPr/>
        </p:nvSpPr>
        <p:spPr>
          <a:xfrm>
            <a:off x="8170650" y="288449"/>
            <a:ext cx="1166703" cy="372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8" tIns="91398" rIns="91398" bIns="91398">
            <a:spAutoFit/>
          </a:bodyPr>
          <a:lstStyle>
            <a:lvl1pPr algn="r">
              <a:defRPr b="1">
                <a:latin typeface="Calibri"/>
                <a:ea typeface="Calibri"/>
                <a:cs typeface="Calibri"/>
                <a:sym typeface="Calibri"/>
              </a:defRPr>
            </a:lvl1pPr>
          </a:lstStyle>
          <a:p>
            <a:r>
              <a:t>¡Atención!</a:t>
            </a:r>
          </a:p>
        </p:txBody>
      </p:sp>
      <p:sp>
        <p:nvSpPr>
          <p:cNvPr id="119" name="Google Shape;31;p6"/>
          <p:cNvSpPr/>
          <p:nvPr/>
        </p:nvSpPr>
        <p:spPr>
          <a:xfrm>
            <a:off x="181649" y="180899"/>
            <a:ext cx="7909204"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a:blip r:embed="rId2"/>
          </a:blipFill>
          <a:ln w="12700">
            <a:miter lim="400000"/>
          </a:ln>
        </p:spPr>
        <p:txBody>
          <a:bodyPr lIns="0" tIns="0" rIns="0" bIns="0" anchor="b"/>
          <a:lstStyle/>
          <a:p>
            <a:pPr>
              <a:defRPr>
                <a:latin typeface="+mn-lt"/>
                <a:ea typeface="+mn-ea"/>
                <a:cs typeface="+mn-cs"/>
                <a:sym typeface="Arial"/>
              </a:defRPr>
            </a:pPr>
            <a:endParaRPr/>
          </a:p>
        </p:txBody>
      </p:sp>
      <p:sp>
        <p:nvSpPr>
          <p:cNvPr id="1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127" name="Google Shape;20;p27"/>
          <p:cNvSpPr/>
          <p:nvPr/>
        </p:nvSpPr>
        <p:spPr>
          <a:xfrm>
            <a:off x="180897" y="180899"/>
            <a:ext cx="7911005"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130" name="Google Shape;21;p27"/>
          <p:cNvGrpSpPr/>
          <p:nvPr/>
        </p:nvGrpSpPr>
        <p:grpSpPr>
          <a:xfrm>
            <a:off x="8091898" y="451662"/>
            <a:ext cx="662106" cy="380241"/>
            <a:chOff x="-1" y="-1"/>
            <a:chExt cx="662105" cy="380239"/>
          </a:xfrm>
        </p:grpSpPr>
        <p:sp>
          <p:nvSpPr>
            <p:cNvPr id="128"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29" name="Texto"/>
            <p:cNvSpPr txBox="1"/>
            <p:nvPr/>
          </p:nvSpPr>
          <p:spPr>
            <a:xfrm>
              <a:off x="-2" y="-1"/>
              <a:ext cx="662107"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n-lt"/>
                  <a:ea typeface="+mn-ea"/>
                  <a:cs typeface="+mn-cs"/>
                  <a:sym typeface="Arial"/>
                </a:defRPr>
              </a:lvl1pPr>
            </a:lstStyle>
            <a:p>
              <a:r>
                <a:t> </a:t>
              </a:r>
            </a:p>
          </p:txBody>
        </p:sp>
      </p:grpSp>
      <p:grpSp>
        <p:nvGrpSpPr>
          <p:cNvPr id="133" name="Google Shape;22;p27"/>
          <p:cNvGrpSpPr/>
          <p:nvPr/>
        </p:nvGrpSpPr>
        <p:grpSpPr>
          <a:xfrm>
            <a:off x="8753997" y="451662"/>
            <a:ext cx="785404" cy="380241"/>
            <a:chOff x="0" y="-1"/>
            <a:chExt cx="785403" cy="380239"/>
          </a:xfrm>
        </p:grpSpPr>
        <p:sp>
          <p:nvSpPr>
            <p:cNvPr id="131"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32" name="Texto"/>
            <p:cNvSpPr txBox="1"/>
            <p:nvPr/>
          </p:nvSpPr>
          <p:spPr>
            <a:xfrm>
              <a:off x="-1" y="-1"/>
              <a:ext cx="785404"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n-lt"/>
                  <a:ea typeface="+mn-ea"/>
                  <a:cs typeface="+mn-cs"/>
                  <a:sym typeface="Arial"/>
                </a:defRPr>
              </a:lvl1pPr>
            </a:lstStyle>
            <a:p>
              <a:r>
                <a:t> </a:t>
              </a:r>
            </a:p>
          </p:txBody>
        </p:sp>
      </p:grpSp>
      <p:sp>
        <p:nvSpPr>
          <p:cNvPr id="134" name="Google Shape;26;p27"/>
          <p:cNvSpPr txBox="1"/>
          <p:nvPr/>
        </p:nvSpPr>
        <p:spPr>
          <a:xfrm>
            <a:off x="375975" y="6881800"/>
            <a:ext cx="6786599" cy="3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35" name="Google Shape;33;p25"/>
          <p:cNvSpPr txBox="1"/>
          <p:nvPr/>
        </p:nvSpPr>
        <p:spPr>
          <a:xfrm>
            <a:off x="442650" y="350325"/>
            <a:ext cx="7441801" cy="372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sistemas de transmisión y frenos</a:t>
            </a:r>
          </a:p>
        </p:txBody>
      </p:sp>
      <p:sp>
        <p:nvSpPr>
          <p:cNvPr id="136" name="Google Shape;23;p27"/>
          <p:cNvSpPr txBox="1"/>
          <p:nvPr/>
        </p:nvSpPr>
        <p:spPr>
          <a:xfrm>
            <a:off x="8443617" y="271141"/>
            <a:ext cx="1166703"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lgn="r">
              <a:defRPr sz="1200">
                <a:latin typeface="Calibri"/>
                <a:ea typeface="Calibri"/>
                <a:cs typeface="Calibri"/>
                <a:sym typeface="Calibri"/>
              </a:defRPr>
            </a:pPr>
            <a:r>
              <a:t>Actividad 15|</a:t>
            </a:r>
            <a:r>
              <a:rPr sz="1600">
                <a:solidFill>
                  <a:srgbClr val="741B47"/>
                </a:solidFill>
              </a:rPr>
              <a:t>2</a:t>
            </a:r>
          </a:p>
        </p:txBody>
      </p:sp>
      <p:sp>
        <p:nvSpPr>
          <p:cNvPr id="137"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One column text">
    <p:spTree>
      <p:nvGrpSpPr>
        <p:cNvPr id="1" name=""/>
        <p:cNvGrpSpPr/>
        <p:nvPr/>
      </p:nvGrpSpPr>
      <p:grpSpPr>
        <a:xfrm>
          <a:off x="0" y="0"/>
          <a:ext cx="0" cy="0"/>
          <a:chOff x="0" y="0"/>
          <a:chExt cx="0" cy="0"/>
        </a:xfrm>
      </p:grpSpPr>
      <p:grpSp>
        <p:nvGrpSpPr>
          <p:cNvPr id="146" name="Google Shape;7;p23"/>
          <p:cNvGrpSpPr/>
          <p:nvPr/>
        </p:nvGrpSpPr>
        <p:grpSpPr>
          <a:xfrm>
            <a:off x="242854" y="1756548"/>
            <a:ext cx="9346505" cy="5675927"/>
            <a:chOff x="0" y="0"/>
            <a:chExt cx="9346503" cy="5675926"/>
          </a:xfrm>
        </p:grpSpPr>
        <p:sp>
          <p:nvSpPr>
            <p:cNvPr id="144" name="Figura"/>
            <p:cNvSpPr/>
            <p:nvPr/>
          </p:nvSpPr>
          <p:spPr>
            <a:xfrm>
              <a:off x="-1" y="-1"/>
              <a:ext cx="9346505" cy="5675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45" name="Texto"/>
            <p:cNvSpPr txBox="1"/>
            <p:nvPr/>
          </p:nvSpPr>
          <p:spPr>
            <a:xfrm>
              <a:off x="-1" y="2647845"/>
              <a:ext cx="9091322"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pic>
        <p:nvPicPr>
          <p:cNvPr id="147" name="Google Shape;8;p23" descr="Google Shape;8;p23"/>
          <p:cNvPicPr>
            <a:picLocks noChangeAspect="1"/>
          </p:cNvPicPr>
          <p:nvPr/>
        </p:nvPicPr>
        <p:blipFill>
          <a:blip r:embed="rId2"/>
          <a:stretch>
            <a:fillRect/>
          </a:stretch>
        </p:blipFill>
        <p:spPr>
          <a:xfrm>
            <a:off x="436350" y="419800"/>
            <a:ext cx="3659450" cy="680475"/>
          </a:xfrm>
          <a:prstGeom prst="rect">
            <a:avLst/>
          </a:prstGeom>
          <a:ln w="12700">
            <a:miter lim="400000"/>
          </a:ln>
        </p:spPr>
      </p:pic>
      <p:sp>
        <p:nvSpPr>
          <p:cNvPr id="148" name="Google Shape;9;p23"/>
          <p:cNvSpPr/>
          <p:nvPr/>
        </p:nvSpPr>
        <p:spPr>
          <a:xfrm>
            <a:off x="436350" y="6464001"/>
            <a:ext cx="7891862" cy="680476"/>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149" name="Google Shape;10;p23" descr="Google Shape;10;p23"/>
          <p:cNvPicPr>
            <a:picLocks noChangeAspect="1"/>
          </p:cNvPicPr>
          <p:nvPr/>
        </p:nvPicPr>
        <p:blipFill>
          <a:blip r:embed="rId3"/>
          <a:stretch>
            <a:fillRect/>
          </a:stretch>
        </p:blipFill>
        <p:spPr>
          <a:xfrm>
            <a:off x="433440" y="6464000"/>
            <a:ext cx="690484" cy="680477"/>
          </a:xfrm>
          <a:prstGeom prst="rect">
            <a:avLst/>
          </a:prstGeom>
          <a:ln w="12700">
            <a:miter lim="400000"/>
          </a:ln>
        </p:spPr>
      </p:pic>
      <p:pic>
        <p:nvPicPr>
          <p:cNvPr id="150" name="Google Shape;11;p23" descr="Google Shape;11;p23"/>
          <p:cNvPicPr>
            <a:picLocks noChangeAspect="1"/>
          </p:cNvPicPr>
          <p:nvPr/>
        </p:nvPicPr>
        <p:blipFill>
          <a:blip r:embed="rId4"/>
          <a:stretch>
            <a:fillRect/>
          </a:stretch>
        </p:blipFill>
        <p:spPr>
          <a:xfrm>
            <a:off x="8272364" y="1222172"/>
            <a:ext cx="1080002" cy="241875"/>
          </a:xfrm>
          <a:prstGeom prst="rect">
            <a:avLst/>
          </a:prstGeom>
          <a:ln w="12700">
            <a:miter lim="400000"/>
          </a:ln>
        </p:spPr>
      </p:pic>
      <p:pic>
        <p:nvPicPr>
          <p:cNvPr id="151" name="Google Shape;12;p23" descr="Google Shape;12;p23"/>
          <p:cNvPicPr>
            <a:picLocks noChangeAspect="1"/>
          </p:cNvPicPr>
          <p:nvPr/>
        </p:nvPicPr>
        <p:blipFill>
          <a:blip r:embed="rId5"/>
          <a:stretch>
            <a:fillRect/>
          </a:stretch>
        </p:blipFill>
        <p:spPr>
          <a:xfrm>
            <a:off x="8272364" y="418596"/>
            <a:ext cx="1080002" cy="664778"/>
          </a:xfrm>
          <a:prstGeom prst="rect">
            <a:avLst/>
          </a:prstGeom>
          <a:ln w="12700">
            <a:miter lim="400000"/>
          </a:ln>
        </p:spPr>
      </p:pic>
      <p:pic>
        <p:nvPicPr>
          <p:cNvPr id="152" name="Google Shape;13;p23" descr="Google Shape;13;p23"/>
          <p:cNvPicPr>
            <a:picLocks noChangeAspect="1"/>
          </p:cNvPicPr>
          <p:nvPr/>
        </p:nvPicPr>
        <p:blipFill>
          <a:blip r:embed="rId6"/>
          <a:stretch>
            <a:fillRect/>
          </a:stretch>
        </p:blipFill>
        <p:spPr>
          <a:xfrm>
            <a:off x="8521706" y="6387272"/>
            <a:ext cx="830661" cy="756002"/>
          </a:xfrm>
          <a:prstGeom prst="rect">
            <a:avLst/>
          </a:prstGeom>
          <a:ln w="12700">
            <a:miter lim="400000"/>
          </a:ln>
        </p:spPr>
      </p:pic>
      <p:sp>
        <p:nvSpPr>
          <p:cNvPr id="153" name="Número de diapositiva"/>
          <p:cNvSpPr txBox="1">
            <a:spLocks noGrp="1"/>
          </p:cNvSpPr>
          <p:nvPr>
            <p:ph type="sldNum" sz="quarter" idx="2"/>
          </p:nvPr>
        </p:nvSpPr>
        <p:spPr>
          <a:xfrm>
            <a:off x="6689121" y="6871630"/>
            <a:ext cx="273654" cy="264254"/>
          </a:xfrm>
          <a:prstGeom prst="rect">
            <a:avLst/>
          </a:prstGeom>
        </p:spPr>
        <p:txBody>
          <a:bodyPr lIns="45718" tIns="45718" rIns="45718" bIns="45718"/>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oogle Shape;15;p24"/>
          <p:cNvGrpSpPr/>
          <p:nvPr/>
        </p:nvGrpSpPr>
        <p:grpSpPr>
          <a:xfrm>
            <a:off x="242852" y="1756547"/>
            <a:ext cx="9346508" cy="5675929"/>
            <a:chOff x="-1" y="0"/>
            <a:chExt cx="9346507" cy="5675927"/>
          </a:xfrm>
        </p:grpSpPr>
        <p:sp>
          <p:nvSpPr>
            <p:cNvPr id="2" name="Figura"/>
            <p:cNvSpPr/>
            <p:nvPr/>
          </p:nvSpPr>
          <p:spPr>
            <a:xfrm>
              <a:off x="-2" y="-1"/>
              <a:ext cx="9346508" cy="56759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3" name="Texto"/>
            <p:cNvSpPr txBox="1"/>
            <p:nvPr/>
          </p:nvSpPr>
          <p:spPr>
            <a:xfrm>
              <a:off x="-2" y="2647844"/>
              <a:ext cx="9091325"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n-lt"/>
                  <a:ea typeface="+mn-ea"/>
                  <a:cs typeface="+mn-cs"/>
                  <a:sym typeface="Arial"/>
                </a:defRPr>
              </a:lvl1pPr>
            </a:lstStyle>
            <a:p>
              <a:r>
                <a:t> </a:t>
              </a:r>
            </a:p>
          </p:txBody>
        </p:sp>
      </p:grpSp>
      <p:pic>
        <p:nvPicPr>
          <p:cNvPr id="5" name="Google Shape;16;p24" descr="Google Shape;16;p24"/>
          <p:cNvPicPr>
            <a:picLocks noChangeAspect="1"/>
          </p:cNvPicPr>
          <p:nvPr/>
        </p:nvPicPr>
        <p:blipFill>
          <a:blip r:embed="rId11"/>
          <a:stretch>
            <a:fillRect/>
          </a:stretch>
        </p:blipFill>
        <p:spPr>
          <a:xfrm>
            <a:off x="8272364" y="1222172"/>
            <a:ext cx="1080003" cy="241875"/>
          </a:xfrm>
          <a:prstGeom prst="rect">
            <a:avLst/>
          </a:prstGeom>
          <a:ln w="12700">
            <a:miter lim="400000"/>
          </a:ln>
        </p:spPr>
      </p:pic>
      <p:pic>
        <p:nvPicPr>
          <p:cNvPr id="6" name="Google Shape;17;p24" descr="Google Shape;17;p24"/>
          <p:cNvPicPr>
            <a:picLocks noChangeAspect="1"/>
          </p:cNvPicPr>
          <p:nvPr/>
        </p:nvPicPr>
        <p:blipFill>
          <a:blip r:embed="rId12"/>
          <a:stretch>
            <a:fillRect/>
          </a:stretch>
        </p:blipFill>
        <p:spPr>
          <a:xfrm>
            <a:off x="8272364" y="418596"/>
            <a:ext cx="1080003" cy="664778"/>
          </a:xfrm>
          <a:prstGeom prst="rect">
            <a:avLst/>
          </a:prstGeom>
          <a:ln w="12700">
            <a:miter lim="400000"/>
          </a:ln>
        </p:spPr>
      </p:pic>
      <p:pic>
        <p:nvPicPr>
          <p:cNvPr id="7" name="Google Shape;18;p24" descr="Google Shape;18;p24"/>
          <p:cNvPicPr>
            <a:picLocks noChangeAspect="1"/>
          </p:cNvPicPr>
          <p:nvPr/>
        </p:nvPicPr>
        <p:blipFill>
          <a:blip r:embed="rId13"/>
          <a:stretch>
            <a:fillRect/>
          </a:stretch>
        </p:blipFill>
        <p:spPr>
          <a:xfrm>
            <a:off x="436350" y="419800"/>
            <a:ext cx="3659450" cy="680475"/>
          </a:xfrm>
          <a:prstGeom prst="rect">
            <a:avLst/>
          </a:prstGeom>
          <a:ln w="12700">
            <a:miter lim="400000"/>
          </a:ln>
        </p:spPr>
      </p:pic>
      <p:sp>
        <p:nvSpPr>
          <p:cNvPr id="8" name="Texto del título"/>
          <p:cNvSpPr txBox="1">
            <a:spLocks noGrp="1"/>
          </p:cNvSpPr>
          <p:nvPr>
            <p:ph type="title"/>
          </p:nvPr>
        </p:nvSpPr>
        <p:spPr>
          <a:xfrm>
            <a:off x="1455638" y="848357"/>
            <a:ext cx="7772401" cy="1838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Texto del título</a:t>
            </a:r>
          </a:p>
        </p:txBody>
      </p:sp>
      <p:sp>
        <p:nvSpPr>
          <p:cNvPr id="9" name="Nivel de texto 1…"/>
          <p:cNvSpPr txBox="1">
            <a:spLocks noGrp="1"/>
          </p:cNvSpPr>
          <p:nvPr>
            <p:ph type="body" idx="1"/>
          </p:nvPr>
        </p:nvSpPr>
        <p:spPr>
          <a:xfrm>
            <a:off x="5422800" y="2686755"/>
            <a:ext cx="3805239" cy="4869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Nivel de texto 1</a:t>
            </a:r>
          </a:p>
          <a:p>
            <a:pPr lvl="1"/>
            <a:r>
              <a:t>Nivel de texto 2</a:t>
            </a:r>
          </a:p>
          <a:p>
            <a:pPr lvl="2"/>
            <a:r>
              <a:t>Nivel de texto 3</a:t>
            </a:r>
          </a:p>
          <a:p>
            <a:pPr lvl="3"/>
            <a:r>
              <a:t>Nivel de texto 4</a:t>
            </a:r>
          </a:p>
          <a:p>
            <a:pPr lvl="4"/>
            <a:r>
              <a:t>Nivel de texto 5</a:t>
            </a:r>
          </a:p>
        </p:txBody>
      </p:sp>
      <p:sp>
        <p:nvSpPr>
          <p:cNvPr id="10" name="Número de diapositiva"/>
          <p:cNvSpPr txBox="1">
            <a:spLocks noGrp="1"/>
          </p:cNvSpPr>
          <p:nvPr>
            <p:ph type="sldNum" sz="quarter" idx="2"/>
          </p:nvPr>
        </p:nvSpPr>
        <p:spPr>
          <a:xfrm>
            <a:off x="6689123" y="6871631"/>
            <a:ext cx="273652" cy="264251"/>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Google Shape;94;p1"/>
          <p:cNvSpPr txBox="1"/>
          <p:nvPr/>
        </p:nvSpPr>
        <p:spPr>
          <a:xfrm>
            <a:off x="1176618" y="6563125"/>
            <a:ext cx="7012135" cy="482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63" name="Google Shape;97;p1"/>
          <p:cNvSpPr txBox="1"/>
          <p:nvPr/>
        </p:nvSpPr>
        <p:spPr>
          <a:xfrm>
            <a:off x="352724" y="2261848"/>
            <a:ext cx="7586043" cy="11537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90000"/>
              </a:lnSpc>
              <a:defRPr sz="3600" b="1" cap="all">
                <a:solidFill>
                  <a:srgbClr val="741B47"/>
                </a:solidFill>
                <a:latin typeface="Calibri"/>
                <a:ea typeface="Calibri"/>
                <a:cs typeface="Calibri"/>
                <a:sym typeface="Calibri"/>
              </a:defRPr>
            </a:pPr>
            <a:r>
              <a:t>Mantenimiento de los sistemas </a:t>
            </a:r>
          </a:p>
          <a:p>
            <a:pPr>
              <a:lnSpc>
                <a:spcPct val="90000"/>
              </a:lnSpc>
              <a:defRPr sz="3600" b="1" cap="all">
                <a:solidFill>
                  <a:srgbClr val="741B47"/>
                </a:solidFill>
                <a:latin typeface="Calibri"/>
                <a:ea typeface="Calibri"/>
                <a:cs typeface="Calibri"/>
                <a:sym typeface="Calibri"/>
              </a:defRPr>
            </a:pPr>
            <a:r>
              <a:t>de transmisión y frenos</a:t>
            </a:r>
          </a:p>
        </p:txBody>
      </p:sp>
      <p:sp>
        <p:nvSpPr>
          <p:cNvPr id="164" name="Google Shape;76;p1"/>
          <p:cNvSpPr txBox="1"/>
          <p:nvPr/>
        </p:nvSpPr>
        <p:spPr>
          <a:xfrm>
            <a:off x="374950" y="1923280"/>
            <a:ext cx="1444326" cy="621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sz="1500" b="1">
                <a:latin typeface="Calibri"/>
                <a:ea typeface="Calibri"/>
                <a:cs typeface="Calibri"/>
                <a:sym typeface="Calibri"/>
              </a:defRPr>
            </a:lvl1pPr>
          </a:lstStyle>
          <a:p>
            <a:r>
              <a:t>MÓDULO 8</a:t>
            </a:r>
            <a:endParaRPr>
              <a:latin typeface="+mn-lt"/>
              <a:ea typeface="+mn-ea"/>
              <a:cs typeface="+mn-cs"/>
              <a:sym typeface="Arial"/>
            </a:endParaRPr>
          </a:p>
        </p:txBody>
      </p:sp>
      <p:pic>
        <p:nvPicPr>
          <p:cNvPr id="165" name="Imagen" descr="Imagen"/>
          <p:cNvPicPr>
            <a:picLocks noChangeAspect="1"/>
          </p:cNvPicPr>
          <p:nvPr/>
        </p:nvPicPr>
        <p:blipFill>
          <a:blip r:embed="rId2"/>
          <a:stretch>
            <a:fillRect/>
          </a:stretch>
        </p:blipFill>
        <p:spPr>
          <a:xfrm>
            <a:off x="2060756" y="3270460"/>
            <a:ext cx="5524117" cy="3336101"/>
          </a:xfrm>
          <a:prstGeom prst="rect">
            <a:avLst/>
          </a:prstGeom>
          <a:ln w="12700">
            <a:miter lim="400000"/>
          </a:ln>
        </p:spPr>
      </p:pic>
      <p:sp>
        <p:nvSpPr>
          <p:cNvPr id="6" name="Google Shape;62;p1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smtClean="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NIVEL </a:t>
            </a:r>
            <a:r>
              <a:rPr lang="es-CL" sz="1200" dirty="0" smtClean="0">
                <a:solidFill>
                  <a:srgbClr val="741B47"/>
                </a:solidFill>
                <a:latin typeface="Calibri" panose="020F0502020204030204" pitchFamily="34" charset="0"/>
                <a:ea typeface="Roboto Medium"/>
                <a:cs typeface="Calibri" panose="020F0502020204030204" pitchFamily="34" charset="0"/>
                <a:sym typeface="Roboto Medium"/>
              </a:rPr>
              <a:t>4</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Google Shape;173;p6"/>
          <p:cNvSpPr txBox="1"/>
          <p:nvPr/>
        </p:nvSpPr>
        <p:spPr>
          <a:xfrm>
            <a:off x="382497" y="1080705"/>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PARTES MÁS IMPORTANTES DE </a:t>
            </a:r>
          </a:p>
          <a:p>
            <a:pPr>
              <a:lnSpc>
                <a:spcPct val="80000"/>
              </a:lnSpc>
              <a:defRPr sz="2800">
                <a:solidFill>
                  <a:srgbClr val="FF0000"/>
                </a:solidFill>
                <a:latin typeface="Calibri"/>
                <a:ea typeface="Calibri"/>
                <a:cs typeface="Calibri"/>
                <a:sym typeface="Calibri"/>
              </a:defRPr>
            </a:pPr>
            <a:r>
              <a:t>LAS TRANSMISIONES AUTOMÁTICAS</a:t>
            </a:r>
          </a:p>
        </p:txBody>
      </p:sp>
      <p:sp>
        <p:nvSpPr>
          <p:cNvPr id="268" name="CuadroTexto 18"/>
          <p:cNvSpPr txBox="1"/>
          <p:nvPr/>
        </p:nvSpPr>
        <p:spPr>
          <a:xfrm>
            <a:off x="1363509" y="4592408"/>
            <a:ext cx="2772083" cy="55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latin typeface="Calibri"/>
                <a:ea typeface="Calibri"/>
                <a:cs typeface="Calibri"/>
                <a:sym typeface="Calibri"/>
              </a:defRPr>
            </a:lvl1pPr>
          </a:lstStyle>
          <a:p>
            <a:r>
              <a:t>Cuerpo o caja de válvulas de la transmisión automática</a:t>
            </a:r>
          </a:p>
        </p:txBody>
      </p:sp>
      <p:sp>
        <p:nvSpPr>
          <p:cNvPr id="269" name="Grupo 11"/>
          <p:cNvSpPr/>
          <p:nvPr/>
        </p:nvSpPr>
        <p:spPr>
          <a:xfrm>
            <a:off x="1492970" y="3450454"/>
            <a:ext cx="6150760" cy="2183505"/>
          </a:xfrm>
          <a:prstGeom prst="roundRect">
            <a:avLst>
              <a:gd name="adj" fmla="val 9883"/>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270" name="Grupo 11"/>
          <p:cNvSpPr/>
          <p:nvPr/>
        </p:nvSpPr>
        <p:spPr>
          <a:xfrm>
            <a:off x="1624179" y="3613873"/>
            <a:ext cx="2273006" cy="1856667"/>
          </a:xfrm>
          <a:prstGeom prst="roundRect">
            <a:avLst>
              <a:gd name="adj" fmla="val 9883"/>
            </a:avLst>
          </a:prstGeom>
          <a:solidFill>
            <a:srgbClr val="FFFFFF"/>
          </a:solidFill>
          <a:ln w="12700">
            <a:miter lim="400000"/>
          </a:ln>
        </p:spPr>
        <p:txBody>
          <a:bodyPr lIns="0" tIns="0" rIns="0" bIns="0" anchor="ctr"/>
          <a:lstStyle/>
          <a:p>
            <a:pPr>
              <a:defRPr>
                <a:latin typeface="+mn-lt"/>
                <a:ea typeface="+mn-ea"/>
                <a:cs typeface="+mn-cs"/>
                <a:sym typeface="Arial"/>
              </a:defRPr>
            </a:pPr>
            <a:endParaRPr/>
          </a:p>
        </p:txBody>
      </p:sp>
      <p:pic>
        <p:nvPicPr>
          <p:cNvPr id="271" name="Marcador de contenido 4" descr="Marcador de contenido 4"/>
          <p:cNvPicPr>
            <a:picLocks noChangeAspect="1"/>
          </p:cNvPicPr>
          <p:nvPr/>
        </p:nvPicPr>
        <p:blipFill>
          <a:blip r:embed="rId2"/>
          <a:stretch>
            <a:fillRect/>
          </a:stretch>
        </p:blipFill>
        <p:spPr>
          <a:xfrm>
            <a:off x="1948012" y="4060587"/>
            <a:ext cx="1652824" cy="995068"/>
          </a:xfrm>
          <a:prstGeom prst="rect">
            <a:avLst/>
          </a:prstGeom>
          <a:ln w="12700">
            <a:miter lim="400000"/>
          </a:ln>
        </p:spPr>
      </p:pic>
      <p:pic>
        <p:nvPicPr>
          <p:cNvPr id="272" name="Imagen" descr="Imagen"/>
          <p:cNvPicPr>
            <a:picLocks noChangeAspect="1"/>
          </p:cNvPicPr>
          <p:nvPr/>
        </p:nvPicPr>
        <p:blipFill>
          <a:blip r:embed="rId3"/>
          <a:stretch>
            <a:fillRect/>
          </a:stretch>
        </p:blipFill>
        <p:spPr>
          <a:xfrm>
            <a:off x="5869394" y="1943684"/>
            <a:ext cx="2845525" cy="6056732"/>
          </a:xfrm>
          <a:prstGeom prst="rect">
            <a:avLst/>
          </a:prstGeom>
          <a:ln w="12700">
            <a:miter lim="400000"/>
          </a:ln>
        </p:spPr>
      </p:pic>
      <p:sp>
        <p:nvSpPr>
          <p:cNvPr id="273" name="CuadroTexto 19"/>
          <p:cNvSpPr txBox="1"/>
          <p:nvPr/>
        </p:nvSpPr>
        <p:spPr>
          <a:xfrm>
            <a:off x="4085302" y="4388075"/>
            <a:ext cx="1798896" cy="340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lgn="ctr">
              <a:defRPr sz="2000" b="1">
                <a:solidFill>
                  <a:srgbClr val="FF0000"/>
                </a:solidFill>
                <a:latin typeface="Calibri"/>
                <a:ea typeface="Calibri"/>
                <a:cs typeface="Calibri"/>
                <a:sym typeface="Calibri"/>
              </a:defRPr>
            </a:lvl1pPr>
          </a:lstStyle>
          <a:p>
            <a:r>
              <a:t>Filtro de aceite</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10</a:t>
            </a:fld>
            <a:endParaRPr lang="es-CL"/>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írculo"/>
          <p:cNvSpPr/>
          <p:nvPr/>
        </p:nvSpPr>
        <p:spPr>
          <a:xfrm>
            <a:off x="179443" y="2720925"/>
            <a:ext cx="3839586" cy="3839586"/>
          </a:xfrm>
          <a:prstGeom prst="ellipse">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276"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FUNCIONES DEL </a:t>
            </a:r>
            <a:r>
              <a:rPr b="0">
                <a:solidFill>
                  <a:srgbClr val="FF0000"/>
                </a:solidFill>
              </a:rPr>
              <a:t>ACEITE ATF</a:t>
            </a:r>
          </a:p>
        </p:txBody>
      </p:sp>
      <p:pic>
        <p:nvPicPr>
          <p:cNvPr id="277" name="Imagen 2" descr="Imagen 2"/>
          <p:cNvPicPr>
            <a:picLocks noChangeAspect="1"/>
          </p:cNvPicPr>
          <p:nvPr/>
        </p:nvPicPr>
        <p:blipFill>
          <a:blip r:embed="rId2"/>
          <a:stretch>
            <a:fillRect/>
          </a:stretch>
        </p:blipFill>
        <p:spPr>
          <a:xfrm>
            <a:off x="4383054" y="2883204"/>
            <a:ext cx="5114992" cy="3237389"/>
          </a:xfrm>
          <a:prstGeom prst="rect">
            <a:avLst/>
          </a:prstGeom>
          <a:ln w="12700">
            <a:miter lim="400000"/>
          </a:ln>
        </p:spPr>
      </p:pic>
      <p:sp>
        <p:nvSpPr>
          <p:cNvPr id="278" name="Rectángulo 3"/>
          <p:cNvSpPr txBox="1"/>
          <p:nvPr/>
        </p:nvSpPr>
        <p:spPr>
          <a:xfrm>
            <a:off x="433297" y="1780763"/>
            <a:ext cx="6189155" cy="595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80000"/>
              </a:lnSpc>
              <a:defRPr sz="2000" cap="all">
                <a:solidFill>
                  <a:srgbClr val="741B47"/>
                </a:solidFill>
                <a:latin typeface="Calibri"/>
                <a:ea typeface="Calibri"/>
                <a:cs typeface="Calibri"/>
                <a:sym typeface="Calibri"/>
              </a:defRPr>
            </a:pPr>
            <a:r>
              <a:t>El aceite ATF (Automatic Transmition Fluid) cumple </a:t>
            </a:r>
            <a:r>
              <a:rPr>
                <a:solidFill>
                  <a:srgbClr val="FF0000"/>
                </a:solidFill>
              </a:rPr>
              <a:t>las siguientes funciones:</a:t>
            </a:r>
          </a:p>
        </p:txBody>
      </p:sp>
      <p:pic>
        <p:nvPicPr>
          <p:cNvPr id="279" name="Imagen" descr="Imagen"/>
          <p:cNvPicPr>
            <a:picLocks noChangeAspect="1"/>
          </p:cNvPicPr>
          <p:nvPr/>
        </p:nvPicPr>
        <p:blipFill>
          <a:blip r:embed="rId3"/>
          <a:stretch>
            <a:fillRect/>
          </a:stretch>
        </p:blipFill>
        <p:spPr>
          <a:xfrm>
            <a:off x="915422" y="2720925"/>
            <a:ext cx="2367627" cy="3839586"/>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11</a:t>
            </a:fld>
            <a:endParaRPr lang="es-CL"/>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Grupo 11"/>
          <p:cNvSpPr/>
          <p:nvPr/>
        </p:nvSpPr>
        <p:spPr>
          <a:xfrm>
            <a:off x="1605177" y="2372544"/>
            <a:ext cx="6474237" cy="2378896"/>
          </a:xfrm>
          <a:prstGeom prst="roundRect">
            <a:avLst>
              <a:gd name="adj" fmla="val 9883"/>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282" name="Círculo"/>
          <p:cNvSpPr/>
          <p:nvPr/>
        </p:nvSpPr>
        <p:spPr>
          <a:xfrm>
            <a:off x="6116359" y="3282536"/>
            <a:ext cx="3476328" cy="3476328"/>
          </a:xfrm>
          <a:prstGeom prst="ellipse">
            <a:avLst/>
          </a:prstGeom>
          <a:solidFill>
            <a:srgbClr val="FFFFFF"/>
          </a:solidFill>
          <a:ln w="12700">
            <a:miter lim="400000"/>
          </a:ln>
        </p:spPr>
        <p:txBody>
          <a:bodyPr lIns="0" tIns="0" rIns="0" bIns="0"/>
          <a:lstStyle/>
          <a:p>
            <a:pPr algn="ctr">
              <a:defRPr>
                <a:solidFill>
                  <a:srgbClr val="FFFFFF"/>
                </a:solidFill>
                <a:latin typeface="+mn-lt"/>
                <a:ea typeface="+mn-ea"/>
                <a:cs typeface="+mn-cs"/>
                <a:sym typeface="Arial"/>
              </a:defRPr>
            </a:pPr>
            <a:endParaRPr/>
          </a:p>
        </p:txBody>
      </p:sp>
      <p:sp>
        <p:nvSpPr>
          <p:cNvPr id="283"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PROPIEDADES DEL </a:t>
            </a:r>
            <a:r>
              <a:rPr b="0">
                <a:solidFill>
                  <a:srgbClr val="FF0000"/>
                </a:solidFill>
              </a:rPr>
              <a:t>ACEITE ATF</a:t>
            </a:r>
          </a:p>
        </p:txBody>
      </p:sp>
      <p:sp>
        <p:nvSpPr>
          <p:cNvPr id="284" name="Rectángulo 4"/>
          <p:cNvSpPr txBox="1"/>
          <p:nvPr/>
        </p:nvSpPr>
        <p:spPr>
          <a:xfrm>
            <a:off x="4073965" y="2608917"/>
            <a:ext cx="2487008" cy="157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a:defRPr sz="1600" b="1">
                <a:solidFill>
                  <a:srgbClr val="741B47"/>
                </a:solidFill>
                <a:latin typeface="Calibri"/>
                <a:ea typeface="Calibri"/>
                <a:cs typeface="Calibri"/>
                <a:sym typeface="Calibri"/>
              </a:defRPr>
            </a:pPr>
            <a:r>
              <a:t>El aceite en la transmisión automática sufre por:</a:t>
            </a:r>
          </a:p>
          <a:p>
            <a:pPr>
              <a:defRPr sz="1600">
                <a:solidFill>
                  <a:srgbClr val="741B47"/>
                </a:solidFill>
                <a:latin typeface="Calibri"/>
                <a:ea typeface="Calibri"/>
                <a:cs typeface="Calibri"/>
                <a:sym typeface="Calibri"/>
              </a:defRPr>
            </a:pPr>
            <a:r>
              <a:t>Temperatura</a:t>
            </a:r>
          </a:p>
          <a:p>
            <a:pPr>
              <a:defRPr sz="1600">
                <a:solidFill>
                  <a:srgbClr val="741B47"/>
                </a:solidFill>
                <a:latin typeface="Calibri"/>
                <a:ea typeface="Calibri"/>
                <a:cs typeface="Calibri"/>
                <a:sym typeface="Calibri"/>
              </a:defRPr>
            </a:pPr>
            <a:r>
              <a:t>Alta velocidad de circulación</a:t>
            </a:r>
          </a:p>
          <a:p>
            <a:pPr>
              <a:defRPr sz="1600">
                <a:solidFill>
                  <a:srgbClr val="741B47"/>
                </a:solidFill>
                <a:latin typeface="Calibri"/>
                <a:ea typeface="Calibri"/>
                <a:cs typeface="Calibri"/>
                <a:sym typeface="Calibri"/>
              </a:defRPr>
            </a:pPr>
            <a:r>
              <a:t>Fuerza que exige la transmisión</a:t>
            </a:r>
          </a:p>
        </p:txBody>
      </p:sp>
      <p:sp>
        <p:nvSpPr>
          <p:cNvPr id="285" name="Triángulo isósceles 13"/>
          <p:cNvSpPr/>
          <p:nvPr/>
        </p:nvSpPr>
        <p:spPr>
          <a:xfrm rot="14143462">
            <a:off x="3357642" y="4477062"/>
            <a:ext cx="287001" cy="678363"/>
          </a:xfrm>
          <a:prstGeom prst="triangle">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86" name="Círculo"/>
          <p:cNvSpPr/>
          <p:nvPr/>
        </p:nvSpPr>
        <p:spPr>
          <a:xfrm>
            <a:off x="6116359" y="3282536"/>
            <a:ext cx="3476328" cy="3476328"/>
          </a:xfrm>
          <a:prstGeom prst="ellipse">
            <a:avLst/>
          </a:prstGeom>
          <a:ln w="50800">
            <a:solidFill>
              <a:srgbClr val="BC9CA6"/>
            </a:solidFill>
          </a:ln>
        </p:spPr>
        <p:txBody>
          <a:bodyPr lIns="0" tIns="0" rIns="0" bIns="0"/>
          <a:lstStyle/>
          <a:p>
            <a:pPr algn="ctr">
              <a:defRPr>
                <a:solidFill>
                  <a:srgbClr val="FFFFFF"/>
                </a:solidFill>
                <a:latin typeface="+mn-lt"/>
                <a:ea typeface="+mn-ea"/>
                <a:cs typeface="+mn-cs"/>
                <a:sym typeface="Arial"/>
              </a:defRPr>
            </a:pPr>
            <a:endParaRPr/>
          </a:p>
        </p:txBody>
      </p:sp>
      <p:pic>
        <p:nvPicPr>
          <p:cNvPr id="287" name="Imagen" descr="Imagen"/>
          <p:cNvPicPr>
            <a:picLocks noChangeAspect="1"/>
          </p:cNvPicPr>
          <p:nvPr/>
        </p:nvPicPr>
        <p:blipFill>
          <a:blip r:embed="rId2"/>
          <a:stretch>
            <a:fillRect/>
          </a:stretch>
        </p:blipFill>
        <p:spPr>
          <a:xfrm>
            <a:off x="97413" y="2336181"/>
            <a:ext cx="4076997" cy="4298350"/>
          </a:xfrm>
          <a:prstGeom prst="rect">
            <a:avLst/>
          </a:prstGeom>
          <a:ln w="12700">
            <a:miter lim="400000"/>
          </a:ln>
        </p:spPr>
      </p:pic>
      <p:pic>
        <p:nvPicPr>
          <p:cNvPr id="288" name="Imagen" descr="Imagen"/>
          <p:cNvPicPr>
            <a:picLocks noChangeAspect="1"/>
          </p:cNvPicPr>
          <p:nvPr/>
        </p:nvPicPr>
        <p:blipFill>
          <a:blip r:embed="rId3"/>
          <a:stretch>
            <a:fillRect/>
          </a:stretch>
        </p:blipFill>
        <p:spPr>
          <a:xfrm>
            <a:off x="6817548" y="3944673"/>
            <a:ext cx="2073949" cy="2152054"/>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12</a:t>
            </a:fld>
            <a:endParaRPr lang="es-CL"/>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PROPIEDADES DEL </a:t>
            </a:r>
            <a:r>
              <a:rPr b="0">
                <a:solidFill>
                  <a:srgbClr val="FF0000"/>
                </a:solidFill>
              </a:rPr>
              <a:t>ACEITE ATF</a:t>
            </a:r>
          </a:p>
        </p:txBody>
      </p:sp>
      <p:sp>
        <p:nvSpPr>
          <p:cNvPr id="291" name="CuadroTexto 7"/>
          <p:cNvSpPr txBox="1"/>
          <p:nvPr/>
        </p:nvSpPr>
        <p:spPr>
          <a:xfrm>
            <a:off x="574497" y="2336181"/>
            <a:ext cx="4859678" cy="80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b="1">
                <a:solidFill>
                  <a:srgbClr val="741B47"/>
                </a:solidFill>
                <a:latin typeface="Calibri"/>
                <a:ea typeface="Calibri"/>
                <a:cs typeface="Calibri"/>
                <a:sym typeface="Calibri"/>
              </a:defRPr>
            </a:lvl1pPr>
          </a:lstStyle>
          <a:p>
            <a:r>
              <a:t>El calor es el principal enemigo del aceite ATF, las transmisiones automáticas pueden crear una gran fricción y justamente la fricción genera calor. </a:t>
            </a:r>
          </a:p>
        </p:txBody>
      </p:sp>
      <p:sp>
        <p:nvSpPr>
          <p:cNvPr id="292" name="Grupo 11"/>
          <p:cNvSpPr/>
          <p:nvPr/>
        </p:nvSpPr>
        <p:spPr>
          <a:xfrm>
            <a:off x="434797" y="3460344"/>
            <a:ext cx="5415439" cy="1184169"/>
          </a:xfrm>
          <a:prstGeom prst="roundRect">
            <a:avLst>
              <a:gd name="adj" fmla="val 9883"/>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93" name="Grupo 11"/>
          <p:cNvSpPr/>
          <p:nvPr/>
        </p:nvSpPr>
        <p:spPr>
          <a:xfrm>
            <a:off x="434797" y="4888453"/>
            <a:ext cx="5531519" cy="1184169"/>
          </a:xfrm>
          <a:prstGeom prst="roundRect">
            <a:avLst>
              <a:gd name="adj" fmla="val 8232"/>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294" name="CuadroTexto 13"/>
          <p:cNvSpPr txBox="1"/>
          <p:nvPr/>
        </p:nvSpPr>
        <p:spPr>
          <a:xfrm>
            <a:off x="626371" y="3636929"/>
            <a:ext cx="3976304" cy="80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Calibri"/>
                <a:ea typeface="Calibri"/>
                <a:cs typeface="Calibri"/>
                <a:sym typeface="Calibri"/>
              </a:defRPr>
            </a:lvl1pPr>
          </a:lstStyle>
          <a:p>
            <a:r>
              <a:t>Cuanto mayor es la carga sobre la transmisión, mayor calor se genera y más se calienta el aceite ATF.</a:t>
            </a:r>
          </a:p>
        </p:txBody>
      </p:sp>
      <p:sp>
        <p:nvSpPr>
          <p:cNvPr id="295" name="CuadroTexto 14"/>
          <p:cNvSpPr txBox="1"/>
          <p:nvPr/>
        </p:nvSpPr>
        <p:spPr>
          <a:xfrm>
            <a:off x="626371" y="5076240"/>
            <a:ext cx="3976304" cy="80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a:solidFill>
                  <a:srgbClr val="741B47"/>
                </a:solidFill>
                <a:latin typeface="Calibri"/>
                <a:ea typeface="Calibri"/>
                <a:cs typeface="Calibri"/>
                <a:sym typeface="Calibri"/>
              </a:defRPr>
            </a:lvl1pPr>
          </a:lstStyle>
          <a:p>
            <a:r>
              <a:t>El aceite ATF posee aditivos que son capaces de mejorar su estabilidad a la oxidación, inhibir la corrosión y reducir la formación de espuma.</a:t>
            </a:r>
          </a:p>
        </p:txBody>
      </p:sp>
      <p:sp>
        <p:nvSpPr>
          <p:cNvPr id="296" name="Círculo"/>
          <p:cNvSpPr/>
          <p:nvPr/>
        </p:nvSpPr>
        <p:spPr>
          <a:xfrm>
            <a:off x="5125759" y="3002731"/>
            <a:ext cx="3476328" cy="3476328"/>
          </a:xfrm>
          <a:prstGeom prst="ellipse">
            <a:avLst/>
          </a:prstGeom>
          <a:solidFill>
            <a:srgbClr val="FFFFFF"/>
          </a:solidFill>
          <a:ln w="12700">
            <a:miter lim="400000"/>
          </a:ln>
        </p:spPr>
        <p:txBody>
          <a:bodyPr lIns="0" tIns="0" rIns="0" bIns="0"/>
          <a:lstStyle/>
          <a:p>
            <a:pPr algn="ctr">
              <a:defRPr>
                <a:solidFill>
                  <a:srgbClr val="FFFFFF"/>
                </a:solidFill>
                <a:latin typeface="+mn-lt"/>
                <a:ea typeface="+mn-ea"/>
                <a:cs typeface="+mn-cs"/>
                <a:sym typeface="Arial"/>
              </a:defRPr>
            </a:pPr>
            <a:endParaRPr/>
          </a:p>
        </p:txBody>
      </p:sp>
      <p:sp>
        <p:nvSpPr>
          <p:cNvPr id="297" name="Círculo"/>
          <p:cNvSpPr/>
          <p:nvPr/>
        </p:nvSpPr>
        <p:spPr>
          <a:xfrm>
            <a:off x="5125759" y="3002731"/>
            <a:ext cx="3476328" cy="3476328"/>
          </a:xfrm>
          <a:prstGeom prst="ellipse">
            <a:avLst/>
          </a:prstGeom>
          <a:ln w="50800">
            <a:solidFill>
              <a:srgbClr val="BC9CA6"/>
            </a:solidFill>
          </a:ln>
        </p:spPr>
        <p:txBody>
          <a:bodyPr lIns="0" tIns="0" rIns="0" bIns="0"/>
          <a:lstStyle/>
          <a:p>
            <a:pPr algn="ctr">
              <a:defRPr>
                <a:solidFill>
                  <a:srgbClr val="FFFFFF"/>
                </a:solidFill>
                <a:latin typeface="+mn-lt"/>
                <a:ea typeface="+mn-ea"/>
                <a:cs typeface="+mn-cs"/>
                <a:sym typeface="Arial"/>
              </a:defRPr>
            </a:pPr>
            <a:endParaRPr/>
          </a:p>
        </p:txBody>
      </p:sp>
      <p:pic>
        <p:nvPicPr>
          <p:cNvPr id="298" name="Imagen" descr="Imagen"/>
          <p:cNvPicPr>
            <a:picLocks noChangeAspect="1"/>
          </p:cNvPicPr>
          <p:nvPr/>
        </p:nvPicPr>
        <p:blipFill>
          <a:blip r:embed="rId2"/>
          <a:stretch>
            <a:fillRect/>
          </a:stretch>
        </p:blipFill>
        <p:spPr>
          <a:xfrm>
            <a:off x="5826948" y="3664868"/>
            <a:ext cx="2073950" cy="2152054"/>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13</a:t>
            </a:fld>
            <a:endParaRPr lang="es-CL"/>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PROPIEDADES DEL </a:t>
            </a:r>
            <a:r>
              <a:rPr b="0">
                <a:solidFill>
                  <a:srgbClr val="FF0000"/>
                </a:solidFill>
              </a:rPr>
              <a:t>ACEITE ATF</a:t>
            </a:r>
          </a:p>
        </p:txBody>
      </p:sp>
      <p:sp>
        <p:nvSpPr>
          <p:cNvPr id="301" name="Grupo 11"/>
          <p:cNvSpPr/>
          <p:nvPr/>
        </p:nvSpPr>
        <p:spPr>
          <a:xfrm>
            <a:off x="2661157" y="4001494"/>
            <a:ext cx="6443246" cy="2050338"/>
          </a:xfrm>
          <a:prstGeom prst="roundRect">
            <a:avLst>
              <a:gd name="adj" fmla="val 9883"/>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02" name="Grupo 11"/>
          <p:cNvSpPr/>
          <p:nvPr/>
        </p:nvSpPr>
        <p:spPr>
          <a:xfrm>
            <a:off x="2091898" y="2627407"/>
            <a:ext cx="6987105" cy="1184169"/>
          </a:xfrm>
          <a:prstGeom prst="roundRect">
            <a:avLst>
              <a:gd name="adj" fmla="val 23000"/>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303" name="CuadroTexto 13"/>
          <p:cNvSpPr txBox="1"/>
          <p:nvPr/>
        </p:nvSpPr>
        <p:spPr>
          <a:xfrm>
            <a:off x="4936523" y="4241832"/>
            <a:ext cx="3976304" cy="157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a:defRPr sz="1600" b="1">
                <a:solidFill>
                  <a:srgbClr val="741B47"/>
                </a:solidFill>
                <a:latin typeface="Calibri"/>
                <a:ea typeface="Calibri"/>
                <a:cs typeface="Calibri"/>
                <a:sym typeface="Calibri"/>
              </a:defRPr>
            </a:pPr>
            <a:r>
              <a:t>Con el transcurso del tiempo los aditivos se van degradando, hasta llegar a resultar perjudiciales en el fluido, empeorando:</a:t>
            </a:r>
          </a:p>
          <a:p>
            <a:pPr>
              <a:defRPr sz="1600" b="1">
                <a:solidFill>
                  <a:srgbClr val="741B47"/>
                </a:solidFill>
                <a:latin typeface="Calibri"/>
                <a:ea typeface="Calibri"/>
                <a:cs typeface="Calibri"/>
                <a:sym typeface="Calibri"/>
              </a:defRPr>
            </a:pPr>
            <a:endParaRPr/>
          </a:p>
          <a:p>
            <a:pPr>
              <a:defRPr sz="1600" b="1">
                <a:solidFill>
                  <a:srgbClr val="741B47"/>
                </a:solidFill>
                <a:latin typeface="Calibri"/>
                <a:ea typeface="Calibri"/>
                <a:cs typeface="Calibri"/>
                <a:sym typeface="Calibri"/>
              </a:defRPr>
            </a:pPr>
            <a:r>
              <a:t>La capacidad de lubricación</a:t>
            </a:r>
          </a:p>
          <a:p>
            <a:pPr>
              <a:defRPr sz="1600" b="1">
                <a:solidFill>
                  <a:srgbClr val="741B47"/>
                </a:solidFill>
                <a:latin typeface="Calibri"/>
                <a:ea typeface="Calibri"/>
                <a:cs typeface="Calibri"/>
                <a:sym typeface="Calibri"/>
              </a:defRPr>
            </a:pPr>
            <a:r>
              <a:t>La viscosidad de aceite ATF</a:t>
            </a:r>
          </a:p>
        </p:txBody>
      </p:sp>
      <p:sp>
        <p:nvSpPr>
          <p:cNvPr id="304" name="CuadroTexto 14"/>
          <p:cNvSpPr txBox="1"/>
          <p:nvPr/>
        </p:nvSpPr>
        <p:spPr>
          <a:xfrm>
            <a:off x="4495141" y="2750873"/>
            <a:ext cx="4392285" cy="80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Calibri"/>
                <a:ea typeface="Calibri"/>
                <a:cs typeface="Calibri"/>
                <a:sym typeface="Calibri"/>
              </a:defRPr>
            </a:lvl1pPr>
          </a:lstStyle>
          <a:p>
            <a:r>
              <a:t>Entre las propiedades de Aceite ATF está su Índice de Viscosidad, el que debe mantenerse inalterable entre -30ºC y 140ºC aproximadamente.</a:t>
            </a:r>
          </a:p>
        </p:txBody>
      </p:sp>
      <p:sp>
        <p:nvSpPr>
          <p:cNvPr id="305" name="Círculo"/>
          <p:cNvSpPr/>
          <p:nvPr/>
        </p:nvSpPr>
        <p:spPr>
          <a:xfrm>
            <a:off x="1023659" y="2601455"/>
            <a:ext cx="3476328" cy="3476329"/>
          </a:xfrm>
          <a:prstGeom prst="ellipse">
            <a:avLst/>
          </a:prstGeom>
          <a:solidFill>
            <a:srgbClr val="FFFFFF"/>
          </a:solidFill>
          <a:ln w="12700">
            <a:miter lim="400000"/>
          </a:ln>
        </p:spPr>
        <p:txBody>
          <a:bodyPr lIns="0" tIns="0" rIns="0" bIns="0"/>
          <a:lstStyle/>
          <a:p>
            <a:pPr algn="ctr">
              <a:defRPr>
                <a:solidFill>
                  <a:srgbClr val="FFFFFF"/>
                </a:solidFill>
                <a:latin typeface="+mn-lt"/>
                <a:ea typeface="+mn-ea"/>
                <a:cs typeface="+mn-cs"/>
                <a:sym typeface="Arial"/>
              </a:defRPr>
            </a:pPr>
            <a:endParaRPr/>
          </a:p>
        </p:txBody>
      </p:sp>
      <p:sp>
        <p:nvSpPr>
          <p:cNvPr id="306" name="Círculo"/>
          <p:cNvSpPr/>
          <p:nvPr/>
        </p:nvSpPr>
        <p:spPr>
          <a:xfrm>
            <a:off x="1023659" y="2601455"/>
            <a:ext cx="3476328" cy="3476329"/>
          </a:xfrm>
          <a:prstGeom prst="ellipse">
            <a:avLst/>
          </a:prstGeom>
          <a:ln w="50800">
            <a:solidFill>
              <a:srgbClr val="BC9CA6"/>
            </a:solidFill>
          </a:ln>
        </p:spPr>
        <p:txBody>
          <a:bodyPr lIns="0" tIns="0" rIns="0" bIns="0"/>
          <a:lstStyle/>
          <a:p>
            <a:pPr algn="ctr">
              <a:defRPr>
                <a:solidFill>
                  <a:srgbClr val="FFFFFF"/>
                </a:solidFill>
                <a:latin typeface="+mn-lt"/>
                <a:ea typeface="+mn-ea"/>
                <a:cs typeface="+mn-cs"/>
                <a:sym typeface="Arial"/>
              </a:defRPr>
            </a:pPr>
            <a:endParaRPr/>
          </a:p>
        </p:txBody>
      </p:sp>
      <p:pic>
        <p:nvPicPr>
          <p:cNvPr id="307" name="Imagen" descr="Imagen"/>
          <p:cNvPicPr>
            <a:picLocks noChangeAspect="1"/>
          </p:cNvPicPr>
          <p:nvPr/>
        </p:nvPicPr>
        <p:blipFill>
          <a:blip r:embed="rId2"/>
          <a:stretch>
            <a:fillRect/>
          </a:stretch>
        </p:blipFill>
        <p:spPr>
          <a:xfrm>
            <a:off x="1724848" y="3263593"/>
            <a:ext cx="2073950" cy="2152054"/>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14</a:t>
            </a:fld>
            <a:endParaRPr lang="es-CL"/>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PROPIEDADES DEL </a:t>
            </a:r>
            <a:r>
              <a:rPr b="0">
                <a:solidFill>
                  <a:srgbClr val="FF0000"/>
                </a:solidFill>
              </a:rPr>
              <a:t>ACEITE ATF</a:t>
            </a:r>
          </a:p>
        </p:txBody>
      </p:sp>
      <p:sp>
        <p:nvSpPr>
          <p:cNvPr id="310" name="Grupo 11"/>
          <p:cNvSpPr/>
          <p:nvPr/>
        </p:nvSpPr>
        <p:spPr>
          <a:xfrm>
            <a:off x="2470750" y="2501386"/>
            <a:ext cx="6483688" cy="2296646"/>
          </a:xfrm>
          <a:prstGeom prst="roundRect">
            <a:avLst>
              <a:gd name="adj" fmla="val 8232"/>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311" name="CuadroTexto 14"/>
          <p:cNvSpPr txBox="1"/>
          <p:nvPr/>
        </p:nvSpPr>
        <p:spPr>
          <a:xfrm>
            <a:off x="4707144" y="2624851"/>
            <a:ext cx="4055719" cy="1824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b="1">
                <a:solidFill>
                  <a:srgbClr val="741B47"/>
                </a:solidFill>
                <a:latin typeface="Calibri"/>
                <a:ea typeface="Calibri"/>
                <a:cs typeface="Calibri"/>
                <a:sym typeface="Calibri"/>
              </a:defRPr>
            </a:pPr>
            <a:r>
              <a:t>Por este motivo que el aceite ATF es la principal causa de los problemas en las transmisiones automáticas.</a:t>
            </a:r>
            <a:endParaRPr b="0"/>
          </a:p>
          <a:p>
            <a:pPr>
              <a:defRPr sz="1600">
                <a:solidFill>
                  <a:srgbClr val="741B47"/>
                </a:solidFill>
                <a:latin typeface="Calibri"/>
                <a:ea typeface="Calibri"/>
                <a:cs typeface="Calibri"/>
                <a:sym typeface="Calibri"/>
              </a:defRPr>
            </a:pPr>
            <a:r>
              <a:t>En caso de una Reparación de la Transmisión, siempre se deberá seguir las Instrucciones del Manual de Servicio, para rellenar o cambiar el Aceite si fuese necesario.</a:t>
            </a:r>
          </a:p>
        </p:txBody>
      </p:sp>
      <p:pic>
        <p:nvPicPr>
          <p:cNvPr id="312" name="Google Shape;192;p7" descr="Google Shape;192;p7"/>
          <p:cNvPicPr>
            <a:picLocks noChangeAspect="1"/>
          </p:cNvPicPr>
          <p:nvPr/>
        </p:nvPicPr>
        <p:blipFill>
          <a:blip r:embed="rId2"/>
          <a:stretch>
            <a:fillRect/>
          </a:stretch>
        </p:blipFill>
        <p:spPr>
          <a:xfrm>
            <a:off x="6716811" y="4560270"/>
            <a:ext cx="2864074" cy="3006546"/>
          </a:xfrm>
          <a:prstGeom prst="rect">
            <a:avLst/>
          </a:prstGeom>
          <a:ln w="12700">
            <a:miter lim="400000"/>
          </a:ln>
        </p:spPr>
      </p:pic>
      <p:sp>
        <p:nvSpPr>
          <p:cNvPr id="313" name="Triángulo isósceles 13"/>
          <p:cNvSpPr/>
          <p:nvPr/>
        </p:nvSpPr>
        <p:spPr>
          <a:xfrm rot="6806082">
            <a:off x="7301034" y="4403902"/>
            <a:ext cx="333494" cy="7882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DFD3D8"/>
          </a:solidFill>
          <a:ln w="12700">
            <a:miter lim="400000"/>
          </a:ln>
        </p:spPr>
        <p:txBody>
          <a:bodyPr lIns="0" tIns="0" rIns="0" bIns="0" anchor="ctr"/>
          <a:lstStyle/>
          <a:p>
            <a:pPr algn="ctr">
              <a:defRPr>
                <a:solidFill>
                  <a:srgbClr val="FFFFFF"/>
                </a:solidFill>
              </a:defRPr>
            </a:pPr>
            <a:endParaRPr/>
          </a:p>
        </p:txBody>
      </p:sp>
      <p:sp>
        <p:nvSpPr>
          <p:cNvPr id="314" name="Círculo"/>
          <p:cNvSpPr/>
          <p:nvPr/>
        </p:nvSpPr>
        <p:spPr>
          <a:xfrm>
            <a:off x="807759" y="2526786"/>
            <a:ext cx="3476328" cy="3476328"/>
          </a:xfrm>
          <a:prstGeom prst="ellipse">
            <a:avLst/>
          </a:prstGeom>
          <a:solidFill>
            <a:srgbClr val="FFFFFF"/>
          </a:solidFill>
          <a:ln w="12700">
            <a:miter lim="400000"/>
          </a:ln>
        </p:spPr>
        <p:txBody>
          <a:bodyPr lIns="0" tIns="0" rIns="0" bIns="0"/>
          <a:lstStyle/>
          <a:p>
            <a:pPr algn="ctr">
              <a:defRPr>
                <a:solidFill>
                  <a:srgbClr val="FFFFFF"/>
                </a:solidFill>
                <a:latin typeface="+mn-lt"/>
                <a:ea typeface="+mn-ea"/>
                <a:cs typeface="+mn-cs"/>
                <a:sym typeface="Arial"/>
              </a:defRPr>
            </a:pPr>
            <a:endParaRPr/>
          </a:p>
        </p:txBody>
      </p:sp>
      <p:sp>
        <p:nvSpPr>
          <p:cNvPr id="315" name="Círculo"/>
          <p:cNvSpPr/>
          <p:nvPr/>
        </p:nvSpPr>
        <p:spPr>
          <a:xfrm>
            <a:off x="807759" y="2526786"/>
            <a:ext cx="3476328" cy="3476328"/>
          </a:xfrm>
          <a:prstGeom prst="ellipse">
            <a:avLst/>
          </a:prstGeom>
          <a:ln w="50800">
            <a:solidFill>
              <a:srgbClr val="BC9CA6"/>
            </a:solidFill>
          </a:ln>
        </p:spPr>
        <p:txBody>
          <a:bodyPr lIns="0" tIns="0" rIns="0" bIns="0"/>
          <a:lstStyle/>
          <a:p>
            <a:pPr algn="ctr">
              <a:defRPr>
                <a:solidFill>
                  <a:srgbClr val="FFFFFF"/>
                </a:solidFill>
                <a:latin typeface="+mn-lt"/>
                <a:ea typeface="+mn-ea"/>
                <a:cs typeface="+mn-cs"/>
                <a:sym typeface="Arial"/>
              </a:defRPr>
            </a:pPr>
            <a:endParaRPr/>
          </a:p>
        </p:txBody>
      </p:sp>
      <p:pic>
        <p:nvPicPr>
          <p:cNvPr id="316" name="Imagen" descr="Imagen"/>
          <p:cNvPicPr>
            <a:picLocks noChangeAspect="1"/>
          </p:cNvPicPr>
          <p:nvPr/>
        </p:nvPicPr>
        <p:blipFill>
          <a:blip r:embed="rId3"/>
          <a:stretch>
            <a:fillRect/>
          </a:stretch>
        </p:blipFill>
        <p:spPr>
          <a:xfrm>
            <a:off x="1508948" y="3188923"/>
            <a:ext cx="2073950" cy="2152054"/>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15</a:t>
            </a:fld>
            <a:endParaRPr lang="es-CL"/>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Google Shape;260;p11" descr="Google Shape;260;p11"/>
          <p:cNvPicPr>
            <a:picLocks noChangeAspect="1"/>
          </p:cNvPicPr>
          <p:nvPr/>
        </p:nvPicPr>
        <p:blipFill>
          <a:blip r:embed="rId2"/>
          <a:stretch>
            <a:fillRect/>
          </a:stretch>
        </p:blipFill>
        <p:spPr>
          <a:xfrm>
            <a:off x="5902233" y="1304434"/>
            <a:ext cx="3094285" cy="5481848"/>
          </a:xfrm>
          <a:prstGeom prst="rect">
            <a:avLst/>
          </a:prstGeom>
          <a:ln w="12700">
            <a:miter lim="400000"/>
          </a:ln>
        </p:spPr>
      </p:pic>
      <p:sp>
        <p:nvSpPr>
          <p:cNvPr id="319" name="Google Shape;261;p11"/>
          <p:cNvSpPr txBox="1"/>
          <p:nvPr/>
        </p:nvSpPr>
        <p:spPr>
          <a:xfrm>
            <a:off x="624577" y="5745510"/>
            <a:ext cx="4995619" cy="454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8" tIns="91398" rIns="91398" bIns="91398">
            <a:spAutoFit/>
          </a:bodyPr>
          <a:lstStyle>
            <a:lvl1pPr>
              <a:defRPr sz="2100" b="1">
                <a:solidFill>
                  <a:srgbClr val="741B47"/>
                </a:solidFill>
                <a:latin typeface="Calibri"/>
                <a:ea typeface="Calibri"/>
                <a:cs typeface="Calibri"/>
                <a:sym typeface="Calibri"/>
              </a:defRPr>
            </a:lvl1pPr>
          </a:lstStyle>
          <a:p>
            <a:r>
              <a:t>¡Comparte tus respuestas!</a:t>
            </a:r>
          </a:p>
        </p:txBody>
      </p:sp>
      <p:grpSp>
        <p:nvGrpSpPr>
          <p:cNvPr id="322" name="Google Shape;262;p11"/>
          <p:cNvGrpSpPr/>
          <p:nvPr/>
        </p:nvGrpSpPr>
        <p:grpSpPr>
          <a:xfrm>
            <a:off x="558595" y="2258677"/>
            <a:ext cx="5146724" cy="3149067"/>
            <a:chOff x="0" y="0"/>
            <a:chExt cx="5146723" cy="3149066"/>
          </a:xfrm>
        </p:grpSpPr>
        <p:sp>
          <p:nvSpPr>
            <p:cNvPr id="320" name="Google Shape;263;p11"/>
            <p:cNvSpPr/>
            <p:nvPr/>
          </p:nvSpPr>
          <p:spPr>
            <a:xfrm>
              <a:off x="0" y="0"/>
              <a:ext cx="5146724" cy="3149067"/>
            </a:xfrm>
            <a:prstGeom prst="roundRect">
              <a:avLst>
                <a:gd name="adj" fmla="val 9635"/>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321" name="Google Shape;264;p11"/>
            <p:cNvSpPr txBox="1"/>
            <p:nvPr/>
          </p:nvSpPr>
          <p:spPr>
            <a:xfrm>
              <a:off x="67388" y="1384440"/>
              <a:ext cx="5011946" cy="3801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ctr">
              <a:spAutoFit/>
            </a:bodyPr>
            <a:lstStyle>
              <a:lvl1pPr>
                <a:defRPr>
                  <a:latin typeface="+mn-lt"/>
                  <a:ea typeface="+mn-ea"/>
                  <a:cs typeface="+mn-cs"/>
                  <a:sym typeface="Arial"/>
                </a:defRPr>
              </a:lvl1pPr>
            </a:lstStyle>
            <a:p>
              <a:r>
                <a:t>    </a:t>
              </a:r>
            </a:p>
          </p:txBody>
        </p:sp>
      </p:grpSp>
      <p:pic>
        <p:nvPicPr>
          <p:cNvPr id="323" name="Google Shape;265;p11" descr="Google Shape;265;p11"/>
          <p:cNvPicPr>
            <a:picLocks noChangeAspect="1"/>
          </p:cNvPicPr>
          <p:nvPr/>
        </p:nvPicPr>
        <p:blipFill>
          <a:blip r:embed="rId3"/>
          <a:stretch>
            <a:fillRect/>
          </a:stretch>
        </p:blipFill>
        <p:spPr>
          <a:xfrm>
            <a:off x="5449463" y="2061747"/>
            <a:ext cx="477103" cy="477104"/>
          </a:xfrm>
          <a:prstGeom prst="rect">
            <a:avLst/>
          </a:prstGeom>
          <a:ln w="12700">
            <a:miter lim="400000"/>
          </a:ln>
        </p:spPr>
      </p:pic>
      <p:sp>
        <p:nvSpPr>
          <p:cNvPr id="324" name="Google Shape;323;p12"/>
          <p:cNvSpPr txBox="1"/>
          <p:nvPr/>
        </p:nvSpPr>
        <p:spPr>
          <a:xfrm>
            <a:off x="366449" y="1412488"/>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REFLEXIONEMOS</a:t>
            </a:r>
          </a:p>
        </p:txBody>
      </p:sp>
      <p:sp>
        <p:nvSpPr>
          <p:cNvPr id="325" name="Google Shape;324;p12"/>
          <p:cNvSpPr txBox="1"/>
          <p:nvPr/>
        </p:nvSpPr>
        <p:spPr>
          <a:xfrm>
            <a:off x="366450" y="1110796"/>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HAGAMOS UNA PAUSA</a:t>
            </a:r>
          </a:p>
        </p:txBody>
      </p:sp>
      <p:sp>
        <p:nvSpPr>
          <p:cNvPr id="326" name="Google Shape;52;p28"/>
          <p:cNvSpPr txBox="1">
            <a:spLocks noGrp="1"/>
          </p:cNvSpPr>
          <p:nvPr>
            <p:ph type="sldNum" sz="quarter" idx="4294967295"/>
          </p:nvPr>
        </p:nvSpPr>
        <p:spPr>
          <a:xfrm>
            <a:off x="371683" y="6881800"/>
            <a:ext cx="337157"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16</a:t>
            </a:fld>
            <a:endParaRPr/>
          </a:p>
        </p:txBody>
      </p:sp>
      <p:sp>
        <p:nvSpPr>
          <p:cNvPr id="327" name="Google Shape;266;p11"/>
          <p:cNvSpPr txBox="1"/>
          <p:nvPr/>
        </p:nvSpPr>
        <p:spPr>
          <a:xfrm>
            <a:off x="1044786" y="3074273"/>
            <a:ext cx="4179112" cy="1407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8" tIns="91398" rIns="91398" bIns="91398" anchor="ctr">
            <a:spAutoFit/>
          </a:bodyPr>
          <a:lstStyle/>
          <a:p>
            <a:pPr>
              <a:defRPr sz="1600">
                <a:latin typeface="Calibri"/>
                <a:ea typeface="Calibri"/>
                <a:cs typeface="Calibri"/>
                <a:sym typeface="Calibri"/>
              </a:defRPr>
            </a:pPr>
            <a:r>
              <a:t>¿Cuáles son los principales fabricantes de este tipo de aceite?</a:t>
            </a:r>
          </a:p>
          <a:p>
            <a:pPr>
              <a:defRPr sz="1600">
                <a:latin typeface="Calibri"/>
                <a:ea typeface="Calibri"/>
                <a:cs typeface="Calibri"/>
                <a:sym typeface="Calibri"/>
              </a:defRPr>
            </a:pPr>
            <a:endParaRPr/>
          </a:p>
          <a:p>
            <a:pPr>
              <a:defRPr sz="1600">
                <a:latin typeface="Calibri"/>
                <a:ea typeface="Calibri"/>
                <a:cs typeface="Calibri"/>
                <a:sym typeface="Calibri"/>
              </a:defRPr>
            </a:pPr>
            <a:r>
              <a:t>¿Qué precauciones debo tener al momento de manipular este aceite?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PROPIEDADES DEL </a:t>
            </a:r>
            <a:r>
              <a:rPr b="0">
                <a:solidFill>
                  <a:srgbClr val="FF0000"/>
                </a:solidFill>
              </a:rPr>
              <a:t>ACEITE ATF</a:t>
            </a:r>
          </a:p>
        </p:txBody>
      </p:sp>
      <p:sp>
        <p:nvSpPr>
          <p:cNvPr id="330" name="Grupo 11"/>
          <p:cNvSpPr/>
          <p:nvPr/>
        </p:nvSpPr>
        <p:spPr>
          <a:xfrm>
            <a:off x="4071466" y="2758258"/>
            <a:ext cx="4775359" cy="3434434"/>
          </a:xfrm>
          <a:prstGeom prst="roundRect">
            <a:avLst>
              <a:gd name="adj" fmla="val 8277"/>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331" name="CuadroTexto 14"/>
          <p:cNvSpPr txBox="1"/>
          <p:nvPr/>
        </p:nvSpPr>
        <p:spPr>
          <a:xfrm>
            <a:off x="4439125" y="2928223"/>
            <a:ext cx="3468081" cy="3094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a:defRPr sz="1600" b="1">
                <a:solidFill>
                  <a:srgbClr val="741B47"/>
                </a:solidFill>
                <a:latin typeface="Calibri"/>
                <a:ea typeface="Calibri"/>
                <a:cs typeface="Calibri"/>
                <a:sym typeface="Calibri"/>
              </a:defRPr>
            </a:pPr>
            <a:r>
              <a:t>Para agregar o cambiar aceite ATF, siempre se debe utilizar el Aceite Homologado por el Fabricante, “sin agregar Aditivos de ningún tipo”.</a:t>
            </a:r>
          </a:p>
          <a:p>
            <a:pPr>
              <a:defRPr sz="1600">
                <a:solidFill>
                  <a:srgbClr val="741B47"/>
                </a:solidFill>
                <a:latin typeface="Calibri"/>
                <a:ea typeface="Calibri"/>
                <a:cs typeface="Calibri"/>
                <a:sym typeface="Calibri"/>
              </a:defRPr>
            </a:pPr>
            <a:endParaRPr/>
          </a:p>
          <a:p>
            <a:pPr>
              <a:defRPr sz="1600">
                <a:solidFill>
                  <a:srgbClr val="741B47"/>
                </a:solidFill>
                <a:latin typeface="Calibri"/>
                <a:ea typeface="Calibri"/>
                <a:cs typeface="Calibri"/>
                <a:sym typeface="Calibri"/>
              </a:defRPr>
            </a:pPr>
            <a:r>
              <a:t>De cambiar el tipo de aceite, o de agregar algún aditivo se estarán modificando las propiedades del ATF, lo que puede traer como consecuencias, repercusiones negativas para el funcionamiento y duración de los componentes</a:t>
            </a:r>
          </a:p>
        </p:txBody>
      </p:sp>
      <p:pic>
        <p:nvPicPr>
          <p:cNvPr id="332" name="Picture 2" descr="Picture 2"/>
          <p:cNvPicPr>
            <a:picLocks noChangeAspect="1"/>
          </p:cNvPicPr>
          <p:nvPr/>
        </p:nvPicPr>
        <p:blipFill>
          <a:blip r:embed="rId2"/>
          <a:stretch>
            <a:fillRect/>
          </a:stretch>
        </p:blipFill>
        <p:spPr>
          <a:xfrm>
            <a:off x="503510" y="3283578"/>
            <a:ext cx="3137580" cy="2112083"/>
          </a:xfrm>
          <a:prstGeom prst="rect">
            <a:avLst/>
          </a:prstGeom>
          <a:ln w="12700">
            <a:miter lim="400000"/>
          </a:ln>
        </p:spPr>
      </p:pic>
      <p:pic>
        <p:nvPicPr>
          <p:cNvPr id="333" name="Imagen" descr="Imagen"/>
          <p:cNvPicPr>
            <a:picLocks noChangeAspect="1"/>
          </p:cNvPicPr>
          <p:nvPr/>
        </p:nvPicPr>
        <p:blipFill>
          <a:blip r:embed="rId3"/>
          <a:stretch>
            <a:fillRect/>
          </a:stretch>
        </p:blipFill>
        <p:spPr>
          <a:xfrm>
            <a:off x="7213119" y="4299477"/>
            <a:ext cx="2812063" cy="3369585"/>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17</a:t>
            </a:fld>
            <a:endParaRPr lang="es-CL"/>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CONTROL DEL NIVEL </a:t>
            </a:r>
            <a:r>
              <a:rPr b="0">
                <a:solidFill>
                  <a:srgbClr val="FF0000"/>
                </a:solidFill>
              </a:rPr>
              <a:t>DE ACEITE ATF</a:t>
            </a:r>
          </a:p>
        </p:txBody>
      </p:sp>
      <p:pic>
        <p:nvPicPr>
          <p:cNvPr id="336" name="Picture 2" descr="Picture 2"/>
          <p:cNvPicPr>
            <a:picLocks noChangeAspect="1"/>
          </p:cNvPicPr>
          <p:nvPr/>
        </p:nvPicPr>
        <p:blipFill>
          <a:blip r:embed="rId2"/>
          <a:stretch>
            <a:fillRect/>
          </a:stretch>
        </p:blipFill>
        <p:spPr>
          <a:xfrm>
            <a:off x="3766837" y="3753458"/>
            <a:ext cx="4877940" cy="3040381"/>
          </a:xfrm>
          <a:prstGeom prst="rect">
            <a:avLst/>
          </a:prstGeom>
          <a:ln w="12700">
            <a:miter lim="400000"/>
          </a:ln>
        </p:spPr>
      </p:pic>
      <p:sp>
        <p:nvSpPr>
          <p:cNvPr id="337" name="Grupo 11"/>
          <p:cNvSpPr/>
          <p:nvPr/>
        </p:nvSpPr>
        <p:spPr>
          <a:xfrm>
            <a:off x="597090" y="2336181"/>
            <a:ext cx="8639379" cy="1329316"/>
          </a:xfrm>
          <a:prstGeom prst="roundRect">
            <a:avLst>
              <a:gd name="adj" fmla="val 8894"/>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338" name="CuadroTexto 11"/>
          <p:cNvSpPr txBox="1"/>
          <p:nvPr/>
        </p:nvSpPr>
        <p:spPr>
          <a:xfrm>
            <a:off x="851670" y="2515643"/>
            <a:ext cx="8045751" cy="1062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b="1">
                <a:solidFill>
                  <a:srgbClr val="741B47"/>
                </a:solidFill>
                <a:latin typeface="Calibri"/>
                <a:ea typeface="Calibri"/>
                <a:cs typeface="Calibri"/>
                <a:sym typeface="Calibri"/>
              </a:defRPr>
            </a:lvl1pPr>
          </a:lstStyle>
          <a:p>
            <a:r>
              <a:t>Después de realizada una Reparación de la Transmisión  o un cambio de aceite, primero se debe llenar hasta el nivel máximo, luego poner en marcha el motor y con el pedal de freno pisado a fondo, mover la palanca de cambios por todas las marchas, para que se llenen todos los conductos internos.</a:t>
            </a:r>
          </a:p>
        </p:txBody>
      </p:sp>
      <p:sp>
        <p:nvSpPr>
          <p:cNvPr id="339" name="CuadroTexto 12"/>
          <p:cNvSpPr txBox="1"/>
          <p:nvPr/>
        </p:nvSpPr>
        <p:spPr>
          <a:xfrm>
            <a:off x="698689" y="5170386"/>
            <a:ext cx="2707270" cy="80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FF0000"/>
                </a:solidFill>
                <a:latin typeface="Calibri"/>
                <a:ea typeface="Calibri"/>
                <a:cs typeface="Calibri"/>
                <a:sym typeface="Calibri"/>
              </a:defRPr>
            </a:lvl1pPr>
          </a:lstStyle>
          <a:p>
            <a:r>
              <a:t>Rellenar hasta el nivel correcto, con motor en marcha y palanca selectora  en “P” (Park).</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18</a:t>
            </a:fld>
            <a:endParaRPr lang="es-CL"/>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icture 2" descr="Picture 2"/>
          <p:cNvPicPr>
            <a:picLocks noChangeAspect="1"/>
          </p:cNvPicPr>
          <p:nvPr/>
        </p:nvPicPr>
        <p:blipFill>
          <a:blip r:embed="rId2"/>
          <a:stretch>
            <a:fillRect/>
          </a:stretch>
        </p:blipFill>
        <p:spPr>
          <a:xfrm>
            <a:off x="653065" y="3111935"/>
            <a:ext cx="4880611" cy="3074672"/>
          </a:xfrm>
          <a:prstGeom prst="rect">
            <a:avLst/>
          </a:prstGeom>
          <a:ln w="12700">
            <a:miter lim="400000"/>
          </a:ln>
        </p:spPr>
      </p:pic>
      <p:sp>
        <p:nvSpPr>
          <p:cNvPr id="342"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CONTROL DEL NIVEL </a:t>
            </a:r>
            <a:r>
              <a:rPr b="0">
                <a:solidFill>
                  <a:srgbClr val="FF0000"/>
                </a:solidFill>
              </a:rPr>
              <a:t>DE ACEITE ATF</a:t>
            </a:r>
          </a:p>
        </p:txBody>
      </p:sp>
      <p:sp>
        <p:nvSpPr>
          <p:cNvPr id="343" name="Grupo 11"/>
          <p:cNvSpPr/>
          <p:nvPr/>
        </p:nvSpPr>
        <p:spPr>
          <a:xfrm>
            <a:off x="4696621" y="2492633"/>
            <a:ext cx="4570812" cy="2340860"/>
          </a:xfrm>
          <a:prstGeom prst="roundRect">
            <a:avLst>
              <a:gd name="adj" fmla="val 8555"/>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344" name="CuadroTexto 11"/>
          <p:cNvSpPr txBox="1"/>
          <p:nvPr/>
        </p:nvSpPr>
        <p:spPr>
          <a:xfrm>
            <a:off x="4911242" y="2801059"/>
            <a:ext cx="4141570" cy="18245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a:defRPr sz="1600" b="1">
                <a:solidFill>
                  <a:srgbClr val="741B47"/>
                </a:solidFill>
                <a:latin typeface="Calibri"/>
                <a:ea typeface="Calibri"/>
                <a:cs typeface="Calibri"/>
                <a:sym typeface="Calibri"/>
              </a:defRPr>
            </a:pPr>
            <a:r>
              <a:t>De encontrarse el nivel del aceite de la transmisión demasiado bajo, la bomba de aceite puede succionar aire, especialmente en:</a:t>
            </a:r>
          </a:p>
          <a:p>
            <a:pPr>
              <a:defRPr sz="1600" b="1">
                <a:solidFill>
                  <a:srgbClr val="741B47"/>
                </a:solidFill>
                <a:latin typeface="Calibri"/>
                <a:ea typeface="Calibri"/>
                <a:cs typeface="Calibri"/>
                <a:sym typeface="Calibri"/>
              </a:defRPr>
            </a:pPr>
            <a:endParaRPr/>
          </a:p>
          <a:p>
            <a:pPr marL="160421" indent="-160421">
              <a:buSzPct val="100000"/>
              <a:buChar char="•"/>
              <a:defRPr sz="1600" b="1">
                <a:solidFill>
                  <a:srgbClr val="741B47"/>
                </a:solidFill>
                <a:latin typeface="Calibri"/>
                <a:ea typeface="Calibri"/>
                <a:cs typeface="Calibri"/>
                <a:sym typeface="Calibri"/>
              </a:defRPr>
            </a:pPr>
            <a:r>
              <a:t>Una Frenada, más aún si es brusca.</a:t>
            </a:r>
          </a:p>
          <a:p>
            <a:pPr marL="160421" indent="-160421">
              <a:buSzPct val="100000"/>
              <a:buChar char="•"/>
              <a:defRPr sz="1600" b="1">
                <a:solidFill>
                  <a:srgbClr val="741B47"/>
                </a:solidFill>
                <a:latin typeface="Calibri"/>
                <a:ea typeface="Calibri"/>
                <a:cs typeface="Calibri"/>
                <a:sym typeface="Calibri"/>
              </a:defRPr>
            </a:pPr>
            <a:r>
              <a:t>Aceleración, más aún si es brusca.</a:t>
            </a:r>
          </a:p>
          <a:p>
            <a:pPr marL="160421" indent="-160421">
              <a:buSzPct val="100000"/>
              <a:buChar char="•"/>
              <a:defRPr sz="1600" b="1">
                <a:solidFill>
                  <a:srgbClr val="741B47"/>
                </a:solidFill>
                <a:latin typeface="Calibri"/>
                <a:ea typeface="Calibri"/>
                <a:cs typeface="Calibri"/>
                <a:sym typeface="Calibri"/>
              </a:defRPr>
            </a:pPr>
            <a:r>
              <a:t>Al efectuar un viraje.</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19</a:t>
            </a:fld>
            <a:endParaRPr lang="es-CL"/>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oogle Shape;83;p2"/>
          <p:cNvSpPr txBox="1"/>
          <p:nvPr/>
        </p:nvSpPr>
        <p:spPr>
          <a:xfrm>
            <a:off x="365423" y="2049137"/>
            <a:ext cx="1444329" cy="369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sz="1500" b="1">
                <a:latin typeface="Calibri"/>
                <a:ea typeface="Calibri"/>
                <a:cs typeface="Calibri"/>
                <a:sym typeface="Calibri"/>
              </a:defRPr>
            </a:lvl1pPr>
          </a:lstStyle>
          <a:p>
            <a:r>
              <a:t>ACTIVIDAD 15</a:t>
            </a:r>
          </a:p>
        </p:txBody>
      </p:sp>
      <p:sp>
        <p:nvSpPr>
          <p:cNvPr id="169" name="Google Shape;78;p37"/>
          <p:cNvSpPr txBox="1"/>
          <p:nvPr/>
        </p:nvSpPr>
        <p:spPr>
          <a:xfrm>
            <a:off x="404955" y="2214697"/>
            <a:ext cx="5963418" cy="11537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lvl1pPr>
              <a:lnSpc>
                <a:spcPct val="90000"/>
              </a:lnSpc>
              <a:defRPr sz="3600" b="1">
                <a:solidFill>
                  <a:srgbClr val="741B47"/>
                </a:solidFill>
                <a:latin typeface="Calibri"/>
                <a:ea typeface="Calibri"/>
                <a:cs typeface="Calibri"/>
                <a:sym typeface="Calibri"/>
              </a:defRPr>
            </a:lvl1pPr>
          </a:lstStyle>
          <a:p>
            <a:r>
              <a:t>ACEITES EN TRANSMISIÓN AUTOMÁTICA</a:t>
            </a:r>
          </a:p>
        </p:txBody>
      </p:sp>
      <p:pic>
        <p:nvPicPr>
          <p:cNvPr id="170" name="Imagen" descr="Imagen"/>
          <p:cNvPicPr>
            <a:picLocks noChangeAspect="1"/>
          </p:cNvPicPr>
          <p:nvPr/>
        </p:nvPicPr>
        <p:blipFill>
          <a:blip r:embed="rId2"/>
          <a:stretch>
            <a:fillRect/>
          </a:stretch>
        </p:blipFill>
        <p:spPr>
          <a:xfrm>
            <a:off x="2939927" y="1956294"/>
            <a:ext cx="6502646" cy="5276434"/>
          </a:xfrm>
          <a:prstGeom prst="rect">
            <a:avLst/>
          </a:prstGeom>
          <a:ln w="12700">
            <a:miter lim="400000"/>
          </a:ln>
        </p:spPr>
      </p:pic>
      <p:sp>
        <p:nvSpPr>
          <p:cNvPr id="6" name="Google Shape;107;p2"/>
          <p:cNvSpPr txBox="1"/>
          <p:nvPr/>
        </p:nvSpPr>
        <p:spPr>
          <a:xfrm>
            <a:off x="1139099" y="834800"/>
            <a:ext cx="5045391" cy="369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8" tIns="91398" rIns="91398" bIns="91398">
            <a:spAutoFit/>
          </a:bodyPr>
          <a:lstStyle/>
          <a:p>
            <a:pPr>
              <a:defRPr sz="1200" b="1">
                <a:solidFill>
                  <a:srgbClr val="741B47"/>
                </a:solidFill>
                <a:latin typeface="Calibri"/>
                <a:ea typeface="Calibri"/>
                <a:cs typeface="Calibri"/>
                <a:sym typeface="Calibri"/>
              </a:defRPr>
            </a:pPr>
            <a:r>
              <a:rPr dirty="0" smtClean="0"/>
              <a:t>MÓDULO </a:t>
            </a:r>
            <a:r>
              <a:rPr lang="es-CL" dirty="0" smtClean="0"/>
              <a:t>8</a:t>
            </a:r>
            <a:r>
              <a:rPr dirty="0" smtClean="0"/>
              <a:t> </a:t>
            </a:r>
            <a:r>
              <a:rPr b="0" dirty="0" smtClean="0"/>
              <a:t>|</a:t>
            </a:r>
            <a:r>
              <a:rPr lang="es-CL" b="0" dirty="0" smtClean="0"/>
              <a:t>MANTENIMIENTO DE LOS SISTEMAS DE TRANSMISIÓN Y FRENOS</a:t>
            </a:r>
            <a:endParaRPr b="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Picture 3" descr="Picture 3"/>
          <p:cNvPicPr>
            <a:picLocks noChangeAspect="1"/>
          </p:cNvPicPr>
          <p:nvPr/>
        </p:nvPicPr>
        <p:blipFill>
          <a:blip r:embed="rId2"/>
          <a:stretch>
            <a:fillRect/>
          </a:stretch>
        </p:blipFill>
        <p:spPr>
          <a:xfrm>
            <a:off x="4344830" y="2755302"/>
            <a:ext cx="5074920" cy="2939753"/>
          </a:xfrm>
          <a:prstGeom prst="rect">
            <a:avLst/>
          </a:prstGeom>
          <a:ln w="12700">
            <a:miter lim="400000"/>
          </a:ln>
        </p:spPr>
      </p:pic>
      <p:sp>
        <p:nvSpPr>
          <p:cNvPr id="347"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CONTROL DEL NIVEL </a:t>
            </a:r>
            <a:r>
              <a:rPr b="0">
                <a:solidFill>
                  <a:srgbClr val="FF0000"/>
                </a:solidFill>
              </a:rPr>
              <a:t>DE ACEITE ATF</a:t>
            </a:r>
          </a:p>
        </p:txBody>
      </p:sp>
      <p:sp>
        <p:nvSpPr>
          <p:cNvPr id="348" name="Grupo 11"/>
          <p:cNvSpPr/>
          <p:nvPr/>
        </p:nvSpPr>
        <p:spPr>
          <a:xfrm>
            <a:off x="548718" y="3380429"/>
            <a:ext cx="3543394" cy="2190092"/>
          </a:xfrm>
          <a:prstGeom prst="roundRect">
            <a:avLst>
              <a:gd name="adj" fmla="val 8232"/>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349" name="CuadroTexto 11"/>
          <p:cNvSpPr txBox="1"/>
          <p:nvPr/>
        </p:nvSpPr>
        <p:spPr>
          <a:xfrm>
            <a:off x="763337" y="3688856"/>
            <a:ext cx="3210637" cy="157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b="1">
                <a:solidFill>
                  <a:srgbClr val="741B47"/>
                </a:solidFill>
                <a:latin typeface="Calibri"/>
                <a:ea typeface="Calibri"/>
                <a:cs typeface="Calibri"/>
                <a:sym typeface="Calibri"/>
              </a:defRPr>
            </a:lvl1pPr>
          </a:lstStyle>
          <a:p>
            <a:r>
              <a:t>En caso de existir mucho aceite dentro de la transmisión, los componentes mecánicos internos (conjunto Planetario), estará siempre “chapoteando” en el aceite, lo que provocará espuma.</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20</a:t>
            </a:fld>
            <a:endParaRPr lang="es-CL"/>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3" descr="Picture 3"/>
          <p:cNvPicPr>
            <a:picLocks noChangeAspect="1"/>
          </p:cNvPicPr>
          <p:nvPr/>
        </p:nvPicPr>
        <p:blipFill>
          <a:blip r:embed="rId2"/>
          <a:stretch>
            <a:fillRect/>
          </a:stretch>
        </p:blipFill>
        <p:spPr>
          <a:xfrm>
            <a:off x="419388" y="3397010"/>
            <a:ext cx="5074920" cy="2939753"/>
          </a:xfrm>
          <a:prstGeom prst="rect">
            <a:avLst/>
          </a:prstGeom>
          <a:ln w="12700">
            <a:miter lim="400000"/>
          </a:ln>
        </p:spPr>
      </p:pic>
      <p:sp>
        <p:nvSpPr>
          <p:cNvPr id="352"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CONTROL DEL NIVEL </a:t>
            </a:r>
            <a:r>
              <a:rPr b="0">
                <a:solidFill>
                  <a:srgbClr val="FF0000"/>
                </a:solidFill>
              </a:rPr>
              <a:t>DE ACEITE ATF</a:t>
            </a:r>
          </a:p>
        </p:txBody>
      </p:sp>
      <p:sp>
        <p:nvSpPr>
          <p:cNvPr id="353" name="Grupo 11"/>
          <p:cNvSpPr/>
          <p:nvPr/>
        </p:nvSpPr>
        <p:spPr>
          <a:xfrm>
            <a:off x="4812238" y="2308374"/>
            <a:ext cx="4525715" cy="2939752"/>
          </a:xfrm>
          <a:prstGeom prst="roundRect">
            <a:avLst>
              <a:gd name="adj" fmla="val 11172"/>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54" name="Las baterías de los automóviles son consideradas desechos tóxicos dados sus componentes y residuos  peligrosos para el medio ambiente.…"/>
          <p:cNvSpPr txBox="1"/>
          <p:nvPr/>
        </p:nvSpPr>
        <p:spPr>
          <a:xfrm>
            <a:off x="5139042" y="2566250"/>
            <a:ext cx="3872107" cy="242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latin typeface="Calibri"/>
                <a:ea typeface="Calibri"/>
                <a:cs typeface="Calibri"/>
                <a:sym typeface="Calibri"/>
              </a:defRPr>
            </a:pPr>
            <a:r>
              <a:t>Es muy importante chequear (vía Equipo de Diagnóstico), la temperatura del aceite de la transmisión, debido a que cambios de temperatura pueden influir de manera considerable en el nivel de aceite. </a:t>
            </a:r>
          </a:p>
          <a:p>
            <a:pPr>
              <a:defRPr sz="1600">
                <a:latin typeface="Calibri"/>
                <a:ea typeface="Calibri"/>
                <a:cs typeface="Calibri"/>
                <a:sym typeface="Calibri"/>
              </a:defRPr>
            </a:pPr>
            <a:endParaRPr/>
          </a:p>
          <a:p>
            <a:pPr>
              <a:defRPr sz="1600">
                <a:latin typeface="Calibri"/>
                <a:ea typeface="Calibri"/>
                <a:cs typeface="Calibri"/>
                <a:sym typeface="Calibri"/>
              </a:defRPr>
            </a:pPr>
            <a:r>
              <a:t>Se debe recordar que el aceite a mucha temperatura se expande, por lo que el nivel de aceite puede alterarse, subiendo.  </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21</a:t>
            </a:fld>
            <a:endParaRPr lang="es-CL"/>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Grupo 11"/>
          <p:cNvSpPr/>
          <p:nvPr/>
        </p:nvSpPr>
        <p:spPr>
          <a:xfrm>
            <a:off x="439438" y="2375748"/>
            <a:ext cx="8836623" cy="1719643"/>
          </a:xfrm>
          <a:prstGeom prst="roundRect">
            <a:avLst>
              <a:gd name="adj" fmla="val 13655"/>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57"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ACEITE</a:t>
            </a:r>
            <a:r>
              <a:rPr b="0">
                <a:solidFill>
                  <a:srgbClr val="FF0000"/>
                </a:solidFill>
              </a:rPr>
              <a:t> ATF</a:t>
            </a:r>
          </a:p>
        </p:txBody>
      </p:sp>
      <p:sp>
        <p:nvSpPr>
          <p:cNvPr id="358" name="Las baterías de los automóviles son consideradas desechos tóxicos dados sus componentes y residuos  peligrosos para el medio ambiente.…"/>
          <p:cNvSpPr txBox="1"/>
          <p:nvPr/>
        </p:nvSpPr>
        <p:spPr>
          <a:xfrm>
            <a:off x="725145" y="2603200"/>
            <a:ext cx="8386090" cy="115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latin typeface="Calibri"/>
                <a:ea typeface="Calibri"/>
                <a:cs typeface="Calibri"/>
                <a:sym typeface="Calibri"/>
              </a:defRPr>
            </a:lvl1pPr>
          </a:lstStyle>
          <a:p>
            <a:r>
              <a:t>En las transmisiones automáticas (a diferencia de las transmisiones mecánicas), existe una gran variedad de aceites ATF, por lo que es de suma importancia verificar en el manual de servicio que ATF utiliza la transmisión a la cual se le realizará un servicio, ya sea por reparación, por mantención de cambio de aceite y filtro o por si el nivel se encuentra bajo.</a:t>
            </a:r>
          </a:p>
        </p:txBody>
      </p:sp>
      <p:pic>
        <p:nvPicPr>
          <p:cNvPr id="359" name="Imagen" descr="Imagen"/>
          <p:cNvPicPr>
            <a:picLocks noChangeAspect="1"/>
          </p:cNvPicPr>
          <p:nvPr/>
        </p:nvPicPr>
        <p:blipFill>
          <a:blip r:embed="rId2"/>
          <a:stretch>
            <a:fillRect/>
          </a:stretch>
        </p:blipFill>
        <p:spPr>
          <a:xfrm>
            <a:off x="1169600" y="4438018"/>
            <a:ext cx="7147700" cy="1762964"/>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22</a:t>
            </a:fld>
            <a:endParaRPr lang="es-CL"/>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80000"/>
              </a:lnSpc>
              <a:defRPr sz="2800" b="1">
                <a:solidFill>
                  <a:srgbClr val="741B47"/>
                </a:solidFill>
                <a:latin typeface="Calibri"/>
                <a:ea typeface="Calibri"/>
                <a:cs typeface="Calibri"/>
                <a:sym typeface="Calibri"/>
              </a:defRPr>
            </a:lvl1pPr>
          </a:lstStyle>
          <a:p>
            <a:r>
              <a:t>RESUMAMOS</a:t>
            </a:r>
          </a:p>
        </p:txBody>
      </p:sp>
      <p:sp>
        <p:nvSpPr>
          <p:cNvPr id="362" name="CuadroTexto 6"/>
          <p:cNvSpPr txBox="1"/>
          <p:nvPr/>
        </p:nvSpPr>
        <p:spPr>
          <a:xfrm>
            <a:off x="518845" y="2314479"/>
            <a:ext cx="8584059" cy="595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80000"/>
              </a:lnSpc>
              <a:defRPr sz="2000" b="1">
                <a:solidFill>
                  <a:srgbClr val="741B47"/>
                </a:solidFill>
                <a:latin typeface="Calibri"/>
                <a:ea typeface="Calibri"/>
                <a:cs typeface="Calibri"/>
                <a:sym typeface="Calibri"/>
              </a:defRPr>
            </a:lvl1pPr>
          </a:lstStyle>
          <a:p>
            <a:r>
              <a:t>En resumen, los aceites de transmisiones automáticas deben cumplir con ciertas funciones y requerimientos que se resumen en la siguiente tabla:</a:t>
            </a:r>
          </a:p>
        </p:txBody>
      </p:sp>
      <p:graphicFrame>
        <p:nvGraphicFramePr>
          <p:cNvPr id="363" name="Tabla 7"/>
          <p:cNvGraphicFramePr/>
          <p:nvPr/>
        </p:nvGraphicFramePr>
        <p:xfrm>
          <a:off x="344419" y="3161393"/>
          <a:ext cx="8932908" cy="3362890"/>
        </p:xfrm>
        <a:graphic>
          <a:graphicData uri="http://schemas.openxmlformats.org/drawingml/2006/table">
            <a:tbl>
              <a:tblPr>
                <a:tableStyleId>{4C3C2611-4C71-4FC5-86AE-919BDF0F9419}</a:tableStyleId>
              </a:tblPr>
              <a:tblGrid>
                <a:gridCol w="4404324">
                  <a:extLst>
                    <a:ext uri="{9D8B030D-6E8A-4147-A177-3AD203B41FA5}">
                      <a16:colId xmlns="" xmlns:a16="http://schemas.microsoft.com/office/drawing/2014/main" val="20000"/>
                    </a:ext>
                  </a:extLst>
                </a:gridCol>
                <a:gridCol w="4528584">
                  <a:extLst>
                    <a:ext uri="{9D8B030D-6E8A-4147-A177-3AD203B41FA5}">
                      <a16:colId xmlns="" xmlns:a16="http://schemas.microsoft.com/office/drawing/2014/main" val="20001"/>
                    </a:ext>
                  </a:extLst>
                </a:gridCol>
              </a:tblGrid>
              <a:tr h="372054">
                <a:tc>
                  <a:txBody>
                    <a:bodyPr/>
                    <a:lstStyle/>
                    <a:p>
                      <a:pPr algn="ctr">
                        <a:defRPr sz="1800"/>
                      </a:pPr>
                      <a:r>
                        <a:rPr sz="1500">
                          <a:solidFill>
                            <a:srgbClr val="FFFFFF"/>
                          </a:solidFill>
                          <a:latin typeface="Avenir Black"/>
                          <a:ea typeface="Avenir Black"/>
                          <a:cs typeface="Avenir Black"/>
                          <a:sym typeface="Avenir Black"/>
                        </a:rPr>
                        <a:t>FUNCIONES DEL ACEITE ATF</a:t>
                      </a:r>
                    </a:p>
                  </a:txBody>
                  <a:tcPr marL="9001" marR="9001" marT="9001" marB="9001" anchor="ctr" horzOverflow="overflow">
                    <a:solidFill>
                      <a:srgbClr val="741B47"/>
                    </a:solidFill>
                  </a:tcPr>
                </a:tc>
                <a:tc>
                  <a:txBody>
                    <a:bodyPr/>
                    <a:lstStyle/>
                    <a:p>
                      <a:pPr algn="ctr">
                        <a:defRPr sz="1800"/>
                      </a:pPr>
                      <a:r>
                        <a:rPr sz="1500">
                          <a:solidFill>
                            <a:srgbClr val="FFFFFF"/>
                          </a:solidFill>
                          <a:latin typeface="Avenir Black"/>
                          <a:ea typeface="Avenir Black"/>
                          <a:cs typeface="Avenir Black"/>
                          <a:sym typeface="Avenir Black"/>
                        </a:rPr>
                        <a:t>REQUERIMIENTOS DEL ACEITE ATF</a:t>
                      </a:r>
                    </a:p>
                  </a:txBody>
                  <a:tcPr marL="9001" marR="9001" marT="9001" marB="9001" anchor="ctr" horzOverflow="overflow">
                    <a:solidFill>
                      <a:srgbClr val="741B47"/>
                    </a:solidFill>
                  </a:tcPr>
                </a:tc>
                <a:extLst>
                  <a:ext uri="{0D108BD9-81ED-4DB2-BD59-A6C34878D82A}">
                    <a16:rowId xmlns="" xmlns:a16="http://schemas.microsoft.com/office/drawing/2014/main" val="10000"/>
                  </a:ext>
                </a:extLst>
              </a:tr>
              <a:tr h="627692">
                <a:tc>
                  <a:txBody>
                    <a:bodyPr/>
                    <a:lstStyle/>
                    <a:p>
                      <a:pPr algn="l">
                        <a:defRPr sz="1500">
                          <a:latin typeface="Avenir Medium"/>
                          <a:ea typeface="Avenir Medium"/>
                          <a:cs typeface="Avenir Medium"/>
                          <a:sym typeface="Avenir Medium"/>
                        </a:defRPr>
                      </a:pPr>
                      <a:r>
                        <a:t>Proveer una correcta fricción para los materiales específicos en cada transmisión</a:t>
                      </a:r>
                      <a:r>
                        <a:rPr>
                          <a:effectLst>
                            <a:outerShdw blurRad="50800" dist="38100" rotWithShape="0">
                              <a:srgbClr val="000000">
                                <a:alpha val="40000"/>
                              </a:srgbClr>
                            </a:outerShdw>
                          </a:effectLst>
                        </a:rPr>
                        <a:t>.</a:t>
                      </a:r>
                    </a:p>
                  </a:txBody>
                  <a:tcPr marL="9001" marR="9001" marT="9001" marB="9001" anchor="ctr" horzOverflow="overflow">
                    <a:solidFill>
                      <a:srgbClr val="DFD3D8"/>
                    </a:solidFill>
                  </a:tcPr>
                </a:tc>
                <a:tc>
                  <a:txBody>
                    <a:bodyPr/>
                    <a:lstStyle/>
                    <a:p>
                      <a:pPr algn="l">
                        <a:defRPr sz="1800"/>
                      </a:pPr>
                      <a:r>
                        <a:rPr sz="1500">
                          <a:latin typeface="Avenir Medium"/>
                          <a:ea typeface="Avenir Medium"/>
                          <a:cs typeface="Avenir Medium"/>
                          <a:sym typeface="Avenir Medium"/>
                        </a:rPr>
                        <a:t>Ser compatible, y no ser corrosivo con las piezas y los materiales.</a:t>
                      </a:r>
                    </a:p>
                  </a:txBody>
                  <a:tcPr marL="9001" marR="9001" marT="9001" marB="9001" anchor="ctr" horzOverflow="overflow">
                    <a:solidFill>
                      <a:srgbClr val="DFD3D8"/>
                    </a:solidFill>
                  </a:tcPr>
                </a:tc>
                <a:extLst>
                  <a:ext uri="{0D108BD9-81ED-4DB2-BD59-A6C34878D82A}">
                    <a16:rowId xmlns="" xmlns:a16="http://schemas.microsoft.com/office/drawing/2014/main" val="10001"/>
                  </a:ext>
                </a:extLst>
              </a:tr>
              <a:tr h="288042">
                <a:tc>
                  <a:txBody>
                    <a:bodyPr/>
                    <a:lstStyle/>
                    <a:p>
                      <a:pPr algn="l">
                        <a:defRPr sz="1800"/>
                      </a:pPr>
                      <a:r>
                        <a:rPr sz="1500">
                          <a:latin typeface="Avenir Medium"/>
                          <a:ea typeface="Avenir Medium"/>
                          <a:cs typeface="Avenir Medium"/>
                          <a:sym typeface="Avenir Medium"/>
                        </a:rPr>
                        <a:t>Transferir fuerza</a:t>
                      </a:r>
                    </a:p>
                  </a:txBody>
                  <a:tcPr marL="9001" marR="9001" marT="9001" marB="9001" anchor="ctr" horzOverflow="overflow">
                    <a:solidFill>
                      <a:srgbClr val="DFD3D8"/>
                    </a:solidFill>
                  </a:tcPr>
                </a:tc>
                <a:tc>
                  <a:txBody>
                    <a:bodyPr/>
                    <a:lstStyle/>
                    <a:p>
                      <a:pPr algn="l">
                        <a:defRPr sz="1800"/>
                      </a:pPr>
                      <a:r>
                        <a:rPr sz="1500">
                          <a:latin typeface="Avenir Medium"/>
                          <a:ea typeface="Avenir Medium"/>
                          <a:cs typeface="Avenir Medium"/>
                          <a:sym typeface="Avenir Medium"/>
                        </a:rPr>
                        <a:t>Mantener su estabilidad térmica.</a:t>
                      </a:r>
                    </a:p>
                  </a:txBody>
                  <a:tcPr marL="9001" marR="9001" marT="9001" marB="9001" anchor="ctr" horzOverflow="overflow">
                    <a:solidFill>
                      <a:srgbClr val="DFD3D8"/>
                    </a:solidFill>
                  </a:tcPr>
                </a:tc>
                <a:extLst>
                  <a:ext uri="{0D108BD9-81ED-4DB2-BD59-A6C34878D82A}">
                    <a16:rowId xmlns="" xmlns:a16="http://schemas.microsoft.com/office/drawing/2014/main" val="10002"/>
                  </a:ext>
                </a:extLst>
              </a:tr>
              <a:tr h="276040">
                <a:tc>
                  <a:txBody>
                    <a:bodyPr/>
                    <a:lstStyle/>
                    <a:p>
                      <a:pPr algn="l">
                        <a:defRPr sz="1800"/>
                      </a:pPr>
                      <a:r>
                        <a:rPr sz="1500">
                          <a:latin typeface="Avenir Medium"/>
                          <a:ea typeface="Avenir Medium"/>
                          <a:cs typeface="Avenir Medium"/>
                          <a:sym typeface="Avenir Medium"/>
                        </a:rPr>
                        <a:t>Circular rápidamente en frío</a:t>
                      </a:r>
                    </a:p>
                  </a:txBody>
                  <a:tcPr marL="9001" marR="9001" marT="9001" marB="9001" anchor="b" horzOverflow="overflow">
                    <a:solidFill>
                      <a:srgbClr val="DFD3D8"/>
                    </a:solidFill>
                  </a:tcPr>
                </a:tc>
                <a:tc>
                  <a:txBody>
                    <a:bodyPr/>
                    <a:lstStyle/>
                    <a:p>
                      <a:pPr algn="l">
                        <a:defRPr sz="1800"/>
                      </a:pPr>
                      <a:r>
                        <a:rPr sz="1500">
                          <a:latin typeface="Avenir Medium"/>
                          <a:ea typeface="Avenir Medium"/>
                          <a:cs typeface="Avenir Medium"/>
                          <a:sym typeface="Avenir Medium"/>
                        </a:rPr>
                        <a:t>Poseer alta bombeabilidad en frío</a:t>
                      </a:r>
                    </a:p>
                  </a:txBody>
                  <a:tcPr marL="9001" marR="9001" marT="9001" marB="9001" anchor="b" horzOverflow="overflow">
                    <a:solidFill>
                      <a:srgbClr val="DFD3D8"/>
                    </a:solidFill>
                  </a:tcPr>
                </a:tc>
                <a:extLst>
                  <a:ext uri="{0D108BD9-81ED-4DB2-BD59-A6C34878D82A}">
                    <a16:rowId xmlns="" xmlns:a16="http://schemas.microsoft.com/office/drawing/2014/main" val="10003"/>
                  </a:ext>
                </a:extLst>
              </a:tr>
              <a:tr h="658896">
                <a:tc>
                  <a:txBody>
                    <a:bodyPr/>
                    <a:lstStyle/>
                    <a:p>
                      <a:pPr algn="l">
                        <a:defRPr sz="1800"/>
                      </a:pPr>
                      <a:r>
                        <a:rPr sz="1500">
                          <a:latin typeface="Avenir Medium"/>
                          <a:ea typeface="Avenir Medium"/>
                          <a:cs typeface="Avenir Medium"/>
                          <a:sym typeface="Avenir Medium"/>
                        </a:rPr>
                        <a:t>Lubricar todos los componentes.</a:t>
                      </a:r>
                    </a:p>
                  </a:txBody>
                  <a:tcPr marL="9001" marR="9001" marT="9001" marB="9001" anchor="ctr" horzOverflow="overflow">
                    <a:solidFill>
                      <a:srgbClr val="DFD3D8"/>
                    </a:solidFill>
                  </a:tcPr>
                </a:tc>
                <a:tc>
                  <a:txBody>
                    <a:bodyPr/>
                    <a:lstStyle/>
                    <a:p>
                      <a:pPr algn="l">
                        <a:defRPr sz="1800"/>
                      </a:pPr>
                      <a:r>
                        <a:rPr sz="1500">
                          <a:latin typeface="Avenir Medium"/>
                          <a:ea typeface="Avenir Medium"/>
                          <a:cs typeface="Avenir Medium"/>
                          <a:sym typeface="Avenir Medium"/>
                        </a:rPr>
                        <a:t>Tener buena detergencia para mantener las piezas libres de barniz y barro provocado internamente.</a:t>
                      </a:r>
                    </a:p>
                  </a:txBody>
                  <a:tcPr marL="9001" marR="9001" marT="9001" marB="9001" anchor="ctr" horzOverflow="overflow">
                    <a:solidFill>
                      <a:srgbClr val="DFD3D8"/>
                    </a:solidFill>
                  </a:tcPr>
                </a:tc>
                <a:extLst>
                  <a:ext uri="{0D108BD9-81ED-4DB2-BD59-A6C34878D82A}">
                    <a16:rowId xmlns="" xmlns:a16="http://schemas.microsoft.com/office/drawing/2014/main" val="10004"/>
                  </a:ext>
                </a:extLst>
              </a:tr>
              <a:tr h="288042">
                <a:tc>
                  <a:txBody>
                    <a:bodyPr/>
                    <a:lstStyle/>
                    <a:p>
                      <a:pPr algn="l">
                        <a:defRPr sz="1800"/>
                      </a:pPr>
                      <a:r>
                        <a:rPr sz="1500">
                          <a:latin typeface="Avenir Medium"/>
                          <a:ea typeface="Avenir Medium"/>
                          <a:cs typeface="Avenir Medium"/>
                          <a:sym typeface="Avenir Medium"/>
                        </a:rPr>
                        <a:t>Actuar como líquido hidráulico</a:t>
                      </a:r>
                    </a:p>
                  </a:txBody>
                  <a:tcPr marL="9001" marR="9001" marT="9001" marB="9001" anchor="b" horzOverflow="overflow">
                    <a:solidFill>
                      <a:srgbClr val="DFD3D8"/>
                    </a:solidFill>
                  </a:tcPr>
                </a:tc>
                <a:tc>
                  <a:txBody>
                    <a:bodyPr/>
                    <a:lstStyle/>
                    <a:p>
                      <a:pPr algn="l">
                        <a:defRPr sz="1800"/>
                      </a:pPr>
                      <a:r>
                        <a:rPr sz="1500">
                          <a:latin typeface="Avenir Medium"/>
                          <a:ea typeface="Avenir Medium"/>
                          <a:cs typeface="Avenir Medium"/>
                          <a:sym typeface="Avenir Medium"/>
                        </a:rPr>
                        <a:t>Minimizar espuma y desgaste</a:t>
                      </a:r>
                    </a:p>
                  </a:txBody>
                  <a:tcPr marL="9001" marR="9001" marT="9001" marB="9001" anchor="ctr" horzOverflow="overflow">
                    <a:solidFill>
                      <a:srgbClr val="DFD3D8"/>
                    </a:solidFill>
                  </a:tcPr>
                </a:tc>
                <a:extLst>
                  <a:ext uri="{0D108BD9-81ED-4DB2-BD59-A6C34878D82A}">
                    <a16:rowId xmlns="" xmlns:a16="http://schemas.microsoft.com/office/drawing/2014/main" val="10005"/>
                  </a:ext>
                </a:extLst>
              </a:tr>
              <a:tr h="276040">
                <a:tc>
                  <a:txBody>
                    <a:bodyPr/>
                    <a:lstStyle/>
                    <a:p>
                      <a:pPr algn="l">
                        <a:defRPr sz="1800"/>
                      </a:pPr>
                      <a:r>
                        <a:rPr sz="1500">
                          <a:latin typeface="Avenir Medium"/>
                          <a:ea typeface="Avenir Medium"/>
                          <a:cs typeface="Avenir Medium"/>
                          <a:sym typeface="Avenir Medium"/>
                        </a:rPr>
                        <a:t>Disipar el calor generado</a:t>
                      </a:r>
                    </a:p>
                  </a:txBody>
                  <a:tcPr marL="9001" marR="9001" marT="9001" marB="9001" anchor="b" horzOverflow="overflow">
                    <a:solidFill>
                      <a:srgbClr val="DFD3D8"/>
                    </a:solidFill>
                  </a:tcPr>
                </a:tc>
                <a:tc>
                  <a:txBody>
                    <a:bodyPr/>
                    <a:lstStyle/>
                    <a:p>
                      <a:pPr algn="l">
                        <a:defRPr sz="1800"/>
                      </a:pPr>
                      <a:r>
                        <a:rPr sz="1500">
                          <a:latin typeface="Avenir Medium"/>
                          <a:ea typeface="Avenir Medium"/>
                          <a:cs typeface="Avenir Medium"/>
                          <a:sym typeface="Avenir Medium"/>
                        </a:rPr>
                        <a:t>Poseer estabilidad contra oxidación</a:t>
                      </a:r>
                    </a:p>
                  </a:txBody>
                  <a:tcPr marL="9001" marR="9001" marT="9001" marB="9001" anchor="b" horzOverflow="overflow">
                    <a:solidFill>
                      <a:srgbClr val="DFD3D8"/>
                    </a:solidFill>
                  </a:tcPr>
                </a:tc>
                <a:extLst>
                  <a:ext uri="{0D108BD9-81ED-4DB2-BD59-A6C34878D82A}">
                    <a16:rowId xmlns="" xmlns:a16="http://schemas.microsoft.com/office/drawing/2014/main" val="10006"/>
                  </a:ext>
                </a:extLst>
              </a:tr>
              <a:tr h="576084">
                <a:tc>
                  <a:txBody>
                    <a:bodyPr/>
                    <a:lstStyle/>
                    <a:p>
                      <a:pPr algn="l">
                        <a:defRPr sz="1800"/>
                      </a:pPr>
                      <a:r>
                        <a:rPr sz="1500">
                          <a:latin typeface="Avenir Medium"/>
                          <a:ea typeface="Avenir Medium"/>
                          <a:cs typeface="Avenir Medium"/>
                          <a:sym typeface="Avenir Medium"/>
                        </a:rPr>
                        <a:t>Desplazarse entre los discos en el momento correcto</a:t>
                      </a:r>
                    </a:p>
                  </a:txBody>
                  <a:tcPr marL="9001" marR="9001" marT="9001" marB="9001" anchor="ctr" horzOverflow="overflow">
                    <a:solidFill>
                      <a:srgbClr val="DFD3D8"/>
                    </a:solidFill>
                  </a:tcPr>
                </a:tc>
                <a:tc>
                  <a:txBody>
                    <a:bodyPr/>
                    <a:lstStyle/>
                    <a:p>
                      <a:pPr algn="l">
                        <a:defRPr sz="1800"/>
                      </a:pPr>
                      <a:r>
                        <a:rPr sz="1500">
                          <a:latin typeface="Avenir Medium"/>
                          <a:ea typeface="Avenir Medium"/>
                          <a:cs typeface="Avenir Medium"/>
                          <a:sym typeface="Avenir Medium"/>
                        </a:rPr>
                        <a:t>Correcto coeficiente de fricción para responder a materiales específicos</a:t>
                      </a:r>
                    </a:p>
                  </a:txBody>
                  <a:tcPr marL="9001" marR="9001" marT="9001" marB="9001" anchor="ctr" horzOverflow="overflow">
                    <a:solidFill>
                      <a:srgbClr val="DFD3D8"/>
                    </a:solidFill>
                  </a:tcPr>
                </a:tc>
                <a:extLst>
                  <a:ext uri="{0D108BD9-81ED-4DB2-BD59-A6C34878D82A}">
                    <a16:rowId xmlns="" xmlns:a16="http://schemas.microsoft.com/office/drawing/2014/main" val="10007"/>
                  </a:ext>
                </a:extLst>
              </a:tr>
            </a:tbl>
          </a:graphicData>
        </a:graphic>
      </p:graphicFrame>
      <p:sp>
        <p:nvSpPr>
          <p:cNvPr id="2" name="Marcador de número de diapositiva 1"/>
          <p:cNvSpPr>
            <a:spLocks noGrp="1"/>
          </p:cNvSpPr>
          <p:nvPr>
            <p:ph type="sldNum" sz="quarter" idx="2"/>
          </p:nvPr>
        </p:nvSpPr>
        <p:spPr/>
        <p:txBody>
          <a:bodyPr/>
          <a:lstStyle/>
          <a:p>
            <a:fld id="{86CB4B4D-7CA3-9044-876B-883B54F8677D}" type="slidenum">
              <a:rPr lang="es-CL" smtClean="0"/>
              <a:t>23</a:t>
            </a:fld>
            <a:endParaRPr lang="es-CL"/>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 name="Google Shape;275;p12"/>
          <p:cNvGrpSpPr/>
          <p:nvPr/>
        </p:nvGrpSpPr>
        <p:grpSpPr>
          <a:xfrm>
            <a:off x="2035274" y="2911884"/>
            <a:ext cx="6999679" cy="2696559"/>
            <a:chOff x="0" y="0"/>
            <a:chExt cx="6999677" cy="2696557"/>
          </a:xfrm>
        </p:grpSpPr>
        <p:sp>
          <p:nvSpPr>
            <p:cNvPr id="365" name="Google Shape;276;p12"/>
            <p:cNvSpPr/>
            <p:nvPr/>
          </p:nvSpPr>
          <p:spPr>
            <a:xfrm>
              <a:off x="-1" y="-1"/>
              <a:ext cx="6999679" cy="2696559"/>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366" name="Google Shape;277;p12"/>
            <p:cNvSpPr txBox="1"/>
            <p:nvPr/>
          </p:nvSpPr>
          <p:spPr>
            <a:xfrm>
              <a:off x="131633" y="1158159"/>
              <a:ext cx="6736409" cy="3801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ctr">
              <a:spAutoFit/>
            </a:bodyPr>
            <a:lstStyle>
              <a:lvl1pPr>
                <a:defRPr>
                  <a:latin typeface="+mn-lt"/>
                  <a:ea typeface="+mn-ea"/>
                  <a:cs typeface="+mn-cs"/>
                  <a:sym typeface="Arial"/>
                </a:defRPr>
              </a:lvl1pPr>
            </a:lstStyle>
            <a:p>
              <a:r>
                <a:t>    </a:t>
              </a:r>
            </a:p>
          </p:txBody>
        </p:sp>
      </p:grpSp>
      <p:pic>
        <p:nvPicPr>
          <p:cNvPr id="368" name="Google Shape;281;p12" descr="Google Shape;281;p12"/>
          <p:cNvPicPr>
            <a:picLocks noChangeAspect="1"/>
          </p:cNvPicPr>
          <p:nvPr/>
        </p:nvPicPr>
        <p:blipFill>
          <a:blip r:embed="rId2"/>
          <a:stretch>
            <a:fillRect/>
          </a:stretch>
        </p:blipFill>
        <p:spPr>
          <a:xfrm>
            <a:off x="5474444" y="5389021"/>
            <a:ext cx="1651876" cy="884518"/>
          </a:xfrm>
          <a:prstGeom prst="rect">
            <a:avLst/>
          </a:prstGeom>
          <a:ln w="12700">
            <a:miter lim="400000"/>
          </a:ln>
        </p:spPr>
      </p:pic>
      <p:pic>
        <p:nvPicPr>
          <p:cNvPr id="369" name="Google Shape;282;p12" descr="Google Shape;282;p12"/>
          <p:cNvPicPr>
            <a:picLocks noChangeAspect="1"/>
          </p:cNvPicPr>
          <p:nvPr/>
        </p:nvPicPr>
        <p:blipFill>
          <a:blip r:embed="rId3"/>
          <a:stretch>
            <a:fillRect/>
          </a:stretch>
        </p:blipFill>
        <p:spPr>
          <a:xfrm>
            <a:off x="0" y="2474946"/>
            <a:ext cx="3854921" cy="3652253"/>
          </a:xfrm>
          <a:prstGeom prst="rect">
            <a:avLst/>
          </a:prstGeom>
          <a:ln w="12700">
            <a:miter lim="400000"/>
          </a:ln>
        </p:spPr>
      </p:pic>
      <p:pic>
        <p:nvPicPr>
          <p:cNvPr id="370" name="Google Shape;283;p12" descr="Google Shape;283;p12"/>
          <p:cNvPicPr>
            <a:picLocks noChangeAspect="1"/>
          </p:cNvPicPr>
          <p:nvPr/>
        </p:nvPicPr>
        <p:blipFill>
          <a:blip r:embed="rId4"/>
          <a:stretch>
            <a:fillRect/>
          </a:stretch>
        </p:blipFill>
        <p:spPr>
          <a:xfrm>
            <a:off x="7126316" y="5029930"/>
            <a:ext cx="1806828" cy="1348215"/>
          </a:xfrm>
          <a:prstGeom prst="rect">
            <a:avLst/>
          </a:prstGeom>
          <a:ln w="12700">
            <a:miter lim="400000"/>
          </a:ln>
        </p:spPr>
      </p:pic>
      <p:sp>
        <p:nvSpPr>
          <p:cNvPr id="371" name="Google Shape;388;p18"/>
          <p:cNvSpPr txBox="1"/>
          <p:nvPr/>
        </p:nvSpPr>
        <p:spPr>
          <a:xfrm>
            <a:off x="382498" y="1307578"/>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¿CUÁNTO APRENDIMOS?</a:t>
            </a:r>
          </a:p>
        </p:txBody>
      </p:sp>
      <p:sp>
        <p:nvSpPr>
          <p:cNvPr id="372" name="Google Shape;392;p18"/>
          <p:cNvSpPr txBox="1"/>
          <p:nvPr/>
        </p:nvSpPr>
        <p:spPr>
          <a:xfrm>
            <a:off x="520562" y="1017292"/>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REVISEMOS</a:t>
            </a:r>
          </a:p>
        </p:txBody>
      </p:sp>
      <p:sp>
        <p:nvSpPr>
          <p:cNvPr id="373" name="Google Shape;168;p5"/>
          <p:cNvSpPr txBox="1"/>
          <p:nvPr/>
        </p:nvSpPr>
        <p:spPr>
          <a:xfrm>
            <a:off x="4154070" y="1078121"/>
            <a:ext cx="931639" cy="830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gn="r">
              <a:lnSpc>
                <a:spcPct val="90000"/>
              </a:lnSpc>
              <a:defRPr sz="5000">
                <a:solidFill>
                  <a:srgbClr val="BA9BA5"/>
                </a:solidFill>
                <a:latin typeface="Calibri"/>
                <a:ea typeface="Calibri"/>
                <a:cs typeface="Calibri"/>
                <a:sym typeface="Calibri"/>
              </a:defRPr>
            </a:lvl1pPr>
          </a:lstStyle>
          <a:p>
            <a:r>
              <a:t>15</a:t>
            </a:r>
          </a:p>
        </p:txBody>
      </p:sp>
      <p:sp>
        <p:nvSpPr>
          <p:cNvPr id="374" name="Google Shape;391;p18"/>
          <p:cNvSpPr txBox="1"/>
          <p:nvPr/>
        </p:nvSpPr>
        <p:spPr>
          <a:xfrm>
            <a:off x="3205316" y="4207576"/>
            <a:ext cx="4994786" cy="677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115000"/>
              </a:lnSpc>
              <a:defRPr sz="1600">
                <a:latin typeface="Calibri"/>
                <a:ea typeface="Calibri"/>
                <a:cs typeface="Calibri"/>
                <a:sym typeface="Calibri"/>
              </a:defRPr>
            </a:pPr>
            <a:r>
              <a:t>¡Ahora realizaremos una actividad que resume todo lo que hemos visto! </a:t>
            </a:r>
            <a:r>
              <a:rPr b="1">
                <a:solidFill>
                  <a:srgbClr val="76384D"/>
                </a:solidFill>
              </a:rPr>
              <a:t>¡Atentos!</a:t>
            </a:r>
          </a:p>
        </p:txBody>
      </p:sp>
      <p:sp>
        <p:nvSpPr>
          <p:cNvPr id="375" name="Google Shape;173;p6"/>
          <p:cNvSpPr txBox="1"/>
          <p:nvPr/>
        </p:nvSpPr>
        <p:spPr>
          <a:xfrm>
            <a:off x="3205315" y="3635782"/>
            <a:ext cx="5182561" cy="431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000" b="1">
                <a:solidFill>
                  <a:srgbClr val="741B47"/>
                </a:solidFill>
                <a:latin typeface="Calibri"/>
                <a:ea typeface="Calibri"/>
                <a:cs typeface="Calibri"/>
                <a:sym typeface="Calibri"/>
              </a:defRPr>
            </a:pPr>
            <a:r>
              <a:t>ACEITES EN</a:t>
            </a:r>
            <a:r>
              <a:rPr b="0">
                <a:solidFill>
                  <a:srgbClr val="FF0000"/>
                </a:solidFill>
              </a:rPr>
              <a:t> TRANSMISIÓN AUTOMÁTICA</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24</a:t>
            </a:fld>
            <a:endParaRPr lang="es-CL"/>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upo 28"/>
          <p:cNvGrpSpPr/>
          <p:nvPr/>
        </p:nvGrpSpPr>
        <p:grpSpPr>
          <a:xfrm>
            <a:off x="-4658" y="973145"/>
            <a:ext cx="9503949" cy="7250041"/>
            <a:chOff x="-1" y="-137650"/>
            <a:chExt cx="9503947" cy="7250039"/>
          </a:xfrm>
        </p:grpSpPr>
        <p:sp>
          <p:nvSpPr>
            <p:cNvPr id="377" name="Google Shape;401;p19"/>
            <p:cNvSpPr txBox="1"/>
            <p:nvPr/>
          </p:nvSpPr>
          <p:spPr>
            <a:xfrm>
              <a:off x="371106" y="-137650"/>
              <a:ext cx="4700402" cy="372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b="1">
                  <a:latin typeface="Calibri"/>
                  <a:ea typeface="Calibri"/>
                  <a:cs typeface="Calibri"/>
                  <a:sym typeface="Calibri"/>
                </a:defRPr>
              </a:lvl1pPr>
            </a:lstStyle>
            <a:p>
              <a:r>
                <a:rPr dirty="0"/>
                <a:t>ANTES DE COMENZAR LA ACTIVIDAD:</a:t>
              </a:r>
            </a:p>
          </p:txBody>
        </p:sp>
        <p:sp>
          <p:nvSpPr>
            <p:cNvPr id="378" name="Google Shape;402;p19"/>
            <p:cNvSpPr txBox="1"/>
            <p:nvPr/>
          </p:nvSpPr>
          <p:spPr>
            <a:xfrm>
              <a:off x="380633" y="122873"/>
              <a:ext cx="1983766" cy="536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nSpc>
                  <a:spcPct val="80000"/>
                </a:lnSpc>
                <a:defRPr sz="2800" b="1">
                  <a:solidFill>
                    <a:srgbClr val="ED423D"/>
                  </a:solidFill>
                  <a:latin typeface="Calibri"/>
                  <a:ea typeface="Calibri"/>
                  <a:cs typeface="Calibri"/>
                  <a:sym typeface="Calibri"/>
                </a:defRPr>
              </a:lvl1pPr>
            </a:lstStyle>
            <a:p>
              <a:r>
                <a:t>¡ATENCIÓN!</a:t>
              </a:r>
            </a:p>
          </p:txBody>
        </p:sp>
        <p:sp>
          <p:nvSpPr>
            <p:cNvPr id="379" name="Google Shape;404;p19"/>
            <p:cNvSpPr txBox="1"/>
            <p:nvPr/>
          </p:nvSpPr>
          <p:spPr>
            <a:xfrm>
              <a:off x="1233695" y="811219"/>
              <a:ext cx="7934629" cy="5093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Materiales inflamables: </a:t>
              </a:r>
              <a:r>
                <a:rPr b="0">
                  <a:solidFill>
                    <a:srgbClr val="000000"/>
                  </a:solidFill>
                </a:rPr>
                <a:t>Tener máxima precaución al momento de  manipular o extraer el combustible de los sistemas del vehículo (bomba combustible, mangueras de inyección, etc). </a:t>
              </a:r>
            </a:p>
          </p:txBody>
        </p:sp>
        <p:sp>
          <p:nvSpPr>
            <p:cNvPr id="380" name="Google Shape;405;p19"/>
            <p:cNvSpPr txBox="1"/>
            <p:nvPr/>
          </p:nvSpPr>
          <p:spPr>
            <a:xfrm>
              <a:off x="1233694" y="1562134"/>
              <a:ext cx="7669159" cy="737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 vista: </a:t>
              </a:r>
              <a:r>
                <a:rPr b="0">
                  <a:solidFill>
                    <a:srgbClr val="000000"/>
                  </a:solidFill>
                </a:rPr>
                <a:t>Se utilizarán antiparras siempre que exista riesgo de proyección de partículas a los ojos. (aceites, líquidos refrigerantes y de freno, virutas del disco de freno, uso de circuitos eléctricos, etc).</a:t>
              </a:r>
            </a:p>
          </p:txBody>
        </p:sp>
        <p:sp>
          <p:nvSpPr>
            <p:cNvPr id="381" name="Google Shape;406;p19"/>
            <p:cNvSpPr txBox="1"/>
            <p:nvPr/>
          </p:nvSpPr>
          <p:spPr>
            <a:xfrm>
              <a:off x="1233695" y="3397807"/>
              <a:ext cx="7934629" cy="5093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los pies: </a:t>
              </a:r>
              <a:r>
                <a:rPr b="0">
                  <a:solidFill>
                    <a:srgbClr val="000000"/>
                  </a:solidFill>
                </a:rPr>
                <a:t>Uso obligatorio de zapatos de seguridad al entrar al taller o laboratorio, en casos que exista riesgo de caídas de objetos pesados.</a:t>
              </a:r>
            </a:p>
          </p:txBody>
        </p:sp>
        <p:sp>
          <p:nvSpPr>
            <p:cNvPr id="382" name="Google Shape;407;p19"/>
            <p:cNvSpPr txBox="1"/>
            <p:nvPr/>
          </p:nvSpPr>
          <p:spPr>
            <a:xfrm>
              <a:off x="1233694" y="4188047"/>
              <a:ext cx="7030069" cy="737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Manipular herramientas </a:t>
              </a:r>
              <a:r>
                <a:rPr b="0">
                  <a:solidFill>
                    <a:srgbClr val="000000"/>
                  </a:solidFill>
                </a:rPr>
                <a:t>cuidadosamente.</a:t>
              </a:r>
              <a:endParaRPr>
                <a:latin typeface="+mn-lt"/>
                <a:ea typeface="+mn-ea"/>
                <a:cs typeface="+mn-cs"/>
                <a:sym typeface="Arial"/>
              </a:endParaRPr>
            </a:p>
            <a:p>
              <a:pPr>
                <a:defRPr b="1">
                  <a:solidFill>
                    <a:srgbClr val="741B47"/>
                  </a:solidFill>
                  <a:latin typeface="Calibri"/>
                  <a:ea typeface="Calibri"/>
                  <a:cs typeface="Calibri"/>
                  <a:sym typeface="Calibri"/>
                </a:defRPr>
              </a:pPr>
              <a:r>
                <a:t>Asegurar la integridad física </a:t>
              </a:r>
              <a:r>
                <a:rPr b="0">
                  <a:solidFill>
                    <a:srgbClr val="000000"/>
                  </a:solidFill>
                </a:rPr>
                <a:t>propia y del grupo de trabajo.</a:t>
              </a:r>
              <a:endParaRPr>
                <a:latin typeface="+mn-lt"/>
                <a:ea typeface="+mn-ea"/>
                <a:cs typeface="+mn-cs"/>
                <a:sym typeface="Arial"/>
              </a:endParaRPr>
            </a:p>
            <a:p>
              <a:pPr>
                <a:defRPr>
                  <a:latin typeface="Calibri"/>
                  <a:ea typeface="Calibri"/>
                  <a:cs typeface="Calibri"/>
                  <a:sym typeface="Calibri"/>
                </a:defRPr>
              </a:pPr>
              <a:r>
                <a:t>Circular solo por las </a:t>
              </a:r>
              <a:r>
                <a:rPr b="1">
                  <a:solidFill>
                    <a:srgbClr val="741B47"/>
                  </a:solidFill>
                </a:rPr>
                <a:t>zonas de seguridad </a:t>
              </a:r>
              <a:r>
                <a:t>demarcadas.</a:t>
              </a:r>
            </a:p>
          </p:txBody>
        </p:sp>
        <p:sp>
          <p:nvSpPr>
            <p:cNvPr id="383" name="Google Shape;410;p19"/>
            <p:cNvSpPr txBox="1"/>
            <p:nvPr/>
          </p:nvSpPr>
          <p:spPr>
            <a:xfrm>
              <a:off x="1233695" y="5161351"/>
              <a:ext cx="3883741" cy="5093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a:latin typeface="Calibri"/>
                  <a:ea typeface="Calibri"/>
                  <a:cs typeface="Calibri"/>
                  <a:sym typeface="Calibri"/>
                </a:defRPr>
              </a:pPr>
              <a:r>
                <a:t>Toda actividad debe desarrollarse </a:t>
              </a:r>
              <a:r>
                <a:rPr b="1">
                  <a:solidFill>
                    <a:srgbClr val="741B47"/>
                  </a:solidFill>
                </a:rPr>
                <a:t>bajo supervisión </a:t>
              </a:r>
              <a:r>
                <a:t>de la persona a cargo del taller o laboratorio.</a:t>
              </a:r>
            </a:p>
          </p:txBody>
        </p:sp>
        <p:grpSp>
          <p:nvGrpSpPr>
            <p:cNvPr id="386" name="Google Shape;411;p19"/>
            <p:cNvGrpSpPr/>
            <p:nvPr/>
          </p:nvGrpSpPr>
          <p:grpSpPr>
            <a:xfrm>
              <a:off x="0" y="678033"/>
              <a:ext cx="1135371" cy="783007"/>
              <a:chOff x="0" y="0"/>
              <a:chExt cx="1135370" cy="783006"/>
            </a:xfrm>
          </p:grpSpPr>
          <p:sp>
            <p:nvSpPr>
              <p:cNvPr id="384" name="Google Shape;412;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385" name="Google Shape;413;p19" descr="Google Shape;413;p19"/>
              <p:cNvPicPr>
                <a:picLocks noChangeAspect="1"/>
              </p:cNvPicPr>
              <p:nvPr/>
            </p:nvPicPr>
            <p:blipFill>
              <a:blip r:embed="rId2"/>
              <a:stretch>
                <a:fillRect/>
              </a:stretch>
            </p:blipFill>
            <p:spPr>
              <a:xfrm>
                <a:off x="341852" y="157960"/>
                <a:ext cx="629468" cy="530552"/>
              </a:xfrm>
              <a:prstGeom prst="rect">
                <a:avLst/>
              </a:prstGeom>
              <a:ln w="12700" cap="flat">
                <a:noFill/>
                <a:miter lim="400000"/>
              </a:ln>
              <a:effectLst/>
            </p:spPr>
          </p:pic>
        </p:grpSp>
        <p:sp>
          <p:nvSpPr>
            <p:cNvPr id="387" name="Google Shape;414;p19"/>
            <p:cNvSpPr txBox="1"/>
            <p:nvPr/>
          </p:nvSpPr>
          <p:spPr>
            <a:xfrm>
              <a:off x="1233694" y="2425895"/>
              <a:ext cx="7865804" cy="737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las manos: </a:t>
              </a:r>
              <a:r>
                <a:rPr b="0">
                  <a:solidFill>
                    <a:srgbClr val="000000"/>
                  </a:solidFill>
                </a:rPr>
                <a:t>Se utilizarán siempre guantes de protección cuando se manipulen cualquier tipo de fluidos, en uso de herramientas e intervención del motor, desarme de partes y trabajo en sistemas eléctricos. </a:t>
              </a:r>
            </a:p>
          </p:txBody>
        </p:sp>
        <p:grpSp>
          <p:nvGrpSpPr>
            <p:cNvPr id="390" name="Google Shape;415;p19"/>
            <p:cNvGrpSpPr/>
            <p:nvPr/>
          </p:nvGrpSpPr>
          <p:grpSpPr>
            <a:xfrm>
              <a:off x="0" y="1550856"/>
              <a:ext cx="1135371" cy="783008"/>
              <a:chOff x="0" y="0"/>
              <a:chExt cx="1135370" cy="783006"/>
            </a:xfrm>
          </p:grpSpPr>
          <p:sp>
            <p:nvSpPr>
              <p:cNvPr id="388" name="Google Shape;416;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389" name="Google Shape;417;p19" descr="Google Shape;417;p19"/>
              <p:cNvPicPr>
                <a:picLocks noChangeAspect="1"/>
              </p:cNvPicPr>
              <p:nvPr/>
            </p:nvPicPr>
            <p:blipFill>
              <a:blip r:embed="rId3"/>
              <a:stretch>
                <a:fillRect/>
              </a:stretch>
            </p:blipFill>
            <p:spPr>
              <a:xfrm>
                <a:off x="336602" y="143963"/>
                <a:ext cx="639968" cy="539402"/>
              </a:xfrm>
              <a:prstGeom prst="rect">
                <a:avLst/>
              </a:prstGeom>
              <a:ln w="12700" cap="flat">
                <a:noFill/>
                <a:miter lim="400000"/>
              </a:ln>
              <a:effectLst/>
            </p:spPr>
          </p:pic>
        </p:grpSp>
        <p:grpSp>
          <p:nvGrpSpPr>
            <p:cNvPr id="393" name="Google Shape;418;p19"/>
            <p:cNvGrpSpPr/>
            <p:nvPr/>
          </p:nvGrpSpPr>
          <p:grpSpPr>
            <a:xfrm>
              <a:off x="0" y="2423679"/>
              <a:ext cx="1135371" cy="783008"/>
              <a:chOff x="0" y="0"/>
              <a:chExt cx="1135370" cy="783006"/>
            </a:xfrm>
          </p:grpSpPr>
          <p:sp>
            <p:nvSpPr>
              <p:cNvPr id="391" name="Google Shape;419;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392" name="Google Shape;420;p19" descr="Google Shape;420;p19"/>
              <p:cNvPicPr>
                <a:picLocks noChangeAspect="1"/>
              </p:cNvPicPr>
              <p:nvPr/>
            </p:nvPicPr>
            <p:blipFill>
              <a:blip r:embed="rId4"/>
              <a:stretch>
                <a:fillRect/>
              </a:stretch>
            </p:blipFill>
            <p:spPr>
              <a:xfrm>
                <a:off x="355406" y="136147"/>
                <a:ext cx="602359" cy="507702"/>
              </a:xfrm>
              <a:prstGeom prst="rect">
                <a:avLst/>
              </a:prstGeom>
              <a:ln w="12700" cap="flat">
                <a:noFill/>
                <a:miter lim="400000"/>
              </a:ln>
              <a:effectLst/>
            </p:spPr>
          </p:pic>
        </p:grpSp>
        <p:grpSp>
          <p:nvGrpSpPr>
            <p:cNvPr id="396" name="Google Shape;421;p19"/>
            <p:cNvGrpSpPr/>
            <p:nvPr/>
          </p:nvGrpSpPr>
          <p:grpSpPr>
            <a:xfrm>
              <a:off x="0" y="3296503"/>
              <a:ext cx="1135371" cy="783007"/>
              <a:chOff x="0" y="0"/>
              <a:chExt cx="1135370" cy="783006"/>
            </a:xfrm>
          </p:grpSpPr>
          <p:sp>
            <p:nvSpPr>
              <p:cNvPr id="394" name="Google Shape;422;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395" name="Google Shape;423;p19" descr="Google Shape;423;p19"/>
              <p:cNvPicPr>
                <a:picLocks noChangeAspect="1"/>
              </p:cNvPicPr>
              <p:nvPr/>
            </p:nvPicPr>
            <p:blipFill>
              <a:blip r:embed="rId5"/>
              <a:stretch>
                <a:fillRect/>
              </a:stretch>
            </p:blipFill>
            <p:spPr>
              <a:xfrm>
                <a:off x="347637" y="138928"/>
                <a:ext cx="610128" cy="514250"/>
              </a:xfrm>
              <a:prstGeom prst="rect">
                <a:avLst/>
              </a:prstGeom>
              <a:ln w="12700" cap="flat">
                <a:noFill/>
                <a:miter lim="400000"/>
              </a:ln>
              <a:effectLst/>
            </p:spPr>
          </p:pic>
        </p:grpSp>
        <p:grpSp>
          <p:nvGrpSpPr>
            <p:cNvPr id="399" name="Google Shape;424;p19"/>
            <p:cNvGrpSpPr/>
            <p:nvPr/>
          </p:nvGrpSpPr>
          <p:grpSpPr>
            <a:xfrm>
              <a:off x="0" y="5057168"/>
              <a:ext cx="1135371" cy="783007"/>
              <a:chOff x="0" y="0"/>
              <a:chExt cx="1135370" cy="783006"/>
            </a:xfrm>
          </p:grpSpPr>
          <p:sp>
            <p:nvSpPr>
              <p:cNvPr id="397" name="Google Shape;425;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398" name="Google Shape;426;p19" descr="Google Shape;426;p19"/>
              <p:cNvPicPr>
                <a:picLocks noChangeAspect="1"/>
              </p:cNvPicPr>
              <p:nvPr/>
            </p:nvPicPr>
            <p:blipFill>
              <a:blip r:embed="rId6"/>
              <a:stretch>
                <a:fillRect/>
              </a:stretch>
            </p:blipFill>
            <p:spPr>
              <a:xfrm>
                <a:off x="323583" y="127374"/>
                <a:ext cx="666004" cy="561346"/>
              </a:xfrm>
              <a:prstGeom prst="rect">
                <a:avLst/>
              </a:prstGeom>
              <a:ln w="12700" cap="flat">
                <a:noFill/>
                <a:miter lim="400000"/>
              </a:ln>
              <a:effectLst/>
            </p:spPr>
          </p:pic>
        </p:grpSp>
        <p:grpSp>
          <p:nvGrpSpPr>
            <p:cNvPr id="402" name="Google Shape;427;p19"/>
            <p:cNvGrpSpPr/>
            <p:nvPr/>
          </p:nvGrpSpPr>
          <p:grpSpPr>
            <a:xfrm>
              <a:off x="-1" y="4006351"/>
              <a:ext cx="1193251" cy="1156257"/>
              <a:chOff x="0" y="0"/>
              <a:chExt cx="1193249" cy="1156256"/>
            </a:xfrm>
          </p:grpSpPr>
          <p:sp>
            <p:nvSpPr>
              <p:cNvPr id="400" name="Google Shape;428;p19"/>
              <p:cNvSpPr/>
              <p:nvPr/>
            </p:nvSpPr>
            <p:spPr>
              <a:xfrm rot="5400000">
                <a:off x="176181" y="-13208"/>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401" name="Google Shape;429;p19" descr="Google Shape;429;p19"/>
              <p:cNvPicPr>
                <a:picLocks noChangeAspect="1"/>
              </p:cNvPicPr>
              <p:nvPr/>
            </p:nvPicPr>
            <p:blipFill>
              <a:blip r:embed="rId7"/>
              <a:stretch>
                <a:fillRect/>
              </a:stretch>
            </p:blipFill>
            <p:spPr>
              <a:xfrm rot="19406135">
                <a:off x="146058" y="195256"/>
                <a:ext cx="908508" cy="765743"/>
              </a:xfrm>
              <a:prstGeom prst="rect">
                <a:avLst/>
              </a:prstGeom>
              <a:ln w="12700" cap="flat">
                <a:noFill/>
                <a:miter lim="400000"/>
              </a:ln>
              <a:effectLst/>
            </p:spPr>
          </p:pic>
        </p:grpSp>
        <p:pic>
          <p:nvPicPr>
            <p:cNvPr id="403" name="Google Shape;433;p19" descr="Google Shape;433;p19"/>
            <p:cNvPicPr>
              <a:picLocks noChangeAspect="1"/>
            </p:cNvPicPr>
            <p:nvPr/>
          </p:nvPicPr>
          <p:blipFill>
            <a:blip r:embed="rId8"/>
            <a:stretch>
              <a:fillRect/>
            </a:stretch>
          </p:blipFill>
          <p:spPr>
            <a:xfrm>
              <a:off x="5176434" y="3758566"/>
              <a:ext cx="4327512" cy="3353823"/>
            </a:xfrm>
            <a:prstGeom prst="rect">
              <a:avLst/>
            </a:prstGeom>
            <a:ln w="12700" cap="flat">
              <a:noFill/>
              <a:miter lim="400000"/>
            </a:ln>
            <a:effectLst/>
          </p:spPr>
        </p:pic>
      </p:grpSp>
      <p:sp>
        <p:nvSpPr>
          <p:cNvPr id="2" name="Marcador de número de diapositiva 1"/>
          <p:cNvSpPr>
            <a:spLocks noGrp="1"/>
          </p:cNvSpPr>
          <p:nvPr>
            <p:ph type="sldNum" sz="quarter" idx="2"/>
          </p:nvPr>
        </p:nvSpPr>
        <p:spPr/>
        <p:txBody>
          <a:bodyPr/>
          <a:lstStyle/>
          <a:p>
            <a:fld id="{86CB4B4D-7CA3-9044-876B-883B54F8677D}" type="slidenum">
              <a:rPr lang="es-CL" smtClean="0"/>
              <a:t>25</a:t>
            </a:fld>
            <a:endParaRPr lang="es-CL"/>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Google Shape;52;p28"/>
          <p:cNvSpPr txBox="1">
            <a:spLocks noGrp="1"/>
          </p:cNvSpPr>
          <p:nvPr>
            <p:ph type="sldNum" sz="quarter" idx="4294967295"/>
          </p:nvPr>
        </p:nvSpPr>
        <p:spPr>
          <a:xfrm>
            <a:off x="371683" y="6881800"/>
            <a:ext cx="337157"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26</a:t>
            </a:fld>
            <a:endParaRPr/>
          </a:p>
        </p:txBody>
      </p:sp>
      <p:grpSp>
        <p:nvGrpSpPr>
          <p:cNvPr id="409" name="Google Shape;310;p41"/>
          <p:cNvGrpSpPr/>
          <p:nvPr/>
        </p:nvGrpSpPr>
        <p:grpSpPr>
          <a:xfrm>
            <a:off x="375971" y="2370244"/>
            <a:ext cx="8839208" cy="3238199"/>
            <a:chOff x="-1" y="0"/>
            <a:chExt cx="8839206" cy="3238198"/>
          </a:xfrm>
        </p:grpSpPr>
        <p:sp>
          <p:nvSpPr>
            <p:cNvPr id="407" name="Rectángulo redondeado"/>
            <p:cNvSpPr/>
            <p:nvPr/>
          </p:nvSpPr>
          <p:spPr>
            <a:xfrm>
              <a:off x="-2" y="-1"/>
              <a:ext cx="8839208" cy="3238199"/>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408" name="Texto"/>
            <p:cNvSpPr txBox="1"/>
            <p:nvPr/>
          </p:nvSpPr>
          <p:spPr>
            <a:xfrm>
              <a:off x="158074" y="1428979"/>
              <a:ext cx="8523056" cy="380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n-lt"/>
                  <a:ea typeface="+mn-ea"/>
                  <a:cs typeface="+mn-cs"/>
                  <a:sym typeface="Arial"/>
                </a:defRPr>
              </a:lvl1pPr>
            </a:lstStyle>
            <a:p>
              <a:r>
                <a:t>    </a:t>
              </a:r>
            </a:p>
          </p:txBody>
        </p:sp>
      </p:grpSp>
      <p:sp>
        <p:nvSpPr>
          <p:cNvPr id="410" name="Google Shape;311;p41"/>
          <p:cNvSpPr/>
          <p:nvPr/>
        </p:nvSpPr>
        <p:spPr>
          <a:xfrm>
            <a:off x="5279923" y="7354529"/>
            <a:ext cx="2723538" cy="205148"/>
          </a:xfrm>
          <a:prstGeom prst="rect">
            <a:avLst/>
          </a:prstGeom>
          <a:solidFill>
            <a:srgbClr val="FFFFFF"/>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411" name="Google Shape;313;p41" descr="Google Shape;313;p41"/>
          <p:cNvPicPr>
            <a:picLocks noChangeAspect="1"/>
          </p:cNvPicPr>
          <p:nvPr/>
        </p:nvPicPr>
        <p:blipFill>
          <a:blip r:embed="rId2"/>
          <a:stretch>
            <a:fillRect/>
          </a:stretch>
        </p:blipFill>
        <p:spPr>
          <a:xfrm>
            <a:off x="5188463" y="2370246"/>
            <a:ext cx="4539999" cy="5336915"/>
          </a:xfrm>
          <a:prstGeom prst="rect">
            <a:avLst/>
          </a:prstGeom>
          <a:ln w="12700">
            <a:miter lim="400000"/>
          </a:ln>
        </p:spPr>
      </p:pic>
      <p:sp>
        <p:nvSpPr>
          <p:cNvPr id="412" name="Google Shape;445;p20"/>
          <p:cNvSpPr txBox="1"/>
          <p:nvPr/>
        </p:nvSpPr>
        <p:spPr>
          <a:xfrm>
            <a:off x="1018688" y="3788874"/>
            <a:ext cx="4229820" cy="962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115000"/>
              </a:lnSpc>
              <a:defRPr sz="1600">
                <a:latin typeface="Calibri"/>
                <a:ea typeface="Calibri"/>
                <a:cs typeface="Calibri"/>
                <a:sym typeface="Calibri"/>
              </a:defRPr>
            </a:pPr>
            <a:r>
              <a:t>Ahora realizaremos una actividad práctica.</a:t>
            </a:r>
            <a:endParaRPr>
              <a:latin typeface="+mn-lt"/>
              <a:ea typeface="+mn-ea"/>
              <a:cs typeface="+mn-cs"/>
              <a:sym typeface="Arial"/>
            </a:endParaRPr>
          </a:p>
          <a:p>
            <a:pPr>
              <a:lnSpc>
                <a:spcPct val="115000"/>
              </a:lnSpc>
              <a:defRPr sz="1600">
                <a:latin typeface="Calibri"/>
                <a:ea typeface="Calibri"/>
                <a:cs typeface="Calibri"/>
                <a:sym typeface="Calibri"/>
              </a:defRPr>
            </a:pPr>
            <a:r>
              <a:t>Te sugerimos </a:t>
            </a:r>
            <a:r>
              <a:rPr b="1">
                <a:solidFill>
                  <a:srgbClr val="76384D"/>
                </a:solidFill>
              </a:rPr>
              <a:t>seguir las instrucciones </a:t>
            </a:r>
            <a:r>
              <a:t>que van</a:t>
            </a:r>
            <a:endParaRPr>
              <a:latin typeface="+mn-lt"/>
              <a:ea typeface="+mn-ea"/>
              <a:cs typeface="+mn-cs"/>
              <a:sym typeface="Arial"/>
            </a:endParaRPr>
          </a:p>
          <a:p>
            <a:pPr>
              <a:lnSpc>
                <a:spcPct val="115000"/>
              </a:lnSpc>
              <a:defRPr sz="1600">
                <a:latin typeface="Calibri"/>
                <a:ea typeface="Calibri"/>
                <a:cs typeface="Calibri"/>
                <a:sym typeface="Calibri"/>
              </a:defRPr>
            </a:pPr>
            <a:r>
              <a:t>Adjuntas en la guía que el profesor te entregará.</a:t>
            </a:r>
          </a:p>
        </p:txBody>
      </p:sp>
      <p:grpSp>
        <p:nvGrpSpPr>
          <p:cNvPr id="416" name="Grupo 18"/>
          <p:cNvGrpSpPr/>
          <p:nvPr/>
        </p:nvGrpSpPr>
        <p:grpSpPr>
          <a:xfrm>
            <a:off x="371683" y="1033453"/>
            <a:ext cx="8966080" cy="941773"/>
            <a:chOff x="0" y="0"/>
            <a:chExt cx="8966078" cy="941772"/>
          </a:xfrm>
        </p:grpSpPr>
        <p:sp>
          <p:nvSpPr>
            <p:cNvPr id="413" name="Google Shape;438;p20"/>
            <p:cNvSpPr txBox="1"/>
            <p:nvPr/>
          </p:nvSpPr>
          <p:spPr>
            <a:xfrm>
              <a:off x="15575" y="305761"/>
              <a:ext cx="8950504" cy="5361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nSpc>
                  <a:spcPct val="80000"/>
                </a:lnSpc>
                <a:defRPr sz="2800" b="1">
                  <a:solidFill>
                    <a:srgbClr val="741B47"/>
                  </a:solidFill>
                  <a:latin typeface="Calibri"/>
                  <a:ea typeface="Calibri"/>
                  <a:cs typeface="Calibri"/>
                  <a:sym typeface="Calibri"/>
                </a:defRPr>
              </a:lvl1pPr>
            </a:lstStyle>
            <a:p>
              <a:r>
                <a:t>ACTIVIDAD PRÁCTICA</a:t>
              </a:r>
            </a:p>
          </p:txBody>
        </p:sp>
        <p:sp>
          <p:nvSpPr>
            <p:cNvPr id="414" name="Google Shape;443;p20"/>
            <p:cNvSpPr txBox="1"/>
            <p:nvPr/>
          </p:nvSpPr>
          <p:spPr>
            <a:xfrm>
              <a:off x="0" y="17585"/>
              <a:ext cx="4700402" cy="372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b="1">
                  <a:latin typeface="Calibri"/>
                  <a:ea typeface="Calibri"/>
                  <a:cs typeface="Calibri"/>
                  <a:sym typeface="Calibri"/>
                </a:defRPr>
              </a:lvl1pPr>
            </a:lstStyle>
            <a:p>
              <a:r>
                <a:t>¡PRACTIQUEMOS!</a:t>
              </a:r>
            </a:p>
          </p:txBody>
        </p:sp>
        <p:sp>
          <p:nvSpPr>
            <p:cNvPr id="415" name="Google Shape;168;p5"/>
            <p:cNvSpPr txBox="1"/>
            <p:nvPr/>
          </p:nvSpPr>
          <p:spPr>
            <a:xfrm>
              <a:off x="3279341" y="0"/>
              <a:ext cx="1002256" cy="9417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gn="r">
                <a:lnSpc>
                  <a:spcPct val="90000"/>
                </a:lnSpc>
                <a:defRPr sz="6000">
                  <a:solidFill>
                    <a:srgbClr val="BA9BA5"/>
                  </a:solidFill>
                  <a:latin typeface="Calibri"/>
                  <a:ea typeface="Calibri"/>
                  <a:cs typeface="Calibri"/>
                  <a:sym typeface="Calibri"/>
                </a:defRPr>
              </a:lvl1pPr>
            </a:lstStyle>
            <a:p>
              <a:r>
                <a:t>15</a:t>
              </a:r>
            </a:p>
          </p:txBody>
        </p:sp>
      </p:grpSp>
      <p:sp>
        <p:nvSpPr>
          <p:cNvPr id="417" name="Google Shape;173;p6"/>
          <p:cNvSpPr txBox="1"/>
          <p:nvPr/>
        </p:nvSpPr>
        <p:spPr>
          <a:xfrm>
            <a:off x="1018688" y="3088570"/>
            <a:ext cx="5182561" cy="431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000" b="1">
                <a:solidFill>
                  <a:srgbClr val="741B47"/>
                </a:solidFill>
                <a:latin typeface="Calibri"/>
                <a:ea typeface="Calibri"/>
                <a:cs typeface="Calibri"/>
                <a:sym typeface="Calibri"/>
              </a:defRPr>
            </a:pPr>
            <a:r>
              <a:t>ACEITES EN</a:t>
            </a:r>
            <a:r>
              <a:rPr b="0">
                <a:solidFill>
                  <a:srgbClr val="FF0000"/>
                </a:solidFill>
              </a:rPr>
              <a:t> TRANSMISIÓN AUTOMÁTICA</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Google Shape;52;p28"/>
          <p:cNvSpPr txBox="1">
            <a:spLocks noGrp="1"/>
          </p:cNvSpPr>
          <p:nvPr>
            <p:ph type="sldNum" sz="quarter" idx="4294967295"/>
          </p:nvPr>
        </p:nvSpPr>
        <p:spPr>
          <a:xfrm>
            <a:off x="371683" y="6881800"/>
            <a:ext cx="337157"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27</a:t>
            </a:fld>
            <a:endParaRPr/>
          </a:p>
        </p:txBody>
      </p:sp>
      <p:grpSp>
        <p:nvGrpSpPr>
          <p:cNvPr id="422" name="Google Shape;320;p21"/>
          <p:cNvGrpSpPr/>
          <p:nvPr/>
        </p:nvGrpSpPr>
        <p:grpSpPr>
          <a:xfrm>
            <a:off x="383454" y="2370244"/>
            <a:ext cx="8839206" cy="3238199"/>
            <a:chOff x="0" y="0"/>
            <a:chExt cx="8839205" cy="3238198"/>
          </a:xfrm>
        </p:grpSpPr>
        <p:sp>
          <p:nvSpPr>
            <p:cNvPr id="420" name="Rectángulo redondeado"/>
            <p:cNvSpPr/>
            <p:nvPr/>
          </p:nvSpPr>
          <p:spPr>
            <a:xfrm>
              <a:off x="-1" y="-1"/>
              <a:ext cx="8839206" cy="3238199"/>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421" name="Texto"/>
            <p:cNvSpPr txBox="1"/>
            <p:nvPr/>
          </p:nvSpPr>
          <p:spPr>
            <a:xfrm>
              <a:off x="158076" y="1428979"/>
              <a:ext cx="8523052" cy="380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n-lt"/>
                  <a:ea typeface="+mn-ea"/>
                  <a:cs typeface="+mn-cs"/>
                  <a:sym typeface="Arial"/>
                </a:defRPr>
              </a:lvl1pPr>
            </a:lstStyle>
            <a:p>
              <a:r>
                <a:t>    </a:t>
              </a:r>
            </a:p>
          </p:txBody>
        </p:sp>
      </p:grpSp>
      <p:sp>
        <p:nvSpPr>
          <p:cNvPr id="423" name="Google Shape;321;p21"/>
          <p:cNvSpPr/>
          <p:nvPr/>
        </p:nvSpPr>
        <p:spPr>
          <a:xfrm>
            <a:off x="5279923" y="7354529"/>
            <a:ext cx="2723538" cy="205148"/>
          </a:xfrm>
          <a:prstGeom prst="rect">
            <a:avLst/>
          </a:prstGeom>
          <a:solidFill>
            <a:srgbClr val="FFFFFF"/>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424" name="Google Shape;322;p21" descr="Google Shape;322;p21"/>
          <p:cNvPicPr>
            <a:picLocks noChangeAspect="1"/>
          </p:cNvPicPr>
          <p:nvPr/>
        </p:nvPicPr>
        <p:blipFill>
          <a:blip r:embed="rId2"/>
          <a:stretch>
            <a:fillRect/>
          </a:stretch>
        </p:blipFill>
        <p:spPr>
          <a:xfrm>
            <a:off x="5102940" y="2710743"/>
            <a:ext cx="5190655" cy="4917759"/>
          </a:xfrm>
          <a:prstGeom prst="rect">
            <a:avLst/>
          </a:prstGeom>
          <a:ln w="12700">
            <a:miter lim="400000"/>
          </a:ln>
        </p:spPr>
      </p:pic>
      <p:sp>
        <p:nvSpPr>
          <p:cNvPr id="425" name="Google Shape;455;p21"/>
          <p:cNvSpPr txBox="1"/>
          <p:nvPr/>
        </p:nvSpPr>
        <p:spPr>
          <a:xfrm>
            <a:off x="366449" y="1429729"/>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TICKET DE SALIDA</a:t>
            </a:r>
          </a:p>
        </p:txBody>
      </p:sp>
      <p:sp>
        <p:nvSpPr>
          <p:cNvPr id="426" name="Google Shape;456;p21"/>
          <p:cNvSpPr txBox="1"/>
          <p:nvPr/>
        </p:nvSpPr>
        <p:spPr>
          <a:xfrm>
            <a:off x="366450" y="1110796"/>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ANTES DE TERMINAR:</a:t>
            </a:r>
          </a:p>
        </p:txBody>
      </p:sp>
      <p:grpSp>
        <p:nvGrpSpPr>
          <p:cNvPr id="429" name="Grupo 13"/>
          <p:cNvGrpSpPr/>
          <p:nvPr/>
        </p:nvGrpSpPr>
        <p:grpSpPr>
          <a:xfrm>
            <a:off x="972820" y="3675167"/>
            <a:ext cx="4567085" cy="1987264"/>
            <a:chOff x="0" y="0"/>
            <a:chExt cx="4567084" cy="1987262"/>
          </a:xfrm>
        </p:grpSpPr>
        <p:sp>
          <p:nvSpPr>
            <p:cNvPr id="427" name="Google Shape;445;p20"/>
            <p:cNvSpPr txBox="1"/>
            <p:nvPr/>
          </p:nvSpPr>
          <p:spPr>
            <a:xfrm>
              <a:off x="-1" y="0"/>
              <a:ext cx="4567085" cy="19872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p>
              <a:pPr>
                <a:lnSpc>
                  <a:spcPct val="115000"/>
                </a:lnSpc>
                <a:defRPr sz="1600">
                  <a:latin typeface="Calibri"/>
                  <a:ea typeface="Calibri"/>
                  <a:cs typeface="Calibri"/>
                  <a:sym typeface="Calibri"/>
                </a:defRPr>
              </a:pPr>
              <a:r>
                <a:t>¡No olvides contestar la Autoevaluación y entregar el Ticket de Salida!</a:t>
              </a:r>
              <a:endParaRPr>
                <a:latin typeface="+mn-lt"/>
                <a:ea typeface="+mn-ea"/>
                <a:cs typeface="+mn-cs"/>
                <a:sym typeface="Arial"/>
              </a:endParaRPr>
            </a:p>
            <a:p>
              <a:pPr>
                <a:lnSpc>
                  <a:spcPct val="115000"/>
                </a:lnSpc>
                <a:defRPr sz="1600">
                  <a:latin typeface="+mn-lt"/>
                  <a:ea typeface="+mn-ea"/>
                  <a:cs typeface="+mn-cs"/>
                  <a:sym typeface="Arial"/>
                </a:defRPr>
              </a:pPr>
              <a:endParaRPr>
                <a:latin typeface="+mn-lt"/>
                <a:ea typeface="+mn-ea"/>
                <a:cs typeface="+mn-cs"/>
                <a:sym typeface="Arial"/>
              </a:endParaRPr>
            </a:p>
            <a:p>
              <a:pPr>
                <a:lnSpc>
                  <a:spcPct val="115000"/>
                </a:lnSpc>
                <a:defRPr sz="2100" b="1">
                  <a:solidFill>
                    <a:srgbClr val="741B47"/>
                  </a:solidFill>
                  <a:latin typeface="Calibri"/>
                  <a:ea typeface="Calibri"/>
                  <a:cs typeface="Calibri"/>
                  <a:sym typeface="Calibri"/>
                </a:defRPr>
              </a:pPr>
              <a:r>
                <a:t>¡Hasta la próxima! </a:t>
              </a:r>
              <a:endParaRPr>
                <a:latin typeface="+mn-lt"/>
                <a:ea typeface="+mn-ea"/>
                <a:cs typeface="+mn-cs"/>
                <a:sym typeface="Arial"/>
              </a:endParaRPr>
            </a:p>
            <a:p>
              <a:pPr>
                <a:defRPr sz="2100" b="1" u="sng">
                  <a:solidFill>
                    <a:srgbClr val="741B47"/>
                  </a:solidFill>
                  <a:latin typeface="+mn-lt"/>
                  <a:ea typeface="+mn-ea"/>
                  <a:cs typeface="+mn-cs"/>
                  <a:sym typeface="Arial"/>
                </a:defRPr>
              </a:pPr>
              <a:r>
                <a:t/>
              </a:r>
              <a:br/>
              <a:endParaRPr/>
            </a:p>
          </p:txBody>
        </p:sp>
        <p:pic>
          <p:nvPicPr>
            <p:cNvPr id="428" name="Imagen 15" descr="Imagen 15"/>
            <p:cNvPicPr>
              <a:picLocks noChangeAspect="1"/>
            </p:cNvPicPr>
            <p:nvPr/>
          </p:nvPicPr>
          <p:blipFill>
            <a:blip r:embed="rId3"/>
            <a:stretch>
              <a:fillRect/>
            </a:stretch>
          </p:blipFill>
          <p:spPr>
            <a:xfrm>
              <a:off x="2269367" y="697155"/>
              <a:ext cx="673178" cy="603724"/>
            </a:xfrm>
            <a:prstGeom prst="rect">
              <a:avLst/>
            </a:prstGeom>
            <a:ln w="12700" cap="flat">
              <a:noFill/>
              <a:miter lim="400000"/>
            </a:ln>
            <a:effectLst/>
          </p:spPr>
        </p:pic>
      </p:grpSp>
      <p:sp>
        <p:nvSpPr>
          <p:cNvPr id="430" name="Google Shape;173;p6"/>
          <p:cNvSpPr txBox="1"/>
          <p:nvPr/>
        </p:nvSpPr>
        <p:spPr>
          <a:xfrm>
            <a:off x="972821" y="3107254"/>
            <a:ext cx="5182561" cy="431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000" b="1">
                <a:solidFill>
                  <a:srgbClr val="741B47"/>
                </a:solidFill>
                <a:latin typeface="Calibri"/>
                <a:ea typeface="Calibri"/>
                <a:cs typeface="Calibri"/>
                <a:sym typeface="Calibri"/>
              </a:defRPr>
            </a:pPr>
            <a:r>
              <a:t>ACEITES EN</a:t>
            </a:r>
            <a:r>
              <a:rPr b="0">
                <a:solidFill>
                  <a:srgbClr val="FF0000"/>
                </a:solidFill>
              </a:rPr>
              <a:t> TRANSMISIÓN AUTOMÁTICA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Google Shape;25;p27"/>
          <p:cNvSpPr txBox="1">
            <a:spLocks noGrp="1"/>
          </p:cNvSpPr>
          <p:nvPr>
            <p:ph type="sldNum" sz="quarter" idx="4294967295"/>
          </p:nvPr>
        </p:nvSpPr>
        <p:spPr>
          <a:xfrm>
            <a:off x="442488" y="6881800"/>
            <a:ext cx="266352"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3</a:t>
            </a:fld>
            <a:endParaRPr/>
          </a:p>
        </p:txBody>
      </p:sp>
      <p:sp>
        <p:nvSpPr>
          <p:cNvPr id="173" name="Google Shape;35;p28"/>
          <p:cNvSpPr/>
          <p:nvPr/>
        </p:nvSpPr>
        <p:spPr>
          <a:xfrm rot="10800000" flipH="1">
            <a:off x="181647" y="822023"/>
            <a:ext cx="9356704"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882"/>
            </a:srgbClr>
          </a:solidFill>
          <a:ln w="12700">
            <a:miter lim="400000"/>
          </a:ln>
        </p:spPr>
        <p:txBody>
          <a:bodyPr lIns="0" tIns="0" rIns="0" bIns="0" anchor="ctr"/>
          <a:lstStyle/>
          <a:p>
            <a:pPr>
              <a:defRPr>
                <a:latin typeface="+mn-lt"/>
                <a:ea typeface="+mn-ea"/>
                <a:cs typeface="+mn-cs"/>
                <a:sym typeface="Arial"/>
              </a:defRPr>
            </a:pPr>
            <a:endParaRPr/>
          </a:p>
        </p:txBody>
      </p:sp>
      <p:grpSp>
        <p:nvGrpSpPr>
          <p:cNvPr id="176" name="Google Shape;101;p3"/>
          <p:cNvGrpSpPr/>
          <p:nvPr/>
        </p:nvGrpSpPr>
        <p:grpSpPr>
          <a:xfrm>
            <a:off x="481780" y="1887793"/>
            <a:ext cx="4090223" cy="3116831"/>
            <a:chOff x="0" y="-1"/>
            <a:chExt cx="4090221" cy="3116830"/>
          </a:xfrm>
        </p:grpSpPr>
        <p:sp>
          <p:nvSpPr>
            <p:cNvPr id="174" name="Rectángulo redondeado"/>
            <p:cNvSpPr/>
            <p:nvPr/>
          </p:nvSpPr>
          <p:spPr>
            <a:xfrm>
              <a:off x="-1" y="-2"/>
              <a:ext cx="4090223" cy="3116832"/>
            </a:xfrm>
            <a:prstGeom prst="roundRect">
              <a:avLst>
                <a:gd name="adj" fmla="val 8420"/>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175" name="Texto"/>
            <p:cNvSpPr txBox="1"/>
            <p:nvPr/>
          </p:nvSpPr>
          <p:spPr>
            <a:xfrm>
              <a:off x="76863" y="1368295"/>
              <a:ext cx="3936495" cy="380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n-lt"/>
                  <a:ea typeface="+mn-ea"/>
                  <a:cs typeface="+mn-cs"/>
                  <a:sym typeface="Arial"/>
                </a:defRPr>
              </a:lvl1pPr>
            </a:lstStyle>
            <a:p>
              <a:r>
                <a:t>    </a:t>
              </a:r>
            </a:p>
          </p:txBody>
        </p:sp>
      </p:grpSp>
      <p:pic>
        <p:nvPicPr>
          <p:cNvPr id="178" name="Imagen 21" descr="Imagen 21"/>
          <p:cNvPicPr>
            <a:picLocks noChangeAspect="1"/>
          </p:cNvPicPr>
          <p:nvPr/>
        </p:nvPicPr>
        <p:blipFill>
          <a:blip r:embed="rId2"/>
          <a:stretch>
            <a:fillRect/>
          </a:stretch>
        </p:blipFill>
        <p:spPr>
          <a:xfrm>
            <a:off x="375973" y="1796207"/>
            <a:ext cx="719665" cy="686193"/>
          </a:xfrm>
          <a:prstGeom prst="rect">
            <a:avLst/>
          </a:prstGeom>
          <a:ln w="12700">
            <a:miter lim="400000"/>
          </a:ln>
        </p:spPr>
      </p:pic>
      <p:sp>
        <p:nvSpPr>
          <p:cNvPr id="179" name="Google Shape;95;p3"/>
          <p:cNvSpPr txBox="1"/>
          <p:nvPr/>
        </p:nvSpPr>
        <p:spPr>
          <a:xfrm>
            <a:off x="375975" y="1265365"/>
            <a:ext cx="4864619" cy="5361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80000"/>
              </a:lnSpc>
              <a:defRPr sz="2800" b="1">
                <a:solidFill>
                  <a:srgbClr val="741B47"/>
                </a:solidFill>
                <a:latin typeface="Calibri"/>
                <a:ea typeface="Calibri"/>
                <a:cs typeface="Calibri"/>
                <a:sym typeface="Calibri"/>
              </a:defRPr>
            </a:lvl1pPr>
          </a:lstStyle>
          <a:p>
            <a:r>
              <a:t>OBJETIVO DE APRENDIZAJE</a:t>
            </a:r>
          </a:p>
        </p:txBody>
      </p:sp>
      <p:pic>
        <p:nvPicPr>
          <p:cNvPr id="180" name="Imagen 26" descr="Imagen 26"/>
          <p:cNvPicPr>
            <a:picLocks noChangeAspect="1"/>
          </p:cNvPicPr>
          <p:nvPr/>
        </p:nvPicPr>
        <p:blipFill>
          <a:blip r:embed="rId3"/>
          <a:stretch>
            <a:fillRect/>
          </a:stretch>
        </p:blipFill>
        <p:spPr>
          <a:xfrm>
            <a:off x="3485784" y="2354963"/>
            <a:ext cx="5849285" cy="4478455"/>
          </a:xfrm>
          <a:prstGeom prst="rect">
            <a:avLst/>
          </a:prstGeom>
          <a:ln w="12700">
            <a:miter lim="400000"/>
          </a:ln>
        </p:spPr>
      </p:pic>
      <p:sp>
        <p:nvSpPr>
          <p:cNvPr id="11" name="Google Shape;99;p3"/>
          <p:cNvSpPr txBox="1"/>
          <p:nvPr/>
        </p:nvSpPr>
        <p:spPr>
          <a:xfrm>
            <a:off x="1172501" y="2429155"/>
            <a:ext cx="2793101" cy="215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anchor="ctr">
            <a:spAutoFit/>
          </a:bodyPr>
          <a:lstStyle>
            <a:lvl1pPr>
              <a:defRPr sz="1600">
                <a:latin typeface="Calibri"/>
                <a:ea typeface="Calibri"/>
                <a:cs typeface="Calibri"/>
                <a:sym typeface="Calibri"/>
              </a:defRPr>
            </a:lvl1pPr>
          </a:lstStyle>
          <a:p>
            <a:r>
              <a:rPr lang="es-CL" dirty="0"/>
              <a:t>Realizar mantenimiento básico de diversos sistemas de vehículos automotrices livianos, semipesados y pesados, de acuerdo a las pautas de mantenimiento del fabricante, de inspección y diagnóstico de fallas.</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Google Shape;43;p26"/>
          <p:cNvSpPr txBox="1">
            <a:spLocks noGrp="1"/>
          </p:cNvSpPr>
          <p:nvPr>
            <p:ph type="sldNum" sz="quarter" idx="4294967295"/>
          </p:nvPr>
        </p:nvSpPr>
        <p:spPr>
          <a:xfrm>
            <a:off x="442492" y="6881800"/>
            <a:ext cx="266352"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4</a:t>
            </a:fld>
            <a:endParaRPr/>
          </a:p>
        </p:txBody>
      </p:sp>
      <p:grpSp>
        <p:nvGrpSpPr>
          <p:cNvPr id="200" name="Grupo 55"/>
          <p:cNvGrpSpPr/>
          <p:nvPr/>
        </p:nvGrpSpPr>
        <p:grpSpPr>
          <a:xfrm>
            <a:off x="279322" y="982601"/>
            <a:ext cx="9429358" cy="6126411"/>
            <a:chOff x="0" y="0"/>
            <a:chExt cx="9429356" cy="6126410"/>
          </a:xfrm>
        </p:grpSpPr>
        <p:grpSp>
          <p:nvGrpSpPr>
            <p:cNvPr id="198" name="Grupo 56"/>
            <p:cNvGrpSpPr/>
            <p:nvPr/>
          </p:nvGrpSpPr>
          <p:grpSpPr>
            <a:xfrm>
              <a:off x="0" y="0"/>
              <a:ext cx="9037632" cy="5044026"/>
              <a:chOff x="0" y="0"/>
              <a:chExt cx="9037631" cy="5044025"/>
            </a:xfrm>
          </p:grpSpPr>
          <p:grpSp>
            <p:nvGrpSpPr>
              <p:cNvPr id="185" name="Google Shape;105;p3"/>
              <p:cNvGrpSpPr/>
              <p:nvPr/>
            </p:nvGrpSpPr>
            <p:grpSpPr>
              <a:xfrm>
                <a:off x="197187" y="1952142"/>
                <a:ext cx="4657806" cy="1411967"/>
                <a:chOff x="0" y="0"/>
                <a:chExt cx="4657804" cy="1411965"/>
              </a:xfrm>
            </p:grpSpPr>
            <p:sp>
              <p:nvSpPr>
                <p:cNvPr id="183" name="Rectángulo redondeado"/>
                <p:cNvSpPr/>
                <p:nvPr/>
              </p:nvSpPr>
              <p:spPr>
                <a:xfrm>
                  <a:off x="-1" y="0"/>
                  <a:ext cx="4657806" cy="1411966"/>
                </a:xfrm>
                <a:prstGeom prst="roundRect">
                  <a:avLst>
                    <a:gd name="adj" fmla="val 16667"/>
                  </a:avLst>
                </a:prstGeom>
                <a:no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184" name="Texto"/>
                <p:cNvSpPr txBox="1"/>
                <p:nvPr/>
              </p:nvSpPr>
              <p:spPr>
                <a:xfrm>
                  <a:off x="55637" y="651959"/>
                  <a:ext cx="4546529"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n-lt"/>
                      <a:ea typeface="+mn-ea"/>
                      <a:cs typeface="+mn-cs"/>
                      <a:sym typeface="Arial"/>
                    </a:defRPr>
                  </a:lvl1pPr>
                </a:lstStyle>
                <a:p>
                  <a:r>
                    <a:t>    </a:t>
                  </a:r>
                </a:p>
              </p:txBody>
            </p:sp>
          </p:grpSp>
          <p:sp>
            <p:nvSpPr>
              <p:cNvPr id="186" name="Rectángulo redondeado"/>
              <p:cNvSpPr/>
              <p:nvPr/>
            </p:nvSpPr>
            <p:spPr>
              <a:xfrm>
                <a:off x="197187" y="3505398"/>
                <a:ext cx="4657805" cy="1538628"/>
              </a:xfrm>
              <a:prstGeom prst="roundRect">
                <a:avLst>
                  <a:gd name="adj" fmla="val 12346"/>
                </a:avLst>
              </a:prstGeom>
              <a:no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187" name="Texto"/>
              <p:cNvSpPr txBox="1"/>
              <p:nvPr/>
            </p:nvSpPr>
            <p:spPr>
              <a:xfrm>
                <a:off x="252827" y="4102301"/>
                <a:ext cx="4546525"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n-lt"/>
                    <a:ea typeface="+mn-ea"/>
                    <a:cs typeface="+mn-cs"/>
                    <a:sym typeface="Arial"/>
                  </a:defRPr>
                </a:lvl1pPr>
              </a:lstStyle>
              <a:p>
                <a:r>
                  <a:t>    </a:t>
                </a:r>
              </a:p>
            </p:txBody>
          </p:sp>
          <p:sp>
            <p:nvSpPr>
              <p:cNvPr id="188" name="Google Shape;110;p3"/>
              <p:cNvSpPr/>
              <p:nvPr/>
            </p:nvSpPr>
            <p:spPr>
              <a:xfrm>
                <a:off x="4747293" y="2647557"/>
                <a:ext cx="696539" cy="696539"/>
              </a:xfrm>
              <a:prstGeom prst="ellipse">
                <a:avLst/>
              </a:pr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grpSp>
            <p:nvGrpSpPr>
              <p:cNvPr id="191" name="Google Shape;112;p3"/>
              <p:cNvGrpSpPr/>
              <p:nvPr/>
            </p:nvGrpSpPr>
            <p:grpSpPr>
              <a:xfrm>
                <a:off x="0" y="4019572"/>
                <a:ext cx="391114" cy="536165"/>
                <a:chOff x="0" y="0"/>
                <a:chExt cx="391113" cy="536163"/>
              </a:xfrm>
            </p:grpSpPr>
            <p:sp>
              <p:nvSpPr>
                <p:cNvPr id="189" name="Google Shape;113;p3"/>
                <p:cNvSpPr/>
                <p:nvPr/>
              </p:nvSpPr>
              <p:spPr>
                <a:xfrm>
                  <a:off x="0" y="84708"/>
                  <a:ext cx="391114" cy="385806"/>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90" name="Google Shape;114;p3"/>
                <p:cNvSpPr txBox="1"/>
                <p:nvPr/>
              </p:nvSpPr>
              <p:spPr>
                <a:xfrm>
                  <a:off x="9903" y="0"/>
                  <a:ext cx="312205" cy="5361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sz="2800" b="1">
                      <a:solidFill>
                        <a:srgbClr val="FFFFFF"/>
                      </a:solidFill>
                      <a:latin typeface="Calibri"/>
                      <a:ea typeface="Calibri"/>
                      <a:cs typeface="Calibri"/>
                      <a:sym typeface="Calibri"/>
                    </a:defRPr>
                  </a:lvl1pPr>
                </a:lstStyle>
                <a:p>
                  <a:r>
                    <a:t>2</a:t>
                  </a:r>
                </a:p>
              </p:txBody>
            </p:sp>
          </p:grpSp>
          <p:grpSp>
            <p:nvGrpSpPr>
              <p:cNvPr id="194" name="Google Shape;115;p3"/>
              <p:cNvGrpSpPr/>
              <p:nvPr/>
            </p:nvGrpSpPr>
            <p:grpSpPr>
              <a:xfrm>
                <a:off x="25432" y="2331170"/>
                <a:ext cx="376207" cy="536165"/>
                <a:chOff x="0" y="0"/>
                <a:chExt cx="376205" cy="536163"/>
              </a:xfrm>
            </p:grpSpPr>
            <p:sp>
              <p:nvSpPr>
                <p:cNvPr id="192" name="Google Shape;116;p3"/>
                <p:cNvSpPr/>
                <p:nvPr/>
              </p:nvSpPr>
              <p:spPr>
                <a:xfrm>
                  <a:off x="-1" y="84710"/>
                  <a:ext cx="376207" cy="385804"/>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93" name="Google Shape;117;p3"/>
                <p:cNvSpPr txBox="1"/>
                <p:nvPr/>
              </p:nvSpPr>
              <p:spPr>
                <a:xfrm>
                  <a:off x="9525" y="-1"/>
                  <a:ext cx="300305" cy="5361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195" name="Google Shape;392;p18"/>
              <p:cNvSpPr txBox="1"/>
              <p:nvPr/>
            </p:nvSpPr>
            <p:spPr>
              <a:xfrm>
                <a:off x="87126" y="0"/>
                <a:ext cx="4700404" cy="372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b="1">
                    <a:latin typeface="Calibri"/>
                    <a:ea typeface="Calibri"/>
                    <a:cs typeface="Calibri"/>
                    <a:sym typeface="Calibri"/>
                  </a:defRPr>
                </a:lvl1pPr>
              </a:lstStyle>
              <a:p>
                <a:r>
                  <a:t>RECORDEMOS</a:t>
                </a:r>
              </a:p>
            </p:txBody>
          </p:sp>
          <p:sp>
            <p:nvSpPr>
              <p:cNvPr id="196" name="Google Shape;109;p3"/>
              <p:cNvSpPr txBox="1"/>
              <p:nvPr/>
            </p:nvSpPr>
            <p:spPr>
              <a:xfrm>
                <a:off x="87127" y="266468"/>
                <a:ext cx="8950505" cy="5361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lnSpc>
                    <a:spcPct val="80000"/>
                  </a:lnSpc>
                  <a:defRPr sz="2800" b="1">
                    <a:solidFill>
                      <a:srgbClr val="741B47"/>
                    </a:solidFill>
                    <a:latin typeface="Calibri"/>
                    <a:ea typeface="Calibri"/>
                    <a:cs typeface="Calibri"/>
                    <a:sym typeface="Calibri"/>
                  </a:defRPr>
                </a:lvl1pPr>
              </a:lstStyle>
              <a:p>
                <a:r>
                  <a:t>¿QUÉ APRENDIMOS LA ACTIVIDAD ANTERIOR?</a:t>
                </a:r>
              </a:p>
            </p:txBody>
          </p:sp>
          <p:sp>
            <p:nvSpPr>
              <p:cNvPr id="197" name="Google Shape;111;p3"/>
              <p:cNvSpPr txBox="1"/>
              <p:nvPr/>
            </p:nvSpPr>
            <p:spPr>
              <a:xfrm>
                <a:off x="125802" y="1263902"/>
                <a:ext cx="5782101" cy="4244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lnSpc>
                    <a:spcPct val="90000"/>
                  </a:lnSpc>
                  <a:defRPr sz="1800" b="1">
                    <a:solidFill>
                      <a:srgbClr val="741B47"/>
                    </a:solidFill>
                    <a:latin typeface="Calibri"/>
                    <a:ea typeface="Calibri"/>
                    <a:cs typeface="Calibri"/>
                    <a:sym typeface="Calibri"/>
                  </a:defRPr>
                </a:lvl1pPr>
              </a:lstStyle>
              <a:p>
                <a:r>
                  <a:t>BOMBAS DE ACEITE</a:t>
                </a:r>
              </a:p>
            </p:txBody>
          </p:sp>
        </p:grpSp>
        <p:pic>
          <p:nvPicPr>
            <p:cNvPr id="199" name="Google Shape;124;p3" descr="Google Shape;124;p3"/>
            <p:cNvPicPr>
              <a:picLocks noChangeAspect="1"/>
            </p:cNvPicPr>
            <p:nvPr/>
          </p:nvPicPr>
          <p:blipFill>
            <a:blip r:embed="rId2"/>
            <a:stretch>
              <a:fillRect/>
            </a:stretch>
          </p:blipFill>
          <p:spPr>
            <a:xfrm>
              <a:off x="4565436" y="1518209"/>
              <a:ext cx="4863921" cy="4608202"/>
            </a:xfrm>
            <a:prstGeom prst="rect">
              <a:avLst/>
            </a:prstGeom>
            <a:ln w="12700" cap="flat">
              <a:noFill/>
              <a:miter lim="400000"/>
            </a:ln>
            <a:effectLst/>
          </p:spPr>
        </p:pic>
      </p:grpSp>
      <p:sp>
        <p:nvSpPr>
          <p:cNvPr id="201" name="Google Shape;121;p3"/>
          <p:cNvSpPr txBox="1"/>
          <p:nvPr/>
        </p:nvSpPr>
        <p:spPr>
          <a:xfrm>
            <a:off x="918671" y="2913144"/>
            <a:ext cx="3860805" cy="15334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rPr dirty="0" err="1"/>
              <a:t>Reconociste</a:t>
            </a:r>
            <a:r>
              <a:rPr dirty="0"/>
              <a:t> la </a:t>
            </a:r>
            <a:r>
              <a:rPr dirty="0" err="1"/>
              <a:t>función</a:t>
            </a:r>
            <a:r>
              <a:rPr dirty="0"/>
              <a:t> de la </a:t>
            </a:r>
            <a:r>
              <a:rPr dirty="0" err="1"/>
              <a:t>bomba</a:t>
            </a:r>
            <a:r>
              <a:rPr dirty="0"/>
              <a:t> de </a:t>
            </a:r>
            <a:r>
              <a:rPr dirty="0" err="1"/>
              <a:t>aceite</a:t>
            </a:r>
            <a:r>
              <a:rPr dirty="0"/>
              <a:t> </a:t>
            </a:r>
            <a:r>
              <a:rPr dirty="0" err="1"/>
              <a:t>en</a:t>
            </a:r>
            <a:r>
              <a:rPr dirty="0"/>
              <a:t> una </a:t>
            </a:r>
            <a:r>
              <a:rPr dirty="0" err="1"/>
              <a:t>transmisión</a:t>
            </a:r>
            <a:r>
              <a:rPr dirty="0"/>
              <a:t> </a:t>
            </a:r>
            <a:r>
              <a:rPr dirty="0" err="1"/>
              <a:t>automática</a:t>
            </a:r>
            <a:r>
              <a:rPr dirty="0"/>
              <a:t>, </a:t>
            </a:r>
            <a:r>
              <a:rPr dirty="0" err="1"/>
              <a:t>considerando</a:t>
            </a:r>
            <a:r>
              <a:rPr dirty="0"/>
              <a:t> sus </a:t>
            </a:r>
            <a:r>
              <a:rPr dirty="0" err="1"/>
              <a:t>piezas</a:t>
            </a:r>
            <a:r>
              <a:rPr dirty="0"/>
              <a:t> </a:t>
            </a:r>
            <a:r>
              <a:rPr dirty="0" err="1"/>
              <a:t>móviles</a:t>
            </a:r>
            <a:r>
              <a:rPr dirty="0"/>
              <a:t> y lo </a:t>
            </a:r>
            <a:r>
              <a:rPr dirty="0" err="1"/>
              <a:t>propuesto</a:t>
            </a:r>
            <a:r>
              <a:rPr dirty="0"/>
              <a:t> </a:t>
            </a:r>
            <a:r>
              <a:rPr dirty="0" err="1"/>
              <a:t>en</a:t>
            </a:r>
            <a:r>
              <a:rPr dirty="0"/>
              <a:t> el manual de </a:t>
            </a:r>
            <a:r>
              <a:rPr dirty="0" err="1"/>
              <a:t>servicio</a:t>
            </a:r>
            <a:r>
              <a:rPr dirty="0"/>
              <a:t>.</a:t>
            </a:r>
          </a:p>
        </p:txBody>
      </p:sp>
      <p:sp>
        <p:nvSpPr>
          <p:cNvPr id="202" name="Google Shape;122;p3"/>
          <p:cNvSpPr txBox="1"/>
          <p:nvPr/>
        </p:nvSpPr>
        <p:spPr>
          <a:xfrm>
            <a:off x="829772" y="4642910"/>
            <a:ext cx="4038605" cy="1248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Aplicaste mantenimiento a una  bomba de aceite de una transmisión automática, considerando sus piezas móviles y lo propuesto en el manual de servicio.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Google Shape;138;p4"/>
          <p:cNvSpPr txBox="1"/>
          <p:nvPr/>
        </p:nvSpPr>
        <p:spPr>
          <a:xfrm>
            <a:off x="401914" y="2238036"/>
            <a:ext cx="2778712" cy="424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90000"/>
              </a:lnSpc>
              <a:defRPr sz="1800" b="1">
                <a:solidFill>
                  <a:srgbClr val="741B47"/>
                </a:solidFill>
                <a:latin typeface="Calibri"/>
                <a:ea typeface="Calibri"/>
                <a:cs typeface="Calibri"/>
                <a:sym typeface="Calibri"/>
              </a:defRPr>
            </a:lvl1pPr>
          </a:lstStyle>
          <a:p>
            <a:r>
              <a:t>BOMBAS DE ACEITE</a:t>
            </a:r>
          </a:p>
        </p:txBody>
      </p:sp>
      <p:sp>
        <p:nvSpPr>
          <p:cNvPr id="205" name="Google Shape;43;p26"/>
          <p:cNvSpPr txBox="1">
            <a:spLocks noGrp="1"/>
          </p:cNvSpPr>
          <p:nvPr>
            <p:ph type="sldNum" sz="quarter" idx="4294967295"/>
          </p:nvPr>
        </p:nvSpPr>
        <p:spPr>
          <a:xfrm>
            <a:off x="442492" y="6881800"/>
            <a:ext cx="266352"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5</a:t>
            </a:fld>
            <a:endParaRPr/>
          </a:p>
        </p:txBody>
      </p:sp>
      <p:sp>
        <p:nvSpPr>
          <p:cNvPr id="206" name="Google Shape;160;p5"/>
          <p:cNvSpPr txBox="1"/>
          <p:nvPr/>
        </p:nvSpPr>
        <p:spPr>
          <a:xfrm>
            <a:off x="375972" y="1265365"/>
            <a:ext cx="8950506" cy="536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8" tIns="91398" rIns="91398" bIns="91398" anchor="ctr">
            <a:spAutoFit/>
          </a:bodyPr>
          <a:lstStyle>
            <a:lvl1pPr>
              <a:lnSpc>
                <a:spcPct val="80000"/>
              </a:lnSpc>
              <a:defRPr sz="2800" b="1">
                <a:solidFill>
                  <a:srgbClr val="741B47"/>
                </a:solidFill>
                <a:latin typeface="Calibri"/>
                <a:ea typeface="Calibri"/>
                <a:cs typeface="Calibri"/>
                <a:sym typeface="Calibri"/>
              </a:defRPr>
            </a:lvl1pPr>
          </a:lstStyle>
          <a:p>
            <a:r>
              <a:t>ANTES DE COMENZAR</a:t>
            </a:r>
          </a:p>
        </p:txBody>
      </p:sp>
      <p:sp>
        <p:nvSpPr>
          <p:cNvPr id="207" name="Google Shape;165;p5"/>
          <p:cNvSpPr txBox="1"/>
          <p:nvPr/>
        </p:nvSpPr>
        <p:spPr>
          <a:xfrm>
            <a:off x="313633" y="6319256"/>
            <a:ext cx="5388806" cy="454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8" tIns="91398" rIns="91398" bIns="91398" anchor="ctr">
            <a:spAutoFit/>
          </a:bodyPr>
          <a:lstStyle/>
          <a:p>
            <a:pPr>
              <a:lnSpc>
                <a:spcPct val="80000"/>
              </a:lnSpc>
              <a:defRPr sz="2100" b="1">
                <a:solidFill>
                  <a:srgbClr val="76384D"/>
                </a:solidFill>
                <a:latin typeface="Calibri"/>
                <a:ea typeface="Calibri"/>
                <a:cs typeface="Calibri"/>
                <a:sym typeface="Calibri"/>
              </a:defRPr>
            </a:pPr>
            <a:r>
              <a:t>¡Compartan experiencias </a:t>
            </a:r>
            <a:r>
              <a:rPr b="0"/>
              <a:t>con sus compañeros! </a:t>
            </a:r>
          </a:p>
        </p:txBody>
      </p:sp>
      <p:sp>
        <p:nvSpPr>
          <p:cNvPr id="208" name="Google Shape;168;p5"/>
          <p:cNvSpPr/>
          <p:nvPr/>
        </p:nvSpPr>
        <p:spPr>
          <a:xfrm>
            <a:off x="375767" y="2976453"/>
            <a:ext cx="5650728" cy="1303067"/>
          </a:xfrm>
          <a:prstGeom prst="roundRect">
            <a:avLst>
              <a:gd name="adj" fmla="val 12267"/>
            </a:avLst>
          </a:prstGeom>
          <a:ln>
            <a:solidFill>
              <a:srgbClr val="585858"/>
            </a:solidFill>
          </a:ln>
        </p:spPr>
        <p:txBody>
          <a:bodyPr lIns="0" tIns="0" rIns="0" bIns="0" anchor="ctr"/>
          <a:lstStyle/>
          <a:p>
            <a:pPr>
              <a:defRPr>
                <a:latin typeface="+mn-lt"/>
                <a:ea typeface="+mn-ea"/>
                <a:cs typeface="+mn-cs"/>
                <a:sym typeface="Arial"/>
              </a:defRPr>
            </a:pPr>
            <a:endParaRPr/>
          </a:p>
        </p:txBody>
      </p:sp>
      <p:pic>
        <p:nvPicPr>
          <p:cNvPr id="209" name="Google Shape;175;p5" descr="Google Shape;175;p5"/>
          <p:cNvPicPr>
            <a:picLocks noChangeAspect="1"/>
          </p:cNvPicPr>
          <p:nvPr/>
        </p:nvPicPr>
        <p:blipFill>
          <a:blip r:embed="rId2"/>
          <a:stretch>
            <a:fillRect/>
          </a:stretch>
        </p:blipFill>
        <p:spPr>
          <a:xfrm>
            <a:off x="5805511" y="2674154"/>
            <a:ext cx="441963" cy="438915"/>
          </a:xfrm>
          <a:prstGeom prst="rect">
            <a:avLst/>
          </a:prstGeom>
          <a:ln w="12700">
            <a:miter lim="400000"/>
          </a:ln>
        </p:spPr>
      </p:pic>
      <p:pic>
        <p:nvPicPr>
          <p:cNvPr id="210" name="Google Shape;178;p5" descr="Google Shape;178;p5"/>
          <p:cNvPicPr>
            <a:picLocks noChangeAspect="1"/>
          </p:cNvPicPr>
          <p:nvPr/>
        </p:nvPicPr>
        <p:blipFill>
          <a:blip r:embed="rId3"/>
          <a:stretch>
            <a:fillRect/>
          </a:stretch>
        </p:blipFill>
        <p:spPr>
          <a:xfrm>
            <a:off x="6549425" y="1315762"/>
            <a:ext cx="2670051" cy="5675377"/>
          </a:xfrm>
          <a:prstGeom prst="rect">
            <a:avLst/>
          </a:prstGeom>
          <a:ln w="12700">
            <a:miter lim="400000"/>
          </a:ln>
        </p:spPr>
      </p:pic>
      <p:sp>
        <p:nvSpPr>
          <p:cNvPr id="211" name="Google Shape;392;p18"/>
          <p:cNvSpPr txBox="1"/>
          <p:nvPr/>
        </p:nvSpPr>
        <p:spPr>
          <a:xfrm>
            <a:off x="401914" y="1025059"/>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ALGUNAS PREGUNTAS</a:t>
            </a:r>
          </a:p>
        </p:txBody>
      </p:sp>
      <p:sp>
        <p:nvSpPr>
          <p:cNvPr id="212" name="Google Shape;168;p5"/>
          <p:cNvSpPr/>
          <p:nvPr/>
        </p:nvSpPr>
        <p:spPr>
          <a:xfrm>
            <a:off x="343084" y="4715821"/>
            <a:ext cx="5650730" cy="1315643"/>
          </a:xfrm>
          <a:prstGeom prst="roundRect">
            <a:avLst>
              <a:gd name="adj" fmla="val 12267"/>
            </a:avLst>
          </a:prstGeom>
          <a:ln>
            <a:solidFill>
              <a:srgbClr val="585858"/>
            </a:solidFill>
          </a:ln>
        </p:spPr>
        <p:txBody>
          <a:bodyPr lIns="0" tIns="0" rIns="0" bIns="0" anchor="ctr"/>
          <a:lstStyle/>
          <a:p>
            <a:pPr>
              <a:defRPr>
                <a:latin typeface="+mn-lt"/>
                <a:ea typeface="+mn-ea"/>
                <a:cs typeface="+mn-cs"/>
                <a:sym typeface="Arial"/>
              </a:defRPr>
            </a:pPr>
            <a:endParaRPr/>
          </a:p>
        </p:txBody>
      </p:sp>
      <p:pic>
        <p:nvPicPr>
          <p:cNvPr id="213" name="Google Shape;175;p5" descr="Google Shape;175;p5"/>
          <p:cNvPicPr>
            <a:picLocks noChangeAspect="1"/>
          </p:cNvPicPr>
          <p:nvPr/>
        </p:nvPicPr>
        <p:blipFill>
          <a:blip r:embed="rId2"/>
          <a:stretch>
            <a:fillRect/>
          </a:stretch>
        </p:blipFill>
        <p:spPr>
          <a:xfrm>
            <a:off x="5780516" y="4500976"/>
            <a:ext cx="441963" cy="438915"/>
          </a:xfrm>
          <a:prstGeom prst="rect">
            <a:avLst/>
          </a:prstGeom>
          <a:ln w="12700">
            <a:miter lim="400000"/>
          </a:ln>
        </p:spPr>
      </p:pic>
      <p:sp>
        <p:nvSpPr>
          <p:cNvPr id="214" name="Google Shape;132;p4"/>
          <p:cNvSpPr txBox="1"/>
          <p:nvPr/>
        </p:nvSpPr>
        <p:spPr>
          <a:xfrm>
            <a:off x="537262" y="5094871"/>
            <a:ext cx="5322768" cy="6773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¿Cuántos tipos de aceites creen que existen? ¿Son todos iguales? ¿De qué dependen?</a:t>
            </a:r>
          </a:p>
        </p:txBody>
      </p:sp>
      <p:sp>
        <p:nvSpPr>
          <p:cNvPr id="215" name="Google Shape;136;p4"/>
          <p:cNvSpPr txBox="1"/>
          <p:nvPr/>
        </p:nvSpPr>
        <p:spPr>
          <a:xfrm>
            <a:off x="537263" y="3462767"/>
            <a:ext cx="5327737" cy="39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latin typeface="Calibri"/>
                <a:ea typeface="Calibri"/>
                <a:cs typeface="Calibri"/>
                <a:sym typeface="Calibri"/>
              </a:defRPr>
            </a:lvl1pPr>
          </a:lstStyle>
          <a:p>
            <a:r>
              <a:t>¿Qué función tiene el aceite en una transmisión mecánica?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Google Shape;151;p5"/>
          <p:cNvGrpSpPr/>
          <p:nvPr/>
        </p:nvGrpSpPr>
        <p:grpSpPr>
          <a:xfrm>
            <a:off x="4063481" y="3088865"/>
            <a:ext cx="5095876" cy="3508584"/>
            <a:chOff x="0" y="-1"/>
            <a:chExt cx="5095875" cy="3508582"/>
          </a:xfrm>
        </p:grpSpPr>
        <p:sp>
          <p:nvSpPr>
            <p:cNvPr id="217" name="Rectángulo redondeado"/>
            <p:cNvSpPr/>
            <p:nvPr/>
          </p:nvSpPr>
          <p:spPr>
            <a:xfrm>
              <a:off x="0" y="-2"/>
              <a:ext cx="5095876" cy="3508584"/>
            </a:xfrm>
            <a:prstGeom prst="roundRect">
              <a:avLst>
                <a:gd name="adj" fmla="val 5168"/>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218" name="Texto"/>
            <p:cNvSpPr txBox="1"/>
            <p:nvPr/>
          </p:nvSpPr>
          <p:spPr>
            <a:xfrm>
              <a:off x="53108" y="1564172"/>
              <a:ext cx="4989660"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n-lt"/>
                  <a:ea typeface="+mn-ea"/>
                  <a:cs typeface="+mn-cs"/>
                  <a:sym typeface="Arial"/>
                </a:defRPr>
              </a:lvl1pPr>
            </a:lstStyle>
            <a:p>
              <a:r>
                <a:t>    </a:t>
              </a:r>
            </a:p>
          </p:txBody>
        </p:sp>
      </p:grpSp>
      <p:sp>
        <p:nvSpPr>
          <p:cNvPr id="220" name="Google Shape;43;p26"/>
          <p:cNvSpPr txBox="1">
            <a:spLocks noGrp="1"/>
          </p:cNvSpPr>
          <p:nvPr>
            <p:ph type="sldNum" sz="quarter" idx="4294967295"/>
          </p:nvPr>
        </p:nvSpPr>
        <p:spPr>
          <a:xfrm>
            <a:off x="442488" y="6881800"/>
            <a:ext cx="266352"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6</a:t>
            </a:fld>
            <a:endParaRPr/>
          </a:p>
        </p:txBody>
      </p:sp>
      <p:sp>
        <p:nvSpPr>
          <p:cNvPr id="221" name="Google Shape;152;p5"/>
          <p:cNvSpPr txBox="1"/>
          <p:nvPr/>
        </p:nvSpPr>
        <p:spPr>
          <a:xfrm rot="21594879">
            <a:off x="4510901" y="3503906"/>
            <a:ext cx="4357845" cy="962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Identificarás las funciones del aceite en una transmisión automática, considerando su funcionamiento de sus partes y pizas móviles.</a:t>
            </a:r>
          </a:p>
        </p:txBody>
      </p:sp>
      <p:sp>
        <p:nvSpPr>
          <p:cNvPr id="222" name="Google Shape;167;p5"/>
          <p:cNvSpPr txBox="1"/>
          <p:nvPr/>
        </p:nvSpPr>
        <p:spPr>
          <a:xfrm>
            <a:off x="4017016" y="1066666"/>
            <a:ext cx="840734" cy="83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gn="r">
              <a:lnSpc>
                <a:spcPct val="90000"/>
              </a:lnSpc>
              <a:defRPr sz="5000">
                <a:solidFill>
                  <a:srgbClr val="BA9BA5"/>
                </a:solidFill>
                <a:latin typeface="Calibri"/>
                <a:ea typeface="Calibri"/>
                <a:cs typeface="Calibri"/>
                <a:sym typeface="Calibri"/>
              </a:defRPr>
            </a:lvl1pPr>
          </a:lstStyle>
          <a:p>
            <a:r>
              <a:t>15</a:t>
            </a:r>
          </a:p>
        </p:txBody>
      </p:sp>
      <p:sp>
        <p:nvSpPr>
          <p:cNvPr id="223" name="Google Shape;168;p5"/>
          <p:cNvSpPr txBox="1"/>
          <p:nvPr/>
        </p:nvSpPr>
        <p:spPr>
          <a:xfrm>
            <a:off x="375975" y="1265365"/>
            <a:ext cx="3872883" cy="5361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80000"/>
              </a:lnSpc>
              <a:defRPr sz="2800" b="1">
                <a:solidFill>
                  <a:srgbClr val="741B47"/>
                </a:solidFill>
                <a:latin typeface="Calibri"/>
                <a:ea typeface="Calibri"/>
                <a:cs typeface="Calibri"/>
                <a:sym typeface="Calibri"/>
              </a:defRPr>
            </a:lvl1pPr>
          </a:lstStyle>
          <a:p>
            <a:r>
              <a:t>MENÚ DE LA ACTIVIDAD</a:t>
            </a:r>
          </a:p>
        </p:txBody>
      </p:sp>
      <p:sp>
        <p:nvSpPr>
          <p:cNvPr id="224" name="Google Shape;152;p5"/>
          <p:cNvSpPr txBox="1"/>
          <p:nvPr/>
        </p:nvSpPr>
        <p:spPr>
          <a:xfrm>
            <a:off x="4510131" y="5035633"/>
            <a:ext cx="4486128" cy="962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Desarmarás las partes de una transmisión mecánica, considerando la función que cada una de las partes móviles posee.</a:t>
            </a:r>
          </a:p>
        </p:txBody>
      </p:sp>
      <p:pic>
        <p:nvPicPr>
          <p:cNvPr id="225" name="Google Shape;164;p5" descr="Google Shape;164;p5"/>
          <p:cNvPicPr>
            <a:picLocks noChangeAspect="1"/>
          </p:cNvPicPr>
          <p:nvPr/>
        </p:nvPicPr>
        <p:blipFill>
          <a:blip r:embed="rId2"/>
          <a:stretch>
            <a:fillRect/>
          </a:stretch>
        </p:blipFill>
        <p:spPr>
          <a:xfrm>
            <a:off x="663221" y="2367775"/>
            <a:ext cx="2965719" cy="4328994"/>
          </a:xfrm>
          <a:prstGeom prst="rect">
            <a:avLst/>
          </a:prstGeom>
          <a:ln w="12700">
            <a:miter lim="400000"/>
          </a:ln>
        </p:spPr>
      </p:pic>
      <p:sp>
        <p:nvSpPr>
          <p:cNvPr id="226" name="Google Shape;196;p6"/>
          <p:cNvSpPr txBox="1"/>
          <p:nvPr/>
        </p:nvSpPr>
        <p:spPr>
          <a:xfrm>
            <a:off x="4063851" y="2576445"/>
            <a:ext cx="4932409"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b="1">
                <a:solidFill>
                  <a:srgbClr val="741B47"/>
                </a:solidFill>
                <a:latin typeface="Calibri"/>
                <a:ea typeface="Calibri"/>
                <a:cs typeface="Calibri"/>
                <a:sym typeface="Calibri"/>
              </a:defRPr>
            </a:lvl1pPr>
          </a:lstStyle>
          <a:p>
            <a:r>
              <a:t>Al término de la actividad estarás en condiciones de:</a:t>
            </a:r>
          </a:p>
        </p:txBody>
      </p:sp>
      <p:grpSp>
        <p:nvGrpSpPr>
          <p:cNvPr id="229" name="Google Shape;189;p6"/>
          <p:cNvGrpSpPr/>
          <p:nvPr/>
        </p:nvGrpSpPr>
        <p:grpSpPr>
          <a:xfrm>
            <a:off x="3880053" y="3669207"/>
            <a:ext cx="376205" cy="536117"/>
            <a:chOff x="0" y="0"/>
            <a:chExt cx="376204" cy="536115"/>
          </a:xfrm>
        </p:grpSpPr>
        <p:sp>
          <p:nvSpPr>
            <p:cNvPr id="227" name="Google Shape;190;p6"/>
            <p:cNvSpPr/>
            <p:nvPr/>
          </p:nvSpPr>
          <p:spPr>
            <a:xfrm>
              <a:off x="-1" y="75183"/>
              <a:ext cx="376206" cy="385805"/>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228" name="Google Shape;191;p6"/>
            <p:cNvSpPr txBox="1"/>
            <p:nvPr/>
          </p:nvSpPr>
          <p:spPr>
            <a:xfrm>
              <a:off x="9524" y="0"/>
              <a:ext cx="300305" cy="5361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ctr">
              <a:spAutoFit/>
            </a:bodyPr>
            <a:lstStyle>
              <a:lvl1pPr>
                <a:defRPr sz="2800" b="1">
                  <a:solidFill>
                    <a:srgbClr val="FFFFFF"/>
                  </a:solidFill>
                  <a:latin typeface="Calibri"/>
                  <a:ea typeface="Calibri"/>
                  <a:cs typeface="Calibri"/>
                  <a:sym typeface="Calibri"/>
                </a:defRPr>
              </a:lvl1pPr>
            </a:lstStyle>
            <a:p>
              <a:r>
                <a:t>1</a:t>
              </a:r>
            </a:p>
          </p:txBody>
        </p:sp>
      </p:grpSp>
      <p:grpSp>
        <p:nvGrpSpPr>
          <p:cNvPr id="232" name="Google Shape;192;p6"/>
          <p:cNvGrpSpPr/>
          <p:nvPr/>
        </p:nvGrpSpPr>
        <p:grpSpPr>
          <a:xfrm>
            <a:off x="3879824" y="5233378"/>
            <a:ext cx="376205" cy="536117"/>
            <a:chOff x="0" y="0"/>
            <a:chExt cx="376204" cy="536115"/>
          </a:xfrm>
        </p:grpSpPr>
        <p:sp>
          <p:nvSpPr>
            <p:cNvPr id="230" name="Google Shape;193;p6"/>
            <p:cNvSpPr/>
            <p:nvPr/>
          </p:nvSpPr>
          <p:spPr>
            <a:xfrm>
              <a:off x="-1" y="75183"/>
              <a:ext cx="376206" cy="385804"/>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231" name="Google Shape;194;p6"/>
            <p:cNvSpPr txBox="1"/>
            <p:nvPr/>
          </p:nvSpPr>
          <p:spPr>
            <a:xfrm>
              <a:off x="9524" y="-1"/>
              <a:ext cx="300305" cy="5361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233" name="Google Shape;173;p6"/>
          <p:cNvSpPr txBox="1"/>
          <p:nvPr/>
        </p:nvSpPr>
        <p:spPr>
          <a:xfrm>
            <a:off x="4873068" y="1295248"/>
            <a:ext cx="5182561" cy="431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000" b="1">
                <a:solidFill>
                  <a:srgbClr val="741B47"/>
                </a:solidFill>
                <a:latin typeface="Calibri"/>
                <a:ea typeface="Calibri"/>
                <a:cs typeface="Calibri"/>
                <a:sym typeface="Calibri"/>
              </a:defRPr>
            </a:pPr>
            <a:r>
              <a:t>ACEITES EN</a:t>
            </a:r>
            <a:r>
              <a:rPr b="0">
                <a:solidFill>
                  <a:srgbClr val="FF0000"/>
                </a:solidFill>
              </a:rPr>
              <a:t> TRANSMISIÓN AUTOMÁTICA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PRINCIPIO DE </a:t>
            </a:r>
            <a:r>
              <a:rPr b="0">
                <a:solidFill>
                  <a:srgbClr val="FF0000"/>
                </a:solidFill>
              </a:rPr>
              <a:t>FUNCIONAMIENTO</a:t>
            </a:r>
          </a:p>
        </p:txBody>
      </p:sp>
      <p:sp>
        <p:nvSpPr>
          <p:cNvPr id="236" name="Google Shape;43;p26"/>
          <p:cNvSpPr txBox="1">
            <a:spLocks noGrp="1"/>
          </p:cNvSpPr>
          <p:nvPr>
            <p:ph type="sldNum" sz="quarter" idx="4294967295"/>
          </p:nvPr>
        </p:nvSpPr>
        <p:spPr>
          <a:xfrm>
            <a:off x="442492" y="6881800"/>
            <a:ext cx="266352"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7</a:t>
            </a:fld>
            <a:endParaRPr/>
          </a:p>
        </p:txBody>
      </p:sp>
      <p:pic>
        <p:nvPicPr>
          <p:cNvPr id="237" name="Picture 4" descr="Picture 4"/>
          <p:cNvPicPr>
            <a:picLocks noChangeAspect="1"/>
          </p:cNvPicPr>
          <p:nvPr/>
        </p:nvPicPr>
        <p:blipFill>
          <a:blip r:embed="rId2"/>
          <a:stretch>
            <a:fillRect/>
          </a:stretch>
        </p:blipFill>
        <p:spPr>
          <a:xfrm>
            <a:off x="3047624" y="2766552"/>
            <a:ext cx="6285379" cy="3840727"/>
          </a:xfrm>
          <a:prstGeom prst="rect">
            <a:avLst/>
          </a:prstGeom>
          <a:ln w="12700">
            <a:miter lim="400000"/>
          </a:ln>
        </p:spPr>
      </p:pic>
      <p:sp>
        <p:nvSpPr>
          <p:cNvPr id="238" name="CuadroTexto 18"/>
          <p:cNvSpPr txBox="1"/>
          <p:nvPr/>
        </p:nvSpPr>
        <p:spPr>
          <a:xfrm>
            <a:off x="429792" y="2226808"/>
            <a:ext cx="6185632" cy="595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80000"/>
              </a:lnSpc>
              <a:defRPr sz="2000" b="1">
                <a:solidFill>
                  <a:srgbClr val="741B47"/>
                </a:solidFill>
                <a:latin typeface="Calibri"/>
                <a:ea typeface="Calibri"/>
                <a:cs typeface="Calibri"/>
                <a:sym typeface="Calibri"/>
              </a:defRPr>
            </a:lvl1pPr>
          </a:lstStyle>
          <a:p>
            <a:r>
              <a:t>Las transmisiones automáticas basan su trabajo en las tres siguientes disciplinas:</a:t>
            </a:r>
          </a:p>
        </p:txBody>
      </p:sp>
      <p:pic>
        <p:nvPicPr>
          <p:cNvPr id="239" name="Imagen" descr="Imagen"/>
          <p:cNvPicPr>
            <a:picLocks noChangeAspect="1"/>
          </p:cNvPicPr>
          <p:nvPr/>
        </p:nvPicPr>
        <p:blipFill>
          <a:blip r:embed="rId3"/>
          <a:stretch>
            <a:fillRect/>
          </a:stretch>
        </p:blipFill>
        <p:spPr>
          <a:xfrm>
            <a:off x="628224" y="2979699"/>
            <a:ext cx="2151353" cy="384072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PRINCIPIO DE </a:t>
            </a:r>
            <a:r>
              <a:rPr b="0">
                <a:solidFill>
                  <a:srgbClr val="FF0000"/>
                </a:solidFill>
              </a:rPr>
              <a:t>FUNCIONAMIENTO</a:t>
            </a:r>
          </a:p>
        </p:txBody>
      </p:sp>
      <p:sp>
        <p:nvSpPr>
          <p:cNvPr id="242" name="Google Shape;43;p26"/>
          <p:cNvSpPr txBox="1">
            <a:spLocks noGrp="1"/>
          </p:cNvSpPr>
          <p:nvPr>
            <p:ph type="sldNum" sz="quarter" idx="4294967295"/>
          </p:nvPr>
        </p:nvSpPr>
        <p:spPr>
          <a:xfrm>
            <a:off x="442492" y="6881800"/>
            <a:ext cx="266352"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8</a:t>
            </a:fld>
            <a:endParaRPr/>
          </a:p>
        </p:txBody>
      </p:sp>
      <p:pic>
        <p:nvPicPr>
          <p:cNvPr id="243" name="Picture 5" descr="Picture 5"/>
          <p:cNvPicPr>
            <a:picLocks noChangeAspect="1"/>
          </p:cNvPicPr>
          <p:nvPr/>
        </p:nvPicPr>
        <p:blipFill>
          <a:blip r:embed="rId3"/>
          <a:stretch>
            <a:fillRect/>
          </a:stretch>
        </p:blipFill>
        <p:spPr>
          <a:xfrm>
            <a:off x="677268" y="2350468"/>
            <a:ext cx="3699888" cy="2590309"/>
          </a:xfrm>
          <a:prstGeom prst="rect">
            <a:avLst/>
          </a:prstGeom>
          <a:ln w="28575">
            <a:solidFill>
              <a:srgbClr val="FFFFFF"/>
            </a:solidFill>
            <a:miter/>
          </a:ln>
        </p:spPr>
      </p:pic>
      <p:sp>
        <p:nvSpPr>
          <p:cNvPr id="244" name="Grupo 11"/>
          <p:cNvSpPr/>
          <p:nvPr/>
        </p:nvSpPr>
        <p:spPr>
          <a:xfrm>
            <a:off x="3452250" y="5006993"/>
            <a:ext cx="3790650" cy="1651661"/>
          </a:xfrm>
          <a:prstGeom prst="roundRect">
            <a:avLst>
              <a:gd name="adj" fmla="val 9883"/>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45" name="Grupo 11"/>
          <p:cNvSpPr/>
          <p:nvPr/>
        </p:nvSpPr>
        <p:spPr>
          <a:xfrm>
            <a:off x="5160640" y="2500024"/>
            <a:ext cx="3790650" cy="1804385"/>
          </a:xfrm>
          <a:prstGeom prst="roundRect">
            <a:avLst>
              <a:gd name="adj" fmla="val 9883"/>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246" name="Triángulo isósceles 13"/>
          <p:cNvSpPr/>
          <p:nvPr/>
        </p:nvSpPr>
        <p:spPr>
          <a:xfrm rot="4121309">
            <a:off x="7272897" y="5359925"/>
            <a:ext cx="287002" cy="678364"/>
          </a:xfrm>
          <a:prstGeom prst="triangle">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47" name="Triángulo isósceles 13"/>
          <p:cNvSpPr/>
          <p:nvPr/>
        </p:nvSpPr>
        <p:spPr>
          <a:xfrm rot="9262939">
            <a:off x="7548939" y="4032495"/>
            <a:ext cx="287001" cy="678364"/>
          </a:xfrm>
          <a:prstGeom prst="triangle">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48" name="Las baterías de los automóviles son consideradas desechos tóxicos dados sus componentes y residuos  peligrosos para el medio ambiente.…"/>
          <p:cNvSpPr txBox="1"/>
          <p:nvPr/>
        </p:nvSpPr>
        <p:spPr>
          <a:xfrm>
            <a:off x="5351388" y="2698216"/>
            <a:ext cx="3409153" cy="140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latin typeface="Calibri"/>
                <a:ea typeface="Calibri"/>
                <a:cs typeface="Calibri"/>
                <a:sym typeface="Calibri"/>
              </a:defRPr>
            </a:lvl1pPr>
          </a:lstStyle>
          <a:p>
            <a:r>
              <a:t>En las Transmisiones Modernas, provistas de Control Electrónico, se reduce el trabajo del Conductor ya que existen Sensores que registran el estado de cada marcha. </a:t>
            </a:r>
          </a:p>
        </p:txBody>
      </p:sp>
      <p:sp>
        <p:nvSpPr>
          <p:cNvPr id="249" name="Las baterías de los automóviles son consideradas desechos tóxicos dados sus componentes y residuos  peligrosos para el medio ambiente.…"/>
          <p:cNvSpPr txBox="1"/>
          <p:nvPr/>
        </p:nvSpPr>
        <p:spPr>
          <a:xfrm>
            <a:off x="3596720" y="5222095"/>
            <a:ext cx="3643630" cy="1316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b="1">
                <a:solidFill>
                  <a:srgbClr val="741B47"/>
                </a:solidFill>
                <a:latin typeface="Calibri"/>
                <a:ea typeface="Calibri"/>
                <a:cs typeface="Calibri"/>
                <a:sym typeface="Calibri"/>
              </a:defRPr>
            </a:lvl1pPr>
          </a:lstStyle>
          <a:p>
            <a:r>
              <a:t>El Control Electrónico procesa la información para seleccionar el cambio adecuado, el cual es acoplado por elementos hidráulicos de conexión y elementos de mando.</a:t>
            </a:r>
          </a:p>
        </p:txBody>
      </p:sp>
      <p:pic>
        <p:nvPicPr>
          <p:cNvPr id="250" name="Imagen" descr="Imagen"/>
          <p:cNvPicPr>
            <a:picLocks noChangeAspect="1"/>
          </p:cNvPicPr>
          <p:nvPr/>
        </p:nvPicPr>
        <p:blipFill>
          <a:blip r:embed="rId4"/>
          <a:stretch>
            <a:fillRect/>
          </a:stretch>
        </p:blipFill>
        <p:spPr>
          <a:xfrm>
            <a:off x="7447796" y="4738335"/>
            <a:ext cx="2198274" cy="301035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Google Shape;173;p6"/>
          <p:cNvSpPr txBox="1"/>
          <p:nvPr/>
        </p:nvSpPr>
        <p:spPr>
          <a:xfrm>
            <a:off x="382497" y="1080705"/>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PARTES MÁS IMPORTANTES DE </a:t>
            </a:r>
          </a:p>
          <a:p>
            <a:pPr>
              <a:lnSpc>
                <a:spcPct val="80000"/>
              </a:lnSpc>
              <a:defRPr sz="2800">
                <a:solidFill>
                  <a:srgbClr val="FF0000"/>
                </a:solidFill>
                <a:latin typeface="Calibri"/>
                <a:ea typeface="Calibri"/>
                <a:cs typeface="Calibri"/>
                <a:sym typeface="Calibri"/>
              </a:defRPr>
            </a:pPr>
            <a:r>
              <a:t>LAS TRANSMISIONES AUTOMÁTICAS</a:t>
            </a:r>
          </a:p>
        </p:txBody>
      </p:sp>
      <p:sp>
        <p:nvSpPr>
          <p:cNvPr id="253" name="CuadroTexto 17"/>
          <p:cNvSpPr txBox="1"/>
          <p:nvPr/>
        </p:nvSpPr>
        <p:spPr>
          <a:xfrm>
            <a:off x="456662" y="5301577"/>
            <a:ext cx="2772082" cy="5545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lgn="ctr">
              <a:defRPr sz="1600" b="1">
                <a:solidFill>
                  <a:srgbClr val="741B47"/>
                </a:solidFill>
                <a:latin typeface="Calibri"/>
                <a:ea typeface="Calibri"/>
                <a:cs typeface="Calibri"/>
                <a:sym typeface="Calibri"/>
              </a:defRPr>
            </a:lvl1pPr>
          </a:lstStyle>
          <a:p>
            <a:r>
              <a:t>Cuerpo o caja de válvulas de la transmisión automática</a:t>
            </a:r>
          </a:p>
        </p:txBody>
      </p:sp>
      <p:sp>
        <p:nvSpPr>
          <p:cNvPr id="254" name="CuadroTexto 18"/>
          <p:cNvSpPr txBox="1"/>
          <p:nvPr/>
        </p:nvSpPr>
        <p:spPr>
          <a:xfrm>
            <a:off x="3471709" y="4059859"/>
            <a:ext cx="2772082" cy="55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latin typeface="Calibri"/>
                <a:ea typeface="Calibri"/>
                <a:cs typeface="Calibri"/>
                <a:sym typeface="Calibri"/>
              </a:defRPr>
            </a:lvl1pPr>
          </a:lstStyle>
          <a:p>
            <a:r>
              <a:t>Cuerpo o caja de válvulas de la transmisión automática</a:t>
            </a:r>
          </a:p>
        </p:txBody>
      </p:sp>
      <p:sp>
        <p:nvSpPr>
          <p:cNvPr id="255" name="CuadroTexto 19"/>
          <p:cNvSpPr txBox="1"/>
          <p:nvPr/>
        </p:nvSpPr>
        <p:spPr>
          <a:xfrm>
            <a:off x="3471709" y="5306288"/>
            <a:ext cx="2772082" cy="554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lgn="ctr">
              <a:defRPr sz="1600" b="1">
                <a:solidFill>
                  <a:srgbClr val="741B47"/>
                </a:solidFill>
                <a:latin typeface="Calibri"/>
                <a:ea typeface="Calibri"/>
                <a:cs typeface="Calibri"/>
                <a:sym typeface="Calibri"/>
              </a:defRPr>
            </a:lvl1pPr>
          </a:lstStyle>
          <a:p>
            <a:r>
              <a:t>Válvulas Solenoides instaladas en el cuerpo de válvulas</a:t>
            </a:r>
          </a:p>
        </p:txBody>
      </p:sp>
      <p:sp>
        <p:nvSpPr>
          <p:cNvPr id="256" name="Grupo 11"/>
          <p:cNvSpPr/>
          <p:nvPr/>
        </p:nvSpPr>
        <p:spPr>
          <a:xfrm>
            <a:off x="561248" y="2917905"/>
            <a:ext cx="2562911" cy="2183504"/>
          </a:xfrm>
          <a:prstGeom prst="roundRect">
            <a:avLst>
              <a:gd name="adj" fmla="val 9883"/>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257" name="Grupo 11"/>
          <p:cNvSpPr/>
          <p:nvPr/>
        </p:nvSpPr>
        <p:spPr>
          <a:xfrm>
            <a:off x="3601170" y="2917905"/>
            <a:ext cx="2562911" cy="2183504"/>
          </a:xfrm>
          <a:prstGeom prst="roundRect">
            <a:avLst>
              <a:gd name="adj" fmla="val 9883"/>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258" name="Grupo 11"/>
          <p:cNvSpPr/>
          <p:nvPr/>
        </p:nvSpPr>
        <p:spPr>
          <a:xfrm>
            <a:off x="6641093" y="2917905"/>
            <a:ext cx="2562911" cy="2183504"/>
          </a:xfrm>
          <a:prstGeom prst="roundRect">
            <a:avLst>
              <a:gd name="adj" fmla="val 9883"/>
            </a:avLst>
          </a:prstGeom>
          <a:solidFill>
            <a:srgbClr val="DFD3D8"/>
          </a:solidFill>
          <a:ln w="12700">
            <a:miter lim="400000"/>
          </a:ln>
        </p:spPr>
        <p:txBody>
          <a:bodyPr lIns="0" tIns="0" rIns="0" bIns="0" anchor="ctr"/>
          <a:lstStyle/>
          <a:p>
            <a:pPr>
              <a:defRPr>
                <a:latin typeface="+mn-lt"/>
                <a:ea typeface="+mn-ea"/>
                <a:cs typeface="+mn-cs"/>
                <a:sym typeface="Arial"/>
              </a:defRPr>
            </a:pPr>
            <a:endParaRPr/>
          </a:p>
        </p:txBody>
      </p:sp>
      <p:sp>
        <p:nvSpPr>
          <p:cNvPr id="259" name="Grupo 11"/>
          <p:cNvSpPr/>
          <p:nvPr/>
        </p:nvSpPr>
        <p:spPr>
          <a:xfrm>
            <a:off x="706200" y="3081323"/>
            <a:ext cx="2273006" cy="1856667"/>
          </a:xfrm>
          <a:prstGeom prst="roundRect">
            <a:avLst>
              <a:gd name="adj" fmla="val 9883"/>
            </a:avLst>
          </a:prstGeom>
          <a:solidFill>
            <a:srgbClr val="FFFFFF"/>
          </a:solidFill>
          <a:ln w="12700">
            <a:miter lim="400000"/>
          </a:ln>
        </p:spPr>
        <p:txBody>
          <a:bodyPr lIns="0" tIns="0" rIns="0" bIns="0" anchor="ctr"/>
          <a:lstStyle/>
          <a:p>
            <a:pPr>
              <a:defRPr>
                <a:latin typeface="+mn-lt"/>
                <a:ea typeface="+mn-ea"/>
                <a:cs typeface="+mn-cs"/>
                <a:sym typeface="Arial"/>
              </a:defRPr>
            </a:pPr>
            <a:endParaRPr/>
          </a:p>
        </p:txBody>
      </p:sp>
      <p:sp>
        <p:nvSpPr>
          <p:cNvPr id="260" name="Grupo 11"/>
          <p:cNvSpPr/>
          <p:nvPr/>
        </p:nvSpPr>
        <p:spPr>
          <a:xfrm>
            <a:off x="3732379" y="3081323"/>
            <a:ext cx="2273006" cy="1856667"/>
          </a:xfrm>
          <a:prstGeom prst="roundRect">
            <a:avLst>
              <a:gd name="adj" fmla="val 9883"/>
            </a:avLst>
          </a:prstGeom>
          <a:solidFill>
            <a:srgbClr val="FFFFFF"/>
          </a:solidFill>
          <a:ln w="12700">
            <a:miter lim="400000"/>
          </a:ln>
        </p:spPr>
        <p:txBody>
          <a:bodyPr lIns="0" tIns="0" rIns="0" bIns="0" anchor="ctr"/>
          <a:lstStyle/>
          <a:p>
            <a:pPr>
              <a:defRPr>
                <a:latin typeface="+mn-lt"/>
                <a:ea typeface="+mn-ea"/>
                <a:cs typeface="+mn-cs"/>
                <a:sym typeface="Arial"/>
              </a:defRPr>
            </a:pPr>
            <a:endParaRPr/>
          </a:p>
        </p:txBody>
      </p:sp>
      <p:sp>
        <p:nvSpPr>
          <p:cNvPr id="261" name="Grupo 11"/>
          <p:cNvSpPr/>
          <p:nvPr/>
        </p:nvSpPr>
        <p:spPr>
          <a:xfrm>
            <a:off x="6782196" y="3081323"/>
            <a:ext cx="2273005" cy="1856667"/>
          </a:xfrm>
          <a:prstGeom prst="roundRect">
            <a:avLst>
              <a:gd name="adj" fmla="val 9883"/>
            </a:avLst>
          </a:prstGeom>
          <a:solidFill>
            <a:srgbClr val="FFFFFF"/>
          </a:solidFill>
          <a:ln w="12700">
            <a:miter lim="400000"/>
          </a:ln>
        </p:spPr>
        <p:txBody>
          <a:bodyPr lIns="0" tIns="0" rIns="0" bIns="0" anchor="ctr"/>
          <a:lstStyle/>
          <a:p>
            <a:pPr>
              <a:defRPr>
                <a:latin typeface="+mn-lt"/>
                <a:ea typeface="+mn-ea"/>
                <a:cs typeface="+mn-cs"/>
                <a:sym typeface="Arial"/>
              </a:defRPr>
            </a:pPr>
            <a:endParaRPr/>
          </a:p>
        </p:txBody>
      </p:sp>
      <p:pic>
        <p:nvPicPr>
          <p:cNvPr id="262" name="Marcador de contenido 4" descr="Marcador de contenido 4"/>
          <p:cNvPicPr>
            <a:picLocks noChangeAspect="1"/>
          </p:cNvPicPr>
          <p:nvPr/>
        </p:nvPicPr>
        <p:blipFill>
          <a:blip r:embed="rId2"/>
          <a:stretch>
            <a:fillRect/>
          </a:stretch>
        </p:blipFill>
        <p:spPr>
          <a:xfrm>
            <a:off x="899494" y="3263317"/>
            <a:ext cx="1893106" cy="1593083"/>
          </a:xfrm>
          <a:prstGeom prst="rect">
            <a:avLst/>
          </a:prstGeom>
          <a:ln w="12700">
            <a:miter lim="400000"/>
          </a:ln>
        </p:spPr>
      </p:pic>
      <p:pic>
        <p:nvPicPr>
          <p:cNvPr id="263" name="Imagen 15" descr="Imagen 15"/>
          <p:cNvPicPr>
            <a:picLocks noChangeAspect="1"/>
          </p:cNvPicPr>
          <p:nvPr/>
        </p:nvPicPr>
        <p:blipFill>
          <a:blip r:embed="rId3"/>
          <a:stretch>
            <a:fillRect/>
          </a:stretch>
        </p:blipFill>
        <p:spPr>
          <a:xfrm>
            <a:off x="3896102" y="3296801"/>
            <a:ext cx="1945559" cy="1463803"/>
          </a:xfrm>
          <a:prstGeom prst="rect">
            <a:avLst/>
          </a:prstGeom>
          <a:ln w="12700">
            <a:miter lim="400000"/>
          </a:ln>
        </p:spPr>
      </p:pic>
      <p:pic>
        <p:nvPicPr>
          <p:cNvPr id="264" name="Imagen 16" descr="Imagen 16"/>
          <p:cNvPicPr>
            <a:picLocks noChangeAspect="1"/>
          </p:cNvPicPr>
          <p:nvPr/>
        </p:nvPicPr>
        <p:blipFill>
          <a:blip r:embed="rId4"/>
          <a:srcRect r="3" b="4"/>
          <a:stretch>
            <a:fillRect/>
          </a:stretch>
        </p:blipFill>
        <p:spPr>
          <a:xfrm>
            <a:off x="6945923" y="3224601"/>
            <a:ext cx="1945482" cy="1608138"/>
          </a:xfrm>
          <a:custGeom>
            <a:avLst/>
            <a:gdLst/>
            <a:ahLst/>
            <a:cxnLst>
              <a:cxn ang="0">
                <a:pos x="wd2" y="hd2"/>
              </a:cxn>
              <a:cxn ang="5400000">
                <a:pos x="wd2" y="hd2"/>
              </a:cxn>
              <a:cxn ang="10800000">
                <a:pos x="wd2" y="hd2"/>
              </a:cxn>
              <a:cxn ang="16200000">
                <a:pos x="wd2" y="hd2"/>
              </a:cxn>
            </a:cxnLst>
            <a:rect l="0" t="0" r="r" b="b"/>
            <a:pathLst>
              <a:path w="21600" h="21600" extrusionOk="0">
                <a:moveTo>
                  <a:pt x="1886" y="0"/>
                </a:moveTo>
                <a:cubicBezTo>
                  <a:pt x="845" y="0"/>
                  <a:pt x="0" y="1023"/>
                  <a:pt x="0" y="2282"/>
                </a:cubicBezTo>
                <a:lnTo>
                  <a:pt x="0" y="19324"/>
                </a:lnTo>
                <a:cubicBezTo>
                  <a:pt x="0" y="20583"/>
                  <a:pt x="845" y="21600"/>
                  <a:pt x="1886" y="21600"/>
                </a:cubicBezTo>
                <a:lnTo>
                  <a:pt x="19718" y="21600"/>
                </a:lnTo>
                <a:cubicBezTo>
                  <a:pt x="20759" y="21600"/>
                  <a:pt x="21600" y="20583"/>
                  <a:pt x="21600" y="19324"/>
                </a:cubicBezTo>
                <a:lnTo>
                  <a:pt x="21600" y="2282"/>
                </a:lnTo>
                <a:cubicBezTo>
                  <a:pt x="21600" y="1023"/>
                  <a:pt x="20759" y="0"/>
                  <a:pt x="19718" y="0"/>
                </a:cubicBezTo>
                <a:lnTo>
                  <a:pt x="1886" y="0"/>
                </a:lnTo>
                <a:close/>
              </a:path>
            </a:pathLst>
          </a:custGeom>
          <a:ln w="12700">
            <a:miter lim="400000"/>
          </a:ln>
        </p:spPr>
      </p:pic>
      <p:sp>
        <p:nvSpPr>
          <p:cNvPr id="265" name="CuadroTexto 26"/>
          <p:cNvSpPr txBox="1"/>
          <p:nvPr/>
        </p:nvSpPr>
        <p:spPr>
          <a:xfrm>
            <a:off x="6532657" y="5305187"/>
            <a:ext cx="2772083" cy="554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lgn="ctr">
              <a:defRPr sz="1600" b="1">
                <a:solidFill>
                  <a:srgbClr val="741B47"/>
                </a:solidFill>
                <a:latin typeface="Calibri"/>
                <a:ea typeface="Calibri"/>
                <a:cs typeface="Calibri"/>
                <a:sym typeface="Calibri"/>
              </a:defRPr>
            </a:lvl1pPr>
          </a:lstStyle>
          <a:p>
            <a:r>
              <a:t>Discos de fricción de la Transmisión Automática</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9</a:t>
            </a:fld>
            <a:endParaRPr lang="es-CL"/>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1426</Words>
  <Application>Microsoft Office PowerPoint</Application>
  <PresentationFormat>Personalizado</PresentationFormat>
  <Paragraphs>173</Paragraphs>
  <Slides>27</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Avenir Black</vt:lpstr>
      <vt:lpstr>Avenir Medium</vt:lpstr>
      <vt:lpstr>Calibri</vt:lpstr>
      <vt:lpstr>Helvetica</vt:lpstr>
      <vt:lpstr>Roboto</vt:lpstr>
      <vt:lpstr>Roboto Medium</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3</cp:revision>
  <dcterms:modified xsi:type="dcterms:W3CDTF">2021-02-08T03:23:43Z</dcterms:modified>
</cp:coreProperties>
</file>