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" ContentType="image/t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715500" cy="75565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E2CD"/>
          </a:solidFill>
        </a:fill>
      </a:tcStyle>
    </a:wholeTbl>
    <a:band2H>
      <a:tcTxStyle/>
      <a:tcStyle>
        <a:tcBdr/>
        <a:fill>
          <a:solidFill>
            <a:srgbClr val="FF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DBDE"/>
          </a:solidFill>
        </a:fill>
      </a:tcStyle>
    </a:wholeTbl>
    <a:band2H>
      <a:tcTxStyle/>
      <a:tcStyle>
        <a:tcBdr/>
        <a:fill>
          <a:solidFill>
            <a:srgbClr val="EBEEE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8FFCD"/>
          </a:solidFill>
        </a:fill>
      </a:tcStyle>
    </a:wholeTbl>
    <a:band2H>
      <a:tcTxStyle/>
      <a:tcStyle>
        <a:tcBdr/>
        <a:fill>
          <a:solidFill>
            <a:srgbClr val="FCFF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7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0" name="Shape 16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55435505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400">
        <a:latin typeface="+mn-lt"/>
        <a:ea typeface="+mn-ea"/>
        <a:cs typeface="+mn-cs"/>
        <a:sym typeface="Arial"/>
      </a:defRPr>
    </a:lvl1pPr>
    <a:lvl2pPr indent="228600" latinLnBrk="0">
      <a:defRPr sz="1400">
        <a:latin typeface="+mn-lt"/>
        <a:ea typeface="+mn-ea"/>
        <a:cs typeface="+mn-cs"/>
        <a:sym typeface="Arial"/>
      </a:defRPr>
    </a:lvl2pPr>
    <a:lvl3pPr indent="457200" latinLnBrk="0">
      <a:defRPr sz="1400">
        <a:latin typeface="+mn-lt"/>
        <a:ea typeface="+mn-ea"/>
        <a:cs typeface="+mn-cs"/>
        <a:sym typeface="Arial"/>
      </a:defRPr>
    </a:lvl3pPr>
    <a:lvl4pPr indent="685800" latinLnBrk="0">
      <a:defRPr sz="1400">
        <a:latin typeface="+mn-lt"/>
        <a:ea typeface="+mn-ea"/>
        <a:cs typeface="+mn-cs"/>
        <a:sym typeface="Arial"/>
      </a:defRPr>
    </a:lvl4pPr>
    <a:lvl5pPr indent="914400" latinLnBrk="0">
      <a:defRPr sz="1400">
        <a:latin typeface="+mn-lt"/>
        <a:ea typeface="+mn-ea"/>
        <a:cs typeface="+mn-cs"/>
        <a:sym typeface="Arial"/>
      </a:defRPr>
    </a:lvl5pPr>
    <a:lvl6pPr indent="1143000" latinLnBrk="0">
      <a:defRPr sz="1400">
        <a:latin typeface="+mn-lt"/>
        <a:ea typeface="+mn-ea"/>
        <a:cs typeface="+mn-cs"/>
        <a:sym typeface="Arial"/>
      </a:defRPr>
    </a:lvl6pPr>
    <a:lvl7pPr indent="1371600" latinLnBrk="0">
      <a:defRPr sz="1400">
        <a:latin typeface="+mn-lt"/>
        <a:ea typeface="+mn-ea"/>
        <a:cs typeface="+mn-cs"/>
        <a:sym typeface="Arial"/>
      </a:defRPr>
    </a:lvl7pPr>
    <a:lvl8pPr indent="1600200" latinLnBrk="0">
      <a:defRPr sz="1400">
        <a:latin typeface="+mn-lt"/>
        <a:ea typeface="+mn-ea"/>
        <a:cs typeface="+mn-cs"/>
        <a:sym typeface="Arial"/>
      </a:defRPr>
    </a:lvl8pPr>
    <a:lvl9pPr indent="1828800" latinLnBrk="0">
      <a:defRPr sz="1400">
        <a:latin typeface="+mn-lt"/>
        <a:ea typeface="+mn-ea"/>
        <a:cs typeface="+mn-cs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223963" y="685800"/>
            <a:ext cx="4410075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24876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oogle Shape;7;p23"/>
          <p:cNvGrpSpPr/>
          <p:nvPr/>
        </p:nvGrpSpPr>
        <p:grpSpPr>
          <a:xfrm>
            <a:off x="242852" y="1756547"/>
            <a:ext cx="9346508" cy="5675929"/>
            <a:chOff x="-1" y="0"/>
            <a:chExt cx="9346507" cy="5675927"/>
          </a:xfrm>
        </p:grpSpPr>
        <p:sp>
          <p:nvSpPr>
            <p:cNvPr id="17" name="Figura"/>
            <p:cNvSpPr/>
            <p:nvPr/>
          </p:nvSpPr>
          <p:spPr>
            <a:xfrm>
              <a:off x="-2" y="-1"/>
              <a:ext cx="9346508" cy="5675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9587" y="0"/>
                  </a:lnTo>
                  <a:cubicBezTo>
                    <a:pt x="20699" y="0"/>
                    <a:pt x="21600" y="1484"/>
                    <a:pt x="21600" y="3316"/>
                  </a:cubicBez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E9E1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18" name="Texto"/>
            <p:cNvSpPr txBox="1"/>
            <p:nvPr/>
          </p:nvSpPr>
          <p:spPr>
            <a:xfrm>
              <a:off x="-2" y="2647844"/>
              <a:ext cx="9091325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ctr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pic>
        <p:nvPicPr>
          <p:cNvPr id="20" name="Google Shape;8;p23" descr="Google Shape;8;p2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6350" y="419800"/>
            <a:ext cx="3659450" cy="680475"/>
          </a:xfrm>
          <a:prstGeom prst="rect">
            <a:avLst/>
          </a:prstGeom>
          <a:ln w="12700">
            <a:miter lim="400000"/>
          </a:ln>
        </p:spPr>
      </p:pic>
      <p:sp>
        <p:nvSpPr>
          <p:cNvPr id="21" name="Google Shape;9;p23"/>
          <p:cNvSpPr/>
          <p:nvPr/>
        </p:nvSpPr>
        <p:spPr>
          <a:xfrm>
            <a:off x="436350" y="6464001"/>
            <a:ext cx="7891862" cy="680477"/>
          </a:xfrm>
          <a:prstGeom prst="roundRect">
            <a:avLst>
              <a:gd name="adj" fmla="val 19335"/>
            </a:avLst>
          </a:prstGeom>
          <a:solidFill>
            <a:srgbClr val="BB9BA5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pic>
        <p:nvPicPr>
          <p:cNvPr id="22" name="Google Shape;10;p23" descr="Google Shape;10;p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33440" y="6464000"/>
            <a:ext cx="690485" cy="680478"/>
          </a:xfrm>
          <a:prstGeom prst="rect">
            <a:avLst/>
          </a:prstGeom>
          <a:ln w="12700">
            <a:miter lim="400000"/>
          </a:ln>
        </p:spPr>
      </p:pic>
      <p:pic>
        <p:nvPicPr>
          <p:cNvPr id="23" name="Google Shape;11;p23" descr="Google Shape;11;p2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272364" y="1222172"/>
            <a:ext cx="1080003" cy="2418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4" name="Google Shape;12;p23" descr="Google Shape;12;p2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8272364" y="418596"/>
            <a:ext cx="1080003" cy="664778"/>
          </a:xfrm>
          <a:prstGeom prst="rect">
            <a:avLst/>
          </a:prstGeom>
          <a:ln w="12700">
            <a:miter lim="400000"/>
          </a:ln>
        </p:spPr>
      </p:pic>
      <p:pic>
        <p:nvPicPr>
          <p:cNvPr id="25" name="Google Shape;13;p23" descr="Google Shape;13;p23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521706" y="6387272"/>
            <a:ext cx="830662" cy="756003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6689123" y="6871631"/>
            <a:ext cx="273653" cy="26425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20;p27"/>
          <p:cNvSpPr/>
          <p:nvPr/>
        </p:nvSpPr>
        <p:spPr>
          <a:xfrm>
            <a:off x="180897" y="180899"/>
            <a:ext cx="7911005" cy="651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741B47"/>
          </a:solidFill>
          <a:ln w="12700">
            <a:miter lim="400000"/>
          </a:ln>
        </p:spPr>
        <p:txBody>
          <a:bodyPr lIns="0" tIns="0" rIns="0" bIns="0" anchor="b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grpSp>
        <p:nvGrpSpPr>
          <p:cNvPr id="43" name="Google Shape;21;p27"/>
          <p:cNvGrpSpPr/>
          <p:nvPr/>
        </p:nvGrpSpPr>
        <p:grpSpPr>
          <a:xfrm>
            <a:off x="8091898" y="451662"/>
            <a:ext cx="662106" cy="380241"/>
            <a:chOff x="-1" y="-1"/>
            <a:chExt cx="662105" cy="380239"/>
          </a:xfrm>
        </p:grpSpPr>
        <p:sp>
          <p:nvSpPr>
            <p:cNvPr id="41" name="Rectángulo"/>
            <p:cNvSpPr/>
            <p:nvPr/>
          </p:nvSpPr>
          <p:spPr>
            <a:xfrm>
              <a:off x="-2" y="327736"/>
              <a:ext cx="662107" cy="52503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42" name="Texto"/>
            <p:cNvSpPr txBox="1"/>
            <p:nvPr/>
          </p:nvSpPr>
          <p:spPr>
            <a:xfrm>
              <a:off x="-2" y="-1"/>
              <a:ext cx="662107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46" name="Google Shape;22;p27"/>
          <p:cNvGrpSpPr/>
          <p:nvPr/>
        </p:nvGrpSpPr>
        <p:grpSpPr>
          <a:xfrm>
            <a:off x="8753997" y="451662"/>
            <a:ext cx="785404" cy="380241"/>
            <a:chOff x="0" y="-1"/>
            <a:chExt cx="785403" cy="380239"/>
          </a:xfrm>
        </p:grpSpPr>
        <p:sp>
          <p:nvSpPr>
            <p:cNvPr id="44" name="Rectángulo"/>
            <p:cNvSpPr/>
            <p:nvPr/>
          </p:nvSpPr>
          <p:spPr>
            <a:xfrm>
              <a:off x="-1" y="327736"/>
              <a:ext cx="785404" cy="52503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45" name="Texto"/>
            <p:cNvSpPr txBox="1"/>
            <p:nvPr/>
          </p:nvSpPr>
          <p:spPr>
            <a:xfrm>
              <a:off x="-1" y="-1"/>
              <a:ext cx="785404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47" name="Google Shape;26;p27"/>
          <p:cNvSpPr txBox="1"/>
          <p:nvPr/>
        </p:nvSpPr>
        <p:spPr>
          <a:xfrm>
            <a:off x="375975" y="6881800"/>
            <a:ext cx="6786599" cy="3539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        MECÁNICA AUTOMOTRIZ</a:t>
            </a:r>
            <a:r>
              <a:rPr dirty="0">
                <a:solidFill>
                  <a:srgbClr val="000000"/>
                </a:solidFill>
              </a:rPr>
              <a:t> | </a:t>
            </a:r>
            <a:r>
              <a:rPr lang="es-CL" dirty="0" smtClean="0">
                <a:solidFill>
                  <a:srgbClr val="000000"/>
                </a:solidFill>
              </a:rPr>
              <a:t>4</a:t>
            </a:r>
            <a:r>
              <a:rPr dirty="0" smtClean="0">
                <a:solidFill>
                  <a:srgbClr val="000000"/>
                </a:solidFill>
              </a:rPr>
              <a:t>° </a:t>
            </a:r>
            <a:r>
              <a:rPr dirty="0" err="1">
                <a:solidFill>
                  <a:srgbClr val="000000"/>
                </a:solidFill>
              </a:rPr>
              <a:t>Medio</a:t>
            </a:r>
            <a:r>
              <a:rPr dirty="0">
                <a:solidFill>
                  <a:srgbClr val="000000"/>
                </a:solidFill>
              </a:rPr>
              <a:t> | </a:t>
            </a:r>
            <a:r>
              <a:rPr dirty="0" err="1">
                <a:solidFill>
                  <a:srgbClr val="000000"/>
                </a:solidFill>
              </a:rPr>
              <a:t>Presentación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48" name="Google Shape;23;p27"/>
          <p:cNvSpPr txBox="1"/>
          <p:nvPr/>
        </p:nvSpPr>
        <p:spPr>
          <a:xfrm>
            <a:off x="8443617" y="271141"/>
            <a:ext cx="1166703" cy="39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t>Actividad 11|</a:t>
            </a:r>
            <a:r>
              <a:rPr sz="1600">
                <a:solidFill>
                  <a:srgbClr val="741B47"/>
                </a:solidFill>
              </a:rPr>
              <a:t>2</a:t>
            </a:r>
          </a:p>
        </p:txBody>
      </p:sp>
      <p:sp>
        <p:nvSpPr>
          <p:cNvPr id="50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371691" y="6881800"/>
            <a:ext cx="337157" cy="317114"/>
          </a:xfrm>
          <a:prstGeom prst="rect">
            <a:avLst/>
          </a:prstGeom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  <p:sp>
        <p:nvSpPr>
          <p:cNvPr id="13" name="Google Shape;33;p25"/>
          <p:cNvSpPr txBox="1"/>
          <p:nvPr userDrawn="1"/>
        </p:nvSpPr>
        <p:spPr>
          <a:xfrm>
            <a:off x="442650" y="350325"/>
            <a:ext cx="7441801" cy="3722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MÓDULO</a:t>
            </a:r>
            <a:r>
              <a:rPr b="0" dirty="0"/>
              <a:t> </a:t>
            </a:r>
            <a:r>
              <a:rPr b="0" dirty="0" err="1"/>
              <a:t>Mantenimiento</a:t>
            </a:r>
            <a:r>
              <a:rPr b="0" dirty="0"/>
              <a:t> de </a:t>
            </a:r>
            <a:r>
              <a:rPr b="0" dirty="0" err="1"/>
              <a:t>sistemas</a:t>
            </a:r>
            <a:r>
              <a:rPr b="0" dirty="0"/>
              <a:t> de </a:t>
            </a:r>
            <a:r>
              <a:rPr b="0" dirty="0" err="1"/>
              <a:t>transmisión</a:t>
            </a:r>
            <a:r>
              <a:rPr b="0" dirty="0"/>
              <a:t> y </a:t>
            </a:r>
            <a:r>
              <a:rPr b="0" dirty="0" err="1"/>
              <a:t>frenos</a:t>
            </a:r>
            <a:endParaRPr b="0"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AND_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28;p25"/>
          <p:cNvSpPr/>
          <p:nvPr/>
        </p:nvSpPr>
        <p:spPr>
          <a:xfrm rot="10800000" flipH="1">
            <a:off x="180974" y="832249"/>
            <a:ext cx="9358202" cy="12369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0173" y="0"/>
                </a:lnTo>
                <a:cubicBezTo>
                  <a:pt x="20961" y="0"/>
                  <a:pt x="21600" y="4835"/>
                  <a:pt x="21600" y="10800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EEEE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58" name="Google Shape;29;p25"/>
          <p:cNvSpPr/>
          <p:nvPr/>
        </p:nvSpPr>
        <p:spPr>
          <a:xfrm>
            <a:off x="180897" y="180899"/>
            <a:ext cx="7911005" cy="651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741B47"/>
          </a:solidFill>
          <a:ln w="12700">
            <a:miter lim="400000"/>
          </a:ln>
        </p:spPr>
        <p:txBody>
          <a:bodyPr lIns="0" tIns="0" rIns="0" bIns="0" anchor="b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grpSp>
        <p:nvGrpSpPr>
          <p:cNvPr id="61" name="Google Shape;30;p25"/>
          <p:cNvGrpSpPr/>
          <p:nvPr/>
        </p:nvGrpSpPr>
        <p:grpSpPr>
          <a:xfrm>
            <a:off x="8091898" y="451662"/>
            <a:ext cx="662106" cy="380241"/>
            <a:chOff x="-1" y="-1"/>
            <a:chExt cx="662105" cy="380239"/>
          </a:xfrm>
        </p:grpSpPr>
        <p:sp>
          <p:nvSpPr>
            <p:cNvPr id="59" name="Rectángulo"/>
            <p:cNvSpPr/>
            <p:nvPr/>
          </p:nvSpPr>
          <p:spPr>
            <a:xfrm>
              <a:off x="-2" y="327736"/>
              <a:ext cx="662107" cy="52503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60" name="Texto"/>
            <p:cNvSpPr txBox="1"/>
            <p:nvPr/>
          </p:nvSpPr>
          <p:spPr>
            <a:xfrm>
              <a:off x="-2" y="-1"/>
              <a:ext cx="662107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64" name="Google Shape;31;p25"/>
          <p:cNvGrpSpPr/>
          <p:nvPr/>
        </p:nvGrpSpPr>
        <p:grpSpPr>
          <a:xfrm>
            <a:off x="8753997" y="451662"/>
            <a:ext cx="785404" cy="380241"/>
            <a:chOff x="0" y="-1"/>
            <a:chExt cx="785403" cy="380239"/>
          </a:xfrm>
        </p:grpSpPr>
        <p:sp>
          <p:nvSpPr>
            <p:cNvPr id="62" name="Rectángulo"/>
            <p:cNvSpPr/>
            <p:nvPr/>
          </p:nvSpPr>
          <p:spPr>
            <a:xfrm>
              <a:off x="-1" y="327736"/>
              <a:ext cx="785404" cy="52503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63" name="Texto"/>
            <p:cNvSpPr txBox="1"/>
            <p:nvPr/>
          </p:nvSpPr>
          <p:spPr>
            <a:xfrm>
              <a:off x="-1" y="-1"/>
              <a:ext cx="785404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65" name="Google Shape;26;p27"/>
          <p:cNvSpPr txBox="1"/>
          <p:nvPr/>
        </p:nvSpPr>
        <p:spPr>
          <a:xfrm>
            <a:off x="375975" y="6881800"/>
            <a:ext cx="6786599" cy="3539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        MECÁNICA AUTOMOTRIZ</a:t>
            </a:r>
            <a:r>
              <a:rPr dirty="0">
                <a:solidFill>
                  <a:srgbClr val="000000"/>
                </a:solidFill>
              </a:rPr>
              <a:t> | </a:t>
            </a:r>
            <a:r>
              <a:rPr lang="es-CL" dirty="0" smtClean="0">
                <a:solidFill>
                  <a:srgbClr val="000000"/>
                </a:solidFill>
              </a:rPr>
              <a:t>4</a:t>
            </a:r>
            <a:r>
              <a:rPr dirty="0" smtClean="0">
                <a:solidFill>
                  <a:srgbClr val="000000"/>
                </a:solidFill>
              </a:rPr>
              <a:t>° </a:t>
            </a:r>
            <a:r>
              <a:rPr dirty="0" err="1">
                <a:solidFill>
                  <a:srgbClr val="000000"/>
                </a:solidFill>
              </a:rPr>
              <a:t>Medio</a:t>
            </a:r>
            <a:r>
              <a:rPr dirty="0">
                <a:solidFill>
                  <a:srgbClr val="000000"/>
                </a:solidFill>
              </a:rPr>
              <a:t> | </a:t>
            </a:r>
            <a:r>
              <a:rPr dirty="0" err="1">
                <a:solidFill>
                  <a:srgbClr val="000000"/>
                </a:solidFill>
              </a:rPr>
              <a:t>Presentación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66" name="Google Shape;23;p27"/>
          <p:cNvSpPr txBox="1"/>
          <p:nvPr/>
        </p:nvSpPr>
        <p:spPr>
          <a:xfrm>
            <a:off x="8443617" y="271141"/>
            <a:ext cx="1166703" cy="39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t>Actividad 11|</a:t>
            </a:r>
            <a:r>
              <a:rPr sz="1600">
                <a:solidFill>
                  <a:srgbClr val="741B47"/>
                </a:solidFill>
              </a:rPr>
              <a:t>2</a:t>
            </a:r>
          </a:p>
        </p:txBody>
      </p:sp>
      <p:sp>
        <p:nvSpPr>
          <p:cNvPr id="67" name="Google Shape;33;p25"/>
          <p:cNvSpPr txBox="1"/>
          <p:nvPr/>
        </p:nvSpPr>
        <p:spPr>
          <a:xfrm>
            <a:off x="442650" y="350325"/>
            <a:ext cx="7441801" cy="3722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MÓDULO</a:t>
            </a:r>
            <a:r>
              <a:rPr b="0" dirty="0"/>
              <a:t> </a:t>
            </a:r>
            <a:r>
              <a:rPr b="0" dirty="0" err="1"/>
              <a:t>Mantenimiento</a:t>
            </a:r>
            <a:r>
              <a:rPr b="0" dirty="0"/>
              <a:t> de </a:t>
            </a:r>
            <a:r>
              <a:rPr b="0" dirty="0" err="1"/>
              <a:t>sistemas</a:t>
            </a:r>
            <a:r>
              <a:rPr b="0" dirty="0"/>
              <a:t> de </a:t>
            </a:r>
            <a:r>
              <a:rPr b="0" dirty="0" err="1"/>
              <a:t>transmisión</a:t>
            </a:r>
            <a:r>
              <a:rPr b="0" dirty="0"/>
              <a:t> y </a:t>
            </a:r>
            <a:r>
              <a:rPr b="0" dirty="0" err="1"/>
              <a:t>frenos</a:t>
            </a:r>
            <a:endParaRPr b="0" dirty="0"/>
          </a:p>
        </p:txBody>
      </p:sp>
      <p:sp>
        <p:nvSpPr>
          <p:cNvPr id="68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371691" y="6881800"/>
            <a:ext cx="337157" cy="317114"/>
          </a:xfrm>
          <a:prstGeom prst="rect">
            <a:avLst/>
          </a:prstGeom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37;p26"/>
          <p:cNvSpPr/>
          <p:nvPr/>
        </p:nvSpPr>
        <p:spPr>
          <a:xfrm rot="10800000" flipH="1">
            <a:off x="181647" y="822023"/>
            <a:ext cx="9356704" cy="65313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9286" y="0"/>
                </a:lnTo>
                <a:cubicBezTo>
                  <a:pt x="20564" y="0"/>
                  <a:pt x="21600" y="1484"/>
                  <a:pt x="21600" y="3316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EFEFE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76" name="Google Shape;38;p26"/>
          <p:cNvSpPr/>
          <p:nvPr/>
        </p:nvSpPr>
        <p:spPr>
          <a:xfrm>
            <a:off x="180897" y="180899"/>
            <a:ext cx="7911005" cy="651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741B47"/>
          </a:solidFill>
          <a:ln w="12700">
            <a:miter lim="400000"/>
          </a:ln>
        </p:spPr>
        <p:txBody>
          <a:bodyPr lIns="0" tIns="0" rIns="0" bIns="0" anchor="b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grpSp>
        <p:nvGrpSpPr>
          <p:cNvPr id="79" name="Google Shape;39;p26"/>
          <p:cNvGrpSpPr/>
          <p:nvPr/>
        </p:nvGrpSpPr>
        <p:grpSpPr>
          <a:xfrm>
            <a:off x="8091898" y="451662"/>
            <a:ext cx="662106" cy="380241"/>
            <a:chOff x="-1" y="-1"/>
            <a:chExt cx="662105" cy="380239"/>
          </a:xfrm>
        </p:grpSpPr>
        <p:sp>
          <p:nvSpPr>
            <p:cNvPr id="77" name="Rectángulo"/>
            <p:cNvSpPr/>
            <p:nvPr/>
          </p:nvSpPr>
          <p:spPr>
            <a:xfrm>
              <a:off x="-2" y="327736"/>
              <a:ext cx="662107" cy="52503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78" name="Texto"/>
            <p:cNvSpPr txBox="1"/>
            <p:nvPr/>
          </p:nvSpPr>
          <p:spPr>
            <a:xfrm>
              <a:off x="-2" y="-1"/>
              <a:ext cx="662107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82" name="Google Shape;40;p26"/>
          <p:cNvGrpSpPr/>
          <p:nvPr/>
        </p:nvGrpSpPr>
        <p:grpSpPr>
          <a:xfrm>
            <a:off x="8753997" y="451662"/>
            <a:ext cx="785404" cy="380241"/>
            <a:chOff x="0" y="-1"/>
            <a:chExt cx="785403" cy="380239"/>
          </a:xfrm>
        </p:grpSpPr>
        <p:sp>
          <p:nvSpPr>
            <p:cNvPr id="80" name="Rectángulo"/>
            <p:cNvSpPr/>
            <p:nvPr/>
          </p:nvSpPr>
          <p:spPr>
            <a:xfrm>
              <a:off x="-1" y="327736"/>
              <a:ext cx="785404" cy="52503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81" name="Texto"/>
            <p:cNvSpPr txBox="1"/>
            <p:nvPr/>
          </p:nvSpPr>
          <p:spPr>
            <a:xfrm>
              <a:off x="-1" y="-1"/>
              <a:ext cx="785404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83" name="Google Shape;44;p26"/>
          <p:cNvSpPr txBox="1"/>
          <p:nvPr/>
        </p:nvSpPr>
        <p:spPr>
          <a:xfrm>
            <a:off x="375975" y="6881800"/>
            <a:ext cx="6786599" cy="3539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        MECÁNICA AUTOMOTRIZ</a:t>
            </a:r>
            <a:r>
              <a:rPr dirty="0">
                <a:solidFill>
                  <a:srgbClr val="000000"/>
                </a:solidFill>
              </a:rPr>
              <a:t> | </a:t>
            </a:r>
            <a:r>
              <a:rPr lang="es-CL" dirty="0" smtClean="0">
                <a:solidFill>
                  <a:srgbClr val="000000"/>
                </a:solidFill>
              </a:rPr>
              <a:t>4</a:t>
            </a:r>
            <a:r>
              <a:rPr dirty="0" smtClean="0">
                <a:solidFill>
                  <a:srgbClr val="000000"/>
                </a:solidFill>
              </a:rPr>
              <a:t>° </a:t>
            </a:r>
            <a:r>
              <a:rPr dirty="0" err="1">
                <a:solidFill>
                  <a:srgbClr val="000000"/>
                </a:solidFill>
              </a:rPr>
              <a:t>Medio</a:t>
            </a:r>
            <a:r>
              <a:rPr dirty="0">
                <a:solidFill>
                  <a:srgbClr val="000000"/>
                </a:solidFill>
              </a:rPr>
              <a:t> | </a:t>
            </a:r>
            <a:r>
              <a:rPr dirty="0" err="1">
                <a:solidFill>
                  <a:srgbClr val="000000"/>
                </a:solidFill>
              </a:rPr>
              <a:t>Presentación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84" name="Google Shape;23;p27"/>
          <p:cNvSpPr txBox="1"/>
          <p:nvPr/>
        </p:nvSpPr>
        <p:spPr>
          <a:xfrm>
            <a:off x="8443617" y="271141"/>
            <a:ext cx="1166703" cy="39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t>Actividad 11|</a:t>
            </a:r>
            <a:r>
              <a:rPr sz="1600">
                <a:solidFill>
                  <a:srgbClr val="741B47"/>
                </a:solidFill>
              </a:rPr>
              <a:t>2</a:t>
            </a:r>
          </a:p>
        </p:txBody>
      </p:sp>
      <p:sp>
        <p:nvSpPr>
          <p:cNvPr id="85" name="Google Shape;33;p25"/>
          <p:cNvSpPr txBox="1"/>
          <p:nvPr/>
        </p:nvSpPr>
        <p:spPr>
          <a:xfrm>
            <a:off x="442650" y="350325"/>
            <a:ext cx="7441801" cy="3722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MÓDULO</a:t>
            </a:r>
            <a:r>
              <a:rPr b="0"/>
              <a:t> Mantenimiento de sistemas de transmisión y frenos</a:t>
            </a:r>
          </a:p>
        </p:txBody>
      </p:sp>
      <p:sp>
        <p:nvSpPr>
          <p:cNvPr id="86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371691" y="6881800"/>
            <a:ext cx="337157" cy="317114"/>
          </a:xfrm>
          <a:prstGeom prst="rect">
            <a:avLst/>
          </a:prstGeom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AND_TWO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46;p28"/>
          <p:cNvSpPr/>
          <p:nvPr/>
        </p:nvSpPr>
        <p:spPr>
          <a:xfrm rot="10800000" flipH="1">
            <a:off x="181647" y="822023"/>
            <a:ext cx="9356704" cy="65313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9286" y="0"/>
                </a:lnTo>
                <a:cubicBezTo>
                  <a:pt x="20564" y="0"/>
                  <a:pt x="21600" y="1484"/>
                  <a:pt x="21600" y="3316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BA9BA5">
              <a:alpha val="25490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94" name="Google Shape;47;p28"/>
          <p:cNvSpPr/>
          <p:nvPr/>
        </p:nvSpPr>
        <p:spPr>
          <a:xfrm>
            <a:off x="180897" y="180899"/>
            <a:ext cx="7911005" cy="651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741B47"/>
          </a:solidFill>
          <a:ln w="12700">
            <a:miter lim="400000"/>
          </a:ln>
        </p:spPr>
        <p:txBody>
          <a:bodyPr lIns="0" tIns="0" rIns="0" bIns="0" anchor="b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grpSp>
        <p:nvGrpSpPr>
          <p:cNvPr id="97" name="Google Shape;48;p28"/>
          <p:cNvGrpSpPr/>
          <p:nvPr/>
        </p:nvGrpSpPr>
        <p:grpSpPr>
          <a:xfrm>
            <a:off x="8091898" y="451662"/>
            <a:ext cx="662106" cy="380241"/>
            <a:chOff x="-1" y="-1"/>
            <a:chExt cx="662105" cy="380239"/>
          </a:xfrm>
        </p:grpSpPr>
        <p:sp>
          <p:nvSpPr>
            <p:cNvPr id="95" name="Rectángulo"/>
            <p:cNvSpPr/>
            <p:nvPr/>
          </p:nvSpPr>
          <p:spPr>
            <a:xfrm>
              <a:off x="-2" y="327736"/>
              <a:ext cx="662107" cy="52503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96" name="Texto"/>
            <p:cNvSpPr txBox="1"/>
            <p:nvPr/>
          </p:nvSpPr>
          <p:spPr>
            <a:xfrm>
              <a:off x="-2" y="-1"/>
              <a:ext cx="662107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100" name="Google Shape;49;p28"/>
          <p:cNvGrpSpPr/>
          <p:nvPr/>
        </p:nvGrpSpPr>
        <p:grpSpPr>
          <a:xfrm>
            <a:off x="8753997" y="451662"/>
            <a:ext cx="785404" cy="380241"/>
            <a:chOff x="0" y="-1"/>
            <a:chExt cx="785403" cy="380239"/>
          </a:xfrm>
        </p:grpSpPr>
        <p:sp>
          <p:nvSpPr>
            <p:cNvPr id="98" name="Rectángulo"/>
            <p:cNvSpPr/>
            <p:nvPr/>
          </p:nvSpPr>
          <p:spPr>
            <a:xfrm>
              <a:off x="-1" y="327736"/>
              <a:ext cx="785404" cy="52503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99" name="Texto"/>
            <p:cNvSpPr txBox="1"/>
            <p:nvPr/>
          </p:nvSpPr>
          <p:spPr>
            <a:xfrm>
              <a:off x="-1" y="-1"/>
              <a:ext cx="785404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01" name="Google Shape;53;p28"/>
          <p:cNvSpPr txBox="1"/>
          <p:nvPr/>
        </p:nvSpPr>
        <p:spPr>
          <a:xfrm>
            <a:off x="375975" y="6881800"/>
            <a:ext cx="6786599" cy="3539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        MECÁNICA AUTOMOTRIZ</a:t>
            </a:r>
            <a:r>
              <a:rPr dirty="0">
                <a:solidFill>
                  <a:srgbClr val="000000"/>
                </a:solidFill>
              </a:rPr>
              <a:t> | </a:t>
            </a:r>
            <a:r>
              <a:rPr lang="es-CL" dirty="0" smtClean="0">
                <a:solidFill>
                  <a:srgbClr val="000000"/>
                </a:solidFill>
              </a:rPr>
              <a:t>4</a:t>
            </a:r>
            <a:r>
              <a:rPr dirty="0" smtClean="0">
                <a:solidFill>
                  <a:srgbClr val="000000"/>
                </a:solidFill>
              </a:rPr>
              <a:t>° </a:t>
            </a:r>
            <a:r>
              <a:rPr dirty="0" err="1">
                <a:solidFill>
                  <a:srgbClr val="000000"/>
                </a:solidFill>
              </a:rPr>
              <a:t>Medio</a:t>
            </a:r>
            <a:r>
              <a:rPr dirty="0">
                <a:solidFill>
                  <a:srgbClr val="000000"/>
                </a:solidFill>
              </a:rPr>
              <a:t> | </a:t>
            </a:r>
            <a:r>
              <a:rPr dirty="0" err="1">
                <a:solidFill>
                  <a:srgbClr val="000000"/>
                </a:solidFill>
              </a:rPr>
              <a:t>Presentación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102" name="Google Shape;23;p27"/>
          <p:cNvSpPr txBox="1"/>
          <p:nvPr/>
        </p:nvSpPr>
        <p:spPr>
          <a:xfrm>
            <a:off x="8443617" y="271141"/>
            <a:ext cx="1166703" cy="39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t>Actividad 11|</a:t>
            </a:r>
            <a:r>
              <a:rPr sz="1600">
                <a:solidFill>
                  <a:srgbClr val="741B47"/>
                </a:solidFill>
              </a:rPr>
              <a:t>2</a:t>
            </a:r>
          </a:p>
        </p:txBody>
      </p:sp>
      <p:sp>
        <p:nvSpPr>
          <p:cNvPr id="103" name="Google Shape;33;p25"/>
          <p:cNvSpPr txBox="1"/>
          <p:nvPr/>
        </p:nvSpPr>
        <p:spPr>
          <a:xfrm>
            <a:off x="442650" y="350325"/>
            <a:ext cx="7441801" cy="3722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MÓDULO</a:t>
            </a:r>
            <a:r>
              <a:rPr b="0"/>
              <a:t> Mantenimiento de sistemas de transmisión y frenos</a:t>
            </a:r>
          </a:p>
        </p:txBody>
      </p:sp>
      <p:sp>
        <p:nvSpPr>
          <p:cNvPr id="10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371691" y="6881800"/>
            <a:ext cx="337157" cy="317114"/>
          </a:xfrm>
          <a:prstGeom prst="rect">
            <a:avLst/>
          </a:prstGeom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One column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80;p29"/>
          <p:cNvSpPr/>
          <p:nvPr/>
        </p:nvSpPr>
        <p:spPr>
          <a:xfrm rot="10800000" flipH="1">
            <a:off x="181647" y="822023"/>
            <a:ext cx="9356704" cy="65313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9286" y="0"/>
                </a:lnTo>
                <a:cubicBezTo>
                  <a:pt x="20564" y="0"/>
                  <a:pt x="21600" y="1484"/>
                  <a:pt x="21600" y="3316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EFEFE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grpSp>
        <p:nvGrpSpPr>
          <p:cNvPr id="114" name="Google Shape;81;p29"/>
          <p:cNvGrpSpPr/>
          <p:nvPr/>
        </p:nvGrpSpPr>
        <p:grpSpPr>
          <a:xfrm>
            <a:off x="8091898" y="451665"/>
            <a:ext cx="662106" cy="380238"/>
            <a:chOff x="-1" y="0"/>
            <a:chExt cx="662105" cy="380237"/>
          </a:xfrm>
        </p:grpSpPr>
        <p:sp>
          <p:nvSpPr>
            <p:cNvPr id="112" name="Google Shape;82;p29"/>
            <p:cNvSpPr/>
            <p:nvPr/>
          </p:nvSpPr>
          <p:spPr>
            <a:xfrm>
              <a:off x="-2" y="327735"/>
              <a:ext cx="662107" cy="52503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113" name="Google Shape;83;p29"/>
            <p:cNvSpPr txBox="1"/>
            <p:nvPr/>
          </p:nvSpPr>
          <p:spPr>
            <a:xfrm>
              <a:off x="-2" y="-1"/>
              <a:ext cx="662107" cy="3801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 numCol="1" anchor="b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117" name="Google Shape;84;p29"/>
          <p:cNvGrpSpPr/>
          <p:nvPr/>
        </p:nvGrpSpPr>
        <p:grpSpPr>
          <a:xfrm>
            <a:off x="8753997" y="451665"/>
            <a:ext cx="785407" cy="380238"/>
            <a:chOff x="-1" y="0"/>
            <a:chExt cx="785406" cy="380237"/>
          </a:xfrm>
        </p:grpSpPr>
        <p:sp>
          <p:nvSpPr>
            <p:cNvPr id="115" name="Google Shape;85;p29"/>
            <p:cNvSpPr/>
            <p:nvPr/>
          </p:nvSpPr>
          <p:spPr>
            <a:xfrm>
              <a:off x="-2" y="327735"/>
              <a:ext cx="785408" cy="52503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116" name="Google Shape;86;p29"/>
            <p:cNvSpPr txBox="1"/>
            <p:nvPr/>
          </p:nvSpPr>
          <p:spPr>
            <a:xfrm>
              <a:off x="-2" y="-1"/>
              <a:ext cx="785408" cy="3801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 numCol="1" anchor="b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18" name="Google Shape;88;p29"/>
          <p:cNvSpPr txBox="1"/>
          <p:nvPr/>
        </p:nvSpPr>
        <p:spPr>
          <a:xfrm>
            <a:off x="8170650" y="288449"/>
            <a:ext cx="1166703" cy="3721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r"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¡Atención!</a:t>
            </a:r>
          </a:p>
        </p:txBody>
      </p:sp>
      <p:sp>
        <p:nvSpPr>
          <p:cNvPr id="119" name="Google Shape;31;p6"/>
          <p:cNvSpPr/>
          <p:nvPr/>
        </p:nvSpPr>
        <p:spPr>
          <a:xfrm>
            <a:off x="181649" y="180899"/>
            <a:ext cx="7909204" cy="651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blipFill>
            <a:blip r:embed="rId2"/>
          </a:blipFill>
          <a:ln w="12700">
            <a:miter lim="400000"/>
          </a:ln>
        </p:spPr>
        <p:txBody>
          <a:bodyPr lIns="0" tIns="0" rIns="0" bIns="0" anchor="b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12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20;p27"/>
          <p:cNvSpPr/>
          <p:nvPr/>
        </p:nvSpPr>
        <p:spPr>
          <a:xfrm>
            <a:off x="180897" y="180899"/>
            <a:ext cx="7911005" cy="651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741B47"/>
          </a:solidFill>
          <a:ln w="12700">
            <a:miter lim="400000"/>
          </a:ln>
        </p:spPr>
        <p:txBody>
          <a:bodyPr lIns="0" tIns="0" rIns="0" bIns="0" anchor="b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grpSp>
        <p:nvGrpSpPr>
          <p:cNvPr id="130" name="Google Shape;21;p27"/>
          <p:cNvGrpSpPr/>
          <p:nvPr/>
        </p:nvGrpSpPr>
        <p:grpSpPr>
          <a:xfrm>
            <a:off x="8091898" y="451662"/>
            <a:ext cx="662106" cy="380241"/>
            <a:chOff x="-1" y="-1"/>
            <a:chExt cx="662105" cy="380239"/>
          </a:xfrm>
        </p:grpSpPr>
        <p:sp>
          <p:nvSpPr>
            <p:cNvPr id="128" name="Rectángulo"/>
            <p:cNvSpPr/>
            <p:nvPr/>
          </p:nvSpPr>
          <p:spPr>
            <a:xfrm>
              <a:off x="-2" y="327736"/>
              <a:ext cx="662107" cy="52503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129" name="Texto"/>
            <p:cNvSpPr txBox="1"/>
            <p:nvPr/>
          </p:nvSpPr>
          <p:spPr>
            <a:xfrm>
              <a:off x="-2" y="-1"/>
              <a:ext cx="662107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133" name="Google Shape;22;p27"/>
          <p:cNvGrpSpPr/>
          <p:nvPr/>
        </p:nvGrpSpPr>
        <p:grpSpPr>
          <a:xfrm>
            <a:off x="8753997" y="451662"/>
            <a:ext cx="785404" cy="380241"/>
            <a:chOff x="0" y="-1"/>
            <a:chExt cx="785403" cy="380239"/>
          </a:xfrm>
        </p:grpSpPr>
        <p:sp>
          <p:nvSpPr>
            <p:cNvPr id="131" name="Rectángulo"/>
            <p:cNvSpPr/>
            <p:nvPr/>
          </p:nvSpPr>
          <p:spPr>
            <a:xfrm>
              <a:off x="-1" y="327736"/>
              <a:ext cx="785404" cy="52503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132" name="Texto"/>
            <p:cNvSpPr txBox="1"/>
            <p:nvPr/>
          </p:nvSpPr>
          <p:spPr>
            <a:xfrm>
              <a:off x="-1" y="-1"/>
              <a:ext cx="785404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34" name="Google Shape;26;p27"/>
          <p:cNvSpPr txBox="1"/>
          <p:nvPr/>
        </p:nvSpPr>
        <p:spPr>
          <a:xfrm>
            <a:off x="375975" y="6881800"/>
            <a:ext cx="6786599" cy="3539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        MECÁNICA AUTOMOTRIZ</a:t>
            </a:r>
            <a:r>
              <a:rPr dirty="0">
                <a:solidFill>
                  <a:srgbClr val="000000"/>
                </a:solidFill>
              </a:rPr>
              <a:t> | </a:t>
            </a:r>
            <a:r>
              <a:rPr lang="es-CL" dirty="0" smtClean="0">
                <a:solidFill>
                  <a:srgbClr val="000000"/>
                </a:solidFill>
              </a:rPr>
              <a:t>4</a:t>
            </a:r>
            <a:r>
              <a:rPr dirty="0" smtClean="0">
                <a:solidFill>
                  <a:srgbClr val="000000"/>
                </a:solidFill>
              </a:rPr>
              <a:t>° </a:t>
            </a:r>
            <a:r>
              <a:rPr dirty="0" err="1">
                <a:solidFill>
                  <a:srgbClr val="000000"/>
                </a:solidFill>
              </a:rPr>
              <a:t>Medio</a:t>
            </a:r>
            <a:r>
              <a:rPr dirty="0">
                <a:solidFill>
                  <a:srgbClr val="000000"/>
                </a:solidFill>
              </a:rPr>
              <a:t> | </a:t>
            </a:r>
            <a:r>
              <a:rPr dirty="0" err="1">
                <a:solidFill>
                  <a:srgbClr val="000000"/>
                </a:solidFill>
              </a:rPr>
              <a:t>Presentación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135" name="Google Shape;33;p25"/>
          <p:cNvSpPr txBox="1"/>
          <p:nvPr/>
        </p:nvSpPr>
        <p:spPr>
          <a:xfrm>
            <a:off x="442650" y="350325"/>
            <a:ext cx="7441801" cy="3722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MÓDULO</a:t>
            </a:r>
            <a:r>
              <a:rPr b="0"/>
              <a:t> Mantenimiento de sistemas de transmisión y frenos</a:t>
            </a:r>
          </a:p>
        </p:txBody>
      </p:sp>
      <p:sp>
        <p:nvSpPr>
          <p:cNvPr id="136" name="Google Shape;23;p27"/>
          <p:cNvSpPr txBox="1"/>
          <p:nvPr/>
        </p:nvSpPr>
        <p:spPr>
          <a:xfrm>
            <a:off x="8443617" y="271141"/>
            <a:ext cx="1166703" cy="39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t>Actividad 11|</a:t>
            </a:r>
            <a:r>
              <a:rPr sz="1600">
                <a:solidFill>
                  <a:srgbClr val="741B47"/>
                </a:solidFill>
              </a:rPr>
              <a:t>2</a:t>
            </a:r>
          </a:p>
        </p:txBody>
      </p:sp>
      <p:sp>
        <p:nvSpPr>
          <p:cNvPr id="137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371691" y="6881800"/>
            <a:ext cx="337157" cy="317114"/>
          </a:xfrm>
          <a:prstGeom prst="rect">
            <a:avLst/>
          </a:prstGeom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" name="Google Shape;7;p23"/>
          <p:cNvGrpSpPr/>
          <p:nvPr/>
        </p:nvGrpSpPr>
        <p:grpSpPr>
          <a:xfrm>
            <a:off x="242854" y="1756548"/>
            <a:ext cx="9346505" cy="5675927"/>
            <a:chOff x="0" y="0"/>
            <a:chExt cx="9346503" cy="5675926"/>
          </a:xfrm>
        </p:grpSpPr>
        <p:sp>
          <p:nvSpPr>
            <p:cNvPr id="144" name="Figura"/>
            <p:cNvSpPr/>
            <p:nvPr/>
          </p:nvSpPr>
          <p:spPr>
            <a:xfrm>
              <a:off x="-1" y="-1"/>
              <a:ext cx="9346505" cy="5675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9587" y="0"/>
                  </a:lnTo>
                  <a:cubicBezTo>
                    <a:pt x="20699" y="0"/>
                    <a:pt x="21600" y="1484"/>
                    <a:pt x="21600" y="3316"/>
                  </a:cubicBez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E9E1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145" name="Texto"/>
            <p:cNvSpPr txBox="1"/>
            <p:nvPr/>
          </p:nvSpPr>
          <p:spPr>
            <a:xfrm>
              <a:off x="-1" y="2647845"/>
              <a:ext cx="9091322" cy="3802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pic>
        <p:nvPicPr>
          <p:cNvPr id="147" name="Google Shape;8;p23" descr="Google Shape;8;p2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6350" y="419800"/>
            <a:ext cx="3659450" cy="680475"/>
          </a:xfrm>
          <a:prstGeom prst="rect">
            <a:avLst/>
          </a:prstGeom>
          <a:ln w="12700">
            <a:miter lim="400000"/>
          </a:ln>
        </p:spPr>
      </p:pic>
      <p:sp>
        <p:nvSpPr>
          <p:cNvPr id="148" name="Google Shape;9;p23"/>
          <p:cNvSpPr/>
          <p:nvPr/>
        </p:nvSpPr>
        <p:spPr>
          <a:xfrm>
            <a:off x="436350" y="6464001"/>
            <a:ext cx="7891862" cy="680476"/>
          </a:xfrm>
          <a:prstGeom prst="roundRect">
            <a:avLst>
              <a:gd name="adj" fmla="val 19335"/>
            </a:avLst>
          </a:prstGeom>
          <a:solidFill>
            <a:srgbClr val="BB9BA5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pic>
        <p:nvPicPr>
          <p:cNvPr id="149" name="Google Shape;10;p23" descr="Google Shape;10;p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33440" y="6464000"/>
            <a:ext cx="690484" cy="680477"/>
          </a:xfrm>
          <a:prstGeom prst="rect">
            <a:avLst/>
          </a:prstGeom>
          <a:ln w="12700">
            <a:miter lim="400000"/>
          </a:ln>
        </p:spPr>
      </p:pic>
      <p:pic>
        <p:nvPicPr>
          <p:cNvPr id="150" name="Google Shape;11;p23" descr="Google Shape;11;p2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272364" y="1222172"/>
            <a:ext cx="1080002" cy="2418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1" name="Google Shape;12;p23" descr="Google Shape;12;p2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8272364" y="418596"/>
            <a:ext cx="1080002" cy="6647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2" name="Google Shape;13;p23" descr="Google Shape;13;p23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521706" y="6387272"/>
            <a:ext cx="830661" cy="756002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6689121" y="6871630"/>
            <a:ext cx="273654" cy="264254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15;p24"/>
          <p:cNvGrpSpPr/>
          <p:nvPr/>
        </p:nvGrpSpPr>
        <p:grpSpPr>
          <a:xfrm>
            <a:off x="242852" y="1756547"/>
            <a:ext cx="9346508" cy="5675929"/>
            <a:chOff x="-1" y="0"/>
            <a:chExt cx="9346507" cy="5675927"/>
          </a:xfrm>
        </p:grpSpPr>
        <p:sp>
          <p:nvSpPr>
            <p:cNvPr id="2" name="Figura"/>
            <p:cNvSpPr/>
            <p:nvPr/>
          </p:nvSpPr>
          <p:spPr>
            <a:xfrm>
              <a:off x="-2" y="-1"/>
              <a:ext cx="9346508" cy="5675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9587" y="0"/>
                  </a:lnTo>
                  <a:cubicBezTo>
                    <a:pt x="20699" y="0"/>
                    <a:pt x="21600" y="1484"/>
                    <a:pt x="21600" y="3316"/>
                  </a:cubicBez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EEEE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3" name="Texto"/>
            <p:cNvSpPr txBox="1"/>
            <p:nvPr/>
          </p:nvSpPr>
          <p:spPr>
            <a:xfrm>
              <a:off x="-2" y="2647844"/>
              <a:ext cx="9091325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ctr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pic>
        <p:nvPicPr>
          <p:cNvPr id="5" name="Google Shape;16;p24" descr="Google Shape;16;p24"/>
          <p:cNvPicPr>
            <a:picLocks noChangeAspect="1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8272364" y="1222172"/>
            <a:ext cx="1080003" cy="2418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Google Shape;17;p24" descr="Google Shape;17;p24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8272364" y="418596"/>
            <a:ext cx="1080003" cy="664778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Google Shape;18;p24" descr="Google Shape;18;p24"/>
          <p:cNvPicPr>
            <a:picLocks noChangeAspect="1"/>
          </p:cNvPicPr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436350" y="419800"/>
            <a:ext cx="3659450" cy="680475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o del título"/>
          <p:cNvSpPr txBox="1">
            <a:spLocks noGrp="1"/>
          </p:cNvSpPr>
          <p:nvPr>
            <p:ph type="title"/>
          </p:nvPr>
        </p:nvSpPr>
        <p:spPr>
          <a:xfrm>
            <a:off x="1455638" y="848357"/>
            <a:ext cx="7772401" cy="1838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/>
          <a:lstStyle/>
          <a:p>
            <a:r>
              <a:t>Texto del título</a:t>
            </a:r>
          </a:p>
        </p:txBody>
      </p:sp>
      <p:sp>
        <p:nvSpPr>
          <p:cNvPr id="9" name="Nivel de texto 1…"/>
          <p:cNvSpPr txBox="1">
            <a:spLocks noGrp="1"/>
          </p:cNvSpPr>
          <p:nvPr>
            <p:ph type="body" idx="1"/>
          </p:nvPr>
        </p:nvSpPr>
        <p:spPr>
          <a:xfrm>
            <a:off x="5422800" y="2686755"/>
            <a:ext cx="3805239" cy="48697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0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6689123" y="6871631"/>
            <a:ext cx="273652" cy="264251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latin typeface="+mn-lt"/>
                <a:ea typeface="+mn-ea"/>
                <a:cs typeface="+mn-cs"/>
                <a:sym typeface="Arial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hf hdr="0" ftr="0" dt="0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9pPr>
    </p:titleStyle>
    <p:body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"/><Relationship Id="rId2" Type="http://schemas.openxmlformats.org/officeDocument/2006/relationships/image" Target="../media/image15.ti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i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i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i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i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i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i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i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tif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ti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tif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94;p1"/>
          <p:cNvSpPr txBox="1"/>
          <p:nvPr/>
        </p:nvSpPr>
        <p:spPr>
          <a:xfrm>
            <a:off x="1176618" y="6563125"/>
            <a:ext cx="7012135" cy="482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399" tIns="91399" rIns="91399" bIns="91399" anchor="ctr">
            <a:spAutoFit/>
          </a:bodyPr>
          <a:lstStyle/>
          <a:p>
            <a:pPr lvl="1" algn="just">
              <a:defRPr sz="1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En estos documentos se utilizarán de manera inclusiva términos como: el estudiante, el docente, el compañero u otras palabras equivalentes y sus respectivos plurales, es decir, con ellas, se hace referencia tanto a hombres como a mujeres.</a:t>
            </a:r>
          </a:p>
        </p:txBody>
      </p:sp>
      <p:sp>
        <p:nvSpPr>
          <p:cNvPr id="163" name="Google Shape;97;p1"/>
          <p:cNvSpPr txBox="1"/>
          <p:nvPr/>
        </p:nvSpPr>
        <p:spPr>
          <a:xfrm>
            <a:off x="352724" y="2261848"/>
            <a:ext cx="7586043" cy="11537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399" tIns="91399" rIns="91399" bIns="91399" anchor="ctr">
            <a:spAutoFit/>
          </a:bodyPr>
          <a:lstStyle/>
          <a:p>
            <a:pPr>
              <a:lnSpc>
                <a:spcPct val="90000"/>
              </a:lnSpc>
              <a:defRPr sz="3600" b="1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Mantenimiento de los sistemas </a:t>
            </a:r>
          </a:p>
          <a:p>
            <a:pPr>
              <a:lnSpc>
                <a:spcPct val="90000"/>
              </a:lnSpc>
              <a:defRPr sz="3600" b="1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 transmisión y frenos</a:t>
            </a:r>
          </a:p>
        </p:txBody>
      </p:sp>
      <p:sp>
        <p:nvSpPr>
          <p:cNvPr id="164" name="Google Shape;76;p1"/>
          <p:cNvSpPr txBox="1"/>
          <p:nvPr/>
        </p:nvSpPr>
        <p:spPr>
          <a:xfrm>
            <a:off x="374950" y="1923280"/>
            <a:ext cx="1444326" cy="6211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sz="1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MÓDULO 8</a:t>
            </a:r>
            <a:endParaRPr>
              <a:latin typeface="+mn-lt"/>
              <a:ea typeface="+mn-ea"/>
              <a:cs typeface="+mn-cs"/>
              <a:sym typeface="Arial"/>
            </a:endParaRPr>
          </a:p>
        </p:txBody>
      </p:sp>
      <p:pic>
        <p:nvPicPr>
          <p:cNvPr id="165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60756" y="3270460"/>
            <a:ext cx="5524117" cy="3336101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Google Shape;62;p13"/>
          <p:cNvSpPr txBox="1"/>
          <p:nvPr/>
        </p:nvSpPr>
        <p:spPr>
          <a:xfrm>
            <a:off x="1139100" y="834800"/>
            <a:ext cx="41568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x-none" sz="1200" b="1" dirty="0" smtClean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SECTOR METALMECÁNICA </a:t>
            </a:r>
            <a:r>
              <a:rPr lang="x-none" sz="1200" dirty="0" smtClean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| NIVEL </a:t>
            </a:r>
            <a:r>
              <a:rPr lang="es-CL" sz="1200" dirty="0" smtClean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4</a:t>
            </a:r>
            <a:r>
              <a:rPr lang="x-none" sz="1200" dirty="0" smtClean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° MEDIO</a:t>
            </a:r>
            <a:endParaRPr sz="1200" dirty="0">
              <a:solidFill>
                <a:srgbClr val="741B47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83;p2"/>
          <p:cNvSpPr txBox="1"/>
          <p:nvPr/>
        </p:nvSpPr>
        <p:spPr>
          <a:xfrm>
            <a:off x="365423" y="2049137"/>
            <a:ext cx="1444329" cy="3694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defRPr sz="1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ACTIVIDAD 11</a:t>
            </a:r>
          </a:p>
        </p:txBody>
      </p:sp>
      <p:sp>
        <p:nvSpPr>
          <p:cNvPr id="169" name="Google Shape;78;p37"/>
          <p:cNvSpPr txBox="1"/>
          <p:nvPr/>
        </p:nvSpPr>
        <p:spPr>
          <a:xfrm>
            <a:off x="347152" y="2243598"/>
            <a:ext cx="5963418" cy="11537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lnSpc>
                <a:spcPct val="90000"/>
              </a:lnSpc>
              <a:defRPr sz="36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TRANMISIONES PARA</a:t>
            </a:r>
          </a:p>
          <a:p>
            <a:pPr>
              <a:lnSpc>
                <a:spcPct val="90000"/>
              </a:lnSpc>
              <a:defRPr sz="36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TRACCIÓN DELANTERA</a:t>
            </a:r>
          </a:p>
        </p:txBody>
      </p:sp>
      <p:pic>
        <p:nvPicPr>
          <p:cNvPr id="170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55006" y="2814019"/>
            <a:ext cx="6725400" cy="4618104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Google Shape;107;p2"/>
          <p:cNvSpPr txBox="1"/>
          <p:nvPr/>
        </p:nvSpPr>
        <p:spPr>
          <a:xfrm>
            <a:off x="1139099" y="834800"/>
            <a:ext cx="5045391" cy="3692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91398" tIns="91398" rIns="91398" bIns="91398">
            <a:spAutoFit/>
          </a:bodyPr>
          <a:lstStyle/>
          <a:p>
            <a:pPr>
              <a:defRPr sz="12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 smtClean="0"/>
              <a:t>MÓDULO </a:t>
            </a:r>
            <a:r>
              <a:rPr lang="es-CL" dirty="0" smtClean="0"/>
              <a:t>8</a:t>
            </a:r>
            <a:r>
              <a:rPr dirty="0" smtClean="0"/>
              <a:t> </a:t>
            </a:r>
            <a:r>
              <a:rPr b="0" dirty="0" smtClean="0"/>
              <a:t>|</a:t>
            </a:r>
            <a:r>
              <a:rPr lang="es-CL" b="0" dirty="0" smtClean="0"/>
              <a:t>MANTENIMIENTO DE LOS SISTEMAS DE TRANSMISIÓN Y FRENOS</a:t>
            </a:r>
            <a:endParaRPr b="0" dirty="0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25;p27"/>
          <p:cNvSpPr txBox="1">
            <a:spLocks noGrp="1"/>
          </p:cNvSpPr>
          <p:nvPr>
            <p:ph type="sldNum" sz="quarter" idx="4294967295"/>
          </p:nvPr>
        </p:nvSpPr>
        <p:spPr>
          <a:xfrm>
            <a:off x="442488" y="6881800"/>
            <a:ext cx="266352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3</a:t>
            </a:fld>
            <a:endParaRPr/>
          </a:p>
        </p:txBody>
      </p:sp>
      <p:sp>
        <p:nvSpPr>
          <p:cNvPr id="173" name="Google Shape;35;p28"/>
          <p:cNvSpPr/>
          <p:nvPr/>
        </p:nvSpPr>
        <p:spPr>
          <a:xfrm rot="10800000" flipH="1">
            <a:off x="181647" y="822023"/>
            <a:ext cx="9356704" cy="65313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9286" y="0"/>
                </a:lnTo>
                <a:cubicBezTo>
                  <a:pt x="20564" y="0"/>
                  <a:pt x="21600" y="1484"/>
                  <a:pt x="21600" y="3316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BA9BA5">
              <a:alpha val="25882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grpSp>
        <p:nvGrpSpPr>
          <p:cNvPr id="176" name="Google Shape;101;p3"/>
          <p:cNvGrpSpPr/>
          <p:nvPr/>
        </p:nvGrpSpPr>
        <p:grpSpPr>
          <a:xfrm>
            <a:off x="481780" y="1887793"/>
            <a:ext cx="4090223" cy="3116831"/>
            <a:chOff x="0" y="-1"/>
            <a:chExt cx="4090221" cy="3116830"/>
          </a:xfrm>
        </p:grpSpPr>
        <p:sp>
          <p:nvSpPr>
            <p:cNvPr id="174" name="Rectángulo redondeado"/>
            <p:cNvSpPr/>
            <p:nvPr/>
          </p:nvSpPr>
          <p:spPr>
            <a:xfrm>
              <a:off x="-1" y="-2"/>
              <a:ext cx="4090223" cy="3116832"/>
            </a:xfrm>
            <a:prstGeom prst="roundRect">
              <a:avLst>
                <a:gd name="adj" fmla="val 8420"/>
              </a:avLst>
            </a:prstGeom>
            <a:solidFill>
              <a:srgbClr val="FFFFFF"/>
            </a:solidFill>
            <a:ln w="9525" cap="flat">
              <a:solidFill>
                <a:srgbClr val="585858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175" name="Texto"/>
            <p:cNvSpPr txBox="1"/>
            <p:nvPr/>
          </p:nvSpPr>
          <p:spPr>
            <a:xfrm>
              <a:off x="76863" y="1368295"/>
              <a:ext cx="3936495" cy="3802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ctr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   </a:t>
              </a:r>
            </a:p>
          </p:txBody>
        </p:sp>
      </p:grpSp>
      <p:pic>
        <p:nvPicPr>
          <p:cNvPr id="178" name="Imagen 21" descr="Imagen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75973" y="1796207"/>
            <a:ext cx="719665" cy="686193"/>
          </a:xfrm>
          <a:prstGeom prst="rect">
            <a:avLst/>
          </a:prstGeom>
          <a:ln w="12700">
            <a:miter lim="400000"/>
          </a:ln>
        </p:spPr>
      </p:pic>
      <p:sp>
        <p:nvSpPr>
          <p:cNvPr id="179" name="Google Shape;95;p3"/>
          <p:cNvSpPr txBox="1"/>
          <p:nvPr/>
        </p:nvSpPr>
        <p:spPr>
          <a:xfrm>
            <a:off x="375975" y="1265365"/>
            <a:ext cx="4864619" cy="5361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OBJETIVO DE APRENDIZAJE</a:t>
            </a:r>
          </a:p>
        </p:txBody>
      </p:sp>
      <p:pic>
        <p:nvPicPr>
          <p:cNvPr id="180" name="Imagen 26" descr="Imagen 2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85784" y="2354963"/>
            <a:ext cx="5849285" cy="4478455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Google Shape;99;p3"/>
          <p:cNvSpPr txBox="1"/>
          <p:nvPr/>
        </p:nvSpPr>
        <p:spPr>
          <a:xfrm>
            <a:off x="1172501" y="2439788"/>
            <a:ext cx="2793101" cy="21544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23" tIns="91423" rIns="91423" bIns="91423" anchor="ctr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CL" dirty="0"/>
              <a:t>Realizar mantenimiento básico de diversos sistemas de vehículos automotrices livianos, semipesados y pesados, de acuerdo a las pautas de mantenimiento del fabricante, de inspección y diagnóstico de fallas.</a:t>
            </a:r>
            <a:endParaRPr dirty="0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43;p26"/>
          <p:cNvSpPr txBox="1">
            <a:spLocks noGrp="1"/>
          </p:cNvSpPr>
          <p:nvPr>
            <p:ph type="sldNum" sz="quarter" idx="4294967295"/>
          </p:nvPr>
        </p:nvSpPr>
        <p:spPr>
          <a:xfrm>
            <a:off x="442492" y="6881800"/>
            <a:ext cx="266352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4</a:t>
            </a:fld>
            <a:endParaRPr/>
          </a:p>
        </p:txBody>
      </p:sp>
      <p:grpSp>
        <p:nvGrpSpPr>
          <p:cNvPr id="200" name="Grupo 55"/>
          <p:cNvGrpSpPr/>
          <p:nvPr/>
        </p:nvGrpSpPr>
        <p:grpSpPr>
          <a:xfrm>
            <a:off x="279322" y="1110796"/>
            <a:ext cx="9429358" cy="5998216"/>
            <a:chOff x="0" y="0"/>
            <a:chExt cx="9429356" cy="5998215"/>
          </a:xfrm>
        </p:grpSpPr>
        <p:grpSp>
          <p:nvGrpSpPr>
            <p:cNvPr id="198" name="Grupo 56"/>
            <p:cNvGrpSpPr/>
            <p:nvPr/>
          </p:nvGrpSpPr>
          <p:grpSpPr>
            <a:xfrm>
              <a:off x="0" y="0"/>
              <a:ext cx="9037632" cy="4915832"/>
              <a:chOff x="0" y="0"/>
              <a:chExt cx="9037631" cy="4915831"/>
            </a:xfrm>
          </p:grpSpPr>
          <p:grpSp>
            <p:nvGrpSpPr>
              <p:cNvPr id="185" name="Google Shape;105;p3"/>
              <p:cNvGrpSpPr/>
              <p:nvPr/>
            </p:nvGrpSpPr>
            <p:grpSpPr>
              <a:xfrm>
                <a:off x="197187" y="1957703"/>
                <a:ext cx="4657806" cy="1278211"/>
                <a:chOff x="0" y="0"/>
                <a:chExt cx="4657804" cy="1278209"/>
              </a:xfrm>
            </p:grpSpPr>
            <p:sp>
              <p:nvSpPr>
                <p:cNvPr id="183" name="Rectángulo redondeado"/>
                <p:cNvSpPr/>
                <p:nvPr/>
              </p:nvSpPr>
              <p:spPr>
                <a:xfrm>
                  <a:off x="-1" y="0"/>
                  <a:ext cx="4657806" cy="1278210"/>
                </a:xfrm>
                <a:prstGeom prst="roundRect">
                  <a:avLst>
                    <a:gd name="adj" fmla="val 16667"/>
                  </a:avLst>
                </a:prstGeom>
                <a:noFill/>
                <a:ln w="9525" cap="flat">
                  <a:solidFill>
                    <a:srgbClr val="585858"/>
                  </a:solidFill>
                  <a:prstDash val="solid"/>
                  <a:round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>
                    <a:defRPr>
                      <a:latin typeface="+mn-lt"/>
                      <a:ea typeface="+mn-ea"/>
                      <a:cs typeface="+mn-cs"/>
                      <a:sym typeface="Arial"/>
                    </a:defRPr>
                  </a:pPr>
                  <a:endParaRPr/>
                </a:p>
              </p:txBody>
            </p:sp>
            <p:sp>
              <p:nvSpPr>
                <p:cNvPr id="184" name="Texto"/>
                <p:cNvSpPr txBox="1"/>
                <p:nvPr/>
              </p:nvSpPr>
              <p:spPr>
                <a:xfrm>
                  <a:off x="55637" y="518203"/>
                  <a:ext cx="4546529" cy="380230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</a:ext>
                </a:extLst>
              </p:spPr>
              <p:txBody>
                <a:bodyPr wrap="square" lIns="91422" tIns="91422" rIns="91422" bIns="91422" numCol="1" anchor="ctr">
                  <a:spAutoFit/>
                </a:bodyPr>
                <a:lstStyle>
                  <a:lvl1pPr>
                    <a:defRPr>
                      <a:latin typeface="+mn-lt"/>
                      <a:ea typeface="+mn-ea"/>
                      <a:cs typeface="+mn-cs"/>
                      <a:sym typeface="Arial"/>
                    </a:defRPr>
                  </a:lvl1pPr>
                </a:lstStyle>
                <a:p>
                  <a:r>
                    <a:t>    </a:t>
                  </a:r>
                </a:p>
              </p:txBody>
            </p:sp>
          </p:grpSp>
          <p:sp>
            <p:nvSpPr>
              <p:cNvPr id="186" name="Rectángulo redondeado"/>
              <p:cNvSpPr/>
              <p:nvPr/>
            </p:nvSpPr>
            <p:spPr>
              <a:xfrm>
                <a:off x="197187" y="3377203"/>
                <a:ext cx="4657805" cy="1538629"/>
              </a:xfrm>
              <a:prstGeom prst="roundRect">
                <a:avLst>
                  <a:gd name="adj" fmla="val 12346"/>
                </a:avLst>
              </a:prstGeom>
              <a:noFill/>
              <a:ln w="9525" cap="flat">
                <a:solidFill>
                  <a:srgbClr val="585858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>
                  <a:defRPr>
                    <a:latin typeface="+mn-lt"/>
                    <a:ea typeface="+mn-ea"/>
                    <a:cs typeface="+mn-cs"/>
                    <a:sym typeface="Arial"/>
                  </a:defRPr>
                </a:pPr>
                <a:endParaRPr/>
              </a:p>
            </p:txBody>
          </p:sp>
          <p:sp>
            <p:nvSpPr>
              <p:cNvPr id="187" name="Texto"/>
              <p:cNvSpPr txBox="1"/>
              <p:nvPr/>
            </p:nvSpPr>
            <p:spPr>
              <a:xfrm>
                <a:off x="252827" y="3974106"/>
                <a:ext cx="4546525" cy="38023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22" tIns="91422" rIns="91422" bIns="91422" numCol="1" anchor="ctr">
                <a:spAutoFit/>
              </a:bodyPr>
              <a:lstStyle>
                <a:lvl1pPr>
                  <a:defRPr>
                    <a:latin typeface="+mn-lt"/>
                    <a:ea typeface="+mn-ea"/>
                    <a:cs typeface="+mn-cs"/>
                    <a:sym typeface="Arial"/>
                  </a:defRPr>
                </a:lvl1pPr>
              </a:lstStyle>
              <a:p>
                <a:r>
                  <a:t>    </a:t>
                </a:r>
              </a:p>
            </p:txBody>
          </p:sp>
          <p:sp>
            <p:nvSpPr>
              <p:cNvPr id="188" name="Google Shape;110;p3"/>
              <p:cNvSpPr/>
              <p:nvPr/>
            </p:nvSpPr>
            <p:spPr>
              <a:xfrm>
                <a:off x="4747293" y="2519362"/>
                <a:ext cx="696539" cy="696540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Arial"/>
                  </a:defRPr>
                </a:pPr>
                <a:endParaRPr/>
              </a:p>
            </p:txBody>
          </p:sp>
          <p:grpSp>
            <p:nvGrpSpPr>
              <p:cNvPr id="191" name="Google Shape;112;p3"/>
              <p:cNvGrpSpPr/>
              <p:nvPr/>
            </p:nvGrpSpPr>
            <p:grpSpPr>
              <a:xfrm>
                <a:off x="0" y="3891377"/>
                <a:ext cx="391114" cy="536165"/>
                <a:chOff x="0" y="0"/>
                <a:chExt cx="391113" cy="536163"/>
              </a:xfrm>
            </p:grpSpPr>
            <p:sp>
              <p:nvSpPr>
                <p:cNvPr id="189" name="Google Shape;113;p3"/>
                <p:cNvSpPr/>
                <p:nvPr/>
              </p:nvSpPr>
              <p:spPr>
                <a:xfrm>
                  <a:off x="0" y="84708"/>
                  <a:ext cx="391114" cy="38580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741B47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>
                    <a:defRPr>
                      <a:latin typeface="+mn-lt"/>
                      <a:ea typeface="+mn-ea"/>
                      <a:cs typeface="+mn-cs"/>
                      <a:sym typeface="Arial"/>
                    </a:defRPr>
                  </a:pPr>
                  <a:endParaRPr/>
                </a:p>
              </p:txBody>
            </p:sp>
            <p:sp>
              <p:nvSpPr>
                <p:cNvPr id="190" name="Google Shape;114;p3"/>
                <p:cNvSpPr txBox="1"/>
                <p:nvPr/>
              </p:nvSpPr>
              <p:spPr>
                <a:xfrm>
                  <a:off x="9903" y="-1"/>
                  <a:ext cx="312205" cy="536165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</a:ext>
                </a:extLst>
              </p:spPr>
              <p:txBody>
                <a:bodyPr wrap="square" lIns="91422" tIns="91422" rIns="91422" bIns="91422" numCol="1" anchor="ctr">
                  <a:spAutoFit/>
                </a:bodyPr>
                <a:lstStyle>
                  <a:lvl1pPr>
                    <a:defRPr sz="2800" b="1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lvl1pPr>
                </a:lstStyle>
                <a:p>
                  <a:r>
                    <a:t>2</a:t>
                  </a:r>
                </a:p>
              </p:txBody>
            </p:sp>
          </p:grpSp>
          <p:grpSp>
            <p:nvGrpSpPr>
              <p:cNvPr id="194" name="Google Shape;115;p3"/>
              <p:cNvGrpSpPr/>
              <p:nvPr/>
            </p:nvGrpSpPr>
            <p:grpSpPr>
              <a:xfrm>
                <a:off x="8160" y="2305042"/>
                <a:ext cx="376207" cy="536165"/>
                <a:chOff x="0" y="0"/>
                <a:chExt cx="376205" cy="536163"/>
              </a:xfrm>
            </p:grpSpPr>
            <p:sp>
              <p:nvSpPr>
                <p:cNvPr id="192" name="Google Shape;116;p3"/>
                <p:cNvSpPr/>
                <p:nvPr/>
              </p:nvSpPr>
              <p:spPr>
                <a:xfrm>
                  <a:off x="-1" y="84709"/>
                  <a:ext cx="376207" cy="38580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741B47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>
                    <a:defRPr>
                      <a:latin typeface="+mn-lt"/>
                      <a:ea typeface="+mn-ea"/>
                      <a:cs typeface="+mn-cs"/>
                      <a:sym typeface="Arial"/>
                    </a:defRPr>
                  </a:pPr>
                  <a:endParaRPr/>
                </a:p>
              </p:txBody>
            </p:sp>
            <p:sp>
              <p:nvSpPr>
                <p:cNvPr id="193" name="Google Shape;117;p3"/>
                <p:cNvSpPr txBox="1"/>
                <p:nvPr/>
              </p:nvSpPr>
              <p:spPr>
                <a:xfrm>
                  <a:off x="9525" y="-1"/>
                  <a:ext cx="300305" cy="536165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</a:ext>
                </a:extLst>
              </p:spPr>
              <p:txBody>
                <a:bodyPr wrap="square" lIns="91422" tIns="91422" rIns="91422" bIns="91422" numCol="1" anchor="ctr">
                  <a:spAutoFit/>
                </a:bodyPr>
                <a:lstStyle>
                  <a:lvl1pPr>
                    <a:defRPr sz="2800" b="1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lvl1pPr>
                </a:lstStyle>
                <a:p>
                  <a:r>
                    <a:t>1</a:t>
                  </a:r>
                </a:p>
              </p:txBody>
            </p:sp>
          </p:grpSp>
          <p:sp>
            <p:nvSpPr>
              <p:cNvPr id="195" name="Google Shape;392;p18"/>
              <p:cNvSpPr txBox="1"/>
              <p:nvPr/>
            </p:nvSpPr>
            <p:spPr>
              <a:xfrm>
                <a:off x="87125" y="0"/>
                <a:ext cx="4700404" cy="37220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23" tIns="91423" rIns="91423" bIns="91423" numCol="1" anchor="ctr">
                <a:spAutoFit/>
              </a:bodyPr>
              <a:lstStyle>
                <a:lvl1pPr>
                  <a:defRPr b="1"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r>
                  <a:t>RECORDEMOS</a:t>
                </a:r>
              </a:p>
            </p:txBody>
          </p:sp>
          <p:sp>
            <p:nvSpPr>
              <p:cNvPr id="196" name="Google Shape;109;p3"/>
              <p:cNvSpPr txBox="1"/>
              <p:nvPr/>
            </p:nvSpPr>
            <p:spPr>
              <a:xfrm>
                <a:off x="87127" y="258019"/>
                <a:ext cx="8950505" cy="53616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22" tIns="91422" rIns="91422" bIns="91422" numCol="1" anchor="ctr">
                <a:spAutoFit/>
              </a:bodyPr>
              <a:lstStyle>
                <a:lvl1pPr>
                  <a:lnSpc>
                    <a:spcPct val="80000"/>
                  </a:lnSpc>
                  <a:defRPr sz="2800" b="1">
                    <a:solidFill>
                      <a:srgbClr val="741B47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r>
                  <a:t>¿QUÉ APRENDIMOS LA ACTIVIDAD ANTERIOR?</a:t>
                </a:r>
              </a:p>
            </p:txBody>
          </p:sp>
          <p:sp>
            <p:nvSpPr>
              <p:cNvPr id="197" name="Google Shape;111;p3"/>
              <p:cNvSpPr txBox="1"/>
              <p:nvPr/>
            </p:nvSpPr>
            <p:spPr>
              <a:xfrm>
                <a:off x="125802" y="1135707"/>
                <a:ext cx="5782101" cy="42449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22" tIns="91422" rIns="91422" bIns="91422" numCol="1" anchor="ctr">
                <a:spAutoFit/>
              </a:bodyPr>
              <a:lstStyle>
                <a:lvl1pPr>
                  <a:lnSpc>
                    <a:spcPct val="90000"/>
                  </a:lnSpc>
                  <a:defRPr sz="1800" b="1">
                    <a:solidFill>
                      <a:srgbClr val="741B47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r>
                  <a:t>TRANSMISIONES MECÁNICAS</a:t>
                </a:r>
              </a:p>
            </p:txBody>
          </p:sp>
        </p:grpSp>
        <p:pic>
          <p:nvPicPr>
            <p:cNvPr id="199" name="Google Shape;124;p3" descr="Google Shape;124;p3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4565436" y="1390015"/>
              <a:ext cx="4863921" cy="46082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01" name="Google Shape;121;p3"/>
          <p:cNvSpPr txBox="1"/>
          <p:nvPr/>
        </p:nvSpPr>
        <p:spPr>
          <a:xfrm>
            <a:off x="829772" y="3065590"/>
            <a:ext cx="4373902" cy="12481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Conociste  la clasificación de dos tipos de transmisiones mecánicas: Longitudinales no sincronizadas y longitudinales sincronizadas, considerando sus partes y piezas móviles.</a:t>
            </a:r>
          </a:p>
        </p:txBody>
      </p:sp>
      <p:sp>
        <p:nvSpPr>
          <p:cNvPr id="202" name="Google Shape;122;p3"/>
          <p:cNvSpPr txBox="1"/>
          <p:nvPr/>
        </p:nvSpPr>
        <p:spPr>
          <a:xfrm>
            <a:off x="829772" y="4642908"/>
            <a:ext cx="4038605" cy="12481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Aplicaste  un plan de manejo de estos residuos, considerando el daño que pueden provocar al medio ambiente y considerando lo propuesto en la normativa vigente.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138;p4"/>
          <p:cNvSpPr txBox="1"/>
          <p:nvPr/>
        </p:nvSpPr>
        <p:spPr>
          <a:xfrm>
            <a:off x="401914" y="2238036"/>
            <a:ext cx="3324052" cy="4244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lnSpc>
                <a:spcPct val="90000"/>
              </a:lnSpc>
              <a:defRPr sz="1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TRANSMISIONES MÉCÁNICAS</a:t>
            </a:r>
          </a:p>
        </p:txBody>
      </p:sp>
      <p:sp>
        <p:nvSpPr>
          <p:cNvPr id="205" name="Google Shape;43;p26"/>
          <p:cNvSpPr txBox="1">
            <a:spLocks noGrp="1"/>
          </p:cNvSpPr>
          <p:nvPr>
            <p:ph type="sldNum" sz="quarter" idx="4294967295"/>
          </p:nvPr>
        </p:nvSpPr>
        <p:spPr>
          <a:xfrm>
            <a:off x="442492" y="6881800"/>
            <a:ext cx="266352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5</a:t>
            </a:fld>
            <a:endParaRPr/>
          </a:p>
        </p:txBody>
      </p:sp>
      <p:sp>
        <p:nvSpPr>
          <p:cNvPr id="206" name="Google Shape;160;p5"/>
          <p:cNvSpPr txBox="1"/>
          <p:nvPr/>
        </p:nvSpPr>
        <p:spPr>
          <a:xfrm>
            <a:off x="375972" y="1407033"/>
            <a:ext cx="8950506" cy="5361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398" tIns="91398" rIns="91398" bIns="91398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ANTES DE COMENZAR</a:t>
            </a:r>
          </a:p>
        </p:txBody>
      </p:sp>
      <p:sp>
        <p:nvSpPr>
          <p:cNvPr id="207" name="Google Shape;165;p5"/>
          <p:cNvSpPr txBox="1"/>
          <p:nvPr/>
        </p:nvSpPr>
        <p:spPr>
          <a:xfrm>
            <a:off x="313633" y="6319256"/>
            <a:ext cx="5388806" cy="454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398" tIns="91398" rIns="91398" bIns="91398" anchor="ctr">
            <a:spAutoFit/>
          </a:bodyPr>
          <a:lstStyle/>
          <a:p>
            <a:pPr>
              <a:lnSpc>
                <a:spcPct val="80000"/>
              </a:lnSpc>
              <a:defRPr sz="2100" b="1">
                <a:solidFill>
                  <a:srgbClr val="76384D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¡Compartamos </a:t>
            </a:r>
            <a:r>
              <a:rPr b="0"/>
              <a:t>nuestras respuestas! </a:t>
            </a:r>
          </a:p>
        </p:txBody>
      </p:sp>
      <p:sp>
        <p:nvSpPr>
          <p:cNvPr id="208" name="Google Shape;168;p5"/>
          <p:cNvSpPr/>
          <p:nvPr/>
        </p:nvSpPr>
        <p:spPr>
          <a:xfrm>
            <a:off x="375767" y="2976453"/>
            <a:ext cx="5650728" cy="664297"/>
          </a:xfrm>
          <a:prstGeom prst="roundRect">
            <a:avLst>
              <a:gd name="adj" fmla="val 12267"/>
            </a:avLst>
          </a:prstGeom>
          <a:ln>
            <a:solidFill>
              <a:srgbClr val="585858"/>
            </a:solidFill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pic>
        <p:nvPicPr>
          <p:cNvPr id="209" name="Google Shape;175;p5" descr="Google Shape;175;p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805511" y="2674154"/>
            <a:ext cx="441963" cy="438915"/>
          </a:xfrm>
          <a:prstGeom prst="rect">
            <a:avLst/>
          </a:prstGeom>
          <a:ln w="12700">
            <a:miter lim="400000"/>
          </a:ln>
        </p:spPr>
      </p:pic>
      <p:pic>
        <p:nvPicPr>
          <p:cNvPr id="210" name="Google Shape;178;p5" descr="Google Shape;178;p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549425" y="1315762"/>
            <a:ext cx="2670051" cy="5675377"/>
          </a:xfrm>
          <a:prstGeom prst="rect">
            <a:avLst/>
          </a:prstGeom>
          <a:ln w="12700">
            <a:miter lim="400000"/>
          </a:ln>
        </p:spPr>
      </p:pic>
      <p:sp>
        <p:nvSpPr>
          <p:cNvPr id="211" name="Google Shape;392;p18"/>
          <p:cNvSpPr txBox="1"/>
          <p:nvPr/>
        </p:nvSpPr>
        <p:spPr>
          <a:xfrm>
            <a:off x="366450" y="1110796"/>
            <a:ext cx="4700400" cy="372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ALGUNAS PREGUNTAS</a:t>
            </a:r>
          </a:p>
        </p:txBody>
      </p:sp>
      <p:sp>
        <p:nvSpPr>
          <p:cNvPr id="212" name="Google Shape;136;p4"/>
          <p:cNvSpPr txBox="1"/>
          <p:nvPr/>
        </p:nvSpPr>
        <p:spPr>
          <a:xfrm>
            <a:off x="575669" y="3005495"/>
            <a:ext cx="4554612" cy="64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¿Son iguales las transmisiones para tracción trasera y delantera?</a:t>
            </a:r>
          </a:p>
        </p:txBody>
      </p:sp>
      <p:sp>
        <p:nvSpPr>
          <p:cNvPr id="213" name="Google Shape;168;p5"/>
          <p:cNvSpPr/>
          <p:nvPr/>
        </p:nvSpPr>
        <p:spPr>
          <a:xfrm>
            <a:off x="399377" y="4004616"/>
            <a:ext cx="5650728" cy="664297"/>
          </a:xfrm>
          <a:prstGeom prst="roundRect">
            <a:avLst>
              <a:gd name="adj" fmla="val 12267"/>
            </a:avLst>
          </a:prstGeom>
          <a:ln>
            <a:solidFill>
              <a:srgbClr val="585858"/>
            </a:solidFill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pic>
        <p:nvPicPr>
          <p:cNvPr id="214" name="Google Shape;175;p5" descr="Google Shape;175;p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829120" y="3702315"/>
            <a:ext cx="441963" cy="438915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Google Shape;136;p4"/>
          <p:cNvSpPr txBox="1"/>
          <p:nvPr/>
        </p:nvSpPr>
        <p:spPr>
          <a:xfrm>
            <a:off x="599279" y="4160657"/>
            <a:ext cx="4554612" cy="39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¿Qué funcionamiento poseen?</a:t>
            </a:r>
          </a:p>
        </p:txBody>
      </p:sp>
      <p:sp>
        <p:nvSpPr>
          <p:cNvPr id="216" name="Google Shape;168;p5"/>
          <p:cNvSpPr/>
          <p:nvPr/>
        </p:nvSpPr>
        <p:spPr>
          <a:xfrm>
            <a:off x="375767" y="5010786"/>
            <a:ext cx="5650728" cy="664296"/>
          </a:xfrm>
          <a:prstGeom prst="roundRect">
            <a:avLst>
              <a:gd name="adj" fmla="val 12267"/>
            </a:avLst>
          </a:prstGeom>
          <a:ln>
            <a:solidFill>
              <a:srgbClr val="585858"/>
            </a:solidFill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pic>
        <p:nvPicPr>
          <p:cNvPr id="217" name="Google Shape;175;p5" descr="Google Shape;175;p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805511" y="4708485"/>
            <a:ext cx="441963" cy="438915"/>
          </a:xfrm>
          <a:prstGeom prst="rect">
            <a:avLst/>
          </a:prstGeom>
          <a:ln w="12700">
            <a:miter lim="400000"/>
          </a:ln>
        </p:spPr>
      </p:pic>
      <p:sp>
        <p:nvSpPr>
          <p:cNvPr id="218" name="Google Shape;136;p4"/>
          <p:cNvSpPr txBox="1"/>
          <p:nvPr/>
        </p:nvSpPr>
        <p:spPr>
          <a:xfrm>
            <a:off x="575669" y="5039827"/>
            <a:ext cx="4554612" cy="64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¿Has tenido experiencia previa en el mantenimiento de este tipo de transmisiones? 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2" name="Google Shape;151;p5"/>
          <p:cNvGrpSpPr/>
          <p:nvPr/>
        </p:nvGrpSpPr>
        <p:grpSpPr>
          <a:xfrm>
            <a:off x="4063481" y="3088865"/>
            <a:ext cx="5095876" cy="3508584"/>
            <a:chOff x="0" y="-1"/>
            <a:chExt cx="5095875" cy="3508582"/>
          </a:xfrm>
        </p:grpSpPr>
        <p:sp>
          <p:nvSpPr>
            <p:cNvPr id="220" name="Rectángulo redondeado"/>
            <p:cNvSpPr/>
            <p:nvPr/>
          </p:nvSpPr>
          <p:spPr>
            <a:xfrm>
              <a:off x="0" y="-2"/>
              <a:ext cx="5095876" cy="3508584"/>
            </a:xfrm>
            <a:prstGeom prst="roundRect">
              <a:avLst>
                <a:gd name="adj" fmla="val 5168"/>
              </a:avLst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221" name="Texto"/>
            <p:cNvSpPr txBox="1"/>
            <p:nvPr/>
          </p:nvSpPr>
          <p:spPr>
            <a:xfrm>
              <a:off x="53108" y="1564172"/>
              <a:ext cx="4989660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ctr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   </a:t>
              </a:r>
            </a:p>
          </p:txBody>
        </p:sp>
      </p:grpSp>
      <p:sp>
        <p:nvSpPr>
          <p:cNvPr id="223" name="Google Shape;43;p26"/>
          <p:cNvSpPr txBox="1">
            <a:spLocks noGrp="1"/>
          </p:cNvSpPr>
          <p:nvPr>
            <p:ph type="sldNum" sz="quarter" idx="4294967295"/>
          </p:nvPr>
        </p:nvSpPr>
        <p:spPr>
          <a:xfrm>
            <a:off x="442488" y="6881800"/>
            <a:ext cx="266352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6</a:t>
            </a:fld>
            <a:endParaRPr dirty="0"/>
          </a:p>
        </p:txBody>
      </p:sp>
      <p:sp>
        <p:nvSpPr>
          <p:cNvPr id="224" name="Google Shape;152;p5"/>
          <p:cNvSpPr txBox="1"/>
          <p:nvPr/>
        </p:nvSpPr>
        <p:spPr>
          <a:xfrm rot="21594879">
            <a:off x="4510901" y="3361219"/>
            <a:ext cx="4357845" cy="12481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Identificarás las transmisiones que se utilizan para</a:t>
            </a:r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automóviles con tracción delantera, considerando sus partes y funcionamiento.</a:t>
            </a:r>
          </a:p>
        </p:txBody>
      </p:sp>
      <p:sp>
        <p:nvSpPr>
          <p:cNvPr id="225" name="Google Shape;167;p5"/>
          <p:cNvSpPr txBox="1"/>
          <p:nvPr/>
        </p:nvSpPr>
        <p:spPr>
          <a:xfrm>
            <a:off x="4017016" y="1066666"/>
            <a:ext cx="840734" cy="830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 algn="r">
              <a:lnSpc>
                <a:spcPct val="90000"/>
              </a:lnSpc>
              <a:defRPr sz="5000">
                <a:solidFill>
                  <a:srgbClr val="BA9BA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11</a:t>
            </a:r>
          </a:p>
        </p:txBody>
      </p:sp>
      <p:sp>
        <p:nvSpPr>
          <p:cNvPr id="226" name="Google Shape;168;p5"/>
          <p:cNvSpPr txBox="1"/>
          <p:nvPr/>
        </p:nvSpPr>
        <p:spPr>
          <a:xfrm>
            <a:off x="375975" y="1265365"/>
            <a:ext cx="3872883" cy="5361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MENÚ DE LA ACTIVIDAD</a:t>
            </a:r>
          </a:p>
        </p:txBody>
      </p:sp>
      <p:sp>
        <p:nvSpPr>
          <p:cNvPr id="227" name="Google Shape;152;p5"/>
          <p:cNvSpPr txBox="1"/>
          <p:nvPr/>
        </p:nvSpPr>
        <p:spPr>
          <a:xfrm>
            <a:off x="4510131" y="4892946"/>
            <a:ext cx="4486128" cy="12481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Aplicarás el proceso de diagnóstico que se aplica en las transmisiones con tracción delantera, considerando sus partes y funcionamiento.</a:t>
            </a:r>
          </a:p>
        </p:txBody>
      </p:sp>
      <p:pic>
        <p:nvPicPr>
          <p:cNvPr id="228" name="Google Shape;164;p5" descr="Google Shape;164;p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63221" y="2367775"/>
            <a:ext cx="2965719" cy="4328994"/>
          </a:xfrm>
          <a:prstGeom prst="rect">
            <a:avLst/>
          </a:prstGeom>
          <a:ln w="12700">
            <a:miter lim="400000"/>
          </a:ln>
        </p:spPr>
      </p:pic>
      <p:sp>
        <p:nvSpPr>
          <p:cNvPr id="229" name="Google Shape;196;p6"/>
          <p:cNvSpPr txBox="1"/>
          <p:nvPr/>
        </p:nvSpPr>
        <p:spPr>
          <a:xfrm>
            <a:off x="4063851" y="2576445"/>
            <a:ext cx="4932409" cy="3005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75" tIns="45675" rIns="45675" bIns="45675">
            <a:spAutoFit/>
          </a:bodyPr>
          <a:lstStyle>
            <a:lvl1pPr>
              <a:defRPr sz="16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Al término de la actividad estarás en condiciones de:</a:t>
            </a:r>
          </a:p>
        </p:txBody>
      </p:sp>
      <p:grpSp>
        <p:nvGrpSpPr>
          <p:cNvPr id="232" name="Google Shape;189;p6"/>
          <p:cNvGrpSpPr/>
          <p:nvPr/>
        </p:nvGrpSpPr>
        <p:grpSpPr>
          <a:xfrm>
            <a:off x="3880053" y="3669207"/>
            <a:ext cx="376205" cy="536117"/>
            <a:chOff x="0" y="0"/>
            <a:chExt cx="376204" cy="536115"/>
          </a:xfrm>
        </p:grpSpPr>
        <p:sp>
          <p:nvSpPr>
            <p:cNvPr id="230" name="Google Shape;190;p6"/>
            <p:cNvSpPr/>
            <p:nvPr/>
          </p:nvSpPr>
          <p:spPr>
            <a:xfrm>
              <a:off x="-1" y="75183"/>
              <a:ext cx="376206" cy="385805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231" name="Google Shape;191;p6"/>
            <p:cNvSpPr txBox="1"/>
            <p:nvPr/>
          </p:nvSpPr>
          <p:spPr>
            <a:xfrm>
              <a:off x="9524" y="0"/>
              <a:ext cx="300305" cy="53611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 numCol="1" anchor="ctr">
              <a:spAutoFit/>
            </a:bodyPr>
            <a:lstStyle>
              <a:lvl1pPr>
                <a:defRPr sz="28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1</a:t>
              </a:r>
            </a:p>
          </p:txBody>
        </p:sp>
      </p:grpSp>
      <p:grpSp>
        <p:nvGrpSpPr>
          <p:cNvPr id="235" name="Google Shape;192;p6"/>
          <p:cNvGrpSpPr/>
          <p:nvPr/>
        </p:nvGrpSpPr>
        <p:grpSpPr>
          <a:xfrm>
            <a:off x="3879824" y="5233378"/>
            <a:ext cx="376205" cy="536117"/>
            <a:chOff x="0" y="0"/>
            <a:chExt cx="376204" cy="536115"/>
          </a:xfrm>
        </p:grpSpPr>
        <p:sp>
          <p:nvSpPr>
            <p:cNvPr id="233" name="Google Shape;193;p6"/>
            <p:cNvSpPr/>
            <p:nvPr/>
          </p:nvSpPr>
          <p:spPr>
            <a:xfrm>
              <a:off x="-1" y="75183"/>
              <a:ext cx="376206" cy="385804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234" name="Google Shape;194;p6"/>
            <p:cNvSpPr txBox="1"/>
            <p:nvPr/>
          </p:nvSpPr>
          <p:spPr>
            <a:xfrm>
              <a:off x="9524" y="-1"/>
              <a:ext cx="300305" cy="53611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 numCol="1" anchor="ctr">
              <a:spAutoFit/>
            </a:bodyPr>
            <a:lstStyle>
              <a:lvl1pPr>
                <a:defRPr sz="28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2</a:t>
              </a:r>
            </a:p>
          </p:txBody>
        </p:sp>
      </p:grpSp>
      <p:sp>
        <p:nvSpPr>
          <p:cNvPr id="236" name="Google Shape;166;p5"/>
          <p:cNvSpPr txBox="1"/>
          <p:nvPr/>
        </p:nvSpPr>
        <p:spPr>
          <a:xfrm>
            <a:off x="4857750" y="1125959"/>
            <a:ext cx="4481775" cy="7115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90000"/>
              </a:lnSpc>
              <a:defRPr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TRANMISIONES PARA</a:t>
            </a:r>
          </a:p>
          <a:p>
            <a:pPr>
              <a:lnSpc>
                <a:spcPct val="90000"/>
              </a:lnSpc>
              <a:defRPr sz="20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TRACCIÓN DELANTERA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Círculo"/>
          <p:cNvSpPr/>
          <p:nvPr/>
        </p:nvSpPr>
        <p:spPr>
          <a:xfrm>
            <a:off x="6133433" y="4218394"/>
            <a:ext cx="3760301" cy="3760297"/>
          </a:xfrm>
          <a:prstGeom prst="ellipse">
            <a:avLst/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39" name="Triángulo"/>
          <p:cNvSpPr/>
          <p:nvPr/>
        </p:nvSpPr>
        <p:spPr>
          <a:xfrm rot="20465559">
            <a:off x="6949382" y="3497232"/>
            <a:ext cx="522189" cy="7402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535" y="0"/>
                </a:moveTo>
                <a:lnTo>
                  <a:pt x="21600" y="21600"/>
                </a:lnTo>
                <a:lnTo>
                  <a:pt x="0" y="7147"/>
                </a:lnTo>
                <a:lnTo>
                  <a:pt x="6535" y="0"/>
                </a:lnTo>
                <a:close/>
              </a:path>
            </a:pathLst>
          </a:custGeom>
          <a:solidFill>
            <a:srgbClr val="EEEEEE"/>
          </a:solidFill>
          <a:ln w="12700">
            <a:miter lim="400000"/>
          </a:ln>
        </p:spPr>
        <p:txBody>
          <a:bodyPr lIns="0" tIns="0" rIns="0" bIns="0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240" name="Círculo"/>
          <p:cNvSpPr/>
          <p:nvPr/>
        </p:nvSpPr>
        <p:spPr>
          <a:xfrm>
            <a:off x="659574" y="2335977"/>
            <a:ext cx="3213646" cy="1765151"/>
          </a:xfrm>
          <a:prstGeom prst="roundRect">
            <a:avLst>
              <a:gd name="adj" fmla="val 7724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41" name="Círculo"/>
          <p:cNvSpPr/>
          <p:nvPr/>
        </p:nvSpPr>
        <p:spPr>
          <a:xfrm>
            <a:off x="4925361" y="2202310"/>
            <a:ext cx="2169365" cy="2169363"/>
          </a:xfrm>
          <a:prstGeom prst="ellipse">
            <a:avLst/>
          </a:prstGeom>
          <a:solidFill>
            <a:srgbClr val="EEEEEE"/>
          </a:solidFill>
          <a:ln w="12700">
            <a:miter lim="400000"/>
          </a:ln>
        </p:spPr>
        <p:txBody>
          <a:bodyPr lIns="0" tIns="0" rIns="0" bIns="0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242" name="Google Shape;173;p6"/>
          <p:cNvSpPr txBox="1"/>
          <p:nvPr/>
        </p:nvSpPr>
        <p:spPr>
          <a:xfrm>
            <a:off x="393311" y="1249022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CLASIFICACIÓN DE </a:t>
            </a:r>
            <a:r>
              <a:rPr b="0">
                <a:solidFill>
                  <a:srgbClr val="FF0000"/>
                </a:solidFill>
              </a:rPr>
              <a:t>LAS TRANSMISIONES MECÁNICAS</a:t>
            </a:r>
          </a:p>
        </p:txBody>
      </p:sp>
      <p:pic>
        <p:nvPicPr>
          <p:cNvPr id="243" name="Imagen 16" descr="Imagen 16"/>
          <p:cNvPicPr>
            <a:picLocks noChangeAspect="1"/>
          </p:cNvPicPr>
          <p:nvPr/>
        </p:nvPicPr>
        <p:blipFill>
          <a:blip r:embed="rId2">
            <a:extLst/>
          </a:blip>
          <a:srcRect l="7980" r="7972"/>
          <a:stretch>
            <a:fillRect/>
          </a:stretch>
        </p:blipFill>
        <p:spPr>
          <a:xfrm>
            <a:off x="5021315" y="2298263"/>
            <a:ext cx="1977629" cy="19774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8" y="0"/>
                </a:moveTo>
                <a:cubicBezTo>
                  <a:pt x="4834" y="0"/>
                  <a:pt x="0" y="4834"/>
                  <a:pt x="0" y="10798"/>
                </a:cubicBezTo>
                <a:cubicBezTo>
                  <a:pt x="0" y="16762"/>
                  <a:pt x="4834" y="21600"/>
                  <a:pt x="10798" y="21600"/>
                </a:cubicBezTo>
                <a:cubicBezTo>
                  <a:pt x="16762" y="21600"/>
                  <a:pt x="21600" y="16762"/>
                  <a:pt x="21600" y="10798"/>
                </a:cubicBezTo>
                <a:cubicBezTo>
                  <a:pt x="21600" y="4834"/>
                  <a:pt x="16762" y="0"/>
                  <a:pt x="10798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244" name="Imagen 18" descr="Imagen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45770" y="2405157"/>
            <a:ext cx="3041099" cy="16266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20" y="0"/>
                </a:moveTo>
                <a:cubicBezTo>
                  <a:pt x="278" y="0"/>
                  <a:pt x="0" y="520"/>
                  <a:pt x="0" y="1159"/>
                </a:cubicBezTo>
                <a:lnTo>
                  <a:pt x="0" y="20441"/>
                </a:lnTo>
                <a:cubicBezTo>
                  <a:pt x="0" y="21080"/>
                  <a:pt x="278" y="21600"/>
                  <a:pt x="620" y="21600"/>
                </a:cubicBezTo>
                <a:lnTo>
                  <a:pt x="20980" y="21600"/>
                </a:lnTo>
                <a:cubicBezTo>
                  <a:pt x="21322" y="21600"/>
                  <a:pt x="21600" y="21080"/>
                  <a:pt x="21600" y="20441"/>
                </a:cubicBezTo>
                <a:lnTo>
                  <a:pt x="21600" y="1159"/>
                </a:lnTo>
                <a:cubicBezTo>
                  <a:pt x="21600" y="520"/>
                  <a:pt x="21322" y="0"/>
                  <a:pt x="20980" y="0"/>
                </a:cubicBezTo>
                <a:lnTo>
                  <a:pt x="620" y="0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245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73161" y="4651915"/>
            <a:ext cx="5032075" cy="1977629"/>
          </a:xfrm>
          <a:prstGeom prst="rect">
            <a:avLst/>
          </a:prstGeom>
          <a:ln w="12700">
            <a:miter lim="400000"/>
          </a:ln>
        </p:spPr>
      </p:pic>
      <p:pic>
        <p:nvPicPr>
          <p:cNvPr id="246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6198095" y="3853105"/>
            <a:ext cx="3672299" cy="3909461"/>
          </a:xfrm>
          <a:prstGeom prst="rect">
            <a:avLst/>
          </a:prstGeom>
          <a:ln w="12700">
            <a:miter lim="400000"/>
          </a:ln>
        </p:spPr>
      </p:pic>
      <p:sp>
        <p:nvSpPr>
          <p:cNvPr id="247" name="Triángulo"/>
          <p:cNvSpPr/>
          <p:nvPr/>
        </p:nvSpPr>
        <p:spPr>
          <a:xfrm rot="19958101">
            <a:off x="3829475" y="3357055"/>
            <a:ext cx="732466" cy="9920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535" y="0"/>
                </a:moveTo>
                <a:lnTo>
                  <a:pt x="21600" y="21600"/>
                </a:lnTo>
                <a:lnTo>
                  <a:pt x="0" y="7147"/>
                </a:lnTo>
                <a:lnTo>
                  <a:pt x="6535" y="0"/>
                </a:lnTo>
                <a:close/>
              </a:path>
            </a:pathLst>
          </a:cu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48" name="Rectángulo redondeado"/>
          <p:cNvSpPr/>
          <p:nvPr/>
        </p:nvSpPr>
        <p:spPr>
          <a:xfrm>
            <a:off x="310391" y="4532370"/>
            <a:ext cx="5521684" cy="2156663"/>
          </a:xfrm>
          <a:prstGeom prst="roundRect">
            <a:avLst>
              <a:gd name="adj" fmla="val 23953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7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173;p6"/>
          <p:cNvSpPr txBox="1"/>
          <p:nvPr/>
        </p:nvSpPr>
        <p:spPr>
          <a:xfrm>
            <a:off x="382497" y="1261272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CLASIFICACIÓN DE </a:t>
            </a:r>
            <a:r>
              <a:rPr b="0">
                <a:solidFill>
                  <a:srgbClr val="FF0000"/>
                </a:solidFill>
              </a:rPr>
              <a:t>LAS TRANSMISIONES MECÁNICAS</a:t>
            </a:r>
          </a:p>
        </p:txBody>
      </p:sp>
      <p:sp>
        <p:nvSpPr>
          <p:cNvPr id="251" name="Google Shape;138;p4"/>
          <p:cNvSpPr txBox="1"/>
          <p:nvPr/>
        </p:nvSpPr>
        <p:spPr>
          <a:xfrm>
            <a:off x="411399" y="1672004"/>
            <a:ext cx="3324053" cy="431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lnSpc>
                <a:spcPct val="115000"/>
              </a:lnSpc>
              <a:defRPr sz="2000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Componentes</a:t>
            </a:r>
          </a:p>
        </p:txBody>
      </p:sp>
      <p:pic>
        <p:nvPicPr>
          <p:cNvPr id="252" name="Imagen 8" descr="Imagen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02573" y="2915323"/>
            <a:ext cx="6580910" cy="3034723"/>
          </a:xfrm>
          <a:prstGeom prst="rect">
            <a:avLst/>
          </a:prstGeom>
          <a:ln w="12700">
            <a:miter lim="400000"/>
          </a:ln>
        </p:spPr>
      </p:pic>
      <p:sp>
        <p:nvSpPr>
          <p:cNvPr id="253" name="CuadroTexto 9"/>
          <p:cNvSpPr txBox="1"/>
          <p:nvPr/>
        </p:nvSpPr>
        <p:spPr>
          <a:xfrm>
            <a:off x="6257275" y="2757476"/>
            <a:ext cx="1789273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Horquillas de 3ª y 4ª</a:t>
            </a:r>
          </a:p>
        </p:txBody>
      </p:sp>
      <p:sp>
        <p:nvSpPr>
          <p:cNvPr id="254" name="CuadroTexto 10"/>
          <p:cNvSpPr txBox="1"/>
          <p:nvPr/>
        </p:nvSpPr>
        <p:spPr>
          <a:xfrm>
            <a:off x="1786591" y="2650239"/>
            <a:ext cx="1751966" cy="300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Seguros de marchas</a:t>
            </a:r>
          </a:p>
        </p:txBody>
      </p:sp>
      <p:sp>
        <p:nvSpPr>
          <p:cNvPr id="255" name="CuadroTexto 11"/>
          <p:cNvSpPr txBox="1"/>
          <p:nvPr/>
        </p:nvSpPr>
        <p:spPr>
          <a:xfrm>
            <a:off x="4174190" y="2212056"/>
            <a:ext cx="1773100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Selector de marchas</a:t>
            </a:r>
          </a:p>
        </p:txBody>
      </p:sp>
      <p:sp>
        <p:nvSpPr>
          <p:cNvPr id="256" name="CuadroTexto 12"/>
          <p:cNvSpPr txBox="1"/>
          <p:nvPr/>
        </p:nvSpPr>
        <p:spPr>
          <a:xfrm>
            <a:off x="330741" y="4748129"/>
            <a:ext cx="1293080" cy="300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Eje de Entrada</a:t>
            </a:r>
          </a:p>
        </p:txBody>
      </p:sp>
      <p:sp>
        <p:nvSpPr>
          <p:cNvPr id="257" name="CuadroTexto 13"/>
          <p:cNvSpPr txBox="1"/>
          <p:nvPr/>
        </p:nvSpPr>
        <p:spPr>
          <a:xfrm>
            <a:off x="8222070" y="3871012"/>
            <a:ext cx="1140877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Eje de Salida</a:t>
            </a:r>
          </a:p>
        </p:txBody>
      </p:sp>
      <p:sp>
        <p:nvSpPr>
          <p:cNvPr id="258" name="CuadroTexto 14"/>
          <p:cNvSpPr txBox="1"/>
          <p:nvPr/>
        </p:nvSpPr>
        <p:spPr>
          <a:xfrm>
            <a:off x="5257872" y="6322362"/>
            <a:ext cx="1351941" cy="554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Sincronizador de 3ª y 4ª</a:t>
            </a:r>
          </a:p>
        </p:txBody>
      </p:sp>
      <p:sp>
        <p:nvSpPr>
          <p:cNvPr id="259" name="CuadroTexto 15"/>
          <p:cNvSpPr txBox="1"/>
          <p:nvPr/>
        </p:nvSpPr>
        <p:spPr>
          <a:xfrm>
            <a:off x="6678021" y="6678351"/>
            <a:ext cx="2247539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Anillo sincronizador de 4ª</a:t>
            </a:r>
          </a:p>
        </p:txBody>
      </p:sp>
      <p:sp>
        <p:nvSpPr>
          <p:cNvPr id="260" name="CuadroTexto 19"/>
          <p:cNvSpPr txBox="1"/>
          <p:nvPr/>
        </p:nvSpPr>
        <p:spPr>
          <a:xfrm>
            <a:off x="2650378" y="6575048"/>
            <a:ext cx="2247539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Anillo sincronizador de 3ª</a:t>
            </a:r>
          </a:p>
        </p:txBody>
      </p:sp>
      <p:sp>
        <p:nvSpPr>
          <p:cNvPr id="261" name="CuadroTexto 21"/>
          <p:cNvSpPr txBox="1"/>
          <p:nvPr/>
        </p:nvSpPr>
        <p:spPr>
          <a:xfrm>
            <a:off x="525827" y="3375287"/>
            <a:ext cx="1789273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Horquillas de 1ª y 2ª</a:t>
            </a:r>
          </a:p>
        </p:txBody>
      </p:sp>
      <p:sp>
        <p:nvSpPr>
          <p:cNvPr id="262" name="CuadroTexto 22"/>
          <p:cNvSpPr txBox="1"/>
          <p:nvPr/>
        </p:nvSpPr>
        <p:spPr>
          <a:xfrm>
            <a:off x="2001012" y="5965261"/>
            <a:ext cx="1523615" cy="554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Dientes de Marcha atrás</a:t>
            </a:r>
          </a:p>
        </p:txBody>
      </p:sp>
      <p:sp>
        <p:nvSpPr>
          <p:cNvPr id="263" name="Cerrar llave 23"/>
          <p:cNvSpPr/>
          <p:nvPr/>
        </p:nvSpPr>
        <p:spPr>
          <a:xfrm rot="5400000">
            <a:off x="5815051" y="5785711"/>
            <a:ext cx="336459" cy="6902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5965" y="0"/>
                  <a:pt x="10800" y="393"/>
                  <a:pt x="10800" y="877"/>
                </a:cubicBezTo>
                <a:lnTo>
                  <a:pt x="10800" y="9923"/>
                </a:lnTo>
                <a:cubicBezTo>
                  <a:pt x="10800" y="10407"/>
                  <a:pt x="15635" y="10800"/>
                  <a:pt x="21600" y="10800"/>
                </a:cubicBezTo>
                <a:cubicBezTo>
                  <a:pt x="15635" y="10800"/>
                  <a:pt x="10800" y="11193"/>
                  <a:pt x="10800" y="11677"/>
                </a:cubicBezTo>
                <a:lnTo>
                  <a:pt x="10800" y="20723"/>
                </a:lnTo>
                <a:cubicBezTo>
                  <a:pt x="10800" y="21207"/>
                  <a:pt x="5965" y="21600"/>
                  <a:pt x="0" y="21600"/>
                </a:cubicBezTo>
              </a:path>
            </a:pathLst>
          </a:custGeom>
          <a:ln w="12700">
            <a:solidFill>
              <a:srgbClr val="FF0000"/>
            </a:solidFill>
            <a:headEnd type="triangle"/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64" name="Conector recto de flecha 24"/>
          <p:cNvSpPr/>
          <p:nvPr/>
        </p:nvSpPr>
        <p:spPr>
          <a:xfrm>
            <a:off x="1711324" y="4953294"/>
            <a:ext cx="515227" cy="204619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65" name="Conector recto de flecha 25"/>
          <p:cNvSpPr/>
          <p:nvPr/>
        </p:nvSpPr>
        <p:spPr>
          <a:xfrm flipH="1">
            <a:off x="7065174" y="4027589"/>
            <a:ext cx="1106097" cy="416526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66" name="Conector recto de flecha 26"/>
          <p:cNvSpPr/>
          <p:nvPr/>
        </p:nvSpPr>
        <p:spPr>
          <a:xfrm>
            <a:off x="4793019" y="2558893"/>
            <a:ext cx="1" cy="651001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67" name="Conector recto de flecha 27"/>
          <p:cNvSpPr/>
          <p:nvPr/>
        </p:nvSpPr>
        <p:spPr>
          <a:xfrm>
            <a:off x="3185895" y="3030143"/>
            <a:ext cx="539945" cy="629312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68" name="Conector recto de flecha 28"/>
          <p:cNvSpPr/>
          <p:nvPr/>
        </p:nvSpPr>
        <p:spPr>
          <a:xfrm>
            <a:off x="3185895" y="3031276"/>
            <a:ext cx="373685" cy="642030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69" name="Conector recto de flecha 29"/>
          <p:cNvSpPr/>
          <p:nvPr/>
        </p:nvSpPr>
        <p:spPr>
          <a:xfrm>
            <a:off x="3185895" y="3029012"/>
            <a:ext cx="138162" cy="630444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70" name="Conector recto de flecha 30"/>
          <p:cNvSpPr/>
          <p:nvPr/>
        </p:nvSpPr>
        <p:spPr>
          <a:xfrm flipH="1">
            <a:off x="5871207" y="3124319"/>
            <a:ext cx="1246145" cy="1710131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71" name="Conector recto de flecha 31"/>
          <p:cNvSpPr/>
          <p:nvPr/>
        </p:nvSpPr>
        <p:spPr>
          <a:xfrm>
            <a:off x="2365063" y="3648579"/>
            <a:ext cx="2012327" cy="861912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72" name="CuadroTexto 32"/>
          <p:cNvSpPr txBox="1"/>
          <p:nvPr/>
        </p:nvSpPr>
        <p:spPr>
          <a:xfrm>
            <a:off x="5519253" y="2689807"/>
            <a:ext cx="432555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Ejes</a:t>
            </a:r>
          </a:p>
        </p:txBody>
      </p:sp>
      <p:sp>
        <p:nvSpPr>
          <p:cNvPr id="273" name="Conector recto de flecha 33"/>
          <p:cNvSpPr/>
          <p:nvPr/>
        </p:nvSpPr>
        <p:spPr>
          <a:xfrm flipH="1">
            <a:off x="5556184" y="2957688"/>
            <a:ext cx="192423" cy="642160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74" name="Conector recto de flecha 34"/>
          <p:cNvSpPr/>
          <p:nvPr/>
        </p:nvSpPr>
        <p:spPr>
          <a:xfrm>
            <a:off x="5736852" y="2965917"/>
            <a:ext cx="392769" cy="1090610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75" name="Conector recto de flecha 35"/>
          <p:cNvSpPr/>
          <p:nvPr/>
        </p:nvSpPr>
        <p:spPr>
          <a:xfrm flipV="1">
            <a:off x="3372737" y="4735981"/>
            <a:ext cx="1293900" cy="1465935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76" name="Conector recto de flecha 36"/>
          <p:cNvSpPr/>
          <p:nvPr/>
        </p:nvSpPr>
        <p:spPr>
          <a:xfrm flipV="1">
            <a:off x="3372737" y="5331902"/>
            <a:ext cx="1293900" cy="870014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77" name="Conector recto de flecha 37"/>
          <p:cNvSpPr/>
          <p:nvPr/>
        </p:nvSpPr>
        <p:spPr>
          <a:xfrm flipV="1">
            <a:off x="4216941" y="5554950"/>
            <a:ext cx="1435456" cy="1000494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78" name="Conector recto de flecha 38"/>
          <p:cNvSpPr/>
          <p:nvPr/>
        </p:nvSpPr>
        <p:spPr>
          <a:xfrm flipH="1" flipV="1">
            <a:off x="6341110" y="5666872"/>
            <a:ext cx="887078" cy="1006491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79" name="CuadroTexto 39"/>
          <p:cNvSpPr txBox="1"/>
          <p:nvPr/>
        </p:nvSpPr>
        <p:spPr>
          <a:xfrm>
            <a:off x="7960912" y="5624331"/>
            <a:ext cx="533163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Cubo</a:t>
            </a:r>
          </a:p>
        </p:txBody>
      </p:sp>
      <p:sp>
        <p:nvSpPr>
          <p:cNvPr id="280" name="CuadroTexto 40"/>
          <p:cNvSpPr txBox="1"/>
          <p:nvPr/>
        </p:nvSpPr>
        <p:spPr>
          <a:xfrm>
            <a:off x="8015887" y="4432213"/>
            <a:ext cx="1351941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Carro o Corona</a:t>
            </a:r>
          </a:p>
        </p:txBody>
      </p:sp>
      <p:sp>
        <p:nvSpPr>
          <p:cNvPr id="281" name="Conector recto de flecha 41"/>
          <p:cNvSpPr/>
          <p:nvPr/>
        </p:nvSpPr>
        <p:spPr>
          <a:xfrm flipH="1">
            <a:off x="6129621" y="4611969"/>
            <a:ext cx="1787660" cy="460012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82" name="Conector recto de flecha 42"/>
          <p:cNvSpPr/>
          <p:nvPr/>
        </p:nvSpPr>
        <p:spPr>
          <a:xfrm flipH="1" flipV="1">
            <a:off x="6257276" y="5326052"/>
            <a:ext cx="1651857" cy="471997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83" name="Conector recto de flecha 43"/>
          <p:cNvSpPr/>
          <p:nvPr/>
        </p:nvSpPr>
        <p:spPr>
          <a:xfrm flipV="1">
            <a:off x="1615941" y="4745880"/>
            <a:ext cx="1908686" cy="1456035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84" name="CuadroTexto 44"/>
          <p:cNvSpPr txBox="1"/>
          <p:nvPr/>
        </p:nvSpPr>
        <p:spPr>
          <a:xfrm>
            <a:off x="103689" y="6021920"/>
            <a:ext cx="1523615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Piñón de Ataque</a:t>
            </a:r>
          </a:p>
        </p:txBody>
      </p:sp>
      <p:sp>
        <p:nvSpPr>
          <p:cNvPr id="285" name="CuadroTexto 45"/>
          <p:cNvSpPr txBox="1"/>
          <p:nvPr/>
        </p:nvSpPr>
        <p:spPr>
          <a:xfrm>
            <a:off x="215474" y="3953524"/>
            <a:ext cx="1523614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Rodamientos</a:t>
            </a:r>
          </a:p>
        </p:txBody>
      </p:sp>
      <p:sp>
        <p:nvSpPr>
          <p:cNvPr id="286" name="CuadroTexto 46"/>
          <p:cNvSpPr txBox="1"/>
          <p:nvPr/>
        </p:nvSpPr>
        <p:spPr>
          <a:xfrm>
            <a:off x="7742445" y="3357781"/>
            <a:ext cx="1523615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Rodamiento</a:t>
            </a:r>
          </a:p>
        </p:txBody>
      </p:sp>
      <p:sp>
        <p:nvSpPr>
          <p:cNvPr id="287" name="CuadroTexto 47"/>
          <p:cNvSpPr txBox="1"/>
          <p:nvPr/>
        </p:nvSpPr>
        <p:spPr>
          <a:xfrm>
            <a:off x="8332447" y="5181497"/>
            <a:ext cx="1523615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Rodamiento</a:t>
            </a:r>
          </a:p>
        </p:txBody>
      </p:sp>
      <p:sp>
        <p:nvSpPr>
          <p:cNvPr id="288" name="Conector recto de flecha 48"/>
          <p:cNvSpPr/>
          <p:nvPr/>
        </p:nvSpPr>
        <p:spPr>
          <a:xfrm>
            <a:off x="1739088" y="4122801"/>
            <a:ext cx="1344879" cy="387690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89" name="Conector recto de flecha 49"/>
          <p:cNvSpPr/>
          <p:nvPr/>
        </p:nvSpPr>
        <p:spPr>
          <a:xfrm>
            <a:off x="1735892" y="4116679"/>
            <a:ext cx="1856767" cy="1185770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90" name="Conector recto de flecha 50"/>
          <p:cNvSpPr/>
          <p:nvPr/>
        </p:nvSpPr>
        <p:spPr>
          <a:xfrm flipH="1">
            <a:off x="6655938" y="3633935"/>
            <a:ext cx="1244455" cy="817002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91" name="Conector recto de flecha 51"/>
          <p:cNvSpPr/>
          <p:nvPr/>
        </p:nvSpPr>
        <p:spPr>
          <a:xfrm flipH="1">
            <a:off x="7065174" y="5331794"/>
            <a:ext cx="1436852" cy="1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92" name="Rectángulo redondeado"/>
          <p:cNvSpPr/>
          <p:nvPr/>
        </p:nvSpPr>
        <p:spPr>
          <a:xfrm>
            <a:off x="1762896" y="2565194"/>
            <a:ext cx="1799357" cy="465997"/>
          </a:xfrm>
          <a:prstGeom prst="roundRect">
            <a:avLst>
              <a:gd name="adj" fmla="val 2932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93" name="Rectángulo redondeado"/>
          <p:cNvSpPr/>
          <p:nvPr/>
        </p:nvSpPr>
        <p:spPr>
          <a:xfrm>
            <a:off x="4108703" y="2164132"/>
            <a:ext cx="1904075" cy="396441"/>
          </a:xfrm>
          <a:prstGeom prst="roundRect">
            <a:avLst>
              <a:gd name="adj" fmla="val 34472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94" name="Rectángulo redondeado"/>
          <p:cNvSpPr/>
          <p:nvPr/>
        </p:nvSpPr>
        <p:spPr>
          <a:xfrm>
            <a:off x="6236213" y="2655587"/>
            <a:ext cx="1904075" cy="465998"/>
          </a:xfrm>
          <a:prstGeom prst="roundRect">
            <a:avLst>
              <a:gd name="adj" fmla="val 2932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95" name="Rectángulo redondeado"/>
          <p:cNvSpPr/>
          <p:nvPr/>
        </p:nvSpPr>
        <p:spPr>
          <a:xfrm>
            <a:off x="7898575" y="3270157"/>
            <a:ext cx="1211355" cy="465998"/>
          </a:xfrm>
          <a:prstGeom prst="roundRect">
            <a:avLst>
              <a:gd name="adj" fmla="val 2932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96" name="Rectángulo redondeado"/>
          <p:cNvSpPr/>
          <p:nvPr/>
        </p:nvSpPr>
        <p:spPr>
          <a:xfrm>
            <a:off x="8167973" y="3812003"/>
            <a:ext cx="1211355" cy="379184"/>
          </a:xfrm>
          <a:prstGeom prst="roundRect">
            <a:avLst>
              <a:gd name="adj" fmla="val 36041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97" name="Rectángulo redondeado"/>
          <p:cNvSpPr/>
          <p:nvPr/>
        </p:nvSpPr>
        <p:spPr>
          <a:xfrm>
            <a:off x="5461593" y="2712550"/>
            <a:ext cx="520463" cy="247996"/>
          </a:xfrm>
          <a:prstGeom prst="roundRect">
            <a:avLst>
              <a:gd name="adj" fmla="val 2932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98" name="Rectángulo redondeado"/>
          <p:cNvSpPr/>
          <p:nvPr/>
        </p:nvSpPr>
        <p:spPr>
          <a:xfrm>
            <a:off x="468426" y="3273060"/>
            <a:ext cx="1904075" cy="465997"/>
          </a:xfrm>
          <a:prstGeom prst="roundRect">
            <a:avLst>
              <a:gd name="adj" fmla="val 2932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99" name="Rectángulo redondeado"/>
          <p:cNvSpPr/>
          <p:nvPr/>
        </p:nvSpPr>
        <p:spPr>
          <a:xfrm>
            <a:off x="221824" y="3897924"/>
            <a:ext cx="1510914" cy="411794"/>
          </a:xfrm>
          <a:prstGeom prst="roundRect">
            <a:avLst>
              <a:gd name="adj" fmla="val 3318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00" name="Rectángulo redondeado"/>
          <p:cNvSpPr/>
          <p:nvPr/>
        </p:nvSpPr>
        <p:spPr>
          <a:xfrm>
            <a:off x="207142" y="4697012"/>
            <a:ext cx="1510915" cy="411795"/>
          </a:xfrm>
          <a:prstGeom prst="roundRect">
            <a:avLst>
              <a:gd name="adj" fmla="val 3318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01" name="Rectángulo redondeado"/>
          <p:cNvSpPr/>
          <p:nvPr/>
        </p:nvSpPr>
        <p:spPr>
          <a:xfrm>
            <a:off x="7920322" y="4373978"/>
            <a:ext cx="1543070" cy="379184"/>
          </a:xfrm>
          <a:prstGeom prst="roundRect">
            <a:avLst>
              <a:gd name="adj" fmla="val 36041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02" name="Rectángulo redondeado"/>
          <p:cNvSpPr/>
          <p:nvPr/>
        </p:nvSpPr>
        <p:spPr>
          <a:xfrm>
            <a:off x="8499691" y="5129628"/>
            <a:ext cx="1189126" cy="379184"/>
          </a:xfrm>
          <a:prstGeom prst="roundRect">
            <a:avLst>
              <a:gd name="adj" fmla="val 36041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03" name="Rectángulo redondeado"/>
          <p:cNvSpPr/>
          <p:nvPr/>
        </p:nvSpPr>
        <p:spPr>
          <a:xfrm>
            <a:off x="7902791" y="5609053"/>
            <a:ext cx="649406" cy="304417"/>
          </a:xfrm>
          <a:prstGeom prst="roundRect">
            <a:avLst>
              <a:gd name="adj" fmla="val 3165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04" name="Rectángulo redondeado"/>
          <p:cNvSpPr/>
          <p:nvPr/>
        </p:nvSpPr>
        <p:spPr>
          <a:xfrm>
            <a:off x="6683591" y="6669503"/>
            <a:ext cx="2236398" cy="304417"/>
          </a:xfrm>
          <a:prstGeom prst="roundRect">
            <a:avLst>
              <a:gd name="adj" fmla="val 3165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05" name="Rectángulo redondeado"/>
          <p:cNvSpPr/>
          <p:nvPr/>
        </p:nvSpPr>
        <p:spPr>
          <a:xfrm>
            <a:off x="5205203" y="6328712"/>
            <a:ext cx="1424153" cy="529793"/>
          </a:xfrm>
          <a:prstGeom prst="roundRect">
            <a:avLst>
              <a:gd name="adj" fmla="val 3165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06" name="Rectángulo redondeado"/>
          <p:cNvSpPr/>
          <p:nvPr/>
        </p:nvSpPr>
        <p:spPr>
          <a:xfrm>
            <a:off x="103919" y="5968862"/>
            <a:ext cx="1510915" cy="411794"/>
          </a:xfrm>
          <a:prstGeom prst="roundRect">
            <a:avLst>
              <a:gd name="adj" fmla="val 3318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07" name="Rectángulo redondeado"/>
          <p:cNvSpPr/>
          <p:nvPr/>
        </p:nvSpPr>
        <p:spPr>
          <a:xfrm>
            <a:off x="2119328" y="5982440"/>
            <a:ext cx="1261584" cy="520236"/>
          </a:xfrm>
          <a:prstGeom prst="roundRect">
            <a:avLst>
              <a:gd name="adj" fmla="val 26269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08" name="Rectángulo redondeado"/>
          <p:cNvSpPr/>
          <p:nvPr/>
        </p:nvSpPr>
        <p:spPr>
          <a:xfrm>
            <a:off x="2636853" y="6560290"/>
            <a:ext cx="2264843" cy="330109"/>
          </a:xfrm>
          <a:prstGeom prst="roundRect">
            <a:avLst>
              <a:gd name="adj" fmla="val 32078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8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173;p6"/>
          <p:cNvSpPr txBox="1"/>
          <p:nvPr/>
        </p:nvSpPr>
        <p:spPr>
          <a:xfrm>
            <a:off x="382497" y="1261272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CLASIFICACIÓN DE </a:t>
            </a:r>
            <a:r>
              <a:rPr b="0">
                <a:solidFill>
                  <a:srgbClr val="FF0000"/>
                </a:solidFill>
              </a:rPr>
              <a:t>LAS TRANSMISIONES MECÁNICAS</a:t>
            </a:r>
          </a:p>
        </p:txBody>
      </p:sp>
      <p:sp>
        <p:nvSpPr>
          <p:cNvPr id="311" name="Google Shape;138;p4"/>
          <p:cNvSpPr txBox="1"/>
          <p:nvPr/>
        </p:nvSpPr>
        <p:spPr>
          <a:xfrm>
            <a:off x="387705" y="1663916"/>
            <a:ext cx="3324053" cy="4315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115000"/>
              </a:lnSpc>
              <a:defRPr sz="2000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Componentes: </a:t>
            </a:r>
            <a:r>
              <a:rPr>
                <a:solidFill>
                  <a:srgbClr val="FF0000"/>
                </a:solidFill>
              </a:rPr>
              <a:t>Eje Salida</a:t>
            </a:r>
          </a:p>
        </p:txBody>
      </p:sp>
      <p:pic>
        <p:nvPicPr>
          <p:cNvPr id="313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98004" y="2178868"/>
            <a:ext cx="6260849" cy="5170662"/>
          </a:xfrm>
          <a:prstGeom prst="rect">
            <a:avLst/>
          </a:prstGeom>
          <a:ln w="12700">
            <a:miter lim="400000"/>
          </a:ln>
        </p:spPr>
      </p:pic>
      <p:pic>
        <p:nvPicPr>
          <p:cNvPr id="314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8261" y="2588860"/>
            <a:ext cx="2449969" cy="4042146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9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173;p6"/>
          <p:cNvSpPr txBox="1"/>
          <p:nvPr/>
        </p:nvSpPr>
        <p:spPr>
          <a:xfrm>
            <a:off x="382497" y="1261272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CLASIFICACIÓN DE </a:t>
            </a:r>
            <a:r>
              <a:rPr b="0">
                <a:solidFill>
                  <a:srgbClr val="FF0000"/>
                </a:solidFill>
              </a:rPr>
              <a:t>LAS TRANSMISIONES MECÁNICAS</a:t>
            </a:r>
          </a:p>
        </p:txBody>
      </p:sp>
      <p:sp>
        <p:nvSpPr>
          <p:cNvPr id="317" name="Google Shape;138;p4"/>
          <p:cNvSpPr txBox="1"/>
          <p:nvPr/>
        </p:nvSpPr>
        <p:spPr>
          <a:xfrm>
            <a:off x="394380" y="1699203"/>
            <a:ext cx="8110309" cy="4315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lnSpc>
                <a:spcPct val="115000"/>
              </a:lnSpc>
              <a:defRPr sz="2000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De engranajes en Toma Constante o Sincronizadas Transversales</a:t>
            </a:r>
          </a:p>
        </p:txBody>
      </p:sp>
      <p:pic>
        <p:nvPicPr>
          <p:cNvPr id="318" name="Imagen 29" descr="Imagen 2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90293" y="3028318"/>
            <a:ext cx="5440680" cy="4062638"/>
          </a:xfrm>
          <a:prstGeom prst="rect">
            <a:avLst/>
          </a:prstGeom>
          <a:ln w="12700">
            <a:miter lim="400000"/>
          </a:ln>
        </p:spPr>
      </p:pic>
      <p:sp>
        <p:nvSpPr>
          <p:cNvPr id="320" name="CuadroTexto 31"/>
          <p:cNvSpPr txBox="1"/>
          <p:nvPr/>
        </p:nvSpPr>
        <p:spPr>
          <a:xfrm>
            <a:off x="7037653" y="4549633"/>
            <a:ext cx="1741647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Conjunto Embrague</a:t>
            </a:r>
          </a:p>
        </p:txBody>
      </p:sp>
      <p:sp>
        <p:nvSpPr>
          <p:cNvPr id="321" name="Cerrar llave 32"/>
          <p:cNvSpPr/>
          <p:nvPr/>
        </p:nvSpPr>
        <p:spPr>
          <a:xfrm>
            <a:off x="6405193" y="3722863"/>
            <a:ext cx="640081" cy="18630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5965" y="0"/>
                  <a:pt x="10800" y="277"/>
                  <a:pt x="10800" y="618"/>
                </a:cubicBezTo>
                <a:lnTo>
                  <a:pt x="10800" y="10712"/>
                </a:lnTo>
                <a:cubicBezTo>
                  <a:pt x="10800" y="11053"/>
                  <a:pt x="15635" y="11330"/>
                  <a:pt x="21600" y="11330"/>
                </a:cubicBezTo>
                <a:cubicBezTo>
                  <a:pt x="15635" y="11330"/>
                  <a:pt x="10800" y="11607"/>
                  <a:pt x="10800" y="11948"/>
                </a:cubicBezTo>
                <a:lnTo>
                  <a:pt x="10800" y="20982"/>
                </a:lnTo>
                <a:cubicBezTo>
                  <a:pt x="10800" y="21323"/>
                  <a:pt x="5965" y="21600"/>
                  <a:pt x="0" y="21600"/>
                </a:cubicBezTo>
              </a:path>
            </a:pathLst>
          </a:custGeom>
          <a:ln w="12700">
            <a:solidFill>
              <a:srgbClr val="FF0000"/>
            </a:solidFill>
          </a:ln>
        </p:spPr>
        <p:txBody>
          <a:bodyPr lIns="0" tIns="0" rIns="0" bIns="0" anchor="ctr"/>
          <a:lstStyle/>
          <a:p>
            <a:pPr algn="ctr">
              <a:defRPr sz="16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322" name="CuadroTexto 33"/>
          <p:cNvSpPr txBox="1"/>
          <p:nvPr/>
        </p:nvSpPr>
        <p:spPr>
          <a:xfrm>
            <a:off x="7174813" y="4000992"/>
            <a:ext cx="1293079" cy="300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Eje de Entrada</a:t>
            </a:r>
          </a:p>
        </p:txBody>
      </p:sp>
      <p:sp>
        <p:nvSpPr>
          <p:cNvPr id="323" name="Conector recto de flecha 34"/>
          <p:cNvSpPr/>
          <p:nvPr/>
        </p:nvSpPr>
        <p:spPr>
          <a:xfrm flipH="1">
            <a:off x="5730823" y="4170269"/>
            <a:ext cx="1443991" cy="421273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24" name="CuadroTexto 35"/>
          <p:cNvSpPr txBox="1"/>
          <p:nvPr/>
        </p:nvSpPr>
        <p:spPr>
          <a:xfrm>
            <a:off x="7324101" y="5033030"/>
            <a:ext cx="1293080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Eje de Entrada</a:t>
            </a:r>
          </a:p>
        </p:txBody>
      </p:sp>
      <p:sp>
        <p:nvSpPr>
          <p:cNvPr id="325" name="Conector recto de flecha 36"/>
          <p:cNvSpPr/>
          <p:nvPr/>
        </p:nvSpPr>
        <p:spPr>
          <a:xfrm flipH="1">
            <a:off x="5608903" y="5122769"/>
            <a:ext cx="1718311" cy="21224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26" name="CuadroTexto 37"/>
          <p:cNvSpPr txBox="1"/>
          <p:nvPr/>
        </p:nvSpPr>
        <p:spPr>
          <a:xfrm>
            <a:off x="5296482" y="2842753"/>
            <a:ext cx="291665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1ª</a:t>
            </a:r>
          </a:p>
        </p:txBody>
      </p:sp>
      <p:sp>
        <p:nvSpPr>
          <p:cNvPr id="327" name="Conector recto de flecha 38"/>
          <p:cNvSpPr/>
          <p:nvPr/>
        </p:nvSpPr>
        <p:spPr>
          <a:xfrm flipH="1">
            <a:off x="4839282" y="3116685"/>
            <a:ext cx="571501" cy="2190751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28" name="Conector recto de flecha 39"/>
          <p:cNvSpPr/>
          <p:nvPr/>
        </p:nvSpPr>
        <p:spPr>
          <a:xfrm flipH="1">
            <a:off x="4770703" y="3116685"/>
            <a:ext cx="640081" cy="1566298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29" name="CuadroTexto 40"/>
          <p:cNvSpPr txBox="1"/>
          <p:nvPr/>
        </p:nvSpPr>
        <p:spPr>
          <a:xfrm>
            <a:off x="4679262" y="2831322"/>
            <a:ext cx="291665" cy="300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2ª</a:t>
            </a:r>
          </a:p>
        </p:txBody>
      </p:sp>
      <p:sp>
        <p:nvSpPr>
          <p:cNvPr id="330" name="Conector recto de flecha 41"/>
          <p:cNvSpPr/>
          <p:nvPr/>
        </p:nvSpPr>
        <p:spPr>
          <a:xfrm flipH="1">
            <a:off x="4130623" y="3093826"/>
            <a:ext cx="640695" cy="2025210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31" name="Conector recto de flecha 42"/>
          <p:cNvSpPr/>
          <p:nvPr/>
        </p:nvSpPr>
        <p:spPr>
          <a:xfrm flipH="1">
            <a:off x="4107764" y="3116685"/>
            <a:ext cx="651510" cy="1566298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32" name="CuadroTexto 43"/>
          <p:cNvSpPr txBox="1"/>
          <p:nvPr/>
        </p:nvSpPr>
        <p:spPr>
          <a:xfrm>
            <a:off x="3284802" y="2888472"/>
            <a:ext cx="291665" cy="300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3ª</a:t>
            </a:r>
          </a:p>
        </p:txBody>
      </p:sp>
      <p:sp>
        <p:nvSpPr>
          <p:cNvPr id="333" name="CuadroTexto 44"/>
          <p:cNvSpPr txBox="1"/>
          <p:nvPr/>
        </p:nvSpPr>
        <p:spPr>
          <a:xfrm>
            <a:off x="3410895" y="2299858"/>
            <a:ext cx="1122026" cy="554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Selector de </a:t>
            </a:r>
          </a:p>
          <a:p>
            <a:pPr algn="ctr"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Marchas</a:t>
            </a:r>
          </a:p>
        </p:txBody>
      </p:sp>
      <p:sp>
        <p:nvSpPr>
          <p:cNvPr id="334" name="CuadroTexto 45"/>
          <p:cNvSpPr txBox="1"/>
          <p:nvPr/>
        </p:nvSpPr>
        <p:spPr>
          <a:xfrm>
            <a:off x="2654979" y="2970523"/>
            <a:ext cx="291664" cy="300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4ª</a:t>
            </a:r>
          </a:p>
        </p:txBody>
      </p:sp>
      <p:sp>
        <p:nvSpPr>
          <p:cNvPr id="335" name="Conector recto de flecha 46"/>
          <p:cNvSpPr/>
          <p:nvPr/>
        </p:nvSpPr>
        <p:spPr>
          <a:xfrm>
            <a:off x="3526063" y="3128116"/>
            <a:ext cx="427396" cy="1476165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36" name="Conector recto de flecha 47"/>
          <p:cNvSpPr/>
          <p:nvPr/>
        </p:nvSpPr>
        <p:spPr>
          <a:xfrm>
            <a:off x="3529872" y="3143356"/>
            <a:ext cx="436922" cy="2000638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37" name="Conector recto de flecha 48"/>
          <p:cNvSpPr/>
          <p:nvPr/>
        </p:nvSpPr>
        <p:spPr>
          <a:xfrm>
            <a:off x="3966793" y="2831322"/>
            <a:ext cx="1" cy="411093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38" name="Conector recto de flecha 49"/>
          <p:cNvSpPr/>
          <p:nvPr/>
        </p:nvSpPr>
        <p:spPr>
          <a:xfrm>
            <a:off x="2841888" y="3309077"/>
            <a:ext cx="442915" cy="1293896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39" name="Conector recto de flecha 50"/>
          <p:cNvSpPr/>
          <p:nvPr/>
        </p:nvSpPr>
        <p:spPr>
          <a:xfrm>
            <a:off x="2834138" y="3233027"/>
            <a:ext cx="420186" cy="1910966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40" name="CuadroTexto 51"/>
          <p:cNvSpPr txBox="1"/>
          <p:nvPr/>
        </p:nvSpPr>
        <p:spPr>
          <a:xfrm>
            <a:off x="2256102" y="3071353"/>
            <a:ext cx="291665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5ª</a:t>
            </a:r>
          </a:p>
        </p:txBody>
      </p:sp>
      <p:sp>
        <p:nvSpPr>
          <p:cNvPr id="341" name="Conector recto de flecha 78"/>
          <p:cNvSpPr/>
          <p:nvPr/>
        </p:nvSpPr>
        <p:spPr>
          <a:xfrm>
            <a:off x="2455012" y="3324466"/>
            <a:ext cx="379126" cy="1278507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42" name="Conector recto de flecha 79"/>
          <p:cNvSpPr/>
          <p:nvPr/>
        </p:nvSpPr>
        <p:spPr>
          <a:xfrm>
            <a:off x="2470253" y="3373997"/>
            <a:ext cx="323221" cy="1763232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43" name="CuadroTexto 80"/>
          <p:cNvSpPr txBox="1"/>
          <p:nvPr/>
        </p:nvSpPr>
        <p:spPr>
          <a:xfrm>
            <a:off x="2962996" y="5971949"/>
            <a:ext cx="1315800" cy="553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lnSpc>
                <a:spcPts val="18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Sincronizador </a:t>
            </a:r>
          </a:p>
          <a:p>
            <a:pPr algn="ctr">
              <a:lnSpc>
                <a:spcPts val="18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de 1ª y 2ª</a:t>
            </a:r>
          </a:p>
        </p:txBody>
      </p:sp>
      <p:sp>
        <p:nvSpPr>
          <p:cNvPr id="344" name="Conector recto de flecha 81"/>
          <p:cNvSpPr/>
          <p:nvPr/>
        </p:nvSpPr>
        <p:spPr>
          <a:xfrm flipV="1">
            <a:off x="3787723" y="5249393"/>
            <a:ext cx="645796" cy="742878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45" name="CuadroTexto 82"/>
          <p:cNvSpPr txBox="1"/>
          <p:nvPr/>
        </p:nvSpPr>
        <p:spPr>
          <a:xfrm>
            <a:off x="1676486" y="6011319"/>
            <a:ext cx="1315800" cy="553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lnSpc>
                <a:spcPts val="18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Sincronizador </a:t>
            </a:r>
          </a:p>
          <a:p>
            <a:pPr algn="ctr">
              <a:lnSpc>
                <a:spcPts val="18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de 3ª y 4ª</a:t>
            </a:r>
          </a:p>
        </p:txBody>
      </p:sp>
      <p:sp>
        <p:nvSpPr>
          <p:cNvPr id="346" name="Conector recto de flecha 83"/>
          <p:cNvSpPr/>
          <p:nvPr/>
        </p:nvSpPr>
        <p:spPr>
          <a:xfrm flipV="1">
            <a:off x="2614242" y="4744146"/>
            <a:ext cx="865485" cy="1286224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47" name="CuadroTexto 84"/>
          <p:cNvSpPr txBox="1"/>
          <p:nvPr/>
        </p:nvSpPr>
        <p:spPr>
          <a:xfrm>
            <a:off x="420456" y="5368699"/>
            <a:ext cx="1315800" cy="553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lnSpc>
                <a:spcPts val="18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Sincronizador </a:t>
            </a:r>
          </a:p>
          <a:p>
            <a:pPr algn="ctr">
              <a:lnSpc>
                <a:spcPts val="18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de 5ª</a:t>
            </a:r>
          </a:p>
        </p:txBody>
      </p:sp>
      <p:sp>
        <p:nvSpPr>
          <p:cNvPr id="348" name="Conector recto de flecha 85"/>
          <p:cNvSpPr/>
          <p:nvPr/>
        </p:nvSpPr>
        <p:spPr>
          <a:xfrm flipV="1">
            <a:off x="1386230" y="4656518"/>
            <a:ext cx="1000029" cy="730741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49" name="CuadroTexto 86"/>
          <p:cNvSpPr txBox="1"/>
          <p:nvPr/>
        </p:nvSpPr>
        <p:spPr>
          <a:xfrm>
            <a:off x="7324101" y="5549048"/>
            <a:ext cx="1466117" cy="300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Piñón de Ataque</a:t>
            </a:r>
          </a:p>
        </p:txBody>
      </p:sp>
      <p:sp>
        <p:nvSpPr>
          <p:cNvPr id="350" name="Conector recto de flecha 87"/>
          <p:cNvSpPr/>
          <p:nvPr/>
        </p:nvSpPr>
        <p:spPr>
          <a:xfrm flipH="1" flipV="1">
            <a:off x="5296482" y="5143992"/>
            <a:ext cx="1970128" cy="428358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51" name="CuadroTexto 88"/>
          <p:cNvSpPr txBox="1"/>
          <p:nvPr/>
        </p:nvSpPr>
        <p:spPr>
          <a:xfrm>
            <a:off x="6530246" y="6838152"/>
            <a:ext cx="698461" cy="30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Corona</a:t>
            </a:r>
          </a:p>
        </p:txBody>
      </p:sp>
      <p:sp>
        <p:nvSpPr>
          <p:cNvPr id="352" name="Conector recto de flecha 89"/>
          <p:cNvSpPr/>
          <p:nvPr/>
        </p:nvSpPr>
        <p:spPr>
          <a:xfrm flipH="1" flipV="1">
            <a:off x="5296482" y="6041055"/>
            <a:ext cx="1156336" cy="913129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53" name="CuadroTexto 90"/>
          <p:cNvSpPr txBox="1"/>
          <p:nvPr/>
        </p:nvSpPr>
        <p:spPr>
          <a:xfrm>
            <a:off x="7541767" y="6123163"/>
            <a:ext cx="1484770" cy="554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Salida hacia las </a:t>
            </a:r>
          </a:p>
          <a:p>
            <a:pPr algn="ctr"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Ruedas Motrices</a:t>
            </a:r>
          </a:p>
        </p:txBody>
      </p:sp>
      <p:sp>
        <p:nvSpPr>
          <p:cNvPr id="354" name="Conector recto de flecha 91"/>
          <p:cNvSpPr/>
          <p:nvPr/>
        </p:nvSpPr>
        <p:spPr>
          <a:xfrm flipH="1" flipV="1">
            <a:off x="6725233" y="6114189"/>
            <a:ext cx="769280" cy="301362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55" name="Conector recto de flecha 92"/>
          <p:cNvSpPr/>
          <p:nvPr/>
        </p:nvSpPr>
        <p:spPr>
          <a:xfrm flipH="1" flipV="1">
            <a:off x="4726172" y="6085421"/>
            <a:ext cx="2747969" cy="329739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56" name="CuadroTexto 93"/>
          <p:cNvSpPr txBox="1"/>
          <p:nvPr/>
        </p:nvSpPr>
        <p:spPr>
          <a:xfrm>
            <a:off x="7187636" y="2910063"/>
            <a:ext cx="1990686" cy="554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Engranajes de Reversa</a:t>
            </a:r>
          </a:p>
          <a:p>
            <a:pPr algn="ctr"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 (dientes rectos)</a:t>
            </a:r>
          </a:p>
        </p:txBody>
      </p:sp>
      <p:sp>
        <p:nvSpPr>
          <p:cNvPr id="357" name="Conector recto de flecha 94"/>
          <p:cNvSpPr/>
          <p:nvPr/>
        </p:nvSpPr>
        <p:spPr>
          <a:xfrm flipH="1">
            <a:off x="4547141" y="3319136"/>
            <a:ext cx="2655572" cy="1272408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58" name="Conector recto de flecha 95"/>
          <p:cNvSpPr/>
          <p:nvPr/>
        </p:nvSpPr>
        <p:spPr>
          <a:xfrm flipH="1">
            <a:off x="4547141" y="3323297"/>
            <a:ext cx="2655572" cy="1820697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59" name="Rectángulo redondeado"/>
          <p:cNvSpPr/>
          <p:nvPr/>
        </p:nvSpPr>
        <p:spPr>
          <a:xfrm>
            <a:off x="3370475" y="2313017"/>
            <a:ext cx="1202866" cy="523468"/>
          </a:xfrm>
          <a:prstGeom prst="roundRect">
            <a:avLst>
              <a:gd name="adj" fmla="val 2610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60" name="Rectángulo redondeado"/>
          <p:cNvSpPr/>
          <p:nvPr/>
        </p:nvSpPr>
        <p:spPr>
          <a:xfrm>
            <a:off x="7193863" y="2875528"/>
            <a:ext cx="1977986" cy="566607"/>
          </a:xfrm>
          <a:prstGeom prst="roundRect">
            <a:avLst>
              <a:gd name="adj" fmla="val 26514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61" name="Rectángulo redondeado"/>
          <p:cNvSpPr/>
          <p:nvPr/>
        </p:nvSpPr>
        <p:spPr>
          <a:xfrm>
            <a:off x="7325652" y="4956320"/>
            <a:ext cx="1303100" cy="437193"/>
          </a:xfrm>
          <a:prstGeom prst="roundRect">
            <a:avLst>
              <a:gd name="adj" fmla="val 28910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62" name="Rectángulo redondeado"/>
          <p:cNvSpPr/>
          <p:nvPr/>
        </p:nvSpPr>
        <p:spPr>
          <a:xfrm>
            <a:off x="7060488" y="4474422"/>
            <a:ext cx="1728947" cy="437193"/>
          </a:xfrm>
          <a:prstGeom prst="roundRect">
            <a:avLst>
              <a:gd name="adj" fmla="val 28910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63" name="Rectángulo redondeado"/>
          <p:cNvSpPr/>
          <p:nvPr/>
        </p:nvSpPr>
        <p:spPr>
          <a:xfrm>
            <a:off x="7264522" y="5473146"/>
            <a:ext cx="1585276" cy="437194"/>
          </a:xfrm>
          <a:prstGeom prst="roundRect">
            <a:avLst>
              <a:gd name="adj" fmla="val 28910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64" name="Rectángulo redondeado"/>
          <p:cNvSpPr/>
          <p:nvPr/>
        </p:nvSpPr>
        <p:spPr>
          <a:xfrm>
            <a:off x="7168462" y="3932195"/>
            <a:ext cx="1303101" cy="437193"/>
          </a:xfrm>
          <a:prstGeom prst="roundRect">
            <a:avLst>
              <a:gd name="adj" fmla="val 28910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65" name="Rectángulo redondeado"/>
          <p:cNvSpPr/>
          <p:nvPr/>
        </p:nvSpPr>
        <p:spPr>
          <a:xfrm>
            <a:off x="7481255" y="6128905"/>
            <a:ext cx="1585277" cy="543109"/>
          </a:xfrm>
          <a:prstGeom prst="roundRect">
            <a:avLst>
              <a:gd name="adj" fmla="val 23511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66" name="Rectángulo redondeado"/>
          <p:cNvSpPr/>
          <p:nvPr/>
        </p:nvSpPr>
        <p:spPr>
          <a:xfrm>
            <a:off x="6453159" y="6862466"/>
            <a:ext cx="852635" cy="244996"/>
          </a:xfrm>
          <a:prstGeom prst="roundRect">
            <a:avLst>
              <a:gd name="adj" fmla="val 33756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67" name="Rectángulo redondeado"/>
          <p:cNvSpPr/>
          <p:nvPr/>
        </p:nvSpPr>
        <p:spPr>
          <a:xfrm>
            <a:off x="454401" y="5380599"/>
            <a:ext cx="1247910" cy="523468"/>
          </a:xfrm>
          <a:prstGeom prst="roundRect">
            <a:avLst>
              <a:gd name="adj" fmla="val 2610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68" name="Rectángulo redondeado"/>
          <p:cNvSpPr/>
          <p:nvPr/>
        </p:nvSpPr>
        <p:spPr>
          <a:xfrm>
            <a:off x="1732953" y="6028740"/>
            <a:ext cx="1202866" cy="523468"/>
          </a:xfrm>
          <a:prstGeom prst="roundRect">
            <a:avLst>
              <a:gd name="adj" fmla="val 2610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69" name="Rectángulo redondeado"/>
          <p:cNvSpPr/>
          <p:nvPr/>
        </p:nvSpPr>
        <p:spPr>
          <a:xfrm>
            <a:off x="3006763" y="5992269"/>
            <a:ext cx="1202866" cy="523468"/>
          </a:xfrm>
          <a:prstGeom prst="roundRect">
            <a:avLst>
              <a:gd name="adj" fmla="val 26107"/>
            </a:avLst>
          </a:prstGeom>
          <a:ln w="12700">
            <a:solidFill>
              <a:srgbClr val="FF0000"/>
            </a:solidFill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10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Rectángulo redondeado"/>
          <p:cNvSpPr/>
          <p:nvPr/>
        </p:nvSpPr>
        <p:spPr>
          <a:xfrm>
            <a:off x="325690" y="2674373"/>
            <a:ext cx="4354464" cy="4129551"/>
          </a:xfrm>
          <a:prstGeom prst="roundRect">
            <a:avLst>
              <a:gd name="adj" fmla="val 3778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72" name="Rectángulo redondeado"/>
          <p:cNvSpPr/>
          <p:nvPr/>
        </p:nvSpPr>
        <p:spPr>
          <a:xfrm>
            <a:off x="3982065" y="2983219"/>
            <a:ext cx="5407743" cy="3461835"/>
          </a:xfrm>
          <a:prstGeom prst="roundRect">
            <a:avLst>
              <a:gd name="adj" fmla="val 11159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73" name="Google Shape;173;p6"/>
          <p:cNvSpPr txBox="1"/>
          <p:nvPr/>
        </p:nvSpPr>
        <p:spPr>
          <a:xfrm>
            <a:off x="382497" y="1261272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CLASIFICACIÓN DE </a:t>
            </a:r>
            <a:r>
              <a:rPr b="0">
                <a:solidFill>
                  <a:srgbClr val="FF0000"/>
                </a:solidFill>
              </a:rPr>
              <a:t>LAS TRANSMISIONES MECÁNICAS</a:t>
            </a:r>
          </a:p>
        </p:txBody>
      </p:sp>
      <p:sp>
        <p:nvSpPr>
          <p:cNvPr id="374" name="Google Shape;138;p4"/>
          <p:cNvSpPr txBox="1"/>
          <p:nvPr/>
        </p:nvSpPr>
        <p:spPr>
          <a:xfrm>
            <a:off x="437493" y="1849056"/>
            <a:ext cx="6663562" cy="773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2000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 engranajes en Toma Constante o Sincronizadas Transversales: </a:t>
            </a:r>
            <a:r>
              <a:rPr>
                <a:solidFill>
                  <a:srgbClr val="FF0000"/>
                </a:solidFill>
              </a:rPr>
              <a:t>PRIMERA</a:t>
            </a:r>
          </a:p>
        </p:txBody>
      </p:sp>
      <p:pic>
        <p:nvPicPr>
          <p:cNvPr id="375" name="Imagen 52" descr="Imagen 52"/>
          <p:cNvPicPr>
            <a:picLocks noChangeAspect="1"/>
          </p:cNvPicPr>
          <p:nvPr/>
        </p:nvPicPr>
        <p:blipFill>
          <a:blip r:embed="rId2">
            <a:extLst/>
          </a:blip>
          <a:srcRect r="1"/>
          <a:stretch>
            <a:fillRect/>
          </a:stretch>
        </p:blipFill>
        <p:spPr>
          <a:xfrm>
            <a:off x="4103251" y="3089992"/>
            <a:ext cx="5190332" cy="32482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94" y="0"/>
                </a:moveTo>
                <a:cubicBezTo>
                  <a:pt x="624" y="0"/>
                  <a:pt x="0" y="997"/>
                  <a:pt x="0" y="2227"/>
                </a:cubicBezTo>
                <a:lnTo>
                  <a:pt x="0" y="19373"/>
                </a:lnTo>
                <a:cubicBezTo>
                  <a:pt x="0" y="20603"/>
                  <a:pt x="624" y="21600"/>
                  <a:pt x="1394" y="21600"/>
                </a:cubicBezTo>
                <a:lnTo>
                  <a:pt x="20206" y="21600"/>
                </a:lnTo>
                <a:cubicBezTo>
                  <a:pt x="20976" y="21600"/>
                  <a:pt x="21600" y="20603"/>
                  <a:pt x="21600" y="19373"/>
                </a:cubicBezTo>
                <a:lnTo>
                  <a:pt x="21600" y="2227"/>
                </a:lnTo>
                <a:cubicBezTo>
                  <a:pt x="21600" y="997"/>
                  <a:pt x="20976" y="0"/>
                  <a:pt x="20206" y="0"/>
                </a:cubicBezTo>
                <a:lnTo>
                  <a:pt x="1394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376" name="Nunca drenar o botar los líquidos que contiene. Estos son altamente tóxicos y corrosivos, hacerlo es un riesgo potencial para quien la manipula y el medio ambiente.…"/>
          <p:cNvSpPr txBox="1"/>
          <p:nvPr/>
        </p:nvSpPr>
        <p:spPr>
          <a:xfrm>
            <a:off x="799895" y="2906979"/>
            <a:ext cx="3003297" cy="36336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El desplazamiento hacia la izquierda del sincronizador de 1ª y 2ª, produce el enclavamiento del piñón de 1ª al eje  secundario o de salida.</a:t>
            </a:r>
          </a:p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El Par motor pasa del conjunto de embrague al Eje de Entrada de la Transmisión, y luego pasa al Eje de Salida de la Transmisión a través de los engranajes de 1ª velocidad y su respectivo Sincronizador, hasta llegar al diferencial y salir hacia las ruedas motrices.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11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Rectángulo redondeado"/>
          <p:cNvSpPr/>
          <p:nvPr/>
        </p:nvSpPr>
        <p:spPr>
          <a:xfrm>
            <a:off x="4889086" y="2601679"/>
            <a:ext cx="4354464" cy="4129551"/>
          </a:xfrm>
          <a:prstGeom prst="roundRect">
            <a:avLst>
              <a:gd name="adj" fmla="val 3778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79" name="Rectángulo redondeado"/>
          <p:cNvSpPr/>
          <p:nvPr/>
        </p:nvSpPr>
        <p:spPr>
          <a:xfrm>
            <a:off x="353610" y="2833392"/>
            <a:ext cx="5407744" cy="3461836"/>
          </a:xfrm>
          <a:prstGeom prst="roundRect">
            <a:avLst>
              <a:gd name="adj" fmla="val 11159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0" name="Google Shape;173;p6"/>
          <p:cNvSpPr txBox="1"/>
          <p:nvPr/>
        </p:nvSpPr>
        <p:spPr>
          <a:xfrm>
            <a:off x="382497" y="1261272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CLASIFICACIÓN DE </a:t>
            </a:r>
            <a:r>
              <a:rPr b="0">
                <a:solidFill>
                  <a:srgbClr val="FF0000"/>
                </a:solidFill>
              </a:rPr>
              <a:t>LAS TRANSMISIONES MECÁNICAS</a:t>
            </a:r>
          </a:p>
        </p:txBody>
      </p:sp>
      <p:sp>
        <p:nvSpPr>
          <p:cNvPr id="381" name="Google Shape;138;p4"/>
          <p:cNvSpPr txBox="1"/>
          <p:nvPr/>
        </p:nvSpPr>
        <p:spPr>
          <a:xfrm>
            <a:off x="325690" y="1815894"/>
            <a:ext cx="7083100" cy="773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2000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 engranajes en Toma Constante o Sincronizadas Transversales: </a:t>
            </a:r>
            <a:r>
              <a:rPr>
                <a:solidFill>
                  <a:srgbClr val="FF0000"/>
                </a:solidFill>
              </a:rPr>
              <a:t>SEGUNDA</a:t>
            </a:r>
          </a:p>
        </p:txBody>
      </p:sp>
      <p:sp>
        <p:nvSpPr>
          <p:cNvPr id="382" name="Nunca drenar o botar los líquidos que contiene. Estos son altamente tóxicos y corrosivos, hacerlo es un riesgo potencial para quien la manipula y el medio ambiente.…"/>
          <p:cNvSpPr txBox="1"/>
          <p:nvPr/>
        </p:nvSpPr>
        <p:spPr>
          <a:xfrm>
            <a:off x="5761352" y="2834285"/>
            <a:ext cx="3229428" cy="36336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El desplazamiento hacia la derecha del sincronizador de 1ª y 2ª, produce el enclavamiento del piñón de 2ª al eje  secundario o de salida.</a:t>
            </a:r>
          </a:p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El Par motor pasa del conjunto de embrague al Eje de Entrada de la Transmisión, y luego pasa al Eje de Salida de la Transmisión a través de los engranajes de 2ª velocidad y su respectivo Sincronizador, hasta llegar al diferencial y salir hacia las ruedas motrices.</a:t>
            </a:r>
          </a:p>
        </p:txBody>
      </p:sp>
      <p:pic>
        <p:nvPicPr>
          <p:cNvPr id="383" name="Imagen 8" descr="Imagen 8"/>
          <p:cNvPicPr>
            <a:picLocks noChangeAspect="1"/>
          </p:cNvPicPr>
          <p:nvPr/>
        </p:nvPicPr>
        <p:blipFill>
          <a:blip r:embed="rId2">
            <a:extLst/>
          </a:blip>
          <a:srcRect r="2" b="1"/>
          <a:stretch>
            <a:fillRect/>
          </a:stretch>
        </p:blipFill>
        <p:spPr>
          <a:xfrm>
            <a:off x="471949" y="2990710"/>
            <a:ext cx="5056983" cy="31150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6" y="0"/>
                </a:moveTo>
                <a:cubicBezTo>
                  <a:pt x="504" y="0"/>
                  <a:pt x="0" y="818"/>
                  <a:pt x="0" y="1827"/>
                </a:cubicBezTo>
                <a:lnTo>
                  <a:pt x="0" y="19773"/>
                </a:lnTo>
                <a:cubicBezTo>
                  <a:pt x="0" y="20782"/>
                  <a:pt x="504" y="21600"/>
                  <a:pt x="1126" y="21600"/>
                </a:cubicBezTo>
                <a:lnTo>
                  <a:pt x="20474" y="21600"/>
                </a:lnTo>
                <a:cubicBezTo>
                  <a:pt x="21096" y="21600"/>
                  <a:pt x="21600" y="20782"/>
                  <a:pt x="21600" y="19773"/>
                </a:cubicBezTo>
                <a:lnTo>
                  <a:pt x="21600" y="1827"/>
                </a:lnTo>
                <a:cubicBezTo>
                  <a:pt x="21600" y="818"/>
                  <a:pt x="21096" y="0"/>
                  <a:pt x="20474" y="0"/>
                </a:cubicBezTo>
                <a:lnTo>
                  <a:pt x="1126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12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Rectángulo redondeado"/>
          <p:cNvSpPr/>
          <p:nvPr/>
        </p:nvSpPr>
        <p:spPr>
          <a:xfrm>
            <a:off x="325690" y="2781398"/>
            <a:ext cx="8725835" cy="3956202"/>
          </a:xfrm>
          <a:prstGeom prst="roundRect">
            <a:avLst>
              <a:gd name="adj" fmla="val 3944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6" name="Rectángulo redondeado"/>
          <p:cNvSpPr/>
          <p:nvPr/>
        </p:nvSpPr>
        <p:spPr>
          <a:xfrm>
            <a:off x="3834229" y="3614401"/>
            <a:ext cx="5407743" cy="3461836"/>
          </a:xfrm>
          <a:prstGeom prst="roundRect">
            <a:avLst>
              <a:gd name="adj" fmla="val 11159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7" name="Google Shape;173;p6"/>
          <p:cNvSpPr txBox="1"/>
          <p:nvPr/>
        </p:nvSpPr>
        <p:spPr>
          <a:xfrm>
            <a:off x="382497" y="1261272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CLASIFICACIÓN DE </a:t>
            </a:r>
            <a:r>
              <a:rPr b="0">
                <a:solidFill>
                  <a:srgbClr val="FF0000"/>
                </a:solidFill>
              </a:rPr>
              <a:t>LAS TRANSMISIONES MECÁNICAS</a:t>
            </a:r>
          </a:p>
        </p:txBody>
      </p:sp>
      <p:sp>
        <p:nvSpPr>
          <p:cNvPr id="388" name="Google Shape;138;p4"/>
          <p:cNvSpPr txBox="1"/>
          <p:nvPr/>
        </p:nvSpPr>
        <p:spPr>
          <a:xfrm>
            <a:off x="295199" y="1863496"/>
            <a:ext cx="6496787" cy="773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2000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 engranajes en Toma Constante o Sincronizadas Transversales: </a:t>
            </a:r>
            <a:r>
              <a:rPr>
                <a:solidFill>
                  <a:srgbClr val="FF0000"/>
                </a:solidFill>
              </a:rPr>
              <a:t>TERCERA</a:t>
            </a:r>
          </a:p>
        </p:txBody>
      </p:sp>
      <p:sp>
        <p:nvSpPr>
          <p:cNvPr id="389" name="Nunca drenar o botar los líquidos que contiene. Estos son altamente tóxicos y corrosivos, hacerlo es un riesgo potencial para quien la manipula y el medio ambiente.…"/>
          <p:cNvSpPr txBox="1"/>
          <p:nvPr/>
        </p:nvSpPr>
        <p:spPr>
          <a:xfrm>
            <a:off x="653810" y="3881362"/>
            <a:ext cx="3032122" cy="24921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El Par motor pasa del conjunto de embrague al Eje de Entrada de la Transmisión, y luego a través del sincronizador de 3ª y 4ª y de los engranajes de 3ª velocidad del eje de entrada y de salida, pasa al Eje de Salida de la Transmisión, hasta llegar al diferencial y salir hacia las ruedas motrices.</a:t>
            </a:r>
          </a:p>
        </p:txBody>
      </p:sp>
      <p:pic>
        <p:nvPicPr>
          <p:cNvPr id="390" name="Imagen 9" descr="Imagen 9"/>
          <p:cNvPicPr>
            <a:picLocks noChangeAspect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>
          <a:xfrm>
            <a:off x="3952568" y="3704590"/>
            <a:ext cx="5151269" cy="32027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73" y="0"/>
                </a:moveTo>
                <a:cubicBezTo>
                  <a:pt x="615" y="0"/>
                  <a:pt x="0" y="989"/>
                  <a:pt x="0" y="2208"/>
                </a:cubicBezTo>
                <a:lnTo>
                  <a:pt x="0" y="19392"/>
                </a:lnTo>
                <a:cubicBezTo>
                  <a:pt x="0" y="20611"/>
                  <a:pt x="615" y="21600"/>
                  <a:pt x="1373" y="21600"/>
                </a:cubicBezTo>
                <a:lnTo>
                  <a:pt x="20227" y="21600"/>
                </a:lnTo>
                <a:cubicBezTo>
                  <a:pt x="20985" y="21600"/>
                  <a:pt x="21600" y="20611"/>
                  <a:pt x="21600" y="19392"/>
                </a:cubicBezTo>
                <a:lnTo>
                  <a:pt x="21600" y="2208"/>
                </a:lnTo>
                <a:cubicBezTo>
                  <a:pt x="21600" y="989"/>
                  <a:pt x="20985" y="0"/>
                  <a:pt x="20227" y="0"/>
                </a:cubicBezTo>
                <a:lnTo>
                  <a:pt x="1373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391" name="Nunca drenar o botar los líquidos que contiene. Estos son altamente tóxicos y corrosivos, hacerlo es un riesgo potencial para quien la manipula y el medio ambiente.…"/>
          <p:cNvSpPr txBox="1"/>
          <p:nvPr/>
        </p:nvSpPr>
        <p:spPr>
          <a:xfrm>
            <a:off x="714065" y="3012017"/>
            <a:ext cx="7949085" cy="4945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El desplazamiento hacia la izquierda del sincronizador de 3ª y 4ª, produce el enclavamiento del piñón de 3ª al eje  de entrada.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13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Rectángulo redondeado"/>
          <p:cNvSpPr/>
          <p:nvPr/>
        </p:nvSpPr>
        <p:spPr>
          <a:xfrm>
            <a:off x="5270903" y="2226808"/>
            <a:ext cx="4001116" cy="4646903"/>
          </a:xfrm>
          <a:prstGeom prst="roundRect">
            <a:avLst>
              <a:gd name="adj" fmla="val 3778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94" name="Rectángulo redondeado"/>
          <p:cNvSpPr/>
          <p:nvPr/>
        </p:nvSpPr>
        <p:spPr>
          <a:xfrm>
            <a:off x="186052" y="3080381"/>
            <a:ext cx="5407743" cy="3461836"/>
          </a:xfrm>
          <a:prstGeom prst="roundRect">
            <a:avLst>
              <a:gd name="adj" fmla="val 6899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95" name="Google Shape;173;p6"/>
          <p:cNvSpPr txBox="1"/>
          <p:nvPr/>
        </p:nvSpPr>
        <p:spPr>
          <a:xfrm>
            <a:off x="382497" y="1261272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CLASIFICACIÓN DE </a:t>
            </a:r>
            <a:r>
              <a:rPr b="0">
                <a:solidFill>
                  <a:srgbClr val="FF0000"/>
                </a:solidFill>
              </a:rPr>
              <a:t>LAS TRANSMISIONES MECÁNICAS</a:t>
            </a:r>
          </a:p>
        </p:txBody>
      </p:sp>
      <p:sp>
        <p:nvSpPr>
          <p:cNvPr id="396" name="Google Shape;138;p4"/>
          <p:cNvSpPr txBox="1"/>
          <p:nvPr/>
        </p:nvSpPr>
        <p:spPr>
          <a:xfrm>
            <a:off x="440149" y="2226808"/>
            <a:ext cx="5314500" cy="773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2000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 engranajes en Toma Constante o Sincronizadas Transversales: </a:t>
            </a:r>
            <a:r>
              <a:rPr>
                <a:solidFill>
                  <a:srgbClr val="FF0000"/>
                </a:solidFill>
              </a:rPr>
              <a:t>CUARTA</a:t>
            </a:r>
          </a:p>
        </p:txBody>
      </p:sp>
      <p:sp>
        <p:nvSpPr>
          <p:cNvPr id="397" name="Nunca drenar o botar los líquidos que contiene. Estos son altamente tóxicos y corrosivos, hacerlo es un riesgo potencial para quien la manipula y el medio ambiente.…"/>
          <p:cNvSpPr txBox="1"/>
          <p:nvPr/>
        </p:nvSpPr>
        <p:spPr>
          <a:xfrm>
            <a:off x="5779045" y="2590758"/>
            <a:ext cx="2984832" cy="39190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El desplazamiento hacia la derecha del sincronizador de 3ª y 4ª, produce el enclavamiento del piñón de 4ª al eje de entrada.</a:t>
            </a:r>
          </a:p>
          <a:p>
            <a:pPr algn="r"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algn="r"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El Par motor pasa del conjunto de embrague al Eje de Entrada de la Transmisión, y luego a través del sincronizador de 3ª y 4ª y de los engranajes de 4ª velocidad del eje de entrada y de salida, pasa al Eje de Salida de la Transmisión, hasta llegar al diferencial y salir hacia las ruedas motrices.</a:t>
            </a:r>
          </a:p>
        </p:txBody>
      </p:sp>
      <p:pic>
        <p:nvPicPr>
          <p:cNvPr id="398" name="Imagen 12" descr="Imagen 12"/>
          <p:cNvPicPr>
            <a:picLocks noChangeAspect="1"/>
          </p:cNvPicPr>
          <p:nvPr/>
        </p:nvPicPr>
        <p:blipFill>
          <a:blip r:embed="rId2">
            <a:extLst/>
          </a:blip>
          <a:srcRect b="4"/>
          <a:stretch>
            <a:fillRect/>
          </a:stretch>
        </p:blipFill>
        <p:spPr>
          <a:xfrm>
            <a:off x="279295" y="3192091"/>
            <a:ext cx="5221257" cy="32579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90" y="0"/>
                </a:moveTo>
                <a:cubicBezTo>
                  <a:pt x="308" y="0"/>
                  <a:pt x="0" y="494"/>
                  <a:pt x="0" y="1105"/>
                </a:cubicBezTo>
                <a:lnTo>
                  <a:pt x="0" y="20495"/>
                </a:lnTo>
                <a:cubicBezTo>
                  <a:pt x="0" y="21106"/>
                  <a:pt x="308" y="21600"/>
                  <a:pt x="690" y="21600"/>
                </a:cubicBezTo>
                <a:lnTo>
                  <a:pt x="20910" y="21600"/>
                </a:lnTo>
                <a:cubicBezTo>
                  <a:pt x="21292" y="21600"/>
                  <a:pt x="21600" y="21106"/>
                  <a:pt x="21600" y="20495"/>
                </a:cubicBezTo>
                <a:lnTo>
                  <a:pt x="21600" y="1105"/>
                </a:lnTo>
                <a:cubicBezTo>
                  <a:pt x="21600" y="494"/>
                  <a:pt x="21292" y="0"/>
                  <a:pt x="20910" y="0"/>
                </a:cubicBezTo>
                <a:lnTo>
                  <a:pt x="69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14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ángulo redondeado"/>
          <p:cNvSpPr/>
          <p:nvPr/>
        </p:nvSpPr>
        <p:spPr>
          <a:xfrm>
            <a:off x="5402684" y="2202426"/>
            <a:ext cx="4001117" cy="4901813"/>
          </a:xfrm>
          <a:prstGeom prst="roundRect">
            <a:avLst>
              <a:gd name="adj" fmla="val 3778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01" name="Rectángulo redondeado"/>
          <p:cNvSpPr/>
          <p:nvPr/>
        </p:nvSpPr>
        <p:spPr>
          <a:xfrm>
            <a:off x="382497" y="2910526"/>
            <a:ext cx="5407744" cy="3461836"/>
          </a:xfrm>
          <a:prstGeom prst="roundRect">
            <a:avLst>
              <a:gd name="adj" fmla="val 6899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02" name="Google Shape;173;p6"/>
          <p:cNvSpPr txBox="1"/>
          <p:nvPr/>
        </p:nvSpPr>
        <p:spPr>
          <a:xfrm>
            <a:off x="382497" y="1261272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CLASIFICACIÓN DE </a:t>
            </a:r>
            <a:r>
              <a:rPr b="0">
                <a:solidFill>
                  <a:srgbClr val="FF0000"/>
                </a:solidFill>
              </a:rPr>
              <a:t>LAS TRANSMISIONES MECÁNICAS</a:t>
            </a:r>
          </a:p>
        </p:txBody>
      </p:sp>
      <p:sp>
        <p:nvSpPr>
          <p:cNvPr id="403" name="Google Shape;138;p4"/>
          <p:cNvSpPr txBox="1"/>
          <p:nvPr/>
        </p:nvSpPr>
        <p:spPr>
          <a:xfrm>
            <a:off x="420089" y="1967132"/>
            <a:ext cx="4818506" cy="773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2000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 engranajes en Toma Constante o Sincronizadas Transversales: </a:t>
            </a:r>
            <a:r>
              <a:rPr>
                <a:solidFill>
                  <a:srgbClr val="FF0000"/>
                </a:solidFill>
              </a:rPr>
              <a:t>QUINTA</a:t>
            </a:r>
          </a:p>
        </p:txBody>
      </p:sp>
      <p:sp>
        <p:nvSpPr>
          <p:cNvPr id="404" name="Nunca drenar o botar los líquidos que contiene. Estos son altamente tóxicos y corrosivos, hacerlo es un riesgo potencial para quien la manipula y el medio ambiente.…"/>
          <p:cNvSpPr txBox="1"/>
          <p:nvPr/>
        </p:nvSpPr>
        <p:spPr>
          <a:xfrm>
            <a:off x="5954329" y="2667698"/>
            <a:ext cx="2997704" cy="39190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El desplazamiento hacia la derecha del sincronizador de 5ª velocidad produce el enclavamiento del piñón de 5ª al eje  de entrada.</a:t>
            </a:r>
          </a:p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El Par motor pasa del conjunto de embrague al Eje de Entrada de la Transmisión, y luego a través del sincronizador de 5ª y de los engranajes de 5ª velocidad del eje de entrada y de salida, pasa al Eje de Salida de la Transmisión, hasta llegar al diferencial y salir hacia las ruedas motrices.</a:t>
            </a:r>
          </a:p>
        </p:txBody>
      </p:sp>
      <p:pic>
        <p:nvPicPr>
          <p:cNvPr id="405" name="Imagen 8" descr="Imagen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6587" y="3093473"/>
            <a:ext cx="5079563" cy="30959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15" y="0"/>
                </a:moveTo>
                <a:cubicBezTo>
                  <a:pt x="365" y="0"/>
                  <a:pt x="0" y="599"/>
                  <a:pt x="0" y="1337"/>
                </a:cubicBezTo>
                <a:lnTo>
                  <a:pt x="0" y="20263"/>
                </a:lnTo>
                <a:cubicBezTo>
                  <a:pt x="0" y="21001"/>
                  <a:pt x="365" y="21600"/>
                  <a:pt x="815" y="21600"/>
                </a:cubicBezTo>
                <a:lnTo>
                  <a:pt x="20785" y="21600"/>
                </a:lnTo>
                <a:cubicBezTo>
                  <a:pt x="21235" y="21600"/>
                  <a:pt x="21600" y="21001"/>
                  <a:pt x="21600" y="20263"/>
                </a:cubicBezTo>
                <a:lnTo>
                  <a:pt x="21600" y="1337"/>
                </a:lnTo>
                <a:cubicBezTo>
                  <a:pt x="21600" y="599"/>
                  <a:pt x="21235" y="0"/>
                  <a:pt x="20785" y="0"/>
                </a:cubicBezTo>
                <a:lnTo>
                  <a:pt x="815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15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Rectángulo redondeado"/>
          <p:cNvSpPr/>
          <p:nvPr/>
        </p:nvSpPr>
        <p:spPr>
          <a:xfrm>
            <a:off x="325690" y="2608051"/>
            <a:ext cx="4354464" cy="4264698"/>
          </a:xfrm>
          <a:prstGeom prst="roundRect">
            <a:avLst>
              <a:gd name="adj" fmla="val 3778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08" name="Rectángulo redondeado"/>
          <p:cNvSpPr/>
          <p:nvPr/>
        </p:nvSpPr>
        <p:spPr>
          <a:xfrm>
            <a:off x="4424519" y="3032380"/>
            <a:ext cx="5018103" cy="3211105"/>
          </a:xfrm>
          <a:prstGeom prst="roundRect">
            <a:avLst>
              <a:gd name="adj" fmla="val 11159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09" name="Google Shape;173;p6"/>
          <p:cNvSpPr txBox="1"/>
          <p:nvPr/>
        </p:nvSpPr>
        <p:spPr>
          <a:xfrm>
            <a:off x="275505" y="1194668"/>
            <a:ext cx="8950505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CLASIFICACIÓN DE </a:t>
            </a:r>
            <a:r>
              <a:rPr b="0">
                <a:solidFill>
                  <a:srgbClr val="FF0000"/>
                </a:solidFill>
              </a:rPr>
              <a:t>LAS TRANSMISIONES MECÁNICAS</a:t>
            </a:r>
          </a:p>
        </p:txBody>
      </p:sp>
      <p:sp>
        <p:nvSpPr>
          <p:cNvPr id="410" name="Google Shape;138;p4"/>
          <p:cNvSpPr txBox="1"/>
          <p:nvPr/>
        </p:nvSpPr>
        <p:spPr>
          <a:xfrm>
            <a:off x="325691" y="1782593"/>
            <a:ext cx="6255373" cy="773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2000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 engranajes en Toma Constante o Sincronizadas Transversales: </a:t>
            </a:r>
            <a:r>
              <a:rPr>
                <a:solidFill>
                  <a:srgbClr val="FF0000"/>
                </a:solidFill>
              </a:rPr>
              <a:t>MARCHA ATRÁS</a:t>
            </a:r>
          </a:p>
        </p:txBody>
      </p:sp>
      <p:sp>
        <p:nvSpPr>
          <p:cNvPr id="411" name="Nunca drenar o botar los líquidos que contiene. Estos son altamente tóxicos y corrosivos, hacerlo es un riesgo potencial para quien la manipula y el medio ambiente.…"/>
          <p:cNvSpPr txBox="1"/>
          <p:nvPr/>
        </p:nvSpPr>
        <p:spPr>
          <a:xfrm>
            <a:off x="607176" y="2759546"/>
            <a:ext cx="3738683" cy="39190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Se interpone un piñón auxiliar de dientes rectos en los dientes rectos del piñón de reversa del Eje Intermediario y del sincronizador de 1ª y 2ª velocidad.</a:t>
            </a:r>
          </a:p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La finalidad de interponer un piñón auxiliar de dientes rectos entre los piñones de dientes rectos de reversa del eje de entrada  y del sincronizador de 1ª y 2ª velocidad del eje de salida tiene como único objetivo invertir el sentido de giro del Eje de Salida.</a:t>
            </a:r>
          </a:p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 esta forma el vehículo puede desplazarse en retroceso.</a:t>
            </a:r>
          </a:p>
        </p:txBody>
      </p:sp>
      <p:pic>
        <p:nvPicPr>
          <p:cNvPr id="412" name="Imagen 8" descr="Imagen 8"/>
          <p:cNvPicPr>
            <a:picLocks noChangeAspect="1"/>
          </p:cNvPicPr>
          <p:nvPr/>
        </p:nvPicPr>
        <p:blipFill>
          <a:blip r:embed="rId2">
            <a:extLst/>
          </a:blip>
          <a:srcRect r="3"/>
          <a:stretch>
            <a:fillRect/>
          </a:stretch>
        </p:blipFill>
        <p:spPr>
          <a:xfrm>
            <a:off x="4424519" y="3174936"/>
            <a:ext cx="4861720" cy="29410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64" y="0"/>
                </a:moveTo>
                <a:cubicBezTo>
                  <a:pt x="521" y="0"/>
                  <a:pt x="0" y="861"/>
                  <a:pt x="0" y="1924"/>
                </a:cubicBezTo>
                <a:lnTo>
                  <a:pt x="0" y="19673"/>
                </a:lnTo>
                <a:cubicBezTo>
                  <a:pt x="0" y="20737"/>
                  <a:pt x="521" y="21600"/>
                  <a:pt x="1164" y="21600"/>
                </a:cubicBezTo>
                <a:lnTo>
                  <a:pt x="20436" y="21600"/>
                </a:lnTo>
                <a:cubicBezTo>
                  <a:pt x="21079" y="21600"/>
                  <a:pt x="21600" y="20737"/>
                  <a:pt x="21600" y="19673"/>
                </a:cubicBezTo>
                <a:lnTo>
                  <a:pt x="21600" y="1924"/>
                </a:lnTo>
                <a:cubicBezTo>
                  <a:pt x="21600" y="861"/>
                  <a:pt x="21079" y="0"/>
                  <a:pt x="20436" y="0"/>
                </a:cubicBezTo>
                <a:lnTo>
                  <a:pt x="1164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16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173;p6"/>
          <p:cNvSpPr txBox="1"/>
          <p:nvPr/>
        </p:nvSpPr>
        <p:spPr>
          <a:xfrm>
            <a:off x="382497" y="1261272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CONJUNTO </a:t>
            </a:r>
            <a:r>
              <a:rPr b="0">
                <a:solidFill>
                  <a:srgbClr val="FF0000"/>
                </a:solidFill>
              </a:rPr>
              <a:t>SINCRONIZADOR</a:t>
            </a:r>
          </a:p>
        </p:txBody>
      </p:sp>
      <p:sp>
        <p:nvSpPr>
          <p:cNvPr id="415" name="Rectángulo redondeado"/>
          <p:cNvSpPr/>
          <p:nvPr/>
        </p:nvSpPr>
        <p:spPr>
          <a:xfrm>
            <a:off x="401640" y="3553259"/>
            <a:ext cx="7736282" cy="1051951"/>
          </a:xfrm>
          <a:prstGeom prst="roundRect">
            <a:avLst>
              <a:gd name="adj" fmla="val 19112"/>
            </a:avLst>
          </a:prstGeom>
          <a:solidFill>
            <a:srgbClr val="EEEE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416" name="Rectángulo redondeado"/>
          <p:cNvSpPr/>
          <p:nvPr/>
        </p:nvSpPr>
        <p:spPr>
          <a:xfrm>
            <a:off x="442295" y="2336181"/>
            <a:ext cx="6633631" cy="1051951"/>
          </a:xfrm>
          <a:prstGeom prst="roundRect">
            <a:avLst>
              <a:gd name="adj" fmla="val 19112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17" name="Rectángulo redondeado"/>
          <p:cNvSpPr/>
          <p:nvPr/>
        </p:nvSpPr>
        <p:spPr>
          <a:xfrm>
            <a:off x="401640" y="4696259"/>
            <a:ext cx="7736282" cy="1301977"/>
          </a:xfrm>
          <a:prstGeom prst="roundRect">
            <a:avLst>
              <a:gd name="adj" fmla="val 19112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18" name="Nunca drenar o botar los líquidos que contiene. Estos son altamente tóxicos y corrosivos, hacerlo es un riesgo potencial para quien la manipula y el medio ambiente.…"/>
          <p:cNvSpPr txBox="1"/>
          <p:nvPr/>
        </p:nvSpPr>
        <p:spPr>
          <a:xfrm>
            <a:off x="655081" y="2453776"/>
            <a:ext cx="6379842" cy="779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Para efectuar la combinación de las diferentes marchas hacia delante y en algunos casos de Reversa o marcha atrás, existe un elemento llamado Conjunto Sincronizador que es el encargado de realizar esta misión.</a:t>
            </a:r>
          </a:p>
        </p:txBody>
      </p:sp>
      <p:sp>
        <p:nvSpPr>
          <p:cNvPr id="419" name="Google Shape;25;p27"/>
          <p:cNvSpPr txBox="1"/>
          <p:nvPr/>
        </p:nvSpPr>
        <p:spPr>
          <a:xfrm>
            <a:off x="371687" y="6881800"/>
            <a:ext cx="337156" cy="3171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91422" tIns="91422" rIns="91422" bIns="91422">
            <a:spAutoFit/>
          </a:bodyPr>
          <a:lstStyle>
            <a:lvl1pPr algn="r"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17</a:t>
            </a:r>
          </a:p>
        </p:txBody>
      </p:sp>
      <p:sp>
        <p:nvSpPr>
          <p:cNvPr id="420" name="Triángulo isósceles 13"/>
          <p:cNvSpPr/>
          <p:nvPr/>
        </p:nvSpPr>
        <p:spPr>
          <a:xfrm rot="7486986">
            <a:off x="7070083" y="2824962"/>
            <a:ext cx="333495" cy="788256"/>
          </a:xfrm>
          <a:prstGeom prst="triangle">
            <a:avLst/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21" name="Nunca drenar o botar los líquidos que contiene. Estos son altamente tóxicos y corrosivos, hacerlo es un riesgo potencial para quien la manipula y el medio ambiente.…"/>
          <p:cNvSpPr txBox="1"/>
          <p:nvPr/>
        </p:nvSpPr>
        <p:spPr>
          <a:xfrm>
            <a:off x="614425" y="3662838"/>
            <a:ext cx="6379842" cy="779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En las transmisiones o cajas de cambios sincronizadas, todos los piñones o engranajes que se montan a los costados del Conjunto Sincronizador son Piñones o engranajes locos. </a:t>
            </a:r>
          </a:p>
        </p:txBody>
      </p:sp>
      <p:sp>
        <p:nvSpPr>
          <p:cNvPr id="422" name="Nunca drenar o botar los líquidos que contiene. Estos son altamente tóxicos y corrosivos, hacerlo es un riesgo potencial para quien la manipula y el medio ambiente.…"/>
          <p:cNvSpPr txBox="1"/>
          <p:nvPr/>
        </p:nvSpPr>
        <p:spPr>
          <a:xfrm>
            <a:off x="614425" y="4752437"/>
            <a:ext cx="6379842" cy="10652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15000"/>
              </a:lnSpc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Se denominan piñones o engranajes locos, debido a que estos elementos no tienen ninguna comunicación directa con el eje donde se encuentran montados, ya que entre ellos y su eje existen rodamientos de aguja o polines, que evitan el contacto directo con su eje.</a:t>
            </a:r>
          </a:p>
        </p:txBody>
      </p:sp>
      <p:pic>
        <p:nvPicPr>
          <p:cNvPr id="423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207156" y="3562575"/>
            <a:ext cx="3786908" cy="4537701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17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Círculo"/>
          <p:cNvSpPr/>
          <p:nvPr/>
        </p:nvSpPr>
        <p:spPr>
          <a:xfrm>
            <a:off x="1292059" y="4528345"/>
            <a:ext cx="2273962" cy="2273962"/>
          </a:xfrm>
          <a:prstGeom prst="ellipse">
            <a:avLst/>
          </a:prstGeom>
          <a:solidFill>
            <a:srgbClr val="E9E1E4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426" name="Rectángulo redondeado"/>
          <p:cNvSpPr/>
          <p:nvPr/>
        </p:nvSpPr>
        <p:spPr>
          <a:xfrm>
            <a:off x="4616966" y="4640216"/>
            <a:ext cx="4888822" cy="1845834"/>
          </a:xfrm>
          <a:prstGeom prst="roundRect">
            <a:avLst>
              <a:gd name="adj" fmla="val 8270"/>
            </a:avLst>
          </a:prstGeom>
          <a:solidFill>
            <a:srgbClr val="E9E1E4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427" name="Rectángulo redondeado"/>
          <p:cNvSpPr/>
          <p:nvPr/>
        </p:nvSpPr>
        <p:spPr>
          <a:xfrm>
            <a:off x="395127" y="2431115"/>
            <a:ext cx="4743103" cy="1944637"/>
          </a:xfrm>
          <a:prstGeom prst="roundRect">
            <a:avLst>
              <a:gd name="adj" fmla="val 17138"/>
            </a:avLst>
          </a:prstGeom>
          <a:solidFill>
            <a:srgbClr val="EEEE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428" name="Google Shape;173;p6"/>
          <p:cNvSpPr txBox="1"/>
          <p:nvPr/>
        </p:nvSpPr>
        <p:spPr>
          <a:xfrm>
            <a:off x="382497" y="1261272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CONJUNTO </a:t>
            </a:r>
            <a:r>
              <a:rPr b="0">
                <a:solidFill>
                  <a:srgbClr val="FF0000"/>
                </a:solidFill>
              </a:rPr>
              <a:t>SINCRONIZADOR</a:t>
            </a:r>
          </a:p>
        </p:txBody>
      </p:sp>
      <p:sp>
        <p:nvSpPr>
          <p:cNvPr id="429" name="Google Shape;43;p26"/>
          <p:cNvSpPr txBox="1">
            <a:spLocks noGrp="1"/>
          </p:cNvSpPr>
          <p:nvPr>
            <p:ph type="sldNum" sz="quarter" idx="4294967295"/>
          </p:nvPr>
        </p:nvSpPr>
        <p:spPr>
          <a:xfrm>
            <a:off x="371687" y="6881800"/>
            <a:ext cx="337157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18</a:t>
            </a:fld>
            <a:endParaRPr/>
          </a:p>
        </p:txBody>
      </p:sp>
      <p:sp>
        <p:nvSpPr>
          <p:cNvPr id="430" name="Google Shape;25;p27"/>
          <p:cNvSpPr txBox="1"/>
          <p:nvPr/>
        </p:nvSpPr>
        <p:spPr>
          <a:xfrm>
            <a:off x="371687" y="6881800"/>
            <a:ext cx="337156" cy="3171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91422" tIns="91422" rIns="91422" bIns="91422">
            <a:spAutoFit/>
          </a:bodyPr>
          <a:lstStyle>
            <a:lvl1pPr algn="r"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18</a:t>
            </a:r>
          </a:p>
        </p:txBody>
      </p:sp>
      <p:sp>
        <p:nvSpPr>
          <p:cNvPr id="431" name="CuadroTexto 13"/>
          <p:cNvSpPr txBox="1"/>
          <p:nvPr/>
        </p:nvSpPr>
        <p:spPr>
          <a:xfrm>
            <a:off x="452999" y="1735061"/>
            <a:ext cx="5486758" cy="431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lnSpc>
                <a:spcPct val="115000"/>
              </a:lnSpc>
              <a:defRPr sz="2000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Componentes del Conjunto Sincronizador</a:t>
            </a:r>
          </a:p>
        </p:txBody>
      </p:sp>
      <p:sp>
        <p:nvSpPr>
          <p:cNvPr id="432" name="CuadroTexto 14"/>
          <p:cNvSpPr txBox="1"/>
          <p:nvPr/>
        </p:nvSpPr>
        <p:spPr>
          <a:xfrm>
            <a:off x="621307" y="2593179"/>
            <a:ext cx="4001694" cy="1570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Piñón loco de Marcha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Dentado exterior.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Superficie cónica de Piñón de marcha.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Dentado exterior de anillo sincronizador.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Anillo sincronizador.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Cubo de conjunto Sincronizador.</a:t>
            </a:r>
          </a:p>
        </p:txBody>
      </p:sp>
      <p:pic>
        <p:nvPicPr>
          <p:cNvPr id="433" name="Imagen 15" descr="Imagen 1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683603" y="2327878"/>
            <a:ext cx="3751389" cy="2101198"/>
          </a:xfrm>
          <a:prstGeom prst="rect">
            <a:avLst/>
          </a:prstGeom>
          <a:ln w="12700">
            <a:miter lim="400000"/>
          </a:ln>
        </p:spPr>
      </p:pic>
      <p:sp>
        <p:nvSpPr>
          <p:cNvPr id="434" name="CuadroTexto 17"/>
          <p:cNvSpPr txBox="1"/>
          <p:nvPr/>
        </p:nvSpPr>
        <p:spPr>
          <a:xfrm>
            <a:off x="4915914" y="4777836"/>
            <a:ext cx="4477254" cy="1570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7.  Estrías exteriores del Cubo.</a:t>
            </a:r>
          </a:p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8.  Anillos elásticos de Sincronizador.</a:t>
            </a:r>
            <a:br/>
            <a:r>
              <a:t>  9.  Chaveta o seguro.</a:t>
            </a:r>
          </a:p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10.  Ranura anular interior de Carro o Corona.</a:t>
            </a:r>
          </a:p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11.  Dentado interior.</a:t>
            </a:r>
          </a:p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12.  Manguito o sector donde se conecta la horquilla</a:t>
            </a:r>
          </a:p>
        </p:txBody>
      </p:sp>
      <p:pic>
        <p:nvPicPr>
          <p:cNvPr id="435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30136" y="4455244"/>
            <a:ext cx="2397808" cy="234706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Rectángulo redondeado"/>
          <p:cNvSpPr/>
          <p:nvPr/>
        </p:nvSpPr>
        <p:spPr>
          <a:xfrm>
            <a:off x="518590" y="4906467"/>
            <a:ext cx="8784491" cy="1544157"/>
          </a:xfrm>
          <a:prstGeom prst="roundRect">
            <a:avLst>
              <a:gd name="adj" fmla="val 7361"/>
            </a:avLst>
          </a:prstGeom>
          <a:solidFill>
            <a:srgbClr val="E9E1E4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438" name="Rectángulo redondeado"/>
          <p:cNvSpPr/>
          <p:nvPr/>
        </p:nvSpPr>
        <p:spPr>
          <a:xfrm>
            <a:off x="518590" y="2251857"/>
            <a:ext cx="7591983" cy="1382752"/>
          </a:xfrm>
          <a:prstGeom prst="roundRect">
            <a:avLst>
              <a:gd name="adj" fmla="val 7361"/>
            </a:avLst>
          </a:prstGeom>
          <a:solidFill>
            <a:srgbClr val="E9E1E4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439" name="Rectángulo redondeado"/>
          <p:cNvSpPr/>
          <p:nvPr/>
        </p:nvSpPr>
        <p:spPr>
          <a:xfrm>
            <a:off x="518590" y="3671813"/>
            <a:ext cx="8814413" cy="1162203"/>
          </a:xfrm>
          <a:prstGeom prst="roundRect">
            <a:avLst>
              <a:gd name="adj" fmla="val 7361"/>
            </a:avLst>
          </a:prstGeom>
          <a:solidFill>
            <a:srgbClr val="EEEE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440" name="Óvalo"/>
          <p:cNvSpPr/>
          <p:nvPr/>
        </p:nvSpPr>
        <p:spPr>
          <a:xfrm flipH="1">
            <a:off x="5774203" y="2253163"/>
            <a:ext cx="3934561" cy="41974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0800" y="0"/>
                </a:ln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lnTo>
                  <a:pt x="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441" name="Google Shape;173;p6"/>
          <p:cNvSpPr txBox="1"/>
          <p:nvPr/>
        </p:nvSpPr>
        <p:spPr>
          <a:xfrm>
            <a:off x="382497" y="1261273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FUNCIONAMIENTO DEL </a:t>
            </a:r>
            <a:r>
              <a:rPr b="0">
                <a:solidFill>
                  <a:srgbClr val="FF0000"/>
                </a:solidFill>
              </a:rPr>
              <a:t>CONJUNTO SINCRONIZADOR</a:t>
            </a:r>
          </a:p>
        </p:txBody>
      </p:sp>
      <p:pic>
        <p:nvPicPr>
          <p:cNvPr id="442" name="Imagen 12" descr="Imagen 1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11705" y="3572686"/>
            <a:ext cx="3288931" cy="1767317"/>
          </a:xfrm>
          <a:prstGeom prst="rect">
            <a:avLst/>
          </a:prstGeom>
          <a:ln w="12700">
            <a:miter lim="400000"/>
          </a:ln>
        </p:spPr>
      </p:pic>
      <p:sp>
        <p:nvSpPr>
          <p:cNvPr id="443" name="Conector recto de flecha 19"/>
          <p:cNvSpPr/>
          <p:nvPr/>
        </p:nvSpPr>
        <p:spPr>
          <a:xfrm flipH="1">
            <a:off x="7767148" y="3177351"/>
            <a:ext cx="33496" cy="462160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444" name="Conector recto de flecha 21"/>
          <p:cNvSpPr/>
          <p:nvPr/>
        </p:nvSpPr>
        <p:spPr>
          <a:xfrm>
            <a:off x="8453731" y="3660447"/>
            <a:ext cx="140753" cy="703523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445" name="Conector recto de flecha 22"/>
          <p:cNvSpPr/>
          <p:nvPr/>
        </p:nvSpPr>
        <p:spPr>
          <a:xfrm flipH="1">
            <a:off x="8259631" y="3734855"/>
            <a:ext cx="194102" cy="705123"/>
          </a:xfrm>
          <a:prstGeom prst="line">
            <a:avLst/>
          </a:prstGeom>
          <a:ln w="12700">
            <a:solidFill>
              <a:srgbClr val="FF0000"/>
            </a:solidFill>
            <a:tailEnd type="triangle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446" name="CuadroTexto 46"/>
          <p:cNvSpPr txBox="1"/>
          <p:nvPr/>
        </p:nvSpPr>
        <p:spPr>
          <a:xfrm>
            <a:off x="735695" y="2388992"/>
            <a:ext cx="5094835" cy="1062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Para realizar el acoplamiento del sincronizador con el piñón o engranaje de la marcha a conectar, es fundamental igualar la velocidad del eje donde se monta el sincronizador, con la velocidad del engranaje o piñón. </a:t>
            </a:r>
          </a:p>
        </p:txBody>
      </p:sp>
      <p:sp>
        <p:nvSpPr>
          <p:cNvPr id="447" name="CuadroTexto 54"/>
          <p:cNvSpPr txBox="1"/>
          <p:nvPr/>
        </p:nvSpPr>
        <p:spPr>
          <a:xfrm>
            <a:off x="735695" y="3921420"/>
            <a:ext cx="4405597" cy="808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Cuando el conductor mueve la palanca de cambios, el movimiento llega hasta el selector de marchas de la transmisión.</a:t>
            </a:r>
          </a:p>
        </p:txBody>
      </p:sp>
      <p:sp>
        <p:nvSpPr>
          <p:cNvPr id="448" name="CuadroTexto 56"/>
          <p:cNvSpPr txBox="1"/>
          <p:nvPr/>
        </p:nvSpPr>
        <p:spPr>
          <a:xfrm>
            <a:off x="665882" y="5054925"/>
            <a:ext cx="5379972" cy="1316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Cuando se selecciona el eje y horquilla correspondiente del cambio que se desea conectar, la horquilla empuja al carro del sincronizador, para que este a través de la chaveta o seguro empuje al anillo sincronozador para igualar la velocidad del sincronizador y del piñón de la marcha a conectar.</a:t>
            </a:r>
          </a:p>
        </p:txBody>
      </p:sp>
      <p:sp>
        <p:nvSpPr>
          <p:cNvPr id="449" name="Círculo"/>
          <p:cNvSpPr/>
          <p:nvPr/>
        </p:nvSpPr>
        <p:spPr>
          <a:xfrm>
            <a:off x="5709863" y="2231799"/>
            <a:ext cx="4266440" cy="4266440"/>
          </a:xfrm>
          <a:prstGeom prst="ellipse">
            <a:avLst/>
          </a:prstGeom>
          <a:ln w="88900">
            <a:solidFill>
              <a:srgbClr val="BC9CA6"/>
            </a:solidFill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19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173;p6"/>
          <p:cNvSpPr txBox="1"/>
          <p:nvPr/>
        </p:nvSpPr>
        <p:spPr>
          <a:xfrm>
            <a:off x="382497" y="1261273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FUNCIONAMIENTO DEL </a:t>
            </a:r>
            <a:r>
              <a:rPr b="0">
                <a:solidFill>
                  <a:srgbClr val="FF0000"/>
                </a:solidFill>
              </a:rPr>
              <a:t>CONJUNTO SINCRONIZADOR</a:t>
            </a:r>
          </a:p>
        </p:txBody>
      </p:sp>
      <p:pic>
        <p:nvPicPr>
          <p:cNvPr id="452" name="Imagen 13" descr="Imagen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98343" y="3161424"/>
            <a:ext cx="3196555" cy="3025157"/>
          </a:xfrm>
          <a:prstGeom prst="rect">
            <a:avLst/>
          </a:prstGeom>
          <a:ln w="12700">
            <a:miter lim="400000"/>
          </a:ln>
        </p:spPr>
      </p:pic>
      <p:sp>
        <p:nvSpPr>
          <p:cNvPr id="453" name="Rectángulo redondeado"/>
          <p:cNvSpPr/>
          <p:nvPr/>
        </p:nvSpPr>
        <p:spPr>
          <a:xfrm>
            <a:off x="4455007" y="2238257"/>
            <a:ext cx="4908487" cy="4789372"/>
          </a:xfrm>
          <a:prstGeom prst="roundRect">
            <a:avLst>
              <a:gd name="adj" fmla="val 5924"/>
            </a:avLst>
          </a:prstGeom>
          <a:solidFill>
            <a:srgbClr val="E9E1E4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454" name="CuadroTexto 15"/>
          <p:cNvSpPr txBox="1"/>
          <p:nvPr/>
        </p:nvSpPr>
        <p:spPr>
          <a:xfrm>
            <a:off x="4713122" y="2491705"/>
            <a:ext cx="4549573" cy="4364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Cuando el Carro 4 (empujado por la horquilla y eje del selector de cambios), empuja al seguro o chaveta 3, el seguro empuja al anillo sincronizador 2, para que se monte sobre el cono del piñón de la marcha a conectar igualando las velocidades del piñón y conjunto sincronizador.</a:t>
            </a:r>
          </a:p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Una vez igualadas las velocidades el Carro o Corona del Sincronizador 4, se desplaza sobre al anillo sincronizador 2 y se conecta con el sector dentado 1 del piñón de la marcha a conectar.</a:t>
            </a:r>
          </a:p>
          <a:p>
            <a:pPr>
              <a:defRPr sz="16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En ese momento se produce la  conexión de la marcha.</a:t>
            </a:r>
          </a:p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En todas las marchas se produce exactamente el mismo movimiento, solo que con diferentes sincronizadores.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20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Rectángulo redondeado"/>
          <p:cNvSpPr/>
          <p:nvPr/>
        </p:nvSpPr>
        <p:spPr>
          <a:xfrm>
            <a:off x="4593160" y="2226808"/>
            <a:ext cx="4843513" cy="3919209"/>
          </a:xfrm>
          <a:prstGeom prst="roundRect">
            <a:avLst>
              <a:gd name="adj" fmla="val 9418"/>
            </a:avLst>
          </a:prstGeom>
          <a:solidFill>
            <a:srgbClr val="EEEE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457" name="Google Shape;173;p6"/>
          <p:cNvSpPr txBox="1"/>
          <p:nvPr/>
        </p:nvSpPr>
        <p:spPr>
          <a:xfrm>
            <a:off x="382497" y="1261273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ARTICULACIONES DE </a:t>
            </a:r>
            <a:r>
              <a:rPr b="0">
                <a:solidFill>
                  <a:srgbClr val="FF0000"/>
                </a:solidFill>
              </a:rPr>
              <a:t>SELECCIÓN DE MARCHA</a:t>
            </a:r>
          </a:p>
        </p:txBody>
      </p:sp>
      <p:pic>
        <p:nvPicPr>
          <p:cNvPr id="458" name="Imagen 5" descr="Imagen 5"/>
          <p:cNvPicPr>
            <a:picLocks noChangeAspect="1"/>
          </p:cNvPicPr>
          <p:nvPr/>
        </p:nvPicPr>
        <p:blipFill>
          <a:blip r:embed="rId2">
            <a:extLst/>
          </a:blip>
          <a:srcRect b="3"/>
          <a:stretch>
            <a:fillRect/>
          </a:stretch>
        </p:blipFill>
        <p:spPr>
          <a:xfrm>
            <a:off x="300624" y="2336180"/>
            <a:ext cx="3957584" cy="3700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44" y="0"/>
                </a:moveTo>
                <a:cubicBezTo>
                  <a:pt x="468" y="0"/>
                  <a:pt x="0" y="500"/>
                  <a:pt x="0" y="1117"/>
                </a:cubicBezTo>
                <a:lnTo>
                  <a:pt x="0" y="20486"/>
                </a:lnTo>
                <a:cubicBezTo>
                  <a:pt x="0" y="21102"/>
                  <a:pt x="468" y="21600"/>
                  <a:pt x="1044" y="21600"/>
                </a:cubicBezTo>
                <a:lnTo>
                  <a:pt x="20556" y="21600"/>
                </a:lnTo>
                <a:cubicBezTo>
                  <a:pt x="21132" y="21600"/>
                  <a:pt x="21600" y="21102"/>
                  <a:pt x="21600" y="20486"/>
                </a:cubicBezTo>
                <a:lnTo>
                  <a:pt x="21600" y="1117"/>
                </a:lnTo>
                <a:cubicBezTo>
                  <a:pt x="21600" y="500"/>
                  <a:pt x="21132" y="0"/>
                  <a:pt x="20556" y="0"/>
                </a:cubicBezTo>
                <a:lnTo>
                  <a:pt x="1044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459" name="CuadroTexto 8"/>
          <p:cNvSpPr txBox="1"/>
          <p:nvPr/>
        </p:nvSpPr>
        <p:spPr>
          <a:xfrm>
            <a:off x="4915460" y="2395569"/>
            <a:ext cx="3658561" cy="3602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Empuñadura o pomo.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Palanca de cambios.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Cubierta.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Bieleta.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Horquilla de ajuste.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Fuelles o guardapolvos.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Abrazadera.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Eje selector.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Eje de palanca de mando.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Tope de 5ª marcha.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Mecanismo de reenvío de Retroceso.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Eje y Horquilla de 1ª y 2ª.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Eje y Horquilla de 3ª y 4ª.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Eje y Horquilla de 5ª..</a:t>
            </a:r>
          </a:p>
        </p:txBody>
      </p:sp>
      <p:pic>
        <p:nvPicPr>
          <p:cNvPr id="460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047585" y="4624038"/>
            <a:ext cx="3741114" cy="4373364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21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Rectángulo redondeado"/>
          <p:cNvSpPr/>
          <p:nvPr/>
        </p:nvSpPr>
        <p:spPr>
          <a:xfrm>
            <a:off x="5184503" y="2052438"/>
            <a:ext cx="3699415" cy="2616060"/>
          </a:xfrm>
          <a:prstGeom prst="roundRect">
            <a:avLst>
              <a:gd name="adj" fmla="val 8174"/>
            </a:avLst>
          </a:prstGeom>
          <a:solidFill>
            <a:srgbClr val="E9E1E4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463" name="Google Shape;173;p6"/>
          <p:cNvSpPr txBox="1"/>
          <p:nvPr/>
        </p:nvSpPr>
        <p:spPr>
          <a:xfrm>
            <a:off x="382497" y="1261273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ARTICULACIONES DE </a:t>
            </a:r>
            <a:r>
              <a:rPr b="0">
                <a:solidFill>
                  <a:srgbClr val="FF0000"/>
                </a:solidFill>
              </a:rPr>
              <a:t>SELECCIÓN DE MARCHA</a:t>
            </a:r>
          </a:p>
        </p:txBody>
      </p:sp>
      <p:pic>
        <p:nvPicPr>
          <p:cNvPr id="464" name="Imagen 9" descr="Imagen 9"/>
          <p:cNvPicPr>
            <a:picLocks noChangeAspect="1"/>
          </p:cNvPicPr>
          <p:nvPr/>
        </p:nvPicPr>
        <p:blipFill>
          <a:blip r:embed="rId2">
            <a:extLst/>
          </a:blip>
          <a:srcRect b="3"/>
          <a:stretch>
            <a:fillRect/>
          </a:stretch>
        </p:blipFill>
        <p:spPr>
          <a:xfrm>
            <a:off x="59936" y="3027324"/>
            <a:ext cx="5018371" cy="33281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95" y="0"/>
                </a:moveTo>
                <a:cubicBezTo>
                  <a:pt x="312" y="0"/>
                  <a:pt x="0" y="470"/>
                  <a:pt x="0" y="1048"/>
                </a:cubicBezTo>
                <a:lnTo>
                  <a:pt x="0" y="20554"/>
                </a:lnTo>
                <a:cubicBezTo>
                  <a:pt x="0" y="21133"/>
                  <a:pt x="312" y="21600"/>
                  <a:pt x="695" y="21600"/>
                </a:cubicBezTo>
                <a:lnTo>
                  <a:pt x="20905" y="21600"/>
                </a:lnTo>
                <a:cubicBezTo>
                  <a:pt x="21288" y="21600"/>
                  <a:pt x="21600" y="21133"/>
                  <a:pt x="21600" y="20554"/>
                </a:cubicBezTo>
                <a:lnTo>
                  <a:pt x="21600" y="1048"/>
                </a:lnTo>
                <a:cubicBezTo>
                  <a:pt x="21600" y="470"/>
                  <a:pt x="21288" y="0"/>
                  <a:pt x="20905" y="0"/>
                </a:cubicBezTo>
                <a:lnTo>
                  <a:pt x="695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465" name="CuadroTexto 10"/>
          <p:cNvSpPr txBox="1"/>
          <p:nvPr/>
        </p:nvSpPr>
        <p:spPr>
          <a:xfrm>
            <a:off x="5356782" y="2194171"/>
            <a:ext cx="3869897" cy="23325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Sincronizador de 1ª y 2ª y corona dentada marcha atrás.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Sincronizador de 3ª y 4ª velocidad.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Piñón de marcha atrás.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Ejes desplazables.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Seguro de marchas.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Eje y palanca de mando.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Horquilla de mando.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Palanca de cambios.</a:t>
            </a:r>
          </a:p>
        </p:txBody>
      </p:sp>
      <p:pic>
        <p:nvPicPr>
          <p:cNvPr id="466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958816" y="3792621"/>
            <a:ext cx="3256648" cy="4003901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22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Rectángulo redondeado"/>
          <p:cNvSpPr/>
          <p:nvPr/>
        </p:nvSpPr>
        <p:spPr>
          <a:xfrm>
            <a:off x="669427" y="1826172"/>
            <a:ext cx="4417067" cy="3080455"/>
          </a:xfrm>
          <a:prstGeom prst="roundRect">
            <a:avLst>
              <a:gd name="adj" fmla="val 12395"/>
            </a:avLst>
          </a:prstGeom>
          <a:solidFill>
            <a:srgbClr val="EEEE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469" name="Círculo"/>
          <p:cNvSpPr/>
          <p:nvPr/>
        </p:nvSpPr>
        <p:spPr>
          <a:xfrm>
            <a:off x="4051964" y="1787970"/>
            <a:ext cx="5520730" cy="5520730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pic>
        <p:nvPicPr>
          <p:cNvPr id="470" name="Imagen 8" descr="Imagen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38350" y="3107309"/>
            <a:ext cx="4724678" cy="2882052"/>
          </a:xfrm>
          <a:prstGeom prst="rect">
            <a:avLst/>
          </a:prstGeom>
          <a:ln w="12700">
            <a:miter lim="400000"/>
          </a:ln>
        </p:spPr>
      </p:pic>
      <p:sp>
        <p:nvSpPr>
          <p:cNvPr id="471" name="Google Shape;173;p6"/>
          <p:cNvSpPr txBox="1"/>
          <p:nvPr/>
        </p:nvSpPr>
        <p:spPr>
          <a:xfrm>
            <a:off x="382497" y="1261273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ARTICULACIONES DE </a:t>
            </a:r>
            <a:r>
              <a:rPr b="0">
                <a:solidFill>
                  <a:srgbClr val="FF0000"/>
                </a:solidFill>
              </a:rPr>
              <a:t>SELECCIÓN DE MARCHA</a:t>
            </a:r>
          </a:p>
        </p:txBody>
      </p:sp>
      <p:sp>
        <p:nvSpPr>
          <p:cNvPr id="472" name="CuadroTexto 12"/>
          <p:cNvSpPr txBox="1"/>
          <p:nvPr/>
        </p:nvSpPr>
        <p:spPr>
          <a:xfrm>
            <a:off x="1782217" y="1927810"/>
            <a:ext cx="3074239" cy="25865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Sincronizador de 1ª y 2ª y corona dentada marcha atrás.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Piñón de marcha atrás.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Dedo Selector.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Eje y palanca de Mando.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Tensor.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Horquillas de marchas.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Seguros de marchas.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Ejes desplazables.</a:t>
            </a:r>
          </a:p>
          <a:p>
            <a:pPr marL="342900" indent="-342900">
              <a:buSzPct val="100000"/>
              <a:buAutoNum type="arabicPeriod"/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Palanca de cambios.</a:t>
            </a:r>
          </a:p>
        </p:txBody>
      </p:sp>
      <p:pic>
        <p:nvPicPr>
          <p:cNvPr id="473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835812" y="2626329"/>
            <a:ext cx="3074239" cy="4209912"/>
          </a:xfrm>
          <a:prstGeom prst="rect">
            <a:avLst/>
          </a:prstGeom>
          <a:ln w="12700">
            <a:miter lim="400000"/>
          </a:ln>
        </p:spPr>
      </p:pic>
      <p:sp>
        <p:nvSpPr>
          <p:cNvPr id="474" name="Círculo"/>
          <p:cNvSpPr/>
          <p:nvPr/>
        </p:nvSpPr>
        <p:spPr>
          <a:xfrm>
            <a:off x="4051964" y="1787970"/>
            <a:ext cx="5520730" cy="5520730"/>
          </a:xfrm>
          <a:prstGeom prst="ellipse">
            <a:avLst/>
          </a:prstGeom>
          <a:ln w="50800">
            <a:solidFill>
              <a:srgbClr val="BC9CA6"/>
            </a:solidFill>
          </a:ln>
        </p:spPr>
        <p:txBody>
          <a:bodyPr lIns="0" tIns="0" rIns="0" bIns="0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23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8" name="Google Shape;275;p12"/>
          <p:cNvGrpSpPr/>
          <p:nvPr/>
        </p:nvGrpSpPr>
        <p:grpSpPr>
          <a:xfrm>
            <a:off x="2035274" y="2911884"/>
            <a:ext cx="6999679" cy="2696559"/>
            <a:chOff x="0" y="0"/>
            <a:chExt cx="6999677" cy="2696557"/>
          </a:xfrm>
        </p:grpSpPr>
        <p:sp>
          <p:nvSpPr>
            <p:cNvPr id="476" name="Google Shape;276;p12"/>
            <p:cNvSpPr/>
            <p:nvPr/>
          </p:nvSpPr>
          <p:spPr>
            <a:xfrm>
              <a:off x="-1" y="-1"/>
              <a:ext cx="6999679" cy="269655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>
              <a:solidFill>
                <a:srgbClr val="585858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477" name="Google Shape;277;p12"/>
            <p:cNvSpPr txBox="1"/>
            <p:nvPr/>
          </p:nvSpPr>
          <p:spPr>
            <a:xfrm>
              <a:off x="131633" y="1158159"/>
              <a:ext cx="6736409" cy="3801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 numCol="1" anchor="ctr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   </a:t>
              </a:r>
            </a:p>
          </p:txBody>
        </p:sp>
      </p:grpSp>
      <p:pic>
        <p:nvPicPr>
          <p:cNvPr id="479" name="Google Shape;281;p12" descr="Google Shape;281;p1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74444" y="5389021"/>
            <a:ext cx="1651876" cy="884518"/>
          </a:xfrm>
          <a:prstGeom prst="rect">
            <a:avLst/>
          </a:prstGeom>
          <a:ln w="12700">
            <a:miter lim="400000"/>
          </a:ln>
        </p:spPr>
      </p:pic>
      <p:pic>
        <p:nvPicPr>
          <p:cNvPr id="480" name="Google Shape;282;p12" descr="Google Shape;282;p1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474946"/>
            <a:ext cx="3854921" cy="3652253"/>
          </a:xfrm>
          <a:prstGeom prst="rect">
            <a:avLst/>
          </a:prstGeom>
          <a:ln w="12700">
            <a:miter lim="400000"/>
          </a:ln>
        </p:spPr>
      </p:pic>
      <p:pic>
        <p:nvPicPr>
          <p:cNvPr id="481" name="Google Shape;283;p12" descr="Google Shape;283;p1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126316" y="5029930"/>
            <a:ext cx="1806828" cy="1348215"/>
          </a:xfrm>
          <a:prstGeom prst="rect">
            <a:avLst/>
          </a:prstGeom>
          <a:ln w="12700">
            <a:miter lim="400000"/>
          </a:ln>
        </p:spPr>
      </p:pic>
      <p:sp>
        <p:nvSpPr>
          <p:cNvPr id="482" name="Google Shape;388;p18"/>
          <p:cNvSpPr txBox="1"/>
          <p:nvPr/>
        </p:nvSpPr>
        <p:spPr>
          <a:xfrm>
            <a:off x="375973" y="1265365"/>
            <a:ext cx="8950504" cy="5361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¿CUÁNTO APRENDIMOS?</a:t>
            </a:r>
          </a:p>
        </p:txBody>
      </p:sp>
      <p:sp>
        <p:nvSpPr>
          <p:cNvPr id="483" name="Google Shape;392;p18"/>
          <p:cNvSpPr txBox="1"/>
          <p:nvPr/>
        </p:nvSpPr>
        <p:spPr>
          <a:xfrm>
            <a:off x="366450" y="1041972"/>
            <a:ext cx="4700400" cy="372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REVISEMOS</a:t>
            </a:r>
          </a:p>
        </p:txBody>
      </p:sp>
      <p:sp>
        <p:nvSpPr>
          <p:cNvPr id="484" name="Google Shape;168;p5"/>
          <p:cNvSpPr txBox="1"/>
          <p:nvPr/>
        </p:nvSpPr>
        <p:spPr>
          <a:xfrm>
            <a:off x="4125174" y="1029695"/>
            <a:ext cx="1026930" cy="8301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 algn="ctr">
              <a:lnSpc>
                <a:spcPct val="90000"/>
              </a:lnSpc>
              <a:defRPr sz="5000">
                <a:solidFill>
                  <a:srgbClr val="BA9BA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11</a:t>
            </a:r>
          </a:p>
        </p:txBody>
      </p:sp>
      <p:sp>
        <p:nvSpPr>
          <p:cNvPr id="485" name="Google Shape;391;p18"/>
          <p:cNvSpPr txBox="1"/>
          <p:nvPr/>
        </p:nvSpPr>
        <p:spPr>
          <a:xfrm>
            <a:off x="3205316" y="4207576"/>
            <a:ext cx="4994786" cy="6773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¡Ahora realizaremos una actividad que resume todo lo que hemos visto! </a:t>
            </a:r>
            <a:r>
              <a:rPr b="1">
                <a:solidFill>
                  <a:srgbClr val="76384D"/>
                </a:solidFill>
              </a:rPr>
              <a:t>¡Atentos!</a:t>
            </a:r>
          </a:p>
        </p:txBody>
      </p:sp>
      <p:sp>
        <p:nvSpPr>
          <p:cNvPr id="486" name="Google Shape;445;p20"/>
          <p:cNvSpPr txBox="1"/>
          <p:nvPr/>
        </p:nvSpPr>
        <p:spPr>
          <a:xfrm>
            <a:off x="3205315" y="3507739"/>
            <a:ext cx="5250427" cy="431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20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TRANSMISIONES PARA </a:t>
            </a:r>
            <a:r>
              <a:rPr b="0">
                <a:solidFill>
                  <a:srgbClr val="FF0000"/>
                </a:solidFill>
              </a:rPr>
              <a:t>TRACCIÓN DELANTERA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24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5" name="Grupo 28"/>
          <p:cNvGrpSpPr/>
          <p:nvPr/>
        </p:nvGrpSpPr>
        <p:grpSpPr>
          <a:xfrm>
            <a:off x="-4657" y="966076"/>
            <a:ext cx="9503946" cy="7257109"/>
            <a:chOff x="0" y="0"/>
            <a:chExt cx="9503945" cy="7257107"/>
          </a:xfrm>
        </p:grpSpPr>
        <p:sp>
          <p:nvSpPr>
            <p:cNvPr id="488" name="Google Shape;401;p19"/>
            <p:cNvSpPr txBox="1"/>
            <p:nvPr/>
          </p:nvSpPr>
          <p:spPr>
            <a:xfrm>
              <a:off x="380633" y="0"/>
              <a:ext cx="4700402" cy="37220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>
              <a:lvl1pPr>
                <a:defRPr b="1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ANTES DE COMENZAR LA ACTIVIDAD:</a:t>
              </a:r>
            </a:p>
          </p:txBody>
        </p:sp>
        <p:sp>
          <p:nvSpPr>
            <p:cNvPr id="489" name="Google Shape;402;p19"/>
            <p:cNvSpPr txBox="1"/>
            <p:nvPr/>
          </p:nvSpPr>
          <p:spPr>
            <a:xfrm>
              <a:off x="380633" y="267592"/>
              <a:ext cx="1983766" cy="53616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>
              <a:lvl1pPr>
                <a:lnSpc>
                  <a:spcPct val="80000"/>
                </a:lnSpc>
                <a:defRPr sz="2800" b="1">
                  <a:solidFill>
                    <a:srgbClr val="ED423D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¡ATENCIÓN!</a:t>
              </a:r>
            </a:p>
          </p:txBody>
        </p:sp>
        <p:sp>
          <p:nvSpPr>
            <p:cNvPr id="490" name="Google Shape;404;p19"/>
            <p:cNvSpPr txBox="1"/>
            <p:nvPr/>
          </p:nvSpPr>
          <p:spPr>
            <a:xfrm>
              <a:off x="1233695" y="955938"/>
              <a:ext cx="7934629" cy="50935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Materiales inflamables: </a:t>
              </a:r>
              <a:r>
                <a:rPr b="0">
                  <a:solidFill>
                    <a:srgbClr val="000000"/>
                  </a:solidFill>
                </a:rPr>
                <a:t>Tener máxima precaución al momento de  manipular o extraer el combustible de los sistemas del vehículo (bomba combustible, mangueras de inyección, etc). </a:t>
              </a:r>
            </a:p>
          </p:txBody>
        </p:sp>
        <p:sp>
          <p:nvSpPr>
            <p:cNvPr id="491" name="Google Shape;405;p19"/>
            <p:cNvSpPr txBox="1"/>
            <p:nvPr/>
          </p:nvSpPr>
          <p:spPr>
            <a:xfrm>
              <a:off x="1233694" y="1706853"/>
              <a:ext cx="7669159" cy="73795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Protección obligatoria de la vista: </a:t>
              </a:r>
              <a:r>
                <a:rPr b="0">
                  <a:solidFill>
                    <a:srgbClr val="000000"/>
                  </a:solidFill>
                </a:rPr>
                <a:t>Se utilizarán antiparras siempre que exista riesgo de proyección de partículas a los ojos. (aceites, líquidos refrigerantes y de freno, virutas del disco de freno, uso de circuitos eléctricos, etc).</a:t>
              </a:r>
            </a:p>
          </p:txBody>
        </p:sp>
        <p:sp>
          <p:nvSpPr>
            <p:cNvPr id="492" name="Google Shape;406;p19"/>
            <p:cNvSpPr txBox="1"/>
            <p:nvPr/>
          </p:nvSpPr>
          <p:spPr>
            <a:xfrm>
              <a:off x="1233695" y="3542526"/>
              <a:ext cx="7934629" cy="50935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Protección obligatoria de los pies: </a:t>
              </a:r>
              <a:r>
                <a:rPr b="0">
                  <a:solidFill>
                    <a:srgbClr val="000000"/>
                  </a:solidFill>
                </a:rPr>
                <a:t>Uso obligatorio de zapatos de seguridad al entrar al taller o laboratorio, en casos que exista riesgo de caídas de objetos pesados.</a:t>
              </a:r>
            </a:p>
          </p:txBody>
        </p:sp>
        <p:sp>
          <p:nvSpPr>
            <p:cNvPr id="493" name="Google Shape;407;p19"/>
            <p:cNvSpPr txBox="1"/>
            <p:nvPr/>
          </p:nvSpPr>
          <p:spPr>
            <a:xfrm>
              <a:off x="1233694" y="4332766"/>
              <a:ext cx="7030069" cy="73795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Manipular herramientas </a:t>
              </a:r>
              <a:r>
                <a:rPr b="0">
                  <a:solidFill>
                    <a:srgbClr val="000000"/>
                  </a:solidFill>
                </a:rPr>
                <a:t>cuidadosamente.</a:t>
              </a:r>
              <a:endParaRPr>
                <a:latin typeface="+mn-lt"/>
                <a:ea typeface="+mn-ea"/>
                <a:cs typeface="+mn-cs"/>
                <a:sym typeface="Arial"/>
              </a:endParaRPr>
            </a:p>
            <a:p>
              <a:pPr>
                <a:defRPr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Asegurar la integridad física </a:t>
              </a:r>
              <a:r>
                <a:rPr b="0">
                  <a:solidFill>
                    <a:srgbClr val="000000"/>
                  </a:solidFill>
                </a:rPr>
                <a:t>propia y del grupo de trabajo.</a:t>
              </a:r>
              <a:endParaRPr>
                <a:latin typeface="+mn-lt"/>
                <a:ea typeface="+mn-ea"/>
                <a:cs typeface="+mn-cs"/>
                <a:sym typeface="Arial"/>
              </a:endParaRPr>
            </a:p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  <a:r>
                <a:t>Circular solo por las </a:t>
              </a:r>
              <a:r>
                <a:rPr b="1">
                  <a:solidFill>
                    <a:srgbClr val="741B47"/>
                  </a:solidFill>
                </a:rPr>
                <a:t>zonas de seguridad </a:t>
              </a:r>
              <a:r>
                <a:t>demarcadas.</a:t>
              </a:r>
            </a:p>
          </p:txBody>
        </p:sp>
        <p:sp>
          <p:nvSpPr>
            <p:cNvPr id="494" name="Google Shape;410;p19"/>
            <p:cNvSpPr txBox="1"/>
            <p:nvPr/>
          </p:nvSpPr>
          <p:spPr>
            <a:xfrm>
              <a:off x="1233695" y="5306070"/>
              <a:ext cx="3883741" cy="50935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  <a:r>
                <a:t>Toda actividad debe desarrollarse </a:t>
              </a:r>
              <a:r>
                <a:rPr b="1">
                  <a:solidFill>
                    <a:srgbClr val="741B47"/>
                  </a:solidFill>
                </a:rPr>
                <a:t>bajo supervisión </a:t>
              </a:r>
              <a:r>
                <a:t>de la persona a cargo del taller o laboratorio.</a:t>
              </a:r>
            </a:p>
          </p:txBody>
        </p:sp>
        <p:grpSp>
          <p:nvGrpSpPr>
            <p:cNvPr id="497" name="Google Shape;411;p19"/>
            <p:cNvGrpSpPr/>
            <p:nvPr/>
          </p:nvGrpSpPr>
          <p:grpSpPr>
            <a:xfrm>
              <a:off x="0" y="822752"/>
              <a:ext cx="1135371" cy="783007"/>
              <a:chOff x="0" y="0"/>
              <a:chExt cx="1135370" cy="783006"/>
            </a:xfrm>
          </p:grpSpPr>
          <p:sp>
            <p:nvSpPr>
              <p:cNvPr id="495" name="Google Shape;412;p19"/>
              <p:cNvSpPr/>
              <p:nvPr/>
            </p:nvSpPr>
            <p:spPr>
              <a:xfrm rot="5400000">
                <a:off x="176181" y="-176183"/>
                <a:ext cx="783007" cy="1135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Arial"/>
                  </a:defRPr>
                </a:pPr>
                <a:endParaRPr/>
              </a:p>
            </p:txBody>
          </p:sp>
          <p:pic>
            <p:nvPicPr>
              <p:cNvPr id="496" name="Google Shape;413;p19" descr="Google Shape;413;p19"/>
              <p:cNvPicPr>
                <a:picLocks noChangeAspect="1"/>
              </p:cNvPicPr>
              <p:nvPr/>
            </p:nvPicPr>
            <p:blipFill>
              <a:blip r:embed="rId2">
                <a:extLst/>
              </a:blip>
              <a:stretch>
                <a:fillRect/>
              </a:stretch>
            </p:blipFill>
            <p:spPr>
              <a:xfrm>
                <a:off x="341852" y="157960"/>
                <a:ext cx="629468" cy="53055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498" name="Google Shape;414;p19"/>
            <p:cNvSpPr txBox="1"/>
            <p:nvPr/>
          </p:nvSpPr>
          <p:spPr>
            <a:xfrm>
              <a:off x="1233694" y="2570614"/>
              <a:ext cx="7865804" cy="73795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Protección obligatoria de las manos: </a:t>
              </a:r>
              <a:r>
                <a:rPr b="0">
                  <a:solidFill>
                    <a:srgbClr val="000000"/>
                  </a:solidFill>
                </a:rPr>
                <a:t>Se utilizarán siempre guantes de protección cuando se manipulen cualquier tipo de fluidos, en uso de herramientas e intervención del motor, desarme de partes y trabajo en sistemas eléctricos. </a:t>
              </a:r>
            </a:p>
          </p:txBody>
        </p:sp>
        <p:grpSp>
          <p:nvGrpSpPr>
            <p:cNvPr id="501" name="Google Shape;415;p19"/>
            <p:cNvGrpSpPr/>
            <p:nvPr/>
          </p:nvGrpSpPr>
          <p:grpSpPr>
            <a:xfrm>
              <a:off x="0" y="1695575"/>
              <a:ext cx="1135371" cy="783008"/>
              <a:chOff x="0" y="0"/>
              <a:chExt cx="1135370" cy="783006"/>
            </a:xfrm>
          </p:grpSpPr>
          <p:sp>
            <p:nvSpPr>
              <p:cNvPr id="499" name="Google Shape;416;p19"/>
              <p:cNvSpPr/>
              <p:nvPr/>
            </p:nvSpPr>
            <p:spPr>
              <a:xfrm rot="5400000">
                <a:off x="176181" y="-176183"/>
                <a:ext cx="783007" cy="1135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Arial"/>
                  </a:defRPr>
                </a:pPr>
                <a:endParaRPr/>
              </a:p>
            </p:txBody>
          </p:sp>
          <p:pic>
            <p:nvPicPr>
              <p:cNvPr id="500" name="Google Shape;417;p19" descr="Google Shape;417;p19"/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336602" y="143963"/>
                <a:ext cx="639968" cy="5394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504" name="Google Shape;418;p19"/>
            <p:cNvGrpSpPr/>
            <p:nvPr/>
          </p:nvGrpSpPr>
          <p:grpSpPr>
            <a:xfrm>
              <a:off x="0" y="2568398"/>
              <a:ext cx="1135371" cy="783008"/>
              <a:chOff x="0" y="0"/>
              <a:chExt cx="1135370" cy="783006"/>
            </a:xfrm>
          </p:grpSpPr>
          <p:sp>
            <p:nvSpPr>
              <p:cNvPr id="502" name="Google Shape;419;p19"/>
              <p:cNvSpPr/>
              <p:nvPr/>
            </p:nvSpPr>
            <p:spPr>
              <a:xfrm rot="5400000">
                <a:off x="176181" y="-176183"/>
                <a:ext cx="783007" cy="1135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Arial"/>
                  </a:defRPr>
                </a:pPr>
                <a:endParaRPr/>
              </a:p>
            </p:txBody>
          </p:sp>
          <p:pic>
            <p:nvPicPr>
              <p:cNvPr id="503" name="Google Shape;420;p19" descr="Google Shape;420;p19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355406" y="136147"/>
                <a:ext cx="602359" cy="5077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507" name="Google Shape;421;p19"/>
            <p:cNvGrpSpPr/>
            <p:nvPr/>
          </p:nvGrpSpPr>
          <p:grpSpPr>
            <a:xfrm>
              <a:off x="0" y="3441222"/>
              <a:ext cx="1135371" cy="783007"/>
              <a:chOff x="0" y="0"/>
              <a:chExt cx="1135370" cy="783006"/>
            </a:xfrm>
          </p:grpSpPr>
          <p:sp>
            <p:nvSpPr>
              <p:cNvPr id="505" name="Google Shape;422;p19"/>
              <p:cNvSpPr/>
              <p:nvPr/>
            </p:nvSpPr>
            <p:spPr>
              <a:xfrm rot="5400000">
                <a:off x="176181" y="-176183"/>
                <a:ext cx="783007" cy="1135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Arial"/>
                  </a:defRPr>
                </a:pPr>
                <a:endParaRPr/>
              </a:p>
            </p:txBody>
          </p:sp>
          <p:pic>
            <p:nvPicPr>
              <p:cNvPr id="506" name="Google Shape;423;p19" descr="Google Shape;423;p19"/>
              <p:cNvPicPr>
                <a:picLocks noChangeAspect="1"/>
              </p:cNvPicPr>
              <p:nvPr/>
            </p:nvPicPr>
            <p:blipFill>
              <a:blip r:embed="rId5">
                <a:extLst/>
              </a:blip>
              <a:stretch>
                <a:fillRect/>
              </a:stretch>
            </p:blipFill>
            <p:spPr>
              <a:xfrm>
                <a:off x="347637" y="138928"/>
                <a:ext cx="610128" cy="514250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510" name="Google Shape;424;p19"/>
            <p:cNvGrpSpPr/>
            <p:nvPr/>
          </p:nvGrpSpPr>
          <p:grpSpPr>
            <a:xfrm>
              <a:off x="0" y="5201887"/>
              <a:ext cx="1135371" cy="783007"/>
              <a:chOff x="0" y="0"/>
              <a:chExt cx="1135370" cy="783006"/>
            </a:xfrm>
          </p:grpSpPr>
          <p:sp>
            <p:nvSpPr>
              <p:cNvPr id="508" name="Google Shape;425;p19"/>
              <p:cNvSpPr/>
              <p:nvPr/>
            </p:nvSpPr>
            <p:spPr>
              <a:xfrm rot="5400000">
                <a:off x="176181" y="-176183"/>
                <a:ext cx="783007" cy="1135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Arial"/>
                  </a:defRPr>
                </a:pPr>
                <a:endParaRPr/>
              </a:p>
            </p:txBody>
          </p:sp>
          <p:pic>
            <p:nvPicPr>
              <p:cNvPr id="509" name="Google Shape;426;p19" descr="Google Shape;426;p19"/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>
                <a:off x="323583" y="127374"/>
                <a:ext cx="666004" cy="561346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513" name="Google Shape;427;p19"/>
            <p:cNvGrpSpPr/>
            <p:nvPr/>
          </p:nvGrpSpPr>
          <p:grpSpPr>
            <a:xfrm>
              <a:off x="-1" y="4151070"/>
              <a:ext cx="1193251" cy="1156257"/>
              <a:chOff x="0" y="0"/>
              <a:chExt cx="1193249" cy="1156256"/>
            </a:xfrm>
          </p:grpSpPr>
          <p:sp>
            <p:nvSpPr>
              <p:cNvPr id="511" name="Google Shape;428;p19"/>
              <p:cNvSpPr/>
              <p:nvPr/>
            </p:nvSpPr>
            <p:spPr>
              <a:xfrm rot="5400000">
                <a:off x="176181" y="-13208"/>
                <a:ext cx="783007" cy="1135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Arial"/>
                  </a:defRPr>
                </a:pPr>
                <a:endParaRPr/>
              </a:p>
            </p:txBody>
          </p:sp>
          <p:pic>
            <p:nvPicPr>
              <p:cNvPr id="512" name="Google Shape;429;p19" descr="Google Shape;429;p19"/>
              <p:cNvPicPr>
                <a:picLocks noChangeAspect="1"/>
              </p:cNvPicPr>
              <p:nvPr/>
            </p:nvPicPr>
            <p:blipFill>
              <a:blip r:embed="rId7">
                <a:extLst/>
              </a:blip>
              <a:stretch>
                <a:fillRect/>
              </a:stretch>
            </p:blipFill>
            <p:spPr>
              <a:xfrm rot="19406135">
                <a:off x="146058" y="195256"/>
                <a:ext cx="908508" cy="76574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pic>
          <p:nvPicPr>
            <p:cNvPr id="514" name="Google Shape;433;p19" descr="Google Shape;433;p19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5176434" y="3903285"/>
              <a:ext cx="4327512" cy="335382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CL" smtClean="0"/>
              <a:t>25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2;p28"/>
          <p:cNvSpPr txBox="1">
            <a:spLocks noGrp="1"/>
          </p:cNvSpPr>
          <p:nvPr>
            <p:ph type="sldNum" sz="quarter" idx="4294967295"/>
          </p:nvPr>
        </p:nvSpPr>
        <p:spPr>
          <a:xfrm>
            <a:off x="371683" y="6881800"/>
            <a:ext cx="337157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26</a:t>
            </a:fld>
            <a:endParaRPr/>
          </a:p>
        </p:txBody>
      </p:sp>
      <p:grpSp>
        <p:nvGrpSpPr>
          <p:cNvPr id="520" name="Google Shape;310;p41"/>
          <p:cNvGrpSpPr/>
          <p:nvPr/>
        </p:nvGrpSpPr>
        <p:grpSpPr>
          <a:xfrm>
            <a:off x="375971" y="2370244"/>
            <a:ext cx="8839208" cy="3238199"/>
            <a:chOff x="-1" y="0"/>
            <a:chExt cx="8839206" cy="3238198"/>
          </a:xfrm>
        </p:grpSpPr>
        <p:sp>
          <p:nvSpPr>
            <p:cNvPr id="518" name="Rectángulo redondeado"/>
            <p:cNvSpPr/>
            <p:nvPr/>
          </p:nvSpPr>
          <p:spPr>
            <a:xfrm>
              <a:off x="-2" y="-1"/>
              <a:ext cx="8839208" cy="323819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>
              <a:solidFill>
                <a:srgbClr val="585858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519" name="Texto"/>
            <p:cNvSpPr txBox="1"/>
            <p:nvPr/>
          </p:nvSpPr>
          <p:spPr>
            <a:xfrm>
              <a:off x="158074" y="1428979"/>
              <a:ext cx="8523056" cy="3802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ctr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   </a:t>
              </a:r>
            </a:p>
          </p:txBody>
        </p:sp>
      </p:grpSp>
      <p:sp>
        <p:nvSpPr>
          <p:cNvPr id="521" name="Google Shape;311;p41"/>
          <p:cNvSpPr/>
          <p:nvPr/>
        </p:nvSpPr>
        <p:spPr>
          <a:xfrm>
            <a:off x="5279923" y="7354529"/>
            <a:ext cx="2723538" cy="20514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pic>
        <p:nvPicPr>
          <p:cNvPr id="522" name="Google Shape;313;p41" descr="Google Shape;313;p4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188463" y="2370246"/>
            <a:ext cx="4539999" cy="5336915"/>
          </a:xfrm>
          <a:prstGeom prst="rect">
            <a:avLst/>
          </a:prstGeom>
          <a:ln w="12700">
            <a:miter lim="400000"/>
          </a:ln>
        </p:spPr>
      </p:pic>
      <p:sp>
        <p:nvSpPr>
          <p:cNvPr id="523" name="Google Shape;445;p20"/>
          <p:cNvSpPr txBox="1"/>
          <p:nvPr/>
        </p:nvSpPr>
        <p:spPr>
          <a:xfrm>
            <a:off x="1018688" y="3788874"/>
            <a:ext cx="4229820" cy="9627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Ahora realizaremos una actividad práctica.</a:t>
            </a:r>
            <a:endParaRPr>
              <a:latin typeface="+mn-lt"/>
              <a:ea typeface="+mn-ea"/>
              <a:cs typeface="+mn-cs"/>
              <a:sym typeface="Arial"/>
            </a:endParaRPr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Te sugerimos </a:t>
            </a:r>
            <a:r>
              <a:rPr b="1">
                <a:solidFill>
                  <a:srgbClr val="76384D"/>
                </a:solidFill>
              </a:rPr>
              <a:t>seguir las instrucciones </a:t>
            </a:r>
            <a:r>
              <a:t>que van</a:t>
            </a:r>
            <a:endParaRPr>
              <a:latin typeface="+mn-lt"/>
              <a:ea typeface="+mn-ea"/>
              <a:cs typeface="+mn-cs"/>
              <a:sym typeface="Arial"/>
            </a:endParaRPr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Adjuntas en la guía que el profesor te entregará.</a:t>
            </a:r>
          </a:p>
        </p:txBody>
      </p:sp>
      <p:grpSp>
        <p:nvGrpSpPr>
          <p:cNvPr id="527" name="Grupo 18"/>
          <p:cNvGrpSpPr/>
          <p:nvPr/>
        </p:nvGrpSpPr>
        <p:grpSpPr>
          <a:xfrm>
            <a:off x="366449" y="945431"/>
            <a:ext cx="8960028" cy="941773"/>
            <a:chOff x="0" y="0"/>
            <a:chExt cx="8960027" cy="941772"/>
          </a:xfrm>
        </p:grpSpPr>
        <p:sp>
          <p:nvSpPr>
            <p:cNvPr id="524" name="Google Shape;438;p20"/>
            <p:cNvSpPr txBox="1"/>
            <p:nvPr/>
          </p:nvSpPr>
          <p:spPr>
            <a:xfrm>
              <a:off x="9524" y="322083"/>
              <a:ext cx="8950504" cy="53616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>
              <a:lvl1pPr>
                <a:lnSpc>
                  <a:spcPct val="80000"/>
                </a:lnSpc>
                <a:defRPr sz="2800"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ACTIVIDAD PRÁCTICA</a:t>
              </a:r>
            </a:p>
          </p:txBody>
        </p:sp>
        <p:sp>
          <p:nvSpPr>
            <p:cNvPr id="525" name="Google Shape;443;p20"/>
            <p:cNvSpPr txBox="1"/>
            <p:nvPr/>
          </p:nvSpPr>
          <p:spPr>
            <a:xfrm>
              <a:off x="0" y="165364"/>
              <a:ext cx="4700402" cy="37220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>
              <a:lvl1pPr>
                <a:defRPr b="1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¡PRACTIQUEMOS!</a:t>
              </a:r>
            </a:p>
          </p:txBody>
        </p:sp>
        <p:sp>
          <p:nvSpPr>
            <p:cNvPr id="526" name="Google Shape;168;p5"/>
            <p:cNvSpPr txBox="1"/>
            <p:nvPr/>
          </p:nvSpPr>
          <p:spPr>
            <a:xfrm>
              <a:off x="3304109" y="0"/>
              <a:ext cx="989931" cy="94177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>
              <a:lvl1pPr algn="r">
                <a:lnSpc>
                  <a:spcPct val="90000"/>
                </a:lnSpc>
                <a:defRPr sz="6000">
                  <a:solidFill>
                    <a:srgbClr val="BA9BA5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11</a:t>
              </a:r>
            </a:p>
          </p:txBody>
        </p:sp>
      </p:grpSp>
      <p:sp>
        <p:nvSpPr>
          <p:cNvPr id="528" name="Google Shape;445;p20"/>
          <p:cNvSpPr txBox="1"/>
          <p:nvPr/>
        </p:nvSpPr>
        <p:spPr>
          <a:xfrm>
            <a:off x="962188" y="2975071"/>
            <a:ext cx="5566433" cy="431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20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TRANSMISIONES PARA </a:t>
            </a:r>
            <a:r>
              <a:rPr b="0">
                <a:solidFill>
                  <a:srgbClr val="FF0000"/>
                </a:solidFill>
              </a:rPr>
              <a:t>TRACCIÓN DELANTERA</a:t>
            </a: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2;p28"/>
          <p:cNvSpPr txBox="1">
            <a:spLocks noGrp="1"/>
          </p:cNvSpPr>
          <p:nvPr>
            <p:ph type="sldNum" sz="quarter" idx="4294967295"/>
          </p:nvPr>
        </p:nvSpPr>
        <p:spPr>
          <a:xfrm>
            <a:off x="371683" y="6881800"/>
            <a:ext cx="337157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27</a:t>
            </a:fld>
            <a:endParaRPr/>
          </a:p>
        </p:txBody>
      </p:sp>
      <p:grpSp>
        <p:nvGrpSpPr>
          <p:cNvPr id="533" name="Google Shape;320;p21"/>
          <p:cNvGrpSpPr/>
          <p:nvPr/>
        </p:nvGrpSpPr>
        <p:grpSpPr>
          <a:xfrm>
            <a:off x="383454" y="2370244"/>
            <a:ext cx="8839206" cy="3238199"/>
            <a:chOff x="0" y="0"/>
            <a:chExt cx="8839205" cy="3238198"/>
          </a:xfrm>
        </p:grpSpPr>
        <p:sp>
          <p:nvSpPr>
            <p:cNvPr id="531" name="Rectángulo redondeado"/>
            <p:cNvSpPr/>
            <p:nvPr/>
          </p:nvSpPr>
          <p:spPr>
            <a:xfrm>
              <a:off x="-1" y="-1"/>
              <a:ext cx="8839206" cy="323819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>
              <a:solidFill>
                <a:srgbClr val="585858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Arial"/>
                </a:defRPr>
              </a:pPr>
              <a:endParaRPr/>
            </a:p>
          </p:txBody>
        </p:sp>
        <p:sp>
          <p:nvSpPr>
            <p:cNvPr id="532" name="Texto"/>
            <p:cNvSpPr txBox="1"/>
            <p:nvPr/>
          </p:nvSpPr>
          <p:spPr>
            <a:xfrm>
              <a:off x="158076" y="1428979"/>
              <a:ext cx="8523052" cy="3802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ctr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Arial"/>
                </a:defRPr>
              </a:lvl1pPr>
            </a:lstStyle>
            <a:p>
              <a:r>
                <a:t>    </a:t>
              </a:r>
            </a:p>
          </p:txBody>
        </p:sp>
      </p:grpSp>
      <p:sp>
        <p:nvSpPr>
          <p:cNvPr id="534" name="Google Shape;321;p21"/>
          <p:cNvSpPr/>
          <p:nvPr/>
        </p:nvSpPr>
        <p:spPr>
          <a:xfrm>
            <a:off x="5279923" y="7354529"/>
            <a:ext cx="2723538" cy="20514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pic>
        <p:nvPicPr>
          <p:cNvPr id="535" name="Google Shape;322;p21" descr="Google Shape;322;p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102940" y="2710743"/>
            <a:ext cx="5190655" cy="4917759"/>
          </a:xfrm>
          <a:prstGeom prst="rect">
            <a:avLst/>
          </a:prstGeom>
          <a:ln w="12700">
            <a:miter lim="400000"/>
          </a:ln>
        </p:spPr>
      </p:pic>
      <p:sp>
        <p:nvSpPr>
          <p:cNvPr id="536" name="Google Shape;455;p21"/>
          <p:cNvSpPr txBox="1"/>
          <p:nvPr/>
        </p:nvSpPr>
        <p:spPr>
          <a:xfrm>
            <a:off x="375973" y="1265365"/>
            <a:ext cx="8950504" cy="5361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TICKET DE SALIDA</a:t>
            </a:r>
          </a:p>
        </p:txBody>
      </p:sp>
      <p:sp>
        <p:nvSpPr>
          <p:cNvPr id="537" name="Google Shape;456;p21"/>
          <p:cNvSpPr txBox="1"/>
          <p:nvPr/>
        </p:nvSpPr>
        <p:spPr>
          <a:xfrm>
            <a:off x="366450" y="1022307"/>
            <a:ext cx="4700400" cy="372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ANTES DE TERMINAR:</a:t>
            </a:r>
          </a:p>
        </p:txBody>
      </p:sp>
      <p:grpSp>
        <p:nvGrpSpPr>
          <p:cNvPr id="540" name="Grupo 13"/>
          <p:cNvGrpSpPr/>
          <p:nvPr/>
        </p:nvGrpSpPr>
        <p:grpSpPr>
          <a:xfrm>
            <a:off x="972820" y="3675167"/>
            <a:ext cx="4567085" cy="1987264"/>
            <a:chOff x="0" y="0"/>
            <a:chExt cx="4567084" cy="1987262"/>
          </a:xfrm>
        </p:grpSpPr>
        <p:sp>
          <p:nvSpPr>
            <p:cNvPr id="538" name="Google Shape;445;p20"/>
            <p:cNvSpPr txBox="1"/>
            <p:nvPr/>
          </p:nvSpPr>
          <p:spPr>
            <a:xfrm>
              <a:off x="-1" y="0"/>
              <a:ext cx="4567085" cy="198726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/>
            <a:p>
              <a:pPr>
                <a:lnSpc>
                  <a:spcPct val="115000"/>
                </a:lnSpc>
                <a:defRPr sz="160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¡No olvides contestar la Autoevaluación y entregar el Ticket de Salida!</a:t>
              </a:r>
              <a:endParaRPr>
                <a:latin typeface="+mn-lt"/>
                <a:ea typeface="+mn-ea"/>
                <a:cs typeface="+mn-cs"/>
                <a:sym typeface="Arial"/>
              </a:endParaRPr>
            </a:p>
            <a:p>
              <a:pPr>
                <a:lnSpc>
                  <a:spcPct val="115000"/>
                </a:lnSpc>
                <a:defRPr sz="1600">
                  <a:latin typeface="+mn-lt"/>
                  <a:ea typeface="+mn-ea"/>
                  <a:cs typeface="+mn-cs"/>
                  <a:sym typeface="Arial"/>
                </a:defRPr>
              </a:pPr>
              <a:endParaRPr>
                <a:latin typeface="+mn-lt"/>
                <a:ea typeface="+mn-ea"/>
                <a:cs typeface="+mn-cs"/>
                <a:sym typeface="Arial"/>
              </a:endParaRPr>
            </a:p>
            <a:p>
              <a:pPr>
                <a:lnSpc>
                  <a:spcPct val="115000"/>
                </a:lnSpc>
                <a:defRPr sz="2100"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¡Hasta la próxima! </a:t>
              </a:r>
              <a:endParaRPr>
                <a:latin typeface="+mn-lt"/>
                <a:ea typeface="+mn-ea"/>
                <a:cs typeface="+mn-cs"/>
                <a:sym typeface="Arial"/>
              </a:endParaRPr>
            </a:p>
            <a:p>
              <a:pPr>
                <a:defRPr sz="2100" b="1" u="sng">
                  <a:solidFill>
                    <a:srgbClr val="741B47"/>
                  </a:solidFill>
                  <a:latin typeface="+mn-lt"/>
                  <a:ea typeface="+mn-ea"/>
                  <a:cs typeface="+mn-cs"/>
                  <a:sym typeface="Arial"/>
                </a:defRPr>
              </a:pPr>
              <a:r>
                <a:t/>
              </a:r>
              <a:br/>
              <a:endParaRPr/>
            </a:p>
          </p:txBody>
        </p:sp>
        <p:pic>
          <p:nvPicPr>
            <p:cNvPr id="539" name="Imagen 15" descr="Imagen 15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2269367" y="697155"/>
              <a:ext cx="673178" cy="6037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541" name="Google Shape;445;p20"/>
          <p:cNvSpPr txBox="1"/>
          <p:nvPr/>
        </p:nvSpPr>
        <p:spPr>
          <a:xfrm>
            <a:off x="962188" y="2975071"/>
            <a:ext cx="5566433" cy="431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20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TRANSMISIONES PARA </a:t>
            </a:r>
            <a:r>
              <a:rPr b="0">
                <a:solidFill>
                  <a:srgbClr val="FF0000"/>
                </a:solidFill>
              </a:rPr>
              <a:t>TRACCIÓN DELANTERA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AB40"/>
      </a:accent1>
      <a:accent2>
        <a:srgbClr val="212121"/>
      </a:accent2>
      <a:accent3>
        <a:srgbClr val="78909C"/>
      </a:accent3>
      <a:accent4>
        <a:srgbClr val="8F6024"/>
      </a:accent4>
      <a:accent5>
        <a:srgbClr val="0097A7"/>
      </a:accent5>
      <a:accent6>
        <a:srgbClr val="EEFF41"/>
      </a:accent6>
      <a:hlink>
        <a:srgbClr val="0000FF"/>
      </a:hlink>
      <a:folHlink>
        <a:srgbClr val="FF00FF"/>
      </a:folHlink>
    </a:clrScheme>
    <a:fontScheme name="Simple Light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Simple 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AB40"/>
      </a:accent1>
      <a:accent2>
        <a:srgbClr val="212121"/>
      </a:accent2>
      <a:accent3>
        <a:srgbClr val="78909C"/>
      </a:accent3>
      <a:accent4>
        <a:srgbClr val="8F6024"/>
      </a:accent4>
      <a:accent5>
        <a:srgbClr val="0097A7"/>
      </a:accent5>
      <a:accent6>
        <a:srgbClr val="EEFF41"/>
      </a:accent6>
      <a:hlink>
        <a:srgbClr val="0000FF"/>
      </a:hlink>
      <a:folHlink>
        <a:srgbClr val="FF00FF"/>
      </a:folHlink>
    </a:clrScheme>
    <a:fontScheme name="Simple Light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Simple 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1801</Words>
  <Application>Microsoft Office PowerPoint</Application>
  <PresentationFormat>Personalizado</PresentationFormat>
  <Paragraphs>237</Paragraphs>
  <Slides>27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3" baseType="lpstr">
      <vt:lpstr>Arial</vt:lpstr>
      <vt:lpstr>Calibri</vt:lpstr>
      <vt:lpstr>Helvetica</vt:lpstr>
      <vt:lpstr>Roboto</vt:lpstr>
      <vt:lpstr>Roboto Medium</vt:lpstr>
      <vt:lpstr>Simple Light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Toledo</cp:lastModifiedBy>
  <cp:revision>2</cp:revision>
  <dcterms:modified xsi:type="dcterms:W3CDTF">2021-02-08T02:36:45Z</dcterms:modified>
</cp:coreProperties>
</file>