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7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9" name="Shape 159"/>
          <p:cNvSpPr>
            <a:spLocks noGrp="1" noRot="1" noChangeAspect="1"/>
          </p:cNvSpPr>
          <p:nvPr>
            <p:ph type="sldImg"/>
          </p:nvPr>
        </p:nvSpPr>
        <p:spPr>
          <a:xfrm>
            <a:off x="1143000" y="685800"/>
            <a:ext cx="4572000" cy="3429000"/>
          </a:xfrm>
          <a:prstGeom prst="rect">
            <a:avLst/>
          </a:prstGeom>
        </p:spPr>
        <p:txBody>
          <a:bodyPr/>
          <a:lstStyle/>
          <a:p>
            <a:endParaRPr/>
          </a:p>
        </p:txBody>
      </p:sp>
      <p:sp>
        <p:nvSpPr>
          <p:cNvPr id="160" name="Shape 16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475581775"/>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223963" y="685800"/>
            <a:ext cx="4410075" cy="3429000"/>
          </a:xfrm>
        </p:spPr>
      </p:sp>
      <p:sp>
        <p:nvSpPr>
          <p:cNvPr id="3" name="Marcador de notas 2"/>
          <p:cNvSpPr>
            <a:spLocks noGrp="1"/>
          </p:cNvSpPr>
          <p:nvPr>
            <p:ph type="body" idx="1"/>
          </p:nvPr>
        </p:nvSpPr>
        <p:spPr/>
        <p:txBody>
          <a:bodyPr/>
          <a:lstStyle/>
          <a:p>
            <a:endParaRPr lang="es-CL"/>
          </a:p>
        </p:txBody>
      </p:sp>
    </p:spTree>
    <p:extLst>
      <p:ext uri="{BB962C8B-B14F-4D97-AF65-F5344CB8AC3E}">
        <p14:creationId xmlns:p14="http://schemas.microsoft.com/office/powerpoint/2010/main" val="1659984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223963" y="685800"/>
            <a:ext cx="4410075" cy="3429000"/>
          </a:xfrm>
        </p:spPr>
      </p:sp>
      <p:sp>
        <p:nvSpPr>
          <p:cNvPr id="3" name="Marcador de notas 2"/>
          <p:cNvSpPr>
            <a:spLocks noGrp="1"/>
          </p:cNvSpPr>
          <p:nvPr>
            <p:ph type="body" idx="1"/>
          </p:nvPr>
        </p:nvSpPr>
        <p:spPr/>
        <p:txBody>
          <a:bodyPr/>
          <a:lstStyle/>
          <a:p>
            <a:endParaRPr lang="es-CL"/>
          </a:p>
        </p:txBody>
      </p:sp>
    </p:spTree>
    <p:extLst>
      <p:ext uri="{BB962C8B-B14F-4D97-AF65-F5344CB8AC3E}">
        <p14:creationId xmlns:p14="http://schemas.microsoft.com/office/powerpoint/2010/main" val="26820401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extLst/>
          </a:blip>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extLst/>
          </a:blip>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extLst/>
          </a:blip>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extLst/>
          </a:blip>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extLst/>
          </a:blip>
          <a:stretch>
            <a:fillRect/>
          </a:stretch>
        </p:blipFill>
        <p:spPr>
          <a:xfrm>
            <a:off x="8521706" y="6387272"/>
            <a:ext cx="830662" cy="756003"/>
          </a:xfrm>
          <a:prstGeom prst="rect">
            <a:avLst/>
          </a:prstGeom>
          <a:ln w="12700">
            <a:miter lim="400000"/>
          </a:ln>
        </p:spPr>
      </p:pic>
      <p:sp>
        <p:nvSpPr>
          <p:cNvPr id="26"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0"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3" name="Google Shape;21;p27"/>
          <p:cNvGrpSpPr/>
          <p:nvPr/>
        </p:nvGrpSpPr>
        <p:grpSpPr>
          <a:xfrm>
            <a:off x="8091898" y="451663"/>
            <a:ext cx="662106" cy="380240"/>
            <a:chOff x="-1" y="0"/>
            <a:chExt cx="662105" cy="380239"/>
          </a:xfrm>
        </p:grpSpPr>
        <p:sp>
          <p:nvSpPr>
            <p:cNvPr id="41"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2"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6" name="Google Shape;22;p27"/>
          <p:cNvGrpSpPr/>
          <p:nvPr/>
        </p:nvGrpSpPr>
        <p:grpSpPr>
          <a:xfrm>
            <a:off x="8753997" y="451663"/>
            <a:ext cx="785404" cy="380240"/>
            <a:chOff x="0" y="0"/>
            <a:chExt cx="785403" cy="380239"/>
          </a:xfrm>
        </p:grpSpPr>
        <p:sp>
          <p:nvSpPr>
            <p:cNvPr id="44"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5"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7"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8" name="Google Shape;23;p27"/>
          <p:cNvSpPr txBox="1"/>
          <p:nvPr/>
        </p:nvSpPr>
        <p:spPr>
          <a:xfrm>
            <a:off x="8443617" y="271142"/>
            <a:ext cx="1166703"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t>Actividad 10|</a:t>
            </a:r>
            <a:r>
              <a:rPr sz="1600">
                <a:solidFill>
                  <a:srgbClr val="741B47"/>
                </a:solidFill>
              </a:rPr>
              <a:t>2</a:t>
            </a:r>
          </a:p>
        </p:txBody>
      </p:sp>
      <p:sp>
        <p:nvSpPr>
          <p:cNvPr id="49" name="Google Shape;33;p25"/>
          <p:cNvSpPr txBox="1"/>
          <p:nvPr/>
        </p:nvSpPr>
        <p:spPr>
          <a:xfrm>
            <a:off x="442650" y="350325"/>
            <a:ext cx="7441801"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50"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7"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8"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1" name="Google Shape;30;p25"/>
          <p:cNvGrpSpPr/>
          <p:nvPr/>
        </p:nvGrpSpPr>
        <p:grpSpPr>
          <a:xfrm>
            <a:off x="8091898" y="451663"/>
            <a:ext cx="662106" cy="380240"/>
            <a:chOff x="-1" y="0"/>
            <a:chExt cx="662105" cy="380239"/>
          </a:xfrm>
        </p:grpSpPr>
        <p:sp>
          <p:nvSpPr>
            <p:cNvPr id="5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0"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4" name="Google Shape;31;p25"/>
          <p:cNvGrpSpPr/>
          <p:nvPr/>
        </p:nvGrpSpPr>
        <p:grpSpPr>
          <a:xfrm>
            <a:off x="8753997" y="451663"/>
            <a:ext cx="785404" cy="380240"/>
            <a:chOff x="0" y="0"/>
            <a:chExt cx="785403" cy="380239"/>
          </a:xfrm>
        </p:grpSpPr>
        <p:sp>
          <p:nvSpPr>
            <p:cNvPr id="6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3"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5"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6" name="Google Shape;23;p27"/>
          <p:cNvSpPr txBox="1"/>
          <p:nvPr/>
        </p:nvSpPr>
        <p:spPr>
          <a:xfrm>
            <a:off x="8443617" y="271142"/>
            <a:ext cx="1166703"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t>Actividad 10|</a:t>
            </a:r>
            <a:r>
              <a:rPr sz="1600">
                <a:solidFill>
                  <a:srgbClr val="741B47"/>
                </a:solidFill>
              </a:rPr>
              <a:t>2</a:t>
            </a:r>
          </a:p>
        </p:txBody>
      </p:sp>
      <p:sp>
        <p:nvSpPr>
          <p:cNvPr id="67" name="Google Shape;33;p25"/>
          <p:cNvSpPr txBox="1"/>
          <p:nvPr/>
        </p:nvSpPr>
        <p:spPr>
          <a:xfrm>
            <a:off x="442650" y="350325"/>
            <a:ext cx="7441801"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6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5"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6"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79" name="Google Shape;39;p26"/>
          <p:cNvGrpSpPr/>
          <p:nvPr/>
        </p:nvGrpSpPr>
        <p:grpSpPr>
          <a:xfrm>
            <a:off x="8091898" y="451663"/>
            <a:ext cx="662106" cy="380240"/>
            <a:chOff x="-1" y="0"/>
            <a:chExt cx="662105" cy="380239"/>
          </a:xfrm>
        </p:grpSpPr>
        <p:sp>
          <p:nvSpPr>
            <p:cNvPr id="77"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8"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2" name="Google Shape;40;p26"/>
          <p:cNvGrpSpPr/>
          <p:nvPr/>
        </p:nvGrpSpPr>
        <p:grpSpPr>
          <a:xfrm>
            <a:off x="8753997" y="451663"/>
            <a:ext cx="785404" cy="380240"/>
            <a:chOff x="0" y="0"/>
            <a:chExt cx="785403" cy="380239"/>
          </a:xfrm>
        </p:grpSpPr>
        <p:sp>
          <p:nvSpPr>
            <p:cNvPr id="80"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1"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3" name="Google Shape;44;p26"/>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4" name="Google Shape;23;p27"/>
          <p:cNvSpPr txBox="1"/>
          <p:nvPr/>
        </p:nvSpPr>
        <p:spPr>
          <a:xfrm>
            <a:off x="8443617" y="271142"/>
            <a:ext cx="1166703"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t>Actividad 10|</a:t>
            </a:r>
            <a:r>
              <a:rPr sz="1600">
                <a:solidFill>
                  <a:srgbClr val="741B47"/>
                </a:solidFill>
              </a:rPr>
              <a:t>2</a:t>
            </a:r>
          </a:p>
        </p:txBody>
      </p:sp>
      <p:sp>
        <p:nvSpPr>
          <p:cNvPr id="85" name="Google Shape;33;p25"/>
          <p:cNvSpPr txBox="1"/>
          <p:nvPr/>
        </p:nvSpPr>
        <p:spPr>
          <a:xfrm>
            <a:off x="442650" y="350325"/>
            <a:ext cx="7441801"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86"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3"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4"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7" name="Google Shape;48;p28"/>
          <p:cNvGrpSpPr/>
          <p:nvPr/>
        </p:nvGrpSpPr>
        <p:grpSpPr>
          <a:xfrm>
            <a:off x="8091898" y="451663"/>
            <a:ext cx="662106" cy="380240"/>
            <a:chOff x="-1" y="0"/>
            <a:chExt cx="662105" cy="380239"/>
          </a:xfrm>
        </p:grpSpPr>
        <p:sp>
          <p:nvSpPr>
            <p:cNvPr id="95"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6"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0" name="Google Shape;49;p28"/>
          <p:cNvGrpSpPr/>
          <p:nvPr/>
        </p:nvGrpSpPr>
        <p:grpSpPr>
          <a:xfrm>
            <a:off x="8753997" y="451663"/>
            <a:ext cx="785404" cy="380240"/>
            <a:chOff x="0" y="0"/>
            <a:chExt cx="785403" cy="380239"/>
          </a:xfrm>
        </p:grpSpPr>
        <p:sp>
          <p:nvSpPr>
            <p:cNvPr id="98"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9"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1" name="Google Shape;53;p28"/>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2" name="Google Shape;23;p27"/>
          <p:cNvSpPr txBox="1"/>
          <p:nvPr/>
        </p:nvSpPr>
        <p:spPr>
          <a:xfrm>
            <a:off x="8443617" y="271142"/>
            <a:ext cx="1166703"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t>Actividad 10|</a:t>
            </a:r>
            <a:r>
              <a:rPr sz="1600">
                <a:solidFill>
                  <a:srgbClr val="741B47"/>
                </a:solidFill>
              </a:rPr>
              <a:t>2</a:t>
            </a:r>
          </a:p>
        </p:txBody>
      </p:sp>
      <p:sp>
        <p:nvSpPr>
          <p:cNvPr id="103" name="Google Shape;33;p25"/>
          <p:cNvSpPr txBox="1"/>
          <p:nvPr/>
        </p:nvSpPr>
        <p:spPr>
          <a:xfrm>
            <a:off x="442650" y="350325"/>
            <a:ext cx="7441801"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104"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1"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4" name="Google Shape;81;p29"/>
          <p:cNvGrpSpPr/>
          <p:nvPr/>
        </p:nvGrpSpPr>
        <p:grpSpPr>
          <a:xfrm>
            <a:off x="8091898" y="451665"/>
            <a:ext cx="662106" cy="380238"/>
            <a:chOff x="-1" y="0"/>
            <a:chExt cx="662105" cy="380237"/>
          </a:xfrm>
        </p:grpSpPr>
        <p:sp>
          <p:nvSpPr>
            <p:cNvPr id="112"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3"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7" name="Google Shape;84;p29"/>
          <p:cNvGrpSpPr/>
          <p:nvPr/>
        </p:nvGrpSpPr>
        <p:grpSpPr>
          <a:xfrm>
            <a:off x="8753997" y="451665"/>
            <a:ext cx="785407" cy="380238"/>
            <a:chOff x="-1" y="0"/>
            <a:chExt cx="785406" cy="380237"/>
          </a:xfrm>
        </p:grpSpPr>
        <p:sp>
          <p:nvSpPr>
            <p:cNvPr id="115"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6"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8" name="Google Shape;88;p29"/>
          <p:cNvSpPr txBox="1"/>
          <p:nvPr/>
        </p:nvSpPr>
        <p:spPr>
          <a:xfrm>
            <a:off x="8170650" y="288449"/>
            <a:ext cx="1166703" cy="37215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19"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7"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0" name="Google Shape;21;p27"/>
          <p:cNvGrpSpPr/>
          <p:nvPr/>
        </p:nvGrpSpPr>
        <p:grpSpPr>
          <a:xfrm>
            <a:off x="8091898" y="451663"/>
            <a:ext cx="662106" cy="380240"/>
            <a:chOff x="-1" y="0"/>
            <a:chExt cx="662105" cy="380239"/>
          </a:xfrm>
        </p:grpSpPr>
        <p:sp>
          <p:nvSpPr>
            <p:cNvPr id="12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29"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3" name="Google Shape;22;p27"/>
          <p:cNvGrpSpPr/>
          <p:nvPr/>
        </p:nvGrpSpPr>
        <p:grpSpPr>
          <a:xfrm>
            <a:off x="8753997" y="451663"/>
            <a:ext cx="785404" cy="380240"/>
            <a:chOff x="0" y="0"/>
            <a:chExt cx="785403" cy="380239"/>
          </a:xfrm>
        </p:grpSpPr>
        <p:sp>
          <p:nvSpPr>
            <p:cNvPr id="13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2"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4"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5" name="Google Shape;33;p25"/>
          <p:cNvSpPr txBox="1"/>
          <p:nvPr/>
        </p:nvSpPr>
        <p:spPr>
          <a:xfrm>
            <a:off x="442650" y="350325"/>
            <a:ext cx="7441801"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136" name="Google Shape;23;p27"/>
          <p:cNvSpPr txBox="1"/>
          <p:nvPr/>
        </p:nvSpPr>
        <p:spPr>
          <a:xfrm>
            <a:off x="8443617" y="271142"/>
            <a:ext cx="1166703"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t>Actividad 10|</a:t>
            </a:r>
            <a:r>
              <a:rPr sz="1600">
                <a:solidFill>
                  <a:srgbClr val="741B47"/>
                </a:solidFill>
              </a:rPr>
              <a:t>2</a:t>
            </a:r>
          </a:p>
        </p:txBody>
      </p:sp>
      <p:sp>
        <p:nvSpPr>
          <p:cNvPr id="13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6" name="Google Shape;7;p23"/>
          <p:cNvGrpSpPr/>
          <p:nvPr/>
        </p:nvGrpSpPr>
        <p:grpSpPr>
          <a:xfrm>
            <a:off x="242854" y="1756548"/>
            <a:ext cx="9346505" cy="5675927"/>
            <a:chOff x="0" y="0"/>
            <a:chExt cx="9346503" cy="5675926"/>
          </a:xfrm>
        </p:grpSpPr>
        <p:sp>
          <p:nvSpPr>
            <p:cNvPr id="144"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5"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7" name="Google Shape;8;p23" descr="Google Shape;8;p23"/>
          <p:cNvPicPr>
            <a:picLocks noChangeAspect="1"/>
          </p:cNvPicPr>
          <p:nvPr/>
        </p:nvPicPr>
        <p:blipFill>
          <a:blip r:embed="rId2">
            <a:extLst/>
          </a:blip>
          <a:stretch>
            <a:fillRect/>
          </a:stretch>
        </p:blipFill>
        <p:spPr>
          <a:xfrm>
            <a:off x="436350" y="419800"/>
            <a:ext cx="3659450" cy="680475"/>
          </a:xfrm>
          <a:prstGeom prst="rect">
            <a:avLst/>
          </a:prstGeom>
          <a:ln w="12700">
            <a:miter lim="400000"/>
          </a:ln>
        </p:spPr>
      </p:pic>
      <p:sp>
        <p:nvSpPr>
          <p:cNvPr id="148"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49" name="Google Shape;10;p23" descr="Google Shape;10;p23"/>
          <p:cNvPicPr>
            <a:picLocks noChangeAspect="1"/>
          </p:cNvPicPr>
          <p:nvPr/>
        </p:nvPicPr>
        <p:blipFill>
          <a:blip r:embed="rId3">
            <a:extLst/>
          </a:blip>
          <a:stretch>
            <a:fillRect/>
          </a:stretch>
        </p:blipFill>
        <p:spPr>
          <a:xfrm>
            <a:off x="433440" y="6464000"/>
            <a:ext cx="690484" cy="680477"/>
          </a:xfrm>
          <a:prstGeom prst="rect">
            <a:avLst/>
          </a:prstGeom>
          <a:ln w="12700">
            <a:miter lim="400000"/>
          </a:ln>
        </p:spPr>
      </p:pic>
      <p:pic>
        <p:nvPicPr>
          <p:cNvPr id="150" name="Google Shape;11;p23" descr="Google Shape;11;p23"/>
          <p:cNvPicPr>
            <a:picLocks noChangeAspect="1"/>
          </p:cNvPicPr>
          <p:nvPr/>
        </p:nvPicPr>
        <p:blipFill>
          <a:blip r:embed="rId4">
            <a:extLst/>
          </a:blip>
          <a:stretch>
            <a:fillRect/>
          </a:stretch>
        </p:blipFill>
        <p:spPr>
          <a:xfrm>
            <a:off x="8272364" y="1222172"/>
            <a:ext cx="1080002" cy="241875"/>
          </a:xfrm>
          <a:prstGeom prst="rect">
            <a:avLst/>
          </a:prstGeom>
          <a:ln w="12700">
            <a:miter lim="400000"/>
          </a:ln>
        </p:spPr>
      </p:pic>
      <p:pic>
        <p:nvPicPr>
          <p:cNvPr id="151" name="Google Shape;12;p23" descr="Google Shape;12;p23"/>
          <p:cNvPicPr>
            <a:picLocks noChangeAspect="1"/>
          </p:cNvPicPr>
          <p:nvPr/>
        </p:nvPicPr>
        <p:blipFill>
          <a:blip r:embed="rId5">
            <a:extLst/>
          </a:blip>
          <a:stretch>
            <a:fillRect/>
          </a:stretch>
        </p:blipFill>
        <p:spPr>
          <a:xfrm>
            <a:off x="8272364" y="418596"/>
            <a:ext cx="1080002" cy="664778"/>
          </a:xfrm>
          <a:prstGeom prst="rect">
            <a:avLst/>
          </a:prstGeom>
          <a:ln w="12700">
            <a:miter lim="400000"/>
          </a:ln>
        </p:spPr>
      </p:pic>
      <p:pic>
        <p:nvPicPr>
          <p:cNvPr id="152" name="Google Shape;13;p23" descr="Google Shape;13;p23"/>
          <p:cNvPicPr>
            <a:picLocks noChangeAspect="1"/>
          </p:cNvPicPr>
          <p:nvPr/>
        </p:nvPicPr>
        <p:blipFill>
          <a:blip r:embed="rId6">
            <a:extLst/>
          </a:blip>
          <a:stretch>
            <a:fillRect/>
          </a:stretch>
        </p:blipFill>
        <p:spPr>
          <a:xfrm>
            <a:off x="8521706" y="6387272"/>
            <a:ext cx="830661" cy="756002"/>
          </a:xfrm>
          <a:prstGeom prst="rect">
            <a:avLst/>
          </a:prstGeom>
          <a:ln w="12700">
            <a:miter lim="400000"/>
          </a:ln>
        </p:spPr>
      </p:pic>
      <p:sp>
        <p:nvSpPr>
          <p:cNvPr id="153"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1">
            <a:extLst/>
          </a:blip>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2">
            <a:extLst/>
          </a:blip>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3">
            <a:extLst/>
          </a:blip>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hf hdr="0" ftr="0" dt="0"/>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t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9.tif"/><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9.ti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3.tif"/><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4.ti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5.tif"/><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6.ti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7.tif"/><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8.tif"/><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zBVayVr3X-c" TargetMode="External"/><Relationship Id="rId2" Type="http://schemas.openxmlformats.org/officeDocument/2006/relationships/image" Target="../media/image39.png"/><Relationship Id="rId1" Type="http://schemas.openxmlformats.org/officeDocument/2006/relationships/slideLayout" Target="../slideLayouts/slideLayout6.xml"/><Relationship Id="rId5" Type="http://schemas.openxmlformats.org/officeDocument/2006/relationships/image" Target="../media/image40.png"/><Relationship Id="rId4" Type="http://schemas.openxmlformats.org/officeDocument/2006/relationships/hyperlink" Target="https://www.youtube.com/watch?v=bDM2Y0SrUUM&amp;t=300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5.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Google Shape;94;p1"/>
          <p:cNvSpPr txBox="1"/>
          <p:nvPr/>
        </p:nvSpPr>
        <p:spPr>
          <a:xfrm>
            <a:off x="1176618" y="6563125"/>
            <a:ext cx="7012135" cy="482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163" name="Google Shape;97;p1"/>
          <p:cNvSpPr txBox="1"/>
          <p:nvPr/>
        </p:nvSpPr>
        <p:spPr>
          <a:xfrm>
            <a:off x="352724" y="2261848"/>
            <a:ext cx="7586043" cy="11537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t>Mantenimiento de los sistemas </a:t>
            </a:r>
          </a:p>
          <a:p>
            <a:pPr>
              <a:lnSpc>
                <a:spcPct val="90000"/>
              </a:lnSpc>
              <a:defRPr sz="3600" b="1" cap="all">
                <a:solidFill>
                  <a:srgbClr val="741B47"/>
                </a:solidFill>
                <a:latin typeface="Calibri"/>
                <a:ea typeface="Calibri"/>
                <a:cs typeface="Calibri"/>
                <a:sym typeface="Calibri"/>
              </a:defRPr>
            </a:pPr>
            <a:r>
              <a:t>de transmisión y frenos</a:t>
            </a:r>
          </a:p>
        </p:txBody>
      </p:sp>
      <p:sp>
        <p:nvSpPr>
          <p:cNvPr id="164" name="Google Shape;76;p1"/>
          <p:cNvSpPr txBox="1"/>
          <p:nvPr/>
        </p:nvSpPr>
        <p:spPr>
          <a:xfrm>
            <a:off x="374950" y="1923280"/>
            <a:ext cx="1444326" cy="62111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ctr">
            <a:spAutoFit/>
          </a:bodyPr>
          <a:lstStyle>
            <a:lvl1pPr>
              <a:defRPr sz="1500" b="1">
                <a:latin typeface="Calibri"/>
                <a:ea typeface="Calibri"/>
                <a:cs typeface="Calibri"/>
                <a:sym typeface="Calibri"/>
              </a:defRPr>
            </a:lvl1pPr>
          </a:lstStyle>
          <a:p>
            <a:r>
              <a:t>MÓDULO 8</a:t>
            </a:r>
            <a:endParaRPr>
              <a:latin typeface="+mj-lt"/>
              <a:ea typeface="+mj-ea"/>
              <a:cs typeface="+mj-cs"/>
              <a:sym typeface="Arial"/>
            </a:endParaRPr>
          </a:p>
        </p:txBody>
      </p:sp>
      <p:pic>
        <p:nvPicPr>
          <p:cNvPr id="165" name="Imagen" descr="Imagen"/>
          <p:cNvPicPr>
            <a:picLocks noChangeAspect="1"/>
          </p:cNvPicPr>
          <p:nvPr/>
        </p:nvPicPr>
        <p:blipFill>
          <a:blip r:embed="rId2">
            <a:extLst/>
          </a:blip>
          <a:stretch>
            <a:fillRect/>
          </a:stretch>
        </p:blipFill>
        <p:spPr>
          <a:xfrm>
            <a:off x="2060756" y="3270460"/>
            <a:ext cx="5524117" cy="3336101"/>
          </a:xfrm>
          <a:prstGeom prst="rect">
            <a:avLst/>
          </a:prstGeom>
          <a:ln w="12700">
            <a:miter lim="400000"/>
          </a:ln>
        </p:spPr>
      </p:pic>
      <p:sp>
        <p:nvSpPr>
          <p:cNvPr id="6" name="Google Shape;62;p13"/>
          <p:cNvSpPr txBox="1"/>
          <p:nvPr/>
        </p:nvSpPr>
        <p:spPr>
          <a:xfrm>
            <a:off x="1139100" y="834800"/>
            <a:ext cx="4156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sz="1200" b="1" dirty="0" smtClean="0">
                <a:solidFill>
                  <a:srgbClr val="741B47"/>
                </a:solidFill>
                <a:latin typeface="Calibri" panose="020F0502020204030204" pitchFamily="34" charset="0"/>
                <a:ea typeface="Roboto"/>
                <a:cs typeface="Calibri" panose="020F0502020204030204" pitchFamily="34" charset="0"/>
                <a:sym typeface="Roboto"/>
              </a:rPr>
              <a:t>SECTOR METALMECÁNICA </a:t>
            </a:r>
            <a:r>
              <a:rPr lang="x-none" sz="1200" dirty="0" smtClean="0">
                <a:solidFill>
                  <a:srgbClr val="741B47"/>
                </a:solidFill>
                <a:latin typeface="Calibri" panose="020F0502020204030204" pitchFamily="34" charset="0"/>
                <a:ea typeface="Roboto Medium"/>
                <a:cs typeface="Calibri" panose="020F0502020204030204" pitchFamily="34" charset="0"/>
                <a:sym typeface="Roboto Medium"/>
              </a:rPr>
              <a:t>| NIVEL </a:t>
            </a:r>
            <a:r>
              <a:rPr lang="es-CL" sz="1200" dirty="0" smtClean="0">
                <a:solidFill>
                  <a:srgbClr val="741B47"/>
                </a:solidFill>
                <a:latin typeface="Calibri" panose="020F0502020204030204" pitchFamily="34" charset="0"/>
                <a:ea typeface="Roboto Medium"/>
                <a:cs typeface="Calibri" panose="020F0502020204030204" pitchFamily="34" charset="0"/>
                <a:sym typeface="Roboto Medium"/>
              </a:rPr>
              <a:t>4</a:t>
            </a:r>
            <a:r>
              <a:rPr lang="x-none" sz="1200" dirty="0" smtClean="0">
                <a:solidFill>
                  <a:srgbClr val="741B47"/>
                </a:solidFill>
                <a:latin typeface="Calibri" panose="020F0502020204030204" pitchFamily="34" charset="0"/>
                <a:ea typeface="Roboto Medium"/>
                <a:cs typeface="Calibri" panose="020F0502020204030204" pitchFamily="34" charset="0"/>
                <a:sym typeface="Roboto Medium"/>
              </a:rPr>
              <a:t>° MEDIO</a:t>
            </a:r>
            <a:endParaRPr sz="1200" dirty="0">
              <a:solidFill>
                <a:srgbClr val="741B47"/>
              </a:solidFill>
              <a:latin typeface="Calibri" panose="020F0502020204030204" pitchFamily="34" charset="0"/>
              <a:ea typeface="Roboto Medium"/>
              <a:cs typeface="Calibri" panose="020F0502020204030204" pitchFamily="34" charset="0"/>
              <a:sym typeface="Roboto Medium"/>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Google Shape;83;p2"/>
          <p:cNvSpPr txBox="1"/>
          <p:nvPr/>
        </p:nvSpPr>
        <p:spPr>
          <a:xfrm>
            <a:off x="365423" y="2049137"/>
            <a:ext cx="1444329" cy="3694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sz="1500" b="1">
                <a:latin typeface="Calibri"/>
                <a:ea typeface="Calibri"/>
                <a:cs typeface="Calibri"/>
                <a:sym typeface="Calibri"/>
              </a:defRPr>
            </a:lvl1pPr>
          </a:lstStyle>
          <a:p>
            <a:r>
              <a:t>ACTIVIDAD 6</a:t>
            </a:r>
          </a:p>
        </p:txBody>
      </p:sp>
      <p:sp>
        <p:nvSpPr>
          <p:cNvPr id="169" name="Google Shape;78;p37"/>
          <p:cNvSpPr txBox="1"/>
          <p:nvPr/>
        </p:nvSpPr>
        <p:spPr>
          <a:xfrm>
            <a:off x="404955" y="2214696"/>
            <a:ext cx="5963418" cy="115375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t>CALIFICACIÓN DE TRANSMISIONES MECÁNICAS</a:t>
            </a:r>
          </a:p>
        </p:txBody>
      </p:sp>
      <p:pic>
        <p:nvPicPr>
          <p:cNvPr id="170" name="Imagen" descr="Imagen"/>
          <p:cNvPicPr>
            <a:picLocks noChangeAspect="1"/>
          </p:cNvPicPr>
          <p:nvPr/>
        </p:nvPicPr>
        <p:blipFill>
          <a:blip r:embed="rId2">
            <a:extLst/>
          </a:blip>
          <a:stretch>
            <a:fillRect/>
          </a:stretch>
        </p:blipFill>
        <p:spPr>
          <a:xfrm>
            <a:off x="2164178" y="3384080"/>
            <a:ext cx="6014785" cy="3978848"/>
          </a:xfrm>
          <a:prstGeom prst="rect">
            <a:avLst/>
          </a:prstGeom>
          <a:ln w="12700">
            <a:miter lim="400000"/>
          </a:ln>
        </p:spPr>
      </p:pic>
      <p:sp>
        <p:nvSpPr>
          <p:cNvPr id="7" name="Google Shape;107;p2"/>
          <p:cNvSpPr txBox="1"/>
          <p:nvPr/>
        </p:nvSpPr>
        <p:spPr>
          <a:xfrm>
            <a:off x="1139099" y="834800"/>
            <a:ext cx="5045391" cy="3692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smtClean="0"/>
              <a:t>MÓDULO </a:t>
            </a:r>
            <a:r>
              <a:rPr lang="es-CL" dirty="0" smtClean="0"/>
              <a:t>8</a:t>
            </a:r>
            <a:r>
              <a:rPr dirty="0" smtClean="0"/>
              <a:t> </a:t>
            </a:r>
            <a:r>
              <a:rPr b="0" dirty="0" smtClean="0"/>
              <a:t>|</a:t>
            </a:r>
            <a:r>
              <a:rPr lang="es-CL" b="0" dirty="0" smtClean="0"/>
              <a:t>MANTENIMIENTO DE LOS SISTEMAS DE TRANSMISIÓN Y FRENOS</a:t>
            </a:r>
            <a:endParaRPr b="0" dirty="0"/>
          </a:p>
        </p:txBody>
      </p:sp>
      <p:sp>
        <p:nvSpPr>
          <p:cNvPr id="2" name="Marcador de número de diapositiva 1"/>
          <p:cNvSpPr>
            <a:spLocks noGrp="1"/>
          </p:cNvSpPr>
          <p:nvPr>
            <p:ph type="sldNum" sz="quarter" idx="2"/>
          </p:nvPr>
        </p:nvSpPr>
        <p:spPr/>
        <p:txBody>
          <a:bodyPr/>
          <a:lstStyle/>
          <a:p>
            <a:fld id="{86CB4B4D-7CA3-9044-876B-883B54F8677D}" type="slidenum">
              <a:rPr lang="es-CL" smtClean="0"/>
              <a:t>2</a:t>
            </a:fld>
            <a:endParaRPr lang="es-CL"/>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73" name="Google Shape;35;p28"/>
          <p:cNvSpPr/>
          <p:nvPr/>
        </p:nvSpPr>
        <p:spPr>
          <a:xfrm rot="10800000" flipH="1">
            <a:off x="181647" y="802359"/>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76" name="Google Shape;101;p3"/>
          <p:cNvGrpSpPr/>
          <p:nvPr/>
        </p:nvGrpSpPr>
        <p:grpSpPr>
          <a:xfrm>
            <a:off x="481780" y="1887793"/>
            <a:ext cx="4090223" cy="3116831"/>
            <a:chOff x="0" y="-1"/>
            <a:chExt cx="4090221" cy="3116830"/>
          </a:xfrm>
        </p:grpSpPr>
        <p:sp>
          <p:nvSpPr>
            <p:cNvPr id="174"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78" name="Imagen 21" descr="Imagen 21"/>
          <p:cNvPicPr>
            <a:picLocks noChangeAspect="1"/>
          </p:cNvPicPr>
          <p:nvPr/>
        </p:nvPicPr>
        <p:blipFill>
          <a:blip r:embed="rId2">
            <a:extLst/>
          </a:blip>
          <a:stretch>
            <a:fillRect/>
          </a:stretch>
        </p:blipFill>
        <p:spPr>
          <a:xfrm>
            <a:off x="375973" y="1796207"/>
            <a:ext cx="719665" cy="686193"/>
          </a:xfrm>
          <a:prstGeom prst="rect">
            <a:avLst/>
          </a:prstGeom>
          <a:ln w="12700">
            <a:miter lim="400000"/>
          </a:ln>
        </p:spPr>
      </p:pic>
      <p:sp>
        <p:nvSpPr>
          <p:cNvPr id="179" name="Google Shape;95;p3"/>
          <p:cNvSpPr txBox="1"/>
          <p:nvPr/>
        </p:nvSpPr>
        <p:spPr>
          <a:xfrm>
            <a:off x="375975" y="1265365"/>
            <a:ext cx="4864619"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80" name="Imagen 26" descr="Imagen 26"/>
          <p:cNvPicPr>
            <a:picLocks noChangeAspect="1"/>
          </p:cNvPicPr>
          <p:nvPr/>
        </p:nvPicPr>
        <p:blipFill>
          <a:blip r:embed="rId3">
            <a:extLst/>
          </a:blip>
          <a:stretch>
            <a:fillRect/>
          </a:stretch>
        </p:blipFill>
        <p:spPr>
          <a:xfrm>
            <a:off x="3485784" y="2354963"/>
            <a:ext cx="5849285" cy="4478455"/>
          </a:xfrm>
          <a:prstGeom prst="rect">
            <a:avLst/>
          </a:prstGeom>
          <a:ln w="12700">
            <a:miter lim="400000"/>
          </a:ln>
        </p:spPr>
      </p:pic>
      <p:sp>
        <p:nvSpPr>
          <p:cNvPr id="11" name="Google Shape;99;p3"/>
          <p:cNvSpPr txBox="1"/>
          <p:nvPr/>
        </p:nvSpPr>
        <p:spPr>
          <a:xfrm>
            <a:off x="1172501" y="2439788"/>
            <a:ext cx="2793101" cy="21544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defRPr sz="1600">
                <a:latin typeface="Calibri"/>
                <a:ea typeface="Calibri"/>
                <a:cs typeface="Calibri"/>
                <a:sym typeface="Calibri"/>
              </a:defRPr>
            </a:lvl1pPr>
          </a:lstStyle>
          <a:p>
            <a:r>
              <a:rPr lang="es-CL" dirty="0"/>
              <a:t>Realizar mantenimiento básico de diversos sistemas de vehículos automotrices livianos, semipesados y pesados, de acuerdo a las pautas de mantenimiento del fabricante, de inspección y diagnóstico de fallas.</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4</a:t>
            </a:fld>
            <a:endParaRPr/>
          </a:p>
        </p:txBody>
      </p:sp>
      <p:grpSp>
        <p:nvGrpSpPr>
          <p:cNvPr id="199" name="Grupo 55"/>
          <p:cNvGrpSpPr/>
          <p:nvPr/>
        </p:nvGrpSpPr>
        <p:grpSpPr>
          <a:xfrm>
            <a:off x="279322" y="1001937"/>
            <a:ext cx="9429358" cy="6107075"/>
            <a:chOff x="0" y="0"/>
            <a:chExt cx="9429356" cy="6107074"/>
          </a:xfrm>
        </p:grpSpPr>
        <p:grpSp>
          <p:nvGrpSpPr>
            <p:cNvPr id="197" name="Grupo 56"/>
            <p:cNvGrpSpPr/>
            <p:nvPr/>
          </p:nvGrpSpPr>
          <p:grpSpPr>
            <a:xfrm>
              <a:off x="0" y="0"/>
              <a:ext cx="9037632" cy="5024691"/>
              <a:chOff x="0" y="0"/>
              <a:chExt cx="9037631" cy="5024690"/>
            </a:xfrm>
          </p:grpSpPr>
          <p:grpSp>
            <p:nvGrpSpPr>
              <p:cNvPr id="185" name="Google Shape;105;p3"/>
              <p:cNvGrpSpPr/>
              <p:nvPr/>
            </p:nvGrpSpPr>
            <p:grpSpPr>
              <a:xfrm>
                <a:off x="197188" y="2204996"/>
                <a:ext cx="4657805" cy="1139777"/>
                <a:chOff x="0" y="0"/>
                <a:chExt cx="4657804" cy="1139775"/>
              </a:xfrm>
            </p:grpSpPr>
            <p:sp>
              <p:nvSpPr>
                <p:cNvPr id="183" name="Rectángulo redondeado"/>
                <p:cNvSpPr/>
                <p:nvPr/>
              </p:nvSpPr>
              <p:spPr>
                <a:xfrm>
                  <a:off x="0" y="-1"/>
                  <a:ext cx="4657805" cy="1139777"/>
                </a:xfrm>
                <a:prstGeom prst="roundRect">
                  <a:avLst>
                    <a:gd name="adj" fmla="val 16667"/>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84" name="Texto"/>
                <p:cNvSpPr txBox="1"/>
                <p:nvPr/>
              </p:nvSpPr>
              <p:spPr>
                <a:xfrm>
                  <a:off x="55638" y="379768"/>
                  <a:ext cx="4546528"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186" name="Rectángulo redondeado"/>
              <p:cNvSpPr/>
              <p:nvPr/>
            </p:nvSpPr>
            <p:spPr>
              <a:xfrm>
                <a:off x="197187" y="3486062"/>
                <a:ext cx="4657805" cy="1538629"/>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87" name="Texto"/>
              <p:cNvSpPr txBox="1"/>
              <p:nvPr/>
            </p:nvSpPr>
            <p:spPr>
              <a:xfrm>
                <a:off x="252827" y="4082965"/>
                <a:ext cx="45465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sp>
            <p:nvSpPr>
              <p:cNvPr id="188" name="Google Shape;110;p3"/>
              <p:cNvSpPr/>
              <p:nvPr/>
            </p:nvSpPr>
            <p:spPr>
              <a:xfrm>
                <a:off x="4747293" y="2628221"/>
                <a:ext cx="696539" cy="696539"/>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91" name="Google Shape;112;p3"/>
              <p:cNvGrpSpPr/>
              <p:nvPr/>
            </p:nvGrpSpPr>
            <p:grpSpPr>
              <a:xfrm>
                <a:off x="0" y="4000236"/>
                <a:ext cx="391114" cy="536165"/>
                <a:chOff x="0" y="0"/>
                <a:chExt cx="391113" cy="536163"/>
              </a:xfrm>
            </p:grpSpPr>
            <p:sp>
              <p:nvSpPr>
                <p:cNvPr id="189" name="Google Shape;113;p3"/>
                <p:cNvSpPr/>
                <p:nvPr/>
              </p:nvSpPr>
              <p:spPr>
                <a:xfrm>
                  <a:off x="0" y="84708"/>
                  <a:ext cx="391114" cy="385806"/>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90" name="Google Shape;114;p3"/>
                <p:cNvSpPr txBox="1"/>
                <p:nvPr/>
              </p:nvSpPr>
              <p:spPr>
                <a:xfrm>
                  <a:off x="9903" y="0"/>
                  <a:ext cx="312205" cy="53616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194" name="Google Shape;115;p3"/>
              <p:cNvGrpSpPr/>
              <p:nvPr/>
            </p:nvGrpSpPr>
            <p:grpSpPr>
              <a:xfrm>
                <a:off x="8161" y="2502035"/>
                <a:ext cx="376206" cy="536165"/>
                <a:chOff x="0" y="-1"/>
                <a:chExt cx="376205" cy="536163"/>
              </a:xfrm>
            </p:grpSpPr>
            <p:sp>
              <p:nvSpPr>
                <p:cNvPr id="192" name="Google Shape;116;p3"/>
                <p:cNvSpPr/>
                <p:nvPr/>
              </p:nvSpPr>
              <p:spPr>
                <a:xfrm>
                  <a:off x="-1" y="84708"/>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93" name="Google Shape;117;p3"/>
                <p:cNvSpPr txBox="1"/>
                <p:nvPr/>
              </p:nvSpPr>
              <p:spPr>
                <a:xfrm>
                  <a:off x="9524" y="-2"/>
                  <a:ext cx="300305"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95" name="Google Shape;392;p18"/>
              <p:cNvSpPr txBox="1"/>
              <p:nvPr/>
            </p:nvSpPr>
            <p:spPr>
              <a:xfrm>
                <a:off x="87125" y="0"/>
                <a:ext cx="4700404" cy="37220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RECORDEMOS</a:t>
                </a:r>
              </a:p>
            </p:txBody>
          </p:sp>
          <p:sp>
            <p:nvSpPr>
              <p:cNvPr id="196" name="Google Shape;109;p3"/>
              <p:cNvSpPr txBox="1"/>
              <p:nvPr/>
            </p:nvSpPr>
            <p:spPr>
              <a:xfrm>
                <a:off x="87126" y="312448"/>
                <a:ext cx="8950506"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¿QUÉ APRENDIMOS LA ACTIVIDAD ANTERIOR?</a:t>
                </a:r>
              </a:p>
            </p:txBody>
          </p:sp>
        </p:grpSp>
        <p:pic>
          <p:nvPicPr>
            <p:cNvPr id="198" name="Google Shape;124;p3" descr="Google Shape;124;p3"/>
            <p:cNvPicPr>
              <a:picLocks noChangeAspect="1"/>
            </p:cNvPicPr>
            <p:nvPr/>
          </p:nvPicPr>
          <p:blipFill>
            <a:blip r:embed="rId2">
              <a:extLst/>
            </a:blip>
            <a:stretch>
              <a:fillRect/>
            </a:stretch>
          </p:blipFill>
          <p:spPr>
            <a:xfrm>
              <a:off x="4565436" y="1498873"/>
              <a:ext cx="4863921" cy="4608202"/>
            </a:xfrm>
            <a:prstGeom prst="rect">
              <a:avLst/>
            </a:prstGeom>
            <a:ln w="12700" cap="flat">
              <a:noFill/>
              <a:miter lim="400000"/>
            </a:ln>
            <a:effectLst/>
          </p:spPr>
        </p:pic>
      </p:grpSp>
      <p:sp>
        <p:nvSpPr>
          <p:cNvPr id="200" name="Google Shape;121;p3"/>
          <p:cNvSpPr txBox="1"/>
          <p:nvPr/>
        </p:nvSpPr>
        <p:spPr>
          <a:xfrm>
            <a:off x="829772" y="3292253"/>
            <a:ext cx="4373902" cy="962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Conociste el proceso de diagnóstico del conjunto de embrague, considerando sus partes y piezas, siguiendo  lo propuesto en el servicio.</a:t>
            </a:r>
          </a:p>
        </p:txBody>
      </p:sp>
      <p:sp>
        <p:nvSpPr>
          <p:cNvPr id="201" name="Google Shape;122;p3"/>
          <p:cNvSpPr txBox="1"/>
          <p:nvPr/>
        </p:nvSpPr>
        <p:spPr>
          <a:xfrm>
            <a:off x="829772" y="4642910"/>
            <a:ext cx="4038604" cy="124811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Aplicaste el proceso de diagnóstico del conjunto de embrague, considerando sus partes y piezas, siguiendo  lo propuesto en el servicio.</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4" name="Google Shape;160;p5"/>
          <p:cNvSpPr txBox="1"/>
          <p:nvPr/>
        </p:nvSpPr>
        <p:spPr>
          <a:xfrm>
            <a:off x="375972" y="1265365"/>
            <a:ext cx="8950506" cy="5361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5" name="Google Shape;165;p5"/>
          <p:cNvSpPr txBox="1"/>
          <p:nvPr/>
        </p:nvSpPr>
        <p:spPr>
          <a:xfrm>
            <a:off x="313634" y="6319256"/>
            <a:ext cx="5388805" cy="4541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6" name="Google Shape;168;p5"/>
          <p:cNvSpPr/>
          <p:nvPr/>
        </p:nvSpPr>
        <p:spPr>
          <a:xfrm>
            <a:off x="375973" y="2475183"/>
            <a:ext cx="5650728" cy="1042627"/>
          </a:xfrm>
          <a:prstGeom prst="roundRect">
            <a:avLst>
              <a:gd name="adj" fmla="val 12267"/>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7" name="Google Shape;175;p5" descr="Google Shape;175;p5"/>
          <p:cNvPicPr>
            <a:picLocks noChangeAspect="1"/>
          </p:cNvPicPr>
          <p:nvPr/>
        </p:nvPicPr>
        <p:blipFill>
          <a:blip r:embed="rId2">
            <a:extLst/>
          </a:blip>
          <a:stretch>
            <a:fillRect/>
          </a:stretch>
        </p:blipFill>
        <p:spPr>
          <a:xfrm>
            <a:off x="5805716" y="2172884"/>
            <a:ext cx="441963" cy="438915"/>
          </a:xfrm>
          <a:prstGeom prst="rect">
            <a:avLst/>
          </a:prstGeom>
          <a:ln w="12700">
            <a:miter lim="400000"/>
          </a:ln>
        </p:spPr>
      </p:pic>
      <p:pic>
        <p:nvPicPr>
          <p:cNvPr id="208" name="Google Shape;178;p5" descr="Google Shape;178;p5"/>
          <p:cNvPicPr>
            <a:picLocks noChangeAspect="1"/>
          </p:cNvPicPr>
          <p:nvPr/>
        </p:nvPicPr>
        <p:blipFill>
          <a:blip r:embed="rId3">
            <a:extLst/>
          </a:blip>
          <a:stretch>
            <a:fillRect/>
          </a:stretch>
        </p:blipFill>
        <p:spPr>
          <a:xfrm>
            <a:off x="6549425" y="1315762"/>
            <a:ext cx="2670051" cy="5675377"/>
          </a:xfrm>
          <a:prstGeom prst="rect">
            <a:avLst/>
          </a:prstGeom>
          <a:ln w="12700">
            <a:miter lim="400000"/>
          </a:ln>
        </p:spPr>
      </p:pic>
      <p:sp>
        <p:nvSpPr>
          <p:cNvPr id="209" name="Google Shape;392;p18"/>
          <p:cNvSpPr txBox="1"/>
          <p:nvPr/>
        </p:nvSpPr>
        <p:spPr>
          <a:xfrm>
            <a:off x="366450" y="1045480"/>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10" name="Google Shape;168;p5"/>
          <p:cNvSpPr/>
          <p:nvPr/>
        </p:nvSpPr>
        <p:spPr>
          <a:xfrm>
            <a:off x="366449" y="3784941"/>
            <a:ext cx="5650729" cy="1042628"/>
          </a:xfrm>
          <a:prstGeom prst="roundRect">
            <a:avLst>
              <a:gd name="adj" fmla="val 12267"/>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1" name="Google Shape;175;p5" descr="Google Shape;175;p5"/>
          <p:cNvPicPr>
            <a:picLocks noChangeAspect="1"/>
          </p:cNvPicPr>
          <p:nvPr/>
        </p:nvPicPr>
        <p:blipFill>
          <a:blip r:embed="rId2">
            <a:extLst/>
          </a:blip>
          <a:stretch>
            <a:fillRect/>
          </a:stretch>
        </p:blipFill>
        <p:spPr>
          <a:xfrm>
            <a:off x="5796193" y="3482642"/>
            <a:ext cx="441963" cy="438915"/>
          </a:xfrm>
          <a:prstGeom prst="rect">
            <a:avLst/>
          </a:prstGeom>
          <a:ln w="12700">
            <a:miter lim="400000"/>
          </a:ln>
        </p:spPr>
      </p:pic>
      <p:sp>
        <p:nvSpPr>
          <p:cNvPr id="212" name="Google Shape;136;p4"/>
          <p:cNvSpPr txBox="1"/>
          <p:nvPr/>
        </p:nvSpPr>
        <p:spPr>
          <a:xfrm>
            <a:off x="527946" y="4107966"/>
            <a:ext cx="4554612"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sz="1600">
                <a:latin typeface="Calibri"/>
                <a:ea typeface="Calibri"/>
                <a:cs typeface="Calibri"/>
                <a:sym typeface="Calibri"/>
              </a:defRPr>
            </a:lvl1pPr>
          </a:lstStyle>
          <a:p>
            <a:r>
              <a:t>¿Cuál era el funcionamiento de este conjunto?</a:t>
            </a:r>
          </a:p>
        </p:txBody>
      </p:sp>
      <p:sp>
        <p:nvSpPr>
          <p:cNvPr id="213" name="Google Shape;168;p5"/>
          <p:cNvSpPr/>
          <p:nvPr/>
        </p:nvSpPr>
        <p:spPr>
          <a:xfrm>
            <a:off x="375973" y="5112508"/>
            <a:ext cx="5650728" cy="1042628"/>
          </a:xfrm>
          <a:prstGeom prst="roundRect">
            <a:avLst>
              <a:gd name="adj" fmla="val 12267"/>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extLst/>
          </a:blip>
          <a:stretch>
            <a:fillRect/>
          </a:stretch>
        </p:blipFill>
        <p:spPr>
          <a:xfrm>
            <a:off x="5805716" y="4810209"/>
            <a:ext cx="441963" cy="438915"/>
          </a:xfrm>
          <a:prstGeom prst="rect">
            <a:avLst/>
          </a:prstGeom>
          <a:ln w="12700">
            <a:miter lim="400000"/>
          </a:ln>
        </p:spPr>
      </p:pic>
      <p:sp>
        <p:nvSpPr>
          <p:cNvPr id="215" name="Google Shape;136;p4"/>
          <p:cNvSpPr txBox="1"/>
          <p:nvPr/>
        </p:nvSpPr>
        <p:spPr>
          <a:xfrm>
            <a:off x="537469" y="5435532"/>
            <a:ext cx="4554612"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sz="1600">
                <a:latin typeface="Calibri"/>
                <a:ea typeface="Calibri"/>
                <a:cs typeface="Calibri"/>
                <a:sym typeface="Calibri"/>
              </a:defRPr>
            </a:lvl1pPr>
          </a:lstStyle>
          <a:p>
            <a:r>
              <a:t>Nombra tres partes importantes de este conjunto.</a:t>
            </a:r>
          </a:p>
        </p:txBody>
      </p:sp>
      <p:sp>
        <p:nvSpPr>
          <p:cNvPr id="216" name="CuadroTexto 28"/>
          <p:cNvSpPr txBox="1"/>
          <p:nvPr/>
        </p:nvSpPr>
        <p:spPr>
          <a:xfrm>
            <a:off x="527945" y="2756629"/>
            <a:ext cx="4855030" cy="5712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a:latin typeface="Calibri"/>
                <a:ea typeface="Calibri"/>
                <a:cs typeface="Calibri"/>
                <a:sym typeface="Calibri"/>
              </a:defRPr>
            </a:pPr>
            <a:r>
              <a:t>¿Qué teníamos que considerar antes de efectuar el diagnóstico del conjunto de embrague</a:t>
            </a:r>
            <a:r>
              <a:rPr sz="1400">
                <a:latin typeface="+mn-lt"/>
                <a:ea typeface="+mn-ea"/>
                <a:cs typeface="+mn-cs"/>
                <a:sym typeface="Helvetica"/>
              </a:rPr>
              <a:t>?</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0" name="Google Shape;151;p5"/>
          <p:cNvGrpSpPr/>
          <p:nvPr/>
        </p:nvGrpSpPr>
        <p:grpSpPr>
          <a:xfrm>
            <a:off x="4063481" y="3088865"/>
            <a:ext cx="5095876" cy="3508584"/>
            <a:chOff x="0" y="-1"/>
            <a:chExt cx="5095875" cy="3508582"/>
          </a:xfrm>
        </p:grpSpPr>
        <p:sp>
          <p:nvSpPr>
            <p:cNvPr id="218"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9"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1"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2" name="Google Shape;152;p5"/>
          <p:cNvSpPr txBox="1"/>
          <p:nvPr/>
        </p:nvSpPr>
        <p:spPr>
          <a:xfrm rot="21594879">
            <a:off x="4510901" y="3361219"/>
            <a:ext cx="4357845" cy="124811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Conocerás la clasificación de dos tipos de transmisiones mecánicas: Longitudinales no sincronizadas y longitudinales sincronizadas, considerando sus partes y piezas móviles.</a:t>
            </a:r>
          </a:p>
        </p:txBody>
      </p:sp>
      <p:sp>
        <p:nvSpPr>
          <p:cNvPr id="223" name="Google Shape;167;p5"/>
          <p:cNvSpPr txBox="1"/>
          <p:nvPr/>
        </p:nvSpPr>
        <p:spPr>
          <a:xfrm>
            <a:off x="4017016" y="1066666"/>
            <a:ext cx="840734" cy="830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t>10</a:t>
            </a:r>
          </a:p>
        </p:txBody>
      </p:sp>
      <p:sp>
        <p:nvSpPr>
          <p:cNvPr id="224" name="Google Shape;168;p5"/>
          <p:cNvSpPr txBox="1"/>
          <p:nvPr/>
        </p:nvSpPr>
        <p:spPr>
          <a:xfrm>
            <a:off x="375974" y="1265365"/>
            <a:ext cx="3872884"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5" name="Google Shape;152;p5"/>
          <p:cNvSpPr txBox="1"/>
          <p:nvPr/>
        </p:nvSpPr>
        <p:spPr>
          <a:xfrm>
            <a:off x="4510132" y="5035633"/>
            <a:ext cx="4486127" cy="962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Aplicarás el proceso de diagnóstico de transmisiones longitudinales sincronizadas, considerando sus partes y piezas móviles.</a:t>
            </a:r>
          </a:p>
        </p:txBody>
      </p:sp>
      <p:pic>
        <p:nvPicPr>
          <p:cNvPr id="226" name="Google Shape;164;p5" descr="Google Shape;164;p5"/>
          <p:cNvPicPr>
            <a:picLocks noChangeAspect="1"/>
          </p:cNvPicPr>
          <p:nvPr/>
        </p:nvPicPr>
        <p:blipFill>
          <a:blip r:embed="rId2">
            <a:extLst/>
          </a:blip>
          <a:stretch>
            <a:fillRect/>
          </a:stretch>
        </p:blipFill>
        <p:spPr>
          <a:xfrm>
            <a:off x="663221" y="2367775"/>
            <a:ext cx="2965719" cy="4328994"/>
          </a:xfrm>
          <a:prstGeom prst="rect">
            <a:avLst/>
          </a:prstGeom>
          <a:ln w="12700">
            <a:miter lim="400000"/>
          </a:ln>
        </p:spPr>
      </p:pic>
      <p:sp>
        <p:nvSpPr>
          <p:cNvPr id="227" name="Google Shape;196;p6"/>
          <p:cNvSpPr txBox="1"/>
          <p:nvPr/>
        </p:nvSpPr>
        <p:spPr>
          <a:xfrm>
            <a:off x="4063851" y="2576445"/>
            <a:ext cx="4932409" cy="3005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30" name="Google Shape;189;p6"/>
          <p:cNvGrpSpPr/>
          <p:nvPr/>
        </p:nvGrpSpPr>
        <p:grpSpPr>
          <a:xfrm>
            <a:off x="3880053" y="3669207"/>
            <a:ext cx="376205" cy="536117"/>
            <a:chOff x="0" y="0"/>
            <a:chExt cx="376204" cy="536115"/>
          </a:xfrm>
        </p:grpSpPr>
        <p:sp>
          <p:nvSpPr>
            <p:cNvPr id="228"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9"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3" name="Google Shape;192;p6"/>
          <p:cNvGrpSpPr/>
          <p:nvPr/>
        </p:nvGrpSpPr>
        <p:grpSpPr>
          <a:xfrm>
            <a:off x="3879824" y="5233378"/>
            <a:ext cx="376205" cy="536117"/>
            <a:chOff x="0" y="0"/>
            <a:chExt cx="376204" cy="536115"/>
          </a:xfrm>
        </p:grpSpPr>
        <p:sp>
          <p:nvSpPr>
            <p:cNvPr id="231"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2"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4" name="Google Shape;166;p5"/>
          <p:cNvSpPr txBox="1"/>
          <p:nvPr/>
        </p:nvSpPr>
        <p:spPr>
          <a:xfrm>
            <a:off x="4963886" y="1111738"/>
            <a:ext cx="4486127" cy="711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90000"/>
              </a:lnSpc>
              <a:defRPr sz="2000">
                <a:solidFill>
                  <a:srgbClr val="FF0000"/>
                </a:solidFill>
                <a:latin typeface="Calibri"/>
                <a:ea typeface="Calibri"/>
                <a:cs typeface="Calibri"/>
                <a:sym typeface="Calibri"/>
              </a:defRPr>
            </a:pPr>
            <a:r>
              <a:t>CLASIFICACIÓN DE</a:t>
            </a:r>
          </a:p>
          <a:p>
            <a:pPr>
              <a:lnSpc>
                <a:spcPct val="90000"/>
              </a:lnSpc>
              <a:defRPr sz="2000" b="1">
                <a:solidFill>
                  <a:srgbClr val="741B47"/>
                </a:solidFill>
                <a:latin typeface="Calibri"/>
                <a:ea typeface="Calibri"/>
                <a:cs typeface="Calibri"/>
                <a:sym typeface="Calibri"/>
              </a:defRPr>
            </a:pPr>
            <a:r>
              <a:t>TRANSMISIONES MECÁNICAS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Diagrama de flujo: conector 14"/>
          <p:cNvSpPr/>
          <p:nvPr/>
        </p:nvSpPr>
        <p:spPr>
          <a:xfrm>
            <a:off x="3546865" y="4194954"/>
            <a:ext cx="3674808" cy="3674807"/>
          </a:xfrm>
          <a:prstGeom prst="ellipse">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7" name="Grupo 11"/>
          <p:cNvSpPr/>
          <p:nvPr/>
        </p:nvSpPr>
        <p:spPr>
          <a:xfrm>
            <a:off x="5956198" y="3305183"/>
            <a:ext cx="3207952" cy="979878"/>
          </a:xfrm>
          <a:prstGeom prst="roundRect">
            <a:avLst>
              <a:gd name="adj" fmla="val 988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8"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239" name="CuadroTexto 14"/>
          <p:cNvSpPr txBox="1"/>
          <p:nvPr/>
        </p:nvSpPr>
        <p:spPr>
          <a:xfrm>
            <a:off x="297255" y="2150850"/>
            <a:ext cx="8791639" cy="7115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90000"/>
              </a:lnSpc>
              <a:defRPr sz="2000" cap="all">
                <a:solidFill>
                  <a:srgbClr val="741B47"/>
                </a:solidFill>
                <a:latin typeface="Calibri"/>
                <a:ea typeface="Calibri"/>
                <a:cs typeface="Calibri"/>
                <a:sym typeface="Calibri"/>
              </a:defRPr>
            </a:pPr>
            <a:r>
              <a:t>En esta oportunidad, revisaremos las siguientes transmisiones mecánicas: </a:t>
            </a:r>
            <a:r>
              <a:rPr>
                <a:solidFill>
                  <a:srgbClr val="E11E56"/>
                </a:solidFill>
              </a:rPr>
              <a:t>según ubicación</a:t>
            </a:r>
          </a:p>
        </p:txBody>
      </p:sp>
      <p:sp>
        <p:nvSpPr>
          <p:cNvPr id="240" name="Grupo 11"/>
          <p:cNvSpPr/>
          <p:nvPr/>
        </p:nvSpPr>
        <p:spPr>
          <a:xfrm>
            <a:off x="1703973" y="3096159"/>
            <a:ext cx="2591423" cy="979878"/>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41" name="Las baterías de los automóviles son consideradas desechos tóxicos dados sus componentes y residuos  peligrosos para el medio ambiente.…"/>
          <p:cNvSpPr txBox="1"/>
          <p:nvPr/>
        </p:nvSpPr>
        <p:spPr>
          <a:xfrm>
            <a:off x="1619199" y="3263098"/>
            <a:ext cx="2760971" cy="646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defRPr sz="1600">
                <a:latin typeface="Calibri"/>
                <a:ea typeface="Calibri"/>
                <a:cs typeface="Calibri"/>
                <a:sym typeface="Calibri"/>
              </a:defRPr>
            </a:lvl1pPr>
          </a:lstStyle>
          <a:p>
            <a:r>
              <a:t>Longitudinales no sincronizadas</a:t>
            </a:r>
          </a:p>
        </p:txBody>
      </p:sp>
      <p:sp>
        <p:nvSpPr>
          <p:cNvPr id="242" name="Triángulo isósceles 13"/>
          <p:cNvSpPr/>
          <p:nvPr/>
        </p:nvSpPr>
        <p:spPr>
          <a:xfrm rot="14143462">
            <a:off x="5899416" y="4009035"/>
            <a:ext cx="287001" cy="678363"/>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43" name="Triángulo isósceles 13"/>
          <p:cNvSpPr/>
          <p:nvPr/>
        </p:nvSpPr>
        <p:spPr>
          <a:xfrm rot="8601072">
            <a:off x="4051359" y="3836798"/>
            <a:ext cx="287001" cy="678364"/>
          </a:xfrm>
          <a:prstGeom prst="triangle">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44" name="Las baterías de los automóviles son consideradas desechos tóxicos dados sus componentes y residuos  peligrosos para el medio ambiente.…"/>
          <p:cNvSpPr txBox="1"/>
          <p:nvPr/>
        </p:nvSpPr>
        <p:spPr>
          <a:xfrm>
            <a:off x="6257052" y="3472122"/>
            <a:ext cx="2760971" cy="646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defRPr sz="1600">
                <a:latin typeface="Calibri"/>
                <a:ea typeface="Calibri"/>
                <a:cs typeface="Calibri"/>
                <a:sym typeface="Calibri"/>
              </a:defRPr>
            </a:lvl1pPr>
          </a:lstStyle>
          <a:p>
            <a:r>
              <a:t>Longitudinales sincronizadas (actuales)</a:t>
            </a:r>
          </a:p>
        </p:txBody>
      </p:sp>
      <p:pic>
        <p:nvPicPr>
          <p:cNvPr id="245" name="Imagen" descr="Imagen"/>
          <p:cNvPicPr>
            <a:picLocks noChangeAspect="1"/>
          </p:cNvPicPr>
          <p:nvPr/>
        </p:nvPicPr>
        <p:blipFill>
          <a:blip r:embed="rId3">
            <a:extLst/>
          </a:blip>
          <a:stretch>
            <a:fillRect/>
          </a:stretch>
        </p:blipFill>
        <p:spPr>
          <a:xfrm>
            <a:off x="2939205" y="3439938"/>
            <a:ext cx="4376525" cy="4238417"/>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7</a:t>
            </a:fld>
            <a:endParaRPr lang="es-CL"/>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Grupo 11"/>
          <p:cNvSpPr/>
          <p:nvPr/>
        </p:nvSpPr>
        <p:spPr>
          <a:xfrm>
            <a:off x="4096115" y="4934370"/>
            <a:ext cx="1166703" cy="392000"/>
          </a:xfrm>
          <a:prstGeom prst="roundRect">
            <a:avLst>
              <a:gd name="adj" fmla="val 9587"/>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48" name="Grupo 11"/>
          <p:cNvSpPr/>
          <p:nvPr/>
        </p:nvSpPr>
        <p:spPr>
          <a:xfrm>
            <a:off x="1232503" y="5915059"/>
            <a:ext cx="1166703" cy="392000"/>
          </a:xfrm>
          <a:prstGeom prst="roundRect">
            <a:avLst>
              <a:gd name="adj" fmla="val 9587"/>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49" name="Grupo 11"/>
          <p:cNvSpPr/>
          <p:nvPr/>
        </p:nvSpPr>
        <p:spPr>
          <a:xfrm>
            <a:off x="3781543" y="3115699"/>
            <a:ext cx="1214478" cy="484773"/>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0" name="Grupo 11"/>
          <p:cNvSpPr/>
          <p:nvPr/>
        </p:nvSpPr>
        <p:spPr>
          <a:xfrm>
            <a:off x="1284055" y="3351064"/>
            <a:ext cx="992550" cy="484773"/>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1"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252" name="CuadroTexto 14"/>
          <p:cNvSpPr txBox="1"/>
          <p:nvPr/>
        </p:nvSpPr>
        <p:spPr>
          <a:xfrm>
            <a:off x="385091" y="2230202"/>
            <a:ext cx="8739763" cy="554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defRPr sz="1600">
                <a:latin typeface="Calibri"/>
                <a:ea typeface="Calibri"/>
                <a:cs typeface="Calibri"/>
                <a:sym typeface="Calibri"/>
              </a:defRPr>
            </a:lvl1pPr>
          </a:lstStyle>
          <a:p>
            <a:r>
              <a:t>La situación de ubicación de la transmisión en un vehículo dependerá de la ubicación del motor y del tipo de transmisión, ya sea delantera o trasera.</a:t>
            </a:r>
          </a:p>
        </p:txBody>
      </p:sp>
      <p:sp>
        <p:nvSpPr>
          <p:cNvPr id="253" name="CuadroTexto 11"/>
          <p:cNvSpPr txBox="1"/>
          <p:nvPr/>
        </p:nvSpPr>
        <p:spPr>
          <a:xfrm>
            <a:off x="9902139" y="6997828"/>
            <a:ext cx="67422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FFFFFF"/>
                </a:solidFill>
                <a:latin typeface="Calibri"/>
                <a:ea typeface="Calibri"/>
                <a:cs typeface="Calibri"/>
                <a:sym typeface="Calibri"/>
              </a:defRPr>
            </a:lvl1pPr>
          </a:lstStyle>
          <a:p>
            <a:r>
              <a:t>4</a:t>
            </a:r>
          </a:p>
        </p:txBody>
      </p:sp>
      <p:sp>
        <p:nvSpPr>
          <p:cNvPr id="254" name="CuadroTexto 13"/>
          <p:cNvSpPr txBox="1"/>
          <p:nvPr/>
        </p:nvSpPr>
        <p:spPr>
          <a:xfrm>
            <a:off x="1459873" y="3443154"/>
            <a:ext cx="640914"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lgn="ctr">
              <a:defRPr sz="1600" b="1">
                <a:solidFill>
                  <a:srgbClr val="2A2A2A"/>
                </a:solidFill>
                <a:latin typeface="Calibri"/>
                <a:ea typeface="Calibri"/>
                <a:cs typeface="Calibri"/>
                <a:sym typeface="Calibri"/>
              </a:defRPr>
            </a:lvl1pPr>
          </a:lstStyle>
          <a:p>
            <a:r>
              <a:t>Motor</a:t>
            </a:r>
          </a:p>
        </p:txBody>
      </p:sp>
      <p:sp>
        <p:nvSpPr>
          <p:cNvPr id="255" name="CuadroTexto 16"/>
          <p:cNvSpPr txBox="1"/>
          <p:nvPr/>
        </p:nvSpPr>
        <p:spPr>
          <a:xfrm>
            <a:off x="3577083" y="3235731"/>
            <a:ext cx="162339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Diferencial</a:t>
            </a:r>
          </a:p>
        </p:txBody>
      </p:sp>
      <p:sp>
        <p:nvSpPr>
          <p:cNvPr id="256" name="CuadroTexto 18"/>
          <p:cNvSpPr txBox="1"/>
          <p:nvPr/>
        </p:nvSpPr>
        <p:spPr>
          <a:xfrm>
            <a:off x="4152067" y="4977754"/>
            <a:ext cx="2173365"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b="1">
                <a:solidFill>
                  <a:srgbClr val="2A2A2A"/>
                </a:solidFill>
                <a:latin typeface="Calibri"/>
                <a:ea typeface="Calibri"/>
                <a:cs typeface="Calibri"/>
                <a:sym typeface="Calibri"/>
              </a:defRPr>
            </a:lvl1pPr>
          </a:lstStyle>
          <a:p>
            <a:r>
              <a:t>Transmisión</a:t>
            </a:r>
          </a:p>
        </p:txBody>
      </p:sp>
      <p:sp>
        <p:nvSpPr>
          <p:cNvPr id="257" name="CuadroTexto 19"/>
          <p:cNvSpPr txBox="1"/>
          <p:nvPr/>
        </p:nvSpPr>
        <p:spPr>
          <a:xfrm>
            <a:off x="968631" y="5954355"/>
            <a:ext cx="162339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Embrague</a:t>
            </a:r>
          </a:p>
        </p:txBody>
      </p:sp>
      <p:pic>
        <p:nvPicPr>
          <p:cNvPr id="258" name="Imagen" descr="Imagen"/>
          <p:cNvPicPr>
            <a:picLocks noChangeAspect="1"/>
          </p:cNvPicPr>
          <p:nvPr/>
        </p:nvPicPr>
        <p:blipFill>
          <a:blip r:embed="rId3">
            <a:extLst/>
          </a:blip>
          <a:stretch>
            <a:fillRect/>
          </a:stretch>
        </p:blipFill>
        <p:spPr>
          <a:xfrm>
            <a:off x="2336428" y="3618179"/>
            <a:ext cx="5804644" cy="2645806"/>
          </a:xfrm>
          <a:prstGeom prst="rect">
            <a:avLst/>
          </a:prstGeom>
          <a:ln w="12700">
            <a:miter lim="400000"/>
          </a:ln>
        </p:spPr>
      </p:pic>
      <p:sp>
        <p:nvSpPr>
          <p:cNvPr id="259" name="Conector recto de flecha 30"/>
          <p:cNvSpPr/>
          <p:nvPr/>
        </p:nvSpPr>
        <p:spPr>
          <a:xfrm>
            <a:off x="1836506" y="3796484"/>
            <a:ext cx="920051" cy="920051"/>
          </a:xfrm>
          <a:prstGeom prst="line">
            <a:avLst/>
          </a:prstGeom>
          <a:ln w="12700">
            <a:solidFill>
              <a:srgbClr val="FF0000"/>
            </a:solidFill>
            <a:tailEnd type="triangle"/>
          </a:ln>
        </p:spPr>
        <p:txBody>
          <a:bodyPr lIns="45718" tIns="45718" rIns="45718" bIns="45718"/>
          <a:lstStyle/>
          <a:p>
            <a:endParaRPr/>
          </a:p>
        </p:txBody>
      </p:sp>
      <p:sp>
        <p:nvSpPr>
          <p:cNvPr id="260" name="Conector recto de flecha 30"/>
          <p:cNvSpPr/>
          <p:nvPr/>
        </p:nvSpPr>
        <p:spPr>
          <a:xfrm flipH="1">
            <a:off x="3412837" y="3622669"/>
            <a:ext cx="920051" cy="920051"/>
          </a:xfrm>
          <a:prstGeom prst="line">
            <a:avLst/>
          </a:prstGeom>
          <a:ln w="12700">
            <a:solidFill>
              <a:srgbClr val="FF0000"/>
            </a:solidFill>
            <a:tailEnd type="triangle"/>
          </a:ln>
        </p:spPr>
        <p:txBody>
          <a:bodyPr lIns="45718" tIns="45718" rIns="45718" bIns="45718"/>
          <a:lstStyle/>
          <a:p>
            <a:endParaRPr/>
          </a:p>
        </p:txBody>
      </p:sp>
      <p:sp>
        <p:nvSpPr>
          <p:cNvPr id="261" name="Conector recto de flecha 30"/>
          <p:cNvSpPr/>
          <p:nvPr/>
        </p:nvSpPr>
        <p:spPr>
          <a:xfrm flipH="1">
            <a:off x="3625685" y="5128050"/>
            <a:ext cx="498845" cy="1"/>
          </a:xfrm>
          <a:prstGeom prst="line">
            <a:avLst/>
          </a:prstGeom>
          <a:ln w="12700">
            <a:solidFill>
              <a:srgbClr val="FF0000"/>
            </a:solidFill>
            <a:tailEnd type="triangle"/>
          </a:ln>
        </p:spPr>
        <p:txBody>
          <a:bodyPr lIns="45718" tIns="45718" rIns="45718" bIns="45718"/>
          <a:lstStyle/>
          <a:p>
            <a:endParaRPr/>
          </a:p>
        </p:txBody>
      </p:sp>
      <p:sp>
        <p:nvSpPr>
          <p:cNvPr id="262" name="Conector recto de flecha 30"/>
          <p:cNvSpPr/>
          <p:nvPr/>
        </p:nvSpPr>
        <p:spPr>
          <a:xfrm flipV="1">
            <a:off x="2011118" y="5177704"/>
            <a:ext cx="780914" cy="780914"/>
          </a:xfrm>
          <a:prstGeom prst="line">
            <a:avLst/>
          </a:prstGeom>
          <a:ln w="12700">
            <a:solidFill>
              <a:srgbClr val="FF0000"/>
            </a:solidFill>
            <a:tailEnd type="triangle"/>
          </a:ln>
        </p:spPr>
        <p:txBody>
          <a:bodyPr lIns="45718" tIns="45718" rIns="45718" bIns="45718"/>
          <a:lstStyle/>
          <a:p>
            <a:endParaRPr/>
          </a:p>
        </p:txBody>
      </p:sp>
      <p:sp>
        <p:nvSpPr>
          <p:cNvPr id="263" name="Línea"/>
          <p:cNvSpPr/>
          <p:nvPr/>
        </p:nvSpPr>
        <p:spPr>
          <a:xfrm>
            <a:off x="3056371" y="4601456"/>
            <a:ext cx="1" cy="404540"/>
          </a:xfrm>
          <a:prstGeom prst="line">
            <a:avLst/>
          </a:prstGeom>
          <a:ln w="12700">
            <a:solidFill>
              <a:srgbClr val="000000"/>
            </a:solidFill>
            <a:tailEnd type="triangle"/>
          </a:ln>
        </p:spPr>
        <p:txBody>
          <a:bodyPr lIns="45718" tIns="45718" rIns="45718" bIns="45718"/>
          <a:lstStyle/>
          <a:p>
            <a:endParaRPr/>
          </a:p>
        </p:txBody>
      </p:sp>
      <p:sp>
        <p:nvSpPr>
          <p:cNvPr id="264" name="Línea"/>
          <p:cNvSpPr/>
          <p:nvPr/>
        </p:nvSpPr>
        <p:spPr>
          <a:xfrm flipV="1">
            <a:off x="3304841" y="4473796"/>
            <a:ext cx="1" cy="300594"/>
          </a:xfrm>
          <a:prstGeom prst="line">
            <a:avLst/>
          </a:prstGeom>
          <a:ln w="12700">
            <a:solidFill>
              <a:srgbClr val="000000"/>
            </a:solidFill>
            <a:tailEnd type="triangle"/>
          </a:ln>
        </p:spPr>
        <p:txBody>
          <a:bodyPr lIns="45718" tIns="45718" rIns="45718" bIns="45718"/>
          <a:lstStyle/>
          <a:p>
            <a:endParaRPr/>
          </a:p>
        </p:txBody>
      </p:sp>
      <p:sp>
        <p:nvSpPr>
          <p:cNvPr id="265" name="Línea"/>
          <p:cNvSpPr/>
          <p:nvPr/>
        </p:nvSpPr>
        <p:spPr>
          <a:xfrm>
            <a:off x="3056371" y="5130686"/>
            <a:ext cx="1" cy="76201"/>
          </a:xfrm>
          <a:prstGeom prst="line">
            <a:avLst/>
          </a:prstGeom>
          <a:ln w="12700">
            <a:solidFill>
              <a:srgbClr val="000000"/>
            </a:solidFill>
            <a:tailEnd type="triangle"/>
          </a:ln>
        </p:spPr>
        <p:txBody>
          <a:bodyPr lIns="45718" tIns="45718" rIns="45718" bIns="45718"/>
          <a:lstStyle/>
          <a:p>
            <a:endParaRPr/>
          </a:p>
        </p:txBody>
      </p:sp>
      <p:sp>
        <p:nvSpPr>
          <p:cNvPr id="266" name="Línea"/>
          <p:cNvSpPr/>
          <p:nvPr/>
        </p:nvSpPr>
        <p:spPr>
          <a:xfrm>
            <a:off x="3043664" y="4935442"/>
            <a:ext cx="257186" cy="35143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path>
            </a:pathLst>
          </a:custGeom>
          <a:ln w="12700">
            <a:solidFill>
              <a:srgbClr val="000000"/>
            </a:solidFill>
            <a:tailEnd type="triangle"/>
          </a:ln>
        </p:spPr>
        <p:txBody>
          <a:bodyPr lIns="45718" tIns="45718" rIns="45718" bIns="45718"/>
          <a:lstStyle/>
          <a:p>
            <a:endParaRPr/>
          </a:p>
        </p:txBody>
      </p:sp>
      <p:sp>
        <p:nvSpPr>
          <p:cNvPr id="267" name="Línea"/>
          <p:cNvSpPr/>
          <p:nvPr/>
        </p:nvSpPr>
        <p:spPr>
          <a:xfrm>
            <a:off x="3304841" y="5389962"/>
            <a:ext cx="1" cy="230885"/>
          </a:xfrm>
          <a:prstGeom prst="line">
            <a:avLst/>
          </a:prstGeom>
          <a:ln w="12700">
            <a:solidFill>
              <a:srgbClr val="00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8</a:t>
            </a:fld>
            <a:endParaRPr lang="es-CL"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Grupo 11"/>
          <p:cNvSpPr/>
          <p:nvPr/>
        </p:nvSpPr>
        <p:spPr>
          <a:xfrm>
            <a:off x="6542006" y="3464498"/>
            <a:ext cx="1255429" cy="408328"/>
          </a:xfrm>
          <a:prstGeom prst="roundRect">
            <a:avLst>
              <a:gd name="adj" fmla="val 958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70" name="Grupo 11"/>
          <p:cNvSpPr/>
          <p:nvPr/>
        </p:nvSpPr>
        <p:spPr>
          <a:xfrm>
            <a:off x="4163550" y="3471843"/>
            <a:ext cx="1388400" cy="336260"/>
          </a:xfrm>
          <a:prstGeom prst="roundRect">
            <a:avLst>
              <a:gd name="adj" fmla="val 1163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71" name="Grupo 11"/>
          <p:cNvSpPr/>
          <p:nvPr/>
        </p:nvSpPr>
        <p:spPr>
          <a:xfrm>
            <a:off x="2820330" y="3348853"/>
            <a:ext cx="1255429" cy="408328"/>
          </a:xfrm>
          <a:prstGeom prst="roundRect">
            <a:avLst>
              <a:gd name="adj" fmla="val 958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72"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273" name="CuadroTexto 14"/>
          <p:cNvSpPr txBox="1"/>
          <p:nvPr/>
        </p:nvSpPr>
        <p:spPr>
          <a:xfrm>
            <a:off x="404237" y="2240481"/>
            <a:ext cx="8739763"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defRPr sz="1600">
                <a:latin typeface="Calibri"/>
                <a:ea typeface="Calibri"/>
                <a:cs typeface="Calibri"/>
                <a:sym typeface="Calibri"/>
              </a:defRPr>
            </a:lvl1pPr>
          </a:lstStyle>
          <a:p>
            <a:r>
              <a:t>En este caso, revisaremos la transmisión longitudinal montada en un vehículo con motor delantero longitudinal y tren de potencia o tracción trasera.</a:t>
            </a:r>
          </a:p>
        </p:txBody>
      </p:sp>
      <p:sp>
        <p:nvSpPr>
          <p:cNvPr id="274" name="CuadroTexto 9"/>
          <p:cNvSpPr txBox="1"/>
          <p:nvPr/>
        </p:nvSpPr>
        <p:spPr>
          <a:xfrm>
            <a:off x="393332" y="-300417"/>
            <a:ext cx="67422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FFFFFF"/>
                </a:solidFill>
                <a:latin typeface="Calibri"/>
                <a:ea typeface="Calibri"/>
                <a:cs typeface="Calibri"/>
                <a:sym typeface="Calibri"/>
              </a:defRPr>
            </a:lvl1pPr>
          </a:lstStyle>
          <a:p>
            <a:r>
              <a:t>3</a:t>
            </a:r>
          </a:p>
        </p:txBody>
      </p:sp>
      <p:pic>
        <p:nvPicPr>
          <p:cNvPr id="275" name="Imagen 10" descr="Imagen 10"/>
          <p:cNvPicPr>
            <a:picLocks noChangeAspect="1"/>
          </p:cNvPicPr>
          <p:nvPr/>
        </p:nvPicPr>
        <p:blipFill>
          <a:blip r:embed="rId2">
            <a:extLst/>
          </a:blip>
          <a:stretch>
            <a:fillRect/>
          </a:stretch>
        </p:blipFill>
        <p:spPr>
          <a:xfrm>
            <a:off x="723563" y="-3852962"/>
            <a:ext cx="8180348" cy="3553767"/>
          </a:xfrm>
          <a:prstGeom prst="rect">
            <a:avLst/>
          </a:prstGeom>
          <a:ln w="12700">
            <a:miter lim="400000"/>
          </a:ln>
        </p:spPr>
      </p:pic>
      <p:sp>
        <p:nvSpPr>
          <p:cNvPr id="276" name="CuadroTexto 15"/>
          <p:cNvSpPr txBox="1"/>
          <p:nvPr/>
        </p:nvSpPr>
        <p:spPr>
          <a:xfrm>
            <a:off x="1435215" y="-3307438"/>
            <a:ext cx="640914"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lgn="ctr">
              <a:defRPr sz="1600" b="1">
                <a:solidFill>
                  <a:srgbClr val="2A2A2A"/>
                </a:solidFill>
                <a:latin typeface="Calibri"/>
                <a:ea typeface="Calibri"/>
                <a:cs typeface="Calibri"/>
                <a:sym typeface="Calibri"/>
              </a:defRPr>
            </a:lvl1pPr>
          </a:lstStyle>
          <a:p>
            <a:r>
              <a:t>Motor</a:t>
            </a:r>
          </a:p>
        </p:txBody>
      </p:sp>
      <p:sp>
        <p:nvSpPr>
          <p:cNvPr id="277" name="CuadroTexto 17"/>
          <p:cNvSpPr txBox="1"/>
          <p:nvPr/>
        </p:nvSpPr>
        <p:spPr>
          <a:xfrm>
            <a:off x="1833074" y="-3738132"/>
            <a:ext cx="1888437"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Embrague</a:t>
            </a:r>
          </a:p>
        </p:txBody>
      </p:sp>
      <p:sp>
        <p:nvSpPr>
          <p:cNvPr id="278" name="CuadroTexto 20"/>
          <p:cNvSpPr txBox="1"/>
          <p:nvPr/>
        </p:nvSpPr>
        <p:spPr>
          <a:xfrm>
            <a:off x="3814276" y="-3347194"/>
            <a:ext cx="1888437"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Transmisión</a:t>
            </a:r>
          </a:p>
        </p:txBody>
      </p:sp>
      <p:sp>
        <p:nvSpPr>
          <p:cNvPr id="279" name="CuadroTexto 21"/>
          <p:cNvSpPr txBox="1"/>
          <p:nvPr/>
        </p:nvSpPr>
        <p:spPr>
          <a:xfrm>
            <a:off x="4430504" y="-1458757"/>
            <a:ext cx="1888437"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Cardán</a:t>
            </a:r>
          </a:p>
        </p:txBody>
      </p:sp>
      <p:sp>
        <p:nvSpPr>
          <p:cNvPr id="280" name="CuadroTexto 22"/>
          <p:cNvSpPr txBox="1"/>
          <p:nvPr/>
        </p:nvSpPr>
        <p:spPr>
          <a:xfrm>
            <a:off x="7266468" y="-3314067"/>
            <a:ext cx="1888437"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Diferencial</a:t>
            </a:r>
          </a:p>
        </p:txBody>
      </p:sp>
      <p:pic>
        <p:nvPicPr>
          <p:cNvPr id="281" name="Imagen" descr="Imagen"/>
          <p:cNvPicPr>
            <a:picLocks noChangeAspect="1"/>
          </p:cNvPicPr>
          <p:nvPr/>
        </p:nvPicPr>
        <p:blipFill>
          <a:blip r:embed="rId3">
            <a:extLst/>
          </a:blip>
          <a:stretch>
            <a:fillRect/>
          </a:stretch>
        </p:blipFill>
        <p:spPr>
          <a:xfrm>
            <a:off x="1955800" y="3957128"/>
            <a:ext cx="5803901" cy="2645468"/>
          </a:xfrm>
          <a:prstGeom prst="rect">
            <a:avLst/>
          </a:prstGeom>
          <a:ln w="12700">
            <a:miter lim="400000"/>
          </a:ln>
        </p:spPr>
      </p:pic>
      <p:sp>
        <p:nvSpPr>
          <p:cNvPr id="282" name="Grupo 11"/>
          <p:cNvSpPr/>
          <p:nvPr/>
        </p:nvSpPr>
        <p:spPr>
          <a:xfrm>
            <a:off x="1284055" y="3659132"/>
            <a:ext cx="992550" cy="484773"/>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83" name="CuadroTexto 13"/>
          <p:cNvSpPr txBox="1"/>
          <p:nvPr/>
        </p:nvSpPr>
        <p:spPr>
          <a:xfrm>
            <a:off x="1459873" y="3751221"/>
            <a:ext cx="640914"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lgn="ctr">
              <a:defRPr sz="1600" b="1">
                <a:solidFill>
                  <a:srgbClr val="2A2A2A"/>
                </a:solidFill>
                <a:latin typeface="Calibri"/>
                <a:ea typeface="Calibri"/>
                <a:cs typeface="Calibri"/>
                <a:sym typeface="Calibri"/>
              </a:defRPr>
            </a:lvl1pPr>
          </a:lstStyle>
          <a:p>
            <a:r>
              <a:t>Motor</a:t>
            </a:r>
          </a:p>
        </p:txBody>
      </p:sp>
      <p:sp>
        <p:nvSpPr>
          <p:cNvPr id="284" name="CuadroTexto 19"/>
          <p:cNvSpPr txBox="1"/>
          <p:nvPr/>
        </p:nvSpPr>
        <p:spPr>
          <a:xfrm>
            <a:off x="2583703" y="3415420"/>
            <a:ext cx="162339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Embrague</a:t>
            </a:r>
          </a:p>
        </p:txBody>
      </p:sp>
      <p:sp>
        <p:nvSpPr>
          <p:cNvPr id="285" name="Conector recto de flecha 30"/>
          <p:cNvSpPr/>
          <p:nvPr/>
        </p:nvSpPr>
        <p:spPr>
          <a:xfrm>
            <a:off x="1836506" y="4104552"/>
            <a:ext cx="920051" cy="920051"/>
          </a:xfrm>
          <a:prstGeom prst="line">
            <a:avLst/>
          </a:prstGeom>
          <a:ln w="12700">
            <a:solidFill>
              <a:srgbClr val="FF0000"/>
            </a:solidFill>
            <a:tailEnd type="triangle"/>
          </a:ln>
        </p:spPr>
        <p:txBody>
          <a:bodyPr lIns="45718" tIns="45718" rIns="45718" bIns="45718"/>
          <a:lstStyle/>
          <a:p>
            <a:endParaRPr/>
          </a:p>
        </p:txBody>
      </p:sp>
      <p:sp>
        <p:nvSpPr>
          <p:cNvPr id="286" name="Conector recto de flecha 30"/>
          <p:cNvSpPr/>
          <p:nvPr/>
        </p:nvSpPr>
        <p:spPr>
          <a:xfrm>
            <a:off x="3460744" y="3749055"/>
            <a:ext cx="1" cy="1287105"/>
          </a:xfrm>
          <a:prstGeom prst="line">
            <a:avLst/>
          </a:prstGeom>
          <a:ln w="12700">
            <a:solidFill>
              <a:srgbClr val="FF0000"/>
            </a:solidFill>
            <a:tailEnd type="triangle"/>
          </a:ln>
        </p:spPr>
        <p:txBody>
          <a:bodyPr lIns="45718" tIns="45718" rIns="45718" bIns="45718"/>
          <a:lstStyle/>
          <a:p>
            <a:endParaRPr/>
          </a:p>
        </p:txBody>
      </p:sp>
      <p:sp>
        <p:nvSpPr>
          <p:cNvPr id="287" name="CuadroTexto 19"/>
          <p:cNvSpPr txBox="1"/>
          <p:nvPr/>
        </p:nvSpPr>
        <p:spPr>
          <a:xfrm>
            <a:off x="4046051" y="3489676"/>
            <a:ext cx="162339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Transmisión</a:t>
            </a:r>
          </a:p>
        </p:txBody>
      </p:sp>
      <p:sp>
        <p:nvSpPr>
          <p:cNvPr id="288" name="CuadroTexto 16"/>
          <p:cNvSpPr txBox="1"/>
          <p:nvPr/>
        </p:nvSpPr>
        <p:spPr>
          <a:xfrm>
            <a:off x="6398819" y="3536750"/>
            <a:ext cx="162339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2A2A2A"/>
                </a:solidFill>
                <a:latin typeface="Calibri"/>
                <a:ea typeface="Calibri"/>
                <a:cs typeface="Calibri"/>
                <a:sym typeface="Calibri"/>
              </a:defRPr>
            </a:lvl1pPr>
          </a:lstStyle>
          <a:p>
            <a:r>
              <a:t>Diferencial</a:t>
            </a:r>
          </a:p>
        </p:txBody>
      </p:sp>
      <p:sp>
        <p:nvSpPr>
          <p:cNvPr id="289" name="Conector recto de flecha 30"/>
          <p:cNvSpPr/>
          <p:nvPr/>
        </p:nvSpPr>
        <p:spPr>
          <a:xfrm flipH="1">
            <a:off x="4188472" y="3801272"/>
            <a:ext cx="456645" cy="1343273"/>
          </a:xfrm>
          <a:prstGeom prst="line">
            <a:avLst/>
          </a:prstGeom>
          <a:ln w="12700">
            <a:solidFill>
              <a:srgbClr val="FF0000"/>
            </a:solidFill>
            <a:tailEnd type="triangle"/>
          </a:ln>
        </p:spPr>
        <p:txBody>
          <a:bodyPr lIns="45718" tIns="45718" rIns="45718" bIns="45718"/>
          <a:lstStyle/>
          <a:p>
            <a:endParaRPr/>
          </a:p>
        </p:txBody>
      </p:sp>
      <p:sp>
        <p:nvSpPr>
          <p:cNvPr id="290" name="Conector recto de flecha 30"/>
          <p:cNvSpPr/>
          <p:nvPr/>
        </p:nvSpPr>
        <p:spPr>
          <a:xfrm flipH="1">
            <a:off x="6369963" y="3853838"/>
            <a:ext cx="456645" cy="1343272"/>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9</a:t>
            </a:fld>
            <a:endParaRPr lang="es-CL"/>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fill="hold" grpId="1" nodeType="clickEffect">
                                  <p:stCondLst>
                                    <p:cond delay="0"/>
                                  </p:stCondLst>
                                  <p:iterate>
                                    <p:tmAbs val="0"/>
                                  </p:iterate>
                                  <p:childTnLst>
                                    <p:set>
                                      <p:cBhvr>
                                        <p:cTn id="6" fill="hold"/>
                                        <p:tgtEl>
                                          <p:spTgt spid="278"/>
                                        </p:tgtEl>
                                        <p:attrNameLst>
                                          <p:attrName>style.visibility</p:attrName>
                                        </p:attrNameLst>
                                      </p:cBhvr>
                                      <p:to>
                                        <p:strVal val="visible"/>
                                      </p:to>
                                    </p:set>
                                    <p:animEffect transition="in" filter="dissolve">
                                      <p:cBhvr>
                                        <p:cTn id="7" dur="500"/>
                                        <p:tgtEl>
                                          <p:spTgt spid="27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fill="hold" grpId="2" nodeType="clickEffect">
                                  <p:stCondLst>
                                    <p:cond delay="0"/>
                                  </p:stCondLst>
                                  <p:iterate>
                                    <p:tmAbs val="0"/>
                                  </p:iterate>
                                  <p:childTnLst>
                                    <p:set>
                                      <p:cBhvr>
                                        <p:cTn id="11" fill="hold"/>
                                        <p:tgtEl>
                                          <p:spTgt spid="279"/>
                                        </p:tgtEl>
                                        <p:attrNameLst>
                                          <p:attrName>style.visibility</p:attrName>
                                        </p:attrNameLst>
                                      </p:cBhvr>
                                      <p:to>
                                        <p:strVal val="visible"/>
                                      </p:to>
                                    </p:set>
                                    <p:animEffect transition="in" filter="dissolve">
                                      <p:cBhvr>
                                        <p:cTn id="12" dur="500"/>
                                        <p:tgtEl>
                                          <p:spTgt spid="27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fill="hold" grpId="3" nodeType="clickEffect">
                                  <p:stCondLst>
                                    <p:cond delay="0"/>
                                  </p:stCondLst>
                                  <p:iterate>
                                    <p:tmAbs val="0"/>
                                  </p:iterate>
                                  <p:childTnLst>
                                    <p:set>
                                      <p:cBhvr>
                                        <p:cTn id="16" fill="hold"/>
                                        <p:tgtEl>
                                          <p:spTgt spid="280"/>
                                        </p:tgtEl>
                                        <p:attrNameLst>
                                          <p:attrName>style.visibility</p:attrName>
                                        </p:attrNameLst>
                                      </p:cBhvr>
                                      <p:to>
                                        <p:strVal val="visible"/>
                                      </p:to>
                                    </p:set>
                                    <p:animEffect transition="in" filter="dissolve">
                                      <p:cBhvr>
                                        <p:cTn id="17" dur="500"/>
                                        <p:tgtEl>
                                          <p:spTgt spid="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 grpId="1" animBg="1" advAuto="0"/>
      <p:bldP spid="279" grpId="2" animBg="1" advAuto="0"/>
      <p:bldP spid="280" grpId="3"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 name="Grupo 11"/>
          <p:cNvSpPr/>
          <p:nvPr/>
        </p:nvSpPr>
        <p:spPr>
          <a:xfrm>
            <a:off x="4492206" y="4504274"/>
            <a:ext cx="3990190" cy="1667538"/>
          </a:xfrm>
          <a:prstGeom prst="roundRect">
            <a:avLst>
              <a:gd name="adj" fmla="val 20776"/>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93" name="CuadroTexto 11"/>
          <p:cNvSpPr txBox="1"/>
          <p:nvPr/>
        </p:nvSpPr>
        <p:spPr>
          <a:xfrm>
            <a:off x="4925201" y="4863152"/>
            <a:ext cx="3124201" cy="94978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a:latin typeface="Calibri"/>
                <a:ea typeface="Calibri"/>
                <a:cs typeface="Calibri"/>
                <a:sym typeface="Calibri"/>
              </a:defRPr>
            </a:lvl1pPr>
          </a:lstStyle>
          <a:p>
            <a:r>
              <a:t>Transmisiones Mecánicas Longitudinales no sincronizadas</a:t>
            </a:r>
          </a:p>
        </p:txBody>
      </p:sp>
      <p:sp>
        <p:nvSpPr>
          <p:cNvPr id="294" name="Grupo 11"/>
          <p:cNvSpPr/>
          <p:nvPr/>
        </p:nvSpPr>
        <p:spPr>
          <a:xfrm>
            <a:off x="825718" y="2545495"/>
            <a:ext cx="4118166" cy="2604478"/>
          </a:xfrm>
          <a:prstGeom prst="roundRect">
            <a:avLst>
              <a:gd name="adj" fmla="val 17534"/>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95"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pic>
        <p:nvPicPr>
          <p:cNvPr id="296" name="Imagen 12" descr="Imagen 12"/>
          <p:cNvPicPr>
            <a:picLocks noChangeAspect="1"/>
          </p:cNvPicPr>
          <p:nvPr/>
        </p:nvPicPr>
        <p:blipFill>
          <a:blip r:embed="rId2">
            <a:extLst/>
          </a:blip>
          <a:srcRect b="3"/>
          <a:stretch>
            <a:fillRect/>
          </a:stretch>
        </p:blipFill>
        <p:spPr>
          <a:xfrm>
            <a:off x="990119" y="2670205"/>
            <a:ext cx="3814609" cy="2355058"/>
          </a:xfrm>
          <a:custGeom>
            <a:avLst/>
            <a:gdLst/>
            <a:ahLst/>
            <a:cxnLst>
              <a:cxn ang="0">
                <a:pos x="wd2" y="hd2"/>
              </a:cxn>
              <a:cxn ang="5400000">
                <a:pos x="wd2" y="hd2"/>
              </a:cxn>
              <a:cxn ang="10800000">
                <a:pos x="wd2" y="hd2"/>
              </a:cxn>
              <a:cxn ang="16200000">
                <a:pos x="wd2" y="hd2"/>
              </a:cxn>
            </a:cxnLst>
            <a:rect l="0" t="0" r="r" b="b"/>
            <a:pathLst>
              <a:path w="21600" h="21600" extrusionOk="0">
                <a:moveTo>
                  <a:pt x="2222" y="0"/>
                </a:moveTo>
                <a:cubicBezTo>
                  <a:pt x="995" y="0"/>
                  <a:pt x="0" y="1612"/>
                  <a:pt x="0" y="3600"/>
                </a:cubicBezTo>
                <a:lnTo>
                  <a:pt x="0" y="18000"/>
                </a:lnTo>
                <a:cubicBezTo>
                  <a:pt x="0" y="19988"/>
                  <a:pt x="995" y="21600"/>
                  <a:pt x="2222" y="21600"/>
                </a:cubicBezTo>
                <a:lnTo>
                  <a:pt x="19378" y="21600"/>
                </a:lnTo>
                <a:cubicBezTo>
                  <a:pt x="20605" y="21600"/>
                  <a:pt x="21600" y="19988"/>
                  <a:pt x="21600" y="18000"/>
                </a:cubicBezTo>
                <a:lnTo>
                  <a:pt x="21600" y="3600"/>
                </a:lnTo>
                <a:cubicBezTo>
                  <a:pt x="21600" y="1612"/>
                  <a:pt x="20605" y="0"/>
                  <a:pt x="19378" y="0"/>
                </a:cubicBezTo>
                <a:lnTo>
                  <a:pt x="2222" y="0"/>
                </a:lnTo>
                <a:close/>
              </a:path>
            </a:pathLst>
          </a:custGeom>
          <a:ln w="12700">
            <a:miter lim="400000"/>
          </a:ln>
        </p:spPr>
      </p:pic>
      <p:pic>
        <p:nvPicPr>
          <p:cNvPr id="297" name="Imagen" descr="Imagen"/>
          <p:cNvPicPr>
            <a:picLocks noChangeAspect="1"/>
          </p:cNvPicPr>
          <p:nvPr/>
        </p:nvPicPr>
        <p:blipFill>
          <a:blip r:embed="rId3">
            <a:extLst/>
          </a:blip>
          <a:stretch>
            <a:fillRect/>
          </a:stretch>
        </p:blipFill>
        <p:spPr>
          <a:xfrm>
            <a:off x="6881624" y="4593483"/>
            <a:ext cx="2973152" cy="3655356"/>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10</a:t>
            </a:fld>
            <a:endParaRPr lang="es-CL"/>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300" name="Grupo 11"/>
          <p:cNvSpPr/>
          <p:nvPr/>
        </p:nvSpPr>
        <p:spPr>
          <a:xfrm>
            <a:off x="1983271" y="2357426"/>
            <a:ext cx="7365932" cy="1272581"/>
          </a:xfrm>
          <a:prstGeom prst="roundRect">
            <a:avLst>
              <a:gd name="adj" fmla="val 988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01" name="Grupo 11"/>
          <p:cNvSpPr/>
          <p:nvPr/>
        </p:nvSpPr>
        <p:spPr>
          <a:xfrm>
            <a:off x="1998831" y="3703180"/>
            <a:ext cx="7365932" cy="1272581"/>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02" name="Grupo 11"/>
          <p:cNvSpPr/>
          <p:nvPr/>
        </p:nvSpPr>
        <p:spPr>
          <a:xfrm>
            <a:off x="1998831" y="5073100"/>
            <a:ext cx="7365932" cy="1272581"/>
          </a:xfrm>
          <a:prstGeom prst="roundRect">
            <a:avLst>
              <a:gd name="adj" fmla="val 988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03" name="Diagrama de flujo: conector 1"/>
          <p:cNvSpPr/>
          <p:nvPr/>
        </p:nvSpPr>
        <p:spPr>
          <a:xfrm>
            <a:off x="76199" y="2688982"/>
            <a:ext cx="3300978" cy="3300977"/>
          </a:xfrm>
          <a:prstGeom prst="ellipse">
            <a:avLst/>
          </a:prstGeom>
          <a:solidFill>
            <a:srgbClr val="FFFFFF"/>
          </a:solidFill>
          <a:ln w="12700">
            <a:miter lim="400000"/>
          </a:ln>
        </p:spPr>
        <p:txBody>
          <a:bodyPr lIns="0" tIns="0" rIns="0" bIns="0"/>
          <a:lstStyle/>
          <a:p>
            <a:endParaRPr/>
          </a:p>
        </p:txBody>
      </p:sp>
      <p:sp>
        <p:nvSpPr>
          <p:cNvPr id="304" name="Diagrama de flujo: conector 14"/>
          <p:cNvSpPr/>
          <p:nvPr/>
        </p:nvSpPr>
        <p:spPr>
          <a:xfrm>
            <a:off x="426937" y="3039722"/>
            <a:ext cx="2599501" cy="2599501"/>
          </a:xfrm>
          <a:prstGeom prst="ellipse">
            <a:avLst/>
          </a:prstGeom>
          <a:solidFill>
            <a:srgbClr val="DFD3D8"/>
          </a:solidFill>
          <a:ln w="12700">
            <a:miter lim="400000"/>
          </a:ln>
        </p:spPr>
        <p:txBody>
          <a:bodyPr lIns="0" tIns="0" rIns="0" bIns="0"/>
          <a:lstStyle/>
          <a:p>
            <a:endParaRPr/>
          </a:p>
        </p:txBody>
      </p:sp>
      <p:sp>
        <p:nvSpPr>
          <p:cNvPr id="305" name="CuadroTexto 15"/>
          <p:cNvSpPr txBox="1"/>
          <p:nvPr/>
        </p:nvSpPr>
        <p:spPr>
          <a:xfrm>
            <a:off x="363473" y="1556388"/>
            <a:ext cx="8988554"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Estas transmisiones dejaron de ser utilizadas por los siguientes motivos:</a:t>
            </a:r>
          </a:p>
        </p:txBody>
      </p:sp>
      <p:sp>
        <p:nvSpPr>
          <p:cNvPr id="306" name="CuadroTexto 16"/>
          <p:cNvSpPr txBox="1"/>
          <p:nvPr/>
        </p:nvSpPr>
        <p:spPr>
          <a:xfrm>
            <a:off x="3123066" y="2441214"/>
            <a:ext cx="6175939" cy="1062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defRPr sz="1600">
                <a:latin typeface="Calibri"/>
                <a:ea typeface="Calibri"/>
                <a:cs typeface="Calibri"/>
                <a:sym typeface="Calibri"/>
              </a:defRPr>
            </a:lvl1pPr>
          </a:lstStyle>
          <a:p>
            <a:r>
              <a:t>Dejar de desplazar engranajes pesados y grandes sobre un eje con estrías (como se aprecia en las imágenes anteriores), esto requería de palancas de cambios de grandes dimensiones, y de un gran recorrido para conseguir conectar las marchas.</a:t>
            </a:r>
          </a:p>
        </p:txBody>
      </p:sp>
      <p:sp>
        <p:nvSpPr>
          <p:cNvPr id="307" name="CuadroTexto 19"/>
          <p:cNvSpPr txBox="1"/>
          <p:nvPr/>
        </p:nvSpPr>
        <p:spPr>
          <a:xfrm>
            <a:off x="3651713" y="3792640"/>
            <a:ext cx="5647292" cy="1062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defRPr sz="1600">
                <a:solidFill>
                  <a:srgbClr val="741B47"/>
                </a:solidFill>
                <a:latin typeface="Calibri"/>
                <a:ea typeface="Calibri"/>
                <a:cs typeface="Calibri"/>
                <a:sym typeface="Calibri"/>
              </a:defRPr>
            </a:lvl1pPr>
          </a:lstStyle>
          <a:p>
            <a:r>
              <a:t>Conectar engranajes que giran a diferentes velocidades, lo que resulta especialmente difícil, y queda más que todo en la pericia del Conductor, el evitar que los engranajes choquen al momento de intentar conectarlos.</a:t>
            </a:r>
          </a:p>
        </p:txBody>
      </p:sp>
      <p:sp>
        <p:nvSpPr>
          <p:cNvPr id="308" name="CuadroTexto 20"/>
          <p:cNvSpPr txBox="1"/>
          <p:nvPr/>
        </p:nvSpPr>
        <p:spPr>
          <a:xfrm>
            <a:off x="3234466" y="5143151"/>
            <a:ext cx="6064540" cy="1062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defRPr sz="1600">
                <a:latin typeface="Calibri"/>
                <a:ea typeface="Calibri"/>
                <a:cs typeface="Calibri"/>
                <a:sym typeface="Calibri"/>
              </a:defRPr>
            </a:lvl1pPr>
          </a:lstStyle>
          <a:p>
            <a:r>
              <a:t>Mejorar el contacto entre dientes para transmitir el torque de un engranaje a otro, ya que, para conectar engranajes desplazables, estos deben tener engranajes con dientes rectos, y el contacto entre ellos alcanza solo a un diente en cada engranaje.</a:t>
            </a:r>
          </a:p>
        </p:txBody>
      </p:sp>
      <p:sp>
        <p:nvSpPr>
          <p:cNvPr id="309" name="CuadroTexto 21"/>
          <p:cNvSpPr txBox="1"/>
          <p:nvPr/>
        </p:nvSpPr>
        <p:spPr>
          <a:xfrm>
            <a:off x="4443976" y="6558298"/>
            <a:ext cx="4855029"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defRPr sz="1600" b="1">
                <a:latin typeface="Calibri"/>
                <a:ea typeface="Calibri"/>
                <a:cs typeface="Calibri"/>
                <a:sym typeface="Calibri"/>
              </a:defRPr>
            </a:lvl1pPr>
          </a:lstStyle>
          <a:p>
            <a:r>
              <a:t>Sin embargo, es importante saber cómo funcionaban...</a:t>
            </a:r>
          </a:p>
        </p:txBody>
      </p:sp>
      <p:pic>
        <p:nvPicPr>
          <p:cNvPr id="310" name="_a_n-x_zg5qUKySVCTk9cDiAuUpZes7aeW3_yzRWbvlYzwvNwdFGNUVM-caX2idur868-8nXGSez6X8_Qm6Gys9SayzcC6Ahee-QwPNNfgb5yAjaZ2wrE5s_T4pYGKmNeMrM5Y0.png" descr="_a_n-x_zg5qUKySVCTk9cDiAuUpZes7aeW3_yzRWbvlYzwvNwdFGNUVM-caX2idur868-8nXGSez6X8_Qm6Gys9SayzcC6Ahee-QwPNNfgb5yAjaZ2wrE5s_T4pYGKmNeMrM5Y0.png"/>
          <p:cNvPicPr>
            <a:picLocks noChangeAspect="1"/>
          </p:cNvPicPr>
          <p:nvPr/>
        </p:nvPicPr>
        <p:blipFill>
          <a:blip r:embed="rId2">
            <a:extLst/>
          </a:blip>
          <a:stretch>
            <a:fillRect/>
          </a:stretch>
        </p:blipFill>
        <p:spPr>
          <a:xfrm>
            <a:off x="783246" y="3171077"/>
            <a:ext cx="1676277" cy="2305721"/>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11</a:t>
            </a:fld>
            <a:endParaRPr lang="es-CL"/>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Grupo 11"/>
          <p:cNvSpPr/>
          <p:nvPr/>
        </p:nvSpPr>
        <p:spPr>
          <a:xfrm>
            <a:off x="881971" y="5127541"/>
            <a:ext cx="1326328"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13" name="Grupo 11"/>
          <p:cNvSpPr/>
          <p:nvPr/>
        </p:nvSpPr>
        <p:spPr>
          <a:xfrm>
            <a:off x="7206175" y="3661231"/>
            <a:ext cx="1553765" cy="76119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14" name="Grupo 11"/>
          <p:cNvSpPr/>
          <p:nvPr/>
        </p:nvSpPr>
        <p:spPr>
          <a:xfrm>
            <a:off x="7623510" y="5089451"/>
            <a:ext cx="1162078" cy="76119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15" name="Grupo 11"/>
          <p:cNvSpPr/>
          <p:nvPr/>
        </p:nvSpPr>
        <p:spPr>
          <a:xfrm>
            <a:off x="622547" y="3661231"/>
            <a:ext cx="1326328"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16"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317" name="Diagrama de flujo: conector 1"/>
          <p:cNvSpPr/>
          <p:nvPr/>
        </p:nvSpPr>
        <p:spPr>
          <a:xfrm>
            <a:off x="2650066" y="5890095"/>
            <a:ext cx="3300977" cy="302957"/>
          </a:xfrm>
          <a:prstGeom prst="ellipse">
            <a:avLst/>
          </a:prstGeom>
          <a:solidFill>
            <a:srgbClr val="FFFFFF"/>
          </a:solidFill>
          <a:ln w="12700">
            <a:miter lim="400000"/>
          </a:ln>
        </p:spPr>
        <p:txBody>
          <a:bodyPr lIns="0" tIns="0" rIns="0" bIns="0"/>
          <a:lstStyle/>
          <a:p>
            <a:endParaRPr/>
          </a:p>
        </p:txBody>
      </p:sp>
      <p:sp>
        <p:nvSpPr>
          <p:cNvPr id="318" name="CuadroTexto 15"/>
          <p:cNvSpPr txBox="1"/>
          <p:nvPr/>
        </p:nvSpPr>
        <p:spPr>
          <a:xfrm>
            <a:off x="363473" y="1603023"/>
            <a:ext cx="6657814"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desplazables o no sincronizadas</a:t>
            </a:r>
          </a:p>
        </p:txBody>
      </p:sp>
      <p:sp>
        <p:nvSpPr>
          <p:cNvPr id="319" name="CuadroTexto 13"/>
          <p:cNvSpPr txBox="1"/>
          <p:nvPr/>
        </p:nvSpPr>
        <p:spPr>
          <a:xfrm>
            <a:off x="9674331" y="6693027"/>
            <a:ext cx="674228"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a:solidFill>
                  <a:srgbClr val="FFFFFF"/>
                </a:solidFill>
                <a:latin typeface="Calibri"/>
                <a:ea typeface="Calibri"/>
                <a:cs typeface="Calibri"/>
                <a:sym typeface="Calibri"/>
              </a:defRPr>
            </a:lvl1pPr>
          </a:lstStyle>
          <a:p>
            <a:r>
              <a:t>6</a:t>
            </a:r>
          </a:p>
        </p:txBody>
      </p:sp>
      <p:sp>
        <p:nvSpPr>
          <p:cNvPr id="320" name="CuadroTexto 18"/>
          <p:cNvSpPr txBox="1"/>
          <p:nvPr/>
        </p:nvSpPr>
        <p:spPr>
          <a:xfrm>
            <a:off x="545477" y="3729284"/>
            <a:ext cx="1442131" cy="6250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91422" tIns="91422" rIns="91422" bIns="91422" anchor="ctr">
            <a:spAutoFit/>
          </a:bodyPr>
          <a:lstStyle/>
          <a:p>
            <a:pPr algn="ctr">
              <a:lnSpc>
                <a:spcPct val="90000"/>
              </a:lnSpc>
              <a:defRPr sz="1600">
                <a:solidFill>
                  <a:srgbClr val="FF0000"/>
                </a:solidFill>
                <a:latin typeface="Calibri"/>
                <a:ea typeface="Calibri"/>
                <a:cs typeface="Calibri"/>
                <a:sym typeface="Calibri"/>
              </a:defRPr>
            </a:pPr>
            <a:r>
              <a:t>Eje Primario o </a:t>
            </a:r>
          </a:p>
          <a:p>
            <a:pPr algn="ctr">
              <a:lnSpc>
                <a:spcPct val="90000"/>
              </a:lnSpc>
              <a:defRPr sz="1600">
                <a:solidFill>
                  <a:srgbClr val="FF0000"/>
                </a:solidFill>
                <a:latin typeface="Calibri"/>
                <a:ea typeface="Calibri"/>
                <a:cs typeface="Calibri"/>
                <a:sym typeface="Calibri"/>
              </a:defRPr>
            </a:pPr>
            <a:r>
              <a:t>de Entrada</a:t>
            </a:r>
          </a:p>
        </p:txBody>
      </p:sp>
      <p:sp>
        <p:nvSpPr>
          <p:cNvPr id="321" name="CuadroTexto 23"/>
          <p:cNvSpPr txBox="1"/>
          <p:nvPr/>
        </p:nvSpPr>
        <p:spPr>
          <a:xfrm>
            <a:off x="881021" y="5157504"/>
            <a:ext cx="1328228" cy="6250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91422" tIns="91422" rIns="91422" bIns="91422" anchor="ctr">
            <a:spAutoFit/>
          </a:bodyPr>
          <a:lstStyle/>
          <a:p>
            <a:pPr algn="ctr">
              <a:lnSpc>
                <a:spcPct val="90000"/>
              </a:lnSpc>
              <a:defRPr sz="1600">
                <a:solidFill>
                  <a:srgbClr val="FF0000"/>
                </a:solidFill>
                <a:latin typeface="Calibri"/>
                <a:ea typeface="Calibri"/>
                <a:cs typeface="Calibri"/>
                <a:sym typeface="Calibri"/>
              </a:defRPr>
            </a:pPr>
            <a:r>
              <a:t>Eje </a:t>
            </a:r>
          </a:p>
          <a:p>
            <a:pPr algn="ctr">
              <a:lnSpc>
                <a:spcPct val="90000"/>
              </a:lnSpc>
              <a:defRPr sz="1600">
                <a:solidFill>
                  <a:srgbClr val="FF0000"/>
                </a:solidFill>
                <a:latin typeface="Calibri"/>
                <a:ea typeface="Calibri"/>
                <a:cs typeface="Calibri"/>
                <a:sym typeface="Calibri"/>
              </a:defRPr>
            </a:pPr>
            <a:r>
              <a:t>Intermediario</a:t>
            </a:r>
          </a:p>
        </p:txBody>
      </p:sp>
      <p:sp>
        <p:nvSpPr>
          <p:cNvPr id="322" name="CuadroTexto 24"/>
          <p:cNvSpPr txBox="1"/>
          <p:nvPr/>
        </p:nvSpPr>
        <p:spPr>
          <a:xfrm>
            <a:off x="7318093" y="3729284"/>
            <a:ext cx="1442132" cy="6250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gn="ctr">
              <a:lnSpc>
                <a:spcPct val="90000"/>
              </a:lnSpc>
              <a:defRPr sz="1600">
                <a:solidFill>
                  <a:srgbClr val="FF0000"/>
                </a:solidFill>
                <a:latin typeface="Calibri"/>
                <a:ea typeface="Calibri"/>
                <a:cs typeface="Calibri"/>
                <a:sym typeface="Calibri"/>
              </a:defRPr>
            </a:pPr>
            <a:r>
              <a:t>Eje Secundario </a:t>
            </a:r>
          </a:p>
          <a:p>
            <a:pPr algn="ctr">
              <a:lnSpc>
                <a:spcPct val="90000"/>
              </a:lnSpc>
              <a:defRPr sz="1600">
                <a:solidFill>
                  <a:srgbClr val="FF0000"/>
                </a:solidFill>
                <a:latin typeface="Calibri"/>
                <a:ea typeface="Calibri"/>
                <a:cs typeface="Calibri"/>
                <a:sym typeface="Calibri"/>
              </a:defRPr>
            </a:pPr>
            <a:r>
              <a:t>o de Salida</a:t>
            </a:r>
          </a:p>
        </p:txBody>
      </p:sp>
      <p:sp>
        <p:nvSpPr>
          <p:cNvPr id="323" name="CuadroTexto 25"/>
          <p:cNvSpPr txBox="1"/>
          <p:nvPr/>
        </p:nvSpPr>
        <p:spPr>
          <a:xfrm>
            <a:off x="5779367" y="2415209"/>
            <a:ext cx="288886"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808080"/>
                </a:solidFill>
                <a:latin typeface="Calibri"/>
                <a:ea typeface="Calibri"/>
                <a:cs typeface="Calibri"/>
                <a:sym typeface="Calibri"/>
              </a:defRPr>
            </a:lvl1pPr>
          </a:lstStyle>
          <a:p>
            <a:r>
              <a:t>1ª</a:t>
            </a:r>
          </a:p>
        </p:txBody>
      </p:sp>
      <p:sp>
        <p:nvSpPr>
          <p:cNvPr id="324" name="CuadroTexto 26"/>
          <p:cNvSpPr txBox="1"/>
          <p:nvPr/>
        </p:nvSpPr>
        <p:spPr>
          <a:xfrm>
            <a:off x="5052053" y="2415209"/>
            <a:ext cx="288886"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808080"/>
                </a:solidFill>
                <a:latin typeface="Calibri"/>
                <a:ea typeface="Calibri"/>
                <a:cs typeface="Calibri"/>
                <a:sym typeface="Calibri"/>
              </a:defRPr>
            </a:lvl1pPr>
          </a:lstStyle>
          <a:p>
            <a:r>
              <a:t>2ª</a:t>
            </a:r>
          </a:p>
        </p:txBody>
      </p:sp>
      <p:sp>
        <p:nvSpPr>
          <p:cNvPr id="325" name="CuadroTexto 27"/>
          <p:cNvSpPr txBox="1"/>
          <p:nvPr/>
        </p:nvSpPr>
        <p:spPr>
          <a:xfrm>
            <a:off x="4391574" y="2415209"/>
            <a:ext cx="288886"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808080"/>
                </a:solidFill>
                <a:latin typeface="Calibri"/>
                <a:ea typeface="Calibri"/>
                <a:cs typeface="Calibri"/>
                <a:sym typeface="Calibri"/>
              </a:defRPr>
            </a:lvl1pPr>
          </a:lstStyle>
          <a:p>
            <a:r>
              <a:t>3ª</a:t>
            </a:r>
          </a:p>
        </p:txBody>
      </p:sp>
      <p:sp>
        <p:nvSpPr>
          <p:cNvPr id="326" name="CuadroTexto 28"/>
          <p:cNvSpPr txBox="1"/>
          <p:nvPr/>
        </p:nvSpPr>
        <p:spPr>
          <a:xfrm>
            <a:off x="3547937" y="2415209"/>
            <a:ext cx="288886"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808080"/>
                </a:solidFill>
                <a:latin typeface="Calibri"/>
                <a:ea typeface="Calibri"/>
                <a:cs typeface="Calibri"/>
                <a:sym typeface="Calibri"/>
              </a:defRPr>
            </a:lvl1pPr>
          </a:lstStyle>
          <a:p>
            <a:r>
              <a:t>4ª</a:t>
            </a:r>
          </a:p>
        </p:txBody>
      </p:sp>
      <p:sp>
        <p:nvSpPr>
          <p:cNvPr id="327" name="CuadroTexto 29"/>
          <p:cNvSpPr txBox="1"/>
          <p:nvPr/>
        </p:nvSpPr>
        <p:spPr>
          <a:xfrm>
            <a:off x="7746363" y="5148840"/>
            <a:ext cx="916371" cy="6250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91422" tIns="91422" rIns="91422" bIns="91422" anchor="ctr">
            <a:spAutoFit/>
          </a:bodyPr>
          <a:lstStyle/>
          <a:p>
            <a:pPr algn="ctr">
              <a:lnSpc>
                <a:spcPct val="90000"/>
              </a:lnSpc>
              <a:defRPr sz="1600">
                <a:solidFill>
                  <a:srgbClr val="FF0000"/>
                </a:solidFill>
                <a:latin typeface="Calibri"/>
                <a:ea typeface="Calibri"/>
                <a:cs typeface="Calibri"/>
                <a:sym typeface="Calibri"/>
              </a:defRPr>
            </a:pPr>
            <a:r>
              <a:t>Marcha </a:t>
            </a:r>
          </a:p>
          <a:p>
            <a:pPr algn="ctr">
              <a:lnSpc>
                <a:spcPct val="90000"/>
              </a:lnSpc>
              <a:defRPr sz="1600">
                <a:solidFill>
                  <a:srgbClr val="FF0000"/>
                </a:solidFill>
                <a:latin typeface="Calibri"/>
                <a:ea typeface="Calibri"/>
                <a:cs typeface="Calibri"/>
                <a:sym typeface="Calibri"/>
              </a:defRPr>
            </a:pPr>
            <a:r>
              <a:t>Atrás</a:t>
            </a:r>
          </a:p>
        </p:txBody>
      </p:sp>
      <p:pic>
        <p:nvPicPr>
          <p:cNvPr id="328" name="Imagen" descr="Imagen"/>
          <p:cNvPicPr>
            <a:picLocks noChangeAspect="1"/>
          </p:cNvPicPr>
          <p:nvPr/>
        </p:nvPicPr>
        <p:blipFill>
          <a:blip r:embed="rId2">
            <a:extLst/>
          </a:blip>
          <a:stretch>
            <a:fillRect/>
          </a:stretch>
        </p:blipFill>
        <p:spPr>
          <a:xfrm>
            <a:off x="2017470" y="3004982"/>
            <a:ext cx="5037093" cy="3343100"/>
          </a:xfrm>
          <a:prstGeom prst="rect">
            <a:avLst/>
          </a:prstGeom>
          <a:ln w="12700">
            <a:miter lim="400000"/>
          </a:ln>
        </p:spPr>
      </p:pic>
      <p:sp>
        <p:nvSpPr>
          <p:cNvPr id="329" name="Conector recto de flecha 38"/>
          <p:cNvSpPr/>
          <p:nvPr/>
        </p:nvSpPr>
        <p:spPr>
          <a:xfrm flipH="1" flipV="1">
            <a:off x="6392426" y="4759544"/>
            <a:ext cx="1163574" cy="644596"/>
          </a:xfrm>
          <a:prstGeom prst="line">
            <a:avLst/>
          </a:prstGeom>
          <a:ln w="12700">
            <a:solidFill>
              <a:srgbClr val="FF0000"/>
            </a:solidFill>
            <a:tailEnd type="triangle"/>
          </a:ln>
        </p:spPr>
        <p:txBody>
          <a:bodyPr lIns="45718" tIns="45718" rIns="45718" bIns="45718"/>
          <a:lstStyle/>
          <a:p>
            <a:endParaRPr/>
          </a:p>
        </p:txBody>
      </p:sp>
      <p:sp>
        <p:nvSpPr>
          <p:cNvPr id="330" name="Conector recto de flecha 39"/>
          <p:cNvSpPr/>
          <p:nvPr/>
        </p:nvSpPr>
        <p:spPr>
          <a:xfrm flipH="1" flipV="1">
            <a:off x="5513950" y="4743966"/>
            <a:ext cx="1996833" cy="636964"/>
          </a:xfrm>
          <a:prstGeom prst="line">
            <a:avLst/>
          </a:prstGeom>
          <a:ln w="12700">
            <a:solidFill>
              <a:srgbClr val="FF0000"/>
            </a:solidFill>
            <a:tailEnd type="triangle"/>
          </a:ln>
        </p:spPr>
        <p:txBody>
          <a:bodyPr lIns="45718" tIns="45718" rIns="45718" bIns="45718"/>
          <a:lstStyle/>
          <a:p>
            <a:endParaRPr/>
          </a:p>
        </p:txBody>
      </p:sp>
      <p:sp>
        <p:nvSpPr>
          <p:cNvPr id="331" name="Conector recto de flecha 40"/>
          <p:cNvSpPr/>
          <p:nvPr/>
        </p:nvSpPr>
        <p:spPr>
          <a:xfrm flipH="1">
            <a:off x="5931768" y="5402646"/>
            <a:ext cx="1628702" cy="233856"/>
          </a:xfrm>
          <a:prstGeom prst="line">
            <a:avLst/>
          </a:prstGeom>
          <a:ln w="12700">
            <a:solidFill>
              <a:srgbClr val="FF0000"/>
            </a:solidFill>
            <a:tailEnd type="triangle"/>
          </a:ln>
        </p:spPr>
        <p:txBody>
          <a:bodyPr lIns="45718" tIns="45718" rIns="45718" bIns="45718"/>
          <a:lstStyle/>
          <a:p>
            <a:endParaRPr/>
          </a:p>
        </p:txBody>
      </p:sp>
      <p:sp>
        <p:nvSpPr>
          <p:cNvPr id="332" name="Conector recto de flecha 30"/>
          <p:cNvSpPr/>
          <p:nvPr/>
        </p:nvSpPr>
        <p:spPr>
          <a:xfrm flipH="1">
            <a:off x="3607664" y="2747143"/>
            <a:ext cx="87530" cy="977034"/>
          </a:xfrm>
          <a:prstGeom prst="line">
            <a:avLst/>
          </a:prstGeom>
          <a:ln w="12700">
            <a:solidFill>
              <a:srgbClr val="FF0000"/>
            </a:solidFill>
            <a:tailEnd type="triangle"/>
          </a:ln>
        </p:spPr>
        <p:txBody>
          <a:bodyPr lIns="45718" tIns="45718" rIns="45718" bIns="45718"/>
          <a:lstStyle/>
          <a:p>
            <a:endParaRPr/>
          </a:p>
        </p:txBody>
      </p:sp>
      <p:sp>
        <p:nvSpPr>
          <p:cNvPr id="333" name="Conector recto de flecha 31"/>
          <p:cNvSpPr/>
          <p:nvPr/>
        </p:nvSpPr>
        <p:spPr>
          <a:xfrm>
            <a:off x="3695193" y="2747143"/>
            <a:ext cx="151011" cy="977034"/>
          </a:xfrm>
          <a:prstGeom prst="line">
            <a:avLst/>
          </a:prstGeom>
          <a:ln w="12700">
            <a:solidFill>
              <a:srgbClr val="FF0000"/>
            </a:solidFill>
            <a:tailEnd type="triangle"/>
          </a:ln>
        </p:spPr>
        <p:txBody>
          <a:bodyPr lIns="45718" tIns="45718" rIns="45718" bIns="45718"/>
          <a:lstStyle/>
          <a:p>
            <a:endParaRPr/>
          </a:p>
        </p:txBody>
      </p:sp>
      <p:sp>
        <p:nvSpPr>
          <p:cNvPr id="334" name="Conector recto de flecha 32"/>
          <p:cNvSpPr/>
          <p:nvPr/>
        </p:nvSpPr>
        <p:spPr>
          <a:xfrm flipH="1">
            <a:off x="5916531" y="2804787"/>
            <a:ext cx="1" cy="2273917"/>
          </a:xfrm>
          <a:prstGeom prst="line">
            <a:avLst/>
          </a:prstGeom>
          <a:ln w="12700">
            <a:solidFill>
              <a:srgbClr val="FF0000"/>
            </a:solidFill>
            <a:tailEnd type="triangle"/>
          </a:ln>
        </p:spPr>
        <p:txBody>
          <a:bodyPr lIns="45718" tIns="45718" rIns="45718" bIns="45718"/>
          <a:lstStyle/>
          <a:p>
            <a:endParaRPr/>
          </a:p>
        </p:txBody>
      </p:sp>
      <p:sp>
        <p:nvSpPr>
          <p:cNvPr id="335" name="Conector recto de flecha 33"/>
          <p:cNvSpPr/>
          <p:nvPr/>
        </p:nvSpPr>
        <p:spPr>
          <a:xfrm flipH="1">
            <a:off x="5638948" y="2812346"/>
            <a:ext cx="268550" cy="929556"/>
          </a:xfrm>
          <a:prstGeom prst="line">
            <a:avLst/>
          </a:prstGeom>
          <a:ln w="12700">
            <a:solidFill>
              <a:srgbClr val="FF0000"/>
            </a:solidFill>
            <a:tailEnd type="triangle"/>
          </a:ln>
        </p:spPr>
        <p:txBody>
          <a:bodyPr lIns="45718" tIns="45718" rIns="45718" bIns="45718"/>
          <a:lstStyle/>
          <a:p>
            <a:endParaRPr/>
          </a:p>
        </p:txBody>
      </p:sp>
      <p:sp>
        <p:nvSpPr>
          <p:cNvPr id="336" name="Conector recto de flecha 34"/>
          <p:cNvSpPr/>
          <p:nvPr/>
        </p:nvSpPr>
        <p:spPr>
          <a:xfrm flipH="1">
            <a:off x="5196495" y="2746015"/>
            <a:ext cx="1" cy="2299562"/>
          </a:xfrm>
          <a:prstGeom prst="line">
            <a:avLst/>
          </a:prstGeom>
          <a:ln w="12700">
            <a:solidFill>
              <a:srgbClr val="FF0000"/>
            </a:solidFill>
            <a:tailEnd type="triangle"/>
          </a:ln>
        </p:spPr>
        <p:txBody>
          <a:bodyPr lIns="45718" tIns="45718" rIns="45718" bIns="45718"/>
          <a:lstStyle/>
          <a:p>
            <a:endParaRPr/>
          </a:p>
        </p:txBody>
      </p:sp>
      <p:sp>
        <p:nvSpPr>
          <p:cNvPr id="337" name="Conector recto de flecha 35"/>
          <p:cNvSpPr/>
          <p:nvPr/>
        </p:nvSpPr>
        <p:spPr>
          <a:xfrm flipH="1">
            <a:off x="4879156" y="2752719"/>
            <a:ext cx="320899" cy="1048820"/>
          </a:xfrm>
          <a:prstGeom prst="line">
            <a:avLst/>
          </a:prstGeom>
          <a:ln w="12700">
            <a:solidFill>
              <a:srgbClr val="FF0000"/>
            </a:solidFill>
            <a:tailEnd type="triangle"/>
          </a:ln>
        </p:spPr>
        <p:txBody>
          <a:bodyPr lIns="45718" tIns="45718" rIns="45718" bIns="45718"/>
          <a:lstStyle/>
          <a:p>
            <a:endParaRPr/>
          </a:p>
        </p:txBody>
      </p:sp>
      <p:sp>
        <p:nvSpPr>
          <p:cNvPr id="338" name="Conector recto de flecha 36"/>
          <p:cNvSpPr/>
          <p:nvPr/>
        </p:nvSpPr>
        <p:spPr>
          <a:xfrm flipH="1">
            <a:off x="4457136" y="2740516"/>
            <a:ext cx="56373" cy="2324941"/>
          </a:xfrm>
          <a:prstGeom prst="line">
            <a:avLst/>
          </a:prstGeom>
          <a:ln w="12700">
            <a:solidFill>
              <a:srgbClr val="FF0000"/>
            </a:solidFill>
            <a:tailEnd type="triangle"/>
          </a:ln>
        </p:spPr>
        <p:txBody>
          <a:bodyPr lIns="45718" tIns="45718" rIns="45718" bIns="45718"/>
          <a:lstStyle/>
          <a:p>
            <a:endParaRPr/>
          </a:p>
        </p:txBody>
      </p:sp>
      <p:sp>
        <p:nvSpPr>
          <p:cNvPr id="339" name="Conector recto de flecha 37"/>
          <p:cNvSpPr/>
          <p:nvPr/>
        </p:nvSpPr>
        <p:spPr>
          <a:xfrm flipH="1">
            <a:off x="4073531" y="2753743"/>
            <a:ext cx="435592" cy="1027919"/>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12</a:t>
            </a:fld>
            <a:endParaRPr lang="es-CL"/>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Grupo 11"/>
          <p:cNvSpPr/>
          <p:nvPr/>
        </p:nvSpPr>
        <p:spPr>
          <a:xfrm>
            <a:off x="6709305" y="5664339"/>
            <a:ext cx="1326329" cy="536168"/>
          </a:xfrm>
          <a:prstGeom prst="roundRect">
            <a:avLst>
              <a:gd name="adj" fmla="val 1030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42" name="Grupo 11"/>
          <p:cNvSpPr/>
          <p:nvPr/>
        </p:nvSpPr>
        <p:spPr>
          <a:xfrm>
            <a:off x="1922768" y="5664339"/>
            <a:ext cx="1326328" cy="536168"/>
          </a:xfrm>
          <a:prstGeom prst="roundRect">
            <a:avLst>
              <a:gd name="adj" fmla="val 1030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43"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344" name="CuadroTexto 43"/>
          <p:cNvSpPr txBox="1"/>
          <p:nvPr/>
        </p:nvSpPr>
        <p:spPr>
          <a:xfrm>
            <a:off x="1926153" y="5736423"/>
            <a:ext cx="1319558"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lnSpc>
                <a:spcPct val="90000"/>
              </a:lnSpc>
              <a:defRPr sz="1600">
                <a:solidFill>
                  <a:srgbClr val="FF0000"/>
                </a:solidFill>
                <a:latin typeface="Calibri"/>
                <a:ea typeface="Calibri"/>
                <a:cs typeface="Calibri"/>
                <a:sym typeface="Calibri"/>
              </a:defRPr>
            </a:lvl1pPr>
          </a:lstStyle>
          <a:p>
            <a:r>
              <a:t>Primera</a:t>
            </a:r>
          </a:p>
        </p:txBody>
      </p:sp>
      <p:sp>
        <p:nvSpPr>
          <p:cNvPr id="345" name="CuadroTexto 45"/>
          <p:cNvSpPr txBox="1"/>
          <p:nvPr/>
        </p:nvSpPr>
        <p:spPr>
          <a:xfrm>
            <a:off x="6563295" y="5736423"/>
            <a:ext cx="1564715"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lnSpc>
                <a:spcPct val="90000"/>
              </a:lnSpc>
              <a:defRPr sz="1600">
                <a:solidFill>
                  <a:srgbClr val="FF0000"/>
                </a:solidFill>
                <a:latin typeface="Calibri"/>
                <a:ea typeface="Calibri"/>
                <a:cs typeface="Calibri"/>
                <a:sym typeface="Calibri"/>
              </a:defRPr>
            </a:lvl1pPr>
          </a:lstStyle>
          <a:p>
            <a:r>
              <a:t>Segunda</a:t>
            </a:r>
          </a:p>
        </p:txBody>
      </p:sp>
      <p:pic>
        <p:nvPicPr>
          <p:cNvPr id="346" name="Imagen" descr="Imagen"/>
          <p:cNvPicPr>
            <a:picLocks noChangeAspect="1"/>
          </p:cNvPicPr>
          <p:nvPr/>
        </p:nvPicPr>
        <p:blipFill>
          <a:blip r:embed="rId2">
            <a:extLst/>
          </a:blip>
          <a:stretch>
            <a:fillRect/>
          </a:stretch>
        </p:blipFill>
        <p:spPr>
          <a:xfrm>
            <a:off x="480387" y="2743921"/>
            <a:ext cx="4211090" cy="2794884"/>
          </a:xfrm>
          <a:prstGeom prst="rect">
            <a:avLst/>
          </a:prstGeom>
          <a:ln w="12700">
            <a:miter lim="400000"/>
          </a:ln>
        </p:spPr>
      </p:pic>
      <p:pic>
        <p:nvPicPr>
          <p:cNvPr id="347" name="Imagen" descr="Imagen"/>
          <p:cNvPicPr>
            <a:picLocks noChangeAspect="1"/>
          </p:cNvPicPr>
          <p:nvPr/>
        </p:nvPicPr>
        <p:blipFill>
          <a:blip r:embed="rId3">
            <a:extLst/>
          </a:blip>
          <a:stretch>
            <a:fillRect/>
          </a:stretch>
        </p:blipFill>
        <p:spPr>
          <a:xfrm>
            <a:off x="5064271" y="2742158"/>
            <a:ext cx="4216401" cy="2798410"/>
          </a:xfrm>
          <a:prstGeom prst="rect">
            <a:avLst/>
          </a:prstGeom>
          <a:ln w="12700">
            <a:miter lim="400000"/>
          </a:ln>
        </p:spPr>
      </p:pic>
      <p:sp>
        <p:nvSpPr>
          <p:cNvPr id="348" name="CuadroTexto 15"/>
          <p:cNvSpPr txBox="1"/>
          <p:nvPr/>
        </p:nvSpPr>
        <p:spPr>
          <a:xfrm>
            <a:off x="363473" y="1603023"/>
            <a:ext cx="6657814"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Secuencia de marchas</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13</a:t>
            </a:fld>
            <a:endParaRPr lang="es-CL"/>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Grupo 11"/>
          <p:cNvSpPr/>
          <p:nvPr/>
        </p:nvSpPr>
        <p:spPr>
          <a:xfrm>
            <a:off x="6682488" y="5664339"/>
            <a:ext cx="1326329" cy="536168"/>
          </a:xfrm>
          <a:prstGeom prst="roundRect">
            <a:avLst>
              <a:gd name="adj" fmla="val 1030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51" name="Grupo 11"/>
          <p:cNvSpPr/>
          <p:nvPr/>
        </p:nvSpPr>
        <p:spPr>
          <a:xfrm>
            <a:off x="1922768" y="5664339"/>
            <a:ext cx="1326328" cy="536168"/>
          </a:xfrm>
          <a:prstGeom prst="roundRect">
            <a:avLst>
              <a:gd name="adj" fmla="val 1030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52"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353" name="CuadroTexto 15"/>
          <p:cNvSpPr txBox="1"/>
          <p:nvPr/>
        </p:nvSpPr>
        <p:spPr>
          <a:xfrm>
            <a:off x="363473" y="1603023"/>
            <a:ext cx="6657814"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Secuencia de marchas</a:t>
            </a:r>
          </a:p>
        </p:txBody>
      </p:sp>
      <p:sp>
        <p:nvSpPr>
          <p:cNvPr id="354" name="CuadroTexto 13"/>
          <p:cNvSpPr txBox="1"/>
          <p:nvPr/>
        </p:nvSpPr>
        <p:spPr>
          <a:xfrm>
            <a:off x="9674331" y="6693027"/>
            <a:ext cx="674228"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FFFFFF"/>
                </a:solidFill>
                <a:latin typeface="Calibri"/>
                <a:ea typeface="Calibri"/>
                <a:cs typeface="Calibri"/>
                <a:sym typeface="Calibri"/>
              </a:defRPr>
            </a:lvl1pPr>
          </a:lstStyle>
          <a:p>
            <a:r>
              <a:t>6</a:t>
            </a:r>
          </a:p>
        </p:txBody>
      </p:sp>
      <p:sp>
        <p:nvSpPr>
          <p:cNvPr id="355" name="CuadroTexto 41"/>
          <p:cNvSpPr txBox="1"/>
          <p:nvPr/>
        </p:nvSpPr>
        <p:spPr>
          <a:xfrm>
            <a:off x="9946474" y="6899857"/>
            <a:ext cx="67422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a:solidFill>
                  <a:srgbClr val="FFFFFF"/>
                </a:solidFill>
                <a:latin typeface="Calibri"/>
                <a:ea typeface="Calibri"/>
                <a:cs typeface="Calibri"/>
                <a:sym typeface="Calibri"/>
              </a:defRPr>
            </a:lvl1pPr>
          </a:lstStyle>
          <a:p>
            <a:r>
              <a:t>7</a:t>
            </a:r>
          </a:p>
        </p:txBody>
      </p:sp>
      <p:pic>
        <p:nvPicPr>
          <p:cNvPr id="356" name="Imagen" descr="Imagen"/>
          <p:cNvPicPr>
            <a:picLocks noChangeAspect="1"/>
          </p:cNvPicPr>
          <p:nvPr/>
        </p:nvPicPr>
        <p:blipFill>
          <a:blip r:embed="rId2">
            <a:extLst/>
          </a:blip>
          <a:stretch>
            <a:fillRect/>
          </a:stretch>
        </p:blipFill>
        <p:spPr>
          <a:xfrm>
            <a:off x="476159" y="2742159"/>
            <a:ext cx="4216401" cy="2798409"/>
          </a:xfrm>
          <a:prstGeom prst="rect">
            <a:avLst/>
          </a:prstGeom>
          <a:ln w="12700">
            <a:miter lim="400000"/>
          </a:ln>
        </p:spPr>
      </p:pic>
      <p:pic>
        <p:nvPicPr>
          <p:cNvPr id="357" name="Imagen" descr="Imagen"/>
          <p:cNvPicPr>
            <a:picLocks noChangeAspect="1"/>
          </p:cNvPicPr>
          <p:nvPr/>
        </p:nvPicPr>
        <p:blipFill>
          <a:blip r:embed="rId3">
            <a:extLst/>
          </a:blip>
          <a:stretch>
            <a:fillRect/>
          </a:stretch>
        </p:blipFill>
        <p:spPr>
          <a:xfrm>
            <a:off x="5064271" y="2742158"/>
            <a:ext cx="4216401" cy="2798410"/>
          </a:xfrm>
          <a:prstGeom prst="rect">
            <a:avLst/>
          </a:prstGeom>
          <a:ln w="12700">
            <a:miter lim="400000"/>
          </a:ln>
        </p:spPr>
      </p:pic>
      <p:sp>
        <p:nvSpPr>
          <p:cNvPr id="358" name="CuadroTexto 43"/>
          <p:cNvSpPr txBox="1"/>
          <p:nvPr/>
        </p:nvSpPr>
        <p:spPr>
          <a:xfrm>
            <a:off x="1926153" y="5736423"/>
            <a:ext cx="1319558"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lnSpc>
                <a:spcPct val="90000"/>
              </a:lnSpc>
              <a:defRPr sz="1600">
                <a:solidFill>
                  <a:srgbClr val="FF0000"/>
                </a:solidFill>
                <a:latin typeface="Calibri"/>
                <a:ea typeface="Calibri"/>
                <a:cs typeface="Calibri"/>
                <a:sym typeface="Calibri"/>
              </a:defRPr>
            </a:lvl1pPr>
          </a:lstStyle>
          <a:p>
            <a:r>
              <a:t>Tercera</a:t>
            </a:r>
          </a:p>
        </p:txBody>
      </p:sp>
      <p:sp>
        <p:nvSpPr>
          <p:cNvPr id="359" name="CuadroTexto 45"/>
          <p:cNvSpPr txBox="1"/>
          <p:nvPr/>
        </p:nvSpPr>
        <p:spPr>
          <a:xfrm>
            <a:off x="6563295" y="5736423"/>
            <a:ext cx="1564715"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lnSpc>
                <a:spcPct val="90000"/>
              </a:lnSpc>
              <a:defRPr sz="1600">
                <a:solidFill>
                  <a:srgbClr val="FF0000"/>
                </a:solidFill>
                <a:latin typeface="Calibri"/>
                <a:ea typeface="Calibri"/>
                <a:cs typeface="Calibri"/>
                <a:sym typeface="Calibri"/>
              </a:defRPr>
            </a:lvl1pPr>
          </a:lstStyle>
          <a:p>
            <a:r>
              <a:t>Cuarta</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14</a:t>
            </a:fld>
            <a:endParaRPr lang="es-CL"/>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 name="Diagrama de flujo: conector 14"/>
          <p:cNvSpPr/>
          <p:nvPr/>
        </p:nvSpPr>
        <p:spPr>
          <a:xfrm>
            <a:off x="523566" y="2413221"/>
            <a:ext cx="3669890" cy="3669891"/>
          </a:xfrm>
          <a:prstGeom prst="ellipse">
            <a:avLst/>
          </a:prstGeom>
          <a:solidFill>
            <a:srgbClr val="DFD3D8"/>
          </a:solidFill>
          <a:ln w="12700">
            <a:miter lim="400000"/>
          </a:ln>
        </p:spPr>
        <p:txBody>
          <a:bodyPr lIns="0" tIns="0" rIns="0" bIns="0"/>
          <a:lstStyle/>
          <a:p>
            <a:endParaRPr/>
          </a:p>
        </p:txBody>
      </p:sp>
      <p:sp>
        <p:nvSpPr>
          <p:cNvPr id="362" name="Grupo 11"/>
          <p:cNvSpPr/>
          <p:nvPr/>
        </p:nvSpPr>
        <p:spPr>
          <a:xfrm>
            <a:off x="6068663" y="5771650"/>
            <a:ext cx="1483989" cy="599903"/>
          </a:xfrm>
          <a:prstGeom prst="roundRect">
            <a:avLst>
              <a:gd name="adj" fmla="val 1030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63" name="CuadroTexto 13"/>
          <p:cNvSpPr txBox="1"/>
          <p:nvPr/>
        </p:nvSpPr>
        <p:spPr>
          <a:xfrm>
            <a:off x="9674331" y="6693027"/>
            <a:ext cx="674228"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b="1">
                <a:solidFill>
                  <a:srgbClr val="FFFFFF"/>
                </a:solidFill>
                <a:latin typeface="Calibri"/>
                <a:ea typeface="Calibri"/>
                <a:cs typeface="Calibri"/>
                <a:sym typeface="Calibri"/>
              </a:defRPr>
            </a:lvl1pPr>
          </a:lstStyle>
          <a:p>
            <a:r>
              <a:t>6</a:t>
            </a:r>
          </a:p>
        </p:txBody>
      </p:sp>
      <p:sp>
        <p:nvSpPr>
          <p:cNvPr id="364" name="CuadroTexto 41"/>
          <p:cNvSpPr txBox="1"/>
          <p:nvPr/>
        </p:nvSpPr>
        <p:spPr>
          <a:xfrm>
            <a:off x="9946474" y="6899857"/>
            <a:ext cx="67422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a:solidFill>
                  <a:srgbClr val="FFFFFF"/>
                </a:solidFill>
                <a:latin typeface="Calibri"/>
                <a:ea typeface="Calibri"/>
                <a:cs typeface="Calibri"/>
                <a:sym typeface="Calibri"/>
              </a:defRPr>
            </a:lvl1pPr>
          </a:lstStyle>
          <a:p>
            <a:r>
              <a:t>7</a:t>
            </a:r>
          </a:p>
        </p:txBody>
      </p:sp>
      <p:sp>
        <p:nvSpPr>
          <p:cNvPr id="365" name="CuadroTexto 16"/>
          <p:cNvSpPr txBox="1"/>
          <p:nvPr/>
        </p:nvSpPr>
        <p:spPr>
          <a:xfrm>
            <a:off x="5723014" y="5875601"/>
            <a:ext cx="2180948" cy="392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ctr">
              <a:lnSpc>
                <a:spcPct val="90000"/>
              </a:lnSpc>
              <a:defRPr sz="1600">
                <a:solidFill>
                  <a:srgbClr val="FF0000"/>
                </a:solidFill>
                <a:latin typeface="Calibri"/>
                <a:ea typeface="Calibri"/>
                <a:cs typeface="Calibri"/>
                <a:sym typeface="Calibri"/>
              </a:defRPr>
            </a:lvl1pPr>
          </a:lstStyle>
          <a:p>
            <a:r>
              <a:t>Marcha Atrás</a:t>
            </a:r>
          </a:p>
        </p:txBody>
      </p:sp>
      <p:pic>
        <p:nvPicPr>
          <p:cNvPr id="366" name="Imagen" descr="Imagen"/>
          <p:cNvPicPr>
            <a:picLocks noChangeAspect="1"/>
          </p:cNvPicPr>
          <p:nvPr/>
        </p:nvPicPr>
        <p:blipFill>
          <a:blip r:embed="rId2">
            <a:extLst/>
          </a:blip>
          <a:stretch>
            <a:fillRect/>
          </a:stretch>
        </p:blipFill>
        <p:spPr>
          <a:xfrm>
            <a:off x="4619872" y="2813678"/>
            <a:ext cx="4216401" cy="2798409"/>
          </a:xfrm>
          <a:prstGeom prst="rect">
            <a:avLst/>
          </a:prstGeom>
          <a:ln w="12700">
            <a:miter lim="400000"/>
          </a:ln>
        </p:spPr>
      </p:pic>
      <p:sp>
        <p:nvSpPr>
          <p:cNvPr id="367"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368" name="CuadroTexto 15"/>
          <p:cNvSpPr txBox="1"/>
          <p:nvPr/>
        </p:nvSpPr>
        <p:spPr>
          <a:xfrm>
            <a:off x="363473" y="1603023"/>
            <a:ext cx="6657814"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Secuencia de marchas</a:t>
            </a:r>
          </a:p>
        </p:txBody>
      </p:sp>
      <p:pic>
        <p:nvPicPr>
          <p:cNvPr id="369" name="Imagen" descr="Imagen"/>
          <p:cNvPicPr>
            <a:picLocks noChangeAspect="1"/>
          </p:cNvPicPr>
          <p:nvPr/>
        </p:nvPicPr>
        <p:blipFill>
          <a:blip r:embed="rId3">
            <a:extLst/>
          </a:blip>
          <a:stretch>
            <a:fillRect/>
          </a:stretch>
        </p:blipFill>
        <p:spPr>
          <a:xfrm>
            <a:off x="507061" y="3090068"/>
            <a:ext cx="3269763" cy="3447661"/>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15</a:t>
            </a:fld>
            <a:endParaRPr lang="es-CL"/>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 name="Diagrama de flujo: conector 14"/>
          <p:cNvSpPr/>
          <p:nvPr/>
        </p:nvSpPr>
        <p:spPr>
          <a:xfrm>
            <a:off x="2763665" y="2915536"/>
            <a:ext cx="3669891" cy="3669891"/>
          </a:xfrm>
          <a:prstGeom prst="ellipse">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72" name="Grupo 11"/>
          <p:cNvSpPr/>
          <p:nvPr/>
        </p:nvSpPr>
        <p:spPr>
          <a:xfrm>
            <a:off x="4492206" y="4504274"/>
            <a:ext cx="3990190" cy="1469009"/>
          </a:xfrm>
          <a:prstGeom prst="roundRect">
            <a:avLst>
              <a:gd name="adj" fmla="val 23584"/>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73" name="CuadroTexto 11"/>
          <p:cNvSpPr txBox="1"/>
          <p:nvPr/>
        </p:nvSpPr>
        <p:spPr>
          <a:xfrm>
            <a:off x="4762458" y="5025894"/>
            <a:ext cx="3124202" cy="64498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a:latin typeface="Calibri"/>
                <a:ea typeface="Calibri"/>
                <a:cs typeface="Calibri"/>
                <a:sym typeface="Calibri"/>
              </a:defRPr>
            </a:lvl1pPr>
          </a:lstStyle>
          <a:p>
            <a:r>
              <a:t>Transmisiones Mecánicas Longitudinales Sincronizadas</a:t>
            </a:r>
          </a:p>
        </p:txBody>
      </p:sp>
      <p:sp>
        <p:nvSpPr>
          <p:cNvPr id="374" name="Grupo 11"/>
          <p:cNvSpPr/>
          <p:nvPr/>
        </p:nvSpPr>
        <p:spPr>
          <a:xfrm>
            <a:off x="825718" y="2545495"/>
            <a:ext cx="4118166" cy="2604478"/>
          </a:xfrm>
          <a:prstGeom prst="roundRect">
            <a:avLst>
              <a:gd name="adj" fmla="val 17534"/>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75"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pic>
        <p:nvPicPr>
          <p:cNvPr id="376" name="Imagen 12" descr="Imagen 12"/>
          <p:cNvPicPr>
            <a:picLocks noChangeAspect="1"/>
          </p:cNvPicPr>
          <p:nvPr/>
        </p:nvPicPr>
        <p:blipFill>
          <a:blip r:embed="rId2">
            <a:extLst/>
          </a:blip>
          <a:srcRect b="3"/>
          <a:stretch>
            <a:fillRect/>
          </a:stretch>
        </p:blipFill>
        <p:spPr>
          <a:xfrm>
            <a:off x="990119" y="2670205"/>
            <a:ext cx="3814609" cy="2355058"/>
          </a:xfrm>
          <a:custGeom>
            <a:avLst/>
            <a:gdLst/>
            <a:ahLst/>
            <a:cxnLst>
              <a:cxn ang="0">
                <a:pos x="wd2" y="hd2"/>
              </a:cxn>
              <a:cxn ang="5400000">
                <a:pos x="wd2" y="hd2"/>
              </a:cxn>
              <a:cxn ang="10800000">
                <a:pos x="wd2" y="hd2"/>
              </a:cxn>
              <a:cxn ang="16200000">
                <a:pos x="wd2" y="hd2"/>
              </a:cxn>
            </a:cxnLst>
            <a:rect l="0" t="0" r="r" b="b"/>
            <a:pathLst>
              <a:path w="21600" h="21600" extrusionOk="0">
                <a:moveTo>
                  <a:pt x="2222" y="0"/>
                </a:moveTo>
                <a:cubicBezTo>
                  <a:pt x="995" y="0"/>
                  <a:pt x="0" y="1612"/>
                  <a:pt x="0" y="3600"/>
                </a:cubicBezTo>
                <a:lnTo>
                  <a:pt x="0" y="18000"/>
                </a:lnTo>
                <a:cubicBezTo>
                  <a:pt x="0" y="19988"/>
                  <a:pt x="995" y="21600"/>
                  <a:pt x="2222" y="21600"/>
                </a:cubicBezTo>
                <a:lnTo>
                  <a:pt x="19378" y="21600"/>
                </a:lnTo>
                <a:cubicBezTo>
                  <a:pt x="20605" y="21600"/>
                  <a:pt x="21600" y="19988"/>
                  <a:pt x="21600" y="18000"/>
                </a:cubicBezTo>
                <a:lnTo>
                  <a:pt x="21600" y="3600"/>
                </a:lnTo>
                <a:cubicBezTo>
                  <a:pt x="21600" y="1612"/>
                  <a:pt x="20605" y="0"/>
                  <a:pt x="19378" y="0"/>
                </a:cubicBezTo>
                <a:lnTo>
                  <a:pt x="2222" y="0"/>
                </a:lnTo>
                <a:close/>
              </a:path>
            </a:pathLst>
          </a:custGeom>
          <a:ln w="12700">
            <a:miter lim="400000"/>
          </a:ln>
        </p:spPr>
      </p:pic>
      <p:pic>
        <p:nvPicPr>
          <p:cNvPr id="377" name="Imagen" descr="Imagen"/>
          <p:cNvPicPr>
            <a:picLocks noChangeAspect="1"/>
          </p:cNvPicPr>
          <p:nvPr/>
        </p:nvPicPr>
        <p:blipFill>
          <a:blip r:embed="rId3">
            <a:extLst/>
          </a:blip>
          <a:stretch>
            <a:fillRect/>
          </a:stretch>
        </p:blipFill>
        <p:spPr>
          <a:xfrm>
            <a:off x="6881624" y="4593483"/>
            <a:ext cx="2973152" cy="3655356"/>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16</a:t>
            </a:fld>
            <a:endParaRPr lang="es-CL"/>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 name="Grupo 11"/>
          <p:cNvSpPr/>
          <p:nvPr/>
        </p:nvSpPr>
        <p:spPr>
          <a:xfrm>
            <a:off x="571501" y="3482438"/>
            <a:ext cx="4947557" cy="2515591"/>
          </a:xfrm>
          <a:prstGeom prst="roundRect">
            <a:avLst>
              <a:gd name="adj" fmla="val 988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380" name="CuadroTexto 15"/>
          <p:cNvSpPr txBox="1"/>
          <p:nvPr/>
        </p:nvSpPr>
        <p:spPr>
          <a:xfrm>
            <a:off x="694987" y="3677737"/>
            <a:ext cx="4563837" cy="2078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El paso de las marchas se realiza mediante un elemento llamado conjunto sincronizador.</a:t>
            </a:r>
          </a:p>
          <a:p>
            <a:pPr>
              <a:defRPr sz="1600" b="1">
                <a:solidFill>
                  <a:srgbClr val="741B47"/>
                </a:solidFill>
                <a:latin typeface="Calibri"/>
                <a:ea typeface="Calibri"/>
                <a:cs typeface="Calibri"/>
                <a:sym typeface="Calibri"/>
              </a:defRPr>
            </a:pPr>
            <a:endParaRPr/>
          </a:p>
          <a:p>
            <a:pPr>
              <a:defRPr sz="1600" b="1">
                <a:solidFill>
                  <a:srgbClr val="741B47"/>
                </a:solidFill>
                <a:latin typeface="Calibri"/>
                <a:ea typeface="Calibri"/>
                <a:cs typeface="Calibri"/>
                <a:sym typeface="Calibri"/>
              </a:defRPr>
            </a:pPr>
            <a:r>
              <a:t>Este sincronizador al ser pequeño y liviano, permite realizar el paso de marchas con mayor facilidad.</a:t>
            </a:r>
          </a:p>
          <a:p>
            <a:pPr>
              <a:defRPr sz="1600" b="1">
                <a:solidFill>
                  <a:srgbClr val="741B47"/>
                </a:solidFill>
                <a:latin typeface="Calibri"/>
                <a:ea typeface="Calibri"/>
                <a:cs typeface="Calibri"/>
                <a:sym typeface="Calibri"/>
              </a:defRPr>
            </a:pPr>
            <a:endParaRPr/>
          </a:p>
          <a:p>
            <a:pPr>
              <a:defRPr sz="1600" b="1">
                <a:solidFill>
                  <a:srgbClr val="741B47"/>
                </a:solidFill>
                <a:latin typeface="Calibri"/>
                <a:ea typeface="Calibri"/>
                <a:cs typeface="Calibri"/>
                <a:sym typeface="Calibri"/>
              </a:defRPr>
            </a:pPr>
            <a:r>
              <a:t>Las palancas de cambios se hacen más pequeñas debido a que es más fácil desplazar el sincronizador.</a:t>
            </a:r>
          </a:p>
        </p:txBody>
      </p:sp>
      <p:sp>
        <p:nvSpPr>
          <p:cNvPr id="381"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pic>
        <p:nvPicPr>
          <p:cNvPr id="382" name="Imagen 5" descr="Imagen 5"/>
          <p:cNvPicPr>
            <a:picLocks noChangeAspect="1"/>
          </p:cNvPicPr>
          <p:nvPr/>
        </p:nvPicPr>
        <p:blipFill>
          <a:blip r:embed="rId2">
            <a:extLst/>
          </a:blip>
          <a:stretch>
            <a:fillRect/>
          </a:stretch>
        </p:blipFill>
        <p:spPr>
          <a:xfrm>
            <a:off x="5774993" y="3945412"/>
            <a:ext cx="3392413" cy="1790621"/>
          </a:xfrm>
          <a:prstGeom prst="rect">
            <a:avLst/>
          </a:prstGeom>
          <a:ln w="12700">
            <a:miter lim="400000"/>
          </a:ln>
        </p:spPr>
      </p:pic>
      <p:sp>
        <p:nvSpPr>
          <p:cNvPr id="383" name="Grupo 11"/>
          <p:cNvSpPr/>
          <p:nvPr/>
        </p:nvSpPr>
        <p:spPr>
          <a:xfrm>
            <a:off x="587828" y="1948281"/>
            <a:ext cx="8637815" cy="1272581"/>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84" name="CuadroTexto 9"/>
          <p:cNvSpPr txBox="1"/>
          <p:nvPr/>
        </p:nvSpPr>
        <p:spPr>
          <a:xfrm>
            <a:off x="761998" y="2169072"/>
            <a:ext cx="8284031" cy="808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a:latin typeface="Calibri"/>
                <a:ea typeface="Calibri"/>
                <a:cs typeface="Calibri"/>
                <a:sym typeface="Calibri"/>
              </a:defRPr>
            </a:lvl1pPr>
          </a:lstStyle>
          <a:p>
            <a:r>
              <a:t>Dejar de desplazar engranajes pesados y grandes sobre un eje con estrías (como se aprecia en las imágenes anteriores), esto requería de palancas de cambios de grandes dimensiones, y de un gran recorrido para conseguir conectar las marchas.</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17</a:t>
            </a:fld>
            <a:endParaRPr lang="es-CL"/>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6" name="Imagen 11" descr="Imagen 11"/>
          <p:cNvPicPr>
            <a:picLocks noChangeAspect="1"/>
          </p:cNvPicPr>
          <p:nvPr/>
        </p:nvPicPr>
        <p:blipFill>
          <a:blip r:embed="rId2">
            <a:extLst/>
          </a:blip>
          <a:stretch>
            <a:fillRect/>
          </a:stretch>
        </p:blipFill>
        <p:spPr>
          <a:xfrm>
            <a:off x="1914741" y="2196583"/>
            <a:ext cx="5372101" cy="4552951"/>
          </a:xfrm>
          <a:prstGeom prst="rect">
            <a:avLst/>
          </a:prstGeom>
          <a:ln w="12700">
            <a:miter lim="400000"/>
          </a:ln>
        </p:spPr>
      </p:pic>
      <p:sp>
        <p:nvSpPr>
          <p:cNvPr id="387" name="Grupo 11"/>
          <p:cNvSpPr/>
          <p:nvPr/>
        </p:nvSpPr>
        <p:spPr>
          <a:xfrm>
            <a:off x="3307382" y="6573151"/>
            <a:ext cx="1524775" cy="371789"/>
          </a:xfrm>
          <a:prstGeom prst="roundRect">
            <a:avLst>
              <a:gd name="adj" fmla="val 1227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88" name="Grupo 11"/>
          <p:cNvSpPr/>
          <p:nvPr/>
        </p:nvSpPr>
        <p:spPr>
          <a:xfrm>
            <a:off x="1217137" y="6140501"/>
            <a:ext cx="1456790" cy="508001"/>
          </a:xfrm>
          <a:prstGeom prst="roundRect">
            <a:avLst>
              <a:gd name="adj" fmla="val 1088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89" name="Grupo 11"/>
          <p:cNvSpPr/>
          <p:nvPr/>
        </p:nvSpPr>
        <p:spPr>
          <a:xfrm>
            <a:off x="7298640" y="4615776"/>
            <a:ext cx="1402528" cy="663947"/>
          </a:xfrm>
          <a:prstGeom prst="roundRect">
            <a:avLst>
              <a:gd name="adj" fmla="val 8325"/>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0" name="Grupo 11"/>
          <p:cNvSpPr/>
          <p:nvPr/>
        </p:nvSpPr>
        <p:spPr>
          <a:xfrm>
            <a:off x="6864427" y="5518262"/>
            <a:ext cx="1140878" cy="582828"/>
          </a:xfrm>
          <a:prstGeom prst="roundRect">
            <a:avLst>
              <a:gd name="adj" fmla="val 9014"/>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1" name="Grupo 11"/>
          <p:cNvSpPr/>
          <p:nvPr/>
        </p:nvSpPr>
        <p:spPr>
          <a:xfrm>
            <a:off x="6725559" y="6387118"/>
            <a:ext cx="1593413"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2" name="Grupo 11"/>
          <p:cNvSpPr/>
          <p:nvPr/>
        </p:nvSpPr>
        <p:spPr>
          <a:xfrm>
            <a:off x="5308485" y="5834876"/>
            <a:ext cx="992291"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3" name="Grupo 11"/>
          <p:cNvSpPr/>
          <p:nvPr/>
        </p:nvSpPr>
        <p:spPr>
          <a:xfrm>
            <a:off x="7191854" y="3980877"/>
            <a:ext cx="1315326" cy="371789"/>
          </a:xfrm>
          <a:prstGeom prst="roundRect">
            <a:avLst>
              <a:gd name="adj" fmla="val 1227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4" name="Grupo 11"/>
          <p:cNvSpPr/>
          <p:nvPr/>
        </p:nvSpPr>
        <p:spPr>
          <a:xfrm>
            <a:off x="3472035" y="2237215"/>
            <a:ext cx="1315326" cy="371789"/>
          </a:xfrm>
          <a:prstGeom prst="roundRect">
            <a:avLst>
              <a:gd name="adj" fmla="val 1227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5" name="Grupo 11"/>
          <p:cNvSpPr/>
          <p:nvPr/>
        </p:nvSpPr>
        <p:spPr>
          <a:xfrm>
            <a:off x="7465355" y="2823594"/>
            <a:ext cx="1180688" cy="685012"/>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6" name="Grupo 11"/>
          <p:cNvSpPr/>
          <p:nvPr/>
        </p:nvSpPr>
        <p:spPr>
          <a:xfrm>
            <a:off x="7111086" y="1990022"/>
            <a:ext cx="1102679"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7" name="Grupo 11"/>
          <p:cNvSpPr/>
          <p:nvPr/>
        </p:nvSpPr>
        <p:spPr>
          <a:xfrm>
            <a:off x="5027154" y="2094218"/>
            <a:ext cx="992291"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8" name="Grupo 11"/>
          <p:cNvSpPr/>
          <p:nvPr/>
        </p:nvSpPr>
        <p:spPr>
          <a:xfrm>
            <a:off x="2474337" y="2750657"/>
            <a:ext cx="1593414"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399" name="Grupo 11"/>
          <p:cNvSpPr/>
          <p:nvPr/>
        </p:nvSpPr>
        <p:spPr>
          <a:xfrm>
            <a:off x="383564" y="4494195"/>
            <a:ext cx="1456790" cy="508001"/>
          </a:xfrm>
          <a:prstGeom prst="roundRect">
            <a:avLst>
              <a:gd name="adj" fmla="val 1088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00" name="Grupo 11"/>
          <p:cNvSpPr/>
          <p:nvPr/>
        </p:nvSpPr>
        <p:spPr>
          <a:xfrm>
            <a:off x="946226" y="2979889"/>
            <a:ext cx="1402528" cy="685011"/>
          </a:xfrm>
          <a:prstGeom prst="roundRect">
            <a:avLst>
              <a:gd name="adj" fmla="val 8069"/>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01"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02" name="CuadroTexto 10"/>
          <p:cNvSpPr txBox="1"/>
          <p:nvPr/>
        </p:nvSpPr>
        <p:spPr>
          <a:xfrm>
            <a:off x="408936" y="1621915"/>
            <a:ext cx="7968345"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03" name="CuadroTexto 12"/>
          <p:cNvSpPr txBox="1"/>
          <p:nvPr/>
        </p:nvSpPr>
        <p:spPr>
          <a:xfrm>
            <a:off x="487151" y="4593418"/>
            <a:ext cx="1293080"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FF0000"/>
                </a:solidFill>
                <a:latin typeface="Calibri"/>
                <a:ea typeface="Calibri"/>
                <a:cs typeface="Calibri"/>
                <a:sym typeface="Calibri"/>
              </a:defRPr>
            </a:lvl1pPr>
          </a:lstStyle>
          <a:p>
            <a:r>
              <a:t>Eje de Entrada</a:t>
            </a:r>
          </a:p>
        </p:txBody>
      </p:sp>
      <p:sp>
        <p:nvSpPr>
          <p:cNvPr id="404" name="CuadroTexto 13"/>
          <p:cNvSpPr txBox="1"/>
          <p:nvPr/>
        </p:nvSpPr>
        <p:spPr>
          <a:xfrm>
            <a:off x="3303920" y="6607558"/>
            <a:ext cx="1531700"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FF0000"/>
                </a:solidFill>
                <a:latin typeface="Calibri"/>
                <a:ea typeface="Calibri"/>
                <a:cs typeface="Calibri"/>
                <a:sym typeface="Calibri"/>
              </a:defRPr>
            </a:lvl1pPr>
          </a:lstStyle>
          <a:p>
            <a:r>
              <a:t>Eje Intermediario</a:t>
            </a:r>
          </a:p>
        </p:txBody>
      </p:sp>
      <p:sp>
        <p:nvSpPr>
          <p:cNvPr id="405" name="CuadroTexto 14"/>
          <p:cNvSpPr txBox="1"/>
          <p:nvPr/>
        </p:nvSpPr>
        <p:spPr>
          <a:xfrm>
            <a:off x="7270291" y="4043140"/>
            <a:ext cx="114087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FF0000"/>
                </a:solidFill>
                <a:latin typeface="Calibri"/>
                <a:ea typeface="Calibri"/>
                <a:cs typeface="Calibri"/>
                <a:sym typeface="Calibri"/>
              </a:defRPr>
            </a:lvl1pPr>
          </a:lstStyle>
          <a:p>
            <a:r>
              <a:t>Eje de Salida</a:t>
            </a:r>
          </a:p>
        </p:txBody>
      </p:sp>
      <p:sp>
        <p:nvSpPr>
          <p:cNvPr id="406" name="CuadroTexto 16"/>
          <p:cNvSpPr txBox="1"/>
          <p:nvPr/>
        </p:nvSpPr>
        <p:spPr>
          <a:xfrm>
            <a:off x="7109577" y="2055230"/>
            <a:ext cx="1080056"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Palanca de </a:t>
            </a:r>
          </a:p>
          <a:p>
            <a:pPr algn="ctr">
              <a:defRPr sz="1600">
                <a:solidFill>
                  <a:srgbClr val="FF0000"/>
                </a:solidFill>
                <a:latin typeface="Calibri"/>
                <a:ea typeface="Calibri"/>
                <a:cs typeface="Calibri"/>
                <a:sym typeface="Calibri"/>
              </a:defRPr>
            </a:pPr>
            <a:r>
              <a:t>cambios</a:t>
            </a:r>
          </a:p>
        </p:txBody>
      </p:sp>
      <p:sp>
        <p:nvSpPr>
          <p:cNvPr id="407" name="CuadroTexto 17"/>
          <p:cNvSpPr txBox="1"/>
          <p:nvPr/>
        </p:nvSpPr>
        <p:spPr>
          <a:xfrm>
            <a:off x="7474072" y="2894150"/>
            <a:ext cx="1122026"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Selector de </a:t>
            </a:r>
          </a:p>
          <a:p>
            <a:pPr algn="ctr">
              <a:defRPr sz="1600">
                <a:solidFill>
                  <a:srgbClr val="FF0000"/>
                </a:solidFill>
                <a:latin typeface="Calibri"/>
                <a:ea typeface="Calibri"/>
                <a:cs typeface="Calibri"/>
                <a:sym typeface="Calibri"/>
              </a:defRPr>
            </a:pPr>
            <a:r>
              <a:t>cambios</a:t>
            </a:r>
          </a:p>
        </p:txBody>
      </p:sp>
      <p:sp>
        <p:nvSpPr>
          <p:cNvPr id="408" name="CuadroTexto 18"/>
          <p:cNvSpPr txBox="1"/>
          <p:nvPr/>
        </p:nvSpPr>
        <p:spPr>
          <a:xfrm>
            <a:off x="5122723" y="2130013"/>
            <a:ext cx="801153"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Ejes de </a:t>
            </a:r>
          </a:p>
          <a:p>
            <a:pPr algn="ctr">
              <a:defRPr sz="1600">
                <a:solidFill>
                  <a:srgbClr val="FF0000"/>
                </a:solidFill>
                <a:latin typeface="Calibri"/>
                <a:ea typeface="Calibri"/>
                <a:cs typeface="Calibri"/>
                <a:sym typeface="Calibri"/>
              </a:defRPr>
            </a:pPr>
            <a:r>
              <a:t>marchas</a:t>
            </a:r>
          </a:p>
        </p:txBody>
      </p:sp>
      <p:sp>
        <p:nvSpPr>
          <p:cNvPr id="409" name="CuadroTexto 19"/>
          <p:cNvSpPr txBox="1"/>
          <p:nvPr/>
        </p:nvSpPr>
        <p:spPr>
          <a:xfrm>
            <a:off x="3661604" y="2267668"/>
            <a:ext cx="936189" cy="300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1600">
                <a:solidFill>
                  <a:srgbClr val="FF0000"/>
                </a:solidFill>
                <a:latin typeface="Calibri"/>
                <a:ea typeface="Calibri"/>
                <a:cs typeface="Calibri"/>
                <a:sym typeface="Calibri"/>
              </a:defRPr>
            </a:lvl1pPr>
          </a:lstStyle>
          <a:p>
            <a:r>
              <a:t>Horquillas</a:t>
            </a:r>
          </a:p>
        </p:txBody>
      </p:sp>
      <p:sp>
        <p:nvSpPr>
          <p:cNvPr id="410" name="CuadroTexto 20"/>
          <p:cNvSpPr txBox="1"/>
          <p:nvPr/>
        </p:nvSpPr>
        <p:spPr>
          <a:xfrm>
            <a:off x="6937609" y="5586074"/>
            <a:ext cx="1102679" cy="508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nSpc>
                <a:spcPts val="1600"/>
              </a:lnSpc>
              <a:defRPr sz="1600">
                <a:solidFill>
                  <a:srgbClr val="FF0000"/>
                </a:solidFill>
                <a:latin typeface="Calibri"/>
                <a:ea typeface="Calibri"/>
                <a:cs typeface="Calibri"/>
                <a:sym typeface="Calibri"/>
              </a:defRPr>
            </a:pPr>
            <a:r>
              <a:t>Piñones de </a:t>
            </a:r>
          </a:p>
          <a:p>
            <a:pPr algn="ctr">
              <a:lnSpc>
                <a:spcPts val="1600"/>
              </a:lnSpc>
              <a:defRPr sz="1600">
                <a:solidFill>
                  <a:srgbClr val="FF0000"/>
                </a:solidFill>
                <a:latin typeface="Calibri"/>
                <a:ea typeface="Calibri"/>
                <a:cs typeface="Calibri"/>
                <a:sym typeface="Calibri"/>
              </a:defRPr>
            </a:pPr>
            <a:r>
              <a:t>1ª y 2ª</a:t>
            </a:r>
          </a:p>
        </p:txBody>
      </p:sp>
      <p:sp>
        <p:nvSpPr>
          <p:cNvPr id="411" name="CuadroTexto 21"/>
          <p:cNvSpPr txBox="1"/>
          <p:nvPr/>
        </p:nvSpPr>
        <p:spPr>
          <a:xfrm>
            <a:off x="5288758" y="5922259"/>
            <a:ext cx="1102679" cy="508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nSpc>
                <a:spcPts val="1600"/>
              </a:lnSpc>
              <a:defRPr sz="1600">
                <a:solidFill>
                  <a:srgbClr val="FF0000"/>
                </a:solidFill>
                <a:latin typeface="Calibri"/>
                <a:ea typeface="Calibri"/>
                <a:cs typeface="Calibri"/>
                <a:sym typeface="Calibri"/>
              </a:defRPr>
            </a:pPr>
            <a:r>
              <a:t>Piñones de </a:t>
            </a:r>
          </a:p>
          <a:p>
            <a:pPr algn="ctr">
              <a:lnSpc>
                <a:spcPts val="1600"/>
              </a:lnSpc>
              <a:defRPr sz="1600">
                <a:solidFill>
                  <a:srgbClr val="FF0000"/>
                </a:solidFill>
                <a:latin typeface="Calibri"/>
                <a:ea typeface="Calibri"/>
                <a:cs typeface="Calibri"/>
                <a:sym typeface="Calibri"/>
              </a:defRPr>
            </a:pPr>
            <a:r>
              <a:t>3ª y 4ª</a:t>
            </a:r>
          </a:p>
        </p:txBody>
      </p:sp>
      <p:sp>
        <p:nvSpPr>
          <p:cNvPr id="412" name="CuadroTexto 22"/>
          <p:cNvSpPr txBox="1"/>
          <p:nvPr/>
        </p:nvSpPr>
        <p:spPr>
          <a:xfrm>
            <a:off x="1267962" y="6121813"/>
            <a:ext cx="1407975" cy="508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lnSpc>
                <a:spcPts val="1600"/>
              </a:lnSpc>
              <a:defRPr sz="1600">
                <a:solidFill>
                  <a:srgbClr val="FF0000"/>
                </a:solidFill>
                <a:latin typeface="Calibri"/>
                <a:ea typeface="Calibri"/>
                <a:cs typeface="Calibri"/>
                <a:sym typeface="Calibri"/>
              </a:defRPr>
            </a:pPr>
            <a:r>
              <a:t>Piñones de </a:t>
            </a:r>
          </a:p>
          <a:p>
            <a:pPr algn="ctr">
              <a:lnSpc>
                <a:spcPts val="1600"/>
              </a:lnSpc>
              <a:defRPr sz="1600">
                <a:solidFill>
                  <a:srgbClr val="FF0000"/>
                </a:solidFill>
                <a:latin typeface="Calibri"/>
                <a:ea typeface="Calibri"/>
                <a:cs typeface="Calibri"/>
                <a:sym typeface="Calibri"/>
              </a:defRPr>
            </a:pPr>
            <a:r>
              <a:t>Toma constante</a:t>
            </a:r>
          </a:p>
        </p:txBody>
      </p:sp>
      <p:sp>
        <p:nvSpPr>
          <p:cNvPr id="413" name="CuadroTexto 23"/>
          <p:cNvSpPr txBox="1"/>
          <p:nvPr/>
        </p:nvSpPr>
        <p:spPr>
          <a:xfrm>
            <a:off x="7373670" y="4674001"/>
            <a:ext cx="1202989" cy="508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lnSpc>
                <a:spcPts val="1600"/>
              </a:lnSpc>
              <a:defRPr sz="1600">
                <a:solidFill>
                  <a:srgbClr val="FF0000"/>
                </a:solidFill>
                <a:latin typeface="Calibri"/>
                <a:ea typeface="Calibri"/>
                <a:cs typeface="Calibri"/>
                <a:sym typeface="Calibri"/>
              </a:defRPr>
            </a:pPr>
            <a:r>
              <a:t>Piñones de </a:t>
            </a:r>
          </a:p>
          <a:p>
            <a:pPr algn="ctr">
              <a:lnSpc>
                <a:spcPts val="1600"/>
              </a:lnSpc>
              <a:defRPr sz="1600">
                <a:solidFill>
                  <a:srgbClr val="FF0000"/>
                </a:solidFill>
                <a:latin typeface="Calibri"/>
                <a:ea typeface="Calibri"/>
                <a:cs typeface="Calibri"/>
                <a:sym typeface="Calibri"/>
              </a:defRPr>
            </a:pPr>
            <a:r>
              <a:t>Marcha Atrás</a:t>
            </a:r>
          </a:p>
        </p:txBody>
      </p:sp>
      <p:sp>
        <p:nvSpPr>
          <p:cNvPr id="414" name="CuadroTexto 24"/>
          <p:cNvSpPr txBox="1"/>
          <p:nvPr/>
        </p:nvSpPr>
        <p:spPr>
          <a:xfrm>
            <a:off x="2557070" y="2843516"/>
            <a:ext cx="1493700" cy="554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Sincronizadores </a:t>
            </a:r>
          </a:p>
          <a:p>
            <a:pPr algn="ctr">
              <a:defRPr sz="1600">
                <a:solidFill>
                  <a:srgbClr val="FF0000"/>
                </a:solidFill>
                <a:latin typeface="Calibri"/>
                <a:ea typeface="Calibri"/>
                <a:cs typeface="Calibri"/>
                <a:sym typeface="Calibri"/>
              </a:defRPr>
            </a:pPr>
            <a:r>
              <a:t>de 1ª y 2ª</a:t>
            </a:r>
          </a:p>
        </p:txBody>
      </p:sp>
      <p:sp>
        <p:nvSpPr>
          <p:cNvPr id="415" name="CuadroTexto 25"/>
          <p:cNvSpPr txBox="1"/>
          <p:nvPr/>
        </p:nvSpPr>
        <p:spPr>
          <a:xfrm>
            <a:off x="900640" y="3071570"/>
            <a:ext cx="1493700"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Sincronizadores </a:t>
            </a:r>
          </a:p>
          <a:p>
            <a:pPr algn="ctr">
              <a:defRPr sz="1600">
                <a:solidFill>
                  <a:srgbClr val="FF0000"/>
                </a:solidFill>
                <a:latin typeface="Calibri"/>
                <a:ea typeface="Calibri"/>
                <a:cs typeface="Calibri"/>
                <a:sym typeface="Calibri"/>
              </a:defRPr>
            </a:pPr>
            <a:r>
              <a:t>de 3ª y 4ª</a:t>
            </a:r>
          </a:p>
        </p:txBody>
      </p:sp>
      <p:sp>
        <p:nvSpPr>
          <p:cNvPr id="416" name="Conector recto de flecha 26"/>
          <p:cNvSpPr/>
          <p:nvPr/>
        </p:nvSpPr>
        <p:spPr>
          <a:xfrm>
            <a:off x="1957465" y="4931971"/>
            <a:ext cx="1051215" cy="244734"/>
          </a:xfrm>
          <a:prstGeom prst="line">
            <a:avLst/>
          </a:prstGeom>
          <a:ln w="12700">
            <a:solidFill>
              <a:srgbClr val="FF0000"/>
            </a:solidFill>
            <a:tailEnd type="triangle"/>
          </a:ln>
        </p:spPr>
        <p:txBody>
          <a:bodyPr lIns="45718" tIns="45718" rIns="45718" bIns="45718"/>
          <a:lstStyle/>
          <a:p>
            <a:endParaRPr/>
          </a:p>
        </p:txBody>
      </p:sp>
      <p:sp>
        <p:nvSpPr>
          <p:cNvPr id="417" name="Conector recto de flecha 27"/>
          <p:cNvSpPr/>
          <p:nvPr/>
        </p:nvSpPr>
        <p:spPr>
          <a:xfrm flipV="1">
            <a:off x="4333621" y="5511965"/>
            <a:ext cx="327185" cy="1116497"/>
          </a:xfrm>
          <a:prstGeom prst="line">
            <a:avLst/>
          </a:prstGeom>
          <a:ln w="12700">
            <a:solidFill>
              <a:srgbClr val="FF0000"/>
            </a:solidFill>
            <a:tailEnd type="triangle"/>
          </a:ln>
        </p:spPr>
        <p:txBody>
          <a:bodyPr lIns="45718" tIns="45718" rIns="45718" bIns="45718"/>
          <a:lstStyle/>
          <a:p>
            <a:endParaRPr/>
          </a:p>
        </p:txBody>
      </p:sp>
      <p:sp>
        <p:nvSpPr>
          <p:cNvPr id="418" name="Conector recto de flecha 28"/>
          <p:cNvSpPr/>
          <p:nvPr/>
        </p:nvSpPr>
        <p:spPr>
          <a:xfrm flipH="1" flipV="1">
            <a:off x="6661252" y="3921643"/>
            <a:ext cx="609041" cy="290775"/>
          </a:xfrm>
          <a:prstGeom prst="line">
            <a:avLst/>
          </a:prstGeom>
          <a:ln w="12700">
            <a:solidFill>
              <a:srgbClr val="FF0000"/>
            </a:solidFill>
            <a:tailEnd type="triangle"/>
          </a:ln>
        </p:spPr>
        <p:txBody>
          <a:bodyPr lIns="45718" tIns="45718" rIns="45718" bIns="45718"/>
          <a:lstStyle/>
          <a:p>
            <a:endParaRPr/>
          </a:p>
        </p:txBody>
      </p:sp>
      <p:sp>
        <p:nvSpPr>
          <p:cNvPr id="419" name="Conector recto de flecha 29"/>
          <p:cNvSpPr/>
          <p:nvPr/>
        </p:nvSpPr>
        <p:spPr>
          <a:xfrm flipV="1">
            <a:off x="2598966" y="5450036"/>
            <a:ext cx="1641733" cy="798520"/>
          </a:xfrm>
          <a:prstGeom prst="line">
            <a:avLst/>
          </a:prstGeom>
          <a:ln w="12700">
            <a:solidFill>
              <a:srgbClr val="FF0000"/>
            </a:solidFill>
            <a:tailEnd type="triangle"/>
          </a:ln>
        </p:spPr>
        <p:txBody>
          <a:bodyPr lIns="45718" tIns="45718" rIns="45718" bIns="45718"/>
          <a:lstStyle/>
          <a:p>
            <a:endParaRPr/>
          </a:p>
        </p:txBody>
      </p:sp>
      <p:sp>
        <p:nvSpPr>
          <p:cNvPr id="420" name="Conector recto de flecha 30"/>
          <p:cNvSpPr/>
          <p:nvPr/>
        </p:nvSpPr>
        <p:spPr>
          <a:xfrm flipV="1">
            <a:off x="2610310" y="4852522"/>
            <a:ext cx="1391710" cy="1391709"/>
          </a:xfrm>
          <a:prstGeom prst="line">
            <a:avLst/>
          </a:prstGeom>
          <a:ln w="12700">
            <a:solidFill>
              <a:srgbClr val="FF0000"/>
            </a:solidFill>
            <a:tailEnd type="triangle"/>
          </a:ln>
        </p:spPr>
        <p:txBody>
          <a:bodyPr lIns="45718" tIns="45718" rIns="45718" bIns="45718"/>
          <a:lstStyle/>
          <a:p>
            <a:endParaRPr/>
          </a:p>
        </p:txBody>
      </p:sp>
      <p:sp>
        <p:nvSpPr>
          <p:cNvPr id="421" name="Conector recto de flecha 31"/>
          <p:cNvSpPr/>
          <p:nvPr/>
        </p:nvSpPr>
        <p:spPr>
          <a:xfrm flipH="1" flipV="1">
            <a:off x="5975006" y="4212418"/>
            <a:ext cx="1314200" cy="550278"/>
          </a:xfrm>
          <a:prstGeom prst="line">
            <a:avLst/>
          </a:prstGeom>
          <a:ln w="12700">
            <a:solidFill>
              <a:srgbClr val="FF0000"/>
            </a:solidFill>
            <a:tailEnd type="triangle"/>
          </a:ln>
        </p:spPr>
        <p:txBody>
          <a:bodyPr lIns="45718" tIns="45718" rIns="45718" bIns="45718"/>
          <a:lstStyle/>
          <a:p>
            <a:endParaRPr/>
          </a:p>
        </p:txBody>
      </p:sp>
      <p:sp>
        <p:nvSpPr>
          <p:cNvPr id="422" name="Conector recto de flecha 32"/>
          <p:cNvSpPr/>
          <p:nvPr/>
        </p:nvSpPr>
        <p:spPr>
          <a:xfrm flipH="1">
            <a:off x="6113803" y="4762696"/>
            <a:ext cx="1180688" cy="1"/>
          </a:xfrm>
          <a:prstGeom prst="line">
            <a:avLst/>
          </a:prstGeom>
          <a:ln w="12700">
            <a:solidFill>
              <a:srgbClr val="FF0000"/>
            </a:solidFill>
            <a:tailEnd type="triangle"/>
          </a:ln>
        </p:spPr>
        <p:txBody>
          <a:bodyPr lIns="45718" tIns="45718" rIns="45718" bIns="45718"/>
          <a:lstStyle/>
          <a:p>
            <a:endParaRPr/>
          </a:p>
        </p:txBody>
      </p:sp>
      <p:sp>
        <p:nvSpPr>
          <p:cNvPr id="423" name="Conector recto de flecha 33"/>
          <p:cNvSpPr/>
          <p:nvPr/>
        </p:nvSpPr>
        <p:spPr>
          <a:xfrm flipH="1">
            <a:off x="5928667" y="4762695"/>
            <a:ext cx="1360539" cy="169277"/>
          </a:xfrm>
          <a:prstGeom prst="line">
            <a:avLst/>
          </a:prstGeom>
          <a:ln w="12700">
            <a:solidFill>
              <a:srgbClr val="FF0000"/>
            </a:solidFill>
            <a:tailEnd type="triangle"/>
          </a:ln>
        </p:spPr>
        <p:txBody>
          <a:bodyPr lIns="45718" tIns="45718" rIns="45718" bIns="45718"/>
          <a:lstStyle/>
          <a:p>
            <a:endParaRPr/>
          </a:p>
        </p:txBody>
      </p:sp>
      <p:sp>
        <p:nvSpPr>
          <p:cNvPr id="424" name="Conector recto de flecha 34"/>
          <p:cNvSpPr/>
          <p:nvPr/>
        </p:nvSpPr>
        <p:spPr>
          <a:xfrm flipH="1">
            <a:off x="6608937" y="3186536"/>
            <a:ext cx="913444" cy="177421"/>
          </a:xfrm>
          <a:prstGeom prst="line">
            <a:avLst/>
          </a:prstGeom>
          <a:ln w="12700">
            <a:solidFill>
              <a:srgbClr val="FF0000"/>
            </a:solidFill>
            <a:tailEnd type="triangle"/>
          </a:ln>
        </p:spPr>
        <p:txBody>
          <a:bodyPr lIns="45718" tIns="45718" rIns="45718" bIns="45718"/>
          <a:lstStyle/>
          <a:p>
            <a:endParaRPr/>
          </a:p>
        </p:txBody>
      </p:sp>
      <p:sp>
        <p:nvSpPr>
          <p:cNvPr id="425" name="Conector recto de flecha 35"/>
          <p:cNvSpPr/>
          <p:nvPr/>
        </p:nvSpPr>
        <p:spPr>
          <a:xfrm flipH="1">
            <a:off x="6414968" y="2394856"/>
            <a:ext cx="650690" cy="484189"/>
          </a:xfrm>
          <a:prstGeom prst="line">
            <a:avLst/>
          </a:prstGeom>
          <a:ln w="12700">
            <a:solidFill>
              <a:srgbClr val="FF0000"/>
            </a:solidFill>
            <a:tailEnd type="triangle"/>
          </a:ln>
        </p:spPr>
        <p:txBody>
          <a:bodyPr lIns="45718" tIns="45718" rIns="45718" bIns="45718"/>
          <a:lstStyle/>
          <a:p>
            <a:endParaRPr/>
          </a:p>
        </p:txBody>
      </p:sp>
      <p:sp>
        <p:nvSpPr>
          <p:cNvPr id="426" name="Conector recto de flecha 36"/>
          <p:cNvSpPr/>
          <p:nvPr/>
        </p:nvSpPr>
        <p:spPr>
          <a:xfrm>
            <a:off x="5617698" y="2781208"/>
            <a:ext cx="604457" cy="990439"/>
          </a:xfrm>
          <a:prstGeom prst="line">
            <a:avLst/>
          </a:prstGeom>
          <a:ln w="12700">
            <a:solidFill>
              <a:srgbClr val="FF0000"/>
            </a:solidFill>
            <a:tailEnd type="triangle"/>
          </a:ln>
        </p:spPr>
        <p:txBody>
          <a:bodyPr lIns="45718" tIns="45718" rIns="45718" bIns="45718"/>
          <a:lstStyle/>
          <a:p>
            <a:endParaRPr/>
          </a:p>
        </p:txBody>
      </p:sp>
      <p:sp>
        <p:nvSpPr>
          <p:cNvPr id="427" name="Conector recto de flecha 37"/>
          <p:cNvSpPr/>
          <p:nvPr/>
        </p:nvSpPr>
        <p:spPr>
          <a:xfrm>
            <a:off x="5618848" y="2795059"/>
            <a:ext cx="185073" cy="922141"/>
          </a:xfrm>
          <a:prstGeom prst="line">
            <a:avLst/>
          </a:prstGeom>
          <a:ln w="12700">
            <a:solidFill>
              <a:srgbClr val="FF0000"/>
            </a:solidFill>
            <a:tailEnd type="triangle"/>
          </a:ln>
        </p:spPr>
        <p:txBody>
          <a:bodyPr lIns="45718" tIns="45718" rIns="45718" bIns="45718"/>
          <a:lstStyle/>
          <a:p>
            <a:endParaRPr/>
          </a:p>
        </p:txBody>
      </p:sp>
      <p:sp>
        <p:nvSpPr>
          <p:cNvPr id="428" name="Conector recto de flecha 38"/>
          <p:cNvSpPr/>
          <p:nvPr/>
        </p:nvSpPr>
        <p:spPr>
          <a:xfrm flipH="1">
            <a:off x="5430495" y="2795054"/>
            <a:ext cx="187194" cy="956600"/>
          </a:xfrm>
          <a:prstGeom prst="line">
            <a:avLst/>
          </a:prstGeom>
          <a:ln w="12700">
            <a:solidFill>
              <a:srgbClr val="FF0000"/>
            </a:solidFill>
            <a:tailEnd type="triangle"/>
          </a:ln>
        </p:spPr>
        <p:txBody>
          <a:bodyPr lIns="45718" tIns="45718" rIns="45718" bIns="45718"/>
          <a:lstStyle/>
          <a:p>
            <a:endParaRPr/>
          </a:p>
        </p:txBody>
      </p:sp>
      <p:sp>
        <p:nvSpPr>
          <p:cNvPr id="429" name="Conector recto de flecha 39"/>
          <p:cNvSpPr/>
          <p:nvPr/>
        </p:nvSpPr>
        <p:spPr>
          <a:xfrm>
            <a:off x="4608019" y="2691164"/>
            <a:ext cx="1126002" cy="1260723"/>
          </a:xfrm>
          <a:prstGeom prst="line">
            <a:avLst/>
          </a:prstGeom>
          <a:ln w="12700">
            <a:solidFill>
              <a:srgbClr val="FF0000"/>
            </a:solidFill>
            <a:tailEnd type="triangle"/>
          </a:ln>
        </p:spPr>
        <p:txBody>
          <a:bodyPr lIns="45718" tIns="45718" rIns="45718" bIns="45718"/>
          <a:lstStyle/>
          <a:p>
            <a:endParaRPr/>
          </a:p>
        </p:txBody>
      </p:sp>
      <p:sp>
        <p:nvSpPr>
          <p:cNvPr id="430" name="Conector recto de flecha 40"/>
          <p:cNvSpPr/>
          <p:nvPr/>
        </p:nvSpPr>
        <p:spPr>
          <a:xfrm>
            <a:off x="4621869" y="2703858"/>
            <a:ext cx="492700" cy="1500478"/>
          </a:xfrm>
          <a:prstGeom prst="line">
            <a:avLst/>
          </a:prstGeom>
          <a:ln w="12700">
            <a:solidFill>
              <a:srgbClr val="FF0000"/>
            </a:solidFill>
            <a:tailEnd type="triangle"/>
          </a:ln>
        </p:spPr>
        <p:txBody>
          <a:bodyPr lIns="45718" tIns="45718" rIns="45718" bIns="45718"/>
          <a:lstStyle/>
          <a:p>
            <a:endParaRPr/>
          </a:p>
        </p:txBody>
      </p:sp>
      <p:sp>
        <p:nvSpPr>
          <p:cNvPr id="431" name="Conector recto de flecha 41"/>
          <p:cNvSpPr/>
          <p:nvPr/>
        </p:nvSpPr>
        <p:spPr>
          <a:xfrm flipH="1">
            <a:off x="4169920" y="2700087"/>
            <a:ext cx="450782" cy="1617249"/>
          </a:xfrm>
          <a:prstGeom prst="line">
            <a:avLst/>
          </a:prstGeom>
          <a:ln w="12700">
            <a:solidFill>
              <a:srgbClr val="FF0000"/>
            </a:solidFill>
            <a:tailEnd type="triangle"/>
          </a:ln>
        </p:spPr>
        <p:txBody>
          <a:bodyPr lIns="45718" tIns="45718" rIns="45718" bIns="45718"/>
          <a:lstStyle/>
          <a:p>
            <a:endParaRPr/>
          </a:p>
        </p:txBody>
      </p:sp>
      <p:sp>
        <p:nvSpPr>
          <p:cNvPr id="432" name="Conector recto de flecha 42"/>
          <p:cNvSpPr/>
          <p:nvPr/>
        </p:nvSpPr>
        <p:spPr>
          <a:xfrm>
            <a:off x="3832154" y="3397744"/>
            <a:ext cx="1072558" cy="716053"/>
          </a:xfrm>
          <a:prstGeom prst="line">
            <a:avLst/>
          </a:prstGeom>
          <a:ln w="12700">
            <a:solidFill>
              <a:srgbClr val="FF0000"/>
            </a:solidFill>
            <a:tailEnd type="triangle"/>
          </a:ln>
        </p:spPr>
        <p:txBody>
          <a:bodyPr lIns="45718" tIns="45718" rIns="45718" bIns="45718"/>
          <a:lstStyle/>
          <a:p>
            <a:endParaRPr/>
          </a:p>
        </p:txBody>
      </p:sp>
      <p:sp>
        <p:nvSpPr>
          <p:cNvPr id="433" name="Conector recto de flecha 43"/>
          <p:cNvSpPr/>
          <p:nvPr/>
        </p:nvSpPr>
        <p:spPr>
          <a:xfrm>
            <a:off x="2288795" y="3517788"/>
            <a:ext cx="1967472" cy="1043206"/>
          </a:xfrm>
          <a:prstGeom prst="line">
            <a:avLst/>
          </a:prstGeom>
          <a:ln w="12700">
            <a:solidFill>
              <a:srgbClr val="FF0000"/>
            </a:solidFill>
            <a:tailEnd type="triangle"/>
          </a:ln>
        </p:spPr>
        <p:txBody>
          <a:bodyPr lIns="45718" tIns="45718" rIns="45718" bIns="45718"/>
          <a:lstStyle/>
          <a:p>
            <a:endParaRPr/>
          </a:p>
        </p:txBody>
      </p:sp>
      <p:sp>
        <p:nvSpPr>
          <p:cNvPr id="434" name="CuadroTexto 44"/>
          <p:cNvSpPr txBox="1"/>
          <p:nvPr/>
        </p:nvSpPr>
        <p:spPr>
          <a:xfrm>
            <a:off x="6752273" y="6397530"/>
            <a:ext cx="1456790" cy="55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gn="ctr">
              <a:defRPr sz="1600">
                <a:solidFill>
                  <a:srgbClr val="FF0000"/>
                </a:solidFill>
                <a:latin typeface="Calibri"/>
                <a:ea typeface="Calibri"/>
                <a:cs typeface="Calibri"/>
                <a:sym typeface="Calibri"/>
              </a:defRPr>
            </a:pPr>
            <a:r>
              <a:t>Sincronizador </a:t>
            </a:r>
          </a:p>
          <a:p>
            <a:pPr algn="ctr">
              <a:defRPr sz="1600">
                <a:solidFill>
                  <a:srgbClr val="FF0000"/>
                </a:solidFill>
                <a:latin typeface="Calibri"/>
                <a:ea typeface="Calibri"/>
                <a:cs typeface="Calibri"/>
                <a:sym typeface="Calibri"/>
              </a:defRPr>
            </a:pPr>
            <a:r>
              <a:t>de Marcha Atrás</a:t>
            </a:r>
          </a:p>
        </p:txBody>
      </p:sp>
      <p:sp>
        <p:nvSpPr>
          <p:cNvPr id="435" name="Conector recto de flecha 45"/>
          <p:cNvSpPr/>
          <p:nvPr/>
        </p:nvSpPr>
        <p:spPr>
          <a:xfrm flipH="1" flipV="1">
            <a:off x="5605739" y="4632784"/>
            <a:ext cx="1235772" cy="991628"/>
          </a:xfrm>
          <a:prstGeom prst="line">
            <a:avLst/>
          </a:prstGeom>
          <a:ln w="12700">
            <a:solidFill>
              <a:srgbClr val="FF0000"/>
            </a:solidFill>
            <a:tailEnd type="triangle"/>
          </a:ln>
        </p:spPr>
        <p:txBody>
          <a:bodyPr lIns="45718" tIns="45718" rIns="45718" bIns="45718"/>
          <a:lstStyle/>
          <a:p>
            <a:endParaRPr/>
          </a:p>
        </p:txBody>
      </p:sp>
      <p:sp>
        <p:nvSpPr>
          <p:cNvPr id="436" name="Conector recto de flecha 46"/>
          <p:cNvSpPr/>
          <p:nvPr/>
        </p:nvSpPr>
        <p:spPr>
          <a:xfrm flipH="1" flipV="1">
            <a:off x="5000808" y="4708291"/>
            <a:ext cx="1838134" cy="912772"/>
          </a:xfrm>
          <a:prstGeom prst="line">
            <a:avLst/>
          </a:prstGeom>
          <a:ln w="12700">
            <a:solidFill>
              <a:srgbClr val="FF0000"/>
            </a:solidFill>
            <a:tailEnd type="triangle"/>
          </a:ln>
        </p:spPr>
        <p:txBody>
          <a:bodyPr lIns="45718" tIns="45718" rIns="45718" bIns="45718"/>
          <a:lstStyle/>
          <a:p>
            <a:endParaRPr/>
          </a:p>
        </p:txBody>
      </p:sp>
      <p:sp>
        <p:nvSpPr>
          <p:cNvPr id="437" name="Conector recto de flecha 47"/>
          <p:cNvSpPr/>
          <p:nvPr/>
        </p:nvSpPr>
        <p:spPr>
          <a:xfrm flipH="1" flipV="1">
            <a:off x="4705094" y="4738149"/>
            <a:ext cx="908471" cy="1119881"/>
          </a:xfrm>
          <a:prstGeom prst="line">
            <a:avLst/>
          </a:prstGeom>
          <a:ln w="12700">
            <a:solidFill>
              <a:srgbClr val="FF0000"/>
            </a:solidFill>
            <a:tailEnd type="triangle"/>
          </a:ln>
        </p:spPr>
        <p:txBody>
          <a:bodyPr lIns="45718" tIns="45718" rIns="45718" bIns="45718"/>
          <a:lstStyle/>
          <a:p>
            <a:endParaRPr/>
          </a:p>
        </p:txBody>
      </p:sp>
      <p:sp>
        <p:nvSpPr>
          <p:cNvPr id="438" name="Conector recto de flecha 48"/>
          <p:cNvSpPr/>
          <p:nvPr/>
        </p:nvSpPr>
        <p:spPr>
          <a:xfrm flipH="1" flipV="1">
            <a:off x="4239109" y="4912652"/>
            <a:ext cx="1372141" cy="946527"/>
          </a:xfrm>
          <a:prstGeom prst="line">
            <a:avLst/>
          </a:prstGeom>
          <a:ln w="12700">
            <a:solidFill>
              <a:srgbClr val="FF0000"/>
            </a:solidFill>
            <a:tailEnd type="triangle"/>
          </a:ln>
        </p:spPr>
        <p:txBody>
          <a:bodyPr lIns="45718" tIns="45718" rIns="45718" bIns="45718"/>
          <a:lstStyle/>
          <a:p>
            <a:endParaRPr/>
          </a:p>
        </p:txBody>
      </p:sp>
      <p:sp>
        <p:nvSpPr>
          <p:cNvPr id="439" name="Conector recto de flecha 49"/>
          <p:cNvSpPr/>
          <p:nvPr/>
        </p:nvSpPr>
        <p:spPr>
          <a:xfrm flipH="1" flipV="1">
            <a:off x="5835841" y="4329331"/>
            <a:ext cx="1190379" cy="2068198"/>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18</a:t>
            </a:fld>
            <a:endParaRPr lang="es-CL"/>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42" name="CuadroTexto 10"/>
          <p:cNvSpPr txBox="1"/>
          <p:nvPr/>
        </p:nvSpPr>
        <p:spPr>
          <a:xfrm>
            <a:off x="382498" y="1537194"/>
            <a:ext cx="8108503"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pic>
        <p:nvPicPr>
          <p:cNvPr id="443" name="Imagen" descr="Imagen"/>
          <p:cNvPicPr>
            <a:picLocks noChangeAspect="1"/>
          </p:cNvPicPr>
          <p:nvPr/>
        </p:nvPicPr>
        <p:blipFill>
          <a:blip r:embed="rId2">
            <a:extLst/>
          </a:blip>
          <a:stretch>
            <a:fillRect/>
          </a:stretch>
        </p:blipFill>
        <p:spPr>
          <a:xfrm>
            <a:off x="2102777" y="2307239"/>
            <a:ext cx="5509946" cy="4336472"/>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19</a:t>
            </a:fld>
            <a:endParaRPr lang="es-CL"/>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 name="Diagrama de flujo: conector 14"/>
          <p:cNvSpPr/>
          <p:nvPr/>
        </p:nvSpPr>
        <p:spPr>
          <a:xfrm>
            <a:off x="-663496" y="2953829"/>
            <a:ext cx="3669891" cy="3669890"/>
          </a:xfrm>
          <a:prstGeom prst="ellipse">
            <a:avLst/>
          </a:prstGeom>
          <a:solidFill>
            <a:srgbClr val="DFD3D8"/>
          </a:solidFill>
          <a:ln w="12700">
            <a:miter lim="400000"/>
          </a:ln>
        </p:spPr>
        <p:txBody>
          <a:bodyPr lIns="0" tIns="0" rIns="0" bIns="0"/>
          <a:lstStyle/>
          <a:p>
            <a:endParaRPr/>
          </a:p>
        </p:txBody>
      </p:sp>
      <p:sp>
        <p:nvSpPr>
          <p:cNvPr id="446" name="Grupo 11"/>
          <p:cNvSpPr/>
          <p:nvPr/>
        </p:nvSpPr>
        <p:spPr>
          <a:xfrm>
            <a:off x="2159598" y="2219188"/>
            <a:ext cx="5559399" cy="1093197"/>
          </a:xfrm>
          <a:prstGeom prst="roundRect">
            <a:avLst>
              <a:gd name="adj" fmla="val 18977"/>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47" name="Grupo 11"/>
          <p:cNvSpPr/>
          <p:nvPr/>
        </p:nvSpPr>
        <p:spPr>
          <a:xfrm>
            <a:off x="4100029" y="3522560"/>
            <a:ext cx="5339443" cy="2972790"/>
          </a:xfrm>
          <a:prstGeom prst="roundRect">
            <a:avLst>
              <a:gd name="adj" fmla="val 988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448"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pic>
        <p:nvPicPr>
          <p:cNvPr id="449" name="Imagen 32" descr="Imagen 32"/>
          <p:cNvPicPr>
            <a:picLocks noChangeAspect="1"/>
          </p:cNvPicPr>
          <p:nvPr/>
        </p:nvPicPr>
        <p:blipFill>
          <a:blip r:embed="rId2">
            <a:extLst/>
          </a:blip>
          <a:stretch>
            <a:fillRect/>
          </a:stretch>
        </p:blipFill>
        <p:spPr>
          <a:xfrm>
            <a:off x="4282940" y="3696339"/>
            <a:ext cx="4973620" cy="2625231"/>
          </a:xfrm>
          <a:custGeom>
            <a:avLst/>
            <a:gdLst/>
            <a:ahLst/>
            <a:cxnLst>
              <a:cxn ang="0">
                <a:pos x="wd2" y="hd2"/>
              </a:cxn>
              <a:cxn ang="5400000">
                <a:pos x="wd2" y="hd2"/>
              </a:cxn>
              <a:cxn ang="10800000">
                <a:pos x="wd2" y="hd2"/>
              </a:cxn>
              <a:cxn ang="16200000">
                <a:pos x="wd2" y="hd2"/>
              </a:cxn>
            </a:cxnLst>
            <a:rect l="0" t="0" r="r" b="b"/>
            <a:pathLst>
              <a:path w="21600" h="21600" extrusionOk="0">
                <a:moveTo>
                  <a:pt x="860" y="0"/>
                </a:moveTo>
                <a:cubicBezTo>
                  <a:pt x="385" y="0"/>
                  <a:pt x="0" y="729"/>
                  <a:pt x="0" y="1629"/>
                </a:cubicBezTo>
                <a:lnTo>
                  <a:pt x="0" y="19971"/>
                </a:lnTo>
                <a:cubicBezTo>
                  <a:pt x="0" y="20871"/>
                  <a:pt x="385" y="21600"/>
                  <a:pt x="860" y="21600"/>
                </a:cubicBezTo>
                <a:lnTo>
                  <a:pt x="20740" y="21600"/>
                </a:lnTo>
                <a:cubicBezTo>
                  <a:pt x="21215" y="21600"/>
                  <a:pt x="21600" y="20871"/>
                  <a:pt x="21600" y="19971"/>
                </a:cubicBezTo>
                <a:lnTo>
                  <a:pt x="21600" y="1629"/>
                </a:lnTo>
                <a:cubicBezTo>
                  <a:pt x="21600" y="729"/>
                  <a:pt x="21215" y="0"/>
                  <a:pt x="20740" y="0"/>
                </a:cubicBezTo>
                <a:lnTo>
                  <a:pt x="860" y="0"/>
                </a:lnTo>
                <a:close/>
              </a:path>
            </a:pathLst>
          </a:custGeom>
          <a:ln w="12700">
            <a:miter lim="400000"/>
          </a:ln>
        </p:spPr>
      </p:pic>
      <p:sp>
        <p:nvSpPr>
          <p:cNvPr id="450" name="CuadroTexto 35"/>
          <p:cNvSpPr txBox="1"/>
          <p:nvPr/>
        </p:nvSpPr>
        <p:spPr>
          <a:xfrm>
            <a:off x="2462976" y="2325380"/>
            <a:ext cx="5339443" cy="808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Neutro </a:t>
            </a:r>
          </a:p>
          <a:p>
            <a:pPr>
              <a:defRPr sz="1600">
                <a:solidFill>
                  <a:srgbClr val="741B47"/>
                </a:solidFill>
                <a:latin typeface="Calibri"/>
                <a:ea typeface="Calibri"/>
                <a:cs typeface="Calibri"/>
                <a:sym typeface="Calibri"/>
              </a:defRPr>
            </a:pPr>
            <a:r>
              <a:t>En esta posición, no se conecta ningún piñón al eje de salida, por lo tanto, no existe relación de transmisión alguna.</a:t>
            </a:r>
          </a:p>
        </p:txBody>
      </p:sp>
      <p:sp>
        <p:nvSpPr>
          <p:cNvPr id="451" name="CuadroTexto 37"/>
          <p:cNvSpPr txBox="1"/>
          <p:nvPr/>
        </p:nvSpPr>
        <p:spPr>
          <a:xfrm>
            <a:off x="382498" y="1577425"/>
            <a:ext cx="8037749"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pic>
        <p:nvPicPr>
          <p:cNvPr id="452" name="Imagen" descr="Imagen"/>
          <p:cNvPicPr>
            <a:picLocks noChangeAspect="1"/>
          </p:cNvPicPr>
          <p:nvPr/>
        </p:nvPicPr>
        <p:blipFill>
          <a:blip r:embed="rId3">
            <a:extLst/>
          </a:blip>
          <a:stretch>
            <a:fillRect/>
          </a:stretch>
        </p:blipFill>
        <p:spPr>
          <a:xfrm>
            <a:off x="172484" y="2410249"/>
            <a:ext cx="3928735" cy="5025096"/>
          </a:xfrm>
          <a:prstGeom prst="rect">
            <a:avLst/>
          </a:prstGeom>
          <a:ln w="12700">
            <a:miter lim="400000"/>
          </a:ln>
        </p:spPr>
      </p:pic>
      <p:sp>
        <p:nvSpPr>
          <p:cNvPr id="453" name="Triángulo isósceles 13"/>
          <p:cNvSpPr/>
          <p:nvPr/>
        </p:nvSpPr>
        <p:spPr>
          <a:xfrm rot="13500000">
            <a:off x="1942616" y="3010781"/>
            <a:ext cx="287001" cy="678364"/>
          </a:xfrm>
          <a:prstGeom prst="triangle">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20</a:t>
            </a:fld>
            <a:endParaRPr lang="es-CL"/>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fill="hold" grpId="1" nodeType="clickEffect">
                                  <p:stCondLst>
                                    <p:cond delay="0"/>
                                  </p:stCondLst>
                                  <p:iterate>
                                    <p:tmAbs val="0"/>
                                  </p:iterate>
                                  <p:childTnLst>
                                    <p:set>
                                      <p:cBhvr>
                                        <p:cTn id="6" fill="hold"/>
                                        <p:tgtEl>
                                          <p:spTgt spid="449"/>
                                        </p:tgtEl>
                                        <p:attrNameLst>
                                          <p:attrName>style.visibility</p:attrName>
                                        </p:attrNameLst>
                                      </p:cBhvr>
                                      <p:to>
                                        <p:strVal val="visible"/>
                                      </p:to>
                                    </p:set>
                                    <p:animEffect transition="in" filter="dissolve">
                                      <p:cBhvr>
                                        <p:cTn id="7" dur="500"/>
                                        <p:tgtEl>
                                          <p:spTgt spid="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9" grpId="1"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 name="Grupo 11"/>
          <p:cNvSpPr/>
          <p:nvPr/>
        </p:nvSpPr>
        <p:spPr>
          <a:xfrm>
            <a:off x="458698" y="3209911"/>
            <a:ext cx="5027782" cy="2680332"/>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56"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57" name="CuadroTexto 10"/>
          <p:cNvSpPr txBox="1"/>
          <p:nvPr/>
        </p:nvSpPr>
        <p:spPr>
          <a:xfrm>
            <a:off x="439936" y="2238257"/>
            <a:ext cx="8220648"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58"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pic>
        <p:nvPicPr>
          <p:cNvPr id="459" name="Imagen 8" descr="Imagen 8"/>
          <p:cNvPicPr>
            <a:picLocks noChangeAspect="1"/>
          </p:cNvPicPr>
          <p:nvPr/>
        </p:nvPicPr>
        <p:blipFill>
          <a:blip r:embed="rId2">
            <a:extLst/>
          </a:blip>
          <a:srcRect b="2"/>
          <a:stretch>
            <a:fillRect/>
          </a:stretch>
        </p:blipFill>
        <p:spPr>
          <a:xfrm>
            <a:off x="582860" y="3350298"/>
            <a:ext cx="4779455" cy="2399508"/>
          </a:xfrm>
          <a:custGeom>
            <a:avLst/>
            <a:gdLst/>
            <a:ahLst/>
            <a:cxnLst>
              <a:cxn ang="0">
                <a:pos x="wd2" y="hd2"/>
              </a:cxn>
              <a:cxn ang="5400000">
                <a:pos x="wd2" y="hd2"/>
              </a:cxn>
              <a:cxn ang="10800000">
                <a:pos x="wd2" y="hd2"/>
              </a:cxn>
              <a:cxn ang="16200000">
                <a:pos x="wd2" y="hd2"/>
              </a:cxn>
            </a:cxnLst>
            <a:rect l="0" t="0" r="r" b="b"/>
            <a:pathLst>
              <a:path w="21600" h="21600" extrusionOk="0">
                <a:moveTo>
                  <a:pt x="578" y="0"/>
                </a:moveTo>
                <a:cubicBezTo>
                  <a:pt x="259" y="0"/>
                  <a:pt x="0" y="515"/>
                  <a:pt x="0" y="1150"/>
                </a:cubicBezTo>
                <a:lnTo>
                  <a:pt x="0" y="20450"/>
                </a:lnTo>
                <a:cubicBezTo>
                  <a:pt x="0" y="21085"/>
                  <a:pt x="259" y="21600"/>
                  <a:pt x="578" y="21600"/>
                </a:cubicBezTo>
                <a:lnTo>
                  <a:pt x="21022" y="21600"/>
                </a:lnTo>
                <a:cubicBezTo>
                  <a:pt x="21341" y="21600"/>
                  <a:pt x="21600" y="21085"/>
                  <a:pt x="21600" y="20450"/>
                </a:cubicBezTo>
                <a:lnTo>
                  <a:pt x="21600" y="1150"/>
                </a:lnTo>
                <a:cubicBezTo>
                  <a:pt x="21600" y="515"/>
                  <a:pt x="21341" y="0"/>
                  <a:pt x="21022" y="0"/>
                </a:cubicBezTo>
                <a:lnTo>
                  <a:pt x="578" y="0"/>
                </a:lnTo>
                <a:close/>
              </a:path>
            </a:pathLst>
          </a:custGeom>
          <a:ln w="12700">
            <a:miter lim="400000"/>
          </a:ln>
        </p:spPr>
      </p:pic>
      <p:sp>
        <p:nvSpPr>
          <p:cNvPr id="460" name="CuadroTexto 16"/>
          <p:cNvSpPr txBox="1"/>
          <p:nvPr/>
        </p:nvSpPr>
        <p:spPr>
          <a:xfrm>
            <a:off x="5648934" y="3058481"/>
            <a:ext cx="3907440" cy="284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Primera:</a:t>
            </a:r>
          </a:p>
          <a:p>
            <a:pPr>
              <a:defRPr sz="1600">
                <a:solidFill>
                  <a:srgbClr val="741B47"/>
                </a:solidFill>
                <a:latin typeface="Calibri"/>
                <a:ea typeface="Calibri"/>
                <a:cs typeface="Calibri"/>
                <a:sym typeface="Calibri"/>
              </a:defRPr>
            </a:pPr>
            <a:r>
              <a:t>El desplazamiento hacia la derecha del sincronizador de 1ª y 2ª, produce el enclavamiento del piñón de 1ª al eje  secundario o de salida.</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El Par motor pasa del conjunto de embrague al Eje de Entrada de la Transmisión, pasa al Eje Intermediario, y luego pasa al Eje de Salida de la Transmisión a través de los engranajes de 1ª velocidad y su respectivo Sincronizador</a:t>
            </a:r>
            <a:r>
              <a:rPr>
                <a:solidFill>
                  <a:srgbClr val="000000"/>
                </a:solidFill>
              </a:rPr>
              <a:t>.</a:t>
            </a:r>
          </a:p>
        </p:txBody>
      </p:sp>
      <p:sp>
        <p:nvSpPr>
          <p:cNvPr id="461" name="Conector recto de flecha 19"/>
          <p:cNvSpPr/>
          <p:nvPr/>
        </p:nvSpPr>
        <p:spPr>
          <a:xfrm>
            <a:off x="3199209" y="3005975"/>
            <a:ext cx="1" cy="878562"/>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21</a:t>
            </a:fld>
            <a:endParaRPr lang="es-CL"/>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Grupo 11"/>
          <p:cNvSpPr/>
          <p:nvPr/>
        </p:nvSpPr>
        <p:spPr>
          <a:xfrm>
            <a:off x="458698" y="3209911"/>
            <a:ext cx="5027782" cy="2680332"/>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64"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65" name="CuadroTexto 10"/>
          <p:cNvSpPr txBox="1"/>
          <p:nvPr/>
        </p:nvSpPr>
        <p:spPr>
          <a:xfrm>
            <a:off x="382498" y="2170956"/>
            <a:ext cx="8020286"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66"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sp>
        <p:nvSpPr>
          <p:cNvPr id="467" name="CuadroTexto 16"/>
          <p:cNvSpPr txBox="1"/>
          <p:nvPr/>
        </p:nvSpPr>
        <p:spPr>
          <a:xfrm>
            <a:off x="5610642" y="3129780"/>
            <a:ext cx="3908636" cy="284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Segunda:</a:t>
            </a:r>
          </a:p>
          <a:p>
            <a:pPr>
              <a:defRPr sz="1600">
                <a:solidFill>
                  <a:srgbClr val="741B47"/>
                </a:solidFill>
                <a:latin typeface="Calibri"/>
                <a:ea typeface="Calibri"/>
                <a:cs typeface="Calibri"/>
                <a:sym typeface="Calibri"/>
              </a:defRPr>
            </a:pPr>
            <a:r>
              <a:t>El desplazamiento hacia la izquierda del sincronizador de 1ª y 2ª, produce el enclavamiento del piñón de 2ª al eje  secundario o de salida.</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El Par motor pasa del conjunto de embrague al Eje de Entrada de la Transmisión, pasa al Eje Intermediario, y luego pasa al Eje de Salida de la Transmisión a través de los engranajes de 2ª velocidad y su respectivo Sincronizador.</a:t>
            </a:r>
          </a:p>
        </p:txBody>
      </p:sp>
      <p:pic>
        <p:nvPicPr>
          <p:cNvPr id="468" name="Imagen 11" descr="Imagen 11"/>
          <p:cNvPicPr>
            <a:picLocks noChangeAspect="1"/>
          </p:cNvPicPr>
          <p:nvPr/>
        </p:nvPicPr>
        <p:blipFill>
          <a:blip r:embed="rId2">
            <a:extLst/>
          </a:blip>
          <a:srcRect r="2"/>
          <a:stretch>
            <a:fillRect/>
          </a:stretch>
        </p:blipFill>
        <p:spPr>
          <a:xfrm>
            <a:off x="710148" y="3425352"/>
            <a:ext cx="4524773" cy="2262585"/>
          </a:xfrm>
          <a:custGeom>
            <a:avLst/>
            <a:gdLst/>
            <a:ahLst/>
            <a:cxnLst>
              <a:cxn ang="0">
                <a:pos x="wd2" y="hd2"/>
              </a:cxn>
              <a:cxn ang="5400000">
                <a:pos x="wd2" y="hd2"/>
              </a:cxn>
              <a:cxn ang="10800000">
                <a:pos x="wd2" y="hd2"/>
              </a:cxn>
              <a:cxn ang="16200000">
                <a:pos x="wd2" y="hd2"/>
              </a:cxn>
            </a:cxnLst>
            <a:rect l="0" t="0" r="r" b="b"/>
            <a:pathLst>
              <a:path w="21600" h="21600" extrusionOk="0">
                <a:moveTo>
                  <a:pt x="1800" y="0"/>
                </a:moveTo>
                <a:cubicBezTo>
                  <a:pt x="806" y="0"/>
                  <a:pt x="0" y="1611"/>
                  <a:pt x="0" y="3599"/>
                </a:cubicBezTo>
                <a:lnTo>
                  <a:pt x="0" y="18001"/>
                </a:lnTo>
                <a:cubicBezTo>
                  <a:pt x="0" y="19989"/>
                  <a:pt x="806" y="21600"/>
                  <a:pt x="1800" y="21600"/>
                </a:cubicBezTo>
                <a:lnTo>
                  <a:pt x="19800" y="21600"/>
                </a:lnTo>
                <a:cubicBezTo>
                  <a:pt x="20794" y="21600"/>
                  <a:pt x="21600" y="19989"/>
                  <a:pt x="21600" y="18001"/>
                </a:cubicBezTo>
                <a:lnTo>
                  <a:pt x="21600" y="3599"/>
                </a:lnTo>
                <a:cubicBezTo>
                  <a:pt x="21600" y="1611"/>
                  <a:pt x="20794" y="0"/>
                  <a:pt x="19800" y="0"/>
                </a:cubicBezTo>
                <a:lnTo>
                  <a:pt x="1800" y="0"/>
                </a:lnTo>
                <a:close/>
              </a:path>
            </a:pathLst>
          </a:custGeom>
          <a:ln w="12700">
            <a:miter lim="400000"/>
          </a:ln>
        </p:spPr>
      </p:pic>
      <p:sp>
        <p:nvSpPr>
          <p:cNvPr id="469" name="Conector recto de flecha 9"/>
          <p:cNvSpPr/>
          <p:nvPr/>
        </p:nvSpPr>
        <p:spPr>
          <a:xfrm>
            <a:off x="2643526" y="3280530"/>
            <a:ext cx="453244" cy="534238"/>
          </a:xfrm>
          <a:prstGeom prst="line">
            <a:avLst/>
          </a:prstGeom>
          <a:ln w="5715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22</a:t>
            </a:fld>
            <a:endParaRPr lang="es-CL"/>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 name="Grupo 11"/>
          <p:cNvSpPr/>
          <p:nvPr/>
        </p:nvSpPr>
        <p:spPr>
          <a:xfrm>
            <a:off x="458698" y="3209910"/>
            <a:ext cx="5027782" cy="2809890"/>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72"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73" name="CuadroTexto 10"/>
          <p:cNvSpPr txBox="1"/>
          <p:nvPr/>
        </p:nvSpPr>
        <p:spPr>
          <a:xfrm>
            <a:off x="382498" y="2170956"/>
            <a:ext cx="8184786"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74"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sp>
        <p:nvSpPr>
          <p:cNvPr id="475" name="CuadroTexto 16"/>
          <p:cNvSpPr txBox="1"/>
          <p:nvPr/>
        </p:nvSpPr>
        <p:spPr>
          <a:xfrm>
            <a:off x="5610642" y="3194558"/>
            <a:ext cx="3908898" cy="284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Tercera:</a:t>
            </a:r>
          </a:p>
          <a:p>
            <a:pPr>
              <a:defRPr sz="1600">
                <a:solidFill>
                  <a:srgbClr val="741B47"/>
                </a:solidFill>
                <a:latin typeface="Calibri"/>
                <a:ea typeface="Calibri"/>
                <a:cs typeface="Calibri"/>
                <a:sym typeface="Calibri"/>
              </a:defRPr>
            </a:pPr>
            <a:r>
              <a:t>El desplazamiento hacia la izquierda del sincronizador de 1ª y 2ª, produce el enclavamiento del piñón de 2ª al eje  secundario o de salida.</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El Par motor pasa del conjunto de embrague al Eje de Entrada de la Transmisión, pasa al Eje Intermediario, y luego pasa al Eje de Salida de la Transmisión a través de los engranajes de 2ª velocidad y su respectivo Sincronizador.</a:t>
            </a:r>
          </a:p>
        </p:txBody>
      </p:sp>
      <p:pic>
        <p:nvPicPr>
          <p:cNvPr id="476" name="Imagen 8" descr="Imagen 8"/>
          <p:cNvPicPr>
            <a:picLocks noChangeAspect="1"/>
          </p:cNvPicPr>
          <p:nvPr/>
        </p:nvPicPr>
        <p:blipFill>
          <a:blip r:embed="rId2">
            <a:extLst/>
          </a:blip>
          <a:srcRect b="7"/>
          <a:stretch>
            <a:fillRect/>
          </a:stretch>
        </p:blipFill>
        <p:spPr>
          <a:xfrm>
            <a:off x="566379" y="3370255"/>
            <a:ext cx="4812418" cy="2482058"/>
          </a:xfrm>
          <a:custGeom>
            <a:avLst/>
            <a:gdLst/>
            <a:ahLst/>
            <a:cxnLst>
              <a:cxn ang="0">
                <a:pos x="wd2" y="hd2"/>
              </a:cxn>
              <a:cxn ang="5400000">
                <a:pos x="wd2" y="hd2"/>
              </a:cxn>
              <a:cxn ang="10800000">
                <a:pos x="wd2" y="hd2"/>
              </a:cxn>
              <a:cxn ang="16200000">
                <a:pos x="wd2" y="hd2"/>
              </a:cxn>
            </a:cxnLst>
            <a:rect l="0" t="0" r="r" b="b"/>
            <a:pathLst>
              <a:path w="21600" h="21600" extrusionOk="0">
                <a:moveTo>
                  <a:pt x="702" y="0"/>
                </a:moveTo>
                <a:cubicBezTo>
                  <a:pt x="314" y="0"/>
                  <a:pt x="0" y="609"/>
                  <a:pt x="0" y="1361"/>
                </a:cubicBezTo>
                <a:lnTo>
                  <a:pt x="0" y="20239"/>
                </a:lnTo>
                <a:cubicBezTo>
                  <a:pt x="0" y="20991"/>
                  <a:pt x="314" y="21600"/>
                  <a:pt x="702" y="21600"/>
                </a:cubicBezTo>
                <a:lnTo>
                  <a:pt x="20898" y="21600"/>
                </a:lnTo>
                <a:cubicBezTo>
                  <a:pt x="21286" y="21600"/>
                  <a:pt x="21600" y="20991"/>
                  <a:pt x="21600" y="20239"/>
                </a:cubicBezTo>
                <a:lnTo>
                  <a:pt x="21600" y="1361"/>
                </a:lnTo>
                <a:cubicBezTo>
                  <a:pt x="21600" y="609"/>
                  <a:pt x="21286" y="0"/>
                  <a:pt x="20898" y="0"/>
                </a:cubicBezTo>
                <a:lnTo>
                  <a:pt x="702" y="0"/>
                </a:lnTo>
                <a:close/>
              </a:path>
            </a:pathLst>
          </a:custGeom>
          <a:ln w="12700">
            <a:miter lim="400000"/>
          </a:ln>
        </p:spPr>
      </p:pic>
      <p:sp>
        <p:nvSpPr>
          <p:cNvPr id="477" name="Conector recto de flecha 9"/>
          <p:cNvSpPr/>
          <p:nvPr/>
        </p:nvSpPr>
        <p:spPr>
          <a:xfrm>
            <a:off x="1598497" y="3511131"/>
            <a:ext cx="453244" cy="534238"/>
          </a:xfrm>
          <a:prstGeom prst="line">
            <a:avLst/>
          </a:prstGeom>
          <a:ln w="5715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23</a:t>
            </a:fld>
            <a:endParaRPr lang="es-CL"/>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 name="Grupo 11"/>
          <p:cNvSpPr/>
          <p:nvPr/>
        </p:nvSpPr>
        <p:spPr>
          <a:xfrm>
            <a:off x="458698" y="3209910"/>
            <a:ext cx="5027782" cy="2809890"/>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80"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81" name="CuadroTexto 10"/>
          <p:cNvSpPr txBox="1"/>
          <p:nvPr/>
        </p:nvSpPr>
        <p:spPr>
          <a:xfrm>
            <a:off x="382498" y="2170956"/>
            <a:ext cx="8062916"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82"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sp>
        <p:nvSpPr>
          <p:cNvPr id="483" name="CuadroTexto 16"/>
          <p:cNvSpPr txBox="1"/>
          <p:nvPr/>
        </p:nvSpPr>
        <p:spPr>
          <a:xfrm>
            <a:off x="5655793" y="3580326"/>
            <a:ext cx="3805502" cy="1824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Cuarta o directa:</a:t>
            </a:r>
          </a:p>
          <a:p>
            <a:pPr>
              <a:defRPr sz="1600">
                <a:solidFill>
                  <a:srgbClr val="741B47"/>
                </a:solidFill>
                <a:latin typeface="Calibri"/>
                <a:ea typeface="Calibri"/>
                <a:cs typeface="Calibri"/>
                <a:sym typeface="Calibri"/>
              </a:defRPr>
            </a:pPr>
            <a:r>
              <a:t>El desplazamiento hacia la izquierda del sincronizador de 3ª y 4ª, produce el enclavamiento del piñón de 4ª al eje  de entrada de la transmisión, por lo que giro pasa directo del eje de entrada al eje de salida sin pasar por el eje Intermediario..</a:t>
            </a:r>
          </a:p>
        </p:txBody>
      </p:sp>
      <p:pic>
        <p:nvPicPr>
          <p:cNvPr id="484" name="Imagen 11" descr="Imagen 11"/>
          <p:cNvPicPr>
            <a:picLocks noChangeAspect="1"/>
          </p:cNvPicPr>
          <p:nvPr/>
        </p:nvPicPr>
        <p:blipFill>
          <a:blip r:embed="rId2">
            <a:extLst/>
          </a:blip>
          <a:stretch>
            <a:fillRect/>
          </a:stretch>
        </p:blipFill>
        <p:spPr>
          <a:xfrm>
            <a:off x="655333" y="3425352"/>
            <a:ext cx="4689553" cy="2345684"/>
          </a:xfrm>
          <a:prstGeom prst="rect">
            <a:avLst/>
          </a:prstGeom>
          <a:ln w="12700">
            <a:miter lim="400000"/>
          </a:ln>
        </p:spPr>
      </p:pic>
      <p:sp>
        <p:nvSpPr>
          <p:cNvPr id="485" name="Conector recto de flecha 9"/>
          <p:cNvSpPr/>
          <p:nvPr/>
        </p:nvSpPr>
        <p:spPr>
          <a:xfrm flipH="1">
            <a:off x="1939156" y="3095925"/>
            <a:ext cx="924627" cy="924628"/>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24</a:t>
            </a:fld>
            <a:endParaRPr lang="es-CL"/>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 name="Grupo 11"/>
          <p:cNvSpPr/>
          <p:nvPr/>
        </p:nvSpPr>
        <p:spPr>
          <a:xfrm>
            <a:off x="458698" y="3209911"/>
            <a:ext cx="5027782" cy="2744577"/>
          </a:xfrm>
          <a:prstGeom prst="roundRect">
            <a:avLst>
              <a:gd name="adj" fmla="val 988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88"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89" name="CuadroTexto 10"/>
          <p:cNvSpPr txBox="1"/>
          <p:nvPr/>
        </p:nvSpPr>
        <p:spPr>
          <a:xfrm>
            <a:off x="382498" y="2170956"/>
            <a:ext cx="8059401"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90"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sp>
        <p:nvSpPr>
          <p:cNvPr id="491" name="CuadroTexto 16"/>
          <p:cNvSpPr txBox="1"/>
          <p:nvPr/>
        </p:nvSpPr>
        <p:spPr>
          <a:xfrm>
            <a:off x="5671239" y="3058480"/>
            <a:ext cx="3913236" cy="3094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Quinta o sobremarcha:</a:t>
            </a:r>
          </a:p>
          <a:p>
            <a:pPr>
              <a:defRPr sz="1600">
                <a:solidFill>
                  <a:srgbClr val="741B47"/>
                </a:solidFill>
                <a:latin typeface="Calibri"/>
                <a:ea typeface="Calibri"/>
                <a:cs typeface="Calibri"/>
                <a:sym typeface="Calibri"/>
              </a:defRPr>
            </a:pPr>
            <a:r>
              <a:t>El desplazamiento hacia la izquierda del sincronizador de 5ª velocidad produce el enclavamiento del piñón de 5ª al eje  intermediario.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El Par motor pasa del conjunto de embrague al Eje de Entrada de la Transmisión, pasa al Eje Intermediario, y luego pasa al Eje de Salida de la Transmisión a través de los engranajes de 5ª velocidad y su respectivo Sincronizador.</a:t>
            </a:r>
          </a:p>
        </p:txBody>
      </p:sp>
      <p:pic>
        <p:nvPicPr>
          <p:cNvPr id="492" name="Imagen 8" descr="Imagen 8"/>
          <p:cNvPicPr>
            <a:picLocks noChangeAspect="1"/>
          </p:cNvPicPr>
          <p:nvPr/>
        </p:nvPicPr>
        <p:blipFill>
          <a:blip r:embed="rId2">
            <a:extLst/>
          </a:blip>
          <a:srcRect b="6"/>
          <a:stretch>
            <a:fillRect/>
          </a:stretch>
        </p:blipFill>
        <p:spPr>
          <a:xfrm>
            <a:off x="643457" y="3393068"/>
            <a:ext cx="4649789" cy="2343548"/>
          </a:xfrm>
          <a:custGeom>
            <a:avLst/>
            <a:gdLst/>
            <a:ahLst/>
            <a:cxnLst>
              <a:cxn ang="0">
                <a:pos x="wd2" y="hd2"/>
              </a:cxn>
              <a:cxn ang="5400000">
                <a:pos x="wd2" y="hd2"/>
              </a:cxn>
              <a:cxn ang="10800000">
                <a:pos x="wd2" y="hd2"/>
              </a:cxn>
              <a:cxn ang="16200000">
                <a:pos x="wd2" y="hd2"/>
              </a:cxn>
            </a:cxnLst>
            <a:rect l="0" t="0" r="r" b="b"/>
            <a:pathLst>
              <a:path w="21600" h="21600" extrusionOk="0">
                <a:moveTo>
                  <a:pt x="752" y="0"/>
                </a:moveTo>
                <a:cubicBezTo>
                  <a:pt x="337" y="0"/>
                  <a:pt x="0" y="668"/>
                  <a:pt x="0" y="1492"/>
                </a:cubicBezTo>
                <a:lnTo>
                  <a:pt x="0" y="20108"/>
                </a:lnTo>
                <a:cubicBezTo>
                  <a:pt x="0" y="20932"/>
                  <a:pt x="337" y="21600"/>
                  <a:pt x="752" y="21600"/>
                </a:cubicBezTo>
                <a:lnTo>
                  <a:pt x="20848" y="21600"/>
                </a:lnTo>
                <a:cubicBezTo>
                  <a:pt x="21263" y="21600"/>
                  <a:pt x="21600" y="20932"/>
                  <a:pt x="21600" y="20108"/>
                </a:cubicBezTo>
                <a:lnTo>
                  <a:pt x="21600" y="1492"/>
                </a:lnTo>
                <a:cubicBezTo>
                  <a:pt x="21600" y="668"/>
                  <a:pt x="21263" y="0"/>
                  <a:pt x="20848" y="0"/>
                </a:cubicBezTo>
                <a:lnTo>
                  <a:pt x="752" y="0"/>
                </a:lnTo>
                <a:close/>
              </a:path>
            </a:pathLst>
          </a:custGeom>
          <a:ln w="12700">
            <a:miter lim="400000"/>
          </a:ln>
        </p:spPr>
      </p:pic>
      <p:sp>
        <p:nvSpPr>
          <p:cNvPr id="493" name="Conector recto de flecha 9"/>
          <p:cNvSpPr/>
          <p:nvPr/>
        </p:nvSpPr>
        <p:spPr>
          <a:xfrm flipH="1" flipV="1">
            <a:off x="4464644" y="5171316"/>
            <a:ext cx="1053494" cy="1053494"/>
          </a:xfrm>
          <a:prstGeom prst="line">
            <a:avLst/>
          </a:prstGeom>
          <a:ln w="12700">
            <a:solidFill>
              <a:srgbClr val="FF0000"/>
            </a:solidFil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25</a:t>
            </a:fld>
            <a:endParaRPr lang="es-CL"/>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 name="Grupo 11"/>
          <p:cNvSpPr/>
          <p:nvPr/>
        </p:nvSpPr>
        <p:spPr>
          <a:xfrm>
            <a:off x="458698" y="3425352"/>
            <a:ext cx="5027782" cy="2613947"/>
          </a:xfrm>
          <a:prstGeom prst="roundRect">
            <a:avLst>
              <a:gd name="adj" fmla="val 1376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496" name="Google Shape;173;p6"/>
          <p:cNvSpPr txBox="1"/>
          <p:nvPr/>
        </p:nvSpPr>
        <p:spPr>
          <a:xfrm>
            <a:off x="382497" y="1150535"/>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CLASIFICACIÓN DE LAS </a:t>
            </a:r>
            <a:r>
              <a:rPr b="0">
                <a:solidFill>
                  <a:srgbClr val="FF0000"/>
                </a:solidFill>
              </a:rPr>
              <a:t>TRANSMISIONES MECÁNICAS</a:t>
            </a:r>
          </a:p>
        </p:txBody>
      </p:sp>
      <p:sp>
        <p:nvSpPr>
          <p:cNvPr id="497" name="CuadroTexto 10"/>
          <p:cNvSpPr txBox="1"/>
          <p:nvPr/>
        </p:nvSpPr>
        <p:spPr>
          <a:xfrm>
            <a:off x="382498" y="2170956"/>
            <a:ext cx="7986930" cy="4315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90000"/>
              </a:lnSpc>
              <a:defRPr sz="2000" cap="all">
                <a:solidFill>
                  <a:srgbClr val="741B47"/>
                </a:solidFill>
                <a:latin typeface="Calibri"/>
                <a:ea typeface="Calibri"/>
                <a:cs typeface="Calibri"/>
                <a:sym typeface="Calibri"/>
              </a:defRPr>
            </a:lvl1pPr>
          </a:lstStyle>
          <a:p>
            <a:r>
              <a:t>De engranajes en Toma Constante Longitudinales Sincronizadas.</a:t>
            </a:r>
          </a:p>
        </p:txBody>
      </p:sp>
      <p:sp>
        <p:nvSpPr>
          <p:cNvPr id="498" name="CuadroTexto 7"/>
          <p:cNvSpPr txBox="1"/>
          <p:nvPr/>
        </p:nvSpPr>
        <p:spPr>
          <a:xfrm>
            <a:off x="8987920" y="7142405"/>
            <a:ext cx="674228" cy="472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200">
                <a:solidFill>
                  <a:srgbClr val="FFFFFF"/>
                </a:solidFill>
                <a:latin typeface="Avenir Black"/>
                <a:ea typeface="Avenir Black"/>
                <a:cs typeface="Avenir Black"/>
                <a:sym typeface="Avenir Black"/>
              </a:defRPr>
            </a:lvl1pPr>
          </a:lstStyle>
          <a:p>
            <a:r>
              <a:t>16</a:t>
            </a:r>
          </a:p>
        </p:txBody>
      </p:sp>
      <p:sp>
        <p:nvSpPr>
          <p:cNvPr id="499" name="CuadroTexto 16"/>
          <p:cNvSpPr txBox="1"/>
          <p:nvPr/>
        </p:nvSpPr>
        <p:spPr>
          <a:xfrm>
            <a:off x="5671239" y="2866534"/>
            <a:ext cx="3719980" cy="3856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600" b="1">
                <a:solidFill>
                  <a:srgbClr val="741B47"/>
                </a:solidFill>
                <a:latin typeface="Calibri"/>
                <a:ea typeface="Calibri"/>
                <a:cs typeface="Calibri"/>
                <a:sym typeface="Calibri"/>
              </a:defRPr>
            </a:pPr>
            <a:r>
              <a:t>Marcha atrás:</a:t>
            </a:r>
          </a:p>
          <a:p>
            <a:pPr>
              <a:defRPr sz="1600">
                <a:solidFill>
                  <a:srgbClr val="741B47"/>
                </a:solidFill>
                <a:latin typeface="Calibri"/>
                <a:ea typeface="Calibri"/>
                <a:cs typeface="Calibri"/>
                <a:sym typeface="Calibri"/>
              </a:defRPr>
            </a:pPr>
            <a:r>
              <a:t>Se interpone un piñón auxiliar de dientes rectos en los dientes rectos del piñón de reversa del Eje Intermediario y del sincronizador de 1ª y 2ª velocidad.</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La finalidad de interponer un piñón auxiliar de dientes rectos entre los piñones de dientes rectos de reversa del eje intermediario y del sincronizador de 1ª y 2ª velocidad tiene como único objetivo invertir el sentido de giro del Eje de Salida.</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De esta forma el vehículo puede desplazarse en retroceso.</a:t>
            </a:r>
          </a:p>
        </p:txBody>
      </p:sp>
      <p:pic>
        <p:nvPicPr>
          <p:cNvPr id="500" name="Imagen 11" descr="Imagen 11"/>
          <p:cNvPicPr>
            <a:picLocks noChangeAspect="1"/>
          </p:cNvPicPr>
          <p:nvPr/>
        </p:nvPicPr>
        <p:blipFill>
          <a:blip r:embed="rId2">
            <a:extLst/>
          </a:blip>
          <a:srcRect r="2" b="3"/>
          <a:stretch>
            <a:fillRect/>
          </a:stretch>
        </p:blipFill>
        <p:spPr>
          <a:xfrm>
            <a:off x="655362" y="3640792"/>
            <a:ext cx="4667647" cy="2204245"/>
          </a:xfrm>
          <a:custGeom>
            <a:avLst/>
            <a:gdLst/>
            <a:ahLst/>
            <a:cxnLst>
              <a:cxn ang="0">
                <a:pos x="wd2" y="hd2"/>
              </a:cxn>
              <a:cxn ang="5400000">
                <a:pos x="wd2" y="hd2"/>
              </a:cxn>
              <a:cxn ang="10800000">
                <a:pos x="wd2" y="hd2"/>
              </a:cxn>
              <a:cxn ang="16200000">
                <a:pos x="wd2" y="hd2"/>
              </a:cxn>
            </a:cxnLst>
            <a:rect l="0" t="0" r="r" b="b"/>
            <a:pathLst>
              <a:path w="21600" h="21600" extrusionOk="0">
                <a:moveTo>
                  <a:pt x="1701" y="0"/>
                </a:moveTo>
                <a:cubicBezTo>
                  <a:pt x="762" y="0"/>
                  <a:pt x="0" y="1613"/>
                  <a:pt x="0" y="3601"/>
                </a:cubicBezTo>
                <a:lnTo>
                  <a:pt x="0" y="17999"/>
                </a:lnTo>
                <a:cubicBezTo>
                  <a:pt x="0" y="19987"/>
                  <a:pt x="762" y="21600"/>
                  <a:pt x="1701" y="21600"/>
                </a:cubicBezTo>
                <a:lnTo>
                  <a:pt x="19901" y="21600"/>
                </a:lnTo>
                <a:cubicBezTo>
                  <a:pt x="20840" y="21600"/>
                  <a:pt x="21600" y="19987"/>
                  <a:pt x="21600" y="17999"/>
                </a:cubicBezTo>
                <a:lnTo>
                  <a:pt x="21600" y="3601"/>
                </a:lnTo>
                <a:cubicBezTo>
                  <a:pt x="21600" y="1613"/>
                  <a:pt x="20840" y="0"/>
                  <a:pt x="19901" y="0"/>
                </a:cubicBezTo>
                <a:lnTo>
                  <a:pt x="1701" y="0"/>
                </a:lnTo>
                <a:close/>
              </a:path>
            </a:pathLst>
          </a:cu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26</a:t>
            </a:fld>
            <a:endParaRPr lang="es-CL"/>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 name="Google Shape;25;p27"/>
          <p:cNvSpPr txBox="1">
            <a:spLocks noGrp="1"/>
          </p:cNvSpPr>
          <p:nvPr>
            <p:ph type="sldNum" sz="quarter" idx="4294967295"/>
          </p:nvPr>
        </p:nvSpPr>
        <p:spPr>
          <a:xfrm>
            <a:off x="371684" y="6881800"/>
            <a:ext cx="337156"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27</a:t>
            </a:fld>
            <a:endParaRPr/>
          </a:p>
        </p:txBody>
      </p:sp>
      <p:pic>
        <p:nvPicPr>
          <p:cNvPr id="503" name="Imagen 9" descr="Imagen 9"/>
          <p:cNvPicPr>
            <a:picLocks noChangeAspect="1"/>
          </p:cNvPicPr>
          <p:nvPr/>
        </p:nvPicPr>
        <p:blipFill>
          <a:blip r:embed="rId2">
            <a:extLst/>
          </a:blip>
          <a:stretch>
            <a:fillRect/>
          </a:stretch>
        </p:blipFill>
        <p:spPr>
          <a:xfrm>
            <a:off x="830642" y="1815299"/>
            <a:ext cx="7016441" cy="4871644"/>
          </a:xfrm>
          <a:prstGeom prst="rect">
            <a:avLst/>
          </a:prstGeom>
          <a:ln w="12700">
            <a:miter lim="400000"/>
          </a:ln>
        </p:spPr>
      </p:pic>
      <p:sp>
        <p:nvSpPr>
          <p:cNvPr id="509" name="Google Shape;323;p12"/>
          <p:cNvSpPr txBox="1"/>
          <p:nvPr/>
        </p:nvSpPr>
        <p:spPr>
          <a:xfrm>
            <a:off x="2943685" y="3531792"/>
            <a:ext cx="2424730" cy="7386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sz="1800">
                <a:latin typeface="Calibri"/>
                <a:ea typeface="Calibri"/>
                <a:cs typeface="Calibri"/>
                <a:sym typeface="Calibri"/>
              </a:defRPr>
            </a:lvl1pPr>
          </a:lstStyle>
          <a:p>
            <a:r>
              <a:rPr lang="es-CL" dirty="0" smtClean="0"/>
              <a:t>Transmisión </a:t>
            </a:r>
            <a:r>
              <a:rPr lang="es-CL" dirty="0"/>
              <a:t>manual, ¿cómo funciona?</a:t>
            </a:r>
          </a:p>
        </p:txBody>
      </p:sp>
      <p:sp>
        <p:nvSpPr>
          <p:cNvPr id="510" name="Google Shape;206;p7"/>
          <p:cNvSpPr txBox="1"/>
          <p:nvPr/>
        </p:nvSpPr>
        <p:spPr>
          <a:xfrm>
            <a:off x="382497" y="1261272"/>
            <a:ext cx="8950506" cy="5361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VIDEO</a:t>
            </a:r>
          </a:p>
        </p:txBody>
      </p:sp>
      <p:grpSp>
        <p:nvGrpSpPr>
          <p:cNvPr id="514" name="Botón de acción: Hacia delante o Siguiente 17">
            <a:hlinkClick r:id="rId3"/>
          </p:cNvPr>
          <p:cNvGrpSpPr/>
          <p:nvPr/>
        </p:nvGrpSpPr>
        <p:grpSpPr>
          <a:xfrm>
            <a:off x="2442003" y="3655178"/>
            <a:ext cx="491855" cy="491855"/>
            <a:chOff x="0" y="0"/>
            <a:chExt cx="491854" cy="491854"/>
          </a:xfrm>
        </p:grpSpPr>
        <p:sp>
          <p:nvSpPr>
            <p:cNvPr id="511" name="Cuadrado"/>
            <p:cNvSpPr/>
            <p:nvPr/>
          </p:nvSpPr>
          <p:spPr>
            <a:xfrm>
              <a:off x="-1" y="-1"/>
              <a:ext cx="491855" cy="491855"/>
            </a:xfrm>
            <a:prstGeom prst="rect">
              <a:avLst/>
            </a:prstGeom>
            <a:solidFill>
              <a:srgbClr val="BFBFBF"/>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512" name="Triángulo">
              <a:hlinkClick r:id="rId4"/>
            </p:cNvPr>
            <p:cNvSpPr/>
            <p:nvPr/>
          </p:nvSpPr>
          <p:spPr>
            <a:xfrm>
              <a:off x="61480" y="61480"/>
              <a:ext cx="368892" cy="36889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0" y="0"/>
                  </a:lnTo>
                  <a:lnTo>
                    <a:pt x="0" y="21600"/>
                  </a:lnTo>
                  <a:close/>
                </a:path>
              </a:pathLst>
            </a:custGeom>
            <a:solidFill>
              <a:srgbClr val="000000">
                <a:alpha val="40000"/>
              </a:srgbClr>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513" name="Figura"/>
            <p:cNvSpPr/>
            <p:nvPr/>
          </p:nvSpPr>
          <p:spPr>
            <a:xfrm>
              <a:off x="0" y="0"/>
              <a:ext cx="491855" cy="491855"/>
            </a:xfrm>
            <a:custGeom>
              <a:avLst/>
              <a:gdLst/>
              <a:ahLst/>
              <a:cxnLst>
                <a:cxn ang="0">
                  <a:pos x="wd2" y="hd2"/>
                </a:cxn>
                <a:cxn ang="5400000">
                  <a:pos x="wd2" y="hd2"/>
                </a:cxn>
                <a:cxn ang="10800000">
                  <a:pos x="wd2" y="hd2"/>
                </a:cxn>
                <a:cxn ang="16200000">
                  <a:pos x="wd2" y="hd2"/>
                </a:cxn>
              </a:cxnLst>
              <a:rect l="0" t="0" r="r" b="b"/>
              <a:pathLst>
                <a:path w="21600" h="21600" extrusionOk="0">
                  <a:moveTo>
                    <a:pt x="18900" y="10800"/>
                  </a:moveTo>
                  <a:lnTo>
                    <a:pt x="2700" y="18900"/>
                  </a:lnTo>
                  <a:lnTo>
                    <a:pt x="2700" y="2700"/>
                  </a:lnTo>
                  <a:close/>
                  <a:moveTo>
                    <a:pt x="0" y="0"/>
                  </a:moveTo>
                  <a:lnTo>
                    <a:pt x="21600" y="0"/>
                  </a:lnTo>
                  <a:lnTo>
                    <a:pt x="21600" y="21600"/>
                  </a:lnTo>
                  <a:lnTo>
                    <a:pt x="0" y="21600"/>
                  </a:lnTo>
                  <a:close/>
                </a:path>
              </a:pathLst>
            </a:custGeom>
            <a:noFill/>
            <a:ln w="9525" cap="flat">
              <a:solidFill>
                <a:srgbClr val="000000"/>
              </a:solidFill>
              <a:prstDash val="solid"/>
              <a:round/>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grpSp>
      <p:sp>
        <p:nvSpPr>
          <p:cNvPr id="515" name="Google Shape;443;p20"/>
          <p:cNvSpPr txBox="1"/>
          <p:nvPr/>
        </p:nvSpPr>
        <p:spPr>
          <a:xfrm>
            <a:off x="366450" y="1045480"/>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VEAMOS EL SIGUIENTE</a:t>
            </a:r>
          </a:p>
        </p:txBody>
      </p:sp>
      <p:pic>
        <p:nvPicPr>
          <p:cNvPr id="21" name="Imagen 10" descr="Imagen 10"/>
          <p:cNvPicPr>
            <a:picLocks noChangeAspect="1"/>
          </p:cNvPicPr>
          <p:nvPr/>
        </p:nvPicPr>
        <p:blipFill>
          <a:blip r:embed="rId5"/>
          <a:stretch>
            <a:fillRect/>
          </a:stretch>
        </p:blipFill>
        <p:spPr>
          <a:xfrm flipH="1">
            <a:off x="5174253" y="3959845"/>
            <a:ext cx="4636304" cy="3844877"/>
          </a:xfrm>
          <a:prstGeom prst="rect">
            <a:avLst/>
          </a:prstGeom>
          <a:ln w="12700">
            <a:miter lim="400000"/>
          </a:ln>
        </p:spPr>
      </p:pic>
      <p:grpSp>
        <p:nvGrpSpPr>
          <p:cNvPr id="22" name="Grupo 11"/>
          <p:cNvGrpSpPr/>
          <p:nvPr/>
        </p:nvGrpSpPr>
        <p:grpSpPr>
          <a:xfrm>
            <a:off x="6813805" y="1701558"/>
            <a:ext cx="2333957" cy="2330391"/>
            <a:chOff x="0" y="0"/>
            <a:chExt cx="2633627" cy="2629603"/>
          </a:xfrm>
        </p:grpSpPr>
        <p:sp>
          <p:nvSpPr>
            <p:cNvPr id="23" name="Google Shape;250;p10"/>
            <p:cNvSpPr/>
            <p:nvPr/>
          </p:nvSpPr>
          <p:spPr>
            <a:xfrm>
              <a:off x="0" y="0"/>
              <a:ext cx="2633628" cy="1993054"/>
            </a:xfrm>
            <a:prstGeom prst="roundRect">
              <a:avLst>
                <a:gd name="adj" fmla="val 11224"/>
              </a:avLst>
            </a:prstGeom>
            <a:solidFill>
              <a:srgbClr val="DFD3D8"/>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4" name="Triángulo isósceles 13"/>
            <p:cNvSpPr/>
            <p:nvPr/>
          </p:nvSpPr>
          <p:spPr>
            <a:xfrm rot="12168342">
              <a:off x="992572" y="1807525"/>
              <a:ext cx="333495" cy="788258"/>
            </a:xfrm>
            <a:prstGeom prst="triangle">
              <a:avLst/>
            </a:prstGeom>
            <a:solidFill>
              <a:srgbClr val="DFD3D8"/>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grpSp>
      <p:sp>
        <p:nvSpPr>
          <p:cNvPr id="25" name="Google Shape;353;p18"/>
          <p:cNvSpPr txBox="1"/>
          <p:nvPr/>
        </p:nvSpPr>
        <p:spPr>
          <a:xfrm>
            <a:off x="7179479" y="2104605"/>
            <a:ext cx="2221898" cy="96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80000"/>
              </a:lnSpc>
              <a:defRPr sz="2100" b="1">
                <a:solidFill>
                  <a:srgbClr val="741B47"/>
                </a:solidFill>
                <a:latin typeface="Calibri"/>
                <a:ea typeface="Calibri"/>
                <a:cs typeface="Calibri"/>
                <a:sym typeface="Calibri"/>
              </a:defRPr>
            </a:pPr>
            <a:r>
              <a:rPr lang="es-CL" dirty="0" smtClean="0"/>
              <a:t>¡</a:t>
            </a:r>
            <a:r>
              <a:rPr dirty="0" err="1" smtClean="0"/>
              <a:t>Veamos</a:t>
            </a:r>
            <a:r>
              <a:rPr dirty="0" smtClean="0"/>
              <a:t> </a:t>
            </a:r>
            <a:r>
              <a:rPr dirty="0"/>
              <a:t>el </a:t>
            </a:r>
            <a:r>
              <a:rPr dirty="0" err="1"/>
              <a:t>siguiente</a:t>
            </a:r>
            <a:r>
              <a:rPr dirty="0"/>
              <a:t> </a:t>
            </a:r>
            <a:r>
              <a:rPr dirty="0">
                <a:solidFill>
                  <a:srgbClr val="FF0000"/>
                </a:solidFill>
              </a:rPr>
              <a:t>video </a:t>
            </a:r>
            <a:r>
              <a:rPr lang="es-CL" dirty="0" smtClean="0">
                <a:solidFill>
                  <a:srgbClr val="FF0000"/>
                </a:solidFill>
              </a:rPr>
              <a:t>resumen</a:t>
            </a:r>
            <a:r>
              <a:rPr dirty="0" smtClean="0">
                <a:solidFill>
                  <a:srgbClr val="FF0000"/>
                </a:solidFill>
              </a:rPr>
              <a:t>!</a:t>
            </a:r>
            <a:endParaRPr dirty="0">
              <a:solidFill>
                <a:srgbClr val="FF0000"/>
              </a:solidFill>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9" name="Google Shape;275;p12"/>
          <p:cNvGrpSpPr/>
          <p:nvPr/>
        </p:nvGrpSpPr>
        <p:grpSpPr>
          <a:xfrm>
            <a:off x="2035274" y="2911884"/>
            <a:ext cx="6999679" cy="2696559"/>
            <a:chOff x="0" y="0"/>
            <a:chExt cx="6999677" cy="2696557"/>
          </a:xfrm>
        </p:grpSpPr>
        <p:sp>
          <p:nvSpPr>
            <p:cNvPr id="517"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518"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520" name="Google Shape;281;p12" descr="Google Shape;281;p12"/>
          <p:cNvPicPr>
            <a:picLocks noChangeAspect="1"/>
          </p:cNvPicPr>
          <p:nvPr/>
        </p:nvPicPr>
        <p:blipFill>
          <a:blip r:embed="rId2">
            <a:extLst/>
          </a:blip>
          <a:stretch>
            <a:fillRect/>
          </a:stretch>
        </p:blipFill>
        <p:spPr>
          <a:xfrm>
            <a:off x="5474444" y="5389021"/>
            <a:ext cx="1651876" cy="884518"/>
          </a:xfrm>
          <a:prstGeom prst="rect">
            <a:avLst/>
          </a:prstGeom>
          <a:ln w="12700">
            <a:miter lim="400000"/>
          </a:ln>
        </p:spPr>
      </p:pic>
      <p:pic>
        <p:nvPicPr>
          <p:cNvPr id="521" name="Google Shape;282;p12" descr="Google Shape;282;p12"/>
          <p:cNvPicPr>
            <a:picLocks noChangeAspect="1"/>
          </p:cNvPicPr>
          <p:nvPr/>
        </p:nvPicPr>
        <p:blipFill>
          <a:blip r:embed="rId3">
            <a:extLst/>
          </a:blip>
          <a:stretch>
            <a:fillRect/>
          </a:stretch>
        </p:blipFill>
        <p:spPr>
          <a:xfrm>
            <a:off x="0" y="2474946"/>
            <a:ext cx="3854921" cy="3652253"/>
          </a:xfrm>
          <a:prstGeom prst="rect">
            <a:avLst/>
          </a:prstGeom>
          <a:ln w="12700">
            <a:miter lim="400000"/>
          </a:ln>
        </p:spPr>
      </p:pic>
      <p:pic>
        <p:nvPicPr>
          <p:cNvPr id="522" name="Google Shape;283;p12" descr="Google Shape;283;p12"/>
          <p:cNvPicPr>
            <a:picLocks noChangeAspect="1"/>
          </p:cNvPicPr>
          <p:nvPr/>
        </p:nvPicPr>
        <p:blipFill>
          <a:blip r:embed="rId4">
            <a:extLst/>
          </a:blip>
          <a:stretch>
            <a:fillRect/>
          </a:stretch>
        </p:blipFill>
        <p:spPr>
          <a:xfrm>
            <a:off x="7126316" y="5029930"/>
            <a:ext cx="1806828" cy="1348215"/>
          </a:xfrm>
          <a:prstGeom prst="rect">
            <a:avLst/>
          </a:prstGeom>
          <a:ln w="12700">
            <a:miter lim="400000"/>
          </a:ln>
        </p:spPr>
      </p:pic>
      <p:sp>
        <p:nvSpPr>
          <p:cNvPr id="523" name="Google Shape;388;p18"/>
          <p:cNvSpPr txBox="1"/>
          <p:nvPr/>
        </p:nvSpPr>
        <p:spPr>
          <a:xfrm>
            <a:off x="375973" y="1316165"/>
            <a:ext cx="8950504" cy="5361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sp>
        <p:nvSpPr>
          <p:cNvPr id="524" name="Google Shape;392;p18"/>
          <p:cNvSpPr txBox="1"/>
          <p:nvPr/>
        </p:nvSpPr>
        <p:spPr>
          <a:xfrm>
            <a:off x="366450" y="1110796"/>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525" name="Google Shape;168;p5"/>
          <p:cNvSpPr txBox="1"/>
          <p:nvPr/>
        </p:nvSpPr>
        <p:spPr>
          <a:xfrm>
            <a:off x="3854920" y="1131048"/>
            <a:ext cx="1143513" cy="8301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t>10</a:t>
            </a:r>
          </a:p>
        </p:txBody>
      </p:sp>
      <p:sp>
        <p:nvSpPr>
          <p:cNvPr id="526" name="Google Shape;391;p18"/>
          <p:cNvSpPr txBox="1"/>
          <p:nvPr/>
        </p:nvSpPr>
        <p:spPr>
          <a:xfrm>
            <a:off x="3205316" y="4207576"/>
            <a:ext cx="4994786" cy="6773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527" name="Google Shape;445;p20"/>
          <p:cNvSpPr txBox="1"/>
          <p:nvPr/>
        </p:nvSpPr>
        <p:spPr>
          <a:xfrm>
            <a:off x="3205315" y="3507739"/>
            <a:ext cx="5250427" cy="43159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t>CLASIFICACIÓN DE </a:t>
            </a:r>
            <a:r>
              <a:rPr b="0">
                <a:solidFill>
                  <a:srgbClr val="FF0000"/>
                </a:solidFill>
              </a:rPr>
              <a:t>TRANSMISIONES MECÁNICAS</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28</a:t>
            </a:fld>
            <a:endParaRPr lang="es-CL"/>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6" name="Grupo 28"/>
          <p:cNvGrpSpPr/>
          <p:nvPr/>
        </p:nvGrpSpPr>
        <p:grpSpPr>
          <a:xfrm>
            <a:off x="-4657" y="980164"/>
            <a:ext cx="9503946" cy="7243020"/>
            <a:chOff x="0" y="0"/>
            <a:chExt cx="9503945" cy="7243019"/>
          </a:xfrm>
        </p:grpSpPr>
        <p:sp>
          <p:nvSpPr>
            <p:cNvPr id="529" name="Google Shape;401;p19"/>
            <p:cNvSpPr txBox="1"/>
            <p:nvPr/>
          </p:nvSpPr>
          <p:spPr>
            <a:xfrm>
              <a:off x="371106" y="0"/>
              <a:ext cx="4700402" cy="37220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530" name="Google Shape;402;p19"/>
            <p:cNvSpPr txBox="1"/>
            <p:nvPr/>
          </p:nvSpPr>
          <p:spPr>
            <a:xfrm>
              <a:off x="380633" y="253505"/>
              <a:ext cx="1983766"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531" name="Google Shape;404;p19"/>
            <p:cNvSpPr txBox="1"/>
            <p:nvPr/>
          </p:nvSpPr>
          <p:spPr>
            <a:xfrm>
              <a:off x="1233695" y="941851"/>
              <a:ext cx="7934629"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532" name="Google Shape;405;p19"/>
            <p:cNvSpPr txBox="1"/>
            <p:nvPr/>
          </p:nvSpPr>
          <p:spPr>
            <a:xfrm>
              <a:off x="1233694" y="1692766"/>
              <a:ext cx="7669159"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533" name="Google Shape;406;p19"/>
            <p:cNvSpPr txBox="1"/>
            <p:nvPr/>
          </p:nvSpPr>
          <p:spPr>
            <a:xfrm>
              <a:off x="1233695" y="3528439"/>
              <a:ext cx="7934629"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534" name="Google Shape;407;p19"/>
            <p:cNvSpPr txBox="1"/>
            <p:nvPr/>
          </p:nvSpPr>
          <p:spPr>
            <a:xfrm>
              <a:off x="1233694" y="4318679"/>
              <a:ext cx="7030069"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535" name="Google Shape;410;p19"/>
            <p:cNvSpPr txBox="1"/>
            <p:nvPr/>
          </p:nvSpPr>
          <p:spPr>
            <a:xfrm>
              <a:off x="1233695" y="5291982"/>
              <a:ext cx="3883741"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538" name="Google Shape;411;p19"/>
            <p:cNvGrpSpPr/>
            <p:nvPr/>
          </p:nvGrpSpPr>
          <p:grpSpPr>
            <a:xfrm>
              <a:off x="0" y="808665"/>
              <a:ext cx="1135371" cy="783007"/>
              <a:chOff x="0" y="0"/>
              <a:chExt cx="1135370" cy="783006"/>
            </a:xfrm>
          </p:grpSpPr>
          <p:sp>
            <p:nvSpPr>
              <p:cNvPr id="536"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37" name="Google Shape;413;p19" descr="Google Shape;413;p19"/>
              <p:cNvPicPr>
                <a:picLocks noChangeAspect="1"/>
              </p:cNvPicPr>
              <p:nvPr/>
            </p:nvPicPr>
            <p:blipFill>
              <a:blip r:embed="rId2">
                <a:extLst/>
              </a:blip>
              <a:stretch>
                <a:fillRect/>
              </a:stretch>
            </p:blipFill>
            <p:spPr>
              <a:xfrm>
                <a:off x="341852" y="157960"/>
                <a:ext cx="629468" cy="530551"/>
              </a:xfrm>
              <a:prstGeom prst="rect">
                <a:avLst/>
              </a:prstGeom>
              <a:ln w="12700" cap="flat">
                <a:noFill/>
                <a:miter lim="400000"/>
              </a:ln>
              <a:effectLst/>
            </p:spPr>
          </p:pic>
        </p:grpSp>
        <p:sp>
          <p:nvSpPr>
            <p:cNvPr id="539" name="Google Shape;414;p19"/>
            <p:cNvSpPr txBox="1"/>
            <p:nvPr/>
          </p:nvSpPr>
          <p:spPr>
            <a:xfrm>
              <a:off x="1233694" y="2556527"/>
              <a:ext cx="7865804"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542" name="Google Shape;415;p19"/>
            <p:cNvGrpSpPr/>
            <p:nvPr/>
          </p:nvGrpSpPr>
          <p:grpSpPr>
            <a:xfrm>
              <a:off x="0" y="1681488"/>
              <a:ext cx="1135371" cy="783007"/>
              <a:chOff x="0" y="0"/>
              <a:chExt cx="1135370" cy="783006"/>
            </a:xfrm>
          </p:grpSpPr>
          <p:sp>
            <p:nvSpPr>
              <p:cNvPr id="540"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41" name="Google Shape;417;p19" descr="Google Shape;417;p19"/>
              <p:cNvPicPr>
                <a:picLocks noChangeAspect="1"/>
              </p:cNvPicPr>
              <p:nvPr/>
            </p:nvPicPr>
            <p:blipFill>
              <a:blip r:embed="rId3">
                <a:extLst/>
              </a:blip>
              <a:stretch>
                <a:fillRect/>
              </a:stretch>
            </p:blipFill>
            <p:spPr>
              <a:xfrm>
                <a:off x="336602" y="143963"/>
                <a:ext cx="639968" cy="539401"/>
              </a:xfrm>
              <a:prstGeom prst="rect">
                <a:avLst/>
              </a:prstGeom>
              <a:ln w="12700" cap="flat">
                <a:noFill/>
                <a:miter lim="400000"/>
              </a:ln>
              <a:effectLst/>
            </p:spPr>
          </p:pic>
        </p:grpSp>
        <p:grpSp>
          <p:nvGrpSpPr>
            <p:cNvPr id="545" name="Google Shape;418;p19"/>
            <p:cNvGrpSpPr/>
            <p:nvPr/>
          </p:nvGrpSpPr>
          <p:grpSpPr>
            <a:xfrm>
              <a:off x="0" y="2554311"/>
              <a:ext cx="1135371" cy="783007"/>
              <a:chOff x="0" y="0"/>
              <a:chExt cx="1135370" cy="783006"/>
            </a:xfrm>
          </p:grpSpPr>
          <p:sp>
            <p:nvSpPr>
              <p:cNvPr id="543"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44" name="Google Shape;420;p19" descr="Google Shape;420;p19"/>
              <p:cNvPicPr>
                <a:picLocks noChangeAspect="1"/>
              </p:cNvPicPr>
              <p:nvPr/>
            </p:nvPicPr>
            <p:blipFill>
              <a:blip r:embed="rId4">
                <a:extLst/>
              </a:blip>
              <a:stretch>
                <a:fillRect/>
              </a:stretch>
            </p:blipFill>
            <p:spPr>
              <a:xfrm>
                <a:off x="355406" y="136147"/>
                <a:ext cx="602359" cy="507702"/>
              </a:xfrm>
              <a:prstGeom prst="rect">
                <a:avLst/>
              </a:prstGeom>
              <a:ln w="12700" cap="flat">
                <a:noFill/>
                <a:miter lim="400000"/>
              </a:ln>
              <a:effectLst/>
            </p:spPr>
          </p:pic>
        </p:grpSp>
        <p:grpSp>
          <p:nvGrpSpPr>
            <p:cNvPr id="548" name="Google Shape;421;p19"/>
            <p:cNvGrpSpPr/>
            <p:nvPr/>
          </p:nvGrpSpPr>
          <p:grpSpPr>
            <a:xfrm>
              <a:off x="0" y="3427134"/>
              <a:ext cx="1135371" cy="783008"/>
              <a:chOff x="0" y="0"/>
              <a:chExt cx="1135370" cy="783006"/>
            </a:xfrm>
          </p:grpSpPr>
          <p:sp>
            <p:nvSpPr>
              <p:cNvPr id="546"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47" name="Google Shape;423;p19" descr="Google Shape;423;p19"/>
              <p:cNvPicPr>
                <a:picLocks noChangeAspect="1"/>
              </p:cNvPicPr>
              <p:nvPr/>
            </p:nvPicPr>
            <p:blipFill>
              <a:blip r:embed="rId5">
                <a:extLst/>
              </a:blip>
              <a:stretch>
                <a:fillRect/>
              </a:stretch>
            </p:blipFill>
            <p:spPr>
              <a:xfrm>
                <a:off x="347637" y="138928"/>
                <a:ext cx="610128" cy="514250"/>
              </a:xfrm>
              <a:prstGeom prst="rect">
                <a:avLst/>
              </a:prstGeom>
              <a:ln w="12700" cap="flat">
                <a:noFill/>
                <a:miter lim="400000"/>
              </a:ln>
              <a:effectLst/>
            </p:spPr>
          </p:pic>
        </p:grpSp>
        <p:grpSp>
          <p:nvGrpSpPr>
            <p:cNvPr id="551" name="Google Shape;424;p19"/>
            <p:cNvGrpSpPr/>
            <p:nvPr/>
          </p:nvGrpSpPr>
          <p:grpSpPr>
            <a:xfrm>
              <a:off x="0" y="5187799"/>
              <a:ext cx="1135371" cy="783008"/>
              <a:chOff x="0" y="0"/>
              <a:chExt cx="1135370" cy="783006"/>
            </a:xfrm>
          </p:grpSpPr>
          <p:sp>
            <p:nvSpPr>
              <p:cNvPr id="549"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50" name="Google Shape;426;p19" descr="Google Shape;426;p19"/>
              <p:cNvPicPr>
                <a:picLocks noChangeAspect="1"/>
              </p:cNvPicPr>
              <p:nvPr/>
            </p:nvPicPr>
            <p:blipFill>
              <a:blip r:embed="rId6">
                <a:extLst/>
              </a:blip>
              <a:stretch>
                <a:fillRect/>
              </a:stretch>
            </p:blipFill>
            <p:spPr>
              <a:xfrm>
                <a:off x="323583" y="127374"/>
                <a:ext cx="666004" cy="561345"/>
              </a:xfrm>
              <a:prstGeom prst="rect">
                <a:avLst/>
              </a:prstGeom>
              <a:ln w="12700" cap="flat">
                <a:noFill/>
                <a:miter lim="400000"/>
              </a:ln>
              <a:effectLst/>
            </p:spPr>
          </p:pic>
        </p:grpSp>
        <p:grpSp>
          <p:nvGrpSpPr>
            <p:cNvPr id="554" name="Google Shape;427;p19"/>
            <p:cNvGrpSpPr/>
            <p:nvPr/>
          </p:nvGrpSpPr>
          <p:grpSpPr>
            <a:xfrm>
              <a:off x="0" y="4136983"/>
              <a:ext cx="1193250" cy="1156257"/>
              <a:chOff x="0" y="0"/>
              <a:chExt cx="1193249" cy="1156256"/>
            </a:xfrm>
          </p:grpSpPr>
          <p:sp>
            <p:nvSpPr>
              <p:cNvPr id="552"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553" name="Google Shape;429;p19" descr="Google Shape;429;p19"/>
              <p:cNvPicPr>
                <a:picLocks noChangeAspect="1"/>
              </p:cNvPicPr>
              <p:nvPr/>
            </p:nvPicPr>
            <p:blipFill>
              <a:blip r:embed="rId7">
                <a:extLst/>
              </a:blip>
              <a:stretch>
                <a:fillRect/>
              </a:stretch>
            </p:blipFill>
            <p:spPr>
              <a:xfrm rot="19406135">
                <a:off x="146058" y="195256"/>
                <a:ext cx="908508" cy="765742"/>
              </a:xfrm>
              <a:prstGeom prst="rect">
                <a:avLst/>
              </a:prstGeom>
              <a:ln w="12700" cap="flat">
                <a:noFill/>
                <a:miter lim="400000"/>
              </a:ln>
              <a:effectLst/>
            </p:spPr>
          </p:pic>
        </p:grpSp>
        <p:pic>
          <p:nvPicPr>
            <p:cNvPr id="555" name="Google Shape;433;p19" descr="Google Shape;433;p19"/>
            <p:cNvPicPr>
              <a:picLocks noChangeAspect="1"/>
            </p:cNvPicPr>
            <p:nvPr/>
          </p:nvPicPr>
          <p:blipFill>
            <a:blip r:embed="rId8">
              <a:extLst/>
            </a:blip>
            <a:stretch>
              <a:fillRect/>
            </a:stretch>
          </p:blipFill>
          <p:spPr>
            <a:xfrm>
              <a:off x="5176434" y="3889198"/>
              <a:ext cx="4327512" cy="3353822"/>
            </a:xfrm>
            <a:prstGeom prst="rect">
              <a:avLst/>
            </a:prstGeom>
            <a:ln w="12700" cap="flat">
              <a:noFill/>
              <a:miter lim="400000"/>
            </a:ln>
            <a:effectLst/>
          </p:spPr>
        </p:pic>
      </p:grpSp>
      <p:sp>
        <p:nvSpPr>
          <p:cNvPr id="2" name="Marcador de número de diapositiva 1"/>
          <p:cNvSpPr>
            <a:spLocks noGrp="1"/>
          </p:cNvSpPr>
          <p:nvPr>
            <p:ph type="sldNum" sz="quarter" idx="2"/>
          </p:nvPr>
        </p:nvSpPr>
        <p:spPr/>
        <p:txBody>
          <a:bodyPr/>
          <a:lstStyle/>
          <a:p>
            <a:fld id="{86CB4B4D-7CA3-9044-876B-883B54F8677D}" type="slidenum">
              <a:rPr lang="es-CL" smtClean="0"/>
              <a:t>29</a:t>
            </a:fld>
            <a:endParaRPr lang="es-CL"/>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30</a:t>
            </a:fld>
            <a:endParaRPr/>
          </a:p>
        </p:txBody>
      </p:sp>
      <p:grpSp>
        <p:nvGrpSpPr>
          <p:cNvPr id="561" name="Google Shape;310;p41"/>
          <p:cNvGrpSpPr/>
          <p:nvPr/>
        </p:nvGrpSpPr>
        <p:grpSpPr>
          <a:xfrm>
            <a:off x="375971" y="2370244"/>
            <a:ext cx="8839208" cy="3238199"/>
            <a:chOff x="-1" y="0"/>
            <a:chExt cx="8839206" cy="3238198"/>
          </a:xfrm>
        </p:grpSpPr>
        <p:sp>
          <p:nvSpPr>
            <p:cNvPr id="559"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560"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562"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563" name="Google Shape;313;p41" descr="Google Shape;313;p41"/>
          <p:cNvPicPr>
            <a:picLocks noChangeAspect="1"/>
          </p:cNvPicPr>
          <p:nvPr/>
        </p:nvPicPr>
        <p:blipFill>
          <a:blip r:embed="rId2">
            <a:extLst/>
          </a:blip>
          <a:stretch>
            <a:fillRect/>
          </a:stretch>
        </p:blipFill>
        <p:spPr>
          <a:xfrm>
            <a:off x="5188463" y="2370246"/>
            <a:ext cx="4539999" cy="5336915"/>
          </a:xfrm>
          <a:prstGeom prst="rect">
            <a:avLst/>
          </a:prstGeom>
          <a:ln w="12700">
            <a:miter lim="400000"/>
          </a:ln>
        </p:spPr>
      </p:pic>
      <p:sp>
        <p:nvSpPr>
          <p:cNvPr id="564" name="Google Shape;445;p20"/>
          <p:cNvSpPr txBox="1"/>
          <p:nvPr/>
        </p:nvSpPr>
        <p:spPr>
          <a:xfrm>
            <a:off x="1018688" y="3788874"/>
            <a:ext cx="4229820" cy="9627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568" name="Grupo 18"/>
          <p:cNvGrpSpPr/>
          <p:nvPr/>
        </p:nvGrpSpPr>
        <p:grpSpPr>
          <a:xfrm>
            <a:off x="366449" y="1064713"/>
            <a:ext cx="8960028" cy="941773"/>
            <a:chOff x="0" y="119284"/>
            <a:chExt cx="8960027" cy="941772"/>
          </a:xfrm>
        </p:grpSpPr>
        <p:sp>
          <p:nvSpPr>
            <p:cNvPr id="565" name="Google Shape;438;p20"/>
            <p:cNvSpPr txBox="1"/>
            <p:nvPr/>
          </p:nvSpPr>
          <p:spPr>
            <a:xfrm>
              <a:off x="9524" y="322085"/>
              <a:ext cx="8950503"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566" name="Google Shape;443;p20"/>
            <p:cNvSpPr txBox="1"/>
            <p:nvPr/>
          </p:nvSpPr>
          <p:spPr>
            <a:xfrm>
              <a:off x="-1" y="165367"/>
              <a:ext cx="4700403" cy="37220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567" name="Google Shape;168;p5"/>
            <p:cNvSpPr txBox="1"/>
            <p:nvPr/>
          </p:nvSpPr>
          <p:spPr>
            <a:xfrm>
              <a:off x="3160513" y="119284"/>
              <a:ext cx="1076491" cy="94177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t>10</a:t>
              </a:r>
            </a:p>
          </p:txBody>
        </p:sp>
      </p:grpSp>
      <p:sp>
        <p:nvSpPr>
          <p:cNvPr id="569" name="Google Shape;445;p20"/>
          <p:cNvSpPr txBox="1"/>
          <p:nvPr/>
        </p:nvSpPr>
        <p:spPr>
          <a:xfrm>
            <a:off x="962188" y="2975071"/>
            <a:ext cx="5566433" cy="43159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t>CLASIFICACIÓN DE </a:t>
            </a:r>
            <a:r>
              <a:rPr b="0">
                <a:solidFill>
                  <a:srgbClr val="FF0000"/>
                </a:solidFill>
              </a:rPr>
              <a:t>TRANSMISIONES MECÁNICAS</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31</a:t>
            </a:fld>
            <a:endParaRPr/>
          </a:p>
        </p:txBody>
      </p:sp>
      <p:grpSp>
        <p:nvGrpSpPr>
          <p:cNvPr id="574" name="Google Shape;320;p21"/>
          <p:cNvGrpSpPr/>
          <p:nvPr/>
        </p:nvGrpSpPr>
        <p:grpSpPr>
          <a:xfrm>
            <a:off x="383454" y="2370244"/>
            <a:ext cx="8839206" cy="3238199"/>
            <a:chOff x="0" y="0"/>
            <a:chExt cx="8839205" cy="3238198"/>
          </a:xfrm>
        </p:grpSpPr>
        <p:sp>
          <p:nvSpPr>
            <p:cNvPr id="572"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573"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575"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576" name="Google Shape;322;p21" descr="Google Shape;322;p21"/>
          <p:cNvPicPr>
            <a:picLocks noChangeAspect="1"/>
          </p:cNvPicPr>
          <p:nvPr/>
        </p:nvPicPr>
        <p:blipFill>
          <a:blip r:embed="rId2">
            <a:extLst/>
          </a:blip>
          <a:stretch>
            <a:fillRect/>
          </a:stretch>
        </p:blipFill>
        <p:spPr>
          <a:xfrm>
            <a:off x="5102940" y="2710743"/>
            <a:ext cx="5190655" cy="4917759"/>
          </a:xfrm>
          <a:prstGeom prst="rect">
            <a:avLst/>
          </a:prstGeom>
          <a:ln w="12700">
            <a:miter lim="400000"/>
          </a:ln>
        </p:spPr>
      </p:pic>
      <p:sp>
        <p:nvSpPr>
          <p:cNvPr id="577" name="Google Shape;455;p21"/>
          <p:cNvSpPr txBox="1"/>
          <p:nvPr/>
        </p:nvSpPr>
        <p:spPr>
          <a:xfrm>
            <a:off x="375973" y="1332988"/>
            <a:ext cx="8950504" cy="536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578" name="Google Shape;456;p21"/>
          <p:cNvSpPr txBox="1"/>
          <p:nvPr/>
        </p:nvSpPr>
        <p:spPr>
          <a:xfrm>
            <a:off x="366450" y="1110796"/>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581" name="Grupo 13"/>
          <p:cNvGrpSpPr/>
          <p:nvPr/>
        </p:nvGrpSpPr>
        <p:grpSpPr>
          <a:xfrm>
            <a:off x="972820" y="3675167"/>
            <a:ext cx="4567085" cy="1987264"/>
            <a:chOff x="0" y="0"/>
            <a:chExt cx="4567084" cy="1987262"/>
          </a:xfrm>
        </p:grpSpPr>
        <p:sp>
          <p:nvSpPr>
            <p:cNvPr id="579"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580" name="Imagen 15" descr="Imagen 15"/>
            <p:cNvPicPr>
              <a:picLocks noChangeAspect="1"/>
            </p:cNvPicPr>
            <p:nvPr/>
          </p:nvPicPr>
          <p:blipFill>
            <a:blip r:embed="rId3">
              <a:extLst/>
            </a:blip>
            <a:stretch>
              <a:fillRect/>
            </a:stretch>
          </p:blipFill>
          <p:spPr>
            <a:xfrm>
              <a:off x="2269367" y="697155"/>
              <a:ext cx="673178" cy="603724"/>
            </a:xfrm>
            <a:prstGeom prst="rect">
              <a:avLst/>
            </a:prstGeom>
            <a:ln w="12700" cap="flat">
              <a:noFill/>
              <a:miter lim="400000"/>
            </a:ln>
            <a:effectLst/>
          </p:spPr>
        </p:pic>
      </p:grpSp>
      <p:sp>
        <p:nvSpPr>
          <p:cNvPr id="582" name="Google Shape;445;p20"/>
          <p:cNvSpPr txBox="1"/>
          <p:nvPr/>
        </p:nvSpPr>
        <p:spPr>
          <a:xfrm>
            <a:off x="962188" y="2975071"/>
            <a:ext cx="5566433" cy="43159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t>CLASIFICACIÓN DE </a:t>
            </a:r>
            <a:r>
              <a:rPr b="0">
                <a:solidFill>
                  <a:srgbClr val="FF0000"/>
                </a:solidFill>
              </a:rPr>
              <a:t>TRANSMISIONES MECÁNICAS</a:t>
            </a: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1595</Words>
  <Application>Microsoft Office PowerPoint</Application>
  <PresentationFormat>Personalizado</PresentationFormat>
  <Paragraphs>245</Paragraphs>
  <Slides>31</Slides>
  <Notes>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31</vt:i4>
      </vt:variant>
    </vt:vector>
  </HeadingPairs>
  <TitlesOfParts>
    <vt:vector size="38" baseType="lpstr">
      <vt:lpstr>Arial</vt:lpstr>
      <vt:lpstr>Avenir Black</vt:lpstr>
      <vt:lpstr>Calibri</vt:lpstr>
      <vt:lpstr>Helvetica</vt:lpstr>
      <vt:lpstr>Roboto</vt:lpstr>
      <vt:lpstr>Roboto Medium</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2</cp:revision>
  <dcterms:modified xsi:type="dcterms:W3CDTF">2021-02-08T02:24:14Z</dcterms:modified>
</cp:coreProperties>
</file>