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tif" ContentType="image/ti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1B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snapToObjects="1">
      <p:cViewPr varScale="1">
        <p:scale>
          <a:sx n="58" d="100"/>
          <a:sy n="58" d="100"/>
        </p:scale>
        <p:origin x="156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1" name="Shape 161"/>
          <p:cNvSpPr>
            <a:spLocks noGrp="1" noRot="1" noChangeAspect="1"/>
          </p:cNvSpPr>
          <p:nvPr>
            <p:ph type="sldImg"/>
          </p:nvPr>
        </p:nvSpPr>
        <p:spPr>
          <a:xfrm>
            <a:off x="1143000" y="685800"/>
            <a:ext cx="4572000" cy="3429000"/>
          </a:xfrm>
          <a:prstGeom prst="rect">
            <a:avLst/>
          </a:prstGeom>
        </p:spPr>
        <p:txBody>
          <a:bodyPr/>
          <a:lstStyle/>
          <a:p>
            <a:endParaRPr/>
          </a:p>
        </p:txBody>
      </p:sp>
      <p:sp>
        <p:nvSpPr>
          <p:cNvPr id="162" name="Shape 162"/>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3499672934"/>
      </p:ext>
    </p:extLst>
  </p:cSld>
  <p:clrMap bg1="lt1" tx1="dk1" bg2="lt2" tx2="dk2" accent1="accent1" accent2="accent2" accent3="accent3" accent4="accent4" accent5="accent5" accent6="accent6" hlink="hlink" folHlink="folHlink"/>
  <p:notesStyle>
    <a:lvl1pPr latinLnBrk="0">
      <a:defRPr sz="1400">
        <a:latin typeface="+mn-lt"/>
        <a:ea typeface="+mn-ea"/>
        <a:cs typeface="+mn-cs"/>
        <a:sym typeface="Arial"/>
      </a:defRPr>
    </a:lvl1pPr>
    <a:lvl2pPr indent="228600" latinLnBrk="0">
      <a:defRPr sz="1400">
        <a:latin typeface="+mn-lt"/>
        <a:ea typeface="+mn-ea"/>
        <a:cs typeface="+mn-cs"/>
        <a:sym typeface="Arial"/>
      </a:defRPr>
    </a:lvl2pPr>
    <a:lvl3pPr indent="457200" latinLnBrk="0">
      <a:defRPr sz="1400">
        <a:latin typeface="+mn-lt"/>
        <a:ea typeface="+mn-ea"/>
        <a:cs typeface="+mn-cs"/>
        <a:sym typeface="Arial"/>
      </a:defRPr>
    </a:lvl3pPr>
    <a:lvl4pPr indent="685800" latinLnBrk="0">
      <a:defRPr sz="1400">
        <a:latin typeface="+mn-lt"/>
        <a:ea typeface="+mn-ea"/>
        <a:cs typeface="+mn-cs"/>
        <a:sym typeface="Arial"/>
      </a:defRPr>
    </a:lvl4pPr>
    <a:lvl5pPr indent="914400" latinLnBrk="0">
      <a:defRPr sz="1400">
        <a:latin typeface="+mn-lt"/>
        <a:ea typeface="+mn-ea"/>
        <a:cs typeface="+mn-cs"/>
        <a:sym typeface="Arial"/>
      </a:defRPr>
    </a:lvl5pPr>
    <a:lvl6pPr indent="1143000" latinLnBrk="0">
      <a:defRPr sz="1400">
        <a:latin typeface="+mn-lt"/>
        <a:ea typeface="+mn-ea"/>
        <a:cs typeface="+mn-cs"/>
        <a:sym typeface="Arial"/>
      </a:defRPr>
    </a:lvl6pPr>
    <a:lvl7pPr indent="1371600" latinLnBrk="0">
      <a:defRPr sz="1400">
        <a:latin typeface="+mn-lt"/>
        <a:ea typeface="+mn-ea"/>
        <a:cs typeface="+mn-cs"/>
        <a:sym typeface="Arial"/>
      </a:defRPr>
    </a:lvl7pPr>
    <a:lvl8pPr indent="1600200" latinLnBrk="0">
      <a:defRPr sz="1400">
        <a:latin typeface="+mn-lt"/>
        <a:ea typeface="+mn-ea"/>
        <a:cs typeface="+mn-cs"/>
        <a:sym typeface="Arial"/>
      </a:defRPr>
    </a:lvl8pPr>
    <a:lvl9pPr indent="1828800" latinLnBrk="0">
      <a:defRPr sz="1400">
        <a:latin typeface="+mn-lt"/>
        <a:ea typeface="+mn-ea"/>
        <a:cs typeface="+mn-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223963" y="685800"/>
            <a:ext cx="4410075" cy="3429000"/>
          </a:xfrm>
        </p:spPr>
      </p:sp>
      <p:sp>
        <p:nvSpPr>
          <p:cNvPr id="3" name="Marcador de notas 2"/>
          <p:cNvSpPr>
            <a:spLocks noGrp="1"/>
          </p:cNvSpPr>
          <p:nvPr>
            <p:ph type="body" idx="1"/>
          </p:nvPr>
        </p:nvSpPr>
        <p:spPr/>
        <p:txBody>
          <a:bodyPr/>
          <a:lstStyle/>
          <a:p>
            <a:endParaRPr lang="es-CL"/>
          </a:p>
        </p:txBody>
      </p:sp>
    </p:spTree>
    <p:extLst>
      <p:ext uri="{BB962C8B-B14F-4D97-AF65-F5344CB8AC3E}">
        <p14:creationId xmlns:p14="http://schemas.microsoft.com/office/powerpoint/2010/main" val="41068710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4" y="1756548"/>
            <a:ext cx="9346505" cy="5675927"/>
            <a:chOff x="0" y="0"/>
            <a:chExt cx="9346503" cy="5675926"/>
          </a:xfrm>
        </p:grpSpPr>
        <p:sp>
          <p:nvSpPr>
            <p:cNvPr id="17" name="Figura"/>
            <p:cNvSpPr/>
            <p:nvPr/>
          </p:nvSpPr>
          <p:spPr>
            <a:xfrm>
              <a:off x="-1" y="-1"/>
              <a:ext cx="9346505" cy="567592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18" name="Texto"/>
            <p:cNvSpPr txBox="1"/>
            <p:nvPr/>
          </p:nvSpPr>
          <p:spPr>
            <a:xfrm>
              <a:off x="-1" y="2647845"/>
              <a:ext cx="9091322"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n-lt"/>
                  <a:ea typeface="+mn-ea"/>
                  <a:cs typeface="+mn-cs"/>
                  <a:sym typeface="Arial"/>
                </a:defRPr>
              </a:lvl1pPr>
            </a:lstStyle>
            <a:p>
              <a:r>
                <a:t> </a:t>
              </a:r>
            </a:p>
          </p:txBody>
        </p:sp>
      </p:grpSp>
      <p:pic>
        <p:nvPicPr>
          <p:cNvPr id="20"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6"/>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n-lt"/>
                <a:ea typeface="+mn-ea"/>
                <a:cs typeface="+mn-cs"/>
                <a:sym typeface="Arial"/>
              </a:defRPr>
            </a:pPr>
            <a:endParaRPr/>
          </a:p>
        </p:txBody>
      </p:sp>
      <p:pic>
        <p:nvPicPr>
          <p:cNvPr id="22" name="Google Shape;10;p23" descr="Google Shape;10;p23"/>
          <p:cNvPicPr>
            <a:picLocks noChangeAspect="1"/>
          </p:cNvPicPr>
          <p:nvPr/>
        </p:nvPicPr>
        <p:blipFill>
          <a:blip r:embed="rId3"/>
          <a:stretch>
            <a:fillRect/>
          </a:stretch>
        </p:blipFill>
        <p:spPr>
          <a:xfrm>
            <a:off x="433440" y="6464000"/>
            <a:ext cx="690484" cy="680477"/>
          </a:xfrm>
          <a:prstGeom prst="rect">
            <a:avLst/>
          </a:prstGeom>
          <a:ln w="12700">
            <a:miter lim="400000"/>
          </a:ln>
        </p:spPr>
      </p:pic>
      <p:pic>
        <p:nvPicPr>
          <p:cNvPr id="23" name="Google Shape;11;p23" descr="Google Shape;11;p23"/>
          <p:cNvPicPr>
            <a:picLocks noChangeAspect="1"/>
          </p:cNvPicPr>
          <p:nvPr/>
        </p:nvPicPr>
        <p:blipFill>
          <a:blip r:embed="rId4"/>
          <a:stretch>
            <a:fillRect/>
          </a:stretch>
        </p:blipFill>
        <p:spPr>
          <a:xfrm>
            <a:off x="8272364" y="1222172"/>
            <a:ext cx="1080002" cy="241875"/>
          </a:xfrm>
          <a:prstGeom prst="rect">
            <a:avLst/>
          </a:prstGeom>
          <a:ln w="12700">
            <a:miter lim="400000"/>
          </a:ln>
        </p:spPr>
      </p:pic>
      <p:pic>
        <p:nvPicPr>
          <p:cNvPr id="24" name="Google Shape;12;p23" descr="Google Shape;12;p23"/>
          <p:cNvPicPr>
            <a:picLocks noChangeAspect="1"/>
          </p:cNvPicPr>
          <p:nvPr/>
        </p:nvPicPr>
        <p:blipFill>
          <a:blip r:embed="rId5"/>
          <a:stretch>
            <a:fillRect/>
          </a:stretch>
        </p:blipFill>
        <p:spPr>
          <a:xfrm>
            <a:off x="8272364" y="418596"/>
            <a:ext cx="1080002" cy="664778"/>
          </a:xfrm>
          <a:prstGeom prst="rect">
            <a:avLst/>
          </a:prstGeom>
          <a:ln w="12700">
            <a:miter lim="400000"/>
          </a:ln>
        </p:spPr>
      </p:pic>
      <p:pic>
        <p:nvPicPr>
          <p:cNvPr id="25" name="Google Shape;13;p23" descr="Google Shape;13;p23"/>
          <p:cNvPicPr>
            <a:picLocks noChangeAspect="1"/>
          </p:cNvPicPr>
          <p:nvPr/>
        </p:nvPicPr>
        <p:blipFill>
          <a:blip r:embed="rId6"/>
          <a:stretch>
            <a:fillRect/>
          </a:stretch>
        </p:blipFill>
        <p:spPr>
          <a:xfrm>
            <a:off x="8521706" y="6387272"/>
            <a:ext cx="830661" cy="756002"/>
          </a:xfrm>
          <a:prstGeom prst="rect">
            <a:avLst/>
          </a:prstGeom>
          <a:ln w="12700">
            <a:miter lim="400000"/>
          </a:ln>
        </p:spPr>
      </p:pic>
      <p:sp>
        <p:nvSpPr>
          <p:cNvPr id="26" name="Número de diapositiva"/>
          <p:cNvSpPr txBox="1">
            <a:spLocks noGrp="1"/>
          </p:cNvSpPr>
          <p:nvPr>
            <p:ph type="sldNum" sz="quarter" idx="2"/>
          </p:nvPr>
        </p:nvSpPr>
        <p:spPr>
          <a:xfrm>
            <a:off x="6689121" y="6871630"/>
            <a:ext cx="273654" cy="264254"/>
          </a:xfrm>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0" name="Google Shape;20;p27"/>
          <p:cNvSpPr/>
          <p:nvPr/>
        </p:nvSpPr>
        <p:spPr>
          <a:xfrm>
            <a:off x="180898" y="180900"/>
            <a:ext cx="7911003" cy="651001"/>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43" name="Google Shape;21;p27"/>
          <p:cNvGrpSpPr/>
          <p:nvPr/>
        </p:nvGrpSpPr>
        <p:grpSpPr>
          <a:xfrm>
            <a:off x="8091899" y="451664"/>
            <a:ext cx="662103" cy="380238"/>
            <a:chOff x="0" y="-1"/>
            <a:chExt cx="662102" cy="380236"/>
          </a:xfrm>
        </p:grpSpPr>
        <p:sp>
          <p:nvSpPr>
            <p:cNvPr id="41" name="Rectángulo"/>
            <p:cNvSpPr/>
            <p:nvPr/>
          </p:nvSpPr>
          <p:spPr>
            <a:xfrm>
              <a:off x="-1" y="327734"/>
              <a:ext cx="662104" cy="52502"/>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42" name="Texto"/>
            <p:cNvSpPr txBox="1"/>
            <p:nvPr/>
          </p:nvSpPr>
          <p:spPr>
            <a:xfrm>
              <a:off x="-1" y="-2"/>
              <a:ext cx="662104"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grpSp>
        <p:nvGrpSpPr>
          <p:cNvPr id="46" name="Google Shape;22;p27"/>
          <p:cNvGrpSpPr/>
          <p:nvPr/>
        </p:nvGrpSpPr>
        <p:grpSpPr>
          <a:xfrm>
            <a:off x="8753998" y="451664"/>
            <a:ext cx="785403" cy="380238"/>
            <a:chOff x="0" y="-1"/>
            <a:chExt cx="785402" cy="380236"/>
          </a:xfrm>
        </p:grpSpPr>
        <p:sp>
          <p:nvSpPr>
            <p:cNvPr id="44" name="Rectángulo"/>
            <p:cNvSpPr/>
            <p:nvPr/>
          </p:nvSpPr>
          <p:spPr>
            <a:xfrm>
              <a:off x="-1" y="327734"/>
              <a:ext cx="785403" cy="52502"/>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45" name="Texto"/>
            <p:cNvSpPr txBox="1"/>
            <p:nvPr/>
          </p:nvSpPr>
          <p:spPr>
            <a:xfrm>
              <a:off x="-1" y="-2"/>
              <a:ext cx="785403"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sp>
        <p:nvSpPr>
          <p:cNvPr id="47" name="Google Shape;26;p27"/>
          <p:cNvSpPr txBox="1"/>
          <p:nvPr/>
        </p:nvSpPr>
        <p:spPr>
          <a:xfrm>
            <a:off x="375975" y="6881800"/>
            <a:ext cx="6786599" cy="3539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CL" dirty="0">
                <a:solidFill>
                  <a:srgbClr val="000000"/>
                </a:solidFill>
              </a:rPr>
              <a:t>4</a:t>
            </a:r>
            <a:r>
              <a:rPr dirty="0">
                <a:solidFill>
                  <a:srgbClr val="000000"/>
                </a:solidFill>
              </a:rPr>
              <a:t>° </a:t>
            </a:r>
            <a:r>
              <a:rPr dirty="0" err="1">
                <a:solidFill>
                  <a:srgbClr val="000000"/>
                </a:solidFill>
              </a:rPr>
              <a:t>Medio</a:t>
            </a:r>
            <a:r>
              <a:rPr dirty="0">
                <a:solidFill>
                  <a:srgbClr val="000000"/>
                </a:solidFill>
              </a:rPr>
              <a:t> | </a:t>
            </a:r>
            <a:r>
              <a:rPr dirty="0" err="1">
                <a:solidFill>
                  <a:srgbClr val="000000"/>
                </a:solidFill>
              </a:rPr>
              <a:t>Presentación</a:t>
            </a:r>
            <a:endParaRPr dirty="0">
              <a:solidFill>
                <a:srgbClr val="000000"/>
              </a:solidFill>
            </a:endParaRPr>
          </a:p>
        </p:txBody>
      </p:sp>
      <p:sp>
        <p:nvSpPr>
          <p:cNvPr id="48" name="Google Shape;23;p27"/>
          <p:cNvSpPr txBox="1"/>
          <p:nvPr/>
        </p:nvSpPr>
        <p:spPr>
          <a:xfrm>
            <a:off x="8443617" y="271142"/>
            <a:ext cx="1166702" cy="392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gn="r">
              <a:defRPr sz="1200">
                <a:latin typeface="Calibri"/>
                <a:ea typeface="Calibri"/>
                <a:cs typeface="Calibri"/>
                <a:sym typeface="Calibri"/>
              </a:defRPr>
            </a:pPr>
            <a:r>
              <a:t>Actividad 8|</a:t>
            </a:r>
            <a:r>
              <a:rPr sz="1600">
                <a:solidFill>
                  <a:srgbClr val="741B47"/>
                </a:solidFill>
              </a:rPr>
              <a:t>2</a:t>
            </a:r>
          </a:p>
        </p:txBody>
      </p:sp>
      <p:sp>
        <p:nvSpPr>
          <p:cNvPr id="49" name="Google Shape;33;p25"/>
          <p:cNvSpPr txBox="1"/>
          <p:nvPr/>
        </p:nvSpPr>
        <p:spPr>
          <a:xfrm>
            <a:off x="442650" y="350325"/>
            <a:ext cx="7441801" cy="3722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b="1">
                <a:solidFill>
                  <a:srgbClr val="FFFFFF"/>
                </a:solidFill>
                <a:latin typeface="Calibri"/>
                <a:ea typeface="Calibri"/>
                <a:cs typeface="Calibri"/>
                <a:sym typeface="Calibri"/>
              </a:defRPr>
            </a:pPr>
            <a:r>
              <a:t>MÓDULO</a:t>
            </a:r>
            <a:r>
              <a:rPr b="0"/>
              <a:t>  Mantenimiento de los sistemas de transmisión y frenos</a:t>
            </a:r>
          </a:p>
        </p:txBody>
      </p:sp>
      <p:sp>
        <p:nvSpPr>
          <p:cNvPr id="50" name="Número de diapositiva"/>
          <p:cNvSpPr txBox="1">
            <a:spLocks noGrp="1"/>
          </p:cNvSpPr>
          <p:nvPr>
            <p:ph type="sldNum" sz="quarter" idx="2"/>
          </p:nvPr>
        </p:nvSpPr>
        <p:spPr>
          <a:xfrm>
            <a:off x="371688" y="6881800"/>
            <a:ext cx="337158" cy="317116"/>
          </a:xfrm>
          <a:prstGeom prst="rect">
            <a:avLst/>
          </a:prstGeom>
        </p:spPr>
        <p:txBody>
          <a:bodyPr lIns="91423" tIns="91423" rIns="91423" bIns="91423"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7"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58" name="Google Shape;29;p25"/>
          <p:cNvSpPr/>
          <p:nvPr/>
        </p:nvSpPr>
        <p:spPr>
          <a:xfrm>
            <a:off x="180898" y="180900"/>
            <a:ext cx="7911003" cy="651001"/>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61" name="Google Shape;30;p25"/>
          <p:cNvGrpSpPr/>
          <p:nvPr/>
        </p:nvGrpSpPr>
        <p:grpSpPr>
          <a:xfrm>
            <a:off x="8091899" y="451664"/>
            <a:ext cx="662103" cy="380238"/>
            <a:chOff x="0" y="-1"/>
            <a:chExt cx="662102" cy="380236"/>
          </a:xfrm>
        </p:grpSpPr>
        <p:sp>
          <p:nvSpPr>
            <p:cNvPr id="59" name="Rectángulo"/>
            <p:cNvSpPr/>
            <p:nvPr/>
          </p:nvSpPr>
          <p:spPr>
            <a:xfrm>
              <a:off x="-1" y="327734"/>
              <a:ext cx="662104" cy="52502"/>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60" name="Texto"/>
            <p:cNvSpPr txBox="1"/>
            <p:nvPr/>
          </p:nvSpPr>
          <p:spPr>
            <a:xfrm>
              <a:off x="-1" y="-2"/>
              <a:ext cx="662104"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grpSp>
        <p:nvGrpSpPr>
          <p:cNvPr id="64" name="Google Shape;31;p25"/>
          <p:cNvGrpSpPr/>
          <p:nvPr/>
        </p:nvGrpSpPr>
        <p:grpSpPr>
          <a:xfrm>
            <a:off x="8753998" y="451664"/>
            <a:ext cx="785403" cy="380238"/>
            <a:chOff x="0" y="-1"/>
            <a:chExt cx="785402" cy="380236"/>
          </a:xfrm>
        </p:grpSpPr>
        <p:sp>
          <p:nvSpPr>
            <p:cNvPr id="62" name="Rectángulo"/>
            <p:cNvSpPr/>
            <p:nvPr/>
          </p:nvSpPr>
          <p:spPr>
            <a:xfrm>
              <a:off x="-1" y="327734"/>
              <a:ext cx="785403" cy="52502"/>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63" name="Texto"/>
            <p:cNvSpPr txBox="1"/>
            <p:nvPr/>
          </p:nvSpPr>
          <p:spPr>
            <a:xfrm>
              <a:off x="-1" y="-2"/>
              <a:ext cx="785403"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sp>
        <p:nvSpPr>
          <p:cNvPr id="65" name="Google Shape;26;p27"/>
          <p:cNvSpPr txBox="1"/>
          <p:nvPr/>
        </p:nvSpPr>
        <p:spPr>
          <a:xfrm>
            <a:off x="375975" y="6881800"/>
            <a:ext cx="6786599" cy="3539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CL" dirty="0">
                <a:solidFill>
                  <a:srgbClr val="000000"/>
                </a:solidFill>
              </a:rPr>
              <a:t>4</a:t>
            </a:r>
            <a:r>
              <a:rPr dirty="0">
                <a:solidFill>
                  <a:srgbClr val="000000"/>
                </a:solidFill>
              </a:rPr>
              <a:t>° </a:t>
            </a:r>
            <a:r>
              <a:rPr dirty="0" err="1">
                <a:solidFill>
                  <a:srgbClr val="000000"/>
                </a:solidFill>
              </a:rPr>
              <a:t>Medio</a:t>
            </a:r>
            <a:r>
              <a:rPr dirty="0">
                <a:solidFill>
                  <a:srgbClr val="000000"/>
                </a:solidFill>
              </a:rPr>
              <a:t> | </a:t>
            </a:r>
            <a:r>
              <a:rPr dirty="0" err="1">
                <a:solidFill>
                  <a:srgbClr val="000000"/>
                </a:solidFill>
              </a:rPr>
              <a:t>Presentación</a:t>
            </a:r>
            <a:endParaRPr dirty="0">
              <a:solidFill>
                <a:srgbClr val="000000"/>
              </a:solidFill>
            </a:endParaRPr>
          </a:p>
        </p:txBody>
      </p:sp>
      <p:sp>
        <p:nvSpPr>
          <p:cNvPr id="66" name="Google Shape;23;p27"/>
          <p:cNvSpPr txBox="1"/>
          <p:nvPr/>
        </p:nvSpPr>
        <p:spPr>
          <a:xfrm>
            <a:off x="8443617" y="271142"/>
            <a:ext cx="1166702" cy="392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gn="r">
              <a:defRPr sz="1200">
                <a:latin typeface="Calibri"/>
                <a:ea typeface="Calibri"/>
                <a:cs typeface="Calibri"/>
                <a:sym typeface="Calibri"/>
              </a:defRPr>
            </a:pPr>
            <a:r>
              <a:t>Actividad 8|</a:t>
            </a:r>
            <a:r>
              <a:rPr sz="1600">
                <a:solidFill>
                  <a:srgbClr val="741B47"/>
                </a:solidFill>
              </a:rPr>
              <a:t>2</a:t>
            </a:r>
          </a:p>
        </p:txBody>
      </p:sp>
      <p:sp>
        <p:nvSpPr>
          <p:cNvPr id="67" name="Google Shape;33;p25"/>
          <p:cNvSpPr txBox="1"/>
          <p:nvPr/>
        </p:nvSpPr>
        <p:spPr>
          <a:xfrm>
            <a:off x="442650" y="350325"/>
            <a:ext cx="7441801" cy="3722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b="1">
                <a:solidFill>
                  <a:srgbClr val="FFFFFF"/>
                </a:solidFill>
                <a:latin typeface="Calibri"/>
                <a:ea typeface="Calibri"/>
                <a:cs typeface="Calibri"/>
                <a:sym typeface="Calibri"/>
              </a:defRPr>
            </a:pPr>
            <a:r>
              <a:t>MÓDULO</a:t>
            </a:r>
            <a:r>
              <a:rPr b="0"/>
              <a:t>  Mantenimiento de los sistemas de transmisión y frenos</a:t>
            </a:r>
          </a:p>
        </p:txBody>
      </p:sp>
      <p:sp>
        <p:nvSpPr>
          <p:cNvPr id="68" name="Número de diapositiva"/>
          <p:cNvSpPr txBox="1">
            <a:spLocks noGrp="1"/>
          </p:cNvSpPr>
          <p:nvPr>
            <p:ph type="sldNum" sz="quarter" idx="2"/>
          </p:nvPr>
        </p:nvSpPr>
        <p:spPr>
          <a:xfrm>
            <a:off x="371688" y="6881800"/>
            <a:ext cx="337158" cy="317116"/>
          </a:xfrm>
          <a:prstGeom prst="rect">
            <a:avLst/>
          </a:prstGeom>
        </p:spPr>
        <p:txBody>
          <a:bodyPr lIns="91423" tIns="91423" rIns="91423" bIns="91423"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5" name="Google Shape;37;p26"/>
          <p:cNvSpPr/>
          <p:nvPr/>
        </p:nvSpPr>
        <p:spPr>
          <a:xfrm rot="10800000" flipH="1">
            <a:off x="181648" y="822023"/>
            <a:ext cx="9356703"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n-lt"/>
                <a:ea typeface="+mn-ea"/>
                <a:cs typeface="+mn-cs"/>
                <a:sym typeface="Arial"/>
              </a:defRPr>
            </a:pPr>
            <a:endParaRPr/>
          </a:p>
        </p:txBody>
      </p:sp>
      <p:sp>
        <p:nvSpPr>
          <p:cNvPr id="76" name="Google Shape;38;p26"/>
          <p:cNvSpPr/>
          <p:nvPr/>
        </p:nvSpPr>
        <p:spPr>
          <a:xfrm>
            <a:off x="180898" y="180900"/>
            <a:ext cx="7911003" cy="651001"/>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79" name="Google Shape;39;p26"/>
          <p:cNvGrpSpPr/>
          <p:nvPr/>
        </p:nvGrpSpPr>
        <p:grpSpPr>
          <a:xfrm>
            <a:off x="8091899" y="451664"/>
            <a:ext cx="662103" cy="380238"/>
            <a:chOff x="0" y="-1"/>
            <a:chExt cx="662102" cy="380236"/>
          </a:xfrm>
        </p:grpSpPr>
        <p:sp>
          <p:nvSpPr>
            <p:cNvPr id="77" name="Rectángulo"/>
            <p:cNvSpPr/>
            <p:nvPr/>
          </p:nvSpPr>
          <p:spPr>
            <a:xfrm>
              <a:off x="-1" y="327734"/>
              <a:ext cx="662104" cy="52502"/>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78" name="Texto"/>
            <p:cNvSpPr txBox="1"/>
            <p:nvPr/>
          </p:nvSpPr>
          <p:spPr>
            <a:xfrm>
              <a:off x="-1" y="-2"/>
              <a:ext cx="662104"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grpSp>
        <p:nvGrpSpPr>
          <p:cNvPr id="82" name="Google Shape;40;p26"/>
          <p:cNvGrpSpPr/>
          <p:nvPr/>
        </p:nvGrpSpPr>
        <p:grpSpPr>
          <a:xfrm>
            <a:off x="8753998" y="451664"/>
            <a:ext cx="785403" cy="380238"/>
            <a:chOff x="0" y="-1"/>
            <a:chExt cx="785402" cy="380236"/>
          </a:xfrm>
        </p:grpSpPr>
        <p:sp>
          <p:nvSpPr>
            <p:cNvPr id="80" name="Rectángulo"/>
            <p:cNvSpPr/>
            <p:nvPr/>
          </p:nvSpPr>
          <p:spPr>
            <a:xfrm>
              <a:off x="-1" y="327734"/>
              <a:ext cx="785403" cy="52502"/>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81" name="Texto"/>
            <p:cNvSpPr txBox="1"/>
            <p:nvPr/>
          </p:nvSpPr>
          <p:spPr>
            <a:xfrm>
              <a:off x="-1" y="-2"/>
              <a:ext cx="785403"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sp>
        <p:nvSpPr>
          <p:cNvPr id="83" name="Google Shape;44;p26"/>
          <p:cNvSpPr txBox="1"/>
          <p:nvPr/>
        </p:nvSpPr>
        <p:spPr>
          <a:xfrm>
            <a:off x="375975" y="6881800"/>
            <a:ext cx="6786599" cy="3539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CL" dirty="0">
                <a:solidFill>
                  <a:srgbClr val="000000"/>
                </a:solidFill>
              </a:rPr>
              <a:t>4</a:t>
            </a:r>
            <a:r>
              <a:rPr dirty="0">
                <a:solidFill>
                  <a:srgbClr val="000000"/>
                </a:solidFill>
              </a:rPr>
              <a:t>3° </a:t>
            </a:r>
            <a:r>
              <a:rPr dirty="0" err="1">
                <a:solidFill>
                  <a:srgbClr val="000000"/>
                </a:solidFill>
              </a:rPr>
              <a:t>Medio</a:t>
            </a:r>
            <a:r>
              <a:rPr dirty="0">
                <a:solidFill>
                  <a:srgbClr val="000000"/>
                </a:solidFill>
              </a:rPr>
              <a:t> | </a:t>
            </a:r>
            <a:r>
              <a:rPr dirty="0" err="1">
                <a:solidFill>
                  <a:srgbClr val="000000"/>
                </a:solidFill>
              </a:rPr>
              <a:t>Presentación</a:t>
            </a:r>
            <a:endParaRPr dirty="0">
              <a:solidFill>
                <a:srgbClr val="000000"/>
              </a:solidFill>
            </a:endParaRPr>
          </a:p>
        </p:txBody>
      </p:sp>
      <p:sp>
        <p:nvSpPr>
          <p:cNvPr id="84" name="Google Shape;23;p27"/>
          <p:cNvSpPr txBox="1"/>
          <p:nvPr/>
        </p:nvSpPr>
        <p:spPr>
          <a:xfrm>
            <a:off x="8443617" y="271142"/>
            <a:ext cx="1166702" cy="392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gn="r">
              <a:defRPr sz="1200">
                <a:latin typeface="Calibri"/>
                <a:ea typeface="Calibri"/>
                <a:cs typeface="Calibri"/>
                <a:sym typeface="Calibri"/>
              </a:defRPr>
            </a:pPr>
            <a:r>
              <a:t>Actividad 8|</a:t>
            </a:r>
            <a:r>
              <a:rPr sz="1600">
                <a:solidFill>
                  <a:srgbClr val="741B47"/>
                </a:solidFill>
              </a:rPr>
              <a:t>2</a:t>
            </a:r>
          </a:p>
        </p:txBody>
      </p:sp>
      <p:sp>
        <p:nvSpPr>
          <p:cNvPr id="85" name="Google Shape;33;p25"/>
          <p:cNvSpPr txBox="1"/>
          <p:nvPr/>
        </p:nvSpPr>
        <p:spPr>
          <a:xfrm>
            <a:off x="442650" y="350325"/>
            <a:ext cx="7441801" cy="3722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b="1">
                <a:solidFill>
                  <a:srgbClr val="FFFFFF"/>
                </a:solidFill>
                <a:latin typeface="Calibri"/>
                <a:ea typeface="Calibri"/>
                <a:cs typeface="Calibri"/>
                <a:sym typeface="Calibri"/>
              </a:defRPr>
            </a:pPr>
            <a:r>
              <a:t>MÓDULO</a:t>
            </a:r>
            <a:r>
              <a:rPr b="0"/>
              <a:t>  Mantenimiento de los sistemas de transmisión y frenos</a:t>
            </a:r>
          </a:p>
        </p:txBody>
      </p:sp>
      <p:sp>
        <p:nvSpPr>
          <p:cNvPr id="86" name="Número de diapositiva"/>
          <p:cNvSpPr txBox="1">
            <a:spLocks noGrp="1"/>
          </p:cNvSpPr>
          <p:nvPr>
            <p:ph type="sldNum" sz="quarter" idx="2"/>
          </p:nvPr>
        </p:nvSpPr>
        <p:spPr>
          <a:xfrm>
            <a:off x="371688" y="6881800"/>
            <a:ext cx="337158" cy="317116"/>
          </a:xfrm>
          <a:prstGeom prst="rect">
            <a:avLst/>
          </a:prstGeom>
        </p:spPr>
        <p:txBody>
          <a:bodyPr lIns="91423" tIns="91423" rIns="91423" bIns="91423"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3" name="Google Shape;46;p28"/>
          <p:cNvSpPr/>
          <p:nvPr/>
        </p:nvSpPr>
        <p:spPr>
          <a:xfrm rot="10800000" flipH="1">
            <a:off x="181648" y="822023"/>
            <a:ext cx="9356703"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n-lt"/>
                <a:ea typeface="+mn-ea"/>
                <a:cs typeface="+mn-cs"/>
                <a:sym typeface="Arial"/>
              </a:defRPr>
            </a:pPr>
            <a:endParaRPr/>
          </a:p>
        </p:txBody>
      </p:sp>
      <p:sp>
        <p:nvSpPr>
          <p:cNvPr id="94" name="Google Shape;47;p28"/>
          <p:cNvSpPr/>
          <p:nvPr/>
        </p:nvSpPr>
        <p:spPr>
          <a:xfrm>
            <a:off x="180898" y="180900"/>
            <a:ext cx="7911003" cy="651001"/>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97" name="Google Shape;48;p28"/>
          <p:cNvGrpSpPr/>
          <p:nvPr/>
        </p:nvGrpSpPr>
        <p:grpSpPr>
          <a:xfrm>
            <a:off x="8091899" y="451664"/>
            <a:ext cx="662103" cy="380238"/>
            <a:chOff x="0" y="-1"/>
            <a:chExt cx="662102" cy="380236"/>
          </a:xfrm>
        </p:grpSpPr>
        <p:sp>
          <p:nvSpPr>
            <p:cNvPr id="95" name="Rectángulo"/>
            <p:cNvSpPr/>
            <p:nvPr/>
          </p:nvSpPr>
          <p:spPr>
            <a:xfrm>
              <a:off x="-1" y="327734"/>
              <a:ext cx="662104" cy="52502"/>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96" name="Texto"/>
            <p:cNvSpPr txBox="1"/>
            <p:nvPr/>
          </p:nvSpPr>
          <p:spPr>
            <a:xfrm>
              <a:off x="-1" y="-2"/>
              <a:ext cx="662104"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grpSp>
        <p:nvGrpSpPr>
          <p:cNvPr id="100" name="Google Shape;49;p28"/>
          <p:cNvGrpSpPr/>
          <p:nvPr/>
        </p:nvGrpSpPr>
        <p:grpSpPr>
          <a:xfrm>
            <a:off x="8753998" y="451664"/>
            <a:ext cx="785403" cy="380238"/>
            <a:chOff x="0" y="-1"/>
            <a:chExt cx="785402" cy="380236"/>
          </a:xfrm>
        </p:grpSpPr>
        <p:sp>
          <p:nvSpPr>
            <p:cNvPr id="98" name="Rectángulo"/>
            <p:cNvSpPr/>
            <p:nvPr/>
          </p:nvSpPr>
          <p:spPr>
            <a:xfrm>
              <a:off x="-1" y="327734"/>
              <a:ext cx="785403" cy="52502"/>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99" name="Texto"/>
            <p:cNvSpPr txBox="1"/>
            <p:nvPr/>
          </p:nvSpPr>
          <p:spPr>
            <a:xfrm>
              <a:off x="-1" y="-2"/>
              <a:ext cx="785403"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sp>
        <p:nvSpPr>
          <p:cNvPr id="101" name="Google Shape;53;p28"/>
          <p:cNvSpPr txBox="1"/>
          <p:nvPr/>
        </p:nvSpPr>
        <p:spPr>
          <a:xfrm>
            <a:off x="375975" y="6881800"/>
            <a:ext cx="6786599" cy="3539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CL" dirty="0">
                <a:solidFill>
                  <a:srgbClr val="000000"/>
                </a:solidFill>
              </a:rPr>
              <a:t>4</a:t>
            </a:r>
            <a:r>
              <a:rPr dirty="0">
                <a:solidFill>
                  <a:srgbClr val="000000"/>
                </a:solidFill>
              </a:rPr>
              <a:t>° </a:t>
            </a:r>
            <a:r>
              <a:rPr dirty="0" err="1">
                <a:solidFill>
                  <a:srgbClr val="000000"/>
                </a:solidFill>
              </a:rPr>
              <a:t>Medio</a:t>
            </a:r>
            <a:r>
              <a:rPr dirty="0">
                <a:solidFill>
                  <a:srgbClr val="000000"/>
                </a:solidFill>
              </a:rPr>
              <a:t> | </a:t>
            </a:r>
            <a:r>
              <a:rPr dirty="0" err="1">
                <a:solidFill>
                  <a:srgbClr val="000000"/>
                </a:solidFill>
              </a:rPr>
              <a:t>Presentación</a:t>
            </a:r>
            <a:endParaRPr dirty="0">
              <a:solidFill>
                <a:srgbClr val="000000"/>
              </a:solidFill>
            </a:endParaRPr>
          </a:p>
        </p:txBody>
      </p:sp>
      <p:sp>
        <p:nvSpPr>
          <p:cNvPr id="102" name="Google Shape;23;p27"/>
          <p:cNvSpPr txBox="1"/>
          <p:nvPr/>
        </p:nvSpPr>
        <p:spPr>
          <a:xfrm>
            <a:off x="8443617" y="271142"/>
            <a:ext cx="1166702" cy="392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gn="r">
              <a:defRPr sz="1200">
                <a:latin typeface="Calibri"/>
                <a:ea typeface="Calibri"/>
                <a:cs typeface="Calibri"/>
                <a:sym typeface="Calibri"/>
              </a:defRPr>
            </a:pPr>
            <a:r>
              <a:t>Actividad 8|</a:t>
            </a:r>
            <a:r>
              <a:rPr sz="1600">
                <a:solidFill>
                  <a:srgbClr val="741B47"/>
                </a:solidFill>
              </a:rPr>
              <a:t>2</a:t>
            </a:r>
          </a:p>
        </p:txBody>
      </p:sp>
      <p:sp>
        <p:nvSpPr>
          <p:cNvPr id="103" name="Google Shape;33;p25"/>
          <p:cNvSpPr txBox="1"/>
          <p:nvPr/>
        </p:nvSpPr>
        <p:spPr>
          <a:xfrm>
            <a:off x="442650" y="350325"/>
            <a:ext cx="7441801" cy="3722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los </a:t>
            </a:r>
            <a:r>
              <a:rPr b="0" dirty="0" err="1"/>
              <a:t>sistemas</a:t>
            </a:r>
            <a:r>
              <a:rPr b="0" dirty="0"/>
              <a:t> de </a:t>
            </a:r>
            <a:r>
              <a:rPr b="0" dirty="0" err="1"/>
              <a:t>transmisión</a:t>
            </a:r>
            <a:r>
              <a:rPr b="0" dirty="0"/>
              <a:t> y </a:t>
            </a:r>
            <a:r>
              <a:rPr b="0" dirty="0" err="1"/>
              <a:t>frenos</a:t>
            </a:r>
            <a:endParaRPr b="0" dirty="0"/>
          </a:p>
        </p:txBody>
      </p:sp>
      <p:sp>
        <p:nvSpPr>
          <p:cNvPr id="104" name="Número de diapositiva"/>
          <p:cNvSpPr txBox="1">
            <a:spLocks noGrp="1"/>
          </p:cNvSpPr>
          <p:nvPr>
            <p:ph type="sldNum" sz="quarter" idx="2"/>
          </p:nvPr>
        </p:nvSpPr>
        <p:spPr>
          <a:xfrm>
            <a:off x="371688" y="6881800"/>
            <a:ext cx="337158" cy="317116"/>
          </a:xfrm>
          <a:prstGeom prst="rect">
            <a:avLst/>
          </a:prstGeom>
        </p:spPr>
        <p:txBody>
          <a:bodyPr lIns="91423" tIns="91423" rIns="91423" bIns="91423"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1" name="Google Shape;80;p29"/>
          <p:cNvSpPr/>
          <p:nvPr/>
        </p:nvSpPr>
        <p:spPr>
          <a:xfrm rot="10800000" flipH="1">
            <a:off x="181648" y="822023"/>
            <a:ext cx="9356703"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n-lt"/>
                <a:ea typeface="+mn-ea"/>
                <a:cs typeface="+mn-cs"/>
                <a:sym typeface="Arial"/>
              </a:defRPr>
            </a:pPr>
            <a:endParaRPr/>
          </a:p>
        </p:txBody>
      </p:sp>
      <p:grpSp>
        <p:nvGrpSpPr>
          <p:cNvPr id="114" name="Google Shape;81;p29"/>
          <p:cNvGrpSpPr/>
          <p:nvPr/>
        </p:nvGrpSpPr>
        <p:grpSpPr>
          <a:xfrm>
            <a:off x="8091899" y="451665"/>
            <a:ext cx="662103" cy="380237"/>
            <a:chOff x="0" y="0"/>
            <a:chExt cx="662102" cy="380236"/>
          </a:xfrm>
        </p:grpSpPr>
        <p:sp>
          <p:nvSpPr>
            <p:cNvPr id="112" name="Google Shape;82;p29"/>
            <p:cNvSpPr/>
            <p:nvPr/>
          </p:nvSpPr>
          <p:spPr>
            <a:xfrm>
              <a:off x="-1" y="327735"/>
              <a:ext cx="662104" cy="52502"/>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13" name="Google Shape;83;p29"/>
            <p:cNvSpPr txBox="1"/>
            <p:nvPr/>
          </p:nvSpPr>
          <p:spPr>
            <a:xfrm>
              <a:off x="-1" y="0"/>
              <a:ext cx="662104" cy="38018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b">
              <a:spAutoFit/>
            </a:bodyPr>
            <a:lstStyle>
              <a:lvl1pPr>
                <a:defRPr>
                  <a:latin typeface="+mn-lt"/>
                  <a:ea typeface="+mn-ea"/>
                  <a:cs typeface="+mn-cs"/>
                  <a:sym typeface="Arial"/>
                </a:defRPr>
              </a:lvl1pPr>
            </a:lstStyle>
            <a:p>
              <a:r>
                <a:t> </a:t>
              </a:r>
            </a:p>
          </p:txBody>
        </p:sp>
      </p:grpSp>
      <p:grpSp>
        <p:nvGrpSpPr>
          <p:cNvPr id="117" name="Google Shape;84;p29"/>
          <p:cNvGrpSpPr/>
          <p:nvPr/>
        </p:nvGrpSpPr>
        <p:grpSpPr>
          <a:xfrm>
            <a:off x="8753998" y="451665"/>
            <a:ext cx="785404" cy="380237"/>
            <a:chOff x="0" y="0"/>
            <a:chExt cx="785402" cy="380236"/>
          </a:xfrm>
        </p:grpSpPr>
        <p:sp>
          <p:nvSpPr>
            <p:cNvPr id="115" name="Google Shape;85;p29"/>
            <p:cNvSpPr/>
            <p:nvPr/>
          </p:nvSpPr>
          <p:spPr>
            <a:xfrm>
              <a:off x="-1" y="327735"/>
              <a:ext cx="785404" cy="52502"/>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16" name="Google Shape;86;p29"/>
            <p:cNvSpPr txBox="1"/>
            <p:nvPr/>
          </p:nvSpPr>
          <p:spPr>
            <a:xfrm>
              <a:off x="-1" y="0"/>
              <a:ext cx="785404" cy="38018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b">
              <a:spAutoFit/>
            </a:bodyPr>
            <a:lstStyle>
              <a:lvl1pPr>
                <a:defRPr>
                  <a:latin typeface="+mn-lt"/>
                  <a:ea typeface="+mn-ea"/>
                  <a:cs typeface="+mn-cs"/>
                  <a:sym typeface="Arial"/>
                </a:defRPr>
              </a:lvl1pPr>
            </a:lstStyle>
            <a:p>
              <a:r>
                <a:t> </a:t>
              </a:r>
            </a:p>
          </p:txBody>
        </p:sp>
      </p:grpSp>
      <p:sp>
        <p:nvSpPr>
          <p:cNvPr id="118" name="Google Shape;88;p29"/>
          <p:cNvSpPr txBox="1"/>
          <p:nvPr/>
        </p:nvSpPr>
        <p:spPr>
          <a:xfrm>
            <a:off x="8170650" y="288449"/>
            <a:ext cx="1166702" cy="3721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spAutoFit/>
          </a:bodyPr>
          <a:lstStyle>
            <a:lvl1pPr algn="r">
              <a:defRPr b="1">
                <a:latin typeface="Calibri"/>
                <a:ea typeface="Calibri"/>
                <a:cs typeface="Calibri"/>
                <a:sym typeface="Calibri"/>
              </a:defRPr>
            </a:lvl1pPr>
          </a:lstStyle>
          <a:p>
            <a:r>
              <a:t>¡Atención!</a:t>
            </a:r>
          </a:p>
        </p:txBody>
      </p:sp>
      <p:sp>
        <p:nvSpPr>
          <p:cNvPr id="119" name="Google Shape;31;p6"/>
          <p:cNvSpPr/>
          <p:nvPr/>
        </p:nvSpPr>
        <p:spPr>
          <a:xfrm>
            <a:off x="181650" y="180900"/>
            <a:ext cx="79092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dpi="0" rotWithShape="1">
            <a:blip r:embed="rId2"/>
            <a:srcRect/>
            <a:tile tx="0" ty="0" sx="100000" sy="100000" flip="none" algn="tl"/>
          </a:blipFill>
          <a:ln w="12700">
            <a:miter lim="400000"/>
          </a:ln>
        </p:spPr>
        <p:txBody>
          <a:bodyPr lIns="0" tIns="0" rIns="0" bIns="0" anchor="b"/>
          <a:lstStyle/>
          <a:p>
            <a:pPr>
              <a:defRPr>
                <a:latin typeface="+mn-lt"/>
                <a:ea typeface="+mn-ea"/>
                <a:cs typeface="+mn-cs"/>
                <a:sym typeface="Arial"/>
              </a:defRPr>
            </a:pPr>
            <a:endParaRPr dirty="0"/>
          </a:p>
        </p:txBody>
      </p:sp>
      <p:sp>
        <p:nvSpPr>
          <p:cNvPr id="12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7" name="Google Shape;20;p27"/>
          <p:cNvSpPr/>
          <p:nvPr/>
        </p:nvSpPr>
        <p:spPr>
          <a:xfrm>
            <a:off x="180898" y="180900"/>
            <a:ext cx="7911003" cy="651001"/>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130" name="Google Shape;21;p27"/>
          <p:cNvGrpSpPr/>
          <p:nvPr/>
        </p:nvGrpSpPr>
        <p:grpSpPr>
          <a:xfrm>
            <a:off x="8091899" y="451664"/>
            <a:ext cx="662103" cy="380238"/>
            <a:chOff x="0" y="-1"/>
            <a:chExt cx="662102" cy="380236"/>
          </a:xfrm>
        </p:grpSpPr>
        <p:sp>
          <p:nvSpPr>
            <p:cNvPr id="128" name="Rectángulo"/>
            <p:cNvSpPr/>
            <p:nvPr/>
          </p:nvSpPr>
          <p:spPr>
            <a:xfrm>
              <a:off x="-1" y="327734"/>
              <a:ext cx="662104" cy="52502"/>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29" name="Texto"/>
            <p:cNvSpPr txBox="1"/>
            <p:nvPr/>
          </p:nvSpPr>
          <p:spPr>
            <a:xfrm>
              <a:off x="-1" y="-2"/>
              <a:ext cx="662104"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grpSp>
        <p:nvGrpSpPr>
          <p:cNvPr id="133" name="Google Shape;22;p27"/>
          <p:cNvGrpSpPr/>
          <p:nvPr/>
        </p:nvGrpSpPr>
        <p:grpSpPr>
          <a:xfrm>
            <a:off x="8753998" y="451664"/>
            <a:ext cx="785403" cy="380238"/>
            <a:chOff x="0" y="-1"/>
            <a:chExt cx="785402" cy="380236"/>
          </a:xfrm>
        </p:grpSpPr>
        <p:sp>
          <p:nvSpPr>
            <p:cNvPr id="131" name="Rectángulo"/>
            <p:cNvSpPr/>
            <p:nvPr/>
          </p:nvSpPr>
          <p:spPr>
            <a:xfrm>
              <a:off x="-1" y="327734"/>
              <a:ext cx="785403" cy="52502"/>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32" name="Texto"/>
            <p:cNvSpPr txBox="1"/>
            <p:nvPr/>
          </p:nvSpPr>
          <p:spPr>
            <a:xfrm>
              <a:off x="-1" y="-2"/>
              <a:ext cx="785403"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sp>
        <p:nvSpPr>
          <p:cNvPr id="134" name="Google Shape;26;p27"/>
          <p:cNvSpPr txBox="1"/>
          <p:nvPr/>
        </p:nvSpPr>
        <p:spPr>
          <a:xfrm>
            <a:off x="375975" y="6881800"/>
            <a:ext cx="6786599" cy="3539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CL" dirty="0">
                <a:solidFill>
                  <a:srgbClr val="000000"/>
                </a:solidFill>
              </a:rPr>
              <a:t>4</a:t>
            </a:r>
            <a:r>
              <a:rPr dirty="0">
                <a:solidFill>
                  <a:srgbClr val="000000"/>
                </a:solidFill>
              </a:rPr>
              <a:t>° </a:t>
            </a:r>
            <a:r>
              <a:rPr dirty="0" err="1">
                <a:solidFill>
                  <a:srgbClr val="000000"/>
                </a:solidFill>
              </a:rPr>
              <a:t>Medio</a:t>
            </a:r>
            <a:r>
              <a:rPr dirty="0">
                <a:solidFill>
                  <a:srgbClr val="000000"/>
                </a:solidFill>
              </a:rPr>
              <a:t> | </a:t>
            </a:r>
            <a:r>
              <a:rPr dirty="0" err="1">
                <a:solidFill>
                  <a:srgbClr val="000000"/>
                </a:solidFill>
              </a:rPr>
              <a:t>Presentación</a:t>
            </a:r>
            <a:endParaRPr dirty="0">
              <a:solidFill>
                <a:srgbClr val="000000"/>
              </a:solidFill>
            </a:endParaRPr>
          </a:p>
        </p:txBody>
      </p:sp>
      <p:sp>
        <p:nvSpPr>
          <p:cNvPr id="135" name="Google Shape;33;p25"/>
          <p:cNvSpPr txBox="1"/>
          <p:nvPr/>
        </p:nvSpPr>
        <p:spPr>
          <a:xfrm>
            <a:off x="442650" y="350325"/>
            <a:ext cx="7441801" cy="3722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b="1">
                <a:solidFill>
                  <a:srgbClr val="FFFFFF"/>
                </a:solidFill>
                <a:latin typeface="Calibri"/>
                <a:ea typeface="Calibri"/>
                <a:cs typeface="Calibri"/>
                <a:sym typeface="Calibri"/>
              </a:defRPr>
            </a:pPr>
            <a:r>
              <a:t>MÓDULO</a:t>
            </a:r>
            <a:r>
              <a:rPr b="0"/>
              <a:t>  Mantenimiento de los sistemas de transmisión y frenos</a:t>
            </a:r>
          </a:p>
        </p:txBody>
      </p:sp>
      <p:sp>
        <p:nvSpPr>
          <p:cNvPr id="136" name="Google Shape;23;p27"/>
          <p:cNvSpPr txBox="1"/>
          <p:nvPr/>
        </p:nvSpPr>
        <p:spPr>
          <a:xfrm>
            <a:off x="8443617" y="271142"/>
            <a:ext cx="1166702" cy="392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gn="r">
              <a:defRPr sz="1200">
                <a:latin typeface="Calibri"/>
                <a:ea typeface="Calibri"/>
                <a:cs typeface="Calibri"/>
                <a:sym typeface="Calibri"/>
              </a:defRPr>
            </a:pPr>
            <a:r>
              <a:t>Actividad 8|</a:t>
            </a:r>
            <a:r>
              <a:rPr sz="1600">
                <a:solidFill>
                  <a:srgbClr val="741B47"/>
                </a:solidFill>
              </a:rPr>
              <a:t>2</a:t>
            </a:r>
          </a:p>
        </p:txBody>
      </p:sp>
      <p:sp>
        <p:nvSpPr>
          <p:cNvPr id="137" name="Número de diapositiva"/>
          <p:cNvSpPr txBox="1">
            <a:spLocks noGrp="1"/>
          </p:cNvSpPr>
          <p:nvPr>
            <p:ph type="sldNum" sz="quarter" idx="2"/>
          </p:nvPr>
        </p:nvSpPr>
        <p:spPr>
          <a:xfrm>
            <a:off x="371688" y="6881800"/>
            <a:ext cx="337158" cy="317116"/>
          </a:xfrm>
          <a:prstGeom prst="rect">
            <a:avLst/>
          </a:prstGeom>
        </p:spPr>
        <p:txBody>
          <a:bodyPr lIns="91423" tIns="91423" rIns="91423" bIns="91423"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144"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145" name="Google Shape;29;p25"/>
          <p:cNvSpPr/>
          <p:nvPr/>
        </p:nvSpPr>
        <p:spPr>
          <a:xfrm>
            <a:off x="180898" y="180900"/>
            <a:ext cx="7911003" cy="651001"/>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148" name="Google Shape;30;p25"/>
          <p:cNvGrpSpPr/>
          <p:nvPr/>
        </p:nvGrpSpPr>
        <p:grpSpPr>
          <a:xfrm>
            <a:off x="8091899" y="451664"/>
            <a:ext cx="662103" cy="380238"/>
            <a:chOff x="0" y="-1"/>
            <a:chExt cx="662102" cy="380236"/>
          </a:xfrm>
        </p:grpSpPr>
        <p:sp>
          <p:nvSpPr>
            <p:cNvPr id="146" name="Rectángulo"/>
            <p:cNvSpPr/>
            <p:nvPr/>
          </p:nvSpPr>
          <p:spPr>
            <a:xfrm>
              <a:off x="-1" y="327734"/>
              <a:ext cx="662104" cy="52502"/>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47" name="Texto"/>
            <p:cNvSpPr txBox="1"/>
            <p:nvPr/>
          </p:nvSpPr>
          <p:spPr>
            <a:xfrm>
              <a:off x="-1" y="-2"/>
              <a:ext cx="662104"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grpSp>
        <p:nvGrpSpPr>
          <p:cNvPr id="151" name="Google Shape;31;p25"/>
          <p:cNvGrpSpPr/>
          <p:nvPr/>
        </p:nvGrpSpPr>
        <p:grpSpPr>
          <a:xfrm>
            <a:off x="8753998" y="451664"/>
            <a:ext cx="785403" cy="380238"/>
            <a:chOff x="0" y="-1"/>
            <a:chExt cx="785402" cy="380236"/>
          </a:xfrm>
        </p:grpSpPr>
        <p:sp>
          <p:nvSpPr>
            <p:cNvPr id="149" name="Rectángulo"/>
            <p:cNvSpPr/>
            <p:nvPr/>
          </p:nvSpPr>
          <p:spPr>
            <a:xfrm>
              <a:off x="-1" y="327734"/>
              <a:ext cx="785403" cy="52502"/>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50" name="Texto"/>
            <p:cNvSpPr txBox="1"/>
            <p:nvPr/>
          </p:nvSpPr>
          <p:spPr>
            <a:xfrm>
              <a:off x="-1" y="-2"/>
              <a:ext cx="785403"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b">
              <a:spAutoFit/>
            </a:bodyPr>
            <a:lstStyle>
              <a:lvl1pPr>
                <a:defRPr>
                  <a:latin typeface="+mn-lt"/>
                  <a:ea typeface="+mn-ea"/>
                  <a:cs typeface="+mn-cs"/>
                  <a:sym typeface="Arial"/>
                </a:defRPr>
              </a:lvl1pPr>
            </a:lstStyle>
            <a:p>
              <a:r>
                <a:t> </a:t>
              </a:r>
            </a:p>
          </p:txBody>
        </p:sp>
      </p:grpSp>
      <p:sp>
        <p:nvSpPr>
          <p:cNvPr id="152" name="Google Shape;26;p27"/>
          <p:cNvSpPr txBox="1"/>
          <p:nvPr/>
        </p:nvSpPr>
        <p:spPr>
          <a:xfrm>
            <a:off x="375975" y="6881800"/>
            <a:ext cx="6786599" cy="3539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100">
                <a:solidFill>
                  <a:srgbClr val="741B47"/>
                </a:solidFill>
                <a:latin typeface="Calibri"/>
                <a:ea typeface="Calibri"/>
                <a:cs typeface="Calibri"/>
                <a:sym typeface="Calibri"/>
              </a:defRPr>
            </a:pPr>
            <a:r>
              <a:rPr dirty="0"/>
              <a:t>        MECÁNICA AUTOMOTRIZ</a:t>
            </a:r>
            <a:r>
              <a:rPr dirty="0">
                <a:solidFill>
                  <a:srgbClr val="000000"/>
                </a:solidFill>
              </a:rPr>
              <a:t> | </a:t>
            </a:r>
            <a:r>
              <a:rPr lang="es-CL" dirty="0">
                <a:solidFill>
                  <a:srgbClr val="000000"/>
                </a:solidFill>
              </a:rPr>
              <a:t>4</a:t>
            </a:r>
            <a:r>
              <a:rPr dirty="0">
                <a:solidFill>
                  <a:srgbClr val="000000"/>
                </a:solidFill>
              </a:rPr>
              <a:t>° </a:t>
            </a:r>
            <a:r>
              <a:rPr dirty="0" err="1">
                <a:solidFill>
                  <a:srgbClr val="000000"/>
                </a:solidFill>
              </a:rPr>
              <a:t>Medio</a:t>
            </a:r>
            <a:r>
              <a:rPr dirty="0">
                <a:solidFill>
                  <a:srgbClr val="000000"/>
                </a:solidFill>
              </a:rPr>
              <a:t> | </a:t>
            </a:r>
            <a:r>
              <a:rPr dirty="0" err="1">
                <a:solidFill>
                  <a:srgbClr val="000000"/>
                </a:solidFill>
              </a:rPr>
              <a:t>Presentación</a:t>
            </a:r>
            <a:endParaRPr dirty="0">
              <a:solidFill>
                <a:srgbClr val="000000"/>
              </a:solidFill>
            </a:endParaRPr>
          </a:p>
        </p:txBody>
      </p:sp>
      <p:sp>
        <p:nvSpPr>
          <p:cNvPr id="153" name="Google Shape;23;p27"/>
          <p:cNvSpPr txBox="1"/>
          <p:nvPr/>
        </p:nvSpPr>
        <p:spPr>
          <a:xfrm>
            <a:off x="8443617" y="271142"/>
            <a:ext cx="1166702" cy="392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gn="r">
              <a:defRPr sz="1200">
                <a:latin typeface="Calibri"/>
                <a:ea typeface="Calibri"/>
                <a:cs typeface="Calibri"/>
                <a:sym typeface="Calibri"/>
              </a:defRPr>
            </a:pPr>
            <a:r>
              <a:t>Actividad 8|</a:t>
            </a:r>
            <a:r>
              <a:rPr sz="1600">
                <a:solidFill>
                  <a:srgbClr val="741B47"/>
                </a:solidFill>
              </a:rPr>
              <a:t>2</a:t>
            </a:r>
          </a:p>
        </p:txBody>
      </p:sp>
      <p:sp>
        <p:nvSpPr>
          <p:cNvPr id="155" name="Número de diapositiva"/>
          <p:cNvSpPr txBox="1">
            <a:spLocks noGrp="1"/>
          </p:cNvSpPr>
          <p:nvPr>
            <p:ph type="sldNum" sz="quarter" idx="2"/>
          </p:nvPr>
        </p:nvSpPr>
        <p:spPr>
          <a:xfrm>
            <a:off x="371688" y="6881800"/>
            <a:ext cx="337158" cy="317116"/>
          </a:xfrm>
          <a:prstGeom prst="rect">
            <a:avLst/>
          </a:prstGeom>
        </p:spPr>
        <p:txBody>
          <a:bodyPr lIns="91423" tIns="91423" rIns="91423" bIns="91423" anchor="t"/>
          <a:lstStyle>
            <a:lvl1pPr>
              <a:defRPr sz="1100">
                <a:latin typeface="Calibri"/>
                <a:ea typeface="Calibri"/>
                <a:cs typeface="Calibri"/>
                <a:sym typeface="Calibri"/>
              </a:defRPr>
            </a:lvl1pPr>
          </a:lstStyle>
          <a:p>
            <a:fld id="{86CB4B4D-7CA3-9044-876B-883B54F8677D}" type="slidenum">
              <a:t>‹Nº›</a:t>
            </a:fld>
            <a:endParaRPr/>
          </a:p>
        </p:txBody>
      </p:sp>
      <p:sp>
        <p:nvSpPr>
          <p:cNvPr id="14" name="Google Shape;33;p25"/>
          <p:cNvSpPr txBox="1"/>
          <p:nvPr userDrawn="1"/>
        </p:nvSpPr>
        <p:spPr>
          <a:xfrm>
            <a:off x="442650" y="350325"/>
            <a:ext cx="7441801" cy="3722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los </a:t>
            </a:r>
            <a:r>
              <a:rPr b="0" dirty="0" err="1"/>
              <a:t>sistemas</a:t>
            </a:r>
            <a:r>
              <a:rPr b="0" dirty="0"/>
              <a:t> de </a:t>
            </a:r>
            <a:r>
              <a:rPr b="0" dirty="0" err="1"/>
              <a:t>transmisión</a:t>
            </a:r>
            <a:r>
              <a:rPr b="0" dirty="0"/>
              <a:t> y </a:t>
            </a:r>
            <a:r>
              <a:rPr b="0" dirty="0" err="1"/>
              <a:t>frenos</a:t>
            </a:r>
            <a:endParaRPr b="0" dirty="0"/>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4" y="1756548"/>
            <a:ext cx="9346505" cy="5675927"/>
            <a:chOff x="0" y="0"/>
            <a:chExt cx="9346503" cy="5675926"/>
          </a:xfrm>
        </p:grpSpPr>
        <p:sp>
          <p:nvSpPr>
            <p:cNvPr id="2" name="Figura"/>
            <p:cNvSpPr/>
            <p:nvPr/>
          </p:nvSpPr>
          <p:spPr>
            <a:xfrm>
              <a:off x="-1" y="-1"/>
              <a:ext cx="9346505" cy="567592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3" name="Texto"/>
            <p:cNvSpPr txBox="1"/>
            <p:nvPr/>
          </p:nvSpPr>
          <p:spPr>
            <a:xfrm>
              <a:off x="-1" y="2647845"/>
              <a:ext cx="9091322"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n-lt"/>
                  <a:ea typeface="+mn-ea"/>
                  <a:cs typeface="+mn-cs"/>
                  <a:sym typeface="Arial"/>
                </a:defRPr>
              </a:lvl1pPr>
            </a:lstStyle>
            <a:p>
              <a:r>
                <a:t> </a:t>
              </a:r>
            </a:p>
          </p:txBody>
        </p:sp>
      </p:grpSp>
      <p:pic>
        <p:nvPicPr>
          <p:cNvPr id="5" name="Google Shape;16;p24" descr="Google Shape;16;p24"/>
          <p:cNvPicPr>
            <a:picLocks noChangeAspect="1"/>
          </p:cNvPicPr>
          <p:nvPr/>
        </p:nvPicPr>
        <p:blipFill>
          <a:blip r:embed="rId11"/>
          <a:stretch>
            <a:fillRect/>
          </a:stretch>
        </p:blipFill>
        <p:spPr>
          <a:xfrm>
            <a:off x="8272364" y="1222172"/>
            <a:ext cx="1080002" cy="241875"/>
          </a:xfrm>
          <a:prstGeom prst="rect">
            <a:avLst/>
          </a:prstGeom>
          <a:ln w="12700">
            <a:miter lim="400000"/>
          </a:ln>
        </p:spPr>
      </p:pic>
      <p:pic>
        <p:nvPicPr>
          <p:cNvPr id="6" name="Google Shape;17;p24" descr="Google Shape;17;p24"/>
          <p:cNvPicPr>
            <a:picLocks noChangeAspect="1"/>
          </p:cNvPicPr>
          <p:nvPr/>
        </p:nvPicPr>
        <p:blipFill>
          <a:blip r:embed="rId12"/>
          <a:stretch>
            <a:fillRect/>
          </a:stretch>
        </p:blipFill>
        <p:spPr>
          <a:xfrm>
            <a:off x="8272364" y="418596"/>
            <a:ext cx="1080002" cy="664778"/>
          </a:xfrm>
          <a:prstGeom prst="rect">
            <a:avLst/>
          </a:prstGeom>
          <a:ln w="12700">
            <a:miter lim="400000"/>
          </a:ln>
        </p:spPr>
      </p:pic>
      <p:pic>
        <p:nvPicPr>
          <p:cNvPr id="7" name="Google Shape;18;p24" descr="Google Shape;18;p24"/>
          <p:cNvPicPr>
            <a:picLocks noChangeAspect="1"/>
          </p:cNvPicPr>
          <p:nvPr/>
        </p:nvPicPr>
        <p:blipFill>
          <a:blip r:embed="rId13"/>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4695825" y="6800556"/>
            <a:ext cx="2266950" cy="406401"/>
          </a:xfrm>
          <a:prstGeom prst="rect">
            <a:avLst/>
          </a:prstGeom>
          <a:ln w="12700">
            <a:miter lim="400000"/>
          </a:ln>
        </p:spPr>
        <p:txBody>
          <a:bodyPr wrap="none" lIns="45718" tIns="45718" rIns="45718" bIns="45718" anchor="ctr">
            <a:spAutoFit/>
          </a:bodyPr>
          <a:lstStyle>
            <a:lvl1pPr algn="r">
              <a:defRPr sz="1200">
                <a:latin typeface="+mn-lt"/>
                <a:ea typeface="+mn-ea"/>
                <a:cs typeface="+mn-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hf hdr="0" ftr="0" dt="0"/>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 Id="rId5" Type="http://schemas.openxmlformats.org/officeDocument/2006/relationships/image" Target="../media/image26.emf"/><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9.tif"/><Relationship Id="rId2" Type="http://schemas.openxmlformats.org/officeDocument/2006/relationships/image" Target="../media/image28.png"/><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3.tif"/><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7.tif"/><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3.tif"/><Relationship Id="rId2" Type="http://schemas.openxmlformats.org/officeDocument/2006/relationships/image" Target="../media/image42.tif"/><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5.xml"/><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6.xml"/><Relationship Id="rId4" Type="http://schemas.openxmlformats.org/officeDocument/2006/relationships/hyperlink" Target="https://www.youtube.com/watch?v=RVdkZu7BWp0&amp;t=164s" TargetMode="External"/></Relationships>
</file>

<file path=ppt/slides/_rels/slide27.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2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Google Shape;94;p1"/>
          <p:cNvSpPr txBox="1"/>
          <p:nvPr/>
        </p:nvSpPr>
        <p:spPr>
          <a:xfrm>
            <a:off x="1176618" y="6563125"/>
            <a:ext cx="7012135" cy="482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165" name="Google Shape;97;p1"/>
          <p:cNvSpPr txBox="1"/>
          <p:nvPr/>
        </p:nvSpPr>
        <p:spPr>
          <a:xfrm>
            <a:off x="352724" y="2261848"/>
            <a:ext cx="7586043" cy="11537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t>Mantenimiento de los sistemas </a:t>
            </a:r>
          </a:p>
          <a:p>
            <a:pPr>
              <a:lnSpc>
                <a:spcPct val="90000"/>
              </a:lnSpc>
              <a:defRPr sz="3600" b="1" cap="all">
                <a:solidFill>
                  <a:srgbClr val="741B47"/>
                </a:solidFill>
                <a:latin typeface="Calibri"/>
                <a:ea typeface="Calibri"/>
                <a:cs typeface="Calibri"/>
                <a:sym typeface="Calibri"/>
              </a:defRPr>
            </a:pPr>
            <a:r>
              <a:t>de transmisión y frenos</a:t>
            </a:r>
          </a:p>
        </p:txBody>
      </p:sp>
      <p:sp>
        <p:nvSpPr>
          <p:cNvPr id="166" name="Google Shape;76;p1"/>
          <p:cNvSpPr txBox="1"/>
          <p:nvPr/>
        </p:nvSpPr>
        <p:spPr>
          <a:xfrm>
            <a:off x="374950" y="1923280"/>
            <a:ext cx="1444326" cy="6211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sz="1500" b="1">
                <a:latin typeface="Calibri"/>
                <a:ea typeface="Calibri"/>
                <a:cs typeface="Calibri"/>
                <a:sym typeface="Calibri"/>
              </a:defRPr>
            </a:lvl1pPr>
          </a:lstStyle>
          <a:p>
            <a:r>
              <a:t>MÓDULO 8</a:t>
            </a:r>
            <a:endParaRPr>
              <a:latin typeface="+mn-lt"/>
              <a:ea typeface="+mn-ea"/>
              <a:cs typeface="+mn-cs"/>
              <a:sym typeface="Arial"/>
            </a:endParaRPr>
          </a:p>
        </p:txBody>
      </p:sp>
      <p:pic>
        <p:nvPicPr>
          <p:cNvPr id="167" name="Imagen" descr="Imagen"/>
          <p:cNvPicPr>
            <a:picLocks noChangeAspect="1"/>
          </p:cNvPicPr>
          <p:nvPr/>
        </p:nvPicPr>
        <p:blipFill>
          <a:blip r:embed="rId2"/>
          <a:stretch>
            <a:fillRect/>
          </a:stretch>
        </p:blipFill>
        <p:spPr>
          <a:xfrm>
            <a:off x="2060756" y="3270460"/>
            <a:ext cx="5524117" cy="3336101"/>
          </a:xfrm>
          <a:prstGeom prst="rect">
            <a:avLst/>
          </a:prstGeom>
          <a:ln w="12700">
            <a:miter lim="400000"/>
          </a:ln>
        </p:spPr>
      </p:pic>
      <p:sp>
        <p:nvSpPr>
          <p:cNvPr id="6" name="Google Shape;62;p13"/>
          <p:cNvSpPr txBox="1"/>
          <p:nvPr/>
        </p:nvSpPr>
        <p:spPr>
          <a:xfrm>
            <a:off x="1139100" y="834800"/>
            <a:ext cx="4156800" cy="31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x-none" sz="1200" b="1" dirty="0">
                <a:solidFill>
                  <a:srgbClr val="741B47"/>
                </a:solidFill>
                <a:latin typeface="Calibri" panose="020F0502020204030204" pitchFamily="34" charset="0"/>
                <a:ea typeface="Roboto"/>
                <a:cs typeface="Calibri" panose="020F0502020204030204" pitchFamily="34" charset="0"/>
                <a:sym typeface="Roboto"/>
              </a:rPr>
              <a:t>SECTOR METALMECÁNICA </a:t>
            </a:r>
            <a:r>
              <a:rPr lang="x-none" sz="1200" dirty="0">
                <a:solidFill>
                  <a:srgbClr val="741B47"/>
                </a:solidFill>
                <a:latin typeface="Calibri" panose="020F0502020204030204" pitchFamily="34" charset="0"/>
                <a:ea typeface="Roboto Medium"/>
                <a:cs typeface="Calibri" panose="020F0502020204030204" pitchFamily="34" charset="0"/>
                <a:sym typeface="Roboto Medium"/>
              </a:rPr>
              <a:t>| NIVEL </a:t>
            </a:r>
            <a:r>
              <a:rPr lang="es-CL" sz="1200" dirty="0">
                <a:solidFill>
                  <a:srgbClr val="741B47"/>
                </a:solidFill>
                <a:latin typeface="Calibri" panose="020F0502020204030204" pitchFamily="34" charset="0"/>
                <a:ea typeface="Roboto Medium"/>
                <a:cs typeface="Calibri" panose="020F0502020204030204" pitchFamily="34" charset="0"/>
                <a:sym typeface="Roboto Medium"/>
              </a:rPr>
              <a:t>4</a:t>
            </a:r>
            <a:r>
              <a:rPr lang="x-none" sz="1200" dirty="0">
                <a:solidFill>
                  <a:srgbClr val="741B47"/>
                </a:solidFill>
                <a:latin typeface="Calibri" panose="020F0502020204030204" pitchFamily="34" charset="0"/>
                <a:ea typeface="Roboto Medium"/>
                <a:cs typeface="Calibri" panose="020F0502020204030204" pitchFamily="34" charset="0"/>
                <a:sym typeface="Roboto Medium"/>
              </a:rPr>
              <a:t>° MEDIO</a:t>
            </a:r>
            <a:endParaRPr sz="1200" dirty="0">
              <a:solidFill>
                <a:srgbClr val="741B47"/>
              </a:solidFill>
              <a:latin typeface="Calibri" panose="020F0502020204030204" pitchFamily="34" charset="0"/>
              <a:ea typeface="Roboto Medium"/>
              <a:cs typeface="Calibri" panose="020F0502020204030204" pitchFamily="34" charset="0"/>
              <a:sym typeface="Roboto Medium"/>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Google Shape;107;p2"/>
          <p:cNvSpPr txBox="1"/>
          <p:nvPr/>
        </p:nvSpPr>
        <p:spPr>
          <a:xfrm>
            <a:off x="1139098" y="834800"/>
            <a:ext cx="5050584" cy="3396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spAutoFit/>
          </a:bodyPr>
          <a:lstStyle/>
          <a:p>
            <a:pPr>
              <a:defRPr sz="1200" b="1">
                <a:solidFill>
                  <a:srgbClr val="741B47"/>
                </a:solidFill>
                <a:latin typeface="Calibri"/>
                <a:ea typeface="Calibri"/>
                <a:cs typeface="Calibri"/>
                <a:sym typeface="Calibri"/>
              </a:defRPr>
            </a:pPr>
            <a:r>
              <a:rPr dirty="0"/>
              <a:t>MÓDULO 8 </a:t>
            </a:r>
            <a:r>
              <a:rPr b="0" dirty="0"/>
              <a:t>|</a:t>
            </a:r>
            <a:r>
              <a:rPr b="0" cap="all" dirty="0" err="1"/>
              <a:t>Mantenimiento</a:t>
            </a:r>
            <a:r>
              <a:rPr b="0" cap="all" dirty="0"/>
              <a:t> de los </a:t>
            </a:r>
            <a:r>
              <a:rPr b="0" cap="all" dirty="0" err="1"/>
              <a:t>sistemas</a:t>
            </a:r>
            <a:r>
              <a:rPr b="0" cap="all" dirty="0"/>
              <a:t> de </a:t>
            </a:r>
            <a:r>
              <a:rPr b="0" cap="all" dirty="0" err="1"/>
              <a:t>transmisión</a:t>
            </a:r>
            <a:r>
              <a:rPr b="0" cap="all" dirty="0"/>
              <a:t> y </a:t>
            </a:r>
            <a:r>
              <a:rPr b="0" cap="all" dirty="0" err="1"/>
              <a:t>frenos</a:t>
            </a:r>
            <a:endParaRPr b="0" cap="all" dirty="0"/>
          </a:p>
        </p:txBody>
      </p:sp>
      <p:sp>
        <p:nvSpPr>
          <p:cNvPr id="170" name="Google Shape;83;p2"/>
          <p:cNvSpPr txBox="1"/>
          <p:nvPr/>
        </p:nvSpPr>
        <p:spPr>
          <a:xfrm>
            <a:off x="365425" y="1923280"/>
            <a:ext cx="1444326" cy="6211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p>
            <a:pPr>
              <a:defRPr sz="1500" b="1">
                <a:latin typeface="Calibri"/>
                <a:ea typeface="Calibri"/>
                <a:cs typeface="Calibri"/>
                <a:sym typeface="Calibri"/>
              </a:defRPr>
            </a:pPr>
            <a:r>
              <a:t>ACTIVIDAD 8</a:t>
            </a:r>
            <a:endParaRPr>
              <a:latin typeface="+mn-lt"/>
              <a:ea typeface="+mn-ea"/>
              <a:cs typeface="+mn-cs"/>
              <a:sym typeface="Arial"/>
            </a:endParaRPr>
          </a:p>
        </p:txBody>
      </p:sp>
      <p:pic>
        <p:nvPicPr>
          <p:cNvPr id="172" name="Imagen" descr="Imagen"/>
          <p:cNvPicPr>
            <a:picLocks noChangeAspect="1"/>
          </p:cNvPicPr>
          <p:nvPr/>
        </p:nvPicPr>
        <p:blipFill>
          <a:blip r:embed="rId2"/>
          <a:stretch>
            <a:fillRect/>
          </a:stretch>
        </p:blipFill>
        <p:spPr>
          <a:xfrm>
            <a:off x="1514335" y="2764434"/>
            <a:ext cx="6849263" cy="4814926"/>
          </a:xfrm>
          <a:prstGeom prst="rect">
            <a:avLst/>
          </a:prstGeom>
          <a:ln w="12700">
            <a:miter lim="400000"/>
          </a:ln>
        </p:spPr>
      </p:pic>
      <p:sp>
        <p:nvSpPr>
          <p:cNvPr id="171" name="Google Shape;78;p37"/>
          <p:cNvSpPr txBox="1"/>
          <p:nvPr/>
        </p:nvSpPr>
        <p:spPr>
          <a:xfrm>
            <a:off x="365425" y="2233839"/>
            <a:ext cx="8984650" cy="6832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a:spAutoFit/>
          </a:bodyPr>
          <a:lstStyle>
            <a:lvl1pPr>
              <a:lnSpc>
                <a:spcPct val="90000"/>
              </a:lnSpc>
              <a:defRPr sz="3600" b="1" cap="all">
                <a:solidFill>
                  <a:srgbClr val="741B47"/>
                </a:solidFill>
                <a:latin typeface="Calibri"/>
                <a:ea typeface="Calibri"/>
                <a:cs typeface="Calibri"/>
                <a:sym typeface="Calibri"/>
              </a:defRPr>
            </a:lvl1pPr>
          </a:lstStyle>
          <a:p>
            <a:r>
              <a:rPr dirty="0"/>
              <a:t>TREN DE POTENCIA Y CONJUNTO EMBRAGUE</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Google Shape;25;p27"/>
          <p:cNvSpPr txBox="1">
            <a:spLocks noGrp="1"/>
          </p:cNvSpPr>
          <p:nvPr>
            <p:ph type="sldNum" sz="quarter" idx="4294967295"/>
          </p:nvPr>
        </p:nvSpPr>
        <p:spPr>
          <a:xfrm>
            <a:off x="442489" y="6881800"/>
            <a:ext cx="266354" cy="31711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3</a:t>
            </a:fld>
            <a:endParaRPr/>
          </a:p>
        </p:txBody>
      </p:sp>
      <p:sp>
        <p:nvSpPr>
          <p:cNvPr id="175" name="Google Shape;35;p28"/>
          <p:cNvSpPr/>
          <p:nvPr/>
        </p:nvSpPr>
        <p:spPr>
          <a:xfrm rot="10800000" flipH="1">
            <a:off x="181648" y="822023"/>
            <a:ext cx="9356703"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n-lt"/>
                <a:ea typeface="+mn-ea"/>
                <a:cs typeface="+mn-cs"/>
                <a:sym typeface="Arial"/>
              </a:defRPr>
            </a:pPr>
            <a:endParaRPr/>
          </a:p>
        </p:txBody>
      </p:sp>
      <p:grpSp>
        <p:nvGrpSpPr>
          <p:cNvPr id="178" name="Google Shape;101;p3"/>
          <p:cNvGrpSpPr/>
          <p:nvPr/>
        </p:nvGrpSpPr>
        <p:grpSpPr>
          <a:xfrm>
            <a:off x="481781" y="1887794"/>
            <a:ext cx="4090220" cy="3116828"/>
            <a:chOff x="0" y="0"/>
            <a:chExt cx="4090219" cy="3116826"/>
          </a:xfrm>
        </p:grpSpPr>
        <p:sp>
          <p:nvSpPr>
            <p:cNvPr id="176" name="Rectángulo redondeado"/>
            <p:cNvSpPr/>
            <p:nvPr/>
          </p:nvSpPr>
          <p:spPr>
            <a:xfrm>
              <a:off x="0" y="-1"/>
              <a:ext cx="4090220" cy="3116828"/>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177" name="Texto"/>
            <p:cNvSpPr txBox="1"/>
            <p:nvPr/>
          </p:nvSpPr>
          <p:spPr>
            <a:xfrm>
              <a:off x="76864" y="1368295"/>
              <a:ext cx="3936492"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n-lt"/>
                  <a:ea typeface="+mn-ea"/>
                  <a:cs typeface="+mn-cs"/>
                  <a:sym typeface="Arial"/>
                </a:defRPr>
              </a:lvl1pPr>
            </a:lstStyle>
            <a:p>
              <a:r>
                <a:t>    </a:t>
              </a:r>
            </a:p>
          </p:txBody>
        </p:sp>
      </p:grpSp>
      <p:pic>
        <p:nvPicPr>
          <p:cNvPr id="180" name="Imagen 21" descr="Imagen 21"/>
          <p:cNvPicPr>
            <a:picLocks noChangeAspect="1"/>
          </p:cNvPicPr>
          <p:nvPr/>
        </p:nvPicPr>
        <p:blipFill>
          <a:blip r:embed="rId2"/>
          <a:stretch>
            <a:fillRect/>
          </a:stretch>
        </p:blipFill>
        <p:spPr>
          <a:xfrm>
            <a:off x="375973" y="1796208"/>
            <a:ext cx="719664" cy="686191"/>
          </a:xfrm>
          <a:prstGeom prst="rect">
            <a:avLst/>
          </a:prstGeom>
          <a:ln w="12700">
            <a:miter lim="400000"/>
          </a:ln>
        </p:spPr>
      </p:pic>
      <p:sp>
        <p:nvSpPr>
          <p:cNvPr id="181" name="Google Shape;95;p3"/>
          <p:cNvSpPr txBox="1"/>
          <p:nvPr/>
        </p:nvSpPr>
        <p:spPr>
          <a:xfrm>
            <a:off x="375975" y="1265366"/>
            <a:ext cx="4864619"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82" name="Imagen 26" descr="Imagen 26"/>
          <p:cNvPicPr>
            <a:picLocks noChangeAspect="1"/>
          </p:cNvPicPr>
          <p:nvPr/>
        </p:nvPicPr>
        <p:blipFill>
          <a:blip r:embed="rId3"/>
          <a:stretch>
            <a:fillRect/>
          </a:stretch>
        </p:blipFill>
        <p:spPr>
          <a:xfrm>
            <a:off x="3485784" y="2354963"/>
            <a:ext cx="5849285" cy="4478455"/>
          </a:xfrm>
          <a:prstGeom prst="rect">
            <a:avLst/>
          </a:prstGeom>
          <a:ln w="12700">
            <a:miter lim="400000"/>
          </a:ln>
        </p:spPr>
      </p:pic>
      <p:sp>
        <p:nvSpPr>
          <p:cNvPr id="11" name="Google Shape;99;p3"/>
          <p:cNvSpPr txBox="1"/>
          <p:nvPr/>
        </p:nvSpPr>
        <p:spPr>
          <a:xfrm>
            <a:off x="1172501" y="2439788"/>
            <a:ext cx="2793101" cy="21544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anchor="ctr">
            <a:spAutoFit/>
          </a:bodyPr>
          <a:lstStyle>
            <a:lvl1pPr>
              <a:defRPr sz="1600">
                <a:latin typeface="Calibri"/>
                <a:ea typeface="Calibri"/>
                <a:cs typeface="Calibri"/>
                <a:sym typeface="Calibri"/>
              </a:defRPr>
            </a:lvl1pPr>
          </a:lstStyle>
          <a:p>
            <a:r>
              <a:rPr lang="es-CL" dirty="0"/>
              <a:t>Realizar mantenimiento básico de diversos sistemas de vehículos automotrices livianos, semipesados y pesados, de acuerdo a las pautas de mantenimiento del fabricante, de inspección y diagnóstico de fallas.</a:t>
            </a:r>
            <a:endParaRPr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Google Shape;43;p26"/>
          <p:cNvSpPr txBox="1">
            <a:spLocks noGrp="1"/>
          </p:cNvSpPr>
          <p:nvPr>
            <p:ph type="sldNum" sz="quarter" idx="4294967295"/>
          </p:nvPr>
        </p:nvSpPr>
        <p:spPr>
          <a:xfrm>
            <a:off x="442493" y="6881800"/>
            <a:ext cx="266353" cy="31711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4</a:t>
            </a:fld>
            <a:endParaRPr/>
          </a:p>
        </p:txBody>
      </p:sp>
      <p:grpSp>
        <p:nvGrpSpPr>
          <p:cNvPr id="201" name="Grupo 55"/>
          <p:cNvGrpSpPr/>
          <p:nvPr/>
        </p:nvGrpSpPr>
        <p:grpSpPr>
          <a:xfrm>
            <a:off x="279323" y="992481"/>
            <a:ext cx="9429356" cy="6116531"/>
            <a:chOff x="0" y="-2"/>
            <a:chExt cx="9429355" cy="6116529"/>
          </a:xfrm>
        </p:grpSpPr>
        <p:grpSp>
          <p:nvGrpSpPr>
            <p:cNvPr id="199" name="Grupo 56"/>
            <p:cNvGrpSpPr/>
            <p:nvPr/>
          </p:nvGrpSpPr>
          <p:grpSpPr>
            <a:xfrm>
              <a:off x="0" y="-2"/>
              <a:ext cx="9037630" cy="5034145"/>
              <a:chOff x="0" y="-1"/>
              <a:chExt cx="9037629" cy="5034143"/>
            </a:xfrm>
          </p:grpSpPr>
          <p:grpSp>
            <p:nvGrpSpPr>
              <p:cNvPr id="187" name="Google Shape;105;p3"/>
              <p:cNvGrpSpPr/>
              <p:nvPr/>
            </p:nvGrpSpPr>
            <p:grpSpPr>
              <a:xfrm>
                <a:off x="197188" y="2214450"/>
                <a:ext cx="4657802" cy="1139773"/>
                <a:chOff x="0" y="0"/>
                <a:chExt cx="4657801" cy="1139771"/>
              </a:xfrm>
            </p:grpSpPr>
            <p:sp>
              <p:nvSpPr>
                <p:cNvPr id="185" name="Rectángulo redondeado"/>
                <p:cNvSpPr/>
                <p:nvPr/>
              </p:nvSpPr>
              <p:spPr>
                <a:xfrm>
                  <a:off x="0" y="0"/>
                  <a:ext cx="4657802" cy="1139773"/>
                </a:xfrm>
                <a:prstGeom prst="roundRect">
                  <a:avLst>
                    <a:gd name="adj" fmla="val 16667"/>
                  </a:avLst>
                </a:prstGeom>
                <a:no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186" name="Texto"/>
                <p:cNvSpPr txBox="1"/>
                <p:nvPr/>
              </p:nvSpPr>
              <p:spPr>
                <a:xfrm>
                  <a:off x="55638" y="379768"/>
                  <a:ext cx="4546525"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n-lt"/>
                      <a:ea typeface="+mn-ea"/>
                      <a:cs typeface="+mn-cs"/>
                      <a:sym typeface="Arial"/>
                    </a:defRPr>
                  </a:lvl1pPr>
                </a:lstStyle>
                <a:p>
                  <a:r>
                    <a:t>    </a:t>
                  </a:r>
                </a:p>
              </p:txBody>
            </p:sp>
          </p:grpSp>
          <p:sp>
            <p:nvSpPr>
              <p:cNvPr id="188" name="Rectángulo redondeado"/>
              <p:cNvSpPr/>
              <p:nvPr/>
            </p:nvSpPr>
            <p:spPr>
              <a:xfrm>
                <a:off x="197187" y="3495515"/>
                <a:ext cx="4657803" cy="1538627"/>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189" name="Texto"/>
              <p:cNvSpPr txBox="1"/>
              <p:nvPr/>
            </p:nvSpPr>
            <p:spPr>
              <a:xfrm>
                <a:off x="252827" y="4092418"/>
                <a:ext cx="4546523"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n-lt"/>
                    <a:ea typeface="+mn-ea"/>
                    <a:cs typeface="+mn-cs"/>
                    <a:sym typeface="Arial"/>
                  </a:defRPr>
                </a:lvl1pPr>
              </a:lstStyle>
              <a:p>
                <a:r>
                  <a:t>    </a:t>
                </a:r>
              </a:p>
            </p:txBody>
          </p:sp>
          <p:sp>
            <p:nvSpPr>
              <p:cNvPr id="190" name="Google Shape;110;p3"/>
              <p:cNvSpPr/>
              <p:nvPr/>
            </p:nvSpPr>
            <p:spPr>
              <a:xfrm>
                <a:off x="4747292" y="2637675"/>
                <a:ext cx="696537" cy="696537"/>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grpSp>
            <p:nvGrpSpPr>
              <p:cNvPr id="193" name="Google Shape;112;p3"/>
              <p:cNvGrpSpPr/>
              <p:nvPr/>
            </p:nvGrpSpPr>
            <p:grpSpPr>
              <a:xfrm>
                <a:off x="0" y="4009689"/>
                <a:ext cx="391112" cy="536167"/>
                <a:chOff x="0" y="0"/>
                <a:chExt cx="391111" cy="536165"/>
              </a:xfrm>
            </p:grpSpPr>
            <p:sp>
              <p:nvSpPr>
                <p:cNvPr id="191" name="Google Shape;113;p3"/>
                <p:cNvSpPr/>
                <p:nvPr/>
              </p:nvSpPr>
              <p:spPr>
                <a:xfrm>
                  <a:off x="0" y="84708"/>
                  <a:ext cx="391112" cy="385803"/>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192" name="Google Shape;114;p3"/>
                <p:cNvSpPr txBox="1"/>
                <p:nvPr/>
              </p:nvSpPr>
              <p:spPr>
                <a:xfrm>
                  <a:off x="9903" y="0"/>
                  <a:ext cx="312204" cy="53616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t>2</a:t>
                  </a:r>
                </a:p>
              </p:txBody>
            </p:sp>
          </p:grpSp>
          <p:grpSp>
            <p:nvGrpSpPr>
              <p:cNvPr id="196" name="Google Shape;115;p3"/>
              <p:cNvGrpSpPr/>
              <p:nvPr/>
            </p:nvGrpSpPr>
            <p:grpSpPr>
              <a:xfrm>
                <a:off x="8162" y="2511490"/>
                <a:ext cx="376203" cy="536167"/>
                <a:chOff x="0" y="0"/>
                <a:chExt cx="376201" cy="536165"/>
              </a:xfrm>
            </p:grpSpPr>
            <p:sp>
              <p:nvSpPr>
                <p:cNvPr id="194" name="Google Shape;116;p3"/>
                <p:cNvSpPr/>
                <p:nvPr/>
              </p:nvSpPr>
              <p:spPr>
                <a:xfrm>
                  <a:off x="-1" y="84708"/>
                  <a:ext cx="376203" cy="38580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195" name="Google Shape;117;p3"/>
                <p:cNvSpPr txBox="1"/>
                <p:nvPr/>
              </p:nvSpPr>
              <p:spPr>
                <a:xfrm>
                  <a:off x="9524" y="0"/>
                  <a:ext cx="300303" cy="53616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97" name="Google Shape;392;p18"/>
              <p:cNvSpPr txBox="1"/>
              <p:nvPr/>
            </p:nvSpPr>
            <p:spPr>
              <a:xfrm>
                <a:off x="87126" y="-1"/>
                <a:ext cx="4700401" cy="6088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lvl1pPr>
                  <a:defRPr b="1">
                    <a:latin typeface="Calibri"/>
                    <a:ea typeface="Calibri"/>
                    <a:cs typeface="Calibri"/>
                    <a:sym typeface="Calibri"/>
                  </a:defRPr>
                </a:lvl1pPr>
              </a:lstStyle>
              <a:p>
                <a:r>
                  <a:t>RECORDEMOS</a:t>
                </a:r>
                <a:endParaRPr>
                  <a:latin typeface="+mn-lt"/>
                  <a:ea typeface="+mn-ea"/>
                  <a:cs typeface="+mn-cs"/>
                  <a:sym typeface="Arial"/>
                </a:endParaRPr>
              </a:p>
            </p:txBody>
          </p:sp>
          <p:sp>
            <p:nvSpPr>
              <p:cNvPr id="198" name="Google Shape;109;p3"/>
              <p:cNvSpPr txBox="1"/>
              <p:nvPr/>
            </p:nvSpPr>
            <p:spPr>
              <a:xfrm>
                <a:off x="87127" y="383293"/>
                <a:ext cx="8950502" cy="53616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rPr dirty="0"/>
                  <a:t>¿QUÉ APRENDIMOS LA ACTIVIDAD ANTERIOR?</a:t>
                </a:r>
              </a:p>
            </p:txBody>
          </p:sp>
        </p:grpSp>
        <p:pic>
          <p:nvPicPr>
            <p:cNvPr id="200" name="Google Shape;124;p3" descr="Google Shape;124;p3"/>
            <p:cNvPicPr>
              <a:picLocks noChangeAspect="1"/>
            </p:cNvPicPr>
            <p:nvPr/>
          </p:nvPicPr>
          <p:blipFill>
            <a:blip r:embed="rId2"/>
            <a:stretch>
              <a:fillRect/>
            </a:stretch>
          </p:blipFill>
          <p:spPr>
            <a:xfrm>
              <a:off x="4565436" y="1508328"/>
              <a:ext cx="4863919" cy="4608199"/>
            </a:xfrm>
            <a:prstGeom prst="rect">
              <a:avLst/>
            </a:prstGeom>
            <a:ln w="12700" cap="flat">
              <a:noFill/>
              <a:miter lim="400000"/>
            </a:ln>
            <a:effectLst/>
          </p:spPr>
        </p:pic>
      </p:grpSp>
      <p:sp>
        <p:nvSpPr>
          <p:cNvPr id="202" name="Google Shape;121;p3"/>
          <p:cNvSpPr txBox="1"/>
          <p:nvPr/>
        </p:nvSpPr>
        <p:spPr>
          <a:xfrm>
            <a:off x="829773" y="3292252"/>
            <a:ext cx="4373900" cy="9627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t>Identificaste  el funcionamiento del sistema de frenos ABS, considerando sus partes y lo propuesto en el manual de servicio. </a:t>
            </a:r>
          </a:p>
        </p:txBody>
      </p:sp>
      <p:sp>
        <p:nvSpPr>
          <p:cNvPr id="203" name="Google Shape;122;p3"/>
          <p:cNvSpPr txBox="1"/>
          <p:nvPr/>
        </p:nvSpPr>
        <p:spPr>
          <a:xfrm>
            <a:off x="829773" y="4785596"/>
            <a:ext cx="3599698" cy="9627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t>Reconociste  las partes de un sistema de frenos ABS, considerando lo propuesto en el manual de servicio.</a:t>
            </a:r>
          </a:p>
        </p:txBody>
      </p:sp>
      <p:sp>
        <p:nvSpPr>
          <p:cNvPr id="204" name="Google Shape;111;p3"/>
          <p:cNvSpPr txBox="1"/>
          <p:nvPr/>
        </p:nvSpPr>
        <p:spPr>
          <a:xfrm>
            <a:off x="405126" y="2246501"/>
            <a:ext cx="5782098" cy="42449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90000"/>
              </a:lnSpc>
              <a:defRPr sz="1800" b="1">
                <a:solidFill>
                  <a:srgbClr val="741B47"/>
                </a:solidFill>
                <a:latin typeface="Calibri"/>
                <a:ea typeface="Calibri"/>
                <a:cs typeface="Calibri"/>
                <a:sym typeface="Calibri"/>
              </a:defRPr>
            </a:lvl1pPr>
          </a:lstStyle>
          <a:p>
            <a:r>
              <a:t>SISTEMA DE FRENOS ABS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Google Shape;138;p4"/>
          <p:cNvSpPr txBox="1"/>
          <p:nvPr/>
        </p:nvSpPr>
        <p:spPr>
          <a:xfrm>
            <a:off x="401914" y="2249658"/>
            <a:ext cx="2778712" cy="42449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90000"/>
              </a:lnSpc>
              <a:defRPr sz="1800" b="1">
                <a:solidFill>
                  <a:srgbClr val="741B47"/>
                </a:solidFill>
                <a:latin typeface="Calibri"/>
                <a:ea typeface="Calibri"/>
                <a:cs typeface="Calibri"/>
                <a:sym typeface="Calibri"/>
              </a:defRPr>
            </a:lvl1pPr>
          </a:lstStyle>
          <a:p>
            <a:r>
              <a:t>FRENOS Y MÁS !</a:t>
            </a:r>
          </a:p>
        </p:txBody>
      </p:sp>
      <p:sp>
        <p:nvSpPr>
          <p:cNvPr id="207" name="Google Shape;43;p26"/>
          <p:cNvSpPr txBox="1">
            <a:spLocks noGrp="1"/>
          </p:cNvSpPr>
          <p:nvPr>
            <p:ph type="sldNum" sz="quarter" idx="4294967295"/>
          </p:nvPr>
        </p:nvSpPr>
        <p:spPr>
          <a:xfrm>
            <a:off x="442493" y="6881800"/>
            <a:ext cx="266353" cy="31711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5</a:t>
            </a:fld>
            <a:endParaRPr/>
          </a:p>
        </p:txBody>
      </p:sp>
      <p:sp>
        <p:nvSpPr>
          <p:cNvPr id="208" name="Google Shape;160;p5"/>
          <p:cNvSpPr txBox="1"/>
          <p:nvPr/>
        </p:nvSpPr>
        <p:spPr>
          <a:xfrm>
            <a:off x="375973" y="1348300"/>
            <a:ext cx="8950504" cy="5361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lvl1pPr>
              <a:lnSpc>
                <a:spcPct val="80000"/>
              </a:lnSpc>
              <a:defRPr sz="2800" b="1">
                <a:solidFill>
                  <a:srgbClr val="741B47"/>
                </a:solidFill>
                <a:latin typeface="Calibri"/>
                <a:ea typeface="Calibri"/>
                <a:cs typeface="Calibri"/>
                <a:sym typeface="Calibri"/>
              </a:defRPr>
            </a:lvl1pPr>
          </a:lstStyle>
          <a:p>
            <a:r>
              <a:rPr dirty="0"/>
              <a:t>ANTES DE COMENZAR</a:t>
            </a:r>
          </a:p>
        </p:txBody>
      </p:sp>
      <p:sp>
        <p:nvSpPr>
          <p:cNvPr id="209" name="Google Shape;165;p5"/>
          <p:cNvSpPr txBox="1"/>
          <p:nvPr/>
        </p:nvSpPr>
        <p:spPr>
          <a:xfrm>
            <a:off x="313634" y="6319256"/>
            <a:ext cx="5388804" cy="4541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10" name="Google Shape;168;p5"/>
          <p:cNvSpPr/>
          <p:nvPr/>
        </p:nvSpPr>
        <p:spPr>
          <a:xfrm>
            <a:off x="375767" y="2976453"/>
            <a:ext cx="5650728" cy="559686"/>
          </a:xfrm>
          <a:prstGeom prst="roundRect">
            <a:avLst>
              <a:gd name="adj" fmla="val 29230"/>
            </a:avLst>
          </a:prstGeom>
          <a:ln>
            <a:solidFill>
              <a:srgbClr val="585858"/>
            </a:solidFill>
          </a:ln>
        </p:spPr>
        <p:txBody>
          <a:bodyPr lIns="0" tIns="0" rIns="0" bIns="0" anchor="ctr"/>
          <a:lstStyle/>
          <a:p>
            <a:pPr>
              <a:defRPr>
                <a:latin typeface="+mn-lt"/>
                <a:ea typeface="+mn-ea"/>
                <a:cs typeface="+mn-cs"/>
                <a:sym typeface="Arial"/>
              </a:defRPr>
            </a:pPr>
            <a:endParaRPr/>
          </a:p>
        </p:txBody>
      </p:sp>
      <p:pic>
        <p:nvPicPr>
          <p:cNvPr id="211" name="Google Shape;175;p5" descr="Google Shape;175;p5"/>
          <p:cNvPicPr>
            <a:picLocks noChangeAspect="1"/>
          </p:cNvPicPr>
          <p:nvPr/>
        </p:nvPicPr>
        <p:blipFill>
          <a:blip r:embed="rId2"/>
          <a:stretch>
            <a:fillRect/>
          </a:stretch>
        </p:blipFill>
        <p:spPr>
          <a:xfrm>
            <a:off x="5805511" y="2674154"/>
            <a:ext cx="441962" cy="438914"/>
          </a:xfrm>
          <a:prstGeom prst="rect">
            <a:avLst/>
          </a:prstGeom>
          <a:ln w="12700">
            <a:miter lim="400000"/>
          </a:ln>
        </p:spPr>
      </p:pic>
      <p:pic>
        <p:nvPicPr>
          <p:cNvPr id="212" name="Google Shape;178;p5" descr="Google Shape;178;p5"/>
          <p:cNvPicPr>
            <a:picLocks noChangeAspect="1"/>
          </p:cNvPicPr>
          <p:nvPr/>
        </p:nvPicPr>
        <p:blipFill>
          <a:blip r:embed="rId3"/>
          <a:stretch>
            <a:fillRect/>
          </a:stretch>
        </p:blipFill>
        <p:spPr>
          <a:xfrm>
            <a:off x="6549425" y="1315762"/>
            <a:ext cx="2670050" cy="5675377"/>
          </a:xfrm>
          <a:prstGeom prst="rect">
            <a:avLst/>
          </a:prstGeom>
          <a:ln w="12700">
            <a:miter lim="400000"/>
          </a:ln>
        </p:spPr>
      </p:pic>
      <p:sp>
        <p:nvSpPr>
          <p:cNvPr id="213" name="Google Shape;392;p18"/>
          <p:cNvSpPr txBox="1"/>
          <p:nvPr/>
        </p:nvSpPr>
        <p:spPr>
          <a:xfrm>
            <a:off x="366450" y="992483"/>
            <a:ext cx="4700400" cy="6088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b="1">
                <a:latin typeface="Calibri"/>
                <a:ea typeface="Calibri"/>
                <a:cs typeface="Calibri"/>
                <a:sym typeface="Calibri"/>
              </a:defRPr>
            </a:lvl1pPr>
          </a:lstStyle>
          <a:p>
            <a:r>
              <a:t>ALGUNAS PREGUNTAS</a:t>
            </a:r>
            <a:endParaRPr>
              <a:latin typeface="+mn-lt"/>
              <a:ea typeface="+mn-ea"/>
              <a:cs typeface="+mn-cs"/>
              <a:sym typeface="Arial"/>
            </a:endParaRPr>
          </a:p>
        </p:txBody>
      </p:sp>
      <p:sp>
        <p:nvSpPr>
          <p:cNvPr id="214" name="Google Shape;136;p4"/>
          <p:cNvSpPr txBox="1"/>
          <p:nvPr/>
        </p:nvSpPr>
        <p:spPr>
          <a:xfrm>
            <a:off x="537263" y="3060295"/>
            <a:ext cx="4554612" cy="392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t>•¿Qué es una transmisión mecánica?</a:t>
            </a:r>
          </a:p>
        </p:txBody>
      </p:sp>
      <p:pic>
        <p:nvPicPr>
          <p:cNvPr id="215" name="Imagen" descr="Imagen"/>
          <p:cNvPicPr>
            <a:picLocks noChangeAspect="1"/>
          </p:cNvPicPr>
          <p:nvPr/>
        </p:nvPicPr>
        <p:blipFill>
          <a:blip r:embed="rId4"/>
          <a:stretch>
            <a:fillRect/>
          </a:stretch>
        </p:blipFill>
        <p:spPr>
          <a:xfrm>
            <a:off x="2197464" y="1877796"/>
            <a:ext cx="418372" cy="829108"/>
          </a:xfrm>
          <a:prstGeom prst="rect">
            <a:avLst/>
          </a:prstGeom>
          <a:ln w="12700">
            <a:miter lim="400000"/>
          </a:ln>
        </p:spPr>
      </p:pic>
      <p:sp>
        <p:nvSpPr>
          <p:cNvPr id="216" name="Google Shape;168;p5"/>
          <p:cNvSpPr/>
          <p:nvPr/>
        </p:nvSpPr>
        <p:spPr>
          <a:xfrm>
            <a:off x="375767" y="3836401"/>
            <a:ext cx="5650728" cy="559685"/>
          </a:xfrm>
          <a:prstGeom prst="roundRect">
            <a:avLst>
              <a:gd name="adj" fmla="val 29230"/>
            </a:avLst>
          </a:prstGeom>
          <a:ln>
            <a:solidFill>
              <a:srgbClr val="585858"/>
            </a:solidFill>
          </a:ln>
        </p:spPr>
        <p:txBody>
          <a:bodyPr lIns="0" tIns="0" rIns="0" bIns="0" anchor="ctr"/>
          <a:lstStyle/>
          <a:p>
            <a:pPr>
              <a:defRPr>
                <a:latin typeface="+mn-lt"/>
                <a:ea typeface="+mn-ea"/>
                <a:cs typeface="+mn-cs"/>
                <a:sym typeface="Arial"/>
              </a:defRPr>
            </a:pPr>
            <a:endParaRPr/>
          </a:p>
        </p:txBody>
      </p:sp>
      <p:pic>
        <p:nvPicPr>
          <p:cNvPr id="217" name="Google Shape;175;p5" descr="Google Shape;175;p5"/>
          <p:cNvPicPr>
            <a:picLocks noChangeAspect="1"/>
          </p:cNvPicPr>
          <p:nvPr/>
        </p:nvPicPr>
        <p:blipFill>
          <a:blip r:embed="rId2"/>
          <a:stretch>
            <a:fillRect/>
          </a:stretch>
        </p:blipFill>
        <p:spPr>
          <a:xfrm>
            <a:off x="5805511" y="3534101"/>
            <a:ext cx="441962" cy="438914"/>
          </a:xfrm>
          <a:prstGeom prst="rect">
            <a:avLst/>
          </a:prstGeom>
          <a:ln w="12700">
            <a:miter lim="400000"/>
          </a:ln>
        </p:spPr>
      </p:pic>
      <p:sp>
        <p:nvSpPr>
          <p:cNvPr id="218" name="Google Shape;136;p4"/>
          <p:cNvSpPr txBox="1"/>
          <p:nvPr/>
        </p:nvSpPr>
        <p:spPr>
          <a:xfrm>
            <a:off x="537263" y="3920242"/>
            <a:ext cx="4554612" cy="392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t>•¿Cuál es su funcionamiento?</a:t>
            </a:r>
          </a:p>
        </p:txBody>
      </p:sp>
      <p:sp>
        <p:nvSpPr>
          <p:cNvPr id="219" name="Google Shape;168;p5"/>
          <p:cNvSpPr/>
          <p:nvPr/>
        </p:nvSpPr>
        <p:spPr>
          <a:xfrm>
            <a:off x="375767" y="4707373"/>
            <a:ext cx="5650728" cy="919351"/>
          </a:xfrm>
          <a:prstGeom prst="roundRect">
            <a:avLst>
              <a:gd name="adj" fmla="val 17795"/>
            </a:avLst>
          </a:prstGeom>
          <a:ln>
            <a:solidFill>
              <a:srgbClr val="585858"/>
            </a:solidFill>
          </a:ln>
        </p:spPr>
        <p:txBody>
          <a:bodyPr lIns="0" tIns="0" rIns="0" bIns="0" anchor="ctr"/>
          <a:lstStyle/>
          <a:p>
            <a:pPr>
              <a:defRPr>
                <a:latin typeface="+mn-lt"/>
                <a:ea typeface="+mn-ea"/>
                <a:cs typeface="+mn-cs"/>
                <a:sym typeface="Arial"/>
              </a:defRPr>
            </a:pPr>
            <a:endParaRPr/>
          </a:p>
        </p:txBody>
      </p:sp>
      <p:pic>
        <p:nvPicPr>
          <p:cNvPr id="220" name="Google Shape;175;p5" descr="Google Shape;175;p5"/>
          <p:cNvPicPr>
            <a:picLocks noChangeAspect="1"/>
          </p:cNvPicPr>
          <p:nvPr/>
        </p:nvPicPr>
        <p:blipFill>
          <a:blip r:embed="rId2"/>
          <a:stretch>
            <a:fillRect/>
          </a:stretch>
        </p:blipFill>
        <p:spPr>
          <a:xfrm>
            <a:off x="5805511" y="4405072"/>
            <a:ext cx="441962" cy="438914"/>
          </a:xfrm>
          <a:prstGeom prst="rect">
            <a:avLst/>
          </a:prstGeom>
          <a:ln w="12700">
            <a:miter lim="400000"/>
          </a:ln>
        </p:spPr>
      </p:pic>
      <p:sp>
        <p:nvSpPr>
          <p:cNvPr id="221" name="Google Shape;136;p4"/>
          <p:cNvSpPr txBox="1"/>
          <p:nvPr/>
        </p:nvSpPr>
        <p:spPr>
          <a:xfrm>
            <a:off x="537263" y="4828361"/>
            <a:ext cx="4554612" cy="6773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t>•¿Has tenido experiencia previa en el mantenimiento de este tipo de transmisiones?</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 name="Google Shape;151;p5"/>
          <p:cNvGrpSpPr/>
          <p:nvPr/>
        </p:nvGrpSpPr>
        <p:grpSpPr>
          <a:xfrm>
            <a:off x="4063481" y="3088867"/>
            <a:ext cx="5095873" cy="3508581"/>
            <a:chOff x="0" y="0"/>
            <a:chExt cx="5095871" cy="3508580"/>
          </a:xfrm>
        </p:grpSpPr>
        <p:sp>
          <p:nvSpPr>
            <p:cNvPr id="223" name="Rectángulo redondeado"/>
            <p:cNvSpPr/>
            <p:nvPr/>
          </p:nvSpPr>
          <p:spPr>
            <a:xfrm>
              <a:off x="0" y="-1"/>
              <a:ext cx="5095873" cy="3508581"/>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224" name="Texto"/>
            <p:cNvSpPr txBox="1"/>
            <p:nvPr/>
          </p:nvSpPr>
          <p:spPr>
            <a:xfrm>
              <a:off x="53108" y="1564172"/>
              <a:ext cx="4989657"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n-lt"/>
                  <a:ea typeface="+mn-ea"/>
                  <a:cs typeface="+mn-cs"/>
                  <a:sym typeface="Arial"/>
                </a:defRPr>
              </a:lvl1pPr>
            </a:lstStyle>
            <a:p>
              <a:r>
                <a:t>    </a:t>
              </a:r>
            </a:p>
          </p:txBody>
        </p:sp>
      </p:grpSp>
      <p:sp>
        <p:nvSpPr>
          <p:cNvPr id="226" name="Google Shape;43;p26"/>
          <p:cNvSpPr txBox="1">
            <a:spLocks noGrp="1"/>
          </p:cNvSpPr>
          <p:nvPr>
            <p:ph type="sldNum" sz="quarter" idx="4294967295"/>
          </p:nvPr>
        </p:nvSpPr>
        <p:spPr>
          <a:xfrm>
            <a:off x="442489" y="6881800"/>
            <a:ext cx="266354" cy="31711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6</a:t>
            </a:fld>
            <a:endParaRPr/>
          </a:p>
        </p:txBody>
      </p:sp>
      <p:sp>
        <p:nvSpPr>
          <p:cNvPr id="227" name="Google Shape;152;p5"/>
          <p:cNvSpPr txBox="1"/>
          <p:nvPr/>
        </p:nvSpPr>
        <p:spPr>
          <a:xfrm rot="21594879">
            <a:off x="4510901" y="3392591"/>
            <a:ext cx="4357845" cy="6773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t>Conocerás  partes y piezas del tren de potencia y transmisión de un automóvil.</a:t>
            </a:r>
          </a:p>
        </p:txBody>
      </p:sp>
      <p:sp>
        <p:nvSpPr>
          <p:cNvPr id="228" name="Google Shape;167;p5"/>
          <p:cNvSpPr txBox="1"/>
          <p:nvPr/>
        </p:nvSpPr>
        <p:spPr>
          <a:xfrm>
            <a:off x="4017016" y="1066665"/>
            <a:ext cx="466495" cy="8301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gn="r">
              <a:lnSpc>
                <a:spcPct val="90000"/>
              </a:lnSpc>
              <a:defRPr sz="5000">
                <a:solidFill>
                  <a:srgbClr val="BA9BA5"/>
                </a:solidFill>
                <a:latin typeface="Calibri"/>
                <a:ea typeface="Calibri"/>
                <a:cs typeface="Calibri"/>
                <a:sym typeface="Calibri"/>
              </a:defRPr>
            </a:lvl1pPr>
          </a:lstStyle>
          <a:p>
            <a:r>
              <a:t>8</a:t>
            </a:r>
          </a:p>
        </p:txBody>
      </p:sp>
      <p:sp>
        <p:nvSpPr>
          <p:cNvPr id="229" name="Google Shape;168;p5"/>
          <p:cNvSpPr txBox="1"/>
          <p:nvPr/>
        </p:nvSpPr>
        <p:spPr>
          <a:xfrm>
            <a:off x="375974" y="1265366"/>
            <a:ext cx="3872884"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30" name="Google Shape;152;p5"/>
          <p:cNvSpPr txBox="1"/>
          <p:nvPr/>
        </p:nvSpPr>
        <p:spPr>
          <a:xfrm>
            <a:off x="4510132" y="4311731"/>
            <a:ext cx="4486126" cy="96274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t>Conocerás partes y piezas del conjunto del embrague, considerando lo propuesto en manuales de servicio.</a:t>
            </a:r>
          </a:p>
        </p:txBody>
      </p:sp>
      <p:pic>
        <p:nvPicPr>
          <p:cNvPr id="231" name="Google Shape;164;p5" descr="Google Shape;164;p5"/>
          <p:cNvPicPr>
            <a:picLocks noChangeAspect="1"/>
          </p:cNvPicPr>
          <p:nvPr/>
        </p:nvPicPr>
        <p:blipFill>
          <a:blip r:embed="rId2"/>
          <a:stretch>
            <a:fillRect/>
          </a:stretch>
        </p:blipFill>
        <p:spPr>
          <a:xfrm>
            <a:off x="663221" y="2367775"/>
            <a:ext cx="2965719" cy="4328993"/>
          </a:xfrm>
          <a:prstGeom prst="rect">
            <a:avLst/>
          </a:prstGeom>
          <a:ln w="12700">
            <a:miter lim="400000"/>
          </a:ln>
        </p:spPr>
      </p:pic>
      <p:sp>
        <p:nvSpPr>
          <p:cNvPr id="232" name="Google Shape;196;p6"/>
          <p:cNvSpPr txBox="1"/>
          <p:nvPr/>
        </p:nvSpPr>
        <p:spPr>
          <a:xfrm>
            <a:off x="4063851" y="2576445"/>
            <a:ext cx="4932408" cy="3005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35" name="Google Shape;189;p6"/>
          <p:cNvGrpSpPr/>
          <p:nvPr/>
        </p:nvGrpSpPr>
        <p:grpSpPr>
          <a:xfrm>
            <a:off x="3880053" y="3415207"/>
            <a:ext cx="376203" cy="536119"/>
            <a:chOff x="0" y="0"/>
            <a:chExt cx="376201" cy="536117"/>
          </a:xfrm>
        </p:grpSpPr>
        <p:sp>
          <p:nvSpPr>
            <p:cNvPr id="233" name="Google Shape;190;p6"/>
            <p:cNvSpPr/>
            <p:nvPr/>
          </p:nvSpPr>
          <p:spPr>
            <a:xfrm>
              <a:off x="0" y="75183"/>
              <a:ext cx="376202" cy="385803"/>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234" name="Google Shape;191;p6"/>
            <p:cNvSpPr txBox="1"/>
            <p:nvPr/>
          </p:nvSpPr>
          <p:spPr>
            <a:xfrm>
              <a:off x="9524" y="0"/>
              <a:ext cx="300303" cy="53611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8" name="Google Shape;192;p6"/>
          <p:cNvGrpSpPr/>
          <p:nvPr/>
        </p:nvGrpSpPr>
        <p:grpSpPr>
          <a:xfrm>
            <a:off x="3879824" y="4509479"/>
            <a:ext cx="376203" cy="536118"/>
            <a:chOff x="0" y="0"/>
            <a:chExt cx="376201" cy="536117"/>
          </a:xfrm>
        </p:grpSpPr>
        <p:sp>
          <p:nvSpPr>
            <p:cNvPr id="236" name="Google Shape;193;p6"/>
            <p:cNvSpPr/>
            <p:nvPr/>
          </p:nvSpPr>
          <p:spPr>
            <a:xfrm>
              <a:off x="0" y="75183"/>
              <a:ext cx="376202" cy="385803"/>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237" name="Google Shape;194;p6"/>
            <p:cNvSpPr txBox="1"/>
            <p:nvPr/>
          </p:nvSpPr>
          <p:spPr>
            <a:xfrm>
              <a:off x="9524" y="0"/>
              <a:ext cx="300303" cy="53611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9" name="Google Shape;166;p5"/>
          <p:cNvSpPr txBox="1"/>
          <p:nvPr/>
        </p:nvSpPr>
        <p:spPr>
          <a:xfrm>
            <a:off x="4483510" y="1262079"/>
            <a:ext cx="4512748" cy="4616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anchor="ctr">
            <a:spAutoFit/>
          </a:bodyPr>
          <a:lstStyle/>
          <a:p>
            <a:pPr>
              <a:lnSpc>
                <a:spcPct val="90000"/>
              </a:lnSpc>
              <a:defRPr sz="2000">
                <a:solidFill>
                  <a:srgbClr val="FF0000"/>
                </a:solidFill>
                <a:latin typeface="Calibri"/>
                <a:ea typeface="Calibri"/>
                <a:cs typeface="Calibri"/>
                <a:sym typeface="Calibri"/>
              </a:defRPr>
            </a:pPr>
            <a:r>
              <a:rPr dirty="0"/>
              <a:t>COMPONENTES DEL </a:t>
            </a:r>
            <a:r>
              <a:rPr b="1" dirty="0">
                <a:solidFill>
                  <a:srgbClr val="741B47"/>
                </a:solidFill>
              </a:rPr>
              <a:t>SISTEMA DE FRENOS</a:t>
            </a:r>
          </a:p>
        </p:txBody>
      </p:sp>
      <p:sp>
        <p:nvSpPr>
          <p:cNvPr id="240" name="Google Shape;152;p5"/>
          <p:cNvSpPr txBox="1"/>
          <p:nvPr/>
        </p:nvSpPr>
        <p:spPr>
          <a:xfrm>
            <a:off x="4510132" y="5508853"/>
            <a:ext cx="4486126" cy="9627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t>Conocerás el proceso de accionamiento del conjunto de embrague y de la transmisión mecánica.</a:t>
            </a:r>
          </a:p>
        </p:txBody>
      </p:sp>
      <p:grpSp>
        <p:nvGrpSpPr>
          <p:cNvPr id="243" name="Google Shape;192;p6"/>
          <p:cNvGrpSpPr/>
          <p:nvPr/>
        </p:nvGrpSpPr>
        <p:grpSpPr>
          <a:xfrm>
            <a:off x="3879824" y="5706600"/>
            <a:ext cx="376203" cy="536119"/>
            <a:chOff x="0" y="0"/>
            <a:chExt cx="376201" cy="536117"/>
          </a:xfrm>
        </p:grpSpPr>
        <p:sp>
          <p:nvSpPr>
            <p:cNvPr id="241" name="Google Shape;193;p6"/>
            <p:cNvSpPr/>
            <p:nvPr/>
          </p:nvSpPr>
          <p:spPr>
            <a:xfrm>
              <a:off x="0" y="75183"/>
              <a:ext cx="376202" cy="385803"/>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242" name="Google Shape;194;p6"/>
            <p:cNvSpPr txBox="1"/>
            <p:nvPr/>
          </p:nvSpPr>
          <p:spPr>
            <a:xfrm>
              <a:off x="9524" y="0"/>
              <a:ext cx="300303" cy="53611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spAutoFit/>
            </a:bodyPr>
            <a:lstStyle>
              <a:lvl1pPr>
                <a:defRPr sz="2800" b="1">
                  <a:solidFill>
                    <a:srgbClr val="FFFFFF"/>
                  </a:solidFill>
                  <a:latin typeface="Calibri"/>
                  <a:ea typeface="Calibri"/>
                  <a:cs typeface="Calibri"/>
                  <a:sym typeface="Calibri"/>
                </a:defRPr>
              </a:lvl1pPr>
            </a:lstStyle>
            <a:p>
              <a:r>
                <a:t>3</a:t>
              </a:r>
            </a:p>
          </p:txBody>
        </p:sp>
      </p:gr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Rectángulo redondeado"/>
          <p:cNvSpPr/>
          <p:nvPr/>
        </p:nvSpPr>
        <p:spPr>
          <a:xfrm>
            <a:off x="375975" y="2917107"/>
            <a:ext cx="5196817" cy="1616644"/>
          </a:xfrm>
          <a:prstGeom prst="roundRect">
            <a:avLst>
              <a:gd name="adj" fmla="val 11939"/>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246" name="Google Shape;173;p6"/>
          <p:cNvSpPr txBox="1"/>
          <p:nvPr/>
        </p:nvSpPr>
        <p:spPr>
          <a:xfrm>
            <a:off x="382498" y="1030016"/>
            <a:ext cx="4642580"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cap="all">
                <a:solidFill>
                  <a:srgbClr val="741B47"/>
                </a:solidFill>
                <a:latin typeface="Calibri"/>
                <a:ea typeface="Calibri"/>
                <a:cs typeface="Calibri"/>
                <a:sym typeface="Calibri"/>
              </a:defRPr>
            </a:lvl1pPr>
          </a:lstStyle>
          <a:p>
            <a:r>
              <a:t>TREN DE POTENCIA.</a:t>
            </a:r>
          </a:p>
        </p:txBody>
      </p:sp>
      <p:sp>
        <p:nvSpPr>
          <p:cNvPr id="247" name="El Tren de Potencia es el que permite que el Torque o Par generado en el Motor, sea Transmitido hasta las ruedas motrices del vehículo."/>
          <p:cNvSpPr txBox="1"/>
          <p:nvPr/>
        </p:nvSpPr>
        <p:spPr>
          <a:xfrm>
            <a:off x="502283" y="1526555"/>
            <a:ext cx="8276302" cy="463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a:solidFill>
                  <a:srgbClr val="741B47"/>
                </a:solidFill>
                <a:latin typeface="Calibri"/>
                <a:ea typeface="Calibri"/>
                <a:cs typeface="Calibri"/>
                <a:sym typeface="Calibri"/>
              </a:defRPr>
            </a:lvl1pPr>
          </a:lstStyle>
          <a:p>
            <a:r>
              <a:t>El Tren de Potencia es el que permite que el Torque o Par generado en el Motor, sea Transmitido hasta las ruedas motrices del vehículo.</a:t>
            </a:r>
          </a:p>
        </p:txBody>
      </p:sp>
      <p:sp>
        <p:nvSpPr>
          <p:cNvPr id="248" name="Las partes componentes son:…"/>
          <p:cNvSpPr txBox="1"/>
          <p:nvPr/>
        </p:nvSpPr>
        <p:spPr>
          <a:xfrm>
            <a:off x="552624" y="4702856"/>
            <a:ext cx="2870664" cy="1733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defRPr sz="1600" b="1">
                <a:solidFill>
                  <a:srgbClr val="FF0000"/>
                </a:solidFill>
                <a:latin typeface="Calibri"/>
                <a:ea typeface="Calibri"/>
                <a:cs typeface="Calibri"/>
                <a:sym typeface="Calibri"/>
              </a:defRPr>
            </a:pPr>
            <a:r>
              <a:t>Las partes componentes son:</a:t>
            </a:r>
          </a:p>
          <a:p>
            <a:pPr>
              <a:defRPr sz="1600">
                <a:solidFill>
                  <a:srgbClr val="741B47"/>
                </a:solidFill>
                <a:latin typeface="Calibri"/>
                <a:ea typeface="Calibri"/>
                <a:cs typeface="Calibri"/>
                <a:sym typeface="Calibri"/>
              </a:defRPr>
            </a:pPr>
            <a:r>
              <a:t>1.- Motor.</a:t>
            </a:r>
          </a:p>
          <a:p>
            <a:pPr>
              <a:defRPr sz="1600">
                <a:solidFill>
                  <a:srgbClr val="741B47"/>
                </a:solidFill>
                <a:latin typeface="Calibri"/>
                <a:ea typeface="Calibri"/>
                <a:cs typeface="Calibri"/>
                <a:sym typeface="Calibri"/>
              </a:defRPr>
            </a:pPr>
            <a:r>
              <a:t>2.- Conjunto embrague.</a:t>
            </a:r>
          </a:p>
          <a:p>
            <a:pPr>
              <a:defRPr sz="1600">
                <a:solidFill>
                  <a:srgbClr val="741B47"/>
                </a:solidFill>
                <a:latin typeface="Calibri"/>
                <a:ea typeface="Calibri"/>
                <a:cs typeface="Calibri"/>
                <a:sym typeface="Calibri"/>
              </a:defRPr>
            </a:pPr>
            <a:r>
              <a:t>3.- Transmisión.</a:t>
            </a:r>
          </a:p>
          <a:p>
            <a:pPr>
              <a:defRPr sz="1600">
                <a:solidFill>
                  <a:srgbClr val="741B47"/>
                </a:solidFill>
                <a:latin typeface="Calibri"/>
                <a:ea typeface="Calibri"/>
                <a:cs typeface="Calibri"/>
                <a:sym typeface="Calibri"/>
              </a:defRPr>
            </a:pPr>
            <a:r>
              <a:t>4.- Cardán o árbol de transmisión.</a:t>
            </a:r>
          </a:p>
          <a:p>
            <a:pPr>
              <a:defRPr sz="1600">
                <a:solidFill>
                  <a:srgbClr val="741B47"/>
                </a:solidFill>
                <a:latin typeface="Calibri"/>
                <a:ea typeface="Calibri"/>
                <a:cs typeface="Calibri"/>
                <a:sym typeface="Calibri"/>
              </a:defRPr>
            </a:pPr>
            <a:r>
              <a:t>5.- Conjunto Diferencial.</a:t>
            </a:r>
          </a:p>
          <a:p>
            <a:pPr>
              <a:defRPr sz="1600">
                <a:solidFill>
                  <a:srgbClr val="741B47"/>
                </a:solidFill>
                <a:latin typeface="Calibri"/>
                <a:ea typeface="Calibri"/>
                <a:cs typeface="Calibri"/>
                <a:sym typeface="Calibri"/>
              </a:defRPr>
            </a:pPr>
            <a:r>
              <a:t>6.- Ruedas Motrices.</a:t>
            </a:r>
          </a:p>
        </p:txBody>
      </p:sp>
      <p:sp>
        <p:nvSpPr>
          <p:cNvPr id="249" name="En la actualidad, estas ruedas motrices se pueden encontrar montadas en la parte trasera del vehículo (para vehículos de carga especialmente), en donde el tren de potencia se reparte a lo largo del vehículo, también utilizado en algunos vehículos livianos."/>
          <p:cNvSpPr txBox="1"/>
          <p:nvPr/>
        </p:nvSpPr>
        <p:spPr>
          <a:xfrm>
            <a:off x="627507" y="3150421"/>
            <a:ext cx="4934169" cy="1225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a:solidFill>
                  <a:srgbClr val="741B47"/>
                </a:solidFill>
                <a:latin typeface="Calibri"/>
                <a:ea typeface="Calibri"/>
                <a:cs typeface="Calibri"/>
                <a:sym typeface="Calibri"/>
              </a:defRPr>
            </a:lvl1pPr>
          </a:lstStyle>
          <a:p>
            <a:r>
              <a:t>En la actualidad, estas ruedas motrices se pueden encontrar montadas en la parte trasera del vehículo (para vehículos de carga especialmente), en donde el tren de potencia se reparte a lo largo del vehículo, también utilizado en algunos vehículos livianos.</a:t>
            </a:r>
          </a:p>
        </p:txBody>
      </p:sp>
      <p:pic>
        <p:nvPicPr>
          <p:cNvPr id="250" name="Imagen" descr="Imagen"/>
          <p:cNvPicPr>
            <a:picLocks noChangeAspect="1"/>
          </p:cNvPicPr>
          <p:nvPr/>
        </p:nvPicPr>
        <p:blipFill>
          <a:blip r:embed="rId2"/>
          <a:stretch>
            <a:fillRect/>
          </a:stretch>
        </p:blipFill>
        <p:spPr>
          <a:xfrm>
            <a:off x="5815522" y="2972883"/>
            <a:ext cx="3492501" cy="3670301"/>
          </a:xfrm>
          <a:prstGeom prst="rect">
            <a:avLst/>
          </a:prstGeom>
          <a:ln w="12700">
            <a:miter lim="400000"/>
          </a:ln>
        </p:spPr>
      </p:pic>
      <p:sp>
        <p:nvSpPr>
          <p:cNvPr id="251" name="Las ruedas motrices son las que permiten darle el desplazamiento al vehículo."/>
          <p:cNvSpPr txBox="1"/>
          <p:nvPr/>
        </p:nvSpPr>
        <p:spPr>
          <a:xfrm>
            <a:off x="375975" y="2505209"/>
            <a:ext cx="6786600"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b="1">
                <a:solidFill>
                  <a:srgbClr val="741B47"/>
                </a:solidFill>
                <a:latin typeface="Calibri"/>
                <a:ea typeface="Calibri"/>
                <a:cs typeface="Calibri"/>
                <a:sym typeface="Calibri"/>
              </a:defRPr>
            </a:lvl1pPr>
          </a:lstStyle>
          <a:p>
            <a:r>
              <a:t>Las ruedas motrices son las que permiten darle el desplazamiento al vehículo.</a:t>
            </a:r>
          </a:p>
        </p:txBody>
      </p:sp>
      <p:sp>
        <p:nvSpPr>
          <p:cNvPr id="252" name="1"/>
          <p:cNvSpPr txBox="1"/>
          <p:nvPr/>
        </p:nvSpPr>
        <p:spPr>
          <a:xfrm>
            <a:off x="7518190" y="2429102"/>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defRPr sz="1600" b="1">
                <a:solidFill>
                  <a:srgbClr val="FF0000"/>
                </a:solidFill>
                <a:latin typeface="Calibri"/>
                <a:ea typeface="Calibri"/>
                <a:cs typeface="Calibri"/>
                <a:sym typeface="Calibri"/>
              </a:defRPr>
            </a:lvl1pPr>
          </a:lstStyle>
          <a:p>
            <a:r>
              <a:t>1</a:t>
            </a:r>
          </a:p>
        </p:txBody>
      </p:sp>
      <p:sp>
        <p:nvSpPr>
          <p:cNvPr id="253" name="2"/>
          <p:cNvSpPr txBox="1"/>
          <p:nvPr/>
        </p:nvSpPr>
        <p:spPr>
          <a:xfrm>
            <a:off x="8210296" y="2542386"/>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defRPr sz="1600" b="1">
                <a:solidFill>
                  <a:srgbClr val="FF0000"/>
                </a:solidFill>
                <a:latin typeface="Calibri"/>
                <a:ea typeface="Calibri"/>
                <a:cs typeface="Calibri"/>
                <a:sym typeface="Calibri"/>
              </a:defRPr>
            </a:lvl1pPr>
          </a:lstStyle>
          <a:p>
            <a:r>
              <a:t>2</a:t>
            </a:r>
          </a:p>
        </p:txBody>
      </p:sp>
      <p:sp>
        <p:nvSpPr>
          <p:cNvPr id="254" name="3"/>
          <p:cNvSpPr txBox="1"/>
          <p:nvPr/>
        </p:nvSpPr>
        <p:spPr>
          <a:xfrm>
            <a:off x="8830985" y="3050097"/>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b="1">
                <a:solidFill>
                  <a:srgbClr val="FF0000"/>
                </a:solidFill>
                <a:latin typeface="Calibri"/>
                <a:ea typeface="Calibri"/>
                <a:cs typeface="Calibri"/>
                <a:sym typeface="Calibri"/>
              </a:defRPr>
            </a:lvl1pPr>
          </a:lstStyle>
          <a:p>
            <a:r>
              <a:t>3</a:t>
            </a:r>
          </a:p>
        </p:txBody>
      </p:sp>
      <p:sp>
        <p:nvSpPr>
          <p:cNvPr id="255" name="4"/>
          <p:cNvSpPr txBox="1"/>
          <p:nvPr/>
        </p:nvSpPr>
        <p:spPr>
          <a:xfrm>
            <a:off x="8210296" y="4763437"/>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b="1">
                <a:solidFill>
                  <a:srgbClr val="FF0000"/>
                </a:solidFill>
                <a:latin typeface="Calibri"/>
                <a:ea typeface="Calibri"/>
                <a:cs typeface="Calibri"/>
                <a:sym typeface="Calibri"/>
              </a:defRPr>
            </a:lvl1pPr>
          </a:lstStyle>
          <a:p>
            <a:r>
              <a:t>4</a:t>
            </a:r>
          </a:p>
        </p:txBody>
      </p:sp>
      <p:sp>
        <p:nvSpPr>
          <p:cNvPr id="256" name="6"/>
          <p:cNvSpPr txBox="1"/>
          <p:nvPr/>
        </p:nvSpPr>
        <p:spPr>
          <a:xfrm>
            <a:off x="7637196" y="6936026"/>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b="1">
                <a:solidFill>
                  <a:srgbClr val="FF0000"/>
                </a:solidFill>
                <a:latin typeface="Calibri"/>
                <a:ea typeface="Calibri"/>
                <a:cs typeface="Calibri"/>
                <a:sym typeface="Calibri"/>
              </a:defRPr>
            </a:lvl1pPr>
          </a:lstStyle>
          <a:p>
            <a:r>
              <a:t>6</a:t>
            </a:r>
          </a:p>
        </p:txBody>
      </p:sp>
      <p:sp>
        <p:nvSpPr>
          <p:cNvPr id="257" name="5"/>
          <p:cNvSpPr txBox="1"/>
          <p:nvPr/>
        </p:nvSpPr>
        <p:spPr>
          <a:xfrm>
            <a:off x="6901608" y="4839970"/>
            <a:ext cx="137965" cy="209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b="1">
                <a:solidFill>
                  <a:srgbClr val="FF0000"/>
                </a:solidFill>
                <a:latin typeface="Calibri"/>
                <a:ea typeface="Calibri"/>
                <a:cs typeface="Calibri"/>
                <a:sym typeface="Calibri"/>
              </a:defRPr>
            </a:lvl1pPr>
          </a:lstStyle>
          <a:p>
            <a:r>
              <a:t>5</a:t>
            </a:r>
          </a:p>
        </p:txBody>
      </p:sp>
      <p:sp>
        <p:nvSpPr>
          <p:cNvPr id="258" name="Línea"/>
          <p:cNvSpPr/>
          <p:nvPr/>
        </p:nvSpPr>
        <p:spPr>
          <a:xfrm>
            <a:off x="6183496" y="6460994"/>
            <a:ext cx="2832563" cy="1"/>
          </a:xfrm>
          <a:prstGeom prst="line">
            <a:avLst/>
          </a:prstGeom>
          <a:ln w="12700">
            <a:solidFill>
              <a:srgbClr val="FF0000"/>
            </a:solidFill>
            <a:headEnd type="oval"/>
            <a:tailEnd type="oval"/>
          </a:ln>
        </p:spPr>
        <p:txBody>
          <a:bodyPr lIns="45718" tIns="45718" rIns="45718" bIns="45718"/>
          <a:lstStyle/>
          <a:p>
            <a:endParaRPr/>
          </a:p>
        </p:txBody>
      </p:sp>
      <p:sp>
        <p:nvSpPr>
          <p:cNvPr id="259" name="Línea"/>
          <p:cNvSpPr/>
          <p:nvPr/>
        </p:nvSpPr>
        <p:spPr>
          <a:xfrm>
            <a:off x="7680778" y="6446299"/>
            <a:ext cx="1" cy="442226"/>
          </a:xfrm>
          <a:prstGeom prst="line">
            <a:avLst/>
          </a:prstGeom>
          <a:ln w="12700">
            <a:solidFill>
              <a:srgbClr val="FF0000"/>
            </a:solidFill>
            <a:headEnd type="oval"/>
            <a:tailEnd type="triangle"/>
          </a:ln>
        </p:spPr>
        <p:txBody>
          <a:bodyPr lIns="45718" tIns="45718" rIns="45718" bIns="45718"/>
          <a:lstStyle/>
          <a:p>
            <a:endParaRPr/>
          </a:p>
        </p:txBody>
      </p:sp>
      <p:sp>
        <p:nvSpPr>
          <p:cNvPr id="260" name="Línea"/>
          <p:cNvSpPr/>
          <p:nvPr/>
        </p:nvSpPr>
        <p:spPr>
          <a:xfrm flipH="1" flipV="1">
            <a:off x="7033222" y="4982647"/>
            <a:ext cx="566480" cy="762698"/>
          </a:xfrm>
          <a:prstGeom prst="line">
            <a:avLst/>
          </a:prstGeom>
          <a:ln w="12700">
            <a:solidFill>
              <a:srgbClr val="FF0000"/>
            </a:solidFill>
            <a:headEnd type="oval"/>
            <a:tailEnd type="triangle"/>
          </a:ln>
        </p:spPr>
        <p:txBody>
          <a:bodyPr lIns="45718" tIns="45718" rIns="45718" bIns="45718"/>
          <a:lstStyle/>
          <a:p>
            <a:endParaRPr/>
          </a:p>
        </p:txBody>
      </p:sp>
      <p:sp>
        <p:nvSpPr>
          <p:cNvPr id="261" name="Línea"/>
          <p:cNvSpPr/>
          <p:nvPr/>
        </p:nvSpPr>
        <p:spPr>
          <a:xfrm flipV="1">
            <a:off x="7587871" y="2623643"/>
            <a:ext cx="1" cy="631951"/>
          </a:xfrm>
          <a:prstGeom prst="line">
            <a:avLst/>
          </a:prstGeom>
          <a:ln w="12700">
            <a:solidFill>
              <a:srgbClr val="FF0000"/>
            </a:solidFill>
            <a:headEnd type="oval"/>
            <a:tailEnd type="triangle"/>
          </a:ln>
        </p:spPr>
        <p:txBody>
          <a:bodyPr lIns="45718" tIns="45718" rIns="45718" bIns="45718"/>
          <a:lstStyle/>
          <a:p>
            <a:endParaRPr/>
          </a:p>
        </p:txBody>
      </p:sp>
      <p:sp>
        <p:nvSpPr>
          <p:cNvPr id="262" name="Línea"/>
          <p:cNvSpPr/>
          <p:nvPr/>
        </p:nvSpPr>
        <p:spPr>
          <a:xfrm flipV="1">
            <a:off x="7773602" y="2726750"/>
            <a:ext cx="469136" cy="828315"/>
          </a:xfrm>
          <a:prstGeom prst="line">
            <a:avLst/>
          </a:prstGeom>
          <a:ln w="12700">
            <a:solidFill>
              <a:srgbClr val="FF0000"/>
            </a:solidFill>
            <a:headEnd type="oval"/>
            <a:tailEnd type="triangle"/>
          </a:ln>
        </p:spPr>
        <p:txBody>
          <a:bodyPr lIns="45718" tIns="45718" rIns="45718" bIns="45718"/>
          <a:lstStyle/>
          <a:p>
            <a:endParaRPr/>
          </a:p>
        </p:txBody>
      </p:sp>
      <p:sp>
        <p:nvSpPr>
          <p:cNvPr id="263" name="Línea"/>
          <p:cNvSpPr/>
          <p:nvPr/>
        </p:nvSpPr>
        <p:spPr>
          <a:xfrm flipV="1">
            <a:off x="7631794" y="3204650"/>
            <a:ext cx="1146029" cy="728023"/>
          </a:xfrm>
          <a:prstGeom prst="line">
            <a:avLst/>
          </a:prstGeom>
          <a:ln w="12700">
            <a:solidFill>
              <a:srgbClr val="FF0000"/>
            </a:solidFill>
            <a:headEnd type="oval"/>
            <a:tailEnd type="triangle"/>
          </a:ln>
        </p:spPr>
        <p:txBody>
          <a:bodyPr lIns="45718" tIns="45718" rIns="45718" bIns="45718"/>
          <a:lstStyle/>
          <a:p>
            <a:endParaRPr/>
          </a:p>
        </p:txBody>
      </p:sp>
      <p:sp>
        <p:nvSpPr>
          <p:cNvPr id="264" name="Línea"/>
          <p:cNvSpPr/>
          <p:nvPr/>
        </p:nvSpPr>
        <p:spPr>
          <a:xfrm>
            <a:off x="7653422" y="4868013"/>
            <a:ext cx="507628" cy="1"/>
          </a:xfrm>
          <a:prstGeom prst="line">
            <a:avLst/>
          </a:prstGeom>
          <a:ln w="12700">
            <a:solidFill>
              <a:srgbClr val="FF0000"/>
            </a:solidFill>
            <a:headEnd type="ova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7</a:t>
            </a:fld>
            <a:endParaRPr lang="es-CL"/>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Rectángulo redondeado"/>
          <p:cNvSpPr/>
          <p:nvPr/>
        </p:nvSpPr>
        <p:spPr>
          <a:xfrm>
            <a:off x="4497197" y="4520486"/>
            <a:ext cx="5164253" cy="1997099"/>
          </a:xfrm>
          <a:prstGeom prst="roundRect">
            <a:avLst>
              <a:gd name="adj" fmla="val 8555"/>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267" name="Rectángulo redondeado"/>
          <p:cNvSpPr/>
          <p:nvPr/>
        </p:nvSpPr>
        <p:spPr>
          <a:xfrm>
            <a:off x="299155" y="2462293"/>
            <a:ext cx="5164253" cy="1882506"/>
          </a:xfrm>
          <a:prstGeom prst="roundRect">
            <a:avLst>
              <a:gd name="adj" fmla="val 9076"/>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268" name="Círculo"/>
          <p:cNvSpPr/>
          <p:nvPr/>
        </p:nvSpPr>
        <p:spPr>
          <a:xfrm>
            <a:off x="2704887" y="2259050"/>
            <a:ext cx="4419923" cy="4419923"/>
          </a:xfrm>
          <a:prstGeom prst="ellipse">
            <a:avLst/>
          </a:prstGeom>
          <a:solidFill>
            <a:srgbClr val="BC9CA6"/>
          </a:solidFill>
          <a:ln w="12700">
            <a:miter lim="400000"/>
          </a:ln>
        </p:spPr>
        <p:txBody>
          <a:bodyPr lIns="0" tIns="0" rIns="0" bIns="0"/>
          <a:lstStyle/>
          <a:p>
            <a:pPr algn="ctr">
              <a:defRPr>
                <a:solidFill>
                  <a:srgbClr val="BC9CA6"/>
                </a:solidFill>
                <a:latin typeface="+mn-lt"/>
                <a:ea typeface="+mn-ea"/>
                <a:cs typeface="+mn-cs"/>
                <a:sym typeface="Arial"/>
              </a:defRPr>
            </a:pPr>
            <a:endParaRPr/>
          </a:p>
        </p:txBody>
      </p:sp>
      <p:sp>
        <p:nvSpPr>
          <p:cNvPr id="269" name="Círculo"/>
          <p:cNvSpPr/>
          <p:nvPr/>
        </p:nvSpPr>
        <p:spPr>
          <a:xfrm>
            <a:off x="2802049" y="2372038"/>
            <a:ext cx="4225599" cy="4225599"/>
          </a:xfrm>
          <a:prstGeom prst="ellipse">
            <a:avLst/>
          </a:prstGeom>
          <a:solidFill>
            <a:srgbClr val="FFFFFF"/>
          </a:solidFill>
          <a:ln w="12700">
            <a:miter lim="400000"/>
          </a:ln>
        </p:spPr>
        <p:txBody>
          <a:bodyPr lIns="0" tIns="0" rIns="0" bIns="0"/>
          <a:lstStyle/>
          <a:p>
            <a:pPr algn="ctr">
              <a:defRPr>
                <a:solidFill>
                  <a:srgbClr val="FFFFFF"/>
                </a:solidFill>
                <a:latin typeface="+mn-lt"/>
                <a:ea typeface="+mn-ea"/>
                <a:cs typeface="+mn-cs"/>
                <a:sym typeface="Arial"/>
              </a:defRPr>
            </a:pPr>
            <a:endParaRPr/>
          </a:p>
        </p:txBody>
      </p:sp>
      <p:sp>
        <p:nvSpPr>
          <p:cNvPr id="270" name="Probar las baterías para determinar si son reutilizables.…"/>
          <p:cNvSpPr txBox="1"/>
          <p:nvPr/>
        </p:nvSpPr>
        <p:spPr>
          <a:xfrm>
            <a:off x="2870647" y="8739215"/>
            <a:ext cx="3974206"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Por lo tanto, hoy en día se hace común encontrar vehículos con accionamiento diferentes del freno de estacionamiento.</a:t>
            </a:r>
          </a:p>
        </p:txBody>
      </p:sp>
      <p:pic>
        <p:nvPicPr>
          <p:cNvPr id="271" name="Imagen" descr="Imagen"/>
          <p:cNvPicPr>
            <a:picLocks noChangeAspect="1"/>
          </p:cNvPicPr>
          <p:nvPr/>
        </p:nvPicPr>
        <p:blipFill>
          <a:blip r:embed="rId2"/>
          <a:stretch>
            <a:fillRect/>
          </a:stretch>
        </p:blipFill>
        <p:spPr>
          <a:xfrm>
            <a:off x="3254857" y="3269295"/>
            <a:ext cx="3319983" cy="2538316"/>
          </a:xfrm>
          <a:prstGeom prst="rect">
            <a:avLst/>
          </a:prstGeom>
          <a:ln w="12700">
            <a:miter lim="400000"/>
          </a:ln>
        </p:spPr>
      </p:pic>
      <p:sp>
        <p:nvSpPr>
          <p:cNvPr id="272" name="Google Shape;173;p6"/>
          <p:cNvSpPr txBox="1"/>
          <p:nvPr/>
        </p:nvSpPr>
        <p:spPr>
          <a:xfrm>
            <a:off x="382498" y="1030016"/>
            <a:ext cx="4642580"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cap="all">
                <a:solidFill>
                  <a:srgbClr val="741B47"/>
                </a:solidFill>
                <a:latin typeface="Calibri"/>
                <a:ea typeface="Calibri"/>
                <a:cs typeface="Calibri"/>
                <a:sym typeface="Calibri"/>
              </a:defRPr>
            </a:lvl1pPr>
          </a:lstStyle>
          <a:p>
            <a:r>
              <a:t>TREN DE POTENCIA.</a:t>
            </a:r>
          </a:p>
        </p:txBody>
      </p:sp>
      <p:sp>
        <p:nvSpPr>
          <p:cNvPr id="273" name="En vehículos livianos, se ha masificado el uso del Tren de Potencia concentrado en la parte delantera del vehículo, por lo que las ruedas delanteras no solo dirigen el vehículo, sino que además le dan tracción."/>
          <p:cNvSpPr txBox="1"/>
          <p:nvPr/>
        </p:nvSpPr>
        <p:spPr>
          <a:xfrm>
            <a:off x="502283" y="1573499"/>
            <a:ext cx="8710934" cy="463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a:solidFill>
                  <a:srgbClr val="741B47"/>
                </a:solidFill>
                <a:latin typeface="Calibri"/>
                <a:ea typeface="Calibri"/>
                <a:cs typeface="Calibri"/>
                <a:sym typeface="Calibri"/>
              </a:defRPr>
            </a:lvl1pPr>
          </a:lstStyle>
          <a:p>
            <a:r>
              <a:t>En vehículos livianos, se ha masificado el uso del Tren de Potencia concentrado en la parte delantera del vehículo, por lo que las ruedas delanteras no solo dirigen el vehículo, sino que además le dan tracción.</a:t>
            </a:r>
          </a:p>
        </p:txBody>
      </p:sp>
      <p:sp>
        <p:nvSpPr>
          <p:cNvPr id="274" name="Este sistema, al concentrar todo el Tren de Potencia en la parte delantera del vehículo, queda compuesto por los siguientes componentes:"/>
          <p:cNvSpPr txBox="1"/>
          <p:nvPr/>
        </p:nvSpPr>
        <p:spPr>
          <a:xfrm>
            <a:off x="495524" y="2607978"/>
            <a:ext cx="2207186" cy="147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a:solidFill>
                  <a:srgbClr val="741B47"/>
                </a:solidFill>
                <a:latin typeface="Calibri"/>
                <a:ea typeface="Calibri"/>
                <a:cs typeface="Calibri"/>
                <a:sym typeface="Calibri"/>
              </a:defRPr>
            </a:lvl1pPr>
          </a:lstStyle>
          <a:p>
            <a:r>
              <a:t>Este sistema, al concentrar todo el Tren de Potencia en la parte delantera del vehículo, queda compuesto por los siguientes componentes:</a:t>
            </a:r>
          </a:p>
        </p:txBody>
      </p:sp>
      <p:sp>
        <p:nvSpPr>
          <p:cNvPr id="275" name="El Cardán o árbol de transmisión se elimina, ya que no hay que transmitir el torque desde la transmisión al conjunto diferencia, por encontrarse en la misma unidad."/>
          <p:cNvSpPr txBox="1"/>
          <p:nvPr/>
        </p:nvSpPr>
        <p:spPr>
          <a:xfrm>
            <a:off x="7037937" y="4652459"/>
            <a:ext cx="2293460" cy="1733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r">
              <a:defRPr sz="1600">
                <a:latin typeface="Calibri"/>
                <a:ea typeface="Calibri"/>
                <a:cs typeface="Calibri"/>
                <a:sym typeface="Calibri"/>
              </a:defRPr>
            </a:lvl1pPr>
          </a:lstStyle>
          <a:p>
            <a:r>
              <a:t>El Cardán o árbol de transmisión se elimina, ya que no hay que transmitir el torque desde la transmisión al conjunto diferencia, por encontrarse en la misma unidad.</a:t>
            </a:r>
          </a:p>
        </p:txBody>
      </p:sp>
      <p:sp>
        <p:nvSpPr>
          <p:cNvPr id="276" name="1.-  Motor…"/>
          <p:cNvSpPr txBox="1"/>
          <p:nvPr/>
        </p:nvSpPr>
        <p:spPr>
          <a:xfrm>
            <a:off x="589181" y="4775044"/>
            <a:ext cx="2019872" cy="1733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defRPr sz="1600">
                <a:latin typeface="Calibri"/>
                <a:ea typeface="Calibri"/>
                <a:cs typeface="Calibri"/>
                <a:sym typeface="Calibri"/>
              </a:defRPr>
            </a:pPr>
            <a:r>
              <a:t>1.-  Motor</a:t>
            </a:r>
          </a:p>
          <a:p>
            <a:pPr>
              <a:defRPr sz="1600">
                <a:latin typeface="Calibri"/>
                <a:ea typeface="Calibri"/>
                <a:cs typeface="Calibri"/>
                <a:sym typeface="Calibri"/>
              </a:defRPr>
            </a:pPr>
            <a:r>
              <a:t>2.-  Conjunto embrague</a:t>
            </a:r>
          </a:p>
          <a:p>
            <a:pPr>
              <a:defRPr sz="1600">
                <a:latin typeface="Calibri"/>
                <a:ea typeface="Calibri"/>
                <a:cs typeface="Calibri"/>
                <a:sym typeface="Calibri"/>
              </a:defRPr>
            </a:pPr>
            <a:r>
              <a:t>3.- Transmisión y Conjunto Diferencial (incluidos en la misma unidad)</a:t>
            </a:r>
          </a:p>
          <a:p>
            <a:pPr>
              <a:defRPr sz="1600">
                <a:latin typeface="Calibri"/>
                <a:ea typeface="Calibri"/>
                <a:cs typeface="Calibri"/>
                <a:sym typeface="Calibri"/>
              </a:defRPr>
            </a:pPr>
            <a:r>
              <a:t>4.- Ruedas Motrices</a:t>
            </a:r>
          </a:p>
        </p:txBody>
      </p:sp>
      <p:sp>
        <p:nvSpPr>
          <p:cNvPr id="277" name="1"/>
          <p:cNvSpPr txBox="1"/>
          <p:nvPr/>
        </p:nvSpPr>
        <p:spPr>
          <a:xfrm>
            <a:off x="4778426" y="3044186"/>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defRPr sz="1600" b="1">
                <a:solidFill>
                  <a:srgbClr val="FF0000"/>
                </a:solidFill>
                <a:latin typeface="Calibri"/>
                <a:ea typeface="Calibri"/>
                <a:cs typeface="Calibri"/>
                <a:sym typeface="Calibri"/>
              </a:defRPr>
            </a:lvl1pPr>
          </a:lstStyle>
          <a:p>
            <a:r>
              <a:t>1</a:t>
            </a:r>
          </a:p>
        </p:txBody>
      </p:sp>
      <p:sp>
        <p:nvSpPr>
          <p:cNvPr id="278" name="2"/>
          <p:cNvSpPr txBox="1"/>
          <p:nvPr/>
        </p:nvSpPr>
        <p:spPr>
          <a:xfrm>
            <a:off x="5323931" y="3261317"/>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defRPr sz="1600" b="1">
                <a:solidFill>
                  <a:srgbClr val="FF0000"/>
                </a:solidFill>
                <a:latin typeface="Calibri"/>
                <a:ea typeface="Calibri"/>
                <a:cs typeface="Calibri"/>
                <a:sym typeface="Calibri"/>
              </a:defRPr>
            </a:lvl1pPr>
          </a:lstStyle>
          <a:p>
            <a:r>
              <a:t>2</a:t>
            </a:r>
          </a:p>
        </p:txBody>
      </p:sp>
      <p:sp>
        <p:nvSpPr>
          <p:cNvPr id="279" name="3"/>
          <p:cNvSpPr txBox="1"/>
          <p:nvPr/>
        </p:nvSpPr>
        <p:spPr>
          <a:xfrm>
            <a:off x="5727629" y="3392575"/>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b="1">
                <a:solidFill>
                  <a:srgbClr val="FF0000"/>
                </a:solidFill>
                <a:latin typeface="Calibri"/>
                <a:ea typeface="Calibri"/>
                <a:cs typeface="Calibri"/>
                <a:sym typeface="Calibri"/>
              </a:defRPr>
            </a:lvl1pPr>
          </a:lstStyle>
          <a:p>
            <a:r>
              <a:t>3</a:t>
            </a:r>
          </a:p>
        </p:txBody>
      </p:sp>
      <p:sp>
        <p:nvSpPr>
          <p:cNvPr id="280" name="4"/>
          <p:cNvSpPr txBox="1"/>
          <p:nvPr/>
        </p:nvSpPr>
        <p:spPr>
          <a:xfrm>
            <a:off x="6727331" y="4384678"/>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600" b="1">
                <a:solidFill>
                  <a:srgbClr val="FF0000"/>
                </a:solidFill>
                <a:latin typeface="Calibri"/>
                <a:ea typeface="Calibri"/>
                <a:cs typeface="Calibri"/>
                <a:sym typeface="Calibri"/>
              </a:defRPr>
            </a:lvl1pPr>
          </a:lstStyle>
          <a:p>
            <a:r>
              <a:t>4</a:t>
            </a:r>
          </a:p>
        </p:txBody>
      </p:sp>
      <p:sp>
        <p:nvSpPr>
          <p:cNvPr id="281" name="Línea"/>
          <p:cNvSpPr/>
          <p:nvPr/>
        </p:nvSpPr>
        <p:spPr>
          <a:xfrm flipV="1">
            <a:off x="4413040" y="3550348"/>
            <a:ext cx="914185" cy="1461214"/>
          </a:xfrm>
          <a:prstGeom prst="line">
            <a:avLst/>
          </a:prstGeom>
          <a:ln w="12700">
            <a:solidFill>
              <a:srgbClr val="FF0000"/>
            </a:solidFill>
            <a:headEnd type="oval"/>
            <a:tailEnd type="triangle"/>
          </a:ln>
        </p:spPr>
        <p:txBody>
          <a:bodyPr lIns="45718" tIns="45718" rIns="45718" bIns="45718"/>
          <a:lstStyle/>
          <a:p>
            <a:endParaRPr/>
          </a:p>
        </p:txBody>
      </p:sp>
      <p:sp>
        <p:nvSpPr>
          <p:cNvPr id="282" name="Línea"/>
          <p:cNvSpPr/>
          <p:nvPr/>
        </p:nvSpPr>
        <p:spPr>
          <a:xfrm flipV="1">
            <a:off x="4753109" y="3550348"/>
            <a:ext cx="914185" cy="1461214"/>
          </a:xfrm>
          <a:prstGeom prst="line">
            <a:avLst/>
          </a:prstGeom>
          <a:ln w="12700">
            <a:solidFill>
              <a:srgbClr val="FF0000"/>
            </a:solidFill>
            <a:headEnd type="oval"/>
            <a:tailEnd type="triangle"/>
          </a:ln>
        </p:spPr>
        <p:txBody>
          <a:bodyPr lIns="45718" tIns="45718" rIns="45718" bIns="45718"/>
          <a:lstStyle/>
          <a:p>
            <a:endParaRPr/>
          </a:p>
        </p:txBody>
      </p:sp>
      <p:sp>
        <p:nvSpPr>
          <p:cNvPr id="283" name="Línea"/>
          <p:cNvSpPr/>
          <p:nvPr/>
        </p:nvSpPr>
        <p:spPr>
          <a:xfrm flipV="1">
            <a:off x="4080850" y="3160550"/>
            <a:ext cx="637241" cy="974597"/>
          </a:xfrm>
          <a:prstGeom prst="line">
            <a:avLst/>
          </a:prstGeom>
          <a:ln w="12700">
            <a:solidFill>
              <a:srgbClr val="FF0000"/>
            </a:solidFill>
            <a:headEnd type="oval"/>
            <a:tailEnd type="triangle"/>
          </a:ln>
        </p:spPr>
        <p:txBody>
          <a:bodyPr lIns="45718" tIns="45718" rIns="45718" bIns="45718"/>
          <a:lstStyle/>
          <a:p>
            <a:endParaRPr/>
          </a:p>
        </p:txBody>
      </p:sp>
      <p:sp>
        <p:nvSpPr>
          <p:cNvPr id="284" name="Línea"/>
          <p:cNvSpPr/>
          <p:nvPr/>
        </p:nvSpPr>
        <p:spPr>
          <a:xfrm flipV="1">
            <a:off x="6202033" y="4690154"/>
            <a:ext cx="500521" cy="758638"/>
          </a:xfrm>
          <a:prstGeom prst="line">
            <a:avLst/>
          </a:prstGeom>
          <a:ln w="12700">
            <a:solidFill>
              <a:srgbClr val="FF0000"/>
            </a:solidFill>
            <a:headEnd type="oval"/>
            <a:tailEnd type="triangle"/>
          </a:ln>
        </p:spPr>
        <p:txBody>
          <a:bodyPr lIns="45718" tIns="45718" rIns="45718" bIns="45718"/>
          <a:lstStyle/>
          <a:p>
            <a:endParaRPr/>
          </a:p>
        </p:txBody>
      </p:sp>
      <p:sp>
        <p:nvSpPr>
          <p:cNvPr id="285" name="Línea"/>
          <p:cNvSpPr/>
          <p:nvPr/>
        </p:nvSpPr>
        <p:spPr>
          <a:xfrm>
            <a:off x="3387743" y="4558599"/>
            <a:ext cx="2940014" cy="722747"/>
          </a:xfrm>
          <a:prstGeom prst="line">
            <a:avLst/>
          </a:prstGeom>
          <a:ln w="12700">
            <a:solidFill>
              <a:srgbClr val="FF0000"/>
            </a:solidFill>
            <a:headEnd type="oval"/>
            <a:tailEnd type="oval"/>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8</a:t>
            </a:fld>
            <a:endParaRPr lang="es-CL"/>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Círculo"/>
          <p:cNvSpPr/>
          <p:nvPr/>
        </p:nvSpPr>
        <p:spPr>
          <a:xfrm>
            <a:off x="58164" y="2234183"/>
            <a:ext cx="3447611" cy="3447611"/>
          </a:xfrm>
          <a:prstGeom prst="ellipse">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288" name="Rectángulo redondeado"/>
          <p:cNvSpPr/>
          <p:nvPr/>
        </p:nvSpPr>
        <p:spPr>
          <a:xfrm>
            <a:off x="1486851" y="2656457"/>
            <a:ext cx="5445861" cy="2243038"/>
          </a:xfrm>
          <a:prstGeom prst="roundRect">
            <a:avLst>
              <a:gd name="adj" fmla="val 10162"/>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289" name="Google Shape;173;p6"/>
          <p:cNvSpPr txBox="1"/>
          <p:nvPr/>
        </p:nvSpPr>
        <p:spPr>
          <a:xfrm>
            <a:off x="382498" y="1261273"/>
            <a:ext cx="9064440"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TREN DE POTENCIA.</a:t>
            </a:r>
          </a:p>
        </p:txBody>
      </p:sp>
      <p:sp>
        <p:nvSpPr>
          <p:cNvPr id="290" name="Probar las baterías para determinar si son reutilizables.…"/>
          <p:cNvSpPr txBox="1"/>
          <p:nvPr/>
        </p:nvSpPr>
        <p:spPr>
          <a:xfrm>
            <a:off x="2276028" y="2896154"/>
            <a:ext cx="2986493" cy="19213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a:solidFill>
                  <a:srgbClr val="741B47"/>
                </a:solidFill>
                <a:latin typeface="Calibri"/>
                <a:ea typeface="Calibri"/>
                <a:cs typeface="Calibri"/>
                <a:sym typeface="Calibri"/>
              </a:defRPr>
            </a:pPr>
            <a:r>
              <a:t>En casos especiales se ha utilizado todo el Tren de Potencia en la parte trasera del vehículo, como es el caso de la marca Volskwagen con sus modelos Escarabajo y Comby, Porche, etc.</a:t>
            </a:r>
          </a:p>
          <a:p>
            <a:pPr>
              <a:lnSpc>
                <a:spcPct val="115000"/>
              </a:lnSpc>
              <a:defRPr sz="1600">
                <a:solidFill>
                  <a:srgbClr val="741B47"/>
                </a:solidFill>
                <a:latin typeface="Calibri"/>
                <a:ea typeface="Calibri"/>
                <a:cs typeface="Calibri"/>
                <a:sym typeface="Calibri"/>
              </a:defRPr>
            </a:pPr>
            <a:r>
              <a:t> </a:t>
            </a:r>
          </a:p>
        </p:txBody>
      </p:sp>
      <p:grpSp>
        <p:nvGrpSpPr>
          <p:cNvPr id="293" name="Grupo"/>
          <p:cNvGrpSpPr/>
          <p:nvPr/>
        </p:nvGrpSpPr>
        <p:grpSpPr>
          <a:xfrm>
            <a:off x="5345830" y="2226811"/>
            <a:ext cx="4064826" cy="4064825"/>
            <a:chOff x="0" y="0"/>
            <a:chExt cx="4064824" cy="4064824"/>
          </a:xfrm>
        </p:grpSpPr>
        <p:sp>
          <p:nvSpPr>
            <p:cNvPr id="291" name="Círculo"/>
            <p:cNvSpPr/>
            <p:nvPr/>
          </p:nvSpPr>
          <p:spPr>
            <a:xfrm>
              <a:off x="0" y="0"/>
              <a:ext cx="4064825" cy="4064825"/>
            </a:xfrm>
            <a:prstGeom prst="ellipse">
              <a:avLst/>
            </a:prstGeom>
            <a:solidFill>
              <a:srgbClr val="FFFFFF"/>
            </a:solidFill>
            <a:ln w="12700" cap="flat">
              <a:noFill/>
              <a:miter lim="400000"/>
            </a:ln>
            <a:effectLst/>
          </p:spPr>
          <p:txBody>
            <a:bodyPr wrap="square" lIns="0" tIns="0" rIns="0" bIns="0" numCol="1" anchor="t">
              <a:noAutofit/>
            </a:bodyPr>
            <a:lstStyle/>
            <a:p>
              <a:pPr algn="ctr">
                <a:defRPr>
                  <a:solidFill>
                    <a:srgbClr val="FFFFFF"/>
                  </a:solidFill>
                  <a:latin typeface="+mn-lt"/>
                  <a:ea typeface="+mn-ea"/>
                  <a:cs typeface="+mn-cs"/>
                  <a:sym typeface="Arial"/>
                </a:defRPr>
              </a:pPr>
              <a:endParaRPr/>
            </a:p>
          </p:txBody>
        </p:sp>
        <p:pic>
          <p:nvPicPr>
            <p:cNvPr id="292" name="Imagen" descr="Imagen"/>
            <p:cNvPicPr>
              <a:picLocks noChangeAspect="1"/>
            </p:cNvPicPr>
            <p:nvPr/>
          </p:nvPicPr>
          <p:blipFill>
            <a:blip r:embed="rId2"/>
            <a:stretch>
              <a:fillRect/>
            </a:stretch>
          </p:blipFill>
          <p:spPr>
            <a:xfrm>
              <a:off x="128934" y="137157"/>
              <a:ext cx="3806956" cy="3817054"/>
            </a:xfrm>
            <a:prstGeom prst="rect">
              <a:avLst/>
            </a:prstGeom>
            <a:ln w="12700" cap="flat">
              <a:noFill/>
              <a:miter lim="400000"/>
            </a:ln>
            <a:effectLst/>
          </p:spPr>
        </p:pic>
      </p:grpSp>
      <p:pic>
        <p:nvPicPr>
          <p:cNvPr id="294" name="Imagen" descr="Imagen"/>
          <p:cNvPicPr>
            <a:picLocks noChangeAspect="1"/>
          </p:cNvPicPr>
          <p:nvPr/>
        </p:nvPicPr>
        <p:blipFill>
          <a:blip r:embed="rId3"/>
          <a:stretch>
            <a:fillRect/>
          </a:stretch>
        </p:blipFill>
        <p:spPr>
          <a:xfrm>
            <a:off x="361398" y="2399490"/>
            <a:ext cx="2628167" cy="4843871"/>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9</a:t>
            </a:fld>
            <a:endParaRPr lang="es-CL"/>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 name="Círculo"/>
          <p:cNvSpPr/>
          <p:nvPr/>
        </p:nvSpPr>
        <p:spPr>
          <a:xfrm>
            <a:off x="47303" y="2232359"/>
            <a:ext cx="3447612" cy="3447612"/>
          </a:xfrm>
          <a:prstGeom prst="ellipse">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297" name="Triángulo isósceles 13"/>
          <p:cNvSpPr/>
          <p:nvPr/>
        </p:nvSpPr>
        <p:spPr>
          <a:xfrm rot="14607528">
            <a:off x="2120783" y="2827541"/>
            <a:ext cx="333493" cy="906224"/>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298" name="Rectángulo redondeado"/>
          <p:cNvSpPr/>
          <p:nvPr/>
        </p:nvSpPr>
        <p:spPr>
          <a:xfrm>
            <a:off x="2323131" y="2238255"/>
            <a:ext cx="6104890" cy="1065273"/>
          </a:xfrm>
          <a:prstGeom prst="roundRect">
            <a:avLst>
              <a:gd name="adj" fmla="val 21397"/>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299" name="Rectángulo redondeado"/>
          <p:cNvSpPr/>
          <p:nvPr/>
        </p:nvSpPr>
        <p:spPr>
          <a:xfrm>
            <a:off x="5637579" y="3076002"/>
            <a:ext cx="3242828" cy="1997099"/>
          </a:xfrm>
          <a:prstGeom prst="roundRect">
            <a:avLst>
              <a:gd name="adj" fmla="val 8555"/>
            </a:avLst>
          </a:prstGeom>
          <a:solidFill>
            <a:srgbClr val="EEEEEE"/>
          </a:solidFill>
          <a:ln w="76200">
            <a:solidFill>
              <a:srgbClr val="FFFFFF"/>
            </a:solidFill>
            <a:miter lim="400000"/>
          </a:ln>
        </p:spPr>
        <p:txBody>
          <a:bodyPr lIns="0" tIns="0" rIns="0" bIns="0" anchor="ctr"/>
          <a:lstStyle/>
          <a:p>
            <a:pPr>
              <a:defRPr>
                <a:latin typeface="+mn-lt"/>
                <a:ea typeface="+mn-ea"/>
                <a:cs typeface="+mn-cs"/>
                <a:sym typeface="Arial"/>
              </a:defRPr>
            </a:pPr>
            <a:endParaRPr/>
          </a:p>
        </p:txBody>
      </p:sp>
      <p:sp>
        <p:nvSpPr>
          <p:cNvPr id="300" name="Google Shape;173;p6"/>
          <p:cNvSpPr txBox="1"/>
          <p:nvPr/>
        </p:nvSpPr>
        <p:spPr>
          <a:xfrm>
            <a:off x="382498" y="1261273"/>
            <a:ext cx="9064440"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TREN DE POTENCIA.</a:t>
            </a:r>
          </a:p>
        </p:txBody>
      </p:sp>
      <p:sp>
        <p:nvSpPr>
          <p:cNvPr id="301" name="Probar las baterías para determinar si son reutilizables.…"/>
          <p:cNvSpPr txBox="1"/>
          <p:nvPr/>
        </p:nvSpPr>
        <p:spPr>
          <a:xfrm>
            <a:off x="2643153" y="2395570"/>
            <a:ext cx="5464846" cy="10652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Visto lo anterior, es que sin importar donde se concentre el Tren de Potencia, es necesario transmitir el Torque o Par Motor desde el motor hasta las ruedas motrices.</a:t>
            </a:r>
          </a:p>
        </p:txBody>
      </p:sp>
      <p:pic>
        <p:nvPicPr>
          <p:cNvPr id="302" name="Imagen" descr="Imagen"/>
          <p:cNvPicPr>
            <a:picLocks noChangeAspect="1"/>
          </p:cNvPicPr>
          <p:nvPr/>
        </p:nvPicPr>
        <p:blipFill>
          <a:blip r:embed="rId2"/>
          <a:stretch>
            <a:fillRect/>
          </a:stretch>
        </p:blipFill>
        <p:spPr>
          <a:xfrm>
            <a:off x="96892" y="2525897"/>
            <a:ext cx="3746003" cy="4999665"/>
          </a:xfrm>
          <a:prstGeom prst="rect">
            <a:avLst/>
          </a:prstGeom>
          <a:ln w="12700">
            <a:miter lim="400000"/>
          </a:ln>
        </p:spPr>
      </p:pic>
      <p:sp>
        <p:nvSpPr>
          <p:cNvPr id="303" name="Probar las baterías para determinar si son reutilizables.…"/>
          <p:cNvSpPr txBox="1"/>
          <p:nvPr/>
        </p:nvSpPr>
        <p:spPr>
          <a:xfrm>
            <a:off x="5988274" y="3399228"/>
            <a:ext cx="2654322" cy="13506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Se analizará cada uno de los componentes que intervienen en la transmisión del Par motor, desde la salida del motor hasta llegar a las ruedas motrices.</a:t>
            </a:r>
          </a:p>
        </p:txBody>
      </p:sp>
      <p:sp>
        <p:nvSpPr>
          <p:cNvPr id="2" name="Marcador de número de diapositiva 1"/>
          <p:cNvSpPr>
            <a:spLocks noGrp="1"/>
          </p:cNvSpPr>
          <p:nvPr>
            <p:ph type="sldNum" sz="quarter" idx="2"/>
          </p:nvPr>
        </p:nvSpPr>
        <p:spPr/>
        <p:txBody>
          <a:bodyPr/>
          <a:lstStyle/>
          <a:p>
            <a:fld id="{86CB4B4D-7CA3-9044-876B-883B54F8677D}" type="slidenum">
              <a:rPr lang="es-CL" smtClean="0"/>
              <a:t>10</a:t>
            </a:fld>
            <a:endParaRPr lang="es-CL"/>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5" name="Google Shape;260;p11" descr="Google Shape;260;p11"/>
          <p:cNvPicPr>
            <a:picLocks noChangeAspect="1"/>
          </p:cNvPicPr>
          <p:nvPr/>
        </p:nvPicPr>
        <p:blipFill>
          <a:blip r:embed="rId3"/>
          <a:stretch>
            <a:fillRect/>
          </a:stretch>
        </p:blipFill>
        <p:spPr>
          <a:xfrm>
            <a:off x="5902233" y="1304434"/>
            <a:ext cx="3094284" cy="5481847"/>
          </a:xfrm>
          <a:prstGeom prst="rect">
            <a:avLst/>
          </a:prstGeom>
          <a:ln w="12700">
            <a:miter lim="400000"/>
          </a:ln>
        </p:spPr>
      </p:pic>
      <p:sp>
        <p:nvSpPr>
          <p:cNvPr id="306" name="Google Shape;261;p11"/>
          <p:cNvSpPr txBox="1"/>
          <p:nvPr/>
        </p:nvSpPr>
        <p:spPr>
          <a:xfrm>
            <a:off x="624578" y="5745510"/>
            <a:ext cx="4995617" cy="4541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spAutoFit/>
          </a:bodyPr>
          <a:lstStyle>
            <a:lvl1pPr>
              <a:defRPr sz="2100" b="1">
                <a:solidFill>
                  <a:srgbClr val="741B47"/>
                </a:solidFill>
                <a:latin typeface="Calibri"/>
                <a:ea typeface="Calibri"/>
                <a:cs typeface="Calibri"/>
                <a:sym typeface="Calibri"/>
              </a:defRPr>
            </a:lvl1pPr>
          </a:lstStyle>
          <a:p>
            <a:r>
              <a:t>¡Comparte tus respuestas!</a:t>
            </a:r>
          </a:p>
        </p:txBody>
      </p:sp>
      <p:grpSp>
        <p:nvGrpSpPr>
          <p:cNvPr id="309" name="Google Shape;262;p11"/>
          <p:cNvGrpSpPr/>
          <p:nvPr/>
        </p:nvGrpSpPr>
        <p:grpSpPr>
          <a:xfrm>
            <a:off x="558595" y="2258677"/>
            <a:ext cx="5146723" cy="3149066"/>
            <a:chOff x="0" y="0"/>
            <a:chExt cx="5146721" cy="3149064"/>
          </a:xfrm>
        </p:grpSpPr>
        <p:sp>
          <p:nvSpPr>
            <p:cNvPr id="307" name="Google Shape;263;p11"/>
            <p:cNvSpPr/>
            <p:nvPr/>
          </p:nvSpPr>
          <p:spPr>
            <a:xfrm>
              <a:off x="0" y="0"/>
              <a:ext cx="5146722" cy="3149065"/>
            </a:xfrm>
            <a:prstGeom prst="roundRect">
              <a:avLst>
                <a:gd name="adj" fmla="val 9635"/>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308" name="Google Shape;264;p11"/>
            <p:cNvSpPr txBox="1"/>
            <p:nvPr/>
          </p:nvSpPr>
          <p:spPr>
            <a:xfrm>
              <a:off x="67389" y="1384440"/>
              <a:ext cx="5011942" cy="38018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spAutoFit/>
            </a:bodyPr>
            <a:lstStyle>
              <a:lvl1pPr>
                <a:defRPr>
                  <a:latin typeface="+mn-lt"/>
                  <a:ea typeface="+mn-ea"/>
                  <a:cs typeface="+mn-cs"/>
                  <a:sym typeface="Arial"/>
                </a:defRPr>
              </a:lvl1pPr>
            </a:lstStyle>
            <a:p>
              <a:r>
                <a:t>    </a:t>
              </a:r>
            </a:p>
          </p:txBody>
        </p:sp>
      </p:grpSp>
      <p:pic>
        <p:nvPicPr>
          <p:cNvPr id="310" name="Google Shape;265;p11" descr="Google Shape;265;p11"/>
          <p:cNvPicPr>
            <a:picLocks noChangeAspect="1"/>
          </p:cNvPicPr>
          <p:nvPr/>
        </p:nvPicPr>
        <p:blipFill>
          <a:blip r:embed="rId4"/>
          <a:stretch>
            <a:fillRect/>
          </a:stretch>
        </p:blipFill>
        <p:spPr>
          <a:xfrm>
            <a:off x="5449463" y="2061747"/>
            <a:ext cx="477102" cy="477103"/>
          </a:xfrm>
          <a:prstGeom prst="rect">
            <a:avLst/>
          </a:prstGeom>
          <a:ln w="12700">
            <a:miter lim="400000"/>
          </a:ln>
        </p:spPr>
      </p:pic>
      <p:sp>
        <p:nvSpPr>
          <p:cNvPr id="311" name="Google Shape;323;p12"/>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REFLEXIONEMOS</a:t>
            </a:r>
          </a:p>
        </p:txBody>
      </p:sp>
      <p:sp>
        <p:nvSpPr>
          <p:cNvPr id="312" name="Google Shape;324;p12"/>
          <p:cNvSpPr txBox="1"/>
          <p:nvPr/>
        </p:nvSpPr>
        <p:spPr>
          <a:xfrm>
            <a:off x="371684" y="927600"/>
            <a:ext cx="4700400" cy="6088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b="1">
                <a:latin typeface="Calibri"/>
                <a:ea typeface="Calibri"/>
                <a:cs typeface="Calibri"/>
                <a:sym typeface="Calibri"/>
              </a:defRPr>
            </a:lvl1pPr>
          </a:lstStyle>
          <a:p>
            <a:r>
              <a:t>HAGAMOS UNA PAUSA</a:t>
            </a:r>
            <a:endParaRPr>
              <a:latin typeface="+mn-lt"/>
              <a:ea typeface="+mn-ea"/>
              <a:cs typeface="+mn-cs"/>
              <a:sym typeface="Arial"/>
            </a:endParaRPr>
          </a:p>
        </p:txBody>
      </p:sp>
      <p:sp>
        <p:nvSpPr>
          <p:cNvPr id="313" name="Google Shape;52;p28"/>
          <p:cNvSpPr txBox="1">
            <a:spLocks noGrp="1"/>
          </p:cNvSpPr>
          <p:nvPr>
            <p:ph type="sldNum" sz="quarter" idx="4294967295"/>
          </p:nvPr>
        </p:nvSpPr>
        <p:spPr>
          <a:xfrm>
            <a:off x="371684" y="6881800"/>
            <a:ext cx="337159" cy="31711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11</a:t>
            </a:fld>
            <a:endParaRPr dirty="0"/>
          </a:p>
        </p:txBody>
      </p:sp>
      <p:sp>
        <p:nvSpPr>
          <p:cNvPr id="314" name="Google Shape;266;p11"/>
          <p:cNvSpPr txBox="1"/>
          <p:nvPr/>
        </p:nvSpPr>
        <p:spPr>
          <a:xfrm>
            <a:off x="942038" y="2772601"/>
            <a:ext cx="4179109" cy="21699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p>
            <a:pPr>
              <a:defRPr sz="1600">
                <a:latin typeface="Calibri"/>
                <a:ea typeface="Calibri"/>
                <a:cs typeface="Calibri"/>
                <a:sym typeface="Calibri"/>
              </a:defRPr>
            </a:pPr>
            <a:r>
              <a:t>•¿Cuáles son los componentes del tren de potencia de un automóvil?</a:t>
            </a:r>
          </a:p>
          <a:p>
            <a:pPr>
              <a:defRPr sz="1600">
                <a:latin typeface="Calibri"/>
                <a:ea typeface="Calibri"/>
                <a:cs typeface="Calibri"/>
                <a:sym typeface="Calibri"/>
              </a:defRPr>
            </a:pPr>
            <a:endParaRPr/>
          </a:p>
          <a:p>
            <a:pPr>
              <a:defRPr sz="1600">
                <a:latin typeface="Calibri"/>
                <a:ea typeface="Calibri"/>
                <a:cs typeface="Calibri"/>
                <a:sym typeface="Calibri"/>
              </a:defRPr>
            </a:pPr>
            <a:r>
              <a:t>•¿En qué lugar es más recurrente encontrarlo?</a:t>
            </a:r>
          </a:p>
          <a:p>
            <a:pPr>
              <a:defRPr sz="1600">
                <a:latin typeface="Calibri"/>
                <a:ea typeface="Calibri"/>
                <a:cs typeface="Calibri"/>
                <a:sym typeface="Calibri"/>
              </a:defRPr>
            </a:pPr>
            <a:endParaRPr/>
          </a:p>
          <a:p>
            <a:pPr>
              <a:defRPr sz="1600">
                <a:latin typeface="Calibri"/>
                <a:ea typeface="Calibri"/>
                <a:cs typeface="Calibri"/>
                <a:sym typeface="Calibri"/>
              </a:defRPr>
            </a:pPr>
            <a:r>
              <a:t>•¿Cuál es la función de la transmisión dentro del tren de potencia?</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 name="Rectángulo redondeado"/>
          <p:cNvSpPr/>
          <p:nvPr/>
        </p:nvSpPr>
        <p:spPr>
          <a:xfrm>
            <a:off x="2384886" y="2390655"/>
            <a:ext cx="5627392" cy="3083523"/>
          </a:xfrm>
          <a:prstGeom prst="roundRect">
            <a:avLst>
              <a:gd name="adj" fmla="val 6178"/>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317" name="Círculo"/>
          <p:cNvSpPr/>
          <p:nvPr/>
        </p:nvSpPr>
        <p:spPr>
          <a:xfrm>
            <a:off x="6350376" y="2377955"/>
            <a:ext cx="3108922" cy="3108923"/>
          </a:xfrm>
          <a:prstGeom prst="ellipse">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318" name="Círculo"/>
          <p:cNvSpPr/>
          <p:nvPr/>
        </p:nvSpPr>
        <p:spPr>
          <a:xfrm>
            <a:off x="6449750" y="2477329"/>
            <a:ext cx="2910174" cy="2910175"/>
          </a:xfrm>
          <a:prstGeom prst="ellipse">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pic>
        <p:nvPicPr>
          <p:cNvPr id="319" name="Imagen" descr="Imagen"/>
          <p:cNvPicPr>
            <a:picLocks noChangeAspect="1"/>
          </p:cNvPicPr>
          <p:nvPr/>
        </p:nvPicPr>
        <p:blipFill>
          <a:blip r:embed="rId2"/>
          <a:stretch>
            <a:fillRect/>
          </a:stretch>
        </p:blipFill>
        <p:spPr>
          <a:xfrm>
            <a:off x="6517201" y="2554230"/>
            <a:ext cx="2775272" cy="2775272"/>
          </a:xfrm>
          <a:prstGeom prst="rect">
            <a:avLst/>
          </a:prstGeom>
          <a:ln w="12700">
            <a:miter lim="400000"/>
          </a:ln>
        </p:spPr>
      </p:pic>
      <p:grpSp>
        <p:nvGrpSpPr>
          <p:cNvPr id="323" name="Grupo"/>
          <p:cNvGrpSpPr/>
          <p:nvPr/>
        </p:nvGrpSpPr>
        <p:grpSpPr>
          <a:xfrm>
            <a:off x="148493" y="2178866"/>
            <a:ext cx="4147044" cy="4147044"/>
            <a:chOff x="0" y="0"/>
            <a:chExt cx="4147042" cy="4147042"/>
          </a:xfrm>
        </p:grpSpPr>
        <p:sp>
          <p:nvSpPr>
            <p:cNvPr id="320" name="Círculo"/>
            <p:cNvSpPr/>
            <p:nvPr/>
          </p:nvSpPr>
          <p:spPr>
            <a:xfrm>
              <a:off x="0" y="0"/>
              <a:ext cx="4147043" cy="4147043"/>
            </a:xfrm>
            <a:prstGeom prst="ellipse">
              <a:avLst/>
            </a:prstGeom>
            <a:solidFill>
              <a:srgbClr val="FFFFFF"/>
            </a:solidFill>
            <a:ln w="12700" cap="flat">
              <a:noFill/>
              <a:miter lim="400000"/>
            </a:ln>
            <a:effectLst/>
          </p:spPr>
          <p:txBody>
            <a:bodyPr wrap="square" lIns="0" tIns="0" rIns="0" bIns="0" numCol="1" anchor="t">
              <a:noAutofit/>
            </a:bodyPr>
            <a:lstStyle/>
            <a:p>
              <a:pPr algn="ctr">
                <a:defRPr>
                  <a:solidFill>
                    <a:srgbClr val="FFFFFF"/>
                  </a:solidFill>
                  <a:latin typeface="+mn-lt"/>
                  <a:ea typeface="+mn-ea"/>
                  <a:cs typeface="+mn-cs"/>
                  <a:sym typeface="Arial"/>
                </a:defRPr>
              </a:pPr>
              <a:endParaRPr/>
            </a:p>
          </p:txBody>
        </p:sp>
        <p:sp>
          <p:nvSpPr>
            <p:cNvPr id="321" name="Círculo"/>
            <p:cNvSpPr/>
            <p:nvPr/>
          </p:nvSpPr>
          <p:spPr>
            <a:xfrm>
              <a:off x="0" y="0"/>
              <a:ext cx="4147043" cy="4147043"/>
            </a:xfrm>
            <a:prstGeom prst="ellipse">
              <a:avLst/>
            </a:prstGeom>
            <a:solidFill>
              <a:srgbClr val="E9E1E4"/>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pic>
          <p:nvPicPr>
            <p:cNvPr id="322" name="Imagen" descr="Imagen"/>
            <p:cNvPicPr>
              <a:picLocks noChangeAspect="1"/>
            </p:cNvPicPr>
            <p:nvPr/>
          </p:nvPicPr>
          <p:blipFill>
            <a:blip r:embed="rId3"/>
            <a:stretch>
              <a:fillRect/>
            </a:stretch>
          </p:blipFill>
          <p:spPr>
            <a:xfrm>
              <a:off x="119742" y="119742"/>
              <a:ext cx="3907559" cy="3907559"/>
            </a:xfrm>
            <a:prstGeom prst="rect">
              <a:avLst/>
            </a:prstGeom>
            <a:ln w="12700" cap="flat">
              <a:noFill/>
              <a:miter lim="400000"/>
            </a:ln>
            <a:effectLst/>
          </p:spPr>
        </p:pic>
      </p:grpSp>
      <p:sp>
        <p:nvSpPr>
          <p:cNvPr id="324" name="Google Shape;173;p6"/>
          <p:cNvSpPr txBox="1"/>
          <p:nvPr/>
        </p:nvSpPr>
        <p:spPr>
          <a:xfrm>
            <a:off x="382498" y="1261272"/>
            <a:ext cx="4187005"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cap="all">
                <a:solidFill>
                  <a:srgbClr val="741B47"/>
                </a:solidFill>
                <a:latin typeface="Calibri"/>
                <a:ea typeface="Calibri"/>
                <a:cs typeface="Calibri"/>
                <a:sym typeface="Calibri"/>
              </a:defRPr>
            </a:lvl1pPr>
          </a:lstStyle>
          <a:p>
            <a:r>
              <a:t>Conjunto de Embrague</a:t>
            </a:r>
          </a:p>
        </p:txBody>
      </p:sp>
      <p:pic>
        <p:nvPicPr>
          <p:cNvPr id="325" name="Imagen" descr="Imagen"/>
          <p:cNvPicPr>
            <a:picLocks noChangeAspect="1"/>
          </p:cNvPicPr>
          <p:nvPr/>
        </p:nvPicPr>
        <p:blipFill>
          <a:blip r:embed="rId4"/>
          <a:stretch>
            <a:fillRect/>
          </a:stretch>
        </p:blipFill>
        <p:spPr>
          <a:xfrm>
            <a:off x="8483869" y="2229902"/>
            <a:ext cx="608850" cy="608851"/>
          </a:xfrm>
          <a:prstGeom prst="rect">
            <a:avLst/>
          </a:prstGeom>
          <a:ln w="12700">
            <a:miter lim="400000"/>
          </a:ln>
        </p:spPr>
      </p:pic>
      <p:pic>
        <p:nvPicPr>
          <p:cNvPr id="2" name="Imagen 1">
            <a:extLst>
              <a:ext uri="{FF2B5EF4-FFF2-40B4-BE49-F238E27FC236}">
                <a16:creationId xmlns:a16="http://schemas.microsoft.com/office/drawing/2014/main" id="{E986D6AB-F553-674F-9C60-6C191C26E9D2}"/>
              </a:ext>
            </a:extLst>
          </p:cNvPr>
          <p:cNvPicPr>
            <a:picLocks noChangeAspect="1"/>
          </p:cNvPicPr>
          <p:nvPr/>
        </p:nvPicPr>
        <p:blipFill>
          <a:blip r:embed="rId5"/>
          <a:stretch>
            <a:fillRect/>
          </a:stretch>
        </p:blipFill>
        <p:spPr>
          <a:xfrm>
            <a:off x="3661231" y="3268980"/>
            <a:ext cx="3624720" cy="4337272"/>
          </a:xfrm>
          <a:prstGeom prst="rect">
            <a:avLst/>
          </a:prstGeom>
        </p:spPr>
      </p:pic>
      <p:sp>
        <p:nvSpPr>
          <p:cNvPr id="3" name="Marcador de número de diapositiva 2"/>
          <p:cNvSpPr>
            <a:spLocks noGrp="1"/>
          </p:cNvSpPr>
          <p:nvPr>
            <p:ph type="sldNum" sz="quarter" idx="2"/>
          </p:nvPr>
        </p:nvSpPr>
        <p:spPr/>
        <p:txBody>
          <a:bodyPr/>
          <a:lstStyle/>
          <a:p>
            <a:fld id="{86CB4B4D-7CA3-9044-876B-883B54F8677D}" type="slidenum">
              <a:rPr lang="es-CL" smtClean="0"/>
              <a:t>12</a:t>
            </a:fld>
            <a:endParaRPr lang="es-CL"/>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 name="Rectángulo redondeado"/>
          <p:cNvSpPr/>
          <p:nvPr/>
        </p:nvSpPr>
        <p:spPr>
          <a:xfrm>
            <a:off x="450745" y="4588015"/>
            <a:ext cx="6339504" cy="2017039"/>
          </a:xfrm>
          <a:prstGeom prst="roundRect">
            <a:avLst>
              <a:gd name="adj" fmla="val 9216"/>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329" name="Google Shape;173;p6"/>
          <p:cNvSpPr txBox="1"/>
          <p:nvPr/>
        </p:nvSpPr>
        <p:spPr>
          <a:xfrm>
            <a:off x="382498" y="1258298"/>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80000"/>
              </a:lnSpc>
              <a:defRPr sz="2800" b="1">
                <a:solidFill>
                  <a:srgbClr val="741B47"/>
                </a:solidFill>
                <a:latin typeface="Calibri"/>
                <a:ea typeface="Calibri"/>
                <a:cs typeface="Calibri"/>
                <a:sym typeface="Calibri"/>
              </a:defRPr>
            </a:pPr>
            <a:r>
              <a:t>¿QUÉ ES </a:t>
            </a:r>
            <a:r>
              <a:rPr b="0">
                <a:solidFill>
                  <a:srgbClr val="FF0000"/>
                </a:solidFill>
              </a:rPr>
              <a:t>EL CONJUNTO DE EMBRAGUE?</a:t>
            </a:r>
          </a:p>
        </p:txBody>
      </p:sp>
      <p:sp>
        <p:nvSpPr>
          <p:cNvPr id="330" name="Rectángulo redondeado"/>
          <p:cNvSpPr/>
          <p:nvPr/>
        </p:nvSpPr>
        <p:spPr>
          <a:xfrm>
            <a:off x="462469" y="2994292"/>
            <a:ext cx="6689811" cy="1488748"/>
          </a:xfrm>
          <a:prstGeom prst="roundRect">
            <a:avLst>
              <a:gd name="adj" fmla="val 10791"/>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331" name="Probar las baterías para determinar si son reutilizables.…"/>
          <p:cNvSpPr txBox="1"/>
          <p:nvPr/>
        </p:nvSpPr>
        <p:spPr>
          <a:xfrm>
            <a:off x="684653" y="3206030"/>
            <a:ext cx="4264873" cy="10652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Como se observa en la imagen, las partes componentes principales del conjunto embrague, se montan sobre el volante de Inercia, que se fija a través de pernos al árbol de cigüeñal del Motor.</a:t>
            </a:r>
          </a:p>
        </p:txBody>
      </p:sp>
      <p:sp>
        <p:nvSpPr>
          <p:cNvPr id="332" name="Círculo"/>
          <p:cNvSpPr/>
          <p:nvPr/>
        </p:nvSpPr>
        <p:spPr>
          <a:xfrm>
            <a:off x="5067934" y="2719610"/>
            <a:ext cx="4393996" cy="4393996"/>
          </a:xfrm>
          <a:prstGeom prst="ellipse">
            <a:avLst/>
          </a:prstGeom>
          <a:solidFill>
            <a:srgbClr val="FFFFFF"/>
          </a:solidFill>
          <a:ln w="12700">
            <a:miter lim="400000"/>
          </a:ln>
        </p:spPr>
        <p:txBody>
          <a:bodyPr lIns="0" tIns="0" rIns="0" bIns="0" anchor="ctr"/>
          <a:lstStyle/>
          <a:p>
            <a:pPr algn="ctr">
              <a:defRPr>
                <a:solidFill>
                  <a:srgbClr val="FFFFFF"/>
                </a:solidFill>
                <a:latin typeface="+mn-lt"/>
                <a:ea typeface="+mn-ea"/>
                <a:cs typeface="+mn-cs"/>
                <a:sym typeface="Arial"/>
              </a:defRPr>
            </a:pPr>
            <a:endParaRPr/>
          </a:p>
        </p:txBody>
      </p:sp>
      <p:sp>
        <p:nvSpPr>
          <p:cNvPr id="333" name="Probar las baterías para determinar si son reutilizables.…"/>
          <p:cNvSpPr txBox="1"/>
          <p:nvPr/>
        </p:nvSpPr>
        <p:spPr>
          <a:xfrm>
            <a:off x="432286" y="2216966"/>
            <a:ext cx="8477897" cy="494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Es un conjunto de componentes que se ubican en la parte trasera del motor, cuya función es acoplar (transmitir) o desacoplar (interrumpir) el giro del motor del resto de la transmisión o Tren de Potencia.</a:t>
            </a:r>
          </a:p>
        </p:txBody>
      </p:sp>
      <p:sp>
        <p:nvSpPr>
          <p:cNvPr id="334" name="Probar las baterías para determinar si son reutilizables.…"/>
          <p:cNvSpPr txBox="1"/>
          <p:nvPr/>
        </p:nvSpPr>
        <p:spPr>
          <a:xfrm>
            <a:off x="678448" y="4759167"/>
            <a:ext cx="3963082" cy="19213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b="1">
                <a:solidFill>
                  <a:srgbClr val="741B47"/>
                </a:solidFill>
                <a:latin typeface="Calibri"/>
                <a:ea typeface="Calibri"/>
                <a:cs typeface="Calibri"/>
                <a:sym typeface="Calibri"/>
              </a:defRPr>
            </a:pPr>
            <a:r>
              <a:t>Las partes componentes principales del Conjunto de embrague son:</a:t>
            </a:r>
          </a:p>
          <a:p>
            <a:pPr>
              <a:lnSpc>
                <a:spcPct val="115000"/>
              </a:lnSpc>
              <a:defRPr sz="1600" b="1">
                <a:solidFill>
                  <a:srgbClr val="741B47"/>
                </a:solidFill>
                <a:latin typeface="Calibri"/>
                <a:ea typeface="Calibri"/>
                <a:cs typeface="Calibri"/>
                <a:sym typeface="Calibri"/>
              </a:defRPr>
            </a:pPr>
            <a:endParaRPr/>
          </a:p>
          <a:p>
            <a:pPr marL="160421" indent="-160421">
              <a:lnSpc>
                <a:spcPct val="115000"/>
              </a:lnSpc>
              <a:buSzPct val="100000"/>
              <a:buChar char="•"/>
              <a:defRPr sz="1600">
                <a:solidFill>
                  <a:srgbClr val="741B47"/>
                </a:solidFill>
                <a:latin typeface="Calibri"/>
                <a:ea typeface="Calibri"/>
                <a:cs typeface="Calibri"/>
                <a:sym typeface="Calibri"/>
              </a:defRPr>
            </a:pPr>
            <a:r>
              <a:t>Volante de Inercia</a:t>
            </a:r>
          </a:p>
          <a:p>
            <a:pPr marL="160421" indent="-160421">
              <a:lnSpc>
                <a:spcPct val="115000"/>
              </a:lnSpc>
              <a:buSzPct val="100000"/>
              <a:buChar char="•"/>
              <a:defRPr sz="1600">
                <a:solidFill>
                  <a:srgbClr val="741B47"/>
                </a:solidFill>
                <a:latin typeface="Calibri"/>
                <a:ea typeface="Calibri"/>
                <a:cs typeface="Calibri"/>
                <a:sym typeface="Calibri"/>
              </a:defRPr>
            </a:pPr>
            <a:r>
              <a:t>Disco de Embrague</a:t>
            </a:r>
          </a:p>
          <a:p>
            <a:pPr marL="160421" indent="-160421">
              <a:lnSpc>
                <a:spcPct val="115000"/>
              </a:lnSpc>
              <a:buSzPct val="100000"/>
              <a:buChar char="•"/>
              <a:defRPr sz="1600">
                <a:solidFill>
                  <a:srgbClr val="741B47"/>
                </a:solidFill>
                <a:latin typeface="Calibri"/>
                <a:ea typeface="Calibri"/>
                <a:cs typeface="Calibri"/>
                <a:sym typeface="Calibri"/>
              </a:defRPr>
            </a:pPr>
            <a:r>
              <a:t>Prensa de Embrague</a:t>
            </a:r>
          </a:p>
        </p:txBody>
      </p:sp>
      <p:pic>
        <p:nvPicPr>
          <p:cNvPr id="335" name="Imagen" descr="Imagen"/>
          <p:cNvPicPr>
            <a:picLocks noChangeAspect="1"/>
          </p:cNvPicPr>
          <p:nvPr/>
        </p:nvPicPr>
        <p:blipFill>
          <a:blip r:embed="rId2"/>
          <a:stretch>
            <a:fillRect/>
          </a:stretch>
        </p:blipFill>
        <p:spPr>
          <a:xfrm>
            <a:off x="5156391" y="2850219"/>
            <a:ext cx="3963082" cy="3963082"/>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13</a:t>
            </a:fld>
            <a:endParaRPr lang="es-CL"/>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 name="Rectángulo redondeado"/>
          <p:cNvSpPr/>
          <p:nvPr/>
        </p:nvSpPr>
        <p:spPr>
          <a:xfrm>
            <a:off x="502007" y="2729687"/>
            <a:ext cx="7533997" cy="1253776"/>
          </a:xfrm>
          <a:prstGeom prst="roundRect">
            <a:avLst>
              <a:gd name="adj" fmla="val 14706"/>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338" name="Círculo"/>
          <p:cNvSpPr/>
          <p:nvPr/>
        </p:nvSpPr>
        <p:spPr>
          <a:xfrm>
            <a:off x="5719826" y="2386704"/>
            <a:ext cx="3872051" cy="3872051"/>
          </a:xfrm>
          <a:prstGeom prst="ellipse">
            <a:avLst/>
          </a:prstGeom>
          <a:solidFill>
            <a:srgbClr val="FFFFFF"/>
          </a:solidFill>
          <a:ln w="12700">
            <a:miter lim="400000"/>
          </a:ln>
        </p:spPr>
        <p:txBody>
          <a:bodyPr lIns="0" tIns="0" rIns="0" bIns="0"/>
          <a:lstStyle/>
          <a:p>
            <a:pPr algn="ctr">
              <a:defRPr>
                <a:solidFill>
                  <a:srgbClr val="FFFFFF"/>
                </a:solidFill>
                <a:latin typeface="+mn-lt"/>
                <a:ea typeface="+mn-ea"/>
                <a:cs typeface="+mn-cs"/>
                <a:sym typeface="Arial"/>
              </a:defRPr>
            </a:pPr>
            <a:endParaRPr/>
          </a:p>
        </p:txBody>
      </p:sp>
      <p:sp>
        <p:nvSpPr>
          <p:cNvPr id="340" name="Probar las baterías para determinar si son reutilizables.…"/>
          <p:cNvSpPr txBox="1"/>
          <p:nvPr/>
        </p:nvSpPr>
        <p:spPr>
          <a:xfrm>
            <a:off x="2505992" y="2927597"/>
            <a:ext cx="2021582" cy="9263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50000"/>
              </a:lnSpc>
              <a:defRPr sz="1600">
                <a:latin typeface="Calibri"/>
                <a:ea typeface="Calibri"/>
                <a:cs typeface="Calibri"/>
                <a:sym typeface="Calibri"/>
              </a:defRPr>
            </a:pPr>
            <a:r>
              <a:t>Volante de Inercia</a:t>
            </a:r>
          </a:p>
          <a:p>
            <a:pPr>
              <a:lnSpc>
                <a:spcPct val="150000"/>
              </a:lnSpc>
              <a:defRPr sz="1600">
                <a:latin typeface="Calibri"/>
                <a:ea typeface="Calibri"/>
                <a:cs typeface="Calibri"/>
                <a:sym typeface="Calibri"/>
              </a:defRPr>
            </a:pPr>
            <a:r>
              <a:t>Disco de Embrague</a:t>
            </a:r>
          </a:p>
          <a:p>
            <a:pPr>
              <a:lnSpc>
                <a:spcPct val="150000"/>
              </a:lnSpc>
              <a:defRPr sz="1600">
                <a:latin typeface="Calibri"/>
                <a:ea typeface="Calibri"/>
                <a:cs typeface="Calibri"/>
                <a:sym typeface="Calibri"/>
              </a:defRPr>
            </a:pPr>
            <a:r>
              <a:t>Prensa de Embrague</a:t>
            </a:r>
          </a:p>
        </p:txBody>
      </p:sp>
      <p:sp>
        <p:nvSpPr>
          <p:cNvPr id="343" name="Google Shape;173;p6"/>
          <p:cNvSpPr txBox="1"/>
          <p:nvPr/>
        </p:nvSpPr>
        <p:spPr>
          <a:xfrm>
            <a:off x="382498" y="1287090"/>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80000"/>
              </a:lnSpc>
              <a:defRPr sz="2800" b="1">
                <a:solidFill>
                  <a:srgbClr val="741B47"/>
                </a:solidFill>
                <a:latin typeface="Calibri"/>
                <a:ea typeface="Calibri"/>
                <a:cs typeface="Calibri"/>
                <a:sym typeface="Calibri"/>
              </a:defRPr>
            </a:pPr>
            <a:r>
              <a:t>DISPOSICIÓN DEL </a:t>
            </a:r>
            <a:r>
              <a:rPr b="0">
                <a:solidFill>
                  <a:srgbClr val="FF0000"/>
                </a:solidFill>
              </a:rPr>
              <a:t>CONJUNTO DE EMBRAGUE</a:t>
            </a:r>
          </a:p>
        </p:txBody>
      </p:sp>
      <p:pic>
        <p:nvPicPr>
          <p:cNvPr id="344" name="Imagen" descr="Imagen"/>
          <p:cNvPicPr>
            <a:picLocks noChangeAspect="1"/>
          </p:cNvPicPr>
          <p:nvPr/>
        </p:nvPicPr>
        <p:blipFill>
          <a:blip r:embed="rId2"/>
          <a:stretch>
            <a:fillRect/>
          </a:stretch>
        </p:blipFill>
        <p:spPr>
          <a:xfrm>
            <a:off x="2789803" y="5178805"/>
            <a:ext cx="3291949" cy="1481846"/>
          </a:xfrm>
          <a:prstGeom prst="rect">
            <a:avLst/>
          </a:prstGeom>
          <a:ln w="12700">
            <a:miter lim="400000"/>
          </a:ln>
        </p:spPr>
      </p:pic>
      <p:pic>
        <p:nvPicPr>
          <p:cNvPr id="345" name="Imagen" descr="Imagen"/>
          <p:cNvPicPr>
            <a:picLocks noChangeAspect="1"/>
          </p:cNvPicPr>
          <p:nvPr/>
        </p:nvPicPr>
        <p:blipFill>
          <a:blip r:embed="rId3"/>
          <a:stretch>
            <a:fillRect/>
          </a:stretch>
        </p:blipFill>
        <p:spPr>
          <a:xfrm>
            <a:off x="5888507" y="2554100"/>
            <a:ext cx="3524716" cy="3537260"/>
          </a:xfrm>
          <a:prstGeom prst="rect">
            <a:avLst/>
          </a:prstGeom>
          <a:ln w="12700">
            <a:miter lim="400000"/>
          </a:ln>
        </p:spPr>
      </p:pic>
      <p:sp>
        <p:nvSpPr>
          <p:cNvPr id="346" name="1"/>
          <p:cNvSpPr txBox="1"/>
          <p:nvPr/>
        </p:nvSpPr>
        <p:spPr>
          <a:xfrm>
            <a:off x="5274237" y="2846092"/>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defRPr sz="1600" b="1">
                <a:solidFill>
                  <a:srgbClr val="FF0000"/>
                </a:solidFill>
                <a:latin typeface="Calibri"/>
                <a:ea typeface="Calibri"/>
                <a:cs typeface="Calibri"/>
                <a:sym typeface="Calibri"/>
              </a:defRPr>
            </a:lvl1pPr>
          </a:lstStyle>
          <a:p>
            <a:r>
              <a:t>1</a:t>
            </a:r>
          </a:p>
        </p:txBody>
      </p:sp>
      <p:sp>
        <p:nvSpPr>
          <p:cNvPr id="347" name="Línea"/>
          <p:cNvSpPr/>
          <p:nvPr/>
        </p:nvSpPr>
        <p:spPr>
          <a:xfrm flipH="1" flipV="1">
            <a:off x="5456516" y="2941781"/>
            <a:ext cx="1147048" cy="350286"/>
          </a:xfrm>
          <a:prstGeom prst="line">
            <a:avLst/>
          </a:prstGeom>
          <a:ln w="12700">
            <a:solidFill>
              <a:srgbClr val="FF0000"/>
            </a:solidFill>
            <a:headEnd type="oval"/>
            <a:tailEnd type="triangle"/>
          </a:ln>
        </p:spPr>
        <p:txBody>
          <a:bodyPr lIns="45718" tIns="45718" rIns="45718" bIns="45718"/>
          <a:lstStyle/>
          <a:p>
            <a:endParaRPr/>
          </a:p>
        </p:txBody>
      </p:sp>
      <p:sp>
        <p:nvSpPr>
          <p:cNvPr id="348" name="2"/>
          <p:cNvSpPr txBox="1"/>
          <p:nvPr/>
        </p:nvSpPr>
        <p:spPr>
          <a:xfrm>
            <a:off x="5263430" y="3251998"/>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defRPr sz="1600" b="1">
                <a:solidFill>
                  <a:srgbClr val="FF0000"/>
                </a:solidFill>
                <a:latin typeface="Calibri"/>
                <a:ea typeface="Calibri"/>
                <a:cs typeface="Calibri"/>
                <a:sym typeface="Calibri"/>
              </a:defRPr>
            </a:lvl1pPr>
          </a:lstStyle>
          <a:p>
            <a:r>
              <a:t>2</a:t>
            </a:r>
          </a:p>
        </p:txBody>
      </p:sp>
      <p:sp>
        <p:nvSpPr>
          <p:cNvPr id="349" name="3"/>
          <p:cNvSpPr txBox="1"/>
          <p:nvPr/>
        </p:nvSpPr>
        <p:spPr>
          <a:xfrm>
            <a:off x="5276130" y="3657904"/>
            <a:ext cx="137965"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defRPr sz="1600" b="1">
                <a:solidFill>
                  <a:srgbClr val="FF0000"/>
                </a:solidFill>
                <a:latin typeface="Calibri"/>
                <a:ea typeface="Calibri"/>
                <a:cs typeface="Calibri"/>
                <a:sym typeface="Calibri"/>
              </a:defRPr>
            </a:lvl1pPr>
          </a:lstStyle>
          <a:p>
            <a:r>
              <a:t>3</a:t>
            </a:r>
          </a:p>
        </p:txBody>
      </p:sp>
      <p:sp>
        <p:nvSpPr>
          <p:cNvPr id="350" name="Línea"/>
          <p:cNvSpPr/>
          <p:nvPr/>
        </p:nvSpPr>
        <p:spPr>
          <a:xfrm flipH="1" flipV="1">
            <a:off x="5430414" y="3333941"/>
            <a:ext cx="1904731" cy="609574"/>
          </a:xfrm>
          <a:prstGeom prst="line">
            <a:avLst/>
          </a:prstGeom>
          <a:ln w="12700">
            <a:solidFill>
              <a:srgbClr val="FF0000"/>
            </a:solidFill>
            <a:headEnd type="oval"/>
            <a:tailEnd type="triangle"/>
          </a:ln>
        </p:spPr>
        <p:txBody>
          <a:bodyPr lIns="45718" tIns="45718" rIns="45718" bIns="45718"/>
          <a:lstStyle/>
          <a:p>
            <a:endParaRPr/>
          </a:p>
        </p:txBody>
      </p:sp>
      <p:sp>
        <p:nvSpPr>
          <p:cNvPr id="351" name="Línea"/>
          <p:cNvSpPr/>
          <p:nvPr/>
        </p:nvSpPr>
        <p:spPr>
          <a:xfrm flipH="1" flipV="1">
            <a:off x="5386910" y="3751575"/>
            <a:ext cx="2855472" cy="867669"/>
          </a:xfrm>
          <a:prstGeom prst="line">
            <a:avLst/>
          </a:prstGeom>
          <a:ln w="12700">
            <a:solidFill>
              <a:srgbClr val="FF0000"/>
            </a:solidFill>
            <a:headEnd type="oval"/>
            <a:tailEnd type="triangle"/>
          </a:ln>
        </p:spPr>
        <p:txBody>
          <a:bodyPr lIns="45718" tIns="45718" rIns="45718" bIns="45718"/>
          <a:lstStyle/>
          <a:p>
            <a:endParaRPr/>
          </a:p>
        </p:txBody>
      </p:sp>
      <p:pic>
        <p:nvPicPr>
          <p:cNvPr id="352" name="Imagen" descr="Imagen"/>
          <p:cNvPicPr>
            <a:picLocks noChangeAspect="1"/>
          </p:cNvPicPr>
          <p:nvPr/>
        </p:nvPicPr>
        <p:blipFill>
          <a:blip r:embed="rId4"/>
          <a:stretch>
            <a:fillRect/>
          </a:stretch>
        </p:blipFill>
        <p:spPr>
          <a:xfrm>
            <a:off x="-767604" y="2692013"/>
            <a:ext cx="3524717" cy="4223528"/>
          </a:xfrm>
          <a:prstGeom prst="rect">
            <a:avLst/>
          </a:prstGeom>
          <a:ln w="12700">
            <a:miter lim="400000"/>
          </a:ln>
        </p:spPr>
      </p:pic>
      <p:grpSp>
        <p:nvGrpSpPr>
          <p:cNvPr id="355" name="Google Shape;189;p6"/>
          <p:cNvGrpSpPr/>
          <p:nvPr/>
        </p:nvGrpSpPr>
        <p:grpSpPr>
          <a:xfrm>
            <a:off x="2108803" y="2818481"/>
            <a:ext cx="303808" cy="432951"/>
            <a:chOff x="0" y="0"/>
            <a:chExt cx="303807" cy="432950"/>
          </a:xfrm>
        </p:grpSpPr>
        <p:sp>
          <p:nvSpPr>
            <p:cNvPr id="353" name="Google Shape;190;p6"/>
            <p:cNvSpPr/>
            <p:nvPr/>
          </p:nvSpPr>
          <p:spPr>
            <a:xfrm>
              <a:off x="0" y="60715"/>
              <a:ext cx="303808" cy="31156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354" name="Google Shape;191;p6"/>
            <p:cNvSpPr txBox="1"/>
            <p:nvPr/>
          </p:nvSpPr>
          <p:spPr>
            <a:xfrm>
              <a:off x="7691" y="0"/>
              <a:ext cx="242514" cy="43295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noAutofit/>
            </a:bodyPr>
            <a:lstStyle>
              <a:lvl1pPr algn="ctr">
                <a:defRPr sz="1900" b="1">
                  <a:solidFill>
                    <a:srgbClr val="FFFFFF"/>
                  </a:solidFill>
                  <a:latin typeface="Calibri"/>
                  <a:ea typeface="Calibri"/>
                  <a:cs typeface="Calibri"/>
                  <a:sym typeface="Calibri"/>
                </a:defRPr>
              </a:lvl1pPr>
            </a:lstStyle>
            <a:p>
              <a:r>
                <a:t>1</a:t>
              </a:r>
            </a:p>
          </p:txBody>
        </p:sp>
      </p:grpSp>
      <p:grpSp>
        <p:nvGrpSpPr>
          <p:cNvPr id="358" name="Google Shape;189;p6"/>
          <p:cNvGrpSpPr/>
          <p:nvPr/>
        </p:nvGrpSpPr>
        <p:grpSpPr>
          <a:xfrm>
            <a:off x="2108803" y="3158997"/>
            <a:ext cx="303809" cy="432952"/>
            <a:chOff x="0" y="0"/>
            <a:chExt cx="303807" cy="432950"/>
          </a:xfrm>
        </p:grpSpPr>
        <p:sp>
          <p:nvSpPr>
            <p:cNvPr id="356" name="Google Shape;190;p6"/>
            <p:cNvSpPr/>
            <p:nvPr/>
          </p:nvSpPr>
          <p:spPr>
            <a:xfrm>
              <a:off x="0" y="60715"/>
              <a:ext cx="303808" cy="31156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357" name="Google Shape;191;p6"/>
            <p:cNvSpPr txBox="1"/>
            <p:nvPr/>
          </p:nvSpPr>
          <p:spPr>
            <a:xfrm>
              <a:off x="7691" y="0"/>
              <a:ext cx="242514" cy="43295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noAutofit/>
            </a:bodyPr>
            <a:lstStyle>
              <a:lvl1pPr algn="ctr">
                <a:defRPr sz="1900" b="1">
                  <a:solidFill>
                    <a:srgbClr val="FFFFFF"/>
                  </a:solidFill>
                  <a:latin typeface="Calibri"/>
                  <a:ea typeface="Calibri"/>
                  <a:cs typeface="Calibri"/>
                  <a:sym typeface="Calibri"/>
                </a:defRPr>
              </a:lvl1pPr>
            </a:lstStyle>
            <a:p>
              <a:r>
                <a:t>2</a:t>
              </a:r>
            </a:p>
          </p:txBody>
        </p:sp>
      </p:grpSp>
      <p:grpSp>
        <p:nvGrpSpPr>
          <p:cNvPr id="361" name="Google Shape;189;p6"/>
          <p:cNvGrpSpPr/>
          <p:nvPr/>
        </p:nvGrpSpPr>
        <p:grpSpPr>
          <a:xfrm>
            <a:off x="2108803" y="3496790"/>
            <a:ext cx="303809" cy="432952"/>
            <a:chOff x="0" y="0"/>
            <a:chExt cx="303807" cy="432950"/>
          </a:xfrm>
        </p:grpSpPr>
        <p:sp>
          <p:nvSpPr>
            <p:cNvPr id="359" name="Google Shape;190;p6"/>
            <p:cNvSpPr/>
            <p:nvPr/>
          </p:nvSpPr>
          <p:spPr>
            <a:xfrm>
              <a:off x="0" y="60715"/>
              <a:ext cx="303808" cy="31156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360" name="Google Shape;191;p6"/>
            <p:cNvSpPr txBox="1"/>
            <p:nvPr/>
          </p:nvSpPr>
          <p:spPr>
            <a:xfrm>
              <a:off x="7691" y="0"/>
              <a:ext cx="242514" cy="43295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noAutofit/>
            </a:bodyPr>
            <a:lstStyle>
              <a:lvl1pPr algn="ctr">
                <a:defRPr sz="1900" b="1">
                  <a:solidFill>
                    <a:srgbClr val="FFFFFF"/>
                  </a:solidFill>
                  <a:latin typeface="Calibri"/>
                  <a:ea typeface="Calibri"/>
                  <a:cs typeface="Calibri"/>
                  <a:sym typeface="Calibri"/>
                </a:defRPr>
              </a:lvl1pPr>
            </a:lstStyle>
            <a:p>
              <a:r>
                <a:t>3</a:t>
              </a:r>
            </a:p>
          </p:txBody>
        </p:sp>
      </p:grpSp>
      <p:grpSp>
        <p:nvGrpSpPr>
          <p:cNvPr id="364" name="Google Shape;189;p6"/>
          <p:cNvGrpSpPr/>
          <p:nvPr/>
        </p:nvGrpSpPr>
        <p:grpSpPr>
          <a:xfrm>
            <a:off x="3331418" y="4719501"/>
            <a:ext cx="303809" cy="432951"/>
            <a:chOff x="0" y="0"/>
            <a:chExt cx="303807" cy="432950"/>
          </a:xfrm>
        </p:grpSpPr>
        <p:sp>
          <p:nvSpPr>
            <p:cNvPr id="362" name="Google Shape;190;p6"/>
            <p:cNvSpPr/>
            <p:nvPr/>
          </p:nvSpPr>
          <p:spPr>
            <a:xfrm>
              <a:off x="0" y="60715"/>
              <a:ext cx="303808" cy="31156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363" name="Google Shape;191;p6"/>
            <p:cNvSpPr txBox="1"/>
            <p:nvPr/>
          </p:nvSpPr>
          <p:spPr>
            <a:xfrm>
              <a:off x="7691" y="0"/>
              <a:ext cx="242514" cy="43295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noAutofit/>
            </a:bodyPr>
            <a:lstStyle>
              <a:lvl1pPr algn="ctr">
                <a:defRPr sz="1900" b="1">
                  <a:solidFill>
                    <a:srgbClr val="FFFFFF"/>
                  </a:solidFill>
                  <a:latin typeface="Calibri"/>
                  <a:ea typeface="Calibri"/>
                  <a:cs typeface="Calibri"/>
                  <a:sym typeface="Calibri"/>
                </a:defRPr>
              </a:lvl1pPr>
            </a:lstStyle>
            <a:p>
              <a:r>
                <a:t>1</a:t>
              </a:r>
            </a:p>
          </p:txBody>
        </p:sp>
      </p:grpSp>
      <p:grpSp>
        <p:nvGrpSpPr>
          <p:cNvPr id="367" name="Google Shape;189;p6"/>
          <p:cNvGrpSpPr/>
          <p:nvPr/>
        </p:nvGrpSpPr>
        <p:grpSpPr>
          <a:xfrm>
            <a:off x="4247914" y="4719501"/>
            <a:ext cx="303809" cy="432951"/>
            <a:chOff x="0" y="0"/>
            <a:chExt cx="303807" cy="432950"/>
          </a:xfrm>
        </p:grpSpPr>
        <p:sp>
          <p:nvSpPr>
            <p:cNvPr id="365" name="Google Shape;190;p6"/>
            <p:cNvSpPr/>
            <p:nvPr/>
          </p:nvSpPr>
          <p:spPr>
            <a:xfrm>
              <a:off x="0" y="60715"/>
              <a:ext cx="303808" cy="31156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366" name="Google Shape;191;p6"/>
            <p:cNvSpPr txBox="1"/>
            <p:nvPr/>
          </p:nvSpPr>
          <p:spPr>
            <a:xfrm>
              <a:off x="7691" y="0"/>
              <a:ext cx="242514" cy="43295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noAutofit/>
            </a:bodyPr>
            <a:lstStyle>
              <a:lvl1pPr algn="ctr">
                <a:defRPr sz="1900" b="1">
                  <a:solidFill>
                    <a:srgbClr val="FFFFFF"/>
                  </a:solidFill>
                  <a:latin typeface="Calibri"/>
                  <a:ea typeface="Calibri"/>
                  <a:cs typeface="Calibri"/>
                  <a:sym typeface="Calibri"/>
                </a:defRPr>
              </a:lvl1pPr>
            </a:lstStyle>
            <a:p>
              <a:r>
                <a:t>2</a:t>
              </a:r>
            </a:p>
          </p:txBody>
        </p:sp>
      </p:grpSp>
      <p:grpSp>
        <p:nvGrpSpPr>
          <p:cNvPr id="370" name="Google Shape;189;p6"/>
          <p:cNvGrpSpPr/>
          <p:nvPr/>
        </p:nvGrpSpPr>
        <p:grpSpPr>
          <a:xfrm>
            <a:off x="5164410" y="4719501"/>
            <a:ext cx="303809" cy="432951"/>
            <a:chOff x="0" y="0"/>
            <a:chExt cx="303807" cy="432950"/>
          </a:xfrm>
        </p:grpSpPr>
        <p:sp>
          <p:nvSpPr>
            <p:cNvPr id="368" name="Google Shape;190;p6"/>
            <p:cNvSpPr/>
            <p:nvPr/>
          </p:nvSpPr>
          <p:spPr>
            <a:xfrm>
              <a:off x="0" y="60715"/>
              <a:ext cx="303808" cy="31156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369" name="Google Shape;191;p6"/>
            <p:cNvSpPr txBox="1"/>
            <p:nvPr/>
          </p:nvSpPr>
          <p:spPr>
            <a:xfrm>
              <a:off x="7691" y="0"/>
              <a:ext cx="242514" cy="43295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noAutofit/>
            </a:bodyPr>
            <a:lstStyle>
              <a:lvl1pPr algn="ctr">
                <a:defRPr sz="1900" b="1">
                  <a:solidFill>
                    <a:srgbClr val="FFFFFF"/>
                  </a:solidFill>
                  <a:latin typeface="Calibri"/>
                  <a:ea typeface="Calibri"/>
                  <a:cs typeface="Calibri"/>
                  <a:sym typeface="Calibri"/>
                </a:defRPr>
              </a:lvl1pPr>
            </a:lstStyle>
            <a:p>
              <a:r>
                <a:t>3</a:t>
              </a:r>
            </a:p>
          </p:txBody>
        </p:sp>
      </p:grpSp>
      <p:sp>
        <p:nvSpPr>
          <p:cNvPr id="2" name="Marcador de número de diapositiva 1"/>
          <p:cNvSpPr>
            <a:spLocks noGrp="1"/>
          </p:cNvSpPr>
          <p:nvPr>
            <p:ph type="sldNum" sz="quarter" idx="2"/>
          </p:nvPr>
        </p:nvSpPr>
        <p:spPr/>
        <p:txBody>
          <a:bodyPr/>
          <a:lstStyle/>
          <a:p>
            <a:fld id="{86CB4B4D-7CA3-9044-876B-883B54F8677D}" type="slidenum">
              <a:rPr lang="es-CL" smtClean="0"/>
              <a:t>14</a:t>
            </a:fld>
            <a:endParaRPr lang="es-CL"/>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 name="Rectángulo redondeado"/>
          <p:cNvSpPr/>
          <p:nvPr/>
        </p:nvSpPr>
        <p:spPr>
          <a:xfrm>
            <a:off x="1928133" y="2398238"/>
            <a:ext cx="7272287" cy="507101"/>
          </a:xfrm>
          <a:prstGeom prst="roundRect">
            <a:avLst>
              <a:gd name="adj" fmla="val 24371"/>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373" name="Rectángulo redondeado"/>
          <p:cNvSpPr/>
          <p:nvPr/>
        </p:nvSpPr>
        <p:spPr>
          <a:xfrm>
            <a:off x="1940833" y="4785838"/>
            <a:ext cx="7272287" cy="651001"/>
          </a:xfrm>
          <a:prstGeom prst="roundRect">
            <a:avLst>
              <a:gd name="adj" fmla="val 18984"/>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374" name="Rectángulo redondeado"/>
          <p:cNvSpPr/>
          <p:nvPr/>
        </p:nvSpPr>
        <p:spPr>
          <a:xfrm>
            <a:off x="2426520" y="2989780"/>
            <a:ext cx="6786600" cy="1734140"/>
          </a:xfrm>
          <a:prstGeom prst="roundRect">
            <a:avLst>
              <a:gd name="adj" fmla="val 9259"/>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376" name="Google Shape;173;p6"/>
          <p:cNvSpPr txBox="1"/>
          <p:nvPr/>
        </p:nvSpPr>
        <p:spPr>
          <a:xfrm>
            <a:off x="382498" y="1159672"/>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VOLANTE DE INERCIA</a:t>
            </a:r>
          </a:p>
        </p:txBody>
      </p:sp>
      <p:sp>
        <p:nvSpPr>
          <p:cNvPr id="377" name="Las baterías de los automóviles son consideradas desechos tóxicos dados sus componentes y residuos  peligrosos para el medio ambiente.…"/>
          <p:cNvSpPr txBox="1"/>
          <p:nvPr/>
        </p:nvSpPr>
        <p:spPr>
          <a:xfrm>
            <a:off x="426201" y="1678335"/>
            <a:ext cx="8562377" cy="47678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lvl1pPr>
              <a:lnSpc>
                <a:spcPct val="80000"/>
              </a:lnSpc>
              <a:defRPr sz="2200">
                <a:solidFill>
                  <a:srgbClr val="741B47"/>
                </a:solidFill>
                <a:latin typeface="Calibri"/>
                <a:ea typeface="Calibri"/>
                <a:cs typeface="Calibri"/>
                <a:sym typeface="Calibri"/>
              </a:defRPr>
            </a:lvl1pPr>
          </a:lstStyle>
          <a:p>
            <a:r>
              <a:t>El Volante de Inercia cumple 3 funciones principales, estas son:</a:t>
            </a:r>
          </a:p>
        </p:txBody>
      </p:sp>
      <p:sp>
        <p:nvSpPr>
          <p:cNvPr id="378" name="Probar las baterías para determinar si son reutilizables.…"/>
          <p:cNvSpPr txBox="1"/>
          <p:nvPr/>
        </p:nvSpPr>
        <p:spPr>
          <a:xfrm>
            <a:off x="3503916" y="2547211"/>
            <a:ext cx="5434813"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r">
              <a:lnSpc>
                <a:spcPct val="115000"/>
              </a:lnSpc>
              <a:defRPr sz="1600">
                <a:solidFill>
                  <a:srgbClr val="741B47"/>
                </a:solidFill>
                <a:latin typeface="Calibri"/>
                <a:ea typeface="Calibri"/>
                <a:cs typeface="Calibri"/>
                <a:sym typeface="Calibri"/>
              </a:defRPr>
            </a:lvl1pPr>
          </a:lstStyle>
          <a:p>
            <a:r>
              <a:t>Permitir que sobre él se monten el disco y prensa de embrague.</a:t>
            </a:r>
          </a:p>
        </p:txBody>
      </p:sp>
      <p:grpSp>
        <p:nvGrpSpPr>
          <p:cNvPr id="382" name="Grupo"/>
          <p:cNvGrpSpPr/>
          <p:nvPr/>
        </p:nvGrpSpPr>
        <p:grpSpPr>
          <a:xfrm>
            <a:off x="-36956" y="2425561"/>
            <a:ext cx="3941019" cy="3941018"/>
            <a:chOff x="0" y="0"/>
            <a:chExt cx="3941017" cy="3941017"/>
          </a:xfrm>
        </p:grpSpPr>
        <p:sp>
          <p:nvSpPr>
            <p:cNvPr id="380" name="Círculo"/>
            <p:cNvSpPr/>
            <p:nvPr/>
          </p:nvSpPr>
          <p:spPr>
            <a:xfrm>
              <a:off x="0" y="0"/>
              <a:ext cx="3941018" cy="3941018"/>
            </a:xfrm>
            <a:prstGeom prst="ellipse">
              <a:avLst/>
            </a:prstGeom>
            <a:solidFill>
              <a:srgbClr val="FFFFFF"/>
            </a:solidFill>
            <a:ln w="12700" cap="flat">
              <a:noFill/>
              <a:miter lim="400000"/>
            </a:ln>
            <a:effectLst/>
          </p:spPr>
          <p:txBody>
            <a:bodyPr wrap="square" lIns="0" tIns="0" rIns="0" bIns="0" numCol="1" anchor="t">
              <a:noAutofit/>
            </a:bodyPr>
            <a:lstStyle/>
            <a:p>
              <a:pPr algn="ctr">
                <a:defRPr>
                  <a:solidFill>
                    <a:srgbClr val="FFFFFF"/>
                  </a:solidFill>
                  <a:latin typeface="+mn-lt"/>
                  <a:ea typeface="+mn-ea"/>
                  <a:cs typeface="+mn-cs"/>
                  <a:sym typeface="Arial"/>
                </a:defRPr>
              </a:pPr>
              <a:endParaRPr/>
            </a:p>
          </p:txBody>
        </p:sp>
        <p:pic>
          <p:nvPicPr>
            <p:cNvPr id="381" name="Imagen" descr="Imagen"/>
            <p:cNvPicPr>
              <a:picLocks noChangeAspect="1"/>
            </p:cNvPicPr>
            <p:nvPr/>
          </p:nvPicPr>
          <p:blipFill>
            <a:blip r:embed="rId2"/>
            <a:stretch>
              <a:fillRect/>
            </a:stretch>
          </p:blipFill>
          <p:spPr>
            <a:xfrm>
              <a:off x="184467" y="184467"/>
              <a:ext cx="3572083" cy="3572083"/>
            </a:xfrm>
            <a:prstGeom prst="rect">
              <a:avLst/>
            </a:prstGeom>
            <a:ln w="12700" cap="flat">
              <a:noFill/>
              <a:miter lim="400000"/>
            </a:ln>
            <a:effectLst/>
          </p:spPr>
        </p:pic>
      </p:grpSp>
      <p:sp>
        <p:nvSpPr>
          <p:cNvPr id="383" name="Probar las baterías para determinar si son reutilizables.…"/>
          <p:cNvSpPr txBox="1"/>
          <p:nvPr/>
        </p:nvSpPr>
        <p:spPr>
          <a:xfrm>
            <a:off x="4141874" y="3170311"/>
            <a:ext cx="4869444" cy="13506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r">
              <a:lnSpc>
                <a:spcPct val="115000"/>
              </a:lnSpc>
              <a:defRPr sz="1600">
                <a:solidFill>
                  <a:srgbClr val="741B47"/>
                </a:solidFill>
                <a:latin typeface="Calibri"/>
                <a:ea typeface="Calibri"/>
                <a:cs typeface="Calibri"/>
                <a:sym typeface="Calibri"/>
              </a:defRPr>
            </a:lvl1pPr>
          </a:lstStyle>
          <a:p>
            <a:r>
              <a:t>Transmitir el giro del motor de arranque al árbol o eje de cigüeñal para el arranque inicial del motor, a través de la cercha (dentado periférico montado a presión sobre el volante de inercia) y pernos de fijación del volante al Flanche del árbol de cigüeñal.</a:t>
            </a:r>
          </a:p>
        </p:txBody>
      </p:sp>
      <p:sp>
        <p:nvSpPr>
          <p:cNvPr id="384" name="Probar las baterías para determinar si son reutilizables.…"/>
          <p:cNvSpPr txBox="1"/>
          <p:nvPr/>
        </p:nvSpPr>
        <p:spPr>
          <a:xfrm>
            <a:off x="4449153" y="4864075"/>
            <a:ext cx="4554061" cy="494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r">
              <a:lnSpc>
                <a:spcPct val="115000"/>
              </a:lnSpc>
              <a:defRPr sz="1600">
                <a:solidFill>
                  <a:srgbClr val="741B47"/>
                </a:solidFill>
                <a:latin typeface="Calibri"/>
                <a:ea typeface="Calibri"/>
                <a:cs typeface="Calibri"/>
                <a:sym typeface="Calibri"/>
              </a:defRPr>
            </a:lvl1pPr>
          </a:lstStyle>
          <a:p>
            <a:r>
              <a:t>Guardar la inercia suficiente para pasar de una explosión o trabajo mecánico del motor a otro.</a:t>
            </a:r>
          </a:p>
        </p:txBody>
      </p:sp>
      <p:sp>
        <p:nvSpPr>
          <p:cNvPr id="385" name="Probar las baterías para determinar si son reutilizables.…"/>
          <p:cNvSpPr txBox="1"/>
          <p:nvPr/>
        </p:nvSpPr>
        <p:spPr>
          <a:xfrm>
            <a:off x="3151045" y="5626683"/>
            <a:ext cx="5971049" cy="10652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gn="r">
              <a:lnSpc>
                <a:spcPct val="115000"/>
              </a:lnSpc>
              <a:defRPr sz="1600">
                <a:solidFill>
                  <a:srgbClr val="FF0000"/>
                </a:solidFill>
                <a:latin typeface="Calibri"/>
                <a:ea typeface="Calibri"/>
                <a:cs typeface="Calibri"/>
                <a:sym typeface="Calibri"/>
              </a:defRPr>
            </a:pPr>
            <a:r>
              <a:t>Por ejemplo, en un motor de 4 cilindros y 4 tiempos, cada explosión o trabajo mecánico se produce cada 180º de giro de cigüeñal (1/2 vuelta).</a:t>
            </a:r>
          </a:p>
          <a:p>
            <a:pPr algn="r">
              <a:lnSpc>
                <a:spcPct val="115000"/>
              </a:lnSpc>
              <a:defRPr sz="1600">
                <a:solidFill>
                  <a:srgbClr val="FF0000"/>
                </a:solidFill>
                <a:latin typeface="Calibri"/>
                <a:ea typeface="Calibri"/>
                <a:cs typeface="Calibri"/>
                <a:sym typeface="Calibri"/>
              </a:defRPr>
            </a:pPr>
            <a:r>
              <a:t>La Inercia para pasar de un trabajo mecánico o explosión a otra, es guardada por el volante de inercia.</a:t>
            </a:r>
          </a:p>
        </p:txBody>
      </p:sp>
      <p:sp>
        <p:nvSpPr>
          <p:cNvPr id="2" name="Marcador de número de diapositiva 1"/>
          <p:cNvSpPr>
            <a:spLocks noGrp="1"/>
          </p:cNvSpPr>
          <p:nvPr>
            <p:ph type="sldNum" sz="quarter" idx="2"/>
          </p:nvPr>
        </p:nvSpPr>
        <p:spPr/>
        <p:txBody>
          <a:bodyPr/>
          <a:lstStyle/>
          <a:p>
            <a:fld id="{86CB4B4D-7CA3-9044-876B-883B54F8677D}" type="slidenum">
              <a:rPr lang="es-CL" smtClean="0"/>
              <a:t>15</a:t>
            </a:fld>
            <a:endParaRPr lang="es-CL"/>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 name="Rectángulo redondeado"/>
          <p:cNvSpPr/>
          <p:nvPr/>
        </p:nvSpPr>
        <p:spPr>
          <a:xfrm>
            <a:off x="2073141" y="4197338"/>
            <a:ext cx="7324344" cy="536170"/>
          </a:xfrm>
          <a:prstGeom prst="roundRect">
            <a:avLst>
              <a:gd name="adj" fmla="val 15191"/>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388" name="Rectángulo redondeado"/>
          <p:cNvSpPr/>
          <p:nvPr/>
        </p:nvSpPr>
        <p:spPr>
          <a:xfrm>
            <a:off x="2073141" y="4822181"/>
            <a:ext cx="7324344" cy="1678223"/>
          </a:xfrm>
          <a:prstGeom prst="roundRect">
            <a:avLst>
              <a:gd name="adj" fmla="val 7076"/>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389" name="Rectángulo redondeado"/>
          <p:cNvSpPr/>
          <p:nvPr/>
        </p:nvSpPr>
        <p:spPr>
          <a:xfrm>
            <a:off x="2073141" y="2876004"/>
            <a:ext cx="7324344" cy="1236902"/>
          </a:xfrm>
          <a:prstGeom prst="roundRect">
            <a:avLst>
              <a:gd name="adj" fmla="val 11090"/>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390" name="Círculo"/>
          <p:cNvSpPr/>
          <p:nvPr/>
        </p:nvSpPr>
        <p:spPr>
          <a:xfrm>
            <a:off x="27804" y="2693753"/>
            <a:ext cx="3817444" cy="3817444"/>
          </a:xfrm>
          <a:prstGeom prst="ellipse">
            <a:avLst/>
          </a:prstGeom>
          <a:solidFill>
            <a:srgbClr val="FFFFFF"/>
          </a:solidFill>
          <a:ln w="12700">
            <a:miter lim="400000"/>
          </a:ln>
        </p:spPr>
        <p:txBody>
          <a:bodyPr lIns="0" tIns="0" rIns="0" bIns="0"/>
          <a:lstStyle/>
          <a:p>
            <a:pPr algn="ctr">
              <a:defRPr>
                <a:solidFill>
                  <a:srgbClr val="FFFFFF"/>
                </a:solidFill>
                <a:latin typeface="+mn-lt"/>
                <a:ea typeface="+mn-ea"/>
                <a:cs typeface="+mn-cs"/>
                <a:sym typeface="Arial"/>
              </a:defRPr>
            </a:pPr>
            <a:endParaRPr dirty="0"/>
          </a:p>
        </p:txBody>
      </p:sp>
      <p:sp>
        <p:nvSpPr>
          <p:cNvPr id="391" name="Triángulo isósceles 13"/>
          <p:cNvSpPr/>
          <p:nvPr/>
        </p:nvSpPr>
        <p:spPr>
          <a:xfrm rot="17283657">
            <a:off x="1176934" y="-1155153"/>
            <a:ext cx="333493" cy="906225"/>
          </a:xfrm>
          <a:prstGeom prst="triangle">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392" name="Triángulo isósceles 13"/>
          <p:cNvSpPr/>
          <p:nvPr/>
        </p:nvSpPr>
        <p:spPr>
          <a:xfrm rot="14561375">
            <a:off x="2503567" y="-1449654"/>
            <a:ext cx="333493" cy="906224"/>
          </a:xfrm>
          <a:prstGeom prst="triangle">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393" name="Google Shape;173;p6"/>
          <p:cNvSpPr txBox="1"/>
          <p:nvPr/>
        </p:nvSpPr>
        <p:spPr>
          <a:xfrm>
            <a:off x="382498" y="1080705"/>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nSpc>
                <a:spcPct val="80000"/>
              </a:lnSpc>
              <a:defRPr sz="2800" b="1">
                <a:solidFill>
                  <a:srgbClr val="741B47"/>
                </a:solidFill>
                <a:latin typeface="Calibri"/>
                <a:ea typeface="Calibri"/>
                <a:cs typeface="Calibri"/>
                <a:sym typeface="Calibri"/>
              </a:defRPr>
            </a:pPr>
            <a:r>
              <a:t>ESPECIFICACIONES </a:t>
            </a:r>
            <a:r>
              <a:rPr b="0">
                <a:solidFill>
                  <a:srgbClr val="FF0000"/>
                </a:solidFill>
              </a:rPr>
              <a:t>TÉCNICAS DEL SISTEMA</a:t>
            </a:r>
          </a:p>
        </p:txBody>
      </p:sp>
      <p:sp>
        <p:nvSpPr>
          <p:cNvPr id="394" name="Las baterías de los automóviles son consideradas desechos tóxicos dados sus componentes y residuos  peligrosos para el medio ambiente.…"/>
          <p:cNvSpPr txBox="1"/>
          <p:nvPr/>
        </p:nvSpPr>
        <p:spPr>
          <a:xfrm>
            <a:off x="3911088" y="3055716"/>
            <a:ext cx="5184056"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a:solidFill>
                  <a:srgbClr val="741B47"/>
                </a:solidFill>
                <a:latin typeface="Calibri"/>
                <a:ea typeface="Calibri"/>
                <a:cs typeface="Calibri"/>
                <a:sym typeface="Calibri"/>
              </a:defRPr>
            </a:pPr>
            <a:r>
              <a:t>Esta función consiste en absorber las vibraciones generadas en el motor entre las diferentes explosiones, ya que estas son transmitidas directamente a la transmisión o caja de cambios</a:t>
            </a:r>
            <a:r>
              <a:rPr sz="1200">
                <a:solidFill>
                  <a:srgbClr val="000000"/>
                </a:solidFill>
                <a:latin typeface="Times"/>
                <a:ea typeface="Times"/>
                <a:cs typeface="Times"/>
                <a:sym typeface="Times"/>
              </a:rPr>
              <a:t> </a:t>
            </a:r>
          </a:p>
        </p:txBody>
      </p:sp>
      <p:pic>
        <p:nvPicPr>
          <p:cNvPr id="395" name="Imagen" descr="Imagen"/>
          <p:cNvPicPr>
            <a:picLocks noChangeAspect="1"/>
          </p:cNvPicPr>
          <p:nvPr/>
        </p:nvPicPr>
        <p:blipFill>
          <a:blip r:embed="rId2"/>
          <a:stretch>
            <a:fillRect/>
          </a:stretch>
        </p:blipFill>
        <p:spPr>
          <a:xfrm>
            <a:off x="352306" y="2951078"/>
            <a:ext cx="3378872" cy="3378872"/>
          </a:xfrm>
          <a:prstGeom prst="rect">
            <a:avLst/>
          </a:prstGeom>
          <a:ln w="12700">
            <a:miter lim="400000"/>
          </a:ln>
        </p:spPr>
      </p:pic>
      <p:sp>
        <p:nvSpPr>
          <p:cNvPr id="396" name="Las baterías de los automóviles son consideradas desechos tóxicos dados sus componentes y residuos  peligrosos para el medio ambiente.…"/>
          <p:cNvSpPr txBox="1"/>
          <p:nvPr/>
        </p:nvSpPr>
        <p:spPr>
          <a:xfrm>
            <a:off x="3911088" y="5283135"/>
            <a:ext cx="5184056" cy="10652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En la siguiente gráfica se observa de color verde la curva de vibraciones que se produce en el motor, las de color lila en cambio, son las vibraciones que pasan a la transmisión con un volante de inercia común o mono masa.</a:t>
            </a:r>
          </a:p>
        </p:txBody>
      </p:sp>
      <p:sp>
        <p:nvSpPr>
          <p:cNvPr id="397" name="Probar las baterías para determinar si son reutilizables.…"/>
          <p:cNvSpPr txBox="1"/>
          <p:nvPr/>
        </p:nvSpPr>
        <p:spPr>
          <a:xfrm>
            <a:off x="458476" y="2183720"/>
            <a:ext cx="8442425"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FF0000"/>
                </a:solidFill>
                <a:latin typeface="Calibri"/>
                <a:ea typeface="Calibri"/>
                <a:cs typeface="Calibri"/>
                <a:sym typeface="Calibri"/>
              </a:defRPr>
            </a:lvl1pPr>
          </a:lstStyle>
          <a:p>
            <a:r>
              <a:t>Existe un nuevo tipo de volante denominado Bi masa o de doble masa, el cual además de realizar las funciones antes mencionadas tiene una función adicional. </a:t>
            </a:r>
          </a:p>
        </p:txBody>
      </p:sp>
      <p:sp>
        <p:nvSpPr>
          <p:cNvPr id="398" name="Rectángulo"/>
          <p:cNvSpPr/>
          <p:nvPr/>
        </p:nvSpPr>
        <p:spPr>
          <a:xfrm>
            <a:off x="4984340" y="3920614"/>
            <a:ext cx="3037552" cy="1289042"/>
          </a:xfrm>
          <a:prstGeom prst="rect">
            <a:avLst/>
          </a:prstGeom>
          <a:solidFill>
            <a:srgbClr val="FFFFFF"/>
          </a:solidFill>
          <a:ln w="12700">
            <a:miter lim="400000"/>
          </a:ln>
        </p:spPr>
        <p:txBody>
          <a:bodyPr lIns="0" tIns="0" rIns="0" bIns="0"/>
          <a:lstStyle/>
          <a:p>
            <a:pPr algn="ctr">
              <a:defRPr>
                <a:solidFill>
                  <a:srgbClr val="FFFFFF"/>
                </a:solidFill>
                <a:latin typeface="+mn-lt"/>
                <a:ea typeface="+mn-ea"/>
                <a:cs typeface="+mn-cs"/>
                <a:sym typeface="Arial"/>
              </a:defRPr>
            </a:pPr>
            <a:endParaRPr/>
          </a:p>
        </p:txBody>
      </p:sp>
      <p:pic>
        <p:nvPicPr>
          <p:cNvPr id="399" name="Imagen" descr="Imagen"/>
          <p:cNvPicPr>
            <a:picLocks noChangeAspect="1"/>
          </p:cNvPicPr>
          <p:nvPr/>
        </p:nvPicPr>
        <p:blipFill>
          <a:blip r:embed="rId3"/>
          <a:stretch>
            <a:fillRect/>
          </a:stretch>
        </p:blipFill>
        <p:spPr>
          <a:xfrm>
            <a:off x="5042432" y="3974003"/>
            <a:ext cx="2921368" cy="1158474"/>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16</a:t>
            </a:fld>
            <a:endParaRPr lang="es-CL"/>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 name="Rectángulo redondeado"/>
          <p:cNvSpPr/>
          <p:nvPr/>
        </p:nvSpPr>
        <p:spPr>
          <a:xfrm>
            <a:off x="528529" y="2486517"/>
            <a:ext cx="7911003" cy="2210718"/>
          </a:xfrm>
          <a:prstGeom prst="roundRect">
            <a:avLst>
              <a:gd name="adj" fmla="val 9863"/>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402" name="Rectángulo redondeado"/>
          <p:cNvSpPr/>
          <p:nvPr/>
        </p:nvSpPr>
        <p:spPr>
          <a:xfrm>
            <a:off x="528529" y="4822181"/>
            <a:ext cx="7270043" cy="1445930"/>
          </a:xfrm>
          <a:prstGeom prst="roundRect">
            <a:avLst>
              <a:gd name="adj" fmla="val 15079"/>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403" name="Círculo"/>
          <p:cNvSpPr/>
          <p:nvPr/>
        </p:nvSpPr>
        <p:spPr>
          <a:xfrm>
            <a:off x="6244884" y="2425685"/>
            <a:ext cx="3921779" cy="3921780"/>
          </a:xfrm>
          <a:prstGeom prst="ellipse">
            <a:avLst/>
          </a:prstGeom>
          <a:solidFill>
            <a:srgbClr val="FFFFFF"/>
          </a:solidFill>
          <a:ln w="12700">
            <a:miter lim="400000"/>
          </a:ln>
        </p:spPr>
        <p:txBody>
          <a:bodyPr lIns="0" tIns="0" rIns="0" bIns="0"/>
          <a:lstStyle/>
          <a:p>
            <a:pPr algn="ctr">
              <a:defRPr>
                <a:solidFill>
                  <a:srgbClr val="FFFFFF"/>
                </a:solidFill>
                <a:latin typeface="+mn-lt"/>
                <a:ea typeface="+mn-ea"/>
                <a:cs typeface="+mn-cs"/>
                <a:sym typeface="Arial"/>
              </a:defRPr>
            </a:pPr>
            <a:endParaRPr/>
          </a:p>
        </p:txBody>
      </p:sp>
      <p:sp>
        <p:nvSpPr>
          <p:cNvPr id="404" name="Triángulo isósceles 13"/>
          <p:cNvSpPr/>
          <p:nvPr/>
        </p:nvSpPr>
        <p:spPr>
          <a:xfrm rot="17283657">
            <a:off x="1176934" y="-1155153"/>
            <a:ext cx="333493" cy="906225"/>
          </a:xfrm>
          <a:prstGeom prst="triangle">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405" name="Triángulo isósceles 13"/>
          <p:cNvSpPr/>
          <p:nvPr/>
        </p:nvSpPr>
        <p:spPr>
          <a:xfrm rot="14561375">
            <a:off x="2503567" y="-1449655"/>
            <a:ext cx="333493" cy="906225"/>
          </a:xfrm>
          <a:prstGeom prst="triangle">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406" name="Google Shape;173;p6"/>
          <p:cNvSpPr txBox="1"/>
          <p:nvPr/>
        </p:nvSpPr>
        <p:spPr>
          <a:xfrm>
            <a:off x="382498" y="1080705"/>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nSpc>
                <a:spcPct val="80000"/>
              </a:lnSpc>
              <a:defRPr sz="2800" b="1">
                <a:solidFill>
                  <a:srgbClr val="741B47"/>
                </a:solidFill>
                <a:latin typeface="Calibri"/>
                <a:ea typeface="Calibri"/>
                <a:cs typeface="Calibri"/>
                <a:sym typeface="Calibri"/>
              </a:defRPr>
            </a:pPr>
            <a:r>
              <a:t>VOLANTE DE INERCIA </a:t>
            </a:r>
            <a:r>
              <a:rPr b="0">
                <a:solidFill>
                  <a:srgbClr val="FF0000"/>
                </a:solidFill>
              </a:rPr>
              <a:t>BI MASA O BOBLE MASA.</a:t>
            </a:r>
          </a:p>
        </p:txBody>
      </p:sp>
      <p:pic>
        <p:nvPicPr>
          <p:cNvPr id="407" name="Imagen" descr="Imagen"/>
          <p:cNvPicPr>
            <a:picLocks noChangeAspect="1"/>
          </p:cNvPicPr>
          <p:nvPr/>
        </p:nvPicPr>
        <p:blipFill>
          <a:blip r:embed="rId2"/>
          <a:stretch>
            <a:fillRect/>
          </a:stretch>
        </p:blipFill>
        <p:spPr>
          <a:xfrm>
            <a:off x="6433299" y="2757375"/>
            <a:ext cx="3258277" cy="3258278"/>
          </a:xfrm>
          <a:prstGeom prst="rect">
            <a:avLst/>
          </a:prstGeom>
          <a:ln w="12700">
            <a:miter lim="400000"/>
          </a:ln>
        </p:spPr>
      </p:pic>
      <p:sp>
        <p:nvSpPr>
          <p:cNvPr id="408" name="Las baterías de los automóviles son consideradas desechos tóxicos dados sus componentes y residuos  peligrosos para el medio ambiente.…"/>
          <p:cNvSpPr txBox="1"/>
          <p:nvPr/>
        </p:nvSpPr>
        <p:spPr>
          <a:xfrm>
            <a:off x="704909" y="5057699"/>
            <a:ext cx="5184055" cy="10652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Como se puede observar el volante Bi masa logra reducir en un gran porcentaje las vibraciones que pasan a la transmisión, logrando evitar daños prematuros por vibraciones en rodamientos y componentes de la transmisión.</a:t>
            </a:r>
          </a:p>
        </p:txBody>
      </p:sp>
      <p:sp>
        <p:nvSpPr>
          <p:cNvPr id="409" name="Probar las baterías para determinar si son reutilizables.…"/>
          <p:cNvSpPr txBox="1"/>
          <p:nvPr/>
        </p:nvSpPr>
        <p:spPr>
          <a:xfrm>
            <a:off x="458476" y="1631525"/>
            <a:ext cx="8950504" cy="4945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En la siguiente gráfica se observa de color verde la curva de vibraciones que se produce en el motor, las de color lila en cambio son las vibraciones que pasan a la transmisión con un volante de inercia de doble masa.</a:t>
            </a:r>
          </a:p>
        </p:txBody>
      </p:sp>
      <p:pic>
        <p:nvPicPr>
          <p:cNvPr id="410" name="Imagen" descr="Imagen"/>
          <p:cNvPicPr>
            <a:picLocks noChangeAspect="1"/>
          </p:cNvPicPr>
          <p:nvPr/>
        </p:nvPicPr>
        <p:blipFill>
          <a:blip r:embed="rId3"/>
          <a:stretch>
            <a:fillRect/>
          </a:stretch>
        </p:blipFill>
        <p:spPr>
          <a:xfrm>
            <a:off x="935928" y="2689840"/>
            <a:ext cx="4976397" cy="1804072"/>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17</a:t>
            </a:fld>
            <a:endParaRPr lang="es-CL"/>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 name="Rectángulo redondeado"/>
          <p:cNvSpPr/>
          <p:nvPr/>
        </p:nvSpPr>
        <p:spPr>
          <a:xfrm>
            <a:off x="2543061" y="3603563"/>
            <a:ext cx="5899478" cy="905055"/>
          </a:xfrm>
          <a:prstGeom prst="roundRect">
            <a:avLst>
              <a:gd name="adj" fmla="val 15037"/>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413" name="Rectángulo redondeado"/>
          <p:cNvSpPr/>
          <p:nvPr/>
        </p:nvSpPr>
        <p:spPr>
          <a:xfrm>
            <a:off x="2543061" y="2785839"/>
            <a:ext cx="5483897" cy="740836"/>
          </a:xfrm>
          <a:prstGeom prst="roundRect">
            <a:avLst>
              <a:gd name="adj" fmla="val 18371"/>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414" name="Rectángulo redondeado"/>
          <p:cNvSpPr/>
          <p:nvPr/>
        </p:nvSpPr>
        <p:spPr>
          <a:xfrm>
            <a:off x="2550653" y="4585820"/>
            <a:ext cx="5264515" cy="2129878"/>
          </a:xfrm>
          <a:prstGeom prst="roundRect">
            <a:avLst>
              <a:gd name="adj" fmla="val 6390"/>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415" name="Rectángulo redondeado"/>
          <p:cNvSpPr/>
          <p:nvPr/>
        </p:nvSpPr>
        <p:spPr>
          <a:xfrm>
            <a:off x="373366" y="2051866"/>
            <a:ext cx="7842758" cy="651001"/>
          </a:xfrm>
          <a:prstGeom prst="roundRect">
            <a:avLst>
              <a:gd name="adj" fmla="val 15961"/>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416" name="Rectángulo redondeado"/>
          <p:cNvSpPr/>
          <p:nvPr/>
        </p:nvSpPr>
        <p:spPr>
          <a:xfrm>
            <a:off x="6664122" y="1933658"/>
            <a:ext cx="2697018" cy="4868644"/>
          </a:xfrm>
          <a:prstGeom prst="roundRect">
            <a:avLst>
              <a:gd name="adj" fmla="val 21607"/>
            </a:avLst>
          </a:prstGeom>
          <a:solidFill>
            <a:srgbClr val="FFFFFF"/>
          </a:solidFill>
          <a:ln w="12700">
            <a:miter lim="400000"/>
          </a:ln>
        </p:spPr>
        <p:txBody>
          <a:bodyPr lIns="0" tIns="0" rIns="0" bIns="0"/>
          <a:lstStyle/>
          <a:p>
            <a:pPr algn="ctr">
              <a:defRPr>
                <a:solidFill>
                  <a:srgbClr val="FFFFFF"/>
                </a:solidFill>
                <a:latin typeface="+mn-lt"/>
                <a:ea typeface="+mn-ea"/>
                <a:cs typeface="+mn-cs"/>
                <a:sym typeface="Arial"/>
              </a:defRPr>
            </a:pPr>
            <a:endParaRPr/>
          </a:p>
        </p:txBody>
      </p:sp>
      <p:sp>
        <p:nvSpPr>
          <p:cNvPr id="417" name="Google Shape;173;p6"/>
          <p:cNvSpPr txBox="1"/>
          <p:nvPr/>
        </p:nvSpPr>
        <p:spPr>
          <a:xfrm>
            <a:off x="382498" y="1087525"/>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lvl1pPr>
              <a:lnSpc>
                <a:spcPct val="80000"/>
              </a:lnSpc>
              <a:defRPr sz="2800" b="1">
                <a:solidFill>
                  <a:srgbClr val="741B47"/>
                </a:solidFill>
                <a:latin typeface="Calibri"/>
                <a:ea typeface="Calibri"/>
                <a:cs typeface="Calibri"/>
                <a:sym typeface="Calibri"/>
              </a:defRPr>
            </a:lvl1pPr>
          </a:lstStyle>
          <a:p>
            <a:r>
              <a:t>VOLANTE DE INERCIA</a:t>
            </a:r>
          </a:p>
        </p:txBody>
      </p:sp>
      <p:sp>
        <p:nvSpPr>
          <p:cNvPr id="421" name="Las baterías de los automóviles son consideradas desechos tóxicos dados sus componentes y residuos  peligrosos para el medio ambiente.…"/>
          <p:cNvSpPr txBox="1"/>
          <p:nvPr/>
        </p:nvSpPr>
        <p:spPr>
          <a:xfrm>
            <a:off x="459753" y="1592459"/>
            <a:ext cx="8221314"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Además de las funciones antes mencionadas, el Volante de Inercia tiene otra importante misión </a:t>
            </a:r>
          </a:p>
        </p:txBody>
      </p:sp>
      <p:sp>
        <p:nvSpPr>
          <p:cNvPr id="422" name="Las baterías de los automóviles son consideradas desechos tóxicos dados sus componentes y residuos  peligrosos para el medio ambiente.…"/>
          <p:cNvSpPr txBox="1"/>
          <p:nvPr/>
        </p:nvSpPr>
        <p:spPr>
          <a:xfrm>
            <a:off x="702345" y="2124276"/>
            <a:ext cx="5671461" cy="494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Como se observa en la figura,  es un Volante del tipo Doble Masa, pero más allá de eso, es importante mencionar que:</a:t>
            </a:r>
          </a:p>
        </p:txBody>
      </p:sp>
      <p:sp>
        <p:nvSpPr>
          <p:cNvPr id="423" name="Las baterías de los automóviles son consideradas desechos tóxicos dados sus componentes y residuos  peligrosos para el medio ambiente.…"/>
          <p:cNvSpPr txBox="1"/>
          <p:nvPr/>
        </p:nvSpPr>
        <p:spPr>
          <a:xfrm>
            <a:off x="2732340" y="3672297"/>
            <a:ext cx="3778710"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b="1">
                <a:solidFill>
                  <a:srgbClr val="741B47"/>
                </a:solidFill>
                <a:latin typeface="Calibri"/>
                <a:ea typeface="Calibri"/>
                <a:cs typeface="Calibri"/>
                <a:sym typeface="Calibri"/>
              </a:defRPr>
            </a:pPr>
            <a:r>
              <a:t>Además, cuenta con:</a:t>
            </a:r>
          </a:p>
          <a:p>
            <a:pPr>
              <a:lnSpc>
                <a:spcPct val="115000"/>
              </a:lnSpc>
              <a:defRPr sz="1600">
                <a:solidFill>
                  <a:srgbClr val="741B47"/>
                </a:solidFill>
                <a:latin typeface="Calibri"/>
                <a:ea typeface="Calibri"/>
                <a:cs typeface="Calibri"/>
                <a:sym typeface="Calibri"/>
              </a:defRPr>
            </a:pPr>
            <a:r>
              <a:t>Cercha (dentado para el motor de arranque).</a:t>
            </a:r>
          </a:p>
          <a:p>
            <a:pPr>
              <a:lnSpc>
                <a:spcPct val="115000"/>
              </a:lnSpc>
              <a:defRPr sz="1600">
                <a:solidFill>
                  <a:srgbClr val="741B47"/>
                </a:solidFill>
                <a:latin typeface="Calibri"/>
                <a:ea typeface="Calibri"/>
                <a:cs typeface="Calibri"/>
                <a:sym typeface="Calibri"/>
              </a:defRPr>
            </a:pPr>
            <a:r>
              <a:t>Rueda fónica.</a:t>
            </a:r>
          </a:p>
        </p:txBody>
      </p:sp>
      <p:sp>
        <p:nvSpPr>
          <p:cNvPr id="424" name="Las baterías de los automóviles son consideradas desechos tóxicos dados sus componentes y residuos  peligrosos para el medio ambiente.…"/>
          <p:cNvSpPr txBox="1"/>
          <p:nvPr/>
        </p:nvSpPr>
        <p:spPr>
          <a:xfrm>
            <a:off x="2719640" y="4690063"/>
            <a:ext cx="3927718" cy="19213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b="1">
                <a:solidFill>
                  <a:srgbClr val="741B47"/>
                </a:solidFill>
                <a:latin typeface="Calibri"/>
                <a:ea typeface="Calibri"/>
                <a:cs typeface="Calibri"/>
                <a:sym typeface="Calibri"/>
              </a:defRPr>
            </a:pPr>
            <a:r>
              <a:t>Esta última tiene por función junto al sensor CKP (sensor de posición de cigüeñal):</a:t>
            </a:r>
          </a:p>
          <a:p>
            <a:pPr>
              <a:lnSpc>
                <a:spcPct val="115000"/>
              </a:lnSpc>
              <a:defRPr sz="1600">
                <a:solidFill>
                  <a:srgbClr val="741B47"/>
                </a:solidFill>
                <a:latin typeface="Calibri"/>
                <a:ea typeface="Calibri"/>
                <a:cs typeface="Calibri"/>
                <a:sym typeface="Calibri"/>
              </a:defRPr>
            </a:pPr>
            <a:r>
              <a:t>Indicar la velocidad de giro del motor.</a:t>
            </a:r>
          </a:p>
          <a:p>
            <a:pPr>
              <a:lnSpc>
                <a:spcPct val="115000"/>
              </a:lnSpc>
              <a:defRPr sz="1600">
                <a:solidFill>
                  <a:srgbClr val="741B47"/>
                </a:solidFill>
                <a:latin typeface="Calibri"/>
                <a:ea typeface="Calibri"/>
                <a:cs typeface="Calibri"/>
                <a:sym typeface="Calibri"/>
              </a:defRPr>
            </a:pPr>
            <a:r>
              <a:t>Indicar la posición PMS de los pistones 1 y su par. El par pistón del pistón 1, dependerá de la cantidad de cilindros que tenga el motor. Si es un motor de 4 cilindros, los pares son 1 y 4.</a:t>
            </a:r>
          </a:p>
        </p:txBody>
      </p:sp>
      <p:sp>
        <p:nvSpPr>
          <p:cNvPr id="425" name="Las baterías de los automóviles son consideradas desechos tóxicos dados sus componentes y residuos  peligrosos para el medio ambiente.…"/>
          <p:cNvSpPr txBox="1"/>
          <p:nvPr/>
        </p:nvSpPr>
        <p:spPr>
          <a:xfrm>
            <a:off x="2732340" y="2908993"/>
            <a:ext cx="3778710" cy="494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a:solidFill>
                  <a:srgbClr val="741B47"/>
                </a:solidFill>
                <a:latin typeface="Calibri"/>
                <a:ea typeface="Calibri"/>
                <a:cs typeface="Calibri"/>
                <a:sym typeface="Calibri"/>
              </a:defRPr>
            </a:pPr>
            <a:r>
              <a:t>Una masa va apernada al volante de inercia.</a:t>
            </a:r>
          </a:p>
          <a:p>
            <a:pPr>
              <a:lnSpc>
                <a:spcPct val="115000"/>
              </a:lnSpc>
              <a:defRPr sz="1600">
                <a:solidFill>
                  <a:srgbClr val="741B47"/>
                </a:solidFill>
                <a:latin typeface="Calibri"/>
                <a:ea typeface="Calibri"/>
                <a:cs typeface="Calibri"/>
                <a:sym typeface="Calibri"/>
              </a:defRPr>
            </a:pPr>
            <a:r>
              <a:t>La segunda masa aloja el conjunto embrague.</a:t>
            </a:r>
          </a:p>
        </p:txBody>
      </p:sp>
      <p:pic>
        <p:nvPicPr>
          <p:cNvPr id="426" name="Imagen" descr="Imagen"/>
          <p:cNvPicPr>
            <a:picLocks noChangeAspect="1"/>
          </p:cNvPicPr>
          <p:nvPr/>
        </p:nvPicPr>
        <p:blipFill>
          <a:blip r:embed="rId2"/>
          <a:stretch>
            <a:fillRect/>
          </a:stretch>
        </p:blipFill>
        <p:spPr>
          <a:xfrm>
            <a:off x="6813130" y="2109718"/>
            <a:ext cx="2551402" cy="4516525"/>
          </a:xfrm>
          <a:prstGeom prst="rect">
            <a:avLst/>
          </a:prstGeom>
          <a:ln w="12700">
            <a:miter lim="400000"/>
          </a:ln>
        </p:spPr>
      </p:pic>
      <p:pic>
        <p:nvPicPr>
          <p:cNvPr id="427" name="Imagen" descr="Imagen"/>
          <p:cNvPicPr>
            <a:picLocks noChangeAspect="1"/>
          </p:cNvPicPr>
          <p:nvPr/>
        </p:nvPicPr>
        <p:blipFill>
          <a:blip r:embed="rId3"/>
          <a:stretch>
            <a:fillRect/>
          </a:stretch>
        </p:blipFill>
        <p:spPr>
          <a:xfrm>
            <a:off x="201976" y="2844094"/>
            <a:ext cx="2402692" cy="3850514"/>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18</a:t>
            </a:fld>
            <a:endParaRPr lang="es-CL"/>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 name="Triángulo isósceles 13"/>
          <p:cNvSpPr/>
          <p:nvPr/>
        </p:nvSpPr>
        <p:spPr>
          <a:xfrm rot="12245620">
            <a:off x="256487" y="3619854"/>
            <a:ext cx="333493" cy="906225"/>
          </a:xfrm>
          <a:prstGeom prst="triangle">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430" name="Rectángulo redondeado"/>
          <p:cNvSpPr/>
          <p:nvPr/>
        </p:nvSpPr>
        <p:spPr>
          <a:xfrm>
            <a:off x="381827" y="2282317"/>
            <a:ext cx="4993182" cy="1637259"/>
          </a:xfrm>
          <a:prstGeom prst="roundRect">
            <a:avLst>
              <a:gd name="adj" fmla="val 9727"/>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431" name="Google Shape;173;p6"/>
          <p:cNvSpPr txBox="1"/>
          <p:nvPr/>
        </p:nvSpPr>
        <p:spPr>
          <a:xfrm>
            <a:off x="382498" y="1193036"/>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DISCO DE EMBRAGUE</a:t>
            </a:r>
          </a:p>
        </p:txBody>
      </p:sp>
      <p:sp>
        <p:nvSpPr>
          <p:cNvPr id="432" name="Las baterías de los automóviles son consideradas desechos tóxicos dados sus componentes y residuos  peligrosos para el medio ambiente.…"/>
          <p:cNvSpPr txBox="1"/>
          <p:nvPr/>
        </p:nvSpPr>
        <p:spPr>
          <a:xfrm>
            <a:off x="657883" y="2398148"/>
            <a:ext cx="4562847" cy="13506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a:solidFill>
                  <a:srgbClr val="741B47"/>
                </a:solidFill>
                <a:latin typeface="Calibri"/>
                <a:ea typeface="Calibri"/>
                <a:cs typeface="Calibri"/>
                <a:sym typeface="Calibri"/>
              </a:defRPr>
            </a:pPr>
            <a:r>
              <a:t>Como se mencionó anteriormente, el disco de embrague se ubica entre Volante de Inercia y Prensa de Embrague.</a:t>
            </a:r>
          </a:p>
          <a:p>
            <a:pPr>
              <a:lnSpc>
                <a:spcPct val="115000"/>
              </a:lnSpc>
              <a:defRPr sz="1600">
                <a:solidFill>
                  <a:srgbClr val="741B47"/>
                </a:solidFill>
                <a:latin typeface="Calibri"/>
                <a:ea typeface="Calibri"/>
                <a:cs typeface="Calibri"/>
                <a:sym typeface="Calibri"/>
              </a:defRPr>
            </a:pPr>
            <a:r>
              <a:t>Su función es transmisitir el Torque o Par generado por el motor hacia el eje de entrada de la transmisión.</a:t>
            </a:r>
          </a:p>
        </p:txBody>
      </p:sp>
      <p:sp>
        <p:nvSpPr>
          <p:cNvPr id="433" name="Las baterías de los automóviles son consideradas desechos tóxicos dados sus componentes y residuos  peligrosos para el medio ambiente.…"/>
          <p:cNvSpPr txBox="1"/>
          <p:nvPr/>
        </p:nvSpPr>
        <p:spPr>
          <a:xfrm>
            <a:off x="624713" y="4327151"/>
            <a:ext cx="4684623" cy="19213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b="1">
                <a:solidFill>
                  <a:srgbClr val="FF0000"/>
                </a:solidFill>
                <a:latin typeface="Calibri"/>
                <a:ea typeface="Calibri"/>
                <a:cs typeface="Calibri"/>
                <a:sym typeface="Calibri"/>
              </a:defRPr>
            </a:pPr>
            <a:r>
              <a:t>El Disco de Embrague cuenta con las siguientes Partes:</a:t>
            </a:r>
          </a:p>
          <a:p>
            <a:pPr>
              <a:lnSpc>
                <a:spcPct val="115000"/>
              </a:lnSpc>
              <a:defRPr sz="1600">
                <a:solidFill>
                  <a:srgbClr val="FF0000"/>
                </a:solidFill>
                <a:latin typeface="Calibri"/>
                <a:ea typeface="Calibri"/>
                <a:cs typeface="Calibri"/>
                <a:sym typeface="Calibri"/>
              </a:defRPr>
            </a:pPr>
            <a:r>
              <a:t>1.- Balata o Ferodo.</a:t>
            </a:r>
          </a:p>
          <a:p>
            <a:pPr>
              <a:lnSpc>
                <a:spcPct val="115000"/>
              </a:lnSpc>
              <a:defRPr sz="1600">
                <a:solidFill>
                  <a:srgbClr val="FF0000"/>
                </a:solidFill>
                <a:latin typeface="Calibri"/>
                <a:ea typeface="Calibri"/>
                <a:cs typeface="Calibri"/>
                <a:sym typeface="Calibri"/>
              </a:defRPr>
            </a:pPr>
            <a:r>
              <a:t>2.- Remaches.</a:t>
            </a:r>
          </a:p>
          <a:p>
            <a:pPr>
              <a:lnSpc>
                <a:spcPct val="115000"/>
              </a:lnSpc>
              <a:defRPr sz="1600">
                <a:solidFill>
                  <a:srgbClr val="FF0000"/>
                </a:solidFill>
                <a:latin typeface="Calibri"/>
                <a:ea typeface="Calibri"/>
                <a:cs typeface="Calibri"/>
                <a:sym typeface="Calibri"/>
              </a:defRPr>
            </a:pPr>
            <a:r>
              <a:t>3.- Cubo central.</a:t>
            </a:r>
          </a:p>
          <a:p>
            <a:pPr>
              <a:lnSpc>
                <a:spcPct val="115000"/>
              </a:lnSpc>
              <a:defRPr sz="1600">
                <a:solidFill>
                  <a:srgbClr val="FF0000"/>
                </a:solidFill>
                <a:latin typeface="Calibri"/>
                <a:ea typeface="Calibri"/>
                <a:cs typeface="Calibri"/>
                <a:sym typeface="Calibri"/>
              </a:defRPr>
            </a:pPr>
            <a:r>
              <a:t>4.- Resortes amortiguadores de torsión.</a:t>
            </a:r>
          </a:p>
          <a:p>
            <a:pPr>
              <a:lnSpc>
                <a:spcPct val="115000"/>
              </a:lnSpc>
              <a:defRPr sz="1600">
                <a:solidFill>
                  <a:srgbClr val="FF0000"/>
                </a:solidFill>
                <a:latin typeface="Calibri"/>
                <a:ea typeface="Calibri"/>
                <a:cs typeface="Calibri"/>
                <a:sym typeface="Calibri"/>
              </a:defRPr>
            </a:pPr>
            <a:r>
              <a:t>5.- Cubo estriado.</a:t>
            </a:r>
          </a:p>
          <a:p>
            <a:pPr>
              <a:lnSpc>
                <a:spcPct val="115000"/>
              </a:lnSpc>
              <a:defRPr sz="1600">
                <a:solidFill>
                  <a:srgbClr val="FF0000"/>
                </a:solidFill>
                <a:latin typeface="Calibri"/>
                <a:ea typeface="Calibri"/>
                <a:cs typeface="Calibri"/>
                <a:sym typeface="Calibri"/>
              </a:defRPr>
            </a:pPr>
            <a:r>
              <a:t>6.- Láminas (resortes) amortiguadores de presión.</a:t>
            </a:r>
          </a:p>
        </p:txBody>
      </p:sp>
      <p:sp>
        <p:nvSpPr>
          <p:cNvPr id="434" name="Círculo"/>
          <p:cNvSpPr/>
          <p:nvPr/>
        </p:nvSpPr>
        <p:spPr>
          <a:xfrm>
            <a:off x="6053683" y="2661508"/>
            <a:ext cx="3627934" cy="3627934"/>
          </a:xfrm>
          <a:prstGeom prst="ellipse">
            <a:avLst/>
          </a:prstGeom>
          <a:solidFill>
            <a:srgbClr val="FFFFFF"/>
          </a:solidFill>
          <a:ln w="12700">
            <a:miter lim="400000"/>
          </a:ln>
        </p:spPr>
        <p:txBody>
          <a:bodyPr lIns="0" tIns="0" rIns="0" bIns="0"/>
          <a:lstStyle/>
          <a:p>
            <a:pPr algn="ctr">
              <a:defRPr>
                <a:solidFill>
                  <a:srgbClr val="FFFFFF"/>
                </a:solidFill>
                <a:latin typeface="+mn-lt"/>
                <a:ea typeface="+mn-ea"/>
                <a:cs typeface="+mn-cs"/>
                <a:sym typeface="Arial"/>
              </a:defRPr>
            </a:pPr>
            <a:endParaRPr/>
          </a:p>
        </p:txBody>
      </p:sp>
      <p:pic>
        <p:nvPicPr>
          <p:cNvPr id="435" name="Imagen" descr="Imagen"/>
          <p:cNvPicPr>
            <a:picLocks noChangeAspect="1"/>
          </p:cNvPicPr>
          <p:nvPr/>
        </p:nvPicPr>
        <p:blipFill>
          <a:blip r:embed="rId2"/>
          <a:stretch>
            <a:fillRect/>
          </a:stretch>
        </p:blipFill>
        <p:spPr>
          <a:xfrm>
            <a:off x="6190798" y="2798623"/>
            <a:ext cx="3353704" cy="3353704"/>
          </a:xfrm>
          <a:prstGeom prst="rect">
            <a:avLst/>
          </a:prstGeom>
          <a:ln w="12700">
            <a:miter lim="400000"/>
          </a:ln>
        </p:spPr>
      </p:pic>
      <p:sp>
        <p:nvSpPr>
          <p:cNvPr id="436" name="1"/>
          <p:cNvSpPr txBox="1"/>
          <p:nvPr/>
        </p:nvSpPr>
        <p:spPr>
          <a:xfrm>
            <a:off x="5793660" y="3276066"/>
            <a:ext cx="127001" cy="209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1</a:t>
            </a:r>
          </a:p>
        </p:txBody>
      </p:sp>
      <p:sp>
        <p:nvSpPr>
          <p:cNvPr id="437" name="2"/>
          <p:cNvSpPr txBox="1"/>
          <p:nvPr/>
        </p:nvSpPr>
        <p:spPr>
          <a:xfrm>
            <a:off x="5793660" y="3691689"/>
            <a:ext cx="127001"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2</a:t>
            </a:r>
          </a:p>
        </p:txBody>
      </p:sp>
      <p:sp>
        <p:nvSpPr>
          <p:cNvPr id="438" name="3"/>
          <p:cNvSpPr txBox="1"/>
          <p:nvPr/>
        </p:nvSpPr>
        <p:spPr>
          <a:xfrm>
            <a:off x="5793660" y="4074701"/>
            <a:ext cx="127001"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3</a:t>
            </a:r>
          </a:p>
        </p:txBody>
      </p:sp>
      <p:sp>
        <p:nvSpPr>
          <p:cNvPr id="439" name="5"/>
          <p:cNvSpPr txBox="1"/>
          <p:nvPr/>
        </p:nvSpPr>
        <p:spPr>
          <a:xfrm>
            <a:off x="5793660" y="4869835"/>
            <a:ext cx="127001"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5</a:t>
            </a:r>
          </a:p>
        </p:txBody>
      </p:sp>
      <p:sp>
        <p:nvSpPr>
          <p:cNvPr id="440" name="4"/>
          <p:cNvSpPr txBox="1"/>
          <p:nvPr/>
        </p:nvSpPr>
        <p:spPr>
          <a:xfrm>
            <a:off x="5793660" y="4330713"/>
            <a:ext cx="127001"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4</a:t>
            </a:r>
          </a:p>
        </p:txBody>
      </p:sp>
      <p:sp>
        <p:nvSpPr>
          <p:cNvPr id="441" name="6"/>
          <p:cNvSpPr txBox="1"/>
          <p:nvPr/>
        </p:nvSpPr>
        <p:spPr>
          <a:xfrm>
            <a:off x="5793660" y="6013149"/>
            <a:ext cx="127001"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6</a:t>
            </a:r>
          </a:p>
        </p:txBody>
      </p:sp>
      <p:sp>
        <p:nvSpPr>
          <p:cNvPr id="442" name="Línea"/>
          <p:cNvSpPr/>
          <p:nvPr/>
        </p:nvSpPr>
        <p:spPr>
          <a:xfrm flipH="1">
            <a:off x="5949652" y="3380643"/>
            <a:ext cx="1147652" cy="1"/>
          </a:xfrm>
          <a:prstGeom prst="line">
            <a:avLst/>
          </a:prstGeom>
          <a:ln w="12700">
            <a:solidFill>
              <a:srgbClr val="FF0000"/>
            </a:solidFill>
            <a:headEnd type="oval"/>
            <a:tailEnd type="triangle"/>
          </a:ln>
        </p:spPr>
        <p:txBody>
          <a:bodyPr lIns="45718" tIns="45718" rIns="45718" bIns="45718"/>
          <a:lstStyle/>
          <a:p>
            <a:endParaRPr/>
          </a:p>
        </p:txBody>
      </p:sp>
      <p:sp>
        <p:nvSpPr>
          <p:cNvPr id="443" name="Línea"/>
          <p:cNvSpPr/>
          <p:nvPr/>
        </p:nvSpPr>
        <p:spPr>
          <a:xfrm flipH="1">
            <a:off x="5963439" y="3793616"/>
            <a:ext cx="643053" cy="1"/>
          </a:xfrm>
          <a:prstGeom prst="line">
            <a:avLst/>
          </a:prstGeom>
          <a:ln w="12700">
            <a:solidFill>
              <a:srgbClr val="FF0000"/>
            </a:solidFill>
            <a:headEnd type="oval"/>
            <a:tailEnd type="triangle"/>
          </a:ln>
        </p:spPr>
        <p:txBody>
          <a:bodyPr lIns="45718" tIns="45718" rIns="45718" bIns="45718"/>
          <a:lstStyle/>
          <a:p>
            <a:endParaRPr/>
          </a:p>
        </p:txBody>
      </p:sp>
      <p:sp>
        <p:nvSpPr>
          <p:cNvPr id="444" name="Línea"/>
          <p:cNvSpPr/>
          <p:nvPr/>
        </p:nvSpPr>
        <p:spPr>
          <a:xfrm flipH="1">
            <a:off x="5950134" y="4176378"/>
            <a:ext cx="1146688" cy="1"/>
          </a:xfrm>
          <a:prstGeom prst="line">
            <a:avLst/>
          </a:prstGeom>
          <a:ln w="12700">
            <a:solidFill>
              <a:srgbClr val="FF0000"/>
            </a:solidFill>
            <a:headEnd type="oval"/>
            <a:tailEnd type="triangle"/>
          </a:ln>
        </p:spPr>
        <p:txBody>
          <a:bodyPr lIns="45718" tIns="45718" rIns="45718" bIns="45718"/>
          <a:lstStyle/>
          <a:p>
            <a:endParaRPr/>
          </a:p>
        </p:txBody>
      </p:sp>
      <p:sp>
        <p:nvSpPr>
          <p:cNvPr id="445" name="Línea"/>
          <p:cNvSpPr/>
          <p:nvPr/>
        </p:nvSpPr>
        <p:spPr>
          <a:xfrm flipH="1">
            <a:off x="5950134" y="4437519"/>
            <a:ext cx="1146688" cy="1"/>
          </a:xfrm>
          <a:prstGeom prst="line">
            <a:avLst/>
          </a:prstGeom>
          <a:ln w="12700">
            <a:solidFill>
              <a:srgbClr val="FF0000"/>
            </a:solidFill>
            <a:headEnd type="oval"/>
            <a:tailEnd type="triangle"/>
          </a:ln>
        </p:spPr>
        <p:txBody>
          <a:bodyPr lIns="45718" tIns="45718" rIns="45718" bIns="45718"/>
          <a:lstStyle/>
          <a:p>
            <a:endParaRPr/>
          </a:p>
        </p:txBody>
      </p:sp>
      <p:sp>
        <p:nvSpPr>
          <p:cNvPr id="446" name="Línea"/>
          <p:cNvSpPr/>
          <p:nvPr/>
        </p:nvSpPr>
        <p:spPr>
          <a:xfrm flipH="1">
            <a:off x="5949713" y="6109522"/>
            <a:ext cx="1688714" cy="1"/>
          </a:xfrm>
          <a:prstGeom prst="line">
            <a:avLst/>
          </a:prstGeom>
          <a:ln w="12700">
            <a:solidFill>
              <a:srgbClr val="FF0000"/>
            </a:solidFill>
            <a:headEnd type="oval"/>
            <a:tailEnd type="triangle"/>
          </a:ln>
        </p:spPr>
        <p:txBody>
          <a:bodyPr lIns="45718" tIns="45718" rIns="45718" bIns="45718"/>
          <a:lstStyle/>
          <a:p>
            <a:endParaRPr/>
          </a:p>
        </p:txBody>
      </p:sp>
      <p:sp>
        <p:nvSpPr>
          <p:cNvPr id="447" name="Línea"/>
          <p:cNvSpPr/>
          <p:nvPr/>
        </p:nvSpPr>
        <p:spPr>
          <a:xfrm>
            <a:off x="5921966" y="4348847"/>
            <a:ext cx="1997230" cy="615709"/>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path>
            </a:pathLst>
          </a:custGeom>
          <a:ln w="12700">
            <a:solidFill>
              <a:srgbClr val="FF0000"/>
            </a:solidFill>
            <a:headEnd type="triangle"/>
            <a:tailEnd type="oval"/>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19</a:t>
            </a:fld>
            <a:endParaRPr lang="es-CL"/>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 name="Rectángulo redondeado"/>
          <p:cNvSpPr/>
          <p:nvPr/>
        </p:nvSpPr>
        <p:spPr>
          <a:xfrm>
            <a:off x="269970" y="3164331"/>
            <a:ext cx="7911002" cy="1414416"/>
          </a:xfrm>
          <a:prstGeom prst="roundRect">
            <a:avLst>
              <a:gd name="adj" fmla="val 15415"/>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450" name="Rectángulo redondeado"/>
          <p:cNvSpPr/>
          <p:nvPr/>
        </p:nvSpPr>
        <p:spPr>
          <a:xfrm>
            <a:off x="305417" y="4801493"/>
            <a:ext cx="7840108" cy="1351886"/>
          </a:xfrm>
          <a:prstGeom prst="roundRect">
            <a:avLst>
              <a:gd name="adj" fmla="val 11780"/>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451" name="Círculo"/>
          <p:cNvSpPr/>
          <p:nvPr/>
        </p:nvSpPr>
        <p:spPr>
          <a:xfrm>
            <a:off x="5704559" y="2761124"/>
            <a:ext cx="3776830" cy="3776831"/>
          </a:xfrm>
          <a:prstGeom prst="ellipse">
            <a:avLst/>
          </a:prstGeom>
          <a:solidFill>
            <a:srgbClr val="FFFFFF"/>
          </a:solidFill>
          <a:ln w="12700">
            <a:miter lim="400000"/>
          </a:ln>
        </p:spPr>
        <p:txBody>
          <a:bodyPr lIns="0" tIns="0" rIns="0" bIns="0"/>
          <a:lstStyle/>
          <a:p>
            <a:pPr algn="ctr">
              <a:defRPr>
                <a:solidFill>
                  <a:srgbClr val="FFFFFF"/>
                </a:solidFill>
                <a:latin typeface="+mn-lt"/>
                <a:ea typeface="+mn-ea"/>
                <a:cs typeface="+mn-cs"/>
                <a:sym typeface="Arial"/>
              </a:defRPr>
            </a:pPr>
            <a:endParaRPr/>
          </a:p>
        </p:txBody>
      </p:sp>
      <p:sp>
        <p:nvSpPr>
          <p:cNvPr id="452" name="Triángulo isósceles 13"/>
          <p:cNvSpPr/>
          <p:nvPr/>
        </p:nvSpPr>
        <p:spPr>
          <a:xfrm rot="12245620">
            <a:off x="9242504" y="7808188"/>
            <a:ext cx="333493" cy="906224"/>
          </a:xfrm>
          <a:prstGeom prst="triangle">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453" name="Google Shape;173;p6"/>
          <p:cNvSpPr txBox="1"/>
          <p:nvPr/>
        </p:nvSpPr>
        <p:spPr>
          <a:xfrm>
            <a:off x="382498" y="1193036"/>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PRENSA DE EMBRAGUE</a:t>
            </a:r>
          </a:p>
        </p:txBody>
      </p:sp>
      <p:sp>
        <p:nvSpPr>
          <p:cNvPr id="454" name="Las baterías de los automóviles son consideradas desechos tóxicos dados sus componentes y residuos  peligrosos para el medio ambiente.…"/>
          <p:cNvSpPr txBox="1"/>
          <p:nvPr/>
        </p:nvSpPr>
        <p:spPr>
          <a:xfrm>
            <a:off x="547207" y="3481589"/>
            <a:ext cx="4943315"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Siempre que el pedal de embrague esté suelto el conjunto se encuentra embragado (acoplado), solo se desembraga cuando el Conductor pisa el pedal de embrague.</a:t>
            </a:r>
          </a:p>
        </p:txBody>
      </p:sp>
      <p:pic>
        <p:nvPicPr>
          <p:cNvPr id="455" name="Imagen" descr="Imagen"/>
          <p:cNvPicPr>
            <a:picLocks noChangeAspect="1"/>
          </p:cNvPicPr>
          <p:nvPr/>
        </p:nvPicPr>
        <p:blipFill>
          <a:blip r:embed="rId2"/>
          <a:stretch>
            <a:fillRect/>
          </a:stretch>
        </p:blipFill>
        <p:spPr>
          <a:xfrm>
            <a:off x="5844447" y="2901012"/>
            <a:ext cx="3497054" cy="3497055"/>
          </a:xfrm>
          <a:prstGeom prst="rect">
            <a:avLst/>
          </a:prstGeom>
          <a:ln w="12700">
            <a:miter lim="400000"/>
          </a:ln>
        </p:spPr>
      </p:pic>
      <p:sp>
        <p:nvSpPr>
          <p:cNvPr id="456" name="Las baterías de los automóviles son consideradas desechos tóxicos dados sus componentes y residuos  peligrosos para el medio ambiente.…"/>
          <p:cNvSpPr txBox="1"/>
          <p:nvPr/>
        </p:nvSpPr>
        <p:spPr>
          <a:xfrm>
            <a:off x="376670" y="1902611"/>
            <a:ext cx="8464870"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a:solidFill>
                  <a:srgbClr val="741B47"/>
                </a:solidFill>
                <a:latin typeface="Calibri"/>
                <a:ea typeface="Calibri"/>
                <a:cs typeface="Calibri"/>
                <a:sym typeface="Calibri"/>
              </a:defRPr>
            </a:pPr>
            <a:r>
              <a:t>Como se mencionó anteriormente, la prensa de embrague se ubica atornillada al Volante de Inercia. La función de la prensa de embrague es presionar al disco de embrague contra el volante de inercia, para que el par generado por el motor pase hacia el eje de entrada de la transmisión</a:t>
            </a:r>
            <a:r>
              <a:rPr sz="1200">
                <a:solidFill>
                  <a:srgbClr val="000000"/>
                </a:solidFill>
                <a:latin typeface="Times"/>
                <a:ea typeface="Times"/>
                <a:cs typeface="Times"/>
                <a:sym typeface="Times"/>
              </a:rPr>
              <a:t> </a:t>
            </a:r>
          </a:p>
        </p:txBody>
      </p:sp>
      <p:sp>
        <p:nvSpPr>
          <p:cNvPr id="457" name="Las baterías de los automóviles son consideradas desechos tóxicos dados sus componentes y residuos  peligrosos para el medio ambiente.…"/>
          <p:cNvSpPr txBox="1"/>
          <p:nvPr/>
        </p:nvSpPr>
        <p:spPr>
          <a:xfrm>
            <a:off x="640150" y="4944799"/>
            <a:ext cx="4757429" cy="10652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b="1">
                <a:solidFill>
                  <a:srgbClr val="741B47"/>
                </a:solidFill>
                <a:latin typeface="Calibri"/>
                <a:ea typeface="Calibri"/>
                <a:cs typeface="Calibri"/>
                <a:sym typeface="Calibri"/>
              </a:defRPr>
            </a:pPr>
            <a:r>
              <a:t>Las partes componentes de la prensa de embrague son:</a:t>
            </a:r>
          </a:p>
          <a:p>
            <a:pPr>
              <a:lnSpc>
                <a:spcPct val="115000"/>
              </a:lnSpc>
              <a:defRPr sz="1600">
                <a:solidFill>
                  <a:srgbClr val="741B47"/>
                </a:solidFill>
                <a:latin typeface="Calibri"/>
                <a:ea typeface="Calibri"/>
                <a:cs typeface="Calibri"/>
                <a:sym typeface="Calibri"/>
              </a:defRPr>
            </a:pPr>
            <a:r>
              <a:t>1.- Tapa de prensa.</a:t>
            </a:r>
          </a:p>
          <a:p>
            <a:pPr>
              <a:lnSpc>
                <a:spcPct val="115000"/>
              </a:lnSpc>
              <a:defRPr sz="1600">
                <a:solidFill>
                  <a:srgbClr val="741B47"/>
                </a:solidFill>
                <a:latin typeface="Calibri"/>
                <a:ea typeface="Calibri"/>
                <a:cs typeface="Calibri"/>
                <a:sym typeface="Calibri"/>
              </a:defRPr>
            </a:pPr>
            <a:r>
              <a:t>2.- Abanico o diafragma.</a:t>
            </a:r>
          </a:p>
          <a:p>
            <a:pPr>
              <a:lnSpc>
                <a:spcPct val="115000"/>
              </a:lnSpc>
              <a:defRPr sz="1600">
                <a:solidFill>
                  <a:srgbClr val="741B47"/>
                </a:solidFill>
                <a:latin typeface="Calibri"/>
                <a:ea typeface="Calibri"/>
                <a:cs typeface="Calibri"/>
                <a:sym typeface="Calibri"/>
              </a:defRPr>
            </a:pPr>
            <a:r>
              <a:t>3.- Plato de presión de la prensa.</a:t>
            </a:r>
          </a:p>
        </p:txBody>
      </p:sp>
      <p:sp>
        <p:nvSpPr>
          <p:cNvPr id="458" name="Círculo"/>
          <p:cNvSpPr/>
          <p:nvPr/>
        </p:nvSpPr>
        <p:spPr>
          <a:xfrm>
            <a:off x="5679159" y="2773824"/>
            <a:ext cx="3776830" cy="3776831"/>
          </a:xfrm>
          <a:prstGeom prst="ellipse">
            <a:avLst/>
          </a:prstGeom>
          <a:ln w="63500">
            <a:solidFill>
              <a:srgbClr val="BC9CA6"/>
            </a:solidFill>
          </a:ln>
        </p:spPr>
        <p:txBody>
          <a:bodyPr lIns="0" tIns="0" rIns="0" bIns="0"/>
          <a:lstStyle/>
          <a:p>
            <a:pPr algn="ctr">
              <a:defRPr>
                <a:solidFill>
                  <a:srgbClr val="FFFFFF"/>
                </a:solidFill>
                <a:latin typeface="+mn-lt"/>
                <a:ea typeface="+mn-ea"/>
                <a:cs typeface="+mn-cs"/>
                <a:sym typeface="Arial"/>
              </a:defRPr>
            </a:pPr>
            <a:endParaRPr/>
          </a:p>
        </p:txBody>
      </p:sp>
      <p:sp>
        <p:nvSpPr>
          <p:cNvPr id="459" name="1"/>
          <p:cNvSpPr txBox="1"/>
          <p:nvPr/>
        </p:nvSpPr>
        <p:spPr>
          <a:xfrm>
            <a:off x="6007164" y="3726873"/>
            <a:ext cx="127001" cy="2091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1</a:t>
            </a:r>
          </a:p>
        </p:txBody>
      </p:sp>
      <p:sp>
        <p:nvSpPr>
          <p:cNvPr id="460" name="2"/>
          <p:cNvSpPr txBox="1"/>
          <p:nvPr/>
        </p:nvSpPr>
        <p:spPr>
          <a:xfrm>
            <a:off x="7435047" y="4532262"/>
            <a:ext cx="127001" cy="209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2</a:t>
            </a:r>
          </a:p>
        </p:txBody>
      </p:sp>
      <p:sp>
        <p:nvSpPr>
          <p:cNvPr id="461" name="3"/>
          <p:cNvSpPr txBox="1"/>
          <p:nvPr/>
        </p:nvSpPr>
        <p:spPr>
          <a:xfrm>
            <a:off x="7102673" y="6188912"/>
            <a:ext cx="127001" cy="209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3</a:t>
            </a:r>
          </a:p>
        </p:txBody>
      </p:sp>
      <p:sp>
        <p:nvSpPr>
          <p:cNvPr id="462" name="Línea"/>
          <p:cNvSpPr/>
          <p:nvPr/>
        </p:nvSpPr>
        <p:spPr>
          <a:xfrm>
            <a:off x="7153473" y="5795671"/>
            <a:ext cx="1" cy="372952"/>
          </a:xfrm>
          <a:prstGeom prst="line">
            <a:avLst/>
          </a:prstGeom>
          <a:ln w="12700">
            <a:solidFill>
              <a:srgbClr val="FF0000"/>
            </a:solidFill>
            <a:headEnd type="oval"/>
            <a:tailEnd type="triangle"/>
          </a:ln>
        </p:spPr>
        <p:txBody>
          <a:bodyPr lIns="45718" tIns="45718" rIns="45718" bIns="45718"/>
          <a:lstStyle/>
          <a:p>
            <a:endParaRPr/>
          </a:p>
        </p:txBody>
      </p:sp>
      <p:sp>
        <p:nvSpPr>
          <p:cNvPr id="463" name="Línea"/>
          <p:cNvSpPr/>
          <p:nvPr/>
        </p:nvSpPr>
        <p:spPr>
          <a:xfrm flipH="1">
            <a:off x="6118092" y="3820450"/>
            <a:ext cx="330365" cy="1"/>
          </a:xfrm>
          <a:prstGeom prst="line">
            <a:avLst/>
          </a:prstGeom>
          <a:ln w="12700">
            <a:solidFill>
              <a:srgbClr val="FF0000"/>
            </a:solidFill>
            <a:headEnd type="oval"/>
            <a:tailEnd type="triangle"/>
          </a:ln>
        </p:spPr>
        <p:txBody>
          <a:bodyPr lIns="45718" tIns="45718" rIns="45718" bIns="45718"/>
          <a:lstStyle/>
          <a:p>
            <a:endParaRPr/>
          </a:p>
        </p:txBody>
      </p:sp>
      <p:sp>
        <p:nvSpPr>
          <p:cNvPr id="464" name="Línea"/>
          <p:cNvSpPr/>
          <p:nvPr/>
        </p:nvSpPr>
        <p:spPr>
          <a:xfrm>
            <a:off x="7139292" y="4636839"/>
            <a:ext cx="238522" cy="1"/>
          </a:xfrm>
          <a:prstGeom prst="line">
            <a:avLst/>
          </a:prstGeom>
          <a:ln w="12700">
            <a:solidFill>
              <a:srgbClr val="FF0000"/>
            </a:solidFill>
            <a:headEnd type="oval"/>
            <a:tailEnd type="triangle"/>
          </a:ln>
        </p:spPr>
        <p:txBody>
          <a:bodyPr lIns="45718" tIns="45718" rIns="45718" bIns="45718"/>
          <a:lstStyle/>
          <a:p>
            <a:endParaRP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20</a:t>
            </a:fld>
            <a:endParaRPr lang="es-CL"/>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 name="Círculo"/>
          <p:cNvSpPr/>
          <p:nvPr/>
        </p:nvSpPr>
        <p:spPr>
          <a:xfrm>
            <a:off x="6159218" y="3039946"/>
            <a:ext cx="3302996" cy="3302996"/>
          </a:xfrm>
          <a:prstGeom prst="ellipse">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467" name="Triángulo isósceles 13"/>
          <p:cNvSpPr/>
          <p:nvPr/>
        </p:nvSpPr>
        <p:spPr>
          <a:xfrm rot="6118386">
            <a:off x="6073360" y="3535315"/>
            <a:ext cx="333493" cy="906224"/>
          </a:xfrm>
          <a:prstGeom prst="triangle">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469" name="Google Shape;173;p6"/>
          <p:cNvSpPr txBox="1"/>
          <p:nvPr/>
        </p:nvSpPr>
        <p:spPr>
          <a:xfrm>
            <a:off x="382498" y="1182614"/>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nSpc>
                <a:spcPct val="80000"/>
              </a:lnSpc>
              <a:defRPr sz="2800" b="1">
                <a:solidFill>
                  <a:srgbClr val="741B47"/>
                </a:solidFill>
                <a:latin typeface="Calibri"/>
                <a:ea typeface="Calibri"/>
                <a:cs typeface="Calibri"/>
                <a:sym typeface="Calibri"/>
              </a:defRPr>
            </a:pPr>
            <a:r>
              <a:t>ACCIONAMIENTO DEL</a:t>
            </a:r>
            <a:r>
              <a:rPr b="0"/>
              <a:t> </a:t>
            </a:r>
            <a:r>
              <a:rPr b="0">
                <a:solidFill>
                  <a:srgbClr val="FF0000"/>
                </a:solidFill>
              </a:rPr>
              <a:t>CONJUNTO EMBRAGUE</a:t>
            </a:r>
          </a:p>
        </p:txBody>
      </p:sp>
      <p:sp>
        <p:nvSpPr>
          <p:cNvPr id="472" name="Rectángulo redondeado"/>
          <p:cNvSpPr/>
          <p:nvPr/>
        </p:nvSpPr>
        <p:spPr>
          <a:xfrm>
            <a:off x="693130" y="3218469"/>
            <a:ext cx="5210715" cy="1276762"/>
          </a:xfrm>
          <a:prstGeom prst="roundRect">
            <a:avLst>
              <a:gd name="adj" fmla="val 10743"/>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473" name="Las baterías de los automóviles son consideradas desechos tóxicos dados sus componentes y residuos  peligrosos para el medio ambiente.…"/>
          <p:cNvSpPr txBox="1"/>
          <p:nvPr/>
        </p:nvSpPr>
        <p:spPr>
          <a:xfrm>
            <a:off x="709777" y="2217552"/>
            <a:ext cx="7911003"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Cada vez que el Condutor intente mover la palanca de cambios, para conectar o desconectar una marcha, debe desembragar (desacoplar) el sistema, lo cual lo consigue presionando el pedal de embrague hasta el fondo.</a:t>
            </a:r>
          </a:p>
        </p:txBody>
      </p:sp>
      <p:sp>
        <p:nvSpPr>
          <p:cNvPr id="474" name="Rectángulo redondeado"/>
          <p:cNvSpPr/>
          <p:nvPr/>
        </p:nvSpPr>
        <p:spPr>
          <a:xfrm>
            <a:off x="698704" y="4667180"/>
            <a:ext cx="5199567" cy="1065301"/>
          </a:xfrm>
          <a:prstGeom prst="roundRect">
            <a:avLst>
              <a:gd name="adj" fmla="val 11148"/>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475" name="Las baterías de los automóviles son consideradas desechos tóxicos dados sus componentes y residuos  peligrosos para el medio ambiente.…"/>
          <p:cNvSpPr txBox="1"/>
          <p:nvPr/>
        </p:nvSpPr>
        <p:spPr>
          <a:xfrm>
            <a:off x="865263" y="3445420"/>
            <a:ext cx="4866448"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Cuando el conductor realiza esta maniobra, el conjunto queda desembragado, por lo que el Par producido por el motor, no pasa hacia la transmisión o caja de cambios.</a:t>
            </a:r>
          </a:p>
        </p:txBody>
      </p:sp>
      <p:sp>
        <p:nvSpPr>
          <p:cNvPr id="476" name="Las baterías de los automóviles son consideradas desechos tóxicos dados sus componentes y residuos  peligrosos para el medio ambiente.…"/>
          <p:cNvSpPr txBox="1"/>
          <p:nvPr/>
        </p:nvSpPr>
        <p:spPr>
          <a:xfrm>
            <a:off x="865263" y="5931395"/>
            <a:ext cx="4866448" cy="494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marL="160421" indent="-160421">
              <a:lnSpc>
                <a:spcPct val="115000"/>
              </a:lnSpc>
              <a:buSzPct val="100000"/>
              <a:buChar char="•"/>
              <a:defRPr sz="1600" b="1">
                <a:solidFill>
                  <a:srgbClr val="741B47"/>
                </a:solidFill>
                <a:latin typeface="Calibri"/>
                <a:ea typeface="Calibri"/>
                <a:cs typeface="Calibri"/>
                <a:sym typeface="Calibri"/>
              </a:defRPr>
            </a:pPr>
            <a:r>
              <a:t>Accionamiento Mecánico.</a:t>
            </a:r>
          </a:p>
          <a:p>
            <a:pPr marL="160421" indent="-160421">
              <a:lnSpc>
                <a:spcPct val="115000"/>
              </a:lnSpc>
              <a:buSzPct val="100000"/>
              <a:buChar char="•"/>
              <a:defRPr sz="1600" b="1">
                <a:solidFill>
                  <a:srgbClr val="741B47"/>
                </a:solidFill>
                <a:latin typeface="Calibri"/>
                <a:ea typeface="Calibri"/>
                <a:cs typeface="Calibri"/>
                <a:sym typeface="Calibri"/>
              </a:defRPr>
            </a:pPr>
            <a:r>
              <a:t>Accionamiento Hidráulico.</a:t>
            </a:r>
          </a:p>
        </p:txBody>
      </p:sp>
      <p:sp>
        <p:nvSpPr>
          <p:cNvPr id="477" name="Las baterías de los automóviles son consideradas desechos tóxicos dados sus componentes y residuos  peligrosos para el medio ambiente.…"/>
          <p:cNvSpPr txBox="1"/>
          <p:nvPr/>
        </p:nvSpPr>
        <p:spPr>
          <a:xfrm>
            <a:off x="865263" y="4807641"/>
            <a:ext cx="4866448"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Para transmitir el movimiento desde el pedal de embrague hasta la prensa de embrague, existen habitualmente 2 tipos de accionamiento.</a:t>
            </a:r>
          </a:p>
        </p:txBody>
      </p:sp>
      <p:pic>
        <p:nvPicPr>
          <p:cNvPr id="478" name="Imagen" descr="Imagen"/>
          <p:cNvPicPr>
            <a:picLocks noChangeAspect="1"/>
          </p:cNvPicPr>
          <p:nvPr/>
        </p:nvPicPr>
        <p:blipFill>
          <a:blip r:embed="rId2"/>
          <a:stretch>
            <a:fillRect/>
          </a:stretch>
        </p:blipFill>
        <p:spPr>
          <a:xfrm>
            <a:off x="5936780" y="3283754"/>
            <a:ext cx="3577827" cy="4287168"/>
          </a:xfrm>
          <a:prstGeom prst="rect">
            <a:avLst/>
          </a:prstGeom>
          <a:ln w="12700">
            <a:miter lim="400000"/>
          </a:ln>
        </p:spPr>
      </p:pic>
      <p:sp>
        <p:nvSpPr>
          <p:cNvPr id="2" name="Marcador de número de diapositiva 1"/>
          <p:cNvSpPr>
            <a:spLocks noGrp="1"/>
          </p:cNvSpPr>
          <p:nvPr>
            <p:ph type="sldNum" sz="quarter" idx="2"/>
          </p:nvPr>
        </p:nvSpPr>
        <p:spPr/>
        <p:txBody>
          <a:bodyPr/>
          <a:lstStyle/>
          <a:p>
            <a:fld id="{86CB4B4D-7CA3-9044-876B-883B54F8677D}" type="slidenum">
              <a:rPr lang="es-CL" smtClean="0"/>
              <a:t>21</a:t>
            </a:fld>
            <a:endParaRPr lang="es-CL"/>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 name="Rectángulo redondeado"/>
          <p:cNvSpPr/>
          <p:nvPr/>
        </p:nvSpPr>
        <p:spPr>
          <a:xfrm>
            <a:off x="400902" y="3408660"/>
            <a:ext cx="3065026" cy="3444423"/>
          </a:xfrm>
          <a:prstGeom prst="roundRect">
            <a:avLst>
              <a:gd name="adj" fmla="val 5050"/>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481" name="Rectángulo redondeado"/>
          <p:cNvSpPr/>
          <p:nvPr/>
        </p:nvSpPr>
        <p:spPr>
          <a:xfrm>
            <a:off x="-236592" y="-1171468"/>
            <a:ext cx="7692287" cy="1412076"/>
          </a:xfrm>
          <a:prstGeom prst="roundRect">
            <a:avLst>
              <a:gd name="adj" fmla="val 14690"/>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482" name="Google Shape;173;p6"/>
          <p:cNvSpPr txBox="1"/>
          <p:nvPr/>
        </p:nvSpPr>
        <p:spPr>
          <a:xfrm>
            <a:off x="382498" y="1193036"/>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80000"/>
              </a:lnSpc>
              <a:defRPr sz="2800" b="1">
                <a:solidFill>
                  <a:srgbClr val="741B47"/>
                </a:solidFill>
                <a:latin typeface="Calibri"/>
                <a:ea typeface="Calibri"/>
                <a:cs typeface="Calibri"/>
                <a:sym typeface="Calibri"/>
              </a:defRPr>
            </a:pPr>
            <a:r>
              <a:t>ACCIONAMIENTO DEL </a:t>
            </a:r>
            <a:r>
              <a:rPr b="0">
                <a:solidFill>
                  <a:srgbClr val="FF0000"/>
                </a:solidFill>
              </a:rPr>
              <a:t>CONJUNTO EMBRAGUE</a:t>
            </a:r>
          </a:p>
        </p:txBody>
      </p:sp>
      <p:sp>
        <p:nvSpPr>
          <p:cNvPr id="483" name="Las baterías de los automóviles son consideradas desechos tóxicos dados sus componentes y residuos  peligrosos para el medio ambiente.…"/>
          <p:cNvSpPr txBox="1"/>
          <p:nvPr/>
        </p:nvSpPr>
        <p:spPr>
          <a:xfrm>
            <a:off x="493443" y="2586549"/>
            <a:ext cx="4739624" cy="3377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rPr dirty="0"/>
              <a:t>Al </a:t>
            </a:r>
            <a:r>
              <a:rPr dirty="0" err="1"/>
              <a:t>pisar</a:t>
            </a:r>
            <a:r>
              <a:rPr dirty="0"/>
              <a:t> el pedal de </a:t>
            </a:r>
            <a:r>
              <a:rPr dirty="0" err="1"/>
              <a:t>embrague</a:t>
            </a:r>
            <a:r>
              <a:rPr dirty="0"/>
              <a:t>, </a:t>
            </a:r>
            <a:r>
              <a:rPr dirty="0" err="1"/>
              <a:t>como</a:t>
            </a:r>
            <a:r>
              <a:rPr dirty="0"/>
              <a:t> se </a:t>
            </a:r>
            <a:r>
              <a:rPr dirty="0" err="1"/>
              <a:t>muestra</a:t>
            </a:r>
            <a:r>
              <a:rPr dirty="0"/>
              <a:t> </a:t>
            </a:r>
            <a:r>
              <a:rPr dirty="0" err="1"/>
              <a:t>en</a:t>
            </a:r>
            <a:r>
              <a:rPr dirty="0"/>
              <a:t> la </a:t>
            </a:r>
            <a:r>
              <a:rPr dirty="0" err="1"/>
              <a:t>figura</a:t>
            </a:r>
            <a:r>
              <a:rPr dirty="0"/>
              <a:t>, el </a:t>
            </a:r>
            <a:r>
              <a:rPr dirty="0" err="1"/>
              <a:t>movimiento</a:t>
            </a:r>
            <a:r>
              <a:rPr dirty="0"/>
              <a:t> se produce de la </a:t>
            </a:r>
            <a:r>
              <a:rPr dirty="0" err="1"/>
              <a:t>siguiente</a:t>
            </a:r>
            <a:r>
              <a:rPr dirty="0"/>
              <a:t> forma:</a:t>
            </a:r>
          </a:p>
        </p:txBody>
      </p:sp>
      <p:grpSp>
        <p:nvGrpSpPr>
          <p:cNvPr id="493" name="Grupo"/>
          <p:cNvGrpSpPr/>
          <p:nvPr/>
        </p:nvGrpSpPr>
        <p:grpSpPr>
          <a:xfrm>
            <a:off x="3966628" y="3219985"/>
            <a:ext cx="5411062" cy="3481843"/>
            <a:chOff x="0" y="0"/>
            <a:chExt cx="5411061" cy="3481841"/>
          </a:xfrm>
        </p:grpSpPr>
        <p:pic>
          <p:nvPicPr>
            <p:cNvPr id="484" name="Imagen" descr="Imagen"/>
            <p:cNvPicPr>
              <a:picLocks noChangeAspect="1"/>
            </p:cNvPicPr>
            <p:nvPr/>
          </p:nvPicPr>
          <p:blipFill>
            <a:blip r:embed="rId2"/>
            <a:stretch>
              <a:fillRect/>
            </a:stretch>
          </p:blipFill>
          <p:spPr>
            <a:xfrm>
              <a:off x="0" y="202867"/>
              <a:ext cx="5411062" cy="3218215"/>
            </a:xfrm>
            <a:prstGeom prst="rect">
              <a:avLst/>
            </a:prstGeom>
            <a:ln w="12700" cap="flat">
              <a:noFill/>
              <a:miter lim="400000"/>
            </a:ln>
            <a:effectLst/>
          </p:spPr>
        </p:pic>
        <p:sp>
          <p:nvSpPr>
            <p:cNvPr id="485" name="1"/>
            <p:cNvSpPr txBox="1"/>
            <p:nvPr/>
          </p:nvSpPr>
          <p:spPr>
            <a:xfrm>
              <a:off x="518064" y="306655"/>
              <a:ext cx="112516" cy="18529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nSpc>
                  <a:spcPct val="115000"/>
                </a:lnSpc>
                <a:defRPr sz="1600">
                  <a:solidFill>
                    <a:srgbClr val="FF0000"/>
                  </a:solidFill>
                  <a:latin typeface="Calibri"/>
                  <a:ea typeface="Calibri"/>
                  <a:cs typeface="Calibri"/>
                  <a:sym typeface="Calibri"/>
                </a:defRPr>
              </a:lvl1pPr>
            </a:lstStyle>
            <a:p>
              <a:r>
                <a:t>1</a:t>
              </a:r>
            </a:p>
          </p:txBody>
        </p:sp>
        <p:sp>
          <p:nvSpPr>
            <p:cNvPr id="486" name="2"/>
            <p:cNvSpPr txBox="1"/>
            <p:nvPr/>
          </p:nvSpPr>
          <p:spPr>
            <a:xfrm>
              <a:off x="987630" y="2453242"/>
              <a:ext cx="112516" cy="18529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nSpc>
                  <a:spcPct val="115000"/>
                </a:lnSpc>
                <a:defRPr sz="1600">
                  <a:solidFill>
                    <a:srgbClr val="FF0000"/>
                  </a:solidFill>
                  <a:latin typeface="Calibri"/>
                  <a:ea typeface="Calibri"/>
                  <a:cs typeface="Calibri"/>
                  <a:sym typeface="Calibri"/>
                </a:defRPr>
              </a:lvl1pPr>
            </a:lstStyle>
            <a:p>
              <a:r>
                <a:t>2</a:t>
              </a:r>
            </a:p>
          </p:txBody>
        </p:sp>
        <p:sp>
          <p:nvSpPr>
            <p:cNvPr id="487" name="3"/>
            <p:cNvSpPr txBox="1"/>
            <p:nvPr/>
          </p:nvSpPr>
          <p:spPr>
            <a:xfrm>
              <a:off x="1821349" y="0"/>
              <a:ext cx="112516" cy="18529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nSpc>
                  <a:spcPct val="115000"/>
                </a:lnSpc>
                <a:defRPr sz="1600">
                  <a:solidFill>
                    <a:srgbClr val="FF0000"/>
                  </a:solidFill>
                  <a:latin typeface="Calibri"/>
                  <a:ea typeface="Calibri"/>
                  <a:cs typeface="Calibri"/>
                  <a:sym typeface="Calibri"/>
                </a:defRPr>
              </a:lvl1pPr>
            </a:lstStyle>
            <a:p>
              <a:r>
                <a:t>3</a:t>
              </a:r>
            </a:p>
          </p:txBody>
        </p:sp>
        <p:sp>
          <p:nvSpPr>
            <p:cNvPr id="488" name="8"/>
            <p:cNvSpPr txBox="1"/>
            <p:nvPr/>
          </p:nvSpPr>
          <p:spPr>
            <a:xfrm>
              <a:off x="4054184" y="0"/>
              <a:ext cx="112515" cy="18529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nSpc>
                  <a:spcPct val="115000"/>
                </a:lnSpc>
                <a:defRPr sz="1600">
                  <a:solidFill>
                    <a:srgbClr val="FF0000"/>
                  </a:solidFill>
                  <a:latin typeface="Calibri"/>
                  <a:ea typeface="Calibri"/>
                  <a:cs typeface="Calibri"/>
                  <a:sym typeface="Calibri"/>
                </a:defRPr>
              </a:lvl1pPr>
            </a:lstStyle>
            <a:p>
              <a:r>
                <a:t>8</a:t>
              </a:r>
            </a:p>
          </p:txBody>
        </p:sp>
        <p:sp>
          <p:nvSpPr>
            <p:cNvPr id="489" name="4"/>
            <p:cNvSpPr txBox="1"/>
            <p:nvPr/>
          </p:nvSpPr>
          <p:spPr>
            <a:xfrm>
              <a:off x="3498371" y="987046"/>
              <a:ext cx="112515" cy="18529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nSpc>
                  <a:spcPct val="115000"/>
                </a:lnSpc>
                <a:defRPr sz="1600">
                  <a:solidFill>
                    <a:srgbClr val="FF0000"/>
                  </a:solidFill>
                  <a:latin typeface="Calibri"/>
                  <a:ea typeface="Calibri"/>
                  <a:cs typeface="Calibri"/>
                  <a:sym typeface="Calibri"/>
                </a:defRPr>
              </a:lvl1pPr>
            </a:lstStyle>
            <a:p>
              <a:r>
                <a:t>4</a:t>
              </a:r>
            </a:p>
          </p:txBody>
        </p:sp>
        <p:sp>
          <p:nvSpPr>
            <p:cNvPr id="490" name="5"/>
            <p:cNvSpPr txBox="1"/>
            <p:nvPr/>
          </p:nvSpPr>
          <p:spPr>
            <a:xfrm>
              <a:off x="3464616" y="1399114"/>
              <a:ext cx="112516" cy="18529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nSpc>
                  <a:spcPct val="115000"/>
                </a:lnSpc>
                <a:defRPr sz="1600">
                  <a:solidFill>
                    <a:srgbClr val="FF0000"/>
                  </a:solidFill>
                  <a:latin typeface="Calibri"/>
                  <a:ea typeface="Calibri"/>
                  <a:cs typeface="Calibri"/>
                  <a:sym typeface="Calibri"/>
                </a:defRPr>
              </a:lvl1pPr>
            </a:lstStyle>
            <a:p>
              <a:r>
                <a:t>5</a:t>
              </a:r>
            </a:p>
          </p:txBody>
        </p:sp>
        <p:sp>
          <p:nvSpPr>
            <p:cNvPr id="491" name="6"/>
            <p:cNvSpPr txBox="1"/>
            <p:nvPr/>
          </p:nvSpPr>
          <p:spPr>
            <a:xfrm>
              <a:off x="3905433" y="2434076"/>
              <a:ext cx="112515" cy="18529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nSpc>
                  <a:spcPct val="115000"/>
                </a:lnSpc>
                <a:defRPr sz="1600">
                  <a:solidFill>
                    <a:srgbClr val="FF0000"/>
                  </a:solidFill>
                  <a:latin typeface="Calibri"/>
                  <a:ea typeface="Calibri"/>
                  <a:cs typeface="Calibri"/>
                  <a:sym typeface="Calibri"/>
                </a:defRPr>
              </a:lvl1pPr>
            </a:lstStyle>
            <a:p>
              <a:r>
                <a:t>6</a:t>
              </a:r>
            </a:p>
          </p:txBody>
        </p:sp>
        <p:sp>
          <p:nvSpPr>
            <p:cNvPr id="492" name="7"/>
            <p:cNvSpPr txBox="1"/>
            <p:nvPr/>
          </p:nvSpPr>
          <p:spPr>
            <a:xfrm>
              <a:off x="4039595" y="3296544"/>
              <a:ext cx="112516" cy="18529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numCol="1" anchor="t">
              <a:noAutofit/>
            </a:bodyPr>
            <a:lstStyle>
              <a:lvl1pPr>
                <a:lnSpc>
                  <a:spcPct val="115000"/>
                </a:lnSpc>
                <a:defRPr sz="1600">
                  <a:solidFill>
                    <a:srgbClr val="FF0000"/>
                  </a:solidFill>
                  <a:latin typeface="Calibri"/>
                  <a:ea typeface="Calibri"/>
                  <a:cs typeface="Calibri"/>
                  <a:sym typeface="Calibri"/>
                </a:defRPr>
              </a:lvl1pPr>
            </a:lstStyle>
            <a:p>
              <a:r>
                <a:t>7</a:t>
              </a:r>
            </a:p>
          </p:txBody>
        </p:sp>
      </p:grpSp>
      <p:sp>
        <p:nvSpPr>
          <p:cNvPr id="494" name="Las baterías de los automóviles son consideradas desechos tóxicos dados sus componentes y residuos  peligrosos para el medio ambiente.…"/>
          <p:cNvSpPr txBox="1"/>
          <p:nvPr/>
        </p:nvSpPr>
        <p:spPr>
          <a:xfrm>
            <a:off x="648137" y="3559015"/>
            <a:ext cx="2570556" cy="31146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b="1">
                <a:solidFill>
                  <a:srgbClr val="FF0000"/>
                </a:solidFill>
                <a:latin typeface="Calibri"/>
                <a:ea typeface="Calibri"/>
                <a:cs typeface="Calibri"/>
                <a:sym typeface="Calibri"/>
              </a:defRPr>
            </a:pPr>
            <a:r>
              <a:rPr dirty="0">
                <a:solidFill>
                  <a:srgbClr val="741B47"/>
                </a:solidFill>
              </a:rPr>
              <a:t>1.- Pedal de </a:t>
            </a:r>
            <a:r>
              <a:rPr dirty="0" err="1">
                <a:solidFill>
                  <a:srgbClr val="741B47"/>
                </a:solidFill>
              </a:rPr>
              <a:t>embrague</a:t>
            </a:r>
            <a:r>
              <a:rPr dirty="0">
                <a:solidFill>
                  <a:srgbClr val="741B47"/>
                </a:solidFill>
              </a:rPr>
              <a:t>.</a:t>
            </a:r>
          </a:p>
          <a:p>
            <a:pPr>
              <a:lnSpc>
                <a:spcPct val="115000"/>
              </a:lnSpc>
              <a:defRPr sz="1600" b="1">
                <a:solidFill>
                  <a:srgbClr val="FF0000"/>
                </a:solidFill>
                <a:latin typeface="Calibri"/>
                <a:ea typeface="Calibri"/>
                <a:cs typeface="Calibri"/>
                <a:sym typeface="Calibri"/>
              </a:defRPr>
            </a:pPr>
            <a:r>
              <a:rPr dirty="0">
                <a:solidFill>
                  <a:srgbClr val="741B47"/>
                </a:solidFill>
              </a:rPr>
              <a:t>2.- </a:t>
            </a:r>
            <a:r>
              <a:rPr dirty="0" err="1">
                <a:solidFill>
                  <a:srgbClr val="741B47"/>
                </a:solidFill>
              </a:rPr>
              <a:t>Punto</a:t>
            </a:r>
            <a:r>
              <a:rPr dirty="0">
                <a:solidFill>
                  <a:srgbClr val="741B47"/>
                </a:solidFill>
              </a:rPr>
              <a:t> de </a:t>
            </a:r>
            <a:r>
              <a:rPr dirty="0" err="1">
                <a:solidFill>
                  <a:srgbClr val="741B47"/>
                </a:solidFill>
              </a:rPr>
              <a:t>basculación</a:t>
            </a:r>
            <a:r>
              <a:rPr dirty="0">
                <a:solidFill>
                  <a:srgbClr val="741B47"/>
                </a:solidFill>
              </a:rPr>
              <a:t> (</a:t>
            </a:r>
            <a:r>
              <a:rPr dirty="0" err="1">
                <a:solidFill>
                  <a:srgbClr val="741B47"/>
                </a:solidFill>
              </a:rPr>
              <a:t>invierte</a:t>
            </a:r>
            <a:r>
              <a:rPr dirty="0">
                <a:solidFill>
                  <a:srgbClr val="741B47"/>
                </a:solidFill>
              </a:rPr>
              <a:t> </a:t>
            </a:r>
            <a:r>
              <a:rPr dirty="0" err="1">
                <a:solidFill>
                  <a:srgbClr val="741B47"/>
                </a:solidFill>
              </a:rPr>
              <a:t>movimiento</a:t>
            </a:r>
            <a:r>
              <a:rPr dirty="0">
                <a:solidFill>
                  <a:srgbClr val="741B47"/>
                </a:solidFill>
              </a:rPr>
              <a:t>).</a:t>
            </a:r>
          </a:p>
          <a:p>
            <a:pPr>
              <a:lnSpc>
                <a:spcPct val="115000"/>
              </a:lnSpc>
              <a:defRPr sz="1600" b="1">
                <a:solidFill>
                  <a:srgbClr val="FF0000"/>
                </a:solidFill>
                <a:latin typeface="Calibri"/>
                <a:ea typeface="Calibri"/>
                <a:cs typeface="Calibri"/>
                <a:sym typeface="Calibri"/>
              </a:defRPr>
            </a:pPr>
            <a:r>
              <a:rPr dirty="0">
                <a:solidFill>
                  <a:srgbClr val="741B47"/>
                </a:solidFill>
              </a:rPr>
              <a:t>3.- </a:t>
            </a:r>
            <a:r>
              <a:rPr dirty="0" err="1">
                <a:solidFill>
                  <a:srgbClr val="741B47"/>
                </a:solidFill>
              </a:rPr>
              <a:t>Piola</a:t>
            </a:r>
            <a:r>
              <a:rPr dirty="0">
                <a:solidFill>
                  <a:srgbClr val="741B47"/>
                </a:solidFill>
              </a:rPr>
              <a:t> de </a:t>
            </a:r>
            <a:r>
              <a:rPr dirty="0" err="1">
                <a:solidFill>
                  <a:srgbClr val="741B47"/>
                </a:solidFill>
              </a:rPr>
              <a:t>embrague</a:t>
            </a:r>
            <a:r>
              <a:rPr dirty="0">
                <a:solidFill>
                  <a:srgbClr val="741B47"/>
                </a:solidFill>
              </a:rPr>
              <a:t> y </a:t>
            </a:r>
            <a:r>
              <a:rPr dirty="0" err="1">
                <a:solidFill>
                  <a:srgbClr val="741B47"/>
                </a:solidFill>
              </a:rPr>
              <a:t>funda</a:t>
            </a:r>
            <a:r>
              <a:rPr dirty="0">
                <a:solidFill>
                  <a:srgbClr val="741B47"/>
                </a:solidFill>
              </a:rPr>
              <a:t>.</a:t>
            </a:r>
          </a:p>
          <a:p>
            <a:pPr>
              <a:lnSpc>
                <a:spcPct val="115000"/>
              </a:lnSpc>
              <a:defRPr sz="1600" b="1">
                <a:solidFill>
                  <a:srgbClr val="FF0000"/>
                </a:solidFill>
                <a:latin typeface="Calibri"/>
                <a:ea typeface="Calibri"/>
                <a:cs typeface="Calibri"/>
                <a:sym typeface="Calibri"/>
              </a:defRPr>
            </a:pPr>
            <a:r>
              <a:rPr dirty="0">
                <a:solidFill>
                  <a:srgbClr val="741B47"/>
                </a:solidFill>
              </a:rPr>
              <a:t>4.- </a:t>
            </a:r>
            <a:r>
              <a:rPr dirty="0" err="1">
                <a:solidFill>
                  <a:srgbClr val="741B47"/>
                </a:solidFill>
              </a:rPr>
              <a:t>Horquilla</a:t>
            </a:r>
            <a:r>
              <a:rPr dirty="0">
                <a:solidFill>
                  <a:srgbClr val="741B47"/>
                </a:solidFill>
              </a:rPr>
              <a:t>.</a:t>
            </a:r>
          </a:p>
          <a:p>
            <a:pPr>
              <a:lnSpc>
                <a:spcPct val="115000"/>
              </a:lnSpc>
              <a:defRPr sz="1600" b="1">
                <a:solidFill>
                  <a:srgbClr val="FF0000"/>
                </a:solidFill>
                <a:latin typeface="Calibri"/>
                <a:ea typeface="Calibri"/>
                <a:cs typeface="Calibri"/>
                <a:sym typeface="Calibri"/>
              </a:defRPr>
            </a:pPr>
            <a:r>
              <a:rPr dirty="0">
                <a:solidFill>
                  <a:srgbClr val="741B47"/>
                </a:solidFill>
              </a:rPr>
              <a:t>5.- </a:t>
            </a:r>
            <a:r>
              <a:rPr dirty="0" err="1">
                <a:solidFill>
                  <a:srgbClr val="741B47"/>
                </a:solidFill>
              </a:rPr>
              <a:t>Punto</a:t>
            </a:r>
            <a:r>
              <a:rPr dirty="0">
                <a:solidFill>
                  <a:srgbClr val="741B47"/>
                </a:solidFill>
              </a:rPr>
              <a:t> de </a:t>
            </a:r>
            <a:r>
              <a:rPr dirty="0" err="1">
                <a:solidFill>
                  <a:srgbClr val="741B47"/>
                </a:solidFill>
              </a:rPr>
              <a:t>basculación</a:t>
            </a:r>
            <a:r>
              <a:rPr dirty="0">
                <a:solidFill>
                  <a:srgbClr val="741B47"/>
                </a:solidFill>
              </a:rPr>
              <a:t>.</a:t>
            </a:r>
          </a:p>
          <a:p>
            <a:pPr>
              <a:lnSpc>
                <a:spcPct val="115000"/>
              </a:lnSpc>
              <a:defRPr sz="1600" b="1">
                <a:solidFill>
                  <a:srgbClr val="FF0000"/>
                </a:solidFill>
                <a:latin typeface="Calibri"/>
                <a:ea typeface="Calibri"/>
                <a:cs typeface="Calibri"/>
                <a:sym typeface="Calibri"/>
              </a:defRPr>
            </a:pPr>
            <a:r>
              <a:rPr dirty="0">
                <a:solidFill>
                  <a:srgbClr val="741B47"/>
                </a:solidFill>
              </a:rPr>
              <a:t>6.- </a:t>
            </a:r>
            <a:r>
              <a:rPr dirty="0" err="1">
                <a:solidFill>
                  <a:srgbClr val="741B47"/>
                </a:solidFill>
              </a:rPr>
              <a:t>Rodamiento</a:t>
            </a:r>
            <a:r>
              <a:rPr dirty="0">
                <a:solidFill>
                  <a:srgbClr val="741B47"/>
                </a:solidFill>
              </a:rPr>
              <a:t> de </a:t>
            </a:r>
            <a:r>
              <a:rPr dirty="0" err="1">
                <a:solidFill>
                  <a:srgbClr val="741B47"/>
                </a:solidFill>
              </a:rPr>
              <a:t>Empuje</a:t>
            </a:r>
            <a:r>
              <a:rPr dirty="0">
                <a:solidFill>
                  <a:srgbClr val="741B47"/>
                </a:solidFill>
              </a:rPr>
              <a:t>.</a:t>
            </a:r>
          </a:p>
          <a:p>
            <a:pPr>
              <a:lnSpc>
                <a:spcPct val="115000"/>
              </a:lnSpc>
              <a:defRPr sz="1600" b="1">
                <a:solidFill>
                  <a:srgbClr val="FF0000"/>
                </a:solidFill>
                <a:latin typeface="Calibri"/>
                <a:ea typeface="Calibri"/>
                <a:cs typeface="Calibri"/>
                <a:sym typeface="Calibri"/>
              </a:defRPr>
            </a:pPr>
            <a:r>
              <a:rPr dirty="0">
                <a:solidFill>
                  <a:srgbClr val="741B47"/>
                </a:solidFill>
              </a:rPr>
              <a:t>7.- </a:t>
            </a:r>
            <a:r>
              <a:rPr dirty="0" err="1">
                <a:solidFill>
                  <a:srgbClr val="741B47"/>
                </a:solidFill>
              </a:rPr>
              <a:t>Abanico</a:t>
            </a:r>
            <a:r>
              <a:rPr dirty="0">
                <a:solidFill>
                  <a:srgbClr val="741B47"/>
                </a:solidFill>
              </a:rPr>
              <a:t> o </a:t>
            </a:r>
            <a:r>
              <a:rPr dirty="0" err="1">
                <a:solidFill>
                  <a:srgbClr val="741B47"/>
                </a:solidFill>
              </a:rPr>
              <a:t>Diafragma</a:t>
            </a:r>
            <a:r>
              <a:rPr dirty="0">
                <a:solidFill>
                  <a:srgbClr val="741B47"/>
                </a:solidFill>
              </a:rPr>
              <a:t>.</a:t>
            </a:r>
          </a:p>
          <a:p>
            <a:pPr>
              <a:lnSpc>
                <a:spcPct val="115000"/>
              </a:lnSpc>
              <a:defRPr sz="1600" b="1">
                <a:solidFill>
                  <a:srgbClr val="FF0000"/>
                </a:solidFill>
                <a:latin typeface="Calibri"/>
                <a:ea typeface="Calibri"/>
                <a:cs typeface="Calibri"/>
                <a:sym typeface="Calibri"/>
              </a:defRPr>
            </a:pPr>
            <a:r>
              <a:rPr dirty="0">
                <a:solidFill>
                  <a:srgbClr val="741B47"/>
                </a:solidFill>
              </a:rPr>
              <a:t>8.- </a:t>
            </a:r>
            <a:r>
              <a:rPr dirty="0" err="1">
                <a:solidFill>
                  <a:srgbClr val="741B47"/>
                </a:solidFill>
              </a:rPr>
              <a:t>Regulación</a:t>
            </a:r>
            <a:r>
              <a:rPr dirty="0">
                <a:solidFill>
                  <a:srgbClr val="741B47"/>
                </a:solidFill>
              </a:rPr>
              <a:t> de </a:t>
            </a:r>
            <a:r>
              <a:rPr dirty="0" err="1">
                <a:solidFill>
                  <a:srgbClr val="741B47"/>
                </a:solidFill>
              </a:rPr>
              <a:t>juego</a:t>
            </a:r>
            <a:r>
              <a:rPr dirty="0">
                <a:solidFill>
                  <a:srgbClr val="741B47"/>
                </a:solidFill>
              </a:rPr>
              <a:t> </a:t>
            </a:r>
            <a:r>
              <a:rPr dirty="0" err="1">
                <a:solidFill>
                  <a:srgbClr val="741B47"/>
                </a:solidFill>
              </a:rPr>
              <a:t>libre</a:t>
            </a:r>
            <a:r>
              <a:rPr dirty="0">
                <a:solidFill>
                  <a:srgbClr val="741B47"/>
                </a:solidFill>
              </a:rPr>
              <a:t> de pedal de </a:t>
            </a:r>
            <a:r>
              <a:rPr dirty="0" err="1">
                <a:solidFill>
                  <a:srgbClr val="741B47"/>
                </a:solidFill>
              </a:rPr>
              <a:t>embrague</a:t>
            </a:r>
            <a:r>
              <a:rPr dirty="0">
                <a:solidFill>
                  <a:srgbClr val="741B47"/>
                </a:solidFill>
              </a:rPr>
              <a:t>.</a:t>
            </a:r>
          </a:p>
        </p:txBody>
      </p:sp>
      <p:sp>
        <p:nvSpPr>
          <p:cNvPr id="495" name="Las baterías de los automóviles son consideradas desechos tóxicos dados sus componentes y residuos  peligrosos para el medio ambiente.…"/>
          <p:cNvSpPr txBox="1"/>
          <p:nvPr/>
        </p:nvSpPr>
        <p:spPr>
          <a:xfrm>
            <a:off x="406909" y="2109765"/>
            <a:ext cx="3696461" cy="47678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a:spAutoFit/>
          </a:bodyPr>
          <a:lstStyle>
            <a:lvl1pPr>
              <a:lnSpc>
                <a:spcPct val="80000"/>
              </a:lnSpc>
              <a:defRPr sz="2200" b="1" cap="all">
                <a:solidFill>
                  <a:srgbClr val="FF0000"/>
                </a:solidFill>
                <a:latin typeface="Calibri"/>
                <a:ea typeface="Calibri"/>
                <a:cs typeface="Calibri"/>
                <a:sym typeface="Calibri"/>
              </a:defRPr>
            </a:lvl1pPr>
          </a:lstStyle>
          <a:p>
            <a:r>
              <a:rPr dirty="0" err="1"/>
              <a:t>Accionamiento</a:t>
            </a:r>
            <a:r>
              <a:rPr dirty="0"/>
              <a:t> </a:t>
            </a:r>
            <a:r>
              <a:rPr dirty="0" err="1"/>
              <a:t>Mecánico</a:t>
            </a:r>
            <a:endParaRPr dirty="0"/>
          </a:p>
        </p:txBody>
      </p:sp>
      <p:sp>
        <p:nvSpPr>
          <p:cNvPr id="2" name="Marcador de número de diapositiva 1"/>
          <p:cNvSpPr>
            <a:spLocks noGrp="1"/>
          </p:cNvSpPr>
          <p:nvPr>
            <p:ph type="sldNum" sz="quarter" idx="2"/>
          </p:nvPr>
        </p:nvSpPr>
        <p:spPr/>
        <p:txBody>
          <a:bodyPr/>
          <a:lstStyle/>
          <a:p>
            <a:fld id="{86CB4B4D-7CA3-9044-876B-883B54F8677D}" type="slidenum">
              <a:rPr lang="es-CL" smtClean="0"/>
              <a:t>22</a:t>
            </a:fld>
            <a:endParaRPr lang="es-CL"/>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 name="Rectángulo redondeado"/>
          <p:cNvSpPr/>
          <p:nvPr/>
        </p:nvSpPr>
        <p:spPr>
          <a:xfrm>
            <a:off x="197537" y="2129667"/>
            <a:ext cx="9358345" cy="1407264"/>
          </a:xfrm>
          <a:prstGeom prst="roundRect">
            <a:avLst>
              <a:gd name="adj" fmla="val 12842"/>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498" name="Rectángulo redondeado"/>
          <p:cNvSpPr/>
          <p:nvPr/>
        </p:nvSpPr>
        <p:spPr>
          <a:xfrm>
            <a:off x="-332910" y="-1251733"/>
            <a:ext cx="7692287" cy="1412077"/>
          </a:xfrm>
          <a:prstGeom prst="roundRect">
            <a:avLst>
              <a:gd name="adj" fmla="val 14690"/>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499" name="Google Shape;173;p6"/>
          <p:cNvSpPr txBox="1"/>
          <p:nvPr/>
        </p:nvSpPr>
        <p:spPr>
          <a:xfrm>
            <a:off x="382498" y="1193036"/>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80000"/>
              </a:lnSpc>
              <a:defRPr sz="2800" b="1">
                <a:solidFill>
                  <a:srgbClr val="741B47"/>
                </a:solidFill>
                <a:latin typeface="Calibri"/>
                <a:ea typeface="Calibri"/>
                <a:cs typeface="Calibri"/>
                <a:sym typeface="Calibri"/>
              </a:defRPr>
            </a:pPr>
            <a:r>
              <a:t>ACCIONAMIENTO DEL </a:t>
            </a:r>
            <a:r>
              <a:rPr b="0">
                <a:solidFill>
                  <a:srgbClr val="FF0000"/>
                </a:solidFill>
              </a:rPr>
              <a:t>CONJUNTO EMBRAGUE</a:t>
            </a:r>
          </a:p>
        </p:txBody>
      </p:sp>
      <p:grpSp>
        <p:nvGrpSpPr>
          <p:cNvPr id="523" name="Grupo"/>
          <p:cNvGrpSpPr/>
          <p:nvPr/>
        </p:nvGrpSpPr>
        <p:grpSpPr>
          <a:xfrm>
            <a:off x="2636373" y="3921388"/>
            <a:ext cx="6919509" cy="3219076"/>
            <a:chOff x="0" y="0"/>
            <a:chExt cx="6919508" cy="3219075"/>
          </a:xfrm>
        </p:grpSpPr>
        <p:pic>
          <p:nvPicPr>
            <p:cNvPr id="500" name="Imagen" descr="Imagen"/>
            <p:cNvPicPr>
              <a:picLocks noChangeAspect="1"/>
            </p:cNvPicPr>
            <p:nvPr/>
          </p:nvPicPr>
          <p:blipFill>
            <a:blip r:embed="rId2"/>
            <a:stretch>
              <a:fillRect/>
            </a:stretch>
          </p:blipFill>
          <p:spPr>
            <a:xfrm>
              <a:off x="1253248" y="0"/>
              <a:ext cx="5209418" cy="3219076"/>
            </a:xfrm>
            <a:prstGeom prst="rect">
              <a:avLst/>
            </a:prstGeom>
            <a:ln w="12700" cap="flat">
              <a:noFill/>
              <a:miter lim="400000"/>
            </a:ln>
            <a:effectLst/>
          </p:spPr>
        </p:pic>
        <p:sp>
          <p:nvSpPr>
            <p:cNvPr id="501" name="5cm"/>
            <p:cNvSpPr txBox="1"/>
            <p:nvPr/>
          </p:nvSpPr>
          <p:spPr>
            <a:xfrm>
              <a:off x="1043324" y="473812"/>
              <a:ext cx="363935"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5cm</a:t>
              </a:r>
            </a:p>
          </p:txBody>
        </p:sp>
        <p:sp>
          <p:nvSpPr>
            <p:cNvPr id="502" name="15cm"/>
            <p:cNvSpPr txBox="1"/>
            <p:nvPr/>
          </p:nvSpPr>
          <p:spPr>
            <a:xfrm>
              <a:off x="2290789" y="1116084"/>
              <a:ext cx="466925"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15cm</a:t>
              </a:r>
            </a:p>
          </p:txBody>
        </p:sp>
        <p:sp>
          <p:nvSpPr>
            <p:cNvPr id="503" name="F2 = 30 kgs."/>
            <p:cNvSpPr txBox="1"/>
            <p:nvPr/>
          </p:nvSpPr>
          <p:spPr>
            <a:xfrm>
              <a:off x="2560909" y="147815"/>
              <a:ext cx="972841"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F2 = 30 kgs.</a:t>
              </a:r>
            </a:p>
          </p:txBody>
        </p:sp>
        <p:sp>
          <p:nvSpPr>
            <p:cNvPr id="504" name="F1 = 10 kgs."/>
            <p:cNvSpPr txBox="1"/>
            <p:nvPr/>
          </p:nvSpPr>
          <p:spPr>
            <a:xfrm>
              <a:off x="0" y="1429805"/>
              <a:ext cx="972840"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F1 = 10 kgs.</a:t>
              </a:r>
            </a:p>
          </p:txBody>
        </p:sp>
        <p:sp>
          <p:nvSpPr>
            <p:cNvPr id="505" name="15cm"/>
            <p:cNvSpPr txBox="1"/>
            <p:nvPr/>
          </p:nvSpPr>
          <p:spPr>
            <a:xfrm>
              <a:off x="4310872" y="878804"/>
              <a:ext cx="466925"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15cm</a:t>
              </a:r>
            </a:p>
          </p:txBody>
        </p:sp>
        <p:sp>
          <p:nvSpPr>
            <p:cNvPr id="506" name="5cm"/>
            <p:cNvSpPr txBox="1"/>
            <p:nvPr/>
          </p:nvSpPr>
          <p:spPr>
            <a:xfrm>
              <a:off x="4359307" y="1571074"/>
              <a:ext cx="363935"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5cm</a:t>
              </a:r>
            </a:p>
          </p:txBody>
        </p:sp>
        <p:sp>
          <p:nvSpPr>
            <p:cNvPr id="507" name="F3 = 90 kgs."/>
            <p:cNvSpPr txBox="1"/>
            <p:nvPr/>
          </p:nvSpPr>
          <p:spPr>
            <a:xfrm>
              <a:off x="3909370" y="1895254"/>
              <a:ext cx="972841"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F3 = 90 kgs.</a:t>
              </a:r>
            </a:p>
          </p:txBody>
        </p:sp>
        <p:sp>
          <p:nvSpPr>
            <p:cNvPr id="508" name="F4 = 360 kgs."/>
            <p:cNvSpPr txBox="1"/>
            <p:nvPr/>
          </p:nvSpPr>
          <p:spPr>
            <a:xfrm>
              <a:off x="3910654" y="2466185"/>
              <a:ext cx="1075830"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F4 = 360 kgs.</a:t>
              </a:r>
            </a:p>
          </p:txBody>
        </p:sp>
        <p:sp>
          <p:nvSpPr>
            <p:cNvPr id="509" name="4cm"/>
            <p:cNvSpPr txBox="1"/>
            <p:nvPr/>
          </p:nvSpPr>
          <p:spPr>
            <a:xfrm>
              <a:off x="6452584" y="413685"/>
              <a:ext cx="363936"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4cm</a:t>
              </a:r>
            </a:p>
          </p:txBody>
        </p:sp>
        <p:sp>
          <p:nvSpPr>
            <p:cNvPr id="510" name="16cm"/>
            <p:cNvSpPr txBox="1"/>
            <p:nvPr/>
          </p:nvSpPr>
          <p:spPr>
            <a:xfrm>
              <a:off x="6452584" y="1116084"/>
              <a:ext cx="466925" cy="20915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numCol="1" anchor="t">
              <a:spAutoFit/>
            </a:bodyPr>
            <a:lstStyle>
              <a:lvl1pPr>
                <a:lnSpc>
                  <a:spcPct val="115000"/>
                </a:lnSpc>
                <a:defRPr sz="1600">
                  <a:solidFill>
                    <a:srgbClr val="FF0000"/>
                  </a:solidFill>
                  <a:latin typeface="Calibri"/>
                  <a:ea typeface="Calibri"/>
                  <a:cs typeface="Calibri"/>
                  <a:sym typeface="Calibri"/>
                </a:defRPr>
              </a:lvl1pPr>
            </a:lstStyle>
            <a:p>
              <a:r>
                <a:t>16cm</a:t>
              </a:r>
            </a:p>
          </p:txBody>
        </p:sp>
        <p:sp>
          <p:nvSpPr>
            <p:cNvPr id="511" name="Línea"/>
            <p:cNvSpPr/>
            <p:nvPr/>
          </p:nvSpPr>
          <p:spPr>
            <a:xfrm>
              <a:off x="1006346" y="1534381"/>
              <a:ext cx="208396" cy="1"/>
            </a:xfrm>
            <a:prstGeom prst="line">
              <a:avLst/>
            </a:prstGeom>
            <a:noFill/>
            <a:ln w="25400" cap="flat">
              <a:solidFill>
                <a:srgbClr val="FF0000"/>
              </a:solidFill>
              <a:prstDash val="solid"/>
              <a:round/>
              <a:tailEnd type="triangle" w="med" len="med"/>
            </a:ln>
            <a:effectLst/>
          </p:spPr>
          <p:txBody>
            <a:bodyPr wrap="square" lIns="45718" tIns="45718" rIns="45718" bIns="45718" numCol="1" anchor="t">
              <a:noAutofit/>
            </a:bodyPr>
            <a:lstStyle/>
            <a:p>
              <a:endParaRPr/>
            </a:p>
          </p:txBody>
        </p:sp>
        <p:sp>
          <p:nvSpPr>
            <p:cNvPr id="512" name="Línea"/>
            <p:cNvSpPr/>
            <p:nvPr/>
          </p:nvSpPr>
          <p:spPr>
            <a:xfrm flipH="1" flipV="1">
              <a:off x="1716738" y="252392"/>
              <a:ext cx="662103" cy="1"/>
            </a:xfrm>
            <a:prstGeom prst="line">
              <a:avLst/>
            </a:prstGeom>
            <a:noFill/>
            <a:ln w="25400" cap="flat">
              <a:solidFill>
                <a:srgbClr val="FF0000"/>
              </a:solidFill>
              <a:prstDash val="solid"/>
              <a:round/>
              <a:tailEnd type="triangle" w="med" len="med"/>
            </a:ln>
            <a:effectLst/>
          </p:spPr>
          <p:txBody>
            <a:bodyPr wrap="square" lIns="45718" tIns="45718" rIns="45718" bIns="45718" numCol="1" anchor="t">
              <a:noAutofit/>
            </a:bodyPr>
            <a:lstStyle/>
            <a:p>
              <a:endParaRPr/>
            </a:p>
          </p:txBody>
        </p:sp>
        <p:sp>
          <p:nvSpPr>
            <p:cNvPr id="513" name="Línea"/>
            <p:cNvSpPr/>
            <p:nvPr/>
          </p:nvSpPr>
          <p:spPr>
            <a:xfrm flipH="1" flipV="1">
              <a:off x="4491296" y="252392"/>
              <a:ext cx="662103" cy="1"/>
            </a:xfrm>
            <a:prstGeom prst="line">
              <a:avLst/>
            </a:prstGeom>
            <a:noFill/>
            <a:ln w="25400" cap="flat">
              <a:solidFill>
                <a:srgbClr val="FF0000"/>
              </a:solidFill>
              <a:prstDash val="solid"/>
              <a:round/>
              <a:tailEnd type="triangle" w="med" len="med"/>
            </a:ln>
            <a:effectLst/>
          </p:spPr>
          <p:txBody>
            <a:bodyPr wrap="square" lIns="45718" tIns="45718" rIns="45718" bIns="45718" numCol="1" anchor="t">
              <a:noAutofit/>
            </a:bodyPr>
            <a:lstStyle/>
            <a:p>
              <a:endParaRPr/>
            </a:p>
          </p:txBody>
        </p:sp>
        <p:sp>
          <p:nvSpPr>
            <p:cNvPr id="514" name="Línea"/>
            <p:cNvSpPr/>
            <p:nvPr/>
          </p:nvSpPr>
          <p:spPr>
            <a:xfrm>
              <a:off x="4969358" y="1999831"/>
              <a:ext cx="208396" cy="1"/>
            </a:xfrm>
            <a:prstGeom prst="line">
              <a:avLst/>
            </a:prstGeom>
            <a:noFill/>
            <a:ln w="25400" cap="flat">
              <a:solidFill>
                <a:srgbClr val="FF0000"/>
              </a:solidFill>
              <a:prstDash val="solid"/>
              <a:round/>
              <a:tailEnd type="triangle" w="med" len="med"/>
            </a:ln>
            <a:effectLst/>
          </p:spPr>
          <p:txBody>
            <a:bodyPr wrap="square" lIns="45718" tIns="45718" rIns="45718" bIns="45718" numCol="1" anchor="t">
              <a:noAutofit/>
            </a:bodyPr>
            <a:lstStyle/>
            <a:p>
              <a:endParaRPr/>
            </a:p>
          </p:txBody>
        </p:sp>
        <p:sp>
          <p:nvSpPr>
            <p:cNvPr id="515" name="Línea"/>
            <p:cNvSpPr/>
            <p:nvPr/>
          </p:nvSpPr>
          <p:spPr>
            <a:xfrm flipH="1">
              <a:off x="5842646" y="2762559"/>
              <a:ext cx="262504" cy="1"/>
            </a:xfrm>
            <a:prstGeom prst="line">
              <a:avLst/>
            </a:prstGeom>
            <a:noFill/>
            <a:ln w="25400" cap="flat">
              <a:solidFill>
                <a:srgbClr val="FF0000"/>
              </a:solidFill>
              <a:prstDash val="solid"/>
              <a:round/>
              <a:tailEnd type="triangle" w="med" len="med"/>
            </a:ln>
            <a:effectLst/>
          </p:spPr>
          <p:txBody>
            <a:bodyPr wrap="square" lIns="45718" tIns="45718" rIns="45718" bIns="45718" numCol="1" anchor="t">
              <a:noAutofit/>
            </a:bodyPr>
            <a:lstStyle/>
            <a:p>
              <a:endParaRPr/>
            </a:p>
          </p:txBody>
        </p:sp>
        <p:sp>
          <p:nvSpPr>
            <p:cNvPr id="516" name="Línea"/>
            <p:cNvSpPr/>
            <p:nvPr/>
          </p:nvSpPr>
          <p:spPr>
            <a:xfrm flipH="1">
              <a:off x="5842646" y="522072"/>
              <a:ext cx="262504" cy="1"/>
            </a:xfrm>
            <a:prstGeom prst="line">
              <a:avLst/>
            </a:prstGeom>
            <a:noFill/>
            <a:ln w="25400" cap="flat">
              <a:solidFill>
                <a:srgbClr val="FF0000"/>
              </a:solidFill>
              <a:prstDash val="solid"/>
              <a:round/>
              <a:tailEnd type="triangle" w="med" len="med"/>
            </a:ln>
            <a:effectLst/>
          </p:spPr>
          <p:txBody>
            <a:bodyPr wrap="square" lIns="45718" tIns="45718" rIns="45718" bIns="45718" numCol="1" anchor="t">
              <a:noAutofit/>
            </a:bodyPr>
            <a:lstStyle/>
            <a:p>
              <a:endParaRPr/>
            </a:p>
          </p:txBody>
        </p:sp>
        <p:sp>
          <p:nvSpPr>
            <p:cNvPr id="517" name="Línea"/>
            <p:cNvSpPr/>
            <p:nvPr/>
          </p:nvSpPr>
          <p:spPr>
            <a:xfrm>
              <a:off x="1484092" y="440176"/>
              <a:ext cx="237066" cy="345069"/>
            </a:xfrm>
            <a:custGeom>
              <a:avLst/>
              <a:gdLst/>
              <a:ahLst/>
              <a:cxnLst>
                <a:cxn ang="0">
                  <a:pos x="wd2" y="hd2"/>
                </a:cxn>
                <a:cxn ang="5400000">
                  <a:pos x="wd2" y="hd2"/>
                </a:cxn>
                <a:cxn ang="10800000">
                  <a:pos x="wd2" y="hd2"/>
                </a:cxn>
                <a:cxn ang="16200000">
                  <a:pos x="wd2" y="hd2"/>
                </a:cxn>
              </a:cxnLst>
              <a:rect l="0" t="0" r="r" b="b"/>
              <a:pathLst>
                <a:path w="21600" h="21600" extrusionOk="0">
                  <a:moveTo>
                    <a:pt x="11381" y="0"/>
                  </a:moveTo>
                  <a:lnTo>
                    <a:pt x="0" y="0"/>
                  </a:lnTo>
                  <a:lnTo>
                    <a:pt x="0" y="21600"/>
                  </a:lnTo>
                  <a:lnTo>
                    <a:pt x="21600" y="21600"/>
                  </a:lnTo>
                </a:path>
              </a:pathLst>
            </a:custGeom>
            <a:noFill/>
            <a:ln w="12700" cap="flat">
              <a:solidFill>
                <a:srgbClr val="FF0000"/>
              </a:solidFill>
              <a:prstDash val="solid"/>
              <a:round/>
            </a:ln>
            <a:effectLst/>
          </p:spPr>
          <p:txBody>
            <a:bodyPr wrap="square" lIns="45718" tIns="45718" rIns="45718" bIns="45718" numCol="1" anchor="t">
              <a:noAutofit/>
            </a:bodyPr>
            <a:lstStyle/>
            <a:p>
              <a:endParaRPr/>
            </a:p>
          </p:txBody>
        </p:sp>
        <p:sp>
          <p:nvSpPr>
            <p:cNvPr id="518" name="Línea"/>
            <p:cNvSpPr/>
            <p:nvPr/>
          </p:nvSpPr>
          <p:spPr>
            <a:xfrm rot="10800000">
              <a:off x="1421961" y="783669"/>
              <a:ext cx="779005" cy="823184"/>
            </a:xfrm>
            <a:custGeom>
              <a:avLst/>
              <a:gdLst/>
              <a:ahLst/>
              <a:cxnLst>
                <a:cxn ang="0">
                  <a:pos x="wd2" y="hd2"/>
                </a:cxn>
                <a:cxn ang="5400000">
                  <a:pos x="wd2" y="hd2"/>
                </a:cxn>
                <a:cxn ang="10800000">
                  <a:pos x="wd2" y="hd2"/>
                </a:cxn>
                <a:cxn ang="16200000">
                  <a:pos x="wd2" y="hd2"/>
                </a:cxn>
              </a:cxnLst>
              <a:rect l="0" t="0" r="r" b="b"/>
              <a:pathLst>
                <a:path w="21600" h="21600" extrusionOk="0">
                  <a:moveTo>
                    <a:pt x="21600" y="148"/>
                  </a:moveTo>
                  <a:lnTo>
                    <a:pt x="0" y="0"/>
                  </a:lnTo>
                  <a:lnTo>
                    <a:pt x="0" y="21600"/>
                  </a:lnTo>
                  <a:lnTo>
                    <a:pt x="3978" y="21600"/>
                  </a:lnTo>
                </a:path>
              </a:pathLst>
            </a:custGeom>
            <a:noFill/>
            <a:ln w="12700" cap="flat">
              <a:solidFill>
                <a:srgbClr val="FF0000"/>
              </a:solidFill>
              <a:prstDash val="solid"/>
              <a:round/>
            </a:ln>
            <a:effectLst/>
          </p:spPr>
          <p:txBody>
            <a:bodyPr wrap="square" lIns="45718" tIns="45718" rIns="45718" bIns="45718" numCol="1" anchor="t">
              <a:noAutofit/>
            </a:bodyPr>
            <a:lstStyle/>
            <a:p>
              <a:endParaRPr/>
            </a:p>
          </p:txBody>
        </p:sp>
        <p:sp>
          <p:nvSpPr>
            <p:cNvPr id="519" name="Línea"/>
            <p:cNvSpPr/>
            <p:nvPr/>
          </p:nvSpPr>
          <p:spPr>
            <a:xfrm>
              <a:off x="4863589" y="647320"/>
              <a:ext cx="140329" cy="82372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582" y="21600"/>
                  </a:lnTo>
                </a:path>
              </a:pathLst>
            </a:custGeom>
            <a:noFill/>
            <a:ln w="12700" cap="flat">
              <a:solidFill>
                <a:srgbClr val="FF0000"/>
              </a:solidFill>
              <a:prstDash val="solid"/>
              <a:round/>
            </a:ln>
            <a:effectLst/>
          </p:spPr>
          <p:txBody>
            <a:bodyPr wrap="square" lIns="45718" tIns="45718" rIns="45718" bIns="45718" numCol="1" anchor="t">
              <a:noAutofit/>
            </a:bodyPr>
            <a:lstStyle/>
            <a:p>
              <a:endParaRPr/>
            </a:p>
          </p:txBody>
        </p:sp>
        <p:sp>
          <p:nvSpPr>
            <p:cNvPr id="520" name="Línea"/>
            <p:cNvSpPr/>
            <p:nvPr/>
          </p:nvSpPr>
          <p:spPr>
            <a:xfrm>
              <a:off x="4766938" y="1550757"/>
              <a:ext cx="140330" cy="2243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582" y="21600"/>
                  </a:lnTo>
                </a:path>
              </a:pathLst>
            </a:custGeom>
            <a:noFill/>
            <a:ln w="12700" cap="flat">
              <a:solidFill>
                <a:srgbClr val="FF0000"/>
              </a:solidFill>
              <a:prstDash val="solid"/>
              <a:round/>
            </a:ln>
            <a:effectLst/>
          </p:spPr>
          <p:txBody>
            <a:bodyPr wrap="square" lIns="45718" tIns="45718" rIns="45718" bIns="45718" numCol="1" anchor="t">
              <a:noAutofit/>
            </a:bodyPr>
            <a:lstStyle/>
            <a:p>
              <a:endParaRPr/>
            </a:p>
          </p:txBody>
        </p:sp>
        <p:sp>
          <p:nvSpPr>
            <p:cNvPr id="521" name="Línea"/>
            <p:cNvSpPr/>
            <p:nvPr/>
          </p:nvSpPr>
          <p:spPr>
            <a:xfrm rot="10800000">
              <a:off x="6001924" y="701015"/>
              <a:ext cx="140330" cy="82372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582" y="21600"/>
                  </a:lnTo>
                </a:path>
              </a:pathLst>
            </a:custGeom>
            <a:noFill/>
            <a:ln w="12700" cap="flat">
              <a:solidFill>
                <a:srgbClr val="FF0000"/>
              </a:solidFill>
              <a:prstDash val="solid"/>
              <a:round/>
            </a:ln>
            <a:effectLst/>
          </p:spPr>
          <p:txBody>
            <a:bodyPr wrap="square" lIns="45718" tIns="45718" rIns="45718" bIns="45718" numCol="1" anchor="t">
              <a:noAutofit/>
            </a:bodyPr>
            <a:lstStyle/>
            <a:p>
              <a:endParaRPr/>
            </a:p>
          </p:txBody>
        </p:sp>
        <p:sp>
          <p:nvSpPr>
            <p:cNvPr id="522" name="Línea"/>
            <p:cNvSpPr/>
            <p:nvPr/>
          </p:nvSpPr>
          <p:spPr>
            <a:xfrm rot="10800000">
              <a:off x="6009676" y="412422"/>
              <a:ext cx="140329" cy="2243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582" y="21600"/>
                  </a:lnTo>
                </a:path>
              </a:pathLst>
            </a:custGeom>
            <a:noFill/>
            <a:ln w="12700" cap="flat">
              <a:solidFill>
                <a:srgbClr val="FF0000"/>
              </a:solidFill>
              <a:prstDash val="solid"/>
              <a:round/>
            </a:ln>
            <a:effectLst/>
          </p:spPr>
          <p:txBody>
            <a:bodyPr wrap="square" lIns="45718" tIns="45718" rIns="45718" bIns="45718" numCol="1" anchor="t">
              <a:noAutofit/>
            </a:bodyPr>
            <a:lstStyle/>
            <a:p>
              <a:endParaRPr/>
            </a:p>
          </p:txBody>
        </p:sp>
      </p:grpSp>
      <p:sp>
        <p:nvSpPr>
          <p:cNvPr id="524" name="Las baterías de los automóviles son consideradas desechos tóxicos dados sus componentes y residuos  peligrosos para el medio ambiente.…"/>
          <p:cNvSpPr txBox="1"/>
          <p:nvPr/>
        </p:nvSpPr>
        <p:spPr>
          <a:xfrm>
            <a:off x="558988" y="2265031"/>
            <a:ext cx="8853743" cy="10652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Para evitar que el disco de embrague resbale o patine entre Volante de Inercia y Prensa de embrague al momento de transmitir el Par Motor hacia la transmisión,   la prensa debe ejercer una gran presión contra el disco de embrague y volante de inercia, por lo tanto, para desembragar el conjunto, la fuerza ejercida por el Conductor sobre el pedal de embrague debe ser amplificada.</a:t>
            </a:r>
          </a:p>
        </p:txBody>
      </p:sp>
      <p:sp>
        <p:nvSpPr>
          <p:cNvPr id="525" name="Accionamiento Mecánico (Amplificación de Fuerza)"/>
          <p:cNvSpPr txBox="1"/>
          <p:nvPr/>
        </p:nvSpPr>
        <p:spPr>
          <a:xfrm>
            <a:off x="419791" y="1535916"/>
            <a:ext cx="6896783" cy="47678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91423" tIns="91423" rIns="91423" bIns="91423">
            <a:spAutoFit/>
          </a:bodyPr>
          <a:lstStyle>
            <a:lvl1pPr>
              <a:lnSpc>
                <a:spcPct val="80000"/>
              </a:lnSpc>
              <a:defRPr sz="2200" cap="all">
                <a:solidFill>
                  <a:srgbClr val="741B47"/>
                </a:solidFill>
                <a:latin typeface="Calibri"/>
                <a:ea typeface="Calibri"/>
                <a:cs typeface="Calibri"/>
                <a:sym typeface="Calibri"/>
              </a:defRPr>
            </a:lvl1pPr>
          </a:lstStyle>
          <a:p>
            <a:r>
              <a:t>Accionamiento Mecánico (Amplificación de Fuerza)</a:t>
            </a:r>
          </a:p>
        </p:txBody>
      </p:sp>
      <p:sp>
        <p:nvSpPr>
          <p:cNvPr id="526" name="Las baterías de los automóviles son consideradas desechos tóxicos dados sus componentes y residuos  peligrosos para el medio ambiente.…"/>
          <p:cNvSpPr txBox="1"/>
          <p:nvPr/>
        </p:nvSpPr>
        <p:spPr>
          <a:xfrm>
            <a:off x="565490" y="3658831"/>
            <a:ext cx="1692870" cy="494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b="1">
                <a:solidFill>
                  <a:srgbClr val="FF0000"/>
                </a:solidFill>
                <a:latin typeface="Calibri"/>
                <a:ea typeface="Calibri"/>
                <a:cs typeface="Calibri"/>
                <a:sym typeface="Calibri"/>
              </a:defRPr>
            </a:pPr>
            <a:r>
              <a:t>Relaciones de brazo </a:t>
            </a:r>
          </a:p>
          <a:p>
            <a:pPr>
              <a:lnSpc>
                <a:spcPct val="115000"/>
              </a:lnSpc>
              <a:defRPr sz="1600" b="1">
                <a:solidFill>
                  <a:srgbClr val="FF0000"/>
                </a:solidFill>
                <a:latin typeface="Calibri"/>
                <a:ea typeface="Calibri"/>
                <a:cs typeface="Calibri"/>
                <a:sym typeface="Calibri"/>
              </a:defRPr>
            </a:pPr>
            <a:r>
              <a:t>de palanca:</a:t>
            </a:r>
          </a:p>
        </p:txBody>
      </p:sp>
      <p:sp>
        <p:nvSpPr>
          <p:cNvPr id="527" name="Las baterías de los automóviles son consideradas desechos tóxicos dados sus componentes y residuos  peligrosos para el medio ambiente.…"/>
          <p:cNvSpPr txBox="1"/>
          <p:nvPr/>
        </p:nvSpPr>
        <p:spPr>
          <a:xfrm>
            <a:off x="552282" y="4163342"/>
            <a:ext cx="1499820" cy="7799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a:solidFill>
                  <a:srgbClr val="741B47"/>
                </a:solidFill>
                <a:latin typeface="Calibri"/>
                <a:ea typeface="Calibri"/>
                <a:cs typeface="Calibri"/>
                <a:sym typeface="Calibri"/>
              </a:defRPr>
            </a:pPr>
            <a:r>
              <a:t>Pedal = 3:1</a:t>
            </a:r>
          </a:p>
          <a:p>
            <a:pPr>
              <a:lnSpc>
                <a:spcPct val="115000"/>
              </a:lnSpc>
              <a:defRPr sz="1600">
                <a:solidFill>
                  <a:srgbClr val="741B47"/>
                </a:solidFill>
                <a:latin typeface="Calibri"/>
                <a:ea typeface="Calibri"/>
                <a:cs typeface="Calibri"/>
                <a:sym typeface="Calibri"/>
              </a:defRPr>
            </a:pPr>
            <a:r>
              <a:t>Horquilla = 3:1</a:t>
            </a:r>
          </a:p>
          <a:p>
            <a:pPr>
              <a:lnSpc>
                <a:spcPct val="115000"/>
              </a:lnSpc>
              <a:defRPr sz="1600">
                <a:solidFill>
                  <a:srgbClr val="741B47"/>
                </a:solidFill>
                <a:latin typeface="Calibri"/>
                <a:ea typeface="Calibri"/>
                <a:cs typeface="Calibri"/>
                <a:sym typeface="Calibri"/>
              </a:defRPr>
            </a:pPr>
            <a:r>
              <a:t>Diafragma = 4:1</a:t>
            </a:r>
          </a:p>
        </p:txBody>
      </p:sp>
      <p:sp>
        <p:nvSpPr>
          <p:cNvPr id="528" name="Las baterías de los automóviles son consideradas desechos tóxicos dados sus componentes y residuos  peligrosos para el medio ambiente.…"/>
          <p:cNvSpPr txBox="1"/>
          <p:nvPr/>
        </p:nvSpPr>
        <p:spPr>
          <a:xfrm>
            <a:off x="565490" y="5143727"/>
            <a:ext cx="1473404" cy="494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b="1">
                <a:solidFill>
                  <a:srgbClr val="FF0000"/>
                </a:solidFill>
                <a:latin typeface="Calibri"/>
                <a:ea typeface="Calibri"/>
                <a:cs typeface="Calibri"/>
                <a:sym typeface="Calibri"/>
              </a:defRPr>
            </a:lvl1pPr>
          </a:lstStyle>
          <a:p>
            <a:r>
              <a:t>Amplificación de Fuerza:</a:t>
            </a:r>
          </a:p>
        </p:txBody>
      </p:sp>
      <p:sp>
        <p:nvSpPr>
          <p:cNvPr id="529" name="Las baterías de los automóviles son consideradas desechos tóxicos dados sus componentes y residuos  peligrosos para el medio ambiente.…"/>
          <p:cNvSpPr txBox="1"/>
          <p:nvPr/>
        </p:nvSpPr>
        <p:spPr>
          <a:xfrm>
            <a:off x="552282" y="5676383"/>
            <a:ext cx="1499820" cy="10652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nSpc>
                <a:spcPct val="115000"/>
              </a:lnSpc>
              <a:defRPr sz="1600">
                <a:solidFill>
                  <a:srgbClr val="741B47"/>
                </a:solidFill>
                <a:latin typeface="Calibri"/>
                <a:ea typeface="Calibri"/>
                <a:cs typeface="Calibri"/>
                <a:sym typeface="Calibri"/>
              </a:defRPr>
            </a:pPr>
            <a:r>
              <a:t>F1 = 10 Kgs</a:t>
            </a:r>
          </a:p>
          <a:p>
            <a:pPr>
              <a:lnSpc>
                <a:spcPct val="115000"/>
              </a:lnSpc>
              <a:defRPr sz="1600">
                <a:solidFill>
                  <a:srgbClr val="741B47"/>
                </a:solidFill>
                <a:latin typeface="Calibri"/>
                <a:ea typeface="Calibri"/>
                <a:cs typeface="Calibri"/>
                <a:sym typeface="Calibri"/>
              </a:defRPr>
            </a:pPr>
            <a:r>
              <a:t>F2 = 30 Kgs.</a:t>
            </a:r>
          </a:p>
          <a:p>
            <a:pPr>
              <a:lnSpc>
                <a:spcPct val="115000"/>
              </a:lnSpc>
              <a:defRPr sz="1600">
                <a:solidFill>
                  <a:srgbClr val="741B47"/>
                </a:solidFill>
                <a:latin typeface="Calibri"/>
                <a:ea typeface="Calibri"/>
                <a:cs typeface="Calibri"/>
                <a:sym typeface="Calibri"/>
              </a:defRPr>
            </a:pPr>
            <a:r>
              <a:t>F3 = 90 Kgs</a:t>
            </a:r>
          </a:p>
          <a:p>
            <a:pPr>
              <a:lnSpc>
                <a:spcPct val="115000"/>
              </a:lnSpc>
              <a:defRPr sz="1600">
                <a:solidFill>
                  <a:srgbClr val="741B47"/>
                </a:solidFill>
                <a:latin typeface="Calibri"/>
                <a:ea typeface="Calibri"/>
                <a:cs typeface="Calibri"/>
                <a:sym typeface="Calibri"/>
              </a:defRPr>
            </a:pPr>
            <a:r>
              <a:t>F4 = 360 Kgs.</a:t>
            </a: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23</a:t>
            </a:fld>
            <a:endParaRPr lang="es-CL"/>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 name="Rectángulo redondeado"/>
          <p:cNvSpPr/>
          <p:nvPr/>
        </p:nvSpPr>
        <p:spPr>
          <a:xfrm>
            <a:off x="4931022" y="2588300"/>
            <a:ext cx="4429223" cy="1766711"/>
          </a:xfrm>
          <a:prstGeom prst="roundRect">
            <a:avLst>
              <a:gd name="adj" fmla="val 6722"/>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532" name="Triángulo isósceles 13"/>
          <p:cNvSpPr/>
          <p:nvPr/>
        </p:nvSpPr>
        <p:spPr>
          <a:xfrm rot="8438405">
            <a:off x="9044416" y="3981159"/>
            <a:ext cx="333493" cy="906224"/>
          </a:xfrm>
          <a:prstGeom prst="triangle">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533" name="Triángulo isósceles 13"/>
          <p:cNvSpPr/>
          <p:nvPr/>
        </p:nvSpPr>
        <p:spPr>
          <a:xfrm rot="12713786">
            <a:off x="371312" y="3950200"/>
            <a:ext cx="333493" cy="906225"/>
          </a:xfrm>
          <a:prstGeom prst="triangle">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535" name="Google Shape;173;p6"/>
          <p:cNvSpPr txBox="1"/>
          <p:nvPr/>
        </p:nvSpPr>
        <p:spPr>
          <a:xfrm>
            <a:off x="382498" y="1080705"/>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lnSpc>
                <a:spcPct val="80000"/>
              </a:lnSpc>
              <a:defRPr sz="2800" b="1">
                <a:solidFill>
                  <a:srgbClr val="741B47"/>
                </a:solidFill>
                <a:latin typeface="Calibri"/>
                <a:ea typeface="Calibri"/>
                <a:cs typeface="Calibri"/>
                <a:sym typeface="Calibri"/>
              </a:defRPr>
            </a:pPr>
            <a:r>
              <a:t>ACCIONAMIENTO DEL </a:t>
            </a:r>
            <a:r>
              <a:rPr b="0">
                <a:solidFill>
                  <a:srgbClr val="FF0000"/>
                </a:solidFill>
              </a:rPr>
              <a:t>CONJUNTO EMBRAGUE</a:t>
            </a:r>
          </a:p>
        </p:txBody>
      </p:sp>
      <p:sp>
        <p:nvSpPr>
          <p:cNvPr id="538" name="Rectángulo redondeado"/>
          <p:cNvSpPr/>
          <p:nvPr/>
        </p:nvSpPr>
        <p:spPr>
          <a:xfrm>
            <a:off x="315620" y="2334300"/>
            <a:ext cx="4131230" cy="1766711"/>
          </a:xfrm>
          <a:prstGeom prst="roundRect">
            <a:avLst>
              <a:gd name="adj" fmla="val 8274"/>
            </a:avLst>
          </a:prstGeom>
          <a:solidFill>
            <a:srgbClr val="E9E1E4"/>
          </a:solidFill>
          <a:ln w="12700">
            <a:miter lim="400000"/>
          </a:ln>
        </p:spPr>
        <p:txBody>
          <a:bodyPr lIns="0" tIns="0" rIns="0" bIns="0" anchor="ctr"/>
          <a:lstStyle/>
          <a:p>
            <a:pPr>
              <a:defRPr>
                <a:latin typeface="+mn-lt"/>
                <a:ea typeface="+mn-ea"/>
                <a:cs typeface="+mn-cs"/>
                <a:sym typeface="Arial"/>
              </a:defRPr>
            </a:pPr>
            <a:endParaRPr/>
          </a:p>
        </p:txBody>
      </p:sp>
      <p:sp>
        <p:nvSpPr>
          <p:cNvPr id="539" name="Las baterías de los automóviles son consideradas desechos tóxicos dados sus componentes y residuos  peligrosos para el medio ambiente.…"/>
          <p:cNvSpPr txBox="1"/>
          <p:nvPr/>
        </p:nvSpPr>
        <p:spPr>
          <a:xfrm>
            <a:off x="602554" y="2542332"/>
            <a:ext cx="3557362" cy="13506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Otra forma de llevar el movimiento del pedal  de embrague hasta la prensa de embrague, para producir el desembrague o desacoplamiento del embrague es mediante un accionamiento hidráulico. </a:t>
            </a:r>
          </a:p>
        </p:txBody>
      </p:sp>
      <p:sp>
        <p:nvSpPr>
          <p:cNvPr id="540" name="Accionamiento Hidráulico."/>
          <p:cNvSpPr txBox="1"/>
          <p:nvPr/>
        </p:nvSpPr>
        <p:spPr>
          <a:xfrm>
            <a:off x="350344" y="1531412"/>
            <a:ext cx="3743438" cy="47678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91423" tIns="91423" rIns="91423" bIns="91423">
            <a:spAutoFit/>
          </a:bodyPr>
          <a:lstStyle>
            <a:lvl1pPr>
              <a:lnSpc>
                <a:spcPct val="80000"/>
              </a:lnSpc>
              <a:defRPr sz="2200" cap="all">
                <a:solidFill>
                  <a:srgbClr val="741B47"/>
                </a:solidFill>
                <a:latin typeface="Calibri"/>
                <a:ea typeface="Calibri"/>
                <a:cs typeface="Calibri"/>
                <a:sym typeface="Calibri"/>
              </a:defRPr>
            </a:lvl1pPr>
          </a:lstStyle>
          <a:p>
            <a:r>
              <a:rPr dirty="0" err="1"/>
              <a:t>Accionamiento</a:t>
            </a:r>
            <a:r>
              <a:rPr dirty="0"/>
              <a:t> </a:t>
            </a:r>
            <a:r>
              <a:rPr dirty="0" err="1"/>
              <a:t>Hidráulico</a:t>
            </a:r>
            <a:endParaRPr dirty="0"/>
          </a:p>
        </p:txBody>
      </p:sp>
      <p:sp>
        <p:nvSpPr>
          <p:cNvPr id="541" name="Las baterías de los automóviles son consideradas desechos tóxicos dados sus componentes y residuos  peligrosos para el medio ambiente.…"/>
          <p:cNvSpPr txBox="1"/>
          <p:nvPr/>
        </p:nvSpPr>
        <p:spPr>
          <a:xfrm>
            <a:off x="5112280" y="2788570"/>
            <a:ext cx="3978111" cy="13506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115000"/>
              </a:lnSpc>
              <a:defRPr sz="1600">
                <a:solidFill>
                  <a:srgbClr val="741B47"/>
                </a:solidFill>
                <a:latin typeface="Calibri"/>
                <a:ea typeface="Calibri"/>
                <a:cs typeface="Calibri"/>
                <a:sym typeface="Calibri"/>
              </a:defRPr>
            </a:lvl1pPr>
          </a:lstStyle>
          <a:p>
            <a:r>
              <a:t>Básicamente contiene los mismos componentes mecánicos que el de accionamiento mecánico, pero en este sistema se agrega una bomba de embrague y un cilindro esclavo receptor convencional o concéntrico.</a:t>
            </a:r>
          </a:p>
        </p:txBody>
      </p:sp>
      <p:pic>
        <p:nvPicPr>
          <p:cNvPr id="542" name="Imagen" descr="Imagen"/>
          <p:cNvPicPr>
            <a:picLocks noChangeAspect="1"/>
          </p:cNvPicPr>
          <p:nvPr/>
        </p:nvPicPr>
        <p:blipFill>
          <a:blip r:embed="rId2"/>
          <a:stretch>
            <a:fillRect/>
          </a:stretch>
        </p:blipFill>
        <p:spPr>
          <a:xfrm>
            <a:off x="1039158" y="4277660"/>
            <a:ext cx="3196518" cy="1748097"/>
          </a:xfrm>
          <a:prstGeom prst="rect">
            <a:avLst/>
          </a:prstGeom>
          <a:ln w="12700">
            <a:miter lim="400000"/>
          </a:ln>
        </p:spPr>
      </p:pic>
      <p:pic>
        <p:nvPicPr>
          <p:cNvPr id="543" name="Imagen" descr="Imagen"/>
          <p:cNvPicPr>
            <a:picLocks noChangeAspect="1"/>
          </p:cNvPicPr>
          <p:nvPr/>
        </p:nvPicPr>
        <p:blipFill>
          <a:blip r:embed="rId3"/>
          <a:stretch>
            <a:fillRect/>
          </a:stretch>
        </p:blipFill>
        <p:spPr>
          <a:xfrm>
            <a:off x="5472456" y="4644130"/>
            <a:ext cx="3346355" cy="1748097"/>
          </a:xfrm>
          <a:prstGeom prst="rect">
            <a:avLst/>
          </a:prstGeom>
          <a:ln w="12700">
            <a:miter lim="400000"/>
          </a:ln>
        </p:spPr>
      </p:pic>
      <p:sp>
        <p:nvSpPr>
          <p:cNvPr id="544" name="Cilindro Maestro Bomba de embrague"/>
          <p:cNvSpPr txBox="1"/>
          <p:nvPr/>
        </p:nvSpPr>
        <p:spPr>
          <a:xfrm>
            <a:off x="7074428" y="5885000"/>
            <a:ext cx="1991868" cy="494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115000"/>
              </a:lnSpc>
              <a:defRPr sz="1600">
                <a:solidFill>
                  <a:srgbClr val="FF0000"/>
                </a:solidFill>
                <a:latin typeface="Calibri"/>
                <a:ea typeface="Calibri"/>
                <a:cs typeface="Calibri"/>
                <a:sym typeface="Calibri"/>
              </a:defRPr>
            </a:lvl1pPr>
          </a:lstStyle>
          <a:p>
            <a:r>
              <a:t>Cilindro Maestro Bomba de embrague</a:t>
            </a:r>
          </a:p>
        </p:txBody>
      </p:sp>
      <p:sp>
        <p:nvSpPr>
          <p:cNvPr id="545" name="Cilindro Esclavo Concéntrico"/>
          <p:cNvSpPr txBox="1"/>
          <p:nvPr/>
        </p:nvSpPr>
        <p:spPr>
          <a:xfrm>
            <a:off x="1080253" y="6435838"/>
            <a:ext cx="2334420" cy="209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Cilindro Esclavo Concéntrico</a:t>
            </a:r>
          </a:p>
        </p:txBody>
      </p:sp>
      <p:sp>
        <p:nvSpPr>
          <p:cNvPr id="546" name="Línea"/>
          <p:cNvSpPr/>
          <p:nvPr/>
        </p:nvSpPr>
        <p:spPr>
          <a:xfrm flipV="1">
            <a:off x="3185923" y="5118605"/>
            <a:ext cx="1" cy="475477"/>
          </a:xfrm>
          <a:prstGeom prst="line">
            <a:avLst/>
          </a:prstGeom>
          <a:ln w="12700">
            <a:solidFill>
              <a:srgbClr val="FF0000"/>
            </a:solidFill>
            <a:headEnd type="oval"/>
            <a:tailEnd type="triangle"/>
          </a:ln>
        </p:spPr>
        <p:txBody>
          <a:bodyPr lIns="45718" tIns="45718" rIns="45718" bIns="45718"/>
          <a:lstStyle/>
          <a:p>
            <a:endParaRPr/>
          </a:p>
        </p:txBody>
      </p:sp>
      <p:sp>
        <p:nvSpPr>
          <p:cNvPr id="547" name="Línea"/>
          <p:cNvSpPr/>
          <p:nvPr/>
        </p:nvSpPr>
        <p:spPr>
          <a:xfrm flipV="1">
            <a:off x="2182411" y="5501419"/>
            <a:ext cx="1" cy="872796"/>
          </a:xfrm>
          <a:prstGeom prst="line">
            <a:avLst/>
          </a:prstGeom>
          <a:ln w="12700">
            <a:solidFill>
              <a:srgbClr val="FF0000"/>
            </a:solidFill>
            <a:headEnd type="oval"/>
            <a:tailEnd type="triangle"/>
          </a:ln>
        </p:spPr>
        <p:txBody>
          <a:bodyPr lIns="45718" tIns="45718" rIns="45718" bIns="45718"/>
          <a:lstStyle/>
          <a:p>
            <a:endParaRPr/>
          </a:p>
        </p:txBody>
      </p:sp>
      <p:sp>
        <p:nvSpPr>
          <p:cNvPr id="548" name="Cilindro Esclavo Concéntrico"/>
          <p:cNvSpPr txBox="1"/>
          <p:nvPr/>
        </p:nvSpPr>
        <p:spPr>
          <a:xfrm>
            <a:off x="5810411" y="6657376"/>
            <a:ext cx="2334420" cy="209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lvl1pPr>
              <a:lnSpc>
                <a:spcPct val="115000"/>
              </a:lnSpc>
              <a:defRPr sz="1600">
                <a:solidFill>
                  <a:srgbClr val="FF0000"/>
                </a:solidFill>
                <a:latin typeface="Calibri"/>
                <a:ea typeface="Calibri"/>
                <a:cs typeface="Calibri"/>
                <a:sym typeface="Calibri"/>
              </a:defRPr>
            </a:lvl1pPr>
          </a:lstStyle>
          <a:p>
            <a:r>
              <a:t>Cilindro Esclavo Concéntrico</a:t>
            </a:r>
          </a:p>
        </p:txBody>
      </p:sp>
      <p:sp>
        <p:nvSpPr>
          <p:cNvPr id="549" name="Línea"/>
          <p:cNvSpPr/>
          <p:nvPr/>
        </p:nvSpPr>
        <p:spPr>
          <a:xfrm flipV="1">
            <a:off x="6854480" y="6153167"/>
            <a:ext cx="1" cy="425990"/>
          </a:xfrm>
          <a:prstGeom prst="line">
            <a:avLst/>
          </a:prstGeom>
          <a:ln w="12700">
            <a:solidFill>
              <a:srgbClr val="FF0000"/>
            </a:solidFill>
            <a:headEnd type="oval"/>
            <a:tailEnd type="triangle"/>
          </a:ln>
        </p:spPr>
        <p:txBody>
          <a:bodyPr lIns="45718" tIns="45718" rIns="45718" bIns="45718"/>
          <a:lstStyle/>
          <a:p>
            <a:endParaRPr/>
          </a:p>
        </p:txBody>
      </p:sp>
      <p:sp>
        <p:nvSpPr>
          <p:cNvPr id="550" name="Línea"/>
          <p:cNvSpPr/>
          <p:nvPr/>
        </p:nvSpPr>
        <p:spPr>
          <a:xfrm flipV="1">
            <a:off x="7667736" y="5373106"/>
            <a:ext cx="1" cy="425989"/>
          </a:xfrm>
          <a:prstGeom prst="line">
            <a:avLst/>
          </a:prstGeom>
          <a:ln w="12700">
            <a:solidFill>
              <a:srgbClr val="FF0000"/>
            </a:solidFill>
            <a:headEnd type="oval"/>
            <a:tailEnd type="triangle"/>
          </a:ln>
        </p:spPr>
        <p:txBody>
          <a:bodyPr lIns="45718" tIns="45718" rIns="45718" bIns="45718"/>
          <a:lstStyle/>
          <a:p>
            <a:endParaRPr/>
          </a:p>
        </p:txBody>
      </p:sp>
      <p:sp>
        <p:nvSpPr>
          <p:cNvPr id="551" name="Cilindro Maestro Bomba de embrague"/>
          <p:cNvSpPr txBox="1"/>
          <p:nvPr/>
        </p:nvSpPr>
        <p:spPr>
          <a:xfrm>
            <a:off x="2237707" y="5636383"/>
            <a:ext cx="1991869" cy="494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115000"/>
              </a:lnSpc>
              <a:defRPr sz="1600">
                <a:solidFill>
                  <a:srgbClr val="FF0000"/>
                </a:solidFill>
                <a:latin typeface="Calibri"/>
                <a:ea typeface="Calibri"/>
                <a:cs typeface="Calibri"/>
                <a:sym typeface="Calibri"/>
              </a:defRPr>
            </a:lvl1pPr>
          </a:lstStyle>
          <a:p>
            <a:r>
              <a:t>Cilindro Maestro Bomba de embrague</a:t>
            </a: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24</a:t>
            </a:fld>
            <a:endParaRPr lang="es-CL"/>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5" name="Google Shape;275;p12"/>
          <p:cNvGrpSpPr/>
          <p:nvPr/>
        </p:nvGrpSpPr>
        <p:grpSpPr>
          <a:xfrm>
            <a:off x="2035275" y="2911885"/>
            <a:ext cx="6999676" cy="2696556"/>
            <a:chOff x="0" y="0"/>
            <a:chExt cx="6999674" cy="2696554"/>
          </a:xfrm>
        </p:grpSpPr>
        <p:sp>
          <p:nvSpPr>
            <p:cNvPr id="553" name="Google Shape;276;p12"/>
            <p:cNvSpPr/>
            <p:nvPr/>
          </p:nvSpPr>
          <p:spPr>
            <a:xfrm>
              <a:off x="0" y="0"/>
              <a:ext cx="6999675" cy="2696555"/>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554" name="Google Shape;277;p12"/>
            <p:cNvSpPr txBox="1"/>
            <p:nvPr/>
          </p:nvSpPr>
          <p:spPr>
            <a:xfrm>
              <a:off x="131634" y="1158159"/>
              <a:ext cx="6736406" cy="38018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numCol="1" anchor="ctr">
              <a:spAutoFit/>
            </a:bodyPr>
            <a:lstStyle>
              <a:lvl1pPr>
                <a:defRPr>
                  <a:latin typeface="+mn-lt"/>
                  <a:ea typeface="+mn-ea"/>
                  <a:cs typeface="+mn-cs"/>
                  <a:sym typeface="Arial"/>
                </a:defRPr>
              </a:lvl1pPr>
            </a:lstStyle>
            <a:p>
              <a:r>
                <a:t>    </a:t>
              </a:r>
            </a:p>
          </p:txBody>
        </p:sp>
      </p:grpSp>
      <p:pic>
        <p:nvPicPr>
          <p:cNvPr id="556" name="Google Shape;281;p12" descr="Google Shape;281;p12"/>
          <p:cNvPicPr>
            <a:picLocks noChangeAspect="1"/>
          </p:cNvPicPr>
          <p:nvPr/>
        </p:nvPicPr>
        <p:blipFill>
          <a:blip r:embed="rId2"/>
          <a:stretch>
            <a:fillRect/>
          </a:stretch>
        </p:blipFill>
        <p:spPr>
          <a:xfrm>
            <a:off x="5474444" y="5389021"/>
            <a:ext cx="1651875" cy="884517"/>
          </a:xfrm>
          <a:prstGeom prst="rect">
            <a:avLst/>
          </a:prstGeom>
          <a:ln w="12700">
            <a:miter lim="400000"/>
          </a:ln>
        </p:spPr>
      </p:pic>
      <p:pic>
        <p:nvPicPr>
          <p:cNvPr id="557" name="Google Shape;282;p12" descr="Google Shape;282;p12"/>
          <p:cNvPicPr>
            <a:picLocks noChangeAspect="1"/>
          </p:cNvPicPr>
          <p:nvPr/>
        </p:nvPicPr>
        <p:blipFill>
          <a:blip r:embed="rId3"/>
          <a:stretch>
            <a:fillRect/>
          </a:stretch>
        </p:blipFill>
        <p:spPr>
          <a:xfrm>
            <a:off x="0" y="2474947"/>
            <a:ext cx="3854921" cy="3652251"/>
          </a:xfrm>
          <a:prstGeom prst="rect">
            <a:avLst/>
          </a:prstGeom>
          <a:ln w="12700">
            <a:miter lim="400000"/>
          </a:ln>
        </p:spPr>
      </p:pic>
      <p:pic>
        <p:nvPicPr>
          <p:cNvPr id="558" name="Google Shape;283;p12" descr="Google Shape;283;p12"/>
          <p:cNvPicPr>
            <a:picLocks noChangeAspect="1"/>
          </p:cNvPicPr>
          <p:nvPr/>
        </p:nvPicPr>
        <p:blipFill>
          <a:blip r:embed="rId4"/>
          <a:stretch>
            <a:fillRect/>
          </a:stretch>
        </p:blipFill>
        <p:spPr>
          <a:xfrm>
            <a:off x="7126316" y="5029930"/>
            <a:ext cx="1806827" cy="1348214"/>
          </a:xfrm>
          <a:prstGeom prst="rect">
            <a:avLst/>
          </a:prstGeom>
          <a:ln w="12700">
            <a:miter lim="400000"/>
          </a:ln>
        </p:spPr>
      </p:pic>
      <p:sp>
        <p:nvSpPr>
          <p:cNvPr id="559" name="Google Shape;388;p18"/>
          <p:cNvSpPr txBox="1"/>
          <p:nvPr/>
        </p:nvSpPr>
        <p:spPr>
          <a:xfrm>
            <a:off x="375974" y="1335458"/>
            <a:ext cx="8950502" cy="4874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dirty="0"/>
              <a:t>¿CUÁNTO APRENDIMOS?</a:t>
            </a:r>
          </a:p>
        </p:txBody>
      </p:sp>
      <p:sp>
        <p:nvSpPr>
          <p:cNvPr id="560" name="Google Shape;392;p18"/>
          <p:cNvSpPr txBox="1"/>
          <p:nvPr/>
        </p:nvSpPr>
        <p:spPr>
          <a:xfrm>
            <a:off x="366450" y="901043"/>
            <a:ext cx="4700400" cy="6088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b="1">
                <a:latin typeface="Calibri"/>
                <a:ea typeface="Calibri"/>
                <a:cs typeface="Calibri"/>
                <a:sym typeface="Calibri"/>
              </a:defRPr>
            </a:lvl1pPr>
          </a:lstStyle>
          <a:p>
            <a:r>
              <a:t>REVISEMOS</a:t>
            </a:r>
            <a:endParaRPr>
              <a:latin typeface="+mn-lt"/>
              <a:ea typeface="+mn-ea"/>
              <a:cs typeface="+mn-cs"/>
              <a:sym typeface="Arial"/>
            </a:endParaRPr>
          </a:p>
        </p:txBody>
      </p:sp>
      <p:sp>
        <p:nvSpPr>
          <p:cNvPr id="561" name="Google Shape;168;p5"/>
          <p:cNvSpPr txBox="1"/>
          <p:nvPr/>
        </p:nvSpPr>
        <p:spPr>
          <a:xfrm>
            <a:off x="4211688" y="1118398"/>
            <a:ext cx="466493" cy="8301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lgn="r">
              <a:lnSpc>
                <a:spcPct val="90000"/>
              </a:lnSpc>
              <a:defRPr sz="5000">
                <a:solidFill>
                  <a:srgbClr val="BA9BA5"/>
                </a:solidFill>
                <a:latin typeface="Calibri"/>
                <a:ea typeface="Calibri"/>
                <a:cs typeface="Calibri"/>
                <a:sym typeface="Calibri"/>
              </a:defRPr>
            </a:lvl1pPr>
          </a:lstStyle>
          <a:p>
            <a:r>
              <a:rPr dirty="0"/>
              <a:t>8</a:t>
            </a:r>
          </a:p>
        </p:txBody>
      </p:sp>
      <p:sp>
        <p:nvSpPr>
          <p:cNvPr id="562" name="Google Shape;391;p18"/>
          <p:cNvSpPr txBox="1"/>
          <p:nvPr/>
        </p:nvSpPr>
        <p:spPr>
          <a:xfrm>
            <a:off x="3205316" y="4207576"/>
            <a:ext cx="4994786" cy="6773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563" name="Google Shape;445;p20"/>
          <p:cNvSpPr txBox="1"/>
          <p:nvPr/>
        </p:nvSpPr>
        <p:spPr>
          <a:xfrm>
            <a:off x="3205315" y="3507737"/>
            <a:ext cx="5250428" cy="4315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p>
            <a:pPr>
              <a:lnSpc>
                <a:spcPct val="115000"/>
              </a:lnSpc>
              <a:defRPr sz="2000" b="1">
                <a:solidFill>
                  <a:srgbClr val="741B47"/>
                </a:solidFill>
                <a:latin typeface="Calibri"/>
                <a:ea typeface="Calibri"/>
                <a:cs typeface="Calibri"/>
                <a:sym typeface="Calibri"/>
              </a:defRPr>
            </a:pPr>
            <a:r>
              <a:t>TREN DE POTENCIA Y </a:t>
            </a:r>
            <a:r>
              <a:rPr b="0">
                <a:solidFill>
                  <a:srgbClr val="FF0000"/>
                </a:solidFill>
              </a:rPr>
              <a:t>CONJUNTO EMBRAGUE</a:t>
            </a:r>
          </a:p>
        </p:txBody>
      </p:sp>
      <p:sp>
        <p:nvSpPr>
          <p:cNvPr id="2" name="Marcador de número de diapositiva 1"/>
          <p:cNvSpPr>
            <a:spLocks noGrp="1"/>
          </p:cNvSpPr>
          <p:nvPr>
            <p:ph type="sldNum" sz="quarter" idx="2"/>
          </p:nvPr>
        </p:nvSpPr>
        <p:spPr/>
        <p:txBody>
          <a:bodyPr/>
          <a:lstStyle/>
          <a:p>
            <a:fld id="{86CB4B4D-7CA3-9044-876B-883B54F8677D}" type="slidenum">
              <a:rPr lang="es-CL" smtClean="0"/>
              <a:t>25</a:t>
            </a:fld>
            <a:endParaRPr lang="es-CL"/>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5" name="Google Shape;25;p27"/>
          <p:cNvSpPr txBox="1">
            <a:spLocks noGrp="1"/>
          </p:cNvSpPr>
          <p:nvPr>
            <p:ph type="sldNum" sz="quarter" idx="4294967295"/>
          </p:nvPr>
        </p:nvSpPr>
        <p:spPr>
          <a:xfrm>
            <a:off x="371684" y="6881800"/>
            <a:ext cx="337159" cy="31711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26</a:t>
            </a:fld>
            <a:endParaRPr/>
          </a:p>
        </p:txBody>
      </p:sp>
      <p:pic>
        <p:nvPicPr>
          <p:cNvPr id="566" name="Imagen 9" descr="Imagen 9"/>
          <p:cNvPicPr>
            <a:picLocks noChangeAspect="1"/>
          </p:cNvPicPr>
          <p:nvPr/>
        </p:nvPicPr>
        <p:blipFill>
          <a:blip r:embed="rId2"/>
          <a:stretch>
            <a:fillRect/>
          </a:stretch>
        </p:blipFill>
        <p:spPr>
          <a:xfrm>
            <a:off x="830642" y="1815299"/>
            <a:ext cx="7016441" cy="4871643"/>
          </a:xfrm>
          <a:prstGeom prst="rect">
            <a:avLst/>
          </a:prstGeom>
          <a:solidFill>
            <a:schemeClr val="accent2"/>
          </a:solidFill>
          <a:ln w="12700">
            <a:miter lim="400000"/>
          </a:ln>
        </p:spPr>
      </p:pic>
      <p:pic>
        <p:nvPicPr>
          <p:cNvPr id="567" name="Imagen 10" descr="Imagen 10"/>
          <p:cNvPicPr>
            <a:picLocks noChangeAspect="1"/>
          </p:cNvPicPr>
          <p:nvPr/>
        </p:nvPicPr>
        <p:blipFill>
          <a:blip r:embed="rId3"/>
          <a:stretch>
            <a:fillRect/>
          </a:stretch>
        </p:blipFill>
        <p:spPr>
          <a:xfrm flipH="1">
            <a:off x="5174253" y="3959845"/>
            <a:ext cx="4636303" cy="3844876"/>
          </a:xfrm>
          <a:prstGeom prst="rect">
            <a:avLst/>
          </a:prstGeom>
          <a:ln w="12700">
            <a:miter lim="400000"/>
          </a:ln>
        </p:spPr>
      </p:pic>
      <p:grpSp>
        <p:nvGrpSpPr>
          <p:cNvPr id="570" name="Grupo 11"/>
          <p:cNvGrpSpPr/>
          <p:nvPr/>
        </p:nvGrpSpPr>
        <p:grpSpPr>
          <a:xfrm>
            <a:off x="6552861" y="1699453"/>
            <a:ext cx="2633625" cy="2629601"/>
            <a:chOff x="0" y="0"/>
            <a:chExt cx="2633624" cy="2629600"/>
          </a:xfrm>
        </p:grpSpPr>
        <p:sp>
          <p:nvSpPr>
            <p:cNvPr id="568" name="Google Shape;250;p10"/>
            <p:cNvSpPr/>
            <p:nvPr/>
          </p:nvSpPr>
          <p:spPr>
            <a:xfrm>
              <a:off x="0" y="0"/>
              <a:ext cx="2633625" cy="1993052"/>
            </a:xfrm>
            <a:prstGeom prst="roundRect">
              <a:avLst>
                <a:gd name="adj" fmla="val 11224"/>
              </a:avLst>
            </a:prstGeom>
            <a:solidFill>
              <a:srgbClr val="DFD3D8"/>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569" name="Triángulo isósceles 13"/>
            <p:cNvSpPr/>
            <p:nvPr/>
          </p:nvSpPr>
          <p:spPr>
            <a:xfrm rot="12168342">
              <a:off x="992572" y="1807525"/>
              <a:ext cx="333493" cy="788255"/>
            </a:xfrm>
            <a:prstGeom prst="triangle">
              <a:avLst/>
            </a:prstGeom>
            <a:solidFill>
              <a:srgbClr val="DFD3D8"/>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grpSp>
      <p:sp>
        <p:nvSpPr>
          <p:cNvPr id="571" name="Google Shape;353;p18"/>
          <p:cNvSpPr txBox="1"/>
          <p:nvPr/>
        </p:nvSpPr>
        <p:spPr>
          <a:xfrm>
            <a:off x="6857909" y="2213609"/>
            <a:ext cx="2221897" cy="96018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p>
            <a:pPr>
              <a:lnSpc>
                <a:spcPct val="80000"/>
              </a:lnSpc>
              <a:defRPr sz="2100" b="1">
                <a:solidFill>
                  <a:srgbClr val="741B47"/>
                </a:solidFill>
                <a:latin typeface="Calibri"/>
                <a:ea typeface="Calibri"/>
                <a:cs typeface="Calibri"/>
                <a:sym typeface="Calibri"/>
              </a:defRPr>
            </a:pPr>
            <a:r>
              <a:rPr dirty="0" err="1"/>
              <a:t>Veamos</a:t>
            </a:r>
            <a:r>
              <a:rPr dirty="0"/>
              <a:t> el </a:t>
            </a:r>
            <a:r>
              <a:rPr dirty="0" err="1"/>
              <a:t>siguiente</a:t>
            </a:r>
            <a:r>
              <a:rPr dirty="0"/>
              <a:t> video </a:t>
            </a:r>
            <a:r>
              <a:rPr lang="es-CL" dirty="0">
                <a:solidFill>
                  <a:srgbClr val="FF0000"/>
                </a:solidFill>
              </a:rPr>
              <a:t>resumen</a:t>
            </a:r>
            <a:r>
              <a:rPr dirty="0">
                <a:solidFill>
                  <a:srgbClr val="FF0000"/>
                </a:solidFill>
              </a:rPr>
              <a:t>!</a:t>
            </a:r>
          </a:p>
        </p:txBody>
      </p:sp>
      <p:sp>
        <p:nvSpPr>
          <p:cNvPr id="572" name="Google Shape;323;p12"/>
          <p:cNvSpPr txBox="1"/>
          <p:nvPr/>
        </p:nvSpPr>
        <p:spPr>
          <a:xfrm>
            <a:off x="2943685" y="3531790"/>
            <a:ext cx="2424729" cy="7386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sz="1800">
                <a:latin typeface="Calibri"/>
                <a:ea typeface="Calibri"/>
                <a:cs typeface="Calibri"/>
                <a:sym typeface="Calibri"/>
              </a:defRPr>
            </a:lvl1pPr>
          </a:lstStyle>
          <a:p>
            <a:r>
              <a:rPr lang="es-CL" dirty="0"/>
              <a:t>¿Cómo funciona el Embrague?</a:t>
            </a:r>
          </a:p>
        </p:txBody>
      </p:sp>
      <p:sp>
        <p:nvSpPr>
          <p:cNvPr id="573" name="Google Shape;206;p7"/>
          <p:cNvSpPr txBox="1"/>
          <p:nvPr/>
        </p:nvSpPr>
        <p:spPr>
          <a:xfrm>
            <a:off x="382498" y="1261272"/>
            <a:ext cx="8950504" cy="5361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lvl1pPr>
              <a:lnSpc>
                <a:spcPct val="80000"/>
              </a:lnSpc>
              <a:defRPr sz="2800" b="1">
                <a:solidFill>
                  <a:srgbClr val="741B47"/>
                </a:solidFill>
                <a:latin typeface="Calibri"/>
                <a:ea typeface="Calibri"/>
                <a:cs typeface="Calibri"/>
                <a:sym typeface="Calibri"/>
              </a:defRPr>
            </a:lvl1pPr>
          </a:lstStyle>
          <a:p>
            <a:r>
              <a:t>VIDEO</a:t>
            </a:r>
          </a:p>
        </p:txBody>
      </p:sp>
      <p:sp>
        <p:nvSpPr>
          <p:cNvPr id="578" name="Google Shape;443;p20"/>
          <p:cNvSpPr txBox="1"/>
          <p:nvPr/>
        </p:nvSpPr>
        <p:spPr>
          <a:xfrm>
            <a:off x="366450" y="962205"/>
            <a:ext cx="4700400" cy="6008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b="1">
                <a:latin typeface="Calibri"/>
                <a:ea typeface="Calibri"/>
                <a:cs typeface="Calibri"/>
                <a:sym typeface="Calibri"/>
              </a:defRPr>
            </a:lvl1pPr>
          </a:lstStyle>
          <a:p>
            <a:r>
              <a:rPr dirty="0"/>
              <a:t>VEAMOS EL SIGUIENTE</a:t>
            </a:r>
          </a:p>
        </p:txBody>
      </p:sp>
      <p:sp>
        <p:nvSpPr>
          <p:cNvPr id="2" name="Botón de acción: ir hacia delante o siguiente 1">
            <a:hlinkClick r:id="rId4" highlightClick="1"/>
            <a:extLst>
              <a:ext uri="{FF2B5EF4-FFF2-40B4-BE49-F238E27FC236}">
                <a16:creationId xmlns:a16="http://schemas.microsoft.com/office/drawing/2014/main" id="{A290E49F-5F4C-4921-BA47-D213D42C773A}"/>
              </a:ext>
            </a:extLst>
          </p:cNvPr>
          <p:cNvSpPr/>
          <p:nvPr/>
        </p:nvSpPr>
        <p:spPr>
          <a:xfrm>
            <a:off x="2032000" y="3531790"/>
            <a:ext cx="911685" cy="797266"/>
          </a:xfrm>
          <a:prstGeom prst="actionButtonForwardNext">
            <a:avLst/>
          </a:prstGeom>
          <a:solidFill>
            <a:schemeClr val="bg1"/>
          </a:solidFill>
          <a:ln/>
        </p:spPr>
        <p:style>
          <a:lnRef idx="2">
            <a:schemeClr val="accent3"/>
          </a:lnRef>
          <a:fillRef idx="1">
            <a:schemeClr val="lt1"/>
          </a:fillRef>
          <a:effectRef idx="0">
            <a:schemeClr val="accent3"/>
          </a:effectRef>
          <a:fontRef idx="minor">
            <a:schemeClr val="dk1"/>
          </a:fontRef>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dirty="0">
              <a:ln>
                <a:noFill/>
              </a:ln>
              <a:solidFill>
                <a:srgbClr val="000000"/>
              </a:solidFill>
              <a:effectLst/>
              <a:uFillTx/>
              <a:latin typeface="+mj-lt"/>
              <a:ea typeface="+mj-ea"/>
              <a:cs typeface="+mj-cs"/>
              <a:sym typeface="Helvetica"/>
            </a:endParaRP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7" name="Grupo 28"/>
          <p:cNvGrpSpPr/>
          <p:nvPr/>
        </p:nvGrpSpPr>
        <p:grpSpPr>
          <a:xfrm>
            <a:off x="-4656" y="859281"/>
            <a:ext cx="9503944" cy="6698228"/>
            <a:chOff x="-1" y="-137214"/>
            <a:chExt cx="9503943" cy="6698227"/>
          </a:xfrm>
        </p:grpSpPr>
        <p:sp>
          <p:nvSpPr>
            <p:cNvPr id="580" name="Google Shape;401;p19"/>
            <p:cNvSpPr txBox="1"/>
            <p:nvPr/>
          </p:nvSpPr>
          <p:spPr>
            <a:xfrm>
              <a:off x="371105" y="-137214"/>
              <a:ext cx="4700401" cy="60080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lvl1pPr>
                <a:defRPr b="1">
                  <a:latin typeface="Calibri"/>
                  <a:ea typeface="Calibri"/>
                  <a:cs typeface="Calibri"/>
                  <a:sym typeface="Calibri"/>
                </a:defRPr>
              </a:lvl1pPr>
            </a:lstStyle>
            <a:p>
              <a:r>
                <a:rPr dirty="0"/>
                <a:t>ANTES DE COMENZAR LA ACTIVIDAD:</a:t>
              </a:r>
            </a:p>
          </p:txBody>
        </p:sp>
        <p:sp>
          <p:nvSpPr>
            <p:cNvPr id="581" name="Google Shape;402;p19"/>
            <p:cNvSpPr txBox="1"/>
            <p:nvPr/>
          </p:nvSpPr>
          <p:spPr>
            <a:xfrm>
              <a:off x="380632" y="237174"/>
              <a:ext cx="1983765" cy="53616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582" name="Google Shape;404;p19"/>
            <p:cNvSpPr txBox="1"/>
            <p:nvPr/>
          </p:nvSpPr>
          <p:spPr>
            <a:xfrm>
              <a:off x="1233694" y="925520"/>
              <a:ext cx="7934627" cy="50936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583" name="Google Shape;405;p19"/>
            <p:cNvSpPr txBox="1"/>
            <p:nvPr/>
          </p:nvSpPr>
          <p:spPr>
            <a:xfrm>
              <a:off x="1233693" y="1676435"/>
              <a:ext cx="7669157" cy="73796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584" name="Google Shape;406;p19"/>
            <p:cNvSpPr txBox="1"/>
            <p:nvPr/>
          </p:nvSpPr>
          <p:spPr>
            <a:xfrm>
              <a:off x="1233694" y="3512108"/>
              <a:ext cx="7934627" cy="50936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585" name="Google Shape;407;p19"/>
            <p:cNvSpPr txBox="1"/>
            <p:nvPr/>
          </p:nvSpPr>
          <p:spPr>
            <a:xfrm>
              <a:off x="1233693" y="4302348"/>
              <a:ext cx="7030067" cy="73796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n-lt"/>
                <a:ea typeface="+mn-ea"/>
                <a:cs typeface="+mn-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n-lt"/>
                <a:ea typeface="+mn-ea"/>
                <a:cs typeface="+mn-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586" name="Google Shape;410;p19"/>
            <p:cNvSpPr txBox="1"/>
            <p:nvPr/>
          </p:nvSpPr>
          <p:spPr>
            <a:xfrm>
              <a:off x="1233694" y="5275651"/>
              <a:ext cx="3883739" cy="50936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589" name="Google Shape;411;p19"/>
            <p:cNvGrpSpPr/>
            <p:nvPr/>
          </p:nvGrpSpPr>
          <p:grpSpPr>
            <a:xfrm>
              <a:off x="-1" y="792335"/>
              <a:ext cx="1135369" cy="783005"/>
              <a:chOff x="0" y="0"/>
              <a:chExt cx="1135367" cy="783004"/>
            </a:xfrm>
          </p:grpSpPr>
          <p:sp>
            <p:nvSpPr>
              <p:cNvPr id="587" name="Google Shape;412;p19"/>
              <p:cNvSpPr/>
              <p:nvPr/>
            </p:nvSpPr>
            <p:spPr>
              <a:xfrm rot="5400000">
                <a:off x="176181" y="-176182"/>
                <a:ext cx="783005" cy="1135368"/>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588" name="Google Shape;413;p19" descr="Google Shape;413;p19"/>
              <p:cNvPicPr>
                <a:picLocks noChangeAspect="1"/>
              </p:cNvPicPr>
              <p:nvPr/>
            </p:nvPicPr>
            <p:blipFill>
              <a:blip r:embed="rId2"/>
              <a:stretch>
                <a:fillRect/>
              </a:stretch>
            </p:blipFill>
            <p:spPr>
              <a:xfrm>
                <a:off x="341852" y="157960"/>
                <a:ext cx="629466" cy="530550"/>
              </a:xfrm>
              <a:prstGeom prst="rect">
                <a:avLst/>
              </a:prstGeom>
              <a:ln w="12700" cap="flat">
                <a:noFill/>
                <a:miter lim="400000"/>
              </a:ln>
              <a:effectLst/>
            </p:spPr>
          </p:pic>
        </p:grpSp>
        <p:sp>
          <p:nvSpPr>
            <p:cNvPr id="590" name="Google Shape;414;p19"/>
            <p:cNvSpPr txBox="1"/>
            <p:nvPr/>
          </p:nvSpPr>
          <p:spPr>
            <a:xfrm>
              <a:off x="1233693" y="2540196"/>
              <a:ext cx="7865802" cy="73796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593" name="Google Shape;415;p19"/>
            <p:cNvGrpSpPr/>
            <p:nvPr/>
          </p:nvGrpSpPr>
          <p:grpSpPr>
            <a:xfrm>
              <a:off x="-1" y="1665158"/>
              <a:ext cx="1135369" cy="783005"/>
              <a:chOff x="0" y="0"/>
              <a:chExt cx="1135367" cy="783004"/>
            </a:xfrm>
          </p:grpSpPr>
          <p:sp>
            <p:nvSpPr>
              <p:cNvPr id="591" name="Google Shape;416;p19"/>
              <p:cNvSpPr/>
              <p:nvPr/>
            </p:nvSpPr>
            <p:spPr>
              <a:xfrm rot="5400000">
                <a:off x="176181" y="-176182"/>
                <a:ext cx="783005" cy="1135368"/>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592" name="Google Shape;417;p19" descr="Google Shape;417;p19"/>
              <p:cNvPicPr>
                <a:picLocks noChangeAspect="1"/>
              </p:cNvPicPr>
              <p:nvPr/>
            </p:nvPicPr>
            <p:blipFill>
              <a:blip r:embed="rId3"/>
              <a:stretch>
                <a:fillRect/>
              </a:stretch>
            </p:blipFill>
            <p:spPr>
              <a:xfrm>
                <a:off x="336602" y="143963"/>
                <a:ext cx="639966" cy="539400"/>
              </a:xfrm>
              <a:prstGeom prst="rect">
                <a:avLst/>
              </a:prstGeom>
              <a:ln w="12700" cap="flat">
                <a:noFill/>
                <a:miter lim="400000"/>
              </a:ln>
              <a:effectLst/>
            </p:spPr>
          </p:pic>
        </p:grpSp>
        <p:grpSp>
          <p:nvGrpSpPr>
            <p:cNvPr id="596" name="Google Shape;418;p19"/>
            <p:cNvGrpSpPr/>
            <p:nvPr/>
          </p:nvGrpSpPr>
          <p:grpSpPr>
            <a:xfrm>
              <a:off x="-1" y="2537981"/>
              <a:ext cx="1135369" cy="783005"/>
              <a:chOff x="0" y="0"/>
              <a:chExt cx="1135367" cy="783004"/>
            </a:xfrm>
          </p:grpSpPr>
          <p:sp>
            <p:nvSpPr>
              <p:cNvPr id="594" name="Google Shape;419;p19"/>
              <p:cNvSpPr/>
              <p:nvPr/>
            </p:nvSpPr>
            <p:spPr>
              <a:xfrm rot="5400000">
                <a:off x="176181" y="-176182"/>
                <a:ext cx="783005" cy="1135368"/>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595" name="Google Shape;420;p19" descr="Google Shape;420;p19"/>
              <p:cNvPicPr>
                <a:picLocks noChangeAspect="1"/>
              </p:cNvPicPr>
              <p:nvPr/>
            </p:nvPicPr>
            <p:blipFill>
              <a:blip r:embed="rId4"/>
              <a:stretch>
                <a:fillRect/>
              </a:stretch>
            </p:blipFill>
            <p:spPr>
              <a:xfrm>
                <a:off x="355406" y="136147"/>
                <a:ext cx="602357" cy="507701"/>
              </a:xfrm>
              <a:prstGeom prst="rect">
                <a:avLst/>
              </a:prstGeom>
              <a:ln w="12700" cap="flat">
                <a:noFill/>
                <a:miter lim="400000"/>
              </a:ln>
              <a:effectLst/>
            </p:spPr>
          </p:pic>
        </p:grpSp>
        <p:grpSp>
          <p:nvGrpSpPr>
            <p:cNvPr id="599" name="Google Shape;421;p19"/>
            <p:cNvGrpSpPr/>
            <p:nvPr/>
          </p:nvGrpSpPr>
          <p:grpSpPr>
            <a:xfrm>
              <a:off x="-1" y="3410804"/>
              <a:ext cx="1135369" cy="783005"/>
              <a:chOff x="0" y="0"/>
              <a:chExt cx="1135367" cy="783004"/>
            </a:xfrm>
          </p:grpSpPr>
          <p:sp>
            <p:nvSpPr>
              <p:cNvPr id="597" name="Google Shape;422;p19"/>
              <p:cNvSpPr/>
              <p:nvPr/>
            </p:nvSpPr>
            <p:spPr>
              <a:xfrm rot="5400000">
                <a:off x="176181" y="-176182"/>
                <a:ext cx="783005" cy="1135368"/>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598" name="Google Shape;423;p19" descr="Google Shape;423;p19"/>
              <p:cNvPicPr>
                <a:picLocks noChangeAspect="1"/>
              </p:cNvPicPr>
              <p:nvPr/>
            </p:nvPicPr>
            <p:blipFill>
              <a:blip r:embed="rId5"/>
              <a:stretch>
                <a:fillRect/>
              </a:stretch>
            </p:blipFill>
            <p:spPr>
              <a:xfrm>
                <a:off x="347637" y="138928"/>
                <a:ext cx="610126" cy="514249"/>
              </a:xfrm>
              <a:prstGeom prst="rect">
                <a:avLst/>
              </a:prstGeom>
              <a:ln w="12700" cap="flat">
                <a:noFill/>
                <a:miter lim="400000"/>
              </a:ln>
              <a:effectLst/>
            </p:spPr>
          </p:pic>
        </p:grpSp>
        <p:grpSp>
          <p:nvGrpSpPr>
            <p:cNvPr id="602" name="Google Shape;424;p19"/>
            <p:cNvGrpSpPr/>
            <p:nvPr/>
          </p:nvGrpSpPr>
          <p:grpSpPr>
            <a:xfrm>
              <a:off x="-1" y="5171469"/>
              <a:ext cx="1135369" cy="783005"/>
              <a:chOff x="0" y="0"/>
              <a:chExt cx="1135367" cy="783004"/>
            </a:xfrm>
          </p:grpSpPr>
          <p:sp>
            <p:nvSpPr>
              <p:cNvPr id="600" name="Google Shape;425;p19"/>
              <p:cNvSpPr/>
              <p:nvPr/>
            </p:nvSpPr>
            <p:spPr>
              <a:xfrm rot="5400000">
                <a:off x="176181" y="-176182"/>
                <a:ext cx="783005" cy="1135368"/>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601" name="Google Shape;426;p19" descr="Google Shape;426;p19"/>
              <p:cNvPicPr>
                <a:picLocks noChangeAspect="1"/>
              </p:cNvPicPr>
              <p:nvPr/>
            </p:nvPicPr>
            <p:blipFill>
              <a:blip r:embed="rId6"/>
              <a:stretch>
                <a:fillRect/>
              </a:stretch>
            </p:blipFill>
            <p:spPr>
              <a:xfrm>
                <a:off x="323583" y="127374"/>
                <a:ext cx="666002" cy="561344"/>
              </a:xfrm>
              <a:prstGeom prst="rect">
                <a:avLst/>
              </a:prstGeom>
              <a:ln w="12700" cap="flat">
                <a:noFill/>
                <a:miter lim="400000"/>
              </a:ln>
              <a:effectLst/>
            </p:spPr>
          </p:pic>
        </p:grpSp>
        <p:grpSp>
          <p:nvGrpSpPr>
            <p:cNvPr id="605" name="Google Shape;427;p19"/>
            <p:cNvGrpSpPr/>
            <p:nvPr/>
          </p:nvGrpSpPr>
          <p:grpSpPr>
            <a:xfrm>
              <a:off x="-1" y="4120653"/>
              <a:ext cx="1193248" cy="1156254"/>
              <a:chOff x="0" y="0"/>
              <a:chExt cx="1193246" cy="1156253"/>
            </a:xfrm>
          </p:grpSpPr>
          <p:sp>
            <p:nvSpPr>
              <p:cNvPr id="603" name="Google Shape;428;p19"/>
              <p:cNvSpPr/>
              <p:nvPr/>
            </p:nvSpPr>
            <p:spPr>
              <a:xfrm rot="5400000">
                <a:off x="176181" y="-13207"/>
                <a:ext cx="783005" cy="1135368"/>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604" name="Google Shape;429;p19" descr="Google Shape;429;p19"/>
              <p:cNvPicPr>
                <a:picLocks noChangeAspect="1"/>
              </p:cNvPicPr>
              <p:nvPr/>
            </p:nvPicPr>
            <p:blipFill>
              <a:blip r:embed="rId7"/>
              <a:stretch>
                <a:fillRect/>
              </a:stretch>
            </p:blipFill>
            <p:spPr>
              <a:xfrm rot="19406135">
                <a:off x="146058" y="195256"/>
                <a:ext cx="908506" cy="765741"/>
              </a:xfrm>
              <a:prstGeom prst="rect">
                <a:avLst/>
              </a:prstGeom>
              <a:ln w="12700" cap="flat">
                <a:noFill/>
                <a:miter lim="400000"/>
              </a:ln>
              <a:effectLst/>
            </p:spPr>
          </p:pic>
        </p:grpSp>
        <p:pic>
          <p:nvPicPr>
            <p:cNvPr id="606" name="Google Shape;433;p19" descr="Google Shape;433;p19"/>
            <p:cNvPicPr>
              <a:picLocks noChangeAspect="1"/>
            </p:cNvPicPr>
            <p:nvPr/>
          </p:nvPicPr>
          <p:blipFill>
            <a:blip r:embed="rId8"/>
            <a:srcRect b="19848"/>
            <a:stretch>
              <a:fillRect/>
            </a:stretch>
          </p:blipFill>
          <p:spPr>
            <a:xfrm>
              <a:off x="5176432" y="3872867"/>
              <a:ext cx="4327510" cy="2688146"/>
            </a:xfrm>
            <a:prstGeom prst="rect">
              <a:avLst/>
            </a:prstGeom>
            <a:ln w="12700" cap="flat">
              <a:noFill/>
              <a:miter lim="400000"/>
            </a:ln>
            <a:effectLst/>
          </p:spPr>
        </p:pic>
      </p:grpSp>
      <p:sp>
        <p:nvSpPr>
          <p:cNvPr id="2" name="Marcador de número de diapositiva 1"/>
          <p:cNvSpPr>
            <a:spLocks noGrp="1"/>
          </p:cNvSpPr>
          <p:nvPr>
            <p:ph type="sldNum" sz="quarter" idx="2"/>
          </p:nvPr>
        </p:nvSpPr>
        <p:spPr/>
        <p:txBody>
          <a:bodyPr/>
          <a:lstStyle/>
          <a:p>
            <a:fld id="{86CB4B4D-7CA3-9044-876B-883B54F8677D}" type="slidenum">
              <a:rPr lang="es-CL" smtClean="0"/>
              <a:t>27</a:t>
            </a:fld>
            <a:endParaRPr lang="es-CL"/>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 name="Google Shape;52;p28"/>
          <p:cNvSpPr txBox="1">
            <a:spLocks noGrp="1"/>
          </p:cNvSpPr>
          <p:nvPr>
            <p:ph type="sldNum" sz="quarter" idx="4294967295"/>
          </p:nvPr>
        </p:nvSpPr>
        <p:spPr>
          <a:xfrm>
            <a:off x="371684" y="6881800"/>
            <a:ext cx="337159" cy="31711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28</a:t>
            </a:fld>
            <a:endParaRPr/>
          </a:p>
        </p:txBody>
      </p:sp>
      <p:grpSp>
        <p:nvGrpSpPr>
          <p:cNvPr id="612" name="Google Shape;310;p41"/>
          <p:cNvGrpSpPr/>
          <p:nvPr/>
        </p:nvGrpSpPr>
        <p:grpSpPr>
          <a:xfrm>
            <a:off x="375973" y="2370245"/>
            <a:ext cx="8839205" cy="3238197"/>
            <a:chOff x="0" y="0"/>
            <a:chExt cx="8839203" cy="3238195"/>
          </a:xfrm>
        </p:grpSpPr>
        <p:sp>
          <p:nvSpPr>
            <p:cNvPr id="610" name="Rectángulo redondeado"/>
            <p:cNvSpPr/>
            <p:nvPr/>
          </p:nvSpPr>
          <p:spPr>
            <a:xfrm>
              <a:off x="-1" y="-1"/>
              <a:ext cx="8839205" cy="3238197"/>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611" name="Texto"/>
            <p:cNvSpPr txBox="1"/>
            <p:nvPr/>
          </p:nvSpPr>
          <p:spPr>
            <a:xfrm>
              <a:off x="158075" y="1428979"/>
              <a:ext cx="8523053"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n-lt"/>
                  <a:ea typeface="+mn-ea"/>
                  <a:cs typeface="+mn-cs"/>
                  <a:sym typeface="Arial"/>
                </a:defRPr>
              </a:lvl1pPr>
            </a:lstStyle>
            <a:p>
              <a:r>
                <a:t>    </a:t>
              </a:r>
            </a:p>
          </p:txBody>
        </p:sp>
      </p:grpSp>
      <p:sp>
        <p:nvSpPr>
          <p:cNvPr id="613" name="Google Shape;311;p41"/>
          <p:cNvSpPr/>
          <p:nvPr/>
        </p:nvSpPr>
        <p:spPr>
          <a:xfrm>
            <a:off x="5279923" y="7354529"/>
            <a:ext cx="2723537" cy="205148"/>
          </a:xfrm>
          <a:prstGeom prst="rect">
            <a:avLst/>
          </a:prstGeom>
          <a:solidFill>
            <a:srgbClr val="FFFFFF"/>
          </a:solidFill>
          <a:ln w="12700">
            <a:miter lim="400000"/>
          </a:ln>
        </p:spPr>
        <p:txBody>
          <a:bodyPr lIns="0" tIns="0" rIns="0" bIns="0" anchor="ctr"/>
          <a:lstStyle/>
          <a:p>
            <a:pPr algn="ctr">
              <a:defRPr>
                <a:solidFill>
                  <a:srgbClr val="FFFFFF"/>
                </a:solidFill>
                <a:latin typeface="+mn-lt"/>
                <a:ea typeface="+mn-ea"/>
                <a:cs typeface="+mn-cs"/>
                <a:sym typeface="Arial"/>
              </a:defRPr>
            </a:pPr>
            <a:endParaRPr/>
          </a:p>
        </p:txBody>
      </p:sp>
      <p:pic>
        <p:nvPicPr>
          <p:cNvPr id="614" name="Google Shape;313;p41" descr="Google Shape;313;p41"/>
          <p:cNvPicPr>
            <a:picLocks noChangeAspect="1"/>
          </p:cNvPicPr>
          <p:nvPr/>
        </p:nvPicPr>
        <p:blipFill>
          <a:blip r:embed="rId2"/>
          <a:stretch>
            <a:fillRect/>
          </a:stretch>
        </p:blipFill>
        <p:spPr>
          <a:xfrm>
            <a:off x="5188463" y="2370246"/>
            <a:ext cx="4539999" cy="5336914"/>
          </a:xfrm>
          <a:prstGeom prst="rect">
            <a:avLst/>
          </a:prstGeom>
          <a:ln w="12700">
            <a:miter lim="400000"/>
          </a:ln>
        </p:spPr>
      </p:pic>
      <p:sp>
        <p:nvSpPr>
          <p:cNvPr id="615" name="Google Shape;445;p20"/>
          <p:cNvSpPr txBox="1"/>
          <p:nvPr/>
        </p:nvSpPr>
        <p:spPr>
          <a:xfrm>
            <a:off x="1018689" y="3788874"/>
            <a:ext cx="4229818" cy="96275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p>
            <a:pPr>
              <a:lnSpc>
                <a:spcPct val="115000"/>
              </a:lnSpc>
              <a:defRPr sz="1600">
                <a:latin typeface="Calibri"/>
                <a:ea typeface="Calibri"/>
                <a:cs typeface="Calibri"/>
                <a:sym typeface="Calibri"/>
              </a:defRPr>
            </a:pPr>
            <a:r>
              <a:t>Ahora realizaremos una actividad práctica.</a:t>
            </a:r>
            <a:endParaRPr>
              <a:latin typeface="+mn-lt"/>
              <a:ea typeface="+mn-ea"/>
              <a:cs typeface="+mn-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n-lt"/>
              <a:ea typeface="+mn-ea"/>
              <a:cs typeface="+mn-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619" name="Grupo 18"/>
          <p:cNvGrpSpPr/>
          <p:nvPr/>
        </p:nvGrpSpPr>
        <p:grpSpPr>
          <a:xfrm>
            <a:off x="366450" y="908502"/>
            <a:ext cx="8960027" cy="1015630"/>
            <a:chOff x="0" y="-36927"/>
            <a:chExt cx="8960025" cy="1015628"/>
          </a:xfrm>
        </p:grpSpPr>
        <p:sp>
          <p:nvSpPr>
            <p:cNvPr id="616" name="Google Shape;438;p20"/>
            <p:cNvSpPr txBox="1"/>
            <p:nvPr/>
          </p:nvSpPr>
          <p:spPr>
            <a:xfrm>
              <a:off x="9524" y="322085"/>
              <a:ext cx="8950501" cy="53616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lvl1pPr>
                <a:lnSpc>
                  <a:spcPct val="80000"/>
                </a:lnSpc>
                <a:defRPr sz="2800" b="1">
                  <a:solidFill>
                    <a:srgbClr val="741B47"/>
                  </a:solidFill>
                  <a:latin typeface="Calibri"/>
                  <a:ea typeface="Calibri"/>
                  <a:cs typeface="Calibri"/>
                  <a:sym typeface="Calibri"/>
                </a:defRPr>
              </a:lvl1pPr>
            </a:lstStyle>
            <a:p>
              <a:r>
                <a:rPr dirty="0"/>
                <a:t>ACTIVIDAD PRÁCTICA</a:t>
              </a:r>
            </a:p>
          </p:txBody>
        </p:sp>
        <p:sp>
          <p:nvSpPr>
            <p:cNvPr id="617" name="Google Shape;443;p20"/>
            <p:cNvSpPr txBox="1"/>
            <p:nvPr/>
          </p:nvSpPr>
          <p:spPr>
            <a:xfrm>
              <a:off x="0" y="3982"/>
              <a:ext cx="4700400" cy="60081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lvl1pPr>
                <a:defRPr b="1">
                  <a:latin typeface="Calibri"/>
                  <a:ea typeface="Calibri"/>
                  <a:cs typeface="Calibri"/>
                  <a:sym typeface="Calibri"/>
                </a:defRPr>
              </a:lvl1pPr>
            </a:lstStyle>
            <a:p>
              <a:r>
                <a:rPr dirty="0"/>
                <a:t>¡PRACTIQUEMOS!</a:t>
              </a:r>
            </a:p>
          </p:txBody>
        </p:sp>
        <p:sp>
          <p:nvSpPr>
            <p:cNvPr id="618" name="Google Shape;168;p5"/>
            <p:cNvSpPr txBox="1"/>
            <p:nvPr/>
          </p:nvSpPr>
          <p:spPr>
            <a:xfrm>
              <a:off x="3304109" y="-36927"/>
              <a:ext cx="559357" cy="101562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lvl1pPr algn="r">
                <a:lnSpc>
                  <a:spcPct val="90000"/>
                </a:lnSpc>
                <a:defRPr sz="6000">
                  <a:solidFill>
                    <a:srgbClr val="BA9BA5"/>
                  </a:solidFill>
                  <a:latin typeface="Calibri"/>
                  <a:ea typeface="Calibri"/>
                  <a:cs typeface="Calibri"/>
                  <a:sym typeface="Calibri"/>
                </a:defRPr>
              </a:lvl1pPr>
            </a:lstStyle>
            <a:p>
              <a:r>
                <a:rPr lang="es-ES" dirty="0"/>
                <a:t>8</a:t>
              </a:r>
              <a:endParaRPr dirty="0"/>
            </a:p>
          </p:txBody>
        </p:sp>
      </p:grpSp>
      <p:sp>
        <p:nvSpPr>
          <p:cNvPr id="620" name="Google Shape;445;p20"/>
          <p:cNvSpPr txBox="1"/>
          <p:nvPr/>
        </p:nvSpPr>
        <p:spPr>
          <a:xfrm>
            <a:off x="962189" y="2975069"/>
            <a:ext cx="5566431" cy="4315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p>
            <a:pPr>
              <a:lnSpc>
                <a:spcPct val="115000"/>
              </a:lnSpc>
              <a:defRPr sz="2000" b="1">
                <a:solidFill>
                  <a:srgbClr val="741B47"/>
                </a:solidFill>
                <a:latin typeface="Calibri"/>
                <a:ea typeface="Calibri"/>
                <a:cs typeface="Calibri"/>
                <a:sym typeface="Calibri"/>
              </a:defRPr>
            </a:pPr>
            <a:r>
              <a:t>TREN DE POTENCIA Y </a:t>
            </a:r>
            <a:r>
              <a:rPr b="0">
                <a:solidFill>
                  <a:srgbClr val="FF0000"/>
                </a:solidFill>
              </a:rPr>
              <a:t>CONJUNTO EMBRAGUE</a:t>
            </a: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 name="Google Shape;52;p28"/>
          <p:cNvSpPr txBox="1">
            <a:spLocks noGrp="1"/>
          </p:cNvSpPr>
          <p:nvPr>
            <p:ph type="sldNum" sz="quarter" idx="4294967295"/>
          </p:nvPr>
        </p:nvSpPr>
        <p:spPr>
          <a:xfrm>
            <a:off x="371684" y="6881800"/>
            <a:ext cx="337159" cy="31711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29</a:t>
            </a:fld>
            <a:endParaRPr/>
          </a:p>
        </p:txBody>
      </p:sp>
      <p:grpSp>
        <p:nvGrpSpPr>
          <p:cNvPr id="625" name="Google Shape;320;p21"/>
          <p:cNvGrpSpPr/>
          <p:nvPr/>
        </p:nvGrpSpPr>
        <p:grpSpPr>
          <a:xfrm>
            <a:off x="383455" y="2370245"/>
            <a:ext cx="8839204" cy="3238197"/>
            <a:chOff x="0" y="0"/>
            <a:chExt cx="8839202" cy="3238195"/>
          </a:xfrm>
        </p:grpSpPr>
        <p:sp>
          <p:nvSpPr>
            <p:cNvPr id="623" name="Rectángulo redondeado"/>
            <p:cNvSpPr/>
            <p:nvPr/>
          </p:nvSpPr>
          <p:spPr>
            <a:xfrm>
              <a:off x="-1" y="-1"/>
              <a:ext cx="8839204" cy="3238197"/>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624" name="Texto"/>
            <p:cNvSpPr txBox="1"/>
            <p:nvPr/>
          </p:nvSpPr>
          <p:spPr>
            <a:xfrm>
              <a:off x="158076" y="1428979"/>
              <a:ext cx="8523050" cy="38023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n-lt"/>
                  <a:ea typeface="+mn-ea"/>
                  <a:cs typeface="+mn-cs"/>
                  <a:sym typeface="Arial"/>
                </a:defRPr>
              </a:lvl1pPr>
            </a:lstStyle>
            <a:p>
              <a:r>
                <a:t>    </a:t>
              </a:r>
            </a:p>
          </p:txBody>
        </p:sp>
      </p:grpSp>
      <p:sp>
        <p:nvSpPr>
          <p:cNvPr id="626" name="Google Shape;321;p21"/>
          <p:cNvSpPr/>
          <p:nvPr/>
        </p:nvSpPr>
        <p:spPr>
          <a:xfrm>
            <a:off x="5279923" y="7354529"/>
            <a:ext cx="2723537" cy="205148"/>
          </a:xfrm>
          <a:prstGeom prst="rect">
            <a:avLst/>
          </a:prstGeom>
          <a:solidFill>
            <a:srgbClr val="FFFFFF"/>
          </a:solidFill>
          <a:ln w="12700">
            <a:miter lim="400000"/>
          </a:ln>
        </p:spPr>
        <p:txBody>
          <a:bodyPr lIns="0" tIns="0" rIns="0" bIns="0" anchor="ctr"/>
          <a:lstStyle/>
          <a:p>
            <a:pPr algn="ctr">
              <a:defRPr>
                <a:solidFill>
                  <a:srgbClr val="FFFFFF"/>
                </a:solidFill>
                <a:latin typeface="+mn-lt"/>
                <a:ea typeface="+mn-ea"/>
                <a:cs typeface="+mn-cs"/>
                <a:sym typeface="Arial"/>
              </a:defRPr>
            </a:pPr>
            <a:endParaRPr/>
          </a:p>
        </p:txBody>
      </p:sp>
      <p:pic>
        <p:nvPicPr>
          <p:cNvPr id="627" name="Google Shape;322;p21" descr="Google Shape;322;p21"/>
          <p:cNvPicPr>
            <a:picLocks noChangeAspect="1"/>
          </p:cNvPicPr>
          <p:nvPr/>
        </p:nvPicPr>
        <p:blipFill>
          <a:blip r:embed="rId2"/>
          <a:stretch>
            <a:fillRect/>
          </a:stretch>
        </p:blipFill>
        <p:spPr>
          <a:xfrm>
            <a:off x="5102940" y="2710743"/>
            <a:ext cx="5190655" cy="4917758"/>
          </a:xfrm>
          <a:prstGeom prst="rect">
            <a:avLst/>
          </a:prstGeom>
          <a:ln w="12700">
            <a:miter lim="400000"/>
          </a:ln>
        </p:spPr>
      </p:pic>
      <p:sp>
        <p:nvSpPr>
          <p:cNvPr id="628" name="Google Shape;455;p21"/>
          <p:cNvSpPr txBox="1"/>
          <p:nvPr/>
        </p:nvSpPr>
        <p:spPr>
          <a:xfrm>
            <a:off x="375974" y="1265366"/>
            <a:ext cx="8950502" cy="5361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629" name="Google Shape;456;p21"/>
          <p:cNvSpPr txBox="1"/>
          <p:nvPr/>
        </p:nvSpPr>
        <p:spPr>
          <a:xfrm>
            <a:off x="366450" y="945274"/>
            <a:ext cx="4700400" cy="6008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b="1">
                <a:latin typeface="Calibri"/>
                <a:ea typeface="Calibri"/>
                <a:cs typeface="Calibri"/>
                <a:sym typeface="Calibri"/>
              </a:defRPr>
            </a:lvl1pPr>
          </a:lstStyle>
          <a:p>
            <a:r>
              <a:rPr dirty="0"/>
              <a:t>ANTES DE TERMINAR:</a:t>
            </a:r>
          </a:p>
        </p:txBody>
      </p:sp>
      <p:grpSp>
        <p:nvGrpSpPr>
          <p:cNvPr id="632" name="Grupo 13"/>
          <p:cNvGrpSpPr/>
          <p:nvPr/>
        </p:nvGrpSpPr>
        <p:grpSpPr>
          <a:xfrm>
            <a:off x="972821" y="3675168"/>
            <a:ext cx="4567083" cy="1987265"/>
            <a:chOff x="0" y="0"/>
            <a:chExt cx="4567082" cy="1987264"/>
          </a:xfrm>
        </p:grpSpPr>
        <p:sp>
          <p:nvSpPr>
            <p:cNvPr id="630" name="Google Shape;445;p20"/>
            <p:cNvSpPr txBox="1"/>
            <p:nvPr/>
          </p:nvSpPr>
          <p:spPr>
            <a:xfrm>
              <a:off x="0" y="0"/>
              <a:ext cx="4567083" cy="198726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n-lt"/>
                <a:ea typeface="+mn-ea"/>
                <a:cs typeface="+mn-cs"/>
                <a:sym typeface="Arial"/>
              </a:endParaRPr>
            </a:p>
            <a:p>
              <a:pPr>
                <a:lnSpc>
                  <a:spcPct val="115000"/>
                </a:lnSpc>
                <a:defRPr sz="1600">
                  <a:latin typeface="+mn-lt"/>
                  <a:ea typeface="+mn-ea"/>
                  <a:cs typeface="+mn-cs"/>
                  <a:sym typeface="Arial"/>
                </a:defRPr>
              </a:pPr>
              <a:endParaRPr>
                <a:latin typeface="+mn-lt"/>
                <a:ea typeface="+mn-ea"/>
                <a:cs typeface="+mn-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n-lt"/>
                <a:ea typeface="+mn-ea"/>
                <a:cs typeface="+mn-cs"/>
                <a:sym typeface="Arial"/>
              </a:endParaRPr>
            </a:p>
            <a:p>
              <a:pPr>
                <a:defRPr sz="1600" u="sng">
                  <a:latin typeface="+mn-lt"/>
                  <a:ea typeface="+mn-ea"/>
                  <a:cs typeface="+mn-cs"/>
                  <a:sym typeface="Arial"/>
                </a:defRPr>
              </a:pPr>
              <a:br>
                <a:rPr sz="2100" b="1">
                  <a:solidFill>
                    <a:srgbClr val="741B47"/>
                  </a:solidFill>
                </a:rPr>
              </a:br>
              <a:endParaRPr sz="2100" b="1">
                <a:solidFill>
                  <a:srgbClr val="741B47"/>
                </a:solidFill>
              </a:endParaRPr>
            </a:p>
          </p:txBody>
        </p:sp>
        <p:pic>
          <p:nvPicPr>
            <p:cNvPr id="631" name="Imagen 15" descr="Imagen 15"/>
            <p:cNvPicPr>
              <a:picLocks noChangeAspect="1"/>
            </p:cNvPicPr>
            <p:nvPr/>
          </p:nvPicPr>
          <p:blipFill>
            <a:blip r:embed="rId3"/>
            <a:stretch>
              <a:fillRect/>
            </a:stretch>
          </p:blipFill>
          <p:spPr>
            <a:xfrm>
              <a:off x="2269367" y="697155"/>
              <a:ext cx="673177" cy="603723"/>
            </a:xfrm>
            <a:prstGeom prst="rect">
              <a:avLst/>
            </a:prstGeom>
            <a:ln w="12700" cap="flat">
              <a:noFill/>
              <a:miter lim="400000"/>
            </a:ln>
            <a:effectLst/>
          </p:spPr>
        </p:pic>
      </p:grpSp>
      <p:sp>
        <p:nvSpPr>
          <p:cNvPr id="633" name="Google Shape;445;p20"/>
          <p:cNvSpPr txBox="1"/>
          <p:nvPr/>
        </p:nvSpPr>
        <p:spPr>
          <a:xfrm>
            <a:off x="962189" y="2975069"/>
            <a:ext cx="5566431" cy="4315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p>
            <a:pPr>
              <a:lnSpc>
                <a:spcPct val="115000"/>
              </a:lnSpc>
              <a:defRPr sz="2000" b="1">
                <a:solidFill>
                  <a:srgbClr val="741B47"/>
                </a:solidFill>
                <a:latin typeface="Calibri"/>
                <a:ea typeface="Calibri"/>
                <a:cs typeface="Calibri"/>
                <a:sym typeface="Calibri"/>
              </a:defRPr>
            </a:pPr>
            <a:r>
              <a:t>TREN DE POTENCIA Y </a:t>
            </a:r>
            <a:r>
              <a:rPr b="0">
                <a:solidFill>
                  <a:srgbClr val="FF0000"/>
                </a:solidFill>
              </a:rPr>
              <a:t>CONJUNTO EMBRAGUE</a:t>
            </a: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Helvetica"/>
        <a:ea typeface="Helvetica"/>
        <a:cs typeface="Helvetica"/>
      </a:majorFont>
      <a:minorFont>
        <a:latin typeface="Arial"/>
        <a:ea typeface="Arial"/>
        <a:cs typeface="Arial"/>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Helvetica"/>
        <a:ea typeface="Helvetica"/>
        <a:cs typeface="Helvetica"/>
      </a:majorFont>
      <a:minorFont>
        <a:latin typeface="Arial"/>
        <a:ea typeface="Arial"/>
        <a:cs typeface="Arial"/>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25</TotalTime>
  <Words>2302</Words>
  <Application>Microsoft Office PowerPoint</Application>
  <PresentationFormat>Personalizado</PresentationFormat>
  <Paragraphs>275</Paragraphs>
  <Slides>29</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29</vt:i4>
      </vt:variant>
    </vt:vector>
  </HeadingPairs>
  <TitlesOfParts>
    <vt:vector size="34" baseType="lpstr">
      <vt:lpstr>Arial</vt:lpstr>
      <vt:lpstr>Calibri</vt:lpstr>
      <vt:lpstr>Helvetica</vt:lpstr>
      <vt:lpstr>Times</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Pamela  Marquez Pauchard</dc:creator>
  <cp:lastModifiedBy>Pamela  Marquez Pauchard</cp:lastModifiedBy>
  <cp:revision>4</cp:revision>
  <dcterms:modified xsi:type="dcterms:W3CDTF">2021-02-15T21:29:35Z</dcterms:modified>
</cp:coreProperties>
</file>