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5" r:id="rId17"/>
    <p:sldId id="276" r:id="rId18"/>
    <p:sldId id="277" r:id="rId19"/>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niella Toledo" initials="DT" lastIdx="33"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BA9BA5"/>
    <a:srgbClr val="EAE1E4"/>
    <a:srgbClr val="751A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4E4E4"/>
          </a:solidFill>
        </a:fill>
      </a:tcStyle>
    </a:wholeTbl>
    <a:band2H>
      <a:tcTxStyle/>
      <a:tcStyle>
        <a:tcBdr/>
        <a:fill>
          <a:solidFill>
            <a:srgbClr val="E6E6E6"/>
          </a:solidFill>
        </a:fill>
      </a:tcStyle>
    </a:band2H>
    <a:firstCol>
      <a:tcTxStyle b="on" i="off">
        <a:font>
          <a:latin typeface="Tw Cen MT"/>
          <a:ea typeface="Tw Cen MT"/>
          <a:cs typeface="Tw Cen MT"/>
        </a:font>
        <a:srgbClr val="FFFFFF"/>
      </a:tcTxStyle>
      <a:tcStyle>
        <a:tcBdr>
          <a:left>
            <a:ln w="12700" cap="flat">
              <a:solidFill>
                <a:srgbClr val="E4E4E4"/>
              </a:solidFill>
              <a:prstDash val="solid"/>
              <a:miter lim="400000"/>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E4E4E4"/>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E4E4E4"/>
              </a:solidFill>
              <a:prstDash val="solid"/>
              <a:miter lim="400000"/>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741B47"/>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4679"/>
  </p:normalViewPr>
  <p:slideViewPr>
    <p:cSldViewPr snapToGrid="0" snapToObjects="1">
      <p:cViewPr varScale="1">
        <p:scale>
          <a:sx n="97" d="100"/>
          <a:sy n="97" d="100"/>
        </p:scale>
        <p:origin x="18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6" name="Shape 126"/>
          <p:cNvSpPr>
            <a:spLocks noGrp="1" noRot="1" noChangeAspect="1"/>
          </p:cNvSpPr>
          <p:nvPr>
            <p:ph type="sldImg"/>
          </p:nvPr>
        </p:nvSpPr>
        <p:spPr>
          <a:xfrm>
            <a:off x="1143000" y="685800"/>
            <a:ext cx="4572000" cy="3429000"/>
          </a:xfrm>
          <a:prstGeom prst="rect">
            <a:avLst/>
          </a:prstGeom>
        </p:spPr>
        <p:txBody>
          <a:bodyPr/>
          <a:lstStyle/>
          <a:p>
            <a:endParaRPr/>
          </a:p>
        </p:txBody>
      </p:sp>
      <p:sp>
        <p:nvSpPr>
          <p:cNvPr id="127" name="Shape 12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581607639"/>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1_One column text">
    <p:spTree>
      <p:nvGrpSpPr>
        <p:cNvPr id="1" name=""/>
        <p:cNvGrpSpPr/>
        <p:nvPr/>
      </p:nvGrpSpPr>
      <p:grpSpPr>
        <a:xfrm>
          <a:off x="0" y="0"/>
          <a:ext cx="0" cy="0"/>
          <a:chOff x="0" y="0"/>
          <a:chExt cx="0" cy="0"/>
        </a:xfrm>
      </p:grpSpPr>
      <p:sp>
        <p:nvSpPr>
          <p:cNvPr id="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29" name="Google Shape;15;p24"/>
          <p:cNvGrpSpPr/>
          <p:nvPr/>
        </p:nvGrpSpPr>
        <p:grpSpPr>
          <a:xfrm>
            <a:off x="242855" y="1756549"/>
            <a:ext cx="9346502" cy="5675924"/>
            <a:chOff x="0" y="0"/>
            <a:chExt cx="9346500" cy="5675922"/>
          </a:xfrm>
        </p:grpSpPr>
        <p:sp>
          <p:nvSpPr>
            <p:cNvPr id="27" name="Figura"/>
            <p:cNvSpPr/>
            <p:nvPr/>
          </p:nvSpPr>
          <p:spPr>
            <a:xfrm>
              <a:off x="-1" y="-1"/>
              <a:ext cx="9346502" cy="56759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endParaRPr/>
            </a:p>
          </p:txBody>
        </p:sp>
        <p:sp>
          <p:nvSpPr>
            <p:cNvPr id="28" name="Texto"/>
            <p:cNvSpPr txBox="1"/>
            <p:nvPr/>
          </p:nvSpPr>
          <p:spPr>
            <a:xfrm>
              <a:off x="0" y="2647844"/>
              <a:ext cx="9091318"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pic>
        <p:nvPicPr>
          <p:cNvPr id="30" name="Google Shape;16;p24" descr="Google Shape;16;p24"/>
          <p:cNvPicPr>
            <a:picLocks noChangeAspect="1"/>
          </p:cNvPicPr>
          <p:nvPr/>
        </p:nvPicPr>
        <p:blipFill>
          <a:blip r:embed="rId2">
            <a:extLst/>
          </a:blip>
          <a:stretch>
            <a:fillRect/>
          </a:stretch>
        </p:blipFill>
        <p:spPr>
          <a:xfrm>
            <a:off x="8272364" y="1222172"/>
            <a:ext cx="1080001" cy="241875"/>
          </a:xfrm>
          <a:prstGeom prst="rect">
            <a:avLst/>
          </a:prstGeom>
          <a:ln w="12700">
            <a:miter lim="400000"/>
          </a:ln>
        </p:spPr>
      </p:pic>
      <p:pic>
        <p:nvPicPr>
          <p:cNvPr id="31" name="Google Shape;17;p24" descr="Google Shape;17;p24"/>
          <p:cNvPicPr>
            <a:picLocks noChangeAspect="1"/>
          </p:cNvPicPr>
          <p:nvPr/>
        </p:nvPicPr>
        <p:blipFill>
          <a:blip r:embed="rId3">
            <a:extLst/>
          </a:blip>
          <a:stretch>
            <a:fillRect/>
          </a:stretch>
        </p:blipFill>
        <p:spPr>
          <a:xfrm>
            <a:off x="8272364" y="418596"/>
            <a:ext cx="1080001" cy="664778"/>
          </a:xfrm>
          <a:prstGeom prst="rect">
            <a:avLst/>
          </a:prstGeom>
          <a:ln w="12700">
            <a:miter lim="400000"/>
          </a:ln>
        </p:spPr>
      </p:pic>
      <p:pic>
        <p:nvPicPr>
          <p:cNvPr id="32" name="Google Shape;18;p24" descr="Google Shape;18;p24"/>
          <p:cNvPicPr>
            <a:picLocks noChangeAspect="1"/>
          </p:cNvPicPr>
          <p:nvPr/>
        </p:nvPicPr>
        <p:blipFill>
          <a:blip r:embed="rId4">
            <a:extLst/>
          </a:blip>
          <a:stretch>
            <a:fillRect/>
          </a:stretch>
        </p:blipFill>
        <p:spPr>
          <a:xfrm>
            <a:off x="436350" y="419800"/>
            <a:ext cx="3659450" cy="680475"/>
          </a:xfrm>
          <a:prstGeom prst="rect">
            <a:avLst/>
          </a:prstGeom>
          <a:ln w="12700">
            <a:miter lim="400000"/>
          </a:ln>
        </p:spPr>
      </p:pic>
      <p:sp>
        <p:nvSpPr>
          <p:cNvPr id="3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0" name="Google Shape;20;p27"/>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43" name="Google Shape;21;p27"/>
          <p:cNvGrpSpPr/>
          <p:nvPr/>
        </p:nvGrpSpPr>
        <p:grpSpPr>
          <a:xfrm>
            <a:off x="8091899" y="451666"/>
            <a:ext cx="662101" cy="380235"/>
            <a:chOff x="0" y="0"/>
            <a:chExt cx="662099" cy="380233"/>
          </a:xfrm>
        </p:grpSpPr>
        <p:sp>
          <p:nvSpPr>
            <p:cNvPr id="41"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42"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46" name="Google Shape;22;p27"/>
          <p:cNvGrpSpPr/>
          <p:nvPr/>
        </p:nvGrpSpPr>
        <p:grpSpPr>
          <a:xfrm>
            <a:off x="8753999" y="451666"/>
            <a:ext cx="785401" cy="380235"/>
            <a:chOff x="0" y="0"/>
            <a:chExt cx="785400" cy="380233"/>
          </a:xfrm>
        </p:grpSpPr>
        <p:sp>
          <p:nvSpPr>
            <p:cNvPr id="44"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45"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47" name="Google Shape;23;p27"/>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13</a:t>
            </a:r>
            <a:r>
              <a:rPr dirty="0" smtClean="0"/>
              <a:t>|</a:t>
            </a:r>
            <a:r>
              <a:rPr lang="es-ES" sz="1600" dirty="0" smtClean="0">
                <a:solidFill>
                  <a:srgbClr val="ED6B00"/>
                </a:solidFill>
              </a:rPr>
              <a:t>7</a:t>
            </a:r>
            <a:endParaRPr sz="1600" dirty="0">
              <a:solidFill>
                <a:srgbClr val="ED6B00"/>
              </a:solidFill>
            </a:endParaRPr>
          </a:p>
        </p:txBody>
      </p:sp>
      <p:sp>
        <p:nvSpPr>
          <p:cNvPr id="48" name="Google Shape;24;p27"/>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49"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50" name="Google Shape;26;p27"/>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7"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endParaRPr/>
          </a:p>
        </p:txBody>
      </p:sp>
      <p:sp>
        <p:nvSpPr>
          <p:cNvPr id="58" name="Google Shape;29;p25"/>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61" name="Google Shape;30;p25"/>
          <p:cNvGrpSpPr/>
          <p:nvPr/>
        </p:nvGrpSpPr>
        <p:grpSpPr>
          <a:xfrm>
            <a:off x="8091899" y="451666"/>
            <a:ext cx="662101" cy="380235"/>
            <a:chOff x="0" y="0"/>
            <a:chExt cx="662099" cy="380233"/>
          </a:xfrm>
        </p:grpSpPr>
        <p:sp>
          <p:nvSpPr>
            <p:cNvPr id="59"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60"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64" name="Google Shape;31;p25"/>
          <p:cNvGrpSpPr/>
          <p:nvPr/>
        </p:nvGrpSpPr>
        <p:grpSpPr>
          <a:xfrm>
            <a:off x="8753999" y="451666"/>
            <a:ext cx="785401" cy="380235"/>
            <a:chOff x="0" y="0"/>
            <a:chExt cx="785400" cy="380233"/>
          </a:xfrm>
        </p:grpSpPr>
        <p:sp>
          <p:nvSpPr>
            <p:cNvPr id="62"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63"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65" name="Google Shape;32;p25"/>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13</a:t>
            </a:r>
            <a:r>
              <a:rPr dirty="0" smtClean="0"/>
              <a:t>|</a:t>
            </a:r>
            <a:r>
              <a:rPr lang="es-ES" sz="1600" dirty="0" smtClean="0">
                <a:solidFill>
                  <a:srgbClr val="ED6B00"/>
                </a:solidFill>
              </a:rPr>
              <a:t>7</a:t>
            </a:r>
            <a:endParaRPr sz="1600" dirty="0">
              <a:solidFill>
                <a:srgbClr val="ED6B00"/>
              </a:solidFill>
            </a:endParaRPr>
          </a:p>
        </p:txBody>
      </p:sp>
      <p:sp>
        <p:nvSpPr>
          <p:cNvPr id="66" name="Google Shape;33;p25"/>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67"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68" name="Google Shape;35;p25"/>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5" name="Google Shape;37;p26"/>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endParaRPr/>
          </a:p>
        </p:txBody>
      </p:sp>
      <p:sp>
        <p:nvSpPr>
          <p:cNvPr id="76" name="Google Shape;38;p26"/>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79" name="Google Shape;39;p26"/>
          <p:cNvGrpSpPr/>
          <p:nvPr/>
        </p:nvGrpSpPr>
        <p:grpSpPr>
          <a:xfrm>
            <a:off x="8091899" y="451666"/>
            <a:ext cx="662101" cy="380235"/>
            <a:chOff x="0" y="0"/>
            <a:chExt cx="662099" cy="380233"/>
          </a:xfrm>
        </p:grpSpPr>
        <p:sp>
          <p:nvSpPr>
            <p:cNvPr id="77"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78"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82" name="Google Shape;40;p26"/>
          <p:cNvGrpSpPr/>
          <p:nvPr/>
        </p:nvGrpSpPr>
        <p:grpSpPr>
          <a:xfrm>
            <a:off x="8753999" y="451666"/>
            <a:ext cx="785401" cy="380235"/>
            <a:chOff x="0" y="0"/>
            <a:chExt cx="785400" cy="380233"/>
          </a:xfrm>
        </p:grpSpPr>
        <p:sp>
          <p:nvSpPr>
            <p:cNvPr id="80"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81"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83" name="Google Shape;41;p26"/>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13</a:t>
            </a:r>
            <a:r>
              <a:rPr dirty="0" smtClean="0"/>
              <a:t>|</a:t>
            </a:r>
            <a:r>
              <a:rPr lang="es-ES" sz="1600" dirty="0" smtClean="0">
                <a:solidFill>
                  <a:srgbClr val="ED6B00"/>
                </a:solidFill>
              </a:rPr>
              <a:t>7</a:t>
            </a:r>
            <a:endParaRPr sz="1600" dirty="0">
              <a:solidFill>
                <a:srgbClr val="ED6B00"/>
              </a:solidFill>
            </a:endParaRPr>
          </a:p>
        </p:txBody>
      </p:sp>
      <p:sp>
        <p:nvSpPr>
          <p:cNvPr id="84" name="Google Shape;42;p26"/>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85"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86" name="Google Shape;44;p26"/>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3" name="Google Shape;46;p28"/>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endParaRPr/>
          </a:p>
        </p:txBody>
      </p:sp>
      <p:sp>
        <p:nvSpPr>
          <p:cNvPr id="94" name="Google Shape;47;p28"/>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97" name="Google Shape;48;p28"/>
          <p:cNvGrpSpPr/>
          <p:nvPr/>
        </p:nvGrpSpPr>
        <p:grpSpPr>
          <a:xfrm>
            <a:off x="8091899" y="451666"/>
            <a:ext cx="662101" cy="380235"/>
            <a:chOff x="0" y="0"/>
            <a:chExt cx="662099" cy="380233"/>
          </a:xfrm>
        </p:grpSpPr>
        <p:sp>
          <p:nvSpPr>
            <p:cNvPr id="95"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96"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100" name="Google Shape;49;p28"/>
          <p:cNvGrpSpPr/>
          <p:nvPr/>
        </p:nvGrpSpPr>
        <p:grpSpPr>
          <a:xfrm>
            <a:off x="8753999" y="451666"/>
            <a:ext cx="785401" cy="380235"/>
            <a:chOff x="0" y="0"/>
            <a:chExt cx="785400" cy="380233"/>
          </a:xfrm>
        </p:grpSpPr>
        <p:sp>
          <p:nvSpPr>
            <p:cNvPr id="98"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99"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101" name="Google Shape;50;p28"/>
          <p:cNvSpPr txBox="1"/>
          <p:nvPr/>
        </p:nvSpPr>
        <p:spPr>
          <a:xfrm>
            <a:off x="8443617" y="271142"/>
            <a:ext cx="1166701" cy="430855"/>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lgn="r">
              <a:defRPr sz="1200">
                <a:latin typeface="Calibri"/>
                <a:ea typeface="Calibri"/>
                <a:cs typeface="Calibri"/>
                <a:sym typeface="Calibri"/>
              </a:defRPr>
            </a:pPr>
            <a:r>
              <a:rPr dirty="0"/>
              <a:t>Actividad </a:t>
            </a:r>
            <a:r>
              <a:rPr lang="es-ES" dirty="0" smtClean="0"/>
              <a:t>13</a:t>
            </a:r>
            <a:r>
              <a:rPr dirty="0" smtClean="0"/>
              <a:t>|</a:t>
            </a:r>
            <a:r>
              <a:rPr lang="es-ES" sz="1600" dirty="0" smtClean="0">
                <a:solidFill>
                  <a:srgbClr val="ED6B00"/>
                </a:solidFill>
              </a:rPr>
              <a:t>7</a:t>
            </a:r>
            <a:endParaRPr sz="1600" dirty="0">
              <a:solidFill>
                <a:srgbClr val="ED6B00"/>
              </a:solidFill>
            </a:endParaRPr>
          </a:p>
        </p:txBody>
      </p:sp>
      <p:sp>
        <p:nvSpPr>
          <p:cNvPr id="102" name="Google Shape;51;p28"/>
          <p:cNvSpPr txBox="1"/>
          <p:nvPr/>
        </p:nvSpPr>
        <p:spPr>
          <a:xfrm>
            <a:off x="442650" y="350325"/>
            <a:ext cx="7441801"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lang="es-ES_tradnl" dirty="0" smtClean="0"/>
              <a:t>MÓDULO</a:t>
            </a:r>
            <a:r>
              <a:rPr lang="es-ES_tradnl" b="0" dirty="0" smtClean="0"/>
              <a:t>  MANTENIMIENTO DE SISTEMAS HIDRAÚLICOS Y NEUMÁTICOS</a:t>
            </a:r>
            <a:endParaRPr lang="es-ES_tradnl" b="0" dirty="0"/>
          </a:p>
        </p:txBody>
      </p:sp>
      <p:sp>
        <p:nvSpPr>
          <p:cNvPr id="103"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104" name="Google Shape;53;p28"/>
          <p:cNvSpPr txBox="1"/>
          <p:nvPr/>
        </p:nvSpPr>
        <p:spPr>
          <a:xfrm>
            <a:off x="375975" y="6881800"/>
            <a:ext cx="6786599" cy="353911"/>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ES" dirty="0" smtClean="0">
                <a:solidFill>
                  <a:srgbClr val="000000"/>
                </a:solidFill>
              </a:rPr>
              <a:t>4</a:t>
            </a:r>
            <a:r>
              <a:rPr dirty="0" smtClean="0">
                <a:solidFill>
                  <a:srgbClr val="000000"/>
                </a:solidFill>
              </a:rPr>
              <a:t>° </a:t>
            </a:r>
            <a:r>
              <a:rPr dirty="0">
                <a:solidFill>
                  <a:srgbClr val="000000"/>
                </a:solidFill>
              </a:rPr>
              <a:t>Medio | Presentación</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1" name="Google Shape;55;p30"/>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endParaRPr/>
          </a:p>
        </p:txBody>
      </p:sp>
      <p:grpSp>
        <p:nvGrpSpPr>
          <p:cNvPr id="114" name="Google Shape;56;p30"/>
          <p:cNvGrpSpPr/>
          <p:nvPr/>
        </p:nvGrpSpPr>
        <p:grpSpPr>
          <a:xfrm>
            <a:off x="8091899" y="451666"/>
            <a:ext cx="662101" cy="380235"/>
            <a:chOff x="0" y="0"/>
            <a:chExt cx="662099" cy="380233"/>
          </a:xfrm>
        </p:grpSpPr>
        <p:sp>
          <p:nvSpPr>
            <p:cNvPr id="112"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113"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grpSp>
        <p:nvGrpSpPr>
          <p:cNvPr id="117" name="Google Shape;57;p30"/>
          <p:cNvGrpSpPr/>
          <p:nvPr/>
        </p:nvGrpSpPr>
        <p:grpSpPr>
          <a:xfrm>
            <a:off x="8753999" y="451666"/>
            <a:ext cx="785401" cy="380235"/>
            <a:chOff x="0" y="0"/>
            <a:chExt cx="785400" cy="380233"/>
          </a:xfrm>
        </p:grpSpPr>
        <p:sp>
          <p:nvSpPr>
            <p:cNvPr id="115"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116"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b">
              <a:spAutoFit/>
            </a:bodyPr>
            <a:lstStyle/>
            <a:p>
              <a:r>
                <a:t> </a:t>
              </a:r>
            </a:p>
          </p:txBody>
        </p:sp>
      </p:grpSp>
      <p:sp>
        <p:nvSpPr>
          <p:cNvPr id="119" name="Google Shape;59;p30"/>
          <p:cNvSpPr txBox="1"/>
          <p:nvPr/>
        </p:nvSpPr>
        <p:spPr>
          <a:xfrm>
            <a:off x="8170651" y="288449"/>
            <a:ext cx="1166701" cy="37220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lvl1pPr algn="r">
              <a:defRPr b="1">
                <a:latin typeface="Calibri"/>
                <a:ea typeface="Calibri"/>
                <a:cs typeface="Calibri"/>
                <a:sym typeface="Calibri"/>
              </a:defRPr>
            </a:lvl1pPr>
          </a:lstStyle>
          <a:p>
            <a:r>
              <a:t>¡Atención!</a:t>
            </a:r>
          </a:p>
        </p:txBody>
      </p:sp>
      <p:sp>
        <p:nvSpPr>
          <p:cNvPr id="1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
        <p:nvSpPr>
          <p:cNvPr id="12" name="Google Shape;31;p6"/>
          <p:cNvSpPr/>
          <p:nvPr userDrawn="1"/>
        </p:nvSpPr>
        <p:spPr>
          <a:xfrm>
            <a:off x="181651" y="169641"/>
            <a:ext cx="7909200" cy="651000"/>
          </a:xfrm>
          <a:prstGeom prst="round2SameRect">
            <a:avLst>
              <a:gd name="adj1" fmla="val 16667"/>
              <a:gd name="adj2" fmla="val 0"/>
            </a:avLst>
          </a:prstGeom>
          <a:blipFill dpi="0" rotWithShape="0">
            <a:blip r:embed="rId2"/>
            <a:srcRect/>
            <a:tile tx="0" ty="0" sx="100000" sy="100000" flip="none" algn="tl"/>
          </a:blip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7;p23"/>
          <p:cNvGrpSpPr/>
          <p:nvPr/>
        </p:nvGrpSpPr>
        <p:grpSpPr>
          <a:xfrm>
            <a:off x="242855" y="1756549"/>
            <a:ext cx="9346502" cy="5675924"/>
            <a:chOff x="0" y="0"/>
            <a:chExt cx="9346500" cy="5675922"/>
          </a:xfrm>
        </p:grpSpPr>
        <p:sp>
          <p:nvSpPr>
            <p:cNvPr id="2" name="Figura"/>
            <p:cNvSpPr/>
            <p:nvPr/>
          </p:nvSpPr>
          <p:spPr>
            <a:xfrm>
              <a:off x="-1" y="-1"/>
              <a:ext cx="9346502" cy="56759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endParaRPr/>
            </a:p>
          </p:txBody>
        </p:sp>
        <p:sp>
          <p:nvSpPr>
            <p:cNvPr id="3" name="Texto"/>
            <p:cNvSpPr txBox="1"/>
            <p:nvPr/>
          </p:nvSpPr>
          <p:spPr>
            <a:xfrm>
              <a:off x="0" y="2647844"/>
              <a:ext cx="9091318"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pic>
        <p:nvPicPr>
          <p:cNvPr id="5" name="Google Shape;8;p23" descr="Google Shape;8;p23"/>
          <p:cNvPicPr>
            <a:picLocks noChangeAspect="1"/>
          </p:cNvPicPr>
          <p:nvPr/>
        </p:nvPicPr>
        <p:blipFill>
          <a:blip r:embed="rId9">
            <a:extLst/>
          </a:blip>
          <a:stretch>
            <a:fillRect/>
          </a:stretch>
        </p:blipFill>
        <p:spPr>
          <a:xfrm>
            <a:off x="436350" y="419800"/>
            <a:ext cx="3659450" cy="680475"/>
          </a:xfrm>
          <a:prstGeom prst="rect">
            <a:avLst/>
          </a:prstGeom>
          <a:ln w="12700">
            <a:miter lim="400000"/>
          </a:ln>
        </p:spPr>
      </p:pic>
      <p:sp>
        <p:nvSpPr>
          <p:cNvPr id="6" name="Google Shape;9;p23"/>
          <p:cNvSpPr/>
          <p:nvPr/>
        </p:nvSpPr>
        <p:spPr>
          <a:xfrm>
            <a:off x="436350" y="6464001"/>
            <a:ext cx="7891862" cy="680475"/>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defRPr>
            </a:pPr>
            <a:endParaRPr/>
          </a:p>
        </p:txBody>
      </p:sp>
      <p:pic>
        <p:nvPicPr>
          <p:cNvPr id="7" name="Google Shape;10;p23" descr="Google Shape;10;p23"/>
          <p:cNvPicPr>
            <a:picLocks noChangeAspect="1"/>
          </p:cNvPicPr>
          <p:nvPr/>
        </p:nvPicPr>
        <p:blipFill>
          <a:blip r:embed="rId10">
            <a:extLst/>
          </a:blip>
          <a:stretch>
            <a:fillRect/>
          </a:stretch>
        </p:blipFill>
        <p:spPr>
          <a:xfrm>
            <a:off x="433440" y="6464000"/>
            <a:ext cx="690483" cy="680476"/>
          </a:xfrm>
          <a:prstGeom prst="rect">
            <a:avLst/>
          </a:prstGeom>
          <a:ln w="12700">
            <a:miter lim="400000"/>
          </a:ln>
        </p:spPr>
      </p:pic>
      <p:pic>
        <p:nvPicPr>
          <p:cNvPr id="8" name="Google Shape;11;p23" descr="Google Shape;11;p23"/>
          <p:cNvPicPr>
            <a:picLocks noChangeAspect="1"/>
          </p:cNvPicPr>
          <p:nvPr/>
        </p:nvPicPr>
        <p:blipFill>
          <a:blip r:embed="rId11">
            <a:extLst/>
          </a:blip>
          <a:stretch>
            <a:fillRect/>
          </a:stretch>
        </p:blipFill>
        <p:spPr>
          <a:xfrm>
            <a:off x="8272364" y="1222172"/>
            <a:ext cx="1080001" cy="241875"/>
          </a:xfrm>
          <a:prstGeom prst="rect">
            <a:avLst/>
          </a:prstGeom>
          <a:ln w="12700">
            <a:miter lim="400000"/>
          </a:ln>
        </p:spPr>
      </p:pic>
      <p:pic>
        <p:nvPicPr>
          <p:cNvPr id="9" name="Google Shape;12;p23" descr="Google Shape;12;p23"/>
          <p:cNvPicPr>
            <a:picLocks noChangeAspect="1"/>
          </p:cNvPicPr>
          <p:nvPr/>
        </p:nvPicPr>
        <p:blipFill>
          <a:blip r:embed="rId12">
            <a:extLst/>
          </a:blip>
          <a:stretch>
            <a:fillRect/>
          </a:stretch>
        </p:blipFill>
        <p:spPr>
          <a:xfrm>
            <a:off x="8272364" y="418596"/>
            <a:ext cx="1080001" cy="664778"/>
          </a:xfrm>
          <a:prstGeom prst="rect">
            <a:avLst/>
          </a:prstGeom>
          <a:ln w="12700">
            <a:miter lim="400000"/>
          </a:ln>
        </p:spPr>
      </p:pic>
      <p:pic>
        <p:nvPicPr>
          <p:cNvPr id="10" name="Google Shape;13;p23" descr="Google Shape;13;p23"/>
          <p:cNvPicPr>
            <a:picLocks noChangeAspect="1"/>
          </p:cNvPicPr>
          <p:nvPr/>
        </p:nvPicPr>
        <p:blipFill>
          <a:blip r:embed="rId13">
            <a:extLst/>
          </a:blip>
          <a:stretch>
            <a:fillRect/>
          </a:stretch>
        </p:blipFill>
        <p:spPr>
          <a:xfrm>
            <a:off x="8521706" y="6387272"/>
            <a:ext cx="830660" cy="756001"/>
          </a:xfrm>
          <a:prstGeom prst="rect">
            <a:avLst/>
          </a:prstGeom>
          <a:ln w="12700">
            <a:miter lim="400000"/>
          </a:ln>
        </p:spPr>
      </p:pic>
      <p:sp>
        <p:nvSpPr>
          <p:cNvPr id="11" name="Texto del título"/>
          <p:cNvSpPr txBox="1">
            <a:spLocks noGrp="1"/>
          </p:cNvSpPr>
          <p:nvPr>
            <p:ph type="title"/>
          </p:nvPr>
        </p:nvSpPr>
        <p:spPr>
          <a:xfrm>
            <a:off x="485775" y="101453"/>
            <a:ext cx="8743950" cy="166173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lstStyle/>
          <a:p>
            <a:r>
              <a:t>Texto del título</a:t>
            </a:r>
          </a:p>
        </p:txBody>
      </p:sp>
      <p:sp>
        <p:nvSpPr>
          <p:cNvPr id="12" name="Nivel de texto 1…"/>
          <p:cNvSpPr txBox="1">
            <a:spLocks noGrp="1"/>
          </p:cNvSpPr>
          <p:nvPr>
            <p:ph type="body" idx="1"/>
          </p:nvPr>
        </p:nvSpPr>
        <p:spPr>
          <a:xfrm>
            <a:off x="485775" y="1763183"/>
            <a:ext cx="8743950" cy="5793317"/>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p>
            <a:r>
              <a:t>Nivel de texto 1</a:t>
            </a:r>
          </a:p>
          <a:p>
            <a:pPr lvl="1"/>
            <a:r>
              <a:t>Nivel de texto 2</a:t>
            </a:r>
          </a:p>
          <a:p>
            <a:pPr lvl="2"/>
            <a:r>
              <a:t>Nivel de texto 3</a:t>
            </a:r>
          </a:p>
          <a:p>
            <a:pPr lvl="3"/>
            <a:r>
              <a:t>Nivel de texto 4</a:t>
            </a:r>
          </a:p>
          <a:p>
            <a:pPr lvl="4"/>
            <a:r>
              <a:t>Nivel de texto 5</a:t>
            </a:r>
          </a:p>
        </p:txBody>
      </p:sp>
      <p:sp>
        <p:nvSpPr>
          <p:cNvPr id="13" name="Número de diapositiva"/>
          <p:cNvSpPr txBox="1">
            <a:spLocks noGrp="1"/>
          </p:cNvSpPr>
          <p:nvPr>
            <p:ph type="sldNum" sz="quarter" idx="2"/>
          </p:nvPr>
        </p:nvSpPr>
        <p:spPr>
          <a:xfrm>
            <a:off x="4695825" y="6800556"/>
            <a:ext cx="2266950" cy="406401"/>
          </a:xfrm>
          <a:prstGeom prst="rect">
            <a:avLst/>
          </a:prstGeom>
          <a:ln w="12700">
            <a:miter lim="400000"/>
          </a:ln>
        </p:spPr>
        <p:txBody>
          <a:bodyPr wrap="none" lIns="45719" rIns="45719" anchor="ctr">
            <a:spAutoFit/>
          </a:bodyPr>
          <a:lstStyle>
            <a:lvl1pPr algn="r">
              <a:defRPr sz="1200"/>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em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Google Shape;64;p1"/>
          <p:cNvSpPr txBox="1"/>
          <p:nvPr/>
        </p:nvSpPr>
        <p:spPr>
          <a:xfrm>
            <a:off x="1176618" y="6563126"/>
            <a:ext cx="7012135" cy="48221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130" name="Google Shape;65;p1"/>
          <p:cNvSpPr txBox="1"/>
          <p:nvPr/>
        </p:nvSpPr>
        <p:spPr>
          <a:xfrm>
            <a:off x="1139099" y="834800"/>
            <a:ext cx="4156802" cy="36930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rPr dirty="0"/>
              <a:t>SECTOR METALMECÁNICA </a:t>
            </a:r>
            <a:r>
              <a:rPr b="0" dirty="0"/>
              <a:t>| NIVEL </a:t>
            </a:r>
            <a:r>
              <a:rPr lang="es-ES" dirty="0"/>
              <a:t>4</a:t>
            </a:r>
            <a:r>
              <a:rPr b="0" dirty="0" smtClean="0"/>
              <a:t>° </a:t>
            </a:r>
            <a:r>
              <a:rPr b="0" dirty="0"/>
              <a:t>MEDIO</a:t>
            </a:r>
          </a:p>
        </p:txBody>
      </p:sp>
      <p:sp>
        <p:nvSpPr>
          <p:cNvPr id="10" name="Google Shape;66;p1"/>
          <p:cNvSpPr txBox="1"/>
          <p:nvPr/>
        </p:nvSpPr>
        <p:spPr>
          <a:xfrm>
            <a:off x="374950" y="2026107"/>
            <a:ext cx="1444326" cy="41546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500" b="1">
                <a:latin typeface="Calibri"/>
                <a:ea typeface="Calibri"/>
                <a:cs typeface="Calibri"/>
                <a:sym typeface="Calibri"/>
              </a:defRPr>
            </a:lvl1pPr>
          </a:lstStyle>
          <a:p>
            <a:r>
              <a:rPr dirty="0"/>
              <a:t>MÓDULO </a:t>
            </a:r>
            <a:r>
              <a:rPr lang="es-ES" dirty="0" smtClean="0"/>
              <a:t>7</a:t>
            </a:r>
            <a:endParaRPr dirty="0"/>
          </a:p>
        </p:txBody>
      </p:sp>
      <p:sp>
        <p:nvSpPr>
          <p:cNvPr id="11" name="Google Shape;67;p1"/>
          <p:cNvSpPr txBox="1"/>
          <p:nvPr/>
        </p:nvSpPr>
        <p:spPr>
          <a:xfrm>
            <a:off x="352725" y="2247786"/>
            <a:ext cx="6596632" cy="118183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3600" b="1">
                <a:solidFill>
                  <a:srgbClr val="741B47"/>
                </a:solidFill>
                <a:latin typeface="Calibri"/>
                <a:ea typeface="Calibri"/>
                <a:cs typeface="Calibri"/>
                <a:sym typeface="Calibri"/>
              </a:defRPr>
            </a:lvl1pPr>
          </a:lstStyle>
          <a:p>
            <a:r>
              <a:rPr lang="es-ES" dirty="0" smtClean="0"/>
              <a:t>MANTENIMIENTO DE SISTEMAS HIDRAÚLICOS Y NEUMÁTICOS</a:t>
            </a:r>
            <a:endParaRPr dirty="0"/>
          </a:p>
        </p:txBody>
      </p:sp>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00" y="3301680"/>
            <a:ext cx="8278368" cy="3163824"/>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Google Shape;76;p37"/>
          <p:cNvSpPr txBox="1"/>
          <p:nvPr/>
        </p:nvSpPr>
        <p:spPr>
          <a:xfrm>
            <a:off x="1139099" y="834800"/>
            <a:ext cx="5202707" cy="36930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spAutoFit/>
          </a:bodyPr>
          <a:lstStyle/>
          <a:p>
            <a:pPr>
              <a:defRPr sz="1200" b="1">
                <a:solidFill>
                  <a:srgbClr val="741B47"/>
                </a:solidFill>
                <a:latin typeface="Calibri"/>
                <a:ea typeface="Calibri"/>
                <a:cs typeface="Calibri"/>
                <a:sym typeface="Calibri"/>
              </a:defRPr>
            </a:pPr>
            <a:r>
              <a:rPr dirty="0" smtClean="0"/>
              <a:t>MÓDULO </a:t>
            </a:r>
            <a:r>
              <a:rPr lang="es-ES" dirty="0" smtClean="0"/>
              <a:t>7</a:t>
            </a:r>
            <a:r>
              <a:rPr dirty="0" smtClean="0"/>
              <a:t> </a:t>
            </a:r>
            <a:r>
              <a:rPr b="0" dirty="0" smtClean="0"/>
              <a:t>|MAN</a:t>
            </a:r>
            <a:r>
              <a:rPr lang="es-ES" b="0" dirty="0" smtClean="0"/>
              <a:t>TENIIENTO DE SISTEMAS </a:t>
            </a:r>
            <a:r>
              <a:rPr lang="es-ES" b="0" dirty="0" smtClean="0"/>
              <a:t>HIDRAÚLICOS Y </a:t>
            </a:r>
            <a:r>
              <a:rPr lang="es-ES" b="0" dirty="0" smtClean="0"/>
              <a:t>NEUMÁTICOS </a:t>
            </a:r>
            <a:endParaRPr b="0" dirty="0"/>
          </a:p>
        </p:txBody>
      </p:sp>
      <p:sp>
        <p:nvSpPr>
          <p:cNvPr id="139" name="Google Shape;77;p37"/>
          <p:cNvSpPr txBox="1"/>
          <p:nvPr/>
        </p:nvSpPr>
        <p:spPr>
          <a:xfrm>
            <a:off x="365425" y="2026107"/>
            <a:ext cx="1444326" cy="415466"/>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500" b="1">
                <a:latin typeface="Calibri"/>
                <a:ea typeface="Calibri"/>
                <a:cs typeface="Calibri"/>
                <a:sym typeface="Calibri"/>
              </a:defRPr>
            </a:lvl1pPr>
          </a:lstStyle>
          <a:p>
            <a:r>
              <a:rPr dirty="0"/>
              <a:t>ACTIVIDAD </a:t>
            </a:r>
            <a:r>
              <a:rPr lang="es-ES" dirty="0" smtClean="0"/>
              <a:t>13</a:t>
            </a:r>
            <a:endParaRPr dirty="0"/>
          </a:p>
        </p:txBody>
      </p:sp>
      <p:sp>
        <p:nvSpPr>
          <p:cNvPr id="140" name="Google Shape;78;p37"/>
          <p:cNvSpPr txBox="1"/>
          <p:nvPr/>
        </p:nvSpPr>
        <p:spPr>
          <a:xfrm>
            <a:off x="365424" y="2249846"/>
            <a:ext cx="6699255" cy="118183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spAutoFit/>
          </a:bodyPr>
          <a:lstStyle/>
          <a:p>
            <a:pPr>
              <a:lnSpc>
                <a:spcPct val="90000"/>
              </a:lnSpc>
              <a:defRPr sz="3600" b="1">
                <a:solidFill>
                  <a:srgbClr val="741B47"/>
                </a:solidFill>
                <a:latin typeface="Calibri"/>
                <a:ea typeface="Calibri"/>
                <a:cs typeface="Calibri"/>
                <a:sym typeface="Calibri"/>
              </a:defRPr>
            </a:pPr>
            <a:r>
              <a:rPr lang="es-ES" dirty="0" smtClean="0"/>
              <a:t>SUSPENSIÓN</a:t>
            </a:r>
            <a:r>
              <a:rPr dirty="0" smtClean="0"/>
              <a:t> </a:t>
            </a:r>
            <a:r>
              <a:rPr lang="es-ES" dirty="0" smtClean="0"/>
              <a:t>NEUMÁTICA HIDRAÚLICA E HIDRONEUMÁTICA</a:t>
            </a:r>
            <a:endParaRPr dirty="0">
              <a:solidFill>
                <a:srgbClr val="FF0000"/>
              </a:solidFill>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1982" y="3431435"/>
            <a:ext cx="5746205" cy="3796083"/>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3</a:t>
            </a:fld>
            <a:endParaRPr/>
          </a:p>
        </p:txBody>
      </p:sp>
      <p:sp>
        <p:nvSpPr>
          <p:cNvPr id="144" name="Google Shape;35;p28"/>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45719" rIns="45719" anchor="ctr"/>
          <a:lstStyle/>
          <a:p>
            <a:endParaRPr/>
          </a:p>
        </p:txBody>
      </p:sp>
      <p:grpSp>
        <p:nvGrpSpPr>
          <p:cNvPr id="17" name="Google Shape;101;p3"/>
          <p:cNvGrpSpPr/>
          <p:nvPr/>
        </p:nvGrpSpPr>
        <p:grpSpPr>
          <a:xfrm>
            <a:off x="481781" y="1887795"/>
            <a:ext cx="4090219" cy="3255705"/>
            <a:chOff x="0" y="0"/>
            <a:chExt cx="4090218" cy="3116824"/>
          </a:xfrm>
        </p:grpSpPr>
        <p:sp>
          <p:nvSpPr>
            <p:cNvPr id="18" name="Rectángulo redondeado"/>
            <p:cNvSpPr/>
            <p:nvPr/>
          </p:nvSpPr>
          <p:spPr>
            <a:xfrm>
              <a:off x="0" y="0"/>
              <a:ext cx="4090219" cy="3116825"/>
            </a:xfrm>
            <a:prstGeom prst="roundRect">
              <a:avLst>
                <a:gd name="adj" fmla="val 8420"/>
              </a:avLst>
            </a:prstGeom>
            <a:solidFill>
              <a:srgbClr val="FFFFFF"/>
            </a:solidFill>
            <a:ln w="9525" cap="flat">
              <a:solidFill>
                <a:schemeClr val="accent2">
                  <a:lumOff val="21764"/>
                </a:schemeClr>
              </a:solidFill>
              <a:prstDash val="solid"/>
              <a:round/>
            </a:ln>
            <a:effectLst/>
          </p:spPr>
          <p:txBody>
            <a:bodyPr wrap="square" lIns="45719" tIns="45719" rIns="45719" bIns="45719" numCol="1" anchor="ctr">
              <a:noAutofit/>
            </a:bodyPr>
            <a:lstStyle/>
            <a:p>
              <a:endParaRPr/>
            </a:p>
          </p:txBody>
        </p:sp>
        <p:sp>
          <p:nvSpPr>
            <p:cNvPr id="19" name="Texto"/>
            <p:cNvSpPr txBox="1"/>
            <p:nvPr/>
          </p:nvSpPr>
          <p:spPr>
            <a:xfrm>
              <a:off x="76864" y="1368295"/>
              <a:ext cx="3936491"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pic>
        <p:nvPicPr>
          <p:cNvPr id="20" name="Imagen 21" descr="Imagen 21"/>
          <p:cNvPicPr>
            <a:picLocks noChangeAspect="1"/>
          </p:cNvPicPr>
          <p:nvPr/>
        </p:nvPicPr>
        <p:blipFill>
          <a:blip r:embed="rId2">
            <a:extLst/>
          </a:blip>
          <a:stretch>
            <a:fillRect/>
          </a:stretch>
        </p:blipFill>
        <p:spPr>
          <a:xfrm>
            <a:off x="375974" y="1796209"/>
            <a:ext cx="719663" cy="686190"/>
          </a:xfrm>
          <a:prstGeom prst="rect">
            <a:avLst/>
          </a:prstGeom>
          <a:ln w="12700">
            <a:miter lim="400000"/>
          </a:ln>
        </p:spPr>
      </p:pic>
      <p:sp>
        <p:nvSpPr>
          <p:cNvPr id="21" name="Google Shape;95;p3"/>
          <p:cNvSpPr txBox="1"/>
          <p:nvPr/>
        </p:nvSpPr>
        <p:spPr>
          <a:xfrm>
            <a:off x="375975" y="1265366"/>
            <a:ext cx="4864619"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dirty="0"/>
              <a:t>OBJETIVO DE APRENDIZAJE</a:t>
            </a:r>
          </a:p>
        </p:txBody>
      </p:sp>
      <p:sp>
        <p:nvSpPr>
          <p:cNvPr id="22" name="Google Shape;84;p38"/>
          <p:cNvSpPr txBox="1"/>
          <p:nvPr/>
        </p:nvSpPr>
        <p:spPr>
          <a:xfrm>
            <a:off x="787400" y="2014319"/>
            <a:ext cx="3574271" cy="3016178"/>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115000"/>
              </a:lnSpc>
              <a:defRPr sz="1600">
                <a:latin typeface="Calibri"/>
                <a:ea typeface="Calibri"/>
                <a:cs typeface="Calibri"/>
                <a:sym typeface="Calibri"/>
              </a:defRPr>
            </a:lvl1pPr>
          </a:lstStyle>
          <a:p>
            <a:r>
              <a:rPr lang="es-ES_tradnl" dirty="0"/>
              <a:t> </a:t>
            </a:r>
            <a:r>
              <a:rPr lang="es-ES_tradnl" dirty="0" smtClean="0"/>
              <a:t>     Reparar </a:t>
            </a:r>
            <a:r>
              <a:rPr lang="es-ES_tradnl" dirty="0"/>
              <a:t>y probar sistemas hidráulicos y neumáticos, responsables de diversas funciones en los vehículos, tales como suspensión, sistema de dirección, frenos </a:t>
            </a:r>
            <a:r>
              <a:rPr lang="es-ES_tradnl" dirty="0" smtClean="0"/>
              <a:t>             y </a:t>
            </a:r>
            <a:r>
              <a:rPr lang="es-ES_tradnl" dirty="0"/>
              <a:t>transmisión de potencia manual y automática, utilizando las </a:t>
            </a:r>
            <a:r>
              <a:rPr lang="es-ES_tradnl" dirty="0" smtClean="0"/>
              <a:t>herramientas </a:t>
            </a:r>
            <a:r>
              <a:rPr lang="es-ES_tradnl" dirty="0"/>
              <a:t>e </a:t>
            </a:r>
            <a:r>
              <a:rPr lang="es-ES_tradnl" dirty="0" smtClean="0"/>
              <a:t>instrumentos apropiados</a:t>
            </a:r>
            <a:r>
              <a:rPr lang="es-ES_tradnl" dirty="0"/>
              <a:t>, </a:t>
            </a:r>
            <a:r>
              <a:rPr lang="es-ES_tradnl" dirty="0" smtClean="0"/>
              <a:t>de</a:t>
            </a:r>
          </a:p>
          <a:p>
            <a:r>
              <a:rPr lang="es-ES_tradnl" dirty="0" smtClean="0"/>
              <a:t>acuerdo a las especificaciones</a:t>
            </a:r>
          </a:p>
          <a:p>
            <a:r>
              <a:rPr lang="es-ES_tradnl" dirty="0" smtClean="0"/>
              <a:t>técnicas del fabricante y </a:t>
            </a:r>
          </a:p>
          <a:p>
            <a:r>
              <a:rPr lang="es-ES_tradnl" dirty="0" smtClean="0"/>
              <a:t>estándares internacionales. </a:t>
            </a:r>
            <a:endParaRPr lang="es-ES_tradnl" dirty="0"/>
          </a:p>
        </p:txBody>
      </p:sp>
      <p:pic>
        <p:nvPicPr>
          <p:cNvPr id="150" name="Imagen 26" descr="Imagen 26"/>
          <p:cNvPicPr>
            <a:picLocks noChangeAspect="1"/>
          </p:cNvPicPr>
          <p:nvPr/>
        </p:nvPicPr>
        <p:blipFill>
          <a:blip r:embed="rId3">
            <a:extLst/>
          </a:blip>
          <a:stretch>
            <a:fillRect/>
          </a:stretch>
        </p:blipFill>
        <p:spPr>
          <a:xfrm>
            <a:off x="3485784" y="2354963"/>
            <a:ext cx="5849285" cy="4478455"/>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Google Shape;111;p3"/>
          <p:cNvSpPr txBox="1"/>
          <p:nvPr/>
        </p:nvSpPr>
        <p:spPr>
          <a:xfrm>
            <a:off x="572273" y="2241783"/>
            <a:ext cx="5782098" cy="433933"/>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1800" b="1">
                <a:solidFill>
                  <a:srgbClr val="741B47"/>
                </a:solidFill>
                <a:latin typeface="Calibri"/>
                <a:ea typeface="Calibri"/>
                <a:cs typeface="Calibri"/>
                <a:sym typeface="Calibri"/>
              </a:defRPr>
            </a:lvl1pPr>
          </a:lstStyle>
          <a:p>
            <a:r>
              <a:rPr lang="es-ES" dirty="0" smtClean="0"/>
              <a:t>ELECTRONEUMÁTICA</a:t>
            </a:r>
            <a:endParaRPr dirty="0"/>
          </a:p>
        </p:txBody>
      </p:sp>
      <p:sp>
        <p:nvSpPr>
          <p:cNvPr id="21" name="Google Shape;109;p3"/>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sp>
        <p:nvSpPr>
          <p:cNvPr id="23"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4</a:t>
            </a:fld>
            <a:endParaRPr dirty="0"/>
          </a:p>
        </p:txBody>
      </p:sp>
      <p:grpSp>
        <p:nvGrpSpPr>
          <p:cNvPr id="24" name="Agrupar 23"/>
          <p:cNvGrpSpPr/>
          <p:nvPr/>
        </p:nvGrpSpPr>
        <p:grpSpPr>
          <a:xfrm>
            <a:off x="298987" y="4063553"/>
            <a:ext cx="4984212" cy="752020"/>
            <a:chOff x="298987" y="4067228"/>
            <a:chExt cx="4984212" cy="752020"/>
          </a:xfrm>
        </p:grpSpPr>
        <p:sp>
          <p:nvSpPr>
            <p:cNvPr id="25" name="Rectángulo redondeado"/>
            <p:cNvSpPr/>
            <p:nvPr/>
          </p:nvSpPr>
          <p:spPr>
            <a:xfrm>
              <a:off x="476510" y="4067228"/>
              <a:ext cx="4806689" cy="752020"/>
            </a:xfrm>
            <a:prstGeom prst="roundRect">
              <a:avLst>
                <a:gd name="adj" fmla="val 12346"/>
              </a:avLst>
            </a:prstGeom>
            <a:ln>
              <a:solidFill>
                <a:schemeClr val="accent2">
                  <a:lumOff val="21764"/>
                </a:schemeClr>
              </a:solidFill>
            </a:ln>
          </p:spPr>
          <p:txBody>
            <a:bodyPr lIns="0" tIns="0" rIns="0" bIns="0" anchor="ctr"/>
            <a:lstStyle/>
            <a:p>
              <a:endParaRPr/>
            </a:p>
          </p:txBody>
        </p:sp>
        <p:grpSp>
          <p:nvGrpSpPr>
            <p:cNvPr id="26" name="Google Shape;112;p3"/>
            <p:cNvGrpSpPr/>
            <p:nvPr/>
          </p:nvGrpSpPr>
          <p:grpSpPr>
            <a:xfrm>
              <a:off x="298987" y="4175154"/>
              <a:ext cx="391111" cy="536169"/>
              <a:chOff x="0" y="0"/>
              <a:chExt cx="391110" cy="536167"/>
            </a:xfrm>
          </p:grpSpPr>
          <p:sp>
            <p:nvSpPr>
              <p:cNvPr id="28" name="Google Shape;113;p3"/>
              <p:cNvSpPr/>
              <p:nvPr/>
            </p:nvSpPr>
            <p:spPr>
              <a:xfrm>
                <a:off x="0" y="84708"/>
                <a:ext cx="39111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29" name="Google Shape;114;p3"/>
              <p:cNvSpPr txBox="1"/>
              <p:nvPr/>
            </p:nvSpPr>
            <p:spPr>
              <a:xfrm>
                <a:off x="9903" y="0"/>
                <a:ext cx="312203" cy="5361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dirty="0"/>
                  <a:t>2</a:t>
                </a:r>
              </a:p>
            </p:txBody>
          </p:sp>
        </p:grpSp>
        <p:sp>
          <p:nvSpPr>
            <p:cNvPr id="27" name="Google Shape;122;p3"/>
            <p:cNvSpPr txBox="1"/>
            <p:nvPr/>
          </p:nvSpPr>
          <p:spPr>
            <a:xfrm>
              <a:off x="775665" y="4086875"/>
              <a:ext cx="4482134" cy="712727"/>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Interpretaste simbología, diagramas y planos de circuitos </a:t>
              </a:r>
              <a:r>
                <a:rPr lang="es-ES" dirty="0" err="1"/>
                <a:t>electroneumáticos</a:t>
              </a:r>
              <a:r>
                <a:rPr lang="es-ES" dirty="0"/>
                <a:t>.</a:t>
              </a:r>
            </a:p>
          </p:txBody>
        </p:sp>
      </p:grpSp>
      <p:sp>
        <p:nvSpPr>
          <p:cNvPr id="30" name="Google Shape;122;p3"/>
          <p:cNvSpPr txBox="1"/>
          <p:nvPr/>
        </p:nvSpPr>
        <p:spPr>
          <a:xfrm>
            <a:off x="763315" y="5014173"/>
            <a:ext cx="4263302" cy="72632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smtClean="0"/>
              <a:t>Armaste </a:t>
            </a:r>
            <a:r>
              <a:rPr lang="es-ES" dirty="0"/>
              <a:t>y probaste diferentes circuitos </a:t>
            </a:r>
            <a:r>
              <a:rPr lang="es-ES" dirty="0" err="1"/>
              <a:t>electroneumáticos</a:t>
            </a:r>
            <a:r>
              <a:rPr lang="es-ES" dirty="0"/>
              <a:t>.</a:t>
            </a:r>
          </a:p>
        </p:txBody>
      </p:sp>
      <p:grpSp>
        <p:nvGrpSpPr>
          <p:cNvPr id="31" name="Agrupar 30"/>
          <p:cNvGrpSpPr/>
          <p:nvPr/>
        </p:nvGrpSpPr>
        <p:grpSpPr>
          <a:xfrm>
            <a:off x="298987" y="2899036"/>
            <a:ext cx="4970725" cy="983570"/>
            <a:chOff x="312474" y="2938706"/>
            <a:chExt cx="4970725" cy="983570"/>
          </a:xfrm>
        </p:grpSpPr>
        <p:sp>
          <p:nvSpPr>
            <p:cNvPr id="32" name="Google Shape;121;p3"/>
            <p:cNvSpPr txBox="1"/>
            <p:nvPr/>
          </p:nvSpPr>
          <p:spPr>
            <a:xfrm>
              <a:off x="775665" y="2938706"/>
              <a:ext cx="4482134" cy="98357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Reconociste  de manera correcta diferentes componentes utilizados para armar diferentes circuitos </a:t>
              </a:r>
              <a:r>
                <a:rPr lang="es-ES" dirty="0" err="1"/>
                <a:t>electroneumáticos</a:t>
              </a:r>
              <a:r>
                <a:rPr lang="es-ES" dirty="0"/>
                <a:t>.</a:t>
              </a:r>
            </a:p>
          </p:txBody>
        </p:sp>
        <p:sp>
          <p:nvSpPr>
            <p:cNvPr id="33" name="Rectángulo redondeado"/>
            <p:cNvSpPr/>
            <p:nvPr/>
          </p:nvSpPr>
          <p:spPr>
            <a:xfrm>
              <a:off x="476510" y="2947118"/>
              <a:ext cx="4806689" cy="966744"/>
            </a:xfrm>
            <a:prstGeom prst="roundRect">
              <a:avLst>
                <a:gd name="adj" fmla="val 12346"/>
              </a:avLst>
            </a:prstGeom>
            <a:ln>
              <a:solidFill>
                <a:schemeClr val="accent2">
                  <a:lumOff val="21764"/>
                </a:schemeClr>
              </a:solidFill>
            </a:ln>
          </p:spPr>
          <p:txBody>
            <a:bodyPr lIns="0" tIns="0" rIns="0" bIns="0" anchor="ctr"/>
            <a:lstStyle/>
            <a:p>
              <a:endParaRPr/>
            </a:p>
          </p:txBody>
        </p:sp>
        <p:grpSp>
          <p:nvGrpSpPr>
            <p:cNvPr id="34" name="Google Shape;115;p3"/>
            <p:cNvGrpSpPr/>
            <p:nvPr/>
          </p:nvGrpSpPr>
          <p:grpSpPr>
            <a:xfrm>
              <a:off x="312474" y="3122730"/>
              <a:ext cx="376202" cy="615521"/>
              <a:chOff x="0" y="-39676"/>
              <a:chExt cx="376201" cy="615520"/>
            </a:xfrm>
          </p:grpSpPr>
          <p:sp>
            <p:nvSpPr>
              <p:cNvPr id="35" name="Google Shape;116;p3"/>
              <p:cNvSpPr/>
              <p:nvPr/>
            </p:nvSpPr>
            <p:spPr>
              <a:xfrm>
                <a:off x="0" y="84708"/>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36" name="Google Shape;117;p3"/>
              <p:cNvSpPr txBox="1"/>
              <p:nvPr/>
            </p:nvSpPr>
            <p:spPr>
              <a:xfrm>
                <a:off x="9524" y="-39676"/>
                <a:ext cx="300302" cy="6155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1</a:t>
                </a:r>
                <a:endParaRPr dirty="0"/>
              </a:p>
            </p:txBody>
          </p:sp>
        </p:grpSp>
      </p:grpSp>
      <p:sp>
        <p:nvSpPr>
          <p:cNvPr id="37" name="Google Shape;110;p3"/>
          <p:cNvSpPr/>
          <p:nvPr/>
        </p:nvSpPr>
        <p:spPr>
          <a:xfrm>
            <a:off x="5026616" y="3630159"/>
            <a:ext cx="696537" cy="696535"/>
          </a:xfrm>
          <a:prstGeom prst="ellipse">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38" name="Google Shape;124;p3" descr="Google Shape;124;p3"/>
          <p:cNvPicPr>
            <a:picLocks noChangeAspect="1"/>
          </p:cNvPicPr>
          <p:nvPr/>
        </p:nvPicPr>
        <p:blipFill>
          <a:blip r:embed="rId2">
            <a:extLst/>
          </a:blip>
          <a:stretch>
            <a:fillRect/>
          </a:stretch>
        </p:blipFill>
        <p:spPr>
          <a:xfrm>
            <a:off x="4844760" y="2500812"/>
            <a:ext cx="4863918" cy="4608198"/>
          </a:xfrm>
          <a:prstGeom prst="rect">
            <a:avLst/>
          </a:prstGeom>
          <a:ln w="12700">
            <a:miter lim="400000"/>
          </a:ln>
        </p:spPr>
      </p:pic>
      <p:grpSp>
        <p:nvGrpSpPr>
          <p:cNvPr id="39" name="Agrupar 38"/>
          <p:cNvGrpSpPr/>
          <p:nvPr/>
        </p:nvGrpSpPr>
        <p:grpSpPr>
          <a:xfrm>
            <a:off x="298987" y="4996520"/>
            <a:ext cx="4984212" cy="752020"/>
            <a:chOff x="298987" y="4978840"/>
            <a:chExt cx="4984212" cy="752020"/>
          </a:xfrm>
        </p:grpSpPr>
        <p:sp>
          <p:nvSpPr>
            <p:cNvPr id="40" name="Rectángulo redondeado"/>
            <p:cNvSpPr/>
            <p:nvPr/>
          </p:nvSpPr>
          <p:spPr>
            <a:xfrm>
              <a:off x="476510" y="4978840"/>
              <a:ext cx="4806689" cy="752020"/>
            </a:xfrm>
            <a:prstGeom prst="roundRect">
              <a:avLst>
                <a:gd name="adj" fmla="val 12346"/>
              </a:avLst>
            </a:prstGeom>
            <a:ln>
              <a:solidFill>
                <a:schemeClr val="accent2">
                  <a:lumOff val="21764"/>
                </a:schemeClr>
              </a:solidFill>
            </a:ln>
          </p:spPr>
          <p:txBody>
            <a:bodyPr lIns="0" tIns="0" rIns="0" bIns="0" anchor="ctr"/>
            <a:lstStyle/>
            <a:p>
              <a:endParaRPr/>
            </a:p>
          </p:txBody>
        </p:sp>
        <p:grpSp>
          <p:nvGrpSpPr>
            <p:cNvPr id="41" name="Google Shape;112;p3"/>
            <p:cNvGrpSpPr/>
            <p:nvPr/>
          </p:nvGrpSpPr>
          <p:grpSpPr>
            <a:xfrm>
              <a:off x="298987" y="5047090"/>
              <a:ext cx="391112" cy="615521"/>
              <a:chOff x="0" y="-39675"/>
              <a:chExt cx="391111" cy="615519"/>
            </a:xfrm>
          </p:grpSpPr>
          <p:sp>
            <p:nvSpPr>
              <p:cNvPr id="42" name="Google Shape;113;p3"/>
              <p:cNvSpPr/>
              <p:nvPr/>
            </p:nvSpPr>
            <p:spPr>
              <a:xfrm>
                <a:off x="0" y="84708"/>
                <a:ext cx="39111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43" name="Google Shape;114;p3"/>
              <p:cNvSpPr txBox="1"/>
              <p:nvPr/>
            </p:nvSpPr>
            <p:spPr>
              <a:xfrm>
                <a:off x="9903" y="-39675"/>
                <a:ext cx="312203" cy="61551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3</a:t>
                </a:r>
                <a:endParaRPr dirty="0"/>
              </a:p>
            </p:txBody>
          </p:sp>
        </p:grpSp>
      </p:grpSp>
      <p:grpSp>
        <p:nvGrpSpPr>
          <p:cNvPr id="44" name="Agrupar 43"/>
          <p:cNvGrpSpPr/>
          <p:nvPr/>
        </p:nvGrpSpPr>
        <p:grpSpPr>
          <a:xfrm>
            <a:off x="298987" y="5929488"/>
            <a:ext cx="4984212" cy="752020"/>
            <a:chOff x="298987" y="5852659"/>
            <a:chExt cx="4984212" cy="752020"/>
          </a:xfrm>
        </p:grpSpPr>
        <p:sp>
          <p:nvSpPr>
            <p:cNvPr id="45" name="Rectángulo redondeado"/>
            <p:cNvSpPr/>
            <p:nvPr/>
          </p:nvSpPr>
          <p:spPr>
            <a:xfrm>
              <a:off x="476510" y="5852659"/>
              <a:ext cx="4806689" cy="752020"/>
            </a:xfrm>
            <a:prstGeom prst="roundRect">
              <a:avLst>
                <a:gd name="adj" fmla="val 12346"/>
              </a:avLst>
            </a:prstGeom>
            <a:ln>
              <a:solidFill>
                <a:schemeClr val="accent2">
                  <a:lumOff val="21764"/>
                </a:schemeClr>
              </a:solidFill>
            </a:ln>
          </p:spPr>
          <p:txBody>
            <a:bodyPr lIns="0" tIns="0" rIns="0" bIns="0" anchor="ctr"/>
            <a:lstStyle/>
            <a:p>
              <a:endParaRPr/>
            </a:p>
          </p:txBody>
        </p:sp>
        <p:grpSp>
          <p:nvGrpSpPr>
            <p:cNvPr id="46" name="Google Shape;112;p3"/>
            <p:cNvGrpSpPr/>
            <p:nvPr/>
          </p:nvGrpSpPr>
          <p:grpSpPr>
            <a:xfrm>
              <a:off x="298987" y="5920909"/>
              <a:ext cx="391112" cy="615521"/>
              <a:chOff x="0" y="-39675"/>
              <a:chExt cx="391111" cy="615519"/>
            </a:xfrm>
          </p:grpSpPr>
          <p:sp>
            <p:nvSpPr>
              <p:cNvPr id="48" name="Google Shape;113;p3"/>
              <p:cNvSpPr/>
              <p:nvPr/>
            </p:nvSpPr>
            <p:spPr>
              <a:xfrm>
                <a:off x="0" y="84708"/>
                <a:ext cx="39111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49" name="Google Shape;114;p3"/>
              <p:cNvSpPr txBox="1"/>
              <p:nvPr/>
            </p:nvSpPr>
            <p:spPr>
              <a:xfrm>
                <a:off x="9903" y="-39675"/>
                <a:ext cx="312203" cy="61551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4</a:t>
                </a:r>
                <a:endParaRPr dirty="0"/>
              </a:p>
            </p:txBody>
          </p:sp>
        </p:grpSp>
        <p:sp>
          <p:nvSpPr>
            <p:cNvPr id="47" name="Google Shape;122;p3"/>
            <p:cNvSpPr txBox="1"/>
            <p:nvPr/>
          </p:nvSpPr>
          <p:spPr>
            <a:xfrm>
              <a:off x="775665" y="5872306"/>
              <a:ext cx="4482134" cy="712727"/>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Resolviste problemas de aplicaciones practicas en circuitos </a:t>
              </a:r>
              <a:r>
                <a:rPr lang="es-ES" dirty="0" err="1"/>
                <a:t>electroneumáticos</a:t>
              </a:r>
              <a:r>
                <a:rPr lang="es-ES" dirty="0"/>
                <a:t>.</a:t>
              </a:r>
            </a:p>
          </p:txBody>
        </p:sp>
      </p:grpSp>
      <p:sp>
        <p:nvSpPr>
          <p:cNvPr id="50" name="Google Shape;94;p3"/>
          <p:cNvSpPr txBox="1">
            <a:spLocks/>
          </p:cNvSpPr>
          <p:nvPr/>
        </p:nvSpPr>
        <p:spPr>
          <a:xfrm>
            <a:off x="366450" y="1220100"/>
            <a:ext cx="4700400" cy="153600"/>
          </a:xfrm>
          <a:prstGeom prst="rect">
            <a:avLst/>
          </a:prstGeom>
          <a:noFill/>
          <a:ln w="12700">
            <a:noFill/>
            <a:miter lim="400000"/>
          </a:ln>
          <a:extLst>
            <a:ext uri="{C572A759-6A51-4108-AA02-DFA0A04FC94B}">
              <ma14:wrappingTextBoxFlag xmlns="" xmlns:ma14="http://schemas.microsoft.com/office/mac/drawingml/2011/main" val="1"/>
            </a:ext>
          </a:extLst>
        </p:spPr>
        <p:txBody>
          <a:bodyPr spcFirstLastPara="1" wrap="square" lIns="91425" tIns="91425" rIns="91425" bIns="91425" anchor="ctr" anchorCtr="0">
            <a:noAutofit/>
          </a:bodyPr>
          <a:lst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a:lstStyle>
          <a:p>
            <a:pPr hangingPunct="1">
              <a:buClr>
                <a:schemeClr val="dk1"/>
              </a:buClr>
              <a:buSzPts val="1100"/>
              <a:buFont typeface="Arial"/>
              <a:buNone/>
            </a:pPr>
            <a:r>
              <a:rPr lang="en-US" b="1" dirty="0" smtClean="0">
                <a:latin typeface="Calibri"/>
                <a:ea typeface="Calibri"/>
                <a:cs typeface="Calibri"/>
                <a:sym typeface="Calibri"/>
              </a:rPr>
              <a:t>RECORDEMOS</a:t>
            </a:r>
          </a:p>
          <a:p>
            <a:pPr hangingPunct="1">
              <a:buClr>
                <a:srgbClr val="000000"/>
              </a:buClr>
              <a:buSzPts val="1400"/>
              <a:buFont typeface="Arial"/>
              <a:buNone/>
            </a:pPr>
            <a:endParaRPr lang="en-US" b="1" dirty="0">
              <a:latin typeface="Calibri"/>
              <a:ea typeface="Calibri"/>
              <a:cs typeface="Calibri"/>
              <a:sym typeface="Calibri"/>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5</a:t>
            </a:fld>
            <a:endParaRPr/>
          </a:p>
        </p:txBody>
      </p:sp>
      <p:sp>
        <p:nvSpPr>
          <p:cNvPr id="174" name="Google Shape;129;p4"/>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183" name="Google Shape;138;p4"/>
          <p:cNvSpPr txBox="1"/>
          <p:nvPr/>
        </p:nvSpPr>
        <p:spPr>
          <a:xfrm>
            <a:off x="375767" y="2337128"/>
            <a:ext cx="2778711" cy="461633"/>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2000" b="1">
                <a:solidFill>
                  <a:srgbClr val="741B47"/>
                </a:solidFill>
                <a:latin typeface="Calibri"/>
                <a:ea typeface="Calibri"/>
                <a:cs typeface="Calibri"/>
                <a:sym typeface="Calibri"/>
              </a:defRPr>
            </a:lvl1pPr>
          </a:lstStyle>
          <a:p>
            <a:r>
              <a:rPr lang="es-ES" dirty="0" smtClean="0"/>
              <a:t>TIPOS DE SUSPENSIÓN</a:t>
            </a:r>
            <a:endParaRPr dirty="0"/>
          </a:p>
        </p:txBody>
      </p:sp>
      <p:pic>
        <p:nvPicPr>
          <p:cNvPr id="190" name="Google Shape;145;p4" descr="Google Shape;145;p4"/>
          <p:cNvPicPr>
            <a:picLocks noChangeAspect="1"/>
          </p:cNvPicPr>
          <p:nvPr/>
        </p:nvPicPr>
        <p:blipFill>
          <a:blip r:embed="rId2">
            <a:extLst/>
          </a:blip>
          <a:stretch>
            <a:fillRect/>
          </a:stretch>
        </p:blipFill>
        <p:spPr>
          <a:xfrm>
            <a:off x="6549425" y="1315762"/>
            <a:ext cx="2670049" cy="5675377"/>
          </a:xfrm>
          <a:prstGeom prst="rect">
            <a:avLst/>
          </a:prstGeom>
          <a:ln w="12700">
            <a:miter lim="400000"/>
          </a:ln>
        </p:spPr>
      </p:pic>
      <p:sp>
        <p:nvSpPr>
          <p:cNvPr id="20" name="Google Shape;133;p4"/>
          <p:cNvSpPr txBox="1"/>
          <p:nvPr/>
        </p:nvSpPr>
        <p:spPr>
          <a:xfrm>
            <a:off x="506728" y="6403800"/>
            <a:ext cx="5388802" cy="31021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2" name="Rectángulo redondeado"/>
          <p:cNvSpPr/>
          <p:nvPr/>
        </p:nvSpPr>
        <p:spPr>
          <a:xfrm>
            <a:off x="375766" y="2775659"/>
            <a:ext cx="5650727" cy="675746"/>
          </a:xfrm>
          <a:prstGeom prst="roundRect">
            <a:avLst>
              <a:gd name="adj" fmla="val 15011"/>
            </a:avLst>
          </a:prstGeom>
          <a:ln>
            <a:solidFill>
              <a:schemeClr val="accent2">
                <a:lumOff val="21764"/>
              </a:schemeClr>
            </a:solidFill>
          </a:ln>
        </p:spPr>
        <p:txBody>
          <a:bodyPr lIns="0" tIns="0" rIns="0" bIns="0" anchor="ctr"/>
          <a:lstStyle/>
          <a:p>
            <a:endParaRPr/>
          </a:p>
        </p:txBody>
      </p:sp>
      <p:sp>
        <p:nvSpPr>
          <p:cNvPr id="23" name="Google Shape;136;p4"/>
          <p:cNvSpPr txBox="1"/>
          <p:nvPr/>
        </p:nvSpPr>
        <p:spPr>
          <a:xfrm>
            <a:off x="464747" y="2765421"/>
            <a:ext cx="4602103" cy="72632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115000"/>
              </a:lnSpc>
              <a:defRPr sz="1800">
                <a:latin typeface="Calibri"/>
                <a:ea typeface="Calibri"/>
                <a:cs typeface="Calibri"/>
                <a:sym typeface="Calibri"/>
              </a:defRPr>
            </a:lvl1pPr>
          </a:lstStyle>
          <a:p>
            <a:pPr>
              <a:lnSpc>
                <a:spcPct val="110000"/>
              </a:lnSpc>
            </a:pPr>
            <a:r>
              <a:rPr lang="es-CL" sz="1600" dirty="0"/>
              <a:t>¿Qué saben de los sistemas de suspensión neumática hidráulica e hidroneumática?</a:t>
            </a:r>
          </a:p>
        </p:txBody>
      </p:sp>
      <p:pic>
        <p:nvPicPr>
          <p:cNvPr id="24" name="Google Shape;142;p4" descr="Google Shape;142;p4"/>
          <p:cNvPicPr>
            <a:picLocks noChangeAspect="1"/>
          </p:cNvPicPr>
          <p:nvPr/>
        </p:nvPicPr>
        <p:blipFill>
          <a:blip r:embed="rId3">
            <a:extLst/>
          </a:blip>
          <a:stretch>
            <a:fillRect/>
          </a:stretch>
        </p:blipFill>
        <p:spPr>
          <a:xfrm>
            <a:off x="5818211" y="2582542"/>
            <a:ext cx="441961" cy="399012"/>
          </a:xfrm>
          <a:prstGeom prst="rect">
            <a:avLst/>
          </a:prstGeom>
          <a:ln w="12700">
            <a:miter lim="400000"/>
          </a:ln>
        </p:spPr>
      </p:pic>
      <p:grpSp>
        <p:nvGrpSpPr>
          <p:cNvPr id="26" name="Google Shape;131;p4"/>
          <p:cNvGrpSpPr/>
          <p:nvPr/>
        </p:nvGrpSpPr>
        <p:grpSpPr>
          <a:xfrm>
            <a:off x="375766" y="3703733"/>
            <a:ext cx="5650728" cy="668986"/>
            <a:chOff x="0" y="0"/>
            <a:chExt cx="5650726" cy="735885"/>
          </a:xfrm>
        </p:grpSpPr>
        <p:sp>
          <p:nvSpPr>
            <p:cNvPr id="29" name="Rectángulo redondeado"/>
            <p:cNvSpPr/>
            <p:nvPr/>
          </p:nvSpPr>
          <p:spPr>
            <a:xfrm>
              <a:off x="0" y="0"/>
              <a:ext cx="5650726" cy="735885"/>
            </a:xfrm>
            <a:prstGeom prst="roundRect">
              <a:avLst>
                <a:gd name="adj" fmla="val 16667"/>
              </a:avLst>
            </a:prstGeom>
            <a:no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0" name="Texto"/>
            <p:cNvSpPr txBox="1"/>
            <p:nvPr/>
          </p:nvSpPr>
          <p:spPr>
            <a:xfrm>
              <a:off x="32680" y="144611"/>
              <a:ext cx="5585365"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27" name="Google Shape;132;p4"/>
          <p:cNvSpPr txBox="1"/>
          <p:nvPr/>
        </p:nvSpPr>
        <p:spPr>
          <a:xfrm>
            <a:off x="492519" y="3690619"/>
            <a:ext cx="4790061" cy="72632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115000"/>
              </a:lnSpc>
              <a:defRPr sz="1800">
                <a:latin typeface="Calibri"/>
                <a:ea typeface="Calibri"/>
                <a:cs typeface="Calibri"/>
                <a:sym typeface="Calibri"/>
              </a:defRPr>
            </a:lvl1pPr>
          </a:lstStyle>
          <a:p>
            <a:pPr>
              <a:lnSpc>
                <a:spcPct val="110000"/>
              </a:lnSpc>
            </a:pPr>
            <a:r>
              <a:rPr lang="es-CL" sz="1600" dirty="0"/>
              <a:t>¿Pueden identificar vehículos que utilicen o utilizaron alguno de estos tipos de suspensión?</a:t>
            </a:r>
          </a:p>
        </p:txBody>
      </p:sp>
      <p:pic>
        <p:nvPicPr>
          <p:cNvPr id="28" name="Google Shape;143;p4" descr="Google Shape;143;p4"/>
          <p:cNvPicPr>
            <a:picLocks noChangeAspect="1"/>
          </p:cNvPicPr>
          <p:nvPr/>
        </p:nvPicPr>
        <p:blipFill>
          <a:blip r:embed="rId3">
            <a:extLst/>
          </a:blip>
          <a:stretch>
            <a:fillRect/>
          </a:stretch>
        </p:blipFill>
        <p:spPr>
          <a:xfrm>
            <a:off x="5805511" y="3511016"/>
            <a:ext cx="441961" cy="399011"/>
          </a:xfrm>
          <a:prstGeom prst="rect">
            <a:avLst/>
          </a:prstGeom>
          <a:ln w="12700">
            <a:miter lim="400000"/>
          </a:ln>
        </p:spPr>
      </p:pic>
      <p:sp>
        <p:nvSpPr>
          <p:cNvPr id="32" name="Rectángulo redondeado"/>
          <p:cNvSpPr/>
          <p:nvPr/>
        </p:nvSpPr>
        <p:spPr>
          <a:xfrm>
            <a:off x="375766" y="4645110"/>
            <a:ext cx="5650727" cy="675746"/>
          </a:xfrm>
          <a:prstGeom prst="roundRect">
            <a:avLst>
              <a:gd name="adj" fmla="val 15011"/>
            </a:avLst>
          </a:prstGeom>
          <a:ln>
            <a:solidFill>
              <a:schemeClr val="accent2">
                <a:lumOff val="21764"/>
              </a:schemeClr>
            </a:solidFill>
          </a:ln>
        </p:spPr>
        <p:txBody>
          <a:bodyPr lIns="0" tIns="0" rIns="0" bIns="0" anchor="ctr"/>
          <a:lstStyle/>
          <a:p>
            <a:endParaRPr/>
          </a:p>
        </p:txBody>
      </p:sp>
      <p:sp>
        <p:nvSpPr>
          <p:cNvPr id="33" name="Texto"/>
          <p:cNvSpPr txBox="1"/>
          <p:nvPr/>
        </p:nvSpPr>
        <p:spPr>
          <a:xfrm>
            <a:off x="408446" y="4776575"/>
            <a:ext cx="5585366" cy="3456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r>
              <a:t>    </a:t>
            </a:r>
          </a:p>
        </p:txBody>
      </p:sp>
      <p:sp>
        <p:nvSpPr>
          <p:cNvPr id="34" name="Google Shape;141;p4"/>
          <p:cNvSpPr txBox="1"/>
          <p:nvPr/>
        </p:nvSpPr>
        <p:spPr>
          <a:xfrm>
            <a:off x="513416" y="4607678"/>
            <a:ext cx="4990143" cy="72632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800">
                <a:latin typeface="Calibri"/>
                <a:ea typeface="Calibri"/>
                <a:cs typeface="Calibri"/>
                <a:sym typeface="Calibri"/>
              </a:defRPr>
            </a:lvl1pPr>
          </a:lstStyle>
          <a:p>
            <a:pPr>
              <a:lnSpc>
                <a:spcPct val="110000"/>
              </a:lnSpc>
            </a:pPr>
            <a:r>
              <a:rPr lang="es-CL" sz="1600" dirty="0"/>
              <a:t>¿Pueden señalar ventajas y desventajas de estos tipos de suspensión?</a:t>
            </a:r>
          </a:p>
        </p:txBody>
      </p:sp>
      <p:pic>
        <p:nvPicPr>
          <p:cNvPr id="35" name="Google Shape;144;p4" descr="Google Shape;144;p4"/>
          <p:cNvPicPr>
            <a:picLocks noChangeAspect="1"/>
          </p:cNvPicPr>
          <p:nvPr/>
        </p:nvPicPr>
        <p:blipFill>
          <a:blip r:embed="rId3">
            <a:extLst/>
          </a:blip>
          <a:stretch>
            <a:fillRect/>
          </a:stretch>
        </p:blipFill>
        <p:spPr>
          <a:xfrm>
            <a:off x="5805511" y="4443843"/>
            <a:ext cx="441961" cy="399012"/>
          </a:xfrm>
          <a:prstGeom prst="rect">
            <a:avLst/>
          </a:prstGeom>
          <a:ln w="12700">
            <a:miter lim="400000"/>
          </a:ln>
        </p:spPr>
      </p:pic>
      <p:sp>
        <p:nvSpPr>
          <p:cNvPr id="37" name="Rectángulo redondeado"/>
          <p:cNvSpPr/>
          <p:nvPr/>
        </p:nvSpPr>
        <p:spPr>
          <a:xfrm>
            <a:off x="375766" y="5554541"/>
            <a:ext cx="5650727" cy="675745"/>
          </a:xfrm>
          <a:prstGeom prst="roundRect">
            <a:avLst>
              <a:gd name="adj" fmla="val 15011"/>
            </a:avLst>
          </a:prstGeom>
          <a:ln>
            <a:solidFill>
              <a:schemeClr val="accent2">
                <a:lumOff val="21764"/>
              </a:schemeClr>
            </a:solidFill>
          </a:ln>
        </p:spPr>
        <p:txBody>
          <a:bodyPr lIns="0" tIns="0" rIns="0" bIns="0" anchor="ctr"/>
          <a:lstStyle/>
          <a:p>
            <a:endParaRPr/>
          </a:p>
        </p:txBody>
      </p:sp>
      <p:sp>
        <p:nvSpPr>
          <p:cNvPr id="38" name="Texto"/>
          <p:cNvSpPr txBox="1"/>
          <p:nvPr/>
        </p:nvSpPr>
        <p:spPr>
          <a:xfrm>
            <a:off x="408446" y="5686005"/>
            <a:ext cx="5585366" cy="3456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r>
              <a:t>    </a:t>
            </a:r>
          </a:p>
        </p:txBody>
      </p:sp>
      <p:sp>
        <p:nvSpPr>
          <p:cNvPr id="39" name="Google Shape;141;p4"/>
          <p:cNvSpPr txBox="1"/>
          <p:nvPr/>
        </p:nvSpPr>
        <p:spPr>
          <a:xfrm>
            <a:off x="513416" y="5517108"/>
            <a:ext cx="5185093" cy="72632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800">
                <a:latin typeface="Calibri"/>
                <a:ea typeface="Calibri"/>
                <a:cs typeface="Calibri"/>
                <a:sym typeface="Calibri"/>
              </a:defRPr>
            </a:lvl1pPr>
          </a:lstStyle>
          <a:p>
            <a:pPr>
              <a:lnSpc>
                <a:spcPct val="110000"/>
              </a:lnSpc>
            </a:pPr>
            <a:r>
              <a:rPr lang="es-CL" sz="1600" dirty="0"/>
              <a:t>¿Conocen un taller o servicio de mecánica automotriz donde se repare este tipo de suspensión?</a:t>
            </a:r>
          </a:p>
        </p:txBody>
      </p:sp>
      <p:pic>
        <p:nvPicPr>
          <p:cNvPr id="40" name="Google Shape;144;p4" descr="Google Shape;144;p4"/>
          <p:cNvPicPr>
            <a:picLocks noChangeAspect="1"/>
          </p:cNvPicPr>
          <p:nvPr/>
        </p:nvPicPr>
        <p:blipFill>
          <a:blip r:embed="rId3">
            <a:extLst/>
          </a:blip>
          <a:stretch>
            <a:fillRect/>
          </a:stretch>
        </p:blipFill>
        <p:spPr>
          <a:xfrm>
            <a:off x="5805511" y="5353274"/>
            <a:ext cx="441961" cy="399011"/>
          </a:xfrm>
          <a:prstGeom prst="rect">
            <a:avLst/>
          </a:prstGeom>
          <a:ln w="12700">
            <a:miter lim="400000"/>
          </a:ln>
        </p:spPr>
      </p:pic>
      <p:sp>
        <p:nvSpPr>
          <p:cNvPr id="41" name="Google Shape;129;p4"/>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ALGUNAS PREGUNTAS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Google Shape;43;p26"/>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6</a:t>
            </a:fld>
            <a:endParaRPr/>
          </a:p>
        </p:txBody>
      </p:sp>
      <p:pic>
        <p:nvPicPr>
          <p:cNvPr id="203" name="Google Shape;164;p5" descr="Google Shape;164;p5"/>
          <p:cNvPicPr>
            <a:picLocks noChangeAspect="1"/>
          </p:cNvPicPr>
          <p:nvPr/>
        </p:nvPicPr>
        <p:blipFill>
          <a:blip r:embed="rId2">
            <a:extLst/>
          </a:blip>
          <a:stretch>
            <a:fillRect/>
          </a:stretch>
        </p:blipFill>
        <p:spPr>
          <a:xfrm>
            <a:off x="663221" y="2367775"/>
            <a:ext cx="2965719" cy="4328992"/>
          </a:xfrm>
          <a:prstGeom prst="rect">
            <a:avLst/>
          </a:prstGeom>
          <a:ln w="12700">
            <a:miter lim="400000"/>
          </a:ln>
        </p:spPr>
      </p:pic>
      <p:sp>
        <p:nvSpPr>
          <p:cNvPr id="205" name="Google Shape;166;p5"/>
          <p:cNvSpPr txBox="1"/>
          <p:nvPr/>
        </p:nvSpPr>
        <p:spPr>
          <a:xfrm>
            <a:off x="375974" y="1742378"/>
            <a:ext cx="6920518" cy="461633"/>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90000"/>
              </a:lnSpc>
              <a:defRPr sz="2000" b="1">
                <a:solidFill>
                  <a:srgbClr val="741B47"/>
                </a:solidFill>
                <a:latin typeface="Calibri"/>
                <a:ea typeface="Calibri"/>
                <a:cs typeface="Calibri"/>
                <a:sym typeface="Calibri"/>
              </a:defRPr>
            </a:lvl1pPr>
          </a:lstStyle>
          <a:p>
            <a:pPr>
              <a:defRPr b="0">
                <a:solidFill>
                  <a:srgbClr val="FF0000"/>
                </a:solidFill>
              </a:defRPr>
            </a:pPr>
            <a:r>
              <a:rPr lang="es-ES" b="1" dirty="0" smtClean="0">
                <a:solidFill>
                  <a:srgbClr val="741B47"/>
                </a:solidFill>
              </a:rPr>
              <a:t>SUSPENSIÓN NEUMÁTICA HIDRAÚLICA E HIDROMEUMÁTICA</a:t>
            </a:r>
            <a:endParaRPr b="1" dirty="0">
              <a:solidFill>
                <a:srgbClr val="741B47"/>
              </a:solidFill>
            </a:endParaRPr>
          </a:p>
        </p:txBody>
      </p:sp>
      <p:sp>
        <p:nvSpPr>
          <p:cNvPr id="206" name="Google Shape;167;p5"/>
          <p:cNvSpPr txBox="1"/>
          <p:nvPr/>
        </p:nvSpPr>
        <p:spPr>
          <a:xfrm>
            <a:off x="4017017" y="1043151"/>
            <a:ext cx="843082" cy="877131"/>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gn="r">
              <a:lnSpc>
                <a:spcPct val="90000"/>
              </a:lnSpc>
              <a:defRPr sz="5000">
                <a:solidFill>
                  <a:srgbClr val="BA9BA5"/>
                </a:solidFill>
                <a:latin typeface="Calibri"/>
                <a:ea typeface="Calibri"/>
                <a:cs typeface="Calibri"/>
                <a:sym typeface="Calibri"/>
              </a:defRPr>
            </a:lvl1pPr>
          </a:lstStyle>
          <a:p>
            <a:r>
              <a:rPr lang="es-ES" smtClean="0"/>
              <a:t>13</a:t>
            </a:r>
            <a:endParaRPr dirty="0"/>
          </a:p>
        </p:txBody>
      </p:sp>
      <p:sp>
        <p:nvSpPr>
          <p:cNvPr id="207" name="Google Shape;168;p5"/>
          <p:cNvSpPr txBox="1"/>
          <p:nvPr/>
        </p:nvSpPr>
        <p:spPr>
          <a:xfrm>
            <a:off x="375975" y="1265366"/>
            <a:ext cx="3872883"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grpSp>
        <p:nvGrpSpPr>
          <p:cNvPr id="19" name="Google Shape;151;p5"/>
          <p:cNvGrpSpPr/>
          <p:nvPr/>
        </p:nvGrpSpPr>
        <p:grpSpPr>
          <a:xfrm>
            <a:off x="4063481" y="3088868"/>
            <a:ext cx="5095871" cy="3508579"/>
            <a:chOff x="0" y="0"/>
            <a:chExt cx="5095869" cy="3508578"/>
          </a:xfrm>
        </p:grpSpPr>
        <p:sp>
          <p:nvSpPr>
            <p:cNvPr id="20" name="Rectángulo redondeado"/>
            <p:cNvSpPr/>
            <p:nvPr/>
          </p:nvSpPr>
          <p:spPr>
            <a:xfrm>
              <a:off x="0" y="0"/>
              <a:ext cx="5095870" cy="3508579"/>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endParaRPr/>
            </a:p>
          </p:txBody>
        </p:sp>
        <p:sp>
          <p:nvSpPr>
            <p:cNvPr id="21" name="Texto"/>
            <p:cNvSpPr txBox="1"/>
            <p:nvPr/>
          </p:nvSpPr>
          <p:spPr>
            <a:xfrm>
              <a:off x="53108" y="1564172"/>
              <a:ext cx="4989654"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grpSp>
        <p:nvGrpSpPr>
          <p:cNvPr id="22" name="Agrupar 21"/>
          <p:cNvGrpSpPr/>
          <p:nvPr/>
        </p:nvGrpSpPr>
        <p:grpSpPr>
          <a:xfrm>
            <a:off x="3880053" y="3333524"/>
            <a:ext cx="5086906" cy="712727"/>
            <a:chOff x="3880053" y="3371624"/>
            <a:chExt cx="5086906" cy="712727"/>
          </a:xfrm>
        </p:grpSpPr>
        <p:sp>
          <p:nvSpPr>
            <p:cNvPr id="23" name="Google Shape;152;p5"/>
            <p:cNvSpPr txBox="1"/>
            <p:nvPr/>
          </p:nvSpPr>
          <p:spPr>
            <a:xfrm>
              <a:off x="4520234" y="3371624"/>
              <a:ext cx="4446725" cy="71272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Conocerás de la historia y evolución de los sistemas de suspensión neumática e hidroneumática.</a:t>
              </a:r>
            </a:p>
          </p:txBody>
        </p:sp>
        <p:grpSp>
          <p:nvGrpSpPr>
            <p:cNvPr id="24" name="Google Shape;155;p5"/>
            <p:cNvGrpSpPr/>
            <p:nvPr/>
          </p:nvGrpSpPr>
          <p:grpSpPr>
            <a:xfrm>
              <a:off x="3880053" y="3459904"/>
              <a:ext cx="376201" cy="536169"/>
              <a:chOff x="0" y="0"/>
              <a:chExt cx="376200" cy="536167"/>
            </a:xfrm>
          </p:grpSpPr>
          <p:sp>
            <p:nvSpPr>
              <p:cNvPr id="25" name="Google Shape;156;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26" name="Google Shape;157;p5"/>
              <p:cNvSpPr txBox="1"/>
              <p:nvPr/>
            </p:nvSpPr>
            <p:spPr>
              <a:xfrm>
                <a:off x="9524" y="0"/>
                <a:ext cx="300302" cy="5361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t>1</a:t>
                </a:r>
              </a:p>
            </p:txBody>
          </p:sp>
        </p:grpSp>
      </p:grpSp>
      <p:sp>
        <p:nvSpPr>
          <p:cNvPr id="27" name="Google Shape;165;p5"/>
          <p:cNvSpPr txBox="1"/>
          <p:nvPr/>
        </p:nvSpPr>
        <p:spPr>
          <a:xfrm>
            <a:off x="4063851" y="2576445"/>
            <a:ext cx="4932407" cy="300554"/>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lvl1pPr>
              <a:defRPr sz="1600" b="1">
                <a:latin typeface="Calibri"/>
                <a:ea typeface="Calibri"/>
                <a:cs typeface="Calibri"/>
                <a:sym typeface="Calibri"/>
              </a:defRPr>
            </a:lvl1pPr>
          </a:lstStyle>
          <a:p>
            <a:r>
              <a:t>Al término de la actividad estarás en condiciones de:</a:t>
            </a:r>
          </a:p>
        </p:txBody>
      </p:sp>
      <p:grpSp>
        <p:nvGrpSpPr>
          <p:cNvPr id="28" name="Agrupar 27"/>
          <p:cNvGrpSpPr/>
          <p:nvPr/>
        </p:nvGrpSpPr>
        <p:grpSpPr>
          <a:xfrm>
            <a:off x="3880053" y="4048433"/>
            <a:ext cx="5086906" cy="712727"/>
            <a:chOff x="3880053" y="4254396"/>
            <a:chExt cx="5086906" cy="712727"/>
          </a:xfrm>
        </p:grpSpPr>
        <p:grpSp>
          <p:nvGrpSpPr>
            <p:cNvPr id="29" name="Google Shape;158;p5"/>
            <p:cNvGrpSpPr/>
            <p:nvPr/>
          </p:nvGrpSpPr>
          <p:grpSpPr>
            <a:xfrm>
              <a:off x="3880053" y="4342675"/>
              <a:ext cx="376201" cy="536169"/>
              <a:chOff x="0" y="0"/>
              <a:chExt cx="376200" cy="536167"/>
            </a:xfrm>
          </p:grpSpPr>
          <p:sp>
            <p:nvSpPr>
              <p:cNvPr id="31" name="Google Shape;159;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32" name="Google Shape;160;p5"/>
              <p:cNvSpPr txBox="1"/>
              <p:nvPr/>
            </p:nvSpPr>
            <p:spPr>
              <a:xfrm>
                <a:off x="9524" y="0"/>
                <a:ext cx="300302" cy="5361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dirty="0"/>
                  <a:t>2</a:t>
                </a:r>
              </a:p>
            </p:txBody>
          </p:sp>
        </p:grpSp>
        <p:sp>
          <p:nvSpPr>
            <p:cNvPr id="30" name="Google Shape;152;p5"/>
            <p:cNvSpPr txBox="1"/>
            <p:nvPr/>
          </p:nvSpPr>
          <p:spPr>
            <a:xfrm>
              <a:off x="4520234" y="4254396"/>
              <a:ext cx="4446725" cy="71272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Reconocerás  correctamente sistemas de suspensión neumática e hidroneumática.</a:t>
              </a:r>
            </a:p>
          </p:txBody>
        </p:sp>
      </p:grpSp>
      <p:grpSp>
        <p:nvGrpSpPr>
          <p:cNvPr id="33" name="Agrupar 32"/>
          <p:cNvGrpSpPr/>
          <p:nvPr/>
        </p:nvGrpSpPr>
        <p:grpSpPr>
          <a:xfrm>
            <a:off x="3880053" y="4763342"/>
            <a:ext cx="5086906" cy="983570"/>
            <a:chOff x="3880053" y="4866325"/>
            <a:chExt cx="5086906" cy="983570"/>
          </a:xfrm>
        </p:grpSpPr>
        <p:sp>
          <p:nvSpPr>
            <p:cNvPr id="34" name="Google Shape;152;p5"/>
            <p:cNvSpPr txBox="1"/>
            <p:nvPr/>
          </p:nvSpPr>
          <p:spPr>
            <a:xfrm>
              <a:off x="4520234" y="4866325"/>
              <a:ext cx="4446725" cy="983570"/>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Interpretarás simbología, diagramas y planos de sistemas de suspensión neumática e hidroneumática.</a:t>
              </a:r>
            </a:p>
          </p:txBody>
        </p:sp>
        <p:grpSp>
          <p:nvGrpSpPr>
            <p:cNvPr id="35" name="Google Shape;158;p5"/>
            <p:cNvGrpSpPr/>
            <p:nvPr/>
          </p:nvGrpSpPr>
          <p:grpSpPr>
            <a:xfrm>
              <a:off x="3880053" y="5050349"/>
              <a:ext cx="376202" cy="615521"/>
              <a:chOff x="0" y="-39675"/>
              <a:chExt cx="376201" cy="615519"/>
            </a:xfrm>
          </p:grpSpPr>
          <p:sp>
            <p:nvSpPr>
              <p:cNvPr id="36" name="Google Shape;159;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37" name="Google Shape;160;p5"/>
              <p:cNvSpPr txBox="1"/>
              <p:nvPr/>
            </p:nvSpPr>
            <p:spPr>
              <a:xfrm>
                <a:off x="9524" y="-39675"/>
                <a:ext cx="300302" cy="61551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3</a:t>
                </a:r>
                <a:endParaRPr dirty="0"/>
              </a:p>
            </p:txBody>
          </p:sp>
        </p:grpSp>
      </p:grpSp>
      <p:grpSp>
        <p:nvGrpSpPr>
          <p:cNvPr id="38" name="Agrupar 37"/>
          <p:cNvGrpSpPr/>
          <p:nvPr/>
        </p:nvGrpSpPr>
        <p:grpSpPr>
          <a:xfrm>
            <a:off x="3880053" y="5749095"/>
            <a:ext cx="5086906" cy="712727"/>
            <a:chOff x="3880053" y="5749095"/>
            <a:chExt cx="5086906" cy="712727"/>
          </a:xfrm>
        </p:grpSpPr>
        <p:sp>
          <p:nvSpPr>
            <p:cNvPr id="39" name="Google Shape;152;p5"/>
            <p:cNvSpPr txBox="1"/>
            <p:nvPr/>
          </p:nvSpPr>
          <p:spPr>
            <a:xfrm>
              <a:off x="4520234" y="5749095"/>
              <a:ext cx="4446725" cy="71272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sz="1600">
                  <a:latin typeface="Calibri"/>
                  <a:ea typeface="Calibri"/>
                  <a:cs typeface="Calibri"/>
                  <a:sym typeface="Calibri"/>
                </a:defRPr>
              </a:lvl1pPr>
            </a:lstStyle>
            <a:p>
              <a:pPr>
                <a:lnSpc>
                  <a:spcPct val="110000"/>
                </a:lnSpc>
              </a:pPr>
              <a:r>
                <a:rPr lang="es-ES" dirty="0"/>
                <a:t>Conocerás de los componente, sus funcionamiento y fallas.</a:t>
              </a:r>
            </a:p>
          </p:txBody>
        </p:sp>
        <p:grpSp>
          <p:nvGrpSpPr>
            <p:cNvPr id="40" name="Google Shape;158;p5"/>
            <p:cNvGrpSpPr/>
            <p:nvPr/>
          </p:nvGrpSpPr>
          <p:grpSpPr>
            <a:xfrm>
              <a:off x="3880053" y="5797698"/>
              <a:ext cx="376202" cy="615521"/>
              <a:chOff x="0" y="-39675"/>
              <a:chExt cx="376201" cy="615519"/>
            </a:xfrm>
          </p:grpSpPr>
          <p:sp>
            <p:nvSpPr>
              <p:cNvPr id="41" name="Google Shape;159;p5"/>
              <p:cNvSpPr/>
              <p:nvPr/>
            </p:nvSpPr>
            <p:spPr>
              <a:xfrm>
                <a:off x="0" y="75183"/>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42" name="Google Shape;160;p5"/>
              <p:cNvSpPr txBox="1"/>
              <p:nvPr/>
            </p:nvSpPr>
            <p:spPr>
              <a:xfrm>
                <a:off x="9524" y="-39675"/>
                <a:ext cx="300302" cy="61551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lang="es-ES" dirty="0" smtClean="0"/>
                  <a:t>4</a:t>
                </a:r>
                <a:endParaRPr dirty="0"/>
              </a:p>
            </p:txBody>
          </p:sp>
        </p:grpSp>
      </p:gr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7</a:t>
            </a:fld>
            <a:endParaRPr/>
          </a:p>
        </p:txBody>
      </p:sp>
      <p:sp>
        <p:nvSpPr>
          <p:cNvPr id="211" name="Google Shape;173;p6"/>
          <p:cNvSpPr txBox="1"/>
          <p:nvPr/>
        </p:nvSpPr>
        <p:spPr>
          <a:xfrm>
            <a:off x="382499" y="118261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800" b="1">
                <a:solidFill>
                  <a:srgbClr val="741B47"/>
                </a:solidFill>
                <a:latin typeface="Calibri"/>
                <a:ea typeface="Calibri"/>
                <a:cs typeface="Calibri"/>
                <a:sym typeface="Calibri"/>
              </a:defRPr>
            </a:pPr>
            <a:r>
              <a:rPr lang="es-ES" dirty="0" smtClean="0"/>
              <a:t>UN POCO DE </a:t>
            </a:r>
            <a:r>
              <a:rPr lang="es-ES" dirty="0" smtClean="0">
                <a:solidFill>
                  <a:srgbClr val="FF0000"/>
                </a:solidFill>
              </a:rPr>
              <a:t>HISTORIA</a:t>
            </a:r>
            <a:endParaRPr dirty="0">
              <a:solidFill>
                <a:srgbClr val="FF0000"/>
              </a:solidFill>
            </a:endParaRPr>
          </a:p>
        </p:txBody>
      </p:sp>
      <p:sp>
        <p:nvSpPr>
          <p:cNvPr id="212" name="Rectángulo redondeado"/>
          <p:cNvSpPr/>
          <p:nvPr/>
        </p:nvSpPr>
        <p:spPr>
          <a:xfrm>
            <a:off x="340074" y="2377968"/>
            <a:ext cx="7052617" cy="3910098"/>
          </a:xfrm>
          <a:prstGeom prst="roundRect">
            <a:avLst>
              <a:gd name="adj" fmla="val 8457"/>
            </a:avLst>
          </a:prstGeom>
          <a:solidFill>
            <a:srgbClr val="E9E1E4"/>
          </a:solidFill>
          <a:ln w="12700">
            <a:miter lim="400000"/>
          </a:ln>
        </p:spPr>
        <p:txBody>
          <a:bodyPr lIns="0" tIns="0" rIns="0" bIns="0" anchor="ctr"/>
          <a:lstStyle/>
          <a:p>
            <a:endParaRPr/>
          </a:p>
        </p:txBody>
      </p:sp>
      <p:sp>
        <p:nvSpPr>
          <p:cNvPr id="216" name="La Seremi de Salud tiene como misión asegurar a todas las personas el derecho a la protección en salud, ejerciendo las funciones reguladoras, normativas y fiscalizadoras que al Estado de Chile le competen, para contribuir a la calidad de los bienes públicos y acceso a políticas sanitario-ambientales de manera participativa, que permitan el mejoramiento sostenido de la salud de la población, especialmente de los sectores más vulnerables, con el fin de avanzar en el cumplimiento de los objetivos sanitarios de la década."/>
          <p:cNvSpPr txBox="1"/>
          <p:nvPr/>
        </p:nvSpPr>
        <p:spPr>
          <a:xfrm>
            <a:off x="513966" y="2534876"/>
            <a:ext cx="6770237" cy="1908182"/>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defRPr sz="1600">
                <a:latin typeface="Calibri"/>
                <a:ea typeface="Calibri"/>
                <a:cs typeface="Calibri"/>
                <a:sym typeface="Calibri"/>
              </a:defRPr>
            </a:lvl1pPr>
          </a:lstStyle>
          <a:p>
            <a:r>
              <a:rPr lang="es-CL" dirty="0"/>
              <a:t>Hay unos vehículos de los años 60 y posteriores (el mini) que utilizaron un sistema conocido como hydrolastic o hidro elástica. Esta consta de unos pulmones de goma llenos de líquido y comunicados entre los dos de un lado por una tubería.</a:t>
            </a:r>
          </a:p>
          <a:p>
            <a:r>
              <a:rPr lang="es-CL" dirty="0"/>
              <a:t>La empresa </a:t>
            </a:r>
            <a:r>
              <a:rPr lang="es-CL" dirty="0" smtClean="0"/>
              <a:t>Citroën </a:t>
            </a:r>
            <a:r>
              <a:rPr lang="es-CL" dirty="0"/>
              <a:t>principalmente, viene utilizando un sistema hidroneumático en sus vehículos livianos, la que ha evolucionado incorporando control electrónico de la altura y dureza de la suspensión.</a:t>
            </a:r>
          </a:p>
        </p:txBody>
      </p:sp>
      <p:sp>
        <p:nvSpPr>
          <p:cNvPr id="2" name="Rectángulo redondeado 1"/>
          <p:cNvSpPr/>
          <p:nvPr/>
        </p:nvSpPr>
        <p:spPr>
          <a:xfrm>
            <a:off x="2379946" y="4572000"/>
            <a:ext cx="7828768" cy="2041742"/>
          </a:xfrm>
          <a:prstGeom prst="roundRect">
            <a:avLst/>
          </a:prstGeom>
          <a:blipFill>
            <a:blip r:embed="rId2"/>
            <a:stretch>
              <a:fillRect/>
            </a:stretch>
          </a:blipFill>
          <a:ln w="38100" cap="flat">
            <a:solidFill>
              <a:schemeClr val="bg1">
                <a:lumMod val="65000"/>
              </a:schemeClr>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cxnSp>
        <p:nvCxnSpPr>
          <p:cNvPr id="4" name="Conector recto 3"/>
          <p:cNvCxnSpPr/>
          <p:nvPr/>
        </p:nvCxnSpPr>
        <p:spPr>
          <a:xfrm>
            <a:off x="5473874" y="4572000"/>
            <a:ext cx="0" cy="2041742"/>
          </a:xfrm>
          <a:prstGeom prst="line">
            <a:avLst/>
          </a:prstGeom>
          <a:noFill/>
          <a:ln w="38100" cap="flat">
            <a:solidFill>
              <a:schemeClr val="bg1">
                <a:lumMod val="65000"/>
              </a:schemeClr>
            </a:solidFill>
            <a:prstDash val="solid"/>
            <a:round/>
          </a:ln>
          <a:effectLst/>
          <a:sp3d/>
        </p:spPr>
        <p:style>
          <a:lnRef idx="0">
            <a:scrgbClr r="0" g="0" b="0"/>
          </a:lnRef>
          <a:fillRef idx="0">
            <a:scrgbClr r="0" g="0" b="0"/>
          </a:fillRef>
          <a:effectRef idx="0">
            <a:scrgbClr r="0" g="0" b="0"/>
          </a:effectRef>
          <a:fontRef idx="none"/>
        </p:style>
      </p:cxnSp>
      <p:sp>
        <p:nvSpPr>
          <p:cNvPr id="17" name="CuadroTexto 16"/>
          <p:cNvSpPr txBox="1"/>
          <p:nvPr/>
        </p:nvSpPr>
        <p:spPr>
          <a:xfrm>
            <a:off x="4125824" y="6696742"/>
            <a:ext cx="5669733" cy="1538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algn="ctr"/>
            <a:r>
              <a:rPr lang="es-CL" sz="1000" dirty="0">
                <a:latin typeface="Calibri" charset="0"/>
                <a:ea typeface="Calibri" charset="0"/>
                <a:cs typeface="Calibri" charset="0"/>
              </a:rPr>
              <a:t>https://commons.wikimedia.org/wiki/File:1963_MkI_Mini.jpg#/media/File:1963_MkI_Mini.jpg</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8</a:t>
            </a:fld>
            <a:endParaRPr/>
          </a:p>
        </p:txBody>
      </p:sp>
      <p:sp>
        <p:nvSpPr>
          <p:cNvPr id="225" name="Google Shape;173;p6"/>
          <p:cNvSpPr txBox="1"/>
          <p:nvPr/>
        </p:nvSpPr>
        <p:spPr>
          <a:xfrm>
            <a:off x="452173" y="1152685"/>
            <a:ext cx="5948627" cy="537935"/>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smtClean="0"/>
              <a:t>SUSPENSIÓN </a:t>
            </a:r>
            <a:r>
              <a:rPr lang="es-ES" dirty="0" smtClean="0">
                <a:solidFill>
                  <a:srgbClr val="FF0000"/>
                </a:solidFill>
              </a:rPr>
              <a:t>HIDRONEUMÁTICA</a:t>
            </a:r>
            <a:endParaRPr dirty="0">
              <a:solidFill>
                <a:srgbClr val="FF0000"/>
              </a:solidFill>
            </a:endParaRPr>
          </a:p>
        </p:txBody>
      </p:sp>
      <p:sp>
        <p:nvSpPr>
          <p:cNvPr id="229" name="Google Shape;178;p6"/>
          <p:cNvSpPr txBox="1"/>
          <p:nvPr/>
        </p:nvSpPr>
        <p:spPr>
          <a:xfrm>
            <a:off x="477728" y="1860599"/>
            <a:ext cx="3691316" cy="3046946"/>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lvl1pPr>
              <a:defRPr sz="1600">
                <a:latin typeface="Calibri"/>
                <a:ea typeface="Calibri"/>
                <a:cs typeface="Calibri"/>
                <a:sym typeface="Calibri"/>
              </a:defRPr>
            </a:lvl1pPr>
          </a:lstStyle>
          <a:p>
            <a:pPr marL="285750" indent="-285750">
              <a:buFont typeface="Arial" charset="0"/>
              <a:buChar char="•"/>
            </a:pPr>
            <a:r>
              <a:rPr lang="es-CL" dirty="0"/>
              <a:t>Se le reconoce a </a:t>
            </a:r>
            <a:r>
              <a:rPr lang="es-CL" dirty="0" smtClean="0"/>
              <a:t>Citroën </a:t>
            </a:r>
            <a:r>
              <a:rPr lang="es-CL" dirty="0"/>
              <a:t>por utilizar este tipo de suspensión y su desarrollo hasta nuestros días, y utilizada por otros fabricantes de automóviles y camiones (Berliet</a:t>
            </a:r>
            <a:r>
              <a:rPr lang="es-CL" dirty="0" smtClean="0"/>
              <a:t>).</a:t>
            </a:r>
          </a:p>
          <a:p>
            <a:pPr marL="285750" indent="-285750">
              <a:buFont typeface="Arial" charset="0"/>
              <a:buChar char="•"/>
            </a:pPr>
            <a:endParaRPr lang="es-CL" dirty="0"/>
          </a:p>
          <a:p>
            <a:pPr marL="285750" indent="-285750">
              <a:buFont typeface="Arial" charset="0"/>
              <a:buChar char="•"/>
            </a:pPr>
            <a:r>
              <a:rPr lang="es-CL" dirty="0"/>
              <a:t>El sistema proporciona una conducción suave y bien controlada. Los vehículos modernos dotados de este tipo de suspensión tienen control de altura y dureza controlada automática y electrónicamente</a:t>
            </a:r>
            <a:r>
              <a:rPr lang="es-CL" dirty="0" smtClean="0"/>
              <a:t>.</a:t>
            </a:r>
            <a:endParaRPr lang="es-CL" dirty="0"/>
          </a:p>
        </p:txBody>
      </p:sp>
      <p:pic>
        <p:nvPicPr>
          <p:cNvPr id="21" name="Marcador de contenido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9186" y="1766662"/>
            <a:ext cx="4681703" cy="3152346"/>
          </a:xfrm>
          <a:prstGeom prst="rect">
            <a:avLst/>
          </a:prstGeom>
          <a:ln w="12700">
            <a:miter lim="400000"/>
          </a:ln>
        </p:spPr>
      </p:pic>
      <p:sp>
        <p:nvSpPr>
          <p:cNvPr id="2" name="CuadroTexto 1"/>
          <p:cNvSpPr txBox="1"/>
          <p:nvPr/>
        </p:nvSpPr>
        <p:spPr>
          <a:xfrm>
            <a:off x="477728" y="5039199"/>
            <a:ext cx="8373161" cy="123110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Este es un sistema de suspensión más complejo que otros y que provoca dolores de cabeza a </a:t>
            </a:r>
            <a:br>
              <a:rPr lang="es-CL" sz="1600" dirty="0">
                <a:latin typeface="Calibri" charset="0"/>
                <a:ea typeface="Calibri" charset="0"/>
                <a:cs typeface="Calibri" charset="0"/>
              </a:rPr>
            </a:br>
            <a:r>
              <a:rPr lang="es-CL" sz="1600" dirty="0" smtClean="0">
                <a:latin typeface="Calibri" charset="0"/>
                <a:ea typeface="Calibri" charset="0"/>
                <a:cs typeface="Calibri" charset="0"/>
              </a:rPr>
              <a:t>los </a:t>
            </a:r>
            <a:r>
              <a:rPr lang="es-CL" sz="1600" dirty="0">
                <a:latin typeface="Calibri" charset="0"/>
                <a:ea typeface="Calibri" charset="0"/>
                <a:cs typeface="Calibri" charset="0"/>
              </a:rPr>
              <a:t>dueños y mecánicos, principalmente por la falta de conocimientos e información del sistema, </a:t>
            </a:r>
            <a:r>
              <a:rPr lang="es-CL" sz="1600" dirty="0" smtClean="0">
                <a:latin typeface="Calibri" charset="0"/>
                <a:ea typeface="Calibri" charset="0"/>
                <a:cs typeface="Calibri" charset="0"/>
              </a:rPr>
              <a:t>Citroën </a:t>
            </a:r>
            <a:r>
              <a:rPr lang="es-CL" sz="1600" dirty="0">
                <a:latin typeface="Calibri" charset="0"/>
                <a:ea typeface="Calibri" charset="0"/>
                <a:cs typeface="Calibri" charset="0"/>
              </a:rPr>
              <a:t>ha sido muy restrictivo en la entrega de información, lo cual ha jugado en </a:t>
            </a:r>
            <a:r>
              <a:rPr lang="es-CL" sz="1600" dirty="0" smtClean="0">
                <a:latin typeface="Calibri" charset="0"/>
                <a:ea typeface="Calibri" charset="0"/>
                <a:cs typeface="Calibri" charset="0"/>
              </a:rPr>
              <a:t>contra</a:t>
            </a:r>
            <a:br>
              <a:rPr lang="es-CL" sz="1600" dirty="0" smtClean="0">
                <a:latin typeface="Calibri" charset="0"/>
                <a:ea typeface="Calibri" charset="0"/>
                <a:cs typeface="Calibri" charset="0"/>
              </a:rPr>
            </a:br>
            <a:r>
              <a:rPr lang="es-CL" sz="1600" dirty="0" smtClean="0">
                <a:latin typeface="Calibri" charset="0"/>
                <a:ea typeface="Calibri" charset="0"/>
                <a:cs typeface="Calibri" charset="0"/>
              </a:rPr>
              <a:t>del </a:t>
            </a:r>
            <a:r>
              <a:rPr lang="es-CL" sz="1600" dirty="0">
                <a:latin typeface="Calibri" charset="0"/>
                <a:ea typeface="Calibri" charset="0"/>
                <a:cs typeface="Calibri" charset="0"/>
              </a:rPr>
              <a:t>sistema.</a:t>
            </a:r>
          </a:p>
          <a:p>
            <a:pPr marL="285750" marR="0" indent="-285750" algn="l" defTabSz="914400" rtl="0" fontAlgn="auto" latinLnBrk="0" hangingPunct="0">
              <a:lnSpc>
                <a:spcPct val="100000"/>
              </a:lnSpc>
              <a:spcBef>
                <a:spcPts val="0"/>
              </a:spcBef>
              <a:spcAft>
                <a:spcPts val="0"/>
              </a:spcAft>
              <a:buClrTx/>
              <a:buSzTx/>
              <a:buFont typeface="Arial" charset="0"/>
              <a:buChar char="•"/>
              <a:tabLst/>
            </a:pPr>
            <a:endParaRPr kumimoji="0" lang="es-ES_tradnl" sz="1600" u="none" strike="noStrike" cap="none" spc="0" normalizeH="0" baseline="0" dirty="0">
              <a:ln>
                <a:noFill/>
              </a:ln>
              <a:solidFill>
                <a:srgbClr val="000000"/>
              </a:solidFill>
              <a:effectLst/>
              <a:uFillTx/>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a:off x="382499" y="2262753"/>
            <a:ext cx="5278785" cy="3332135"/>
          </a:xfrm>
          <a:prstGeom prst="roundRect">
            <a:avLst/>
          </a:prstGeom>
          <a:solidFill>
            <a:srgbClr val="FFFFFF"/>
          </a:solidFill>
          <a:ln w="50800" cap="flat">
            <a:solidFill>
              <a:srgbClr val="EAE1E4"/>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240"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9</a:t>
            </a:fld>
            <a:endParaRPr/>
          </a:p>
        </p:txBody>
      </p:sp>
      <p:sp>
        <p:nvSpPr>
          <p:cNvPr id="243"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a:t>SUSPENSIÓN </a:t>
            </a:r>
            <a:r>
              <a:rPr lang="es-ES" dirty="0">
                <a:solidFill>
                  <a:srgbClr val="FF0000"/>
                </a:solidFill>
              </a:rPr>
              <a:t>HIDRONEUMÁTICA</a:t>
            </a:r>
          </a:p>
        </p:txBody>
      </p:sp>
      <p:pic>
        <p:nvPicPr>
          <p:cNvPr id="12" name="Marcador de contenido 5"/>
          <p:cNvPicPr>
            <a:picLocks noChangeAspect="1"/>
          </p:cNvPicPr>
          <p:nvPr/>
        </p:nvPicPr>
        <p:blipFill>
          <a:blip r:embed="rId2"/>
          <a:stretch>
            <a:fillRect/>
          </a:stretch>
        </p:blipFill>
        <p:spPr>
          <a:xfrm>
            <a:off x="563104" y="2536090"/>
            <a:ext cx="4698153" cy="2861418"/>
          </a:xfrm>
          <a:prstGeom prst="rect">
            <a:avLst/>
          </a:prstGeom>
        </p:spPr>
      </p:pic>
      <p:sp>
        <p:nvSpPr>
          <p:cNvPr id="2" name="Rectángulo redondeado 1"/>
          <p:cNvSpPr/>
          <p:nvPr/>
        </p:nvSpPr>
        <p:spPr>
          <a:xfrm>
            <a:off x="5293944" y="3704095"/>
            <a:ext cx="3895769" cy="3177705"/>
          </a:xfrm>
          <a:prstGeom prst="roundRect">
            <a:avLst/>
          </a:prstGeom>
          <a:blipFill>
            <a:blip r:embed="rId3"/>
            <a:stretch>
              <a:fillRect/>
            </a:stretch>
          </a:blipFill>
          <a:ln w="50800" cap="flat">
            <a:solidFill>
              <a:schemeClr val="bg1">
                <a:lumMod val="85000"/>
              </a:schemeClr>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5" name="Rectángulo redondeado 4"/>
          <p:cNvSpPr/>
          <p:nvPr/>
        </p:nvSpPr>
        <p:spPr>
          <a:xfrm>
            <a:off x="1204230" y="2082208"/>
            <a:ext cx="3685821" cy="459514"/>
          </a:xfrm>
          <a:prstGeom prst="roundRect">
            <a:avLst/>
          </a:prstGeom>
          <a:solidFill>
            <a:srgbClr val="EAE1E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dirty="0">
              <a:ln>
                <a:noFill/>
              </a:ln>
              <a:solidFill>
                <a:srgbClr val="000000"/>
              </a:solidFill>
              <a:effectLst/>
              <a:uFillTx/>
              <a:latin typeface="+mj-lt"/>
              <a:ea typeface="+mj-ea"/>
              <a:cs typeface="+mj-cs"/>
              <a:sym typeface="Arial"/>
            </a:endParaRPr>
          </a:p>
        </p:txBody>
      </p:sp>
      <p:sp>
        <p:nvSpPr>
          <p:cNvPr id="17" name="CuadroTexto 16"/>
          <p:cNvSpPr txBox="1"/>
          <p:nvPr/>
        </p:nvSpPr>
        <p:spPr>
          <a:xfrm>
            <a:off x="1266579" y="2184389"/>
            <a:ext cx="3553858" cy="27699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0" tIns="0" rIns="0" bIns="0" numCol="1" spcCol="38100" rtlCol="0" anchor="t">
            <a:spAutoFit/>
          </a:bodyPr>
          <a:lstStyle/>
          <a:p>
            <a:pPr algn="ctr"/>
            <a:r>
              <a:rPr lang="es-CL" sz="1800" dirty="0">
                <a:solidFill>
                  <a:schemeClr val="tx1"/>
                </a:solidFill>
                <a:latin typeface="Calibri" charset="0"/>
                <a:ea typeface="Calibri" charset="0"/>
                <a:cs typeface="Calibri" charset="0"/>
              </a:rPr>
              <a:t>E</a:t>
            </a:r>
            <a:r>
              <a:rPr lang="es-CL" sz="1800" dirty="0" smtClean="0">
                <a:solidFill>
                  <a:schemeClr val="tx1"/>
                </a:solidFill>
                <a:latin typeface="Calibri" charset="0"/>
                <a:ea typeface="Calibri" charset="0"/>
                <a:cs typeface="Calibri" charset="0"/>
              </a:rPr>
              <a:t>squema suspensión hidroneumática</a:t>
            </a:r>
            <a:endParaRPr kumimoji="0" lang="es-ES_tradnl" sz="1800" u="none" strike="noStrike" cap="none" spc="0" normalizeH="0" baseline="0" dirty="0">
              <a:ln>
                <a:noFill/>
              </a:ln>
              <a:solidFill>
                <a:schemeClr val="tx1"/>
              </a:solidFill>
              <a:effectLst/>
              <a:uFillTx/>
              <a:latin typeface="Calibri" charset="0"/>
              <a:ea typeface="Calibri" charset="0"/>
              <a:cs typeface="Calibri" charset="0"/>
              <a:sym typeface="Arial"/>
            </a:endParaRPr>
          </a:p>
        </p:txBody>
      </p:sp>
      <p:sp>
        <p:nvSpPr>
          <p:cNvPr id="7" name="Rectángulo 6"/>
          <p:cNvSpPr/>
          <p:nvPr/>
        </p:nvSpPr>
        <p:spPr>
          <a:xfrm>
            <a:off x="1473106" y="2691892"/>
            <a:ext cx="1585370" cy="438766"/>
          </a:xfrm>
          <a:prstGeom prst="rect">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9" name="Rectángulo 8"/>
          <p:cNvSpPr/>
          <p:nvPr/>
        </p:nvSpPr>
        <p:spPr>
          <a:xfrm>
            <a:off x="5808133" y="3781778"/>
            <a:ext cx="2432756" cy="208844"/>
          </a:xfrm>
          <a:prstGeom prst="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6" name="Rectángulo redondeado 5"/>
          <p:cNvSpPr/>
          <p:nvPr/>
        </p:nvSpPr>
        <p:spPr>
          <a:xfrm>
            <a:off x="5829835" y="3549112"/>
            <a:ext cx="2944678" cy="379708"/>
          </a:xfrm>
          <a:prstGeom prst="roundRect">
            <a:avLst/>
          </a:prstGeom>
          <a:solidFill>
            <a:schemeClr val="bg1">
              <a:lumMod val="8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4" name="CuadroTexto 3"/>
          <p:cNvSpPr txBox="1"/>
          <p:nvPr/>
        </p:nvSpPr>
        <p:spPr>
          <a:xfrm>
            <a:off x="6004036" y="3604026"/>
            <a:ext cx="2651367" cy="27699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0" tIns="0" rIns="0" bIns="0" numCol="1" spcCol="38100" rtlCol="0" anchor="t">
            <a:spAutoFit/>
          </a:bodyPr>
          <a:lstStyle/>
          <a:p>
            <a:r>
              <a:rPr lang="es-CL" sz="1800" dirty="0" smtClean="0">
                <a:solidFill>
                  <a:schemeClr val="tx1"/>
                </a:solidFill>
                <a:latin typeface="Calibri" charset="0"/>
                <a:ea typeface="Calibri" charset="0"/>
                <a:cs typeface="Calibri" charset="0"/>
              </a:rPr>
              <a:t>Suspensión hidroneumática</a:t>
            </a:r>
            <a:endParaRPr kumimoji="0" lang="es-ES_tradnl" sz="1800" u="none" strike="noStrike" cap="none" spc="0" normalizeH="0" baseline="0" dirty="0">
              <a:ln>
                <a:noFill/>
              </a:ln>
              <a:solidFill>
                <a:schemeClr val="tx1"/>
              </a:solidFill>
              <a:effectLst/>
              <a:uFillTx/>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10</a:t>
            </a:fld>
            <a:endParaRPr/>
          </a:p>
        </p:txBody>
      </p:sp>
      <p:sp>
        <p:nvSpPr>
          <p:cNvPr id="252" name="Rectángulo redondeado"/>
          <p:cNvSpPr/>
          <p:nvPr/>
        </p:nvSpPr>
        <p:spPr>
          <a:xfrm rot="16200000">
            <a:off x="3817032" y="-1633084"/>
            <a:ext cx="1977234" cy="9054705"/>
          </a:xfrm>
          <a:prstGeom prst="roundRect">
            <a:avLst>
              <a:gd name="adj" fmla="val 11419"/>
            </a:avLst>
          </a:prstGeom>
          <a:solidFill>
            <a:srgbClr val="EAE1E4"/>
          </a:solidFill>
          <a:ln w="12700">
            <a:miter lim="400000"/>
          </a:ln>
        </p:spPr>
        <p:txBody>
          <a:bodyPr lIns="0" tIns="0" rIns="0" bIns="0" anchor="ctr"/>
          <a:lstStyle/>
          <a:p>
            <a:endParaRPr/>
          </a:p>
        </p:txBody>
      </p:sp>
      <p:sp>
        <p:nvSpPr>
          <p:cNvPr id="253" name="Google Shape;189;p7"/>
          <p:cNvSpPr/>
          <p:nvPr/>
        </p:nvSpPr>
        <p:spPr>
          <a:xfrm rot="9453219">
            <a:off x="8453846" y="3526302"/>
            <a:ext cx="443105" cy="1047340"/>
          </a:xfrm>
          <a:prstGeom prst="triangle">
            <a:avLst/>
          </a:prstGeom>
          <a:solidFill>
            <a:srgbClr val="E9E1E4"/>
          </a:solidFill>
          <a:ln w="12700">
            <a:miter lim="400000"/>
          </a:ln>
        </p:spPr>
        <p:txBody>
          <a:bodyPr lIns="0" tIns="0" rIns="0" bIns="0" anchor="ctr"/>
          <a:lstStyle/>
          <a:p>
            <a:pPr algn="ctr">
              <a:defRPr>
                <a:solidFill>
                  <a:srgbClr val="FFFFFF"/>
                </a:solidFill>
              </a:defRPr>
            </a:pPr>
            <a:endParaRPr/>
          </a:p>
        </p:txBody>
      </p:sp>
      <p:sp>
        <p:nvSpPr>
          <p:cNvPr id="254"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a:t>SUSPENSIÓN </a:t>
            </a:r>
            <a:r>
              <a:rPr lang="es-ES" dirty="0" smtClean="0">
                <a:solidFill>
                  <a:srgbClr val="FF0000"/>
                </a:solidFill>
              </a:rPr>
              <a:t>HIDRACTIVE DE CITROËN</a:t>
            </a:r>
            <a:endParaRPr lang="es-ES" dirty="0">
              <a:solidFill>
                <a:srgbClr val="FF0000"/>
              </a:solidFill>
            </a:endParaRPr>
          </a:p>
        </p:txBody>
      </p:sp>
      <p:sp>
        <p:nvSpPr>
          <p:cNvPr id="257" name="Google Shape;195;p7"/>
          <p:cNvSpPr txBox="1"/>
          <p:nvPr/>
        </p:nvSpPr>
        <p:spPr>
          <a:xfrm>
            <a:off x="538449" y="2109459"/>
            <a:ext cx="8534400" cy="1569618"/>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p>
            <a:r>
              <a:rPr lang="es-CL" sz="1600" dirty="0">
                <a:latin typeface="Calibri" charset="0"/>
                <a:ea typeface="Calibri" charset="0"/>
                <a:cs typeface="Calibri" charset="0"/>
              </a:rPr>
              <a:t>La particularidad de este tipo de suspensiones son las llamadas esferas (metálicas), las cuales contienen en su interior una membrana flexible que las divide en dos cavidades. En la superior se encuentra nitrógeno a alta presión, el cual funciona como un muelle o resorte, en la inferior está el aceite incompresible a presión variable, regulada por una bomba.</a:t>
            </a:r>
          </a:p>
          <a:p>
            <a:r>
              <a:rPr lang="es-CL" sz="1600" dirty="0">
                <a:latin typeface="Calibri" charset="0"/>
                <a:ea typeface="Calibri" charset="0"/>
                <a:cs typeface="Calibri" charset="0"/>
              </a:rPr>
              <a:t>Lo más complejo es la parte hidráulica, que se comparte para la dirección asistida y los frenos e incluso, en algunos modelos, los alza vidrios.</a:t>
            </a:r>
          </a:p>
        </p:txBody>
      </p:sp>
      <p:pic>
        <p:nvPicPr>
          <p:cNvPr id="13" name="Imagen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631" y="4249245"/>
            <a:ext cx="3074002" cy="2091383"/>
          </a:xfrm>
          <a:prstGeom prst="rect">
            <a:avLst/>
          </a:prstGeom>
        </p:spPr>
      </p:pic>
      <p:pic>
        <p:nvPicPr>
          <p:cNvPr id="14" name="Imagen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3752" y="4501029"/>
            <a:ext cx="4005973" cy="1762628"/>
          </a:xfrm>
          <a:prstGeom prst="rect">
            <a:avLst/>
          </a:prstGeom>
        </p:spPr>
      </p:pic>
      <p:pic>
        <p:nvPicPr>
          <p:cNvPr id="12" name="Google Shape;192;p7" descr="Google Shape;192;p7"/>
          <p:cNvPicPr>
            <a:picLocks noChangeAspect="1"/>
          </p:cNvPicPr>
          <p:nvPr/>
        </p:nvPicPr>
        <p:blipFill>
          <a:blip r:embed="rId4">
            <a:extLst/>
          </a:blip>
          <a:stretch>
            <a:fillRect/>
          </a:stretch>
        </p:blipFill>
        <p:spPr>
          <a:xfrm>
            <a:off x="7349725" y="4678017"/>
            <a:ext cx="2742079" cy="2878483"/>
          </a:xfrm>
          <a:prstGeom prst="rect">
            <a:avLst/>
          </a:prstGeom>
          <a:ln w="12700">
            <a:miter lim="400000"/>
          </a:ln>
        </p:spPr>
      </p:pic>
      <p:sp>
        <p:nvSpPr>
          <p:cNvPr id="3" name="Rectángulo redondeado 2"/>
          <p:cNvSpPr/>
          <p:nvPr/>
        </p:nvSpPr>
        <p:spPr>
          <a:xfrm>
            <a:off x="371685" y="4153786"/>
            <a:ext cx="1889506" cy="262270"/>
          </a:xfrm>
          <a:prstGeom prst="roundRect">
            <a:avLst/>
          </a:prstGeom>
          <a:solidFill>
            <a:schemeClr val="bg1">
              <a:lumMod val="8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4" name="CuadroTexto 3"/>
          <p:cNvSpPr txBox="1"/>
          <p:nvPr/>
        </p:nvSpPr>
        <p:spPr>
          <a:xfrm>
            <a:off x="441024" y="4188118"/>
            <a:ext cx="1765004"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200" b="1" u="none" strike="noStrike" cap="none" spc="0" normalizeH="0" baseline="0" dirty="0" smtClean="0">
                <a:ln>
                  <a:noFill/>
                </a:ln>
                <a:solidFill>
                  <a:srgbClr val="000000"/>
                </a:solidFill>
                <a:effectLst/>
                <a:uFillTx/>
                <a:latin typeface="Calibri" charset="0"/>
                <a:ea typeface="Calibri" charset="0"/>
                <a:cs typeface="Calibri" charset="0"/>
                <a:sym typeface="Arial"/>
              </a:rPr>
              <a:t>Suspensión hidroneumática</a:t>
            </a:r>
            <a:endParaRPr kumimoji="0" lang="es-ES_tradnl" sz="1200" b="1" u="none" strike="noStrike" cap="none" spc="0" normalizeH="0" baseline="0" dirty="0">
              <a:ln>
                <a:noFill/>
              </a:ln>
              <a:solidFill>
                <a:srgbClr val="000000"/>
              </a:solidFill>
              <a:effectLst/>
              <a:uFillTx/>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Rectángulo redondeado"/>
          <p:cNvSpPr/>
          <p:nvPr/>
        </p:nvSpPr>
        <p:spPr>
          <a:xfrm>
            <a:off x="382498" y="1738564"/>
            <a:ext cx="9166235" cy="4707206"/>
          </a:xfrm>
          <a:prstGeom prst="roundRect">
            <a:avLst>
              <a:gd name="adj" fmla="val 11731"/>
            </a:avLst>
          </a:prstGeom>
          <a:solidFill>
            <a:srgbClr val="EEEEEE"/>
          </a:solidFill>
          <a:ln w="12700">
            <a:miter lim="400000"/>
          </a:ln>
        </p:spPr>
        <p:txBody>
          <a:bodyPr lIns="0" tIns="0" rIns="0" bIns="0" anchor="ctr"/>
          <a:lstStyle/>
          <a:p>
            <a:pPr>
              <a:defRPr>
                <a:solidFill>
                  <a:srgbClr val="EEEEEE"/>
                </a:solidFill>
              </a:defRPr>
            </a:pPr>
            <a:endParaRPr/>
          </a:p>
        </p:txBody>
      </p:sp>
      <p:sp>
        <p:nvSpPr>
          <p:cNvPr id="3" name="Rectángulo redondeado 2"/>
          <p:cNvSpPr/>
          <p:nvPr/>
        </p:nvSpPr>
        <p:spPr>
          <a:xfrm>
            <a:off x="5153646" y="3169496"/>
            <a:ext cx="5249528" cy="3672601"/>
          </a:xfrm>
          <a:prstGeom prst="roundRect">
            <a:avLst/>
          </a:prstGeom>
          <a:solidFill>
            <a:srgbClr val="FFFFFF"/>
          </a:solidFill>
          <a:ln w="50800" cap="flat">
            <a:solidFill>
              <a:srgbClr val="BA9BA5"/>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sp>
        <p:nvSpPr>
          <p:cNvPr id="262"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11</a:t>
            </a:fld>
            <a:endParaRPr/>
          </a:p>
        </p:txBody>
      </p:sp>
      <p:sp>
        <p:nvSpPr>
          <p:cNvPr id="267" name="Google Shape;232;p12"/>
          <p:cNvSpPr txBox="1"/>
          <p:nvPr/>
        </p:nvSpPr>
        <p:spPr>
          <a:xfrm>
            <a:off x="570171" y="3003598"/>
            <a:ext cx="4395802" cy="3293167"/>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lvl1pPr>
              <a:defRPr sz="1600">
                <a:latin typeface="Calibri"/>
                <a:ea typeface="Calibri"/>
                <a:cs typeface="Calibri"/>
                <a:sym typeface="Calibri"/>
              </a:defRPr>
            </a:lvl1pPr>
          </a:lstStyle>
          <a:p>
            <a:pPr marL="285750" indent="-285750">
              <a:buFont typeface="Arial" charset="0"/>
              <a:buChar char="•"/>
            </a:pPr>
            <a:r>
              <a:rPr lang="es-CL" dirty="0" smtClean="0"/>
              <a:t>Hay </a:t>
            </a:r>
            <a:r>
              <a:rPr lang="es-CL" dirty="0"/>
              <a:t>varios fabricantes de vehículos livianos que han implementado sistemas de suspensión neumática, con la utilización de sistemas de control electrónico (activa</a:t>
            </a:r>
            <a:r>
              <a:rPr lang="es-CL" dirty="0" smtClean="0"/>
              <a:t>).</a:t>
            </a:r>
          </a:p>
          <a:p>
            <a:pPr marL="285750" indent="-285750">
              <a:buFont typeface="Arial" charset="0"/>
              <a:buChar char="•"/>
            </a:pPr>
            <a:endParaRPr lang="es-CL" dirty="0"/>
          </a:p>
          <a:p>
            <a:pPr marL="285750" indent="-285750">
              <a:buFont typeface="Arial" charset="0"/>
              <a:buChar char="•"/>
            </a:pPr>
            <a:r>
              <a:rPr lang="es-CL" dirty="0"/>
              <a:t>El sistema se compone de un compresor, acumulador (deposito o tanque de aire), válvulas, tuberías, y bolsas de aire, denominadas balonas o pulmones y en los sistemas modernos un sistema de control electrónico. Las bolsas de aire se fabrican de manera similar a un neumático, utilizando cuerdas de alta resistencia que luego se revisten de </a:t>
            </a:r>
            <a:r>
              <a:rPr lang="es-CL" dirty="0" smtClean="0"/>
              <a:t>caucho.</a:t>
            </a:r>
            <a:endParaRPr lang="es-CL" dirty="0"/>
          </a:p>
        </p:txBody>
      </p:sp>
      <p:sp>
        <p:nvSpPr>
          <p:cNvPr id="9" name="Google Shape;191;p7"/>
          <p:cNvSpPr txBox="1"/>
          <p:nvPr/>
        </p:nvSpPr>
        <p:spPr>
          <a:xfrm>
            <a:off x="382499" y="1202395"/>
            <a:ext cx="8950502"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ES" dirty="0"/>
              <a:t>SUSPENSIÓN </a:t>
            </a:r>
            <a:r>
              <a:rPr lang="es-ES" dirty="0" smtClean="0">
                <a:solidFill>
                  <a:srgbClr val="FF0000"/>
                </a:solidFill>
              </a:rPr>
              <a:t>NEUMÁTICA</a:t>
            </a:r>
            <a:endParaRPr lang="es-ES" dirty="0">
              <a:solidFill>
                <a:srgbClr val="FF0000"/>
              </a:solidFill>
            </a:endParaRPr>
          </a:p>
        </p:txBody>
      </p:sp>
      <p:pic>
        <p:nvPicPr>
          <p:cNvPr id="10" name="Marcador de contenido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4706" y="3314418"/>
            <a:ext cx="4067764" cy="3382756"/>
          </a:xfrm>
          <a:prstGeom prst="rect">
            <a:avLst/>
          </a:prstGeom>
        </p:spPr>
      </p:pic>
      <p:sp>
        <p:nvSpPr>
          <p:cNvPr id="12" name="Google Shape;232;p12"/>
          <p:cNvSpPr txBox="1"/>
          <p:nvPr/>
        </p:nvSpPr>
        <p:spPr>
          <a:xfrm>
            <a:off x="570171" y="2038830"/>
            <a:ext cx="8438917" cy="830954"/>
          </a:xfrm>
          <a:prstGeom prst="rect">
            <a:avLst/>
          </a:prstGeom>
          <a:ln w="12700">
            <a:miter lim="400000"/>
          </a:ln>
          <a:extLst>
            <a:ext uri="{C572A759-6A51-4108-AA02-DFA0A04FC94B}">
              <ma14:wrappingTextBoxFlag xmlns:ma14="http://schemas.microsoft.com/office/mac/drawingml/2011/main" xmlns="" val="1"/>
            </a:ext>
          </a:extLst>
        </p:spPr>
        <p:txBody>
          <a:bodyPr wrap="square" lIns="45699" tIns="45699" rIns="45699" bIns="45699">
            <a:spAutoFit/>
          </a:bodyPr>
          <a:lstStyle>
            <a:lvl1pPr>
              <a:defRPr sz="1600">
                <a:latin typeface="Calibri"/>
                <a:ea typeface="Calibri"/>
                <a:cs typeface="Calibri"/>
                <a:sym typeface="Calibri"/>
              </a:defRPr>
            </a:lvl1pPr>
          </a:lstStyle>
          <a:p>
            <a:pPr marL="285750" indent="-285750">
              <a:buFont typeface="Arial" charset="0"/>
              <a:buChar char="•"/>
            </a:pPr>
            <a:r>
              <a:rPr lang="es-CL"/>
              <a:t>Se utiliza desde mediados del siglo XIX y si bien la encontramos en vehículos livianos, es en los buses y camiones en donde su uso es mayoritario, con alrededor de un 80% de utilización en camiones pesados.</a:t>
            </a:r>
            <a:endParaRPr lang="es-CL" dirty="0"/>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12</a:t>
            </a:fld>
            <a:endParaRPr/>
          </a:p>
        </p:txBody>
      </p:sp>
      <p:sp>
        <p:nvSpPr>
          <p:cNvPr id="277" name="Google Shape;191;p7"/>
          <p:cNvSpPr txBox="1"/>
          <p:nvPr/>
        </p:nvSpPr>
        <p:spPr>
          <a:xfrm>
            <a:off x="382499" y="1033453"/>
            <a:ext cx="8950502" cy="874053"/>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CL" dirty="0" smtClean="0"/>
              <a:t>KIT DE SUSPENSIÓN NEUMÁTICA </a:t>
            </a:r>
          </a:p>
          <a:p>
            <a:r>
              <a:rPr lang="es-CL" dirty="0" smtClean="0">
                <a:solidFill>
                  <a:srgbClr val="FF0000"/>
                </a:solidFill>
              </a:rPr>
              <a:t>PARA INSTALAR EN VEHÍCULOS LIVIANOS</a:t>
            </a:r>
            <a:endParaRPr dirty="0">
              <a:solidFill>
                <a:srgbClr val="FF0000"/>
              </a:solidFill>
            </a:endParaRPr>
          </a:p>
        </p:txBody>
      </p:sp>
      <p:pic>
        <p:nvPicPr>
          <p:cNvPr id="15" name="Marcador de contenido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737" y="2207406"/>
            <a:ext cx="4351338" cy="4351338"/>
          </a:xfrm>
          <a:prstGeom prst="rect">
            <a:avLst/>
          </a:prstGeom>
        </p:spPr>
      </p:pic>
      <p:pic>
        <p:nvPicPr>
          <p:cNvPr id="16" name="Marcador de contenido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0955" y="2207406"/>
            <a:ext cx="3828523" cy="4351338"/>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13</a:t>
            </a:fld>
            <a:endParaRPr/>
          </a:p>
        </p:txBody>
      </p:sp>
      <p:sp>
        <p:nvSpPr>
          <p:cNvPr id="284" name="Google Shape;191;p7"/>
          <p:cNvSpPr txBox="1"/>
          <p:nvPr/>
        </p:nvSpPr>
        <p:spPr>
          <a:xfrm>
            <a:off x="514958" y="1162281"/>
            <a:ext cx="8950501"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800" b="1">
                <a:solidFill>
                  <a:srgbClr val="741B47"/>
                </a:solidFill>
                <a:latin typeface="Calibri"/>
                <a:ea typeface="Calibri"/>
                <a:cs typeface="Calibri"/>
                <a:sym typeface="Calibri"/>
              </a:defRPr>
            </a:pPr>
            <a:endParaRPr dirty="0">
              <a:solidFill>
                <a:srgbClr val="FF0000"/>
              </a:solidFill>
            </a:endParaRPr>
          </a:p>
        </p:txBody>
      </p:sp>
      <p:sp>
        <p:nvSpPr>
          <p:cNvPr id="11" name="Google Shape;191;p7"/>
          <p:cNvSpPr txBox="1"/>
          <p:nvPr/>
        </p:nvSpPr>
        <p:spPr>
          <a:xfrm>
            <a:off x="382499" y="1033453"/>
            <a:ext cx="8950502" cy="874053"/>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lang="es-CL" dirty="0" smtClean="0"/>
              <a:t>VENTAJAS DE LAS SUSPENSIONES</a:t>
            </a:r>
          </a:p>
          <a:p>
            <a:r>
              <a:rPr lang="es-CL" dirty="0" smtClean="0">
                <a:solidFill>
                  <a:srgbClr val="FF0000"/>
                </a:solidFill>
              </a:rPr>
              <a:t>NEUMÁTICAS E HIDRONEUMÁTICAS</a:t>
            </a:r>
            <a:endParaRPr dirty="0">
              <a:solidFill>
                <a:srgbClr val="FF0000"/>
              </a:solidFill>
            </a:endParaRPr>
          </a:p>
        </p:txBody>
      </p:sp>
      <p:sp>
        <p:nvSpPr>
          <p:cNvPr id="4" name="CuadroTexto 3"/>
          <p:cNvSpPr txBox="1"/>
          <p:nvPr/>
        </p:nvSpPr>
        <p:spPr>
          <a:xfrm>
            <a:off x="813776" y="2364022"/>
            <a:ext cx="6561384" cy="43858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lnSpc>
                <a:spcPts val="1800"/>
              </a:lnSpc>
              <a:buFont typeface="Arial" charset="0"/>
              <a:buChar char="•"/>
            </a:pPr>
            <a:r>
              <a:rPr lang="es-CL" sz="1600" b="1" dirty="0" smtClean="0">
                <a:latin typeface="Calibri" charset="0"/>
                <a:ea typeface="Calibri" charset="0"/>
                <a:cs typeface="Calibri" charset="0"/>
              </a:rPr>
              <a:t>Reducción </a:t>
            </a:r>
            <a:r>
              <a:rPr lang="es-CL" sz="1600" b="1" dirty="0">
                <a:latin typeface="Calibri" charset="0"/>
                <a:ea typeface="Calibri" charset="0"/>
                <a:cs typeface="Calibri" charset="0"/>
              </a:rPr>
              <a:t>del ruido, las vibraciones y la </a:t>
            </a:r>
            <a:r>
              <a:rPr lang="es-CL" sz="1600" b="1" dirty="0" smtClean="0">
                <a:latin typeface="Calibri" charset="0"/>
                <a:ea typeface="Calibri" charset="0"/>
                <a:cs typeface="Calibri" charset="0"/>
              </a:rPr>
              <a:t>dureza</a:t>
            </a:r>
            <a:r>
              <a:rPr lang="es-CL" sz="1600" dirty="0" smtClean="0">
                <a:latin typeface="Calibri" charset="0"/>
                <a:ea typeface="Calibri" charset="0"/>
                <a:cs typeface="Calibri" charset="0"/>
              </a:rPr>
              <a:t/>
            </a:r>
            <a:br>
              <a:rPr lang="es-CL" sz="1600" dirty="0" smtClean="0">
                <a:latin typeface="Calibri" charset="0"/>
                <a:ea typeface="Calibri" charset="0"/>
                <a:cs typeface="Calibri" charset="0"/>
              </a:rPr>
            </a:br>
            <a:r>
              <a:rPr lang="es-CL" sz="1600" dirty="0" smtClean="0">
                <a:latin typeface="Calibri" charset="0"/>
                <a:ea typeface="Calibri" charset="0"/>
                <a:cs typeface="Calibri" charset="0"/>
              </a:rPr>
              <a:t>Un </a:t>
            </a:r>
            <a:r>
              <a:rPr lang="es-CL" sz="1600" dirty="0">
                <a:latin typeface="Calibri" charset="0"/>
                <a:ea typeface="Calibri" charset="0"/>
                <a:cs typeface="Calibri" charset="0"/>
              </a:rPr>
              <a:t>sistema de suspensión neumático e hidroneumático, alarga la vida de los componentes de la suspensión y el vehículo, estas menores vibraciones son beneficiosas para cargas delicadas</a:t>
            </a:r>
            <a:r>
              <a:rPr lang="es-CL" sz="1600" dirty="0" smtClean="0">
                <a:latin typeface="Calibri" charset="0"/>
                <a:ea typeface="Calibri" charset="0"/>
                <a:cs typeface="Calibri" charset="0"/>
              </a:rPr>
              <a:t>.</a:t>
            </a:r>
            <a:br>
              <a:rPr lang="es-CL" sz="1600" dirty="0" smtClean="0">
                <a:latin typeface="Calibri" charset="0"/>
                <a:ea typeface="Calibri" charset="0"/>
                <a:cs typeface="Calibri" charset="0"/>
              </a:rPr>
            </a:br>
            <a:endParaRPr lang="es-CL" sz="1600" dirty="0">
              <a:latin typeface="Calibri" charset="0"/>
              <a:ea typeface="Calibri" charset="0"/>
              <a:cs typeface="Calibri" charset="0"/>
            </a:endParaRPr>
          </a:p>
          <a:p>
            <a:pPr marL="285750" indent="-285750">
              <a:lnSpc>
                <a:spcPts val="1800"/>
              </a:lnSpc>
              <a:buFont typeface="Arial" charset="0"/>
              <a:buChar char="•"/>
            </a:pPr>
            <a:r>
              <a:rPr lang="es-CL" sz="1600" b="1" dirty="0" smtClean="0">
                <a:latin typeface="Calibri" charset="0"/>
                <a:ea typeface="Calibri" charset="0"/>
                <a:cs typeface="Calibri" charset="0"/>
              </a:rPr>
              <a:t>Consumo </a:t>
            </a:r>
            <a:r>
              <a:rPr lang="es-CL" sz="1600" b="1" dirty="0">
                <a:latin typeface="Calibri" charset="0"/>
                <a:ea typeface="Calibri" charset="0"/>
                <a:cs typeface="Calibri" charset="0"/>
              </a:rPr>
              <a:t>de combustible </a:t>
            </a:r>
            <a:r>
              <a:rPr lang="es-CL" sz="1600" b="1" dirty="0" smtClean="0">
                <a:latin typeface="Calibri" charset="0"/>
                <a:ea typeface="Calibri" charset="0"/>
                <a:cs typeface="Calibri" charset="0"/>
              </a:rPr>
              <a:t>mejorado</a:t>
            </a:r>
            <a:r>
              <a:rPr lang="es-CL" sz="1600" dirty="0" smtClean="0">
                <a:latin typeface="Calibri" charset="0"/>
                <a:ea typeface="Calibri" charset="0"/>
                <a:cs typeface="Calibri" charset="0"/>
              </a:rPr>
              <a:t/>
            </a:r>
            <a:br>
              <a:rPr lang="es-CL" sz="1600" dirty="0" smtClean="0">
                <a:latin typeface="Calibri" charset="0"/>
                <a:ea typeface="Calibri" charset="0"/>
                <a:cs typeface="Calibri" charset="0"/>
              </a:rPr>
            </a:br>
            <a:r>
              <a:rPr lang="es-CL" sz="1600" dirty="0" smtClean="0">
                <a:latin typeface="Calibri" charset="0"/>
                <a:ea typeface="Calibri" charset="0"/>
                <a:cs typeface="Calibri" charset="0"/>
              </a:rPr>
              <a:t>Lo </a:t>
            </a:r>
            <a:r>
              <a:rPr lang="es-CL" sz="1600" dirty="0">
                <a:latin typeface="Calibri" charset="0"/>
                <a:ea typeface="Calibri" charset="0"/>
                <a:cs typeface="Calibri" charset="0"/>
              </a:rPr>
              <a:t>sistemas de suspensión neumática e hidroneumáticos modernos pueden optimizar la altura de la suspensión en función de la velocidad del vehículo y las condiciones del camino</a:t>
            </a:r>
            <a:r>
              <a:rPr lang="es-CL" sz="1600" dirty="0" smtClean="0">
                <a:latin typeface="Calibri" charset="0"/>
                <a:ea typeface="Calibri" charset="0"/>
                <a:cs typeface="Calibri" charset="0"/>
              </a:rPr>
              <a:t>.</a:t>
            </a:r>
            <a:br>
              <a:rPr lang="es-CL" sz="1600" dirty="0" smtClean="0">
                <a:latin typeface="Calibri" charset="0"/>
                <a:ea typeface="Calibri" charset="0"/>
                <a:cs typeface="Calibri" charset="0"/>
              </a:rPr>
            </a:br>
            <a:endParaRPr lang="es-CL" sz="1600" dirty="0">
              <a:latin typeface="Calibri" charset="0"/>
              <a:ea typeface="Calibri" charset="0"/>
              <a:cs typeface="Calibri" charset="0"/>
            </a:endParaRPr>
          </a:p>
          <a:p>
            <a:pPr marL="285750" indent="-285750">
              <a:lnSpc>
                <a:spcPts val="1800"/>
              </a:lnSpc>
              <a:buFont typeface="Arial" charset="0"/>
              <a:buChar char="•"/>
            </a:pPr>
            <a:r>
              <a:rPr lang="es-CL" sz="1600" b="1" dirty="0" smtClean="0">
                <a:latin typeface="Calibri" charset="0"/>
                <a:ea typeface="Calibri" charset="0"/>
                <a:cs typeface="Calibri" charset="0"/>
              </a:rPr>
              <a:t>Más </a:t>
            </a:r>
            <a:r>
              <a:rPr lang="es-CL" sz="1600" b="1" dirty="0">
                <a:latin typeface="Calibri" charset="0"/>
                <a:ea typeface="Calibri" charset="0"/>
                <a:cs typeface="Calibri" charset="0"/>
              </a:rPr>
              <a:t>versátil en ciertos tipos de </a:t>
            </a:r>
            <a:r>
              <a:rPr lang="es-CL" sz="1600" b="1" dirty="0" smtClean="0">
                <a:latin typeface="Calibri" charset="0"/>
                <a:ea typeface="Calibri" charset="0"/>
                <a:cs typeface="Calibri" charset="0"/>
              </a:rPr>
              <a:t>terreno</a:t>
            </a:r>
            <a:r>
              <a:rPr lang="es-CL" sz="1600" dirty="0" smtClean="0">
                <a:latin typeface="Calibri" charset="0"/>
                <a:ea typeface="Calibri" charset="0"/>
                <a:cs typeface="Calibri" charset="0"/>
              </a:rPr>
              <a:t/>
            </a:r>
            <a:br>
              <a:rPr lang="es-CL" sz="1600" dirty="0" smtClean="0">
                <a:latin typeface="Calibri" charset="0"/>
                <a:ea typeface="Calibri" charset="0"/>
                <a:cs typeface="Calibri" charset="0"/>
              </a:rPr>
            </a:br>
            <a:r>
              <a:rPr lang="es-CL" sz="1600" dirty="0" smtClean="0">
                <a:latin typeface="Calibri" charset="0"/>
                <a:ea typeface="Calibri" charset="0"/>
                <a:cs typeface="Calibri" charset="0"/>
              </a:rPr>
              <a:t>La </a:t>
            </a:r>
            <a:r>
              <a:rPr lang="es-CL" sz="1600" dirty="0">
                <a:latin typeface="Calibri" charset="0"/>
                <a:ea typeface="Calibri" charset="0"/>
                <a:cs typeface="Calibri" charset="0"/>
              </a:rPr>
              <a:t>suspensión neumática e hidroneumática es más consistente y uniforme para todas las ruedas. Los sistemas pueden asegurar que el vehículo esté nivelado en el caso de cargas que son difíciles de cargar uniformemente</a:t>
            </a:r>
            <a:r>
              <a:rPr lang="es-CL" sz="1600" dirty="0" smtClean="0">
                <a:latin typeface="Calibri" charset="0"/>
                <a:ea typeface="Calibri" charset="0"/>
                <a:cs typeface="Calibri" charset="0"/>
              </a:rPr>
              <a:t>.</a:t>
            </a:r>
            <a:br>
              <a:rPr lang="es-CL" sz="1600" dirty="0" smtClean="0">
                <a:latin typeface="Calibri" charset="0"/>
                <a:ea typeface="Calibri" charset="0"/>
                <a:cs typeface="Calibri" charset="0"/>
              </a:rPr>
            </a:br>
            <a:endParaRPr lang="es-CL" sz="1600" dirty="0">
              <a:latin typeface="Calibri" charset="0"/>
              <a:ea typeface="Calibri" charset="0"/>
              <a:cs typeface="Calibri" charset="0"/>
            </a:endParaRPr>
          </a:p>
          <a:p>
            <a:pPr marL="285750" indent="-285750">
              <a:lnSpc>
                <a:spcPts val="1800"/>
              </a:lnSpc>
              <a:buFont typeface="Arial" charset="0"/>
              <a:buChar char="•"/>
            </a:pPr>
            <a:r>
              <a:rPr lang="es-CL" sz="1600" b="1" dirty="0" smtClean="0">
                <a:latin typeface="Calibri" charset="0"/>
                <a:ea typeface="Calibri" charset="0"/>
                <a:cs typeface="Calibri" charset="0"/>
              </a:rPr>
              <a:t>Vida </a:t>
            </a:r>
            <a:r>
              <a:rPr lang="es-CL" sz="1600" b="1" dirty="0">
                <a:latin typeface="Calibri" charset="0"/>
                <a:ea typeface="Calibri" charset="0"/>
                <a:cs typeface="Calibri" charset="0"/>
              </a:rPr>
              <a:t>útil de los neumáticos </a:t>
            </a:r>
            <a:r>
              <a:rPr lang="es-CL" sz="1600" b="1" dirty="0" smtClean="0">
                <a:latin typeface="Calibri" charset="0"/>
                <a:ea typeface="Calibri" charset="0"/>
                <a:cs typeface="Calibri" charset="0"/>
              </a:rPr>
              <a:t>mejorada</a:t>
            </a:r>
            <a:br>
              <a:rPr lang="es-CL" sz="1600" b="1" dirty="0" smtClean="0">
                <a:latin typeface="Calibri" charset="0"/>
                <a:ea typeface="Calibri" charset="0"/>
                <a:cs typeface="Calibri" charset="0"/>
              </a:rPr>
            </a:br>
            <a:endParaRPr lang="es-CL" sz="1600" b="1" dirty="0">
              <a:latin typeface="Calibri" charset="0"/>
              <a:ea typeface="Calibri" charset="0"/>
              <a:cs typeface="Calibri" charset="0"/>
            </a:endParaRPr>
          </a:p>
          <a:p>
            <a:pPr marL="285750" indent="-285750">
              <a:lnSpc>
                <a:spcPts val="1800"/>
              </a:lnSpc>
              <a:buFont typeface="Arial" charset="0"/>
              <a:buChar char="•"/>
            </a:pPr>
            <a:r>
              <a:rPr lang="es-CL" sz="1600" b="1" dirty="0" smtClean="0">
                <a:latin typeface="Calibri" charset="0"/>
                <a:ea typeface="Calibri" charset="0"/>
                <a:cs typeface="Calibri" charset="0"/>
              </a:rPr>
              <a:t>Menor </a:t>
            </a:r>
            <a:r>
              <a:rPr lang="es-CL" sz="1600" b="1" dirty="0">
                <a:latin typeface="Calibri" charset="0"/>
                <a:ea typeface="Calibri" charset="0"/>
                <a:cs typeface="Calibri" charset="0"/>
              </a:rPr>
              <a:t>daño a las superficies de las carreteras</a:t>
            </a:r>
          </a:p>
          <a:p>
            <a:pPr marL="0" marR="0" indent="0" algn="l" defTabSz="914400" rtl="0" fontAlgn="auto" latinLnBrk="0" hangingPunct="0">
              <a:lnSpc>
                <a:spcPts val="1800"/>
              </a:lnSpc>
              <a:spcBef>
                <a:spcPts val="0"/>
              </a:spcBef>
              <a:spcAft>
                <a:spcPts val="0"/>
              </a:spcAft>
              <a:buClrTx/>
              <a:buSzTx/>
              <a:buFontTx/>
              <a:buNone/>
              <a:tabLst/>
            </a:pPr>
            <a:endParaRPr kumimoji="0" lang="es-ES_tradnl" sz="1600" u="none" strike="noStrike" cap="none" spc="0" normalizeH="0" baseline="0" dirty="0">
              <a:ln>
                <a:noFill/>
              </a:ln>
              <a:solidFill>
                <a:srgbClr val="000000"/>
              </a:solidFill>
              <a:effectLst/>
              <a:uFillTx/>
              <a:latin typeface="Calibri" charset="0"/>
              <a:ea typeface="Calibri" charset="0"/>
              <a:cs typeface="Calibri" charset="0"/>
              <a:sym typeface="Arial"/>
            </a:endParaRPr>
          </a:p>
        </p:txBody>
      </p:sp>
      <p:sp>
        <p:nvSpPr>
          <p:cNvPr id="6" name="Rectángulo 5"/>
          <p:cNvSpPr/>
          <p:nvPr/>
        </p:nvSpPr>
        <p:spPr>
          <a:xfrm>
            <a:off x="599609" y="2053659"/>
            <a:ext cx="7120328" cy="4736966"/>
          </a:xfrm>
          <a:prstGeom prst="rect">
            <a:avLst/>
          </a:prstGeom>
          <a:noFill/>
          <a:ln w="3175" cap="flat">
            <a:solidFill>
              <a:schemeClr val="tx1">
                <a:lumMod val="50000"/>
                <a:lumOff val="50000"/>
              </a:schemeClr>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400" b="0" i="0" u="none" strike="noStrike" cap="none" spc="0" normalizeH="0" baseline="0">
              <a:ln>
                <a:noFill/>
              </a:ln>
              <a:solidFill>
                <a:srgbClr val="000000"/>
              </a:solidFill>
              <a:effectLst/>
              <a:uFillTx/>
              <a:latin typeface="+mj-lt"/>
              <a:ea typeface="+mj-ea"/>
              <a:cs typeface="+mj-cs"/>
              <a:sym typeface="Arial"/>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5234" y="2619819"/>
            <a:ext cx="1843795" cy="3496084"/>
          </a:xfrm>
          <a:prstGeom prst="rect">
            <a:avLst/>
          </a:prstGeom>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14</a:t>
            </a:fld>
            <a:endParaRPr/>
          </a:p>
        </p:txBody>
      </p:sp>
      <p:sp>
        <p:nvSpPr>
          <p:cNvPr id="293" name="Google Shape;191;p7"/>
          <p:cNvSpPr txBox="1"/>
          <p:nvPr/>
        </p:nvSpPr>
        <p:spPr>
          <a:xfrm>
            <a:off x="514958" y="1162281"/>
            <a:ext cx="8950501"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80000"/>
              </a:lnSpc>
              <a:defRPr sz="2800" b="1">
                <a:solidFill>
                  <a:srgbClr val="741B47"/>
                </a:solidFill>
                <a:latin typeface="Calibri"/>
                <a:ea typeface="Calibri"/>
                <a:cs typeface="Calibri"/>
                <a:sym typeface="Calibri"/>
              </a:defRPr>
            </a:pPr>
            <a:r>
              <a:rPr lang="es-ES" dirty="0" smtClean="0"/>
              <a:t>FALLAS</a:t>
            </a:r>
            <a:r>
              <a:rPr dirty="0" smtClean="0"/>
              <a:t> DE</a:t>
            </a:r>
            <a:r>
              <a:rPr lang="es-ES" dirty="0" smtClean="0"/>
              <a:t> LA</a:t>
            </a:r>
            <a:r>
              <a:rPr dirty="0" smtClean="0"/>
              <a:t> </a:t>
            </a:r>
            <a:r>
              <a:rPr lang="es-ES" dirty="0" smtClean="0">
                <a:solidFill>
                  <a:srgbClr val="FF0000"/>
                </a:solidFill>
              </a:rPr>
              <a:t>SUSPENSIÓN NEUMÁTICA</a:t>
            </a:r>
            <a:endParaRPr dirty="0">
              <a:solidFill>
                <a:srgbClr val="FF0000"/>
              </a:solidFill>
            </a:endParaRPr>
          </a:p>
        </p:txBody>
      </p:sp>
      <p:grpSp>
        <p:nvGrpSpPr>
          <p:cNvPr id="3" name="Agrupar 2"/>
          <p:cNvGrpSpPr/>
          <p:nvPr/>
        </p:nvGrpSpPr>
        <p:grpSpPr>
          <a:xfrm>
            <a:off x="540265" y="1898073"/>
            <a:ext cx="8283814" cy="664154"/>
            <a:chOff x="540265" y="1974273"/>
            <a:chExt cx="8283814" cy="664154"/>
          </a:xfrm>
        </p:grpSpPr>
        <p:sp>
          <p:nvSpPr>
            <p:cNvPr id="11" name="Rectángulo redondeado"/>
            <p:cNvSpPr/>
            <p:nvPr/>
          </p:nvSpPr>
          <p:spPr>
            <a:xfrm rot="16200000">
              <a:off x="4350095" y="-1835557"/>
              <a:ext cx="664154" cy="8283814"/>
            </a:xfrm>
            <a:prstGeom prst="roundRect">
              <a:avLst>
                <a:gd name="adj" fmla="val 11419"/>
              </a:avLst>
            </a:prstGeom>
            <a:solidFill>
              <a:srgbClr val="EAE1E4"/>
            </a:solidFill>
            <a:ln w="12700">
              <a:miter lim="400000"/>
            </a:ln>
          </p:spPr>
          <p:txBody>
            <a:bodyPr lIns="0" tIns="0" rIns="0" bIns="0" anchor="ctr"/>
            <a:lstStyle/>
            <a:p>
              <a:endParaRPr/>
            </a:p>
          </p:txBody>
        </p:sp>
        <p:sp>
          <p:nvSpPr>
            <p:cNvPr id="2" name="CuadroTexto 1"/>
            <p:cNvSpPr txBox="1"/>
            <p:nvPr/>
          </p:nvSpPr>
          <p:spPr>
            <a:xfrm>
              <a:off x="708846" y="2183239"/>
              <a:ext cx="7874045" cy="2462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En los camiones se comparte el compresor para el sistema de frenos con la suspensión</a:t>
              </a:r>
              <a:r>
                <a:rPr lang="es-CL" sz="1600" dirty="0" smtClean="0">
                  <a:latin typeface="Calibri" charset="0"/>
                  <a:ea typeface="Calibri" charset="0"/>
                  <a:cs typeface="Calibri" charset="0"/>
                </a:rPr>
                <a:t>.</a:t>
              </a:r>
              <a:endParaRPr kumimoji="0" lang="es-ES_tradnl" sz="1600" u="none" strike="noStrike" cap="none" spc="0" normalizeH="0" baseline="0" dirty="0">
                <a:ln>
                  <a:noFill/>
                </a:ln>
                <a:solidFill>
                  <a:srgbClr val="000000"/>
                </a:solidFill>
                <a:effectLst/>
                <a:uFillTx/>
                <a:latin typeface="Calibri" charset="0"/>
                <a:ea typeface="Calibri" charset="0"/>
                <a:cs typeface="Calibri" charset="0"/>
                <a:sym typeface="Arial"/>
              </a:endParaRPr>
            </a:p>
          </p:txBody>
        </p:sp>
      </p:grpSp>
      <p:grpSp>
        <p:nvGrpSpPr>
          <p:cNvPr id="25" name="Agrupar 24"/>
          <p:cNvGrpSpPr/>
          <p:nvPr/>
        </p:nvGrpSpPr>
        <p:grpSpPr>
          <a:xfrm>
            <a:off x="540265" y="2710105"/>
            <a:ext cx="8283814" cy="664154"/>
            <a:chOff x="540265" y="1974273"/>
            <a:chExt cx="8283814" cy="664154"/>
          </a:xfrm>
        </p:grpSpPr>
        <p:sp>
          <p:nvSpPr>
            <p:cNvPr id="26" name="Rectángulo redondeado"/>
            <p:cNvSpPr/>
            <p:nvPr/>
          </p:nvSpPr>
          <p:spPr>
            <a:xfrm rot="16200000">
              <a:off x="4350095" y="-1835557"/>
              <a:ext cx="664154" cy="8283814"/>
            </a:xfrm>
            <a:prstGeom prst="roundRect">
              <a:avLst>
                <a:gd name="adj" fmla="val 11419"/>
              </a:avLst>
            </a:prstGeom>
            <a:solidFill>
              <a:srgbClr val="EAE1E4"/>
            </a:solidFill>
            <a:ln w="12700">
              <a:miter lim="400000"/>
            </a:ln>
          </p:spPr>
          <p:txBody>
            <a:bodyPr lIns="0" tIns="0" rIns="0" bIns="0" anchor="ctr"/>
            <a:lstStyle/>
            <a:p>
              <a:endParaRPr/>
            </a:p>
          </p:txBody>
        </p:sp>
        <p:sp>
          <p:nvSpPr>
            <p:cNvPr id="27" name="CuadroTexto 26"/>
            <p:cNvSpPr txBox="1"/>
            <p:nvPr/>
          </p:nvSpPr>
          <p:spPr>
            <a:xfrm>
              <a:off x="708846" y="2065255"/>
              <a:ext cx="7874045" cy="4924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La falla más frecuente es la rotura, fisuras, pinchaduras de las balonas, tanto en vehículos livianos como pesados.</a:t>
              </a:r>
            </a:p>
          </p:txBody>
        </p:sp>
      </p:grpSp>
      <p:grpSp>
        <p:nvGrpSpPr>
          <p:cNvPr id="28" name="Agrupar 27"/>
          <p:cNvGrpSpPr/>
          <p:nvPr/>
        </p:nvGrpSpPr>
        <p:grpSpPr>
          <a:xfrm>
            <a:off x="540265" y="3559392"/>
            <a:ext cx="8283814" cy="664154"/>
            <a:chOff x="540265" y="1974273"/>
            <a:chExt cx="8283814" cy="664154"/>
          </a:xfrm>
        </p:grpSpPr>
        <p:sp>
          <p:nvSpPr>
            <p:cNvPr id="29" name="Rectángulo redondeado"/>
            <p:cNvSpPr/>
            <p:nvPr/>
          </p:nvSpPr>
          <p:spPr>
            <a:xfrm rot="16200000">
              <a:off x="4350095" y="-1835557"/>
              <a:ext cx="664154" cy="8283814"/>
            </a:xfrm>
            <a:prstGeom prst="roundRect">
              <a:avLst>
                <a:gd name="adj" fmla="val 11419"/>
              </a:avLst>
            </a:prstGeom>
            <a:solidFill>
              <a:srgbClr val="EAE1E4"/>
            </a:solidFill>
            <a:ln w="12700">
              <a:miter lim="400000"/>
            </a:ln>
          </p:spPr>
          <p:txBody>
            <a:bodyPr lIns="0" tIns="0" rIns="0" bIns="0" anchor="ctr"/>
            <a:lstStyle/>
            <a:p>
              <a:endParaRPr/>
            </a:p>
          </p:txBody>
        </p:sp>
        <p:sp>
          <p:nvSpPr>
            <p:cNvPr id="30" name="CuadroTexto 29"/>
            <p:cNvSpPr txBox="1"/>
            <p:nvPr/>
          </p:nvSpPr>
          <p:spPr>
            <a:xfrm>
              <a:off x="708846" y="2183239"/>
              <a:ext cx="7874045" cy="2462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Otra falla común es la línea de aire, las tuberías, fugas por rotura o en uniones.</a:t>
              </a:r>
            </a:p>
          </p:txBody>
        </p:sp>
      </p:grpSp>
      <p:grpSp>
        <p:nvGrpSpPr>
          <p:cNvPr id="31" name="Agrupar 30"/>
          <p:cNvGrpSpPr/>
          <p:nvPr/>
        </p:nvGrpSpPr>
        <p:grpSpPr>
          <a:xfrm>
            <a:off x="540265" y="4371424"/>
            <a:ext cx="8283814" cy="664154"/>
            <a:chOff x="540265" y="1974273"/>
            <a:chExt cx="8283814" cy="664154"/>
          </a:xfrm>
        </p:grpSpPr>
        <p:sp>
          <p:nvSpPr>
            <p:cNvPr id="32" name="Rectángulo redondeado"/>
            <p:cNvSpPr/>
            <p:nvPr/>
          </p:nvSpPr>
          <p:spPr>
            <a:xfrm rot="16200000">
              <a:off x="4350095" y="-1835557"/>
              <a:ext cx="664154" cy="8283814"/>
            </a:xfrm>
            <a:prstGeom prst="roundRect">
              <a:avLst>
                <a:gd name="adj" fmla="val 11419"/>
              </a:avLst>
            </a:prstGeom>
            <a:solidFill>
              <a:srgbClr val="EAE1E4"/>
            </a:solidFill>
            <a:ln w="12700">
              <a:miter lim="400000"/>
            </a:ln>
          </p:spPr>
          <p:txBody>
            <a:bodyPr lIns="0" tIns="0" rIns="0" bIns="0" anchor="ctr"/>
            <a:lstStyle/>
            <a:p>
              <a:endParaRPr/>
            </a:p>
          </p:txBody>
        </p:sp>
        <p:sp>
          <p:nvSpPr>
            <p:cNvPr id="33" name="CuadroTexto 32"/>
            <p:cNvSpPr txBox="1"/>
            <p:nvPr/>
          </p:nvSpPr>
          <p:spPr>
            <a:xfrm>
              <a:off x="708846" y="2183239"/>
              <a:ext cx="7874045" cy="2462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Otros componentes que deben revisarse son el compresor y el secador.</a:t>
              </a:r>
            </a:p>
          </p:txBody>
        </p:sp>
      </p:grpSp>
      <p:grpSp>
        <p:nvGrpSpPr>
          <p:cNvPr id="34" name="Agrupar 33"/>
          <p:cNvGrpSpPr/>
          <p:nvPr/>
        </p:nvGrpSpPr>
        <p:grpSpPr>
          <a:xfrm>
            <a:off x="540265" y="5183456"/>
            <a:ext cx="8283814" cy="664154"/>
            <a:chOff x="540265" y="1974273"/>
            <a:chExt cx="8283814" cy="664154"/>
          </a:xfrm>
        </p:grpSpPr>
        <p:sp>
          <p:nvSpPr>
            <p:cNvPr id="35" name="Rectángulo redondeado"/>
            <p:cNvSpPr/>
            <p:nvPr/>
          </p:nvSpPr>
          <p:spPr>
            <a:xfrm rot="16200000">
              <a:off x="4350095" y="-1835557"/>
              <a:ext cx="664154" cy="8283814"/>
            </a:xfrm>
            <a:prstGeom prst="roundRect">
              <a:avLst>
                <a:gd name="adj" fmla="val 11419"/>
              </a:avLst>
            </a:prstGeom>
            <a:solidFill>
              <a:srgbClr val="EAE1E4"/>
            </a:solidFill>
            <a:ln w="12700">
              <a:miter lim="400000"/>
            </a:ln>
          </p:spPr>
          <p:txBody>
            <a:bodyPr lIns="0" tIns="0" rIns="0" bIns="0" anchor="ctr"/>
            <a:lstStyle/>
            <a:p>
              <a:endParaRPr/>
            </a:p>
          </p:txBody>
        </p:sp>
        <p:sp>
          <p:nvSpPr>
            <p:cNvPr id="36" name="CuadroTexto 35"/>
            <p:cNvSpPr txBox="1"/>
            <p:nvPr/>
          </p:nvSpPr>
          <p:spPr>
            <a:xfrm>
              <a:off x="708846" y="2183239"/>
              <a:ext cx="7874045" cy="2462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En los vehículos modernos, los sensores y sistemas de control electrónicos.</a:t>
              </a:r>
            </a:p>
          </p:txBody>
        </p:sp>
      </p:grpSp>
      <p:grpSp>
        <p:nvGrpSpPr>
          <p:cNvPr id="37" name="Agrupar 36"/>
          <p:cNvGrpSpPr/>
          <p:nvPr/>
        </p:nvGrpSpPr>
        <p:grpSpPr>
          <a:xfrm>
            <a:off x="540265" y="5995490"/>
            <a:ext cx="8283814" cy="664154"/>
            <a:chOff x="540265" y="1974273"/>
            <a:chExt cx="8283814" cy="664154"/>
          </a:xfrm>
        </p:grpSpPr>
        <p:sp>
          <p:nvSpPr>
            <p:cNvPr id="38" name="Rectángulo redondeado"/>
            <p:cNvSpPr/>
            <p:nvPr/>
          </p:nvSpPr>
          <p:spPr>
            <a:xfrm rot="16200000">
              <a:off x="4350095" y="-1835557"/>
              <a:ext cx="664154" cy="8283814"/>
            </a:xfrm>
            <a:prstGeom prst="roundRect">
              <a:avLst>
                <a:gd name="adj" fmla="val 11419"/>
              </a:avLst>
            </a:prstGeom>
            <a:solidFill>
              <a:srgbClr val="EAE1E4"/>
            </a:solidFill>
            <a:ln w="12700">
              <a:miter lim="400000"/>
            </a:ln>
          </p:spPr>
          <p:txBody>
            <a:bodyPr lIns="0" tIns="0" rIns="0" bIns="0" anchor="ctr"/>
            <a:lstStyle/>
            <a:p>
              <a:endParaRPr/>
            </a:p>
          </p:txBody>
        </p:sp>
        <p:sp>
          <p:nvSpPr>
            <p:cNvPr id="39" name="CuadroTexto 38"/>
            <p:cNvSpPr txBox="1"/>
            <p:nvPr/>
          </p:nvSpPr>
          <p:spPr>
            <a:xfrm>
              <a:off x="708846" y="2065255"/>
              <a:ext cx="7874045" cy="4924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285750" indent="-285750">
                <a:buFont typeface="Arial" charset="0"/>
                <a:buChar char="•"/>
              </a:pPr>
              <a:r>
                <a:rPr lang="es-CL" sz="1600" dirty="0">
                  <a:latin typeface="Calibri" charset="0"/>
                  <a:ea typeface="Calibri" charset="0"/>
                  <a:cs typeface="Calibri" charset="0"/>
                </a:rPr>
                <a:t>En el sistema hidroneumático, las fallas son similares, </a:t>
              </a:r>
              <a:r>
                <a:rPr lang="es-CL" sz="1600" dirty="0" smtClean="0">
                  <a:latin typeface="Calibri" charset="0"/>
                  <a:ea typeface="Calibri" charset="0"/>
                  <a:cs typeface="Calibri" charset="0"/>
                </a:rPr>
                <a:t>pudiendo</a:t>
              </a:r>
              <a:br>
                <a:rPr lang="es-CL" sz="1600" dirty="0" smtClean="0">
                  <a:latin typeface="Calibri" charset="0"/>
                  <a:ea typeface="Calibri" charset="0"/>
                  <a:cs typeface="Calibri" charset="0"/>
                </a:rPr>
              </a:br>
              <a:r>
                <a:rPr lang="es-CL" sz="1600" dirty="0" smtClean="0">
                  <a:latin typeface="Calibri" charset="0"/>
                  <a:ea typeface="Calibri" charset="0"/>
                  <a:cs typeface="Calibri" charset="0"/>
                </a:rPr>
                <a:t>romperse </a:t>
              </a:r>
              <a:r>
                <a:rPr lang="es-CL" sz="1600" dirty="0">
                  <a:latin typeface="Calibri" charset="0"/>
                  <a:ea typeface="Calibri" charset="0"/>
                  <a:cs typeface="Calibri" charset="0"/>
                </a:rPr>
                <a:t>la membrana de las esferas.</a:t>
              </a:r>
            </a:p>
          </p:txBody>
        </p:sp>
      </p:grpSp>
      <p:pic>
        <p:nvPicPr>
          <p:cNvPr id="16" name="Imagen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6930" y="4585649"/>
            <a:ext cx="3023881" cy="2861193"/>
          </a:xfrm>
          <a:prstGeom prst="rect">
            <a:avLst/>
          </a:prstGeom>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 name="Google Shape;43;p26"/>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15</a:t>
            </a:fld>
            <a:endParaRPr/>
          </a:p>
        </p:txBody>
      </p:sp>
      <p:sp>
        <p:nvSpPr>
          <p:cNvPr id="314" name="Google Shape;240;p18"/>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¿CUÁNTO APRENDIMOS?</a:t>
            </a:r>
          </a:p>
        </p:txBody>
      </p:sp>
      <p:grpSp>
        <p:nvGrpSpPr>
          <p:cNvPr id="317" name="Google Shape;242;p18"/>
          <p:cNvGrpSpPr/>
          <p:nvPr/>
        </p:nvGrpSpPr>
        <p:grpSpPr>
          <a:xfrm>
            <a:off x="2035276" y="2911885"/>
            <a:ext cx="6999673" cy="2696554"/>
            <a:chOff x="0" y="0"/>
            <a:chExt cx="6999671" cy="2696553"/>
          </a:xfrm>
        </p:grpSpPr>
        <p:sp>
          <p:nvSpPr>
            <p:cNvPr id="315" name="Rectángulo redondeado"/>
            <p:cNvSpPr/>
            <p:nvPr/>
          </p:nvSpPr>
          <p:spPr>
            <a:xfrm>
              <a:off x="0" y="0"/>
              <a:ext cx="6999672" cy="2696554"/>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16" name="Texto"/>
            <p:cNvSpPr txBox="1"/>
            <p:nvPr/>
          </p:nvSpPr>
          <p:spPr>
            <a:xfrm>
              <a:off x="131634" y="1158159"/>
              <a:ext cx="6736403" cy="3802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318" name="Google Shape;243;p18"/>
          <p:cNvSpPr txBox="1"/>
          <p:nvPr/>
        </p:nvSpPr>
        <p:spPr>
          <a:xfrm>
            <a:off x="3142380" y="3398916"/>
            <a:ext cx="5403968" cy="145882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115000"/>
              </a:lnSpc>
              <a:defRPr sz="2000" b="1">
                <a:solidFill>
                  <a:srgbClr val="FF0000"/>
                </a:solidFill>
                <a:latin typeface="Calibri"/>
                <a:ea typeface="Calibri"/>
                <a:cs typeface="Calibri"/>
                <a:sym typeface="Calibri"/>
              </a:defRPr>
            </a:pPr>
            <a:r>
              <a:rPr lang="es-ES" dirty="0">
                <a:solidFill>
                  <a:srgbClr val="751A47"/>
                </a:solidFill>
              </a:rPr>
              <a:t>SUSPENSIÓN NEUMÁTICA </a:t>
            </a:r>
            <a:r>
              <a:rPr lang="es-ES" dirty="0" smtClean="0">
                <a:solidFill>
                  <a:srgbClr val="751A47"/>
                </a:solidFill>
              </a:rPr>
              <a:t>HIDRAÚLICA</a:t>
            </a:r>
            <a:br>
              <a:rPr lang="es-ES" dirty="0" smtClean="0">
                <a:solidFill>
                  <a:srgbClr val="751A47"/>
                </a:solidFill>
              </a:rPr>
            </a:br>
            <a:r>
              <a:rPr lang="es-ES" dirty="0" smtClean="0">
                <a:solidFill>
                  <a:srgbClr val="FF0000"/>
                </a:solidFill>
              </a:rPr>
              <a:t>E </a:t>
            </a:r>
            <a:r>
              <a:rPr lang="es-ES" dirty="0">
                <a:solidFill>
                  <a:srgbClr val="FF0000"/>
                </a:solidFill>
              </a:rPr>
              <a:t>HIDRONEUMÁTICA</a:t>
            </a:r>
          </a:p>
          <a:p>
            <a:pPr>
              <a:lnSpc>
                <a:spcPct val="115000"/>
              </a:lnSpc>
              <a:defRPr sz="1600">
                <a:latin typeface="Calibri"/>
                <a:ea typeface="Calibri"/>
                <a:cs typeface="Calibri"/>
                <a:sym typeface="Calibri"/>
              </a:defRPr>
            </a:pPr>
            <a:r>
              <a:rPr dirty="0" smtClean="0"/>
              <a:t>¡</a:t>
            </a:r>
            <a:r>
              <a:rPr dirty="0"/>
              <a:t>Ahora realizaremos una actividad que resume todo lo que hemos visto! </a:t>
            </a:r>
            <a:r>
              <a:rPr b="1" dirty="0">
                <a:solidFill>
                  <a:srgbClr val="76384D"/>
                </a:solidFill>
              </a:rPr>
              <a:t>¡Atentos!</a:t>
            </a:r>
          </a:p>
        </p:txBody>
      </p:sp>
      <p:sp>
        <p:nvSpPr>
          <p:cNvPr id="320" name="Google Shape;245;p18"/>
          <p:cNvSpPr txBox="1"/>
          <p:nvPr/>
        </p:nvSpPr>
        <p:spPr>
          <a:xfrm>
            <a:off x="4137874" y="1082185"/>
            <a:ext cx="834959" cy="877131"/>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gn="r">
              <a:lnSpc>
                <a:spcPct val="90000"/>
              </a:lnSpc>
              <a:defRPr sz="5000">
                <a:solidFill>
                  <a:srgbClr val="BA9BA5"/>
                </a:solidFill>
                <a:latin typeface="Calibri"/>
                <a:ea typeface="Calibri"/>
                <a:cs typeface="Calibri"/>
                <a:sym typeface="Calibri"/>
              </a:defRPr>
            </a:lvl1pPr>
          </a:lstStyle>
          <a:p>
            <a:r>
              <a:rPr lang="es-ES" smtClean="0"/>
              <a:t>13</a:t>
            </a:r>
            <a:endParaRPr dirty="0"/>
          </a:p>
        </p:txBody>
      </p:sp>
      <p:pic>
        <p:nvPicPr>
          <p:cNvPr id="321" name="Google Shape;246;p18" descr="Google Shape;246;p18"/>
          <p:cNvPicPr>
            <a:picLocks noChangeAspect="1"/>
          </p:cNvPicPr>
          <p:nvPr/>
        </p:nvPicPr>
        <p:blipFill>
          <a:blip r:embed="rId2">
            <a:extLst/>
          </a:blip>
          <a:stretch>
            <a:fillRect/>
          </a:stretch>
        </p:blipFill>
        <p:spPr>
          <a:xfrm>
            <a:off x="5474444" y="5389022"/>
            <a:ext cx="1651874" cy="884516"/>
          </a:xfrm>
          <a:prstGeom prst="rect">
            <a:avLst/>
          </a:prstGeom>
          <a:ln w="12700">
            <a:miter lim="400000"/>
          </a:ln>
        </p:spPr>
      </p:pic>
      <p:pic>
        <p:nvPicPr>
          <p:cNvPr id="322" name="Google Shape;247;p18" descr="Google Shape;247;p18"/>
          <p:cNvPicPr>
            <a:picLocks noChangeAspect="1"/>
          </p:cNvPicPr>
          <p:nvPr/>
        </p:nvPicPr>
        <p:blipFill>
          <a:blip r:embed="rId3">
            <a:extLst/>
          </a:blip>
          <a:stretch>
            <a:fillRect/>
          </a:stretch>
        </p:blipFill>
        <p:spPr>
          <a:xfrm>
            <a:off x="0" y="2474948"/>
            <a:ext cx="3854921" cy="3652249"/>
          </a:xfrm>
          <a:prstGeom prst="rect">
            <a:avLst/>
          </a:prstGeom>
          <a:ln w="12700">
            <a:miter lim="400000"/>
          </a:ln>
        </p:spPr>
      </p:pic>
      <p:pic>
        <p:nvPicPr>
          <p:cNvPr id="323" name="Google Shape;248;p18" descr="Google Shape;248;p18"/>
          <p:cNvPicPr>
            <a:picLocks noChangeAspect="1"/>
          </p:cNvPicPr>
          <p:nvPr/>
        </p:nvPicPr>
        <p:blipFill>
          <a:blip r:embed="rId4">
            <a:extLst/>
          </a:blip>
          <a:stretch>
            <a:fillRect/>
          </a:stretch>
        </p:blipFill>
        <p:spPr>
          <a:xfrm>
            <a:off x="7126316" y="5029930"/>
            <a:ext cx="1806826" cy="1348213"/>
          </a:xfrm>
          <a:prstGeom prst="rect">
            <a:avLst/>
          </a:prstGeom>
          <a:ln w="12700">
            <a:miter lim="400000"/>
          </a:ln>
        </p:spPr>
      </p:pic>
      <p:sp>
        <p:nvSpPr>
          <p:cNvPr id="13"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REVISEMOS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Google Shape;279;p19"/>
          <p:cNvSpPr txBox="1"/>
          <p:nvPr/>
        </p:nvSpPr>
        <p:spPr>
          <a:xfrm>
            <a:off x="375977" y="1233670"/>
            <a:ext cx="1983765" cy="536169"/>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59" name="Google Shape;280;p19"/>
          <p:cNvSpPr txBox="1"/>
          <p:nvPr/>
        </p:nvSpPr>
        <p:spPr>
          <a:xfrm>
            <a:off x="1229039" y="1922016"/>
            <a:ext cx="7934626" cy="509359"/>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60" name="Google Shape;281;p19"/>
          <p:cNvSpPr txBox="1"/>
          <p:nvPr/>
        </p:nvSpPr>
        <p:spPr>
          <a:xfrm>
            <a:off x="1229038" y="2672931"/>
            <a:ext cx="7669157" cy="737960"/>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61" name="Google Shape;282;p19"/>
          <p:cNvSpPr txBox="1"/>
          <p:nvPr/>
        </p:nvSpPr>
        <p:spPr>
          <a:xfrm>
            <a:off x="1229039" y="4508603"/>
            <a:ext cx="7865799" cy="509360"/>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62" name="Google Shape;283;p19"/>
          <p:cNvSpPr txBox="1"/>
          <p:nvPr/>
        </p:nvSpPr>
        <p:spPr>
          <a:xfrm>
            <a:off x="1229039" y="5298844"/>
            <a:ext cx="7030064" cy="737959"/>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63" name="Google Shape;284;p19"/>
          <p:cNvSpPr txBox="1"/>
          <p:nvPr/>
        </p:nvSpPr>
        <p:spPr>
          <a:xfrm>
            <a:off x="1229039" y="6272147"/>
            <a:ext cx="3883739" cy="509359"/>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66" name="Google Shape;285;p19"/>
          <p:cNvGrpSpPr/>
          <p:nvPr/>
        </p:nvGrpSpPr>
        <p:grpSpPr>
          <a:xfrm>
            <a:off x="-4655" y="1788830"/>
            <a:ext cx="1135368" cy="783006"/>
            <a:chOff x="0" y="0"/>
            <a:chExt cx="1135367" cy="783005"/>
          </a:xfrm>
        </p:grpSpPr>
        <p:sp>
          <p:nvSpPr>
            <p:cNvPr id="364" name="Google Shape;286;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65" name="Google Shape;287;p19" descr="Google Shape;287;p19"/>
            <p:cNvPicPr>
              <a:picLocks noChangeAspect="1"/>
            </p:cNvPicPr>
            <p:nvPr/>
          </p:nvPicPr>
          <p:blipFill>
            <a:blip r:embed="rId2">
              <a:extLst/>
            </a:blip>
            <a:stretch>
              <a:fillRect/>
            </a:stretch>
          </p:blipFill>
          <p:spPr>
            <a:xfrm>
              <a:off x="341852" y="157960"/>
              <a:ext cx="629466" cy="530551"/>
            </a:xfrm>
            <a:prstGeom prst="rect">
              <a:avLst/>
            </a:prstGeom>
            <a:ln w="12700" cap="flat">
              <a:noFill/>
              <a:miter lim="400000"/>
            </a:ln>
            <a:effectLst/>
          </p:spPr>
        </p:pic>
      </p:grpSp>
      <p:sp>
        <p:nvSpPr>
          <p:cNvPr id="367" name="Google Shape;288;p19"/>
          <p:cNvSpPr txBox="1"/>
          <p:nvPr/>
        </p:nvSpPr>
        <p:spPr>
          <a:xfrm>
            <a:off x="1229039" y="3536691"/>
            <a:ext cx="7865799" cy="737960"/>
          </a:xfrm>
          <a:prstGeom prst="rect">
            <a:avLst/>
          </a:prstGeom>
          <a:ln w="12700">
            <a:miter lim="400000"/>
          </a:ln>
          <a:extLst>
            <a:ext uri="{C572A759-6A51-4108-AA02-DFA0A04FC94B}">
              <ma14:wrappingTextBoxFlag xmlns:ma14="http://schemas.microsoft.com/office/mac/drawingml/2011/main" xmlns="" val="1"/>
            </a:ext>
          </a:extLst>
        </p:spPr>
        <p:txBody>
          <a:bodyPr lIns="45699" tIns="45699" rIns="45699" bIns="45699">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70" name="Google Shape;289;p19"/>
          <p:cNvGrpSpPr/>
          <p:nvPr/>
        </p:nvGrpSpPr>
        <p:grpSpPr>
          <a:xfrm>
            <a:off x="-4655" y="2661653"/>
            <a:ext cx="1135368" cy="783007"/>
            <a:chOff x="0" y="0"/>
            <a:chExt cx="1135367" cy="783005"/>
          </a:xfrm>
        </p:grpSpPr>
        <p:sp>
          <p:nvSpPr>
            <p:cNvPr id="368" name="Google Shape;290;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69" name="Google Shape;291;p19" descr="Google Shape;291;p19"/>
            <p:cNvPicPr>
              <a:picLocks noChangeAspect="1"/>
            </p:cNvPicPr>
            <p:nvPr/>
          </p:nvPicPr>
          <p:blipFill>
            <a:blip r:embed="rId3">
              <a:extLst/>
            </a:blip>
            <a:stretch>
              <a:fillRect/>
            </a:stretch>
          </p:blipFill>
          <p:spPr>
            <a:xfrm>
              <a:off x="336602" y="143964"/>
              <a:ext cx="639966" cy="539400"/>
            </a:xfrm>
            <a:prstGeom prst="rect">
              <a:avLst/>
            </a:prstGeom>
            <a:ln w="12700" cap="flat">
              <a:noFill/>
              <a:miter lim="400000"/>
            </a:ln>
            <a:effectLst/>
          </p:spPr>
        </p:pic>
      </p:grpSp>
      <p:grpSp>
        <p:nvGrpSpPr>
          <p:cNvPr id="373" name="Google Shape;292;p19"/>
          <p:cNvGrpSpPr/>
          <p:nvPr/>
        </p:nvGrpSpPr>
        <p:grpSpPr>
          <a:xfrm>
            <a:off x="-4655" y="3534476"/>
            <a:ext cx="1135368" cy="783006"/>
            <a:chOff x="0" y="0"/>
            <a:chExt cx="1135367" cy="783005"/>
          </a:xfrm>
        </p:grpSpPr>
        <p:sp>
          <p:nvSpPr>
            <p:cNvPr id="371" name="Google Shape;293;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72" name="Google Shape;294;p19" descr="Google Shape;294;p19"/>
            <p:cNvPicPr>
              <a:picLocks noChangeAspect="1"/>
            </p:cNvPicPr>
            <p:nvPr/>
          </p:nvPicPr>
          <p:blipFill>
            <a:blip r:embed="rId4">
              <a:extLst/>
            </a:blip>
            <a:stretch>
              <a:fillRect/>
            </a:stretch>
          </p:blipFill>
          <p:spPr>
            <a:xfrm>
              <a:off x="355406" y="136148"/>
              <a:ext cx="602357" cy="507701"/>
            </a:xfrm>
            <a:prstGeom prst="rect">
              <a:avLst/>
            </a:prstGeom>
            <a:ln w="12700" cap="flat">
              <a:noFill/>
              <a:miter lim="400000"/>
            </a:ln>
            <a:effectLst/>
          </p:spPr>
        </p:pic>
      </p:grpSp>
      <p:grpSp>
        <p:nvGrpSpPr>
          <p:cNvPr id="376" name="Google Shape;295;p19"/>
          <p:cNvGrpSpPr/>
          <p:nvPr/>
        </p:nvGrpSpPr>
        <p:grpSpPr>
          <a:xfrm>
            <a:off x="-4655" y="4407299"/>
            <a:ext cx="1135368" cy="783007"/>
            <a:chOff x="0" y="0"/>
            <a:chExt cx="1135367" cy="783005"/>
          </a:xfrm>
        </p:grpSpPr>
        <p:sp>
          <p:nvSpPr>
            <p:cNvPr id="374" name="Google Shape;296;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75" name="Google Shape;297;p19" descr="Google Shape;297;p19"/>
            <p:cNvPicPr>
              <a:picLocks noChangeAspect="1"/>
            </p:cNvPicPr>
            <p:nvPr/>
          </p:nvPicPr>
          <p:blipFill>
            <a:blip r:embed="rId5">
              <a:extLst/>
            </a:blip>
            <a:stretch>
              <a:fillRect/>
            </a:stretch>
          </p:blipFill>
          <p:spPr>
            <a:xfrm>
              <a:off x="347637" y="138928"/>
              <a:ext cx="610126" cy="514250"/>
            </a:xfrm>
            <a:prstGeom prst="rect">
              <a:avLst/>
            </a:prstGeom>
            <a:ln w="12700" cap="flat">
              <a:noFill/>
              <a:miter lim="400000"/>
            </a:ln>
            <a:effectLst/>
          </p:spPr>
        </p:pic>
      </p:grpSp>
      <p:grpSp>
        <p:nvGrpSpPr>
          <p:cNvPr id="379" name="Google Shape;298;p19"/>
          <p:cNvGrpSpPr/>
          <p:nvPr/>
        </p:nvGrpSpPr>
        <p:grpSpPr>
          <a:xfrm>
            <a:off x="-4655" y="6167964"/>
            <a:ext cx="1135368" cy="783007"/>
            <a:chOff x="0" y="0"/>
            <a:chExt cx="1135367" cy="783005"/>
          </a:xfrm>
        </p:grpSpPr>
        <p:sp>
          <p:nvSpPr>
            <p:cNvPr id="377" name="Google Shape;299;p19"/>
            <p:cNvSpPr/>
            <p:nvPr/>
          </p:nvSpPr>
          <p:spPr>
            <a:xfrm rot="5400000">
              <a:off x="176181" y="-176182"/>
              <a:ext cx="783006" cy="1135369"/>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78" name="Google Shape;300;p19" descr="Google Shape;300;p19"/>
            <p:cNvPicPr>
              <a:picLocks noChangeAspect="1"/>
            </p:cNvPicPr>
            <p:nvPr/>
          </p:nvPicPr>
          <p:blipFill>
            <a:blip r:embed="rId6">
              <a:extLst/>
            </a:blip>
            <a:stretch>
              <a:fillRect/>
            </a:stretch>
          </p:blipFill>
          <p:spPr>
            <a:xfrm>
              <a:off x="323583" y="127375"/>
              <a:ext cx="666002" cy="561344"/>
            </a:xfrm>
            <a:prstGeom prst="rect">
              <a:avLst/>
            </a:prstGeom>
            <a:ln w="12700" cap="flat">
              <a:noFill/>
              <a:miter lim="400000"/>
            </a:ln>
            <a:effectLst/>
          </p:spPr>
        </p:pic>
      </p:grpSp>
      <p:grpSp>
        <p:nvGrpSpPr>
          <p:cNvPr id="382" name="Google Shape;301;p19"/>
          <p:cNvGrpSpPr/>
          <p:nvPr/>
        </p:nvGrpSpPr>
        <p:grpSpPr>
          <a:xfrm>
            <a:off x="-4656" y="5117148"/>
            <a:ext cx="1193248" cy="1156254"/>
            <a:chOff x="0" y="0"/>
            <a:chExt cx="1193246" cy="1156253"/>
          </a:xfrm>
        </p:grpSpPr>
        <p:sp>
          <p:nvSpPr>
            <p:cNvPr id="380" name="Google Shape;302;p19"/>
            <p:cNvSpPr/>
            <p:nvPr/>
          </p:nvSpPr>
          <p:spPr>
            <a:xfrm rot="5400000">
              <a:off x="176180" y="-13207"/>
              <a:ext cx="783007"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pic>
          <p:nvPicPr>
            <p:cNvPr id="381" name="Google Shape;303;p19" descr="Google Shape;303;p19"/>
            <p:cNvPicPr>
              <a:picLocks noChangeAspect="1"/>
            </p:cNvPicPr>
            <p:nvPr/>
          </p:nvPicPr>
          <p:blipFill>
            <a:blip r:embed="rId7">
              <a:extLst/>
            </a:blip>
            <a:stretch>
              <a:fillRect/>
            </a:stretch>
          </p:blipFill>
          <p:spPr>
            <a:xfrm rot="19406135">
              <a:off x="146057" y="195256"/>
              <a:ext cx="908506" cy="765741"/>
            </a:xfrm>
            <a:prstGeom prst="rect">
              <a:avLst/>
            </a:prstGeom>
            <a:ln w="12700" cap="flat">
              <a:noFill/>
              <a:miter lim="400000"/>
            </a:ln>
            <a:effectLst/>
          </p:spPr>
        </p:pic>
      </p:grpSp>
      <p:pic>
        <p:nvPicPr>
          <p:cNvPr id="383" name="Google Shape;304;p19" descr="Google Shape;304;p19"/>
          <p:cNvPicPr>
            <a:picLocks noChangeAspect="1"/>
          </p:cNvPicPr>
          <p:nvPr/>
        </p:nvPicPr>
        <p:blipFill>
          <a:blip r:embed="rId8">
            <a:extLst/>
          </a:blip>
          <a:stretch>
            <a:fillRect/>
          </a:stretch>
        </p:blipFill>
        <p:spPr>
          <a:xfrm>
            <a:off x="5211105" y="4810371"/>
            <a:ext cx="4327511" cy="3353821"/>
          </a:xfrm>
          <a:prstGeom prst="rect">
            <a:avLst/>
          </a:prstGeom>
          <a:ln w="12700">
            <a:miter lim="400000"/>
          </a:ln>
        </p:spPr>
      </p:pic>
      <p:sp>
        <p:nvSpPr>
          <p:cNvPr id="29" name="Google Shape;278;p19"/>
          <p:cNvSpPr txBox="1"/>
          <p:nvPr/>
        </p:nvSpPr>
        <p:spPr>
          <a:xfrm>
            <a:off x="366450" y="879532"/>
            <a:ext cx="4700400" cy="600810"/>
          </a:xfrm>
          <a:prstGeom prst="rect">
            <a:avLst/>
          </a:prstGeom>
          <a:ln w="12700">
            <a:miter lim="400000"/>
          </a:ln>
          <a:extLst>
            <a:ext uri="{C572A759-6A51-4108-AA02-DFA0A04FC94B}">
              <ma14:wrappingTextBoxFlag xmlns="" xmlns:ma14="http://schemas.microsoft.com/office/mac/drawingml/2011/main" val="1"/>
            </a:ext>
          </a:extLst>
        </p:spPr>
        <p:txBody>
          <a:bodyPr lIns="91424" tIns="91424" rIns="91424" bIns="91424" anchor="ctr">
            <a:spAutoFit/>
          </a:bodyPr>
          <a:lstStyle>
            <a:lvl1pPr>
              <a:defRPr b="1">
                <a:latin typeface="Calibri"/>
                <a:ea typeface="Calibri"/>
                <a:cs typeface="Calibri"/>
                <a:sym typeface="Calibri"/>
              </a:defRPr>
            </a:lvl1pPr>
          </a:lstStyle>
          <a:p>
            <a:r>
              <a:rPr dirty="0"/>
              <a:t>ANTES DE COMENZAR LA ACTIVIDAD:</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17</a:t>
            </a:fld>
            <a:endParaRPr/>
          </a:p>
        </p:txBody>
      </p:sp>
      <p:sp>
        <p:nvSpPr>
          <p:cNvPr id="386" name="Google Shape;309;p41"/>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grpSp>
        <p:nvGrpSpPr>
          <p:cNvPr id="389" name="Google Shape;310;p41"/>
          <p:cNvGrpSpPr/>
          <p:nvPr/>
        </p:nvGrpSpPr>
        <p:grpSpPr>
          <a:xfrm>
            <a:off x="375974" y="2370246"/>
            <a:ext cx="8839202" cy="3238194"/>
            <a:chOff x="0" y="0"/>
            <a:chExt cx="8839200" cy="3238192"/>
          </a:xfrm>
        </p:grpSpPr>
        <p:sp>
          <p:nvSpPr>
            <p:cNvPr id="387" name="Rectángulo redondeado"/>
            <p:cNvSpPr/>
            <p:nvPr/>
          </p:nvSpPr>
          <p:spPr>
            <a:xfrm>
              <a:off x="0" y="0"/>
              <a:ext cx="8839201" cy="3238193"/>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88" name="Texto"/>
            <p:cNvSpPr txBox="1"/>
            <p:nvPr/>
          </p:nvSpPr>
          <p:spPr>
            <a:xfrm>
              <a:off x="158076" y="1428979"/>
              <a:ext cx="8523049"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390" name="Google Shape;311;p41"/>
          <p:cNvSpPr/>
          <p:nvPr/>
        </p:nvSpPr>
        <p:spPr>
          <a:xfrm>
            <a:off x="5279923" y="7354529"/>
            <a:ext cx="2723536" cy="205147"/>
          </a:xfrm>
          <a:prstGeom prst="rect">
            <a:avLst/>
          </a:prstGeom>
          <a:solidFill>
            <a:srgbClr val="FFFFFF"/>
          </a:solidFill>
          <a:ln w="12700">
            <a:miter lim="400000"/>
          </a:ln>
        </p:spPr>
        <p:txBody>
          <a:bodyPr lIns="0" tIns="0" rIns="0" bIns="0" anchor="ctr"/>
          <a:lstStyle/>
          <a:p>
            <a:pPr algn="ctr">
              <a:defRPr>
                <a:solidFill>
                  <a:srgbClr val="FFFFFF"/>
                </a:solidFill>
              </a:defRPr>
            </a:pPr>
            <a:endParaRPr/>
          </a:p>
        </p:txBody>
      </p:sp>
      <p:sp>
        <p:nvSpPr>
          <p:cNvPr id="391" name="Google Shape;312;p41"/>
          <p:cNvSpPr txBox="1"/>
          <p:nvPr/>
        </p:nvSpPr>
        <p:spPr>
          <a:xfrm>
            <a:off x="366450" y="1096861"/>
            <a:ext cx="4700400" cy="40007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defRPr b="1">
                <a:latin typeface="Calibri"/>
                <a:ea typeface="Calibri"/>
                <a:cs typeface="Calibri"/>
                <a:sym typeface="Calibri"/>
              </a:defRPr>
            </a:lvl1pPr>
          </a:lstStyle>
          <a:p>
            <a:endParaRPr dirty="0"/>
          </a:p>
        </p:txBody>
      </p:sp>
      <p:pic>
        <p:nvPicPr>
          <p:cNvPr id="392" name="Google Shape;313;p41" descr="Google Shape;313;p41"/>
          <p:cNvPicPr>
            <a:picLocks noChangeAspect="1"/>
          </p:cNvPicPr>
          <p:nvPr/>
        </p:nvPicPr>
        <p:blipFill>
          <a:blip r:embed="rId2">
            <a:extLst/>
          </a:blip>
          <a:stretch>
            <a:fillRect/>
          </a:stretch>
        </p:blipFill>
        <p:spPr>
          <a:xfrm>
            <a:off x="5188463" y="2370246"/>
            <a:ext cx="4539998" cy="5336913"/>
          </a:xfrm>
          <a:prstGeom prst="rect">
            <a:avLst/>
          </a:prstGeom>
          <a:ln w="12700">
            <a:miter lim="400000"/>
          </a:ln>
        </p:spPr>
      </p:pic>
      <p:sp>
        <p:nvSpPr>
          <p:cNvPr id="393" name="Google Shape;314;p41"/>
          <p:cNvSpPr txBox="1"/>
          <p:nvPr/>
        </p:nvSpPr>
        <p:spPr>
          <a:xfrm>
            <a:off x="958647" y="2730974"/>
            <a:ext cx="4704737" cy="2025137"/>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115000"/>
              </a:lnSpc>
              <a:defRPr sz="2000" b="1">
                <a:solidFill>
                  <a:srgbClr val="FF0000"/>
                </a:solidFill>
                <a:latin typeface="Calibri"/>
                <a:ea typeface="Calibri"/>
                <a:cs typeface="Calibri"/>
                <a:sym typeface="Calibri"/>
              </a:defRPr>
            </a:pPr>
            <a:r>
              <a:rPr lang="es-ES" dirty="0" smtClean="0">
                <a:solidFill>
                  <a:srgbClr val="751A47"/>
                </a:solidFill>
              </a:rPr>
              <a:t>SUSPENSIÓN NEUMÁTICA HIDRAÚLICA</a:t>
            </a:r>
          </a:p>
          <a:p>
            <a:pPr>
              <a:lnSpc>
                <a:spcPct val="115000"/>
              </a:lnSpc>
              <a:defRPr sz="2000" b="1">
                <a:solidFill>
                  <a:srgbClr val="FF0000"/>
                </a:solidFill>
                <a:latin typeface="Calibri"/>
                <a:ea typeface="Calibri"/>
                <a:cs typeface="Calibri"/>
                <a:sym typeface="Calibri"/>
              </a:defRPr>
            </a:pPr>
            <a:r>
              <a:rPr lang="es-ES" dirty="0" smtClean="0">
                <a:solidFill>
                  <a:srgbClr val="FF0000"/>
                </a:solidFill>
              </a:rPr>
              <a:t>E HIDRONEUMÁTICA</a:t>
            </a:r>
            <a:endParaRPr dirty="0">
              <a:solidFill>
                <a:srgbClr val="FF0000"/>
              </a:solidFill>
            </a:endParaRPr>
          </a:p>
          <a:p>
            <a:pPr>
              <a:lnSpc>
                <a:spcPct val="115000"/>
              </a:lnSpc>
            </a:pPr>
            <a:endParaRPr sz="1600" dirty="0">
              <a:latin typeface="Calibri"/>
              <a:ea typeface="Calibri"/>
              <a:cs typeface="Calibri"/>
              <a:sym typeface="Calibri"/>
            </a:endParaRPr>
          </a:p>
          <a:p>
            <a:pPr>
              <a:lnSpc>
                <a:spcPct val="115000"/>
              </a:lnSpc>
              <a:defRPr sz="1600">
                <a:latin typeface="Calibri"/>
                <a:ea typeface="Calibri"/>
                <a:cs typeface="Calibri"/>
                <a:sym typeface="Calibri"/>
              </a:defRPr>
            </a:pPr>
            <a:r>
              <a:rPr dirty="0"/>
              <a:t>Ahora realizaremos una actividad práctica.</a:t>
            </a:r>
          </a:p>
          <a:p>
            <a:pPr>
              <a:lnSpc>
                <a:spcPct val="115000"/>
              </a:lnSpc>
              <a:defRPr sz="1600">
                <a:latin typeface="Calibri"/>
                <a:ea typeface="Calibri"/>
                <a:cs typeface="Calibri"/>
                <a:sym typeface="Calibri"/>
              </a:defRPr>
            </a:pPr>
            <a:r>
              <a:rPr dirty="0"/>
              <a:t>Te sugerimos </a:t>
            </a:r>
            <a:r>
              <a:rPr b="1" dirty="0">
                <a:solidFill>
                  <a:srgbClr val="76384D"/>
                </a:solidFill>
              </a:rPr>
              <a:t>seguir las instrucciones </a:t>
            </a:r>
            <a:r>
              <a:rPr dirty="0"/>
              <a:t>que van</a:t>
            </a:r>
          </a:p>
          <a:p>
            <a:pPr>
              <a:lnSpc>
                <a:spcPct val="115000"/>
              </a:lnSpc>
              <a:defRPr sz="1600">
                <a:latin typeface="Calibri"/>
                <a:ea typeface="Calibri"/>
                <a:cs typeface="Calibri"/>
                <a:sym typeface="Calibri"/>
              </a:defRPr>
            </a:pPr>
            <a:r>
              <a:rPr dirty="0"/>
              <a:t>Adjuntas en la guía que el profesor te entregará.</a:t>
            </a:r>
          </a:p>
        </p:txBody>
      </p:sp>
      <p:sp>
        <p:nvSpPr>
          <p:cNvPr id="394" name="Google Shape;315;p41"/>
          <p:cNvSpPr txBox="1"/>
          <p:nvPr/>
        </p:nvSpPr>
        <p:spPr>
          <a:xfrm>
            <a:off x="3652622" y="1038576"/>
            <a:ext cx="1022557" cy="1015630"/>
          </a:xfrm>
          <a:prstGeom prst="rect">
            <a:avLst/>
          </a:prstGeom>
          <a:ln w="12700">
            <a:miter lim="400000"/>
          </a:ln>
          <a:extLst>
            <a:ext uri="{C572A759-6A51-4108-AA02-DFA0A04FC94B}">
              <ma14:wrappingTextBoxFlag xmlns:ma14="http://schemas.microsoft.com/office/mac/drawingml/2011/main" xmlns="" val="1"/>
            </a:ext>
          </a:extLst>
        </p:spPr>
        <p:txBody>
          <a:bodyPr wrap="square" lIns="91424" tIns="91424" rIns="91424" bIns="91424" anchor="ctr">
            <a:spAutoFit/>
          </a:bodyPr>
          <a:lstStyle>
            <a:lvl1pPr algn="r">
              <a:lnSpc>
                <a:spcPct val="90000"/>
              </a:lnSpc>
              <a:defRPr sz="6000">
                <a:solidFill>
                  <a:srgbClr val="BA9BA5"/>
                </a:solidFill>
                <a:latin typeface="Calibri"/>
                <a:ea typeface="Calibri"/>
                <a:cs typeface="Calibri"/>
                <a:sym typeface="Calibri"/>
              </a:defRPr>
            </a:lvl1pPr>
          </a:lstStyle>
          <a:p>
            <a:r>
              <a:rPr lang="es-ES" smtClean="0"/>
              <a:t>13</a:t>
            </a:r>
            <a:endParaRPr dirty="0"/>
          </a:p>
        </p:txBody>
      </p:sp>
      <p:sp>
        <p:nvSpPr>
          <p:cNvPr id="12" name="Google Shape;443;p20"/>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¡PRACTIQUEMOS!</a:t>
            </a:r>
            <a:endParaRPr sz="14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t>18</a:t>
            </a:fld>
            <a:endParaRPr/>
          </a:p>
        </p:txBody>
      </p:sp>
      <p:grpSp>
        <p:nvGrpSpPr>
          <p:cNvPr id="399" name="Google Shape;320;p21"/>
          <p:cNvGrpSpPr/>
          <p:nvPr/>
        </p:nvGrpSpPr>
        <p:grpSpPr>
          <a:xfrm>
            <a:off x="383456" y="2370246"/>
            <a:ext cx="8839201" cy="3238194"/>
            <a:chOff x="0" y="0"/>
            <a:chExt cx="8839200" cy="3238192"/>
          </a:xfrm>
        </p:grpSpPr>
        <p:sp>
          <p:nvSpPr>
            <p:cNvPr id="397" name="Rectángulo redondeado"/>
            <p:cNvSpPr/>
            <p:nvPr/>
          </p:nvSpPr>
          <p:spPr>
            <a:xfrm>
              <a:off x="0" y="0"/>
              <a:ext cx="8839201" cy="3238193"/>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98" name="Texto"/>
            <p:cNvSpPr txBox="1"/>
            <p:nvPr/>
          </p:nvSpPr>
          <p:spPr>
            <a:xfrm>
              <a:off x="158076" y="1428979"/>
              <a:ext cx="8523049" cy="380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91424" tIns="91424" rIns="91424" bIns="91424" numCol="1" anchor="ctr">
              <a:spAutoFit/>
            </a:bodyPr>
            <a:lstStyle/>
            <a:p>
              <a:r>
                <a:t>    </a:t>
              </a:r>
            </a:p>
          </p:txBody>
        </p:sp>
      </p:grpSp>
      <p:sp>
        <p:nvSpPr>
          <p:cNvPr id="400" name="Google Shape;321;p21"/>
          <p:cNvSpPr/>
          <p:nvPr/>
        </p:nvSpPr>
        <p:spPr>
          <a:xfrm>
            <a:off x="5279923" y="7354529"/>
            <a:ext cx="2723536" cy="205147"/>
          </a:xfrm>
          <a:prstGeom prst="rect">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401" name="Google Shape;322;p21" descr="Google Shape;322;p21"/>
          <p:cNvPicPr>
            <a:picLocks noChangeAspect="1"/>
          </p:cNvPicPr>
          <p:nvPr/>
        </p:nvPicPr>
        <p:blipFill>
          <a:blip r:embed="rId2">
            <a:extLst/>
          </a:blip>
          <a:stretch>
            <a:fillRect/>
          </a:stretch>
        </p:blipFill>
        <p:spPr>
          <a:xfrm>
            <a:off x="5102940" y="2710743"/>
            <a:ext cx="5190655" cy="4917757"/>
          </a:xfrm>
          <a:prstGeom prst="rect">
            <a:avLst/>
          </a:prstGeom>
          <a:ln w="12700">
            <a:miter lim="400000"/>
          </a:ln>
        </p:spPr>
      </p:pic>
      <p:sp>
        <p:nvSpPr>
          <p:cNvPr id="402" name="Google Shape;323;p21"/>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04" name="Google Shape;325;p21"/>
          <p:cNvSpPr txBox="1"/>
          <p:nvPr/>
        </p:nvSpPr>
        <p:spPr>
          <a:xfrm>
            <a:off x="958647" y="2654598"/>
            <a:ext cx="4936179" cy="3043108"/>
          </a:xfrm>
          <a:prstGeom prst="rect">
            <a:avLst/>
          </a:prstGeom>
          <a:ln w="12700">
            <a:miter lim="400000"/>
          </a:ln>
          <a:extLst>
            <a:ext uri="{C572A759-6A51-4108-AA02-DFA0A04FC94B}">
              <ma14:wrappingTextBoxFlag xmlns:ma14="http://schemas.microsoft.com/office/mac/drawingml/2011/main" xmlns="" val="1"/>
            </a:ext>
          </a:extLst>
        </p:spPr>
        <p:txBody>
          <a:bodyPr lIns="91424" tIns="91424" rIns="91424" bIns="91424" anchor="ctr">
            <a:spAutoFit/>
          </a:bodyPr>
          <a:lstStyle/>
          <a:p>
            <a:pPr>
              <a:lnSpc>
                <a:spcPct val="115000"/>
              </a:lnSpc>
              <a:defRPr sz="2000" b="1">
                <a:solidFill>
                  <a:srgbClr val="FF0000"/>
                </a:solidFill>
                <a:latin typeface="Calibri"/>
                <a:ea typeface="Calibri"/>
                <a:cs typeface="Calibri"/>
                <a:sym typeface="Calibri"/>
              </a:defRPr>
            </a:pPr>
            <a:r>
              <a:rPr lang="es-ES" dirty="0">
                <a:solidFill>
                  <a:srgbClr val="751A47"/>
                </a:solidFill>
              </a:rPr>
              <a:t>SUSPENSIÓN NEUMÁTICA HIDRAÚLICA</a:t>
            </a:r>
          </a:p>
          <a:p>
            <a:pPr>
              <a:lnSpc>
                <a:spcPct val="115000"/>
              </a:lnSpc>
              <a:defRPr sz="2000" b="1">
                <a:solidFill>
                  <a:srgbClr val="FF0000"/>
                </a:solidFill>
                <a:latin typeface="Calibri"/>
                <a:ea typeface="Calibri"/>
                <a:cs typeface="Calibri"/>
                <a:sym typeface="Calibri"/>
              </a:defRPr>
            </a:pPr>
            <a:r>
              <a:rPr lang="es-ES" dirty="0">
                <a:solidFill>
                  <a:srgbClr val="FF0000"/>
                </a:solidFill>
              </a:rPr>
              <a:t>E HIDRONEUMÁTICA</a:t>
            </a:r>
          </a:p>
          <a:p>
            <a:pPr>
              <a:lnSpc>
                <a:spcPct val="115000"/>
              </a:lnSpc>
            </a:pPr>
            <a:endParaRPr sz="1600" dirty="0">
              <a:latin typeface="Calibri"/>
              <a:ea typeface="Calibri"/>
              <a:cs typeface="Calibri"/>
              <a:sym typeface="Calibri"/>
            </a:endParaRPr>
          </a:p>
          <a:p>
            <a:pPr>
              <a:lnSpc>
                <a:spcPct val="115000"/>
              </a:lnSpc>
              <a:defRPr sz="1600">
                <a:latin typeface="Calibri"/>
                <a:ea typeface="Calibri"/>
                <a:cs typeface="Calibri"/>
                <a:sym typeface="Calibri"/>
              </a:defRPr>
            </a:pPr>
            <a:r>
              <a:rPr dirty="0"/>
              <a:t>¡No olvides contestar la Autoevaluación y entregar el Ticket de Salida!</a:t>
            </a:r>
          </a:p>
          <a:p>
            <a:pPr>
              <a:lnSpc>
                <a:spcPct val="115000"/>
              </a:lnSpc>
            </a:pPr>
            <a:endParaRPr sz="1600" dirty="0"/>
          </a:p>
          <a:p>
            <a:pPr>
              <a:lnSpc>
                <a:spcPct val="115000"/>
              </a:lnSpc>
              <a:defRPr sz="2100" b="1">
                <a:solidFill>
                  <a:srgbClr val="741B47"/>
                </a:solidFill>
                <a:latin typeface="Calibri"/>
                <a:ea typeface="Calibri"/>
                <a:cs typeface="Calibri"/>
                <a:sym typeface="Calibri"/>
              </a:defRPr>
            </a:pPr>
            <a:r>
              <a:rPr dirty="0"/>
              <a:t>¡Hasta la próxima! </a:t>
            </a:r>
            <a:endParaRPr dirty="0">
              <a:latin typeface="+mj-lt"/>
              <a:ea typeface="+mj-ea"/>
              <a:cs typeface="+mj-cs"/>
              <a:sym typeface="Arial"/>
            </a:endParaRPr>
          </a:p>
          <a:p>
            <a:pPr>
              <a:defRPr sz="1600"/>
            </a:pPr>
            <a:r>
              <a:rPr sz="2100" b="1" dirty="0">
                <a:solidFill>
                  <a:srgbClr val="741B47"/>
                </a:solidFill>
              </a:rPr>
              <a:t/>
            </a:r>
            <a:br>
              <a:rPr sz="2100" b="1" dirty="0">
                <a:solidFill>
                  <a:srgbClr val="741B47"/>
                </a:solidFill>
              </a:rPr>
            </a:br>
            <a:endParaRPr sz="2100" b="1" dirty="0">
              <a:solidFill>
                <a:srgbClr val="741B47"/>
              </a:solidFill>
            </a:endParaRPr>
          </a:p>
        </p:txBody>
      </p:sp>
      <p:pic>
        <p:nvPicPr>
          <p:cNvPr id="405" name="Google Shape;326;p21" descr="Google Shape;326;p21"/>
          <p:cNvPicPr>
            <a:picLocks noChangeAspect="1"/>
          </p:cNvPicPr>
          <p:nvPr/>
        </p:nvPicPr>
        <p:blipFill>
          <a:blip r:embed="rId3">
            <a:extLst/>
          </a:blip>
          <a:stretch>
            <a:fillRect/>
          </a:stretch>
        </p:blipFill>
        <p:spPr>
          <a:xfrm>
            <a:off x="3210792" y="4159041"/>
            <a:ext cx="673177" cy="603723"/>
          </a:xfrm>
          <a:prstGeom prst="rect">
            <a:avLst/>
          </a:prstGeom>
          <a:ln w="12700">
            <a:miter lim="400000"/>
          </a:ln>
        </p:spPr>
      </p:pic>
      <p:sp>
        <p:nvSpPr>
          <p:cNvPr id="12" name="Google Shape;456;p21"/>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ANTES DE TERMINAR:</a:t>
            </a:r>
            <a:endParaRPr sz="14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302</TotalTime>
  <Words>994</Words>
  <Application>Microsoft Office PowerPoint</Application>
  <PresentationFormat>Personalizado</PresentationFormat>
  <Paragraphs>136</Paragraphs>
  <Slides>18</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18</vt:i4>
      </vt:variant>
    </vt:vector>
  </HeadingPairs>
  <TitlesOfParts>
    <vt:vector size="21" baseType="lpstr">
      <vt:lpstr>Arial</vt:lpstr>
      <vt:lpstr>Calibri</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35</cp:revision>
  <cp:lastPrinted>2020-12-28T22:34:36Z</cp:lastPrinted>
  <dcterms:modified xsi:type="dcterms:W3CDTF">2020-12-31T01:38:52Z</dcterms:modified>
</cp:coreProperties>
</file>