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87" r:id="rId4"/>
    <p:sldId id="259" r:id="rId5"/>
    <p:sldId id="285" r:id="rId6"/>
    <p:sldId id="283" r:id="rId7"/>
    <p:sldId id="262" r:id="rId8"/>
    <p:sldId id="272" r:id="rId9"/>
    <p:sldId id="273" r:id="rId10"/>
    <p:sldId id="286" r:id="rId11"/>
    <p:sldId id="266" r:id="rId12"/>
    <p:sldId id="269" r:id="rId13"/>
    <p:sldId id="270" r:id="rId14"/>
    <p:sldId id="271" r:id="rId15"/>
  </p:sldIdLst>
  <p:sldSz cx="9720263" cy="7559675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06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hyaLoXFRzAF941TbJRHyx8PYiJj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niella Toledo" initials="" lastIdx="4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479" autoAdjust="0"/>
  </p:normalViewPr>
  <p:slideViewPr>
    <p:cSldViewPr snapToGrid="0">
      <p:cViewPr varScale="1">
        <p:scale>
          <a:sx n="99" d="100"/>
          <a:sy n="99" d="100"/>
        </p:scale>
        <p:origin x="1686" y="72"/>
      </p:cViewPr>
      <p:guideLst>
        <p:guide orient="horz" pos="2381"/>
        <p:guide pos="306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customschemas.google.com/relationships/presentationmetadata" Target="meta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24953" y="685800"/>
            <a:ext cx="4408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070095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2" name="Google Shape;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062020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6" name="Google Shape;27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978234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40918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8" name="Google Shape;31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8604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3107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8348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5812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3088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4917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4740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9903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1716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3"/>
          <p:cNvSpPr/>
          <p:nvPr/>
        </p:nvSpPr>
        <p:spPr>
          <a:xfrm>
            <a:off x="242856" y="1756550"/>
            <a:ext cx="9346500" cy="5675922"/>
          </a:xfrm>
          <a:prstGeom prst="round1Rect">
            <a:avLst>
              <a:gd name="adj" fmla="val 15350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oogle Shape;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6350" y="419800"/>
            <a:ext cx="3659450" cy="6804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23"/>
          <p:cNvSpPr/>
          <p:nvPr/>
        </p:nvSpPr>
        <p:spPr>
          <a:xfrm>
            <a:off x="436350" y="6464001"/>
            <a:ext cx="7891862" cy="680474"/>
          </a:xfrm>
          <a:prstGeom prst="roundRect">
            <a:avLst>
              <a:gd name="adj" fmla="val 19335"/>
            </a:avLst>
          </a:prstGeom>
          <a:solidFill>
            <a:srgbClr val="BB9B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Google Shape;1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3441" y="6464000"/>
            <a:ext cx="690482" cy="68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72365" y="1222172"/>
            <a:ext cx="1080000" cy="24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72365" y="418596"/>
            <a:ext cx="1080000" cy="66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521706" y="6387272"/>
            <a:ext cx="830659" cy="75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4"/>
          <p:cNvSpPr/>
          <p:nvPr/>
        </p:nvSpPr>
        <p:spPr>
          <a:xfrm>
            <a:off x="242856" y="1756550"/>
            <a:ext cx="9346500" cy="5675922"/>
          </a:xfrm>
          <a:prstGeom prst="round1Rect">
            <a:avLst>
              <a:gd name="adj" fmla="val 15350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6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72365" y="1222172"/>
            <a:ext cx="1080000" cy="24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2365" y="418596"/>
            <a:ext cx="1080000" cy="66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6350" y="419800"/>
            <a:ext cx="3659450" cy="68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/>
          <p:nvPr/>
        </p:nvSpPr>
        <p:spPr>
          <a:xfrm rot="10800000" flipH="1">
            <a:off x="180975" y="832250"/>
            <a:ext cx="9358200" cy="12369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5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741B47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25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25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25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10|</a:t>
            </a:r>
            <a:r>
              <a:rPr lang="en-US" sz="1600" b="0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6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25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_tradnl" sz="14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s-ES_tradnl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Mantenimiento de sistemas hidráulicos</a:t>
            </a:r>
            <a:r>
              <a:rPr lang="es-ES_tradnl" sz="1400" b="0" i="0" u="none" strike="noStrike" cap="none" baseline="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y neumáticos</a:t>
            </a:r>
            <a:endParaRPr lang="es-ES_tradnl"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5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100" b="0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5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MECÁNICA AUTOMOTRIZ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4°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6"/>
          <p:cNvSpPr/>
          <p:nvPr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6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741B47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6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26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6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10|</a:t>
            </a:r>
            <a:r>
              <a:rPr lang="en-US" sz="1600" b="0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6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26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_tradnl" sz="14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s-ES_tradnl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Mantenimiento de sistemas hidráulicos</a:t>
            </a:r>
            <a:r>
              <a:rPr lang="es-ES_tradnl" sz="1400" b="0" i="0" u="none" strike="noStrike" cap="none" baseline="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y neumáticos</a:t>
            </a:r>
            <a:endParaRPr lang="es-ES_tradnl"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26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100" b="0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26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MECÁNICA AUTOMOTRIZ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4°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8"/>
          <p:cNvSpPr/>
          <p:nvPr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BA9BA5">
              <a:alpha val="254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28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741B47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8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28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28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10|</a:t>
            </a:r>
            <a:r>
              <a:rPr lang="en-US" sz="1600" b="0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6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28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_tradnl" sz="14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s-ES_tradnl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Mantenimiento de sistemas hidráulicos</a:t>
            </a:r>
            <a:r>
              <a:rPr lang="es-ES_tradnl" sz="1400" b="0" i="0" u="none" strike="noStrike" cap="none" baseline="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y neumáticos</a:t>
            </a:r>
            <a:endParaRPr lang="es-ES_tradnl"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28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100" b="0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28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MECÁNICA AUTOMOTRIZ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4°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 2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0"/>
          <p:cNvSpPr/>
          <p:nvPr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30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30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30"/>
          <p:cNvSpPr/>
          <p:nvPr/>
        </p:nvSpPr>
        <p:spPr>
          <a:xfrm>
            <a:off x="181651" y="180900"/>
            <a:ext cx="7909200" cy="651000"/>
          </a:xfrm>
          <a:prstGeom prst="round2SameRect">
            <a:avLst>
              <a:gd name="adj1" fmla="val 16667"/>
              <a:gd name="adj2" fmla="val 0"/>
            </a:avLst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30"/>
          <p:cNvSpPr txBox="1"/>
          <p:nvPr/>
        </p:nvSpPr>
        <p:spPr>
          <a:xfrm>
            <a:off x="8170652" y="288449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¡Atención!</a:t>
            </a:r>
            <a:endParaRPr sz="1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youtube.com/watch?v=QYtKOucA2cU&amp;feature=emb_logo" TargetMode="External"/><Relationship Id="rId4" Type="http://schemas.openxmlformats.org/officeDocument/2006/relationships/hyperlink" Target="https://www.youtube.com/watch?v=zBVayVr3X-c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"/>
          <p:cNvSpPr txBox="1"/>
          <p:nvPr/>
        </p:nvSpPr>
        <p:spPr>
          <a:xfrm>
            <a:off x="1176619" y="6648293"/>
            <a:ext cx="7012134" cy="31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estos documentos se utilizarán de manera inclusiva términos como: el estudiante, el docente, el compañero u otras palabras equivalentes y sus respectivos plurales, es decir, con ellas, se hace referencia tanto a hombres como a mujeres.</a:t>
            </a:r>
            <a:endParaRPr sz="1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"/>
          <p:cNvSpPr txBox="1"/>
          <p:nvPr/>
        </p:nvSpPr>
        <p:spPr>
          <a:xfrm>
            <a:off x="1139100" y="834800"/>
            <a:ext cx="4156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SECTOR METALMECÁNICA </a:t>
            </a:r>
            <a:r>
              <a:rPr lang="en-US" sz="1200" b="0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| NIVEL </a:t>
            </a:r>
            <a:r>
              <a:rPr lang="en-US" sz="1200" b="0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4° </a:t>
            </a:r>
            <a:r>
              <a:rPr lang="en-US" sz="1200" b="0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MEDIO</a:t>
            </a:r>
            <a:endParaRPr sz="12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"/>
          <p:cNvSpPr txBox="1"/>
          <p:nvPr/>
        </p:nvSpPr>
        <p:spPr>
          <a:xfrm>
            <a:off x="374950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MÓDULO </a:t>
            </a:r>
            <a:r>
              <a:rPr lang="en-US" sz="1500" b="1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"/>
          <p:cNvSpPr txBox="1"/>
          <p:nvPr/>
        </p:nvSpPr>
        <p:spPr>
          <a:xfrm>
            <a:off x="365425" y="2746890"/>
            <a:ext cx="5248794" cy="579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s-ES_tradnl" sz="3600" b="1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MANTENIMIENTO DE SISTEMAS HIDRÁULICOS </a:t>
            </a:r>
            <a:endParaRPr lang="es-ES_tradnl" sz="3600" b="1" dirty="0" smtClean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90000"/>
              </a:lnSpc>
            </a:pPr>
            <a:r>
              <a:rPr lang="es-ES_tradnl" sz="3600" b="1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Y NEUMÁTICOS</a:t>
            </a:r>
            <a:endParaRPr lang="es-ES_tradnl" sz="3600" b="1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agen 1" descr="portada modulo 7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230" y="2837916"/>
            <a:ext cx="5049992" cy="341945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9" descr="Imagen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0642" y="1815299"/>
            <a:ext cx="7016441" cy="4871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n 10" descr="Imagen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>
            <a:off x="5174253" y="3959845"/>
            <a:ext cx="4636304" cy="38448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" name="Grupo 11"/>
          <p:cNvGrpSpPr/>
          <p:nvPr/>
        </p:nvGrpSpPr>
        <p:grpSpPr>
          <a:xfrm>
            <a:off x="6552861" y="1699452"/>
            <a:ext cx="2633628" cy="2629604"/>
            <a:chOff x="0" y="0"/>
            <a:chExt cx="2633627" cy="2629603"/>
          </a:xfrm>
        </p:grpSpPr>
        <p:sp>
          <p:nvSpPr>
            <p:cNvPr id="5" name="Google Shape;250;p10"/>
            <p:cNvSpPr/>
            <p:nvPr/>
          </p:nvSpPr>
          <p:spPr>
            <a:xfrm>
              <a:off x="0" y="0"/>
              <a:ext cx="2633628" cy="1993054"/>
            </a:xfrm>
            <a:prstGeom prst="roundRect">
              <a:avLst>
                <a:gd name="adj" fmla="val 11224"/>
              </a:avLst>
            </a:prstGeom>
            <a:solidFill>
              <a:srgbClr val="DFD3D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6" name="Triángulo isósceles 13"/>
            <p:cNvSpPr/>
            <p:nvPr/>
          </p:nvSpPr>
          <p:spPr>
            <a:xfrm rot="12168342">
              <a:off x="992572" y="1807525"/>
              <a:ext cx="333495" cy="788258"/>
            </a:xfrm>
            <a:prstGeom prst="triangle">
              <a:avLst/>
            </a:prstGeom>
            <a:solidFill>
              <a:srgbClr val="DFD3D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7" name="Google Shape;353;p18"/>
          <p:cNvSpPr txBox="1"/>
          <p:nvPr/>
        </p:nvSpPr>
        <p:spPr>
          <a:xfrm>
            <a:off x="6857909" y="1949692"/>
            <a:ext cx="2221898" cy="1488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398" tIns="91398" rIns="91398" bIns="91398" anchor="ctr">
            <a:spAutoFit/>
          </a:bodyPr>
          <a:lstStyle/>
          <a:p>
            <a:pPr>
              <a:lnSpc>
                <a:spcPct val="80000"/>
              </a:lnSpc>
              <a:defRPr sz="21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Veamos </a:t>
            </a:r>
            <a:r>
              <a:rPr lang="es-ES_tradnl" dirty="0" smtClean="0"/>
              <a:t>un ejemplo sobre</a:t>
            </a:r>
            <a:r>
              <a:rPr dirty="0" smtClean="0"/>
              <a:t> </a:t>
            </a:r>
            <a:r>
              <a:rPr lang="es-ES_tradnl" dirty="0" smtClean="0">
                <a:solidFill>
                  <a:srgbClr val="FF0000"/>
                </a:solidFill>
              </a:rPr>
              <a:t>el funcionamiento del compresor de pistón</a:t>
            </a:r>
            <a:r>
              <a:rPr dirty="0" smtClean="0">
                <a:solidFill>
                  <a:srgbClr val="FF0000"/>
                </a:solidFill>
              </a:rPr>
              <a:t>!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8" name="Google Shape;323;p12"/>
          <p:cNvSpPr txBox="1"/>
          <p:nvPr/>
        </p:nvSpPr>
        <p:spPr>
          <a:xfrm>
            <a:off x="2943685" y="3531792"/>
            <a:ext cx="2424730" cy="738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3" tIns="91423" rIns="91423" bIns="91423" anchor="ctr">
            <a:spAutoFit/>
          </a:bodyPr>
          <a:lstStyle>
            <a:lvl1pPr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s-CL" dirty="0" smtClean="0"/>
              <a:t>Cómo </a:t>
            </a:r>
            <a:r>
              <a:rPr lang="es-CL" dirty="0"/>
              <a:t>funciona un compresor </a:t>
            </a:r>
            <a:r>
              <a:rPr lang="es-CL" dirty="0" smtClean="0"/>
              <a:t>básico</a:t>
            </a:r>
            <a:endParaRPr lang="es-CL" dirty="0"/>
          </a:p>
        </p:txBody>
      </p:sp>
      <p:sp>
        <p:nvSpPr>
          <p:cNvPr id="9" name="Google Shape;206;p7"/>
          <p:cNvSpPr txBox="1"/>
          <p:nvPr/>
        </p:nvSpPr>
        <p:spPr>
          <a:xfrm>
            <a:off x="382497" y="1261272"/>
            <a:ext cx="8950506" cy="5361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398" tIns="91398" rIns="91398" bIns="91398" anchor="ctr">
            <a:spAutoFit/>
          </a:bodyPr>
          <a:lstStyle>
            <a:lvl1pPr>
              <a:lnSpc>
                <a:spcPct val="80000"/>
              </a:lnSpc>
              <a:defRPr sz="28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VIDEO</a:t>
            </a:r>
          </a:p>
        </p:txBody>
      </p:sp>
      <p:grpSp>
        <p:nvGrpSpPr>
          <p:cNvPr id="10" name="Botón de acción: Hacia delante o Siguiente 17">
            <a:hlinkClick r:id="rId4"/>
          </p:cNvPr>
          <p:cNvGrpSpPr/>
          <p:nvPr/>
        </p:nvGrpSpPr>
        <p:grpSpPr>
          <a:xfrm>
            <a:off x="2442003" y="3655178"/>
            <a:ext cx="491855" cy="491855"/>
            <a:chOff x="0" y="0"/>
            <a:chExt cx="491854" cy="491854"/>
          </a:xfrm>
        </p:grpSpPr>
        <p:sp>
          <p:nvSpPr>
            <p:cNvPr id="11" name="Cuadrado"/>
            <p:cNvSpPr/>
            <p:nvPr/>
          </p:nvSpPr>
          <p:spPr>
            <a:xfrm>
              <a:off x="-1" y="-1"/>
              <a:ext cx="491855" cy="491855"/>
            </a:xfrm>
            <a:prstGeom prst="rect">
              <a:avLst/>
            </a:prstGeom>
            <a:solidFill>
              <a:srgbClr val="BFBFB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effectLst>
                    <a:outerShdw blurRad="38100" dist="19050" dir="2700000" rotWithShape="0">
                      <a:srgbClr val="000000">
                        <a:alpha val="4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2" name="Triángulo"/>
            <p:cNvSpPr/>
            <p:nvPr/>
          </p:nvSpPr>
          <p:spPr>
            <a:xfrm>
              <a:off x="61480" y="61480"/>
              <a:ext cx="368892" cy="368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effectLst>
                    <a:outerShdw blurRad="38100" dist="19050" dir="2700000" rotWithShape="0">
                      <a:srgbClr val="000000">
                        <a:alpha val="4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3" name="Figura">
              <a:hlinkClick r:id="rId5"/>
            </p:cNvPr>
            <p:cNvSpPr/>
            <p:nvPr/>
          </p:nvSpPr>
          <p:spPr>
            <a:xfrm>
              <a:off x="0" y="0"/>
              <a:ext cx="491855" cy="491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0800"/>
                  </a:moveTo>
                  <a:lnTo>
                    <a:pt x="2700" y="18900"/>
                  </a:lnTo>
                  <a:lnTo>
                    <a:pt x="2700" y="2700"/>
                  </a:lnTo>
                  <a:close/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effectLst>
                    <a:outerShdw blurRad="38100" dist="19050" dir="2700000" rotWithShape="0">
                      <a:srgbClr val="000000">
                        <a:alpha val="4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14" name="Google Shape;443;p20"/>
          <p:cNvSpPr txBox="1"/>
          <p:nvPr/>
        </p:nvSpPr>
        <p:spPr>
          <a:xfrm>
            <a:off x="371684" y="1013687"/>
            <a:ext cx="4700400" cy="372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3" tIns="91423" rIns="91423" bIns="91423" anchor="ctr">
            <a:spAutoFit/>
          </a:bodyPr>
          <a:lstStyle>
            <a:lvl1pPr>
              <a:defRPr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VEAMOS EL SIGUIENTE</a:t>
            </a:r>
          </a:p>
        </p:txBody>
      </p:sp>
    </p:spTree>
    <p:extLst>
      <p:ext uri="{BB962C8B-B14F-4D97-AF65-F5344CB8AC3E}">
        <p14:creationId xmlns:p14="http://schemas.microsoft.com/office/powerpoint/2010/main" val="152416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8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¿CUÁNTO APRENDIMOS?</a:t>
            </a:r>
            <a:endParaRPr sz="3100" b="1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1" name="Google Shape;241;p18"/>
          <p:cNvGrpSpPr/>
          <p:nvPr/>
        </p:nvGrpSpPr>
        <p:grpSpPr>
          <a:xfrm>
            <a:off x="2035277" y="2911885"/>
            <a:ext cx="6999671" cy="2696553"/>
            <a:chOff x="4461133" y="3098700"/>
            <a:chExt cx="4657800" cy="1525000"/>
          </a:xfrm>
        </p:grpSpPr>
        <p:sp>
          <p:nvSpPr>
            <p:cNvPr id="242" name="Google Shape;242;p18"/>
            <p:cNvSpPr/>
            <p:nvPr/>
          </p:nvSpPr>
          <p:spPr>
            <a:xfrm>
              <a:off x="4461133" y="3098700"/>
              <a:ext cx="4657800" cy="15250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18"/>
            <p:cNvSpPr txBox="1"/>
            <p:nvPr/>
          </p:nvSpPr>
          <p:spPr>
            <a:xfrm>
              <a:off x="5442536" y="3625505"/>
              <a:ext cx="3323687" cy="4380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>
                <a:lnSpc>
                  <a:spcPct val="115000"/>
                </a:lnSpc>
                <a:buSzPts val="2000"/>
              </a:pPr>
              <a:r>
                <a:rPr lang="es-ES_tradnl" sz="2000" b="1" dirty="0" smtClean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COMPRESOR DE PISTÓN</a:t>
              </a:r>
            </a:p>
            <a:p>
              <a:pPr lvl="0">
                <a:lnSpc>
                  <a:spcPct val="115000"/>
                </a:lnSpc>
                <a:buSzPts val="2000"/>
              </a:pPr>
              <a:endParaRPr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¡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Ahora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realizaremos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una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actividad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que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resume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todo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lo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que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hemos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visto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! </a:t>
              </a:r>
              <a:r>
                <a:rPr lang="en-US" sz="1600" b="1" i="0" u="none" strike="noStrike" cap="none" dirty="0">
                  <a:solidFill>
                    <a:srgbClr val="76384D"/>
                  </a:solidFill>
                  <a:latin typeface="Calibri"/>
                  <a:ea typeface="Calibri"/>
                  <a:cs typeface="Calibri"/>
                  <a:sym typeface="Calibri"/>
                </a:rPr>
                <a:t>¡</a:t>
              </a:r>
              <a:r>
                <a:rPr lang="en-US" sz="1600" b="1" i="0" u="none" strike="noStrike" cap="none" dirty="0" err="1">
                  <a:solidFill>
                    <a:srgbClr val="76384D"/>
                  </a:solidFill>
                  <a:latin typeface="Calibri"/>
                  <a:ea typeface="Calibri"/>
                  <a:cs typeface="Calibri"/>
                  <a:sym typeface="Calibri"/>
                </a:rPr>
                <a:t>Atentos</a:t>
              </a:r>
              <a:r>
                <a:rPr lang="en-US" sz="1600" b="1" i="0" u="none" strike="noStrike" cap="none" dirty="0">
                  <a:solidFill>
                    <a:srgbClr val="76384D"/>
                  </a:solidFill>
                  <a:latin typeface="Calibri"/>
                  <a:ea typeface="Calibri"/>
                  <a:cs typeface="Calibri"/>
                  <a:sym typeface="Calibri"/>
                </a:rPr>
                <a:t>!</a:t>
              </a:r>
              <a:endParaRPr sz="1600" b="1" i="0" u="none" strike="noStrike" cap="none" dirty="0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4" name="Google Shape;244;p18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REVISEMOS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8"/>
          <p:cNvSpPr txBox="1"/>
          <p:nvPr/>
        </p:nvSpPr>
        <p:spPr>
          <a:xfrm>
            <a:off x="4125174" y="1184197"/>
            <a:ext cx="939614" cy="521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5000" dirty="0" smtClean="0">
                <a:solidFill>
                  <a:srgbClr val="BA9BA5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5000" b="0" i="0" u="none" strike="noStrike" cap="none" dirty="0">
              <a:solidFill>
                <a:srgbClr val="BA9B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Google Shape;24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74444" y="5389023"/>
            <a:ext cx="1651873" cy="884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474949"/>
            <a:ext cx="3854921" cy="365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26317" y="5029930"/>
            <a:ext cx="1806825" cy="134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9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COMENZAR LA ACTIVIDAD: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9"/>
          <p:cNvSpPr txBox="1"/>
          <p:nvPr/>
        </p:nvSpPr>
        <p:spPr>
          <a:xfrm>
            <a:off x="375977" y="1342004"/>
            <a:ext cx="1983765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ED423D"/>
                </a:solidFill>
                <a:latin typeface="Calibri"/>
                <a:ea typeface="Calibri"/>
                <a:cs typeface="Calibri"/>
                <a:sym typeface="Calibri"/>
              </a:rPr>
              <a:t>¡ATENCIÓN!</a:t>
            </a:r>
            <a:endParaRPr sz="3100" b="1" i="0" u="none" strike="noStrike" cap="none">
              <a:solidFill>
                <a:srgbClr val="ED423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9"/>
          <p:cNvSpPr txBox="1"/>
          <p:nvPr/>
        </p:nvSpPr>
        <p:spPr>
          <a:xfrm>
            <a:off x="1229039" y="1922016"/>
            <a:ext cx="793462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Materiales inflamables: </a:t>
            </a: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Tener máxima precaución al momento de  manipular o extraer el combustible de los sistemas del vehículo (bomba combustible, mangueras de inyección, etc). 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9"/>
          <p:cNvSpPr txBox="1"/>
          <p:nvPr/>
        </p:nvSpPr>
        <p:spPr>
          <a:xfrm>
            <a:off x="1229039" y="2672931"/>
            <a:ext cx="7669155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Protección obligatoria de la vista: </a:t>
            </a: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utilizarán antiparras siempre que exista riesgo de proyección de partículas a los ojos. (aceites, líquidos refrigerantes y de freno, virutas del disco de freno, uso de circuitos eléctricos, etc).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9"/>
          <p:cNvSpPr txBox="1"/>
          <p:nvPr/>
        </p:nvSpPr>
        <p:spPr>
          <a:xfrm>
            <a:off x="1229038" y="4508604"/>
            <a:ext cx="806896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 err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Protección</a:t>
            </a:r>
            <a:r>
              <a:rPr lang="en-US" sz="1400" b="1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i="0" u="none" strike="noStrike" cap="none" dirty="0" err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obligatoria</a:t>
            </a:r>
            <a:r>
              <a:rPr lang="en-US" sz="1400" b="1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de los pies: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Uso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obligatorio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zapatos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seguridad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al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entrar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al taller o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laboratorio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en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casos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exista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riesgo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caídas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objetos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pesados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9"/>
          <p:cNvSpPr txBox="1"/>
          <p:nvPr/>
        </p:nvSpPr>
        <p:spPr>
          <a:xfrm>
            <a:off x="1229039" y="5298844"/>
            <a:ext cx="7030065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Manipular herramientas </a:t>
            </a: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cuidadosamente.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Asegurar la integridad física </a:t>
            </a: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propia y del grupo de trabajo.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Circular solo por las </a:t>
            </a:r>
            <a:r>
              <a:rPr lang="en-US" sz="1400" b="1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zonas de seguridad </a:t>
            </a: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demarcadas.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9"/>
          <p:cNvSpPr txBox="1"/>
          <p:nvPr/>
        </p:nvSpPr>
        <p:spPr>
          <a:xfrm>
            <a:off x="1229039" y="6272147"/>
            <a:ext cx="388373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Toda actividad debe desarrollarse </a:t>
            </a:r>
            <a:r>
              <a:rPr lang="en-US" sz="1400" b="1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bajo supervisión </a:t>
            </a: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la persona a cargo del taller o laboratorio.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5" name="Google Shape;285;p19"/>
          <p:cNvGrpSpPr/>
          <p:nvPr/>
        </p:nvGrpSpPr>
        <p:grpSpPr>
          <a:xfrm>
            <a:off x="-4655" y="1788831"/>
            <a:ext cx="1135367" cy="783005"/>
            <a:chOff x="-4655" y="1877319"/>
            <a:chExt cx="1135367" cy="783005"/>
          </a:xfrm>
        </p:grpSpPr>
        <p:sp>
          <p:nvSpPr>
            <p:cNvPr id="286" name="Google Shape;286;p19"/>
            <p:cNvSpPr/>
            <p:nvPr/>
          </p:nvSpPr>
          <p:spPr>
            <a:xfrm rot="5400000">
              <a:off x="171526" y="1701138"/>
              <a:ext cx="783005" cy="113536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87" name="Google Shape;287;p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37197" y="2035280"/>
              <a:ext cx="629465" cy="5305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8" name="Google Shape;288;p19"/>
          <p:cNvSpPr txBox="1"/>
          <p:nvPr/>
        </p:nvSpPr>
        <p:spPr>
          <a:xfrm>
            <a:off x="1229039" y="3536692"/>
            <a:ext cx="786580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Protección obligatoria de las manos: </a:t>
            </a: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utilizarán siempre guantes de protección cuando se manipulen cualquier tipo de fluidos, en uso de herramientas e intervención del motor, desarme de partes y trabajo en sistemas eléctricos.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9" name="Google Shape;289;p19"/>
          <p:cNvGrpSpPr/>
          <p:nvPr/>
        </p:nvGrpSpPr>
        <p:grpSpPr>
          <a:xfrm>
            <a:off x="-4655" y="2661654"/>
            <a:ext cx="1135367" cy="783005"/>
            <a:chOff x="-4655" y="2735448"/>
            <a:chExt cx="1135367" cy="783005"/>
          </a:xfrm>
        </p:grpSpPr>
        <p:sp>
          <p:nvSpPr>
            <p:cNvPr id="290" name="Google Shape;290;p19"/>
            <p:cNvSpPr/>
            <p:nvPr/>
          </p:nvSpPr>
          <p:spPr>
            <a:xfrm rot="5400000">
              <a:off x="171526" y="2559267"/>
              <a:ext cx="783005" cy="113536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91" name="Google Shape;291;p1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31947" y="2879412"/>
              <a:ext cx="639965" cy="5393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2" name="Google Shape;292;p19"/>
          <p:cNvGrpSpPr/>
          <p:nvPr/>
        </p:nvGrpSpPr>
        <p:grpSpPr>
          <a:xfrm>
            <a:off x="-4655" y="3534477"/>
            <a:ext cx="1135367" cy="783005"/>
            <a:chOff x="-4655" y="3593577"/>
            <a:chExt cx="1135367" cy="783005"/>
          </a:xfrm>
        </p:grpSpPr>
        <p:sp>
          <p:nvSpPr>
            <p:cNvPr id="293" name="Google Shape;293;p19"/>
            <p:cNvSpPr/>
            <p:nvPr/>
          </p:nvSpPr>
          <p:spPr>
            <a:xfrm rot="5400000">
              <a:off x="171526" y="3417396"/>
              <a:ext cx="783005" cy="113536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94" name="Google Shape;294;p1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50751" y="3729725"/>
              <a:ext cx="602356" cy="5077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5" name="Google Shape;295;p19"/>
          <p:cNvGrpSpPr/>
          <p:nvPr/>
        </p:nvGrpSpPr>
        <p:grpSpPr>
          <a:xfrm>
            <a:off x="-4655" y="4407300"/>
            <a:ext cx="1135367" cy="783005"/>
            <a:chOff x="-4655" y="4451706"/>
            <a:chExt cx="1135367" cy="783005"/>
          </a:xfrm>
        </p:grpSpPr>
        <p:sp>
          <p:nvSpPr>
            <p:cNvPr id="296" name="Google Shape;296;p19"/>
            <p:cNvSpPr/>
            <p:nvPr/>
          </p:nvSpPr>
          <p:spPr>
            <a:xfrm rot="5400000">
              <a:off x="171526" y="4275525"/>
              <a:ext cx="783005" cy="113536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97" name="Google Shape;297;p1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2982" y="4590635"/>
              <a:ext cx="610125" cy="51424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8" name="Google Shape;298;p19"/>
          <p:cNvGrpSpPr/>
          <p:nvPr/>
        </p:nvGrpSpPr>
        <p:grpSpPr>
          <a:xfrm>
            <a:off x="-4655" y="6167965"/>
            <a:ext cx="1135367" cy="783005"/>
            <a:chOff x="-4655" y="6167965"/>
            <a:chExt cx="1135367" cy="783005"/>
          </a:xfrm>
        </p:grpSpPr>
        <p:sp>
          <p:nvSpPr>
            <p:cNvPr id="299" name="Google Shape;299;p19"/>
            <p:cNvSpPr/>
            <p:nvPr/>
          </p:nvSpPr>
          <p:spPr>
            <a:xfrm rot="5400000">
              <a:off x="171526" y="5991784"/>
              <a:ext cx="783005" cy="113536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00" name="Google Shape;300;p1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18928" y="6295340"/>
              <a:ext cx="666001" cy="56134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1" name="Google Shape;301;p19"/>
          <p:cNvGrpSpPr/>
          <p:nvPr/>
        </p:nvGrpSpPr>
        <p:grpSpPr>
          <a:xfrm>
            <a:off x="-4655" y="5117148"/>
            <a:ext cx="1193246" cy="1156253"/>
            <a:chOff x="-4655" y="5146860"/>
            <a:chExt cx="1193246" cy="1156253"/>
          </a:xfrm>
        </p:grpSpPr>
        <p:sp>
          <p:nvSpPr>
            <p:cNvPr id="302" name="Google Shape;302;p19"/>
            <p:cNvSpPr/>
            <p:nvPr/>
          </p:nvSpPr>
          <p:spPr>
            <a:xfrm rot="5400000">
              <a:off x="171526" y="5133654"/>
              <a:ext cx="783005" cy="113536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03" name="Google Shape;303;p19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 rot="-2193866">
              <a:off x="141403" y="5342117"/>
              <a:ext cx="908505" cy="76574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04" name="Google Shape;304;p1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211105" y="4810371"/>
            <a:ext cx="4327510" cy="3353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1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ACTIVIDAD PRÁCTICA</a:t>
            </a:r>
            <a:endParaRPr sz="3100" b="1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41"/>
          <p:cNvSpPr/>
          <p:nvPr/>
        </p:nvSpPr>
        <p:spPr>
          <a:xfrm>
            <a:off x="375975" y="2370247"/>
            <a:ext cx="8839201" cy="323819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41"/>
          <p:cNvSpPr/>
          <p:nvPr/>
        </p:nvSpPr>
        <p:spPr>
          <a:xfrm>
            <a:off x="5279923" y="7354529"/>
            <a:ext cx="2723535" cy="2051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41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¡PRACTIQUEMOS!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3" name="Google Shape;313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8464" y="2370247"/>
            <a:ext cx="4539997" cy="5336912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41"/>
          <p:cNvSpPr txBox="1"/>
          <p:nvPr/>
        </p:nvSpPr>
        <p:spPr>
          <a:xfrm>
            <a:off x="958647" y="3356277"/>
            <a:ext cx="4704736" cy="774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  <a:buSzPts val="2000"/>
            </a:pPr>
            <a:r>
              <a:rPr lang="de-DE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COMPRESOR DE PISTÓN</a:t>
            </a:r>
          </a:p>
          <a:p>
            <a:pPr lvl="0">
              <a:lnSpc>
                <a:spcPct val="115000"/>
              </a:lnSpc>
              <a:buSzPts val="2000"/>
            </a:pP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Ahora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realizaremos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práctica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sugerimos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seguir</a:t>
            </a:r>
            <a:r>
              <a:rPr lang="en-US" sz="1600" b="1" i="0" u="none" strike="noStrike" cap="none" dirty="0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las</a:t>
            </a:r>
            <a:r>
              <a:rPr lang="en-US" sz="1600" b="1" i="0" u="none" strike="noStrike" cap="none" dirty="0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instrucciones</a:t>
            </a:r>
            <a:r>
              <a:rPr lang="en-US" sz="1600" b="1" i="0" u="none" strike="noStrike" cap="none" dirty="0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van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Adjuntas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en la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guía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el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profesor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entregará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 b="1" i="0" u="none" strike="noStrike" cap="none" dirty="0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41"/>
          <p:cNvSpPr txBox="1"/>
          <p:nvPr/>
        </p:nvSpPr>
        <p:spPr>
          <a:xfrm>
            <a:off x="3670559" y="1209418"/>
            <a:ext cx="1057597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dirty="0" smtClean="0">
                <a:solidFill>
                  <a:srgbClr val="BA9BA5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6000" b="0" i="0" u="none" strike="noStrike" cap="none" dirty="0">
              <a:solidFill>
                <a:srgbClr val="BA9B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1"/>
          <p:cNvSpPr/>
          <p:nvPr/>
        </p:nvSpPr>
        <p:spPr>
          <a:xfrm>
            <a:off x="383456" y="2370247"/>
            <a:ext cx="8839201" cy="323819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21"/>
          <p:cNvSpPr/>
          <p:nvPr/>
        </p:nvSpPr>
        <p:spPr>
          <a:xfrm>
            <a:off x="5279923" y="7354529"/>
            <a:ext cx="2723535" cy="2051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2" name="Google Shape;32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2940" y="2710743"/>
            <a:ext cx="5190655" cy="4917756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21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TICKET DE SALIDA</a:t>
            </a:r>
            <a:endParaRPr sz="3100" b="1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21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TERMINAR: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21"/>
          <p:cNvSpPr txBox="1"/>
          <p:nvPr/>
        </p:nvSpPr>
        <p:spPr>
          <a:xfrm>
            <a:off x="958647" y="3788886"/>
            <a:ext cx="5107856" cy="774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de-DE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COMPRESOR </a:t>
            </a:r>
            <a:r>
              <a:rPr lang="de-DE" sz="200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 PISTÓN</a:t>
            </a:r>
            <a:endParaRPr lang="de-DE" sz="2000" dirty="0" smtClean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15000"/>
              </a:lnSpc>
            </a:pP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¡No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olvides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contestar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Autoevaluación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entregar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el Ticket de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Salida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¡Hasta la </a:t>
            </a:r>
            <a:r>
              <a:rPr lang="en-US" sz="2100" b="1" i="0" u="none" strike="noStrike" cap="none" dirty="0" err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próxima</a:t>
            </a:r>
            <a:r>
              <a:rPr lang="en-US" sz="2100" b="1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! </a:t>
            </a:r>
            <a:endParaRPr sz="2100" b="1" i="0" u="none" strike="noStrike" cap="none" dirty="0">
              <a:solidFill>
                <a:srgbClr val="741B4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600" b="1" i="0" u="none" strike="noStrike" cap="none" dirty="0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6" name="Google Shape;32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10793" y="4159041"/>
            <a:ext cx="673176" cy="6037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7"/>
          <p:cNvSpPr txBox="1"/>
          <p:nvPr/>
        </p:nvSpPr>
        <p:spPr>
          <a:xfrm>
            <a:off x="1139100" y="834800"/>
            <a:ext cx="5754944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200"/>
            </a:pPr>
            <a:r>
              <a:rPr lang="en-US" sz="1200" b="1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MÓDULO </a:t>
            </a:r>
            <a:r>
              <a:rPr lang="en-US" sz="1200" b="1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7 </a:t>
            </a:r>
            <a:r>
              <a:rPr lang="en-US" sz="1200" b="0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s-ES_tradnl" sz="1200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MANTENIMIENTO DE SISTEMAS HIDRÁULICOS Y NEUMÁTICOS</a:t>
            </a:r>
            <a:endParaRPr sz="12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37"/>
          <p:cNvSpPr txBox="1"/>
          <p:nvPr/>
        </p:nvSpPr>
        <p:spPr>
          <a:xfrm>
            <a:off x="365425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</a:t>
            </a:r>
            <a:r>
              <a:rPr lang="en-US" sz="1500" b="1" dirty="0" smtClean="0">
                <a:latin typeface="Calibri"/>
                <a:ea typeface="Calibri"/>
                <a:cs typeface="Calibri"/>
                <a:sym typeface="Calibri"/>
              </a:rPr>
              <a:t>10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37"/>
          <p:cNvSpPr txBox="1"/>
          <p:nvPr/>
        </p:nvSpPr>
        <p:spPr>
          <a:xfrm>
            <a:off x="376664" y="2420165"/>
            <a:ext cx="4354059" cy="636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s-ES_tradnl" sz="3600" b="1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COMPRESOR DE PISTÓN</a:t>
            </a:r>
            <a:endParaRPr lang="de-DE" sz="3600" b="1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agen 1" descr="PORTADILLA M7 A10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216" y="2327879"/>
            <a:ext cx="7754112" cy="47365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375974" y="1265366"/>
            <a:ext cx="8959095" cy="5568052"/>
            <a:chOff x="375974" y="1265366"/>
            <a:chExt cx="8959095" cy="5568052"/>
          </a:xfrm>
        </p:grpSpPr>
        <p:grpSp>
          <p:nvGrpSpPr>
            <p:cNvPr id="3" name="Google Shape;101;p3"/>
            <p:cNvGrpSpPr/>
            <p:nvPr/>
          </p:nvGrpSpPr>
          <p:grpSpPr>
            <a:xfrm>
              <a:off x="481781" y="1887795"/>
              <a:ext cx="4090219" cy="3255705"/>
              <a:chOff x="0" y="0"/>
              <a:chExt cx="4090218" cy="3116824"/>
            </a:xfrm>
          </p:grpSpPr>
          <p:sp>
            <p:nvSpPr>
              <p:cNvPr id="8" name="Rectángulo redondeado"/>
              <p:cNvSpPr/>
              <p:nvPr/>
            </p:nvSpPr>
            <p:spPr>
              <a:xfrm>
                <a:off x="0" y="0"/>
                <a:ext cx="4090219" cy="3116825"/>
              </a:xfrm>
              <a:prstGeom prst="roundRect">
                <a:avLst>
                  <a:gd name="adj" fmla="val 8420"/>
                </a:avLst>
              </a:prstGeom>
              <a:solidFill>
                <a:srgbClr val="FFFFFF"/>
              </a:solidFill>
              <a:ln w="9525" cap="flat">
                <a:solidFill>
                  <a:schemeClr val="accent2">
                    <a:lumOff val="21764"/>
                  </a:schemeClr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9" name="Texto"/>
              <p:cNvSpPr txBox="1"/>
              <p:nvPr/>
            </p:nvSpPr>
            <p:spPr>
              <a:xfrm>
                <a:off x="76864" y="1368295"/>
                <a:ext cx="3936491" cy="38023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91424" tIns="91424" rIns="91424" bIns="91424" numCol="1" anchor="ctr">
                <a:spAutoFit/>
              </a:bodyPr>
              <a:lstStyle/>
              <a:p>
                <a:r>
                  <a:t>    </a:t>
                </a:r>
              </a:p>
            </p:txBody>
          </p:sp>
        </p:grpSp>
        <p:pic>
          <p:nvPicPr>
            <p:cNvPr id="4" name="Imagen 21" descr="Imagen 21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75974" y="1796209"/>
              <a:ext cx="719663" cy="686190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5" name="Google Shape;95;p3"/>
            <p:cNvSpPr txBox="1"/>
            <p:nvPr/>
          </p:nvSpPr>
          <p:spPr>
            <a:xfrm>
              <a:off x="375975" y="1265366"/>
              <a:ext cx="4864619" cy="53616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91424" tIns="91424" rIns="91424" bIns="91424" anchor="ctr">
              <a:spAutoFit/>
            </a:bodyPr>
            <a:lstStyle>
              <a:lvl1pPr>
                <a:lnSpc>
                  <a:spcPct val="80000"/>
                </a:lnSpc>
                <a:defRPr sz="2800" b="1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dirty="0"/>
                <a:t>OBJETIVO DE APRENDIZAJE</a:t>
              </a:r>
            </a:p>
          </p:txBody>
        </p:sp>
        <p:pic>
          <p:nvPicPr>
            <p:cNvPr id="6" name="Imagen 26" descr="Imagen 26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485784" y="2354963"/>
              <a:ext cx="5849285" cy="4478455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7" name="Google Shape;84;p38"/>
            <p:cNvSpPr txBox="1"/>
            <p:nvPr/>
          </p:nvSpPr>
          <p:spPr>
            <a:xfrm>
              <a:off x="787400" y="2014319"/>
              <a:ext cx="3574271" cy="301617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91424" tIns="91424" rIns="91424" bIns="91424" anchor="ctr">
              <a:spAutoFit/>
            </a:bodyPr>
            <a:lstStyle>
              <a:lvl1pPr>
                <a:lnSpc>
                  <a:spcPct val="115000"/>
                </a:lnSpc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es-ES_tradnl" dirty="0"/>
                <a:t> </a:t>
              </a:r>
              <a:r>
                <a:rPr lang="es-ES_tradnl" dirty="0" smtClean="0"/>
                <a:t>     Reparar </a:t>
              </a:r>
              <a:r>
                <a:rPr lang="es-ES_tradnl" dirty="0"/>
                <a:t>y probar sistemas hidráulicos y neumáticos, responsables de diversas funciones en los vehículos, tales como suspensión, sistema de dirección, frenos </a:t>
              </a:r>
              <a:r>
                <a:rPr lang="es-ES_tradnl" dirty="0" smtClean="0"/>
                <a:t>             y </a:t>
              </a:r>
              <a:r>
                <a:rPr lang="es-ES_tradnl" dirty="0"/>
                <a:t>transmisión de potencia manual y automática, utilizando las </a:t>
              </a:r>
              <a:r>
                <a:rPr lang="es-ES_tradnl" dirty="0" smtClean="0"/>
                <a:t>herramientas </a:t>
              </a:r>
              <a:r>
                <a:rPr lang="es-ES_tradnl" dirty="0"/>
                <a:t>e </a:t>
              </a:r>
              <a:r>
                <a:rPr lang="es-ES_tradnl" dirty="0" smtClean="0"/>
                <a:t>instrumentos apropiados</a:t>
              </a:r>
              <a:r>
                <a:rPr lang="es-ES_tradnl" dirty="0"/>
                <a:t>, </a:t>
              </a:r>
              <a:r>
                <a:rPr lang="es-ES_tradnl" dirty="0" smtClean="0"/>
                <a:t>de</a:t>
              </a:r>
            </a:p>
            <a:p>
              <a:r>
                <a:rPr lang="es-ES_tradnl" dirty="0" smtClean="0"/>
                <a:t>acuerdo a las especificaciones</a:t>
              </a:r>
            </a:p>
            <a:p>
              <a:r>
                <a:rPr lang="es-ES_tradnl" dirty="0" smtClean="0"/>
                <a:t>técnicas del fabricante y </a:t>
              </a:r>
            </a:p>
            <a:p>
              <a:r>
                <a:rPr lang="es-ES_tradnl" dirty="0" smtClean="0"/>
                <a:t>estándares internacionales. </a:t>
              </a:r>
              <a:endParaRPr lang="es-ES_tradnl" dirty="0"/>
            </a:p>
          </p:txBody>
        </p:sp>
      </p:grpSp>
    </p:spTree>
    <p:extLst>
      <p:ext uri="{BB962C8B-B14F-4D97-AF65-F5344CB8AC3E}">
        <p14:creationId xmlns:p14="http://schemas.microsoft.com/office/powerpoint/2010/main" val="695720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>
            <a:spLocks noGrp="1"/>
          </p:cNvSpPr>
          <p:nvPr>
            <p:ph type="subTitle" idx="1"/>
          </p:nvPr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RECORDEMOS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¿QUÉ APRENDIMOS LA ACTIVIDAD ANTERIOR?</a:t>
            </a:r>
            <a:endParaRPr sz="3100" b="1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3"/>
          <p:cNvSpPr txBox="1"/>
          <p:nvPr/>
        </p:nvSpPr>
        <p:spPr>
          <a:xfrm>
            <a:off x="940275" y="2992442"/>
            <a:ext cx="4177165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0000"/>
              </a:lnSpc>
            </a:pPr>
            <a:r>
              <a:rPr lang="es-ES_tradnl" sz="1500" dirty="0">
                <a:latin typeface="Calibri"/>
                <a:cs typeface="Calibri"/>
              </a:rPr>
              <a:t>Reconociste  de manera correcta los distintos componentes de la red o sistema de generación, tratamiento y distribución del aire comprimido</a:t>
            </a:r>
          </a:p>
        </p:txBody>
      </p:sp>
      <p:sp>
        <p:nvSpPr>
          <p:cNvPr id="123" name="Google Shape;123;p3"/>
          <p:cNvSpPr txBox="1"/>
          <p:nvPr/>
        </p:nvSpPr>
        <p:spPr>
          <a:xfrm>
            <a:off x="872574" y="3965882"/>
            <a:ext cx="3390847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0000"/>
              </a:lnSpc>
            </a:pPr>
            <a:r>
              <a:rPr lang="es-ES_tradnl" sz="1500" dirty="0">
                <a:latin typeface="Calibri"/>
                <a:cs typeface="Calibri"/>
              </a:rPr>
              <a:t>Identificaste de manera correcta la función de cada componente del sistema</a:t>
            </a:r>
          </a:p>
        </p:txBody>
      </p:sp>
      <p:sp>
        <p:nvSpPr>
          <p:cNvPr id="32" name="Google Shape;121;p3"/>
          <p:cNvSpPr txBox="1"/>
          <p:nvPr/>
        </p:nvSpPr>
        <p:spPr>
          <a:xfrm>
            <a:off x="881699" y="4681393"/>
            <a:ext cx="3963061" cy="709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0000"/>
              </a:lnSpc>
            </a:pPr>
            <a:r>
              <a:rPr lang="es-ES_tradnl" sz="1500" dirty="0">
                <a:latin typeface="Calibri"/>
                <a:cs typeface="Calibri"/>
              </a:rPr>
              <a:t>Identificaste información técnica y especificaciones de la red</a:t>
            </a:r>
          </a:p>
        </p:txBody>
      </p:sp>
      <p:sp>
        <p:nvSpPr>
          <p:cNvPr id="49" name="Google Shape;121;p3"/>
          <p:cNvSpPr txBox="1"/>
          <p:nvPr/>
        </p:nvSpPr>
        <p:spPr>
          <a:xfrm>
            <a:off x="759007" y="5551886"/>
            <a:ext cx="433219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0000"/>
              </a:lnSpc>
            </a:pPr>
            <a:r>
              <a:rPr lang="es-ES_tradnl" sz="1500" dirty="0">
                <a:latin typeface="Calibri"/>
                <a:cs typeface="Calibri"/>
              </a:rPr>
              <a:t>Reconociste aplicaciones o usos del aire comprimido en el taller o servicio de mecánica automotriz</a:t>
            </a:r>
          </a:p>
        </p:txBody>
      </p:sp>
      <p:grpSp>
        <p:nvGrpSpPr>
          <p:cNvPr id="36" name="Grupo 35"/>
          <p:cNvGrpSpPr/>
          <p:nvPr/>
        </p:nvGrpSpPr>
        <p:grpSpPr>
          <a:xfrm>
            <a:off x="375975" y="2779356"/>
            <a:ext cx="4845900" cy="968406"/>
            <a:chOff x="375975" y="2779356"/>
            <a:chExt cx="4845900" cy="968406"/>
          </a:xfrm>
        </p:grpSpPr>
        <p:sp>
          <p:nvSpPr>
            <p:cNvPr id="37" name="Google Shape;101;p3"/>
            <p:cNvSpPr/>
            <p:nvPr/>
          </p:nvSpPr>
          <p:spPr>
            <a:xfrm>
              <a:off x="564075" y="2779356"/>
              <a:ext cx="4657800" cy="968406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" name="Grupo 37"/>
            <p:cNvGrpSpPr/>
            <p:nvPr/>
          </p:nvGrpSpPr>
          <p:grpSpPr>
            <a:xfrm>
              <a:off x="375975" y="3069299"/>
              <a:ext cx="376200" cy="395325"/>
              <a:chOff x="375975" y="3212432"/>
              <a:chExt cx="376200" cy="395325"/>
            </a:xfrm>
          </p:grpSpPr>
          <p:sp>
            <p:nvSpPr>
              <p:cNvPr id="39" name="Google Shape;103;p3"/>
              <p:cNvSpPr/>
              <p:nvPr/>
            </p:nvSpPr>
            <p:spPr>
              <a:xfrm>
                <a:off x="375975" y="3221957"/>
                <a:ext cx="376200" cy="385800"/>
              </a:xfrm>
              <a:prstGeom prst="roundRect">
                <a:avLst>
                  <a:gd name="adj" fmla="val 16667"/>
                </a:avLst>
              </a:prstGeom>
              <a:solidFill>
                <a:srgbClr val="741B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104;p3"/>
              <p:cNvSpPr txBox="1"/>
              <p:nvPr/>
            </p:nvSpPr>
            <p:spPr>
              <a:xfrm>
                <a:off x="385500" y="3212432"/>
                <a:ext cx="300300" cy="3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800" b="1" i="0" u="none" strike="noStrike" cap="none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 sz="2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1" name="Grupo 40"/>
          <p:cNvGrpSpPr/>
          <p:nvPr/>
        </p:nvGrpSpPr>
        <p:grpSpPr>
          <a:xfrm>
            <a:off x="375975" y="3863665"/>
            <a:ext cx="4854099" cy="713907"/>
            <a:chOff x="375975" y="3586968"/>
            <a:chExt cx="4854099" cy="713907"/>
          </a:xfrm>
        </p:grpSpPr>
        <p:sp>
          <p:nvSpPr>
            <p:cNvPr id="42" name="Google Shape;101;p3"/>
            <p:cNvSpPr/>
            <p:nvPr/>
          </p:nvSpPr>
          <p:spPr>
            <a:xfrm>
              <a:off x="572274" y="3586968"/>
              <a:ext cx="4657800" cy="713907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3" name="Grupo 2"/>
            <p:cNvGrpSpPr/>
            <p:nvPr/>
          </p:nvGrpSpPr>
          <p:grpSpPr>
            <a:xfrm>
              <a:off x="375975" y="3747219"/>
              <a:ext cx="376200" cy="395325"/>
              <a:chOff x="375975" y="3087305"/>
              <a:chExt cx="376200" cy="395325"/>
            </a:xfrm>
          </p:grpSpPr>
          <p:sp>
            <p:nvSpPr>
              <p:cNvPr id="44" name="Google Shape;103;p3"/>
              <p:cNvSpPr/>
              <p:nvPr/>
            </p:nvSpPr>
            <p:spPr>
              <a:xfrm>
                <a:off x="375975" y="3096830"/>
                <a:ext cx="376200" cy="385800"/>
              </a:xfrm>
              <a:prstGeom prst="roundRect">
                <a:avLst>
                  <a:gd name="adj" fmla="val 16667"/>
                </a:avLst>
              </a:prstGeom>
              <a:solidFill>
                <a:srgbClr val="741B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104;p3"/>
              <p:cNvSpPr txBox="1"/>
              <p:nvPr/>
            </p:nvSpPr>
            <p:spPr>
              <a:xfrm>
                <a:off x="385500" y="3087305"/>
                <a:ext cx="300300" cy="3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800" b="1" i="0" u="none" strike="noStrike" cap="none" dirty="0" smtClean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endParaRPr sz="2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1" name="Grupo 50"/>
          <p:cNvGrpSpPr/>
          <p:nvPr/>
        </p:nvGrpSpPr>
        <p:grpSpPr>
          <a:xfrm>
            <a:off x="375975" y="4668843"/>
            <a:ext cx="4845900" cy="713907"/>
            <a:chOff x="375975" y="4349828"/>
            <a:chExt cx="4845900" cy="713907"/>
          </a:xfrm>
        </p:grpSpPr>
        <p:sp>
          <p:nvSpPr>
            <p:cNvPr id="52" name="Google Shape;101;p3"/>
            <p:cNvSpPr/>
            <p:nvPr/>
          </p:nvSpPr>
          <p:spPr>
            <a:xfrm>
              <a:off x="564075" y="4349828"/>
              <a:ext cx="4657800" cy="713907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" name="Grupo 2"/>
            <p:cNvGrpSpPr/>
            <p:nvPr/>
          </p:nvGrpSpPr>
          <p:grpSpPr>
            <a:xfrm>
              <a:off x="375975" y="4509118"/>
              <a:ext cx="376200" cy="395325"/>
              <a:chOff x="375975" y="3087305"/>
              <a:chExt cx="376200" cy="395325"/>
            </a:xfrm>
          </p:grpSpPr>
          <p:sp>
            <p:nvSpPr>
              <p:cNvPr id="54" name="Google Shape;103;p3"/>
              <p:cNvSpPr/>
              <p:nvPr/>
            </p:nvSpPr>
            <p:spPr>
              <a:xfrm>
                <a:off x="375975" y="3096830"/>
                <a:ext cx="376200" cy="385800"/>
              </a:xfrm>
              <a:prstGeom prst="roundRect">
                <a:avLst>
                  <a:gd name="adj" fmla="val 16667"/>
                </a:avLst>
              </a:prstGeom>
              <a:solidFill>
                <a:srgbClr val="741B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104;p3"/>
              <p:cNvSpPr txBox="1"/>
              <p:nvPr/>
            </p:nvSpPr>
            <p:spPr>
              <a:xfrm>
                <a:off x="385500" y="3087305"/>
                <a:ext cx="300300" cy="3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800" b="1" i="0" u="none" strike="noStrike" cap="none" dirty="0" smtClean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</a:t>
                </a:r>
                <a:endParaRPr sz="2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6" name="Imagen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760" y="2500812"/>
            <a:ext cx="4863918" cy="4608197"/>
          </a:xfrm>
          <a:prstGeom prst="rect">
            <a:avLst/>
          </a:prstGeom>
        </p:spPr>
      </p:pic>
      <p:grpSp>
        <p:nvGrpSpPr>
          <p:cNvPr id="57" name="Grupo 56"/>
          <p:cNvGrpSpPr/>
          <p:nvPr/>
        </p:nvGrpSpPr>
        <p:grpSpPr>
          <a:xfrm>
            <a:off x="375975" y="5474021"/>
            <a:ext cx="4854099" cy="713907"/>
            <a:chOff x="375975" y="5129290"/>
            <a:chExt cx="4854099" cy="713907"/>
          </a:xfrm>
        </p:grpSpPr>
        <p:sp>
          <p:nvSpPr>
            <p:cNvPr id="58" name="Google Shape;101;p3"/>
            <p:cNvSpPr/>
            <p:nvPr/>
          </p:nvSpPr>
          <p:spPr>
            <a:xfrm>
              <a:off x="572274" y="5129290"/>
              <a:ext cx="4657800" cy="713907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" name="Grupo 2"/>
            <p:cNvGrpSpPr/>
            <p:nvPr/>
          </p:nvGrpSpPr>
          <p:grpSpPr>
            <a:xfrm>
              <a:off x="375975" y="5293344"/>
              <a:ext cx="376200" cy="395325"/>
              <a:chOff x="375975" y="3087305"/>
              <a:chExt cx="376200" cy="395325"/>
            </a:xfrm>
          </p:grpSpPr>
          <p:sp>
            <p:nvSpPr>
              <p:cNvPr id="60" name="Google Shape;103;p3"/>
              <p:cNvSpPr/>
              <p:nvPr/>
            </p:nvSpPr>
            <p:spPr>
              <a:xfrm>
                <a:off x="375975" y="3096830"/>
                <a:ext cx="376200" cy="385800"/>
              </a:xfrm>
              <a:prstGeom prst="roundRect">
                <a:avLst>
                  <a:gd name="adj" fmla="val 16667"/>
                </a:avLst>
              </a:prstGeom>
              <a:solidFill>
                <a:srgbClr val="741B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104;p3"/>
              <p:cNvSpPr txBox="1"/>
              <p:nvPr/>
            </p:nvSpPr>
            <p:spPr>
              <a:xfrm>
                <a:off x="385500" y="3087305"/>
                <a:ext cx="300300" cy="3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800" b="1" i="0" u="none" strike="noStrike" cap="none" dirty="0" smtClean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4</a:t>
                </a:r>
                <a:endParaRPr sz="2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7" name="Google Shape;82;p14"/>
          <p:cNvSpPr txBox="1"/>
          <p:nvPr/>
        </p:nvSpPr>
        <p:spPr>
          <a:xfrm>
            <a:off x="572274" y="2200719"/>
            <a:ext cx="5192504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COMPRESOR DE AIRE</a:t>
            </a:r>
            <a:endParaRPr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ANTES DE COMENZAR</a:t>
            </a:r>
            <a:endParaRPr sz="3100" b="1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 txBox="1"/>
          <p:nvPr/>
        </p:nvSpPr>
        <p:spPr>
          <a:xfrm>
            <a:off x="506729" y="6079211"/>
            <a:ext cx="5388800" cy="198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 dirty="0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¡</a:t>
            </a:r>
            <a:r>
              <a:rPr lang="en-US" sz="2100" b="1" i="0" u="none" strike="noStrike" cap="none" dirty="0" err="1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Compartan</a:t>
            </a:r>
            <a:r>
              <a:rPr lang="en-US" sz="2100" b="1" i="0" u="none" strike="noStrike" cap="none" dirty="0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1" i="0" u="none" strike="noStrike" cap="none" dirty="0" err="1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experiencias</a:t>
            </a:r>
            <a:r>
              <a:rPr lang="en-US" sz="2100" b="1" i="0" u="none" strike="noStrike" cap="none" dirty="0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0" i="0" u="none" strike="noStrike" cap="none" dirty="0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con </a:t>
            </a:r>
            <a:r>
              <a:rPr lang="en-US" sz="2100" b="0" i="0" u="none" strike="noStrike" cap="none" dirty="0" err="1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sus</a:t>
            </a:r>
            <a:r>
              <a:rPr lang="en-US" sz="2100" b="0" i="0" u="none" strike="noStrike" cap="none" dirty="0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0" i="0" u="none" strike="noStrike" cap="none" dirty="0" err="1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compañeros</a:t>
            </a:r>
            <a:r>
              <a:rPr lang="en-US" sz="2100" b="0" i="0" u="none" strike="noStrike" cap="none" dirty="0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! </a:t>
            </a:r>
            <a:endParaRPr sz="2000" b="0" i="0" u="none" strike="noStrike" cap="none" dirty="0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ALGUNAS PREGUNTAS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49425" y="1315762"/>
            <a:ext cx="2670048" cy="56753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" name="Google Shape;139;p4"/>
          <p:cNvGrpSpPr/>
          <p:nvPr/>
        </p:nvGrpSpPr>
        <p:grpSpPr>
          <a:xfrm>
            <a:off x="421123" y="2527768"/>
            <a:ext cx="5650725" cy="609344"/>
            <a:chOff x="466025" y="2540151"/>
            <a:chExt cx="5650725" cy="865112"/>
          </a:xfrm>
        </p:grpSpPr>
        <p:sp>
          <p:nvSpPr>
            <p:cNvPr id="29" name="Google Shape;140;p4"/>
            <p:cNvSpPr/>
            <p:nvPr/>
          </p:nvSpPr>
          <p:spPr>
            <a:xfrm>
              <a:off x="466025" y="2540151"/>
              <a:ext cx="5650725" cy="865112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41;p4"/>
            <p:cNvSpPr txBox="1"/>
            <p:nvPr/>
          </p:nvSpPr>
          <p:spPr>
            <a:xfrm>
              <a:off x="806875" y="2780018"/>
              <a:ext cx="4394624" cy="3645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>
                <a:buSzPts val="1800"/>
              </a:pPr>
              <a:r>
                <a:rPr lang="es-ES_tradnl" sz="1800" dirty="0">
                  <a:latin typeface="Calibri"/>
                  <a:ea typeface="Calibri"/>
                  <a:cs typeface="Calibri"/>
                  <a:sym typeface="Calibri"/>
                </a:rPr>
                <a:t>¿Qué saben de los compresores de pistón?</a:t>
              </a:r>
            </a:p>
          </p:txBody>
        </p:sp>
      </p:grpSp>
      <p:pic>
        <p:nvPicPr>
          <p:cNvPr id="31" name="Google Shape;144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50868" y="2306374"/>
            <a:ext cx="441960" cy="4389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" name="Google Shape;139;p4"/>
          <p:cNvGrpSpPr/>
          <p:nvPr/>
        </p:nvGrpSpPr>
        <p:grpSpPr>
          <a:xfrm>
            <a:off x="421123" y="3524726"/>
            <a:ext cx="5650725" cy="813915"/>
            <a:chOff x="466025" y="2540150"/>
            <a:chExt cx="5650725" cy="1155550"/>
          </a:xfrm>
        </p:grpSpPr>
        <p:sp>
          <p:nvSpPr>
            <p:cNvPr id="37" name="Google Shape;140;p4"/>
            <p:cNvSpPr/>
            <p:nvPr/>
          </p:nvSpPr>
          <p:spPr>
            <a:xfrm>
              <a:off x="466025" y="2540150"/>
              <a:ext cx="5650725" cy="115555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141;p4"/>
            <p:cNvSpPr txBox="1"/>
            <p:nvPr/>
          </p:nvSpPr>
          <p:spPr>
            <a:xfrm>
              <a:off x="806874" y="2845981"/>
              <a:ext cx="4847543" cy="5058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>
                <a:buSzPts val="1800"/>
              </a:pPr>
              <a:r>
                <a:rPr lang="es-ES_tradnl" sz="1800" dirty="0">
                  <a:latin typeface="Calibri"/>
                  <a:ea typeface="Calibri"/>
                  <a:cs typeface="Calibri"/>
                  <a:sym typeface="Calibri"/>
                </a:rPr>
                <a:t>¿Pueden explicar cuál es su principio de funcionamiento básico?</a:t>
              </a:r>
            </a:p>
          </p:txBody>
        </p:sp>
      </p:grpSp>
      <p:pic>
        <p:nvPicPr>
          <p:cNvPr id="39" name="Google Shape;144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50868" y="3303332"/>
            <a:ext cx="441960" cy="4389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oogle Shape;139;p4"/>
          <p:cNvGrpSpPr/>
          <p:nvPr/>
        </p:nvGrpSpPr>
        <p:grpSpPr>
          <a:xfrm>
            <a:off x="421123" y="4687752"/>
            <a:ext cx="5650725" cy="813915"/>
            <a:chOff x="466025" y="2540150"/>
            <a:chExt cx="5650725" cy="1155550"/>
          </a:xfrm>
        </p:grpSpPr>
        <p:sp>
          <p:nvSpPr>
            <p:cNvPr id="19" name="Google Shape;140;p4"/>
            <p:cNvSpPr/>
            <p:nvPr/>
          </p:nvSpPr>
          <p:spPr>
            <a:xfrm>
              <a:off x="466025" y="2540150"/>
              <a:ext cx="5650725" cy="115555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41;p4"/>
            <p:cNvSpPr txBox="1"/>
            <p:nvPr/>
          </p:nvSpPr>
          <p:spPr>
            <a:xfrm>
              <a:off x="806874" y="2845981"/>
              <a:ext cx="4847543" cy="5058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>
                <a:buSzPts val="1800"/>
              </a:pPr>
              <a:r>
                <a:rPr lang="es-ES_tradnl" sz="1800" dirty="0">
                  <a:latin typeface="Calibri"/>
                  <a:ea typeface="Calibri"/>
                  <a:cs typeface="Calibri"/>
                  <a:sym typeface="Calibri"/>
                </a:rPr>
                <a:t>¿Cuáles son las ventajas de un compresor de pistón en relación con otros tipos?</a:t>
              </a:r>
            </a:p>
          </p:txBody>
        </p:sp>
      </p:grpSp>
      <p:pic>
        <p:nvPicPr>
          <p:cNvPr id="21" name="Google Shape;144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50868" y="4466358"/>
            <a:ext cx="441960" cy="438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0420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"/>
          <p:cNvSpPr/>
          <p:nvPr/>
        </p:nvSpPr>
        <p:spPr>
          <a:xfrm>
            <a:off x="4063481" y="3054109"/>
            <a:ext cx="5095870" cy="4127581"/>
          </a:xfrm>
          <a:prstGeom prst="roundRect">
            <a:avLst>
              <a:gd name="adj" fmla="val 5168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5"/>
          <p:cNvSpPr txBox="1"/>
          <p:nvPr/>
        </p:nvSpPr>
        <p:spPr>
          <a:xfrm>
            <a:off x="4550475" y="3729776"/>
            <a:ext cx="4446723" cy="280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600"/>
            </a:pPr>
            <a:r>
              <a:rPr lang="es-ES_tradnl" sz="1600" dirty="0">
                <a:latin typeface="Calibri"/>
                <a:cs typeface="Calibri"/>
              </a:rPr>
              <a:t>Reconocerás  de manera correcta las mantenciones preventivas de la unidad compresor.</a:t>
            </a:r>
          </a:p>
          <a:p>
            <a:pPr lvl="0">
              <a:buSzPts val="1600"/>
            </a:pPr>
            <a:endParaRPr lang="es-ES_tradnl" sz="1600" dirty="0" smtClean="0">
              <a:latin typeface="Calibri"/>
              <a:cs typeface="Calibri"/>
            </a:endParaRPr>
          </a:p>
          <a:p>
            <a:pPr lvl="0">
              <a:buSzPts val="1600"/>
            </a:pPr>
            <a:endParaRPr lang="es-ES_tradnl" sz="1600" dirty="0">
              <a:latin typeface="Calibri"/>
              <a:cs typeface="Calibri"/>
            </a:endParaRPr>
          </a:p>
          <a:p>
            <a:pPr lvl="0">
              <a:buSzPts val="1600"/>
            </a:pPr>
            <a:r>
              <a:rPr lang="es-ES_tradnl" sz="1600" dirty="0">
                <a:latin typeface="Calibri"/>
                <a:cs typeface="Calibri"/>
              </a:rPr>
              <a:t> Identificarás de manera correcta el mantenimiento correctivo y los puntos de desgaste del cabezal del compresor.</a:t>
            </a:r>
          </a:p>
          <a:p>
            <a:pPr lvl="0">
              <a:buSzPts val="1600"/>
            </a:pPr>
            <a:endParaRPr lang="es-ES_tradnl" sz="1600" dirty="0" smtClean="0">
              <a:latin typeface="Calibri"/>
              <a:cs typeface="Calibri"/>
            </a:endParaRPr>
          </a:p>
          <a:p>
            <a:pPr lvl="0">
              <a:buSzPts val="1600"/>
            </a:pPr>
            <a:endParaRPr lang="es-ES_tradnl" sz="1600" dirty="0">
              <a:latin typeface="Calibri"/>
              <a:cs typeface="Calibri"/>
            </a:endParaRPr>
          </a:p>
          <a:p>
            <a:pPr lvl="0">
              <a:buSzPts val="1600"/>
            </a:pPr>
            <a:r>
              <a:rPr lang="es-ES_tradnl" sz="1600" dirty="0">
                <a:latin typeface="Calibri"/>
                <a:cs typeface="Calibri"/>
              </a:rPr>
              <a:t>Aplicarás el mantenimiento del sistema compresor de acuerdo con el manual de servicio.</a:t>
            </a:r>
          </a:p>
        </p:txBody>
      </p:sp>
      <p:grpSp>
        <p:nvGrpSpPr>
          <p:cNvPr id="155" name="Google Shape;155;p5"/>
          <p:cNvGrpSpPr/>
          <p:nvPr/>
        </p:nvGrpSpPr>
        <p:grpSpPr>
          <a:xfrm>
            <a:off x="3880053" y="3817901"/>
            <a:ext cx="376200" cy="408480"/>
            <a:chOff x="8933845" y="3457920"/>
            <a:chExt cx="376200" cy="408480"/>
          </a:xfrm>
        </p:grpSpPr>
        <p:sp>
          <p:nvSpPr>
            <p:cNvPr id="156" name="Google Shape;156;p5"/>
            <p:cNvSpPr/>
            <p:nvPr/>
          </p:nvSpPr>
          <p:spPr>
            <a:xfrm>
              <a:off x="8933845" y="3480600"/>
              <a:ext cx="376200" cy="385800"/>
            </a:xfrm>
            <a:prstGeom prst="roundRect">
              <a:avLst>
                <a:gd name="adj" fmla="val 16667"/>
              </a:avLst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5"/>
            <p:cNvSpPr txBox="1"/>
            <p:nvPr/>
          </p:nvSpPr>
          <p:spPr>
            <a:xfrm>
              <a:off x="8943370" y="3457920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" name="Google Shape;158;p5"/>
          <p:cNvGrpSpPr/>
          <p:nvPr/>
        </p:nvGrpSpPr>
        <p:grpSpPr>
          <a:xfrm>
            <a:off x="3880053" y="4941171"/>
            <a:ext cx="376200" cy="408480"/>
            <a:chOff x="8933845" y="4771802"/>
            <a:chExt cx="376200" cy="408480"/>
          </a:xfrm>
        </p:grpSpPr>
        <p:sp>
          <p:nvSpPr>
            <p:cNvPr id="159" name="Google Shape;159;p5"/>
            <p:cNvSpPr/>
            <p:nvPr/>
          </p:nvSpPr>
          <p:spPr>
            <a:xfrm>
              <a:off x="8933845" y="4794482"/>
              <a:ext cx="376200" cy="385800"/>
            </a:xfrm>
            <a:prstGeom prst="roundRect">
              <a:avLst>
                <a:gd name="adj" fmla="val 16667"/>
              </a:avLst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5"/>
            <p:cNvSpPr txBox="1"/>
            <p:nvPr/>
          </p:nvSpPr>
          <p:spPr>
            <a:xfrm>
              <a:off x="8943370" y="4771802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1" name="Google Shape;161;p5"/>
          <p:cNvGrpSpPr/>
          <p:nvPr/>
        </p:nvGrpSpPr>
        <p:grpSpPr>
          <a:xfrm>
            <a:off x="3880053" y="5984700"/>
            <a:ext cx="376200" cy="408480"/>
            <a:chOff x="8933845" y="6070589"/>
            <a:chExt cx="376200" cy="408480"/>
          </a:xfrm>
        </p:grpSpPr>
        <p:sp>
          <p:nvSpPr>
            <p:cNvPr id="162" name="Google Shape;162;p5"/>
            <p:cNvSpPr/>
            <p:nvPr/>
          </p:nvSpPr>
          <p:spPr>
            <a:xfrm>
              <a:off x="8933845" y="6093269"/>
              <a:ext cx="376200" cy="385800"/>
            </a:xfrm>
            <a:prstGeom prst="roundRect">
              <a:avLst>
                <a:gd name="adj" fmla="val 16667"/>
              </a:avLst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5"/>
            <p:cNvSpPr txBox="1"/>
            <p:nvPr/>
          </p:nvSpPr>
          <p:spPr>
            <a:xfrm>
              <a:off x="8943370" y="6070589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4" name="Google Shape;16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3221" y="2367775"/>
            <a:ext cx="2965718" cy="4328991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5"/>
          <p:cNvSpPr txBox="1"/>
          <p:nvPr/>
        </p:nvSpPr>
        <p:spPr>
          <a:xfrm>
            <a:off x="375975" y="1771953"/>
            <a:ext cx="49975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90000"/>
              </a:lnSpc>
              <a:buSzPts val="2000"/>
            </a:pPr>
            <a:r>
              <a:rPr lang="es-ES_tradnl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COMPRESOR DE PISTÓN</a:t>
            </a:r>
            <a:endParaRPr sz="2000" b="1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5"/>
          <p:cNvSpPr txBox="1"/>
          <p:nvPr/>
        </p:nvSpPr>
        <p:spPr>
          <a:xfrm>
            <a:off x="4017017" y="1221167"/>
            <a:ext cx="848851" cy="521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5000" dirty="0" smtClean="0">
                <a:solidFill>
                  <a:srgbClr val="BA9BA5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5000" b="0" i="0" u="none" strike="noStrike" cap="none" dirty="0">
              <a:solidFill>
                <a:srgbClr val="BA9B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5"/>
          <p:cNvSpPr txBox="1"/>
          <p:nvPr/>
        </p:nvSpPr>
        <p:spPr>
          <a:xfrm>
            <a:off x="375975" y="1373700"/>
            <a:ext cx="4107535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MENÚ DE LA ACTIVIDAD</a:t>
            </a:r>
            <a:endParaRPr sz="3100" b="1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165;p5"/>
          <p:cNvSpPr txBox="1"/>
          <p:nvPr/>
        </p:nvSpPr>
        <p:spPr>
          <a:xfrm>
            <a:off x="4109212" y="2515967"/>
            <a:ext cx="493240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término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estarás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condiciones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de:</a:t>
            </a:r>
            <a:endParaRPr sz="1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721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77;p6"/>
          <p:cNvSpPr/>
          <p:nvPr/>
        </p:nvSpPr>
        <p:spPr>
          <a:xfrm>
            <a:off x="4024288" y="3198324"/>
            <a:ext cx="5493230" cy="3642110"/>
          </a:xfrm>
          <a:prstGeom prst="roundRect">
            <a:avLst>
              <a:gd name="adj" fmla="val 16792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  <a:buSzPts val="2800"/>
            </a:pPr>
            <a:r>
              <a:rPr lang="es-ES_tradnl" sz="2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EL COMPRESOR</a:t>
            </a:r>
            <a:endParaRPr lang="es-ES_tradnl" sz="310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6"/>
          <p:cNvSpPr txBox="1"/>
          <p:nvPr/>
        </p:nvSpPr>
        <p:spPr>
          <a:xfrm>
            <a:off x="498417" y="2514221"/>
            <a:ext cx="3036226" cy="403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600"/>
            </a:pPr>
            <a:r>
              <a:rPr lang="es-ES_tradnl" sz="1600" dirty="0">
                <a:solidFill>
                  <a:schemeClr val="tx1"/>
                </a:solidFill>
                <a:latin typeface="Calibri"/>
                <a:cs typeface="Calibri"/>
              </a:rPr>
              <a:t>Hay distintos tipos de compresores, uno de los </a:t>
            </a:r>
            <a:r>
              <a:rPr lang="es-ES_tradnl" sz="1600" b="1" dirty="0">
                <a:solidFill>
                  <a:schemeClr val="tx1"/>
                </a:solidFill>
                <a:latin typeface="Calibri"/>
                <a:cs typeface="Calibri"/>
              </a:rPr>
              <a:t>más usados para fines generales y de uso frecuente </a:t>
            </a:r>
            <a:r>
              <a:rPr lang="es-ES_tradnl" sz="1600" dirty="0">
                <a:solidFill>
                  <a:schemeClr val="tx1"/>
                </a:solidFill>
                <a:latin typeface="Calibri"/>
                <a:cs typeface="Calibri"/>
              </a:rPr>
              <a:t>en los talleres o servicios mecánicos es el de </a:t>
            </a:r>
            <a:r>
              <a:rPr lang="es-ES_tradnl" sz="1600" b="1" dirty="0">
                <a:solidFill>
                  <a:srgbClr val="800000"/>
                </a:solidFill>
                <a:latin typeface="Calibri"/>
                <a:cs typeface="Calibri"/>
              </a:rPr>
              <a:t>pistón</a:t>
            </a:r>
            <a:r>
              <a:rPr lang="es-ES_tradnl" sz="1600" dirty="0">
                <a:solidFill>
                  <a:schemeClr val="tx1"/>
                </a:solidFill>
                <a:latin typeface="Calibri"/>
                <a:cs typeface="Calibri"/>
              </a:rPr>
              <a:t>, de un pistón, de dos pistones en línea, de dos pistones en V y de dos pistones en V secuencial (con pistones de distinto tamaño)</a:t>
            </a:r>
            <a:r>
              <a:rPr lang="es-ES_tradnl" sz="1600" dirty="0" smtClean="0">
                <a:solidFill>
                  <a:schemeClr val="tx1"/>
                </a:solidFill>
                <a:latin typeface="Calibri"/>
                <a:cs typeface="Calibri"/>
              </a:rPr>
              <a:t>.</a:t>
            </a:r>
          </a:p>
          <a:p>
            <a:pPr lvl="0">
              <a:buSzPts val="1600"/>
            </a:pPr>
            <a:endParaRPr lang="es-ES_tradnl" sz="1600" dirty="0">
              <a:solidFill>
                <a:schemeClr val="tx1"/>
              </a:solidFill>
              <a:latin typeface="Calibri"/>
              <a:cs typeface="Calibri"/>
            </a:endParaRPr>
          </a:p>
          <a:p>
            <a:pPr lvl="0">
              <a:buSzPts val="1600"/>
            </a:pPr>
            <a:r>
              <a:rPr lang="es-ES_tradnl" sz="1600" dirty="0">
                <a:solidFill>
                  <a:schemeClr val="tx1"/>
                </a:solidFill>
                <a:latin typeface="Calibri"/>
                <a:cs typeface="Calibri"/>
              </a:rPr>
              <a:t>Toda red neumática necesita de un compresor, una clínica dental, un camión con frenos de aire, un bus, hasta una empresa para sus procesos industriales.</a:t>
            </a:r>
          </a:p>
        </p:txBody>
      </p:sp>
      <p:pic>
        <p:nvPicPr>
          <p:cNvPr id="2" name="Imagen 1" descr="diagrama p5 a10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43" y="3336051"/>
            <a:ext cx="5958938" cy="3259536"/>
          </a:xfrm>
          <a:prstGeom prst="rect">
            <a:avLst/>
          </a:prstGeom>
        </p:spPr>
      </p:pic>
      <p:pic>
        <p:nvPicPr>
          <p:cNvPr id="3" name="Imagen 2" descr="NIÑO ESCRIBIENDO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219" y="964847"/>
            <a:ext cx="3200064" cy="232806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87993" y="2452173"/>
            <a:ext cx="453985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600" dirty="0">
                <a:latin typeface="Calibri"/>
                <a:cs typeface="Calibri"/>
              </a:rPr>
              <a:t>Un </a:t>
            </a:r>
            <a:r>
              <a:rPr lang="es-ES_tradnl" sz="1600" b="1" dirty="0">
                <a:solidFill>
                  <a:srgbClr val="800000"/>
                </a:solidFill>
                <a:latin typeface="Calibri"/>
                <a:cs typeface="Calibri"/>
              </a:rPr>
              <a:t>compresor de pistón </a:t>
            </a:r>
            <a:r>
              <a:rPr lang="es-ES_tradnl" sz="1600" dirty="0">
                <a:latin typeface="Calibri"/>
                <a:cs typeface="Calibri"/>
              </a:rPr>
              <a:t>funciona y tiene componentes similares al motor de combustión interna, siendo más simple. </a:t>
            </a:r>
            <a:endParaRPr lang="es-ES_tradnl" sz="1600" dirty="0" smtClean="0">
              <a:latin typeface="Calibri"/>
              <a:cs typeface="Calibri"/>
            </a:endParaRPr>
          </a:p>
          <a:p>
            <a:endParaRPr lang="es-ES_tradnl" sz="1600" dirty="0">
              <a:latin typeface="Calibri"/>
              <a:cs typeface="Calibri"/>
            </a:endParaRPr>
          </a:p>
          <a:p>
            <a:r>
              <a:rPr lang="es-ES_tradnl" sz="1600" dirty="0" smtClean="0">
                <a:latin typeface="Calibri"/>
                <a:cs typeface="Calibri"/>
              </a:rPr>
              <a:t>Sus </a:t>
            </a:r>
            <a:r>
              <a:rPr lang="es-ES_tradnl" sz="1600" dirty="0">
                <a:latin typeface="Calibri"/>
                <a:cs typeface="Calibri"/>
              </a:rPr>
              <a:t>partes principales son, culata o </a:t>
            </a:r>
            <a:r>
              <a:rPr lang="es-ES_tradnl" sz="1600" dirty="0" err="1">
                <a:latin typeface="Calibri"/>
                <a:cs typeface="Calibri"/>
              </a:rPr>
              <a:t>culatin</a:t>
            </a:r>
            <a:r>
              <a:rPr lang="es-ES_tradnl" sz="1600" dirty="0">
                <a:latin typeface="Calibri"/>
                <a:cs typeface="Calibri"/>
              </a:rPr>
              <a:t> en donde se encuentran las válvulas (por lo general unas laminas de acero), un cilindro con su correspondiente pistón, la biela, el cigüeñal y el cuerpo (cárter o bloc). El cigüeñal es accionado directamente por un motor eléctrico (compresores pequeños) o mediante poleas y correa/s y un motor eléctrico. </a:t>
            </a:r>
            <a:endParaRPr lang="es-ES_tradnl" sz="1600" dirty="0" smtClean="0">
              <a:latin typeface="Calibri"/>
              <a:cs typeface="Calibri"/>
            </a:endParaRPr>
          </a:p>
          <a:p>
            <a:endParaRPr lang="es-ES_tradnl" sz="1600" dirty="0">
              <a:latin typeface="Calibri"/>
              <a:cs typeface="Calibri"/>
            </a:endParaRPr>
          </a:p>
          <a:p>
            <a:r>
              <a:rPr lang="es-ES_tradnl" sz="1600" dirty="0" smtClean="0">
                <a:latin typeface="Calibri"/>
                <a:cs typeface="Calibri"/>
              </a:rPr>
              <a:t>El </a:t>
            </a:r>
            <a:r>
              <a:rPr lang="es-ES_tradnl" sz="1600" dirty="0">
                <a:latin typeface="Calibri"/>
                <a:cs typeface="Calibri"/>
              </a:rPr>
              <a:t>pistón aspira el aire exterior y lo comprime y bombea al depósito. </a:t>
            </a:r>
          </a:p>
        </p:txBody>
      </p:sp>
      <p:sp>
        <p:nvSpPr>
          <p:cNvPr id="19" name="Google Shape;173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  <a:buSzPts val="2800"/>
            </a:pPr>
            <a:r>
              <a:rPr lang="es-ES_tradnl" sz="2800" b="1" dirty="0" smtClean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FUNCIONAMIENTO</a:t>
            </a:r>
            <a:r>
              <a:rPr lang="es-ES_tradnl" sz="2800" dirty="0" smtClean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_tradnl" sz="2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Y COMPONENTES:</a:t>
            </a:r>
            <a:endParaRPr lang="es-ES_tradnl" sz="310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n 2" descr="diagrama p6 a10-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859" y="2433174"/>
            <a:ext cx="3858765" cy="396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815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 txBox="1"/>
          <p:nvPr/>
        </p:nvSpPr>
        <p:spPr>
          <a:xfrm>
            <a:off x="467477" y="1255821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  <a:buSzPts val="2800"/>
            </a:pPr>
            <a:r>
              <a:rPr lang="es-ES_tradnl" sz="2800" b="1" dirty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Mantención: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633" y="2639491"/>
            <a:ext cx="4038510" cy="4110191"/>
          </a:xfrm>
          <a:prstGeom prst="roundRect">
            <a:avLst/>
          </a:prstGeom>
          <a:ln w="76200" cmpd="sng">
            <a:solidFill>
              <a:schemeClr val="bg1"/>
            </a:solidFill>
          </a:ln>
        </p:spPr>
      </p:pic>
      <p:sp>
        <p:nvSpPr>
          <p:cNvPr id="2" name="Rectángulo 1"/>
          <p:cNvSpPr/>
          <p:nvPr/>
        </p:nvSpPr>
        <p:spPr>
          <a:xfrm>
            <a:off x="4850568" y="2515723"/>
            <a:ext cx="4452729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600" b="1" dirty="0">
                <a:solidFill>
                  <a:srgbClr val="800000"/>
                </a:solidFill>
                <a:latin typeface="Calibri"/>
                <a:cs typeface="Calibri"/>
              </a:rPr>
              <a:t>La mantención preventiva </a:t>
            </a:r>
            <a:r>
              <a:rPr lang="es-CL" sz="1600" dirty="0">
                <a:latin typeface="Calibri"/>
                <a:cs typeface="Calibri"/>
              </a:rPr>
              <a:t>consiste en limpieza de filtro de aire o cambio, revisión de nivel de aceite o cambio, sacar el agua que se acumula en el deposito, tensar o cambiar correa/s impulsora, revisión de elementos de seguridad, el buen funcionamiento del presostato, conexiones eléctricas, elementos del sistema eléctrico, etc.</a:t>
            </a:r>
          </a:p>
          <a:p>
            <a:endParaRPr lang="es-CL" sz="1600" dirty="0">
              <a:latin typeface="Calibri"/>
              <a:cs typeface="Calibri"/>
            </a:endParaRPr>
          </a:p>
          <a:p>
            <a:r>
              <a:rPr lang="es-CL" sz="1600" dirty="0">
                <a:latin typeface="Calibri"/>
                <a:cs typeface="Calibri"/>
              </a:rPr>
              <a:t>La </a:t>
            </a:r>
            <a:r>
              <a:rPr lang="es-CL" sz="1600" b="1" dirty="0">
                <a:solidFill>
                  <a:srgbClr val="800000"/>
                </a:solidFill>
                <a:latin typeface="Calibri"/>
                <a:cs typeface="Calibri"/>
              </a:rPr>
              <a:t>mantención correctiva</a:t>
            </a:r>
            <a:r>
              <a:rPr lang="es-CL" sz="1600" dirty="0">
                <a:latin typeface="Calibri"/>
                <a:cs typeface="Calibri"/>
              </a:rPr>
              <a:t>, es decir cuando el compresor no comprime o se demora mucho en juntar aire, consiste en: revisión, limpieza, reparación o cambio de válvulas, revisión o cambio de anillos, cambio de empaques (empaquetaduras y retenes). Al igual que en un motor de combustión interna se pueden cambiar pistones, rectificar o cambiar cilindro, biela, cigüeñal, siendo más conveniente el cambio del cabezal.</a:t>
            </a:r>
          </a:p>
        </p:txBody>
      </p:sp>
      <p:pic>
        <p:nvPicPr>
          <p:cNvPr id="8" name="Imagen 7" descr="niña estudiando pcs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21501" y="336667"/>
            <a:ext cx="2741296" cy="208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58373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3784</TotalTime>
  <Words>887</Words>
  <Application>Microsoft Office PowerPoint</Application>
  <PresentationFormat>Personalizado</PresentationFormat>
  <Paragraphs>107</Paragraphs>
  <Slides>14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Roboto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Toledo</dc:creator>
  <cp:lastModifiedBy>Toledo</cp:lastModifiedBy>
  <cp:revision>80</cp:revision>
  <dcterms:modified xsi:type="dcterms:W3CDTF">2021-01-04T14:54:57Z</dcterms:modified>
</cp:coreProperties>
</file>