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5" r:id="rId16"/>
    <p:sldId id="276" r:id="rId17"/>
    <p:sldId id="277" r:id="rId18"/>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niella Toledo" initials="DT" lastIdx="33"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741B47"/>
    <a:srgbClr val="EAE1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4E4E4"/>
          </a:solidFill>
        </a:fill>
      </a:tcStyle>
    </a:wholeTbl>
    <a:band2H>
      <a:tcTxStyle/>
      <a:tcStyle>
        <a:tcBdr/>
        <a:fill>
          <a:solidFill>
            <a:srgbClr val="E6E6E6"/>
          </a:solidFill>
        </a:fill>
      </a:tcStyle>
    </a:band2H>
    <a:firstCol>
      <a:tcTxStyle b="on" i="off">
        <a:font>
          <a:latin typeface="Tw Cen MT"/>
          <a:ea typeface="Tw Cen MT"/>
          <a:cs typeface="Tw Cen MT"/>
        </a:font>
        <a:srgbClr val="FFFFFF"/>
      </a:tcTxStyle>
      <a:tcStyle>
        <a:tcBdr>
          <a:left>
            <a:ln w="12700" cap="flat">
              <a:solidFill>
                <a:srgbClr val="E4E4E4"/>
              </a:solidFill>
              <a:prstDash val="solid"/>
              <a:miter lim="400000"/>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E4E4E4"/>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E4E4E4"/>
              </a:solidFill>
              <a:prstDash val="solid"/>
              <a:miter lim="400000"/>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741B47"/>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4679"/>
  </p:normalViewPr>
  <p:slideViewPr>
    <p:cSldViewPr snapToGrid="0" snapToObjects="1">
      <p:cViewPr varScale="1">
        <p:scale>
          <a:sx n="97" d="100"/>
          <a:sy n="97" d="100"/>
        </p:scale>
        <p:origin x="18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6" name="Shape 126"/>
          <p:cNvSpPr>
            <a:spLocks noGrp="1" noRot="1" noChangeAspect="1"/>
          </p:cNvSpPr>
          <p:nvPr>
            <p:ph type="sldImg"/>
          </p:nvPr>
        </p:nvSpPr>
        <p:spPr>
          <a:xfrm>
            <a:off x="1143000" y="685800"/>
            <a:ext cx="4572000" cy="3429000"/>
          </a:xfrm>
          <a:prstGeom prst="rect">
            <a:avLst/>
          </a:prstGeom>
        </p:spPr>
        <p:txBody>
          <a:bodyPr/>
          <a:lstStyle/>
          <a:p>
            <a:endParaRPr/>
          </a:p>
        </p:txBody>
      </p:sp>
      <p:sp>
        <p:nvSpPr>
          <p:cNvPr id="127" name="Shape 1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694318222"/>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223963" y="685800"/>
            <a:ext cx="4410075" cy="3429000"/>
          </a:xfrm>
        </p:spPr>
      </p:sp>
      <p:sp>
        <p:nvSpPr>
          <p:cNvPr id="3" name="Marcador de notas 2"/>
          <p:cNvSpPr>
            <a:spLocks noGrp="1"/>
          </p:cNvSpPr>
          <p:nvPr>
            <p:ph type="body" idx="1"/>
          </p:nvPr>
        </p:nvSpPr>
        <p:spPr/>
        <p:txBody>
          <a:bodyPr/>
          <a:lstStyle/>
          <a:p>
            <a:endParaRPr lang="es-ES_tradnl" dirty="0"/>
          </a:p>
        </p:txBody>
      </p:sp>
    </p:spTree>
    <p:extLst>
      <p:ext uri="{BB962C8B-B14F-4D97-AF65-F5344CB8AC3E}">
        <p14:creationId xmlns:p14="http://schemas.microsoft.com/office/powerpoint/2010/main" val="1074745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1_One column text">
    <p:spTree>
      <p:nvGrpSpPr>
        <p:cNvPr id="1" name=""/>
        <p:cNvGrpSpPr/>
        <p:nvPr/>
      </p:nvGrpSpPr>
      <p:grpSpPr>
        <a:xfrm>
          <a:off x="0" y="0"/>
          <a:ext cx="0" cy="0"/>
          <a:chOff x="0" y="0"/>
          <a:chExt cx="0" cy="0"/>
        </a:xfrm>
      </p:grpSpPr>
      <p:sp>
        <p:nvSpPr>
          <p:cNvPr id="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29" name="Google Shape;15;p24"/>
          <p:cNvGrpSpPr/>
          <p:nvPr/>
        </p:nvGrpSpPr>
        <p:grpSpPr>
          <a:xfrm>
            <a:off x="242855" y="1756549"/>
            <a:ext cx="9346502" cy="5675924"/>
            <a:chOff x="0" y="0"/>
            <a:chExt cx="9346500" cy="5675922"/>
          </a:xfrm>
        </p:grpSpPr>
        <p:sp>
          <p:nvSpPr>
            <p:cNvPr id="27"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endParaRPr/>
            </a:p>
          </p:txBody>
        </p:sp>
        <p:sp>
          <p:nvSpPr>
            <p:cNvPr id="28"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30" name="Google Shape;16;p24" descr="Google Shape;16;p24"/>
          <p:cNvPicPr>
            <a:picLocks noChangeAspect="1"/>
          </p:cNvPicPr>
          <p:nvPr/>
        </p:nvPicPr>
        <p:blipFill>
          <a:blip r:embed="rId2">
            <a:extLst/>
          </a:blip>
          <a:stretch>
            <a:fillRect/>
          </a:stretch>
        </p:blipFill>
        <p:spPr>
          <a:xfrm>
            <a:off x="8272364" y="1222172"/>
            <a:ext cx="1080001" cy="241875"/>
          </a:xfrm>
          <a:prstGeom prst="rect">
            <a:avLst/>
          </a:prstGeom>
          <a:ln w="12700">
            <a:miter lim="400000"/>
          </a:ln>
        </p:spPr>
      </p:pic>
      <p:pic>
        <p:nvPicPr>
          <p:cNvPr id="31" name="Google Shape;17;p24" descr="Google Shape;17;p24"/>
          <p:cNvPicPr>
            <a:picLocks noChangeAspect="1"/>
          </p:cNvPicPr>
          <p:nvPr/>
        </p:nvPicPr>
        <p:blipFill>
          <a:blip r:embed="rId3">
            <a:extLst/>
          </a:blip>
          <a:stretch>
            <a:fillRect/>
          </a:stretch>
        </p:blipFill>
        <p:spPr>
          <a:xfrm>
            <a:off x="8272364" y="418596"/>
            <a:ext cx="1080001" cy="664778"/>
          </a:xfrm>
          <a:prstGeom prst="rect">
            <a:avLst/>
          </a:prstGeom>
          <a:ln w="12700">
            <a:miter lim="400000"/>
          </a:ln>
        </p:spPr>
      </p:pic>
      <p:pic>
        <p:nvPicPr>
          <p:cNvPr id="32" name="Google Shape;18;p24" descr="Google Shape;18;p24"/>
          <p:cNvPicPr>
            <a:picLocks noChangeAspect="1"/>
          </p:cNvPicPr>
          <p:nvPr/>
        </p:nvPicPr>
        <p:blipFill>
          <a:blip r:embed="rId4">
            <a:extLst/>
          </a:blip>
          <a:stretch>
            <a:fillRect/>
          </a:stretch>
        </p:blipFill>
        <p:spPr>
          <a:xfrm>
            <a:off x="436350" y="419800"/>
            <a:ext cx="3659450" cy="680475"/>
          </a:xfrm>
          <a:prstGeom prst="rect">
            <a:avLst/>
          </a:prstGeom>
          <a:ln w="12700">
            <a:miter lim="400000"/>
          </a:ln>
        </p:spPr>
      </p:pic>
      <p:sp>
        <p:nvSpPr>
          <p:cNvPr id="3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0" name="Google Shape;20;p27"/>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43" name="Google Shape;21;p27"/>
          <p:cNvGrpSpPr/>
          <p:nvPr/>
        </p:nvGrpSpPr>
        <p:grpSpPr>
          <a:xfrm>
            <a:off x="8091899" y="451666"/>
            <a:ext cx="662101" cy="380235"/>
            <a:chOff x="0" y="0"/>
            <a:chExt cx="662099" cy="380233"/>
          </a:xfrm>
        </p:grpSpPr>
        <p:sp>
          <p:nvSpPr>
            <p:cNvPr id="41"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42"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46" name="Google Shape;22;p27"/>
          <p:cNvGrpSpPr/>
          <p:nvPr/>
        </p:nvGrpSpPr>
        <p:grpSpPr>
          <a:xfrm>
            <a:off x="8753999" y="451666"/>
            <a:ext cx="785401" cy="380235"/>
            <a:chOff x="0" y="0"/>
            <a:chExt cx="785400" cy="380233"/>
          </a:xfrm>
        </p:grpSpPr>
        <p:sp>
          <p:nvSpPr>
            <p:cNvPr id="44"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45"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47" name="Google Shape;23;p27"/>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11</a:t>
            </a:r>
            <a:r>
              <a:rPr dirty="0" smtClean="0"/>
              <a:t>|</a:t>
            </a:r>
            <a:r>
              <a:rPr lang="es-ES" sz="1600" dirty="0" smtClean="0">
                <a:solidFill>
                  <a:srgbClr val="ED6B00"/>
                </a:solidFill>
              </a:rPr>
              <a:t>7</a:t>
            </a:r>
            <a:endParaRPr sz="1600" dirty="0">
              <a:solidFill>
                <a:srgbClr val="ED6B00"/>
              </a:solidFill>
            </a:endParaRPr>
          </a:p>
        </p:txBody>
      </p:sp>
      <p:sp>
        <p:nvSpPr>
          <p:cNvPr id="48" name="Google Shape;24;p27"/>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dirty="0"/>
              <a:t>MÓDULO</a:t>
            </a:r>
            <a:r>
              <a:rPr b="0" dirty="0"/>
              <a:t>  </a:t>
            </a:r>
            <a:r>
              <a:rPr lang="es-ES" b="0" dirty="0" smtClean="0"/>
              <a:t>MANTENIMIENTO DE SISTEMAS HIDRAÚLICOS Y NEUMÁTICOS</a:t>
            </a:r>
            <a:endParaRPr b="0" dirty="0"/>
          </a:p>
        </p:txBody>
      </p:sp>
      <p:sp>
        <p:nvSpPr>
          <p:cNvPr id="49"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50" name="Google Shape;26;p27"/>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7"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endParaRPr/>
          </a:p>
        </p:txBody>
      </p:sp>
      <p:sp>
        <p:nvSpPr>
          <p:cNvPr id="58" name="Google Shape;29;p25"/>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61" name="Google Shape;30;p25"/>
          <p:cNvGrpSpPr/>
          <p:nvPr/>
        </p:nvGrpSpPr>
        <p:grpSpPr>
          <a:xfrm>
            <a:off x="8091899" y="451666"/>
            <a:ext cx="662101" cy="380235"/>
            <a:chOff x="0" y="0"/>
            <a:chExt cx="662099" cy="380233"/>
          </a:xfrm>
        </p:grpSpPr>
        <p:sp>
          <p:nvSpPr>
            <p:cNvPr id="59"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60"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64" name="Google Shape;31;p25"/>
          <p:cNvGrpSpPr/>
          <p:nvPr/>
        </p:nvGrpSpPr>
        <p:grpSpPr>
          <a:xfrm>
            <a:off x="8753999" y="451666"/>
            <a:ext cx="785401" cy="380235"/>
            <a:chOff x="0" y="0"/>
            <a:chExt cx="785400" cy="380233"/>
          </a:xfrm>
        </p:grpSpPr>
        <p:sp>
          <p:nvSpPr>
            <p:cNvPr id="62"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63"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65" name="Google Shape;32;p25"/>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11</a:t>
            </a:r>
            <a:r>
              <a:rPr dirty="0" smtClean="0"/>
              <a:t>|</a:t>
            </a:r>
            <a:r>
              <a:rPr lang="es-ES" sz="1600" dirty="0" smtClean="0">
                <a:solidFill>
                  <a:srgbClr val="ED6B00"/>
                </a:solidFill>
              </a:rPr>
              <a:t>7</a:t>
            </a:r>
            <a:endParaRPr sz="1600" dirty="0">
              <a:solidFill>
                <a:srgbClr val="ED6B00"/>
              </a:solidFill>
            </a:endParaRPr>
          </a:p>
        </p:txBody>
      </p:sp>
      <p:sp>
        <p:nvSpPr>
          <p:cNvPr id="66" name="Google Shape;33;p25"/>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67"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68" name="Google Shape;35;p25"/>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5" name="Google Shape;37;p26"/>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endParaRPr/>
          </a:p>
        </p:txBody>
      </p:sp>
      <p:sp>
        <p:nvSpPr>
          <p:cNvPr id="76" name="Google Shape;38;p26"/>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79" name="Google Shape;39;p26"/>
          <p:cNvGrpSpPr/>
          <p:nvPr/>
        </p:nvGrpSpPr>
        <p:grpSpPr>
          <a:xfrm>
            <a:off x="8091899" y="451666"/>
            <a:ext cx="662101" cy="380235"/>
            <a:chOff x="0" y="0"/>
            <a:chExt cx="662099" cy="380233"/>
          </a:xfrm>
        </p:grpSpPr>
        <p:sp>
          <p:nvSpPr>
            <p:cNvPr id="77"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78"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82" name="Google Shape;40;p26"/>
          <p:cNvGrpSpPr/>
          <p:nvPr/>
        </p:nvGrpSpPr>
        <p:grpSpPr>
          <a:xfrm>
            <a:off x="8753999" y="451666"/>
            <a:ext cx="785401" cy="380235"/>
            <a:chOff x="0" y="0"/>
            <a:chExt cx="785400" cy="380233"/>
          </a:xfrm>
        </p:grpSpPr>
        <p:sp>
          <p:nvSpPr>
            <p:cNvPr id="80"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81"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83" name="Google Shape;41;p26"/>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11</a:t>
            </a:r>
            <a:r>
              <a:rPr dirty="0" smtClean="0"/>
              <a:t>|</a:t>
            </a:r>
            <a:r>
              <a:rPr lang="es-ES" sz="1600" dirty="0" smtClean="0">
                <a:solidFill>
                  <a:srgbClr val="ED6B00"/>
                </a:solidFill>
              </a:rPr>
              <a:t>7</a:t>
            </a:r>
            <a:endParaRPr sz="1600" dirty="0">
              <a:solidFill>
                <a:srgbClr val="ED6B00"/>
              </a:solidFill>
            </a:endParaRPr>
          </a:p>
        </p:txBody>
      </p:sp>
      <p:sp>
        <p:nvSpPr>
          <p:cNvPr id="84" name="Google Shape;42;p26"/>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85"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86" name="Google Shape;44;p26"/>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3" name="Google Shape;46;p28"/>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endParaRPr/>
          </a:p>
        </p:txBody>
      </p:sp>
      <p:sp>
        <p:nvSpPr>
          <p:cNvPr id="94" name="Google Shape;47;p28"/>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97" name="Google Shape;48;p28"/>
          <p:cNvGrpSpPr/>
          <p:nvPr/>
        </p:nvGrpSpPr>
        <p:grpSpPr>
          <a:xfrm>
            <a:off x="8091899" y="451666"/>
            <a:ext cx="662101" cy="380235"/>
            <a:chOff x="0" y="0"/>
            <a:chExt cx="662099" cy="380233"/>
          </a:xfrm>
        </p:grpSpPr>
        <p:sp>
          <p:nvSpPr>
            <p:cNvPr id="95"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96"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100" name="Google Shape;49;p28"/>
          <p:cNvGrpSpPr/>
          <p:nvPr/>
        </p:nvGrpSpPr>
        <p:grpSpPr>
          <a:xfrm>
            <a:off x="8753999" y="451666"/>
            <a:ext cx="785401" cy="380235"/>
            <a:chOff x="0" y="0"/>
            <a:chExt cx="785400" cy="380233"/>
          </a:xfrm>
        </p:grpSpPr>
        <p:sp>
          <p:nvSpPr>
            <p:cNvPr id="98"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99"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101" name="Google Shape;50;p28"/>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11</a:t>
            </a:r>
            <a:r>
              <a:rPr dirty="0" smtClean="0"/>
              <a:t>|</a:t>
            </a:r>
            <a:r>
              <a:rPr lang="es-ES" sz="1600" dirty="0" smtClean="0">
                <a:solidFill>
                  <a:srgbClr val="ED6B00"/>
                </a:solidFill>
              </a:rPr>
              <a:t>7</a:t>
            </a:r>
            <a:endParaRPr sz="1600" dirty="0">
              <a:solidFill>
                <a:srgbClr val="ED6B00"/>
              </a:solidFill>
            </a:endParaRPr>
          </a:p>
        </p:txBody>
      </p:sp>
      <p:sp>
        <p:nvSpPr>
          <p:cNvPr id="102" name="Google Shape;51;p28"/>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103"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104" name="Google Shape;53;p28"/>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1" name="Google Shape;55;p30"/>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endParaRPr/>
          </a:p>
        </p:txBody>
      </p:sp>
      <p:grpSp>
        <p:nvGrpSpPr>
          <p:cNvPr id="114" name="Google Shape;56;p30"/>
          <p:cNvGrpSpPr/>
          <p:nvPr/>
        </p:nvGrpSpPr>
        <p:grpSpPr>
          <a:xfrm>
            <a:off x="8091899" y="451666"/>
            <a:ext cx="662101" cy="380235"/>
            <a:chOff x="0" y="0"/>
            <a:chExt cx="662099" cy="380233"/>
          </a:xfrm>
        </p:grpSpPr>
        <p:sp>
          <p:nvSpPr>
            <p:cNvPr id="112"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113"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117" name="Google Shape;57;p30"/>
          <p:cNvGrpSpPr/>
          <p:nvPr/>
        </p:nvGrpSpPr>
        <p:grpSpPr>
          <a:xfrm>
            <a:off x="8753999" y="451666"/>
            <a:ext cx="785401" cy="380235"/>
            <a:chOff x="0" y="0"/>
            <a:chExt cx="785400" cy="380233"/>
          </a:xfrm>
        </p:grpSpPr>
        <p:sp>
          <p:nvSpPr>
            <p:cNvPr id="115"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116"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119" name="Google Shape;59;p30"/>
          <p:cNvSpPr txBox="1"/>
          <p:nvPr/>
        </p:nvSpPr>
        <p:spPr>
          <a:xfrm>
            <a:off x="8170651" y="288449"/>
            <a:ext cx="1166701" cy="37220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lvl1pPr algn="r">
              <a:defRPr b="1">
                <a:latin typeface="Calibri"/>
                <a:ea typeface="Calibri"/>
                <a:cs typeface="Calibri"/>
                <a:sym typeface="Calibri"/>
              </a:defRPr>
            </a:lvl1pPr>
          </a:lstStyle>
          <a:p>
            <a:r>
              <a:t>¡Atención!</a:t>
            </a:r>
          </a:p>
        </p:txBody>
      </p:sp>
      <p:sp>
        <p:nvSpPr>
          <p:cNvPr id="1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
        <p:nvSpPr>
          <p:cNvPr id="12" name="Google Shape;31;p6"/>
          <p:cNvSpPr/>
          <p:nvPr userDrawn="1"/>
        </p:nvSpPr>
        <p:spPr>
          <a:xfrm>
            <a:off x="181651" y="169641"/>
            <a:ext cx="7909200" cy="651000"/>
          </a:xfrm>
          <a:prstGeom prst="round2SameRect">
            <a:avLst>
              <a:gd name="adj1" fmla="val 16667"/>
              <a:gd name="adj2" fmla="val 0"/>
            </a:avLst>
          </a:prstGeom>
          <a:blipFill dpi="0" rotWithShape="0">
            <a:blip r:embed="rId2"/>
            <a:srcRect/>
            <a:tile tx="0" ty="0" sx="100000" sy="100000" flip="none" algn="tl"/>
          </a:blip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7;p23"/>
          <p:cNvGrpSpPr/>
          <p:nvPr/>
        </p:nvGrpSpPr>
        <p:grpSpPr>
          <a:xfrm>
            <a:off x="242855" y="1756549"/>
            <a:ext cx="9346502" cy="5675924"/>
            <a:chOff x="0" y="0"/>
            <a:chExt cx="9346500" cy="5675922"/>
          </a:xfrm>
        </p:grpSpPr>
        <p:sp>
          <p:nvSpPr>
            <p:cNvPr id="2"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endParaRPr/>
            </a:p>
          </p:txBody>
        </p:sp>
        <p:sp>
          <p:nvSpPr>
            <p:cNvPr id="3"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5" name="Google Shape;8;p23" descr="Google Shape;8;p23"/>
          <p:cNvPicPr>
            <a:picLocks noChangeAspect="1"/>
          </p:cNvPicPr>
          <p:nvPr/>
        </p:nvPicPr>
        <p:blipFill>
          <a:blip r:embed="rId9">
            <a:extLst/>
          </a:blip>
          <a:stretch>
            <a:fillRect/>
          </a:stretch>
        </p:blipFill>
        <p:spPr>
          <a:xfrm>
            <a:off x="436350" y="419800"/>
            <a:ext cx="3659450" cy="680475"/>
          </a:xfrm>
          <a:prstGeom prst="rect">
            <a:avLst/>
          </a:prstGeom>
          <a:ln w="12700">
            <a:miter lim="400000"/>
          </a:ln>
        </p:spPr>
      </p:pic>
      <p:sp>
        <p:nvSpPr>
          <p:cNvPr id="6" name="Google Shape;9;p23"/>
          <p:cNvSpPr/>
          <p:nvPr/>
        </p:nvSpPr>
        <p:spPr>
          <a:xfrm>
            <a:off x="436350" y="6464001"/>
            <a:ext cx="7891862" cy="680475"/>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defRPr>
            </a:pPr>
            <a:endParaRPr/>
          </a:p>
        </p:txBody>
      </p:sp>
      <p:pic>
        <p:nvPicPr>
          <p:cNvPr id="7" name="Google Shape;10;p23" descr="Google Shape;10;p23"/>
          <p:cNvPicPr>
            <a:picLocks noChangeAspect="1"/>
          </p:cNvPicPr>
          <p:nvPr/>
        </p:nvPicPr>
        <p:blipFill>
          <a:blip r:embed="rId10">
            <a:extLst/>
          </a:blip>
          <a:stretch>
            <a:fillRect/>
          </a:stretch>
        </p:blipFill>
        <p:spPr>
          <a:xfrm>
            <a:off x="433440" y="6464000"/>
            <a:ext cx="690483" cy="680476"/>
          </a:xfrm>
          <a:prstGeom prst="rect">
            <a:avLst/>
          </a:prstGeom>
          <a:ln w="12700">
            <a:miter lim="400000"/>
          </a:ln>
        </p:spPr>
      </p:pic>
      <p:pic>
        <p:nvPicPr>
          <p:cNvPr id="8" name="Google Shape;11;p23" descr="Google Shape;11;p23"/>
          <p:cNvPicPr>
            <a:picLocks noChangeAspect="1"/>
          </p:cNvPicPr>
          <p:nvPr/>
        </p:nvPicPr>
        <p:blipFill>
          <a:blip r:embed="rId11">
            <a:extLst/>
          </a:blip>
          <a:stretch>
            <a:fillRect/>
          </a:stretch>
        </p:blipFill>
        <p:spPr>
          <a:xfrm>
            <a:off x="8272364" y="1222172"/>
            <a:ext cx="1080001" cy="241875"/>
          </a:xfrm>
          <a:prstGeom prst="rect">
            <a:avLst/>
          </a:prstGeom>
          <a:ln w="12700">
            <a:miter lim="400000"/>
          </a:ln>
        </p:spPr>
      </p:pic>
      <p:pic>
        <p:nvPicPr>
          <p:cNvPr id="9" name="Google Shape;12;p23" descr="Google Shape;12;p23"/>
          <p:cNvPicPr>
            <a:picLocks noChangeAspect="1"/>
          </p:cNvPicPr>
          <p:nvPr/>
        </p:nvPicPr>
        <p:blipFill>
          <a:blip r:embed="rId12">
            <a:extLst/>
          </a:blip>
          <a:stretch>
            <a:fillRect/>
          </a:stretch>
        </p:blipFill>
        <p:spPr>
          <a:xfrm>
            <a:off x="8272364" y="418596"/>
            <a:ext cx="1080001" cy="664778"/>
          </a:xfrm>
          <a:prstGeom prst="rect">
            <a:avLst/>
          </a:prstGeom>
          <a:ln w="12700">
            <a:miter lim="400000"/>
          </a:ln>
        </p:spPr>
      </p:pic>
      <p:pic>
        <p:nvPicPr>
          <p:cNvPr id="10" name="Google Shape;13;p23" descr="Google Shape;13;p23"/>
          <p:cNvPicPr>
            <a:picLocks noChangeAspect="1"/>
          </p:cNvPicPr>
          <p:nvPr/>
        </p:nvPicPr>
        <p:blipFill>
          <a:blip r:embed="rId13">
            <a:extLst/>
          </a:blip>
          <a:stretch>
            <a:fillRect/>
          </a:stretch>
        </p:blipFill>
        <p:spPr>
          <a:xfrm>
            <a:off x="8521706" y="6387272"/>
            <a:ext cx="830660" cy="756001"/>
          </a:xfrm>
          <a:prstGeom prst="rect">
            <a:avLst/>
          </a:prstGeom>
          <a:ln w="12700">
            <a:miter lim="400000"/>
          </a:ln>
        </p:spPr>
      </p:pic>
      <p:sp>
        <p:nvSpPr>
          <p:cNvPr id="11" name="Texto del título"/>
          <p:cNvSpPr txBox="1">
            <a:spLocks noGrp="1"/>
          </p:cNvSpPr>
          <p:nvPr>
            <p:ph type="title"/>
          </p:nvPr>
        </p:nvSpPr>
        <p:spPr>
          <a:xfrm>
            <a:off x="485775" y="101453"/>
            <a:ext cx="8743950" cy="166173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lstStyle/>
          <a:p>
            <a:r>
              <a:t>Texto del título</a:t>
            </a:r>
          </a:p>
        </p:txBody>
      </p:sp>
      <p:sp>
        <p:nvSpPr>
          <p:cNvPr id="12" name="Nivel de texto 1…"/>
          <p:cNvSpPr txBox="1">
            <a:spLocks noGrp="1"/>
          </p:cNvSpPr>
          <p:nvPr>
            <p:ph type="body" idx="1"/>
          </p:nvPr>
        </p:nvSpPr>
        <p:spPr>
          <a:xfrm>
            <a:off x="485775" y="1763183"/>
            <a:ext cx="8743950" cy="5793317"/>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p>
            <a:r>
              <a:rPr dirty="0"/>
              <a:t>Nivel de texto 1</a:t>
            </a:r>
          </a:p>
          <a:p>
            <a:pPr lvl="1"/>
            <a:r>
              <a:rPr dirty="0"/>
              <a:t>Nivel de texto 2</a:t>
            </a:r>
          </a:p>
          <a:p>
            <a:pPr lvl="2"/>
            <a:r>
              <a:rPr dirty="0"/>
              <a:t>Nivel de texto 3</a:t>
            </a:r>
          </a:p>
          <a:p>
            <a:pPr lvl="3"/>
            <a:r>
              <a:rPr dirty="0"/>
              <a:t>Nivel de texto 4</a:t>
            </a:r>
          </a:p>
          <a:p>
            <a:pPr lvl="4"/>
            <a:r>
              <a:rPr dirty="0"/>
              <a:t>Nivel de texto 5</a:t>
            </a:r>
          </a:p>
        </p:txBody>
      </p:sp>
      <p:sp>
        <p:nvSpPr>
          <p:cNvPr id="13" name="Número de diapositiva"/>
          <p:cNvSpPr txBox="1">
            <a:spLocks noGrp="1"/>
          </p:cNvSpPr>
          <p:nvPr>
            <p:ph type="sldNum" sz="quarter" idx="2"/>
          </p:nvPr>
        </p:nvSpPr>
        <p:spPr>
          <a:xfrm>
            <a:off x="4695825" y="6800556"/>
            <a:ext cx="2266950" cy="406401"/>
          </a:xfrm>
          <a:prstGeom prst="rect">
            <a:avLst/>
          </a:prstGeom>
          <a:ln w="12700">
            <a:miter lim="400000"/>
          </a:ln>
        </p:spPr>
        <p:txBody>
          <a:bodyPr wrap="none" lIns="45719" rIns="45719" anchor="ctr">
            <a:spAutoFit/>
          </a:bodyPr>
          <a:lstStyle>
            <a:lvl1pPr algn="r">
              <a:defRPr sz="1200"/>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3.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slides/_rels/slide1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Google Shape;64;p1"/>
          <p:cNvSpPr txBox="1"/>
          <p:nvPr/>
        </p:nvSpPr>
        <p:spPr>
          <a:xfrm>
            <a:off x="1176618" y="6563126"/>
            <a:ext cx="7012135" cy="48221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130" name="Google Shape;65;p1"/>
          <p:cNvSpPr txBox="1"/>
          <p:nvPr/>
        </p:nvSpPr>
        <p:spPr>
          <a:xfrm>
            <a:off x="1139099" y="834800"/>
            <a:ext cx="4156802" cy="36930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rPr dirty="0"/>
              <a:t>SECTOR METALMECÁNICA </a:t>
            </a:r>
            <a:r>
              <a:rPr b="0" dirty="0"/>
              <a:t>| NIVEL </a:t>
            </a:r>
            <a:r>
              <a:rPr lang="es-ES" b="0" dirty="0" smtClean="0"/>
              <a:t>4</a:t>
            </a:r>
            <a:r>
              <a:rPr b="0" dirty="0" smtClean="0"/>
              <a:t>° </a:t>
            </a:r>
            <a:r>
              <a:rPr b="0" dirty="0"/>
              <a:t>MEDIO</a:t>
            </a:r>
          </a:p>
        </p:txBody>
      </p:sp>
      <p:sp>
        <p:nvSpPr>
          <p:cNvPr id="131" name="Google Shape;66;p1"/>
          <p:cNvSpPr txBox="1"/>
          <p:nvPr/>
        </p:nvSpPr>
        <p:spPr>
          <a:xfrm>
            <a:off x="374950" y="2026107"/>
            <a:ext cx="1444326" cy="41546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500" b="1">
                <a:latin typeface="Calibri"/>
                <a:ea typeface="Calibri"/>
                <a:cs typeface="Calibri"/>
                <a:sym typeface="Calibri"/>
              </a:defRPr>
            </a:lvl1pPr>
          </a:lstStyle>
          <a:p>
            <a:r>
              <a:rPr dirty="0"/>
              <a:t>MÓDULO </a:t>
            </a:r>
            <a:r>
              <a:rPr lang="es-ES" dirty="0" smtClean="0"/>
              <a:t>7</a:t>
            </a:r>
            <a:endParaRPr dirty="0"/>
          </a:p>
        </p:txBody>
      </p:sp>
      <p:sp>
        <p:nvSpPr>
          <p:cNvPr id="132" name="Google Shape;67;p1"/>
          <p:cNvSpPr txBox="1"/>
          <p:nvPr/>
        </p:nvSpPr>
        <p:spPr>
          <a:xfrm>
            <a:off x="352725" y="2247786"/>
            <a:ext cx="6596632" cy="118183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3600" b="1">
                <a:solidFill>
                  <a:srgbClr val="741B47"/>
                </a:solidFill>
                <a:latin typeface="Calibri"/>
                <a:ea typeface="Calibri"/>
                <a:cs typeface="Calibri"/>
                <a:sym typeface="Calibri"/>
              </a:defRPr>
            </a:lvl1pPr>
          </a:lstStyle>
          <a:p>
            <a:r>
              <a:rPr lang="es-ES" dirty="0" smtClean="0"/>
              <a:t>MANTENIMIENTO DE SISTEMAS HIDRAÚLICOS Y NEUMÁTICOS</a:t>
            </a:r>
            <a:endParaRPr dirty="0"/>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00" y="3301680"/>
            <a:ext cx="8278368" cy="3163824"/>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Google Shape;76;p37"/>
          <p:cNvSpPr txBox="1"/>
          <p:nvPr/>
        </p:nvSpPr>
        <p:spPr>
          <a:xfrm>
            <a:off x="1139099" y="834800"/>
            <a:ext cx="4996230" cy="36930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spAutoFit/>
          </a:bodyPr>
          <a:lstStyle/>
          <a:p>
            <a:pPr>
              <a:defRPr sz="1200" b="1">
                <a:solidFill>
                  <a:srgbClr val="741B47"/>
                </a:solidFill>
                <a:latin typeface="Calibri"/>
                <a:ea typeface="Calibri"/>
                <a:cs typeface="Calibri"/>
                <a:sym typeface="Calibri"/>
              </a:defRPr>
            </a:pPr>
            <a:r>
              <a:rPr dirty="0"/>
              <a:t>MÓDULO </a:t>
            </a:r>
            <a:r>
              <a:rPr lang="es-ES" dirty="0" smtClean="0"/>
              <a:t>7</a:t>
            </a:r>
            <a:r>
              <a:rPr dirty="0" smtClean="0"/>
              <a:t> </a:t>
            </a:r>
            <a:r>
              <a:rPr b="0" dirty="0" smtClean="0"/>
              <a:t>|</a:t>
            </a:r>
            <a:r>
              <a:rPr lang="es-ES" b="0" dirty="0" smtClean="0"/>
              <a:t>MANTENIMIENTO DE SISTEMAS </a:t>
            </a:r>
            <a:r>
              <a:rPr lang="es-ES" b="0" dirty="0" smtClean="0"/>
              <a:t>HIDRAÚLICOS Y </a:t>
            </a:r>
            <a:r>
              <a:rPr lang="es-ES" b="0" dirty="0" smtClean="0"/>
              <a:t>NEUMÁTICOS</a:t>
            </a:r>
            <a:endParaRPr b="0" dirty="0"/>
          </a:p>
        </p:txBody>
      </p:sp>
      <p:sp>
        <p:nvSpPr>
          <p:cNvPr id="139" name="Google Shape;77;p37"/>
          <p:cNvSpPr txBox="1"/>
          <p:nvPr/>
        </p:nvSpPr>
        <p:spPr>
          <a:xfrm>
            <a:off x="365425" y="2026107"/>
            <a:ext cx="1444326" cy="41546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500" b="1">
                <a:latin typeface="Calibri"/>
                <a:ea typeface="Calibri"/>
                <a:cs typeface="Calibri"/>
                <a:sym typeface="Calibri"/>
              </a:defRPr>
            </a:lvl1pPr>
          </a:lstStyle>
          <a:p>
            <a:r>
              <a:rPr dirty="0"/>
              <a:t>ACTIVIDAD </a:t>
            </a:r>
            <a:r>
              <a:rPr lang="es-ES" dirty="0" smtClean="0"/>
              <a:t>11</a:t>
            </a:r>
            <a:endParaRPr dirty="0"/>
          </a:p>
        </p:txBody>
      </p:sp>
      <p:sp>
        <p:nvSpPr>
          <p:cNvPr id="140" name="Google Shape;78;p37"/>
          <p:cNvSpPr txBox="1"/>
          <p:nvPr/>
        </p:nvSpPr>
        <p:spPr>
          <a:xfrm>
            <a:off x="365424" y="2200686"/>
            <a:ext cx="6481767" cy="118183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nSpc>
                <a:spcPct val="90000"/>
              </a:lnSpc>
              <a:defRPr sz="3600" b="1">
                <a:solidFill>
                  <a:srgbClr val="741B47"/>
                </a:solidFill>
                <a:latin typeface="Calibri"/>
                <a:ea typeface="Calibri"/>
                <a:cs typeface="Calibri"/>
                <a:sym typeface="Calibri"/>
              </a:defRPr>
            </a:pPr>
            <a:r>
              <a:rPr lang="es-ES" dirty="0" smtClean="0"/>
              <a:t>CIRCUITOS BÁSICOS </a:t>
            </a:r>
          </a:p>
          <a:p>
            <a:pPr>
              <a:lnSpc>
                <a:spcPct val="90000"/>
              </a:lnSpc>
              <a:defRPr sz="3600" b="1">
                <a:solidFill>
                  <a:srgbClr val="741B47"/>
                </a:solidFill>
                <a:latin typeface="Calibri"/>
                <a:ea typeface="Calibri"/>
                <a:cs typeface="Calibri"/>
                <a:sym typeface="Calibri"/>
              </a:defRPr>
            </a:pPr>
            <a:r>
              <a:rPr lang="es-ES" dirty="0" smtClean="0">
                <a:solidFill>
                  <a:srgbClr val="FF0000"/>
                </a:solidFill>
              </a:rPr>
              <a:t>NEUMÁTICA</a:t>
            </a:r>
            <a:endParaRPr dirty="0">
              <a:solidFill>
                <a:srgbClr val="FF0000"/>
              </a:solidFill>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1763" y="3170223"/>
            <a:ext cx="6089904" cy="4261104"/>
          </a:xfrm>
          <a:prstGeom prst="rect">
            <a:avLst/>
          </a:prstGeom>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Google Shape;25;p27"/>
          <p:cNvSpPr txBox="1">
            <a:spLocks noGrp="1"/>
          </p:cNvSpPr>
          <p:nvPr>
            <p:ph type="sldNum" sz="quarter" idx="2"/>
          </p:nvPr>
        </p:nvSpPr>
        <p:spPr>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3</a:t>
            </a:fld>
            <a:endParaRPr/>
          </a:p>
        </p:txBody>
      </p:sp>
      <p:grpSp>
        <p:nvGrpSpPr>
          <p:cNvPr id="147" name="Google Shape;101;p3"/>
          <p:cNvGrpSpPr/>
          <p:nvPr/>
        </p:nvGrpSpPr>
        <p:grpSpPr>
          <a:xfrm>
            <a:off x="481781" y="1887795"/>
            <a:ext cx="4090219" cy="3255705"/>
            <a:chOff x="0" y="0"/>
            <a:chExt cx="4090218" cy="3116824"/>
          </a:xfrm>
        </p:grpSpPr>
        <p:sp>
          <p:nvSpPr>
            <p:cNvPr id="145" name="Rectángulo redondeado"/>
            <p:cNvSpPr/>
            <p:nvPr/>
          </p:nvSpPr>
          <p:spPr>
            <a:xfrm>
              <a:off x="0" y="0"/>
              <a:ext cx="4090219" cy="3116825"/>
            </a:xfrm>
            <a:prstGeom prst="roundRect">
              <a:avLst>
                <a:gd name="adj" fmla="val 8420"/>
              </a:avLst>
            </a:prstGeom>
            <a:solidFill>
              <a:srgbClr val="FFFFFF"/>
            </a:solidFill>
            <a:ln w="9525" cap="flat">
              <a:solidFill>
                <a:schemeClr val="accent2">
                  <a:lumOff val="21764"/>
                </a:schemeClr>
              </a:solidFill>
              <a:prstDash val="solid"/>
              <a:round/>
            </a:ln>
            <a:effectLst/>
          </p:spPr>
          <p:txBody>
            <a:bodyPr wrap="square" lIns="45719" tIns="45719" rIns="45719" bIns="45719" numCol="1" anchor="ctr">
              <a:noAutofit/>
            </a:bodyPr>
            <a:lstStyle/>
            <a:p>
              <a:endParaRPr/>
            </a:p>
          </p:txBody>
        </p:sp>
        <p:sp>
          <p:nvSpPr>
            <p:cNvPr id="146" name="Texto"/>
            <p:cNvSpPr txBox="1"/>
            <p:nvPr/>
          </p:nvSpPr>
          <p:spPr>
            <a:xfrm>
              <a:off x="76864" y="1368295"/>
              <a:ext cx="3936491"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148" name="Imagen 21" descr="Imagen 21"/>
          <p:cNvPicPr>
            <a:picLocks noChangeAspect="1"/>
          </p:cNvPicPr>
          <p:nvPr/>
        </p:nvPicPr>
        <p:blipFill>
          <a:blip r:embed="rId2">
            <a:extLst/>
          </a:blip>
          <a:stretch>
            <a:fillRect/>
          </a:stretch>
        </p:blipFill>
        <p:spPr>
          <a:xfrm>
            <a:off x="375974" y="1796209"/>
            <a:ext cx="719663" cy="686190"/>
          </a:xfrm>
          <a:prstGeom prst="rect">
            <a:avLst/>
          </a:prstGeom>
          <a:ln w="12700">
            <a:miter lim="400000"/>
          </a:ln>
        </p:spPr>
      </p:pic>
      <p:sp>
        <p:nvSpPr>
          <p:cNvPr id="149" name="Google Shape;95;p3"/>
          <p:cNvSpPr txBox="1"/>
          <p:nvPr/>
        </p:nvSpPr>
        <p:spPr>
          <a:xfrm>
            <a:off x="375975" y="1265366"/>
            <a:ext cx="4864619"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dirty="0"/>
              <a:t>OBJETIVO DE APRENDIZAJE</a:t>
            </a:r>
          </a:p>
        </p:txBody>
      </p:sp>
      <p:pic>
        <p:nvPicPr>
          <p:cNvPr id="150" name="Imagen 26" descr="Imagen 26"/>
          <p:cNvPicPr>
            <a:picLocks noChangeAspect="1"/>
          </p:cNvPicPr>
          <p:nvPr/>
        </p:nvPicPr>
        <p:blipFill>
          <a:blip r:embed="rId3">
            <a:extLst/>
          </a:blip>
          <a:stretch>
            <a:fillRect/>
          </a:stretch>
        </p:blipFill>
        <p:spPr>
          <a:xfrm>
            <a:off x="3485784" y="2354963"/>
            <a:ext cx="5849285" cy="4478455"/>
          </a:xfrm>
          <a:prstGeom prst="rect">
            <a:avLst/>
          </a:prstGeom>
          <a:ln w="12700">
            <a:miter lim="400000"/>
          </a:ln>
        </p:spPr>
      </p:pic>
      <p:sp>
        <p:nvSpPr>
          <p:cNvPr id="151" name="Google Shape;84;p38"/>
          <p:cNvSpPr txBox="1"/>
          <p:nvPr/>
        </p:nvSpPr>
        <p:spPr>
          <a:xfrm>
            <a:off x="787400" y="2014319"/>
            <a:ext cx="3574271" cy="3016178"/>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115000"/>
              </a:lnSpc>
              <a:defRPr sz="1600">
                <a:latin typeface="Calibri"/>
                <a:ea typeface="Calibri"/>
                <a:cs typeface="Calibri"/>
                <a:sym typeface="Calibri"/>
              </a:defRPr>
            </a:lvl1pPr>
          </a:lstStyle>
          <a:p>
            <a:r>
              <a:rPr lang="es-ES_tradnl" dirty="0"/>
              <a:t> </a:t>
            </a:r>
            <a:r>
              <a:rPr lang="es-ES_tradnl" dirty="0" smtClean="0"/>
              <a:t>     Reparar </a:t>
            </a:r>
            <a:r>
              <a:rPr lang="es-ES_tradnl" dirty="0"/>
              <a:t>y probar sistemas hidráulicos y neumáticos, responsables de diversas funciones en los vehículos, tales como suspensión, sistema de dirección, frenos </a:t>
            </a:r>
            <a:r>
              <a:rPr lang="es-ES_tradnl" dirty="0" smtClean="0"/>
              <a:t>             y </a:t>
            </a:r>
            <a:r>
              <a:rPr lang="es-ES_tradnl" dirty="0"/>
              <a:t>transmisión de potencia manual y automática, utilizando las </a:t>
            </a:r>
            <a:r>
              <a:rPr lang="es-ES_tradnl" dirty="0" smtClean="0"/>
              <a:t>herramientas </a:t>
            </a:r>
            <a:r>
              <a:rPr lang="es-ES_tradnl" dirty="0"/>
              <a:t>e </a:t>
            </a:r>
            <a:r>
              <a:rPr lang="es-ES_tradnl" dirty="0" smtClean="0"/>
              <a:t>instrumentos apropiados</a:t>
            </a:r>
            <a:r>
              <a:rPr lang="es-ES_tradnl" dirty="0"/>
              <a:t>, </a:t>
            </a:r>
            <a:r>
              <a:rPr lang="es-ES_tradnl" dirty="0" smtClean="0"/>
              <a:t>de</a:t>
            </a:r>
          </a:p>
          <a:p>
            <a:r>
              <a:rPr lang="es-ES_tradnl" dirty="0" smtClean="0"/>
              <a:t>acuerdo a las especificaciones</a:t>
            </a:r>
          </a:p>
          <a:p>
            <a:r>
              <a:rPr lang="es-ES_tradnl" dirty="0" smtClean="0"/>
              <a:t>técnicas del fabricante y </a:t>
            </a:r>
          </a:p>
          <a:p>
            <a:r>
              <a:rPr lang="es-ES_tradnl" dirty="0" smtClean="0"/>
              <a:t>estándares internacionales. </a:t>
            </a:r>
            <a:endParaRPr lang="es-ES_tradnl" dirty="0"/>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Google Shape;101;p3"/>
          <p:cNvSpPr/>
          <p:nvPr/>
        </p:nvSpPr>
        <p:spPr>
          <a:xfrm>
            <a:off x="564075" y="2779356"/>
            <a:ext cx="4657800" cy="998624"/>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grpSp>
        <p:nvGrpSpPr>
          <p:cNvPr id="33" name="Grupo 32"/>
          <p:cNvGrpSpPr/>
          <p:nvPr/>
        </p:nvGrpSpPr>
        <p:grpSpPr>
          <a:xfrm>
            <a:off x="375975" y="3091656"/>
            <a:ext cx="376200" cy="395325"/>
            <a:chOff x="375975" y="3087305"/>
            <a:chExt cx="376200" cy="395325"/>
          </a:xfrm>
        </p:grpSpPr>
        <p:sp>
          <p:nvSpPr>
            <p:cNvPr id="34" name="Google Shape;103;p3"/>
            <p:cNvSpPr/>
            <p:nvPr/>
          </p:nvSpPr>
          <p:spPr>
            <a:xfrm>
              <a:off x="375975" y="3096830"/>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104;p3"/>
            <p:cNvSpPr txBox="1"/>
            <p:nvPr/>
          </p:nvSpPr>
          <p:spPr>
            <a:xfrm>
              <a:off x="385500" y="3087305"/>
              <a:ext cx="300300" cy="3858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rgbClr val="FFFFFF"/>
                  </a:solidFill>
                  <a:latin typeface="Calibri"/>
                  <a:ea typeface="Calibri"/>
                  <a:cs typeface="Calibri"/>
                  <a:sym typeface="Calibri"/>
                </a:rPr>
                <a:t>1</a:t>
              </a:r>
              <a:endParaRPr sz="2800" b="1" i="0" u="none" strike="noStrike" cap="none" dirty="0">
                <a:solidFill>
                  <a:srgbClr val="FFFFFF"/>
                </a:solidFill>
                <a:latin typeface="Calibri"/>
                <a:ea typeface="Calibri"/>
                <a:cs typeface="Calibri"/>
                <a:sym typeface="Calibri"/>
              </a:endParaRPr>
            </a:p>
          </p:txBody>
        </p:sp>
      </p:grpSp>
      <p:pic>
        <p:nvPicPr>
          <p:cNvPr id="46" name="Imagen 4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4760" y="2500812"/>
            <a:ext cx="4863918" cy="4608197"/>
          </a:xfrm>
          <a:prstGeom prst="rect">
            <a:avLst/>
          </a:prstGeom>
        </p:spPr>
      </p:pic>
      <p:sp>
        <p:nvSpPr>
          <p:cNvPr id="153"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rPr smtClean="0"/>
              <a:t>4</a:t>
            </a:fld>
            <a:endParaRPr dirty="0"/>
          </a:p>
        </p:txBody>
      </p:sp>
      <p:sp>
        <p:nvSpPr>
          <p:cNvPr id="162" name="Google Shape;111;p3"/>
          <p:cNvSpPr txBox="1"/>
          <p:nvPr/>
        </p:nvSpPr>
        <p:spPr>
          <a:xfrm>
            <a:off x="572273" y="2394992"/>
            <a:ext cx="5782098" cy="38151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1800" b="1">
                <a:solidFill>
                  <a:srgbClr val="741B47"/>
                </a:solidFill>
                <a:latin typeface="Calibri"/>
                <a:ea typeface="Calibri"/>
                <a:cs typeface="Calibri"/>
                <a:sym typeface="Calibri"/>
              </a:defRPr>
            </a:lvl1pPr>
          </a:lstStyle>
          <a:p>
            <a:r>
              <a:rPr lang="es-ES" sz="2000" dirty="0" smtClean="0"/>
              <a:t>COMPRESOR DE PISTÓN</a:t>
            </a:r>
            <a:endParaRPr sz="2000" dirty="0"/>
          </a:p>
        </p:txBody>
      </p:sp>
      <p:sp>
        <p:nvSpPr>
          <p:cNvPr id="169" name="Google Shape;121;p3"/>
          <p:cNvSpPr txBox="1"/>
          <p:nvPr/>
        </p:nvSpPr>
        <p:spPr>
          <a:xfrm>
            <a:off x="850800" y="2970932"/>
            <a:ext cx="4101207" cy="646298"/>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r>
              <a:rPr sz="1500" dirty="0"/>
              <a:t>Reconociste </a:t>
            </a:r>
            <a:r>
              <a:rPr lang="es-ES" sz="1500" dirty="0" smtClean="0"/>
              <a:t>de manera correcta las mantenciones preventivas de la </a:t>
            </a:r>
            <a:r>
              <a:rPr lang="es-ES" sz="1500" dirty="0" smtClean="0"/>
              <a:t>unidad </a:t>
            </a:r>
            <a:r>
              <a:rPr lang="es-ES" sz="1500" dirty="0" smtClean="0"/>
              <a:t>compresor.</a:t>
            </a:r>
            <a:endParaRPr sz="1500" dirty="0"/>
          </a:p>
        </p:txBody>
      </p:sp>
      <p:sp>
        <p:nvSpPr>
          <p:cNvPr id="170" name="Google Shape;122;p3"/>
          <p:cNvSpPr txBox="1"/>
          <p:nvPr/>
        </p:nvSpPr>
        <p:spPr>
          <a:xfrm>
            <a:off x="850800" y="4003456"/>
            <a:ext cx="4101207" cy="877131"/>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r>
              <a:rPr lang="es-ES" sz="1500" dirty="0" smtClean="0"/>
              <a:t>Identificaste de manera correcta </a:t>
            </a:r>
            <a:r>
              <a:rPr lang="es-ES" sz="1500" dirty="0" smtClean="0"/>
              <a:t>el mantenimiento </a:t>
            </a:r>
            <a:r>
              <a:rPr lang="es-ES" sz="1500" dirty="0" smtClean="0"/>
              <a:t>correctivo y los puntos </a:t>
            </a:r>
            <a:r>
              <a:rPr lang="es-ES" sz="1500" dirty="0" smtClean="0"/>
              <a:t>de desgaste </a:t>
            </a:r>
            <a:r>
              <a:rPr lang="es-ES" sz="1500" dirty="0" smtClean="0"/>
              <a:t>del cabezal del compresor.</a:t>
            </a:r>
            <a:endParaRPr sz="1500" dirty="0"/>
          </a:p>
        </p:txBody>
      </p:sp>
      <p:sp>
        <p:nvSpPr>
          <p:cNvPr id="28" name="Google Shape;122;p3"/>
          <p:cNvSpPr txBox="1"/>
          <p:nvPr/>
        </p:nvSpPr>
        <p:spPr>
          <a:xfrm>
            <a:off x="850800" y="5283991"/>
            <a:ext cx="4298420" cy="646298"/>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r>
              <a:rPr lang="es-ES" sz="1500" dirty="0" smtClean="0"/>
              <a:t>Aplicaste el mantenimiento del sistema compresor de acuerdo con el manual de servicio.</a:t>
            </a:r>
            <a:endParaRPr sz="1500" dirty="0"/>
          </a:p>
        </p:txBody>
      </p:sp>
      <p:sp>
        <p:nvSpPr>
          <p:cNvPr id="24" name="Google Shape;94;p3"/>
          <p:cNvSpPr txBox="1">
            <a:spLocks/>
          </p:cNvSpPr>
          <p:nvPr/>
        </p:nvSpPr>
        <p:spPr>
          <a:xfrm>
            <a:off x="366450" y="1220100"/>
            <a:ext cx="4700400" cy="153600"/>
          </a:xfrm>
          <a:prstGeom prst="rect">
            <a:avLst/>
          </a:prstGeom>
          <a:noFill/>
          <a:ln w="12700">
            <a:noFill/>
            <a:miter lim="400000"/>
          </a:ln>
          <a:extLst>
            <a:ext uri="{C572A759-6A51-4108-AA02-DFA0A04FC94B}">
              <ma14:wrappingTextBoxFlag xmlns:ma14="http://schemas.microsoft.com/office/mac/drawingml/2011/main" xmlns="" val="1"/>
            </a:ext>
          </a:extLst>
        </p:spPr>
        <p:txBody>
          <a:bodyPr spcFirstLastPara="1" wrap="square" lIns="91425" tIns="91425" rIns="91425" bIns="91425" anchor="ctr" anchorCtr="0">
            <a:noAutofit/>
          </a:bodyPr>
          <a:lst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a:lstStyle>
          <a:p>
            <a:pPr hangingPunct="1">
              <a:buClr>
                <a:schemeClr val="dk1"/>
              </a:buClr>
              <a:buSzPts val="1100"/>
              <a:buFont typeface="Arial"/>
              <a:buNone/>
            </a:pPr>
            <a:r>
              <a:rPr lang="en-US" b="1" smtClean="0">
                <a:latin typeface="Calibri"/>
                <a:ea typeface="Calibri"/>
                <a:cs typeface="Calibri"/>
                <a:sym typeface="Calibri"/>
              </a:rPr>
              <a:t>RECORDEMOS</a:t>
            </a:r>
          </a:p>
          <a:p>
            <a:pPr hangingPunct="1">
              <a:buClr>
                <a:srgbClr val="000000"/>
              </a:buClr>
              <a:buSzPts val="1400"/>
              <a:buFont typeface="Arial"/>
              <a:buNone/>
            </a:pPr>
            <a:endParaRPr lang="en-US" b="1" dirty="0">
              <a:latin typeface="Calibri"/>
              <a:ea typeface="Calibri"/>
              <a:cs typeface="Calibri"/>
              <a:sym typeface="Calibri"/>
            </a:endParaRPr>
          </a:p>
        </p:txBody>
      </p:sp>
      <p:sp>
        <p:nvSpPr>
          <p:cNvPr id="30" name="Google Shape;95;p3"/>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dirty="0">
                <a:solidFill>
                  <a:srgbClr val="741B47"/>
                </a:solidFill>
                <a:latin typeface="Calibri"/>
                <a:ea typeface="Calibri"/>
                <a:cs typeface="Calibri"/>
                <a:sym typeface="Calibri"/>
              </a:rPr>
              <a:t>¿QUÉ APRENDIMOS LA ACTIVIDAD ANTERIOR?</a:t>
            </a:r>
            <a:endParaRPr sz="3100" b="1" i="0" u="none" strike="noStrike" cap="none" dirty="0">
              <a:solidFill>
                <a:srgbClr val="741B47"/>
              </a:solidFill>
              <a:latin typeface="Calibri"/>
              <a:ea typeface="Calibri"/>
              <a:cs typeface="Calibri"/>
              <a:sym typeface="Calibri"/>
            </a:endParaRPr>
          </a:p>
        </p:txBody>
      </p:sp>
      <p:sp>
        <p:nvSpPr>
          <p:cNvPr id="47" name="Google Shape;101;p3"/>
          <p:cNvSpPr/>
          <p:nvPr/>
        </p:nvSpPr>
        <p:spPr>
          <a:xfrm>
            <a:off x="555207" y="3934979"/>
            <a:ext cx="4657800" cy="998624"/>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8" name="Google Shape;101;p3"/>
          <p:cNvSpPr/>
          <p:nvPr/>
        </p:nvSpPr>
        <p:spPr>
          <a:xfrm>
            <a:off x="555207" y="5113257"/>
            <a:ext cx="4657800" cy="998624"/>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grpSp>
        <p:nvGrpSpPr>
          <p:cNvPr id="38" name="Grupo 2"/>
          <p:cNvGrpSpPr/>
          <p:nvPr/>
        </p:nvGrpSpPr>
        <p:grpSpPr>
          <a:xfrm>
            <a:off x="375975" y="4187235"/>
            <a:ext cx="376200" cy="395325"/>
            <a:chOff x="375975" y="3087305"/>
            <a:chExt cx="376200" cy="395325"/>
          </a:xfrm>
        </p:grpSpPr>
        <p:sp>
          <p:nvSpPr>
            <p:cNvPr id="39" name="Google Shape;103;p3"/>
            <p:cNvSpPr/>
            <p:nvPr/>
          </p:nvSpPr>
          <p:spPr>
            <a:xfrm>
              <a:off x="375975" y="3096830"/>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104;p3"/>
            <p:cNvSpPr txBox="1"/>
            <p:nvPr/>
          </p:nvSpPr>
          <p:spPr>
            <a:xfrm>
              <a:off x="385500" y="3087305"/>
              <a:ext cx="300300" cy="3858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smtClean="0">
                  <a:solidFill>
                    <a:srgbClr val="FFFFFF"/>
                  </a:solidFill>
                  <a:latin typeface="Calibri"/>
                  <a:ea typeface="Calibri"/>
                  <a:cs typeface="Calibri"/>
                  <a:sym typeface="Calibri"/>
                </a:rPr>
                <a:t>2</a:t>
              </a:r>
              <a:endParaRPr sz="2800" b="1" i="0" u="none" strike="noStrike" cap="none" dirty="0">
                <a:solidFill>
                  <a:srgbClr val="FFFFFF"/>
                </a:solidFill>
                <a:latin typeface="Calibri"/>
                <a:ea typeface="Calibri"/>
                <a:cs typeface="Calibri"/>
                <a:sym typeface="Calibri"/>
              </a:endParaRPr>
            </a:p>
          </p:txBody>
        </p:sp>
      </p:grpSp>
      <p:grpSp>
        <p:nvGrpSpPr>
          <p:cNvPr id="43" name="Grupo 2"/>
          <p:cNvGrpSpPr/>
          <p:nvPr/>
        </p:nvGrpSpPr>
        <p:grpSpPr>
          <a:xfrm>
            <a:off x="375975" y="5414240"/>
            <a:ext cx="376200" cy="395325"/>
            <a:chOff x="375975" y="3087305"/>
            <a:chExt cx="376200" cy="395325"/>
          </a:xfrm>
        </p:grpSpPr>
        <p:sp>
          <p:nvSpPr>
            <p:cNvPr id="44" name="Google Shape;103;p3"/>
            <p:cNvSpPr/>
            <p:nvPr/>
          </p:nvSpPr>
          <p:spPr>
            <a:xfrm>
              <a:off x="375975" y="3096830"/>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 name="Google Shape;104;p3"/>
            <p:cNvSpPr txBox="1"/>
            <p:nvPr/>
          </p:nvSpPr>
          <p:spPr>
            <a:xfrm>
              <a:off x="385500" y="3087305"/>
              <a:ext cx="300300" cy="3858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smtClean="0">
                  <a:solidFill>
                    <a:srgbClr val="FFFFFF"/>
                  </a:solidFill>
                  <a:latin typeface="Calibri"/>
                  <a:ea typeface="Calibri"/>
                  <a:cs typeface="Calibri"/>
                  <a:sym typeface="Calibri"/>
                </a:rPr>
                <a:t>3</a:t>
              </a:r>
              <a:endParaRPr sz="2800" b="1" i="0" u="none" strike="noStrike" cap="none" dirty="0">
                <a:solidFill>
                  <a:srgbClr val="FFFFFF"/>
                </a:solidFill>
                <a:latin typeface="Calibri"/>
                <a:ea typeface="Calibri"/>
                <a:cs typeface="Calibri"/>
                <a:sym typeface="Calibri"/>
              </a:endParaRPr>
            </a:p>
          </p:txBody>
        </p:sp>
      </p:gr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5</a:t>
            </a:fld>
            <a:endParaRPr/>
          </a:p>
        </p:txBody>
      </p:sp>
      <p:grpSp>
        <p:nvGrpSpPr>
          <p:cNvPr id="177" name="Google Shape;131;p4"/>
          <p:cNvGrpSpPr/>
          <p:nvPr/>
        </p:nvGrpSpPr>
        <p:grpSpPr>
          <a:xfrm>
            <a:off x="375766" y="4192101"/>
            <a:ext cx="5650727" cy="669458"/>
            <a:chOff x="0" y="0"/>
            <a:chExt cx="5650725" cy="669457"/>
          </a:xfrm>
        </p:grpSpPr>
        <p:sp>
          <p:nvSpPr>
            <p:cNvPr id="175" name="Rectángulo redondeado"/>
            <p:cNvSpPr/>
            <p:nvPr/>
          </p:nvSpPr>
          <p:spPr>
            <a:xfrm>
              <a:off x="0" y="0"/>
              <a:ext cx="5650726" cy="669458"/>
            </a:xfrm>
            <a:prstGeom prst="roundRect">
              <a:avLst>
                <a:gd name="adj" fmla="val 16667"/>
              </a:avLst>
            </a:prstGeom>
            <a:no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176" name="Texto"/>
            <p:cNvSpPr txBox="1"/>
            <p:nvPr/>
          </p:nvSpPr>
          <p:spPr>
            <a:xfrm>
              <a:off x="32680" y="144611"/>
              <a:ext cx="5585365"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178" name="Google Shape;132;p4"/>
          <p:cNvSpPr txBox="1"/>
          <p:nvPr/>
        </p:nvSpPr>
        <p:spPr>
          <a:xfrm>
            <a:off x="492519" y="4293587"/>
            <a:ext cx="5595183" cy="48445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115000"/>
              </a:lnSpc>
              <a:defRPr sz="1800">
                <a:latin typeface="Calibri"/>
                <a:ea typeface="Calibri"/>
                <a:cs typeface="Calibri"/>
                <a:sym typeface="Calibri"/>
              </a:defRPr>
            </a:lvl1pPr>
          </a:lstStyle>
          <a:p>
            <a:r>
              <a:rPr sz="1600" dirty="0" smtClean="0"/>
              <a:t>¿</a:t>
            </a:r>
            <a:r>
              <a:rPr lang="es-ES" sz="1600" dirty="0" smtClean="0"/>
              <a:t>Pueden identificar su simbología</a:t>
            </a:r>
            <a:r>
              <a:rPr sz="1600" dirty="0" smtClean="0"/>
              <a:t>?</a:t>
            </a:r>
            <a:endParaRPr sz="1600" dirty="0"/>
          </a:p>
        </p:txBody>
      </p:sp>
      <p:sp>
        <p:nvSpPr>
          <p:cNvPr id="179" name="Google Shape;133;p4"/>
          <p:cNvSpPr txBox="1"/>
          <p:nvPr/>
        </p:nvSpPr>
        <p:spPr>
          <a:xfrm>
            <a:off x="506728" y="6080920"/>
            <a:ext cx="5388802" cy="45418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181" name="Google Shape;136;p4"/>
          <p:cNvSpPr txBox="1"/>
          <p:nvPr/>
        </p:nvSpPr>
        <p:spPr>
          <a:xfrm>
            <a:off x="464747" y="3206840"/>
            <a:ext cx="5529065" cy="467788"/>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115000"/>
              </a:lnSpc>
              <a:defRPr sz="1800">
                <a:latin typeface="Calibri"/>
                <a:ea typeface="Calibri"/>
                <a:cs typeface="Calibri"/>
                <a:sym typeface="Calibri"/>
              </a:defRPr>
            </a:lvl1pPr>
          </a:lstStyle>
          <a:p>
            <a:r>
              <a:rPr sz="1600" dirty="0"/>
              <a:t>¿Qué </a:t>
            </a:r>
            <a:r>
              <a:rPr lang="es-ES" sz="1600" dirty="0" smtClean="0"/>
              <a:t>sabemos de los componentes utilizados en </a:t>
            </a:r>
            <a:r>
              <a:rPr lang="es-ES" sz="1600" dirty="0" smtClean="0"/>
              <a:t>la </a:t>
            </a:r>
            <a:r>
              <a:rPr lang="es-ES" sz="1600" dirty="0" smtClean="0"/>
              <a:t>neumática</a:t>
            </a:r>
            <a:r>
              <a:rPr sz="1600" dirty="0" smtClean="0"/>
              <a:t>?</a:t>
            </a:r>
            <a:endParaRPr sz="1600" dirty="0"/>
          </a:p>
        </p:txBody>
      </p:sp>
      <p:sp>
        <p:nvSpPr>
          <p:cNvPr id="182" name="Rectángulo redondeado"/>
          <p:cNvSpPr/>
          <p:nvPr/>
        </p:nvSpPr>
        <p:spPr>
          <a:xfrm>
            <a:off x="375766" y="2981099"/>
            <a:ext cx="5650727" cy="909600"/>
          </a:xfrm>
          <a:prstGeom prst="roundRect">
            <a:avLst>
              <a:gd name="adj" fmla="val 12267"/>
            </a:avLst>
          </a:prstGeom>
          <a:ln>
            <a:solidFill>
              <a:schemeClr val="accent2">
                <a:lumOff val="21764"/>
              </a:schemeClr>
            </a:solidFill>
          </a:ln>
        </p:spPr>
        <p:txBody>
          <a:bodyPr lIns="0" tIns="0" rIns="0" bIns="0" anchor="ctr"/>
          <a:lstStyle/>
          <a:p>
            <a:endParaRPr/>
          </a:p>
        </p:txBody>
      </p:sp>
      <p:sp>
        <p:nvSpPr>
          <p:cNvPr id="183" name="Google Shape;138;p4"/>
          <p:cNvSpPr txBox="1"/>
          <p:nvPr/>
        </p:nvSpPr>
        <p:spPr>
          <a:xfrm>
            <a:off x="375767" y="2337128"/>
            <a:ext cx="4208933" cy="461633"/>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90000"/>
              </a:lnSpc>
              <a:defRPr sz="2000" b="1">
                <a:solidFill>
                  <a:srgbClr val="741B47"/>
                </a:solidFill>
                <a:latin typeface="Calibri"/>
                <a:ea typeface="Calibri"/>
                <a:cs typeface="Calibri"/>
                <a:sym typeface="Calibri"/>
              </a:defRPr>
            </a:lvl1pPr>
          </a:lstStyle>
          <a:p>
            <a:r>
              <a:rPr lang="es-ES" dirty="0" smtClean="0"/>
              <a:t>CIRCUITOS NEUMÁTICA</a:t>
            </a:r>
            <a:endParaRPr dirty="0"/>
          </a:p>
        </p:txBody>
      </p:sp>
      <p:sp>
        <p:nvSpPr>
          <p:cNvPr id="184" name="Rectángulo redondeado"/>
          <p:cNvSpPr/>
          <p:nvPr/>
        </p:nvSpPr>
        <p:spPr>
          <a:xfrm>
            <a:off x="375766" y="5151041"/>
            <a:ext cx="5650727" cy="743320"/>
          </a:xfrm>
          <a:prstGeom prst="roundRect">
            <a:avLst>
              <a:gd name="adj" fmla="val 15011"/>
            </a:avLst>
          </a:prstGeom>
          <a:ln>
            <a:solidFill>
              <a:schemeClr val="accent2">
                <a:lumOff val="21764"/>
              </a:schemeClr>
            </a:solidFill>
          </a:ln>
        </p:spPr>
        <p:txBody>
          <a:bodyPr lIns="0" tIns="0" rIns="0" bIns="0" anchor="ctr"/>
          <a:lstStyle/>
          <a:p>
            <a:endParaRPr/>
          </a:p>
        </p:txBody>
      </p:sp>
      <p:sp>
        <p:nvSpPr>
          <p:cNvPr id="185" name="Texto"/>
          <p:cNvSpPr txBox="1"/>
          <p:nvPr/>
        </p:nvSpPr>
        <p:spPr>
          <a:xfrm>
            <a:off x="408446" y="5295652"/>
            <a:ext cx="5585366" cy="38023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r>
              <a:t>    </a:t>
            </a:r>
          </a:p>
        </p:txBody>
      </p:sp>
      <p:sp>
        <p:nvSpPr>
          <p:cNvPr id="186" name="Google Shape;141;p4"/>
          <p:cNvSpPr txBox="1"/>
          <p:nvPr/>
        </p:nvSpPr>
        <p:spPr>
          <a:xfrm>
            <a:off x="513416" y="5323407"/>
            <a:ext cx="5292095" cy="430855"/>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800">
                <a:latin typeface="Calibri"/>
                <a:ea typeface="Calibri"/>
                <a:cs typeface="Calibri"/>
                <a:sym typeface="Calibri"/>
              </a:defRPr>
            </a:lvl1pPr>
          </a:lstStyle>
          <a:p>
            <a:r>
              <a:rPr sz="1600" dirty="0" smtClean="0"/>
              <a:t>¿</a:t>
            </a:r>
            <a:r>
              <a:rPr lang="es-ES" sz="1600" dirty="0" smtClean="0"/>
              <a:t>Con diferentes componentes pueden armar </a:t>
            </a:r>
            <a:r>
              <a:rPr lang="es-ES" sz="1600" dirty="0" smtClean="0"/>
              <a:t>un </a:t>
            </a:r>
            <a:r>
              <a:rPr lang="es-ES" sz="1600" dirty="0" smtClean="0"/>
              <a:t>circuito</a:t>
            </a:r>
            <a:r>
              <a:rPr sz="1600" dirty="0" smtClean="0"/>
              <a:t>?</a:t>
            </a:r>
            <a:endParaRPr sz="1600" dirty="0"/>
          </a:p>
        </p:txBody>
      </p:sp>
      <p:pic>
        <p:nvPicPr>
          <p:cNvPr id="187" name="Google Shape;142;p4" descr="Google Shape;142;p4"/>
          <p:cNvPicPr>
            <a:picLocks noChangeAspect="1"/>
          </p:cNvPicPr>
          <p:nvPr/>
        </p:nvPicPr>
        <p:blipFill>
          <a:blip r:embed="rId2">
            <a:extLst/>
          </a:blip>
          <a:stretch>
            <a:fillRect/>
          </a:stretch>
        </p:blipFill>
        <p:spPr>
          <a:xfrm>
            <a:off x="5805511" y="2678799"/>
            <a:ext cx="441961" cy="438913"/>
          </a:xfrm>
          <a:prstGeom prst="rect">
            <a:avLst/>
          </a:prstGeom>
          <a:ln w="12700">
            <a:miter lim="400000"/>
          </a:ln>
        </p:spPr>
      </p:pic>
      <p:pic>
        <p:nvPicPr>
          <p:cNvPr id="188" name="Google Shape;143;p4" descr="Google Shape;143;p4"/>
          <p:cNvPicPr>
            <a:picLocks noChangeAspect="1"/>
          </p:cNvPicPr>
          <p:nvPr/>
        </p:nvPicPr>
        <p:blipFill>
          <a:blip r:embed="rId2">
            <a:extLst/>
          </a:blip>
          <a:stretch>
            <a:fillRect/>
          </a:stretch>
        </p:blipFill>
        <p:spPr>
          <a:xfrm>
            <a:off x="5805511" y="3980112"/>
            <a:ext cx="441961" cy="438913"/>
          </a:xfrm>
          <a:prstGeom prst="rect">
            <a:avLst/>
          </a:prstGeom>
          <a:ln w="12700">
            <a:miter lim="400000"/>
          </a:ln>
        </p:spPr>
      </p:pic>
      <p:pic>
        <p:nvPicPr>
          <p:cNvPr id="189" name="Google Shape;144;p4" descr="Google Shape;144;p4"/>
          <p:cNvPicPr>
            <a:picLocks noChangeAspect="1"/>
          </p:cNvPicPr>
          <p:nvPr/>
        </p:nvPicPr>
        <p:blipFill>
          <a:blip r:embed="rId2">
            <a:extLst/>
          </a:blip>
          <a:stretch>
            <a:fillRect/>
          </a:stretch>
        </p:blipFill>
        <p:spPr>
          <a:xfrm>
            <a:off x="5805511" y="4929647"/>
            <a:ext cx="441961" cy="438913"/>
          </a:xfrm>
          <a:prstGeom prst="rect">
            <a:avLst/>
          </a:prstGeom>
          <a:ln w="12700">
            <a:miter lim="400000"/>
          </a:ln>
        </p:spPr>
      </p:pic>
      <p:pic>
        <p:nvPicPr>
          <p:cNvPr id="190" name="Google Shape;145;p4" descr="Google Shape;145;p4"/>
          <p:cNvPicPr>
            <a:picLocks noChangeAspect="1"/>
          </p:cNvPicPr>
          <p:nvPr/>
        </p:nvPicPr>
        <p:blipFill>
          <a:blip r:embed="rId3">
            <a:extLst/>
          </a:blip>
          <a:stretch>
            <a:fillRect/>
          </a:stretch>
        </p:blipFill>
        <p:spPr>
          <a:xfrm>
            <a:off x="6549425" y="1315762"/>
            <a:ext cx="2670049" cy="5675377"/>
          </a:xfrm>
          <a:prstGeom prst="rect">
            <a:avLst/>
          </a:prstGeom>
          <a:ln w="12700">
            <a:miter lim="400000"/>
          </a:ln>
        </p:spPr>
      </p:pic>
      <p:sp>
        <p:nvSpPr>
          <p:cNvPr id="20" name="Google Shape;124;p4"/>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a:solidFill>
                  <a:srgbClr val="741B47"/>
                </a:solidFill>
                <a:latin typeface="Calibri"/>
                <a:ea typeface="Calibri"/>
                <a:cs typeface="Calibri"/>
                <a:sym typeface="Calibri"/>
              </a:rPr>
              <a:t>ANTES DE COMENZAR</a:t>
            </a:r>
            <a:endParaRPr sz="3100" b="1" i="0" u="none" strike="noStrike" cap="none">
              <a:solidFill>
                <a:srgbClr val="741B47"/>
              </a:solidFill>
              <a:latin typeface="Calibri"/>
              <a:ea typeface="Calibri"/>
              <a:cs typeface="Calibri"/>
              <a:sym typeface="Calibri"/>
            </a:endParaRPr>
          </a:p>
        </p:txBody>
      </p:sp>
      <p:sp>
        <p:nvSpPr>
          <p:cNvPr id="21" name="Google Shape;129;p4"/>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ALGUNAS PREGUNTAS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Google Shape;43;p26"/>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6</a:t>
            </a:fld>
            <a:endParaRPr/>
          </a:p>
        </p:txBody>
      </p:sp>
      <p:grpSp>
        <p:nvGrpSpPr>
          <p:cNvPr id="195" name="Google Shape;151;p5"/>
          <p:cNvGrpSpPr/>
          <p:nvPr/>
        </p:nvGrpSpPr>
        <p:grpSpPr>
          <a:xfrm>
            <a:off x="4063481" y="3088868"/>
            <a:ext cx="5095871" cy="3508579"/>
            <a:chOff x="0" y="0"/>
            <a:chExt cx="5095869" cy="3508578"/>
          </a:xfrm>
        </p:grpSpPr>
        <p:sp>
          <p:nvSpPr>
            <p:cNvPr id="193" name="Rectángulo redondeado"/>
            <p:cNvSpPr/>
            <p:nvPr/>
          </p:nvSpPr>
          <p:spPr>
            <a:xfrm>
              <a:off x="0" y="0"/>
              <a:ext cx="5095870" cy="3508579"/>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endParaRPr/>
            </a:p>
          </p:txBody>
        </p:sp>
        <p:sp>
          <p:nvSpPr>
            <p:cNvPr id="194" name="Texto"/>
            <p:cNvSpPr txBox="1"/>
            <p:nvPr/>
          </p:nvSpPr>
          <p:spPr>
            <a:xfrm>
              <a:off x="53108" y="1564172"/>
              <a:ext cx="4989654"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196" name="Google Shape;152;p5"/>
          <p:cNvSpPr txBox="1"/>
          <p:nvPr/>
        </p:nvSpPr>
        <p:spPr>
          <a:xfrm>
            <a:off x="4520234" y="3266340"/>
            <a:ext cx="4446725" cy="92329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r>
              <a:rPr lang="es-ES" dirty="0" smtClean="0"/>
              <a:t>Reconocerás de manera correcta los diferentes componentes utilizados, para armar diferentes circuitos neumáticos.</a:t>
            </a:r>
            <a:endParaRPr dirty="0"/>
          </a:p>
        </p:txBody>
      </p:sp>
      <p:grpSp>
        <p:nvGrpSpPr>
          <p:cNvPr id="199" name="Google Shape;155;p5"/>
          <p:cNvGrpSpPr/>
          <p:nvPr/>
        </p:nvGrpSpPr>
        <p:grpSpPr>
          <a:xfrm>
            <a:off x="3911803" y="3459904"/>
            <a:ext cx="376201" cy="536169"/>
            <a:chOff x="0" y="0"/>
            <a:chExt cx="376200" cy="536167"/>
          </a:xfrm>
        </p:grpSpPr>
        <p:sp>
          <p:nvSpPr>
            <p:cNvPr id="197" name="Google Shape;156;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198" name="Google Shape;157;p5"/>
            <p:cNvSpPr txBox="1"/>
            <p:nvPr/>
          </p:nvSpPr>
          <p:spPr>
            <a:xfrm>
              <a:off x="9524" y="0"/>
              <a:ext cx="300302" cy="5361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02" name="Google Shape;158;p5"/>
          <p:cNvGrpSpPr/>
          <p:nvPr/>
        </p:nvGrpSpPr>
        <p:grpSpPr>
          <a:xfrm>
            <a:off x="3911803" y="4337845"/>
            <a:ext cx="376201" cy="536169"/>
            <a:chOff x="0" y="0"/>
            <a:chExt cx="376200" cy="536167"/>
          </a:xfrm>
        </p:grpSpPr>
        <p:sp>
          <p:nvSpPr>
            <p:cNvPr id="200"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201" name="Google Shape;160;p5"/>
            <p:cNvSpPr txBox="1"/>
            <p:nvPr/>
          </p:nvSpPr>
          <p:spPr>
            <a:xfrm>
              <a:off x="9524" y="0"/>
              <a:ext cx="300302" cy="5361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dirty="0"/>
                <a:t>2</a:t>
              </a:r>
            </a:p>
          </p:txBody>
        </p:sp>
      </p:grpSp>
      <p:pic>
        <p:nvPicPr>
          <p:cNvPr id="203" name="Google Shape;164;p5" descr="Google Shape;164;p5"/>
          <p:cNvPicPr>
            <a:picLocks noChangeAspect="1"/>
          </p:cNvPicPr>
          <p:nvPr/>
        </p:nvPicPr>
        <p:blipFill>
          <a:blip r:embed="rId2">
            <a:extLst/>
          </a:blip>
          <a:stretch>
            <a:fillRect/>
          </a:stretch>
        </p:blipFill>
        <p:spPr>
          <a:xfrm>
            <a:off x="663221" y="2367775"/>
            <a:ext cx="2965719" cy="4328992"/>
          </a:xfrm>
          <a:prstGeom prst="rect">
            <a:avLst/>
          </a:prstGeom>
          <a:ln w="12700">
            <a:miter lim="400000"/>
          </a:ln>
        </p:spPr>
      </p:pic>
      <p:sp>
        <p:nvSpPr>
          <p:cNvPr id="204" name="Google Shape;165;p5"/>
          <p:cNvSpPr txBox="1"/>
          <p:nvPr/>
        </p:nvSpPr>
        <p:spPr>
          <a:xfrm>
            <a:off x="4063851" y="2576445"/>
            <a:ext cx="4932407" cy="300554"/>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lvl1pPr>
              <a:defRPr sz="1600" b="1">
                <a:latin typeface="Calibri"/>
                <a:ea typeface="Calibri"/>
                <a:cs typeface="Calibri"/>
                <a:sym typeface="Calibri"/>
              </a:defRPr>
            </a:lvl1pPr>
          </a:lstStyle>
          <a:p>
            <a:r>
              <a:t>Al término de la actividad estarás en condiciones de:</a:t>
            </a:r>
          </a:p>
        </p:txBody>
      </p:sp>
      <p:sp>
        <p:nvSpPr>
          <p:cNvPr id="205" name="Google Shape;166;p5"/>
          <p:cNvSpPr txBox="1"/>
          <p:nvPr/>
        </p:nvSpPr>
        <p:spPr>
          <a:xfrm>
            <a:off x="375974" y="1742378"/>
            <a:ext cx="6920518" cy="46163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2000" b="1">
                <a:solidFill>
                  <a:srgbClr val="741B47"/>
                </a:solidFill>
                <a:latin typeface="Calibri"/>
                <a:ea typeface="Calibri"/>
                <a:cs typeface="Calibri"/>
                <a:sym typeface="Calibri"/>
              </a:defRPr>
            </a:lvl1pPr>
          </a:lstStyle>
          <a:p>
            <a:pPr>
              <a:defRPr b="0">
                <a:solidFill>
                  <a:srgbClr val="FF0000"/>
                </a:solidFill>
              </a:defRPr>
            </a:pPr>
            <a:r>
              <a:rPr lang="es-ES" b="1" dirty="0" smtClean="0">
                <a:solidFill>
                  <a:srgbClr val="741B47"/>
                </a:solidFill>
              </a:rPr>
              <a:t>CIRCUITOS BÁSICOS NEUMÁTICA</a:t>
            </a:r>
            <a:endParaRPr b="1" dirty="0">
              <a:solidFill>
                <a:srgbClr val="741B47"/>
              </a:solidFill>
            </a:endParaRPr>
          </a:p>
        </p:txBody>
      </p:sp>
      <p:sp>
        <p:nvSpPr>
          <p:cNvPr id="206" name="Google Shape;167;p5"/>
          <p:cNvSpPr txBox="1"/>
          <p:nvPr/>
        </p:nvSpPr>
        <p:spPr>
          <a:xfrm>
            <a:off x="4017016" y="1043151"/>
            <a:ext cx="859784" cy="877131"/>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5000">
                <a:solidFill>
                  <a:srgbClr val="BA9BA5"/>
                </a:solidFill>
                <a:latin typeface="Calibri"/>
                <a:ea typeface="Calibri"/>
                <a:cs typeface="Calibri"/>
                <a:sym typeface="Calibri"/>
              </a:defRPr>
            </a:lvl1pPr>
          </a:lstStyle>
          <a:p>
            <a:r>
              <a:rPr lang="es-ES" smtClean="0"/>
              <a:t>11</a:t>
            </a:r>
            <a:endParaRPr dirty="0"/>
          </a:p>
        </p:txBody>
      </p:sp>
      <p:sp>
        <p:nvSpPr>
          <p:cNvPr id="207" name="Google Shape;168;p5"/>
          <p:cNvSpPr txBox="1"/>
          <p:nvPr/>
        </p:nvSpPr>
        <p:spPr>
          <a:xfrm>
            <a:off x="375975" y="1265366"/>
            <a:ext cx="3872883"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08" name="Google Shape;152;p5"/>
          <p:cNvSpPr txBox="1"/>
          <p:nvPr/>
        </p:nvSpPr>
        <p:spPr>
          <a:xfrm>
            <a:off x="4520234" y="4267391"/>
            <a:ext cx="4446725" cy="67707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r>
              <a:rPr lang="es-ES" dirty="0" smtClean="0"/>
              <a:t>Interpretarás simbología, diagramas y planos de circuitos básicos neumáticos.</a:t>
            </a:r>
            <a:endParaRPr dirty="0"/>
          </a:p>
        </p:txBody>
      </p:sp>
      <p:sp>
        <p:nvSpPr>
          <p:cNvPr id="19" name="Google Shape;152;p5"/>
          <p:cNvSpPr txBox="1"/>
          <p:nvPr/>
        </p:nvSpPr>
        <p:spPr>
          <a:xfrm>
            <a:off x="4520234" y="5022221"/>
            <a:ext cx="4446725" cy="67707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r>
              <a:rPr lang="es-ES" dirty="0" smtClean="0"/>
              <a:t>Armarás y probarás diferentes circuitos neumáticos.</a:t>
            </a:r>
            <a:endParaRPr dirty="0"/>
          </a:p>
        </p:txBody>
      </p:sp>
      <p:sp>
        <p:nvSpPr>
          <p:cNvPr id="20" name="Google Shape;152;p5"/>
          <p:cNvSpPr txBox="1"/>
          <p:nvPr/>
        </p:nvSpPr>
        <p:spPr>
          <a:xfrm>
            <a:off x="4520234" y="5777051"/>
            <a:ext cx="4446725" cy="67707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r>
              <a:rPr lang="es-ES" dirty="0" smtClean="0"/>
              <a:t>Resolverás problemas de aplicaciones prácticas en circuitos neumáticos.</a:t>
            </a:r>
            <a:endParaRPr dirty="0"/>
          </a:p>
        </p:txBody>
      </p:sp>
      <p:grpSp>
        <p:nvGrpSpPr>
          <p:cNvPr id="24" name="Google Shape;158;p5"/>
          <p:cNvGrpSpPr/>
          <p:nvPr/>
        </p:nvGrpSpPr>
        <p:grpSpPr>
          <a:xfrm>
            <a:off x="3911803" y="5053000"/>
            <a:ext cx="376202" cy="615521"/>
            <a:chOff x="0" y="-39675"/>
            <a:chExt cx="376201" cy="615519"/>
          </a:xfrm>
        </p:grpSpPr>
        <p:sp>
          <p:nvSpPr>
            <p:cNvPr id="25"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26" name="Google Shape;160;p5"/>
            <p:cNvSpPr txBox="1"/>
            <p:nvPr/>
          </p:nvSpPr>
          <p:spPr>
            <a:xfrm>
              <a:off x="9524" y="-39675"/>
              <a:ext cx="300302"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3</a:t>
              </a:r>
              <a:endParaRPr dirty="0"/>
            </a:p>
          </p:txBody>
        </p:sp>
      </p:grpSp>
      <p:grpSp>
        <p:nvGrpSpPr>
          <p:cNvPr id="27" name="Google Shape;158;p5"/>
          <p:cNvGrpSpPr/>
          <p:nvPr/>
        </p:nvGrpSpPr>
        <p:grpSpPr>
          <a:xfrm>
            <a:off x="3911803" y="5807830"/>
            <a:ext cx="376202" cy="615521"/>
            <a:chOff x="0" y="-39675"/>
            <a:chExt cx="376201" cy="615519"/>
          </a:xfrm>
        </p:grpSpPr>
        <p:sp>
          <p:nvSpPr>
            <p:cNvPr id="28"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29" name="Google Shape;160;p5"/>
            <p:cNvSpPr txBox="1"/>
            <p:nvPr/>
          </p:nvSpPr>
          <p:spPr>
            <a:xfrm>
              <a:off x="9524" y="-39675"/>
              <a:ext cx="300302"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4</a:t>
              </a:r>
              <a:endParaRPr dirty="0"/>
            </a:p>
          </p:txBody>
        </p:sp>
      </p:gr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7</a:t>
            </a:fld>
            <a:endParaRPr/>
          </a:p>
        </p:txBody>
      </p:sp>
      <p:sp>
        <p:nvSpPr>
          <p:cNvPr id="211" name="Google Shape;173;p6"/>
          <p:cNvSpPr txBox="1"/>
          <p:nvPr/>
        </p:nvSpPr>
        <p:spPr>
          <a:xfrm>
            <a:off x="382499" y="118261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800" b="1">
                <a:solidFill>
                  <a:srgbClr val="741B47"/>
                </a:solidFill>
                <a:latin typeface="Calibri"/>
                <a:ea typeface="Calibri"/>
                <a:cs typeface="Calibri"/>
                <a:sym typeface="Calibri"/>
              </a:defRPr>
            </a:pPr>
            <a:r>
              <a:rPr lang="es-ES" dirty="0" smtClean="0">
                <a:solidFill>
                  <a:srgbClr val="741B47"/>
                </a:solidFill>
              </a:rPr>
              <a:t>ESTRUCTURA DE </a:t>
            </a:r>
            <a:r>
              <a:rPr lang="es-ES" dirty="0" smtClean="0">
                <a:solidFill>
                  <a:srgbClr val="FF0000"/>
                </a:solidFill>
              </a:rPr>
              <a:t>SISTEMAS NEUMÁTICOS</a:t>
            </a:r>
            <a:endParaRPr dirty="0">
              <a:solidFill>
                <a:srgbClr val="FF0000"/>
              </a:solidFill>
            </a:endParaRPr>
          </a:p>
        </p:txBody>
      </p:sp>
      <p:sp>
        <p:nvSpPr>
          <p:cNvPr id="212" name="Rectángulo redondeado"/>
          <p:cNvSpPr/>
          <p:nvPr/>
        </p:nvSpPr>
        <p:spPr>
          <a:xfrm>
            <a:off x="340075" y="2377968"/>
            <a:ext cx="8285766" cy="4353032"/>
          </a:xfrm>
          <a:prstGeom prst="roundRect">
            <a:avLst>
              <a:gd name="adj" fmla="val 8457"/>
            </a:avLst>
          </a:prstGeom>
          <a:solidFill>
            <a:srgbClr val="E9E1E4"/>
          </a:solidFill>
          <a:ln w="12700">
            <a:miter lim="400000"/>
          </a:ln>
        </p:spPr>
        <p:txBody>
          <a:bodyPr lIns="0" tIns="0" rIns="0" bIns="0" anchor="ctr"/>
          <a:lstStyle/>
          <a:p>
            <a:endParaRPr dirty="0"/>
          </a:p>
        </p:txBody>
      </p:sp>
      <p:sp>
        <p:nvSpPr>
          <p:cNvPr id="216" name="La Seremi de Salud tiene como misión asegurar a todas las personas el derecho a la protección en salud, ejerciendo las funciones reguladoras, normativas y fiscalizadoras que al Estado de Chile le competen, para contribuir a la calidad de los bienes públicos y acceso a políticas sanitario-ambientales de manera participativa, que permitan el mejoramiento sostenido de la salud de la población, especialmente de los sectores más vulnerables, con el fin de avanzar en el cumplimiento de los objetivos sanitarios de la década."/>
          <p:cNvSpPr txBox="1"/>
          <p:nvPr/>
        </p:nvSpPr>
        <p:spPr>
          <a:xfrm>
            <a:off x="513966" y="2536939"/>
            <a:ext cx="7719376" cy="430855"/>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r>
              <a:rPr lang="es-ES" dirty="0" smtClean="0"/>
              <a:t>Un sistema de control y mando neumático se compone de los siguientes elementos:</a:t>
            </a:r>
            <a:endParaRPr dirty="0"/>
          </a:p>
        </p:txBody>
      </p:sp>
      <p:grpSp>
        <p:nvGrpSpPr>
          <p:cNvPr id="111" name="Agrupar 110"/>
          <p:cNvGrpSpPr/>
          <p:nvPr/>
        </p:nvGrpSpPr>
        <p:grpSpPr>
          <a:xfrm>
            <a:off x="708846" y="3077661"/>
            <a:ext cx="5946520" cy="3397437"/>
            <a:chOff x="708846" y="3077661"/>
            <a:chExt cx="5946520" cy="3397437"/>
          </a:xfrm>
        </p:grpSpPr>
        <p:grpSp>
          <p:nvGrpSpPr>
            <p:cNvPr id="6" name="Agrupar 5"/>
            <p:cNvGrpSpPr/>
            <p:nvPr/>
          </p:nvGrpSpPr>
          <p:grpSpPr>
            <a:xfrm>
              <a:off x="708846" y="3086100"/>
              <a:ext cx="1767654" cy="457200"/>
              <a:chOff x="708846" y="3187700"/>
              <a:chExt cx="1767654" cy="457200"/>
            </a:xfrm>
          </p:grpSpPr>
          <p:sp>
            <p:nvSpPr>
              <p:cNvPr id="3" name="Rectángulo redondeado 2"/>
              <p:cNvSpPr/>
              <p:nvPr/>
            </p:nvSpPr>
            <p:spPr>
              <a:xfrm>
                <a:off x="708846" y="3187700"/>
                <a:ext cx="1767654" cy="4572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5" name="CuadroTexto 4"/>
              <p:cNvSpPr txBox="1"/>
              <p:nvPr/>
            </p:nvSpPr>
            <p:spPr>
              <a:xfrm>
                <a:off x="927100" y="3308578"/>
                <a:ext cx="965200"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Actuadores</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7" name="Agrupar 6"/>
            <p:cNvGrpSpPr/>
            <p:nvPr/>
          </p:nvGrpSpPr>
          <p:grpSpPr>
            <a:xfrm>
              <a:off x="708846" y="3649757"/>
              <a:ext cx="1767654" cy="648000"/>
              <a:chOff x="708846" y="3751357"/>
              <a:chExt cx="1767654" cy="648000"/>
            </a:xfrm>
          </p:grpSpPr>
          <p:sp>
            <p:nvSpPr>
              <p:cNvPr id="24" name="Rectángulo redondeado 23"/>
              <p:cNvSpPr/>
              <p:nvPr/>
            </p:nvSpPr>
            <p:spPr>
              <a:xfrm>
                <a:off x="708846" y="3751357"/>
                <a:ext cx="1767654" cy="6480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28" name="CuadroTexto 27"/>
              <p:cNvSpPr txBox="1"/>
              <p:nvPr/>
            </p:nvSpPr>
            <p:spPr>
              <a:xfrm>
                <a:off x="927100" y="3859914"/>
                <a:ext cx="110490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Elementos </a:t>
                </a:r>
              </a:p>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de mando</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8" name="Agrupar 7"/>
            <p:cNvGrpSpPr/>
            <p:nvPr/>
          </p:nvGrpSpPr>
          <p:grpSpPr>
            <a:xfrm>
              <a:off x="708846" y="4391214"/>
              <a:ext cx="1767654" cy="648000"/>
              <a:chOff x="708846" y="4492814"/>
              <a:chExt cx="1767654" cy="648000"/>
            </a:xfrm>
          </p:grpSpPr>
          <p:sp>
            <p:nvSpPr>
              <p:cNvPr id="25" name="Rectángulo redondeado 24"/>
              <p:cNvSpPr/>
              <p:nvPr/>
            </p:nvSpPr>
            <p:spPr>
              <a:xfrm>
                <a:off x="708846" y="4492814"/>
                <a:ext cx="1767654" cy="6480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29" name="CuadroTexto 28"/>
              <p:cNvSpPr txBox="1"/>
              <p:nvPr/>
            </p:nvSpPr>
            <p:spPr>
              <a:xfrm>
                <a:off x="927100" y="4601342"/>
                <a:ext cx="1409700" cy="4309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Elementos </a:t>
                </a:r>
              </a:p>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de procesamiento</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9" name="Agrupar 8"/>
            <p:cNvGrpSpPr/>
            <p:nvPr/>
          </p:nvGrpSpPr>
          <p:grpSpPr>
            <a:xfrm>
              <a:off x="708846" y="5158071"/>
              <a:ext cx="1767654" cy="457200"/>
              <a:chOff x="708846" y="5259671"/>
              <a:chExt cx="1767654" cy="457200"/>
            </a:xfrm>
          </p:grpSpPr>
          <p:sp>
            <p:nvSpPr>
              <p:cNvPr id="14" name="Rectángulo redondeado 13"/>
              <p:cNvSpPr/>
              <p:nvPr/>
            </p:nvSpPr>
            <p:spPr>
              <a:xfrm>
                <a:off x="708846" y="5259671"/>
                <a:ext cx="1767654" cy="4572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0" name="CuadroTexto 29"/>
              <p:cNvSpPr txBox="1"/>
              <p:nvPr/>
            </p:nvSpPr>
            <p:spPr>
              <a:xfrm>
                <a:off x="927100" y="5380549"/>
                <a:ext cx="863600"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Sensores</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10" name="Agrupar 9"/>
            <p:cNvGrpSpPr/>
            <p:nvPr/>
          </p:nvGrpSpPr>
          <p:grpSpPr>
            <a:xfrm>
              <a:off x="708846" y="5759827"/>
              <a:ext cx="1767654" cy="648000"/>
              <a:chOff x="708846" y="5861427"/>
              <a:chExt cx="1767654" cy="648000"/>
            </a:xfrm>
          </p:grpSpPr>
          <p:sp>
            <p:nvSpPr>
              <p:cNvPr id="26" name="Rectángulo redondeado 25"/>
              <p:cNvSpPr/>
              <p:nvPr/>
            </p:nvSpPr>
            <p:spPr>
              <a:xfrm>
                <a:off x="708846" y="5861427"/>
                <a:ext cx="1767654" cy="6480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1" name="CuadroTexto 30"/>
              <p:cNvSpPr txBox="1"/>
              <p:nvPr/>
            </p:nvSpPr>
            <p:spPr>
              <a:xfrm>
                <a:off x="927100" y="5969984"/>
                <a:ext cx="110490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Suministros </a:t>
                </a:r>
              </a:p>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de energía</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37" name="Agrupar 36"/>
            <p:cNvGrpSpPr/>
            <p:nvPr/>
          </p:nvGrpSpPr>
          <p:grpSpPr>
            <a:xfrm>
              <a:off x="2842446" y="3082834"/>
              <a:ext cx="1767654" cy="457200"/>
              <a:chOff x="708846" y="3187700"/>
              <a:chExt cx="1767654" cy="457200"/>
            </a:xfrm>
          </p:grpSpPr>
          <p:sp>
            <p:nvSpPr>
              <p:cNvPr id="38" name="Rectángulo redondeado 37"/>
              <p:cNvSpPr/>
              <p:nvPr/>
            </p:nvSpPr>
            <p:spPr>
              <a:xfrm>
                <a:off x="708846" y="3187700"/>
                <a:ext cx="1767654" cy="4572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9" name="CuadroTexto 38"/>
              <p:cNvSpPr txBox="1"/>
              <p:nvPr/>
            </p:nvSpPr>
            <p:spPr>
              <a:xfrm>
                <a:off x="927100" y="3308578"/>
                <a:ext cx="1320800"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Señales de salida</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40" name="Agrupar 39"/>
            <p:cNvGrpSpPr/>
            <p:nvPr/>
          </p:nvGrpSpPr>
          <p:grpSpPr>
            <a:xfrm>
              <a:off x="2842446" y="3649757"/>
              <a:ext cx="1767654" cy="648000"/>
              <a:chOff x="708846" y="3751357"/>
              <a:chExt cx="1767654" cy="648000"/>
            </a:xfrm>
          </p:grpSpPr>
          <p:sp>
            <p:nvSpPr>
              <p:cNvPr id="41" name="Rectángulo redondeado 40"/>
              <p:cNvSpPr/>
              <p:nvPr/>
            </p:nvSpPr>
            <p:spPr>
              <a:xfrm>
                <a:off x="708846" y="3751357"/>
                <a:ext cx="1767654" cy="6480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2" name="CuadroTexto 41"/>
              <p:cNvSpPr txBox="1"/>
              <p:nvPr/>
            </p:nvSpPr>
            <p:spPr>
              <a:xfrm>
                <a:off x="927100" y="3859914"/>
                <a:ext cx="110490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Elementos de maniobra</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43" name="Agrupar 42"/>
            <p:cNvGrpSpPr/>
            <p:nvPr/>
          </p:nvGrpSpPr>
          <p:grpSpPr>
            <a:xfrm>
              <a:off x="2842446" y="4546647"/>
              <a:ext cx="1767654" cy="333186"/>
              <a:chOff x="708846" y="4492814"/>
              <a:chExt cx="1767654" cy="648000"/>
            </a:xfrm>
          </p:grpSpPr>
          <p:sp>
            <p:nvSpPr>
              <p:cNvPr id="44" name="Rectángulo redondeado 43"/>
              <p:cNvSpPr/>
              <p:nvPr/>
            </p:nvSpPr>
            <p:spPr>
              <a:xfrm>
                <a:off x="708846" y="4492814"/>
                <a:ext cx="1767654" cy="6480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5" name="CuadroTexto 44"/>
              <p:cNvSpPr txBox="1"/>
              <p:nvPr/>
            </p:nvSpPr>
            <p:spPr>
              <a:xfrm>
                <a:off x="927100" y="4601342"/>
                <a:ext cx="1409700"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vías</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46" name="Agrupar 45"/>
            <p:cNvGrpSpPr/>
            <p:nvPr/>
          </p:nvGrpSpPr>
          <p:grpSpPr>
            <a:xfrm>
              <a:off x="2842446" y="5156223"/>
              <a:ext cx="1767654" cy="457200"/>
              <a:chOff x="708846" y="5259671"/>
              <a:chExt cx="1767654" cy="457200"/>
            </a:xfrm>
          </p:grpSpPr>
          <p:sp>
            <p:nvSpPr>
              <p:cNvPr id="47" name="Rectángulo redondeado 46"/>
              <p:cNvSpPr/>
              <p:nvPr/>
            </p:nvSpPr>
            <p:spPr>
              <a:xfrm>
                <a:off x="708846" y="5259671"/>
                <a:ext cx="1767654" cy="457200"/>
              </a:xfrm>
              <a:prstGeom prst="round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8" name="CuadroTexto 47"/>
              <p:cNvSpPr txBox="1"/>
              <p:nvPr/>
            </p:nvSpPr>
            <p:spPr>
              <a:xfrm>
                <a:off x="927100" y="5380549"/>
                <a:ext cx="1409700"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b="1" u="none" strike="noStrike" cap="none" spc="0" normalizeH="0" baseline="0" dirty="0" smtClean="0">
                    <a:ln>
                      <a:noFill/>
                    </a:ln>
                    <a:solidFill>
                      <a:srgbClr val="741B47"/>
                    </a:solidFill>
                    <a:effectLst/>
                    <a:uFillTx/>
                    <a:latin typeface="Calibri" charset="0"/>
                    <a:ea typeface="Calibri" charset="0"/>
                    <a:cs typeface="Calibri" charset="0"/>
                    <a:sym typeface="Arial"/>
                  </a:rPr>
                  <a:t>Señales de entrada</a:t>
                </a:r>
                <a:endParaRPr kumimoji="0" lang="es-ES_tradnl"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cxnSp>
          <p:nvCxnSpPr>
            <p:cNvPr id="12" name="Conector recto de flecha 11"/>
            <p:cNvCxnSpPr>
              <a:stCxn id="3" idx="3"/>
              <a:endCxn id="38" idx="1"/>
            </p:cNvCxnSpPr>
            <p:nvPr/>
          </p:nvCxnSpPr>
          <p:spPr>
            <a:xfrm flipV="1">
              <a:off x="2476500" y="3311434"/>
              <a:ext cx="365946" cy="3266"/>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52" name="Conector recto de flecha 51"/>
            <p:cNvCxnSpPr/>
            <p:nvPr/>
          </p:nvCxnSpPr>
          <p:spPr>
            <a:xfrm>
              <a:off x="2476500" y="3963489"/>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53" name="Conector recto de flecha 52"/>
            <p:cNvCxnSpPr/>
            <p:nvPr/>
          </p:nvCxnSpPr>
          <p:spPr>
            <a:xfrm>
              <a:off x="2476500" y="4715199"/>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54" name="Conector recto de flecha 53"/>
            <p:cNvCxnSpPr/>
            <p:nvPr/>
          </p:nvCxnSpPr>
          <p:spPr>
            <a:xfrm>
              <a:off x="2476500" y="5383582"/>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grpSp>
          <p:nvGrpSpPr>
            <p:cNvPr id="33" name="Agrupar 32"/>
            <p:cNvGrpSpPr/>
            <p:nvPr/>
          </p:nvGrpSpPr>
          <p:grpSpPr>
            <a:xfrm>
              <a:off x="4610100" y="3077661"/>
              <a:ext cx="1740624" cy="452157"/>
              <a:chOff x="4457702" y="3168107"/>
              <a:chExt cx="1740624" cy="452157"/>
            </a:xfrm>
          </p:grpSpPr>
          <p:grpSp>
            <p:nvGrpSpPr>
              <p:cNvPr id="27" name="Agrupar 26"/>
              <p:cNvGrpSpPr/>
              <p:nvPr/>
            </p:nvGrpSpPr>
            <p:grpSpPr>
              <a:xfrm>
                <a:off x="4457702" y="3275923"/>
                <a:ext cx="518344" cy="274223"/>
                <a:chOff x="4457702" y="3275923"/>
                <a:chExt cx="518344" cy="274223"/>
              </a:xfrm>
            </p:grpSpPr>
            <p:cxnSp>
              <p:nvCxnSpPr>
                <p:cNvPr id="55" name="Conector recto de flecha 54"/>
                <p:cNvCxnSpPr/>
                <p:nvPr/>
              </p:nvCxnSpPr>
              <p:spPr>
                <a:xfrm>
                  <a:off x="4610100" y="3275923"/>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56" name="Conector recto de flecha 55"/>
                <p:cNvCxnSpPr/>
                <p:nvPr/>
              </p:nvCxnSpPr>
              <p:spPr>
                <a:xfrm>
                  <a:off x="4457702" y="3416300"/>
                  <a:ext cx="518344"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57" name="Conector recto de flecha 56"/>
                <p:cNvCxnSpPr/>
                <p:nvPr/>
              </p:nvCxnSpPr>
              <p:spPr>
                <a:xfrm>
                  <a:off x="4610100" y="3550146"/>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grpSp>
          <p:sp>
            <p:nvSpPr>
              <p:cNvPr id="32" name="CuadroTexto 31"/>
              <p:cNvSpPr txBox="1"/>
              <p:nvPr/>
            </p:nvSpPr>
            <p:spPr>
              <a:xfrm>
                <a:off x="5048794" y="3168107"/>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err="1" smtClean="0">
                    <a:ln>
                      <a:noFill/>
                    </a:ln>
                    <a:solidFill>
                      <a:srgbClr val="741B47"/>
                    </a:solidFill>
                    <a:effectLst/>
                    <a:uFillTx/>
                    <a:latin typeface="Calibri" charset="0"/>
                    <a:ea typeface="Calibri" charset="0"/>
                    <a:cs typeface="Calibri" charset="0"/>
                    <a:sym typeface="Arial"/>
                  </a:rPr>
                  <a:t>Acc</a:t>
                </a: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 Neumáticos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61" name="CuadroTexto 60"/>
              <p:cNvSpPr txBox="1"/>
              <p:nvPr/>
            </p:nvSpPr>
            <p:spPr>
              <a:xfrm>
                <a:off x="5048794" y="3333569"/>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Cilindros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62" name="CuadroTexto 61"/>
              <p:cNvSpPr txBox="1"/>
              <p:nvPr/>
            </p:nvSpPr>
            <p:spPr>
              <a:xfrm>
                <a:off x="5048794" y="3466376"/>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Bombas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64" name="Agrupar 63"/>
            <p:cNvGrpSpPr/>
            <p:nvPr/>
          </p:nvGrpSpPr>
          <p:grpSpPr>
            <a:xfrm>
              <a:off x="4610100" y="4479467"/>
              <a:ext cx="1882774" cy="452157"/>
              <a:chOff x="4457702" y="3168107"/>
              <a:chExt cx="1882774" cy="452157"/>
            </a:xfrm>
          </p:grpSpPr>
          <p:grpSp>
            <p:nvGrpSpPr>
              <p:cNvPr id="65" name="Agrupar 64"/>
              <p:cNvGrpSpPr/>
              <p:nvPr/>
            </p:nvGrpSpPr>
            <p:grpSpPr>
              <a:xfrm>
                <a:off x="4457702" y="3275923"/>
                <a:ext cx="518344" cy="274223"/>
                <a:chOff x="4457702" y="3275923"/>
                <a:chExt cx="518344" cy="274223"/>
              </a:xfrm>
            </p:grpSpPr>
            <p:cxnSp>
              <p:nvCxnSpPr>
                <p:cNvPr id="69" name="Conector recto de flecha 68"/>
                <p:cNvCxnSpPr/>
                <p:nvPr/>
              </p:nvCxnSpPr>
              <p:spPr>
                <a:xfrm>
                  <a:off x="4610100" y="3275923"/>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70" name="Conector recto de flecha 69"/>
                <p:cNvCxnSpPr/>
                <p:nvPr/>
              </p:nvCxnSpPr>
              <p:spPr>
                <a:xfrm>
                  <a:off x="4457702" y="3416300"/>
                  <a:ext cx="518344"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71" name="Conector recto de flecha 70"/>
                <p:cNvCxnSpPr/>
                <p:nvPr/>
              </p:nvCxnSpPr>
              <p:spPr>
                <a:xfrm>
                  <a:off x="4610100" y="3550146"/>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grpSp>
          <p:sp>
            <p:nvSpPr>
              <p:cNvPr id="66" name="CuadroTexto 65"/>
              <p:cNvSpPr txBox="1"/>
              <p:nvPr/>
            </p:nvSpPr>
            <p:spPr>
              <a:xfrm>
                <a:off x="5048793" y="3168107"/>
                <a:ext cx="1291683"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Señales de procesos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67" name="CuadroTexto 66"/>
              <p:cNvSpPr txBox="1"/>
              <p:nvPr/>
            </p:nvSpPr>
            <p:spPr>
              <a:xfrm>
                <a:off x="5048794" y="3333569"/>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presión</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68" name="CuadroTexto 67"/>
              <p:cNvSpPr txBox="1"/>
              <p:nvPr/>
            </p:nvSpPr>
            <p:spPr>
              <a:xfrm>
                <a:off x="5048794" y="3466376"/>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Temporizadores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72" name="Agrupar 71"/>
            <p:cNvGrpSpPr/>
            <p:nvPr/>
          </p:nvGrpSpPr>
          <p:grpSpPr>
            <a:xfrm>
              <a:off x="4610100" y="5151050"/>
              <a:ext cx="2041718" cy="452157"/>
              <a:chOff x="4457702" y="3168107"/>
              <a:chExt cx="2041718" cy="452157"/>
            </a:xfrm>
          </p:grpSpPr>
          <p:grpSp>
            <p:nvGrpSpPr>
              <p:cNvPr id="73" name="Agrupar 72"/>
              <p:cNvGrpSpPr/>
              <p:nvPr/>
            </p:nvGrpSpPr>
            <p:grpSpPr>
              <a:xfrm>
                <a:off x="4457702" y="3275923"/>
                <a:ext cx="518344" cy="274223"/>
                <a:chOff x="4457702" y="3275923"/>
                <a:chExt cx="518344" cy="274223"/>
              </a:xfrm>
            </p:grpSpPr>
            <p:cxnSp>
              <p:nvCxnSpPr>
                <p:cNvPr id="77" name="Conector recto de flecha 76"/>
                <p:cNvCxnSpPr/>
                <p:nvPr/>
              </p:nvCxnSpPr>
              <p:spPr>
                <a:xfrm>
                  <a:off x="4610100" y="3275923"/>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78" name="Conector recto de flecha 77"/>
                <p:cNvCxnSpPr/>
                <p:nvPr/>
              </p:nvCxnSpPr>
              <p:spPr>
                <a:xfrm>
                  <a:off x="4457702" y="3416300"/>
                  <a:ext cx="518344"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cxnSp>
              <p:nvCxnSpPr>
                <p:cNvPr id="79" name="Conector recto de flecha 78"/>
                <p:cNvCxnSpPr/>
                <p:nvPr/>
              </p:nvCxnSpPr>
              <p:spPr>
                <a:xfrm>
                  <a:off x="4610100" y="3550146"/>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grpSp>
          <p:sp>
            <p:nvSpPr>
              <p:cNvPr id="74" name="CuadroTexto 73"/>
              <p:cNvSpPr txBox="1"/>
              <p:nvPr/>
            </p:nvSpPr>
            <p:spPr>
              <a:xfrm>
                <a:off x="5048793" y="3168107"/>
                <a:ext cx="1450627"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pulsador</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75" name="CuadroTexto 74"/>
              <p:cNvSpPr txBox="1"/>
              <p:nvPr/>
            </p:nvSpPr>
            <p:spPr>
              <a:xfrm>
                <a:off x="5048794" y="3333569"/>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rodillo</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76" name="CuadroTexto 75"/>
              <p:cNvSpPr txBox="1"/>
              <p:nvPr/>
            </p:nvSpPr>
            <p:spPr>
              <a:xfrm>
                <a:off x="5048794" y="3466376"/>
                <a:ext cx="1450626"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Detector de proximidad</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cxnSp>
          <p:nvCxnSpPr>
            <p:cNvPr id="51" name="Conector recto 50"/>
            <p:cNvCxnSpPr/>
            <p:nvPr/>
          </p:nvCxnSpPr>
          <p:spPr>
            <a:xfrm>
              <a:off x="4775198" y="4587283"/>
              <a:ext cx="0" cy="286200"/>
            </a:xfrm>
            <a:prstGeom prst="line">
              <a:avLst/>
            </a:prstGeom>
            <a:noFill/>
            <a:ln w="25400" cap="flat">
              <a:solidFill>
                <a:srgbClr val="741B47"/>
              </a:solidFill>
              <a:prstDash val="solid"/>
              <a:round/>
            </a:ln>
            <a:effectLst/>
            <a:sp3d/>
          </p:spPr>
          <p:style>
            <a:lnRef idx="0">
              <a:scrgbClr r="0" g="0" b="0"/>
            </a:lnRef>
            <a:fillRef idx="0">
              <a:scrgbClr r="0" g="0" b="0"/>
            </a:fillRef>
            <a:effectRef idx="0">
              <a:scrgbClr r="0" g="0" b="0"/>
            </a:effectRef>
            <a:fontRef idx="none"/>
          </p:style>
        </p:cxnSp>
        <p:cxnSp>
          <p:nvCxnSpPr>
            <p:cNvPr id="88" name="Conector recto 87"/>
            <p:cNvCxnSpPr/>
            <p:nvPr/>
          </p:nvCxnSpPr>
          <p:spPr>
            <a:xfrm>
              <a:off x="4775198" y="5246070"/>
              <a:ext cx="0" cy="286200"/>
            </a:xfrm>
            <a:prstGeom prst="line">
              <a:avLst/>
            </a:prstGeom>
            <a:noFill/>
            <a:ln w="25400" cap="flat">
              <a:solidFill>
                <a:srgbClr val="741B47"/>
              </a:solidFill>
              <a:prstDash val="solid"/>
              <a:round/>
            </a:ln>
            <a:effectLst/>
            <a:sp3d/>
          </p:spPr>
          <p:style>
            <a:lnRef idx="0">
              <a:scrgbClr r="0" g="0" b="0"/>
            </a:lnRef>
            <a:fillRef idx="0">
              <a:scrgbClr r="0" g="0" b="0"/>
            </a:fillRef>
            <a:effectRef idx="0">
              <a:scrgbClr r="0" g="0" b="0"/>
            </a:effectRef>
            <a:fontRef idx="none"/>
          </p:style>
        </p:cxnSp>
        <p:cxnSp>
          <p:nvCxnSpPr>
            <p:cNvPr id="89" name="Conector recto 88"/>
            <p:cNvCxnSpPr/>
            <p:nvPr/>
          </p:nvCxnSpPr>
          <p:spPr>
            <a:xfrm>
              <a:off x="4775198" y="3173500"/>
              <a:ext cx="0" cy="286200"/>
            </a:xfrm>
            <a:prstGeom prst="line">
              <a:avLst/>
            </a:prstGeom>
            <a:noFill/>
            <a:ln w="25400" cap="flat">
              <a:solidFill>
                <a:srgbClr val="741B47"/>
              </a:solidFill>
              <a:prstDash val="solid"/>
              <a:round/>
            </a:ln>
            <a:effectLst/>
            <a:sp3d/>
          </p:spPr>
          <p:style>
            <a:lnRef idx="0">
              <a:scrgbClr r="0" g="0" b="0"/>
            </a:lnRef>
            <a:fillRef idx="0">
              <a:scrgbClr r="0" g="0" b="0"/>
            </a:fillRef>
            <a:effectRef idx="0">
              <a:scrgbClr r="0" g="0" b="0"/>
            </a:effectRef>
            <a:fontRef idx="none"/>
          </p:style>
        </p:cxnSp>
        <p:grpSp>
          <p:nvGrpSpPr>
            <p:cNvPr id="90" name="Agrupar 89"/>
            <p:cNvGrpSpPr/>
            <p:nvPr/>
          </p:nvGrpSpPr>
          <p:grpSpPr>
            <a:xfrm>
              <a:off x="4613275" y="3911504"/>
              <a:ext cx="1740624" cy="153888"/>
              <a:chOff x="4457702" y="3333569"/>
              <a:chExt cx="1740624" cy="153888"/>
            </a:xfrm>
          </p:grpSpPr>
          <p:cxnSp>
            <p:nvCxnSpPr>
              <p:cNvPr id="96" name="Conector recto de flecha 95"/>
              <p:cNvCxnSpPr/>
              <p:nvPr/>
            </p:nvCxnSpPr>
            <p:spPr>
              <a:xfrm>
                <a:off x="4457702" y="3416300"/>
                <a:ext cx="518344"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93" name="CuadroTexto 92"/>
              <p:cNvSpPr txBox="1"/>
              <p:nvPr/>
            </p:nvSpPr>
            <p:spPr>
              <a:xfrm>
                <a:off x="5048794" y="3333569"/>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vías</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87" name="Agrupar 86"/>
            <p:cNvGrpSpPr/>
            <p:nvPr/>
          </p:nvGrpSpPr>
          <p:grpSpPr>
            <a:xfrm>
              <a:off x="2476500" y="5694846"/>
              <a:ext cx="4178866" cy="780252"/>
              <a:chOff x="2476500" y="5867566"/>
              <a:chExt cx="4178866" cy="780252"/>
            </a:xfrm>
          </p:grpSpPr>
          <p:grpSp>
            <p:nvGrpSpPr>
              <p:cNvPr id="81" name="Agrupar 80"/>
              <p:cNvGrpSpPr/>
              <p:nvPr/>
            </p:nvGrpSpPr>
            <p:grpSpPr>
              <a:xfrm>
                <a:off x="4766046" y="6039472"/>
                <a:ext cx="1889320" cy="153888"/>
                <a:chOff x="4766046" y="6021736"/>
                <a:chExt cx="1889320" cy="153888"/>
              </a:xfrm>
            </p:grpSpPr>
            <p:cxnSp>
              <p:nvCxnSpPr>
                <p:cNvPr id="103" name="Conector recto de flecha 102"/>
                <p:cNvCxnSpPr/>
                <p:nvPr/>
              </p:nvCxnSpPr>
              <p:spPr>
                <a:xfrm>
                  <a:off x="4766046" y="6110879"/>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100" name="CuadroTexto 99"/>
                <p:cNvSpPr txBox="1"/>
                <p:nvPr/>
              </p:nvSpPr>
              <p:spPr>
                <a:xfrm>
                  <a:off x="5204739" y="6021736"/>
                  <a:ext cx="1450627"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pulsador</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cxnSp>
            <p:nvCxnSpPr>
              <p:cNvPr id="104" name="Conector recto de flecha 103"/>
              <p:cNvCxnSpPr/>
              <p:nvPr/>
            </p:nvCxnSpPr>
            <p:spPr>
              <a:xfrm>
                <a:off x="2476500" y="6273789"/>
                <a:ext cx="2655492"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101" name="CuadroTexto 100"/>
              <p:cNvSpPr txBox="1"/>
              <p:nvPr/>
            </p:nvSpPr>
            <p:spPr>
              <a:xfrm>
                <a:off x="5204740" y="6201218"/>
                <a:ext cx="1149532"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rodillo</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nvGrpSpPr>
              <p:cNvPr id="82" name="Agrupar 81"/>
              <p:cNvGrpSpPr/>
              <p:nvPr/>
            </p:nvGrpSpPr>
            <p:grpSpPr>
              <a:xfrm>
                <a:off x="4766046" y="6347575"/>
                <a:ext cx="1889320" cy="153888"/>
                <a:chOff x="4766046" y="6320005"/>
                <a:chExt cx="1889320" cy="153888"/>
              </a:xfrm>
            </p:grpSpPr>
            <p:cxnSp>
              <p:nvCxnSpPr>
                <p:cNvPr id="105" name="Conector recto de flecha 104"/>
                <p:cNvCxnSpPr/>
                <p:nvPr/>
              </p:nvCxnSpPr>
              <p:spPr>
                <a:xfrm>
                  <a:off x="4766046" y="6403775"/>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102" name="CuadroTexto 101"/>
                <p:cNvSpPr txBox="1"/>
                <p:nvPr/>
              </p:nvSpPr>
              <p:spPr>
                <a:xfrm>
                  <a:off x="5204740" y="6320005"/>
                  <a:ext cx="1450626"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Detector de proximidad</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cxnSp>
            <p:nvCxnSpPr>
              <p:cNvPr id="106" name="Conector recto 105"/>
              <p:cNvCxnSpPr/>
              <p:nvPr/>
            </p:nvCxnSpPr>
            <p:spPr>
              <a:xfrm>
                <a:off x="4778746" y="5980144"/>
                <a:ext cx="0" cy="621602"/>
              </a:xfrm>
              <a:prstGeom prst="line">
                <a:avLst/>
              </a:prstGeom>
              <a:noFill/>
              <a:ln w="25400" cap="flat">
                <a:solidFill>
                  <a:srgbClr val="741B47"/>
                </a:solidFill>
                <a:prstDash val="solid"/>
                <a:round/>
              </a:ln>
              <a:effectLst/>
              <a:sp3d/>
            </p:spPr>
            <p:style>
              <a:lnRef idx="0">
                <a:scrgbClr r="0" g="0" b="0"/>
              </a:lnRef>
              <a:fillRef idx="0">
                <a:scrgbClr r="0" g="0" b="0"/>
              </a:fillRef>
              <a:effectRef idx="0">
                <a:scrgbClr r="0" g="0" b="0"/>
              </a:effectRef>
              <a:fontRef idx="none"/>
            </p:style>
          </p:cxnSp>
          <p:grpSp>
            <p:nvGrpSpPr>
              <p:cNvPr id="80" name="Agrupar 79"/>
              <p:cNvGrpSpPr/>
              <p:nvPr/>
            </p:nvGrpSpPr>
            <p:grpSpPr>
              <a:xfrm>
                <a:off x="4766046" y="5867566"/>
                <a:ext cx="1889320" cy="153888"/>
                <a:chOff x="4766046" y="5867566"/>
                <a:chExt cx="1889320" cy="153888"/>
              </a:xfrm>
            </p:grpSpPr>
            <p:cxnSp>
              <p:nvCxnSpPr>
                <p:cNvPr id="107" name="Conector recto de flecha 106"/>
                <p:cNvCxnSpPr/>
                <p:nvPr/>
              </p:nvCxnSpPr>
              <p:spPr>
                <a:xfrm>
                  <a:off x="4766046" y="5975382"/>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108" name="CuadroTexto 107"/>
                <p:cNvSpPr txBox="1"/>
                <p:nvPr/>
              </p:nvSpPr>
              <p:spPr>
                <a:xfrm>
                  <a:off x="5204739" y="5867566"/>
                  <a:ext cx="1450627"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pulsador</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63" name="Agrupar 62"/>
              <p:cNvGrpSpPr/>
              <p:nvPr/>
            </p:nvGrpSpPr>
            <p:grpSpPr>
              <a:xfrm>
                <a:off x="4766046" y="6493930"/>
                <a:ext cx="1889320" cy="153888"/>
                <a:chOff x="4766046" y="6512122"/>
                <a:chExt cx="1889320" cy="153888"/>
              </a:xfrm>
            </p:grpSpPr>
            <p:cxnSp>
              <p:nvCxnSpPr>
                <p:cNvPr id="109" name="Conector recto de flecha 108"/>
                <p:cNvCxnSpPr/>
                <p:nvPr/>
              </p:nvCxnSpPr>
              <p:spPr>
                <a:xfrm>
                  <a:off x="4766046" y="6619938"/>
                  <a:ext cx="365946" cy="0"/>
                </a:xfrm>
                <a:prstGeom prst="straightConnector1">
                  <a:avLst/>
                </a:prstGeom>
                <a:noFill/>
                <a:ln w="25400" cap="flat">
                  <a:solidFill>
                    <a:srgbClr val="741B47"/>
                  </a:solidFill>
                  <a:prstDash val="solid"/>
                  <a:round/>
                  <a:tailEnd type="triangle"/>
                </a:ln>
                <a:effectLst/>
                <a:sp3d/>
              </p:spPr>
              <p:style>
                <a:lnRef idx="0">
                  <a:scrgbClr r="0" g="0" b="0"/>
                </a:lnRef>
                <a:fillRef idx="0">
                  <a:scrgbClr r="0" g="0" b="0"/>
                </a:fillRef>
                <a:effectRef idx="0">
                  <a:scrgbClr r="0" g="0" b="0"/>
                </a:effectRef>
                <a:fontRef idx="none"/>
              </p:style>
            </p:cxnSp>
            <p:sp>
              <p:nvSpPr>
                <p:cNvPr id="110" name="CuadroTexto 109"/>
                <p:cNvSpPr txBox="1"/>
                <p:nvPr/>
              </p:nvSpPr>
              <p:spPr>
                <a:xfrm>
                  <a:off x="5204739" y="6512122"/>
                  <a:ext cx="1450627"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000" b="1" u="none" strike="noStrike" cap="none" spc="0" normalizeH="0" baseline="0" dirty="0" smtClean="0">
                      <a:ln>
                        <a:noFill/>
                      </a:ln>
                      <a:solidFill>
                        <a:srgbClr val="741B47"/>
                      </a:solidFill>
                      <a:effectLst/>
                      <a:uFillTx/>
                      <a:latin typeface="Calibri" charset="0"/>
                      <a:ea typeface="Calibri" charset="0"/>
                      <a:cs typeface="Calibri" charset="0"/>
                      <a:sym typeface="Arial"/>
                    </a:rPr>
                    <a:t>Válvulas de pulsador</a:t>
                  </a:r>
                  <a:endParaRPr kumimoji="0" lang="es-ES_tradnl" sz="10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grpSp>
      <p:pic>
        <p:nvPicPr>
          <p:cNvPr id="112" name="Imagen 1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9033" y="2982640"/>
            <a:ext cx="1380155" cy="656224"/>
          </a:xfrm>
          <a:prstGeom prst="rect">
            <a:avLst/>
          </a:prstGeom>
        </p:spPr>
      </p:pic>
      <p:pic>
        <p:nvPicPr>
          <p:cNvPr id="113" name="Imagen 1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2586" y="5006039"/>
            <a:ext cx="1666602" cy="614559"/>
          </a:xfrm>
          <a:prstGeom prst="rect">
            <a:avLst/>
          </a:prstGeom>
        </p:spPr>
      </p:pic>
      <p:pic>
        <p:nvPicPr>
          <p:cNvPr id="114" name="Imagen 1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6730" y="4375572"/>
            <a:ext cx="1010378" cy="536437"/>
          </a:xfrm>
          <a:prstGeom prst="rect">
            <a:avLst/>
          </a:prstGeom>
        </p:spPr>
      </p:pic>
      <p:pic>
        <p:nvPicPr>
          <p:cNvPr id="115" name="Imagen 1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17060" y="5704466"/>
            <a:ext cx="1260368" cy="687473"/>
          </a:xfrm>
          <a:prstGeom prst="rect">
            <a:avLst/>
          </a:prstGeom>
        </p:spPr>
      </p:pic>
      <p:pic>
        <p:nvPicPr>
          <p:cNvPr id="116" name="Imagen 1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27794" y="3641454"/>
            <a:ext cx="1661394" cy="619768"/>
          </a:xfrm>
          <a:prstGeom prst="rect">
            <a:avLst/>
          </a:prstGeom>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8</a:t>
            </a:fld>
            <a:endParaRPr/>
          </a:p>
        </p:txBody>
      </p:sp>
      <p:sp>
        <p:nvSpPr>
          <p:cNvPr id="225" name="Google Shape;173;p6"/>
          <p:cNvSpPr txBox="1"/>
          <p:nvPr/>
        </p:nvSpPr>
        <p:spPr>
          <a:xfrm>
            <a:off x="452174" y="1156981"/>
            <a:ext cx="4399226" cy="529343"/>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smtClean="0"/>
              <a:t>SUMINISTRO DE ENERGÍA</a:t>
            </a:r>
            <a:endParaRPr dirty="0"/>
          </a:p>
        </p:txBody>
      </p:sp>
      <p:pic>
        <p:nvPicPr>
          <p:cNvPr id="21" name="Google Shape;193;p7" descr="Google Shape;193;p7"/>
          <p:cNvPicPr>
            <a:picLocks noChangeAspect="1"/>
          </p:cNvPicPr>
          <p:nvPr/>
        </p:nvPicPr>
        <p:blipFill>
          <a:blip r:embed="rId2">
            <a:extLst/>
          </a:blip>
          <a:stretch>
            <a:fillRect/>
          </a:stretch>
        </p:blipFill>
        <p:spPr>
          <a:xfrm flipH="1">
            <a:off x="600961" y="1947531"/>
            <a:ext cx="4619426" cy="4673061"/>
          </a:xfrm>
          <a:prstGeom prst="rect">
            <a:avLst/>
          </a:prstGeom>
          <a:ln w="12700">
            <a:miter lim="400000"/>
          </a:ln>
        </p:spPr>
      </p:pic>
      <p:sp>
        <p:nvSpPr>
          <p:cNvPr id="229" name="Google Shape;178;p6"/>
          <p:cNvSpPr txBox="1"/>
          <p:nvPr/>
        </p:nvSpPr>
        <p:spPr>
          <a:xfrm>
            <a:off x="2406777" y="2068818"/>
            <a:ext cx="2636712" cy="3539388"/>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lvl1pPr>
              <a:defRPr sz="1600">
                <a:latin typeface="Calibri"/>
                <a:ea typeface="Calibri"/>
                <a:cs typeface="Calibri"/>
                <a:sym typeface="Calibri"/>
              </a:defRPr>
            </a:lvl1pPr>
          </a:lstStyle>
          <a:p>
            <a:r>
              <a:rPr lang="es-CL" dirty="0" smtClean="0"/>
              <a:t>El suministro de aire lo estudiamos y trabajamos en actividades anteriores, lo damos por conocido, lo que es el compresor, el acumulador o deposito de aire,  regulador y la unidad de mantenimiento con su regulador, y todo lo anterior, se representa simplificadamente en el diagrama o plano del circuito, nuestro trabajo comienza instalando la distribución y </a:t>
            </a:r>
          </a:p>
          <a:p>
            <a:r>
              <a:rPr lang="es-CL" dirty="0" smtClean="0"/>
              <a:t>los </a:t>
            </a:r>
            <a:r>
              <a:rPr lang="es-CL" dirty="0"/>
              <a:t>diferentes </a:t>
            </a:r>
            <a:r>
              <a:rPr lang="es-CL" dirty="0" smtClean="0"/>
              <a:t>componentes</a:t>
            </a:r>
            <a:endParaRPr lang="es-CL" dirty="0"/>
          </a:p>
        </p:txBody>
      </p:sp>
      <p:sp>
        <p:nvSpPr>
          <p:cNvPr id="24" name="Google Shape;178;p6"/>
          <p:cNvSpPr txBox="1"/>
          <p:nvPr/>
        </p:nvSpPr>
        <p:spPr>
          <a:xfrm>
            <a:off x="2902198" y="5487986"/>
            <a:ext cx="2141291" cy="1077176"/>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lvl1pPr>
              <a:defRPr sz="1600">
                <a:latin typeface="Calibri"/>
                <a:ea typeface="Calibri"/>
                <a:cs typeface="Calibri"/>
                <a:sym typeface="Calibri"/>
              </a:defRPr>
            </a:lvl1pPr>
          </a:lstStyle>
          <a:p>
            <a:r>
              <a:rPr lang="es-CL" dirty="0"/>
              <a:t>para lograr el trabajo de un actuador (un cilindro, un motor neumático, </a:t>
            </a:r>
            <a:r>
              <a:rPr lang="es-CL" dirty="0" smtClean="0"/>
              <a:t>etcétera).</a:t>
            </a:r>
            <a:endParaRPr lang="es-CL" dirty="0"/>
          </a:p>
        </p:txBody>
      </p:sp>
      <p:sp>
        <p:nvSpPr>
          <p:cNvPr id="4" name="Rectángulo redondeado 3"/>
          <p:cNvSpPr/>
          <p:nvPr/>
        </p:nvSpPr>
        <p:spPr>
          <a:xfrm>
            <a:off x="5391589" y="1947531"/>
            <a:ext cx="3478514" cy="4673061"/>
          </a:xfrm>
          <a:prstGeom prst="roundRect">
            <a:avLst/>
          </a:prstGeom>
          <a:blipFill dpi="0" rotWithShape="1">
            <a:blip r:embed="rId3"/>
            <a:srcRect/>
            <a:stretch>
              <a:fillRect l="-1000" t="-1000" r="-2000" b="-3000"/>
            </a:stretch>
          </a:blipFill>
          <a:ln w="50800" cap="flat">
            <a:solidFill>
              <a:schemeClr val="bg1">
                <a:lumMod val="75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grpSp>
        <p:nvGrpSpPr>
          <p:cNvPr id="9" name="Agrupar 8"/>
          <p:cNvGrpSpPr/>
          <p:nvPr/>
        </p:nvGrpSpPr>
        <p:grpSpPr>
          <a:xfrm>
            <a:off x="6863594" y="5027815"/>
            <a:ext cx="1842709" cy="1426332"/>
            <a:chOff x="9638891" y="5027815"/>
            <a:chExt cx="1842709" cy="1426332"/>
          </a:xfrm>
        </p:grpSpPr>
        <p:sp>
          <p:nvSpPr>
            <p:cNvPr id="5" name="CuadroTexto 4"/>
            <p:cNvSpPr txBox="1"/>
            <p:nvPr/>
          </p:nvSpPr>
          <p:spPr>
            <a:xfrm>
              <a:off x="9638891" y="5027815"/>
              <a:ext cx="1842709" cy="5078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100" b="1" u="none" strike="noStrike" cap="none" spc="0" normalizeH="0" baseline="0" dirty="0" smtClean="0">
                  <a:ln>
                    <a:noFill/>
                  </a:ln>
                  <a:solidFill>
                    <a:srgbClr val="741B47"/>
                  </a:solidFill>
                  <a:effectLst/>
                  <a:uFillTx/>
                  <a:latin typeface="Calibri" charset="0"/>
                  <a:ea typeface="Calibri" charset="0"/>
                  <a:cs typeface="Calibri" charset="0"/>
                  <a:sym typeface="Arial"/>
                </a:rPr>
                <a:t>El Compresor y la Unidad de Mantenimiento</a:t>
              </a:r>
              <a:r>
                <a:rPr kumimoji="0" lang="es-ES_tradnl" sz="1100" b="1" u="none" strike="noStrike" cap="none" spc="0" normalizeH="0" dirty="0" smtClean="0">
                  <a:ln>
                    <a:noFill/>
                  </a:ln>
                  <a:solidFill>
                    <a:srgbClr val="741B47"/>
                  </a:solidFill>
                  <a:effectLst/>
                  <a:uFillTx/>
                  <a:latin typeface="Calibri" charset="0"/>
                  <a:ea typeface="Calibri" charset="0"/>
                  <a:cs typeface="Calibri" charset="0"/>
                  <a:sym typeface="Arial"/>
                </a:rPr>
                <a:t> </a:t>
              </a:r>
              <a:r>
                <a:rPr kumimoji="0" lang="es-ES_tradnl" sz="1100" b="1" u="none" strike="noStrike" cap="none" spc="0" normalizeH="0" baseline="0" dirty="0" smtClean="0">
                  <a:ln>
                    <a:noFill/>
                  </a:ln>
                  <a:solidFill>
                    <a:srgbClr val="741B47"/>
                  </a:solidFill>
                  <a:effectLst/>
                  <a:uFillTx/>
                  <a:latin typeface="Calibri" charset="0"/>
                  <a:ea typeface="Calibri" charset="0"/>
                  <a:cs typeface="Calibri" charset="0"/>
                  <a:sym typeface="Arial"/>
                </a:rPr>
                <a:t>se representan simplificadamente.</a:t>
              </a:r>
              <a:endParaRPr kumimoji="0" lang="es-ES_tradnl" sz="1100" b="1"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6" name="Triángulo 5"/>
            <p:cNvSpPr/>
            <p:nvPr/>
          </p:nvSpPr>
          <p:spPr>
            <a:xfrm>
              <a:off x="10186200" y="5879869"/>
              <a:ext cx="723900" cy="574278"/>
            </a:xfrm>
            <a:prstGeom prst="triangle">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cxnSp>
          <p:nvCxnSpPr>
            <p:cNvPr id="8" name="Conector recto 7"/>
            <p:cNvCxnSpPr>
              <a:stCxn id="6" idx="0"/>
            </p:cNvCxnSpPr>
            <p:nvPr/>
          </p:nvCxnSpPr>
          <p:spPr>
            <a:xfrm flipH="1" flipV="1">
              <a:off x="10544340" y="5635915"/>
              <a:ext cx="3810" cy="243954"/>
            </a:xfrm>
            <a:prstGeom prst="line">
              <a:avLst/>
            </a:prstGeom>
            <a:noFill/>
            <a:ln w="25400" cap="flat">
              <a:solidFill>
                <a:srgbClr val="741B47"/>
              </a:solidFill>
              <a:prstDash val="solid"/>
              <a:round/>
            </a:ln>
            <a:effectLst/>
            <a:sp3d/>
          </p:spPr>
          <p:style>
            <a:lnRef idx="0">
              <a:scrgbClr r="0" g="0" b="0"/>
            </a:lnRef>
            <a:fillRef idx="0">
              <a:scrgbClr r="0" g="0" b="0"/>
            </a:fillRef>
            <a:effectRef idx="0">
              <a:scrgbClr r="0" g="0" b="0"/>
            </a:effectRef>
            <a:fontRef idx="none"/>
          </p:style>
        </p:cxnSp>
      </p:gr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ángulo redondeado"/>
          <p:cNvSpPr/>
          <p:nvPr/>
        </p:nvSpPr>
        <p:spPr>
          <a:xfrm>
            <a:off x="4635500" y="1041776"/>
            <a:ext cx="4833882" cy="3835024"/>
          </a:xfrm>
          <a:prstGeom prst="roundRect">
            <a:avLst>
              <a:gd name="adj" fmla="val 11731"/>
            </a:avLst>
          </a:prstGeom>
          <a:solidFill>
            <a:srgbClr val="EEEEEE"/>
          </a:solidFill>
          <a:ln w="12700">
            <a:miter lim="400000"/>
          </a:ln>
        </p:spPr>
        <p:txBody>
          <a:bodyPr lIns="0" tIns="0" rIns="0" bIns="0" anchor="ctr"/>
          <a:lstStyle/>
          <a:p>
            <a:pPr>
              <a:defRPr>
                <a:solidFill>
                  <a:srgbClr val="EEEEEE"/>
                </a:solidFill>
              </a:defRPr>
            </a:pPr>
            <a:endParaRPr/>
          </a:p>
        </p:txBody>
      </p:sp>
      <p:sp>
        <p:nvSpPr>
          <p:cNvPr id="26" name="Rectángulo redondeado"/>
          <p:cNvSpPr/>
          <p:nvPr/>
        </p:nvSpPr>
        <p:spPr>
          <a:xfrm>
            <a:off x="382499" y="4016420"/>
            <a:ext cx="9086884" cy="2727280"/>
          </a:xfrm>
          <a:prstGeom prst="roundRect">
            <a:avLst>
              <a:gd name="adj" fmla="val 11731"/>
            </a:avLst>
          </a:prstGeom>
          <a:solidFill>
            <a:srgbClr val="EEEEEE"/>
          </a:solidFill>
          <a:ln w="12700">
            <a:miter lim="400000"/>
          </a:ln>
        </p:spPr>
        <p:txBody>
          <a:bodyPr lIns="0" tIns="0" rIns="0" bIns="0" anchor="ctr"/>
          <a:lstStyle/>
          <a:p>
            <a:pPr>
              <a:defRPr>
                <a:solidFill>
                  <a:srgbClr val="EEEEEE"/>
                </a:solidFill>
              </a:defRPr>
            </a:pPr>
            <a:endParaRPr/>
          </a:p>
        </p:txBody>
      </p:sp>
      <p:sp>
        <p:nvSpPr>
          <p:cNvPr id="240"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9</a:t>
            </a:fld>
            <a:endParaRPr/>
          </a:p>
        </p:txBody>
      </p:sp>
      <p:sp>
        <p:nvSpPr>
          <p:cNvPr id="243"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smtClean="0"/>
              <a:t>COMPONENTES </a:t>
            </a:r>
            <a:r>
              <a:rPr lang="es-ES" dirty="0" smtClean="0">
                <a:solidFill>
                  <a:srgbClr val="FF0000"/>
                </a:solidFill>
              </a:rPr>
              <a:t>BÁSICOS</a:t>
            </a:r>
            <a:endParaRPr dirty="0">
              <a:solidFill>
                <a:srgbClr val="FF0000"/>
              </a:solidFill>
            </a:endParaRPr>
          </a:p>
        </p:txBody>
      </p:sp>
      <p:sp>
        <p:nvSpPr>
          <p:cNvPr id="247" name="Google Shape;232;p12"/>
          <p:cNvSpPr txBox="1"/>
          <p:nvPr/>
        </p:nvSpPr>
        <p:spPr>
          <a:xfrm>
            <a:off x="558499" y="1705388"/>
            <a:ext cx="3670602" cy="2062061"/>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lvl1pPr>
              <a:defRPr sz="1600">
                <a:latin typeface="Calibri"/>
                <a:ea typeface="Calibri"/>
                <a:cs typeface="Calibri"/>
                <a:sym typeface="Calibri"/>
              </a:defRPr>
            </a:lvl1pPr>
          </a:lstStyle>
          <a:p>
            <a:r>
              <a:rPr lang="es-CL" dirty="0"/>
              <a:t>Comenzaremos trabajando con válvulas </a:t>
            </a:r>
            <a:endParaRPr lang="es-CL" dirty="0" smtClean="0"/>
          </a:p>
          <a:p>
            <a:r>
              <a:rPr lang="es-CL" dirty="0" smtClean="0"/>
              <a:t>de </a:t>
            </a:r>
            <a:r>
              <a:rPr lang="es-CL" dirty="0"/>
              <a:t>accionamiento manual de dos </a:t>
            </a:r>
            <a:r>
              <a:rPr lang="es-CL" dirty="0" smtClean="0"/>
              <a:t>posiciones sin </a:t>
            </a:r>
            <a:r>
              <a:rPr lang="es-CL" dirty="0"/>
              <a:t>enclavamiento y con enclavamiento, con cilindros de simple efecto y doble efecto, incorporando válvulas de dos posiciones de accionamiento neumático, además de otros </a:t>
            </a:r>
            <a:r>
              <a:rPr lang="es-CL" dirty="0" smtClean="0"/>
              <a:t>componentes de </a:t>
            </a:r>
            <a:r>
              <a:rPr lang="es-CL" dirty="0"/>
              <a:t>control.</a:t>
            </a:r>
          </a:p>
        </p:txBody>
      </p:sp>
      <p:pic>
        <p:nvPicPr>
          <p:cNvPr id="18" name="Imagen 17"/>
          <p:cNvPicPr>
            <a:picLocks noChangeAspect="1"/>
          </p:cNvPicPr>
          <p:nvPr/>
        </p:nvPicPr>
        <p:blipFill rotWithShape="1">
          <a:blip r:embed="rId2"/>
          <a:srcRect l="2822" t="35821" r="1760" b="4925"/>
          <a:stretch/>
        </p:blipFill>
        <p:spPr>
          <a:xfrm>
            <a:off x="4939350" y="2849638"/>
            <a:ext cx="4189849" cy="958694"/>
          </a:xfrm>
          <a:prstGeom prst="rect">
            <a:avLst/>
          </a:prstGeom>
          <a:ln w="25400">
            <a:solidFill>
              <a:schemeClr val="bg1">
                <a:lumMod val="85000"/>
              </a:schemeClr>
            </a:solidFill>
          </a:ln>
        </p:spPr>
      </p:pic>
      <p:pic>
        <p:nvPicPr>
          <p:cNvPr id="19" name="Imagen 18"/>
          <p:cNvPicPr>
            <a:picLocks noChangeAspect="1"/>
          </p:cNvPicPr>
          <p:nvPr/>
        </p:nvPicPr>
        <p:blipFill rotWithShape="1">
          <a:blip r:embed="rId3"/>
          <a:srcRect l="906" t="39186" r="1250" b="1500"/>
          <a:stretch/>
        </p:blipFill>
        <p:spPr>
          <a:xfrm>
            <a:off x="4939350" y="1417838"/>
            <a:ext cx="4189849" cy="831045"/>
          </a:xfrm>
          <a:prstGeom prst="rect">
            <a:avLst/>
          </a:prstGeom>
          <a:ln w="25400">
            <a:solidFill>
              <a:schemeClr val="bg1">
                <a:lumMod val="85000"/>
              </a:schemeClr>
            </a:solidFill>
          </a:ln>
        </p:spPr>
      </p:pic>
      <p:sp>
        <p:nvSpPr>
          <p:cNvPr id="5" name="CuadroTexto 4"/>
          <p:cNvSpPr txBox="1"/>
          <p:nvPr/>
        </p:nvSpPr>
        <p:spPr>
          <a:xfrm>
            <a:off x="4939350" y="2358813"/>
            <a:ext cx="4189849"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r"/>
            <a:r>
              <a:rPr lang="es-ES_tradnl" dirty="0" smtClean="0">
                <a:solidFill>
                  <a:srgbClr val="741B47"/>
                </a:solidFill>
                <a:latin typeface="Calibri" charset="0"/>
                <a:ea typeface="Calibri" charset="0"/>
                <a:cs typeface="Calibri" charset="0"/>
              </a:rPr>
              <a:t>Cilindro simple efecto</a:t>
            </a:r>
            <a:endParaRPr kumimoji="0" lang="es-ES_tradnl" sz="1400" u="none" strike="noStrike" cap="none" spc="0" normalizeH="0" baseline="0" dirty="0">
              <a:ln>
                <a:noFill/>
              </a:ln>
              <a:solidFill>
                <a:srgbClr val="741B47"/>
              </a:solidFill>
              <a:effectLst/>
              <a:uFillTx/>
              <a:latin typeface="Calibri" charset="0"/>
              <a:ea typeface="Calibri" charset="0"/>
              <a:cs typeface="Calibri" charset="0"/>
              <a:sym typeface="Arial"/>
            </a:endParaRPr>
          </a:p>
        </p:txBody>
      </p:sp>
      <p:sp>
        <p:nvSpPr>
          <p:cNvPr id="22" name="CuadroTexto 21"/>
          <p:cNvSpPr txBox="1"/>
          <p:nvPr/>
        </p:nvSpPr>
        <p:spPr>
          <a:xfrm>
            <a:off x="4939349" y="3926611"/>
            <a:ext cx="4189849"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r"/>
            <a:r>
              <a:rPr lang="es-ES_tradnl" dirty="0" smtClean="0">
                <a:solidFill>
                  <a:srgbClr val="741B47"/>
                </a:solidFill>
                <a:latin typeface="Calibri" charset="0"/>
                <a:ea typeface="Calibri" charset="0"/>
                <a:cs typeface="Calibri" charset="0"/>
              </a:rPr>
              <a:t>Cilindro doble efecto</a:t>
            </a:r>
            <a:endParaRPr kumimoji="0" lang="es-ES_tradnl" sz="1400"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nvGrpSpPr>
          <p:cNvPr id="6" name="Agrupar 5"/>
          <p:cNvGrpSpPr/>
          <p:nvPr/>
        </p:nvGrpSpPr>
        <p:grpSpPr>
          <a:xfrm>
            <a:off x="6319207" y="4403100"/>
            <a:ext cx="2809992" cy="2154671"/>
            <a:chOff x="6370007" y="4403100"/>
            <a:chExt cx="2809992" cy="2154671"/>
          </a:xfrm>
        </p:grpSpPr>
        <p:pic>
          <p:nvPicPr>
            <p:cNvPr id="16" name="Imagen 15"/>
            <p:cNvPicPr>
              <a:picLocks noChangeAspect="1"/>
            </p:cNvPicPr>
            <p:nvPr/>
          </p:nvPicPr>
          <p:blipFill rotWithShape="1">
            <a:blip r:embed="rId4"/>
            <a:srcRect l="2744" t="27313" r="3056" b="2790"/>
            <a:stretch/>
          </p:blipFill>
          <p:spPr>
            <a:xfrm>
              <a:off x="6803505" y="4403100"/>
              <a:ext cx="2376494" cy="1539700"/>
            </a:xfrm>
            <a:prstGeom prst="rect">
              <a:avLst/>
            </a:prstGeom>
            <a:ln w="25400">
              <a:solidFill>
                <a:schemeClr val="bg1">
                  <a:lumMod val="85000"/>
                </a:schemeClr>
              </a:solidFill>
            </a:ln>
          </p:spPr>
        </p:pic>
        <p:sp>
          <p:nvSpPr>
            <p:cNvPr id="23" name="CuadroTexto 22"/>
            <p:cNvSpPr txBox="1"/>
            <p:nvPr/>
          </p:nvSpPr>
          <p:spPr>
            <a:xfrm>
              <a:off x="6370007" y="6126884"/>
              <a:ext cx="2809991"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r"/>
              <a:r>
                <a:rPr lang="es-ES_tradnl" dirty="0" smtClean="0">
                  <a:solidFill>
                    <a:srgbClr val="741B47"/>
                  </a:solidFill>
                  <a:latin typeface="Calibri" charset="0"/>
                  <a:ea typeface="Calibri" charset="0"/>
                  <a:cs typeface="Calibri" charset="0"/>
                </a:rPr>
                <a:t>Válvula 5/2 cinco vías, 2 posiciones</a:t>
              </a:r>
            </a:p>
            <a:p>
              <a:pPr algn="r"/>
              <a:r>
                <a:rPr lang="es-ES_tradnl" dirty="0" smtClean="0">
                  <a:solidFill>
                    <a:srgbClr val="741B47"/>
                  </a:solidFill>
                  <a:latin typeface="Calibri" charset="0"/>
                  <a:ea typeface="Calibri" charset="0"/>
                  <a:cs typeface="Calibri" charset="0"/>
                </a:rPr>
                <a:t>de accionamiento neumático</a:t>
              </a:r>
              <a:endParaRPr kumimoji="0" lang="es-ES_tradnl" sz="1400"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2" name="Agrupar 1"/>
          <p:cNvGrpSpPr/>
          <p:nvPr/>
        </p:nvGrpSpPr>
        <p:grpSpPr>
          <a:xfrm>
            <a:off x="3630802" y="4394800"/>
            <a:ext cx="2476800" cy="1947528"/>
            <a:chOff x="3549101" y="4394800"/>
            <a:chExt cx="2476800" cy="1947528"/>
          </a:xfrm>
        </p:grpSpPr>
        <p:pic>
          <p:nvPicPr>
            <p:cNvPr id="15" name="Imagen 14"/>
            <p:cNvPicPr>
              <a:picLocks noChangeAspect="1"/>
            </p:cNvPicPr>
            <p:nvPr/>
          </p:nvPicPr>
          <p:blipFill rotWithShape="1">
            <a:blip r:embed="rId5"/>
            <a:srcRect l="2506" t="27304" r="1871" b="4315"/>
            <a:stretch/>
          </p:blipFill>
          <p:spPr>
            <a:xfrm>
              <a:off x="3549101" y="4394800"/>
              <a:ext cx="2476800" cy="1548000"/>
            </a:xfrm>
            <a:prstGeom prst="rect">
              <a:avLst/>
            </a:prstGeom>
            <a:ln w="25400">
              <a:solidFill>
                <a:schemeClr val="bg1">
                  <a:lumMod val="85000"/>
                </a:schemeClr>
              </a:solidFill>
            </a:ln>
          </p:spPr>
        </p:pic>
        <p:sp>
          <p:nvSpPr>
            <p:cNvPr id="24" name="CuadroTexto 23"/>
            <p:cNvSpPr txBox="1"/>
            <p:nvPr/>
          </p:nvSpPr>
          <p:spPr>
            <a:xfrm>
              <a:off x="3649408" y="6126884"/>
              <a:ext cx="2376493"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r"/>
              <a:r>
                <a:rPr lang="es-ES_tradnl" dirty="0" smtClean="0">
                  <a:solidFill>
                    <a:srgbClr val="741B47"/>
                  </a:solidFill>
                  <a:latin typeface="Calibri" charset="0"/>
                  <a:ea typeface="Calibri" charset="0"/>
                  <a:cs typeface="Calibri" charset="0"/>
                </a:rPr>
                <a:t>Válvula 3/2 </a:t>
              </a:r>
              <a:r>
                <a:rPr lang="es-ES_tradnl" smtClean="0">
                  <a:solidFill>
                    <a:srgbClr val="741B47"/>
                  </a:solidFill>
                  <a:latin typeface="Calibri" charset="0"/>
                  <a:ea typeface="Calibri" charset="0"/>
                  <a:cs typeface="Calibri" charset="0"/>
                </a:rPr>
                <a:t>con enclavamiento</a:t>
              </a:r>
              <a:endParaRPr kumimoji="0" lang="es-ES_tradnl" sz="1400"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grpSp>
        <p:nvGrpSpPr>
          <p:cNvPr id="4" name="Agrupar 3"/>
          <p:cNvGrpSpPr/>
          <p:nvPr/>
        </p:nvGrpSpPr>
        <p:grpSpPr>
          <a:xfrm>
            <a:off x="636305" y="4394800"/>
            <a:ext cx="2376493" cy="2162971"/>
            <a:chOff x="636305" y="4394800"/>
            <a:chExt cx="2376493" cy="2162971"/>
          </a:xfrm>
        </p:grpSpPr>
        <p:pic>
          <p:nvPicPr>
            <p:cNvPr id="14" name="Imagen 13"/>
            <p:cNvPicPr>
              <a:picLocks noChangeAspect="1"/>
            </p:cNvPicPr>
            <p:nvPr/>
          </p:nvPicPr>
          <p:blipFill rotWithShape="1">
            <a:blip r:embed="rId6"/>
            <a:srcRect l="3347" t="32633" r="2464" b="2024"/>
            <a:stretch/>
          </p:blipFill>
          <p:spPr>
            <a:xfrm>
              <a:off x="672798" y="4394800"/>
              <a:ext cx="2340000" cy="1548000"/>
            </a:xfrm>
            <a:prstGeom prst="rect">
              <a:avLst/>
            </a:prstGeom>
            <a:ln w="25400" cap="sq">
              <a:solidFill>
                <a:schemeClr val="bg1">
                  <a:lumMod val="85000"/>
                </a:schemeClr>
              </a:solidFill>
              <a:miter lim="800000"/>
            </a:ln>
          </p:spPr>
        </p:pic>
        <p:sp>
          <p:nvSpPr>
            <p:cNvPr id="25" name="CuadroTexto 24"/>
            <p:cNvSpPr txBox="1"/>
            <p:nvPr/>
          </p:nvSpPr>
          <p:spPr>
            <a:xfrm>
              <a:off x="636305" y="6126884"/>
              <a:ext cx="2376493"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r"/>
              <a:r>
                <a:rPr lang="es-ES_tradnl" dirty="0" smtClean="0">
                  <a:solidFill>
                    <a:srgbClr val="741B47"/>
                  </a:solidFill>
                  <a:latin typeface="Calibri" charset="0"/>
                  <a:ea typeface="Calibri" charset="0"/>
                  <a:cs typeface="Calibri" charset="0"/>
                </a:rPr>
                <a:t>Válvula 3/2 tres vías dos posiciones con pulsador</a:t>
              </a:r>
              <a:endParaRPr kumimoji="0" lang="es-ES_tradnl" sz="1400" u="none" strike="noStrike" cap="none" spc="0" normalizeH="0" baseline="0" dirty="0">
                <a:ln>
                  <a:noFill/>
                </a:ln>
                <a:solidFill>
                  <a:srgbClr val="741B47"/>
                </a:solidFill>
                <a:effectLst/>
                <a:uFillTx/>
                <a:latin typeface="Calibri" charset="0"/>
                <a:ea typeface="Calibri" charset="0"/>
                <a:cs typeface="Calibri" charset="0"/>
                <a:sym typeface="Arial"/>
              </a:endParaRPr>
            </a:p>
          </p:txBody>
        </p:sp>
      </p:gr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10</a:t>
            </a:fld>
            <a:endParaRPr/>
          </a:p>
        </p:txBody>
      </p:sp>
      <p:sp>
        <p:nvSpPr>
          <p:cNvPr id="254"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smtClean="0"/>
              <a:t>EJEMPLOS DE CIRCUITOS NEUMÁTICOS</a:t>
            </a:r>
            <a:endParaRPr dirty="0"/>
          </a:p>
        </p:txBody>
      </p:sp>
      <p:grpSp>
        <p:nvGrpSpPr>
          <p:cNvPr id="18" name="Agrupar 17"/>
          <p:cNvGrpSpPr/>
          <p:nvPr/>
        </p:nvGrpSpPr>
        <p:grpSpPr>
          <a:xfrm>
            <a:off x="2796015" y="2709980"/>
            <a:ext cx="2211230" cy="3605098"/>
            <a:chOff x="2796015" y="2709980"/>
            <a:chExt cx="2211230" cy="3605098"/>
          </a:xfrm>
        </p:grpSpPr>
        <p:sp>
          <p:nvSpPr>
            <p:cNvPr id="11" name="Rectángulo redondeado"/>
            <p:cNvSpPr/>
            <p:nvPr/>
          </p:nvSpPr>
          <p:spPr>
            <a:xfrm rot="16200000">
              <a:off x="2111662" y="3419495"/>
              <a:ext cx="3579936" cy="2211230"/>
            </a:xfrm>
            <a:prstGeom prst="roundRect">
              <a:avLst>
                <a:gd name="adj" fmla="val 11419"/>
              </a:avLst>
            </a:prstGeom>
            <a:solidFill>
              <a:srgbClr val="E9E1E4"/>
            </a:solidFill>
            <a:ln w="19050">
              <a:solidFill>
                <a:srgbClr val="EAE1E4"/>
              </a:solidFill>
              <a:miter lim="400000"/>
            </a:ln>
          </p:spPr>
          <p:txBody>
            <a:bodyPr lIns="0" tIns="0" rIns="0" bIns="0" anchor="ctr"/>
            <a:lstStyle/>
            <a:p>
              <a:endParaRPr/>
            </a:p>
          </p:txBody>
        </p:sp>
        <p:pic>
          <p:nvPicPr>
            <p:cNvPr id="14" name="Imagen 13"/>
            <p:cNvPicPr>
              <a:picLocks noChangeAspect="1"/>
            </p:cNvPicPr>
            <p:nvPr/>
          </p:nvPicPr>
          <p:blipFill rotWithShape="1">
            <a:blip r:embed="rId2"/>
            <a:srcRect l="3424" t="11841" r="15155" b="75"/>
            <a:stretch/>
          </p:blipFill>
          <p:spPr>
            <a:xfrm>
              <a:off x="2796018" y="2709980"/>
              <a:ext cx="2211221" cy="2764026"/>
            </a:xfrm>
            <a:prstGeom prst="rect">
              <a:avLst/>
            </a:prstGeom>
          </p:spPr>
        </p:pic>
      </p:grpSp>
      <p:grpSp>
        <p:nvGrpSpPr>
          <p:cNvPr id="17" name="Agrupar 16"/>
          <p:cNvGrpSpPr/>
          <p:nvPr/>
        </p:nvGrpSpPr>
        <p:grpSpPr>
          <a:xfrm>
            <a:off x="5117467" y="2152764"/>
            <a:ext cx="4008894" cy="4176601"/>
            <a:chOff x="5117467" y="2152764"/>
            <a:chExt cx="4008894" cy="4176601"/>
          </a:xfrm>
        </p:grpSpPr>
        <p:sp>
          <p:nvSpPr>
            <p:cNvPr id="12" name="Rectángulo redondeado"/>
            <p:cNvSpPr/>
            <p:nvPr/>
          </p:nvSpPr>
          <p:spPr>
            <a:xfrm rot="16200000">
              <a:off x="5134765" y="2351129"/>
              <a:ext cx="3971925" cy="3984548"/>
            </a:xfrm>
            <a:prstGeom prst="roundRect">
              <a:avLst>
                <a:gd name="adj" fmla="val 11419"/>
              </a:avLst>
            </a:prstGeom>
            <a:solidFill>
              <a:srgbClr val="E9E1E4"/>
            </a:solidFill>
            <a:ln w="19050">
              <a:solidFill>
                <a:srgbClr val="EAE1E4"/>
              </a:solidFill>
              <a:miter lim="400000"/>
            </a:ln>
          </p:spPr>
          <p:txBody>
            <a:bodyPr lIns="0" tIns="0" rIns="0" bIns="0" anchor="ctr"/>
            <a:lstStyle/>
            <a:p>
              <a:endParaRPr dirty="0"/>
            </a:p>
          </p:txBody>
        </p:sp>
        <p:pic>
          <p:nvPicPr>
            <p:cNvPr id="15" name="Imagen 14"/>
            <p:cNvPicPr>
              <a:picLocks noChangeAspect="1"/>
            </p:cNvPicPr>
            <p:nvPr/>
          </p:nvPicPr>
          <p:blipFill rotWithShape="1">
            <a:blip r:embed="rId3"/>
            <a:srcRect t="12567" b="559"/>
            <a:stretch/>
          </p:blipFill>
          <p:spPr>
            <a:xfrm>
              <a:off x="5117467" y="2238493"/>
              <a:ext cx="4008894" cy="3237640"/>
            </a:xfrm>
            <a:prstGeom prst="rect">
              <a:avLst/>
            </a:prstGeom>
          </p:spPr>
        </p:pic>
        <p:sp>
          <p:nvSpPr>
            <p:cNvPr id="25" name="Redondear rectángulo de esquina del mismo lado 24"/>
            <p:cNvSpPr/>
            <p:nvPr/>
          </p:nvSpPr>
          <p:spPr>
            <a:xfrm>
              <a:off x="5128453" y="2152764"/>
              <a:ext cx="3984549" cy="3564000"/>
            </a:xfrm>
            <a:prstGeom prst="round2SameRect">
              <a:avLst>
                <a:gd name="adj1" fmla="val 0"/>
                <a:gd name="adj2" fmla="val 0"/>
              </a:avLst>
            </a:prstGeom>
            <a:noFill/>
            <a:ln w="19050" cap="flat">
              <a:solidFill>
                <a:srgbClr val="EAE1E4"/>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grpSp>
      <p:grpSp>
        <p:nvGrpSpPr>
          <p:cNvPr id="10" name="Agrupar 9"/>
          <p:cNvGrpSpPr/>
          <p:nvPr/>
        </p:nvGrpSpPr>
        <p:grpSpPr>
          <a:xfrm>
            <a:off x="328615" y="2152764"/>
            <a:ext cx="3100387" cy="4162314"/>
            <a:chOff x="328615" y="2152764"/>
            <a:chExt cx="3100387" cy="4162314"/>
          </a:xfrm>
        </p:grpSpPr>
        <p:grpSp>
          <p:nvGrpSpPr>
            <p:cNvPr id="6" name="Agrupar 5"/>
            <p:cNvGrpSpPr/>
            <p:nvPr/>
          </p:nvGrpSpPr>
          <p:grpSpPr>
            <a:xfrm>
              <a:off x="328615" y="2567242"/>
              <a:ext cx="3100387" cy="3747836"/>
              <a:chOff x="271463" y="1738564"/>
              <a:chExt cx="3100387" cy="3747836"/>
            </a:xfrm>
          </p:grpSpPr>
          <p:sp>
            <p:nvSpPr>
              <p:cNvPr id="252" name="Rectángulo redondeado"/>
              <p:cNvSpPr/>
              <p:nvPr/>
            </p:nvSpPr>
            <p:spPr>
              <a:xfrm rot="16200000">
                <a:off x="-301858" y="2590822"/>
                <a:ext cx="3579937" cy="2211220"/>
              </a:xfrm>
              <a:prstGeom prst="roundRect">
                <a:avLst>
                  <a:gd name="adj" fmla="val 11419"/>
                </a:avLst>
              </a:prstGeom>
              <a:solidFill>
                <a:srgbClr val="E9E1E4"/>
              </a:solidFill>
              <a:ln w="19050">
                <a:solidFill>
                  <a:srgbClr val="EAE1E4"/>
                </a:solidFill>
                <a:miter lim="400000"/>
              </a:ln>
            </p:spPr>
            <p:txBody>
              <a:bodyPr lIns="0" tIns="0" rIns="0" bIns="0" anchor="ctr"/>
              <a:lstStyle/>
              <a:p>
                <a:endParaRPr/>
              </a:p>
            </p:txBody>
          </p:sp>
          <p:pic>
            <p:nvPicPr>
              <p:cNvPr id="13" name="Marcador de contenido 4"/>
              <p:cNvPicPr>
                <a:picLocks noChangeAspect="1"/>
              </p:cNvPicPr>
              <p:nvPr/>
            </p:nvPicPr>
            <p:blipFill rotWithShape="1">
              <a:blip r:embed="rId4"/>
              <a:srcRect l="8709" t="6958" r="12549" b="-2"/>
              <a:stretch/>
            </p:blipFill>
            <p:spPr>
              <a:xfrm>
                <a:off x="371684" y="1881302"/>
                <a:ext cx="2222037" cy="2777546"/>
              </a:xfrm>
              <a:prstGeom prst="rect">
                <a:avLst/>
              </a:prstGeom>
            </p:spPr>
          </p:pic>
          <p:sp>
            <p:nvSpPr>
              <p:cNvPr id="2" name="Rectángulo 1"/>
              <p:cNvSpPr/>
              <p:nvPr/>
            </p:nvSpPr>
            <p:spPr>
              <a:xfrm>
                <a:off x="371684" y="1738564"/>
                <a:ext cx="3000166" cy="333124"/>
              </a:xfrm>
              <a:prstGeom prst="rect">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 name="Rectángulo 2"/>
              <p:cNvSpPr/>
              <p:nvPr/>
            </p:nvSpPr>
            <p:spPr>
              <a:xfrm>
                <a:off x="271463" y="1906463"/>
                <a:ext cx="714375" cy="511488"/>
              </a:xfrm>
              <a:prstGeom prst="rect">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 name="Rectángulo 3"/>
              <p:cNvSpPr/>
              <p:nvPr/>
            </p:nvSpPr>
            <p:spPr>
              <a:xfrm>
                <a:off x="828675" y="1906463"/>
                <a:ext cx="357188" cy="293812"/>
              </a:xfrm>
              <a:prstGeom prst="rect">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grpSp>
        <p:sp>
          <p:nvSpPr>
            <p:cNvPr id="9" name="Redondear rectángulo de esquina del mismo lado 8"/>
            <p:cNvSpPr/>
            <p:nvPr/>
          </p:nvSpPr>
          <p:spPr>
            <a:xfrm>
              <a:off x="439648" y="2152764"/>
              <a:ext cx="2211226" cy="3433645"/>
            </a:xfrm>
            <a:prstGeom prst="round2SameRect">
              <a:avLst>
                <a:gd name="adj1" fmla="val 0"/>
                <a:gd name="adj2" fmla="val 0"/>
              </a:avLst>
            </a:prstGeom>
            <a:noFill/>
            <a:ln w="19050" cap="flat">
              <a:solidFill>
                <a:srgbClr val="EAE1E4"/>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grpSp>
      <p:sp>
        <p:nvSpPr>
          <p:cNvPr id="24" name="Redondear rectángulo de esquina del mismo lado 23"/>
          <p:cNvSpPr/>
          <p:nvPr/>
        </p:nvSpPr>
        <p:spPr>
          <a:xfrm>
            <a:off x="2796013" y="2152764"/>
            <a:ext cx="2211226" cy="3433645"/>
          </a:xfrm>
          <a:prstGeom prst="round2SameRect">
            <a:avLst>
              <a:gd name="adj1" fmla="val 0"/>
              <a:gd name="adj2" fmla="val 0"/>
            </a:avLst>
          </a:prstGeom>
          <a:noFill/>
          <a:ln w="19050" cap="flat">
            <a:solidFill>
              <a:srgbClr val="EAE1E4"/>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0" name="CuadroTexto 29"/>
          <p:cNvSpPr txBox="1"/>
          <p:nvPr/>
        </p:nvSpPr>
        <p:spPr>
          <a:xfrm>
            <a:off x="5932480" y="5684695"/>
            <a:ext cx="2376493"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ctr"/>
            <a:r>
              <a:rPr lang="es-ES_tradnl" dirty="0" smtClean="0">
                <a:solidFill>
                  <a:schemeClr val="tx1"/>
                </a:solidFill>
                <a:latin typeface="Calibri" charset="0"/>
                <a:ea typeface="Calibri" charset="0"/>
                <a:cs typeface="Calibri" charset="0"/>
              </a:rPr>
              <a:t>Accionamiento cilindro doble</a:t>
            </a:r>
          </a:p>
          <a:p>
            <a:pPr algn="ctr"/>
            <a:r>
              <a:rPr lang="es-ES_tradnl" dirty="0">
                <a:solidFill>
                  <a:schemeClr val="tx1"/>
                </a:solidFill>
                <a:latin typeface="Calibri" charset="0"/>
                <a:ea typeface="Calibri" charset="0"/>
                <a:cs typeface="Calibri" charset="0"/>
              </a:rPr>
              <a:t>f</a:t>
            </a:r>
            <a:r>
              <a:rPr kumimoji="0" lang="es-ES_tradnl" sz="1400" u="none" strike="noStrike" cap="none" spc="0" normalizeH="0" baseline="0" dirty="0" smtClean="0">
                <a:ln>
                  <a:noFill/>
                </a:ln>
                <a:solidFill>
                  <a:schemeClr val="tx1"/>
                </a:solidFill>
                <a:effectLst/>
                <a:uFillTx/>
                <a:latin typeface="Calibri" charset="0"/>
                <a:ea typeface="Calibri" charset="0"/>
                <a:cs typeface="Calibri" charset="0"/>
                <a:sym typeface="Arial"/>
              </a:rPr>
              <a:t>unción memoria</a:t>
            </a:r>
            <a:endParaRPr kumimoji="0" lang="es-ES_tradnl" sz="1400" u="none" strike="noStrike" cap="none" spc="0" normalizeH="0" baseline="0" dirty="0">
              <a:ln>
                <a:noFill/>
              </a:ln>
              <a:solidFill>
                <a:schemeClr val="tx1"/>
              </a:solidFill>
              <a:effectLst/>
              <a:uFillTx/>
              <a:latin typeface="Calibri" charset="0"/>
              <a:ea typeface="Calibri" charset="0"/>
              <a:cs typeface="Calibri" charset="0"/>
              <a:sym typeface="Arial"/>
            </a:endParaRPr>
          </a:p>
        </p:txBody>
      </p:sp>
      <p:sp>
        <p:nvSpPr>
          <p:cNvPr id="31" name="CuadroTexto 30"/>
          <p:cNvSpPr txBox="1"/>
          <p:nvPr/>
        </p:nvSpPr>
        <p:spPr>
          <a:xfrm>
            <a:off x="3052644" y="5684695"/>
            <a:ext cx="166650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ctr"/>
            <a:r>
              <a:rPr lang="es-ES_tradnl" smtClean="0">
                <a:solidFill>
                  <a:schemeClr val="tx1"/>
                </a:solidFill>
                <a:latin typeface="Calibri" charset="0"/>
                <a:ea typeface="Calibri" charset="0"/>
                <a:cs typeface="Calibri" charset="0"/>
              </a:rPr>
              <a:t>Accionamiento </a:t>
            </a:r>
          </a:p>
          <a:p>
            <a:pPr algn="ctr"/>
            <a:r>
              <a:rPr lang="es-ES_tradnl" dirty="0" smtClean="0">
                <a:solidFill>
                  <a:schemeClr val="tx1"/>
                </a:solidFill>
                <a:latin typeface="Calibri" charset="0"/>
                <a:ea typeface="Calibri" charset="0"/>
                <a:cs typeface="Calibri" charset="0"/>
              </a:rPr>
              <a:t>cilindro doble</a:t>
            </a:r>
          </a:p>
        </p:txBody>
      </p:sp>
      <p:sp>
        <p:nvSpPr>
          <p:cNvPr id="32" name="CuadroTexto 31"/>
          <p:cNvSpPr txBox="1"/>
          <p:nvPr/>
        </p:nvSpPr>
        <p:spPr>
          <a:xfrm>
            <a:off x="716992" y="5684695"/>
            <a:ext cx="166650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ctr"/>
            <a:r>
              <a:rPr lang="es-ES_tradnl" dirty="0" smtClean="0">
                <a:solidFill>
                  <a:schemeClr val="tx1"/>
                </a:solidFill>
                <a:latin typeface="Calibri" charset="0"/>
                <a:ea typeface="Calibri" charset="0"/>
                <a:cs typeface="Calibri" charset="0"/>
              </a:rPr>
              <a:t>Accionamiento </a:t>
            </a:r>
          </a:p>
          <a:p>
            <a:pPr algn="ctr"/>
            <a:r>
              <a:rPr lang="es-ES_tradnl" dirty="0" smtClean="0">
                <a:solidFill>
                  <a:schemeClr val="tx1"/>
                </a:solidFill>
                <a:latin typeface="Calibri" charset="0"/>
                <a:ea typeface="Calibri" charset="0"/>
                <a:cs typeface="Calibri" charset="0"/>
              </a:rPr>
              <a:t>cilindro simple</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Rectángulo redondeado"/>
          <p:cNvSpPr/>
          <p:nvPr/>
        </p:nvSpPr>
        <p:spPr>
          <a:xfrm>
            <a:off x="488043" y="1995054"/>
            <a:ext cx="8844957" cy="4350327"/>
          </a:xfrm>
          <a:prstGeom prst="roundRect">
            <a:avLst>
              <a:gd name="adj" fmla="val 11731"/>
            </a:avLst>
          </a:prstGeom>
          <a:solidFill>
            <a:srgbClr val="EEEEEE"/>
          </a:solidFill>
          <a:ln w="12700">
            <a:miter lim="400000"/>
          </a:ln>
        </p:spPr>
        <p:txBody>
          <a:bodyPr lIns="0" tIns="0" rIns="0" bIns="0" anchor="ctr"/>
          <a:lstStyle/>
          <a:p>
            <a:pPr>
              <a:defRPr>
                <a:solidFill>
                  <a:srgbClr val="EEEEEE"/>
                </a:solidFill>
              </a:defRPr>
            </a:pPr>
            <a:endParaRPr/>
          </a:p>
        </p:txBody>
      </p:sp>
      <p:sp>
        <p:nvSpPr>
          <p:cNvPr id="262"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11</a:t>
            </a:fld>
            <a:endParaRPr/>
          </a:p>
        </p:txBody>
      </p:sp>
      <p:sp>
        <p:nvSpPr>
          <p:cNvPr id="264" name="D.S. N° 594/99, MINSAL, Reglamento sobre Condiciones…"/>
          <p:cNvSpPr txBox="1"/>
          <p:nvPr/>
        </p:nvSpPr>
        <p:spPr>
          <a:xfrm>
            <a:off x="830649" y="2194347"/>
            <a:ext cx="4174602" cy="4031831"/>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p>
            <a:pPr marL="285750" indent="-285750">
              <a:buFont typeface="Arial" charset="0"/>
              <a:buChar char="•"/>
            </a:pPr>
            <a:r>
              <a:rPr lang="es-CL" sz="1600" dirty="0">
                <a:latin typeface="Calibri" charset="0"/>
                <a:ea typeface="Calibri" charset="0"/>
                <a:cs typeface="Calibri" charset="0"/>
              </a:rPr>
              <a:t>Accionamiento de un cilindro de simple efecto con ambas manos, es decir se deben usar ambas manos para que el cilindro se active. Puede ser una función básica de seguridad en una prensa o guillotina neumática para que el operador no introduzca una de sus manos en la maquina</a:t>
            </a:r>
            <a:r>
              <a:rPr lang="es-CL" sz="1600" dirty="0" smtClean="0">
                <a:latin typeface="Calibri" charset="0"/>
                <a:ea typeface="Calibri" charset="0"/>
                <a:cs typeface="Calibri" charset="0"/>
              </a:rPr>
              <a:t>.</a:t>
            </a:r>
          </a:p>
          <a:p>
            <a:pPr marL="285750" indent="-285750">
              <a:buFont typeface="Arial" charset="0"/>
              <a:buChar char="•"/>
            </a:pPr>
            <a:endParaRPr lang="es-CL" sz="1600" dirty="0">
              <a:latin typeface="Calibri" charset="0"/>
              <a:ea typeface="Calibri" charset="0"/>
              <a:cs typeface="Calibri" charset="0"/>
            </a:endParaRPr>
          </a:p>
          <a:p>
            <a:pPr marL="285750" indent="-285750">
              <a:buFont typeface="Arial" charset="0"/>
              <a:buChar char="•"/>
            </a:pPr>
            <a:r>
              <a:rPr lang="es-CL" sz="1600" dirty="0">
                <a:latin typeface="Calibri" charset="0"/>
                <a:ea typeface="Calibri" charset="0"/>
                <a:cs typeface="Calibri" charset="0"/>
              </a:rPr>
              <a:t>Accionamiento de un cilindro simple de dos lugares distintos. Ejemplo accionar una puerta (con cilindro neumático) desde el interior o desde el exterior</a:t>
            </a:r>
            <a:r>
              <a:rPr lang="es-CL" sz="1600" dirty="0" smtClean="0">
                <a:latin typeface="Calibri" charset="0"/>
                <a:ea typeface="Calibri" charset="0"/>
                <a:cs typeface="Calibri" charset="0"/>
              </a:rPr>
              <a:t>.</a:t>
            </a:r>
          </a:p>
          <a:p>
            <a:pPr marL="285750" indent="-285750">
              <a:buFont typeface="Arial" charset="0"/>
              <a:buChar char="•"/>
            </a:pPr>
            <a:endParaRPr lang="es-CL" sz="1600" dirty="0">
              <a:latin typeface="Calibri" charset="0"/>
              <a:ea typeface="Calibri" charset="0"/>
              <a:cs typeface="Calibri" charset="0"/>
            </a:endParaRPr>
          </a:p>
          <a:p>
            <a:pPr marL="285750" indent="-285750">
              <a:buFont typeface="Arial" charset="0"/>
              <a:buChar char="•"/>
            </a:pPr>
            <a:r>
              <a:rPr lang="es-CL" sz="1600" dirty="0" smtClean="0">
                <a:latin typeface="Calibri" charset="0"/>
                <a:ea typeface="Calibri" charset="0"/>
                <a:cs typeface="Calibri" charset="0"/>
              </a:rPr>
              <a:t>Salida </a:t>
            </a:r>
            <a:r>
              <a:rPr lang="es-CL" sz="1600" dirty="0">
                <a:latin typeface="Calibri" charset="0"/>
                <a:ea typeface="Calibri" charset="0"/>
                <a:cs typeface="Calibri" charset="0"/>
              </a:rPr>
              <a:t>lenta o retorno lento de un cilindro</a:t>
            </a:r>
            <a:r>
              <a:rPr lang="es-CL" sz="1600" dirty="0" smtClean="0">
                <a:latin typeface="Calibri" charset="0"/>
                <a:ea typeface="Calibri" charset="0"/>
                <a:cs typeface="Calibri" charset="0"/>
              </a:rPr>
              <a:t>.</a:t>
            </a:r>
          </a:p>
          <a:p>
            <a:pPr marL="285750" indent="-285750">
              <a:buFont typeface="Arial" charset="0"/>
              <a:buChar char="•"/>
            </a:pPr>
            <a:endParaRPr lang="es-CL" sz="1600" dirty="0">
              <a:latin typeface="Calibri" charset="0"/>
              <a:ea typeface="Calibri" charset="0"/>
              <a:cs typeface="Calibri" charset="0"/>
            </a:endParaRPr>
          </a:p>
          <a:p>
            <a:pPr marL="285750" indent="-285750">
              <a:buFont typeface="Arial" charset="0"/>
              <a:buChar char="•"/>
            </a:pPr>
            <a:r>
              <a:rPr lang="es-CL" sz="1600" dirty="0">
                <a:latin typeface="Calibri" charset="0"/>
                <a:ea typeface="Calibri" charset="0"/>
                <a:cs typeface="Calibri" charset="0"/>
              </a:rPr>
              <a:t>Salida rápida o retorno rápido de un cilindro.</a:t>
            </a:r>
          </a:p>
        </p:txBody>
      </p:sp>
      <p:sp>
        <p:nvSpPr>
          <p:cNvPr id="266"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smtClean="0"/>
              <a:t>PROBLEMAS </a:t>
            </a:r>
            <a:r>
              <a:rPr lang="es-ES" dirty="0" smtClean="0">
                <a:solidFill>
                  <a:srgbClr val="FF0000"/>
                </a:solidFill>
              </a:rPr>
              <a:t>BÁSICOS</a:t>
            </a:r>
            <a:endParaRPr dirty="0">
              <a:solidFill>
                <a:srgbClr val="FF0000"/>
              </a:solidFill>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112" y="2254527"/>
            <a:ext cx="3798134" cy="3798132"/>
          </a:xfrm>
          <a:prstGeom prst="rect">
            <a:avLst/>
          </a:prstGeom>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Rectángulo redondeado"/>
          <p:cNvSpPr/>
          <p:nvPr/>
        </p:nvSpPr>
        <p:spPr>
          <a:xfrm>
            <a:off x="431498" y="2336316"/>
            <a:ext cx="8740182" cy="356687"/>
          </a:xfrm>
          <a:prstGeom prst="roundRect">
            <a:avLst>
              <a:gd name="adj" fmla="val 45276"/>
            </a:avLst>
          </a:prstGeom>
          <a:solidFill>
            <a:srgbClr val="EEEEEE"/>
          </a:solidFill>
          <a:ln w="12700">
            <a:miter lim="400000"/>
          </a:ln>
        </p:spPr>
        <p:txBody>
          <a:bodyPr lIns="0" tIns="0" rIns="0" bIns="0" anchor="ctr"/>
          <a:lstStyle/>
          <a:p>
            <a:pPr>
              <a:defRPr>
                <a:solidFill>
                  <a:srgbClr val="EEEEEE"/>
                </a:solidFill>
              </a:defRPr>
            </a:pPr>
            <a:endParaRPr/>
          </a:p>
        </p:txBody>
      </p:sp>
      <p:sp>
        <p:nvSpPr>
          <p:cNvPr id="270"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12</a:t>
            </a:fld>
            <a:endParaRPr/>
          </a:p>
        </p:txBody>
      </p:sp>
      <p:sp>
        <p:nvSpPr>
          <p:cNvPr id="275" name="Rectángulo redondeado"/>
          <p:cNvSpPr/>
          <p:nvPr/>
        </p:nvSpPr>
        <p:spPr>
          <a:xfrm>
            <a:off x="436929" y="2791992"/>
            <a:ext cx="8723695" cy="838425"/>
          </a:xfrm>
          <a:prstGeom prst="roundRect">
            <a:avLst>
              <a:gd name="adj" fmla="val 7922"/>
            </a:avLst>
          </a:prstGeom>
          <a:solidFill>
            <a:srgbClr val="E9E1E4"/>
          </a:solidFill>
          <a:ln w="12700">
            <a:miter lim="400000"/>
          </a:ln>
        </p:spPr>
        <p:txBody>
          <a:bodyPr lIns="0" tIns="0" rIns="0" bIns="0" anchor="ctr"/>
          <a:lstStyle/>
          <a:p>
            <a:endParaRPr/>
          </a:p>
        </p:txBody>
      </p:sp>
      <p:sp>
        <p:nvSpPr>
          <p:cNvPr id="277"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smtClean="0"/>
              <a:t>VÁLVULAS </a:t>
            </a:r>
            <a:r>
              <a:rPr lang="es-ES" dirty="0" smtClean="0">
                <a:solidFill>
                  <a:srgbClr val="FF0000"/>
                </a:solidFill>
              </a:rPr>
              <a:t>CONTROL VELOCIDAD</a:t>
            </a:r>
            <a:endParaRPr dirty="0">
              <a:solidFill>
                <a:srgbClr val="FF0000"/>
              </a:solidFill>
            </a:endParaRPr>
          </a:p>
        </p:txBody>
      </p:sp>
      <p:sp>
        <p:nvSpPr>
          <p:cNvPr id="5" name="Rectángulo 4"/>
          <p:cNvSpPr/>
          <p:nvPr/>
        </p:nvSpPr>
        <p:spPr>
          <a:xfrm>
            <a:off x="708846" y="2949594"/>
            <a:ext cx="4245539" cy="523220"/>
          </a:xfrm>
          <a:prstGeom prst="rect">
            <a:avLst/>
          </a:prstGeom>
        </p:spPr>
        <p:txBody>
          <a:bodyPr wrap="square">
            <a:spAutoFit/>
          </a:bodyPr>
          <a:lstStyle/>
          <a:p>
            <a:r>
              <a:rPr lang="es-CL" smtClean="0">
                <a:latin typeface="Calibri" charset="0"/>
                <a:ea typeface="Calibri" charset="0"/>
                <a:cs typeface="Calibri" charset="0"/>
              </a:rPr>
              <a:t>La utilizamos cuando queremos regular la velocidad de salida o  el retroceso de pistón.</a:t>
            </a:r>
            <a:endParaRPr lang="es-ES_tradnl" dirty="0"/>
          </a:p>
        </p:txBody>
      </p:sp>
      <p:sp>
        <p:nvSpPr>
          <p:cNvPr id="24" name="Rectángulo 23"/>
          <p:cNvSpPr/>
          <p:nvPr/>
        </p:nvSpPr>
        <p:spPr>
          <a:xfrm>
            <a:off x="708846" y="2364996"/>
            <a:ext cx="4857750" cy="307777"/>
          </a:xfrm>
          <a:prstGeom prst="rect">
            <a:avLst/>
          </a:prstGeom>
        </p:spPr>
        <p:txBody>
          <a:bodyPr>
            <a:spAutoFit/>
          </a:bodyPr>
          <a:lstStyle/>
          <a:p>
            <a:r>
              <a:rPr lang="es-CL" b="1" dirty="0" smtClean="0">
                <a:latin typeface="Calibri" charset="0"/>
                <a:ea typeface="Calibri" charset="0"/>
                <a:cs typeface="Calibri" charset="0"/>
              </a:rPr>
              <a:t>VÁLVULA ESTRANGULADORA O REGULADORA</a:t>
            </a:r>
            <a:endParaRPr lang="es-ES_tradnl" b="1" dirty="0">
              <a:latin typeface="Calibri" charset="0"/>
              <a:ea typeface="Calibri" charset="0"/>
              <a:cs typeface="Calibri" charset="0"/>
            </a:endParaRPr>
          </a:p>
        </p:txBody>
      </p:sp>
      <p:sp>
        <p:nvSpPr>
          <p:cNvPr id="25" name="Rectángulo redondeado"/>
          <p:cNvSpPr/>
          <p:nvPr/>
        </p:nvSpPr>
        <p:spPr>
          <a:xfrm>
            <a:off x="431498" y="4463320"/>
            <a:ext cx="8740182" cy="392357"/>
          </a:xfrm>
          <a:prstGeom prst="roundRect">
            <a:avLst>
              <a:gd name="adj" fmla="val 45276"/>
            </a:avLst>
          </a:prstGeom>
          <a:solidFill>
            <a:srgbClr val="EEEEEE"/>
          </a:solidFill>
          <a:ln w="12700">
            <a:miter lim="400000"/>
          </a:ln>
        </p:spPr>
        <p:txBody>
          <a:bodyPr lIns="0" tIns="0" rIns="0" bIns="0" anchor="ctr"/>
          <a:lstStyle/>
          <a:p>
            <a:pPr>
              <a:defRPr>
                <a:solidFill>
                  <a:srgbClr val="EEEEEE"/>
                </a:solidFill>
              </a:defRPr>
            </a:pPr>
            <a:endParaRPr/>
          </a:p>
        </p:txBody>
      </p:sp>
      <p:sp>
        <p:nvSpPr>
          <p:cNvPr id="26" name="Rectángulo redondeado"/>
          <p:cNvSpPr/>
          <p:nvPr/>
        </p:nvSpPr>
        <p:spPr>
          <a:xfrm>
            <a:off x="436929" y="4958409"/>
            <a:ext cx="8723695" cy="922269"/>
          </a:xfrm>
          <a:prstGeom prst="roundRect">
            <a:avLst>
              <a:gd name="adj" fmla="val 7922"/>
            </a:avLst>
          </a:prstGeom>
          <a:solidFill>
            <a:srgbClr val="E9E1E4"/>
          </a:solidFill>
          <a:ln w="12700">
            <a:miter lim="400000"/>
          </a:ln>
        </p:spPr>
        <p:txBody>
          <a:bodyPr lIns="0" tIns="0" rIns="0" bIns="0" anchor="ctr"/>
          <a:lstStyle/>
          <a:p>
            <a:endParaRPr/>
          </a:p>
        </p:txBody>
      </p:sp>
      <p:sp>
        <p:nvSpPr>
          <p:cNvPr id="27" name="Rectángulo 26"/>
          <p:cNvSpPr/>
          <p:nvPr/>
        </p:nvSpPr>
        <p:spPr>
          <a:xfrm>
            <a:off x="708846" y="5131772"/>
            <a:ext cx="4528172" cy="523220"/>
          </a:xfrm>
          <a:prstGeom prst="rect">
            <a:avLst/>
          </a:prstGeom>
        </p:spPr>
        <p:txBody>
          <a:bodyPr wrap="square">
            <a:spAutoFit/>
          </a:bodyPr>
          <a:lstStyle/>
          <a:p>
            <a:r>
              <a:rPr lang="es-CL" smtClean="0">
                <a:latin typeface="Calibri" charset="0"/>
                <a:ea typeface="Calibri" charset="0"/>
                <a:cs typeface="Calibri" charset="0"/>
              </a:rPr>
              <a:t>Al contrario, cuando queremos aumentar la velocidad de salida o retorno, utilizamos una válvula de escape rápido.</a:t>
            </a:r>
            <a:endParaRPr lang="es-ES_tradnl" dirty="0"/>
          </a:p>
        </p:txBody>
      </p:sp>
      <p:sp>
        <p:nvSpPr>
          <p:cNvPr id="28" name="Rectángulo 27"/>
          <p:cNvSpPr/>
          <p:nvPr/>
        </p:nvSpPr>
        <p:spPr>
          <a:xfrm>
            <a:off x="708846" y="4494446"/>
            <a:ext cx="4857750" cy="307777"/>
          </a:xfrm>
          <a:prstGeom prst="rect">
            <a:avLst/>
          </a:prstGeom>
        </p:spPr>
        <p:txBody>
          <a:bodyPr>
            <a:spAutoFit/>
          </a:bodyPr>
          <a:lstStyle/>
          <a:p>
            <a:r>
              <a:rPr lang="es-CL" b="1" dirty="0" smtClean="0">
                <a:latin typeface="Calibri" charset="0"/>
                <a:ea typeface="Calibri" charset="0"/>
                <a:cs typeface="Calibri" charset="0"/>
              </a:rPr>
              <a:t>VÁLVULA DE ESCAPE RÁPIDO</a:t>
            </a:r>
            <a:endParaRPr lang="es-ES_tradnl" b="1" dirty="0">
              <a:latin typeface="Calibri" charset="0"/>
              <a:ea typeface="Calibri" charset="0"/>
              <a:cs typeface="Calibri" charset="0"/>
            </a:endParaRPr>
          </a:p>
        </p:txBody>
      </p:sp>
      <p:sp>
        <p:nvSpPr>
          <p:cNvPr id="7" name="Elipse 6"/>
          <p:cNvSpPr/>
          <p:nvPr/>
        </p:nvSpPr>
        <p:spPr>
          <a:xfrm>
            <a:off x="5494256" y="2156693"/>
            <a:ext cx="1629295" cy="1629295"/>
          </a:xfrm>
          <a:prstGeom prst="ellipse">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1" name="Elipse 30"/>
          <p:cNvSpPr/>
          <p:nvPr/>
        </p:nvSpPr>
        <p:spPr>
          <a:xfrm>
            <a:off x="7255684" y="2156693"/>
            <a:ext cx="1629295" cy="1629295"/>
          </a:xfrm>
          <a:prstGeom prst="ellipse">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2" name="Elipse 31"/>
          <p:cNvSpPr/>
          <p:nvPr/>
        </p:nvSpPr>
        <p:spPr>
          <a:xfrm>
            <a:off x="5494256" y="4336749"/>
            <a:ext cx="1629295" cy="1629295"/>
          </a:xfrm>
          <a:prstGeom prst="ellipse">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33" name="Elipse 32"/>
          <p:cNvSpPr/>
          <p:nvPr/>
        </p:nvSpPr>
        <p:spPr>
          <a:xfrm>
            <a:off x="7255684" y="4336749"/>
            <a:ext cx="1629295" cy="1629295"/>
          </a:xfrm>
          <a:prstGeom prst="ellipse">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4331" y="2124657"/>
            <a:ext cx="1692000" cy="1692000"/>
          </a:xfrm>
          <a:prstGeom prst="rect">
            <a:avLst/>
          </a:prstGeom>
        </p:spPr>
      </p:pic>
      <p:pic>
        <p:nvPicPr>
          <p:cNvPr id="10" name="Imagen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2903" y="4305396"/>
            <a:ext cx="1692000" cy="169200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24331" y="4305396"/>
            <a:ext cx="1692000" cy="1692000"/>
          </a:xfrm>
          <a:prstGeom prst="rect">
            <a:avLst/>
          </a:prstGeom>
        </p:spPr>
      </p:pic>
      <p:pic>
        <p:nvPicPr>
          <p:cNvPr id="12" name="Imagen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62903" y="2124657"/>
            <a:ext cx="1692000" cy="1692000"/>
          </a:xfrm>
          <a:prstGeom prst="rect">
            <a:avLst/>
          </a:prstGeom>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13</a:t>
            </a:fld>
            <a:endParaRPr/>
          </a:p>
        </p:txBody>
      </p:sp>
      <p:sp>
        <p:nvSpPr>
          <p:cNvPr id="284" name="Google Shape;191;p7"/>
          <p:cNvSpPr txBox="1"/>
          <p:nvPr/>
        </p:nvSpPr>
        <p:spPr>
          <a:xfrm>
            <a:off x="514958" y="1162281"/>
            <a:ext cx="8950501"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800" b="1">
                <a:solidFill>
                  <a:srgbClr val="741B47"/>
                </a:solidFill>
                <a:latin typeface="Calibri"/>
                <a:ea typeface="Calibri"/>
                <a:cs typeface="Calibri"/>
                <a:sym typeface="Calibri"/>
              </a:defRPr>
            </a:pPr>
            <a:r>
              <a:rPr lang="es-ES" dirty="0" smtClean="0">
                <a:solidFill>
                  <a:srgbClr val="741B47"/>
                </a:solidFill>
              </a:rPr>
              <a:t>OTROS </a:t>
            </a:r>
            <a:r>
              <a:rPr lang="es-ES" dirty="0" smtClean="0">
                <a:solidFill>
                  <a:srgbClr val="FF0000"/>
                </a:solidFill>
              </a:rPr>
              <a:t>COMPONENTES BÁSICOS</a:t>
            </a:r>
            <a:endParaRPr dirty="0">
              <a:solidFill>
                <a:srgbClr val="FF0000"/>
              </a:solidFill>
            </a:endParaRPr>
          </a:p>
        </p:txBody>
      </p:sp>
      <p:sp>
        <p:nvSpPr>
          <p:cNvPr id="10" name="Rectángulo redondeado"/>
          <p:cNvSpPr/>
          <p:nvPr/>
        </p:nvSpPr>
        <p:spPr>
          <a:xfrm>
            <a:off x="431498" y="2153441"/>
            <a:ext cx="8740182" cy="356687"/>
          </a:xfrm>
          <a:prstGeom prst="roundRect">
            <a:avLst>
              <a:gd name="adj" fmla="val 45276"/>
            </a:avLst>
          </a:prstGeom>
          <a:solidFill>
            <a:srgbClr val="EEEEEE"/>
          </a:solidFill>
          <a:ln w="12700">
            <a:miter lim="400000"/>
          </a:ln>
        </p:spPr>
        <p:txBody>
          <a:bodyPr lIns="0" tIns="0" rIns="0" bIns="0" anchor="ctr"/>
          <a:lstStyle/>
          <a:p>
            <a:pPr>
              <a:defRPr>
                <a:solidFill>
                  <a:srgbClr val="EEEEEE"/>
                </a:solidFill>
              </a:defRPr>
            </a:pPr>
            <a:endParaRPr/>
          </a:p>
        </p:txBody>
      </p:sp>
      <p:sp>
        <p:nvSpPr>
          <p:cNvPr id="11" name="Rectángulo redondeado"/>
          <p:cNvSpPr/>
          <p:nvPr/>
        </p:nvSpPr>
        <p:spPr>
          <a:xfrm>
            <a:off x="436929" y="2609117"/>
            <a:ext cx="8723695" cy="1260121"/>
          </a:xfrm>
          <a:prstGeom prst="roundRect">
            <a:avLst>
              <a:gd name="adj" fmla="val 7922"/>
            </a:avLst>
          </a:prstGeom>
          <a:solidFill>
            <a:srgbClr val="E9E1E4"/>
          </a:solidFill>
          <a:ln w="12700">
            <a:miter lim="400000"/>
          </a:ln>
        </p:spPr>
        <p:txBody>
          <a:bodyPr lIns="0" tIns="0" rIns="0" bIns="0" anchor="ctr"/>
          <a:lstStyle/>
          <a:p>
            <a:endParaRPr/>
          </a:p>
        </p:txBody>
      </p:sp>
      <p:sp>
        <p:nvSpPr>
          <p:cNvPr id="12" name="Rectángulo 11"/>
          <p:cNvSpPr/>
          <p:nvPr/>
        </p:nvSpPr>
        <p:spPr>
          <a:xfrm>
            <a:off x="708846" y="2766719"/>
            <a:ext cx="4245539" cy="954107"/>
          </a:xfrm>
          <a:prstGeom prst="rect">
            <a:avLst/>
          </a:prstGeom>
        </p:spPr>
        <p:txBody>
          <a:bodyPr wrap="square">
            <a:spAutoFit/>
          </a:bodyPr>
          <a:lstStyle/>
          <a:p>
            <a:r>
              <a:rPr lang="es-CL" dirty="0" smtClean="0">
                <a:latin typeface="Calibri" charset="0"/>
                <a:ea typeface="Calibri" charset="0"/>
                <a:cs typeface="Calibri" charset="0"/>
              </a:rPr>
              <a:t>Estas válvulas permiten la circulación de aire desde dos entradas opuestas a una sola salida común. Esta válvula se coloca cuando se debe mandar una señal desde dos puntos distintos</a:t>
            </a:r>
            <a:endParaRPr lang="es-ES_tradnl" dirty="0"/>
          </a:p>
        </p:txBody>
      </p:sp>
      <p:sp>
        <p:nvSpPr>
          <p:cNvPr id="13" name="Rectángulo 12"/>
          <p:cNvSpPr/>
          <p:nvPr/>
        </p:nvSpPr>
        <p:spPr>
          <a:xfrm>
            <a:off x="708846" y="2182121"/>
            <a:ext cx="4857750" cy="307777"/>
          </a:xfrm>
          <a:prstGeom prst="rect">
            <a:avLst/>
          </a:prstGeom>
        </p:spPr>
        <p:txBody>
          <a:bodyPr>
            <a:spAutoFit/>
          </a:bodyPr>
          <a:lstStyle/>
          <a:p>
            <a:r>
              <a:rPr lang="es-CL" b="1" dirty="0" smtClean="0">
                <a:latin typeface="Calibri" charset="0"/>
                <a:ea typeface="Calibri" charset="0"/>
                <a:cs typeface="Calibri" charset="0"/>
              </a:rPr>
              <a:t>VÁLVULA SELECTORA OR (O)</a:t>
            </a:r>
            <a:endParaRPr lang="es-ES_tradnl" b="1" dirty="0">
              <a:latin typeface="Calibri" charset="0"/>
              <a:ea typeface="Calibri" charset="0"/>
              <a:cs typeface="Calibri" charset="0"/>
            </a:endParaRPr>
          </a:p>
        </p:txBody>
      </p:sp>
      <p:sp>
        <p:nvSpPr>
          <p:cNvPr id="14" name="Rectángulo redondeado"/>
          <p:cNvSpPr/>
          <p:nvPr/>
        </p:nvSpPr>
        <p:spPr>
          <a:xfrm>
            <a:off x="431498" y="4463320"/>
            <a:ext cx="8740182" cy="392357"/>
          </a:xfrm>
          <a:prstGeom prst="roundRect">
            <a:avLst>
              <a:gd name="adj" fmla="val 45276"/>
            </a:avLst>
          </a:prstGeom>
          <a:solidFill>
            <a:srgbClr val="EEEEEE"/>
          </a:solidFill>
          <a:ln w="12700">
            <a:miter lim="400000"/>
          </a:ln>
        </p:spPr>
        <p:txBody>
          <a:bodyPr lIns="0" tIns="0" rIns="0" bIns="0" anchor="ctr"/>
          <a:lstStyle/>
          <a:p>
            <a:pPr>
              <a:defRPr>
                <a:solidFill>
                  <a:srgbClr val="EEEEEE"/>
                </a:solidFill>
              </a:defRPr>
            </a:pPr>
            <a:endParaRPr/>
          </a:p>
        </p:txBody>
      </p:sp>
      <p:sp>
        <p:nvSpPr>
          <p:cNvPr id="15" name="Rectángulo redondeado"/>
          <p:cNvSpPr/>
          <p:nvPr/>
        </p:nvSpPr>
        <p:spPr>
          <a:xfrm>
            <a:off x="436929" y="4945709"/>
            <a:ext cx="8723695" cy="1372396"/>
          </a:xfrm>
          <a:prstGeom prst="roundRect">
            <a:avLst>
              <a:gd name="adj" fmla="val 7922"/>
            </a:avLst>
          </a:prstGeom>
          <a:solidFill>
            <a:srgbClr val="E9E1E4"/>
          </a:solidFill>
          <a:ln w="12700">
            <a:miter lim="400000"/>
          </a:ln>
        </p:spPr>
        <p:txBody>
          <a:bodyPr lIns="0" tIns="0" rIns="0" bIns="0" anchor="ctr"/>
          <a:lstStyle/>
          <a:p>
            <a:endParaRPr/>
          </a:p>
        </p:txBody>
      </p:sp>
      <p:sp>
        <p:nvSpPr>
          <p:cNvPr id="16" name="Rectángulo 15"/>
          <p:cNvSpPr/>
          <p:nvPr/>
        </p:nvSpPr>
        <p:spPr>
          <a:xfrm>
            <a:off x="708846" y="5119072"/>
            <a:ext cx="4528172" cy="954107"/>
          </a:xfrm>
          <a:prstGeom prst="rect">
            <a:avLst/>
          </a:prstGeom>
        </p:spPr>
        <p:txBody>
          <a:bodyPr wrap="square">
            <a:spAutoFit/>
          </a:bodyPr>
          <a:lstStyle/>
          <a:p>
            <a:r>
              <a:rPr lang="es-CL" dirty="0" smtClean="0">
                <a:latin typeface="Calibri" charset="0"/>
                <a:ea typeface="Calibri" charset="0"/>
                <a:cs typeface="Calibri" charset="0"/>
              </a:rPr>
              <a:t>Para que exista una señal a la salidad, debe haber presión en las dos entradas. Suele utilizarse por motivos de seguridad, es decir, sólo se activa el elemento de trabajo si el operador mantiene activadas dos válvulas a la vez.</a:t>
            </a:r>
            <a:endParaRPr lang="es-ES_tradnl" dirty="0"/>
          </a:p>
        </p:txBody>
      </p:sp>
      <p:sp>
        <p:nvSpPr>
          <p:cNvPr id="17" name="Rectángulo 16"/>
          <p:cNvSpPr/>
          <p:nvPr/>
        </p:nvSpPr>
        <p:spPr>
          <a:xfrm>
            <a:off x="708846" y="4494446"/>
            <a:ext cx="4857750" cy="307777"/>
          </a:xfrm>
          <a:prstGeom prst="rect">
            <a:avLst/>
          </a:prstGeom>
        </p:spPr>
        <p:txBody>
          <a:bodyPr>
            <a:spAutoFit/>
          </a:bodyPr>
          <a:lstStyle/>
          <a:p>
            <a:r>
              <a:rPr lang="es-CL" b="1" dirty="0" smtClean="0">
                <a:latin typeface="Calibri" charset="0"/>
                <a:ea typeface="Calibri" charset="0"/>
                <a:cs typeface="Calibri" charset="0"/>
              </a:rPr>
              <a:t>VÁLVULA DE SIMULTANEIDAD AND (Y)</a:t>
            </a:r>
            <a:endParaRPr lang="es-ES_tradnl" b="1" dirty="0">
              <a:latin typeface="Calibri" charset="0"/>
              <a:ea typeface="Calibri" charset="0"/>
              <a:cs typeface="Calibri" charset="0"/>
            </a:endParaRPr>
          </a:p>
        </p:txBody>
      </p:sp>
      <p:grpSp>
        <p:nvGrpSpPr>
          <p:cNvPr id="4" name="Agrupar 3"/>
          <p:cNvGrpSpPr/>
          <p:nvPr/>
        </p:nvGrpSpPr>
        <p:grpSpPr>
          <a:xfrm>
            <a:off x="5508935" y="2067689"/>
            <a:ext cx="3245762" cy="1950504"/>
            <a:chOff x="5237018" y="1945183"/>
            <a:chExt cx="3541222" cy="2128058"/>
          </a:xfrm>
        </p:grpSpPr>
        <p:sp>
          <p:nvSpPr>
            <p:cNvPr id="2" name="Rectángulo redondeado 1"/>
            <p:cNvSpPr/>
            <p:nvPr/>
          </p:nvSpPr>
          <p:spPr>
            <a:xfrm>
              <a:off x="5237018" y="1945183"/>
              <a:ext cx="3541222" cy="2128058"/>
            </a:xfrm>
            <a:prstGeom prst="roundRect">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pic>
          <p:nvPicPr>
            <p:cNvPr id="24" name="Imagen 23"/>
            <p:cNvPicPr>
              <a:picLocks noChangeAspect="1"/>
            </p:cNvPicPr>
            <p:nvPr/>
          </p:nvPicPr>
          <p:blipFill>
            <a:blip r:embed="rId2"/>
            <a:stretch>
              <a:fillRect/>
            </a:stretch>
          </p:blipFill>
          <p:spPr>
            <a:xfrm>
              <a:off x="5550723" y="2173341"/>
              <a:ext cx="2913812" cy="1638492"/>
            </a:xfrm>
            <a:prstGeom prst="rect">
              <a:avLst/>
            </a:prstGeom>
          </p:spPr>
        </p:pic>
      </p:grpSp>
      <p:grpSp>
        <p:nvGrpSpPr>
          <p:cNvPr id="5" name="Agrupar 4"/>
          <p:cNvGrpSpPr/>
          <p:nvPr/>
        </p:nvGrpSpPr>
        <p:grpSpPr>
          <a:xfrm>
            <a:off x="5508935" y="4403099"/>
            <a:ext cx="3245762" cy="1950504"/>
            <a:chOff x="5237018" y="4305826"/>
            <a:chExt cx="3541222" cy="2128058"/>
          </a:xfrm>
        </p:grpSpPr>
        <p:sp>
          <p:nvSpPr>
            <p:cNvPr id="23" name="Rectángulo redondeado 22"/>
            <p:cNvSpPr/>
            <p:nvPr/>
          </p:nvSpPr>
          <p:spPr>
            <a:xfrm>
              <a:off x="5237018" y="4305826"/>
              <a:ext cx="3541222" cy="2128058"/>
            </a:xfrm>
            <a:prstGeom prst="roundRect">
              <a:avLst/>
            </a:prstGeom>
            <a:solidFill>
              <a:srgbClr val="FFFFFF"/>
            </a:solidFill>
            <a:ln w="25400" cap="flat">
              <a:solidFill>
                <a:srgbClr val="741B47"/>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pic>
          <p:nvPicPr>
            <p:cNvPr id="25" name="Imagen 24"/>
            <p:cNvPicPr>
              <a:picLocks noChangeAspect="1"/>
            </p:cNvPicPr>
            <p:nvPr/>
          </p:nvPicPr>
          <p:blipFill>
            <a:blip r:embed="rId3"/>
            <a:stretch>
              <a:fillRect/>
            </a:stretch>
          </p:blipFill>
          <p:spPr>
            <a:xfrm>
              <a:off x="5471021" y="4483576"/>
              <a:ext cx="3006716" cy="1706058"/>
            </a:xfrm>
            <a:prstGeom prst="rect">
              <a:avLst/>
            </a:prstGeom>
          </p:spPr>
        </p:pic>
      </p:gr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 name="Google Shape;43;p26"/>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14</a:t>
            </a:fld>
            <a:endParaRPr/>
          </a:p>
        </p:txBody>
      </p:sp>
      <p:sp>
        <p:nvSpPr>
          <p:cNvPr id="314" name="Google Shape;240;p18"/>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grpSp>
        <p:nvGrpSpPr>
          <p:cNvPr id="317" name="Google Shape;242;p18"/>
          <p:cNvGrpSpPr/>
          <p:nvPr/>
        </p:nvGrpSpPr>
        <p:grpSpPr>
          <a:xfrm>
            <a:off x="2035276" y="2911885"/>
            <a:ext cx="6999673" cy="2696554"/>
            <a:chOff x="0" y="0"/>
            <a:chExt cx="6999671" cy="2696553"/>
          </a:xfrm>
        </p:grpSpPr>
        <p:sp>
          <p:nvSpPr>
            <p:cNvPr id="315" name="Rectángulo redondeado"/>
            <p:cNvSpPr/>
            <p:nvPr/>
          </p:nvSpPr>
          <p:spPr>
            <a:xfrm>
              <a:off x="0" y="0"/>
              <a:ext cx="6999672" cy="2696554"/>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16" name="Texto"/>
            <p:cNvSpPr txBox="1"/>
            <p:nvPr/>
          </p:nvSpPr>
          <p:spPr>
            <a:xfrm>
              <a:off x="131634" y="1158159"/>
              <a:ext cx="6736403"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318" name="Google Shape;243;p18"/>
          <p:cNvSpPr txBox="1"/>
          <p:nvPr/>
        </p:nvSpPr>
        <p:spPr>
          <a:xfrm>
            <a:off x="3142380" y="3575887"/>
            <a:ext cx="5403968" cy="110488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741B47"/>
                </a:solidFill>
                <a:latin typeface="Calibri"/>
                <a:ea typeface="Calibri"/>
                <a:cs typeface="Calibri"/>
                <a:sym typeface="Calibri"/>
              </a:defRPr>
            </a:pPr>
            <a:r>
              <a:rPr lang="es-ES" dirty="0" smtClean="0">
                <a:solidFill>
                  <a:srgbClr val="FF0000"/>
                </a:solidFill>
              </a:rPr>
              <a:t>CIRCUITOS BÁSICOS NEUMÁTICA</a:t>
            </a:r>
            <a:endParaRPr sz="1600" dirty="0">
              <a:solidFill>
                <a:srgbClr val="FF0000"/>
              </a:solidFill>
            </a:endParaRPr>
          </a:p>
          <a:p>
            <a:pPr>
              <a:lnSpc>
                <a:spcPct val="115000"/>
              </a:lnSpc>
              <a:defRPr sz="1600">
                <a:latin typeface="Calibri"/>
                <a:ea typeface="Calibri"/>
                <a:cs typeface="Calibri"/>
                <a:sym typeface="Calibri"/>
              </a:defRPr>
            </a:pPr>
            <a:r>
              <a:rPr dirty="0"/>
              <a:t>¡Ahora realizaremos una actividad que resume todo lo que hemos visto! </a:t>
            </a:r>
            <a:r>
              <a:rPr b="1" dirty="0">
                <a:solidFill>
                  <a:srgbClr val="76384D"/>
                </a:solidFill>
              </a:rPr>
              <a:t>¡Atentos!</a:t>
            </a:r>
          </a:p>
        </p:txBody>
      </p:sp>
      <p:sp>
        <p:nvSpPr>
          <p:cNvPr id="320" name="Google Shape;245;p18"/>
          <p:cNvSpPr txBox="1"/>
          <p:nvPr/>
        </p:nvSpPr>
        <p:spPr>
          <a:xfrm>
            <a:off x="4137874" y="1082185"/>
            <a:ext cx="827826" cy="877131"/>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5000">
                <a:solidFill>
                  <a:srgbClr val="BA9BA5"/>
                </a:solidFill>
                <a:latin typeface="Calibri"/>
                <a:ea typeface="Calibri"/>
                <a:cs typeface="Calibri"/>
                <a:sym typeface="Calibri"/>
              </a:defRPr>
            </a:lvl1pPr>
          </a:lstStyle>
          <a:p>
            <a:r>
              <a:rPr lang="es-ES" smtClean="0"/>
              <a:t>11</a:t>
            </a:r>
            <a:endParaRPr dirty="0"/>
          </a:p>
        </p:txBody>
      </p:sp>
      <p:pic>
        <p:nvPicPr>
          <p:cNvPr id="321" name="Google Shape;246;p18" descr="Google Shape;246;p18"/>
          <p:cNvPicPr>
            <a:picLocks noChangeAspect="1"/>
          </p:cNvPicPr>
          <p:nvPr/>
        </p:nvPicPr>
        <p:blipFill>
          <a:blip r:embed="rId2">
            <a:extLst/>
          </a:blip>
          <a:stretch>
            <a:fillRect/>
          </a:stretch>
        </p:blipFill>
        <p:spPr>
          <a:xfrm>
            <a:off x="5474444" y="5389022"/>
            <a:ext cx="1651874" cy="884516"/>
          </a:xfrm>
          <a:prstGeom prst="rect">
            <a:avLst/>
          </a:prstGeom>
          <a:ln w="12700">
            <a:miter lim="400000"/>
          </a:ln>
        </p:spPr>
      </p:pic>
      <p:pic>
        <p:nvPicPr>
          <p:cNvPr id="322" name="Google Shape;247;p18" descr="Google Shape;247;p18"/>
          <p:cNvPicPr>
            <a:picLocks noChangeAspect="1"/>
          </p:cNvPicPr>
          <p:nvPr/>
        </p:nvPicPr>
        <p:blipFill>
          <a:blip r:embed="rId3">
            <a:extLst/>
          </a:blip>
          <a:stretch>
            <a:fillRect/>
          </a:stretch>
        </p:blipFill>
        <p:spPr>
          <a:xfrm>
            <a:off x="0" y="2474948"/>
            <a:ext cx="3854921" cy="3652249"/>
          </a:xfrm>
          <a:prstGeom prst="rect">
            <a:avLst/>
          </a:prstGeom>
          <a:ln w="12700">
            <a:miter lim="400000"/>
          </a:ln>
        </p:spPr>
      </p:pic>
      <p:pic>
        <p:nvPicPr>
          <p:cNvPr id="323" name="Google Shape;248;p18" descr="Google Shape;248;p18"/>
          <p:cNvPicPr>
            <a:picLocks noChangeAspect="1"/>
          </p:cNvPicPr>
          <p:nvPr/>
        </p:nvPicPr>
        <p:blipFill>
          <a:blip r:embed="rId4">
            <a:extLst/>
          </a:blip>
          <a:stretch>
            <a:fillRect/>
          </a:stretch>
        </p:blipFill>
        <p:spPr>
          <a:xfrm>
            <a:off x="7126316" y="5029930"/>
            <a:ext cx="1806826" cy="1348213"/>
          </a:xfrm>
          <a:prstGeom prst="rect">
            <a:avLst/>
          </a:prstGeom>
          <a:ln w="12700">
            <a:miter lim="400000"/>
          </a:ln>
        </p:spPr>
      </p:pic>
      <p:sp>
        <p:nvSpPr>
          <p:cNvPr id="15"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REVISEMOS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 name="Google Shape;278;p19"/>
          <p:cNvSpPr txBox="1"/>
          <p:nvPr/>
        </p:nvSpPr>
        <p:spPr>
          <a:xfrm>
            <a:off x="366450" y="996495"/>
            <a:ext cx="4700400" cy="60081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b="1">
                <a:latin typeface="Calibri"/>
                <a:ea typeface="Calibri"/>
                <a:cs typeface="Calibri"/>
                <a:sym typeface="Calibri"/>
              </a:defRPr>
            </a:lvl1pPr>
          </a:lstStyle>
          <a:p>
            <a:r>
              <a:t>ANTES DE COMENZAR LA ACTIVIDAD:</a:t>
            </a:r>
          </a:p>
        </p:txBody>
      </p:sp>
      <p:sp>
        <p:nvSpPr>
          <p:cNvPr id="358" name="Google Shape;279;p19"/>
          <p:cNvSpPr txBox="1"/>
          <p:nvPr/>
        </p:nvSpPr>
        <p:spPr>
          <a:xfrm>
            <a:off x="375977" y="1233670"/>
            <a:ext cx="1983765"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59" name="Google Shape;280;p19"/>
          <p:cNvSpPr txBox="1"/>
          <p:nvPr/>
        </p:nvSpPr>
        <p:spPr>
          <a:xfrm>
            <a:off x="1229039" y="1922016"/>
            <a:ext cx="7934626" cy="5093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60" name="Google Shape;281;p19"/>
          <p:cNvSpPr txBox="1"/>
          <p:nvPr/>
        </p:nvSpPr>
        <p:spPr>
          <a:xfrm>
            <a:off x="1229038" y="2672931"/>
            <a:ext cx="7669157" cy="7379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61" name="Google Shape;282;p19"/>
          <p:cNvSpPr txBox="1"/>
          <p:nvPr/>
        </p:nvSpPr>
        <p:spPr>
          <a:xfrm>
            <a:off x="1229039" y="4508603"/>
            <a:ext cx="7865799" cy="5093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62" name="Google Shape;283;p19"/>
          <p:cNvSpPr txBox="1"/>
          <p:nvPr/>
        </p:nvSpPr>
        <p:spPr>
          <a:xfrm>
            <a:off x="1229039" y="5298844"/>
            <a:ext cx="7030064" cy="7379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63" name="Google Shape;284;p19"/>
          <p:cNvSpPr txBox="1"/>
          <p:nvPr/>
        </p:nvSpPr>
        <p:spPr>
          <a:xfrm>
            <a:off x="1229039" y="6272147"/>
            <a:ext cx="3883739" cy="5093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66" name="Google Shape;285;p19"/>
          <p:cNvGrpSpPr/>
          <p:nvPr/>
        </p:nvGrpSpPr>
        <p:grpSpPr>
          <a:xfrm>
            <a:off x="-4655" y="1788830"/>
            <a:ext cx="1135368" cy="783006"/>
            <a:chOff x="0" y="0"/>
            <a:chExt cx="1135367" cy="783005"/>
          </a:xfrm>
        </p:grpSpPr>
        <p:sp>
          <p:nvSpPr>
            <p:cNvPr id="364" name="Google Shape;286;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65" name="Google Shape;287;p19" descr="Google Shape;287;p19"/>
            <p:cNvPicPr>
              <a:picLocks noChangeAspect="1"/>
            </p:cNvPicPr>
            <p:nvPr/>
          </p:nvPicPr>
          <p:blipFill>
            <a:blip r:embed="rId2">
              <a:extLst/>
            </a:blip>
            <a:stretch>
              <a:fillRect/>
            </a:stretch>
          </p:blipFill>
          <p:spPr>
            <a:xfrm>
              <a:off x="341852" y="157960"/>
              <a:ext cx="629466" cy="530551"/>
            </a:xfrm>
            <a:prstGeom prst="rect">
              <a:avLst/>
            </a:prstGeom>
            <a:ln w="12700" cap="flat">
              <a:noFill/>
              <a:miter lim="400000"/>
            </a:ln>
            <a:effectLst/>
          </p:spPr>
        </p:pic>
      </p:grpSp>
      <p:sp>
        <p:nvSpPr>
          <p:cNvPr id="367" name="Google Shape;288;p19"/>
          <p:cNvSpPr txBox="1"/>
          <p:nvPr/>
        </p:nvSpPr>
        <p:spPr>
          <a:xfrm>
            <a:off x="1229039" y="3536691"/>
            <a:ext cx="7865799" cy="7379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70" name="Google Shape;289;p19"/>
          <p:cNvGrpSpPr/>
          <p:nvPr/>
        </p:nvGrpSpPr>
        <p:grpSpPr>
          <a:xfrm>
            <a:off x="-4655" y="2661653"/>
            <a:ext cx="1135368" cy="783007"/>
            <a:chOff x="0" y="0"/>
            <a:chExt cx="1135367" cy="783005"/>
          </a:xfrm>
        </p:grpSpPr>
        <p:sp>
          <p:nvSpPr>
            <p:cNvPr id="368" name="Google Shape;290;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69" name="Google Shape;291;p19" descr="Google Shape;291;p19"/>
            <p:cNvPicPr>
              <a:picLocks noChangeAspect="1"/>
            </p:cNvPicPr>
            <p:nvPr/>
          </p:nvPicPr>
          <p:blipFill>
            <a:blip r:embed="rId3">
              <a:extLst/>
            </a:blip>
            <a:stretch>
              <a:fillRect/>
            </a:stretch>
          </p:blipFill>
          <p:spPr>
            <a:xfrm>
              <a:off x="336602" y="143964"/>
              <a:ext cx="639966" cy="539400"/>
            </a:xfrm>
            <a:prstGeom prst="rect">
              <a:avLst/>
            </a:prstGeom>
            <a:ln w="12700" cap="flat">
              <a:noFill/>
              <a:miter lim="400000"/>
            </a:ln>
            <a:effectLst/>
          </p:spPr>
        </p:pic>
      </p:grpSp>
      <p:grpSp>
        <p:nvGrpSpPr>
          <p:cNvPr id="373" name="Google Shape;292;p19"/>
          <p:cNvGrpSpPr/>
          <p:nvPr/>
        </p:nvGrpSpPr>
        <p:grpSpPr>
          <a:xfrm>
            <a:off x="-4655" y="3534476"/>
            <a:ext cx="1135368" cy="783006"/>
            <a:chOff x="0" y="0"/>
            <a:chExt cx="1135367" cy="783005"/>
          </a:xfrm>
        </p:grpSpPr>
        <p:sp>
          <p:nvSpPr>
            <p:cNvPr id="371" name="Google Shape;293;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2" name="Google Shape;294;p19" descr="Google Shape;294;p19"/>
            <p:cNvPicPr>
              <a:picLocks noChangeAspect="1"/>
            </p:cNvPicPr>
            <p:nvPr/>
          </p:nvPicPr>
          <p:blipFill>
            <a:blip r:embed="rId4">
              <a:extLst/>
            </a:blip>
            <a:stretch>
              <a:fillRect/>
            </a:stretch>
          </p:blipFill>
          <p:spPr>
            <a:xfrm>
              <a:off x="355406" y="136148"/>
              <a:ext cx="602357" cy="507701"/>
            </a:xfrm>
            <a:prstGeom prst="rect">
              <a:avLst/>
            </a:prstGeom>
            <a:ln w="12700" cap="flat">
              <a:noFill/>
              <a:miter lim="400000"/>
            </a:ln>
            <a:effectLst/>
          </p:spPr>
        </p:pic>
      </p:grpSp>
      <p:grpSp>
        <p:nvGrpSpPr>
          <p:cNvPr id="376" name="Google Shape;295;p19"/>
          <p:cNvGrpSpPr/>
          <p:nvPr/>
        </p:nvGrpSpPr>
        <p:grpSpPr>
          <a:xfrm>
            <a:off x="-4655" y="4407299"/>
            <a:ext cx="1135368" cy="783007"/>
            <a:chOff x="0" y="0"/>
            <a:chExt cx="1135367" cy="783005"/>
          </a:xfrm>
        </p:grpSpPr>
        <p:sp>
          <p:nvSpPr>
            <p:cNvPr id="374" name="Google Shape;296;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5" name="Google Shape;297;p19" descr="Google Shape;297;p19"/>
            <p:cNvPicPr>
              <a:picLocks noChangeAspect="1"/>
            </p:cNvPicPr>
            <p:nvPr/>
          </p:nvPicPr>
          <p:blipFill>
            <a:blip r:embed="rId5">
              <a:extLst/>
            </a:blip>
            <a:stretch>
              <a:fillRect/>
            </a:stretch>
          </p:blipFill>
          <p:spPr>
            <a:xfrm>
              <a:off x="347637" y="138928"/>
              <a:ext cx="610126" cy="514250"/>
            </a:xfrm>
            <a:prstGeom prst="rect">
              <a:avLst/>
            </a:prstGeom>
            <a:ln w="12700" cap="flat">
              <a:noFill/>
              <a:miter lim="400000"/>
            </a:ln>
            <a:effectLst/>
          </p:spPr>
        </p:pic>
      </p:grpSp>
      <p:grpSp>
        <p:nvGrpSpPr>
          <p:cNvPr id="379" name="Google Shape;298;p19"/>
          <p:cNvGrpSpPr/>
          <p:nvPr/>
        </p:nvGrpSpPr>
        <p:grpSpPr>
          <a:xfrm>
            <a:off x="-4655" y="6167964"/>
            <a:ext cx="1135368" cy="783007"/>
            <a:chOff x="0" y="0"/>
            <a:chExt cx="1135367" cy="783005"/>
          </a:xfrm>
        </p:grpSpPr>
        <p:sp>
          <p:nvSpPr>
            <p:cNvPr id="377" name="Google Shape;299;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8" name="Google Shape;300;p19" descr="Google Shape;300;p19"/>
            <p:cNvPicPr>
              <a:picLocks noChangeAspect="1"/>
            </p:cNvPicPr>
            <p:nvPr/>
          </p:nvPicPr>
          <p:blipFill>
            <a:blip r:embed="rId6">
              <a:extLst/>
            </a:blip>
            <a:stretch>
              <a:fillRect/>
            </a:stretch>
          </p:blipFill>
          <p:spPr>
            <a:xfrm>
              <a:off x="323583" y="127375"/>
              <a:ext cx="666002" cy="561344"/>
            </a:xfrm>
            <a:prstGeom prst="rect">
              <a:avLst/>
            </a:prstGeom>
            <a:ln w="12700" cap="flat">
              <a:noFill/>
              <a:miter lim="400000"/>
            </a:ln>
            <a:effectLst/>
          </p:spPr>
        </p:pic>
      </p:grpSp>
      <p:grpSp>
        <p:nvGrpSpPr>
          <p:cNvPr id="382" name="Google Shape;301;p19"/>
          <p:cNvGrpSpPr/>
          <p:nvPr/>
        </p:nvGrpSpPr>
        <p:grpSpPr>
          <a:xfrm>
            <a:off x="-4656" y="5117148"/>
            <a:ext cx="1193248" cy="1156254"/>
            <a:chOff x="0" y="0"/>
            <a:chExt cx="1193246" cy="1156253"/>
          </a:xfrm>
        </p:grpSpPr>
        <p:sp>
          <p:nvSpPr>
            <p:cNvPr id="380" name="Google Shape;302;p19"/>
            <p:cNvSpPr/>
            <p:nvPr/>
          </p:nvSpPr>
          <p:spPr>
            <a:xfrm rot="5400000">
              <a:off x="176180" y="-13207"/>
              <a:ext cx="783007"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81" name="Google Shape;303;p19" descr="Google Shape;303;p19"/>
            <p:cNvPicPr>
              <a:picLocks noChangeAspect="1"/>
            </p:cNvPicPr>
            <p:nvPr/>
          </p:nvPicPr>
          <p:blipFill>
            <a:blip r:embed="rId7">
              <a:extLst/>
            </a:blip>
            <a:stretch>
              <a:fillRect/>
            </a:stretch>
          </p:blipFill>
          <p:spPr>
            <a:xfrm rot="19406135">
              <a:off x="146057" y="195256"/>
              <a:ext cx="908506" cy="765741"/>
            </a:xfrm>
            <a:prstGeom prst="rect">
              <a:avLst/>
            </a:prstGeom>
            <a:ln w="12700" cap="flat">
              <a:noFill/>
              <a:miter lim="400000"/>
            </a:ln>
            <a:effectLst/>
          </p:spPr>
        </p:pic>
      </p:grpSp>
      <p:pic>
        <p:nvPicPr>
          <p:cNvPr id="383" name="Google Shape;304;p19" descr="Google Shape;304;p19"/>
          <p:cNvPicPr>
            <a:picLocks noChangeAspect="1"/>
          </p:cNvPicPr>
          <p:nvPr/>
        </p:nvPicPr>
        <p:blipFill>
          <a:blip r:embed="rId8">
            <a:extLst/>
          </a:blip>
          <a:stretch>
            <a:fillRect/>
          </a:stretch>
        </p:blipFill>
        <p:spPr>
          <a:xfrm>
            <a:off x="5211105" y="4810371"/>
            <a:ext cx="4327511" cy="335382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16</a:t>
            </a:fld>
            <a:endParaRPr/>
          </a:p>
        </p:txBody>
      </p:sp>
      <p:sp>
        <p:nvSpPr>
          <p:cNvPr id="386" name="Google Shape;309;p41"/>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grpSp>
        <p:nvGrpSpPr>
          <p:cNvPr id="389" name="Google Shape;310;p41"/>
          <p:cNvGrpSpPr/>
          <p:nvPr/>
        </p:nvGrpSpPr>
        <p:grpSpPr>
          <a:xfrm>
            <a:off x="375974" y="2370246"/>
            <a:ext cx="8839202" cy="3238194"/>
            <a:chOff x="0" y="0"/>
            <a:chExt cx="8839200" cy="3238192"/>
          </a:xfrm>
        </p:grpSpPr>
        <p:sp>
          <p:nvSpPr>
            <p:cNvPr id="387"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88"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390" name="Google Shape;311;p4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392" name="Google Shape;313;p41" descr="Google Shape;313;p41"/>
          <p:cNvPicPr>
            <a:picLocks noChangeAspect="1"/>
          </p:cNvPicPr>
          <p:nvPr/>
        </p:nvPicPr>
        <p:blipFill>
          <a:blip r:embed="rId2">
            <a:extLst/>
          </a:blip>
          <a:stretch>
            <a:fillRect/>
          </a:stretch>
        </p:blipFill>
        <p:spPr>
          <a:xfrm>
            <a:off x="5188463" y="2370246"/>
            <a:ext cx="4539998" cy="5336913"/>
          </a:xfrm>
          <a:prstGeom prst="rect">
            <a:avLst/>
          </a:prstGeom>
          <a:ln w="12700">
            <a:miter lim="400000"/>
          </a:ln>
        </p:spPr>
      </p:pic>
      <p:sp>
        <p:nvSpPr>
          <p:cNvPr id="393" name="Google Shape;314;p41"/>
          <p:cNvSpPr txBox="1"/>
          <p:nvPr/>
        </p:nvSpPr>
        <p:spPr>
          <a:xfrm>
            <a:off x="958647" y="2907946"/>
            <a:ext cx="4704737" cy="1671194"/>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FF0000"/>
                </a:solidFill>
                <a:latin typeface="Calibri"/>
                <a:ea typeface="Calibri"/>
                <a:cs typeface="Calibri"/>
                <a:sym typeface="Calibri"/>
              </a:defRPr>
            </a:pPr>
            <a:r>
              <a:rPr lang="es-ES" dirty="0" smtClean="0">
                <a:solidFill>
                  <a:srgbClr val="FF0000"/>
                </a:solidFill>
              </a:rPr>
              <a:t>CIRCUITOS BÁSICOS DE NEUMÁTICA</a:t>
            </a:r>
            <a:endParaRPr dirty="0">
              <a:solidFill>
                <a:srgbClr val="FF0000"/>
              </a:solidFill>
            </a:endParaRPr>
          </a:p>
          <a:p>
            <a:pPr>
              <a:lnSpc>
                <a:spcPct val="115000"/>
              </a:lnSpc>
            </a:pPr>
            <a:endParaRPr sz="1600" dirty="0">
              <a:latin typeface="Calibri"/>
              <a:ea typeface="Calibri"/>
              <a:cs typeface="Calibri"/>
              <a:sym typeface="Calibri"/>
            </a:endParaRPr>
          </a:p>
          <a:p>
            <a:pPr>
              <a:lnSpc>
                <a:spcPct val="115000"/>
              </a:lnSpc>
              <a:defRPr sz="1600">
                <a:latin typeface="Calibri"/>
                <a:ea typeface="Calibri"/>
                <a:cs typeface="Calibri"/>
                <a:sym typeface="Calibri"/>
              </a:defRPr>
            </a:pPr>
            <a:r>
              <a:rPr dirty="0"/>
              <a:t>Ahora realizaremos una actividad práctica.</a:t>
            </a:r>
          </a:p>
          <a:p>
            <a:pPr>
              <a:lnSpc>
                <a:spcPct val="115000"/>
              </a:lnSpc>
              <a:defRPr sz="1600">
                <a:latin typeface="Calibri"/>
                <a:ea typeface="Calibri"/>
                <a:cs typeface="Calibri"/>
                <a:sym typeface="Calibri"/>
              </a:defRPr>
            </a:pPr>
            <a:r>
              <a:rPr dirty="0"/>
              <a:t>Te sugerimos </a:t>
            </a:r>
            <a:r>
              <a:rPr b="1" dirty="0">
                <a:solidFill>
                  <a:srgbClr val="76384D"/>
                </a:solidFill>
              </a:rPr>
              <a:t>seguir las instrucciones </a:t>
            </a:r>
            <a:r>
              <a:rPr dirty="0"/>
              <a:t>que van</a:t>
            </a:r>
          </a:p>
          <a:p>
            <a:pPr>
              <a:lnSpc>
                <a:spcPct val="115000"/>
              </a:lnSpc>
              <a:defRPr sz="1600">
                <a:latin typeface="Calibri"/>
                <a:ea typeface="Calibri"/>
                <a:cs typeface="Calibri"/>
                <a:sym typeface="Calibri"/>
              </a:defRPr>
            </a:pPr>
            <a:r>
              <a:rPr lang="es-ES" dirty="0"/>
              <a:t>a</a:t>
            </a:r>
            <a:r>
              <a:rPr dirty="0" smtClean="0"/>
              <a:t>djuntas </a:t>
            </a:r>
            <a:r>
              <a:rPr dirty="0"/>
              <a:t>en la guía que el profesor te entregará.</a:t>
            </a:r>
          </a:p>
        </p:txBody>
      </p:sp>
      <p:sp>
        <p:nvSpPr>
          <p:cNvPr id="394" name="Google Shape;315;p41"/>
          <p:cNvSpPr txBox="1"/>
          <p:nvPr/>
        </p:nvSpPr>
        <p:spPr>
          <a:xfrm>
            <a:off x="3652622" y="1038576"/>
            <a:ext cx="1022557" cy="101563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6000">
                <a:solidFill>
                  <a:srgbClr val="BA9BA5"/>
                </a:solidFill>
                <a:latin typeface="Calibri"/>
                <a:ea typeface="Calibri"/>
                <a:cs typeface="Calibri"/>
                <a:sym typeface="Calibri"/>
              </a:defRPr>
            </a:lvl1pPr>
          </a:lstStyle>
          <a:p>
            <a:r>
              <a:rPr lang="es-ES" smtClean="0"/>
              <a:t>11</a:t>
            </a:r>
            <a:endParaRPr dirty="0"/>
          </a:p>
        </p:txBody>
      </p:sp>
      <p:sp>
        <p:nvSpPr>
          <p:cNvPr id="12" name="Google Shape;443;p20"/>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¡PRACTIQUEMOS!</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17</a:t>
            </a:fld>
            <a:endParaRPr/>
          </a:p>
        </p:txBody>
      </p:sp>
      <p:grpSp>
        <p:nvGrpSpPr>
          <p:cNvPr id="399" name="Google Shape;320;p21"/>
          <p:cNvGrpSpPr/>
          <p:nvPr/>
        </p:nvGrpSpPr>
        <p:grpSpPr>
          <a:xfrm>
            <a:off x="383456" y="2370246"/>
            <a:ext cx="8839201" cy="3238194"/>
            <a:chOff x="0" y="0"/>
            <a:chExt cx="8839200" cy="3238192"/>
          </a:xfrm>
        </p:grpSpPr>
        <p:sp>
          <p:nvSpPr>
            <p:cNvPr id="397"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98"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400" name="Google Shape;321;p2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401" name="Google Shape;322;p21" descr="Google Shape;322;p21"/>
          <p:cNvPicPr>
            <a:picLocks noChangeAspect="1"/>
          </p:cNvPicPr>
          <p:nvPr/>
        </p:nvPicPr>
        <p:blipFill>
          <a:blip r:embed="rId2">
            <a:extLst/>
          </a:blip>
          <a:stretch>
            <a:fillRect/>
          </a:stretch>
        </p:blipFill>
        <p:spPr>
          <a:xfrm>
            <a:off x="5102940" y="2710743"/>
            <a:ext cx="5190655" cy="4917757"/>
          </a:xfrm>
          <a:prstGeom prst="rect">
            <a:avLst/>
          </a:prstGeom>
          <a:ln w="12700">
            <a:miter lim="400000"/>
          </a:ln>
        </p:spPr>
      </p:pic>
      <p:sp>
        <p:nvSpPr>
          <p:cNvPr id="402" name="Google Shape;323;p21"/>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04" name="Google Shape;325;p21"/>
          <p:cNvSpPr txBox="1"/>
          <p:nvPr/>
        </p:nvSpPr>
        <p:spPr>
          <a:xfrm>
            <a:off x="958647" y="2831569"/>
            <a:ext cx="4936179" cy="268916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FF0000"/>
                </a:solidFill>
                <a:latin typeface="Calibri"/>
                <a:ea typeface="Calibri"/>
                <a:cs typeface="Calibri"/>
                <a:sym typeface="Calibri"/>
              </a:defRPr>
            </a:pPr>
            <a:r>
              <a:rPr lang="es-ES" dirty="0" smtClean="0">
                <a:solidFill>
                  <a:srgbClr val="FF0000"/>
                </a:solidFill>
              </a:rPr>
              <a:t>CIRCUITOS BÁSICOS NEUMÁTICA</a:t>
            </a:r>
            <a:endParaRPr dirty="0">
              <a:solidFill>
                <a:srgbClr val="FF0000"/>
              </a:solidFill>
            </a:endParaRPr>
          </a:p>
          <a:p>
            <a:pPr>
              <a:lnSpc>
                <a:spcPct val="115000"/>
              </a:lnSpc>
            </a:pPr>
            <a:endParaRPr sz="1600" dirty="0">
              <a:latin typeface="Calibri"/>
              <a:ea typeface="Calibri"/>
              <a:cs typeface="Calibri"/>
              <a:sym typeface="Calibri"/>
            </a:endParaRPr>
          </a:p>
          <a:p>
            <a:pPr>
              <a:lnSpc>
                <a:spcPct val="115000"/>
              </a:lnSpc>
              <a:defRPr sz="1600">
                <a:latin typeface="Calibri"/>
                <a:ea typeface="Calibri"/>
                <a:cs typeface="Calibri"/>
                <a:sym typeface="Calibri"/>
              </a:defRPr>
            </a:pPr>
            <a:r>
              <a:rPr dirty="0"/>
              <a:t>¡No olvides contestar la Autoevaluación y entregar el Ticket de Salida!</a:t>
            </a:r>
          </a:p>
          <a:p>
            <a:pPr>
              <a:lnSpc>
                <a:spcPct val="115000"/>
              </a:lnSpc>
            </a:pPr>
            <a:endParaRPr sz="1600" dirty="0"/>
          </a:p>
          <a:p>
            <a:pPr>
              <a:lnSpc>
                <a:spcPct val="115000"/>
              </a:lnSpc>
              <a:defRPr sz="2100" b="1">
                <a:solidFill>
                  <a:srgbClr val="741B47"/>
                </a:solidFill>
                <a:latin typeface="Calibri"/>
                <a:ea typeface="Calibri"/>
                <a:cs typeface="Calibri"/>
                <a:sym typeface="Calibri"/>
              </a:defRPr>
            </a:pPr>
            <a:r>
              <a:rPr dirty="0"/>
              <a:t>¡Hasta la próxima! </a:t>
            </a:r>
            <a:endParaRPr dirty="0">
              <a:latin typeface="+mj-lt"/>
              <a:ea typeface="+mj-ea"/>
              <a:cs typeface="+mj-cs"/>
              <a:sym typeface="Arial"/>
            </a:endParaRPr>
          </a:p>
          <a:p>
            <a:pPr>
              <a:defRPr sz="1600"/>
            </a:pPr>
            <a:r>
              <a:rPr sz="2100" b="1" dirty="0">
                <a:solidFill>
                  <a:srgbClr val="741B47"/>
                </a:solidFill>
              </a:rPr>
              <a:t/>
            </a:r>
            <a:br>
              <a:rPr sz="2100" b="1" dirty="0">
                <a:solidFill>
                  <a:srgbClr val="741B47"/>
                </a:solidFill>
              </a:rPr>
            </a:br>
            <a:endParaRPr sz="2100" b="1" dirty="0">
              <a:solidFill>
                <a:srgbClr val="741B47"/>
              </a:solidFill>
            </a:endParaRPr>
          </a:p>
        </p:txBody>
      </p:sp>
      <p:pic>
        <p:nvPicPr>
          <p:cNvPr id="405" name="Google Shape;326;p21" descr="Google Shape;326;p21"/>
          <p:cNvPicPr>
            <a:picLocks noChangeAspect="1"/>
          </p:cNvPicPr>
          <p:nvPr/>
        </p:nvPicPr>
        <p:blipFill>
          <a:blip r:embed="rId3">
            <a:extLst/>
          </a:blip>
          <a:stretch>
            <a:fillRect/>
          </a:stretch>
        </p:blipFill>
        <p:spPr>
          <a:xfrm>
            <a:off x="3210792" y="4159041"/>
            <a:ext cx="673177" cy="603723"/>
          </a:xfrm>
          <a:prstGeom prst="rect">
            <a:avLst/>
          </a:prstGeom>
          <a:ln w="12700">
            <a:miter lim="400000"/>
          </a:ln>
        </p:spPr>
      </p:pic>
      <p:sp>
        <p:nvSpPr>
          <p:cNvPr id="12" name="Google Shape;456;p21"/>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ANTES DE TERMINAR:</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445</TotalTime>
  <Words>1027</Words>
  <Application>Microsoft Office PowerPoint</Application>
  <PresentationFormat>Personalizado</PresentationFormat>
  <Paragraphs>164</Paragraphs>
  <Slides>17</Slides>
  <Notes>1</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17</vt:i4>
      </vt:variant>
    </vt:vector>
  </HeadingPairs>
  <TitlesOfParts>
    <vt:vector size="20" baseType="lpstr">
      <vt:lpstr>Arial</vt:lpstr>
      <vt:lpstr>Calibri</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55</cp:revision>
  <cp:lastPrinted>2020-12-28T22:34:14Z</cp:lastPrinted>
  <dcterms:modified xsi:type="dcterms:W3CDTF">2020-12-31T01:12:31Z</dcterms:modified>
</cp:coreProperties>
</file>