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3" r:id="rId4"/>
    <p:sldId id="259" r:id="rId5"/>
    <p:sldId id="260" r:id="rId6"/>
    <p:sldId id="261" r:id="rId7"/>
    <p:sldId id="262" r:id="rId8"/>
    <p:sldId id="272" r:id="rId9"/>
    <p:sldId id="273" r:id="rId10"/>
    <p:sldId id="274" r:id="rId11"/>
    <p:sldId id="276" r:id="rId12"/>
    <p:sldId id="277" r:id="rId13"/>
    <p:sldId id="278" r:id="rId14"/>
    <p:sldId id="279" r:id="rId15"/>
    <p:sldId id="281" r:id="rId16"/>
    <p:sldId id="280" r:id="rId17"/>
    <p:sldId id="282" r:id="rId18"/>
    <p:sldId id="266" r:id="rId19"/>
    <p:sldId id="269" r:id="rId20"/>
    <p:sldId id="270" r:id="rId21"/>
    <p:sldId id="271" r:id="rId22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hyaLoXFRzAF941TbJRHyx8PYiJj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a Toledo" initials="" lastIdx="3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79" autoAdjust="0"/>
  </p:normalViewPr>
  <p:slideViewPr>
    <p:cSldViewPr snapToGrid="0">
      <p:cViewPr varScale="1">
        <p:scale>
          <a:sx n="99" d="100"/>
          <a:sy n="99" d="100"/>
        </p:scale>
        <p:origin x="1686" y="78"/>
      </p:cViewPr>
      <p:guideLst>
        <p:guide orient="horz" pos="2381"/>
        <p:guide pos="30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7009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7071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491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364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3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154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856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891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7148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8769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228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03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86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4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54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81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69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82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2365" y="1222172"/>
            <a:ext cx="1080000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2365" y="418596"/>
            <a:ext cx="1080000" cy="66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2365" y="1222172"/>
            <a:ext cx="1080000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2365" y="418596"/>
            <a:ext cx="1080000" cy="66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/>
          <p:nvPr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5"/>
          <p:cNvSpPr txBox="1"/>
          <p:nvPr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hidráulicos</a:t>
            </a:r>
            <a:r>
              <a:rPr lang="es-ES_tradnl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neumáticos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5"/>
          <p:cNvSpPr txBox="1"/>
          <p:nvPr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5"/>
          <p:cNvSpPr txBox="1"/>
          <p:nvPr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6"/>
          <p:cNvSpPr txBox="1"/>
          <p:nvPr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6"/>
          <p:cNvSpPr txBox="1"/>
          <p:nvPr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hidráulicos</a:t>
            </a:r>
            <a:r>
              <a:rPr lang="es-ES_tradnl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neumáticos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6"/>
          <p:cNvSpPr txBox="1"/>
          <p:nvPr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6"/>
          <p:cNvSpPr txBox="1"/>
          <p:nvPr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8"/>
          <p:cNvSpPr txBox="1"/>
          <p:nvPr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8"/>
          <p:cNvSpPr txBox="1"/>
          <p:nvPr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hidráulicos</a:t>
            </a:r>
            <a:r>
              <a:rPr lang="es-ES_tradnl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neumáticos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8"/>
          <p:cNvSpPr txBox="1"/>
          <p:nvPr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8"/>
          <p:cNvSpPr txBox="1"/>
          <p:nvPr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 txBox="1"/>
          <p:nvPr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dZNWvjK_UvM" TargetMode="External"/><Relationship Id="rId4" Type="http://schemas.openxmlformats.org/officeDocument/2006/relationships/hyperlink" Target="https://www.youtube.com/watch?v=zBVayVr3X-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NIVEL </a:t>
            </a:r>
            <a:r>
              <a:rPr lang="en-US" sz="12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365425" y="2746890"/>
            <a:ext cx="5248794" cy="57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_tradnl" sz="36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DE SISTEMAS HIDRÁULICOS </a:t>
            </a:r>
            <a:endParaRPr lang="es-ES_tradnl" sz="3600" b="1" dirty="0" smtClean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36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Y NEUMÁTICOS</a:t>
            </a:r>
            <a:endParaRPr lang="es-ES_tradnl" sz="36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 descr="portada modulo 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30" y="2837916"/>
            <a:ext cx="5049992" cy="34194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niño libreta mas grande izq-01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63" y="2192305"/>
            <a:ext cx="5595840" cy="4826855"/>
          </a:xfrm>
          <a:prstGeom prst="rect">
            <a:avLst/>
          </a:prstGeom>
        </p:spPr>
      </p:pic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SISTEMA PLANETARIO </a:t>
            </a:r>
            <a:r>
              <a:rPr lang="es-ES_tradnl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ENGRANAJES O EPICICLOIDAL</a:t>
            </a:r>
            <a:endParaRPr lang="es-ES_tradnl" sz="31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6;p6"/>
          <p:cNvSpPr txBox="1"/>
          <p:nvPr/>
        </p:nvSpPr>
        <p:spPr>
          <a:xfrm>
            <a:off x="4534601" y="3152415"/>
            <a:ext cx="2366366" cy="304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Al igual que en una caja de cambios automática convencional, de vehículos livianos, encontramos los </a:t>
            </a: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sistemas planetarios de engranajes</a:t>
            </a:r>
            <a:r>
              <a:rPr lang="es-ES_tradnl" sz="1600" dirty="0">
                <a:latin typeface="Calibri"/>
                <a:cs typeface="Calibri"/>
              </a:rPr>
              <a:t>, estos son utilizados en las transmisiones automáticas de maquinaria pesada y en los mandos finales.</a:t>
            </a:r>
          </a:p>
        </p:txBody>
      </p:sp>
      <p:pic>
        <p:nvPicPr>
          <p:cNvPr id="7" name="Marcador de contenido 4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12" y="2754537"/>
            <a:ext cx="2335086" cy="3338651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50607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4222634" y="4193018"/>
            <a:ext cx="4988281" cy="2785143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de-DE" sz="28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EL SISTEMA </a:t>
            </a:r>
            <a:r>
              <a:rPr lang="de-DE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PLANETARIO</a:t>
            </a:r>
            <a:endParaRPr lang="de-DE"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13555" y="4260299"/>
            <a:ext cx="276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2"/>
                </a:solidFill>
                <a:latin typeface="Calibri"/>
                <a:cs typeface="Calibri"/>
              </a:rPr>
              <a:t>SISTEMA DE ENGRANAJES PLANETARIOS</a:t>
            </a:r>
          </a:p>
          <a:p>
            <a:pPr algn="ctr"/>
            <a:r>
              <a:rPr lang="es-ES" sz="1200" b="1" dirty="0" smtClean="0">
                <a:solidFill>
                  <a:schemeClr val="bg2"/>
                </a:solidFill>
                <a:latin typeface="Calibri"/>
                <a:cs typeface="Calibri"/>
              </a:rPr>
              <a:t>(Vista del costado)</a:t>
            </a:r>
            <a:endParaRPr lang="es-ES" sz="1200" b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4073" y="2158773"/>
            <a:ext cx="2840465" cy="403187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s-CL" sz="1600" dirty="0">
                <a:latin typeface="Calibri"/>
                <a:cs typeface="Calibri"/>
              </a:rPr>
              <a:t>Este se compone de un engranaje exterior con dentado interior, la </a:t>
            </a:r>
            <a:r>
              <a:rPr lang="es-CL" sz="1600" dirty="0">
                <a:solidFill>
                  <a:srgbClr val="FF0000"/>
                </a:solidFill>
                <a:latin typeface="Calibri"/>
                <a:cs typeface="Calibri"/>
              </a:rPr>
              <a:t>corona</a:t>
            </a:r>
            <a:r>
              <a:rPr lang="es-CL" sz="1600" dirty="0">
                <a:latin typeface="Calibri"/>
                <a:cs typeface="Calibri"/>
              </a:rPr>
              <a:t> </a:t>
            </a:r>
            <a:r>
              <a:rPr lang="es-CL" sz="1600" dirty="0">
                <a:solidFill>
                  <a:srgbClr val="FF0000"/>
                </a:solidFill>
                <a:latin typeface="Calibri"/>
                <a:cs typeface="Calibri"/>
              </a:rPr>
              <a:t>(1)</a:t>
            </a:r>
            <a:r>
              <a:rPr lang="es-CL" sz="1600" dirty="0">
                <a:latin typeface="Calibri"/>
                <a:cs typeface="Calibri"/>
              </a:rPr>
              <a:t>, dentro de la corona giran tres o cuatro engranajes (más pequeños) denominados</a:t>
            </a:r>
            <a:r>
              <a:rPr lang="es-CL" sz="1600" dirty="0">
                <a:solidFill>
                  <a:srgbClr val="FF0000"/>
                </a:solidFill>
                <a:latin typeface="Calibri"/>
                <a:cs typeface="Calibri"/>
              </a:rPr>
              <a:t> satélites o planetas (2)</a:t>
            </a:r>
            <a:r>
              <a:rPr lang="es-CL" sz="1600" dirty="0">
                <a:latin typeface="Calibri"/>
                <a:cs typeface="Calibri"/>
              </a:rPr>
              <a:t> con su </a:t>
            </a:r>
            <a:r>
              <a:rPr lang="es-CL" sz="1600" dirty="0">
                <a:solidFill>
                  <a:srgbClr val="FF0000"/>
                </a:solidFill>
                <a:latin typeface="Calibri"/>
                <a:cs typeface="Calibri"/>
              </a:rPr>
              <a:t>soporte (3)</a:t>
            </a:r>
            <a:r>
              <a:rPr lang="es-CL" sz="1600" dirty="0">
                <a:latin typeface="Calibri"/>
                <a:cs typeface="Calibri"/>
              </a:rPr>
              <a:t> y en el centro un engranaje denominado </a:t>
            </a:r>
            <a:r>
              <a:rPr lang="es-CL" sz="1600" dirty="0">
                <a:solidFill>
                  <a:srgbClr val="FF0000"/>
                </a:solidFill>
                <a:latin typeface="Calibri"/>
                <a:cs typeface="Calibri"/>
              </a:rPr>
              <a:t>planeta o sol (4)</a:t>
            </a:r>
            <a:r>
              <a:rPr lang="es-CL" sz="1600" dirty="0">
                <a:latin typeface="Calibri"/>
                <a:cs typeface="Calibri"/>
              </a:rPr>
              <a:t>. Cuando el engranaje central se denomina planeta, los pequeños se denominan satélites y si el central se denomina sol, los pequeños son los planetas el exterior es siempre la corona.</a:t>
            </a:r>
          </a:p>
        </p:txBody>
      </p:sp>
      <p:pic>
        <p:nvPicPr>
          <p:cNvPr id="6" name="Imagen 5" descr="Ilustraciones M7-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74" y="1153047"/>
            <a:ext cx="4404996" cy="2578031"/>
          </a:xfrm>
          <a:prstGeom prst="rect">
            <a:avLst/>
          </a:prstGeom>
        </p:spPr>
      </p:pic>
      <p:pic>
        <p:nvPicPr>
          <p:cNvPr id="7" name="Imagen 6" descr="diagrama 9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04" y="4836832"/>
            <a:ext cx="4106657" cy="19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1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BANDAS </a:t>
            </a:r>
            <a:r>
              <a:rPr lang="es-ES_tradnl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 EMBRAGUES</a:t>
            </a:r>
            <a:endParaRPr lang="es-ES_tradnl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4745" y="3321334"/>
            <a:ext cx="2036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>
                <a:solidFill>
                  <a:schemeClr val="tx1"/>
                </a:solidFill>
                <a:latin typeface="Calibri"/>
                <a:cs typeface="Calibri"/>
              </a:rPr>
              <a:t>Para el control del sistema planetario de engranajes o </a:t>
            </a:r>
            <a:r>
              <a:rPr lang="es-ES_tradnl" sz="1800" dirty="0" err="1">
                <a:solidFill>
                  <a:schemeClr val="tx1"/>
                </a:solidFill>
                <a:latin typeface="Calibri"/>
                <a:cs typeface="Calibri"/>
              </a:rPr>
              <a:t>epicicloidal</a:t>
            </a:r>
            <a:r>
              <a:rPr lang="es-ES_tradnl" sz="1800" dirty="0">
                <a:solidFill>
                  <a:schemeClr val="tx1"/>
                </a:solidFill>
                <a:latin typeface="Calibri"/>
                <a:cs typeface="Calibri"/>
              </a:rPr>
              <a:t>, se utilizan </a:t>
            </a:r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bandas de freno y embragues de discos múltiples.</a:t>
            </a:r>
          </a:p>
        </p:txBody>
      </p:sp>
      <p:pic>
        <p:nvPicPr>
          <p:cNvPr id="8" name="Marcador de contenido 4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/>
          <a:stretch/>
        </p:blipFill>
        <p:spPr>
          <a:xfrm>
            <a:off x="2787225" y="2934005"/>
            <a:ext cx="4292140" cy="3030088"/>
          </a:xfrm>
          <a:prstGeom prst="roundRect">
            <a:avLst/>
          </a:prstGeom>
        </p:spPr>
      </p:pic>
      <p:grpSp>
        <p:nvGrpSpPr>
          <p:cNvPr id="10" name="Google Shape;187;p7"/>
          <p:cNvGrpSpPr/>
          <p:nvPr/>
        </p:nvGrpSpPr>
        <p:grpSpPr>
          <a:xfrm>
            <a:off x="5682044" y="2229363"/>
            <a:ext cx="3211938" cy="1979273"/>
            <a:chOff x="3774221" y="2843142"/>
            <a:chExt cx="4166650" cy="2567589"/>
          </a:xfrm>
        </p:grpSpPr>
        <p:sp>
          <p:nvSpPr>
            <p:cNvPr id="12" name="Google Shape;188;p7"/>
            <p:cNvSpPr/>
            <p:nvPr/>
          </p:nvSpPr>
          <p:spPr>
            <a:xfrm>
              <a:off x="4506820" y="2843142"/>
              <a:ext cx="3434051" cy="2567589"/>
            </a:xfrm>
            <a:prstGeom prst="roundRect">
              <a:avLst>
                <a:gd name="adj" fmla="val 10157"/>
              </a:avLst>
            </a:prstGeom>
            <a:solidFill>
              <a:srgbClr val="E9E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89;p7"/>
            <p:cNvSpPr/>
            <p:nvPr/>
          </p:nvSpPr>
          <p:spPr>
            <a:xfrm rot="-7028957">
              <a:off x="4111561" y="4473675"/>
              <a:ext cx="432619" cy="1022555"/>
            </a:xfrm>
            <a:prstGeom prst="triangle">
              <a:avLst>
                <a:gd name="adj" fmla="val 50000"/>
              </a:avLst>
            </a:prstGeom>
            <a:solidFill>
              <a:srgbClr val="E9E1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190;p7"/>
          <p:cNvSpPr txBox="1"/>
          <p:nvPr/>
        </p:nvSpPr>
        <p:spPr>
          <a:xfrm>
            <a:off x="6607501" y="2639857"/>
            <a:ext cx="1999134" cy="1013389"/>
          </a:xfrm>
          <a:prstGeom prst="rect">
            <a:avLst/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 la imagen se muestra una banda de freno, estas son accionadas por pistones hidráulicos.</a:t>
            </a:r>
          </a:p>
        </p:txBody>
      </p:sp>
      <p:pic>
        <p:nvPicPr>
          <p:cNvPr id="3" name="Imagen 2" descr="libreta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9556">
            <a:off x="6142505" y="4071420"/>
            <a:ext cx="2420997" cy="30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5;p6"/>
          <p:cNvSpPr/>
          <p:nvPr/>
        </p:nvSpPr>
        <p:spPr>
          <a:xfrm>
            <a:off x="277108" y="2205512"/>
            <a:ext cx="3885838" cy="4589014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pt-BR" sz="28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EMBRAGUES HÚMEDOS </a:t>
            </a:r>
            <a:r>
              <a:rPr lang="pt-BR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 DISCOS MÚLTIPLES</a:t>
            </a:r>
            <a:endParaRPr lang="es-ES_tradnl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30" y="2387266"/>
            <a:ext cx="3322118" cy="1713934"/>
          </a:xfrm>
          <a:prstGeom prst="round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34" y="4159290"/>
            <a:ext cx="2991230" cy="2127479"/>
          </a:xfrm>
          <a:prstGeom prst="rect">
            <a:avLst/>
          </a:prstGeom>
          <a:ln w="76200" cmpd="sng">
            <a:solidFill>
              <a:srgbClr val="FFFFFF"/>
            </a:solidFill>
            <a:prstDash val="solid"/>
          </a:ln>
        </p:spPr>
      </p:pic>
      <p:sp>
        <p:nvSpPr>
          <p:cNvPr id="2" name="Rectángulo 1"/>
          <p:cNvSpPr/>
          <p:nvPr/>
        </p:nvSpPr>
        <p:spPr>
          <a:xfrm>
            <a:off x="563688" y="2579337"/>
            <a:ext cx="35983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Calibri"/>
                <a:cs typeface="Calibri"/>
              </a:rPr>
              <a:t>En la </a:t>
            </a:r>
            <a:r>
              <a:rPr lang="es-CL" sz="1600" b="1" dirty="0">
                <a:solidFill>
                  <a:srgbClr val="800000"/>
                </a:solidFill>
                <a:latin typeface="Calibri"/>
                <a:cs typeface="Calibri"/>
              </a:rPr>
              <a:t>Cajas de Cambio Automáticas </a:t>
            </a:r>
            <a:r>
              <a:rPr lang="es-CL" sz="1600" dirty="0">
                <a:latin typeface="Calibri"/>
                <a:cs typeface="Calibri"/>
              </a:rPr>
              <a:t>se utilizan embragues de discos múltiples, para fijar una parte del sistema planetario al cuerpo de la caja o unir dos partes del sistema planetario entre sí</a:t>
            </a:r>
            <a:r>
              <a:rPr lang="es-CL" sz="1600" dirty="0" smtClean="0">
                <a:latin typeface="Calibri"/>
                <a:cs typeface="Calibri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389050" y="4892492"/>
            <a:ext cx="485775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600" dirty="0">
                <a:latin typeface="Calibri"/>
                <a:cs typeface="Calibri"/>
              </a:rPr>
              <a:t>En </a:t>
            </a:r>
            <a:r>
              <a:rPr lang="es-CL" sz="1600" b="1" dirty="0">
                <a:solidFill>
                  <a:srgbClr val="800000"/>
                </a:solidFill>
                <a:latin typeface="Calibri"/>
                <a:cs typeface="Calibri"/>
              </a:rPr>
              <a:t>las cajas automáticas </a:t>
            </a:r>
            <a:r>
              <a:rPr lang="es-CL" sz="1600" dirty="0">
                <a:latin typeface="Calibri"/>
                <a:cs typeface="Calibri"/>
              </a:rPr>
              <a:t>de doble embrague o </a:t>
            </a:r>
            <a:r>
              <a:rPr lang="es-CL" sz="1600" b="1" dirty="0">
                <a:solidFill>
                  <a:srgbClr val="800000"/>
                </a:solidFill>
                <a:latin typeface="Calibri"/>
                <a:cs typeface="Calibri"/>
              </a:rPr>
              <a:t>semiautomáticas</a:t>
            </a:r>
            <a:r>
              <a:rPr lang="es-CL" sz="1600" dirty="0">
                <a:latin typeface="Calibri"/>
                <a:cs typeface="Calibri"/>
              </a:rPr>
              <a:t>, se emplean estos sistemas en reemplazo del embrague tradicional o el convertidor de par o torque.</a:t>
            </a:r>
          </a:p>
          <a:p>
            <a:endParaRPr lang="es-CL" sz="1600" dirty="0">
              <a:latin typeface="Calibri"/>
              <a:cs typeface="Calibri"/>
            </a:endParaRPr>
          </a:p>
          <a:p>
            <a:r>
              <a:rPr lang="es-CL" sz="1600" dirty="0">
                <a:latin typeface="Calibri"/>
                <a:cs typeface="Calibri"/>
              </a:rPr>
              <a:t>Están formados por separadores o discos de acero y discos de fricción o pasta, un sistema de resortes (o abanico), además de un pistón hidráulico anular.</a:t>
            </a:r>
          </a:p>
        </p:txBody>
      </p:sp>
      <p:pic>
        <p:nvPicPr>
          <p:cNvPr id="5" name="Imagen 4" descr="niño colorin tato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503">
            <a:off x="7407526" y="1079368"/>
            <a:ext cx="3028082" cy="3588838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 flipH="1">
            <a:off x="4391524" y="4621502"/>
            <a:ext cx="5328739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0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Funcionamiento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 aplicaciones</a:t>
            </a:r>
          </a:p>
        </p:txBody>
      </p:sp>
      <p:pic>
        <p:nvPicPr>
          <p:cNvPr id="7" name="Imagen 6" descr="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32" y="2549980"/>
            <a:ext cx="5363980" cy="38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1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Funcionamiento </a:t>
            </a:r>
            <a:r>
              <a:rPr lang="es-ES_tradnl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 aplicaciones</a:t>
            </a:r>
          </a:p>
        </p:txBody>
      </p:sp>
      <p:pic>
        <p:nvPicPr>
          <p:cNvPr id="2" name="Imagen 1" descr="diagrama a7 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7" y="2753586"/>
            <a:ext cx="4067146" cy="3221501"/>
          </a:xfrm>
          <a:prstGeom prst="rect">
            <a:avLst/>
          </a:prstGeom>
        </p:spPr>
      </p:pic>
      <p:pic>
        <p:nvPicPr>
          <p:cNvPr id="3" name="Imagen 2" descr="diagrama a7 1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60" y="3010113"/>
            <a:ext cx="4090127" cy="29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3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979293" y="2249539"/>
            <a:ext cx="8400511" cy="2616809"/>
          </a:xfrm>
          <a:prstGeom prst="round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LA CAJA DE VÁLVULA </a:t>
            </a:r>
            <a:r>
              <a:rPr lang="es-ES_tradnl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CUERPO HIDRÁULICO</a:t>
            </a:r>
            <a:endParaRPr lang="es-ES_tradnl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51648" y="2564636"/>
            <a:ext cx="46822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Calibri"/>
                <a:cs typeface="Calibri"/>
              </a:rPr>
              <a:t>En las cajas de cambio automáticas, sin control electrónico</a:t>
            </a:r>
            <a:r>
              <a:rPr lang="es-ES" sz="1600" b="1" dirty="0" smtClean="0">
                <a:solidFill>
                  <a:srgbClr val="800000"/>
                </a:solidFill>
                <a:latin typeface="Calibri"/>
                <a:cs typeface="Calibri"/>
              </a:rPr>
              <a:t>, el cuerpo de válvulas es considerado el cerebro de la caja</a:t>
            </a:r>
            <a:r>
              <a:rPr lang="es-ES" sz="1600" dirty="0" smtClean="0">
                <a:latin typeface="Calibri"/>
                <a:cs typeface="Calibri"/>
              </a:rPr>
              <a:t>. En las modernas, funciona en conjunto con el módulo de control de la transmisión (TCM). La regulación y distribución de la presión se efectúa en la caja de válvulas, está la encontramos, por lo general, en la parte baja de la caja y se puede desmontar sacando el cárter de la caja. </a:t>
            </a:r>
            <a:endParaRPr lang="es-CL" sz="1600" dirty="0">
              <a:latin typeface="Calibri"/>
              <a:cs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20735" y="6088528"/>
            <a:ext cx="48577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>
                <a:latin typeface="Calibri"/>
                <a:cs typeface="Calibri"/>
              </a:rPr>
              <a:t>Por ser tanto o más complejo que la propia caja automática, el desarme, revisión y reparación del cuerpo de válvulas lo dejaremos para otra actividad.</a:t>
            </a:r>
            <a:endParaRPr lang="es-CL" sz="1600" dirty="0">
              <a:latin typeface="Calibri"/>
              <a:cs typeface="Calibr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21030"/>
          <a:stretch/>
        </p:blipFill>
        <p:spPr>
          <a:xfrm>
            <a:off x="2351825" y="2417871"/>
            <a:ext cx="2165713" cy="2188328"/>
          </a:xfrm>
          <a:prstGeom prst="ellipse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4220736" y="5093834"/>
            <a:ext cx="48577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>
                <a:latin typeface="Calibri"/>
                <a:cs typeface="Calibri"/>
              </a:rPr>
              <a:t>En la actualidad algunas cajas tienen el cuerpo de válvula por el lado o costado, normalmente, es posible desmontar este componente sin sacar la caja.</a:t>
            </a:r>
            <a:endParaRPr lang="es-CL" sz="1600" dirty="0">
              <a:latin typeface="Calibri"/>
              <a:cs typeface="Calibri"/>
            </a:endParaRPr>
          </a:p>
        </p:txBody>
      </p:sp>
      <p:pic>
        <p:nvPicPr>
          <p:cNvPr id="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714" y="2126781"/>
            <a:ext cx="2555443" cy="45621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27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 descr="Imagen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642" y="1815299"/>
            <a:ext cx="7016441" cy="4871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10" descr="Imagen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5174253" y="3959845"/>
            <a:ext cx="4636304" cy="3844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upo 11"/>
          <p:cNvGrpSpPr/>
          <p:nvPr/>
        </p:nvGrpSpPr>
        <p:grpSpPr>
          <a:xfrm>
            <a:off x="6552861" y="1699452"/>
            <a:ext cx="2633628" cy="2629604"/>
            <a:chOff x="0" y="0"/>
            <a:chExt cx="2633627" cy="2629603"/>
          </a:xfrm>
        </p:grpSpPr>
        <p:sp>
          <p:nvSpPr>
            <p:cNvPr id="5" name="Google Shape;250;p10"/>
            <p:cNvSpPr/>
            <p:nvPr/>
          </p:nvSpPr>
          <p:spPr>
            <a:xfrm>
              <a:off x="0" y="0"/>
              <a:ext cx="2633628" cy="1993054"/>
            </a:xfrm>
            <a:prstGeom prst="roundRect">
              <a:avLst>
                <a:gd name="adj" fmla="val 11224"/>
              </a:avLst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6" name="Triángulo isósceles 13"/>
            <p:cNvSpPr/>
            <p:nvPr/>
          </p:nvSpPr>
          <p:spPr>
            <a:xfrm rot="12168342">
              <a:off x="992572" y="1807525"/>
              <a:ext cx="333495" cy="788258"/>
            </a:xfrm>
            <a:prstGeom prst="triangle">
              <a:avLst/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Google Shape;353;p18"/>
          <p:cNvSpPr txBox="1"/>
          <p:nvPr/>
        </p:nvSpPr>
        <p:spPr>
          <a:xfrm>
            <a:off x="6857909" y="1820426"/>
            <a:ext cx="2221898" cy="174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Veamos </a:t>
            </a:r>
            <a:r>
              <a:rPr lang="es-ES_tradnl" dirty="0" smtClean="0"/>
              <a:t>un ejemplo sobre</a:t>
            </a:r>
            <a:r>
              <a:rPr dirty="0" smtClean="0"/>
              <a:t> </a:t>
            </a:r>
            <a:r>
              <a:rPr lang="es-ES_tradnl" dirty="0" smtClean="0">
                <a:solidFill>
                  <a:srgbClr val="FF0000"/>
                </a:solidFill>
              </a:rPr>
              <a:t>el funcionamiento </a:t>
            </a:r>
            <a:r>
              <a:rPr lang="es-ES_tradnl" dirty="0">
                <a:solidFill>
                  <a:srgbClr val="FF0000"/>
                </a:solidFill>
              </a:rPr>
              <a:t>de las transmisiones automáticas</a:t>
            </a:r>
            <a:r>
              <a:rPr dirty="0" smtClean="0">
                <a:solidFill>
                  <a:srgbClr val="FF0000"/>
                </a:solidFill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" name="Google Shape;323;p12"/>
          <p:cNvSpPr txBox="1"/>
          <p:nvPr/>
        </p:nvSpPr>
        <p:spPr>
          <a:xfrm>
            <a:off x="2943684" y="3531792"/>
            <a:ext cx="2574817" cy="73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dirty="0"/>
              <a:t>¿Cómo Funciona La Transmisión Automática?</a:t>
            </a:r>
          </a:p>
        </p:txBody>
      </p:sp>
      <p:sp>
        <p:nvSpPr>
          <p:cNvPr id="9" name="Google Shape;206;p7"/>
          <p:cNvSpPr txBox="1"/>
          <p:nvPr/>
        </p:nvSpPr>
        <p:spPr>
          <a:xfrm>
            <a:off x="382497" y="1261272"/>
            <a:ext cx="8950506" cy="536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VIDEO</a:t>
            </a:r>
          </a:p>
        </p:txBody>
      </p:sp>
      <p:grpSp>
        <p:nvGrpSpPr>
          <p:cNvPr id="10" name="Botón de acción: Hacia delante o Siguiente 17">
            <a:hlinkClick r:id="rId4"/>
          </p:cNvPr>
          <p:cNvGrpSpPr/>
          <p:nvPr/>
        </p:nvGrpSpPr>
        <p:grpSpPr>
          <a:xfrm>
            <a:off x="2442003" y="3655178"/>
            <a:ext cx="491855" cy="491855"/>
            <a:chOff x="0" y="0"/>
            <a:chExt cx="491854" cy="491854"/>
          </a:xfrm>
        </p:grpSpPr>
        <p:sp>
          <p:nvSpPr>
            <p:cNvPr id="11" name="Cuadrado"/>
            <p:cNvSpPr/>
            <p:nvPr/>
          </p:nvSpPr>
          <p:spPr>
            <a:xfrm>
              <a:off x="-1" y="-1"/>
              <a:ext cx="491855" cy="49185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" name="Triángulo"/>
            <p:cNvSpPr/>
            <p:nvPr/>
          </p:nvSpPr>
          <p:spPr>
            <a:xfrm>
              <a:off x="61480" y="61480"/>
              <a:ext cx="368892" cy="36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Figura">
              <a:hlinkClick r:id="rId5"/>
            </p:cNvPr>
            <p:cNvSpPr/>
            <p:nvPr/>
          </p:nvSpPr>
          <p:spPr>
            <a:xfrm>
              <a:off x="0" y="0"/>
              <a:ext cx="491855" cy="49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0800"/>
                  </a:moveTo>
                  <a:lnTo>
                    <a:pt x="2700" y="18900"/>
                  </a:lnTo>
                  <a:lnTo>
                    <a:pt x="2700" y="2700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" name="Google Shape;443;p20"/>
          <p:cNvSpPr txBox="1"/>
          <p:nvPr/>
        </p:nvSpPr>
        <p:spPr>
          <a:xfrm>
            <a:off x="371684" y="1013687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VEAMOS EL SIGUIENTE</a:t>
            </a:r>
          </a:p>
        </p:txBody>
      </p:sp>
    </p:spTree>
    <p:extLst>
      <p:ext uri="{BB962C8B-B14F-4D97-AF65-F5344CB8AC3E}">
        <p14:creationId xmlns:p14="http://schemas.microsoft.com/office/powerpoint/2010/main" val="1925417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242" name="Google Shape;242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2000"/>
              </a:pPr>
              <a:r>
                <a:rPr lang="es-ES_tradnl" sz="2000" b="1" dirty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TRANSMISIÓN </a:t>
              </a:r>
              <a:r>
                <a:rPr lang="es-ES_tradnl" sz="2000" b="1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AUTOMÁTICA</a:t>
              </a:r>
            </a:p>
            <a:p>
              <a:pPr lvl="0">
                <a:lnSpc>
                  <a:spcPct val="115000"/>
                </a:lnSpc>
                <a:buSzPts val="2000"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4444" y="5389023"/>
            <a:ext cx="1651873" cy="88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6317" y="5029930"/>
            <a:ext cx="1806825" cy="134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 inflamables: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 máxima precaución al momento de  manipular o extraer el combustible de los sistemas del vehículo (bomba combustible, mangueras de inyección, etc).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 obligatoria de la vista: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utilizarán antiparras siempre que exista riesgo de proyección de partículas a los ojos. (aceites, líquidos refrigerantes y de freno, virutas del disco de freno, uso de circuitos eléctricos, etc).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1229039" y="4508604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 herramientas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propia y del grupo de trabajo.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Circular solo por las </a:t>
            </a: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 de seguridad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demarcadas.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actividad debe desarrollarse </a:t>
            </a: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 supervisión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laboratorio.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286" name="Google Shape;286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7" name="Google Shape;28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 obligatoria de las manos: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utilizarán siempre guantes de protección cuando se manipulen cualquier tipo de fluidos, en uso de herramientas e intervención del motor, desarme de partes y trabajo en sistemas eléctricos.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290" name="Google Shape;290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1" name="Google Shape;291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293" name="Google Shape;293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4" name="Google Shape;29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296" name="Google Shape;296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" name="Google Shape;298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299" name="Google Shape;299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Google Shape;300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Google Shape;301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302" name="Google Shape;302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3" name="Google Shape;303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/>
          <p:nvPr/>
        </p:nvSpPr>
        <p:spPr>
          <a:xfrm>
            <a:off x="1139100" y="834800"/>
            <a:ext cx="575494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2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s-ES_tradnl" sz="1200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DE SISTEMAS HIDRÁULICOS Y NEUMÁTICOS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7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 smtClean="0">
                <a:latin typeface="Calibri"/>
                <a:ea typeface="Calibri"/>
                <a:cs typeface="Calibri"/>
                <a:sym typeface="Calibri"/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7"/>
          <p:cNvSpPr txBox="1"/>
          <p:nvPr/>
        </p:nvSpPr>
        <p:spPr>
          <a:xfrm>
            <a:off x="376664" y="2433260"/>
            <a:ext cx="4354059" cy="63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_tradnl" sz="36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TRANSMISIÓN AUTOMÁTICA</a:t>
            </a:r>
            <a:endParaRPr sz="36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 descr="portadilla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33" y="2323281"/>
            <a:ext cx="696772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1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1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SzPts val="2000"/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TRANSMISION </a:t>
            </a:r>
            <a:r>
              <a:rPr lang="de-DE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HIDROSTÁTICA</a:t>
            </a:r>
          </a:p>
          <a:p>
            <a:pPr lvl="0">
              <a:lnSpc>
                <a:spcPct val="115000"/>
              </a:lnSpc>
              <a:buSzPts val="2000"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1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1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TRANSMISION </a:t>
            </a:r>
            <a:r>
              <a:rPr lang="de-DE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HIDROSTÁTICA</a:t>
            </a:r>
          </a:p>
          <a:p>
            <a:pPr lvl="0">
              <a:lnSpc>
                <a:spcPct val="115000"/>
              </a:lnSpc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¡No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olvides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Autoevaluación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Ticket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Salida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</a:t>
            </a:r>
            <a:r>
              <a:rPr lang="en-US" sz="21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próxima</a:t>
            </a:r>
            <a:r>
              <a:rPr lang="en-US" sz="21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100" b="1" i="0" u="none" strike="noStrike" cap="none" dirty="0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0793" y="4159041"/>
            <a:ext cx="673176" cy="60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75974" y="1265366"/>
            <a:ext cx="8959095" cy="5568052"/>
            <a:chOff x="375974" y="1265366"/>
            <a:chExt cx="8959095" cy="5568052"/>
          </a:xfrm>
        </p:grpSpPr>
        <p:grpSp>
          <p:nvGrpSpPr>
            <p:cNvPr id="3" name="Google Shape;101;p3"/>
            <p:cNvGrpSpPr/>
            <p:nvPr/>
          </p:nvGrpSpPr>
          <p:grpSpPr>
            <a:xfrm>
              <a:off x="481781" y="1887795"/>
              <a:ext cx="4090219" cy="3255705"/>
              <a:chOff x="0" y="0"/>
              <a:chExt cx="4090218" cy="3116824"/>
            </a:xfrm>
          </p:grpSpPr>
          <p:sp>
            <p:nvSpPr>
              <p:cNvPr id="8" name="Rectángulo redondeado"/>
              <p:cNvSpPr/>
              <p:nvPr/>
            </p:nvSpPr>
            <p:spPr>
              <a:xfrm>
                <a:off x="0" y="0"/>
                <a:ext cx="4090219" cy="3116825"/>
              </a:xfrm>
              <a:prstGeom prst="roundRect">
                <a:avLst>
                  <a:gd name="adj" fmla="val 8420"/>
                </a:avLst>
              </a:prstGeom>
              <a:solidFill>
                <a:srgbClr val="FFFFFF"/>
              </a:solidFill>
              <a:ln w="9525" cap="flat">
                <a:solidFill>
                  <a:schemeClr val="accent2">
                    <a:lumOff val="21764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" name="Texto"/>
              <p:cNvSpPr txBox="1"/>
              <p:nvPr/>
            </p:nvSpPr>
            <p:spPr>
              <a:xfrm>
                <a:off x="76864" y="1368295"/>
                <a:ext cx="3936491" cy="380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pic>
          <p:nvPicPr>
            <p:cNvPr id="4" name="Imagen 21" descr="Imagen 2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5974" y="1796209"/>
              <a:ext cx="719663" cy="6861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Google Shape;95;p3"/>
            <p:cNvSpPr txBox="1"/>
            <p:nvPr/>
          </p:nvSpPr>
          <p:spPr>
            <a:xfrm>
              <a:off x="375975" y="1265366"/>
              <a:ext cx="4864619" cy="5361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91424" tIns="91424" rIns="91424" bIns="91424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OBJETIVO DE APRENDIZAJE</a:t>
              </a:r>
            </a:p>
          </p:txBody>
        </p:sp>
        <p:pic>
          <p:nvPicPr>
            <p:cNvPr id="6" name="Imagen 26" descr="Imagen 2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85784" y="2354963"/>
              <a:ext cx="5849285" cy="44784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Google Shape;84;p38"/>
            <p:cNvSpPr txBox="1"/>
            <p:nvPr/>
          </p:nvSpPr>
          <p:spPr>
            <a:xfrm>
              <a:off x="787400" y="2014319"/>
              <a:ext cx="3574271" cy="30161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24" tIns="91424" rIns="91424" bIns="91424" anchor="ctr">
              <a:spAutoFit/>
            </a:bodyPr>
            <a:lstStyle>
              <a:lvl1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s-ES_tradnl" dirty="0"/>
                <a:t> </a:t>
              </a:r>
              <a:r>
                <a:rPr lang="es-ES_tradnl" dirty="0" smtClean="0"/>
                <a:t>     Reparar </a:t>
              </a:r>
              <a:r>
                <a:rPr lang="es-ES_tradnl" dirty="0"/>
                <a:t>y probar sistemas hidráulicos y neumáticos, responsables de diversas funciones en los vehículos, tales como suspensión, sistema de dirección, frenos </a:t>
              </a:r>
              <a:r>
                <a:rPr lang="es-ES_tradnl" dirty="0" smtClean="0"/>
                <a:t>             y </a:t>
              </a:r>
              <a:r>
                <a:rPr lang="es-ES_tradnl" dirty="0"/>
                <a:t>transmisión de potencia manual y automática, utilizando las </a:t>
              </a:r>
              <a:r>
                <a:rPr lang="es-ES_tradnl" dirty="0" smtClean="0"/>
                <a:t>herramientas </a:t>
              </a:r>
              <a:r>
                <a:rPr lang="es-ES_tradnl" dirty="0"/>
                <a:t>e </a:t>
              </a:r>
              <a:r>
                <a:rPr lang="es-ES_tradnl" dirty="0" smtClean="0"/>
                <a:t>instrumentos apropiados</a:t>
              </a:r>
              <a:r>
                <a:rPr lang="es-ES_tradnl" dirty="0"/>
                <a:t>, </a:t>
              </a:r>
              <a:r>
                <a:rPr lang="es-ES_tradnl" dirty="0" smtClean="0"/>
                <a:t>de</a:t>
              </a:r>
            </a:p>
            <a:p>
              <a:r>
                <a:rPr lang="es-ES_tradnl" dirty="0" smtClean="0"/>
                <a:t>acuerdo a las especificaciones</a:t>
              </a:r>
            </a:p>
            <a:p>
              <a:r>
                <a:rPr lang="es-ES_tradnl" dirty="0" smtClean="0"/>
                <a:t>técnicas del fabricante y </a:t>
              </a:r>
            </a:p>
            <a:p>
              <a:r>
                <a:rPr lang="es-ES_tradnl" dirty="0" smtClean="0"/>
                <a:t>estándares internacionales. </a:t>
              </a:r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814162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1;p3"/>
          <p:cNvSpPr/>
          <p:nvPr/>
        </p:nvSpPr>
        <p:spPr>
          <a:xfrm>
            <a:off x="564075" y="2597685"/>
            <a:ext cx="4657800" cy="60949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875808" y="2620888"/>
            <a:ext cx="3564632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ES_tradnl" sz="1500" dirty="0">
                <a:latin typeface="Calibri"/>
                <a:cs typeface="Calibri"/>
              </a:rPr>
              <a:t>Reconociste los componentes utilizados en los circuitos </a:t>
            </a:r>
            <a:r>
              <a:rPr lang="es-ES_tradnl" sz="1500" dirty="0" smtClean="0">
                <a:latin typeface="Calibri"/>
                <a:cs typeface="Calibri"/>
              </a:rPr>
              <a:t>electrohidráulicos</a:t>
            </a:r>
            <a:endParaRPr lang="es-ES_tradnl" sz="1500" dirty="0">
              <a:latin typeface="Calibri"/>
              <a:cs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875808" y="3285609"/>
            <a:ext cx="3602426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/>
                <a:cs typeface="Calibri"/>
              </a:rPr>
              <a:t>Utilizaron software de </a:t>
            </a:r>
            <a:r>
              <a:rPr lang="es-ES_tradnl" sz="1500" dirty="0" smtClean="0">
                <a:latin typeface="Calibri"/>
                <a:cs typeface="Calibri"/>
              </a:rPr>
              <a:t>electrohidráulica</a:t>
            </a:r>
            <a:endParaRPr lang="es-ES_tradnl" sz="1500" dirty="0">
              <a:latin typeface="Calibri"/>
              <a:cs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875808" y="4082935"/>
            <a:ext cx="429052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ES_tradnl" sz="1500" dirty="0">
                <a:latin typeface="Calibri"/>
                <a:cs typeface="Calibri"/>
              </a:rPr>
              <a:t>Armaron y probaron el funcionamiento virtual de circuitos típicos de </a:t>
            </a:r>
            <a:r>
              <a:rPr lang="es-ES_tradnl" sz="1500" dirty="0" smtClean="0">
                <a:latin typeface="Calibri"/>
                <a:cs typeface="Calibri"/>
              </a:rPr>
              <a:t>electrohidráulica</a:t>
            </a:r>
            <a:endParaRPr lang="es-ES_tradnl" sz="1500" dirty="0">
              <a:latin typeface="Calibri"/>
              <a:cs typeface="Calibri"/>
            </a:endParaRPr>
          </a:p>
        </p:txBody>
      </p:sp>
      <p:sp>
        <p:nvSpPr>
          <p:cNvPr id="32" name="Google Shape;121;p3"/>
          <p:cNvSpPr txBox="1"/>
          <p:nvPr/>
        </p:nvSpPr>
        <p:spPr>
          <a:xfrm>
            <a:off x="875808" y="4727829"/>
            <a:ext cx="3519177" cy="70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ES_tradnl" sz="1500" dirty="0">
                <a:latin typeface="Calibri"/>
                <a:cs typeface="Calibri"/>
              </a:rPr>
              <a:t>Armaron y probaron en laboratorio de hidráulica circuitos electrohidráulicos .</a:t>
            </a:r>
          </a:p>
        </p:txBody>
      </p:sp>
      <p:sp>
        <p:nvSpPr>
          <p:cNvPr id="37" name="Google Shape;121;p3"/>
          <p:cNvSpPr txBox="1"/>
          <p:nvPr/>
        </p:nvSpPr>
        <p:spPr>
          <a:xfrm>
            <a:off x="875808" y="5515996"/>
            <a:ext cx="3564632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ES_tradnl" sz="1500" dirty="0">
                <a:latin typeface="Calibri"/>
                <a:cs typeface="Calibri"/>
              </a:rPr>
              <a:t>Describieron el funcionamiento de sus distintas partes o componentes.</a:t>
            </a:r>
          </a:p>
        </p:txBody>
      </p:sp>
      <p:sp>
        <p:nvSpPr>
          <p:cNvPr id="42" name="Google Shape;121;p3"/>
          <p:cNvSpPr txBox="1"/>
          <p:nvPr/>
        </p:nvSpPr>
        <p:spPr>
          <a:xfrm>
            <a:off x="875808" y="6216059"/>
            <a:ext cx="3564632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ES_tradnl" sz="1500" dirty="0">
                <a:latin typeface="Calibri"/>
                <a:cs typeface="Calibri"/>
              </a:rPr>
              <a:t>Reconocieron posibles fallas en diagnóstico y </a:t>
            </a:r>
            <a:r>
              <a:rPr lang="es-ES_tradnl" sz="1500" dirty="0" smtClean="0">
                <a:latin typeface="Calibri"/>
                <a:cs typeface="Calibri"/>
              </a:rPr>
              <a:t>reparación</a:t>
            </a:r>
            <a:endParaRPr lang="es-ES_tradnl" sz="1500" dirty="0">
              <a:latin typeface="Calibri"/>
              <a:cs typeface="Calibri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6" name="Google Shape;82;p14"/>
          <p:cNvSpPr txBox="1"/>
          <p:nvPr/>
        </p:nvSpPr>
        <p:spPr>
          <a:xfrm>
            <a:off x="572274" y="2181469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ELECTROHIDRÁULICA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375975" y="2713170"/>
            <a:ext cx="376200" cy="395325"/>
            <a:chOff x="375975" y="3087305"/>
            <a:chExt cx="376200" cy="395325"/>
          </a:xfrm>
        </p:grpSpPr>
        <p:sp>
          <p:nvSpPr>
            <p:cNvPr id="48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101;p3"/>
          <p:cNvSpPr/>
          <p:nvPr/>
        </p:nvSpPr>
        <p:spPr>
          <a:xfrm>
            <a:off x="564075" y="3282454"/>
            <a:ext cx="4657800" cy="60949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rupo 2"/>
          <p:cNvGrpSpPr/>
          <p:nvPr/>
        </p:nvGrpSpPr>
        <p:grpSpPr>
          <a:xfrm>
            <a:off x="375975" y="3391092"/>
            <a:ext cx="376200" cy="395325"/>
            <a:chOff x="375975" y="3087305"/>
            <a:chExt cx="376200" cy="395325"/>
          </a:xfrm>
        </p:grpSpPr>
        <p:sp>
          <p:nvSpPr>
            <p:cNvPr id="53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101;p3"/>
          <p:cNvSpPr/>
          <p:nvPr/>
        </p:nvSpPr>
        <p:spPr>
          <a:xfrm>
            <a:off x="564075" y="3964826"/>
            <a:ext cx="4657800" cy="71390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rupo 2"/>
          <p:cNvGrpSpPr/>
          <p:nvPr/>
        </p:nvGrpSpPr>
        <p:grpSpPr>
          <a:xfrm>
            <a:off x="375975" y="4124116"/>
            <a:ext cx="376200" cy="395325"/>
            <a:chOff x="375975" y="3087305"/>
            <a:chExt cx="376200" cy="395325"/>
          </a:xfrm>
        </p:grpSpPr>
        <p:sp>
          <p:nvSpPr>
            <p:cNvPr id="58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101;p3"/>
          <p:cNvSpPr/>
          <p:nvPr/>
        </p:nvSpPr>
        <p:spPr>
          <a:xfrm>
            <a:off x="564075" y="4767715"/>
            <a:ext cx="4657800" cy="59957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rupo 2"/>
          <p:cNvGrpSpPr/>
          <p:nvPr/>
        </p:nvGrpSpPr>
        <p:grpSpPr>
          <a:xfrm>
            <a:off x="375975" y="4869842"/>
            <a:ext cx="376200" cy="395325"/>
            <a:chOff x="375975" y="3087305"/>
            <a:chExt cx="376200" cy="395325"/>
          </a:xfrm>
        </p:grpSpPr>
        <p:sp>
          <p:nvSpPr>
            <p:cNvPr id="63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101;p3"/>
          <p:cNvSpPr/>
          <p:nvPr/>
        </p:nvSpPr>
        <p:spPr>
          <a:xfrm>
            <a:off x="572274" y="5465901"/>
            <a:ext cx="4657800" cy="62244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" name="Grupo 2"/>
          <p:cNvGrpSpPr/>
          <p:nvPr/>
        </p:nvGrpSpPr>
        <p:grpSpPr>
          <a:xfrm>
            <a:off x="375975" y="5574999"/>
            <a:ext cx="376200" cy="395325"/>
            <a:chOff x="375975" y="3087305"/>
            <a:chExt cx="376200" cy="395325"/>
          </a:xfrm>
        </p:grpSpPr>
        <p:sp>
          <p:nvSpPr>
            <p:cNvPr id="68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" name="Imagen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  <p:sp>
        <p:nvSpPr>
          <p:cNvPr id="74" name="Google Shape;101;p3"/>
          <p:cNvSpPr/>
          <p:nvPr/>
        </p:nvSpPr>
        <p:spPr>
          <a:xfrm>
            <a:off x="579795" y="6183301"/>
            <a:ext cx="4657800" cy="62244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" name="Grupo 2"/>
          <p:cNvGrpSpPr/>
          <p:nvPr/>
        </p:nvGrpSpPr>
        <p:grpSpPr>
          <a:xfrm>
            <a:off x="383496" y="6292399"/>
            <a:ext cx="376200" cy="395325"/>
            <a:chOff x="375975" y="3087305"/>
            <a:chExt cx="376200" cy="395325"/>
          </a:xfrm>
        </p:grpSpPr>
        <p:sp>
          <p:nvSpPr>
            <p:cNvPr id="76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506729" y="627686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¡Compartan experiencias </a:t>
            </a:r>
            <a:r>
              <a:rPr lang="en-US" sz="2100" b="0" i="0" u="none" strike="noStrike" cap="none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sus compañeros! </a:t>
            </a:r>
            <a:endParaRPr sz="2000" b="0" i="0" u="none" strike="noStrike" cap="none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p4"/>
          <p:cNvGrpSpPr/>
          <p:nvPr/>
        </p:nvGrpSpPr>
        <p:grpSpPr>
          <a:xfrm>
            <a:off x="375767" y="2439027"/>
            <a:ext cx="5745381" cy="509431"/>
            <a:chOff x="442650" y="4079977"/>
            <a:chExt cx="5745381" cy="1155550"/>
          </a:xfrm>
        </p:grpSpPr>
        <p:sp>
          <p:nvSpPr>
            <p:cNvPr id="136" name="Google Shape;136;p4"/>
            <p:cNvSpPr txBox="1"/>
            <p:nvPr/>
          </p:nvSpPr>
          <p:spPr>
            <a:xfrm>
              <a:off x="747531" y="4364807"/>
              <a:ext cx="5440500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¿Qué saben de las cajas de cambio automáticas?</a:t>
              </a: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4"/>
          <p:cNvGrpSpPr/>
          <p:nvPr/>
        </p:nvGrpSpPr>
        <p:grpSpPr>
          <a:xfrm>
            <a:off x="421123" y="4085061"/>
            <a:ext cx="5650725" cy="813915"/>
            <a:chOff x="466025" y="2540150"/>
            <a:chExt cx="5650725" cy="1155550"/>
          </a:xfrm>
        </p:grpSpPr>
        <p:sp>
          <p:nvSpPr>
            <p:cNvPr id="140" name="Google Shape;140;p4"/>
            <p:cNvSpPr/>
            <p:nvPr/>
          </p:nvSpPr>
          <p:spPr>
            <a:xfrm>
              <a:off x="466025" y="2540150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 txBox="1"/>
            <p:nvPr/>
          </p:nvSpPr>
          <p:spPr>
            <a:xfrm>
              <a:off x="806875" y="2931842"/>
              <a:ext cx="3819550" cy="3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¿Pueden explicar la función de cada componente?</a:t>
              </a:r>
            </a:p>
          </p:txBody>
        </p:sp>
      </p:grp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136726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868" y="3863667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35;p4"/>
          <p:cNvGrpSpPr/>
          <p:nvPr/>
        </p:nvGrpSpPr>
        <p:grpSpPr>
          <a:xfrm>
            <a:off x="380762" y="3305860"/>
            <a:ext cx="5745381" cy="509431"/>
            <a:chOff x="442650" y="4079977"/>
            <a:chExt cx="5745381" cy="1155550"/>
          </a:xfrm>
        </p:grpSpPr>
        <p:sp>
          <p:nvSpPr>
            <p:cNvPr id="21" name="Google Shape;136;p4"/>
            <p:cNvSpPr txBox="1"/>
            <p:nvPr/>
          </p:nvSpPr>
          <p:spPr>
            <a:xfrm>
              <a:off x="747531" y="4364807"/>
              <a:ext cx="5440500" cy="482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15000"/>
                </a:lnSpc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¿Pueden identificar sus componentes?</a:t>
              </a:r>
            </a:p>
          </p:txBody>
        </p:sp>
        <p:sp>
          <p:nvSpPr>
            <p:cNvPr id="22" name="Google Shape;137;p4"/>
            <p:cNvSpPr/>
            <p:nvPr/>
          </p:nvSpPr>
          <p:spPr>
            <a:xfrm>
              <a:off x="442650" y="4079977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507" y="3003559"/>
            <a:ext cx="441960" cy="438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139;p4"/>
          <p:cNvGrpSpPr/>
          <p:nvPr/>
        </p:nvGrpSpPr>
        <p:grpSpPr>
          <a:xfrm>
            <a:off x="421123" y="5151040"/>
            <a:ext cx="5650725" cy="813915"/>
            <a:chOff x="466025" y="2540150"/>
            <a:chExt cx="5650725" cy="1155550"/>
          </a:xfrm>
        </p:grpSpPr>
        <p:sp>
          <p:nvSpPr>
            <p:cNvPr id="25" name="Google Shape;140;p4"/>
            <p:cNvSpPr/>
            <p:nvPr/>
          </p:nvSpPr>
          <p:spPr>
            <a:xfrm>
              <a:off x="466025" y="2540150"/>
              <a:ext cx="5650725" cy="11555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41;p4"/>
            <p:cNvSpPr txBox="1"/>
            <p:nvPr/>
          </p:nvSpPr>
          <p:spPr>
            <a:xfrm>
              <a:off x="806875" y="2931842"/>
              <a:ext cx="3819550" cy="3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SzPts val="1800"/>
              </a:pPr>
              <a:r>
                <a:rPr lang="es-ES_tradnl" sz="1800" dirty="0">
                  <a:latin typeface="Calibri"/>
                  <a:ea typeface="Calibri"/>
                  <a:cs typeface="Calibri"/>
                  <a:sym typeface="Calibri"/>
                </a:rPr>
                <a:t>¿Pueden señalar aplicaciones de las cajas de cambio automáticas?</a:t>
              </a:r>
            </a:p>
          </p:txBody>
        </p:sp>
      </p:grpSp>
      <p:pic>
        <p:nvPicPr>
          <p:cNvPr id="27" name="Google Shape;1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868" y="4929646"/>
            <a:ext cx="441960" cy="43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4063481" y="1897659"/>
            <a:ext cx="5095870" cy="5284031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4550475" y="2154787"/>
            <a:ext cx="4446723" cy="4693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Ejecutarán mantenimiento de caja de cambios automática de vehículos pesados, respetando normas de seguridad y de medioambiente, realizando las tareas de forma prolija.</a:t>
            </a:r>
          </a:p>
          <a:p>
            <a:pPr lvl="0">
              <a:buSzPts val="1600"/>
            </a:pPr>
            <a:endParaRPr lang="es-ES_tradnl" sz="1300" dirty="0">
              <a:latin typeface="Calibri"/>
              <a:cs typeface="Calibri"/>
            </a:endParaRPr>
          </a:p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Utilizarán manuales de servicio técnico, y aplicarán especificaciones del manual en lo técnico, seguridad y medio ambiente.</a:t>
            </a:r>
          </a:p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 </a:t>
            </a:r>
          </a:p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Utilizarán las herramientas adecuadas para el mantenimiento de la transmisión automática de vehículos pesados.</a:t>
            </a:r>
          </a:p>
          <a:p>
            <a:pPr lvl="0">
              <a:buSzPts val="1600"/>
            </a:pPr>
            <a:endParaRPr lang="es-ES_tradnl" sz="1300" dirty="0">
              <a:latin typeface="Calibri"/>
              <a:cs typeface="Calibri"/>
            </a:endParaRPr>
          </a:p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Desarmarán, limpiarán y rearmarán los componentes de una caja de cambios automática, según las especificaciones técnicas del fabricante.</a:t>
            </a:r>
          </a:p>
          <a:p>
            <a:pPr lvl="0">
              <a:buSzPts val="1600"/>
            </a:pPr>
            <a:endParaRPr lang="es-ES_tradnl" sz="1300" dirty="0">
              <a:latin typeface="Calibri"/>
              <a:cs typeface="Calibri"/>
            </a:endParaRPr>
          </a:p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Verificarán el funcionamiento de la transmisión automática de vehículos pesados, y elaborarán un informe técnico sobre el mantenimiento realizado, de acuerdo con la pauta solicitada.</a:t>
            </a:r>
          </a:p>
          <a:p>
            <a:pPr lvl="0">
              <a:buSzPts val="1600"/>
            </a:pPr>
            <a:endParaRPr lang="es-ES_tradnl" sz="1300" dirty="0">
              <a:latin typeface="Calibri"/>
              <a:cs typeface="Calibri"/>
            </a:endParaRPr>
          </a:p>
          <a:p>
            <a:pPr lvl="0">
              <a:buSzPts val="1600"/>
            </a:pPr>
            <a:r>
              <a:rPr lang="es-ES_tradnl" sz="1300" dirty="0">
                <a:latin typeface="Calibri"/>
                <a:cs typeface="Calibri"/>
              </a:rPr>
              <a:t>Evaluarán el sistema de transmisión automática y sus componentes en vehículos automotrices pesados, utilizando herramientas e instrumentos apropiados, de acuerdo con las especificaciones técnicas del fabricante.</a:t>
            </a:r>
          </a:p>
        </p:txBody>
      </p:sp>
      <p:grpSp>
        <p:nvGrpSpPr>
          <p:cNvPr id="155" name="Google Shape;155;p5"/>
          <p:cNvGrpSpPr/>
          <p:nvPr/>
        </p:nvGrpSpPr>
        <p:grpSpPr>
          <a:xfrm>
            <a:off x="3880053" y="2289927"/>
            <a:ext cx="376200" cy="408480"/>
            <a:chOff x="8933845" y="3457920"/>
            <a:chExt cx="376200" cy="408480"/>
          </a:xfrm>
        </p:grpSpPr>
        <p:sp>
          <p:nvSpPr>
            <p:cNvPr id="156" name="Google Shape;156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8943370" y="345792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3880053" y="3076717"/>
            <a:ext cx="376200" cy="408480"/>
            <a:chOff x="8933845" y="4771802"/>
            <a:chExt cx="376200" cy="408480"/>
          </a:xfrm>
        </p:grpSpPr>
        <p:sp>
          <p:nvSpPr>
            <p:cNvPr id="159" name="Google Shape;159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 txBox="1"/>
            <p:nvPr/>
          </p:nvSpPr>
          <p:spPr>
            <a:xfrm>
              <a:off x="8943370" y="477180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>
            <a:off x="3880053" y="3799250"/>
            <a:ext cx="376200" cy="408480"/>
            <a:chOff x="8933845" y="6070589"/>
            <a:chExt cx="376200" cy="40848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21" y="2367775"/>
            <a:ext cx="2965718" cy="4328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  <a:buSzPts val="2000"/>
            </a:pPr>
            <a:r>
              <a:rPr lang="es-ES_tradnl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TRANSMISIÓN AUTOMÁTICA</a:t>
            </a:r>
            <a:endParaRPr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4017018" y="122116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" name="Google Shape;161;p5"/>
          <p:cNvGrpSpPr/>
          <p:nvPr/>
        </p:nvGrpSpPr>
        <p:grpSpPr>
          <a:xfrm>
            <a:off x="3880053" y="4468331"/>
            <a:ext cx="376200" cy="408480"/>
            <a:chOff x="8933845" y="6070589"/>
            <a:chExt cx="376200" cy="408480"/>
          </a:xfrm>
        </p:grpSpPr>
        <p:sp>
          <p:nvSpPr>
            <p:cNvPr id="27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161;p5"/>
          <p:cNvGrpSpPr/>
          <p:nvPr/>
        </p:nvGrpSpPr>
        <p:grpSpPr>
          <a:xfrm>
            <a:off x="3880053" y="5269705"/>
            <a:ext cx="376200" cy="408480"/>
            <a:chOff x="8933845" y="6070589"/>
            <a:chExt cx="376200" cy="408480"/>
          </a:xfrm>
        </p:grpSpPr>
        <p:sp>
          <p:nvSpPr>
            <p:cNvPr id="30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161;p5"/>
          <p:cNvGrpSpPr/>
          <p:nvPr/>
        </p:nvGrpSpPr>
        <p:grpSpPr>
          <a:xfrm>
            <a:off x="3880053" y="6176866"/>
            <a:ext cx="376200" cy="408480"/>
            <a:chOff x="8933845" y="6070589"/>
            <a:chExt cx="376200" cy="408480"/>
          </a:xfrm>
        </p:grpSpPr>
        <p:sp>
          <p:nvSpPr>
            <p:cNvPr id="33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iño escribiend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76" y="1120867"/>
            <a:ext cx="3252611" cy="24265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511999" y="3205302"/>
            <a:ext cx="7650714" cy="3054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TRANSMISIÓN AUTOMÁTICA </a:t>
            </a:r>
          </a:p>
          <a:p>
            <a:pPr lvl="0">
              <a:lnSpc>
                <a:spcPct val="80000"/>
              </a:lnSpc>
              <a:buSzPts val="2800"/>
            </a:pPr>
            <a:r>
              <a:rPr lang="es-ES_tradnl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 MAQUINARIA PESADA</a:t>
            </a:r>
            <a:endParaRPr lang="es-ES_tradnl"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2963517" y="3492570"/>
            <a:ext cx="254015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solidFill>
                  <a:schemeClr val="tx1"/>
                </a:solidFill>
                <a:latin typeface="Calibri"/>
                <a:cs typeface="Calibri"/>
              </a:rPr>
              <a:t>Las </a:t>
            </a: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transmisiones automáticas </a:t>
            </a:r>
            <a:r>
              <a:rPr lang="es-ES_tradnl" sz="1600" dirty="0">
                <a:solidFill>
                  <a:schemeClr val="tx1"/>
                </a:solidFill>
                <a:latin typeface="Calibri"/>
                <a:cs typeface="Calibri"/>
              </a:rPr>
              <a:t>(cajas de cambio automáticas) de maquinaria pesada no difieren mucho en relación a los vehículos livianos, el principal problema es el tamaño y peso de esta, además de sus componentes.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9" y="2464453"/>
            <a:ext cx="1920940" cy="4193096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  <p:pic>
        <p:nvPicPr>
          <p:cNvPr id="8" name="Marcador de contenido 5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084" y="3677934"/>
            <a:ext cx="2201630" cy="2137034"/>
          </a:xfrm>
          <a:prstGeom prst="roundRect">
            <a:avLst/>
          </a:prstGeom>
          <a:ln w="76200" cmpd="sng">
            <a:solidFill>
              <a:srgbClr val="FFFFFF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4;p19">
            <a:extLst>
              <a:ext uri="{FF2B5EF4-FFF2-40B4-BE49-F238E27FC236}">
                <a16:creationId xmlns="" xmlns:a16="http://schemas.microsoft.com/office/drawing/2014/main" id="{7566487E-D189-404A-979C-EE9B82CE619A}"/>
              </a:ext>
            </a:extLst>
          </p:cNvPr>
          <p:cNvSpPr/>
          <p:nvPr/>
        </p:nvSpPr>
        <p:spPr>
          <a:xfrm>
            <a:off x="874781" y="4611400"/>
            <a:ext cx="6367694" cy="1708487"/>
          </a:xfrm>
          <a:prstGeom prst="roundRect">
            <a:avLst>
              <a:gd name="adj" fmla="val 20475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    </a:t>
            </a:r>
            <a:endParaRPr/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CONVERTIDOR </a:t>
            </a:r>
            <a:r>
              <a:rPr lang="es-ES_tradnl" sz="28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DE PAR O TORQUE</a:t>
            </a:r>
            <a:endParaRPr lang="es-ES_tradnl"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66224" y="2561935"/>
            <a:ext cx="4116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dirty="0">
                <a:latin typeface="Calibri"/>
                <a:cs typeface="Calibri"/>
              </a:rPr>
              <a:t>Entre el motor de combustión interna, generalmente diésel, y la transmisión encontramos el </a:t>
            </a:r>
            <a:r>
              <a:rPr lang="es-ES_tradnl" sz="1800" b="1" dirty="0">
                <a:solidFill>
                  <a:srgbClr val="800000"/>
                </a:solidFill>
                <a:latin typeface="Calibri"/>
                <a:cs typeface="Calibri"/>
              </a:rPr>
              <a:t>convertidor de par o torque</a:t>
            </a:r>
            <a:r>
              <a:rPr lang="es-ES_tradnl" sz="1800" dirty="0">
                <a:latin typeface="Calibri"/>
                <a:cs typeface="Calibri"/>
              </a:rPr>
              <a:t>, de gran tamaño en comparación con los vehículos livianos y es desarmable.</a:t>
            </a:r>
          </a:p>
        </p:txBody>
      </p:sp>
      <p:pic>
        <p:nvPicPr>
          <p:cNvPr id="5" name="Imagen 4" descr="convertidor-de-p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19" y="1678247"/>
            <a:ext cx="3821622" cy="49720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66224" y="4771247"/>
            <a:ext cx="31185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CL" sz="1600" dirty="0">
                <a:latin typeface="Calibri"/>
                <a:cs typeface="Calibri"/>
              </a:rPr>
              <a:t>Actúa como un variador de velocidad y convertidor de par</a:t>
            </a:r>
            <a:r>
              <a:rPr lang="es-CL" sz="1600" dirty="0" smtClean="0">
                <a:latin typeface="Calibri"/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s-CL" sz="16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s-CL" sz="1600" dirty="0">
                <a:latin typeface="Calibri"/>
                <a:cs typeface="Calibri"/>
              </a:rPr>
              <a:t>Este componente lo estudiamos en la actividad 5 de hidráulica</a:t>
            </a:r>
            <a:endParaRPr lang="es-E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81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iña man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22" y="922278"/>
            <a:ext cx="2410780" cy="2632825"/>
          </a:xfrm>
          <a:prstGeom prst="rect">
            <a:avLst/>
          </a:prstGeom>
        </p:spPr>
      </p:pic>
      <p:sp>
        <p:nvSpPr>
          <p:cNvPr id="15" name="Google Shape;175;p6"/>
          <p:cNvSpPr/>
          <p:nvPr/>
        </p:nvSpPr>
        <p:spPr>
          <a:xfrm>
            <a:off x="4959356" y="3322631"/>
            <a:ext cx="3885838" cy="3450838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it-IT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 BOMBA</a:t>
            </a:r>
            <a:endParaRPr lang="en-US" sz="310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5269071" y="3560777"/>
            <a:ext cx="288060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En las </a:t>
            </a: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cajas de cambios automáticas</a:t>
            </a:r>
            <a:r>
              <a:rPr lang="es-ES_tradnl" sz="1600" dirty="0">
                <a:latin typeface="Calibri"/>
                <a:cs typeface="Calibri"/>
              </a:rPr>
              <a:t>, de vehículos livianos, medianos y pesados se utilizan bombas hidráulicas, por lo general, de engranajes internos, lóbulos o rotor, y paletas, que son impulsadas directamente por un extremo del convertidor. Las bombas hidráulicas se estudiaron anteriormente.</a:t>
            </a:r>
          </a:p>
        </p:txBody>
      </p:sp>
      <p:pic>
        <p:nvPicPr>
          <p:cNvPr id="8" name="Marcador de contenido 4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" b="8391"/>
          <a:stretch/>
        </p:blipFill>
        <p:spPr>
          <a:xfrm>
            <a:off x="937440" y="2612470"/>
            <a:ext cx="3553197" cy="3677470"/>
          </a:xfrm>
          <a:prstGeom prst="roundRect">
            <a:avLst/>
          </a:prstGeom>
          <a:noFill/>
          <a:ln w="762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3258373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1140</Words>
  <Application>Microsoft Office PowerPoint</Application>
  <PresentationFormat>Personalizado</PresentationFormat>
  <Paragraphs>140</Paragraphs>
  <Slides>21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Roboto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Toledo</cp:lastModifiedBy>
  <cp:revision>59</cp:revision>
  <dcterms:modified xsi:type="dcterms:W3CDTF">2020-12-31T02:03:44Z</dcterms:modified>
</cp:coreProperties>
</file>