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0" r:id="rId4"/>
    <p:sldId id="259" r:id="rId5"/>
    <p:sldId id="260" r:id="rId6"/>
    <p:sldId id="261" r:id="rId7"/>
    <p:sldId id="262" r:id="rId8"/>
    <p:sldId id="272" r:id="rId9"/>
    <p:sldId id="273" r:id="rId10"/>
    <p:sldId id="274" r:id="rId11"/>
    <p:sldId id="276" r:id="rId12"/>
    <p:sldId id="277" r:id="rId13"/>
    <p:sldId id="278" r:id="rId14"/>
    <p:sldId id="279" r:id="rId15"/>
    <p:sldId id="266" r:id="rId16"/>
    <p:sldId id="269" r:id="rId17"/>
    <p:sldId id="270" r:id="rId18"/>
    <p:sldId id="271" r:id="rId19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yaLoXFRzAF941TbJRHyx8PYiJj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la Toledo" initials="" lastIdx="3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185" autoAdjust="0"/>
  </p:normalViewPr>
  <p:slideViewPr>
    <p:cSldViewPr snapToGrid="0">
      <p:cViewPr varScale="1">
        <p:scale>
          <a:sx n="62" d="100"/>
          <a:sy n="62" d="100"/>
        </p:scale>
        <p:origin x="1434" y="72"/>
      </p:cViewPr>
      <p:guideLst>
        <p:guide orient="horz" pos="2381"/>
        <p:guide pos="30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07009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0623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223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346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8440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771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8448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6" name="Google Shape;27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3807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8065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8" name="Google Shape;3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4841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8985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423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8057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396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8034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877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060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331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3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BB9B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441" y="6464000"/>
            <a:ext cx="690482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8|</a:t>
            </a:r>
            <a:r>
              <a:rPr lang="en-US" sz="16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_tradnl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ES_tradnl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Mantenimiento de sistemas hidráulicos</a:t>
            </a:r>
            <a:r>
              <a:rPr lang="es-ES_tradnl" sz="14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 neumáticos</a:t>
            </a:r>
            <a:endParaRPr lang="es-ES_tradnl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5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8|</a:t>
            </a:r>
            <a:r>
              <a:rPr lang="en-US" sz="16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_tradnl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ES_tradnl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Mantenimiento de sistemas hidráulicos</a:t>
            </a:r>
            <a:r>
              <a:rPr lang="es-ES_tradnl" sz="14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 neumáticos</a:t>
            </a:r>
            <a:endParaRPr lang="es-ES_tradnl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6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BA9BA5">
              <a:alpha val="2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8|</a:t>
            </a:r>
            <a:r>
              <a:rPr lang="en-US" sz="16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_tradnl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ES_tradnl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Mantenimiento de sistemas hidráulicos</a:t>
            </a:r>
            <a:r>
              <a:rPr lang="es-ES_tradnl" sz="14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 neumáticos</a:t>
            </a:r>
            <a:endParaRPr lang="es-ES_tradnl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8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 2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0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0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SECTOR METALMECÁNICA </a:t>
            </a:r>
            <a:r>
              <a:rPr lang="en-US" sz="12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sz="12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365425" y="2746890"/>
            <a:ext cx="5248794" cy="579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s-ES_tradnl" sz="36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MANTENIMIENTO DE SISTEMAS HIDRÁULICOS </a:t>
            </a:r>
          </a:p>
          <a:p>
            <a:pPr lvl="0">
              <a:lnSpc>
                <a:spcPct val="90000"/>
              </a:lnSpc>
            </a:pPr>
            <a:r>
              <a:rPr lang="es-ES_tradnl" sz="36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Y NEUMÁTICOS</a:t>
            </a:r>
          </a:p>
        </p:txBody>
      </p:sp>
      <p:pic>
        <p:nvPicPr>
          <p:cNvPr id="2" name="Imagen 1" descr="portada modulo 7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30" y="2837916"/>
            <a:ext cx="5049992" cy="34194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s-ES_tradnl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TRANSMISIÓN HIDROSTÁTICA </a:t>
            </a:r>
          </a:p>
          <a:p>
            <a:pPr lvl="0">
              <a:lnSpc>
                <a:spcPct val="80000"/>
              </a:lnSpc>
              <a:buSzPts val="2800"/>
            </a:pPr>
            <a:r>
              <a:rPr lang="es-ES_tradnl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CON UN MOTOR Y DOS O MÁS</a:t>
            </a:r>
            <a:endParaRPr lang="es-ES_tradnl" sz="31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 descr="TRANSIMISION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4" y="2332539"/>
            <a:ext cx="6667266" cy="4293481"/>
          </a:xfrm>
          <a:prstGeom prst="rect">
            <a:avLst/>
          </a:prstGeom>
        </p:spPr>
      </p:pic>
      <p:pic>
        <p:nvPicPr>
          <p:cNvPr id="4" name="Imagen 3" descr="NIÑA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806" y="3653272"/>
            <a:ext cx="3189898" cy="399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7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s-CL" sz="2800" b="1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COMPONENTES BÁSICOS Y FUNCIONAMIENTO DE LAS</a:t>
            </a:r>
            <a:r>
              <a:rPr lang="es-CL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TRANSMISIONES HIDROSTÁTICAS</a:t>
            </a:r>
            <a:endParaRPr lang="es-CL" sz="31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 descr="diagrama-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1" y="3288665"/>
            <a:ext cx="8036419" cy="323943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98911" y="2313404"/>
            <a:ext cx="3033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800000"/>
                </a:solidFill>
                <a:latin typeface="Calibri"/>
                <a:cs typeface="Calibri"/>
              </a:rPr>
              <a:t>CIRCUITO DEL MOTOR</a:t>
            </a:r>
          </a:p>
        </p:txBody>
      </p:sp>
    </p:spTree>
    <p:extLst>
      <p:ext uri="{BB962C8B-B14F-4D97-AF65-F5344CB8AC3E}">
        <p14:creationId xmlns:p14="http://schemas.microsoft.com/office/powerpoint/2010/main" val="43451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5;p6"/>
          <p:cNvSpPr/>
          <p:nvPr/>
        </p:nvSpPr>
        <p:spPr>
          <a:xfrm>
            <a:off x="464894" y="2619592"/>
            <a:ext cx="3254262" cy="2460828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s-ES_tradnl" sz="2000" b="1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ALGUNAS APLICACIONES DE LAS </a:t>
            </a:r>
            <a:r>
              <a:rPr lang="es-ES_tradnl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TRANSMISIONES HIDROSTÁTICAS: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48366" y="2882453"/>
            <a:ext cx="2732673" cy="187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pt-BR" sz="1800" dirty="0" err="1">
                <a:solidFill>
                  <a:schemeClr val="tx1"/>
                </a:solidFill>
                <a:latin typeface="Calibri"/>
                <a:cs typeface="Calibri"/>
              </a:rPr>
              <a:t>Tractores</a:t>
            </a:r>
            <a:r>
              <a:rPr lang="pt-BR" sz="1800" dirty="0">
                <a:solidFill>
                  <a:schemeClr val="tx1"/>
                </a:solidFill>
                <a:latin typeface="Calibri"/>
                <a:cs typeface="Calibri"/>
              </a:rPr>
              <a:t> agrícolas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pt-BR" sz="1800" dirty="0" err="1">
                <a:solidFill>
                  <a:schemeClr val="tx1"/>
                </a:solidFill>
                <a:latin typeface="Calibri"/>
                <a:cs typeface="Calibri"/>
              </a:rPr>
              <a:t>Retroexcavadora</a:t>
            </a:r>
            <a:endParaRPr lang="pt-BR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pt-BR" sz="1800" dirty="0" err="1">
                <a:solidFill>
                  <a:schemeClr val="tx1"/>
                </a:solidFill>
                <a:latin typeface="Calibri"/>
                <a:cs typeface="Calibri"/>
              </a:rPr>
              <a:t>Excavadora</a:t>
            </a:r>
            <a:r>
              <a:rPr lang="pt-BR" sz="1800" dirty="0">
                <a:solidFill>
                  <a:schemeClr val="tx1"/>
                </a:solidFill>
                <a:latin typeface="Calibri"/>
                <a:cs typeface="Calibri"/>
              </a:rPr>
              <a:t> de </a:t>
            </a:r>
            <a:r>
              <a:rPr lang="pt-BR" sz="1800" dirty="0" err="1">
                <a:solidFill>
                  <a:schemeClr val="tx1"/>
                </a:solidFill>
                <a:latin typeface="Calibri"/>
                <a:cs typeface="Calibri"/>
              </a:rPr>
              <a:t>oruga</a:t>
            </a:r>
            <a:endParaRPr lang="pt-BR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pt-BR" sz="1800" dirty="0" err="1">
                <a:solidFill>
                  <a:schemeClr val="tx1"/>
                </a:solidFill>
                <a:latin typeface="Calibri"/>
                <a:cs typeface="Calibri"/>
              </a:rPr>
              <a:t>Motoniveladora</a:t>
            </a:r>
            <a:endParaRPr lang="pt-BR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pt-BR" sz="1800" dirty="0">
                <a:solidFill>
                  <a:schemeClr val="tx1"/>
                </a:solidFill>
                <a:latin typeface="Calibri"/>
                <a:cs typeface="Calibri"/>
              </a:rPr>
              <a:t>Vibro compactadores</a:t>
            </a:r>
          </a:p>
        </p:txBody>
      </p:sp>
      <p:pic>
        <p:nvPicPr>
          <p:cNvPr id="2" name="Imagen 1" descr="diagrama 2-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3" y="2358765"/>
            <a:ext cx="4657868" cy="442013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991289" y="6021658"/>
            <a:ext cx="19162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libri"/>
                <a:cs typeface="Calibri"/>
              </a:rPr>
              <a:t>Esquema transmisión hidrostática en un tractor </a:t>
            </a:r>
            <a:endParaRPr lang="es-E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287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4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9" y="3084542"/>
            <a:ext cx="4868354" cy="2938067"/>
          </a:xfrm>
          <a:prstGeom prst="rect">
            <a:avLst/>
          </a:prstGeom>
        </p:spPr>
      </p:pic>
      <p:pic>
        <p:nvPicPr>
          <p:cNvPr id="6" name="Imagen 5" descr="NIÑO1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40" y="2574231"/>
            <a:ext cx="5089928" cy="3811985"/>
          </a:xfrm>
          <a:prstGeom prst="rect">
            <a:avLst/>
          </a:prstGeom>
        </p:spPr>
      </p:pic>
      <p:sp>
        <p:nvSpPr>
          <p:cNvPr id="173" name="Google Shape;173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  <a:buSzPts val="2000"/>
            </a:pPr>
            <a:r>
              <a:rPr lang="es-ES_tradnl" sz="2000" b="1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SIMULACIÓN EN EL </a:t>
            </a:r>
            <a:r>
              <a:rPr lang="es-ES_tradnl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LABORATORIO DE HIDROSTRÁTICA </a:t>
            </a:r>
            <a:endParaRPr lang="en-US" sz="2000" b="1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367237" y="3087343"/>
            <a:ext cx="2910153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>
                <a:latin typeface="Calibri"/>
                <a:cs typeface="Calibri"/>
              </a:rPr>
              <a:t>Después de investigar las transmisiones hidrostáticas, </a:t>
            </a:r>
            <a:r>
              <a:rPr lang="es-CL" sz="1600" b="1" dirty="0">
                <a:solidFill>
                  <a:srgbClr val="800000"/>
                </a:solidFill>
                <a:latin typeface="Calibri"/>
                <a:cs typeface="Calibri"/>
              </a:rPr>
              <a:t>simularemos su funcionamiento en el laboratorio</a:t>
            </a:r>
            <a:r>
              <a:rPr lang="es-CL" sz="1600" dirty="0">
                <a:latin typeface="Calibri"/>
                <a:cs typeface="Calibri"/>
              </a:rPr>
              <a:t>, aplicando todos los conocimientos de hidráulica, desde circuitos sencillos a más complejos, como el de la figura de la derecha, control electrónico de la válvula y la velocidad del motor hidráulico.</a:t>
            </a:r>
          </a:p>
        </p:txBody>
      </p:sp>
    </p:spTree>
    <p:extLst>
      <p:ext uri="{BB962C8B-B14F-4D97-AF65-F5344CB8AC3E}">
        <p14:creationId xmlns:p14="http://schemas.microsoft.com/office/powerpoint/2010/main" val="3302200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NIÑO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101" y="2119514"/>
            <a:ext cx="3761232" cy="2700528"/>
          </a:xfrm>
          <a:prstGeom prst="rect">
            <a:avLst/>
          </a:prstGeom>
        </p:spPr>
      </p:pic>
      <p:sp>
        <p:nvSpPr>
          <p:cNvPr id="15" name="Google Shape;175;p6"/>
          <p:cNvSpPr/>
          <p:nvPr/>
        </p:nvSpPr>
        <p:spPr>
          <a:xfrm>
            <a:off x="5556057" y="6067018"/>
            <a:ext cx="3877900" cy="771136"/>
          </a:xfrm>
          <a:prstGeom prst="roundRect">
            <a:avLst>
              <a:gd name="adj" fmla="val 1679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5;p6"/>
          <p:cNvSpPr/>
          <p:nvPr/>
        </p:nvSpPr>
        <p:spPr>
          <a:xfrm>
            <a:off x="5556057" y="4785573"/>
            <a:ext cx="3877900" cy="1043302"/>
          </a:xfrm>
          <a:prstGeom prst="roundRect">
            <a:avLst>
              <a:gd name="adj" fmla="val 1679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75;p6"/>
          <p:cNvSpPr/>
          <p:nvPr/>
        </p:nvSpPr>
        <p:spPr>
          <a:xfrm>
            <a:off x="306150" y="5409284"/>
            <a:ext cx="4932417" cy="1474229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75;p6"/>
          <p:cNvSpPr/>
          <p:nvPr/>
        </p:nvSpPr>
        <p:spPr>
          <a:xfrm>
            <a:off x="306150" y="4354643"/>
            <a:ext cx="4932417" cy="782475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75;p6"/>
          <p:cNvSpPr/>
          <p:nvPr/>
        </p:nvSpPr>
        <p:spPr>
          <a:xfrm>
            <a:off x="306150" y="3277322"/>
            <a:ext cx="4932417" cy="782475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75;p6"/>
          <p:cNvSpPr/>
          <p:nvPr/>
        </p:nvSpPr>
        <p:spPr>
          <a:xfrm>
            <a:off x="306150" y="2211342"/>
            <a:ext cx="4932417" cy="782475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s-ES_tradnl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NORMAS BÁSICAS </a:t>
            </a:r>
            <a:r>
              <a:rPr lang="es-ES_tradnl" sz="2000" b="1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DE SEGURIDAD AL TRABAJAR EN HIDROSTÁTICA:</a:t>
            </a:r>
            <a:endParaRPr lang="es-ES_tradnl" sz="2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44108" y="2316307"/>
            <a:ext cx="4857750" cy="45858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CL" dirty="0">
                <a:latin typeface="Calibri"/>
                <a:cs typeface="Calibri"/>
              </a:rPr>
              <a:t>El aceite o fluido hidráulico puede ser muy peligroso, al encontrarse a alta presión y/o temperatura.</a:t>
            </a:r>
          </a:p>
          <a:p>
            <a:pPr marL="285750" indent="-285750">
              <a:buFont typeface="Arial"/>
              <a:buChar char="•"/>
            </a:pPr>
            <a:endParaRPr lang="es-CL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s-CL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s-CL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CL" dirty="0">
                <a:latin typeface="Calibri"/>
                <a:cs typeface="Calibri"/>
              </a:rPr>
              <a:t>Mantenga las manos y el cuerpo alejados de tubos, mangueras y boquillas que botan fluido a presión alta.</a:t>
            </a:r>
          </a:p>
          <a:p>
            <a:pPr marL="285750" indent="-285750">
              <a:buFont typeface="Arial"/>
              <a:buChar char="•"/>
            </a:pPr>
            <a:endParaRPr lang="es-CL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s-CL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s-CL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CL" dirty="0">
                <a:latin typeface="Calibri"/>
                <a:cs typeface="Calibri"/>
              </a:rPr>
              <a:t>Para liberar la presión se deben seguir los procedimientos indicados en el manual o entregados por el docente.</a:t>
            </a:r>
          </a:p>
          <a:p>
            <a:pPr marL="285750" indent="-285750">
              <a:buFont typeface="Arial"/>
              <a:buChar char="•"/>
            </a:pPr>
            <a:endParaRPr lang="es-CL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s-CL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s-CL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CL" dirty="0">
                <a:latin typeface="Calibri"/>
                <a:cs typeface="Calibri"/>
              </a:rPr>
              <a:t>Antes de desconectar o desmontar cualquier componente, se debe liberar la presión, aun cuando el motor o la bomba hidráulica estén sin funcionar. El líquido a presión puede penetrar la piel, provocando graves lesiones y requiriendo de manera urgente intervención médica.</a:t>
            </a:r>
          </a:p>
          <a:p>
            <a:pPr marL="285750" indent="-285750">
              <a:buFont typeface="Arial"/>
              <a:buChar char="•"/>
            </a:pPr>
            <a:endParaRPr lang="es-CL" sz="1200" dirty="0">
              <a:latin typeface="Calibri"/>
              <a:cs typeface="Calibri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05351" y="4896097"/>
            <a:ext cx="37152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CL" dirty="0">
                <a:latin typeface="Calibri"/>
                <a:cs typeface="Calibri"/>
              </a:rPr>
              <a:t>Los elementos suspendidos o implementos deben ser bajados hasta el piso y/o apoyados en soportes adecuados.</a:t>
            </a:r>
          </a:p>
          <a:p>
            <a:pPr marL="285750" indent="-285750">
              <a:buFont typeface="Arial"/>
              <a:buChar char="•"/>
            </a:pPr>
            <a:endParaRPr lang="es-CL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s-CL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s-CL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CL" dirty="0">
                <a:latin typeface="Calibri"/>
                <a:cs typeface="Calibri"/>
              </a:rPr>
              <a:t>Apriete y verifique todas las conexiones antes de colocar presión.</a:t>
            </a:r>
          </a:p>
        </p:txBody>
      </p:sp>
    </p:spTree>
    <p:extLst>
      <p:ext uri="{BB962C8B-B14F-4D97-AF65-F5344CB8AC3E}">
        <p14:creationId xmlns:p14="http://schemas.microsoft.com/office/powerpoint/2010/main" val="2714412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242" name="Google Shape;242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8"/>
            <p:cNvSpPr txBox="1"/>
            <p:nvPr/>
          </p:nvSpPr>
          <p:spPr>
            <a:xfrm>
              <a:off x="5442536" y="3625505"/>
              <a:ext cx="3323687" cy="43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  <a:buSzPts val="2000"/>
              </a:pPr>
              <a:r>
                <a:rPr lang="de-DE" sz="2000" b="1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TRANSMISION HIDROSTÁTICA</a:t>
              </a:r>
              <a:endParaRPr sz="1400" b="1" i="0" u="none" strike="noStrike" cap="none" dirty="0">
                <a:solidFill>
                  <a:srgbClr val="000000"/>
                </a:solidFill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Ahora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realizaremos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una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actividad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resume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todo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lo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hemos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visto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! </a:t>
              </a:r>
              <a:r>
                <a:rPr lang="en-US" sz="1600" b="1" i="0" u="none" strike="noStrike" cap="none" dirty="0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b="1" i="0" u="none" strike="noStrike" cap="none" dirty="0" err="1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Atentos</a:t>
              </a:r>
              <a:r>
                <a:rPr lang="en-US" sz="1600" b="1" i="0" u="none" strike="noStrike" cap="none" dirty="0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endParaRPr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8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dirty="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5000" b="0" i="0" u="none" strike="noStrike" cap="none" dirty="0">
              <a:solidFill>
                <a:srgbClr val="BA9B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474949"/>
            <a:ext cx="3854921" cy="365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26317" y="5029930"/>
            <a:ext cx="1806825" cy="134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LA ACTIVIDAD: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9"/>
          <p:cNvSpPr txBox="1"/>
          <p:nvPr/>
        </p:nvSpPr>
        <p:spPr>
          <a:xfrm>
            <a:off x="375977" y="1342004"/>
            <a:ext cx="198376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423D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sz="3100" b="1" i="0" u="none" strike="noStrike" cap="none">
              <a:solidFill>
                <a:srgbClr val="ED42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9"/>
          <p:cNvSpPr txBox="1"/>
          <p:nvPr/>
        </p:nvSpPr>
        <p:spPr>
          <a:xfrm>
            <a:off x="1229039" y="1922016"/>
            <a:ext cx="79346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Materiales inflamables: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 máxima precaución al momento de  manipular o extraer el combustible de los sistemas del vehículo (bomba combustible, mangueras de inyección, etc). 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9"/>
          <p:cNvSpPr txBox="1"/>
          <p:nvPr/>
        </p:nvSpPr>
        <p:spPr>
          <a:xfrm>
            <a:off x="1229039" y="2672931"/>
            <a:ext cx="766915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Protección obligatoria de la vista: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utilizarán antiparras siempre que exista riesgo de proyección de partículas a los ojos. (aceites, líquidos refrigerantes y de freno, virutas del disco de freno, uso de circuitos eléctricos, etc).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9"/>
          <p:cNvSpPr txBox="1"/>
          <p:nvPr/>
        </p:nvSpPr>
        <p:spPr>
          <a:xfrm>
            <a:off x="1229039" y="4508604"/>
            <a:ext cx="801759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sz="14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obligatoria</a:t>
            </a:r>
            <a:r>
              <a:rPr lang="en-US" sz="14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 los pies: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obligatorio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zapatos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al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 taller 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laboratorio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en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exista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riesgo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caídas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pesados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9"/>
          <p:cNvSpPr txBox="1"/>
          <p:nvPr/>
        </p:nvSpPr>
        <p:spPr>
          <a:xfrm>
            <a:off x="1229039" y="5298844"/>
            <a:ext cx="703006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Manipular herramientas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cuidadosamente.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Asegurar la integridad física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propia y del grupo de trabajo.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Circular solo por las </a:t>
            </a:r>
            <a:r>
              <a:rPr lang="en-US" sz="14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zonas de seguridad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demarcadas.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9"/>
          <p:cNvSpPr txBox="1"/>
          <p:nvPr/>
        </p:nvSpPr>
        <p:spPr>
          <a:xfrm>
            <a:off x="1229039" y="6272147"/>
            <a:ext cx="38837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Toda actividad debe desarrollarse </a:t>
            </a:r>
            <a:r>
              <a:rPr lang="en-US" sz="14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bajo supervisión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la persona a cargo del taller o laboratorio.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5" name="Google Shape;285;p19"/>
          <p:cNvGrpSpPr/>
          <p:nvPr/>
        </p:nvGrpSpPr>
        <p:grpSpPr>
          <a:xfrm>
            <a:off x="-4655" y="1788831"/>
            <a:ext cx="1135367" cy="783005"/>
            <a:chOff x="-4655" y="1877319"/>
            <a:chExt cx="1135367" cy="783005"/>
          </a:xfrm>
        </p:grpSpPr>
        <p:sp>
          <p:nvSpPr>
            <p:cNvPr id="286" name="Google Shape;286;p19"/>
            <p:cNvSpPr/>
            <p:nvPr/>
          </p:nvSpPr>
          <p:spPr>
            <a:xfrm rot="5400000">
              <a:off x="171526" y="1701138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7" name="Google Shape;28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7197" y="2035280"/>
              <a:ext cx="629465" cy="5305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8" name="Google Shape;288;p19"/>
          <p:cNvSpPr txBox="1"/>
          <p:nvPr/>
        </p:nvSpPr>
        <p:spPr>
          <a:xfrm>
            <a:off x="1229039" y="3536692"/>
            <a:ext cx="78658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Protección obligatoria de las manos: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utilizarán siempre guantes de protección cuando se manipulen cualquier tipo de fluidos, en uso de herramientas e intervención del motor, desarme de partes y trabajo en sistemas eléctricos.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9" name="Google Shape;289;p19"/>
          <p:cNvGrpSpPr/>
          <p:nvPr/>
        </p:nvGrpSpPr>
        <p:grpSpPr>
          <a:xfrm>
            <a:off x="-4655" y="2661654"/>
            <a:ext cx="1135367" cy="783005"/>
            <a:chOff x="-4655" y="2735448"/>
            <a:chExt cx="1135367" cy="783005"/>
          </a:xfrm>
        </p:grpSpPr>
        <p:sp>
          <p:nvSpPr>
            <p:cNvPr id="290" name="Google Shape;290;p19"/>
            <p:cNvSpPr/>
            <p:nvPr/>
          </p:nvSpPr>
          <p:spPr>
            <a:xfrm rot="5400000">
              <a:off x="171526" y="2559267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1" name="Google Shape;291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1947" y="2879412"/>
              <a:ext cx="639965" cy="539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2" name="Google Shape;292;p19"/>
          <p:cNvGrpSpPr/>
          <p:nvPr/>
        </p:nvGrpSpPr>
        <p:grpSpPr>
          <a:xfrm>
            <a:off x="-4655" y="3534477"/>
            <a:ext cx="1135367" cy="783005"/>
            <a:chOff x="-4655" y="3593577"/>
            <a:chExt cx="1135367" cy="783005"/>
          </a:xfrm>
        </p:grpSpPr>
        <p:sp>
          <p:nvSpPr>
            <p:cNvPr id="293" name="Google Shape;293;p19"/>
            <p:cNvSpPr/>
            <p:nvPr/>
          </p:nvSpPr>
          <p:spPr>
            <a:xfrm rot="5400000">
              <a:off x="171526" y="3417396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4" name="Google Shape;294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0751" y="3729725"/>
              <a:ext cx="602356" cy="507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5" name="Google Shape;295;p19"/>
          <p:cNvGrpSpPr/>
          <p:nvPr/>
        </p:nvGrpSpPr>
        <p:grpSpPr>
          <a:xfrm>
            <a:off x="-4655" y="4407300"/>
            <a:ext cx="1135367" cy="783005"/>
            <a:chOff x="-4655" y="4451706"/>
            <a:chExt cx="1135367" cy="783005"/>
          </a:xfrm>
        </p:grpSpPr>
        <p:sp>
          <p:nvSpPr>
            <p:cNvPr id="296" name="Google Shape;296;p19"/>
            <p:cNvSpPr/>
            <p:nvPr/>
          </p:nvSpPr>
          <p:spPr>
            <a:xfrm rot="5400000">
              <a:off x="171526" y="4275525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7" name="Google Shape;297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2982" y="4590635"/>
              <a:ext cx="610125" cy="5142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8" name="Google Shape;298;p19"/>
          <p:cNvGrpSpPr/>
          <p:nvPr/>
        </p:nvGrpSpPr>
        <p:grpSpPr>
          <a:xfrm>
            <a:off x="-4655" y="6167965"/>
            <a:ext cx="1135367" cy="783005"/>
            <a:chOff x="-4655" y="6167965"/>
            <a:chExt cx="1135367" cy="783005"/>
          </a:xfrm>
        </p:grpSpPr>
        <p:sp>
          <p:nvSpPr>
            <p:cNvPr id="299" name="Google Shape;299;p19"/>
            <p:cNvSpPr/>
            <p:nvPr/>
          </p:nvSpPr>
          <p:spPr>
            <a:xfrm rot="5400000">
              <a:off x="171526" y="5991784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0" name="Google Shape;300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18928" y="6295340"/>
              <a:ext cx="666001" cy="5613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1" name="Google Shape;301;p19"/>
          <p:cNvGrpSpPr/>
          <p:nvPr/>
        </p:nvGrpSpPr>
        <p:grpSpPr>
          <a:xfrm>
            <a:off x="-4655" y="5117148"/>
            <a:ext cx="1193246" cy="1156253"/>
            <a:chOff x="-4655" y="5146860"/>
            <a:chExt cx="1193246" cy="1156253"/>
          </a:xfrm>
        </p:grpSpPr>
        <p:sp>
          <p:nvSpPr>
            <p:cNvPr id="302" name="Google Shape;302;p19"/>
            <p:cNvSpPr/>
            <p:nvPr/>
          </p:nvSpPr>
          <p:spPr>
            <a:xfrm rot="5400000">
              <a:off x="171526" y="5133654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3" name="Google Shape;303;p1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-2193866">
              <a:off x="141403" y="5342117"/>
              <a:ext cx="908505" cy="7657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4" name="Google Shape;304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11105" y="4810371"/>
            <a:ext cx="4327510" cy="3353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41"/>
          <p:cNvSpPr/>
          <p:nvPr/>
        </p:nvSpPr>
        <p:spPr>
          <a:xfrm>
            <a:off x="375975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8464" y="2370247"/>
            <a:ext cx="4539997" cy="5336912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1"/>
          <p:cNvSpPr txBox="1"/>
          <p:nvPr/>
        </p:nvSpPr>
        <p:spPr>
          <a:xfrm>
            <a:off x="958647" y="3356277"/>
            <a:ext cx="470473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2000"/>
            </a:pPr>
            <a:r>
              <a:rPr lang="de-DE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TRANSMISION HIDROSTÁTICA</a:t>
            </a:r>
          </a:p>
          <a:p>
            <a:pPr lvl="0">
              <a:lnSpc>
                <a:spcPct val="115000"/>
              </a:lnSpc>
              <a:buSzPts val="2000"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realizaremos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sugerimos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instrucciones</a:t>
            </a:r>
            <a:r>
              <a:rPr lang="en-US"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Adjuntas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la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guía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entregará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1"/>
          <p:cNvSpPr txBox="1"/>
          <p:nvPr/>
        </p:nvSpPr>
        <p:spPr>
          <a:xfrm>
            <a:off x="3670560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dirty="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6000" b="0" i="0" u="none" strike="noStrike" cap="none" dirty="0">
              <a:solidFill>
                <a:srgbClr val="BA9B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1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2940" y="2710743"/>
            <a:ext cx="5190655" cy="491775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1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de-DE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TRANSMISION HIDROSTÁTICA</a:t>
            </a: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olvides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contestar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Autoevaluación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entregar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el Ticket de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Salida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¡Hasta la </a:t>
            </a:r>
            <a:r>
              <a:rPr lang="en-US" sz="21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próxima</a:t>
            </a:r>
            <a:r>
              <a:rPr lang="en-US" sz="21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sz="2100" b="1" i="0" u="none" strike="noStrike" cap="none" dirty="0">
              <a:solidFill>
                <a:srgbClr val="741B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0793" y="4159041"/>
            <a:ext cx="673176" cy="603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7"/>
          <p:cNvSpPr txBox="1"/>
          <p:nvPr/>
        </p:nvSpPr>
        <p:spPr>
          <a:xfrm>
            <a:off x="1139100" y="834800"/>
            <a:ext cx="5754944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200"/>
            </a:pPr>
            <a:r>
              <a:rPr lang="en-US" sz="12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MÓDULO 7 </a:t>
            </a:r>
            <a:r>
              <a:rPr lang="en-US" sz="12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s-ES_tradnl" sz="1200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MANTENIMIENTO DE SISTEMAS HIDRÁULICOS Y NEUMÁTICOS</a:t>
            </a:r>
            <a:endParaRPr sz="12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7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lang="en-US" sz="1500" b="1" dirty="0">
                <a:latin typeface="Calibri"/>
                <a:ea typeface="Calibri"/>
                <a:cs typeface="Calibri"/>
                <a:sym typeface="Calibri"/>
              </a:rPr>
              <a:t>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7"/>
          <p:cNvSpPr txBox="1"/>
          <p:nvPr/>
        </p:nvSpPr>
        <p:spPr>
          <a:xfrm>
            <a:off x="376664" y="2335556"/>
            <a:ext cx="7406059" cy="44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s-ES_tradnl" sz="36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TRANSMISIÓN HIDROSTÁTICA</a:t>
            </a:r>
            <a:endParaRPr sz="3600" b="1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 descr="portadilla a8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63" y="3087537"/>
            <a:ext cx="6903503" cy="44432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75974" y="1265366"/>
            <a:ext cx="8959095" cy="5568052"/>
            <a:chOff x="375974" y="1265366"/>
            <a:chExt cx="8959095" cy="5568052"/>
          </a:xfrm>
        </p:grpSpPr>
        <p:grpSp>
          <p:nvGrpSpPr>
            <p:cNvPr id="3" name="Google Shape;101;p3"/>
            <p:cNvGrpSpPr/>
            <p:nvPr/>
          </p:nvGrpSpPr>
          <p:grpSpPr>
            <a:xfrm>
              <a:off x="481781" y="1887795"/>
              <a:ext cx="4090219" cy="3255705"/>
              <a:chOff x="0" y="0"/>
              <a:chExt cx="4090218" cy="3116824"/>
            </a:xfrm>
          </p:grpSpPr>
          <p:sp>
            <p:nvSpPr>
              <p:cNvPr id="8" name="Rectángulo redondeado"/>
              <p:cNvSpPr/>
              <p:nvPr/>
            </p:nvSpPr>
            <p:spPr>
              <a:xfrm>
                <a:off x="0" y="0"/>
                <a:ext cx="4090219" cy="3116825"/>
              </a:xfrm>
              <a:prstGeom prst="roundRect">
                <a:avLst>
                  <a:gd name="adj" fmla="val 8420"/>
                </a:avLst>
              </a:prstGeom>
              <a:solidFill>
                <a:srgbClr val="FFFFFF"/>
              </a:solidFill>
              <a:ln w="9525" cap="flat">
                <a:solidFill>
                  <a:schemeClr val="accent2">
                    <a:lumOff val="21764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9" name="Texto"/>
              <p:cNvSpPr txBox="1"/>
              <p:nvPr/>
            </p:nvSpPr>
            <p:spPr>
              <a:xfrm>
                <a:off x="76864" y="1368295"/>
                <a:ext cx="3936491" cy="3802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spAutoFit/>
              </a:bodyPr>
              <a:lstStyle/>
              <a:p>
                <a:r>
                  <a:t>    </a:t>
                </a:r>
              </a:p>
            </p:txBody>
          </p:sp>
        </p:grpSp>
        <p:pic>
          <p:nvPicPr>
            <p:cNvPr id="4" name="Imagen 21" descr="Imagen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974" y="1796209"/>
              <a:ext cx="719663" cy="68619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" name="Google Shape;95;p3"/>
            <p:cNvSpPr txBox="1"/>
            <p:nvPr/>
          </p:nvSpPr>
          <p:spPr>
            <a:xfrm>
              <a:off x="375975" y="1265366"/>
              <a:ext cx="4864619" cy="5361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91424" tIns="91424" rIns="91424" bIns="91424" anchor="ctr">
              <a:spAutoFit/>
            </a:bodyPr>
            <a:lstStyle>
              <a:lvl1pPr>
                <a:lnSpc>
                  <a:spcPct val="80000"/>
                </a:lnSpc>
                <a:defRPr sz="2800" b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OBJETIVO DE APRENDIZAJE</a:t>
              </a:r>
            </a:p>
          </p:txBody>
        </p:sp>
        <p:pic>
          <p:nvPicPr>
            <p:cNvPr id="6" name="Imagen 26" descr="Imagen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5784" y="2354963"/>
              <a:ext cx="5849285" cy="447845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7" name="Google Shape;84;p38"/>
            <p:cNvSpPr txBox="1"/>
            <p:nvPr/>
          </p:nvSpPr>
          <p:spPr>
            <a:xfrm>
              <a:off x="787400" y="2014319"/>
              <a:ext cx="3574271" cy="30161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24" tIns="91424" rIns="91424" bIns="91424" anchor="ctr">
              <a:spAutoFit/>
            </a:bodyPr>
            <a:lstStyle>
              <a:lvl1pPr>
                <a:lnSpc>
                  <a:spcPct val="115000"/>
                </a:lnSpc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s-ES_tradnl" dirty="0"/>
                <a:t>      Reparar y probar sistemas hidráulicos y neumáticos, responsables de diversas funciones en los vehículos, tales como suspensión, sistema de dirección, frenos              y transmisión de potencia manual y automática, utilizando las herramientas e instrumentos apropiados, de</a:t>
              </a:r>
            </a:p>
            <a:p>
              <a:r>
                <a:rPr lang="es-ES_tradnl" dirty="0"/>
                <a:t>acuerdo a las especificaciones</a:t>
              </a:r>
            </a:p>
            <a:p>
              <a:r>
                <a:rPr lang="es-ES_tradnl" dirty="0"/>
                <a:t>técnicas del fabricante y </a:t>
              </a:r>
            </a:p>
            <a:p>
              <a:r>
                <a:rPr lang="es-ES_tradnl" dirty="0"/>
                <a:t>estándares internacionales.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79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101;p3"/>
          <p:cNvSpPr/>
          <p:nvPr/>
        </p:nvSpPr>
        <p:spPr>
          <a:xfrm>
            <a:off x="564075" y="4349828"/>
            <a:ext cx="4657800" cy="71390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101;p3"/>
          <p:cNvSpPr/>
          <p:nvPr/>
        </p:nvSpPr>
        <p:spPr>
          <a:xfrm>
            <a:off x="572274" y="3560267"/>
            <a:ext cx="4657800" cy="71390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101;p3"/>
          <p:cNvSpPr/>
          <p:nvPr/>
        </p:nvSpPr>
        <p:spPr>
          <a:xfrm>
            <a:off x="572274" y="2786279"/>
            <a:ext cx="4657800" cy="71390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101;p3"/>
          <p:cNvSpPr/>
          <p:nvPr/>
        </p:nvSpPr>
        <p:spPr>
          <a:xfrm>
            <a:off x="572274" y="5129290"/>
            <a:ext cx="4657800" cy="71390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101;p3"/>
          <p:cNvSpPr/>
          <p:nvPr/>
        </p:nvSpPr>
        <p:spPr>
          <a:xfrm>
            <a:off x="572274" y="5897520"/>
            <a:ext cx="4657800" cy="71390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>
            <a:spLocks noGrp="1"/>
          </p:cNvSpPr>
          <p:nvPr>
            <p:ph type="subTitle" idx="1"/>
          </p:nvPr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872574" y="2879078"/>
            <a:ext cx="4085712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s-ES_tradnl" sz="1500" dirty="0">
                <a:latin typeface="Calibri"/>
                <a:cs typeface="Calibri"/>
              </a:rPr>
              <a:t>Realizaste  mantención de caja de cambios automática de vehículos pesados.</a:t>
            </a:r>
          </a:p>
        </p:txBody>
      </p:sp>
      <p:sp>
        <p:nvSpPr>
          <p:cNvPr id="123" name="Google Shape;123;p3"/>
          <p:cNvSpPr txBox="1"/>
          <p:nvPr/>
        </p:nvSpPr>
        <p:spPr>
          <a:xfrm>
            <a:off x="872575" y="4437145"/>
            <a:ext cx="4152086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s-ES_tradnl" sz="1500" dirty="0">
                <a:latin typeface="Calibri"/>
                <a:cs typeface="Calibri"/>
              </a:rPr>
              <a:t>Desarmaste y rearmaste los componentes de una caja de cambios automática.</a:t>
            </a:r>
          </a:p>
        </p:txBody>
      </p:sp>
      <p:sp>
        <p:nvSpPr>
          <p:cNvPr id="37" name="Google Shape;121;p3"/>
          <p:cNvSpPr txBox="1"/>
          <p:nvPr/>
        </p:nvSpPr>
        <p:spPr>
          <a:xfrm>
            <a:off x="872575" y="5230405"/>
            <a:ext cx="4085712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s-ES_tradnl" sz="1500" dirty="0">
                <a:latin typeface="Calibri"/>
                <a:cs typeface="Calibri"/>
              </a:rPr>
              <a:t>Verificaste el funcionamiento de la transmisión automática de vehículos pesados, y elaborar informe técnico.</a:t>
            </a:r>
          </a:p>
        </p:txBody>
      </p:sp>
      <p:sp>
        <p:nvSpPr>
          <p:cNvPr id="48" name="Google Shape;121;p3"/>
          <p:cNvSpPr txBox="1"/>
          <p:nvPr/>
        </p:nvSpPr>
        <p:spPr>
          <a:xfrm>
            <a:off x="872575" y="3650912"/>
            <a:ext cx="4038560" cy="543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s-ES_tradnl" sz="1500" dirty="0">
                <a:latin typeface="Calibri"/>
                <a:cs typeface="Calibri"/>
              </a:rPr>
              <a:t>Aplicaste especificaciones del manual en lo técnico, seguridad y medio ambiente.</a:t>
            </a:r>
          </a:p>
        </p:txBody>
      </p:sp>
      <p:sp>
        <p:nvSpPr>
          <p:cNvPr id="53" name="Google Shape;121;p3"/>
          <p:cNvSpPr txBox="1"/>
          <p:nvPr/>
        </p:nvSpPr>
        <p:spPr>
          <a:xfrm>
            <a:off x="872575" y="5994704"/>
            <a:ext cx="4349301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s-ES_tradnl" sz="1500" dirty="0">
                <a:latin typeface="Calibri"/>
                <a:cs typeface="Calibri"/>
              </a:rPr>
              <a:t>Evaluaste el sistema de transmisión automática y sus componentes en vehículos automotrices pesados.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97F78E1C-2545-824E-8231-C7C3CD4E3C3F}"/>
              </a:ext>
            </a:extLst>
          </p:cNvPr>
          <p:cNvSpPr/>
          <p:nvPr/>
        </p:nvSpPr>
        <p:spPr>
          <a:xfrm>
            <a:off x="5026616" y="3630160"/>
            <a:ext cx="696535" cy="696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8" name="Google Shape;82;p14"/>
          <p:cNvSpPr txBox="1"/>
          <p:nvPr/>
        </p:nvSpPr>
        <p:spPr>
          <a:xfrm>
            <a:off x="572274" y="2200719"/>
            <a:ext cx="519250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TRANSMISIÓN AUTOMÁTICA</a:t>
            </a:r>
            <a:endParaRPr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375975" y="2944172"/>
            <a:ext cx="376200" cy="395325"/>
            <a:chOff x="375975" y="3087305"/>
            <a:chExt cx="376200" cy="395325"/>
          </a:xfrm>
        </p:grpSpPr>
        <p:sp>
          <p:nvSpPr>
            <p:cNvPr id="40" name="Google Shape;103;p3"/>
            <p:cNvSpPr/>
            <p:nvPr/>
          </p:nvSpPr>
          <p:spPr>
            <a:xfrm>
              <a:off x="375975" y="309683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04;p3"/>
            <p:cNvSpPr txBox="1"/>
            <p:nvPr/>
          </p:nvSpPr>
          <p:spPr>
            <a:xfrm>
              <a:off x="385500" y="308730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rupo 2"/>
          <p:cNvGrpSpPr/>
          <p:nvPr/>
        </p:nvGrpSpPr>
        <p:grpSpPr>
          <a:xfrm>
            <a:off x="375975" y="3747219"/>
            <a:ext cx="376200" cy="395325"/>
            <a:chOff x="375975" y="3087305"/>
            <a:chExt cx="376200" cy="395325"/>
          </a:xfrm>
        </p:grpSpPr>
        <p:sp>
          <p:nvSpPr>
            <p:cNvPr id="56" name="Google Shape;103;p3"/>
            <p:cNvSpPr/>
            <p:nvPr/>
          </p:nvSpPr>
          <p:spPr>
            <a:xfrm>
              <a:off x="375975" y="309683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04;p3"/>
            <p:cNvSpPr txBox="1"/>
            <p:nvPr/>
          </p:nvSpPr>
          <p:spPr>
            <a:xfrm>
              <a:off x="385500" y="308730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" name="Grupo 2"/>
          <p:cNvGrpSpPr/>
          <p:nvPr/>
        </p:nvGrpSpPr>
        <p:grpSpPr>
          <a:xfrm>
            <a:off x="375975" y="4509118"/>
            <a:ext cx="376200" cy="395325"/>
            <a:chOff x="375975" y="3087305"/>
            <a:chExt cx="376200" cy="395325"/>
          </a:xfrm>
        </p:grpSpPr>
        <p:sp>
          <p:nvSpPr>
            <p:cNvPr id="61" name="Google Shape;103;p3"/>
            <p:cNvSpPr/>
            <p:nvPr/>
          </p:nvSpPr>
          <p:spPr>
            <a:xfrm>
              <a:off x="375975" y="309683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04;p3"/>
            <p:cNvSpPr txBox="1"/>
            <p:nvPr/>
          </p:nvSpPr>
          <p:spPr>
            <a:xfrm>
              <a:off x="385500" y="308730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" name="Grupo 2"/>
          <p:cNvGrpSpPr/>
          <p:nvPr/>
        </p:nvGrpSpPr>
        <p:grpSpPr>
          <a:xfrm>
            <a:off x="375975" y="5293344"/>
            <a:ext cx="376200" cy="395325"/>
            <a:chOff x="375975" y="3087305"/>
            <a:chExt cx="376200" cy="395325"/>
          </a:xfrm>
        </p:grpSpPr>
        <p:sp>
          <p:nvSpPr>
            <p:cNvPr id="66" name="Google Shape;103;p3"/>
            <p:cNvSpPr/>
            <p:nvPr/>
          </p:nvSpPr>
          <p:spPr>
            <a:xfrm>
              <a:off x="375975" y="309683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04;p3"/>
            <p:cNvSpPr txBox="1"/>
            <p:nvPr/>
          </p:nvSpPr>
          <p:spPr>
            <a:xfrm>
              <a:off x="385500" y="308730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" name="Grupo 2"/>
          <p:cNvGrpSpPr/>
          <p:nvPr/>
        </p:nvGrpSpPr>
        <p:grpSpPr>
          <a:xfrm>
            <a:off x="375975" y="6027376"/>
            <a:ext cx="376200" cy="395325"/>
            <a:chOff x="375975" y="3087305"/>
            <a:chExt cx="376200" cy="395325"/>
          </a:xfrm>
        </p:grpSpPr>
        <p:sp>
          <p:nvSpPr>
            <p:cNvPr id="71" name="Google Shape;103;p3"/>
            <p:cNvSpPr/>
            <p:nvPr/>
          </p:nvSpPr>
          <p:spPr>
            <a:xfrm>
              <a:off x="375975" y="309683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04;p3"/>
            <p:cNvSpPr txBox="1"/>
            <p:nvPr/>
          </p:nvSpPr>
          <p:spPr>
            <a:xfrm>
              <a:off x="385500" y="308730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4" name="Imagen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60" y="2500812"/>
            <a:ext cx="4863918" cy="46081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ANTES DE COMENZAR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506729" y="6276862"/>
            <a:ext cx="5388800" cy="19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¡Compartan experiencias </a:t>
            </a:r>
            <a:r>
              <a:rPr lang="en-US" sz="2100" b="0" i="0" u="none" strike="noStrike" cap="none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con sus compañeros! </a:t>
            </a:r>
            <a:endParaRPr sz="2000" b="0" i="0" u="none" strike="noStrike" cap="non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ALGUNAS PREGUNTAS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75767" y="2136726"/>
            <a:ext cx="5871705" cy="811732"/>
            <a:chOff x="375767" y="2136726"/>
            <a:chExt cx="5871705" cy="811732"/>
          </a:xfrm>
        </p:grpSpPr>
        <p:sp>
          <p:nvSpPr>
            <p:cNvPr id="136" name="Google Shape;136;p4"/>
            <p:cNvSpPr txBox="1"/>
            <p:nvPr/>
          </p:nvSpPr>
          <p:spPr>
            <a:xfrm>
              <a:off x="381706" y="2564596"/>
              <a:ext cx="5440500" cy="2129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  <a:buSzPts val="1800"/>
              </a:pPr>
              <a:r>
                <a:rPr lang="es-ES_tradnl" sz="1600" dirty="0">
                  <a:latin typeface="Calibri"/>
                  <a:ea typeface="Calibri"/>
                  <a:cs typeface="Calibri"/>
                  <a:sym typeface="Calibri"/>
                </a:rPr>
                <a:t>¿Qué saben de las transmisiones hidrostáticas?</a:t>
              </a: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375767" y="2439027"/>
              <a:ext cx="5650725" cy="509431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2" name="Google Shape;142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05512" y="2136726"/>
              <a:ext cx="441960" cy="43891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5" name="Google Shape;14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9425" y="1315762"/>
            <a:ext cx="2670048" cy="56753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upo 5"/>
          <p:cNvGrpSpPr/>
          <p:nvPr/>
        </p:nvGrpSpPr>
        <p:grpSpPr>
          <a:xfrm>
            <a:off x="380762" y="3101636"/>
            <a:ext cx="5871705" cy="811732"/>
            <a:chOff x="380762" y="3003559"/>
            <a:chExt cx="5871705" cy="811732"/>
          </a:xfrm>
        </p:grpSpPr>
        <p:sp>
          <p:nvSpPr>
            <p:cNvPr id="21" name="Google Shape;136;p4"/>
            <p:cNvSpPr txBox="1"/>
            <p:nvPr/>
          </p:nvSpPr>
          <p:spPr>
            <a:xfrm>
              <a:off x="381706" y="3431429"/>
              <a:ext cx="5440500" cy="2129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  <a:buSzPts val="1800"/>
              </a:pPr>
              <a:r>
                <a:rPr lang="es-ES_tradnl" sz="1600" dirty="0">
                  <a:latin typeface="Calibri"/>
                  <a:ea typeface="Calibri"/>
                  <a:cs typeface="Calibri"/>
                  <a:sym typeface="Calibri"/>
                </a:rPr>
                <a:t>¿Pueden identificar sus componentes?</a:t>
              </a:r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380762" y="3003559"/>
              <a:ext cx="5871705" cy="811732"/>
              <a:chOff x="380762" y="3003559"/>
              <a:chExt cx="5871705" cy="811732"/>
            </a:xfrm>
          </p:grpSpPr>
          <p:sp>
            <p:nvSpPr>
              <p:cNvPr id="22" name="Google Shape;137;p4"/>
              <p:cNvSpPr/>
              <p:nvPr/>
            </p:nvSpPr>
            <p:spPr>
              <a:xfrm>
                <a:off x="380762" y="3305860"/>
                <a:ext cx="5650725" cy="509431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3" name="Google Shape;142;p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810507" y="3003559"/>
                <a:ext cx="441960" cy="4389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" name="Grupo 4"/>
          <p:cNvGrpSpPr/>
          <p:nvPr/>
        </p:nvGrpSpPr>
        <p:grpSpPr>
          <a:xfrm>
            <a:off x="375767" y="4066546"/>
            <a:ext cx="5871705" cy="811732"/>
            <a:chOff x="375767" y="3866811"/>
            <a:chExt cx="5871705" cy="811732"/>
          </a:xfrm>
        </p:grpSpPr>
        <p:sp>
          <p:nvSpPr>
            <p:cNvPr id="141" name="Google Shape;141;p4"/>
            <p:cNvSpPr txBox="1"/>
            <p:nvPr/>
          </p:nvSpPr>
          <p:spPr>
            <a:xfrm>
              <a:off x="381706" y="4295633"/>
              <a:ext cx="5220825" cy="256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buSzPts val="1800"/>
              </a:pPr>
              <a:r>
                <a:rPr lang="es-ES_tradnl" sz="1600" dirty="0">
                  <a:latin typeface="Calibri"/>
                  <a:ea typeface="Calibri"/>
                  <a:cs typeface="Calibri"/>
                  <a:sym typeface="Calibri"/>
                </a:rPr>
                <a:t>¿Pueden explicar la función de cada componente?</a:t>
              </a:r>
            </a:p>
          </p:txBody>
        </p:sp>
        <p:grpSp>
          <p:nvGrpSpPr>
            <p:cNvPr id="28" name="Grupo 27"/>
            <p:cNvGrpSpPr/>
            <p:nvPr/>
          </p:nvGrpSpPr>
          <p:grpSpPr>
            <a:xfrm>
              <a:off x="375767" y="3866811"/>
              <a:ext cx="5871705" cy="811732"/>
              <a:chOff x="380762" y="3003559"/>
              <a:chExt cx="5871705" cy="811732"/>
            </a:xfrm>
          </p:grpSpPr>
          <p:sp>
            <p:nvSpPr>
              <p:cNvPr id="29" name="Google Shape;137;p4"/>
              <p:cNvSpPr/>
              <p:nvPr/>
            </p:nvSpPr>
            <p:spPr>
              <a:xfrm>
                <a:off x="380762" y="3305860"/>
                <a:ext cx="5650725" cy="509431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0" name="Google Shape;142;p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810507" y="3003559"/>
                <a:ext cx="441960" cy="4389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" name="Grupo 3"/>
          <p:cNvGrpSpPr/>
          <p:nvPr/>
        </p:nvGrpSpPr>
        <p:grpSpPr>
          <a:xfrm>
            <a:off x="340265" y="5031457"/>
            <a:ext cx="5871705" cy="811732"/>
            <a:chOff x="340265" y="4564927"/>
            <a:chExt cx="5871705" cy="811732"/>
          </a:xfrm>
        </p:grpSpPr>
        <p:sp>
          <p:nvSpPr>
            <p:cNvPr id="26" name="Google Shape;141;p4"/>
            <p:cNvSpPr txBox="1"/>
            <p:nvPr/>
          </p:nvSpPr>
          <p:spPr>
            <a:xfrm>
              <a:off x="381706" y="5012773"/>
              <a:ext cx="5662785" cy="256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buSzPts val="1800"/>
              </a:pPr>
              <a:r>
                <a:rPr lang="es-ES_tradnl" sz="1600" dirty="0">
                  <a:latin typeface="Calibri"/>
                  <a:ea typeface="Calibri"/>
                  <a:cs typeface="Calibri"/>
                  <a:sym typeface="Calibri"/>
                </a:rPr>
                <a:t>¿Pueden señalar aplicaciones de las transmisiones hidrostáticas?</a:t>
              </a:r>
            </a:p>
          </p:txBody>
        </p:sp>
        <p:grpSp>
          <p:nvGrpSpPr>
            <p:cNvPr id="31" name="Grupo 30"/>
            <p:cNvGrpSpPr/>
            <p:nvPr/>
          </p:nvGrpSpPr>
          <p:grpSpPr>
            <a:xfrm>
              <a:off x="340265" y="4564927"/>
              <a:ext cx="5871705" cy="811732"/>
              <a:chOff x="380762" y="3003559"/>
              <a:chExt cx="5871705" cy="811732"/>
            </a:xfrm>
          </p:grpSpPr>
          <p:sp>
            <p:nvSpPr>
              <p:cNvPr id="32" name="Google Shape;137;p4"/>
              <p:cNvSpPr/>
              <p:nvPr/>
            </p:nvSpPr>
            <p:spPr>
              <a:xfrm>
                <a:off x="380762" y="3305860"/>
                <a:ext cx="5650725" cy="509431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3" name="Google Shape;142;p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810507" y="3003559"/>
                <a:ext cx="441960" cy="4389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/>
          <p:nvPr/>
        </p:nvSpPr>
        <p:spPr>
          <a:xfrm>
            <a:off x="4063481" y="2789694"/>
            <a:ext cx="5095870" cy="4127840"/>
          </a:xfrm>
          <a:prstGeom prst="roundRect">
            <a:avLst>
              <a:gd name="adj" fmla="val 5168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4520235" y="3016589"/>
            <a:ext cx="444672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es-ES_tradnl" sz="1600" dirty="0">
                <a:latin typeface="Calibri"/>
                <a:cs typeface="Calibri"/>
              </a:rPr>
              <a:t>Darán cuenta de sus conocimientos y experiencias previas con este sistema de transmisión.</a:t>
            </a:r>
          </a:p>
        </p:txBody>
      </p:sp>
      <p:grpSp>
        <p:nvGrpSpPr>
          <p:cNvPr id="155" name="Google Shape;155;p5"/>
          <p:cNvGrpSpPr/>
          <p:nvPr/>
        </p:nvGrpSpPr>
        <p:grpSpPr>
          <a:xfrm>
            <a:off x="3880053" y="3106366"/>
            <a:ext cx="376200" cy="408480"/>
            <a:chOff x="8933845" y="3457920"/>
            <a:chExt cx="376200" cy="408480"/>
          </a:xfrm>
        </p:grpSpPr>
        <p:sp>
          <p:nvSpPr>
            <p:cNvPr id="156" name="Google Shape;156;p5"/>
            <p:cNvSpPr/>
            <p:nvPr/>
          </p:nvSpPr>
          <p:spPr>
            <a:xfrm>
              <a:off x="8933845" y="348060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 txBox="1"/>
            <p:nvPr/>
          </p:nvSpPr>
          <p:spPr>
            <a:xfrm>
              <a:off x="8943370" y="345792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5"/>
          <p:cNvGrpSpPr/>
          <p:nvPr/>
        </p:nvGrpSpPr>
        <p:grpSpPr>
          <a:xfrm>
            <a:off x="3880053" y="3847799"/>
            <a:ext cx="376200" cy="408480"/>
            <a:chOff x="8933845" y="4771802"/>
            <a:chExt cx="376200" cy="408480"/>
          </a:xfrm>
        </p:grpSpPr>
        <p:sp>
          <p:nvSpPr>
            <p:cNvPr id="159" name="Google Shape;159;p5"/>
            <p:cNvSpPr/>
            <p:nvPr/>
          </p:nvSpPr>
          <p:spPr>
            <a:xfrm>
              <a:off x="8933845" y="4794482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"/>
            <p:cNvSpPr txBox="1"/>
            <p:nvPr/>
          </p:nvSpPr>
          <p:spPr>
            <a:xfrm>
              <a:off x="8943370" y="4771802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5"/>
          <p:cNvGrpSpPr/>
          <p:nvPr/>
        </p:nvGrpSpPr>
        <p:grpSpPr>
          <a:xfrm>
            <a:off x="3880053" y="4600570"/>
            <a:ext cx="376200" cy="408480"/>
            <a:chOff x="8933845" y="6070589"/>
            <a:chExt cx="376200" cy="408480"/>
          </a:xfrm>
        </p:grpSpPr>
        <p:sp>
          <p:nvSpPr>
            <p:cNvPr id="162" name="Google Shape;162;p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8943370" y="607058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4" name="Google Shape;16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221" y="2367775"/>
            <a:ext cx="2965718" cy="432899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 txBox="1"/>
          <p:nvPr/>
        </p:nvSpPr>
        <p:spPr>
          <a:xfrm>
            <a:off x="4063852" y="2292940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término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estarás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condiciones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de: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375975" y="1771953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HIDROSTÁTICA </a:t>
            </a:r>
            <a:endParaRPr sz="2000" b="1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4017018" y="122116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dirty="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5000" b="0" i="0" u="none" strike="noStrike" cap="none" dirty="0">
              <a:solidFill>
                <a:srgbClr val="BA9B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sz="3100" b="1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52;p5"/>
          <p:cNvSpPr txBox="1"/>
          <p:nvPr/>
        </p:nvSpPr>
        <p:spPr>
          <a:xfrm>
            <a:off x="4520235" y="3776383"/>
            <a:ext cx="444672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es-ES_tradnl" sz="1600" dirty="0">
                <a:latin typeface="Calibri"/>
                <a:cs typeface="Calibri"/>
              </a:rPr>
              <a:t>Desarrollarán una investigación sobre los sistemas de transmisión </a:t>
            </a:r>
            <a:r>
              <a:rPr lang="es-ES_tradnl" sz="1600" dirty="0" err="1">
                <a:latin typeface="Calibri"/>
                <a:cs typeface="Calibri"/>
              </a:rPr>
              <a:t>hidroestáticos</a:t>
            </a:r>
            <a:r>
              <a:rPr lang="es-ES_tradnl" sz="1600" dirty="0">
                <a:latin typeface="Calibri"/>
                <a:cs typeface="Calibri"/>
              </a:rPr>
              <a:t>.</a:t>
            </a:r>
          </a:p>
        </p:txBody>
      </p:sp>
      <p:sp>
        <p:nvSpPr>
          <p:cNvPr id="22" name="Google Shape;152;p5"/>
          <p:cNvSpPr txBox="1"/>
          <p:nvPr/>
        </p:nvSpPr>
        <p:spPr>
          <a:xfrm>
            <a:off x="4520235" y="4536180"/>
            <a:ext cx="444672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es-ES_tradnl" sz="1600" dirty="0">
                <a:latin typeface="Calibri"/>
                <a:cs typeface="Calibri"/>
              </a:rPr>
              <a:t>Reconocerán en el laboratorio de hidráulica los componentes del sistema.</a:t>
            </a:r>
          </a:p>
        </p:txBody>
      </p:sp>
      <p:sp>
        <p:nvSpPr>
          <p:cNvPr id="23" name="Google Shape;152;p5"/>
          <p:cNvSpPr txBox="1"/>
          <p:nvPr/>
        </p:nvSpPr>
        <p:spPr>
          <a:xfrm>
            <a:off x="4520235" y="5273291"/>
            <a:ext cx="444672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es-ES_tradnl" sz="1600" dirty="0">
                <a:latin typeface="Calibri"/>
                <a:cs typeface="Calibri"/>
              </a:rPr>
              <a:t>Elaborarán diagrama del sistema, que luego armarán en el laboratorio de hidráulica.</a:t>
            </a:r>
          </a:p>
        </p:txBody>
      </p:sp>
      <p:sp>
        <p:nvSpPr>
          <p:cNvPr id="24" name="Google Shape;152;p5"/>
          <p:cNvSpPr txBox="1"/>
          <p:nvPr/>
        </p:nvSpPr>
        <p:spPr>
          <a:xfrm>
            <a:off x="4508896" y="6078453"/>
            <a:ext cx="444672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es-ES_tradnl" sz="1600" dirty="0">
                <a:latin typeface="Calibri"/>
                <a:cs typeface="Calibri"/>
              </a:rPr>
              <a:t>Simularán en el laboratorio de hidráulica el funcionamiento de una transmisión </a:t>
            </a:r>
            <a:r>
              <a:rPr lang="es-ES_tradnl" sz="1600" dirty="0" err="1">
                <a:latin typeface="Calibri"/>
                <a:cs typeface="Calibri"/>
              </a:rPr>
              <a:t>hidroestática</a:t>
            </a:r>
            <a:r>
              <a:rPr lang="es-ES_tradnl" sz="1600" dirty="0">
                <a:latin typeface="Calibri"/>
                <a:cs typeface="Calibri"/>
              </a:rPr>
              <a:t>.</a:t>
            </a:r>
          </a:p>
        </p:txBody>
      </p:sp>
      <p:grpSp>
        <p:nvGrpSpPr>
          <p:cNvPr id="26" name="Google Shape;161;p5"/>
          <p:cNvGrpSpPr/>
          <p:nvPr/>
        </p:nvGrpSpPr>
        <p:grpSpPr>
          <a:xfrm>
            <a:off x="3880053" y="5360365"/>
            <a:ext cx="376200" cy="408480"/>
            <a:chOff x="8933845" y="6070589"/>
            <a:chExt cx="376200" cy="408480"/>
          </a:xfrm>
        </p:grpSpPr>
        <p:sp>
          <p:nvSpPr>
            <p:cNvPr id="27" name="Google Shape;162;p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63;p5"/>
            <p:cNvSpPr txBox="1"/>
            <p:nvPr/>
          </p:nvSpPr>
          <p:spPr>
            <a:xfrm>
              <a:off x="8943370" y="607058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161;p5"/>
          <p:cNvGrpSpPr/>
          <p:nvPr/>
        </p:nvGrpSpPr>
        <p:grpSpPr>
          <a:xfrm>
            <a:off x="3880053" y="6131501"/>
            <a:ext cx="376200" cy="408480"/>
            <a:chOff x="8933845" y="6070589"/>
            <a:chExt cx="376200" cy="408480"/>
          </a:xfrm>
        </p:grpSpPr>
        <p:sp>
          <p:nvSpPr>
            <p:cNvPr id="30" name="Google Shape;162;p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63;p5"/>
            <p:cNvSpPr txBox="1"/>
            <p:nvPr/>
          </p:nvSpPr>
          <p:spPr>
            <a:xfrm>
              <a:off x="8943370" y="607058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s-ES_tradnl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TRANSMISIÓN </a:t>
            </a:r>
            <a:r>
              <a:rPr lang="es-ES_tradnl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HIDROSTÁTICA</a:t>
            </a:r>
            <a:endParaRPr lang="es-ES_tradnl" sz="310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5578734" y="4547429"/>
            <a:ext cx="3617106" cy="2562887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442217" y="2316747"/>
            <a:ext cx="4286100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es-ES_tradnl" sz="1600" b="1" dirty="0">
                <a:solidFill>
                  <a:srgbClr val="800000"/>
                </a:solidFill>
                <a:latin typeface="Calibri"/>
                <a:cs typeface="Calibri"/>
              </a:rPr>
              <a:t>Su principio de funcionamiento es sencillo: un sistema hidráulico con una bomba</a:t>
            </a:r>
            <a:r>
              <a:rPr lang="es-ES_tradnl" sz="1600" dirty="0">
                <a:latin typeface="Calibri"/>
                <a:cs typeface="Calibri"/>
              </a:rPr>
              <a:t>, que recibe la potencia de un motor (eléctrico, combustión interna, etc.). La bomba por medio de tuberías o mangueras lo envía a un motor hidráulico o a varios motores hidráulicos (dependiendo del sistema), conectados a la carga (el diferencial o las ruedas). </a:t>
            </a:r>
          </a:p>
          <a:p>
            <a:pPr lvl="0">
              <a:buSzPts val="1600"/>
            </a:pPr>
            <a:endParaRPr lang="es-ES_tradnl" sz="1600" dirty="0">
              <a:latin typeface="Calibri"/>
              <a:cs typeface="Calibri"/>
            </a:endParaRPr>
          </a:p>
          <a:p>
            <a:pPr>
              <a:buSzPts val="1600"/>
            </a:pPr>
            <a:r>
              <a:rPr lang="es-ES_tradnl" sz="1600" dirty="0">
                <a:latin typeface="Calibri"/>
                <a:cs typeface="Calibri"/>
              </a:rPr>
              <a:t>Si el desplazamiento de la bomba y el motor es fijo, la transmisión simplemente actúa como una caja mecánica tradicional. Sin embargo, la mayoría de éstas transmisiones utilizan bombas y motores de desplazamiento variable, de manera que tanto por la velocidad, el torque o la potencia puedan ser regulados.</a:t>
            </a:r>
          </a:p>
        </p:txBody>
      </p:sp>
      <p:pic>
        <p:nvPicPr>
          <p:cNvPr id="4" name="Imagen 3" descr="Sin título-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72" y="4753596"/>
            <a:ext cx="2133600" cy="222504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38" y="2337066"/>
            <a:ext cx="3966926" cy="1983463"/>
          </a:xfrm>
          <a:prstGeom prst="rect">
            <a:avLst/>
          </a:prstGeom>
        </p:spPr>
      </p:pic>
      <p:pic>
        <p:nvPicPr>
          <p:cNvPr id="5" name="Imagen 4" descr="manitos2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66" y="5035053"/>
            <a:ext cx="5647455" cy="38281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s-ES_tradnl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TRANSMISIÓN </a:t>
            </a:r>
            <a:r>
              <a:rPr lang="es-ES_tradnl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HIDRODINÁMICA E HIDROSTÁTICA</a:t>
            </a:r>
            <a:endParaRPr lang="es-ES_tradnl" sz="310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 descr="ruedas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3" y="3169135"/>
            <a:ext cx="3350948" cy="2673911"/>
          </a:xfrm>
          <a:prstGeom prst="rect">
            <a:avLst/>
          </a:prstGeom>
        </p:spPr>
      </p:pic>
      <p:pic>
        <p:nvPicPr>
          <p:cNvPr id="4" name="Imagen 3" descr="ruedas2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19" y="3175263"/>
            <a:ext cx="4027985" cy="263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1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75;p6"/>
          <p:cNvSpPr/>
          <p:nvPr/>
        </p:nvSpPr>
        <p:spPr>
          <a:xfrm>
            <a:off x="1904932" y="2460828"/>
            <a:ext cx="6066305" cy="2007220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s-ES_tradnl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TRANSMISIÓN </a:t>
            </a:r>
            <a:r>
              <a:rPr lang="es-ES_tradnl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HIDROSTÁTICA</a:t>
            </a:r>
            <a:endParaRPr lang="en-US" sz="310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2517233" y="2698974"/>
            <a:ext cx="369647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lvl="0">
              <a:buSzPts val="1600"/>
            </a:pPr>
            <a:r>
              <a:rPr lang="es-ES_tradnl" sz="1600" dirty="0">
                <a:latin typeface="Calibri"/>
                <a:cs typeface="Calibri"/>
              </a:rPr>
              <a:t>Estas transmisiones han mejorado mucho en los últimos años reduciendo el peso y la eficiencia, </a:t>
            </a:r>
            <a:r>
              <a:rPr lang="es-ES_tradnl" sz="1600" b="1" dirty="0">
                <a:solidFill>
                  <a:srgbClr val="800000"/>
                </a:solidFill>
                <a:latin typeface="Calibri"/>
                <a:cs typeface="Calibri"/>
              </a:rPr>
              <a:t>permitiendo movimientos más suaves y rápidos de la máquina</a:t>
            </a:r>
            <a:r>
              <a:rPr lang="es-ES_tradnl" sz="1600" dirty="0">
                <a:latin typeface="Calibri"/>
                <a:cs typeface="Calibri"/>
              </a:rPr>
              <a:t>. En este objetivo ha contribuido la electrónica, con sensores y control.</a:t>
            </a:r>
          </a:p>
        </p:txBody>
      </p:sp>
      <p:pic>
        <p:nvPicPr>
          <p:cNvPr id="14" name="Marcador de contenido 4"/>
          <p:cNvPicPr>
            <a:picLocks noGrp="1" noChangeAspect="1"/>
          </p:cNvPicPr>
          <p:nvPr/>
        </p:nvPicPr>
        <p:blipFill rotWithShape="1">
          <a:blip r:embed="rId3"/>
          <a:srcRect t="8823" r="8460"/>
          <a:stretch/>
        </p:blipFill>
        <p:spPr>
          <a:xfrm>
            <a:off x="6556712" y="2210441"/>
            <a:ext cx="2959451" cy="2955359"/>
          </a:xfrm>
          <a:prstGeom prst="ellipse">
            <a:avLst/>
          </a:prstGeom>
          <a:ln w="95250" cmpd="sng">
            <a:solidFill>
              <a:srgbClr val="FFFFFF"/>
            </a:solidFill>
          </a:ln>
        </p:spPr>
      </p:pic>
      <p:sp>
        <p:nvSpPr>
          <p:cNvPr id="3" name="Rectángulo 2"/>
          <p:cNvSpPr/>
          <p:nvPr/>
        </p:nvSpPr>
        <p:spPr>
          <a:xfrm>
            <a:off x="3088118" y="4964137"/>
            <a:ext cx="4429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600"/>
            </a:pPr>
            <a:r>
              <a:rPr lang="es-ES_tradnl" sz="1600" dirty="0">
                <a:latin typeface="Calibri"/>
                <a:cs typeface="Calibri"/>
              </a:rPr>
              <a:t>Dependiendo del diseño, </a:t>
            </a:r>
            <a:r>
              <a:rPr lang="es-ES_tradnl" sz="1600" b="1" dirty="0">
                <a:latin typeface="Calibri"/>
                <a:cs typeface="Calibri"/>
              </a:rPr>
              <a:t>una transmisión hidrostática</a:t>
            </a:r>
            <a:r>
              <a:rPr lang="es-ES_tradnl" sz="1600" dirty="0">
                <a:latin typeface="Calibri"/>
                <a:cs typeface="Calibri"/>
              </a:rPr>
              <a:t> puede accionar una carga, en una u otra dirección a velocidad máxima o mínima gracias a una variación infinita entre cero y máxima velocidad, con el motor y la bomba operando a velocidad óptima.</a:t>
            </a:r>
          </a:p>
        </p:txBody>
      </p:sp>
      <p:pic>
        <p:nvPicPr>
          <p:cNvPr id="5" name="Imagen 4" descr="hombre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44800"/>
            <a:ext cx="2823383" cy="385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8373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5617</TotalTime>
  <Words>1082</Words>
  <Application>Microsoft Office PowerPoint</Application>
  <PresentationFormat>Personalizado</PresentationFormat>
  <Paragraphs>142</Paragraphs>
  <Slides>18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Arial</vt:lpstr>
      <vt:lpstr>Calibri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Pamela  Marquez Pauchard</cp:lastModifiedBy>
  <cp:revision>48</cp:revision>
  <dcterms:modified xsi:type="dcterms:W3CDTF">2021-02-15T20:00:35Z</dcterms:modified>
</cp:coreProperties>
</file>