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handoutMasterIdLst>
    <p:handoutMasterId r:id="rId21"/>
  </p:handoutMasterIdLst>
  <p:sldIdLst>
    <p:sldId id="256" r:id="rId2"/>
    <p:sldId id="277" r:id="rId3"/>
    <p:sldId id="298" r:id="rId4"/>
    <p:sldId id="289" r:id="rId5"/>
    <p:sldId id="294" r:id="rId6"/>
    <p:sldId id="260" r:id="rId7"/>
    <p:sldId id="290" r:id="rId8"/>
    <p:sldId id="291" r:id="rId9"/>
    <p:sldId id="299" r:id="rId10"/>
    <p:sldId id="295" r:id="rId11"/>
    <p:sldId id="296" r:id="rId12"/>
    <p:sldId id="297" r:id="rId13"/>
    <p:sldId id="282" r:id="rId14"/>
    <p:sldId id="287" r:id="rId15"/>
    <p:sldId id="273" r:id="rId16"/>
    <p:sldId id="288" r:id="rId17"/>
    <p:sldId id="281" r:id="rId18"/>
    <p:sldId id="276" r:id="rId19"/>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B47"/>
    <a:srgbClr val="FF0000"/>
    <a:srgbClr val="E9E1E4"/>
    <a:srgbClr val="B99F2F"/>
    <a:srgbClr val="C73E32"/>
    <a:srgbClr val="BA9BA5"/>
    <a:srgbClr val="FEE7DE"/>
    <a:srgbClr val="FFDDDD"/>
    <a:srgbClr val="773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4617"/>
  </p:normalViewPr>
  <p:slideViewPr>
    <p:cSldViewPr snapToGrid="0">
      <p:cViewPr varScale="1">
        <p:scale>
          <a:sx n="66" d="100"/>
          <a:sy n="66" d="100"/>
        </p:scale>
        <p:origin x="1380" y="48"/>
      </p:cViewPr>
      <p:guideLst>
        <p:guide orient="horz" pos="2381"/>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DD335-E4BA-8D45-B615-63EB3E668BC4}" type="datetimeFigureOut">
              <a:rPr lang="es-ES_tradnl" smtClean="0"/>
              <a:t>15/02/2021</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AC3E79-93B5-5D4D-8B90-6808268CC22A}" type="slidenum">
              <a:rPr lang="es-ES_tradnl" smtClean="0"/>
              <a:t>‹Nº›</a:t>
            </a:fld>
            <a:endParaRPr lang="es-ES_tradnl"/>
          </a:p>
        </p:txBody>
      </p:sp>
    </p:spTree>
    <p:extLst>
      <p:ext uri="{BB962C8B-B14F-4D97-AF65-F5344CB8AC3E}">
        <p14:creationId xmlns:p14="http://schemas.microsoft.com/office/powerpoint/2010/main" val="18773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208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673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405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9381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9135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Mantenimiento</a:t>
            </a:r>
            <a:r>
              <a:rPr lang="en-US" sz="1400" b="0" i="0" u="none" strike="noStrike" cap="none" dirty="0">
                <a:solidFill>
                  <a:srgbClr val="FFFFFF"/>
                </a:solidFill>
                <a:latin typeface="Calibri"/>
                <a:ea typeface="Calibri"/>
                <a:cs typeface="Calibri"/>
                <a:sym typeface="Calibri"/>
              </a:rPr>
              <a:t> de </a:t>
            </a:r>
            <a:r>
              <a:rPr lang="en-US" sz="1400" b="0" i="0" u="none" strike="noStrike" cap="none" dirty="0" err="1">
                <a:solidFill>
                  <a:srgbClr val="FFFFFF"/>
                </a:solidFill>
                <a:latin typeface="Calibri"/>
                <a:ea typeface="Calibri"/>
                <a:cs typeface="Calibri"/>
                <a:sym typeface="Calibri"/>
              </a:rPr>
              <a:t>Sistemas</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Hidráulicos</a:t>
            </a:r>
            <a:r>
              <a:rPr lang="en-US" sz="1400" b="0" i="0" u="none" strike="noStrike" cap="none" dirty="0">
                <a:solidFill>
                  <a:srgbClr val="FFFFFF"/>
                </a:solidFill>
                <a:latin typeface="Calibri"/>
                <a:ea typeface="Calibri"/>
                <a:cs typeface="Calibri"/>
                <a:sym typeface="Calibri"/>
              </a:rPr>
              <a:t> y </a:t>
            </a:r>
            <a:r>
              <a:rPr lang="en-US" sz="1400" b="0" i="0" u="none" strike="noStrike" cap="none" dirty="0" err="1">
                <a:solidFill>
                  <a:srgbClr val="FFFFFF"/>
                </a:solidFill>
                <a:latin typeface="Calibri"/>
                <a:ea typeface="Calibri"/>
                <a:cs typeface="Calibri"/>
                <a:sym typeface="Calibri"/>
              </a:rPr>
              <a:t>Neumáticos</a:t>
            </a:r>
            <a:endParaRPr lang="en-US"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MECÁNICA AUTOMOTRIZ</a:t>
            </a:r>
            <a:r>
              <a:rPr lang="en-US" sz="1100" b="0" i="0" u="none" strike="noStrike" cap="none" dirty="0">
                <a:solidFill>
                  <a:srgbClr val="000000"/>
                </a:solidFill>
                <a:latin typeface="Calibri"/>
                <a:ea typeface="Calibri"/>
                <a:cs typeface="Calibri"/>
                <a:sym typeface="Calibri"/>
              </a:rPr>
              <a:t> | 4° Medio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Mantenimiento</a:t>
            </a:r>
            <a:r>
              <a:rPr lang="en-US" sz="1400" b="0" i="0" u="none" strike="noStrike" cap="none" dirty="0">
                <a:solidFill>
                  <a:srgbClr val="FFFFFF"/>
                </a:solidFill>
                <a:latin typeface="Calibri"/>
                <a:ea typeface="Calibri"/>
                <a:cs typeface="Calibri"/>
                <a:sym typeface="Calibri"/>
              </a:rPr>
              <a:t> de </a:t>
            </a:r>
            <a:r>
              <a:rPr lang="en-US" sz="1400" b="0" i="0" u="none" strike="noStrike" cap="none" dirty="0" err="1">
                <a:solidFill>
                  <a:srgbClr val="FFFFFF"/>
                </a:solidFill>
                <a:latin typeface="Calibri"/>
                <a:ea typeface="Calibri"/>
                <a:cs typeface="Calibri"/>
                <a:sym typeface="Calibri"/>
              </a:rPr>
              <a:t>Sistemas</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Hidráulicos</a:t>
            </a:r>
            <a:r>
              <a:rPr lang="en-US" sz="1400" b="0" i="0" u="none" strike="noStrike" cap="none" dirty="0">
                <a:solidFill>
                  <a:srgbClr val="FFFFFF"/>
                </a:solidFill>
                <a:latin typeface="Calibri"/>
                <a:ea typeface="Calibri"/>
                <a:cs typeface="Calibri"/>
                <a:sym typeface="Calibri"/>
              </a:rPr>
              <a:t> y </a:t>
            </a:r>
            <a:r>
              <a:rPr lang="en-US" sz="1400" b="0" i="0" u="none" strike="noStrike" cap="none" dirty="0" err="1">
                <a:solidFill>
                  <a:srgbClr val="FFFFFF"/>
                </a:solidFill>
                <a:latin typeface="Calibri"/>
                <a:ea typeface="Calibri"/>
                <a:cs typeface="Calibri"/>
                <a:sym typeface="Calibri"/>
              </a:rPr>
              <a:t>Neumáticos</a:t>
            </a:r>
            <a:endParaRPr lang="en-US" sz="1400" b="0" i="0" u="none" strike="noStrike" cap="none" dirty="0">
              <a:solidFill>
                <a:srgbClr val="FFFFFF"/>
              </a:solidFill>
              <a:latin typeface="Calibri"/>
              <a:ea typeface="Calibri"/>
              <a:cs typeface="Calibri"/>
              <a:sym typeface="Calibri"/>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MECÁNICA AUTOMOTRIZ</a:t>
            </a:r>
            <a:r>
              <a:rPr lang="en-US" sz="1100" b="0" i="0" u="none" strike="noStrike" cap="none" dirty="0">
                <a:solidFill>
                  <a:srgbClr val="000000"/>
                </a:solidFill>
                <a:latin typeface="Calibri"/>
                <a:ea typeface="Calibri"/>
                <a:cs typeface="Calibri"/>
                <a:sym typeface="Calibri"/>
              </a:rPr>
              <a:t> | 4° Medio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Mantenimiento</a:t>
            </a:r>
            <a:r>
              <a:rPr lang="en-US" sz="1400" b="0" i="0" u="none" strike="noStrike" cap="none" dirty="0">
                <a:solidFill>
                  <a:srgbClr val="FFFFFF"/>
                </a:solidFill>
                <a:latin typeface="Calibri"/>
                <a:ea typeface="Calibri"/>
                <a:cs typeface="Calibri"/>
                <a:sym typeface="Calibri"/>
              </a:rPr>
              <a:t> de </a:t>
            </a:r>
            <a:r>
              <a:rPr lang="en-US" sz="1400" b="0" i="0" u="none" strike="noStrike" cap="none" dirty="0" err="1">
                <a:solidFill>
                  <a:srgbClr val="FFFFFF"/>
                </a:solidFill>
                <a:latin typeface="Calibri"/>
                <a:ea typeface="Calibri"/>
                <a:cs typeface="Calibri"/>
                <a:sym typeface="Calibri"/>
              </a:rPr>
              <a:t>Sistemas</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Hidráulicos</a:t>
            </a:r>
            <a:r>
              <a:rPr lang="en-US" sz="1400" b="0" i="0" u="none" strike="noStrike" cap="none" dirty="0">
                <a:solidFill>
                  <a:srgbClr val="FFFFFF"/>
                </a:solidFill>
                <a:latin typeface="Calibri"/>
                <a:ea typeface="Calibri"/>
                <a:cs typeface="Calibri"/>
                <a:sym typeface="Calibri"/>
              </a:rPr>
              <a:t> y </a:t>
            </a:r>
            <a:r>
              <a:rPr lang="en-US" sz="1400" b="0" i="0" u="none" strike="noStrike" cap="none" dirty="0" err="1">
                <a:solidFill>
                  <a:srgbClr val="FFFFFF"/>
                </a:solidFill>
                <a:latin typeface="Calibri"/>
                <a:ea typeface="Calibri"/>
                <a:cs typeface="Calibri"/>
                <a:sym typeface="Calibri"/>
              </a:rPr>
              <a:t>Neumáticos</a:t>
            </a:r>
            <a:endParaRPr lang="en-US" sz="1400" b="0" i="0" u="none" strike="noStrike" cap="none" dirty="0">
              <a:solidFill>
                <a:srgbClr val="FFFFFF"/>
              </a:solidFill>
              <a:latin typeface="Calibri"/>
              <a:ea typeface="Calibri"/>
              <a:cs typeface="Calibri"/>
              <a:sym typeface="Calibri"/>
            </a:endParaRPr>
          </a:p>
        </p:txBody>
      </p:sp>
      <p:sp>
        <p:nvSpPr>
          <p:cNvPr id="11"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MECÁNICA AUTOMOTRIZ</a:t>
            </a:r>
            <a:r>
              <a:rPr lang="en-US" sz="1100" b="0" i="0" u="none" strike="noStrike" cap="none" dirty="0">
                <a:solidFill>
                  <a:srgbClr val="000000"/>
                </a:solidFill>
                <a:latin typeface="Calibri"/>
                <a:ea typeface="Calibri"/>
                <a:cs typeface="Calibri"/>
                <a:sym typeface="Calibri"/>
              </a:rPr>
              <a:t> | 4° Medio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Mantenimiento</a:t>
            </a:r>
            <a:r>
              <a:rPr lang="en-US" sz="1400" b="0" i="0" u="none" strike="noStrike" cap="none" dirty="0">
                <a:solidFill>
                  <a:srgbClr val="FFFFFF"/>
                </a:solidFill>
                <a:latin typeface="Calibri"/>
                <a:ea typeface="Calibri"/>
                <a:cs typeface="Calibri"/>
                <a:sym typeface="Calibri"/>
              </a:rPr>
              <a:t> de </a:t>
            </a:r>
            <a:r>
              <a:rPr lang="en-US" sz="1400" b="0" i="0" u="none" strike="noStrike" cap="none" dirty="0" err="1">
                <a:solidFill>
                  <a:srgbClr val="FFFFFF"/>
                </a:solidFill>
                <a:latin typeface="Calibri"/>
                <a:ea typeface="Calibri"/>
                <a:cs typeface="Calibri"/>
                <a:sym typeface="Calibri"/>
              </a:rPr>
              <a:t>Sistemas</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Hidráulicos</a:t>
            </a:r>
            <a:r>
              <a:rPr lang="en-US" sz="1400" b="0" i="0" u="none" strike="noStrike" cap="none" dirty="0">
                <a:solidFill>
                  <a:srgbClr val="FFFFFF"/>
                </a:solidFill>
                <a:latin typeface="Calibri"/>
                <a:ea typeface="Calibri"/>
                <a:cs typeface="Calibri"/>
                <a:sym typeface="Calibri"/>
              </a:rPr>
              <a:t> y </a:t>
            </a:r>
            <a:r>
              <a:rPr lang="en-US" sz="1400" b="0" i="0" u="none" strike="noStrike" cap="none" dirty="0" err="1">
                <a:solidFill>
                  <a:srgbClr val="FFFFFF"/>
                </a:solidFill>
                <a:latin typeface="Calibri"/>
                <a:ea typeface="Calibri"/>
                <a:cs typeface="Calibri"/>
                <a:sym typeface="Calibri"/>
              </a:rPr>
              <a:t>Neumáticos</a:t>
            </a:r>
            <a:endParaRPr sz="1400" b="0" i="0" u="none" strike="noStrike" cap="none" dirty="0">
              <a:solidFill>
                <a:srgbClr val="FFFFFF"/>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MECÁNICA AUTOMOTRIZ</a:t>
            </a:r>
            <a:r>
              <a:rPr lang="en-US" sz="1100" b="0" i="0" u="none" strike="noStrike" cap="none" dirty="0">
                <a:solidFill>
                  <a:srgbClr val="000000"/>
                </a:solidFill>
                <a:latin typeface="Calibri"/>
                <a:ea typeface="Calibri"/>
                <a:cs typeface="Calibri"/>
                <a:sym typeface="Calibri"/>
              </a:rPr>
              <a:t> | 4° Medio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a:solidFill>
                  <a:schemeClr val="tx1"/>
                </a:solidFill>
                <a:latin typeface="Calibri"/>
                <a:ea typeface="Calibri"/>
                <a:cs typeface="Calibri"/>
                <a:sym typeface="Calibri"/>
              </a:rPr>
              <a:t>¡</a:t>
            </a:r>
            <a:r>
              <a:rPr lang="en-US" b="1" i="0" u="none" strike="noStrike" cap="none" dirty="0" err="1">
                <a:solidFill>
                  <a:schemeClr val="tx1"/>
                </a:solidFill>
                <a:latin typeface="Calibri"/>
                <a:ea typeface="Calibri"/>
                <a:cs typeface="Calibri"/>
                <a:sym typeface="Calibri"/>
              </a:rPr>
              <a:t>Atención</a:t>
            </a:r>
            <a:r>
              <a:rPr lang="en-US" b="1" i="0" u="none" strike="noStrike" cap="none" dirty="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www.youtube.com/watch?v=JQTWNi--l8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NIVEL 4° MEDIO</a:t>
            </a:r>
            <a:endParaRPr sz="1200" b="0" i="0" u="none" strike="noStrike" cap="none" dirty="0">
              <a:solidFill>
                <a:srgbClr val="741B47"/>
              </a:solidFill>
              <a:latin typeface="Calibri"/>
              <a:ea typeface="Calibri"/>
              <a:cs typeface="Calibri"/>
              <a:sym typeface="Calibri"/>
            </a:endParaRPr>
          </a:p>
        </p:txBody>
      </p:sp>
      <p:sp>
        <p:nvSpPr>
          <p:cNvPr id="7"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7</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1" name="Google Shape;61;p13"/>
          <p:cNvSpPr txBox="1">
            <a:spLocks/>
          </p:cNvSpPr>
          <p:nvPr/>
        </p:nvSpPr>
        <p:spPr>
          <a:xfrm>
            <a:off x="365424" y="2376001"/>
            <a:ext cx="8740476"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a:solidFill>
                  <a:srgbClr val="741B47"/>
                </a:solidFill>
                <a:latin typeface="Calibri" panose="020F0502020204030204" pitchFamily="34" charset="0"/>
                <a:ea typeface="Roboto"/>
                <a:cs typeface="Calibri" panose="020F0502020204030204" pitchFamily="34" charset="0"/>
                <a:sym typeface="Roboto"/>
              </a:rPr>
              <a:t>MANTENIMIENTO DE SISTEMAS HIDRÁULICOS Y NEUMÁTICOS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a:p>
            <a:pPr>
              <a:lnSpc>
                <a:spcPct val="90000"/>
              </a:lnSpc>
            </a:pP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260" y="3295036"/>
            <a:ext cx="4855743" cy="32460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236206"/>
            <a:ext cx="1981678" cy="307777"/>
          </a:xfrm>
          <a:prstGeom prst="rect">
            <a:avLst/>
          </a:prstGeom>
          <a:noFill/>
        </p:spPr>
        <p:txBody>
          <a:bodyPr wrap="square" rtlCol="0">
            <a:spAutoFit/>
          </a:bodyPr>
          <a:lstStyle/>
          <a:p>
            <a:r>
              <a:rPr lang="es-ES_tradnl"/>
              <a:t> </a:t>
            </a:r>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a:t> </a:t>
            </a:r>
          </a:p>
        </p:txBody>
      </p:sp>
      <p:sp>
        <p:nvSpPr>
          <p:cNvPr id="24" name="CuadroTexto 23"/>
          <p:cNvSpPr txBox="1"/>
          <p:nvPr/>
        </p:nvSpPr>
        <p:spPr>
          <a:xfrm>
            <a:off x="3419957"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5" name="CuadroTexto 24"/>
          <p:cNvSpPr txBox="1"/>
          <p:nvPr/>
        </p:nvSpPr>
        <p:spPr>
          <a:xfrm>
            <a:off x="4264099"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1" name="Rectángulo redondeado"/>
          <p:cNvSpPr/>
          <p:nvPr/>
        </p:nvSpPr>
        <p:spPr>
          <a:xfrm>
            <a:off x="5050970" y="2944131"/>
            <a:ext cx="4241619" cy="2364594"/>
          </a:xfrm>
          <a:prstGeom prst="roundRect">
            <a:avLst>
              <a:gd name="adj" fmla="val 6695"/>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15" name="Nunca drenar o botar los líquidos que contiene. Estos son altamente tóxicos y corrosivos, hacerlo es un riesgo potencial para quien la manipula y el medio ambiente.…"/>
          <p:cNvSpPr txBox="1"/>
          <p:nvPr/>
        </p:nvSpPr>
        <p:spPr>
          <a:xfrm>
            <a:off x="5451836" y="3228906"/>
            <a:ext cx="3439886"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r>
              <a:rPr lang="es-CL" sz="1600" dirty="0">
                <a:latin typeface="Calibri" charset="0"/>
                <a:ea typeface="Calibri" charset="0"/>
                <a:cs typeface="Calibri" charset="0"/>
              </a:rPr>
              <a:t>En una bomba de engranajes externos dos engranajes de tamaño idéntico se engranan entre sí en una carcasa ajustada y se genera presión de vacío a través del movimiento mecánico de los engranajes, impulsando el fluido por el lado contrario a la aspiración.</a:t>
            </a:r>
          </a:p>
        </p:txBody>
      </p:sp>
      <p:sp>
        <p:nvSpPr>
          <p:cNvPr id="10" name="Google Shape;178;p6"/>
          <p:cNvSpPr txBox="1"/>
          <p:nvPr/>
        </p:nvSpPr>
        <p:spPr>
          <a:xfrm>
            <a:off x="444975" y="1355019"/>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741B47"/>
                </a:solidFill>
                <a:latin typeface="Calibri"/>
                <a:ea typeface="Calibri"/>
                <a:cs typeface="Calibri"/>
                <a:sym typeface="Calibri"/>
              </a:rPr>
              <a:t>LA </a:t>
            </a:r>
            <a:r>
              <a:rPr lang="en-US" sz="2800" b="0" i="0" u="none" strike="noStrike" cap="none">
                <a:solidFill>
                  <a:srgbClr val="FF0000"/>
                </a:solidFill>
                <a:latin typeface="Calibri"/>
                <a:ea typeface="Calibri"/>
                <a:cs typeface="Calibri"/>
                <a:sym typeface="Calibri"/>
              </a:rPr>
              <a:t>BOMBA</a:t>
            </a:r>
            <a:endParaRPr sz="3100" b="0" i="0" u="none" strike="noStrike" cap="none" dirty="0">
              <a:solidFill>
                <a:srgbClr val="FF0000"/>
              </a:solidFill>
              <a:latin typeface="Calibri"/>
              <a:ea typeface="Calibri"/>
              <a:cs typeface="Calibri"/>
              <a:sym typeface="Calibri"/>
            </a:endParaRPr>
          </a:p>
        </p:txBody>
      </p:sp>
      <p:pic>
        <p:nvPicPr>
          <p:cNvPr id="12" name="Picture 2" descr="4.1. Rotativas de engranajes externos">
            <a:extLst>
              <a:ext uri="{FF2B5EF4-FFF2-40B4-BE49-F238E27FC236}">
                <a16:creationId xmlns:a16="http://schemas.microsoft.com/office/drawing/2014/main" id="{C100BDEC-25EB-4D0C-9AEF-BAEEAD11D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64" y="1732393"/>
            <a:ext cx="4350739"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3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Rectángulo redondeado"/>
          <p:cNvSpPr/>
          <p:nvPr/>
        </p:nvSpPr>
        <p:spPr>
          <a:xfrm>
            <a:off x="4595430" y="1843723"/>
            <a:ext cx="4845548" cy="1943477"/>
          </a:xfrm>
          <a:prstGeom prst="roundRect">
            <a:avLst>
              <a:gd name="adj" fmla="val 20324"/>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459" name="CuadroTexto 8"/>
          <p:cNvSpPr txBox="1"/>
          <p:nvPr/>
        </p:nvSpPr>
        <p:spPr>
          <a:xfrm>
            <a:off x="4917866" y="1995632"/>
            <a:ext cx="4090332"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r>
              <a:rPr lang="es-CL" sz="1600" dirty="0">
                <a:latin typeface="Calibri" charset="0"/>
                <a:ea typeface="Calibri" charset="0"/>
                <a:cs typeface="Calibri" charset="0"/>
              </a:rPr>
              <a:t>Nuestro trabajo de hoy comenzará con válvulas de accionamiento manual de dos posiciones sin enclavamiento y con enclavamiento, con cilindros de simple efecto y doble efecto, incorporando válvulas de dos y tres posiciones,  y otros componentes de control.</a:t>
            </a:r>
          </a:p>
        </p:txBody>
      </p:sp>
      <p:sp>
        <p:nvSpPr>
          <p:cNvPr id="9"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741B47"/>
                </a:solidFill>
                <a:latin typeface="Calibri"/>
                <a:ea typeface="Calibri"/>
                <a:cs typeface="Calibri"/>
                <a:sym typeface="Calibri"/>
              </a:rPr>
              <a:t>COMPONENTES BÁSICOS</a:t>
            </a:r>
            <a:endParaRPr sz="3100" b="0" i="0" u="none" strike="noStrike" cap="none" dirty="0">
              <a:solidFill>
                <a:srgbClr val="FF0000"/>
              </a:solidFill>
              <a:latin typeface="Calibri"/>
              <a:ea typeface="Calibri"/>
              <a:cs typeface="Calibri"/>
              <a:sym typeface="Calibri"/>
            </a:endParaRPr>
          </a:p>
        </p:txBody>
      </p:sp>
      <p:pic>
        <p:nvPicPr>
          <p:cNvPr id="10" name="Imagen 9"/>
          <p:cNvPicPr>
            <a:picLocks noChangeAspect="1"/>
          </p:cNvPicPr>
          <p:nvPr/>
        </p:nvPicPr>
        <p:blipFill>
          <a:blip r:embed="rId2"/>
          <a:stretch>
            <a:fillRect/>
          </a:stretch>
        </p:blipFill>
        <p:spPr>
          <a:xfrm>
            <a:off x="657323" y="1843723"/>
            <a:ext cx="3634144" cy="3308062"/>
          </a:xfrm>
          <a:prstGeom prst="roundRect">
            <a:avLst/>
          </a:prstGeom>
        </p:spPr>
      </p:pic>
      <p:pic>
        <p:nvPicPr>
          <p:cNvPr id="11" name="Imagen 10"/>
          <p:cNvPicPr>
            <a:picLocks noChangeAspect="1"/>
          </p:cNvPicPr>
          <p:nvPr/>
        </p:nvPicPr>
        <p:blipFill>
          <a:blip r:embed="rId3"/>
          <a:stretch>
            <a:fillRect/>
          </a:stretch>
        </p:blipFill>
        <p:spPr>
          <a:xfrm>
            <a:off x="5387723" y="4060800"/>
            <a:ext cx="3506502" cy="2930842"/>
          </a:xfrm>
          <a:prstGeom prst="round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400" y="5358672"/>
            <a:ext cx="2221800" cy="1393332"/>
          </a:xfrm>
          <a:prstGeom prst="rect">
            <a:avLst/>
          </a:prstGeom>
        </p:spPr>
      </p:pic>
    </p:spTree>
    <p:extLst>
      <p:ext uri="{BB962C8B-B14F-4D97-AF65-F5344CB8AC3E}">
        <p14:creationId xmlns:p14="http://schemas.microsoft.com/office/powerpoint/2010/main" val="109267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Rectángulo redondeado"/>
          <p:cNvSpPr/>
          <p:nvPr/>
        </p:nvSpPr>
        <p:spPr>
          <a:xfrm>
            <a:off x="452175" y="2227181"/>
            <a:ext cx="3140625" cy="827477"/>
          </a:xfrm>
          <a:prstGeom prst="roundRect">
            <a:avLst>
              <a:gd name="adj" fmla="val 50000"/>
            </a:avLst>
          </a:prstGeom>
          <a:solidFill>
            <a:srgbClr val="EEEEEE"/>
          </a:solidFill>
          <a:ln w="12700">
            <a:miter lim="400000"/>
          </a:ln>
        </p:spPr>
        <p:txBody>
          <a:bodyPr lIns="0" tIns="0" rIns="0" bIns="0" anchor="ctr"/>
          <a:lstStyle/>
          <a:p>
            <a:pPr algn="ctr">
              <a:defRPr>
                <a:latin typeface="+mn-lt"/>
                <a:ea typeface="+mn-ea"/>
                <a:cs typeface="+mn-cs"/>
                <a:sym typeface="Arial"/>
              </a:defRPr>
            </a:pPr>
            <a:endParaRPr sz="1401"/>
          </a:p>
        </p:txBody>
      </p:sp>
      <p:sp>
        <p:nvSpPr>
          <p:cNvPr id="459" name="CuadroTexto 8"/>
          <p:cNvSpPr txBox="1"/>
          <p:nvPr/>
        </p:nvSpPr>
        <p:spPr>
          <a:xfrm>
            <a:off x="739393" y="2368210"/>
            <a:ext cx="2566189"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pPr algn="ctr"/>
            <a:r>
              <a:rPr lang="es-CL" sz="1600" dirty="0">
                <a:latin typeface="Calibri" charset="0"/>
                <a:ea typeface="Calibri" charset="0"/>
                <a:cs typeface="Calibri" charset="0"/>
              </a:rPr>
              <a:t>ACCIONAMIENTO CILINDRO </a:t>
            </a:r>
          </a:p>
          <a:p>
            <a:pPr algn="ctr"/>
            <a:r>
              <a:rPr lang="es-CL" sz="1600" dirty="0">
                <a:latin typeface="Calibri" charset="0"/>
                <a:ea typeface="Calibri" charset="0"/>
                <a:cs typeface="Calibri" charset="0"/>
              </a:rPr>
              <a:t>SIMPLE EFECTO</a:t>
            </a:r>
          </a:p>
        </p:txBody>
      </p:sp>
      <p:sp>
        <p:nvSpPr>
          <p:cNvPr id="9"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741B47"/>
                </a:solidFill>
                <a:latin typeface="Calibri"/>
                <a:ea typeface="Calibri"/>
                <a:cs typeface="Calibri"/>
                <a:sym typeface="Calibri"/>
              </a:rPr>
              <a:t>ALGUNOS EJEMPLOS</a:t>
            </a:r>
            <a:endParaRPr sz="3100" b="0" i="0" u="none" strike="noStrike" cap="none" dirty="0">
              <a:solidFill>
                <a:srgbClr val="FF0000"/>
              </a:solidFill>
              <a:latin typeface="Calibri"/>
              <a:ea typeface="Calibri"/>
              <a:cs typeface="Calibri"/>
              <a:sym typeface="Calibri"/>
            </a:endParaRPr>
          </a:p>
        </p:txBody>
      </p:sp>
      <p:pic>
        <p:nvPicPr>
          <p:cNvPr id="8" name="Imagen 7"/>
          <p:cNvPicPr>
            <a:picLocks noChangeAspect="1"/>
          </p:cNvPicPr>
          <p:nvPr/>
        </p:nvPicPr>
        <p:blipFill>
          <a:blip r:embed="rId2"/>
          <a:stretch>
            <a:fillRect/>
          </a:stretch>
        </p:blipFill>
        <p:spPr>
          <a:xfrm>
            <a:off x="3778915" y="3438877"/>
            <a:ext cx="2022046" cy="2511400"/>
          </a:xfrm>
          <a:prstGeom prst="rect">
            <a:avLst/>
          </a:prstGeom>
        </p:spPr>
      </p:pic>
      <p:pic>
        <p:nvPicPr>
          <p:cNvPr id="12" name="Marcador de contenido 11"/>
          <p:cNvPicPr>
            <a:picLocks noChangeAspect="1"/>
          </p:cNvPicPr>
          <p:nvPr/>
        </p:nvPicPr>
        <p:blipFill>
          <a:blip r:embed="rId3"/>
          <a:stretch>
            <a:fillRect/>
          </a:stretch>
        </p:blipFill>
        <p:spPr>
          <a:xfrm>
            <a:off x="452175" y="3428624"/>
            <a:ext cx="1973267" cy="2531907"/>
          </a:xfrm>
          <a:prstGeom prst="rect">
            <a:avLst/>
          </a:prstGeom>
        </p:spPr>
      </p:pic>
      <p:pic>
        <p:nvPicPr>
          <p:cNvPr id="13" name="Imagen 12"/>
          <p:cNvPicPr>
            <a:picLocks noChangeAspect="1"/>
          </p:cNvPicPr>
          <p:nvPr/>
        </p:nvPicPr>
        <p:blipFill>
          <a:blip r:embed="rId4"/>
          <a:stretch>
            <a:fillRect/>
          </a:stretch>
        </p:blipFill>
        <p:spPr>
          <a:xfrm>
            <a:off x="7483169" y="3438963"/>
            <a:ext cx="1676705" cy="2511228"/>
          </a:xfrm>
          <a:prstGeom prst="rect">
            <a:avLst/>
          </a:prstGeom>
        </p:spPr>
      </p:pic>
      <p:sp>
        <p:nvSpPr>
          <p:cNvPr id="14" name="Rectángulo redondeado"/>
          <p:cNvSpPr/>
          <p:nvPr/>
        </p:nvSpPr>
        <p:spPr>
          <a:xfrm>
            <a:off x="5211375" y="2227181"/>
            <a:ext cx="3140625" cy="827477"/>
          </a:xfrm>
          <a:prstGeom prst="roundRect">
            <a:avLst>
              <a:gd name="adj" fmla="val 50000"/>
            </a:avLst>
          </a:prstGeom>
          <a:solidFill>
            <a:srgbClr val="EEEEEE"/>
          </a:solidFill>
          <a:ln w="12700">
            <a:miter lim="400000"/>
          </a:ln>
        </p:spPr>
        <p:txBody>
          <a:bodyPr lIns="0" tIns="0" rIns="0" bIns="0" anchor="ctr"/>
          <a:lstStyle/>
          <a:p>
            <a:pPr algn="ctr">
              <a:defRPr>
                <a:latin typeface="+mn-lt"/>
                <a:ea typeface="+mn-ea"/>
                <a:cs typeface="+mn-cs"/>
                <a:sym typeface="Arial"/>
              </a:defRPr>
            </a:pPr>
            <a:endParaRPr sz="1401"/>
          </a:p>
        </p:txBody>
      </p:sp>
      <p:sp>
        <p:nvSpPr>
          <p:cNvPr id="15" name="CuadroTexto 8"/>
          <p:cNvSpPr txBox="1"/>
          <p:nvPr/>
        </p:nvSpPr>
        <p:spPr>
          <a:xfrm>
            <a:off x="5498593" y="2368210"/>
            <a:ext cx="2566189"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pPr algn="ctr"/>
            <a:r>
              <a:rPr lang="es-CL" sz="1600" dirty="0">
                <a:latin typeface="Calibri" charset="0"/>
                <a:ea typeface="Calibri" charset="0"/>
                <a:cs typeface="Calibri" charset="0"/>
              </a:rPr>
              <a:t>ACCIONAMIENTO CILINDROS </a:t>
            </a:r>
          </a:p>
          <a:p>
            <a:pPr algn="ctr"/>
            <a:r>
              <a:rPr lang="es-CL" sz="1600" dirty="0">
                <a:latin typeface="Calibri" charset="0"/>
                <a:ea typeface="Calibri" charset="0"/>
                <a:cs typeface="Calibri" charset="0"/>
              </a:rPr>
              <a:t>DOBLE EFECTO</a:t>
            </a:r>
          </a:p>
        </p:txBody>
      </p:sp>
    </p:spTree>
    <p:extLst>
      <p:ext uri="{BB962C8B-B14F-4D97-AF65-F5344CB8AC3E}">
        <p14:creationId xmlns:p14="http://schemas.microsoft.com/office/powerpoint/2010/main" val="178255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n 9" descr="Imagen 9"/>
          <p:cNvPicPr>
            <a:picLocks noChangeAspect="1"/>
          </p:cNvPicPr>
          <p:nvPr/>
        </p:nvPicPr>
        <p:blipFill>
          <a:blip r:embed="rId2"/>
          <a:stretch>
            <a:fillRect/>
          </a:stretch>
        </p:blipFill>
        <p:spPr>
          <a:xfrm>
            <a:off x="831331" y="1816062"/>
            <a:ext cx="7019389" cy="4873690"/>
          </a:xfrm>
          <a:prstGeom prst="rect">
            <a:avLst/>
          </a:prstGeom>
          <a:ln w="12700">
            <a:miter lim="400000"/>
          </a:ln>
        </p:spPr>
      </p:pic>
      <p:pic>
        <p:nvPicPr>
          <p:cNvPr id="401" name="Imagen 10" descr="Imagen 10"/>
          <p:cNvPicPr>
            <a:picLocks noChangeAspect="1"/>
          </p:cNvPicPr>
          <p:nvPr/>
        </p:nvPicPr>
        <p:blipFill>
          <a:blip r:embed="rId3"/>
          <a:stretch>
            <a:fillRect/>
          </a:stretch>
        </p:blipFill>
        <p:spPr>
          <a:xfrm flipH="1">
            <a:off x="5176767" y="3961509"/>
            <a:ext cx="4638251" cy="3846491"/>
          </a:xfrm>
          <a:prstGeom prst="rect">
            <a:avLst/>
          </a:prstGeom>
          <a:ln w="12700">
            <a:miter lim="400000"/>
          </a:ln>
        </p:spPr>
      </p:pic>
      <p:grpSp>
        <p:nvGrpSpPr>
          <p:cNvPr id="404" name="Grupo 11"/>
          <p:cNvGrpSpPr/>
          <p:nvPr/>
        </p:nvGrpSpPr>
        <p:grpSpPr>
          <a:xfrm>
            <a:off x="6555955" y="1700167"/>
            <a:ext cx="2634732" cy="2630706"/>
            <a:chOff x="0" y="0"/>
            <a:chExt cx="2633624" cy="2629600"/>
          </a:xfrm>
        </p:grpSpPr>
        <p:sp>
          <p:nvSpPr>
            <p:cNvPr id="402"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sz="1401"/>
            </a:p>
          </p:txBody>
        </p:sp>
        <p:sp>
          <p:nvSpPr>
            <p:cNvPr id="403"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sz="1401"/>
            </a:p>
          </p:txBody>
        </p:sp>
      </p:grpSp>
      <p:sp>
        <p:nvSpPr>
          <p:cNvPr id="405" name="Google Shape;353;p18"/>
          <p:cNvSpPr txBox="1"/>
          <p:nvPr/>
        </p:nvSpPr>
        <p:spPr>
          <a:xfrm>
            <a:off x="6689120" y="1766374"/>
            <a:ext cx="2346545" cy="2001760"/>
          </a:xfrm>
          <a:prstGeom prst="rect">
            <a:avLst/>
          </a:prstGeom>
          <a:ln w="12700">
            <a:miter lim="400000"/>
          </a:ln>
          <a:extLst>
            <a:ext uri="{C572A759-6A51-4108-AA02-DFA0A04FC94B}">
              <ma14:wrappingTextBoxFlag xmlns="" xmlns:ma14="http://schemas.microsoft.com/office/mac/drawingml/2011/main" val="1"/>
            </a:ext>
          </a:extLst>
        </p:spPr>
        <p:txBody>
          <a:bodyPr wrap="square" lIns="91437" tIns="91437" rIns="91437" bIns="91437" anchor="ctr">
            <a:spAutoFit/>
          </a:bodyPr>
          <a:lstStyle/>
          <a:p>
            <a:pPr>
              <a:lnSpc>
                <a:spcPct val="80000"/>
              </a:lnSpc>
              <a:defRPr sz="2100" b="1">
                <a:solidFill>
                  <a:srgbClr val="741B47"/>
                </a:solidFill>
                <a:latin typeface="Calibri"/>
                <a:ea typeface="Calibri"/>
                <a:cs typeface="Calibri"/>
                <a:sym typeface="Calibri"/>
              </a:defRPr>
            </a:pPr>
            <a:r>
              <a:rPr sz="2101" dirty="0"/>
              <a:t>Veamos el</a:t>
            </a:r>
            <a:r>
              <a:rPr lang="es-ES" sz="2101" dirty="0"/>
              <a:t> </a:t>
            </a:r>
            <a:r>
              <a:rPr sz="2101" dirty="0"/>
              <a:t>siguiente video que nos explica el </a:t>
            </a:r>
            <a:r>
              <a:rPr lang="es-ES" sz="2101" dirty="0">
                <a:solidFill>
                  <a:srgbClr val="FF0000"/>
                </a:solidFill>
              </a:rPr>
              <a:t>funcionamiento de una bomba de engranajes internos.</a:t>
            </a:r>
            <a:endParaRPr sz="2101" dirty="0">
              <a:solidFill>
                <a:srgbClr val="FF0000"/>
              </a:solidFill>
            </a:endParaRPr>
          </a:p>
        </p:txBody>
      </p:sp>
      <p:sp>
        <p:nvSpPr>
          <p:cNvPr id="406" name="Google Shape;323;p12"/>
          <p:cNvSpPr txBox="1"/>
          <p:nvPr/>
        </p:nvSpPr>
        <p:spPr>
          <a:xfrm>
            <a:off x="2945261" y="3394891"/>
            <a:ext cx="2855771" cy="1015707"/>
          </a:xfrm>
          <a:prstGeom prst="rect">
            <a:avLst/>
          </a:prstGeom>
          <a:ln w="12700">
            <a:miter lim="400000"/>
          </a:ln>
          <a:extLst>
            <a:ext uri="{C572A759-6A51-4108-AA02-DFA0A04FC94B}">
              <ma14:wrappingTextBoxFlag xmlns="" xmlns:ma14="http://schemas.microsoft.com/office/mac/drawingml/2011/main" val="1"/>
            </a:ext>
          </a:extLst>
        </p:spPr>
        <p:txBody>
          <a:bodyPr wrap="square" lIns="91462" tIns="91462" rIns="91462" bIns="91462" anchor="ctr">
            <a:spAutoFit/>
          </a:bodyPr>
          <a:lstStyle>
            <a:lvl1pPr>
              <a:defRPr sz="1800">
                <a:latin typeface="Calibri"/>
                <a:ea typeface="Calibri"/>
                <a:cs typeface="Calibri"/>
                <a:sym typeface="Calibri"/>
              </a:defRPr>
            </a:lvl1pPr>
          </a:lstStyle>
          <a:p>
            <a:r>
              <a:rPr lang="es-CL" dirty="0"/>
              <a:t>Principio de funcionamiento de una bomba de engranajes internos</a:t>
            </a:r>
            <a:endParaRPr sz="1801" dirty="0"/>
          </a:p>
        </p:txBody>
      </p:sp>
      <p:sp>
        <p:nvSpPr>
          <p:cNvPr id="407" name="Google Shape;206;p7"/>
          <p:cNvSpPr txBox="1"/>
          <p:nvPr/>
        </p:nvSpPr>
        <p:spPr>
          <a:xfrm>
            <a:off x="382999" y="1261802"/>
            <a:ext cx="8954265" cy="536344"/>
          </a:xfrm>
          <a:prstGeom prst="rect">
            <a:avLst/>
          </a:prstGeom>
          <a:ln w="12700">
            <a:miter lim="400000"/>
          </a:ln>
          <a:extLst>
            <a:ext uri="{C572A759-6A51-4108-AA02-DFA0A04FC94B}">
              <ma14:wrappingTextBoxFlag xmlns="" xmlns:ma14="http://schemas.microsoft.com/office/mac/drawingml/2011/main" val="1"/>
            </a:ext>
          </a:extLst>
        </p:spPr>
        <p:txBody>
          <a:bodyPr lIns="91437" tIns="91437" rIns="91437" bIns="91437" anchor="ctr">
            <a:spAutoFit/>
          </a:bodyPr>
          <a:lstStyle>
            <a:lvl1pPr>
              <a:lnSpc>
                <a:spcPct val="80000"/>
              </a:lnSpc>
              <a:defRPr sz="2800" b="1">
                <a:solidFill>
                  <a:srgbClr val="741B47"/>
                </a:solidFill>
                <a:latin typeface="Calibri"/>
                <a:ea typeface="Calibri"/>
                <a:cs typeface="Calibri"/>
                <a:sym typeface="Calibri"/>
              </a:defRPr>
            </a:lvl1pPr>
          </a:lstStyle>
          <a:p>
            <a:r>
              <a:rPr sz="2801"/>
              <a:t>VIDEO</a:t>
            </a:r>
          </a:p>
        </p:txBody>
      </p:sp>
      <p:grpSp>
        <p:nvGrpSpPr>
          <p:cNvPr id="411" name="Botón de acción: Hacia delante o Siguiente 17">
            <a:hlinkClick r:id="" action="ppaction://noaction"/>
          </p:cNvPr>
          <p:cNvGrpSpPr/>
          <p:nvPr/>
        </p:nvGrpSpPr>
        <p:grpSpPr>
          <a:xfrm>
            <a:off x="2443369" y="3646881"/>
            <a:ext cx="492060" cy="492060"/>
            <a:chOff x="0" y="0"/>
            <a:chExt cx="491851" cy="491851"/>
          </a:xfrm>
        </p:grpSpPr>
        <p:sp>
          <p:nvSpPr>
            <p:cNvPr id="408"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09" name="Triángulo">
              <a:hlinkClick r:id="rId4"/>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10"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grpSp>
      <p:sp>
        <p:nvSpPr>
          <p:cNvPr id="412" name="Google Shape;443;p20"/>
          <p:cNvSpPr txBox="1"/>
          <p:nvPr/>
        </p:nvSpPr>
        <p:spPr>
          <a:xfrm>
            <a:off x="366944" y="1097258"/>
            <a:ext cx="4702375" cy="400373"/>
          </a:xfrm>
          <a:prstGeom prst="rect">
            <a:avLst/>
          </a:prstGeom>
          <a:ln w="12700">
            <a:miter lim="400000"/>
          </a:ln>
          <a:extLst>
            <a:ext uri="{C572A759-6A51-4108-AA02-DFA0A04FC94B}">
              <ma14:wrappingTextBoxFlag xmlns="" xmlns:ma14="http://schemas.microsoft.com/office/mac/drawingml/2011/main" val="1"/>
            </a:ext>
          </a:extLst>
        </p:spPr>
        <p:txBody>
          <a:bodyPr lIns="91462" tIns="91462" rIns="91462" bIns="91462" anchor="ctr">
            <a:spAutoFit/>
          </a:bodyPr>
          <a:lstStyle>
            <a:lvl1pPr>
              <a:defRPr b="1">
                <a:latin typeface="Calibri"/>
                <a:ea typeface="Calibri"/>
                <a:cs typeface="Calibri"/>
                <a:sym typeface="Calibri"/>
              </a:defRPr>
            </a:lvl1pPr>
          </a:lstStyle>
          <a:p>
            <a:r>
              <a:rPr sz="1401"/>
              <a:t>VEAMOS EL SIGUIENTE</a:t>
            </a:r>
          </a:p>
        </p:txBody>
      </p:sp>
    </p:spTree>
    <p:extLst>
      <p:ext uri="{BB962C8B-B14F-4D97-AF65-F5344CB8AC3E}">
        <p14:creationId xmlns:p14="http://schemas.microsoft.com/office/powerpoint/2010/main" val="1753504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236206"/>
            <a:ext cx="1981678" cy="307777"/>
          </a:xfrm>
          <a:prstGeom prst="rect">
            <a:avLst/>
          </a:prstGeom>
          <a:noFill/>
        </p:spPr>
        <p:txBody>
          <a:bodyPr wrap="square" rtlCol="0">
            <a:spAutoFit/>
          </a:bodyPr>
          <a:lstStyle/>
          <a:p>
            <a:r>
              <a:rPr lang="es-ES_tradnl"/>
              <a:t> </a:t>
            </a:r>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a:t> </a:t>
            </a:r>
          </a:p>
        </p:txBody>
      </p:sp>
      <p:sp>
        <p:nvSpPr>
          <p:cNvPr id="24" name="CuadroTexto 23"/>
          <p:cNvSpPr txBox="1"/>
          <p:nvPr/>
        </p:nvSpPr>
        <p:spPr>
          <a:xfrm>
            <a:off x="3419957"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5" name="CuadroTexto 24"/>
          <p:cNvSpPr txBox="1"/>
          <p:nvPr/>
        </p:nvSpPr>
        <p:spPr>
          <a:xfrm>
            <a:off x="4264099"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 name="Rectángulo redondeado 1"/>
          <p:cNvSpPr/>
          <p:nvPr/>
        </p:nvSpPr>
        <p:spPr>
          <a:xfrm>
            <a:off x="375975" y="2030789"/>
            <a:ext cx="7331111" cy="3282811"/>
          </a:xfrm>
          <a:prstGeom prst="roundRect">
            <a:avLst>
              <a:gd name="adj" fmla="val 5902"/>
            </a:avLst>
          </a:prstGeom>
          <a:solidFill>
            <a:srgbClr val="E9E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Google Shape;154;p5"/>
          <p:cNvSpPr txBox="1"/>
          <p:nvPr/>
        </p:nvSpPr>
        <p:spPr>
          <a:xfrm>
            <a:off x="530963" y="2236206"/>
            <a:ext cx="6878217" cy="2800726"/>
          </a:xfrm>
          <a:prstGeom prst="rect">
            <a:avLst/>
          </a:prstGeom>
          <a:noFill/>
          <a:ln>
            <a:noFill/>
          </a:ln>
        </p:spPr>
        <p:txBody>
          <a:bodyPr spcFirstLastPara="1" wrap="square" lIns="91425" tIns="45700" rIns="91425" bIns="45700" anchor="t" anchorCtr="0">
            <a:spAutoFit/>
          </a:bodyPr>
          <a:lstStyle/>
          <a:p>
            <a:pPr marL="285750" indent="-285750">
              <a:buFont typeface="Arial" charset="0"/>
              <a:buChar char="•"/>
            </a:pPr>
            <a:r>
              <a:rPr lang="es-CL" sz="1600" dirty="0">
                <a:latin typeface="Calibri" charset="0"/>
                <a:ea typeface="Calibri" charset="0"/>
                <a:cs typeface="Calibri" charset="0"/>
              </a:rPr>
              <a:t>Accionar el cilindro de simple efecto con ambas manos, es decir se deben usar ambas manos para que el cilindro se active. Puede ser una función básica de seguridad en una prensa o guillotina hidráulica para que el operador no introduzca una de sus manos en la maquina.</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Accionar  de un cilindro simple de dos lugares distintos. Ejemplo accionar una puerta (con cilindro hidráulico) desde el interior o desde el exterior.</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Problemas: Salida lenta o retorno lento de un cilindro.</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Problemas: Salida rápida o retorno rápido de un cilindro.</a:t>
            </a:r>
          </a:p>
        </p:txBody>
      </p:sp>
      <p:sp>
        <p:nvSpPr>
          <p:cNvPr id="14"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dirty="0">
                <a:solidFill>
                  <a:srgbClr val="FF0000"/>
                </a:solidFill>
                <a:latin typeface="Calibri"/>
                <a:ea typeface="Calibri"/>
                <a:cs typeface="Calibri"/>
                <a:sym typeface="Calibri"/>
              </a:rPr>
              <a:t>¡ATENCIÓN A ESTAS INDICACIONES!</a:t>
            </a:r>
            <a:endParaRPr sz="3100" i="0" u="none" strike="noStrike" cap="none" dirty="0">
              <a:solidFill>
                <a:srgbClr val="FF0000"/>
              </a:solidFill>
              <a:latin typeface="Calibri"/>
              <a:ea typeface="Calibri"/>
              <a:cs typeface="Calibri"/>
              <a:sym typeface="Calibri"/>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595" y="3451123"/>
            <a:ext cx="2468152" cy="4108552"/>
          </a:xfrm>
          <a:prstGeom prst="rect">
            <a:avLst/>
          </a:prstGeom>
          <a:ln w="66675">
            <a:noFill/>
          </a:ln>
        </p:spPr>
      </p:pic>
    </p:spTree>
    <p:extLst>
      <p:ext uri="{BB962C8B-B14F-4D97-AF65-F5344CB8AC3E}">
        <p14:creationId xmlns:p14="http://schemas.microsoft.com/office/powerpoint/2010/main" val="60000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ES" sz="2000" dirty="0">
                  <a:solidFill>
                    <a:srgbClr val="741B47"/>
                  </a:solidFill>
                  <a:latin typeface="Calibri"/>
                  <a:ea typeface="Calibri"/>
                  <a:cs typeface="Calibri"/>
                  <a:sym typeface="Calibri"/>
                </a:rPr>
                <a:t>LABORATORIO </a:t>
              </a:r>
              <a:r>
                <a:rPr lang="es-ES" sz="2000" dirty="0">
                  <a:solidFill>
                    <a:srgbClr val="FF0000"/>
                  </a:solidFill>
                  <a:latin typeface="Calibri"/>
                  <a:ea typeface="Calibri"/>
                  <a:cs typeface="Calibri"/>
                  <a:sym typeface="Calibri"/>
                </a:rPr>
                <a:t>HIDRÁULICA</a:t>
              </a:r>
              <a:endParaRPr lang="es-ES" sz="2000"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a:solidFill>
                    <a:srgbClr val="76384D"/>
                  </a:solidFill>
                  <a:latin typeface="Calibri"/>
                  <a:ea typeface="Calibri"/>
                  <a:cs typeface="Calibri"/>
                  <a:sym typeface="Calibri"/>
                </a:rPr>
                <a:t>Atentos</a:t>
              </a:r>
              <a:r>
                <a:rPr lang="en-US" sz="1600" b="1" i="0" u="none" strike="noStrike" cap="none" dirty="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BA9BA5"/>
                </a:solidFill>
                <a:latin typeface="Calibri"/>
                <a:ea typeface="Calibri"/>
                <a:cs typeface="Calibri"/>
                <a:sym typeface="Calibri"/>
              </a:rPr>
              <a:t>3</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a:solidFill>
                  <a:srgbClr val="741B47"/>
                </a:solidFill>
                <a:latin typeface="Calibri"/>
                <a:ea typeface="Calibri"/>
                <a:cs typeface="Calibri"/>
                <a:sym typeface="Calibri"/>
              </a:rPr>
              <a:t>Materiales</a:t>
            </a:r>
            <a:r>
              <a:rPr lang="en-US" b="1" i="0" u="none" strike="noStrike" cap="none" dirty="0">
                <a:solidFill>
                  <a:srgbClr val="741B47"/>
                </a:solidFill>
                <a:latin typeface="Calibri"/>
                <a:ea typeface="Calibri"/>
                <a:cs typeface="Calibri"/>
                <a:sym typeface="Calibri"/>
              </a:rPr>
              <a:t> </a:t>
            </a:r>
            <a:r>
              <a:rPr lang="en-US" b="1" i="0" u="none" strike="noStrike" cap="none" dirty="0" err="1">
                <a:solidFill>
                  <a:srgbClr val="741B47"/>
                </a:solidFill>
                <a:latin typeface="Calibri"/>
                <a:ea typeface="Calibri"/>
                <a:cs typeface="Calibri"/>
                <a:sym typeface="Calibri"/>
              </a:rPr>
              <a:t>inflamables</a:t>
            </a:r>
            <a:r>
              <a:rPr lang="en-US" b="1" i="0" u="none" strike="noStrike" cap="none" dirty="0">
                <a:solidFill>
                  <a:srgbClr val="741B47"/>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Tener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a:solidFill>
                  <a:srgbClr val="741B47"/>
                </a:solidFill>
                <a:latin typeface="Calibri"/>
                <a:ea typeface="Calibri"/>
                <a:cs typeface="Calibri"/>
                <a:sym typeface="Calibri"/>
              </a:rPr>
              <a:t>Protección</a:t>
            </a:r>
            <a:r>
              <a:rPr lang="en-US" b="1" i="0" u="none" strike="noStrike" cap="none" dirty="0">
                <a:solidFill>
                  <a:srgbClr val="741B47"/>
                </a:solidFill>
                <a:latin typeface="Calibri"/>
                <a:ea typeface="Calibri"/>
                <a:cs typeface="Calibri"/>
                <a:sym typeface="Calibri"/>
              </a:rPr>
              <a:t> </a:t>
            </a:r>
            <a:r>
              <a:rPr lang="en-US" b="1" i="0" u="none" strike="noStrike" cap="none" dirty="0" err="1">
                <a:solidFill>
                  <a:srgbClr val="741B47"/>
                </a:solidFill>
                <a:latin typeface="Calibri"/>
                <a:ea typeface="Calibri"/>
                <a:cs typeface="Calibri"/>
                <a:sym typeface="Calibri"/>
              </a:rPr>
              <a:t>obligatoria</a:t>
            </a:r>
            <a:r>
              <a:rPr lang="en-US" b="1" i="0" u="none" strike="noStrike" cap="none" dirty="0">
                <a:solidFill>
                  <a:srgbClr val="741B47"/>
                </a:solidFill>
                <a:latin typeface="Calibri"/>
                <a:ea typeface="Calibri"/>
                <a:cs typeface="Calibri"/>
                <a:sym typeface="Calibri"/>
              </a:rPr>
              <a:t> de la vista: </a:t>
            </a:r>
            <a:r>
              <a:rPr lang="en-US" sz="1400" b="0" i="0" u="none" strike="noStrike" cap="none" dirty="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6" name="Google Shape;406;p19"/>
          <p:cNvSpPr txBox="1"/>
          <p:nvPr/>
        </p:nvSpPr>
        <p:spPr>
          <a:xfrm>
            <a:off x="1229039" y="4508604"/>
            <a:ext cx="804278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a:solidFill>
                  <a:srgbClr val="741B47"/>
                </a:solidFill>
                <a:latin typeface="Calibri"/>
                <a:ea typeface="Calibri"/>
                <a:cs typeface="Calibri"/>
                <a:sym typeface="Calibri"/>
              </a:rPr>
              <a:t>Protección</a:t>
            </a:r>
            <a:r>
              <a:rPr lang="en-US" b="1" i="0" u="none" strike="noStrike" cap="none" dirty="0">
                <a:solidFill>
                  <a:srgbClr val="741B47"/>
                </a:solidFill>
                <a:latin typeface="Calibri"/>
                <a:ea typeface="Calibri"/>
                <a:cs typeface="Calibri"/>
                <a:sym typeface="Calibri"/>
              </a:rPr>
              <a:t> </a:t>
            </a:r>
            <a:r>
              <a:rPr lang="en-US" b="1" i="0" u="none" strike="noStrike" cap="none" dirty="0" err="1">
                <a:solidFill>
                  <a:srgbClr val="741B47"/>
                </a:solidFill>
                <a:latin typeface="Calibri"/>
                <a:ea typeface="Calibri"/>
                <a:cs typeface="Calibri"/>
                <a:sym typeface="Calibri"/>
              </a:rPr>
              <a:t>obligatoria</a:t>
            </a:r>
            <a:r>
              <a:rPr lang="en-US" b="1" i="0" u="none" strike="noStrike" cap="none" dirty="0">
                <a:solidFill>
                  <a:srgbClr val="741B47"/>
                </a:solidFill>
                <a:latin typeface="Calibri"/>
                <a:ea typeface="Calibri"/>
                <a:cs typeface="Calibri"/>
                <a:sym typeface="Calibri"/>
              </a:rPr>
              <a:t> de los pies: </a:t>
            </a:r>
            <a:r>
              <a:rPr lang="en-US" sz="1400" b="0" i="0" u="none" strike="noStrike" cap="none" dirty="0" err="1">
                <a:solidFill>
                  <a:srgbClr val="000000"/>
                </a:solidFill>
                <a:latin typeface="Calibri"/>
                <a:ea typeface="Calibri"/>
                <a:cs typeface="Calibri"/>
                <a:sym typeface="Calibri"/>
              </a:rPr>
              <a:t>Uso</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a:latin typeface="Calibri"/>
                <a:ea typeface="Calibri"/>
                <a:cs typeface="Calibri"/>
                <a:sym typeface="Calibri"/>
              </a:rPr>
              <a:t>demarcadas</a:t>
            </a:r>
            <a:r>
              <a:rPr lang="en-US" dirty="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8"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9" name="Google Shape;411;p19"/>
          <p:cNvGrpSpPr/>
          <p:nvPr/>
        </p:nvGrpSpPr>
        <p:grpSpPr>
          <a:xfrm>
            <a:off x="-4655" y="1788831"/>
            <a:ext cx="1135367" cy="783005"/>
            <a:chOff x="-4655" y="1877319"/>
            <a:chExt cx="1135367" cy="783005"/>
          </a:xfrm>
        </p:grpSpPr>
        <p:sp>
          <p:nvSpPr>
            <p:cNvPr id="10"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2"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a:solidFill>
                  <a:srgbClr val="741B47"/>
                </a:solidFill>
                <a:latin typeface="Calibri"/>
                <a:ea typeface="Calibri"/>
                <a:cs typeface="Calibri"/>
                <a:sym typeface="Calibri"/>
              </a:rPr>
              <a:t>Protección</a:t>
            </a:r>
            <a:r>
              <a:rPr lang="en-US" b="1" i="0" u="none" strike="noStrike" cap="none" dirty="0">
                <a:solidFill>
                  <a:srgbClr val="741B47"/>
                </a:solidFill>
                <a:latin typeface="Calibri"/>
                <a:ea typeface="Calibri"/>
                <a:cs typeface="Calibri"/>
                <a:sym typeface="Calibri"/>
              </a:rPr>
              <a:t> </a:t>
            </a:r>
            <a:r>
              <a:rPr lang="en-US" b="1" i="0" u="none" strike="noStrike" cap="none" dirty="0" err="1">
                <a:solidFill>
                  <a:srgbClr val="741B47"/>
                </a:solidFill>
                <a:latin typeface="Calibri"/>
                <a:ea typeface="Calibri"/>
                <a:cs typeface="Calibri"/>
                <a:sym typeface="Calibri"/>
              </a:rPr>
              <a:t>obligatoria</a:t>
            </a:r>
            <a:r>
              <a:rPr lang="en-US" b="1" i="0" u="none" strike="noStrike" cap="none" dirty="0">
                <a:solidFill>
                  <a:srgbClr val="741B47"/>
                </a:solidFill>
                <a:latin typeface="Calibri"/>
                <a:ea typeface="Calibri"/>
                <a:cs typeface="Calibri"/>
                <a:sym typeface="Calibri"/>
              </a:rPr>
              <a:t> de </a:t>
            </a:r>
            <a:r>
              <a:rPr lang="en-US" b="1" i="0" u="none" strike="noStrike" cap="none" dirty="0" err="1">
                <a:solidFill>
                  <a:srgbClr val="741B47"/>
                </a:solidFill>
                <a:latin typeface="Calibri"/>
                <a:ea typeface="Calibri"/>
                <a:cs typeface="Calibri"/>
                <a:sym typeface="Calibri"/>
              </a:rPr>
              <a:t>las</a:t>
            </a:r>
            <a:r>
              <a:rPr lang="en-US" b="1" i="0" u="none" strike="noStrike" cap="none" dirty="0">
                <a:solidFill>
                  <a:srgbClr val="741B47"/>
                </a:solidFill>
                <a:latin typeface="Calibri"/>
                <a:ea typeface="Calibri"/>
                <a:cs typeface="Calibri"/>
                <a:sym typeface="Calibri"/>
              </a:rPr>
              <a:t> </a:t>
            </a:r>
            <a:r>
              <a:rPr lang="en-US" b="1" i="0" u="none" strike="noStrike" cap="none" dirty="0" err="1">
                <a:solidFill>
                  <a:srgbClr val="741B47"/>
                </a:solidFill>
                <a:latin typeface="Calibri"/>
                <a:ea typeface="Calibri"/>
                <a:cs typeface="Calibri"/>
                <a:sym typeface="Calibri"/>
              </a:rPr>
              <a:t>manos</a:t>
            </a:r>
            <a:r>
              <a:rPr lang="en-US" b="1" i="0" u="none" strike="noStrike" cap="none" dirty="0">
                <a:solidFill>
                  <a:srgbClr val="741B47"/>
                </a:solidFill>
                <a:latin typeface="Calibri"/>
                <a:ea typeface="Calibri"/>
                <a:cs typeface="Calibri"/>
                <a:sym typeface="Calibri"/>
              </a:rPr>
              <a:t>: </a:t>
            </a:r>
            <a:r>
              <a:rPr lang="en-US" sz="1400" b="0" i="0" u="none" strike="noStrike" cap="none" dirty="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13" name="Google Shape;415;p19"/>
          <p:cNvGrpSpPr/>
          <p:nvPr/>
        </p:nvGrpSpPr>
        <p:grpSpPr>
          <a:xfrm>
            <a:off x="-4655" y="2661654"/>
            <a:ext cx="1135367" cy="783005"/>
            <a:chOff x="-4655" y="2735448"/>
            <a:chExt cx="1135367" cy="783005"/>
          </a:xfrm>
        </p:grpSpPr>
        <p:sp>
          <p:nvSpPr>
            <p:cNvPr id="14"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6" name="Google Shape;418;p19"/>
          <p:cNvGrpSpPr/>
          <p:nvPr/>
        </p:nvGrpSpPr>
        <p:grpSpPr>
          <a:xfrm>
            <a:off x="-4655" y="3534477"/>
            <a:ext cx="1135367" cy="783005"/>
            <a:chOff x="-4655" y="3593577"/>
            <a:chExt cx="1135367" cy="783005"/>
          </a:xfrm>
        </p:grpSpPr>
        <p:sp>
          <p:nvSpPr>
            <p:cNvPr id="17"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9" name="Google Shape;421;p19"/>
          <p:cNvGrpSpPr/>
          <p:nvPr/>
        </p:nvGrpSpPr>
        <p:grpSpPr>
          <a:xfrm>
            <a:off x="-4655" y="4407300"/>
            <a:ext cx="1135367" cy="783005"/>
            <a:chOff x="-4655" y="4451706"/>
            <a:chExt cx="1135367" cy="783005"/>
          </a:xfrm>
        </p:grpSpPr>
        <p:sp>
          <p:nvSpPr>
            <p:cNvPr id="20"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22" name="Google Shape;424;p19"/>
          <p:cNvGrpSpPr/>
          <p:nvPr/>
        </p:nvGrpSpPr>
        <p:grpSpPr>
          <a:xfrm>
            <a:off x="-4655" y="6167965"/>
            <a:ext cx="1135367" cy="783005"/>
            <a:chOff x="-4655" y="6167965"/>
            <a:chExt cx="1135367" cy="783005"/>
          </a:xfrm>
        </p:grpSpPr>
        <p:sp>
          <p:nvSpPr>
            <p:cNvPr id="23"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25" name="Google Shape;427;p19"/>
          <p:cNvGrpSpPr/>
          <p:nvPr/>
        </p:nvGrpSpPr>
        <p:grpSpPr>
          <a:xfrm>
            <a:off x="-4655" y="5117148"/>
            <a:ext cx="1193246" cy="1156253"/>
            <a:chOff x="-4655" y="5146860"/>
            <a:chExt cx="1193246" cy="1156253"/>
          </a:xfrm>
        </p:grpSpPr>
        <p:sp>
          <p:nvSpPr>
            <p:cNvPr id="26"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28" name="Google Shape;433;p19"/>
          <p:cNvPicPr preferRelativeResize="0"/>
          <p:nvPr/>
        </p:nvPicPr>
        <p:blipFill rotWithShape="1">
          <a:blip r:embed="rId8">
            <a:alphaModFix/>
          </a:blip>
          <a:srcRect/>
          <a:stretch/>
        </p:blipFill>
        <p:spPr>
          <a:xfrm>
            <a:off x="5211105" y="4810371"/>
            <a:ext cx="4327510" cy="3353820"/>
          </a:xfrm>
          <a:prstGeom prst="rect">
            <a:avLst/>
          </a:prstGeom>
          <a:noFill/>
          <a:ln>
            <a:noFill/>
          </a:ln>
        </p:spPr>
      </p:pic>
    </p:spTree>
    <p:extLst>
      <p:ext uri="{BB962C8B-B14F-4D97-AF65-F5344CB8AC3E}">
        <p14:creationId xmlns:p14="http://schemas.microsoft.com/office/powerpoint/2010/main" val="1679662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 sz="2000" b="0" i="0" u="none" strike="noStrike" cap="none" dirty="0">
                <a:solidFill>
                  <a:srgbClr val="741B47"/>
                </a:solidFill>
                <a:latin typeface="Calibri"/>
                <a:ea typeface="Calibri"/>
                <a:cs typeface="Calibri"/>
                <a:sym typeface="Calibri"/>
              </a:rPr>
              <a:t>LABORATORIO </a:t>
            </a:r>
            <a:r>
              <a:rPr lang="es-ES" sz="2000" b="0" i="0" u="none" strike="noStrike" cap="none" dirty="0">
                <a:solidFill>
                  <a:srgbClr val="FF0000"/>
                </a:solidFill>
                <a:latin typeface="Calibri"/>
                <a:ea typeface="Calibri"/>
                <a:cs typeface="Calibri"/>
                <a:sym typeface="Calibri"/>
              </a:rPr>
              <a:t>HIDRÁULICA</a:t>
            </a:r>
            <a:endParaRPr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a:solidFill>
                  <a:srgbClr val="BA9BA5"/>
                </a:solidFill>
                <a:latin typeface="Calibri"/>
                <a:ea typeface="Calibri"/>
                <a:cs typeface="Calibri"/>
                <a:sym typeface="Calibri"/>
              </a:rPr>
              <a:t>3</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ES" sz="2000" dirty="0">
                <a:solidFill>
                  <a:srgbClr val="741B47"/>
                </a:solidFill>
                <a:latin typeface="Calibri"/>
                <a:ea typeface="Calibri"/>
                <a:cs typeface="Calibri"/>
                <a:sym typeface="Calibri"/>
              </a:rPr>
              <a:t>LABORATORIO </a:t>
            </a:r>
            <a:r>
              <a:rPr lang="es-ES" sz="2000" dirty="0">
                <a:solidFill>
                  <a:srgbClr val="FF0000"/>
                </a:solidFill>
                <a:latin typeface="Calibri"/>
                <a:ea typeface="Calibri"/>
                <a:cs typeface="Calibri"/>
                <a:sym typeface="Calibri"/>
              </a:rPr>
              <a:t>HIDRÁULICA</a:t>
            </a:r>
            <a:endParaRPr lang="es-ES" sz="2000" dirty="0"/>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291" y="1892069"/>
            <a:ext cx="5422538" cy="5502753"/>
          </a:xfrm>
          <a:prstGeom prst="rect">
            <a:avLst/>
          </a:prstGeom>
        </p:spPr>
      </p:pic>
      <p:sp>
        <p:nvSpPr>
          <p:cNvPr id="2" name="Google Shape;15;p23"/>
          <p:cNvSpPr txBox="1"/>
          <p:nvPr/>
        </p:nvSpPr>
        <p:spPr>
          <a:xfrm>
            <a:off x="1139100" y="834800"/>
            <a:ext cx="5486144"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MÓDULO 7 </a:t>
            </a:r>
            <a:r>
              <a:rPr lang="en-US" sz="1200" b="0" i="0" u="none" strike="noStrike" cap="none" dirty="0">
                <a:solidFill>
                  <a:srgbClr val="741B47"/>
                </a:solidFill>
                <a:latin typeface="Calibri"/>
                <a:ea typeface="Calibri"/>
                <a:cs typeface="Calibri"/>
                <a:sym typeface="Calibri"/>
              </a:rPr>
              <a:t>| MANTENIMIENTO DE SISTEMAS HIDRÁULICOS Y NEUMÁTICOS</a:t>
            </a:r>
            <a:endParaRPr sz="1200" b="0" i="0" u="none" strike="noStrike" cap="none"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117023"/>
            <a:ext cx="736922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LABORATORIO HIDRÁULICA</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88" y="3336235"/>
            <a:ext cx="5515792" cy="4283541"/>
          </a:xfrm>
          <a:prstGeom prst="rect">
            <a:avLst/>
          </a:prstGeom>
        </p:spPr>
      </p:pic>
    </p:spTree>
    <p:extLst>
      <p:ext uri="{BB962C8B-B14F-4D97-AF65-F5344CB8AC3E}">
        <p14:creationId xmlns:p14="http://schemas.microsoft.com/office/powerpoint/2010/main" val="210510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4" y="1265366"/>
            <a:ext cx="8959095" cy="5568052"/>
            <a:chOff x="375974" y="1265366"/>
            <a:chExt cx="8959095" cy="5568052"/>
          </a:xfrm>
        </p:grpSpPr>
        <p:grpSp>
          <p:nvGrpSpPr>
            <p:cNvPr id="3" name="Google Shape;101;p3"/>
            <p:cNvGrpSpPr/>
            <p:nvPr/>
          </p:nvGrpSpPr>
          <p:grpSpPr>
            <a:xfrm>
              <a:off x="481781" y="1887795"/>
              <a:ext cx="4090219" cy="3255705"/>
              <a:chOff x="0" y="0"/>
              <a:chExt cx="4090218" cy="3116824"/>
            </a:xfrm>
          </p:grpSpPr>
          <p:sp>
            <p:nvSpPr>
              <p:cNvPr id="8" name="Rectángulo redondeado"/>
              <p:cNvSpPr/>
              <p:nvPr/>
            </p:nvSpPr>
            <p:spPr>
              <a:xfrm>
                <a:off x="0" y="0"/>
                <a:ext cx="4090219" cy="3116825"/>
              </a:xfrm>
              <a:prstGeom prst="roundRect">
                <a:avLst>
                  <a:gd name="adj" fmla="val 8420"/>
                </a:avLst>
              </a:prstGeom>
              <a:solidFill>
                <a:srgbClr val="FFFFFF"/>
              </a:solidFill>
              <a:ln w="9525" cap="flat">
                <a:solidFill>
                  <a:schemeClr val="accent2">
                    <a:lumOff val="21764"/>
                  </a:schemeClr>
                </a:solidFill>
                <a:prstDash val="solid"/>
                <a:round/>
              </a:ln>
              <a:effectLst/>
            </p:spPr>
            <p:txBody>
              <a:bodyPr wrap="square" lIns="45719" tIns="45719" rIns="45719" bIns="45719" numCol="1" anchor="ctr">
                <a:noAutofit/>
              </a:bodyPr>
              <a:lstStyle/>
              <a:p>
                <a:endParaRPr/>
              </a:p>
            </p:txBody>
          </p:sp>
          <p:sp>
            <p:nvSpPr>
              <p:cNvPr id="9" name="Texto"/>
              <p:cNvSpPr txBox="1"/>
              <p:nvPr/>
            </p:nvSpPr>
            <p:spPr>
              <a:xfrm>
                <a:off x="76864" y="1368295"/>
                <a:ext cx="3936491" cy="380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4" tIns="91424" rIns="91424" bIns="91424" numCol="1" anchor="ctr">
                <a:spAutoFit/>
              </a:bodyPr>
              <a:lstStyle/>
              <a:p>
                <a:r>
                  <a:t>    </a:t>
                </a:r>
              </a:p>
            </p:txBody>
          </p:sp>
        </p:grpSp>
        <p:pic>
          <p:nvPicPr>
            <p:cNvPr id="4" name="Imagen 21" descr="Imagen 21"/>
            <p:cNvPicPr>
              <a:picLocks noChangeAspect="1"/>
            </p:cNvPicPr>
            <p:nvPr/>
          </p:nvPicPr>
          <p:blipFill>
            <a:blip r:embed="rId2"/>
            <a:stretch>
              <a:fillRect/>
            </a:stretch>
          </p:blipFill>
          <p:spPr>
            <a:xfrm>
              <a:off x="375974" y="1796209"/>
              <a:ext cx="719663" cy="686190"/>
            </a:xfrm>
            <a:prstGeom prst="rect">
              <a:avLst/>
            </a:prstGeom>
            <a:ln w="12700">
              <a:miter lim="400000"/>
            </a:ln>
          </p:spPr>
        </p:pic>
        <p:sp>
          <p:nvSpPr>
            <p:cNvPr id="5" name="Google Shape;95;p3"/>
            <p:cNvSpPr txBox="1"/>
            <p:nvPr/>
          </p:nvSpPr>
          <p:spPr>
            <a:xfrm>
              <a:off x="375975" y="1265366"/>
              <a:ext cx="4864619" cy="53616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787400" y="2014319"/>
              <a:ext cx="3574271" cy="3016178"/>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_tradnl" dirty="0"/>
                <a:t>      Reparar y probar sistemas hidráulicos y neumáticos, responsables de diversas funciones en los vehículos, tales como suspensión, sistema de dirección, frenos              y transmisión de potencia manual y automática, utilizando las herramientas e instrumentos apropiados, de</a:t>
              </a:r>
            </a:p>
            <a:p>
              <a:r>
                <a:rPr lang="es-ES_tradnl" dirty="0"/>
                <a:t>acuerdo a las especificaciones</a:t>
              </a:r>
            </a:p>
            <a:p>
              <a:r>
                <a:rPr lang="es-ES_tradnl" dirty="0"/>
                <a:t>técnicas del fabricante y </a:t>
              </a:r>
            </a:p>
            <a:p>
              <a:r>
                <a:rPr lang="es-ES_tradnl" dirty="0"/>
                <a:t>estándares internacionales. </a:t>
              </a:r>
            </a:p>
          </p:txBody>
        </p:sp>
      </p:grpSp>
    </p:spTree>
    <p:extLst>
      <p:ext uri="{BB962C8B-B14F-4D97-AF65-F5344CB8AC3E}">
        <p14:creationId xmlns:p14="http://schemas.microsoft.com/office/powerpoint/2010/main" val="387594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667023"/>
            <a:ext cx="4657800" cy="60806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a16="http://schemas.microsoft.com/office/drawing/2014/main"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0071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a:solidFill>
                  <a:srgbClr val="741B47"/>
                </a:solidFill>
                <a:latin typeface="Calibri" panose="020F0502020204030204" pitchFamily="34" charset="0"/>
                <a:ea typeface="Roboto"/>
                <a:cs typeface="Calibri" panose="020F0502020204030204" pitchFamily="34" charset="0"/>
                <a:sym typeface="Roboto"/>
              </a:rPr>
              <a:t>LABORATORIO HIDRÁULICA</a:t>
            </a:r>
            <a:endParaRPr sz="1800" b="1" dirty="0">
              <a:latin typeface="Calibri" panose="020F0502020204030204" pitchFamily="34" charset="0"/>
              <a:cs typeface="Calibri" panose="020F0502020204030204" pitchFamily="34" charset="0"/>
            </a:endParaRPr>
          </a:p>
        </p:txBody>
      </p:sp>
      <p:grpSp>
        <p:nvGrpSpPr>
          <p:cNvPr id="3" name="Grupo 2"/>
          <p:cNvGrpSpPr/>
          <p:nvPr/>
        </p:nvGrpSpPr>
        <p:grpSpPr>
          <a:xfrm>
            <a:off x="375975" y="277339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a16="http://schemas.microsoft.com/office/drawing/2014/main" id="{FD5CCA16-F769-EE46-BB85-A310245CC79B}"/>
              </a:ext>
            </a:extLst>
          </p:cNvPr>
          <p:cNvSpPr txBox="1"/>
          <p:nvPr/>
        </p:nvSpPr>
        <p:spPr>
          <a:xfrm>
            <a:off x="967146" y="2701956"/>
            <a:ext cx="4129200" cy="538200"/>
          </a:xfrm>
          <a:prstGeom prst="rect">
            <a:avLst/>
          </a:prstGeom>
          <a:noFill/>
          <a:ln>
            <a:noFill/>
          </a:ln>
        </p:spPr>
        <p:txBody>
          <a:bodyPr spcFirstLastPara="1" wrap="square" lIns="91425" tIns="91425" rIns="91425" bIns="91425" anchor="ctr" anchorCtr="0">
            <a:noAutofit/>
          </a:bodyPr>
          <a:lstStyle/>
          <a:p>
            <a:pPr>
              <a:lnSpc>
                <a:spcPct val="110000"/>
              </a:lnSpc>
            </a:pPr>
            <a:r>
              <a:rPr lang="es-ES" sz="1600" dirty="0">
                <a:latin typeface="Calibri" charset="0"/>
                <a:ea typeface="Calibri" charset="0"/>
                <a:cs typeface="Calibri" charset="0"/>
              </a:rPr>
              <a:t>Las partes y componentes de los cilindros hidráulicos.</a:t>
            </a:r>
          </a:p>
        </p:txBody>
      </p:sp>
      <p:sp>
        <p:nvSpPr>
          <p:cNvPr id="22" name="Google Shape;101;p3"/>
          <p:cNvSpPr/>
          <p:nvPr/>
        </p:nvSpPr>
        <p:spPr>
          <a:xfrm>
            <a:off x="564075" y="3351145"/>
            <a:ext cx="4657800" cy="896936"/>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3" name="Grupo 2"/>
          <p:cNvGrpSpPr/>
          <p:nvPr/>
        </p:nvGrpSpPr>
        <p:grpSpPr>
          <a:xfrm>
            <a:off x="375975" y="3504946"/>
            <a:ext cx="376200" cy="395325"/>
            <a:chOff x="375975" y="3087305"/>
            <a:chExt cx="376200" cy="395325"/>
          </a:xfrm>
        </p:grpSpPr>
        <p:sp>
          <p:nvSpPr>
            <p:cNvPr id="24"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sp>
        <p:nvSpPr>
          <p:cNvPr id="26" name="Google Shape;80;p14">
            <a:extLst>
              <a:ext uri="{FF2B5EF4-FFF2-40B4-BE49-F238E27FC236}">
                <a16:creationId xmlns:a16="http://schemas.microsoft.com/office/drawing/2014/main" id="{FD5CCA16-F769-EE46-BB85-A310245CC79B}"/>
              </a:ext>
            </a:extLst>
          </p:cNvPr>
          <p:cNvSpPr txBox="1"/>
          <p:nvPr/>
        </p:nvSpPr>
        <p:spPr>
          <a:xfrm>
            <a:off x="967145" y="3393580"/>
            <a:ext cx="4254729" cy="828546"/>
          </a:xfrm>
          <a:prstGeom prst="rect">
            <a:avLst/>
          </a:prstGeom>
          <a:noFill/>
          <a:ln>
            <a:noFill/>
          </a:ln>
        </p:spPr>
        <p:txBody>
          <a:bodyPr spcFirstLastPara="1" wrap="square" lIns="91425" tIns="91425" rIns="91425" bIns="91425" anchor="ctr" anchorCtr="0">
            <a:noAutofit/>
          </a:bodyPr>
          <a:lstStyle/>
          <a:p>
            <a:pPr lvl="0">
              <a:lnSpc>
                <a:spcPct val="115000"/>
              </a:lnSpc>
            </a:pPr>
            <a:r>
              <a:rPr lang="es-ES" sz="1600" dirty="0">
                <a:latin typeface="Calibri" panose="020F0502020204030204" pitchFamily="34" charset="0"/>
                <a:ea typeface="Roboto"/>
                <a:cs typeface="Calibri" panose="020F0502020204030204" pitchFamily="34" charset="0"/>
                <a:sym typeface="Roboto"/>
              </a:rPr>
              <a:t>A desarmar y armar cilindros hidráulicos, utilizando las herramientas y los elementos de seguridad apropiados.</a:t>
            </a:r>
            <a:endParaRPr lang="x-none"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27" name="Google Shape;101;p3"/>
          <p:cNvSpPr/>
          <p:nvPr/>
        </p:nvSpPr>
        <p:spPr>
          <a:xfrm>
            <a:off x="564075" y="4349828"/>
            <a:ext cx="4657800" cy="71390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8" name="Grupo 2"/>
          <p:cNvGrpSpPr/>
          <p:nvPr/>
        </p:nvGrpSpPr>
        <p:grpSpPr>
          <a:xfrm>
            <a:off x="375975" y="4509118"/>
            <a:ext cx="376200" cy="395325"/>
            <a:chOff x="375975" y="3087305"/>
            <a:chExt cx="376200" cy="395325"/>
          </a:xfrm>
        </p:grpSpPr>
        <p:sp>
          <p:nvSpPr>
            <p:cNvPr id="29"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3</a:t>
              </a:r>
              <a:endParaRPr sz="2800" b="1" i="0" u="none" strike="noStrike" cap="none" dirty="0">
                <a:solidFill>
                  <a:srgbClr val="FFFFFF"/>
                </a:solidFill>
                <a:latin typeface="Calibri"/>
                <a:ea typeface="Calibri"/>
                <a:cs typeface="Calibri"/>
                <a:sym typeface="Calibri"/>
              </a:endParaRPr>
            </a:p>
          </p:txBody>
        </p:sp>
      </p:grpSp>
      <p:sp>
        <p:nvSpPr>
          <p:cNvPr id="31" name="Google Shape;80;p14">
            <a:extLst>
              <a:ext uri="{FF2B5EF4-FFF2-40B4-BE49-F238E27FC236}">
                <a16:creationId xmlns:a16="http://schemas.microsoft.com/office/drawing/2014/main" id="{FD5CCA16-F769-EE46-BB85-A310245CC79B}"/>
              </a:ext>
            </a:extLst>
          </p:cNvPr>
          <p:cNvSpPr txBox="1"/>
          <p:nvPr/>
        </p:nvSpPr>
        <p:spPr>
          <a:xfrm>
            <a:off x="967146" y="4437681"/>
            <a:ext cx="41292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ES" sz="1500" dirty="0">
                <a:latin typeface="Calibri" panose="020F0502020204030204" pitchFamily="34" charset="0"/>
                <a:ea typeface="Roboto"/>
                <a:cs typeface="Calibri" panose="020F0502020204030204" pitchFamily="34" charset="0"/>
                <a:sym typeface="Roboto"/>
              </a:rPr>
              <a:t>Identificaste los puntos de desgaste y los empaques de recambio durante la mantención.</a:t>
            </a:r>
            <a:endParaRPr lang="x-none" sz="15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32" name="Google Shape;101;p3"/>
          <p:cNvSpPr/>
          <p:nvPr/>
        </p:nvSpPr>
        <p:spPr>
          <a:xfrm>
            <a:off x="564075" y="5191217"/>
            <a:ext cx="4657800" cy="599579"/>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3" name="Grupo 2"/>
          <p:cNvGrpSpPr/>
          <p:nvPr/>
        </p:nvGrpSpPr>
        <p:grpSpPr>
          <a:xfrm>
            <a:off x="375975" y="5293344"/>
            <a:ext cx="376200" cy="395325"/>
            <a:chOff x="375975" y="3087305"/>
            <a:chExt cx="376200" cy="395325"/>
          </a:xfrm>
        </p:grpSpPr>
        <p:sp>
          <p:nvSpPr>
            <p:cNvPr id="34"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4</a:t>
              </a:r>
              <a:endParaRPr sz="2800" b="1" i="0" u="none" strike="noStrike" cap="none" dirty="0">
                <a:solidFill>
                  <a:srgbClr val="FFFFFF"/>
                </a:solidFill>
                <a:latin typeface="Calibri"/>
                <a:ea typeface="Calibri"/>
                <a:cs typeface="Calibri"/>
                <a:sym typeface="Calibri"/>
              </a:endParaRPr>
            </a:p>
          </p:txBody>
        </p:sp>
      </p:grpSp>
      <p:sp>
        <p:nvSpPr>
          <p:cNvPr id="36" name="Google Shape;80;p14">
            <a:extLst>
              <a:ext uri="{FF2B5EF4-FFF2-40B4-BE49-F238E27FC236}">
                <a16:creationId xmlns:a16="http://schemas.microsoft.com/office/drawing/2014/main" id="{FD5CCA16-F769-EE46-BB85-A310245CC79B}"/>
              </a:ext>
            </a:extLst>
          </p:cNvPr>
          <p:cNvSpPr txBox="1"/>
          <p:nvPr/>
        </p:nvSpPr>
        <p:spPr>
          <a:xfrm>
            <a:off x="967146" y="5257922"/>
            <a:ext cx="4129200" cy="472545"/>
          </a:xfrm>
          <a:prstGeom prst="rect">
            <a:avLst/>
          </a:prstGeom>
          <a:noFill/>
          <a:ln>
            <a:noFill/>
          </a:ln>
        </p:spPr>
        <p:txBody>
          <a:bodyPr spcFirstLastPara="1" wrap="square" lIns="91425" tIns="91425" rIns="91425" bIns="91425" anchor="ctr" anchorCtr="0">
            <a:noAutofit/>
          </a:bodyPr>
          <a:lstStyle/>
          <a:p>
            <a:pPr lvl="0">
              <a:lnSpc>
                <a:spcPct val="115000"/>
              </a:lnSpc>
            </a:pPr>
            <a:r>
              <a:rPr lang="es-ES" sz="1500" dirty="0">
                <a:latin typeface="Calibri" panose="020F0502020204030204" pitchFamily="34" charset="0"/>
                <a:ea typeface="Roboto"/>
                <a:cs typeface="Calibri" panose="020F0502020204030204" pitchFamily="34" charset="0"/>
                <a:sym typeface="Roboto"/>
              </a:rPr>
              <a:t>Realizaste diagnostico y listado de fallas en cilindros hidráulicos.</a:t>
            </a:r>
            <a:endParaRPr lang="x-none" sz="15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37" name="Google Shape;101;p3"/>
          <p:cNvSpPr/>
          <p:nvPr/>
        </p:nvSpPr>
        <p:spPr>
          <a:xfrm>
            <a:off x="572274" y="5918278"/>
            <a:ext cx="4657800" cy="622449"/>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8" name="Grupo 2"/>
          <p:cNvGrpSpPr/>
          <p:nvPr/>
        </p:nvGrpSpPr>
        <p:grpSpPr>
          <a:xfrm>
            <a:off x="375975" y="6027376"/>
            <a:ext cx="376200" cy="395325"/>
            <a:chOff x="375975" y="3087305"/>
            <a:chExt cx="376200" cy="395325"/>
          </a:xfrm>
        </p:grpSpPr>
        <p:sp>
          <p:nvSpPr>
            <p:cNvPr id="39"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5</a:t>
              </a:r>
              <a:endParaRPr sz="2800" b="1" i="0" u="none" strike="noStrike" cap="none" dirty="0">
                <a:solidFill>
                  <a:srgbClr val="FFFFFF"/>
                </a:solidFill>
                <a:latin typeface="Calibri"/>
                <a:ea typeface="Calibri"/>
                <a:cs typeface="Calibri"/>
                <a:sym typeface="Calibri"/>
              </a:endParaRPr>
            </a:p>
          </p:txBody>
        </p:sp>
      </p:grpSp>
      <p:sp>
        <p:nvSpPr>
          <p:cNvPr id="41" name="Google Shape;80;p14">
            <a:extLst>
              <a:ext uri="{FF2B5EF4-FFF2-40B4-BE49-F238E27FC236}">
                <a16:creationId xmlns:a16="http://schemas.microsoft.com/office/drawing/2014/main" id="{FD5CCA16-F769-EE46-BB85-A310245CC79B}"/>
              </a:ext>
            </a:extLst>
          </p:cNvPr>
          <p:cNvSpPr txBox="1"/>
          <p:nvPr/>
        </p:nvSpPr>
        <p:spPr>
          <a:xfrm>
            <a:off x="975346" y="5960402"/>
            <a:ext cx="41292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ES" sz="1500" dirty="0">
                <a:latin typeface="Calibri" panose="020F0502020204030204" pitchFamily="34" charset="0"/>
                <a:ea typeface="Roboto"/>
                <a:cs typeface="Calibri" panose="020F0502020204030204" pitchFamily="34" charset="0"/>
                <a:sym typeface="Roboto"/>
              </a:rPr>
              <a:t>Identificaste mediante un dibujo o diagrama los componentes de los cilindros.</a:t>
            </a:r>
            <a:endParaRPr lang="x-none" sz="1500" b="1" dirty="0">
              <a:solidFill>
                <a:srgbClr val="76384D"/>
              </a:solidFill>
              <a:latin typeface="Calibri" panose="020F0502020204030204" pitchFamily="34" charset="0"/>
              <a:ea typeface="Roboto"/>
              <a:cs typeface="Calibri" panose="020F0502020204030204" pitchFamily="34" charset="0"/>
              <a:sym typeface="Roboto"/>
            </a:endParaRPr>
          </a:p>
        </p:txBody>
      </p:sp>
      <p:pic>
        <p:nvPicPr>
          <p:cNvPr id="42" name="Imagen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169868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sp>
        <p:nvSpPr>
          <p:cNvPr id="126" name="Google Shape;126;p4"/>
          <p:cNvSpPr/>
          <p:nvPr/>
        </p:nvSpPr>
        <p:spPr>
          <a:xfrm>
            <a:off x="375767" y="4128601"/>
            <a:ext cx="5650725" cy="66945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7" name="Google Shape;127;p4"/>
          <p:cNvSpPr txBox="1"/>
          <p:nvPr/>
        </p:nvSpPr>
        <p:spPr>
          <a:xfrm>
            <a:off x="680648" y="4358005"/>
            <a:ext cx="3819550" cy="210648"/>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Pueden</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identificar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simbología</a:t>
            </a:r>
            <a:r>
              <a:rPr lang="en-US" sz="1600" b="0" i="0" u="none" strike="noStrike" cap="none" dirty="0">
                <a:solidFill>
                  <a:srgbClr val="000000"/>
                </a:solidFill>
                <a:latin typeface="Calibri"/>
                <a:ea typeface="Calibri"/>
                <a:cs typeface="Calibri"/>
                <a:sym typeface="Calibri"/>
              </a:rPr>
              <a:t>?</a:t>
            </a:r>
            <a:endParaRPr sz="1600" b="0" i="0" u="none" strike="noStrike" cap="none" dirty="0">
              <a:solidFill>
                <a:srgbClr val="000000"/>
              </a:solidFill>
              <a:latin typeface="Calibri"/>
              <a:ea typeface="Calibri"/>
              <a:cs typeface="Calibri"/>
              <a:sym typeface="Calibri"/>
            </a:endParaRPr>
          </a:p>
        </p:txBody>
      </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a:solidFill>
                  <a:srgbClr val="76384D"/>
                </a:solidFill>
                <a:latin typeface="Calibri"/>
                <a:ea typeface="Calibri"/>
                <a:cs typeface="Calibri"/>
                <a:sym typeface="Calibri"/>
              </a:rPr>
              <a:t>¡Compartan experiencias </a:t>
            </a:r>
            <a:r>
              <a:rPr lang="en-US" sz="2100" b="0" i="0" u="none" strike="noStrike" cap="none">
                <a:solidFill>
                  <a:srgbClr val="76384D"/>
                </a:solidFill>
                <a:latin typeface="Calibri"/>
                <a:ea typeface="Calibri"/>
                <a:cs typeface="Calibri"/>
                <a:sym typeface="Calibri"/>
              </a:rPr>
              <a:t>con sus compañeros! </a:t>
            </a:r>
            <a:endParaRPr sz="2000" b="0" i="0" u="none" strike="noStrike" cap="none">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1" name="Google Shape;131;p4"/>
          <p:cNvSpPr txBox="1"/>
          <p:nvPr/>
        </p:nvSpPr>
        <p:spPr>
          <a:xfrm>
            <a:off x="680648" y="3321390"/>
            <a:ext cx="5440500" cy="279821"/>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Qué</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saben</a:t>
            </a:r>
            <a:r>
              <a:rPr lang="en-US" sz="1600" b="0" i="0" u="none" strike="noStrike" cap="none" dirty="0">
                <a:solidFill>
                  <a:srgbClr val="000000"/>
                </a:solidFill>
                <a:latin typeface="Calibri"/>
                <a:ea typeface="Calibri"/>
                <a:cs typeface="Calibri"/>
                <a:sym typeface="Calibri"/>
              </a:rPr>
              <a:t> de </a:t>
            </a:r>
            <a:r>
              <a:rPr lang="en-US" sz="1600" b="0" i="0" u="none" strike="noStrike" cap="none" dirty="0" err="1">
                <a:solidFill>
                  <a:srgbClr val="000000"/>
                </a:solidFill>
                <a:latin typeface="Calibri"/>
                <a:ea typeface="Calibri"/>
                <a:cs typeface="Calibri"/>
                <a:sym typeface="Calibri"/>
              </a:rPr>
              <a:t>los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componentes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utilizados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hidráulica</a:t>
            </a:r>
            <a:r>
              <a:rPr lang="en-US" sz="1600" b="0" i="0" u="none" strike="noStrike" cap="none" dirty="0">
                <a:solidFill>
                  <a:srgbClr val="000000"/>
                </a:solidFill>
                <a:latin typeface="Calibri"/>
                <a:ea typeface="Calibri"/>
                <a:cs typeface="Calibri"/>
                <a:sym typeface="Calibri"/>
              </a:rPr>
              <a:t>?</a:t>
            </a:r>
            <a:endParaRPr sz="1600" b="0" i="0" u="none" strike="noStrike" cap="none" dirty="0">
              <a:solidFill>
                <a:srgbClr val="000000"/>
              </a:solidFill>
              <a:latin typeface="Calibri"/>
              <a:ea typeface="Calibri"/>
              <a:cs typeface="Calibri"/>
              <a:sym typeface="Calibri"/>
            </a:endParaRPr>
          </a:p>
        </p:txBody>
      </p:sp>
      <p:sp>
        <p:nvSpPr>
          <p:cNvPr id="132" name="Google Shape;132;p4"/>
          <p:cNvSpPr/>
          <p:nvPr/>
        </p:nvSpPr>
        <p:spPr>
          <a:xfrm>
            <a:off x="375767" y="3108099"/>
            <a:ext cx="5650725" cy="66945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741B47"/>
                </a:solidFill>
                <a:latin typeface="Calibri"/>
                <a:ea typeface="Calibri"/>
                <a:cs typeface="Calibri"/>
                <a:sym typeface="Calibri"/>
              </a:rPr>
              <a:t>LABORATIORIO HIDRÁULICA</a:t>
            </a:r>
            <a:endParaRPr sz="2000" b="1" i="0" u="none" strike="noStrike" cap="none" dirty="0">
              <a:solidFill>
                <a:srgbClr val="000000"/>
              </a:solidFill>
              <a:latin typeface="Calibri"/>
              <a:ea typeface="Calibri"/>
              <a:cs typeface="Calibri"/>
              <a:sym typeface="Calibri"/>
            </a:endParaRPr>
          </a:p>
        </p:txBody>
      </p:sp>
      <p:sp>
        <p:nvSpPr>
          <p:cNvPr id="136" name="Google Shape;136;p4"/>
          <p:cNvSpPr/>
          <p:nvPr/>
        </p:nvSpPr>
        <p:spPr>
          <a:xfrm>
            <a:off x="375767" y="5151041"/>
            <a:ext cx="5650725" cy="66945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7" name="Google Shape;137;p4"/>
          <p:cNvSpPr txBox="1"/>
          <p:nvPr/>
        </p:nvSpPr>
        <p:spPr>
          <a:xfrm>
            <a:off x="680648" y="5377964"/>
            <a:ext cx="5178912" cy="21198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¿Con </a:t>
            </a:r>
            <a:r>
              <a:rPr lang="en-US" sz="1600" b="0" i="0" u="none" strike="noStrike" cap="none" dirty="0" err="1">
                <a:solidFill>
                  <a:srgbClr val="000000"/>
                </a:solidFill>
                <a:latin typeface="Calibri"/>
                <a:ea typeface="Calibri"/>
                <a:cs typeface="Calibri"/>
                <a:sym typeface="Calibri"/>
              </a:rPr>
              <a:t>diferentes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componentes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pueden</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armar</a:t>
            </a:r>
            <a:r>
              <a:rPr lang="en-US" sz="1600" b="0" i="0" u="none" strike="noStrike" cap="none" dirty="0">
                <a:solidFill>
                  <a:srgbClr val="000000"/>
                </a:solidFill>
                <a:latin typeface="Calibri"/>
                <a:ea typeface="Calibri"/>
                <a:cs typeface="Calibri"/>
                <a:sym typeface="Calibri"/>
              </a:rPr>
              <a:t> un </a:t>
            </a:r>
            <a:r>
              <a:rPr lang="en-US" sz="1600" b="0" i="0" u="none" strike="noStrike" cap="none" dirty="0" err="1">
                <a:solidFill>
                  <a:srgbClr val="000000"/>
                </a:solidFill>
                <a:latin typeface="Calibri"/>
                <a:ea typeface="Calibri"/>
                <a:cs typeface="Calibri"/>
                <a:sym typeface="Calibri"/>
              </a:rPr>
              <a:t>circuito</a:t>
            </a:r>
            <a:r>
              <a:rPr lang="en-US" sz="1600" b="0" i="0" u="none" strike="noStrike" cap="none" dirty="0">
                <a:solidFill>
                  <a:srgbClr val="000000"/>
                </a:solidFill>
                <a:latin typeface="Calibri"/>
                <a:ea typeface="Calibri"/>
                <a:cs typeface="Calibri"/>
                <a:sym typeface="Calibri"/>
              </a:rPr>
              <a:t>?</a:t>
            </a:r>
            <a:endParaRPr sz="1600" dirty="0"/>
          </a:p>
        </p:txBody>
      </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39" name="Google Shape;139;p4"/>
          <p:cNvPicPr preferRelativeResize="0"/>
          <p:nvPr/>
        </p:nvPicPr>
        <p:blipFill rotWithShape="1">
          <a:blip r:embed="rId3">
            <a:alphaModFix/>
          </a:blip>
          <a:srcRect/>
          <a:stretch/>
        </p:blipFill>
        <p:spPr>
          <a:xfrm>
            <a:off x="5805512" y="3916612"/>
            <a:ext cx="441960" cy="438912"/>
          </a:xfrm>
          <a:prstGeom prst="rect">
            <a:avLst/>
          </a:prstGeom>
          <a:noFill/>
          <a:ln>
            <a:noFill/>
          </a:ln>
        </p:spPr>
      </p:pic>
      <p:pic>
        <p:nvPicPr>
          <p:cNvPr id="140" name="Google Shape;140;p4"/>
          <p:cNvPicPr preferRelativeResize="0"/>
          <p:nvPr/>
        </p:nvPicPr>
        <p:blipFill rotWithShape="1">
          <a:blip r:embed="rId3">
            <a:alphaModFix/>
          </a:blip>
          <a:srcRect/>
          <a:stretch/>
        </p:blipFill>
        <p:spPr>
          <a:xfrm>
            <a:off x="5805512" y="4929647"/>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000" y="2266890"/>
            <a:ext cx="569976" cy="573024"/>
          </a:xfrm>
          <a:prstGeom prst="rect">
            <a:avLst/>
          </a:prstGeom>
        </p:spPr>
      </p:pic>
    </p:spTree>
    <p:extLst>
      <p:ext uri="{BB962C8B-B14F-4D97-AF65-F5344CB8AC3E}">
        <p14:creationId xmlns:p14="http://schemas.microsoft.com/office/powerpoint/2010/main" val="3078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8" name="Google Shape;168;p5"/>
          <p:cNvSpPr txBox="1"/>
          <p:nvPr/>
        </p:nvSpPr>
        <p:spPr>
          <a:xfrm>
            <a:off x="4017018"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a:solidFill>
                  <a:srgbClr val="BA9BA5"/>
                </a:solidFill>
                <a:latin typeface="Calibri"/>
                <a:ea typeface="Calibri"/>
                <a:cs typeface="Calibri"/>
                <a:sym typeface="Calibri"/>
              </a:rPr>
              <a:t>4</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
        <p:nvSpPr>
          <p:cNvPr id="30" name="Google Shape;153;p5"/>
          <p:cNvSpPr/>
          <p:nvPr/>
        </p:nvSpPr>
        <p:spPr>
          <a:xfrm>
            <a:off x="4063481" y="3088868"/>
            <a:ext cx="5095870" cy="3508578"/>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1" name="Grupo 2"/>
          <p:cNvGrpSpPr/>
          <p:nvPr/>
        </p:nvGrpSpPr>
        <p:grpSpPr>
          <a:xfrm>
            <a:off x="3880053" y="3531250"/>
            <a:ext cx="376200" cy="385800"/>
            <a:chOff x="8933845" y="3480600"/>
            <a:chExt cx="376200" cy="385800"/>
          </a:xfrm>
        </p:grpSpPr>
        <p:sp>
          <p:nvSpPr>
            <p:cNvPr id="32"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1" name="Grupo 3"/>
          <p:cNvGrpSpPr/>
          <p:nvPr/>
        </p:nvGrpSpPr>
        <p:grpSpPr>
          <a:xfrm>
            <a:off x="3880053" y="4158841"/>
            <a:ext cx="376200" cy="385800"/>
            <a:chOff x="8933845" y="4794482"/>
            <a:chExt cx="376200" cy="385800"/>
          </a:xfrm>
        </p:grpSpPr>
        <p:sp>
          <p:nvSpPr>
            <p:cNvPr id="42"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45" name="Grupo 4"/>
          <p:cNvGrpSpPr/>
          <p:nvPr/>
        </p:nvGrpSpPr>
        <p:grpSpPr>
          <a:xfrm>
            <a:off x="3880053" y="4719880"/>
            <a:ext cx="376200" cy="385800"/>
            <a:chOff x="8933845" y="6093269"/>
            <a:chExt cx="376200" cy="385800"/>
          </a:xfrm>
        </p:grpSpPr>
        <p:sp>
          <p:nvSpPr>
            <p:cNvPr id="49" name="Google Shape;164;p5"/>
            <p:cNvSpPr/>
            <p:nvPr/>
          </p:nvSpPr>
          <p:spPr>
            <a:xfrm>
              <a:off x="8933845" y="6093269"/>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65;p5"/>
            <p:cNvSpPr txBox="1"/>
            <p:nvPr/>
          </p:nvSpPr>
          <p:spPr>
            <a:xfrm>
              <a:off x="8943370" y="6093269"/>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3</a:t>
              </a:r>
              <a:endParaRPr sz="2800" b="1" i="0" u="none" strike="noStrike" cap="none" dirty="0">
                <a:solidFill>
                  <a:srgbClr val="FFFFFF"/>
                </a:solidFill>
                <a:latin typeface="Calibri"/>
                <a:ea typeface="Calibri"/>
                <a:cs typeface="Calibri"/>
                <a:sym typeface="Calibri"/>
              </a:endParaRPr>
            </a:p>
          </p:txBody>
        </p:sp>
      </p:grpSp>
      <p:grpSp>
        <p:nvGrpSpPr>
          <p:cNvPr id="52" name="Grupo 2"/>
          <p:cNvGrpSpPr/>
          <p:nvPr/>
        </p:nvGrpSpPr>
        <p:grpSpPr>
          <a:xfrm>
            <a:off x="3880053" y="5274310"/>
            <a:ext cx="376200" cy="385800"/>
            <a:chOff x="8933845" y="3480600"/>
            <a:chExt cx="376200" cy="385800"/>
          </a:xfrm>
        </p:grpSpPr>
        <p:sp>
          <p:nvSpPr>
            <p:cNvPr id="53"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4</a:t>
              </a:r>
              <a:endParaRPr sz="2800" b="1" i="0" u="none" strike="noStrike" cap="none" dirty="0">
                <a:solidFill>
                  <a:srgbClr val="FFFFFF"/>
                </a:solidFill>
                <a:latin typeface="Calibri"/>
                <a:ea typeface="Calibri"/>
                <a:cs typeface="Calibri"/>
                <a:sym typeface="Calibri"/>
              </a:endParaRPr>
            </a:p>
          </p:txBody>
        </p:sp>
      </p:grpSp>
      <p:grpSp>
        <p:nvGrpSpPr>
          <p:cNvPr id="55" name="Grupo 3"/>
          <p:cNvGrpSpPr/>
          <p:nvPr/>
        </p:nvGrpSpPr>
        <p:grpSpPr>
          <a:xfrm>
            <a:off x="3880053" y="5856878"/>
            <a:ext cx="376200" cy="385800"/>
            <a:chOff x="8933845" y="4794482"/>
            <a:chExt cx="376200" cy="385800"/>
          </a:xfrm>
        </p:grpSpPr>
        <p:sp>
          <p:nvSpPr>
            <p:cNvPr id="56"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5</a:t>
              </a:r>
              <a:endParaRPr sz="2800" b="1" i="0" u="none" strike="noStrike" cap="none" dirty="0">
                <a:solidFill>
                  <a:srgbClr val="FFFFFF"/>
                </a:solidFill>
                <a:latin typeface="Calibri"/>
                <a:ea typeface="Calibri"/>
                <a:cs typeface="Calibri"/>
                <a:sym typeface="Calibri"/>
              </a:endParaRPr>
            </a:p>
          </p:txBody>
        </p:sp>
      </p:grpSp>
      <p:sp>
        <p:nvSpPr>
          <p:cNvPr id="58" name="Google Shape;154;p5"/>
          <p:cNvSpPr txBox="1"/>
          <p:nvPr/>
        </p:nvSpPr>
        <p:spPr>
          <a:xfrm>
            <a:off x="4510403" y="4170173"/>
            <a:ext cx="4476023" cy="363136"/>
          </a:xfrm>
          <a:prstGeom prst="rect">
            <a:avLst/>
          </a:prstGeom>
          <a:noFill/>
          <a:ln>
            <a:noFill/>
          </a:ln>
        </p:spPr>
        <p:txBody>
          <a:bodyPr spcFirstLastPara="1" wrap="square" lIns="91425" tIns="45700" rIns="91425" bIns="45700" anchor="t" anchorCtr="0">
            <a:spAutoFit/>
          </a:bodyPr>
          <a:lstStyle/>
          <a:p>
            <a:pPr>
              <a:lnSpc>
                <a:spcPct val="110000"/>
              </a:lnSpc>
            </a:pPr>
            <a:r>
              <a:rPr lang="es-ES" sz="1600" dirty="0">
                <a:latin typeface="Calibri" charset="0"/>
                <a:ea typeface="Calibri" charset="0"/>
                <a:cs typeface="Calibri" charset="0"/>
              </a:rPr>
              <a:t>Realizarás mediciones de caudal y presión.</a:t>
            </a:r>
          </a:p>
        </p:txBody>
      </p:sp>
      <p:sp>
        <p:nvSpPr>
          <p:cNvPr id="59" name="Google Shape;154;p5"/>
          <p:cNvSpPr txBox="1"/>
          <p:nvPr/>
        </p:nvSpPr>
        <p:spPr>
          <a:xfrm>
            <a:off x="4510404" y="4595791"/>
            <a:ext cx="4476022" cy="633979"/>
          </a:xfrm>
          <a:prstGeom prst="rect">
            <a:avLst/>
          </a:prstGeom>
          <a:noFill/>
          <a:ln>
            <a:noFill/>
          </a:ln>
        </p:spPr>
        <p:txBody>
          <a:bodyPr spcFirstLastPara="1" wrap="square" lIns="91425" tIns="45700" rIns="91425" bIns="45700" anchor="t" anchorCtr="0">
            <a:spAutoFit/>
          </a:bodyPr>
          <a:lstStyle/>
          <a:p>
            <a:pPr>
              <a:lnSpc>
                <a:spcPct val="110000"/>
              </a:lnSpc>
            </a:pPr>
            <a:r>
              <a:rPr lang="es-ES" sz="1600" dirty="0">
                <a:latin typeface="Calibri" charset="0"/>
                <a:ea typeface="Calibri" charset="0"/>
                <a:cs typeface="Calibri" charset="0"/>
              </a:rPr>
              <a:t>Interpretarás simbología, diagramas y planos de circuitos básicos hidráulicos.</a:t>
            </a:r>
          </a:p>
        </p:txBody>
      </p:sp>
      <p:sp>
        <p:nvSpPr>
          <p:cNvPr id="60" name="Google Shape;154;p5"/>
          <p:cNvSpPr txBox="1"/>
          <p:nvPr/>
        </p:nvSpPr>
        <p:spPr>
          <a:xfrm>
            <a:off x="4510403" y="5285642"/>
            <a:ext cx="4476023" cy="363136"/>
          </a:xfrm>
          <a:prstGeom prst="rect">
            <a:avLst/>
          </a:prstGeom>
          <a:noFill/>
          <a:ln>
            <a:noFill/>
          </a:ln>
        </p:spPr>
        <p:txBody>
          <a:bodyPr spcFirstLastPara="1" wrap="square" lIns="91425" tIns="45700" rIns="91425" bIns="45700" anchor="t" anchorCtr="0">
            <a:spAutoFit/>
          </a:bodyPr>
          <a:lstStyle/>
          <a:p>
            <a:pPr>
              <a:lnSpc>
                <a:spcPct val="110000"/>
              </a:lnSpc>
            </a:pPr>
            <a:r>
              <a:rPr lang="es-ES" sz="1600" dirty="0">
                <a:latin typeface="Calibri" charset="0"/>
                <a:ea typeface="Calibri" charset="0"/>
                <a:cs typeface="Calibri" charset="0"/>
              </a:rPr>
              <a:t>Armarás y probarás diferentes circuitos hidráulicos.</a:t>
            </a:r>
          </a:p>
        </p:txBody>
      </p:sp>
      <p:sp>
        <p:nvSpPr>
          <p:cNvPr id="61" name="Google Shape;154;p5"/>
          <p:cNvSpPr txBox="1"/>
          <p:nvPr/>
        </p:nvSpPr>
        <p:spPr>
          <a:xfrm>
            <a:off x="4510403" y="5732789"/>
            <a:ext cx="4476023" cy="633979"/>
          </a:xfrm>
          <a:prstGeom prst="rect">
            <a:avLst/>
          </a:prstGeom>
          <a:noFill/>
          <a:ln>
            <a:noFill/>
          </a:ln>
        </p:spPr>
        <p:txBody>
          <a:bodyPr spcFirstLastPara="1" wrap="square" lIns="91425" tIns="45700" rIns="91425" bIns="45700" anchor="t" anchorCtr="0">
            <a:spAutoFit/>
          </a:bodyPr>
          <a:lstStyle/>
          <a:p>
            <a:pPr>
              <a:lnSpc>
                <a:spcPct val="110000"/>
              </a:lnSpc>
            </a:pPr>
            <a:r>
              <a:rPr lang="es-ES" sz="1600" dirty="0">
                <a:latin typeface="Calibri" charset="0"/>
                <a:ea typeface="Calibri" charset="0"/>
                <a:cs typeface="Calibri" charset="0"/>
              </a:rPr>
              <a:t>Resolverás problemas de aplicaciones practicas en circuitos hidráulicos.</a:t>
            </a:r>
          </a:p>
        </p:txBody>
      </p:sp>
      <p:sp>
        <p:nvSpPr>
          <p:cNvPr id="62"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en condiciones de:</a:t>
            </a:r>
            <a:endParaRPr b="1" dirty="0">
              <a:solidFill>
                <a:schemeClr val="tx1"/>
              </a:solidFill>
              <a:latin typeface="Calibri" panose="020F0502020204030204" pitchFamily="34" charset="0"/>
              <a:cs typeface="Calibri" panose="020F0502020204030204" pitchFamily="34" charset="0"/>
            </a:endParaRPr>
          </a:p>
        </p:txBody>
      </p:sp>
      <p:sp>
        <p:nvSpPr>
          <p:cNvPr id="63"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a:solidFill>
                  <a:srgbClr val="FF0000"/>
                </a:solidFill>
                <a:latin typeface="Calibri"/>
                <a:ea typeface="Calibri"/>
                <a:cs typeface="Calibri"/>
                <a:sym typeface="Calibri"/>
              </a:rPr>
              <a:t>LABORATORIO </a:t>
            </a:r>
            <a:r>
              <a:rPr lang="en-US" sz="2000" b="1" i="0" u="none" strike="noStrike" cap="none">
                <a:solidFill>
                  <a:srgbClr val="741B47"/>
                </a:solidFill>
                <a:latin typeface="Calibri"/>
                <a:ea typeface="Calibri"/>
                <a:cs typeface="Calibri"/>
                <a:sym typeface="Calibri"/>
              </a:rPr>
              <a:t>HIDRÁULICA</a:t>
            </a:r>
            <a:endParaRPr sz="2000" b="1" i="0" u="none" strike="noStrike" cap="none" dirty="0">
              <a:solidFill>
                <a:srgbClr val="741B47"/>
              </a:solidFill>
              <a:latin typeface="Calibri"/>
              <a:ea typeface="Calibri"/>
              <a:cs typeface="Calibri"/>
              <a:sym typeface="Calibri"/>
            </a:endParaRPr>
          </a:p>
        </p:txBody>
      </p:sp>
      <p:sp>
        <p:nvSpPr>
          <p:cNvPr id="34" name="Google Shape;154;p5"/>
          <p:cNvSpPr txBox="1"/>
          <p:nvPr/>
        </p:nvSpPr>
        <p:spPr>
          <a:xfrm>
            <a:off x="4510403" y="3271739"/>
            <a:ext cx="4476023" cy="904823"/>
          </a:xfrm>
          <a:prstGeom prst="rect">
            <a:avLst/>
          </a:prstGeom>
          <a:noFill/>
          <a:ln>
            <a:noFill/>
          </a:ln>
        </p:spPr>
        <p:txBody>
          <a:bodyPr spcFirstLastPara="1" wrap="square" lIns="91425" tIns="45700" rIns="91425" bIns="45700" anchor="t" anchorCtr="0">
            <a:spAutoFit/>
          </a:bodyPr>
          <a:lstStyle/>
          <a:p>
            <a:pPr>
              <a:lnSpc>
                <a:spcPct val="110000"/>
              </a:lnSpc>
            </a:pPr>
            <a:r>
              <a:rPr lang="es-ES" sz="1600" dirty="0">
                <a:latin typeface="Calibri" charset="0"/>
                <a:ea typeface="Calibri" charset="0"/>
                <a:cs typeface="Calibri" charset="0"/>
              </a:rPr>
              <a:t>Reconocerás  de manera correcta diferentes componentes utilizados para armar diferentes circuitos hidráulicos.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Rectángulo redondeado"/>
          <p:cNvSpPr/>
          <p:nvPr/>
        </p:nvSpPr>
        <p:spPr>
          <a:xfrm>
            <a:off x="4595430" y="2426923"/>
            <a:ext cx="4845548" cy="1137077"/>
          </a:xfrm>
          <a:prstGeom prst="roundRect">
            <a:avLst>
              <a:gd name="adj" fmla="val 258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459" name="CuadroTexto 8"/>
          <p:cNvSpPr txBox="1"/>
          <p:nvPr/>
        </p:nvSpPr>
        <p:spPr>
          <a:xfrm>
            <a:off x="4917866" y="2578832"/>
            <a:ext cx="409033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pPr marL="0" indent="0">
              <a:buNone/>
            </a:pPr>
            <a:r>
              <a:rPr lang="es-CL" sz="1600" dirty="0">
                <a:latin typeface="Calibri" charset="0"/>
                <a:ea typeface="Calibri" charset="0"/>
                <a:cs typeface="Calibri" charset="0"/>
              </a:rPr>
              <a:t>La simbología en hidráulica y neumática se rige por normas internacionales, ISO 1219-1 1991 y las recomendaciones de CETOP RP 68 P.</a:t>
            </a:r>
          </a:p>
        </p:txBody>
      </p:sp>
      <p:sp>
        <p:nvSpPr>
          <p:cNvPr id="9"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741B47"/>
                </a:solidFill>
                <a:latin typeface="Calibri"/>
                <a:ea typeface="Calibri"/>
                <a:cs typeface="Calibri"/>
                <a:sym typeface="Calibri"/>
              </a:rPr>
              <a:t>SIMBOLOGÍA</a:t>
            </a:r>
            <a:endParaRPr sz="3100" b="0" i="0" u="none" strike="noStrike" cap="none" dirty="0">
              <a:solidFill>
                <a:srgbClr val="FF0000"/>
              </a:solidFill>
              <a:latin typeface="Calibri"/>
              <a:ea typeface="Calibri"/>
              <a:cs typeface="Calibri"/>
              <a:sym typeface="Calibri"/>
            </a:endParaRPr>
          </a:p>
        </p:txBody>
      </p:sp>
      <p:sp>
        <p:nvSpPr>
          <p:cNvPr id="6" name="Rectángulo redondeado"/>
          <p:cNvSpPr/>
          <p:nvPr/>
        </p:nvSpPr>
        <p:spPr>
          <a:xfrm>
            <a:off x="4595430" y="3751723"/>
            <a:ext cx="4845548" cy="856277"/>
          </a:xfrm>
          <a:prstGeom prst="roundRect">
            <a:avLst>
              <a:gd name="adj" fmla="val 258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7" name="CuadroTexto 8"/>
          <p:cNvSpPr txBox="1"/>
          <p:nvPr/>
        </p:nvSpPr>
        <p:spPr>
          <a:xfrm>
            <a:off x="4917866" y="3903632"/>
            <a:ext cx="4090332"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pPr marL="0" indent="0">
              <a:buNone/>
            </a:pPr>
            <a:r>
              <a:rPr lang="es-CL" sz="1600" dirty="0">
                <a:latin typeface="Calibri" charset="0"/>
                <a:ea typeface="Calibri" charset="0"/>
                <a:cs typeface="Calibri" charset="0"/>
              </a:rPr>
              <a:t>Trazos y dibujos básicos simbología hidráulica y neumática.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375" y="5077200"/>
            <a:ext cx="3453384" cy="1755648"/>
          </a:xfrm>
          <a:prstGeom prst="rect">
            <a:avLst/>
          </a:prstGeom>
        </p:spPr>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5" y="2185700"/>
            <a:ext cx="3965448" cy="3611880"/>
          </a:xfrm>
          <a:prstGeom prst="rect">
            <a:avLst/>
          </a:prstGeom>
        </p:spPr>
      </p:pic>
    </p:spTree>
    <p:extLst>
      <p:ext uri="{BB962C8B-B14F-4D97-AF65-F5344CB8AC3E}">
        <p14:creationId xmlns:p14="http://schemas.microsoft.com/office/powerpoint/2010/main" val="1924079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236206"/>
            <a:ext cx="1981678" cy="307777"/>
          </a:xfrm>
          <a:prstGeom prst="rect">
            <a:avLst/>
          </a:prstGeom>
          <a:noFill/>
        </p:spPr>
        <p:txBody>
          <a:bodyPr wrap="square" rtlCol="0">
            <a:spAutoFit/>
          </a:bodyPr>
          <a:lstStyle/>
          <a:p>
            <a:r>
              <a:rPr lang="es-ES_tradnl"/>
              <a:t> </a:t>
            </a:r>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a:t> </a:t>
            </a:r>
          </a:p>
        </p:txBody>
      </p:sp>
      <p:sp>
        <p:nvSpPr>
          <p:cNvPr id="24" name="CuadroTexto 23"/>
          <p:cNvSpPr txBox="1"/>
          <p:nvPr/>
        </p:nvSpPr>
        <p:spPr>
          <a:xfrm>
            <a:off x="3419957"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5" name="CuadroTexto 24"/>
          <p:cNvSpPr txBox="1"/>
          <p:nvPr/>
        </p:nvSpPr>
        <p:spPr>
          <a:xfrm>
            <a:off x="4264099" y="-878186"/>
            <a:ext cx="434734" cy="338554"/>
          </a:xfrm>
          <a:prstGeom prst="rect">
            <a:avLst/>
          </a:prstGeom>
          <a:noFill/>
        </p:spPr>
        <p:txBody>
          <a:bodyPr wrap="none" rtlCol="0">
            <a:spAutoFit/>
          </a:bodyPr>
          <a:lstStyle/>
          <a:p>
            <a:r>
              <a:rPr lang="es-ES_tradnl" sz="1600" b="1" dirty="0">
                <a:solidFill>
                  <a:schemeClr val="bg1"/>
                </a:solidFill>
              </a:rPr>
              <a:t>S2</a:t>
            </a:r>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741B47"/>
                </a:solidFill>
                <a:latin typeface="Calibri"/>
                <a:ea typeface="Calibri"/>
                <a:cs typeface="Calibri"/>
                <a:sym typeface="Calibri"/>
              </a:rPr>
              <a:t>LABORATORIO DE </a:t>
            </a:r>
            <a:r>
              <a:rPr lang="en-US" sz="2800" i="0" u="none" strike="noStrike" cap="none" dirty="0">
                <a:solidFill>
                  <a:srgbClr val="FF0000"/>
                </a:solidFill>
                <a:latin typeface="Calibri"/>
                <a:ea typeface="Calibri"/>
                <a:cs typeface="Calibri"/>
                <a:sym typeface="Calibri"/>
              </a:rPr>
              <a:t>HIDRÁULICA</a:t>
            </a:r>
            <a:endParaRPr sz="3100" i="0" u="none" strike="noStrike" cap="none" dirty="0">
              <a:solidFill>
                <a:srgbClr val="FF0000"/>
              </a:solidFill>
              <a:latin typeface="Calibri"/>
              <a:ea typeface="Calibri"/>
              <a:cs typeface="Calibri"/>
              <a:sym typeface="Calibri"/>
            </a:endParaRPr>
          </a:p>
        </p:txBody>
      </p:sp>
      <p:sp>
        <p:nvSpPr>
          <p:cNvPr id="12" name="Rectángulo redondeado"/>
          <p:cNvSpPr/>
          <p:nvPr/>
        </p:nvSpPr>
        <p:spPr>
          <a:xfrm>
            <a:off x="4264099" y="2442411"/>
            <a:ext cx="4845548" cy="1173211"/>
          </a:xfrm>
          <a:prstGeom prst="roundRect">
            <a:avLst>
              <a:gd name="adj" fmla="val 20152"/>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3" name="CuadroTexto 8"/>
          <p:cNvSpPr txBox="1"/>
          <p:nvPr/>
        </p:nvSpPr>
        <p:spPr>
          <a:xfrm>
            <a:off x="4586535" y="2591973"/>
            <a:ext cx="409033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r>
              <a:rPr lang="es-CL" sz="1600" dirty="0">
                <a:latin typeface="Calibri" charset="0"/>
                <a:ea typeface="Calibri" charset="0"/>
                <a:cs typeface="Calibri" charset="0"/>
              </a:rPr>
              <a:t>En el mercado existen diferentes tipos de paneles para la enseñanza de la hidráulica, similares a los paneles de neumática. </a:t>
            </a:r>
          </a:p>
        </p:txBody>
      </p:sp>
      <p:sp>
        <p:nvSpPr>
          <p:cNvPr id="14" name="Rectángulo redondeado"/>
          <p:cNvSpPr/>
          <p:nvPr/>
        </p:nvSpPr>
        <p:spPr>
          <a:xfrm>
            <a:off x="4264099" y="3765184"/>
            <a:ext cx="4845548" cy="2113737"/>
          </a:xfrm>
          <a:prstGeom prst="roundRect">
            <a:avLst>
              <a:gd name="adj" fmla="val 12995"/>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5" name="CuadroTexto 8"/>
          <p:cNvSpPr txBox="1"/>
          <p:nvPr/>
        </p:nvSpPr>
        <p:spPr>
          <a:xfrm>
            <a:off x="4586535" y="3885831"/>
            <a:ext cx="4090332" cy="1815882"/>
          </a:xfrm>
          <a:prstGeom prst="rect">
            <a:avLst/>
          </a:prstGeom>
          <a:ln w="12700">
            <a:miter lim="400000"/>
          </a:ln>
          <a:extLst>
            <a:ext uri="{C572A759-6A51-4108-AA02-DFA0A04FC94B}">
              <ma14:wrappingTextBoxFlag xmlns="" xmlns:ma14="http://schemas.microsoft.com/office/mac/drawingml/2011/main" val="1"/>
            </a:ext>
          </a:extLst>
        </p:spPr>
        <p:txBody>
          <a:bodyPr wrap="square" lIns="45738" rIns="45738">
            <a:spAutoFit/>
          </a:bodyPr>
          <a:lstStyle/>
          <a:p>
            <a:r>
              <a:rPr lang="es-CL" sz="1600" dirty="0">
                <a:latin typeface="Calibri" charset="0"/>
                <a:ea typeface="Calibri" charset="0"/>
                <a:cs typeface="Calibri" charset="0"/>
              </a:rPr>
              <a:t>Se deben considerar al trabajar con energía hidráulica:</a:t>
            </a:r>
          </a:p>
          <a:p>
            <a:r>
              <a:rPr lang="es-CL" sz="1600" dirty="0">
                <a:latin typeface="Calibri" charset="0"/>
                <a:ea typeface="Calibri" charset="0"/>
                <a:cs typeface="Calibri" charset="0"/>
              </a:rPr>
              <a:t>-  Las altas presiones del sistema</a:t>
            </a:r>
          </a:p>
          <a:p>
            <a:r>
              <a:rPr lang="es-CL" sz="1600" dirty="0">
                <a:latin typeface="Calibri" charset="0"/>
                <a:ea typeface="Calibri" charset="0"/>
                <a:cs typeface="Calibri" charset="0"/>
              </a:rPr>
              <a:t> - Las normas de seguridad. </a:t>
            </a:r>
          </a:p>
          <a:p>
            <a:r>
              <a:rPr lang="es-CL" sz="1600" dirty="0">
                <a:latin typeface="Calibri" charset="0"/>
                <a:ea typeface="Calibri" charset="0"/>
                <a:cs typeface="Calibri" charset="0"/>
              </a:rPr>
              <a:t>Esto puede ser muy peligroso en el caso de fuga de liquido hidráulico a alta presión y temperatura.</a:t>
            </a: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74" y="2944800"/>
            <a:ext cx="3490408" cy="2617806"/>
          </a:xfrm>
          <a:prstGeom prst="roundRect">
            <a:avLst/>
          </a:prstGeom>
        </p:spPr>
      </p:pic>
      <p:sp>
        <p:nvSpPr>
          <p:cNvPr id="17" name="CuadroTexto 16"/>
          <p:cNvSpPr txBox="1"/>
          <p:nvPr/>
        </p:nvSpPr>
        <p:spPr>
          <a:xfrm>
            <a:off x="1567892" y="5655646"/>
            <a:ext cx="2069432" cy="307777"/>
          </a:xfrm>
          <a:prstGeom prst="rect">
            <a:avLst/>
          </a:prstGeom>
          <a:noFill/>
        </p:spPr>
        <p:txBody>
          <a:bodyPr wrap="square" rtlCol="0">
            <a:spAutoFit/>
          </a:bodyPr>
          <a:lstStyle/>
          <a:p>
            <a:r>
              <a:rPr lang="es-CL" i="1">
                <a:latin typeface="Calibri" charset="0"/>
                <a:ea typeface="Calibri" charset="0"/>
                <a:cs typeface="Calibri" charset="0"/>
              </a:rPr>
              <a:t>Fotografías </a:t>
            </a:r>
            <a:r>
              <a:rPr lang="es-CL" i="1" dirty="0">
                <a:latin typeface="Calibri" charset="0"/>
                <a:ea typeface="Calibri" charset="0"/>
                <a:cs typeface="Calibri" charset="0"/>
              </a:rPr>
              <a:t>L Vega</a:t>
            </a:r>
          </a:p>
        </p:txBody>
      </p:sp>
    </p:spTree>
    <p:extLst>
      <p:ext uri="{BB962C8B-B14F-4D97-AF65-F5344CB8AC3E}">
        <p14:creationId xmlns:p14="http://schemas.microsoft.com/office/powerpoint/2010/main" val="110640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784349" y="2236206"/>
            <a:ext cx="1981678" cy="307777"/>
          </a:xfrm>
          <a:prstGeom prst="rect">
            <a:avLst/>
          </a:prstGeom>
          <a:noFill/>
        </p:spPr>
        <p:txBody>
          <a:bodyPr wrap="square" rtlCol="0">
            <a:spAutoFit/>
          </a:bodyPr>
          <a:lstStyle/>
          <a:p>
            <a:r>
              <a:rPr lang="es-ES_tradnl"/>
              <a:t> </a:t>
            </a:r>
          </a:p>
        </p:txBody>
      </p:sp>
      <p:sp>
        <p:nvSpPr>
          <p:cNvPr id="3" name="CuadroTexto 2"/>
          <p:cNvSpPr txBox="1"/>
          <p:nvPr/>
        </p:nvSpPr>
        <p:spPr>
          <a:xfrm>
            <a:off x="4481466" y="2030789"/>
            <a:ext cx="1981678" cy="307777"/>
          </a:xfrm>
          <a:prstGeom prst="rect">
            <a:avLst/>
          </a:prstGeom>
          <a:noFill/>
        </p:spPr>
        <p:txBody>
          <a:bodyPr wrap="square" rtlCol="0">
            <a:spAutoFit/>
          </a:bodyPr>
          <a:lstStyle/>
          <a:p>
            <a:r>
              <a:rPr lang="es-ES_tradnl"/>
              <a:t> </a:t>
            </a:r>
          </a:p>
        </p:txBody>
      </p:sp>
      <p:sp>
        <p:nvSpPr>
          <p:cNvPr id="4" name="Rectángulo redondeado"/>
          <p:cNvSpPr/>
          <p:nvPr/>
        </p:nvSpPr>
        <p:spPr>
          <a:xfrm>
            <a:off x="5050970" y="2236206"/>
            <a:ext cx="4241619" cy="3548181"/>
          </a:xfrm>
          <a:prstGeom prst="roundRect">
            <a:avLst>
              <a:gd name="adj" fmla="val 6695"/>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5" name="Nunca drenar o botar los líquidos que contiene. Estos son altamente tóxicos y corrosivos, hacerlo es un riesgo potencial para quien la manipula y el medio ambiente.…"/>
          <p:cNvSpPr txBox="1"/>
          <p:nvPr/>
        </p:nvSpPr>
        <p:spPr>
          <a:xfrm>
            <a:off x="5451836" y="2520982"/>
            <a:ext cx="3439886" cy="295465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r>
              <a:rPr lang="es-CL" sz="1600" dirty="0">
                <a:latin typeface="Calibri" charset="0"/>
                <a:ea typeface="Calibri" charset="0"/>
                <a:cs typeface="Calibri" charset="0"/>
              </a:rPr>
              <a:t>La fuente de energía hidráulica es la bomba, impulsada por un motor eléctrico. Por lo general, una bomba de engranajes de dientes externos, una de las más utilizadas por su bajo costo,  es de fácil mantención y alta eficiencia de trabajo.</a:t>
            </a:r>
          </a:p>
          <a:p>
            <a:r>
              <a:rPr lang="es-CL" sz="1600" dirty="0">
                <a:latin typeface="Calibri" charset="0"/>
                <a:ea typeface="Calibri" charset="0"/>
                <a:cs typeface="Calibri" charset="0"/>
              </a:rPr>
              <a:t>Una bomba de engranajes es básicamente una bomba rotativa de desplazamiento positivo, manteniendo un flujo de líquido proporcional a la velocidad de los engranajes.</a:t>
            </a:r>
          </a:p>
        </p:txBody>
      </p:sp>
      <p:sp>
        <p:nvSpPr>
          <p:cNvPr id="6"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741B47"/>
                </a:solidFill>
                <a:latin typeface="Calibri"/>
                <a:ea typeface="Calibri"/>
                <a:cs typeface="Calibri"/>
                <a:sym typeface="Calibri"/>
              </a:rPr>
              <a:t>LA </a:t>
            </a:r>
            <a:r>
              <a:rPr lang="en-US" sz="2800" b="0" i="0" u="none" strike="noStrike" cap="none">
                <a:solidFill>
                  <a:srgbClr val="FF0000"/>
                </a:solidFill>
                <a:latin typeface="Calibri"/>
                <a:ea typeface="Calibri"/>
                <a:cs typeface="Calibri"/>
                <a:sym typeface="Calibri"/>
              </a:rPr>
              <a:t>BOMBA</a:t>
            </a:r>
            <a:endParaRPr sz="3100" b="0" i="0" u="none" strike="noStrike" cap="none" dirty="0">
              <a:solidFill>
                <a:srgbClr val="FF0000"/>
              </a:solidFill>
              <a:latin typeface="Calibri"/>
              <a:ea typeface="Calibri"/>
              <a:cs typeface="Calibri"/>
              <a:sym typeface="Calibri"/>
            </a:endParaRPr>
          </a:p>
        </p:txBody>
      </p:sp>
      <p:pic>
        <p:nvPicPr>
          <p:cNvPr id="7" name="Imagen 6"/>
          <p:cNvPicPr>
            <a:picLocks noChangeAspect="1"/>
          </p:cNvPicPr>
          <p:nvPr/>
        </p:nvPicPr>
        <p:blipFill>
          <a:blip r:embed="rId2"/>
          <a:stretch>
            <a:fillRect/>
          </a:stretch>
        </p:blipFill>
        <p:spPr>
          <a:xfrm>
            <a:off x="452176" y="2236206"/>
            <a:ext cx="4292402" cy="3747570"/>
          </a:xfrm>
          <a:prstGeom prst="round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884" y="5381750"/>
            <a:ext cx="1432560" cy="1146048"/>
          </a:xfrm>
          <a:prstGeom prst="rect">
            <a:avLst/>
          </a:prstGeom>
        </p:spPr>
      </p:pic>
    </p:spTree>
    <p:extLst>
      <p:ext uri="{BB962C8B-B14F-4D97-AF65-F5344CB8AC3E}">
        <p14:creationId xmlns:p14="http://schemas.microsoft.com/office/powerpoint/2010/main" val="259101939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1698</TotalTime>
  <Words>1026</Words>
  <Application>Microsoft Office PowerPoint</Application>
  <PresentationFormat>Personalizado</PresentationFormat>
  <Paragraphs>139</Paragraphs>
  <Slides>18</Slides>
  <Notes>9</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18</vt:i4>
      </vt:variant>
    </vt:vector>
  </HeadingPairs>
  <TitlesOfParts>
    <vt:vector size="21"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Edison Ahumada</cp:lastModifiedBy>
  <cp:revision>87</cp:revision>
  <cp:lastPrinted>2020-12-28T17:32:47Z</cp:lastPrinted>
  <dcterms:modified xsi:type="dcterms:W3CDTF">2021-02-15T19:39:59Z</dcterms:modified>
</cp:coreProperties>
</file>