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6" r:id="rId4"/>
    <p:sldId id="259" r:id="rId5"/>
    <p:sldId id="260" r:id="rId6"/>
    <p:sldId id="261" r:id="rId7"/>
    <p:sldId id="262" r:id="rId8"/>
    <p:sldId id="272" r:id="rId9"/>
    <p:sldId id="273" r:id="rId10"/>
    <p:sldId id="274" r:id="rId11"/>
    <p:sldId id="275" r:id="rId12"/>
    <p:sldId id="266" r:id="rId13"/>
    <p:sldId id="269" r:id="rId14"/>
    <p:sldId id="270" r:id="rId15"/>
    <p:sldId id="271" r:id="rId16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06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hyaLoXFRzAF941TbJRHyx8PYiJj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la Toledo" initials="" lastIdx="3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374" autoAdjust="0"/>
  </p:normalViewPr>
  <p:slideViewPr>
    <p:cSldViewPr snapToGrid="0">
      <p:cViewPr varScale="1">
        <p:scale>
          <a:sx n="102" d="100"/>
          <a:sy n="102" d="100"/>
        </p:scale>
        <p:origin x="1590" y="96"/>
      </p:cViewPr>
      <p:guideLst>
        <p:guide orient="horz" pos="2381"/>
        <p:guide pos="30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7009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4147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650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6" name="Google Shape;2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2848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398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8" name="Google Shape;3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4482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746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10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5657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356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247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591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079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584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3"/>
          <p:cNvSpPr/>
          <p:nvPr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441" y="6464000"/>
            <a:ext cx="690482" cy="6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2365" y="1222172"/>
            <a:ext cx="1080000" cy="24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2365" y="418596"/>
            <a:ext cx="1080000" cy="66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/>
          <p:nvPr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72365" y="1222172"/>
            <a:ext cx="1080000" cy="24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2365" y="418596"/>
            <a:ext cx="1080000" cy="66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350" y="419800"/>
            <a:ext cx="3659450" cy="68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/>
          <p:nvPr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5"/>
          <p:cNvSpPr txBox="1"/>
          <p:nvPr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hidráulicos</a:t>
            </a:r>
            <a:r>
              <a:rPr lang="es-ES_tradnl" sz="14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y neumáticos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5"/>
          <p:cNvSpPr txBox="1"/>
          <p:nvPr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5"/>
          <p:cNvSpPr txBox="1"/>
          <p:nvPr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6"/>
          <p:cNvSpPr txBox="1"/>
          <p:nvPr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6"/>
          <p:cNvSpPr txBox="1"/>
          <p:nvPr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hidráulicos</a:t>
            </a:r>
            <a:r>
              <a:rPr lang="es-ES_tradnl" sz="14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y neumáticos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26"/>
          <p:cNvSpPr txBox="1"/>
          <p:nvPr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26"/>
          <p:cNvSpPr txBox="1"/>
          <p:nvPr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BA9BA5">
              <a:alpha val="2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8"/>
          <p:cNvSpPr txBox="1"/>
          <p:nvPr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6|</a:t>
            </a:r>
            <a:r>
              <a:rPr lang="en-US" sz="16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28"/>
          <p:cNvSpPr txBox="1"/>
          <p:nvPr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_tradnl" sz="14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s-ES_tradnl" sz="1400" b="0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Mantenimiento de sistemas hidráulicos</a:t>
            </a:r>
            <a:r>
              <a:rPr lang="es-ES_tradnl" sz="14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y neumáticos</a:t>
            </a:r>
            <a:endParaRPr lang="es-ES_tradnl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8"/>
          <p:cNvSpPr txBox="1"/>
          <p:nvPr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100" b="0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8"/>
          <p:cNvSpPr txBox="1"/>
          <p:nvPr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MECÁNICA AUTOMOTRIZ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0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0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0"/>
          <p:cNvSpPr/>
          <p:nvPr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rotWithShape="1">
            <a:blip r:embed="rId2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0"/>
          <p:cNvSpPr txBox="1"/>
          <p:nvPr/>
        </p:nvSpPr>
        <p:spPr>
          <a:xfrm>
            <a:off x="8170652" y="288449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mQJelNMqv6o&amp;feature=emb_logo" TargetMode="External"/><Relationship Id="rId4" Type="http://schemas.openxmlformats.org/officeDocument/2006/relationships/hyperlink" Target="https://www.youtube.com/watch?v=zBVayVr3X-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SECTOR METALMECÁNICA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NIVEL </a:t>
            </a:r>
            <a:r>
              <a:rPr lang="en-US" sz="1200" b="0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4°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endParaRPr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</a:t>
            </a:r>
            <a:r>
              <a:rPr lang="en-US" sz="15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"/>
          <p:cNvSpPr txBox="1"/>
          <p:nvPr/>
        </p:nvSpPr>
        <p:spPr>
          <a:xfrm>
            <a:off x="365425" y="2746890"/>
            <a:ext cx="5248794" cy="57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_tradnl" sz="36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DE SISTEMAS HIDRÁULICOS </a:t>
            </a:r>
            <a:endParaRPr lang="es-ES_tradnl" sz="3600" b="1" dirty="0" smtClean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s-ES_tradnl" sz="36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Y NEUMÁTICOS</a:t>
            </a:r>
            <a:endParaRPr lang="es-ES_tradnl" sz="3600" b="1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 descr="portada modulo 7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30" y="2837916"/>
            <a:ext cx="5049992" cy="34194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5;p6"/>
          <p:cNvSpPr/>
          <p:nvPr/>
        </p:nvSpPr>
        <p:spPr>
          <a:xfrm>
            <a:off x="385522" y="4014438"/>
            <a:ext cx="4260586" cy="2472168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s-ES_tradnl" sz="2800" b="1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Panel del </a:t>
            </a:r>
            <a:r>
              <a:rPr lang="es-ES_tradnl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Laboratorio de Hidráulica</a:t>
            </a:r>
            <a:endParaRPr sz="31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 txBox="1"/>
          <p:nvPr/>
        </p:nvSpPr>
        <p:spPr>
          <a:xfrm>
            <a:off x="657657" y="2392783"/>
            <a:ext cx="357174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285750" lvl="0" indent="-285750">
              <a:buSzPts val="1600"/>
              <a:buFont typeface="Arial"/>
              <a:buChar char="•"/>
            </a:pPr>
            <a:r>
              <a:rPr lang="es-ES_tradnl" sz="1600" dirty="0">
                <a:latin typeface="Calibri"/>
                <a:cs typeface="Calibri"/>
              </a:rPr>
              <a:t>En la </a:t>
            </a:r>
            <a:r>
              <a:rPr lang="es-ES_tradnl" sz="1600" b="1" dirty="0">
                <a:latin typeface="Calibri"/>
                <a:cs typeface="Calibri"/>
              </a:rPr>
              <a:t>parte eléctrica </a:t>
            </a:r>
            <a:r>
              <a:rPr lang="es-ES_tradnl" sz="1600" dirty="0">
                <a:latin typeface="Calibri"/>
                <a:cs typeface="Calibri"/>
              </a:rPr>
              <a:t>utilizaremos una fuente de poder, interruptores, sin traba y con traba, normalmente abierto o cerrado, relés, sensores y cables de conexión.</a:t>
            </a:r>
          </a:p>
        </p:txBody>
      </p:sp>
      <p:sp>
        <p:nvSpPr>
          <p:cNvPr id="7" name="Google Shape;175;p6"/>
          <p:cNvSpPr/>
          <p:nvPr/>
        </p:nvSpPr>
        <p:spPr>
          <a:xfrm>
            <a:off x="5116674" y="4014438"/>
            <a:ext cx="4260586" cy="2472168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76;p6"/>
          <p:cNvSpPr txBox="1"/>
          <p:nvPr/>
        </p:nvSpPr>
        <p:spPr>
          <a:xfrm>
            <a:off x="5385973" y="2392782"/>
            <a:ext cx="373049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285750" lvl="0" indent="-285750">
              <a:buSzPts val="1600"/>
              <a:buFont typeface="Arial"/>
              <a:buChar char="•"/>
            </a:pPr>
            <a:r>
              <a:rPr lang="es-ES_tradnl" sz="1600" dirty="0">
                <a:latin typeface="Calibri"/>
                <a:cs typeface="Calibri"/>
              </a:rPr>
              <a:t>En la </a:t>
            </a:r>
            <a:r>
              <a:rPr lang="es-ES_tradnl" sz="1600" b="1" dirty="0">
                <a:latin typeface="Calibri"/>
                <a:cs typeface="Calibri"/>
              </a:rPr>
              <a:t>parte hidráulica </a:t>
            </a:r>
            <a:r>
              <a:rPr lang="es-ES_tradnl" sz="1600" dirty="0">
                <a:latin typeface="Calibri"/>
                <a:cs typeface="Calibri"/>
              </a:rPr>
              <a:t>los componentes principales son las electroválvulas, de dos posiciones y de tres posiciones.</a:t>
            </a:r>
          </a:p>
          <a:p>
            <a:pPr lvl="0" algn="ctr">
              <a:buSzPts val="1600"/>
            </a:pPr>
            <a:endParaRPr lang="es-ES_tradnl" sz="1600" dirty="0">
              <a:latin typeface="Calibri"/>
              <a:cs typeface="Calibri"/>
            </a:endParaRPr>
          </a:p>
          <a:p>
            <a:pPr marL="285750" lvl="0" indent="-285750">
              <a:buSzPts val="1600"/>
              <a:buFont typeface="Arial"/>
              <a:buChar char="•"/>
            </a:pPr>
            <a:r>
              <a:rPr lang="es-ES_tradnl" sz="1600" dirty="0">
                <a:latin typeface="Calibri"/>
                <a:cs typeface="Calibri"/>
              </a:rPr>
              <a:t>Electroválvula 4/3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13" y="4422686"/>
            <a:ext cx="3392962" cy="1624505"/>
          </a:xfrm>
          <a:prstGeom prst="rect">
            <a:avLst/>
          </a:prstGeom>
          <a:noFill/>
          <a:ln w="76200" cmpd="sng">
            <a:solidFill>
              <a:srgbClr val="FFFFFF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375" y="4445365"/>
            <a:ext cx="3267572" cy="1571603"/>
          </a:xfrm>
          <a:prstGeom prst="rect">
            <a:avLst/>
          </a:prstGeom>
          <a:noFill/>
          <a:ln w="76200" cmpd="sng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506079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9" descr="Imagen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642" y="1815299"/>
            <a:ext cx="7016441" cy="4871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10" descr="Imagen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5174253" y="3959845"/>
            <a:ext cx="4636304" cy="3844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upo 11"/>
          <p:cNvGrpSpPr/>
          <p:nvPr/>
        </p:nvGrpSpPr>
        <p:grpSpPr>
          <a:xfrm>
            <a:off x="6552861" y="1699452"/>
            <a:ext cx="2633628" cy="2629604"/>
            <a:chOff x="0" y="0"/>
            <a:chExt cx="2633627" cy="2629603"/>
          </a:xfrm>
        </p:grpSpPr>
        <p:sp>
          <p:nvSpPr>
            <p:cNvPr id="6" name="Google Shape;250;p10"/>
            <p:cNvSpPr/>
            <p:nvPr/>
          </p:nvSpPr>
          <p:spPr>
            <a:xfrm>
              <a:off x="0" y="0"/>
              <a:ext cx="2633628" cy="1993054"/>
            </a:xfrm>
            <a:prstGeom prst="roundRect">
              <a:avLst>
                <a:gd name="adj" fmla="val 11224"/>
              </a:avLst>
            </a:prstGeom>
            <a:solidFill>
              <a:srgbClr val="DFD3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7" name="Triángulo isósceles 13"/>
            <p:cNvSpPr/>
            <p:nvPr/>
          </p:nvSpPr>
          <p:spPr>
            <a:xfrm rot="12168342">
              <a:off x="992572" y="1807525"/>
              <a:ext cx="333495" cy="788258"/>
            </a:xfrm>
            <a:prstGeom prst="triangle">
              <a:avLst/>
            </a:prstGeom>
            <a:solidFill>
              <a:srgbClr val="DFD3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8" name="Google Shape;353;p18"/>
          <p:cNvSpPr txBox="1"/>
          <p:nvPr/>
        </p:nvSpPr>
        <p:spPr>
          <a:xfrm>
            <a:off x="6857909" y="2078958"/>
            <a:ext cx="2221898" cy="1229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98" tIns="91398" rIns="91398" bIns="91398" anchor="ctr">
            <a:spAutoFit/>
          </a:bodyPr>
          <a:lstStyle/>
          <a:p>
            <a:pPr>
              <a:lnSpc>
                <a:spcPct val="80000"/>
              </a:lnSpc>
              <a:defRPr sz="21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Veamos </a:t>
            </a:r>
            <a:r>
              <a:rPr lang="es-ES_tradnl" dirty="0" smtClean="0"/>
              <a:t>un ejemplo sobre</a:t>
            </a:r>
            <a:r>
              <a:rPr dirty="0" smtClean="0"/>
              <a:t> </a:t>
            </a:r>
            <a:r>
              <a:rPr lang="es-ES_tradnl" dirty="0" smtClean="0">
                <a:solidFill>
                  <a:srgbClr val="FF0000"/>
                </a:solidFill>
              </a:rPr>
              <a:t>los usos de la electrohidráulica</a:t>
            </a:r>
            <a:r>
              <a:rPr dirty="0" smtClean="0">
                <a:solidFill>
                  <a:srgbClr val="FF0000"/>
                </a:solidFill>
              </a:rPr>
              <a:t>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Google Shape;323;p12"/>
          <p:cNvSpPr txBox="1"/>
          <p:nvPr/>
        </p:nvSpPr>
        <p:spPr>
          <a:xfrm>
            <a:off x="2943685" y="3531792"/>
            <a:ext cx="2424730" cy="738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CL" dirty="0"/>
              <a:t>Aplicaciones de la </a:t>
            </a:r>
            <a:r>
              <a:rPr lang="es-CL" dirty="0" err="1" smtClean="0"/>
              <a:t>Electrohidraulica</a:t>
            </a:r>
            <a:endParaRPr lang="es-CL" dirty="0"/>
          </a:p>
        </p:txBody>
      </p:sp>
      <p:sp>
        <p:nvSpPr>
          <p:cNvPr id="10" name="Google Shape;206;p7"/>
          <p:cNvSpPr txBox="1"/>
          <p:nvPr/>
        </p:nvSpPr>
        <p:spPr>
          <a:xfrm>
            <a:off x="382497" y="1261272"/>
            <a:ext cx="8950506" cy="536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398" tIns="91398" rIns="91398" bIns="91398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VIDEO</a:t>
            </a:r>
          </a:p>
        </p:txBody>
      </p:sp>
      <p:grpSp>
        <p:nvGrpSpPr>
          <p:cNvPr id="11" name="Botón de acción: Hacia delante o Siguiente 17">
            <a:hlinkClick r:id="rId4"/>
          </p:cNvPr>
          <p:cNvGrpSpPr/>
          <p:nvPr/>
        </p:nvGrpSpPr>
        <p:grpSpPr>
          <a:xfrm>
            <a:off x="2442002" y="3655177"/>
            <a:ext cx="491857" cy="501188"/>
            <a:chOff x="-1" y="-1"/>
            <a:chExt cx="491856" cy="501187"/>
          </a:xfrm>
        </p:grpSpPr>
        <p:sp>
          <p:nvSpPr>
            <p:cNvPr id="12" name="Cuadrado"/>
            <p:cNvSpPr/>
            <p:nvPr/>
          </p:nvSpPr>
          <p:spPr>
            <a:xfrm>
              <a:off x="-1" y="-1"/>
              <a:ext cx="491855" cy="491855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" name="Triángulo">
              <a:hlinkClick r:id="rId5"/>
            </p:cNvPr>
            <p:cNvSpPr/>
            <p:nvPr/>
          </p:nvSpPr>
          <p:spPr>
            <a:xfrm>
              <a:off x="61480" y="61480"/>
              <a:ext cx="368892" cy="36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" name="Figura"/>
            <p:cNvSpPr/>
            <p:nvPr/>
          </p:nvSpPr>
          <p:spPr>
            <a:xfrm>
              <a:off x="0" y="9331"/>
              <a:ext cx="491855" cy="49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0800"/>
                  </a:moveTo>
                  <a:lnTo>
                    <a:pt x="2700" y="18900"/>
                  </a:lnTo>
                  <a:lnTo>
                    <a:pt x="2700" y="2700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5" name="Google Shape;443;p20"/>
          <p:cNvSpPr txBox="1"/>
          <p:nvPr/>
        </p:nvSpPr>
        <p:spPr>
          <a:xfrm>
            <a:off x="371684" y="1013687"/>
            <a:ext cx="4700400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VEAMOS EL SIGUIENTE</a:t>
            </a:r>
          </a:p>
        </p:txBody>
      </p:sp>
    </p:spTree>
    <p:extLst>
      <p:ext uri="{BB962C8B-B14F-4D97-AF65-F5344CB8AC3E}">
        <p14:creationId xmlns:p14="http://schemas.microsoft.com/office/powerpoint/2010/main" val="415056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¿CUÁNTO APRENDIMOS?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18"/>
          <p:cNvGrpSpPr/>
          <p:nvPr/>
        </p:nvGrpSpPr>
        <p:grpSpPr>
          <a:xfrm>
            <a:off x="2035277" y="2911885"/>
            <a:ext cx="6999671" cy="2696553"/>
            <a:chOff x="4461133" y="3098700"/>
            <a:chExt cx="4657800" cy="1525000"/>
          </a:xfrm>
        </p:grpSpPr>
        <p:sp>
          <p:nvSpPr>
            <p:cNvPr id="242" name="Google Shape;242;p18"/>
            <p:cNvSpPr/>
            <p:nvPr/>
          </p:nvSpPr>
          <p:spPr>
            <a:xfrm>
              <a:off x="4461133" y="3098700"/>
              <a:ext cx="4657800" cy="1525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8"/>
            <p:cNvSpPr txBox="1"/>
            <p:nvPr/>
          </p:nvSpPr>
          <p:spPr>
            <a:xfrm>
              <a:off x="5442536" y="3625505"/>
              <a:ext cx="3323687" cy="43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1" dirty="0" smtClean="0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rPr>
                <a:t>ELECTROHIDRÁULICA</a:t>
              </a:r>
              <a:endParaRPr sz="1400" b="1" i="0" u="none" strike="noStrike" cap="none" dirty="0">
                <a:solidFill>
                  <a:srgbClr val="000000"/>
                </a:solidFill>
                <a:sym typeface="Arial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Ahora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realizaremos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una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actividad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resume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todo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lo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que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hemos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1600" b="0" i="0" u="none" strike="noStrike" cap="none" dirty="0" err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visto</a:t>
              </a:r>
              <a:r>
                <a:rPr lang="en-US" sz="16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 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¡</a:t>
              </a:r>
              <a:r>
                <a:rPr lang="en-US" sz="1600" b="1" i="0" u="none" strike="noStrike" cap="none" dirty="0" err="1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Atentos</a:t>
              </a:r>
              <a:r>
                <a:rPr lang="en-US" sz="1600" b="1" i="0" u="none" strike="noStrike" cap="none" dirty="0">
                  <a:solidFill>
                    <a:srgbClr val="76384D"/>
                  </a:solidFill>
                  <a:latin typeface="Calibri"/>
                  <a:ea typeface="Calibri"/>
                  <a:cs typeface="Calibri"/>
                  <a:sym typeface="Calibri"/>
                </a:rPr>
                <a:t>!</a:t>
              </a:r>
              <a:endParaRPr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18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REVISEMOS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4125175" y="118419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4444" y="5389023"/>
            <a:ext cx="1651873" cy="88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74949"/>
            <a:ext cx="3854921" cy="365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6317" y="5029930"/>
            <a:ext cx="1806825" cy="1348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LA ACTIVIDAD: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9"/>
          <p:cNvSpPr txBox="1"/>
          <p:nvPr/>
        </p:nvSpPr>
        <p:spPr>
          <a:xfrm>
            <a:off x="375977" y="1342004"/>
            <a:ext cx="198376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ED423D"/>
                </a:solidFill>
                <a:latin typeface="Calibri"/>
                <a:ea typeface="Calibri"/>
                <a:cs typeface="Calibri"/>
                <a:sym typeface="Calibri"/>
              </a:rPr>
              <a:t>¡ATENCIÓN!</a:t>
            </a:r>
            <a:endParaRPr sz="3100" b="1" i="0" u="none" strike="noStrike" cap="none">
              <a:solidFill>
                <a:srgbClr val="ED42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9"/>
          <p:cNvSpPr txBox="1"/>
          <p:nvPr/>
        </p:nvSpPr>
        <p:spPr>
          <a:xfrm>
            <a:off x="1229039" y="1922016"/>
            <a:ext cx="7934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Materiales inflamables: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Tener máxima precaución al momento de  manipular o extraer el combustible de los sistemas del vehículo (bomba combustible, mangueras de inyección, etc). 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9"/>
          <p:cNvSpPr txBox="1"/>
          <p:nvPr/>
        </p:nvSpPr>
        <p:spPr>
          <a:xfrm>
            <a:off x="1229039" y="2672931"/>
            <a:ext cx="766915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 obligatoria de la vista: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utilizarán antiparras siempre que exista riesgo de proyección de partículas a los ojos. (aceites, líquidos refrigerantes y de freno, virutas del disco de freno, uso de circuitos eléctricos, etc).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9"/>
          <p:cNvSpPr txBox="1"/>
          <p:nvPr/>
        </p:nvSpPr>
        <p:spPr>
          <a:xfrm>
            <a:off x="1229039" y="4508604"/>
            <a:ext cx="79346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obligatoria</a:t>
            </a:r>
            <a:r>
              <a:rPr lang="en-US" sz="14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los pies: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obligatorio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zapatos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al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entrar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al taller o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en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exista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riesgo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caídas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objetos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pesados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9"/>
          <p:cNvSpPr txBox="1"/>
          <p:nvPr/>
        </p:nvSpPr>
        <p:spPr>
          <a:xfrm>
            <a:off x="1229039" y="5298844"/>
            <a:ext cx="703006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Manipular herramientas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cuidadosamente.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Asegurar la integridad física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propia y del grupo de trabajo.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Circular solo por las </a:t>
            </a: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zonas de seguridad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demarcadas.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1229039" y="6272147"/>
            <a:ext cx="38837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Toda actividad debe desarrollarse </a:t>
            </a: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bajo supervisión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persona a cargo del taller o laboratorio.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-4655" y="1788831"/>
            <a:ext cx="1135367" cy="783005"/>
            <a:chOff x="-4655" y="1877319"/>
            <a:chExt cx="1135367" cy="783005"/>
          </a:xfrm>
        </p:grpSpPr>
        <p:sp>
          <p:nvSpPr>
            <p:cNvPr id="286" name="Google Shape;286;p19"/>
            <p:cNvSpPr/>
            <p:nvPr/>
          </p:nvSpPr>
          <p:spPr>
            <a:xfrm rot="5400000">
              <a:off x="171526" y="1701138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7" name="Google Shape;287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7197" y="2035280"/>
              <a:ext cx="629465" cy="5305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8" name="Google Shape;288;p19"/>
          <p:cNvSpPr txBox="1"/>
          <p:nvPr/>
        </p:nvSpPr>
        <p:spPr>
          <a:xfrm>
            <a:off x="1229039" y="3536692"/>
            <a:ext cx="7865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Protección obligatoria de las manos: </a:t>
            </a: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utilizarán siempre guantes de protección cuando se manipulen cualquier tipo de fluidos, en uso de herramientas e intervención del motor, desarme de partes y trabajo en sistemas eléctricos.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" name="Google Shape;289;p19"/>
          <p:cNvGrpSpPr/>
          <p:nvPr/>
        </p:nvGrpSpPr>
        <p:grpSpPr>
          <a:xfrm>
            <a:off x="-4655" y="2661654"/>
            <a:ext cx="1135367" cy="783005"/>
            <a:chOff x="-4655" y="2735448"/>
            <a:chExt cx="1135367" cy="783005"/>
          </a:xfrm>
        </p:grpSpPr>
        <p:sp>
          <p:nvSpPr>
            <p:cNvPr id="290" name="Google Shape;290;p19"/>
            <p:cNvSpPr/>
            <p:nvPr/>
          </p:nvSpPr>
          <p:spPr>
            <a:xfrm rot="5400000">
              <a:off x="171526" y="2559267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1" name="Google Shape;291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947" y="2879412"/>
              <a:ext cx="639965" cy="5393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2" name="Google Shape;292;p19"/>
          <p:cNvGrpSpPr/>
          <p:nvPr/>
        </p:nvGrpSpPr>
        <p:grpSpPr>
          <a:xfrm>
            <a:off x="-4655" y="3534477"/>
            <a:ext cx="1135367" cy="783005"/>
            <a:chOff x="-4655" y="3593577"/>
            <a:chExt cx="1135367" cy="783005"/>
          </a:xfrm>
        </p:grpSpPr>
        <p:sp>
          <p:nvSpPr>
            <p:cNvPr id="293" name="Google Shape;293;p19"/>
            <p:cNvSpPr/>
            <p:nvPr/>
          </p:nvSpPr>
          <p:spPr>
            <a:xfrm rot="5400000">
              <a:off x="171526" y="3417396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4" name="Google Shape;294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0751" y="3729725"/>
              <a:ext cx="602356" cy="50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5" name="Google Shape;295;p19"/>
          <p:cNvGrpSpPr/>
          <p:nvPr/>
        </p:nvGrpSpPr>
        <p:grpSpPr>
          <a:xfrm>
            <a:off x="-4655" y="4407300"/>
            <a:ext cx="1135367" cy="783005"/>
            <a:chOff x="-4655" y="4451706"/>
            <a:chExt cx="1135367" cy="783005"/>
          </a:xfrm>
        </p:grpSpPr>
        <p:sp>
          <p:nvSpPr>
            <p:cNvPr id="296" name="Google Shape;296;p19"/>
            <p:cNvSpPr/>
            <p:nvPr/>
          </p:nvSpPr>
          <p:spPr>
            <a:xfrm rot="5400000">
              <a:off x="171526" y="4275525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7" name="Google Shape;297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2982" y="4590635"/>
              <a:ext cx="610125" cy="5142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8" name="Google Shape;298;p19"/>
          <p:cNvGrpSpPr/>
          <p:nvPr/>
        </p:nvGrpSpPr>
        <p:grpSpPr>
          <a:xfrm>
            <a:off x="-4655" y="6167965"/>
            <a:ext cx="1135367" cy="783005"/>
            <a:chOff x="-4655" y="6167965"/>
            <a:chExt cx="1135367" cy="783005"/>
          </a:xfrm>
        </p:grpSpPr>
        <p:sp>
          <p:nvSpPr>
            <p:cNvPr id="299" name="Google Shape;299;p19"/>
            <p:cNvSpPr/>
            <p:nvPr/>
          </p:nvSpPr>
          <p:spPr>
            <a:xfrm rot="5400000">
              <a:off x="171526" y="599178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0" name="Google Shape;300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18928" y="6295340"/>
              <a:ext cx="666001" cy="5613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1" name="Google Shape;301;p19"/>
          <p:cNvGrpSpPr/>
          <p:nvPr/>
        </p:nvGrpSpPr>
        <p:grpSpPr>
          <a:xfrm>
            <a:off x="-4655" y="5117148"/>
            <a:ext cx="1193246" cy="1156253"/>
            <a:chOff x="-4655" y="5146860"/>
            <a:chExt cx="1193246" cy="1156253"/>
          </a:xfrm>
        </p:grpSpPr>
        <p:sp>
          <p:nvSpPr>
            <p:cNvPr id="302" name="Google Shape;302;p19"/>
            <p:cNvSpPr/>
            <p:nvPr/>
          </p:nvSpPr>
          <p:spPr>
            <a:xfrm rot="5400000">
              <a:off x="171526" y="5133654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3" name="Google Shape;303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2193866">
              <a:off x="141403" y="5342117"/>
              <a:ext cx="908505" cy="76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4" name="Google Shape;304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105" y="4810371"/>
            <a:ext cx="4327510" cy="3353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1"/>
          <p:cNvSpPr/>
          <p:nvPr/>
        </p:nvSpPr>
        <p:spPr>
          <a:xfrm>
            <a:off x="375975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8464" y="2370247"/>
            <a:ext cx="4539997" cy="5336912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1"/>
          <p:cNvSpPr txBox="1"/>
          <p:nvPr/>
        </p:nvSpPr>
        <p:spPr>
          <a:xfrm>
            <a:off x="958647" y="3356277"/>
            <a:ext cx="470473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_tradnl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ELECTROHIDRÁULICA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Ahora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realizaremos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práctica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sugerimos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seguir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instrucciones</a:t>
            </a:r>
            <a:r>
              <a:rPr lang="en-US" sz="1600" b="1" i="0" u="none" strike="noStrike" cap="none" dirty="0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van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Adjuntas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guía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profesor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entregará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1"/>
          <p:cNvSpPr txBox="1"/>
          <p:nvPr/>
        </p:nvSpPr>
        <p:spPr>
          <a:xfrm>
            <a:off x="3670560" y="1209418"/>
            <a:ext cx="559356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dirty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6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"/>
          <p:cNvSpPr/>
          <p:nvPr/>
        </p:nvSpPr>
        <p:spPr>
          <a:xfrm>
            <a:off x="383456" y="2370247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2940" y="2710743"/>
            <a:ext cx="5190655" cy="491775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1"/>
          <p:cNvSpPr txBox="1"/>
          <p:nvPr/>
        </p:nvSpPr>
        <p:spPr>
          <a:xfrm>
            <a:off x="958647" y="3788886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ELECTROHIDRÁULICA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¡No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olvides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contestar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Autoevaluación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entregar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el Ticket de </a:t>
            </a:r>
            <a:r>
              <a:rPr lang="en-US" sz="16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Salida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¡Hasta la </a:t>
            </a:r>
            <a:r>
              <a:rPr lang="en-US" sz="2100" b="1" i="0" u="none" strike="noStrike" cap="none" dirty="0" err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próxima</a:t>
            </a:r>
            <a:r>
              <a:rPr lang="en-US" sz="21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sz="2100" b="1" i="0" u="none" strike="noStrike" cap="none" dirty="0">
              <a:solidFill>
                <a:srgbClr val="741B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0793" y="4159041"/>
            <a:ext cx="673176" cy="603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7"/>
          <p:cNvSpPr txBox="1"/>
          <p:nvPr/>
        </p:nvSpPr>
        <p:spPr>
          <a:xfrm>
            <a:off x="1139100" y="834800"/>
            <a:ext cx="575494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200"/>
            </a:pPr>
            <a:r>
              <a:rPr lang="en-US" sz="12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MÓDULO </a:t>
            </a:r>
            <a:r>
              <a:rPr lang="en-US" sz="12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7 </a:t>
            </a:r>
            <a:r>
              <a:rPr lang="en-US" sz="12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s-ES_tradnl" sz="1200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MANTENIMIENTO DE SISTEMAS HIDRÁULICOS Y NEUMÁTICOS</a:t>
            </a:r>
            <a:endParaRPr sz="12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37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-US" sz="15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37"/>
          <p:cNvSpPr txBox="1"/>
          <p:nvPr/>
        </p:nvSpPr>
        <p:spPr>
          <a:xfrm>
            <a:off x="376664" y="2308520"/>
            <a:ext cx="4354059" cy="63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3600" b="1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ELECTROHIDRÁULICA</a:t>
            </a:r>
            <a:endParaRPr sz="36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 descr="portada a6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81" y="2304008"/>
            <a:ext cx="9354912" cy="48607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75974" y="1265366"/>
            <a:ext cx="8959095" cy="5568052"/>
            <a:chOff x="375974" y="1265366"/>
            <a:chExt cx="8959095" cy="5568052"/>
          </a:xfrm>
        </p:grpSpPr>
        <p:grpSp>
          <p:nvGrpSpPr>
            <p:cNvPr id="3" name="Google Shape;101;p3"/>
            <p:cNvGrpSpPr/>
            <p:nvPr/>
          </p:nvGrpSpPr>
          <p:grpSpPr>
            <a:xfrm>
              <a:off x="481781" y="1887795"/>
              <a:ext cx="4090219" cy="3255705"/>
              <a:chOff x="0" y="0"/>
              <a:chExt cx="4090218" cy="3116824"/>
            </a:xfrm>
          </p:grpSpPr>
          <p:sp>
            <p:nvSpPr>
              <p:cNvPr id="8" name="Rectángulo redondeado"/>
              <p:cNvSpPr/>
              <p:nvPr/>
            </p:nvSpPr>
            <p:spPr>
              <a:xfrm>
                <a:off x="0" y="0"/>
                <a:ext cx="4090219" cy="3116825"/>
              </a:xfrm>
              <a:prstGeom prst="roundRect">
                <a:avLst>
                  <a:gd name="adj" fmla="val 8420"/>
                </a:avLst>
              </a:prstGeom>
              <a:solidFill>
                <a:srgbClr val="FFFFFF"/>
              </a:solidFill>
              <a:ln w="9525" cap="flat">
                <a:solidFill>
                  <a:schemeClr val="accent2">
                    <a:lumOff val="21764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9" name="Texto"/>
              <p:cNvSpPr txBox="1"/>
              <p:nvPr/>
            </p:nvSpPr>
            <p:spPr>
              <a:xfrm>
                <a:off x="76864" y="1368295"/>
                <a:ext cx="3936491" cy="380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r>
                  <a:t>    </a:t>
                </a:r>
              </a:p>
            </p:txBody>
          </p:sp>
        </p:grpSp>
        <p:pic>
          <p:nvPicPr>
            <p:cNvPr id="4" name="Imagen 21" descr="Imagen 2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75974" y="1796209"/>
              <a:ext cx="719663" cy="68619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Google Shape;95;p3"/>
            <p:cNvSpPr txBox="1"/>
            <p:nvPr/>
          </p:nvSpPr>
          <p:spPr>
            <a:xfrm>
              <a:off x="375975" y="1265366"/>
              <a:ext cx="4864619" cy="5361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91424" tIns="91424" rIns="91424" bIns="91424" anchor="ctr">
              <a:spAutoFit/>
            </a:bodyPr>
            <a:lstStyle>
              <a:lvl1pPr>
                <a:lnSpc>
                  <a:spcPct val="80000"/>
                </a:lnSpc>
                <a:defRPr sz="2800"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/>
                <a:t>OBJETIVO DE APRENDIZAJE</a:t>
              </a:r>
            </a:p>
          </p:txBody>
        </p:sp>
        <p:pic>
          <p:nvPicPr>
            <p:cNvPr id="6" name="Imagen 26" descr="Imagen 2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85784" y="2354963"/>
              <a:ext cx="5849285" cy="44784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Google Shape;84;p38"/>
            <p:cNvSpPr txBox="1"/>
            <p:nvPr/>
          </p:nvSpPr>
          <p:spPr>
            <a:xfrm>
              <a:off x="787400" y="2014319"/>
              <a:ext cx="3574271" cy="30161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91424" tIns="91424" rIns="91424" bIns="91424" anchor="ctr">
              <a:spAutoFit/>
            </a:bodyPr>
            <a:lstStyle>
              <a:lvl1pPr>
                <a:lnSpc>
                  <a:spcPct val="115000"/>
                </a:lnSpc>
                <a:defRPr sz="1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s-ES_tradnl" dirty="0"/>
                <a:t> </a:t>
              </a:r>
              <a:r>
                <a:rPr lang="es-ES_tradnl" dirty="0" smtClean="0"/>
                <a:t>     Reparar </a:t>
              </a:r>
              <a:r>
                <a:rPr lang="es-ES_tradnl" dirty="0"/>
                <a:t>y probar sistemas hidráulicos y neumáticos, responsables de diversas funciones en los vehículos, tales como suspensión, sistema de dirección, frenos </a:t>
              </a:r>
              <a:r>
                <a:rPr lang="es-ES_tradnl" dirty="0" smtClean="0"/>
                <a:t>             y </a:t>
              </a:r>
              <a:r>
                <a:rPr lang="es-ES_tradnl" dirty="0"/>
                <a:t>transmisión de potencia manual y automática, utilizando las </a:t>
              </a:r>
              <a:r>
                <a:rPr lang="es-ES_tradnl" dirty="0" smtClean="0"/>
                <a:t>herramientas </a:t>
              </a:r>
              <a:r>
                <a:rPr lang="es-ES_tradnl" dirty="0"/>
                <a:t>e </a:t>
              </a:r>
              <a:r>
                <a:rPr lang="es-ES_tradnl" dirty="0" smtClean="0"/>
                <a:t>instrumentos apropiados</a:t>
              </a:r>
              <a:r>
                <a:rPr lang="es-ES_tradnl" dirty="0"/>
                <a:t>, </a:t>
              </a:r>
              <a:r>
                <a:rPr lang="es-ES_tradnl" dirty="0" smtClean="0"/>
                <a:t>de</a:t>
              </a:r>
            </a:p>
            <a:p>
              <a:r>
                <a:rPr lang="es-ES_tradnl" dirty="0" smtClean="0"/>
                <a:t>acuerdo a las especificaciones</a:t>
              </a:r>
            </a:p>
            <a:p>
              <a:r>
                <a:rPr lang="es-ES_tradnl" dirty="0" smtClean="0"/>
                <a:t>técnicas del fabricante y </a:t>
              </a:r>
            </a:p>
            <a:p>
              <a:r>
                <a:rPr lang="es-ES_tradnl" dirty="0" smtClean="0"/>
                <a:t>estándares internacionales. </a:t>
              </a:r>
              <a:endParaRPr lang="es-ES_tradnl" dirty="0"/>
            </a:p>
          </p:txBody>
        </p:sp>
      </p:grpSp>
    </p:spTree>
    <p:extLst>
      <p:ext uri="{BB962C8B-B14F-4D97-AF65-F5344CB8AC3E}">
        <p14:creationId xmlns:p14="http://schemas.microsoft.com/office/powerpoint/2010/main" val="3361232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/>
          <p:nvPr/>
        </p:nvSpPr>
        <p:spPr>
          <a:xfrm>
            <a:off x="873900" y="2876985"/>
            <a:ext cx="3564632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s-CL" sz="1500" dirty="0">
                <a:latin typeface="Calibri"/>
                <a:cs typeface="Calibri"/>
              </a:rPr>
              <a:t>Las aplicaciones del convertidor de par o </a:t>
            </a:r>
            <a:r>
              <a:rPr lang="es-CL" sz="1500" dirty="0" smtClean="0">
                <a:latin typeface="Calibri"/>
                <a:cs typeface="Calibri"/>
              </a:rPr>
              <a:t>torque</a:t>
            </a:r>
            <a:endParaRPr lang="es-CL" sz="1500" dirty="0">
              <a:latin typeface="Calibri"/>
              <a:cs typeface="Calibri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873900" y="3675241"/>
            <a:ext cx="3270534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ES_tradnl" sz="1500" dirty="0">
                <a:latin typeface="Calibri"/>
                <a:cs typeface="Calibri"/>
              </a:rPr>
              <a:t>Desarmaste un </a:t>
            </a:r>
            <a:r>
              <a:rPr lang="es-ES_tradnl" sz="1500" dirty="0" smtClean="0">
                <a:latin typeface="Calibri"/>
                <a:cs typeface="Calibri"/>
              </a:rPr>
              <a:t>convertidor</a:t>
            </a:r>
            <a:endParaRPr lang="es-ES_tradnl" sz="1500" dirty="0">
              <a:latin typeface="Calibri"/>
              <a:cs typeface="Calibri"/>
            </a:endParaRPr>
          </a:p>
        </p:txBody>
      </p:sp>
      <p:sp>
        <p:nvSpPr>
          <p:cNvPr id="123" name="Google Shape;123;p3"/>
          <p:cNvSpPr txBox="1"/>
          <p:nvPr/>
        </p:nvSpPr>
        <p:spPr>
          <a:xfrm>
            <a:off x="873900" y="4442443"/>
            <a:ext cx="3390847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s-CL" sz="1500" dirty="0">
                <a:latin typeface="Calibri"/>
                <a:cs typeface="Calibri"/>
              </a:rPr>
              <a:t>Reconociste sus </a:t>
            </a:r>
            <a:r>
              <a:rPr lang="es-CL" sz="1500" dirty="0" smtClean="0">
                <a:latin typeface="Calibri"/>
                <a:cs typeface="Calibri"/>
              </a:rPr>
              <a:t>componentes</a:t>
            </a:r>
            <a:endParaRPr lang="es-CL" sz="1500" dirty="0">
              <a:latin typeface="Calibri"/>
              <a:cs typeface="Calibri"/>
            </a:endParaRPr>
          </a:p>
        </p:txBody>
      </p:sp>
      <p:sp>
        <p:nvSpPr>
          <p:cNvPr id="32" name="Google Shape;121;p3"/>
          <p:cNvSpPr txBox="1"/>
          <p:nvPr/>
        </p:nvSpPr>
        <p:spPr>
          <a:xfrm>
            <a:off x="873900" y="5142007"/>
            <a:ext cx="3519177" cy="709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s-CL" sz="1500" dirty="0">
                <a:latin typeface="Calibri"/>
                <a:cs typeface="Calibri"/>
              </a:rPr>
              <a:t>Describiste la función o funcionamiento de sus distintas partes o componentes</a:t>
            </a:r>
          </a:p>
        </p:txBody>
      </p:sp>
      <p:sp>
        <p:nvSpPr>
          <p:cNvPr id="37" name="Google Shape;121;p3"/>
          <p:cNvSpPr txBox="1"/>
          <p:nvPr/>
        </p:nvSpPr>
        <p:spPr>
          <a:xfrm>
            <a:off x="873900" y="5951176"/>
            <a:ext cx="3564632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s-CL" sz="1500" dirty="0">
                <a:latin typeface="Calibri"/>
                <a:cs typeface="Calibri"/>
              </a:rPr>
              <a:t>Reconociste  posibles fallas diagnostico </a:t>
            </a:r>
            <a:endParaRPr lang="es-CL" sz="1500" dirty="0" smtClean="0">
              <a:latin typeface="Calibri"/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s-CL" sz="1500" dirty="0" smtClean="0">
                <a:latin typeface="Calibri"/>
                <a:cs typeface="Calibri"/>
              </a:rPr>
              <a:t>y </a:t>
            </a:r>
            <a:r>
              <a:rPr lang="es-CL" sz="1500" dirty="0">
                <a:latin typeface="Calibri"/>
                <a:cs typeface="Calibri"/>
              </a:rPr>
              <a:t>reparación</a:t>
            </a:r>
          </a:p>
        </p:txBody>
      </p:sp>
      <p:sp>
        <p:nvSpPr>
          <p:cNvPr id="38" name="Google Shape;101;p3"/>
          <p:cNvSpPr/>
          <p:nvPr/>
        </p:nvSpPr>
        <p:spPr>
          <a:xfrm>
            <a:off x="564075" y="2743937"/>
            <a:ext cx="4657800" cy="795798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94;p3"/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b="1" smtClean="0">
                <a:latin typeface="Calibri"/>
                <a:ea typeface="Calibri"/>
                <a:cs typeface="Calibri"/>
                <a:sym typeface="Calibri"/>
              </a:rPr>
              <a:t>RECORDEMOS</a:t>
            </a:r>
          </a:p>
          <a:p>
            <a:pPr>
              <a:buSzPts val="1400"/>
            </a:pPr>
            <a:endParaRPr lang="en-US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xmlns="" id="{97F78E1C-2545-824E-8231-C7C3CD4E3C3F}"/>
              </a:ext>
            </a:extLst>
          </p:cNvPr>
          <p:cNvSpPr/>
          <p:nvPr/>
        </p:nvSpPr>
        <p:spPr>
          <a:xfrm>
            <a:off x="5026616" y="3630160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1" name="Google Shape;82;p14"/>
          <p:cNvSpPr txBox="1"/>
          <p:nvPr/>
        </p:nvSpPr>
        <p:spPr>
          <a:xfrm>
            <a:off x="572274" y="2200719"/>
            <a:ext cx="519250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CONVERTIDOR DE PAR O TORQUE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375975" y="2944172"/>
            <a:ext cx="376200" cy="395325"/>
            <a:chOff x="375975" y="3087305"/>
            <a:chExt cx="376200" cy="395325"/>
          </a:xfrm>
        </p:grpSpPr>
        <p:sp>
          <p:nvSpPr>
            <p:cNvPr id="43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101;p3"/>
          <p:cNvSpPr/>
          <p:nvPr/>
        </p:nvSpPr>
        <p:spPr>
          <a:xfrm>
            <a:off x="564075" y="3638581"/>
            <a:ext cx="4657800" cy="60949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Grupo 2"/>
          <p:cNvGrpSpPr/>
          <p:nvPr/>
        </p:nvGrpSpPr>
        <p:grpSpPr>
          <a:xfrm>
            <a:off x="375975" y="3747219"/>
            <a:ext cx="376200" cy="395325"/>
            <a:chOff x="375975" y="3087305"/>
            <a:chExt cx="376200" cy="395325"/>
          </a:xfrm>
        </p:grpSpPr>
        <p:sp>
          <p:nvSpPr>
            <p:cNvPr id="48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101;p3"/>
          <p:cNvSpPr/>
          <p:nvPr/>
        </p:nvSpPr>
        <p:spPr>
          <a:xfrm>
            <a:off x="564075" y="4349828"/>
            <a:ext cx="4657800" cy="71390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rupo 2"/>
          <p:cNvGrpSpPr/>
          <p:nvPr/>
        </p:nvGrpSpPr>
        <p:grpSpPr>
          <a:xfrm>
            <a:off x="375975" y="4509118"/>
            <a:ext cx="376200" cy="395325"/>
            <a:chOff x="375975" y="3087305"/>
            <a:chExt cx="376200" cy="395325"/>
          </a:xfrm>
        </p:grpSpPr>
        <p:sp>
          <p:nvSpPr>
            <p:cNvPr id="53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101;p3"/>
          <p:cNvSpPr/>
          <p:nvPr/>
        </p:nvSpPr>
        <p:spPr>
          <a:xfrm>
            <a:off x="564075" y="5191217"/>
            <a:ext cx="4657800" cy="59957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rupo 2"/>
          <p:cNvGrpSpPr/>
          <p:nvPr/>
        </p:nvGrpSpPr>
        <p:grpSpPr>
          <a:xfrm>
            <a:off x="375975" y="5293344"/>
            <a:ext cx="376200" cy="395325"/>
            <a:chOff x="375975" y="3087305"/>
            <a:chExt cx="376200" cy="395325"/>
          </a:xfrm>
        </p:grpSpPr>
        <p:sp>
          <p:nvSpPr>
            <p:cNvPr id="58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" name="Google Shape;101;p3"/>
          <p:cNvSpPr/>
          <p:nvPr/>
        </p:nvSpPr>
        <p:spPr>
          <a:xfrm>
            <a:off x="572274" y="5918278"/>
            <a:ext cx="4657800" cy="62244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rupo 2"/>
          <p:cNvGrpSpPr/>
          <p:nvPr/>
        </p:nvGrpSpPr>
        <p:grpSpPr>
          <a:xfrm>
            <a:off x="375975" y="6027376"/>
            <a:ext cx="376200" cy="395325"/>
            <a:chOff x="375975" y="3087305"/>
            <a:chExt cx="376200" cy="395325"/>
          </a:xfrm>
        </p:grpSpPr>
        <p:sp>
          <p:nvSpPr>
            <p:cNvPr id="63" name="Google Shape;103;p3"/>
            <p:cNvSpPr/>
            <p:nvPr/>
          </p:nvSpPr>
          <p:spPr>
            <a:xfrm>
              <a:off x="375975" y="309683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04;p3"/>
            <p:cNvSpPr txBox="1"/>
            <p:nvPr/>
          </p:nvSpPr>
          <p:spPr>
            <a:xfrm>
              <a:off x="385500" y="3087305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" name="Imagen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0" y="2500812"/>
            <a:ext cx="4863918" cy="4608197"/>
          </a:xfrm>
          <a:prstGeom prst="rect">
            <a:avLst/>
          </a:prstGeom>
        </p:spPr>
      </p:pic>
      <p:sp>
        <p:nvSpPr>
          <p:cNvPr id="67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ANTES DE COMENZAR</a:t>
            </a:r>
            <a:endParaRPr sz="3100" b="1" i="0" u="none" strike="noStrike" cap="none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506729" y="6276862"/>
            <a:ext cx="5388800" cy="198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¡Compartan experiencias </a:t>
            </a:r>
            <a:r>
              <a:rPr lang="en-US" sz="2100" b="0" i="0" u="none" strike="noStrike" cap="none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rPr>
              <a:t>con sus compañeros! </a:t>
            </a:r>
            <a:endParaRPr sz="2000" b="0" i="0" u="none" strike="noStrike" cap="none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ALGUNAS PREGUNTAS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680648" y="2564596"/>
            <a:ext cx="5440500" cy="21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buSzPts val="1800"/>
            </a:pPr>
            <a:r>
              <a:rPr lang="es-ES_tradnl" sz="1600" dirty="0">
                <a:latin typeface="Calibri"/>
                <a:ea typeface="Calibri"/>
                <a:cs typeface="Calibri"/>
                <a:sym typeface="Calibri"/>
              </a:rPr>
              <a:t>¿Qué saben de la electrohidráulica?</a:t>
            </a:r>
          </a:p>
        </p:txBody>
      </p:sp>
      <p:sp>
        <p:nvSpPr>
          <p:cNvPr id="137" name="Google Shape;137;p4"/>
          <p:cNvSpPr/>
          <p:nvPr/>
        </p:nvSpPr>
        <p:spPr>
          <a:xfrm>
            <a:off x="375767" y="2439027"/>
            <a:ext cx="5650725" cy="50943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421123" y="4085061"/>
            <a:ext cx="5650725" cy="81391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 txBox="1"/>
          <p:nvPr/>
        </p:nvSpPr>
        <p:spPr>
          <a:xfrm>
            <a:off x="761973" y="4360950"/>
            <a:ext cx="3819550" cy="2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800"/>
            </a:pPr>
            <a:r>
              <a:rPr lang="es-ES_tradnl" sz="1600" dirty="0">
                <a:latin typeface="Calibri"/>
                <a:ea typeface="Calibri"/>
                <a:cs typeface="Calibri"/>
                <a:sym typeface="Calibri"/>
              </a:rPr>
              <a:t>¿Pueden explicar la función de cada componente?</a:t>
            </a: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512" y="2136726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0868" y="3863667"/>
            <a:ext cx="441960" cy="438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9425" y="1315762"/>
            <a:ext cx="2670048" cy="567537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36;p4"/>
          <p:cNvSpPr txBox="1"/>
          <p:nvPr/>
        </p:nvSpPr>
        <p:spPr>
          <a:xfrm>
            <a:off x="685643" y="3431429"/>
            <a:ext cx="5440500" cy="21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buSzPts val="1800"/>
            </a:pPr>
            <a:r>
              <a:rPr lang="es-ES_tradnl" sz="1600" dirty="0">
                <a:latin typeface="Calibri"/>
                <a:ea typeface="Calibri"/>
                <a:cs typeface="Calibri"/>
                <a:sym typeface="Calibri"/>
              </a:rPr>
              <a:t>¿Pueden identificar sus componentes?</a:t>
            </a:r>
          </a:p>
        </p:txBody>
      </p:sp>
      <p:sp>
        <p:nvSpPr>
          <p:cNvPr id="22" name="Google Shape;137;p4"/>
          <p:cNvSpPr/>
          <p:nvPr/>
        </p:nvSpPr>
        <p:spPr>
          <a:xfrm>
            <a:off x="380762" y="3305860"/>
            <a:ext cx="5650725" cy="50943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507" y="3003559"/>
            <a:ext cx="441960" cy="43891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40;p4"/>
          <p:cNvSpPr/>
          <p:nvPr/>
        </p:nvSpPr>
        <p:spPr>
          <a:xfrm>
            <a:off x="421123" y="5151040"/>
            <a:ext cx="5650725" cy="81391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41;p4"/>
          <p:cNvSpPr txBox="1"/>
          <p:nvPr/>
        </p:nvSpPr>
        <p:spPr>
          <a:xfrm>
            <a:off x="761973" y="5426929"/>
            <a:ext cx="3819550" cy="25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800"/>
            </a:pPr>
            <a:r>
              <a:rPr lang="es-ES_tradnl" sz="1600" dirty="0">
                <a:latin typeface="Calibri"/>
                <a:ea typeface="Calibri"/>
                <a:cs typeface="Calibri"/>
                <a:sym typeface="Calibri"/>
              </a:rPr>
              <a:t>¿Pueden señalar aplicaciones de la electrohidráulica?</a:t>
            </a:r>
          </a:p>
        </p:txBody>
      </p:sp>
      <p:pic>
        <p:nvPicPr>
          <p:cNvPr id="27" name="Google Shape;14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0868" y="4929646"/>
            <a:ext cx="441960" cy="438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/>
          <p:nvPr/>
        </p:nvSpPr>
        <p:spPr>
          <a:xfrm>
            <a:off x="4063481" y="2295053"/>
            <a:ext cx="5095870" cy="4622481"/>
          </a:xfrm>
          <a:prstGeom prst="roundRect">
            <a:avLst>
              <a:gd name="adj" fmla="val 5168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4520235" y="2449589"/>
            <a:ext cx="44467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cs typeface="Calibri"/>
              </a:rPr>
              <a:t>Reconocerán los componentes utilizados en los circuitos </a:t>
            </a:r>
            <a:r>
              <a:rPr lang="es-ES_tradnl" sz="1600" dirty="0" smtClean="0">
                <a:latin typeface="Calibri"/>
                <a:cs typeface="Calibri"/>
              </a:rPr>
              <a:t>electrohidráulicos.</a:t>
            </a:r>
            <a:endParaRPr lang="es-ES_tradnl" sz="1600" dirty="0">
              <a:latin typeface="Calibri"/>
              <a:cs typeface="Calibri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3880053" y="2505346"/>
            <a:ext cx="376200" cy="408480"/>
            <a:chOff x="8933845" y="3457920"/>
            <a:chExt cx="376200" cy="408480"/>
          </a:xfrm>
        </p:grpSpPr>
        <p:sp>
          <p:nvSpPr>
            <p:cNvPr id="156" name="Google Shape;156;p5"/>
            <p:cNvSpPr/>
            <p:nvPr/>
          </p:nvSpPr>
          <p:spPr>
            <a:xfrm>
              <a:off x="8933845" y="348060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 txBox="1"/>
            <p:nvPr/>
          </p:nvSpPr>
          <p:spPr>
            <a:xfrm>
              <a:off x="8943370" y="345792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5"/>
          <p:cNvGrpSpPr/>
          <p:nvPr/>
        </p:nvGrpSpPr>
        <p:grpSpPr>
          <a:xfrm>
            <a:off x="3880053" y="3167399"/>
            <a:ext cx="376200" cy="408480"/>
            <a:chOff x="8933845" y="4771802"/>
            <a:chExt cx="376200" cy="408480"/>
          </a:xfrm>
        </p:grpSpPr>
        <p:sp>
          <p:nvSpPr>
            <p:cNvPr id="159" name="Google Shape;159;p5"/>
            <p:cNvSpPr/>
            <p:nvPr/>
          </p:nvSpPr>
          <p:spPr>
            <a:xfrm>
              <a:off x="8933845" y="4794482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 txBox="1"/>
            <p:nvPr/>
          </p:nvSpPr>
          <p:spPr>
            <a:xfrm>
              <a:off x="8943370" y="4771802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5"/>
          <p:cNvGrpSpPr/>
          <p:nvPr/>
        </p:nvGrpSpPr>
        <p:grpSpPr>
          <a:xfrm>
            <a:off x="3880053" y="3863470"/>
            <a:ext cx="376200" cy="408480"/>
            <a:chOff x="8933845" y="6070589"/>
            <a:chExt cx="376200" cy="408480"/>
          </a:xfrm>
        </p:grpSpPr>
        <p:sp>
          <p:nvSpPr>
            <p:cNvPr id="162" name="Google Shape;162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8943370" y="607058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Google Shape;16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221" y="2367775"/>
            <a:ext cx="2965718" cy="432899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 txBox="1"/>
          <p:nvPr/>
        </p:nvSpPr>
        <p:spPr>
          <a:xfrm>
            <a:off x="4063852" y="1850671"/>
            <a:ext cx="49324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término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estarás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condiciones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de:</a:t>
            </a: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375975" y="1771953"/>
            <a:ext cx="49975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ELECTROHIDRÁULICA</a:t>
            </a:r>
            <a:endParaRPr sz="20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 txBox="1"/>
          <p:nvPr/>
        </p:nvSpPr>
        <p:spPr>
          <a:xfrm>
            <a:off x="4017018" y="122116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000" dirty="0" smtClean="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5000" b="0" i="0" u="none" strike="noStrike" cap="none" dirty="0">
              <a:solidFill>
                <a:srgbClr val="BA9B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375975" y="1373700"/>
            <a:ext cx="410753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sz="3100" b="1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2;p5"/>
          <p:cNvSpPr txBox="1"/>
          <p:nvPr/>
        </p:nvSpPr>
        <p:spPr>
          <a:xfrm>
            <a:off x="4520235" y="3209383"/>
            <a:ext cx="444672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cs typeface="Calibri"/>
              </a:rPr>
              <a:t>Utilizarán software de </a:t>
            </a:r>
            <a:r>
              <a:rPr lang="es-ES_tradnl" sz="1600" dirty="0" smtClean="0">
                <a:latin typeface="Calibri"/>
                <a:cs typeface="Calibri"/>
              </a:rPr>
              <a:t>electrohidráulica.</a:t>
            </a:r>
            <a:endParaRPr lang="es-ES_tradnl" sz="1600" dirty="0">
              <a:latin typeface="Calibri"/>
              <a:cs typeface="Calibri"/>
            </a:endParaRPr>
          </a:p>
        </p:txBody>
      </p:sp>
      <p:sp>
        <p:nvSpPr>
          <p:cNvPr id="22" name="Google Shape;152;p5"/>
          <p:cNvSpPr txBox="1"/>
          <p:nvPr/>
        </p:nvSpPr>
        <p:spPr>
          <a:xfrm>
            <a:off x="4520235" y="3731034"/>
            <a:ext cx="44467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cs typeface="Calibri"/>
              </a:rPr>
              <a:t>Armarán y probarán el funcionamiento virtual de circuitos típicos </a:t>
            </a:r>
            <a:r>
              <a:rPr lang="es-ES_tradnl" sz="1600" dirty="0" smtClean="0">
                <a:latin typeface="Calibri"/>
                <a:cs typeface="Calibri"/>
              </a:rPr>
              <a:t>electrohidráulica.</a:t>
            </a:r>
            <a:endParaRPr lang="es-ES_tradnl" sz="1600" dirty="0">
              <a:latin typeface="Calibri"/>
              <a:cs typeface="Calibri"/>
            </a:endParaRPr>
          </a:p>
        </p:txBody>
      </p:sp>
      <p:sp>
        <p:nvSpPr>
          <p:cNvPr id="23" name="Google Shape;152;p5"/>
          <p:cNvSpPr txBox="1"/>
          <p:nvPr/>
        </p:nvSpPr>
        <p:spPr>
          <a:xfrm>
            <a:off x="4520235" y="4547531"/>
            <a:ext cx="44467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cs typeface="Calibri"/>
              </a:rPr>
              <a:t>Armarán y probarán en laboratorio de hidráulica circuitos </a:t>
            </a:r>
            <a:r>
              <a:rPr lang="es-ES_tradnl" sz="1600" dirty="0" smtClean="0">
                <a:latin typeface="Calibri"/>
                <a:cs typeface="Calibri"/>
              </a:rPr>
              <a:t>electrohidráulicos.</a:t>
            </a:r>
            <a:endParaRPr lang="es-ES_tradnl" sz="1600" dirty="0">
              <a:latin typeface="Calibri"/>
              <a:cs typeface="Calibri"/>
            </a:endParaRPr>
          </a:p>
        </p:txBody>
      </p:sp>
      <p:sp>
        <p:nvSpPr>
          <p:cNvPr id="24" name="Google Shape;152;p5"/>
          <p:cNvSpPr txBox="1"/>
          <p:nvPr/>
        </p:nvSpPr>
        <p:spPr>
          <a:xfrm>
            <a:off x="4520235" y="5364027"/>
            <a:ext cx="44467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cs typeface="Calibri"/>
              </a:rPr>
              <a:t>Describirán el funcionamiento de sus distintas partes o </a:t>
            </a:r>
            <a:r>
              <a:rPr lang="es-ES_tradnl" sz="1600" dirty="0" smtClean="0">
                <a:latin typeface="Calibri"/>
                <a:cs typeface="Calibri"/>
              </a:rPr>
              <a:t>componentes.</a:t>
            </a:r>
            <a:endParaRPr lang="es-ES_tradnl" sz="1600" dirty="0">
              <a:latin typeface="Calibri"/>
              <a:cs typeface="Calibri"/>
            </a:endParaRPr>
          </a:p>
        </p:txBody>
      </p:sp>
      <p:sp>
        <p:nvSpPr>
          <p:cNvPr id="25" name="Google Shape;152;p5"/>
          <p:cNvSpPr txBox="1"/>
          <p:nvPr/>
        </p:nvSpPr>
        <p:spPr>
          <a:xfrm>
            <a:off x="4520235" y="6157842"/>
            <a:ext cx="44467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cs typeface="Calibri"/>
              </a:rPr>
              <a:t>Reconocerán posibles fallas en un diagnóstico </a:t>
            </a:r>
            <a:r>
              <a:rPr lang="es-ES_tradnl" sz="1600" dirty="0" smtClean="0">
                <a:latin typeface="Calibri"/>
                <a:cs typeface="Calibri"/>
              </a:rPr>
              <a:t>y su reparación.</a:t>
            </a:r>
            <a:endParaRPr lang="es-ES_tradnl" sz="1600" dirty="0">
              <a:latin typeface="Calibri"/>
              <a:cs typeface="Calibri"/>
            </a:endParaRPr>
          </a:p>
        </p:txBody>
      </p:sp>
      <p:grpSp>
        <p:nvGrpSpPr>
          <p:cNvPr id="26" name="Google Shape;161;p5"/>
          <p:cNvGrpSpPr/>
          <p:nvPr/>
        </p:nvGrpSpPr>
        <p:grpSpPr>
          <a:xfrm>
            <a:off x="3880053" y="4623265"/>
            <a:ext cx="376200" cy="408480"/>
            <a:chOff x="8933845" y="6070589"/>
            <a:chExt cx="376200" cy="408480"/>
          </a:xfrm>
        </p:grpSpPr>
        <p:sp>
          <p:nvSpPr>
            <p:cNvPr id="27" name="Google Shape;162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163;p5"/>
            <p:cNvSpPr txBox="1"/>
            <p:nvPr/>
          </p:nvSpPr>
          <p:spPr>
            <a:xfrm>
              <a:off x="8943370" y="607058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161;p5"/>
          <p:cNvGrpSpPr/>
          <p:nvPr/>
        </p:nvGrpSpPr>
        <p:grpSpPr>
          <a:xfrm>
            <a:off x="3880053" y="5462441"/>
            <a:ext cx="376200" cy="408480"/>
            <a:chOff x="8933845" y="6070589"/>
            <a:chExt cx="376200" cy="408480"/>
          </a:xfrm>
        </p:grpSpPr>
        <p:sp>
          <p:nvSpPr>
            <p:cNvPr id="30" name="Google Shape;162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63;p5"/>
            <p:cNvSpPr txBox="1"/>
            <p:nvPr/>
          </p:nvSpPr>
          <p:spPr>
            <a:xfrm>
              <a:off x="8943370" y="607058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161;p5"/>
          <p:cNvGrpSpPr/>
          <p:nvPr/>
        </p:nvGrpSpPr>
        <p:grpSpPr>
          <a:xfrm>
            <a:off x="3880053" y="6267598"/>
            <a:ext cx="376200" cy="408480"/>
            <a:chOff x="8933845" y="6070589"/>
            <a:chExt cx="376200" cy="408480"/>
          </a:xfrm>
        </p:grpSpPr>
        <p:sp>
          <p:nvSpPr>
            <p:cNvPr id="33" name="Google Shape;162;p5"/>
            <p:cNvSpPr/>
            <p:nvPr/>
          </p:nvSpPr>
          <p:spPr>
            <a:xfrm>
              <a:off x="8933845" y="6093269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63;p5"/>
            <p:cNvSpPr txBox="1"/>
            <p:nvPr/>
          </p:nvSpPr>
          <p:spPr>
            <a:xfrm>
              <a:off x="8943370" y="6070589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 smtClea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LA ELECTROHIDRÁULICA</a:t>
            </a:r>
            <a:endParaRPr sz="31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4388151" y="2644216"/>
            <a:ext cx="4888992" cy="3672288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"/>
          <p:cNvSpPr txBox="1"/>
          <p:nvPr/>
        </p:nvSpPr>
        <p:spPr>
          <a:xfrm>
            <a:off x="5862206" y="3019842"/>
            <a:ext cx="3072662" cy="326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s-CL" sz="1600" dirty="0">
                <a:latin typeface="Calibri"/>
                <a:cs typeface="Calibri"/>
              </a:rPr>
              <a:t>La combinación de la electricidad y la hidráulica dan origen a la </a:t>
            </a:r>
            <a:r>
              <a:rPr lang="es-CL" sz="1600" b="1" dirty="0">
                <a:solidFill>
                  <a:srgbClr val="800000"/>
                </a:solidFill>
                <a:latin typeface="Calibri"/>
                <a:cs typeface="Calibri"/>
              </a:rPr>
              <a:t>electrohidráulica</a:t>
            </a:r>
            <a:r>
              <a:rPr lang="es-CL" sz="1600" dirty="0">
                <a:latin typeface="Calibri"/>
                <a:cs typeface="Calibri"/>
              </a:rPr>
              <a:t>, donde el control es asumido por la electricidad utilizando electroválvulas, sensores, interruptores, relés y la fuerza por la hidráulica. En sistemas más avanzados y complejos se incorporan la electrónica con los microprocesadores (PLC). 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1001" y="2419093"/>
            <a:ext cx="481682" cy="459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Marcador de contenido 2"/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r="8644"/>
          <a:stretch/>
        </p:blipFill>
        <p:spPr>
          <a:xfrm>
            <a:off x="498914" y="2562890"/>
            <a:ext cx="2437192" cy="2439510"/>
          </a:xfrm>
          <a:prstGeom prst="ellipse">
            <a:avLst/>
          </a:prstGeom>
          <a:ln w="76200" cmpd="sng">
            <a:solidFill>
              <a:srgbClr val="800000"/>
            </a:solidFill>
          </a:ln>
        </p:spPr>
      </p:pic>
      <p:pic>
        <p:nvPicPr>
          <p:cNvPr id="11" name="Marcador de contenido 7"/>
          <p:cNvPicPr>
            <a:picLocks noGrp="1"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6" r="6644"/>
          <a:stretch/>
        </p:blipFill>
        <p:spPr>
          <a:xfrm>
            <a:off x="2517233" y="3526809"/>
            <a:ext cx="2852371" cy="2851203"/>
          </a:xfrm>
          <a:prstGeom prst="ellipse">
            <a:avLst/>
          </a:prstGeom>
          <a:ln w="76200" cmpd="sng">
            <a:solidFill>
              <a:schemeClr val="bg1"/>
            </a:solidFill>
          </a:ln>
        </p:spPr>
      </p:pic>
      <p:pic>
        <p:nvPicPr>
          <p:cNvPr id="2" name="Imagen 1" descr="mano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16" y="5129188"/>
            <a:ext cx="2199150" cy="28758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Ejemplo</a:t>
            </a:r>
            <a:r>
              <a:rPr lang="en-US" sz="28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800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circuitos</a:t>
            </a:r>
            <a:r>
              <a:rPr lang="en-US" sz="28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 dirty="0" err="1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electrohidráulico</a:t>
            </a:r>
            <a:endParaRPr sz="31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 txBox="1"/>
          <p:nvPr/>
        </p:nvSpPr>
        <p:spPr>
          <a:xfrm>
            <a:off x="374185" y="2214686"/>
            <a:ext cx="506848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cs typeface="Calibri"/>
              </a:rPr>
              <a:t>Trabajando con un software de hidráulica se pueden armar diferentes circuitos y analizar su funcionamiento. Una vez probados de manera virtual, los podemos armar en el </a:t>
            </a:r>
            <a:r>
              <a:rPr lang="es-ES_tradnl" sz="1600" b="1" dirty="0">
                <a:solidFill>
                  <a:srgbClr val="800000"/>
                </a:solidFill>
                <a:latin typeface="Calibri"/>
                <a:cs typeface="Calibri"/>
              </a:rPr>
              <a:t>laboratorio de hidráulica. </a:t>
            </a:r>
            <a:r>
              <a:rPr lang="es-ES_tradnl" sz="1600" dirty="0">
                <a:latin typeface="Calibri"/>
                <a:cs typeface="Calibri"/>
              </a:rPr>
              <a:t>Un mismo circuito electrohidráulico, puede tener distintas variantes, ya sea en la parte hidráulica o en la parte eléctrica. 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Marcador de contenido 6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6" y="4037119"/>
            <a:ext cx="4519865" cy="284639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43" y="4105160"/>
            <a:ext cx="3158851" cy="2593735"/>
          </a:xfrm>
          <a:prstGeom prst="rect">
            <a:avLst/>
          </a:prstGeom>
        </p:spPr>
      </p:pic>
      <p:sp>
        <p:nvSpPr>
          <p:cNvPr id="12" name="Google Shape;175;p6"/>
          <p:cNvSpPr/>
          <p:nvPr/>
        </p:nvSpPr>
        <p:spPr>
          <a:xfrm>
            <a:off x="5578734" y="2281326"/>
            <a:ext cx="3821206" cy="1540326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873545" y="2344522"/>
            <a:ext cx="3378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600"/>
            </a:pPr>
            <a:r>
              <a:rPr lang="es-ES_tradnl" sz="1600" dirty="0">
                <a:latin typeface="Calibri"/>
                <a:cs typeface="Calibri"/>
              </a:rPr>
              <a:t>En el circuito de la derecha, cambia el circuito eléctrico, incorpora la </a:t>
            </a:r>
            <a:r>
              <a:rPr lang="es-ES_tradnl" sz="1600" dirty="0">
                <a:solidFill>
                  <a:srgbClr val="FF0000"/>
                </a:solidFill>
                <a:latin typeface="Calibri"/>
                <a:cs typeface="Calibri"/>
              </a:rPr>
              <a:t>parada de emergencia</a:t>
            </a:r>
            <a:r>
              <a:rPr lang="es-ES_tradnl" sz="1600" dirty="0">
                <a:latin typeface="Calibri"/>
                <a:cs typeface="Calibri"/>
              </a:rPr>
              <a:t>, la cual es más segura, manteniendo el mismo circuito hidráulico y función.</a:t>
            </a:r>
            <a:endParaRPr lang="es-ES_tradnl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815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5;p6"/>
          <p:cNvSpPr/>
          <p:nvPr/>
        </p:nvSpPr>
        <p:spPr>
          <a:xfrm>
            <a:off x="442217" y="2290725"/>
            <a:ext cx="5590072" cy="4037117"/>
          </a:xfrm>
          <a:prstGeom prst="roundRect">
            <a:avLst>
              <a:gd name="adj" fmla="val 16792"/>
            </a:avLst>
          </a:prstGeom>
          <a:solidFill>
            <a:srgbClr val="E9E1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El software</a:t>
            </a:r>
            <a:endParaRPr sz="31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 txBox="1"/>
          <p:nvPr/>
        </p:nvSpPr>
        <p:spPr>
          <a:xfrm>
            <a:off x="646318" y="2551551"/>
            <a:ext cx="3435681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285750" lvl="0" indent="-285750">
              <a:buSzPts val="1600"/>
              <a:buFont typeface="Arial"/>
              <a:buChar char="•"/>
            </a:pPr>
            <a:r>
              <a:rPr lang="es-ES_tradnl" sz="1600" dirty="0">
                <a:latin typeface="Calibri"/>
                <a:cs typeface="Calibri"/>
              </a:rPr>
              <a:t>Dependiendo del software disponible para el trabajo virtual de hidráulica este nos puede permitir, en forma automática, tener el listado de componentes, el gráfico de funcionamiento o movimiento del actuador, etc., para </a:t>
            </a:r>
            <a:r>
              <a:rPr lang="es-ES_tradnl" sz="1600" b="1" dirty="0">
                <a:solidFill>
                  <a:srgbClr val="800000"/>
                </a:solidFill>
                <a:latin typeface="Calibri"/>
                <a:cs typeface="Calibri"/>
              </a:rPr>
              <a:t>analizar el funcionamiento de nuestro circuito electrohidráulico de prueba</a:t>
            </a:r>
            <a:r>
              <a:rPr lang="es-ES_tradnl" sz="1600" b="1" dirty="0" smtClean="0">
                <a:solidFill>
                  <a:srgbClr val="800000"/>
                </a:solidFill>
                <a:latin typeface="Calibri"/>
                <a:cs typeface="Calibri"/>
              </a:rPr>
              <a:t>.</a:t>
            </a:r>
          </a:p>
          <a:p>
            <a:pPr marL="285750" lvl="0" indent="-285750">
              <a:buSzPts val="1600"/>
              <a:buFont typeface="Arial"/>
              <a:buChar char="•"/>
            </a:pPr>
            <a:endParaRPr lang="es-ES_tradnl" sz="1600" dirty="0">
              <a:latin typeface="Calibri"/>
              <a:cs typeface="Calibri"/>
            </a:endParaRPr>
          </a:p>
          <a:p>
            <a:pPr marL="285750" lvl="0" indent="-285750">
              <a:buSzPts val="1600"/>
              <a:buFont typeface="Arial"/>
              <a:buChar char="•"/>
            </a:pPr>
            <a:r>
              <a:rPr lang="es-ES_tradnl" sz="1600" dirty="0">
                <a:latin typeface="Calibri"/>
                <a:cs typeface="Calibri"/>
              </a:rPr>
              <a:t>Los errores los podemos cometer en el trabajo virtual, no así con los componentes o trabajo real.</a:t>
            </a:r>
          </a:p>
        </p:txBody>
      </p:sp>
      <p:pic>
        <p:nvPicPr>
          <p:cNvPr id="10" name="Marcador de contenido 6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41" y="2392785"/>
            <a:ext cx="2582617" cy="3879987"/>
          </a:xfrm>
          <a:prstGeom prst="rect">
            <a:avLst/>
          </a:prstGeom>
        </p:spPr>
      </p:pic>
      <p:pic>
        <p:nvPicPr>
          <p:cNvPr id="13" name="Google Shape;19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948901" y="3529059"/>
            <a:ext cx="2864071" cy="3006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58373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807</Words>
  <Application>Microsoft Office PowerPoint</Application>
  <PresentationFormat>Personalizado</PresentationFormat>
  <Paragraphs>120</Paragraphs>
  <Slides>15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Roboto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Toledo</dc:creator>
  <cp:lastModifiedBy>Toledo</cp:lastModifiedBy>
  <cp:revision>24</cp:revision>
  <dcterms:modified xsi:type="dcterms:W3CDTF">2020-12-31T01:47:12Z</dcterms:modified>
</cp:coreProperties>
</file>