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2" r:id="rId9"/>
    <p:sldId id="263" r:id="rId10"/>
    <p:sldId id="264" r:id="rId11"/>
    <p:sldId id="271" r:id="rId12"/>
    <p:sldId id="275" r:id="rId13"/>
    <p:sldId id="276" r:id="rId14"/>
    <p:sldId id="277" r:id="rId15"/>
  </p:sldIdLst>
  <p:sldSz cx="97155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ella Toledo" initials="DT" lastIdx="3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1A47"/>
    <a:srgbClr val="BA9B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E4E4E4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E4E4E4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E4E4E4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741B47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39"/>
    <p:restoredTop sz="94679"/>
  </p:normalViewPr>
  <p:slideViewPr>
    <p:cSldViewPr snapToGrid="0" snapToObjects="1">
      <p:cViewPr>
        <p:scale>
          <a:sx n="98" d="100"/>
          <a:sy n="98" d="100"/>
        </p:scale>
        <p:origin x="504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11-06T02:52:01.394" idx="30">
    <p:pos x="5350" y="452"/>
    <p:text>Esta es una lámina fija,No cambia nada.</p:text>
    <p:extLst>
      <p:ext uri="{C676402C-5697-4E1C-873F-D02D1690AC5C}">
        <p15:threadingInfo xmlns:p15="http://schemas.microsoft.com/office/powerpoint/2012/main" timeZoneBias="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15;p24"/>
          <p:cNvGrpSpPr/>
          <p:nvPr/>
        </p:nvGrpSpPr>
        <p:grpSpPr>
          <a:xfrm>
            <a:off x="242855" y="1756549"/>
            <a:ext cx="9346502" cy="5675924"/>
            <a:chOff x="0" y="0"/>
            <a:chExt cx="9346500" cy="5675922"/>
          </a:xfrm>
        </p:grpSpPr>
        <p:sp>
          <p:nvSpPr>
            <p:cNvPr id="27" name="Figura"/>
            <p:cNvSpPr/>
            <p:nvPr/>
          </p:nvSpPr>
          <p:spPr>
            <a:xfrm>
              <a:off x="-1" y="-1"/>
              <a:ext cx="9346502" cy="5675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87" y="0"/>
                  </a:lnTo>
                  <a:cubicBezTo>
                    <a:pt x="20699" y="0"/>
                    <a:pt x="21600" y="1484"/>
                    <a:pt x="21600" y="3316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28" name="Texto"/>
            <p:cNvSpPr txBox="1"/>
            <p:nvPr/>
          </p:nvSpPr>
          <p:spPr>
            <a:xfrm>
              <a:off x="0" y="2647844"/>
              <a:ext cx="9091318" cy="380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/>
            <a:p>
              <a:r>
                <a:t> </a:t>
              </a:r>
            </a:p>
          </p:txBody>
        </p:sp>
      </p:grpSp>
      <p:pic>
        <p:nvPicPr>
          <p:cNvPr id="30" name="Google Shape;16;p24" descr="Google Shape;16;p2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72364" y="1222172"/>
            <a:ext cx="1080001" cy="241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Google Shape;17;p24" descr="Google Shape;17;p2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72364" y="418596"/>
            <a:ext cx="1080001" cy="664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Google Shape;18;p24" descr="Google Shape;18;p2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6350" y="419800"/>
            <a:ext cx="3659450" cy="680475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20;p27"/>
          <p:cNvSpPr/>
          <p:nvPr/>
        </p:nvSpPr>
        <p:spPr>
          <a:xfrm>
            <a:off x="180899" y="180900"/>
            <a:ext cx="7911002" cy="65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741B47"/>
          </a:solidFill>
          <a:ln w="12700">
            <a:miter lim="400000"/>
          </a:ln>
        </p:spPr>
        <p:txBody>
          <a:bodyPr lIns="0" tIns="0" rIns="0" bIns="0" anchor="b"/>
          <a:lstStyle/>
          <a:p>
            <a:endParaRPr/>
          </a:p>
        </p:txBody>
      </p:sp>
      <p:grpSp>
        <p:nvGrpSpPr>
          <p:cNvPr id="43" name="Google Shape;21;p27"/>
          <p:cNvGrpSpPr/>
          <p:nvPr/>
        </p:nvGrpSpPr>
        <p:grpSpPr>
          <a:xfrm>
            <a:off x="8091899" y="451666"/>
            <a:ext cx="662101" cy="380235"/>
            <a:chOff x="0" y="0"/>
            <a:chExt cx="662099" cy="380233"/>
          </a:xfrm>
        </p:grpSpPr>
        <p:sp>
          <p:nvSpPr>
            <p:cNvPr id="41" name="Rectángulo"/>
            <p:cNvSpPr/>
            <p:nvPr/>
          </p:nvSpPr>
          <p:spPr>
            <a:xfrm>
              <a:off x="0" y="327733"/>
              <a:ext cx="662100" cy="52501"/>
            </a:xfrm>
            <a:prstGeom prst="rect">
              <a:avLst/>
            </a:prstGeom>
            <a:solidFill>
              <a:srgbClr val="0F69B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endParaRPr/>
            </a:p>
          </p:txBody>
        </p:sp>
        <p:sp>
          <p:nvSpPr>
            <p:cNvPr id="42" name="Texto"/>
            <p:cNvSpPr txBox="1"/>
            <p:nvPr/>
          </p:nvSpPr>
          <p:spPr>
            <a:xfrm>
              <a:off x="0" y="-1"/>
              <a:ext cx="662100" cy="3802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b">
              <a:spAutoFit/>
            </a:bodyPr>
            <a:lstStyle/>
            <a:p>
              <a:r>
                <a:t> </a:t>
              </a:r>
            </a:p>
          </p:txBody>
        </p:sp>
      </p:grpSp>
      <p:grpSp>
        <p:nvGrpSpPr>
          <p:cNvPr id="46" name="Google Shape;22;p27"/>
          <p:cNvGrpSpPr/>
          <p:nvPr/>
        </p:nvGrpSpPr>
        <p:grpSpPr>
          <a:xfrm>
            <a:off x="8753999" y="451666"/>
            <a:ext cx="785401" cy="380235"/>
            <a:chOff x="0" y="0"/>
            <a:chExt cx="785400" cy="380233"/>
          </a:xfrm>
        </p:grpSpPr>
        <p:sp>
          <p:nvSpPr>
            <p:cNvPr id="44" name="Rectángulo"/>
            <p:cNvSpPr/>
            <p:nvPr/>
          </p:nvSpPr>
          <p:spPr>
            <a:xfrm>
              <a:off x="0" y="327733"/>
              <a:ext cx="785401" cy="52501"/>
            </a:xfrm>
            <a:prstGeom prst="rect">
              <a:avLst/>
            </a:prstGeom>
            <a:solidFill>
              <a:srgbClr val="EB3C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endParaRPr/>
            </a:p>
          </p:txBody>
        </p:sp>
        <p:sp>
          <p:nvSpPr>
            <p:cNvPr id="45" name="Texto"/>
            <p:cNvSpPr txBox="1"/>
            <p:nvPr/>
          </p:nvSpPr>
          <p:spPr>
            <a:xfrm>
              <a:off x="0" y="-1"/>
              <a:ext cx="785401" cy="3802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b">
              <a:spAutoFit/>
            </a:bodyPr>
            <a:lstStyle/>
            <a:p>
              <a:r>
                <a:t> </a:t>
              </a:r>
            </a:p>
          </p:txBody>
        </p:sp>
      </p:grpSp>
      <p:sp>
        <p:nvSpPr>
          <p:cNvPr id="48" name="Google Shape;24;p27"/>
          <p:cNvSpPr txBox="1"/>
          <p:nvPr/>
        </p:nvSpPr>
        <p:spPr>
          <a:xfrm>
            <a:off x="442650" y="350325"/>
            <a:ext cx="7441801" cy="40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_tradnl" dirty="0" smtClean="0"/>
              <a:t>MÓDULO</a:t>
            </a:r>
            <a:r>
              <a:rPr lang="es-ES_tradnl" b="0" dirty="0" smtClean="0"/>
              <a:t>  MANTENIMIENTO DE MOTORES</a:t>
            </a:r>
            <a:endParaRPr lang="es-ES_tradnl" b="0" dirty="0"/>
          </a:p>
        </p:txBody>
      </p:sp>
      <p:sp>
        <p:nvSpPr>
          <p:cNvPr id="4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371685" y="6881800"/>
            <a:ext cx="337161" cy="317118"/>
          </a:xfrm>
          <a:prstGeom prst="rect">
            <a:avLst/>
          </a:prstGeom>
        </p:spPr>
        <p:txBody>
          <a:bodyPr lIns="91424" tIns="91424" rIns="91424" bIns="91424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50" name="Google Shape;26;p27"/>
          <p:cNvSpPr txBox="1"/>
          <p:nvPr/>
        </p:nvSpPr>
        <p:spPr>
          <a:xfrm>
            <a:off x="375975" y="6881800"/>
            <a:ext cx="6786599" cy="353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11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        MECÁNICA AUTOMOTRIZ</a:t>
            </a:r>
            <a:r>
              <a:rPr dirty="0">
                <a:solidFill>
                  <a:srgbClr val="000000"/>
                </a:solidFill>
              </a:rPr>
              <a:t> | </a:t>
            </a:r>
            <a:r>
              <a:rPr lang="es-ES" dirty="0" smtClean="0">
                <a:solidFill>
                  <a:srgbClr val="000000"/>
                </a:solidFill>
              </a:rPr>
              <a:t>4</a:t>
            </a:r>
            <a:r>
              <a:rPr dirty="0" smtClean="0">
                <a:solidFill>
                  <a:srgbClr val="000000"/>
                </a:solidFill>
              </a:rPr>
              <a:t>° </a:t>
            </a:r>
            <a:r>
              <a:rPr dirty="0">
                <a:solidFill>
                  <a:srgbClr val="000000"/>
                </a:solidFill>
              </a:rPr>
              <a:t>Medio | Presentación</a:t>
            </a:r>
          </a:p>
        </p:txBody>
      </p:sp>
      <p:sp>
        <p:nvSpPr>
          <p:cNvPr id="13" name="Google Shape;23;p27"/>
          <p:cNvSpPr txBox="1"/>
          <p:nvPr userDrawn="1"/>
        </p:nvSpPr>
        <p:spPr>
          <a:xfrm>
            <a:off x="8443617" y="271142"/>
            <a:ext cx="1166701" cy="430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r"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Actividad </a:t>
            </a:r>
            <a:r>
              <a:rPr lang="es-ES" dirty="0" smtClean="0"/>
              <a:t>16</a:t>
            </a:r>
            <a:r>
              <a:rPr dirty="0" smtClean="0"/>
              <a:t>|</a:t>
            </a:r>
            <a:r>
              <a:rPr lang="es-ES" sz="1600" dirty="0" smtClean="0">
                <a:solidFill>
                  <a:srgbClr val="ED6B00"/>
                </a:solidFill>
              </a:rPr>
              <a:t>6</a:t>
            </a:r>
            <a:endParaRPr sz="1600" dirty="0">
              <a:solidFill>
                <a:srgbClr val="ED6B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28;p25"/>
          <p:cNvSpPr/>
          <p:nvPr/>
        </p:nvSpPr>
        <p:spPr>
          <a:xfrm rot="10800000" flipH="1">
            <a:off x="180974" y="832249"/>
            <a:ext cx="9358202" cy="1236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173" y="0"/>
                </a:lnTo>
                <a:cubicBezTo>
                  <a:pt x="20961" y="0"/>
                  <a:pt x="21600" y="4835"/>
                  <a:pt x="21600" y="1080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8" name="Google Shape;29;p25"/>
          <p:cNvSpPr/>
          <p:nvPr/>
        </p:nvSpPr>
        <p:spPr>
          <a:xfrm>
            <a:off x="180899" y="180900"/>
            <a:ext cx="7911002" cy="65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741B47"/>
          </a:solidFill>
          <a:ln w="12700">
            <a:miter lim="400000"/>
          </a:ln>
        </p:spPr>
        <p:txBody>
          <a:bodyPr lIns="0" tIns="0" rIns="0" bIns="0" anchor="b"/>
          <a:lstStyle/>
          <a:p>
            <a:endParaRPr/>
          </a:p>
        </p:txBody>
      </p:sp>
      <p:grpSp>
        <p:nvGrpSpPr>
          <p:cNvPr id="61" name="Google Shape;30;p25"/>
          <p:cNvGrpSpPr/>
          <p:nvPr/>
        </p:nvGrpSpPr>
        <p:grpSpPr>
          <a:xfrm>
            <a:off x="8091899" y="451666"/>
            <a:ext cx="662101" cy="380235"/>
            <a:chOff x="0" y="0"/>
            <a:chExt cx="662099" cy="380233"/>
          </a:xfrm>
        </p:grpSpPr>
        <p:sp>
          <p:nvSpPr>
            <p:cNvPr id="59" name="Rectángulo"/>
            <p:cNvSpPr/>
            <p:nvPr/>
          </p:nvSpPr>
          <p:spPr>
            <a:xfrm>
              <a:off x="0" y="327733"/>
              <a:ext cx="662100" cy="52501"/>
            </a:xfrm>
            <a:prstGeom prst="rect">
              <a:avLst/>
            </a:prstGeom>
            <a:solidFill>
              <a:srgbClr val="0F69B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endParaRPr/>
            </a:p>
          </p:txBody>
        </p:sp>
        <p:sp>
          <p:nvSpPr>
            <p:cNvPr id="60" name="Texto"/>
            <p:cNvSpPr txBox="1"/>
            <p:nvPr/>
          </p:nvSpPr>
          <p:spPr>
            <a:xfrm>
              <a:off x="0" y="-1"/>
              <a:ext cx="662100" cy="3802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b">
              <a:spAutoFit/>
            </a:bodyPr>
            <a:lstStyle/>
            <a:p>
              <a:r>
                <a:t> </a:t>
              </a:r>
            </a:p>
          </p:txBody>
        </p:sp>
      </p:grpSp>
      <p:grpSp>
        <p:nvGrpSpPr>
          <p:cNvPr id="64" name="Google Shape;31;p25"/>
          <p:cNvGrpSpPr/>
          <p:nvPr/>
        </p:nvGrpSpPr>
        <p:grpSpPr>
          <a:xfrm>
            <a:off x="8753999" y="451666"/>
            <a:ext cx="785401" cy="380235"/>
            <a:chOff x="0" y="0"/>
            <a:chExt cx="785400" cy="380233"/>
          </a:xfrm>
        </p:grpSpPr>
        <p:sp>
          <p:nvSpPr>
            <p:cNvPr id="62" name="Rectángulo"/>
            <p:cNvSpPr/>
            <p:nvPr/>
          </p:nvSpPr>
          <p:spPr>
            <a:xfrm>
              <a:off x="0" y="327733"/>
              <a:ext cx="785401" cy="52501"/>
            </a:xfrm>
            <a:prstGeom prst="rect">
              <a:avLst/>
            </a:prstGeom>
            <a:solidFill>
              <a:srgbClr val="EB3C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endParaRPr/>
            </a:p>
          </p:txBody>
        </p:sp>
        <p:sp>
          <p:nvSpPr>
            <p:cNvPr id="63" name="Texto"/>
            <p:cNvSpPr txBox="1"/>
            <p:nvPr/>
          </p:nvSpPr>
          <p:spPr>
            <a:xfrm>
              <a:off x="0" y="-1"/>
              <a:ext cx="785401" cy="3802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b">
              <a:spAutoFit/>
            </a:bodyPr>
            <a:lstStyle/>
            <a:p>
              <a:r>
                <a:t> </a:t>
              </a:r>
            </a:p>
          </p:txBody>
        </p:sp>
      </p:grpSp>
      <p:sp>
        <p:nvSpPr>
          <p:cNvPr id="66" name="Google Shape;33;p25"/>
          <p:cNvSpPr txBox="1"/>
          <p:nvPr/>
        </p:nvSpPr>
        <p:spPr>
          <a:xfrm>
            <a:off x="442650" y="350325"/>
            <a:ext cx="7441801" cy="40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_tradnl" dirty="0" smtClean="0"/>
              <a:t>MÓDULO</a:t>
            </a:r>
            <a:r>
              <a:rPr lang="es-ES_tradnl" b="0" dirty="0" smtClean="0"/>
              <a:t>  MANTENIMIENTO DE MOTORES</a:t>
            </a:r>
            <a:endParaRPr lang="es-ES_tradnl" b="0" dirty="0"/>
          </a:p>
        </p:txBody>
      </p:sp>
      <p:sp>
        <p:nvSpPr>
          <p:cNvPr id="67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371685" y="6881800"/>
            <a:ext cx="337161" cy="317118"/>
          </a:xfrm>
          <a:prstGeom prst="rect">
            <a:avLst/>
          </a:prstGeom>
        </p:spPr>
        <p:txBody>
          <a:bodyPr lIns="91424" tIns="91424" rIns="91424" bIns="91424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68" name="Google Shape;35;p25"/>
          <p:cNvSpPr txBox="1"/>
          <p:nvPr/>
        </p:nvSpPr>
        <p:spPr>
          <a:xfrm>
            <a:off x="375975" y="6881800"/>
            <a:ext cx="6786599" cy="353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11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        MECÁNICA AUTOMOTRIZ</a:t>
            </a:r>
            <a:r>
              <a:rPr dirty="0">
                <a:solidFill>
                  <a:srgbClr val="000000"/>
                </a:solidFill>
              </a:rPr>
              <a:t> | </a:t>
            </a:r>
            <a:r>
              <a:rPr lang="es-ES" dirty="0" smtClean="0">
                <a:solidFill>
                  <a:srgbClr val="000000"/>
                </a:solidFill>
              </a:rPr>
              <a:t>4</a:t>
            </a:r>
            <a:r>
              <a:rPr dirty="0" smtClean="0">
                <a:solidFill>
                  <a:srgbClr val="000000"/>
                </a:solidFill>
              </a:rPr>
              <a:t>° </a:t>
            </a:r>
            <a:r>
              <a:rPr dirty="0">
                <a:solidFill>
                  <a:srgbClr val="000000"/>
                </a:solidFill>
              </a:rPr>
              <a:t>Medio | Presentación</a:t>
            </a:r>
          </a:p>
        </p:txBody>
      </p:sp>
      <p:sp>
        <p:nvSpPr>
          <p:cNvPr id="14" name="Google Shape;23;p27"/>
          <p:cNvSpPr txBox="1"/>
          <p:nvPr userDrawn="1"/>
        </p:nvSpPr>
        <p:spPr>
          <a:xfrm>
            <a:off x="8443617" y="271142"/>
            <a:ext cx="1166701" cy="430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r"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Actividad </a:t>
            </a:r>
            <a:r>
              <a:rPr lang="es-ES" dirty="0" smtClean="0"/>
              <a:t>16</a:t>
            </a:r>
            <a:r>
              <a:rPr dirty="0" smtClean="0"/>
              <a:t>|</a:t>
            </a:r>
            <a:r>
              <a:rPr lang="es-ES" sz="1600" dirty="0" smtClean="0">
                <a:solidFill>
                  <a:srgbClr val="ED6B00"/>
                </a:solidFill>
              </a:rPr>
              <a:t>6</a:t>
            </a:r>
            <a:endParaRPr sz="1600" dirty="0">
              <a:solidFill>
                <a:srgbClr val="ED6B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37;p26"/>
          <p:cNvSpPr/>
          <p:nvPr/>
        </p:nvSpPr>
        <p:spPr>
          <a:xfrm rot="10800000" flipH="1">
            <a:off x="181649" y="822024"/>
            <a:ext cx="9356702" cy="6531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FEFEF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6" name="Google Shape;38;p26"/>
          <p:cNvSpPr/>
          <p:nvPr/>
        </p:nvSpPr>
        <p:spPr>
          <a:xfrm>
            <a:off x="180899" y="180900"/>
            <a:ext cx="7911002" cy="65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741B47"/>
          </a:solidFill>
          <a:ln w="12700">
            <a:miter lim="400000"/>
          </a:ln>
        </p:spPr>
        <p:txBody>
          <a:bodyPr lIns="0" tIns="0" rIns="0" bIns="0" anchor="b"/>
          <a:lstStyle/>
          <a:p>
            <a:endParaRPr/>
          </a:p>
        </p:txBody>
      </p:sp>
      <p:grpSp>
        <p:nvGrpSpPr>
          <p:cNvPr id="79" name="Google Shape;39;p26"/>
          <p:cNvGrpSpPr/>
          <p:nvPr/>
        </p:nvGrpSpPr>
        <p:grpSpPr>
          <a:xfrm>
            <a:off x="8091899" y="451666"/>
            <a:ext cx="662101" cy="380235"/>
            <a:chOff x="0" y="0"/>
            <a:chExt cx="662099" cy="380233"/>
          </a:xfrm>
        </p:grpSpPr>
        <p:sp>
          <p:nvSpPr>
            <p:cNvPr id="77" name="Rectángulo"/>
            <p:cNvSpPr/>
            <p:nvPr/>
          </p:nvSpPr>
          <p:spPr>
            <a:xfrm>
              <a:off x="0" y="327733"/>
              <a:ext cx="662100" cy="52501"/>
            </a:xfrm>
            <a:prstGeom prst="rect">
              <a:avLst/>
            </a:prstGeom>
            <a:solidFill>
              <a:srgbClr val="0F69B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endParaRPr/>
            </a:p>
          </p:txBody>
        </p:sp>
        <p:sp>
          <p:nvSpPr>
            <p:cNvPr id="78" name="Texto"/>
            <p:cNvSpPr txBox="1"/>
            <p:nvPr/>
          </p:nvSpPr>
          <p:spPr>
            <a:xfrm>
              <a:off x="0" y="-1"/>
              <a:ext cx="662100" cy="3802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b">
              <a:spAutoFit/>
            </a:bodyPr>
            <a:lstStyle/>
            <a:p>
              <a:r>
                <a:t> </a:t>
              </a:r>
            </a:p>
          </p:txBody>
        </p:sp>
      </p:grpSp>
      <p:grpSp>
        <p:nvGrpSpPr>
          <p:cNvPr id="82" name="Google Shape;40;p26"/>
          <p:cNvGrpSpPr/>
          <p:nvPr userDrawn="1"/>
        </p:nvGrpSpPr>
        <p:grpSpPr>
          <a:xfrm>
            <a:off x="8753999" y="451666"/>
            <a:ext cx="785401" cy="380235"/>
            <a:chOff x="0" y="0"/>
            <a:chExt cx="785400" cy="380233"/>
          </a:xfrm>
        </p:grpSpPr>
        <p:sp>
          <p:nvSpPr>
            <p:cNvPr id="80" name="Rectángulo"/>
            <p:cNvSpPr/>
            <p:nvPr/>
          </p:nvSpPr>
          <p:spPr>
            <a:xfrm>
              <a:off x="0" y="327733"/>
              <a:ext cx="785401" cy="52501"/>
            </a:xfrm>
            <a:prstGeom prst="rect">
              <a:avLst/>
            </a:prstGeom>
            <a:solidFill>
              <a:srgbClr val="EB3C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endParaRPr/>
            </a:p>
          </p:txBody>
        </p:sp>
        <p:sp>
          <p:nvSpPr>
            <p:cNvPr id="81" name="Texto"/>
            <p:cNvSpPr txBox="1"/>
            <p:nvPr/>
          </p:nvSpPr>
          <p:spPr>
            <a:xfrm>
              <a:off x="0" y="-1"/>
              <a:ext cx="785401" cy="3802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b">
              <a:spAutoFit/>
            </a:bodyPr>
            <a:lstStyle/>
            <a:p>
              <a:r>
                <a:t> </a:t>
              </a:r>
            </a:p>
          </p:txBody>
        </p:sp>
      </p:grpSp>
      <p:sp>
        <p:nvSpPr>
          <p:cNvPr id="84" name="Google Shape;42;p26"/>
          <p:cNvSpPr txBox="1"/>
          <p:nvPr/>
        </p:nvSpPr>
        <p:spPr>
          <a:xfrm>
            <a:off x="442650" y="350325"/>
            <a:ext cx="7441801" cy="40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_tradnl" dirty="0" smtClean="0"/>
              <a:t>MÓDULO</a:t>
            </a:r>
            <a:r>
              <a:rPr lang="es-ES_tradnl" b="0" dirty="0" smtClean="0"/>
              <a:t>  MANTENIMIENTO DE MOTORES</a:t>
            </a:r>
            <a:endParaRPr lang="es-ES_tradnl" b="0" dirty="0"/>
          </a:p>
        </p:txBody>
      </p:sp>
      <p:sp>
        <p:nvSpPr>
          <p:cNvPr id="8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371685" y="6881800"/>
            <a:ext cx="337161" cy="317118"/>
          </a:xfrm>
          <a:prstGeom prst="rect">
            <a:avLst/>
          </a:prstGeom>
        </p:spPr>
        <p:txBody>
          <a:bodyPr lIns="91424" tIns="91424" rIns="91424" bIns="91424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86" name="Google Shape;44;p26"/>
          <p:cNvSpPr txBox="1"/>
          <p:nvPr/>
        </p:nvSpPr>
        <p:spPr>
          <a:xfrm>
            <a:off x="375975" y="6881800"/>
            <a:ext cx="6786599" cy="353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11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        MECÁNICA AUTOMOTRIZ</a:t>
            </a:r>
            <a:r>
              <a:rPr dirty="0">
                <a:solidFill>
                  <a:srgbClr val="000000"/>
                </a:solidFill>
              </a:rPr>
              <a:t> | </a:t>
            </a:r>
            <a:r>
              <a:rPr lang="es-ES" dirty="0" smtClean="0">
                <a:solidFill>
                  <a:srgbClr val="000000"/>
                </a:solidFill>
              </a:rPr>
              <a:t>4</a:t>
            </a:r>
            <a:r>
              <a:rPr dirty="0" smtClean="0">
                <a:solidFill>
                  <a:srgbClr val="000000"/>
                </a:solidFill>
              </a:rPr>
              <a:t>° </a:t>
            </a:r>
            <a:r>
              <a:rPr dirty="0">
                <a:solidFill>
                  <a:srgbClr val="000000"/>
                </a:solidFill>
              </a:rPr>
              <a:t>Medio | Presentación</a:t>
            </a:r>
          </a:p>
        </p:txBody>
      </p:sp>
      <p:sp>
        <p:nvSpPr>
          <p:cNvPr id="14" name="Google Shape;23;p27"/>
          <p:cNvSpPr txBox="1"/>
          <p:nvPr userDrawn="1"/>
        </p:nvSpPr>
        <p:spPr>
          <a:xfrm>
            <a:off x="8443617" y="271142"/>
            <a:ext cx="1166701" cy="430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r"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Actividad </a:t>
            </a:r>
            <a:r>
              <a:rPr lang="es-ES" dirty="0" smtClean="0"/>
              <a:t>16</a:t>
            </a:r>
            <a:r>
              <a:rPr dirty="0" smtClean="0"/>
              <a:t>|</a:t>
            </a:r>
            <a:r>
              <a:rPr lang="es-ES" sz="1600" dirty="0" smtClean="0">
                <a:solidFill>
                  <a:srgbClr val="ED6B00"/>
                </a:solidFill>
              </a:rPr>
              <a:t>6</a:t>
            </a:r>
            <a:endParaRPr sz="1600" dirty="0">
              <a:solidFill>
                <a:srgbClr val="ED6B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46;p28"/>
          <p:cNvSpPr/>
          <p:nvPr/>
        </p:nvSpPr>
        <p:spPr>
          <a:xfrm rot="10800000" flipH="1">
            <a:off x="181649" y="822024"/>
            <a:ext cx="9356702" cy="6531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BA9BA5">
              <a:alpha val="2549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4" name="Google Shape;47;p28"/>
          <p:cNvSpPr/>
          <p:nvPr/>
        </p:nvSpPr>
        <p:spPr>
          <a:xfrm>
            <a:off x="180899" y="180900"/>
            <a:ext cx="7911002" cy="65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741B47"/>
          </a:solidFill>
          <a:ln w="12700">
            <a:miter lim="400000"/>
          </a:ln>
        </p:spPr>
        <p:txBody>
          <a:bodyPr lIns="0" tIns="0" rIns="0" bIns="0" anchor="b"/>
          <a:lstStyle/>
          <a:p>
            <a:endParaRPr/>
          </a:p>
        </p:txBody>
      </p:sp>
      <p:grpSp>
        <p:nvGrpSpPr>
          <p:cNvPr id="97" name="Google Shape;48;p28"/>
          <p:cNvGrpSpPr/>
          <p:nvPr/>
        </p:nvGrpSpPr>
        <p:grpSpPr>
          <a:xfrm>
            <a:off x="8091899" y="451666"/>
            <a:ext cx="662101" cy="380235"/>
            <a:chOff x="0" y="0"/>
            <a:chExt cx="662099" cy="380233"/>
          </a:xfrm>
        </p:grpSpPr>
        <p:sp>
          <p:nvSpPr>
            <p:cNvPr id="95" name="Rectángulo"/>
            <p:cNvSpPr/>
            <p:nvPr/>
          </p:nvSpPr>
          <p:spPr>
            <a:xfrm>
              <a:off x="0" y="327733"/>
              <a:ext cx="662100" cy="52501"/>
            </a:xfrm>
            <a:prstGeom prst="rect">
              <a:avLst/>
            </a:prstGeom>
            <a:solidFill>
              <a:srgbClr val="0F69B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endParaRPr/>
            </a:p>
          </p:txBody>
        </p:sp>
        <p:sp>
          <p:nvSpPr>
            <p:cNvPr id="96" name="Texto"/>
            <p:cNvSpPr txBox="1"/>
            <p:nvPr/>
          </p:nvSpPr>
          <p:spPr>
            <a:xfrm>
              <a:off x="0" y="-1"/>
              <a:ext cx="662100" cy="3802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b">
              <a:spAutoFit/>
            </a:bodyPr>
            <a:lstStyle/>
            <a:p>
              <a:r>
                <a:t> </a:t>
              </a:r>
            </a:p>
          </p:txBody>
        </p:sp>
      </p:grpSp>
      <p:grpSp>
        <p:nvGrpSpPr>
          <p:cNvPr id="100" name="Google Shape;49;p28"/>
          <p:cNvGrpSpPr/>
          <p:nvPr/>
        </p:nvGrpSpPr>
        <p:grpSpPr>
          <a:xfrm>
            <a:off x="8753999" y="451666"/>
            <a:ext cx="785401" cy="380235"/>
            <a:chOff x="0" y="0"/>
            <a:chExt cx="785400" cy="380233"/>
          </a:xfrm>
        </p:grpSpPr>
        <p:sp>
          <p:nvSpPr>
            <p:cNvPr id="98" name="Rectángulo"/>
            <p:cNvSpPr/>
            <p:nvPr/>
          </p:nvSpPr>
          <p:spPr>
            <a:xfrm>
              <a:off x="0" y="327733"/>
              <a:ext cx="785401" cy="52501"/>
            </a:xfrm>
            <a:prstGeom prst="rect">
              <a:avLst/>
            </a:prstGeom>
            <a:solidFill>
              <a:srgbClr val="EB3C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endParaRPr/>
            </a:p>
          </p:txBody>
        </p:sp>
        <p:sp>
          <p:nvSpPr>
            <p:cNvPr id="99" name="Texto"/>
            <p:cNvSpPr txBox="1"/>
            <p:nvPr/>
          </p:nvSpPr>
          <p:spPr>
            <a:xfrm>
              <a:off x="0" y="-1"/>
              <a:ext cx="785401" cy="3802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b">
              <a:spAutoFit/>
            </a:bodyPr>
            <a:lstStyle/>
            <a:p>
              <a:r>
                <a:t> </a:t>
              </a:r>
            </a:p>
          </p:txBody>
        </p:sp>
      </p:grpSp>
      <p:sp>
        <p:nvSpPr>
          <p:cNvPr id="102" name="Google Shape;51;p28"/>
          <p:cNvSpPr txBox="1"/>
          <p:nvPr/>
        </p:nvSpPr>
        <p:spPr>
          <a:xfrm>
            <a:off x="442650" y="350325"/>
            <a:ext cx="7441801" cy="40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_tradnl" dirty="0" smtClean="0"/>
              <a:t>MÓDULO</a:t>
            </a:r>
            <a:r>
              <a:rPr lang="es-ES_tradnl" b="0" dirty="0" smtClean="0"/>
              <a:t>  MANTENIMIENTO DE MOTORES</a:t>
            </a:r>
            <a:endParaRPr lang="es-ES_tradnl" b="0" dirty="0"/>
          </a:p>
        </p:txBody>
      </p:sp>
      <p:sp>
        <p:nvSpPr>
          <p:cNvPr id="10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371685" y="6881800"/>
            <a:ext cx="337161" cy="317118"/>
          </a:xfrm>
          <a:prstGeom prst="rect">
            <a:avLst/>
          </a:prstGeom>
        </p:spPr>
        <p:txBody>
          <a:bodyPr lIns="91424" tIns="91424" rIns="91424" bIns="91424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104" name="Google Shape;53;p28"/>
          <p:cNvSpPr txBox="1"/>
          <p:nvPr/>
        </p:nvSpPr>
        <p:spPr>
          <a:xfrm>
            <a:off x="375975" y="6881800"/>
            <a:ext cx="6786599" cy="353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11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        MECÁNICA AUTOMOTRIZ</a:t>
            </a:r>
            <a:r>
              <a:rPr dirty="0">
                <a:solidFill>
                  <a:srgbClr val="000000"/>
                </a:solidFill>
              </a:rPr>
              <a:t> | </a:t>
            </a:r>
            <a:r>
              <a:rPr lang="es-ES" dirty="0" smtClean="0">
                <a:solidFill>
                  <a:srgbClr val="000000"/>
                </a:solidFill>
              </a:rPr>
              <a:t>4</a:t>
            </a:r>
            <a:r>
              <a:rPr dirty="0" smtClean="0">
                <a:solidFill>
                  <a:srgbClr val="000000"/>
                </a:solidFill>
              </a:rPr>
              <a:t>° </a:t>
            </a:r>
            <a:r>
              <a:rPr dirty="0">
                <a:solidFill>
                  <a:srgbClr val="000000"/>
                </a:solidFill>
              </a:rPr>
              <a:t>Medio | Presentación</a:t>
            </a:r>
          </a:p>
        </p:txBody>
      </p:sp>
      <p:sp>
        <p:nvSpPr>
          <p:cNvPr id="15" name="Google Shape;23;p27"/>
          <p:cNvSpPr txBox="1"/>
          <p:nvPr userDrawn="1"/>
        </p:nvSpPr>
        <p:spPr>
          <a:xfrm>
            <a:off x="8443617" y="271142"/>
            <a:ext cx="1166701" cy="430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r"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Actividad </a:t>
            </a:r>
            <a:r>
              <a:rPr lang="es-ES" dirty="0" smtClean="0"/>
              <a:t>16</a:t>
            </a:r>
            <a:r>
              <a:rPr dirty="0" smtClean="0"/>
              <a:t>|</a:t>
            </a:r>
            <a:r>
              <a:rPr lang="es-ES" sz="1600" dirty="0" smtClean="0">
                <a:solidFill>
                  <a:srgbClr val="ED6B00"/>
                </a:solidFill>
              </a:rPr>
              <a:t>6</a:t>
            </a:r>
            <a:endParaRPr sz="1600" dirty="0">
              <a:solidFill>
                <a:srgbClr val="ED6B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One column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55;p30"/>
          <p:cNvSpPr/>
          <p:nvPr/>
        </p:nvSpPr>
        <p:spPr>
          <a:xfrm rot="10800000" flipH="1">
            <a:off x="181649" y="822024"/>
            <a:ext cx="9356702" cy="6531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FEFEF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grpSp>
        <p:nvGrpSpPr>
          <p:cNvPr id="114" name="Google Shape;56;p30"/>
          <p:cNvGrpSpPr/>
          <p:nvPr/>
        </p:nvGrpSpPr>
        <p:grpSpPr>
          <a:xfrm>
            <a:off x="8091899" y="451666"/>
            <a:ext cx="662101" cy="380235"/>
            <a:chOff x="0" y="0"/>
            <a:chExt cx="662099" cy="380233"/>
          </a:xfrm>
        </p:grpSpPr>
        <p:sp>
          <p:nvSpPr>
            <p:cNvPr id="112" name="Rectángulo"/>
            <p:cNvSpPr/>
            <p:nvPr/>
          </p:nvSpPr>
          <p:spPr>
            <a:xfrm>
              <a:off x="0" y="327733"/>
              <a:ext cx="662100" cy="52501"/>
            </a:xfrm>
            <a:prstGeom prst="rect">
              <a:avLst/>
            </a:prstGeom>
            <a:solidFill>
              <a:srgbClr val="0F69B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endParaRPr/>
            </a:p>
          </p:txBody>
        </p:sp>
        <p:sp>
          <p:nvSpPr>
            <p:cNvPr id="113" name="Texto"/>
            <p:cNvSpPr txBox="1"/>
            <p:nvPr/>
          </p:nvSpPr>
          <p:spPr>
            <a:xfrm>
              <a:off x="0" y="-1"/>
              <a:ext cx="662100" cy="3802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b">
              <a:spAutoFit/>
            </a:bodyPr>
            <a:lstStyle/>
            <a:p>
              <a:r>
                <a:t> </a:t>
              </a:r>
            </a:p>
          </p:txBody>
        </p:sp>
      </p:grpSp>
      <p:grpSp>
        <p:nvGrpSpPr>
          <p:cNvPr id="117" name="Google Shape;57;p30"/>
          <p:cNvGrpSpPr/>
          <p:nvPr/>
        </p:nvGrpSpPr>
        <p:grpSpPr>
          <a:xfrm>
            <a:off x="8753999" y="451666"/>
            <a:ext cx="785401" cy="380235"/>
            <a:chOff x="0" y="0"/>
            <a:chExt cx="785400" cy="380233"/>
          </a:xfrm>
        </p:grpSpPr>
        <p:sp>
          <p:nvSpPr>
            <p:cNvPr id="115" name="Rectángulo"/>
            <p:cNvSpPr/>
            <p:nvPr/>
          </p:nvSpPr>
          <p:spPr>
            <a:xfrm>
              <a:off x="0" y="327733"/>
              <a:ext cx="785401" cy="52501"/>
            </a:xfrm>
            <a:prstGeom prst="rect">
              <a:avLst/>
            </a:prstGeom>
            <a:solidFill>
              <a:srgbClr val="EB3C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endParaRPr/>
            </a:p>
          </p:txBody>
        </p:sp>
        <p:sp>
          <p:nvSpPr>
            <p:cNvPr id="116" name="Texto"/>
            <p:cNvSpPr txBox="1"/>
            <p:nvPr/>
          </p:nvSpPr>
          <p:spPr>
            <a:xfrm>
              <a:off x="0" y="-1"/>
              <a:ext cx="785401" cy="3802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b">
              <a:spAutoFit/>
            </a:bodyPr>
            <a:lstStyle/>
            <a:p>
              <a:r>
                <a:t> </a:t>
              </a:r>
            </a:p>
          </p:txBody>
        </p:sp>
      </p:grpSp>
      <p:sp>
        <p:nvSpPr>
          <p:cNvPr id="119" name="Google Shape;59;p30"/>
          <p:cNvSpPr txBox="1"/>
          <p:nvPr/>
        </p:nvSpPr>
        <p:spPr>
          <a:xfrm>
            <a:off x="8170651" y="288449"/>
            <a:ext cx="1166701" cy="372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r"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¡Atención!</a:t>
            </a:r>
          </a:p>
        </p:txBody>
      </p:sp>
      <p:sp>
        <p:nvSpPr>
          <p:cNvPr id="12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12" name="Google Shape;31;p6"/>
          <p:cNvSpPr/>
          <p:nvPr userDrawn="1"/>
        </p:nvSpPr>
        <p:spPr>
          <a:xfrm>
            <a:off x="181651" y="169641"/>
            <a:ext cx="7909200" cy="651000"/>
          </a:xfrm>
          <a:prstGeom prst="round2SameRect">
            <a:avLst>
              <a:gd name="adj1" fmla="val 16667"/>
              <a:gd name="adj2" fmla="val 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png"/><Relationship Id="rId12" Type="http://schemas.openxmlformats.org/officeDocument/2006/relationships/image" Target="../media/image4.png"/><Relationship Id="rId13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7;p23"/>
          <p:cNvGrpSpPr/>
          <p:nvPr/>
        </p:nvGrpSpPr>
        <p:grpSpPr>
          <a:xfrm>
            <a:off x="242855" y="1756549"/>
            <a:ext cx="9346502" cy="5675924"/>
            <a:chOff x="0" y="0"/>
            <a:chExt cx="9346500" cy="5675922"/>
          </a:xfrm>
        </p:grpSpPr>
        <p:sp>
          <p:nvSpPr>
            <p:cNvPr id="2" name="Figura"/>
            <p:cNvSpPr/>
            <p:nvPr/>
          </p:nvSpPr>
          <p:spPr>
            <a:xfrm>
              <a:off x="-1" y="-1"/>
              <a:ext cx="9346502" cy="5675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87" y="0"/>
                  </a:lnTo>
                  <a:cubicBezTo>
                    <a:pt x="20699" y="0"/>
                    <a:pt x="21600" y="1484"/>
                    <a:pt x="21600" y="3316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9E1E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3" name="Texto"/>
            <p:cNvSpPr txBox="1"/>
            <p:nvPr/>
          </p:nvSpPr>
          <p:spPr>
            <a:xfrm>
              <a:off x="0" y="2647844"/>
              <a:ext cx="9091318" cy="380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/>
            <a:p>
              <a:r>
                <a:t> </a:t>
              </a:r>
            </a:p>
          </p:txBody>
        </p:sp>
      </p:grpSp>
      <p:pic>
        <p:nvPicPr>
          <p:cNvPr id="5" name="Google Shape;8;p23" descr="Google Shape;8;p23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36350" y="419800"/>
            <a:ext cx="3659450" cy="68047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Google Shape;9;p23"/>
          <p:cNvSpPr/>
          <p:nvPr/>
        </p:nvSpPr>
        <p:spPr>
          <a:xfrm>
            <a:off x="436350" y="6464001"/>
            <a:ext cx="7891862" cy="680475"/>
          </a:xfrm>
          <a:prstGeom prst="roundRect">
            <a:avLst>
              <a:gd name="adj" fmla="val 19335"/>
            </a:avLst>
          </a:prstGeom>
          <a:solidFill>
            <a:srgbClr val="BB9BA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" name="Google Shape;10;p23" descr="Google Shape;10;p23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33440" y="6464000"/>
            <a:ext cx="690483" cy="68047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Google Shape;11;p23" descr="Google Shape;11;p23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8272364" y="1222172"/>
            <a:ext cx="1080001" cy="241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Google Shape;12;p23" descr="Google Shape;12;p23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8272364" y="418596"/>
            <a:ext cx="1080001" cy="664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Google Shape;13;p23" descr="Google Shape;13;p23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8521706" y="6387272"/>
            <a:ext cx="830660" cy="75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485775" y="101453"/>
            <a:ext cx="8743950" cy="166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idx="1"/>
          </p:nvPr>
        </p:nvSpPr>
        <p:spPr>
          <a:xfrm>
            <a:off x="485775" y="1763183"/>
            <a:ext cx="8743950" cy="5793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4695825" y="6800556"/>
            <a:ext cx="2266950" cy="406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comments" Target="../comments/comment1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65;p1"/>
          <p:cNvSpPr txBox="1"/>
          <p:nvPr/>
        </p:nvSpPr>
        <p:spPr>
          <a:xfrm>
            <a:off x="1139099" y="834800"/>
            <a:ext cx="4156802" cy="36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12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SECTOR METALMECÁNICA </a:t>
            </a:r>
            <a:r>
              <a:rPr b="0" dirty="0"/>
              <a:t>| NIVEL </a:t>
            </a:r>
            <a:r>
              <a:rPr lang="es-ES" b="0" dirty="0" smtClean="0"/>
              <a:t>4</a:t>
            </a:r>
            <a:r>
              <a:rPr b="0" dirty="0" smtClean="0"/>
              <a:t>° </a:t>
            </a:r>
            <a:r>
              <a:rPr b="0" dirty="0"/>
              <a:t>MEDIO</a:t>
            </a:r>
          </a:p>
        </p:txBody>
      </p:sp>
      <p:sp>
        <p:nvSpPr>
          <p:cNvPr id="7" name="Google Shape;75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estos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documentos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utilizarán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manera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inclusiva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términos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el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estudiante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el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docente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el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compañero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u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palabras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equivalentes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respectivos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plurales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decir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con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ellas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se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referencia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tanto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 hombres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mujeres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1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76;p1"/>
          <p:cNvSpPr txBox="1"/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</a:t>
            </a:r>
            <a:r>
              <a:rPr lang="en-US" sz="15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61;p13"/>
          <p:cNvSpPr txBox="1">
            <a:spLocks/>
          </p:cNvSpPr>
          <p:nvPr/>
        </p:nvSpPr>
        <p:spPr>
          <a:xfrm>
            <a:off x="365424" y="2361011"/>
            <a:ext cx="8740476" cy="403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ES" sz="36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MANTENIMIENTO DE MOTORES</a:t>
            </a:r>
            <a:endParaRPr lang="x-none" sz="36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0" y="2900325"/>
            <a:ext cx="6623363" cy="335184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39" y="3300367"/>
            <a:ext cx="1818807" cy="316893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96" y="3320875"/>
            <a:ext cx="2205558" cy="314305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5;p27"/>
          <p:cNvSpPr txBox="1">
            <a:spLocks noGrp="1"/>
          </p:cNvSpPr>
          <p:nvPr>
            <p:ph type="sldNum" sz="quarter" idx="2"/>
          </p:nvPr>
        </p:nvSpPr>
        <p:spPr>
          <a:xfrm>
            <a:off x="442490" y="6881800"/>
            <a:ext cx="266356" cy="3171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9" name="Google Shape;173;p6"/>
          <p:cNvSpPr txBox="1"/>
          <p:nvPr/>
        </p:nvSpPr>
        <p:spPr>
          <a:xfrm>
            <a:off x="382499" y="927496"/>
            <a:ext cx="8950502" cy="1046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r>
              <a:rPr lang="es-CL" sz="2800" b="1" dirty="0">
                <a:solidFill>
                  <a:srgbClr val="751A47"/>
                </a:solidFill>
                <a:latin typeface="Calibri" charset="0"/>
                <a:ea typeface="Calibri" charset="0"/>
                <a:cs typeface="Calibri" charset="0"/>
              </a:rPr>
              <a:t>COMPONENTES PRINCIPALES DE SISTEMA DE ALIMENTACIÓN DE </a:t>
            </a:r>
            <a:r>
              <a:rPr lang="es-CL" sz="28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COMBUSTIBLE </a:t>
            </a:r>
            <a:r>
              <a:rPr lang="es-CL" sz="28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MOTOR</a:t>
            </a:r>
            <a:endParaRPr lang="es-CL" sz="2800" b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42491" y="2325202"/>
            <a:ext cx="5801555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r>
              <a:rPr lang="es-CL" sz="1600" b="1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REGULADOR </a:t>
            </a:r>
            <a:r>
              <a:rPr lang="es-CL" sz="1600" b="1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 </a:t>
            </a:r>
            <a:r>
              <a:rPr lang="es-CL" sz="16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PRESIÓN </a:t>
            </a:r>
            <a:r>
              <a:rPr lang="es-CL" sz="1600" b="1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 COMBUSTIBLE</a:t>
            </a:r>
            <a:endParaRPr lang="es-CL" sz="1600" b="1" dirty="0">
              <a:solidFill>
                <a:schemeClr val="bg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42492" y="2654301"/>
            <a:ext cx="4051132" cy="36933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Existen también reguladores de presión de combustible regulables, los cuales permiten variar la presión del combustible hacia los inyectores</a:t>
            </a:r>
            <a:r>
              <a:rPr lang="es-CL" sz="16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endParaRPr lang="es-CL" sz="1600" dirty="0" smtClean="0">
              <a:solidFill>
                <a:schemeClr val="bg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Este tipo de reguladores es utilizado en la mecánica deportiva, donde lo que se necesita es una presión adecuada a los requerimientos del motor en cuanto a potencia a alta rpm</a:t>
            </a:r>
            <a:r>
              <a:rPr lang="es-CL" sz="16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endParaRPr lang="es-CL" sz="1600" dirty="0" smtClean="0">
              <a:solidFill>
                <a:schemeClr val="bg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En los sistemas de inyección estándares, normalmente la presión del sistema de inyección fluctúa entre 3 y 5 bares en promedio.</a:t>
            </a:r>
          </a:p>
          <a:p>
            <a:endParaRPr lang="es-CL" sz="1600" dirty="0">
              <a:solidFill>
                <a:schemeClr val="bg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s-CL" sz="1600" dirty="0">
              <a:solidFill>
                <a:schemeClr val="bg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4755877" y="2325202"/>
            <a:ext cx="3960000" cy="3960000"/>
            <a:chOff x="4755877" y="2325202"/>
            <a:chExt cx="3960000" cy="3960000"/>
          </a:xfrm>
        </p:grpSpPr>
        <p:sp>
          <p:nvSpPr>
            <p:cNvPr id="10" name="Rectángulo redondeado 9"/>
            <p:cNvSpPr/>
            <p:nvPr/>
          </p:nvSpPr>
          <p:spPr>
            <a:xfrm>
              <a:off x="4755877" y="2325202"/>
              <a:ext cx="3960000" cy="3960000"/>
            </a:xfrm>
            <a:prstGeom prst="roundRect">
              <a:avLst/>
            </a:prstGeom>
            <a:solidFill>
              <a:srgbClr val="FFFFFF"/>
            </a:solidFill>
            <a:ln w="50800" cap="flat">
              <a:solidFill>
                <a:srgbClr val="BA9BA5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_tradn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xmlns="" id="{414F91AA-753A-C641-9046-FF795AADC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47404" y="2503333"/>
              <a:ext cx="2576945" cy="3603737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43;p26"/>
          <p:cNvSpPr txBox="1">
            <a:spLocks noGrp="1"/>
          </p:cNvSpPr>
          <p:nvPr>
            <p:ph type="sldNum" sz="quarter" idx="2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314" name="Google Shape;240;p18"/>
          <p:cNvSpPr txBox="1"/>
          <p:nvPr/>
        </p:nvSpPr>
        <p:spPr>
          <a:xfrm>
            <a:off x="375974" y="1265366"/>
            <a:ext cx="8950502" cy="536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¿CUÁNTO APRENDIMOS?</a:t>
            </a:r>
          </a:p>
        </p:txBody>
      </p:sp>
      <p:grpSp>
        <p:nvGrpSpPr>
          <p:cNvPr id="317" name="Google Shape;242;p18"/>
          <p:cNvGrpSpPr/>
          <p:nvPr/>
        </p:nvGrpSpPr>
        <p:grpSpPr>
          <a:xfrm>
            <a:off x="2035276" y="2911885"/>
            <a:ext cx="6999673" cy="2696554"/>
            <a:chOff x="0" y="0"/>
            <a:chExt cx="6999671" cy="2696553"/>
          </a:xfrm>
        </p:grpSpPr>
        <p:sp>
          <p:nvSpPr>
            <p:cNvPr id="315" name="Rectángulo redondeado"/>
            <p:cNvSpPr/>
            <p:nvPr/>
          </p:nvSpPr>
          <p:spPr>
            <a:xfrm>
              <a:off x="0" y="0"/>
              <a:ext cx="6999672" cy="269655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>
              <a:solidFill>
                <a:schemeClr val="accent2">
                  <a:lumOff val="21764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316" name="Texto"/>
            <p:cNvSpPr txBox="1"/>
            <p:nvPr/>
          </p:nvSpPr>
          <p:spPr>
            <a:xfrm>
              <a:off x="131634" y="1158159"/>
              <a:ext cx="6736403" cy="3802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/>
            <a:p>
              <a:r>
                <a:t>    </a:t>
              </a:r>
            </a:p>
          </p:txBody>
        </p:sp>
      </p:grpSp>
      <p:sp>
        <p:nvSpPr>
          <p:cNvPr id="318" name="Google Shape;243;p18"/>
          <p:cNvSpPr txBox="1"/>
          <p:nvPr/>
        </p:nvSpPr>
        <p:spPr>
          <a:xfrm>
            <a:off x="3142379" y="3575887"/>
            <a:ext cx="5492169" cy="1104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91424" tIns="91424" rIns="91424" bIns="91424" anchor="ctr">
            <a:spAutoFit/>
          </a:bodyPr>
          <a:lstStyle/>
          <a:p>
            <a:pPr>
              <a:lnSpc>
                <a:spcPct val="115000"/>
              </a:lnSpc>
              <a:defRPr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>
                <a:solidFill>
                  <a:srgbClr val="751A47"/>
                </a:solidFill>
              </a:rPr>
              <a:t>SISTEMAS DE ALIMENTACIÓN </a:t>
            </a:r>
            <a:r>
              <a:rPr lang="es-ES">
                <a:solidFill>
                  <a:srgbClr val="751A47"/>
                </a:solidFill>
              </a:rPr>
              <a:t>DE </a:t>
            </a:r>
            <a:r>
              <a:rPr lang="es-ES" smtClean="0">
                <a:solidFill>
                  <a:srgbClr val="FF0000"/>
                </a:solidFill>
              </a:rPr>
              <a:t>COMBUSTIBLE 3</a:t>
            </a:r>
            <a:endParaRPr lang="es-ES" dirty="0">
              <a:solidFill>
                <a:srgbClr val="FF0000"/>
              </a:solidFill>
            </a:endParaRPr>
          </a:p>
          <a:p>
            <a:pPr>
              <a:lnSpc>
                <a:spcPct val="115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rPr dirty="0" smtClean="0"/>
              <a:t>¡</a:t>
            </a:r>
            <a:r>
              <a:rPr dirty="0"/>
              <a:t>Ahora realizaremos una actividad que resume todo lo que hemos visto! </a:t>
            </a:r>
            <a:r>
              <a:rPr b="1" dirty="0">
                <a:solidFill>
                  <a:srgbClr val="76384D"/>
                </a:solidFill>
              </a:rPr>
              <a:t>¡Atentos!</a:t>
            </a:r>
          </a:p>
        </p:txBody>
      </p:sp>
      <p:sp>
        <p:nvSpPr>
          <p:cNvPr id="319" name="Google Shape;244;p18"/>
          <p:cNvSpPr txBox="1"/>
          <p:nvPr/>
        </p:nvSpPr>
        <p:spPr>
          <a:xfrm>
            <a:off x="366450" y="940231"/>
            <a:ext cx="4700400" cy="608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REVISEMOS</a:t>
            </a:r>
          </a:p>
        </p:txBody>
      </p:sp>
      <p:sp>
        <p:nvSpPr>
          <p:cNvPr id="320" name="Google Shape;245;p18"/>
          <p:cNvSpPr txBox="1"/>
          <p:nvPr/>
        </p:nvSpPr>
        <p:spPr>
          <a:xfrm>
            <a:off x="4137874" y="1082185"/>
            <a:ext cx="834959" cy="877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91424" tIns="91424" rIns="91424" bIns="91424" anchor="ctr">
            <a:spAutoFit/>
          </a:bodyPr>
          <a:lstStyle>
            <a:lvl1pPr algn="r">
              <a:lnSpc>
                <a:spcPct val="90000"/>
              </a:lnSpc>
              <a:defRPr sz="5000">
                <a:solidFill>
                  <a:srgbClr val="BA9BA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s-ES" dirty="0" smtClean="0"/>
              <a:t>16</a:t>
            </a:r>
            <a:endParaRPr dirty="0"/>
          </a:p>
        </p:txBody>
      </p:sp>
      <p:pic>
        <p:nvPicPr>
          <p:cNvPr id="321" name="Google Shape;246;p18" descr="Google Shape;246;p1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74444" y="5389022"/>
            <a:ext cx="1651874" cy="88451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Google Shape;247;p18" descr="Google Shape;247;p1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474948"/>
            <a:ext cx="3854921" cy="365224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Google Shape;248;p18" descr="Google Shape;248;p1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26316" y="5029930"/>
            <a:ext cx="1806826" cy="13482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278;p19"/>
          <p:cNvSpPr txBox="1"/>
          <p:nvPr/>
        </p:nvSpPr>
        <p:spPr>
          <a:xfrm>
            <a:off x="366450" y="905054"/>
            <a:ext cx="4700400" cy="600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ANTES DE COMENZAR LA ACTIVIDAD:</a:t>
            </a:r>
          </a:p>
        </p:txBody>
      </p:sp>
      <p:sp>
        <p:nvSpPr>
          <p:cNvPr id="358" name="Google Shape;279;p19"/>
          <p:cNvSpPr txBox="1"/>
          <p:nvPr/>
        </p:nvSpPr>
        <p:spPr>
          <a:xfrm>
            <a:off x="375977" y="1233670"/>
            <a:ext cx="1983765" cy="536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ED423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¡ATENCIÓN!</a:t>
            </a:r>
          </a:p>
        </p:txBody>
      </p:sp>
      <p:sp>
        <p:nvSpPr>
          <p:cNvPr id="359" name="Google Shape;280;p19"/>
          <p:cNvSpPr txBox="1"/>
          <p:nvPr/>
        </p:nvSpPr>
        <p:spPr>
          <a:xfrm>
            <a:off x="1229039" y="1922016"/>
            <a:ext cx="7934626" cy="50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Materiales inflamables: </a:t>
            </a:r>
            <a:r>
              <a:rPr b="0">
                <a:solidFill>
                  <a:srgbClr val="000000"/>
                </a:solidFill>
              </a:rPr>
              <a:t>Tener máxima precaución al momento de  manipular o extraer el combustible de los sistemas del vehículo (bomba combustible, mangueras de inyección, etc). </a:t>
            </a:r>
          </a:p>
        </p:txBody>
      </p:sp>
      <p:sp>
        <p:nvSpPr>
          <p:cNvPr id="360" name="Google Shape;281;p19"/>
          <p:cNvSpPr txBox="1"/>
          <p:nvPr/>
        </p:nvSpPr>
        <p:spPr>
          <a:xfrm>
            <a:off x="1229038" y="2672931"/>
            <a:ext cx="7669157" cy="737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Protección obligatoria de la vista: </a:t>
            </a:r>
            <a:r>
              <a:rPr b="0">
                <a:solidFill>
                  <a:srgbClr val="000000"/>
                </a:solidFill>
              </a:rPr>
              <a:t>Se utilizarán antiparras siempre que exista riesgo de proyección de partículas a los ojos. (aceites, líquidos refrigerantes y de freno, virutas del disco de freno, uso de circuitos eléctricos, etc).</a:t>
            </a:r>
          </a:p>
        </p:txBody>
      </p:sp>
      <p:sp>
        <p:nvSpPr>
          <p:cNvPr id="361" name="Google Shape;282;p19"/>
          <p:cNvSpPr txBox="1"/>
          <p:nvPr/>
        </p:nvSpPr>
        <p:spPr>
          <a:xfrm>
            <a:off x="1229039" y="4508603"/>
            <a:ext cx="7865799" cy="50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Protección obligatoria de los pies: </a:t>
            </a:r>
            <a:r>
              <a:rPr b="0">
                <a:solidFill>
                  <a:srgbClr val="000000"/>
                </a:solidFill>
              </a:rPr>
              <a:t>Uso obligatorio de zapatos de seguridad al entrar al taller o laboratorio, en casos que exista riesgo de caídas de objetos pesados.</a:t>
            </a:r>
          </a:p>
        </p:txBody>
      </p:sp>
      <p:sp>
        <p:nvSpPr>
          <p:cNvPr id="362" name="Google Shape;283;p19"/>
          <p:cNvSpPr txBox="1"/>
          <p:nvPr/>
        </p:nvSpPr>
        <p:spPr>
          <a:xfrm>
            <a:off x="1229039" y="5298844"/>
            <a:ext cx="7030064" cy="737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Manipular herramientas </a:t>
            </a:r>
            <a:r>
              <a:rPr b="0">
                <a:solidFill>
                  <a:srgbClr val="000000"/>
                </a:solidFill>
              </a:rPr>
              <a:t>cuidadosamente.</a:t>
            </a:r>
          </a:p>
          <a:p>
            <a:pPr>
              <a:defRPr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Asegurar la integridad física </a:t>
            </a:r>
            <a:r>
              <a:rPr b="0">
                <a:solidFill>
                  <a:srgbClr val="000000"/>
                </a:solidFill>
              </a:rPr>
              <a:t>propia y del grupo de trabajo.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Circular solo por las </a:t>
            </a:r>
            <a:r>
              <a:rPr b="1">
                <a:solidFill>
                  <a:srgbClr val="741B47"/>
                </a:solidFill>
              </a:rPr>
              <a:t>zonas de seguridad </a:t>
            </a:r>
            <a:r>
              <a:t>demarcadas.</a:t>
            </a:r>
          </a:p>
        </p:txBody>
      </p:sp>
      <p:sp>
        <p:nvSpPr>
          <p:cNvPr id="363" name="Google Shape;284;p19"/>
          <p:cNvSpPr txBox="1"/>
          <p:nvPr/>
        </p:nvSpPr>
        <p:spPr>
          <a:xfrm>
            <a:off x="1229039" y="6272147"/>
            <a:ext cx="3883739" cy="50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Toda actividad debe desarrollarse </a:t>
            </a:r>
            <a:r>
              <a:rPr b="1">
                <a:solidFill>
                  <a:srgbClr val="741B47"/>
                </a:solidFill>
              </a:rPr>
              <a:t>bajo supervisión </a:t>
            </a:r>
            <a:r>
              <a:t>de la persona a cargo del taller o laboratorio.</a:t>
            </a:r>
          </a:p>
        </p:txBody>
      </p:sp>
      <p:grpSp>
        <p:nvGrpSpPr>
          <p:cNvPr id="366" name="Google Shape;285;p19"/>
          <p:cNvGrpSpPr/>
          <p:nvPr/>
        </p:nvGrpSpPr>
        <p:grpSpPr>
          <a:xfrm>
            <a:off x="-4655" y="1788830"/>
            <a:ext cx="1135368" cy="783006"/>
            <a:chOff x="0" y="0"/>
            <a:chExt cx="1135367" cy="783005"/>
          </a:xfrm>
        </p:grpSpPr>
        <p:sp>
          <p:nvSpPr>
            <p:cNvPr id="364" name="Google Shape;286;p19"/>
            <p:cNvSpPr/>
            <p:nvPr/>
          </p:nvSpPr>
          <p:spPr>
            <a:xfrm rot="5400000">
              <a:off x="176181" y="-176182"/>
              <a:ext cx="783006" cy="1135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1112"/>
                    <a:pt x="21600" y="2483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483"/>
                  </a:lnTo>
                  <a:cubicBezTo>
                    <a:pt x="0" y="111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365" name="Google Shape;287;p19" descr="Google Shape;287;p19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41852" y="157960"/>
              <a:ext cx="629466" cy="5305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67" name="Google Shape;288;p19"/>
          <p:cNvSpPr txBox="1"/>
          <p:nvPr/>
        </p:nvSpPr>
        <p:spPr>
          <a:xfrm>
            <a:off x="1229039" y="3536691"/>
            <a:ext cx="7865799" cy="737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Protección obligatoria de las manos: </a:t>
            </a:r>
            <a:r>
              <a:rPr b="0">
                <a:solidFill>
                  <a:srgbClr val="000000"/>
                </a:solidFill>
              </a:rPr>
              <a:t>Se utilizarán siempre guantes de protección cuando se manipulen cualquier tipo de fluidos, en uso de herramientas e intervención del motor, desarme de partes y trabajo en sistemas eléctricos. </a:t>
            </a:r>
          </a:p>
        </p:txBody>
      </p:sp>
      <p:grpSp>
        <p:nvGrpSpPr>
          <p:cNvPr id="370" name="Google Shape;289;p19"/>
          <p:cNvGrpSpPr/>
          <p:nvPr/>
        </p:nvGrpSpPr>
        <p:grpSpPr>
          <a:xfrm>
            <a:off x="-4655" y="2661653"/>
            <a:ext cx="1135368" cy="783007"/>
            <a:chOff x="0" y="0"/>
            <a:chExt cx="1135367" cy="783005"/>
          </a:xfrm>
        </p:grpSpPr>
        <p:sp>
          <p:nvSpPr>
            <p:cNvPr id="368" name="Google Shape;290;p19"/>
            <p:cNvSpPr/>
            <p:nvPr/>
          </p:nvSpPr>
          <p:spPr>
            <a:xfrm rot="5400000">
              <a:off x="176181" y="-176182"/>
              <a:ext cx="783006" cy="1135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1112"/>
                    <a:pt x="21600" y="2483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483"/>
                  </a:lnTo>
                  <a:cubicBezTo>
                    <a:pt x="0" y="111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369" name="Google Shape;291;p19" descr="Google Shape;291;p19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36602" y="143964"/>
              <a:ext cx="639966" cy="539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73" name="Google Shape;292;p19"/>
          <p:cNvGrpSpPr/>
          <p:nvPr/>
        </p:nvGrpSpPr>
        <p:grpSpPr>
          <a:xfrm>
            <a:off x="-4655" y="3534476"/>
            <a:ext cx="1135368" cy="783006"/>
            <a:chOff x="0" y="0"/>
            <a:chExt cx="1135367" cy="783005"/>
          </a:xfrm>
        </p:grpSpPr>
        <p:sp>
          <p:nvSpPr>
            <p:cNvPr id="371" name="Google Shape;293;p19"/>
            <p:cNvSpPr/>
            <p:nvPr/>
          </p:nvSpPr>
          <p:spPr>
            <a:xfrm rot="5400000">
              <a:off x="176181" y="-176182"/>
              <a:ext cx="783006" cy="1135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1112"/>
                    <a:pt x="21600" y="2483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483"/>
                  </a:lnTo>
                  <a:cubicBezTo>
                    <a:pt x="0" y="111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372" name="Google Shape;294;p19" descr="Google Shape;294;p19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55406" y="136148"/>
              <a:ext cx="602357" cy="507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76" name="Google Shape;295;p19"/>
          <p:cNvGrpSpPr/>
          <p:nvPr/>
        </p:nvGrpSpPr>
        <p:grpSpPr>
          <a:xfrm>
            <a:off x="-4655" y="4407299"/>
            <a:ext cx="1135368" cy="783007"/>
            <a:chOff x="0" y="0"/>
            <a:chExt cx="1135367" cy="783005"/>
          </a:xfrm>
        </p:grpSpPr>
        <p:sp>
          <p:nvSpPr>
            <p:cNvPr id="374" name="Google Shape;296;p19"/>
            <p:cNvSpPr/>
            <p:nvPr/>
          </p:nvSpPr>
          <p:spPr>
            <a:xfrm rot="5400000">
              <a:off x="176181" y="-176182"/>
              <a:ext cx="783006" cy="1135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1112"/>
                    <a:pt x="21600" y="2483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483"/>
                  </a:lnTo>
                  <a:cubicBezTo>
                    <a:pt x="0" y="111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375" name="Google Shape;297;p19" descr="Google Shape;297;p19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47637" y="138928"/>
              <a:ext cx="610126" cy="5142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79" name="Google Shape;298;p19"/>
          <p:cNvGrpSpPr/>
          <p:nvPr/>
        </p:nvGrpSpPr>
        <p:grpSpPr>
          <a:xfrm>
            <a:off x="-4655" y="6167964"/>
            <a:ext cx="1135368" cy="783007"/>
            <a:chOff x="0" y="0"/>
            <a:chExt cx="1135367" cy="783005"/>
          </a:xfrm>
        </p:grpSpPr>
        <p:sp>
          <p:nvSpPr>
            <p:cNvPr id="377" name="Google Shape;299;p19"/>
            <p:cNvSpPr/>
            <p:nvPr/>
          </p:nvSpPr>
          <p:spPr>
            <a:xfrm rot="5400000">
              <a:off x="176181" y="-176182"/>
              <a:ext cx="783006" cy="1135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1112"/>
                    <a:pt x="21600" y="2483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483"/>
                  </a:lnTo>
                  <a:cubicBezTo>
                    <a:pt x="0" y="111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378" name="Google Shape;300;p19" descr="Google Shape;300;p19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23583" y="127375"/>
              <a:ext cx="666002" cy="5613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82" name="Google Shape;301;p19"/>
          <p:cNvGrpSpPr/>
          <p:nvPr/>
        </p:nvGrpSpPr>
        <p:grpSpPr>
          <a:xfrm>
            <a:off x="-4656" y="5117148"/>
            <a:ext cx="1193248" cy="1156254"/>
            <a:chOff x="0" y="0"/>
            <a:chExt cx="1193246" cy="1156253"/>
          </a:xfrm>
        </p:grpSpPr>
        <p:sp>
          <p:nvSpPr>
            <p:cNvPr id="380" name="Google Shape;302;p19"/>
            <p:cNvSpPr/>
            <p:nvPr/>
          </p:nvSpPr>
          <p:spPr>
            <a:xfrm rot="5400000">
              <a:off x="176180" y="-13207"/>
              <a:ext cx="783007" cy="1135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1112"/>
                    <a:pt x="21600" y="2483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483"/>
                  </a:lnTo>
                  <a:cubicBezTo>
                    <a:pt x="0" y="111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381" name="Google Shape;303;p19" descr="Google Shape;303;p19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9406135">
              <a:off x="146057" y="195256"/>
              <a:ext cx="908506" cy="7657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83" name="Google Shape;304;p19" descr="Google Shape;304;p19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211105" y="4810371"/>
            <a:ext cx="4327511" cy="33538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52;p28"/>
          <p:cNvSpPr txBox="1">
            <a:spLocks noGrp="1"/>
          </p:cNvSpPr>
          <p:nvPr>
            <p:ph type="sldNum" sz="quarter" idx="2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386" name="Google Shape;309;p41"/>
          <p:cNvSpPr txBox="1"/>
          <p:nvPr/>
        </p:nvSpPr>
        <p:spPr>
          <a:xfrm>
            <a:off x="375974" y="1265366"/>
            <a:ext cx="8950502" cy="536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ACTIVIDAD PRÁCTICA</a:t>
            </a:r>
          </a:p>
        </p:txBody>
      </p:sp>
      <p:grpSp>
        <p:nvGrpSpPr>
          <p:cNvPr id="389" name="Google Shape;310;p41"/>
          <p:cNvGrpSpPr/>
          <p:nvPr/>
        </p:nvGrpSpPr>
        <p:grpSpPr>
          <a:xfrm>
            <a:off x="375974" y="2370246"/>
            <a:ext cx="8839202" cy="3238194"/>
            <a:chOff x="0" y="0"/>
            <a:chExt cx="8839200" cy="3238192"/>
          </a:xfrm>
        </p:grpSpPr>
        <p:sp>
          <p:nvSpPr>
            <p:cNvPr id="387" name="Rectángulo redondeado"/>
            <p:cNvSpPr/>
            <p:nvPr/>
          </p:nvSpPr>
          <p:spPr>
            <a:xfrm>
              <a:off x="0" y="0"/>
              <a:ext cx="8839201" cy="323819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>
              <a:solidFill>
                <a:schemeClr val="accent2">
                  <a:lumOff val="21764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388" name="Texto"/>
            <p:cNvSpPr txBox="1"/>
            <p:nvPr/>
          </p:nvSpPr>
          <p:spPr>
            <a:xfrm>
              <a:off x="158076" y="1428979"/>
              <a:ext cx="8523049" cy="380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/>
            <a:p>
              <a:r>
                <a:t>    </a:t>
              </a:r>
            </a:p>
          </p:txBody>
        </p:sp>
      </p:grpSp>
      <p:sp>
        <p:nvSpPr>
          <p:cNvPr id="390" name="Google Shape;311;p41"/>
          <p:cNvSpPr/>
          <p:nvPr/>
        </p:nvSpPr>
        <p:spPr>
          <a:xfrm>
            <a:off x="5279923" y="7354529"/>
            <a:ext cx="2723536" cy="20514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1" name="Google Shape;312;p41"/>
          <p:cNvSpPr txBox="1"/>
          <p:nvPr/>
        </p:nvSpPr>
        <p:spPr>
          <a:xfrm>
            <a:off x="366450" y="996495"/>
            <a:ext cx="4700400" cy="600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¡PRACTIQUEMOS!</a:t>
            </a:r>
          </a:p>
        </p:txBody>
      </p:sp>
      <p:pic>
        <p:nvPicPr>
          <p:cNvPr id="392" name="Google Shape;313;p41" descr="Google Shape;313;p4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88463" y="2370246"/>
            <a:ext cx="4539998" cy="5336913"/>
          </a:xfrm>
          <a:prstGeom prst="rect">
            <a:avLst/>
          </a:prstGeom>
          <a:ln w="12700">
            <a:miter lim="400000"/>
          </a:ln>
        </p:spPr>
      </p:pic>
      <p:sp>
        <p:nvSpPr>
          <p:cNvPr id="393" name="Google Shape;314;p41"/>
          <p:cNvSpPr txBox="1"/>
          <p:nvPr/>
        </p:nvSpPr>
        <p:spPr>
          <a:xfrm>
            <a:off x="958646" y="2907945"/>
            <a:ext cx="5416027" cy="16711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91424" tIns="91424" rIns="91424" bIns="91424" anchor="ctr">
            <a:spAutoFit/>
          </a:bodyPr>
          <a:lstStyle/>
          <a:p>
            <a:pPr>
              <a:lnSpc>
                <a:spcPct val="115000"/>
              </a:lnSpc>
              <a:defRPr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>
                <a:solidFill>
                  <a:srgbClr val="751A47"/>
                </a:solidFill>
              </a:rPr>
              <a:t>SISTEMAS DE ALIMENTACIÓN DE </a:t>
            </a:r>
            <a:r>
              <a:rPr lang="es-ES" dirty="0" smtClean="0">
                <a:solidFill>
                  <a:srgbClr val="FF0000"/>
                </a:solidFill>
              </a:rPr>
              <a:t>COMBUSTIBLE 3</a:t>
            </a:r>
          </a:p>
          <a:p>
            <a:pPr>
              <a:lnSpc>
                <a:spcPct val="115000"/>
              </a:lnSpc>
              <a:defRPr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15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Ahora realizaremos una actividad práctica.</a:t>
            </a:r>
          </a:p>
          <a:p>
            <a:pPr>
              <a:lnSpc>
                <a:spcPct val="115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Te sugerimos </a:t>
            </a:r>
            <a:r>
              <a:rPr b="1" dirty="0">
                <a:solidFill>
                  <a:srgbClr val="76384D"/>
                </a:solidFill>
              </a:rPr>
              <a:t>seguir las instrucciones </a:t>
            </a:r>
            <a:r>
              <a:rPr dirty="0"/>
              <a:t>que van</a:t>
            </a:r>
          </a:p>
          <a:p>
            <a:pPr>
              <a:lnSpc>
                <a:spcPct val="115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Adjuntas en la guía que el profesor te entregará.</a:t>
            </a:r>
          </a:p>
        </p:txBody>
      </p:sp>
      <p:sp>
        <p:nvSpPr>
          <p:cNvPr id="394" name="Google Shape;315;p41"/>
          <p:cNvSpPr txBox="1"/>
          <p:nvPr/>
        </p:nvSpPr>
        <p:spPr>
          <a:xfrm>
            <a:off x="3652622" y="1038576"/>
            <a:ext cx="1022557" cy="1015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91424" tIns="91424" rIns="91424" bIns="91424" anchor="ctr">
            <a:spAutoFit/>
          </a:bodyPr>
          <a:lstStyle>
            <a:lvl1pPr algn="r">
              <a:lnSpc>
                <a:spcPct val="90000"/>
              </a:lnSpc>
              <a:defRPr sz="6000">
                <a:solidFill>
                  <a:srgbClr val="BA9BA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s-ES" dirty="0" smtClean="0"/>
              <a:t>16</a:t>
            </a:r>
            <a:endParaRPr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52;p28"/>
          <p:cNvSpPr txBox="1">
            <a:spLocks noGrp="1"/>
          </p:cNvSpPr>
          <p:nvPr>
            <p:ph type="sldNum" sz="quarter" idx="2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grpSp>
        <p:nvGrpSpPr>
          <p:cNvPr id="399" name="Google Shape;320;p21"/>
          <p:cNvGrpSpPr/>
          <p:nvPr/>
        </p:nvGrpSpPr>
        <p:grpSpPr>
          <a:xfrm>
            <a:off x="383456" y="2370246"/>
            <a:ext cx="8839201" cy="3238194"/>
            <a:chOff x="0" y="0"/>
            <a:chExt cx="8839200" cy="3238192"/>
          </a:xfrm>
        </p:grpSpPr>
        <p:sp>
          <p:nvSpPr>
            <p:cNvPr id="397" name="Rectángulo redondeado"/>
            <p:cNvSpPr/>
            <p:nvPr/>
          </p:nvSpPr>
          <p:spPr>
            <a:xfrm>
              <a:off x="0" y="0"/>
              <a:ext cx="8839201" cy="323819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>
              <a:solidFill>
                <a:schemeClr val="accent2">
                  <a:lumOff val="21764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398" name="Texto"/>
            <p:cNvSpPr txBox="1"/>
            <p:nvPr/>
          </p:nvSpPr>
          <p:spPr>
            <a:xfrm>
              <a:off x="158076" y="1428979"/>
              <a:ext cx="8523049" cy="380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/>
            <a:p>
              <a:r>
                <a:t>    </a:t>
              </a:r>
            </a:p>
          </p:txBody>
        </p:sp>
      </p:grpSp>
      <p:sp>
        <p:nvSpPr>
          <p:cNvPr id="400" name="Google Shape;321;p21"/>
          <p:cNvSpPr/>
          <p:nvPr/>
        </p:nvSpPr>
        <p:spPr>
          <a:xfrm>
            <a:off x="5279923" y="7354529"/>
            <a:ext cx="2723536" cy="20514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01" name="Google Shape;322;p21" descr="Google Shape;322;p2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02940" y="2710743"/>
            <a:ext cx="5190655" cy="4917757"/>
          </a:xfrm>
          <a:prstGeom prst="rect">
            <a:avLst/>
          </a:prstGeom>
          <a:ln w="12700">
            <a:miter lim="400000"/>
          </a:ln>
        </p:spPr>
      </p:pic>
      <p:sp>
        <p:nvSpPr>
          <p:cNvPr id="402" name="Google Shape;323;p21"/>
          <p:cNvSpPr txBox="1"/>
          <p:nvPr/>
        </p:nvSpPr>
        <p:spPr>
          <a:xfrm>
            <a:off x="375974" y="1265366"/>
            <a:ext cx="8950502" cy="536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TICKET DE SALIDA</a:t>
            </a:r>
          </a:p>
        </p:txBody>
      </p:sp>
      <p:sp>
        <p:nvSpPr>
          <p:cNvPr id="403" name="Google Shape;324;p21"/>
          <p:cNvSpPr txBox="1"/>
          <p:nvPr/>
        </p:nvSpPr>
        <p:spPr>
          <a:xfrm>
            <a:off x="366450" y="996495"/>
            <a:ext cx="4700400" cy="600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ANTES DE TERMINAR:</a:t>
            </a:r>
          </a:p>
        </p:txBody>
      </p:sp>
      <p:sp>
        <p:nvSpPr>
          <p:cNvPr id="404" name="Google Shape;325;p21"/>
          <p:cNvSpPr txBox="1"/>
          <p:nvPr/>
        </p:nvSpPr>
        <p:spPr>
          <a:xfrm>
            <a:off x="958647" y="2831569"/>
            <a:ext cx="5520530" cy="268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91424" tIns="91424" rIns="91424" bIns="91424" anchor="ctr">
            <a:spAutoFit/>
          </a:bodyPr>
          <a:lstStyle/>
          <a:p>
            <a:pPr>
              <a:lnSpc>
                <a:spcPct val="115000"/>
              </a:lnSpc>
              <a:defRPr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>
                <a:solidFill>
                  <a:srgbClr val="751A47"/>
                </a:solidFill>
              </a:rPr>
              <a:t>SISTEMAS DE ALIMENTACIÓN DE </a:t>
            </a:r>
            <a:r>
              <a:rPr lang="es-ES" dirty="0">
                <a:solidFill>
                  <a:srgbClr val="FF0000"/>
                </a:solidFill>
              </a:rPr>
              <a:t>COMBUSTIBLE </a:t>
            </a:r>
            <a:r>
              <a:rPr lang="es-ES" dirty="0" smtClean="0">
                <a:solidFill>
                  <a:srgbClr val="FF0000"/>
                </a:solidFill>
              </a:rPr>
              <a:t>3</a:t>
            </a:r>
          </a:p>
          <a:p>
            <a:pPr>
              <a:lnSpc>
                <a:spcPct val="115000"/>
              </a:lnSpc>
              <a:defRPr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15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¡No olvides contestar la Autoevaluación y entregar el Ticket de Salida!</a:t>
            </a:r>
          </a:p>
          <a:p>
            <a:pPr>
              <a:lnSpc>
                <a:spcPct val="115000"/>
              </a:lnSpc>
            </a:pPr>
            <a:endParaRPr sz="1600" dirty="0"/>
          </a:p>
          <a:p>
            <a:pPr>
              <a:lnSpc>
                <a:spcPct val="115000"/>
              </a:lnSpc>
              <a:defRPr sz="21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¡Hasta la próxima! </a:t>
            </a:r>
            <a:endParaRPr dirty="0">
              <a:latin typeface="+mj-lt"/>
              <a:ea typeface="+mj-ea"/>
              <a:cs typeface="+mj-cs"/>
              <a:sym typeface="Arial"/>
            </a:endParaRPr>
          </a:p>
          <a:p>
            <a:pPr>
              <a:defRPr sz="1600"/>
            </a:pPr>
            <a:r>
              <a:rPr sz="2100" b="1" dirty="0">
                <a:solidFill>
                  <a:srgbClr val="741B47"/>
                </a:solidFill>
              </a:rPr>
              <a:t/>
            </a:r>
            <a:br>
              <a:rPr sz="2100" b="1" dirty="0">
                <a:solidFill>
                  <a:srgbClr val="741B47"/>
                </a:solidFill>
              </a:rPr>
            </a:br>
            <a:endParaRPr sz="2100" b="1" dirty="0">
              <a:solidFill>
                <a:srgbClr val="741B47"/>
              </a:solidFill>
            </a:endParaRPr>
          </a:p>
        </p:txBody>
      </p:sp>
      <p:pic>
        <p:nvPicPr>
          <p:cNvPr id="405" name="Google Shape;326;p21" descr="Google Shape;326;p2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10792" y="4159041"/>
            <a:ext cx="673177" cy="6037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76;p37"/>
          <p:cNvSpPr txBox="1"/>
          <p:nvPr/>
        </p:nvSpPr>
        <p:spPr>
          <a:xfrm>
            <a:off x="1139099" y="834800"/>
            <a:ext cx="4246595" cy="36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12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MÓDULO </a:t>
            </a:r>
            <a:r>
              <a:rPr lang="es-ES" dirty="0"/>
              <a:t>6</a:t>
            </a:r>
            <a:r>
              <a:rPr dirty="0" smtClean="0"/>
              <a:t> </a:t>
            </a:r>
            <a:r>
              <a:rPr b="0" dirty="0" smtClean="0"/>
              <a:t>|</a:t>
            </a:r>
            <a:r>
              <a:rPr lang="es-ES" b="0" dirty="0" smtClean="0"/>
              <a:t>MANTENIMIENTO DE MOTORES</a:t>
            </a:r>
            <a:endParaRPr b="0" dirty="0"/>
          </a:p>
        </p:txBody>
      </p:sp>
      <p:sp>
        <p:nvSpPr>
          <p:cNvPr id="139" name="Google Shape;77;p37"/>
          <p:cNvSpPr txBox="1"/>
          <p:nvPr/>
        </p:nvSpPr>
        <p:spPr>
          <a:xfrm>
            <a:off x="365425" y="2026107"/>
            <a:ext cx="1444326" cy="415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defRPr sz="1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ACTIVIDAD </a:t>
            </a:r>
            <a:r>
              <a:rPr lang="es-ES" dirty="0" smtClean="0"/>
              <a:t>16</a:t>
            </a:r>
            <a:endParaRPr dirty="0"/>
          </a:p>
        </p:txBody>
      </p:sp>
      <p:sp>
        <p:nvSpPr>
          <p:cNvPr id="140" name="Google Shape;78;p37"/>
          <p:cNvSpPr txBox="1"/>
          <p:nvPr/>
        </p:nvSpPr>
        <p:spPr>
          <a:xfrm>
            <a:off x="365424" y="2200686"/>
            <a:ext cx="6481767" cy="1181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lnSpc>
                <a:spcPct val="90000"/>
              </a:lnSpc>
              <a:defRPr sz="36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/>
              <a:t>SISTEMAS DE ALIMENTACIÓN</a:t>
            </a:r>
          </a:p>
          <a:p>
            <a:pPr>
              <a:lnSpc>
                <a:spcPct val="90000"/>
              </a:lnSpc>
              <a:defRPr sz="36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/>
              <a:t>DE </a:t>
            </a:r>
            <a:r>
              <a:rPr lang="es-ES" dirty="0" smtClean="0"/>
              <a:t>COMBUSTIBLE 3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771" y="2883918"/>
            <a:ext cx="6159500" cy="40132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25;p27"/>
          <p:cNvSpPr txBox="1">
            <a:spLocks noGrp="1"/>
          </p:cNvSpPr>
          <p:nvPr>
            <p:ph type="sldNum" sz="quarter" idx="2"/>
          </p:nvPr>
        </p:nvSpPr>
        <p:spPr>
          <a:xfrm>
            <a:off x="442490" y="6881800"/>
            <a:ext cx="266356" cy="3171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44" name="Google Shape;35;p28"/>
          <p:cNvSpPr/>
          <p:nvPr/>
        </p:nvSpPr>
        <p:spPr>
          <a:xfrm rot="10800000" flipH="1">
            <a:off x="181649" y="822024"/>
            <a:ext cx="9356702" cy="6531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BA9BA5">
              <a:alpha val="25882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11" name="Google Shape;101;p3"/>
          <p:cNvGrpSpPr/>
          <p:nvPr/>
        </p:nvGrpSpPr>
        <p:grpSpPr>
          <a:xfrm>
            <a:off x="481781" y="1887795"/>
            <a:ext cx="4090219" cy="3898856"/>
            <a:chOff x="0" y="0"/>
            <a:chExt cx="4090218" cy="3116824"/>
          </a:xfrm>
        </p:grpSpPr>
        <p:sp>
          <p:nvSpPr>
            <p:cNvPr id="12" name="Rectángulo redondeado"/>
            <p:cNvSpPr/>
            <p:nvPr/>
          </p:nvSpPr>
          <p:spPr>
            <a:xfrm>
              <a:off x="0" y="0"/>
              <a:ext cx="4090219" cy="3116825"/>
            </a:xfrm>
            <a:prstGeom prst="roundRect">
              <a:avLst>
                <a:gd name="adj" fmla="val 8420"/>
              </a:avLst>
            </a:prstGeom>
            <a:solidFill>
              <a:srgbClr val="FFFFFF"/>
            </a:solidFill>
            <a:ln w="9525" cap="flat">
              <a:solidFill>
                <a:schemeClr val="accent2">
                  <a:lumOff val="21764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" name="Texto"/>
            <p:cNvSpPr txBox="1"/>
            <p:nvPr/>
          </p:nvSpPr>
          <p:spPr>
            <a:xfrm>
              <a:off x="76864" y="1368295"/>
              <a:ext cx="3936491" cy="380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/>
            <a:p>
              <a:r>
                <a:t>    </a:t>
              </a:r>
            </a:p>
          </p:txBody>
        </p:sp>
      </p:grpSp>
      <p:pic>
        <p:nvPicPr>
          <p:cNvPr id="14" name="Imagen 21" descr="Imagen 2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5974" y="1796209"/>
            <a:ext cx="719663" cy="68619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Google Shape;95;p3"/>
          <p:cNvSpPr txBox="1"/>
          <p:nvPr/>
        </p:nvSpPr>
        <p:spPr>
          <a:xfrm>
            <a:off x="375975" y="1265366"/>
            <a:ext cx="4864619" cy="536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OBJETIVO DE APRENDIZAJE</a:t>
            </a:r>
          </a:p>
        </p:txBody>
      </p:sp>
      <p:pic>
        <p:nvPicPr>
          <p:cNvPr id="16" name="Imagen 26" descr="Imagen 2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85784" y="2354963"/>
            <a:ext cx="5849285" cy="4478455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Google Shape;84;p38"/>
          <p:cNvSpPr txBox="1"/>
          <p:nvPr/>
        </p:nvSpPr>
        <p:spPr>
          <a:xfrm>
            <a:off x="841992" y="2017772"/>
            <a:ext cx="3707737" cy="358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91424" tIns="91424" rIns="91424" bIns="91424" anchor="ctr">
            <a:spAutoFit/>
          </a:bodyPr>
          <a:lstStyle>
            <a:lvl1pPr>
              <a:lnSpc>
                <a:spcPct val="115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s-ES_tradnl" dirty="0"/>
              <a:t> </a:t>
            </a:r>
            <a:r>
              <a:rPr lang="es-ES_tradnl" dirty="0" smtClean="0"/>
              <a:t>     </a:t>
            </a:r>
            <a:r>
              <a:rPr lang="es-ES_tradnl" dirty="0"/>
              <a:t>Inspeccionar y diagnosticar </a:t>
            </a:r>
            <a:r>
              <a:rPr lang="es-ES_tradnl" dirty="0" smtClean="0"/>
              <a:t>averías</a:t>
            </a:r>
            <a:br>
              <a:rPr lang="es-ES_tradnl" dirty="0" smtClean="0"/>
            </a:br>
            <a:r>
              <a:rPr lang="es-ES_tradnl" dirty="0" smtClean="0"/>
              <a:t>y fallas </a:t>
            </a:r>
            <a:r>
              <a:rPr lang="es-ES_tradnl" dirty="0"/>
              <a:t>en el funcionamiento mecánico, eléctrico o electrónico de vehículos motorizados, identificando el o los sistemas y componentes </a:t>
            </a:r>
            <a:r>
              <a:rPr lang="es-ES_tradnl" dirty="0" smtClean="0"/>
              <a:t>comprometidos,</a:t>
            </a:r>
          </a:p>
          <a:p>
            <a:r>
              <a:rPr lang="es-ES_tradnl" dirty="0" smtClean="0"/>
              <a:t>realizando </a:t>
            </a:r>
            <a:r>
              <a:rPr lang="es-ES_tradnl" dirty="0"/>
              <a:t>mediciones y </a:t>
            </a:r>
            <a:r>
              <a:rPr lang="es-ES_tradnl" dirty="0" smtClean="0"/>
              <a:t>controles de </a:t>
            </a:r>
            <a:r>
              <a:rPr lang="es-ES_tradnl" dirty="0"/>
              <a:t>verificación de </a:t>
            </a:r>
            <a:r>
              <a:rPr lang="es-ES_tradnl" dirty="0" smtClean="0"/>
              <a:t>distintas </a:t>
            </a:r>
          </a:p>
          <a:p>
            <a:r>
              <a:rPr lang="es-ES_tradnl" dirty="0" smtClean="0"/>
              <a:t>magnitudes mediante</a:t>
            </a:r>
            <a:br>
              <a:rPr lang="es-ES_tradnl" dirty="0" smtClean="0"/>
            </a:br>
            <a:r>
              <a:rPr lang="es-ES_tradnl" dirty="0" smtClean="0"/>
              <a:t>instrumentos </a:t>
            </a:r>
            <a:r>
              <a:rPr lang="es-ES_tradnl" dirty="0"/>
              <a:t>análogos </a:t>
            </a:r>
            <a:r>
              <a:rPr lang="es-ES_tradnl" dirty="0" smtClean="0"/>
              <a:t>y</a:t>
            </a:r>
            <a:br>
              <a:rPr lang="es-ES_tradnl" dirty="0" smtClean="0"/>
            </a:br>
            <a:r>
              <a:rPr lang="es-ES_tradnl" dirty="0" smtClean="0"/>
              <a:t>digitales, con </a:t>
            </a:r>
            <a:r>
              <a:rPr lang="es-ES_tradnl" dirty="0"/>
              <a:t>referencia a las especificaciones </a:t>
            </a:r>
            <a:r>
              <a:rPr lang="es-ES_tradnl" dirty="0" smtClean="0"/>
              <a:t>técnicas</a:t>
            </a:r>
            <a:br>
              <a:rPr lang="es-ES_tradnl" dirty="0" smtClean="0"/>
            </a:br>
            <a:r>
              <a:rPr lang="es-ES_tradnl" dirty="0" smtClean="0"/>
              <a:t>del </a:t>
            </a:r>
            <a:r>
              <a:rPr lang="es-ES_tradnl" dirty="0"/>
              <a:t>fabricante.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11;p3"/>
          <p:cNvSpPr txBox="1"/>
          <p:nvPr/>
        </p:nvSpPr>
        <p:spPr>
          <a:xfrm>
            <a:off x="572273" y="2241783"/>
            <a:ext cx="5782098" cy="433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lnSpc>
                <a:spcPct val="90000"/>
              </a:lnSpc>
              <a:defRPr sz="1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s-ES" dirty="0" smtClean="0"/>
              <a:t>SISTEMAS DE ALIMENTACIÓN DE </a:t>
            </a:r>
            <a:r>
              <a:rPr lang="es-ES" dirty="0" smtClean="0">
                <a:solidFill>
                  <a:srgbClr val="FF0000"/>
                </a:solidFill>
              </a:rPr>
              <a:t>COMBUSTIBLE </a:t>
            </a:r>
            <a:r>
              <a:rPr lang="es-ES" dirty="0">
                <a:solidFill>
                  <a:srgbClr val="FF0000"/>
                </a:solidFill>
              </a:rPr>
              <a:t>2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1" name="Google Shape;109;p3"/>
          <p:cNvSpPr txBox="1"/>
          <p:nvPr/>
        </p:nvSpPr>
        <p:spPr>
          <a:xfrm>
            <a:off x="375974" y="1265366"/>
            <a:ext cx="8950502" cy="536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¿QUÉ APRENDIMOS LA ACTIVIDAD ANTERIOR?</a:t>
            </a:r>
          </a:p>
        </p:txBody>
      </p:sp>
      <p:sp>
        <p:nvSpPr>
          <p:cNvPr id="22" name="Google Shape;134;p4"/>
          <p:cNvSpPr txBox="1"/>
          <p:nvPr/>
        </p:nvSpPr>
        <p:spPr>
          <a:xfrm>
            <a:off x="366450" y="1044609"/>
            <a:ext cx="4700400" cy="40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s-ES" dirty="0" smtClean="0"/>
              <a:t>RECORDEMOS</a:t>
            </a:r>
            <a:endParaRPr dirty="0"/>
          </a:p>
        </p:txBody>
      </p:sp>
      <p:sp>
        <p:nvSpPr>
          <p:cNvPr id="23" name="Google Shape;34;p25"/>
          <p:cNvSpPr txBox="1">
            <a:spLocks noGrp="1"/>
          </p:cNvSpPr>
          <p:nvPr>
            <p:ph type="sldNum" sz="quarter" idx="2"/>
          </p:nvPr>
        </p:nvSpPr>
        <p:spPr>
          <a:xfrm>
            <a:off x="442490" y="6881800"/>
            <a:ext cx="266356" cy="3171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 dirty="0"/>
          </a:p>
        </p:txBody>
      </p:sp>
      <p:grpSp>
        <p:nvGrpSpPr>
          <p:cNvPr id="50" name="Agrupar 49"/>
          <p:cNvGrpSpPr/>
          <p:nvPr/>
        </p:nvGrpSpPr>
        <p:grpSpPr>
          <a:xfrm>
            <a:off x="298987" y="2894103"/>
            <a:ext cx="4970725" cy="966744"/>
            <a:chOff x="312474" y="2947118"/>
            <a:chExt cx="4970725" cy="966744"/>
          </a:xfrm>
        </p:grpSpPr>
        <p:sp>
          <p:nvSpPr>
            <p:cNvPr id="51" name="Google Shape;121;p3"/>
            <p:cNvSpPr txBox="1"/>
            <p:nvPr/>
          </p:nvSpPr>
          <p:spPr>
            <a:xfrm>
              <a:off x="775665" y="2968842"/>
              <a:ext cx="4482134" cy="9232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anchor="ctr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s-ES" dirty="0"/>
                <a:t>Identificaste  el mantenimiento correctivo del sistema de alimentación de combustible, de acuerdo a lo propuesto en el manual del fabricante.</a:t>
              </a:r>
              <a:endParaRPr lang="es-ES" dirty="0"/>
            </a:p>
          </p:txBody>
        </p:sp>
        <p:sp>
          <p:nvSpPr>
            <p:cNvPr id="52" name="Rectángulo redondeado"/>
            <p:cNvSpPr/>
            <p:nvPr/>
          </p:nvSpPr>
          <p:spPr>
            <a:xfrm>
              <a:off x="476510" y="2947118"/>
              <a:ext cx="4806689" cy="966744"/>
            </a:xfrm>
            <a:prstGeom prst="roundRect">
              <a:avLst>
                <a:gd name="adj" fmla="val 12346"/>
              </a:avLst>
            </a:prstGeom>
            <a:ln>
              <a:solidFill>
                <a:schemeClr val="accent2">
                  <a:lumOff val="21764"/>
                </a:schemeClr>
              </a:solidFill>
            </a:ln>
          </p:spPr>
          <p:txBody>
            <a:bodyPr lIns="0" tIns="0" rIns="0" bIns="0" anchor="ctr"/>
            <a:lstStyle/>
            <a:p>
              <a:endParaRPr/>
            </a:p>
          </p:txBody>
        </p:sp>
        <p:grpSp>
          <p:nvGrpSpPr>
            <p:cNvPr id="53" name="Google Shape;115;p3"/>
            <p:cNvGrpSpPr/>
            <p:nvPr/>
          </p:nvGrpSpPr>
          <p:grpSpPr>
            <a:xfrm>
              <a:off x="312474" y="3122730"/>
              <a:ext cx="376202" cy="615521"/>
              <a:chOff x="0" y="-39676"/>
              <a:chExt cx="376201" cy="615520"/>
            </a:xfrm>
          </p:grpSpPr>
          <p:sp>
            <p:nvSpPr>
              <p:cNvPr id="54" name="Google Shape;116;p3"/>
              <p:cNvSpPr/>
              <p:nvPr/>
            </p:nvSpPr>
            <p:spPr>
              <a:xfrm>
                <a:off x="0" y="84708"/>
                <a:ext cx="376201" cy="385801"/>
              </a:xfrm>
              <a:prstGeom prst="roundRect">
                <a:avLst>
                  <a:gd name="adj" fmla="val 16667"/>
                </a:avLst>
              </a:prstGeom>
              <a:solidFill>
                <a:srgbClr val="741B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117;p3"/>
              <p:cNvSpPr txBox="1"/>
              <p:nvPr/>
            </p:nvSpPr>
            <p:spPr>
              <a:xfrm>
                <a:off x="9524" y="-39676"/>
                <a:ext cx="300302" cy="6155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4" tIns="91424" rIns="91424" bIns="91424" numCol="1" anchor="ctr">
                <a:spAutoFit/>
              </a:bodyPr>
              <a:lstStyle>
                <a:lvl1pPr>
                  <a:defRPr sz="28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lang="es-ES" dirty="0" smtClean="0"/>
                  <a:t>1</a:t>
                </a:r>
                <a:endParaRPr dirty="0"/>
              </a:p>
            </p:txBody>
          </p:sp>
        </p:grpSp>
      </p:grpSp>
      <p:grpSp>
        <p:nvGrpSpPr>
          <p:cNvPr id="56" name="Agrupar 55"/>
          <p:cNvGrpSpPr/>
          <p:nvPr/>
        </p:nvGrpSpPr>
        <p:grpSpPr>
          <a:xfrm>
            <a:off x="298987" y="4171635"/>
            <a:ext cx="4970725" cy="1327297"/>
            <a:chOff x="312474" y="2947117"/>
            <a:chExt cx="4970725" cy="1327297"/>
          </a:xfrm>
        </p:grpSpPr>
        <p:sp>
          <p:nvSpPr>
            <p:cNvPr id="57" name="Google Shape;121;p3"/>
            <p:cNvSpPr txBox="1"/>
            <p:nvPr/>
          </p:nvSpPr>
          <p:spPr>
            <a:xfrm>
              <a:off x="775665" y="3015550"/>
              <a:ext cx="4482134" cy="116951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anchor="ctr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s-ES" dirty="0"/>
                <a:t>Aplicaste  el mantenimiento correctivo a un automóvil, considerando las funciones del sistema de alimentación de combustible, según lo propuesto en el manual de servicio.</a:t>
              </a:r>
              <a:endParaRPr lang="es-ES" dirty="0"/>
            </a:p>
          </p:txBody>
        </p:sp>
        <p:sp>
          <p:nvSpPr>
            <p:cNvPr id="58" name="Rectángulo redondeado"/>
            <p:cNvSpPr/>
            <p:nvPr/>
          </p:nvSpPr>
          <p:spPr>
            <a:xfrm>
              <a:off x="476510" y="2947117"/>
              <a:ext cx="4806689" cy="1327297"/>
            </a:xfrm>
            <a:prstGeom prst="roundRect">
              <a:avLst>
                <a:gd name="adj" fmla="val 12346"/>
              </a:avLst>
            </a:prstGeom>
            <a:ln>
              <a:solidFill>
                <a:schemeClr val="accent2">
                  <a:lumOff val="21764"/>
                </a:schemeClr>
              </a:solidFill>
            </a:ln>
          </p:spPr>
          <p:txBody>
            <a:bodyPr lIns="0" tIns="0" rIns="0" bIns="0" anchor="ctr"/>
            <a:lstStyle/>
            <a:p>
              <a:endParaRPr/>
            </a:p>
          </p:txBody>
        </p:sp>
        <p:grpSp>
          <p:nvGrpSpPr>
            <p:cNvPr id="59" name="Google Shape;115;p3"/>
            <p:cNvGrpSpPr/>
            <p:nvPr/>
          </p:nvGrpSpPr>
          <p:grpSpPr>
            <a:xfrm>
              <a:off x="312474" y="3320527"/>
              <a:ext cx="376202" cy="559565"/>
              <a:chOff x="0" y="158121"/>
              <a:chExt cx="376201" cy="559564"/>
            </a:xfrm>
          </p:grpSpPr>
          <p:sp>
            <p:nvSpPr>
              <p:cNvPr id="60" name="Google Shape;116;p3"/>
              <p:cNvSpPr/>
              <p:nvPr/>
            </p:nvSpPr>
            <p:spPr>
              <a:xfrm>
                <a:off x="0" y="254527"/>
                <a:ext cx="376201" cy="385801"/>
              </a:xfrm>
              <a:prstGeom prst="roundRect">
                <a:avLst>
                  <a:gd name="adj" fmla="val 16667"/>
                </a:avLst>
              </a:prstGeom>
              <a:solidFill>
                <a:srgbClr val="741B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117;p3"/>
              <p:cNvSpPr txBox="1"/>
              <p:nvPr/>
            </p:nvSpPr>
            <p:spPr>
              <a:xfrm>
                <a:off x="9524" y="158121"/>
                <a:ext cx="300302" cy="5595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4" tIns="91424" rIns="91424" bIns="91424" numCol="1" anchor="ctr">
                <a:spAutoFit/>
              </a:bodyPr>
              <a:lstStyle>
                <a:lvl1pPr>
                  <a:defRPr sz="28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lang="es-ES" dirty="0" smtClean="0"/>
                  <a:t>2</a:t>
                </a:r>
                <a:endParaRPr dirty="0"/>
              </a:p>
            </p:txBody>
          </p:sp>
        </p:grpSp>
      </p:grpSp>
      <p:sp>
        <p:nvSpPr>
          <p:cNvPr id="62" name="Google Shape;110;p3"/>
          <p:cNvSpPr/>
          <p:nvPr/>
        </p:nvSpPr>
        <p:spPr>
          <a:xfrm>
            <a:off x="5026616" y="3630159"/>
            <a:ext cx="696537" cy="696535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3" name="Google Shape;124;p3" descr="Google Shape;124;p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44760" y="2500812"/>
            <a:ext cx="4863918" cy="46081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34;p25"/>
          <p:cNvSpPr txBox="1">
            <a:spLocks noGrp="1"/>
          </p:cNvSpPr>
          <p:nvPr>
            <p:ph type="sldNum" sz="quarter" idx="2"/>
          </p:nvPr>
        </p:nvSpPr>
        <p:spPr>
          <a:xfrm>
            <a:off x="442490" y="6881800"/>
            <a:ext cx="266356" cy="3171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74" name="Google Shape;129;p4"/>
          <p:cNvSpPr txBox="1"/>
          <p:nvPr/>
        </p:nvSpPr>
        <p:spPr>
          <a:xfrm>
            <a:off x="375974" y="1265366"/>
            <a:ext cx="8950502" cy="536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ANTES DE COMENZAR</a:t>
            </a:r>
          </a:p>
        </p:txBody>
      </p:sp>
      <p:sp>
        <p:nvSpPr>
          <p:cNvPr id="180" name="Google Shape;134;p4"/>
          <p:cNvSpPr txBox="1"/>
          <p:nvPr/>
        </p:nvSpPr>
        <p:spPr>
          <a:xfrm>
            <a:off x="366450" y="992483"/>
            <a:ext cx="4700400" cy="608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ALGUNAS PREGUNTAS</a:t>
            </a:r>
          </a:p>
        </p:txBody>
      </p:sp>
      <p:pic>
        <p:nvPicPr>
          <p:cNvPr id="190" name="Google Shape;145;p4" descr="Google Shape;145;p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49425" y="1315762"/>
            <a:ext cx="2670049" cy="5675377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Google Shape;138;p4"/>
          <p:cNvSpPr txBox="1"/>
          <p:nvPr/>
        </p:nvSpPr>
        <p:spPr>
          <a:xfrm>
            <a:off x="375767" y="2309044"/>
            <a:ext cx="5442444" cy="517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91424" tIns="91424" rIns="91424" bIns="91424" anchor="ctr">
            <a:spAutoFit/>
          </a:bodyPr>
          <a:lstStyle>
            <a:lvl1pPr>
              <a:lnSpc>
                <a:spcPct val="90000"/>
              </a:lnSpc>
              <a:defRPr sz="20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lnSpc>
                <a:spcPct val="115000"/>
              </a:lnSpc>
              <a:defRPr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>
                <a:solidFill>
                  <a:srgbClr val="751A47"/>
                </a:solidFill>
              </a:rPr>
              <a:t>SISTEMAS DE </a:t>
            </a:r>
            <a:r>
              <a:rPr lang="es-ES" dirty="0" smtClean="0">
                <a:solidFill>
                  <a:srgbClr val="751A47"/>
                </a:solidFill>
              </a:rPr>
              <a:t>ALIMENTACIÓN DE </a:t>
            </a:r>
            <a:r>
              <a:rPr lang="es-ES" dirty="0" smtClean="0">
                <a:solidFill>
                  <a:srgbClr val="FF0000"/>
                </a:solidFill>
              </a:rPr>
              <a:t>COMBUSTIBLE 3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21" name="Google Shape;133;p4"/>
          <p:cNvSpPr txBox="1"/>
          <p:nvPr/>
        </p:nvSpPr>
        <p:spPr>
          <a:xfrm>
            <a:off x="506728" y="6403800"/>
            <a:ext cx="5388802" cy="310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>
              <a:lnSpc>
                <a:spcPct val="80000"/>
              </a:lnSpc>
              <a:defRPr sz="2100" b="1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¡Compartan experiencias </a:t>
            </a:r>
            <a:r>
              <a:rPr b="0"/>
              <a:t>con sus compañeros! </a:t>
            </a:r>
          </a:p>
        </p:txBody>
      </p:sp>
      <p:grpSp>
        <p:nvGrpSpPr>
          <p:cNvPr id="22" name="Agrupar 21"/>
          <p:cNvGrpSpPr/>
          <p:nvPr/>
        </p:nvGrpSpPr>
        <p:grpSpPr>
          <a:xfrm>
            <a:off x="375766" y="2582543"/>
            <a:ext cx="5884406" cy="1039026"/>
            <a:chOff x="375766" y="2793099"/>
            <a:chExt cx="5884406" cy="1142928"/>
          </a:xfrm>
        </p:grpSpPr>
        <p:sp>
          <p:nvSpPr>
            <p:cNvPr id="23" name="Rectángulo redondeado"/>
            <p:cNvSpPr/>
            <p:nvPr/>
          </p:nvSpPr>
          <p:spPr>
            <a:xfrm>
              <a:off x="375766" y="3005528"/>
              <a:ext cx="5650727" cy="930499"/>
            </a:xfrm>
            <a:prstGeom prst="roundRect">
              <a:avLst>
                <a:gd name="adj" fmla="val 15011"/>
              </a:avLst>
            </a:prstGeom>
            <a:ln>
              <a:solidFill>
                <a:schemeClr val="accent2">
                  <a:lumOff val="21764"/>
                </a:schemeClr>
              </a:solidFill>
            </a:ln>
          </p:spPr>
          <p:txBody>
            <a:bodyPr lIns="0" tIns="0" rIns="0" bIns="0" anchor="ctr"/>
            <a:lstStyle/>
            <a:p>
              <a:endParaRPr/>
            </a:p>
          </p:txBody>
        </p:sp>
        <p:sp>
          <p:nvSpPr>
            <p:cNvPr id="24" name="Google Shape;136;p4"/>
            <p:cNvSpPr txBox="1"/>
            <p:nvPr/>
          </p:nvSpPr>
          <p:spPr>
            <a:xfrm>
              <a:off x="464747" y="3009566"/>
              <a:ext cx="4602103" cy="88330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anchor="ctr">
              <a:spAutoFit/>
            </a:bodyPr>
            <a:lstStyle>
              <a:lvl1pPr>
                <a:lnSpc>
                  <a:spcPct val="115000"/>
                </a:lnSpc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s-ES" dirty="0"/>
                <a:t>¿Has tenido experiencia previa en el mantenimiento de un regulador de presión?</a:t>
              </a:r>
              <a:endParaRPr lang="es-ES" dirty="0"/>
            </a:p>
          </p:txBody>
        </p:sp>
        <p:pic>
          <p:nvPicPr>
            <p:cNvPr id="25" name="Google Shape;142;p4" descr="Google Shape;142;p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818211" y="2793099"/>
              <a:ext cx="441961" cy="438913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26" name="Agrupar 25"/>
          <p:cNvGrpSpPr/>
          <p:nvPr/>
        </p:nvGrpSpPr>
        <p:grpSpPr>
          <a:xfrm>
            <a:off x="375766" y="3602459"/>
            <a:ext cx="5871706" cy="1112051"/>
            <a:chOff x="375766" y="3980112"/>
            <a:chExt cx="5871706" cy="1223256"/>
          </a:xfrm>
        </p:grpSpPr>
        <p:grpSp>
          <p:nvGrpSpPr>
            <p:cNvPr id="27" name="Google Shape;131;p4"/>
            <p:cNvGrpSpPr/>
            <p:nvPr/>
          </p:nvGrpSpPr>
          <p:grpSpPr>
            <a:xfrm>
              <a:off x="375766" y="4192100"/>
              <a:ext cx="5650728" cy="1011268"/>
              <a:chOff x="0" y="-1"/>
              <a:chExt cx="5650726" cy="1011267"/>
            </a:xfrm>
          </p:grpSpPr>
          <p:sp>
            <p:nvSpPr>
              <p:cNvPr id="30" name="Rectángulo redondeado"/>
              <p:cNvSpPr/>
              <p:nvPr/>
            </p:nvSpPr>
            <p:spPr>
              <a:xfrm>
                <a:off x="0" y="-1"/>
                <a:ext cx="5650726" cy="1011267"/>
              </a:xfrm>
              <a:prstGeom prst="roundRect">
                <a:avLst>
                  <a:gd name="adj" fmla="val 16667"/>
                </a:avLst>
              </a:prstGeom>
              <a:noFill/>
              <a:ln w="9525" cap="flat">
                <a:solidFill>
                  <a:schemeClr val="accent2">
                    <a:lumOff val="21764"/>
                  </a:schemeClr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Texto"/>
              <p:cNvSpPr txBox="1"/>
              <p:nvPr/>
            </p:nvSpPr>
            <p:spPr>
              <a:xfrm>
                <a:off x="32680" y="144611"/>
                <a:ext cx="5585365" cy="3802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4" tIns="91424" rIns="91424" bIns="91424" numCol="1" anchor="ctr">
                <a:spAutoFit/>
              </a:bodyPr>
              <a:lstStyle/>
              <a:p>
                <a:r>
                  <a:t>    </a:t>
                </a:r>
              </a:p>
            </p:txBody>
          </p:sp>
        </p:grpSp>
        <p:sp>
          <p:nvSpPr>
            <p:cNvPr id="28" name="Google Shape;132;p4"/>
            <p:cNvSpPr txBox="1"/>
            <p:nvPr/>
          </p:nvSpPr>
          <p:spPr>
            <a:xfrm>
              <a:off x="492519" y="4236082"/>
              <a:ext cx="4790061" cy="88331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anchor="ctr">
              <a:spAutoFit/>
            </a:bodyPr>
            <a:lstStyle>
              <a:lvl1pPr>
                <a:lnSpc>
                  <a:spcPct val="115000"/>
                </a:lnSpc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s-ES" dirty="0"/>
                <a:t>¿Cuántos elementos del sistema de alimentación de combustible hemos revisado?</a:t>
              </a:r>
              <a:endParaRPr lang="es-ES" dirty="0"/>
            </a:p>
          </p:txBody>
        </p:sp>
        <p:pic>
          <p:nvPicPr>
            <p:cNvPr id="29" name="Google Shape;143;p4" descr="Google Shape;143;p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805511" y="3980112"/>
              <a:ext cx="441961" cy="438913"/>
            </a:xfrm>
            <a:prstGeom prst="rect">
              <a:avLst/>
            </a:prstGeom>
            <a:ln w="12700">
              <a:miter lim="400000"/>
            </a:ln>
          </p:spPr>
        </p:pic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43;p26"/>
          <p:cNvSpPr txBox="1">
            <a:spLocks noGrp="1"/>
          </p:cNvSpPr>
          <p:nvPr>
            <p:ph type="sldNum" sz="quarter" idx="2"/>
          </p:nvPr>
        </p:nvSpPr>
        <p:spPr>
          <a:xfrm>
            <a:off x="442490" y="6881800"/>
            <a:ext cx="266356" cy="3171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203" name="Google Shape;164;p5" descr="Google Shape;164;p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3221" y="2367775"/>
            <a:ext cx="2965719" cy="4328992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Google Shape;166;p5"/>
          <p:cNvSpPr txBox="1"/>
          <p:nvPr/>
        </p:nvSpPr>
        <p:spPr>
          <a:xfrm>
            <a:off x="375974" y="1714294"/>
            <a:ext cx="6920518" cy="517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lnSpc>
                <a:spcPct val="90000"/>
              </a:lnSpc>
              <a:defRPr sz="20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lnSpc>
                <a:spcPct val="115000"/>
              </a:lnSpc>
              <a:defRPr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>
                <a:solidFill>
                  <a:srgbClr val="751A47"/>
                </a:solidFill>
              </a:rPr>
              <a:t>SISTEMAS DE ALIMENTACIÓN DE </a:t>
            </a:r>
            <a:r>
              <a:rPr lang="es-ES" dirty="0">
                <a:solidFill>
                  <a:srgbClr val="FF0000"/>
                </a:solidFill>
              </a:rPr>
              <a:t>COMBUSTIBLE </a:t>
            </a:r>
            <a:r>
              <a:rPr lang="es-ES" dirty="0" smtClean="0">
                <a:solidFill>
                  <a:srgbClr val="FF0000"/>
                </a:solidFill>
              </a:rPr>
              <a:t>3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206" name="Google Shape;167;p5"/>
          <p:cNvSpPr txBox="1"/>
          <p:nvPr/>
        </p:nvSpPr>
        <p:spPr>
          <a:xfrm>
            <a:off x="4017017" y="1043151"/>
            <a:ext cx="843082" cy="877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91424" tIns="91424" rIns="91424" bIns="91424" anchor="ctr">
            <a:spAutoFit/>
          </a:bodyPr>
          <a:lstStyle>
            <a:lvl1pPr algn="r">
              <a:lnSpc>
                <a:spcPct val="90000"/>
              </a:lnSpc>
              <a:defRPr sz="5000">
                <a:solidFill>
                  <a:srgbClr val="BA9BA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s-ES" dirty="0" smtClean="0"/>
              <a:t>16</a:t>
            </a:r>
            <a:endParaRPr dirty="0"/>
          </a:p>
        </p:txBody>
      </p:sp>
      <p:sp>
        <p:nvSpPr>
          <p:cNvPr id="207" name="Google Shape;168;p5"/>
          <p:cNvSpPr txBox="1"/>
          <p:nvPr/>
        </p:nvSpPr>
        <p:spPr>
          <a:xfrm>
            <a:off x="375975" y="1265366"/>
            <a:ext cx="3872883" cy="536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MENÚ DE LA ACTIVIDAD</a:t>
            </a:r>
          </a:p>
        </p:txBody>
      </p:sp>
      <p:sp>
        <p:nvSpPr>
          <p:cNvPr id="44" name="Google Shape;165;p5"/>
          <p:cNvSpPr txBox="1"/>
          <p:nvPr/>
        </p:nvSpPr>
        <p:spPr>
          <a:xfrm>
            <a:off x="4063851" y="2451185"/>
            <a:ext cx="4932407" cy="300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6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Al término de la actividad estarás en condiciones de:</a:t>
            </a:r>
          </a:p>
        </p:txBody>
      </p:sp>
      <p:grpSp>
        <p:nvGrpSpPr>
          <p:cNvPr id="45" name="Google Shape;151;p5"/>
          <p:cNvGrpSpPr/>
          <p:nvPr/>
        </p:nvGrpSpPr>
        <p:grpSpPr>
          <a:xfrm>
            <a:off x="4063481" y="2903239"/>
            <a:ext cx="5095871" cy="3014236"/>
            <a:chOff x="0" y="0"/>
            <a:chExt cx="5095869" cy="3508578"/>
          </a:xfrm>
        </p:grpSpPr>
        <p:sp>
          <p:nvSpPr>
            <p:cNvPr id="46" name="Rectángulo redondeado"/>
            <p:cNvSpPr/>
            <p:nvPr/>
          </p:nvSpPr>
          <p:spPr>
            <a:xfrm>
              <a:off x="0" y="0"/>
              <a:ext cx="5095870" cy="3508579"/>
            </a:xfrm>
            <a:prstGeom prst="roundRect">
              <a:avLst>
                <a:gd name="adj" fmla="val 5168"/>
              </a:avLst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47" name="Texto"/>
            <p:cNvSpPr txBox="1"/>
            <p:nvPr/>
          </p:nvSpPr>
          <p:spPr>
            <a:xfrm>
              <a:off x="53108" y="1564172"/>
              <a:ext cx="4989654" cy="380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/>
            <a:p>
              <a:r>
                <a:t>    </a:t>
              </a:r>
            </a:p>
          </p:txBody>
        </p:sp>
      </p:grpSp>
      <p:grpSp>
        <p:nvGrpSpPr>
          <p:cNvPr id="48" name="Agrupar 47"/>
          <p:cNvGrpSpPr/>
          <p:nvPr/>
        </p:nvGrpSpPr>
        <p:grpSpPr>
          <a:xfrm>
            <a:off x="3880053" y="3104415"/>
            <a:ext cx="5086906" cy="1169519"/>
            <a:chOff x="3880053" y="3247731"/>
            <a:chExt cx="5086906" cy="1169519"/>
          </a:xfrm>
        </p:grpSpPr>
        <p:sp>
          <p:nvSpPr>
            <p:cNvPr id="49" name="Google Shape;152;p5"/>
            <p:cNvSpPr txBox="1"/>
            <p:nvPr/>
          </p:nvSpPr>
          <p:spPr>
            <a:xfrm>
              <a:off x="4520234" y="3247731"/>
              <a:ext cx="4446725" cy="116951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91424" tIns="91424" rIns="91424" bIns="91424" anchor="ctr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s-ES" dirty="0"/>
                <a:t>Identificarás el mantenimiento correctivo del sistema de alimentación de combustible, de acuerdo a lo propuesto en el manual del fabricante.</a:t>
              </a:r>
              <a:endParaRPr lang="es-ES" dirty="0"/>
            </a:p>
          </p:txBody>
        </p:sp>
        <p:grpSp>
          <p:nvGrpSpPr>
            <p:cNvPr id="50" name="Google Shape;155;p5"/>
            <p:cNvGrpSpPr/>
            <p:nvPr/>
          </p:nvGrpSpPr>
          <p:grpSpPr>
            <a:xfrm>
              <a:off x="3880053" y="3459904"/>
              <a:ext cx="376202" cy="536170"/>
              <a:chOff x="0" y="0"/>
              <a:chExt cx="376201" cy="536168"/>
            </a:xfrm>
          </p:grpSpPr>
          <p:sp>
            <p:nvSpPr>
              <p:cNvPr id="51" name="Google Shape;156;p5"/>
              <p:cNvSpPr/>
              <p:nvPr/>
            </p:nvSpPr>
            <p:spPr>
              <a:xfrm>
                <a:off x="0" y="75183"/>
                <a:ext cx="376201" cy="385801"/>
              </a:xfrm>
              <a:prstGeom prst="roundRect">
                <a:avLst>
                  <a:gd name="adj" fmla="val 16667"/>
                </a:avLst>
              </a:prstGeom>
              <a:solidFill>
                <a:srgbClr val="741B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157;p5"/>
              <p:cNvSpPr txBox="1"/>
              <p:nvPr/>
            </p:nvSpPr>
            <p:spPr>
              <a:xfrm>
                <a:off x="9524" y="0"/>
                <a:ext cx="300302" cy="53616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4" tIns="91424" rIns="91424" bIns="91424" numCol="1" anchor="ctr">
                <a:spAutoFit/>
              </a:bodyPr>
              <a:lstStyle>
                <a:lvl1pPr>
                  <a:defRPr sz="28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dirty="0"/>
                  <a:t>1</a:t>
                </a:r>
              </a:p>
            </p:txBody>
          </p:sp>
        </p:grpSp>
      </p:grpSp>
      <p:grpSp>
        <p:nvGrpSpPr>
          <p:cNvPr id="53" name="Agrupar 52"/>
          <p:cNvGrpSpPr/>
          <p:nvPr/>
        </p:nvGrpSpPr>
        <p:grpSpPr>
          <a:xfrm>
            <a:off x="3880053" y="4436827"/>
            <a:ext cx="5086906" cy="1169519"/>
            <a:chOff x="3880053" y="3247731"/>
            <a:chExt cx="5086906" cy="1169519"/>
          </a:xfrm>
        </p:grpSpPr>
        <p:sp>
          <p:nvSpPr>
            <p:cNvPr id="54" name="Google Shape;152;p5"/>
            <p:cNvSpPr txBox="1"/>
            <p:nvPr/>
          </p:nvSpPr>
          <p:spPr>
            <a:xfrm>
              <a:off x="4520234" y="3247731"/>
              <a:ext cx="4446725" cy="116951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91424" tIns="91424" rIns="91424" bIns="91424" anchor="ctr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s-ES" dirty="0"/>
                <a:t>Aplicarás el mantenimiento correctivo a un automóvil, considerando las funciones del sistema de alimentación de combustible, según lo propuesto en el manual de servicio.</a:t>
              </a:r>
              <a:endParaRPr lang="es-ES" dirty="0"/>
            </a:p>
          </p:txBody>
        </p:sp>
        <p:grpSp>
          <p:nvGrpSpPr>
            <p:cNvPr id="55" name="Google Shape;155;p5"/>
            <p:cNvGrpSpPr/>
            <p:nvPr/>
          </p:nvGrpSpPr>
          <p:grpSpPr>
            <a:xfrm>
              <a:off x="3880053" y="3420228"/>
              <a:ext cx="376202" cy="615521"/>
              <a:chOff x="0" y="-39676"/>
              <a:chExt cx="376201" cy="615520"/>
            </a:xfrm>
          </p:grpSpPr>
          <p:sp>
            <p:nvSpPr>
              <p:cNvPr id="56" name="Google Shape;156;p5"/>
              <p:cNvSpPr/>
              <p:nvPr/>
            </p:nvSpPr>
            <p:spPr>
              <a:xfrm>
                <a:off x="0" y="75183"/>
                <a:ext cx="376201" cy="385801"/>
              </a:xfrm>
              <a:prstGeom prst="roundRect">
                <a:avLst>
                  <a:gd name="adj" fmla="val 16667"/>
                </a:avLst>
              </a:prstGeom>
              <a:solidFill>
                <a:srgbClr val="741B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157;p5"/>
              <p:cNvSpPr txBox="1"/>
              <p:nvPr/>
            </p:nvSpPr>
            <p:spPr>
              <a:xfrm>
                <a:off x="9524" y="-39676"/>
                <a:ext cx="300302" cy="6155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4" tIns="91424" rIns="91424" bIns="91424" numCol="1" anchor="ctr">
                <a:spAutoFit/>
              </a:bodyPr>
              <a:lstStyle>
                <a:lvl1pPr>
                  <a:defRPr sz="28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lang="es-ES" dirty="0" smtClean="0"/>
                  <a:t>2</a:t>
                </a:r>
                <a:endParaRPr dirty="0"/>
              </a:p>
            </p:txBody>
          </p:sp>
        </p:grp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34;p25"/>
          <p:cNvSpPr txBox="1">
            <a:spLocks noGrp="1"/>
          </p:cNvSpPr>
          <p:nvPr>
            <p:ph type="sldNum" sz="quarter" idx="2"/>
          </p:nvPr>
        </p:nvSpPr>
        <p:spPr>
          <a:xfrm>
            <a:off x="442490" y="6881800"/>
            <a:ext cx="266356" cy="3171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7" name="Google Shape;173;p6"/>
          <p:cNvSpPr txBox="1"/>
          <p:nvPr/>
        </p:nvSpPr>
        <p:spPr>
          <a:xfrm>
            <a:off x="382499" y="927496"/>
            <a:ext cx="8950502" cy="1046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r>
              <a:rPr lang="es-CL" sz="2800" b="1" dirty="0">
                <a:solidFill>
                  <a:srgbClr val="751A47"/>
                </a:solidFill>
                <a:latin typeface="Calibri" charset="0"/>
                <a:ea typeface="Calibri" charset="0"/>
                <a:cs typeface="Calibri" charset="0"/>
              </a:rPr>
              <a:t>COMPONENTES PRINCIPALES DE SISTEMA DE ALIMENTACIÓN DE </a:t>
            </a:r>
            <a:r>
              <a:rPr lang="es-CL" sz="28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COMBUSTIBLE </a:t>
            </a:r>
            <a:r>
              <a:rPr lang="es-CL" sz="28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MOTOR</a:t>
            </a:r>
            <a:endParaRPr lang="es-CL" sz="2800" b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42492" y="2654301"/>
            <a:ext cx="4051132" cy="51296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Existen de diferentes tipos en los sistemas de inyección indirecta</a:t>
            </a:r>
            <a:r>
              <a:rPr lang="es-CL" sz="16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>
              <a:lnSpc>
                <a:spcPts val="1960"/>
              </a:lnSpc>
            </a:pPr>
            <a:endParaRPr lang="es-CL" sz="1600" dirty="0" smtClean="0">
              <a:solidFill>
                <a:schemeClr val="bg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ts val="1960"/>
              </a:lnSpc>
            </a:pPr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Su función  es mantener o garantizar una presión constante en el circuito de combustible hacia los inyectores, lo que permite que el motor mantenga un funcionamiento adecuado para diferentes rangos de funcionamiento</a:t>
            </a:r>
            <a:r>
              <a:rPr lang="es-CL" sz="16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>
              <a:lnSpc>
                <a:spcPts val="1960"/>
              </a:lnSpc>
            </a:pPr>
            <a:endParaRPr lang="es-CL" sz="1600" dirty="0" smtClean="0">
              <a:solidFill>
                <a:schemeClr val="bg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ts val="1960"/>
              </a:lnSpc>
            </a:pPr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En los sistemas de inyección más antiguos se montaba en el riel de inyección</a:t>
            </a:r>
            <a:r>
              <a:rPr lang="es-CL" sz="16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>
              <a:lnSpc>
                <a:spcPts val="1960"/>
              </a:lnSpc>
            </a:pPr>
            <a:endParaRPr lang="es-CL" sz="1600" dirty="0" smtClean="0">
              <a:solidFill>
                <a:schemeClr val="bg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ts val="1960"/>
              </a:lnSpc>
            </a:pPr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En los sistemas de inyección actuales denominados sin retorno, se monta en </a:t>
            </a:r>
            <a:r>
              <a:rPr lang="es-CL" sz="16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la bomba </a:t>
            </a:r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 gasolina en el interior </a:t>
            </a:r>
            <a:r>
              <a:rPr lang="es-CL" sz="16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del</a:t>
            </a:r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CL" sz="16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estanque de </a:t>
            </a:r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combustible.</a:t>
            </a:r>
          </a:p>
          <a:p>
            <a:pPr>
              <a:lnSpc>
                <a:spcPts val="1960"/>
              </a:lnSpc>
            </a:pPr>
            <a:endParaRPr lang="es-CL" sz="1600" dirty="0">
              <a:solidFill>
                <a:schemeClr val="bg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ts val="1960"/>
              </a:lnSpc>
            </a:pPr>
            <a:endParaRPr lang="es-CL" sz="1600" dirty="0">
              <a:solidFill>
                <a:schemeClr val="bg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ts val="1960"/>
              </a:lnSpc>
            </a:pPr>
            <a:endParaRPr lang="es-CL" sz="1600" dirty="0">
              <a:solidFill>
                <a:schemeClr val="bg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ts val="1960"/>
              </a:lnSpc>
            </a:pPr>
            <a:endParaRPr lang="es-CL" sz="1600" dirty="0">
              <a:solidFill>
                <a:schemeClr val="bg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4755877" y="2655350"/>
            <a:ext cx="4474248" cy="3810764"/>
          </a:xfrm>
          <a:prstGeom prst="roundRect">
            <a:avLst/>
          </a:prstGeom>
          <a:blipFill dpi="0" rotWithShape="1">
            <a:blip r:embed="rId2"/>
            <a:srcRect/>
            <a:stretch>
              <a:fillRect l="5000" t="2000" r="5000" b="2000"/>
            </a:stretch>
          </a:blipFill>
          <a:ln w="50800" cap="flat">
            <a:solidFill>
              <a:srgbClr val="BA9BA5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42491" y="2325202"/>
            <a:ext cx="5801555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r>
              <a:rPr lang="es-CL" sz="1600" b="1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REGULADOR </a:t>
            </a:r>
            <a:r>
              <a:rPr lang="es-CL" sz="1600" b="1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 </a:t>
            </a:r>
            <a:r>
              <a:rPr lang="es-CL" sz="16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PRESIÓN </a:t>
            </a:r>
            <a:r>
              <a:rPr lang="es-CL" sz="1600" b="1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 COMBUSTIBLE</a:t>
            </a:r>
            <a:endParaRPr lang="es-CL" sz="1600" b="1" dirty="0">
              <a:solidFill>
                <a:schemeClr val="bg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52;p28"/>
          <p:cNvSpPr txBox="1">
            <a:spLocks noGrp="1"/>
          </p:cNvSpPr>
          <p:nvPr>
            <p:ph type="sldNum" sz="quarter" idx="2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400" name="Google Shape;321;p21"/>
          <p:cNvSpPr/>
          <p:nvPr/>
        </p:nvSpPr>
        <p:spPr>
          <a:xfrm>
            <a:off x="5279923" y="7354529"/>
            <a:ext cx="2723536" cy="20514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" name="Google Shape;191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41562" y="1567119"/>
            <a:ext cx="2962656" cy="524865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92;p46"/>
          <p:cNvSpPr txBox="1"/>
          <p:nvPr/>
        </p:nvSpPr>
        <p:spPr>
          <a:xfrm>
            <a:off x="506729" y="5822930"/>
            <a:ext cx="49956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¡Comparte tus respuestas!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93;p46"/>
          <p:cNvSpPr/>
          <p:nvPr/>
        </p:nvSpPr>
        <p:spPr>
          <a:xfrm>
            <a:off x="371783" y="2258677"/>
            <a:ext cx="5146800" cy="1186652"/>
          </a:xfrm>
          <a:prstGeom prst="roundRect">
            <a:avLst>
              <a:gd name="adj" fmla="val 9635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94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2651" y="2061749"/>
            <a:ext cx="477100" cy="4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95;p46"/>
          <p:cNvSpPr txBox="1"/>
          <p:nvPr/>
        </p:nvSpPr>
        <p:spPr>
          <a:xfrm>
            <a:off x="732228" y="2541232"/>
            <a:ext cx="4425900" cy="512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1600" dirty="0">
                <a:latin typeface="Calibri" charset="0"/>
                <a:ea typeface="Calibri" charset="0"/>
                <a:cs typeface="Calibri" charset="0"/>
              </a:rPr>
              <a:t>¿Todas los reguladores de presión tienen el mismo funcionamiento?</a:t>
            </a:r>
          </a:p>
          <a:p>
            <a:r>
              <a:rPr lang="es-ES" sz="1600" dirty="0">
                <a:latin typeface="Calibri" charset="0"/>
                <a:ea typeface="Calibri" charset="0"/>
                <a:cs typeface="Calibri" charset="0"/>
              </a:rPr>
              <a:t>Comenta.</a:t>
            </a:r>
            <a:endParaRPr lang="es-ES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" name="Google Shape;196;p46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REFLEXIONEMOS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97;p46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HAGAMOS UNA PAUSA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58577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5;p27"/>
          <p:cNvSpPr txBox="1">
            <a:spLocks noGrp="1"/>
          </p:cNvSpPr>
          <p:nvPr>
            <p:ph type="sldNum" sz="quarter" idx="2"/>
          </p:nvPr>
        </p:nvSpPr>
        <p:spPr>
          <a:xfrm>
            <a:off x="442490" y="6881800"/>
            <a:ext cx="266356" cy="3171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6" name="Rectángulo redondeado"/>
          <p:cNvSpPr/>
          <p:nvPr/>
        </p:nvSpPr>
        <p:spPr>
          <a:xfrm rot="16200000">
            <a:off x="3298229" y="582967"/>
            <a:ext cx="4389121" cy="7429426"/>
          </a:xfrm>
          <a:prstGeom prst="roundRect">
            <a:avLst>
              <a:gd name="adj" fmla="val 11419"/>
            </a:avLst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87" y="4205531"/>
            <a:ext cx="1825901" cy="2676270"/>
          </a:xfrm>
          <a:prstGeom prst="rect">
            <a:avLst/>
          </a:prstGeom>
        </p:spPr>
      </p:pic>
      <p:sp>
        <p:nvSpPr>
          <p:cNvPr id="8" name="Google Shape;189;p7"/>
          <p:cNvSpPr/>
          <p:nvPr/>
        </p:nvSpPr>
        <p:spPr>
          <a:xfrm rot="13391492" flipH="1">
            <a:off x="1655804" y="2438714"/>
            <a:ext cx="818717" cy="1935145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Rectángulo redondeado 8"/>
          <p:cNvSpPr/>
          <p:nvPr/>
        </p:nvSpPr>
        <p:spPr>
          <a:xfrm rot="557351">
            <a:off x="6724158" y="1946520"/>
            <a:ext cx="2573000" cy="2591724"/>
          </a:xfrm>
          <a:prstGeom prst="roundRect">
            <a:avLst/>
          </a:prstGeom>
          <a:blipFill dpi="0" rotWithShape="1">
            <a:blip r:embed="rId3"/>
            <a:srcRect/>
            <a:stretch>
              <a:fillRect l="-2000" r="-2000"/>
            </a:stretch>
          </a:blipFill>
          <a:ln w="508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268391" y="2733252"/>
            <a:ext cx="3981504" cy="1723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En otros sistemas se monta a la salida de la bomba de combustible</a:t>
            </a:r>
            <a:r>
              <a:rPr lang="es-CL" sz="16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endParaRPr lang="es-CL" sz="1600" dirty="0">
              <a:solidFill>
                <a:schemeClr val="bg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s-CL" sz="16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El </a:t>
            </a:r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cambio de ubicación del regulador es debido a que, al estar montado en el riel de inyección, el combustible retorna </a:t>
            </a:r>
            <a:r>
              <a:rPr lang="es-CL" sz="16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caliente al </a:t>
            </a:r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estanque, generando más vapores </a:t>
            </a:r>
            <a:r>
              <a:rPr lang="es-CL" sz="16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en su </a:t>
            </a:r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interior</a:t>
            </a:r>
            <a:r>
              <a:rPr lang="es-CL" sz="16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endParaRPr lang="es-CL" sz="1600" dirty="0">
              <a:solidFill>
                <a:schemeClr val="bg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268662" y="2406782"/>
            <a:ext cx="3883944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r>
              <a:rPr lang="es-CL" sz="1600" b="1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REGULADOR DE PRESIÓN DE COMBUSTIBLE</a:t>
            </a:r>
            <a:endParaRPr lang="es-CL" sz="1600" b="1" dirty="0">
              <a:solidFill>
                <a:schemeClr val="bg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Google Shape;173;p6"/>
          <p:cNvSpPr txBox="1"/>
          <p:nvPr/>
        </p:nvSpPr>
        <p:spPr>
          <a:xfrm>
            <a:off x="382499" y="927496"/>
            <a:ext cx="8950502" cy="1046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r>
              <a:rPr lang="es-CL" sz="2800" b="1" dirty="0">
                <a:solidFill>
                  <a:srgbClr val="751A47"/>
                </a:solidFill>
                <a:latin typeface="Calibri" charset="0"/>
                <a:ea typeface="Calibri" charset="0"/>
                <a:cs typeface="Calibri" charset="0"/>
              </a:rPr>
              <a:t>COMPONENTES PRINCIPALES DE SISTEMA DE ALIMENTACIÓN DE </a:t>
            </a:r>
            <a:r>
              <a:rPr lang="es-CL" sz="28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COMBUSTIBLE </a:t>
            </a:r>
            <a:r>
              <a:rPr lang="es-CL" sz="28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MOTOR</a:t>
            </a:r>
            <a:endParaRPr lang="es-CL" sz="2800" b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268391" y="4722348"/>
            <a:ext cx="6562100" cy="1477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Su estructura interna consiste básicamente en una membrana deformable y un resorte calibrado o tarado a cierta presión, la cual al ser superada permite el retorno del combustible al estanque.  </a:t>
            </a:r>
            <a:endParaRPr lang="es-CL" sz="1600" dirty="0" smtClean="0">
              <a:solidFill>
                <a:schemeClr val="bg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s-CL" sz="1600" dirty="0">
              <a:solidFill>
                <a:schemeClr val="bg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Estos son los llamados reguladores de presión auto regulables </a:t>
            </a:r>
            <a:r>
              <a:rPr lang="es-CL" sz="16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o</a:t>
            </a:r>
            <a:br>
              <a:rPr lang="es-CL" sz="16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s-CL" sz="16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auto </a:t>
            </a:r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ajustables.</a:t>
            </a:r>
            <a:endParaRPr lang="es-CL" sz="1600" dirty="0">
              <a:solidFill>
                <a:schemeClr val="bg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813</Words>
  <Application>Microsoft Macintosh PowerPoint</Application>
  <PresentationFormat>Personalizado</PresentationFormat>
  <Paragraphs>113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Calibri</vt:lpstr>
      <vt:lpstr>Roboto</vt:lpstr>
      <vt:lpstr>Arial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Fca Garrido</cp:lastModifiedBy>
  <cp:revision>50</cp:revision>
  <dcterms:modified xsi:type="dcterms:W3CDTF">2021-01-26T22:35:56Z</dcterms:modified>
</cp:coreProperties>
</file>