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83" r:id="rId8"/>
    <p:sldId id="264" r:id="rId9"/>
    <p:sldId id="263" r:id="rId10"/>
    <p:sldId id="265" r:id="rId11"/>
    <p:sldId id="282" r:id="rId12"/>
    <p:sldId id="267" r:id="rId13"/>
    <p:sldId id="266" r:id="rId14"/>
    <p:sldId id="268" r:id="rId15"/>
    <p:sldId id="269" r:id="rId16"/>
    <p:sldId id="280" r:id="rId17"/>
    <p:sldId id="279" r:id="rId18"/>
    <p:sldId id="281" r:id="rId19"/>
    <p:sldId id="284" r:id="rId20"/>
    <p:sldId id="285" r:id="rId21"/>
    <p:sldId id="286" r:id="rId22"/>
    <p:sldId id="287" r:id="rId23"/>
    <p:sldId id="289" r:id="rId24"/>
    <p:sldId id="288" r:id="rId25"/>
    <p:sldId id="262" r:id="rId26"/>
    <p:sldId id="271" r:id="rId27"/>
    <p:sldId id="275" r:id="rId28"/>
    <p:sldId id="276" r:id="rId29"/>
    <p:sldId id="277" r:id="rId30"/>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DT"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51A47"/>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E4E4E4"/>
              </a:solidFill>
              <a:prstDash val="solid"/>
              <a:miter lim="400000"/>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E4E4E4"/>
              </a:solidFill>
              <a:prstDash val="solid"/>
              <a:miter lim="400000"/>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E4E4E4"/>
              </a:solidFill>
              <a:prstDash val="solid"/>
              <a:miter lim="400000"/>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1B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5"/>
    <p:restoredTop sz="94679"/>
  </p:normalViewPr>
  <p:slideViewPr>
    <p:cSldViewPr snapToGrid="0" snapToObjects="1">
      <p:cViewPr varScale="1">
        <p:scale>
          <a:sx n="58" d="100"/>
          <a:sy n="58" d="100"/>
        </p:scale>
        <p:origin x="133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06T02:52:01.394" idx="30">
    <p:pos x="5350" y="452"/>
    <p:text>Esta es una lámina fija,No cambia nada.</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One column text">
    <p:spTree>
      <p:nvGrpSpPr>
        <p:cNvPr id="1" name=""/>
        <p:cNvGrpSpPr/>
        <p:nvPr/>
      </p:nvGrpSpPr>
      <p:grpSpPr>
        <a:xfrm>
          <a:off x="0" y="0"/>
          <a:ext cx="0" cy="0"/>
          <a:chOff x="0" y="0"/>
          <a:chExt cx="0" cy="0"/>
        </a:xfrm>
      </p:grpSpPr>
      <p:sp>
        <p:nvSpPr>
          <p:cNvPr id="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29" name="Google Shape;15;p24"/>
          <p:cNvGrpSpPr/>
          <p:nvPr/>
        </p:nvGrpSpPr>
        <p:grpSpPr>
          <a:xfrm>
            <a:off x="242855" y="1756549"/>
            <a:ext cx="9346502" cy="5675924"/>
            <a:chOff x="0" y="0"/>
            <a:chExt cx="9346500" cy="5675922"/>
          </a:xfrm>
        </p:grpSpPr>
        <p:sp>
          <p:nvSpPr>
            <p:cNvPr id="27"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endParaRPr/>
            </a:p>
          </p:txBody>
        </p:sp>
        <p:sp>
          <p:nvSpPr>
            <p:cNvPr id="28"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30" name="Google Shape;16;p24" descr="Google Shape;16;p24"/>
          <p:cNvPicPr>
            <a:picLocks noChangeAspect="1"/>
          </p:cNvPicPr>
          <p:nvPr/>
        </p:nvPicPr>
        <p:blipFill>
          <a:blip r:embed="rId2"/>
          <a:stretch>
            <a:fillRect/>
          </a:stretch>
        </p:blipFill>
        <p:spPr>
          <a:xfrm>
            <a:off x="8272364" y="1222172"/>
            <a:ext cx="1080001" cy="241875"/>
          </a:xfrm>
          <a:prstGeom prst="rect">
            <a:avLst/>
          </a:prstGeom>
          <a:ln w="12700">
            <a:miter lim="400000"/>
          </a:ln>
        </p:spPr>
      </p:pic>
      <p:pic>
        <p:nvPicPr>
          <p:cNvPr id="31" name="Google Shape;17;p24" descr="Google Shape;17;p24"/>
          <p:cNvPicPr>
            <a:picLocks noChangeAspect="1"/>
          </p:cNvPicPr>
          <p:nvPr/>
        </p:nvPicPr>
        <p:blipFill>
          <a:blip r:embed="rId3"/>
          <a:stretch>
            <a:fillRect/>
          </a:stretch>
        </p:blipFill>
        <p:spPr>
          <a:xfrm>
            <a:off x="8272364" y="418596"/>
            <a:ext cx="1080001" cy="664778"/>
          </a:xfrm>
          <a:prstGeom prst="rect">
            <a:avLst/>
          </a:prstGeom>
          <a:ln w="12700">
            <a:miter lim="400000"/>
          </a:ln>
        </p:spPr>
      </p:pic>
      <p:pic>
        <p:nvPicPr>
          <p:cNvPr id="32" name="Google Shape;18;p24" descr="Google Shape;18;p24"/>
          <p:cNvPicPr>
            <a:picLocks noChangeAspect="1"/>
          </p:cNvPicPr>
          <p:nvPr/>
        </p:nvPicPr>
        <p:blipFill>
          <a:blip r:embed="rId4"/>
          <a:stretch>
            <a:fillRect/>
          </a:stretch>
        </p:blipFill>
        <p:spPr>
          <a:xfrm>
            <a:off x="436350" y="419800"/>
            <a:ext cx="3659450" cy="680475"/>
          </a:xfrm>
          <a:prstGeom prst="rect">
            <a:avLst/>
          </a:prstGeom>
          <a:ln w="12700">
            <a:miter lim="400000"/>
          </a:ln>
        </p:spPr>
      </p:pic>
      <p:sp>
        <p:nvSpPr>
          <p:cNvPr id="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43" name="Google Shape;21;p27"/>
          <p:cNvGrpSpPr/>
          <p:nvPr/>
        </p:nvGrpSpPr>
        <p:grpSpPr>
          <a:xfrm>
            <a:off x="8091899" y="451666"/>
            <a:ext cx="662101" cy="380235"/>
            <a:chOff x="0" y="0"/>
            <a:chExt cx="662099" cy="380233"/>
          </a:xfrm>
        </p:grpSpPr>
        <p:sp>
          <p:nvSpPr>
            <p:cNvPr id="41"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42"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46" name="Google Shape;22;p27"/>
          <p:cNvGrpSpPr/>
          <p:nvPr/>
        </p:nvGrpSpPr>
        <p:grpSpPr>
          <a:xfrm>
            <a:off x="8753999" y="451666"/>
            <a:ext cx="785401" cy="380235"/>
            <a:chOff x="0" y="0"/>
            <a:chExt cx="785400" cy="380233"/>
          </a:xfrm>
        </p:grpSpPr>
        <p:sp>
          <p:nvSpPr>
            <p:cNvPr id="44"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45"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48" name="Google Shape;24;p27"/>
          <p:cNvSpPr txBox="1"/>
          <p:nvPr/>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MOTORES</a:t>
            </a:r>
          </a:p>
        </p:txBody>
      </p:sp>
      <p:sp>
        <p:nvSpPr>
          <p:cNvPr id="4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50" name="Google Shape;26;p27"/>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a:t>15</a:t>
            </a:r>
            <a:r>
              <a:t>|</a:t>
            </a:r>
            <a:r>
              <a:rPr lang="es-ES" sz="1600" dirty="0">
                <a:solidFill>
                  <a:srgbClr val="ED6B00"/>
                </a:solidFill>
              </a:rPr>
              <a:t>6</a:t>
            </a:r>
            <a:endParaRPr sz="1600" dirty="0">
              <a:solidFill>
                <a:srgbClr val="ED6B00"/>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endParaRPr/>
          </a:p>
        </p:txBody>
      </p:sp>
      <p:sp>
        <p:nvSpPr>
          <p:cNvPr id="58" name="Google Shape;29;p25"/>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61" name="Google Shape;30;p25"/>
          <p:cNvGrpSpPr/>
          <p:nvPr/>
        </p:nvGrpSpPr>
        <p:grpSpPr>
          <a:xfrm>
            <a:off x="8091899" y="451666"/>
            <a:ext cx="662101" cy="380235"/>
            <a:chOff x="0" y="0"/>
            <a:chExt cx="662099" cy="380233"/>
          </a:xfrm>
        </p:grpSpPr>
        <p:sp>
          <p:nvSpPr>
            <p:cNvPr id="59"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60"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64" name="Google Shape;31;p25"/>
          <p:cNvGrpSpPr/>
          <p:nvPr/>
        </p:nvGrpSpPr>
        <p:grpSpPr>
          <a:xfrm>
            <a:off x="8753999" y="451666"/>
            <a:ext cx="785401" cy="380235"/>
            <a:chOff x="0" y="0"/>
            <a:chExt cx="785400" cy="380233"/>
          </a:xfrm>
        </p:grpSpPr>
        <p:sp>
          <p:nvSpPr>
            <p:cNvPr id="62"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63"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66" name="Google Shape;33;p25"/>
          <p:cNvSpPr txBox="1"/>
          <p:nvPr/>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MOTORES</a:t>
            </a:r>
          </a:p>
        </p:txBody>
      </p:sp>
      <p:sp>
        <p:nvSpPr>
          <p:cNvPr id="6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68" name="Google Shape;35;p25"/>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5" name="Google Shape;23;p27"/>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a:t>15</a:t>
            </a:r>
            <a:r>
              <a:rPr dirty="0"/>
              <a:t>|</a:t>
            </a:r>
            <a:r>
              <a:rPr lang="es-ES" sz="1600" dirty="0">
                <a:solidFill>
                  <a:srgbClr val="ED6B00"/>
                </a:solidFill>
              </a:rPr>
              <a:t>6</a:t>
            </a:r>
            <a:endParaRPr sz="1600" dirty="0">
              <a:solidFill>
                <a:srgbClr val="ED6B00"/>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sp>
        <p:nvSpPr>
          <p:cNvPr id="76" name="Google Shape;38;p26"/>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79" name="Google Shape;39;p26"/>
          <p:cNvGrpSpPr/>
          <p:nvPr/>
        </p:nvGrpSpPr>
        <p:grpSpPr>
          <a:xfrm>
            <a:off x="8091899" y="451666"/>
            <a:ext cx="662101" cy="380235"/>
            <a:chOff x="0" y="0"/>
            <a:chExt cx="662099" cy="380233"/>
          </a:xfrm>
        </p:grpSpPr>
        <p:sp>
          <p:nvSpPr>
            <p:cNvPr id="77"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78"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82" name="Google Shape;40;p26"/>
          <p:cNvGrpSpPr/>
          <p:nvPr userDrawn="1"/>
        </p:nvGrpSpPr>
        <p:grpSpPr>
          <a:xfrm>
            <a:off x="8753999" y="451666"/>
            <a:ext cx="785401" cy="380235"/>
            <a:chOff x="0" y="0"/>
            <a:chExt cx="785400" cy="380233"/>
          </a:xfrm>
        </p:grpSpPr>
        <p:sp>
          <p:nvSpPr>
            <p:cNvPr id="80"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81"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84" name="Google Shape;42;p26"/>
          <p:cNvSpPr txBox="1"/>
          <p:nvPr/>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MOTORES</a:t>
            </a:r>
          </a:p>
        </p:txBody>
      </p:sp>
      <p:sp>
        <p:nvSpPr>
          <p:cNvPr id="85"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86" name="Google Shape;44;p26"/>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a:t>15</a:t>
            </a:r>
            <a:r>
              <a:t>|</a:t>
            </a:r>
            <a:r>
              <a:rPr lang="es-ES" sz="1600" dirty="0">
                <a:solidFill>
                  <a:srgbClr val="ED6B00"/>
                </a:solidFill>
              </a:rPr>
              <a:t>6</a:t>
            </a:r>
            <a:endParaRPr sz="1600" dirty="0">
              <a:solidFill>
                <a:srgbClr val="ED6B00"/>
              </a:solid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endParaRPr/>
          </a:p>
        </p:txBody>
      </p:sp>
      <p:sp>
        <p:nvSpPr>
          <p:cNvPr id="94" name="Google Shape;47;p28"/>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97" name="Google Shape;48;p28"/>
          <p:cNvGrpSpPr/>
          <p:nvPr/>
        </p:nvGrpSpPr>
        <p:grpSpPr>
          <a:xfrm>
            <a:off x="8091899" y="451666"/>
            <a:ext cx="662101" cy="380235"/>
            <a:chOff x="0" y="0"/>
            <a:chExt cx="662099" cy="380233"/>
          </a:xfrm>
        </p:grpSpPr>
        <p:sp>
          <p:nvSpPr>
            <p:cNvPr id="95"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96"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100" name="Google Shape;49;p28"/>
          <p:cNvGrpSpPr/>
          <p:nvPr/>
        </p:nvGrpSpPr>
        <p:grpSpPr>
          <a:xfrm>
            <a:off x="8753999" y="451666"/>
            <a:ext cx="785401" cy="380235"/>
            <a:chOff x="0" y="0"/>
            <a:chExt cx="785400" cy="380233"/>
          </a:xfrm>
        </p:grpSpPr>
        <p:sp>
          <p:nvSpPr>
            <p:cNvPr id="98"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99"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102" name="Google Shape;51;p28"/>
          <p:cNvSpPr txBox="1"/>
          <p:nvPr/>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MOTORES</a:t>
            </a:r>
          </a:p>
        </p:txBody>
      </p:sp>
      <p:sp>
        <p:nvSpPr>
          <p:cNvPr id="103"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4" name="Google Shape;53;p28"/>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5" name="Google Shape;23;p27"/>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a:t>15</a:t>
            </a:r>
            <a:r>
              <a:t>|</a:t>
            </a:r>
            <a:r>
              <a:rPr lang="es-ES" sz="1600" dirty="0">
                <a:solidFill>
                  <a:srgbClr val="ED6B00"/>
                </a:solidFill>
              </a:rPr>
              <a:t>6</a:t>
            </a:r>
            <a:endParaRPr sz="1600" dirty="0">
              <a:solidFill>
                <a:srgbClr val="ED6B00"/>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55;p30"/>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grpSp>
        <p:nvGrpSpPr>
          <p:cNvPr id="114" name="Google Shape;56;p30"/>
          <p:cNvGrpSpPr/>
          <p:nvPr/>
        </p:nvGrpSpPr>
        <p:grpSpPr>
          <a:xfrm>
            <a:off x="8091899" y="451666"/>
            <a:ext cx="662101" cy="380235"/>
            <a:chOff x="0" y="0"/>
            <a:chExt cx="662099" cy="380233"/>
          </a:xfrm>
        </p:grpSpPr>
        <p:sp>
          <p:nvSpPr>
            <p:cNvPr id="112"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113"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117" name="Google Shape;57;p30"/>
          <p:cNvGrpSpPr/>
          <p:nvPr/>
        </p:nvGrpSpPr>
        <p:grpSpPr>
          <a:xfrm>
            <a:off x="8753999" y="451666"/>
            <a:ext cx="785401" cy="380235"/>
            <a:chOff x="0" y="0"/>
            <a:chExt cx="785400" cy="380233"/>
          </a:xfrm>
        </p:grpSpPr>
        <p:sp>
          <p:nvSpPr>
            <p:cNvPr id="115"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116"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119" name="Google Shape;59;p30"/>
          <p:cNvSpPr txBox="1"/>
          <p:nvPr/>
        </p:nvSpPr>
        <p:spPr>
          <a:xfrm>
            <a:off x="8170651" y="288449"/>
            <a:ext cx="1166701" cy="37220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b="1">
                <a:latin typeface="Calibri"/>
                <a:ea typeface="Calibri"/>
                <a:cs typeface="Calibri"/>
                <a:sym typeface="Calibri"/>
              </a:defRPr>
            </a:lvl1pPr>
          </a:lstStyle>
          <a:p>
            <a:r>
              <a:t>¡Atención!</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2" name="Google Shape;31;p6"/>
          <p:cNvSpPr/>
          <p:nvPr userDrawn="1"/>
        </p:nvSpPr>
        <p:spPr>
          <a:xfrm>
            <a:off x="181651" y="169641"/>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7;p23"/>
          <p:cNvGrpSpPr/>
          <p:nvPr/>
        </p:nvGrpSpPr>
        <p:grpSpPr>
          <a:xfrm>
            <a:off x="242855" y="1756549"/>
            <a:ext cx="9346502" cy="5675924"/>
            <a:chOff x="0" y="0"/>
            <a:chExt cx="9346500" cy="5675922"/>
          </a:xfrm>
        </p:grpSpPr>
        <p:sp>
          <p:nvSpPr>
            <p:cNvPr id="2"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endParaRPr/>
            </a:p>
          </p:txBody>
        </p:sp>
        <p:sp>
          <p:nvSpPr>
            <p:cNvPr id="3"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5" name="Google Shape;8;p23" descr="Google Shape;8;p23"/>
          <p:cNvPicPr>
            <a:picLocks noChangeAspect="1"/>
          </p:cNvPicPr>
          <p:nvPr/>
        </p:nvPicPr>
        <p:blipFill>
          <a:blip r:embed="rId9"/>
          <a:stretch>
            <a:fillRect/>
          </a:stretch>
        </p:blipFill>
        <p:spPr>
          <a:xfrm>
            <a:off x="436350" y="419800"/>
            <a:ext cx="3659450" cy="680475"/>
          </a:xfrm>
          <a:prstGeom prst="rect">
            <a:avLst/>
          </a:prstGeom>
          <a:ln w="12700">
            <a:miter lim="400000"/>
          </a:ln>
        </p:spPr>
      </p:pic>
      <p:sp>
        <p:nvSpPr>
          <p:cNvPr id="6" name="Google Shape;9;p23"/>
          <p:cNvSpPr/>
          <p:nvPr/>
        </p:nvSpPr>
        <p:spPr>
          <a:xfrm>
            <a:off x="436350" y="6464001"/>
            <a:ext cx="7891862" cy="680475"/>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defRPr>
            </a:pPr>
            <a:endParaRPr/>
          </a:p>
        </p:txBody>
      </p:sp>
      <p:pic>
        <p:nvPicPr>
          <p:cNvPr id="7" name="Google Shape;10;p23" descr="Google Shape;10;p23"/>
          <p:cNvPicPr>
            <a:picLocks noChangeAspect="1"/>
          </p:cNvPicPr>
          <p:nvPr/>
        </p:nvPicPr>
        <p:blipFill>
          <a:blip r:embed="rId10"/>
          <a:stretch>
            <a:fillRect/>
          </a:stretch>
        </p:blipFill>
        <p:spPr>
          <a:xfrm>
            <a:off x="433440" y="6464000"/>
            <a:ext cx="690483" cy="680476"/>
          </a:xfrm>
          <a:prstGeom prst="rect">
            <a:avLst/>
          </a:prstGeom>
          <a:ln w="12700">
            <a:miter lim="400000"/>
          </a:ln>
        </p:spPr>
      </p:pic>
      <p:pic>
        <p:nvPicPr>
          <p:cNvPr id="8" name="Google Shape;11;p23" descr="Google Shape;11;p23"/>
          <p:cNvPicPr>
            <a:picLocks noChangeAspect="1"/>
          </p:cNvPicPr>
          <p:nvPr/>
        </p:nvPicPr>
        <p:blipFill>
          <a:blip r:embed="rId11"/>
          <a:stretch>
            <a:fillRect/>
          </a:stretch>
        </p:blipFill>
        <p:spPr>
          <a:xfrm>
            <a:off x="8272364" y="1222172"/>
            <a:ext cx="1080001" cy="241875"/>
          </a:xfrm>
          <a:prstGeom prst="rect">
            <a:avLst/>
          </a:prstGeom>
          <a:ln w="12700">
            <a:miter lim="400000"/>
          </a:ln>
        </p:spPr>
      </p:pic>
      <p:pic>
        <p:nvPicPr>
          <p:cNvPr id="9" name="Google Shape;12;p23" descr="Google Shape;12;p23"/>
          <p:cNvPicPr>
            <a:picLocks noChangeAspect="1"/>
          </p:cNvPicPr>
          <p:nvPr/>
        </p:nvPicPr>
        <p:blipFill>
          <a:blip r:embed="rId12"/>
          <a:stretch>
            <a:fillRect/>
          </a:stretch>
        </p:blipFill>
        <p:spPr>
          <a:xfrm>
            <a:off x="8272364" y="418596"/>
            <a:ext cx="1080001" cy="664778"/>
          </a:xfrm>
          <a:prstGeom prst="rect">
            <a:avLst/>
          </a:prstGeom>
          <a:ln w="12700">
            <a:miter lim="400000"/>
          </a:ln>
        </p:spPr>
      </p:pic>
      <p:pic>
        <p:nvPicPr>
          <p:cNvPr id="10" name="Google Shape;13;p23" descr="Google Shape;13;p23"/>
          <p:cNvPicPr>
            <a:picLocks noChangeAspect="1"/>
          </p:cNvPicPr>
          <p:nvPr/>
        </p:nvPicPr>
        <p:blipFill>
          <a:blip r:embed="rId13"/>
          <a:stretch>
            <a:fillRect/>
          </a:stretch>
        </p:blipFill>
        <p:spPr>
          <a:xfrm>
            <a:off x="8521706" y="6387272"/>
            <a:ext cx="830660" cy="756001"/>
          </a:xfrm>
          <a:prstGeom prst="rect">
            <a:avLst/>
          </a:prstGeom>
          <a:ln w="12700">
            <a:miter lim="400000"/>
          </a:ln>
        </p:spPr>
      </p:pic>
      <p:sp>
        <p:nvSpPr>
          <p:cNvPr id="11" name="Texto del título"/>
          <p:cNvSpPr txBox="1">
            <a:spLocks noGrp="1"/>
          </p:cNvSpPr>
          <p:nvPr>
            <p:ph type="title"/>
          </p:nvPr>
        </p:nvSpPr>
        <p:spPr>
          <a:xfrm>
            <a:off x="485775" y="101453"/>
            <a:ext cx="8743950" cy="166173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Texto del título</a:t>
            </a:r>
          </a:p>
        </p:txBody>
      </p:sp>
      <p:sp>
        <p:nvSpPr>
          <p:cNvPr id="12" name="Nivel de texto 1…"/>
          <p:cNvSpPr txBox="1">
            <a:spLocks noGrp="1"/>
          </p:cNvSpPr>
          <p:nvPr>
            <p:ph type="body" idx="1"/>
          </p:nvPr>
        </p:nvSpPr>
        <p:spPr>
          <a:xfrm>
            <a:off x="485775" y="1763183"/>
            <a:ext cx="8743950" cy="5793317"/>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4695825" y="6800556"/>
            <a:ext cx="2266950" cy="406401"/>
          </a:xfrm>
          <a:prstGeom prst="rect">
            <a:avLst/>
          </a:prstGeom>
          <a:ln w="12700">
            <a:miter lim="400000"/>
          </a:ln>
        </p:spPr>
        <p:txBody>
          <a:bodyPr wrap="none" lIns="45719" rIns="45719" anchor="ctr">
            <a:spAutoFit/>
          </a:bodyPr>
          <a:lstStyle>
            <a:lvl1pPr algn="r">
              <a:defRPr sz="12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3.xml"/><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3.xml"/><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3.xml"/><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hyperlink" Target="https://www.youtube.com/watch?v=8BVxzN-BDCk&amp;t=74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oogle Shape;65;p1"/>
          <p:cNvSpPr txBox="1"/>
          <p:nvPr/>
        </p:nvSpPr>
        <p:spPr>
          <a:xfrm>
            <a:off x="1139099" y="834800"/>
            <a:ext cx="4156802" cy="3693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SECTOR METALMECÁNICA </a:t>
            </a:r>
            <a:r>
              <a:rPr b="0" dirty="0"/>
              <a:t>| NIVEL </a:t>
            </a:r>
            <a:r>
              <a:rPr lang="es-ES" b="0" dirty="0"/>
              <a:t>4</a:t>
            </a:r>
            <a:r>
              <a:rPr b="0" dirty="0"/>
              <a:t>° MEDIO</a:t>
            </a:r>
          </a:p>
        </p:txBody>
      </p:sp>
      <p:sp>
        <p:nvSpPr>
          <p:cNvPr id="7"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err="1">
                <a:solidFill>
                  <a:schemeClr val="lt1"/>
                </a:solidFill>
                <a:latin typeface="Calibri"/>
                <a:ea typeface="Calibri"/>
                <a:cs typeface="Calibri"/>
                <a:sym typeface="Calibri"/>
              </a:rPr>
              <a:t>En</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palabras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8"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9"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MANTENIMIENTO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039" y="3300367"/>
            <a:ext cx="1818807" cy="3168932"/>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8" name="CuadroTexto 7"/>
          <p:cNvSpPr txBox="1"/>
          <p:nvPr/>
        </p:nvSpPr>
        <p:spPr>
          <a:xfrm>
            <a:off x="442492" y="2837183"/>
            <a:ext cx="4051132" cy="4360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el caso del motor Diesel, existen variadas bombas elevadoras de presión, las cuales son conociodas normalmente como Bombas Inyectoras.</a:t>
            </a:r>
          </a:p>
          <a:p>
            <a:pPr algn="just">
              <a:lnSpc>
                <a:spcPts val="1960"/>
              </a:lnSpc>
            </a:pPr>
            <a:r>
              <a:rPr lang="es-CL" sz="1600" dirty="0">
                <a:solidFill>
                  <a:schemeClr val="bg2">
                    <a:lumMod val="50000"/>
                  </a:schemeClr>
                </a:solidFill>
                <a:latin typeface="Calibri" charset="0"/>
                <a:ea typeface="Calibri" charset="0"/>
                <a:cs typeface="Calibri" charset="0"/>
              </a:rPr>
              <a:t>En el motor Diesel, debido a su funcionamiento, específicamente a su combustión, es necesario inyectar el Diesel a una muy elevada presión para conseguir una combustión óptima, ya que en este motor no existe una chispa eléctrica que inflame el combustible.</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Por lo tanto, para su correcto funcionamiento se necesita: </a:t>
            </a:r>
          </a:p>
          <a:p>
            <a:pPr marL="285750" indent="-285750" algn="just">
              <a:lnSpc>
                <a:spcPts val="1960"/>
              </a:lnSpc>
              <a:buFont typeface="Arial" charset="0"/>
              <a:buChar char="•"/>
            </a:pPr>
            <a:r>
              <a:rPr lang="es-CL" sz="1600" dirty="0">
                <a:solidFill>
                  <a:schemeClr val="bg2">
                    <a:lumMod val="50000"/>
                  </a:schemeClr>
                </a:solidFill>
                <a:latin typeface="Calibri" charset="0"/>
                <a:ea typeface="Calibri" charset="0"/>
                <a:cs typeface="Calibri" charset="0"/>
              </a:rPr>
              <a:t>Una alta compresión.</a:t>
            </a:r>
          </a:p>
          <a:p>
            <a:pPr marL="285750" indent="-285750" algn="just">
              <a:lnSpc>
                <a:spcPts val="1960"/>
              </a:lnSpc>
              <a:buFont typeface="Arial" charset="0"/>
              <a:buChar char="•"/>
            </a:pPr>
            <a:r>
              <a:rPr lang="es-CL" sz="1600" dirty="0">
                <a:solidFill>
                  <a:schemeClr val="bg2">
                    <a:lumMod val="50000"/>
                  </a:schemeClr>
                </a:solidFill>
                <a:latin typeface="Calibri" charset="0"/>
                <a:ea typeface="Calibri" charset="0"/>
                <a:cs typeface="Calibri" charset="0"/>
              </a:rPr>
              <a:t>Inyección de combustible a alta compresión.</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endParaRPr lang="es-CL" sz="1600" dirty="0">
              <a:solidFill>
                <a:schemeClr val="bg2">
                  <a:lumMod val="50000"/>
                </a:schemeClr>
              </a:solidFill>
              <a:latin typeface="Calibri" charset="0"/>
              <a:ea typeface="Calibri" charset="0"/>
              <a:cs typeface="Calibri" charset="0"/>
            </a:endParaRPr>
          </a:p>
        </p:txBody>
      </p:sp>
      <p:sp>
        <p:nvSpPr>
          <p:cNvPr id="9" name="Rectángulo redondeado 8"/>
          <p:cNvSpPr/>
          <p:nvPr/>
        </p:nvSpPr>
        <p:spPr>
          <a:xfrm>
            <a:off x="5201687" y="2567729"/>
            <a:ext cx="4013748" cy="3986006"/>
          </a:xfrm>
          <a:prstGeom prst="roundRect">
            <a:avLst/>
          </a:prstGeom>
          <a:blipFill dpi="0" rotWithShape="1">
            <a:blip r:embed="rId2"/>
            <a:srcRect/>
            <a:stretch>
              <a:fillRect l="5000" t="2000" r="5000" b="2000"/>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0" name="CuadroTexto 9"/>
          <p:cNvSpPr txBox="1"/>
          <p:nvPr/>
        </p:nvSpPr>
        <p:spPr>
          <a:xfrm>
            <a:off x="442491" y="232520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ELEVADOR DE PRESIÓN MOTOR DIESEL</a:t>
            </a:r>
          </a:p>
        </p:txBody>
      </p:sp>
      <p:sp>
        <p:nvSpPr>
          <p:cNvPr id="11"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12" name="Google Shape;191;p46"/>
          <p:cNvPicPr preferRelativeResize="0"/>
          <p:nvPr/>
        </p:nvPicPr>
        <p:blipFill rotWithShape="1">
          <a:blip r:embed="rId2">
            <a:alphaModFix/>
          </a:blip>
          <a:srcRect/>
          <a:stretch/>
        </p:blipFill>
        <p:spPr>
          <a:xfrm>
            <a:off x="5941562" y="1567119"/>
            <a:ext cx="2962656" cy="5248656"/>
          </a:xfrm>
          <a:prstGeom prst="rect">
            <a:avLst/>
          </a:prstGeom>
          <a:noFill/>
          <a:ln>
            <a:noFill/>
          </a:ln>
        </p:spPr>
      </p:pic>
      <p:sp>
        <p:nvSpPr>
          <p:cNvPr id="13" name="Google Shape;192;p46"/>
          <p:cNvSpPr txBox="1"/>
          <p:nvPr/>
        </p:nvSpPr>
        <p:spPr>
          <a:xfrm>
            <a:off x="506729" y="5822930"/>
            <a:ext cx="49956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741B47"/>
                </a:solidFill>
                <a:latin typeface="Calibri"/>
                <a:ea typeface="Calibri"/>
                <a:cs typeface="Calibri"/>
                <a:sym typeface="Calibri"/>
              </a:rPr>
              <a:t>¡Comparte tus respuestas!</a:t>
            </a:r>
            <a:endParaRPr sz="1400" b="0" i="0" u="none" strike="noStrike" cap="none">
              <a:solidFill>
                <a:srgbClr val="000000"/>
              </a:solidFill>
              <a:latin typeface="Arial"/>
              <a:ea typeface="Arial"/>
              <a:cs typeface="Arial"/>
              <a:sym typeface="Arial"/>
            </a:endParaRPr>
          </a:p>
        </p:txBody>
      </p:sp>
      <p:sp>
        <p:nvSpPr>
          <p:cNvPr id="14" name="Google Shape;193;p46"/>
          <p:cNvSpPr/>
          <p:nvPr/>
        </p:nvSpPr>
        <p:spPr>
          <a:xfrm>
            <a:off x="371783" y="2258677"/>
            <a:ext cx="5146800" cy="1186652"/>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5" name="Google Shape;194;p46"/>
          <p:cNvPicPr preferRelativeResize="0"/>
          <p:nvPr/>
        </p:nvPicPr>
        <p:blipFill rotWithShape="1">
          <a:blip r:embed="rId3">
            <a:alphaModFix/>
          </a:blip>
          <a:srcRect/>
          <a:stretch/>
        </p:blipFill>
        <p:spPr>
          <a:xfrm>
            <a:off x="5262651" y="2061749"/>
            <a:ext cx="477100" cy="477100"/>
          </a:xfrm>
          <a:prstGeom prst="rect">
            <a:avLst/>
          </a:prstGeom>
          <a:noFill/>
          <a:ln>
            <a:noFill/>
          </a:ln>
        </p:spPr>
      </p:pic>
      <p:sp>
        <p:nvSpPr>
          <p:cNvPr id="16" name="Google Shape;195;p46"/>
          <p:cNvSpPr txBox="1"/>
          <p:nvPr/>
        </p:nvSpPr>
        <p:spPr>
          <a:xfrm>
            <a:off x="732228" y="2541232"/>
            <a:ext cx="4425900" cy="512210"/>
          </a:xfrm>
          <a:prstGeom prst="rect">
            <a:avLst/>
          </a:prstGeom>
          <a:noFill/>
          <a:ln>
            <a:noFill/>
          </a:ln>
        </p:spPr>
        <p:txBody>
          <a:bodyPr spcFirstLastPara="1" wrap="square" lIns="91425" tIns="45700" rIns="91425" bIns="45700" anchor="t" anchorCtr="0">
            <a:noAutofit/>
          </a:bodyPr>
          <a:lstStyle/>
          <a:p>
            <a:r>
              <a:rPr lang="es-ES" sz="1600" dirty="0">
                <a:latin typeface="Calibri" charset="0"/>
                <a:ea typeface="Calibri" charset="0"/>
                <a:cs typeface="Calibri" charset="0"/>
              </a:rPr>
              <a:t>¿Todas las bombas elevadoras de presión son iguales? Comenta.</a:t>
            </a:r>
          </a:p>
        </p:txBody>
      </p:sp>
      <p:sp>
        <p:nvSpPr>
          <p:cNvPr id="17" name="Google Shape;196;p4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18" name="Google Shape;197;p4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HAGAMOS UNA PAUSA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546601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p:cNvSpPr/>
          <p:nvPr/>
        </p:nvSpPr>
        <p:spPr>
          <a:xfrm>
            <a:off x="387865" y="1665013"/>
            <a:ext cx="5077374" cy="5077374"/>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8" name="CuadroTexto 7"/>
          <p:cNvSpPr txBox="1"/>
          <p:nvPr/>
        </p:nvSpPr>
        <p:spPr>
          <a:xfrm>
            <a:off x="442492" y="2837183"/>
            <a:ext cx="4051132" cy="3847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lnSpc>
                <a:spcPts val="1960"/>
              </a:lnSpc>
            </a:pPr>
            <a:r>
              <a:rPr lang="es-CL" sz="1600" dirty="0">
                <a:solidFill>
                  <a:schemeClr val="bg2">
                    <a:lumMod val="50000"/>
                  </a:schemeClr>
                </a:solidFill>
                <a:latin typeface="Calibri" charset="0"/>
                <a:ea typeface="Calibri" charset="0"/>
                <a:cs typeface="Calibri" charset="0"/>
              </a:rPr>
              <a:t>Sin importar el tipo de Bomba Inyectora, todas trabajan de forma similar en el sentido que necesitan de algún componente mecánico que permita elevar la presión.</a:t>
            </a:r>
          </a:p>
          <a:p>
            <a:pPr algn="just">
              <a:lnSpc>
                <a:spcPts val="1960"/>
              </a:lnSpc>
            </a:pPr>
            <a:r>
              <a:rPr lang="es-CL" sz="1600" dirty="0">
                <a:solidFill>
                  <a:schemeClr val="bg2">
                    <a:lumMod val="50000"/>
                  </a:schemeClr>
                </a:solidFill>
                <a:latin typeface="Calibri" charset="0"/>
                <a:ea typeface="Calibri" charset="0"/>
                <a:cs typeface="Calibri" charset="0"/>
              </a:rPr>
              <a:t>Durante el desarrollo de las tecnologías Diesel, y debido a las restricciones de las normas medio ambientales, los fabricantes de sistemas de inyección han tenido que innovar buscando formas  más eficientes de con seguir una mejor combustión.</a:t>
            </a:r>
          </a:p>
          <a:p>
            <a:pPr algn="just">
              <a:lnSpc>
                <a:spcPts val="1960"/>
              </a:lnSpc>
            </a:pPr>
            <a:r>
              <a:rPr lang="es-CL" sz="1600" dirty="0">
                <a:solidFill>
                  <a:schemeClr val="bg2">
                    <a:lumMod val="50000"/>
                  </a:schemeClr>
                </a:solidFill>
                <a:latin typeface="Calibri" charset="0"/>
                <a:ea typeface="Calibri" charset="0"/>
                <a:cs typeface="Calibri" charset="0"/>
              </a:rPr>
              <a:t>Esto lo han conseguido, elevando cada vez más las presiones de inyección del diesel, llegando a superar los 2.000 bares de presión de inyección.</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endParaRPr lang="es-CL" sz="1600" dirty="0">
              <a:solidFill>
                <a:schemeClr val="bg2">
                  <a:lumMod val="50000"/>
                </a:schemeClr>
              </a:solidFill>
              <a:latin typeface="Calibri" charset="0"/>
              <a:ea typeface="Calibri" charset="0"/>
              <a:cs typeface="Calibri" charset="0"/>
            </a:endParaRPr>
          </a:p>
        </p:txBody>
      </p:sp>
      <p:sp>
        <p:nvSpPr>
          <p:cNvPr id="9" name="Rectángulo redondeado 8"/>
          <p:cNvSpPr/>
          <p:nvPr/>
        </p:nvSpPr>
        <p:spPr>
          <a:xfrm>
            <a:off x="5201687" y="2567729"/>
            <a:ext cx="4013748" cy="3986006"/>
          </a:xfrm>
          <a:prstGeom prst="roundRect">
            <a:avLst/>
          </a:prstGeom>
          <a:blipFill dpi="0" rotWithShape="1">
            <a:blip r:embed="rId2"/>
            <a:srcRect/>
            <a:stretch>
              <a:fillRect l="5000" t="2000" r="5000" b="2000"/>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0" name="CuadroTexto 9"/>
          <p:cNvSpPr txBox="1"/>
          <p:nvPr/>
        </p:nvSpPr>
        <p:spPr>
          <a:xfrm>
            <a:off x="442491" y="232520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ELEVADOR DE PRESIÓN MOTOR DIESEL</a:t>
            </a:r>
          </a:p>
        </p:txBody>
      </p:sp>
      <p:sp>
        <p:nvSpPr>
          <p:cNvPr id="11"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5" name="CuadroTexto 4"/>
          <p:cNvSpPr txBox="1"/>
          <p:nvPr/>
        </p:nvSpPr>
        <p:spPr>
          <a:xfrm>
            <a:off x="1667677" y="2909241"/>
            <a:ext cx="5062366" cy="2949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lnSpc>
                <a:spcPts val="1960"/>
              </a:lnSpc>
            </a:pPr>
            <a:r>
              <a:rPr lang="es-CL" sz="1600" dirty="0">
                <a:solidFill>
                  <a:schemeClr val="bg2">
                    <a:lumMod val="50000"/>
                  </a:schemeClr>
                </a:solidFill>
                <a:latin typeface="Calibri" charset="0"/>
                <a:ea typeface="Calibri" charset="0"/>
                <a:cs typeface="Calibri" charset="0"/>
              </a:rPr>
              <a:t>Desde los comienzos de la inyección Diesel se han producido diferentes tipos de bombas elevadoras de presión o bombas inyectoras, estan son:</a:t>
            </a:r>
          </a:p>
          <a:p>
            <a:pPr marL="285750" indent="-285750" algn="just">
              <a:lnSpc>
                <a:spcPts val="1960"/>
              </a:lnSpc>
              <a:buFont typeface="Arial" charset="0"/>
              <a:buChar char="•"/>
            </a:pPr>
            <a:endParaRPr lang="es-CL" sz="1600" dirty="0">
              <a:solidFill>
                <a:schemeClr val="bg2">
                  <a:lumMod val="50000"/>
                </a:schemeClr>
              </a:solidFill>
              <a:latin typeface="Calibri" charset="0"/>
              <a:ea typeface="Calibri" charset="0"/>
              <a:cs typeface="Calibri" charset="0"/>
            </a:endParaRPr>
          </a:p>
          <a:p>
            <a:pPr marL="285750" indent="-285750" algn="just">
              <a:lnSpc>
                <a:spcPts val="2560"/>
              </a:lnSpc>
              <a:buFont typeface="Arial" charset="0"/>
              <a:buChar char="•"/>
            </a:pPr>
            <a:r>
              <a:rPr lang="es-CL" sz="1600" b="1" dirty="0">
                <a:solidFill>
                  <a:schemeClr val="tx1"/>
                </a:solidFill>
                <a:latin typeface="Calibri" charset="0"/>
                <a:ea typeface="Calibri" charset="0"/>
                <a:cs typeface="Calibri" charset="0"/>
              </a:rPr>
              <a:t>Bomba lineal</a:t>
            </a:r>
          </a:p>
          <a:p>
            <a:pPr marL="285750" indent="-285750" algn="just">
              <a:lnSpc>
                <a:spcPts val="2560"/>
              </a:lnSpc>
              <a:buFont typeface="Arial" charset="0"/>
              <a:buChar char="•"/>
            </a:pPr>
            <a:r>
              <a:rPr lang="es-CL" sz="1600" b="1" dirty="0">
                <a:solidFill>
                  <a:schemeClr val="tx1"/>
                </a:solidFill>
                <a:latin typeface="Calibri" charset="0"/>
                <a:ea typeface="Calibri" charset="0"/>
                <a:cs typeface="Calibri" charset="0"/>
              </a:rPr>
              <a:t>Bomba rotativa</a:t>
            </a:r>
          </a:p>
          <a:p>
            <a:pPr marL="285750" indent="-285750" algn="just">
              <a:lnSpc>
                <a:spcPts val="2560"/>
              </a:lnSpc>
              <a:buFont typeface="Arial" charset="0"/>
              <a:buChar char="•"/>
            </a:pPr>
            <a:r>
              <a:rPr lang="es-CL" sz="1600" b="1" dirty="0">
                <a:solidFill>
                  <a:schemeClr val="tx1"/>
                </a:solidFill>
                <a:latin typeface="Calibri" charset="0"/>
                <a:ea typeface="Calibri" charset="0"/>
                <a:cs typeface="Calibri" charset="0"/>
              </a:rPr>
              <a:t>Common Rail</a:t>
            </a:r>
          </a:p>
          <a:p>
            <a:pPr marL="285750" indent="-285750" algn="just">
              <a:lnSpc>
                <a:spcPts val="2560"/>
              </a:lnSpc>
              <a:buFont typeface="Arial" charset="0"/>
              <a:buChar char="•"/>
            </a:pPr>
            <a:r>
              <a:rPr lang="es-CL" sz="1600" b="1" dirty="0">
                <a:solidFill>
                  <a:schemeClr val="tx1"/>
                </a:solidFill>
                <a:latin typeface="Calibri" charset="0"/>
                <a:ea typeface="Calibri" charset="0"/>
                <a:cs typeface="Calibri" charset="0"/>
              </a:rPr>
              <a:t>Sistema UIS (Unit Injector System)</a:t>
            </a:r>
          </a:p>
          <a:p>
            <a:pPr marL="285750" indent="-285750" algn="just">
              <a:lnSpc>
                <a:spcPts val="2560"/>
              </a:lnSpc>
              <a:buFont typeface="Arial" charset="0"/>
              <a:buChar char="•"/>
            </a:pPr>
            <a:r>
              <a:rPr lang="es-CL" sz="1600" b="1" dirty="0">
                <a:solidFill>
                  <a:schemeClr val="tx1"/>
                </a:solidFill>
                <a:latin typeface="Calibri" charset="0"/>
                <a:ea typeface="Calibri" charset="0"/>
                <a:cs typeface="Calibri" charset="0"/>
              </a:rPr>
              <a:t>Sistema UPS (Unit Pump System)</a:t>
            </a:r>
          </a:p>
          <a:p>
            <a:pPr marL="285750" indent="-285750" algn="just">
              <a:lnSpc>
                <a:spcPts val="1960"/>
              </a:lnSpc>
              <a:buFont typeface="Arial" charset="0"/>
              <a:buChar char="•"/>
            </a:pPr>
            <a:endParaRPr lang="es-CL" sz="1600" dirty="0">
              <a:solidFill>
                <a:schemeClr val="bg2">
                  <a:lumMod val="50000"/>
                </a:schemeClr>
              </a:solidFill>
              <a:latin typeface="Calibri" charset="0"/>
              <a:ea typeface="Calibri" charset="0"/>
              <a:cs typeface="Calibri" charset="0"/>
            </a:endParaRPr>
          </a:p>
        </p:txBody>
      </p:sp>
      <p:sp>
        <p:nvSpPr>
          <p:cNvPr id="6" name="Rectángulo 5"/>
          <p:cNvSpPr/>
          <p:nvPr/>
        </p:nvSpPr>
        <p:spPr>
          <a:xfrm>
            <a:off x="1037011" y="2605636"/>
            <a:ext cx="6323698" cy="3600000"/>
          </a:xfrm>
          <a:prstGeom prst="rect">
            <a:avLst/>
          </a:prstGeom>
          <a:noFill/>
          <a:ln w="3175"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006" y="2619819"/>
            <a:ext cx="1843795" cy="3496084"/>
          </a:xfrm>
          <a:prstGeom prst="rect">
            <a:avLst/>
          </a:prstGeom>
        </p:spPr>
      </p:pic>
      <p:sp>
        <p:nvSpPr>
          <p:cNvPr id="8" name="CuadroTexto 7"/>
          <p:cNvSpPr txBox="1"/>
          <p:nvPr/>
        </p:nvSpPr>
        <p:spPr>
          <a:xfrm>
            <a:off x="1047496" y="2225451"/>
            <a:ext cx="435879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ELEVADOR DE PRESIÓN MOTOR DIESEL</a:t>
            </a:r>
          </a:p>
        </p:txBody>
      </p:sp>
      <p:sp>
        <p:nvSpPr>
          <p:cNvPr id="10"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11"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21" name="CuadroTexto 20"/>
          <p:cNvSpPr txBox="1"/>
          <p:nvPr/>
        </p:nvSpPr>
        <p:spPr>
          <a:xfrm>
            <a:off x="445267" y="2989589"/>
            <a:ext cx="4051132" cy="3590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dirty="0">
                <a:solidFill>
                  <a:schemeClr val="bg2">
                    <a:lumMod val="50000"/>
                  </a:schemeClr>
                </a:solidFill>
                <a:latin typeface="Calibri" charset="0"/>
                <a:ea typeface="Calibri" charset="0"/>
                <a:cs typeface="Calibri" charset="0"/>
              </a:rPr>
              <a:t>Los inicios de la inyección Diesel comienzan con la bimba lineal de inyección.</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Esta bomba se monta a un costado del block de cilindros y para su funcionamiento recibe movimiento desde el mando de distribución, mediante cadena de distribución o de piñones directamente.</a:t>
            </a:r>
          </a:p>
          <a:p>
            <a:pPr>
              <a:lnSpc>
                <a:spcPts val="1960"/>
              </a:lnSpc>
            </a:pPr>
            <a:r>
              <a:rPr lang="es-CL" sz="1600" dirty="0">
                <a:solidFill>
                  <a:schemeClr val="bg2">
                    <a:lumMod val="50000"/>
                  </a:schemeClr>
                </a:solidFill>
                <a:latin typeface="Calibri" charset="0"/>
                <a:ea typeface="Calibri" charset="0"/>
                <a:cs typeface="Calibri" charset="0"/>
              </a:rPr>
              <a:t>En su interior posee un árbol de levas que al girar logra elevar la presión  a cada cilindro en particular.</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Tiene una salida de combustible para cada cilindro individual.</a:t>
            </a:r>
          </a:p>
        </p:txBody>
      </p:sp>
      <p:sp>
        <p:nvSpPr>
          <p:cNvPr id="22" name="CuadroTexto 21"/>
          <p:cNvSpPr txBox="1"/>
          <p:nvPr/>
        </p:nvSpPr>
        <p:spPr>
          <a:xfrm>
            <a:off x="445266"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BOMBA LINEAL</a:t>
            </a:r>
          </a:p>
        </p:txBody>
      </p:sp>
      <p:grpSp>
        <p:nvGrpSpPr>
          <p:cNvPr id="4" name="Agrupar 3"/>
          <p:cNvGrpSpPr/>
          <p:nvPr/>
        </p:nvGrpSpPr>
        <p:grpSpPr>
          <a:xfrm>
            <a:off x="5201687" y="2895794"/>
            <a:ext cx="4013748" cy="3986006"/>
            <a:chOff x="5201687" y="2567729"/>
            <a:chExt cx="4013748" cy="3986006"/>
          </a:xfrm>
        </p:grpSpPr>
        <p:sp>
          <p:nvSpPr>
            <p:cNvPr id="9" name="Rectángulo redondeado 8"/>
            <p:cNvSpPr/>
            <p:nvPr/>
          </p:nvSpPr>
          <p:spPr>
            <a:xfrm>
              <a:off x="5201687" y="2567729"/>
              <a:ext cx="4013748" cy="3986006"/>
            </a:xfrm>
            <a:prstGeom prst="roundRect">
              <a:avLst/>
            </a:prstGeom>
            <a:solidFill>
              <a:srgbClr val="FFFFFF"/>
            </a:solid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3" name="Imagen 22">
              <a:extLst>
                <a:ext uri="{FF2B5EF4-FFF2-40B4-BE49-F238E27FC236}">
                  <a16:creationId xmlns:a16="http://schemas.microsoft.com/office/drawing/2014/main" id="{2EF65FC3-CD61-994E-BC9D-00053A584EB5}"/>
                </a:ext>
              </a:extLst>
            </p:cNvPr>
            <p:cNvPicPr>
              <a:picLocks noChangeAspect="1"/>
            </p:cNvPicPr>
            <p:nvPr/>
          </p:nvPicPr>
          <p:blipFill>
            <a:blip r:embed="rId2"/>
            <a:stretch>
              <a:fillRect/>
            </a:stretch>
          </p:blipFill>
          <p:spPr>
            <a:xfrm>
              <a:off x="5375344" y="3194573"/>
              <a:ext cx="3737297" cy="2524581"/>
            </a:xfrm>
            <a:prstGeom prst="rect">
              <a:avLst/>
            </a:prstGeom>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11" name="CuadroTexto 10"/>
          <p:cNvSpPr txBox="1"/>
          <p:nvPr/>
        </p:nvSpPr>
        <p:spPr>
          <a:xfrm>
            <a:off x="445266"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SISTEMA DE INYECCIÓN DIESEL CON BOMBA LINEAL</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66" y="3084715"/>
            <a:ext cx="6563866" cy="3516164"/>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254" y="4389120"/>
            <a:ext cx="2827621" cy="332257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11" name="CuadroTexto 10"/>
          <p:cNvSpPr txBox="1"/>
          <p:nvPr/>
        </p:nvSpPr>
        <p:spPr>
          <a:xfrm>
            <a:off x="445267" y="2989589"/>
            <a:ext cx="4051132" cy="3847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lnSpc>
                <a:spcPts val="1960"/>
              </a:lnSpc>
            </a:pPr>
            <a:r>
              <a:rPr lang="es-CL" sz="1600" dirty="0">
                <a:solidFill>
                  <a:schemeClr val="bg2">
                    <a:lumMod val="50000"/>
                  </a:schemeClr>
                </a:solidFill>
                <a:latin typeface="Calibri" charset="0"/>
                <a:ea typeface="Calibri" charset="0"/>
                <a:cs typeface="Calibri" charset="0"/>
              </a:rPr>
              <a:t>Esta bomba se monta a un costado del block de cilindros y para su funcionamiento recibe movimiento desde el mando de distribución, mediante cadena de distribución o de piñones directamente.</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En su interior se reemplaza el árbol de levas por un disco con lóbulos que se encargan de elevar la perión de inyección.</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Al igual que la bomba lineal también tiene una salida para cada cilindro e inyector desde la parte trasera de ella.</a:t>
            </a:r>
          </a:p>
          <a:p>
            <a:pPr algn="just">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endParaRPr lang="es-CL" sz="1600" dirty="0">
              <a:solidFill>
                <a:schemeClr val="bg2">
                  <a:lumMod val="50000"/>
                </a:schemeClr>
              </a:solidFill>
              <a:latin typeface="Calibri" charset="0"/>
              <a:ea typeface="Calibri" charset="0"/>
              <a:cs typeface="Calibri" charset="0"/>
            </a:endParaRPr>
          </a:p>
        </p:txBody>
      </p:sp>
      <p:sp>
        <p:nvSpPr>
          <p:cNvPr id="18" name="CuadroTexto 17"/>
          <p:cNvSpPr txBox="1"/>
          <p:nvPr/>
        </p:nvSpPr>
        <p:spPr>
          <a:xfrm>
            <a:off x="445266"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BOMBA ROTATIVA</a:t>
            </a:r>
          </a:p>
        </p:txBody>
      </p:sp>
      <p:sp>
        <p:nvSpPr>
          <p:cNvPr id="22"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grpSp>
        <p:nvGrpSpPr>
          <p:cNvPr id="2" name="Agrupar 1"/>
          <p:cNvGrpSpPr/>
          <p:nvPr/>
        </p:nvGrpSpPr>
        <p:grpSpPr>
          <a:xfrm>
            <a:off x="5201687" y="2895794"/>
            <a:ext cx="4013748" cy="3986006"/>
            <a:chOff x="5201687" y="2895794"/>
            <a:chExt cx="4013748" cy="3986006"/>
          </a:xfrm>
        </p:grpSpPr>
        <p:sp>
          <p:nvSpPr>
            <p:cNvPr id="20" name="Rectángulo redondeado 19"/>
            <p:cNvSpPr/>
            <p:nvPr/>
          </p:nvSpPr>
          <p:spPr>
            <a:xfrm>
              <a:off x="5201687" y="2895794"/>
              <a:ext cx="4013748" cy="3986006"/>
            </a:xfrm>
            <a:prstGeom prst="roundRect">
              <a:avLst/>
            </a:prstGeom>
            <a:solidFill>
              <a:srgbClr val="FFFFFF"/>
            </a:solid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3" name="Imagen 22">
              <a:extLst>
                <a:ext uri="{FF2B5EF4-FFF2-40B4-BE49-F238E27FC236}">
                  <a16:creationId xmlns:a16="http://schemas.microsoft.com/office/drawing/2014/main" id="{5C6B8A80-3D3C-3744-8BB8-E9CEFAB84D11}"/>
                </a:ext>
              </a:extLst>
            </p:cNvPr>
            <p:cNvPicPr>
              <a:picLocks noChangeAspect="1"/>
            </p:cNvPicPr>
            <p:nvPr/>
          </p:nvPicPr>
          <p:blipFill>
            <a:blip r:embed="rId2"/>
            <a:stretch>
              <a:fillRect/>
            </a:stretch>
          </p:blipFill>
          <p:spPr>
            <a:xfrm>
              <a:off x="5462693" y="3356984"/>
              <a:ext cx="3550721" cy="2955961"/>
            </a:xfrm>
            <a:prstGeom prst="rect">
              <a:avLst/>
            </a:prstGeom>
          </p:spPr>
        </p:pic>
      </p:grpSp>
    </p:spTree>
    <p:extLst>
      <p:ext uri="{BB962C8B-B14F-4D97-AF65-F5344CB8AC3E}">
        <p14:creationId xmlns:p14="http://schemas.microsoft.com/office/powerpoint/2010/main" val="3880761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14"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15" name="CuadroTexto 14"/>
          <p:cNvSpPr txBox="1"/>
          <p:nvPr/>
        </p:nvSpPr>
        <p:spPr>
          <a:xfrm>
            <a:off x="445266" y="2311352"/>
            <a:ext cx="5801555"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pPr algn="just">
              <a:lnSpc>
                <a:spcPts val="1960"/>
              </a:lnSpc>
            </a:pPr>
            <a:r>
              <a:rPr lang="es-CL" sz="1600" b="1" dirty="0">
                <a:solidFill>
                  <a:schemeClr val="bg2">
                    <a:lumMod val="50000"/>
                  </a:schemeClr>
                </a:solidFill>
                <a:latin typeface="Calibri" charset="0"/>
                <a:ea typeface="Calibri" charset="0"/>
                <a:cs typeface="Calibri" charset="0"/>
              </a:rPr>
              <a:t>SISTEMA DE INYECCIÓN CON BOMBA ROTATIVA</a:t>
            </a:r>
          </a:p>
        </p:txBody>
      </p:sp>
      <p:sp>
        <p:nvSpPr>
          <p:cNvPr id="2" name="CuadroTexto 1"/>
          <p:cNvSpPr txBox="1"/>
          <p:nvPr/>
        </p:nvSpPr>
        <p:spPr>
          <a:xfrm>
            <a:off x="540265" y="3866545"/>
            <a:ext cx="2601946" cy="1969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es-ES_tradnl" sz="1600" b="1" i="0" u="none" strike="noStrike" cap="none" spc="0" normalizeH="0" baseline="0" dirty="0">
                <a:ln>
                  <a:noFill/>
                </a:ln>
                <a:solidFill>
                  <a:srgbClr val="000000"/>
                </a:solidFill>
                <a:effectLst/>
                <a:uFillTx/>
                <a:latin typeface="Calibri" charset="0"/>
                <a:ea typeface="Calibri" charset="0"/>
                <a:cs typeface="Calibri" charset="0"/>
                <a:sym typeface="Arial"/>
              </a:rPr>
              <a:t>1. </a:t>
            </a:r>
            <a:r>
              <a:rPr kumimoji="0" lang="es-ES_tradnl" sz="1600" b="0" i="0" u="none" strike="noStrike" cap="none" spc="0" normalizeH="0" baseline="0" dirty="0">
                <a:ln>
                  <a:noFill/>
                </a:ln>
                <a:solidFill>
                  <a:srgbClr val="000000"/>
                </a:solidFill>
                <a:effectLst/>
                <a:uFillTx/>
                <a:latin typeface="Calibri" charset="0"/>
                <a:ea typeface="Calibri" charset="0"/>
                <a:cs typeface="Calibri" charset="0"/>
                <a:sym typeface="Arial"/>
              </a:rPr>
              <a:t>Depósito de combustible</a:t>
            </a:r>
          </a:p>
          <a:p>
            <a:r>
              <a:rPr lang="es-ES_tradnl" sz="1600" b="1" dirty="0">
                <a:latin typeface="Calibri" charset="0"/>
                <a:ea typeface="Calibri" charset="0"/>
                <a:cs typeface="Calibri" charset="0"/>
              </a:rPr>
              <a:t>2. </a:t>
            </a:r>
            <a:r>
              <a:rPr lang="es-ES_tradnl" sz="1600" dirty="0">
                <a:latin typeface="Calibri" charset="0"/>
                <a:ea typeface="Calibri" charset="0"/>
                <a:cs typeface="Calibri" charset="0"/>
              </a:rPr>
              <a:t>Bomba previa</a:t>
            </a:r>
          </a:p>
          <a:p>
            <a:r>
              <a:rPr lang="es-ES_tradnl" sz="1600" b="1" dirty="0">
                <a:latin typeface="Calibri" charset="0"/>
                <a:ea typeface="Calibri" charset="0"/>
                <a:cs typeface="Calibri" charset="0"/>
              </a:rPr>
              <a:t>3. </a:t>
            </a:r>
            <a:r>
              <a:rPr lang="es-ES_tradnl" sz="1600" dirty="0">
                <a:latin typeface="Calibri" charset="0"/>
                <a:ea typeface="Calibri" charset="0"/>
                <a:cs typeface="Calibri" charset="0"/>
              </a:rPr>
              <a:t>Filtro de combustible</a:t>
            </a:r>
          </a:p>
          <a:p>
            <a:r>
              <a:rPr lang="es-ES_tradnl" sz="1600" b="1" dirty="0">
                <a:latin typeface="Calibri" charset="0"/>
                <a:ea typeface="Calibri" charset="0"/>
                <a:cs typeface="Calibri" charset="0"/>
              </a:rPr>
              <a:t>4. </a:t>
            </a:r>
            <a:r>
              <a:rPr kumimoji="0" lang="es-ES_tradnl" sz="1600" b="0" i="0" u="none" strike="noStrike" cap="none" spc="0" normalizeH="0" baseline="0" dirty="0">
                <a:ln>
                  <a:noFill/>
                </a:ln>
                <a:solidFill>
                  <a:srgbClr val="000000"/>
                </a:solidFill>
                <a:effectLst/>
                <a:uFillTx/>
                <a:latin typeface="Calibri" charset="0"/>
                <a:ea typeface="Calibri" charset="0"/>
                <a:cs typeface="Calibri" charset="0"/>
                <a:sym typeface="Arial"/>
              </a:rPr>
              <a:t>Bomba</a:t>
            </a:r>
            <a:r>
              <a:rPr kumimoji="0" lang="es-ES_tradnl" sz="1600" b="0" i="0" u="none" strike="noStrike" cap="none" spc="0" normalizeH="0" dirty="0">
                <a:ln>
                  <a:noFill/>
                </a:ln>
                <a:solidFill>
                  <a:srgbClr val="000000"/>
                </a:solidFill>
                <a:effectLst/>
                <a:uFillTx/>
                <a:latin typeface="Calibri" charset="0"/>
                <a:ea typeface="Calibri" charset="0"/>
                <a:cs typeface="Calibri" charset="0"/>
                <a:sym typeface="Arial"/>
              </a:rPr>
              <a:t> rotativa de</a:t>
            </a:r>
            <a:br>
              <a:rPr kumimoji="0" lang="es-ES_tradnl" sz="1600" b="0" i="0" u="none" strike="noStrike" cap="none" spc="0" normalizeH="0" dirty="0">
                <a:ln>
                  <a:noFill/>
                </a:ln>
                <a:solidFill>
                  <a:srgbClr val="000000"/>
                </a:solidFill>
                <a:effectLst/>
                <a:uFillTx/>
                <a:latin typeface="Calibri" charset="0"/>
                <a:ea typeface="Calibri" charset="0"/>
                <a:cs typeface="Calibri" charset="0"/>
                <a:sym typeface="Arial"/>
              </a:rPr>
            </a:br>
            <a:r>
              <a:rPr kumimoji="0" lang="es-ES_tradnl" sz="1600" b="0" i="0" u="none" strike="noStrike" cap="none" spc="0" normalizeH="0" dirty="0">
                <a:ln>
                  <a:noFill/>
                </a:ln>
                <a:solidFill>
                  <a:srgbClr val="000000"/>
                </a:solidFill>
                <a:effectLst/>
                <a:uFillTx/>
                <a:latin typeface="Calibri" charset="0"/>
                <a:ea typeface="Calibri" charset="0"/>
                <a:cs typeface="Calibri" charset="0"/>
                <a:sym typeface="Arial"/>
              </a:rPr>
              <a:t>     émbolos radiales</a:t>
            </a:r>
          </a:p>
          <a:p>
            <a:r>
              <a:rPr lang="es-ES_tradnl" sz="1600" b="1" dirty="0">
                <a:latin typeface="Calibri" charset="0"/>
                <a:ea typeface="Calibri" charset="0"/>
                <a:cs typeface="Calibri" charset="0"/>
              </a:rPr>
              <a:t>5. </a:t>
            </a:r>
            <a:r>
              <a:rPr lang="es-ES_tradnl" sz="1600" baseline="0" dirty="0">
                <a:latin typeface="Calibri" charset="0"/>
                <a:ea typeface="Calibri" charset="0"/>
                <a:cs typeface="Calibri" charset="0"/>
              </a:rPr>
              <a:t>Tubería de alta presión</a:t>
            </a:r>
          </a:p>
          <a:p>
            <a:r>
              <a:rPr lang="es-ES_tradnl" sz="1600" b="1" dirty="0">
                <a:latin typeface="Calibri" charset="0"/>
                <a:ea typeface="Calibri" charset="0"/>
                <a:cs typeface="Calibri" charset="0"/>
              </a:rPr>
              <a:t>6. </a:t>
            </a:r>
            <a:r>
              <a:rPr kumimoji="0" lang="es-ES_tradnl" sz="1600" b="0" i="0" u="none" strike="noStrike" cap="none" spc="0" normalizeH="0" dirty="0">
                <a:ln>
                  <a:noFill/>
                </a:ln>
                <a:solidFill>
                  <a:srgbClr val="000000"/>
                </a:solidFill>
                <a:effectLst/>
                <a:uFillTx/>
                <a:latin typeface="Calibri" charset="0"/>
                <a:ea typeface="Calibri" charset="0"/>
                <a:cs typeface="Calibri" charset="0"/>
                <a:sym typeface="Arial"/>
              </a:rPr>
              <a:t>Porta-inyector e inyector</a:t>
            </a:r>
          </a:p>
          <a:p>
            <a:r>
              <a:rPr lang="es-ES_tradnl" sz="1600" b="1" dirty="0">
                <a:latin typeface="Calibri" charset="0"/>
                <a:ea typeface="Calibri" charset="0"/>
                <a:cs typeface="Calibri" charset="0"/>
              </a:rPr>
              <a:t>7. </a:t>
            </a:r>
            <a:r>
              <a:rPr lang="es-ES_tradnl" sz="1600" baseline="0" dirty="0">
                <a:latin typeface="Calibri" charset="0"/>
                <a:ea typeface="Calibri" charset="0"/>
                <a:cs typeface="Calibri" charset="0"/>
              </a:rPr>
              <a:t>Unidad de control del motor</a:t>
            </a:r>
            <a:endParaRPr kumimoji="0" lang="es-ES_tradnl" sz="1600" b="0" i="0" u="none" strike="noStrike" cap="none" spc="0" normalizeH="0" baseline="0" dirty="0">
              <a:ln>
                <a:noFill/>
              </a:ln>
              <a:solidFill>
                <a:srgbClr val="000000"/>
              </a:solidFill>
              <a:effectLst/>
              <a:uFillTx/>
              <a:latin typeface="Calibri" charset="0"/>
              <a:ea typeface="Calibri" charset="0"/>
              <a:cs typeface="Calibri" charset="0"/>
              <a:sym typeface="Aria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389" y="2782430"/>
            <a:ext cx="5508484" cy="3826028"/>
          </a:xfrm>
          <a:prstGeom prst="rect">
            <a:avLst/>
          </a:prstGeom>
        </p:spPr>
      </p:pic>
      <p:sp>
        <p:nvSpPr>
          <p:cNvPr id="24" name="CuadroTexto 23"/>
          <p:cNvSpPr txBox="1"/>
          <p:nvPr/>
        </p:nvSpPr>
        <p:spPr>
          <a:xfrm>
            <a:off x="540265" y="3244519"/>
            <a:ext cx="366122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rgbClr val="751A47"/>
                </a:solidFill>
                <a:latin typeface="Calibri" charset="0"/>
                <a:ea typeface="Calibri" charset="0"/>
                <a:cs typeface="Calibri" charset="0"/>
              </a:rPr>
              <a:t>ESQUEMA DEL SISTEMA </a:t>
            </a:r>
          </a:p>
          <a:p>
            <a:r>
              <a:rPr lang="es-CL" sz="1600" b="1" dirty="0">
                <a:solidFill>
                  <a:srgbClr val="751A47"/>
                </a:solidFill>
                <a:latin typeface="Calibri" charset="0"/>
                <a:ea typeface="Calibri" charset="0"/>
                <a:cs typeface="Calibri" charset="0"/>
              </a:rPr>
              <a:t>DE COMBUSTIBLE</a:t>
            </a:r>
          </a:p>
        </p:txBody>
      </p:sp>
    </p:spTree>
    <p:extLst>
      <p:ext uri="{BB962C8B-B14F-4D97-AF65-F5344CB8AC3E}">
        <p14:creationId xmlns:p14="http://schemas.microsoft.com/office/powerpoint/2010/main" val="19944344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7" name="CuadroTexto 6"/>
          <p:cNvSpPr txBox="1"/>
          <p:nvPr/>
        </p:nvSpPr>
        <p:spPr>
          <a:xfrm>
            <a:off x="445267" y="2989589"/>
            <a:ext cx="4397225" cy="3847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dirty="0">
                <a:solidFill>
                  <a:schemeClr val="bg2">
                    <a:lumMod val="50000"/>
                  </a:schemeClr>
                </a:solidFill>
                <a:latin typeface="Calibri" charset="0"/>
                <a:ea typeface="Calibri" charset="0"/>
                <a:cs typeface="Calibri" charset="0"/>
              </a:rPr>
              <a:t>Esta bomba se monta a un costado del block de cilindros y para su funcionamiento recibe movimiento desde el mando de distribución, mediante cadena de distribución o de piñones directamente.</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En su estructura tiene zonas de bombeo de alta presión, las cuales son activadas por levas que a su vez son accionadas por el eje principal de la bomba.</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A diferencia de las bombas anteriores esta bomba posee una sola salida de combustible a alta presión, el cual es enviado a un riel común, que reparte el combustible a alta presión a cada cilidro.</a:t>
            </a: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8" name="CuadroTexto 7"/>
          <p:cNvSpPr txBox="1"/>
          <p:nvPr/>
        </p:nvSpPr>
        <p:spPr>
          <a:xfrm>
            <a:off x="445266"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SISTEMA COMMON RAIL (RIEL COMÚN)</a:t>
            </a: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grpSp>
        <p:nvGrpSpPr>
          <p:cNvPr id="2" name="Agrupar 1"/>
          <p:cNvGrpSpPr/>
          <p:nvPr/>
        </p:nvGrpSpPr>
        <p:grpSpPr>
          <a:xfrm>
            <a:off x="5201687" y="2895794"/>
            <a:ext cx="4013748" cy="3986006"/>
            <a:chOff x="5201687" y="2895794"/>
            <a:chExt cx="4013748" cy="3986006"/>
          </a:xfrm>
        </p:grpSpPr>
        <p:sp>
          <p:nvSpPr>
            <p:cNvPr id="12" name="Rectángulo redondeado 11"/>
            <p:cNvSpPr/>
            <p:nvPr/>
          </p:nvSpPr>
          <p:spPr>
            <a:xfrm>
              <a:off x="5201687" y="2895794"/>
              <a:ext cx="4013748" cy="3986006"/>
            </a:xfrm>
            <a:prstGeom prst="roundRect">
              <a:avLst/>
            </a:prstGeom>
            <a:solidFill>
              <a:srgbClr val="FFFFFF"/>
            </a:solid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14" name="Imagen 13">
              <a:extLst>
                <a:ext uri="{FF2B5EF4-FFF2-40B4-BE49-F238E27FC236}">
                  <a16:creationId xmlns:a16="http://schemas.microsoft.com/office/drawing/2014/main" id="{03324957-DF47-7A46-A7AD-3075A434C49B}"/>
                </a:ext>
              </a:extLst>
            </p:cNvPr>
            <p:cNvPicPr>
              <a:picLocks noChangeAspect="1"/>
            </p:cNvPicPr>
            <p:nvPr/>
          </p:nvPicPr>
          <p:blipFill>
            <a:blip r:embed="rId2"/>
            <a:stretch>
              <a:fillRect/>
            </a:stretch>
          </p:blipFill>
          <p:spPr>
            <a:xfrm>
              <a:off x="5498442" y="3174526"/>
              <a:ext cx="3357798" cy="3477331"/>
            </a:xfrm>
            <a:prstGeom prst="rect">
              <a:avLst/>
            </a:prstGeom>
          </p:spPr>
        </p:pic>
      </p:grpSp>
    </p:spTree>
    <p:extLst>
      <p:ext uri="{BB962C8B-B14F-4D97-AF65-F5344CB8AC3E}">
        <p14:creationId xmlns:p14="http://schemas.microsoft.com/office/powerpoint/2010/main" val="108569125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7" name="CuadroTexto 6"/>
          <p:cNvSpPr txBox="1"/>
          <p:nvPr/>
        </p:nvSpPr>
        <p:spPr>
          <a:xfrm>
            <a:off x="382500" y="2989589"/>
            <a:ext cx="4051132"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dirty="0">
                <a:solidFill>
                  <a:schemeClr val="bg2">
                    <a:lumMod val="50000"/>
                  </a:schemeClr>
                </a:solidFill>
                <a:latin typeface="Calibri" charset="0"/>
                <a:ea typeface="Calibri" charset="0"/>
                <a:cs typeface="Calibri" charset="0"/>
              </a:rPr>
              <a:t>En este sistema, la inyección de combustible a cada cilindro es controlada por una Unidad de Control Electrónica (ECU).  </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La ECU activa cada inyector en forma separada en el momento justo, esto es al final de compresión de cada cilindro.</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Por lo tanto, la bomba elevadora de presión solo se encarga de elevar lam presión para que esté disponible en los inyectores cada vez que se necesita una inyección.</a:t>
            </a:r>
          </a:p>
        </p:txBody>
      </p:sp>
      <p:sp>
        <p:nvSpPr>
          <p:cNvPr id="8" name="CuadroTexto 7"/>
          <p:cNvSpPr txBox="1"/>
          <p:nvPr/>
        </p:nvSpPr>
        <p:spPr>
          <a:xfrm>
            <a:off x="382499"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SISTEMA COMMON RAIL (RIEL COMÚN)</a:t>
            </a: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grpSp>
        <p:nvGrpSpPr>
          <p:cNvPr id="20" name="Agrupar 19"/>
          <p:cNvGrpSpPr/>
          <p:nvPr/>
        </p:nvGrpSpPr>
        <p:grpSpPr>
          <a:xfrm>
            <a:off x="5201687" y="2895794"/>
            <a:ext cx="4013748" cy="3986006"/>
            <a:chOff x="5201687" y="2895794"/>
            <a:chExt cx="4013748" cy="3986006"/>
          </a:xfrm>
        </p:grpSpPr>
        <p:sp>
          <p:nvSpPr>
            <p:cNvPr id="21" name="Rectángulo redondeado 20"/>
            <p:cNvSpPr/>
            <p:nvPr/>
          </p:nvSpPr>
          <p:spPr>
            <a:xfrm>
              <a:off x="5201687" y="2895794"/>
              <a:ext cx="4013748" cy="3986006"/>
            </a:xfrm>
            <a:prstGeom prst="roundRect">
              <a:avLst/>
            </a:prstGeom>
            <a:solidFill>
              <a:srgbClr val="FFFFFF"/>
            </a:solid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2" name="Imagen 21">
              <a:extLst>
                <a:ext uri="{FF2B5EF4-FFF2-40B4-BE49-F238E27FC236}">
                  <a16:creationId xmlns:a16="http://schemas.microsoft.com/office/drawing/2014/main" id="{03324957-DF47-7A46-A7AD-3075A434C49B}"/>
                </a:ext>
              </a:extLst>
            </p:cNvPr>
            <p:cNvPicPr>
              <a:picLocks noChangeAspect="1"/>
            </p:cNvPicPr>
            <p:nvPr/>
          </p:nvPicPr>
          <p:blipFill>
            <a:blip r:embed="rId2"/>
            <a:stretch>
              <a:fillRect/>
            </a:stretch>
          </p:blipFill>
          <p:spPr>
            <a:xfrm>
              <a:off x="5498442" y="3174526"/>
              <a:ext cx="3357798" cy="3477331"/>
            </a:xfrm>
            <a:prstGeom prst="rect">
              <a:avLst/>
            </a:prstGeom>
          </p:spPr>
        </p:pic>
      </p:grpSp>
    </p:spTree>
    <p:extLst>
      <p:ext uri="{BB962C8B-B14F-4D97-AF65-F5344CB8AC3E}">
        <p14:creationId xmlns:p14="http://schemas.microsoft.com/office/powerpoint/2010/main" val="17376841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76;p37"/>
          <p:cNvSpPr txBox="1"/>
          <p:nvPr/>
        </p:nvSpPr>
        <p:spPr>
          <a:xfrm>
            <a:off x="1139099" y="834800"/>
            <a:ext cx="4246595" cy="3693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MÓDULO </a:t>
            </a:r>
            <a:r>
              <a:rPr lang="es-ES" dirty="0"/>
              <a:t>6</a:t>
            </a:r>
            <a:r>
              <a:rPr dirty="0"/>
              <a:t> </a:t>
            </a:r>
            <a:r>
              <a:rPr b="0" dirty="0"/>
              <a:t>|</a:t>
            </a:r>
            <a:r>
              <a:rPr lang="es-ES" b="0" dirty="0"/>
              <a:t>MANTENIMIENTO DE MOTORES</a:t>
            </a:r>
            <a:endParaRPr b="0" dirty="0"/>
          </a:p>
        </p:txBody>
      </p:sp>
      <p:sp>
        <p:nvSpPr>
          <p:cNvPr id="139" name="Google Shape;77;p37"/>
          <p:cNvSpPr txBox="1"/>
          <p:nvPr/>
        </p:nvSpPr>
        <p:spPr>
          <a:xfrm>
            <a:off x="365425" y="2026107"/>
            <a:ext cx="1444326" cy="41546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rPr dirty="0"/>
              <a:t>ACTIVIDAD </a:t>
            </a:r>
            <a:r>
              <a:rPr lang="es-ES" dirty="0"/>
              <a:t>15</a:t>
            </a:r>
            <a:endParaRPr dirty="0"/>
          </a:p>
        </p:txBody>
      </p:sp>
      <p:sp>
        <p:nvSpPr>
          <p:cNvPr id="140" name="Google Shape;78;p37"/>
          <p:cNvSpPr txBox="1"/>
          <p:nvPr/>
        </p:nvSpPr>
        <p:spPr>
          <a:xfrm>
            <a:off x="365424" y="2200686"/>
            <a:ext cx="6481767" cy="118183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nSpc>
                <a:spcPct val="90000"/>
              </a:lnSpc>
              <a:defRPr sz="3600" b="1">
                <a:solidFill>
                  <a:srgbClr val="741B47"/>
                </a:solidFill>
                <a:latin typeface="Calibri"/>
                <a:ea typeface="Calibri"/>
                <a:cs typeface="Calibri"/>
                <a:sym typeface="Calibri"/>
              </a:defRPr>
            </a:pPr>
            <a:r>
              <a:rPr lang="es-ES" dirty="0"/>
              <a:t>SISTEMAS DE ALIMENTACIÓN</a:t>
            </a:r>
          </a:p>
          <a:p>
            <a:pPr>
              <a:lnSpc>
                <a:spcPct val="90000"/>
              </a:lnSpc>
              <a:defRPr sz="3600" b="1">
                <a:solidFill>
                  <a:srgbClr val="741B47"/>
                </a:solidFill>
                <a:latin typeface="Calibri"/>
                <a:ea typeface="Calibri"/>
                <a:cs typeface="Calibri"/>
                <a:sym typeface="Calibri"/>
              </a:defRPr>
            </a:pPr>
            <a:r>
              <a:rPr lang="es-ES" dirty="0"/>
              <a:t>DE COMBUSTIBLE 2</a:t>
            </a:r>
            <a:endParaRPr dirty="0">
              <a:solidFill>
                <a:srgbClr val="FF000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771" y="2883918"/>
            <a:ext cx="6159500" cy="40132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7" name="CuadroTexto 6"/>
          <p:cNvSpPr txBox="1"/>
          <p:nvPr/>
        </p:nvSpPr>
        <p:spPr>
          <a:xfrm>
            <a:off x="445267" y="2989589"/>
            <a:ext cx="4051132" cy="3847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dirty="0">
                <a:solidFill>
                  <a:schemeClr val="bg2">
                    <a:lumMod val="50000"/>
                  </a:schemeClr>
                </a:solidFill>
                <a:latin typeface="Calibri" charset="0"/>
                <a:ea typeface="Calibri" charset="0"/>
                <a:cs typeface="Calibri" charset="0"/>
              </a:rPr>
              <a:t>En el sistema Common Rail existen una serie de sensores que le están entregando información constantemente a la ECU.</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Con esta información la ECU determina el momento justo para realizar la inyección del combustible, y además determinar la cantidad de combustible a inyectar, junto a la presión con la que se debe inyectar.</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De esta manera la combustión se realiza de forma óptima, reduciendo de forma considerable la cantidad de emisiones contaminantes al ambiente.</a:t>
            </a: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8" name="CuadroTexto 7"/>
          <p:cNvSpPr txBox="1"/>
          <p:nvPr/>
        </p:nvSpPr>
        <p:spPr>
          <a:xfrm>
            <a:off x="445266"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DESARROLLO DE BOMBA ELEVADOR DE PRESIÓN MOTOR DIESEL</a:t>
            </a:r>
          </a:p>
          <a:p>
            <a:r>
              <a:rPr lang="es-CL" sz="1600" b="1" dirty="0">
                <a:solidFill>
                  <a:schemeClr val="bg2">
                    <a:lumMod val="50000"/>
                  </a:schemeClr>
                </a:solidFill>
                <a:latin typeface="Calibri" charset="0"/>
                <a:ea typeface="Calibri" charset="0"/>
                <a:cs typeface="Calibri" charset="0"/>
              </a:rPr>
              <a:t>SISTEMA COMMON RAIL (RIEL COMÚN)</a:t>
            </a: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grpSp>
        <p:nvGrpSpPr>
          <p:cNvPr id="2" name="Agrupar 1"/>
          <p:cNvGrpSpPr/>
          <p:nvPr/>
        </p:nvGrpSpPr>
        <p:grpSpPr>
          <a:xfrm>
            <a:off x="5201687" y="2895794"/>
            <a:ext cx="4013748" cy="3986006"/>
            <a:chOff x="5201687" y="2895794"/>
            <a:chExt cx="4013748" cy="3986006"/>
          </a:xfrm>
        </p:grpSpPr>
        <p:sp>
          <p:nvSpPr>
            <p:cNvPr id="12" name="Rectángulo redondeado 11"/>
            <p:cNvSpPr/>
            <p:nvPr/>
          </p:nvSpPr>
          <p:spPr>
            <a:xfrm>
              <a:off x="5201687" y="2895794"/>
              <a:ext cx="4013748" cy="3986006"/>
            </a:xfrm>
            <a:prstGeom prst="roundRect">
              <a:avLst/>
            </a:prstGeom>
            <a:solidFill>
              <a:srgbClr val="FFFFFF"/>
            </a:solid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14" name="Imagen 13">
              <a:extLst>
                <a:ext uri="{FF2B5EF4-FFF2-40B4-BE49-F238E27FC236}">
                  <a16:creationId xmlns:a16="http://schemas.microsoft.com/office/drawing/2014/main" id="{03324957-DF47-7A46-A7AD-3075A434C49B}"/>
                </a:ext>
              </a:extLst>
            </p:cNvPr>
            <p:cNvPicPr>
              <a:picLocks noChangeAspect="1"/>
            </p:cNvPicPr>
            <p:nvPr/>
          </p:nvPicPr>
          <p:blipFill>
            <a:blip r:embed="rId2"/>
            <a:stretch>
              <a:fillRect/>
            </a:stretch>
          </p:blipFill>
          <p:spPr>
            <a:xfrm>
              <a:off x="5498442" y="3174526"/>
              <a:ext cx="3357798" cy="3477331"/>
            </a:xfrm>
            <a:prstGeom prst="rect">
              <a:avLst/>
            </a:prstGeom>
          </p:spPr>
        </p:pic>
      </p:grpSp>
    </p:spTree>
    <p:extLst>
      <p:ext uri="{BB962C8B-B14F-4D97-AF65-F5344CB8AC3E}">
        <p14:creationId xmlns:p14="http://schemas.microsoft.com/office/powerpoint/2010/main" val="162700693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8" name="CuadroTexto 7"/>
          <p:cNvSpPr txBox="1"/>
          <p:nvPr/>
        </p:nvSpPr>
        <p:spPr>
          <a:xfrm>
            <a:off x="2940302" y="2311352"/>
            <a:ext cx="580155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s-CL" sz="1600" b="1" dirty="0">
                <a:solidFill>
                  <a:schemeClr val="bg2">
                    <a:lumMod val="50000"/>
                  </a:schemeClr>
                </a:solidFill>
                <a:latin typeface="Calibri" charset="0"/>
                <a:ea typeface="Calibri" charset="0"/>
                <a:cs typeface="Calibri" charset="0"/>
              </a:rPr>
              <a:t>DESARROLLO DE BOMBA ELEVADOR DE PRESIÓN MOTOR DIESEL</a:t>
            </a:r>
          </a:p>
          <a:p>
            <a:pPr algn="ctr"/>
            <a:r>
              <a:rPr lang="es-CL" sz="1600" b="1" dirty="0">
                <a:solidFill>
                  <a:schemeClr val="bg2">
                    <a:lumMod val="50000"/>
                  </a:schemeClr>
                </a:solidFill>
                <a:latin typeface="Calibri" charset="0"/>
                <a:ea typeface="Calibri" charset="0"/>
                <a:cs typeface="Calibri" charset="0"/>
              </a:rPr>
              <a:t>SISTEMA DE INYECCIÓN COMMON RAIL (RIEL COMÚN)</a:t>
            </a: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328" y="2942705"/>
            <a:ext cx="6256529" cy="3939095"/>
          </a:xfrm>
          <a:prstGeom prst="rect">
            <a:avLst/>
          </a:prstGeom>
        </p:spPr>
      </p:pic>
      <p:pic>
        <p:nvPicPr>
          <p:cNvPr id="13" name="Google Shape;192;p7" descr="Google Shape;192;p7"/>
          <p:cNvPicPr>
            <a:picLocks noChangeAspect="1"/>
          </p:cNvPicPr>
          <p:nvPr/>
        </p:nvPicPr>
        <p:blipFill>
          <a:blip r:embed="rId3"/>
          <a:stretch>
            <a:fillRect/>
          </a:stretch>
        </p:blipFill>
        <p:spPr>
          <a:xfrm flipH="1">
            <a:off x="445266" y="4438996"/>
            <a:ext cx="2327046" cy="2442804"/>
          </a:xfrm>
          <a:prstGeom prst="rect">
            <a:avLst/>
          </a:prstGeom>
          <a:ln w="12700">
            <a:miter lim="400000"/>
          </a:ln>
        </p:spPr>
      </p:pic>
    </p:spTree>
    <p:extLst>
      <p:ext uri="{BB962C8B-B14F-4D97-AF65-F5344CB8AC3E}">
        <p14:creationId xmlns:p14="http://schemas.microsoft.com/office/powerpoint/2010/main" val="11962961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6" name="Rectángulo redondeado"/>
          <p:cNvSpPr/>
          <p:nvPr/>
        </p:nvSpPr>
        <p:spPr>
          <a:xfrm rot="16200000">
            <a:off x="2154648" y="683037"/>
            <a:ext cx="4371975" cy="7263578"/>
          </a:xfrm>
          <a:prstGeom prst="roundRect">
            <a:avLst>
              <a:gd name="adj" fmla="val 11419"/>
            </a:avLst>
          </a:prstGeom>
          <a:solidFill>
            <a:schemeClr val="bg1">
              <a:lumMod val="85000"/>
            </a:schemeClr>
          </a:solidFill>
          <a:ln w="12700">
            <a:miter lim="400000"/>
          </a:ln>
        </p:spPr>
        <p:txBody>
          <a:bodyPr lIns="0" tIns="0" rIns="0" bIns="0" anchor="ctr"/>
          <a:lstStyle/>
          <a:p>
            <a:endParaRPr/>
          </a:p>
        </p:txBody>
      </p:sp>
      <p:sp>
        <p:nvSpPr>
          <p:cNvPr id="11" name="CuadroTexto 10"/>
          <p:cNvSpPr txBox="1"/>
          <p:nvPr/>
        </p:nvSpPr>
        <p:spPr>
          <a:xfrm>
            <a:off x="1194843" y="2537232"/>
            <a:ext cx="5315234" cy="3590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b="1" dirty="0">
                <a:solidFill>
                  <a:schemeClr val="bg2">
                    <a:lumMod val="50000"/>
                  </a:schemeClr>
                </a:solidFill>
                <a:latin typeface="Calibri" charset="0"/>
                <a:ea typeface="Calibri" charset="0"/>
                <a:cs typeface="Calibri" charset="0"/>
              </a:rPr>
              <a:t>DESARROLLO DE BOMBA ELEVADOR DE PRESIÓN</a:t>
            </a:r>
            <a:br>
              <a:rPr lang="es-CL" sz="1600" b="1" dirty="0">
                <a:solidFill>
                  <a:schemeClr val="bg2">
                    <a:lumMod val="50000"/>
                  </a:schemeClr>
                </a:solidFill>
                <a:latin typeface="Calibri" charset="0"/>
                <a:ea typeface="Calibri" charset="0"/>
                <a:cs typeface="Calibri" charset="0"/>
              </a:rPr>
            </a:br>
            <a:r>
              <a:rPr lang="es-CL" sz="1600" b="1" dirty="0">
                <a:solidFill>
                  <a:schemeClr val="bg2">
                    <a:lumMod val="50000"/>
                  </a:schemeClr>
                </a:solidFill>
                <a:latin typeface="Calibri" charset="0"/>
                <a:ea typeface="Calibri" charset="0"/>
                <a:cs typeface="Calibri" charset="0"/>
              </a:rPr>
              <a:t>MOTOR DIESEL</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Sin importar el tipo de bomba que posea el Sistema de Inyección Diesel, todos los sistemas cuentan con una bomba</a:t>
            </a:r>
            <a:br>
              <a:rPr lang="es-CL" sz="1600" dirty="0">
                <a:solidFill>
                  <a:schemeClr val="bg2">
                    <a:lumMod val="50000"/>
                  </a:schemeClr>
                </a:solidFill>
                <a:latin typeface="Calibri" charset="0"/>
                <a:ea typeface="Calibri" charset="0"/>
                <a:cs typeface="Calibri" charset="0"/>
              </a:rPr>
            </a:br>
            <a:r>
              <a:rPr lang="es-CL" sz="1600" dirty="0">
                <a:solidFill>
                  <a:schemeClr val="bg2">
                    <a:lumMod val="50000"/>
                  </a:schemeClr>
                </a:solidFill>
                <a:latin typeface="Calibri" charset="0"/>
                <a:ea typeface="Calibri" charset="0"/>
                <a:cs typeface="Calibri" charset="0"/>
              </a:rPr>
              <a:t>de baja presión o bomba de suministro, la que se encarga de llevar el combustible del estanque hasta la bomba elevadora</a:t>
            </a:r>
            <a:br>
              <a:rPr lang="es-CL" sz="1600" dirty="0">
                <a:solidFill>
                  <a:schemeClr val="bg2">
                    <a:lumMod val="50000"/>
                  </a:schemeClr>
                </a:solidFill>
                <a:latin typeface="Calibri" charset="0"/>
                <a:ea typeface="Calibri" charset="0"/>
                <a:cs typeface="Calibri" charset="0"/>
              </a:rPr>
            </a:br>
            <a:r>
              <a:rPr lang="es-CL" sz="1600" dirty="0">
                <a:solidFill>
                  <a:schemeClr val="bg2">
                    <a:lumMod val="50000"/>
                  </a:schemeClr>
                </a:solidFill>
                <a:latin typeface="Calibri" charset="0"/>
                <a:ea typeface="Calibri" charset="0"/>
                <a:cs typeface="Calibri" charset="0"/>
              </a:rPr>
              <a:t>de presión.</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Esta bomba de baja presión o de suministro puede ser eléctrica o mecánica. Si es eléctrica se encuentra montada en el estanque de combustible, y si es mecánica se encuentra montada en la misma estructura de la bomba elevadora</a:t>
            </a:r>
            <a:br>
              <a:rPr lang="es-CL" sz="1600" dirty="0">
                <a:solidFill>
                  <a:schemeClr val="bg2">
                    <a:lumMod val="50000"/>
                  </a:schemeClr>
                </a:solidFill>
                <a:latin typeface="Calibri" charset="0"/>
                <a:ea typeface="Calibri" charset="0"/>
                <a:cs typeface="Calibri" charset="0"/>
              </a:rPr>
            </a:br>
            <a:r>
              <a:rPr lang="es-CL" sz="1600" dirty="0">
                <a:solidFill>
                  <a:schemeClr val="bg2">
                    <a:lumMod val="50000"/>
                  </a:schemeClr>
                </a:solidFill>
                <a:latin typeface="Calibri" charset="0"/>
                <a:ea typeface="Calibri" charset="0"/>
                <a:cs typeface="Calibri" charset="0"/>
              </a:rPr>
              <a:t>de presión.</a:t>
            </a:r>
            <a:endParaRPr lang="es-CL" sz="1600" dirty="0">
              <a:solidFill>
                <a:schemeClr val="bg2">
                  <a:lumMod val="50000"/>
                </a:schemeClr>
              </a:solidFill>
              <a:latin typeface="Avenir Medium" panose="02000503020000020003" pitchFamily="2" charset="0"/>
            </a:endParaRPr>
          </a:p>
        </p:txBody>
      </p:sp>
      <p:grpSp>
        <p:nvGrpSpPr>
          <p:cNvPr id="2" name="Agrupar 1"/>
          <p:cNvGrpSpPr/>
          <p:nvPr/>
        </p:nvGrpSpPr>
        <p:grpSpPr>
          <a:xfrm>
            <a:off x="6818656" y="1973904"/>
            <a:ext cx="1471384" cy="4701756"/>
            <a:chOff x="7051411" y="1973904"/>
            <a:chExt cx="1471384" cy="4701756"/>
          </a:xfrm>
        </p:grpSpPr>
        <p:grpSp>
          <p:nvGrpSpPr>
            <p:cNvPr id="15" name="Agrupar 14"/>
            <p:cNvGrpSpPr/>
            <p:nvPr/>
          </p:nvGrpSpPr>
          <p:grpSpPr>
            <a:xfrm>
              <a:off x="7051411" y="1973904"/>
              <a:ext cx="1471384" cy="1461214"/>
              <a:chOff x="5201687" y="2567729"/>
              <a:chExt cx="4013748" cy="3986006"/>
            </a:xfrm>
          </p:grpSpPr>
          <p:sp>
            <p:nvSpPr>
              <p:cNvPr id="16" name="Rectángulo redondeado 15"/>
              <p:cNvSpPr/>
              <p:nvPr/>
            </p:nvSpPr>
            <p:spPr>
              <a:xfrm>
                <a:off x="5201687" y="2567729"/>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17" name="Imagen 16">
                <a:extLst>
                  <a:ext uri="{FF2B5EF4-FFF2-40B4-BE49-F238E27FC236}">
                    <a16:creationId xmlns:a16="http://schemas.microsoft.com/office/drawing/2014/main" id="{2EF65FC3-CD61-994E-BC9D-00053A584EB5}"/>
                  </a:ext>
                </a:extLst>
              </p:cNvPr>
              <p:cNvPicPr>
                <a:picLocks noChangeAspect="1"/>
              </p:cNvPicPr>
              <p:nvPr/>
            </p:nvPicPr>
            <p:blipFill>
              <a:blip r:embed="rId2"/>
              <a:stretch>
                <a:fillRect/>
              </a:stretch>
            </p:blipFill>
            <p:spPr>
              <a:xfrm>
                <a:off x="5375343" y="3194572"/>
                <a:ext cx="3737297" cy="2524581"/>
              </a:xfrm>
              <a:prstGeom prst="rect">
                <a:avLst/>
              </a:prstGeom>
            </p:spPr>
          </p:pic>
        </p:grpSp>
        <p:grpSp>
          <p:nvGrpSpPr>
            <p:cNvPr id="18" name="Agrupar 17"/>
            <p:cNvGrpSpPr/>
            <p:nvPr/>
          </p:nvGrpSpPr>
          <p:grpSpPr>
            <a:xfrm>
              <a:off x="7051411" y="5214446"/>
              <a:ext cx="1471384" cy="1461214"/>
              <a:chOff x="5201687" y="2895794"/>
              <a:chExt cx="4013748" cy="3986006"/>
            </a:xfrm>
          </p:grpSpPr>
          <p:sp>
            <p:nvSpPr>
              <p:cNvPr id="19" name="Rectángulo redondeado 18"/>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0" name="Imagen 19">
                <a:extLst>
                  <a:ext uri="{FF2B5EF4-FFF2-40B4-BE49-F238E27FC236}">
                    <a16:creationId xmlns:a16="http://schemas.microsoft.com/office/drawing/2014/main" id="{03324957-DF47-7A46-A7AD-3075A434C49B}"/>
                  </a:ext>
                </a:extLst>
              </p:cNvPr>
              <p:cNvPicPr>
                <a:picLocks noChangeAspect="1"/>
              </p:cNvPicPr>
              <p:nvPr/>
            </p:nvPicPr>
            <p:blipFill>
              <a:blip r:embed="rId3"/>
              <a:stretch>
                <a:fillRect/>
              </a:stretch>
            </p:blipFill>
            <p:spPr>
              <a:xfrm>
                <a:off x="5498442" y="3174526"/>
                <a:ext cx="3357798" cy="3477331"/>
              </a:xfrm>
              <a:prstGeom prst="rect">
                <a:avLst/>
              </a:prstGeom>
            </p:spPr>
          </p:pic>
        </p:grpSp>
        <p:grpSp>
          <p:nvGrpSpPr>
            <p:cNvPr id="21" name="Agrupar 20"/>
            <p:cNvGrpSpPr/>
            <p:nvPr/>
          </p:nvGrpSpPr>
          <p:grpSpPr>
            <a:xfrm>
              <a:off x="7051411" y="3584166"/>
              <a:ext cx="1471384" cy="1461214"/>
              <a:chOff x="5201687" y="2895794"/>
              <a:chExt cx="4013748" cy="3986006"/>
            </a:xfrm>
          </p:grpSpPr>
          <p:sp>
            <p:nvSpPr>
              <p:cNvPr id="22" name="Rectángulo redondeado 21"/>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3" name="Imagen 22">
                <a:extLst>
                  <a:ext uri="{FF2B5EF4-FFF2-40B4-BE49-F238E27FC236}">
                    <a16:creationId xmlns:a16="http://schemas.microsoft.com/office/drawing/2014/main" id="{5C6B8A80-3D3C-3744-8BB8-E9CEFAB84D11}"/>
                  </a:ext>
                </a:extLst>
              </p:cNvPr>
              <p:cNvPicPr>
                <a:picLocks noChangeAspect="1"/>
              </p:cNvPicPr>
              <p:nvPr/>
            </p:nvPicPr>
            <p:blipFill>
              <a:blip r:embed="rId4"/>
              <a:stretch>
                <a:fillRect/>
              </a:stretch>
            </p:blipFill>
            <p:spPr>
              <a:xfrm>
                <a:off x="5462693" y="3356984"/>
                <a:ext cx="3550721" cy="2955961"/>
              </a:xfrm>
              <a:prstGeom prst="rect">
                <a:avLst/>
              </a:prstGeom>
            </p:spPr>
          </p:pic>
        </p:grpSp>
      </p:grpSp>
    </p:spTree>
    <p:extLst>
      <p:ext uri="{BB962C8B-B14F-4D97-AF65-F5344CB8AC3E}">
        <p14:creationId xmlns:p14="http://schemas.microsoft.com/office/powerpoint/2010/main" val="51798068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6" name="Rectángulo redondeado"/>
          <p:cNvSpPr/>
          <p:nvPr/>
        </p:nvSpPr>
        <p:spPr>
          <a:xfrm rot="16200000">
            <a:off x="2154648" y="683037"/>
            <a:ext cx="4371975" cy="7263578"/>
          </a:xfrm>
          <a:prstGeom prst="roundRect">
            <a:avLst>
              <a:gd name="adj" fmla="val 11419"/>
            </a:avLst>
          </a:prstGeom>
          <a:solidFill>
            <a:schemeClr val="bg1">
              <a:lumMod val="85000"/>
            </a:schemeClr>
          </a:solidFill>
          <a:ln w="12700">
            <a:miter lim="400000"/>
          </a:ln>
        </p:spPr>
        <p:txBody>
          <a:bodyPr lIns="0" tIns="0" rIns="0" bIns="0" anchor="ctr"/>
          <a:lstStyle/>
          <a:p>
            <a:endParaRPr/>
          </a:p>
        </p:txBody>
      </p:sp>
      <p:sp>
        <p:nvSpPr>
          <p:cNvPr id="11" name="CuadroTexto 10"/>
          <p:cNvSpPr txBox="1"/>
          <p:nvPr/>
        </p:nvSpPr>
        <p:spPr>
          <a:xfrm>
            <a:off x="1194843" y="2537232"/>
            <a:ext cx="5315234" cy="3590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b="1" dirty="0">
                <a:solidFill>
                  <a:schemeClr val="bg2">
                    <a:lumMod val="50000"/>
                  </a:schemeClr>
                </a:solidFill>
                <a:latin typeface="Calibri" charset="0"/>
                <a:ea typeface="Calibri" charset="0"/>
                <a:cs typeface="Calibri" charset="0"/>
              </a:rPr>
              <a:t>DESARROLLO DE BOMBA ELEVADOR DE PRESIÓN</a:t>
            </a:r>
            <a:br>
              <a:rPr lang="es-CL" sz="1600" b="1" dirty="0">
                <a:solidFill>
                  <a:schemeClr val="bg2">
                    <a:lumMod val="50000"/>
                  </a:schemeClr>
                </a:solidFill>
                <a:latin typeface="Calibri" charset="0"/>
                <a:ea typeface="Calibri" charset="0"/>
                <a:cs typeface="Calibri" charset="0"/>
              </a:rPr>
            </a:br>
            <a:r>
              <a:rPr lang="es-CL" sz="1600" b="1" dirty="0">
                <a:solidFill>
                  <a:schemeClr val="bg2">
                    <a:lumMod val="50000"/>
                  </a:schemeClr>
                </a:solidFill>
                <a:latin typeface="Calibri" charset="0"/>
                <a:ea typeface="Calibri" charset="0"/>
                <a:cs typeface="Calibri" charset="0"/>
              </a:rPr>
              <a:t>MOTOR DIESEL</a:t>
            </a:r>
          </a:p>
          <a:p>
            <a:pPr>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Para que estos sistemas en la parte hidráulica funciones sin problemas o en forma eficiente, es muy importante que no exista aire en el circuito de baja presión.</a:t>
            </a:r>
          </a:p>
          <a:p>
            <a:pPr>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Por lo tanto, al momento de realizar un mantenimiento mpreventivo como cambio de filtro de petróleo, es muy importante sacar todo el aire del sistema. Es por eso que en los sistemas que equipan bombas de suministro o de baja presión mecánica, se utilizan cebarores o bombines para llevar el combustible hasta la bomba de baja presión  y sacar todo el aire del sistema. </a:t>
            </a:r>
          </a:p>
        </p:txBody>
      </p:sp>
      <p:grpSp>
        <p:nvGrpSpPr>
          <p:cNvPr id="2" name="Agrupar 1"/>
          <p:cNvGrpSpPr/>
          <p:nvPr/>
        </p:nvGrpSpPr>
        <p:grpSpPr>
          <a:xfrm>
            <a:off x="6818656" y="1973904"/>
            <a:ext cx="1471384" cy="4701756"/>
            <a:chOff x="7051411" y="1973904"/>
            <a:chExt cx="1471384" cy="4701756"/>
          </a:xfrm>
        </p:grpSpPr>
        <p:grpSp>
          <p:nvGrpSpPr>
            <p:cNvPr id="15" name="Agrupar 14"/>
            <p:cNvGrpSpPr/>
            <p:nvPr/>
          </p:nvGrpSpPr>
          <p:grpSpPr>
            <a:xfrm>
              <a:off x="7051411" y="1973904"/>
              <a:ext cx="1471384" cy="1461214"/>
              <a:chOff x="5201687" y="2567729"/>
              <a:chExt cx="4013748" cy="3986006"/>
            </a:xfrm>
          </p:grpSpPr>
          <p:sp>
            <p:nvSpPr>
              <p:cNvPr id="16" name="Rectángulo redondeado 15"/>
              <p:cNvSpPr/>
              <p:nvPr/>
            </p:nvSpPr>
            <p:spPr>
              <a:xfrm>
                <a:off x="5201687" y="2567729"/>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17" name="Imagen 16">
                <a:extLst>
                  <a:ext uri="{FF2B5EF4-FFF2-40B4-BE49-F238E27FC236}">
                    <a16:creationId xmlns:a16="http://schemas.microsoft.com/office/drawing/2014/main" id="{2EF65FC3-CD61-994E-BC9D-00053A584EB5}"/>
                  </a:ext>
                </a:extLst>
              </p:cNvPr>
              <p:cNvPicPr>
                <a:picLocks noChangeAspect="1"/>
              </p:cNvPicPr>
              <p:nvPr/>
            </p:nvPicPr>
            <p:blipFill>
              <a:blip r:embed="rId2"/>
              <a:stretch>
                <a:fillRect/>
              </a:stretch>
            </p:blipFill>
            <p:spPr>
              <a:xfrm>
                <a:off x="5375343" y="3194572"/>
                <a:ext cx="3737297" cy="2524581"/>
              </a:xfrm>
              <a:prstGeom prst="rect">
                <a:avLst/>
              </a:prstGeom>
            </p:spPr>
          </p:pic>
        </p:grpSp>
        <p:grpSp>
          <p:nvGrpSpPr>
            <p:cNvPr id="18" name="Agrupar 17"/>
            <p:cNvGrpSpPr/>
            <p:nvPr/>
          </p:nvGrpSpPr>
          <p:grpSpPr>
            <a:xfrm>
              <a:off x="7051411" y="5214446"/>
              <a:ext cx="1471384" cy="1461214"/>
              <a:chOff x="5201687" y="2895794"/>
              <a:chExt cx="4013748" cy="3986006"/>
            </a:xfrm>
          </p:grpSpPr>
          <p:sp>
            <p:nvSpPr>
              <p:cNvPr id="19" name="Rectángulo redondeado 18"/>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0" name="Imagen 19">
                <a:extLst>
                  <a:ext uri="{FF2B5EF4-FFF2-40B4-BE49-F238E27FC236}">
                    <a16:creationId xmlns:a16="http://schemas.microsoft.com/office/drawing/2014/main" id="{03324957-DF47-7A46-A7AD-3075A434C49B}"/>
                  </a:ext>
                </a:extLst>
              </p:cNvPr>
              <p:cNvPicPr>
                <a:picLocks noChangeAspect="1"/>
              </p:cNvPicPr>
              <p:nvPr/>
            </p:nvPicPr>
            <p:blipFill>
              <a:blip r:embed="rId3"/>
              <a:stretch>
                <a:fillRect/>
              </a:stretch>
            </p:blipFill>
            <p:spPr>
              <a:xfrm>
                <a:off x="5498442" y="3174526"/>
                <a:ext cx="3357798" cy="3477331"/>
              </a:xfrm>
              <a:prstGeom prst="rect">
                <a:avLst/>
              </a:prstGeom>
            </p:spPr>
          </p:pic>
        </p:grpSp>
        <p:grpSp>
          <p:nvGrpSpPr>
            <p:cNvPr id="21" name="Agrupar 20"/>
            <p:cNvGrpSpPr/>
            <p:nvPr/>
          </p:nvGrpSpPr>
          <p:grpSpPr>
            <a:xfrm>
              <a:off x="7051411" y="3584166"/>
              <a:ext cx="1471384" cy="1461214"/>
              <a:chOff x="5201687" y="2895794"/>
              <a:chExt cx="4013748" cy="3986006"/>
            </a:xfrm>
          </p:grpSpPr>
          <p:sp>
            <p:nvSpPr>
              <p:cNvPr id="22" name="Rectángulo redondeado 21"/>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3" name="Imagen 22">
                <a:extLst>
                  <a:ext uri="{FF2B5EF4-FFF2-40B4-BE49-F238E27FC236}">
                    <a16:creationId xmlns:a16="http://schemas.microsoft.com/office/drawing/2014/main" id="{5C6B8A80-3D3C-3744-8BB8-E9CEFAB84D11}"/>
                  </a:ext>
                </a:extLst>
              </p:cNvPr>
              <p:cNvPicPr>
                <a:picLocks noChangeAspect="1"/>
              </p:cNvPicPr>
              <p:nvPr/>
            </p:nvPicPr>
            <p:blipFill>
              <a:blip r:embed="rId4"/>
              <a:stretch>
                <a:fillRect/>
              </a:stretch>
            </p:blipFill>
            <p:spPr>
              <a:xfrm>
                <a:off x="5462693" y="3356984"/>
                <a:ext cx="3550721" cy="2955961"/>
              </a:xfrm>
              <a:prstGeom prst="rect">
                <a:avLst/>
              </a:prstGeom>
            </p:spPr>
          </p:pic>
        </p:grpSp>
      </p:grpSp>
    </p:spTree>
    <p:extLst>
      <p:ext uri="{BB962C8B-B14F-4D97-AF65-F5344CB8AC3E}">
        <p14:creationId xmlns:p14="http://schemas.microsoft.com/office/powerpoint/2010/main" val="1149825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6" name="Rectángulo redondeado"/>
          <p:cNvSpPr/>
          <p:nvPr/>
        </p:nvSpPr>
        <p:spPr>
          <a:xfrm rot="16200000">
            <a:off x="2154648" y="683037"/>
            <a:ext cx="4371975" cy="7263578"/>
          </a:xfrm>
          <a:prstGeom prst="roundRect">
            <a:avLst>
              <a:gd name="adj" fmla="val 11419"/>
            </a:avLst>
          </a:prstGeom>
          <a:solidFill>
            <a:schemeClr val="bg1">
              <a:lumMod val="85000"/>
            </a:schemeClr>
          </a:solidFill>
          <a:ln w="12700">
            <a:miter lim="400000"/>
          </a:ln>
        </p:spPr>
        <p:txBody>
          <a:bodyPr lIns="0" tIns="0" rIns="0" bIns="0" anchor="ctr"/>
          <a:lstStyle/>
          <a:p>
            <a:endParaRPr/>
          </a:p>
        </p:txBody>
      </p:sp>
      <p:sp>
        <p:nvSpPr>
          <p:cNvPr id="11" name="CuadroTexto 10"/>
          <p:cNvSpPr txBox="1"/>
          <p:nvPr/>
        </p:nvSpPr>
        <p:spPr>
          <a:xfrm>
            <a:off x="1194843" y="2537232"/>
            <a:ext cx="5315234"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b="1" dirty="0">
                <a:solidFill>
                  <a:schemeClr val="bg2">
                    <a:lumMod val="50000"/>
                  </a:schemeClr>
                </a:solidFill>
                <a:latin typeface="Calibri" charset="0"/>
                <a:ea typeface="Calibri" charset="0"/>
                <a:cs typeface="Calibri" charset="0"/>
              </a:rPr>
              <a:t>DESARROLLO DE BOMBA ELEVADOR DE PRESIÓN</a:t>
            </a:r>
            <a:br>
              <a:rPr lang="es-CL" sz="1600" b="1" dirty="0">
                <a:solidFill>
                  <a:schemeClr val="bg2">
                    <a:lumMod val="50000"/>
                  </a:schemeClr>
                </a:solidFill>
                <a:latin typeface="Calibri" charset="0"/>
                <a:ea typeface="Calibri" charset="0"/>
                <a:cs typeface="Calibri" charset="0"/>
              </a:rPr>
            </a:br>
            <a:r>
              <a:rPr lang="es-CL" sz="1600" b="1" dirty="0">
                <a:solidFill>
                  <a:schemeClr val="bg2">
                    <a:lumMod val="50000"/>
                  </a:schemeClr>
                </a:solidFill>
                <a:latin typeface="Calibri" charset="0"/>
                <a:ea typeface="Calibri" charset="0"/>
                <a:cs typeface="Calibri" charset="0"/>
              </a:rPr>
              <a:t>MOTOR DIESEL</a:t>
            </a:r>
          </a:p>
          <a:p>
            <a:pPr>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Por último, mencionar que todas las bombas elevadoras de presión o bombas de inyección Diesel deben ser sincronizadas o puestas a punto con respecto al desplazamiento del pistón, para que la alta presión esté disponible al  momento de inyectar el combustible en el cilindro que corresponda.  </a:t>
            </a:r>
          </a:p>
          <a:p>
            <a:pPr>
              <a:lnSpc>
                <a:spcPts val="1960"/>
              </a:lnSpc>
            </a:pPr>
            <a:endParaRPr lang="es-CL" sz="1600" dirty="0">
              <a:solidFill>
                <a:schemeClr val="bg2">
                  <a:lumMod val="50000"/>
                </a:schemeClr>
              </a:solidFill>
              <a:latin typeface="Calibri" charset="0"/>
              <a:ea typeface="Calibri" charset="0"/>
              <a:cs typeface="Calibri" charset="0"/>
            </a:endParaRPr>
          </a:p>
          <a:p>
            <a:pPr algn="just">
              <a:lnSpc>
                <a:spcPts val="1960"/>
              </a:lnSpc>
            </a:pPr>
            <a:r>
              <a:rPr lang="es-CL" sz="1600" dirty="0">
                <a:solidFill>
                  <a:schemeClr val="bg2">
                    <a:lumMod val="50000"/>
                  </a:schemeClr>
                </a:solidFill>
                <a:latin typeface="Calibri" charset="0"/>
                <a:ea typeface="Calibri" charset="0"/>
                <a:cs typeface="Calibri" charset="0"/>
              </a:rPr>
              <a:t>De esta manera, se consigue la mayor presión de inyección en el momento adecuado en cada cilindro, sin importar el régimen de RPM a las que gire el motor.</a:t>
            </a:r>
          </a:p>
        </p:txBody>
      </p:sp>
      <p:grpSp>
        <p:nvGrpSpPr>
          <p:cNvPr id="2" name="Agrupar 1"/>
          <p:cNvGrpSpPr/>
          <p:nvPr/>
        </p:nvGrpSpPr>
        <p:grpSpPr>
          <a:xfrm>
            <a:off x="6818656" y="1973904"/>
            <a:ext cx="1471384" cy="4701756"/>
            <a:chOff x="7051411" y="1973904"/>
            <a:chExt cx="1471384" cy="4701756"/>
          </a:xfrm>
        </p:grpSpPr>
        <p:grpSp>
          <p:nvGrpSpPr>
            <p:cNvPr id="15" name="Agrupar 14"/>
            <p:cNvGrpSpPr/>
            <p:nvPr/>
          </p:nvGrpSpPr>
          <p:grpSpPr>
            <a:xfrm>
              <a:off x="7051411" y="1973904"/>
              <a:ext cx="1471384" cy="1461214"/>
              <a:chOff x="5201687" y="2567729"/>
              <a:chExt cx="4013748" cy="3986006"/>
            </a:xfrm>
          </p:grpSpPr>
          <p:sp>
            <p:nvSpPr>
              <p:cNvPr id="16" name="Rectángulo redondeado 15"/>
              <p:cNvSpPr/>
              <p:nvPr/>
            </p:nvSpPr>
            <p:spPr>
              <a:xfrm>
                <a:off x="5201687" y="2567729"/>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17" name="Imagen 16">
                <a:extLst>
                  <a:ext uri="{FF2B5EF4-FFF2-40B4-BE49-F238E27FC236}">
                    <a16:creationId xmlns:a16="http://schemas.microsoft.com/office/drawing/2014/main" id="{2EF65FC3-CD61-994E-BC9D-00053A584EB5}"/>
                  </a:ext>
                </a:extLst>
              </p:cNvPr>
              <p:cNvPicPr>
                <a:picLocks noChangeAspect="1"/>
              </p:cNvPicPr>
              <p:nvPr/>
            </p:nvPicPr>
            <p:blipFill>
              <a:blip r:embed="rId2"/>
              <a:stretch>
                <a:fillRect/>
              </a:stretch>
            </p:blipFill>
            <p:spPr>
              <a:xfrm>
                <a:off x="5375343" y="3194572"/>
                <a:ext cx="3737297" cy="2524581"/>
              </a:xfrm>
              <a:prstGeom prst="rect">
                <a:avLst/>
              </a:prstGeom>
            </p:spPr>
          </p:pic>
        </p:grpSp>
        <p:grpSp>
          <p:nvGrpSpPr>
            <p:cNvPr id="18" name="Agrupar 17"/>
            <p:cNvGrpSpPr/>
            <p:nvPr/>
          </p:nvGrpSpPr>
          <p:grpSpPr>
            <a:xfrm>
              <a:off x="7051411" y="5214446"/>
              <a:ext cx="1471384" cy="1461214"/>
              <a:chOff x="5201687" y="2895794"/>
              <a:chExt cx="4013748" cy="3986006"/>
            </a:xfrm>
          </p:grpSpPr>
          <p:sp>
            <p:nvSpPr>
              <p:cNvPr id="19" name="Rectángulo redondeado 18"/>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0" name="Imagen 19">
                <a:extLst>
                  <a:ext uri="{FF2B5EF4-FFF2-40B4-BE49-F238E27FC236}">
                    <a16:creationId xmlns:a16="http://schemas.microsoft.com/office/drawing/2014/main" id="{03324957-DF47-7A46-A7AD-3075A434C49B}"/>
                  </a:ext>
                </a:extLst>
              </p:cNvPr>
              <p:cNvPicPr>
                <a:picLocks noChangeAspect="1"/>
              </p:cNvPicPr>
              <p:nvPr/>
            </p:nvPicPr>
            <p:blipFill>
              <a:blip r:embed="rId3"/>
              <a:stretch>
                <a:fillRect/>
              </a:stretch>
            </p:blipFill>
            <p:spPr>
              <a:xfrm>
                <a:off x="5498442" y="3174526"/>
                <a:ext cx="3357798" cy="3477331"/>
              </a:xfrm>
              <a:prstGeom prst="rect">
                <a:avLst/>
              </a:prstGeom>
            </p:spPr>
          </p:pic>
        </p:grpSp>
        <p:grpSp>
          <p:nvGrpSpPr>
            <p:cNvPr id="21" name="Agrupar 20"/>
            <p:cNvGrpSpPr/>
            <p:nvPr/>
          </p:nvGrpSpPr>
          <p:grpSpPr>
            <a:xfrm>
              <a:off x="7051411" y="3584166"/>
              <a:ext cx="1471384" cy="1461214"/>
              <a:chOff x="5201687" y="2895794"/>
              <a:chExt cx="4013748" cy="3986006"/>
            </a:xfrm>
          </p:grpSpPr>
          <p:sp>
            <p:nvSpPr>
              <p:cNvPr id="22" name="Rectángulo redondeado 21"/>
              <p:cNvSpPr/>
              <p:nvPr/>
            </p:nvSpPr>
            <p:spPr>
              <a:xfrm>
                <a:off x="5201687" y="2895794"/>
                <a:ext cx="4013748" cy="3986006"/>
              </a:xfrm>
              <a:prstGeom prst="roundRect">
                <a:avLst/>
              </a:prstGeom>
              <a:solidFill>
                <a:srgbClr val="FFFFFF"/>
              </a:solidFill>
              <a:ln w="381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pic>
            <p:nvPicPr>
              <p:cNvPr id="23" name="Imagen 22">
                <a:extLst>
                  <a:ext uri="{FF2B5EF4-FFF2-40B4-BE49-F238E27FC236}">
                    <a16:creationId xmlns:a16="http://schemas.microsoft.com/office/drawing/2014/main" id="{5C6B8A80-3D3C-3744-8BB8-E9CEFAB84D11}"/>
                  </a:ext>
                </a:extLst>
              </p:cNvPr>
              <p:cNvPicPr>
                <a:picLocks noChangeAspect="1"/>
              </p:cNvPicPr>
              <p:nvPr/>
            </p:nvPicPr>
            <p:blipFill>
              <a:blip r:embed="rId4"/>
              <a:stretch>
                <a:fillRect/>
              </a:stretch>
            </p:blipFill>
            <p:spPr>
              <a:xfrm>
                <a:off x="5462693" y="3356984"/>
                <a:ext cx="3550721" cy="2955961"/>
              </a:xfrm>
              <a:prstGeom prst="rect">
                <a:avLst/>
              </a:prstGeom>
            </p:spPr>
          </p:pic>
        </p:grpSp>
      </p:grpSp>
    </p:spTree>
    <p:extLst>
      <p:ext uri="{BB962C8B-B14F-4D97-AF65-F5344CB8AC3E}">
        <p14:creationId xmlns:p14="http://schemas.microsoft.com/office/powerpoint/2010/main" val="147859795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25</a:t>
            </a:fld>
            <a:endParaRPr/>
          </a:p>
        </p:txBody>
      </p:sp>
      <p:pic>
        <p:nvPicPr>
          <p:cNvPr id="11" name="Google Shape;367;p59" descr="Imagen 9"/>
          <p:cNvPicPr preferRelativeResize="0"/>
          <p:nvPr/>
        </p:nvPicPr>
        <p:blipFill rotWithShape="1">
          <a:blip r:embed="rId2">
            <a:alphaModFix/>
          </a:blip>
          <a:srcRect/>
          <a:stretch/>
        </p:blipFill>
        <p:spPr>
          <a:xfrm>
            <a:off x="853932" y="1816204"/>
            <a:ext cx="7019389" cy="4873690"/>
          </a:xfrm>
          <a:prstGeom prst="rect">
            <a:avLst/>
          </a:prstGeom>
          <a:noFill/>
          <a:ln>
            <a:noFill/>
          </a:ln>
        </p:spPr>
      </p:pic>
      <p:grpSp>
        <p:nvGrpSpPr>
          <p:cNvPr id="12" name="Google Shape;369;p59"/>
          <p:cNvGrpSpPr/>
          <p:nvPr/>
        </p:nvGrpSpPr>
        <p:grpSpPr>
          <a:xfrm>
            <a:off x="6555955" y="2286945"/>
            <a:ext cx="2634733" cy="2043929"/>
            <a:chOff x="0" y="0"/>
            <a:chExt cx="2633625" cy="2629601"/>
          </a:xfrm>
        </p:grpSpPr>
        <p:sp>
          <p:nvSpPr>
            <p:cNvPr id="13" name="Google Shape;370;p59"/>
            <p:cNvSpPr/>
            <p:nvPr/>
          </p:nvSpPr>
          <p:spPr>
            <a:xfrm>
              <a:off x="0" y="0"/>
              <a:ext cx="2633625" cy="1993052"/>
            </a:xfrm>
            <a:prstGeom prst="roundRect">
              <a:avLst>
                <a:gd name="adj" fmla="val 11224"/>
              </a:avLst>
            </a:prstGeom>
            <a:solidFill>
              <a:srgbClr val="DFD3D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4" name="Google Shape;371;p59"/>
            <p:cNvSpPr/>
            <p:nvPr/>
          </p:nvSpPr>
          <p:spPr>
            <a:xfrm rot="-9431658">
              <a:off x="992572" y="1807525"/>
              <a:ext cx="333493" cy="788255"/>
            </a:xfrm>
            <a:prstGeom prst="triangle">
              <a:avLst>
                <a:gd name="adj" fmla="val 50000"/>
              </a:avLst>
            </a:prstGeom>
            <a:solidFill>
              <a:srgbClr val="DFD3D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
        <p:nvSpPr>
          <p:cNvPr id="15" name="Google Shape;372;p59"/>
          <p:cNvSpPr txBox="1"/>
          <p:nvPr/>
        </p:nvSpPr>
        <p:spPr>
          <a:xfrm>
            <a:off x="6689121" y="2333084"/>
            <a:ext cx="2409618" cy="1477938"/>
          </a:xfrm>
          <a:prstGeom prst="rect">
            <a:avLst/>
          </a:prstGeom>
          <a:noFill/>
          <a:ln>
            <a:noFill/>
          </a:ln>
        </p:spPr>
        <p:txBody>
          <a:bodyPr spcFirstLastPara="1" wrap="square" lIns="91425" tIns="91425" rIns="91425" bIns="91425" anchor="ctr" anchorCtr="0">
            <a:spAutoFit/>
          </a:bodyPr>
          <a:lstStyle/>
          <a:p>
            <a:pPr marL="0" marR="0" lvl="0" indent="0" algn="l" rtl="0">
              <a:lnSpc>
                <a:spcPct val="80000"/>
              </a:lnSpc>
              <a:spcBef>
                <a:spcPts val="0"/>
              </a:spcBef>
              <a:spcAft>
                <a:spcPts val="0"/>
              </a:spcAft>
              <a:buNone/>
            </a:pPr>
            <a:r>
              <a:rPr lang="en-US" sz="2101" b="1" i="0" u="none" strike="noStrike" cap="none" dirty="0" err="1">
                <a:solidFill>
                  <a:srgbClr val="741B47"/>
                </a:solidFill>
                <a:latin typeface="Calibri"/>
                <a:ea typeface="Calibri"/>
                <a:cs typeface="Calibri"/>
                <a:sym typeface="Calibri"/>
              </a:rPr>
              <a:t>Veamos</a:t>
            </a:r>
            <a:r>
              <a:rPr lang="en-US" sz="2101" b="1" i="0" u="none" strike="noStrike" cap="none" dirty="0">
                <a:solidFill>
                  <a:srgbClr val="741B47"/>
                </a:solidFill>
                <a:latin typeface="Calibri"/>
                <a:ea typeface="Calibri"/>
                <a:cs typeface="Calibri"/>
                <a:sym typeface="Calibri"/>
              </a:rPr>
              <a:t> el </a:t>
            </a:r>
            <a:r>
              <a:rPr lang="en-US" sz="2101" b="1" i="0" u="none" strike="noStrike" cap="none" dirty="0" err="1">
                <a:solidFill>
                  <a:srgbClr val="741B47"/>
                </a:solidFill>
                <a:latin typeface="Calibri"/>
                <a:ea typeface="Calibri"/>
                <a:cs typeface="Calibri"/>
                <a:sym typeface="Calibri"/>
              </a:rPr>
              <a:t>siguiente</a:t>
            </a:r>
            <a:r>
              <a:rPr lang="en-US" sz="2101" b="1" i="0" u="none" strike="noStrike" cap="none" dirty="0">
                <a:solidFill>
                  <a:srgbClr val="741B47"/>
                </a:solidFill>
                <a:latin typeface="Calibri"/>
                <a:ea typeface="Calibri"/>
                <a:cs typeface="Calibri"/>
                <a:sym typeface="Calibri"/>
              </a:rPr>
              <a:t> video que </a:t>
            </a:r>
            <a:r>
              <a:rPr lang="en-US" sz="2101" b="1" i="0" u="none" strike="noStrike" cap="none" dirty="0" err="1">
                <a:solidFill>
                  <a:srgbClr val="741B47"/>
                </a:solidFill>
                <a:latin typeface="Calibri"/>
                <a:ea typeface="Calibri"/>
                <a:cs typeface="Calibri"/>
                <a:sym typeface="Calibri"/>
              </a:rPr>
              <a:t>nos</a:t>
            </a:r>
            <a:r>
              <a:rPr lang="en-US" sz="2101" b="1" i="0" u="none" strike="noStrike" cap="none" dirty="0">
                <a:solidFill>
                  <a:srgbClr val="741B47"/>
                </a:solidFill>
                <a:latin typeface="Calibri"/>
                <a:ea typeface="Calibri"/>
                <a:cs typeface="Calibri"/>
                <a:sym typeface="Calibri"/>
              </a:rPr>
              <a:t> </a:t>
            </a:r>
            <a:r>
              <a:rPr lang="en-US" sz="2101" b="1" i="0" u="none" strike="noStrike" cap="none" dirty="0" err="1">
                <a:solidFill>
                  <a:srgbClr val="741B47"/>
                </a:solidFill>
                <a:latin typeface="Calibri"/>
                <a:ea typeface="Calibri"/>
                <a:cs typeface="Calibri"/>
                <a:sym typeface="Calibri"/>
              </a:rPr>
              <a:t>explica</a:t>
            </a:r>
            <a:r>
              <a:rPr lang="en-US" sz="2101" b="1" i="0" u="none" strike="noStrike" cap="none" dirty="0">
                <a:solidFill>
                  <a:srgbClr val="741B47"/>
                </a:solidFill>
                <a:latin typeface="Calibri"/>
                <a:ea typeface="Calibri"/>
                <a:cs typeface="Calibri"/>
                <a:sym typeface="Calibri"/>
              </a:rPr>
              <a:t> el </a:t>
            </a:r>
            <a:r>
              <a:rPr lang="en-US" sz="2101" b="1" i="0" u="none" strike="noStrike" cap="none" dirty="0" err="1">
                <a:solidFill>
                  <a:srgbClr val="FF0000"/>
                </a:solidFill>
                <a:latin typeface="Calibri"/>
                <a:ea typeface="Calibri"/>
                <a:cs typeface="Calibri"/>
                <a:sym typeface="Calibri"/>
              </a:rPr>
              <a:t>proceso</a:t>
            </a:r>
            <a:r>
              <a:rPr lang="en-US" sz="2101" b="1" i="0" u="none" strike="noStrike" cap="none" dirty="0">
                <a:solidFill>
                  <a:srgbClr val="FF0000"/>
                </a:solidFill>
                <a:latin typeface="Calibri"/>
                <a:ea typeface="Calibri"/>
                <a:cs typeface="Calibri"/>
                <a:sym typeface="Calibri"/>
              </a:rPr>
              <a:t> de </a:t>
            </a:r>
            <a:r>
              <a:rPr lang="en-US" sz="2101" b="1" i="0" u="none" strike="noStrike" cap="none" dirty="0" err="1">
                <a:solidFill>
                  <a:srgbClr val="FF0000"/>
                </a:solidFill>
                <a:latin typeface="Calibri"/>
                <a:ea typeface="Calibri"/>
                <a:cs typeface="Calibri"/>
                <a:sym typeface="Calibri"/>
              </a:rPr>
              <a:t>alimentación</a:t>
            </a:r>
            <a:r>
              <a:rPr lang="en-US" sz="2101" b="1" i="0" u="none" strike="noStrike" cap="none" dirty="0">
                <a:solidFill>
                  <a:srgbClr val="FF0000"/>
                </a:solidFill>
                <a:latin typeface="Calibri"/>
                <a:ea typeface="Calibri"/>
                <a:cs typeface="Calibri"/>
                <a:sym typeface="Calibri"/>
              </a:rPr>
              <a:t> de combustible.</a:t>
            </a:r>
            <a:endParaRPr sz="2101" b="0" i="0" u="none" strike="noStrike" cap="none" dirty="0">
              <a:solidFill>
                <a:srgbClr val="000000"/>
              </a:solidFill>
              <a:latin typeface="Arial"/>
              <a:ea typeface="Arial"/>
              <a:cs typeface="Arial"/>
              <a:sym typeface="Arial"/>
            </a:endParaRPr>
          </a:p>
        </p:txBody>
      </p:sp>
      <p:sp>
        <p:nvSpPr>
          <p:cNvPr id="17" name="Google Shape;374;p59"/>
          <p:cNvSpPr txBox="1"/>
          <p:nvPr/>
        </p:nvSpPr>
        <p:spPr>
          <a:xfrm>
            <a:off x="382999" y="1261802"/>
            <a:ext cx="8954265" cy="536344"/>
          </a:xfrm>
          <a:prstGeom prst="rect">
            <a:avLst/>
          </a:prstGeom>
          <a:noFill/>
          <a:ln>
            <a:noFill/>
          </a:ln>
        </p:spPr>
        <p:txBody>
          <a:bodyPr spcFirstLastPara="1" wrap="square" lIns="91425" tIns="91425" rIns="91425" bIns="91425" anchor="ctr" anchorCtr="0">
            <a:spAutoFit/>
          </a:bodyPr>
          <a:lstStyle/>
          <a:p>
            <a:pPr marL="0" marR="0" lvl="0" indent="0" algn="l" rtl="0">
              <a:lnSpc>
                <a:spcPct val="80000"/>
              </a:lnSpc>
              <a:spcBef>
                <a:spcPts val="0"/>
              </a:spcBef>
              <a:spcAft>
                <a:spcPts val="0"/>
              </a:spcAft>
              <a:buNone/>
            </a:pPr>
            <a:r>
              <a:rPr lang="en-US" sz="2801" b="1" i="0" u="none" strike="noStrike" cap="none">
                <a:solidFill>
                  <a:srgbClr val="741B47"/>
                </a:solidFill>
                <a:latin typeface="Calibri"/>
                <a:ea typeface="Calibri"/>
                <a:cs typeface="Calibri"/>
                <a:sym typeface="Calibri"/>
              </a:rPr>
              <a:t>VIDEO</a:t>
            </a:r>
            <a:endParaRPr/>
          </a:p>
        </p:txBody>
      </p:sp>
      <p:sp>
        <p:nvSpPr>
          <p:cNvPr id="22" name="Google Shape;379;p59"/>
          <p:cNvSpPr txBox="1"/>
          <p:nvPr/>
        </p:nvSpPr>
        <p:spPr>
          <a:xfrm>
            <a:off x="366944" y="1097258"/>
            <a:ext cx="4702375" cy="400373"/>
          </a:xfrm>
          <a:prstGeom prst="rect">
            <a:avLst/>
          </a:prstGeom>
          <a:noFill/>
          <a:ln>
            <a:noFill/>
          </a:ln>
        </p:spPr>
        <p:txBody>
          <a:bodyPr spcFirstLastPara="1" wrap="square" lIns="91450" tIns="91450" rIns="91450" bIns="91450" anchor="ctr" anchorCtr="0">
            <a:spAutoFit/>
          </a:bodyPr>
          <a:lstStyle/>
          <a:p>
            <a:pPr marL="0" marR="0" lvl="0" indent="0" algn="l" rtl="0">
              <a:lnSpc>
                <a:spcPct val="100000"/>
              </a:lnSpc>
              <a:spcBef>
                <a:spcPts val="0"/>
              </a:spcBef>
              <a:spcAft>
                <a:spcPts val="0"/>
              </a:spcAft>
              <a:buNone/>
            </a:pPr>
            <a:r>
              <a:rPr lang="en-US" sz="1401" b="1" i="0" u="none" strike="noStrike" cap="none">
                <a:solidFill>
                  <a:srgbClr val="000000"/>
                </a:solidFill>
                <a:latin typeface="Calibri"/>
                <a:ea typeface="Calibri"/>
                <a:cs typeface="Calibri"/>
                <a:sym typeface="Calibri"/>
              </a:rPr>
              <a:t>VEAMOS EL SIGUIENTE</a:t>
            </a:r>
            <a:endParaRPr/>
          </a:p>
        </p:txBody>
      </p:sp>
      <p:pic>
        <p:nvPicPr>
          <p:cNvPr id="23" name="Google Shape;368;p59" descr="Imagen 10"/>
          <p:cNvPicPr preferRelativeResize="0"/>
          <p:nvPr/>
        </p:nvPicPr>
        <p:blipFill rotWithShape="1">
          <a:blip r:embed="rId3">
            <a:alphaModFix/>
          </a:blip>
          <a:srcRect/>
          <a:stretch/>
        </p:blipFill>
        <p:spPr>
          <a:xfrm flipH="1">
            <a:off x="5176767" y="3961509"/>
            <a:ext cx="4638251" cy="3846491"/>
          </a:xfrm>
          <a:prstGeom prst="rect">
            <a:avLst/>
          </a:prstGeom>
          <a:noFill/>
          <a:ln>
            <a:noFill/>
          </a:ln>
        </p:spPr>
      </p:pic>
      <p:sp>
        <p:nvSpPr>
          <p:cNvPr id="2" name="Botón de acción: ir hacia delante o siguiente 1">
            <a:hlinkClick r:id="rId4" highlightClick="1"/>
            <a:extLst>
              <a:ext uri="{FF2B5EF4-FFF2-40B4-BE49-F238E27FC236}">
                <a16:creationId xmlns:a16="http://schemas.microsoft.com/office/drawing/2014/main" id="{666D1D27-8A84-4471-8D7F-927A321299BB}"/>
              </a:ext>
            </a:extLst>
          </p:cNvPr>
          <p:cNvSpPr/>
          <p:nvPr/>
        </p:nvSpPr>
        <p:spPr>
          <a:xfrm>
            <a:off x="3314363" y="3698326"/>
            <a:ext cx="545037" cy="591484"/>
          </a:xfrm>
          <a:prstGeom prst="actionButtonForwardNex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L" sz="1400" b="0" i="0" u="none" strike="noStrike" cap="none" spc="0" normalizeH="0" baseline="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43;p26"/>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314" name="Google Shape;240;p18"/>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¿CUÁNTO APRENDIMOS?</a:t>
            </a:r>
          </a:p>
        </p:txBody>
      </p:sp>
      <p:grpSp>
        <p:nvGrpSpPr>
          <p:cNvPr id="317" name="Google Shape;242;p18"/>
          <p:cNvGrpSpPr/>
          <p:nvPr/>
        </p:nvGrpSpPr>
        <p:grpSpPr>
          <a:xfrm>
            <a:off x="2035276" y="2911885"/>
            <a:ext cx="6999673" cy="2696554"/>
            <a:chOff x="0" y="0"/>
            <a:chExt cx="6999671" cy="2696553"/>
          </a:xfrm>
        </p:grpSpPr>
        <p:sp>
          <p:nvSpPr>
            <p:cNvPr id="315" name="Rectángulo redondeado"/>
            <p:cNvSpPr/>
            <p:nvPr/>
          </p:nvSpPr>
          <p:spPr>
            <a:xfrm>
              <a:off x="0" y="0"/>
              <a:ext cx="6999672" cy="2696554"/>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6" name="Texto"/>
            <p:cNvSpPr txBox="1"/>
            <p:nvPr/>
          </p:nvSpPr>
          <p:spPr>
            <a:xfrm>
              <a:off x="131634" y="1158159"/>
              <a:ext cx="6736403"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318" name="Google Shape;243;p18"/>
          <p:cNvSpPr txBox="1"/>
          <p:nvPr/>
        </p:nvSpPr>
        <p:spPr>
          <a:xfrm>
            <a:off x="3142379" y="3575887"/>
            <a:ext cx="5466043" cy="110488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 2</a:t>
            </a:r>
          </a:p>
          <a:p>
            <a:pPr>
              <a:lnSpc>
                <a:spcPct val="115000"/>
              </a:lnSpc>
              <a:defRPr sz="1600">
                <a:latin typeface="Calibri"/>
                <a:ea typeface="Calibri"/>
                <a:cs typeface="Calibri"/>
                <a:sym typeface="Calibri"/>
              </a:defRPr>
            </a:pPr>
            <a:r>
              <a:rPr dirty="0"/>
              <a:t>¡Ahora realizaremos una actividad que resume todo lo que hemos visto! </a:t>
            </a:r>
            <a:r>
              <a:rPr b="1" dirty="0">
                <a:solidFill>
                  <a:srgbClr val="76384D"/>
                </a:solidFill>
              </a:rPr>
              <a:t>¡Atentos!</a:t>
            </a:r>
          </a:p>
        </p:txBody>
      </p:sp>
      <p:sp>
        <p:nvSpPr>
          <p:cNvPr id="319" name="Google Shape;244;p18"/>
          <p:cNvSpPr txBox="1"/>
          <p:nvPr/>
        </p:nvSpPr>
        <p:spPr>
          <a:xfrm>
            <a:off x="366450" y="940231"/>
            <a:ext cx="4700400" cy="60883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REVISEMOS</a:t>
            </a:r>
          </a:p>
        </p:txBody>
      </p:sp>
      <p:sp>
        <p:nvSpPr>
          <p:cNvPr id="320" name="Google Shape;245;p18"/>
          <p:cNvSpPr txBox="1"/>
          <p:nvPr/>
        </p:nvSpPr>
        <p:spPr>
          <a:xfrm>
            <a:off x="4137874" y="1082185"/>
            <a:ext cx="834959" cy="877131"/>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a:t>15</a:t>
            </a:r>
            <a:endParaRPr dirty="0"/>
          </a:p>
        </p:txBody>
      </p:sp>
      <p:pic>
        <p:nvPicPr>
          <p:cNvPr id="321" name="Google Shape;246;p18" descr="Google Shape;246;p18"/>
          <p:cNvPicPr>
            <a:picLocks noChangeAspect="1"/>
          </p:cNvPicPr>
          <p:nvPr/>
        </p:nvPicPr>
        <p:blipFill>
          <a:blip r:embed="rId2"/>
          <a:stretch>
            <a:fillRect/>
          </a:stretch>
        </p:blipFill>
        <p:spPr>
          <a:xfrm>
            <a:off x="5474444" y="5389022"/>
            <a:ext cx="1651874" cy="884516"/>
          </a:xfrm>
          <a:prstGeom prst="rect">
            <a:avLst/>
          </a:prstGeom>
          <a:ln w="12700">
            <a:miter lim="400000"/>
          </a:ln>
        </p:spPr>
      </p:pic>
      <p:pic>
        <p:nvPicPr>
          <p:cNvPr id="322" name="Google Shape;247;p18" descr="Google Shape;247;p18"/>
          <p:cNvPicPr>
            <a:picLocks noChangeAspect="1"/>
          </p:cNvPicPr>
          <p:nvPr/>
        </p:nvPicPr>
        <p:blipFill>
          <a:blip r:embed="rId3"/>
          <a:stretch>
            <a:fillRect/>
          </a:stretch>
        </p:blipFill>
        <p:spPr>
          <a:xfrm>
            <a:off x="0" y="2474948"/>
            <a:ext cx="3854921" cy="3652249"/>
          </a:xfrm>
          <a:prstGeom prst="rect">
            <a:avLst/>
          </a:prstGeom>
          <a:ln w="12700">
            <a:miter lim="400000"/>
          </a:ln>
        </p:spPr>
      </p:pic>
      <p:pic>
        <p:nvPicPr>
          <p:cNvPr id="323" name="Google Shape;248;p18" descr="Google Shape;248;p18"/>
          <p:cNvPicPr>
            <a:picLocks noChangeAspect="1"/>
          </p:cNvPicPr>
          <p:nvPr/>
        </p:nvPicPr>
        <p:blipFill>
          <a:blip r:embed="rId4"/>
          <a:stretch>
            <a:fillRect/>
          </a:stretch>
        </p:blipFill>
        <p:spPr>
          <a:xfrm>
            <a:off x="7126316" y="5029930"/>
            <a:ext cx="1806826" cy="1348213"/>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78;p19"/>
          <p:cNvSpPr txBox="1"/>
          <p:nvPr/>
        </p:nvSpPr>
        <p:spPr>
          <a:xfrm>
            <a:off x="366450" y="905054"/>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COMENZAR LA ACTIVIDAD:</a:t>
            </a:r>
          </a:p>
        </p:txBody>
      </p:sp>
      <p:sp>
        <p:nvSpPr>
          <p:cNvPr id="358" name="Google Shape;279;p19"/>
          <p:cNvSpPr txBox="1"/>
          <p:nvPr/>
        </p:nvSpPr>
        <p:spPr>
          <a:xfrm>
            <a:off x="375977" y="1233670"/>
            <a:ext cx="1983765"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359" name="Google Shape;280;p19"/>
          <p:cNvSpPr txBox="1"/>
          <p:nvPr/>
        </p:nvSpPr>
        <p:spPr>
          <a:xfrm>
            <a:off x="1229039" y="1922016"/>
            <a:ext cx="7934626" cy="5093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360" name="Google Shape;281;p19"/>
          <p:cNvSpPr txBox="1"/>
          <p:nvPr/>
        </p:nvSpPr>
        <p:spPr>
          <a:xfrm>
            <a:off x="1229038" y="2672931"/>
            <a:ext cx="7669157" cy="7379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361" name="Google Shape;282;p19"/>
          <p:cNvSpPr txBox="1"/>
          <p:nvPr/>
        </p:nvSpPr>
        <p:spPr>
          <a:xfrm>
            <a:off x="1229039" y="4508603"/>
            <a:ext cx="7865799" cy="5093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362" name="Google Shape;283;p19"/>
          <p:cNvSpPr txBox="1"/>
          <p:nvPr/>
        </p:nvSpPr>
        <p:spPr>
          <a:xfrm>
            <a:off x="1229039" y="5298844"/>
            <a:ext cx="7030064" cy="7379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363" name="Google Shape;284;p19"/>
          <p:cNvSpPr txBox="1"/>
          <p:nvPr/>
        </p:nvSpPr>
        <p:spPr>
          <a:xfrm>
            <a:off x="1229039" y="6272147"/>
            <a:ext cx="3883739" cy="5093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366" name="Google Shape;285;p19"/>
          <p:cNvGrpSpPr/>
          <p:nvPr/>
        </p:nvGrpSpPr>
        <p:grpSpPr>
          <a:xfrm>
            <a:off x="-4655" y="1788830"/>
            <a:ext cx="1135368" cy="783006"/>
            <a:chOff x="0" y="0"/>
            <a:chExt cx="1135367" cy="783005"/>
          </a:xfrm>
        </p:grpSpPr>
        <p:sp>
          <p:nvSpPr>
            <p:cNvPr id="364" name="Google Shape;28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5" name="Google Shape;287;p19" descr="Google Shape;287;p19"/>
            <p:cNvPicPr>
              <a:picLocks noChangeAspect="1"/>
            </p:cNvPicPr>
            <p:nvPr/>
          </p:nvPicPr>
          <p:blipFill>
            <a:blip r:embed="rId2"/>
            <a:stretch>
              <a:fillRect/>
            </a:stretch>
          </p:blipFill>
          <p:spPr>
            <a:xfrm>
              <a:off x="341852" y="157960"/>
              <a:ext cx="629466" cy="530551"/>
            </a:xfrm>
            <a:prstGeom prst="rect">
              <a:avLst/>
            </a:prstGeom>
            <a:ln w="12700" cap="flat">
              <a:noFill/>
              <a:miter lim="400000"/>
            </a:ln>
            <a:effectLst/>
          </p:spPr>
        </p:pic>
      </p:grpSp>
      <p:sp>
        <p:nvSpPr>
          <p:cNvPr id="367" name="Google Shape;288;p19"/>
          <p:cNvSpPr txBox="1"/>
          <p:nvPr/>
        </p:nvSpPr>
        <p:spPr>
          <a:xfrm>
            <a:off x="1229039" y="3536691"/>
            <a:ext cx="7865799" cy="7379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370" name="Google Shape;289;p19"/>
          <p:cNvGrpSpPr/>
          <p:nvPr/>
        </p:nvGrpSpPr>
        <p:grpSpPr>
          <a:xfrm>
            <a:off x="-4655" y="2661653"/>
            <a:ext cx="1135368" cy="783007"/>
            <a:chOff x="0" y="0"/>
            <a:chExt cx="1135367" cy="783005"/>
          </a:xfrm>
        </p:grpSpPr>
        <p:sp>
          <p:nvSpPr>
            <p:cNvPr id="368" name="Google Shape;290;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9" name="Google Shape;291;p19" descr="Google Shape;291;p19"/>
            <p:cNvPicPr>
              <a:picLocks noChangeAspect="1"/>
            </p:cNvPicPr>
            <p:nvPr/>
          </p:nvPicPr>
          <p:blipFill>
            <a:blip r:embed="rId3"/>
            <a:stretch>
              <a:fillRect/>
            </a:stretch>
          </p:blipFill>
          <p:spPr>
            <a:xfrm>
              <a:off x="336602" y="143964"/>
              <a:ext cx="639966" cy="539400"/>
            </a:xfrm>
            <a:prstGeom prst="rect">
              <a:avLst/>
            </a:prstGeom>
            <a:ln w="12700" cap="flat">
              <a:noFill/>
              <a:miter lim="400000"/>
            </a:ln>
            <a:effectLst/>
          </p:spPr>
        </p:pic>
      </p:grpSp>
      <p:grpSp>
        <p:nvGrpSpPr>
          <p:cNvPr id="373" name="Google Shape;292;p19"/>
          <p:cNvGrpSpPr/>
          <p:nvPr/>
        </p:nvGrpSpPr>
        <p:grpSpPr>
          <a:xfrm>
            <a:off x="-4655" y="3534476"/>
            <a:ext cx="1135368" cy="783006"/>
            <a:chOff x="0" y="0"/>
            <a:chExt cx="1135367" cy="783005"/>
          </a:xfrm>
        </p:grpSpPr>
        <p:sp>
          <p:nvSpPr>
            <p:cNvPr id="371" name="Google Shape;293;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2" name="Google Shape;294;p19" descr="Google Shape;294;p19"/>
            <p:cNvPicPr>
              <a:picLocks noChangeAspect="1"/>
            </p:cNvPicPr>
            <p:nvPr/>
          </p:nvPicPr>
          <p:blipFill>
            <a:blip r:embed="rId4"/>
            <a:stretch>
              <a:fillRect/>
            </a:stretch>
          </p:blipFill>
          <p:spPr>
            <a:xfrm>
              <a:off x="355406" y="136148"/>
              <a:ext cx="602357" cy="507701"/>
            </a:xfrm>
            <a:prstGeom prst="rect">
              <a:avLst/>
            </a:prstGeom>
            <a:ln w="12700" cap="flat">
              <a:noFill/>
              <a:miter lim="400000"/>
            </a:ln>
            <a:effectLst/>
          </p:spPr>
        </p:pic>
      </p:grpSp>
      <p:grpSp>
        <p:nvGrpSpPr>
          <p:cNvPr id="376" name="Google Shape;295;p19"/>
          <p:cNvGrpSpPr/>
          <p:nvPr/>
        </p:nvGrpSpPr>
        <p:grpSpPr>
          <a:xfrm>
            <a:off x="-4655" y="4407299"/>
            <a:ext cx="1135368" cy="783007"/>
            <a:chOff x="0" y="0"/>
            <a:chExt cx="1135367" cy="783005"/>
          </a:xfrm>
        </p:grpSpPr>
        <p:sp>
          <p:nvSpPr>
            <p:cNvPr id="374" name="Google Shape;29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5" name="Google Shape;297;p19" descr="Google Shape;297;p19"/>
            <p:cNvPicPr>
              <a:picLocks noChangeAspect="1"/>
            </p:cNvPicPr>
            <p:nvPr/>
          </p:nvPicPr>
          <p:blipFill>
            <a:blip r:embed="rId5"/>
            <a:stretch>
              <a:fillRect/>
            </a:stretch>
          </p:blipFill>
          <p:spPr>
            <a:xfrm>
              <a:off x="347637" y="138928"/>
              <a:ext cx="610126" cy="514250"/>
            </a:xfrm>
            <a:prstGeom prst="rect">
              <a:avLst/>
            </a:prstGeom>
            <a:ln w="12700" cap="flat">
              <a:noFill/>
              <a:miter lim="400000"/>
            </a:ln>
            <a:effectLst/>
          </p:spPr>
        </p:pic>
      </p:grpSp>
      <p:grpSp>
        <p:nvGrpSpPr>
          <p:cNvPr id="379" name="Google Shape;298;p19"/>
          <p:cNvGrpSpPr/>
          <p:nvPr/>
        </p:nvGrpSpPr>
        <p:grpSpPr>
          <a:xfrm>
            <a:off x="-4655" y="6167964"/>
            <a:ext cx="1135368" cy="783007"/>
            <a:chOff x="0" y="0"/>
            <a:chExt cx="1135367" cy="783005"/>
          </a:xfrm>
        </p:grpSpPr>
        <p:sp>
          <p:nvSpPr>
            <p:cNvPr id="377" name="Google Shape;299;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8" name="Google Shape;300;p19" descr="Google Shape;300;p19"/>
            <p:cNvPicPr>
              <a:picLocks noChangeAspect="1"/>
            </p:cNvPicPr>
            <p:nvPr/>
          </p:nvPicPr>
          <p:blipFill>
            <a:blip r:embed="rId6"/>
            <a:stretch>
              <a:fillRect/>
            </a:stretch>
          </p:blipFill>
          <p:spPr>
            <a:xfrm>
              <a:off x="323583" y="127375"/>
              <a:ext cx="666002" cy="561344"/>
            </a:xfrm>
            <a:prstGeom prst="rect">
              <a:avLst/>
            </a:prstGeom>
            <a:ln w="12700" cap="flat">
              <a:noFill/>
              <a:miter lim="400000"/>
            </a:ln>
            <a:effectLst/>
          </p:spPr>
        </p:pic>
      </p:grpSp>
      <p:grpSp>
        <p:nvGrpSpPr>
          <p:cNvPr id="382" name="Google Shape;301;p19"/>
          <p:cNvGrpSpPr/>
          <p:nvPr/>
        </p:nvGrpSpPr>
        <p:grpSpPr>
          <a:xfrm>
            <a:off x="-4656" y="5117148"/>
            <a:ext cx="1193248" cy="1156254"/>
            <a:chOff x="0" y="0"/>
            <a:chExt cx="1193246" cy="1156253"/>
          </a:xfrm>
        </p:grpSpPr>
        <p:sp>
          <p:nvSpPr>
            <p:cNvPr id="380" name="Google Shape;302;p19"/>
            <p:cNvSpPr/>
            <p:nvPr/>
          </p:nvSpPr>
          <p:spPr>
            <a:xfrm rot="5400000">
              <a:off x="176180" y="-13207"/>
              <a:ext cx="783007"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81" name="Google Shape;303;p19" descr="Google Shape;303;p19"/>
            <p:cNvPicPr>
              <a:picLocks noChangeAspect="1"/>
            </p:cNvPicPr>
            <p:nvPr/>
          </p:nvPicPr>
          <p:blipFill>
            <a:blip r:embed="rId7"/>
            <a:stretch>
              <a:fillRect/>
            </a:stretch>
          </p:blipFill>
          <p:spPr>
            <a:xfrm rot="19406135">
              <a:off x="146057" y="195256"/>
              <a:ext cx="908506" cy="765741"/>
            </a:xfrm>
            <a:prstGeom prst="rect">
              <a:avLst/>
            </a:prstGeom>
            <a:ln w="12700" cap="flat">
              <a:noFill/>
              <a:miter lim="400000"/>
            </a:ln>
            <a:effectLst/>
          </p:spPr>
        </p:pic>
      </p:grpSp>
      <p:pic>
        <p:nvPicPr>
          <p:cNvPr id="383" name="Google Shape;304;p19" descr="Google Shape;304;p19"/>
          <p:cNvPicPr>
            <a:picLocks noChangeAspect="1"/>
          </p:cNvPicPr>
          <p:nvPr/>
        </p:nvPicPr>
        <p:blipFill>
          <a:blip r:embed="rId8"/>
          <a:stretch>
            <a:fillRect/>
          </a:stretch>
        </p:blipFill>
        <p:spPr>
          <a:xfrm>
            <a:off x="5211105" y="4810371"/>
            <a:ext cx="4327511" cy="335382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386" name="Google Shape;309;p41"/>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grpSp>
        <p:nvGrpSpPr>
          <p:cNvPr id="389" name="Google Shape;310;p41"/>
          <p:cNvGrpSpPr/>
          <p:nvPr/>
        </p:nvGrpSpPr>
        <p:grpSpPr>
          <a:xfrm>
            <a:off x="375974" y="2370246"/>
            <a:ext cx="8839202" cy="3238194"/>
            <a:chOff x="0" y="0"/>
            <a:chExt cx="8839200" cy="3238192"/>
          </a:xfrm>
        </p:grpSpPr>
        <p:sp>
          <p:nvSpPr>
            <p:cNvPr id="38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8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390" name="Google Shape;311;p4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391" name="Google Shape;312;p41"/>
          <p:cNvSpPr txBox="1"/>
          <p:nvPr/>
        </p:nvSpPr>
        <p:spPr>
          <a:xfrm>
            <a:off x="366450" y="996495"/>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¡PRACTIQUEMOS!</a:t>
            </a:r>
          </a:p>
        </p:txBody>
      </p:sp>
      <p:pic>
        <p:nvPicPr>
          <p:cNvPr id="392" name="Google Shape;313;p41" descr="Google Shape;313;p41"/>
          <p:cNvPicPr>
            <a:picLocks noChangeAspect="1"/>
          </p:cNvPicPr>
          <p:nvPr/>
        </p:nvPicPr>
        <p:blipFill>
          <a:blip r:embed="rId2"/>
          <a:stretch>
            <a:fillRect/>
          </a:stretch>
        </p:blipFill>
        <p:spPr>
          <a:xfrm>
            <a:off x="5188463" y="2370246"/>
            <a:ext cx="4539998" cy="5336913"/>
          </a:xfrm>
          <a:prstGeom prst="rect">
            <a:avLst/>
          </a:prstGeom>
          <a:ln w="12700">
            <a:miter lim="400000"/>
          </a:ln>
        </p:spPr>
      </p:pic>
      <p:sp>
        <p:nvSpPr>
          <p:cNvPr id="393" name="Google Shape;314;p41"/>
          <p:cNvSpPr txBox="1"/>
          <p:nvPr/>
        </p:nvSpPr>
        <p:spPr>
          <a:xfrm>
            <a:off x="958647" y="2907945"/>
            <a:ext cx="5455216" cy="167119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 2</a:t>
            </a:r>
          </a:p>
          <a:p>
            <a:pPr>
              <a:lnSpc>
                <a:spcPct val="115000"/>
              </a:lnSpc>
              <a:defRPr sz="2000" b="1">
                <a:solidFill>
                  <a:srgbClr val="FF0000"/>
                </a:solidFill>
                <a:latin typeface="Calibri"/>
                <a:ea typeface="Calibri"/>
                <a:cs typeface="Calibri"/>
                <a:sym typeface="Calibri"/>
              </a:defRPr>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Ahora realizaremos una actividad práctica.</a:t>
            </a:r>
          </a:p>
          <a:p>
            <a:pPr>
              <a:lnSpc>
                <a:spcPct val="115000"/>
              </a:lnSpc>
              <a:defRPr sz="1600">
                <a:latin typeface="Calibri"/>
                <a:ea typeface="Calibri"/>
                <a:cs typeface="Calibri"/>
                <a:sym typeface="Calibri"/>
              </a:defRPr>
            </a:pPr>
            <a:r>
              <a:rPr dirty="0"/>
              <a:t>Te sugerimos </a:t>
            </a:r>
            <a:r>
              <a:rPr b="1" dirty="0">
                <a:solidFill>
                  <a:srgbClr val="76384D"/>
                </a:solidFill>
              </a:rPr>
              <a:t>seguir las instrucciones </a:t>
            </a:r>
            <a:r>
              <a:rPr dirty="0"/>
              <a:t>que van</a:t>
            </a:r>
          </a:p>
          <a:p>
            <a:pPr>
              <a:lnSpc>
                <a:spcPct val="115000"/>
              </a:lnSpc>
              <a:defRPr sz="1600">
                <a:latin typeface="Calibri"/>
                <a:ea typeface="Calibri"/>
                <a:cs typeface="Calibri"/>
                <a:sym typeface="Calibri"/>
              </a:defRPr>
            </a:pPr>
            <a:r>
              <a:rPr dirty="0"/>
              <a:t>Adjuntas en la guía que el profesor te entregará.</a:t>
            </a:r>
          </a:p>
        </p:txBody>
      </p:sp>
      <p:sp>
        <p:nvSpPr>
          <p:cNvPr id="394" name="Google Shape;315;p41"/>
          <p:cNvSpPr txBox="1"/>
          <p:nvPr/>
        </p:nvSpPr>
        <p:spPr>
          <a:xfrm>
            <a:off x="3652622" y="1038576"/>
            <a:ext cx="1022557" cy="101563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6000">
                <a:solidFill>
                  <a:srgbClr val="BA9BA5"/>
                </a:solidFill>
                <a:latin typeface="Calibri"/>
                <a:ea typeface="Calibri"/>
                <a:cs typeface="Calibri"/>
                <a:sym typeface="Calibri"/>
              </a:defRPr>
            </a:lvl1pPr>
          </a:lstStyle>
          <a:p>
            <a:r>
              <a:rPr lang="es-ES" dirty="0"/>
              <a:t>15</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grpSp>
        <p:nvGrpSpPr>
          <p:cNvPr id="399" name="Google Shape;320;p21"/>
          <p:cNvGrpSpPr/>
          <p:nvPr/>
        </p:nvGrpSpPr>
        <p:grpSpPr>
          <a:xfrm>
            <a:off x="383456" y="2370246"/>
            <a:ext cx="8839201" cy="3238194"/>
            <a:chOff x="0" y="0"/>
            <a:chExt cx="8839200" cy="3238192"/>
          </a:xfrm>
        </p:grpSpPr>
        <p:sp>
          <p:nvSpPr>
            <p:cNvPr id="39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9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401" name="Google Shape;322;p21" descr="Google Shape;322;p21"/>
          <p:cNvPicPr>
            <a:picLocks noChangeAspect="1"/>
          </p:cNvPicPr>
          <p:nvPr/>
        </p:nvPicPr>
        <p:blipFill>
          <a:blip r:embed="rId2"/>
          <a:stretch>
            <a:fillRect/>
          </a:stretch>
        </p:blipFill>
        <p:spPr>
          <a:xfrm>
            <a:off x="5102940" y="2710743"/>
            <a:ext cx="5190655" cy="4917757"/>
          </a:xfrm>
          <a:prstGeom prst="rect">
            <a:avLst/>
          </a:prstGeom>
          <a:ln w="12700">
            <a:miter lim="400000"/>
          </a:ln>
        </p:spPr>
      </p:pic>
      <p:sp>
        <p:nvSpPr>
          <p:cNvPr id="402" name="Google Shape;323;p21"/>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403" name="Google Shape;324;p21"/>
          <p:cNvSpPr txBox="1"/>
          <p:nvPr/>
        </p:nvSpPr>
        <p:spPr>
          <a:xfrm>
            <a:off x="366450" y="996495"/>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TERMINAR:</a:t>
            </a:r>
          </a:p>
        </p:txBody>
      </p:sp>
      <p:sp>
        <p:nvSpPr>
          <p:cNvPr id="404" name="Google Shape;325;p21"/>
          <p:cNvSpPr txBox="1"/>
          <p:nvPr/>
        </p:nvSpPr>
        <p:spPr>
          <a:xfrm>
            <a:off x="958647" y="2831569"/>
            <a:ext cx="5481342" cy="2689165"/>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 2</a:t>
            </a:r>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¡No olvides contestar la Autoevaluación y entregar el Ticket</a:t>
            </a:r>
            <a:br>
              <a:rPr lang="es-ES" dirty="0"/>
            </a:br>
            <a:r>
              <a:rPr dirty="0"/>
              <a:t>de Salida!</a:t>
            </a:r>
          </a:p>
          <a:p>
            <a:pPr>
              <a:lnSpc>
                <a:spcPct val="115000"/>
              </a:lnSpc>
            </a:pPr>
            <a:endParaRPr sz="1600" dirty="0"/>
          </a:p>
          <a:p>
            <a:pPr>
              <a:lnSpc>
                <a:spcPct val="115000"/>
              </a:lnSpc>
              <a:defRPr sz="2100" b="1">
                <a:solidFill>
                  <a:srgbClr val="741B47"/>
                </a:solidFill>
                <a:latin typeface="Calibri"/>
                <a:ea typeface="Calibri"/>
                <a:cs typeface="Calibri"/>
                <a:sym typeface="Calibri"/>
              </a:defRPr>
            </a:pPr>
            <a:r>
              <a:rPr dirty="0"/>
              <a:t>¡Hasta la próxima! </a:t>
            </a:r>
            <a:endParaRPr dirty="0">
              <a:latin typeface="+mj-lt"/>
              <a:ea typeface="+mj-ea"/>
              <a:cs typeface="+mj-cs"/>
              <a:sym typeface="Arial"/>
            </a:endParaRPr>
          </a:p>
          <a:p>
            <a:pPr>
              <a:defRPr sz="1600"/>
            </a:pPr>
            <a:br>
              <a:rPr sz="2100" b="1" dirty="0">
                <a:solidFill>
                  <a:srgbClr val="741B47"/>
                </a:solidFill>
              </a:rPr>
            </a:br>
            <a:endParaRPr sz="2100" b="1" dirty="0">
              <a:solidFill>
                <a:srgbClr val="741B47"/>
              </a:solidFill>
            </a:endParaRPr>
          </a:p>
        </p:txBody>
      </p:sp>
      <p:pic>
        <p:nvPicPr>
          <p:cNvPr id="405" name="Google Shape;326;p21" descr="Google Shape;326;p21"/>
          <p:cNvPicPr>
            <a:picLocks noChangeAspect="1"/>
          </p:cNvPicPr>
          <p:nvPr/>
        </p:nvPicPr>
        <p:blipFill>
          <a:blip r:embed="rId3"/>
          <a:stretch>
            <a:fillRect/>
          </a:stretch>
        </p:blipFill>
        <p:spPr>
          <a:xfrm>
            <a:off x="3210792" y="4159041"/>
            <a:ext cx="673177" cy="6037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144" name="Google Shape;35;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45719" rIns="45719" anchor="ctr"/>
          <a:lstStyle/>
          <a:p>
            <a:endParaRPr/>
          </a:p>
        </p:txBody>
      </p:sp>
      <p:grpSp>
        <p:nvGrpSpPr>
          <p:cNvPr id="11" name="Google Shape;101;p3"/>
          <p:cNvGrpSpPr/>
          <p:nvPr/>
        </p:nvGrpSpPr>
        <p:grpSpPr>
          <a:xfrm>
            <a:off x="481781" y="1887795"/>
            <a:ext cx="4090219" cy="3898856"/>
            <a:chOff x="0" y="0"/>
            <a:chExt cx="4090218" cy="3116824"/>
          </a:xfrm>
        </p:grpSpPr>
        <p:sp>
          <p:nvSpPr>
            <p:cNvPr id="12" name="Rectángulo redondeado"/>
            <p:cNvSpPr/>
            <p:nvPr/>
          </p:nvSpPr>
          <p:spPr>
            <a:xfrm>
              <a:off x="0" y="0"/>
              <a:ext cx="4090219" cy="3116825"/>
            </a:xfrm>
            <a:prstGeom prst="roundRect">
              <a:avLst>
                <a:gd name="adj" fmla="val 8420"/>
              </a:avLst>
            </a:prstGeom>
            <a:solidFill>
              <a:srgbClr val="FFFFFF"/>
            </a:solidFill>
            <a:ln w="9525" cap="flat">
              <a:solidFill>
                <a:schemeClr val="accent2">
                  <a:lumOff val="21764"/>
                </a:schemeClr>
              </a:solidFill>
              <a:prstDash val="solid"/>
              <a:round/>
            </a:ln>
            <a:effectLst/>
          </p:spPr>
          <p:txBody>
            <a:bodyPr wrap="square" lIns="45719" tIns="45719" rIns="45719" bIns="45719" numCol="1" anchor="ctr">
              <a:noAutofit/>
            </a:bodyPr>
            <a:lstStyle/>
            <a:p>
              <a:endParaRPr/>
            </a:p>
          </p:txBody>
        </p:sp>
        <p:sp>
          <p:nvSpPr>
            <p:cNvPr id="13" name="Texto"/>
            <p:cNvSpPr txBox="1"/>
            <p:nvPr/>
          </p:nvSpPr>
          <p:spPr>
            <a:xfrm>
              <a:off x="76864" y="1368295"/>
              <a:ext cx="3936491"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14" name="Imagen 21" descr="Imagen 21"/>
          <p:cNvPicPr>
            <a:picLocks noChangeAspect="1"/>
          </p:cNvPicPr>
          <p:nvPr/>
        </p:nvPicPr>
        <p:blipFill>
          <a:blip r:embed="rId2"/>
          <a:stretch>
            <a:fillRect/>
          </a:stretch>
        </p:blipFill>
        <p:spPr>
          <a:xfrm>
            <a:off x="375974" y="1796209"/>
            <a:ext cx="719663" cy="686190"/>
          </a:xfrm>
          <a:prstGeom prst="rect">
            <a:avLst/>
          </a:prstGeom>
          <a:ln w="12700">
            <a:miter lim="400000"/>
          </a:ln>
        </p:spPr>
      </p:pic>
      <p:sp>
        <p:nvSpPr>
          <p:cNvPr id="15" name="Google Shape;95;p3"/>
          <p:cNvSpPr txBox="1"/>
          <p:nvPr/>
        </p:nvSpPr>
        <p:spPr>
          <a:xfrm>
            <a:off x="375975" y="1265366"/>
            <a:ext cx="4864619"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pic>
        <p:nvPicPr>
          <p:cNvPr id="1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17" name="Google Shape;84;p38"/>
          <p:cNvSpPr txBox="1"/>
          <p:nvPr/>
        </p:nvSpPr>
        <p:spPr>
          <a:xfrm>
            <a:off x="841992" y="2017772"/>
            <a:ext cx="3707737" cy="358248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_tradnl" dirty="0"/>
              <a:t>      Inspeccionar y diagnosticar averías</a:t>
            </a:r>
            <a:br>
              <a:rPr lang="es-ES_tradnl" dirty="0"/>
            </a:br>
            <a:r>
              <a:rPr lang="es-ES_tradnl" dirty="0"/>
              <a:t>y fallas en el funcionamiento mecánico, eléctrico o electrónico de vehículos motorizados, identificando el o los sistemas y componentes comprometidos,</a:t>
            </a:r>
          </a:p>
          <a:p>
            <a:r>
              <a:rPr lang="es-ES_tradnl" dirty="0"/>
              <a:t>realizando mediciones y controles de verificación de distintas </a:t>
            </a:r>
          </a:p>
          <a:p>
            <a:r>
              <a:rPr lang="es-ES_tradnl" dirty="0"/>
              <a:t>magnitudes mediante</a:t>
            </a:r>
            <a:br>
              <a:rPr lang="es-ES_tradnl" dirty="0"/>
            </a:br>
            <a:r>
              <a:rPr lang="es-ES_tradnl" dirty="0"/>
              <a:t>instrumentos análogos y</a:t>
            </a:r>
            <a:br>
              <a:rPr lang="es-ES_tradnl" dirty="0"/>
            </a:br>
            <a:r>
              <a:rPr lang="es-ES_tradnl" dirty="0"/>
              <a:t>digitales, con referencia a las especificaciones técnicas</a:t>
            </a:r>
            <a:br>
              <a:rPr lang="es-ES_tradnl" dirty="0"/>
            </a:br>
            <a:r>
              <a:rPr lang="es-ES_tradnl" dirty="0"/>
              <a:t>del fabricante.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111;p3"/>
          <p:cNvSpPr txBox="1"/>
          <p:nvPr/>
        </p:nvSpPr>
        <p:spPr>
          <a:xfrm>
            <a:off x="572273" y="2241783"/>
            <a:ext cx="5782098" cy="433933"/>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90000"/>
              </a:lnSpc>
              <a:defRPr sz="1800" b="1">
                <a:solidFill>
                  <a:srgbClr val="741B47"/>
                </a:solidFill>
                <a:latin typeface="Calibri"/>
                <a:ea typeface="Calibri"/>
                <a:cs typeface="Calibri"/>
                <a:sym typeface="Calibri"/>
              </a:defRPr>
            </a:lvl1pPr>
          </a:lstStyle>
          <a:p>
            <a:r>
              <a:rPr lang="es-ES" dirty="0"/>
              <a:t>SISTEMAS DE ALIMENTACIÓN DE </a:t>
            </a:r>
            <a:r>
              <a:rPr lang="es-ES" dirty="0">
                <a:solidFill>
                  <a:srgbClr val="FF0000"/>
                </a:solidFill>
              </a:rPr>
              <a:t>COMBUSTIBLE</a:t>
            </a:r>
            <a:endParaRPr dirty="0">
              <a:solidFill>
                <a:srgbClr val="FF0000"/>
              </a:solidFill>
            </a:endParaRPr>
          </a:p>
        </p:txBody>
      </p:sp>
      <p:sp>
        <p:nvSpPr>
          <p:cNvPr id="21" name="Google Shape;109;p3"/>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¿QUÉ APRENDIMOS LA ACTIVIDAD ANTERIOR?</a:t>
            </a:r>
          </a:p>
        </p:txBody>
      </p:sp>
      <p:sp>
        <p:nvSpPr>
          <p:cNvPr id="22" name="Google Shape;134;p4"/>
          <p:cNvSpPr txBox="1"/>
          <p:nvPr/>
        </p:nvSpPr>
        <p:spPr>
          <a:xfrm>
            <a:off x="366450" y="1044609"/>
            <a:ext cx="4700400"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lang="es-ES" dirty="0"/>
              <a:t>RECORDEMOS</a:t>
            </a:r>
            <a:endParaRPr dirty="0"/>
          </a:p>
        </p:txBody>
      </p:sp>
      <p:sp>
        <p:nvSpPr>
          <p:cNvPr id="2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dirty="0"/>
          </a:p>
        </p:txBody>
      </p:sp>
      <p:grpSp>
        <p:nvGrpSpPr>
          <p:cNvPr id="50" name="Agrupar 49"/>
          <p:cNvGrpSpPr/>
          <p:nvPr/>
        </p:nvGrpSpPr>
        <p:grpSpPr>
          <a:xfrm>
            <a:off x="298987" y="2894103"/>
            <a:ext cx="4970725" cy="966744"/>
            <a:chOff x="312474" y="2947118"/>
            <a:chExt cx="4970725" cy="966744"/>
          </a:xfrm>
        </p:grpSpPr>
        <p:sp>
          <p:nvSpPr>
            <p:cNvPr id="51" name="Google Shape;121;p3"/>
            <p:cNvSpPr txBox="1"/>
            <p:nvPr/>
          </p:nvSpPr>
          <p:spPr>
            <a:xfrm>
              <a:off x="775665" y="2968842"/>
              <a:ext cx="4482134" cy="92329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Identificaste el mantenimiento correctivo del sistema de  encendido del motor, de acuerdo a lo propuesto en el manual del fabricante.</a:t>
              </a:r>
            </a:p>
          </p:txBody>
        </p:sp>
        <p:sp>
          <p:nvSpPr>
            <p:cNvPr id="52"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3" name="Google Shape;115;p3"/>
            <p:cNvGrpSpPr/>
            <p:nvPr/>
          </p:nvGrpSpPr>
          <p:grpSpPr>
            <a:xfrm>
              <a:off x="312474" y="3122730"/>
              <a:ext cx="376202" cy="615521"/>
              <a:chOff x="0" y="-39676"/>
              <a:chExt cx="376201" cy="615520"/>
            </a:xfrm>
          </p:grpSpPr>
          <p:sp>
            <p:nvSpPr>
              <p:cNvPr id="54"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5" name="Google Shape;117;p3"/>
              <p:cNvSpPr txBox="1"/>
              <p:nvPr/>
            </p:nvSpPr>
            <p:spPr>
              <a:xfrm>
                <a:off x="9524" y="-39676"/>
                <a:ext cx="300302" cy="615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1</a:t>
                </a:r>
                <a:endParaRPr dirty="0"/>
              </a:p>
            </p:txBody>
          </p:sp>
        </p:grpSp>
      </p:grpSp>
      <p:grpSp>
        <p:nvGrpSpPr>
          <p:cNvPr id="56" name="Agrupar 55"/>
          <p:cNvGrpSpPr/>
          <p:nvPr/>
        </p:nvGrpSpPr>
        <p:grpSpPr>
          <a:xfrm>
            <a:off x="298987" y="4171635"/>
            <a:ext cx="4970725" cy="1327297"/>
            <a:chOff x="312474" y="2947117"/>
            <a:chExt cx="4970725" cy="1327297"/>
          </a:xfrm>
        </p:grpSpPr>
        <p:sp>
          <p:nvSpPr>
            <p:cNvPr id="57" name="Google Shape;121;p3"/>
            <p:cNvSpPr txBox="1"/>
            <p:nvPr/>
          </p:nvSpPr>
          <p:spPr>
            <a:xfrm>
              <a:off x="775665" y="3015550"/>
              <a:ext cx="4482134" cy="116951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Aplicaste  el mantenimiento correctivo a un automóvil, considerando las funciones del sistema de encendido del motor, según lo propuesto en el manual de servicio.</a:t>
              </a:r>
            </a:p>
          </p:txBody>
        </p:sp>
        <p:sp>
          <p:nvSpPr>
            <p:cNvPr id="58" name="Rectángulo redondeado"/>
            <p:cNvSpPr/>
            <p:nvPr/>
          </p:nvSpPr>
          <p:spPr>
            <a:xfrm>
              <a:off x="476510" y="2947117"/>
              <a:ext cx="4806689" cy="1327297"/>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9" name="Google Shape;115;p3"/>
            <p:cNvGrpSpPr/>
            <p:nvPr/>
          </p:nvGrpSpPr>
          <p:grpSpPr>
            <a:xfrm>
              <a:off x="312474" y="3320527"/>
              <a:ext cx="376202" cy="559565"/>
              <a:chOff x="0" y="158121"/>
              <a:chExt cx="376201" cy="559564"/>
            </a:xfrm>
          </p:grpSpPr>
          <p:sp>
            <p:nvSpPr>
              <p:cNvPr id="60" name="Google Shape;116;p3"/>
              <p:cNvSpPr/>
              <p:nvPr/>
            </p:nvSpPr>
            <p:spPr>
              <a:xfrm>
                <a:off x="0" y="254527"/>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61" name="Google Shape;117;p3"/>
              <p:cNvSpPr txBox="1"/>
              <p:nvPr/>
            </p:nvSpPr>
            <p:spPr>
              <a:xfrm>
                <a:off x="9524" y="158121"/>
                <a:ext cx="300302" cy="5595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2</a:t>
                </a:r>
                <a:endParaRPr dirty="0"/>
              </a:p>
            </p:txBody>
          </p:sp>
        </p:grpSp>
      </p:grpSp>
      <p:sp>
        <p:nvSpPr>
          <p:cNvPr id="62" name="Google Shape;110;p3"/>
          <p:cNvSpPr/>
          <p:nvPr/>
        </p:nvSpPr>
        <p:spPr>
          <a:xfrm>
            <a:off x="5026616" y="3630159"/>
            <a:ext cx="696537" cy="696535"/>
          </a:xfrm>
          <a:prstGeom prst="ellipse">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63" name="Google Shape;124;p3" descr="Google Shape;124;p3"/>
          <p:cNvPicPr>
            <a:picLocks noChangeAspect="1"/>
          </p:cNvPicPr>
          <p:nvPr/>
        </p:nvPicPr>
        <p:blipFill>
          <a:blip r:embed="rId2"/>
          <a:stretch>
            <a:fillRect/>
          </a:stretch>
        </p:blipFill>
        <p:spPr>
          <a:xfrm>
            <a:off x="4844760" y="2500812"/>
            <a:ext cx="4863918" cy="460819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174" name="Google Shape;129;p4"/>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180" name="Google Shape;134;p4"/>
          <p:cNvSpPr txBox="1"/>
          <p:nvPr/>
        </p:nvSpPr>
        <p:spPr>
          <a:xfrm>
            <a:off x="366450" y="992483"/>
            <a:ext cx="4700400" cy="60883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ALGUNAS PREGUNTAS</a:t>
            </a:r>
          </a:p>
        </p:txBody>
      </p:sp>
      <p:pic>
        <p:nvPicPr>
          <p:cNvPr id="190" name="Google Shape;145;p4" descr="Google Shape;145;p4"/>
          <p:cNvPicPr>
            <a:picLocks noChangeAspect="1"/>
          </p:cNvPicPr>
          <p:nvPr/>
        </p:nvPicPr>
        <p:blipFill>
          <a:blip r:embed="rId2"/>
          <a:stretch>
            <a:fillRect/>
          </a:stretch>
        </p:blipFill>
        <p:spPr>
          <a:xfrm>
            <a:off x="6549425" y="1315762"/>
            <a:ext cx="2670049" cy="5675377"/>
          </a:xfrm>
          <a:prstGeom prst="rect">
            <a:avLst/>
          </a:prstGeom>
          <a:ln w="12700">
            <a:miter lim="400000"/>
          </a:ln>
        </p:spPr>
      </p:pic>
      <p:sp>
        <p:nvSpPr>
          <p:cNvPr id="20" name="Google Shape;138;p4"/>
          <p:cNvSpPr txBox="1"/>
          <p:nvPr/>
        </p:nvSpPr>
        <p:spPr>
          <a:xfrm>
            <a:off x="375767" y="2298657"/>
            <a:ext cx="5442444" cy="53857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 2</a:t>
            </a:r>
          </a:p>
        </p:txBody>
      </p:sp>
      <p:sp>
        <p:nvSpPr>
          <p:cNvPr id="21" name="Google Shape;133;p4"/>
          <p:cNvSpPr txBox="1"/>
          <p:nvPr/>
        </p:nvSpPr>
        <p:spPr>
          <a:xfrm>
            <a:off x="506728" y="6403800"/>
            <a:ext cx="5388802" cy="31021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grpSp>
        <p:nvGrpSpPr>
          <p:cNvPr id="22" name="Agrupar 21"/>
          <p:cNvGrpSpPr/>
          <p:nvPr/>
        </p:nvGrpSpPr>
        <p:grpSpPr>
          <a:xfrm>
            <a:off x="375766" y="2582541"/>
            <a:ext cx="5884406" cy="947543"/>
            <a:chOff x="375766" y="2793099"/>
            <a:chExt cx="5884406" cy="1042297"/>
          </a:xfrm>
        </p:grpSpPr>
        <p:sp>
          <p:nvSpPr>
            <p:cNvPr id="23" name="Rectángulo redondeado"/>
            <p:cNvSpPr/>
            <p:nvPr/>
          </p:nvSpPr>
          <p:spPr>
            <a:xfrm>
              <a:off x="375766" y="3005528"/>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24" name="Google Shape;136;p4"/>
            <p:cNvSpPr txBox="1"/>
            <p:nvPr/>
          </p:nvSpPr>
          <p:spPr>
            <a:xfrm>
              <a:off x="464747" y="2952087"/>
              <a:ext cx="4602103" cy="88330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¿Qué función crees que tiene una bomba de combustible?</a:t>
              </a:r>
            </a:p>
          </p:txBody>
        </p:sp>
        <p:pic>
          <p:nvPicPr>
            <p:cNvPr id="25" name="Google Shape;142;p4" descr="Google Shape;142;p4"/>
            <p:cNvPicPr>
              <a:picLocks noChangeAspect="1"/>
            </p:cNvPicPr>
            <p:nvPr/>
          </p:nvPicPr>
          <p:blipFill>
            <a:blip r:embed="rId3"/>
            <a:stretch>
              <a:fillRect/>
            </a:stretch>
          </p:blipFill>
          <p:spPr>
            <a:xfrm>
              <a:off x="5818211" y="2793099"/>
              <a:ext cx="441961" cy="438913"/>
            </a:xfrm>
            <a:prstGeom prst="rect">
              <a:avLst/>
            </a:prstGeom>
            <a:ln w="12700">
              <a:miter lim="400000"/>
            </a:ln>
          </p:spPr>
        </p:pic>
      </p:grpSp>
      <p:grpSp>
        <p:nvGrpSpPr>
          <p:cNvPr id="26" name="Agrupar 25"/>
          <p:cNvGrpSpPr/>
          <p:nvPr/>
        </p:nvGrpSpPr>
        <p:grpSpPr>
          <a:xfrm>
            <a:off x="375766" y="3511015"/>
            <a:ext cx="5871706" cy="944267"/>
            <a:chOff x="375766" y="3980112"/>
            <a:chExt cx="5871706" cy="1038695"/>
          </a:xfrm>
        </p:grpSpPr>
        <p:grpSp>
          <p:nvGrpSpPr>
            <p:cNvPr id="27" name="Google Shape;131;p4"/>
            <p:cNvGrpSpPr/>
            <p:nvPr/>
          </p:nvGrpSpPr>
          <p:grpSpPr>
            <a:xfrm>
              <a:off x="375766" y="4192101"/>
              <a:ext cx="5650728" cy="735886"/>
              <a:chOff x="0" y="0"/>
              <a:chExt cx="5650726" cy="735885"/>
            </a:xfrm>
          </p:grpSpPr>
          <p:sp>
            <p:nvSpPr>
              <p:cNvPr id="30" name="Rectángulo redondeado"/>
              <p:cNvSpPr/>
              <p:nvPr/>
            </p:nvSpPr>
            <p:spPr>
              <a:xfrm>
                <a:off x="0" y="0"/>
                <a:ext cx="5650726" cy="735885"/>
              </a:xfrm>
              <a:prstGeom prst="roundRect">
                <a:avLst>
                  <a:gd name="adj" fmla="val 16667"/>
                </a:avLst>
              </a:prstGeom>
              <a:no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 name="Texto"/>
              <p:cNvSpPr txBox="1"/>
              <p:nvPr/>
            </p:nvSpPr>
            <p:spPr>
              <a:xfrm>
                <a:off x="32680" y="144611"/>
                <a:ext cx="5585365"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28" name="Google Shape;132;p4"/>
            <p:cNvSpPr txBox="1"/>
            <p:nvPr/>
          </p:nvSpPr>
          <p:spPr>
            <a:xfrm>
              <a:off x="492519" y="4135497"/>
              <a:ext cx="4790061" cy="8833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¿Has tenido experiencia previa con este elemento?</a:t>
              </a:r>
              <a:endParaRPr lang="es-CL" dirty="0"/>
            </a:p>
          </p:txBody>
        </p:sp>
        <p:pic>
          <p:nvPicPr>
            <p:cNvPr id="29" name="Google Shape;143;p4" descr="Google Shape;143;p4"/>
            <p:cNvPicPr>
              <a:picLocks noChangeAspect="1"/>
            </p:cNvPicPr>
            <p:nvPr/>
          </p:nvPicPr>
          <p:blipFill>
            <a:blip r:embed="rId3"/>
            <a:stretch>
              <a:fillRect/>
            </a:stretch>
          </p:blipFill>
          <p:spPr>
            <a:xfrm>
              <a:off x="5805511" y="3980112"/>
              <a:ext cx="441961" cy="438913"/>
            </a:xfrm>
            <a:prstGeom prst="rect">
              <a:avLst/>
            </a:prstGeom>
            <a:ln w="12700">
              <a:miter lim="400000"/>
            </a:ln>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43;p26"/>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pic>
        <p:nvPicPr>
          <p:cNvPr id="203" name="Google Shape;164;p5" descr="Google Shape;164;p5"/>
          <p:cNvPicPr>
            <a:picLocks noChangeAspect="1"/>
          </p:cNvPicPr>
          <p:nvPr/>
        </p:nvPicPr>
        <p:blipFill>
          <a:blip r:embed="rId2"/>
          <a:stretch>
            <a:fillRect/>
          </a:stretch>
        </p:blipFill>
        <p:spPr>
          <a:xfrm>
            <a:off x="663221" y="2367775"/>
            <a:ext cx="2965719" cy="4328992"/>
          </a:xfrm>
          <a:prstGeom prst="rect">
            <a:avLst/>
          </a:prstGeom>
          <a:ln w="12700">
            <a:miter lim="400000"/>
          </a:ln>
        </p:spPr>
      </p:pic>
      <p:sp>
        <p:nvSpPr>
          <p:cNvPr id="204" name="Google Shape;165;p5"/>
          <p:cNvSpPr txBox="1"/>
          <p:nvPr/>
        </p:nvSpPr>
        <p:spPr>
          <a:xfrm>
            <a:off x="4063851" y="2451185"/>
            <a:ext cx="4932407" cy="300554"/>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lvl1pPr>
              <a:defRPr sz="1600" b="1">
                <a:latin typeface="Calibri"/>
                <a:ea typeface="Calibri"/>
                <a:cs typeface="Calibri"/>
                <a:sym typeface="Calibri"/>
              </a:defRPr>
            </a:lvl1pPr>
          </a:lstStyle>
          <a:p>
            <a:r>
              <a:t>Al término de la actividad estarás en condiciones de:</a:t>
            </a:r>
          </a:p>
        </p:txBody>
      </p:sp>
      <p:sp>
        <p:nvSpPr>
          <p:cNvPr id="205" name="Google Shape;166;p5"/>
          <p:cNvSpPr txBox="1"/>
          <p:nvPr/>
        </p:nvSpPr>
        <p:spPr>
          <a:xfrm>
            <a:off x="375974" y="1714294"/>
            <a:ext cx="6920518" cy="51780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 2</a:t>
            </a:r>
          </a:p>
        </p:txBody>
      </p:sp>
      <p:sp>
        <p:nvSpPr>
          <p:cNvPr id="206" name="Google Shape;167;p5"/>
          <p:cNvSpPr txBox="1"/>
          <p:nvPr/>
        </p:nvSpPr>
        <p:spPr>
          <a:xfrm>
            <a:off x="4017017" y="1043151"/>
            <a:ext cx="843082" cy="877131"/>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a:t>15</a:t>
            </a:r>
            <a:endParaRPr dirty="0"/>
          </a:p>
        </p:txBody>
      </p:sp>
      <p:sp>
        <p:nvSpPr>
          <p:cNvPr id="207" name="Google Shape;168;p5"/>
          <p:cNvSpPr txBox="1"/>
          <p:nvPr/>
        </p:nvSpPr>
        <p:spPr>
          <a:xfrm>
            <a:off x="375975" y="1265366"/>
            <a:ext cx="3872883"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grpSp>
        <p:nvGrpSpPr>
          <p:cNvPr id="44" name="Google Shape;151;p5"/>
          <p:cNvGrpSpPr/>
          <p:nvPr/>
        </p:nvGrpSpPr>
        <p:grpSpPr>
          <a:xfrm>
            <a:off x="4063481" y="2903239"/>
            <a:ext cx="5095871" cy="3014236"/>
            <a:chOff x="0" y="0"/>
            <a:chExt cx="5095869" cy="3508578"/>
          </a:xfrm>
        </p:grpSpPr>
        <p:sp>
          <p:nvSpPr>
            <p:cNvPr id="45"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46"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grpSp>
        <p:nvGrpSpPr>
          <p:cNvPr id="47" name="Agrupar 46"/>
          <p:cNvGrpSpPr/>
          <p:nvPr/>
        </p:nvGrpSpPr>
        <p:grpSpPr>
          <a:xfrm>
            <a:off x="3880053" y="3104415"/>
            <a:ext cx="5086906" cy="1169519"/>
            <a:chOff x="3880053" y="3247731"/>
            <a:chExt cx="5086906" cy="1169519"/>
          </a:xfrm>
        </p:grpSpPr>
        <p:sp>
          <p:nvSpPr>
            <p:cNvPr id="48" name="Google Shape;152;p5"/>
            <p:cNvSpPr txBox="1"/>
            <p:nvPr/>
          </p:nvSpPr>
          <p:spPr>
            <a:xfrm>
              <a:off x="4520234" y="3247731"/>
              <a:ext cx="4446725" cy="116951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Identificarás el mantenimiento correctivo del sistema de alimentación de combustible, de acuerdo a lo propuesto en el manual del fabricante.</a:t>
              </a:r>
            </a:p>
          </p:txBody>
        </p:sp>
        <p:grpSp>
          <p:nvGrpSpPr>
            <p:cNvPr id="49" name="Google Shape;155;p5"/>
            <p:cNvGrpSpPr/>
            <p:nvPr/>
          </p:nvGrpSpPr>
          <p:grpSpPr>
            <a:xfrm>
              <a:off x="3880053" y="3459904"/>
              <a:ext cx="376202" cy="536170"/>
              <a:chOff x="0" y="0"/>
              <a:chExt cx="376201" cy="536168"/>
            </a:xfrm>
          </p:grpSpPr>
          <p:sp>
            <p:nvSpPr>
              <p:cNvPr id="50"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1" name="Google Shape;157;p5"/>
              <p:cNvSpPr txBox="1"/>
              <p:nvPr/>
            </p:nvSpPr>
            <p:spPr>
              <a:xfrm>
                <a:off x="9524" y="0"/>
                <a:ext cx="300302" cy="5361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dirty="0"/>
                  <a:t>1</a:t>
                </a:r>
              </a:p>
            </p:txBody>
          </p:sp>
        </p:grpSp>
      </p:grpSp>
      <p:grpSp>
        <p:nvGrpSpPr>
          <p:cNvPr id="52" name="Agrupar 51"/>
          <p:cNvGrpSpPr/>
          <p:nvPr/>
        </p:nvGrpSpPr>
        <p:grpSpPr>
          <a:xfrm>
            <a:off x="3880053" y="4436827"/>
            <a:ext cx="5086906" cy="1169519"/>
            <a:chOff x="3880053" y="3247731"/>
            <a:chExt cx="5086906" cy="1169519"/>
          </a:xfrm>
        </p:grpSpPr>
        <p:sp>
          <p:nvSpPr>
            <p:cNvPr id="53" name="Google Shape;152;p5"/>
            <p:cNvSpPr txBox="1"/>
            <p:nvPr/>
          </p:nvSpPr>
          <p:spPr>
            <a:xfrm>
              <a:off x="4520234" y="3247731"/>
              <a:ext cx="4446725" cy="116951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Aplicarás  el mantenimiento correctivo a un automóvil, considerando las funciones del sistema de alimentación de combustible, según lo propuesto en el manual de servicio.</a:t>
              </a:r>
            </a:p>
          </p:txBody>
        </p:sp>
        <p:grpSp>
          <p:nvGrpSpPr>
            <p:cNvPr id="54" name="Google Shape;155;p5"/>
            <p:cNvGrpSpPr/>
            <p:nvPr/>
          </p:nvGrpSpPr>
          <p:grpSpPr>
            <a:xfrm>
              <a:off x="3880053" y="3420228"/>
              <a:ext cx="376202" cy="615521"/>
              <a:chOff x="0" y="-39676"/>
              <a:chExt cx="376201" cy="615520"/>
            </a:xfrm>
          </p:grpSpPr>
          <p:sp>
            <p:nvSpPr>
              <p:cNvPr id="55"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6" name="Google Shape;157;p5"/>
              <p:cNvSpPr txBox="1"/>
              <p:nvPr/>
            </p:nvSpPr>
            <p:spPr>
              <a:xfrm>
                <a:off x="9524" y="-39676"/>
                <a:ext cx="300302" cy="615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2</a:t>
                </a:r>
                <a:endParaRPr dirty="0"/>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212" name="Rectángulo redondeado"/>
          <p:cNvSpPr/>
          <p:nvPr/>
        </p:nvSpPr>
        <p:spPr>
          <a:xfrm>
            <a:off x="441675" y="3125962"/>
            <a:ext cx="7656061" cy="2816602"/>
          </a:xfrm>
          <a:prstGeom prst="roundRect">
            <a:avLst>
              <a:gd name="adj" fmla="val 8457"/>
            </a:avLst>
          </a:prstGeom>
          <a:solidFill>
            <a:srgbClr val="E9E1E4"/>
          </a:solidFill>
          <a:ln w="12700">
            <a:miter lim="400000"/>
          </a:ln>
        </p:spPr>
        <p:txBody>
          <a:bodyPr lIns="0" tIns="0" rIns="0" bIns="0" anchor="ctr"/>
          <a:lstStyle/>
          <a:p>
            <a:endParaRPr/>
          </a:p>
        </p:txBody>
      </p:sp>
      <p:sp>
        <p:nvSpPr>
          <p:cNvPr id="2" name="Elipse 1"/>
          <p:cNvSpPr/>
          <p:nvPr/>
        </p:nvSpPr>
        <p:spPr>
          <a:xfrm>
            <a:off x="5974808" y="2850606"/>
            <a:ext cx="3341188" cy="3341188"/>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7"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9" name="CuadroTexto 8"/>
          <p:cNvSpPr txBox="1"/>
          <p:nvPr/>
        </p:nvSpPr>
        <p:spPr>
          <a:xfrm>
            <a:off x="442491" y="2668238"/>
            <a:ext cx="517453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ELEVADOR DE PRESIÓN MOTOR GASOLINA</a:t>
            </a:r>
            <a:endParaRPr lang="es-CL" sz="1600" dirty="0">
              <a:solidFill>
                <a:schemeClr val="bg2">
                  <a:lumMod val="50000"/>
                </a:schemeClr>
              </a:solidFill>
              <a:latin typeface="Calibri" charset="0"/>
              <a:ea typeface="Calibri" charset="0"/>
              <a:cs typeface="Calibri" charset="0"/>
            </a:endParaRPr>
          </a:p>
        </p:txBody>
      </p:sp>
      <p:sp>
        <p:nvSpPr>
          <p:cNvPr id="3" name="CuadroTexto 2"/>
          <p:cNvSpPr txBox="1"/>
          <p:nvPr/>
        </p:nvSpPr>
        <p:spPr>
          <a:xfrm>
            <a:off x="708846" y="3331029"/>
            <a:ext cx="4908183" cy="2523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lnSpc>
                <a:spcPts val="1960"/>
              </a:lnSpc>
            </a:pPr>
            <a:r>
              <a:rPr lang="es-CL" dirty="0">
                <a:solidFill>
                  <a:schemeClr val="bg2">
                    <a:lumMod val="50000"/>
                  </a:schemeClr>
                </a:solidFill>
                <a:latin typeface="Calibri" charset="0"/>
                <a:ea typeface="Calibri" charset="0"/>
                <a:cs typeface="Calibri" charset="0"/>
              </a:rPr>
              <a:t>En el motor a gasolina, normalmente, se encuentra ubicada en la parte trasera del motor. </a:t>
            </a:r>
          </a:p>
          <a:p>
            <a:pPr algn="just">
              <a:lnSpc>
                <a:spcPts val="1960"/>
              </a:lnSpc>
            </a:pPr>
            <a:r>
              <a:rPr lang="es-CL" dirty="0">
                <a:solidFill>
                  <a:schemeClr val="bg2">
                    <a:lumMod val="50000"/>
                  </a:schemeClr>
                </a:solidFill>
                <a:latin typeface="Calibri" charset="0"/>
                <a:ea typeface="Calibri" charset="0"/>
                <a:cs typeface="Calibri" charset="0"/>
              </a:rPr>
              <a:t>Su función consiste en elevar la presión  del circuito de baja presión (habitualmente cercana a 4 bares o 60 PSI aprox.) a valores que pueden alcanzar los 400 bares o 5.800 PSI.</a:t>
            </a:r>
          </a:p>
          <a:p>
            <a:pPr algn="just">
              <a:lnSpc>
                <a:spcPts val="1960"/>
              </a:lnSpc>
            </a:pPr>
            <a:r>
              <a:rPr lang="es-CL" dirty="0">
                <a:solidFill>
                  <a:schemeClr val="bg2">
                    <a:lumMod val="50000"/>
                  </a:schemeClr>
                </a:solidFill>
                <a:latin typeface="Calibri" charset="0"/>
                <a:ea typeface="Calibri" charset="0"/>
                <a:cs typeface="Calibri" charset="0"/>
              </a:rPr>
              <a:t>Para conseguir este objetivo, la bomba elevadora de presión recibe movimiento desde una leva especial montada en algunos de los árboles de levas de Admisión o Escape, lo más común es que reciba movimiento desde el árbol de levas de admisión.</a:t>
            </a:r>
          </a:p>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2060926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9" name="CuadroTexto 8"/>
          <p:cNvSpPr txBox="1"/>
          <p:nvPr/>
        </p:nvSpPr>
        <p:spPr>
          <a:xfrm>
            <a:off x="442492" y="2837183"/>
            <a:ext cx="4051132" cy="3447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CL" sz="1600" dirty="0">
                <a:solidFill>
                  <a:schemeClr val="bg2">
                    <a:lumMod val="50000"/>
                  </a:schemeClr>
                </a:solidFill>
                <a:latin typeface="Calibri" charset="0"/>
                <a:ea typeface="Calibri" charset="0"/>
                <a:cs typeface="Calibri" charset="0"/>
              </a:rPr>
              <a:t>La bomba elevadora de presión incluye una válvula reguladora de presión, la que regula la presión de la bomba elevadora de acuerdo a una señal que recibe el ECM desde el sensor de presión de combustible, montado en el riel de inyección.</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La válvula reguladora de presión es una electro válvula o válvula solenoide, comandada por el ECM con una señal de pulso modulado (PWM).</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Gracias a esta válvula se consigue obtener la presión de inyección adecuada, para diferentes instantes de funcionamiento del Motor.</a:t>
            </a:r>
          </a:p>
        </p:txBody>
      </p:sp>
      <p:sp>
        <p:nvSpPr>
          <p:cNvPr id="10" name="Rectángulo redondeado 9"/>
          <p:cNvSpPr/>
          <p:nvPr/>
        </p:nvSpPr>
        <p:spPr>
          <a:xfrm>
            <a:off x="5201687" y="2567729"/>
            <a:ext cx="4013748" cy="3986006"/>
          </a:xfrm>
          <a:prstGeom prst="roundRect">
            <a:avLst/>
          </a:prstGeom>
          <a:blipFill dpi="0" rotWithShape="1">
            <a:blip r:embed="rId2"/>
            <a:srcRect/>
            <a:stretch>
              <a:fillRect l="-1000" r="-2000"/>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5" name="CuadroTexto 14"/>
          <p:cNvSpPr txBox="1"/>
          <p:nvPr/>
        </p:nvSpPr>
        <p:spPr>
          <a:xfrm>
            <a:off x="442491" y="232520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a:solidFill>
                  <a:schemeClr val="bg2">
                    <a:lumMod val="50000"/>
                  </a:schemeClr>
                </a:solidFill>
                <a:latin typeface="Calibri" charset="0"/>
                <a:ea typeface="Calibri" charset="0"/>
                <a:cs typeface="Calibri" charset="0"/>
              </a:rPr>
              <a:t>BOMBA ELEVADOR DE PRESIÓN MOTOR GASOLINA</a:t>
            </a:r>
            <a:endParaRPr lang="es-CL" sz="1600" b="1" dirty="0">
              <a:solidFill>
                <a:schemeClr val="bg2">
                  <a:lumMod val="50000"/>
                </a:schemeClr>
              </a:solidFill>
              <a:latin typeface="Calibri" charset="0"/>
              <a:ea typeface="Calibri" charset="0"/>
              <a:cs typeface="Calibri" charset="0"/>
            </a:endParaRPr>
          </a:p>
        </p:txBody>
      </p:sp>
      <p:sp>
        <p:nvSpPr>
          <p:cNvPr id="17"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6" name="Rectángulo redondeado"/>
          <p:cNvSpPr/>
          <p:nvPr/>
        </p:nvSpPr>
        <p:spPr>
          <a:xfrm rot="16200000">
            <a:off x="3481342" y="608137"/>
            <a:ext cx="4022895" cy="7429426"/>
          </a:xfrm>
          <a:prstGeom prst="roundRect">
            <a:avLst>
              <a:gd name="adj" fmla="val 11419"/>
            </a:avLst>
          </a:prstGeom>
          <a:solidFill>
            <a:schemeClr val="bg1">
              <a:lumMod val="85000"/>
            </a:schemeClr>
          </a:solidFill>
          <a:ln w="12700">
            <a:miter lim="400000"/>
          </a:ln>
        </p:spPr>
        <p:txBody>
          <a:bodyPr lIns="0" tIns="0" rIns="0" bIns="0" anchor="ctr"/>
          <a:lstStyle/>
          <a:p>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787" y="4205531"/>
            <a:ext cx="1825901" cy="2676270"/>
          </a:xfrm>
          <a:prstGeom prst="rect">
            <a:avLst/>
          </a:prstGeom>
        </p:spPr>
      </p:pic>
      <p:sp>
        <p:nvSpPr>
          <p:cNvPr id="8" name="Google Shape;189;p7"/>
          <p:cNvSpPr/>
          <p:nvPr/>
        </p:nvSpPr>
        <p:spPr>
          <a:xfrm rot="13391492" flipH="1">
            <a:off x="1655804" y="2438714"/>
            <a:ext cx="818717" cy="1935145"/>
          </a:xfrm>
          <a:prstGeom prst="triangle">
            <a:avLst/>
          </a:prstGeom>
          <a:solidFill>
            <a:schemeClr val="bg1">
              <a:lumMod val="85000"/>
            </a:schemeClr>
          </a:solidFill>
          <a:ln w="12700">
            <a:miter lim="400000"/>
          </a:ln>
        </p:spPr>
        <p:txBody>
          <a:bodyPr lIns="0" tIns="0" rIns="0" bIns="0" anchor="ctr"/>
          <a:lstStyle/>
          <a:p>
            <a:pPr algn="ctr">
              <a:defRPr>
                <a:solidFill>
                  <a:srgbClr val="FFFFFF"/>
                </a:solidFill>
              </a:defRPr>
            </a:pPr>
            <a:endParaRPr/>
          </a:p>
        </p:txBody>
      </p:sp>
      <p:sp>
        <p:nvSpPr>
          <p:cNvPr id="9" name="Rectángulo redondeado 8"/>
          <p:cNvSpPr/>
          <p:nvPr/>
        </p:nvSpPr>
        <p:spPr>
          <a:xfrm rot="557351">
            <a:off x="6284027" y="2111173"/>
            <a:ext cx="3051448" cy="3073654"/>
          </a:xfrm>
          <a:prstGeom prst="roundRect">
            <a:avLst/>
          </a:prstGeom>
          <a:blipFill dpi="0" rotWithShape="1">
            <a:blip r:embed="rId3"/>
            <a:srcRect/>
            <a:stretch>
              <a:fillRect l="-2000" r="-2000"/>
            </a:stretch>
          </a:blipFill>
          <a:ln w="508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8" name="CuadroTexto 17"/>
          <p:cNvSpPr txBox="1"/>
          <p:nvPr/>
        </p:nvSpPr>
        <p:spPr>
          <a:xfrm>
            <a:off x="2248680" y="3256532"/>
            <a:ext cx="3688292"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nSpc>
                <a:spcPts val="1960"/>
              </a:lnSpc>
            </a:pPr>
            <a:r>
              <a:rPr lang="es-CL" sz="1600" dirty="0">
                <a:solidFill>
                  <a:schemeClr val="bg2">
                    <a:lumMod val="50000"/>
                  </a:schemeClr>
                </a:solidFill>
                <a:latin typeface="Calibri" charset="0"/>
                <a:ea typeface="Calibri" charset="0"/>
                <a:cs typeface="Calibri" charset="0"/>
              </a:rPr>
              <a:t>Al regular la presión de inyección, se consigue un buen pulverizado del combustible a inyectar junto al diseño</a:t>
            </a:r>
            <a:br>
              <a:rPr lang="es-CL" sz="1600" dirty="0">
                <a:solidFill>
                  <a:schemeClr val="bg2">
                    <a:lumMod val="50000"/>
                  </a:schemeClr>
                </a:solidFill>
                <a:latin typeface="Calibri" charset="0"/>
                <a:ea typeface="Calibri" charset="0"/>
                <a:cs typeface="Calibri" charset="0"/>
              </a:rPr>
            </a:br>
            <a:r>
              <a:rPr lang="es-CL" sz="1600" dirty="0">
                <a:solidFill>
                  <a:schemeClr val="bg2">
                    <a:lumMod val="50000"/>
                  </a:schemeClr>
                </a:solidFill>
                <a:latin typeface="Calibri" charset="0"/>
                <a:ea typeface="Calibri" charset="0"/>
                <a:cs typeface="Calibri" charset="0"/>
              </a:rPr>
              <a:t>del inyector de combustible.</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a:solidFill>
                  <a:schemeClr val="bg2">
                    <a:lumMod val="50000"/>
                  </a:schemeClr>
                </a:solidFill>
                <a:latin typeface="Calibri" charset="0"/>
                <a:ea typeface="Calibri" charset="0"/>
                <a:cs typeface="Calibri" charset="0"/>
              </a:rPr>
              <a:t>Así se consigue una inyección de combustible adecuada, la cual produce junto  a la chispa de la bujía una explosión que consiga quemar el combustible inyectado casi en su totalidad, reduciendo las emisiones contaminantes de Co y Hc.</a:t>
            </a: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19" name="Google Shape;173;p6"/>
          <p:cNvSpPr txBox="1"/>
          <p:nvPr/>
        </p:nvSpPr>
        <p:spPr>
          <a:xfrm>
            <a:off x="382499" y="927496"/>
            <a:ext cx="8950502" cy="104640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MOTOR</a:t>
            </a:r>
          </a:p>
        </p:txBody>
      </p:sp>
      <p:sp>
        <p:nvSpPr>
          <p:cNvPr id="20" name="CuadroTexto 19"/>
          <p:cNvSpPr txBox="1"/>
          <p:nvPr/>
        </p:nvSpPr>
        <p:spPr>
          <a:xfrm>
            <a:off x="2268663" y="2563538"/>
            <a:ext cx="3284240" cy="495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a:solidFill>
                  <a:schemeClr val="bg2">
                    <a:lumMod val="50000"/>
                  </a:schemeClr>
                </a:solidFill>
                <a:latin typeface="Calibri" charset="0"/>
                <a:ea typeface="Calibri" charset="0"/>
                <a:cs typeface="Calibri" charset="0"/>
              </a:rPr>
              <a:t>BOMBA ELEVADOR DE PRESIÓN MOTOR GASOLINA</a:t>
            </a:r>
            <a:endParaRPr lang="es-CL" sz="1600" b="1" dirty="0">
              <a:solidFill>
                <a:schemeClr val="bg2">
                  <a:lumMod val="50000"/>
                </a:schemeClr>
              </a:solidFill>
              <a:latin typeface="Calibri" charset="0"/>
              <a:ea typeface="Calibri" charset="0"/>
              <a:cs typeface="Calibri" charset="0"/>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2110</TotalTime>
  <Words>2203</Words>
  <Application>Microsoft Office PowerPoint</Application>
  <PresentationFormat>Personalizado</PresentationFormat>
  <Paragraphs>220</Paragraphs>
  <Slides>29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Avenir Medium</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Pamela  Marquez Pauchard</dc:creator>
  <cp:lastModifiedBy>Pamela  Marquez Pauchard</cp:lastModifiedBy>
  <cp:revision>74</cp:revision>
  <cp:lastPrinted>2021-01-26T21:37:48Z</cp:lastPrinted>
  <dcterms:modified xsi:type="dcterms:W3CDTF">2021-02-15T19:24:51Z</dcterms:modified>
</cp:coreProperties>
</file>