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77" r:id="rId3"/>
    <p:sldId id="279" r:id="rId4"/>
    <p:sldId id="258" r:id="rId5"/>
    <p:sldId id="259" r:id="rId6"/>
    <p:sldId id="260" r:id="rId7"/>
    <p:sldId id="261" r:id="rId8"/>
    <p:sldId id="282" r:id="rId9"/>
    <p:sldId id="321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22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273" r:id="rId36"/>
    <p:sldId id="274" r:id="rId37"/>
    <p:sldId id="281" r:id="rId38"/>
    <p:sldId id="276" r:id="rId39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B47"/>
    <a:srgbClr val="B99F2F"/>
    <a:srgbClr val="C73E32"/>
    <a:srgbClr val="FF0000"/>
    <a:srgbClr val="BA9BA5"/>
    <a:srgbClr val="E9E1E4"/>
    <a:srgbClr val="FEE7DE"/>
    <a:srgbClr val="FFDDDD"/>
    <a:srgbClr val="77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0" autoAdjust="0"/>
    <p:restoredTop sz="99866" autoAdjust="0"/>
  </p:normalViewPr>
  <p:slideViewPr>
    <p:cSldViewPr snapToGrid="0">
      <p:cViewPr varScale="1">
        <p:scale>
          <a:sx n="62" d="100"/>
          <a:sy n="62" d="100"/>
        </p:scale>
        <p:origin x="1506" y="42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5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10|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10|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10|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2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NIVEL 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;p13"/>
          <p:cNvSpPr txBox="1">
            <a:spLocks/>
          </p:cNvSpPr>
          <p:nvPr/>
        </p:nvSpPr>
        <p:spPr>
          <a:xfrm>
            <a:off x="365424" y="2361011"/>
            <a:ext cx="8740476" cy="40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</a:t>
            </a:r>
            <a:r>
              <a:rPr lang="es-ES" sz="3600" b="1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 MOTORES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2900325"/>
            <a:ext cx="6623363" cy="3351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9" y="3293110"/>
            <a:ext cx="1818807" cy="3168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" y="3320875"/>
            <a:ext cx="2205558" cy="314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;p6"/>
          <p:cNvSpPr txBox="1"/>
          <p:nvPr/>
        </p:nvSpPr>
        <p:spPr>
          <a:xfrm>
            <a:off x="572121" y="276722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sp>
        <p:nvSpPr>
          <p:cNvPr id="10" name="Google Shape;174;p6"/>
          <p:cNvSpPr txBox="1"/>
          <p:nvPr/>
        </p:nvSpPr>
        <p:spPr>
          <a:xfrm>
            <a:off x="572121" y="3430801"/>
            <a:ext cx="47885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MAP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321AC33-C5E9-1C4D-8271-F1CCBDD84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40" y="3992927"/>
            <a:ext cx="4628939" cy="2193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235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3069154"/>
            <a:ext cx="44258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800" dirty="0">
                <a:latin typeface="Calibri"/>
                <a:ea typeface="Calibri"/>
                <a:cs typeface="Calibri"/>
                <a:sym typeface="Calibri"/>
              </a:rPr>
              <a:t>¿Qué otras partes conoces del sistema de admisión de aire? ¿Qué funciones cumplen?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99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99292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1" y="3808355"/>
            <a:ext cx="503379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P0105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 funcionamiento en el circuito de presión absoluta del múltiple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P0106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 en rango de operación en el circuito de presión absoluta del múltiple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P0107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entrada baja en el circuito de presión absoluta del múltiple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P0108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entrada alta en el circuito de presión absoluta del múltiple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P0109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intermitente en el circuito de presión absoluta del múltiple de Admisión.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sp>
        <p:nvSpPr>
          <p:cNvPr id="10" name="Google Shape;174;p6"/>
          <p:cNvSpPr txBox="1"/>
          <p:nvPr/>
        </p:nvSpPr>
        <p:spPr>
          <a:xfrm>
            <a:off x="640765" y="3339272"/>
            <a:ext cx="57316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 MAP</a:t>
            </a:r>
          </a:p>
        </p:txBody>
      </p:sp>
    </p:spTree>
    <p:extLst>
      <p:ext uri="{BB962C8B-B14F-4D97-AF65-F5344CB8AC3E}">
        <p14:creationId xmlns:p14="http://schemas.microsoft.com/office/powerpoint/2010/main" val="96450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99292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1" y="3808355"/>
            <a:ext cx="503379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P0110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 funcionamiento en el circuito de temperatura de aire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P0111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Problemas de rango de operación en el circuito de temperatura de aire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P0112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entrada baja en el circuito de temperatura de aire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P0113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entrada alta en el circuito de temperatura de aire de Admisión.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P0114 = </a:t>
            </a: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Intermitencia en el circuito de temperatura de aire de Admisión.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sp>
        <p:nvSpPr>
          <p:cNvPr id="10" name="Google Shape;174;p6"/>
          <p:cNvSpPr txBox="1"/>
          <p:nvPr/>
        </p:nvSpPr>
        <p:spPr>
          <a:xfrm>
            <a:off x="640765" y="3339272"/>
            <a:ext cx="57316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 MAP</a:t>
            </a:r>
          </a:p>
        </p:txBody>
      </p:sp>
    </p:spTree>
    <p:extLst>
      <p:ext uri="{BB962C8B-B14F-4D97-AF65-F5344CB8AC3E}">
        <p14:creationId xmlns:p14="http://schemas.microsoft.com/office/powerpoint/2010/main" val="247017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054761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1" y="3808355"/>
            <a:ext cx="503379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pines del sensor MAP tienen las siguientes funciones: 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Alimentación de Sensor MAP = 5 volts</a:t>
            </a:r>
          </a:p>
          <a:p>
            <a:pPr marL="285750" indent="-285750">
              <a:buFont typeface="Arial"/>
              <a:buChar char="•"/>
            </a:pPr>
            <a:r>
              <a:rPr lang="pt-BR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</a:t>
            </a:r>
            <a:r>
              <a:rPr lang="pt-B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Sensor MAP e IAT = 0 Volt.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MAP = Análoga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IAT = Depende de la </a:t>
            </a:r>
            <a:r>
              <a:rPr lang="es-ES_tradnl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aire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sp>
        <p:nvSpPr>
          <p:cNvPr id="10" name="Google Shape;174;p6"/>
          <p:cNvSpPr txBox="1"/>
          <p:nvPr/>
        </p:nvSpPr>
        <p:spPr>
          <a:xfrm>
            <a:off x="640765" y="3339272"/>
            <a:ext cx="57316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DESCRIPCIÓN DE PINES DE CONECTOR DE SENSOR MAP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34745" y="5857818"/>
            <a:ext cx="53313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i="1" dirty="0">
                <a:latin typeface="Calibri"/>
                <a:cs typeface="Calibri"/>
              </a:rPr>
              <a:t>Este sensor posee solo 4 pines de conexión, por lo que la masa se comparte entre el sensor MAP y el sensor IAT.</a:t>
            </a:r>
          </a:p>
        </p:txBody>
      </p:sp>
    </p:spTree>
    <p:extLst>
      <p:ext uri="{BB962C8B-B14F-4D97-AF65-F5344CB8AC3E}">
        <p14:creationId xmlns:p14="http://schemas.microsoft.com/office/powerpoint/2010/main" val="201920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99292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0" y="3545211"/>
            <a:ext cx="5136764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existen fallas asociadas al sensor MAP se debe realizar los siguientes chequeos: </a:t>
            </a:r>
          </a:p>
          <a:p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Con el encendido en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, medir alimentación de 5 volts en pin del sensor en el conector del MAP.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Verificar la masa compartida en el pin del sensor en el conector del MAP.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Verificar la señal en el pin del sensor en el conector del MAP.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Verificar la señal del sensor IAT en el pin del sensor en el conector del MAP.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0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99292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0" y="3545211"/>
            <a:ext cx="5136764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no hay alimentación de 5 volts,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verificar el extremo del ECM la alimentación, si hay alimentación, diagnóstico cable entre ECM y Sensor dañado, solución revisar el cable y reparar o cambiar de ser necesario.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no hay alimentación de 5 volts, diagnóstico ECM con problemas,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solución reparar o cambiar.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no hay masa,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verificarla en el lado del ECM. Si hay masa medir el cable que llega del ECM hasta el conector del MAP. Si está dañado reemplazarlo.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no hay masa en el ECM,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diagnóstico ECM con problemas, solución reparar o cambiar.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5"/>
            <a:ext cx="9110666" cy="350096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65281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0" y="3545211"/>
            <a:ext cx="513676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Medir el voltaje de la señal del sensor MAP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el pin correspondiente, la cual en ralentí debe ser cercana a 1 volt, y en aceleración debe aumentar hasta 4 volts en promedio.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no hay señal,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diagnóstico sensor dañado, solución cambio.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Medir voltaje de señal del sensor IAT en el pin correspondiente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, la cual debe ser una señal lineal, dependiendo de la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Tº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 del aire de admisión.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5"/>
            <a:ext cx="7245841" cy="350096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778662"/>
            <a:ext cx="50795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DE CUERPO DE ACELERACIÓN (TPS)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293508"/>
            <a:ext cx="513676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Es una mezcla entre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y actuador,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ya que actúa abriendo o cerrando la mariposa de aceleración de acuerdo a las necesidades del motor. 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del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motor Diesel,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el TPS actúa completamente diferente al TPS del motor a gasolina. 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del motor Diesel este cuerpo </a:t>
            </a: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 aceleración tiene funciones específicas: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" name="Imagen 2" descr="MONA SEÑALAND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8829" y="4953974"/>
            <a:ext cx="2711434" cy="29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6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5"/>
            <a:ext cx="7245841" cy="350096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778662"/>
            <a:ext cx="50795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DE CUERPO DE ACELERACIÓN (TPS)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293508"/>
            <a:ext cx="513676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mariposa de aceleración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debe permanecer totalmente abierta durante el funcionamiento del motor.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Debe cerrarse por completo al detener el motor, es decir, ayuda a la detención mas rápida del motor.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Ayuda a la recirculación de gases EGR,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cerrarse en forma parcial cuando es necesario meter gases quemados en la cámara de combustión.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18373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hr-HR" sz="12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6 </a:t>
            </a:r>
            <a:r>
              <a:rPr lang="hr-HR" sz="12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MANTENIMIENTO DE MOTORES</a:t>
            </a: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10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278138"/>
            <a:ext cx="6910829" cy="4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ADMISIÓN DE AIRE 2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5" name="Imagen 4" descr="portadilla a9 m6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" y="3013523"/>
            <a:ext cx="7470297" cy="42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5"/>
            <a:ext cx="7245841" cy="350096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778662"/>
            <a:ext cx="50795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DE CUERPO DE ACELERACIÓN (TPS)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293508"/>
            <a:ext cx="320329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Ayuda a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controlar en volumen de aire que ingresa al motor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trabajar con el CDPF.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En cambio, en el motor a Gasolina el TPS o Cuerpo de aceleración se abre proporcionalmente, a medida que se pisa el pedal de acelerador.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" name="Imagen 2" descr="NIÑO PENSAND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7" y="3832752"/>
            <a:ext cx="2406430" cy="37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5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5"/>
            <a:ext cx="7245841" cy="350096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778662"/>
            <a:ext cx="52626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ACTUADOR DE CUERPO DE ACELERACIÓN (TPS)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293508"/>
            <a:ext cx="377532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Además de contar con 2 sensores de posición de la apertura de la mariposa o válvula de aceleración, el TPS posee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un actuador.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 actuador se encarga de abrir la mariposa o válvula de aceleración en base a los requerimientos del conductor a través del pedal de acelerador y de APP.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" name="Imagen 3" descr="niño colorin tato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468">
            <a:off x="7011909" y="3970044"/>
            <a:ext cx="3433297" cy="40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4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3069154"/>
            <a:ext cx="44258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800" dirty="0">
                <a:latin typeface="Calibri"/>
                <a:ea typeface="Calibri"/>
                <a:cs typeface="Calibri"/>
                <a:sym typeface="Calibri"/>
              </a:rPr>
              <a:t>¿Todos los cuerpos de aceleración son iguales? Comenta.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30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AC41A0B-3C4A-F34F-9754-77507AE8AD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8472" y="3157730"/>
            <a:ext cx="6222295" cy="37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173;p6"/>
          <p:cNvSpPr/>
          <p:nvPr/>
        </p:nvSpPr>
        <p:spPr>
          <a:xfrm>
            <a:off x="400422" y="2917467"/>
            <a:ext cx="3443636" cy="226532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26270" y="2299651"/>
            <a:ext cx="566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CONEXIÓN ENTRE PEDAL DE ACELERADOR Y TPS VÍA ECM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85550" y="2977684"/>
            <a:ext cx="357587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s-CL" sz="2000" b="1" dirty="0">
                <a:solidFill>
                  <a:srgbClr val="FF0000"/>
                </a:solidFill>
                <a:latin typeface="Calibri"/>
                <a:cs typeface="Calibri"/>
              </a:rPr>
              <a:t>1.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Módulo de pedal acelerador (APP).</a:t>
            </a:r>
          </a:p>
          <a:p>
            <a:pPr>
              <a:lnSpc>
                <a:spcPct val="130000"/>
              </a:lnSpc>
            </a:pPr>
            <a:r>
              <a:rPr lang="es-CL" sz="2000" b="1" dirty="0">
                <a:solidFill>
                  <a:srgbClr val="FF0000"/>
                </a:solidFill>
                <a:latin typeface="Calibri"/>
                <a:cs typeface="Calibri"/>
              </a:rPr>
              <a:t>2.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ECM.</a:t>
            </a:r>
          </a:p>
          <a:p>
            <a:pPr>
              <a:lnSpc>
                <a:spcPct val="130000"/>
              </a:lnSpc>
            </a:pPr>
            <a:r>
              <a:rPr lang="es-CL" sz="2000" b="1" dirty="0">
                <a:solidFill>
                  <a:srgbClr val="FF0000"/>
                </a:solidFill>
                <a:latin typeface="Calibri"/>
                <a:cs typeface="Calibri"/>
              </a:rPr>
              <a:t>3.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TPS.</a:t>
            </a:r>
          </a:p>
          <a:p>
            <a:pPr>
              <a:lnSpc>
                <a:spcPct val="130000"/>
              </a:lnSpc>
            </a:pPr>
            <a:r>
              <a:rPr lang="es-CL" sz="2000" b="1" dirty="0">
                <a:solidFill>
                  <a:srgbClr val="FF0000"/>
                </a:solidFill>
                <a:latin typeface="Calibri"/>
                <a:cs typeface="Calibri"/>
              </a:rPr>
              <a:t>4.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Motor de TPS.</a:t>
            </a:r>
          </a:p>
          <a:p>
            <a:pPr>
              <a:lnSpc>
                <a:spcPct val="130000"/>
              </a:lnSpc>
            </a:pPr>
            <a:r>
              <a:rPr lang="es-CL" sz="2000" b="1" dirty="0">
                <a:solidFill>
                  <a:srgbClr val="FF0000"/>
                </a:solidFill>
                <a:latin typeface="Calibri"/>
                <a:cs typeface="Calibri"/>
              </a:rPr>
              <a:t>5.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Válvula de mariposa de TPS.</a:t>
            </a:r>
          </a:p>
        </p:txBody>
      </p:sp>
    </p:spTree>
    <p:extLst>
      <p:ext uri="{BB962C8B-B14F-4D97-AF65-F5344CB8AC3E}">
        <p14:creationId xmlns:p14="http://schemas.microsoft.com/office/powerpoint/2010/main" val="3536871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503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ESTRUCTURA DE SENSORES DE CUERPO DE ACELERACIÓN (TPS)</a:t>
            </a:r>
          </a:p>
        </p:txBody>
      </p:sp>
      <p:pic>
        <p:nvPicPr>
          <p:cNvPr id="7" name="Picture 13" descr="Descripción: D:\SAIC\350\350 engine\DSC06721.JPG">
            <a:extLst>
              <a:ext uri="{FF2B5EF4-FFF2-40B4-BE49-F238E27FC236}">
                <a16:creationId xmlns:a16="http://schemas.microsoft.com/office/drawing/2014/main" id="{A1852B1F-E90A-C942-95EB-24490D794E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41" y="2842706"/>
            <a:ext cx="2920910" cy="2528188"/>
          </a:xfrm>
          <a:prstGeom prst="roundRect">
            <a:avLst/>
          </a:prstGeom>
          <a:noFill/>
          <a:ln w="76200" cmpd="sng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81BE16-78FE-6944-8BE1-7974F1006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0" y="3686110"/>
            <a:ext cx="4424721" cy="2546871"/>
          </a:xfrm>
          <a:prstGeom prst="rect">
            <a:avLst/>
          </a:prstGeom>
        </p:spPr>
      </p:pic>
      <p:pic>
        <p:nvPicPr>
          <p:cNvPr id="9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01364" y="4627732"/>
            <a:ext cx="3011335" cy="32698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9336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503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ESTRUCTURA DE SENSORES DE CUERPO DE ACELERACIÓN (TPS)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81BE16-78FE-6944-8BE1-7974F100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0" y="3686110"/>
            <a:ext cx="4424721" cy="25468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49083" y="3684019"/>
            <a:ext cx="33860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1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Negativo de motor</a:t>
            </a:r>
          </a:p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2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Masa compartida Sensores TPS 1 y 2 </a:t>
            </a:r>
          </a:p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3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Alimentación compartide 5 volts TPS 1 y 2</a:t>
            </a:r>
          </a:p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4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Positivo Motor</a:t>
            </a:r>
          </a:p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5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TPS 1</a:t>
            </a:r>
          </a:p>
          <a:p>
            <a:pPr marL="285750" indent="-285750">
              <a:buFont typeface="Arial"/>
              <a:buChar char="•"/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Pin 6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TPS 2</a:t>
            </a:r>
          </a:p>
        </p:txBody>
      </p:sp>
    </p:spTree>
    <p:extLst>
      <p:ext uri="{BB962C8B-B14F-4D97-AF65-F5344CB8AC3E}">
        <p14:creationId xmlns:p14="http://schemas.microsoft.com/office/powerpoint/2010/main" val="2403730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773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SEÑALES DE SENSORES DE CUERPO DE ACELERACIÓN (TPS) 1 Y 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8635BA-1DC8-DE43-ACD0-6E5E53E21F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9" y="3706900"/>
            <a:ext cx="3691005" cy="2199380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B01373E-FE47-0A4C-A6B6-B5242337B82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7973" y="3718342"/>
            <a:ext cx="3691006" cy="2199380"/>
          </a:xfrm>
          <a:prstGeom prst="rect">
            <a:avLst/>
          </a:prstGeom>
          <a:noFill/>
          <a:ln w="76200" cmpd="sng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7243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773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SEÑALES DE SENSORES DE CUERPO DE ACELERACIÓN (TPS) 1 Y 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8635BA-1DC8-DE43-ACD0-6E5E53E21F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9" y="3706900"/>
            <a:ext cx="3691005" cy="2199380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</p:spPr>
      </p:pic>
      <p:sp>
        <p:nvSpPr>
          <p:cNvPr id="8" name="Google Shape;174;p6"/>
          <p:cNvSpPr txBox="1"/>
          <p:nvPr/>
        </p:nvSpPr>
        <p:spPr>
          <a:xfrm>
            <a:off x="4702107" y="3362154"/>
            <a:ext cx="4519057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funcionar el motor en ralentí,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una de las señales marca 0,7 volt aprox. Y la otra señal marca 4,4 volts aprox.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 medida que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 abre la mariposa activada por el motor,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el voltaje de la señal de 0,7 volt comienza a subir, y la otra señal que estaba marcando 4,4 volts comienza a disminuir.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abrirse por completo la mariposa comandada por el motor,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los voltajes se invierten,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 decir, la señal que marcaba 0,7 volt llega a marcar 4,4 volts y la señal que marcaba 4,4 volts baja a marcar 0,7 volt.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9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773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SEÑALES DE SENSORES DE CUERPO DE ACELERACIÓN (TPS) 1 Y 2</a:t>
            </a:r>
          </a:p>
        </p:txBody>
      </p:sp>
      <p:sp>
        <p:nvSpPr>
          <p:cNvPr id="8" name="Google Shape;174;p6"/>
          <p:cNvSpPr txBox="1"/>
          <p:nvPr/>
        </p:nvSpPr>
        <p:spPr>
          <a:xfrm>
            <a:off x="7032360" y="4669919"/>
            <a:ext cx="212571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Forma de onda de sensores TPS al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abrir y cerrar por completo la válvula de mariposa.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CBFA17-4D5C-4A48-AED3-55549A453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98" y="3304000"/>
            <a:ext cx="6119533" cy="27542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140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314591" y="2458242"/>
            <a:ext cx="901344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1133" y="2777318"/>
            <a:ext cx="773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SEÑAL DE ACTUADOR DE CUERPO DE ACELERACIÓN</a:t>
            </a:r>
          </a:p>
        </p:txBody>
      </p:sp>
      <p:sp>
        <p:nvSpPr>
          <p:cNvPr id="8" name="Google Shape;174;p6"/>
          <p:cNvSpPr txBox="1"/>
          <p:nvPr/>
        </p:nvSpPr>
        <p:spPr>
          <a:xfrm>
            <a:off x="7032360" y="4589832"/>
            <a:ext cx="21257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Forma de onda de actuador cuando se gira el motor,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abrir la mariposa o válvula de aceleración.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E976138-6107-F347-8B2B-29FCFE87B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51" y="3324555"/>
            <a:ext cx="6110839" cy="2772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601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7" y="2880851"/>
            <a:ext cx="2923654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latin typeface="Calibri"/>
                <a:ea typeface="Calibri"/>
                <a:cs typeface="Calibri"/>
              </a:rPr>
              <a:t>Inspeccionar y diagnosticar averías y fallas en el funcionamiento mecánico, eléctrico o electrónico de vehículos motorizados, identificando el o los sistemas y componentes comprometidos, realizando mediciones y controles de verificación de distintas magnitudes mediante instrumentos análogos y digitales, con referencia a las especificaciones técnicas del fabricante.</a:t>
            </a: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4"/>
            <a:ext cx="7245841" cy="420741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676600"/>
            <a:ext cx="50795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DE CUERPO DE ACELERACIÓN </a:t>
            </a:r>
          </a:p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(TPS) 1 Y 2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981484"/>
            <a:ext cx="513676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P0220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Mal funcionamiento en el circuito A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P0221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Problema en rango de operación en el circuito A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P0222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baja en el circuito A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P0223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alta en el circuito A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P0224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intermitente en el circuito A de posición del acelerador.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Google Shape;174;p6"/>
          <p:cNvSpPr txBox="1"/>
          <p:nvPr/>
        </p:nvSpPr>
        <p:spPr>
          <a:xfrm>
            <a:off x="4130160" y="3317297"/>
            <a:ext cx="57316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SENSORES DE CUERPO DE ACELERACIÓN (TPS)</a:t>
            </a:r>
          </a:p>
        </p:txBody>
      </p:sp>
    </p:spTree>
    <p:extLst>
      <p:ext uri="{BB962C8B-B14F-4D97-AF65-F5344CB8AC3E}">
        <p14:creationId xmlns:p14="http://schemas.microsoft.com/office/powerpoint/2010/main" val="689666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082197" y="2551354"/>
            <a:ext cx="7245841" cy="420741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4095841" y="2676600"/>
            <a:ext cx="50795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DE CUERPO DE ACELERACIÓN </a:t>
            </a:r>
          </a:p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(TPS) 1 Y 2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4095841" y="3981484"/>
            <a:ext cx="513676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P0225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Mal funcionamiento en el circuito B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P0226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Problema en rango de operación en el circuito B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P0227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baja en el circuito B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P0228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alta en el circuito B de posición del acelerador.</a:t>
            </a:r>
          </a:p>
          <a:p>
            <a:pPr marL="935038" indent="-93503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P0229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intermitente en el circuito B de posición del acelerador.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94492" y="2402620"/>
            <a:ext cx="3798296" cy="3798296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B1F2EF-3436-C740-85CF-E7CDD6F02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" y="3169171"/>
            <a:ext cx="2516943" cy="23110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Google Shape;174;p6"/>
          <p:cNvSpPr txBox="1"/>
          <p:nvPr/>
        </p:nvSpPr>
        <p:spPr>
          <a:xfrm>
            <a:off x="4130160" y="3317297"/>
            <a:ext cx="57316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SENSORES DE CUERPO DE ACELERACIÓN (TPS)</a:t>
            </a:r>
          </a:p>
        </p:txBody>
      </p:sp>
    </p:spTree>
    <p:extLst>
      <p:ext uri="{BB962C8B-B14F-4D97-AF65-F5344CB8AC3E}">
        <p14:creationId xmlns:p14="http://schemas.microsoft.com/office/powerpoint/2010/main" val="3622844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4981241" y="2458242"/>
            <a:ext cx="434679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4169" y="2722577"/>
            <a:ext cx="503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</a:rPr>
              <a:t>SENSORES DE CUERPO DE ACELERACIÓN (TPS)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81BE16-78FE-6944-8BE1-7974F100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6" y="3313874"/>
            <a:ext cx="4297486" cy="24736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5815" y="2687740"/>
            <a:ext cx="33860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Para </a:t>
            </a:r>
            <a:r>
              <a:rPr lang="es-ES" sz="1600" b="1" dirty="0">
                <a:solidFill>
                  <a:srgbClr val="800000"/>
                </a:solidFill>
                <a:latin typeface="Calibri"/>
                <a:cs typeface="Calibri"/>
              </a:rPr>
              <a:t>resolver las posibles fallas asociadas a los sensores del cuerpo de aceleración (TPS),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 debe realizar los siguientes chequeos: </a:t>
            </a:r>
          </a:p>
          <a:p>
            <a:pPr algn="just"/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Medir alimentación de 5 volts de alimentación compartida (en los 2 sensores), en el conector del cuerpo de aceleración (TPS).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Verificar la masa compartida de los sensores en el conector del cuerpo de aceleración (TPS).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Verificar la señal de los        sensores de posición de la mariposa de aceleración.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371" y="4674846"/>
            <a:ext cx="1780746" cy="29286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381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4981241" y="2458242"/>
            <a:ext cx="434679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4169" y="2722577"/>
            <a:ext cx="503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</a:rPr>
              <a:t>SENSORES DE CUERPO DE ACELERACIÓN (TPS)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81BE16-78FE-6944-8BE1-7974F100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6" y="3313874"/>
            <a:ext cx="4297486" cy="24736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5815" y="2687740"/>
            <a:ext cx="33860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no hay alimentación de 5 volts, medir voltaje en el pin correspondiente en la salida del ECM.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hay alimentación, revisar el cable que une estos 2 puntos, de estar dañado reemplazarlo.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no hay alimentación,  diagnóstico ECM con       problemas, solución                reparar o cambiar ECM.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3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006" y="4650933"/>
            <a:ext cx="2676600" cy="3290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383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3;p6"/>
          <p:cNvSpPr/>
          <p:nvPr/>
        </p:nvSpPr>
        <p:spPr>
          <a:xfrm>
            <a:off x="4981241" y="2458242"/>
            <a:ext cx="4346798" cy="411260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9" y="2237476"/>
            <a:ext cx="481682" cy="459278"/>
          </a:xfrm>
          <a:prstGeom prst="rect">
            <a:avLst/>
          </a:prstGeom>
        </p:spPr>
      </p:pic>
      <p:sp>
        <p:nvSpPr>
          <p:cNvPr id="2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4169" y="2722577"/>
            <a:ext cx="503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</a:rPr>
              <a:t>SENSORES DE CUERPO DE ACELERACIÓN (TPS)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81BE16-78FE-6944-8BE1-7974F100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6" y="3313874"/>
            <a:ext cx="4297486" cy="24736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5815" y="2687740"/>
            <a:ext cx="33952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no hay masa compartida en el pin correspondiente del conector del TPS, revisarla en el extremo opuesto, en el ECM. 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hay masa, revisar el cable que une estos 2 puntos. De estar dañado, reemplazarlo.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no hay masa en este            punto, diagnóstico ECM con problemas, solución                reparar o cambiar ECM.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246" y="4487624"/>
            <a:ext cx="1989017" cy="32711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1413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b="0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SISTEMA </a:t>
              </a:r>
              <a:r>
                <a:rPr lang="es-ES_tradnl" sz="2000" b="1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DE ADMISIÓN DE AIRE 2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867014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s-ES_tradnl" sz="20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ES_tradnl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ADMISIÓN DE AIRE 2</a:t>
            </a:r>
            <a:endParaRPr b="1" dirty="0">
              <a:solidFill>
                <a:srgbClr val="8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429709" y="1209418"/>
            <a:ext cx="116836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de-DE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ADMISIÓN DE AIRE 2</a:t>
            </a:r>
            <a:endParaRPr lang="de-DE" sz="2000" b="1" dirty="0">
              <a:solidFill>
                <a:srgbClr val="800000"/>
              </a:solidFill>
            </a:endParaRP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843140"/>
            <a:ext cx="4657800" cy="119054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4234557"/>
            <a:ext cx="4657800" cy="137631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25399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ADMISIÓN DE AIRE 2 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4732393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3243278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:a16="http://schemas.microsoft.com/office/drawing/2014/main" id="{FD5CCA16-F769-EE46-BB85-A310245CC79B}"/>
              </a:ext>
            </a:extLst>
          </p:cNvPr>
          <p:cNvSpPr txBox="1"/>
          <p:nvPr/>
        </p:nvSpPr>
        <p:spPr>
          <a:xfrm>
            <a:off x="967146" y="314868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el mantenimiento correctivo del sistema de admisión de aire, de acuerdo a lo propuesto en el manual del fabricante.</a:t>
            </a:r>
          </a:p>
        </p:txBody>
      </p:sp>
      <p:sp>
        <p:nvSpPr>
          <p:cNvPr id="187" name="Google Shape;81;p14">
            <a:extLst>
              <a:ext uri="{FF2B5EF4-FFF2-40B4-BE49-F238E27FC236}">
                <a16:creationId xmlns:a16="http://schemas.microsoft.com/office/drawing/2014/main" id="{CD10E17F-0C25-684D-B2C5-DB1BC6E95A6B}"/>
              </a:ext>
            </a:extLst>
          </p:cNvPr>
          <p:cNvSpPr txBox="1"/>
          <p:nvPr/>
        </p:nvSpPr>
        <p:spPr>
          <a:xfrm>
            <a:off x="967146" y="4623847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Aplicaste el mantenimiento correctivo a un automóvil, considerando las funciones del sistema de admisión de aire, según lo propuesto en el manual de servicio.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75767" y="4156515"/>
            <a:ext cx="5650725" cy="1314785"/>
            <a:chOff x="466025" y="2540150"/>
            <a:chExt cx="5650725" cy="1155550"/>
          </a:xfrm>
        </p:grpSpPr>
        <p:sp>
          <p:nvSpPr>
            <p:cNvPr id="126" name="Google Shape;126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806874" y="2931842"/>
              <a:ext cx="4851775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textos debemos revisar siempre al momento de realizar el manteniendo del sistema de admisión de aire?</a:t>
              </a: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8099"/>
            <a:ext cx="5745381" cy="669457"/>
            <a:chOff x="442650" y="4079977"/>
            <a:chExt cx="5745381" cy="115555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16252"/>
              <a:ext cx="54405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función cumple el sensor de presión absoluta?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75767" y="236319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SISTEMA DE ADMISIÓN DE AIRE 2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579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3874742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50857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20235" y="3549987"/>
            <a:ext cx="4446723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800" dirty="0">
                <a:latin typeface="Calibri"/>
                <a:cs typeface="Calibri"/>
              </a:rPr>
              <a:t>Identificarás el mantenimiento correctivo del sistema de admisión de aire, de acuerdo a lo propuesto en el manual del fabricante.</a:t>
            </a:r>
          </a:p>
          <a:p>
            <a:endParaRPr lang="es-ES_tradnl" sz="1800" dirty="0">
              <a:latin typeface="Calibri"/>
              <a:cs typeface="Calibri"/>
            </a:endParaRPr>
          </a:p>
          <a:p>
            <a:endParaRPr lang="es-ES_tradnl" sz="1800" dirty="0">
              <a:latin typeface="Calibri"/>
              <a:cs typeface="Calibri"/>
            </a:endParaRPr>
          </a:p>
          <a:p>
            <a:r>
              <a:rPr lang="es-ES_tradnl" sz="1800" dirty="0">
                <a:latin typeface="Calibri"/>
                <a:cs typeface="Calibri"/>
              </a:rPr>
              <a:t>Aplicarás el mantenimiento correctivo a un automóvil, considerando las funciones del sistema de admisión de aire, según lo propuesto en el manual de servicio.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80053" y="3801619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5282796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ADMISIÓN DE AIRE 2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3939446" y="1221167"/>
            <a:ext cx="957150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2656541" y="4691184"/>
            <a:ext cx="6524839" cy="2182571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3;p6"/>
          <p:cNvSpPr/>
          <p:nvPr/>
        </p:nvSpPr>
        <p:spPr>
          <a:xfrm>
            <a:off x="533225" y="2722262"/>
            <a:ext cx="6411068" cy="1833052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57969" y="2835415"/>
            <a:ext cx="5172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El Sensor de presión absoluta del múltiple de admisión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 monta en el múltiple de Admisión.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Incorpora </a:t>
            </a:r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2 sensores en uno,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sensor de presión de absoluta de múltiple de admisión y sensor de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Tº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del aire de Admisión.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9032" y="2248234"/>
            <a:ext cx="612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800" b="1" dirty="0">
                <a:solidFill>
                  <a:srgbClr val="800000"/>
                </a:solidFill>
                <a:latin typeface="Calibri"/>
                <a:cs typeface="Calibri"/>
              </a:rPr>
              <a:t>SENSOR DE PRESIÓN ABSOLUTA DEL MÚLTIPLE DE ADMISIÓN</a:t>
            </a:r>
          </a:p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6D8614-2E78-9E4F-A13C-6DFB037B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71" y="2283485"/>
            <a:ext cx="2788876" cy="2299902"/>
          </a:xfrm>
          <a:prstGeom prst="round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392614" y="4862589"/>
            <a:ext cx="4637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Con la información entregada por este sensor el ECM realiza las siguientes gestiones: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Determinar el tiempo de encendido y los valores de duración de la inyección de combustible.</a:t>
            </a:r>
          </a:p>
          <a:p>
            <a:pPr marL="285750" indent="-285750">
              <a:buFont typeface="Wingdings" charset="2"/>
              <a:buChar char="§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Controlar las presiones atmosféricas.</a:t>
            </a:r>
          </a:p>
          <a:p>
            <a:pPr marL="285750" indent="-285750">
              <a:buFont typeface="Wingdings" charset="2"/>
              <a:buChar char="§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Identificar la carga del motor.</a:t>
            </a:r>
          </a:p>
        </p:txBody>
      </p:sp>
      <p:pic>
        <p:nvPicPr>
          <p:cNvPr id="6" name="Imagen 5" descr="mona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7999" y="4199797"/>
            <a:ext cx="2994432" cy="27191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340262BC-3AAE-674F-BE8F-578163CA3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0" y="3672582"/>
            <a:ext cx="6673553" cy="2748187"/>
          </a:xfrm>
          <a:prstGeom prst="rect">
            <a:avLst/>
          </a:prstGeom>
        </p:spPr>
      </p:pic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29032" y="2248234"/>
            <a:ext cx="612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800" b="1" dirty="0">
                <a:solidFill>
                  <a:srgbClr val="800000"/>
                </a:solidFill>
                <a:latin typeface="Calibri"/>
                <a:cs typeface="Calibri"/>
              </a:rPr>
              <a:t>SENSOR DE PRESIÓN ABSOLUTA DEL MÚLTIPLE DE ADMISIÓN</a:t>
            </a:r>
          </a:p>
          <a:p>
            <a:endParaRPr lang="es-ES" dirty="0"/>
          </a:p>
        </p:txBody>
      </p:sp>
      <p:grpSp>
        <p:nvGrpSpPr>
          <p:cNvPr id="5" name="Agrupar 4"/>
          <p:cNvGrpSpPr/>
          <p:nvPr/>
        </p:nvGrpSpPr>
        <p:grpSpPr>
          <a:xfrm>
            <a:off x="6361010" y="2215264"/>
            <a:ext cx="2665663" cy="2665663"/>
            <a:chOff x="6200840" y="2055088"/>
            <a:chExt cx="2665663" cy="2665663"/>
          </a:xfrm>
        </p:grpSpPr>
        <p:sp>
          <p:nvSpPr>
            <p:cNvPr id="2" name="Elipse 1"/>
            <p:cNvSpPr/>
            <p:nvPr/>
          </p:nvSpPr>
          <p:spPr>
            <a:xfrm>
              <a:off x="6200840" y="2055088"/>
              <a:ext cx="2665663" cy="2665663"/>
            </a:xfrm>
            <a:prstGeom prst="ellipse">
              <a:avLst/>
            </a:prstGeom>
            <a:solidFill>
              <a:schemeClr val="bg1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VV</a:t>
              </a:r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DDEAE2C9-749F-1A46-8933-4FACA084A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66940" y="2596355"/>
              <a:ext cx="1922023" cy="13688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" name="Imagen 3" descr="niña pensand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22" y="3977445"/>
            <a:ext cx="2591788" cy="36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17373" y="2551354"/>
            <a:ext cx="9110666" cy="399292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72121" y="276722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PRESIÓN ABSOLUTA DEL MÚLTIPLE DE ADMISIÓN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SISTEMA DE ADMISIÓN DE AIRE 2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572121" y="3716827"/>
            <a:ext cx="503379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mayor presión absoluta dentro del múltiple de admisión, el voltaje de señal enviado a la ECU por el sensor es bajo. 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menor presión absoluta dentro  del múltiple de admisión mayor será el voltaje de señal enviado a la ECU por el sensor.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la actualidad al sensor MAP también se le asigna la función de sensor de presión barométrica.</a:t>
            </a:r>
          </a:p>
        </p:txBody>
      </p:sp>
      <p:sp>
        <p:nvSpPr>
          <p:cNvPr id="14" name="Google Shape;173;p6"/>
          <p:cNvSpPr/>
          <p:nvPr/>
        </p:nvSpPr>
        <p:spPr>
          <a:xfrm>
            <a:off x="5994901" y="2589902"/>
            <a:ext cx="3317788" cy="3920056"/>
          </a:xfrm>
          <a:prstGeom prst="roundRect">
            <a:avLst>
              <a:gd name="adj" fmla="val 16792"/>
            </a:avLst>
          </a:prstGeom>
          <a:solidFill>
            <a:srgbClr val="FFFFFF"/>
          </a:solidFill>
          <a:ln w="76200" cmpd="sng">
            <a:solidFill>
              <a:srgbClr val="E9E1E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CDFD4E-5152-7D4A-BD8F-0B95A40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216" y="3523843"/>
            <a:ext cx="3098948" cy="2207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16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2675</Words>
  <Application>Microsoft Office PowerPoint</Application>
  <PresentationFormat>Personalizado</PresentationFormat>
  <Paragraphs>309</Paragraphs>
  <Slides>38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Pamela  Marquez Pauchard</cp:lastModifiedBy>
  <cp:revision>89</cp:revision>
  <dcterms:modified xsi:type="dcterms:W3CDTF">2021-02-15T17:55:16Z</dcterms:modified>
</cp:coreProperties>
</file>