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77" r:id="rId3"/>
    <p:sldId id="279" r:id="rId4"/>
    <p:sldId id="258" r:id="rId5"/>
    <p:sldId id="259" r:id="rId6"/>
    <p:sldId id="260" r:id="rId7"/>
    <p:sldId id="321" r:id="rId8"/>
    <p:sldId id="348" r:id="rId9"/>
    <p:sldId id="350" r:id="rId10"/>
    <p:sldId id="351" r:id="rId11"/>
    <p:sldId id="352" r:id="rId12"/>
    <p:sldId id="353" r:id="rId13"/>
    <p:sldId id="354" r:id="rId14"/>
    <p:sldId id="355" r:id="rId15"/>
    <p:sldId id="356" r:id="rId16"/>
    <p:sldId id="357" r:id="rId17"/>
    <p:sldId id="358" r:id="rId18"/>
    <p:sldId id="360" r:id="rId19"/>
    <p:sldId id="361" r:id="rId20"/>
    <p:sldId id="362" r:id="rId21"/>
    <p:sldId id="363" r:id="rId22"/>
    <p:sldId id="364" r:id="rId23"/>
    <p:sldId id="365" r:id="rId24"/>
    <p:sldId id="366" r:id="rId25"/>
    <p:sldId id="367" r:id="rId26"/>
    <p:sldId id="368" r:id="rId27"/>
    <p:sldId id="369" r:id="rId28"/>
    <p:sldId id="273" r:id="rId29"/>
    <p:sldId id="274" r:id="rId30"/>
    <p:sldId id="281" r:id="rId31"/>
    <p:sldId id="276" r:id="rId32"/>
  </p:sldIdLst>
  <p:sldSz cx="9720263" cy="7559675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06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iY5pWMYHGHDWxF7ajhTTfqhk8aX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dison Ahumad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1B47"/>
    <a:srgbClr val="B99F2F"/>
    <a:srgbClr val="C73E32"/>
    <a:srgbClr val="FF0000"/>
    <a:srgbClr val="BA9BA5"/>
    <a:srgbClr val="E9E1E4"/>
    <a:srgbClr val="FEE7DE"/>
    <a:srgbClr val="FFDDDD"/>
    <a:srgbClr val="7737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20" autoAdjust="0"/>
    <p:restoredTop sz="99866" autoAdjust="0"/>
  </p:normalViewPr>
  <p:slideViewPr>
    <p:cSldViewPr snapToGrid="0">
      <p:cViewPr varScale="1">
        <p:scale>
          <a:sx n="70" d="100"/>
          <a:sy n="70" d="100"/>
        </p:scale>
        <p:origin x="1170" y="48"/>
      </p:cViewPr>
      <p:guideLst>
        <p:guide orient="horz" pos="2381"/>
        <p:guide pos="30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24953" y="685800"/>
            <a:ext cx="4408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28682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8291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3749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90090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3335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38700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9987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7467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2988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9009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3"/>
          <p:cNvSpPr/>
          <p:nvPr/>
        </p:nvSpPr>
        <p:spPr>
          <a:xfrm>
            <a:off x="242856" y="1756550"/>
            <a:ext cx="9346500" cy="5675922"/>
          </a:xfrm>
          <a:prstGeom prst="round1Rect">
            <a:avLst>
              <a:gd name="adj" fmla="val 15350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6350" y="419800"/>
            <a:ext cx="3659450" cy="68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3"/>
          <p:cNvSpPr/>
          <p:nvPr/>
        </p:nvSpPr>
        <p:spPr>
          <a:xfrm>
            <a:off x="436350" y="6464001"/>
            <a:ext cx="7891862" cy="680474"/>
          </a:xfrm>
          <a:prstGeom prst="roundRect">
            <a:avLst>
              <a:gd name="adj" fmla="val 19335"/>
            </a:avLst>
          </a:prstGeom>
          <a:solidFill>
            <a:srgbClr val="BB9B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441" y="6464000"/>
            <a:ext cx="690482" cy="68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1222172"/>
            <a:ext cx="1080000" cy="2418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418596"/>
            <a:ext cx="1080000" cy="664778"/>
          </a:xfrm>
          <a:prstGeom prst="rect">
            <a:avLst/>
          </a:prstGeom>
        </p:spPr>
      </p:pic>
      <p:pic>
        <p:nvPicPr>
          <p:cNvPr id="18" name="Google Shape;12;p23"/>
          <p:cNvPicPr preferRelativeResize="0">
            <a:picLocks noChangeAspect="1"/>
          </p:cNvPicPr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8521706" y="6387272"/>
            <a:ext cx="830659" cy="75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;p23"/>
          <p:cNvSpPr/>
          <p:nvPr userDrawn="1"/>
        </p:nvSpPr>
        <p:spPr>
          <a:xfrm>
            <a:off x="242856" y="1756550"/>
            <a:ext cx="9346500" cy="5675922"/>
          </a:xfrm>
          <a:prstGeom prst="round1Rect">
            <a:avLst>
              <a:gd name="adj" fmla="val 15350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1222172"/>
            <a:ext cx="1080000" cy="2418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418596"/>
            <a:ext cx="1080000" cy="664778"/>
          </a:xfrm>
          <a:prstGeom prst="rect">
            <a:avLst/>
          </a:prstGeom>
        </p:spPr>
      </p:pic>
      <p:pic>
        <p:nvPicPr>
          <p:cNvPr id="6" name="Google Shape;11;p23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436350" y="419800"/>
            <a:ext cx="3659450" cy="68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5"/>
          <p:cNvSpPr/>
          <p:nvPr/>
        </p:nvSpPr>
        <p:spPr>
          <a:xfrm rot="10800000" flipH="1">
            <a:off x="180975" y="832250"/>
            <a:ext cx="9358200" cy="12369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5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5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5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Mantenimiento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motores</a:t>
            </a:r>
            <a:endParaRPr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4°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11|</a:t>
            </a:r>
            <a:r>
              <a:rPr lang="en-US" sz="16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6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/>
          <p:nvPr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6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6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6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_tradnl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s-ES_tradnl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Mantenimiento de motores</a:t>
            </a:r>
          </a:p>
        </p:txBody>
      </p:sp>
      <p:sp>
        <p:nvSpPr>
          <p:cNvPr id="9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4°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11|</a:t>
            </a:r>
            <a:r>
              <a:rPr lang="en-US" sz="16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6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/>
          <p:nvPr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BA9BA5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8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8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8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_tradnl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s-ES_tradnl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Mantenimiento de motores</a:t>
            </a:r>
          </a:p>
        </p:txBody>
      </p:sp>
      <p:sp>
        <p:nvSpPr>
          <p:cNvPr id="8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4°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11|</a:t>
            </a:r>
            <a:r>
              <a:rPr lang="en-US" sz="16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6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 2"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;p30"/>
          <p:cNvSpPr/>
          <p:nvPr userDrawn="1"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62;p30"/>
          <p:cNvSpPr/>
          <p:nvPr userDrawn="1"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63;p30"/>
          <p:cNvSpPr/>
          <p:nvPr userDrawn="1"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1;p6"/>
          <p:cNvSpPr/>
          <p:nvPr userDrawn="1"/>
        </p:nvSpPr>
        <p:spPr>
          <a:xfrm>
            <a:off x="181651" y="180900"/>
            <a:ext cx="7909200" cy="651000"/>
          </a:xfrm>
          <a:prstGeom prst="round2SameRect">
            <a:avLst>
              <a:gd name="adj1" fmla="val 16667"/>
              <a:gd name="adj2" fmla="val 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92;p3"/>
          <p:cNvSpPr txBox="1"/>
          <p:nvPr userDrawn="1"/>
        </p:nvSpPr>
        <p:spPr>
          <a:xfrm>
            <a:off x="8170652" y="288449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¡</a:t>
            </a:r>
            <a:r>
              <a:rPr lang="en-US" b="1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Atención</a:t>
            </a:r>
            <a:r>
              <a:rPr lang="en-US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6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1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"/>
          <p:cNvSpPr txBox="1"/>
          <p:nvPr/>
        </p:nvSpPr>
        <p:spPr>
          <a:xfrm>
            <a:off x="1176619" y="6648293"/>
            <a:ext cx="7012134" cy="31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 estos documentos se utilizarán de manera inclusiva términos como: el estudiante, el docente, el compañero u otras palabras equivalentes y sus respectivos plurales, es decir, con ellas, se hace referencia tanto a hombres como a mujeres.</a:t>
            </a: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5;p23"/>
          <p:cNvSpPr txBox="1"/>
          <p:nvPr/>
        </p:nvSpPr>
        <p:spPr>
          <a:xfrm>
            <a:off x="1139100" y="834800"/>
            <a:ext cx="4156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SECTOR METALMECÁNICA </a:t>
            </a:r>
            <a:r>
              <a:rPr lang="en-US" sz="12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| NIVEL 4° MEDIO</a:t>
            </a:r>
            <a:endParaRPr sz="12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75;p1"/>
          <p:cNvSpPr txBox="1"/>
          <p:nvPr/>
        </p:nvSpPr>
        <p:spPr>
          <a:xfrm>
            <a:off x="1176619" y="6648293"/>
            <a:ext cx="7012134" cy="31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 estos documentos se utilizarán de manera inclusiva términos como: el estudiante, el docente, el compañero u otras palabras equivalentes y sus respectivos plurales, es decir, con ellas, se hace referencia tanto a hombres como a mujeres.</a:t>
            </a: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76;p1"/>
          <p:cNvSpPr txBox="1"/>
          <p:nvPr/>
        </p:nvSpPr>
        <p:spPr>
          <a:xfrm>
            <a:off x="374950" y="2144650"/>
            <a:ext cx="1444325" cy="17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MÓDULO 6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61;p13"/>
          <p:cNvSpPr txBox="1">
            <a:spLocks/>
          </p:cNvSpPr>
          <p:nvPr/>
        </p:nvSpPr>
        <p:spPr>
          <a:xfrm>
            <a:off x="365424" y="2361011"/>
            <a:ext cx="8740476" cy="403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s-ES" sz="3600" b="1" dirty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MANTENIMIENTO </a:t>
            </a:r>
            <a:r>
              <a:rPr lang="es-ES" sz="3600" b="1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DE MOTORES</a:t>
            </a:r>
            <a:endParaRPr lang="x-none" sz="3600" b="1" dirty="0">
              <a:solidFill>
                <a:srgbClr val="741B47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2900325"/>
            <a:ext cx="6623363" cy="335184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39" y="3293110"/>
            <a:ext cx="1818807" cy="316893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96" y="3320875"/>
            <a:ext cx="2205558" cy="3143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3;p6"/>
          <p:cNvSpPr/>
          <p:nvPr/>
        </p:nvSpPr>
        <p:spPr>
          <a:xfrm>
            <a:off x="350329" y="2551354"/>
            <a:ext cx="8977709" cy="4236479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930561" y="2646790"/>
            <a:ext cx="775103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de-DE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SEÑAL DEL SENSOR DE CIGÜEÑAL CKP INDUCTIVO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DEL SISTEMA DE ENCENDIDO DEL MOTOR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582" y="2317563"/>
            <a:ext cx="481682" cy="459278"/>
          </a:xfrm>
          <a:prstGeom prst="rect">
            <a:avLst/>
          </a:prstGeom>
        </p:spPr>
      </p:pic>
      <p:pic>
        <p:nvPicPr>
          <p:cNvPr id="3" name="Imagen 2" descr="P9 A11 M6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07" y="3427344"/>
            <a:ext cx="4192999" cy="212335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996248" y="6027107"/>
            <a:ext cx="770723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Para obtener la señal con </a:t>
            </a:r>
            <a:r>
              <a:rPr lang="es-ES_tradnl" sz="1600" b="1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Oscilospocio</a:t>
            </a: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, se debe intervenir cualquiera de los 2 cables </a:t>
            </a:r>
          </a:p>
          <a:p>
            <a:pPr algn="ctr"/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y dar arranque al motor.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F13AAD4-14A7-764C-8559-1A574BCF6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279" y="3490590"/>
            <a:ext cx="3854574" cy="2002501"/>
          </a:xfrm>
          <a:prstGeom prst="rect">
            <a:avLst/>
          </a:prstGeom>
          <a:ln w="76200" cmpd="sng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08347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1562" y="1567119"/>
            <a:ext cx="2962656" cy="5248656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2"/>
          <p:cNvSpPr txBox="1"/>
          <p:nvPr/>
        </p:nvSpPr>
        <p:spPr>
          <a:xfrm>
            <a:off x="506729" y="5822930"/>
            <a:ext cx="4995614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¡Investiga en </a:t>
            </a:r>
            <a:r>
              <a:rPr lang="en-US" sz="2100" b="0" i="0" u="none" strike="noStrike" cap="none">
                <a:solidFill>
                  <a:srgbClr val="ED423D"/>
                </a:solidFill>
                <a:latin typeface="Calibri"/>
                <a:ea typeface="Calibri"/>
                <a:cs typeface="Calibri"/>
                <a:sym typeface="Calibri"/>
              </a:rPr>
              <a:t>internet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ocupando tu celular!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¡Comparte tus respuestas!</a:t>
            </a:r>
            <a:endParaRPr/>
          </a:p>
        </p:txBody>
      </p:sp>
      <p:sp>
        <p:nvSpPr>
          <p:cNvPr id="319" name="Google Shape;319;p12"/>
          <p:cNvSpPr/>
          <p:nvPr/>
        </p:nvSpPr>
        <p:spPr>
          <a:xfrm>
            <a:off x="371783" y="2258677"/>
            <a:ext cx="5146719" cy="2388053"/>
          </a:xfrm>
          <a:prstGeom prst="roundRect">
            <a:avLst>
              <a:gd name="adj" fmla="val 9635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2651" y="2061749"/>
            <a:ext cx="477100" cy="4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2"/>
          <p:cNvSpPr txBox="1"/>
          <p:nvPr/>
        </p:nvSpPr>
        <p:spPr>
          <a:xfrm>
            <a:off x="732228" y="3069154"/>
            <a:ext cx="442582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600"/>
            </a:pPr>
            <a:r>
              <a:rPr lang="es-ES_tradnl" sz="1800" dirty="0">
                <a:latin typeface="Calibri"/>
                <a:ea typeface="Calibri"/>
                <a:cs typeface="Calibri"/>
                <a:sym typeface="Calibri"/>
              </a:rPr>
              <a:t>¿Todos los controles de cigüeñal son iguales? Comenta.</a:t>
            </a:r>
          </a:p>
        </p:txBody>
      </p:sp>
      <p:pic>
        <p:nvPicPr>
          <p:cNvPr id="322" name="Google Shape;32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9996" y="4056360"/>
            <a:ext cx="3817418" cy="361671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2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REFLEXIONEMOS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2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HAGAMOS UNA PAUSA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4502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3;p6"/>
          <p:cNvSpPr/>
          <p:nvPr/>
        </p:nvSpPr>
        <p:spPr>
          <a:xfrm>
            <a:off x="897717" y="2551354"/>
            <a:ext cx="8430321" cy="4236479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3812664" y="2767220"/>
            <a:ext cx="478859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 DE CIGÜEÑAL CKP INDUCTIVO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DEL SISTEMA DE ENCENDIDO DEL MOTOR</a:t>
            </a:r>
          </a:p>
        </p:txBody>
      </p:sp>
      <p:sp>
        <p:nvSpPr>
          <p:cNvPr id="15" name="Google Shape;174;p6"/>
          <p:cNvSpPr txBox="1"/>
          <p:nvPr/>
        </p:nvSpPr>
        <p:spPr>
          <a:xfrm>
            <a:off x="3812663" y="3191315"/>
            <a:ext cx="5438213" cy="32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El </a:t>
            </a:r>
            <a:r>
              <a:rPr lang="es-ES" sz="16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sensor CKP del tipo efecto Hall, </a:t>
            </a: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debe ser alimentado para que funcione, por lo que se agrega un tercer cable.</a:t>
            </a:r>
          </a:p>
          <a:p>
            <a:pPr marL="285750" indent="-285750">
              <a:buFont typeface="Arial"/>
              <a:buChar char="•"/>
            </a:pPr>
            <a:endParaRPr lang="es-ES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s-ES" sz="16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Lee las rpm del motor, </a:t>
            </a: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en base a la diferencia de campo magnético que se produce al pasar los dientes de la rueda fónica montada en el volante de inercia del motor habitualmente.</a:t>
            </a:r>
          </a:p>
          <a:p>
            <a:pPr marL="285750" indent="-285750">
              <a:buFont typeface="Arial"/>
              <a:buChar char="•"/>
            </a:pPr>
            <a:endParaRPr lang="es-C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s-ES" sz="16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Esta información es enviada al ECM, </a:t>
            </a: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y con esta información el ECM puede manejar el salto de chispa en las bujías del motor y la inyección de gasolina. </a:t>
            </a:r>
          </a:p>
          <a:p>
            <a:pPr marL="285750" indent="-285750">
              <a:buFont typeface="Arial"/>
              <a:buChar char="•"/>
            </a:pPr>
            <a:endParaRPr lang="es-C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En el motor Diesel se ajusta el pulso de inyección.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582" y="2317563"/>
            <a:ext cx="481682" cy="459278"/>
          </a:xfrm>
          <a:prstGeom prst="rect">
            <a:avLst/>
          </a:prstGeom>
        </p:spPr>
      </p:pic>
      <p:grpSp>
        <p:nvGrpSpPr>
          <p:cNvPr id="4" name="Agrupar 3"/>
          <p:cNvGrpSpPr/>
          <p:nvPr/>
        </p:nvGrpSpPr>
        <p:grpSpPr>
          <a:xfrm>
            <a:off x="208009" y="2255312"/>
            <a:ext cx="3317178" cy="3317178"/>
            <a:chOff x="273695" y="2200571"/>
            <a:chExt cx="3317178" cy="3317178"/>
          </a:xfrm>
        </p:grpSpPr>
        <p:sp>
          <p:nvSpPr>
            <p:cNvPr id="2" name="Elipse 1"/>
            <p:cNvSpPr/>
            <p:nvPr/>
          </p:nvSpPr>
          <p:spPr>
            <a:xfrm>
              <a:off x="273695" y="2200571"/>
              <a:ext cx="3317178" cy="3317178"/>
            </a:xfrm>
            <a:prstGeom prst="ellipse">
              <a:avLst/>
            </a:prstGeom>
            <a:solidFill>
              <a:srgbClr val="FFFFFF"/>
            </a:solidFill>
            <a:ln w="76200" cmpd="sng">
              <a:solidFill>
                <a:srgbClr val="E9E1E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C6BBE72-51C9-EC48-AB82-C1A888D11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608" y="3042735"/>
              <a:ext cx="2586987" cy="1743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2092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3;p6"/>
          <p:cNvSpPr/>
          <p:nvPr/>
        </p:nvSpPr>
        <p:spPr>
          <a:xfrm>
            <a:off x="897717" y="2551354"/>
            <a:ext cx="8430321" cy="4236479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3812664" y="2646790"/>
            <a:ext cx="478859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CONEXIÓN DEL SENSOR DE </a:t>
            </a:r>
          </a:p>
          <a:p>
            <a:r>
              <a:rPr lang="de-DE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CIGÜEÑAL CKP EFECTO HALL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DEL SISTEMA DE ENCENDIDO DEL MOTOR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582" y="2317563"/>
            <a:ext cx="481682" cy="459278"/>
          </a:xfrm>
          <a:prstGeom prst="rect">
            <a:avLst/>
          </a:prstGeom>
        </p:spPr>
      </p:pic>
      <p:grpSp>
        <p:nvGrpSpPr>
          <p:cNvPr id="4" name="Agrupar 3"/>
          <p:cNvGrpSpPr/>
          <p:nvPr/>
        </p:nvGrpSpPr>
        <p:grpSpPr>
          <a:xfrm>
            <a:off x="208009" y="2255312"/>
            <a:ext cx="3317178" cy="3317178"/>
            <a:chOff x="273695" y="2200571"/>
            <a:chExt cx="3317178" cy="3317178"/>
          </a:xfrm>
        </p:grpSpPr>
        <p:sp>
          <p:nvSpPr>
            <p:cNvPr id="2" name="Elipse 1"/>
            <p:cNvSpPr/>
            <p:nvPr/>
          </p:nvSpPr>
          <p:spPr>
            <a:xfrm>
              <a:off x="273695" y="2200571"/>
              <a:ext cx="3317178" cy="3317178"/>
            </a:xfrm>
            <a:prstGeom prst="ellipse">
              <a:avLst/>
            </a:prstGeom>
            <a:solidFill>
              <a:srgbClr val="FFFFFF"/>
            </a:solidFill>
            <a:ln w="76200" cmpd="sng">
              <a:solidFill>
                <a:srgbClr val="E9E1E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C6BBE72-51C9-EC48-AB82-C1A888D11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608" y="3042735"/>
              <a:ext cx="2586987" cy="1743006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537" y="3398915"/>
            <a:ext cx="4623458" cy="262255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229596" y="6027107"/>
            <a:ext cx="575853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El ECM activa la señal en el borde ascendente del diente que se aleja de la línea central del sensor al variar su campo magnético.</a:t>
            </a:r>
          </a:p>
        </p:txBody>
      </p:sp>
    </p:spTree>
    <p:extLst>
      <p:ext uri="{BB962C8B-B14F-4D97-AF65-F5344CB8AC3E}">
        <p14:creationId xmlns:p14="http://schemas.microsoft.com/office/powerpoint/2010/main" val="2732320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3;p6"/>
          <p:cNvSpPr/>
          <p:nvPr/>
        </p:nvSpPr>
        <p:spPr>
          <a:xfrm>
            <a:off x="350329" y="2551354"/>
            <a:ext cx="8977709" cy="4236479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930561" y="2646790"/>
            <a:ext cx="775103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de-DE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SEÑAL DEL SENSOR DE CIGÜEÑAL CKP EFECTO HALL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DEL SISTEMA DE ENCENDIDO DEL MOTOR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582" y="2317563"/>
            <a:ext cx="481682" cy="45927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815" y="3285018"/>
            <a:ext cx="4168014" cy="236421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996248" y="6027107"/>
            <a:ext cx="770723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Para obtener la señal con </a:t>
            </a:r>
            <a:r>
              <a:rPr lang="es-ES_tradnl" sz="1600" b="1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Oscilospocio</a:t>
            </a: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, se debe intervenir el cable de señal </a:t>
            </a:r>
          </a:p>
          <a:p>
            <a:pPr algn="ctr"/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y dar arranque al motor.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41564F9-407C-0644-8882-06252C843C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602" y="3521492"/>
            <a:ext cx="3886787" cy="1996359"/>
          </a:xfrm>
          <a:prstGeom prst="rect">
            <a:avLst/>
          </a:prstGeom>
          <a:ln w="76200" cmpd="sng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942526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3;p6"/>
          <p:cNvSpPr/>
          <p:nvPr/>
        </p:nvSpPr>
        <p:spPr>
          <a:xfrm>
            <a:off x="897717" y="2551354"/>
            <a:ext cx="8430321" cy="4236479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3812664" y="2767220"/>
            <a:ext cx="478859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 DE CIGÜEÑAL CKP INDUCTIVO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DEL SISTEMA DE ENCENDIDO DEL MOTOR</a:t>
            </a:r>
          </a:p>
        </p:txBody>
      </p:sp>
      <p:sp>
        <p:nvSpPr>
          <p:cNvPr id="15" name="Google Shape;174;p6"/>
          <p:cNvSpPr txBox="1"/>
          <p:nvPr/>
        </p:nvSpPr>
        <p:spPr>
          <a:xfrm>
            <a:off x="3812663" y="3454071"/>
            <a:ext cx="5438213" cy="328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030288" lvl="1" indent="-1030288">
              <a:lnSpc>
                <a:spcPct val="130000"/>
              </a:lnSpc>
            </a:pPr>
            <a:r>
              <a:rPr lang="es-CL" sz="1600" b="1" dirty="0">
                <a:solidFill>
                  <a:srgbClr val="FF0000"/>
                </a:solidFill>
                <a:latin typeface="Calibri"/>
                <a:cs typeface="Calibri"/>
              </a:rPr>
              <a:t>P0335 =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Mal funcionamiento en el circuito de posición de Cigüeñal.</a:t>
            </a:r>
          </a:p>
          <a:p>
            <a:pPr marL="1030288" lvl="1" indent="-1030288">
              <a:lnSpc>
                <a:spcPct val="130000"/>
              </a:lnSpc>
            </a:pPr>
            <a:r>
              <a:rPr lang="es-CL" sz="1600" b="1" dirty="0">
                <a:solidFill>
                  <a:srgbClr val="FF0000"/>
                </a:solidFill>
                <a:latin typeface="Calibri"/>
                <a:cs typeface="Calibri"/>
              </a:rPr>
              <a:t>P0336 =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Problema en rango de operación en el circuito de posición de Cigüeñal.</a:t>
            </a:r>
          </a:p>
          <a:p>
            <a:pPr marL="1030288" lvl="1" indent="-1030288">
              <a:lnSpc>
                <a:spcPct val="130000"/>
              </a:lnSpc>
            </a:pPr>
            <a:r>
              <a:rPr lang="es-CL" sz="1600" b="1" dirty="0">
                <a:solidFill>
                  <a:srgbClr val="FF0000"/>
                </a:solidFill>
                <a:latin typeface="Calibri"/>
                <a:cs typeface="Calibri"/>
              </a:rPr>
              <a:t>P0337 =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Señal de entrada baja en el circuito de posición de Cigüeñal.</a:t>
            </a:r>
          </a:p>
          <a:p>
            <a:pPr marL="1030288" lvl="1" indent="-1030288">
              <a:lnSpc>
                <a:spcPct val="130000"/>
              </a:lnSpc>
            </a:pPr>
            <a:r>
              <a:rPr lang="es-CL" sz="1600" b="1" dirty="0">
                <a:solidFill>
                  <a:srgbClr val="FF0000"/>
                </a:solidFill>
                <a:latin typeface="Calibri"/>
                <a:cs typeface="Calibri"/>
              </a:rPr>
              <a:t>P0338 =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Señal de entrada alta en el circuito de posición de Cigüeñal.</a:t>
            </a:r>
          </a:p>
          <a:p>
            <a:pPr marL="1030288" lvl="1" indent="-1030288">
              <a:lnSpc>
                <a:spcPct val="130000"/>
              </a:lnSpc>
            </a:pPr>
            <a:r>
              <a:rPr lang="es-CL" sz="1600" b="1" dirty="0">
                <a:solidFill>
                  <a:srgbClr val="FF0000"/>
                </a:solidFill>
                <a:latin typeface="Calibri"/>
                <a:cs typeface="Calibri"/>
              </a:rPr>
              <a:t>P0339 =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Señal intermitente en el circuito de posición de Cigüeñal.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582" y="2317563"/>
            <a:ext cx="481682" cy="459278"/>
          </a:xfrm>
          <a:prstGeom prst="rect">
            <a:avLst/>
          </a:prstGeom>
        </p:spPr>
      </p:pic>
      <p:grpSp>
        <p:nvGrpSpPr>
          <p:cNvPr id="4" name="Agrupar 3"/>
          <p:cNvGrpSpPr/>
          <p:nvPr/>
        </p:nvGrpSpPr>
        <p:grpSpPr>
          <a:xfrm>
            <a:off x="208009" y="2255312"/>
            <a:ext cx="3317178" cy="3317178"/>
            <a:chOff x="273695" y="2200571"/>
            <a:chExt cx="3317178" cy="3317178"/>
          </a:xfrm>
        </p:grpSpPr>
        <p:sp>
          <p:nvSpPr>
            <p:cNvPr id="2" name="Elipse 1"/>
            <p:cNvSpPr/>
            <p:nvPr/>
          </p:nvSpPr>
          <p:spPr>
            <a:xfrm>
              <a:off x="273695" y="2200571"/>
              <a:ext cx="3317178" cy="3317178"/>
            </a:xfrm>
            <a:prstGeom prst="ellipse">
              <a:avLst/>
            </a:prstGeom>
            <a:solidFill>
              <a:srgbClr val="FFFFFF"/>
            </a:solidFill>
            <a:ln w="76200" cmpd="sng">
              <a:solidFill>
                <a:srgbClr val="E9E1E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C6BBE72-51C9-EC48-AB82-C1A888D11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608" y="3042735"/>
              <a:ext cx="2586987" cy="1743006"/>
            </a:xfrm>
            <a:prstGeom prst="rect">
              <a:avLst/>
            </a:prstGeom>
          </p:spPr>
        </p:pic>
      </p:grpSp>
      <p:sp>
        <p:nvSpPr>
          <p:cNvPr id="12" name="Google Shape;174;p6"/>
          <p:cNvSpPr txBox="1"/>
          <p:nvPr/>
        </p:nvSpPr>
        <p:spPr>
          <a:xfrm>
            <a:off x="3837519" y="3087467"/>
            <a:ext cx="573167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CÓDIGOS DE FALLAS OBD II DE SENSOR MAP</a:t>
            </a:r>
          </a:p>
        </p:txBody>
      </p:sp>
    </p:spTree>
    <p:extLst>
      <p:ext uri="{BB962C8B-B14F-4D97-AF65-F5344CB8AC3E}">
        <p14:creationId xmlns:p14="http://schemas.microsoft.com/office/powerpoint/2010/main" val="2468415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3;p6"/>
          <p:cNvSpPr/>
          <p:nvPr/>
        </p:nvSpPr>
        <p:spPr>
          <a:xfrm>
            <a:off x="897717" y="2551354"/>
            <a:ext cx="8430321" cy="4236479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3812664" y="2767220"/>
            <a:ext cx="478859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 DE CIGÜEÑAL CKP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DEL SISTEMA DE ENCENDIDO DEL MOTOR</a:t>
            </a:r>
          </a:p>
        </p:txBody>
      </p:sp>
      <p:sp>
        <p:nvSpPr>
          <p:cNvPr id="15" name="Google Shape;174;p6"/>
          <p:cNvSpPr txBox="1"/>
          <p:nvPr/>
        </p:nvSpPr>
        <p:spPr>
          <a:xfrm>
            <a:off x="3812664" y="3246056"/>
            <a:ext cx="4452912" cy="32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Con la señal que recibe el ECM desde el sensor CKP</a:t>
            </a:r>
            <a:r>
              <a:rPr lang="es-ES" sz="16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, envía la señal para activar la bomba de combustible eléctrica </a:t>
            </a: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montada normalmente dentro del estanque de gasolina en los motores a gasolina y en algunos motores Diesel.</a:t>
            </a:r>
          </a:p>
          <a:p>
            <a:pPr marL="285750" indent="-285750">
              <a:buFont typeface="Arial"/>
              <a:buChar char="•"/>
            </a:pPr>
            <a:endParaRPr lang="es-ES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s-ES" sz="16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Cuando no hay señal del sensor CKP, </a:t>
            </a: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el motor normalmente no entra en funcionamiento (es decir, hay giro de arranque), pero el motor no entra en funcionamiento.</a:t>
            </a:r>
          </a:p>
          <a:p>
            <a:pPr marL="285750" indent="-285750">
              <a:buFont typeface="Arial"/>
              <a:buChar char="•"/>
            </a:pPr>
            <a:endParaRPr lang="es-ES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Es decir, el síntoma es </a:t>
            </a:r>
            <a:r>
              <a:rPr lang="es-ES" sz="1600" b="1" dirty="0">
                <a:solidFill>
                  <a:srgbClr val="800000"/>
                </a:solidFill>
                <a:latin typeface="Calibri"/>
                <a:cs typeface="Calibri"/>
              </a:rPr>
              <a:t>“Motor gira y no arranca”.</a:t>
            </a:r>
            <a:endParaRPr lang="es-CL" sz="1600" b="1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582" y="2317563"/>
            <a:ext cx="481682" cy="459278"/>
          </a:xfrm>
          <a:prstGeom prst="rect">
            <a:avLst/>
          </a:prstGeom>
        </p:spPr>
      </p:pic>
      <p:grpSp>
        <p:nvGrpSpPr>
          <p:cNvPr id="4" name="Agrupar 3"/>
          <p:cNvGrpSpPr/>
          <p:nvPr/>
        </p:nvGrpSpPr>
        <p:grpSpPr>
          <a:xfrm>
            <a:off x="208009" y="2255312"/>
            <a:ext cx="3317178" cy="3317178"/>
            <a:chOff x="273695" y="2200571"/>
            <a:chExt cx="3317178" cy="3317178"/>
          </a:xfrm>
        </p:grpSpPr>
        <p:sp>
          <p:nvSpPr>
            <p:cNvPr id="2" name="Elipse 1"/>
            <p:cNvSpPr/>
            <p:nvPr/>
          </p:nvSpPr>
          <p:spPr>
            <a:xfrm>
              <a:off x="273695" y="2200571"/>
              <a:ext cx="3317178" cy="3317178"/>
            </a:xfrm>
            <a:prstGeom prst="ellipse">
              <a:avLst/>
            </a:prstGeom>
            <a:solidFill>
              <a:srgbClr val="FFFFFF"/>
            </a:solidFill>
            <a:ln w="76200" cmpd="sng">
              <a:solidFill>
                <a:srgbClr val="E9E1E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C6BBE72-51C9-EC48-AB82-C1A888D11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608" y="3042735"/>
              <a:ext cx="2586987" cy="1743006"/>
            </a:xfrm>
            <a:prstGeom prst="rect">
              <a:avLst/>
            </a:prstGeom>
          </p:spPr>
        </p:pic>
      </p:grpSp>
      <p:pic>
        <p:nvPicPr>
          <p:cNvPr id="12" name="Imagen 11" descr="niña mano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994" y="5244148"/>
            <a:ext cx="2190415" cy="239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43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73;p6"/>
          <p:cNvSpPr/>
          <p:nvPr/>
        </p:nvSpPr>
        <p:spPr>
          <a:xfrm>
            <a:off x="4609017" y="2375742"/>
            <a:ext cx="4719022" cy="2112986"/>
          </a:xfrm>
          <a:prstGeom prst="roundRect">
            <a:avLst>
              <a:gd name="adj" fmla="val 1679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73;p6"/>
          <p:cNvSpPr/>
          <p:nvPr/>
        </p:nvSpPr>
        <p:spPr>
          <a:xfrm>
            <a:off x="4609017" y="4652950"/>
            <a:ext cx="4719022" cy="2211520"/>
          </a:xfrm>
          <a:prstGeom prst="roundRect">
            <a:avLst>
              <a:gd name="adj" fmla="val 1679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569283" y="2373088"/>
            <a:ext cx="364561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 DE CIGÜEÑAL CKP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DEL SISTEMA DE ENCENDIDO DEL MOTOR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47390" y="3093012"/>
            <a:ext cx="396309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Para resolver posibles fallas asociadas al sensor CKP, se debe realizar los siguientes chequeos:</a:t>
            </a:r>
          </a:p>
          <a:p>
            <a:endParaRPr lang="es-ES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r>
              <a:rPr lang="es-ES" sz="1600" b="1" dirty="0">
                <a:solidFill>
                  <a:srgbClr val="FF0000"/>
                </a:solidFill>
                <a:latin typeface="Calibri"/>
                <a:cs typeface="Calibri"/>
              </a:rPr>
              <a:t>1. </a:t>
            </a: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Primero que todo dar arranque al motor y observar en el panel de instrumentos, si el tacómetro (cuenta rpm), está registrando giro de motor (si hay rpm).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r>
              <a:rPr lang="es-ES" sz="1600" b="1" dirty="0">
                <a:solidFill>
                  <a:srgbClr val="FF0000"/>
                </a:solidFill>
                <a:latin typeface="Calibri"/>
                <a:cs typeface="Calibri"/>
              </a:rPr>
              <a:t>2. </a:t>
            </a: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Si el tacómetro (cuenta rpm), registra giro de motor (si hay rpm), el problema está relacionado a otros componentes o sistemas.</a:t>
            </a:r>
          </a:p>
          <a:p>
            <a:r>
              <a:rPr lang="es-ES_tradnl" sz="1800" b="1" dirty="0">
                <a:solidFill>
                  <a:srgbClr val="FF0000"/>
                </a:solidFill>
                <a:latin typeface="Calibri"/>
                <a:cs typeface="Calibri"/>
              </a:rPr>
              <a:t>3. </a:t>
            </a: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Si el tacómetro no registra giro de motor (si no hay rpm), el problema está relacionado con el circuito del sensor CKP.</a:t>
            </a:r>
          </a:p>
        </p:txBody>
      </p:sp>
      <p:pic>
        <p:nvPicPr>
          <p:cNvPr id="2" name="Imagen 1" descr="17 2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43" y="2648682"/>
            <a:ext cx="4025909" cy="1757121"/>
          </a:xfrm>
          <a:prstGeom prst="rect">
            <a:avLst/>
          </a:prstGeom>
        </p:spPr>
      </p:pic>
      <p:pic>
        <p:nvPicPr>
          <p:cNvPr id="4" name="Imagen 3" descr="17 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862" y="4981050"/>
            <a:ext cx="3776025" cy="178488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656252" y="266039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b="1" dirty="0">
                <a:solidFill>
                  <a:srgbClr val="FF0000"/>
                </a:solidFill>
                <a:latin typeface="Calibri"/>
                <a:cs typeface="Calibri"/>
              </a:rPr>
              <a:t>INDUCTIVO</a:t>
            </a:r>
            <a:endParaRPr lang="es-ES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656252" y="4674846"/>
            <a:ext cx="14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b="1" dirty="0">
                <a:solidFill>
                  <a:srgbClr val="FF0000"/>
                </a:solidFill>
                <a:latin typeface="Calibri"/>
                <a:cs typeface="Calibri"/>
              </a:rPr>
              <a:t>EFECTO HALL</a:t>
            </a:r>
            <a:endParaRPr lang="es-ES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1060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73;p6"/>
          <p:cNvSpPr/>
          <p:nvPr/>
        </p:nvSpPr>
        <p:spPr>
          <a:xfrm>
            <a:off x="4609017" y="2375742"/>
            <a:ext cx="4719022" cy="2112986"/>
          </a:xfrm>
          <a:prstGeom prst="roundRect">
            <a:avLst>
              <a:gd name="adj" fmla="val 1679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569283" y="2373088"/>
            <a:ext cx="364561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 DE CIGÜEÑAL CKP INDUCTIVO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DEL SISTEMA DE ENCENDIDO DEL MOTOR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47390" y="3093012"/>
            <a:ext cx="396309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800" b="1" dirty="0">
                <a:solidFill>
                  <a:srgbClr val="FF0000"/>
                </a:solidFill>
                <a:latin typeface="Calibri"/>
                <a:cs typeface="Calibri"/>
              </a:rPr>
              <a:t>4. </a:t>
            </a: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Si el sensor el inductivo con un multímetro, en función de resistencia, medir resistencia en los 2 terminales del sensor, desconectando los cables que van hacia el ECM. La resistencia del sensor debe estar de acuerdo a lo que indica el manual de servicio.</a:t>
            </a:r>
          </a:p>
          <a:p>
            <a:endParaRPr lang="es-ES_tradn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r>
              <a:rPr lang="es-ES_tradnl" sz="1800" b="1" dirty="0">
                <a:solidFill>
                  <a:srgbClr val="FF0000"/>
                </a:solidFill>
                <a:latin typeface="Calibri"/>
                <a:cs typeface="Calibri"/>
              </a:rPr>
              <a:t>5. </a:t>
            </a: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Sacar el sensor conectar el multímetro en función de voltaje en los 2 pines del sensor, sin estar conectado a los cables que van al ECM, y pasar un elemento metálico muy cerca del lector del sensor. Debe indicar un voltaje pequeño, por lo que la escala del multímetro debe estar baja.</a:t>
            </a:r>
          </a:p>
        </p:txBody>
      </p:sp>
      <p:pic>
        <p:nvPicPr>
          <p:cNvPr id="2" name="Imagen 1" descr="17 2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43" y="2648682"/>
            <a:ext cx="4025909" cy="175712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656252" y="266039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b="1" dirty="0">
                <a:solidFill>
                  <a:srgbClr val="FF0000"/>
                </a:solidFill>
                <a:latin typeface="Calibri"/>
                <a:cs typeface="Calibri"/>
              </a:rPr>
              <a:t>INDUCTIVO</a:t>
            </a:r>
            <a:endParaRPr lang="es-ES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3" name="Imagen 2" descr="Indicando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57" y="4127440"/>
            <a:ext cx="3572496" cy="373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30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73;p6"/>
          <p:cNvSpPr/>
          <p:nvPr/>
        </p:nvSpPr>
        <p:spPr>
          <a:xfrm>
            <a:off x="4609017" y="2375742"/>
            <a:ext cx="4719022" cy="2112986"/>
          </a:xfrm>
          <a:prstGeom prst="roundRect">
            <a:avLst>
              <a:gd name="adj" fmla="val 1679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569283" y="2373088"/>
            <a:ext cx="364561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 DE CIGÜEÑAL CKP INDUCTIVO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DEL SISTEMA DE ENCENDIDO DEL MOTOR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47390" y="3093012"/>
            <a:ext cx="396309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800" b="1" dirty="0">
                <a:solidFill>
                  <a:srgbClr val="FF0000"/>
                </a:solidFill>
                <a:latin typeface="Calibri"/>
                <a:cs typeface="Calibri"/>
              </a:rPr>
              <a:t>6. </a:t>
            </a: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Si la resistencia está dentro de los valores normales de acuerdo al manual de Servicio y además se registra voltaje, el sensor está en buenas condiciones.</a:t>
            </a:r>
          </a:p>
          <a:p>
            <a:endParaRPr lang="es-ES_tradn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r>
              <a:rPr lang="es-ES_tradnl" sz="1800" b="1" dirty="0">
                <a:solidFill>
                  <a:srgbClr val="FF0000"/>
                </a:solidFill>
                <a:latin typeface="Calibri"/>
                <a:cs typeface="Calibri"/>
              </a:rPr>
              <a:t>7. </a:t>
            </a: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Medir voltaje en cada cable del sensor, el cual es bajo, cercano a 1 volt. Se debe abrir contacto (ON), sin dar arranque.</a:t>
            </a:r>
          </a:p>
          <a:p>
            <a:endParaRPr lang="es-ES_tradn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r>
              <a:rPr lang="es-ES_tradnl" sz="1800" b="1" dirty="0">
                <a:solidFill>
                  <a:srgbClr val="FF0000"/>
                </a:solidFill>
                <a:latin typeface="Calibri"/>
                <a:cs typeface="Calibri"/>
              </a:rPr>
              <a:t>8. </a:t>
            </a: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Si no hay voltaje medir continuidad en cada cable desde el sensor hasta la conexión con el ECM.</a:t>
            </a:r>
          </a:p>
        </p:txBody>
      </p:sp>
      <p:pic>
        <p:nvPicPr>
          <p:cNvPr id="2" name="Imagen 1" descr="17 2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43" y="2648682"/>
            <a:ext cx="4025909" cy="175712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656252" y="266039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b="1" dirty="0">
                <a:solidFill>
                  <a:srgbClr val="FF0000"/>
                </a:solidFill>
                <a:latin typeface="Calibri"/>
                <a:cs typeface="Calibri"/>
              </a:rPr>
              <a:t>INDUCTIVO</a:t>
            </a:r>
            <a:endParaRPr lang="es-ES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610714" y="4868363"/>
            <a:ext cx="29760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800" b="1" dirty="0">
                <a:solidFill>
                  <a:srgbClr val="FF0000"/>
                </a:solidFill>
                <a:latin typeface="Calibri"/>
                <a:cs typeface="Calibri"/>
              </a:rPr>
              <a:t>9. </a:t>
            </a: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Otra forma de medir si el sensor entrega señal, es      obtener frecuencia (Hertz), utilizando un multímetro en función de frecuencia. </a:t>
            </a:r>
          </a:p>
        </p:txBody>
      </p:sp>
      <p:pic>
        <p:nvPicPr>
          <p:cNvPr id="7" name="Imagen 6" descr="NIÑA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696" y="4141879"/>
            <a:ext cx="3103742" cy="389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49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;p23"/>
          <p:cNvSpPr txBox="1"/>
          <p:nvPr/>
        </p:nvSpPr>
        <p:spPr>
          <a:xfrm>
            <a:off x="1139100" y="834800"/>
            <a:ext cx="4156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200"/>
            </a:pPr>
            <a:r>
              <a:rPr lang="hr-HR" sz="12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MÓDULO 6 </a:t>
            </a:r>
            <a:r>
              <a:rPr lang="hr-HR" sz="12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| MANTENIMIENTO DE MOTORES</a:t>
            </a:r>
            <a:endParaRPr lang="hr-HR" sz="1200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83;p2"/>
          <p:cNvSpPr txBox="1"/>
          <p:nvPr/>
        </p:nvSpPr>
        <p:spPr>
          <a:xfrm>
            <a:off x="365425" y="2144650"/>
            <a:ext cx="1444325" cy="17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 </a:t>
            </a:r>
            <a:r>
              <a:rPr lang="en-US" sz="1500" b="1" dirty="0">
                <a:latin typeface="Calibri"/>
                <a:ea typeface="Calibri"/>
                <a:cs typeface="Calibri"/>
                <a:sym typeface="Calibri"/>
              </a:rPr>
              <a:t>11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61;p13"/>
          <p:cNvSpPr txBox="1">
            <a:spLocks/>
          </p:cNvSpPr>
          <p:nvPr/>
        </p:nvSpPr>
        <p:spPr>
          <a:xfrm>
            <a:off x="365425" y="2278138"/>
            <a:ext cx="7516978" cy="4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s-ES_tradnl" sz="3600" b="1" dirty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SISTEMA DE ENCENDIDO DEL MOTOR</a:t>
            </a:r>
            <a:endParaRPr lang="x-none" sz="3600" b="1" dirty="0">
              <a:solidFill>
                <a:srgbClr val="741B47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5" name="Imagen 4" descr="portadilla a11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50" y="2593207"/>
            <a:ext cx="8626851" cy="487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09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3;p6"/>
          <p:cNvSpPr/>
          <p:nvPr/>
        </p:nvSpPr>
        <p:spPr>
          <a:xfrm>
            <a:off x="4609017" y="2375742"/>
            <a:ext cx="4719022" cy="2112986"/>
          </a:xfrm>
          <a:prstGeom prst="roundRect">
            <a:avLst>
              <a:gd name="adj" fmla="val 1679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569283" y="2373088"/>
            <a:ext cx="364561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 DE CIGÜEÑAL CKP</a:t>
            </a:r>
          </a:p>
          <a:p>
            <a:r>
              <a:rPr lang="de-DE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EFECTO HALL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DEL SISTEMA DE ENCENDIDO DEL MOTOR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47389" y="3038272"/>
            <a:ext cx="3952149" cy="4093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800" b="1" dirty="0">
                <a:solidFill>
                  <a:srgbClr val="FF0000"/>
                </a:solidFill>
                <a:latin typeface="Calibri"/>
                <a:cs typeface="Calibri"/>
              </a:rPr>
              <a:t>1. </a:t>
            </a: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Si el sensor es efecto Hall, revisar las líneas que llegan a él, es decir:</a:t>
            </a:r>
          </a:p>
          <a:p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Alimentación de 5 volts.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Masa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Señal</a:t>
            </a:r>
          </a:p>
          <a:p>
            <a:pPr marL="285750" indent="-285750">
              <a:buFont typeface="Arial"/>
              <a:buChar char="•"/>
            </a:pPr>
            <a:endParaRPr lang="es-C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r>
              <a:rPr lang="es-ES_tradnl" sz="1800" b="1" dirty="0">
                <a:solidFill>
                  <a:srgbClr val="FF0000"/>
                </a:solidFill>
                <a:latin typeface="Calibri"/>
                <a:cs typeface="Calibri"/>
              </a:rPr>
              <a:t>2. </a:t>
            </a: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La Alimentación y la masa se puede medir utilizando un multímetro en función de voltaje, en la escala de 20 volts, en ambos casos con contacto abierto (ON) y motor detenido.</a:t>
            </a:r>
          </a:p>
          <a:p>
            <a:r>
              <a:rPr lang="es-ES_tradnl" sz="1600" b="1" dirty="0">
                <a:solidFill>
                  <a:srgbClr val="FF0000"/>
                </a:solidFill>
                <a:latin typeface="Calibri"/>
                <a:cs typeface="Calibri"/>
              </a:rPr>
              <a:t>3. </a:t>
            </a: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La señal debe ser obtenida utilizando un osciloscopio, conectado al ramal o arnés que va al ECM, interviniendo el cable de señal del sensor y motor en arranque. </a:t>
            </a:r>
          </a:p>
          <a:p>
            <a:endParaRPr lang="es-ES_tradn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4" name="Imagen 3" descr="17 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862" y="2681945"/>
            <a:ext cx="3776025" cy="1784886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6656252" y="2375741"/>
            <a:ext cx="14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b="1" dirty="0">
                <a:solidFill>
                  <a:srgbClr val="FF0000"/>
                </a:solidFill>
                <a:latin typeface="Calibri"/>
                <a:cs typeface="Calibri"/>
              </a:rPr>
              <a:t>EFECTO HALL</a:t>
            </a:r>
            <a:endParaRPr lang="es-ES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15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23049" y="4250180"/>
            <a:ext cx="3189915" cy="34637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75171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3;p6"/>
          <p:cNvSpPr/>
          <p:nvPr/>
        </p:nvSpPr>
        <p:spPr>
          <a:xfrm>
            <a:off x="295591" y="2551354"/>
            <a:ext cx="8506426" cy="4236479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637807" y="2767220"/>
            <a:ext cx="478859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 DE ÁRBOL DE LEVAS (CMP)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DEL SISTEMA DE ENCENDIDO DEL MOTOR</a:t>
            </a:r>
          </a:p>
        </p:txBody>
      </p:sp>
      <p:sp>
        <p:nvSpPr>
          <p:cNvPr id="15" name="Google Shape;174;p6"/>
          <p:cNvSpPr txBox="1"/>
          <p:nvPr/>
        </p:nvSpPr>
        <p:spPr>
          <a:xfrm>
            <a:off x="637807" y="3246056"/>
            <a:ext cx="4452912" cy="3046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El </a:t>
            </a:r>
            <a:r>
              <a:rPr lang="es-ES_tradnl" sz="1600" b="1" dirty="0">
                <a:solidFill>
                  <a:srgbClr val="800000"/>
                </a:solidFill>
                <a:latin typeface="Calibri"/>
                <a:cs typeface="Calibri"/>
              </a:rPr>
              <a:t>sensor de árbol de levas </a:t>
            </a: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se encarga de informar al ECM la posición árbol de levas , con esta información más la información entregada por el CKP, el ECM identifica el proceso en que se encuentra cada pistón en su respectivo cilindro.</a:t>
            </a:r>
          </a:p>
          <a:p>
            <a:pPr marL="285750" indent="-285750">
              <a:buFont typeface="Arial"/>
              <a:buChar char="•"/>
            </a:pPr>
            <a:endParaRPr lang="es-ES_tradn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Los motores actuales cuentan con</a:t>
            </a:r>
            <a:r>
              <a:rPr lang="es-ES_tradnl" sz="16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2 árboles de levas, </a:t>
            </a: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uno para las válvulas de admisión y otro para las válvulas de escape.</a:t>
            </a:r>
          </a:p>
          <a:p>
            <a:pPr marL="285750" indent="-285750">
              <a:buFont typeface="Arial"/>
              <a:buChar char="•"/>
            </a:pPr>
            <a:endParaRPr lang="es-ES_tradn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Es un sensor del tipo efecto Hall.</a:t>
            </a:r>
          </a:p>
        </p:txBody>
      </p:sp>
      <p:sp>
        <p:nvSpPr>
          <p:cNvPr id="2" name="Elipse 1"/>
          <p:cNvSpPr/>
          <p:nvPr/>
        </p:nvSpPr>
        <p:spPr>
          <a:xfrm>
            <a:off x="6196444" y="2222467"/>
            <a:ext cx="3317178" cy="331717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E9E1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217" y="2437991"/>
            <a:ext cx="481682" cy="45927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37D17C2-6E38-D848-BB47-8A6C9FB6E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398" y="3021679"/>
            <a:ext cx="2450685" cy="1689195"/>
          </a:xfrm>
          <a:prstGeom prst="rect">
            <a:avLst/>
          </a:prstGeom>
        </p:spPr>
      </p:pic>
      <p:pic>
        <p:nvPicPr>
          <p:cNvPr id="13" name="Google Shape;19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8167" y="4647205"/>
            <a:ext cx="2803697" cy="3006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998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3;p6"/>
          <p:cNvSpPr/>
          <p:nvPr/>
        </p:nvSpPr>
        <p:spPr>
          <a:xfrm>
            <a:off x="295591" y="2551354"/>
            <a:ext cx="9108554" cy="4236479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DEL SISTEMA DE ENCENDIDO DEL MOTOR</a:t>
            </a:r>
          </a:p>
        </p:txBody>
      </p:sp>
      <p:sp>
        <p:nvSpPr>
          <p:cNvPr id="15" name="Google Shape;174;p6"/>
          <p:cNvSpPr txBox="1"/>
          <p:nvPr/>
        </p:nvSpPr>
        <p:spPr>
          <a:xfrm>
            <a:off x="659702" y="5775071"/>
            <a:ext cx="848169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16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SEÑAL DE SENSOR DE ÁRBOL DE LEVAS DE EFECTO HALL</a:t>
            </a:r>
          </a:p>
          <a:p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Para obtener la señal con </a:t>
            </a:r>
            <a:r>
              <a:rPr lang="es-ES_tradnl" sz="1600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Oscilospocio</a:t>
            </a: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, se debe intervenir el cable de señal y dar arranque al motor.</a:t>
            </a:r>
          </a:p>
          <a:p>
            <a:pPr marL="285750" indent="-285750">
              <a:buFont typeface="Arial"/>
              <a:buChar char="•"/>
            </a:pPr>
            <a:endParaRPr lang="es-ES_tradn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2" name="Imagen 11" descr="17 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675" y="3393916"/>
            <a:ext cx="4261688" cy="201445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B0D4B3F-8DC7-4842-B7C3-867334CB6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11" y="3448656"/>
            <a:ext cx="3763623" cy="1945274"/>
          </a:xfrm>
          <a:prstGeom prst="rect">
            <a:avLst/>
          </a:prstGeom>
          <a:ln w="76200" cmpd="sng">
            <a:solidFill>
              <a:srgbClr val="FFFFFF"/>
            </a:solidFill>
          </a:ln>
        </p:spPr>
      </p:pic>
      <p:sp>
        <p:nvSpPr>
          <p:cNvPr id="20" name="Google Shape;174;p6"/>
          <p:cNvSpPr txBox="1"/>
          <p:nvPr/>
        </p:nvSpPr>
        <p:spPr>
          <a:xfrm>
            <a:off x="637806" y="2767220"/>
            <a:ext cx="838316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_tradnl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SEÑAL DE SENSOR DE ÁRBOL DE LEVAS DE EFECTO HALL</a:t>
            </a:r>
          </a:p>
        </p:txBody>
      </p:sp>
    </p:spTree>
    <p:extLst>
      <p:ext uri="{BB962C8B-B14F-4D97-AF65-F5344CB8AC3E}">
        <p14:creationId xmlns:p14="http://schemas.microsoft.com/office/powerpoint/2010/main" val="485237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3;p6"/>
          <p:cNvSpPr/>
          <p:nvPr/>
        </p:nvSpPr>
        <p:spPr>
          <a:xfrm>
            <a:off x="295591" y="2551354"/>
            <a:ext cx="9108554" cy="4236479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DEL SISTEMA DE ENCENDIDO DEL MOTOR</a:t>
            </a:r>
          </a:p>
        </p:txBody>
      </p:sp>
      <p:sp>
        <p:nvSpPr>
          <p:cNvPr id="20" name="Google Shape;174;p6"/>
          <p:cNvSpPr txBox="1"/>
          <p:nvPr/>
        </p:nvSpPr>
        <p:spPr>
          <a:xfrm>
            <a:off x="637806" y="2767220"/>
            <a:ext cx="829558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_tradnl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SEÑAL DE SENSOR DE ÁRBOL DE LEVAS Y CIGÜEÑAL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39459A0-51AC-274A-AAD6-985E041F7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614" y="3417584"/>
            <a:ext cx="6033755" cy="3008959"/>
          </a:xfrm>
          <a:prstGeom prst="rect">
            <a:avLst/>
          </a:prstGeom>
          <a:ln w="76200" cmpd="sng">
            <a:solidFill>
              <a:srgbClr val="FFFFFF"/>
            </a:solidFill>
          </a:ln>
        </p:spPr>
      </p:pic>
      <p:pic>
        <p:nvPicPr>
          <p:cNvPr id="9" name="Imagen" descr="Imagen"/>
          <p:cNvPicPr>
            <a:picLocks noChangeAspect="1"/>
          </p:cNvPicPr>
          <p:nvPr/>
        </p:nvPicPr>
        <p:blipFill>
          <a:blip r:embed="rId4"/>
          <a:srcRect r="29764"/>
          <a:stretch>
            <a:fillRect/>
          </a:stretch>
        </p:blipFill>
        <p:spPr>
          <a:xfrm>
            <a:off x="7831548" y="4850016"/>
            <a:ext cx="2010713" cy="27684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82204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1562" y="1567119"/>
            <a:ext cx="2962656" cy="5248656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2"/>
          <p:cNvSpPr txBox="1"/>
          <p:nvPr/>
        </p:nvSpPr>
        <p:spPr>
          <a:xfrm>
            <a:off x="506729" y="5822930"/>
            <a:ext cx="4995614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¡Investiga en </a:t>
            </a:r>
            <a:r>
              <a:rPr lang="en-US" sz="2100" b="0" i="0" u="none" strike="noStrike" cap="none">
                <a:solidFill>
                  <a:srgbClr val="ED423D"/>
                </a:solidFill>
                <a:latin typeface="Calibri"/>
                <a:ea typeface="Calibri"/>
                <a:cs typeface="Calibri"/>
                <a:sym typeface="Calibri"/>
              </a:rPr>
              <a:t>internet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ocupando tu celular!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¡Comparte tus respuestas!</a:t>
            </a:r>
            <a:endParaRPr/>
          </a:p>
        </p:txBody>
      </p:sp>
      <p:sp>
        <p:nvSpPr>
          <p:cNvPr id="319" name="Google Shape;319;p12"/>
          <p:cNvSpPr/>
          <p:nvPr/>
        </p:nvSpPr>
        <p:spPr>
          <a:xfrm>
            <a:off x="371783" y="2258677"/>
            <a:ext cx="5146719" cy="2388053"/>
          </a:xfrm>
          <a:prstGeom prst="roundRect">
            <a:avLst>
              <a:gd name="adj" fmla="val 9635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2651" y="2061749"/>
            <a:ext cx="477100" cy="4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2"/>
          <p:cNvSpPr txBox="1"/>
          <p:nvPr/>
        </p:nvSpPr>
        <p:spPr>
          <a:xfrm>
            <a:off x="732228" y="3069154"/>
            <a:ext cx="442582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600"/>
            </a:pPr>
            <a:r>
              <a:rPr lang="es-ES_tradnl" sz="1800" dirty="0">
                <a:latin typeface="Calibri"/>
                <a:ea typeface="Calibri"/>
                <a:cs typeface="Calibri"/>
                <a:sym typeface="Calibri"/>
              </a:rPr>
              <a:t>¿Todos los árboles de leva son iguales? Comenta.</a:t>
            </a:r>
          </a:p>
        </p:txBody>
      </p:sp>
      <p:pic>
        <p:nvPicPr>
          <p:cNvPr id="322" name="Google Shape;32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9996" y="4056360"/>
            <a:ext cx="3817418" cy="361671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2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REFLEXIONEMOS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2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HAGAMOS UNA PAUSA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9046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3;p6"/>
          <p:cNvSpPr/>
          <p:nvPr/>
        </p:nvSpPr>
        <p:spPr>
          <a:xfrm>
            <a:off x="295591" y="2551354"/>
            <a:ext cx="8506426" cy="4236479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637807" y="2767220"/>
            <a:ext cx="537252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SEÑAL DE SENSOR DE ÁRBOL DE LEVAS (CMP)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DEL SISTEMA DE ENCENDIDO DEL MOTOR</a:t>
            </a:r>
          </a:p>
        </p:txBody>
      </p:sp>
      <p:sp>
        <p:nvSpPr>
          <p:cNvPr id="15" name="Google Shape;174;p6"/>
          <p:cNvSpPr txBox="1"/>
          <p:nvPr/>
        </p:nvSpPr>
        <p:spPr>
          <a:xfrm>
            <a:off x="637806" y="3738722"/>
            <a:ext cx="5208309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030288" indent="-1030288" algn="just"/>
            <a:r>
              <a:rPr lang="es-CL" sz="1600" b="1" dirty="0">
                <a:solidFill>
                  <a:srgbClr val="FF0000"/>
                </a:solidFill>
                <a:latin typeface="Calibri"/>
                <a:cs typeface="Calibri"/>
              </a:rPr>
              <a:t>P0340 =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Mal funcionamiento en el circuito de posición del árbol de levas.</a:t>
            </a:r>
          </a:p>
          <a:p>
            <a:pPr marL="1030288" indent="-1030288" algn="just"/>
            <a:r>
              <a:rPr lang="es-CL" sz="1600" b="1" dirty="0">
                <a:solidFill>
                  <a:srgbClr val="FF0000"/>
                </a:solidFill>
                <a:latin typeface="Calibri"/>
                <a:cs typeface="Calibri"/>
              </a:rPr>
              <a:t>P0341 =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Problema en rango de operación en el circuito de posición del árbol de levas.</a:t>
            </a:r>
          </a:p>
          <a:p>
            <a:pPr marL="1030288" indent="-1030288" algn="just"/>
            <a:r>
              <a:rPr lang="es-CL" sz="1600" b="1" dirty="0">
                <a:solidFill>
                  <a:srgbClr val="FF0000"/>
                </a:solidFill>
                <a:latin typeface="Calibri"/>
                <a:cs typeface="Calibri"/>
              </a:rPr>
              <a:t>P0342 =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Señal de entrada baja en el circuito de posición del árbol de levas.</a:t>
            </a:r>
          </a:p>
          <a:p>
            <a:pPr marL="1030288" indent="-1030288" algn="just"/>
            <a:r>
              <a:rPr lang="es-CL" sz="1600" b="1" dirty="0">
                <a:solidFill>
                  <a:srgbClr val="FF0000"/>
                </a:solidFill>
                <a:latin typeface="Calibri"/>
                <a:cs typeface="Calibri"/>
              </a:rPr>
              <a:t>P0343 =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Señal de entrada alta en el circuito de posición del árbol de levas.</a:t>
            </a:r>
          </a:p>
          <a:p>
            <a:pPr marL="1030288" indent="-1030288" algn="just"/>
            <a:r>
              <a:rPr lang="es-CL" sz="1600" b="1" dirty="0">
                <a:solidFill>
                  <a:srgbClr val="FF0000"/>
                </a:solidFill>
                <a:latin typeface="Calibri"/>
                <a:cs typeface="Calibri"/>
              </a:rPr>
              <a:t>P0344 =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Señal intermitente en el circuito de posición del árbol de levas.</a:t>
            </a:r>
          </a:p>
        </p:txBody>
      </p:sp>
      <p:sp>
        <p:nvSpPr>
          <p:cNvPr id="2" name="Elipse 1"/>
          <p:cNvSpPr/>
          <p:nvPr/>
        </p:nvSpPr>
        <p:spPr>
          <a:xfrm>
            <a:off x="6196444" y="2222467"/>
            <a:ext cx="3317178" cy="331717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E9E1E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217" y="2437991"/>
            <a:ext cx="481682" cy="45927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37D17C2-6E38-D848-BB47-8A6C9FB6E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398" y="3021679"/>
            <a:ext cx="2450685" cy="1689195"/>
          </a:xfrm>
          <a:prstGeom prst="rect">
            <a:avLst/>
          </a:prstGeom>
        </p:spPr>
      </p:pic>
      <p:sp>
        <p:nvSpPr>
          <p:cNvPr id="10" name="Google Shape;174;p6"/>
          <p:cNvSpPr txBox="1"/>
          <p:nvPr/>
        </p:nvSpPr>
        <p:spPr>
          <a:xfrm>
            <a:off x="662661" y="3087467"/>
            <a:ext cx="573167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CÓDIGOS DE FALLAS OBD II DE SENSOR DE ÁRBOL DE LEVAS (CMP)</a:t>
            </a:r>
          </a:p>
        </p:txBody>
      </p:sp>
    </p:spTree>
    <p:extLst>
      <p:ext uri="{BB962C8B-B14F-4D97-AF65-F5344CB8AC3E}">
        <p14:creationId xmlns:p14="http://schemas.microsoft.com/office/powerpoint/2010/main" val="8115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3;p6"/>
          <p:cNvSpPr/>
          <p:nvPr/>
        </p:nvSpPr>
        <p:spPr>
          <a:xfrm>
            <a:off x="4609017" y="2375742"/>
            <a:ext cx="4719022" cy="2112986"/>
          </a:xfrm>
          <a:prstGeom prst="roundRect">
            <a:avLst>
              <a:gd name="adj" fmla="val 1679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569283" y="2373088"/>
            <a:ext cx="364561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SEÑAL DE SENSOR DE ÁRBOL DE LEVAS (CMP)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DEL SISTEMA DE ENCENDIDO DEL MOTOR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47389" y="3038272"/>
            <a:ext cx="395215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800" b="1" dirty="0">
                <a:solidFill>
                  <a:srgbClr val="FF0000"/>
                </a:solidFill>
                <a:latin typeface="Calibri"/>
                <a:cs typeface="Calibri"/>
              </a:rPr>
              <a:t>1. </a:t>
            </a: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Revisar las líneas que llegan a él, es decir:</a:t>
            </a:r>
          </a:p>
          <a:p>
            <a:pPr marL="285750" indent="-285750">
              <a:buFont typeface="Arial"/>
              <a:buChar char="•"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Alimentación de 5 volts.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Masa</a:t>
            </a:r>
          </a:p>
          <a:p>
            <a:pPr marL="285750" indent="-285750">
              <a:buFont typeface="Arial"/>
              <a:buChar char="•"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Señal</a:t>
            </a:r>
          </a:p>
          <a:p>
            <a:endParaRPr lang="es-ES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r>
              <a:rPr lang="es-ES_tradnl" sz="1800" b="1" dirty="0">
                <a:solidFill>
                  <a:srgbClr val="FF0000"/>
                </a:solidFill>
                <a:latin typeface="Calibri"/>
                <a:cs typeface="Calibri"/>
              </a:rPr>
              <a:t>2. </a:t>
            </a: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La Alimentación y la masa se puede medir utilizando un multímetro en función de voltaje, en la escala de 20 volts, en ambos casos con contacto abierto (ON) y motor detenido.</a:t>
            </a:r>
          </a:p>
          <a:p>
            <a:endParaRPr lang="es-ES_tradn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r>
              <a:rPr lang="es-ES_tradnl" sz="1800" b="1" dirty="0">
                <a:solidFill>
                  <a:srgbClr val="FF0000"/>
                </a:solidFill>
                <a:latin typeface="Calibri"/>
                <a:cs typeface="Calibri"/>
              </a:rPr>
              <a:t>3. </a:t>
            </a: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La señal debe ser obtenida utilizando un osciloscopio, conectado al ramal o arnés que va al ECM, interviniendo el cable de señal del sensor y motor en arranque. </a:t>
            </a:r>
          </a:p>
        </p:txBody>
      </p:sp>
      <p:pic>
        <p:nvPicPr>
          <p:cNvPr id="4" name="Imagen 3" descr="17 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862" y="2681945"/>
            <a:ext cx="3776025" cy="178488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740446" y="4822814"/>
            <a:ext cx="247414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srgbClr val="FF0000"/>
                </a:solidFill>
                <a:latin typeface="Calibri"/>
                <a:cs typeface="Calibri"/>
              </a:rPr>
              <a:t>4. </a:t>
            </a: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Cuando no hay señal del sensor de árbol de levas, el síntoma característico es que el motor demore más en entrar en funcionamiento durante el arranque.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0" name="Imagen 9" descr="NIÑO PENSANDO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8805" y="4142951"/>
            <a:ext cx="2125217" cy="353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76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3;p6"/>
          <p:cNvSpPr/>
          <p:nvPr/>
        </p:nvSpPr>
        <p:spPr>
          <a:xfrm>
            <a:off x="4609017" y="2375741"/>
            <a:ext cx="4719022" cy="2550911"/>
          </a:xfrm>
          <a:prstGeom prst="roundRect">
            <a:avLst>
              <a:gd name="adj" fmla="val 1679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569283" y="2373088"/>
            <a:ext cx="364561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SEÑAL DE SENSOR DE ÁRBOL DE LEVAS (CMP)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DEL SISTEMA DE ENCENDIDO DE MOTOR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47389" y="3410508"/>
            <a:ext cx="395215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Cuando por algún motivo mecánico se produce una </a:t>
            </a:r>
            <a:r>
              <a:rPr lang="es-ES_tradnl" sz="16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falta de sincronización entre el desplazamiento del pistón y la apertura y cierre de válvulas</a:t>
            </a: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, las señales que se observan quedarán corridas, indicando que la distribución está fuera de punto.</a:t>
            </a:r>
          </a:p>
          <a:p>
            <a:pPr marL="285750" indent="-285750">
              <a:buFont typeface="Arial"/>
              <a:buChar char="•"/>
            </a:pPr>
            <a:endParaRPr lang="es-ES_tradn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De esta  forma, se puede diagnosticar que la distribución está fuera de punto, sin tener que desamar para observar las marcas de la distribución.</a:t>
            </a:r>
          </a:p>
          <a:p>
            <a:endParaRPr lang="es-ES_tradn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7979F70-0A39-D14D-B11F-E465DE6DE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141" y="2625804"/>
            <a:ext cx="4064961" cy="2027146"/>
          </a:xfrm>
          <a:prstGeom prst="rect">
            <a:avLst/>
          </a:prstGeom>
          <a:ln w="76200" cmpd="sng">
            <a:solidFill>
              <a:srgbClr val="FFFFFF"/>
            </a:solidFill>
          </a:ln>
        </p:spPr>
      </p:pic>
      <p:pic>
        <p:nvPicPr>
          <p:cNvPr id="6" name="Imagen 5" descr="mona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93" y="4857394"/>
            <a:ext cx="3179650" cy="286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99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8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¿CUÁNTO APRENDIMOS?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9" name="Google Shape;389;p18"/>
          <p:cNvGrpSpPr/>
          <p:nvPr/>
        </p:nvGrpSpPr>
        <p:grpSpPr>
          <a:xfrm>
            <a:off x="2035277" y="2911885"/>
            <a:ext cx="6999671" cy="2696553"/>
            <a:chOff x="4461133" y="3098700"/>
            <a:chExt cx="4657800" cy="1525000"/>
          </a:xfrm>
        </p:grpSpPr>
        <p:sp>
          <p:nvSpPr>
            <p:cNvPr id="390" name="Google Shape;390;p18"/>
            <p:cNvSpPr/>
            <p:nvPr/>
          </p:nvSpPr>
          <p:spPr>
            <a:xfrm>
              <a:off x="4461133" y="3098700"/>
              <a:ext cx="4657800" cy="1525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8"/>
            <p:cNvSpPr txBox="1"/>
            <p:nvPr/>
          </p:nvSpPr>
          <p:spPr>
            <a:xfrm>
              <a:off x="5442536" y="3625505"/>
              <a:ext cx="3323687" cy="43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_tradnl" sz="2000" b="0" i="0" u="none" strike="noStrike" cap="none" dirty="0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rPr>
                <a:t>SISTEMA </a:t>
              </a:r>
              <a:r>
                <a:rPr lang="es-ES_tradnl" sz="2000" b="1" i="0" u="none" strike="noStrike" cap="none" dirty="0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rPr>
                <a:t>DE ENCENDIDO DEL MOTOR 1</a:t>
              </a:r>
              <a:endParaRPr b="1" dirty="0"/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¡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Ahora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realizaremos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una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actividad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que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resume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todo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lo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que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hemos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visto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! </a:t>
              </a:r>
              <a:r>
                <a:rPr lang="en-US" sz="1600" b="1" i="0" u="none" strike="noStrike" cap="none" dirty="0">
                  <a:solidFill>
                    <a:srgbClr val="76384D"/>
                  </a:solidFill>
                  <a:latin typeface="Calibri"/>
                  <a:ea typeface="Calibri"/>
                  <a:cs typeface="Calibri"/>
                  <a:sym typeface="Calibri"/>
                </a:rPr>
                <a:t>¡</a:t>
              </a:r>
              <a:r>
                <a:rPr lang="en-US" sz="1600" b="1" i="0" u="none" strike="noStrike" cap="none" dirty="0" err="1">
                  <a:solidFill>
                    <a:srgbClr val="76384D"/>
                  </a:solidFill>
                  <a:latin typeface="Calibri"/>
                  <a:ea typeface="Calibri"/>
                  <a:cs typeface="Calibri"/>
                  <a:sym typeface="Calibri"/>
                </a:rPr>
                <a:t>Atentos</a:t>
              </a:r>
              <a:r>
                <a:rPr lang="en-US" sz="1600" b="1" i="0" u="none" strike="noStrike" cap="none" dirty="0">
                  <a:solidFill>
                    <a:srgbClr val="76384D"/>
                  </a:solidFill>
                  <a:latin typeface="Calibri"/>
                  <a:ea typeface="Calibri"/>
                  <a:cs typeface="Calibri"/>
                  <a:sym typeface="Calibri"/>
                </a:rPr>
                <a:t>!</a:t>
              </a:r>
              <a:endParaRPr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2" name="Google Shape;392;p18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REVISEMOS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68;p5"/>
          <p:cNvSpPr txBox="1"/>
          <p:nvPr/>
        </p:nvSpPr>
        <p:spPr>
          <a:xfrm>
            <a:off x="4125175" y="1184197"/>
            <a:ext cx="867014" cy="52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ES_tradnl" sz="5000" b="0" i="0" u="none" strike="noStrike" cap="none" dirty="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5000" b="0" i="0" u="none" strike="noStrike" cap="none" dirty="0">
              <a:solidFill>
                <a:srgbClr val="BA9B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444" y="5389023"/>
            <a:ext cx="1651873" cy="884514"/>
          </a:xfrm>
          <a:prstGeom prst="rect">
            <a:avLst/>
          </a:prstGeom>
        </p:spPr>
      </p:pic>
      <p:pic>
        <p:nvPicPr>
          <p:cNvPr id="17" name="Google Shape;39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474949"/>
            <a:ext cx="3854921" cy="365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317" y="5029930"/>
            <a:ext cx="1806825" cy="134821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9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COMENZAR LA ACTIVIDAD: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19"/>
          <p:cNvSpPr txBox="1"/>
          <p:nvPr/>
        </p:nvSpPr>
        <p:spPr>
          <a:xfrm>
            <a:off x="375977" y="1342004"/>
            <a:ext cx="1983765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ED423D"/>
                </a:solidFill>
                <a:latin typeface="Calibri"/>
                <a:ea typeface="Calibri"/>
                <a:cs typeface="Calibri"/>
                <a:sym typeface="Calibri"/>
              </a:rPr>
              <a:t>¡ATENCIÓN!</a:t>
            </a:r>
            <a:endParaRPr sz="3100" b="1" i="0" u="none" strike="noStrike" cap="none">
              <a:solidFill>
                <a:srgbClr val="ED42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9"/>
          <p:cNvSpPr txBox="1"/>
          <p:nvPr/>
        </p:nvSpPr>
        <p:spPr>
          <a:xfrm>
            <a:off x="1229039" y="1922016"/>
            <a:ext cx="79346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Materiales</a:t>
            </a:r>
            <a:r>
              <a:rPr lang="en-US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inflamables</a:t>
            </a:r>
            <a:r>
              <a:rPr lang="en-US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Tener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máxima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precaución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momento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 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manipular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extraer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 combustible de los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vehículo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bomba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combustible,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mangueras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inyección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etc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19"/>
          <p:cNvSpPr txBox="1"/>
          <p:nvPr/>
        </p:nvSpPr>
        <p:spPr>
          <a:xfrm>
            <a:off x="1229039" y="2672931"/>
            <a:ext cx="766915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Protección</a:t>
            </a:r>
            <a:r>
              <a:rPr lang="en-US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obligatoria</a:t>
            </a:r>
            <a:r>
              <a:rPr lang="en-US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de la vista: 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utilizarán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antiparras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siempre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exista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riesgo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proyección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partículas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los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ojos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(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aceites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líquidos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refrigerantes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freno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virutas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disco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freno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circuitos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eléctricos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etc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19"/>
          <p:cNvSpPr txBox="1"/>
          <p:nvPr/>
        </p:nvSpPr>
        <p:spPr>
          <a:xfrm>
            <a:off x="1229039" y="4508604"/>
            <a:ext cx="7865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Protección</a:t>
            </a:r>
            <a:r>
              <a:rPr lang="en-US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obligatoria</a:t>
            </a:r>
            <a:r>
              <a:rPr lang="en-US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de los pies: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obligatorio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zapatos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al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entrar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al taller o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laboratorio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en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casos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exista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riesgo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caídas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objetos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pesados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19"/>
          <p:cNvSpPr txBox="1"/>
          <p:nvPr/>
        </p:nvSpPr>
        <p:spPr>
          <a:xfrm>
            <a:off x="1229039" y="5298844"/>
            <a:ext cx="703006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Manipular</a:t>
            </a:r>
            <a:r>
              <a:rPr lang="en-US" sz="14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herramientas</a:t>
            </a:r>
            <a:r>
              <a:rPr lang="en-US" sz="14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cuidadosamente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r>
              <a:rPr lang="es-CL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Asegurar la integridad física </a:t>
            </a:r>
            <a:r>
              <a:rPr lang="es-CL" dirty="0">
                <a:latin typeface="Calibri"/>
                <a:ea typeface="Calibri"/>
                <a:cs typeface="Calibri"/>
                <a:sym typeface="Calibri"/>
              </a:rPr>
              <a:t>propia y del grupo de trabajo.</a:t>
            </a:r>
          </a:p>
          <a:p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Circular solo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las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zonas</a:t>
            </a:r>
            <a:r>
              <a:rPr lang="en-US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demarcadas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s-CL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19"/>
          <p:cNvSpPr txBox="1"/>
          <p:nvPr/>
        </p:nvSpPr>
        <p:spPr>
          <a:xfrm>
            <a:off x="1229039" y="6272147"/>
            <a:ext cx="38837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Toda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debe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desarrollarse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bajo</a:t>
            </a:r>
            <a:r>
              <a:rPr lang="en-US" sz="14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supervisión</a:t>
            </a:r>
            <a:r>
              <a:rPr lang="en-US" sz="14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la persona a cargo del taller o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laboratorio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1" name="Google Shape;411;p19"/>
          <p:cNvGrpSpPr/>
          <p:nvPr/>
        </p:nvGrpSpPr>
        <p:grpSpPr>
          <a:xfrm>
            <a:off x="-4655" y="1788831"/>
            <a:ext cx="1135367" cy="783005"/>
            <a:chOff x="-4655" y="1877319"/>
            <a:chExt cx="1135367" cy="783005"/>
          </a:xfrm>
        </p:grpSpPr>
        <p:sp>
          <p:nvSpPr>
            <p:cNvPr id="412" name="Google Shape;412;p19"/>
            <p:cNvSpPr/>
            <p:nvPr/>
          </p:nvSpPr>
          <p:spPr>
            <a:xfrm rot="5400000">
              <a:off x="171526" y="1701138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3" name="Google Shape;413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7197" y="2035280"/>
              <a:ext cx="629465" cy="5305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4" name="Google Shape;414;p19"/>
          <p:cNvSpPr txBox="1"/>
          <p:nvPr/>
        </p:nvSpPr>
        <p:spPr>
          <a:xfrm>
            <a:off x="1229039" y="3536692"/>
            <a:ext cx="78658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Protección</a:t>
            </a:r>
            <a:r>
              <a:rPr lang="en-US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obligatoria</a:t>
            </a:r>
            <a:r>
              <a:rPr lang="en-US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las</a:t>
            </a:r>
            <a:r>
              <a:rPr lang="en-US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manos</a:t>
            </a:r>
            <a:r>
              <a:rPr lang="en-US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utilizarán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siempre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guantes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protección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cuando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se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manipulen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cualquier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fluidos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en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herramientas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intervención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motor,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desarme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partes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trabajo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eléctricos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/>
          </a:p>
        </p:txBody>
      </p:sp>
      <p:grpSp>
        <p:nvGrpSpPr>
          <p:cNvPr id="415" name="Google Shape;415;p19"/>
          <p:cNvGrpSpPr/>
          <p:nvPr/>
        </p:nvGrpSpPr>
        <p:grpSpPr>
          <a:xfrm>
            <a:off x="-4655" y="2661654"/>
            <a:ext cx="1135367" cy="783005"/>
            <a:chOff x="-4655" y="2735448"/>
            <a:chExt cx="1135367" cy="783005"/>
          </a:xfrm>
        </p:grpSpPr>
        <p:sp>
          <p:nvSpPr>
            <p:cNvPr id="416" name="Google Shape;416;p19"/>
            <p:cNvSpPr/>
            <p:nvPr/>
          </p:nvSpPr>
          <p:spPr>
            <a:xfrm rot="5400000">
              <a:off x="171526" y="2559267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7" name="Google Shape;417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1947" y="2879412"/>
              <a:ext cx="639965" cy="5393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8" name="Google Shape;418;p19"/>
          <p:cNvGrpSpPr/>
          <p:nvPr/>
        </p:nvGrpSpPr>
        <p:grpSpPr>
          <a:xfrm>
            <a:off x="-4655" y="3534477"/>
            <a:ext cx="1135367" cy="783005"/>
            <a:chOff x="-4655" y="3593577"/>
            <a:chExt cx="1135367" cy="783005"/>
          </a:xfrm>
        </p:grpSpPr>
        <p:sp>
          <p:nvSpPr>
            <p:cNvPr id="419" name="Google Shape;419;p19"/>
            <p:cNvSpPr/>
            <p:nvPr/>
          </p:nvSpPr>
          <p:spPr>
            <a:xfrm rot="5400000">
              <a:off x="171526" y="3417396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0" name="Google Shape;420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0751" y="3729725"/>
              <a:ext cx="602356" cy="50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1" name="Google Shape;421;p19"/>
          <p:cNvGrpSpPr/>
          <p:nvPr/>
        </p:nvGrpSpPr>
        <p:grpSpPr>
          <a:xfrm>
            <a:off x="-4655" y="4407300"/>
            <a:ext cx="1135367" cy="783005"/>
            <a:chOff x="-4655" y="4451706"/>
            <a:chExt cx="1135367" cy="783005"/>
          </a:xfrm>
        </p:grpSpPr>
        <p:sp>
          <p:nvSpPr>
            <p:cNvPr id="422" name="Google Shape;422;p19"/>
            <p:cNvSpPr/>
            <p:nvPr/>
          </p:nvSpPr>
          <p:spPr>
            <a:xfrm rot="5400000">
              <a:off x="171526" y="4275525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3" name="Google Shape;423;p1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2982" y="4590635"/>
              <a:ext cx="610125" cy="5142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4" name="Google Shape;424;p19"/>
          <p:cNvGrpSpPr/>
          <p:nvPr/>
        </p:nvGrpSpPr>
        <p:grpSpPr>
          <a:xfrm>
            <a:off x="-4655" y="6167965"/>
            <a:ext cx="1135367" cy="783005"/>
            <a:chOff x="-4655" y="6167965"/>
            <a:chExt cx="1135367" cy="783005"/>
          </a:xfrm>
        </p:grpSpPr>
        <p:sp>
          <p:nvSpPr>
            <p:cNvPr id="425" name="Google Shape;425;p19"/>
            <p:cNvSpPr/>
            <p:nvPr/>
          </p:nvSpPr>
          <p:spPr>
            <a:xfrm rot="5400000">
              <a:off x="171526" y="5991784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6" name="Google Shape;426;p1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8928" y="6295340"/>
              <a:ext cx="666001" cy="5613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7" name="Google Shape;427;p19"/>
          <p:cNvGrpSpPr/>
          <p:nvPr/>
        </p:nvGrpSpPr>
        <p:grpSpPr>
          <a:xfrm>
            <a:off x="-4655" y="5117148"/>
            <a:ext cx="1193246" cy="1156253"/>
            <a:chOff x="-4655" y="5146860"/>
            <a:chExt cx="1193246" cy="1156253"/>
          </a:xfrm>
        </p:grpSpPr>
        <p:sp>
          <p:nvSpPr>
            <p:cNvPr id="428" name="Google Shape;428;p19"/>
            <p:cNvSpPr/>
            <p:nvPr/>
          </p:nvSpPr>
          <p:spPr>
            <a:xfrm rot="5400000">
              <a:off x="171526" y="5133654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9" name="Google Shape;429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2193866">
              <a:off x="141403" y="5342117"/>
              <a:ext cx="908505" cy="7657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3" name="Google Shape;433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11105" y="4810371"/>
            <a:ext cx="4327510" cy="3353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1;p3"/>
          <p:cNvSpPr/>
          <p:nvPr/>
        </p:nvSpPr>
        <p:spPr>
          <a:xfrm>
            <a:off x="481781" y="1887795"/>
            <a:ext cx="4090219" cy="3116824"/>
          </a:xfrm>
          <a:prstGeom prst="roundRect">
            <a:avLst>
              <a:gd name="adj" fmla="val 8420"/>
            </a:avLst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99;p3"/>
          <p:cNvSpPr txBox="1"/>
          <p:nvPr/>
        </p:nvSpPr>
        <p:spPr>
          <a:xfrm>
            <a:off x="1095637" y="2880851"/>
            <a:ext cx="2923654" cy="113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S" dirty="0">
                <a:latin typeface="Calibri"/>
                <a:ea typeface="Calibri"/>
                <a:cs typeface="Calibri"/>
              </a:rPr>
              <a:t>Inspeccionar y diagnosticar averías y fallas en el funcionamiento mecánico, eléctrico o electrónico de vehículos motorizados, identificando el o los sistemas y componentes comprometidos, realizando mediciones y controles de verificación de distintas magnitudes mediante instrumentos análogos y digitales, con referencia a las especificaciones técnicas del fabricante.</a:t>
            </a:r>
            <a:endParaRPr b="1" i="0" u="none" strike="noStrike" cap="none" dirty="0">
              <a:solidFill>
                <a:srgbClr val="76384D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75" y="1796210"/>
            <a:ext cx="719661" cy="686189"/>
          </a:xfrm>
          <a:prstGeom prst="rect">
            <a:avLst/>
          </a:prstGeom>
        </p:spPr>
      </p:pic>
      <p:sp>
        <p:nvSpPr>
          <p:cNvPr id="20" name="Google Shape;95;p3"/>
          <p:cNvSpPr txBox="1"/>
          <p:nvPr/>
        </p:nvSpPr>
        <p:spPr>
          <a:xfrm>
            <a:off x="375975" y="1373700"/>
            <a:ext cx="4864619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  <a:buSzPts val="2800"/>
            </a:pPr>
            <a:r>
              <a:rPr lang="en-US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OBJETIVO DE APRENDIZAJE</a:t>
            </a:r>
            <a:endParaRPr lang="en-US" sz="3100" b="1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785" y="2354963"/>
            <a:ext cx="5849284" cy="447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09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8;p20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ACTIVIDAD PRÁCTICA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40;p20"/>
          <p:cNvSpPr/>
          <p:nvPr/>
        </p:nvSpPr>
        <p:spPr>
          <a:xfrm>
            <a:off x="375975" y="2370247"/>
            <a:ext cx="8839201" cy="323819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42;p20"/>
          <p:cNvSpPr/>
          <p:nvPr/>
        </p:nvSpPr>
        <p:spPr>
          <a:xfrm>
            <a:off x="5279923" y="7354529"/>
            <a:ext cx="2723535" cy="2051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43;p20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¡PRACTIQUEMOS!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444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88464" y="2370247"/>
            <a:ext cx="4539997" cy="53369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45;p20"/>
          <p:cNvSpPr txBox="1"/>
          <p:nvPr/>
        </p:nvSpPr>
        <p:spPr>
          <a:xfrm>
            <a:off x="958647" y="3356277"/>
            <a:ext cx="4704736" cy="774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SISTEMA </a:t>
            </a:r>
            <a:r>
              <a:rPr lang="es-ES_tradnl" sz="20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s-ES_tradnl" sz="20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ENDENDIDO DEL MOTOR 1</a:t>
            </a:r>
            <a:endParaRPr b="1" dirty="0">
              <a:solidFill>
                <a:srgbClr val="800000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Ahora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realizaremos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práctica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sugerimos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seguir</a:t>
            </a:r>
            <a:r>
              <a:rPr lang="en-US"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las</a:t>
            </a:r>
            <a:r>
              <a:rPr lang="en-US"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instrucciones</a:t>
            </a:r>
            <a:r>
              <a:rPr lang="en-US"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van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Adjuntas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en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guía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profesor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entregará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b="1" i="0" u="none" strike="noStrike" cap="none" dirty="0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68;p5"/>
          <p:cNvSpPr txBox="1"/>
          <p:nvPr/>
        </p:nvSpPr>
        <p:spPr>
          <a:xfrm>
            <a:off x="3429709" y="1209418"/>
            <a:ext cx="116836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dirty="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6000" b="0" i="0" u="none" strike="noStrike" cap="none" dirty="0">
              <a:solidFill>
                <a:srgbClr val="BA9B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17001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1"/>
          <p:cNvSpPr/>
          <p:nvPr/>
        </p:nvSpPr>
        <p:spPr>
          <a:xfrm>
            <a:off x="383456" y="2370247"/>
            <a:ext cx="8839201" cy="323819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21"/>
          <p:cNvSpPr/>
          <p:nvPr/>
        </p:nvSpPr>
        <p:spPr>
          <a:xfrm>
            <a:off x="5279923" y="7354529"/>
            <a:ext cx="2723535" cy="2051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Google Shape;45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2940" y="2710743"/>
            <a:ext cx="5190655" cy="4917756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21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TICKET DE SALIDA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21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TERMINAR: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445;p20"/>
          <p:cNvSpPr txBox="1"/>
          <p:nvPr/>
        </p:nvSpPr>
        <p:spPr>
          <a:xfrm>
            <a:off x="958647" y="3788886"/>
            <a:ext cx="5107856" cy="774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de-DE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SISTEMA </a:t>
            </a:r>
            <a:r>
              <a:rPr lang="de-DE" sz="20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ENCENDIDO DEL MOTOR 1</a:t>
            </a:r>
            <a:endParaRPr lang="de-DE" sz="2000" b="1" dirty="0">
              <a:solidFill>
                <a:srgbClr val="800000"/>
              </a:solidFill>
            </a:endParaRPr>
          </a:p>
          <a:p>
            <a:pPr lvl="0">
              <a:lnSpc>
                <a:spcPct val="115000"/>
              </a:lnSpc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15000"/>
              </a:lnSpc>
            </a:pPr>
            <a:r>
              <a:rPr lang="es-CL" sz="1600" dirty="0">
                <a:latin typeface="Calibri"/>
                <a:ea typeface="Calibri"/>
                <a:cs typeface="Calibri"/>
                <a:sym typeface="Calibri"/>
              </a:rPr>
              <a:t>¡No olvides contestar la Autoevaluación y entregar el Ticket de Salida!</a:t>
            </a:r>
          </a:p>
          <a:p>
            <a:pPr lvl="0">
              <a:lnSpc>
                <a:spcPct val="115000"/>
              </a:lnSpc>
            </a:pPr>
            <a:endParaRPr lang="es-CL" sz="1600" dirty="0"/>
          </a:p>
          <a:p>
            <a:pPr lvl="0">
              <a:lnSpc>
                <a:spcPct val="115000"/>
              </a:lnSpc>
            </a:pPr>
            <a:r>
              <a:rPr lang="es-CL" sz="21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¡Hasta la próxima! </a:t>
            </a:r>
            <a:endParaRPr lang="es-CL" sz="2100" b="1" dirty="0">
              <a:solidFill>
                <a:srgbClr val="741B47"/>
              </a:solidFill>
            </a:endParaRPr>
          </a:p>
          <a:p>
            <a:br>
              <a:rPr lang="es-CL" sz="1600" dirty="0"/>
            </a:br>
            <a:endParaRPr sz="1600" b="1" i="0" u="none" strike="noStrike" cap="none" dirty="0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93" y="4159041"/>
            <a:ext cx="673176" cy="60372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01;p3"/>
          <p:cNvSpPr/>
          <p:nvPr/>
        </p:nvSpPr>
        <p:spPr>
          <a:xfrm>
            <a:off x="564075" y="2843140"/>
            <a:ext cx="4657800" cy="119054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01;p3"/>
          <p:cNvSpPr/>
          <p:nvPr/>
        </p:nvSpPr>
        <p:spPr>
          <a:xfrm>
            <a:off x="564075" y="4234557"/>
            <a:ext cx="4657800" cy="1376314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"/>
          <p:cNvSpPr txBox="1">
            <a:spLocks noGrp="1"/>
          </p:cNvSpPr>
          <p:nvPr>
            <p:ph type="subTitle" idx="1"/>
          </p:nvPr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RECORDEMOS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3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¿QUÉ APRENDIMOS LA ACTIVIDAD ANTERIOR?</a:t>
            </a:r>
            <a:endParaRPr sz="3100" b="1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97F78E1C-2545-824E-8231-C7C3CD4E3C3F}"/>
              </a:ext>
            </a:extLst>
          </p:cNvPr>
          <p:cNvSpPr/>
          <p:nvPr/>
        </p:nvSpPr>
        <p:spPr>
          <a:xfrm>
            <a:off x="5026616" y="3630160"/>
            <a:ext cx="696535" cy="6965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3" name="Google Shape;82;p14"/>
          <p:cNvSpPr txBox="1"/>
          <p:nvPr/>
        </p:nvSpPr>
        <p:spPr>
          <a:xfrm>
            <a:off x="572274" y="2253999"/>
            <a:ext cx="5192504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800" b="1" dirty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SISTEMA DE ADMISIÓN DE AIRE 2</a:t>
            </a:r>
            <a:endParaRPr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386551" y="4732393"/>
            <a:ext cx="391110" cy="395325"/>
            <a:chOff x="386551" y="4502842"/>
            <a:chExt cx="391110" cy="395325"/>
          </a:xfrm>
        </p:grpSpPr>
        <p:sp>
          <p:nvSpPr>
            <p:cNvPr id="160" name="Google Shape;103;p3"/>
            <p:cNvSpPr/>
            <p:nvPr/>
          </p:nvSpPr>
          <p:spPr>
            <a:xfrm>
              <a:off x="386551" y="4512367"/>
              <a:ext cx="39111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ln>
                  <a:solidFill>
                    <a:srgbClr val="741B47"/>
                  </a:solidFill>
                </a:ln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04;p3"/>
            <p:cNvSpPr txBox="1"/>
            <p:nvPr/>
          </p:nvSpPr>
          <p:spPr>
            <a:xfrm>
              <a:off x="396454" y="4502842"/>
              <a:ext cx="312202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375975" y="3243278"/>
            <a:ext cx="376200" cy="395325"/>
            <a:chOff x="375975" y="3087305"/>
            <a:chExt cx="376200" cy="395325"/>
          </a:xfrm>
        </p:grpSpPr>
        <p:sp>
          <p:nvSpPr>
            <p:cNvPr id="166" name="Google Shape;103;p3"/>
            <p:cNvSpPr/>
            <p:nvPr/>
          </p:nvSpPr>
          <p:spPr>
            <a:xfrm>
              <a:off x="375975" y="3096830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04;p3"/>
            <p:cNvSpPr txBox="1"/>
            <p:nvPr/>
          </p:nvSpPr>
          <p:spPr>
            <a:xfrm>
              <a:off x="385500" y="3087305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80;p14">
            <a:extLst>
              <a:ext uri="{FF2B5EF4-FFF2-40B4-BE49-F238E27FC236}">
                <a16:creationId xmlns:a16="http://schemas.microsoft.com/office/drawing/2014/main" id="{FD5CCA16-F769-EE46-BB85-A310245CC79B}"/>
              </a:ext>
            </a:extLst>
          </p:cNvPr>
          <p:cNvSpPr txBox="1"/>
          <p:nvPr/>
        </p:nvSpPr>
        <p:spPr>
          <a:xfrm>
            <a:off x="967146" y="3148689"/>
            <a:ext cx="41292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s-ES_tradnl" sz="1600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Identificaste el mantenimiento correctivo del sistema de admisión de aire, de acuerdo a lo propuesto en el manual del fabricante.</a:t>
            </a:r>
          </a:p>
        </p:txBody>
      </p:sp>
      <p:sp>
        <p:nvSpPr>
          <p:cNvPr id="187" name="Google Shape;81;p14">
            <a:extLst>
              <a:ext uri="{FF2B5EF4-FFF2-40B4-BE49-F238E27FC236}">
                <a16:creationId xmlns:a16="http://schemas.microsoft.com/office/drawing/2014/main" id="{CD10E17F-0C25-684D-B2C5-DB1BC6E95A6B}"/>
              </a:ext>
            </a:extLst>
          </p:cNvPr>
          <p:cNvSpPr txBox="1"/>
          <p:nvPr/>
        </p:nvSpPr>
        <p:spPr>
          <a:xfrm>
            <a:off x="967146" y="4623847"/>
            <a:ext cx="40386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s-ES_tradnl" sz="1600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Aplicaste  el mantenimiento correctivo a un automóvil, considerando las funciones del sistema de admisión de aire, según lo propuesto en el manual de servicio.</a:t>
            </a:r>
          </a:p>
        </p:txBody>
      </p:sp>
      <p:pic>
        <p:nvPicPr>
          <p:cNvPr id="190" name="Imagen 1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0" y="2500812"/>
            <a:ext cx="4863918" cy="46081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ANTES DE COMENZAR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5" name="Google Shape;125;p4"/>
          <p:cNvGrpSpPr/>
          <p:nvPr/>
        </p:nvGrpSpPr>
        <p:grpSpPr>
          <a:xfrm>
            <a:off x="375767" y="4463062"/>
            <a:ext cx="5650725" cy="1131425"/>
            <a:chOff x="466025" y="2540150"/>
            <a:chExt cx="5650725" cy="1155550"/>
          </a:xfrm>
        </p:grpSpPr>
        <p:sp>
          <p:nvSpPr>
            <p:cNvPr id="126" name="Google Shape;126;p4"/>
            <p:cNvSpPr/>
            <p:nvPr/>
          </p:nvSpPr>
          <p:spPr>
            <a:xfrm>
              <a:off x="466025" y="2540150"/>
              <a:ext cx="5650725" cy="115555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 txBox="1"/>
            <p:nvPr/>
          </p:nvSpPr>
          <p:spPr>
            <a:xfrm>
              <a:off x="806874" y="2931842"/>
              <a:ext cx="4851775" cy="3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lnSpc>
                  <a:spcPct val="115000"/>
                </a:lnSpc>
                <a:buSzPts val="1800"/>
              </a:pPr>
              <a:r>
                <a:rPr lang="es-ES_tradnl" sz="1800" dirty="0">
                  <a:latin typeface="Calibri"/>
                  <a:ea typeface="Calibri"/>
                  <a:cs typeface="Calibri"/>
                  <a:sym typeface="Calibri"/>
                </a:rPr>
                <a:t>¿Has tenido experiencia previa con estos sistemas?</a:t>
              </a:r>
            </a:p>
          </p:txBody>
        </p:sp>
      </p:grpSp>
      <p:sp>
        <p:nvSpPr>
          <p:cNvPr id="128" name="Google Shape;128;p4"/>
          <p:cNvSpPr txBox="1"/>
          <p:nvPr/>
        </p:nvSpPr>
        <p:spPr>
          <a:xfrm>
            <a:off x="506729" y="6208822"/>
            <a:ext cx="5388800" cy="198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¡</a:t>
            </a:r>
            <a:r>
              <a:rPr lang="en-US" sz="21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Compartan</a:t>
            </a:r>
            <a:r>
              <a:rPr lang="en-US" sz="21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experiencias</a:t>
            </a:r>
            <a:r>
              <a:rPr lang="en-US" sz="21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b="0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con </a:t>
            </a:r>
            <a:r>
              <a:rPr lang="en-US" sz="2100" b="0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sus</a:t>
            </a:r>
            <a:r>
              <a:rPr lang="en-US" sz="2100" b="0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b="0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compañeros</a:t>
            </a:r>
            <a:r>
              <a:rPr lang="en-US" sz="2100" b="0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! </a:t>
            </a:r>
            <a:endParaRPr sz="2000" b="0" i="0" u="none" strike="noStrike" cap="none" dirty="0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ALGUNAS PREGUNTAS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0" name="Google Shape;130;p4"/>
          <p:cNvGrpSpPr/>
          <p:nvPr/>
        </p:nvGrpSpPr>
        <p:grpSpPr>
          <a:xfrm>
            <a:off x="375767" y="3108099"/>
            <a:ext cx="5745381" cy="942704"/>
            <a:chOff x="442650" y="4079977"/>
            <a:chExt cx="5745381" cy="1155550"/>
          </a:xfrm>
        </p:grpSpPr>
        <p:sp>
          <p:nvSpPr>
            <p:cNvPr id="131" name="Google Shape;131;p4"/>
            <p:cNvSpPr txBox="1"/>
            <p:nvPr/>
          </p:nvSpPr>
          <p:spPr>
            <a:xfrm>
              <a:off x="747531" y="4416252"/>
              <a:ext cx="54405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lnSpc>
                  <a:spcPct val="115000"/>
                </a:lnSpc>
                <a:buSzPts val="1800"/>
              </a:pPr>
              <a:r>
                <a:rPr lang="es-ES_tradnl" sz="1800" dirty="0">
                  <a:latin typeface="Calibri"/>
                  <a:ea typeface="Calibri"/>
                  <a:cs typeface="Calibri"/>
                  <a:sym typeface="Calibri"/>
                </a:rPr>
                <a:t>¿Qué función cumple el sistema de encendido de motor?</a:t>
              </a: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442650" y="4079977"/>
              <a:ext cx="5650725" cy="115555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" name="Google Shape;133;p4"/>
          <p:cNvSpPr txBox="1"/>
          <p:nvPr/>
        </p:nvSpPr>
        <p:spPr>
          <a:xfrm>
            <a:off x="375767" y="2363194"/>
            <a:ext cx="5192504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SISTEMA DE </a:t>
            </a:r>
            <a:r>
              <a:rPr lang="en-US" sz="20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ENCENDIDO DEL MOTOR 1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5512" y="2805799"/>
            <a:ext cx="441960" cy="43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5512" y="4181289"/>
            <a:ext cx="441960" cy="43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9425" y="1315762"/>
            <a:ext cx="2670048" cy="567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"/>
          <p:cNvSpPr/>
          <p:nvPr/>
        </p:nvSpPr>
        <p:spPr>
          <a:xfrm>
            <a:off x="4063481" y="3088868"/>
            <a:ext cx="5095870" cy="3508578"/>
          </a:xfrm>
          <a:prstGeom prst="roundRect">
            <a:avLst>
              <a:gd name="adj" fmla="val 5168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5"/>
          <p:cNvSpPr txBox="1"/>
          <p:nvPr/>
        </p:nvSpPr>
        <p:spPr>
          <a:xfrm>
            <a:off x="4520235" y="3549987"/>
            <a:ext cx="4446723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_tradnl" sz="1800">
                <a:latin typeface="Calibri"/>
                <a:cs typeface="Calibri"/>
              </a:rPr>
              <a:t>Identificarás </a:t>
            </a:r>
            <a:r>
              <a:rPr lang="es-ES_tradnl" sz="1800" dirty="0">
                <a:latin typeface="Calibri"/>
                <a:cs typeface="Calibri"/>
              </a:rPr>
              <a:t>el mantenimiento correctivo del sistema de  encendido del motor, de acuerdo a lo propuesto en el manual del fabricante.</a:t>
            </a:r>
          </a:p>
          <a:p>
            <a:endParaRPr lang="es-ES_tradnl" sz="1800" dirty="0">
              <a:latin typeface="Calibri"/>
              <a:cs typeface="Calibri"/>
            </a:endParaRPr>
          </a:p>
          <a:p>
            <a:r>
              <a:rPr lang="es-ES_tradnl" sz="1800" dirty="0">
                <a:latin typeface="Calibri"/>
                <a:cs typeface="Calibri"/>
              </a:rPr>
              <a:t>Aplicarás  el mantenimiento correctivo a un automóvil, considerando las funciones del sistema de encendido del motor, según lo propuesto en el manual de servicio.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3880053" y="3976788"/>
            <a:ext cx="376200" cy="385800"/>
            <a:chOff x="8933845" y="3480600"/>
            <a:chExt cx="376200" cy="385800"/>
          </a:xfrm>
        </p:grpSpPr>
        <p:sp>
          <p:nvSpPr>
            <p:cNvPr id="160" name="Google Shape;160;p5"/>
            <p:cNvSpPr/>
            <p:nvPr/>
          </p:nvSpPr>
          <p:spPr>
            <a:xfrm>
              <a:off x="8933845" y="3480600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 txBox="1"/>
            <p:nvPr/>
          </p:nvSpPr>
          <p:spPr>
            <a:xfrm>
              <a:off x="8943370" y="3480600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3880053" y="5326588"/>
            <a:ext cx="376200" cy="385800"/>
            <a:chOff x="8933845" y="4794482"/>
            <a:chExt cx="376200" cy="385800"/>
          </a:xfrm>
        </p:grpSpPr>
        <p:sp>
          <p:nvSpPr>
            <p:cNvPr id="162" name="Google Shape;162;p5"/>
            <p:cNvSpPr/>
            <p:nvPr/>
          </p:nvSpPr>
          <p:spPr>
            <a:xfrm>
              <a:off x="8933845" y="4794482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 txBox="1"/>
            <p:nvPr/>
          </p:nvSpPr>
          <p:spPr>
            <a:xfrm>
              <a:off x="8943370" y="4794482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" name="Imagen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1" y="2367775"/>
            <a:ext cx="2965718" cy="4328991"/>
          </a:xfrm>
          <a:prstGeom prst="rect">
            <a:avLst/>
          </a:prstGeom>
        </p:spPr>
      </p:pic>
      <p:sp>
        <p:nvSpPr>
          <p:cNvPr id="26" name="Google Shape;154;p5"/>
          <p:cNvSpPr txBox="1"/>
          <p:nvPr/>
        </p:nvSpPr>
        <p:spPr>
          <a:xfrm>
            <a:off x="4063852" y="2576445"/>
            <a:ext cx="49324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C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 término de la actividad estarás en condiciones de:</a:t>
            </a:r>
            <a:endParaRPr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Google Shape;167;p5"/>
          <p:cNvSpPr txBox="1"/>
          <p:nvPr/>
        </p:nvSpPr>
        <p:spPr>
          <a:xfrm>
            <a:off x="375975" y="1771953"/>
            <a:ext cx="49975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SISTEMA DE </a:t>
            </a:r>
            <a:r>
              <a:rPr lang="en-US" sz="20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ENCENDIDO DEL MOTOR 1</a:t>
            </a:r>
            <a:endParaRPr sz="2000" b="1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68;p5"/>
          <p:cNvSpPr txBox="1"/>
          <p:nvPr/>
        </p:nvSpPr>
        <p:spPr>
          <a:xfrm>
            <a:off x="3939446" y="1221167"/>
            <a:ext cx="957150" cy="52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5000" dirty="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5000" b="0" i="0" u="none" strike="noStrike" cap="none" dirty="0">
              <a:solidFill>
                <a:srgbClr val="BA9B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95;p3"/>
          <p:cNvSpPr txBox="1"/>
          <p:nvPr/>
        </p:nvSpPr>
        <p:spPr>
          <a:xfrm>
            <a:off x="375975" y="1373700"/>
            <a:ext cx="4107535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  <a:buSzPts val="2800"/>
            </a:pPr>
            <a:r>
              <a:rPr lang="en-US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MENÚ DE LA ACTIVIDAD</a:t>
            </a:r>
            <a:endParaRPr lang="en-US" sz="3100" b="1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3;p6"/>
          <p:cNvSpPr/>
          <p:nvPr/>
        </p:nvSpPr>
        <p:spPr>
          <a:xfrm>
            <a:off x="897717" y="2551354"/>
            <a:ext cx="8430321" cy="4236479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3812664" y="2767220"/>
            <a:ext cx="478859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 DE CIGÜEÑAL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DEL SISTEMA DE ENCENDIDO DEL MOTOR</a:t>
            </a:r>
          </a:p>
        </p:txBody>
      </p:sp>
      <p:sp>
        <p:nvSpPr>
          <p:cNvPr id="15" name="Google Shape;174;p6"/>
          <p:cNvSpPr txBox="1"/>
          <p:nvPr/>
        </p:nvSpPr>
        <p:spPr>
          <a:xfrm>
            <a:off x="3812663" y="3311746"/>
            <a:ext cx="5394421" cy="206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El </a:t>
            </a:r>
            <a:r>
              <a:rPr lang="es-ES" sz="1600" b="1" dirty="0">
                <a:solidFill>
                  <a:srgbClr val="800000"/>
                </a:solidFill>
                <a:latin typeface="Calibri"/>
                <a:cs typeface="Calibri"/>
              </a:rPr>
              <a:t>sensor de Cigüeñal </a:t>
            </a: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se encarga de leer las RPM a las que gira el motor y, además, identifica el PMS de los pistones 1 y 4 en un motor de 4 cilindros.</a:t>
            </a:r>
          </a:p>
          <a:p>
            <a:pPr marL="285750" indent="-285750" algn="just">
              <a:buFont typeface="Arial"/>
              <a:buChar char="•"/>
            </a:pPr>
            <a:endParaRPr lang="es-ES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Existen 2 tipos de CKP que son los más utilizados, estos son:</a:t>
            </a:r>
          </a:p>
          <a:p>
            <a:pPr marL="285750" indent="-285750" algn="just">
              <a:buFont typeface="Arial"/>
              <a:buChar char="•"/>
            </a:pPr>
            <a:endParaRPr lang="es-C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285750" lvl="3" indent="-285750" algn="just">
              <a:buFont typeface="Courier New"/>
              <a:buChar char="o"/>
            </a:pPr>
            <a:r>
              <a:rPr lang="es-ES" sz="1600" b="1" dirty="0">
                <a:solidFill>
                  <a:srgbClr val="800000"/>
                </a:solidFill>
                <a:latin typeface="Calibri"/>
                <a:cs typeface="Calibri"/>
              </a:rPr>
              <a:t>CKP del tipo Inductivo.</a:t>
            </a:r>
          </a:p>
          <a:p>
            <a:pPr marL="285750" lvl="3" indent="-285750" algn="just">
              <a:buFont typeface="Courier New"/>
              <a:buChar char="o"/>
            </a:pPr>
            <a:r>
              <a:rPr lang="es-ES" sz="1600" b="1" dirty="0">
                <a:solidFill>
                  <a:srgbClr val="800000"/>
                </a:solidFill>
                <a:latin typeface="Calibri"/>
                <a:cs typeface="Calibri"/>
              </a:rPr>
              <a:t>CKP del tipo efecto Hall.</a:t>
            </a:r>
            <a:endParaRPr lang="es-CL" sz="1600" b="1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582" y="2317563"/>
            <a:ext cx="481682" cy="459278"/>
          </a:xfrm>
          <a:prstGeom prst="rect">
            <a:avLst/>
          </a:prstGeom>
        </p:spPr>
      </p:pic>
      <p:grpSp>
        <p:nvGrpSpPr>
          <p:cNvPr id="4" name="Agrupar 3"/>
          <p:cNvGrpSpPr/>
          <p:nvPr/>
        </p:nvGrpSpPr>
        <p:grpSpPr>
          <a:xfrm>
            <a:off x="208009" y="2255312"/>
            <a:ext cx="3317178" cy="3317178"/>
            <a:chOff x="273695" y="2200571"/>
            <a:chExt cx="3317178" cy="3317178"/>
          </a:xfrm>
        </p:grpSpPr>
        <p:sp>
          <p:nvSpPr>
            <p:cNvPr id="2" name="Elipse 1"/>
            <p:cNvSpPr/>
            <p:nvPr/>
          </p:nvSpPr>
          <p:spPr>
            <a:xfrm>
              <a:off x="273695" y="2200571"/>
              <a:ext cx="3317178" cy="3317178"/>
            </a:xfrm>
            <a:prstGeom prst="ellipse">
              <a:avLst/>
            </a:prstGeom>
            <a:solidFill>
              <a:srgbClr val="FFFFFF"/>
            </a:solidFill>
            <a:ln w="76200" cmpd="sng">
              <a:solidFill>
                <a:srgbClr val="E9E1E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C6BBE72-51C9-EC48-AB82-C1A888D11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608" y="3042735"/>
              <a:ext cx="2586987" cy="1743006"/>
            </a:xfrm>
            <a:prstGeom prst="rect">
              <a:avLst/>
            </a:prstGeom>
          </p:spPr>
        </p:pic>
      </p:grpSp>
      <p:sp>
        <p:nvSpPr>
          <p:cNvPr id="3" name="Rectángulo 2"/>
          <p:cNvSpPr/>
          <p:nvPr/>
        </p:nvSpPr>
        <p:spPr>
          <a:xfrm>
            <a:off x="1291894" y="5766112"/>
            <a:ext cx="7663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Con la información de este sensor, más la información de los sensores de árboles de levas, el ECM puede controlar el salto de chispa en la bujía y la inyección de combustible en los cilindros.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6871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3;p6"/>
          <p:cNvSpPr/>
          <p:nvPr/>
        </p:nvSpPr>
        <p:spPr>
          <a:xfrm>
            <a:off x="897717" y="2551354"/>
            <a:ext cx="8430321" cy="4236479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3812664" y="2767220"/>
            <a:ext cx="478859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 DE CIGÜEÑAL CKP INDUCTIVO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DEL SISTEMA DE ENCENDIDO DEL MOTOR</a:t>
            </a:r>
          </a:p>
        </p:txBody>
      </p:sp>
      <p:sp>
        <p:nvSpPr>
          <p:cNvPr id="15" name="Google Shape;174;p6"/>
          <p:cNvSpPr txBox="1"/>
          <p:nvPr/>
        </p:nvSpPr>
        <p:spPr>
          <a:xfrm>
            <a:off x="3812663" y="3191315"/>
            <a:ext cx="5438213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El </a:t>
            </a:r>
            <a:r>
              <a:rPr lang="es-ES" sz="16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sensor CKP del tipo inductivo, </a:t>
            </a: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es un imán permanente que se conecta al ECM a  través de 2 cables para cerrar circuito.</a:t>
            </a:r>
          </a:p>
          <a:p>
            <a:pPr marL="285750" indent="-285750">
              <a:buFont typeface="Arial"/>
              <a:buChar char="•"/>
            </a:pPr>
            <a:endParaRPr lang="es-C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Lee las rpm del motor, en base a la diferencia de campo magnético que se produce al pasar los dientes de la rueda fónica montada habitualmente en el volante de inercia del motor.</a:t>
            </a:r>
          </a:p>
          <a:p>
            <a:pPr marL="285750" indent="-285750">
              <a:buFont typeface="Arial"/>
              <a:buChar char="•"/>
            </a:pPr>
            <a:endParaRPr lang="es-C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Esta información es enviada al ECM, el cual puede manejar el salto de chispa en las bujías del motor y la inyección de gasolina. </a:t>
            </a:r>
          </a:p>
          <a:p>
            <a:pPr marL="285750" indent="-285750">
              <a:buFont typeface="Arial"/>
              <a:buChar char="•"/>
            </a:pPr>
            <a:endParaRPr lang="es-C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En el motor Diesel se ajusta el pulso de inyección.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582" y="2317563"/>
            <a:ext cx="481682" cy="459278"/>
          </a:xfrm>
          <a:prstGeom prst="rect">
            <a:avLst/>
          </a:prstGeom>
        </p:spPr>
      </p:pic>
      <p:grpSp>
        <p:nvGrpSpPr>
          <p:cNvPr id="4" name="Agrupar 3"/>
          <p:cNvGrpSpPr/>
          <p:nvPr/>
        </p:nvGrpSpPr>
        <p:grpSpPr>
          <a:xfrm>
            <a:off x="208009" y="2255312"/>
            <a:ext cx="3317178" cy="3317178"/>
            <a:chOff x="273695" y="2200571"/>
            <a:chExt cx="3317178" cy="3317178"/>
          </a:xfrm>
        </p:grpSpPr>
        <p:sp>
          <p:nvSpPr>
            <p:cNvPr id="2" name="Elipse 1"/>
            <p:cNvSpPr/>
            <p:nvPr/>
          </p:nvSpPr>
          <p:spPr>
            <a:xfrm>
              <a:off x="273695" y="2200571"/>
              <a:ext cx="3317178" cy="3317178"/>
            </a:xfrm>
            <a:prstGeom prst="ellipse">
              <a:avLst/>
            </a:prstGeom>
            <a:solidFill>
              <a:srgbClr val="FFFFFF"/>
            </a:solidFill>
            <a:ln w="76200" cmpd="sng">
              <a:solidFill>
                <a:srgbClr val="E9E1E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C6BBE72-51C9-EC48-AB82-C1A888D11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608" y="3042735"/>
              <a:ext cx="2586987" cy="1743006"/>
            </a:xfrm>
            <a:prstGeom prst="rect">
              <a:avLst/>
            </a:prstGeom>
          </p:spPr>
        </p:pic>
      </p:grpSp>
      <p:pic>
        <p:nvPicPr>
          <p:cNvPr id="13" name="Imagen" descr="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26963" y="4666734"/>
            <a:ext cx="2101974" cy="22871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5859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3;p6"/>
          <p:cNvSpPr/>
          <p:nvPr/>
        </p:nvSpPr>
        <p:spPr>
          <a:xfrm>
            <a:off x="897717" y="2551354"/>
            <a:ext cx="8430321" cy="4236479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4;p6"/>
          <p:cNvSpPr txBox="1"/>
          <p:nvPr/>
        </p:nvSpPr>
        <p:spPr>
          <a:xfrm>
            <a:off x="3812664" y="2646790"/>
            <a:ext cx="478859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CONEXIÓN DEL SENSOR DE </a:t>
            </a:r>
          </a:p>
          <a:p>
            <a:r>
              <a:rPr lang="de-DE" sz="20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CIGÜEÑAL CKP INDUCTIVO</a:t>
            </a: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COMPONENTES PRINCIPALES </a:t>
            </a:r>
          </a:p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DEL SISTEMA DE ENCENDIDO DEL MOTOR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582" y="2317563"/>
            <a:ext cx="481682" cy="459278"/>
          </a:xfrm>
          <a:prstGeom prst="rect">
            <a:avLst/>
          </a:prstGeom>
        </p:spPr>
      </p:pic>
      <p:grpSp>
        <p:nvGrpSpPr>
          <p:cNvPr id="4" name="Agrupar 3"/>
          <p:cNvGrpSpPr/>
          <p:nvPr/>
        </p:nvGrpSpPr>
        <p:grpSpPr>
          <a:xfrm>
            <a:off x="208009" y="2255312"/>
            <a:ext cx="3317178" cy="3317178"/>
            <a:chOff x="273695" y="2200571"/>
            <a:chExt cx="3317178" cy="3317178"/>
          </a:xfrm>
        </p:grpSpPr>
        <p:sp>
          <p:nvSpPr>
            <p:cNvPr id="2" name="Elipse 1"/>
            <p:cNvSpPr/>
            <p:nvPr/>
          </p:nvSpPr>
          <p:spPr>
            <a:xfrm>
              <a:off x="273695" y="2200571"/>
              <a:ext cx="3317178" cy="3317178"/>
            </a:xfrm>
            <a:prstGeom prst="ellipse">
              <a:avLst/>
            </a:prstGeom>
            <a:solidFill>
              <a:srgbClr val="FFFFFF"/>
            </a:solidFill>
            <a:ln w="76200" cmpd="sng">
              <a:solidFill>
                <a:srgbClr val="E9E1E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C6BBE72-51C9-EC48-AB82-C1A888D11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608" y="3042735"/>
              <a:ext cx="2586987" cy="1743006"/>
            </a:xfrm>
            <a:prstGeom prst="rect">
              <a:avLst/>
            </a:prstGeom>
          </p:spPr>
        </p:pic>
      </p:grpSp>
      <p:pic>
        <p:nvPicPr>
          <p:cNvPr id="3" name="Imagen 2" descr="P9 A11 M6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97" y="3420811"/>
            <a:ext cx="4819153" cy="244043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547082" y="6027107"/>
            <a:ext cx="544104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El ECM activa la señal en el borde descendente del diente que se aleja de la línea central del sensor al variar su resistencia.</a:t>
            </a:r>
          </a:p>
        </p:txBody>
      </p:sp>
    </p:spTree>
    <p:extLst>
      <p:ext uri="{BB962C8B-B14F-4D97-AF65-F5344CB8AC3E}">
        <p14:creationId xmlns:p14="http://schemas.microsoft.com/office/powerpoint/2010/main" val="412232961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1745</TotalTime>
  <Words>2357</Words>
  <Application>Microsoft Office PowerPoint</Application>
  <PresentationFormat>Personalizado</PresentationFormat>
  <Paragraphs>256</Paragraphs>
  <Slides>31</Slides>
  <Notes>28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5" baseType="lpstr">
      <vt:lpstr>Arial</vt:lpstr>
      <vt:lpstr>Calibri</vt:lpstr>
      <vt:lpstr>Courier New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Toledo</dc:creator>
  <cp:lastModifiedBy>Edison Ahumada</cp:lastModifiedBy>
  <cp:revision>108</cp:revision>
  <dcterms:modified xsi:type="dcterms:W3CDTF">2021-02-15T18:25:49Z</dcterms:modified>
</cp:coreProperties>
</file>