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78" r:id="rId2"/>
    <p:sldId id="256" r:id="rId3"/>
    <p:sldId id="288" r:id="rId4"/>
    <p:sldId id="257" r:id="rId5"/>
    <p:sldId id="258" r:id="rId6"/>
    <p:sldId id="259" r:id="rId7"/>
    <p:sldId id="261" r:id="rId8"/>
    <p:sldId id="262" r:id="rId9"/>
    <p:sldId id="263" r:id="rId10"/>
    <p:sldId id="264" r:id="rId11"/>
    <p:sldId id="265" r:id="rId12"/>
    <p:sldId id="267" r:id="rId13"/>
    <p:sldId id="268" r:id="rId14"/>
    <p:sldId id="269" r:id="rId15"/>
    <p:sldId id="273" r:id="rId16"/>
    <p:sldId id="274" r:id="rId17"/>
    <p:sldId id="282" r:id="rId18"/>
    <p:sldId id="275" r:id="rId19"/>
    <p:sldId id="285" r:id="rId20"/>
    <p:sldId id="286" r:id="rId21"/>
    <p:sldId id="276" r:id="rId22"/>
    <p:sldId id="287" r:id="rId23"/>
    <p:sldId id="280" r:id="rId24"/>
    <p:sldId id="279" r:id="rId25"/>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os="1491">
          <p15:clr>
            <a:srgbClr val="A4A3A4"/>
          </p15:clr>
        </p15:guide>
        <p15:guide id="4" orient="horz" pos="1447">
          <p15:clr>
            <a:srgbClr val="A4A3A4"/>
          </p15:clr>
        </p15:guide>
        <p15:guide id="5" orient="horz" pos="2193">
          <p15:clr>
            <a:srgbClr val="A4A3A4"/>
          </p15:clr>
        </p15:guide>
        <p15:guide id="6" pos="2800">
          <p15:clr>
            <a:srgbClr val="A4A3A4"/>
          </p15:clr>
        </p15:guide>
        <p15:guide id="7" orient="horz" pos="1909">
          <p15:clr>
            <a:srgbClr val="A4A3A4"/>
          </p15:clr>
        </p15:guide>
        <p15:guide id="8" orient="horz" pos="3023">
          <p15:clr>
            <a:srgbClr val="A4A3A4"/>
          </p15:clr>
        </p15:guide>
        <p15:guide id="9" pos="3391">
          <p15:clr>
            <a:srgbClr val="A4A3A4"/>
          </p15:clr>
        </p15:guide>
        <p15:guide id="10" pos="2118">
          <p15:clr>
            <a:srgbClr val="A4A3A4"/>
          </p15:clr>
        </p15:guide>
      </p15:sldGuideLst>
    </p:ext>
    <p:ext uri="http://customooxmlschemas.google.com/">
      <go:slidesCustomData xmlns="" xmlns:p15="http://schemas.microsoft.com/office/powerpoint/2012/main" xmlns:go="http://customooxmlschemas.google.com/" roundtripDataSignature="AMtx7mj3CLMkESK2x4Z1BxumByrbjdHvZQ==" r:id="rId41"/>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3D"/>
    <a:srgbClr val="76384D"/>
    <a:srgbClr val="E9E1E4"/>
    <a:srgbClr val="F1E9C7"/>
    <a:srgbClr val="CCB038"/>
    <a:srgbClr val="F9C4C3"/>
    <a:srgbClr val="BB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7013" autoAdjust="0"/>
  </p:normalViewPr>
  <p:slideViewPr>
    <p:cSldViewPr snapToGrid="0">
      <p:cViewPr varScale="1">
        <p:scale>
          <a:sx n="99" d="100"/>
          <a:sy n="99" d="100"/>
        </p:scale>
        <p:origin x="2010" y="78"/>
      </p:cViewPr>
      <p:guideLst>
        <p:guide orient="horz" pos="2381"/>
        <p:guide pos="3061"/>
        <p:guide orient="horz" pos="1491"/>
        <p:guide orient="horz" pos="1447"/>
        <p:guide orient="horz" pos="2193"/>
        <p:guide pos="2800"/>
        <p:guide orient="horz" pos="1909"/>
        <p:guide orient="horz" pos="3023"/>
        <p:guide pos="3391"/>
        <p:guide pos="2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1137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46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53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61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49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8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22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8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2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24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6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6c9504a1_0_9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6c9504a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47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36c9504a1_0_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36c9504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0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35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70b88fe2e_1_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70b88fe2e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75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23f9ec96_0_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23f9ec9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18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423f9ec96_0_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423f9ec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453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ecánica Automotriz" type="title">
  <p:cSld name="TITLE">
    <p:spTree>
      <p:nvGrpSpPr>
        <p:cNvPr id="1" name="Shape 7"/>
        <p:cNvGrpSpPr/>
        <p:nvPr/>
      </p:nvGrpSpPr>
      <p:grpSpPr>
        <a:xfrm>
          <a:off x="0" y="0"/>
          <a:ext cx="0" cy="0"/>
          <a:chOff x="0" y="0"/>
          <a:chExt cx="0" cy="0"/>
        </a:xfrm>
      </p:grpSpPr>
      <p:sp>
        <p:nvSpPr>
          <p:cNvPr id="8" name="Google Shape;8;p2"/>
          <p:cNvSpPr/>
          <p:nvPr/>
        </p:nvSpPr>
        <p:spPr>
          <a:xfrm>
            <a:off x="212950" y="1756550"/>
            <a:ext cx="9346500" cy="5602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7974075" y="419800"/>
            <a:ext cx="1301316" cy="921750"/>
          </a:xfrm>
          <a:prstGeom prst="rect">
            <a:avLst/>
          </a:prstGeom>
          <a:noFill/>
          <a:ln>
            <a:noFill/>
          </a:ln>
        </p:spPr>
      </p:pic>
      <p:pic>
        <p:nvPicPr>
          <p:cNvPr id="11" name="Google Shape;11;p2"/>
          <p:cNvPicPr preferRelativeResize="0"/>
          <p:nvPr/>
        </p:nvPicPr>
        <p:blipFill>
          <a:blip r:embed="rId3">
            <a:alphaModFix/>
          </a:blip>
          <a:stretch>
            <a:fillRect/>
          </a:stretch>
        </p:blipFill>
        <p:spPr>
          <a:xfrm>
            <a:off x="436350" y="419800"/>
            <a:ext cx="3659450" cy="680475"/>
          </a:xfrm>
          <a:prstGeom prst="rect">
            <a:avLst/>
          </a:prstGeom>
          <a:noFill/>
          <a:ln>
            <a:noFill/>
          </a:ln>
        </p:spPr>
      </p:pic>
      <p:pic>
        <p:nvPicPr>
          <p:cNvPr id="12" name="Google Shape;12;p2"/>
          <p:cNvPicPr preferRelativeResize="0"/>
          <p:nvPr/>
        </p:nvPicPr>
        <p:blipFill>
          <a:blip r:embed="rId4">
            <a:alphaModFix/>
          </a:blip>
          <a:stretch>
            <a:fillRect/>
          </a:stretch>
        </p:blipFill>
        <p:spPr>
          <a:xfrm>
            <a:off x="8527725" y="6464000"/>
            <a:ext cx="747675" cy="680475"/>
          </a:xfrm>
          <a:prstGeom prst="rect">
            <a:avLst/>
          </a:prstGeom>
          <a:noFill/>
          <a:ln>
            <a:noFill/>
          </a:ln>
        </p:spPr>
      </p:pic>
      <p:sp>
        <p:nvSpPr>
          <p:cNvPr id="13" name="Google Shape;62;p13"/>
          <p:cNvSpPr txBox="1"/>
          <p:nvPr userDrawn="1"/>
        </p:nvSpPr>
        <p:spPr>
          <a:xfrm>
            <a:off x="1139100" y="834800"/>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a:solidFill>
                  <a:srgbClr val="741B47"/>
                </a:solidFill>
                <a:latin typeface="Calibri" panose="020F0502020204030204" pitchFamily="34" charset="0"/>
                <a:ea typeface="Roboto"/>
                <a:cs typeface="Calibri" panose="020F0502020204030204" pitchFamily="34" charset="0"/>
                <a:sym typeface="Roboto"/>
              </a:rPr>
              <a:t>MÓDULO 1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MANTENIMIENTO DE SISTEMAS ELÉCTRICOS Y ELECTRÓNICOS</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4"/>
        <p:cNvGrpSpPr/>
        <p:nvPr/>
      </p:nvGrpSpPr>
      <p:grpSpPr>
        <a:xfrm>
          <a:off x="0" y="0"/>
          <a:ext cx="0" cy="0"/>
          <a:chOff x="0" y="0"/>
          <a:chExt cx="0" cy="0"/>
        </a:xfrm>
      </p:grpSpPr>
      <p:sp>
        <p:nvSpPr>
          <p:cNvPr id="37" name="Google Shape;37;p7"/>
          <p:cNvSpPr txBox="1">
            <a:spLocks noGrp="1"/>
          </p:cNvSpPr>
          <p:nvPr>
            <p:ph type="sldNum" idx="12"/>
          </p:nvPr>
        </p:nvSpPr>
        <p:spPr>
          <a:xfrm>
            <a:off x="9006156" y="6854072"/>
            <a:ext cx="583200" cy="578400"/>
          </a:xfrm>
          <a:prstGeom prst="rect">
            <a:avLst/>
          </a:prstGeom>
        </p:spPr>
        <p:txBody>
          <a:bodyPr spcFirstLastPara="1" wrap="square" lIns="109575" tIns="109575" rIns="109575" bIns="109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
        <p:nvSpPr>
          <p:cNvPr id="5" name="Google Shape;8;p2"/>
          <p:cNvSpPr/>
          <p:nvPr userDrawn="1"/>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L" dirty="0" smtClean="0"/>
              <a:t> </a:t>
            </a:r>
            <a:endParaRPr dirty="0"/>
          </a:p>
        </p:txBody>
      </p:sp>
      <p:pic>
        <p:nvPicPr>
          <p:cNvPr id="6" name="Google Shape;10;p2"/>
          <p:cNvPicPr preferRelativeResize="0"/>
          <p:nvPr userDrawn="1"/>
        </p:nvPicPr>
        <p:blipFill>
          <a:blip r:embed="rId2">
            <a:alphaModFix/>
          </a:blip>
          <a:stretch>
            <a:fillRect/>
          </a:stretch>
        </p:blipFill>
        <p:spPr>
          <a:xfrm>
            <a:off x="7974075" y="419800"/>
            <a:ext cx="1301316" cy="921750"/>
          </a:xfrm>
          <a:prstGeom prst="rect">
            <a:avLst/>
          </a:prstGeom>
          <a:noFill/>
          <a:ln>
            <a:noFill/>
          </a:ln>
        </p:spPr>
      </p:pic>
      <p:pic>
        <p:nvPicPr>
          <p:cNvPr id="7" name="Google Shape;11;p2"/>
          <p:cNvPicPr preferRelativeResize="0"/>
          <p:nvPr userDrawn="1"/>
        </p:nvPicPr>
        <p:blipFill>
          <a:blip r:embed="rId3">
            <a:alphaModFix/>
          </a:blip>
          <a:stretch>
            <a:fillRect/>
          </a:stretch>
        </p:blipFill>
        <p:spPr>
          <a:xfrm>
            <a:off x="436350" y="419800"/>
            <a:ext cx="3659450" cy="680475"/>
          </a:xfrm>
          <a:prstGeom prst="rect">
            <a:avLst/>
          </a:prstGeom>
          <a:noFill/>
          <a:ln>
            <a:noFill/>
          </a:ln>
        </p:spPr>
      </p:pic>
      <p:pic>
        <p:nvPicPr>
          <p:cNvPr id="8" name="Google Shape;12;p2"/>
          <p:cNvPicPr preferRelativeResize="0"/>
          <p:nvPr userDrawn="1"/>
        </p:nvPicPr>
        <p:blipFill>
          <a:blip r:embed="rId4">
            <a:alphaModFix/>
          </a:blip>
          <a:stretch>
            <a:fillRect/>
          </a:stretch>
        </p:blipFill>
        <p:spPr>
          <a:xfrm>
            <a:off x="8527725" y="6464000"/>
            <a:ext cx="747675" cy="680475"/>
          </a:xfrm>
          <a:prstGeom prst="rect">
            <a:avLst/>
          </a:prstGeom>
          <a:noFill/>
          <a:ln>
            <a:noFill/>
          </a:ln>
        </p:spPr>
      </p:pic>
      <p:sp>
        <p:nvSpPr>
          <p:cNvPr id="3" name="Rectángulo redondeado 2"/>
          <p:cNvSpPr/>
          <p:nvPr userDrawn="1"/>
        </p:nvSpPr>
        <p:spPr>
          <a:xfrm>
            <a:off x="436350" y="6464001"/>
            <a:ext cx="7891862" cy="680474"/>
          </a:xfrm>
          <a:prstGeom prst="roundRect">
            <a:avLst>
              <a:gd name="adj" fmla="val 19335"/>
            </a:avLst>
          </a:prstGeom>
          <a:solidFill>
            <a:srgbClr val="BB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1" y="6464000"/>
            <a:ext cx="690482" cy="680475"/>
          </a:xfrm>
          <a:prstGeom prst="rect">
            <a:avLst/>
          </a:prstGeom>
        </p:spPr>
      </p:pic>
      <p:sp>
        <p:nvSpPr>
          <p:cNvPr id="19" name="Google Shape;62;p13"/>
          <p:cNvSpPr txBox="1"/>
          <p:nvPr userDrawn="1"/>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3°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 name="Google Shape;15;p3"/>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16" name="Google Shape;16;p3"/>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5"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_tradnl" sz="1200" dirty="0" smtClean="0">
                <a:latin typeface="Calibri" panose="020F0502020204030204" pitchFamily="34" charset="0"/>
                <a:ea typeface="Roboto Medium"/>
                <a:cs typeface="Calibri" panose="020F0502020204030204" pitchFamily="34" charset="0"/>
                <a:sym typeface="Roboto Medium"/>
              </a:rPr>
              <a:t>10</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6"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 name="Google Shape;21;p4"/>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2" name="Google Shape;22;p4"/>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_tradnl" sz="1200" dirty="0" smtClean="0">
                <a:latin typeface="Calibri" panose="020F0502020204030204" pitchFamily="34" charset="0"/>
                <a:ea typeface="Roboto Medium"/>
                <a:cs typeface="Calibri" panose="020F0502020204030204" pitchFamily="34" charset="0"/>
                <a:sym typeface="Roboto Medium"/>
              </a:rPr>
              <a:t>10</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181650" y="822025"/>
            <a:ext cx="9356700" cy="6531300"/>
          </a:xfrm>
          <a:prstGeom prst="round1Rect">
            <a:avLst>
              <a:gd name="adj" fmla="val 15350"/>
            </a:avLst>
          </a:prstGeom>
          <a:solidFill>
            <a:srgbClr val="BA9BA5">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 name="Google Shape;26;p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7" name="Google Shape;27;p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6"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_tradnl" sz="1200" dirty="0" smtClean="0">
                <a:latin typeface="Calibri" panose="020F0502020204030204" pitchFamily="34" charset="0"/>
                <a:ea typeface="Roboto Medium"/>
                <a:cs typeface="Calibri" panose="020F0502020204030204" pitchFamily="34" charset="0"/>
                <a:sym typeface="Roboto Medium"/>
              </a:rPr>
              <a:t>10</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30" name="Google Shape;30;p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2" name="Google Shape;32;p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33" name="Google Shape;33;p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_tradnl" sz="1200" dirty="0" smtClean="0">
                <a:latin typeface="Calibri" panose="020F0502020204030204" pitchFamily="34" charset="0"/>
                <a:ea typeface="Roboto Medium"/>
                <a:cs typeface="Calibri" panose="020F0502020204030204" pitchFamily="34" charset="0"/>
                <a:sym typeface="Roboto Medium"/>
              </a:rPr>
              <a:t>10</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Marcador de número de diapositiva 2"/>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
        <p:nvSpPr>
          <p:cNvPr id="4"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 name="Google Shape;30;p6"/>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p6"/>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33;p6"/>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Tree>
    <p:extLst>
      <p:ext uri="{BB962C8B-B14F-4D97-AF65-F5344CB8AC3E}">
        <p14:creationId xmlns:p14="http://schemas.microsoft.com/office/powerpoint/2010/main" val="1038617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49" r:id="rId3"/>
    <p:sldLayoutId id="2147483650" r:id="rId4"/>
    <p:sldLayoutId id="2147483651" r:id="rId5"/>
    <p:sldLayoutId id="2147483652" r:id="rId6"/>
    <p:sldLayoutId id="2147483660"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p10"/>
          <p:cNvSpPr txBox="1">
            <a:spLocks/>
          </p:cNvSpPr>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Calibri" panose="020F0502020204030204" pitchFamily="34" charset="0"/>
                <a:ea typeface="Arial"/>
                <a:cs typeface="Calibri" panose="020F0502020204030204" pitchFamily="34" charset="0"/>
                <a:sym typeface="Arial"/>
              </a:defRPr>
            </a:lvl1pPr>
            <a:lvl2pPr marR="0" lvl="1" algn="just" rtl="0">
              <a:lnSpc>
                <a:spcPct val="100000"/>
              </a:lnSpc>
              <a:spcBef>
                <a:spcPts val="0"/>
              </a:spcBef>
              <a:spcAft>
                <a:spcPts val="0"/>
              </a:spcAft>
              <a:buClr>
                <a:srgbClr val="000000"/>
              </a:buClr>
              <a:buFont typeface="Arial"/>
              <a:defRPr sz="1100" b="0" i="0" u="none" strike="noStrike" cap="none">
                <a:solidFill>
                  <a:schemeClr val="bg1"/>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s-CL" smtClean="0"/>
              <a:t>En estos documentos se utilizarán de manera inclusiva términos como: el estudiante, el docente, el compañero u otras palabras equivalentes y sus respectivos plurales, es decir, con ellas, se hace referencia tanto a hombres como a mujeres.</a:t>
            </a:r>
            <a:endParaRPr lang="es-CL" dirty="0"/>
          </a:p>
        </p:txBody>
      </p:sp>
      <p:sp>
        <p:nvSpPr>
          <p:cNvPr id="6" name="Google Shape;60;p13"/>
          <p:cNvSpPr txBox="1">
            <a:spLocks/>
          </p:cNvSpPr>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500" b="1" smtClean="0">
                <a:latin typeface="Calibri" panose="020F0502020204030204" pitchFamily="34" charset="0"/>
                <a:ea typeface="Roboto"/>
                <a:cs typeface="Calibri" panose="020F0502020204030204" pitchFamily="34" charset="0"/>
                <a:sym typeface="Roboto"/>
              </a:rPr>
              <a:t>MÓDULO </a:t>
            </a:r>
            <a:r>
              <a:rPr lang="es-CL" sz="1500" b="1" smtClean="0">
                <a:latin typeface="Calibri" panose="020F0502020204030204" pitchFamily="34" charset="0"/>
                <a:ea typeface="Roboto"/>
                <a:cs typeface="Calibri" panose="020F0502020204030204" pitchFamily="34" charset="0"/>
                <a:sym typeface="Roboto"/>
              </a:rPr>
              <a:t>5</a:t>
            </a:r>
            <a:endParaRPr lang="es-CL" sz="1500" b="1" dirty="0" smtClean="0">
              <a:latin typeface="Calibri" panose="020F0502020204030204" pitchFamily="34" charset="0"/>
              <a:ea typeface="Roboto"/>
              <a:cs typeface="Calibri" panose="020F0502020204030204" pitchFamily="34" charset="0"/>
              <a:sym typeface="Roboto"/>
            </a:endParaRPr>
          </a:p>
          <a:p>
            <a:endParaRPr lang="es-CL" sz="1500" b="1" dirty="0">
              <a:latin typeface="Calibri" panose="020F0502020204030204" pitchFamily="34" charset="0"/>
              <a:ea typeface="Roboto"/>
              <a:cs typeface="Calibri" panose="020F0502020204030204" pitchFamily="34" charset="0"/>
              <a:sym typeface="Roboto"/>
            </a:endParaRPr>
          </a:p>
        </p:txBody>
      </p:sp>
      <p:sp>
        <p:nvSpPr>
          <p:cNvPr id="11" name="Google Shape;61;p13"/>
          <p:cNvSpPr txBox="1">
            <a:spLocks/>
          </p:cNvSpPr>
          <p:nvPr/>
        </p:nvSpPr>
        <p:spPr>
          <a:xfrm>
            <a:off x="365424" y="261197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x-none" sz="3600" b="1" dirty="0">
                <a:solidFill>
                  <a:srgbClr val="741B47"/>
                </a:solidFill>
                <a:latin typeface="Calibri" panose="020F0502020204030204" pitchFamily="34" charset="0"/>
                <a:ea typeface="Roboto"/>
                <a:cs typeface="Calibri" panose="020F0502020204030204" pitchFamily="34" charset="0"/>
                <a:sym typeface="Roboto"/>
              </a:rPr>
              <a:t>MANTENIMIENTO DE SISTEMAS ELÉCTRICOS Y ELECTRÓNICOS</a:t>
            </a:r>
          </a:p>
          <a:p>
            <a:pPr>
              <a:lnSpc>
                <a:spcPct val="90000"/>
              </a:lnSpc>
            </a:pP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4" y="1927122"/>
            <a:ext cx="6154391" cy="4438649"/>
          </a:xfrm>
          <a:prstGeom prst="rect">
            <a:avLst/>
          </a:prstGeom>
        </p:spPr>
      </p:pic>
    </p:spTree>
    <p:extLst>
      <p:ext uri="{BB962C8B-B14F-4D97-AF65-F5344CB8AC3E}">
        <p14:creationId xmlns:p14="http://schemas.microsoft.com/office/powerpoint/2010/main" val="2492718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7" name="Google Shape;159;p18">
            <a:extLst>
              <a:ext uri="{FF2B5EF4-FFF2-40B4-BE49-F238E27FC236}">
                <a16:creationId xmlns="" xmlns:a16="http://schemas.microsoft.com/office/drawing/2014/main" id="{3920FEA2-700B-F64B-9605-433FB954EA9D}"/>
              </a:ext>
            </a:extLst>
          </p:cNvPr>
          <p:cNvSpPr/>
          <p:nvPr/>
        </p:nvSpPr>
        <p:spPr>
          <a:xfrm>
            <a:off x="221325" y="1858460"/>
            <a:ext cx="9277613" cy="5033331"/>
          </a:xfrm>
          <a:prstGeom prst="roundRect">
            <a:avLst>
              <a:gd name="adj" fmla="val 10798"/>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3" name="Imagen 2">
            <a:extLst>
              <a:ext uri="{FF2B5EF4-FFF2-40B4-BE49-F238E27FC236}">
                <a16:creationId xmlns="" xmlns:a16="http://schemas.microsoft.com/office/drawing/2014/main" id="{0BA9CBEF-B6C9-1A43-8532-5401BB06B918}"/>
              </a:ext>
            </a:extLst>
          </p:cNvPr>
          <p:cNvPicPr>
            <a:picLocks noChangeAspect="1"/>
          </p:cNvPicPr>
          <p:nvPr/>
        </p:nvPicPr>
        <p:blipFill>
          <a:blip r:embed="rId3"/>
          <a:stretch>
            <a:fillRect/>
          </a:stretch>
        </p:blipFill>
        <p:spPr>
          <a:xfrm>
            <a:off x="6853287" y="678481"/>
            <a:ext cx="3238673" cy="3052083"/>
          </a:xfrm>
          <a:prstGeom prst="rect">
            <a:avLst/>
          </a:prstGeom>
        </p:spPr>
      </p:pic>
      <p:sp>
        <p:nvSpPr>
          <p:cNvPr id="15"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SISTEMAS HMI</a:t>
            </a:r>
            <a:r>
              <a:rPr lang="x-none" sz="2800" b="1" dirty="0" smtClean="0">
                <a:solidFill>
                  <a:srgbClr val="741B47"/>
                </a:solidFill>
                <a:latin typeface="Calibri" panose="020F0502020204030204" pitchFamily="34" charset="0"/>
                <a:ea typeface="Roboto"/>
                <a:cs typeface="Calibri" panose="020F0502020204030204" pitchFamily="34" charset="0"/>
                <a:sym typeface="Roboto"/>
              </a:rPr>
              <a:t> </a:t>
            </a:r>
            <a:r>
              <a:rPr lang="es-CL" sz="2800" dirty="0" smtClean="0">
                <a:solidFill>
                  <a:srgbClr val="ED423D"/>
                </a:solidFill>
                <a:latin typeface="Calibri" panose="020F0502020204030204" pitchFamily="34" charset="0"/>
                <a:ea typeface="Roboto"/>
                <a:cs typeface="Calibri" panose="020F0502020204030204" pitchFamily="34" charset="0"/>
                <a:sym typeface="Roboto"/>
              </a:rPr>
              <a:t>(HUMAN-MACHINE INTERFACE)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0" name="Google Shape;192;p21"/>
          <p:cNvSpPr txBox="1"/>
          <p:nvPr/>
        </p:nvSpPr>
        <p:spPr>
          <a:xfrm>
            <a:off x="5343144" y="3454753"/>
            <a:ext cx="4149835" cy="4262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x-none" dirty="0">
                <a:latin typeface="Calibri"/>
                <a:ea typeface="Roboto Medium"/>
                <a:cs typeface="Calibri"/>
                <a:sym typeface="Roboto Medium"/>
              </a:rPr>
              <a:t>HMI (Human – Machine Interface) los viejos botones y mandos giratorios conviven con los más innovadores sistemas como </a:t>
            </a:r>
            <a:r>
              <a:rPr lang="x-none" dirty="0" smtClean="0">
                <a:latin typeface="Calibri"/>
                <a:ea typeface="Roboto Medium"/>
                <a:cs typeface="Calibri"/>
                <a:sym typeface="Roboto Medium"/>
              </a:rPr>
              <a:t>el </a:t>
            </a:r>
            <a:r>
              <a:rPr lang="x-none" dirty="0">
                <a:latin typeface="Calibri"/>
                <a:ea typeface="Roboto Medium"/>
                <a:cs typeface="Calibri"/>
                <a:sym typeface="Roboto Medium"/>
              </a:rPr>
              <a:t>reconocimiento de voz y </a:t>
            </a:r>
            <a:r>
              <a:rPr lang="x-none" dirty="0" smtClean="0">
                <a:latin typeface="Calibri"/>
                <a:ea typeface="Roboto Medium"/>
                <a:cs typeface="Calibri"/>
                <a:sym typeface="Roboto Medium"/>
              </a:rPr>
              <a:t>gestos </a:t>
            </a:r>
            <a:r>
              <a:rPr lang="x-none" dirty="0">
                <a:latin typeface="Calibri"/>
                <a:ea typeface="Roboto Medium"/>
                <a:cs typeface="Calibri"/>
                <a:sym typeface="Roboto Medium"/>
              </a:rPr>
              <a:t>o </a:t>
            </a:r>
            <a:r>
              <a:rPr lang="x-none" dirty="0" smtClean="0">
                <a:latin typeface="Calibri"/>
                <a:ea typeface="Roboto Medium"/>
                <a:cs typeface="Calibri"/>
                <a:sym typeface="Roboto Medium"/>
              </a:rPr>
              <a:t>realidad </a:t>
            </a:r>
            <a:r>
              <a:rPr lang="x-none" dirty="0">
                <a:latin typeface="Calibri"/>
                <a:ea typeface="Roboto Medium"/>
                <a:cs typeface="Calibri"/>
                <a:sym typeface="Roboto Medium"/>
              </a:rPr>
              <a:t>aumentada.</a:t>
            </a:r>
            <a:endParaRPr dirty="0">
              <a:latin typeface="Calibri"/>
              <a:ea typeface="Roboto Medium"/>
              <a:cs typeface="Calibri"/>
              <a:sym typeface="Roboto Medium"/>
            </a:endParaRPr>
          </a:p>
          <a:p>
            <a:pPr marL="0" lvl="0" indent="0" algn="l" rtl="0">
              <a:spcBef>
                <a:spcPts val="0"/>
              </a:spcBef>
              <a:spcAft>
                <a:spcPts val="0"/>
              </a:spcAft>
              <a:buClr>
                <a:schemeClr val="dk1"/>
              </a:buClr>
              <a:buSzPts val="1100"/>
              <a:buFont typeface="Arial"/>
              <a:buNone/>
            </a:pPr>
            <a:endParaRPr dirty="0">
              <a:latin typeface="Calibri"/>
              <a:ea typeface="Roboto Medium"/>
              <a:cs typeface="Calibri"/>
              <a:sym typeface="Roboto Medium"/>
            </a:endParaRPr>
          </a:p>
          <a:p>
            <a:pPr marL="0" lvl="0" indent="0" algn="l" rtl="0">
              <a:spcBef>
                <a:spcPts val="0"/>
              </a:spcBef>
              <a:spcAft>
                <a:spcPts val="0"/>
              </a:spcAft>
              <a:buClr>
                <a:schemeClr val="dk1"/>
              </a:buClr>
              <a:buSzPts val="1100"/>
              <a:buFont typeface="Arial"/>
              <a:buNone/>
            </a:pPr>
            <a:r>
              <a:rPr lang="x-none" dirty="0">
                <a:latin typeface="Calibri"/>
                <a:ea typeface="Roboto Medium"/>
                <a:cs typeface="Calibri"/>
                <a:sym typeface="Roboto Medium"/>
              </a:rPr>
              <a:t>Puede controlar el audio, las luces y el aire acondicionado con ruedas y botones o con una pantalla táctil. Para controlar el motor, utiliza el acelerador y para girar, el volante. Estos controles e instrumentos son como la HMI del coche. Ahora imagine que pudiera controlar todos los elementos de su vehículo y obtener información detallada de su funcionamiento desde una sola pantalla. Si se pudiera, el tablero de mandos de su coche sería incluso más parecido a una HMI.</a:t>
            </a:r>
            <a:endParaRPr dirty="0">
              <a:latin typeface="Calibri"/>
              <a:ea typeface="Roboto Medium"/>
              <a:cs typeface="Calibri"/>
              <a:sym typeface="Roboto Medium"/>
            </a:endParaRPr>
          </a:p>
        </p:txBody>
      </p:sp>
      <p:pic>
        <p:nvPicPr>
          <p:cNvPr id="14" name="Imagen 13" descr="Mecanica_M1_A10_sistemasHM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45" y="2129624"/>
            <a:ext cx="4938562" cy="43244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3" name="Google Shape;73;p14"/>
          <p:cNvSpPr/>
          <p:nvPr/>
        </p:nvSpPr>
        <p:spPr>
          <a:xfrm>
            <a:off x="371783" y="2258677"/>
            <a:ext cx="5146719" cy="2097421"/>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07" name="Google Shape;207;p22"/>
          <p:cNvPicPr preferRelativeResize="0"/>
          <p:nvPr/>
        </p:nvPicPr>
        <p:blipFill>
          <a:blip r:embed="rId3">
            <a:alphaModFix/>
          </a:blip>
          <a:stretch>
            <a:fillRect/>
          </a:stretch>
        </p:blipFill>
        <p:spPr>
          <a:xfrm>
            <a:off x="6073984" y="1526056"/>
            <a:ext cx="2832082" cy="5093079"/>
          </a:xfrm>
          <a:prstGeom prst="rect">
            <a:avLst/>
          </a:prstGeom>
          <a:noFill/>
          <a:ln>
            <a:noFill/>
          </a:ln>
        </p:spPr>
      </p:pic>
      <p:sp>
        <p:nvSpPr>
          <p:cNvPr id="10"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pic>
        <p:nvPicPr>
          <p:cNvPr id="32" name="Google Shape;91;p15"/>
          <p:cNvPicPr preferRelativeResize="0"/>
          <p:nvPr/>
        </p:nvPicPr>
        <p:blipFill>
          <a:blip r:embed="rId4">
            <a:alphaModFix/>
          </a:blip>
          <a:stretch>
            <a:fillRect/>
          </a:stretch>
        </p:blipFill>
        <p:spPr>
          <a:xfrm>
            <a:off x="5262651" y="2061749"/>
            <a:ext cx="477100" cy="477100"/>
          </a:xfrm>
          <a:prstGeom prst="rect">
            <a:avLst/>
          </a:prstGeom>
          <a:noFill/>
          <a:ln>
            <a:noFill/>
          </a:ln>
        </p:spPr>
      </p:pic>
      <p:sp>
        <p:nvSpPr>
          <p:cNvPr id="2" name="Rectángulo 1">
            <a:extLst>
              <a:ext uri="{FF2B5EF4-FFF2-40B4-BE49-F238E27FC236}">
                <a16:creationId xmlns="" xmlns:a16="http://schemas.microsoft.com/office/drawing/2014/main" id="{FBF7A6C5-B3CF-D846-9F57-59C3D6D041A3}"/>
              </a:ext>
            </a:extLst>
          </p:cNvPr>
          <p:cNvSpPr/>
          <p:nvPr/>
        </p:nvSpPr>
        <p:spPr>
          <a:xfrm>
            <a:off x="591560" y="2570470"/>
            <a:ext cx="4407655" cy="1323439"/>
          </a:xfrm>
          <a:prstGeom prst="rect">
            <a:avLst/>
          </a:prstGeom>
        </p:spPr>
        <p:txBody>
          <a:bodyPr wrap="square" anchor="b">
            <a:spAutoFit/>
          </a:bodyPr>
          <a:lstStyle/>
          <a:p>
            <a:pPr marL="406400" lvl="0" indent="-285750">
              <a:lnSpc>
                <a:spcPct val="200000"/>
              </a:lnSpc>
              <a:buClr>
                <a:schemeClr val="dk1"/>
              </a:buClr>
              <a:buSzPts val="1700"/>
              <a:buFont typeface="Arial" panose="020B0604020202020204" pitchFamily="34" charset="0"/>
              <a:buChar char="•"/>
            </a:pPr>
            <a:r>
              <a:rPr lang="x-none" sz="1600" dirty="0">
                <a:solidFill>
                  <a:schemeClr val="dk1"/>
                </a:solidFill>
                <a:latin typeface="Calibri" panose="020F0502020204030204" pitchFamily="34" charset="0"/>
                <a:ea typeface="Roboto Medium"/>
                <a:cs typeface="Calibri" panose="020F0502020204030204" pitchFamily="34" charset="0"/>
                <a:sym typeface="Roboto Medium"/>
              </a:rPr>
              <a:t>¿Cuál es la historia de las </a:t>
            </a:r>
            <a:r>
              <a:rPr lang="es-ES_tradnl" sz="1600" b="1" dirty="0" smtClean="0">
                <a:solidFill>
                  <a:schemeClr val="dk1"/>
                </a:solidFill>
                <a:latin typeface="Calibri" panose="020F0502020204030204" pitchFamily="34" charset="0"/>
                <a:ea typeface="Roboto Medium"/>
                <a:cs typeface="Calibri" panose="020F0502020204030204" pitchFamily="34" charset="0"/>
                <a:sym typeface="Roboto Medium"/>
              </a:rPr>
              <a:t>pantallas táctiles</a:t>
            </a:r>
            <a:r>
              <a:rPr lang="x-none" sz="1600" b="1" dirty="0" smtClean="0">
                <a:solidFill>
                  <a:schemeClr val="dk1"/>
                </a:solidFill>
                <a:latin typeface="Calibri" panose="020F0502020204030204" pitchFamily="34" charset="0"/>
                <a:ea typeface="Roboto Medium"/>
                <a:cs typeface="Calibri" panose="020F0502020204030204" pitchFamily="34" charset="0"/>
                <a:sym typeface="Roboto Medium"/>
              </a:rPr>
              <a:t>? </a:t>
            </a:r>
            <a:endParaRPr lang="x-none" sz="1600" b="1" dirty="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lnSpc>
                <a:spcPct val="150000"/>
              </a:lnSpc>
              <a:buClr>
                <a:schemeClr val="dk1"/>
              </a:buClr>
              <a:buSzPts val="1700"/>
              <a:buFont typeface="Arial" panose="020B0604020202020204" pitchFamily="34" charset="0"/>
              <a:buChar char="•"/>
            </a:pPr>
            <a:r>
              <a:rPr lang="x-none" sz="1600" dirty="0">
                <a:solidFill>
                  <a:schemeClr val="dk1"/>
                </a:solidFill>
                <a:latin typeface="Calibri" panose="020F0502020204030204" pitchFamily="34" charset="0"/>
                <a:ea typeface="Roboto Medium"/>
                <a:cs typeface="Calibri" panose="020F0502020204030204" pitchFamily="34" charset="0"/>
                <a:sym typeface="Roboto Medium"/>
              </a:rPr>
              <a:t>¿</a:t>
            </a:r>
            <a:r>
              <a:rPr lang="x-none" sz="1600" dirty="0" smtClean="0">
                <a:solidFill>
                  <a:schemeClr val="dk1"/>
                </a:solidFill>
                <a:latin typeface="Calibri" panose="020F0502020204030204" pitchFamily="34" charset="0"/>
                <a:ea typeface="Roboto Medium"/>
                <a:cs typeface="Calibri" panose="020F0502020204030204" pitchFamily="34" charset="0"/>
                <a:sym typeface="Roboto Medium"/>
              </a:rPr>
              <a:t>Quién</a:t>
            </a:r>
            <a:r>
              <a:rPr lang="es-ES_tradnl" sz="1600" dirty="0" smtClean="0">
                <a:solidFill>
                  <a:schemeClr val="dk1"/>
                </a:solidFill>
                <a:latin typeface="Calibri" panose="020F0502020204030204" pitchFamily="34" charset="0"/>
                <a:ea typeface="Roboto Medium"/>
                <a:cs typeface="Calibri" panose="020F0502020204030204" pitchFamily="34" charset="0"/>
                <a:sym typeface="Roboto Medium"/>
              </a:rPr>
              <a:t>es</a:t>
            </a:r>
            <a:r>
              <a:rPr lang="x-none" sz="1600" dirty="0" smtClean="0">
                <a:solidFill>
                  <a:schemeClr val="dk1"/>
                </a:solidFill>
                <a:latin typeface="Calibri" panose="020F0502020204030204" pitchFamily="34" charset="0"/>
                <a:ea typeface="Roboto Medium"/>
                <a:cs typeface="Calibri" panose="020F0502020204030204" pitchFamily="34" charset="0"/>
                <a:sym typeface="Roboto Medium"/>
              </a:rPr>
              <a:t> fue</a:t>
            </a:r>
            <a:r>
              <a:rPr lang="es-ES_tradnl" sz="1600" dirty="0" smtClean="0">
                <a:solidFill>
                  <a:schemeClr val="dk1"/>
                </a:solidFill>
                <a:latin typeface="Calibri" panose="020F0502020204030204" pitchFamily="34" charset="0"/>
                <a:ea typeface="Roboto Medium"/>
                <a:cs typeface="Calibri" panose="020F0502020204030204" pitchFamily="34" charset="0"/>
                <a:sym typeface="Roboto Medium"/>
              </a:rPr>
              <a:t>ron</a:t>
            </a:r>
            <a:r>
              <a:rPr lang="x-none" sz="1600" dirty="0" smtClean="0">
                <a:solidFill>
                  <a:schemeClr val="dk1"/>
                </a:solidFill>
                <a:latin typeface="Calibri" panose="020F0502020204030204" pitchFamily="34" charset="0"/>
                <a:ea typeface="Roboto Medium"/>
                <a:cs typeface="Calibri" panose="020F0502020204030204" pitchFamily="34" charset="0"/>
                <a:sym typeface="Roboto Medium"/>
              </a:rPr>
              <a:t> su</a:t>
            </a:r>
            <a:r>
              <a:rPr lang="es-ES_tradnl" sz="1600" dirty="0" smtClean="0">
                <a:solidFill>
                  <a:schemeClr val="dk1"/>
                </a:solidFill>
                <a:latin typeface="Calibri" panose="020F0502020204030204" pitchFamily="34" charset="0"/>
                <a:ea typeface="Roboto Medium"/>
                <a:cs typeface="Calibri" panose="020F0502020204030204" pitchFamily="34" charset="0"/>
                <a:sym typeface="Roboto Medium"/>
              </a:rPr>
              <a:t>s</a:t>
            </a:r>
            <a:r>
              <a:rPr lang="x-none" sz="1600" dirty="0" smtClean="0">
                <a:solidFill>
                  <a:schemeClr val="dk1"/>
                </a:solidFill>
                <a:latin typeface="Calibri" panose="020F0502020204030204" pitchFamily="34" charset="0"/>
                <a:ea typeface="Roboto Medium"/>
                <a:cs typeface="Calibri" panose="020F0502020204030204" pitchFamily="34" charset="0"/>
                <a:sym typeface="Roboto Medium"/>
              </a:rPr>
              <a:t> creador</a:t>
            </a:r>
            <a:r>
              <a:rPr lang="es-ES_tradnl" sz="1600" dirty="0" smtClean="0">
                <a:solidFill>
                  <a:schemeClr val="dk1"/>
                </a:solidFill>
                <a:latin typeface="Calibri" panose="020F0502020204030204" pitchFamily="34" charset="0"/>
                <a:ea typeface="Roboto Medium"/>
                <a:cs typeface="Calibri" panose="020F0502020204030204" pitchFamily="34" charset="0"/>
                <a:sym typeface="Roboto Medium"/>
              </a:rPr>
              <a:t>es</a:t>
            </a:r>
            <a:r>
              <a:rPr lang="x-none" sz="1600" dirty="0" smtClean="0">
                <a:solidFill>
                  <a:schemeClr val="dk1"/>
                </a:solidFill>
                <a:latin typeface="Calibri" panose="020F0502020204030204" pitchFamily="34" charset="0"/>
                <a:ea typeface="Roboto Medium"/>
                <a:cs typeface="Calibri" panose="020F0502020204030204" pitchFamily="34" charset="0"/>
                <a:sym typeface="Roboto Medium"/>
              </a:rPr>
              <a:t>?</a:t>
            </a:r>
            <a:endParaRPr lang="x-none" sz="1600" dirty="0">
              <a:solidFill>
                <a:schemeClr val="dk1"/>
              </a:solidFill>
              <a:latin typeface="Calibri" panose="020F0502020204030204" pitchFamily="34" charset="0"/>
              <a:ea typeface="Roboto Medium"/>
              <a:cs typeface="Calibri" panose="020F0502020204030204" pitchFamily="34" charset="0"/>
              <a:sym typeface="Roboto Medium"/>
            </a:endParaRPr>
          </a:p>
          <a:p>
            <a:pPr marL="406400" indent="-285750">
              <a:lnSpc>
                <a:spcPct val="150000"/>
              </a:lnSpc>
              <a:buClr>
                <a:schemeClr val="dk1"/>
              </a:buClr>
              <a:buSzPts val="1700"/>
              <a:buFont typeface="Arial" panose="020B0604020202020204" pitchFamily="34" charset="0"/>
              <a:buChar char="•"/>
            </a:pPr>
            <a:r>
              <a:rPr lang="x-none" sz="1600" dirty="0">
                <a:solidFill>
                  <a:schemeClr val="dk1"/>
                </a:solidFill>
                <a:latin typeface="Calibri" panose="020F0502020204030204" pitchFamily="34" charset="0"/>
                <a:ea typeface="Roboto Medium"/>
                <a:cs typeface="Calibri" panose="020F0502020204030204" pitchFamily="34" charset="0"/>
                <a:sym typeface="Roboto Medium"/>
              </a:rPr>
              <a:t>¿En qué año</a:t>
            </a:r>
            <a:r>
              <a:rPr lang="x-none" sz="1600" dirty="0" smtClean="0">
                <a:solidFill>
                  <a:schemeClr val="dk1"/>
                </a:solidFill>
                <a:latin typeface="Calibri" panose="020F0502020204030204" pitchFamily="34" charset="0"/>
                <a:ea typeface="Roboto Medium"/>
                <a:cs typeface="Calibri" panose="020F0502020204030204" pitchFamily="34" charset="0"/>
                <a:sym typeface="Roboto Medium"/>
              </a:rPr>
              <a:t>?</a:t>
            </a:r>
            <a:endParaRPr lang="x-none" sz="1600"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923" y="3801081"/>
            <a:ext cx="3817418" cy="3616716"/>
          </a:xfrm>
          <a:prstGeom prst="rect">
            <a:avLst/>
          </a:prstGeom>
        </p:spPr>
      </p:pic>
      <p:sp>
        <p:nvSpPr>
          <p:cNvPr id="34" name="Google Shape;99;p15">
            <a:extLst>
              <a:ext uri="{FF2B5EF4-FFF2-40B4-BE49-F238E27FC236}">
                <a16:creationId xmlns="" xmlns:a16="http://schemas.microsoft.com/office/drawing/2014/main" id="{D3BFC07A-B750-F14E-AC42-E28F3EFD4064}"/>
              </a:ext>
            </a:extLst>
          </p:cNvPr>
          <p:cNvSpPr txBox="1"/>
          <p:nvPr/>
        </p:nvSpPr>
        <p:spPr>
          <a:xfrm>
            <a:off x="506729" y="5822930"/>
            <a:ext cx="4995614" cy="319500"/>
          </a:xfrm>
          <a:prstGeom prst="rect">
            <a:avLst/>
          </a:prstGeom>
          <a:noFill/>
          <a:ln>
            <a:noFill/>
          </a:ln>
        </p:spPr>
        <p:txBody>
          <a:bodyPr spcFirstLastPara="1" wrap="square" lIns="91425" tIns="91425" rIns="91425" bIns="91425" anchor="ctr" anchorCtr="0">
            <a:noAutofit/>
          </a:bodyPr>
          <a:lstStyle/>
          <a:p>
            <a:pPr lvl="0"/>
            <a:r>
              <a:rPr lang="x-none" sz="2100" dirty="0">
                <a:solidFill>
                  <a:srgbClr val="741B47"/>
                </a:solidFill>
                <a:latin typeface="Calibri" panose="020F0502020204030204" pitchFamily="34" charset="0"/>
                <a:ea typeface="Roboto"/>
                <a:cs typeface="Calibri" panose="020F0502020204030204" pitchFamily="34" charset="0"/>
                <a:sym typeface="Roboto"/>
              </a:rPr>
              <a:t>¡Investiga en </a:t>
            </a:r>
            <a:r>
              <a:rPr lang="x-none" sz="2100" dirty="0" smtClean="0">
                <a:solidFill>
                  <a:srgbClr val="ED423D"/>
                </a:solidFill>
                <a:latin typeface="Calibri" panose="020F0502020204030204" pitchFamily="34" charset="0"/>
                <a:ea typeface="Roboto"/>
                <a:cs typeface="Calibri" panose="020F0502020204030204" pitchFamily="34" charset="0"/>
                <a:sym typeface="Roboto"/>
              </a:rPr>
              <a:t>internet</a:t>
            </a:r>
          </a:p>
          <a:p>
            <a:pPr lvl="0"/>
            <a:r>
              <a:rPr lang="x-none" sz="2100" dirty="0" smtClean="0">
                <a:solidFill>
                  <a:srgbClr val="741B47"/>
                </a:solidFill>
                <a:latin typeface="Calibri" panose="020F0502020204030204" pitchFamily="34" charset="0"/>
                <a:ea typeface="Roboto"/>
                <a:cs typeface="Calibri" panose="020F0502020204030204" pitchFamily="34" charset="0"/>
                <a:sym typeface="Roboto"/>
              </a:rPr>
              <a:t>ocupando </a:t>
            </a:r>
            <a:r>
              <a:rPr lang="x-none" sz="2100" dirty="0">
                <a:solidFill>
                  <a:srgbClr val="741B47"/>
                </a:solidFill>
                <a:latin typeface="Calibri" panose="020F0502020204030204" pitchFamily="34" charset="0"/>
                <a:ea typeface="Roboto"/>
                <a:cs typeface="Calibri" panose="020F0502020204030204" pitchFamily="34" charset="0"/>
                <a:sym typeface="Roboto"/>
              </a:rPr>
              <a:t>tu celular</a:t>
            </a:r>
            <a:r>
              <a:rPr lang="x-none" sz="2100" dirty="0" smtClean="0">
                <a:solidFill>
                  <a:srgbClr val="741B47"/>
                </a:solidFill>
                <a:latin typeface="Calibri" panose="020F0502020204030204" pitchFamily="34" charset="0"/>
                <a:ea typeface="Roboto"/>
                <a:cs typeface="Calibri" panose="020F0502020204030204" pitchFamily="34" charset="0"/>
                <a:sym typeface="Roboto"/>
              </a:rPr>
              <a:t>!</a:t>
            </a:r>
            <a:r>
              <a:rPr lang="es-ES" sz="2100" dirty="0" smtClean="0">
                <a:solidFill>
                  <a:srgbClr val="741B47"/>
                </a:solidFill>
                <a:latin typeface="Calibri" panose="020F0502020204030204" pitchFamily="34" charset="0"/>
                <a:ea typeface="Roboto"/>
                <a:cs typeface="Calibri" panose="020F0502020204030204" pitchFamily="34" charset="0"/>
                <a:sym typeface="Roboto"/>
              </a:rPr>
              <a:t> </a:t>
            </a:r>
            <a:endParaRPr lang="x-none" sz="2100" dirty="0">
              <a:solidFill>
                <a:srgbClr val="741B47"/>
              </a:solidFill>
              <a:latin typeface="Calibri" panose="020F0502020204030204" pitchFamily="34" charset="0"/>
              <a:ea typeface="Roboto"/>
              <a:cs typeface="Calibri" panose="020F0502020204030204" pitchFamily="34" charset="0"/>
              <a:sym typeface="Roboto"/>
            </a:endParaRPr>
          </a:p>
          <a:p>
            <a:pPr lvl="0"/>
            <a:r>
              <a:rPr lang="x-none" sz="2100" b="1" dirty="0">
                <a:solidFill>
                  <a:srgbClr val="741B47"/>
                </a:solidFill>
                <a:latin typeface="Calibri" panose="020F0502020204030204" pitchFamily="34" charset="0"/>
                <a:ea typeface="Roboto"/>
                <a:cs typeface="Calibri" panose="020F0502020204030204" pitchFamily="34" charset="0"/>
                <a:sym typeface="Roboto"/>
              </a:rPr>
              <a:t>¡Comparte tus respuestas!</a:t>
            </a:r>
          </a:p>
        </p:txBody>
      </p:sp>
      <p:sp>
        <p:nvSpPr>
          <p:cNvPr id="45"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8</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3" name="Google Shape;73;p14">
            <a:extLst>
              <a:ext uri="{FF2B5EF4-FFF2-40B4-BE49-F238E27FC236}">
                <a16:creationId xmlns="" xmlns:a16="http://schemas.microsoft.com/office/drawing/2014/main" id="{F2EDD4CB-8399-7845-B5CC-1E1A2CBF0CD9}"/>
              </a:ext>
            </a:extLst>
          </p:cNvPr>
          <p:cNvSpPr/>
          <p:nvPr/>
        </p:nvSpPr>
        <p:spPr>
          <a:xfrm>
            <a:off x="611888" y="2165596"/>
            <a:ext cx="3012157" cy="2496042"/>
          </a:xfrm>
          <a:prstGeom prst="roundRect">
            <a:avLst>
              <a:gd name="adj" fmla="val 104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 name="Rectángulo 1">
            <a:extLst>
              <a:ext uri="{FF2B5EF4-FFF2-40B4-BE49-F238E27FC236}">
                <a16:creationId xmlns="" xmlns:a16="http://schemas.microsoft.com/office/drawing/2014/main" id="{651E965A-B51B-B249-92FA-D541D1CA23E8}"/>
              </a:ext>
            </a:extLst>
          </p:cNvPr>
          <p:cNvSpPr/>
          <p:nvPr/>
        </p:nvSpPr>
        <p:spPr>
          <a:xfrm>
            <a:off x="814034" y="2520950"/>
            <a:ext cx="2625729" cy="1708160"/>
          </a:xfrm>
          <a:prstGeom prst="rect">
            <a:avLst/>
          </a:prstGeom>
        </p:spPr>
        <p:txBody>
          <a:bodyPr wrap="square">
            <a:spAutoFit/>
          </a:bodyPr>
          <a:lstStyle/>
          <a:p>
            <a:pPr fontAlgn="base"/>
            <a:r>
              <a:rPr lang="es-ES_tradnl" sz="1500" dirty="0">
                <a:latin typeface="Calibri" panose="020F0502020204030204" pitchFamily="34" charset="0"/>
                <a:cs typeface="Calibri" panose="020F0502020204030204" pitchFamily="34" charset="0"/>
              </a:rPr>
              <a:t>Son las más económicas y no les afectan el polvo ni el agua, y son precisas y pueden ser usadas con un puntero o con el dedo. Sin embargo, pierden hasta un 25% del brillo y son gruesas.</a:t>
            </a:r>
            <a:endParaRPr lang="es-ES" sz="1500" dirty="0">
              <a:latin typeface="Calibri" panose="020F0502020204030204" pitchFamily="34" charset="0"/>
              <a:cs typeface="Calibri" panose="020F0502020204030204" pitchFamily="34" charset="0"/>
            </a:endParaRPr>
          </a:p>
        </p:txBody>
      </p:sp>
      <p:sp>
        <p:nvSpPr>
          <p:cNvPr id="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9</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TIPOS DE PANTALLA: </a:t>
            </a:r>
            <a:r>
              <a:rPr lang="es-ES_tradnl" sz="2800" dirty="0" smtClean="0">
                <a:solidFill>
                  <a:srgbClr val="ED423D"/>
                </a:solidFill>
                <a:latin typeface="Calibri" panose="020F0502020204030204" pitchFamily="34" charset="0"/>
                <a:ea typeface="Roboto"/>
                <a:cs typeface="Calibri" panose="020F0502020204030204" pitchFamily="34" charset="0"/>
                <a:sym typeface="Roboto"/>
              </a:rPr>
              <a:t>PANTALLAS RESISTIVAS</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pic>
        <p:nvPicPr>
          <p:cNvPr id="9" name="Imagen 8" descr="Mecanica_M1_A10_pantallasresistiv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129" y="2297113"/>
            <a:ext cx="5469763" cy="3473434"/>
          </a:xfrm>
          <a:prstGeom prst="rect">
            <a:avLst/>
          </a:prstGeom>
        </p:spPr>
      </p:pic>
    </p:spTree>
    <p:extLst>
      <p:ext uri="{BB962C8B-B14F-4D97-AF65-F5344CB8AC3E}">
        <p14:creationId xmlns:p14="http://schemas.microsoft.com/office/powerpoint/2010/main" val="90033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9" name="Google Shape;73;p14">
            <a:extLst>
              <a:ext uri="{FF2B5EF4-FFF2-40B4-BE49-F238E27FC236}">
                <a16:creationId xmlns="" xmlns:a16="http://schemas.microsoft.com/office/drawing/2014/main" id="{F2EDD4CB-8399-7845-B5CC-1E1A2CBF0CD9}"/>
              </a:ext>
            </a:extLst>
          </p:cNvPr>
          <p:cNvSpPr/>
          <p:nvPr/>
        </p:nvSpPr>
        <p:spPr>
          <a:xfrm>
            <a:off x="611889" y="2165596"/>
            <a:ext cx="4087496" cy="231068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0" name="Rectángulo 9">
            <a:extLst>
              <a:ext uri="{FF2B5EF4-FFF2-40B4-BE49-F238E27FC236}">
                <a16:creationId xmlns="" xmlns:a16="http://schemas.microsoft.com/office/drawing/2014/main" id="{651E965A-B51B-B249-92FA-D541D1CA23E8}"/>
              </a:ext>
            </a:extLst>
          </p:cNvPr>
          <p:cNvSpPr/>
          <p:nvPr/>
        </p:nvSpPr>
        <p:spPr>
          <a:xfrm>
            <a:off x="736597" y="2414453"/>
            <a:ext cx="3835776" cy="1708160"/>
          </a:xfrm>
          <a:prstGeom prst="rect">
            <a:avLst/>
          </a:prstGeom>
        </p:spPr>
        <p:txBody>
          <a:bodyPr wrap="square">
            <a:spAutoFit/>
          </a:bodyPr>
          <a:lstStyle/>
          <a:p>
            <a:pPr fontAlgn="base"/>
            <a:r>
              <a:rPr lang="es-ES_tradnl" sz="1500" dirty="0">
                <a:latin typeface="Calibri" panose="020F0502020204030204" pitchFamily="34" charset="0"/>
                <a:cs typeface="Calibri" panose="020F0502020204030204" pitchFamily="34" charset="0"/>
              </a:rPr>
              <a:t>Muy buena calidad de imagen, tienen mejor respuesta que las anteriores y algunas permiten el uso de varios dedos a la vez (</a:t>
            </a:r>
            <a:r>
              <a:rPr lang="es-ES_tradnl" sz="1500" dirty="0" err="1">
                <a:latin typeface="Calibri" panose="020F0502020204030204" pitchFamily="34" charset="0"/>
                <a:cs typeface="Calibri" panose="020F0502020204030204" pitchFamily="34" charset="0"/>
              </a:rPr>
              <a:t>multitouch</a:t>
            </a:r>
            <a:r>
              <a:rPr lang="es-ES_tradnl" sz="1500" dirty="0">
                <a:latin typeface="Calibri" panose="020F0502020204030204" pitchFamily="34" charset="0"/>
                <a:cs typeface="Calibri" panose="020F0502020204030204" pitchFamily="34" charset="0"/>
              </a:rPr>
              <a:t>)</a:t>
            </a:r>
            <a:r>
              <a:rPr lang="es-ES_tradnl" sz="1500" dirty="0" smtClean="0">
                <a:latin typeface="Calibri" panose="020F0502020204030204" pitchFamily="34" charset="0"/>
                <a:cs typeface="Calibri" panose="020F0502020204030204" pitchFamily="34" charset="0"/>
              </a:rPr>
              <a:t>. Son </a:t>
            </a:r>
            <a:r>
              <a:rPr lang="es-ES_tradnl" sz="1500" dirty="0">
                <a:latin typeface="Calibri" panose="020F0502020204030204" pitchFamily="34" charset="0"/>
                <a:cs typeface="Calibri" panose="020F0502020204030204" pitchFamily="34" charset="0"/>
              </a:rPr>
              <a:t>más caras y no se pueden usar con puntero normal, si no con uno especial para tal fin o con un guante también especial para ello.</a:t>
            </a:r>
            <a:endParaRPr lang="es-ES" sz="1500" dirty="0">
              <a:latin typeface="Calibri" panose="020F0502020204030204" pitchFamily="34" charset="0"/>
              <a:cs typeface="Calibri" panose="020F0502020204030204" pitchFamily="34" charset="0"/>
            </a:endParaRPr>
          </a:p>
        </p:txBody>
      </p:sp>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TIPOS DE PANTALLA: </a:t>
            </a:r>
            <a:r>
              <a:rPr lang="es-ES_tradnl" sz="2800" dirty="0" smtClean="0">
                <a:solidFill>
                  <a:srgbClr val="ED423D"/>
                </a:solidFill>
                <a:latin typeface="Calibri" panose="020F0502020204030204" pitchFamily="34" charset="0"/>
                <a:ea typeface="Roboto"/>
                <a:cs typeface="Calibri" panose="020F0502020204030204" pitchFamily="34" charset="0"/>
                <a:sym typeface="Roboto"/>
              </a:rPr>
              <a:t>PANTALLAS CAPACITIVAS</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0</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 name="Imagen 2" descr="Mecanica_M1_A10_pantallascapacitiv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281" y="1968292"/>
            <a:ext cx="4239799" cy="5584421"/>
          </a:xfrm>
          <a:prstGeom prst="rect">
            <a:avLst/>
          </a:prstGeom>
        </p:spPr>
      </p:pic>
    </p:spTree>
    <p:extLst>
      <p:ext uri="{BB962C8B-B14F-4D97-AF65-F5344CB8AC3E}">
        <p14:creationId xmlns:p14="http://schemas.microsoft.com/office/powerpoint/2010/main" val="688862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TIPOS DE PANTALLA: </a:t>
            </a:r>
            <a:r>
              <a:rPr lang="es-ES_tradnl" sz="2800" dirty="0" smtClean="0">
                <a:solidFill>
                  <a:srgbClr val="ED423D"/>
                </a:solidFill>
                <a:latin typeface="Calibri" panose="020F0502020204030204" pitchFamily="34" charset="0"/>
                <a:ea typeface="Roboto"/>
                <a:cs typeface="Calibri" panose="020F0502020204030204" pitchFamily="34" charset="0"/>
                <a:sym typeface="Roboto"/>
              </a:rPr>
              <a:t>PANTALLAS INFRARROJAS</a:t>
            </a:r>
            <a:endParaRPr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5" name="Google Shape;237;p25"/>
          <p:cNvSpPr txBox="1"/>
          <p:nvPr/>
        </p:nvSpPr>
        <p:spPr>
          <a:xfrm>
            <a:off x="271651" y="5373044"/>
            <a:ext cx="4173349" cy="1266584"/>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chemeClr val="dk1"/>
              </a:buClr>
              <a:buSzPts val="1100"/>
              <a:buFont typeface="Arial"/>
              <a:buNone/>
            </a:pPr>
            <a:r>
              <a:rPr lang="x-none" sz="1200" dirty="0" smtClean="0">
                <a:latin typeface="Calibri"/>
                <a:ea typeface="Roboto Medium"/>
                <a:cs typeface="Calibri"/>
                <a:sym typeface="Roboto Medium"/>
              </a:rPr>
              <a:t>Las </a:t>
            </a:r>
            <a:r>
              <a:rPr lang="x-none" sz="1200" dirty="0">
                <a:latin typeface="Calibri"/>
                <a:ea typeface="Roboto Medium"/>
                <a:cs typeface="Calibri"/>
                <a:sym typeface="Roboto Medium"/>
              </a:rPr>
              <a:t>pantallas capacitivas son más caras de fabricar y están presentes en el iPhone o el LG KF750 Secret, entre otros </a:t>
            </a:r>
            <a:r>
              <a:rPr lang="x-none" sz="1200" dirty="0" smtClean="0">
                <a:latin typeface="Calibri"/>
                <a:ea typeface="Roboto Medium"/>
                <a:cs typeface="Calibri"/>
                <a:sym typeface="Roboto Medium"/>
              </a:rPr>
              <a:t>móviles</a:t>
            </a:r>
            <a:endParaRPr sz="1200" dirty="0">
              <a:latin typeface="Calibri"/>
              <a:ea typeface="Roboto Medium"/>
              <a:cs typeface="Calibri"/>
              <a:sym typeface="Roboto Medium"/>
            </a:endParaRPr>
          </a:p>
        </p:txBody>
      </p:sp>
      <p:sp>
        <p:nvSpPr>
          <p:cNvPr id="8" name="Google Shape;73;p14">
            <a:extLst>
              <a:ext uri="{FF2B5EF4-FFF2-40B4-BE49-F238E27FC236}">
                <a16:creationId xmlns="" xmlns:a16="http://schemas.microsoft.com/office/drawing/2014/main" id="{F2EDD4CB-8399-7845-B5CC-1E1A2CBF0CD9}"/>
              </a:ext>
            </a:extLst>
          </p:cNvPr>
          <p:cNvSpPr/>
          <p:nvPr/>
        </p:nvSpPr>
        <p:spPr>
          <a:xfrm>
            <a:off x="516267" y="2165595"/>
            <a:ext cx="3928733" cy="2006965"/>
          </a:xfrm>
          <a:prstGeom prst="roundRect">
            <a:avLst>
              <a:gd name="adj" fmla="val 104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1" name="Rectángulo 10">
            <a:extLst>
              <a:ext uri="{FF2B5EF4-FFF2-40B4-BE49-F238E27FC236}">
                <a16:creationId xmlns="" xmlns:a16="http://schemas.microsoft.com/office/drawing/2014/main" id="{651E965A-B51B-B249-92FA-D541D1CA23E8}"/>
              </a:ext>
            </a:extLst>
          </p:cNvPr>
          <p:cNvSpPr/>
          <p:nvPr/>
        </p:nvSpPr>
        <p:spPr>
          <a:xfrm>
            <a:off x="789858" y="2429167"/>
            <a:ext cx="3418943" cy="1477328"/>
          </a:xfrm>
          <a:prstGeom prst="rect">
            <a:avLst/>
          </a:prstGeom>
        </p:spPr>
        <p:txBody>
          <a:bodyPr wrap="square">
            <a:spAutoFit/>
          </a:bodyPr>
          <a:lstStyle/>
          <a:p>
            <a:pPr fontAlgn="base"/>
            <a:r>
              <a:rPr lang="es-ES_tradnl" sz="1500" dirty="0">
                <a:latin typeface="Calibri" panose="020F0502020204030204" pitchFamily="34" charset="0"/>
                <a:cs typeface="Calibri" panose="020F0502020204030204" pitchFamily="34" charset="0"/>
              </a:rPr>
              <a:t>Entre las ventajas está que se puede tocar además de con el dedo, con cualquier otro objeto o con guantes. También son </a:t>
            </a:r>
            <a:r>
              <a:rPr lang="es-ES_tradnl" sz="1500" dirty="0" err="1">
                <a:latin typeface="Calibri" panose="020F0502020204030204" pitchFamily="34" charset="0"/>
                <a:cs typeface="Calibri" panose="020F0502020204030204" pitchFamily="34" charset="0"/>
              </a:rPr>
              <a:t>multitouch</a:t>
            </a:r>
            <a:r>
              <a:rPr lang="es-ES_tradnl" sz="1500" dirty="0">
                <a:latin typeface="Calibri" panose="020F0502020204030204" pitchFamily="34" charset="0"/>
                <a:cs typeface="Calibri" panose="020F0502020204030204" pitchFamily="34" charset="0"/>
              </a:rPr>
              <a:t>, aunque son más caras que las dos anteriores. Lo último son las pantallas LED infrarrojas.</a:t>
            </a:r>
            <a:endParaRPr lang="es-ES" sz="1500" dirty="0">
              <a:latin typeface="Calibri" panose="020F0502020204030204" pitchFamily="34" charset="0"/>
              <a:cs typeface="Calibri" panose="020F0502020204030204" pitchFamily="34" charset="0"/>
            </a:endParaRPr>
          </a:p>
        </p:txBody>
      </p:sp>
      <p:pic>
        <p:nvPicPr>
          <p:cNvPr id="3" name="Imagen 2" descr="Mecanica_M1_A10_pantallas-infrarroj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054" y="2059794"/>
            <a:ext cx="5282673" cy="4671206"/>
          </a:xfrm>
          <a:prstGeom prst="rect">
            <a:avLst/>
          </a:prstGeom>
        </p:spPr>
      </p:pic>
    </p:spTree>
    <p:extLst>
      <p:ext uri="{BB962C8B-B14F-4D97-AF65-F5344CB8AC3E}">
        <p14:creationId xmlns:p14="http://schemas.microsoft.com/office/powerpoint/2010/main" val="4130038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565899" y="2157560"/>
            <a:ext cx="8652242" cy="4563600"/>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96;p15"/>
          <p:cNvSpPr txBox="1"/>
          <p:nvPr/>
        </p:nvSpPr>
        <p:spPr>
          <a:xfrm>
            <a:off x="375975" y="1373700"/>
            <a:ext cx="8999031"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600" dirty="0">
                <a:solidFill>
                  <a:srgbClr val="ED423D"/>
                </a:solidFill>
                <a:latin typeface="Calibri" panose="020F0502020204030204" pitchFamily="34" charset="0"/>
                <a:ea typeface="Roboto"/>
                <a:cs typeface="Calibri" panose="020F0502020204030204" pitchFamily="34" charset="0"/>
                <a:sym typeface="Roboto"/>
              </a:rPr>
              <a:t>LA </a:t>
            </a:r>
            <a:r>
              <a:rPr lang="es-CL" sz="2600" dirty="0" smtClean="0">
                <a:solidFill>
                  <a:srgbClr val="ED423D"/>
                </a:solidFill>
                <a:latin typeface="Calibri" panose="020F0502020204030204" pitchFamily="34" charset="0"/>
                <a:ea typeface="Roboto"/>
                <a:cs typeface="Calibri" panose="020F0502020204030204" pitchFamily="34" charset="0"/>
                <a:sym typeface="Roboto"/>
              </a:rPr>
              <a:t>ACTUALIDAD </a:t>
            </a:r>
            <a:r>
              <a:rPr lang="es-CL" sz="2600" b="1" dirty="0" smtClean="0">
                <a:solidFill>
                  <a:srgbClr val="741B47"/>
                </a:solidFill>
                <a:latin typeface="Calibri" panose="020F0502020204030204" pitchFamily="34" charset="0"/>
                <a:ea typeface="Roboto"/>
                <a:cs typeface="Calibri" panose="020F0502020204030204" pitchFamily="34" charset="0"/>
                <a:sym typeface="Roboto"/>
              </a:rPr>
              <a:t>DE LAS PANTALLAS TÁCTILES EN AUTOMÓVILES</a:t>
            </a:r>
            <a:endParaRPr lang="es-CL" sz="26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DEFINICIÓN</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929645" y="2358317"/>
            <a:ext cx="8025777" cy="830227"/>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Las empresas tales como Fiat Chrysler </a:t>
            </a:r>
            <a:r>
              <a:rPr lang="es-ES_tradnl" dirty="0" err="1">
                <a:latin typeface="Calibri"/>
                <a:ea typeface="Roboto Medium"/>
                <a:cs typeface="Calibri"/>
                <a:sym typeface="Roboto Medium"/>
              </a:rPr>
              <a:t>Automobiles</a:t>
            </a:r>
            <a:r>
              <a:rPr lang="es-ES_tradnl" dirty="0">
                <a:latin typeface="Calibri"/>
                <a:ea typeface="Roboto Medium"/>
                <a:cs typeface="Calibri"/>
                <a:sym typeface="Roboto Medium"/>
              </a:rPr>
              <a:t>, la división </a:t>
            </a:r>
            <a:r>
              <a:rPr lang="es-ES_tradnl" dirty="0" err="1">
                <a:latin typeface="Calibri"/>
                <a:ea typeface="Roboto Medium"/>
                <a:cs typeface="Calibri"/>
                <a:sym typeface="Roboto Medium"/>
              </a:rPr>
              <a:t>Lexus</a:t>
            </a:r>
            <a:r>
              <a:rPr lang="es-ES_tradnl" dirty="0">
                <a:latin typeface="Calibri"/>
                <a:ea typeface="Roboto Medium"/>
                <a:cs typeface="Calibri"/>
                <a:sym typeface="Roboto Medium"/>
              </a:rPr>
              <a:t> de Toyota Motor Corp. y BMW AG han desplegado modelos hace poco con pantallas que miden 12 pulgadas diagonalmente o más, de mayor tamaño que el ultimo </a:t>
            </a:r>
            <a:r>
              <a:rPr lang="es-ES_tradnl" dirty="0" err="1">
                <a:latin typeface="Calibri"/>
                <a:ea typeface="Roboto Medium"/>
                <a:cs typeface="Calibri"/>
                <a:sym typeface="Roboto Medium"/>
              </a:rPr>
              <a:t>iPad</a:t>
            </a:r>
            <a:r>
              <a:rPr lang="es-ES_tradnl" dirty="0">
                <a:latin typeface="Calibri"/>
                <a:ea typeface="Roboto Medium"/>
                <a:cs typeface="Calibri"/>
                <a:sym typeface="Roboto Medium"/>
              </a:rPr>
              <a:t> más popular, el que mide 10,2 pulgadas.</a:t>
            </a:r>
          </a:p>
        </p:txBody>
      </p:sp>
      <p:sp>
        <p:nvSpPr>
          <p:cNvPr id="10" name="Rectángulo 9"/>
          <p:cNvSpPr/>
          <p:nvPr/>
        </p:nvSpPr>
        <p:spPr>
          <a:xfrm>
            <a:off x="929645" y="3497298"/>
            <a:ext cx="8025777" cy="1573508"/>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Las camionetas más nuevas </a:t>
            </a:r>
            <a:r>
              <a:rPr lang="es-ES_tradnl" dirty="0" err="1">
                <a:latin typeface="Calibri"/>
                <a:ea typeface="Roboto Medium"/>
                <a:cs typeface="Calibri"/>
                <a:sym typeface="Roboto Medium"/>
              </a:rPr>
              <a:t>Ram</a:t>
            </a:r>
            <a:r>
              <a:rPr lang="es-ES_tradnl" dirty="0">
                <a:latin typeface="Calibri"/>
                <a:ea typeface="Roboto Medium"/>
                <a:cs typeface="Calibri"/>
                <a:sym typeface="Roboto Medium"/>
              </a:rPr>
              <a:t> de Fiat Chrysler, por ejemplo, tienen una pantalla táctil de 12 pulgadas. </a:t>
            </a:r>
            <a:r>
              <a:rPr lang="es-ES_tradnl" dirty="0" err="1">
                <a:latin typeface="Calibri"/>
                <a:ea typeface="Roboto Medium"/>
                <a:cs typeface="Calibri"/>
                <a:sym typeface="Roboto Medium"/>
              </a:rPr>
              <a:t>Subaru</a:t>
            </a:r>
            <a:r>
              <a:rPr lang="es-ES_tradnl" dirty="0">
                <a:latin typeface="Calibri"/>
                <a:ea typeface="Roboto Medium"/>
                <a:cs typeface="Calibri"/>
                <a:sym typeface="Roboto Medium"/>
              </a:rPr>
              <a:t> Corp. hace poco introdujo un nuevo </a:t>
            </a:r>
            <a:r>
              <a:rPr lang="es-ES_tradnl" dirty="0" err="1">
                <a:latin typeface="Calibri"/>
                <a:ea typeface="Roboto Medium"/>
                <a:cs typeface="Calibri"/>
                <a:sym typeface="Roboto Medium"/>
              </a:rPr>
              <a:t>wagon</a:t>
            </a:r>
            <a:r>
              <a:rPr lang="es-ES_tradnl" dirty="0">
                <a:latin typeface="Calibri"/>
                <a:ea typeface="Roboto Medium"/>
                <a:cs typeface="Calibri"/>
                <a:sym typeface="Roboto Medium"/>
              </a:rPr>
              <a:t> </a:t>
            </a:r>
            <a:r>
              <a:rPr lang="es-ES_tradnl" dirty="0" err="1">
                <a:latin typeface="Calibri"/>
                <a:ea typeface="Roboto Medium"/>
                <a:cs typeface="Calibri"/>
                <a:sym typeface="Roboto Medium"/>
              </a:rPr>
              <a:t>Outback</a:t>
            </a:r>
            <a:r>
              <a:rPr lang="es-ES_tradnl" dirty="0">
                <a:latin typeface="Calibri"/>
                <a:ea typeface="Roboto Medium"/>
                <a:cs typeface="Calibri"/>
                <a:sym typeface="Roboto Medium"/>
              </a:rPr>
              <a:t> y sedán </a:t>
            </a:r>
            <a:r>
              <a:rPr lang="es-ES_tradnl" dirty="0" err="1">
                <a:latin typeface="Calibri"/>
                <a:ea typeface="Roboto Medium"/>
                <a:cs typeface="Calibri"/>
                <a:sym typeface="Roboto Medium"/>
              </a:rPr>
              <a:t>Impreza</a:t>
            </a:r>
            <a:r>
              <a:rPr lang="es-ES_tradnl" dirty="0">
                <a:latin typeface="Calibri"/>
                <a:ea typeface="Roboto Medium"/>
                <a:cs typeface="Calibri"/>
                <a:sym typeface="Roboto Medium"/>
              </a:rPr>
              <a:t> con pantallas de 11,6 pulgadas, un tamaño disponible en todos excepto los modelos básicos. La cantidad de vehículos que se han fabricado en Norteamérica con pantallas que miden 7 pulgadas o más ha aumentado en casi el 75% en los últimos cinco años, de 6,3 millones a 10,9 millones, de acuerdo a la compañía de datos y análisis IHS </a:t>
            </a:r>
            <a:r>
              <a:rPr lang="es-ES_tradnl" dirty="0" err="1">
                <a:latin typeface="Calibri"/>
                <a:ea typeface="Roboto Medium"/>
                <a:cs typeface="Calibri"/>
                <a:sym typeface="Roboto Medium"/>
              </a:rPr>
              <a:t>Markit</a:t>
            </a:r>
            <a:r>
              <a:rPr lang="es-ES_tradnl" dirty="0">
                <a:latin typeface="Calibri"/>
                <a:ea typeface="Roboto Medium"/>
                <a:cs typeface="Calibri"/>
                <a:sym typeface="Roboto Medium"/>
              </a:rPr>
              <a:t>.</a:t>
            </a:r>
          </a:p>
        </p:txBody>
      </p:sp>
      <p:sp>
        <p:nvSpPr>
          <p:cNvPr id="11" name="Rectángulo 10"/>
          <p:cNvSpPr/>
          <p:nvPr/>
        </p:nvSpPr>
        <p:spPr>
          <a:xfrm>
            <a:off x="929645" y="5327948"/>
            <a:ext cx="8025777" cy="1077987"/>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El tamaño promedio de la pantalla también ha aumentado, de 6,4 a 7,3 pulgadas, durante ese período, según los datos de la firma. 'La tendencia que vemos en la industria es mientras más grande, mejor', manifestó Georges </a:t>
            </a:r>
            <a:r>
              <a:rPr lang="es-ES_tradnl" dirty="0" err="1">
                <a:latin typeface="Calibri"/>
                <a:ea typeface="Roboto Medium"/>
                <a:cs typeface="Calibri"/>
                <a:sym typeface="Roboto Medium"/>
              </a:rPr>
              <a:t>Massing</a:t>
            </a:r>
            <a:r>
              <a:rPr lang="es-ES_tradnl" dirty="0">
                <a:latin typeface="Calibri"/>
                <a:ea typeface="Roboto Medium"/>
                <a:cs typeface="Calibri"/>
                <a:sym typeface="Roboto Medium"/>
              </a:rPr>
              <a:t>, ejecutivo de la división Mercedes-Benz de Daimler AG y quien encabeza los esfuerzos de las tecnologías digitales en vehículos. </a:t>
            </a:r>
          </a:p>
        </p:txBody>
      </p:sp>
    </p:spTree>
    <p:extLst>
      <p:ext uri="{BB962C8B-B14F-4D97-AF65-F5344CB8AC3E}">
        <p14:creationId xmlns:p14="http://schemas.microsoft.com/office/powerpoint/2010/main" val="387137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452174" y="2538542"/>
            <a:ext cx="5699936" cy="3514842"/>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2" name="Google Shape;96;p15"/>
          <p:cNvSpPr txBox="1"/>
          <p:nvPr/>
        </p:nvSpPr>
        <p:spPr>
          <a:xfrm>
            <a:off x="562787" y="1521183"/>
            <a:ext cx="7592991" cy="299065"/>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dirty="0" smtClean="0">
                <a:solidFill>
                  <a:srgbClr val="ED423D"/>
                </a:solidFill>
                <a:latin typeface="Calibri" panose="020F0502020204030204" pitchFamily="34" charset="0"/>
                <a:ea typeface="Roboto"/>
                <a:cs typeface="Calibri" panose="020F0502020204030204" pitchFamily="34" charset="0"/>
                <a:sym typeface="Roboto"/>
              </a:rPr>
              <a:t>EJEMPLO:</a:t>
            </a:r>
            <a:r>
              <a:rPr lang="es-CL" sz="2800" b="1" dirty="0" smtClean="0">
                <a:solidFill>
                  <a:srgbClr val="741B47"/>
                </a:solidFill>
                <a:latin typeface="Calibri" panose="020F0502020204030204" pitchFamily="34" charset="0"/>
                <a:ea typeface="Roboto"/>
                <a:cs typeface="Calibri" panose="020F0502020204030204" pitchFamily="34" charset="0"/>
                <a:sym typeface="Roboto"/>
              </a:rPr>
              <a:t> </a:t>
            </a:r>
            <a:r>
              <a:rPr lang="is-IS" sz="2800" b="1" dirty="0" smtClean="0">
                <a:solidFill>
                  <a:srgbClr val="741B47"/>
                </a:solidFill>
                <a:latin typeface="Calibri" panose="020F0502020204030204" pitchFamily="34" charset="0"/>
                <a:ea typeface="Roboto"/>
                <a:cs typeface="Calibri" panose="020F0502020204030204" pitchFamily="34" charset="0"/>
                <a:sym typeface="Roboto"/>
              </a:rPr>
              <a:t>MERCEDES </a:t>
            </a:r>
            <a:r>
              <a:rPr lang="is-IS" sz="2800" b="1" dirty="0">
                <a:solidFill>
                  <a:srgbClr val="741B47"/>
                </a:solidFill>
                <a:latin typeface="Calibri" panose="020F0502020204030204" pitchFamily="34" charset="0"/>
                <a:ea typeface="Roboto"/>
                <a:cs typeface="Calibri" panose="020F0502020204030204" pitchFamily="34" charset="0"/>
                <a:sym typeface="Roboto"/>
              </a:rPr>
              <a:t>BENZ MBUX (</a:t>
            </a:r>
            <a:r>
              <a:rPr lang="is-IS" sz="2800" b="1" dirty="0" smtClean="0">
                <a:solidFill>
                  <a:srgbClr val="741B47"/>
                </a:solidFill>
                <a:latin typeface="Calibri" panose="020F0502020204030204" pitchFamily="34" charset="0"/>
                <a:ea typeface="Roboto"/>
                <a:cs typeface="Calibri" panose="020F0502020204030204" pitchFamily="34" charset="0"/>
                <a:sym typeface="Roboto"/>
              </a:rPr>
              <a:t>MERCEDES BENZ </a:t>
            </a:r>
            <a:r>
              <a:rPr lang="is-IS" sz="2800" b="1" dirty="0">
                <a:solidFill>
                  <a:srgbClr val="741B47"/>
                </a:solidFill>
                <a:latin typeface="Calibri" panose="020F0502020204030204" pitchFamily="34" charset="0"/>
                <a:ea typeface="Roboto"/>
                <a:cs typeface="Calibri" panose="020F0502020204030204" pitchFamily="34" charset="0"/>
                <a:sym typeface="Roboto"/>
              </a:rPr>
              <a:t>USER EXPERIENCE) SISTEMA MULTIMEDIA DE NUEVA GENERACIÓN</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 name="Imagen 1" descr="MBUXx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801" y="2158899"/>
            <a:ext cx="4235328" cy="4596480"/>
          </a:xfrm>
          <a:prstGeom prst="rect">
            <a:avLst/>
          </a:prstGeom>
        </p:spPr>
      </p:pic>
      <p:sp>
        <p:nvSpPr>
          <p:cNvPr id="3" name="Rectángulo 2"/>
          <p:cNvSpPr/>
          <p:nvPr/>
        </p:nvSpPr>
        <p:spPr>
          <a:xfrm>
            <a:off x="892436" y="2883314"/>
            <a:ext cx="4088515" cy="2069028"/>
          </a:xfrm>
          <a:prstGeom prst="rect">
            <a:avLst/>
          </a:prstGeom>
        </p:spPr>
        <p:txBody>
          <a:bodyPr wrap="square">
            <a:spAutoFit/>
          </a:bodyPr>
          <a:lstStyle/>
          <a:p>
            <a:pPr lvl="0">
              <a:lnSpc>
                <a:spcPct val="115000"/>
              </a:lnSpc>
              <a:buClr>
                <a:schemeClr val="dk1"/>
              </a:buClr>
              <a:buSzPts val="1100"/>
            </a:pPr>
            <a:r>
              <a:rPr lang="es-ES_tradnl" dirty="0">
                <a:latin typeface="Calibri"/>
                <a:ea typeface="Roboto Medium"/>
                <a:cs typeface="Calibri"/>
                <a:sym typeface="Roboto Medium"/>
              </a:rPr>
              <a:t>Uso de inteligencia artificial, el concepto de control táctil, nuevas funciones de conectividad, realidad aumentada o la posibilidad de realizar actualizaciones automáticas del sistema.</a:t>
            </a:r>
          </a:p>
          <a:p>
            <a:pPr lvl="0">
              <a:lnSpc>
                <a:spcPct val="115000"/>
              </a:lnSpc>
              <a:buClr>
                <a:schemeClr val="dk1"/>
              </a:buClr>
              <a:buSzPts val="1100"/>
            </a:pPr>
            <a:endParaRPr lang="es-ES_tradnl" dirty="0">
              <a:latin typeface="Calibri"/>
              <a:ea typeface="Roboto Medium"/>
              <a:cs typeface="Calibri"/>
              <a:sym typeface="Roboto Medium"/>
            </a:endParaRPr>
          </a:p>
          <a:p>
            <a:pPr lvl="0">
              <a:lnSpc>
                <a:spcPct val="115000"/>
              </a:lnSpc>
              <a:buClr>
                <a:schemeClr val="dk1"/>
              </a:buClr>
              <a:buSzPts val="1100"/>
            </a:pPr>
            <a:r>
              <a:rPr lang="es-ES_tradnl" dirty="0">
                <a:latin typeface="Calibri"/>
                <a:ea typeface="Roboto Medium"/>
                <a:cs typeface="Calibri"/>
                <a:sym typeface="Roboto Medium"/>
              </a:rPr>
              <a:t>Además, es totalmente personalizable puedes elegir diseños de panel de instrumentos que quieras y puedes incluso guardar un perfil propio.</a:t>
            </a:r>
          </a:p>
        </p:txBody>
      </p:sp>
      <p:sp>
        <p:nvSpPr>
          <p:cNvPr id="12" name="Elipse 11"/>
          <p:cNvSpPr/>
          <p:nvPr/>
        </p:nvSpPr>
        <p:spPr>
          <a:xfrm>
            <a:off x="3480519" y="4960550"/>
            <a:ext cx="2183039" cy="2183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descr="MBUXredond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141" y="5170173"/>
            <a:ext cx="1763794" cy="1763792"/>
          </a:xfrm>
          <a:prstGeom prst="rect">
            <a:avLst/>
          </a:prstGeom>
        </p:spPr>
      </p:pic>
    </p:spTree>
    <p:extLst>
      <p:ext uri="{BB962C8B-B14F-4D97-AF65-F5344CB8AC3E}">
        <p14:creationId xmlns:p14="http://schemas.microsoft.com/office/powerpoint/2010/main" val="240453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4" name="Agrupar 13"/>
          <p:cNvGrpSpPr/>
          <p:nvPr/>
        </p:nvGrpSpPr>
        <p:grpSpPr>
          <a:xfrm>
            <a:off x="242283" y="2059817"/>
            <a:ext cx="2985269" cy="3717480"/>
            <a:chOff x="227299" y="2059817"/>
            <a:chExt cx="2985269" cy="3717480"/>
          </a:xfrm>
        </p:grpSpPr>
        <p:sp>
          <p:nvSpPr>
            <p:cNvPr id="9" name="Google Shape;82;p14"/>
            <p:cNvSpPr txBox="1"/>
            <p:nvPr/>
          </p:nvSpPr>
          <p:spPr>
            <a:xfrm>
              <a:off x="764879" y="2059817"/>
              <a:ext cx="1910108" cy="395402"/>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s-ES_tradnl" sz="2000" dirty="0" smtClean="0">
                  <a:solidFill>
                    <a:srgbClr val="741B47"/>
                  </a:solidFill>
                  <a:latin typeface="Calibri" panose="020F0502020204030204" pitchFamily="34" charset="0"/>
                  <a:ea typeface="Roboto"/>
                  <a:cs typeface="Calibri" panose="020F0502020204030204" pitchFamily="34" charset="0"/>
                  <a:sym typeface="Roboto"/>
                </a:rPr>
                <a:t>Tesla</a:t>
              </a:r>
              <a:endParaRPr sz="2000" dirty="0">
                <a:latin typeface="Calibri" panose="020F0502020204030204" pitchFamily="34" charset="0"/>
                <a:cs typeface="Calibri" panose="020F0502020204030204" pitchFamily="34" charset="0"/>
              </a:endParaRPr>
            </a:p>
          </p:txBody>
        </p:sp>
        <p:pic>
          <p:nvPicPr>
            <p:cNvPr id="6" name="Imagen 5" descr="tesl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99" y="2792028"/>
              <a:ext cx="2985269" cy="2985269"/>
            </a:xfrm>
            <a:prstGeom prst="rect">
              <a:avLst/>
            </a:prstGeom>
          </p:spPr>
        </p:pic>
      </p:grpSp>
      <p:grpSp>
        <p:nvGrpSpPr>
          <p:cNvPr id="15" name="Agrupar 14"/>
          <p:cNvGrpSpPr/>
          <p:nvPr/>
        </p:nvGrpSpPr>
        <p:grpSpPr>
          <a:xfrm>
            <a:off x="3367497" y="2059817"/>
            <a:ext cx="2985269" cy="3717480"/>
            <a:chOff x="3367497" y="2059817"/>
            <a:chExt cx="2985269" cy="3717480"/>
          </a:xfrm>
        </p:grpSpPr>
        <p:sp>
          <p:nvSpPr>
            <p:cNvPr id="10" name="Google Shape;82;p14"/>
            <p:cNvSpPr txBox="1"/>
            <p:nvPr/>
          </p:nvSpPr>
          <p:spPr>
            <a:xfrm>
              <a:off x="3386482" y="2059817"/>
              <a:ext cx="2947298" cy="395402"/>
            </a:xfrm>
            <a:prstGeom prst="rect">
              <a:avLst/>
            </a:prstGeom>
            <a:noFill/>
            <a:ln>
              <a:noFill/>
            </a:ln>
          </p:spPr>
          <p:txBody>
            <a:bodyPr spcFirstLastPara="1" wrap="square" lIns="91425" tIns="91425" rIns="91425" bIns="91425" anchor="ctr" anchorCtr="0">
              <a:noAutofit/>
            </a:bodyPr>
            <a:lstStyle/>
            <a:p>
              <a:pPr lvl="0" algn="ctr">
                <a:lnSpc>
                  <a:spcPct val="90000"/>
                </a:lnSpc>
              </a:pPr>
              <a:r>
                <a:rPr lang="de-DE" sz="2000" dirty="0">
                  <a:solidFill>
                    <a:srgbClr val="741B47"/>
                  </a:solidFill>
                  <a:latin typeface="Calibri" panose="020F0502020204030204" pitchFamily="34" charset="0"/>
                  <a:ea typeface="Roboto"/>
                  <a:cs typeface="Calibri" panose="020F0502020204030204" pitchFamily="34" charset="0"/>
                  <a:sym typeface="Roboto"/>
                </a:rPr>
                <a:t>Volkswagen </a:t>
              </a:r>
              <a:r>
                <a:rPr lang="de-DE" sz="2000" dirty="0" err="1">
                  <a:solidFill>
                    <a:srgbClr val="741B47"/>
                  </a:solidFill>
                  <a:latin typeface="Calibri" panose="020F0502020204030204" pitchFamily="34" charset="0"/>
                  <a:ea typeface="Roboto"/>
                  <a:cs typeface="Calibri" panose="020F0502020204030204" pitchFamily="34" charset="0"/>
                  <a:sym typeface="Roboto"/>
                </a:rPr>
                <a:t>Touareg</a:t>
              </a:r>
              <a:endParaRPr sz="2000" dirty="0">
                <a:latin typeface="Calibri" panose="020F0502020204030204" pitchFamily="34" charset="0"/>
                <a:cs typeface="Calibri" panose="020F0502020204030204" pitchFamily="34" charset="0"/>
              </a:endParaRPr>
            </a:p>
          </p:txBody>
        </p:sp>
        <p:pic>
          <p:nvPicPr>
            <p:cNvPr id="7" name="Imagen 6" descr="tuare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497" y="2792028"/>
              <a:ext cx="2985269" cy="2985269"/>
            </a:xfrm>
            <a:prstGeom prst="rect">
              <a:avLst/>
            </a:prstGeom>
          </p:spPr>
        </p:pic>
      </p:grpSp>
      <p:grpSp>
        <p:nvGrpSpPr>
          <p:cNvPr id="16" name="Agrupar 15"/>
          <p:cNvGrpSpPr/>
          <p:nvPr/>
        </p:nvGrpSpPr>
        <p:grpSpPr>
          <a:xfrm>
            <a:off x="6492711" y="2059817"/>
            <a:ext cx="2985269" cy="3717480"/>
            <a:chOff x="6477727" y="2059817"/>
            <a:chExt cx="2985269" cy="3717480"/>
          </a:xfrm>
        </p:grpSpPr>
        <p:sp>
          <p:nvSpPr>
            <p:cNvPr id="13" name="Google Shape;82;p14"/>
            <p:cNvSpPr txBox="1"/>
            <p:nvPr/>
          </p:nvSpPr>
          <p:spPr>
            <a:xfrm>
              <a:off x="7015307" y="2059817"/>
              <a:ext cx="1910108" cy="395402"/>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s-ES_tradnl" sz="2000" dirty="0" smtClean="0">
                  <a:solidFill>
                    <a:srgbClr val="741B47"/>
                  </a:solidFill>
                  <a:latin typeface="Calibri" panose="020F0502020204030204" pitchFamily="34" charset="0"/>
                  <a:ea typeface="Roboto"/>
                  <a:cs typeface="Calibri" panose="020F0502020204030204" pitchFamily="34" charset="0"/>
                  <a:sym typeface="Roboto"/>
                </a:rPr>
                <a:t>Renault </a:t>
              </a:r>
              <a:r>
                <a:rPr lang="es-ES_tradnl" sz="2000" dirty="0" err="1" smtClean="0">
                  <a:solidFill>
                    <a:srgbClr val="741B47"/>
                  </a:solidFill>
                  <a:latin typeface="Calibri" panose="020F0502020204030204" pitchFamily="34" charset="0"/>
                  <a:ea typeface="Roboto"/>
                  <a:cs typeface="Calibri" panose="020F0502020204030204" pitchFamily="34" charset="0"/>
                  <a:sym typeface="Roboto"/>
                </a:rPr>
                <a:t>Clio</a:t>
              </a:r>
              <a:endParaRPr sz="2000" dirty="0">
                <a:latin typeface="Calibri" panose="020F0502020204030204" pitchFamily="34" charset="0"/>
                <a:cs typeface="Calibri" panose="020F0502020204030204" pitchFamily="34" charset="0"/>
              </a:endParaRPr>
            </a:p>
          </p:txBody>
        </p:sp>
        <p:pic>
          <p:nvPicPr>
            <p:cNvPr id="8" name="Imagen 7" descr="renault-cli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727" y="2792028"/>
              <a:ext cx="2985269" cy="2985269"/>
            </a:xfrm>
            <a:prstGeom prst="rect">
              <a:avLst/>
            </a:prstGeom>
          </p:spPr>
        </p:pic>
      </p:grpSp>
      <p:sp>
        <p:nvSpPr>
          <p:cNvPr id="17"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dirty="0">
                <a:solidFill>
                  <a:srgbClr val="ED423D"/>
                </a:solidFill>
                <a:latin typeface="Calibri" panose="020F0502020204030204" pitchFamily="34" charset="0"/>
                <a:ea typeface="Roboto"/>
                <a:cs typeface="Calibri" panose="020F0502020204030204" pitchFamily="34" charset="0"/>
                <a:sym typeface="Roboto"/>
              </a:rPr>
              <a:t>EJEMPLO:</a:t>
            </a:r>
            <a:r>
              <a:rPr lang="es-CL" sz="2800" b="1" dirty="0">
                <a:solidFill>
                  <a:srgbClr val="741B47"/>
                </a:solidFill>
                <a:latin typeface="Calibri" panose="020F0502020204030204" pitchFamily="34" charset="0"/>
                <a:ea typeface="Roboto"/>
                <a:cs typeface="Calibri" panose="020F0502020204030204" pitchFamily="34" charset="0"/>
                <a:sym typeface="Roboto"/>
              </a:rPr>
              <a:t> </a:t>
            </a:r>
            <a:r>
              <a:rPr lang="is-IS" sz="2800" b="1" dirty="0">
                <a:solidFill>
                  <a:srgbClr val="741B47"/>
                </a:solidFill>
                <a:latin typeface="Calibri" panose="020F0502020204030204" pitchFamily="34" charset="0"/>
                <a:ea typeface="Roboto"/>
                <a:cs typeface="Calibri" panose="020F0502020204030204" pitchFamily="34" charset="0"/>
                <a:sym typeface="Roboto"/>
              </a:rPr>
              <a:t>PANTALLAS TÁCTILES EN OTRAS MARCAS</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44530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452174" y="2157560"/>
            <a:ext cx="6842873" cy="3131132"/>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spcAft>
                <a:spcPts val="500"/>
              </a:spcAft>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1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4"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b="1" dirty="0" smtClean="0">
                <a:solidFill>
                  <a:srgbClr val="741B47"/>
                </a:solidFill>
                <a:latin typeface="Calibri" panose="020F0502020204030204" pitchFamily="34" charset="0"/>
                <a:ea typeface="Roboto"/>
                <a:cs typeface="Calibri" panose="020F0502020204030204" pitchFamily="34" charset="0"/>
                <a:sym typeface="Roboto"/>
              </a:rPr>
              <a:t>¿DISTRACCIÓN?</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Elipse 10"/>
          <p:cNvSpPr/>
          <p:nvPr/>
        </p:nvSpPr>
        <p:spPr>
          <a:xfrm>
            <a:off x="6114854" y="3481388"/>
            <a:ext cx="3296745" cy="3296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624337" y="2261628"/>
            <a:ext cx="5711207" cy="3004669"/>
          </a:xfrm>
          <a:prstGeom prst="rect">
            <a:avLst/>
          </a:prstGeom>
        </p:spPr>
        <p:txBody>
          <a:bodyPr wrap="square">
            <a:spAutoFit/>
          </a:bodyPr>
          <a:lstStyle/>
          <a:p>
            <a:pPr marL="120650" lvl="0">
              <a:lnSpc>
                <a:spcPct val="115000"/>
              </a:lnSpc>
              <a:spcAft>
                <a:spcPts val="500"/>
              </a:spcAft>
              <a:buClr>
                <a:schemeClr val="dk1"/>
              </a:buClr>
              <a:buSzPts val="1700"/>
            </a:pPr>
            <a:r>
              <a:rPr lang="es-ES_tradnl" b="1" dirty="0">
                <a:solidFill>
                  <a:schemeClr val="dk1"/>
                </a:solidFill>
                <a:latin typeface="Calibri"/>
                <a:ea typeface="Roboto Medium"/>
                <a:cs typeface="Calibri"/>
                <a:sym typeface="Roboto Medium"/>
              </a:rPr>
              <a:t>¿Hay posibles soluciones?</a:t>
            </a:r>
            <a:endParaRPr lang="es-ES_tradnl" dirty="0">
              <a:solidFill>
                <a:schemeClr val="dk1"/>
              </a:solidFill>
              <a:latin typeface="Calibri" panose="020F0502020204030204" pitchFamily="34" charset="0"/>
              <a:ea typeface="Roboto Medium"/>
              <a:cs typeface="Calibri" panose="020F0502020204030204" pitchFamily="34" charset="0"/>
              <a:sym typeface="Roboto Medium"/>
            </a:endParaRPr>
          </a:p>
          <a:p>
            <a:pPr marL="120650" lvl="0">
              <a:lnSpc>
                <a:spcPct val="115000"/>
              </a:lnSpc>
              <a:spcAft>
                <a:spcPts val="500"/>
              </a:spcAft>
              <a:buClr>
                <a:schemeClr val="dk1"/>
              </a:buClr>
              <a:buSzPts val="1700"/>
            </a:pPr>
            <a:r>
              <a:rPr lang="es-ES_tradnl" dirty="0">
                <a:solidFill>
                  <a:schemeClr val="dk1"/>
                </a:solidFill>
                <a:latin typeface="Calibri" panose="020F0502020204030204" pitchFamily="34" charset="0"/>
                <a:ea typeface="Roboto Medium"/>
                <a:cs typeface="Calibri" panose="020F0502020204030204" pitchFamily="34" charset="0"/>
                <a:sym typeface="Roboto Medium"/>
              </a:rPr>
              <a:t>El objetivo de los diseñadores es que la conducción del vehículo sea más eficiente, segura y agradable y se quiere que esto se vea reflejado </a:t>
            </a:r>
            <a:r>
              <a:rPr lang="es-ES_tradnl" dirty="0" smtClean="0">
                <a:solidFill>
                  <a:schemeClr val="dk1"/>
                </a:solidFill>
                <a:latin typeface="Calibri" panose="020F0502020204030204" pitchFamily="34" charset="0"/>
                <a:ea typeface="Roboto Medium"/>
                <a:cs typeface="Calibri" panose="020F0502020204030204" pitchFamily="34" charset="0"/>
                <a:sym typeface="Roboto Medium"/>
              </a:rPr>
              <a:t>en</a:t>
            </a:r>
            <a:r>
              <a:rPr lang="es-ES" dirty="0" smtClean="0">
                <a:solidFill>
                  <a:schemeClr val="dk1"/>
                </a:solidFill>
                <a:latin typeface="Calibri" panose="020F0502020204030204" pitchFamily="34" charset="0"/>
                <a:ea typeface="Roboto Medium"/>
                <a:cs typeface="Calibri" panose="020F0502020204030204" pitchFamily="34" charset="0"/>
                <a:sym typeface="Roboto Medium"/>
              </a:rPr>
              <a:t> </a:t>
            </a:r>
            <a:r>
              <a:rPr lang="es-ES_tradnl" dirty="0" smtClean="0">
                <a:solidFill>
                  <a:schemeClr val="dk1"/>
                </a:solidFill>
                <a:latin typeface="Calibri" panose="020F0502020204030204" pitchFamily="34" charset="0"/>
                <a:ea typeface="Roboto Medium"/>
                <a:cs typeface="Calibri" panose="020F0502020204030204" pitchFamily="34" charset="0"/>
                <a:sym typeface="Roboto Medium"/>
              </a:rPr>
              <a:t>el </a:t>
            </a:r>
            <a:r>
              <a:rPr lang="es-ES_tradnl" dirty="0">
                <a:solidFill>
                  <a:schemeClr val="dk1"/>
                </a:solidFill>
                <a:latin typeface="Calibri" panose="020F0502020204030204" pitchFamily="34" charset="0"/>
                <a:ea typeface="Roboto Medium"/>
                <a:cs typeface="Calibri" panose="020F0502020204030204" pitchFamily="34" charset="0"/>
                <a:sym typeface="Roboto Medium"/>
              </a:rPr>
              <a:t>uso de pantallas táctiles. </a:t>
            </a:r>
          </a:p>
          <a:p>
            <a:pPr marL="120650" lvl="0">
              <a:lnSpc>
                <a:spcPct val="115000"/>
              </a:lnSpc>
              <a:spcAft>
                <a:spcPts val="500"/>
              </a:spcAft>
              <a:buClr>
                <a:schemeClr val="dk1"/>
              </a:buClr>
              <a:buSzPts val="1700"/>
            </a:pPr>
            <a:r>
              <a:rPr lang="es-ES_tradnl" dirty="0">
                <a:solidFill>
                  <a:schemeClr val="dk1"/>
                </a:solidFill>
                <a:latin typeface="Calibri" panose="020F0502020204030204" pitchFamily="34" charset="0"/>
                <a:ea typeface="Roboto Medium"/>
                <a:cs typeface="Calibri" panose="020F0502020204030204" pitchFamily="34" charset="0"/>
                <a:sym typeface="Roboto Medium"/>
              </a:rPr>
              <a:t>Por esto, una de las soluciones </a:t>
            </a:r>
            <a:r>
              <a:rPr lang="es-ES_tradnl" dirty="0" smtClean="0">
                <a:solidFill>
                  <a:schemeClr val="dk1"/>
                </a:solidFill>
                <a:latin typeface="Calibri" panose="020F0502020204030204" pitchFamily="34" charset="0"/>
                <a:ea typeface="Roboto Medium"/>
                <a:cs typeface="Calibri" panose="020F0502020204030204" pitchFamily="34" charset="0"/>
                <a:sym typeface="Roboto Medium"/>
              </a:rPr>
              <a:t>que</a:t>
            </a:r>
            <a:r>
              <a:rPr lang="es-ES" dirty="0" smtClean="0">
                <a:solidFill>
                  <a:schemeClr val="dk1"/>
                </a:solidFill>
                <a:latin typeface="Calibri" panose="020F0502020204030204" pitchFamily="34" charset="0"/>
                <a:ea typeface="Roboto Medium"/>
                <a:cs typeface="Calibri" panose="020F0502020204030204" pitchFamily="34" charset="0"/>
                <a:sym typeface="Roboto Medium"/>
              </a:rPr>
              <a:t> </a:t>
            </a:r>
            <a:r>
              <a:rPr lang="es-ES_tradnl" dirty="0" smtClean="0">
                <a:solidFill>
                  <a:schemeClr val="dk1"/>
                </a:solidFill>
                <a:latin typeface="Calibri" panose="020F0502020204030204" pitchFamily="34" charset="0"/>
                <a:ea typeface="Roboto Medium"/>
                <a:cs typeface="Calibri" panose="020F0502020204030204" pitchFamily="34" charset="0"/>
                <a:sym typeface="Roboto Medium"/>
              </a:rPr>
              <a:t>se </a:t>
            </a:r>
            <a:r>
              <a:rPr lang="es-ES_tradnl" dirty="0">
                <a:solidFill>
                  <a:schemeClr val="dk1"/>
                </a:solidFill>
                <a:latin typeface="Calibri" panose="020F0502020204030204" pitchFamily="34" charset="0"/>
                <a:ea typeface="Roboto Medium"/>
                <a:cs typeface="Calibri" panose="020F0502020204030204" pitchFamily="34" charset="0"/>
                <a:sym typeface="Roboto Medium"/>
              </a:rPr>
              <a:t>están evaluando para evitar la distracción al volante es el control por voz de las funciones. De esta manera, evitaría que, como conductor, tuvieras la necesidad de quitar la vista de la carretera.</a:t>
            </a:r>
          </a:p>
          <a:p>
            <a:pPr marL="120650" lvl="0">
              <a:lnSpc>
                <a:spcPct val="115000"/>
              </a:lnSpc>
              <a:spcAft>
                <a:spcPts val="500"/>
              </a:spcAft>
              <a:buClr>
                <a:schemeClr val="dk1"/>
              </a:buClr>
              <a:buSzPts val="1700"/>
            </a:pPr>
            <a:r>
              <a:rPr lang="es-ES_tradnl" dirty="0">
                <a:solidFill>
                  <a:schemeClr val="dk1"/>
                </a:solidFill>
                <a:latin typeface="Calibri" panose="020F0502020204030204" pitchFamily="34" charset="0"/>
                <a:ea typeface="Roboto Medium"/>
                <a:cs typeface="Calibri" panose="020F0502020204030204" pitchFamily="34" charset="0"/>
                <a:sym typeface="Roboto Medium"/>
              </a:rPr>
              <a:t>Otra de las opciones es la instalación de pantallas táctiles </a:t>
            </a:r>
            <a:r>
              <a:rPr lang="es-ES_tradnl" dirty="0" err="1">
                <a:solidFill>
                  <a:schemeClr val="dk1"/>
                </a:solidFill>
                <a:latin typeface="Calibri" panose="020F0502020204030204" pitchFamily="34" charset="0"/>
                <a:ea typeface="Roboto Medium"/>
                <a:cs typeface="Calibri" panose="020F0502020204030204" pitchFamily="34" charset="0"/>
                <a:sym typeface="Roboto Medium"/>
              </a:rPr>
              <a:t>hápticas</a:t>
            </a:r>
            <a:r>
              <a:rPr lang="es-ES_tradnl" dirty="0">
                <a:solidFill>
                  <a:schemeClr val="dk1"/>
                </a:solidFill>
                <a:latin typeface="Calibri" panose="020F0502020204030204" pitchFamily="34" charset="0"/>
                <a:ea typeface="Roboto Medium"/>
                <a:cs typeface="Calibri" panose="020F0502020204030204" pitchFamily="34" charset="0"/>
                <a:sym typeface="Roboto Medium"/>
              </a:rPr>
              <a:t>, las cuales generan sensaciones como de relieve y vibración al momento de pasar la mano sobre ellas.</a:t>
            </a:r>
            <a:endParaRPr lang="x-none"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3" name="Imagen 2" descr="distracc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958" y="3740492"/>
            <a:ext cx="2778538" cy="2778538"/>
          </a:xfrm>
          <a:prstGeom prst="rect">
            <a:avLst/>
          </a:prstGeom>
        </p:spPr>
      </p:pic>
    </p:spTree>
    <p:extLst>
      <p:ext uri="{BB962C8B-B14F-4D97-AF65-F5344CB8AC3E}">
        <p14:creationId xmlns:p14="http://schemas.microsoft.com/office/powerpoint/2010/main" val="242088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452174" y="2157560"/>
            <a:ext cx="7076064" cy="3131132"/>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406400" lvl="0" indent="-285750">
              <a:lnSpc>
                <a:spcPct val="115000"/>
              </a:lnSpc>
              <a:buClr>
                <a:schemeClr val="dk1"/>
              </a:buClr>
              <a:buSzPts val="1700"/>
              <a:buFont typeface="Arial" panose="020B0604020202020204" pitchFamily="34" charset="0"/>
              <a:buChar char="•"/>
            </a:pPr>
            <a:r>
              <a:rPr lang="es-ES_tradnl" sz="1500" dirty="0">
                <a:solidFill>
                  <a:schemeClr val="dk1"/>
                </a:solidFill>
                <a:latin typeface="Calibri" panose="020F0502020204030204" pitchFamily="34" charset="0"/>
                <a:ea typeface="Roboto Medium"/>
                <a:cs typeface="Calibri" panose="020F0502020204030204" pitchFamily="34" charset="0"/>
                <a:sym typeface="Roboto Medium"/>
              </a:rPr>
              <a:t>Cada vez más fabricantes de autos eligen el uso de las pantallas táctiles para sus nuevos modelos y marcas. Y es que la consola central es un diseño más simple, con menos botones y con mayor capacidad de configurar diversas funciones. A su vez, resulta más limpio, permite observar contenidos y gráficos a color</a:t>
            </a:r>
            <a:r>
              <a:rPr lang="es-ES_tradnl" sz="1500" dirty="0" smtClean="0">
                <a:solidFill>
                  <a:schemeClr val="dk1"/>
                </a:solidFill>
                <a:latin typeface="Calibri" panose="020F0502020204030204" pitchFamily="34" charset="0"/>
                <a:ea typeface="Roboto Medium"/>
                <a:cs typeface="Calibri" panose="020F0502020204030204" pitchFamily="34" charset="0"/>
                <a:sym typeface="Roboto Medium"/>
              </a:rPr>
              <a:t>.</a:t>
            </a:r>
            <a:endParaRPr lang="es-ES_tradnl" sz="1500" dirty="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lnSpc>
                <a:spcPct val="115000"/>
              </a:lnSpc>
              <a:buClr>
                <a:schemeClr val="dk1"/>
              </a:buClr>
              <a:buSzPts val="1700"/>
              <a:buFont typeface="Arial" panose="020B0604020202020204" pitchFamily="34" charset="0"/>
              <a:buChar char="•"/>
            </a:pPr>
            <a:r>
              <a:rPr lang="es-ES_tradnl" sz="1500" dirty="0">
                <a:solidFill>
                  <a:schemeClr val="dk1"/>
                </a:solidFill>
                <a:latin typeface="Calibri" panose="020F0502020204030204" pitchFamily="34" charset="0"/>
                <a:ea typeface="Roboto Medium"/>
                <a:cs typeface="Calibri" panose="020F0502020204030204" pitchFamily="34" charset="0"/>
                <a:sym typeface="Roboto Medium"/>
              </a:rPr>
              <a:t>Gracias a este sistema, puedes utilizar la radio, el GPS, el teléfono móvil, controlar el climatizador, realizar una consulta y emplear otras aplicaciones desde una misma consola.</a:t>
            </a: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 name="Imagen 1" descr="GP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850" y="4219025"/>
            <a:ext cx="3872178" cy="2991416"/>
          </a:xfrm>
          <a:prstGeom prst="rect">
            <a:avLst/>
          </a:prstGeom>
        </p:spPr>
      </p:pic>
      <p:pic>
        <p:nvPicPr>
          <p:cNvPr id="3" name="Imagen 2" descr="auto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841" y="5281688"/>
            <a:ext cx="1270000" cy="1270000"/>
          </a:xfrm>
          <a:prstGeom prst="rect">
            <a:avLst/>
          </a:prstGeom>
        </p:spPr>
      </p:pic>
      <p:pic>
        <p:nvPicPr>
          <p:cNvPr id="4" name="Imagen 3" descr="aut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758" y="2600703"/>
            <a:ext cx="1270000" cy="1270000"/>
          </a:xfrm>
          <a:prstGeom prst="rect">
            <a:avLst/>
          </a:prstGeom>
        </p:spPr>
      </p:pic>
      <p:pic>
        <p:nvPicPr>
          <p:cNvPr id="5" name="Imagen 4" descr="auto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8482" y="6424635"/>
            <a:ext cx="1270000" cy="1270000"/>
          </a:xfrm>
          <a:prstGeom prst="rect">
            <a:avLst/>
          </a:prstGeom>
        </p:spPr>
      </p:pic>
      <p:sp>
        <p:nvSpPr>
          <p:cNvPr id="10"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dirty="0">
                <a:solidFill>
                  <a:srgbClr val="ED423D"/>
                </a:solidFill>
                <a:latin typeface="Calibri" panose="020F0502020204030204" pitchFamily="34" charset="0"/>
                <a:ea typeface="Roboto"/>
                <a:cs typeface="Calibri" panose="020F0502020204030204" pitchFamily="34" charset="0"/>
                <a:sym typeface="Roboto"/>
              </a:rPr>
              <a:t>VENTAJAS</a:t>
            </a:r>
            <a:r>
              <a:rPr lang="es-CL" sz="2800" b="1" dirty="0">
                <a:solidFill>
                  <a:srgbClr val="741B47"/>
                </a:solidFill>
                <a:latin typeface="Calibri" panose="020F0502020204030204" pitchFamily="34" charset="0"/>
                <a:ea typeface="Roboto"/>
                <a:cs typeface="Calibri" panose="020F0502020204030204" pitchFamily="34" charset="0"/>
                <a:sym typeface="Roboto"/>
              </a:rPr>
              <a:t> DEL USO DE PANTALLAS TÁCTILES</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10987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subTitle" id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CL" sz="1500" b="1" dirty="0" smtClean="0">
                <a:solidFill>
                  <a:srgbClr val="000000"/>
                </a:solidFill>
                <a:latin typeface="Calibri" panose="020F0502020204030204" pitchFamily="34" charset="0"/>
                <a:ea typeface="Roboto"/>
                <a:cs typeface="Calibri" panose="020F0502020204030204" pitchFamily="34" charset="0"/>
                <a:sym typeface="Roboto"/>
              </a:rPr>
              <a:t>ACTIVIDAD 10</a:t>
            </a:r>
            <a:endParaRPr sz="1500"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sz="1500" b="1" dirty="0">
              <a:latin typeface="Calibri" panose="020F0502020204030204" pitchFamily="34" charset="0"/>
              <a:ea typeface="Roboto"/>
              <a:cs typeface="Calibri" panose="020F0502020204030204" pitchFamily="34" charset="0"/>
              <a:sym typeface="Roboto"/>
            </a:endParaRPr>
          </a:p>
        </p:txBody>
      </p:sp>
      <p:pic>
        <p:nvPicPr>
          <p:cNvPr id="6" name="Imagen 5" descr="portada-1-10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17" y="1938667"/>
            <a:ext cx="9038631" cy="5291193"/>
          </a:xfrm>
          <a:prstGeom prst="rect">
            <a:avLst/>
          </a:prstGeom>
        </p:spPr>
      </p:pic>
      <p:sp>
        <p:nvSpPr>
          <p:cNvPr id="61" name="Google Shape;61;p13"/>
          <p:cNvSpPr txBox="1">
            <a:spLocks noGrp="1"/>
          </p:cNvSpPr>
          <p:nvPr>
            <p:ph type="subTitle" idx="2"/>
          </p:nvPr>
        </p:nvSpPr>
        <p:spPr>
          <a:xfrm>
            <a:off x="365425" y="2185350"/>
            <a:ext cx="5940600" cy="71302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s-ES_tradnl" sz="3600" b="1" dirty="0" smtClean="0">
                <a:solidFill>
                  <a:srgbClr val="741B47"/>
                </a:solidFill>
                <a:latin typeface="Calibri" panose="020F0502020204030204" pitchFamily="34" charset="0"/>
                <a:ea typeface="Roboto"/>
                <a:cs typeface="Calibri" panose="020F0502020204030204" pitchFamily="34" charset="0"/>
                <a:sym typeface="Roboto"/>
              </a:rPr>
              <a:t>PANTALLAS TÁCTILES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8" name="Imagen 7" descr="portada-1-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230" y="2420291"/>
            <a:ext cx="5595803" cy="49302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452174" y="2157560"/>
            <a:ext cx="7076064" cy="3131132"/>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20" name="Imagen 19">
            <a:extLst>
              <a:ext uri="{FF2B5EF4-FFF2-40B4-BE49-F238E27FC236}">
                <a16:creationId xmlns:a16="http://schemas.microsoft.com/office/drawing/2014/main" xmlns="" id="{B8B0D0F2-2ED3-1F46-ABA8-DEC85A0FF9A6}"/>
              </a:ext>
            </a:extLst>
          </p:cNvPr>
          <p:cNvPicPr>
            <a:picLocks noChangeAspect="1"/>
          </p:cNvPicPr>
          <p:nvPr/>
        </p:nvPicPr>
        <p:blipFill>
          <a:blip r:embed="rId3"/>
          <a:stretch>
            <a:fillRect/>
          </a:stretch>
        </p:blipFill>
        <p:spPr>
          <a:xfrm>
            <a:off x="5786064" y="2199171"/>
            <a:ext cx="4576666" cy="4312990"/>
          </a:xfrm>
          <a:prstGeom prst="rect">
            <a:avLst/>
          </a:prstGeom>
        </p:spPr>
      </p:pic>
      <p:sp>
        <p:nvSpPr>
          <p:cNvPr id="1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4"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dirty="0" smtClean="0">
                <a:solidFill>
                  <a:srgbClr val="ED423D"/>
                </a:solidFill>
                <a:latin typeface="Calibri" panose="020F0502020204030204" pitchFamily="34" charset="0"/>
                <a:ea typeface="Roboto"/>
                <a:cs typeface="Calibri" panose="020F0502020204030204" pitchFamily="34" charset="0"/>
                <a:sym typeface="Roboto"/>
              </a:rPr>
              <a:t>DESVENTAJAS</a:t>
            </a:r>
            <a:r>
              <a:rPr lang="es-CL" sz="2800" b="1" dirty="0" smtClean="0">
                <a:solidFill>
                  <a:srgbClr val="741B47"/>
                </a:solidFill>
                <a:latin typeface="Calibri" panose="020F0502020204030204" pitchFamily="34" charset="0"/>
                <a:ea typeface="Roboto"/>
                <a:cs typeface="Calibri" panose="020F0502020204030204" pitchFamily="34" charset="0"/>
                <a:sym typeface="Roboto"/>
              </a:rPr>
              <a:t> DEL USO </a:t>
            </a:r>
            <a:r>
              <a:rPr lang="es-CL" sz="2800" b="1" dirty="0">
                <a:solidFill>
                  <a:srgbClr val="741B47"/>
                </a:solidFill>
                <a:latin typeface="Calibri" panose="020F0502020204030204" pitchFamily="34" charset="0"/>
                <a:ea typeface="Roboto"/>
                <a:cs typeface="Calibri" panose="020F0502020204030204" pitchFamily="34" charset="0"/>
                <a:sym typeface="Roboto"/>
              </a:rPr>
              <a:t>DE PANTALLAS TÁCTILES</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 name="Rectángulo 1"/>
          <p:cNvSpPr/>
          <p:nvPr/>
        </p:nvSpPr>
        <p:spPr>
          <a:xfrm>
            <a:off x="906544" y="2720213"/>
            <a:ext cx="5499551" cy="2069028"/>
          </a:xfrm>
          <a:prstGeom prst="rect">
            <a:avLst/>
          </a:prstGeom>
        </p:spPr>
        <p:txBody>
          <a:bodyPr wrap="square">
            <a:spAutoFit/>
          </a:bodyPr>
          <a:lstStyle/>
          <a:p>
            <a:pPr marL="406400" lvl="0" indent="-285750">
              <a:lnSpc>
                <a:spcPct val="115000"/>
              </a:lnSpc>
              <a:buClr>
                <a:schemeClr val="dk1"/>
              </a:buClr>
              <a:buSzPts val="1700"/>
              <a:buFont typeface="Arial" panose="020B0604020202020204" pitchFamily="34" charset="0"/>
              <a:buChar char="•"/>
            </a:pPr>
            <a:r>
              <a:rPr lang="es-ES_tradnl" dirty="0">
                <a:solidFill>
                  <a:schemeClr val="dk1"/>
                </a:solidFill>
                <a:latin typeface="Calibri" panose="020F0502020204030204" pitchFamily="34" charset="0"/>
                <a:ea typeface="Roboto Medium"/>
                <a:cs typeface="Calibri" panose="020F0502020204030204" pitchFamily="34" charset="0"/>
                <a:sym typeface="Roboto Medium"/>
              </a:rPr>
              <a:t>Uno de los problemas que puede surgir es que, al no tener relieves o botones para funcionar, es necesario detenerse a observar qué es lo que vas a pulsar.</a:t>
            </a:r>
          </a:p>
          <a:p>
            <a:pPr marL="406400" lvl="0" indent="-285750">
              <a:lnSpc>
                <a:spcPct val="115000"/>
              </a:lnSpc>
              <a:buClr>
                <a:schemeClr val="dk1"/>
              </a:buClr>
              <a:buSzPts val="1700"/>
              <a:buFont typeface="Arial" panose="020B0604020202020204" pitchFamily="34" charset="0"/>
              <a:buChar char="•"/>
            </a:pPr>
            <a:r>
              <a:rPr lang="es-ES_tradnl" dirty="0">
                <a:solidFill>
                  <a:schemeClr val="dk1"/>
                </a:solidFill>
                <a:latin typeface="Calibri" panose="020F0502020204030204" pitchFamily="34" charset="0"/>
                <a:ea typeface="Roboto Medium"/>
                <a:cs typeface="Calibri" panose="020F0502020204030204" pitchFamily="34" charset="0"/>
                <a:sym typeface="Roboto Medium"/>
              </a:rPr>
              <a:t>Este hecho puede generar consecuencias negativas, como por ejemplo, multas de autopistas por no haber registrado un cartel de velocidad máxima. La distracción al volante puede llegar a aumentar la cantidad de multas de tránsito que tengas al final del año o incluso los accidentes que sufras.</a:t>
            </a:r>
            <a:endParaRPr lang="x-none"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3" name="Imagen 2" descr="gau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977" y="4677611"/>
            <a:ext cx="1216664" cy="1216664"/>
          </a:xfrm>
          <a:prstGeom prst="rect">
            <a:avLst/>
          </a:prstGeom>
        </p:spPr>
      </p:pic>
      <p:pic>
        <p:nvPicPr>
          <p:cNvPr id="4" name="Imagen 3" descr="gauges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016" y="4631173"/>
            <a:ext cx="1263102" cy="1263102"/>
          </a:xfrm>
          <a:prstGeom prst="rect">
            <a:avLst/>
          </a:prstGeom>
        </p:spPr>
      </p:pic>
      <p:pic>
        <p:nvPicPr>
          <p:cNvPr id="5" name="Imagen 4" descr="auto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979" y="5225247"/>
            <a:ext cx="1270000" cy="1270000"/>
          </a:xfrm>
          <a:prstGeom prst="rect">
            <a:avLst/>
          </a:prstGeom>
        </p:spPr>
      </p:pic>
      <p:pic>
        <p:nvPicPr>
          <p:cNvPr id="6" name="Imagen 5" descr="auto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5779" y="6128316"/>
            <a:ext cx="1270000" cy="1270000"/>
          </a:xfrm>
          <a:prstGeom prst="rect">
            <a:avLst/>
          </a:prstGeom>
        </p:spPr>
      </p:pic>
      <p:pic>
        <p:nvPicPr>
          <p:cNvPr id="7" name="Imagen 6" descr="auto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4317" y="6424635"/>
            <a:ext cx="1270000" cy="1270000"/>
          </a:xfrm>
          <a:prstGeom prst="rect">
            <a:avLst/>
          </a:prstGeom>
        </p:spPr>
      </p:pic>
    </p:spTree>
    <p:extLst>
      <p:ext uri="{BB962C8B-B14F-4D97-AF65-F5344CB8AC3E}">
        <p14:creationId xmlns:p14="http://schemas.microsoft.com/office/powerpoint/2010/main" val="1427086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3"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¿CUÁNTO APRENDIMOS?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6" name="Grupo 15"/>
          <p:cNvGrpSpPr/>
          <p:nvPr/>
        </p:nvGrpSpPr>
        <p:grpSpPr>
          <a:xfrm>
            <a:off x="2035277" y="2911885"/>
            <a:ext cx="6999671" cy="2696553"/>
            <a:chOff x="4461133" y="3098700"/>
            <a:chExt cx="4657800" cy="1525000"/>
          </a:xfrm>
        </p:grpSpPr>
        <p:sp>
          <p:nvSpPr>
            <p:cNvPr id="17"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8" name="Google Shape;80;p14"/>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PANTALLAS TÁCTILES</a:t>
              </a:r>
            </a:p>
            <a:p>
              <a:pPr lvl="0">
                <a:lnSpc>
                  <a:spcPct val="115000"/>
                </a:lnSpc>
              </a:pPr>
              <a:endParaRPr lang="x-none" sz="1600" dirty="0" smtClean="0">
                <a:latin typeface="Calibri" panose="020F0502020204030204" pitchFamily="34" charset="0"/>
                <a:ea typeface="Roboto"/>
                <a:cs typeface="Calibri" panose="020F0502020204030204" pitchFamily="34" charset="0"/>
                <a:sym typeface="Roboto"/>
              </a:endParaRPr>
            </a:p>
            <a:p>
              <a:pPr>
                <a:lnSpc>
                  <a:spcPct val="115000"/>
                </a:lnSpc>
              </a:pPr>
              <a:r>
                <a:rPr lang="x-none" sz="1600" dirty="0" smtClean="0">
                  <a:latin typeface="Calibri" panose="020F0502020204030204" pitchFamily="34" charset="0"/>
                  <a:ea typeface="Roboto"/>
                  <a:cs typeface="Calibri" panose="020F0502020204030204" pitchFamily="34" charset="0"/>
                  <a:sym typeface="Roboto"/>
                </a:rPr>
                <a:t>¡</a:t>
              </a:r>
              <a:r>
                <a:rPr lang="x-none" sz="1600" dirty="0">
                  <a:latin typeface="Calibri" panose="020F0502020204030204" pitchFamily="34" charset="0"/>
                  <a:ea typeface="Roboto"/>
                  <a:cs typeface="Calibri" panose="020F0502020204030204" pitchFamily="34" charset="0"/>
                  <a:sym typeface="Roboto"/>
                </a:rPr>
                <a:t>Ahora realizaremos una actividad que resume todo lo que hemos visto</a:t>
              </a:r>
              <a:r>
                <a:rPr lang="x-none" sz="1600" dirty="0" smtClean="0">
                  <a:latin typeface="Calibri" panose="020F0502020204030204" pitchFamily="34" charset="0"/>
                  <a:ea typeface="Roboto"/>
                  <a:cs typeface="Calibri" panose="020F0502020204030204" pitchFamily="34" charset="0"/>
                  <a:sym typeface="Roboto"/>
                </a:rPr>
                <a:t>! </a:t>
              </a:r>
              <a:r>
                <a:rPr lang="x-none" sz="1600" b="1" dirty="0" smtClean="0">
                  <a:solidFill>
                    <a:srgbClr val="76384D"/>
                  </a:solidFill>
                  <a:latin typeface="Calibri" panose="020F0502020204030204" pitchFamily="34" charset="0"/>
                  <a:ea typeface="Roboto"/>
                  <a:cs typeface="Calibri" panose="020F0502020204030204" pitchFamily="34" charset="0"/>
                  <a:sym typeface="Roboto"/>
                </a:rPr>
                <a:t>¡Atentos!</a:t>
              </a:r>
              <a:endParaRPr lang="x-none" sz="1600" b="1" dirty="0">
                <a:solidFill>
                  <a:srgbClr val="76384D"/>
                </a:solidFill>
                <a:latin typeface="Calibri" panose="020F0502020204030204" pitchFamily="34" charset="0"/>
                <a:ea typeface="Roboto"/>
                <a:cs typeface="Calibri" panose="020F0502020204030204" pitchFamily="34" charset="0"/>
                <a:sym typeface="Roboto"/>
              </a:endParaRPr>
            </a:p>
          </p:txBody>
        </p:sp>
      </p:grpSp>
      <p:sp>
        <p:nvSpPr>
          <p:cNvPr id="29"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REVISEMOS</a:t>
            </a:r>
          </a:p>
          <a:p>
            <a:endParaRPr lang="x-none" b="1" dirty="0">
              <a:latin typeface="Calibri" panose="020F0502020204030204" pitchFamily="34" charset="0"/>
              <a:ea typeface="Roboto"/>
              <a:cs typeface="Calibri" panose="020F0502020204030204" pitchFamily="34" charset="0"/>
              <a:sym typeface="Roboto"/>
            </a:endParaRPr>
          </a:p>
        </p:txBody>
      </p:sp>
      <p:sp>
        <p:nvSpPr>
          <p:cNvPr id="3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18</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 y="2592933"/>
            <a:ext cx="3793269" cy="3593837"/>
          </a:xfrm>
          <a:prstGeom prst="rect">
            <a:avLst/>
          </a:prstGeom>
        </p:spPr>
      </p:pic>
      <p:sp>
        <p:nvSpPr>
          <p:cNvPr id="46" name="Google Shape;82;p14"/>
          <p:cNvSpPr txBox="1"/>
          <p:nvPr/>
        </p:nvSpPr>
        <p:spPr>
          <a:xfrm>
            <a:off x="4149211" y="1205044"/>
            <a:ext cx="1916382" cy="602704"/>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6000" dirty="0" smtClean="0">
                <a:solidFill>
                  <a:schemeClr val="bg1"/>
                </a:solidFill>
                <a:latin typeface="Calibri" panose="020F0502020204030204" pitchFamily="34" charset="0"/>
                <a:ea typeface="Roboto"/>
                <a:cs typeface="Calibri" panose="020F0502020204030204" pitchFamily="34" charset="0"/>
                <a:sym typeface="Roboto"/>
              </a:rPr>
              <a:t>10</a:t>
            </a:r>
            <a:endParaRPr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27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ANTES DE COMENZAR LA ACTIVIDAD:</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18" name="Google Shape;123;p16"/>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b="1" dirty="0" smtClean="0">
                <a:solidFill>
                  <a:srgbClr val="ED423D"/>
                </a:solidFill>
                <a:latin typeface="Calibri" panose="020F0502020204030204" pitchFamily="34" charset="0"/>
                <a:cs typeface="Calibri" panose="020F0502020204030204" pitchFamily="34" charset="0"/>
              </a:rPr>
              <a:t>¡ATENCIÓN!</a:t>
            </a:r>
            <a:endParaRPr sz="3100" b="1" dirty="0">
              <a:solidFill>
                <a:srgbClr val="ED423D"/>
              </a:solidFill>
              <a:latin typeface="Calibri" panose="020F0502020204030204" pitchFamily="34" charset="0"/>
              <a:ea typeface="Roboto"/>
              <a:cs typeface="Calibri" panose="020F0502020204030204" pitchFamily="34" charset="0"/>
              <a:sym typeface="Roboto"/>
            </a:endParaRPr>
          </a:p>
        </p:txBody>
      </p:sp>
      <p:grpSp>
        <p:nvGrpSpPr>
          <p:cNvPr id="69" name="Grupo 68"/>
          <p:cNvGrpSpPr/>
          <p:nvPr/>
        </p:nvGrpSpPr>
        <p:grpSpPr>
          <a:xfrm>
            <a:off x="-4655" y="1788831"/>
            <a:ext cx="9168320" cy="5162139"/>
            <a:chOff x="-4655" y="1788831"/>
            <a:chExt cx="9168320" cy="5162139"/>
          </a:xfrm>
        </p:grpSpPr>
        <p:sp>
          <p:nvSpPr>
            <p:cNvPr id="8" name="CuadroTexto 7"/>
            <p:cNvSpPr txBox="1"/>
            <p:nvPr/>
          </p:nvSpPr>
          <p:spPr>
            <a:xfrm>
              <a:off x="1229039" y="1794200"/>
              <a:ext cx="7934626"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MATERIALES INFLAMABLES: </a:t>
              </a:r>
              <a:r>
                <a:rPr lang="es-CL" dirty="0">
                  <a:solidFill>
                    <a:schemeClr val="tx1"/>
                  </a:solidFill>
                  <a:latin typeface="Calibri" panose="020F0502020204030204" pitchFamily="34" charset="0"/>
                  <a:cs typeface="Calibri" panose="020F0502020204030204" pitchFamily="34" charset="0"/>
                </a:rPr>
                <a:t>Tener máxima precaución al momento de  manipular o extraer el combustible de los sistemas del vehículo (bomba combustible, mangueras de inyección, </a:t>
              </a:r>
              <a:r>
                <a:rPr lang="es-CL" dirty="0" err="1" smtClean="0">
                  <a:solidFill>
                    <a:schemeClr val="tx1"/>
                  </a:solidFill>
                  <a:latin typeface="Calibri" panose="020F0502020204030204" pitchFamily="34" charset="0"/>
                  <a:cs typeface="Calibri" panose="020F0502020204030204" pitchFamily="34" charset="0"/>
                </a:rPr>
                <a:t>etc</a:t>
              </a:r>
              <a:r>
                <a:rPr lang="es-CL" dirty="0" smtClean="0">
                  <a:solidFill>
                    <a:schemeClr val="tx1"/>
                  </a:solidFill>
                  <a:latin typeface="Calibri" panose="020F0502020204030204" pitchFamily="34" charset="0"/>
                  <a:cs typeface="Calibri" panose="020F0502020204030204" pitchFamily="34" charset="0"/>
                </a:rPr>
                <a:t>). </a:t>
              </a:r>
              <a:endParaRPr lang="es-CL" dirty="0">
                <a:solidFill>
                  <a:schemeClr val="tx1"/>
                </a:solidFill>
                <a:latin typeface="Calibri" panose="020F0502020204030204" pitchFamily="34" charset="0"/>
                <a:cs typeface="Calibri" panose="020F0502020204030204" pitchFamily="34" charset="0"/>
              </a:endParaRPr>
            </a:p>
          </p:txBody>
        </p:sp>
        <p:sp>
          <p:nvSpPr>
            <p:cNvPr id="9" name="CuadroTexto 8"/>
            <p:cNvSpPr txBox="1"/>
            <p:nvPr/>
          </p:nvSpPr>
          <p:spPr>
            <a:xfrm>
              <a:off x="1229039" y="2476287"/>
              <a:ext cx="7669155"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 VISTA: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utilizarán antiparras siempre que exista riesgo de proyección de partículas a los ojos. (aceites, líquidos refrigerantes y de freno, virutas del disco de freno, uso de circuitos eléctricos, </a:t>
              </a:r>
              <a:r>
                <a:rPr lang="es-CL" dirty="0" err="1" smtClean="0">
                  <a:solidFill>
                    <a:schemeClr val="tx1"/>
                  </a:solidFill>
                  <a:latin typeface="Calibri" panose="020F0502020204030204" pitchFamily="34" charset="0"/>
                  <a:cs typeface="Calibri" panose="020F0502020204030204" pitchFamily="34" charset="0"/>
                </a:rPr>
                <a:t>etc</a:t>
              </a:r>
              <a:r>
                <a:rPr lang="es-CL" dirty="0" smtClean="0">
                  <a:solidFill>
                    <a:schemeClr val="tx1"/>
                  </a:solidFill>
                  <a:latin typeface="Calibri" panose="020F0502020204030204" pitchFamily="34" charset="0"/>
                  <a:cs typeface="Calibri" panose="020F0502020204030204" pitchFamily="34" charset="0"/>
                </a:rPr>
                <a:t>).</a:t>
              </a:r>
              <a:endParaRPr lang="es-CL" dirty="0">
                <a:solidFill>
                  <a:schemeClr val="tx1"/>
                </a:solidFill>
                <a:latin typeface="Calibri" panose="020F0502020204030204" pitchFamily="34" charset="0"/>
                <a:cs typeface="Calibri" panose="020F0502020204030204" pitchFamily="34" charset="0"/>
              </a:endParaRPr>
            </a:p>
          </p:txBody>
        </p:sp>
        <p:sp>
          <p:nvSpPr>
            <p:cNvPr id="11" name="CuadroTexto 10"/>
            <p:cNvSpPr txBox="1"/>
            <p:nvPr/>
          </p:nvSpPr>
          <p:spPr>
            <a:xfrm>
              <a:off x="1229039" y="4302125"/>
              <a:ext cx="7865800"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LOS </a:t>
              </a:r>
              <a:r>
                <a:rPr lang="es-CL" sz="1600" b="1" dirty="0" smtClean="0">
                  <a:solidFill>
                    <a:srgbClr val="741B47"/>
                  </a:solidFill>
                  <a:latin typeface="Calibri" panose="020F0502020204030204" pitchFamily="34" charset="0"/>
                  <a:cs typeface="Calibri" panose="020F0502020204030204" pitchFamily="34" charset="0"/>
                </a:rPr>
                <a:t>PIES: </a:t>
              </a:r>
              <a:r>
                <a:rPr lang="es-CL" dirty="0" smtClean="0">
                  <a:latin typeface="Calibri" panose="020F0502020204030204" pitchFamily="34" charset="0"/>
                  <a:cs typeface="Calibri" panose="020F0502020204030204" pitchFamily="34" charset="0"/>
                </a:rPr>
                <a:t>Uso </a:t>
              </a:r>
              <a:r>
                <a:rPr lang="es-CL" dirty="0">
                  <a:latin typeface="Calibri" panose="020F0502020204030204" pitchFamily="34" charset="0"/>
                  <a:cs typeface="Calibri" panose="020F0502020204030204" pitchFamily="34" charset="0"/>
                </a:rPr>
                <a:t>obligatorio de zapatos de seguridad </a:t>
              </a:r>
              <a:r>
                <a:rPr lang="es-CL" dirty="0" smtClean="0">
                  <a:latin typeface="Calibri" panose="020F0502020204030204" pitchFamily="34" charset="0"/>
                  <a:cs typeface="Calibri" panose="020F0502020204030204" pitchFamily="34" charset="0"/>
                </a:rPr>
                <a:t>al </a:t>
              </a:r>
              <a:r>
                <a:rPr lang="es-CL" dirty="0">
                  <a:latin typeface="Calibri" panose="020F0502020204030204" pitchFamily="34" charset="0"/>
                  <a:cs typeface="Calibri" panose="020F0502020204030204" pitchFamily="34" charset="0"/>
                </a:rPr>
                <a:t>entrar al taller o laboratorio</a:t>
              </a:r>
              <a:r>
                <a:rPr lang="es-CL" dirty="0" smtClean="0">
                  <a:latin typeface="Calibri" panose="020F0502020204030204" pitchFamily="34" charset="0"/>
                  <a:cs typeface="Calibri" panose="020F0502020204030204" pitchFamily="34" charset="0"/>
                </a:rPr>
                <a:t>, en </a:t>
              </a:r>
              <a:r>
                <a:rPr lang="es-CL" dirty="0">
                  <a:latin typeface="Calibri" panose="020F0502020204030204" pitchFamily="34" charset="0"/>
                  <a:cs typeface="Calibri" panose="020F0502020204030204" pitchFamily="34" charset="0"/>
                </a:rPr>
                <a:t>casos </a:t>
              </a:r>
              <a:r>
                <a:rPr lang="es-CL" dirty="0" smtClean="0">
                  <a:latin typeface="Calibri" panose="020F0502020204030204" pitchFamily="34" charset="0"/>
                  <a:cs typeface="Calibri" panose="020F0502020204030204" pitchFamily="34" charset="0"/>
                </a:rPr>
                <a:t>que </a:t>
              </a:r>
              <a:r>
                <a:rPr lang="es-CL" dirty="0">
                  <a:latin typeface="Calibri" panose="020F0502020204030204" pitchFamily="34" charset="0"/>
                  <a:cs typeface="Calibri" panose="020F0502020204030204" pitchFamily="34" charset="0"/>
                </a:rPr>
                <a:t>exista riesgo de caídas de objetos </a:t>
              </a:r>
              <a:r>
                <a:rPr lang="es-CL" dirty="0" smtClean="0">
                  <a:latin typeface="Calibri" panose="020F0502020204030204" pitchFamily="34" charset="0"/>
                  <a:cs typeface="Calibri" panose="020F0502020204030204" pitchFamily="34" charset="0"/>
                </a:rPr>
                <a:t>pesados.</a:t>
              </a:r>
              <a:endParaRPr lang="es-CL" dirty="0">
                <a:solidFill>
                  <a:schemeClr val="bg1"/>
                </a:solidFill>
                <a:latin typeface="Calibri" panose="020F0502020204030204" pitchFamily="34" charset="0"/>
                <a:cs typeface="Calibri" panose="020F0502020204030204" pitchFamily="34" charset="0"/>
              </a:endParaRPr>
            </a:p>
          </p:txBody>
        </p:sp>
        <p:sp>
          <p:nvSpPr>
            <p:cNvPr id="12" name="CuadroTexto 11"/>
            <p:cNvSpPr txBox="1"/>
            <p:nvPr/>
          </p:nvSpPr>
          <p:spPr>
            <a:xfrm>
              <a:off x="1229039" y="4984212"/>
              <a:ext cx="7030065" cy="307777"/>
            </a:xfrm>
            <a:prstGeom prst="rect">
              <a:avLst/>
            </a:prstGeom>
            <a:noFill/>
          </p:spPr>
          <p:txBody>
            <a:bodyPr wrap="square" rtlCol="0">
              <a:spAutoFit/>
            </a:bodyPr>
            <a:lstStyle/>
            <a:p>
              <a:r>
                <a:rPr lang="es-CL" b="1" dirty="0" smtClean="0">
                  <a:solidFill>
                    <a:srgbClr val="741B47"/>
                  </a:solidFill>
                  <a:latin typeface="Calibri" panose="020F0502020204030204" pitchFamily="34" charset="0"/>
                  <a:cs typeface="Calibri" panose="020F0502020204030204" pitchFamily="34" charset="0"/>
                </a:rPr>
                <a:t>Manipular </a:t>
              </a:r>
              <a:r>
                <a:rPr lang="es-CL" b="1" dirty="0">
                  <a:solidFill>
                    <a:srgbClr val="741B47"/>
                  </a:solidFill>
                  <a:latin typeface="Calibri" panose="020F0502020204030204" pitchFamily="34" charset="0"/>
                  <a:cs typeface="Calibri" panose="020F0502020204030204" pitchFamily="34" charset="0"/>
                </a:rPr>
                <a:t>herramientas </a:t>
              </a:r>
              <a:r>
                <a:rPr lang="es-CL" dirty="0">
                  <a:latin typeface="Calibri" panose="020F0502020204030204" pitchFamily="34" charset="0"/>
                  <a:cs typeface="Calibri" panose="020F0502020204030204" pitchFamily="34" charset="0"/>
                </a:rPr>
                <a:t>cuidadosamente.</a:t>
              </a:r>
              <a:endParaRPr lang="es-CL" dirty="0">
                <a:solidFill>
                  <a:schemeClr val="bg1"/>
                </a:solidFill>
                <a:latin typeface="Calibri" panose="020F0502020204030204" pitchFamily="34" charset="0"/>
                <a:cs typeface="Calibri" panose="020F0502020204030204" pitchFamily="34" charset="0"/>
              </a:endParaRPr>
            </a:p>
          </p:txBody>
        </p:sp>
        <p:sp>
          <p:nvSpPr>
            <p:cNvPr id="14" name="CuadroTexto 13"/>
            <p:cNvSpPr txBox="1"/>
            <p:nvPr/>
          </p:nvSpPr>
          <p:spPr>
            <a:xfrm>
              <a:off x="1229039" y="5420078"/>
              <a:ext cx="4758809" cy="307777"/>
            </a:xfrm>
            <a:prstGeom prst="rect">
              <a:avLst/>
            </a:prstGeom>
            <a:noFill/>
          </p:spPr>
          <p:txBody>
            <a:bodyPr wrap="square" rtlCol="0">
              <a:spAutoFit/>
            </a:bodyPr>
            <a:lstStyle/>
            <a:p>
              <a:r>
                <a:rPr lang="es-CL" b="1" dirty="0">
                  <a:solidFill>
                    <a:srgbClr val="741B47"/>
                  </a:solidFill>
                  <a:latin typeface="Calibri" panose="020F0502020204030204" pitchFamily="34" charset="0"/>
                  <a:cs typeface="Calibri" panose="020F0502020204030204" pitchFamily="34" charset="0"/>
                </a:rPr>
                <a:t>Asegurar la integridad física </a:t>
              </a:r>
              <a:r>
                <a:rPr lang="es-CL" dirty="0" smtClean="0">
                  <a:latin typeface="Calibri" panose="020F0502020204030204" pitchFamily="34" charset="0"/>
                  <a:cs typeface="Calibri" panose="020F0502020204030204" pitchFamily="34" charset="0"/>
                </a:rPr>
                <a:t>propia </a:t>
              </a:r>
              <a:r>
                <a:rPr lang="es-CL" dirty="0">
                  <a:latin typeface="Calibri" panose="020F0502020204030204" pitchFamily="34" charset="0"/>
                  <a:cs typeface="Calibri" panose="020F0502020204030204" pitchFamily="34" charset="0"/>
                </a:rPr>
                <a:t>y del grupo de </a:t>
              </a:r>
              <a:r>
                <a:rPr lang="es-CL" dirty="0" smtClean="0">
                  <a:latin typeface="Calibri" panose="020F0502020204030204" pitchFamily="34" charset="0"/>
                  <a:cs typeface="Calibri" panose="020F0502020204030204" pitchFamily="34" charset="0"/>
                </a:rPr>
                <a:t>trabajo.</a:t>
              </a:r>
              <a:endParaRPr lang="es-CL" dirty="0">
                <a:solidFill>
                  <a:schemeClr val="bg1"/>
                </a:solidFill>
                <a:latin typeface="Calibri" panose="020F0502020204030204" pitchFamily="34" charset="0"/>
                <a:cs typeface="Calibri" panose="020F0502020204030204" pitchFamily="34" charset="0"/>
              </a:endParaRPr>
            </a:p>
          </p:txBody>
        </p:sp>
        <p:sp>
          <p:nvSpPr>
            <p:cNvPr id="15" name="CuadroTexto 14"/>
            <p:cNvSpPr txBox="1"/>
            <p:nvPr/>
          </p:nvSpPr>
          <p:spPr>
            <a:xfrm>
              <a:off x="1229039" y="5855944"/>
              <a:ext cx="7030065" cy="307777"/>
            </a:xfrm>
            <a:prstGeom prst="rect">
              <a:avLst/>
            </a:prstGeom>
            <a:noFill/>
          </p:spPr>
          <p:txBody>
            <a:bodyPr wrap="square" rtlCol="0">
              <a:spAutoFit/>
            </a:bodyPr>
            <a:lstStyle/>
            <a:p>
              <a:r>
                <a:rPr lang="es-CL" dirty="0" smtClean="0">
                  <a:latin typeface="Calibri" panose="020F0502020204030204" pitchFamily="34" charset="0"/>
                  <a:cs typeface="Calibri" panose="020F0502020204030204" pitchFamily="34" charset="0"/>
                </a:rPr>
                <a:t>Circular </a:t>
              </a:r>
              <a:r>
                <a:rPr lang="es-CL" dirty="0">
                  <a:latin typeface="Calibri" panose="020F0502020204030204" pitchFamily="34" charset="0"/>
                  <a:cs typeface="Calibri" panose="020F0502020204030204" pitchFamily="34" charset="0"/>
                </a:rPr>
                <a:t>solo por las </a:t>
              </a:r>
              <a:r>
                <a:rPr lang="es-CL" b="1" dirty="0">
                  <a:solidFill>
                    <a:srgbClr val="741B47"/>
                  </a:solidFill>
                  <a:latin typeface="Calibri" panose="020F0502020204030204" pitchFamily="34" charset="0"/>
                  <a:cs typeface="Calibri" panose="020F0502020204030204" pitchFamily="34" charset="0"/>
                </a:rPr>
                <a:t>zonas de seguridad </a:t>
              </a:r>
              <a:r>
                <a:rPr lang="es-CL" dirty="0" smtClean="0">
                  <a:latin typeface="Calibri" panose="020F0502020204030204" pitchFamily="34" charset="0"/>
                  <a:cs typeface="Calibri" panose="020F0502020204030204" pitchFamily="34" charset="0"/>
                </a:rPr>
                <a:t>demarcadas.</a:t>
              </a:r>
              <a:endParaRPr lang="es-CL" dirty="0">
                <a:solidFill>
                  <a:schemeClr val="bg1"/>
                </a:solidFill>
                <a:latin typeface="Calibri" panose="020F0502020204030204" pitchFamily="34" charset="0"/>
                <a:cs typeface="Calibri" panose="020F0502020204030204" pitchFamily="34" charset="0"/>
              </a:endParaRPr>
            </a:p>
          </p:txBody>
        </p:sp>
        <p:sp>
          <p:nvSpPr>
            <p:cNvPr id="16" name="CuadroTexto 15"/>
            <p:cNvSpPr txBox="1"/>
            <p:nvPr/>
          </p:nvSpPr>
          <p:spPr>
            <a:xfrm>
              <a:off x="1229039" y="6291811"/>
              <a:ext cx="3883739" cy="523220"/>
            </a:xfrm>
            <a:prstGeom prst="rect">
              <a:avLst/>
            </a:prstGeom>
            <a:noFill/>
          </p:spPr>
          <p:txBody>
            <a:bodyPr wrap="square" rtlCol="0">
              <a:spAutoFit/>
            </a:bodyPr>
            <a:lstStyle/>
            <a:p>
              <a:r>
                <a:rPr lang="es-CL" dirty="0">
                  <a:latin typeface="Calibri" panose="020F0502020204030204" pitchFamily="34" charset="0"/>
                  <a:cs typeface="Calibri" panose="020F0502020204030204" pitchFamily="34" charset="0"/>
                </a:rPr>
                <a:t>Toda actividad debe desarrollarse </a:t>
              </a:r>
              <a:r>
                <a:rPr lang="es-CL" b="1" dirty="0">
                  <a:solidFill>
                    <a:srgbClr val="741B47"/>
                  </a:solidFill>
                  <a:latin typeface="Calibri" panose="020F0502020204030204" pitchFamily="34" charset="0"/>
                  <a:cs typeface="Calibri" panose="020F0502020204030204" pitchFamily="34" charset="0"/>
                </a:rPr>
                <a:t>bajo supervisión </a:t>
              </a:r>
              <a:r>
                <a:rPr lang="es-CL" dirty="0">
                  <a:latin typeface="Calibri" panose="020F0502020204030204" pitchFamily="34" charset="0"/>
                  <a:cs typeface="Calibri" panose="020F0502020204030204" pitchFamily="34" charset="0"/>
                </a:rPr>
                <a:t>de la persona a </a:t>
              </a:r>
              <a:r>
                <a:rPr lang="es-CL" dirty="0" smtClean="0">
                  <a:latin typeface="Calibri" panose="020F0502020204030204" pitchFamily="34" charset="0"/>
                  <a:cs typeface="Calibri" panose="020F0502020204030204" pitchFamily="34" charset="0"/>
                </a:rPr>
                <a:t>cargo </a:t>
              </a:r>
              <a:r>
                <a:rPr lang="es-CL" dirty="0">
                  <a:latin typeface="Calibri" panose="020F0502020204030204" pitchFamily="34" charset="0"/>
                  <a:cs typeface="Calibri" panose="020F0502020204030204" pitchFamily="34" charset="0"/>
                </a:rPr>
                <a:t>del taller o laboratorio</a:t>
              </a:r>
              <a:r>
                <a:rPr lang="es-CL" dirty="0" smtClean="0">
                  <a:latin typeface="Calibri" panose="020F0502020204030204" pitchFamily="34" charset="0"/>
                  <a:cs typeface="Calibri" panose="020F0502020204030204" pitchFamily="34" charset="0"/>
                </a:rPr>
                <a:t>.</a:t>
              </a:r>
              <a:endParaRPr lang="es-CL" dirty="0">
                <a:solidFill>
                  <a:schemeClr val="bg1"/>
                </a:solidFill>
                <a:latin typeface="Calibri" panose="020F0502020204030204" pitchFamily="34" charset="0"/>
                <a:cs typeface="Calibri" panose="020F0502020204030204" pitchFamily="34" charset="0"/>
              </a:endParaRPr>
            </a:p>
          </p:txBody>
        </p:sp>
        <p:grpSp>
          <p:nvGrpSpPr>
            <p:cNvPr id="63" name="Grupo 62"/>
            <p:cNvGrpSpPr/>
            <p:nvPr/>
          </p:nvGrpSpPr>
          <p:grpSpPr>
            <a:xfrm>
              <a:off x="-4655" y="1788831"/>
              <a:ext cx="1135367" cy="783005"/>
              <a:chOff x="-4655" y="1877319"/>
              <a:chExt cx="1135367" cy="783005"/>
            </a:xfrm>
          </p:grpSpPr>
          <p:sp>
            <p:nvSpPr>
              <p:cNvPr id="44" name="Redondear rectángulo de esquina del mismo lado 43"/>
              <p:cNvSpPr/>
              <p:nvPr/>
            </p:nvSpPr>
            <p:spPr>
              <a:xfrm rot="5400000">
                <a:off x="171526" y="1701138"/>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97" y="2035280"/>
                <a:ext cx="629465" cy="530549"/>
              </a:xfrm>
              <a:prstGeom prst="rect">
                <a:avLst/>
              </a:prstGeom>
            </p:spPr>
          </p:pic>
        </p:grpSp>
        <p:sp>
          <p:nvSpPr>
            <p:cNvPr id="10" name="CuadroTexto 9"/>
            <p:cNvSpPr txBox="1"/>
            <p:nvPr/>
          </p:nvSpPr>
          <p:spPr>
            <a:xfrm>
              <a:off x="1229039" y="3389206"/>
              <a:ext cx="7865800"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LAS MANOS: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utilizarán siempre guantes de protección cuando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manipulen cualquier tipo de fluidos, en uso de herramientas e intervención del motor, desarme de partes y trabajo en sistemas eléctricos. </a:t>
              </a:r>
            </a:p>
          </p:txBody>
        </p:sp>
        <p:grpSp>
          <p:nvGrpSpPr>
            <p:cNvPr id="64" name="Grupo 63"/>
            <p:cNvGrpSpPr/>
            <p:nvPr/>
          </p:nvGrpSpPr>
          <p:grpSpPr>
            <a:xfrm>
              <a:off x="-4655" y="2661654"/>
              <a:ext cx="1135367" cy="783005"/>
              <a:chOff x="-4655" y="2735448"/>
              <a:chExt cx="1135367" cy="783005"/>
            </a:xfrm>
          </p:grpSpPr>
          <p:sp>
            <p:nvSpPr>
              <p:cNvPr id="45" name="Redondear rectángulo de esquina del mismo lado 44"/>
              <p:cNvSpPr/>
              <p:nvPr/>
            </p:nvSpPr>
            <p:spPr>
              <a:xfrm rot="5400000">
                <a:off x="171526" y="2559267"/>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47" y="2879412"/>
                <a:ext cx="639965" cy="539399"/>
              </a:xfrm>
              <a:prstGeom prst="rect">
                <a:avLst/>
              </a:prstGeom>
            </p:spPr>
          </p:pic>
        </p:grpSp>
        <p:grpSp>
          <p:nvGrpSpPr>
            <p:cNvPr id="65" name="Grupo 64"/>
            <p:cNvGrpSpPr/>
            <p:nvPr/>
          </p:nvGrpSpPr>
          <p:grpSpPr>
            <a:xfrm>
              <a:off x="-4655" y="3534477"/>
              <a:ext cx="1135367" cy="783005"/>
              <a:chOff x="-4655" y="3593577"/>
              <a:chExt cx="1135367" cy="783005"/>
            </a:xfrm>
          </p:grpSpPr>
          <p:sp>
            <p:nvSpPr>
              <p:cNvPr id="46" name="Redondear rectángulo de esquina del mismo lado 45"/>
              <p:cNvSpPr/>
              <p:nvPr/>
            </p:nvSpPr>
            <p:spPr>
              <a:xfrm rot="5400000">
                <a:off x="171526" y="3417396"/>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51" y="3729725"/>
                <a:ext cx="602356" cy="507700"/>
              </a:xfrm>
              <a:prstGeom prst="rect">
                <a:avLst/>
              </a:prstGeom>
            </p:spPr>
          </p:pic>
        </p:grpSp>
        <p:grpSp>
          <p:nvGrpSpPr>
            <p:cNvPr id="66" name="Grupo 65"/>
            <p:cNvGrpSpPr/>
            <p:nvPr/>
          </p:nvGrpSpPr>
          <p:grpSpPr>
            <a:xfrm>
              <a:off x="-4655" y="4407300"/>
              <a:ext cx="1135367" cy="783005"/>
              <a:chOff x="-4655" y="4451706"/>
              <a:chExt cx="1135367" cy="783005"/>
            </a:xfrm>
          </p:grpSpPr>
          <p:sp>
            <p:nvSpPr>
              <p:cNvPr id="47" name="Redondear rectángulo de esquina del mismo lado 46"/>
              <p:cNvSpPr/>
              <p:nvPr/>
            </p:nvSpPr>
            <p:spPr>
              <a:xfrm rot="5400000">
                <a:off x="171526" y="4275525"/>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2" y="4590635"/>
                <a:ext cx="610125" cy="514248"/>
              </a:xfrm>
              <a:prstGeom prst="rect">
                <a:avLst/>
              </a:prstGeom>
            </p:spPr>
          </p:pic>
        </p:grpSp>
        <p:grpSp>
          <p:nvGrpSpPr>
            <p:cNvPr id="68" name="Grupo 67"/>
            <p:cNvGrpSpPr/>
            <p:nvPr/>
          </p:nvGrpSpPr>
          <p:grpSpPr>
            <a:xfrm>
              <a:off x="-4655" y="6167965"/>
              <a:ext cx="1135367" cy="783005"/>
              <a:chOff x="-4655" y="6167965"/>
              <a:chExt cx="1135367" cy="783005"/>
            </a:xfrm>
          </p:grpSpPr>
          <p:sp>
            <p:nvSpPr>
              <p:cNvPr id="49" name="Redondear rectángulo de esquina del mismo lado 48"/>
              <p:cNvSpPr/>
              <p:nvPr/>
            </p:nvSpPr>
            <p:spPr>
              <a:xfrm rot="5400000">
                <a:off x="171526" y="599178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0" name="Imagen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28" y="6295340"/>
                <a:ext cx="666001" cy="561343"/>
              </a:xfrm>
              <a:prstGeom prst="rect">
                <a:avLst/>
              </a:prstGeom>
            </p:spPr>
          </p:pic>
        </p:grpSp>
        <p:grpSp>
          <p:nvGrpSpPr>
            <p:cNvPr id="67" name="Grupo 66"/>
            <p:cNvGrpSpPr/>
            <p:nvPr/>
          </p:nvGrpSpPr>
          <p:grpSpPr>
            <a:xfrm>
              <a:off x="-4655" y="5280123"/>
              <a:ext cx="1135367" cy="798022"/>
              <a:chOff x="-4655" y="5309835"/>
              <a:chExt cx="1135367" cy="798022"/>
            </a:xfrm>
          </p:grpSpPr>
          <p:sp>
            <p:nvSpPr>
              <p:cNvPr id="48" name="Redondear rectángulo de esquina del mismo lado 47"/>
              <p:cNvSpPr/>
              <p:nvPr/>
            </p:nvSpPr>
            <p:spPr>
              <a:xfrm rot="5400000">
                <a:off x="171526" y="513365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1" name="Imagen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406134">
                <a:off x="141403" y="5342117"/>
                <a:ext cx="908505" cy="765740"/>
              </a:xfrm>
              <a:prstGeom prst="rect">
                <a:avLst/>
              </a:prstGeom>
            </p:spPr>
          </p:pic>
        </p:grpSp>
      </p:grpSp>
      <p:pic>
        <p:nvPicPr>
          <p:cNvPr id="37" name="Imagen 36" descr="PresentacionSegurida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6046" y="4677126"/>
            <a:ext cx="4859386" cy="3766024"/>
          </a:xfrm>
          <a:prstGeom prst="rect">
            <a:avLst/>
          </a:prstGeom>
        </p:spPr>
      </p:pic>
      <p:sp>
        <p:nvSpPr>
          <p:cNvPr id="36" name="Google Shape;92;p3"/>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368079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ACTIVIDAD PRÁCTICA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Google Shape;82;p14"/>
          <p:cNvSpPr txBox="1"/>
          <p:nvPr/>
        </p:nvSpPr>
        <p:spPr>
          <a:xfrm>
            <a:off x="3618271" y="1224707"/>
            <a:ext cx="1760088" cy="627861"/>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6000" dirty="0" smtClean="0">
                <a:solidFill>
                  <a:schemeClr val="bg1"/>
                </a:solidFill>
                <a:latin typeface="Calibri" panose="020F0502020204030204" pitchFamily="34" charset="0"/>
                <a:ea typeface="Roboto"/>
                <a:cs typeface="Calibri" panose="020F0502020204030204" pitchFamily="34" charset="0"/>
                <a:sym typeface="Roboto"/>
              </a:rPr>
              <a:t>10</a:t>
            </a:r>
            <a:endParaRPr sz="6000" dirty="0">
              <a:solidFill>
                <a:schemeClr val="bg1"/>
              </a:solidFill>
              <a:latin typeface="Calibri" panose="020F0502020204030204" pitchFamily="34" charset="0"/>
              <a:cs typeface="Calibri" panose="020F0502020204030204" pitchFamily="34" charset="0"/>
            </a:endParaRPr>
          </a:p>
        </p:txBody>
      </p:sp>
      <p:sp>
        <p:nvSpPr>
          <p:cNvPr id="4" name="Google Shape;73;p14"/>
          <p:cNvSpPr/>
          <p:nvPr/>
        </p:nvSpPr>
        <p:spPr>
          <a:xfrm>
            <a:off x="375975"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19</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Rectángulo 6"/>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¡PRACTIQUEMOS!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464" y="2370247"/>
            <a:ext cx="4539997" cy="5336912"/>
          </a:xfrm>
          <a:prstGeom prst="rect">
            <a:avLst/>
          </a:prstGeom>
        </p:spPr>
      </p:pic>
      <p:sp>
        <p:nvSpPr>
          <p:cNvPr id="16" name="Google Shape;80;p14"/>
          <p:cNvSpPr txBox="1"/>
          <p:nvPr/>
        </p:nvSpPr>
        <p:spPr>
          <a:xfrm>
            <a:off x="958647" y="3602077"/>
            <a:ext cx="470473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PANTALLAS TÁCTILES</a:t>
            </a:r>
            <a:endParaRPr lang="es-CL" sz="2000" b="1" dirty="0">
              <a:solidFill>
                <a:srgbClr val="741B47"/>
              </a:solidFill>
              <a:latin typeface="Calibri" panose="020F0502020204030204" pitchFamily="34" charset="0"/>
              <a:ea typeface="Roboto"/>
              <a:cs typeface="Calibri" panose="020F0502020204030204" pitchFamily="34" charset="0"/>
              <a:sym typeface="Roboto"/>
            </a:endParaRPr>
          </a:p>
          <a:p>
            <a:pPr>
              <a:lnSpc>
                <a:spcPct val="115000"/>
              </a:lnSpc>
            </a:pPr>
            <a:endParaRPr lang="es-CL" sz="1600" dirty="0" smtClean="0">
              <a:latin typeface="Calibri" panose="020F0502020204030204" pitchFamily="34" charset="0"/>
              <a:ea typeface="Roboto"/>
              <a:cs typeface="Calibri" panose="020F0502020204030204" pitchFamily="34" charset="0"/>
              <a:sym typeface="Roboto"/>
            </a:endParaRPr>
          </a:p>
          <a:p>
            <a:pPr>
              <a:lnSpc>
                <a:spcPct val="115000"/>
              </a:lnSpc>
            </a:pPr>
            <a:r>
              <a:rPr lang="es-CL" sz="1600" dirty="0">
                <a:latin typeface="Calibri" panose="020F0502020204030204" pitchFamily="34" charset="0"/>
                <a:ea typeface="Roboto"/>
                <a:cs typeface="Calibri" panose="020F0502020204030204" pitchFamily="34" charset="0"/>
                <a:sym typeface="Roboto"/>
              </a:rPr>
              <a:t>Ahora realizaremos una </a:t>
            </a:r>
            <a:r>
              <a:rPr lang="es-CL" sz="1600" dirty="0">
                <a:solidFill>
                  <a:schemeClr val="tx1"/>
                </a:solidFill>
                <a:latin typeface="Calibri" panose="020F0502020204030204" pitchFamily="34" charset="0"/>
                <a:ea typeface="Roboto"/>
                <a:cs typeface="Calibri" panose="020F0502020204030204" pitchFamily="34" charset="0"/>
                <a:sym typeface="Roboto"/>
              </a:rPr>
              <a:t>actividad </a:t>
            </a:r>
            <a:r>
              <a:rPr lang="es-CL" sz="1600" dirty="0" smtClean="0">
                <a:solidFill>
                  <a:schemeClr val="tx1"/>
                </a:solidFill>
                <a:latin typeface="Calibri" panose="020F0502020204030204" pitchFamily="34" charset="0"/>
                <a:ea typeface="Roboto"/>
                <a:cs typeface="Calibri" panose="020F0502020204030204" pitchFamily="34" charset="0"/>
                <a:sym typeface="Roboto"/>
              </a:rPr>
              <a:t>práctica.</a:t>
            </a: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Te </a:t>
            </a:r>
            <a:r>
              <a:rPr lang="es-CL" sz="1600" dirty="0">
                <a:latin typeface="Calibri" panose="020F0502020204030204" pitchFamily="34" charset="0"/>
                <a:ea typeface="Roboto"/>
                <a:cs typeface="Calibri" panose="020F0502020204030204" pitchFamily="34" charset="0"/>
                <a:sym typeface="Roboto"/>
              </a:rPr>
              <a:t>sugerimos </a:t>
            </a:r>
            <a:r>
              <a:rPr lang="es-CL" sz="1600" b="1" dirty="0">
                <a:solidFill>
                  <a:srgbClr val="76384D"/>
                </a:solidFill>
                <a:latin typeface="Calibri" panose="020F0502020204030204" pitchFamily="34" charset="0"/>
                <a:ea typeface="Roboto"/>
                <a:cs typeface="Calibri" panose="020F0502020204030204" pitchFamily="34" charset="0"/>
                <a:sym typeface="Roboto"/>
              </a:rPr>
              <a:t>seguir las instrucciones </a:t>
            </a:r>
            <a:r>
              <a:rPr lang="es-CL" sz="1600" dirty="0">
                <a:latin typeface="Calibri" panose="020F0502020204030204" pitchFamily="34" charset="0"/>
                <a:ea typeface="Roboto"/>
                <a:cs typeface="Calibri" panose="020F0502020204030204" pitchFamily="34" charset="0"/>
                <a:sym typeface="Roboto"/>
              </a:rPr>
              <a:t>que </a:t>
            </a:r>
            <a:r>
              <a:rPr lang="es-CL" sz="1600" dirty="0" smtClean="0">
                <a:latin typeface="Calibri" panose="020F0502020204030204" pitchFamily="34" charset="0"/>
                <a:ea typeface="Roboto"/>
                <a:cs typeface="Calibri" panose="020F0502020204030204" pitchFamily="34" charset="0"/>
                <a:sym typeface="Roboto"/>
              </a:rPr>
              <a:t>van</a:t>
            </a:r>
          </a:p>
          <a:p>
            <a:pPr>
              <a:lnSpc>
                <a:spcPct val="115000"/>
              </a:lnSpc>
            </a:pPr>
            <a:r>
              <a:rPr lang="es-CL" sz="1600" dirty="0">
                <a:latin typeface="Calibri" panose="020F0502020204030204" pitchFamily="34" charset="0"/>
                <a:ea typeface="Roboto"/>
                <a:cs typeface="Calibri" panose="020F0502020204030204" pitchFamily="34" charset="0"/>
                <a:sym typeface="Roboto"/>
              </a:rPr>
              <a:t>a</a:t>
            </a:r>
            <a:r>
              <a:rPr lang="es-CL" sz="1600" dirty="0" smtClean="0">
                <a:latin typeface="Calibri" panose="020F0502020204030204" pitchFamily="34" charset="0"/>
                <a:ea typeface="Roboto"/>
                <a:cs typeface="Calibri" panose="020F0502020204030204" pitchFamily="34" charset="0"/>
                <a:sym typeface="Roboto"/>
              </a:rPr>
              <a:t>djuntas en </a:t>
            </a:r>
            <a:r>
              <a:rPr lang="es-CL" sz="1600" dirty="0">
                <a:latin typeface="Calibri" panose="020F0502020204030204" pitchFamily="34" charset="0"/>
                <a:ea typeface="Roboto"/>
                <a:cs typeface="Calibri" panose="020F0502020204030204" pitchFamily="34" charset="0"/>
                <a:sym typeface="Roboto"/>
              </a:rPr>
              <a:t>la guía que el profesor te entregará.</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6184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73;p14"/>
          <p:cNvSpPr/>
          <p:nvPr/>
        </p:nvSpPr>
        <p:spPr>
          <a:xfrm>
            <a:off x="383456"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8" name="Google Shape;80;p14"/>
          <p:cNvSpPr txBox="1"/>
          <p:nvPr/>
        </p:nvSpPr>
        <p:spPr>
          <a:xfrm>
            <a:off x="945293" y="3562128"/>
            <a:ext cx="4713171"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PANTALLAS TÁCTILES</a:t>
            </a:r>
            <a:endParaRPr lang="es-CL" sz="1600" dirty="0" smtClean="0">
              <a:latin typeface="Calibri" panose="020F0502020204030204" pitchFamily="34" charset="0"/>
              <a:ea typeface="Roboto"/>
              <a:cs typeface="Calibri" panose="020F0502020204030204" pitchFamily="34" charset="0"/>
              <a:sym typeface="Roboto"/>
            </a:endParaRP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a:t>
            </a:r>
            <a:r>
              <a:rPr lang="es-CL" sz="1600" dirty="0">
                <a:latin typeface="Calibri" panose="020F0502020204030204" pitchFamily="34" charset="0"/>
                <a:ea typeface="Roboto"/>
                <a:cs typeface="Calibri" panose="020F0502020204030204" pitchFamily="34" charset="0"/>
                <a:sym typeface="Roboto"/>
              </a:rPr>
              <a:t>No olvides contestar y entregar el ticket de salida</a:t>
            </a:r>
            <a:r>
              <a:rPr lang="es-CL" sz="1600" dirty="0" smtClean="0">
                <a:latin typeface="Calibri" panose="020F0502020204030204" pitchFamily="34" charset="0"/>
                <a:ea typeface="Roboto"/>
                <a:cs typeface="Calibri" panose="020F0502020204030204" pitchFamily="34" charset="0"/>
                <a:sym typeface="Roboto"/>
              </a:rPr>
              <a:t>!</a:t>
            </a:r>
          </a:p>
          <a:p>
            <a:pPr>
              <a:lnSpc>
                <a:spcPct val="115000"/>
              </a:lnSpc>
            </a:pPr>
            <a:r>
              <a:rPr lang="es-CL" sz="1600" b="1" dirty="0">
                <a:solidFill>
                  <a:srgbClr val="76384D"/>
                </a:solidFill>
                <a:latin typeface="Calibri" panose="020F0502020204030204" pitchFamily="34" charset="0"/>
                <a:ea typeface="Roboto"/>
                <a:cs typeface="Calibri" panose="020F0502020204030204" pitchFamily="34" charset="0"/>
                <a:sym typeface="Roboto"/>
              </a:rPr>
              <a:t>¡Hasta la próxima! </a:t>
            </a:r>
          </a:p>
        </p:txBody>
      </p:sp>
      <p:sp>
        <p:nvSpPr>
          <p:cNvPr id="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smtClean="0">
                <a:latin typeface="Calibri" panose="020F0502020204030204" pitchFamily="34" charset="0"/>
                <a:ea typeface="Roboto Medium"/>
                <a:cs typeface="Calibri" panose="020F0502020204030204" pitchFamily="34" charset="0"/>
                <a:sym typeface="Roboto Medium"/>
              </a:rPr>
              <a:t>20</a:t>
            </a:r>
            <a:r>
              <a:rPr lang="es-ES" sz="110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3"/>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40" y="2710743"/>
            <a:ext cx="5190655" cy="4917756"/>
          </a:xfrm>
          <a:prstGeom prst="rect">
            <a:avLst/>
          </a:prstGeom>
        </p:spPr>
      </p:pic>
      <p:sp>
        <p:nvSpPr>
          <p:cNvPr id="16"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TICKET DE SALIDA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0"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ANTES DE TERMINAR:</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7429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5975" y="1373700"/>
            <a:ext cx="8959094" cy="5459718"/>
            <a:chOff x="375975" y="1373700"/>
            <a:chExt cx="8959094" cy="5459718"/>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9;p3"/>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r>
                <a:rPr lang="es-CL" sz="2200" b="1" baseline="30000" dirty="0">
                  <a:latin typeface="Calibri" panose="020F0502020204030204" pitchFamily="34" charset="0"/>
                  <a:cs typeface="Calibri" panose="020F0502020204030204" pitchFamily="34" charset="0"/>
                </a:rPr>
                <a:t>OA6.</a:t>
              </a:r>
              <a:r>
                <a:rPr lang="es-CL" sz="2200" baseline="30000" dirty="0">
                  <a:latin typeface="Calibri" panose="020F0502020204030204" pitchFamily="34" charset="0"/>
                  <a:cs typeface="Calibri" panose="020F0502020204030204" pitchFamily="34" charset="0"/>
                </a:rPr>
                <a:t> Reemplazar y probar sistemas eléctricos y electrónicos de los vehículos automotrices, tales como sistemas de carga, de arranque, de encendido, de alumbrado y señalización, de cierre centralizado, según indicaciones del fabricante y estándares internacionales.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6"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grpSp>
    </p:spTree>
    <p:extLst>
      <p:ext uri="{BB962C8B-B14F-4D97-AF65-F5344CB8AC3E}">
        <p14:creationId xmlns:p14="http://schemas.microsoft.com/office/powerpoint/2010/main" val="403150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16" name="Grupo 15"/>
          <p:cNvGrpSpPr/>
          <p:nvPr/>
        </p:nvGrpSpPr>
        <p:grpSpPr>
          <a:xfrm>
            <a:off x="375767" y="3098700"/>
            <a:ext cx="4845900" cy="1525000"/>
            <a:chOff x="459600" y="3098700"/>
            <a:chExt cx="4845900" cy="1525000"/>
          </a:xfrm>
        </p:grpSpPr>
        <p:sp>
          <p:nvSpPr>
            <p:cNvPr id="80" name="Google Shape;80;p14"/>
            <p:cNvSpPr txBox="1"/>
            <p:nvPr/>
          </p:nvSpPr>
          <p:spPr>
            <a:xfrm>
              <a:off x="1022400" y="3589550"/>
              <a:ext cx="3661184"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Conocer y aplicar los postulados de la ley de </a:t>
              </a:r>
              <a:r>
                <a:rPr lang="es-ES_tradnl" sz="1600" dirty="0" smtClean="0">
                  <a:latin typeface="Calibri" panose="020F0502020204030204" pitchFamily="34" charset="0"/>
                  <a:ea typeface="Roboto"/>
                  <a:cs typeface="Calibri" panose="020F0502020204030204" pitchFamily="34" charset="0"/>
                  <a:sym typeface="Roboto"/>
                </a:rPr>
                <a:t>Kirchhoff</a:t>
              </a:r>
            </a:p>
            <a:p>
              <a:pPr lvl="0">
                <a:lnSpc>
                  <a:spcPct val="115000"/>
                </a:lnSpc>
              </a:pPr>
              <a:r>
                <a:rPr lang="es-ES_tradnl" sz="1600" b="1" dirty="0">
                  <a:solidFill>
                    <a:srgbClr val="76384D"/>
                  </a:solidFill>
                  <a:latin typeface="Calibri" panose="020F0502020204030204" pitchFamily="34" charset="0"/>
                  <a:ea typeface="Roboto"/>
                  <a:cs typeface="Calibri" panose="020F0502020204030204" pitchFamily="34" charset="0"/>
                  <a:sym typeface="Roboto"/>
                </a:rPr>
                <a:t>¿Recuerdas sus postulados?</a:t>
              </a:r>
              <a:endParaRPr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6" name="Grupo 5"/>
            <p:cNvGrpSpPr/>
            <p:nvPr/>
          </p:nvGrpSpPr>
          <p:grpSpPr>
            <a:xfrm>
              <a:off x="459600" y="3098700"/>
              <a:ext cx="4845900" cy="1525000"/>
              <a:chOff x="459600" y="3098700"/>
              <a:chExt cx="4845900" cy="1525000"/>
            </a:xfrm>
          </p:grpSpPr>
          <p:sp>
            <p:nvSpPr>
              <p:cNvPr id="73" name="Google Shape;73;p14"/>
              <p:cNvSpPr/>
              <p:nvPr/>
            </p:nvSpPr>
            <p:spPr>
              <a:xfrm>
                <a:off x="647700" y="3098700"/>
                <a:ext cx="4657800" cy="1525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74" name="Google Shape;74;p14"/>
              <p:cNvGrpSpPr/>
              <p:nvPr/>
            </p:nvGrpSpPr>
            <p:grpSpPr>
              <a:xfrm>
                <a:off x="459600" y="3673062"/>
                <a:ext cx="376200" cy="395325"/>
                <a:chOff x="476000" y="3499650"/>
                <a:chExt cx="376200" cy="395325"/>
              </a:xfrm>
            </p:grpSpPr>
            <p:sp>
              <p:nvSpPr>
                <p:cNvPr id="75" name="Google Shape;75;p14"/>
                <p:cNvSpPr/>
                <p:nvPr/>
              </p:nvSpPr>
              <p:spPr>
                <a:xfrm>
                  <a:off x="476000"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485525"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grpSp>
        <p:nvGrpSpPr>
          <p:cNvPr id="15" name="Grupo 14"/>
          <p:cNvGrpSpPr/>
          <p:nvPr/>
        </p:nvGrpSpPr>
        <p:grpSpPr>
          <a:xfrm>
            <a:off x="375767" y="4889824"/>
            <a:ext cx="4822350" cy="1862581"/>
            <a:chOff x="459600" y="4889825"/>
            <a:chExt cx="4822350" cy="1525000"/>
          </a:xfrm>
        </p:grpSpPr>
        <p:sp>
          <p:nvSpPr>
            <p:cNvPr id="81" name="Google Shape;81;p14"/>
            <p:cNvSpPr txBox="1"/>
            <p:nvPr/>
          </p:nvSpPr>
          <p:spPr>
            <a:xfrm>
              <a:off x="1022398" y="5372600"/>
              <a:ext cx="4172267"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Medir voltaje, amperaje y resistencia de diferentes circuitos y baterías eléctricas, ocupando los principios de la Ley de Kirchhoff</a:t>
              </a:r>
              <a:r>
                <a:rPr lang="x-none" sz="1600" dirty="0" smtClean="0">
                  <a:latin typeface="Calibri" panose="020F0502020204030204" pitchFamily="34" charset="0"/>
                  <a:ea typeface="Roboto"/>
                  <a:cs typeface="Calibri" panose="020F0502020204030204" pitchFamily="34" charset="0"/>
                  <a:sym typeface="Roboto"/>
                </a:rPr>
                <a:t>.</a:t>
              </a:r>
            </a:p>
            <a:p>
              <a:pPr lvl="0">
                <a:lnSpc>
                  <a:spcPct val="115000"/>
                </a:lnSpc>
              </a:pPr>
              <a:r>
                <a:rPr lang="es-ES_tradnl" sz="1600" b="1" dirty="0">
                  <a:solidFill>
                    <a:srgbClr val="76384D"/>
                  </a:solidFill>
                  <a:latin typeface="Calibri" panose="020F0502020204030204" pitchFamily="34" charset="0"/>
                  <a:ea typeface="Roboto"/>
                  <a:cs typeface="Calibri" panose="020F0502020204030204" pitchFamily="34" charset="0"/>
                  <a:sym typeface="Roboto"/>
                </a:rPr>
                <a:t>¿Qué problemas tuviste al realizar estas mediciones?</a:t>
              </a:r>
              <a:endParaRPr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7" name="Grupo 6"/>
            <p:cNvGrpSpPr/>
            <p:nvPr/>
          </p:nvGrpSpPr>
          <p:grpSpPr>
            <a:xfrm>
              <a:off x="459600" y="4889825"/>
              <a:ext cx="4822350" cy="1525000"/>
              <a:chOff x="611750" y="4889825"/>
              <a:chExt cx="4822350" cy="1525000"/>
            </a:xfrm>
          </p:grpSpPr>
          <p:sp>
            <p:nvSpPr>
              <p:cNvPr id="24" name="Google Shape;73;p14"/>
              <p:cNvSpPr/>
              <p:nvPr/>
            </p:nvSpPr>
            <p:spPr>
              <a:xfrm>
                <a:off x="776300" y="4889825"/>
                <a:ext cx="4657800" cy="1525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77" name="Google Shape;77;p14"/>
              <p:cNvGrpSpPr/>
              <p:nvPr/>
            </p:nvGrpSpPr>
            <p:grpSpPr>
              <a:xfrm>
                <a:off x="611750" y="5448800"/>
                <a:ext cx="376200" cy="409625"/>
                <a:chOff x="123575" y="4314050"/>
                <a:chExt cx="376200" cy="409625"/>
              </a:xfrm>
            </p:grpSpPr>
            <p:sp>
              <p:nvSpPr>
                <p:cNvPr id="78" name="Google Shape;78;p14"/>
                <p:cNvSpPr/>
                <p:nvPr/>
              </p:nvSpPr>
              <p:spPr>
                <a:xfrm>
                  <a:off x="123575"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txBox="1"/>
                <p:nvPr/>
              </p:nvSpPr>
              <p:spPr>
                <a:xfrm>
                  <a:off x="133100" y="43140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grpSp>
      <p:sp>
        <p:nvSpPr>
          <p:cNvPr id="70" name="Google Shape;70;p14"/>
          <p:cNvSpPr txBox="1">
            <a:spLocks noGrp="1"/>
          </p:cNvSpPr>
          <p:nvPr>
            <p:ph type="subTitle" id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x-none" b="1" dirty="0">
                <a:latin typeface="Calibri" panose="020F0502020204030204" pitchFamily="34" charset="0"/>
                <a:ea typeface="Roboto"/>
                <a:cs typeface="Calibri" panose="020F0502020204030204" pitchFamily="34" charset="0"/>
                <a:sym typeface="Roboto"/>
              </a:rPr>
              <a:t>RECORDEMOS</a:t>
            </a:r>
            <a:endParaRPr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b="1" dirty="0">
              <a:latin typeface="Calibri" panose="020F0502020204030204" pitchFamily="34" charset="0"/>
              <a:ea typeface="Roboto"/>
              <a:cs typeface="Calibri" panose="020F0502020204030204" pitchFamily="34" charset="0"/>
              <a:sym typeface="Roboto"/>
            </a:endParaRPr>
          </a:p>
        </p:txBody>
      </p:sp>
      <p:sp>
        <p:nvSpPr>
          <p:cNvPr id="71" name="Google Shape;71;p1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¿QUÉ </a:t>
            </a:r>
            <a:r>
              <a:rPr lang="x-none" sz="2800" b="1" dirty="0" smtClean="0">
                <a:solidFill>
                  <a:srgbClr val="741B47"/>
                </a:solidFill>
                <a:latin typeface="Calibri" panose="020F0502020204030204" pitchFamily="34" charset="0"/>
                <a:ea typeface="Roboto"/>
                <a:cs typeface="Calibri" panose="020F0502020204030204" pitchFamily="34" charset="0"/>
                <a:sym typeface="Roboto"/>
              </a:rPr>
              <a:t>APRENDIMOS</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 EN</a:t>
            </a:r>
            <a:r>
              <a:rPr lang="x-none" sz="2800" b="1" dirty="0" smtClean="0">
                <a:solidFill>
                  <a:srgbClr val="741B47"/>
                </a:solidFill>
                <a:latin typeface="Calibri" panose="020F0502020204030204" pitchFamily="34" charset="0"/>
                <a:ea typeface="Roboto"/>
                <a:cs typeface="Calibri" panose="020F0502020204030204" pitchFamily="34" charset="0"/>
                <a:sym typeface="Roboto"/>
              </a:rPr>
              <a:t> </a:t>
            </a:r>
            <a:r>
              <a:rPr lang="x-none" sz="2800" b="1" dirty="0">
                <a:solidFill>
                  <a:srgbClr val="741B47"/>
                </a:solidFill>
                <a:latin typeface="Calibri" panose="020F0502020204030204" pitchFamily="34" charset="0"/>
                <a:ea typeface="Roboto"/>
                <a:cs typeface="Calibri" panose="020F0502020204030204" pitchFamily="34" charset="0"/>
                <a:sym typeface="Roboto"/>
              </a:rPr>
              <a:t>LA ACTIVIDAD ANTERIOR?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2" name="Google Shape;82;p14"/>
          <p:cNvSpPr txBox="1"/>
          <p:nvPr/>
        </p:nvSpPr>
        <p:spPr>
          <a:xfrm>
            <a:off x="375767" y="2370247"/>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2000" dirty="0" smtClean="0">
                <a:solidFill>
                  <a:srgbClr val="741B47"/>
                </a:solidFill>
                <a:latin typeface="Calibri" panose="020F0502020204030204" pitchFamily="34" charset="0"/>
                <a:ea typeface="Roboto"/>
                <a:cs typeface="Calibri" panose="020F0502020204030204" pitchFamily="34" charset="0"/>
                <a:sym typeface="Roboto"/>
              </a:rPr>
              <a:t>Ley de Kirchhoff</a:t>
            </a:r>
            <a:endParaRPr sz="2000" dirty="0">
              <a:latin typeface="Calibri" panose="020F0502020204030204" pitchFamily="34" charset="0"/>
              <a:cs typeface="Calibri" panose="020F0502020204030204" pitchFamily="34" charset="0"/>
            </a:endParaRPr>
          </a:p>
        </p:txBody>
      </p:sp>
      <p:sp>
        <p:nvSpPr>
          <p:cNvPr id="83"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ANTES DE COMENZAR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9" name="Google Shape;99;p15"/>
          <p:cNvSpPr txBox="1"/>
          <p:nvPr/>
        </p:nvSpPr>
        <p:spPr>
          <a:xfrm>
            <a:off x="6210437" y="7031579"/>
            <a:ext cx="3267836" cy="481635"/>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x-none" sz="2100" b="1" dirty="0">
                <a:solidFill>
                  <a:srgbClr val="76384D"/>
                </a:solidFill>
                <a:latin typeface="Calibri" panose="020F0502020204030204" pitchFamily="34" charset="0"/>
                <a:ea typeface="Roboto"/>
                <a:cs typeface="Calibri" panose="020F0502020204030204" pitchFamily="34" charset="0"/>
                <a:sym typeface="Roboto"/>
              </a:rPr>
              <a:t>¡Compartan </a:t>
            </a:r>
            <a:r>
              <a:rPr lang="x-none" sz="2100" b="1" dirty="0" smtClean="0">
                <a:solidFill>
                  <a:srgbClr val="76384D"/>
                </a:solidFill>
                <a:latin typeface="Calibri" panose="020F0502020204030204" pitchFamily="34" charset="0"/>
                <a:ea typeface="Roboto"/>
                <a:cs typeface="Calibri" panose="020F0502020204030204" pitchFamily="34" charset="0"/>
                <a:sym typeface="Roboto"/>
              </a:rPr>
              <a:t>experiencias</a:t>
            </a:r>
            <a:endParaRPr lang="es-ES_tradnl" sz="2100" b="1" dirty="0" smtClean="0">
              <a:solidFill>
                <a:srgbClr val="76384D"/>
              </a:solidFill>
              <a:latin typeface="Calibri" panose="020F0502020204030204" pitchFamily="34" charset="0"/>
              <a:ea typeface="Roboto"/>
              <a:cs typeface="Calibri" panose="020F0502020204030204" pitchFamily="34" charset="0"/>
              <a:sym typeface="Roboto"/>
            </a:endParaRPr>
          </a:p>
          <a:p>
            <a:pPr marL="0" lvl="0" indent="0" algn="ctr" rtl="0">
              <a:lnSpc>
                <a:spcPct val="80000"/>
              </a:lnSpc>
              <a:spcBef>
                <a:spcPts val="0"/>
              </a:spcBef>
              <a:spcAft>
                <a:spcPts val="0"/>
              </a:spcAft>
              <a:buNone/>
            </a:pPr>
            <a:r>
              <a:rPr lang="x-none" sz="2100" dirty="0" smtClean="0">
                <a:solidFill>
                  <a:srgbClr val="76384D"/>
                </a:solidFill>
                <a:latin typeface="Calibri" panose="020F0502020204030204" pitchFamily="34" charset="0"/>
                <a:ea typeface="Roboto"/>
                <a:cs typeface="Calibri" panose="020F0502020204030204" pitchFamily="34" charset="0"/>
                <a:sym typeface="Roboto"/>
              </a:rPr>
              <a:t>con </a:t>
            </a:r>
            <a:r>
              <a:rPr lang="x-none" sz="2100" dirty="0">
                <a:solidFill>
                  <a:srgbClr val="76384D"/>
                </a:solidFill>
                <a:latin typeface="Calibri" panose="020F0502020204030204" pitchFamily="34" charset="0"/>
                <a:ea typeface="Roboto"/>
                <a:cs typeface="Calibri" panose="020F0502020204030204" pitchFamily="34" charset="0"/>
                <a:sym typeface="Roboto"/>
              </a:rPr>
              <a:t>sus compañeros! </a:t>
            </a:r>
            <a:endParaRPr sz="2000" dirty="0">
              <a:solidFill>
                <a:srgbClr val="76384D"/>
              </a:solidFill>
              <a:latin typeface="Calibri" panose="020F0502020204030204" pitchFamily="34" charset="0"/>
              <a:ea typeface="Roboto"/>
              <a:cs typeface="Calibri" panose="020F0502020204030204" pitchFamily="34" charset="0"/>
              <a:sym typeface="Roboto"/>
            </a:endParaRPr>
          </a:p>
        </p:txBody>
      </p:sp>
      <p:pic>
        <p:nvPicPr>
          <p:cNvPr id="103" name="Google Shape;103;p15"/>
          <p:cNvPicPr preferRelativeResize="0"/>
          <p:nvPr/>
        </p:nvPicPr>
        <p:blipFill>
          <a:blip r:embed="rId3">
            <a:alphaModFix/>
          </a:blip>
          <a:stretch>
            <a:fillRect/>
          </a:stretch>
        </p:blipFill>
        <p:spPr>
          <a:xfrm>
            <a:off x="6545737" y="1296900"/>
            <a:ext cx="2677425" cy="5696166"/>
          </a:xfrm>
          <a:prstGeom prst="rect">
            <a:avLst/>
          </a:prstGeom>
          <a:noFill/>
          <a:ln>
            <a:noFill/>
          </a:ln>
        </p:spPr>
      </p:pic>
      <p:sp>
        <p:nvSpPr>
          <p:cNvPr id="22"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ALGUNAS PREGUNTAS</a:t>
            </a:r>
          </a:p>
          <a:p>
            <a:endParaRPr lang="x-none" b="1" dirty="0">
              <a:latin typeface="Calibri" panose="020F0502020204030204" pitchFamily="34" charset="0"/>
              <a:ea typeface="Roboto"/>
              <a:cs typeface="Calibri" panose="020F0502020204030204" pitchFamily="34" charset="0"/>
              <a:sym typeface="Roboto"/>
            </a:endParaRPr>
          </a:p>
        </p:txBody>
      </p:sp>
      <p:sp>
        <p:nvSpPr>
          <p:cNvPr id="4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9" name="Google Shape;90;p15"/>
          <p:cNvGrpSpPr/>
          <p:nvPr/>
        </p:nvGrpSpPr>
        <p:grpSpPr>
          <a:xfrm>
            <a:off x="228145" y="5597692"/>
            <a:ext cx="5903210" cy="1132489"/>
            <a:chOff x="466025" y="2231975"/>
            <a:chExt cx="6254725" cy="1199925"/>
          </a:xfrm>
        </p:grpSpPr>
        <p:sp>
          <p:nvSpPr>
            <p:cNvPr id="23" name="Google Shape;91;p15"/>
            <p:cNvSpPr/>
            <p:nvPr/>
          </p:nvSpPr>
          <p:spPr>
            <a:xfrm>
              <a:off x="466025" y="2483000"/>
              <a:ext cx="6054300" cy="94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4" name="Google Shape;92;p15"/>
            <p:cNvPicPr preferRelativeResize="0"/>
            <p:nvPr/>
          </p:nvPicPr>
          <p:blipFill>
            <a:blip r:embed="rId4">
              <a:alphaModFix/>
            </a:blip>
            <a:stretch>
              <a:fillRect/>
            </a:stretch>
          </p:blipFill>
          <p:spPr>
            <a:xfrm>
              <a:off x="6243650" y="2231975"/>
              <a:ext cx="477100" cy="477100"/>
            </a:xfrm>
            <a:prstGeom prst="rect">
              <a:avLst/>
            </a:prstGeom>
            <a:noFill/>
            <a:ln>
              <a:noFill/>
            </a:ln>
          </p:spPr>
        </p:pic>
      </p:grpSp>
      <p:sp>
        <p:nvSpPr>
          <p:cNvPr id="25" name="Google Shape;93;p15"/>
          <p:cNvSpPr txBox="1"/>
          <p:nvPr/>
        </p:nvSpPr>
        <p:spPr>
          <a:xfrm>
            <a:off x="522374" y="6070204"/>
            <a:ext cx="5135100" cy="343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x-none" sz="1800" dirty="0">
                <a:latin typeface="Calibri"/>
                <a:ea typeface="Roboto Medium"/>
                <a:cs typeface="Calibri"/>
                <a:sym typeface="Roboto Medium"/>
              </a:rPr>
              <a:t>¿Pueden reconocer alguna desventaja?</a:t>
            </a:r>
            <a:endParaRPr sz="1800" dirty="0">
              <a:latin typeface="Calibri"/>
              <a:ea typeface="Roboto Medium"/>
              <a:cs typeface="Calibri"/>
              <a:sym typeface="Roboto Medium"/>
            </a:endParaRPr>
          </a:p>
        </p:txBody>
      </p:sp>
      <p:grpSp>
        <p:nvGrpSpPr>
          <p:cNvPr id="26" name="Google Shape;94;p15"/>
          <p:cNvGrpSpPr/>
          <p:nvPr/>
        </p:nvGrpSpPr>
        <p:grpSpPr>
          <a:xfrm>
            <a:off x="232687" y="2134672"/>
            <a:ext cx="5903210" cy="1132489"/>
            <a:chOff x="466025" y="2231975"/>
            <a:chExt cx="6254725" cy="1199925"/>
          </a:xfrm>
        </p:grpSpPr>
        <p:sp>
          <p:nvSpPr>
            <p:cNvPr id="27" name="Google Shape;95;p15"/>
            <p:cNvSpPr/>
            <p:nvPr/>
          </p:nvSpPr>
          <p:spPr>
            <a:xfrm>
              <a:off x="466025" y="2483000"/>
              <a:ext cx="6054300" cy="94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8" name="Google Shape;96;p15"/>
            <p:cNvPicPr preferRelativeResize="0"/>
            <p:nvPr/>
          </p:nvPicPr>
          <p:blipFill>
            <a:blip r:embed="rId4">
              <a:alphaModFix/>
            </a:blip>
            <a:stretch>
              <a:fillRect/>
            </a:stretch>
          </p:blipFill>
          <p:spPr>
            <a:xfrm>
              <a:off x="6243650" y="2231975"/>
              <a:ext cx="477100" cy="477100"/>
            </a:xfrm>
            <a:prstGeom prst="rect">
              <a:avLst/>
            </a:prstGeom>
            <a:noFill/>
            <a:ln>
              <a:noFill/>
            </a:ln>
          </p:spPr>
        </p:pic>
      </p:grpSp>
      <p:grpSp>
        <p:nvGrpSpPr>
          <p:cNvPr id="29" name="Google Shape;97;p15"/>
          <p:cNvGrpSpPr/>
          <p:nvPr/>
        </p:nvGrpSpPr>
        <p:grpSpPr>
          <a:xfrm>
            <a:off x="228145" y="4417726"/>
            <a:ext cx="5903210" cy="1132489"/>
            <a:chOff x="466025" y="2231975"/>
            <a:chExt cx="6254725" cy="1199925"/>
          </a:xfrm>
        </p:grpSpPr>
        <p:sp>
          <p:nvSpPr>
            <p:cNvPr id="30" name="Google Shape;98;p15"/>
            <p:cNvSpPr/>
            <p:nvPr/>
          </p:nvSpPr>
          <p:spPr>
            <a:xfrm>
              <a:off x="466025" y="2483000"/>
              <a:ext cx="6054300" cy="94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31" name="Google Shape;99;p15"/>
            <p:cNvPicPr preferRelativeResize="0"/>
            <p:nvPr/>
          </p:nvPicPr>
          <p:blipFill>
            <a:blip r:embed="rId4">
              <a:alphaModFix/>
            </a:blip>
            <a:stretch>
              <a:fillRect/>
            </a:stretch>
          </p:blipFill>
          <p:spPr>
            <a:xfrm>
              <a:off x="6243650" y="2231975"/>
              <a:ext cx="477100" cy="477100"/>
            </a:xfrm>
            <a:prstGeom prst="rect">
              <a:avLst/>
            </a:prstGeom>
            <a:noFill/>
            <a:ln>
              <a:noFill/>
            </a:ln>
          </p:spPr>
        </p:pic>
      </p:grpSp>
      <p:grpSp>
        <p:nvGrpSpPr>
          <p:cNvPr id="32" name="Google Shape;100;p15"/>
          <p:cNvGrpSpPr/>
          <p:nvPr/>
        </p:nvGrpSpPr>
        <p:grpSpPr>
          <a:xfrm>
            <a:off x="232687" y="3283124"/>
            <a:ext cx="5903210" cy="1132489"/>
            <a:chOff x="466025" y="2231975"/>
            <a:chExt cx="6254725" cy="1199925"/>
          </a:xfrm>
        </p:grpSpPr>
        <p:sp>
          <p:nvSpPr>
            <p:cNvPr id="33" name="Google Shape;101;p15"/>
            <p:cNvSpPr/>
            <p:nvPr/>
          </p:nvSpPr>
          <p:spPr>
            <a:xfrm>
              <a:off x="466025" y="2483000"/>
              <a:ext cx="6054300" cy="94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34" name="Google Shape;102;p15"/>
            <p:cNvPicPr preferRelativeResize="0"/>
            <p:nvPr/>
          </p:nvPicPr>
          <p:blipFill>
            <a:blip r:embed="rId4">
              <a:alphaModFix/>
            </a:blip>
            <a:stretch>
              <a:fillRect/>
            </a:stretch>
          </p:blipFill>
          <p:spPr>
            <a:xfrm>
              <a:off x="6243650" y="2231975"/>
              <a:ext cx="477100" cy="477100"/>
            </a:xfrm>
            <a:prstGeom prst="rect">
              <a:avLst/>
            </a:prstGeom>
            <a:noFill/>
            <a:ln>
              <a:noFill/>
            </a:ln>
          </p:spPr>
        </p:pic>
      </p:grpSp>
      <p:sp>
        <p:nvSpPr>
          <p:cNvPr id="35" name="Google Shape;105;p15"/>
          <p:cNvSpPr txBox="1"/>
          <p:nvPr/>
        </p:nvSpPr>
        <p:spPr>
          <a:xfrm>
            <a:off x="431128" y="2578594"/>
            <a:ext cx="5135100" cy="343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x-none" sz="1800" dirty="0">
                <a:latin typeface="Calibri"/>
                <a:ea typeface="Roboto Medium"/>
                <a:cs typeface="Calibri"/>
                <a:sym typeface="Roboto Medium"/>
              </a:rPr>
              <a:t>¿Son iguales todas las pantallas táctiles?</a:t>
            </a:r>
            <a:endParaRPr sz="1800" dirty="0">
              <a:latin typeface="Calibri"/>
              <a:ea typeface="Roboto Medium"/>
              <a:cs typeface="Calibri"/>
              <a:sym typeface="Roboto Medium"/>
            </a:endParaRPr>
          </a:p>
        </p:txBody>
      </p:sp>
      <p:sp>
        <p:nvSpPr>
          <p:cNvPr id="36" name="Google Shape;106;p15"/>
          <p:cNvSpPr txBox="1"/>
          <p:nvPr/>
        </p:nvSpPr>
        <p:spPr>
          <a:xfrm>
            <a:off x="450453" y="3730209"/>
            <a:ext cx="5135100" cy="456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x-none" sz="1800" dirty="0">
                <a:latin typeface="Calibri"/>
                <a:ea typeface="Roboto Medium"/>
                <a:cs typeface="Calibri"/>
                <a:sym typeface="Roboto Medium"/>
              </a:rPr>
              <a:t>¿Pueden reconocer alguna diferencia entre ellas?</a:t>
            </a:r>
            <a:endParaRPr sz="1800" dirty="0">
              <a:latin typeface="Calibri"/>
              <a:ea typeface="Roboto Medium"/>
              <a:cs typeface="Calibri"/>
              <a:sym typeface="Roboto Medium"/>
            </a:endParaRPr>
          </a:p>
        </p:txBody>
      </p:sp>
      <p:sp>
        <p:nvSpPr>
          <p:cNvPr id="37" name="Google Shape;107;p15"/>
          <p:cNvSpPr txBox="1"/>
          <p:nvPr/>
        </p:nvSpPr>
        <p:spPr>
          <a:xfrm>
            <a:off x="522374" y="4890238"/>
            <a:ext cx="4826105" cy="368666"/>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x-none" sz="1800" dirty="0">
                <a:latin typeface="Calibri"/>
                <a:ea typeface="Roboto Medium"/>
                <a:cs typeface="Calibri"/>
                <a:sym typeface="Roboto Medium"/>
              </a:rPr>
              <a:t>¿Cuál es la ventaja de ocupar estos sistemas táctiles en un vehículo?</a:t>
            </a:r>
            <a:endParaRPr sz="1800" dirty="0">
              <a:latin typeface="Calibri"/>
              <a:ea typeface="Roboto Medium"/>
              <a:cs typeface="Calibri"/>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8" name="Grupo 7"/>
          <p:cNvGrpSpPr/>
          <p:nvPr/>
        </p:nvGrpSpPr>
        <p:grpSpPr>
          <a:xfrm>
            <a:off x="4461133" y="3098700"/>
            <a:ext cx="4848912" cy="1525000"/>
            <a:chOff x="4461133" y="3098700"/>
            <a:chExt cx="4848912" cy="1525000"/>
          </a:xfrm>
        </p:grpSpPr>
        <p:sp>
          <p:nvSpPr>
            <p:cNvPr id="29"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4" name="Google Shape;80;p14"/>
            <p:cNvSpPr txBox="1"/>
            <p:nvPr/>
          </p:nvSpPr>
          <p:spPr>
            <a:xfrm>
              <a:off x="4851225" y="3548875"/>
              <a:ext cx="404445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smtClean="0">
                  <a:latin typeface="Calibri" panose="020F0502020204030204" pitchFamily="34" charset="0"/>
                  <a:ea typeface="Roboto"/>
                  <a:cs typeface="Calibri" panose="020F0502020204030204" pitchFamily="34" charset="0"/>
                  <a:sym typeface="Roboto"/>
                </a:rPr>
                <a:t>Reconocerás</a:t>
              </a:r>
              <a:r>
                <a:rPr lang="es-ES" sz="1600" dirty="0" smtClean="0">
                  <a:latin typeface="Calibri" panose="020F0502020204030204" pitchFamily="34" charset="0"/>
                  <a:ea typeface="Roboto"/>
                  <a:cs typeface="Calibri" panose="020F0502020204030204" pitchFamily="34" charset="0"/>
                  <a:sym typeface="Roboto"/>
                </a:rPr>
                <a:t> </a:t>
              </a:r>
              <a:r>
                <a:rPr lang="es-ES_tradnl" sz="1600" dirty="0" smtClean="0">
                  <a:latin typeface="Calibri" panose="020F0502020204030204" pitchFamily="34" charset="0"/>
                  <a:ea typeface="Roboto"/>
                  <a:cs typeface="Calibri" panose="020F0502020204030204" pitchFamily="34" charset="0"/>
                  <a:sym typeface="Roboto"/>
                </a:rPr>
                <a:t>de</a:t>
              </a:r>
              <a:r>
                <a:rPr lang="es-ES" sz="1600" dirty="0" smtClean="0">
                  <a:latin typeface="Calibri" panose="020F0502020204030204" pitchFamily="34" charset="0"/>
                  <a:ea typeface="Roboto"/>
                  <a:cs typeface="Calibri" panose="020F0502020204030204" pitchFamily="34" charset="0"/>
                  <a:sym typeface="Roboto"/>
                </a:rPr>
                <a:t> </a:t>
              </a:r>
              <a:r>
                <a:rPr lang="es-ES_tradnl" sz="1600" dirty="0" smtClean="0">
                  <a:latin typeface="Calibri" panose="020F0502020204030204" pitchFamily="34" charset="0"/>
                  <a:ea typeface="Roboto"/>
                  <a:cs typeface="Calibri" panose="020F0502020204030204" pitchFamily="34" charset="0"/>
                  <a:sym typeface="Roboto"/>
                </a:rPr>
                <a:t>manera </a:t>
              </a:r>
              <a:r>
                <a:rPr lang="es-ES_tradnl" sz="1600" dirty="0">
                  <a:latin typeface="Calibri" panose="020F0502020204030204" pitchFamily="34" charset="0"/>
                  <a:ea typeface="Roboto"/>
                  <a:cs typeface="Calibri" panose="020F0502020204030204" pitchFamily="34" charset="0"/>
                  <a:sym typeface="Roboto"/>
                </a:rPr>
                <a:t>correcta el tipo de pantalla táctil de un </a:t>
              </a:r>
              <a:r>
                <a:rPr lang="es-ES_tradnl" sz="1600" dirty="0" smtClean="0">
                  <a:latin typeface="Calibri" panose="020F0502020204030204" pitchFamily="34" charset="0"/>
                  <a:ea typeface="Roboto"/>
                  <a:cs typeface="Calibri" panose="020F0502020204030204" pitchFamily="34" charset="0"/>
                  <a:sym typeface="Roboto"/>
                </a:rPr>
                <a:t>vehículo </a:t>
              </a:r>
              <a:r>
                <a:rPr lang="hr-HR" sz="1600" b="1" dirty="0">
                  <a:solidFill>
                    <a:srgbClr val="76384D"/>
                  </a:solidFill>
                  <a:latin typeface="Calibri" panose="020F0502020204030204" pitchFamily="34" charset="0"/>
                  <a:ea typeface="Roboto"/>
                  <a:cs typeface="Calibri" panose="020F0502020204030204" pitchFamily="34" charset="0"/>
                  <a:sym typeface="Roboto"/>
                </a:rPr>
                <a:t>(Resistiva, capacitiva o infrarroja).</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30" name="Google Shape;74;p14"/>
            <p:cNvGrpSpPr/>
            <p:nvPr/>
          </p:nvGrpSpPr>
          <p:grpSpPr>
            <a:xfrm>
              <a:off x="8933845" y="3673062"/>
              <a:ext cx="376200" cy="395325"/>
              <a:chOff x="5136812" y="3499650"/>
              <a:chExt cx="376200" cy="395325"/>
            </a:xfrm>
          </p:grpSpPr>
          <p:sp>
            <p:nvSpPr>
              <p:cNvPr id="31" name="Google Shape;75;p14"/>
              <p:cNvSpPr/>
              <p:nvPr/>
            </p:nvSpPr>
            <p:spPr>
              <a:xfrm>
                <a:off x="5136812"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p14"/>
              <p:cNvSpPr txBox="1"/>
              <p:nvPr/>
            </p:nvSpPr>
            <p:spPr>
              <a:xfrm>
                <a:off x="5146337"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nvGrpSpPr>
          <p:cNvPr id="9" name="Grupo 8"/>
          <p:cNvGrpSpPr/>
          <p:nvPr/>
        </p:nvGrpSpPr>
        <p:grpSpPr>
          <a:xfrm>
            <a:off x="4462013" y="4889825"/>
            <a:ext cx="4848032" cy="1525000"/>
            <a:chOff x="4462013" y="4889825"/>
            <a:chExt cx="4848032" cy="1525000"/>
          </a:xfrm>
        </p:grpSpPr>
        <p:sp>
          <p:nvSpPr>
            <p:cNvPr id="36" name="Google Shape;73;p14"/>
            <p:cNvSpPr/>
            <p:nvPr/>
          </p:nvSpPr>
          <p:spPr>
            <a:xfrm>
              <a:off x="4462013" y="4889825"/>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34" name="Google Shape;81;p14"/>
            <p:cNvSpPr txBox="1"/>
            <p:nvPr/>
          </p:nvSpPr>
          <p:spPr>
            <a:xfrm>
              <a:off x="4851225" y="5372600"/>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Identificarás de manera correcta los subsistemas del vehículo (GPS, Teléfono, Radio, </a:t>
              </a:r>
              <a:r>
                <a:rPr lang="es-ES_tradnl" sz="1600" dirty="0" err="1">
                  <a:latin typeface="Calibri" panose="020F0502020204030204" pitchFamily="34" charset="0"/>
                  <a:ea typeface="Roboto"/>
                  <a:cs typeface="Calibri" panose="020F0502020204030204" pitchFamily="34" charset="0"/>
                  <a:sym typeface="Roboto"/>
                </a:rPr>
                <a:t>Trip</a:t>
              </a:r>
              <a:r>
                <a:rPr lang="es-ES_tradnl" sz="1600" dirty="0">
                  <a:latin typeface="Calibri" panose="020F0502020204030204" pitchFamily="34" charset="0"/>
                  <a:ea typeface="Roboto"/>
                  <a:cs typeface="Calibri" panose="020F0502020204030204" pitchFamily="34" charset="0"/>
                  <a:sym typeface="Roboto"/>
                </a:rPr>
                <a:t> programador de viaje, climatizador).</a:t>
              </a:r>
              <a:endParaRPr sz="1600"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37" name="Google Shape;77;p14"/>
            <p:cNvGrpSpPr/>
            <p:nvPr/>
          </p:nvGrpSpPr>
          <p:grpSpPr>
            <a:xfrm>
              <a:off x="8933845" y="5458326"/>
              <a:ext cx="376200" cy="400099"/>
              <a:chOff x="4759957" y="4323576"/>
              <a:chExt cx="376200" cy="400099"/>
            </a:xfrm>
          </p:grpSpPr>
          <p:sp>
            <p:nvSpPr>
              <p:cNvPr id="38" name="Google Shape;78;p14"/>
              <p:cNvSpPr/>
              <p:nvPr/>
            </p:nvSpPr>
            <p:spPr>
              <a:xfrm>
                <a:off x="4759957"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p14"/>
              <p:cNvSpPr txBox="1"/>
              <p:nvPr/>
            </p:nvSpPr>
            <p:spPr>
              <a:xfrm>
                <a:off x="4769791" y="4323576"/>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sp>
        <p:nvSpPr>
          <p:cNvPr id="5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21" name="Google Shape;154;p5"/>
          <p:cNvSpPr txBox="1"/>
          <p:nvPr/>
        </p:nvSpPr>
        <p:spPr>
          <a:xfrm>
            <a:off x="4063852" y="2576445"/>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23"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26" name="Google Shape;82;p14"/>
          <p:cNvSpPr txBox="1"/>
          <p:nvPr/>
        </p:nvSpPr>
        <p:spPr>
          <a:xfrm>
            <a:off x="-337152" y="1661008"/>
            <a:ext cx="5192504" cy="409500"/>
          </a:xfrm>
          <a:prstGeom prst="rect">
            <a:avLst/>
          </a:prstGeom>
          <a:noFill/>
          <a:ln>
            <a:noFill/>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x-none" sz="2000" dirty="0" smtClean="0">
                <a:solidFill>
                  <a:srgbClr val="FF0000"/>
                </a:solidFill>
                <a:latin typeface="Calibri" panose="020F0502020204030204" pitchFamily="34" charset="0"/>
                <a:ea typeface="Roboto"/>
                <a:cs typeface="Calibri" panose="020F0502020204030204" pitchFamily="34" charset="0"/>
                <a:sym typeface="Roboto"/>
              </a:rPr>
              <a:t>PRACTICANDO CON </a:t>
            </a:r>
            <a:r>
              <a:rPr lang="es-CL" sz="2000" b="1" dirty="0" smtClean="0">
                <a:solidFill>
                  <a:srgbClr val="741B47"/>
                </a:solidFill>
                <a:latin typeface="Calibri" panose="020F0502020204030204" pitchFamily="34" charset="0"/>
                <a:ea typeface="Roboto"/>
                <a:cs typeface="Calibri" panose="020F0502020204030204" pitchFamily="34" charset="0"/>
                <a:sym typeface="Roboto"/>
              </a:rPr>
              <a:t>PANTALLAS TÁCTILES</a:t>
            </a:r>
            <a:endParaRPr sz="20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9" name="Google Shape;159;p18"/>
          <p:cNvSpPr/>
          <p:nvPr/>
        </p:nvSpPr>
        <p:spPr>
          <a:xfrm>
            <a:off x="511279" y="2232087"/>
            <a:ext cx="7533619" cy="1704000"/>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0" name="Google Shape;160;p18"/>
          <p:cNvSpPr txBox="1"/>
          <p:nvPr/>
        </p:nvSpPr>
        <p:spPr>
          <a:xfrm>
            <a:off x="2462493" y="2351076"/>
            <a:ext cx="5147676" cy="13731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Medium"/>
                <a:cs typeface="Calibri" panose="020F0502020204030204" pitchFamily="34" charset="0"/>
                <a:sym typeface="Roboto Medium"/>
              </a:rPr>
              <a:t>La idea de confeccionar e instalar pantallas de tipo táctil en los vehículos era implementar en el auto un diseño más limpio en el tablero, con menos botones.</a:t>
            </a:r>
            <a:endParaRPr sz="1600" dirty="0">
              <a:latin typeface="Calibri" panose="020F0502020204030204" pitchFamily="34" charset="0"/>
              <a:ea typeface="Roboto Medium"/>
              <a:cs typeface="Calibri" panose="020F0502020204030204" pitchFamily="34" charset="0"/>
              <a:sym typeface="Roboto Medium"/>
            </a:endParaRPr>
          </a:p>
        </p:txBody>
      </p:sp>
      <p:sp>
        <p:nvSpPr>
          <p:cNvPr id="161" name="Google Shape;161;p18"/>
          <p:cNvSpPr/>
          <p:nvPr/>
        </p:nvSpPr>
        <p:spPr>
          <a:xfrm>
            <a:off x="1082729" y="4469895"/>
            <a:ext cx="7533619" cy="1704000"/>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2" name="Google Shape;162;p18"/>
          <p:cNvSpPr txBox="1"/>
          <p:nvPr/>
        </p:nvSpPr>
        <p:spPr>
          <a:xfrm>
            <a:off x="1454701" y="4751558"/>
            <a:ext cx="6328482" cy="11097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Medium"/>
                <a:cs typeface="Calibri" panose="020F0502020204030204" pitchFamily="34" charset="0"/>
                <a:sym typeface="Roboto Medium"/>
              </a:rPr>
              <a:t>Permitir </a:t>
            </a:r>
            <a:r>
              <a:rPr lang="es-ES_tradnl" sz="1600" dirty="0" err="1">
                <a:latin typeface="Calibri" panose="020F0502020204030204" pitchFamily="34" charset="0"/>
                <a:ea typeface="Roboto Medium"/>
                <a:cs typeface="Calibri" panose="020F0502020204030204" pitchFamily="34" charset="0"/>
                <a:sym typeface="Roboto Medium"/>
              </a:rPr>
              <a:t>accesar</a:t>
            </a:r>
            <a:r>
              <a:rPr lang="es-ES_tradnl" sz="1600" dirty="0">
                <a:latin typeface="Calibri" panose="020F0502020204030204" pitchFamily="34" charset="0"/>
                <a:ea typeface="Roboto Medium"/>
                <a:cs typeface="Calibri" panose="020F0502020204030204" pitchFamily="34" charset="0"/>
                <a:sym typeface="Roboto Medium"/>
              </a:rPr>
              <a:t> a la radio, el GPS, el teléfono móvil, controlar el climatizador, realizar una consulta y emplear otras aplicaciones desde una misma consola.</a:t>
            </a:r>
            <a:endParaRPr sz="1600" dirty="0">
              <a:latin typeface="Calibri" panose="020F0502020204030204" pitchFamily="34" charset="0"/>
              <a:ea typeface="Roboto Medium"/>
              <a:cs typeface="Calibri" panose="020F0502020204030204" pitchFamily="34" charset="0"/>
              <a:sym typeface="Roboto Medium"/>
            </a:endParaRPr>
          </a:p>
        </p:txBody>
      </p:sp>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is-IS" sz="2800" b="1" dirty="0">
                <a:solidFill>
                  <a:srgbClr val="741B47"/>
                </a:solidFill>
                <a:latin typeface="Calibri" panose="020F0502020204030204" pitchFamily="34" charset="0"/>
                <a:ea typeface="Roboto"/>
                <a:cs typeface="Calibri" panose="020F0502020204030204" pitchFamily="34" charset="0"/>
                <a:sym typeface="Roboto"/>
              </a:rPr>
              <a:t>USO DE LAS </a:t>
            </a:r>
            <a:r>
              <a:rPr lang="is-IS" sz="2800" dirty="0">
                <a:solidFill>
                  <a:srgbClr val="ED423D"/>
                </a:solidFill>
                <a:latin typeface="Calibri" panose="020F0502020204030204" pitchFamily="34" charset="0"/>
                <a:ea typeface="Roboto"/>
                <a:cs typeface="Calibri" panose="020F0502020204030204" pitchFamily="34" charset="0"/>
                <a:sym typeface="Roboto"/>
              </a:rPr>
              <a:t>PANTALLAS TÁCTILES</a:t>
            </a:r>
            <a:r>
              <a:rPr lang="is-IS" sz="2800" b="1" dirty="0" smtClean="0">
                <a:solidFill>
                  <a:srgbClr val="741B47"/>
                </a:solidFill>
                <a:latin typeface="Calibri" panose="020F0502020204030204" pitchFamily="34" charset="0"/>
                <a:ea typeface="Roboto"/>
                <a:cs typeface="Calibri" panose="020F0502020204030204" pitchFamily="34" charset="0"/>
                <a:sym typeface="Roboto"/>
              </a:rPr>
              <a:t> </a:t>
            </a:r>
            <a:r>
              <a:rPr lang="is-IS" sz="2800" b="1" dirty="0">
                <a:solidFill>
                  <a:srgbClr val="741B47"/>
                </a:solidFill>
                <a:latin typeface="Calibri" panose="020F0502020204030204" pitchFamily="34" charset="0"/>
                <a:ea typeface="Roboto"/>
                <a:cs typeface="Calibri" panose="020F0502020204030204" pitchFamily="34" charset="0"/>
                <a:sym typeface="Roboto"/>
              </a:rPr>
              <a:t>EN EL </a:t>
            </a:r>
            <a:r>
              <a:rPr lang="is-IS" sz="2800" b="1" dirty="0" smtClean="0">
                <a:solidFill>
                  <a:srgbClr val="741B47"/>
                </a:solidFill>
                <a:latin typeface="Calibri" panose="020F0502020204030204" pitchFamily="34" charset="0"/>
                <a:ea typeface="Roboto"/>
                <a:cs typeface="Calibri" panose="020F0502020204030204" pitchFamily="34" charset="0"/>
                <a:sym typeface="Roboto"/>
              </a:rPr>
              <a:t>AUTOMÓVIL</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891" y="2044059"/>
            <a:ext cx="500373" cy="477100"/>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61" y="4312233"/>
            <a:ext cx="500373" cy="477100"/>
          </a:xfrm>
          <a:prstGeom prst="rect">
            <a:avLst/>
          </a:prstGeom>
        </p:spPr>
      </p:pic>
      <p:sp>
        <p:nvSpPr>
          <p:cNvPr id="3" name="Elipse 2"/>
          <p:cNvSpPr/>
          <p:nvPr/>
        </p:nvSpPr>
        <p:spPr>
          <a:xfrm>
            <a:off x="7537224" y="5004945"/>
            <a:ext cx="2183039" cy="2183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7" name="Elipse 16"/>
          <p:cNvSpPr/>
          <p:nvPr/>
        </p:nvSpPr>
        <p:spPr>
          <a:xfrm>
            <a:off x="135842" y="2294688"/>
            <a:ext cx="2183039" cy="2183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descr="116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51" y="2460397"/>
            <a:ext cx="1851621" cy="1851621"/>
          </a:xfrm>
          <a:prstGeom prst="rect">
            <a:avLst/>
          </a:prstGeom>
        </p:spPr>
      </p:pic>
      <p:pic>
        <p:nvPicPr>
          <p:cNvPr id="5" name="Imagen 4" descr="vwtouaregesim-800x4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4144" y="5171865"/>
            <a:ext cx="1849199" cy="18491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9"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USO DE LAS </a:t>
            </a:r>
            <a:r>
              <a:rPr lang="es-ES_tradnl" sz="2800" dirty="0" smtClean="0">
                <a:solidFill>
                  <a:srgbClr val="ED423D"/>
                </a:solidFill>
                <a:latin typeface="Calibri" panose="020F0502020204030204" pitchFamily="34" charset="0"/>
                <a:ea typeface="Roboto"/>
                <a:cs typeface="Calibri" panose="020F0502020204030204" pitchFamily="34" charset="0"/>
                <a:sym typeface="Roboto"/>
              </a:rPr>
              <a:t>PANTALLAS TÁCTILES </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EN EL AUTOMÓVIL</a:t>
            </a:r>
            <a:endParaRPr sz="28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3" name="Google Shape;152;p18"/>
          <p:cNvSpPr/>
          <p:nvPr/>
        </p:nvSpPr>
        <p:spPr>
          <a:xfrm>
            <a:off x="1117460" y="2333600"/>
            <a:ext cx="7485343" cy="1552500"/>
          </a:xfrm>
          <a:prstGeom prst="roundRect">
            <a:avLst>
              <a:gd name="adj" fmla="val 16667"/>
            </a:avLst>
          </a:prstGeom>
          <a:solidFill>
            <a:schemeClr val="bg1">
              <a:lumMod val="9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4" name="Google Shape;157;p18"/>
          <p:cNvSpPr txBox="1"/>
          <p:nvPr/>
        </p:nvSpPr>
        <p:spPr>
          <a:xfrm>
            <a:off x="3230979" y="2672238"/>
            <a:ext cx="5013268" cy="883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x-none" sz="1700" dirty="0">
                <a:latin typeface="Calibri"/>
                <a:ea typeface="Roboto Medium"/>
                <a:cs typeface="Calibri"/>
                <a:sym typeface="Roboto Medium"/>
              </a:rPr>
              <a:t>UX: Se refiere a la "experiencia del usuario" (del inglés, User Experience). Sirve para valorar integralmente la interacción del consumidor con un producto.</a:t>
            </a:r>
            <a:endParaRPr sz="1700" dirty="0">
              <a:latin typeface="Calibri"/>
              <a:ea typeface="Roboto Medium"/>
              <a:cs typeface="Calibri"/>
              <a:sym typeface="Roboto Medium"/>
            </a:endParaRPr>
          </a:p>
        </p:txBody>
      </p:sp>
      <p:sp>
        <p:nvSpPr>
          <p:cNvPr id="15" name="Google Shape;158;p18"/>
          <p:cNvSpPr/>
          <p:nvPr/>
        </p:nvSpPr>
        <p:spPr>
          <a:xfrm>
            <a:off x="1117460" y="4204661"/>
            <a:ext cx="7485343" cy="1552500"/>
          </a:xfrm>
          <a:prstGeom prst="roundRect">
            <a:avLst>
              <a:gd name="adj" fmla="val 16667"/>
            </a:avLst>
          </a:prstGeom>
          <a:solidFill>
            <a:schemeClr val="bg1">
              <a:lumMod val="9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 name="Google Shape;159;p18"/>
          <p:cNvSpPr txBox="1"/>
          <p:nvPr/>
        </p:nvSpPr>
        <p:spPr>
          <a:xfrm>
            <a:off x="3230978" y="4547536"/>
            <a:ext cx="5252306" cy="883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x-none" sz="1700" dirty="0">
                <a:latin typeface="Calibri"/>
                <a:ea typeface="Roboto Medium"/>
                <a:cs typeface="Calibri"/>
                <a:sym typeface="Roboto Medium"/>
              </a:rPr>
              <a:t>HMI: Sigla de Human-Machine Interface, la interfaz humano-máquina, que se refiere a la forma y los medios con que se "comunica" el usuario con un dispositivo.</a:t>
            </a:r>
            <a:endParaRPr sz="1700" dirty="0">
              <a:latin typeface="Calibri"/>
              <a:ea typeface="Roboto Medium"/>
              <a:cs typeface="Calibri"/>
              <a:sym typeface="Roboto Medium"/>
            </a:endParaRPr>
          </a:p>
        </p:txBody>
      </p:sp>
      <p:sp>
        <p:nvSpPr>
          <p:cNvPr id="17" name="Google Shape;160;p18"/>
          <p:cNvSpPr/>
          <p:nvPr/>
        </p:nvSpPr>
        <p:spPr>
          <a:xfrm rot="10800000">
            <a:off x="1403510" y="2340825"/>
            <a:ext cx="1518000" cy="1348200"/>
          </a:xfrm>
          <a:prstGeom prst="round2SameRect">
            <a:avLst>
              <a:gd name="adj1" fmla="val 16667"/>
              <a:gd name="adj2" fmla="val 0"/>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61;p18"/>
          <p:cNvPicPr preferRelativeResize="0"/>
          <p:nvPr/>
        </p:nvPicPr>
        <p:blipFill>
          <a:blip r:embed="rId3">
            <a:alphaModFix/>
          </a:blip>
          <a:stretch>
            <a:fillRect/>
          </a:stretch>
        </p:blipFill>
        <p:spPr>
          <a:xfrm>
            <a:off x="1579160" y="2391825"/>
            <a:ext cx="1166700" cy="1166700"/>
          </a:xfrm>
          <a:prstGeom prst="rect">
            <a:avLst/>
          </a:prstGeom>
          <a:noFill/>
          <a:ln>
            <a:noFill/>
          </a:ln>
        </p:spPr>
      </p:pic>
      <p:sp>
        <p:nvSpPr>
          <p:cNvPr id="19" name="Google Shape;162;p18"/>
          <p:cNvSpPr/>
          <p:nvPr/>
        </p:nvSpPr>
        <p:spPr>
          <a:xfrm rot="10800000">
            <a:off x="1407970" y="4204650"/>
            <a:ext cx="1518000" cy="1348200"/>
          </a:xfrm>
          <a:prstGeom prst="round2SameRect">
            <a:avLst>
              <a:gd name="adj1" fmla="val 16667"/>
              <a:gd name="adj2" fmla="val 0"/>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163;p18"/>
          <p:cNvPicPr preferRelativeResize="0"/>
          <p:nvPr/>
        </p:nvPicPr>
        <p:blipFill>
          <a:blip r:embed="rId4">
            <a:alphaModFix/>
          </a:blip>
          <a:stretch>
            <a:fillRect/>
          </a:stretch>
        </p:blipFill>
        <p:spPr>
          <a:xfrm>
            <a:off x="1745556" y="4295400"/>
            <a:ext cx="842836" cy="1166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TIPOS DE </a:t>
            </a:r>
            <a:r>
              <a:rPr lang="es-CL" sz="2800" dirty="0" smtClean="0">
                <a:solidFill>
                  <a:srgbClr val="ED423D"/>
                </a:solidFill>
                <a:latin typeface="Calibri" panose="020F0502020204030204" pitchFamily="34" charset="0"/>
                <a:ea typeface="Roboto"/>
                <a:cs typeface="Calibri" panose="020F0502020204030204" pitchFamily="34" charset="0"/>
                <a:sym typeface="Roboto"/>
              </a:rPr>
              <a:t>PANTALLAS TÁCTILES</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3"/>
            <a:ext cx="7533619" cy="2482228"/>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9" name="Google Shape;160;p18"/>
          <p:cNvSpPr txBox="1"/>
          <p:nvPr/>
        </p:nvSpPr>
        <p:spPr>
          <a:xfrm>
            <a:off x="883251" y="2351076"/>
            <a:ext cx="6008630" cy="1373100"/>
          </a:xfrm>
          <a:prstGeom prst="rect">
            <a:avLst/>
          </a:prstGeom>
          <a:noFill/>
          <a:ln>
            <a:noFill/>
          </a:ln>
        </p:spPr>
        <p:txBody>
          <a:bodyPr spcFirstLastPara="1" wrap="square" lIns="91425" tIns="91425" rIns="91425" bIns="91425" anchor="ctr" anchorCtr="0">
            <a:noAutofit/>
          </a:bodyPr>
          <a:lstStyle/>
          <a:p>
            <a:pPr lvl="0">
              <a:lnSpc>
                <a:spcPct val="115000"/>
              </a:lnSpc>
              <a:buClr>
                <a:schemeClr val="dk1"/>
              </a:buClr>
              <a:buSzPts val="1100"/>
            </a:pPr>
            <a:r>
              <a:rPr lang="es-ES_tradnl" sz="1600" b="1" dirty="0" err="1">
                <a:latin typeface="Calibri"/>
                <a:ea typeface="Roboto Medium"/>
                <a:cs typeface="Calibri"/>
                <a:sym typeface="Roboto Medium"/>
              </a:rPr>
              <a:t>User</a:t>
            </a:r>
            <a:r>
              <a:rPr lang="es-ES_tradnl" sz="1600" b="1" dirty="0">
                <a:latin typeface="Calibri"/>
                <a:ea typeface="Roboto Medium"/>
                <a:cs typeface="Calibri"/>
                <a:sym typeface="Roboto Medium"/>
              </a:rPr>
              <a:t> </a:t>
            </a:r>
            <a:r>
              <a:rPr lang="es-ES_tradnl" sz="1600" b="1" dirty="0" err="1">
                <a:latin typeface="Calibri"/>
                <a:ea typeface="Roboto Medium"/>
                <a:cs typeface="Calibri"/>
                <a:sym typeface="Roboto Medium"/>
              </a:rPr>
              <a:t>Experience</a:t>
            </a:r>
            <a:r>
              <a:rPr lang="es-ES_tradnl" sz="1600" b="1" dirty="0">
                <a:latin typeface="Calibri"/>
                <a:ea typeface="Roboto Medium"/>
                <a:cs typeface="Calibri"/>
                <a:sym typeface="Roboto Medium"/>
              </a:rPr>
              <a:t> (Experiencia del Usuario) </a:t>
            </a:r>
            <a:r>
              <a:rPr lang="es-ES_tradnl" sz="1600" dirty="0">
                <a:latin typeface="Calibri"/>
                <a:ea typeface="Roboto Medium"/>
                <a:cs typeface="Calibri"/>
                <a:sym typeface="Roboto Medium"/>
              </a:rPr>
              <a:t>se usa para valorar integralmente la interacción del consumidor con un producto. </a:t>
            </a:r>
          </a:p>
          <a:p>
            <a:pPr lvl="0">
              <a:lnSpc>
                <a:spcPct val="115000"/>
              </a:lnSpc>
              <a:buClr>
                <a:schemeClr val="dk1"/>
              </a:buClr>
              <a:buSzPts val="1100"/>
            </a:pPr>
            <a:endParaRPr lang="es-ES_tradnl" sz="1600" dirty="0">
              <a:latin typeface="Calibri"/>
              <a:ea typeface="Roboto Medium"/>
              <a:cs typeface="Calibri"/>
              <a:sym typeface="Roboto Medium"/>
            </a:endParaRPr>
          </a:p>
          <a:p>
            <a:pPr lvl="0">
              <a:lnSpc>
                <a:spcPct val="115000"/>
              </a:lnSpc>
              <a:buClr>
                <a:schemeClr val="dk1"/>
              </a:buClr>
              <a:buSzPts val="1100"/>
            </a:pPr>
            <a:r>
              <a:rPr lang="es-ES_tradnl" sz="1600" dirty="0">
                <a:latin typeface="Calibri"/>
                <a:ea typeface="Roboto Medium"/>
                <a:cs typeface="Calibri"/>
                <a:sym typeface="Roboto Medium"/>
              </a:rPr>
              <a:t>Este sistema combina la utilidad de las pantallas con un accionamiento eficaz y seguro. Los comandos por voz aparecieron con la promesa de ser la solución más efectiva al problema, ya que permiten mantener los ojos en la ruta y las manos en el volante</a:t>
            </a:r>
            <a:r>
              <a:rPr lang="es-ES_tradnl" sz="1600" dirty="0" smtClean="0">
                <a:latin typeface="Calibri"/>
                <a:ea typeface="Roboto Medium"/>
                <a:cs typeface="Calibri"/>
                <a:sym typeface="Roboto Medium"/>
              </a:rPr>
              <a:t>.</a:t>
            </a:r>
            <a:endParaRPr lang="es-ES_tradnl" sz="1600" dirty="0">
              <a:latin typeface="Calibri"/>
              <a:ea typeface="Roboto Medium"/>
              <a:cs typeface="Calibri"/>
              <a:sym typeface="Roboto Medium"/>
            </a:endParaRPr>
          </a:p>
        </p:txBody>
      </p:sp>
      <p:sp>
        <p:nvSpPr>
          <p:cNvPr id="11" name="Google Shape;161;p18"/>
          <p:cNvSpPr/>
          <p:nvPr/>
        </p:nvSpPr>
        <p:spPr>
          <a:xfrm>
            <a:off x="511279" y="4764151"/>
            <a:ext cx="7533619" cy="1704000"/>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2" name="Google Shape;162;p18"/>
          <p:cNvSpPr txBox="1"/>
          <p:nvPr/>
        </p:nvSpPr>
        <p:spPr>
          <a:xfrm>
            <a:off x="883251" y="5045814"/>
            <a:ext cx="6328482" cy="1109700"/>
          </a:xfrm>
          <a:prstGeom prst="rect">
            <a:avLst/>
          </a:prstGeom>
          <a:noFill/>
          <a:ln>
            <a:noFill/>
          </a:ln>
        </p:spPr>
        <p:txBody>
          <a:bodyPr spcFirstLastPara="1" wrap="square" lIns="91425" tIns="91425" rIns="91425" bIns="91425" anchor="ctr" anchorCtr="0">
            <a:noAutofit/>
          </a:bodyPr>
          <a:lstStyle/>
          <a:p>
            <a:pPr lvl="0">
              <a:lnSpc>
                <a:spcPct val="115000"/>
              </a:lnSpc>
              <a:buSzPts val="1100"/>
            </a:pPr>
            <a:r>
              <a:rPr lang="es-ES_tradnl" sz="1600" b="1" dirty="0">
                <a:latin typeface="Calibri"/>
                <a:ea typeface="Roboto Medium"/>
                <a:cs typeface="Calibri"/>
                <a:sym typeface="Roboto Medium"/>
              </a:rPr>
              <a:t>HMI (Human – Machine Interface) </a:t>
            </a:r>
            <a:r>
              <a:rPr lang="es-ES_tradnl" sz="1600" dirty="0">
                <a:latin typeface="Calibri"/>
                <a:ea typeface="Roboto Medium"/>
                <a:cs typeface="Calibri"/>
                <a:sym typeface="Roboto Medium"/>
              </a:rPr>
              <a:t>como los viejos botones y mandos giratorios conviven con los más innovadores sistemas como pueden ser el reconocimiento de voz y gestos o la realidad aumentada.</a:t>
            </a:r>
          </a:p>
        </p:txBody>
      </p:sp>
      <p:sp>
        <p:nvSpPr>
          <p:cNvPr id="15" name="Elipse 14"/>
          <p:cNvSpPr/>
          <p:nvPr/>
        </p:nvSpPr>
        <p:spPr>
          <a:xfrm>
            <a:off x="7079339" y="5082383"/>
            <a:ext cx="2183039" cy="2183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Elipse 15"/>
          <p:cNvSpPr/>
          <p:nvPr/>
        </p:nvSpPr>
        <p:spPr>
          <a:xfrm>
            <a:off x="7079339" y="2496019"/>
            <a:ext cx="2183039" cy="2183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descr="338064-PA06QM-5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749" y="2667429"/>
            <a:ext cx="1840218" cy="1840218"/>
          </a:xfrm>
          <a:prstGeom prst="rect">
            <a:avLst/>
          </a:prstGeom>
        </p:spPr>
      </p:pic>
      <p:pic>
        <p:nvPicPr>
          <p:cNvPr id="4" name="Imagen 3" descr="1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30" y="5239274"/>
            <a:ext cx="1869256" cy="18692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1894</Words>
  <Application>Microsoft Office PowerPoint</Application>
  <PresentationFormat>Personalizado</PresentationFormat>
  <Paragraphs>158</Paragraphs>
  <Slides>24</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Roboto</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119</cp:revision>
  <dcterms:modified xsi:type="dcterms:W3CDTF">2021-01-29T07:57:44Z</dcterms:modified>
</cp:coreProperties>
</file>