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78" r:id="rId2"/>
    <p:sldId id="256" r:id="rId3"/>
    <p:sldId id="287" r:id="rId4"/>
    <p:sldId id="257" r:id="rId5"/>
    <p:sldId id="258" r:id="rId6"/>
    <p:sldId id="259" r:id="rId7"/>
    <p:sldId id="261" r:id="rId8"/>
    <p:sldId id="262" r:id="rId9"/>
    <p:sldId id="263" r:id="rId10"/>
    <p:sldId id="265" r:id="rId11"/>
    <p:sldId id="273" r:id="rId12"/>
    <p:sldId id="274" r:id="rId13"/>
    <p:sldId id="275" r:id="rId14"/>
    <p:sldId id="285" r:id="rId15"/>
    <p:sldId id="276" r:id="rId16"/>
    <p:sldId id="286" r:id="rId17"/>
    <p:sldId id="280" r:id="rId18"/>
    <p:sldId id="279" r:id="rId19"/>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guide id="3" orient="horz" pos="819">
          <p15:clr>
            <a:srgbClr val="A4A3A4"/>
          </p15:clr>
        </p15:guide>
        <p15:guide id="4" orient="horz" pos="1447">
          <p15:clr>
            <a:srgbClr val="A4A3A4"/>
          </p15:clr>
        </p15:guide>
        <p15:guide id="5" orient="horz" pos="500">
          <p15:clr>
            <a:srgbClr val="A4A3A4"/>
          </p15:clr>
        </p15:guide>
        <p15:guide id="6">
          <p15:clr>
            <a:srgbClr val="A4A3A4"/>
          </p15:clr>
        </p15:guide>
      </p15:sldGuideLst>
    </p:ext>
    <p:ext uri="http://customooxmlschemas.google.com/">
      <go:slidesCustomData xmlns="" xmlns:p15="http://schemas.microsoft.com/office/powerpoint/2012/main" xmlns:go="http://customooxmlschemas.google.com/" roundtripDataSignature="AMtx7mh+MoCbiEm9n32HqDIcp9MtFNenJA==" r:id="rId41"/>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18" clrIdx="0"/>
  <p:cmAuthor id="1" name="Gabriel Aiquel"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23D"/>
    <a:srgbClr val="76384D"/>
    <a:srgbClr val="E9E1E4"/>
    <a:srgbClr val="F1E9C7"/>
    <a:srgbClr val="CCB038"/>
    <a:srgbClr val="F9C4C3"/>
    <a:srgbClr val="BB9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72" autoAdjust="0"/>
    <p:restoredTop sz="97013" autoAdjust="0"/>
  </p:normalViewPr>
  <p:slideViewPr>
    <p:cSldViewPr snapToGrid="0">
      <p:cViewPr varScale="1">
        <p:scale>
          <a:sx n="99" d="100"/>
          <a:sy n="99" d="100"/>
        </p:scale>
        <p:origin x="1962" y="72"/>
      </p:cViewPr>
      <p:guideLst>
        <p:guide orient="horz" pos="2381"/>
        <p:guide pos="3061"/>
        <p:guide orient="horz" pos="819"/>
        <p:guide orient="horz" pos="1447"/>
        <p:guide orient="horz" pos="500"/>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9-18T04:45:53.666" idx="11">
    <p:pos x="2671" y="3652"/>
    <p:text>Cuando la actividad requiera de buscar en internet, usar siempre esta ilustración.</p:text>
    <p:extLst>
      <p:ext uri="{C676402C-5697-4E1C-873F-D02D1690AC5C}">
        <p15:threadingInfo xmlns:p15="http://schemas.microsoft.com/office/powerpoint/2012/main" timeZoneBias="0"/>
      </p:ext>
      <p:ext uri="http://customooxmlschemas.google.com/">
        <go:slidesCustomData xmlns="" xmlns:p15="http://schemas.microsoft.com/office/powerpoint/2012/main" xmlns:go="http://customooxmlschemas.google.com/" commentPostId="AAAAG945NX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211375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466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75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12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758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24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67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36c9504a1_0_9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36c9504a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47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36c9504a1_0_3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36c9504a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60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35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70b88fe2e_1_4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70b88fe2e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75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7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423f9ec96_0_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423f9ec9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45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340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ecánica Automotriz" type="title">
  <p:cSld name="TITLE">
    <p:spTree>
      <p:nvGrpSpPr>
        <p:cNvPr id="1" name="Shape 7"/>
        <p:cNvGrpSpPr/>
        <p:nvPr/>
      </p:nvGrpSpPr>
      <p:grpSpPr>
        <a:xfrm>
          <a:off x="0" y="0"/>
          <a:ext cx="0" cy="0"/>
          <a:chOff x="0" y="0"/>
          <a:chExt cx="0" cy="0"/>
        </a:xfrm>
      </p:grpSpPr>
      <p:sp>
        <p:nvSpPr>
          <p:cNvPr id="8" name="Google Shape;8;p2"/>
          <p:cNvSpPr/>
          <p:nvPr/>
        </p:nvSpPr>
        <p:spPr>
          <a:xfrm>
            <a:off x="212950" y="1756550"/>
            <a:ext cx="9346500" cy="5602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alphaModFix/>
          </a:blip>
          <a:stretch>
            <a:fillRect/>
          </a:stretch>
        </p:blipFill>
        <p:spPr>
          <a:xfrm>
            <a:off x="7974075" y="419800"/>
            <a:ext cx="1301316" cy="921750"/>
          </a:xfrm>
          <a:prstGeom prst="rect">
            <a:avLst/>
          </a:prstGeom>
          <a:noFill/>
          <a:ln>
            <a:noFill/>
          </a:ln>
        </p:spPr>
      </p:pic>
      <p:pic>
        <p:nvPicPr>
          <p:cNvPr id="11" name="Google Shape;11;p2"/>
          <p:cNvPicPr preferRelativeResize="0"/>
          <p:nvPr/>
        </p:nvPicPr>
        <p:blipFill>
          <a:blip r:embed="rId3">
            <a:alphaModFix/>
          </a:blip>
          <a:stretch>
            <a:fillRect/>
          </a:stretch>
        </p:blipFill>
        <p:spPr>
          <a:xfrm>
            <a:off x="436350" y="419800"/>
            <a:ext cx="3659450" cy="680475"/>
          </a:xfrm>
          <a:prstGeom prst="rect">
            <a:avLst/>
          </a:prstGeom>
          <a:noFill/>
          <a:ln>
            <a:noFill/>
          </a:ln>
        </p:spPr>
      </p:pic>
      <p:pic>
        <p:nvPicPr>
          <p:cNvPr id="12" name="Google Shape;12;p2"/>
          <p:cNvPicPr preferRelativeResize="0"/>
          <p:nvPr/>
        </p:nvPicPr>
        <p:blipFill>
          <a:blip r:embed="rId4">
            <a:alphaModFix/>
          </a:blip>
          <a:stretch>
            <a:fillRect/>
          </a:stretch>
        </p:blipFill>
        <p:spPr>
          <a:xfrm>
            <a:off x="8527725" y="6464000"/>
            <a:ext cx="747675" cy="680475"/>
          </a:xfrm>
          <a:prstGeom prst="rect">
            <a:avLst/>
          </a:prstGeom>
          <a:noFill/>
          <a:ln>
            <a:noFill/>
          </a:ln>
        </p:spPr>
      </p:pic>
      <p:sp>
        <p:nvSpPr>
          <p:cNvPr id="13" name="Google Shape;62;p13"/>
          <p:cNvSpPr txBox="1"/>
          <p:nvPr userDrawn="1"/>
        </p:nvSpPr>
        <p:spPr>
          <a:xfrm>
            <a:off x="1139100" y="834800"/>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a:solidFill>
                  <a:srgbClr val="741B47"/>
                </a:solidFill>
                <a:latin typeface="Calibri" panose="020F0502020204030204" pitchFamily="34" charset="0"/>
                <a:ea typeface="Roboto"/>
                <a:cs typeface="Calibri" panose="020F0502020204030204" pitchFamily="34" charset="0"/>
                <a:sym typeface="Roboto"/>
              </a:rPr>
              <a:t>MÓDULO 1 </a:t>
            </a:r>
            <a:r>
              <a:rPr lang="x-none" sz="1200" dirty="0">
                <a:solidFill>
                  <a:srgbClr val="741B47"/>
                </a:solidFill>
                <a:latin typeface="Calibri" panose="020F0502020204030204" pitchFamily="34" charset="0"/>
                <a:ea typeface="Roboto Medium"/>
                <a:cs typeface="Calibri" panose="020F0502020204030204" pitchFamily="34" charset="0"/>
                <a:sym typeface="Roboto Medium"/>
              </a:rPr>
              <a:t>| MANTENIMIENTO DE SISTEMAS ELÉCTRICOS Y ELECTRÓNICOS</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spTree>
      <p:nvGrpSpPr>
        <p:cNvPr id="1" name="Shape 34"/>
        <p:cNvGrpSpPr/>
        <p:nvPr/>
      </p:nvGrpSpPr>
      <p:grpSpPr>
        <a:xfrm>
          <a:off x="0" y="0"/>
          <a:ext cx="0" cy="0"/>
          <a:chOff x="0" y="0"/>
          <a:chExt cx="0" cy="0"/>
        </a:xfrm>
      </p:grpSpPr>
      <p:sp>
        <p:nvSpPr>
          <p:cNvPr id="37" name="Google Shape;37;p7"/>
          <p:cNvSpPr txBox="1">
            <a:spLocks noGrp="1"/>
          </p:cNvSpPr>
          <p:nvPr>
            <p:ph type="sldNum" idx="12"/>
          </p:nvPr>
        </p:nvSpPr>
        <p:spPr>
          <a:xfrm>
            <a:off x="9006156" y="6854072"/>
            <a:ext cx="583200" cy="578400"/>
          </a:xfrm>
          <a:prstGeom prst="rect">
            <a:avLst/>
          </a:prstGeom>
        </p:spPr>
        <p:txBody>
          <a:bodyPr spcFirstLastPara="1" wrap="square" lIns="109575" tIns="109575" rIns="109575" bIns="109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
        <p:nvSpPr>
          <p:cNvPr id="5" name="Google Shape;8;p2"/>
          <p:cNvSpPr/>
          <p:nvPr userDrawn="1"/>
        </p:nvSpPr>
        <p:spPr>
          <a:xfrm>
            <a:off x="242856" y="1756550"/>
            <a:ext cx="9346500" cy="5675922"/>
          </a:xfrm>
          <a:prstGeom prst="round1Rect">
            <a:avLst>
              <a:gd name="adj" fmla="val 15350"/>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L" dirty="0" smtClean="0"/>
              <a:t> </a:t>
            </a:r>
            <a:endParaRPr dirty="0"/>
          </a:p>
        </p:txBody>
      </p:sp>
      <p:pic>
        <p:nvPicPr>
          <p:cNvPr id="6" name="Google Shape;10;p2"/>
          <p:cNvPicPr preferRelativeResize="0"/>
          <p:nvPr userDrawn="1"/>
        </p:nvPicPr>
        <p:blipFill>
          <a:blip r:embed="rId2">
            <a:alphaModFix/>
          </a:blip>
          <a:stretch>
            <a:fillRect/>
          </a:stretch>
        </p:blipFill>
        <p:spPr>
          <a:xfrm>
            <a:off x="7974075" y="419800"/>
            <a:ext cx="1301316" cy="921750"/>
          </a:xfrm>
          <a:prstGeom prst="rect">
            <a:avLst/>
          </a:prstGeom>
          <a:noFill/>
          <a:ln>
            <a:noFill/>
          </a:ln>
        </p:spPr>
      </p:pic>
      <p:pic>
        <p:nvPicPr>
          <p:cNvPr id="7" name="Google Shape;11;p2"/>
          <p:cNvPicPr preferRelativeResize="0"/>
          <p:nvPr userDrawn="1"/>
        </p:nvPicPr>
        <p:blipFill>
          <a:blip r:embed="rId3">
            <a:alphaModFix/>
          </a:blip>
          <a:stretch>
            <a:fillRect/>
          </a:stretch>
        </p:blipFill>
        <p:spPr>
          <a:xfrm>
            <a:off x="436350" y="419800"/>
            <a:ext cx="3659450" cy="680475"/>
          </a:xfrm>
          <a:prstGeom prst="rect">
            <a:avLst/>
          </a:prstGeom>
          <a:noFill/>
          <a:ln>
            <a:noFill/>
          </a:ln>
        </p:spPr>
      </p:pic>
      <p:pic>
        <p:nvPicPr>
          <p:cNvPr id="8" name="Google Shape;12;p2"/>
          <p:cNvPicPr preferRelativeResize="0"/>
          <p:nvPr userDrawn="1"/>
        </p:nvPicPr>
        <p:blipFill>
          <a:blip r:embed="rId4">
            <a:alphaModFix/>
          </a:blip>
          <a:stretch>
            <a:fillRect/>
          </a:stretch>
        </p:blipFill>
        <p:spPr>
          <a:xfrm>
            <a:off x="8527725" y="6464000"/>
            <a:ext cx="747675" cy="680475"/>
          </a:xfrm>
          <a:prstGeom prst="rect">
            <a:avLst/>
          </a:prstGeom>
          <a:noFill/>
          <a:ln>
            <a:noFill/>
          </a:ln>
        </p:spPr>
      </p:pic>
      <p:sp>
        <p:nvSpPr>
          <p:cNvPr id="3" name="Rectángulo redondeado 2"/>
          <p:cNvSpPr/>
          <p:nvPr userDrawn="1"/>
        </p:nvSpPr>
        <p:spPr>
          <a:xfrm>
            <a:off x="436350" y="6464001"/>
            <a:ext cx="7891862" cy="680474"/>
          </a:xfrm>
          <a:prstGeom prst="roundRect">
            <a:avLst>
              <a:gd name="adj" fmla="val 19335"/>
            </a:avLst>
          </a:prstGeom>
          <a:solidFill>
            <a:srgbClr val="BB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441" y="6464000"/>
            <a:ext cx="690482" cy="680475"/>
          </a:xfrm>
          <a:prstGeom prst="rect">
            <a:avLst/>
          </a:prstGeom>
        </p:spPr>
      </p:pic>
      <p:sp>
        <p:nvSpPr>
          <p:cNvPr id="19" name="Google Shape;62;p13"/>
          <p:cNvSpPr txBox="1"/>
          <p:nvPr userDrawn="1"/>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smtClean="0">
                <a:solidFill>
                  <a:srgbClr val="741B47"/>
                </a:solidFill>
                <a:latin typeface="Calibri" panose="020F0502020204030204" pitchFamily="34" charset="0"/>
                <a:ea typeface="Roboto"/>
                <a:cs typeface="Calibri" panose="020F0502020204030204" pitchFamily="34" charset="0"/>
                <a:sym typeface="Roboto"/>
              </a:rPr>
              <a:t>SECTOR METALMECÁNICA </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NIVEL 3° MEDIO</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 name="Google Shape;15;p3"/>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16" name="Google Shape;16;p3"/>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5"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x-none" sz="1200" dirty="0">
                <a:latin typeface="Calibri" panose="020F0502020204030204" pitchFamily="34" charset="0"/>
                <a:ea typeface="Roboto Medium"/>
                <a:cs typeface="Calibri" panose="020F0502020204030204" pitchFamily="34" charset="0"/>
                <a:sym typeface="Roboto Medium"/>
              </a:rPr>
              <a:t>Actividad </a:t>
            </a:r>
            <a:r>
              <a:rPr lang="es-ES_tradnl" sz="1200" dirty="0" smtClean="0">
                <a:latin typeface="Calibri" panose="020F0502020204030204" pitchFamily="34" charset="0"/>
                <a:ea typeface="Roboto Medium"/>
                <a:cs typeface="Calibri" panose="020F0502020204030204" pitchFamily="34" charset="0"/>
                <a:sym typeface="Roboto Medium"/>
              </a:rPr>
              <a:t>11</a:t>
            </a:r>
            <a:r>
              <a:rPr lang="x-none" sz="1200" dirty="0" smtClean="0">
                <a:latin typeface="Calibri" panose="020F0502020204030204" pitchFamily="34" charset="0"/>
                <a:ea typeface="Roboto Medium"/>
                <a:cs typeface="Calibri" panose="020F0502020204030204" pitchFamily="34" charset="0"/>
                <a:sym typeface="Roboto Medium"/>
              </a:rPr>
              <a:t>|</a:t>
            </a:r>
            <a:r>
              <a:rPr lang="x-none" sz="1600" dirty="0" smtClean="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6"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 name="Google Shape;21;p4"/>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22" name="Google Shape;22;p4"/>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_tradnl" sz="1200" dirty="0" smtClean="0">
                <a:latin typeface="Calibri" panose="020F0502020204030204" pitchFamily="34" charset="0"/>
                <a:ea typeface="Roboto Medium"/>
                <a:cs typeface="Calibri" panose="020F0502020204030204" pitchFamily="34" charset="0"/>
                <a:sym typeface="Roboto Medium"/>
              </a:rPr>
              <a:t>Actividad 11|</a:t>
            </a:r>
            <a:r>
              <a:rPr lang="es-ES_tradnl" sz="1600" dirty="0" smtClean="0">
                <a:solidFill>
                  <a:srgbClr val="741B47"/>
                </a:solidFill>
                <a:latin typeface="Calibri" panose="020F0502020204030204" pitchFamily="34" charset="0"/>
                <a:ea typeface="Roboto"/>
                <a:cs typeface="Calibri" panose="020F0502020204030204" pitchFamily="34" charset="0"/>
                <a:sym typeface="Roboto"/>
              </a:rPr>
              <a:t>2</a:t>
            </a:r>
            <a:endParaRPr lang="es-ES_tradnl"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rot="10800000" flipH="1">
            <a:off x="181650" y="822025"/>
            <a:ext cx="9356700" cy="6531300"/>
          </a:xfrm>
          <a:prstGeom prst="round1Rect">
            <a:avLst>
              <a:gd name="adj" fmla="val 15350"/>
            </a:avLst>
          </a:prstGeom>
          <a:solidFill>
            <a:srgbClr val="BA9BA5">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6" name="Google Shape;26;p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27" name="Google Shape;27;p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6"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_tradnl" sz="1200" dirty="0" smtClean="0">
                <a:latin typeface="Calibri" panose="020F0502020204030204" pitchFamily="34" charset="0"/>
                <a:ea typeface="Roboto Medium"/>
                <a:cs typeface="Calibri" panose="020F0502020204030204" pitchFamily="34" charset="0"/>
                <a:sym typeface="Roboto Medium"/>
              </a:rPr>
              <a:t>Actividad 11|</a:t>
            </a:r>
            <a:r>
              <a:rPr lang="es-ES_tradnl" sz="1600" dirty="0" smtClean="0">
                <a:solidFill>
                  <a:srgbClr val="741B47"/>
                </a:solidFill>
                <a:latin typeface="Calibri" panose="020F0502020204030204" pitchFamily="34" charset="0"/>
                <a:ea typeface="Roboto"/>
                <a:cs typeface="Calibri" panose="020F0502020204030204" pitchFamily="34" charset="0"/>
                <a:sym typeface="Roboto"/>
              </a:rPr>
              <a:t>2</a:t>
            </a:r>
            <a:endParaRPr lang="es-ES_tradnl"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30" name="Google Shape;30;p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2" name="Google Shape;32;p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33" name="Google Shape;33;p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_tradnl" sz="1200" dirty="0" smtClean="0">
                <a:latin typeface="Calibri" panose="020F0502020204030204" pitchFamily="34" charset="0"/>
                <a:ea typeface="Roboto Medium"/>
                <a:cs typeface="Calibri" panose="020F0502020204030204" pitchFamily="34" charset="0"/>
                <a:sym typeface="Roboto Medium"/>
              </a:rPr>
              <a:t>Actividad 11|</a:t>
            </a:r>
            <a:r>
              <a:rPr lang="es-ES_tradnl" sz="1600" dirty="0" smtClean="0">
                <a:solidFill>
                  <a:srgbClr val="741B47"/>
                </a:solidFill>
                <a:latin typeface="Calibri" panose="020F0502020204030204" pitchFamily="34" charset="0"/>
                <a:ea typeface="Roboto"/>
                <a:cs typeface="Calibri" panose="020F0502020204030204" pitchFamily="34" charset="0"/>
                <a:sym typeface="Roboto"/>
              </a:rPr>
              <a:t>2</a:t>
            </a:r>
            <a:endParaRPr lang="es-ES_tradnl"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3" name="Marcador de número de diapositiva 2"/>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
        <p:nvSpPr>
          <p:cNvPr id="4"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 name="Google Shape;30;p6"/>
          <p:cNvSpPr/>
          <p:nvPr userDrawn="1"/>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2;p6"/>
          <p:cNvSpPr/>
          <p:nvPr userDrawn="1"/>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33;p6"/>
          <p:cNvSpPr/>
          <p:nvPr userDrawn="1"/>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Tree>
    <p:extLst>
      <p:ext uri="{BB962C8B-B14F-4D97-AF65-F5344CB8AC3E}">
        <p14:creationId xmlns:p14="http://schemas.microsoft.com/office/powerpoint/2010/main" val="1965776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9006156" y="6854072"/>
            <a:ext cx="583200" cy="578400"/>
          </a:xfrm>
          <a:prstGeom prst="rect">
            <a:avLst/>
          </a:prstGeom>
          <a:noFill/>
          <a:ln>
            <a:noFill/>
          </a:ln>
        </p:spPr>
        <p:txBody>
          <a:bodyPr spcFirstLastPara="1" wrap="square" lIns="109575" tIns="109575" rIns="109575" bIns="109575"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x-none"/>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49" r:id="rId3"/>
    <p:sldLayoutId id="2147483650" r:id="rId4"/>
    <p:sldLayoutId id="2147483651" r:id="rId5"/>
    <p:sldLayoutId id="2147483652" r:id="rId6"/>
    <p:sldLayoutId id="2147483660"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comments" Target="../comments/comment1.xml"/><Relationship Id="rId5" Type="http://schemas.openxmlformats.org/officeDocument/2006/relationships/image" Target="../media/image2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8;p10"/>
          <p:cNvSpPr txBox="1">
            <a:spLocks/>
          </p:cNvSpPr>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Calibri" panose="020F0502020204030204" pitchFamily="34" charset="0"/>
                <a:ea typeface="Arial"/>
                <a:cs typeface="Calibri" panose="020F0502020204030204" pitchFamily="34" charset="0"/>
                <a:sym typeface="Arial"/>
              </a:defRPr>
            </a:lvl1pPr>
            <a:lvl2pPr marR="0" lvl="1" algn="just" rtl="0">
              <a:lnSpc>
                <a:spcPct val="100000"/>
              </a:lnSpc>
              <a:spcBef>
                <a:spcPts val="0"/>
              </a:spcBef>
              <a:spcAft>
                <a:spcPts val="0"/>
              </a:spcAft>
              <a:buClr>
                <a:srgbClr val="000000"/>
              </a:buClr>
              <a:buFont typeface="Arial"/>
              <a:defRPr sz="1100" b="0" i="0" u="none" strike="noStrike" cap="none">
                <a:solidFill>
                  <a:schemeClr val="bg1"/>
                </a:solidFill>
                <a:latin typeface="Calibri" panose="020F0502020204030204" pitchFamily="34" charset="0"/>
                <a:ea typeface="Arial"/>
                <a:cs typeface="Calibri" panose="020F0502020204030204" pitchFamily="34" charset="0"/>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s-CL" smtClean="0"/>
              <a:t>En estos documentos se utilizarán de manera inclusiva términos como: el estudiante, el docente, el compañero u otras palabras equivalentes y sus respectivos plurales, es decir, con ellas, se hace referencia tanto a hombres como a mujeres.</a:t>
            </a:r>
            <a:endParaRPr lang="es-CL" dirty="0"/>
          </a:p>
        </p:txBody>
      </p:sp>
      <p:sp>
        <p:nvSpPr>
          <p:cNvPr id="6" name="Google Shape;60;p13"/>
          <p:cNvSpPr txBox="1">
            <a:spLocks/>
          </p:cNvSpPr>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sz="1500" b="1" dirty="0" smtClean="0">
                <a:latin typeface="Calibri" panose="020F0502020204030204" pitchFamily="34" charset="0"/>
                <a:ea typeface="Roboto"/>
                <a:cs typeface="Calibri" panose="020F0502020204030204" pitchFamily="34" charset="0"/>
                <a:sym typeface="Roboto"/>
              </a:rPr>
              <a:t>MÓDULO </a:t>
            </a:r>
            <a:r>
              <a:rPr lang="es-CL" sz="1500" b="1" dirty="0" smtClean="0">
                <a:latin typeface="Calibri" panose="020F0502020204030204" pitchFamily="34" charset="0"/>
                <a:ea typeface="Roboto"/>
                <a:cs typeface="Calibri" panose="020F0502020204030204" pitchFamily="34" charset="0"/>
                <a:sym typeface="Roboto"/>
              </a:rPr>
              <a:t>5</a:t>
            </a:r>
            <a:endParaRPr lang="es-CL" sz="1500" b="1" dirty="0" smtClean="0">
              <a:latin typeface="Calibri" panose="020F0502020204030204" pitchFamily="34" charset="0"/>
              <a:ea typeface="Roboto"/>
              <a:cs typeface="Calibri" panose="020F0502020204030204" pitchFamily="34" charset="0"/>
              <a:sym typeface="Roboto"/>
            </a:endParaRPr>
          </a:p>
          <a:p>
            <a:endParaRPr lang="es-CL" sz="1500" b="1" dirty="0">
              <a:latin typeface="Calibri" panose="020F0502020204030204" pitchFamily="34" charset="0"/>
              <a:ea typeface="Roboto"/>
              <a:cs typeface="Calibri" panose="020F0502020204030204" pitchFamily="34" charset="0"/>
              <a:sym typeface="Roboto"/>
            </a:endParaRPr>
          </a:p>
        </p:txBody>
      </p:sp>
      <p:sp>
        <p:nvSpPr>
          <p:cNvPr id="11" name="Google Shape;61;p13"/>
          <p:cNvSpPr txBox="1">
            <a:spLocks/>
          </p:cNvSpPr>
          <p:nvPr/>
        </p:nvSpPr>
        <p:spPr>
          <a:xfrm>
            <a:off x="365424" y="2611974"/>
            <a:ext cx="4749501"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x-none" sz="3600" b="1" dirty="0">
                <a:solidFill>
                  <a:srgbClr val="741B47"/>
                </a:solidFill>
                <a:latin typeface="Calibri" panose="020F0502020204030204" pitchFamily="34" charset="0"/>
                <a:ea typeface="Roboto"/>
                <a:cs typeface="Calibri" panose="020F0502020204030204" pitchFamily="34" charset="0"/>
                <a:sym typeface="Roboto"/>
              </a:rPr>
              <a:t>MANTENIMIENTO DE SISTEMAS ELÉCTRICOS Y ELECTRÓNICOS</a:t>
            </a:r>
          </a:p>
          <a:p>
            <a:pPr>
              <a:lnSpc>
                <a:spcPct val="90000"/>
              </a:lnSpc>
            </a:pP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4" y="1927122"/>
            <a:ext cx="6154391" cy="4438649"/>
          </a:xfrm>
          <a:prstGeom prst="rect">
            <a:avLst/>
          </a:prstGeom>
        </p:spPr>
      </p:pic>
    </p:spTree>
    <p:extLst>
      <p:ext uri="{BB962C8B-B14F-4D97-AF65-F5344CB8AC3E}">
        <p14:creationId xmlns:p14="http://schemas.microsoft.com/office/powerpoint/2010/main" val="2492718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43" name="Google Shape;73;p14"/>
          <p:cNvSpPr/>
          <p:nvPr/>
        </p:nvSpPr>
        <p:spPr>
          <a:xfrm>
            <a:off x="371783" y="2258677"/>
            <a:ext cx="5146719" cy="2097421"/>
          </a:xfrm>
          <a:prstGeom prst="roundRect">
            <a:avLst>
              <a:gd name="adj" fmla="val 9635"/>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207" name="Google Shape;207;p22"/>
          <p:cNvPicPr preferRelativeResize="0"/>
          <p:nvPr/>
        </p:nvPicPr>
        <p:blipFill>
          <a:blip r:embed="rId3">
            <a:alphaModFix/>
          </a:blip>
          <a:stretch>
            <a:fillRect/>
          </a:stretch>
        </p:blipFill>
        <p:spPr>
          <a:xfrm>
            <a:off x="6073984" y="1526056"/>
            <a:ext cx="2832082" cy="5093079"/>
          </a:xfrm>
          <a:prstGeom prst="rect">
            <a:avLst/>
          </a:prstGeom>
          <a:noFill/>
          <a:ln>
            <a:noFill/>
          </a:ln>
        </p:spPr>
      </p:pic>
      <p:sp>
        <p:nvSpPr>
          <p:cNvPr id="10"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REFLEXIONEMOS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1"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HAGAMOS UNA PAUSA</a:t>
            </a:r>
          </a:p>
          <a:p>
            <a:endParaRPr lang="x-none" b="1" dirty="0">
              <a:latin typeface="Calibri" panose="020F0502020204030204" pitchFamily="34" charset="0"/>
              <a:ea typeface="Roboto"/>
              <a:cs typeface="Calibri" panose="020F0502020204030204" pitchFamily="34" charset="0"/>
              <a:sym typeface="Roboto"/>
            </a:endParaRPr>
          </a:p>
        </p:txBody>
      </p:sp>
      <p:pic>
        <p:nvPicPr>
          <p:cNvPr id="32" name="Google Shape;91;p15"/>
          <p:cNvPicPr preferRelativeResize="0"/>
          <p:nvPr/>
        </p:nvPicPr>
        <p:blipFill>
          <a:blip r:embed="rId4">
            <a:alphaModFix/>
          </a:blip>
          <a:stretch>
            <a:fillRect/>
          </a:stretch>
        </p:blipFill>
        <p:spPr>
          <a:xfrm>
            <a:off x="5262651" y="2061749"/>
            <a:ext cx="477100" cy="477100"/>
          </a:xfrm>
          <a:prstGeom prst="rect">
            <a:avLst/>
          </a:prstGeom>
          <a:noFill/>
          <a:ln>
            <a:noFill/>
          </a:ln>
        </p:spPr>
      </p:pic>
      <p:sp>
        <p:nvSpPr>
          <p:cNvPr id="2" name="Rectángulo 1">
            <a:extLst>
              <a:ext uri="{FF2B5EF4-FFF2-40B4-BE49-F238E27FC236}">
                <a16:creationId xmlns="" xmlns:a16="http://schemas.microsoft.com/office/drawing/2014/main" id="{FBF7A6C5-B3CF-D846-9F57-59C3D6D041A3}"/>
              </a:ext>
            </a:extLst>
          </p:cNvPr>
          <p:cNvSpPr/>
          <p:nvPr/>
        </p:nvSpPr>
        <p:spPr>
          <a:xfrm>
            <a:off x="591560" y="2411266"/>
            <a:ext cx="4407655" cy="1815882"/>
          </a:xfrm>
          <a:prstGeom prst="rect">
            <a:avLst/>
          </a:prstGeom>
        </p:spPr>
        <p:txBody>
          <a:bodyPr wrap="square" anchor="t">
            <a:spAutoFit/>
          </a:bodyPr>
          <a:lstStyle/>
          <a:p>
            <a:pPr marL="406400" lvl="0" indent="-285750">
              <a:buClr>
                <a:schemeClr val="dk1"/>
              </a:buClr>
              <a:buSzPts val="1700"/>
              <a:buFont typeface="Arial" panose="020B0604020202020204" pitchFamily="34" charset="0"/>
              <a:buChar char="•"/>
            </a:pPr>
            <a:r>
              <a:rPr lang="es-ES_tradnl" sz="1600" dirty="0">
                <a:solidFill>
                  <a:schemeClr val="dk1"/>
                </a:solidFill>
                <a:latin typeface="Calibri" panose="020F0502020204030204" pitchFamily="34" charset="0"/>
                <a:ea typeface="Roboto Medium"/>
                <a:cs typeface="Calibri" panose="020F0502020204030204" pitchFamily="34" charset="0"/>
                <a:sym typeface="Roboto Medium"/>
              </a:rPr>
              <a:t>¿Qué ventajas puedes identificar en la utilización de este sistema en un automóvil</a:t>
            </a:r>
            <a:r>
              <a:rPr lang="es-ES_tradnl" sz="1600" dirty="0" smtClean="0">
                <a:solidFill>
                  <a:schemeClr val="dk1"/>
                </a:solidFill>
                <a:latin typeface="Calibri" panose="020F0502020204030204" pitchFamily="34" charset="0"/>
                <a:ea typeface="Roboto Medium"/>
                <a:cs typeface="Calibri" panose="020F0502020204030204" pitchFamily="34" charset="0"/>
                <a:sym typeface="Roboto Medium"/>
              </a:rPr>
              <a:t>?</a:t>
            </a:r>
          </a:p>
          <a:p>
            <a:pPr marL="406400" lvl="0" indent="-285750">
              <a:buClr>
                <a:schemeClr val="dk1"/>
              </a:buClr>
              <a:buSzPts val="1700"/>
              <a:buFont typeface="Arial" panose="020B0604020202020204" pitchFamily="34" charset="0"/>
              <a:buChar char="•"/>
            </a:pPr>
            <a:endParaRPr lang="es-ES_tradnl" sz="1600" dirty="0">
              <a:solidFill>
                <a:schemeClr val="dk1"/>
              </a:solidFill>
              <a:latin typeface="Calibri" panose="020F0502020204030204" pitchFamily="34" charset="0"/>
              <a:ea typeface="Roboto Medium"/>
              <a:cs typeface="Calibri" panose="020F0502020204030204" pitchFamily="34" charset="0"/>
              <a:sym typeface="Roboto Medium"/>
            </a:endParaRPr>
          </a:p>
          <a:p>
            <a:pPr marL="406400" lvl="0" indent="-285750">
              <a:buClr>
                <a:schemeClr val="dk1"/>
              </a:buClr>
              <a:buSzPts val="1700"/>
              <a:buFont typeface="Arial" panose="020B0604020202020204" pitchFamily="34" charset="0"/>
              <a:buChar char="•"/>
            </a:pPr>
            <a:r>
              <a:rPr lang="es-ES_tradnl" sz="1600" dirty="0">
                <a:solidFill>
                  <a:schemeClr val="dk1"/>
                </a:solidFill>
                <a:latin typeface="Calibri" panose="020F0502020204030204" pitchFamily="34" charset="0"/>
                <a:ea typeface="Roboto Medium"/>
                <a:cs typeface="Calibri" panose="020F0502020204030204" pitchFamily="34" charset="0"/>
                <a:sym typeface="Roboto Medium"/>
              </a:rPr>
              <a:t>¿Cuál crees que es el futuro del sistema Bluetooth</a:t>
            </a:r>
            <a:r>
              <a:rPr lang="es-ES_tradnl" sz="1600" dirty="0" smtClean="0">
                <a:solidFill>
                  <a:schemeClr val="dk1"/>
                </a:solidFill>
                <a:latin typeface="Calibri" panose="020F0502020204030204" pitchFamily="34" charset="0"/>
                <a:ea typeface="Roboto Medium"/>
                <a:cs typeface="Calibri" panose="020F0502020204030204" pitchFamily="34" charset="0"/>
                <a:sym typeface="Roboto Medium"/>
              </a:rPr>
              <a:t>?</a:t>
            </a:r>
          </a:p>
          <a:p>
            <a:pPr marL="406400" lvl="0" indent="-285750">
              <a:buClr>
                <a:schemeClr val="dk1"/>
              </a:buClr>
              <a:buSzPts val="1700"/>
              <a:buFont typeface="Arial" panose="020B0604020202020204" pitchFamily="34" charset="0"/>
              <a:buChar char="•"/>
            </a:pPr>
            <a:endParaRPr lang="es-ES_tradnl" sz="1600" dirty="0" smtClean="0">
              <a:solidFill>
                <a:schemeClr val="dk1"/>
              </a:solidFill>
              <a:latin typeface="Calibri" panose="020F0502020204030204" pitchFamily="34" charset="0"/>
              <a:ea typeface="Roboto Medium"/>
              <a:cs typeface="Calibri" panose="020F0502020204030204" pitchFamily="34" charset="0"/>
              <a:sym typeface="Roboto Medium"/>
            </a:endParaRPr>
          </a:p>
          <a:p>
            <a:pPr marL="406400" lvl="0" indent="-285750">
              <a:buClr>
                <a:schemeClr val="dk1"/>
              </a:buClr>
              <a:buSzPts val="1700"/>
              <a:buFont typeface="Arial" panose="020B0604020202020204" pitchFamily="34" charset="0"/>
              <a:buChar char="•"/>
            </a:pPr>
            <a:r>
              <a:rPr lang="es-ES_tradnl" sz="1600" dirty="0" smtClean="0">
                <a:solidFill>
                  <a:schemeClr val="dk1"/>
                </a:solidFill>
                <a:latin typeface="Calibri" panose="020F0502020204030204" pitchFamily="34" charset="0"/>
                <a:ea typeface="Roboto Medium"/>
                <a:cs typeface="Calibri" panose="020F0502020204030204" pitchFamily="34" charset="0"/>
                <a:sym typeface="Roboto Medium"/>
              </a:rPr>
              <a:t>¿</a:t>
            </a:r>
            <a:r>
              <a:rPr lang="es-ES_tradnl" sz="1600" dirty="0">
                <a:solidFill>
                  <a:schemeClr val="dk1"/>
                </a:solidFill>
                <a:latin typeface="Calibri" panose="020F0502020204030204" pitchFamily="34" charset="0"/>
                <a:ea typeface="Roboto Medium"/>
                <a:cs typeface="Calibri" panose="020F0502020204030204" pitchFamily="34" charset="0"/>
                <a:sym typeface="Roboto Medium"/>
              </a:rPr>
              <a:t>Ocupas habitualmente este sistema?</a:t>
            </a:r>
            <a:endParaRPr lang="x-none" sz="1600" dirty="0">
              <a:solidFill>
                <a:schemeClr val="dk1"/>
              </a:solidFill>
              <a:latin typeface="Calibri" panose="020F0502020204030204" pitchFamily="34" charset="0"/>
              <a:ea typeface="Roboto Medium"/>
              <a:cs typeface="Calibri" panose="020F0502020204030204" pitchFamily="34" charset="0"/>
              <a:sym typeface="Roboto Medium"/>
            </a:endParaRPr>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6961" y="3942959"/>
            <a:ext cx="3817418" cy="3616716"/>
          </a:xfrm>
          <a:prstGeom prst="rect">
            <a:avLst/>
          </a:prstGeom>
        </p:spPr>
      </p:pic>
      <p:sp>
        <p:nvSpPr>
          <p:cNvPr id="34" name="Google Shape;99;p15">
            <a:extLst>
              <a:ext uri="{FF2B5EF4-FFF2-40B4-BE49-F238E27FC236}">
                <a16:creationId xmlns="" xmlns:a16="http://schemas.microsoft.com/office/drawing/2014/main" id="{D3BFC07A-B750-F14E-AC42-E28F3EFD4064}"/>
              </a:ext>
            </a:extLst>
          </p:cNvPr>
          <p:cNvSpPr txBox="1"/>
          <p:nvPr/>
        </p:nvSpPr>
        <p:spPr>
          <a:xfrm>
            <a:off x="506729" y="5822930"/>
            <a:ext cx="4995614" cy="319500"/>
          </a:xfrm>
          <a:prstGeom prst="rect">
            <a:avLst/>
          </a:prstGeom>
          <a:noFill/>
          <a:ln>
            <a:noFill/>
          </a:ln>
        </p:spPr>
        <p:txBody>
          <a:bodyPr spcFirstLastPara="1" wrap="square" lIns="91425" tIns="91425" rIns="91425" bIns="91425" anchor="ctr" anchorCtr="0">
            <a:noAutofit/>
          </a:bodyPr>
          <a:lstStyle/>
          <a:p>
            <a:pPr lvl="0"/>
            <a:r>
              <a:rPr lang="x-none" sz="2100" dirty="0">
                <a:solidFill>
                  <a:srgbClr val="741B47"/>
                </a:solidFill>
                <a:latin typeface="Calibri" panose="020F0502020204030204" pitchFamily="34" charset="0"/>
                <a:ea typeface="Roboto"/>
                <a:cs typeface="Calibri" panose="020F0502020204030204" pitchFamily="34" charset="0"/>
                <a:sym typeface="Roboto"/>
              </a:rPr>
              <a:t>¡Investiga en </a:t>
            </a:r>
            <a:r>
              <a:rPr lang="x-none" sz="2100" dirty="0" smtClean="0">
                <a:solidFill>
                  <a:srgbClr val="ED423D"/>
                </a:solidFill>
                <a:latin typeface="Calibri" panose="020F0502020204030204" pitchFamily="34" charset="0"/>
                <a:ea typeface="Roboto"/>
                <a:cs typeface="Calibri" panose="020F0502020204030204" pitchFamily="34" charset="0"/>
                <a:sym typeface="Roboto"/>
              </a:rPr>
              <a:t>internet</a:t>
            </a:r>
          </a:p>
          <a:p>
            <a:pPr lvl="0"/>
            <a:r>
              <a:rPr lang="x-none" sz="2100" dirty="0" smtClean="0">
                <a:solidFill>
                  <a:srgbClr val="741B47"/>
                </a:solidFill>
                <a:latin typeface="Calibri" panose="020F0502020204030204" pitchFamily="34" charset="0"/>
                <a:ea typeface="Roboto"/>
                <a:cs typeface="Calibri" panose="020F0502020204030204" pitchFamily="34" charset="0"/>
                <a:sym typeface="Roboto"/>
              </a:rPr>
              <a:t>ocupando tu celular!</a:t>
            </a:r>
            <a:r>
              <a:rPr lang="es-ES" sz="2100" dirty="0" smtClean="0">
                <a:solidFill>
                  <a:srgbClr val="741B47"/>
                </a:solidFill>
                <a:latin typeface="Calibri" panose="020F0502020204030204" pitchFamily="34" charset="0"/>
                <a:ea typeface="Roboto"/>
                <a:cs typeface="Calibri" panose="020F0502020204030204" pitchFamily="34" charset="0"/>
                <a:sym typeface="Roboto"/>
              </a:rPr>
              <a:t> </a:t>
            </a:r>
            <a:endParaRPr lang="x-none" sz="2100" dirty="0" smtClean="0">
              <a:solidFill>
                <a:srgbClr val="741B47"/>
              </a:solidFill>
              <a:latin typeface="Calibri" panose="020F0502020204030204" pitchFamily="34" charset="0"/>
              <a:ea typeface="Roboto"/>
              <a:cs typeface="Calibri" panose="020F0502020204030204" pitchFamily="34" charset="0"/>
              <a:sym typeface="Roboto"/>
            </a:endParaRPr>
          </a:p>
          <a:p>
            <a:pPr lvl="0"/>
            <a:r>
              <a:rPr lang="x-none" sz="2100" b="1" dirty="0" smtClean="0">
                <a:solidFill>
                  <a:srgbClr val="741B47"/>
                </a:solidFill>
                <a:latin typeface="Calibri" panose="020F0502020204030204" pitchFamily="34" charset="0"/>
                <a:ea typeface="Roboto"/>
                <a:cs typeface="Calibri" panose="020F0502020204030204" pitchFamily="34" charset="0"/>
                <a:sym typeface="Roboto"/>
              </a:rPr>
              <a:t>¡</a:t>
            </a:r>
            <a:r>
              <a:rPr lang="x-none" sz="2100" b="1" dirty="0">
                <a:solidFill>
                  <a:srgbClr val="741B47"/>
                </a:solidFill>
                <a:latin typeface="Calibri" panose="020F0502020204030204" pitchFamily="34" charset="0"/>
                <a:ea typeface="Roboto"/>
                <a:cs typeface="Calibri" panose="020F0502020204030204" pitchFamily="34" charset="0"/>
                <a:sym typeface="Roboto"/>
              </a:rPr>
              <a:t>Comparte tus respuestas!</a:t>
            </a:r>
          </a:p>
        </p:txBody>
      </p:sp>
      <p:sp>
        <p:nvSpPr>
          <p:cNvPr id="45"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7</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6" name="Google Shape;186;p20"/>
          <p:cNvSpPr/>
          <p:nvPr/>
        </p:nvSpPr>
        <p:spPr>
          <a:xfrm>
            <a:off x="565899" y="2157560"/>
            <a:ext cx="8652242" cy="4563600"/>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marL="120650" lvl="0">
              <a:lnSpc>
                <a:spcPct val="115000"/>
              </a:lnSpc>
              <a:buClr>
                <a:schemeClr val="dk1"/>
              </a:buClr>
              <a:buSzPts val="1700"/>
            </a:pPr>
            <a:endParaRPr lang="x-none" sz="1500" dirty="0">
              <a:solidFill>
                <a:schemeClr val="dk1"/>
              </a:solidFill>
              <a:latin typeface="Calibri" panose="020F0502020204030204" pitchFamily="34" charset="0"/>
              <a:ea typeface="Roboto Medium"/>
              <a:cs typeface="Calibri" panose="020F0502020204030204" pitchFamily="34" charset="0"/>
              <a:sym typeface="Roboto Medium"/>
            </a:endParaRPr>
          </a:p>
        </p:txBody>
      </p:sp>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15</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 name="Rectángulo 2"/>
          <p:cNvSpPr/>
          <p:nvPr/>
        </p:nvSpPr>
        <p:spPr>
          <a:xfrm>
            <a:off x="929645" y="2358317"/>
            <a:ext cx="8025777" cy="1325748"/>
          </a:xfrm>
          <a:prstGeom prst="rect">
            <a:avLst/>
          </a:prstGeom>
        </p:spPr>
        <p:txBody>
          <a:bodyPr wrap="square">
            <a:spAutoFit/>
          </a:bodyPr>
          <a:lstStyle/>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El hecho de que las empresas participantes Ericsson y Nokia tuviesen origen escandinavo fue un factor determinante en la elección del nombre: la palabra “Bluetooth” hace referencia concretamente a </a:t>
            </a:r>
            <a:r>
              <a:rPr lang="es-ES_tradnl" dirty="0" err="1">
                <a:latin typeface="Calibri"/>
                <a:ea typeface="Roboto Medium"/>
                <a:cs typeface="Calibri"/>
                <a:sym typeface="Roboto Medium"/>
              </a:rPr>
              <a:t>Harald</a:t>
            </a:r>
            <a:r>
              <a:rPr lang="es-ES_tradnl" dirty="0">
                <a:latin typeface="Calibri"/>
                <a:ea typeface="Roboto Medium"/>
                <a:cs typeface="Calibri"/>
                <a:sym typeface="Roboto Medium"/>
              </a:rPr>
              <a:t> </a:t>
            </a:r>
            <a:r>
              <a:rPr lang="es-ES_tradnl" dirty="0" err="1">
                <a:latin typeface="Calibri"/>
                <a:ea typeface="Roboto Medium"/>
                <a:cs typeface="Calibri"/>
                <a:sym typeface="Roboto Medium"/>
              </a:rPr>
              <a:t>Blåtand</a:t>
            </a:r>
            <a:r>
              <a:rPr lang="es-ES_tradnl" dirty="0">
                <a:latin typeface="Calibri"/>
                <a:ea typeface="Roboto Medium"/>
                <a:cs typeface="Calibri"/>
                <a:sym typeface="Roboto Medium"/>
              </a:rPr>
              <a:t>, rey vikingo danés. En el siglo X, este rey consiguió unir a las partes enfrentadas de Noruega y Dinamarca en un mismo reino. El icónico símbolo de Bluetooth representa, dicho sea de paso, una combinación de las runas </a:t>
            </a:r>
            <a:r>
              <a:rPr lang="es-ES_tradnl" dirty="0" smtClean="0">
                <a:latin typeface="Calibri"/>
                <a:ea typeface="Roboto Medium"/>
                <a:cs typeface="Calibri"/>
                <a:sym typeface="Roboto Medium"/>
              </a:rPr>
              <a:t>nórdicas, </a:t>
            </a:r>
            <a:r>
              <a:rPr lang="es-ES_tradnl" dirty="0">
                <a:latin typeface="Calibri"/>
                <a:ea typeface="Roboto Medium"/>
                <a:cs typeface="Calibri"/>
                <a:sym typeface="Roboto Medium"/>
              </a:rPr>
              <a:t>que son las iniciales de </a:t>
            </a:r>
            <a:r>
              <a:rPr lang="es-ES_tradnl" dirty="0" err="1">
                <a:latin typeface="Calibri"/>
                <a:ea typeface="Roboto Medium"/>
                <a:cs typeface="Calibri"/>
                <a:sym typeface="Roboto Medium"/>
              </a:rPr>
              <a:t>Harald</a:t>
            </a:r>
            <a:r>
              <a:rPr lang="es-ES_tradnl" dirty="0">
                <a:latin typeface="Calibri"/>
                <a:ea typeface="Roboto Medium"/>
                <a:cs typeface="Calibri"/>
                <a:sym typeface="Roboto Medium"/>
              </a:rPr>
              <a:t> </a:t>
            </a:r>
            <a:r>
              <a:rPr lang="es-ES_tradnl" dirty="0" err="1">
                <a:latin typeface="Calibri"/>
                <a:ea typeface="Roboto Medium"/>
                <a:cs typeface="Calibri"/>
                <a:sym typeface="Roboto Medium"/>
              </a:rPr>
              <a:t>Blåtand</a:t>
            </a:r>
            <a:r>
              <a:rPr lang="es-ES_tradnl" dirty="0">
                <a:latin typeface="Calibri"/>
                <a:ea typeface="Roboto Medium"/>
                <a:cs typeface="Calibri"/>
                <a:sym typeface="Roboto Medium"/>
              </a:rPr>
              <a:t> (HB).</a:t>
            </a:r>
          </a:p>
        </p:txBody>
      </p:sp>
      <p:pic>
        <p:nvPicPr>
          <p:cNvPr id="2" name="Imagen 1" descr="logo-but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053" y="3869479"/>
            <a:ext cx="3665038" cy="912386"/>
          </a:xfrm>
          <a:prstGeom prst="rect">
            <a:avLst/>
          </a:prstGeom>
        </p:spPr>
      </p:pic>
      <p:pic>
        <p:nvPicPr>
          <p:cNvPr id="4" name="Imagen 3" descr="runa-blut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834" y="4930224"/>
            <a:ext cx="2969476" cy="1371944"/>
          </a:xfrm>
          <a:prstGeom prst="rect">
            <a:avLst/>
          </a:prstGeom>
        </p:spPr>
      </p:pic>
      <p:sp>
        <p:nvSpPr>
          <p:cNvPr id="5" name="Rectángulo 4"/>
          <p:cNvSpPr/>
          <p:nvPr/>
        </p:nvSpPr>
        <p:spPr>
          <a:xfrm>
            <a:off x="3310280" y="6346517"/>
            <a:ext cx="1036412" cy="334707"/>
          </a:xfrm>
          <a:prstGeom prst="rect">
            <a:avLst/>
          </a:prstGeom>
        </p:spPr>
        <p:txBody>
          <a:bodyPr wrap="none">
            <a:spAutoFit/>
          </a:bodyPr>
          <a:lstStyle/>
          <a:p>
            <a:pPr marL="120650" lvl="0" algn="ctr">
              <a:lnSpc>
                <a:spcPct val="115000"/>
              </a:lnSpc>
              <a:buClr>
                <a:schemeClr val="dk1"/>
              </a:buClr>
              <a:buSzPts val="1700"/>
            </a:pPr>
            <a:r>
              <a:rPr lang="es-ES_tradnl" dirty="0">
                <a:latin typeface="Calibri"/>
                <a:ea typeface="Roboto Medium"/>
                <a:cs typeface="Calibri"/>
                <a:sym typeface="Roboto Medium"/>
              </a:rPr>
              <a:t>“H” nórdica</a:t>
            </a:r>
            <a:endParaRPr lang="x-none" dirty="0">
              <a:solidFill>
                <a:schemeClr val="dk1"/>
              </a:solidFill>
              <a:latin typeface="Calibri" panose="020F0502020204030204" pitchFamily="34" charset="0"/>
              <a:ea typeface="Roboto Medium"/>
              <a:cs typeface="Calibri" panose="020F0502020204030204" pitchFamily="34" charset="0"/>
              <a:sym typeface="Roboto Medium"/>
            </a:endParaRPr>
          </a:p>
        </p:txBody>
      </p:sp>
      <p:sp>
        <p:nvSpPr>
          <p:cNvPr id="12" name="Rectángulo 11"/>
          <p:cNvSpPr/>
          <p:nvPr/>
        </p:nvSpPr>
        <p:spPr>
          <a:xfrm>
            <a:off x="4250780" y="6346517"/>
            <a:ext cx="1036412" cy="334707"/>
          </a:xfrm>
          <a:prstGeom prst="rect">
            <a:avLst/>
          </a:prstGeom>
        </p:spPr>
        <p:txBody>
          <a:bodyPr wrap="none">
            <a:spAutoFit/>
          </a:bodyPr>
          <a:lstStyle/>
          <a:p>
            <a:pPr marL="120650" lvl="0" algn="ctr">
              <a:lnSpc>
                <a:spcPct val="115000"/>
              </a:lnSpc>
              <a:buClr>
                <a:schemeClr val="dk1"/>
              </a:buClr>
              <a:buSzPts val="1700"/>
            </a:pPr>
            <a:r>
              <a:rPr lang="es-ES_tradnl" dirty="0" smtClean="0">
                <a:latin typeface="Calibri"/>
                <a:ea typeface="Roboto Medium"/>
                <a:cs typeface="Calibri"/>
                <a:sym typeface="Roboto Medium"/>
              </a:rPr>
              <a:t>“B” </a:t>
            </a:r>
            <a:r>
              <a:rPr lang="es-ES_tradnl" dirty="0">
                <a:latin typeface="Calibri"/>
                <a:ea typeface="Roboto Medium"/>
                <a:cs typeface="Calibri"/>
                <a:sym typeface="Roboto Medium"/>
              </a:rPr>
              <a:t>nórdica</a:t>
            </a:r>
            <a:endParaRPr lang="x-none" dirty="0">
              <a:solidFill>
                <a:schemeClr val="dk1"/>
              </a:solidFill>
              <a:latin typeface="Calibri" panose="020F0502020204030204" pitchFamily="34" charset="0"/>
              <a:ea typeface="Roboto Medium"/>
              <a:cs typeface="Calibri" panose="020F0502020204030204" pitchFamily="34" charset="0"/>
              <a:sym typeface="Roboto Medium"/>
            </a:endParaRPr>
          </a:p>
        </p:txBody>
      </p:sp>
      <p:sp>
        <p:nvSpPr>
          <p:cNvPr id="11"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a:solidFill>
                  <a:srgbClr val="741B47"/>
                </a:solidFill>
                <a:latin typeface="Calibri" panose="020F0502020204030204" pitchFamily="34" charset="0"/>
                <a:ea typeface="Roboto"/>
                <a:cs typeface="Calibri" panose="020F0502020204030204" pitchFamily="34" charset="0"/>
                <a:sym typeface="Roboto"/>
              </a:rPr>
              <a:t>¿DE DÓNDE PROVIENEN EL NOMBRE</a:t>
            </a:r>
            <a:r>
              <a:rPr lang="es-ES_tradnl" sz="2800" dirty="0">
                <a:solidFill>
                  <a:srgbClr val="ED423D"/>
                </a:solidFill>
                <a:latin typeface="Calibri" panose="020F0502020204030204" pitchFamily="34" charset="0"/>
                <a:ea typeface="Roboto"/>
                <a:cs typeface="Calibri" panose="020F0502020204030204" pitchFamily="34" charset="0"/>
                <a:sym typeface="Roboto"/>
              </a:rPr>
              <a:t> </a:t>
            </a:r>
            <a:endParaRPr lang="es-ES_tradnl" sz="2800" dirty="0" smtClean="0">
              <a:solidFill>
                <a:srgbClr val="ED423D"/>
              </a:solidFill>
              <a:latin typeface="Calibri" panose="020F0502020204030204" pitchFamily="34" charset="0"/>
              <a:ea typeface="Roboto"/>
              <a:cs typeface="Calibri" panose="020F0502020204030204" pitchFamily="34" charset="0"/>
              <a:sym typeface="Roboto"/>
            </a:endParaRPr>
          </a:p>
          <a:p>
            <a:pPr lvl="0">
              <a:lnSpc>
                <a:spcPct val="80000"/>
              </a:lnSpc>
            </a:pPr>
            <a:r>
              <a:rPr lang="es-ES_tradnl" sz="2800" dirty="0" smtClean="0">
                <a:solidFill>
                  <a:srgbClr val="ED423D"/>
                </a:solidFill>
                <a:latin typeface="Calibri" panose="020F0502020204030204" pitchFamily="34" charset="0"/>
                <a:ea typeface="Roboto"/>
                <a:cs typeface="Calibri" panose="020F0502020204030204" pitchFamily="34" charset="0"/>
                <a:sym typeface="Roboto"/>
              </a:rPr>
              <a:t>BLUETOOTH </a:t>
            </a:r>
            <a:r>
              <a:rPr lang="es-ES_tradnl" sz="2800" b="1" dirty="0">
                <a:solidFill>
                  <a:srgbClr val="741B47"/>
                </a:solidFill>
                <a:latin typeface="Calibri" panose="020F0502020204030204" pitchFamily="34" charset="0"/>
                <a:ea typeface="Roboto"/>
                <a:cs typeface="Calibri" panose="020F0502020204030204" pitchFamily="34" charset="0"/>
                <a:sym typeface="Roboto"/>
              </a:rPr>
              <a:t>Y SU SÍMBOLO?</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3871370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6" name="Google Shape;186;p20"/>
          <p:cNvSpPr/>
          <p:nvPr/>
        </p:nvSpPr>
        <p:spPr>
          <a:xfrm>
            <a:off x="452174" y="2538542"/>
            <a:ext cx="5699936" cy="3514842"/>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lvl="0">
              <a:lnSpc>
                <a:spcPct val="115000"/>
              </a:lnSpc>
              <a:buClr>
                <a:schemeClr val="dk1"/>
              </a:buClr>
              <a:buSzPts val="1100"/>
            </a:pPr>
            <a:endParaRPr lang="es-ES_tradnl" sz="1500" dirty="0">
              <a:latin typeface="Calibri"/>
              <a:ea typeface="Roboto Medium"/>
              <a:cs typeface="Calibri"/>
              <a:sym typeface="Roboto Medium"/>
            </a:endParaRPr>
          </a:p>
        </p:txBody>
      </p:sp>
      <p:sp>
        <p:nvSpPr>
          <p:cNvPr id="11"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8</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 name="Rectángulo 2"/>
          <p:cNvSpPr/>
          <p:nvPr/>
        </p:nvSpPr>
        <p:spPr>
          <a:xfrm>
            <a:off x="892436" y="2883314"/>
            <a:ext cx="4088515" cy="2316789"/>
          </a:xfrm>
          <a:prstGeom prst="rect">
            <a:avLst/>
          </a:prstGeom>
        </p:spPr>
        <p:txBody>
          <a:bodyPr wrap="square">
            <a:spAutoFit/>
          </a:bodyPr>
          <a:lstStyle/>
          <a:p>
            <a:pPr lvl="0">
              <a:lnSpc>
                <a:spcPct val="115000"/>
              </a:lnSpc>
              <a:buClr>
                <a:schemeClr val="dk1"/>
              </a:buClr>
              <a:buSzPts val="1100"/>
            </a:pPr>
            <a:r>
              <a:rPr lang="es-ES_tradnl" dirty="0">
                <a:latin typeface="Calibri"/>
                <a:ea typeface="Roboto Medium"/>
                <a:cs typeface="Calibri"/>
                <a:sym typeface="Roboto Medium"/>
              </a:rPr>
              <a:t>La frecuencia dedicada a Bluetooth es una banda ISM sin licencia entre los </a:t>
            </a:r>
            <a:r>
              <a:rPr lang="es-ES_tradnl" b="1" dirty="0" smtClean="0">
                <a:latin typeface="Calibri"/>
                <a:ea typeface="Roboto Medium"/>
                <a:cs typeface="Calibri"/>
                <a:sym typeface="Roboto Medium"/>
              </a:rPr>
              <a:t>2.402</a:t>
            </a:r>
            <a:r>
              <a:rPr lang="es-ES_tradnl" b="1" dirty="0">
                <a:latin typeface="Calibri"/>
                <a:ea typeface="Roboto Medium"/>
                <a:cs typeface="Calibri"/>
                <a:sym typeface="Roboto Medium"/>
              </a:rPr>
              <a:t> GHz y los </a:t>
            </a:r>
            <a:r>
              <a:rPr lang="es-ES_tradnl" b="1" dirty="0" smtClean="0">
                <a:latin typeface="Calibri"/>
                <a:ea typeface="Roboto Medium"/>
                <a:cs typeface="Calibri"/>
                <a:sym typeface="Roboto Medium"/>
              </a:rPr>
              <a:t>2.480</a:t>
            </a:r>
            <a:r>
              <a:rPr lang="es-ES_tradnl" b="1" dirty="0">
                <a:latin typeface="Calibri"/>
                <a:ea typeface="Roboto Medium"/>
                <a:cs typeface="Calibri"/>
                <a:sym typeface="Roboto Medium"/>
              </a:rPr>
              <a:t> GHz</a:t>
            </a:r>
            <a:r>
              <a:rPr lang="es-ES_tradnl" dirty="0">
                <a:latin typeface="Calibri"/>
                <a:ea typeface="Roboto Medium"/>
                <a:cs typeface="Calibri"/>
                <a:sym typeface="Roboto Medium"/>
              </a:rPr>
              <a:t>. Los dispositivos compatibles que cumplen los estándares del Bluetooth SIG pueden, como dispositivos de corto alcance o </a:t>
            </a:r>
            <a:r>
              <a:rPr lang="es-ES_tradnl" b="1" dirty="0">
                <a:latin typeface="Calibri"/>
                <a:ea typeface="Roboto Medium"/>
                <a:cs typeface="Calibri"/>
                <a:sym typeface="Roboto Medium"/>
              </a:rPr>
              <a:t>Short </a:t>
            </a:r>
            <a:r>
              <a:rPr lang="es-ES_tradnl" b="1" dirty="0" err="1">
                <a:latin typeface="Calibri"/>
                <a:ea typeface="Roboto Medium"/>
                <a:cs typeface="Calibri"/>
                <a:sym typeface="Roboto Medium"/>
              </a:rPr>
              <a:t>Range</a:t>
            </a:r>
            <a:r>
              <a:rPr lang="es-ES_tradnl" b="1" dirty="0">
                <a:latin typeface="Calibri"/>
                <a:ea typeface="Roboto Medium"/>
                <a:cs typeface="Calibri"/>
                <a:sym typeface="Roboto Medium"/>
              </a:rPr>
              <a:t> </a:t>
            </a:r>
            <a:r>
              <a:rPr lang="es-ES_tradnl" b="1" dirty="0" err="1">
                <a:latin typeface="Calibri"/>
                <a:ea typeface="Roboto Medium"/>
                <a:cs typeface="Calibri"/>
                <a:sym typeface="Roboto Medium"/>
              </a:rPr>
              <a:t>Devices</a:t>
            </a:r>
            <a:r>
              <a:rPr lang="es-ES_tradnl" b="1" dirty="0">
                <a:latin typeface="Calibri"/>
                <a:ea typeface="Roboto Medium"/>
                <a:cs typeface="Calibri"/>
                <a:sym typeface="Roboto Medium"/>
              </a:rPr>
              <a:t> </a:t>
            </a:r>
            <a:r>
              <a:rPr lang="es-ES_tradnl" dirty="0">
                <a:latin typeface="Calibri"/>
                <a:ea typeface="Roboto Medium"/>
                <a:cs typeface="Calibri"/>
                <a:sym typeface="Roboto Medium"/>
              </a:rPr>
              <a:t>(SRD), enviar por este rango de frecuencias en todo el mundo y sin licencia. Para poder identificarlo sin ningún género de dudas, cada aparato está provisto de una </a:t>
            </a:r>
            <a:r>
              <a:rPr lang="es-ES_tradnl" b="1" dirty="0">
                <a:latin typeface="Calibri"/>
                <a:ea typeface="Roboto Medium"/>
                <a:cs typeface="Calibri"/>
                <a:sym typeface="Roboto Medium"/>
              </a:rPr>
              <a:t>dirección MAC de 48 bits</a:t>
            </a:r>
            <a:r>
              <a:rPr lang="es-ES_tradnl" dirty="0">
                <a:latin typeface="Calibri"/>
                <a:ea typeface="Roboto Medium"/>
                <a:cs typeface="Calibri"/>
                <a:sym typeface="Roboto Medium"/>
              </a:rPr>
              <a:t> individual.</a:t>
            </a:r>
          </a:p>
        </p:txBody>
      </p:sp>
      <p:pic>
        <p:nvPicPr>
          <p:cNvPr id="10" name="Imagen 9" descr="monoblut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247" y="2158899"/>
            <a:ext cx="4228882" cy="4590259"/>
          </a:xfrm>
          <a:prstGeom prst="rect">
            <a:avLst/>
          </a:prstGeom>
        </p:spPr>
      </p:pic>
      <p:sp>
        <p:nvSpPr>
          <p:cNvPr id="7"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is-IS" sz="2800" b="1" dirty="0">
                <a:solidFill>
                  <a:srgbClr val="741B47"/>
                </a:solidFill>
                <a:latin typeface="Calibri" panose="020F0502020204030204" pitchFamily="34" charset="0"/>
                <a:ea typeface="Roboto"/>
                <a:cs typeface="Calibri" panose="020F0502020204030204" pitchFamily="34" charset="0"/>
                <a:sym typeface="Roboto"/>
              </a:rPr>
              <a:t>LA CONEXIÓN DEL </a:t>
            </a:r>
            <a:r>
              <a:rPr lang="es-ES_tradnl" sz="2800" dirty="0" smtClean="0">
                <a:solidFill>
                  <a:srgbClr val="ED423D"/>
                </a:solidFill>
                <a:latin typeface="Calibri" panose="020F0502020204030204" pitchFamily="34" charset="0"/>
                <a:ea typeface="Roboto"/>
                <a:cs typeface="Calibri" panose="020F0502020204030204" pitchFamily="34" charset="0"/>
                <a:sym typeface="Roboto"/>
              </a:rPr>
              <a:t>SISTEMA BLUETOOTH</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404533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6" name="Google Shape;186;p20"/>
          <p:cNvSpPr/>
          <p:nvPr/>
        </p:nvSpPr>
        <p:spPr>
          <a:xfrm>
            <a:off x="452174" y="2157560"/>
            <a:ext cx="6842873" cy="2249760"/>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marL="120650" lvl="0">
              <a:lnSpc>
                <a:spcPct val="115000"/>
              </a:lnSpc>
              <a:spcAft>
                <a:spcPts val="500"/>
              </a:spcAft>
              <a:buClr>
                <a:schemeClr val="dk1"/>
              </a:buClr>
              <a:buSzPts val="1700"/>
            </a:pPr>
            <a:endParaRPr lang="x-none" sz="1500" dirty="0">
              <a:solidFill>
                <a:schemeClr val="dk1"/>
              </a:solidFill>
              <a:latin typeface="Calibri" panose="020F0502020204030204" pitchFamily="34" charset="0"/>
              <a:ea typeface="Roboto Medium"/>
              <a:cs typeface="Calibri" panose="020F0502020204030204" pitchFamily="34" charset="0"/>
              <a:sym typeface="Roboto Medium"/>
            </a:endParaRPr>
          </a:p>
        </p:txBody>
      </p:sp>
      <p:sp>
        <p:nvSpPr>
          <p:cNvPr id="1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9</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4"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¿CUÁL ES EL ALCANCE DEL </a:t>
            </a:r>
            <a:r>
              <a:rPr lang="es-ES_tradnl" sz="2800" dirty="0">
                <a:solidFill>
                  <a:srgbClr val="ED423D"/>
                </a:solidFill>
                <a:latin typeface="Calibri" panose="020F0502020204030204" pitchFamily="34" charset="0"/>
                <a:ea typeface="Roboto"/>
                <a:cs typeface="Calibri" panose="020F0502020204030204" pitchFamily="34" charset="0"/>
                <a:sym typeface="Roboto"/>
              </a:rPr>
              <a:t>BLUETOOTH</a:t>
            </a: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 name="Rectángulo 1"/>
          <p:cNvSpPr/>
          <p:nvPr/>
        </p:nvSpPr>
        <p:spPr>
          <a:xfrm>
            <a:off x="624337" y="2261628"/>
            <a:ext cx="5711207" cy="830227"/>
          </a:xfrm>
          <a:prstGeom prst="rect">
            <a:avLst/>
          </a:prstGeom>
        </p:spPr>
        <p:txBody>
          <a:bodyPr wrap="square">
            <a:spAutoFit/>
          </a:bodyPr>
          <a:lstStyle/>
          <a:p>
            <a:pPr marL="120650" lvl="0">
              <a:lnSpc>
                <a:spcPct val="115000"/>
              </a:lnSpc>
              <a:spcAft>
                <a:spcPts val="500"/>
              </a:spcAft>
              <a:buClr>
                <a:schemeClr val="dk1"/>
              </a:buClr>
              <a:buSzPts val="1700"/>
            </a:pPr>
            <a:r>
              <a:rPr lang="es-ES_tradnl" dirty="0">
                <a:solidFill>
                  <a:schemeClr val="dk1"/>
                </a:solidFill>
                <a:latin typeface="Calibri" panose="020F0502020204030204" pitchFamily="34" charset="0"/>
                <a:ea typeface="Roboto Medium"/>
                <a:cs typeface="Calibri" panose="020F0502020204030204" pitchFamily="34" charset="0"/>
                <a:sym typeface="Roboto Medium"/>
              </a:rPr>
              <a:t>En cuanto a la cuestión del alcance máximo del Bluetooth, hasta ahora podemos distinguir tres tipos que dependen de las necesidades del dispositivo correspondiente:</a:t>
            </a:r>
            <a:endParaRPr lang="x-none" dirty="0">
              <a:solidFill>
                <a:schemeClr val="dk1"/>
              </a:solidFill>
              <a:latin typeface="Calibri" panose="020F0502020204030204" pitchFamily="34" charset="0"/>
              <a:ea typeface="Roboto Medium"/>
              <a:cs typeface="Calibri" panose="020F0502020204030204" pitchFamily="34" charset="0"/>
              <a:sym typeface="Roboto Medium"/>
            </a:endParaRPr>
          </a:p>
        </p:txBody>
      </p:sp>
      <p:pic>
        <p:nvPicPr>
          <p:cNvPr id="4" name="Imagen 3" descr="la-tabla-blut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081" y="3481388"/>
            <a:ext cx="6642100" cy="2819400"/>
          </a:xfrm>
          <a:prstGeom prst="rect">
            <a:avLst/>
          </a:prstGeom>
        </p:spPr>
      </p:pic>
    </p:spTree>
    <p:extLst>
      <p:ext uri="{BB962C8B-B14F-4D97-AF65-F5344CB8AC3E}">
        <p14:creationId xmlns:p14="http://schemas.microsoft.com/office/powerpoint/2010/main" val="2420886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1"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0</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6" name="Imagen 5" descr="dedoblut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67" y="2136429"/>
            <a:ext cx="4909456" cy="3615145"/>
          </a:xfrm>
          <a:prstGeom prst="rect">
            <a:avLst/>
          </a:prstGeom>
        </p:spPr>
      </p:pic>
      <p:pic>
        <p:nvPicPr>
          <p:cNvPr id="7" name="Imagen 6" descr="dedoblutu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00" y="3481387"/>
            <a:ext cx="4909456" cy="3615145"/>
          </a:xfrm>
          <a:prstGeom prst="rect">
            <a:avLst/>
          </a:prstGeom>
        </p:spPr>
      </p:pic>
      <p:sp>
        <p:nvSpPr>
          <p:cNvPr id="8"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CL" sz="2800" b="1" dirty="0">
                <a:solidFill>
                  <a:srgbClr val="741B47"/>
                </a:solidFill>
                <a:latin typeface="Calibri" panose="020F0502020204030204" pitchFamily="34" charset="0"/>
                <a:ea typeface="Roboto"/>
                <a:cs typeface="Calibri" panose="020F0502020204030204" pitchFamily="34" charset="0"/>
                <a:sym typeface="Roboto"/>
              </a:rPr>
              <a:t>SISTEMA </a:t>
            </a:r>
            <a:r>
              <a:rPr lang="es-CL" sz="2800" dirty="0">
                <a:solidFill>
                  <a:srgbClr val="ED423D"/>
                </a:solidFill>
                <a:latin typeface="Calibri" panose="020F0502020204030204" pitchFamily="34" charset="0"/>
                <a:ea typeface="Roboto"/>
                <a:cs typeface="Calibri" panose="020F0502020204030204" pitchFamily="34" charset="0"/>
                <a:sym typeface="Roboto"/>
              </a:rPr>
              <a:t>BLUETOOTH </a:t>
            </a:r>
            <a:r>
              <a:rPr lang="es-CL" sz="2800" b="1" dirty="0">
                <a:solidFill>
                  <a:srgbClr val="741B47"/>
                </a:solidFill>
                <a:latin typeface="Calibri" panose="020F0502020204030204" pitchFamily="34" charset="0"/>
                <a:ea typeface="Roboto"/>
                <a:cs typeface="Calibri" panose="020F0502020204030204" pitchFamily="34" charset="0"/>
                <a:sym typeface="Roboto"/>
              </a:rPr>
              <a:t>AUTOMOTRIZ</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1109870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13"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¿CUÁNTO APRENDIMOS?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16" name="Grupo 15"/>
          <p:cNvGrpSpPr/>
          <p:nvPr/>
        </p:nvGrpSpPr>
        <p:grpSpPr>
          <a:xfrm>
            <a:off x="2035277" y="2911885"/>
            <a:ext cx="6999671" cy="2696553"/>
            <a:chOff x="4461133" y="3098700"/>
            <a:chExt cx="4657800" cy="1525000"/>
          </a:xfrm>
        </p:grpSpPr>
        <p:sp>
          <p:nvSpPr>
            <p:cNvPr id="17" name="Google Shape;73;p14"/>
            <p:cNvSpPr/>
            <p:nvPr/>
          </p:nvSpPr>
          <p:spPr>
            <a:xfrm>
              <a:off x="4461133" y="3098700"/>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8" name="Google Shape;80;p14"/>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PRACTICANDO CON </a:t>
              </a:r>
              <a:r>
                <a:rPr lang="es-CL" sz="2000" b="1" dirty="0" smtClean="0">
                  <a:solidFill>
                    <a:srgbClr val="741B47"/>
                  </a:solidFill>
                  <a:latin typeface="Calibri" panose="020F0502020204030204" pitchFamily="34" charset="0"/>
                  <a:ea typeface="Roboto"/>
                  <a:cs typeface="Calibri" panose="020F0502020204030204" pitchFamily="34" charset="0"/>
                  <a:sym typeface="Roboto"/>
                </a:rPr>
                <a:t>SISTEMA BLUETOOTH</a:t>
              </a:r>
            </a:p>
            <a:p>
              <a:pPr lvl="0">
                <a:lnSpc>
                  <a:spcPct val="115000"/>
                </a:lnSpc>
              </a:pPr>
              <a:endParaRPr lang="x-none" sz="1600" dirty="0" smtClean="0">
                <a:latin typeface="Calibri" panose="020F0502020204030204" pitchFamily="34" charset="0"/>
                <a:ea typeface="Roboto"/>
                <a:cs typeface="Calibri" panose="020F0502020204030204" pitchFamily="34" charset="0"/>
                <a:sym typeface="Roboto"/>
              </a:endParaRPr>
            </a:p>
            <a:p>
              <a:pPr>
                <a:lnSpc>
                  <a:spcPct val="115000"/>
                </a:lnSpc>
              </a:pPr>
              <a:r>
                <a:rPr lang="x-none" sz="1600" dirty="0" smtClean="0">
                  <a:latin typeface="Calibri" panose="020F0502020204030204" pitchFamily="34" charset="0"/>
                  <a:ea typeface="Roboto"/>
                  <a:cs typeface="Calibri" panose="020F0502020204030204" pitchFamily="34" charset="0"/>
                  <a:sym typeface="Roboto"/>
                </a:rPr>
                <a:t>¡</a:t>
              </a:r>
              <a:r>
                <a:rPr lang="x-none" sz="1600" dirty="0">
                  <a:latin typeface="Calibri" panose="020F0502020204030204" pitchFamily="34" charset="0"/>
                  <a:ea typeface="Roboto"/>
                  <a:cs typeface="Calibri" panose="020F0502020204030204" pitchFamily="34" charset="0"/>
                  <a:sym typeface="Roboto"/>
                </a:rPr>
                <a:t>Ahora realizaremos una actividad que resume todo lo que hemos visto</a:t>
              </a:r>
              <a:r>
                <a:rPr lang="x-none" sz="1600" dirty="0" smtClean="0">
                  <a:latin typeface="Calibri" panose="020F0502020204030204" pitchFamily="34" charset="0"/>
                  <a:ea typeface="Roboto"/>
                  <a:cs typeface="Calibri" panose="020F0502020204030204" pitchFamily="34" charset="0"/>
                  <a:sym typeface="Roboto"/>
                </a:rPr>
                <a:t>! </a:t>
              </a:r>
              <a:r>
                <a:rPr lang="x-none" sz="1600" b="1" dirty="0" smtClean="0">
                  <a:solidFill>
                    <a:srgbClr val="76384D"/>
                  </a:solidFill>
                  <a:latin typeface="Calibri" panose="020F0502020204030204" pitchFamily="34" charset="0"/>
                  <a:ea typeface="Roboto"/>
                  <a:cs typeface="Calibri" panose="020F0502020204030204" pitchFamily="34" charset="0"/>
                  <a:sym typeface="Roboto"/>
                </a:rPr>
                <a:t>¡Atentos!</a:t>
              </a:r>
              <a:endParaRPr lang="x-none" sz="1600" b="1" dirty="0">
                <a:solidFill>
                  <a:srgbClr val="76384D"/>
                </a:solidFill>
                <a:latin typeface="Calibri" panose="020F0502020204030204" pitchFamily="34" charset="0"/>
                <a:ea typeface="Roboto"/>
                <a:cs typeface="Calibri" panose="020F0502020204030204" pitchFamily="34" charset="0"/>
                <a:sym typeface="Roboto"/>
              </a:endParaRPr>
            </a:p>
          </p:txBody>
        </p:sp>
      </p:grpSp>
      <p:sp>
        <p:nvSpPr>
          <p:cNvPr id="29"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REVISEMOS</a:t>
            </a:r>
          </a:p>
          <a:p>
            <a:endParaRPr lang="x-none" b="1" dirty="0">
              <a:latin typeface="Calibri" panose="020F0502020204030204" pitchFamily="34" charset="0"/>
              <a:ea typeface="Roboto"/>
              <a:cs typeface="Calibri" panose="020F0502020204030204" pitchFamily="34" charset="0"/>
              <a:sym typeface="Roboto"/>
            </a:endParaRPr>
          </a:p>
        </p:txBody>
      </p:sp>
      <p:sp>
        <p:nvSpPr>
          <p:cNvPr id="3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1</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 y="2592933"/>
            <a:ext cx="3793269" cy="3593837"/>
          </a:xfrm>
          <a:prstGeom prst="rect">
            <a:avLst/>
          </a:prstGeom>
        </p:spPr>
      </p:pic>
      <p:sp>
        <p:nvSpPr>
          <p:cNvPr id="46" name="Google Shape;82;p14"/>
          <p:cNvSpPr txBox="1"/>
          <p:nvPr/>
        </p:nvSpPr>
        <p:spPr>
          <a:xfrm>
            <a:off x="4149211" y="1205044"/>
            <a:ext cx="1169388" cy="483184"/>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_tradnl" sz="6000" dirty="0" smtClean="0">
                <a:solidFill>
                  <a:schemeClr val="bg1"/>
                </a:solidFill>
                <a:latin typeface="Calibri" panose="020F0502020204030204" pitchFamily="34" charset="0"/>
                <a:ea typeface="Roboto"/>
                <a:cs typeface="Calibri" panose="020F0502020204030204" pitchFamily="34" charset="0"/>
                <a:sym typeface="Roboto"/>
              </a:rPr>
              <a:t>11</a:t>
            </a:r>
            <a:endParaRPr sz="6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9278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smtClean="0">
                <a:latin typeface="Calibri" panose="020F0502020204030204" pitchFamily="34" charset="0"/>
                <a:ea typeface="Roboto"/>
                <a:cs typeface="Calibri" panose="020F0502020204030204" pitchFamily="34" charset="0"/>
                <a:sym typeface="Roboto"/>
              </a:rPr>
              <a:t>ANTES DE COMENZAR LA ACTIVIDAD:</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18" name="Google Shape;123;p16"/>
          <p:cNvSpPr txBox="1"/>
          <p:nvPr/>
        </p:nvSpPr>
        <p:spPr>
          <a:xfrm>
            <a:off x="375977" y="1342004"/>
            <a:ext cx="1983765"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CL" sz="2800" b="1" dirty="0" smtClean="0">
                <a:solidFill>
                  <a:srgbClr val="ED423D"/>
                </a:solidFill>
                <a:latin typeface="Calibri" panose="020F0502020204030204" pitchFamily="34" charset="0"/>
                <a:cs typeface="Calibri" panose="020F0502020204030204" pitchFamily="34" charset="0"/>
              </a:rPr>
              <a:t>¡ATENCIÓN!</a:t>
            </a:r>
            <a:endParaRPr sz="3100" b="1" dirty="0">
              <a:solidFill>
                <a:srgbClr val="ED423D"/>
              </a:solidFill>
              <a:latin typeface="Calibri" panose="020F0502020204030204" pitchFamily="34" charset="0"/>
              <a:ea typeface="Roboto"/>
              <a:cs typeface="Calibri" panose="020F0502020204030204" pitchFamily="34" charset="0"/>
              <a:sym typeface="Roboto"/>
            </a:endParaRPr>
          </a:p>
        </p:txBody>
      </p:sp>
      <p:grpSp>
        <p:nvGrpSpPr>
          <p:cNvPr id="69" name="Grupo 68"/>
          <p:cNvGrpSpPr/>
          <p:nvPr/>
        </p:nvGrpSpPr>
        <p:grpSpPr>
          <a:xfrm>
            <a:off x="-4655" y="1788831"/>
            <a:ext cx="9168320" cy="5162139"/>
            <a:chOff x="-4655" y="1788831"/>
            <a:chExt cx="9168320" cy="5162139"/>
          </a:xfrm>
        </p:grpSpPr>
        <p:sp>
          <p:nvSpPr>
            <p:cNvPr id="8" name="CuadroTexto 7"/>
            <p:cNvSpPr txBox="1"/>
            <p:nvPr/>
          </p:nvSpPr>
          <p:spPr>
            <a:xfrm>
              <a:off x="1229039" y="1794200"/>
              <a:ext cx="7934626" cy="553998"/>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MATERIALES INFLAMABLES: </a:t>
              </a:r>
              <a:r>
                <a:rPr lang="es-CL" dirty="0">
                  <a:solidFill>
                    <a:schemeClr val="tx1"/>
                  </a:solidFill>
                  <a:latin typeface="Calibri" panose="020F0502020204030204" pitchFamily="34" charset="0"/>
                  <a:cs typeface="Calibri" panose="020F0502020204030204" pitchFamily="34" charset="0"/>
                </a:rPr>
                <a:t>Tener máxima precaución al momento de  manipular o extraer el combustible de los sistemas del vehículo (bomba combustible, mangueras de inyección, </a:t>
              </a:r>
              <a:r>
                <a:rPr lang="es-CL" dirty="0" err="1" smtClean="0">
                  <a:solidFill>
                    <a:schemeClr val="tx1"/>
                  </a:solidFill>
                  <a:latin typeface="Calibri" panose="020F0502020204030204" pitchFamily="34" charset="0"/>
                  <a:cs typeface="Calibri" panose="020F0502020204030204" pitchFamily="34" charset="0"/>
                </a:rPr>
                <a:t>etc</a:t>
              </a:r>
              <a:r>
                <a:rPr lang="es-CL" dirty="0" smtClean="0">
                  <a:solidFill>
                    <a:schemeClr val="tx1"/>
                  </a:solidFill>
                  <a:latin typeface="Calibri" panose="020F0502020204030204" pitchFamily="34" charset="0"/>
                  <a:cs typeface="Calibri" panose="020F0502020204030204" pitchFamily="34" charset="0"/>
                </a:rPr>
                <a:t>). </a:t>
              </a:r>
              <a:endParaRPr lang="es-CL" dirty="0">
                <a:solidFill>
                  <a:schemeClr val="tx1"/>
                </a:solidFill>
                <a:latin typeface="Calibri" panose="020F0502020204030204" pitchFamily="34" charset="0"/>
                <a:cs typeface="Calibri" panose="020F0502020204030204" pitchFamily="34" charset="0"/>
              </a:endParaRPr>
            </a:p>
          </p:txBody>
        </p:sp>
        <p:sp>
          <p:nvSpPr>
            <p:cNvPr id="9" name="CuadroTexto 8"/>
            <p:cNvSpPr txBox="1"/>
            <p:nvPr/>
          </p:nvSpPr>
          <p:spPr>
            <a:xfrm>
              <a:off x="1229039" y="2476287"/>
              <a:ext cx="7669155" cy="784830"/>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LA VISTA: </a:t>
              </a:r>
              <a:r>
                <a:rPr lang="es-CL" dirty="0" smtClean="0">
                  <a:solidFill>
                    <a:schemeClr val="tx1"/>
                  </a:solidFill>
                  <a:latin typeface="Calibri" panose="020F0502020204030204" pitchFamily="34" charset="0"/>
                  <a:cs typeface="Calibri" panose="020F0502020204030204" pitchFamily="34" charset="0"/>
                </a:rPr>
                <a:t>Se </a:t>
              </a:r>
              <a:r>
                <a:rPr lang="es-CL" dirty="0">
                  <a:solidFill>
                    <a:schemeClr val="tx1"/>
                  </a:solidFill>
                  <a:latin typeface="Calibri" panose="020F0502020204030204" pitchFamily="34" charset="0"/>
                  <a:cs typeface="Calibri" panose="020F0502020204030204" pitchFamily="34" charset="0"/>
                </a:rPr>
                <a:t>utilizarán antiparras siempre que exista riesgo de proyección de partículas a los ojos. (aceites, líquidos refrigerantes y de freno, virutas del disco de freno, uso de circuitos eléctricos, </a:t>
              </a:r>
              <a:r>
                <a:rPr lang="es-CL" dirty="0" err="1" smtClean="0">
                  <a:solidFill>
                    <a:schemeClr val="tx1"/>
                  </a:solidFill>
                  <a:latin typeface="Calibri" panose="020F0502020204030204" pitchFamily="34" charset="0"/>
                  <a:cs typeface="Calibri" panose="020F0502020204030204" pitchFamily="34" charset="0"/>
                </a:rPr>
                <a:t>etc</a:t>
              </a:r>
              <a:r>
                <a:rPr lang="es-CL" dirty="0" smtClean="0">
                  <a:solidFill>
                    <a:schemeClr val="tx1"/>
                  </a:solidFill>
                  <a:latin typeface="Calibri" panose="020F0502020204030204" pitchFamily="34" charset="0"/>
                  <a:cs typeface="Calibri" panose="020F0502020204030204" pitchFamily="34" charset="0"/>
                </a:rPr>
                <a:t>).</a:t>
              </a:r>
              <a:endParaRPr lang="es-CL" dirty="0">
                <a:solidFill>
                  <a:schemeClr val="tx1"/>
                </a:solidFill>
                <a:latin typeface="Calibri" panose="020F0502020204030204" pitchFamily="34" charset="0"/>
                <a:cs typeface="Calibri" panose="020F0502020204030204" pitchFamily="34" charset="0"/>
              </a:endParaRPr>
            </a:p>
          </p:txBody>
        </p:sp>
        <p:sp>
          <p:nvSpPr>
            <p:cNvPr id="11" name="CuadroTexto 10"/>
            <p:cNvSpPr txBox="1"/>
            <p:nvPr/>
          </p:nvSpPr>
          <p:spPr>
            <a:xfrm>
              <a:off x="1229039" y="4302125"/>
              <a:ext cx="7865800" cy="553998"/>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LOS </a:t>
              </a:r>
              <a:r>
                <a:rPr lang="es-CL" sz="1600" b="1" dirty="0" smtClean="0">
                  <a:solidFill>
                    <a:srgbClr val="741B47"/>
                  </a:solidFill>
                  <a:latin typeface="Calibri" panose="020F0502020204030204" pitchFamily="34" charset="0"/>
                  <a:cs typeface="Calibri" panose="020F0502020204030204" pitchFamily="34" charset="0"/>
                </a:rPr>
                <a:t>PIES: </a:t>
              </a:r>
              <a:r>
                <a:rPr lang="es-CL" dirty="0" smtClean="0">
                  <a:latin typeface="Calibri" panose="020F0502020204030204" pitchFamily="34" charset="0"/>
                  <a:cs typeface="Calibri" panose="020F0502020204030204" pitchFamily="34" charset="0"/>
                </a:rPr>
                <a:t>Uso </a:t>
              </a:r>
              <a:r>
                <a:rPr lang="es-CL" dirty="0">
                  <a:latin typeface="Calibri" panose="020F0502020204030204" pitchFamily="34" charset="0"/>
                  <a:cs typeface="Calibri" panose="020F0502020204030204" pitchFamily="34" charset="0"/>
                </a:rPr>
                <a:t>obligatorio de zapatos de seguridad </a:t>
              </a:r>
              <a:r>
                <a:rPr lang="es-CL" dirty="0" smtClean="0">
                  <a:latin typeface="Calibri" panose="020F0502020204030204" pitchFamily="34" charset="0"/>
                  <a:cs typeface="Calibri" panose="020F0502020204030204" pitchFamily="34" charset="0"/>
                </a:rPr>
                <a:t>al </a:t>
              </a:r>
              <a:r>
                <a:rPr lang="es-CL" dirty="0">
                  <a:latin typeface="Calibri" panose="020F0502020204030204" pitchFamily="34" charset="0"/>
                  <a:cs typeface="Calibri" panose="020F0502020204030204" pitchFamily="34" charset="0"/>
                </a:rPr>
                <a:t>entrar al taller o laboratorio</a:t>
              </a:r>
              <a:r>
                <a:rPr lang="es-CL" dirty="0" smtClean="0">
                  <a:latin typeface="Calibri" panose="020F0502020204030204" pitchFamily="34" charset="0"/>
                  <a:cs typeface="Calibri" panose="020F0502020204030204" pitchFamily="34" charset="0"/>
                </a:rPr>
                <a:t>, en </a:t>
              </a:r>
              <a:r>
                <a:rPr lang="es-CL" dirty="0">
                  <a:latin typeface="Calibri" panose="020F0502020204030204" pitchFamily="34" charset="0"/>
                  <a:cs typeface="Calibri" panose="020F0502020204030204" pitchFamily="34" charset="0"/>
                </a:rPr>
                <a:t>casos </a:t>
              </a:r>
              <a:r>
                <a:rPr lang="es-CL" dirty="0" smtClean="0">
                  <a:latin typeface="Calibri" panose="020F0502020204030204" pitchFamily="34" charset="0"/>
                  <a:cs typeface="Calibri" panose="020F0502020204030204" pitchFamily="34" charset="0"/>
                </a:rPr>
                <a:t>que </a:t>
              </a:r>
              <a:r>
                <a:rPr lang="es-CL" dirty="0">
                  <a:latin typeface="Calibri" panose="020F0502020204030204" pitchFamily="34" charset="0"/>
                  <a:cs typeface="Calibri" panose="020F0502020204030204" pitchFamily="34" charset="0"/>
                </a:rPr>
                <a:t>exista riesgo de caídas de objetos </a:t>
              </a:r>
              <a:r>
                <a:rPr lang="es-CL" dirty="0" smtClean="0">
                  <a:latin typeface="Calibri" panose="020F0502020204030204" pitchFamily="34" charset="0"/>
                  <a:cs typeface="Calibri" panose="020F0502020204030204" pitchFamily="34" charset="0"/>
                </a:rPr>
                <a:t>pesados.</a:t>
              </a:r>
              <a:endParaRPr lang="es-CL" dirty="0">
                <a:solidFill>
                  <a:schemeClr val="bg1"/>
                </a:solidFill>
                <a:latin typeface="Calibri" panose="020F0502020204030204" pitchFamily="34" charset="0"/>
                <a:cs typeface="Calibri" panose="020F0502020204030204" pitchFamily="34" charset="0"/>
              </a:endParaRPr>
            </a:p>
          </p:txBody>
        </p:sp>
        <p:sp>
          <p:nvSpPr>
            <p:cNvPr id="12" name="CuadroTexto 11"/>
            <p:cNvSpPr txBox="1"/>
            <p:nvPr/>
          </p:nvSpPr>
          <p:spPr>
            <a:xfrm>
              <a:off x="1229039" y="4984212"/>
              <a:ext cx="7030065" cy="307777"/>
            </a:xfrm>
            <a:prstGeom prst="rect">
              <a:avLst/>
            </a:prstGeom>
            <a:noFill/>
          </p:spPr>
          <p:txBody>
            <a:bodyPr wrap="square" rtlCol="0">
              <a:spAutoFit/>
            </a:bodyPr>
            <a:lstStyle/>
            <a:p>
              <a:r>
                <a:rPr lang="es-CL" b="1" dirty="0" smtClean="0">
                  <a:solidFill>
                    <a:srgbClr val="741B47"/>
                  </a:solidFill>
                  <a:latin typeface="Calibri" panose="020F0502020204030204" pitchFamily="34" charset="0"/>
                  <a:cs typeface="Calibri" panose="020F0502020204030204" pitchFamily="34" charset="0"/>
                </a:rPr>
                <a:t>Manipular </a:t>
              </a:r>
              <a:r>
                <a:rPr lang="es-CL" b="1" dirty="0">
                  <a:solidFill>
                    <a:srgbClr val="741B47"/>
                  </a:solidFill>
                  <a:latin typeface="Calibri" panose="020F0502020204030204" pitchFamily="34" charset="0"/>
                  <a:cs typeface="Calibri" panose="020F0502020204030204" pitchFamily="34" charset="0"/>
                </a:rPr>
                <a:t>herramientas </a:t>
              </a:r>
              <a:r>
                <a:rPr lang="es-CL" dirty="0">
                  <a:latin typeface="Calibri" panose="020F0502020204030204" pitchFamily="34" charset="0"/>
                  <a:cs typeface="Calibri" panose="020F0502020204030204" pitchFamily="34" charset="0"/>
                </a:rPr>
                <a:t>cuidadosamente.</a:t>
              </a:r>
              <a:endParaRPr lang="es-CL" dirty="0">
                <a:solidFill>
                  <a:schemeClr val="bg1"/>
                </a:solidFill>
                <a:latin typeface="Calibri" panose="020F0502020204030204" pitchFamily="34" charset="0"/>
                <a:cs typeface="Calibri" panose="020F0502020204030204" pitchFamily="34" charset="0"/>
              </a:endParaRPr>
            </a:p>
          </p:txBody>
        </p:sp>
        <p:sp>
          <p:nvSpPr>
            <p:cNvPr id="14" name="CuadroTexto 13"/>
            <p:cNvSpPr txBox="1"/>
            <p:nvPr/>
          </p:nvSpPr>
          <p:spPr>
            <a:xfrm>
              <a:off x="1229039" y="5420078"/>
              <a:ext cx="4758809" cy="307777"/>
            </a:xfrm>
            <a:prstGeom prst="rect">
              <a:avLst/>
            </a:prstGeom>
            <a:noFill/>
          </p:spPr>
          <p:txBody>
            <a:bodyPr wrap="square" rtlCol="0">
              <a:spAutoFit/>
            </a:bodyPr>
            <a:lstStyle/>
            <a:p>
              <a:r>
                <a:rPr lang="es-CL" b="1" dirty="0">
                  <a:solidFill>
                    <a:srgbClr val="741B47"/>
                  </a:solidFill>
                  <a:latin typeface="Calibri" panose="020F0502020204030204" pitchFamily="34" charset="0"/>
                  <a:cs typeface="Calibri" panose="020F0502020204030204" pitchFamily="34" charset="0"/>
                </a:rPr>
                <a:t>Asegurar la integridad física </a:t>
              </a:r>
              <a:r>
                <a:rPr lang="es-CL" dirty="0" smtClean="0">
                  <a:latin typeface="Calibri" panose="020F0502020204030204" pitchFamily="34" charset="0"/>
                  <a:cs typeface="Calibri" panose="020F0502020204030204" pitchFamily="34" charset="0"/>
                </a:rPr>
                <a:t>propia </a:t>
              </a:r>
              <a:r>
                <a:rPr lang="es-CL" dirty="0">
                  <a:latin typeface="Calibri" panose="020F0502020204030204" pitchFamily="34" charset="0"/>
                  <a:cs typeface="Calibri" panose="020F0502020204030204" pitchFamily="34" charset="0"/>
                </a:rPr>
                <a:t>y del grupo de </a:t>
              </a:r>
              <a:r>
                <a:rPr lang="es-CL" dirty="0" smtClean="0">
                  <a:latin typeface="Calibri" panose="020F0502020204030204" pitchFamily="34" charset="0"/>
                  <a:cs typeface="Calibri" panose="020F0502020204030204" pitchFamily="34" charset="0"/>
                </a:rPr>
                <a:t>trabajo.</a:t>
              </a:r>
              <a:endParaRPr lang="es-CL" dirty="0">
                <a:solidFill>
                  <a:schemeClr val="bg1"/>
                </a:solidFill>
                <a:latin typeface="Calibri" panose="020F0502020204030204" pitchFamily="34" charset="0"/>
                <a:cs typeface="Calibri" panose="020F0502020204030204" pitchFamily="34" charset="0"/>
              </a:endParaRPr>
            </a:p>
          </p:txBody>
        </p:sp>
        <p:sp>
          <p:nvSpPr>
            <p:cNvPr id="15" name="CuadroTexto 14"/>
            <p:cNvSpPr txBox="1"/>
            <p:nvPr/>
          </p:nvSpPr>
          <p:spPr>
            <a:xfrm>
              <a:off x="1229039" y="5855944"/>
              <a:ext cx="7030065" cy="307777"/>
            </a:xfrm>
            <a:prstGeom prst="rect">
              <a:avLst/>
            </a:prstGeom>
            <a:noFill/>
          </p:spPr>
          <p:txBody>
            <a:bodyPr wrap="square" rtlCol="0">
              <a:spAutoFit/>
            </a:bodyPr>
            <a:lstStyle/>
            <a:p>
              <a:r>
                <a:rPr lang="es-CL" dirty="0" smtClean="0">
                  <a:latin typeface="Calibri" panose="020F0502020204030204" pitchFamily="34" charset="0"/>
                  <a:cs typeface="Calibri" panose="020F0502020204030204" pitchFamily="34" charset="0"/>
                </a:rPr>
                <a:t>Circular </a:t>
              </a:r>
              <a:r>
                <a:rPr lang="es-CL" dirty="0">
                  <a:latin typeface="Calibri" panose="020F0502020204030204" pitchFamily="34" charset="0"/>
                  <a:cs typeface="Calibri" panose="020F0502020204030204" pitchFamily="34" charset="0"/>
                </a:rPr>
                <a:t>solo por las </a:t>
              </a:r>
              <a:r>
                <a:rPr lang="es-CL" b="1" dirty="0">
                  <a:solidFill>
                    <a:srgbClr val="741B47"/>
                  </a:solidFill>
                  <a:latin typeface="Calibri" panose="020F0502020204030204" pitchFamily="34" charset="0"/>
                  <a:cs typeface="Calibri" panose="020F0502020204030204" pitchFamily="34" charset="0"/>
                </a:rPr>
                <a:t>zonas de seguridad </a:t>
              </a:r>
              <a:r>
                <a:rPr lang="es-CL" dirty="0" smtClean="0">
                  <a:latin typeface="Calibri" panose="020F0502020204030204" pitchFamily="34" charset="0"/>
                  <a:cs typeface="Calibri" panose="020F0502020204030204" pitchFamily="34" charset="0"/>
                </a:rPr>
                <a:t>demarcadas.</a:t>
              </a:r>
              <a:endParaRPr lang="es-CL" dirty="0">
                <a:solidFill>
                  <a:schemeClr val="bg1"/>
                </a:solidFill>
                <a:latin typeface="Calibri" panose="020F0502020204030204" pitchFamily="34" charset="0"/>
                <a:cs typeface="Calibri" panose="020F0502020204030204" pitchFamily="34" charset="0"/>
              </a:endParaRPr>
            </a:p>
          </p:txBody>
        </p:sp>
        <p:sp>
          <p:nvSpPr>
            <p:cNvPr id="16" name="CuadroTexto 15"/>
            <p:cNvSpPr txBox="1"/>
            <p:nvPr/>
          </p:nvSpPr>
          <p:spPr>
            <a:xfrm>
              <a:off x="1229039" y="6291811"/>
              <a:ext cx="3883739" cy="523220"/>
            </a:xfrm>
            <a:prstGeom prst="rect">
              <a:avLst/>
            </a:prstGeom>
            <a:noFill/>
          </p:spPr>
          <p:txBody>
            <a:bodyPr wrap="square" rtlCol="0">
              <a:spAutoFit/>
            </a:bodyPr>
            <a:lstStyle/>
            <a:p>
              <a:r>
                <a:rPr lang="es-CL" dirty="0">
                  <a:latin typeface="Calibri" panose="020F0502020204030204" pitchFamily="34" charset="0"/>
                  <a:cs typeface="Calibri" panose="020F0502020204030204" pitchFamily="34" charset="0"/>
                </a:rPr>
                <a:t>Toda actividad debe desarrollarse </a:t>
              </a:r>
              <a:r>
                <a:rPr lang="es-CL" b="1" dirty="0">
                  <a:solidFill>
                    <a:srgbClr val="741B47"/>
                  </a:solidFill>
                  <a:latin typeface="Calibri" panose="020F0502020204030204" pitchFamily="34" charset="0"/>
                  <a:cs typeface="Calibri" panose="020F0502020204030204" pitchFamily="34" charset="0"/>
                </a:rPr>
                <a:t>bajo supervisión </a:t>
              </a:r>
              <a:r>
                <a:rPr lang="es-CL" dirty="0">
                  <a:latin typeface="Calibri" panose="020F0502020204030204" pitchFamily="34" charset="0"/>
                  <a:cs typeface="Calibri" panose="020F0502020204030204" pitchFamily="34" charset="0"/>
                </a:rPr>
                <a:t>de la persona a </a:t>
              </a:r>
              <a:r>
                <a:rPr lang="es-CL" dirty="0" smtClean="0">
                  <a:latin typeface="Calibri" panose="020F0502020204030204" pitchFamily="34" charset="0"/>
                  <a:cs typeface="Calibri" panose="020F0502020204030204" pitchFamily="34" charset="0"/>
                </a:rPr>
                <a:t>cargo </a:t>
              </a:r>
              <a:r>
                <a:rPr lang="es-CL" dirty="0">
                  <a:latin typeface="Calibri" panose="020F0502020204030204" pitchFamily="34" charset="0"/>
                  <a:cs typeface="Calibri" panose="020F0502020204030204" pitchFamily="34" charset="0"/>
                </a:rPr>
                <a:t>del taller o laboratorio</a:t>
              </a:r>
              <a:r>
                <a:rPr lang="es-CL" dirty="0" smtClean="0">
                  <a:latin typeface="Calibri" panose="020F0502020204030204" pitchFamily="34" charset="0"/>
                  <a:cs typeface="Calibri" panose="020F0502020204030204" pitchFamily="34" charset="0"/>
                </a:rPr>
                <a:t>.</a:t>
              </a:r>
              <a:endParaRPr lang="es-CL" dirty="0">
                <a:solidFill>
                  <a:schemeClr val="bg1"/>
                </a:solidFill>
                <a:latin typeface="Calibri" panose="020F0502020204030204" pitchFamily="34" charset="0"/>
                <a:cs typeface="Calibri" panose="020F0502020204030204" pitchFamily="34" charset="0"/>
              </a:endParaRPr>
            </a:p>
          </p:txBody>
        </p:sp>
        <p:grpSp>
          <p:nvGrpSpPr>
            <p:cNvPr id="63" name="Grupo 62"/>
            <p:cNvGrpSpPr/>
            <p:nvPr/>
          </p:nvGrpSpPr>
          <p:grpSpPr>
            <a:xfrm>
              <a:off x="-4655" y="1788831"/>
              <a:ext cx="1135367" cy="783005"/>
              <a:chOff x="-4655" y="1877319"/>
              <a:chExt cx="1135367" cy="783005"/>
            </a:xfrm>
          </p:grpSpPr>
          <p:sp>
            <p:nvSpPr>
              <p:cNvPr id="44" name="Redondear rectángulo de esquina del mismo lado 43"/>
              <p:cNvSpPr/>
              <p:nvPr/>
            </p:nvSpPr>
            <p:spPr>
              <a:xfrm rot="5400000">
                <a:off x="171526" y="1701138"/>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2" name="Imagen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97" y="2035280"/>
                <a:ext cx="629465" cy="530549"/>
              </a:xfrm>
              <a:prstGeom prst="rect">
                <a:avLst/>
              </a:prstGeom>
            </p:spPr>
          </p:pic>
        </p:grpSp>
        <p:sp>
          <p:nvSpPr>
            <p:cNvPr id="10" name="CuadroTexto 9"/>
            <p:cNvSpPr txBox="1"/>
            <p:nvPr/>
          </p:nvSpPr>
          <p:spPr>
            <a:xfrm>
              <a:off x="1229039" y="3389206"/>
              <a:ext cx="7865800" cy="784830"/>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LAS MANOS: </a:t>
              </a:r>
              <a:r>
                <a:rPr lang="es-CL" dirty="0" smtClean="0">
                  <a:solidFill>
                    <a:schemeClr val="tx1"/>
                  </a:solidFill>
                  <a:latin typeface="Calibri" panose="020F0502020204030204" pitchFamily="34" charset="0"/>
                  <a:cs typeface="Calibri" panose="020F0502020204030204" pitchFamily="34" charset="0"/>
                </a:rPr>
                <a:t>Se </a:t>
              </a:r>
              <a:r>
                <a:rPr lang="es-CL" dirty="0">
                  <a:solidFill>
                    <a:schemeClr val="tx1"/>
                  </a:solidFill>
                  <a:latin typeface="Calibri" panose="020F0502020204030204" pitchFamily="34" charset="0"/>
                  <a:cs typeface="Calibri" panose="020F0502020204030204" pitchFamily="34" charset="0"/>
                </a:rPr>
                <a:t>utilizarán siempre guantes de protección cuando </a:t>
              </a:r>
              <a:r>
                <a:rPr lang="es-CL" dirty="0" smtClean="0">
                  <a:solidFill>
                    <a:schemeClr val="tx1"/>
                  </a:solidFill>
                  <a:latin typeface="Calibri" panose="020F0502020204030204" pitchFamily="34" charset="0"/>
                  <a:cs typeface="Calibri" panose="020F0502020204030204" pitchFamily="34" charset="0"/>
                </a:rPr>
                <a:t>se </a:t>
              </a:r>
              <a:r>
                <a:rPr lang="es-CL" dirty="0">
                  <a:solidFill>
                    <a:schemeClr val="tx1"/>
                  </a:solidFill>
                  <a:latin typeface="Calibri" panose="020F0502020204030204" pitchFamily="34" charset="0"/>
                  <a:cs typeface="Calibri" panose="020F0502020204030204" pitchFamily="34" charset="0"/>
                </a:rPr>
                <a:t>manipulen cualquier tipo de fluidos, en uso de herramientas e intervención del motor, desarme de partes y trabajo en sistemas eléctricos. </a:t>
              </a:r>
            </a:p>
          </p:txBody>
        </p:sp>
        <p:grpSp>
          <p:nvGrpSpPr>
            <p:cNvPr id="64" name="Grupo 63"/>
            <p:cNvGrpSpPr/>
            <p:nvPr/>
          </p:nvGrpSpPr>
          <p:grpSpPr>
            <a:xfrm>
              <a:off x="-4655" y="2661654"/>
              <a:ext cx="1135367" cy="783005"/>
              <a:chOff x="-4655" y="2735448"/>
              <a:chExt cx="1135367" cy="783005"/>
            </a:xfrm>
          </p:grpSpPr>
          <p:sp>
            <p:nvSpPr>
              <p:cNvPr id="45" name="Redondear rectángulo de esquina del mismo lado 44"/>
              <p:cNvSpPr/>
              <p:nvPr/>
            </p:nvSpPr>
            <p:spPr>
              <a:xfrm rot="5400000">
                <a:off x="171526" y="2559267"/>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3" name="Imagen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47" y="2879412"/>
                <a:ext cx="639965" cy="539399"/>
              </a:xfrm>
              <a:prstGeom prst="rect">
                <a:avLst/>
              </a:prstGeom>
            </p:spPr>
          </p:pic>
        </p:grpSp>
        <p:grpSp>
          <p:nvGrpSpPr>
            <p:cNvPr id="65" name="Grupo 64"/>
            <p:cNvGrpSpPr/>
            <p:nvPr/>
          </p:nvGrpSpPr>
          <p:grpSpPr>
            <a:xfrm>
              <a:off x="-4655" y="3534477"/>
              <a:ext cx="1135367" cy="783005"/>
              <a:chOff x="-4655" y="3593577"/>
              <a:chExt cx="1135367" cy="783005"/>
            </a:xfrm>
          </p:grpSpPr>
          <p:sp>
            <p:nvSpPr>
              <p:cNvPr id="46" name="Redondear rectángulo de esquina del mismo lado 45"/>
              <p:cNvSpPr/>
              <p:nvPr/>
            </p:nvSpPr>
            <p:spPr>
              <a:xfrm rot="5400000">
                <a:off x="171526" y="3417396"/>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Imagen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51" y="3729725"/>
                <a:ext cx="602356" cy="507700"/>
              </a:xfrm>
              <a:prstGeom prst="rect">
                <a:avLst/>
              </a:prstGeom>
            </p:spPr>
          </p:pic>
        </p:grpSp>
        <p:grpSp>
          <p:nvGrpSpPr>
            <p:cNvPr id="66" name="Grupo 65"/>
            <p:cNvGrpSpPr/>
            <p:nvPr/>
          </p:nvGrpSpPr>
          <p:grpSpPr>
            <a:xfrm>
              <a:off x="-4655" y="4407300"/>
              <a:ext cx="1135367" cy="783005"/>
              <a:chOff x="-4655" y="4451706"/>
              <a:chExt cx="1135367" cy="783005"/>
            </a:xfrm>
          </p:grpSpPr>
          <p:sp>
            <p:nvSpPr>
              <p:cNvPr id="47" name="Redondear rectángulo de esquina del mismo lado 46"/>
              <p:cNvSpPr/>
              <p:nvPr/>
            </p:nvSpPr>
            <p:spPr>
              <a:xfrm rot="5400000">
                <a:off x="171526" y="4275525"/>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82" y="4590635"/>
                <a:ext cx="610125" cy="514248"/>
              </a:xfrm>
              <a:prstGeom prst="rect">
                <a:avLst/>
              </a:prstGeom>
            </p:spPr>
          </p:pic>
        </p:grpSp>
        <p:grpSp>
          <p:nvGrpSpPr>
            <p:cNvPr id="68" name="Grupo 67"/>
            <p:cNvGrpSpPr/>
            <p:nvPr/>
          </p:nvGrpSpPr>
          <p:grpSpPr>
            <a:xfrm>
              <a:off x="-4655" y="6167965"/>
              <a:ext cx="1135367" cy="783005"/>
              <a:chOff x="-4655" y="6167965"/>
              <a:chExt cx="1135367" cy="783005"/>
            </a:xfrm>
          </p:grpSpPr>
          <p:sp>
            <p:nvSpPr>
              <p:cNvPr id="49" name="Redondear rectángulo de esquina del mismo lado 48"/>
              <p:cNvSpPr/>
              <p:nvPr/>
            </p:nvSpPr>
            <p:spPr>
              <a:xfrm rot="5400000">
                <a:off x="171526" y="5991784"/>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0" name="Imagen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28" y="6295340"/>
                <a:ext cx="666001" cy="561343"/>
              </a:xfrm>
              <a:prstGeom prst="rect">
                <a:avLst/>
              </a:prstGeom>
            </p:spPr>
          </p:pic>
        </p:grpSp>
        <p:grpSp>
          <p:nvGrpSpPr>
            <p:cNvPr id="67" name="Grupo 66"/>
            <p:cNvGrpSpPr/>
            <p:nvPr/>
          </p:nvGrpSpPr>
          <p:grpSpPr>
            <a:xfrm>
              <a:off x="-4655" y="5280123"/>
              <a:ext cx="1135367" cy="798022"/>
              <a:chOff x="-4655" y="5309835"/>
              <a:chExt cx="1135367" cy="798022"/>
            </a:xfrm>
          </p:grpSpPr>
          <p:sp>
            <p:nvSpPr>
              <p:cNvPr id="48" name="Redondear rectángulo de esquina del mismo lado 47"/>
              <p:cNvSpPr/>
              <p:nvPr/>
            </p:nvSpPr>
            <p:spPr>
              <a:xfrm rot="5400000">
                <a:off x="171526" y="5133654"/>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1" name="Imagen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406134">
                <a:off x="141403" y="5342117"/>
                <a:ext cx="908505" cy="765740"/>
              </a:xfrm>
              <a:prstGeom prst="rect">
                <a:avLst/>
              </a:prstGeom>
            </p:spPr>
          </p:pic>
        </p:grpSp>
      </p:grpSp>
      <p:pic>
        <p:nvPicPr>
          <p:cNvPr id="37" name="Imagen 36" descr="PresentacionSegurida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6046" y="4677126"/>
            <a:ext cx="4859386" cy="3766024"/>
          </a:xfrm>
          <a:prstGeom prst="rect">
            <a:avLst/>
          </a:prstGeom>
        </p:spPr>
      </p:pic>
      <p:sp>
        <p:nvSpPr>
          <p:cNvPr id="36" name="Google Shape;92;p3"/>
          <p:cNvSpPr txBox="1"/>
          <p:nvPr/>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smtClean="0">
                <a:solidFill>
                  <a:schemeClr val="tx1"/>
                </a:solidFill>
                <a:latin typeface="Calibri"/>
                <a:ea typeface="Calibri"/>
                <a:cs typeface="Calibri"/>
                <a:sym typeface="Calibri"/>
              </a:rPr>
              <a:t>¡</a:t>
            </a:r>
            <a:r>
              <a:rPr lang="en-US" b="1" i="0" u="none" strike="noStrike" cap="none" dirty="0" err="1" smtClean="0">
                <a:solidFill>
                  <a:schemeClr val="tx1"/>
                </a:solidFill>
                <a:latin typeface="Calibri"/>
                <a:ea typeface="Calibri"/>
                <a:cs typeface="Calibri"/>
                <a:sym typeface="Calibri"/>
              </a:rPr>
              <a:t>Atención</a:t>
            </a:r>
            <a:r>
              <a:rPr lang="en-US" b="1" i="0" u="none" strike="noStrike" cap="none" dirty="0" smtClean="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17524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ACTIVIDAD PRÁCTICA</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 name="Google Shape;82;p14"/>
          <p:cNvSpPr txBox="1"/>
          <p:nvPr/>
        </p:nvSpPr>
        <p:spPr>
          <a:xfrm>
            <a:off x="3618271" y="1224708"/>
            <a:ext cx="1132612" cy="46352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_tradnl" sz="6000" dirty="0" smtClean="0">
                <a:solidFill>
                  <a:schemeClr val="bg1"/>
                </a:solidFill>
                <a:latin typeface="Calibri" panose="020F0502020204030204" pitchFamily="34" charset="0"/>
                <a:ea typeface="Roboto"/>
                <a:cs typeface="Calibri" panose="020F0502020204030204" pitchFamily="34" charset="0"/>
                <a:sym typeface="Roboto"/>
              </a:rPr>
              <a:t>11</a:t>
            </a:r>
            <a:endParaRPr sz="6000" dirty="0">
              <a:solidFill>
                <a:schemeClr val="bg1"/>
              </a:solidFill>
              <a:latin typeface="Calibri" panose="020F0502020204030204" pitchFamily="34" charset="0"/>
              <a:cs typeface="Calibri" panose="020F0502020204030204" pitchFamily="34" charset="0"/>
            </a:endParaRPr>
          </a:p>
        </p:txBody>
      </p:sp>
      <p:sp>
        <p:nvSpPr>
          <p:cNvPr id="4" name="Google Shape;73;p14"/>
          <p:cNvSpPr/>
          <p:nvPr/>
        </p:nvSpPr>
        <p:spPr>
          <a:xfrm>
            <a:off x="375975"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2</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Rectángulo 6"/>
          <p:cNvSpPr/>
          <p:nvPr/>
        </p:nvSpPr>
        <p:spPr>
          <a:xfrm>
            <a:off x="5279923" y="7354529"/>
            <a:ext cx="2723535" cy="20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¡PRACTIQUEMOS!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464" y="2370247"/>
            <a:ext cx="4539997" cy="5336912"/>
          </a:xfrm>
          <a:prstGeom prst="rect">
            <a:avLst/>
          </a:prstGeom>
        </p:spPr>
      </p:pic>
      <p:sp>
        <p:nvSpPr>
          <p:cNvPr id="16" name="Google Shape;80;p14"/>
          <p:cNvSpPr txBox="1"/>
          <p:nvPr/>
        </p:nvSpPr>
        <p:spPr>
          <a:xfrm>
            <a:off x="958647" y="3602077"/>
            <a:ext cx="470473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PRACTICANDO </a:t>
            </a:r>
            <a:r>
              <a:rPr lang="es-CL" sz="2000" dirty="0" smtClean="0">
                <a:solidFill>
                  <a:srgbClr val="741B47"/>
                </a:solidFill>
                <a:latin typeface="Calibri" panose="020F0502020204030204" pitchFamily="34" charset="0"/>
                <a:ea typeface="Roboto"/>
                <a:cs typeface="Calibri" panose="020F0502020204030204" pitchFamily="34" charset="0"/>
                <a:sym typeface="Roboto"/>
              </a:rPr>
              <a:t>CON </a:t>
            </a:r>
            <a:r>
              <a:rPr lang="es-CL" sz="2000" b="1" dirty="0" smtClean="0">
                <a:solidFill>
                  <a:srgbClr val="741B47"/>
                </a:solidFill>
                <a:latin typeface="Calibri" panose="020F0502020204030204" pitchFamily="34" charset="0"/>
                <a:ea typeface="Roboto"/>
                <a:cs typeface="Calibri" panose="020F0502020204030204" pitchFamily="34" charset="0"/>
                <a:sym typeface="Roboto"/>
              </a:rPr>
              <a:t>SISTEMA BLUETOOTH</a:t>
            </a:r>
            <a:endParaRPr lang="es-CL" sz="2000" b="1" dirty="0">
              <a:solidFill>
                <a:srgbClr val="741B47"/>
              </a:solidFill>
              <a:latin typeface="Calibri" panose="020F0502020204030204" pitchFamily="34" charset="0"/>
              <a:ea typeface="Roboto"/>
              <a:cs typeface="Calibri" panose="020F0502020204030204" pitchFamily="34" charset="0"/>
              <a:sym typeface="Roboto"/>
            </a:endParaRPr>
          </a:p>
          <a:p>
            <a:pPr>
              <a:lnSpc>
                <a:spcPct val="115000"/>
              </a:lnSpc>
            </a:pPr>
            <a:endParaRPr lang="es-CL" sz="1600" dirty="0" smtClean="0">
              <a:latin typeface="Calibri" panose="020F0502020204030204" pitchFamily="34" charset="0"/>
              <a:ea typeface="Roboto"/>
              <a:cs typeface="Calibri" panose="020F0502020204030204" pitchFamily="34" charset="0"/>
              <a:sym typeface="Roboto"/>
            </a:endParaRPr>
          </a:p>
          <a:p>
            <a:pPr>
              <a:lnSpc>
                <a:spcPct val="115000"/>
              </a:lnSpc>
            </a:pPr>
            <a:r>
              <a:rPr lang="es-CL" sz="1600" dirty="0">
                <a:latin typeface="Calibri" panose="020F0502020204030204" pitchFamily="34" charset="0"/>
                <a:ea typeface="Roboto"/>
                <a:cs typeface="Calibri" panose="020F0502020204030204" pitchFamily="34" charset="0"/>
                <a:sym typeface="Roboto"/>
              </a:rPr>
              <a:t>Ahora realizaremos una </a:t>
            </a:r>
            <a:r>
              <a:rPr lang="es-CL" sz="1600" dirty="0">
                <a:solidFill>
                  <a:schemeClr val="tx1"/>
                </a:solidFill>
                <a:latin typeface="Calibri" panose="020F0502020204030204" pitchFamily="34" charset="0"/>
                <a:ea typeface="Roboto"/>
                <a:cs typeface="Calibri" panose="020F0502020204030204" pitchFamily="34" charset="0"/>
                <a:sym typeface="Roboto"/>
              </a:rPr>
              <a:t>actividad </a:t>
            </a:r>
            <a:r>
              <a:rPr lang="es-CL" sz="1600" dirty="0" smtClean="0">
                <a:solidFill>
                  <a:schemeClr val="tx1"/>
                </a:solidFill>
                <a:latin typeface="Calibri" panose="020F0502020204030204" pitchFamily="34" charset="0"/>
                <a:ea typeface="Roboto"/>
                <a:cs typeface="Calibri" panose="020F0502020204030204" pitchFamily="34" charset="0"/>
                <a:sym typeface="Roboto"/>
              </a:rPr>
              <a:t>práctica.</a:t>
            </a:r>
          </a:p>
          <a:p>
            <a:pPr>
              <a:lnSpc>
                <a:spcPct val="115000"/>
              </a:lnSpc>
            </a:pPr>
            <a:r>
              <a:rPr lang="es-CL" sz="1600" dirty="0" smtClean="0">
                <a:latin typeface="Calibri" panose="020F0502020204030204" pitchFamily="34" charset="0"/>
                <a:ea typeface="Roboto"/>
                <a:cs typeface="Calibri" panose="020F0502020204030204" pitchFamily="34" charset="0"/>
                <a:sym typeface="Roboto"/>
              </a:rPr>
              <a:t>Te </a:t>
            </a:r>
            <a:r>
              <a:rPr lang="es-CL" sz="1600" dirty="0">
                <a:latin typeface="Calibri" panose="020F0502020204030204" pitchFamily="34" charset="0"/>
                <a:ea typeface="Roboto"/>
                <a:cs typeface="Calibri" panose="020F0502020204030204" pitchFamily="34" charset="0"/>
                <a:sym typeface="Roboto"/>
              </a:rPr>
              <a:t>sugerimos </a:t>
            </a:r>
            <a:r>
              <a:rPr lang="es-CL" sz="1600" b="1" dirty="0">
                <a:solidFill>
                  <a:srgbClr val="76384D"/>
                </a:solidFill>
                <a:latin typeface="Calibri" panose="020F0502020204030204" pitchFamily="34" charset="0"/>
                <a:ea typeface="Roboto"/>
                <a:cs typeface="Calibri" panose="020F0502020204030204" pitchFamily="34" charset="0"/>
                <a:sym typeface="Roboto"/>
              </a:rPr>
              <a:t>seguir las instrucciones </a:t>
            </a:r>
            <a:r>
              <a:rPr lang="es-CL" sz="1600" dirty="0">
                <a:latin typeface="Calibri" panose="020F0502020204030204" pitchFamily="34" charset="0"/>
                <a:ea typeface="Roboto"/>
                <a:cs typeface="Calibri" panose="020F0502020204030204" pitchFamily="34" charset="0"/>
                <a:sym typeface="Roboto"/>
              </a:rPr>
              <a:t>que </a:t>
            </a:r>
            <a:r>
              <a:rPr lang="es-CL" sz="1600" dirty="0" smtClean="0">
                <a:latin typeface="Calibri" panose="020F0502020204030204" pitchFamily="34" charset="0"/>
                <a:ea typeface="Roboto"/>
                <a:cs typeface="Calibri" panose="020F0502020204030204" pitchFamily="34" charset="0"/>
                <a:sym typeface="Roboto"/>
              </a:rPr>
              <a:t>van</a:t>
            </a:r>
          </a:p>
          <a:p>
            <a:pPr>
              <a:lnSpc>
                <a:spcPct val="115000"/>
              </a:lnSpc>
            </a:pPr>
            <a:r>
              <a:rPr lang="es-CL" sz="1600" dirty="0">
                <a:latin typeface="Calibri" panose="020F0502020204030204" pitchFamily="34" charset="0"/>
                <a:ea typeface="Roboto"/>
                <a:cs typeface="Calibri" panose="020F0502020204030204" pitchFamily="34" charset="0"/>
                <a:sym typeface="Roboto"/>
              </a:rPr>
              <a:t>a</a:t>
            </a:r>
            <a:r>
              <a:rPr lang="es-CL" sz="1600" dirty="0" smtClean="0">
                <a:latin typeface="Calibri" panose="020F0502020204030204" pitchFamily="34" charset="0"/>
                <a:ea typeface="Roboto"/>
                <a:cs typeface="Calibri" panose="020F0502020204030204" pitchFamily="34" charset="0"/>
                <a:sym typeface="Roboto"/>
              </a:rPr>
              <a:t>djuntas en </a:t>
            </a:r>
            <a:r>
              <a:rPr lang="es-CL" sz="1600" dirty="0">
                <a:latin typeface="Calibri" panose="020F0502020204030204" pitchFamily="34" charset="0"/>
                <a:ea typeface="Roboto"/>
                <a:cs typeface="Calibri" panose="020F0502020204030204" pitchFamily="34" charset="0"/>
                <a:sym typeface="Roboto"/>
              </a:rPr>
              <a:t>la guía que el profesor te entregará.</a:t>
            </a:r>
            <a:endParaRPr lang="es-CL" sz="1600" b="1" dirty="0">
              <a:solidFill>
                <a:srgbClr val="76384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61842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73;p14"/>
          <p:cNvSpPr/>
          <p:nvPr/>
        </p:nvSpPr>
        <p:spPr>
          <a:xfrm>
            <a:off x="383456"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8" name="Google Shape;80;p14"/>
          <p:cNvSpPr txBox="1"/>
          <p:nvPr/>
        </p:nvSpPr>
        <p:spPr>
          <a:xfrm>
            <a:off x="945293" y="3562128"/>
            <a:ext cx="4713171"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PRACTICANDO CON </a:t>
            </a:r>
            <a:r>
              <a:rPr lang="es-CL" sz="2000" b="1" dirty="0" smtClean="0">
                <a:solidFill>
                  <a:srgbClr val="741B47"/>
                </a:solidFill>
                <a:latin typeface="Calibri" panose="020F0502020204030204" pitchFamily="34" charset="0"/>
                <a:ea typeface="Roboto"/>
                <a:cs typeface="Calibri" panose="020F0502020204030204" pitchFamily="34" charset="0"/>
                <a:sym typeface="Roboto"/>
              </a:rPr>
              <a:t>SISTEMA BLUETOOTH</a:t>
            </a:r>
            <a:endParaRPr lang="es-CL" sz="1600" dirty="0" smtClean="0">
              <a:latin typeface="Calibri" panose="020F0502020204030204" pitchFamily="34" charset="0"/>
              <a:ea typeface="Roboto"/>
              <a:cs typeface="Calibri" panose="020F0502020204030204" pitchFamily="34" charset="0"/>
              <a:sym typeface="Roboto"/>
            </a:endParaRPr>
          </a:p>
          <a:p>
            <a:pPr>
              <a:lnSpc>
                <a:spcPct val="115000"/>
              </a:lnSpc>
            </a:pPr>
            <a:r>
              <a:rPr lang="es-CL" sz="1600" dirty="0" smtClean="0">
                <a:latin typeface="Calibri" panose="020F0502020204030204" pitchFamily="34" charset="0"/>
                <a:ea typeface="Roboto"/>
                <a:cs typeface="Calibri" panose="020F0502020204030204" pitchFamily="34" charset="0"/>
                <a:sym typeface="Roboto"/>
              </a:rPr>
              <a:t>¡</a:t>
            </a:r>
            <a:r>
              <a:rPr lang="es-CL" sz="1600" dirty="0">
                <a:latin typeface="Calibri" panose="020F0502020204030204" pitchFamily="34" charset="0"/>
                <a:ea typeface="Roboto"/>
                <a:cs typeface="Calibri" panose="020F0502020204030204" pitchFamily="34" charset="0"/>
                <a:sym typeface="Roboto"/>
              </a:rPr>
              <a:t>No olvides contestar y entregar el ticket de salida</a:t>
            </a:r>
            <a:r>
              <a:rPr lang="es-CL" sz="1600" dirty="0" smtClean="0">
                <a:latin typeface="Calibri" panose="020F0502020204030204" pitchFamily="34" charset="0"/>
                <a:ea typeface="Roboto"/>
                <a:cs typeface="Calibri" panose="020F0502020204030204" pitchFamily="34" charset="0"/>
                <a:sym typeface="Roboto"/>
              </a:rPr>
              <a:t>!</a:t>
            </a:r>
          </a:p>
          <a:p>
            <a:pPr>
              <a:lnSpc>
                <a:spcPct val="115000"/>
              </a:lnSpc>
            </a:pPr>
            <a:r>
              <a:rPr lang="es-CL" sz="1600" b="1" dirty="0">
                <a:solidFill>
                  <a:srgbClr val="76384D"/>
                </a:solidFill>
                <a:latin typeface="Calibri" panose="020F0502020204030204" pitchFamily="34" charset="0"/>
                <a:ea typeface="Roboto"/>
                <a:cs typeface="Calibri" panose="020F0502020204030204" pitchFamily="34" charset="0"/>
                <a:sym typeface="Roboto"/>
              </a:rPr>
              <a:t>¡Hasta la próxima! </a:t>
            </a:r>
          </a:p>
        </p:txBody>
      </p:sp>
      <p:sp>
        <p:nvSpPr>
          <p:cNvPr id="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3</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4" name="Rectángulo 3"/>
          <p:cNvSpPr/>
          <p:nvPr/>
        </p:nvSpPr>
        <p:spPr>
          <a:xfrm>
            <a:off x="5279923" y="7354529"/>
            <a:ext cx="2723535" cy="20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940" y="2710743"/>
            <a:ext cx="5190655" cy="4917756"/>
          </a:xfrm>
          <a:prstGeom prst="rect">
            <a:avLst/>
          </a:prstGeom>
        </p:spPr>
      </p:pic>
      <p:sp>
        <p:nvSpPr>
          <p:cNvPr id="16"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TICKET DE SALIDA</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0"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ANTES DE TERMINAR:</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7429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2" name="Imagen 1" descr="rejill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90" y="1127329"/>
            <a:ext cx="9265605" cy="6949204"/>
          </a:xfrm>
          <a:prstGeom prst="rect">
            <a:avLst/>
          </a:prstGeom>
        </p:spPr>
      </p:pic>
      <p:sp>
        <p:nvSpPr>
          <p:cNvPr id="60" name="Google Shape;60;p13"/>
          <p:cNvSpPr txBox="1">
            <a:spLocks noGrp="1"/>
          </p:cNvSpPr>
          <p:nvPr>
            <p:ph type="subTitle" id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CL" sz="1500" b="1" dirty="0" smtClean="0">
                <a:solidFill>
                  <a:srgbClr val="000000"/>
                </a:solidFill>
                <a:latin typeface="Calibri" panose="020F0502020204030204" pitchFamily="34" charset="0"/>
                <a:ea typeface="Roboto"/>
                <a:cs typeface="Calibri" panose="020F0502020204030204" pitchFamily="34" charset="0"/>
                <a:sym typeface="Roboto"/>
              </a:rPr>
              <a:t>ACTIVIDAD 11</a:t>
            </a:r>
            <a:endParaRPr sz="1500" b="1" dirty="0">
              <a:solidFill>
                <a:srgbClr val="000000"/>
              </a:solidFill>
              <a:latin typeface="Calibri" panose="020F0502020204030204" pitchFamily="34" charset="0"/>
              <a:ea typeface="Roboto"/>
              <a:cs typeface="Calibri" panose="020F0502020204030204" pitchFamily="34" charset="0"/>
              <a:sym typeface="Roboto"/>
            </a:endParaRPr>
          </a:p>
        </p:txBody>
      </p:sp>
      <p:pic>
        <p:nvPicPr>
          <p:cNvPr id="3" name="Imagen 2" descr="bluetoot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1100" y="2366962"/>
            <a:ext cx="4935537" cy="4935537"/>
          </a:xfrm>
          <a:prstGeom prst="rect">
            <a:avLst/>
          </a:prstGeom>
        </p:spPr>
      </p:pic>
      <p:sp>
        <p:nvSpPr>
          <p:cNvPr id="61" name="Google Shape;61;p13"/>
          <p:cNvSpPr txBox="1">
            <a:spLocks noGrp="1"/>
          </p:cNvSpPr>
          <p:nvPr>
            <p:ph type="subTitle" idx="2"/>
          </p:nvPr>
        </p:nvSpPr>
        <p:spPr>
          <a:xfrm>
            <a:off x="365425" y="2185350"/>
            <a:ext cx="5940600" cy="71302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s-ES_tradnl" sz="3600" b="1" dirty="0" smtClean="0">
                <a:solidFill>
                  <a:srgbClr val="741B47"/>
                </a:solidFill>
                <a:latin typeface="Calibri" panose="020F0502020204030204" pitchFamily="34" charset="0"/>
                <a:ea typeface="Roboto"/>
                <a:cs typeface="Calibri" panose="020F0502020204030204" pitchFamily="34" charset="0"/>
                <a:sym typeface="Roboto"/>
              </a:rPr>
              <a:t>SISTEMA BLUETOOTH</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75975" y="1373700"/>
            <a:ext cx="8959094" cy="5459718"/>
            <a:chOff x="375975" y="1373700"/>
            <a:chExt cx="8959094" cy="5459718"/>
          </a:xfrm>
        </p:grpSpPr>
        <p:sp>
          <p:nvSpPr>
            <p:cNvPr id="3" name="Google Shape;101;p3"/>
            <p:cNvSpPr/>
            <p:nvPr/>
          </p:nvSpPr>
          <p:spPr>
            <a:xfrm>
              <a:off x="481781" y="1887795"/>
              <a:ext cx="4090219" cy="3116824"/>
            </a:xfrm>
            <a:prstGeom prst="roundRect">
              <a:avLst>
                <a:gd name="adj" fmla="val 8420"/>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 name="Google Shape;99;p3"/>
            <p:cNvSpPr txBox="1"/>
            <p:nvPr/>
          </p:nvSpPr>
          <p:spPr>
            <a:xfrm>
              <a:off x="1095636" y="2880851"/>
              <a:ext cx="2812027" cy="1130711"/>
            </a:xfrm>
            <a:prstGeom prst="rect">
              <a:avLst/>
            </a:prstGeom>
            <a:noFill/>
            <a:ln>
              <a:noFill/>
            </a:ln>
          </p:spPr>
          <p:txBody>
            <a:bodyPr spcFirstLastPara="1" wrap="square" lIns="91425" tIns="91425" rIns="91425" bIns="91425" anchor="ctr" anchorCtr="0">
              <a:noAutofit/>
            </a:bodyPr>
            <a:lstStyle/>
            <a:p>
              <a:r>
                <a:rPr lang="es-CL" sz="2200" b="1" baseline="30000" dirty="0">
                  <a:latin typeface="Calibri" panose="020F0502020204030204" pitchFamily="34" charset="0"/>
                  <a:cs typeface="Calibri" panose="020F0502020204030204" pitchFamily="34" charset="0"/>
                </a:rPr>
                <a:t>OA6.</a:t>
              </a:r>
              <a:r>
                <a:rPr lang="es-CL" sz="2200" baseline="30000" dirty="0">
                  <a:latin typeface="Calibri" panose="020F0502020204030204" pitchFamily="34" charset="0"/>
                  <a:cs typeface="Calibri" panose="020F0502020204030204" pitchFamily="34" charset="0"/>
                </a:rPr>
                <a:t> Reemplazar y probar sistemas eléctricos y electrónicos de los vehículos automotrices, tales como sistemas de carga, de arranque, de encendido, de alumbrado y señalización, de cierre centralizado, según indicaciones del fabricante y estándares internacionales.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75" y="1796210"/>
              <a:ext cx="719661" cy="686189"/>
            </a:xfrm>
            <a:prstGeom prst="rect">
              <a:avLst/>
            </a:prstGeom>
          </p:spPr>
        </p:pic>
        <p:sp>
          <p:nvSpPr>
            <p:cNvPr id="6" name="Google Shape;95;p3"/>
            <p:cNvSpPr txBox="1"/>
            <p:nvPr/>
          </p:nvSpPr>
          <p:spPr>
            <a:xfrm>
              <a:off x="375975" y="1373700"/>
              <a:ext cx="4864619"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smtClean="0">
                  <a:solidFill>
                    <a:srgbClr val="741B47"/>
                  </a:solidFill>
                  <a:latin typeface="Calibri"/>
                  <a:ea typeface="Calibri"/>
                  <a:cs typeface="Calibri"/>
                  <a:sym typeface="Calibri"/>
                </a:rPr>
                <a:t>OBJETIVO DE APRENDIZAJE</a:t>
              </a:r>
              <a:endParaRPr lang="en-US" sz="3100" b="1" dirty="0">
                <a:solidFill>
                  <a:srgbClr val="741B47"/>
                </a:solidFill>
                <a:latin typeface="Calibri"/>
                <a:ea typeface="Calibri"/>
                <a:cs typeface="Calibri"/>
                <a:sym typeface="Calibri"/>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785" y="2354963"/>
              <a:ext cx="5849284" cy="4478455"/>
            </a:xfrm>
            <a:prstGeom prst="rect">
              <a:avLst/>
            </a:prstGeom>
          </p:spPr>
        </p:pic>
      </p:grpSp>
    </p:spTree>
    <p:extLst>
      <p:ext uri="{BB962C8B-B14F-4D97-AF65-F5344CB8AC3E}">
        <p14:creationId xmlns:p14="http://schemas.microsoft.com/office/powerpoint/2010/main" val="486008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16" name="Grupo 15"/>
          <p:cNvGrpSpPr/>
          <p:nvPr/>
        </p:nvGrpSpPr>
        <p:grpSpPr>
          <a:xfrm>
            <a:off x="375767" y="3098700"/>
            <a:ext cx="4845900" cy="1525000"/>
            <a:chOff x="459600" y="3098700"/>
            <a:chExt cx="4845900" cy="1525000"/>
          </a:xfrm>
        </p:grpSpPr>
        <p:sp>
          <p:nvSpPr>
            <p:cNvPr id="80" name="Google Shape;80;p14"/>
            <p:cNvSpPr txBox="1"/>
            <p:nvPr/>
          </p:nvSpPr>
          <p:spPr>
            <a:xfrm>
              <a:off x="1022399" y="3589550"/>
              <a:ext cx="4027133"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smtClean="0">
                  <a:latin typeface="Calibri" panose="020F0502020204030204" pitchFamily="34" charset="0"/>
                  <a:ea typeface="Roboto"/>
                  <a:cs typeface="Calibri" panose="020F0502020204030204" pitchFamily="34" charset="0"/>
                  <a:sym typeface="Roboto"/>
                </a:rPr>
                <a:t>Identificamos de</a:t>
              </a:r>
              <a:r>
                <a:rPr lang="es-ES" sz="1600" dirty="0" smtClean="0">
                  <a:latin typeface="Calibri" panose="020F0502020204030204" pitchFamily="34" charset="0"/>
                  <a:ea typeface="Roboto"/>
                  <a:cs typeface="Calibri" panose="020F0502020204030204" pitchFamily="34" charset="0"/>
                  <a:sym typeface="Roboto"/>
                </a:rPr>
                <a:t> </a:t>
              </a:r>
              <a:r>
                <a:rPr lang="es-ES_tradnl" sz="1600" dirty="0" smtClean="0">
                  <a:latin typeface="Calibri" panose="020F0502020204030204" pitchFamily="34" charset="0"/>
                  <a:ea typeface="Roboto"/>
                  <a:cs typeface="Calibri" panose="020F0502020204030204" pitchFamily="34" charset="0"/>
                  <a:sym typeface="Roboto"/>
                </a:rPr>
                <a:t>manera </a:t>
              </a:r>
              <a:r>
                <a:rPr lang="es-ES_tradnl" sz="1600" dirty="0">
                  <a:latin typeface="Calibri" panose="020F0502020204030204" pitchFamily="34" charset="0"/>
                  <a:ea typeface="Roboto"/>
                  <a:cs typeface="Calibri" panose="020F0502020204030204" pitchFamily="34" charset="0"/>
                  <a:sym typeface="Roboto"/>
                </a:rPr>
                <a:t>correcta el tipo de pantalla táctil de un vehículo (Resistiva, capacitiva o infrarroja</a:t>
              </a:r>
              <a:r>
                <a:rPr lang="es-ES_tradnl" sz="1600" dirty="0" smtClean="0">
                  <a:latin typeface="Calibri" panose="020F0502020204030204" pitchFamily="34" charset="0"/>
                  <a:ea typeface="Roboto"/>
                  <a:cs typeface="Calibri" panose="020F0502020204030204" pitchFamily="34" charset="0"/>
                  <a:sym typeface="Roboto"/>
                </a:rPr>
                <a:t>).</a:t>
              </a:r>
            </a:p>
            <a:p>
              <a:pPr lvl="0">
                <a:lnSpc>
                  <a:spcPct val="115000"/>
                </a:lnSpc>
              </a:pPr>
              <a:r>
                <a:rPr lang="es-ES_tradnl" sz="1600" b="1" dirty="0" smtClean="0">
                  <a:solidFill>
                    <a:srgbClr val="76384D"/>
                  </a:solidFill>
                  <a:latin typeface="Calibri" panose="020F0502020204030204" pitchFamily="34" charset="0"/>
                  <a:ea typeface="Roboto"/>
                  <a:cs typeface="Calibri" panose="020F0502020204030204" pitchFamily="34" charset="0"/>
                  <a:sym typeface="Roboto"/>
                </a:rPr>
                <a:t>¿</a:t>
              </a:r>
              <a:r>
                <a:rPr lang="es-ES_tradnl" sz="1600" b="1" dirty="0">
                  <a:solidFill>
                    <a:srgbClr val="76384D"/>
                  </a:solidFill>
                  <a:latin typeface="Calibri" panose="020F0502020204030204" pitchFamily="34" charset="0"/>
                  <a:ea typeface="Roboto"/>
                  <a:cs typeface="Calibri" panose="020F0502020204030204" pitchFamily="34" charset="0"/>
                  <a:sym typeface="Roboto"/>
                </a:rPr>
                <a:t>Cuál es la principal diferencia entre este tipo de pantallas?</a:t>
              </a:r>
              <a:endParaRPr sz="1600" b="1"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6" name="Grupo 5"/>
            <p:cNvGrpSpPr/>
            <p:nvPr/>
          </p:nvGrpSpPr>
          <p:grpSpPr>
            <a:xfrm>
              <a:off x="459600" y="3098700"/>
              <a:ext cx="4845900" cy="1525000"/>
              <a:chOff x="459600" y="3098700"/>
              <a:chExt cx="4845900" cy="1525000"/>
            </a:xfrm>
          </p:grpSpPr>
          <p:sp>
            <p:nvSpPr>
              <p:cNvPr id="73" name="Google Shape;73;p14"/>
              <p:cNvSpPr/>
              <p:nvPr/>
            </p:nvSpPr>
            <p:spPr>
              <a:xfrm>
                <a:off x="647700" y="3098700"/>
                <a:ext cx="4657800" cy="1525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grpSp>
            <p:nvGrpSpPr>
              <p:cNvPr id="74" name="Google Shape;74;p14"/>
              <p:cNvGrpSpPr/>
              <p:nvPr/>
            </p:nvGrpSpPr>
            <p:grpSpPr>
              <a:xfrm>
                <a:off x="459600" y="3673062"/>
                <a:ext cx="376200" cy="395325"/>
                <a:chOff x="476000" y="3499650"/>
                <a:chExt cx="376200" cy="395325"/>
              </a:xfrm>
            </p:grpSpPr>
            <p:sp>
              <p:nvSpPr>
                <p:cNvPr id="75" name="Google Shape;75;p14"/>
                <p:cNvSpPr/>
                <p:nvPr/>
              </p:nvSpPr>
              <p:spPr>
                <a:xfrm>
                  <a:off x="476000" y="35091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p:nvPr/>
              </p:nvSpPr>
              <p:spPr>
                <a:xfrm>
                  <a:off x="485525" y="34996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grpSp>
        </p:grpSp>
      </p:grpSp>
      <p:grpSp>
        <p:nvGrpSpPr>
          <p:cNvPr id="15" name="Grupo 14"/>
          <p:cNvGrpSpPr/>
          <p:nvPr/>
        </p:nvGrpSpPr>
        <p:grpSpPr>
          <a:xfrm>
            <a:off x="375767" y="4889824"/>
            <a:ext cx="4822350" cy="1862581"/>
            <a:chOff x="459600" y="4889825"/>
            <a:chExt cx="4822350" cy="1525000"/>
          </a:xfrm>
        </p:grpSpPr>
        <p:sp>
          <p:nvSpPr>
            <p:cNvPr id="81" name="Google Shape;81;p14"/>
            <p:cNvSpPr txBox="1"/>
            <p:nvPr/>
          </p:nvSpPr>
          <p:spPr>
            <a:xfrm>
              <a:off x="1022398" y="5372600"/>
              <a:ext cx="4172267"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smtClean="0">
                  <a:latin typeface="Calibri" panose="020F0502020204030204" pitchFamily="34" charset="0"/>
                  <a:ea typeface="Roboto"/>
                  <a:cs typeface="Calibri" panose="020F0502020204030204" pitchFamily="34" charset="0"/>
                  <a:sym typeface="Roboto"/>
                </a:rPr>
                <a:t>Identificamos </a:t>
              </a:r>
              <a:r>
                <a:rPr lang="es-ES_tradnl" sz="1600" dirty="0">
                  <a:latin typeface="Calibri" panose="020F0502020204030204" pitchFamily="34" charset="0"/>
                  <a:ea typeface="Roboto"/>
                  <a:cs typeface="Calibri" panose="020F0502020204030204" pitchFamily="34" charset="0"/>
                  <a:sym typeface="Roboto"/>
                </a:rPr>
                <a:t>de manera correcta los subsistemas del vehículo ( GPS, Teléfono, Radio, </a:t>
              </a:r>
              <a:r>
                <a:rPr lang="es-ES_tradnl" sz="1600" dirty="0" err="1">
                  <a:latin typeface="Calibri" panose="020F0502020204030204" pitchFamily="34" charset="0"/>
                  <a:ea typeface="Roboto"/>
                  <a:cs typeface="Calibri" panose="020F0502020204030204" pitchFamily="34" charset="0"/>
                  <a:sym typeface="Roboto"/>
                </a:rPr>
                <a:t>Trip</a:t>
              </a:r>
              <a:r>
                <a:rPr lang="es-ES_tradnl" sz="1600" dirty="0">
                  <a:latin typeface="Calibri" panose="020F0502020204030204" pitchFamily="34" charset="0"/>
                  <a:ea typeface="Roboto"/>
                  <a:cs typeface="Calibri" panose="020F0502020204030204" pitchFamily="34" charset="0"/>
                  <a:sym typeface="Roboto"/>
                </a:rPr>
                <a:t> programador de viaje, climatizador</a:t>
              </a:r>
              <a:r>
                <a:rPr lang="es-ES_tradnl" sz="1600" dirty="0" smtClean="0">
                  <a:latin typeface="Calibri" panose="020F0502020204030204" pitchFamily="34" charset="0"/>
                  <a:ea typeface="Roboto"/>
                  <a:cs typeface="Calibri" panose="020F0502020204030204" pitchFamily="34" charset="0"/>
                  <a:sym typeface="Roboto"/>
                </a:rPr>
                <a:t>).</a:t>
              </a:r>
            </a:p>
            <a:p>
              <a:pPr lvl="0">
                <a:lnSpc>
                  <a:spcPct val="115000"/>
                </a:lnSpc>
              </a:pPr>
              <a:r>
                <a:rPr lang="es-ES_tradnl" sz="1600" b="1" dirty="0" smtClean="0">
                  <a:solidFill>
                    <a:srgbClr val="76384D"/>
                  </a:solidFill>
                  <a:latin typeface="Calibri" panose="020F0502020204030204" pitchFamily="34" charset="0"/>
                  <a:ea typeface="Roboto"/>
                  <a:cs typeface="Calibri" panose="020F0502020204030204" pitchFamily="34" charset="0"/>
                  <a:sym typeface="Roboto"/>
                </a:rPr>
                <a:t>¿</a:t>
              </a:r>
              <a:r>
                <a:rPr lang="es-ES_tradnl" sz="1600" b="1" dirty="0">
                  <a:solidFill>
                    <a:srgbClr val="76384D"/>
                  </a:solidFill>
                  <a:latin typeface="Calibri" panose="020F0502020204030204" pitchFamily="34" charset="0"/>
                  <a:ea typeface="Roboto"/>
                  <a:cs typeface="Calibri" panose="020F0502020204030204" pitchFamily="34" charset="0"/>
                  <a:sym typeface="Roboto"/>
                </a:rPr>
                <a:t>Pudiste identificar estos subsistemas?</a:t>
              </a:r>
              <a:endParaRPr sz="1600" b="1"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7" name="Grupo 6"/>
            <p:cNvGrpSpPr/>
            <p:nvPr/>
          </p:nvGrpSpPr>
          <p:grpSpPr>
            <a:xfrm>
              <a:off x="459600" y="4889825"/>
              <a:ext cx="4822350" cy="1525000"/>
              <a:chOff x="611750" y="4889825"/>
              <a:chExt cx="4822350" cy="1525000"/>
            </a:xfrm>
          </p:grpSpPr>
          <p:sp>
            <p:nvSpPr>
              <p:cNvPr id="24" name="Google Shape;73;p14"/>
              <p:cNvSpPr/>
              <p:nvPr/>
            </p:nvSpPr>
            <p:spPr>
              <a:xfrm>
                <a:off x="776300" y="4889825"/>
                <a:ext cx="4657800" cy="1525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grpSp>
            <p:nvGrpSpPr>
              <p:cNvPr id="77" name="Google Shape;77;p14"/>
              <p:cNvGrpSpPr/>
              <p:nvPr/>
            </p:nvGrpSpPr>
            <p:grpSpPr>
              <a:xfrm>
                <a:off x="611750" y="5448800"/>
                <a:ext cx="376200" cy="409625"/>
                <a:chOff x="123575" y="4314050"/>
                <a:chExt cx="376200" cy="409625"/>
              </a:xfrm>
            </p:grpSpPr>
            <p:sp>
              <p:nvSpPr>
                <p:cNvPr id="78" name="Google Shape;78;p14"/>
                <p:cNvSpPr/>
                <p:nvPr/>
              </p:nvSpPr>
              <p:spPr>
                <a:xfrm>
                  <a:off x="123575"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txBox="1"/>
                <p:nvPr/>
              </p:nvSpPr>
              <p:spPr>
                <a:xfrm>
                  <a:off x="133100" y="43140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grpSp>
        </p:grpSp>
      </p:grpSp>
      <p:sp>
        <p:nvSpPr>
          <p:cNvPr id="70" name="Google Shape;70;p14"/>
          <p:cNvSpPr txBox="1">
            <a:spLocks noGrp="1"/>
          </p:cNvSpPr>
          <p:nvPr>
            <p:ph type="subTitle" id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x-none" b="1" dirty="0">
                <a:latin typeface="Calibri" panose="020F0502020204030204" pitchFamily="34" charset="0"/>
                <a:ea typeface="Roboto"/>
                <a:cs typeface="Calibri" panose="020F0502020204030204" pitchFamily="34" charset="0"/>
                <a:sym typeface="Roboto"/>
              </a:rPr>
              <a:t>RECORDEMOS</a:t>
            </a:r>
            <a:endParaRPr b="1" dirty="0">
              <a:solidFill>
                <a:srgbClr val="000000"/>
              </a:solidFill>
              <a:latin typeface="Calibri" panose="020F0502020204030204" pitchFamily="34" charset="0"/>
              <a:ea typeface="Roboto"/>
              <a:cs typeface="Calibri" panose="020F0502020204030204" pitchFamily="34" charset="0"/>
              <a:sym typeface="Roboto"/>
            </a:endParaRPr>
          </a:p>
          <a:p>
            <a:pPr marL="0" lvl="0" indent="0" algn="l" rtl="0">
              <a:spcBef>
                <a:spcPts val="0"/>
              </a:spcBef>
              <a:spcAft>
                <a:spcPts val="0"/>
              </a:spcAft>
              <a:buNone/>
            </a:pPr>
            <a:endParaRPr b="1" dirty="0">
              <a:latin typeface="Calibri" panose="020F0502020204030204" pitchFamily="34" charset="0"/>
              <a:ea typeface="Roboto"/>
              <a:cs typeface="Calibri" panose="020F0502020204030204" pitchFamily="34" charset="0"/>
              <a:sym typeface="Roboto"/>
            </a:endParaRPr>
          </a:p>
        </p:txBody>
      </p:sp>
      <p:sp>
        <p:nvSpPr>
          <p:cNvPr id="71" name="Google Shape;71;p14"/>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¿QUÉ APRENDIMOS </a:t>
            </a: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EN </a:t>
            </a:r>
            <a:r>
              <a:rPr lang="x-none" sz="2800" b="1" dirty="0" smtClean="0">
                <a:solidFill>
                  <a:srgbClr val="741B47"/>
                </a:solidFill>
                <a:latin typeface="Calibri" panose="020F0502020204030204" pitchFamily="34" charset="0"/>
                <a:ea typeface="Roboto"/>
                <a:cs typeface="Calibri" panose="020F0502020204030204" pitchFamily="34" charset="0"/>
                <a:sym typeface="Roboto"/>
              </a:rPr>
              <a:t>LA </a:t>
            </a:r>
            <a:r>
              <a:rPr lang="x-none" sz="2800" b="1" dirty="0">
                <a:solidFill>
                  <a:srgbClr val="741B47"/>
                </a:solidFill>
                <a:latin typeface="Calibri" panose="020F0502020204030204" pitchFamily="34" charset="0"/>
                <a:ea typeface="Roboto"/>
                <a:cs typeface="Calibri" panose="020F0502020204030204" pitchFamily="34" charset="0"/>
                <a:sym typeface="Roboto"/>
              </a:rPr>
              <a:t>ACTIVIDAD ANTERIOR?</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2" name="Google Shape;82;p14"/>
          <p:cNvSpPr txBox="1"/>
          <p:nvPr/>
        </p:nvSpPr>
        <p:spPr>
          <a:xfrm>
            <a:off x="375767" y="2370247"/>
            <a:ext cx="5192504" cy="409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_tradnl" sz="2000" dirty="0" smtClean="0">
                <a:solidFill>
                  <a:srgbClr val="741B47"/>
                </a:solidFill>
                <a:latin typeface="Calibri" panose="020F0502020204030204" pitchFamily="34" charset="0"/>
                <a:ea typeface="Roboto"/>
                <a:cs typeface="Calibri" panose="020F0502020204030204" pitchFamily="34" charset="0"/>
                <a:sym typeface="Roboto"/>
              </a:rPr>
              <a:t>Pantallas Táctiles</a:t>
            </a:r>
            <a:endParaRPr sz="2000" dirty="0">
              <a:latin typeface="Calibri" panose="020F0502020204030204" pitchFamily="34" charset="0"/>
              <a:cs typeface="Calibri" panose="020F0502020204030204" pitchFamily="34" charset="0"/>
            </a:endParaRPr>
          </a:p>
        </p:txBody>
      </p:sp>
      <p:sp>
        <p:nvSpPr>
          <p:cNvPr id="83"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28" name="Imagen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60" y="2500812"/>
            <a:ext cx="4863918" cy="460819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6"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ANTES DE COMENZAR</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99" name="Google Shape;99;p15"/>
          <p:cNvSpPr txBox="1"/>
          <p:nvPr/>
        </p:nvSpPr>
        <p:spPr>
          <a:xfrm>
            <a:off x="6210437" y="7031579"/>
            <a:ext cx="3267836" cy="481635"/>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x-none" sz="2100" b="1" dirty="0">
                <a:solidFill>
                  <a:srgbClr val="76384D"/>
                </a:solidFill>
                <a:latin typeface="Calibri" panose="020F0502020204030204" pitchFamily="34" charset="0"/>
                <a:ea typeface="Roboto"/>
                <a:cs typeface="Calibri" panose="020F0502020204030204" pitchFamily="34" charset="0"/>
                <a:sym typeface="Roboto"/>
              </a:rPr>
              <a:t>¡Compartan </a:t>
            </a:r>
            <a:r>
              <a:rPr lang="x-none" sz="2100" b="1" dirty="0" smtClean="0">
                <a:solidFill>
                  <a:srgbClr val="76384D"/>
                </a:solidFill>
                <a:latin typeface="Calibri" panose="020F0502020204030204" pitchFamily="34" charset="0"/>
                <a:ea typeface="Roboto"/>
                <a:cs typeface="Calibri" panose="020F0502020204030204" pitchFamily="34" charset="0"/>
                <a:sym typeface="Roboto"/>
              </a:rPr>
              <a:t>experiencias</a:t>
            </a:r>
            <a:endParaRPr lang="es-ES_tradnl" sz="2100" b="1" dirty="0" smtClean="0">
              <a:solidFill>
                <a:srgbClr val="76384D"/>
              </a:solidFill>
              <a:latin typeface="Calibri" panose="020F0502020204030204" pitchFamily="34" charset="0"/>
              <a:ea typeface="Roboto"/>
              <a:cs typeface="Calibri" panose="020F0502020204030204" pitchFamily="34" charset="0"/>
              <a:sym typeface="Roboto"/>
            </a:endParaRPr>
          </a:p>
          <a:p>
            <a:pPr marL="0" lvl="0" indent="0" algn="ctr" rtl="0">
              <a:lnSpc>
                <a:spcPct val="80000"/>
              </a:lnSpc>
              <a:spcBef>
                <a:spcPts val="0"/>
              </a:spcBef>
              <a:spcAft>
                <a:spcPts val="0"/>
              </a:spcAft>
              <a:buNone/>
            </a:pPr>
            <a:r>
              <a:rPr lang="x-none" sz="2100" dirty="0" smtClean="0">
                <a:solidFill>
                  <a:srgbClr val="76384D"/>
                </a:solidFill>
                <a:latin typeface="Calibri" panose="020F0502020204030204" pitchFamily="34" charset="0"/>
                <a:ea typeface="Roboto"/>
                <a:cs typeface="Calibri" panose="020F0502020204030204" pitchFamily="34" charset="0"/>
                <a:sym typeface="Roboto"/>
              </a:rPr>
              <a:t>con </a:t>
            </a:r>
            <a:r>
              <a:rPr lang="x-none" sz="2100" dirty="0">
                <a:solidFill>
                  <a:srgbClr val="76384D"/>
                </a:solidFill>
                <a:latin typeface="Calibri" panose="020F0502020204030204" pitchFamily="34" charset="0"/>
                <a:ea typeface="Roboto"/>
                <a:cs typeface="Calibri" panose="020F0502020204030204" pitchFamily="34" charset="0"/>
                <a:sym typeface="Roboto"/>
              </a:rPr>
              <a:t>sus compañeros! </a:t>
            </a:r>
            <a:endParaRPr sz="2000" dirty="0">
              <a:solidFill>
                <a:srgbClr val="76384D"/>
              </a:solidFill>
              <a:latin typeface="Calibri" panose="020F0502020204030204" pitchFamily="34" charset="0"/>
              <a:ea typeface="Roboto"/>
              <a:cs typeface="Calibri" panose="020F0502020204030204" pitchFamily="34" charset="0"/>
              <a:sym typeface="Roboto"/>
            </a:endParaRPr>
          </a:p>
        </p:txBody>
      </p:sp>
      <p:pic>
        <p:nvPicPr>
          <p:cNvPr id="103" name="Google Shape;103;p15"/>
          <p:cNvPicPr preferRelativeResize="0"/>
          <p:nvPr/>
        </p:nvPicPr>
        <p:blipFill>
          <a:blip r:embed="rId3">
            <a:alphaModFix/>
          </a:blip>
          <a:stretch>
            <a:fillRect/>
          </a:stretch>
        </p:blipFill>
        <p:spPr>
          <a:xfrm>
            <a:off x="6545737" y="1296900"/>
            <a:ext cx="2677425" cy="5696166"/>
          </a:xfrm>
          <a:prstGeom prst="rect">
            <a:avLst/>
          </a:prstGeom>
          <a:noFill/>
          <a:ln>
            <a:noFill/>
          </a:ln>
        </p:spPr>
      </p:pic>
      <p:sp>
        <p:nvSpPr>
          <p:cNvPr id="22"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a:latin typeface="Calibri" panose="020F0502020204030204" pitchFamily="34" charset="0"/>
                <a:ea typeface="Roboto"/>
                <a:cs typeface="Calibri" panose="020F0502020204030204" pitchFamily="34" charset="0"/>
                <a:sym typeface="Roboto"/>
              </a:rPr>
              <a:t>ALGUNAS PREGUNTAS</a:t>
            </a:r>
          </a:p>
          <a:p>
            <a:endParaRPr lang="x-none" b="1" dirty="0">
              <a:latin typeface="Calibri" panose="020F0502020204030204" pitchFamily="34" charset="0"/>
              <a:ea typeface="Roboto"/>
              <a:cs typeface="Calibri" panose="020F0502020204030204" pitchFamily="34" charset="0"/>
              <a:sym typeface="Roboto"/>
            </a:endParaRPr>
          </a:p>
        </p:txBody>
      </p:sp>
      <p:sp>
        <p:nvSpPr>
          <p:cNvPr id="4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2</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5" name="Google Shape;93;p15"/>
          <p:cNvSpPr txBox="1"/>
          <p:nvPr/>
        </p:nvSpPr>
        <p:spPr>
          <a:xfrm>
            <a:off x="431128" y="5213886"/>
            <a:ext cx="5135100" cy="343200"/>
          </a:xfrm>
          <a:prstGeom prst="rect">
            <a:avLst/>
          </a:prstGeom>
          <a:noFill/>
          <a:ln>
            <a:noFill/>
          </a:ln>
        </p:spPr>
        <p:txBody>
          <a:bodyPr spcFirstLastPara="1" wrap="square" lIns="91425" tIns="91425" rIns="91425" bIns="91425" anchor="ctr" anchorCtr="0">
            <a:noAutofit/>
          </a:bodyPr>
          <a:lstStyle/>
          <a:p>
            <a:pPr lvl="0"/>
            <a:r>
              <a:rPr lang="es-ES_tradnl" sz="1800" dirty="0" smtClean="0">
                <a:latin typeface="Calibri"/>
                <a:ea typeface="Roboto Medium"/>
                <a:cs typeface="Calibri"/>
                <a:sym typeface="Roboto Medium"/>
              </a:rPr>
              <a:t>¿Cuál es la ventaja de ocupar estos sistemas en un vehículo?</a:t>
            </a:r>
            <a:endParaRPr sz="1800" dirty="0">
              <a:latin typeface="Calibri"/>
              <a:ea typeface="Roboto Medium"/>
              <a:cs typeface="Calibri"/>
              <a:sym typeface="Roboto Medium"/>
            </a:endParaRPr>
          </a:p>
        </p:txBody>
      </p:sp>
      <p:grpSp>
        <p:nvGrpSpPr>
          <p:cNvPr id="3" name="Agrupar 2"/>
          <p:cNvGrpSpPr/>
          <p:nvPr/>
        </p:nvGrpSpPr>
        <p:grpSpPr>
          <a:xfrm>
            <a:off x="232687" y="2134672"/>
            <a:ext cx="5903210" cy="786328"/>
            <a:chOff x="232687" y="2134672"/>
            <a:chExt cx="5903210" cy="786328"/>
          </a:xfrm>
        </p:grpSpPr>
        <p:sp>
          <p:nvSpPr>
            <p:cNvPr id="27" name="Google Shape;95;p15"/>
            <p:cNvSpPr/>
            <p:nvPr/>
          </p:nvSpPr>
          <p:spPr>
            <a:xfrm>
              <a:off x="232687" y="2371589"/>
              <a:ext cx="5714049" cy="54941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28" name="Google Shape;96;p15"/>
            <p:cNvPicPr preferRelativeResize="0"/>
            <p:nvPr/>
          </p:nvPicPr>
          <p:blipFill>
            <a:blip r:embed="rId4">
              <a:alphaModFix/>
            </a:blip>
            <a:stretch>
              <a:fillRect/>
            </a:stretch>
          </p:blipFill>
          <p:spPr>
            <a:xfrm>
              <a:off x="5685610" y="2134672"/>
              <a:ext cx="450287" cy="450287"/>
            </a:xfrm>
            <a:prstGeom prst="rect">
              <a:avLst/>
            </a:prstGeom>
            <a:noFill/>
            <a:ln>
              <a:noFill/>
            </a:ln>
          </p:spPr>
        </p:pic>
      </p:grpSp>
      <p:sp>
        <p:nvSpPr>
          <p:cNvPr id="35" name="Google Shape;105;p15"/>
          <p:cNvSpPr txBox="1"/>
          <p:nvPr/>
        </p:nvSpPr>
        <p:spPr>
          <a:xfrm>
            <a:off x="431128" y="2392363"/>
            <a:ext cx="5135100" cy="343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800" smtClean="0">
                <a:latin typeface="Calibri"/>
                <a:ea typeface="Roboto Medium"/>
                <a:cs typeface="Calibri"/>
                <a:sym typeface="Roboto Medium"/>
              </a:rPr>
              <a:t>¿Ocupan </a:t>
            </a:r>
            <a:r>
              <a:rPr lang="es-ES_tradnl" sz="1800" dirty="0">
                <a:latin typeface="Calibri"/>
                <a:ea typeface="Roboto Medium"/>
                <a:cs typeface="Calibri"/>
                <a:sym typeface="Roboto Medium"/>
              </a:rPr>
              <a:t>el sistema Bluetooth en sus </a:t>
            </a:r>
            <a:r>
              <a:rPr lang="es-ES_tradnl" sz="1800" dirty="0" err="1">
                <a:latin typeface="Calibri"/>
                <a:ea typeface="Roboto Medium"/>
                <a:cs typeface="Calibri"/>
                <a:sym typeface="Roboto Medium"/>
              </a:rPr>
              <a:t>smartphones</a:t>
            </a:r>
            <a:r>
              <a:rPr lang="es-ES_tradnl" sz="1800" dirty="0" smtClean="0">
                <a:latin typeface="Calibri"/>
                <a:ea typeface="Roboto Medium"/>
                <a:cs typeface="Calibri"/>
                <a:sym typeface="Roboto Medium"/>
              </a:rPr>
              <a:t>?</a:t>
            </a:r>
            <a:endParaRPr lang="es-ES_tradnl" sz="1800" dirty="0">
              <a:latin typeface="Calibri"/>
              <a:ea typeface="Roboto Medium"/>
              <a:cs typeface="Calibri"/>
              <a:sym typeface="Roboto Medium"/>
            </a:endParaRPr>
          </a:p>
        </p:txBody>
      </p:sp>
      <p:sp>
        <p:nvSpPr>
          <p:cNvPr id="36" name="Google Shape;106;p15"/>
          <p:cNvSpPr txBox="1"/>
          <p:nvPr/>
        </p:nvSpPr>
        <p:spPr>
          <a:xfrm>
            <a:off x="431128" y="3286782"/>
            <a:ext cx="5135100" cy="4560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800" dirty="0">
                <a:latin typeface="Calibri"/>
                <a:ea typeface="Roboto Medium"/>
                <a:cs typeface="Calibri"/>
                <a:sym typeface="Roboto Medium"/>
              </a:rPr>
              <a:t>¿Son todos los sistemas iguales</a:t>
            </a:r>
            <a:r>
              <a:rPr lang="es-ES_tradnl" sz="1800" dirty="0" smtClean="0">
                <a:latin typeface="Calibri"/>
                <a:ea typeface="Roboto Medium"/>
                <a:cs typeface="Calibri"/>
                <a:sym typeface="Roboto Medium"/>
              </a:rPr>
              <a:t>?</a:t>
            </a:r>
            <a:endParaRPr lang="es-ES_tradnl" sz="1800" dirty="0">
              <a:latin typeface="Calibri"/>
              <a:ea typeface="Roboto Medium"/>
              <a:cs typeface="Calibri"/>
              <a:sym typeface="Roboto Medium"/>
            </a:endParaRPr>
          </a:p>
        </p:txBody>
      </p:sp>
      <p:sp>
        <p:nvSpPr>
          <p:cNvPr id="37" name="Google Shape;107;p15"/>
          <p:cNvSpPr txBox="1"/>
          <p:nvPr/>
        </p:nvSpPr>
        <p:spPr>
          <a:xfrm>
            <a:off x="431128" y="4294001"/>
            <a:ext cx="4826105" cy="368666"/>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800" dirty="0" smtClean="0">
                <a:latin typeface="Calibri"/>
                <a:ea typeface="Roboto Medium"/>
                <a:cs typeface="Calibri"/>
                <a:sym typeface="Roboto Medium"/>
              </a:rPr>
              <a:t>¿</a:t>
            </a:r>
            <a:r>
              <a:rPr lang="es-ES_tradnl" sz="1800" dirty="0">
                <a:latin typeface="Calibri"/>
                <a:ea typeface="Roboto Medium"/>
                <a:cs typeface="Calibri"/>
                <a:sym typeface="Roboto Medium"/>
              </a:rPr>
              <a:t>Pueden reconocer alguna diferencia entre ellos</a:t>
            </a:r>
            <a:r>
              <a:rPr lang="es-ES_tradnl" sz="1800" dirty="0" smtClean="0">
                <a:latin typeface="Calibri"/>
                <a:ea typeface="Roboto Medium"/>
                <a:cs typeface="Calibri"/>
                <a:sym typeface="Roboto Medium"/>
              </a:rPr>
              <a:t>?</a:t>
            </a:r>
            <a:endParaRPr sz="1800" dirty="0">
              <a:latin typeface="Calibri"/>
              <a:ea typeface="Roboto Medium"/>
              <a:cs typeface="Calibri"/>
              <a:sym typeface="Roboto Medium"/>
            </a:endParaRPr>
          </a:p>
        </p:txBody>
      </p:sp>
      <p:sp>
        <p:nvSpPr>
          <p:cNvPr id="38" name="Google Shape;93;p15"/>
          <p:cNvSpPr txBox="1"/>
          <p:nvPr/>
        </p:nvSpPr>
        <p:spPr>
          <a:xfrm>
            <a:off x="431128" y="6108304"/>
            <a:ext cx="5135100" cy="343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800" dirty="0" smtClean="0">
                <a:latin typeface="Calibri"/>
                <a:ea typeface="Roboto Medium"/>
                <a:cs typeface="Calibri"/>
                <a:sym typeface="Roboto Medium"/>
              </a:rPr>
              <a:t>¿</a:t>
            </a:r>
            <a:r>
              <a:rPr lang="es-ES_tradnl" sz="1800" dirty="0">
                <a:latin typeface="Calibri"/>
                <a:ea typeface="Roboto Medium"/>
                <a:cs typeface="Calibri"/>
                <a:sym typeface="Roboto Medium"/>
              </a:rPr>
              <a:t>Pueden reconocer algunas desventajas?</a:t>
            </a:r>
          </a:p>
        </p:txBody>
      </p:sp>
      <p:grpSp>
        <p:nvGrpSpPr>
          <p:cNvPr id="39" name="Agrupar 38"/>
          <p:cNvGrpSpPr/>
          <p:nvPr/>
        </p:nvGrpSpPr>
        <p:grpSpPr>
          <a:xfrm>
            <a:off x="232687" y="3058597"/>
            <a:ext cx="5903210" cy="786328"/>
            <a:chOff x="232687" y="2134672"/>
            <a:chExt cx="5903210" cy="786328"/>
          </a:xfrm>
        </p:grpSpPr>
        <p:sp>
          <p:nvSpPr>
            <p:cNvPr id="40" name="Google Shape;95;p15"/>
            <p:cNvSpPr/>
            <p:nvPr/>
          </p:nvSpPr>
          <p:spPr>
            <a:xfrm>
              <a:off x="232687" y="2371589"/>
              <a:ext cx="5714049" cy="54941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41" name="Google Shape;96;p15"/>
            <p:cNvPicPr preferRelativeResize="0"/>
            <p:nvPr/>
          </p:nvPicPr>
          <p:blipFill>
            <a:blip r:embed="rId4">
              <a:alphaModFix/>
            </a:blip>
            <a:stretch>
              <a:fillRect/>
            </a:stretch>
          </p:blipFill>
          <p:spPr>
            <a:xfrm>
              <a:off x="5685610" y="2134672"/>
              <a:ext cx="450287" cy="450287"/>
            </a:xfrm>
            <a:prstGeom prst="rect">
              <a:avLst/>
            </a:prstGeom>
            <a:noFill/>
            <a:ln>
              <a:noFill/>
            </a:ln>
          </p:spPr>
        </p:pic>
      </p:grpSp>
      <p:grpSp>
        <p:nvGrpSpPr>
          <p:cNvPr id="43" name="Agrupar 42"/>
          <p:cNvGrpSpPr/>
          <p:nvPr/>
        </p:nvGrpSpPr>
        <p:grpSpPr>
          <a:xfrm>
            <a:off x="232687" y="3982522"/>
            <a:ext cx="5903210" cy="786328"/>
            <a:chOff x="232687" y="2134672"/>
            <a:chExt cx="5903210" cy="786328"/>
          </a:xfrm>
        </p:grpSpPr>
        <p:sp>
          <p:nvSpPr>
            <p:cNvPr id="44" name="Google Shape;95;p15"/>
            <p:cNvSpPr/>
            <p:nvPr/>
          </p:nvSpPr>
          <p:spPr>
            <a:xfrm>
              <a:off x="232687" y="2371589"/>
              <a:ext cx="5714049" cy="54941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45" name="Google Shape;96;p15"/>
            <p:cNvPicPr preferRelativeResize="0"/>
            <p:nvPr/>
          </p:nvPicPr>
          <p:blipFill>
            <a:blip r:embed="rId4">
              <a:alphaModFix/>
            </a:blip>
            <a:stretch>
              <a:fillRect/>
            </a:stretch>
          </p:blipFill>
          <p:spPr>
            <a:xfrm>
              <a:off x="5685610" y="2134672"/>
              <a:ext cx="450287" cy="450287"/>
            </a:xfrm>
            <a:prstGeom prst="rect">
              <a:avLst/>
            </a:prstGeom>
            <a:noFill/>
            <a:ln>
              <a:noFill/>
            </a:ln>
          </p:spPr>
        </p:pic>
      </p:grpSp>
      <p:grpSp>
        <p:nvGrpSpPr>
          <p:cNvPr id="46" name="Agrupar 45"/>
          <p:cNvGrpSpPr/>
          <p:nvPr/>
        </p:nvGrpSpPr>
        <p:grpSpPr>
          <a:xfrm>
            <a:off x="232687" y="4906447"/>
            <a:ext cx="5903210" cy="786328"/>
            <a:chOff x="232687" y="2134672"/>
            <a:chExt cx="5903210" cy="786328"/>
          </a:xfrm>
        </p:grpSpPr>
        <p:sp>
          <p:nvSpPr>
            <p:cNvPr id="47" name="Google Shape;95;p15"/>
            <p:cNvSpPr/>
            <p:nvPr/>
          </p:nvSpPr>
          <p:spPr>
            <a:xfrm>
              <a:off x="232687" y="2371589"/>
              <a:ext cx="5714049" cy="54941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48" name="Google Shape;96;p15"/>
            <p:cNvPicPr preferRelativeResize="0"/>
            <p:nvPr/>
          </p:nvPicPr>
          <p:blipFill>
            <a:blip r:embed="rId4">
              <a:alphaModFix/>
            </a:blip>
            <a:stretch>
              <a:fillRect/>
            </a:stretch>
          </p:blipFill>
          <p:spPr>
            <a:xfrm>
              <a:off x="5685610" y="2134672"/>
              <a:ext cx="450287" cy="450287"/>
            </a:xfrm>
            <a:prstGeom prst="rect">
              <a:avLst/>
            </a:prstGeom>
            <a:noFill/>
            <a:ln>
              <a:noFill/>
            </a:ln>
          </p:spPr>
        </p:pic>
      </p:grpSp>
      <p:grpSp>
        <p:nvGrpSpPr>
          <p:cNvPr id="49" name="Agrupar 48"/>
          <p:cNvGrpSpPr/>
          <p:nvPr/>
        </p:nvGrpSpPr>
        <p:grpSpPr>
          <a:xfrm>
            <a:off x="232687" y="5830372"/>
            <a:ext cx="5903210" cy="786328"/>
            <a:chOff x="232687" y="2134672"/>
            <a:chExt cx="5903210" cy="786328"/>
          </a:xfrm>
        </p:grpSpPr>
        <p:sp>
          <p:nvSpPr>
            <p:cNvPr id="50" name="Google Shape;95;p15"/>
            <p:cNvSpPr/>
            <p:nvPr/>
          </p:nvSpPr>
          <p:spPr>
            <a:xfrm>
              <a:off x="232687" y="2371589"/>
              <a:ext cx="5714049" cy="54941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51" name="Google Shape;96;p15"/>
            <p:cNvPicPr preferRelativeResize="0"/>
            <p:nvPr/>
          </p:nvPicPr>
          <p:blipFill>
            <a:blip r:embed="rId4">
              <a:alphaModFix/>
            </a:blip>
            <a:stretch>
              <a:fillRect/>
            </a:stretch>
          </p:blipFill>
          <p:spPr>
            <a:xfrm>
              <a:off x="5685610" y="2134672"/>
              <a:ext cx="450287" cy="450287"/>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8" name="Grupo 7"/>
          <p:cNvGrpSpPr/>
          <p:nvPr/>
        </p:nvGrpSpPr>
        <p:grpSpPr>
          <a:xfrm>
            <a:off x="4461133" y="2483807"/>
            <a:ext cx="4848912" cy="1525000"/>
            <a:chOff x="4461133" y="3098700"/>
            <a:chExt cx="4848912" cy="1525000"/>
          </a:xfrm>
        </p:grpSpPr>
        <p:sp>
          <p:nvSpPr>
            <p:cNvPr id="29" name="Google Shape;73;p14"/>
            <p:cNvSpPr/>
            <p:nvPr/>
          </p:nvSpPr>
          <p:spPr>
            <a:xfrm>
              <a:off x="4461133" y="3098700"/>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24" name="Google Shape;80;p14"/>
            <p:cNvSpPr txBox="1"/>
            <p:nvPr/>
          </p:nvSpPr>
          <p:spPr>
            <a:xfrm>
              <a:off x="4851225" y="3548875"/>
              <a:ext cx="404445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Reconocerás y probarás </a:t>
              </a:r>
              <a:r>
                <a:rPr lang="es-ES_tradnl" sz="1600" dirty="0" smtClean="0">
                  <a:latin typeface="Calibri" panose="020F0502020204030204" pitchFamily="34" charset="0"/>
                  <a:ea typeface="Roboto"/>
                  <a:cs typeface="Calibri" panose="020F0502020204030204" pitchFamily="34" charset="0"/>
                  <a:sym typeface="Roboto"/>
                </a:rPr>
                <a:t>de</a:t>
              </a:r>
              <a:r>
                <a:rPr lang="es-ES" sz="1600" dirty="0" smtClean="0">
                  <a:latin typeface="Calibri" panose="020F0502020204030204" pitchFamily="34" charset="0"/>
                  <a:ea typeface="Roboto"/>
                  <a:cs typeface="Calibri" panose="020F0502020204030204" pitchFamily="34" charset="0"/>
                  <a:sym typeface="Roboto"/>
                </a:rPr>
                <a:t> </a:t>
              </a:r>
              <a:r>
                <a:rPr lang="es-ES_tradnl" sz="1600" dirty="0" smtClean="0">
                  <a:latin typeface="Calibri" panose="020F0502020204030204" pitchFamily="34" charset="0"/>
                  <a:ea typeface="Roboto"/>
                  <a:cs typeface="Calibri" panose="020F0502020204030204" pitchFamily="34" charset="0"/>
                  <a:sym typeface="Roboto"/>
                </a:rPr>
                <a:t>manera </a:t>
              </a:r>
              <a:r>
                <a:rPr lang="es-ES_tradnl" sz="1600" dirty="0">
                  <a:latin typeface="Calibri" panose="020F0502020204030204" pitchFamily="34" charset="0"/>
                  <a:ea typeface="Roboto"/>
                  <a:cs typeface="Calibri" panose="020F0502020204030204" pitchFamily="34" charset="0"/>
                  <a:sym typeface="Roboto"/>
                </a:rPr>
                <a:t>correcta el </a:t>
              </a:r>
              <a:r>
                <a:rPr lang="es-ES_tradnl" sz="1600" b="1" dirty="0">
                  <a:solidFill>
                    <a:srgbClr val="76384D"/>
                  </a:solidFill>
                  <a:latin typeface="Calibri" panose="020F0502020204030204" pitchFamily="34" charset="0"/>
                  <a:ea typeface="Roboto"/>
                  <a:cs typeface="Calibri" panose="020F0502020204030204" pitchFamily="34" charset="0"/>
                  <a:sym typeface="Roboto"/>
                </a:rPr>
                <a:t>sistema </a:t>
              </a:r>
              <a:r>
                <a:rPr lang="es-ES_tradnl" sz="1600" b="1" dirty="0" smtClean="0">
                  <a:solidFill>
                    <a:srgbClr val="76384D"/>
                  </a:solidFill>
                  <a:latin typeface="Calibri" panose="020F0502020204030204" pitchFamily="34" charset="0"/>
                  <a:ea typeface="Roboto"/>
                  <a:cs typeface="Calibri" panose="020F0502020204030204" pitchFamily="34" charset="0"/>
                  <a:sym typeface="Roboto"/>
                </a:rPr>
                <a:t>Bluetooth </a:t>
              </a:r>
              <a:r>
                <a:rPr lang="es-ES_tradnl" sz="1600" dirty="0" smtClean="0">
                  <a:latin typeface="Calibri" panose="020F0502020204030204" pitchFamily="34" charset="0"/>
                  <a:ea typeface="Roboto"/>
                  <a:cs typeface="Calibri" panose="020F0502020204030204" pitchFamily="34" charset="0"/>
                  <a:sym typeface="Roboto"/>
                </a:rPr>
                <a:t>de </a:t>
              </a:r>
              <a:r>
                <a:rPr lang="es-ES_tradnl" sz="1600" dirty="0">
                  <a:latin typeface="Calibri" panose="020F0502020204030204" pitchFamily="34" charset="0"/>
                  <a:ea typeface="Roboto"/>
                  <a:cs typeface="Calibri" panose="020F0502020204030204" pitchFamily="34" charset="0"/>
                  <a:sym typeface="Roboto"/>
                </a:rPr>
                <a:t>un automóvil.</a:t>
              </a:r>
              <a:endParaRPr lang="es-CL" sz="1600" b="1"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30" name="Google Shape;74;p14"/>
            <p:cNvGrpSpPr/>
            <p:nvPr/>
          </p:nvGrpSpPr>
          <p:grpSpPr>
            <a:xfrm>
              <a:off x="8933845" y="3673062"/>
              <a:ext cx="376200" cy="395325"/>
              <a:chOff x="5136812" y="3499650"/>
              <a:chExt cx="376200" cy="395325"/>
            </a:xfrm>
          </p:grpSpPr>
          <p:sp>
            <p:nvSpPr>
              <p:cNvPr id="31" name="Google Shape;75;p14"/>
              <p:cNvSpPr/>
              <p:nvPr/>
            </p:nvSpPr>
            <p:spPr>
              <a:xfrm>
                <a:off x="5136812" y="35091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6;p14"/>
              <p:cNvSpPr txBox="1"/>
              <p:nvPr/>
            </p:nvSpPr>
            <p:spPr>
              <a:xfrm>
                <a:off x="5146337" y="34996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grpSp>
      </p:grpSp>
      <p:grpSp>
        <p:nvGrpSpPr>
          <p:cNvPr id="9" name="Grupo 8"/>
          <p:cNvGrpSpPr/>
          <p:nvPr/>
        </p:nvGrpSpPr>
        <p:grpSpPr>
          <a:xfrm>
            <a:off x="4462013" y="4042905"/>
            <a:ext cx="4848032" cy="1525000"/>
            <a:chOff x="4462013" y="4889825"/>
            <a:chExt cx="4848032" cy="1525000"/>
          </a:xfrm>
        </p:grpSpPr>
        <p:sp>
          <p:nvSpPr>
            <p:cNvPr id="36" name="Google Shape;73;p14"/>
            <p:cNvSpPr/>
            <p:nvPr/>
          </p:nvSpPr>
          <p:spPr>
            <a:xfrm>
              <a:off x="4462013" y="4889825"/>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34" name="Google Shape;81;p14"/>
            <p:cNvSpPr txBox="1"/>
            <p:nvPr/>
          </p:nvSpPr>
          <p:spPr>
            <a:xfrm>
              <a:off x="4851225" y="5372600"/>
              <a:ext cx="375660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Emparejarás de manera correcta los diversos elementos al sistema </a:t>
              </a:r>
              <a:r>
                <a:rPr lang="es-ES_tradnl" sz="1600" dirty="0" err="1">
                  <a:latin typeface="Calibri" panose="020F0502020204030204" pitchFamily="34" charset="0"/>
                  <a:ea typeface="Roboto"/>
                  <a:cs typeface="Calibri" panose="020F0502020204030204" pitchFamily="34" charset="0"/>
                  <a:sym typeface="Roboto"/>
                </a:rPr>
                <a:t>bluetooth</a:t>
              </a:r>
              <a:r>
                <a:rPr lang="es-ES_tradnl" sz="1600" dirty="0">
                  <a:latin typeface="Calibri" panose="020F0502020204030204" pitchFamily="34" charset="0"/>
                  <a:ea typeface="Roboto"/>
                  <a:cs typeface="Calibri" panose="020F0502020204030204" pitchFamily="34" charset="0"/>
                  <a:sym typeface="Roboto"/>
                </a:rPr>
                <a:t> del automóvil (Celular, sistema de scanner y diagnóstico elm327).</a:t>
              </a:r>
              <a:endParaRPr lang="es-CL" sz="1600" b="1"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37" name="Google Shape;77;p14"/>
            <p:cNvGrpSpPr/>
            <p:nvPr/>
          </p:nvGrpSpPr>
          <p:grpSpPr>
            <a:xfrm>
              <a:off x="8933845" y="5458326"/>
              <a:ext cx="376200" cy="400099"/>
              <a:chOff x="4759957" y="4323576"/>
              <a:chExt cx="376200" cy="400099"/>
            </a:xfrm>
          </p:grpSpPr>
          <p:sp>
            <p:nvSpPr>
              <p:cNvPr id="38" name="Google Shape;78;p14"/>
              <p:cNvSpPr/>
              <p:nvPr/>
            </p:nvSpPr>
            <p:spPr>
              <a:xfrm>
                <a:off x="4759957"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p14"/>
              <p:cNvSpPr txBox="1"/>
              <p:nvPr/>
            </p:nvSpPr>
            <p:spPr>
              <a:xfrm>
                <a:off x="4769791" y="4323576"/>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grpSp>
      </p:grpSp>
      <p:sp>
        <p:nvSpPr>
          <p:cNvPr id="5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3</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20" name="Grupo 8"/>
          <p:cNvGrpSpPr/>
          <p:nvPr/>
        </p:nvGrpSpPr>
        <p:grpSpPr>
          <a:xfrm>
            <a:off x="4462013" y="5630879"/>
            <a:ext cx="4848032" cy="1525000"/>
            <a:chOff x="4462013" y="4889825"/>
            <a:chExt cx="4848032" cy="1525000"/>
          </a:xfrm>
        </p:grpSpPr>
        <p:sp>
          <p:nvSpPr>
            <p:cNvPr id="21" name="Google Shape;73;p14"/>
            <p:cNvSpPr/>
            <p:nvPr/>
          </p:nvSpPr>
          <p:spPr>
            <a:xfrm>
              <a:off x="4462013" y="4889825"/>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23" name="Google Shape;81;p14"/>
            <p:cNvSpPr txBox="1"/>
            <p:nvPr/>
          </p:nvSpPr>
          <p:spPr>
            <a:xfrm>
              <a:off x="4851225" y="5372600"/>
              <a:ext cx="375660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Aplicarás el sistema de mantenimiento del sistema Bluetooth, considerando lo propuesto en el manual de servicio.</a:t>
              </a:r>
              <a:endParaRPr sz="1600"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25" name="Google Shape;77;p14"/>
            <p:cNvGrpSpPr/>
            <p:nvPr/>
          </p:nvGrpSpPr>
          <p:grpSpPr>
            <a:xfrm>
              <a:off x="8933845" y="5458326"/>
              <a:ext cx="376200" cy="400099"/>
              <a:chOff x="4759957" y="4323576"/>
              <a:chExt cx="376200" cy="400099"/>
            </a:xfrm>
          </p:grpSpPr>
          <p:sp>
            <p:nvSpPr>
              <p:cNvPr id="26" name="Google Shape;78;p14"/>
              <p:cNvSpPr/>
              <p:nvPr/>
            </p:nvSpPr>
            <p:spPr>
              <a:xfrm>
                <a:off x="4759957"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p14"/>
              <p:cNvSpPr txBox="1"/>
              <p:nvPr/>
            </p:nvSpPr>
            <p:spPr>
              <a:xfrm>
                <a:off x="4769791" y="4323576"/>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_tradnl" sz="2800" b="1" dirty="0" smtClean="0">
                    <a:solidFill>
                      <a:srgbClr val="FFFFFF"/>
                    </a:solidFill>
                    <a:latin typeface="Calibri"/>
                    <a:ea typeface="Calibri"/>
                    <a:cs typeface="Calibri"/>
                    <a:sym typeface="Calibri"/>
                  </a:rPr>
                  <a:t>3</a:t>
                </a:r>
                <a:endParaRPr sz="2800" b="1" dirty="0">
                  <a:solidFill>
                    <a:srgbClr val="FFFFFF"/>
                  </a:solidFill>
                  <a:latin typeface="Calibri"/>
                  <a:ea typeface="Calibri"/>
                  <a:cs typeface="Calibri"/>
                  <a:sym typeface="Calibri"/>
                </a:endParaRPr>
              </a:p>
            </p:txBody>
          </p:sp>
        </p:grpSp>
      </p:grpSp>
      <p:pic>
        <p:nvPicPr>
          <p:cNvPr id="28" name="Imagen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1" y="2367775"/>
            <a:ext cx="2965718" cy="4328991"/>
          </a:xfrm>
          <a:prstGeom prst="rect">
            <a:avLst/>
          </a:prstGeom>
        </p:spPr>
      </p:pic>
      <p:sp>
        <p:nvSpPr>
          <p:cNvPr id="33" name="Google Shape;154;p5"/>
          <p:cNvSpPr txBox="1"/>
          <p:nvPr/>
        </p:nvSpPr>
        <p:spPr>
          <a:xfrm>
            <a:off x="4063852" y="2124058"/>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a:t>
            </a:r>
            <a:r>
              <a:rPr lang="es-CL" sz="1600" b="1" dirty="0" smtClean="0">
                <a:solidFill>
                  <a:schemeClr val="tx1"/>
                </a:solidFill>
                <a:latin typeface="Calibri" panose="020F0502020204030204" pitchFamily="34" charset="0"/>
                <a:cs typeface="Calibri" panose="020F0502020204030204" pitchFamily="34" charset="0"/>
              </a:rPr>
              <a:t>en condiciones </a:t>
            </a:r>
            <a:r>
              <a:rPr lang="es-CL" sz="1600" b="1" dirty="0">
                <a:solidFill>
                  <a:schemeClr val="tx1"/>
                </a:solidFill>
                <a:latin typeface="Calibri" panose="020F0502020204030204" pitchFamily="34" charset="0"/>
                <a:cs typeface="Calibri" panose="020F0502020204030204" pitchFamily="34" charset="0"/>
              </a:rPr>
              <a:t>de:</a:t>
            </a:r>
            <a:endParaRPr b="1" dirty="0">
              <a:solidFill>
                <a:schemeClr val="tx1"/>
              </a:solidFill>
              <a:latin typeface="Calibri" panose="020F0502020204030204" pitchFamily="34" charset="0"/>
              <a:cs typeface="Calibri" panose="020F0502020204030204" pitchFamily="34" charset="0"/>
            </a:endParaRPr>
          </a:p>
        </p:txBody>
      </p:sp>
      <p:sp>
        <p:nvSpPr>
          <p:cNvPr id="35"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741B47"/>
                </a:solidFill>
                <a:latin typeface="Calibri"/>
                <a:ea typeface="Calibri"/>
                <a:cs typeface="Calibri"/>
                <a:sym typeface="Calibri"/>
              </a:rPr>
              <a:t>MENÚ DE LA ACTIVIDAD</a:t>
            </a:r>
            <a:endParaRPr lang="en-US" sz="3100" b="1" dirty="0">
              <a:solidFill>
                <a:srgbClr val="741B47"/>
              </a:solidFill>
              <a:latin typeface="Calibri"/>
              <a:ea typeface="Calibri"/>
              <a:cs typeface="Calibri"/>
              <a:sym typeface="Calibri"/>
            </a:endParaRPr>
          </a:p>
        </p:txBody>
      </p:sp>
      <p:sp>
        <p:nvSpPr>
          <p:cNvPr id="42" name="Google Shape;82;p14"/>
          <p:cNvSpPr txBox="1"/>
          <p:nvPr/>
        </p:nvSpPr>
        <p:spPr>
          <a:xfrm>
            <a:off x="375975" y="1646152"/>
            <a:ext cx="5192504" cy="409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_tradnl" sz="2000" dirty="0" smtClean="0">
                <a:solidFill>
                  <a:srgbClr val="FF0000"/>
                </a:solidFill>
                <a:latin typeface="Calibri" panose="020F0502020204030204" pitchFamily="34" charset="0"/>
                <a:ea typeface="Roboto"/>
                <a:cs typeface="Calibri" panose="020F0502020204030204" pitchFamily="34" charset="0"/>
                <a:sym typeface="Roboto"/>
              </a:rPr>
              <a:t>SISTEMA</a:t>
            </a:r>
            <a:r>
              <a:rPr lang="es-ES_tradnl" sz="2000" b="1" dirty="0" smtClean="0">
                <a:solidFill>
                  <a:srgbClr val="741B47"/>
                </a:solidFill>
                <a:latin typeface="Calibri" panose="020F0502020204030204" pitchFamily="34" charset="0"/>
                <a:ea typeface="Roboto"/>
                <a:cs typeface="Calibri" panose="020F0502020204030204" pitchFamily="34" charset="0"/>
                <a:sym typeface="Roboto"/>
              </a:rPr>
              <a:t> BLUETOOTH</a:t>
            </a:r>
            <a:endParaRPr sz="2000" b="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9" name="Google Shape;159;p18"/>
          <p:cNvSpPr/>
          <p:nvPr/>
        </p:nvSpPr>
        <p:spPr>
          <a:xfrm>
            <a:off x="511279" y="2232087"/>
            <a:ext cx="7533619" cy="1704000"/>
          </a:xfrm>
          <a:prstGeom prst="roundRect">
            <a:avLst>
              <a:gd name="adj" fmla="val 16667"/>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60" name="Google Shape;160;p18"/>
          <p:cNvSpPr txBox="1"/>
          <p:nvPr/>
        </p:nvSpPr>
        <p:spPr>
          <a:xfrm>
            <a:off x="867293" y="2351076"/>
            <a:ext cx="6742876" cy="13731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Medium"/>
                <a:cs typeface="Calibri" panose="020F0502020204030204" pitchFamily="34" charset="0"/>
                <a:sym typeface="Roboto Medium"/>
              </a:rPr>
              <a:t>Bluetooth es una especificación industrial para Redes Inalámbricas de Área Personal (</a:t>
            </a:r>
            <a:r>
              <a:rPr lang="es-ES_tradnl" sz="1600" dirty="0" err="1">
                <a:latin typeface="Calibri" panose="020F0502020204030204" pitchFamily="34" charset="0"/>
                <a:ea typeface="Roboto Medium"/>
                <a:cs typeface="Calibri" panose="020F0502020204030204" pitchFamily="34" charset="0"/>
                <a:sym typeface="Roboto Medium"/>
              </a:rPr>
              <a:t>WPANs</a:t>
            </a:r>
            <a:r>
              <a:rPr lang="es-ES_tradnl" sz="1600" dirty="0">
                <a:latin typeface="Calibri" panose="020F0502020204030204" pitchFamily="34" charset="0"/>
                <a:ea typeface="Roboto Medium"/>
                <a:cs typeface="Calibri" panose="020F0502020204030204" pitchFamily="34" charset="0"/>
                <a:sym typeface="Roboto Medium"/>
              </a:rPr>
              <a:t>) que posibilita la transmisión de voz y datos entre diferentes dispositivos mediante un enlace por radiofrecuencia en la banda ISM de los 2,4 GHz.</a:t>
            </a:r>
            <a:endParaRPr sz="1600" dirty="0">
              <a:latin typeface="Calibri" panose="020F0502020204030204" pitchFamily="34" charset="0"/>
              <a:ea typeface="Roboto Medium"/>
              <a:cs typeface="Calibri" panose="020F0502020204030204" pitchFamily="34" charset="0"/>
              <a:sym typeface="Roboto Medium"/>
            </a:endParaRPr>
          </a:p>
        </p:txBody>
      </p:sp>
      <p:sp>
        <p:nvSpPr>
          <p:cNvPr id="161" name="Google Shape;161;p18"/>
          <p:cNvSpPr/>
          <p:nvPr/>
        </p:nvSpPr>
        <p:spPr>
          <a:xfrm>
            <a:off x="511279" y="4222102"/>
            <a:ext cx="7533619" cy="1704000"/>
          </a:xfrm>
          <a:prstGeom prst="roundRect">
            <a:avLst>
              <a:gd name="adj" fmla="val 16667"/>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62" name="Google Shape;162;p18"/>
          <p:cNvSpPr txBox="1"/>
          <p:nvPr/>
        </p:nvSpPr>
        <p:spPr>
          <a:xfrm>
            <a:off x="883251" y="4503765"/>
            <a:ext cx="6328482" cy="11097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Medium"/>
                <a:cs typeface="Calibri" panose="020F0502020204030204" pitchFamily="34" charset="0"/>
                <a:sym typeface="Roboto Medium"/>
              </a:rPr>
              <a:t>Los dispositivos requieren un emparejamiento con un receptor para poder usarlos, estos sistemas dan un salto en la conexión inalámbrica de alta </a:t>
            </a:r>
            <a:r>
              <a:rPr lang="es-ES_tradnl" sz="1600" dirty="0" err="1" smtClean="0">
                <a:latin typeface="Calibri" panose="020F0502020204030204" pitchFamily="34" charset="0"/>
                <a:ea typeface="Roboto Medium"/>
                <a:cs typeface="Calibri" panose="020F0502020204030204" pitchFamily="34" charset="0"/>
                <a:sym typeface="Roboto Medium"/>
              </a:rPr>
              <a:t>tecnología.v</a:t>
            </a:r>
            <a:endParaRPr sz="1600" dirty="0">
              <a:latin typeface="Calibri" panose="020F0502020204030204" pitchFamily="34" charset="0"/>
              <a:ea typeface="Roboto Medium"/>
              <a:cs typeface="Calibri" panose="020F0502020204030204" pitchFamily="34" charset="0"/>
              <a:sym typeface="Roboto Medium"/>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711" y="2044059"/>
            <a:ext cx="500373" cy="477100"/>
          </a:xfrm>
          <a:prstGeom prst="rect">
            <a:avLst/>
          </a:prstGeom>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711" y="4064440"/>
            <a:ext cx="500373" cy="477100"/>
          </a:xfrm>
          <a:prstGeom prst="rect">
            <a:avLst/>
          </a:prstGeom>
        </p:spPr>
      </p:pic>
      <p:sp>
        <p:nvSpPr>
          <p:cNvPr id="3" name="Elipse 2"/>
          <p:cNvSpPr/>
          <p:nvPr/>
        </p:nvSpPr>
        <p:spPr>
          <a:xfrm>
            <a:off x="6965774" y="4952305"/>
            <a:ext cx="2183039" cy="2183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4</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18" name="Imagen 17" descr="audifo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3551" y="5110082"/>
            <a:ext cx="1867485" cy="1867485"/>
          </a:xfrm>
          <a:prstGeom prst="rect">
            <a:avLst/>
          </a:prstGeom>
        </p:spPr>
      </p:pic>
      <p:sp>
        <p:nvSpPr>
          <p:cNvPr id="17"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is-IS" sz="2800" b="1" dirty="0">
                <a:solidFill>
                  <a:srgbClr val="741B47"/>
                </a:solidFill>
                <a:latin typeface="Calibri" panose="020F0502020204030204" pitchFamily="34" charset="0"/>
                <a:ea typeface="Roboto"/>
                <a:cs typeface="Calibri" panose="020F0502020204030204" pitchFamily="34" charset="0"/>
                <a:sym typeface="Roboto"/>
              </a:rPr>
              <a:t>¿QUÉ ES LA TECNOLOGÍA </a:t>
            </a:r>
            <a:r>
              <a:rPr lang="es-ES" sz="2800" dirty="0">
                <a:solidFill>
                  <a:srgbClr val="ED423D"/>
                </a:solidFill>
                <a:latin typeface="Calibri" panose="020F0502020204030204" pitchFamily="34" charset="0"/>
                <a:ea typeface="Roboto"/>
                <a:cs typeface="Calibri" panose="020F0502020204030204" pitchFamily="34" charset="0"/>
                <a:sym typeface="Roboto"/>
              </a:rPr>
              <a:t>BLUETOOTH?</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1"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5</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3" name="Google Shape;152;p18"/>
          <p:cNvSpPr/>
          <p:nvPr/>
        </p:nvSpPr>
        <p:spPr>
          <a:xfrm>
            <a:off x="1117460" y="2333600"/>
            <a:ext cx="7485343" cy="1552500"/>
          </a:xfrm>
          <a:prstGeom prst="roundRect">
            <a:avLst>
              <a:gd name="adj" fmla="val 16667"/>
            </a:avLst>
          </a:prstGeom>
          <a:solidFill>
            <a:schemeClr val="bg1">
              <a:lumMod val="9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4" name="Google Shape;157;p18"/>
          <p:cNvSpPr txBox="1"/>
          <p:nvPr/>
        </p:nvSpPr>
        <p:spPr>
          <a:xfrm>
            <a:off x="3137375" y="2672238"/>
            <a:ext cx="5348480" cy="8835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700" dirty="0">
                <a:latin typeface="Calibri"/>
                <a:ea typeface="Roboto Medium"/>
                <a:cs typeface="Calibri"/>
                <a:sym typeface="Roboto Medium"/>
              </a:rPr>
              <a:t>En comparación con otras tecnologías de transferencia de datos como USB, LAN o </a:t>
            </a:r>
            <a:r>
              <a:rPr lang="es-ES_tradnl" sz="1700" dirty="0" err="1">
                <a:latin typeface="Calibri"/>
                <a:ea typeface="Roboto Medium"/>
                <a:cs typeface="Calibri"/>
                <a:sym typeface="Roboto Medium"/>
              </a:rPr>
              <a:t>Wi</a:t>
            </a:r>
            <a:r>
              <a:rPr lang="es-ES_tradnl" sz="1700" dirty="0">
                <a:latin typeface="Calibri"/>
                <a:ea typeface="Roboto Medium"/>
                <a:cs typeface="Calibri"/>
                <a:sym typeface="Roboto Medium"/>
              </a:rPr>
              <a:t>-Fi, Bluetooth está especializada en la transferencia de datos en distancias cortas, así como en el establecimiento de conexiones sencillas y de bajo consumo.</a:t>
            </a:r>
            <a:endParaRPr sz="1700" dirty="0">
              <a:latin typeface="Calibri"/>
              <a:ea typeface="Roboto Medium"/>
              <a:cs typeface="Calibri"/>
              <a:sym typeface="Roboto Medium"/>
            </a:endParaRPr>
          </a:p>
        </p:txBody>
      </p:sp>
      <p:sp>
        <p:nvSpPr>
          <p:cNvPr id="15" name="Google Shape;158;p18"/>
          <p:cNvSpPr/>
          <p:nvPr/>
        </p:nvSpPr>
        <p:spPr>
          <a:xfrm>
            <a:off x="1117460" y="4204661"/>
            <a:ext cx="7485343" cy="1552500"/>
          </a:xfrm>
          <a:prstGeom prst="roundRect">
            <a:avLst>
              <a:gd name="adj" fmla="val 16667"/>
            </a:avLst>
          </a:prstGeom>
          <a:solidFill>
            <a:schemeClr val="bg1">
              <a:lumMod val="9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6" name="Google Shape;159;p18"/>
          <p:cNvSpPr txBox="1"/>
          <p:nvPr/>
        </p:nvSpPr>
        <p:spPr>
          <a:xfrm>
            <a:off x="3164636" y="4547536"/>
            <a:ext cx="5306279" cy="8835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700" dirty="0">
                <a:latin typeface="Calibri"/>
                <a:ea typeface="Roboto Medium"/>
                <a:cs typeface="Calibri"/>
                <a:sym typeface="Roboto Medium"/>
              </a:rPr>
              <a:t>Los dispositivos que con mayor frecuencia utilizan esta tecnología pertenecen a sectores de las telecomunicaciones, telefonía y el ámbito automotriz.</a:t>
            </a:r>
            <a:endParaRPr sz="1700" dirty="0">
              <a:latin typeface="Calibri"/>
              <a:ea typeface="Roboto Medium"/>
              <a:cs typeface="Calibri"/>
              <a:sym typeface="Roboto Medium"/>
            </a:endParaRPr>
          </a:p>
        </p:txBody>
      </p:sp>
      <p:sp>
        <p:nvSpPr>
          <p:cNvPr id="21" name="Google Shape;160;p18"/>
          <p:cNvSpPr/>
          <p:nvPr/>
        </p:nvSpPr>
        <p:spPr>
          <a:xfrm rot="10800000">
            <a:off x="1403510" y="2340825"/>
            <a:ext cx="1518000" cy="1348200"/>
          </a:xfrm>
          <a:prstGeom prst="round2SameRect">
            <a:avLst>
              <a:gd name="adj1" fmla="val 16667"/>
              <a:gd name="adj2" fmla="val 0"/>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2;p18"/>
          <p:cNvSpPr/>
          <p:nvPr/>
        </p:nvSpPr>
        <p:spPr>
          <a:xfrm rot="10800000">
            <a:off x="1407970" y="4204650"/>
            <a:ext cx="1518000" cy="1348200"/>
          </a:xfrm>
          <a:prstGeom prst="round2SameRect">
            <a:avLst>
              <a:gd name="adj1" fmla="val 16667"/>
              <a:gd name="adj2" fmla="val 0"/>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descr="celu-B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679" y="4257920"/>
            <a:ext cx="1095661" cy="1154519"/>
          </a:xfrm>
          <a:prstGeom prst="rect">
            <a:avLst/>
          </a:prstGeom>
        </p:spPr>
      </p:pic>
      <p:pic>
        <p:nvPicPr>
          <p:cNvPr id="4" name="Imagen 3" descr="bluetooth-icon-vector-229751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113" y="2397371"/>
            <a:ext cx="652793" cy="1203186"/>
          </a:xfrm>
          <a:prstGeom prst="rect">
            <a:avLst/>
          </a:prstGeom>
        </p:spPr>
      </p:pic>
      <p:sp>
        <p:nvSpPr>
          <p:cNvPr id="17"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is-IS" sz="2800" b="1" dirty="0">
                <a:solidFill>
                  <a:srgbClr val="741B47"/>
                </a:solidFill>
                <a:latin typeface="Calibri" panose="020F0502020204030204" pitchFamily="34" charset="0"/>
                <a:ea typeface="Roboto"/>
                <a:cs typeface="Calibri" panose="020F0502020204030204" pitchFamily="34" charset="0"/>
                <a:sym typeface="Roboto"/>
              </a:rPr>
              <a:t>¿QUÉ ES LA TECNOLOGÍA </a:t>
            </a:r>
            <a:r>
              <a:rPr lang="es-ES" sz="2800" dirty="0">
                <a:solidFill>
                  <a:srgbClr val="ED423D"/>
                </a:solidFill>
                <a:latin typeface="Calibri" panose="020F0502020204030204" pitchFamily="34" charset="0"/>
                <a:ea typeface="Roboto"/>
                <a:cs typeface="Calibri" panose="020F0502020204030204" pitchFamily="34" charset="0"/>
                <a:sym typeface="Roboto"/>
              </a:rPr>
              <a:t>BLUETOOTH?</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0"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6</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159;p18"/>
          <p:cNvSpPr/>
          <p:nvPr/>
        </p:nvSpPr>
        <p:spPr>
          <a:xfrm>
            <a:off x="511279" y="1842972"/>
            <a:ext cx="7533619" cy="4212511"/>
          </a:xfrm>
          <a:prstGeom prst="roundRect">
            <a:avLst>
              <a:gd name="adj" fmla="val 10785"/>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9" name="Google Shape;160;p18"/>
          <p:cNvSpPr txBox="1"/>
          <p:nvPr/>
        </p:nvSpPr>
        <p:spPr>
          <a:xfrm>
            <a:off x="883251" y="3837845"/>
            <a:ext cx="5667908" cy="1373100"/>
          </a:xfrm>
          <a:prstGeom prst="rect">
            <a:avLst/>
          </a:prstGeom>
          <a:noFill/>
          <a:ln>
            <a:noFill/>
          </a:ln>
        </p:spPr>
        <p:txBody>
          <a:bodyPr spcFirstLastPara="1" wrap="square" lIns="91425" tIns="91425" rIns="91425" bIns="91425" anchor="ctr" anchorCtr="0">
            <a:noAutofit/>
          </a:bodyPr>
          <a:lstStyle/>
          <a:p>
            <a:pPr lvl="0">
              <a:lnSpc>
                <a:spcPct val="115000"/>
              </a:lnSpc>
              <a:buClr>
                <a:schemeClr val="dk1"/>
              </a:buClr>
              <a:buSzPts val="1100"/>
            </a:pPr>
            <a:r>
              <a:rPr lang="es-ES_tradnl" sz="1600" dirty="0" smtClean="0">
                <a:latin typeface="Calibri"/>
                <a:ea typeface="Roboto Medium"/>
                <a:cs typeface="Calibri"/>
                <a:sym typeface="Roboto Medium"/>
              </a:rPr>
              <a:t>En los años noventa, un consorcio formado por las empresas electrónicas Ericsson, IBM, Intel, Nokia y Toshiba dio vida al Bluetooth </a:t>
            </a:r>
            <a:r>
              <a:rPr lang="es-ES_tradnl" sz="1600" dirty="0" err="1" smtClean="0">
                <a:latin typeface="Calibri"/>
                <a:ea typeface="Roboto Medium"/>
                <a:cs typeface="Calibri"/>
                <a:sym typeface="Roboto Medium"/>
              </a:rPr>
              <a:t>Special</a:t>
            </a:r>
            <a:r>
              <a:rPr lang="es-ES_tradnl" sz="1600" dirty="0" smtClean="0">
                <a:latin typeface="Calibri"/>
                <a:ea typeface="Roboto Medium"/>
                <a:cs typeface="Calibri"/>
                <a:sym typeface="Roboto Medium"/>
              </a:rPr>
              <a:t> </a:t>
            </a:r>
            <a:r>
              <a:rPr lang="es-ES_tradnl" sz="1600" dirty="0" err="1" smtClean="0">
                <a:latin typeface="Calibri"/>
                <a:ea typeface="Roboto Medium"/>
                <a:cs typeface="Calibri"/>
                <a:sym typeface="Roboto Medium"/>
              </a:rPr>
              <a:t>Interest</a:t>
            </a:r>
            <a:r>
              <a:rPr lang="es-ES_tradnl" sz="1600" dirty="0" smtClean="0">
                <a:latin typeface="Calibri"/>
                <a:ea typeface="Roboto Medium"/>
                <a:cs typeface="Calibri"/>
                <a:sym typeface="Roboto Medium"/>
              </a:rPr>
              <a:t> </a:t>
            </a:r>
            <a:r>
              <a:rPr lang="es-ES_tradnl" sz="1600" dirty="0" err="1" smtClean="0">
                <a:latin typeface="Calibri"/>
                <a:ea typeface="Roboto Medium"/>
                <a:cs typeface="Calibri"/>
                <a:sym typeface="Roboto Medium"/>
              </a:rPr>
              <a:t>Group</a:t>
            </a:r>
            <a:r>
              <a:rPr lang="es-ES_tradnl" sz="1600" dirty="0" smtClean="0">
                <a:latin typeface="Calibri"/>
                <a:ea typeface="Roboto Medium"/>
                <a:cs typeface="Calibri"/>
                <a:sym typeface="Roboto Medium"/>
              </a:rPr>
              <a:t> (abreviado: Bluetooth SIG) que buscaba desarrollar una solución tecnológica propia. Hasta el momento, “Bluetooth” era únicamente el nombre en clave del proyecto. Sin embargo, ante la ausencia de otras propuestas, pronto se aceptó como el nombre comercial definitivo.</a:t>
            </a:r>
            <a:endParaRPr lang="es-ES_tradnl" sz="1600" dirty="0">
              <a:latin typeface="Calibri"/>
              <a:ea typeface="Roboto Medium"/>
              <a:cs typeface="Calibri"/>
              <a:sym typeface="Roboto Medium"/>
            </a:endParaRPr>
          </a:p>
        </p:txBody>
      </p:sp>
      <p:sp>
        <p:nvSpPr>
          <p:cNvPr id="16" name="Elipse 15"/>
          <p:cNvSpPr/>
          <p:nvPr/>
        </p:nvSpPr>
        <p:spPr>
          <a:xfrm>
            <a:off x="6337889" y="4029249"/>
            <a:ext cx="2986439" cy="29864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7" name="Imagen 16" descr="autoblut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647" y="4268007"/>
            <a:ext cx="2508922" cy="2508922"/>
          </a:xfrm>
          <a:prstGeom prst="rect">
            <a:avLst/>
          </a:prstGeom>
        </p:spPr>
      </p:pic>
      <p:sp>
        <p:nvSpPr>
          <p:cNvPr id="5" name="Rectángulo 4"/>
          <p:cNvSpPr/>
          <p:nvPr/>
        </p:nvSpPr>
        <p:spPr>
          <a:xfrm>
            <a:off x="883251" y="2297113"/>
            <a:ext cx="6381852" cy="1077987"/>
          </a:xfrm>
          <a:prstGeom prst="rect">
            <a:avLst/>
          </a:prstGeom>
        </p:spPr>
        <p:txBody>
          <a:bodyPr wrap="square">
            <a:spAutoFit/>
          </a:bodyPr>
          <a:lstStyle/>
          <a:p>
            <a:pPr lvl="0">
              <a:lnSpc>
                <a:spcPct val="115000"/>
              </a:lnSpc>
              <a:buClr>
                <a:schemeClr val="dk1"/>
              </a:buClr>
              <a:buSzPts val="1100"/>
            </a:pPr>
            <a:r>
              <a:rPr lang="es-ES_tradnl" dirty="0">
                <a:latin typeface="Calibri"/>
                <a:ea typeface="Roboto Medium"/>
                <a:cs typeface="Calibri"/>
                <a:sym typeface="Roboto Medium"/>
              </a:rPr>
              <a:t>La invención de Bluetooth deriva del problema, por todos conocido, </a:t>
            </a:r>
            <a:r>
              <a:rPr lang="es-ES_tradnl" b="1" dirty="0">
                <a:latin typeface="Calibri"/>
                <a:ea typeface="Roboto Medium"/>
                <a:cs typeface="Calibri"/>
                <a:sym typeface="Roboto Medium"/>
              </a:rPr>
              <a:t>de muchos cables en el vehículo</a:t>
            </a:r>
            <a:r>
              <a:rPr lang="es-ES_tradnl" dirty="0" smtClean="0">
                <a:latin typeface="Calibri"/>
                <a:ea typeface="Roboto Medium"/>
                <a:cs typeface="Calibri"/>
                <a:sym typeface="Roboto Medium"/>
              </a:rPr>
              <a:t>,</a:t>
            </a:r>
            <a:r>
              <a:rPr lang="es-ES" dirty="0" smtClean="0">
                <a:latin typeface="Calibri"/>
                <a:ea typeface="Roboto Medium"/>
                <a:cs typeface="Calibri"/>
                <a:sym typeface="Roboto Medium"/>
              </a:rPr>
              <a:t> </a:t>
            </a:r>
            <a:r>
              <a:rPr lang="es-ES_tradnl" dirty="0" smtClean="0">
                <a:latin typeface="Calibri"/>
                <a:ea typeface="Roboto Medium"/>
                <a:cs typeface="Calibri"/>
                <a:sym typeface="Roboto Medium"/>
              </a:rPr>
              <a:t>y </a:t>
            </a:r>
            <a:r>
              <a:rPr lang="es-ES_tradnl" dirty="0">
                <a:latin typeface="Calibri"/>
                <a:ea typeface="Roboto Medium"/>
                <a:cs typeface="Calibri"/>
                <a:sym typeface="Roboto Medium"/>
              </a:rPr>
              <a:t>muchos de estos en el habitáculo por lo que además es un sistema que ayuda a mantener accesible el habitáculo del vehículo, además estos cables pueden provocar distracción y posible obstrucción de la visual inclusive.</a:t>
            </a:r>
          </a:p>
        </p:txBody>
      </p:sp>
      <p:sp>
        <p:nvSpPr>
          <p:cNvPr id="11"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fr-FR" sz="2800" b="1" dirty="0">
                <a:solidFill>
                  <a:srgbClr val="741B47"/>
                </a:solidFill>
                <a:latin typeface="Calibri" panose="020F0502020204030204" pitchFamily="34" charset="0"/>
                <a:ea typeface="Roboto"/>
                <a:cs typeface="Calibri" panose="020F0502020204030204" pitchFamily="34" charset="0"/>
                <a:sym typeface="Roboto"/>
              </a:rPr>
              <a:t>¿POR QUÉ EXISTE?</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1738</TotalTime>
  <Words>1087</Words>
  <Application>Microsoft Office PowerPoint</Application>
  <PresentationFormat>Personalizado</PresentationFormat>
  <Paragraphs>127</Paragraphs>
  <Slides>18</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Roboto</vt:lpstr>
      <vt:lpstr>Roboto Medium</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130</cp:revision>
  <dcterms:modified xsi:type="dcterms:W3CDTF">2021-01-29T07:57:10Z</dcterms:modified>
</cp:coreProperties>
</file>