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78" r:id="rId2"/>
    <p:sldId id="256" r:id="rId3"/>
    <p:sldId id="366" r:id="rId4"/>
    <p:sldId id="257" r:id="rId5"/>
    <p:sldId id="258" r:id="rId6"/>
    <p:sldId id="259" r:id="rId7"/>
    <p:sldId id="261" r:id="rId8"/>
    <p:sldId id="262" r:id="rId9"/>
    <p:sldId id="263" r:id="rId10"/>
    <p:sldId id="290" r:id="rId11"/>
    <p:sldId id="264" r:id="rId12"/>
    <p:sldId id="282" r:id="rId13"/>
    <p:sldId id="283" r:id="rId14"/>
    <p:sldId id="267" r:id="rId15"/>
    <p:sldId id="284" r:id="rId16"/>
    <p:sldId id="285" r:id="rId17"/>
    <p:sldId id="265" r:id="rId18"/>
    <p:sldId id="268" r:id="rId19"/>
    <p:sldId id="286" r:id="rId20"/>
    <p:sldId id="274" r:id="rId21"/>
    <p:sldId id="287" r:id="rId22"/>
    <p:sldId id="288" r:id="rId23"/>
    <p:sldId id="364" r:id="rId24"/>
    <p:sldId id="276" r:id="rId25"/>
    <p:sldId id="365" r:id="rId26"/>
    <p:sldId id="280" r:id="rId27"/>
    <p:sldId id="279" r:id="rId28"/>
  </p:sldIdLst>
  <p:sldSz cx="9720263" cy="7559675"/>
  <p:notesSz cx="6858000" cy="9144000"/>
  <p:embeddedFontLst>
    <p:embeddedFont>
      <p:font typeface="Roboto Medium" panose="02000000000000000000" pitchFamily="2" charset="0"/>
      <p:regular r:id="rId30"/>
      <p:italic r:id="rId31"/>
    </p:embeddedFont>
    <p:embeddedFont>
      <p:font typeface="Calibri"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p15="http://schemas.microsoft.com/office/powerpoint/2012/main" xmlns="" roundtripDataSignature="AMtx7mjVMQES7/cBdC+HNJwWfe/0Rodzlw==" r:id="rId4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ncho Latorre" initials="" lastIdx="2" clrIdx="0"/>
  <p:cmAuthor id="1" name="Daniella Toled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1D47"/>
    <a:srgbClr val="76384D"/>
    <a:srgbClr val="ED423D"/>
    <a:srgbClr val="E9E1E4"/>
    <a:srgbClr val="F3F3F3"/>
    <a:srgbClr val="000000"/>
    <a:srgbClr val="F1E9C7"/>
    <a:srgbClr val="BB9BA5"/>
    <a:srgbClr val="CCB038"/>
    <a:srgbClr val="F9C4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0" autoAdjust="0"/>
    <p:restoredTop sz="94643"/>
  </p:normalViewPr>
  <p:slideViewPr>
    <p:cSldViewPr snapToGrid="0">
      <p:cViewPr varScale="1">
        <p:scale>
          <a:sx n="97" d="100"/>
          <a:sy n="97" d="100"/>
        </p:scale>
        <p:origin x="1584" y="78"/>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113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46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5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12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53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961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2947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45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610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035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70b88fe2e_1_6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70b88fe2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758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70b88fe2e_1_6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70b88fe2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69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672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70b88fe2e_1_6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70b88fe2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652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02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24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36c9504a1_0_9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36c9504a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47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36c9504a1_0_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36c9504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60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35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75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70b88fe2e_1_6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70b88fe2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378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70b88fe2e_1_6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70b88fe2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40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0188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7"/>
        <p:cNvGrpSpPr/>
        <p:nvPr/>
      </p:nvGrpSpPr>
      <p:grpSpPr>
        <a:xfrm>
          <a:off x="0" y="0"/>
          <a:ext cx="0" cy="0"/>
          <a:chOff x="0" y="0"/>
          <a:chExt cx="0" cy="0"/>
        </a:xfrm>
      </p:grpSpPr>
      <p:sp>
        <p:nvSpPr>
          <p:cNvPr id="8" name="Google Shape;8;p2"/>
          <p:cNvSpPr/>
          <p:nvPr/>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a:off x="7974075" y="419800"/>
            <a:ext cx="1301316" cy="921750"/>
          </a:xfrm>
          <a:prstGeom prst="rect">
            <a:avLst/>
          </a:prstGeom>
          <a:noFill/>
          <a:ln>
            <a:noFill/>
          </a:ln>
        </p:spPr>
      </p:pic>
      <p:pic>
        <p:nvPicPr>
          <p:cNvPr id="11" name="Google Shape;11;p2"/>
          <p:cNvPicPr preferRelativeResize="0"/>
          <p:nvPr/>
        </p:nvPicPr>
        <p:blipFill>
          <a:blip r:embed="rId3">
            <a:alphaModFix/>
          </a:blip>
          <a:stretch>
            <a:fillRect/>
          </a:stretch>
        </p:blipFill>
        <p:spPr>
          <a:xfrm>
            <a:off x="436350" y="419800"/>
            <a:ext cx="3659450" cy="680475"/>
          </a:xfrm>
          <a:prstGeom prst="rect">
            <a:avLst/>
          </a:prstGeom>
          <a:noFill/>
          <a:ln>
            <a:noFill/>
          </a:ln>
        </p:spPr>
      </p:pic>
      <p:pic>
        <p:nvPicPr>
          <p:cNvPr id="12" name="Google Shape;12;p2"/>
          <p:cNvPicPr preferRelativeResize="0"/>
          <p:nvPr/>
        </p:nvPicPr>
        <p:blipFill>
          <a:blip r:embed="rId4">
            <a:alphaModFix/>
          </a:blip>
          <a:stretch>
            <a:fillRect/>
          </a:stretch>
        </p:blipFill>
        <p:spPr>
          <a:xfrm>
            <a:off x="8527725" y="6464000"/>
            <a:ext cx="747675" cy="680475"/>
          </a:xfrm>
          <a:prstGeom prst="rect">
            <a:avLst/>
          </a:prstGeom>
          <a:noFill/>
          <a:ln>
            <a:noFill/>
          </a:ln>
        </p:spPr>
      </p:pic>
      <p:sp>
        <p:nvSpPr>
          <p:cNvPr id="13"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dirty="0">
                <a:solidFill>
                  <a:srgbClr val="741B47"/>
                </a:solidFill>
                <a:latin typeface="Calibri" panose="020F0502020204030204" pitchFamily="34" charset="0"/>
                <a:ea typeface="Roboto"/>
                <a:cs typeface="Calibri" panose="020F0502020204030204" pitchFamily="34" charset="0"/>
                <a:sym typeface="Roboto"/>
              </a:rPr>
              <a:t>MÓDULO 1 </a:t>
            </a:r>
            <a:r>
              <a:rPr lang="es-419" sz="1200" dirty="0">
                <a:solidFill>
                  <a:srgbClr val="741B47"/>
                </a:solidFill>
                <a:latin typeface="Calibri" panose="020F0502020204030204" pitchFamily="34" charset="0"/>
                <a:ea typeface="Roboto Medium"/>
                <a:cs typeface="Calibri" panose="020F0502020204030204" pitchFamily="34" charset="0"/>
                <a:sym typeface="Roboto Medium"/>
              </a:rPr>
              <a:t>| MANTENIMIENTO DE SISTEMAS ELÉCTRICOS Y ELECTRÓNICOS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4"/>
        <p:cNvGrpSpPr/>
        <p:nvPr/>
      </p:nvGrpSpPr>
      <p:grpSpPr>
        <a:xfrm>
          <a:off x="0" y="0"/>
          <a:ext cx="0" cy="0"/>
          <a:chOff x="0" y="0"/>
          <a:chExt cx="0" cy="0"/>
        </a:xfrm>
      </p:grpSpPr>
      <p:sp>
        <p:nvSpPr>
          <p:cNvPr id="37" name="Google Shape;37;p7"/>
          <p:cNvSpPr txBox="1">
            <a:spLocks noGrp="1"/>
          </p:cNvSpPr>
          <p:nvPr>
            <p:ph type="sldNum" idx="12"/>
          </p:nvPr>
        </p:nvSpPr>
        <p:spPr>
          <a:xfrm>
            <a:off x="9006156" y="6854072"/>
            <a:ext cx="583200" cy="578400"/>
          </a:xfrm>
          <a:prstGeom prst="rect">
            <a:avLst/>
          </a:prstGeom>
        </p:spPr>
        <p:txBody>
          <a:bodyPr spcFirstLastPara="1" wrap="square" lIns="109575" tIns="109575" rIns="109575" bIns="109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
        <p:nvSpPr>
          <p:cNvPr id="5" name="Google Shape;8;p2"/>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CL" dirty="0"/>
              <a:t> </a:t>
            </a:r>
            <a:endParaRPr dirty="0"/>
          </a:p>
        </p:txBody>
      </p:sp>
      <p:pic>
        <p:nvPicPr>
          <p:cNvPr id="6" name="Google Shape;10;p2"/>
          <p:cNvPicPr preferRelativeResize="0"/>
          <p:nvPr userDrawn="1"/>
        </p:nvPicPr>
        <p:blipFill>
          <a:blip r:embed="rId2">
            <a:alphaModFix/>
          </a:blip>
          <a:stretch>
            <a:fillRect/>
          </a:stretch>
        </p:blipFill>
        <p:spPr>
          <a:xfrm>
            <a:off x="7974075" y="419800"/>
            <a:ext cx="1301316" cy="921750"/>
          </a:xfrm>
          <a:prstGeom prst="rect">
            <a:avLst/>
          </a:prstGeom>
          <a:noFill/>
          <a:ln>
            <a:noFill/>
          </a:ln>
        </p:spPr>
      </p:pic>
      <p:pic>
        <p:nvPicPr>
          <p:cNvPr id="7" name="Google Shape;11;p2"/>
          <p:cNvPicPr preferRelativeResize="0"/>
          <p:nvPr userDrawn="1"/>
        </p:nvPicPr>
        <p:blipFill>
          <a:blip r:embed="rId3">
            <a:alphaModFix/>
          </a:blip>
          <a:stretch>
            <a:fillRect/>
          </a:stretch>
        </p:blipFill>
        <p:spPr>
          <a:xfrm>
            <a:off x="436350" y="419800"/>
            <a:ext cx="3659450" cy="680475"/>
          </a:xfrm>
          <a:prstGeom prst="rect">
            <a:avLst/>
          </a:prstGeom>
          <a:noFill/>
          <a:ln>
            <a:noFill/>
          </a:ln>
        </p:spPr>
      </p:pic>
      <p:pic>
        <p:nvPicPr>
          <p:cNvPr id="8" name="Google Shape;12;p2"/>
          <p:cNvPicPr preferRelativeResize="0"/>
          <p:nvPr userDrawn="1"/>
        </p:nvPicPr>
        <p:blipFill>
          <a:blip r:embed="rId4">
            <a:alphaModFix/>
          </a:blip>
          <a:stretch>
            <a:fillRect/>
          </a:stretch>
        </p:blipFill>
        <p:spPr>
          <a:xfrm>
            <a:off x="8527725" y="6464000"/>
            <a:ext cx="747675" cy="680475"/>
          </a:xfrm>
          <a:prstGeom prst="rect">
            <a:avLst/>
          </a:prstGeom>
          <a:noFill/>
          <a:ln>
            <a:noFill/>
          </a:ln>
        </p:spPr>
      </p:pic>
      <p:sp>
        <p:nvSpPr>
          <p:cNvPr id="3" name="Rectángulo redondeado 2"/>
          <p:cNvSpPr/>
          <p:nvPr userDrawn="1"/>
        </p:nvSpPr>
        <p:spPr>
          <a:xfrm>
            <a:off x="436350" y="6464001"/>
            <a:ext cx="7891862" cy="680474"/>
          </a:xfrm>
          <a:prstGeom prst="roundRect">
            <a:avLst>
              <a:gd name="adj" fmla="val 19335"/>
            </a:avLst>
          </a:prstGeom>
          <a:solidFill>
            <a:srgbClr val="BB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3441" y="6464000"/>
            <a:ext cx="690482" cy="680475"/>
          </a:xfrm>
          <a:prstGeom prst="rect">
            <a:avLst/>
          </a:prstGeom>
        </p:spPr>
      </p:pic>
      <p:sp>
        <p:nvSpPr>
          <p:cNvPr id="19"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dirty="0">
                <a:solidFill>
                  <a:srgbClr val="741B47"/>
                </a:solidFill>
                <a:latin typeface="Calibri" panose="020F0502020204030204" pitchFamily="34" charset="0"/>
                <a:ea typeface="Roboto"/>
                <a:cs typeface="Calibri" panose="020F0502020204030204" pitchFamily="34" charset="0"/>
                <a:sym typeface="Roboto"/>
              </a:rPr>
              <a:t>SECTOR METALMECÁNICA </a:t>
            </a:r>
            <a:r>
              <a:rPr lang="es-419" sz="1200" dirty="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 name="Google Shape;15;p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16" name="Google Shape;16;p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5"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7|</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6"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Mantenimiento de Sistemas Eléctricos y Electrónicos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7"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7|</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Mantenimiento de Sistemas Eléctricos y Electrónicos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10800000" flipH="1">
            <a:off x="181650" y="822025"/>
            <a:ext cx="9356700" cy="6531300"/>
          </a:xfrm>
          <a:prstGeom prst="round1Rect">
            <a:avLst>
              <a:gd name="adj" fmla="val 15350"/>
            </a:avLst>
          </a:prstGeom>
          <a:solidFill>
            <a:srgbClr val="BA9BA5">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 name="Google Shape;26;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7" name="Google Shape;27;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6"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7|</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7"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Mantenimiento de Sistemas Eléctricos y Electrónicos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30" name="Google Shape;30;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2" name="Google Shape;32;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33" name="Google Shape;33;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7"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7|</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Mantenimiento de Sistemas Eléctricos y Electrónicos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Google Shape;30;p6">
            <a:extLst>
              <a:ext uri="{FF2B5EF4-FFF2-40B4-BE49-F238E27FC236}">
                <a16:creationId xmlns="" xmlns:a16="http://schemas.microsoft.com/office/drawing/2014/main" id="{F19127E6-B6A5-2D4A-8720-2BC353AA9A31}"/>
              </a:ext>
            </a:extLst>
          </p:cNvPr>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p4">
            <a:extLst>
              <a:ext uri="{FF2B5EF4-FFF2-40B4-BE49-F238E27FC236}">
                <a16:creationId xmlns="" xmlns:a16="http://schemas.microsoft.com/office/drawing/2014/main" id="{D3563D95-D66D-8942-9FB0-686B73470043}"/>
              </a:ext>
            </a:extLst>
          </p:cNvPr>
          <p:cNvSpPr/>
          <p:nvPr userDrawn="1"/>
        </p:nvSpPr>
        <p:spPr>
          <a:xfrm>
            <a:off x="8090850" y="769525"/>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9" name="Google Shape;22;p4">
            <a:extLst>
              <a:ext uri="{FF2B5EF4-FFF2-40B4-BE49-F238E27FC236}">
                <a16:creationId xmlns="" xmlns:a16="http://schemas.microsoft.com/office/drawing/2014/main" id="{92F99C09-67B7-D04B-8D3B-36A528B36A22}"/>
              </a:ext>
            </a:extLst>
          </p:cNvPr>
          <p:cNvSpPr/>
          <p:nvPr userDrawn="1"/>
        </p:nvSpPr>
        <p:spPr>
          <a:xfrm>
            <a:off x="8752950" y="769525"/>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7"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636200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49" r:id="rId3"/>
    <p:sldLayoutId id="2147483650" r:id="rId4"/>
    <p:sldLayoutId id="2147483651" r:id="rId5"/>
    <p:sldLayoutId id="2147483652" r:id="rId6"/>
    <p:sldLayoutId id="2147483654"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www.youtube.com/watch?v=scl3N_HEpZQ&amp;feature=emb_logo&amp;ab_channel=CharlyLabs" TargetMode="Externa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6"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5</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11" name="Google Shape;61;p13"/>
          <p:cNvSpPr txBox="1">
            <a:spLocks/>
          </p:cNvSpPr>
          <p:nvPr/>
        </p:nvSpPr>
        <p:spPr>
          <a:xfrm>
            <a:off x="365424" y="2611974"/>
            <a:ext cx="4749501"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MANTENIMIENTO DE SISTEMAS ELÉCTRICOS Y ELECTRÓNICOS</a:t>
            </a:r>
          </a:p>
          <a:p>
            <a:pPr>
              <a:lnSpc>
                <a:spcPct val="90000"/>
              </a:lnSpc>
            </a:pPr>
            <a:endParaRPr lang="es-419"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74" y="1927122"/>
            <a:ext cx="6154391" cy="4438649"/>
          </a:xfrm>
          <a:prstGeom prst="rect">
            <a:avLst/>
          </a:prstGeom>
        </p:spPr>
      </p:pic>
    </p:spTree>
    <p:extLst>
      <p:ext uri="{BB962C8B-B14F-4D97-AF65-F5344CB8AC3E}">
        <p14:creationId xmlns:p14="http://schemas.microsoft.com/office/powerpoint/2010/main" val="2492718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CLASIFICACIÓN DE </a:t>
            </a:r>
            <a:r>
              <a:rPr lang="es-CL" sz="2800" dirty="0">
                <a:solidFill>
                  <a:srgbClr val="ED423D"/>
                </a:solidFill>
                <a:latin typeface="Calibri" panose="020F0502020204030204" pitchFamily="34" charset="0"/>
                <a:ea typeface="Roboto"/>
                <a:cs typeface="Calibri" panose="020F0502020204030204" pitchFamily="34" charset="0"/>
                <a:sym typeface="Roboto"/>
              </a:rPr>
              <a:t>RESISTORES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Picture 2" descr=" ">
            <a:extLst>
              <a:ext uri="{FF2B5EF4-FFF2-40B4-BE49-F238E27FC236}">
                <a16:creationId xmlns="" xmlns:a16="http://schemas.microsoft.com/office/drawing/2014/main" id="{76A05F7C-2F49-AB47-BF87-5041BA8E59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1167" y="2347432"/>
            <a:ext cx="4088941" cy="4032347"/>
          </a:xfrm>
          <a:prstGeom prst="round2DiagRect">
            <a:avLst>
              <a:gd name="adj1" fmla="val 0"/>
              <a:gd name="adj2" fmla="val 0"/>
            </a:avLst>
          </a:prstGeom>
          <a:noFill/>
          <a:ln w="19050" cap="sq">
            <a:solidFill>
              <a:schemeClr val="tx2">
                <a:lumMod val="60000"/>
                <a:lumOff val="40000"/>
                <a:alpha val="60000"/>
              </a:schemeClr>
            </a:solidFill>
            <a:miter lim="800000"/>
          </a:ln>
          <a:effectLst/>
          <a:extLst>
            <a:ext uri="{909E8E84-426E-40DD-AFC4-6F175D3DCCD1}">
              <a14:hiddenFill xmlns:a14="http://schemas.microsoft.com/office/drawing/2010/main">
                <a:solidFill>
                  <a:srgbClr val="FFFFFF"/>
                </a:solidFill>
              </a14:hiddenFill>
            </a:ext>
          </a:extLst>
        </p:spPr>
      </p:pic>
      <p:sp>
        <p:nvSpPr>
          <p:cNvPr id="14" name="Google Shape;73;p14">
            <a:extLst>
              <a:ext uri="{FF2B5EF4-FFF2-40B4-BE49-F238E27FC236}">
                <a16:creationId xmlns="" xmlns:a16="http://schemas.microsoft.com/office/drawing/2014/main" id="{E5F0A2A5-D7E7-D444-9AC6-595F47C66999}"/>
              </a:ext>
            </a:extLst>
          </p:cNvPr>
          <p:cNvSpPr/>
          <p:nvPr/>
        </p:nvSpPr>
        <p:spPr>
          <a:xfrm>
            <a:off x="375975" y="2043113"/>
            <a:ext cx="6557555" cy="4614861"/>
          </a:xfrm>
          <a:prstGeom prst="roundRect">
            <a:avLst>
              <a:gd name="adj" fmla="val 898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Tree>
    <p:extLst>
      <p:ext uri="{BB962C8B-B14F-4D97-AF65-F5344CB8AC3E}">
        <p14:creationId xmlns:p14="http://schemas.microsoft.com/office/powerpoint/2010/main" val="1005499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7" name="Google Shape;159;p18">
            <a:extLst>
              <a:ext uri="{FF2B5EF4-FFF2-40B4-BE49-F238E27FC236}">
                <a16:creationId xmlns="" xmlns:a16="http://schemas.microsoft.com/office/drawing/2014/main" id="{3920FEA2-700B-F64B-9605-433FB954EA9D}"/>
              </a:ext>
            </a:extLst>
          </p:cNvPr>
          <p:cNvSpPr/>
          <p:nvPr/>
        </p:nvSpPr>
        <p:spPr>
          <a:xfrm>
            <a:off x="442651" y="1995883"/>
            <a:ext cx="4143638" cy="3953419"/>
          </a:xfrm>
          <a:prstGeom prst="roundRect">
            <a:avLst>
              <a:gd name="adj" fmla="val 10798"/>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6"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8</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96;p15">
            <a:extLst>
              <a:ext uri="{FF2B5EF4-FFF2-40B4-BE49-F238E27FC236}">
                <a16:creationId xmlns="" xmlns:a16="http://schemas.microsoft.com/office/drawing/2014/main" id="{7D018862-3BCA-A54D-BBF8-15F51C82280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TIPO DE </a:t>
            </a:r>
            <a:r>
              <a:rPr lang="es-CL" sz="2800" dirty="0">
                <a:solidFill>
                  <a:srgbClr val="ED423D"/>
                </a:solidFill>
                <a:latin typeface="Calibri" panose="020F0502020204030204" pitchFamily="34" charset="0"/>
                <a:ea typeface="Roboto"/>
                <a:cs typeface="Calibri" panose="020F0502020204030204" pitchFamily="34" charset="0"/>
                <a:sym typeface="Roboto"/>
              </a:rPr>
              <a:t>RESISTORES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6" name="Imagen 5">
            <a:extLst>
              <a:ext uri="{FF2B5EF4-FFF2-40B4-BE49-F238E27FC236}">
                <a16:creationId xmlns="" xmlns:a16="http://schemas.microsoft.com/office/drawing/2014/main" id="{DCFDF1E9-231D-C645-AAF2-C2FC7E369459}"/>
              </a:ext>
            </a:extLst>
          </p:cNvPr>
          <p:cNvPicPr>
            <a:picLocks noChangeAspect="1"/>
          </p:cNvPicPr>
          <p:nvPr/>
        </p:nvPicPr>
        <p:blipFill>
          <a:blip r:embed="rId3"/>
          <a:stretch>
            <a:fillRect/>
          </a:stretch>
        </p:blipFill>
        <p:spPr>
          <a:xfrm>
            <a:off x="6272645" y="3985846"/>
            <a:ext cx="3257960" cy="3573829"/>
          </a:xfrm>
          <a:prstGeom prst="rect">
            <a:avLst/>
          </a:prstGeom>
        </p:spPr>
      </p:pic>
      <p:pic>
        <p:nvPicPr>
          <p:cNvPr id="9" name="Imagen 8">
            <a:extLst>
              <a:ext uri="{FF2B5EF4-FFF2-40B4-BE49-F238E27FC236}">
                <a16:creationId xmlns="" xmlns:a16="http://schemas.microsoft.com/office/drawing/2014/main" id="{D731E098-8601-A84F-A774-3DD890EF251E}"/>
              </a:ext>
            </a:extLst>
          </p:cNvPr>
          <p:cNvPicPr>
            <a:picLocks noChangeAspect="1"/>
          </p:cNvPicPr>
          <p:nvPr/>
        </p:nvPicPr>
        <p:blipFill>
          <a:blip r:embed="rId4"/>
          <a:stretch>
            <a:fillRect/>
          </a:stretch>
        </p:blipFill>
        <p:spPr>
          <a:xfrm>
            <a:off x="4823555" y="795555"/>
            <a:ext cx="3604001" cy="3953419"/>
          </a:xfrm>
          <a:prstGeom prst="rect">
            <a:avLst/>
          </a:prstGeom>
        </p:spPr>
      </p:pic>
      <p:sp>
        <p:nvSpPr>
          <p:cNvPr id="8" name="Rectángulo 7">
            <a:extLst>
              <a:ext uri="{FF2B5EF4-FFF2-40B4-BE49-F238E27FC236}">
                <a16:creationId xmlns="" xmlns:a16="http://schemas.microsoft.com/office/drawing/2014/main" id="{5876CAEA-A3E8-4347-AC57-603870A56C0E}"/>
              </a:ext>
            </a:extLst>
          </p:cNvPr>
          <p:cNvSpPr/>
          <p:nvPr/>
        </p:nvSpPr>
        <p:spPr>
          <a:xfrm>
            <a:off x="804465" y="2363536"/>
            <a:ext cx="3452334" cy="3262240"/>
          </a:xfrm>
          <a:prstGeom prst="rect">
            <a:avLst/>
          </a:prstGeom>
        </p:spPr>
        <p:txBody>
          <a:bodyPr wrap="square">
            <a:spAutoFit/>
          </a:bodyPr>
          <a:lstStyle/>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RESISTENCIAS FIJAS</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Son las que presentan un valor óhmico que no podemos modificar.</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Según su fabricación, se pueden diferenciar resistencias aglomeradas, de película de carbón, de película metálica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o bobinadas.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Todas ellas presentan  particularidades en su funcionamiento que las hacen ser utilizadas en determinados circuitos.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7" name="Google Shape;159;p18">
            <a:extLst>
              <a:ext uri="{FF2B5EF4-FFF2-40B4-BE49-F238E27FC236}">
                <a16:creationId xmlns="" xmlns:a16="http://schemas.microsoft.com/office/drawing/2014/main" id="{3920FEA2-700B-F64B-9605-433FB954EA9D}"/>
              </a:ext>
            </a:extLst>
          </p:cNvPr>
          <p:cNvSpPr/>
          <p:nvPr/>
        </p:nvSpPr>
        <p:spPr>
          <a:xfrm>
            <a:off x="442651" y="1995883"/>
            <a:ext cx="4071651" cy="3876279"/>
          </a:xfrm>
          <a:prstGeom prst="roundRect">
            <a:avLst>
              <a:gd name="adj" fmla="val 10798"/>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5"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TIPO DE </a:t>
            </a:r>
            <a:r>
              <a:rPr lang="es-CL" sz="2800" dirty="0">
                <a:solidFill>
                  <a:srgbClr val="ED423D"/>
                </a:solidFill>
                <a:latin typeface="Calibri" panose="020F0502020204030204" pitchFamily="34" charset="0"/>
                <a:ea typeface="Roboto"/>
                <a:cs typeface="Calibri" panose="020F0502020204030204" pitchFamily="34" charset="0"/>
                <a:sym typeface="Roboto"/>
              </a:rPr>
              <a:t>RESISTORES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6"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9</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4" name="Rectángulo 3">
            <a:extLst>
              <a:ext uri="{FF2B5EF4-FFF2-40B4-BE49-F238E27FC236}">
                <a16:creationId xmlns="" xmlns:a16="http://schemas.microsoft.com/office/drawing/2014/main" id="{0034C4E4-EF27-2D4E-813C-5696FDBB030F}"/>
              </a:ext>
            </a:extLst>
          </p:cNvPr>
          <p:cNvSpPr/>
          <p:nvPr/>
        </p:nvSpPr>
        <p:spPr>
          <a:xfrm>
            <a:off x="804465" y="2363536"/>
            <a:ext cx="3452334" cy="2996782"/>
          </a:xfrm>
          <a:prstGeom prst="rect">
            <a:avLst/>
          </a:prstGeom>
        </p:spPr>
        <p:txBody>
          <a:bodyPr wrap="square">
            <a:spAutoFit/>
          </a:bodyPr>
          <a:lstStyle/>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RESISTENCIAS VARIABLES</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Son las que presentan un valor óhmico que nosotros podemos variar mediante un dispositivo móvil llamado cursor, modificando la posición de un contacto deslizante.</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Estos valores varían entre cero y un máximo, en función de las características propias del material resistivo utilizado y de las características constructivas.</a:t>
            </a:r>
          </a:p>
        </p:txBody>
      </p:sp>
      <p:pic>
        <p:nvPicPr>
          <p:cNvPr id="20" name="Imagen 19">
            <a:extLst>
              <a:ext uri="{FF2B5EF4-FFF2-40B4-BE49-F238E27FC236}">
                <a16:creationId xmlns="" xmlns:a16="http://schemas.microsoft.com/office/drawing/2014/main" id="{44966604-9853-7A44-A034-2F6156DF6700}"/>
              </a:ext>
            </a:extLst>
          </p:cNvPr>
          <p:cNvPicPr>
            <a:picLocks noChangeAspect="1"/>
          </p:cNvPicPr>
          <p:nvPr/>
        </p:nvPicPr>
        <p:blipFill>
          <a:blip r:embed="rId3"/>
          <a:stretch>
            <a:fillRect/>
          </a:stretch>
        </p:blipFill>
        <p:spPr>
          <a:xfrm>
            <a:off x="5136062" y="4641200"/>
            <a:ext cx="3970830" cy="2918475"/>
          </a:xfrm>
          <a:prstGeom prst="rect">
            <a:avLst/>
          </a:prstGeom>
        </p:spPr>
      </p:pic>
      <p:pic>
        <p:nvPicPr>
          <p:cNvPr id="26" name="Imagen 25">
            <a:extLst>
              <a:ext uri="{FF2B5EF4-FFF2-40B4-BE49-F238E27FC236}">
                <a16:creationId xmlns="" xmlns:a16="http://schemas.microsoft.com/office/drawing/2014/main" id="{534B7223-D771-4F46-AFDD-24E83B3C2828}"/>
              </a:ext>
            </a:extLst>
          </p:cNvPr>
          <p:cNvPicPr>
            <a:picLocks noChangeAspect="1"/>
          </p:cNvPicPr>
          <p:nvPr/>
        </p:nvPicPr>
        <p:blipFill>
          <a:blip r:embed="rId4"/>
          <a:stretch>
            <a:fillRect/>
          </a:stretch>
        </p:blipFill>
        <p:spPr>
          <a:xfrm rot="1082426">
            <a:off x="6427952" y="1547586"/>
            <a:ext cx="1647563" cy="1370663"/>
          </a:xfrm>
          <a:prstGeom prst="rect">
            <a:avLst/>
          </a:prstGeom>
        </p:spPr>
      </p:pic>
      <p:pic>
        <p:nvPicPr>
          <p:cNvPr id="27" name="Imagen 26">
            <a:extLst>
              <a:ext uri="{FF2B5EF4-FFF2-40B4-BE49-F238E27FC236}">
                <a16:creationId xmlns="" xmlns:a16="http://schemas.microsoft.com/office/drawing/2014/main" id="{B949EFE0-228D-B449-9019-CA4624649BFE}"/>
              </a:ext>
            </a:extLst>
          </p:cNvPr>
          <p:cNvPicPr>
            <a:picLocks noChangeAspect="1"/>
          </p:cNvPicPr>
          <p:nvPr/>
        </p:nvPicPr>
        <p:blipFill>
          <a:blip r:embed="rId5"/>
          <a:stretch>
            <a:fillRect/>
          </a:stretch>
        </p:blipFill>
        <p:spPr>
          <a:xfrm>
            <a:off x="4433107" y="1040527"/>
            <a:ext cx="2508158" cy="1843442"/>
          </a:xfrm>
          <a:prstGeom prst="rect">
            <a:avLst/>
          </a:prstGeom>
        </p:spPr>
      </p:pic>
      <p:pic>
        <p:nvPicPr>
          <p:cNvPr id="28" name="Imagen 27">
            <a:extLst>
              <a:ext uri="{FF2B5EF4-FFF2-40B4-BE49-F238E27FC236}">
                <a16:creationId xmlns="" xmlns:a16="http://schemas.microsoft.com/office/drawing/2014/main" id="{ADE9FF4C-4B54-384B-A535-88F074AAE1B3}"/>
              </a:ext>
            </a:extLst>
          </p:cNvPr>
          <p:cNvPicPr>
            <a:picLocks noChangeAspect="1"/>
          </p:cNvPicPr>
          <p:nvPr/>
        </p:nvPicPr>
        <p:blipFill>
          <a:blip r:embed="rId4"/>
          <a:stretch>
            <a:fillRect/>
          </a:stretch>
        </p:blipFill>
        <p:spPr>
          <a:xfrm>
            <a:off x="5205962" y="2897632"/>
            <a:ext cx="1758221" cy="1462722"/>
          </a:xfrm>
          <a:prstGeom prst="rect">
            <a:avLst/>
          </a:prstGeom>
        </p:spPr>
      </p:pic>
      <p:pic>
        <p:nvPicPr>
          <p:cNvPr id="31" name="Imagen 30">
            <a:extLst>
              <a:ext uri="{FF2B5EF4-FFF2-40B4-BE49-F238E27FC236}">
                <a16:creationId xmlns="" xmlns:a16="http://schemas.microsoft.com/office/drawing/2014/main" id="{B8C8B31E-35E8-7746-A731-4EA96CC0207C}"/>
              </a:ext>
            </a:extLst>
          </p:cNvPr>
          <p:cNvPicPr>
            <a:picLocks noChangeAspect="1"/>
          </p:cNvPicPr>
          <p:nvPr/>
        </p:nvPicPr>
        <p:blipFill>
          <a:blip r:embed="rId6"/>
          <a:stretch>
            <a:fillRect/>
          </a:stretch>
        </p:blipFill>
        <p:spPr>
          <a:xfrm>
            <a:off x="7753823" y="1346306"/>
            <a:ext cx="1572652" cy="1155866"/>
          </a:xfrm>
          <a:prstGeom prst="rect">
            <a:avLst/>
          </a:prstGeom>
        </p:spPr>
      </p:pic>
      <p:pic>
        <p:nvPicPr>
          <p:cNvPr id="33" name="Imagen 32">
            <a:extLst>
              <a:ext uri="{FF2B5EF4-FFF2-40B4-BE49-F238E27FC236}">
                <a16:creationId xmlns="" xmlns:a16="http://schemas.microsoft.com/office/drawing/2014/main" id="{12906471-C8D0-7246-BE50-A5DA97F9214F}"/>
              </a:ext>
            </a:extLst>
          </p:cNvPr>
          <p:cNvPicPr>
            <a:picLocks noChangeAspect="1"/>
          </p:cNvPicPr>
          <p:nvPr/>
        </p:nvPicPr>
        <p:blipFill>
          <a:blip r:embed="rId7"/>
          <a:stretch>
            <a:fillRect/>
          </a:stretch>
        </p:blipFill>
        <p:spPr>
          <a:xfrm>
            <a:off x="7753823" y="3239013"/>
            <a:ext cx="945451" cy="940927"/>
          </a:xfrm>
          <a:prstGeom prst="rect">
            <a:avLst/>
          </a:prstGeom>
        </p:spPr>
      </p:pic>
      <p:sp>
        <p:nvSpPr>
          <p:cNvPr id="34" name="Google Shape;159;p18">
            <a:extLst>
              <a:ext uri="{FF2B5EF4-FFF2-40B4-BE49-F238E27FC236}">
                <a16:creationId xmlns="" xmlns:a16="http://schemas.microsoft.com/office/drawing/2014/main" id="{4C01F227-576F-FD43-A303-A53D25FA56E5}"/>
              </a:ext>
            </a:extLst>
          </p:cNvPr>
          <p:cNvSpPr/>
          <p:nvPr/>
        </p:nvSpPr>
        <p:spPr>
          <a:xfrm>
            <a:off x="5225197" y="4588161"/>
            <a:ext cx="3808834" cy="3477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5" name="Rectángulo 34">
            <a:extLst>
              <a:ext uri="{FF2B5EF4-FFF2-40B4-BE49-F238E27FC236}">
                <a16:creationId xmlns="" xmlns:a16="http://schemas.microsoft.com/office/drawing/2014/main" id="{66CCA2A3-E826-704B-BED6-C608FCD56A2D}"/>
              </a:ext>
            </a:extLst>
          </p:cNvPr>
          <p:cNvSpPr/>
          <p:nvPr/>
        </p:nvSpPr>
        <p:spPr>
          <a:xfrm>
            <a:off x="5460605" y="4608122"/>
            <a:ext cx="3321743"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POTENCIÓMETROS RESISTORES VARIABLES</a:t>
            </a:r>
          </a:p>
        </p:txBody>
      </p:sp>
    </p:spTree>
    <p:extLst>
      <p:ext uri="{BB962C8B-B14F-4D97-AF65-F5344CB8AC3E}">
        <p14:creationId xmlns:p14="http://schemas.microsoft.com/office/powerpoint/2010/main" val="256876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5"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APLICACIÓN DE POTENCIÓMETROS </a:t>
            </a:r>
            <a:r>
              <a:rPr lang="es-CL" sz="2800" dirty="0">
                <a:solidFill>
                  <a:srgbClr val="ED423D"/>
                </a:solidFill>
                <a:latin typeface="Calibri" panose="020F0502020204030204" pitchFamily="34" charset="0"/>
                <a:ea typeface="Roboto"/>
                <a:cs typeface="Calibri" panose="020F0502020204030204" pitchFamily="34" charset="0"/>
                <a:sym typeface="Roboto"/>
              </a:rPr>
              <a:t>EN LOS AUTOMÓVILES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159;p18">
            <a:extLst>
              <a:ext uri="{FF2B5EF4-FFF2-40B4-BE49-F238E27FC236}">
                <a16:creationId xmlns="" xmlns:a16="http://schemas.microsoft.com/office/drawing/2014/main" id="{E4213530-1E95-4D4E-A793-F1D2A7FE556C}"/>
              </a:ext>
            </a:extLst>
          </p:cNvPr>
          <p:cNvSpPr/>
          <p:nvPr/>
        </p:nvSpPr>
        <p:spPr>
          <a:xfrm>
            <a:off x="375975" y="1977205"/>
            <a:ext cx="4494994" cy="3477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Rectángulo 1">
            <a:extLst>
              <a:ext uri="{FF2B5EF4-FFF2-40B4-BE49-F238E27FC236}">
                <a16:creationId xmlns="" xmlns:a16="http://schemas.microsoft.com/office/drawing/2014/main" id="{0D258568-7A54-8C4C-B812-25CD363066E2}"/>
              </a:ext>
            </a:extLst>
          </p:cNvPr>
          <p:cNvSpPr/>
          <p:nvPr/>
        </p:nvSpPr>
        <p:spPr>
          <a:xfrm>
            <a:off x="582356" y="1997166"/>
            <a:ext cx="415049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SENSOR EN POSICIÓN DE MARIPOSA DE ACELERACIÓN</a:t>
            </a:r>
          </a:p>
        </p:txBody>
      </p:sp>
      <p:sp>
        <p:nvSpPr>
          <p:cNvPr id="13" name="Google Shape;159;p18">
            <a:extLst>
              <a:ext uri="{FF2B5EF4-FFF2-40B4-BE49-F238E27FC236}">
                <a16:creationId xmlns="" xmlns:a16="http://schemas.microsoft.com/office/drawing/2014/main" id="{FDD2E6B5-EDAD-3841-A126-7C253DBCEFAD}"/>
              </a:ext>
            </a:extLst>
          </p:cNvPr>
          <p:cNvSpPr/>
          <p:nvPr/>
        </p:nvSpPr>
        <p:spPr>
          <a:xfrm>
            <a:off x="4996202" y="6554062"/>
            <a:ext cx="4250550" cy="3477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 name="Rectángulo 13">
            <a:extLst>
              <a:ext uri="{FF2B5EF4-FFF2-40B4-BE49-F238E27FC236}">
                <a16:creationId xmlns="" xmlns:a16="http://schemas.microsoft.com/office/drawing/2014/main" id="{4FA8B5B5-CB9E-B84A-BD10-76BA4D482D7B}"/>
              </a:ext>
            </a:extLst>
          </p:cNvPr>
          <p:cNvSpPr/>
          <p:nvPr/>
        </p:nvSpPr>
        <p:spPr>
          <a:xfrm>
            <a:off x="5202583" y="6574023"/>
            <a:ext cx="392607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SENSOR EN POSICIÓN DEL PEDAL DEL ACELERADOR</a:t>
            </a:r>
          </a:p>
        </p:txBody>
      </p:sp>
      <p:pic>
        <p:nvPicPr>
          <p:cNvPr id="4" name="Imagen 3">
            <a:extLst>
              <a:ext uri="{FF2B5EF4-FFF2-40B4-BE49-F238E27FC236}">
                <a16:creationId xmlns="" xmlns:a16="http://schemas.microsoft.com/office/drawing/2014/main" id="{6D0AE2E2-9B84-A741-A6D8-1499FD81DD11}"/>
              </a:ext>
            </a:extLst>
          </p:cNvPr>
          <p:cNvPicPr>
            <a:picLocks noChangeAspect="1"/>
          </p:cNvPicPr>
          <p:nvPr/>
        </p:nvPicPr>
        <p:blipFill>
          <a:blip r:embed="rId3"/>
          <a:stretch>
            <a:fillRect/>
          </a:stretch>
        </p:blipFill>
        <p:spPr>
          <a:xfrm>
            <a:off x="375018" y="2449712"/>
            <a:ext cx="4529577" cy="3329142"/>
          </a:xfrm>
          <a:prstGeom prst="rect">
            <a:avLst/>
          </a:prstGeom>
        </p:spPr>
      </p:pic>
      <p:sp>
        <p:nvSpPr>
          <p:cNvPr id="17" name="Google Shape;73;p14">
            <a:extLst>
              <a:ext uri="{FF2B5EF4-FFF2-40B4-BE49-F238E27FC236}">
                <a16:creationId xmlns="" xmlns:a16="http://schemas.microsoft.com/office/drawing/2014/main" id="{167A5A09-381E-BE46-8C6E-A09CB291FCC0}"/>
              </a:ext>
            </a:extLst>
          </p:cNvPr>
          <p:cNvSpPr/>
          <p:nvPr/>
        </p:nvSpPr>
        <p:spPr>
          <a:xfrm>
            <a:off x="375975" y="2446228"/>
            <a:ext cx="4529577" cy="3350687"/>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6" name="Imagen 5">
            <a:extLst>
              <a:ext uri="{FF2B5EF4-FFF2-40B4-BE49-F238E27FC236}">
                <a16:creationId xmlns="" xmlns:a16="http://schemas.microsoft.com/office/drawing/2014/main" id="{1E5EAF0E-BC2C-5047-BE64-3EBC0FAF9D5C}"/>
              </a:ext>
            </a:extLst>
          </p:cNvPr>
          <p:cNvPicPr>
            <a:picLocks noChangeAspect="1"/>
          </p:cNvPicPr>
          <p:nvPr/>
        </p:nvPicPr>
        <p:blipFill>
          <a:blip r:embed="rId4"/>
          <a:stretch>
            <a:fillRect/>
          </a:stretch>
        </p:blipFill>
        <p:spPr>
          <a:xfrm>
            <a:off x="4904063" y="2189550"/>
            <a:ext cx="4687657" cy="4154004"/>
          </a:xfrm>
          <a:prstGeom prst="rect">
            <a:avLst/>
          </a:prstGeom>
        </p:spPr>
      </p:pic>
      <p:sp>
        <p:nvSpPr>
          <p:cNvPr id="18" name="Google Shape;73;p14">
            <a:extLst>
              <a:ext uri="{FF2B5EF4-FFF2-40B4-BE49-F238E27FC236}">
                <a16:creationId xmlns="" xmlns:a16="http://schemas.microsoft.com/office/drawing/2014/main" id="{9CBED3DC-4F58-094C-BE98-1959476FD661}"/>
              </a:ext>
            </a:extLst>
          </p:cNvPr>
          <p:cNvSpPr/>
          <p:nvPr/>
        </p:nvSpPr>
        <p:spPr>
          <a:xfrm>
            <a:off x="4996202" y="2037581"/>
            <a:ext cx="4250551" cy="4374942"/>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9" name="Google Shape;83;p14">
            <a:extLst>
              <a:ext uri="{FF2B5EF4-FFF2-40B4-BE49-F238E27FC236}">
                <a16:creationId xmlns="" xmlns:a16="http://schemas.microsoft.com/office/drawing/2014/main" id="{E8DDB211-4890-7C45-B1FF-7411A7714E5B}"/>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10</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3930640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9" name="Google Shape;159;p18">
            <a:extLst>
              <a:ext uri="{FF2B5EF4-FFF2-40B4-BE49-F238E27FC236}">
                <a16:creationId xmlns="" xmlns:a16="http://schemas.microsoft.com/office/drawing/2014/main" id="{CE0BB331-D999-CB49-9B77-A38502365AD7}"/>
              </a:ext>
            </a:extLst>
          </p:cNvPr>
          <p:cNvSpPr/>
          <p:nvPr/>
        </p:nvSpPr>
        <p:spPr>
          <a:xfrm>
            <a:off x="2003297" y="2056385"/>
            <a:ext cx="493103" cy="1051863"/>
          </a:xfrm>
          <a:prstGeom prst="roundRect">
            <a:avLst>
              <a:gd name="adj" fmla="val 2035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3" name="Google Shape;73;p14">
            <a:extLst>
              <a:ext uri="{FF2B5EF4-FFF2-40B4-BE49-F238E27FC236}">
                <a16:creationId xmlns="" xmlns:a16="http://schemas.microsoft.com/office/drawing/2014/main" id="{F2EDD4CB-8399-7845-B5CC-1E1A2CBF0CD9}"/>
              </a:ext>
            </a:extLst>
          </p:cNvPr>
          <p:cNvSpPr/>
          <p:nvPr/>
        </p:nvSpPr>
        <p:spPr>
          <a:xfrm>
            <a:off x="611888" y="3257376"/>
            <a:ext cx="5203696" cy="3350687"/>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Rectángulo 1">
            <a:extLst>
              <a:ext uri="{FF2B5EF4-FFF2-40B4-BE49-F238E27FC236}">
                <a16:creationId xmlns="" xmlns:a16="http://schemas.microsoft.com/office/drawing/2014/main" id="{651E965A-B51B-B249-92FA-D541D1CA23E8}"/>
              </a:ext>
            </a:extLst>
          </p:cNvPr>
          <p:cNvSpPr/>
          <p:nvPr/>
        </p:nvSpPr>
        <p:spPr>
          <a:xfrm>
            <a:off x="880110" y="3593651"/>
            <a:ext cx="4703826" cy="2631490"/>
          </a:xfrm>
          <a:prstGeom prst="rect">
            <a:avLst/>
          </a:prstGeom>
        </p:spPr>
        <p:txBody>
          <a:bodyPr wrap="square">
            <a:spAutoFit/>
          </a:bodyPr>
          <a:lstStyle/>
          <a:p>
            <a:pPr fontAlgn="base"/>
            <a:r>
              <a:rPr lang="es-ES" sz="1500" b="1" dirty="0">
                <a:latin typeface="Calibri" panose="020F0502020204030204" pitchFamily="34" charset="0"/>
                <a:cs typeface="Calibri" panose="020F0502020204030204" pitchFamily="34" charset="0"/>
              </a:rPr>
              <a:t>Mediante la fórmula se deduce que:</a:t>
            </a:r>
          </a:p>
          <a:p>
            <a:pPr marL="285750" indent="-285750" fontAlgn="base">
              <a:buFont typeface="Arial" panose="020B0604020202020204" pitchFamily="34" charset="0"/>
              <a:buChar char="•"/>
            </a:pPr>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Al aumentar la medida de la sección transversal del conductor, la resistencia eléctrica al flujo de las cargas disminuye.</a:t>
            </a:r>
          </a:p>
          <a:p>
            <a:pPr marL="285750" indent="-285750" fontAlgn="base">
              <a:buFont typeface="Arial" panose="020B0604020202020204" pitchFamily="34" charset="0"/>
              <a:buChar char="•"/>
            </a:pPr>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Al aumentar la medida de longitud del conductor,      la resistencia al flujo de las cargas aumenta.</a:t>
            </a:r>
          </a:p>
          <a:p>
            <a:pPr marL="285750" indent="-285750" fontAlgn="base">
              <a:buFont typeface="Arial" panose="020B0604020202020204" pitchFamily="34" charset="0"/>
              <a:buChar char="•"/>
            </a:pPr>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En la siguiente tabla se presentan resistividades de conductores comunes.</a:t>
            </a:r>
          </a:p>
        </p:txBody>
      </p:sp>
      <p:sp>
        <p:nvSpPr>
          <p:cNvPr id="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RESISTIVIDAD DE LOS </a:t>
            </a:r>
            <a:r>
              <a:rPr lang="es-419" sz="2800" dirty="0">
                <a:solidFill>
                  <a:srgbClr val="ED423D"/>
                </a:solidFill>
                <a:latin typeface="Calibri" panose="020F0502020204030204" pitchFamily="34" charset="0"/>
                <a:ea typeface="Roboto"/>
                <a:cs typeface="Calibri" panose="020F0502020204030204" pitchFamily="34" charset="0"/>
                <a:sym typeface="Roboto"/>
              </a:rPr>
              <a:t>MATERIALES</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3" name="Rectángulo 2">
            <a:extLst>
              <a:ext uri="{FF2B5EF4-FFF2-40B4-BE49-F238E27FC236}">
                <a16:creationId xmlns="" xmlns:a16="http://schemas.microsoft.com/office/drawing/2014/main" id="{523940E6-458A-2647-9B56-BDE08059915E}"/>
              </a:ext>
            </a:extLst>
          </p:cNvPr>
          <p:cNvSpPr/>
          <p:nvPr/>
        </p:nvSpPr>
        <p:spPr>
          <a:xfrm>
            <a:off x="2104936" y="2202172"/>
            <a:ext cx="493103" cy="738664"/>
          </a:xfrm>
          <a:prstGeom prst="rect">
            <a:avLst/>
          </a:prstGeom>
        </p:spPr>
        <p:txBody>
          <a:bodyPr wrap="square">
            <a:spAutoFit/>
          </a:bodyPr>
          <a:lstStyle/>
          <a:p>
            <a:pPr fontAlgn="base"/>
            <a:r>
              <a:rPr lang="el-GR" b="1" dirty="0">
                <a:solidFill>
                  <a:srgbClr val="76384D"/>
                </a:solidFill>
                <a:latin typeface="Calibri" panose="020F0502020204030204" pitchFamily="34" charset="0"/>
                <a:cs typeface="Calibri" panose="020F0502020204030204" pitchFamily="34" charset="0"/>
              </a:rPr>
              <a:t>ρ:</a:t>
            </a:r>
            <a:endParaRPr lang="es-ES" dirty="0">
              <a:solidFill>
                <a:srgbClr val="76384D"/>
              </a:solidFill>
              <a:latin typeface="Calibri" panose="020F0502020204030204" pitchFamily="34" charset="0"/>
              <a:cs typeface="Calibri" panose="020F0502020204030204" pitchFamily="34" charset="0"/>
            </a:endParaRPr>
          </a:p>
          <a:p>
            <a:pPr fontAlgn="base"/>
            <a:r>
              <a:rPr lang="es-ES" b="1" dirty="0">
                <a:solidFill>
                  <a:srgbClr val="76384D"/>
                </a:solidFill>
                <a:latin typeface="Calibri" panose="020F0502020204030204" pitchFamily="34" charset="0"/>
                <a:cs typeface="Calibri" panose="020F0502020204030204" pitchFamily="34" charset="0"/>
              </a:rPr>
              <a:t>L:   </a:t>
            </a:r>
          </a:p>
          <a:p>
            <a:pPr fontAlgn="base"/>
            <a:r>
              <a:rPr lang="es-ES" b="1" dirty="0">
                <a:solidFill>
                  <a:srgbClr val="76384D"/>
                </a:solidFill>
                <a:latin typeface="Calibri" panose="020F0502020204030204" pitchFamily="34" charset="0"/>
                <a:cs typeface="Calibri" panose="020F0502020204030204" pitchFamily="34" charset="0"/>
              </a:rPr>
              <a:t>A:</a:t>
            </a:r>
            <a:endParaRPr lang="es-ES" dirty="0">
              <a:solidFill>
                <a:srgbClr val="76384D"/>
              </a:solidFill>
              <a:latin typeface="Calibri" panose="020F0502020204030204" pitchFamily="34" charset="0"/>
              <a:cs typeface="Calibri" panose="020F0502020204030204" pitchFamily="34" charset="0"/>
            </a:endParaRPr>
          </a:p>
        </p:txBody>
      </p:sp>
      <p:sp>
        <p:nvSpPr>
          <p:cNvPr id="4" name="Rectángulo 3">
            <a:extLst>
              <a:ext uri="{FF2B5EF4-FFF2-40B4-BE49-F238E27FC236}">
                <a16:creationId xmlns="" xmlns:a16="http://schemas.microsoft.com/office/drawing/2014/main" id="{D490B96C-8B69-F842-89A8-96BCE441CD5E}"/>
              </a:ext>
            </a:extLst>
          </p:cNvPr>
          <p:cNvSpPr/>
          <p:nvPr/>
        </p:nvSpPr>
        <p:spPr>
          <a:xfrm>
            <a:off x="2524887" y="2210135"/>
            <a:ext cx="3510898" cy="276999"/>
          </a:xfrm>
          <a:prstGeom prst="rect">
            <a:avLst/>
          </a:prstGeom>
        </p:spPr>
        <p:txBody>
          <a:bodyPr wrap="none">
            <a:spAutoFit/>
          </a:bodyPr>
          <a:lstStyle/>
          <a:p>
            <a:r>
              <a:rPr lang="es-ES" sz="1200" dirty="0">
                <a:latin typeface="Calibri" panose="020F0502020204030204" pitchFamily="34" charset="0"/>
                <a:cs typeface="Calibri" panose="020F0502020204030204" pitchFamily="34" charset="0"/>
              </a:rPr>
              <a:t>Es la resistividad o resistencia específica del material.</a:t>
            </a:r>
            <a:endParaRPr lang="es-CL" sz="1200" dirty="0"/>
          </a:p>
        </p:txBody>
      </p:sp>
      <p:sp>
        <p:nvSpPr>
          <p:cNvPr id="5" name="Rectángulo 4">
            <a:extLst>
              <a:ext uri="{FF2B5EF4-FFF2-40B4-BE49-F238E27FC236}">
                <a16:creationId xmlns="" xmlns:a16="http://schemas.microsoft.com/office/drawing/2014/main" id="{29A53219-31B6-7B48-A473-51B5781A9980}"/>
              </a:ext>
            </a:extLst>
          </p:cNvPr>
          <p:cNvSpPr/>
          <p:nvPr/>
        </p:nvSpPr>
        <p:spPr>
          <a:xfrm>
            <a:off x="2524887" y="2431962"/>
            <a:ext cx="1834156" cy="276999"/>
          </a:xfrm>
          <a:prstGeom prst="rect">
            <a:avLst/>
          </a:prstGeom>
        </p:spPr>
        <p:txBody>
          <a:bodyPr wrap="none">
            <a:spAutoFit/>
          </a:bodyPr>
          <a:lstStyle/>
          <a:p>
            <a:pPr fontAlgn="base"/>
            <a:r>
              <a:rPr lang="es-ES" sz="1200" dirty="0">
                <a:latin typeface="Calibri" panose="020F0502020204030204" pitchFamily="34" charset="0"/>
                <a:cs typeface="Calibri" panose="020F0502020204030204" pitchFamily="34" charset="0"/>
              </a:rPr>
              <a:t>Es la longitud del alambre.</a:t>
            </a:r>
          </a:p>
        </p:txBody>
      </p:sp>
      <p:sp>
        <p:nvSpPr>
          <p:cNvPr id="6" name="Rectángulo 5">
            <a:extLst>
              <a:ext uri="{FF2B5EF4-FFF2-40B4-BE49-F238E27FC236}">
                <a16:creationId xmlns="" xmlns:a16="http://schemas.microsoft.com/office/drawing/2014/main" id="{06AD2D22-B790-774E-829E-582330A121BD}"/>
              </a:ext>
            </a:extLst>
          </p:cNvPr>
          <p:cNvSpPr/>
          <p:nvPr/>
        </p:nvSpPr>
        <p:spPr>
          <a:xfrm>
            <a:off x="2524887" y="2651997"/>
            <a:ext cx="1542410" cy="276999"/>
          </a:xfrm>
          <a:prstGeom prst="rect">
            <a:avLst/>
          </a:prstGeom>
        </p:spPr>
        <p:txBody>
          <a:bodyPr wrap="none">
            <a:spAutoFit/>
          </a:bodyPr>
          <a:lstStyle/>
          <a:p>
            <a:r>
              <a:rPr lang="es-ES" sz="1200" dirty="0">
                <a:latin typeface="Calibri" panose="020F0502020204030204" pitchFamily="34" charset="0"/>
                <a:cs typeface="Calibri" panose="020F0502020204030204" pitchFamily="34" charset="0"/>
              </a:rPr>
              <a:t>Es el área transversal.</a:t>
            </a:r>
            <a:endParaRPr lang="es-CL" sz="1200" dirty="0"/>
          </a:p>
        </p:txBody>
      </p:sp>
      <p:pic>
        <p:nvPicPr>
          <p:cNvPr id="18" name="Imagen 17">
            <a:extLst>
              <a:ext uri="{FF2B5EF4-FFF2-40B4-BE49-F238E27FC236}">
                <a16:creationId xmlns="" xmlns:a16="http://schemas.microsoft.com/office/drawing/2014/main" id="{F85E82BF-67A5-D447-8105-B65DDEA6E88A}"/>
              </a:ext>
            </a:extLst>
          </p:cNvPr>
          <p:cNvPicPr>
            <a:picLocks noChangeAspect="1"/>
          </p:cNvPicPr>
          <p:nvPr/>
        </p:nvPicPr>
        <p:blipFill>
          <a:blip r:embed="rId3"/>
          <a:stretch>
            <a:fillRect/>
          </a:stretch>
        </p:blipFill>
        <p:spPr>
          <a:xfrm>
            <a:off x="5967181" y="1915481"/>
            <a:ext cx="3271967" cy="5094920"/>
          </a:xfrm>
          <a:prstGeom prst="rect">
            <a:avLst/>
          </a:prstGeom>
        </p:spPr>
      </p:pic>
      <p:pic>
        <p:nvPicPr>
          <p:cNvPr id="20" name="Imagen 19">
            <a:extLst>
              <a:ext uri="{FF2B5EF4-FFF2-40B4-BE49-F238E27FC236}">
                <a16:creationId xmlns="" xmlns:a16="http://schemas.microsoft.com/office/drawing/2014/main" id="{DB425A67-5DDE-5A44-AD86-6BD060B4580E}"/>
              </a:ext>
            </a:extLst>
          </p:cNvPr>
          <p:cNvPicPr>
            <a:picLocks noChangeAspect="1"/>
          </p:cNvPicPr>
          <p:nvPr/>
        </p:nvPicPr>
        <p:blipFill>
          <a:blip r:embed="rId4"/>
          <a:stretch>
            <a:fillRect/>
          </a:stretch>
        </p:blipFill>
        <p:spPr>
          <a:xfrm>
            <a:off x="201383" y="1660021"/>
            <a:ext cx="1889309" cy="1780460"/>
          </a:xfrm>
          <a:prstGeom prst="rect">
            <a:avLst/>
          </a:prstGeom>
        </p:spPr>
      </p:pic>
    </p:spTree>
    <p:extLst>
      <p:ext uri="{BB962C8B-B14F-4D97-AF65-F5344CB8AC3E}">
        <p14:creationId xmlns:p14="http://schemas.microsoft.com/office/powerpoint/2010/main" val="90033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8"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6384D"/>
                </a:solidFill>
                <a:latin typeface="Calibri" panose="020F0502020204030204" pitchFamily="34" charset="0"/>
                <a:ea typeface="Roboto"/>
                <a:cs typeface="Calibri" panose="020F0502020204030204" pitchFamily="34" charset="0"/>
                <a:sym typeface="Roboto"/>
              </a:rPr>
              <a:t>RESISTIVIDAD DE LOS MATERIALES</a:t>
            </a:r>
            <a:endParaRPr sz="31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21" name="Google Shape;73;p14">
            <a:extLst>
              <a:ext uri="{FF2B5EF4-FFF2-40B4-BE49-F238E27FC236}">
                <a16:creationId xmlns="" xmlns:a16="http://schemas.microsoft.com/office/drawing/2014/main" id="{39655479-955F-7041-AD91-7643F762979F}"/>
              </a:ext>
            </a:extLst>
          </p:cNvPr>
          <p:cNvSpPr/>
          <p:nvPr/>
        </p:nvSpPr>
        <p:spPr>
          <a:xfrm>
            <a:off x="611888" y="2267730"/>
            <a:ext cx="5203696" cy="3084558"/>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2" name="Rectángulo 21">
            <a:extLst>
              <a:ext uri="{FF2B5EF4-FFF2-40B4-BE49-F238E27FC236}">
                <a16:creationId xmlns="" xmlns:a16="http://schemas.microsoft.com/office/drawing/2014/main" id="{07889EFB-B7B1-9E4B-847C-AAF6A856EF7C}"/>
              </a:ext>
            </a:extLst>
          </p:cNvPr>
          <p:cNvSpPr/>
          <p:nvPr/>
        </p:nvSpPr>
        <p:spPr>
          <a:xfrm>
            <a:off x="880110" y="2498498"/>
            <a:ext cx="4703826" cy="2631490"/>
          </a:xfrm>
          <a:prstGeom prst="rect">
            <a:avLst/>
          </a:prstGeom>
        </p:spPr>
        <p:txBody>
          <a:bodyPr wrap="square">
            <a:spAutoFit/>
          </a:bodyPr>
          <a:lstStyle/>
          <a:p>
            <a:pPr fontAlgn="base"/>
            <a:r>
              <a:rPr lang="es-ES" sz="1500" b="1" dirty="0">
                <a:solidFill>
                  <a:schemeClr val="tx1"/>
                </a:solidFill>
                <a:latin typeface="Calibri" panose="020F0502020204030204" pitchFamily="34" charset="0"/>
                <a:cs typeface="Calibri" panose="020F0502020204030204" pitchFamily="34" charset="0"/>
              </a:rPr>
              <a:t>Ejemplo: </a:t>
            </a:r>
            <a:r>
              <a:rPr lang="es-ES" sz="1500" dirty="0">
                <a:solidFill>
                  <a:schemeClr val="tx1"/>
                </a:solidFill>
                <a:latin typeface="Calibri" panose="020F0502020204030204" pitchFamily="34" charset="0"/>
                <a:cs typeface="Calibri" panose="020F0502020204030204" pitchFamily="34" charset="0"/>
              </a:rPr>
              <a:t>Calcular </a:t>
            </a:r>
            <a:r>
              <a:rPr lang="es-ES" sz="1500" dirty="0">
                <a:latin typeface="Calibri" panose="020F0502020204030204" pitchFamily="34" charset="0"/>
                <a:cs typeface="Calibri" panose="020F0502020204030204" pitchFamily="34" charset="0"/>
              </a:rPr>
              <a:t>la resistencia eléctrica de un alambre de cobre de 10 metros de largo y 2 milímetros de diámetro.</a:t>
            </a:r>
          </a:p>
          <a:p>
            <a:pPr fontAlgn="base"/>
            <a:endParaRPr lang="es-ES" sz="1500" dirty="0">
              <a:latin typeface="Calibri" panose="020F0502020204030204" pitchFamily="34" charset="0"/>
              <a:cs typeface="Calibri" panose="020F0502020204030204" pitchFamily="34" charset="0"/>
            </a:endParaRPr>
          </a:p>
          <a:p>
            <a:pPr fontAlgn="base"/>
            <a:r>
              <a:rPr lang="es-ES" sz="1500" dirty="0">
                <a:latin typeface="Calibri" panose="020F0502020204030204" pitchFamily="34" charset="0"/>
                <a:cs typeface="Calibri" panose="020F0502020204030204" pitchFamily="34" charset="0"/>
              </a:rPr>
              <a:t>Los </a:t>
            </a:r>
            <a:r>
              <a:rPr lang="es-ES" sz="1500" dirty="0">
                <a:solidFill>
                  <a:schemeClr val="tx1"/>
                </a:solidFill>
                <a:latin typeface="Calibri" panose="020F0502020204030204" pitchFamily="34" charset="0"/>
                <a:cs typeface="Calibri" panose="020F0502020204030204" pitchFamily="34" charset="0"/>
              </a:rPr>
              <a:t>datos conocidos son:</a:t>
            </a:r>
          </a:p>
          <a:p>
            <a:pPr fontAlgn="base"/>
            <a:endParaRPr lang="es-ES" sz="1500" dirty="0">
              <a:solidFill>
                <a:schemeClr val="tx1"/>
              </a:solidFill>
              <a:latin typeface="Calibri" panose="020F0502020204030204" pitchFamily="34" charset="0"/>
              <a:cs typeface="Calibri" panose="020F0502020204030204" pitchFamily="34" charset="0"/>
            </a:endParaRPr>
          </a:p>
          <a:p>
            <a:pPr fontAlgn="base"/>
            <a:r>
              <a:rPr lang="es-ES" sz="1500" b="1" dirty="0">
                <a:solidFill>
                  <a:schemeClr val="tx1"/>
                </a:solidFill>
                <a:latin typeface="Calibri" panose="020F0502020204030204" pitchFamily="34" charset="0"/>
                <a:cs typeface="Calibri" panose="020F0502020204030204" pitchFamily="34" charset="0"/>
              </a:rPr>
              <a:t>1. </a:t>
            </a:r>
            <a:r>
              <a:rPr lang="es-ES" sz="1500" dirty="0">
                <a:solidFill>
                  <a:schemeClr val="tx1"/>
                </a:solidFill>
                <a:latin typeface="Calibri" panose="020F0502020204030204" pitchFamily="34" charset="0"/>
                <a:cs typeface="Calibri" panose="020F0502020204030204" pitchFamily="34" charset="0"/>
              </a:rPr>
              <a:t>Resistividad del cobre(Tabla): 1.7 x 10-8 </a:t>
            </a:r>
            <a:r>
              <a:rPr lang="el-GR" sz="1500" dirty="0">
                <a:solidFill>
                  <a:schemeClr val="tx1"/>
                </a:solidFill>
                <a:latin typeface="Calibri" panose="020F0502020204030204" pitchFamily="34" charset="0"/>
                <a:cs typeface="Calibri" panose="020F0502020204030204" pitchFamily="34" charset="0"/>
              </a:rPr>
              <a:t>Ω</a:t>
            </a:r>
            <a:r>
              <a:rPr lang="es-ES" sz="1500" dirty="0">
                <a:solidFill>
                  <a:schemeClr val="tx1"/>
                </a:solidFill>
                <a:latin typeface="Calibri" panose="020F0502020204030204" pitchFamily="34" charset="0"/>
                <a:cs typeface="Calibri" panose="020F0502020204030204" pitchFamily="34" charset="0"/>
              </a:rPr>
              <a:t>m</a:t>
            </a:r>
          </a:p>
          <a:p>
            <a:pPr fontAlgn="base"/>
            <a:r>
              <a:rPr lang="es-ES" sz="1500" b="1" dirty="0">
                <a:solidFill>
                  <a:schemeClr val="tx1"/>
                </a:solidFill>
                <a:latin typeface="Calibri" panose="020F0502020204030204" pitchFamily="34" charset="0"/>
                <a:cs typeface="Calibri" panose="020F0502020204030204" pitchFamily="34" charset="0"/>
              </a:rPr>
              <a:t>2. </a:t>
            </a:r>
            <a:r>
              <a:rPr lang="es-ES" sz="1500" dirty="0">
                <a:solidFill>
                  <a:schemeClr val="tx1"/>
                </a:solidFill>
                <a:latin typeface="Calibri" panose="020F0502020204030204" pitchFamily="34" charset="0"/>
                <a:cs typeface="Calibri" panose="020F0502020204030204" pitchFamily="34" charset="0"/>
              </a:rPr>
              <a:t>Diámetro(D) = 2 mm = 0.002m</a:t>
            </a:r>
          </a:p>
          <a:p>
            <a:pPr fontAlgn="base"/>
            <a:r>
              <a:rPr lang="es-ES" sz="1500" b="1" dirty="0">
                <a:solidFill>
                  <a:schemeClr val="tx1"/>
                </a:solidFill>
                <a:latin typeface="Calibri" panose="020F0502020204030204" pitchFamily="34" charset="0"/>
                <a:cs typeface="Calibri" panose="020F0502020204030204" pitchFamily="34" charset="0"/>
              </a:rPr>
              <a:t>3. </a:t>
            </a:r>
            <a:r>
              <a:rPr lang="es-ES" sz="1500" dirty="0">
                <a:solidFill>
                  <a:schemeClr val="tx1"/>
                </a:solidFill>
                <a:latin typeface="Calibri" panose="020F0502020204030204" pitchFamily="34" charset="0"/>
                <a:cs typeface="Calibri" panose="020F0502020204030204" pitchFamily="34" charset="0"/>
              </a:rPr>
              <a:t>Área(A) =  </a:t>
            </a:r>
            <a:r>
              <a:rPr lang="el-GR" sz="1500" dirty="0">
                <a:solidFill>
                  <a:schemeClr val="tx1"/>
                </a:solidFill>
                <a:latin typeface="Calibri" panose="020F0502020204030204" pitchFamily="34" charset="0"/>
                <a:cs typeface="Calibri" panose="020F0502020204030204" pitchFamily="34" charset="0"/>
              </a:rPr>
              <a:t>π</a:t>
            </a:r>
            <a:r>
              <a:rPr lang="es-ES" sz="1500" dirty="0">
                <a:solidFill>
                  <a:schemeClr val="tx1"/>
                </a:solidFill>
                <a:latin typeface="Calibri" panose="020F0502020204030204" pitchFamily="34" charset="0"/>
                <a:cs typeface="Calibri" panose="020F0502020204030204" pitchFamily="34" charset="0"/>
              </a:rPr>
              <a:t>D2/4 = 3.1416 x 10-6 m2</a:t>
            </a:r>
          </a:p>
          <a:p>
            <a:pPr fontAlgn="base"/>
            <a:r>
              <a:rPr lang="es-ES" sz="1500" b="1" dirty="0">
                <a:solidFill>
                  <a:schemeClr val="tx1"/>
                </a:solidFill>
                <a:latin typeface="Calibri" panose="020F0502020204030204" pitchFamily="34" charset="0"/>
                <a:cs typeface="Calibri" panose="020F0502020204030204" pitchFamily="34" charset="0"/>
              </a:rPr>
              <a:t>4. </a:t>
            </a:r>
            <a:r>
              <a:rPr lang="es-ES" sz="1500" dirty="0">
                <a:solidFill>
                  <a:schemeClr val="tx1"/>
                </a:solidFill>
                <a:latin typeface="Calibri" panose="020F0502020204030204" pitchFamily="34" charset="0"/>
                <a:cs typeface="Calibri" panose="020F0502020204030204" pitchFamily="34" charset="0"/>
              </a:rPr>
              <a:t>L =10 </a:t>
            </a:r>
            <a:r>
              <a:rPr lang="es-ES" sz="1500" dirty="0">
                <a:latin typeface="Calibri" panose="020F0502020204030204" pitchFamily="34" charset="0"/>
                <a:cs typeface="Calibri" panose="020F0502020204030204" pitchFamily="34" charset="0"/>
              </a:rPr>
              <a:t>m</a:t>
            </a:r>
          </a:p>
          <a:p>
            <a:pPr fontAlgn="base"/>
            <a:endParaRPr lang="es-ES" sz="1500" dirty="0">
              <a:latin typeface="Calibri" panose="020F0502020204030204" pitchFamily="34" charset="0"/>
              <a:cs typeface="Calibri" panose="020F0502020204030204" pitchFamily="34" charset="0"/>
            </a:endParaRPr>
          </a:p>
          <a:p>
            <a:pPr fontAlgn="base"/>
            <a:r>
              <a:rPr lang="es-ES" sz="1500" dirty="0">
                <a:latin typeface="Calibri" panose="020F0502020204030204" pitchFamily="34" charset="0"/>
                <a:cs typeface="Calibri" panose="020F0502020204030204" pitchFamily="34" charset="0"/>
              </a:rPr>
              <a:t>Por lo tanto, la resistencia del alambre de cobre es:</a:t>
            </a:r>
          </a:p>
        </p:txBody>
      </p:sp>
      <p:sp>
        <p:nvSpPr>
          <p:cNvPr id="24" name="Google Shape;96;p15">
            <a:extLst>
              <a:ext uri="{FF2B5EF4-FFF2-40B4-BE49-F238E27FC236}">
                <a16:creationId xmlns="" xmlns:a16="http://schemas.microsoft.com/office/drawing/2014/main" id="{B104139E-7417-1A44-83B6-A4843487611D}"/>
              </a:ext>
            </a:extLst>
          </p:cNvPr>
          <p:cNvSpPr txBox="1"/>
          <p:nvPr/>
        </p:nvSpPr>
        <p:spPr>
          <a:xfrm>
            <a:off x="375975" y="1796361"/>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dirty="0">
                <a:solidFill>
                  <a:srgbClr val="ED423D"/>
                </a:solidFill>
                <a:latin typeface="Calibri" panose="020F0502020204030204" pitchFamily="34" charset="0"/>
                <a:ea typeface="Roboto"/>
                <a:cs typeface="Calibri" panose="020F0502020204030204" pitchFamily="34" charset="0"/>
                <a:sym typeface="Roboto"/>
              </a:rPr>
              <a:t>CALCULAR RESISTENCIA</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17" name="Imagen 16">
            <a:extLst>
              <a:ext uri="{FF2B5EF4-FFF2-40B4-BE49-F238E27FC236}">
                <a16:creationId xmlns="" xmlns:a16="http://schemas.microsoft.com/office/drawing/2014/main" id="{2C6594A5-AEF1-564B-902F-039D6100084C}"/>
              </a:ext>
            </a:extLst>
          </p:cNvPr>
          <p:cNvPicPr>
            <a:picLocks noChangeAspect="1"/>
          </p:cNvPicPr>
          <p:nvPr/>
        </p:nvPicPr>
        <p:blipFill>
          <a:blip r:embed="rId3"/>
          <a:stretch>
            <a:fillRect/>
          </a:stretch>
        </p:blipFill>
        <p:spPr>
          <a:xfrm>
            <a:off x="611887" y="3779837"/>
            <a:ext cx="5209283" cy="4909160"/>
          </a:xfrm>
          <a:prstGeom prst="rect">
            <a:avLst/>
          </a:prstGeom>
        </p:spPr>
      </p:pic>
      <p:sp>
        <p:nvSpPr>
          <p:cNvPr id="25" name="Google Shape;83;p14">
            <a:extLst>
              <a:ext uri="{FF2B5EF4-FFF2-40B4-BE49-F238E27FC236}">
                <a16:creationId xmlns="" xmlns:a16="http://schemas.microsoft.com/office/drawing/2014/main" id="{F99DB40F-7980-D147-ADF6-611E3FAC91B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9" name="Imagen 8">
            <a:extLst>
              <a:ext uri="{FF2B5EF4-FFF2-40B4-BE49-F238E27FC236}">
                <a16:creationId xmlns="" xmlns:a16="http://schemas.microsoft.com/office/drawing/2014/main" id="{4B5CE312-4C74-CB46-9860-EC66B6FEBF77}"/>
              </a:ext>
            </a:extLst>
          </p:cNvPr>
          <p:cNvPicPr>
            <a:picLocks noChangeAspect="1"/>
          </p:cNvPicPr>
          <p:nvPr/>
        </p:nvPicPr>
        <p:blipFill>
          <a:blip r:embed="rId4"/>
          <a:stretch>
            <a:fillRect/>
          </a:stretch>
        </p:blipFill>
        <p:spPr>
          <a:xfrm>
            <a:off x="5967181" y="1915481"/>
            <a:ext cx="3271967" cy="5094920"/>
          </a:xfrm>
          <a:prstGeom prst="rect">
            <a:avLst/>
          </a:prstGeom>
        </p:spPr>
      </p:pic>
    </p:spTree>
    <p:extLst>
      <p:ext uri="{BB962C8B-B14F-4D97-AF65-F5344CB8AC3E}">
        <p14:creationId xmlns:p14="http://schemas.microsoft.com/office/powerpoint/2010/main" val="337851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6384D"/>
                </a:solidFill>
                <a:latin typeface="Calibri" panose="020F0502020204030204" pitchFamily="34" charset="0"/>
                <a:ea typeface="Roboto"/>
                <a:cs typeface="Calibri" panose="020F0502020204030204" pitchFamily="34" charset="0"/>
                <a:sym typeface="Roboto"/>
              </a:rPr>
              <a:t>¿CÓMO CALCULAR EL VALOR DE UN </a:t>
            </a:r>
            <a:r>
              <a:rPr lang="es-419" sz="2800" dirty="0">
                <a:solidFill>
                  <a:srgbClr val="ED423D"/>
                </a:solidFill>
                <a:latin typeface="Calibri" panose="020F0502020204030204" pitchFamily="34" charset="0"/>
                <a:ea typeface="Roboto"/>
                <a:cs typeface="Calibri" panose="020F0502020204030204" pitchFamily="34" charset="0"/>
                <a:sym typeface="Roboto"/>
              </a:rPr>
              <a:t>RESISTOR?</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1" name="Google Shape;73;p14">
            <a:extLst>
              <a:ext uri="{FF2B5EF4-FFF2-40B4-BE49-F238E27FC236}">
                <a16:creationId xmlns="" xmlns:a16="http://schemas.microsoft.com/office/drawing/2014/main" id="{39655479-955F-7041-AD91-7643F762979F}"/>
              </a:ext>
            </a:extLst>
          </p:cNvPr>
          <p:cNvSpPr/>
          <p:nvPr/>
        </p:nvSpPr>
        <p:spPr>
          <a:xfrm>
            <a:off x="611887" y="1933041"/>
            <a:ext cx="6550687" cy="4772560"/>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2" name="Rectángulo 21">
            <a:extLst>
              <a:ext uri="{FF2B5EF4-FFF2-40B4-BE49-F238E27FC236}">
                <a16:creationId xmlns="" xmlns:a16="http://schemas.microsoft.com/office/drawing/2014/main" id="{07889EFB-B7B1-9E4B-847C-AAF6A856EF7C}"/>
              </a:ext>
            </a:extLst>
          </p:cNvPr>
          <p:cNvSpPr/>
          <p:nvPr/>
        </p:nvSpPr>
        <p:spPr>
          <a:xfrm>
            <a:off x="880110" y="2163809"/>
            <a:ext cx="6020560" cy="4247317"/>
          </a:xfrm>
          <a:prstGeom prst="rect">
            <a:avLst/>
          </a:prstGeom>
        </p:spPr>
        <p:txBody>
          <a:bodyPr wrap="square">
            <a:spAutoFit/>
          </a:bodyPr>
          <a:lstStyle/>
          <a:p>
            <a:pPr fontAlgn="base"/>
            <a:r>
              <a:rPr lang="es-ES" sz="1500" dirty="0">
                <a:latin typeface="Calibri" panose="020F0502020204030204" pitchFamily="34" charset="0"/>
                <a:cs typeface="Calibri" panose="020F0502020204030204" pitchFamily="34" charset="0"/>
              </a:rPr>
              <a:t>Los tres valores importantes que debemos conocer son la resistencia eléctrica, disipación máxima y tolerancia. </a:t>
            </a:r>
          </a:p>
          <a:p>
            <a:pPr fontAlgn="base"/>
            <a:r>
              <a:rPr lang="es-ES" sz="1500" dirty="0">
                <a:latin typeface="Calibri" panose="020F0502020204030204" pitchFamily="34" charset="0"/>
                <a:cs typeface="Calibri" panose="020F0502020204030204" pitchFamily="34" charset="0"/>
              </a:rPr>
              <a:t>Estos valores se indican en el encapsulado dependiendo del tipo.</a:t>
            </a:r>
          </a:p>
          <a:p>
            <a:pPr fontAlgn="base"/>
            <a:r>
              <a:rPr lang="es-ES" sz="1500" dirty="0">
                <a:latin typeface="Calibri" panose="020F0502020204030204" pitchFamily="34" charset="0"/>
                <a:cs typeface="Calibri" panose="020F0502020204030204" pitchFamily="34" charset="0"/>
              </a:rPr>
              <a:t>El primer paso para la lectura de un resistor es la comprensión de lo que significa cada banda.</a:t>
            </a:r>
          </a:p>
          <a:p>
            <a:pPr fontAlgn="base"/>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b="1" dirty="0">
                <a:latin typeface="Calibri" panose="020F0502020204030204" pitchFamily="34" charset="0"/>
                <a:cs typeface="Calibri" panose="020F0502020204030204" pitchFamily="34" charset="0"/>
              </a:rPr>
              <a:t>La primera banda </a:t>
            </a:r>
            <a:r>
              <a:rPr lang="es-ES" sz="1500" dirty="0">
                <a:latin typeface="Calibri" panose="020F0502020204030204" pitchFamily="34" charset="0"/>
                <a:cs typeface="Calibri" panose="020F0502020204030204" pitchFamily="34" charset="0"/>
              </a:rPr>
              <a:t>que corresponde al extremo izquierdo es la que representa el dígito más significativo del resistor.</a:t>
            </a:r>
          </a:p>
          <a:p>
            <a:pPr fontAlgn="base"/>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b="1" dirty="0">
                <a:latin typeface="Calibri" panose="020F0502020204030204" pitchFamily="34" charset="0"/>
                <a:cs typeface="Calibri" panose="020F0502020204030204" pitchFamily="34" charset="0"/>
              </a:rPr>
              <a:t>La segunda banda </a:t>
            </a:r>
            <a:r>
              <a:rPr lang="es-ES" sz="1500" dirty="0">
                <a:latin typeface="Calibri" panose="020F0502020204030204" pitchFamily="34" charset="0"/>
                <a:cs typeface="Calibri" panose="020F0502020204030204" pitchFamily="34" charset="0"/>
              </a:rPr>
              <a:t>representa el segundo dígito más significativo.</a:t>
            </a:r>
          </a:p>
          <a:p>
            <a:pPr fontAlgn="base"/>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b="1" dirty="0">
                <a:latin typeface="Calibri" panose="020F0502020204030204" pitchFamily="34" charset="0"/>
                <a:cs typeface="Calibri" panose="020F0502020204030204" pitchFamily="34" charset="0"/>
              </a:rPr>
              <a:t>La tercera banda </a:t>
            </a:r>
            <a:r>
              <a:rPr lang="es-ES" sz="1500" dirty="0">
                <a:latin typeface="Calibri" panose="020F0502020204030204" pitchFamily="34" charset="0"/>
                <a:cs typeface="Calibri" panose="020F0502020204030204" pitchFamily="34" charset="0"/>
              </a:rPr>
              <a:t>representa el tercer dígito más significativo de la resistencia.</a:t>
            </a:r>
          </a:p>
          <a:p>
            <a:pPr fontAlgn="base"/>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b="1" dirty="0">
                <a:latin typeface="Calibri" panose="020F0502020204030204" pitchFamily="34" charset="0"/>
                <a:cs typeface="Calibri" panose="020F0502020204030204" pitchFamily="34" charset="0"/>
              </a:rPr>
              <a:t>La cuarta banda </a:t>
            </a:r>
            <a:r>
              <a:rPr lang="es-ES" sz="1500" dirty="0">
                <a:latin typeface="Calibri" panose="020F0502020204030204" pitchFamily="34" charset="0"/>
                <a:cs typeface="Calibri" panose="020F0502020204030204" pitchFamily="34" charset="0"/>
              </a:rPr>
              <a:t>representa la potencia de 10 elevada al color correspondiente y multiplicado por la primera, segunda y tercer banda.</a:t>
            </a:r>
          </a:p>
          <a:p>
            <a:pPr fontAlgn="base"/>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b="1" dirty="0">
                <a:latin typeface="Calibri" panose="020F0502020204030204" pitchFamily="34" charset="0"/>
                <a:cs typeface="Calibri" panose="020F0502020204030204" pitchFamily="34" charset="0"/>
              </a:rPr>
              <a:t>La quinta banda </a:t>
            </a:r>
            <a:r>
              <a:rPr lang="es-ES" sz="1500" dirty="0">
                <a:latin typeface="Calibri" panose="020F0502020204030204" pitchFamily="34" charset="0"/>
                <a:cs typeface="Calibri" panose="020F0502020204030204" pitchFamily="34" charset="0"/>
              </a:rPr>
              <a:t>representa la tolerancia de la resistencia.</a:t>
            </a:r>
          </a:p>
        </p:txBody>
      </p:sp>
      <p:sp>
        <p:nvSpPr>
          <p:cNvPr id="10" name="Google Shape;159;p18">
            <a:extLst>
              <a:ext uri="{FF2B5EF4-FFF2-40B4-BE49-F238E27FC236}">
                <a16:creationId xmlns="" xmlns:a16="http://schemas.microsoft.com/office/drawing/2014/main" id="{D46AB19D-DDCF-A141-8E3B-328842BF0C8A}"/>
              </a:ext>
            </a:extLst>
          </p:cNvPr>
          <p:cNvSpPr/>
          <p:nvPr/>
        </p:nvSpPr>
        <p:spPr>
          <a:xfrm>
            <a:off x="6830332" y="2751874"/>
            <a:ext cx="2361519" cy="3243072"/>
          </a:xfrm>
          <a:prstGeom prst="roundRect">
            <a:avLst>
              <a:gd name="adj" fmla="val 10798"/>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pic>
        <p:nvPicPr>
          <p:cNvPr id="3" name="Imagen 2">
            <a:extLst>
              <a:ext uri="{FF2B5EF4-FFF2-40B4-BE49-F238E27FC236}">
                <a16:creationId xmlns="" xmlns:a16="http://schemas.microsoft.com/office/drawing/2014/main" id="{A34D142B-06D2-3A4C-AE6B-D1E057837129}"/>
              </a:ext>
            </a:extLst>
          </p:cNvPr>
          <p:cNvPicPr>
            <a:picLocks noChangeAspect="1"/>
          </p:cNvPicPr>
          <p:nvPr/>
        </p:nvPicPr>
        <p:blipFill>
          <a:blip r:embed="rId3"/>
          <a:stretch>
            <a:fillRect/>
          </a:stretch>
        </p:blipFill>
        <p:spPr>
          <a:xfrm>
            <a:off x="6362463" y="3050559"/>
            <a:ext cx="3109783" cy="2755759"/>
          </a:xfrm>
          <a:prstGeom prst="rect">
            <a:avLst/>
          </a:prstGeom>
        </p:spPr>
      </p:pic>
    </p:spTree>
    <p:extLst>
      <p:ext uri="{BB962C8B-B14F-4D97-AF65-F5344CB8AC3E}">
        <p14:creationId xmlns:p14="http://schemas.microsoft.com/office/powerpoint/2010/main" val="2142585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HAGAMOS UNA PAUSA</a:t>
            </a:r>
          </a:p>
          <a:p>
            <a:endParaRPr lang="es-419" b="1" dirty="0">
              <a:latin typeface="Calibri" panose="020F0502020204030204" pitchFamily="34" charset="0"/>
              <a:ea typeface="Roboto"/>
              <a:cs typeface="Calibri" panose="020F0502020204030204" pitchFamily="34" charset="0"/>
              <a:sym typeface="Roboto"/>
            </a:endParaRPr>
          </a:p>
        </p:txBody>
      </p:sp>
      <p:sp>
        <p:nvSpPr>
          <p:cNvPr id="12" name="Google Shape;83;p14">
            <a:extLst>
              <a:ext uri="{FF2B5EF4-FFF2-40B4-BE49-F238E27FC236}">
                <a16:creationId xmlns="" xmlns:a16="http://schemas.microsoft.com/office/drawing/2014/main" id="{9180F097-B76D-D144-8225-53352195E4D3}"/>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5" name="Imagen 14">
            <a:extLst>
              <a:ext uri="{FF2B5EF4-FFF2-40B4-BE49-F238E27FC236}">
                <a16:creationId xmlns="" xmlns:a16="http://schemas.microsoft.com/office/drawing/2014/main" id="{DB86BDB5-27AB-AA42-994E-9767A04E9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62" y="1567119"/>
            <a:ext cx="2962656" cy="5248656"/>
          </a:xfrm>
          <a:prstGeom prst="rect">
            <a:avLst/>
          </a:prstGeom>
        </p:spPr>
      </p:pic>
      <p:sp>
        <p:nvSpPr>
          <p:cNvPr id="16" name="Google Shape;99;p15">
            <a:extLst>
              <a:ext uri="{FF2B5EF4-FFF2-40B4-BE49-F238E27FC236}">
                <a16:creationId xmlns="" xmlns:a16="http://schemas.microsoft.com/office/drawing/2014/main" id="{700FAE74-2C6C-A848-BA07-E53AAC98C766}"/>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x-none" sz="2100" dirty="0">
                <a:solidFill>
                  <a:srgbClr val="741B47"/>
                </a:solidFill>
                <a:latin typeface="Calibri" panose="020F0502020204030204" pitchFamily="34" charset="0"/>
                <a:ea typeface="Roboto"/>
                <a:cs typeface="Calibri" panose="020F0502020204030204" pitchFamily="34" charset="0"/>
                <a:sym typeface="Roboto"/>
              </a:rPr>
              <a:t>¡Investiga en </a:t>
            </a:r>
            <a:r>
              <a:rPr lang="x-none" sz="2100" dirty="0">
                <a:solidFill>
                  <a:srgbClr val="ED423D"/>
                </a:solidFill>
                <a:latin typeface="Calibri" panose="020F0502020204030204" pitchFamily="34" charset="0"/>
                <a:ea typeface="Roboto"/>
                <a:cs typeface="Calibri" panose="020F0502020204030204" pitchFamily="34" charset="0"/>
                <a:sym typeface="Roboto"/>
              </a:rPr>
              <a:t>internet</a:t>
            </a:r>
          </a:p>
          <a:p>
            <a:pPr lvl="0"/>
            <a:r>
              <a:rPr lang="x-none" sz="2100" dirty="0">
                <a:solidFill>
                  <a:srgbClr val="741B47"/>
                </a:solidFill>
                <a:latin typeface="Calibri" panose="020F0502020204030204" pitchFamily="34" charset="0"/>
                <a:ea typeface="Roboto"/>
                <a:cs typeface="Calibri" panose="020F0502020204030204" pitchFamily="34" charset="0"/>
                <a:sym typeface="Roboto"/>
              </a:rPr>
              <a:t>ocupando tu celular!  </a:t>
            </a:r>
          </a:p>
          <a:p>
            <a:pPr lvl="0"/>
            <a:r>
              <a:rPr lang="x-none"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sp>
        <p:nvSpPr>
          <p:cNvPr id="17" name="Google Shape;123;p16">
            <a:extLst>
              <a:ext uri="{FF2B5EF4-FFF2-40B4-BE49-F238E27FC236}">
                <a16:creationId xmlns="" xmlns:a16="http://schemas.microsoft.com/office/drawing/2014/main" id="{67628502-0014-7749-8998-6BA9044BF0DE}"/>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8" name="Google Shape;70;p14">
            <a:extLst>
              <a:ext uri="{FF2B5EF4-FFF2-40B4-BE49-F238E27FC236}">
                <a16:creationId xmlns="" xmlns:a16="http://schemas.microsoft.com/office/drawing/2014/main" id="{62CE3034-092B-7547-89AF-77AD2631E00A}"/>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HAGAMOS UNA PAUSA</a:t>
            </a:r>
          </a:p>
          <a:p>
            <a:endParaRPr lang="x-none" b="1" dirty="0">
              <a:latin typeface="Calibri" panose="020F0502020204030204" pitchFamily="34" charset="0"/>
              <a:ea typeface="Roboto"/>
              <a:cs typeface="Calibri" panose="020F0502020204030204" pitchFamily="34" charset="0"/>
              <a:sym typeface="Roboto"/>
            </a:endParaRPr>
          </a:p>
        </p:txBody>
      </p:sp>
      <p:grpSp>
        <p:nvGrpSpPr>
          <p:cNvPr id="19" name="Agrupar 1">
            <a:extLst>
              <a:ext uri="{FF2B5EF4-FFF2-40B4-BE49-F238E27FC236}">
                <a16:creationId xmlns="" xmlns:a16="http://schemas.microsoft.com/office/drawing/2014/main" id="{D1694260-3D8E-8947-9005-185109F1009B}"/>
              </a:ext>
            </a:extLst>
          </p:cNvPr>
          <p:cNvGrpSpPr/>
          <p:nvPr/>
        </p:nvGrpSpPr>
        <p:grpSpPr>
          <a:xfrm>
            <a:off x="371783" y="2061749"/>
            <a:ext cx="5367968" cy="2584981"/>
            <a:chOff x="371783" y="2061749"/>
            <a:chExt cx="5367968" cy="2584981"/>
          </a:xfrm>
        </p:grpSpPr>
        <p:sp>
          <p:nvSpPr>
            <p:cNvPr id="20" name="Google Shape;73;p14">
              <a:extLst>
                <a:ext uri="{FF2B5EF4-FFF2-40B4-BE49-F238E27FC236}">
                  <a16:creationId xmlns="" xmlns:a16="http://schemas.microsoft.com/office/drawing/2014/main" id="{5DA0C712-F8C6-D34B-909D-B8A42D9B2A62}"/>
                </a:ext>
              </a:extLst>
            </p:cNvPr>
            <p:cNvSpPr/>
            <p:nvPr/>
          </p:nvSpPr>
          <p:spPr>
            <a:xfrm>
              <a:off x="371783" y="2258677"/>
              <a:ext cx="5146719" cy="2388053"/>
            </a:xfrm>
            <a:prstGeom prst="roundRect">
              <a:avLst>
                <a:gd name="adj" fmla="val 9635"/>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pic>
          <p:nvPicPr>
            <p:cNvPr id="21" name="Google Shape;91;p15">
              <a:extLst>
                <a:ext uri="{FF2B5EF4-FFF2-40B4-BE49-F238E27FC236}">
                  <a16:creationId xmlns="" xmlns:a16="http://schemas.microsoft.com/office/drawing/2014/main" id="{03DE1240-F75C-A44E-BE31-F3B2D9DC89D2}"/>
                </a:ext>
              </a:extLst>
            </p:cNvPr>
            <p:cNvPicPr preferRelativeResize="0"/>
            <p:nvPr/>
          </p:nvPicPr>
          <p:blipFill>
            <a:blip r:embed="rId4">
              <a:alphaModFix/>
            </a:blip>
            <a:stretch>
              <a:fillRect/>
            </a:stretch>
          </p:blipFill>
          <p:spPr>
            <a:xfrm>
              <a:off x="5262651" y="2061749"/>
              <a:ext cx="477100" cy="477100"/>
            </a:xfrm>
            <a:prstGeom prst="rect">
              <a:avLst/>
            </a:prstGeom>
            <a:noFill/>
            <a:ln>
              <a:noFill/>
            </a:ln>
          </p:spPr>
        </p:pic>
        <p:sp>
          <p:nvSpPr>
            <p:cNvPr id="22" name="Rectángulo 21">
              <a:extLst>
                <a:ext uri="{FF2B5EF4-FFF2-40B4-BE49-F238E27FC236}">
                  <a16:creationId xmlns="" xmlns:a16="http://schemas.microsoft.com/office/drawing/2014/main" id="{DD111754-0FF6-2C4A-97EA-2D1F2425126E}"/>
                </a:ext>
              </a:extLst>
            </p:cNvPr>
            <p:cNvSpPr/>
            <p:nvPr/>
          </p:nvSpPr>
          <p:spPr>
            <a:xfrm>
              <a:off x="577255" y="2435869"/>
              <a:ext cx="4407655" cy="1774653"/>
            </a:xfrm>
            <a:prstGeom prst="rect">
              <a:avLst/>
            </a:prstGeom>
          </p:spPr>
          <p:txBody>
            <a:bodyPr wrap="square" anchor="b">
              <a:spAutoFit/>
            </a:bodyPr>
            <a:lstStyle/>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¿Qué significan los colores que tienen las </a:t>
              </a:r>
              <a:r>
                <a:rPr lang="es-419" sz="1600" b="1" dirty="0">
                  <a:latin typeface="Calibri" panose="020F0502020204030204" pitchFamily="34" charset="0"/>
                  <a:ea typeface="Roboto"/>
                  <a:cs typeface="Calibri" panose="020F0502020204030204" pitchFamily="34" charset="0"/>
                  <a:sym typeface="Roboto"/>
                </a:rPr>
                <a:t>resistencias?</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¿Cuáles son las mediciones que puede realizar una resistencia?</a:t>
              </a:r>
            </a:p>
          </p:txBody>
        </p:sp>
      </p:grpSp>
      <p:pic>
        <p:nvPicPr>
          <p:cNvPr id="23" name="Imagen 22">
            <a:extLst>
              <a:ext uri="{FF2B5EF4-FFF2-40B4-BE49-F238E27FC236}">
                <a16:creationId xmlns="" xmlns:a16="http://schemas.microsoft.com/office/drawing/2014/main" id="{1823B069-51C5-D640-95AC-D7A31A3AB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996" y="4056360"/>
            <a:ext cx="3817418" cy="36167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6384D"/>
                </a:solidFill>
                <a:latin typeface="Calibri" panose="020F0502020204030204" pitchFamily="34" charset="0"/>
                <a:ea typeface="Roboto"/>
                <a:cs typeface="Calibri" panose="020F0502020204030204" pitchFamily="34" charset="0"/>
                <a:sym typeface="Roboto"/>
              </a:rPr>
              <a:t>CÓDIGOS DE COLORES </a:t>
            </a:r>
            <a:r>
              <a:rPr lang="es-419" sz="2800" dirty="0">
                <a:solidFill>
                  <a:srgbClr val="ED423D"/>
                </a:solidFill>
                <a:latin typeface="Calibri" panose="020F0502020204030204" pitchFamily="34" charset="0"/>
                <a:ea typeface="Roboto"/>
                <a:cs typeface="Calibri" panose="020F0502020204030204" pitchFamily="34" charset="0"/>
                <a:sym typeface="Roboto"/>
              </a:rPr>
              <a:t>DE LOS RESISTORES 4 BANDAS</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9" name="Google Shape;174;p19">
            <a:extLst>
              <a:ext uri="{FF2B5EF4-FFF2-40B4-BE49-F238E27FC236}">
                <a16:creationId xmlns="" xmlns:a16="http://schemas.microsoft.com/office/drawing/2014/main" id="{23FAEAC0-6A32-9C44-A75A-DBFE677D6B4C}"/>
              </a:ext>
            </a:extLst>
          </p:cNvPr>
          <p:cNvSpPr/>
          <p:nvPr/>
        </p:nvSpPr>
        <p:spPr>
          <a:xfrm>
            <a:off x="466025" y="3404963"/>
            <a:ext cx="3606103" cy="1418367"/>
          </a:xfrm>
          <a:prstGeom prst="roundRect">
            <a:avLst>
              <a:gd name="adj" fmla="val 2022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1" name="Rectángulo 10">
            <a:extLst>
              <a:ext uri="{FF2B5EF4-FFF2-40B4-BE49-F238E27FC236}">
                <a16:creationId xmlns="" xmlns:a16="http://schemas.microsoft.com/office/drawing/2014/main" id="{4BB39409-3F88-8344-BC51-4AD123EA1A9A}"/>
              </a:ext>
            </a:extLst>
          </p:cNvPr>
          <p:cNvSpPr/>
          <p:nvPr/>
        </p:nvSpPr>
        <p:spPr>
          <a:xfrm>
            <a:off x="738901" y="3367593"/>
            <a:ext cx="3113771" cy="1246495"/>
          </a:xfrm>
          <a:prstGeom prst="rect">
            <a:avLst/>
          </a:prstGeom>
        </p:spPr>
        <p:txBody>
          <a:bodyPr wrap="square">
            <a:spAutoFit/>
          </a:bodyPr>
          <a:lstStyle/>
          <a:p>
            <a:pPr fontAlgn="base"/>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Los estándares para los registros de codificación de colores se definen en las normas internacionales </a:t>
            </a:r>
            <a:r>
              <a:rPr lang="es-ES" sz="1500" b="1" dirty="0">
                <a:latin typeface="Calibri" panose="020F0502020204030204" pitchFamily="34" charset="0"/>
                <a:cs typeface="Calibri" panose="020F0502020204030204" pitchFamily="34" charset="0"/>
              </a:rPr>
              <a:t>IEC 60062.</a:t>
            </a:r>
          </a:p>
        </p:txBody>
      </p:sp>
      <p:pic>
        <p:nvPicPr>
          <p:cNvPr id="6" name="Imagen 5">
            <a:extLst>
              <a:ext uri="{FF2B5EF4-FFF2-40B4-BE49-F238E27FC236}">
                <a16:creationId xmlns="" xmlns:a16="http://schemas.microsoft.com/office/drawing/2014/main" id="{9A79C444-8308-7E4E-83AB-4388752C65FB}"/>
              </a:ext>
            </a:extLst>
          </p:cNvPr>
          <p:cNvPicPr>
            <a:picLocks noChangeAspect="1"/>
          </p:cNvPicPr>
          <p:nvPr/>
        </p:nvPicPr>
        <p:blipFill>
          <a:blip r:embed="rId3"/>
          <a:stretch>
            <a:fillRect/>
          </a:stretch>
        </p:blipFill>
        <p:spPr>
          <a:xfrm>
            <a:off x="3998197" y="2255976"/>
            <a:ext cx="5328278" cy="5844870"/>
          </a:xfrm>
          <a:prstGeom prst="rect">
            <a:avLst/>
          </a:prstGeom>
        </p:spPr>
      </p:pic>
      <p:sp>
        <p:nvSpPr>
          <p:cNvPr id="16" name="Google Shape;174;p19">
            <a:extLst>
              <a:ext uri="{FF2B5EF4-FFF2-40B4-BE49-F238E27FC236}">
                <a16:creationId xmlns="" xmlns:a16="http://schemas.microsoft.com/office/drawing/2014/main" id="{5A51DC92-1E62-9B44-B8DC-993325DC59FA}"/>
              </a:ext>
            </a:extLst>
          </p:cNvPr>
          <p:cNvSpPr/>
          <p:nvPr/>
        </p:nvSpPr>
        <p:spPr>
          <a:xfrm>
            <a:off x="466025" y="2125503"/>
            <a:ext cx="8726700" cy="1020033"/>
          </a:xfrm>
          <a:prstGeom prst="roundRect">
            <a:avLst>
              <a:gd name="adj" fmla="val 27256"/>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7" name="Google Shape;175;p19">
            <a:extLst>
              <a:ext uri="{FF2B5EF4-FFF2-40B4-BE49-F238E27FC236}">
                <a16:creationId xmlns="" xmlns:a16="http://schemas.microsoft.com/office/drawing/2014/main" id="{1359E736-7F82-FD4D-B95D-567A89DACEEF}"/>
              </a:ext>
            </a:extLst>
          </p:cNvPr>
          <p:cNvSpPr txBox="1"/>
          <p:nvPr/>
        </p:nvSpPr>
        <p:spPr>
          <a:xfrm>
            <a:off x="774869" y="2384930"/>
            <a:ext cx="8113100" cy="466474"/>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Al observar una resistencia comercial, en la mayoría de los casos se observa que el valor óhmico de la resistencia, como la tolerancia de fabricación, vienen indicadas mediante un código de colores  que se lee de izquierda a derecha.</a:t>
            </a:r>
          </a:p>
        </p:txBody>
      </p:sp>
    </p:spTree>
    <p:extLst>
      <p:ext uri="{BB962C8B-B14F-4D97-AF65-F5344CB8AC3E}">
        <p14:creationId xmlns:p14="http://schemas.microsoft.com/office/powerpoint/2010/main" val="688862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6384D"/>
                </a:solidFill>
                <a:latin typeface="Calibri" panose="020F0502020204030204" pitchFamily="34" charset="0"/>
                <a:ea typeface="Roboto"/>
                <a:cs typeface="Calibri" panose="020F0502020204030204" pitchFamily="34" charset="0"/>
                <a:sym typeface="Roboto"/>
              </a:rPr>
              <a:t>CÓDIGOS DE COLORES </a:t>
            </a:r>
            <a:r>
              <a:rPr lang="es-419" sz="2800" dirty="0">
                <a:solidFill>
                  <a:srgbClr val="ED423D"/>
                </a:solidFill>
                <a:latin typeface="Calibri" panose="020F0502020204030204" pitchFamily="34" charset="0"/>
                <a:ea typeface="Roboto"/>
                <a:cs typeface="Calibri" panose="020F0502020204030204" pitchFamily="34" charset="0"/>
                <a:sym typeface="Roboto"/>
              </a:rPr>
              <a:t>DE LOS RESISTORES 3 BANDAS</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9" name="Google Shape;174;p19">
            <a:extLst>
              <a:ext uri="{FF2B5EF4-FFF2-40B4-BE49-F238E27FC236}">
                <a16:creationId xmlns="" xmlns:a16="http://schemas.microsoft.com/office/drawing/2014/main" id="{23FAEAC0-6A32-9C44-A75A-DBFE677D6B4C}"/>
              </a:ext>
            </a:extLst>
          </p:cNvPr>
          <p:cNvSpPr/>
          <p:nvPr/>
        </p:nvSpPr>
        <p:spPr>
          <a:xfrm>
            <a:off x="466025" y="3160876"/>
            <a:ext cx="5117398" cy="2813204"/>
          </a:xfrm>
          <a:prstGeom prst="roundRect">
            <a:avLst>
              <a:gd name="adj" fmla="val 1143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1" name="Rectángulo 10">
            <a:extLst>
              <a:ext uri="{FF2B5EF4-FFF2-40B4-BE49-F238E27FC236}">
                <a16:creationId xmlns="" xmlns:a16="http://schemas.microsoft.com/office/drawing/2014/main" id="{4BB39409-3F88-8344-BC51-4AD123EA1A9A}"/>
              </a:ext>
            </a:extLst>
          </p:cNvPr>
          <p:cNvSpPr/>
          <p:nvPr/>
        </p:nvSpPr>
        <p:spPr>
          <a:xfrm>
            <a:off x="738901" y="3285811"/>
            <a:ext cx="4601195" cy="2400657"/>
          </a:xfrm>
          <a:prstGeom prst="rect">
            <a:avLst/>
          </a:prstGeom>
        </p:spPr>
        <p:txBody>
          <a:bodyPr wrap="square">
            <a:spAutoFit/>
          </a:bodyPr>
          <a:lstStyle/>
          <a:p>
            <a:pPr marL="285750" indent="-285750" fontAlgn="base">
              <a:buFont typeface="Arial" panose="020B0604020202020204" pitchFamily="34" charset="0"/>
              <a:buChar char="•"/>
            </a:pPr>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La segunda banda representa el segundo dígito más significativo.</a:t>
            </a:r>
          </a:p>
          <a:p>
            <a:pPr marL="285750" indent="-285750" fontAlgn="base">
              <a:buFont typeface="Arial" panose="020B0604020202020204" pitchFamily="34" charset="0"/>
              <a:buChar char="•"/>
            </a:pPr>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La tercera banda representa la potencia de 10 elevada al color correspondiente y multiplicado por el número obtenido de la primer y segunda banda.</a:t>
            </a:r>
          </a:p>
          <a:p>
            <a:pPr marL="285750" indent="-285750" fontAlgn="base">
              <a:buFont typeface="Arial" panose="020B0604020202020204" pitchFamily="34" charset="0"/>
              <a:buChar char="•"/>
            </a:pPr>
            <a:endParaRPr lang="es-ES" sz="15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La tolerancia para resistencias de tres bandas generalmente es del 20%.</a:t>
            </a:r>
          </a:p>
        </p:txBody>
      </p:sp>
      <p:pic>
        <p:nvPicPr>
          <p:cNvPr id="5" name="Imagen 4">
            <a:extLst>
              <a:ext uri="{FF2B5EF4-FFF2-40B4-BE49-F238E27FC236}">
                <a16:creationId xmlns="" xmlns:a16="http://schemas.microsoft.com/office/drawing/2014/main" id="{58C59D1D-D1CE-EE42-9DB8-8DE5025574C8}"/>
              </a:ext>
            </a:extLst>
          </p:cNvPr>
          <p:cNvPicPr>
            <a:picLocks noChangeAspect="1"/>
          </p:cNvPicPr>
          <p:nvPr/>
        </p:nvPicPr>
        <p:blipFill>
          <a:blip r:embed="rId3"/>
          <a:stretch>
            <a:fillRect/>
          </a:stretch>
        </p:blipFill>
        <p:spPr>
          <a:xfrm>
            <a:off x="5498079" y="2307942"/>
            <a:ext cx="4136840" cy="5353558"/>
          </a:xfrm>
          <a:prstGeom prst="rect">
            <a:avLst/>
          </a:prstGeom>
        </p:spPr>
      </p:pic>
      <p:sp>
        <p:nvSpPr>
          <p:cNvPr id="13" name="Google Shape;174;p19">
            <a:extLst>
              <a:ext uri="{FF2B5EF4-FFF2-40B4-BE49-F238E27FC236}">
                <a16:creationId xmlns="" xmlns:a16="http://schemas.microsoft.com/office/drawing/2014/main" id="{717301BF-1D35-B547-9BD8-DA750EEE89FA}"/>
              </a:ext>
            </a:extLst>
          </p:cNvPr>
          <p:cNvSpPr/>
          <p:nvPr/>
        </p:nvSpPr>
        <p:spPr>
          <a:xfrm>
            <a:off x="466025" y="2125504"/>
            <a:ext cx="8726700" cy="766400"/>
          </a:xfrm>
          <a:prstGeom prst="roundRect">
            <a:avLst>
              <a:gd name="adj" fmla="val 3337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 name="Google Shape;175;p19">
            <a:extLst>
              <a:ext uri="{FF2B5EF4-FFF2-40B4-BE49-F238E27FC236}">
                <a16:creationId xmlns="" xmlns:a16="http://schemas.microsoft.com/office/drawing/2014/main" id="{2F8AB8F8-3DA0-CC40-B870-82511616A102}"/>
              </a:ext>
            </a:extLst>
          </p:cNvPr>
          <p:cNvSpPr txBox="1"/>
          <p:nvPr/>
        </p:nvSpPr>
        <p:spPr>
          <a:xfrm>
            <a:off x="774869" y="2271366"/>
            <a:ext cx="8113100" cy="466474"/>
          </a:xfrm>
          <a:prstGeom prst="rect">
            <a:avLst/>
          </a:prstGeom>
          <a:noFill/>
          <a:ln>
            <a:noFill/>
          </a:ln>
        </p:spPr>
        <p:txBody>
          <a:bodyPr spcFirstLastPara="1" wrap="square" lIns="91425" tIns="91425" rIns="91425" bIns="91425" anchor="ctr" anchorCtr="0">
            <a:noAutofit/>
          </a:bodyPr>
          <a:lstStyle/>
          <a:p>
            <a:pPr marL="285750" indent="-285750" fontAlgn="base">
              <a:buFont typeface="Arial" panose="020B0604020202020204" pitchFamily="34" charset="0"/>
              <a:buChar char="•"/>
            </a:pPr>
            <a:r>
              <a:rPr lang="es-ES" sz="1500" dirty="0">
                <a:latin typeface="Calibri" panose="020F0502020204030204" pitchFamily="34" charset="0"/>
                <a:cs typeface="Calibri" panose="020F0502020204030204" pitchFamily="34" charset="0"/>
              </a:rPr>
              <a:t>La primera banda que corresponde al extremo izquierdo, representa el dígito más significativo       del resistor.</a:t>
            </a:r>
          </a:p>
        </p:txBody>
      </p:sp>
    </p:spTree>
    <p:extLst>
      <p:ext uri="{BB962C8B-B14F-4D97-AF65-F5344CB8AC3E}">
        <p14:creationId xmlns:p14="http://schemas.microsoft.com/office/powerpoint/2010/main" val="103409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L" sz="1500" b="1" dirty="0">
                <a:solidFill>
                  <a:srgbClr val="000000"/>
                </a:solidFill>
                <a:latin typeface="Calibri" panose="020F0502020204030204" pitchFamily="34" charset="0"/>
                <a:ea typeface="Roboto"/>
                <a:cs typeface="Calibri" panose="020F0502020204030204" pitchFamily="34" charset="0"/>
                <a:sym typeface="Roboto"/>
              </a:rPr>
              <a:t>ACTIVIDAD 7</a:t>
            </a:r>
            <a:endParaRPr sz="1500"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1500" b="1" dirty="0">
              <a:latin typeface="Calibri" panose="020F0502020204030204" pitchFamily="34" charset="0"/>
              <a:ea typeface="Roboto"/>
              <a:cs typeface="Calibri" panose="020F0502020204030204" pitchFamily="34" charset="0"/>
              <a:sym typeface="Roboto"/>
            </a:endParaRPr>
          </a:p>
        </p:txBody>
      </p:sp>
      <p:sp>
        <p:nvSpPr>
          <p:cNvPr id="61" name="Google Shape;61;p13"/>
          <p:cNvSpPr txBox="1">
            <a:spLocks noGrp="1"/>
          </p:cNvSpPr>
          <p:nvPr>
            <p:ph type="subTitle" idx="2"/>
          </p:nvPr>
        </p:nvSpPr>
        <p:spPr>
          <a:xfrm>
            <a:off x="365425" y="2364630"/>
            <a:ext cx="5940600" cy="1357200"/>
          </a:xfrm>
          <a:prstGeom prst="rect">
            <a:avLst/>
          </a:prstGeom>
          <a:noFill/>
          <a:ln>
            <a:noFill/>
          </a:ln>
        </p:spPr>
        <p:txBody>
          <a:bodyPr spcFirstLastPara="1" wrap="square" lIns="91425" tIns="91425" rIns="91425" bIns="91425" anchor="ctr" anchorCtr="0">
            <a:noAutofit/>
          </a:bodyPr>
          <a:lstStyle/>
          <a:p>
            <a:pPr lvl="0">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DESCIFRANDO VALORES </a:t>
            </a:r>
          </a:p>
          <a:p>
            <a:pPr lvl="0">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DE RESISTENCIAS</a:t>
            </a:r>
          </a:p>
          <a:p>
            <a:pPr marL="0" lvl="0" indent="0" algn="l" rtl="0">
              <a:lnSpc>
                <a:spcPct val="90000"/>
              </a:lnSpc>
              <a:spcBef>
                <a:spcPts val="0"/>
              </a:spcBef>
              <a:spcAft>
                <a:spcPts val="0"/>
              </a:spcAft>
              <a:buNone/>
            </a:pPr>
            <a:endParaRPr lang="es-419"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7" name="Imagen 6">
            <a:extLst>
              <a:ext uri="{FF2B5EF4-FFF2-40B4-BE49-F238E27FC236}">
                <a16:creationId xmlns="" xmlns:a16="http://schemas.microsoft.com/office/drawing/2014/main" id="{B9225ED8-6AB4-A74A-B801-568593E9AAF2}"/>
              </a:ext>
            </a:extLst>
          </p:cNvPr>
          <p:cNvPicPr>
            <a:picLocks noChangeAspect="1"/>
          </p:cNvPicPr>
          <p:nvPr/>
        </p:nvPicPr>
        <p:blipFill>
          <a:blip r:embed="rId3"/>
          <a:stretch>
            <a:fillRect/>
          </a:stretch>
        </p:blipFill>
        <p:spPr>
          <a:xfrm rot="8271774">
            <a:off x="4140182" y="2683383"/>
            <a:ext cx="1203159" cy="1352343"/>
          </a:xfrm>
          <a:prstGeom prst="rect">
            <a:avLst/>
          </a:prstGeom>
        </p:spPr>
      </p:pic>
      <p:pic>
        <p:nvPicPr>
          <p:cNvPr id="6" name="Imagen 5">
            <a:extLst>
              <a:ext uri="{FF2B5EF4-FFF2-40B4-BE49-F238E27FC236}">
                <a16:creationId xmlns="" xmlns:a16="http://schemas.microsoft.com/office/drawing/2014/main" id="{3B8F5943-0144-7B42-AC90-8779C64609BB}"/>
              </a:ext>
            </a:extLst>
          </p:cNvPr>
          <p:cNvPicPr>
            <a:picLocks noChangeAspect="1"/>
          </p:cNvPicPr>
          <p:nvPr/>
        </p:nvPicPr>
        <p:blipFill>
          <a:blip r:embed="rId4"/>
          <a:stretch>
            <a:fillRect/>
          </a:stretch>
        </p:blipFill>
        <p:spPr>
          <a:xfrm>
            <a:off x="4741090" y="4634370"/>
            <a:ext cx="2289281" cy="2573141"/>
          </a:xfrm>
          <a:prstGeom prst="rect">
            <a:avLst/>
          </a:prstGeom>
        </p:spPr>
      </p:pic>
      <p:pic>
        <p:nvPicPr>
          <p:cNvPr id="10" name="Imagen 9">
            <a:extLst>
              <a:ext uri="{FF2B5EF4-FFF2-40B4-BE49-F238E27FC236}">
                <a16:creationId xmlns="" xmlns:a16="http://schemas.microsoft.com/office/drawing/2014/main" id="{70CF5716-0C73-384C-B778-A0B46A4D90D1}"/>
              </a:ext>
            </a:extLst>
          </p:cNvPr>
          <p:cNvPicPr>
            <a:picLocks noChangeAspect="1"/>
          </p:cNvPicPr>
          <p:nvPr/>
        </p:nvPicPr>
        <p:blipFill>
          <a:blip r:embed="rId5"/>
          <a:stretch>
            <a:fillRect/>
          </a:stretch>
        </p:blipFill>
        <p:spPr>
          <a:xfrm>
            <a:off x="-250154" y="2712425"/>
            <a:ext cx="6240646" cy="50261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25BE8B07-23D7-D747-83C5-F290925BEEC5}"/>
              </a:ext>
            </a:extLst>
          </p:cNvPr>
          <p:cNvSpPr/>
          <p:nvPr/>
        </p:nvSpPr>
        <p:spPr>
          <a:xfrm>
            <a:off x="466025" y="2135266"/>
            <a:ext cx="3492407" cy="1536622"/>
          </a:xfrm>
          <a:prstGeom prst="roundRect">
            <a:avLst>
              <a:gd name="adj" fmla="val 16758"/>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3" name="Google Shape;175;p19">
            <a:extLst>
              <a:ext uri="{FF2B5EF4-FFF2-40B4-BE49-F238E27FC236}">
                <a16:creationId xmlns="" xmlns:a16="http://schemas.microsoft.com/office/drawing/2014/main" id="{3EFBA1CA-8559-8E40-A648-01FF061C96A8}"/>
              </a:ext>
            </a:extLst>
          </p:cNvPr>
          <p:cNvSpPr txBox="1"/>
          <p:nvPr/>
        </p:nvSpPr>
        <p:spPr>
          <a:xfrm>
            <a:off x="774869" y="2307262"/>
            <a:ext cx="2948308" cy="113859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la suma de los valores de cada resistencia unida en serie.</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b="1" dirty="0">
                <a:solidFill>
                  <a:schemeClr val="dk1"/>
                </a:solidFill>
                <a:latin typeface="Calibri" panose="020F0502020204030204" pitchFamily="34" charset="0"/>
                <a:ea typeface="Roboto Medium"/>
                <a:cs typeface="Calibri" panose="020F0502020204030204" pitchFamily="34" charset="0"/>
                <a:sym typeface="Roboto Medium"/>
              </a:rPr>
              <a:t>RESISTENCIA TOTAL= R1+R2+R3+R4V</a:t>
            </a:r>
          </a:p>
        </p:txBody>
      </p:sp>
      <p:sp>
        <p:nvSpPr>
          <p:cNvPr id="31" name="Google Shape;96;p15">
            <a:extLst>
              <a:ext uri="{FF2B5EF4-FFF2-40B4-BE49-F238E27FC236}">
                <a16:creationId xmlns="" xmlns:a16="http://schemas.microsoft.com/office/drawing/2014/main" id="{771847A7-2344-B644-AAAB-CAE3CCAB4502}"/>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RESISTENCIAS CONECTADAS </a:t>
            </a:r>
            <a:r>
              <a:rPr lang="es-419" sz="2800" dirty="0">
                <a:solidFill>
                  <a:srgbClr val="ED423D"/>
                </a:solidFill>
                <a:latin typeface="Calibri" panose="020F0502020204030204" pitchFamily="34" charset="0"/>
                <a:ea typeface="Roboto"/>
                <a:cs typeface="Calibri" panose="020F0502020204030204" pitchFamily="34" charset="0"/>
                <a:sym typeface="Roboto"/>
              </a:rPr>
              <a:t>EN SERIE</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4" name="Google Shape;174;p19">
            <a:extLst>
              <a:ext uri="{FF2B5EF4-FFF2-40B4-BE49-F238E27FC236}">
                <a16:creationId xmlns="" xmlns:a16="http://schemas.microsoft.com/office/drawing/2014/main" id="{EC9DFA2A-3FF4-6245-89E1-27D131C1B271}"/>
              </a:ext>
            </a:extLst>
          </p:cNvPr>
          <p:cNvSpPr/>
          <p:nvPr/>
        </p:nvSpPr>
        <p:spPr>
          <a:xfrm>
            <a:off x="466025" y="3766382"/>
            <a:ext cx="3492407" cy="1776755"/>
          </a:xfrm>
          <a:prstGeom prst="roundRect">
            <a:avLst>
              <a:gd name="adj" fmla="val 16758"/>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5" name="Google Shape;175;p19">
            <a:extLst>
              <a:ext uri="{FF2B5EF4-FFF2-40B4-BE49-F238E27FC236}">
                <a16:creationId xmlns="" xmlns:a16="http://schemas.microsoft.com/office/drawing/2014/main" id="{0347FCB2-4059-224F-8B9E-3D1EA2E6C7E7}"/>
              </a:ext>
            </a:extLst>
          </p:cNvPr>
          <p:cNvSpPr txBox="1"/>
          <p:nvPr/>
        </p:nvSpPr>
        <p:spPr>
          <a:xfrm>
            <a:off x="774869" y="3924090"/>
            <a:ext cx="2825581" cy="1434967"/>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intensidad que circula por un componente es del mismo valor que la de los otros, ya que no hay ninguna derivación hacia otra parte del circuito.</a:t>
            </a:r>
          </a:p>
        </p:txBody>
      </p:sp>
      <p:sp>
        <p:nvSpPr>
          <p:cNvPr id="26" name="Google Shape;174;p19">
            <a:extLst>
              <a:ext uri="{FF2B5EF4-FFF2-40B4-BE49-F238E27FC236}">
                <a16:creationId xmlns="" xmlns:a16="http://schemas.microsoft.com/office/drawing/2014/main" id="{1535A132-5B31-E94E-AEFE-A5C9230D5EA3}"/>
              </a:ext>
            </a:extLst>
          </p:cNvPr>
          <p:cNvSpPr/>
          <p:nvPr/>
        </p:nvSpPr>
        <p:spPr>
          <a:xfrm>
            <a:off x="466024" y="5645787"/>
            <a:ext cx="8677976" cy="894298"/>
          </a:xfrm>
          <a:prstGeom prst="roundRect">
            <a:avLst>
              <a:gd name="adj" fmla="val 2244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7" name="Google Shape;175;p19">
            <a:extLst>
              <a:ext uri="{FF2B5EF4-FFF2-40B4-BE49-F238E27FC236}">
                <a16:creationId xmlns="" xmlns:a16="http://schemas.microsoft.com/office/drawing/2014/main" id="{245931CE-34DC-7842-870B-AA4DDCDABC0F}"/>
              </a:ext>
            </a:extLst>
          </p:cNvPr>
          <p:cNvSpPr txBox="1"/>
          <p:nvPr/>
        </p:nvSpPr>
        <p:spPr>
          <a:xfrm>
            <a:off x="774868" y="5852687"/>
            <a:ext cx="7857067" cy="46647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La resistencia total de un circuito en serie es igual a la suma de las resistencias parciales de sus componentes. </a:t>
            </a:r>
          </a:p>
        </p:txBody>
      </p:sp>
      <p:sp>
        <p:nvSpPr>
          <p:cNvPr id="30" name="Google Shape;73;p14">
            <a:extLst>
              <a:ext uri="{FF2B5EF4-FFF2-40B4-BE49-F238E27FC236}">
                <a16:creationId xmlns="" xmlns:a16="http://schemas.microsoft.com/office/drawing/2014/main" id="{C4C3C532-D3AD-C84A-8E0A-8152E970FDA0}"/>
              </a:ext>
            </a:extLst>
          </p:cNvPr>
          <p:cNvSpPr/>
          <p:nvPr/>
        </p:nvSpPr>
        <p:spPr>
          <a:xfrm>
            <a:off x="4032021" y="2135266"/>
            <a:ext cx="5111979" cy="3407871"/>
          </a:xfrm>
          <a:prstGeom prst="roundRect">
            <a:avLst>
              <a:gd name="adj" fmla="val 769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2" name="Imagen 31">
            <a:extLst>
              <a:ext uri="{FF2B5EF4-FFF2-40B4-BE49-F238E27FC236}">
                <a16:creationId xmlns="" xmlns:a16="http://schemas.microsoft.com/office/drawing/2014/main" id="{ADFDC9B8-198D-994A-B204-993A6520F1A1}"/>
              </a:ext>
            </a:extLst>
          </p:cNvPr>
          <p:cNvPicPr>
            <a:picLocks noChangeAspect="1"/>
          </p:cNvPicPr>
          <p:nvPr/>
        </p:nvPicPr>
        <p:blipFill>
          <a:blip r:embed="rId3"/>
          <a:stretch>
            <a:fillRect/>
          </a:stretch>
        </p:blipFill>
        <p:spPr>
          <a:xfrm>
            <a:off x="4017047" y="1440708"/>
            <a:ext cx="5132788" cy="4548461"/>
          </a:xfrm>
          <a:prstGeom prst="rect">
            <a:avLst/>
          </a:prstGeom>
        </p:spPr>
      </p:pic>
    </p:spTree>
    <p:extLst>
      <p:ext uri="{BB962C8B-B14F-4D97-AF65-F5344CB8AC3E}">
        <p14:creationId xmlns:p14="http://schemas.microsoft.com/office/powerpoint/2010/main" val="240453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21" name="Google Shape;174;p19">
            <a:extLst>
              <a:ext uri="{FF2B5EF4-FFF2-40B4-BE49-F238E27FC236}">
                <a16:creationId xmlns="" xmlns:a16="http://schemas.microsoft.com/office/drawing/2014/main" id="{922EFDC7-14F4-274A-A31B-82558E61A4D2}"/>
              </a:ext>
            </a:extLst>
          </p:cNvPr>
          <p:cNvSpPr/>
          <p:nvPr/>
        </p:nvSpPr>
        <p:spPr>
          <a:xfrm>
            <a:off x="466024" y="3229097"/>
            <a:ext cx="5800663" cy="1196059"/>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7" name="Google Shape;175;p19">
            <a:extLst>
              <a:ext uri="{FF2B5EF4-FFF2-40B4-BE49-F238E27FC236}">
                <a16:creationId xmlns="" xmlns:a16="http://schemas.microsoft.com/office/drawing/2014/main" id="{1E766272-2940-DB4F-9C56-948F7AC42753}"/>
              </a:ext>
            </a:extLst>
          </p:cNvPr>
          <p:cNvSpPr txBox="1"/>
          <p:nvPr/>
        </p:nvSpPr>
        <p:spPr>
          <a:xfrm>
            <a:off x="774869" y="3578335"/>
            <a:ext cx="5174828" cy="46647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voltaje de este tipo de montaje tiene el mismo valor en todas las ramas. La corriente suministrada por el generador, se repartirá en cada una de las ramas del montaje. </a:t>
            </a:r>
          </a:p>
        </p:txBody>
      </p:sp>
      <p:sp>
        <p:nvSpPr>
          <p:cNvPr id="28" name="Google Shape;174;p19">
            <a:extLst>
              <a:ext uri="{FF2B5EF4-FFF2-40B4-BE49-F238E27FC236}">
                <a16:creationId xmlns="" xmlns:a16="http://schemas.microsoft.com/office/drawing/2014/main" id="{F0272762-2EE7-9343-8556-43DE652113FB}"/>
              </a:ext>
            </a:extLst>
          </p:cNvPr>
          <p:cNvSpPr/>
          <p:nvPr/>
        </p:nvSpPr>
        <p:spPr>
          <a:xfrm>
            <a:off x="466024" y="4534009"/>
            <a:ext cx="5800663" cy="900177"/>
          </a:xfrm>
          <a:prstGeom prst="roundRect">
            <a:avLst>
              <a:gd name="adj" fmla="val 2217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9" name="Google Shape;175;p19">
            <a:extLst>
              <a:ext uri="{FF2B5EF4-FFF2-40B4-BE49-F238E27FC236}">
                <a16:creationId xmlns="" xmlns:a16="http://schemas.microsoft.com/office/drawing/2014/main" id="{924E6491-BFBC-404B-A32A-50A7A25CACC9}"/>
              </a:ext>
            </a:extLst>
          </p:cNvPr>
          <p:cNvSpPr txBox="1"/>
          <p:nvPr/>
        </p:nvSpPr>
        <p:spPr>
          <a:xfrm>
            <a:off x="774869" y="4741983"/>
            <a:ext cx="5338940" cy="46647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resistencia total que dicho montaje ofrezca siempre será menor que la resistencia más pequeña que esté en el circuito. </a:t>
            </a:r>
          </a:p>
        </p:txBody>
      </p:sp>
      <p:sp>
        <p:nvSpPr>
          <p:cNvPr id="30" name="Google Shape;159;p18">
            <a:extLst>
              <a:ext uri="{FF2B5EF4-FFF2-40B4-BE49-F238E27FC236}">
                <a16:creationId xmlns="" xmlns:a16="http://schemas.microsoft.com/office/drawing/2014/main" id="{5FD56823-3F49-FE42-976F-B81ED617092F}"/>
              </a:ext>
            </a:extLst>
          </p:cNvPr>
          <p:cNvSpPr/>
          <p:nvPr/>
        </p:nvSpPr>
        <p:spPr>
          <a:xfrm>
            <a:off x="466024" y="5561839"/>
            <a:ext cx="3651426" cy="977002"/>
          </a:xfrm>
          <a:prstGeom prst="roundRect">
            <a:avLst>
              <a:gd name="adj" fmla="val 2224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1" name="Google Shape;159;p18">
            <a:extLst>
              <a:ext uri="{FF2B5EF4-FFF2-40B4-BE49-F238E27FC236}">
                <a16:creationId xmlns="" xmlns:a16="http://schemas.microsoft.com/office/drawing/2014/main" id="{9F8AE7AC-BC0F-9A43-8388-1606417BDCAB}"/>
              </a:ext>
            </a:extLst>
          </p:cNvPr>
          <p:cNvSpPr/>
          <p:nvPr/>
        </p:nvSpPr>
        <p:spPr>
          <a:xfrm>
            <a:off x="4282591" y="5565355"/>
            <a:ext cx="1984096" cy="977002"/>
          </a:xfrm>
          <a:prstGeom prst="roundRect">
            <a:avLst>
              <a:gd name="adj" fmla="val 2224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2" name="Imagen 31">
            <a:extLst>
              <a:ext uri="{FF2B5EF4-FFF2-40B4-BE49-F238E27FC236}">
                <a16:creationId xmlns="" xmlns:a16="http://schemas.microsoft.com/office/drawing/2014/main" id="{37FAB434-0776-684D-831B-1550948D1A3A}"/>
              </a:ext>
            </a:extLst>
          </p:cNvPr>
          <p:cNvPicPr>
            <a:picLocks noChangeAspect="1"/>
          </p:cNvPicPr>
          <p:nvPr/>
        </p:nvPicPr>
        <p:blipFill>
          <a:blip r:embed="rId3"/>
          <a:stretch>
            <a:fillRect/>
          </a:stretch>
        </p:blipFill>
        <p:spPr>
          <a:xfrm>
            <a:off x="659519" y="5134587"/>
            <a:ext cx="3264436" cy="2015084"/>
          </a:xfrm>
          <a:prstGeom prst="rect">
            <a:avLst/>
          </a:prstGeom>
        </p:spPr>
      </p:pic>
      <p:pic>
        <p:nvPicPr>
          <p:cNvPr id="33" name="Imagen 32">
            <a:extLst>
              <a:ext uri="{FF2B5EF4-FFF2-40B4-BE49-F238E27FC236}">
                <a16:creationId xmlns="" xmlns:a16="http://schemas.microsoft.com/office/drawing/2014/main" id="{C87362EB-F3B8-F446-BA47-3DE0DF5A8F39}"/>
              </a:ext>
            </a:extLst>
          </p:cNvPr>
          <p:cNvPicPr>
            <a:picLocks noChangeAspect="1"/>
          </p:cNvPicPr>
          <p:nvPr/>
        </p:nvPicPr>
        <p:blipFill>
          <a:blip r:embed="rId4"/>
          <a:stretch>
            <a:fillRect/>
          </a:stretch>
        </p:blipFill>
        <p:spPr>
          <a:xfrm>
            <a:off x="4401400" y="5430780"/>
            <a:ext cx="2541121" cy="1568593"/>
          </a:xfrm>
          <a:prstGeom prst="rect">
            <a:avLst/>
          </a:prstGeom>
        </p:spPr>
      </p:pic>
      <p:sp>
        <p:nvSpPr>
          <p:cNvPr id="34" name="Google Shape;83;p14">
            <a:extLst>
              <a:ext uri="{FF2B5EF4-FFF2-40B4-BE49-F238E27FC236}">
                <a16:creationId xmlns="" xmlns:a16="http://schemas.microsoft.com/office/drawing/2014/main" id="{3C660BD0-7809-AA42-9FD8-C5B79EB6CAAA}"/>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18</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5" name="Google Shape;174;p19">
            <a:extLst>
              <a:ext uri="{FF2B5EF4-FFF2-40B4-BE49-F238E27FC236}">
                <a16:creationId xmlns="" xmlns:a16="http://schemas.microsoft.com/office/drawing/2014/main" id="{64FFD03F-150A-7C4A-802A-8D633AB9E9E0}"/>
              </a:ext>
            </a:extLst>
          </p:cNvPr>
          <p:cNvSpPr/>
          <p:nvPr/>
        </p:nvSpPr>
        <p:spPr>
          <a:xfrm>
            <a:off x="466024" y="2125505"/>
            <a:ext cx="8677976" cy="992216"/>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6" name="Google Shape;175;p19">
            <a:extLst>
              <a:ext uri="{FF2B5EF4-FFF2-40B4-BE49-F238E27FC236}">
                <a16:creationId xmlns="" xmlns:a16="http://schemas.microsoft.com/office/drawing/2014/main" id="{DBD99C15-87C3-BF42-9FF4-A12C7AA42820}"/>
              </a:ext>
            </a:extLst>
          </p:cNvPr>
          <p:cNvSpPr txBox="1"/>
          <p:nvPr/>
        </p:nvSpPr>
        <p:spPr>
          <a:xfrm>
            <a:off x="774868" y="2373113"/>
            <a:ext cx="7857067" cy="46647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Un circuito en paralelo es cuando se conectan dos o más componentes, haciendo dos puntos comunes, es decir, en uno irá un terminal y en el otro irá el otro terminal de cada componente. </a:t>
            </a:r>
          </a:p>
        </p:txBody>
      </p:sp>
      <p:sp>
        <p:nvSpPr>
          <p:cNvPr id="37" name="Google Shape;96;p15">
            <a:extLst>
              <a:ext uri="{FF2B5EF4-FFF2-40B4-BE49-F238E27FC236}">
                <a16:creationId xmlns="" xmlns:a16="http://schemas.microsoft.com/office/drawing/2014/main" id="{98F5546F-1288-0043-88D9-1BFCCECC85D3}"/>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RESISTENCIAS CONECTADAS </a:t>
            </a:r>
            <a:r>
              <a:rPr lang="es-419" sz="2800" dirty="0">
                <a:solidFill>
                  <a:srgbClr val="ED423D"/>
                </a:solidFill>
                <a:latin typeface="Calibri" panose="020F0502020204030204" pitchFamily="34" charset="0"/>
                <a:ea typeface="Roboto"/>
                <a:cs typeface="Calibri" panose="020F0502020204030204" pitchFamily="34" charset="0"/>
                <a:sym typeface="Roboto"/>
              </a:rPr>
              <a:t>EN PARALELO</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3" name="Imagen 2">
            <a:extLst>
              <a:ext uri="{FF2B5EF4-FFF2-40B4-BE49-F238E27FC236}">
                <a16:creationId xmlns="" xmlns:a16="http://schemas.microsoft.com/office/drawing/2014/main" id="{A5026450-CB43-BC40-B4F0-9C0569EC8BD8}"/>
              </a:ext>
            </a:extLst>
          </p:cNvPr>
          <p:cNvPicPr>
            <a:picLocks noChangeAspect="1"/>
          </p:cNvPicPr>
          <p:nvPr/>
        </p:nvPicPr>
        <p:blipFill>
          <a:blip r:embed="rId5"/>
          <a:stretch>
            <a:fillRect/>
          </a:stretch>
        </p:blipFill>
        <p:spPr>
          <a:xfrm>
            <a:off x="5467160" y="3038049"/>
            <a:ext cx="4470224" cy="3961324"/>
          </a:xfrm>
          <a:prstGeom prst="rect">
            <a:avLst/>
          </a:prstGeom>
        </p:spPr>
      </p:pic>
    </p:spTree>
    <p:extLst>
      <p:ext uri="{BB962C8B-B14F-4D97-AF65-F5344CB8AC3E}">
        <p14:creationId xmlns:p14="http://schemas.microsoft.com/office/powerpoint/2010/main" val="343181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0" name="Google Shape;159;p18">
            <a:extLst>
              <a:ext uri="{FF2B5EF4-FFF2-40B4-BE49-F238E27FC236}">
                <a16:creationId xmlns="" xmlns:a16="http://schemas.microsoft.com/office/drawing/2014/main" id="{5FD56823-3F49-FE42-976F-B81ED617092F}"/>
              </a:ext>
            </a:extLst>
          </p:cNvPr>
          <p:cNvSpPr/>
          <p:nvPr/>
        </p:nvSpPr>
        <p:spPr>
          <a:xfrm>
            <a:off x="466024" y="5753356"/>
            <a:ext cx="8726700" cy="891283"/>
          </a:xfrm>
          <a:prstGeom prst="roundRect">
            <a:avLst>
              <a:gd name="adj" fmla="val 26193"/>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D423D"/>
                </a:solidFill>
              </a:rPr>
              <a:t>    </a:t>
            </a:r>
            <a:endParaRPr>
              <a:solidFill>
                <a:srgbClr val="ED423D"/>
              </a:solidFill>
            </a:endParaRPr>
          </a:p>
        </p:txBody>
      </p:sp>
      <p:sp>
        <p:nvSpPr>
          <p:cNvPr id="34" name="Google Shape;83;p14">
            <a:extLst>
              <a:ext uri="{FF2B5EF4-FFF2-40B4-BE49-F238E27FC236}">
                <a16:creationId xmlns="" xmlns:a16="http://schemas.microsoft.com/office/drawing/2014/main" id="{3C660BD0-7809-AA42-9FD8-C5B79EB6CAAA}"/>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19</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8" name="Google Shape;174;p19">
            <a:extLst>
              <a:ext uri="{FF2B5EF4-FFF2-40B4-BE49-F238E27FC236}">
                <a16:creationId xmlns="" xmlns:a16="http://schemas.microsoft.com/office/drawing/2014/main" id="{3B774A00-76C8-7F4B-8462-35078F30A62A}"/>
              </a:ext>
            </a:extLst>
          </p:cNvPr>
          <p:cNvSpPr/>
          <p:nvPr/>
        </p:nvSpPr>
        <p:spPr>
          <a:xfrm>
            <a:off x="466024" y="2155926"/>
            <a:ext cx="5237860" cy="3156903"/>
          </a:xfrm>
          <a:prstGeom prst="roundRect">
            <a:avLst>
              <a:gd name="adj" fmla="val 1145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3" name="Google Shape;175;p19">
            <a:extLst>
              <a:ext uri="{FF2B5EF4-FFF2-40B4-BE49-F238E27FC236}">
                <a16:creationId xmlns="" xmlns:a16="http://schemas.microsoft.com/office/drawing/2014/main" id="{671C5B49-54F3-F045-AA07-EB0372D04DEB}"/>
              </a:ext>
            </a:extLst>
          </p:cNvPr>
          <p:cNvSpPr txBox="1"/>
          <p:nvPr/>
        </p:nvSpPr>
        <p:spPr>
          <a:xfrm>
            <a:off x="774869" y="2155926"/>
            <a:ext cx="4677728" cy="3067662"/>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Mediante un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multímetro</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 es posible medir diferentes variables del resistor. Comúnmente las mediciones a realizar son el voltaje, amperaje y la resistencia eléctrica.</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MEDICIÓN DE LA RESISTENCIA ELÉCTRICA</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medición de la resistencia eléctrica  consiste únicamente en poner el multímetro en medición de resistencia (óhmetro) y colocar una punta en cada terminal del resistor, recordar que estos componentes electrónicos no tienen polaridad.</a:t>
            </a:r>
          </a:p>
        </p:txBody>
      </p:sp>
      <p:sp>
        <p:nvSpPr>
          <p:cNvPr id="24" name="Rectángulo 23">
            <a:extLst>
              <a:ext uri="{FF2B5EF4-FFF2-40B4-BE49-F238E27FC236}">
                <a16:creationId xmlns="" xmlns:a16="http://schemas.microsoft.com/office/drawing/2014/main" id="{0A914EBF-2DCA-9B40-A3FF-979496F2B2C0}"/>
              </a:ext>
            </a:extLst>
          </p:cNvPr>
          <p:cNvSpPr/>
          <p:nvPr/>
        </p:nvSpPr>
        <p:spPr>
          <a:xfrm>
            <a:off x="466025" y="5821079"/>
            <a:ext cx="8726700" cy="738664"/>
          </a:xfrm>
          <a:prstGeom prst="rect">
            <a:avLst/>
          </a:prstGeom>
        </p:spPr>
        <p:txBody>
          <a:bodyPr wrap="square">
            <a:spAutoFit/>
          </a:bodyPr>
          <a:lstStyle/>
          <a:p>
            <a:pPr algn="ctr"/>
            <a:r>
              <a:rPr lang="es-419" b="1" dirty="0">
                <a:solidFill>
                  <a:schemeClr val="bg1"/>
                </a:solidFill>
                <a:latin typeface="Calibri" panose="020F0502020204030204" pitchFamily="34" charset="0"/>
                <a:ea typeface="Roboto Medium"/>
                <a:cs typeface="Calibri" panose="020F0502020204030204" pitchFamily="34" charset="0"/>
                <a:sym typeface="Roboto Medium"/>
              </a:rPr>
              <a:t>IMPORTANTE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No se debe medir la resistencia eléctrica con un circuito energizado,esto puede dañar el multímetro.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Los capacitores algunas veces quedan cargados.</a:t>
            </a:r>
          </a:p>
        </p:txBody>
      </p:sp>
      <p:sp>
        <p:nvSpPr>
          <p:cNvPr id="37" name="Google Shape;96;p15">
            <a:extLst>
              <a:ext uri="{FF2B5EF4-FFF2-40B4-BE49-F238E27FC236}">
                <a16:creationId xmlns="" xmlns:a16="http://schemas.microsoft.com/office/drawing/2014/main" id="{C59604EC-75BE-E243-9A42-EF3312DF587F}"/>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¿CÓMO MEDIR LA RESISTENCIA?</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59;p18">
            <a:extLst>
              <a:ext uri="{FF2B5EF4-FFF2-40B4-BE49-F238E27FC236}">
                <a16:creationId xmlns="" xmlns:a16="http://schemas.microsoft.com/office/drawing/2014/main" id="{EAAB6818-BD38-294E-BABF-97A0DF34CEB4}"/>
              </a:ext>
            </a:extLst>
          </p:cNvPr>
          <p:cNvSpPr/>
          <p:nvPr/>
        </p:nvSpPr>
        <p:spPr>
          <a:xfrm>
            <a:off x="7619508" y="1680851"/>
            <a:ext cx="1206111" cy="3477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6" name="Google Shape;159;p18">
            <a:extLst>
              <a:ext uri="{FF2B5EF4-FFF2-40B4-BE49-F238E27FC236}">
                <a16:creationId xmlns="" xmlns:a16="http://schemas.microsoft.com/office/drawing/2014/main" id="{4E323F2F-8DB8-0A4F-88EB-FC679AD61367}"/>
              </a:ext>
            </a:extLst>
          </p:cNvPr>
          <p:cNvSpPr/>
          <p:nvPr/>
        </p:nvSpPr>
        <p:spPr>
          <a:xfrm>
            <a:off x="5878672" y="1683714"/>
            <a:ext cx="1206111" cy="3477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9" name="Rectángulo 18">
            <a:extLst>
              <a:ext uri="{FF2B5EF4-FFF2-40B4-BE49-F238E27FC236}">
                <a16:creationId xmlns="" xmlns:a16="http://schemas.microsoft.com/office/drawing/2014/main" id="{E51AFFA3-DA59-234A-9CD8-EACB981EB52F}"/>
              </a:ext>
            </a:extLst>
          </p:cNvPr>
          <p:cNvSpPr/>
          <p:nvPr/>
        </p:nvSpPr>
        <p:spPr>
          <a:xfrm>
            <a:off x="5999709" y="1703675"/>
            <a:ext cx="995785" cy="307777"/>
          </a:xfrm>
          <a:prstGeom prst="rect">
            <a:avLst/>
          </a:prstGeom>
        </p:spPr>
        <p:txBody>
          <a:bodyPr wrap="square">
            <a:spAutoFit/>
          </a:bodyPr>
          <a:lstStyle/>
          <a:p>
            <a:r>
              <a:rPr lang="es-419" b="1" dirty="0">
                <a:solidFill>
                  <a:schemeClr val="bg1"/>
                </a:solidFill>
                <a:latin typeface="Calibri" panose="020F0502020204030204" pitchFamily="34" charset="0"/>
                <a:ea typeface="Roboto Medium"/>
                <a:cs typeface="Calibri" panose="020F0502020204030204" pitchFamily="34" charset="0"/>
                <a:sym typeface="Roboto Medium"/>
              </a:rPr>
              <a:t>CORRECTO</a:t>
            </a:r>
            <a:endParaRPr lang="es-419" dirty="0">
              <a:solidFill>
                <a:schemeClr val="bg1"/>
              </a:solidFill>
              <a:latin typeface="Calibri" panose="020F0502020204030204" pitchFamily="34" charset="0"/>
              <a:ea typeface="Roboto Medium"/>
              <a:cs typeface="Calibri" panose="020F0502020204030204" pitchFamily="34" charset="0"/>
              <a:sym typeface="Roboto Medium"/>
            </a:endParaRPr>
          </a:p>
        </p:txBody>
      </p:sp>
      <p:pic>
        <p:nvPicPr>
          <p:cNvPr id="7" name="Imagen 6">
            <a:extLst>
              <a:ext uri="{FF2B5EF4-FFF2-40B4-BE49-F238E27FC236}">
                <a16:creationId xmlns="" xmlns:a16="http://schemas.microsoft.com/office/drawing/2014/main" id="{F59AE262-0446-CC4F-A32D-433F4C129D1F}"/>
              </a:ext>
            </a:extLst>
          </p:cNvPr>
          <p:cNvPicPr>
            <a:picLocks noChangeAspect="1"/>
          </p:cNvPicPr>
          <p:nvPr/>
        </p:nvPicPr>
        <p:blipFill>
          <a:blip r:embed="rId3"/>
          <a:stretch>
            <a:fillRect/>
          </a:stretch>
        </p:blipFill>
        <p:spPr>
          <a:xfrm>
            <a:off x="5645269" y="1915431"/>
            <a:ext cx="1728110" cy="1578849"/>
          </a:xfrm>
          <a:prstGeom prst="rect">
            <a:avLst/>
          </a:prstGeom>
        </p:spPr>
      </p:pic>
      <p:pic>
        <p:nvPicPr>
          <p:cNvPr id="10" name="Imagen 9">
            <a:extLst>
              <a:ext uri="{FF2B5EF4-FFF2-40B4-BE49-F238E27FC236}">
                <a16:creationId xmlns="" xmlns:a16="http://schemas.microsoft.com/office/drawing/2014/main" id="{9079658A-8989-DD46-A002-95A7308D6482}"/>
              </a:ext>
            </a:extLst>
          </p:cNvPr>
          <p:cNvPicPr>
            <a:picLocks noChangeAspect="1"/>
          </p:cNvPicPr>
          <p:nvPr/>
        </p:nvPicPr>
        <p:blipFill>
          <a:blip r:embed="rId4"/>
          <a:stretch>
            <a:fillRect/>
          </a:stretch>
        </p:blipFill>
        <p:spPr>
          <a:xfrm>
            <a:off x="7483999" y="1925906"/>
            <a:ext cx="1728110" cy="1578849"/>
          </a:xfrm>
          <a:prstGeom prst="rect">
            <a:avLst/>
          </a:prstGeom>
        </p:spPr>
      </p:pic>
      <p:pic>
        <p:nvPicPr>
          <p:cNvPr id="21" name="Imagen 20">
            <a:extLst>
              <a:ext uri="{FF2B5EF4-FFF2-40B4-BE49-F238E27FC236}">
                <a16:creationId xmlns="" xmlns:a16="http://schemas.microsoft.com/office/drawing/2014/main" id="{913DE807-FA7B-7E49-97F8-BAA8A02A0A62}"/>
              </a:ext>
            </a:extLst>
          </p:cNvPr>
          <p:cNvPicPr>
            <a:picLocks noChangeAspect="1"/>
          </p:cNvPicPr>
          <p:nvPr/>
        </p:nvPicPr>
        <p:blipFill>
          <a:blip r:embed="rId5"/>
          <a:stretch>
            <a:fillRect/>
          </a:stretch>
        </p:blipFill>
        <p:spPr>
          <a:xfrm>
            <a:off x="6254201" y="2848460"/>
            <a:ext cx="2551406" cy="3156903"/>
          </a:xfrm>
          <a:prstGeom prst="rect">
            <a:avLst/>
          </a:prstGeom>
        </p:spPr>
      </p:pic>
      <p:sp>
        <p:nvSpPr>
          <p:cNvPr id="17" name="Rectángulo 16">
            <a:extLst>
              <a:ext uri="{FF2B5EF4-FFF2-40B4-BE49-F238E27FC236}">
                <a16:creationId xmlns="" xmlns:a16="http://schemas.microsoft.com/office/drawing/2014/main" id="{9B6E9040-36AC-D744-B1D0-8773DABD202D}"/>
              </a:ext>
            </a:extLst>
          </p:cNvPr>
          <p:cNvSpPr/>
          <p:nvPr/>
        </p:nvSpPr>
        <p:spPr>
          <a:xfrm>
            <a:off x="7666055" y="1703675"/>
            <a:ext cx="1206111" cy="307777"/>
          </a:xfrm>
          <a:prstGeom prst="rect">
            <a:avLst/>
          </a:prstGeom>
        </p:spPr>
        <p:txBody>
          <a:bodyPr wrap="square">
            <a:spAutoFit/>
          </a:bodyPr>
          <a:lstStyle/>
          <a:p>
            <a:r>
              <a:rPr lang="es-419" b="1" dirty="0">
                <a:solidFill>
                  <a:schemeClr val="bg1"/>
                </a:solidFill>
                <a:latin typeface="Calibri" panose="020F0502020204030204" pitchFamily="34" charset="0"/>
                <a:ea typeface="Roboto Medium"/>
                <a:cs typeface="Calibri" panose="020F0502020204030204" pitchFamily="34" charset="0"/>
                <a:sym typeface="Roboto Medium"/>
              </a:rPr>
              <a:t>INCORRECTO</a:t>
            </a:r>
            <a:endParaRPr lang="es-419" dirty="0">
              <a:solidFill>
                <a:schemeClr val="bg1"/>
              </a:solidFill>
              <a:latin typeface="Calibri" panose="020F0502020204030204" pitchFamily="34" charset="0"/>
              <a:ea typeface="Roboto Medium"/>
              <a:cs typeface="Calibri" panose="020F0502020204030204" pitchFamily="34" charset="0"/>
              <a:sym typeface="Roboto Medium"/>
            </a:endParaRPr>
          </a:p>
        </p:txBody>
      </p:sp>
    </p:spTree>
    <p:extLst>
      <p:ext uri="{BB962C8B-B14F-4D97-AF65-F5344CB8AC3E}">
        <p14:creationId xmlns:p14="http://schemas.microsoft.com/office/powerpoint/2010/main" val="61314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36"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ES" sz="1100" dirty="0">
                <a:latin typeface="Calibri" panose="020F0502020204030204" pitchFamily="34" charset="0"/>
                <a:ea typeface="Roboto Medium"/>
                <a:cs typeface="Calibri" panose="020F0502020204030204" pitchFamily="34" charset="0"/>
                <a:sym typeface="Roboto Medium"/>
              </a:rPr>
              <a:t>20</a:t>
            </a:r>
            <a:r>
              <a:rPr lang="x-none" sz="110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9" name="Google Shape;318;p18"/>
          <p:cNvPicPr preferRelativeResize="0"/>
          <p:nvPr/>
        </p:nvPicPr>
        <p:blipFill rotWithShape="1">
          <a:blip r:embed="rId3">
            <a:alphaModFix/>
          </a:blip>
          <a:srcRect/>
          <a:stretch/>
        </p:blipFill>
        <p:spPr>
          <a:xfrm>
            <a:off x="830642" y="1815299"/>
            <a:ext cx="7016440" cy="4871642"/>
          </a:xfrm>
          <a:prstGeom prst="rect">
            <a:avLst/>
          </a:prstGeom>
          <a:noFill/>
          <a:ln>
            <a:noFill/>
          </a:ln>
        </p:spPr>
      </p:pic>
      <p:pic>
        <p:nvPicPr>
          <p:cNvPr id="11" name="Google Shape;321;p18"/>
          <p:cNvPicPr preferRelativeResize="0"/>
          <p:nvPr/>
        </p:nvPicPr>
        <p:blipFill rotWithShape="1">
          <a:blip r:embed="rId4">
            <a:alphaModFix/>
          </a:blip>
          <a:srcRect/>
          <a:stretch/>
        </p:blipFill>
        <p:spPr>
          <a:xfrm flipH="1">
            <a:off x="5174255" y="3959846"/>
            <a:ext cx="4636301" cy="3844874"/>
          </a:xfrm>
          <a:prstGeom prst="rect">
            <a:avLst/>
          </a:prstGeom>
          <a:noFill/>
          <a:ln>
            <a:noFill/>
          </a:ln>
        </p:spPr>
      </p:pic>
      <p:sp>
        <p:nvSpPr>
          <p:cNvPr id="12" name="Google Shape;327;p18"/>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None/>
            </a:pPr>
            <a:r>
              <a:rPr lang="en-US" sz="2800" b="1" i="0" u="none" strike="noStrike" cap="none">
                <a:solidFill>
                  <a:srgbClr val="741B47"/>
                </a:solidFill>
                <a:latin typeface="Calibri"/>
                <a:ea typeface="Calibri"/>
                <a:cs typeface="Calibri"/>
                <a:sym typeface="Calibri"/>
              </a:rPr>
              <a:t>VIDEO</a:t>
            </a:r>
            <a:endParaRPr sz="2800" b="0" i="0" u="none" strike="noStrike" cap="none">
              <a:solidFill>
                <a:srgbClr val="000000"/>
              </a:solidFill>
              <a:latin typeface="Arial"/>
              <a:ea typeface="Arial"/>
              <a:cs typeface="Arial"/>
              <a:sym typeface="Arial"/>
            </a:endParaRPr>
          </a:p>
        </p:txBody>
      </p:sp>
      <p:sp>
        <p:nvSpPr>
          <p:cNvPr id="15" name="Google Shape;328;p18">
            <a:hlinkClick r:id="rId5"/>
          </p:cNvPr>
          <p:cNvSpPr/>
          <p:nvPr/>
        </p:nvSpPr>
        <p:spPr>
          <a:xfrm>
            <a:off x="2295805" y="3655179"/>
            <a:ext cx="491851" cy="491851"/>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rgbClr val="BFBFBF"/>
          </a:soli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 name="Google Shape;329;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VEAMOS EL SIGUIENTE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17" name="Google Shape;80;p14">
            <a:extLst>
              <a:ext uri="{FF2B5EF4-FFF2-40B4-BE49-F238E27FC236}">
                <a16:creationId xmlns="" xmlns:a16="http://schemas.microsoft.com/office/drawing/2014/main" id="{80B05D3B-B6F2-4040-A8A8-0F75AC422395}"/>
              </a:ext>
            </a:extLst>
          </p:cNvPr>
          <p:cNvSpPr txBox="1"/>
          <p:nvPr/>
        </p:nvSpPr>
        <p:spPr>
          <a:xfrm>
            <a:off x="2787656" y="3518247"/>
            <a:ext cx="2590798" cy="774531"/>
          </a:xfrm>
          <a:prstGeom prst="rect">
            <a:avLst/>
          </a:prstGeom>
          <a:noFill/>
          <a:ln>
            <a:noFill/>
          </a:ln>
        </p:spPr>
        <p:txBody>
          <a:bodyPr spcFirstLastPara="1" wrap="square" lIns="91425" tIns="91425" rIns="91425" bIns="91425" anchor="ctr" anchorCtr="0">
            <a:noAutofit/>
          </a:bodyPr>
          <a:lstStyle/>
          <a:p>
            <a:pPr>
              <a:lnSpc>
                <a:spcPct val="115000"/>
              </a:lnSpc>
            </a:pPr>
            <a:r>
              <a:rPr lang="es-CL" sz="1800" u="sng" dirty="0">
                <a:solidFill>
                  <a:srgbClr val="731D47"/>
                </a:solidFill>
                <a:latin typeface="Calibri" panose="020F0502020204030204" pitchFamily="34" charset="0"/>
                <a:ea typeface="Roboto"/>
                <a:cs typeface="Calibri" panose="020F0502020204030204" pitchFamily="34" charset="0"/>
                <a:sym typeface="Roboto"/>
              </a:rPr>
              <a:t>Resistencias: Código de colores</a:t>
            </a:r>
            <a:endParaRPr lang="es-CL" sz="1800" b="1" u="sng" dirty="0">
              <a:solidFill>
                <a:srgbClr val="731D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397082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3"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¿CUÁNTO APRENDIMOS?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6" name="Grupo 15"/>
          <p:cNvGrpSpPr/>
          <p:nvPr/>
        </p:nvGrpSpPr>
        <p:grpSpPr>
          <a:xfrm>
            <a:off x="2035277" y="2911885"/>
            <a:ext cx="6999671" cy="2696553"/>
            <a:chOff x="4461133" y="3098700"/>
            <a:chExt cx="4657800" cy="1525000"/>
          </a:xfrm>
        </p:grpSpPr>
        <p:sp>
          <p:nvSpPr>
            <p:cNvPr id="17" name="Google Shape;73;p14"/>
            <p:cNvSpPr/>
            <p:nvPr/>
          </p:nvSpPr>
          <p:spPr>
            <a:xfrm>
              <a:off x="4461133" y="3098700"/>
              <a:ext cx="4657800" cy="1525000"/>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Google Shape;80;p14"/>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DESCIFRANDO VALORES DE </a:t>
              </a:r>
              <a:r>
                <a:rPr lang="es-CL" sz="2000" b="1" dirty="0">
                  <a:solidFill>
                    <a:srgbClr val="741B47"/>
                  </a:solidFill>
                  <a:latin typeface="Calibri" panose="020F0502020204030204" pitchFamily="34" charset="0"/>
                  <a:ea typeface="Roboto"/>
                  <a:cs typeface="Calibri" panose="020F0502020204030204" pitchFamily="34" charset="0"/>
                  <a:sym typeface="Roboto"/>
                </a:rPr>
                <a:t>RESISTENCIAS</a:t>
              </a:r>
            </a:p>
            <a:p>
              <a:pPr lvl="0">
                <a:lnSpc>
                  <a:spcPct val="115000"/>
                </a:lnSpc>
              </a:pPr>
              <a:endParaRPr lang="es-419" sz="1600" dirty="0">
                <a:latin typeface="Calibri" panose="020F0502020204030204" pitchFamily="34" charset="0"/>
                <a:ea typeface="Roboto"/>
                <a:cs typeface="Calibri" panose="020F0502020204030204" pitchFamily="34" charset="0"/>
                <a:sym typeface="Roboto"/>
              </a:endParaRPr>
            </a:p>
            <a:p>
              <a:pPr>
                <a:lnSpc>
                  <a:spcPct val="115000"/>
                </a:lnSpc>
              </a:pPr>
              <a:r>
                <a:rPr lang="es-419" sz="1600" dirty="0">
                  <a:latin typeface="Calibri" panose="020F0502020204030204" pitchFamily="34" charset="0"/>
                  <a:ea typeface="Roboto"/>
                  <a:cs typeface="Calibri" panose="020F0502020204030204" pitchFamily="34" charset="0"/>
                  <a:sym typeface="Roboto"/>
                </a:rPr>
                <a:t>¡Ahora realizaremos una actividad que resume todo lo que hemos visto! </a:t>
              </a:r>
              <a:r>
                <a:rPr lang="es-419" sz="1600" b="1" dirty="0">
                  <a:solidFill>
                    <a:srgbClr val="76384D"/>
                  </a:solidFill>
                  <a:latin typeface="Calibri" panose="020F0502020204030204" pitchFamily="34" charset="0"/>
                  <a:ea typeface="Roboto"/>
                  <a:cs typeface="Calibri" panose="020F0502020204030204" pitchFamily="34" charset="0"/>
                  <a:sym typeface="Roboto"/>
                </a:rPr>
                <a:t>¡Atentos!</a:t>
              </a:r>
            </a:p>
          </p:txBody>
        </p:sp>
      </p:grpSp>
      <p:sp>
        <p:nvSpPr>
          <p:cNvPr id="29"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REVISEMOS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 y="2592933"/>
            <a:ext cx="3793269" cy="3593837"/>
          </a:xfrm>
          <a:prstGeom prst="rect">
            <a:avLst/>
          </a:prstGeom>
        </p:spPr>
      </p:pic>
      <p:sp>
        <p:nvSpPr>
          <p:cNvPr id="46" name="Google Shape;82;p14"/>
          <p:cNvSpPr txBox="1"/>
          <p:nvPr/>
        </p:nvSpPr>
        <p:spPr>
          <a:xfrm>
            <a:off x="4149211" y="1205044"/>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chemeClr val="bg1"/>
                </a:solidFill>
                <a:latin typeface="Calibri" panose="020F0502020204030204" pitchFamily="34" charset="0"/>
                <a:ea typeface="Roboto"/>
                <a:cs typeface="Calibri" panose="020F0502020204030204" pitchFamily="34" charset="0"/>
                <a:sym typeface="Roboto"/>
              </a:rPr>
              <a:t>7</a:t>
            </a:r>
            <a:endParaRPr sz="6000" dirty="0">
              <a:solidFill>
                <a:schemeClr val="bg1"/>
              </a:solidFill>
              <a:latin typeface="Calibri" panose="020F0502020204030204" pitchFamily="34" charset="0"/>
              <a:cs typeface="Calibri" panose="020F0502020204030204" pitchFamily="34" charset="0"/>
            </a:endParaRPr>
          </a:p>
        </p:txBody>
      </p:sp>
      <p:sp>
        <p:nvSpPr>
          <p:cNvPr id="10" name="Google Shape;83;p14">
            <a:extLst>
              <a:ext uri="{FF2B5EF4-FFF2-40B4-BE49-F238E27FC236}">
                <a16:creationId xmlns="" xmlns:a16="http://schemas.microsoft.com/office/drawing/2014/main" id="{977804FA-E19F-DE4E-A6C5-D0D2A4BE78D1}"/>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3549278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0;p14">
            <a:extLst>
              <a:ext uri="{FF2B5EF4-FFF2-40B4-BE49-F238E27FC236}">
                <a16:creationId xmlns="" xmlns:a16="http://schemas.microsoft.com/office/drawing/2014/main" id="{3255866F-56FA-7947-BC3E-C1BB5832CF85}"/>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b="1" dirty="0">
                <a:latin typeface="Calibri" panose="020F0502020204030204" pitchFamily="34" charset="0"/>
                <a:ea typeface="Roboto"/>
                <a:cs typeface="Calibri" panose="020F0502020204030204" pitchFamily="34" charset="0"/>
                <a:sym typeface="Roboto"/>
              </a:rPr>
              <a:t>ANTES DE COMENZAR LA ACTIVIDAD:</a:t>
            </a:r>
            <a:endParaRPr lang="x-none" b="1" dirty="0">
              <a:latin typeface="Calibri" panose="020F0502020204030204" pitchFamily="34" charset="0"/>
              <a:ea typeface="Roboto"/>
              <a:cs typeface="Calibri" panose="020F0502020204030204" pitchFamily="34" charset="0"/>
              <a:sym typeface="Roboto"/>
            </a:endParaRPr>
          </a:p>
          <a:p>
            <a:endParaRPr lang="x-none" b="1" dirty="0">
              <a:latin typeface="Calibri" panose="020F0502020204030204" pitchFamily="34" charset="0"/>
              <a:ea typeface="Roboto"/>
              <a:cs typeface="Calibri" panose="020F0502020204030204" pitchFamily="34" charset="0"/>
              <a:sym typeface="Roboto"/>
            </a:endParaRPr>
          </a:p>
        </p:txBody>
      </p:sp>
      <p:sp>
        <p:nvSpPr>
          <p:cNvPr id="4" name="Google Shape;123;p16">
            <a:extLst>
              <a:ext uri="{FF2B5EF4-FFF2-40B4-BE49-F238E27FC236}">
                <a16:creationId xmlns="" xmlns:a16="http://schemas.microsoft.com/office/drawing/2014/main" id="{F586B5AA-A56D-9542-9590-7C6D0061C5A4}"/>
              </a:ext>
            </a:extLst>
          </p:cNvPr>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CL" sz="2800" b="1" dirty="0">
                <a:solidFill>
                  <a:srgbClr val="ED423D"/>
                </a:solidFill>
                <a:latin typeface="Calibri" panose="020F0502020204030204" pitchFamily="34" charset="0"/>
                <a:cs typeface="Calibri" panose="020F0502020204030204" pitchFamily="34" charset="0"/>
              </a:rPr>
              <a:t>¡ATENCIÓN!</a:t>
            </a:r>
            <a:endParaRPr sz="3100" b="1" dirty="0">
              <a:solidFill>
                <a:srgbClr val="ED423D"/>
              </a:solidFill>
              <a:latin typeface="Calibri" panose="020F0502020204030204" pitchFamily="34" charset="0"/>
              <a:ea typeface="Roboto"/>
              <a:cs typeface="Calibri" panose="020F0502020204030204" pitchFamily="34" charset="0"/>
              <a:sym typeface="Roboto"/>
            </a:endParaRPr>
          </a:p>
        </p:txBody>
      </p:sp>
      <p:grpSp>
        <p:nvGrpSpPr>
          <p:cNvPr id="5" name="Grupo 4">
            <a:extLst>
              <a:ext uri="{FF2B5EF4-FFF2-40B4-BE49-F238E27FC236}">
                <a16:creationId xmlns="" xmlns:a16="http://schemas.microsoft.com/office/drawing/2014/main" id="{50CFCE2E-84A1-694F-86C7-39E188843C8C}"/>
              </a:ext>
            </a:extLst>
          </p:cNvPr>
          <p:cNvGrpSpPr/>
          <p:nvPr/>
        </p:nvGrpSpPr>
        <p:grpSpPr>
          <a:xfrm>
            <a:off x="-4655" y="1788831"/>
            <a:ext cx="9168320" cy="5162139"/>
            <a:chOff x="-4655" y="1788831"/>
            <a:chExt cx="9168320" cy="5162139"/>
          </a:xfrm>
        </p:grpSpPr>
        <p:sp>
          <p:nvSpPr>
            <p:cNvPr id="6" name="CuadroTexto 5">
              <a:extLst>
                <a:ext uri="{FF2B5EF4-FFF2-40B4-BE49-F238E27FC236}">
                  <a16:creationId xmlns="" xmlns:a16="http://schemas.microsoft.com/office/drawing/2014/main" id="{10AA1540-C3E2-474F-9B5E-4CF788087B89}"/>
                </a:ext>
              </a:extLst>
            </p:cNvPr>
            <p:cNvSpPr txBox="1"/>
            <p:nvPr/>
          </p:nvSpPr>
          <p:spPr>
            <a:xfrm>
              <a:off x="1229039" y="1794200"/>
              <a:ext cx="7934626" cy="553998"/>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MATERIALES INFLAMABLES: </a:t>
              </a:r>
              <a:r>
                <a:rPr lang="es-CL" dirty="0">
                  <a:solidFill>
                    <a:schemeClr val="tx1"/>
                  </a:solidFill>
                  <a:latin typeface="Calibri" panose="020F0502020204030204" pitchFamily="34" charset="0"/>
                  <a:cs typeface="Calibri" panose="020F0502020204030204" pitchFamily="34" charset="0"/>
                </a:rPr>
                <a:t>Tener máxima precaución al momento de  manipular o extraer el combustible de los sistemas del vehículo (bomba combustible, mangueras de inyección, </a:t>
              </a:r>
              <a:r>
                <a:rPr lang="es-CL" dirty="0" err="1">
                  <a:solidFill>
                    <a:schemeClr val="tx1"/>
                  </a:solidFill>
                  <a:latin typeface="Calibri" panose="020F0502020204030204" pitchFamily="34" charset="0"/>
                  <a:cs typeface="Calibri" panose="020F0502020204030204" pitchFamily="34" charset="0"/>
                </a:rPr>
                <a:t>etc</a:t>
              </a:r>
              <a:r>
                <a:rPr lang="es-CL" dirty="0">
                  <a:solidFill>
                    <a:schemeClr val="tx1"/>
                  </a:solidFill>
                  <a:latin typeface="Calibri" panose="020F0502020204030204" pitchFamily="34" charset="0"/>
                  <a:cs typeface="Calibri" panose="020F0502020204030204" pitchFamily="34" charset="0"/>
                </a:rPr>
                <a:t>). </a:t>
              </a:r>
            </a:p>
          </p:txBody>
        </p:sp>
        <p:sp>
          <p:nvSpPr>
            <p:cNvPr id="7" name="CuadroTexto 6">
              <a:extLst>
                <a:ext uri="{FF2B5EF4-FFF2-40B4-BE49-F238E27FC236}">
                  <a16:creationId xmlns="" xmlns:a16="http://schemas.microsoft.com/office/drawing/2014/main" id="{CBCE3DD0-474A-404F-B3BD-2505B2074220}"/>
                </a:ext>
              </a:extLst>
            </p:cNvPr>
            <p:cNvSpPr txBox="1"/>
            <p:nvPr/>
          </p:nvSpPr>
          <p:spPr>
            <a:xfrm>
              <a:off x="1229039" y="2476287"/>
              <a:ext cx="7669155" cy="784830"/>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PROTECCIÓN OBLIGATORIA DE LA VISTA: </a:t>
              </a:r>
              <a:r>
                <a:rPr lang="es-CL" dirty="0">
                  <a:solidFill>
                    <a:schemeClr val="tx1"/>
                  </a:solidFill>
                  <a:latin typeface="Calibri" panose="020F0502020204030204" pitchFamily="34" charset="0"/>
                  <a:cs typeface="Calibri" panose="020F0502020204030204" pitchFamily="34" charset="0"/>
                </a:rPr>
                <a:t>Se utilizarán antiparras siempre que exista riesgo de proyección de partículas a los ojos. (aceites, líquidos refrigerantes y de freno, virutas del disco de freno, uso de circuitos eléctricos, </a:t>
              </a:r>
              <a:r>
                <a:rPr lang="es-CL" dirty="0" err="1">
                  <a:solidFill>
                    <a:schemeClr val="tx1"/>
                  </a:solidFill>
                  <a:latin typeface="Calibri" panose="020F0502020204030204" pitchFamily="34" charset="0"/>
                  <a:cs typeface="Calibri" panose="020F0502020204030204" pitchFamily="34" charset="0"/>
                </a:rPr>
                <a:t>etc</a:t>
              </a:r>
              <a:r>
                <a:rPr lang="es-CL" dirty="0">
                  <a:solidFill>
                    <a:schemeClr val="tx1"/>
                  </a:solidFill>
                  <a:latin typeface="Calibri" panose="020F0502020204030204" pitchFamily="34" charset="0"/>
                  <a:cs typeface="Calibri" panose="020F0502020204030204" pitchFamily="34" charset="0"/>
                </a:rPr>
                <a:t>).</a:t>
              </a:r>
            </a:p>
          </p:txBody>
        </p:sp>
        <p:sp>
          <p:nvSpPr>
            <p:cNvPr id="8" name="CuadroTexto 7">
              <a:extLst>
                <a:ext uri="{FF2B5EF4-FFF2-40B4-BE49-F238E27FC236}">
                  <a16:creationId xmlns="" xmlns:a16="http://schemas.microsoft.com/office/drawing/2014/main" id="{C8CD065D-1A03-6246-8653-993A2CDA5946}"/>
                </a:ext>
              </a:extLst>
            </p:cNvPr>
            <p:cNvSpPr txBox="1"/>
            <p:nvPr/>
          </p:nvSpPr>
          <p:spPr>
            <a:xfrm>
              <a:off x="1229039" y="4302125"/>
              <a:ext cx="7865800" cy="553998"/>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PROTECCIÓN OBLIGATORIA DE LOS PIES: </a:t>
              </a:r>
              <a:r>
                <a:rPr lang="es-CL" dirty="0">
                  <a:latin typeface="Calibri" panose="020F0502020204030204" pitchFamily="34" charset="0"/>
                  <a:cs typeface="Calibri" panose="020F0502020204030204" pitchFamily="34" charset="0"/>
                </a:rPr>
                <a:t>Uso obligatorio de zapatos de seguridad al entrar al taller o laboratorio, en casos que exista riesgo de caídas de objetos pesados.</a:t>
              </a:r>
              <a:endParaRPr lang="es-CL" dirty="0">
                <a:solidFill>
                  <a:schemeClr val="bg1"/>
                </a:solidFill>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 xmlns:a16="http://schemas.microsoft.com/office/drawing/2014/main" id="{A295F657-DC20-F646-BCC2-568FEF562579}"/>
                </a:ext>
              </a:extLst>
            </p:cNvPr>
            <p:cNvSpPr txBox="1"/>
            <p:nvPr/>
          </p:nvSpPr>
          <p:spPr>
            <a:xfrm>
              <a:off x="1229039" y="4984212"/>
              <a:ext cx="7030065" cy="307777"/>
            </a:xfrm>
            <a:prstGeom prst="rect">
              <a:avLst/>
            </a:prstGeom>
            <a:noFill/>
          </p:spPr>
          <p:txBody>
            <a:bodyPr wrap="square" rtlCol="0">
              <a:spAutoFit/>
            </a:bodyPr>
            <a:lstStyle/>
            <a:p>
              <a:r>
                <a:rPr lang="es-CL" b="1" dirty="0">
                  <a:solidFill>
                    <a:srgbClr val="741B47"/>
                  </a:solidFill>
                  <a:latin typeface="Calibri" panose="020F0502020204030204" pitchFamily="34" charset="0"/>
                  <a:cs typeface="Calibri" panose="020F0502020204030204" pitchFamily="34" charset="0"/>
                </a:rPr>
                <a:t>Manipular herramientas </a:t>
              </a:r>
              <a:r>
                <a:rPr lang="es-CL" dirty="0">
                  <a:latin typeface="Calibri" panose="020F0502020204030204" pitchFamily="34" charset="0"/>
                  <a:cs typeface="Calibri" panose="020F0502020204030204" pitchFamily="34" charset="0"/>
                </a:rPr>
                <a:t>cuidadosamente.</a:t>
              </a:r>
              <a:endParaRPr lang="es-CL" dirty="0">
                <a:solidFill>
                  <a:schemeClr val="bg1"/>
                </a:solidFill>
                <a:latin typeface="Calibri" panose="020F0502020204030204" pitchFamily="34" charset="0"/>
                <a:cs typeface="Calibri" panose="020F0502020204030204" pitchFamily="34" charset="0"/>
              </a:endParaRPr>
            </a:p>
          </p:txBody>
        </p:sp>
        <p:sp>
          <p:nvSpPr>
            <p:cNvPr id="10" name="CuadroTexto 9">
              <a:extLst>
                <a:ext uri="{FF2B5EF4-FFF2-40B4-BE49-F238E27FC236}">
                  <a16:creationId xmlns="" xmlns:a16="http://schemas.microsoft.com/office/drawing/2014/main" id="{F5EB53E0-BE57-354E-9690-D2530DE231C2}"/>
                </a:ext>
              </a:extLst>
            </p:cNvPr>
            <p:cNvSpPr txBox="1"/>
            <p:nvPr/>
          </p:nvSpPr>
          <p:spPr>
            <a:xfrm>
              <a:off x="1229039" y="5420078"/>
              <a:ext cx="4758809" cy="307777"/>
            </a:xfrm>
            <a:prstGeom prst="rect">
              <a:avLst/>
            </a:prstGeom>
            <a:noFill/>
          </p:spPr>
          <p:txBody>
            <a:bodyPr wrap="square" rtlCol="0">
              <a:spAutoFit/>
            </a:bodyPr>
            <a:lstStyle/>
            <a:p>
              <a:r>
                <a:rPr lang="es-CL" b="1" dirty="0">
                  <a:solidFill>
                    <a:srgbClr val="741B47"/>
                  </a:solidFill>
                  <a:latin typeface="Calibri" panose="020F0502020204030204" pitchFamily="34" charset="0"/>
                  <a:cs typeface="Calibri" panose="020F0502020204030204" pitchFamily="34" charset="0"/>
                </a:rPr>
                <a:t>Asegurar la integridad física </a:t>
              </a:r>
              <a:r>
                <a:rPr lang="es-CL" dirty="0">
                  <a:latin typeface="Calibri" panose="020F0502020204030204" pitchFamily="34" charset="0"/>
                  <a:cs typeface="Calibri" panose="020F0502020204030204" pitchFamily="34" charset="0"/>
                </a:rPr>
                <a:t>propia y del grupo de trabajo.</a:t>
              </a:r>
              <a:endParaRPr lang="es-CL" dirty="0">
                <a:solidFill>
                  <a:schemeClr val="bg1"/>
                </a:solidFill>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 xmlns:a16="http://schemas.microsoft.com/office/drawing/2014/main" id="{EBF4D8D9-92B3-EA4B-9E74-3826871FB08B}"/>
                </a:ext>
              </a:extLst>
            </p:cNvPr>
            <p:cNvSpPr txBox="1"/>
            <p:nvPr/>
          </p:nvSpPr>
          <p:spPr>
            <a:xfrm>
              <a:off x="1229039" y="5855944"/>
              <a:ext cx="7030065" cy="307777"/>
            </a:xfrm>
            <a:prstGeom prst="rect">
              <a:avLst/>
            </a:prstGeom>
            <a:noFill/>
          </p:spPr>
          <p:txBody>
            <a:bodyPr wrap="square" rtlCol="0">
              <a:spAutoFit/>
            </a:bodyPr>
            <a:lstStyle/>
            <a:p>
              <a:r>
                <a:rPr lang="es-CL" dirty="0">
                  <a:latin typeface="Calibri" panose="020F0502020204030204" pitchFamily="34" charset="0"/>
                  <a:cs typeface="Calibri" panose="020F0502020204030204" pitchFamily="34" charset="0"/>
                </a:rPr>
                <a:t>Circular solo por las </a:t>
              </a:r>
              <a:r>
                <a:rPr lang="es-CL" b="1" dirty="0">
                  <a:solidFill>
                    <a:srgbClr val="741B47"/>
                  </a:solidFill>
                  <a:latin typeface="Calibri" panose="020F0502020204030204" pitchFamily="34" charset="0"/>
                  <a:cs typeface="Calibri" panose="020F0502020204030204" pitchFamily="34" charset="0"/>
                </a:rPr>
                <a:t>zonas de seguridad </a:t>
              </a:r>
              <a:r>
                <a:rPr lang="es-CL" dirty="0">
                  <a:latin typeface="Calibri" panose="020F0502020204030204" pitchFamily="34" charset="0"/>
                  <a:cs typeface="Calibri" panose="020F0502020204030204" pitchFamily="34" charset="0"/>
                </a:rPr>
                <a:t>demarcadas.</a:t>
              </a:r>
              <a:endParaRPr lang="es-CL" dirty="0">
                <a:solidFill>
                  <a:schemeClr val="bg1"/>
                </a:solidFill>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 xmlns:a16="http://schemas.microsoft.com/office/drawing/2014/main" id="{6F6CE61D-507F-7045-91F8-E0CDC798CB87}"/>
                </a:ext>
              </a:extLst>
            </p:cNvPr>
            <p:cNvSpPr txBox="1"/>
            <p:nvPr/>
          </p:nvSpPr>
          <p:spPr>
            <a:xfrm>
              <a:off x="1229039" y="6291811"/>
              <a:ext cx="3883739" cy="523220"/>
            </a:xfrm>
            <a:prstGeom prst="rect">
              <a:avLst/>
            </a:prstGeom>
            <a:noFill/>
          </p:spPr>
          <p:txBody>
            <a:bodyPr wrap="square" rtlCol="0">
              <a:spAutoFit/>
            </a:bodyPr>
            <a:lstStyle/>
            <a:p>
              <a:r>
                <a:rPr lang="es-CL" dirty="0">
                  <a:latin typeface="Calibri" panose="020F0502020204030204" pitchFamily="34" charset="0"/>
                  <a:cs typeface="Calibri" panose="020F0502020204030204" pitchFamily="34" charset="0"/>
                </a:rPr>
                <a:t>Toda actividad debe desarrollarse </a:t>
              </a:r>
              <a:r>
                <a:rPr lang="es-CL" b="1" dirty="0">
                  <a:solidFill>
                    <a:srgbClr val="741B47"/>
                  </a:solidFill>
                  <a:latin typeface="Calibri" panose="020F0502020204030204" pitchFamily="34" charset="0"/>
                  <a:cs typeface="Calibri" panose="020F0502020204030204" pitchFamily="34" charset="0"/>
                </a:rPr>
                <a:t>bajo supervisión </a:t>
              </a:r>
              <a:r>
                <a:rPr lang="es-CL" dirty="0">
                  <a:latin typeface="Calibri" panose="020F0502020204030204" pitchFamily="34" charset="0"/>
                  <a:cs typeface="Calibri" panose="020F0502020204030204" pitchFamily="34" charset="0"/>
                </a:rPr>
                <a:t>de la persona a cargo del taller o laboratorio.</a:t>
              </a:r>
              <a:endParaRPr lang="es-CL" dirty="0">
                <a:solidFill>
                  <a:schemeClr val="bg1"/>
                </a:solidFill>
                <a:latin typeface="Calibri" panose="020F0502020204030204" pitchFamily="34" charset="0"/>
                <a:cs typeface="Calibri" panose="020F0502020204030204" pitchFamily="34" charset="0"/>
              </a:endParaRPr>
            </a:p>
          </p:txBody>
        </p:sp>
        <p:grpSp>
          <p:nvGrpSpPr>
            <p:cNvPr id="13" name="Grupo 12">
              <a:extLst>
                <a:ext uri="{FF2B5EF4-FFF2-40B4-BE49-F238E27FC236}">
                  <a16:creationId xmlns="" xmlns:a16="http://schemas.microsoft.com/office/drawing/2014/main" id="{392BDCBC-638E-7347-BC39-A4B5CA68082D}"/>
                </a:ext>
              </a:extLst>
            </p:cNvPr>
            <p:cNvGrpSpPr/>
            <p:nvPr/>
          </p:nvGrpSpPr>
          <p:grpSpPr>
            <a:xfrm>
              <a:off x="-4655" y="1788831"/>
              <a:ext cx="1135367" cy="783005"/>
              <a:chOff x="-4655" y="1877319"/>
              <a:chExt cx="1135367" cy="783005"/>
            </a:xfrm>
          </p:grpSpPr>
          <p:sp>
            <p:nvSpPr>
              <p:cNvPr id="30" name="Redondear rectángulo de esquina del mismo lado 29">
                <a:extLst>
                  <a:ext uri="{FF2B5EF4-FFF2-40B4-BE49-F238E27FC236}">
                    <a16:creationId xmlns="" xmlns:a16="http://schemas.microsoft.com/office/drawing/2014/main" id="{1139B93F-E190-2247-98A6-0C75EFC884BE}"/>
                  </a:ext>
                </a:extLst>
              </p:cNvPr>
              <p:cNvSpPr/>
              <p:nvPr/>
            </p:nvSpPr>
            <p:spPr>
              <a:xfrm rot="5400000">
                <a:off x="171526" y="1701138"/>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1" name="Imagen 30">
                <a:extLst>
                  <a:ext uri="{FF2B5EF4-FFF2-40B4-BE49-F238E27FC236}">
                    <a16:creationId xmlns="" xmlns:a16="http://schemas.microsoft.com/office/drawing/2014/main" id="{9373FCCD-6B80-2640-B318-5A7A5F324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97" y="2035280"/>
                <a:ext cx="629465" cy="530549"/>
              </a:xfrm>
              <a:prstGeom prst="rect">
                <a:avLst/>
              </a:prstGeom>
            </p:spPr>
          </p:pic>
        </p:grpSp>
        <p:sp>
          <p:nvSpPr>
            <p:cNvPr id="14" name="CuadroTexto 13">
              <a:extLst>
                <a:ext uri="{FF2B5EF4-FFF2-40B4-BE49-F238E27FC236}">
                  <a16:creationId xmlns="" xmlns:a16="http://schemas.microsoft.com/office/drawing/2014/main" id="{CCBC1D6D-4059-964E-ACF2-C0F7FBE84F43}"/>
                </a:ext>
              </a:extLst>
            </p:cNvPr>
            <p:cNvSpPr txBox="1"/>
            <p:nvPr/>
          </p:nvSpPr>
          <p:spPr>
            <a:xfrm>
              <a:off x="1229039" y="3389206"/>
              <a:ext cx="7865800" cy="784830"/>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PROTECCIÓN OBLIGATORIA DE LAS MANOS: </a:t>
              </a:r>
              <a:r>
                <a:rPr lang="es-CL" dirty="0">
                  <a:solidFill>
                    <a:schemeClr val="tx1"/>
                  </a:solidFill>
                  <a:latin typeface="Calibri" panose="020F0502020204030204" pitchFamily="34" charset="0"/>
                  <a:cs typeface="Calibri" panose="020F0502020204030204" pitchFamily="34" charset="0"/>
                </a:rPr>
                <a:t>Se utilizarán siempre guantes de protección cuando se manipulen cualquier tipo de fluidos, en uso de herramientas e intervención del motor, desarme de partes y trabajo en sistemas eléctricos. </a:t>
              </a:r>
            </a:p>
          </p:txBody>
        </p:sp>
        <p:grpSp>
          <p:nvGrpSpPr>
            <p:cNvPr id="15" name="Grupo 14">
              <a:extLst>
                <a:ext uri="{FF2B5EF4-FFF2-40B4-BE49-F238E27FC236}">
                  <a16:creationId xmlns="" xmlns:a16="http://schemas.microsoft.com/office/drawing/2014/main" id="{B96476F4-F914-1946-8D52-53DB1E88E672}"/>
                </a:ext>
              </a:extLst>
            </p:cNvPr>
            <p:cNvGrpSpPr/>
            <p:nvPr/>
          </p:nvGrpSpPr>
          <p:grpSpPr>
            <a:xfrm>
              <a:off x="-4655" y="2661654"/>
              <a:ext cx="1135367" cy="783005"/>
              <a:chOff x="-4655" y="2735448"/>
              <a:chExt cx="1135367" cy="783005"/>
            </a:xfrm>
          </p:grpSpPr>
          <p:sp>
            <p:nvSpPr>
              <p:cNvPr id="28" name="Redondear rectángulo de esquina del mismo lado 27">
                <a:extLst>
                  <a:ext uri="{FF2B5EF4-FFF2-40B4-BE49-F238E27FC236}">
                    <a16:creationId xmlns="" xmlns:a16="http://schemas.microsoft.com/office/drawing/2014/main" id="{D5F1AE21-5E46-7043-A485-7C02EAE604A2}"/>
                  </a:ext>
                </a:extLst>
              </p:cNvPr>
              <p:cNvSpPr/>
              <p:nvPr/>
            </p:nvSpPr>
            <p:spPr>
              <a:xfrm rot="5400000">
                <a:off x="171526" y="2559267"/>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9" name="Imagen 28">
                <a:extLst>
                  <a:ext uri="{FF2B5EF4-FFF2-40B4-BE49-F238E27FC236}">
                    <a16:creationId xmlns="" xmlns:a16="http://schemas.microsoft.com/office/drawing/2014/main" id="{217389D2-3C6A-DF48-8550-3319D8414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47" y="2879412"/>
                <a:ext cx="639965" cy="539399"/>
              </a:xfrm>
              <a:prstGeom prst="rect">
                <a:avLst/>
              </a:prstGeom>
            </p:spPr>
          </p:pic>
        </p:grpSp>
        <p:grpSp>
          <p:nvGrpSpPr>
            <p:cNvPr id="16" name="Grupo 15">
              <a:extLst>
                <a:ext uri="{FF2B5EF4-FFF2-40B4-BE49-F238E27FC236}">
                  <a16:creationId xmlns="" xmlns:a16="http://schemas.microsoft.com/office/drawing/2014/main" id="{1A014A73-6A29-EA41-A4C4-61592D2A2A44}"/>
                </a:ext>
              </a:extLst>
            </p:cNvPr>
            <p:cNvGrpSpPr/>
            <p:nvPr/>
          </p:nvGrpSpPr>
          <p:grpSpPr>
            <a:xfrm>
              <a:off x="-4655" y="3534477"/>
              <a:ext cx="1135367" cy="783005"/>
              <a:chOff x="-4655" y="3593577"/>
              <a:chExt cx="1135367" cy="783005"/>
            </a:xfrm>
          </p:grpSpPr>
          <p:sp>
            <p:nvSpPr>
              <p:cNvPr id="26" name="Redondear rectángulo de esquina del mismo lado 25">
                <a:extLst>
                  <a:ext uri="{FF2B5EF4-FFF2-40B4-BE49-F238E27FC236}">
                    <a16:creationId xmlns="" xmlns:a16="http://schemas.microsoft.com/office/drawing/2014/main" id="{8EF1A909-C02F-5D44-B20D-977589BD7125}"/>
                  </a:ext>
                </a:extLst>
              </p:cNvPr>
              <p:cNvSpPr/>
              <p:nvPr/>
            </p:nvSpPr>
            <p:spPr>
              <a:xfrm rot="5400000">
                <a:off x="171526" y="3417396"/>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7" name="Imagen 26">
                <a:extLst>
                  <a:ext uri="{FF2B5EF4-FFF2-40B4-BE49-F238E27FC236}">
                    <a16:creationId xmlns="" xmlns:a16="http://schemas.microsoft.com/office/drawing/2014/main" id="{4B1CCB7C-BE58-CA45-8BF6-AED2CADD8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51" y="3729725"/>
                <a:ext cx="602356" cy="507700"/>
              </a:xfrm>
              <a:prstGeom prst="rect">
                <a:avLst/>
              </a:prstGeom>
            </p:spPr>
          </p:pic>
        </p:grpSp>
        <p:grpSp>
          <p:nvGrpSpPr>
            <p:cNvPr id="17" name="Grupo 16">
              <a:extLst>
                <a:ext uri="{FF2B5EF4-FFF2-40B4-BE49-F238E27FC236}">
                  <a16:creationId xmlns="" xmlns:a16="http://schemas.microsoft.com/office/drawing/2014/main" id="{B472C3C0-57C9-874D-85D0-CE3E4819BE47}"/>
                </a:ext>
              </a:extLst>
            </p:cNvPr>
            <p:cNvGrpSpPr/>
            <p:nvPr/>
          </p:nvGrpSpPr>
          <p:grpSpPr>
            <a:xfrm>
              <a:off x="-4655" y="4407300"/>
              <a:ext cx="1135367" cy="783005"/>
              <a:chOff x="-4655" y="4451706"/>
              <a:chExt cx="1135367" cy="783005"/>
            </a:xfrm>
          </p:grpSpPr>
          <p:sp>
            <p:nvSpPr>
              <p:cNvPr id="24" name="Redondear rectángulo de esquina del mismo lado 23">
                <a:extLst>
                  <a:ext uri="{FF2B5EF4-FFF2-40B4-BE49-F238E27FC236}">
                    <a16:creationId xmlns="" xmlns:a16="http://schemas.microsoft.com/office/drawing/2014/main" id="{33302753-978B-1541-A2E6-73DB675F9365}"/>
                  </a:ext>
                </a:extLst>
              </p:cNvPr>
              <p:cNvSpPr/>
              <p:nvPr/>
            </p:nvSpPr>
            <p:spPr>
              <a:xfrm rot="5400000">
                <a:off x="171526" y="4275525"/>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 xmlns:a16="http://schemas.microsoft.com/office/drawing/2014/main" id="{1798F021-D240-DC4E-8225-9DC3081BD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82" y="4590635"/>
                <a:ext cx="610125" cy="514248"/>
              </a:xfrm>
              <a:prstGeom prst="rect">
                <a:avLst/>
              </a:prstGeom>
            </p:spPr>
          </p:pic>
        </p:grpSp>
        <p:grpSp>
          <p:nvGrpSpPr>
            <p:cNvPr id="18" name="Grupo 17">
              <a:extLst>
                <a:ext uri="{FF2B5EF4-FFF2-40B4-BE49-F238E27FC236}">
                  <a16:creationId xmlns="" xmlns:a16="http://schemas.microsoft.com/office/drawing/2014/main" id="{4EDE92A4-8400-384C-B22A-48F2AFB54F85}"/>
                </a:ext>
              </a:extLst>
            </p:cNvPr>
            <p:cNvGrpSpPr/>
            <p:nvPr/>
          </p:nvGrpSpPr>
          <p:grpSpPr>
            <a:xfrm>
              <a:off x="-4655" y="6167965"/>
              <a:ext cx="1135367" cy="783005"/>
              <a:chOff x="-4655" y="6167965"/>
              <a:chExt cx="1135367" cy="783005"/>
            </a:xfrm>
          </p:grpSpPr>
          <p:sp>
            <p:nvSpPr>
              <p:cNvPr id="22" name="Redondear rectángulo de esquina del mismo lado 21">
                <a:extLst>
                  <a:ext uri="{FF2B5EF4-FFF2-40B4-BE49-F238E27FC236}">
                    <a16:creationId xmlns="" xmlns:a16="http://schemas.microsoft.com/office/drawing/2014/main" id="{ED1AC297-E22C-8743-91E5-A4426177EBE7}"/>
                  </a:ext>
                </a:extLst>
              </p:cNvPr>
              <p:cNvSpPr/>
              <p:nvPr/>
            </p:nvSpPr>
            <p:spPr>
              <a:xfrm rot="5400000">
                <a:off x="171526" y="5991784"/>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3" name="Imagen 22">
                <a:extLst>
                  <a:ext uri="{FF2B5EF4-FFF2-40B4-BE49-F238E27FC236}">
                    <a16:creationId xmlns="" xmlns:a16="http://schemas.microsoft.com/office/drawing/2014/main" id="{1110A581-6543-DD45-ACEB-7AFA19594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28" y="6295340"/>
                <a:ext cx="666001" cy="561343"/>
              </a:xfrm>
              <a:prstGeom prst="rect">
                <a:avLst/>
              </a:prstGeom>
            </p:spPr>
          </p:pic>
        </p:grpSp>
        <p:grpSp>
          <p:nvGrpSpPr>
            <p:cNvPr id="19" name="Grupo 18">
              <a:extLst>
                <a:ext uri="{FF2B5EF4-FFF2-40B4-BE49-F238E27FC236}">
                  <a16:creationId xmlns="" xmlns:a16="http://schemas.microsoft.com/office/drawing/2014/main" id="{5D606C68-172B-134E-9ACA-3F37F986480E}"/>
                </a:ext>
              </a:extLst>
            </p:cNvPr>
            <p:cNvGrpSpPr/>
            <p:nvPr/>
          </p:nvGrpSpPr>
          <p:grpSpPr>
            <a:xfrm>
              <a:off x="-4655" y="5280123"/>
              <a:ext cx="1135367" cy="798022"/>
              <a:chOff x="-4655" y="5309835"/>
              <a:chExt cx="1135367" cy="798022"/>
            </a:xfrm>
          </p:grpSpPr>
          <p:sp>
            <p:nvSpPr>
              <p:cNvPr id="20" name="Redondear rectángulo de esquina del mismo lado 19">
                <a:extLst>
                  <a:ext uri="{FF2B5EF4-FFF2-40B4-BE49-F238E27FC236}">
                    <a16:creationId xmlns="" xmlns:a16="http://schemas.microsoft.com/office/drawing/2014/main" id="{447549D0-096A-8A48-88BA-B67D56D7C07F}"/>
                  </a:ext>
                </a:extLst>
              </p:cNvPr>
              <p:cNvSpPr/>
              <p:nvPr/>
            </p:nvSpPr>
            <p:spPr>
              <a:xfrm rot="5400000">
                <a:off x="171526" y="5133654"/>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1" name="Imagen 20">
                <a:extLst>
                  <a:ext uri="{FF2B5EF4-FFF2-40B4-BE49-F238E27FC236}">
                    <a16:creationId xmlns="" xmlns:a16="http://schemas.microsoft.com/office/drawing/2014/main" id="{B0AE0FF2-5F0E-3D4A-88D9-DC4D42E71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406134">
                <a:off x="141403" y="5342117"/>
                <a:ext cx="908505" cy="765740"/>
              </a:xfrm>
              <a:prstGeom prst="rect">
                <a:avLst/>
              </a:prstGeom>
            </p:spPr>
          </p:pic>
        </p:grpSp>
      </p:grpSp>
      <p:pic>
        <p:nvPicPr>
          <p:cNvPr id="34" name="Imagen 33">
            <a:extLst>
              <a:ext uri="{FF2B5EF4-FFF2-40B4-BE49-F238E27FC236}">
                <a16:creationId xmlns="" xmlns:a16="http://schemas.microsoft.com/office/drawing/2014/main" id="{C8B5F268-527F-204D-BC7A-91B9C2DAE8CB}"/>
              </a:ext>
            </a:extLst>
          </p:cNvPr>
          <p:cNvPicPr>
            <a:picLocks noChangeAspect="1"/>
          </p:cNvPicPr>
          <p:nvPr/>
        </p:nvPicPr>
        <p:blipFill>
          <a:blip r:embed="rId8"/>
          <a:srcRect/>
          <a:stretch/>
        </p:blipFill>
        <p:spPr>
          <a:xfrm>
            <a:off x="5120008" y="4762609"/>
            <a:ext cx="4378772" cy="3393549"/>
          </a:xfrm>
          <a:prstGeom prst="rect">
            <a:avLst/>
          </a:prstGeom>
        </p:spPr>
      </p:pic>
    </p:spTree>
    <p:extLst>
      <p:ext uri="{BB962C8B-B14F-4D97-AF65-F5344CB8AC3E}">
        <p14:creationId xmlns:p14="http://schemas.microsoft.com/office/powerpoint/2010/main" val="302792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ACTIVIDAD PRÁCTICA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 name="Google Shape;82;p14"/>
          <p:cNvSpPr txBox="1"/>
          <p:nvPr/>
        </p:nvSpPr>
        <p:spPr>
          <a:xfrm>
            <a:off x="3618271" y="1224708"/>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chemeClr val="bg1"/>
                </a:solidFill>
                <a:latin typeface="Calibri" panose="020F0502020204030204" pitchFamily="34" charset="0"/>
                <a:ea typeface="Roboto"/>
                <a:cs typeface="Calibri" panose="020F0502020204030204" pitchFamily="34" charset="0"/>
                <a:sym typeface="Roboto"/>
              </a:rPr>
              <a:t>7</a:t>
            </a:r>
            <a:endParaRPr sz="6000" dirty="0">
              <a:solidFill>
                <a:schemeClr val="bg1"/>
              </a:solidFill>
              <a:latin typeface="Calibri" panose="020F0502020204030204" pitchFamily="34" charset="0"/>
              <a:cs typeface="Calibri" panose="020F0502020204030204" pitchFamily="34" charset="0"/>
            </a:endParaRPr>
          </a:p>
        </p:txBody>
      </p:sp>
      <p:sp>
        <p:nvSpPr>
          <p:cNvPr id="4" name="Google Shape;73;p14"/>
          <p:cNvSpPr/>
          <p:nvPr/>
        </p:nvSpPr>
        <p:spPr>
          <a:xfrm>
            <a:off x="375975"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7" name="Rectángulo 6"/>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¡PRACTIQUEMOS!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64" y="2370247"/>
            <a:ext cx="4539997" cy="5336912"/>
          </a:xfrm>
          <a:prstGeom prst="rect">
            <a:avLst/>
          </a:prstGeom>
        </p:spPr>
      </p:pic>
      <p:sp>
        <p:nvSpPr>
          <p:cNvPr id="16" name="Google Shape;80;p14"/>
          <p:cNvSpPr txBox="1"/>
          <p:nvPr/>
        </p:nvSpPr>
        <p:spPr>
          <a:xfrm>
            <a:off x="958647" y="3602077"/>
            <a:ext cx="470473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DESCIFRANDO VALORES  </a:t>
            </a:r>
            <a:r>
              <a:rPr lang="es-CL" sz="2000" b="1" dirty="0">
                <a:solidFill>
                  <a:srgbClr val="741B47"/>
                </a:solidFill>
                <a:latin typeface="Calibri" panose="020F0502020204030204" pitchFamily="34" charset="0"/>
                <a:ea typeface="Roboto"/>
                <a:cs typeface="Calibri" panose="020F0502020204030204" pitchFamily="34" charset="0"/>
                <a:sym typeface="Roboto"/>
              </a:rPr>
              <a:t>DE RESISTENCIAS</a:t>
            </a:r>
          </a:p>
          <a:p>
            <a:pPr lvl="0">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Ahora realizaremos una </a:t>
            </a:r>
            <a:r>
              <a:rPr lang="es-CL" sz="1600" dirty="0">
                <a:solidFill>
                  <a:schemeClr val="tx1"/>
                </a:solidFill>
                <a:latin typeface="Calibri" panose="020F0502020204030204" pitchFamily="34" charset="0"/>
                <a:ea typeface="Roboto"/>
                <a:cs typeface="Calibri" panose="020F0502020204030204" pitchFamily="34" charset="0"/>
                <a:sym typeface="Roboto"/>
              </a:rPr>
              <a:t>actividad práctica.</a:t>
            </a:r>
          </a:p>
          <a:p>
            <a:pPr>
              <a:lnSpc>
                <a:spcPct val="115000"/>
              </a:lnSpc>
            </a:pPr>
            <a:r>
              <a:rPr lang="es-CL" sz="1600" dirty="0">
                <a:latin typeface="Calibri" panose="020F0502020204030204" pitchFamily="34" charset="0"/>
                <a:ea typeface="Roboto"/>
                <a:cs typeface="Calibri" panose="020F0502020204030204" pitchFamily="34" charset="0"/>
                <a:sym typeface="Roboto"/>
              </a:rPr>
              <a:t>Te sugerimos </a:t>
            </a:r>
            <a:r>
              <a:rPr lang="es-CL" sz="1600" b="1" dirty="0">
                <a:solidFill>
                  <a:srgbClr val="76384D"/>
                </a:solidFill>
                <a:latin typeface="Calibri" panose="020F0502020204030204" pitchFamily="34" charset="0"/>
                <a:ea typeface="Roboto"/>
                <a:cs typeface="Calibri" panose="020F0502020204030204" pitchFamily="34" charset="0"/>
                <a:sym typeface="Roboto"/>
              </a:rPr>
              <a:t>seguir las instrucciones </a:t>
            </a:r>
            <a:r>
              <a:rPr lang="es-CL" sz="1600" dirty="0">
                <a:latin typeface="Calibri" panose="020F0502020204030204" pitchFamily="34" charset="0"/>
                <a:ea typeface="Roboto"/>
                <a:cs typeface="Calibri" panose="020F0502020204030204" pitchFamily="34" charset="0"/>
                <a:sym typeface="Roboto"/>
              </a:rPr>
              <a:t>que van</a:t>
            </a:r>
          </a:p>
          <a:p>
            <a:pPr>
              <a:lnSpc>
                <a:spcPct val="115000"/>
              </a:lnSpc>
            </a:pPr>
            <a:r>
              <a:rPr lang="es-CL" sz="1600" dirty="0">
                <a:latin typeface="Calibri" panose="020F0502020204030204" pitchFamily="34" charset="0"/>
                <a:ea typeface="Roboto"/>
                <a:cs typeface="Calibri" panose="020F0502020204030204" pitchFamily="34" charset="0"/>
                <a:sym typeface="Roboto"/>
              </a:rPr>
              <a:t>Adjuntas en la guía que el profesor te entregará.</a:t>
            </a:r>
            <a:endParaRPr lang="es-CL" sz="1600" b="1" dirty="0">
              <a:solidFill>
                <a:srgbClr val="76384D"/>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76184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3;p14"/>
          <p:cNvSpPr/>
          <p:nvPr/>
        </p:nvSpPr>
        <p:spPr>
          <a:xfrm>
            <a:off x="383456"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8" name="Google Shape;80;p14"/>
          <p:cNvSpPr txBox="1"/>
          <p:nvPr/>
        </p:nvSpPr>
        <p:spPr>
          <a:xfrm>
            <a:off x="945293" y="3562128"/>
            <a:ext cx="4713171"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DESCIFRANDO VALORES DE </a:t>
            </a:r>
            <a:r>
              <a:rPr lang="es-CL" sz="2000" b="1" dirty="0">
                <a:solidFill>
                  <a:srgbClr val="741B47"/>
                </a:solidFill>
                <a:latin typeface="Calibri" panose="020F0502020204030204" pitchFamily="34" charset="0"/>
                <a:ea typeface="Roboto"/>
                <a:cs typeface="Calibri" panose="020F0502020204030204" pitchFamily="34" charset="0"/>
                <a:sym typeface="Roboto"/>
              </a:rPr>
              <a:t>RESISTENCIAS</a:t>
            </a:r>
          </a:p>
          <a:p>
            <a:pPr>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¡No olvides contestar y entregar el ticket de salida!</a:t>
            </a:r>
          </a:p>
          <a:p>
            <a:pPr>
              <a:lnSpc>
                <a:spcPct val="115000"/>
              </a:lnSpc>
            </a:pPr>
            <a:r>
              <a:rPr lang="es-CL" sz="1600" b="1" dirty="0">
                <a:solidFill>
                  <a:srgbClr val="76384D"/>
                </a:solidFill>
                <a:latin typeface="Calibri" panose="020F0502020204030204" pitchFamily="34" charset="0"/>
                <a:ea typeface="Roboto"/>
                <a:cs typeface="Calibri" panose="020F0502020204030204" pitchFamily="34" charset="0"/>
                <a:sym typeface="Roboto"/>
              </a:rPr>
              <a:t>¡Hasta la próxima! </a:t>
            </a:r>
          </a:p>
        </p:txBody>
      </p:sp>
      <p:sp>
        <p:nvSpPr>
          <p:cNvPr id="2"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4" name="Rectángulo 3"/>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40" y="2710743"/>
            <a:ext cx="5190655" cy="4917756"/>
          </a:xfrm>
          <a:prstGeom prst="rect">
            <a:avLst/>
          </a:prstGeom>
        </p:spPr>
      </p:pic>
      <p:sp>
        <p:nvSpPr>
          <p:cNvPr id="16"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TICKET DE SALIDA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ANTES DE TERMINAR:</a:t>
            </a:r>
          </a:p>
          <a:p>
            <a:endParaRPr lang="es-419" b="1" dirty="0">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774294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5" y="1373700"/>
            <a:ext cx="8959094" cy="5459718"/>
            <a:chOff x="375975" y="1373700"/>
            <a:chExt cx="8959094" cy="5459718"/>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99;p3"/>
            <p:cNvSpPr txBox="1"/>
            <p:nvPr/>
          </p:nvSpPr>
          <p:spPr>
            <a:xfrm>
              <a:off x="1095636" y="2880851"/>
              <a:ext cx="2812027" cy="1130711"/>
            </a:xfrm>
            <a:prstGeom prst="rect">
              <a:avLst/>
            </a:prstGeom>
            <a:noFill/>
            <a:ln>
              <a:noFill/>
            </a:ln>
          </p:spPr>
          <p:txBody>
            <a:bodyPr spcFirstLastPara="1" wrap="square" lIns="91425" tIns="91425" rIns="91425" bIns="91425" anchor="ctr" anchorCtr="0">
              <a:noAutofit/>
            </a:bodyPr>
            <a:lstStyle/>
            <a:p>
              <a:r>
                <a:rPr lang="es-CL" sz="2200" b="1" baseline="30000" dirty="0">
                  <a:latin typeface="Calibri" panose="020F0502020204030204" pitchFamily="34" charset="0"/>
                  <a:cs typeface="Calibri" panose="020F0502020204030204" pitchFamily="34" charset="0"/>
                </a:rPr>
                <a:t>OA6.</a:t>
              </a:r>
              <a:r>
                <a:rPr lang="es-CL" sz="2200" baseline="30000" dirty="0">
                  <a:latin typeface="Calibri" panose="020F0502020204030204" pitchFamily="34" charset="0"/>
                  <a:cs typeface="Calibri" panose="020F0502020204030204" pitchFamily="34" charset="0"/>
                </a:rPr>
                <a:t> Reemplazar y probar sistemas eléctricos y electrónicos de los vehículos automotrices, tales como sistemas de carga, de arranque, de encendido, de alumbrado y señalización, de cierre centralizado, según indicaciones del fabricante y estándares internacionales.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6"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grpSp>
    </p:spTree>
    <p:extLst>
      <p:ext uri="{BB962C8B-B14F-4D97-AF65-F5344CB8AC3E}">
        <p14:creationId xmlns:p14="http://schemas.microsoft.com/office/powerpoint/2010/main" val="3862831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0" name="Google Shape;70;p14"/>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b="1" dirty="0">
                <a:latin typeface="Calibri" panose="020F0502020204030204" pitchFamily="34" charset="0"/>
                <a:ea typeface="Roboto"/>
                <a:cs typeface="Calibri" panose="020F0502020204030204" pitchFamily="34" charset="0"/>
                <a:sym typeface="Roboto"/>
              </a:rPr>
              <a:t>RECORDEMOS</a:t>
            </a:r>
            <a:endParaRPr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b="1" dirty="0">
              <a:latin typeface="Calibri" panose="020F0502020204030204" pitchFamily="34" charset="0"/>
              <a:ea typeface="Roboto"/>
              <a:cs typeface="Calibri" panose="020F0502020204030204" pitchFamily="34" charset="0"/>
              <a:sym typeface="Roboto"/>
            </a:endParaRPr>
          </a:p>
        </p:txBody>
      </p:sp>
      <p:sp>
        <p:nvSpPr>
          <p:cNvPr id="71" name="Google Shape;71;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¿QUÉ APRENDIMOS LA ACTIVIDAD ANTERIOR?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2" name="Google Shape;82;p14"/>
          <p:cNvSpPr txBox="1"/>
          <p:nvPr/>
        </p:nvSpPr>
        <p:spPr>
          <a:xfrm>
            <a:off x="375767" y="2370247"/>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2000" dirty="0">
                <a:solidFill>
                  <a:srgbClr val="741B47"/>
                </a:solidFill>
                <a:latin typeface="Calibri" panose="020F0502020204030204" pitchFamily="34" charset="0"/>
                <a:ea typeface="Roboto"/>
                <a:cs typeface="Calibri" panose="020F0502020204030204" pitchFamily="34" charset="0"/>
                <a:sym typeface="Roboto"/>
              </a:rPr>
              <a:t>PRACTICANDO CON TABLAS PROTOBOARD</a:t>
            </a:r>
            <a:endParaRPr sz="2000" dirty="0">
              <a:latin typeface="Calibri" panose="020F0502020204030204" pitchFamily="34" charset="0"/>
              <a:cs typeface="Calibri" panose="020F0502020204030204" pitchFamily="34" charset="0"/>
            </a:endParaRPr>
          </a:p>
        </p:txBody>
      </p:sp>
      <p:sp>
        <p:nvSpPr>
          <p:cNvPr id="83"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49" name="Google Shape;72;p14">
            <a:extLst>
              <a:ext uri="{FF2B5EF4-FFF2-40B4-BE49-F238E27FC236}">
                <a16:creationId xmlns="" xmlns:a16="http://schemas.microsoft.com/office/drawing/2014/main" id="{C6C89FEE-4204-714C-9899-EB8DE1D998D8}"/>
              </a:ext>
            </a:extLst>
          </p:cNvPr>
          <p:cNvSpPr/>
          <p:nvPr/>
        </p:nvSpPr>
        <p:spPr>
          <a:xfrm>
            <a:off x="647700" y="4281482"/>
            <a:ext cx="4212431" cy="11496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0" name="Google Shape;73;p14">
            <a:extLst>
              <a:ext uri="{FF2B5EF4-FFF2-40B4-BE49-F238E27FC236}">
                <a16:creationId xmlns="" xmlns:a16="http://schemas.microsoft.com/office/drawing/2014/main" id="{D4642153-5F7A-8440-BFEE-E0C4B6D098A2}"/>
              </a:ext>
            </a:extLst>
          </p:cNvPr>
          <p:cNvSpPr/>
          <p:nvPr/>
        </p:nvSpPr>
        <p:spPr>
          <a:xfrm>
            <a:off x="647700" y="2934578"/>
            <a:ext cx="4212431" cy="11496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51" name="Google Shape;74;p14">
            <a:extLst>
              <a:ext uri="{FF2B5EF4-FFF2-40B4-BE49-F238E27FC236}">
                <a16:creationId xmlns="" xmlns:a16="http://schemas.microsoft.com/office/drawing/2014/main" id="{2E2AD544-6E2F-804C-9F20-530278762DF7}"/>
              </a:ext>
            </a:extLst>
          </p:cNvPr>
          <p:cNvGrpSpPr/>
          <p:nvPr/>
        </p:nvGrpSpPr>
        <p:grpSpPr>
          <a:xfrm>
            <a:off x="476000" y="3337027"/>
            <a:ext cx="376200" cy="393826"/>
            <a:chOff x="476000" y="3501149"/>
            <a:chExt cx="376200" cy="393826"/>
          </a:xfrm>
        </p:grpSpPr>
        <p:sp>
          <p:nvSpPr>
            <p:cNvPr id="52" name="Google Shape;75;p14">
              <a:extLst>
                <a:ext uri="{FF2B5EF4-FFF2-40B4-BE49-F238E27FC236}">
                  <a16:creationId xmlns="" xmlns:a16="http://schemas.microsoft.com/office/drawing/2014/main" id="{E587E443-336D-854F-81ED-C6CB23207093}"/>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6;p14">
              <a:extLst>
                <a:ext uri="{FF2B5EF4-FFF2-40B4-BE49-F238E27FC236}">
                  <a16:creationId xmlns="" xmlns:a16="http://schemas.microsoft.com/office/drawing/2014/main" id="{90A15267-1623-7846-BF74-3391DC7AEA8E}"/>
                </a:ext>
              </a:extLst>
            </p:cNvPr>
            <p:cNvSpPr txBox="1"/>
            <p:nvPr/>
          </p:nvSpPr>
          <p:spPr>
            <a:xfrm>
              <a:off x="486663" y="3501149"/>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54" name="Google Shape;77;p14">
            <a:extLst>
              <a:ext uri="{FF2B5EF4-FFF2-40B4-BE49-F238E27FC236}">
                <a16:creationId xmlns="" xmlns:a16="http://schemas.microsoft.com/office/drawing/2014/main" id="{296F0CAB-78DA-2747-87B4-E0A23579A728}"/>
              </a:ext>
            </a:extLst>
          </p:cNvPr>
          <p:cNvGrpSpPr/>
          <p:nvPr/>
        </p:nvGrpSpPr>
        <p:grpSpPr>
          <a:xfrm>
            <a:off x="476000" y="4666567"/>
            <a:ext cx="376200" cy="394527"/>
            <a:chOff x="123575" y="4329148"/>
            <a:chExt cx="376200" cy="394527"/>
          </a:xfrm>
        </p:grpSpPr>
        <p:sp>
          <p:nvSpPr>
            <p:cNvPr id="55" name="Google Shape;78;p14">
              <a:extLst>
                <a:ext uri="{FF2B5EF4-FFF2-40B4-BE49-F238E27FC236}">
                  <a16:creationId xmlns="" xmlns:a16="http://schemas.microsoft.com/office/drawing/2014/main" id="{13CC13E3-8800-6A4D-A0C3-FBCCDE5605F2}"/>
                </a:ext>
              </a:extLst>
            </p:cNvPr>
            <p:cNvSpPr/>
            <p:nvPr/>
          </p:nvSpPr>
          <p:spPr>
            <a:xfrm>
              <a:off x="123575" y="43378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9;p14">
              <a:extLst>
                <a:ext uri="{FF2B5EF4-FFF2-40B4-BE49-F238E27FC236}">
                  <a16:creationId xmlns="" xmlns:a16="http://schemas.microsoft.com/office/drawing/2014/main" id="{5493A9F3-57A4-C54A-B437-2646461C65CF}"/>
                </a:ext>
              </a:extLst>
            </p:cNvPr>
            <p:cNvSpPr txBox="1"/>
            <p:nvPr/>
          </p:nvSpPr>
          <p:spPr>
            <a:xfrm>
              <a:off x="140802" y="4329148"/>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
        <p:nvSpPr>
          <p:cNvPr id="57" name="Google Shape;80;p14">
            <a:extLst>
              <a:ext uri="{FF2B5EF4-FFF2-40B4-BE49-F238E27FC236}">
                <a16:creationId xmlns="" xmlns:a16="http://schemas.microsoft.com/office/drawing/2014/main" id="{FD5CCA16-F769-EE46-BB85-A310245CC79B}"/>
              </a:ext>
            </a:extLst>
          </p:cNvPr>
          <p:cNvSpPr txBox="1"/>
          <p:nvPr/>
        </p:nvSpPr>
        <p:spPr>
          <a:xfrm>
            <a:off x="1004900" y="3257930"/>
            <a:ext cx="41292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Aprendiste a utilizar una tabla Protoboard </a:t>
            </a:r>
            <a:r>
              <a:rPr lang="es-419" sz="1600" b="1" dirty="0">
                <a:solidFill>
                  <a:srgbClr val="76384D"/>
                </a:solidFill>
                <a:latin typeface="Calibri" panose="020F0502020204030204" pitchFamily="34" charset="0"/>
                <a:ea typeface="Roboto"/>
                <a:cs typeface="Calibri" panose="020F0502020204030204" pitchFamily="34" charset="0"/>
                <a:sym typeface="Roboto"/>
              </a:rPr>
              <a:t>¿Cuáles eran sus características?</a:t>
            </a:r>
          </a:p>
        </p:txBody>
      </p:sp>
      <p:sp>
        <p:nvSpPr>
          <p:cNvPr id="58" name="Google Shape;81;p14">
            <a:extLst>
              <a:ext uri="{FF2B5EF4-FFF2-40B4-BE49-F238E27FC236}">
                <a16:creationId xmlns="" xmlns:a16="http://schemas.microsoft.com/office/drawing/2014/main" id="{CD10E17F-0C25-684D-B2C5-DB1BC6E95A6B}"/>
              </a:ext>
            </a:extLst>
          </p:cNvPr>
          <p:cNvSpPr txBox="1"/>
          <p:nvPr/>
        </p:nvSpPr>
        <p:spPr>
          <a:xfrm>
            <a:off x="1095375" y="4609394"/>
            <a:ext cx="40386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Armaste un circuito en serie y paralelo</a:t>
            </a:r>
          </a:p>
        </p:txBody>
      </p:sp>
      <p:sp>
        <p:nvSpPr>
          <p:cNvPr id="59" name="Google Shape;72;p14">
            <a:extLst>
              <a:ext uri="{FF2B5EF4-FFF2-40B4-BE49-F238E27FC236}">
                <a16:creationId xmlns="" xmlns:a16="http://schemas.microsoft.com/office/drawing/2014/main" id="{DBBA534F-C591-E347-80CA-BF75A3C9DD97}"/>
              </a:ext>
            </a:extLst>
          </p:cNvPr>
          <p:cNvSpPr/>
          <p:nvPr/>
        </p:nvSpPr>
        <p:spPr>
          <a:xfrm>
            <a:off x="636813" y="5628386"/>
            <a:ext cx="4212431" cy="11496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60" name="Google Shape;77;p14">
            <a:extLst>
              <a:ext uri="{FF2B5EF4-FFF2-40B4-BE49-F238E27FC236}">
                <a16:creationId xmlns="" xmlns:a16="http://schemas.microsoft.com/office/drawing/2014/main" id="{1BF9B684-5353-5F49-86DC-DE720CFC2FE2}"/>
              </a:ext>
            </a:extLst>
          </p:cNvPr>
          <p:cNvGrpSpPr/>
          <p:nvPr/>
        </p:nvGrpSpPr>
        <p:grpSpPr>
          <a:xfrm>
            <a:off x="465113" y="6014292"/>
            <a:ext cx="376200" cy="393706"/>
            <a:chOff x="123575" y="4329969"/>
            <a:chExt cx="376200" cy="393706"/>
          </a:xfrm>
        </p:grpSpPr>
        <p:sp>
          <p:nvSpPr>
            <p:cNvPr id="61" name="Google Shape;78;p14">
              <a:extLst>
                <a:ext uri="{FF2B5EF4-FFF2-40B4-BE49-F238E27FC236}">
                  <a16:creationId xmlns="" xmlns:a16="http://schemas.microsoft.com/office/drawing/2014/main" id="{5CED94F6-FD42-DA4C-AB06-35FC18D62B3B}"/>
                </a:ext>
              </a:extLst>
            </p:cNvPr>
            <p:cNvSpPr/>
            <p:nvPr/>
          </p:nvSpPr>
          <p:spPr>
            <a:xfrm>
              <a:off x="123575" y="43378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p14">
              <a:extLst>
                <a:ext uri="{FF2B5EF4-FFF2-40B4-BE49-F238E27FC236}">
                  <a16:creationId xmlns="" xmlns:a16="http://schemas.microsoft.com/office/drawing/2014/main" id="{4CECCBCB-A544-5E45-84A3-E46F3B685AE2}"/>
                </a:ext>
              </a:extLst>
            </p:cNvPr>
            <p:cNvSpPr txBox="1"/>
            <p:nvPr/>
          </p:nvSpPr>
          <p:spPr>
            <a:xfrm>
              <a:off x="134462" y="4329969"/>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3</a:t>
              </a:r>
              <a:endParaRPr sz="2800" b="1" dirty="0">
                <a:solidFill>
                  <a:srgbClr val="FFFFFF"/>
                </a:solidFill>
                <a:latin typeface="Calibri"/>
                <a:ea typeface="Calibri"/>
                <a:cs typeface="Calibri"/>
                <a:sym typeface="Calibri"/>
              </a:endParaRPr>
            </a:p>
          </p:txBody>
        </p:sp>
      </p:grpSp>
      <p:sp>
        <p:nvSpPr>
          <p:cNvPr id="63" name="Google Shape;81;p14">
            <a:extLst>
              <a:ext uri="{FF2B5EF4-FFF2-40B4-BE49-F238E27FC236}">
                <a16:creationId xmlns="" xmlns:a16="http://schemas.microsoft.com/office/drawing/2014/main" id="{420E9261-E6B9-1744-ABA7-C04E99E09578}"/>
              </a:ext>
            </a:extLst>
          </p:cNvPr>
          <p:cNvSpPr txBox="1"/>
          <p:nvPr/>
        </p:nvSpPr>
        <p:spPr>
          <a:xfrm>
            <a:off x="1084488" y="5956298"/>
            <a:ext cx="40386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Realizaste mediciones en cada uno de </a:t>
            </a:r>
          </a:p>
          <a:p>
            <a:pPr lvl="0">
              <a:lnSpc>
                <a:spcPct val="115000"/>
              </a:lnSpc>
            </a:pPr>
            <a:r>
              <a:rPr lang="es-419" sz="1600" dirty="0">
                <a:latin typeface="Calibri" panose="020F0502020204030204" pitchFamily="34" charset="0"/>
                <a:ea typeface="Roboto"/>
                <a:cs typeface="Calibri" panose="020F0502020204030204" pitchFamily="34" charset="0"/>
                <a:sym typeface="Roboto"/>
              </a:rPr>
              <a:t>estos circuitos</a:t>
            </a:r>
          </a:p>
        </p:txBody>
      </p:sp>
      <p:pic>
        <p:nvPicPr>
          <p:cNvPr id="32" name="Imagen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ANTES DE COMENZAR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99" name="Google Shape;99;p15"/>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100" b="1" dirty="0">
                <a:solidFill>
                  <a:srgbClr val="76384D"/>
                </a:solidFill>
                <a:latin typeface="Calibri" panose="020F0502020204030204" pitchFamily="34" charset="0"/>
                <a:ea typeface="Roboto"/>
                <a:cs typeface="Calibri" panose="020F0502020204030204" pitchFamily="34" charset="0"/>
                <a:sym typeface="Roboto"/>
              </a:rPr>
              <a:t>¡Compartan experiencias </a:t>
            </a:r>
            <a:r>
              <a:rPr lang="es-419" sz="2100" dirty="0">
                <a:solidFill>
                  <a:srgbClr val="76384D"/>
                </a:solidFill>
                <a:latin typeface="Calibri" panose="020F0502020204030204" pitchFamily="34" charset="0"/>
                <a:ea typeface="Roboto"/>
                <a:cs typeface="Calibri" panose="020F0502020204030204" pitchFamily="34" charset="0"/>
                <a:sym typeface="Roboto"/>
              </a:rPr>
              <a:t>con sus compañeros! </a:t>
            </a:r>
            <a:endParaRPr sz="2000" dirty="0">
              <a:solidFill>
                <a:srgbClr val="76384D"/>
              </a:solidFill>
              <a:latin typeface="Calibri" panose="020F0502020204030204" pitchFamily="34" charset="0"/>
              <a:ea typeface="Roboto"/>
              <a:cs typeface="Calibri" panose="020F0502020204030204" pitchFamily="34" charset="0"/>
              <a:sym typeface="Roboto"/>
            </a:endParaRPr>
          </a:p>
        </p:txBody>
      </p:sp>
      <p:sp>
        <p:nvSpPr>
          <p:cNvPr id="22"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ALGUNAS PREGUNTAS</a:t>
            </a:r>
          </a:p>
          <a:p>
            <a:endParaRPr lang="es-419" b="1" dirty="0">
              <a:latin typeface="Calibri" panose="020F0502020204030204" pitchFamily="34" charset="0"/>
              <a:ea typeface="Roboto"/>
              <a:cs typeface="Calibri" panose="020F0502020204030204" pitchFamily="34" charset="0"/>
              <a:sym typeface="Roboto"/>
            </a:endParaRPr>
          </a:p>
        </p:txBody>
      </p:sp>
      <p:sp>
        <p:nvSpPr>
          <p:cNvPr id="41" name="Google Shape;82;p1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2000" dirty="0">
                <a:solidFill>
                  <a:srgbClr val="741B47"/>
                </a:solidFill>
                <a:latin typeface="Calibri" panose="020F0502020204030204" pitchFamily="34" charset="0"/>
                <a:ea typeface="Roboto"/>
                <a:cs typeface="Calibri" panose="020F0502020204030204" pitchFamily="34" charset="0"/>
                <a:sym typeface="Roboto"/>
              </a:rPr>
              <a:t>DESCIFRANDO VALORES DE RESISTENCIAS</a:t>
            </a:r>
            <a:endParaRPr sz="2000" dirty="0">
              <a:latin typeface="Calibri" panose="020F0502020204030204" pitchFamily="34" charset="0"/>
              <a:cs typeface="Calibri" panose="020F0502020204030204" pitchFamily="34" charset="0"/>
            </a:endParaRPr>
          </a:p>
        </p:txBody>
      </p:sp>
      <p:sp>
        <p:nvSpPr>
          <p:cNvPr id="42"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4" name="Imagen 3">
            <a:extLst>
              <a:ext uri="{FF2B5EF4-FFF2-40B4-BE49-F238E27FC236}">
                <a16:creationId xmlns="" xmlns:a16="http://schemas.microsoft.com/office/drawing/2014/main" id="{4587C7F1-E5FF-2B43-BFCB-2D477E34AF52}"/>
              </a:ext>
            </a:extLst>
          </p:cNvPr>
          <p:cNvPicPr>
            <a:picLocks noChangeAspect="1"/>
          </p:cNvPicPr>
          <p:nvPr/>
        </p:nvPicPr>
        <p:blipFill>
          <a:blip r:embed="rId3"/>
          <a:stretch>
            <a:fillRect/>
          </a:stretch>
        </p:blipFill>
        <p:spPr>
          <a:xfrm>
            <a:off x="4897780" y="2375171"/>
            <a:ext cx="1288800" cy="279400"/>
          </a:xfrm>
          <a:prstGeom prst="rect">
            <a:avLst/>
          </a:prstGeom>
        </p:spPr>
      </p:pic>
      <p:grpSp>
        <p:nvGrpSpPr>
          <p:cNvPr id="73" name="Agrupar 4">
            <a:extLst>
              <a:ext uri="{FF2B5EF4-FFF2-40B4-BE49-F238E27FC236}">
                <a16:creationId xmlns="" xmlns:a16="http://schemas.microsoft.com/office/drawing/2014/main" id="{A088147A-29AE-9046-8B2C-76648E0BA174}"/>
              </a:ext>
            </a:extLst>
          </p:cNvPr>
          <p:cNvGrpSpPr/>
          <p:nvPr/>
        </p:nvGrpSpPr>
        <p:grpSpPr>
          <a:xfrm>
            <a:off x="375767" y="2722674"/>
            <a:ext cx="5871705" cy="971757"/>
            <a:chOff x="375767" y="2805799"/>
            <a:chExt cx="5871705" cy="971757"/>
          </a:xfrm>
        </p:grpSpPr>
        <p:grpSp>
          <p:nvGrpSpPr>
            <p:cNvPr id="74" name="Grupo 73">
              <a:extLst>
                <a:ext uri="{FF2B5EF4-FFF2-40B4-BE49-F238E27FC236}">
                  <a16:creationId xmlns="" xmlns:a16="http://schemas.microsoft.com/office/drawing/2014/main" id="{D9D95E09-5F46-6040-9B4E-35615CCDAABD}"/>
                </a:ext>
              </a:extLst>
            </p:cNvPr>
            <p:cNvGrpSpPr/>
            <p:nvPr/>
          </p:nvGrpSpPr>
          <p:grpSpPr>
            <a:xfrm>
              <a:off x="375767" y="3108099"/>
              <a:ext cx="5745381" cy="669457"/>
              <a:chOff x="442650" y="4079977"/>
              <a:chExt cx="5745381" cy="1155550"/>
            </a:xfrm>
          </p:grpSpPr>
          <p:sp>
            <p:nvSpPr>
              <p:cNvPr id="76" name="Google Shape;98;p15">
                <a:extLst>
                  <a:ext uri="{FF2B5EF4-FFF2-40B4-BE49-F238E27FC236}">
                    <a16:creationId xmlns="" xmlns:a16="http://schemas.microsoft.com/office/drawing/2014/main" id="{8B2D2671-7DF6-2245-89A6-187AA86EE5C5}"/>
                  </a:ext>
                </a:extLst>
              </p:cNvPr>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pPr>
                <a:r>
                  <a:rPr lang="es-ES_tradnl" sz="1600" dirty="0">
                    <a:latin typeface="Calibri" panose="020F0502020204030204" pitchFamily="34" charset="0"/>
                    <a:ea typeface="Roboto Medium"/>
                    <a:cs typeface="Calibri" panose="020F0502020204030204" pitchFamily="34" charset="0"/>
                    <a:sym typeface="Roboto Medium"/>
                  </a:rPr>
                  <a:t>Estas resistencias: ¿Son iguales? </a:t>
                </a:r>
              </a:p>
            </p:txBody>
          </p:sp>
          <p:sp>
            <p:nvSpPr>
              <p:cNvPr id="77" name="Google Shape;90;p15">
                <a:extLst>
                  <a:ext uri="{FF2B5EF4-FFF2-40B4-BE49-F238E27FC236}">
                    <a16:creationId xmlns="" xmlns:a16="http://schemas.microsoft.com/office/drawing/2014/main" id="{1CDC35D7-0E95-D34A-B612-3DF9DC582881}"/>
                  </a:ext>
                </a:extLst>
              </p:cNvPr>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grpSp>
        <p:pic>
          <p:nvPicPr>
            <p:cNvPr id="75" name="Imagen 74">
              <a:extLst>
                <a:ext uri="{FF2B5EF4-FFF2-40B4-BE49-F238E27FC236}">
                  <a16:creationId xmlns="" xmlns:a16="http://schemas.microsoft.com/office/drawing/2014/main" id="{7AFEE8CB-EBCB-1941-B6EA-E654352DB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12" y="2805799"/>
              <a:ext cx="441960" cy="438912"/>
            </a:xfrm>
            <a:prstGeom prst="rect">
              <a:avLst/>
            </a:prstGeom>
          </p:spPr>
        </p:pic>
      </p:grpSp>
      <p:grpSp>
        <p:nvGrpSpPr>
          <p:cNvPr id="78" name="Agrupar 6">
            <a:extLst>
              <a:ext uri="{FF2B5EF4-FFF2-40B4-BE49-F238E27FC236}">
                <a16:creationId xmlns="" xmlns:a16="http://schemas.microsoft.com/office/drawing/2014/main" id="{4DC62A77-E3C8-7A47-85C8-73A2425E2CD9}"/>
              </a:ext>
            </a:extLst>
          </p:cNvPr>
          <p:cNvGrpSpPr/>
          <p:nvPr/>
        </p:nvGrpSpPr>
        <p:grpSpPr>
          <a:xfrm>
            <a:off x="375767" y="3809737"/>
            <a:ext cx="5871705" cy="881446"/>
            <a:chOff x="375767" y="3916612"/>
            <a:chExt cx="5871705" cy="881446"/>
          </a:xfrm>
        </p:grpSpPr>
        <p:grpSp>
          <p:nvGrpSpPr>
            <p:cNvPr id="79" name="Grupo 78">
              <a:extLst>
                <a:ext uri="{FF2B5EF4-FFF2-40B4-BE49-F238E27FC236}">
                  <a16:creationId xmlns="" xmlns:a16="http://schemas.microsoft.com/office/drawing/2014/main" id="{D91EA606-4766-D54C-9952-2F2F066AA95D}"/>
                </a:ext>
              </a:extLst>
            </p:cNvPr>
            <p:cNvGrpSpPr/>
            <p:nvPr/>
          </p:nvGrpSpPr>
          <p:grpSpPr>
            <a:xfrm>
              <a:off x="375767" y="4128601"/>
              <a:ext cx="5650725" cy="669457"/>
              <a:chOff x="466025" y="2540150"/>
              <a:chExt cx="5650725" cy="1155550"/>
            </a:xfrm>
          </p:grpSpPr>
          <p:sp>
            <p:nvSpPr>
              <p:cNvPr id="81" name="Google Shape;90;p15">
                <a:extLst>
                  <a:ext uri="{FF2B5EF4-FFF2-40B4-BE49-F238E27FC236}">
                    <a16:creationId xmlns="" xmlns:a16="http://schemas.microsoft.com/office/drawing/2014/main" id="{9F1E3074-AE76-134B-ABDD-18299CB8BC93}"/>
                  </a:ext>
                </a:extLst>
              </p:cNvPr>
              <p:cNvSpPr/>
              <p:nvPr/>
            </p:nvSpPr>
            <p:spPr>
              <a:xfrm>
                <a:off x="466025" y="254015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82" name="Google Shape;97;p15">
                <a:extLst>
                  <a:ext uri="{FF2B5EF4-FFF2-40B4-BE49-F238E27FC236}">
                    <a16:creationId xmlns="" xmlns:a16="http://schemas.microsoft.com/office/drawing/2014/main" id="{09C9345D-6030-1847-8224-FD736B605AB5}"/>
                  </a:ext>
                </a:extLst>
              </p:cNvPr>
              <p:cNvSpPr txBox="1"/>
              <p:nvPr/>
            </p:nvSpPr>
            <p:spPr>
              <a:xfrm>
                <a:off x="806875" y="2931842"/>
                <a:ext cx="3819550"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ES" sz="1600" dirty="0">
                    <a:latin typeface="Calibri" panose="020F0502020204030204" pitchFamily="34" charset="0"/>
                    <a:ea typeface="Roboto Medium"/>
                    <a:cs typeface="Calibri" panose="020F0502020204030204" pitchFamily="34" charset="0"/>
                    <a:sym typeface="Roboto Medium"/>
                  </a:rPr>
                  <a:t>¿Cuáles son las diferencias entre ellas?</a:t>
                </a:r>
              </a:p>
            </p:txBody>
          </p:sp>
        </p:grpSp>
        <p:pic>
          <p:nvPicPr>
            <p:cNvPr id="80" name="Imagen 79">
              <a:extLst>
                <a:ext uri="{FF2B5EF4-FFF2-40B4-BE49-F238E27FC236}">
                  <a16:creationId xmlns="" xmlns:a16="http://schemas.microsoft.com/office/drawing/2014/main" id="{FB1765FF-CE07-EF4E-9C16-5ADFF7780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12" y="3916612"/>
              <a:ext cx="441960" cy="438912"/>
            </a:xfrm>
            <a:prstGeom prst="rect">
              <a:avLst/>
            </a:prstGeom>
          </p:spPr>
        </p:pic>
      </p:grpSp>
      <p:grpSp>
        <p:nvGrpSpPr>
          <p:cNvPr id="83" name="Agrupar 7">
            <a:extLst>
              <a:ext uri="{FF2B5EF4-FFF2-40B4-BE49-F238E27FC236}">
                <a16:creationId xmlns="" xmlns:a16="http://schemas.microsoft.com/office/drawing/2014/main" id="{1AC67500-C1BD-6945-89E9-BF716683057D}"/>
              </a:ext>
            </a:extLst>
          </p:cNvPr>
          <p:cNvGrpSpPr/>
          <p:nvPr/>
        </p:nvGrpSpPr>
        <p:grpSpPr>
          <a:xfrm>
            <a:off x="375767" y="4810897"/>
            <a:ext cx="5871705" cy="1013035"/>
            <a:chOff x="375767" y="4929647"/>
            <a:chExt cx="5871705" cy="1013035"/>
          </a:xfrm>
        </p:grpSpPr>
        <p:grpSp>
          <p:nvGrpSpPr>
            <p:cNvPr id="84" name="Grupo 1">
              <a:extLst>
                <a:ext uri="{FF2B5EF4-FFF2-40B4-BE49-F238E27FC236}">
                  <a16:creationId xmlns="" xmlns:a16="http://schemas.microsoft.com/office/drawing/2014/main" id="{D6EEA097-6F7C-2845-BFFF-D13B08068F27}"/>
                </a:ext>
              </a:extLst>
            </p:cNvPr>
            <p:cNvGrpSpPr/>
            <p:nvPr/>
          </p:nvGrpSpPr>
          <p:grpSpPr>
            <a:xfrm>
              <a:off x="375767" y="5064515"/>
              <a:ext cx="5650725" cy="878167"/>
              <a:chOff x="466025" y="2390797"/>
              <a:chExt cx="5650725" cy="1515804"/>
            </a:xfrm>
          </p:grpSpPr>
          <p:sp>
            <p:nvSpPr>
              <p:cNvPr id="86" name="Google Shape;90;p15">
                <a:extLst>
                  <a:ext uri="{FF2B5EF4-FFF2-40B4-BE49-F238E27FC236}">
                    <a16:creationId xmlns="" xmlns:a16="http://schemas.microsoft.com/office/drawing/2014/main" id="{D3679EB4-79A2-8443-8634-3746D6E7469F}"/>
                  </a:ext>
                </a:extLst>
              </p:cNvPr>
              <p:cNvSpPr/>
              <p:nvPr/>
            </p:nvSpPr>
            <p:spPr>
              <a:xfrm>
                <a:off x="466025" y="2390797"/>
                <a:ext cx="5650725" cy="1515804"/>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87" name="Google Shape;97;p15">
                <a:extLst>
                  <a:ext uri="{FF2B5EF4-FFF2-40B4-BE49-F238E27FC236}">
                    <a16:creationId xmlns="" xmlns:a16="http://schemas.microsoft.com/office/drawing/2014/main" id="{3F1D7B45-BE9D-CF4B-8ECC-3FFC36AEFE4C}"/>
                  </a:ext>
                </a:extLst>
              </p:cNvPr>
              <p:cNvSpPr txBox="1"/>
              <p:nvPr/>
            </p:nvSpPr>
            <p:spPr>
              <a:xfrm>
                <a:off x="806874" y="2931842"/>
                <a:ext cx="4722649" cy="430679"/>
              </a:xfrm>
              <a:prstGeom prst="rect">
                <a:avLst/>
              </a:prstGeom>
              <a:noFill/>
              <a:ln>
                <a:noFill/>
              </a:ln>
            </p:spPr>
            <p:txBody>
              <a:bodyPr spcFirstLastPara="1" wrap="square" lIns="91425" tIns="91425" rIns="91425" bIns="91425" anchor="ctr" anchorCtr="0">
                <a:noAutofit/>
              </a:bodyPr>
              <a:lstStyle/>
              <a:p>
                <a:r>
                  <a:rPr lang="es-ES_tradnl" sz="1600" dirty="0">
                    <a:latin typeface="Calibri" charset="0"/>
                    <a:ea typeface="Calibri" charset="0"/>
                    <a:cs typeface="Calibri" charset="0"/>
                  </a:rPr>
                  <a:t>¿Son capaces de diferenciar la funcionalidad de cada una de ellas?</a:t>
                </a:r>
              </a:p>
            </p:txBody>
          </p:sp>
        </p:grpSp>
        <p:pic>
          <p:nvPicPr>
            <p:cNvPr id="85" name="Imagen 84">
              <a:extLst>
                <a:ext uri="{FF2B5EF4-FFF2-40B4-BE49-F238E27FC236}">
                  <a16:creationId xmlns="" xmlns:a16="http://schemas.microsoft.com/office/drawing/2014/main" id="{3E731600-2C7F-EB43-9D59-867513573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12" y="4929647"/>
              <a:ext cx="441960" cy="438912"/>
            </a:xfrm>
            <a:prstGeom prst="rect">
              <a:avLst/>
            </a:prstGeom>
          </p:spPr>
        </p:pic>
      </p:grpSp>
      <p:pic>
        <p:nvPicPr>
          <p:cNvPr id="88" name="Imagen 87">
            <a:extLst>
              <a:ext uri="{FF2B5EF4-FFF2-40B4-BE49-F238E27FC236}">
                <a16:creationId xmlns="" xmlns:a16="http://schemas.microsoft.com/office/drawing/2014/main" id="{BBD2D7C8-B05A-C545-B95D-9D651E34C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425" y="1315762"/>
            <a:ext cx="2670048" cy="56753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5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7" name="Google Shape;111;p16">
            <a:extLst>
              <a:ext uri="{FF2B5EF4-FFF2-40B4-BE49-F238E27FC236}">
                <a16:creationId xmlns="" xmlns:a16="http://schemas.microsoft.com/office/drawing/2014/main" id="{F6E64C46-4E8F-CC43-B7EB-BFE05B9642FD}"/>
              </a:ext>
            </a:extLst>
          </p:cNvPr>
          <p:cNvSpPr/>
          <p:nvPr/>
        </p:nvSpPr>
        <p:spPr>
          <a:xfrm>
            <a:off x="4461133" y="3103703"/>
            <a:ext cx="4589212" cy="858238"/>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grpSp>
        <p:nvGrpSpPr>
          <p:cNvPr id="33" name="Google Shape;112;p16">
            <a:extLst>
              <a:ext uri="{FF2B5EF4-FFF2-40B4-BE49-F238E27FC236}">
                <a16:creationId xmlns="" xmlns:a16="http://schemas.microsoft.com/office/drawing/2014/main" id="{11E870C6-43B6-2649-B232-D6746085D47C}"/>
              </a:ext>
            </a:extLst>
          </p:cNvPr>
          <p:cNvGrpSpPr/>
          <p:nvPr/>
        </p:nvGrpSpPr>
        <p:grpSpPr>
          <a:xfrm>
            <a:off x="8778297" y="3304134"/>
            <a:ext cx="376200" cy="442686"/>
            <a:chOff x="476000" y="3474977"/>
            <a:chExt cx="376200" cy="442686"/>
          </a:xfrm>
        </p:grpSpPr>
        <p:sp>
          <p:nvSpPr>
            <p:cNvPr id="35" name="Google Shape;113;p16">
              <a:extLst>
                <a:ext uri="{FF2B5EF4-FFF2-40B4-BE49-F238E27FC236}">
                  <a16:creationId xmlns="" xmlns:a16="http://schemas.microsoft.com/office/drawing/2014/main"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4;p16">
              <a:extLst>
                <a:ext uri="{FF2B5EF4-FFF2-40B4-BE49-F238E27FC236}">
                  <a16:creationId xmlns="" xmlns:a16="http://schemas.microsoft.com/office/drawing/2014/main"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sp>
        <p:nvSpPr>
          <p:cNvPr id="42" name="Google Shape;118;p16">
            <a:extLst>
              <a:ext uri="{FF2B5EF4-FFF2-40B4-BE49-F238E27FC236}">
                <a16:creationId xmlns="" xmlns:a16="http://schemas.microsoft.com/office/drawing/2014/main" id="{C4C5ACB3-B5CB-2647-8236-C93F0DBF27C0}"/>
              </a:ext>
            </a:extLst>
          </p:cNvPr>
          <p:cNvSpPr txBox="1"/>
          <p:nvPr/>
        </p:nvSpPr>
        <p:spPr>
          <a:xfrm>
            <a:off x="4749745" y="3268714"/>
            <a:ext cx="39244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Aprenderás la definición de resistencia y su simbología.</a:t>
            </a:r>
          </a:p>
        </p:txBody>
      </p:sp>
      <p:sp>
        <p:nvSpPr>
          <p:cNvPr id="43" name="Google Shape;111;p16">
            <a:extLst>
              <a:ext uri="{FF2B5EF4-FFF2-40B4-BE49-F238E27FC236}">
                <a16:creationId xmlns="" xmlns:a16="http://schemas.microsoft.com/office/drawing/2014/main" id="{55CAFD6E-07A9-3C40-8D3A-788DDEB8B844}"/>
              </a:ext>
            </a:extLst>
          </p:cNvPr>
          <p:cNvSpPr/>
          <p:nvPr/>
        </p:nvSpPr>
        <p:spPr>
          <a:xfrm>
            <a:off x="4461133" y="4089369"/>
            <a:ext cx="4589212" cy="858238"/>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44" name="Google Shape;112;p16">
            <a:extLst>
              <a:ext uri="{FF2B5EF4-FFF2-40B4-BE49-F238E27FC236}">
                <a16:creationId xmlns="" xmlns:a16="http://schemas.microsoft.com/office/drawing/2014/main" id="{E3F26645-D0BA-E14C-B7E9-1511A0D80D67}"/>
              </a:ext>
            </a:extLst>
          </p:cNvPr>
          <p:cNvGrpSpPr/>
          <p:nvPr/>
        </p:nvGrpSpPr>
        <p:grpSpPr>
          <a:xfrm>
            <a:off x="8778297" y="4334496"/>
            <a:ext cx="376200" cy="387025"/>
            <a:chOff x="476000" y="3507950"/>
            <a:chExt cx="376200" cy="387025"/>
          </a:xfrm>
        </p:grpSpPr>
        <p:sp>
          <p:nvSpPr>
            <p:cNvPr id="45" name="Google Shape;113;p16">
              <a:extLst>
                <a:ext uri="{FF2B5EF4-FFF2-40B4-BE49-F238E27FC236}">
                  <a16:creationId xmlns="" xmlns:a16="http://schemas.microsoft.com/office/drawing/2014/main"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4;p16">
              <a:extLst>
                <a:ext uri="{FF2B5EF4-FFF2-40B4-BE49-F238E27FC236}">
                  <a16:creationId xmlns="" xmlns:a16="http://schemas.microsoft.com/office/drawing/2014/main"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
        <p:nvSpPr>
          <p:cNvPr id="47" name="Google Shape;118;p16">
            <a:extLst>
              <a:ext uri="{FF2B5EF4-FFF2-40B4-BE49-F238E27FC236}">
                <a16:creationId xmlns="" xmlns:a16="http://schemas.microsoft.com/office/drawing/2014/main" id="{0FA88854-CAFB-AC45-88B5-9529DBB3A41E}"/>
              </a:ext>
            </a:extLst>
          </p:cNvPr>
          <p:cNvSpPr txBox="1"/>
          <p:nvPr/>
        </p:nvSpPr>
        <p:spPr>
          <a:xfrm>
            <a:off x="4749745" y="4242657"/>
            <a:ext cx="3790699"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Aprenderás a diferenciar resistencias según </a:t>
            </a:r>
          </a:p>
          <a:p>
            <a:pPr lvl="0">
              <a:lnSpc>
                <a:spcPct val="115000"/>
              </a:lnSpc>
            </a:pPr>
            <a:r>
              <a:rPr lang="es-419" sz="1600" dirty="0">
                <a:latin typeface="Calibri" panose="020F0502020204030204" pitchFamily="34" charset="0"/>
                <a:ea typeface="Roboto"/>
                <a:cs typeface="Calibri" panose="020F0502020204030204" pitchFamily="34" charset="0"/>
                <a:sym typeface="Roboto"/>
              </a:rPr>
              <a:t>sus colores.</a:t>
            </a:r>
          </a:p>
        </p:txBody>
      </p:sp>
      <p:sp>
        <p:nvSpPr>
          <p:cNvPr id="48" name="Google Shape;111;p16">
            <a:extLst>
              <a:ext uri="{FF2B5EF4-FFF2-40B4-BE49-F238E27FC236}">
                <a16:creationId xmlns="" xmlns:a16="http://schemas.microsoft.com/office/drawing/2014/main" id="{F19E02FE-47E3-D440-BEA2-6348666EED8F}"/>
              </a:ext>
            </a:extLst>
          </p:cNvPr>
          <p:cNvSpPr/>
          <p:nvPr/>
        </p:nvSpPr>
        <p:spPr>
          <a:xfrm>
            <a:off x="4478946" y="5072116"/>
            <a:ext cx="4589212" cy="858238"/>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49" name="Google Shape;112;p16">
            <a:extLst>
              <a:ext uri="{FF2B5EF4-FFF2-40B4-BE49-F238E27FC236}">
                <a16:creationId xmlns="" xmlns:a16="http://schemas.microsoft.com/office/drawing/2014/main" id="{A4A7E0DE-3F13-694C-8024-974BF38A49F1}"/>
              </a:ext>
            </a:extLst>
          </p:cNvPr>
          <p:cNvGrpSpPr/>
          <p:nvPr/>
        </p:nvGrpSpPr>
        <p:grpSpPr>
          <a:xfrm>
            <a:off x="8796110" y="5279106"/>
            <a:ext cx="376200" cy="413439"/>
            <a:chOff x="476000" y="3481536"/>
            <a:chExt cx="376200" cy="413439"/>
          </a:xfrm>
        </p:grpSpPr>
        <p:sp>
          <p:nvSpPr>
            <p:cNvPr id="50" name="Google Shape;113;p16">
              <a:extLst>
                <a:ext uri="{FF2B5EF4-FFF2-40B4-BE49-F238E27FC236}">
                  <a16:creationId xmlns="" xmlns:a16="http://schemas.microsoft.com/office/drawing/2014/main" id="{E8EB8303-3DD0-F64E-89CE-79C7361B9589}"/>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4;p16">
              <a:extLst>
                <a:ext uri="{FF2B5EF4-FFF2-40B4-BE49-F238E27FC236}">
                  <a16:creationId xmlns="" xmlns:a16="http://schemas.microsoft.com/office/drawing/2014/main" id="{EBA8D453-CBD2-3E42-AAA0-9313EE0D4681}"/>
                </a:ext>
              </a:extLst>
            </p:cNvPr>
            <p:cNvSpPr txBox="1"/>
            <p:nvPr/>
          </p:nvSpPr>
          <p:spPr>
            <a:xfrm>
              <a:off x="496137" y="3481536"/>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3</a:t>
              </a:r>
              <a:endParaRPr sz="2800" b="1" dirty="0">
                <a:solidFill>
                  <a:srgbClr val="FFFFFF"/>
                </a:solidFill>
                <a:latin typeface="Calibri"/>
                <a:ea typeface="Calibri"/>
                <a:cs typeface="Calibri"/>
                <a:sym typeface="Calibri"/>
              </a:endParaRPr>
            </a:p>
          </p:txBody>
        </p:sp>
      </p:grpSp>
      <p:sp>
        <p:nvSpPr>
          <p:cNvPr id="53" name="Google Shape;118;p16">
            <a:extLst>
              <a:ext uri="{FF2B5EF4-FFF2-40B4-BE49-F238E27FC236}">
                <a16:creationId xmlns="" xmlns:a16="http://schemas.microsoft.com/office/drawing/2014/main" id="{448F1ADD-85D3-5845-84F5-D5F07F92AD69}"/>
              </a:ext>
            </a:extLst>
          </p:cNvPr>
          <p:cNvSpPr txBox="1"/>
          <p:nvPr/>
        </p:nvSpPr>
        <p:spPr>
          <a:xfrm>
            <a:off x="4767558" y="5213681"/>
            <a:ext cx="3727513"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Reconocerás el funcionamiento de las resistencias en un circuito eléctrico.</a:t>
            </a:r>
          </a:p>
        </p:txBody>
      </p:sp>
      <p:sp>
        <p:nvSpPr>
          <p:cNvPr id="54" name="Google Shape;111;p16">
            <a:extLst>
              <a:ext uri="{FF2B5EF4-FFF2-40B4-BE49-F238E27FC236}">
                <a16:creationId xmlns="" xmlns:a16="http://schemas.microsoft.com/office/drawing/2014/main" id="{69BBBFE7-36CF-F140-BA04-A73F798FC8D5}"/>
              </a:ext>
            </a:extLst>
          </p:cNvPr>
          <p:cNvSpPr/>
          <p:nvPr/>
        </p:nvSpPr>
        <p:spPr>
          <a:xfrm>
            <a:off x="4478946" y="6057782"/>
            <a:ext cx="4589212" cy="858238"/>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55" name="Google Shape;112;p16">
            <a:extLst>
              <a:ext uri="{FF2B5EF4-FFF2-40B4-BE49-F238E27FC236}">
                <a16:creationId xmlns="" xmlns:a16="http://schemas.microsoft.com/office/drawing/2014/main" id="{DB243CF4-DF9E-BD41-9242-ABC3F690BC19}"/>
              </a:ext>
            </a:extLst>
          </p:cNvPr>
          <p:cNvGrpSpPr/>
          <p:nvPr/>
        </p:nvGrpSpPr>
        <p:grpSpPr>
          <a:xfrm>
            <a:off x="8796110" y="6292411"/>
            <a:ext cx="376200" cy="385800"/>
            <a:chOff x="476000" y="3509175"/>
            <a:chExt cx="376200" cy="385800"/>
          </a:xfrm>
        </p:grpSpPr>
        <p:sp>
          <p:nvSpPr>
            <p:cNvPr id="56" name="Google Shape;113;p16">
              <a:extLst>
                <a:ext uri="{FF2B5EF4-FFF2-40B4-BE49-F238E27FC236}">
                  <a16:creationId xmlns="" xmlns:a16="http://schemas.microsoft.com/office/drawing/2014/main" id="{F2BECFC0-77B4-7F4C-A595-D039209CD523}"/>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4;p16">
              <a:extLst>
                <a:ext uri="{FF2B5EF4-FFF2-40B4-BE49-F238E27FC236}">
                  <a16:creationId xmlns="" xmlns:a16="http://schemas.microsoft.com/office/drawing/2014/main" id="{080C9DBD-6F4F-6F42-8E11-881744F462A9}"/>
                </a:ext>
              </a:extLst>
            </p:cNvPr>
            <p:cNvSpPr txBox="1"/>
            <p:nvPr/>
          </p:nvSpPr>
          <p:spPr>
            <a:xfrm>
              <a:off x="496137" y="3509175"/>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4</a:t>
              </a:r>
              <a:endParaRPr sz="2800" b="1" dirty="0">
                <a:solidFill>
                  <a:srgbClr val="FFFFFF"/>
                </a:solidFill>
                <a:latin typeface="Calibri"/>
                <a:ea typeface="Calibri"/>
                <a:cs typeface="Calibri"/>
                <a:sym typeface="Calibri"/>
              </a:endParaRPr>
            </a:p>
          </p:txBody>
        </p:sp>
      </p:grpSp>
      <p:sp>
        <p:nvSpPr>
          <p:cNvPr id="59" name="Google Shape;118;p16">
            <a:extLst>
              <a:ext uri="{FF2B5EF4-FFF2-40B4-BE49-F238E27FC236}">
                <a16:creationId xmlns="" xmlns:a16="http://schemas.microsoft.com/office/drawing/2014/main" id="{C78B9BB0-7375-9240-8475-6BAA14495215}"/>
              </a:ext>
            </a:extLst>
          </p:cNvPr>
          <p:cNvSpPr txBox="1"/>
          <p:nvPr/>
        </p:nvSpPr>
        <p:spPr>
          <a:xfrm>
            <a:off x="4767558" y="6222793"/>
            <a:ext cx="3952652"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Realizarás diferentes mediciones, utilizando el multímetro.</a:t>
            </a:r>
          </a:p>
        </p:txBody>
      </p:sp>
      <p:pic>
        <p:nvPicPr>
          <p:cNvPr id="30" name="Imagen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31"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32"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LA ACTIVIDAD</a:t>
            </a:r>
            <a:endParaRPr lang="en-US" sz="3100" b="1" dirty="0">
              <a:solidFill>
                <a:srgbClr val="741B47"/>
              </a:solidFill>
              <a:latin typeface="Calibri"/>
              <a:ea typeface="Calibri"/>
              <a:cs typeface="Calibri"/>
              <a:sym typeface="Calibri"/>
            </a:endParaRPr>
          </a:p>
        </p:txBody>
      </p:sp>
      <p:sp>
        <p:nvSpPr>
          <p:cNvPr id="36" name="Google Shape;82;p14"/>
          <p:cNvSpPr txBox="1"/>
          <p:nvPr/>
        </p:nvSpPr>
        <p:spPr>
          <a:xfrm>
            <a:off x="-239798" y="1673484"/>
            <a:ext cx="5192504"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2000" dirty="0">
                <a:solidFill>
                  <a:srgbClr val="FF0000"/>
                </a:solidFill>
                <a:latin typeface="Calibri" panose="020F0502020204030204" pitchFamily="34" charset="0"/>
                <a:ea typeface="Roboto"/>
                <a:cs typeface="Calibri" panose="020F0502020204030204" pitchFamily="34" charset="0"/>
                <a:sym typeface="Roboto"/>
              </a:rPr>
              <a:t>DESCIFRANDO VALORES </a:t>
            </a:r>
            <a:r>
              <a:rPr lang="es-419" sz="2000" b="1" dirty="0">
                <a:solidFill>
                  <a:srgbClr val="741B47"/>
                </a:solidFill>
                <a:latin typeface="Calibri" panose="020F0502020204030204" pitchFamily="34" charset="0"/>
                <a:ea typeface="Roboto"/>
                <a:cs typeface="Calibri" panose="020F0502020204030204" pitchFamily="34" charset="0"/>
                <a:sym typeface="Roboto"/>
              </a:rPr>
              <a:t>DE RESISTENCIAS</a:t>
            </a:r>
            <a:endParaRPr sz="2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9" name="Google Shape;159;p18"/>
          <p:cNvSpPr/>
          <p:nvPr/>
        </p:nvSpPr>
        <p:spPr>
          <a:xfrm>
            <a:off x="511279" y="2232087"/>
            <a:ext cx="7533619" cy="17040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sp>
        <p:nvSpPr>
          <p:cNvPr id="161" name="Google Shape;161;p18"/>
          <p:cNvSpPr/>
          <p:nvPr/>
        </p:nvSpPr>
        <p:spPr>
          <a:xfrm>
            <a:off x="511279" y="4206611"/>
            <a:ext cx="7533619" cy="2132964"/>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2"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¿QUÉ SON LAS </a:t>
            </a:r>
            <a:r>
              <a:rPr lang="es-CL" sz="2800" dirty="0">
                <a:solidFill>
                  <a:srgbClr val="ED423D"/>
                </a:solidFill>
                <a:latin typeface="Calibri" panose="020F0502020204030204" pitchFamily="34" charset="0"/>
                <a:ea typeface="Roboto"/>
                <a:cs typeface="Calibri" panose="020F0502020204030204" pitchFamily="34" charset="0"/>
                <a:sym typeface="Roboto"/>
              </a:rPr>
              <a:t>RESISTENCIAS Y RESISTORES?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DEFINICIÓN</a:t>
            </a:r>
          </a:p>
          <a:p>
            <a:endParaRPr lang="es-419" b="1" dirty="0">
              <a:latin typeface="Calibri" panose="020F0502020204030204" pitchFamily="34" charset="0"/>
              <a:ea typeface="Roboto"/>
              <a:cs typeface="Calibri" panose="020F0502020204030204" pitchFamily="34" charset="0"/>
              <a:sym typeface="Roboto"/>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891" y="2044059"/>
            <a:ext cx="500373" cy="47710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711" y="4048950"/>
            <a:ext cx="500373" cy="477100"/>
          </a:xfrm>
          <a:prstGeom prst="rect">
            <a:avLst/>
          </a:prstGeom>
        </p:spPr>
      </p:pic>
      <p:sp>
        <p:nvSpPr>
          <p:cNvPr id="3" name="Elipse 2"/>
          <p:cNvSpPr/>
          <p:nvPr/>
        </p:nvSpPr>
        <p:spPr>
          <a:xfrm>
            <a:off x="6965774" y="4819097"/>
            <a:ext cx="2498353" cy="249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5" name="Imagen 14">
            <a:extLst>
              <a:ext uri="{FF2B5EF4-FFF2-40B4-BE49-F238E27FC236}">
                <a16:creationId xmlns="" xmlns:a16="http://schemas.microsoft.com/office/drawing/2014/main" id="{465C18BA-4FBD-B145-8434-5075B4E44B6E}"/>
              </a:ext>
            </a:extLst>
          </p:cNvPr>
          <p:cNvPicPr>
            <a:picLocks noChangeAspect="1"/>
          </p:cNvPicPr>
          <p:nvPr/>
        </p:nvPicPr>
        <p:blipFill>
          <a:blip r:embed="rId4"/>
          <a:stretch>
            <a:fillRect/>
          </a:stretch>
        </p:blipFill>
        <p:spPr>
          <a:xfrm>
            <a:off x="6936044" y="4854735"/>
            <a:ext cx="2591407" cy="2442107"/>
          </a:xfrm>
          <a:prstGeom prst="rect">
            <a:avLst/>
          </a:prstGeom>
        </p:spPr>
      </p:pic>
      <p:sp>
        <p:nvSpPr>
          <p:cNvPr id="16" name="Google Shape;160;p18">
            <a:extLst>
              <a:ext uri="{FF2B5EF4-FFF2-40B4-BE49-F238E27FC236}">
                <a16:creationId xmlns="" xmlns:a16="http://schemas.microsoft.com/office/drawing/2014/main" id="{AC8B1306-F312-9F48-A00A-BA89758E95B5}"/>
              </a:ext>
            </a:extLst>
          </p:cNvPr>
          <p:cNvSpPr txBox="1"/>
          <p:nvPr/>
        </p:nvSpPr>
        <p:spPr>
          <a:xfrm>
            <a:off x="883251" y="2397537"/>
            <a:ext cx="6726917" cy="13731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Se llama </a:t>
            </a:r>
            <a:r>
              <a:rPr lang="es-419" sz="1500" b="1" dirty="0">
                <a:latin typeface="Calibri" panose="020F0502020204030204" pitchFamily="34" charset="0"/>
                <a:ea typeface="Roboto Medium"/>
                <a:cs typeface="Calibri" panose="020F0502020204030204" pitchFamily="34" charset="0"/>
                <a:sym typeface="Roboto Medium"/>
              </a:rPr>
              <a:t>RESISTOR</a:t>
            </a:r>
            <a:r>
              <a:rPr lang="es-419" sz="1500" dirty="0">
                <a:latin typeface="Calibri" panose="020F0502020204030204" pitchFamily="34" charset="0"/>
                <a:ea typeface="Roboto Medium"/>
                <a:cs typeface="Calibri" panose="020F0502020204030204" pitchFamily="34" charset="0"/>
                <a:sym typeface="Roboto Medium"/>
              </a:rPr>
              <a:t> al componente realizado especialmente para que ofrezca una determinada resistencia eléctrica, mientras que la</a:t>
            </a:r>
            <a:r>
              <a:rPr lang="es-419" sz="1500" b="1" dirty="0">
                <a:latin typeface="Calibri" panose="020F0502020204030204" pitchFamily="34" charset="0"/>
                <a:ea typeface="Roboto Medium"/>
                <a:cs typeface="Calibri" panose="020F0502020204030204" pitchFamily="34" charset="0"/>
                <a:sym typeface="Roboto Medium"/>
              </a:rPr>
              <a:t> RESISTENCIA </a:t>
            </a:r>
            <a:r>
              <a:rPr lang="es-419" sz="1500" dirty="0">
                <a:latin typeface="Calibri" panose="020F0502020204030204" pitchFamily="34" charset="0"/>
                <a:ea typeface="Roboto Medium"/>
                <a:cs typeface="Calibri" panose="020F0502020204030204" pitchFamily="34" charset="0"/>
                <a:sym typeface="Roboto Medium"/>
              </a:rPr>
              <a:t>es la propiedad física que este elemento posee. (Oposición al paso de corriente que supone una pérdida de energía en forma de calor).</a:t>
            </a:r>
          </a:p>
        </p:txBody>
      </p:sp>
      <p:sp>
        <p:nvSpPr>
          <p:cNvPr id="17" name="Google Shape;162;p18">
            <a:extLst>
              <a:ext uri="{FF2B5EF4-FFF2-40B4-BE49-F238E27FC236}">
                <a16:creationId xmlns="" xmlns:a16="http://schemas.microsoft.com/office/drawing/2014/main" id="{8FCA8B79-1D43-C644-8695-FC6E74F89887}"/>
              </a:ext>
            </a:extLst>
          </p:cNvPr>
          <p:cNvSpPr txBox="1"/>
          <p:nvPr/>
        </p:nvSpPr>
        <p:spPr>
          <a:xfrm>
            <a:off x="883250" y="4387988"/>
            <a:ext cx="6492909" cy="11097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La resistencia de un conductor depende de la longitud del mismo (L), de su sección (s) y del material con el que está fabricado, mediante la siguiente expresión:</a:t>
            </a:r>
          </a:p>
        </p:txBody>
      </p:sp>
      <p:sp>
        <p:nvSpPr>
          <p:cNvPr id="4" name="Rectángulo 3">
            <a:extLst>
              <a:ext uri="{FF2B5EF4-FFF2-40B4-BE49-F238E27FC236}">
                <a16:creationId xmlns="" xmlns:a16="http://schemas.microsoft.com/office/drawing/2014/main" id="{683CDC9C-5A6C-3841-BDCD-8C270F1D2B7F}"/>
              </a:ext>
            </a:extLst>
          </p:cNvPr>
          <p:cNvSpPr/>
          <p:nvPr/>
        </p:nvSpPr>
        <p:spPr>
          <a:xfrm>
            <a:off x="883251" y="5733387"/>
            <a:ext cx="5436104" cy="323165"/>
          </a:xfrm>
          <a:prstGeom prst="rect">
            <a:avLst/>
          </a:prstGeom>
        </p:spPr>
        <p:txBody>
          <a:bodyPr wrap="none">
            <a:spAutoFit/>
          </a:bodyPr>
          <a:lstStyle/>
          <a:p>
            <a:r>
              <a:rPr lang="es-ES" sz="1500" b="1" dirty="0">
                <a:latin typeface="Calibri" panose="020F0502020204030204" pitchFamily="34" charset="0"/>
                <a:cs typeface="Calibri" panose="020F0502020204030204" pitchFamily="34" charset="0"/>
              </a:rPr>
              <a:t>Donde: R = </a:t>
            </a:r>
            <a:r>
              <a:rPr lang="es-ES" sz="1500" dirty="0">
                <a:latin typeface="Calibri" panose="020F0502020204030204" pitchFamily="34" charset="0"/>
                <a:cs typeface="Calibri" panose="020F0502020204030204" pitchFamily="34" charset="0"/>
              </a:rPr>
              <a:t>Resistencia | </a:t>
            </a:r>
            <a:r>
              <a:rPr lang="es-ES" sz="1500" b="1" dirty="0">
                <a:latin typeface="Calibri" panose="020F0502020204030204" pitchFamily="34" charset="0"/>
                <a:cs typeface="Calibri" panose="020F0502020204030204" pitchFamily="34" charset="0"/>
              </a:rPr>
              <a:t>r = r</a:t>
            </a:r>
            <a:r>
              <a:rPr lang="es-ES" sz="1500" dirty="0">
                <a:latin typeface="Calibri" panose="020F0502020204030204" pitchFamily="34" charset="0"/>
                <a:cs typeface="Calibri" panose="020F0502020204030204" pitchFamily="34" charset="0"/>
              </a:rPr>
              <a:t>esistividad | </a:t>
            </a:r>
            <a:r>
              <a:rPr lang="es-ES" sz="1500" b="1" dirty="0">
                <a:latin typeface="Calibri" panose="020F0502020204030204" pitchFamily="34" charset="0"/>
                <a:cs typeface="Calibri" panose="020F0502020204030204" pitchFamily="34" charset="0"/>
              </a:rPr>
              <a:t>L =</a:t>
            </a:r>
            <a:r>
              <a:rPr lang="es-ES" sz="1500" dirty="0">
                <a:latin typeface="Calibri" panose="020F0502020204030204" pitchFamily="34" charset="0"/>
                <a:cs typeface="Calibri" panose="020F0502020204030204" pitchFamily="34" charset="0"/>
              </a:rPr>
              <a:t> Longitud | </a:t>
            </a:r>
            <a:r>
              <a:rPr lang="es-ES" sz="1500" b="1" dirty="0">
                <a:latin typeface="Calibri" panose="020F0502020204030204" pitchFamily="34" charset="0"/>
                <a:cs typeface="Calibri" panose="020F0502020204030204" pitchFamily="34" charset="0"/>
              </a:rPr>
              <a:t>s = s</a:t>
            </a:r>
            <a:r>
              <a:rPr lang="es-ES" sz="1500" dirty="0">
                <a:latin typeface="Calibri" panose="020F0502020204030204" pitchFamily="34" charset="0"/>
                <a:cs typeface="Calibri" panose="020F0502020204030204" pitchFamily="34" charset="0"/>
              </a:rPr>
              <a:t>ección</a:t>
            </a:r>
          </a:p>
        </p:txBody>
      </p:sp>
      <p:pic>
        <p:nvPicPr>
          <p:cNvPr id="9" name="Imagen 8">
            <a:extLst>
              <a:ext uri="{FF2B5EF4-FFF2-40B4-BE49-F238E27FC236}">
                <a16:creationId xmlns="" xmlns:a16="http://schemas.microsoft.com/office/drawing/2014/main" id="{0AF209D1-4732-0149-91B2-F2D6AD1DA170}"/>
              </a:ext>
            </a:extLst>
          </p:cNvPr>
          <p:cNvPicPr>
            <a:picLocks noChangeAspect="1"/>
          </p:cNvPicPr>
          <p:nvPr/>
        </p:nvPicPr>
        <p:blipFill>
          <a:blip r:embed="rId5"/>
          <a:stretch>
            <a:fillRect/>
          </a:stretch>
        </p:blipFill>
        <p:spPr>
          <a:xfrm>
            <a:off x="1609938" y="4668545"/>
            <a:ext cx="1543050" cy="14541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4" name="Google Shape;174;p19"/>
          <p:cNvSpPr/>
          <p:nvPr/>
        </p:nvSpPr>
        <p:spPr>
          <a:xfrm>
            <a:off x="466025" y="2320575"/>
            <a:ext cx="8726700" cy="1140000"/>
          </a:xfrm>
          <a:prstGeom prst="roundRect">
            <a:avLst>
              <a:gd name="adj" fmla="val 26292"/>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SIMBOLOGÍA DE LAS </a:t>
            </a:r>
            <a:r>
              <a:rPr lang="es-CL" sz="2800" dirty="0">
                <a:solidFill>
                  <a:srgbClr val="ED423D"/>
                </a:solidFill>
                <a:latin typeface="Calibri" panose="020F0502020204030204" pitchFamily="34" charset="0"/>
                <a:ea typeface="Roboto"/>
                <a:cs typeface="Calibri" panose="020F0502020204030204" pitchFamily="34" charset="0"/>
                <a:sym typeface="Roboto"/>
              </a:rPr>
              <a:t>RESISTENCIAS O RESISTORES</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4" name="Imagen 3">
            <a:extLst>
              <a:ext uri="{FF2B5EF4-FFF2-40B4-BE49-F238E27FC236}">
                <a16:creationId xmlns="" xmlns:a16="http://schemas.microsoft.com/office/drawing/2014/main" id="{910B4AA3-4737-4145-825F-88BC55FA088D}"/>
              </a:ext>
            </a:extLst>
          </p:cNvPr>
          <p:cNvPicPr>
            <a:picLocks noChangeAspect="1"/>
          </p:cNvPicPr>
          <p:nvPr/>
        </p:nvPicPr>
        <p:blipFill>
          <a:blip r:embed="rId3"/>
          <a:stretch>
            <a:fillRect/>
          </a:stretch>
        </p:blipFill>
        <p:spPr>
          <a:xfrm>
            <a:off x="4798618" y="3069175"/>
            <a:ext cx="4522926" cy="4262346"/>
          </a:xfrm>
          <a:prstGeom prst="rect">
            <a:avLst/>
          </a:prstGeom>
        </p:spPr>
      </p:pic>
      <p:sp>
        <p:nvSpPr>
          <p:cNvPr id="13" name="Google Shape;113;p16">
            <a:extLst>
              <a:ext uri="{FF2B5EF4-FFF2-40B4-BE49-F238E27FC236}">
                <a16:creationId xmlns="" xmlns:a16="http://schemas.microsoft.com/office/drawing/2014/main" id="{EB7C70FF-EA99-6748-B558-602FCA9FBB7F}"/>
              </a:ext>
            </a:extLst>
          </p:cNvPr>
          <p:cNvSpPr/>
          <p:nvPr/>
        </p:nvSpPr>
        <p:spPr>
          <a:xfrm>
            <a:off x="5066850" y="3894721"/>
            <a:ext cx="376200" cy="3858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E9E1E4"/>
              </a:highlight>
            </a:endParaRPr>
          </a:p>
        </p:txBody>
      </p:sp>
      <p:sp>
        <p:nvSpPr>
          <p:cNvPr id="15" name="Google Shape;114;p16">
            <a:extLst>
              <a:ext uri="{FF2B5EF4-FFF2-40B4-BE49-F238E27FC236}">
                <a16:creationId xmlns="" xmlns:a16="http://schemas.microsoft.com/office/drawing/2014/main" id="{AE04E20B-8BEF-7740-ACFC-4C0FEF95F1D0}"/>
              </a:ext>
            </a:extLst>
          </p:cNvPr>
          <p:cNvSpPr txBox="1"/>
          <p:nvPr/>
        </p:nvSpPr>
        <p:spPr>
          <a:xfrm>
            <a:off x="5066850" y="3866146"/>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76384D"/>
                </a:solidFill>
                <a:latin typeface="Calibri"/>
                <a:ea typeface="Calibri"/>
                <a:cs typeface="Calibri"/>
                <a:sym typeface="Calibri"/>
              </a:rPr>
              <a:t>a</a:t>
            </a:r>
            <a:endParaRPr sz="2800" b="1" dirty="0">
              <a:solidFill>
                <a:srgbClr val="76384D"/>
              </a:solidFill>
              <a:latin typeface="Calibri"/>
              <a:ea typeface="Calibri"/>
              <a:cs typeface="Calibri"/>
              <a:sym typeface="Calibri"/>
            </a:endParaRPr>
          </a:p>
        </p:txBody>
      </p:sp>
      <p:sp>
        <p:nvSpPr>
          <p:cNvPr id="17" name="Google Shape;113;p16">
            <a:extLst>
              <a:ext uri="{FF2B5EF4-FFF2-40B4-BE49-F238E27FC236}">
                <a16:creationId xmlns="" xmlns:a16="http://schemas.microsoft.com/office/drawing/2014/main" id="{ABAE4A9C-2A26-2543-B9AC-5EB936DC376F}"/>
              </a:ext>
            </a:extLst>
          </p:cNvPr>
          <p:cNvSpPr/>
          <p:nvPr/>
        </p:nvSpPr>
        <p:spPr>
          <a:xfrm>
            <a:off x="5066850" y="5647012"/>
            <a:ext cx="376200" cy="3858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E9E1E4"/>
              </a:highlight>
            </a:endParaRPr>
          </a:p>
        </p:txBody>
      </p:sp>
      <p:sp>
        <p:nvSpPr>
          <p:cNvPr id="18" name="Google Shape;114;p16">
            <a:extLst>
              <a:ext uri="{FF2B5EF4-FFF2-40B4-BE49-F238E27FC236}">
                <a16:creationId xmlns="" xmlns:a16="http://schemas.microsoft.com/office/drawing/2014/main" id="{73A93D45-7FC0-814B-98C9-8C0FDF61DFA8}"/>
              </a:ext>
            </a:extLst>
          </p:cNvPr>
          <p:cNvSpPr txBox="1"/>
          <p:nvPr/>
        </p:nvSpPr>
        <p:spPr>
          <a:xfrm>
            <a:off x="5066850" y="5647012"/>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76384D"/>
                </a:solidFill>
                <a:latin typeface="Calibri"/>
                <a:ea typeface="Calibri"/>
                <a:cs typeface="Calibri"/>
                <a:sym typeface="Calibri"/>
              </a:rPr>
              <a:t>b</a:t>
            </a:r>
            <a:endParaRPr sz="2800" b="1" dirty="0">
              <a:solidFill>
                <a:srgbClr val="76384D"/>
              </a:solidFill>
              <a:latin typeface="Calibri"/>
              <a:ea typeface="Calibri"/>
              <a:cs typeface="Calibri"/>
              <a:sym typeface="Calibri"/>
            </a:endParaRPr>
          </a:p>
        </p:txBody>
      </p:sp>
      <p:sp>
        <p:nvSpPr>
          <p:cNvPr id="20" name="Google Shape;175;p19">
            <a:extLst>
              <a:ext uri="{FF2B5EF4-FFF2-40B4-BE49-F238E27FC236}">
                <a16:creationId xmlns="" xmlns:a16="http://schemas.microsoft.com/office/drawing/2014/main" id="{CC45332E-9BDD-D54A-8FD9-7D25B7BE8F57}"/>
              </a:ext>
            </a:extLst>
          </p:cNvPr>
          <p:cNvSpPr txBox="1"/>
          <p:nvPr/>
        </p:nvSpPr>
        <p:spPr>
          <a:xfrm>
            <a:off x="774868" y="2544950"/>
            <a:ext cx="8359753" cy="6693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general, hay dos estándares que se utilizan para expresar el símbolo de una resistencia correspondiente al  </a:t>
            </a: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“Intitute of Electrical and Electronics Engineers (IEEE)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e </a:t>
            </a: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“International Electro Technical Commissions” (IEC).</a:t>
            </a:r>
          </a:p>
        </p:txBody>
      </p:sp>
      <p:sp>
        <p:nvSpPr>
          <p:cNvPr id="22" name="Google Shape;174;p19">
            <a:extLst>
              <a:ext uri="{FF2B5EF4-FFF2-40B4-BE49-F238E27FC236}">
                <a16:creationId xmlns="" xmlns:a16="http://schemas.microsoft.com/office/drawing/2014/main" id="{AA1BA34B-B181-5646-89C2-C6392A9C8E0E}"/>
              </a:ext>
            </a:extLst>
          </p:cNvPr>
          <p:cNvSpPr/>
          <p:nvPr/>
        </p:nvSpPr>
        <p:spPr>
          <a:xfrm>
            <a:off x="466025" y="3894072"/>
            <a:ext cx="3957693" cy="2196357"/>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5" name="Rectángulo 4">
            <a:extLst>
              <a:ext uri="{FF2B5EF4-FFF2-40B4-BE49-F238E27FC236}">
                <a16:creationId xmlns="" xmlns:a16="http://schemas.microsoft.com/office/drawing/2014/main" id="{1FA9DF59-53D0-694C-8AA2-41C39D02A6C5}"/>
              </a:ext>
            </a:extLst>
          </p:cNvPr>
          <p:cNvSpPr/>
          <p:nvPr/>
        </p:nvSpPr>
        <p:spPr>
          <a:xfrm>
            <a:off x="674815" y="4173688"/>
            <a:ext cx="3519233" cy="1669496"/>
          </a:xfrm>
          <a:prstGeom prst="rect">
            <a:avLst/>
          </a:prstGeom>
        </p:spPr>
        <p:txBody>
          <a:bodyPr wrap="square">
            <a:spAutoFit/>
          </a:bodyPr>
          <a:lstStyle/>
          <a:p>
            <a:pPr marL="406400" lvl="0" indent="-285750">
              <a:lnSpc>
                <a:spcPct val="115000"/>
              </a:lnSpc>
              <a:buClr>
                <a:schemeClr val="dk1"/>
              </a:buClr>
              <a:buSzPts val="1700"/>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símbolo</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 IEEE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(americano) es una línea en zig zag como se muestra a continuación. </a:t>
            </a:r>
            <a:r>
              <a:rPr lang="es-419" sz="1500" i="1" dirty="0">
                <a:solidFill>
                  <a:schemeClr val="dk1"/>
                </a:solidFill>
                <a:latin typeface="Calibri" panose="020F0502020204030204" pitchFamily="34" charset="0"/>
                <a:ea typeface="Roboto Medium"/>
                <a:cs typeface="Calibri" panose="020F0502020204030204" pitchFamily="34" charset="0"/>
                <a:sym typeface="Roboto Medium"/>
              </a:rPr>
              <a:t>(Imagen a)</a:t>
            </a:r>
          </a:p>
          <a:p>
            <a:pPr marL="406400" lvl="0" indent="-285750">
              <a:lnSpc>
                <a:spcPct val="115000"/>
              </a:lnSpc>
              <a:buClr>
                <a:schemeClr val="dk1"/>
              </a:buClr>
              <a:buSzPts val="1700"/>
              <a:buFont typeface="Arial" panose="020B0604020202020204" pitchFamily="34" charset="0"/>
              <a:buChar char="•"/>
            </a:pPr>
            <a:endParaRPr lang="es-419" sz="1500" i="1" dirty="0">
              <a:solidFill>
                <a:schemeClr val="dk1"/>
              </a:solidFill>
              <a:latin typeface="Calibri" panose="020F0502020204030204" pitchFamily="34" charset="0"/>
              <a:ea typeface="Roboto Medium"/>
              <a:cs typeface="Calibri" panose="020F0502020204030204" pitchFamily="34" charset="0"/>
              <a:sym typeface="Roboto Medium"/>
            </a:endParaRPr>
          </a:p>
          <a:p>
            <a:pPr marL="406400" lvl="0" indent="-285750">
              <a:lnSpc>
                <a:spcPct val="115000"/>
              </a:lnSpc>
              <a:buClr>
                <a:schemeClr val="dk1"/>
              </a:buClr>
              <a:buSzPts val="1700"/>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símbolo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IEC</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 (europeo) corresponde al siguiente. </a:t>
            </a:r>
            <a:r>
              <a:rPr lang="es-419" sz="1500" i="1" dirty="0">
                <a:solidFill>
                  <a:schemeClr val="dk1"/>
                </a:solidFill>
                <a:latin typeface="Calibri" panose="020F0502020204030204" pitchFamily="34" charset="0"/>
                <a:ea typeface="Roboto Medium"/>
                <a:cs typeface="Calibri" panose="020F0502020204030204" pitchFamily="34" charset="0"/>
                <a:sym typeface="Roboto Medium"/>
              </a:rPr>
              <a:t>(Imagen 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5" name="Google Shape;174;p19">
            <a:extLst>
              <a:ext uri="{FF2B5EF4-FFF2-40B4-BE49-F238E27FC236}">
                <a16:creationId xmlns="" xmlns:a16="http://schemas.microsoft.com/office/drawing/2014/main" id="{3D0B622E-17F5-3641-BC77-0B38F725A595}"/>
              </a:ext>
            </a:extLst>
          </p:cNvPr>
          <p:cNvSpPr/>
          <p:nvPr/>
        </p:nvSpPr>
        <p:spPr>
          <a:xfrm>
            <a:off x="466025" y="2512939"/>
            <a:ext cx="8726700" cy="880099"/>
          </a:xfrm>
          <a:prstGeom prst="roundRect">
            <a:avLst>
              <a:gd name="adj" fmla="val 24979"/>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CLASIFICACIÓN DE </a:t>
            </a:r>
            <a:r>
              <a:rPr lang="es-CL" sz="2800" dirty="0">
                <a:solidFill>
                  <a:srgbClr val="ED423D"/>
                </a:solidFill>
                <a:latin typeface="Calibri" panose="020F0502020204030204" pitchFamily="34" charset="0"/>
                <a:ea typeface="Roboto"/>
                <a:cs typeface="Calibri" panose="020F0502020204030204" pitchFamily="34" charset="0"/>
                <a:sym typeface="Roboto"/>
              </a:rPr>
              <a:t>RESISTORES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9" name="Google Shape;175;p19">
            <a:extLst>
              <a:ext uri="{FF2B5EF4-FFF2-40B4-BE49-F238E27FC236}">
                <a16:creationId xmlns="" xmlns:a16="http://schemas.microsoft.com/office/drawing/2014/main" id="{CFCE83D5-9840-BB4F-AD62-2E5F018A2F59}"/>
              </a:ext>
            </a:extLst>
          </p:cNvPr>
          <p:cNvSpPr txBox="1"/>
          <p:nvPr/>
        </p:nvSpPr>
        <p:spPr>
          <a:xfrm>
            <a:off x="779778" y="1828438"/>
            <a:ext cx="8546697" cy="6693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una </a:t>
            </a: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resistencia o resistor,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distinguen tres características muy importantes  que definen sus condiciones de trabajo y uso:</a:t>
            </a:r>
          </a:p>
        </p:txBody>
      </p:sp>
      <p:sp>
        <p:nvSpPr>
          <p:cNvPr id="13" name="Google Shape;175;p19">
            <a:extLst>
              <a:ext uri="{FF2B5EF4-FFF2-40B4-BE49-F238E27FC236}">
                <a16:creationId xmlns="" xmlns:a16="http://schemas.microsoft.com/office/drawing/2014/main" id="{A03DC610-6476-D84A-BE4F-91CB20F3E23F}"/>
              </a:ext>
            </a:extLst>
          </p:cNvPr>
          <p:cNvSpPr txBox="1"/>
          <p:nvPr/>
        </p:nvSpPr>
        <p:spPr>
          <a:xfrm>
            <a:off x="792480" y="2618338"/>
            <a:ext cx="8132063" cy="6693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POTENCIA NOMINAL: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el valor de la potencia disipada por el resistor en condiciones normales de presión y temperatura.</a:t>
            </a:r>
          </a:p>
        </p:txBody>
      </p:sp>
      <p:sp>
        <p:nvSpPr>
          <p:cNvPr id="16" name="Google Shape;174;p19">
            <a:extLst>
              <a:ext uri="{FF2B5EF4-FFF2-40B4-BE49-F238E27FC236}">
                <a16:creationId xmlns="" xmlns:a16="http://schemas.microsoft.com/office/drawing/2014/main" id="{215CE52D-D6BE-7040-B921-43DD05966A30}"/>
              </a:ext>
            </a:extLst>
          </p:cNvPr>
          <p:cNvSpPr/>
          <p:nvPr/>
        </p:nvSpPr>
        <p:spPr>
          <a:xfrm>
            <a:off x="466025" y="3451527"/>
            <a:ext cx="8726700" cy="1982324"/>
          </a:xfrm>
          <a:prstGeom prst="roundRect">
            <a:avLst>
              <a:gd name="adj" fmla="val 18512"/>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7" name="Google Shape;175;p19">
            <a:extLst>
              <a:ext uri="{FF2B5EF4-FFF2-40B4-BE49-F238E27FC236}">
                <a16:creationId xmlns="" xmlns:a16="http://schemas.microsoft.com/office/drawing/2014/main" id="{8F5ADDE1-2B2E-4A4B-BE0E-AFE81C82AEA7}"/>
              </a:ext>
            </a:extLst>
          </p:cNvPr>
          <p:cNvSpPr txBox="1"/>
          <p:nvPr/>
        </p:nvSpPr>
        <p:spPr>
          <a:xfrm>
            <a:off x="792480" y="3666653"/>
            <a:ext cx="8132063" cy="151659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TOLERANCIA: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Debido a los factores indicados anteriormente, y en función de la exactitud que se le de al valor, se establece el concepto de tolerancia como un porcentaje del valor nominal. De esta forma, si sumamos el resultado de aplicar el porcentaje al valor nominal, obtenemos un valor límite superior. Si por el contrario, lo que hacemos es restarlo, obtenemos un valor límite inferior. Con la tolerancia, el fabricante nos garantiza que el valor real de la resistencia va a estar siempre contenido entre estos valores, si esto no es así, el componente está defectuoso.</a:t>
            </a:r>
          </a:p>
        </p:txBody>
      </p:sp>
      <p:sp>
        <p:nvSpPr>
          <p:cNvPr id="18" name="Google Shape;174;p19">
            <a:extLst>
              <a:ext uri="{FF2B5EF4-FFF2-40B4-BE49-F238E27FC236}">
                <a16:creationId xmlns="" xmlns:a16="http://schemas.microsoft.com/office/drawing/2014/main" id="{AB26F9CC-7945-8F44-AA20-3EA45D548423}"/>
              </a:ext>
            </a:extLst>
          </p:cNvPr>
          <p:cNvSpPr/>
          <p:nvPr/>
        </p:nvSpPr>
        <p:spPr>
          <a:xfrm>
            <a:off x="466025" y="5510525"/>
            <a:ext cx="8726700" cy="1218983"/>
          </a:xfrm>
          <a:prstGeom prst="roundRect">
            <a:avLst>
              <a:gd name="adj" fmla="val 19668"/>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9" name="Google Shape;175;p19">
            <a:extLst>
              <a:ext uri="{FF2B5EF4-FFF2-40B4-BE49-F238E27FC236}">
                <a16:creationId xmlns="" xmlns:a16="http://schemas.microsoft.com/office/drawing/2014/main" id="{6756B1E8-0E88-5640-96FD-686CF3D83EB1}"/>
              </a:ext>
            </a:extLst>
          </p:cNvPr>
          <p:cNvSpPr txBox="1"/>
          <p:nvPr/>
        </p:nvSpPr>
        <p:spPr>
          <a:xfrm>
            <a:off x="792480" y="5763851"/>
            <a:ext cx="8132063" cy="6693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VALOR NOMINAL: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el que indica el fabricante. Este valor normalmente es diferente del valor real, pues influyen diferentes factores de tipo ambiental o de los mismos procesos de fabricación, pues no son exactos. Suele venir indicado, bien con un código de colores, bien con caracteres alfanuméricos.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2077</TotalTime>
  <Words>1927</Words>
  <Application>Microsoft Office PowerPoint</Application>
  <PresentationFormat>Personalizado</PresentationFormat>
  <Paragraphs>263</Paragraphs>
  <Slides>27</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Roboto Medium</vt:lpstr>
      <vt:lpstr>Calibri</vt:lpstr>
      <vt:lpstr>Roboto</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185</cp:revision>
  <dcterms:modified xsi:type="dcterms:W3CDTF">2021-01-29T07:56:28Z</dcterms:modified>
</cp:coreProperties>
</file>