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7"/>
  </p:notesMasterIdLst>
  <p:sldIdLst>
    <p:sldId id="282" r:id="rId2"/>
    <p:sldId id="283" r:id="rId3"/>
    <p:sldId id="309" r:id="rId4"/>
    <p:sldId id="257" r:id="rId5"/>
    <p:sldId id="284" r:id="rId6"/>
    <p:sldId id="259" r:id="rId7"/>
    <p:sldId id="261" r:id="rId8"/>
    <p:sldId id="262" r:id="rId9"/>
    <p:sldId id="263" r:id="rId10"/>
    <p:sldId id="295" r:id="rId11"/>
    <p:sldId id="296" r:id="rId12"/>
    <p:sldId id="297" r:id="rId13"/>
    <p:sldId id="298" r:id="rId14"/>
    <p:sldId id="307" r:id="rId15"/>
    <p:sldId id="299" r:id="rId16"/>
    <p:sldId id="300" r:id="rId17"/>
    <p:sldId id="301" r:id="rId18"/>
    <p:sldId id="302" r:id="rId19"/>
    <p:sldId id="303" r:id="rId20"/>
    <p:sldId id="304" r:id="rId21"/>
    <p:sldId id="305" r:id="rId22"/>
    <p:sldId id="291" r:id="rId23"/>
    <p:sldId id="308" r:id="rId24"/>
    <p:sldId id="292" r:id="rId25"/>
    <p:sldId id="293" r:id="rId26"/>
  </p:sldIdLst>
  <p:sldSz cx="9720263" cy="7559675"/>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06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niella Toledo" initials="" lastIdx="1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384D"/>
    <a:srgbClr val="9DD9E9"/>
    <a:srgbClr val="37AF51"/>
    <a:srgbClr val="E9E1E4"/>
    <a:srgbClr val="B99CA5"/>
    <a:srgbClr val="F6F0F2"/>
    <a:srgbClr val="187449"/>
    <a:srgbClr val="BF4E17"/>
    <a:srgbClr val="289CBD"/>
    <a:srgbClr val="ECEC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69" autoAdjust="0"/>
    <p:restoredTop sz="94658"/>
  </p:normalViewPr>
  <p:slideViewPr>
    <p:cSldViewPr snapToGrid="0">
      <p:cViewPr varScale="1">
        <p:scale>
          <a:sx n="97" d="100"/>
          <a:sy n="97" d="100"/>
        </p:scale>
        <p:origin x="1950" y="84"/>
      </p:cViewPr>
      <p:guideLst>
        <p:guide orient="horz" pos="2381"/>
        <p:guide pos="306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224953" y="685800"/>
            <a:ext cx="44088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2211375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36c9504a1_0_30: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36c9504a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2672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936c9504a1_0_92: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936c9504a1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0194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936c9504a1_0_38: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936c9504a1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8601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9423f9ec96_0_25: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9423f9ec96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63567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970b88fe2e_1_45: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970b88fe2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57552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970b88fe2e_1_66: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970b88fe2e_1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56378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36c9504a1_0_30: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36c9504a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3307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9423f9ec96_0_4: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9423f9ec9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892646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9423f9ec96_0_25: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9423f9ec96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77247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36c9504a1_0_30: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36c9504a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72516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9423f9ec96_0_4: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9423f9ec9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08916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36c9504a1_0_30:notes"/>
          <p:cNvSpPr>
            <a:spLocks noGrp="1" noRot="1" noChangeAspect="1"/>
          </p:cNvSpPr>
          <p:nvPr>
            <p:ph type="sldImg" idx="2"/>
          </p:nvPr>
        </p:nvSpPr>
        <p:spPr>
          <a:xfrm>
            <a:off x="1225550" y="685800"/>
            <a:ext cx="44084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36c9504a1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12093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Tree>
    <p:extLst>
      <p:ext uri="{BB962C8B-B14F-4D97-AF65-F5344CB8AC3E}">
        <p14:creationId xmlns:p14="http://schemas.microsoft.com/office/powerpoint/2010/main" val="697029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p:nvPr/>
        </p:nvSpPr>
        <p:spPr>
          <a:xfrm>
            <a:off x="180900" y="180900"/>
            <a:ext cx="7911000" cy="651000"/>
          </a:xfrm>
          <a:prstGeom prst="round2SameRect">
            <a:avLst>
              <a:gd name="adj1" fmla="val 16667"/>
              <a:gd name="adj2" fmla="val 0"/>
            </a:avLst>
          </a:prstGeom>
          <a:solidFill>
            <a:srgbClr val="741B47"/>
          </a:solid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15" name="Google Shape;15;p3"/>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16" name="Google Shape;16;p3"/>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5" name="Google Shape;68;p14">
            <a:extLst>
              <a:ext uri="{FF2B5EF4-FFF2-40B4-BE49-F238E27FC236}">
                <a16:creationId xmlns:a16="http://schemas.microsoft.com/office/drawing/2014/main" xmlns="" id="{71351533-3587-8644-8CC1-458BF48E475F}"/>
              </a:ext>
            </a:extLst>
          </p:cNvPr>
          <p:cNvSpPr txBox="1"/>
          <p:nvPr userDrawn="1"/>
        </p:nvSpPr>
        <p:spPr>
          <a:xfrm>
            <a:off x="8453450" y="280975"/>
            <a:ext cx="1166700" cy="347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x-none" sz="1200" dirty="0">
                <a:latin typeface="Calibri" panose="020F0502020204030204" pitchFamily="34" charset="0"/>
                <a:ea typeface="Roboto Medium"/>
                <a:cs typeface="Calibri" panose="020F0502020204030204" pitchFamily="34" charset="0"/>
                <a:sym typeface="Roboto Medium"/>
              </a:rPr>
              <a:t>Actividad </a:t>
            </a:r>
            <a:r>
              <a:rPr lang="es-ES" sz="1200" dirty="0" smtClean="0">
                <a:latin typeface="Calibri" panose="020F0502020204030204" pitchFamily="34" charset="0"/>
                <a:ea typeface="Roboto Medium"/>
                <a:cs typeface="Calibri" panose="020F0502020204030204" pitchFamily="34" charset="0"/>
                <a:sym typeface="Roboto Medium"/>
              </a:rPr>
              <a:t>4</a:t>
            </a:r>
            <a:r>
              <a:rPr lang="x-none" sz="1200" dirty="0" smtClean="0">
                <a:latin typeface="Calibri" panose="020F0502020204030204" pitchFamily="34" charset="0"/>
                <a:ea typeface="Roboto Medium"/>
                <a:cs typeface="Calibri" panose="020F0502020204030204" pitchFamily="34" charset="0"/>
                <a:sym typeface="Roboto Medium"/>
              </a:rPr>
              <a:t>| </a:t>
            </a:r>
            <a:r>
              <a:rPr lang="x-none" sz="1600" dirty="0">
                <a:solidFill>
                  <a:srgbClr val="741B47"/>
                </a:solidFill>
                <a:latin typeface="Calibri" panose="020F0502020204030204" pitchFamily="34" charset="0"/>
                <a:ea typeface="Roboto"/>
                <a:cs typeface="Calibri" panose="020F0502020204030204" pitchFamily="34" charset="0"/>
                <a:sym typeface="Roboto"/>
              </a:rPr>
              <a:t>2</a:t>
            </a:r>
            <a:endParaRPr sz="16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6" name="Google Shape;69;p14">
            <a:extLst>
              <a:ext uri="{FF2B5EF4-FFF2-40B4-BE49-F238E27FC236}">
                <a16:creationId xmlns="" xmlns:a16="http://schemas.microsoft.com/office/drawing/2014/main" id="{88E79B74-0F0A-F446-A2FF-4A905EDA6ABB}"/>
              </a:ext>
            </a:extLst>
          </p:cNvPr>
          <p:cNvSpPr txBox="1"/>
          <p:nvPr userDrawn="1"/>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p:nvPr/>
        </p:nvSpPr>
        <p:spPr>
          <a:xfrm rot="10800000" flipH="1">
            <a:off x="180975" y="832250"/>
            <a:ext cx="9358200" cy="1236900"/>
          </a:xfrm>
          <a:prstGeom prst="round1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4"/>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
        <p:nvSpPr>
          <p:cNvPr id="20" name="Google Shape;20;p4"/>
          <p:cNvSpPr/>
          <p:nvPr/>
        </p:nvSpPr>
        <p:spPr>
          <a:xfrm>
            <a:off x="180900" y="180900"/>
            <a:ext cx="7911000" cy="651000"/>
          </a:xfrm>
          <a:prstGeom prst="round2SameRect">
            <a:avLst>
              <a:gd name="adj1" fmla="val 16667"/>
              <a:gd name="adj2" fmla="val 0"/>
            </a:avLst>
          </a:prstGeom>
          <a:solidFill>
            <a:srgbClr val="741B47"/>
          </a:solid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21" name="Google Shape;21;p4"/>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22" name="Google Shape;22;p4"/>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7" name="Google Shape;68;p14">
            <a:extLst>
              <a:ext uri="{FF2B5EF4-FFF2-40B4-BE49-F238E27FC236}">
                <a16:creationId xmlns:a16="http://schemas.microsoft.com/office/drawing/2014/main" xmlns="" id="{71351533-3587-8644-8CC1-458BF48E475F}"/>
              </a:ext>
            </a:extLst>
          </p:cNvPr>
          <p:cNvSpPr txBox="1"/>
          <p:nvPr userDrawn="1"/>
        </p:nvSpPr>
        <p:spPr>
          <a:xfrm>
            <a:off x="8453450" y="280975"/>
            <a:ext cx="1166700" cy="347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x-none" sz="1200" dirty="0">
                <a:latin typeface="Calibri" panose="020F0502020204030204" pitchFamily="34" charset="0"/>
                <a:ea typeface="Roboto Medium"/>
                <a:cs typeface="Calibri" panose="020F0502020204030204" pitchFamily="34" charset="0"/>
                <a:sym typeface="Roboto Medium"/>
              </a:rPr>
              <a:t>Actividad </a:t>
            </a:r>
            <a:r>
              <a:rPr lang="es-ES" sz="1200" dirty="0" smtClean="0">
                <a:latin typeface="Calibri" panose="020F0502020204030204" pitchFamily="34" charset="0"/>
                <a:ea typeface="Roboto Medium"/>
                <a:cs typeface="Calibri" panose="020F0502020204030204" pitchFamily="34" charset="0"/>
                <a:sym typeface="Roboto Medium"/>
              </a:rPr>
              <a:t>4</a:t>
            </a:r>
            <a:r>
              <a:rPr lang="x-none" sz="1200" dirty="0" smtClean="0">
                <a:latin typeface="Calibri" panose="020F0502020204030204" pitchFamily="34" charset="0"/>
                <a:ea typeface="Roboto Medium"/>
                <a:cs typeface="Calibri" panose="020F0502020204030204" pitchFamily="34" charset="0"/>
                <a:sym typeface="Roboto Medium"/>
              </a:rPr>
              <a:t>| </a:t>
            </a:r>
            <a:r>
              <a:rPr lang="x-none" sz="1600" dirty="0">
                <a:solidFill>
                  <a:srgbClr val="741B47"/>
                </a:solidFill>
                <a:latin typeface="Calibri" panose="020F0502020204030204" pitchFamily="34" charset="0"/>
                <a:ea typeface="Roboto"/>
                <a:cs typeface="Calibri" panose="020F0502020204030204" pitchFamily="34" charset="0"/>
                <a:sym typeface="Roboto"/>
              </a:rPr>
              <a:t>2</a:t>
            </a:r>
            <a:endParaRPr sz="16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8" name="Google Shape;69;p14">
            <a:extLst>
              <a:ext uri="{FF2B5EF4-FFF2-40B4-BE49-F238E27FC236}">
                <a16:creationId xmlns="" xmlns:a16="http://schemas.microsoft.com/office/drawing/2014/main" id="{88E79B74-0F0A-F446-A2FF-4A905EDA6ABB}"/>
              </a:ext>
            </a:extLst>
          </p:cNvPr>
          <p:cNvSpPr txBox="1"/>
          <p:nvPr userDrawn="1"/>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p:nvPr/>
        </p:nvSpPr>
        <p:spPr>
          <a:xfrm rot="10800000" flipH="1">
            <a:off x="181650" y="822025"/>
            <a:ext cx="9356700" cy="6531300"/>
          </a:xfrm>
          <a:prstGeom prst="round1Rect">
            <a:avLst>
              <a:gd name="adj" fmla="val 15350"/>
            </a:avLst>
          </a:prstGeom>
          <a:solidFill>
            <a:srgbClr val="BA9BA5">
              <a:alpha val="258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5"/>
          <p:cNvSpPr/>
          <p:nvPr/>
        </p:nvSpPr>
        <p:spPr>
          <a:xfrm>
            <a:off x="180900" y="180900"/>
            <a:ext cx="7911000" cy="651000"/>
          </a:xfrm>
          <a:prstGeom prst="round2SameRect">
            <a:avLst>
              <a:gd name="adj1" fmla="val 16667"/>
              <a:gd name="adj2" fmla="val 0"/>
            </a:avLst>
          </a:prstGeom>
          <a:solidFill>
            <a:srgbClr val="741B47"/>
          </a:solid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26" name="Google Shape;26;p5"/>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27" name="Google Shape;27;p5"/>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6" name="Google Shape;68;p14">
            <a:extLst>
              <a:ext uri="{FF2B5EF4-FFF2-40B4-BE49-F238E27FC236}">
                <a16:creationId xmlns:a16="http://schemas.microsoft.com/office/drawing/2014/main" xmlns="" id="{71351533-3587-8644-8CC1-458BF48E475F}"/>
              </a:ext>
            </a:extLst>
          </p:cNvPr>
          <p:cNvSpPr txBox="1"/>
          <p:nvPr userDrawn="1"/>
        </p:nvSpPr>
        <p:spPr>
          <a:xfrm>
            <a:off x="8453450" y="280975"/>
            <a:ext cx="1166700" cy="347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x-none" sz="1200" dirty="0">
                <a:latin typeface="Calibri" panose="020F0502020204030204" pitchFamily="34" charset="0"/>
                <a:ea typeface="Roboto Medium"/>
                <a:cs typeface="Calibri" panose="020F0502020204030204" pitchFamily="34" charset="0"/>
                <a:sym typeface="Roboto Medium"/>
              </a:rPr>
              <a:t>Actividad </a:t>
            </a:r>
            <a:r>
              <a:rPr lang="es-ES" sz="1200" dirty="0" smtClean="0">
                <a:latin typeface="Calibri" panose="020F0502020204030204" pitchFamily="34" charset="0"/>
                <a:ea typeface="Roboto Medium"/>
                <a:cs typeface="Calibri" panose="020F0502020204030204" pitchFamily="34" charset="0"/>
                <a:sym typeface="Roboto Medium"/>
              </a:rPr>
              <a:t>4</a:t>
            </a:r>
            <a:r>
              <a:rPr lang="x-none" sz="1200" dirty="0" smtClean="0">
                <a:latin typeface="Calibri" panose="020F0502020204030204" pitchFamily="34" charset="0"/>
                <a:ea typeface="Roboto Medium"/>
                <a:cs typeface="Calibri" panose="020F0502020204030204" pitchFamily="34" charset="0"/>
                <a:sym typeface="Roboto Medium"/>
              </a:rPr>
              <a:t>| </a:t>
            </a:r>
            <a:r>
              <a:rPr lang="x-none" sz="1600" dirty="0">
                <a:solidFill>
                  <a:srgbClr val="741B47"/>
                </a:solidFill>
                <a:latin typeface="Calibri" panose="020F0502020204030204" pitchFamily="34" charset="0"/>
                <a:ea typeface="Roboto"/>
                <a:cs typeface="Calibri" panose="020F0502020204030204" pitchFamily="34" charset="0"/>
                <a:sym typeface="Roboto"/>
              </a:rPr>
              <a:t>2</a:t>
            </a:r>
            <a:endParaRPr sz="16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7" name="Google Shape;69;p14">
            <a:extLst>
              <a:ext uri="{FF2B5EF4-FFF2-40B4-BE49-F238E27FC236}">
                <a16:creationId xmlns="" xmlns:a16="http://schemas.microsoft.com/office/drawing/2014/main" id="{88E79B74-0F0A-F446-A2FF-4A905EDA6ABB}"/>
              </a:ext>
            </a:extLst>
          </p:cNvPr>
          <p:cNvSpPr txBox="1"/>
          <p:nvPr userDrawn="1"/>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
        <p:nvSpPr>
          <p:cNvPr id="30" name="Google Shape;30;p6"/>
          <p:cNvSpPr/>
          <p:nvPr/>
        </p:nvSpPr>
        <p:spPr>
          <a:xfrm rot="10800000" flipH="1">
            <a:off x="181650" y="822025"/>
            <a:ext cx="9356700" cy="6531300"/>
          </a:xfrm>
          <a:prstGeom prst="round1Rect">
            <a:avLst>
              <a:gd name="adj" fmla="val 15350"/>
            </a:avLst>
          </a:pr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6"/>
          <p:cNvSpPr/>
          <p:nvPr/>
        </p:nvSpPr>
        <p:spPr>
          <a:xfrm>
            <a:off x="180900" y="180900"/>
            <a:ext cx="7911000" cy="651000"/>
          </a:xfrm>
          <a:prstGeom prst="round2SameRect">
            <a:avLst>
              <a:gd name="adj1" fmla="val 16667"/>
              <a:gd name="adj2" fmla="val 0"/>
            </a:avLst>
          </a:prstGeom>
          <a:solidFill>
            <a:srgbClr val="741B47"/>
          </a:solid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32" name="Google Shape;32;p6"/>
          <p:cNvSpPr/>
          <p:nvPr/>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33" name="Google Shape;33;p6"/>
          <p:cNvSpPr/>
          <p:nvPr/>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7" name="Google Shape;68;p14">
            <a:extLst>
              <a:ext uri="{FF2B5EF4-FFF2-40B4-BE49-F238E27FC236}">
                <a16:creationId xmlns:a16="http://schemas.microsoft.com/office/drawing/2014/main" xmlns="" id="{71351533-3587-8644-8CC1-458BF48E475F}"/>
              </a:ext>
            </a:extLst>
          </p:cNvPr>
          <p:cNvSpPr txBox="1"/>
          <p:nvPr userDrawn="1"/>
        </p:nvSpPr>
        <p:spPr>
          <a:xfrm>
            <a:off x="8453450" y="280975"/>
            <a:ext cx="1166700" cy="3477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x-none" sz="1200" dirty="0">
                <a:latin typeface="Calibri" panose="020F0502020204030204" pitchFamily="34" charset="0"/>
                <a:ea typeface="Roboto Medium"/>
                <a:cs typeface="Calibri" panose="020F0502020204030204" pitchFamily="34" charset="0"/>
                <a:sym typeface="Roboto Medium"/>
              </a:rPr>
              <a:t>Actividad </a:t>
            </a:r>
            <a:r>
              <a:rPr lang="es-ES" sz="1200" dirty="0" smtClean="0">
                <a:latin typeface="Calibri" panose="020F0502020204030204" pitchFamily="34" charset="0"/>
                <a:ea typeface="Roboto Medium"/>
                <a:cs typeface="Calibri" panose="020F0502020204030204" pitchFamily="34" charset="0"/>
                <a:sym typeface="Roboto Medium"/>
              </a:rPr>
              <a:t>4</a:t>
            </a:r>
            <a:r>
              <a:rPr lang="x-none" sz="1200" dirty="0" smtClean="0">
                <a:latin typeface="Calibri" panose="020F0502020204030204" pitchFamily="34" charset="0"/>
                <a:ea typeface="Roboto Medium"/>
                <a:cs typeface="Calibri" panose="020F0502020204030204" pitchFamily="34" charset="0"/>
                <a:sym typeface="Roboto Medium"/>
              </a:rPr>
              <a:t>| </a:t>
            </a:r>
            <a:r>
              <a:rPr lang="x-none" sz="1600" dirty="0">
                <a:solidFill>
                  <a:srgbClr val="741B47"/>
                </a:solidFill>
                <a:latin typeface="Calibri" panose="020F0502020204030204" pitchFamily="34" charset="0"/>
                <a:ea typeface="Roboto"/>
                <a:cs typeface="Calibri" panose="020F0502020204030204" pitchFamily="34" charset="0"/>
                <a:sym typeface="Roboto"/>
              </a:rPr>
              <a:t>2</a:t>
            </a:r>
            <a:endParaRPr sz="16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8" name="Google Shape;69;p14">
            <a:extLst>
              <a:ext uri="{FF2B5EF4-FFF2-40B4-BE49-F238E27FC236}">
                <a16:creationId xmlns="" xmlns:a16="http://schemas.microsoft.com/office/drawing/2014/main" id="{88E79B74-0F0A-F446-A2FF-4A905EDA6ABB}"/>
              </a:ext>
            </a:extLst>
          </p:cNvPr>
          <p:cNvSpPr txBox="1"/>
          <p:nvPr userDrawn="1"/>
        </p:nvSpPr>
        <p:spPr>
          <a:xfrm>
            <a:off x="442650" y="350325"/>
            <a:ext cx="7441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b="1" dirty="0">
                <a:solidFill>
                  <a:srgbClr val="FFFFFF"/>
                </a:solidFill>
                <a:latin typeface="Calibri" panose="020F0502020204030204" pitchFamily="34" charset="0"/>
                <a:ea typeface="Roboto"/>
                <a:cs typeface="Calibri" panose="020F0502020204030204" pitchFamily="34" charset="0"/>
                <a:sym typeface="Roboto"/>
              </a:rPr>
              <a:t>MÓDULO</a:t>
            </a:r>
            <a:r>
              <a:rPr lang="x-none" dirty="0">
                <a:solidFill>
                  <a:srgbClr val="FFFFFF"/>
                </a:solidFill>
                <a:latin typeface="Calibri" panose="020F0502020204030204" pitchFamily="34" charset="0"/>
                <a:ea typeface="Roboto"/>
                <a:cs typeface="Calibri" panose="020F0502020204030204" pitchFamily="34" charset="0"/>
                <a:sym typeface="Roboto"/>
              </a:rPr>
              <a:t> Mantenimiento de Sistemas Eléctricos y Electrónicos</a:t>
            </a:r>
            <a:endParaRPr dirty="0">
              <a:solidFill>
                <a:srgbClr val="FFFFFF"/>
              </a:solidFill>
              <a:latin typeface="Calibri" panose="020F0502020204030204" pitchFamily="34" charset="0"/>
              <a:ea typeface="Roboto"/>
              <a:cs typeface="Calibri" panose="020F0502020204030204" pitchFamily="34" charset="0"/>
              <a:sym typeface="Roboto"/>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331335" y="816630"/>
            <a:ext cx="2985000" cy="11106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SzPts val="2900"/>
              <a:buChar char="●"/>
              <a:defRPr sz="2900"/>
            </a:lvl1pPr>
            <a:lvl2pPr lvl="1">
              <a:spcBef>
                <a:spcPts val="0"/>
              </a:spcBef>
              <a:spcAft>
                <a:spcPts val="0"/>
              </a:spcAft>
              <a:buSzPts val="2900"/>
              <a:buChar char="○"/>
              <a:defRPr sz="2900"/>
            </a:lvl2pPr>
            <a:lvl3pPr lvl="2">
              <a:spcBef>
                <a:spcPts val="0"/>
              </a:spcBef>
              <a:spcAft>
                <a:spcPts val="0"/>
              </a:spcAft>
              <a:buSzPts val="2900"/>
              <a:buChar char="■"/>
              <a:defRPr sz="2900"/>
            </a:lvl3pPr>
            <a:lvl4pPr lvl="3">
              <a:spcBef>
                <a:spcPts val="0"/>
              </a:spcBef>
              <a:spcAft>
                <a:spcPts val="0"/>
              </a:spcAft>
              <a:buSzPts val="2900"/>
              <a:buChar char="●"/>
              <a:defRPr sz="2900"/>
            </a:lvl4pPr>
            <a:lvl5pPr lvl="4">
              <a:spcBef>
                <a:spcPts val="0"/>
              </a:spcBef>
              <a:spcAft>
                <a:spcPts val="0"/>
              </a:spcAft>
              <a:buSzPts val="2900"/>
              <a:buChar char="○"/>
              <a:defRPr sz="2900"/>
            </a:lvl5pPr>
            <a:lvl6pPr lvl="5">
              <a:spcBef>
                <a:spcPts val="0"/>
              </a:spcBef>
              <a:spcAft>
                <a:spcPts val="0"/>
              </a:spcAft>
              <a:buSzPts val="2900"/>
              <a:buChar char="■"/>
              <a:defRPr sz="2900"/>
            </a:lvl6pPr>
            <a:lvl7pPr lvl="6">
              <a:spcBef>
                <a:spcPts val="0"/>
              </a:spcBef>
              <a:spcAft>
                <a:spcPts val="0"/>
              </a:spcAft>
              <a:buSzPts val="2900"/>
              <a:buChar char="●"/>
              <a:defRPr sz="2900"/>
            </a:lvl7pPr>
            <a:lvl8pPr lvl="7">
              <a:spcBef>
                <a:spcPts val="0"/>
              </a:spcBef>
              <a:spcAft>
                <a:spcPts val="0"/>
              </a:spcAft>
              <a:buSzPts val="2900"/>
              <a:buChar char="○"/>
              <a:defRPr sz="2900"/>
            </a:lvl8pPr>
            <a:lvl9pPr lvl="8">
              <a:spcBef>
                <a:spcPts val="0"/>
              </a:spcBef>
              <a:spcAft>
                <a:spcPts val="0"/>
              </a:spcAft>
              <a:buSzPts val="2900"/>
              <a:buChar char="■"/>
              <a:defRPr sz="2900"/>
            </a:lvl9pPr>
          </a:lstStyle>
          <a:p>
            <a:endParaRPr/>
          </a:p>
        </p:txBody>
      </p:sp>
      <p:sp>
        <p:nvSpPr>
          <p:cNvPr id="36" name="Google Shape;36;p7"/>
          <p:cNvSpPr txBox="1">
            <a:spLocks noGrp="1"/>
          </p:cNvSpPr>
          <p:nvPr>
            <p:ph type="body" idx="1"/>
          </p:nvPr>
        </p:nvSpPr>
        <p:spPr>
          <a:xfrm>
            <a:off x="331335" y="2042457"/>
            <a:ext cx="2985000" cy="4673100"/>
          </a:xfrm>
          <a:prstGeom prst="rect">
            <a:avLst/>
          </a:prstGeom>
          <a:noFill/>
          <a:ln>
            <a:noFill/>
          </a:ln>
        </p:spPr>
        <p:txBody>
          <a:bodyPr spcFirstLastPara="1" wrap="square" lIns="91425" tIns="91425" rIns="91425" bIns="91425" anchor="ctr" anchorCtr="0">
            <a:noAutofit/>
          </a:bodyPr>
          <a:lstStyle>
            <a:lvl1pPr marL="457200" lvl="0" indent="-317500">
              <a:spcBef>
                <a:spcPts val="0"/>
              </a:spcBef>
              <a:spcAft>
                <a:spcPts val="0"/>
              </a:spcAft>
              <a:buSzPts val="1400"/>
              <a:buChar char="●"/>
              <a:defRPr sz="1400"/>
            </a:lvl1pPr>
            <a:lvl2pPr marL="914400" lvl="1" indent="-317500">
              <a:spcBef>
                <a:spcPts val="0"/>
              </a:spcBef>
              <a:spcAft>
                <a:spcPts val="0"/>
              </a:spcAft>
              <a:buSzPts val="1400"/>
              <a:buChar char="○"/>
              <a:defRPr sz="1400"/>
            </a:lvl2pPr>
            <a:lvl3pPr marL="1371600" lvl="2" indent="-317500">
              <a:spcBef>
                <a:spcPts val="0"/>
              </a:spcBef>
              <a:spcAft>
                <a:spcPts val="0"/>
              </a:spcAft>
              <a:buSzPts val="1400"/>
              <a:buChar char="■"/>
              <a:defRPr sz="1400"/>
            </a:lvl3pPr>
            <a:lvl4pPr marL="1828800" lvl="3" indent="-317500">
              <a:spcBef>
                <a:spcPts val="0"/>
              </a:spcBef>
              <a:spcAft>
                <a:spcPts val="0"/>
              </a:spcAft>
              <a:buSzPts val="1400"/>
              <a:buChar char="●"/>
              <a:defRPr sz="1400"/>
            </a:lvl4pPr>
            <a:lvl5pPr marL="2286000" lvl="4" indent="-317500">
              <a:spcBef>
                <a:spcPts val="0"/>
              </a:spcBef>
              <a:spcAft>
                <a:spcPts val="0"/>
              </a:spcAft>
              <a:buSzPts val="1400"/>
              <a:buChar char="○"/>
              <a:defRPr sz="1400"/>
            </a:lvl5pPr>
            <a:lvl6pPr marL="2743200" lvl="5" indent="-317500">
              <a:spcBef>
                <a:spcPts val="0"/>
              </a:spcBef>
              <a:spcAft>
                <a:spcPts val="0"/>
              </a:spcAft>
              <a:buSzPts val="1400"/>
              <a:buChar char="■"/>
              <a:defRPr sz="1400"/>
            </a:lvl6pPr>
            <a:lvl7pPr marL="3200400" lvl="6" indent="-317500">
              <a:spcBef>
                <a:spcPts val="0"/>
              </a:spcBef>
              <a:spcAft>
                <a:spcPts val="0"/>
              </a:spcAft>
              <a:buSzPts val="1400"/>
              <a:buChar char="●"/>
              <a:defRPr sz="1400"/>
            </a:lvl7pPr>
            <a:lvl8pPr marL="3657600" lvl="7" indent="-317500">
              <a:spcBef>
                <a:spcPts val="0"/>
              </a:spcBef>
              <a:spcAft>
                <a:spcPts val="0"/>
              </a:spcAft>
              <a:buSzPts val="1400"/>
              <a:buChar char="○"/>
              <a:defRPr sz="1400"/>
            </a:lvl8pPr>
            <a:lvl9pPr marL="4114800" lvl="8" indent="-317500">
              <a:spcBef>
                <a:spcPts val="0"/>
              </a:spcBef>
              <a:spcAft>
                <a:spcPts val="0"/>
              </a:spcAft>
              <a:buSzPts val="1400"/>
              <a:buChar char="■"/>
              <a:defRPr sz="1400"/>
            </a:lvl9pPr>
          </a:lstStyle>
          <a:p>
            <a:endParaRPr/>
          </a:p>
        </p:txBody>
      </p:sp>
      <p:sp>
        <p:nvSpPr>
          <p:cNvPr id="37" name="Google Shape;37;p7"/>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8"/>
        <p:cNvGrpSpPr/>
        <p:nvPr/>
      </p:nvGrpSpPr>
      <p:grpSpPr>
        <a:xfrm>
          <a:off x="0" y="0"/>
          <a:ext cx="0" cy="0"/>
          <a:chOff x="0" y="0"/>
          <a:chExt cx="0" cy="0"/>
        </a:xfrm>
      </p:grpSpPr>
      <p:sp>
        <p:nvSpPr>
          <p:cNvPr id="39" name="Google Shape;39;p8"/>
          <p:cNvSpPr txBox="1">
            <a:spLocks noGrp="1"/>
          </p:cNvSpPr>
          <p:nvPr>
            <p:ph type="title"/>
          </p:nvPr>
        </p:nvSpPr>
        <p:spPr>
          <a:xfrm>
            <a:off x="521132" y="661638"/>
            <a:ext cx="6768900" cy="60126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SzPts val="5800"/>
              <a:buChar char="●"/>
              <a:defRPr sz="5800"/>
            </a:lvl1pPr>
            <a:lvl2pPr lvl="1">
              <a:spcBef>
                <a:spcPts val="0"/>
              </a:spcBef>
              <a:spcAft>
                <a:spcPts val="0"/>
              </a:spcAft>
              <a:buSzPts val="5800"/>
              <a:buChar char="○"/>
              <a:defRPr sz="5800"/>
            </a:lvl2pPr>
            <a:lvl3pPr lvl="2">
              <a:spcBef>
                <a:spcPts val="0"/>
              </a:spcBef>
              <a:spcAft>
                <a:spcPts val="0"/>
              </a:spcAft>
              <a:buSzPts val="5800"/>
              <a:buChar char="■"/>
              <a:defRPr sz="5800"/>
            </a:lvl3pPr>
            <a:lvl4pPr lvl="3">
              <a:spcBef>
                <a:spcPts val="0"/>
              </a:spcBef>
              <a:spcAft>
                <a:spcPts val="0"/>
              </a:spcAft>
              <a:buSzPts val="5800"/>
              <a:buChar char="●"/>
              <a:defRPr sz="5800"/>
            </a:lvl4pPr>
            <a:lvl5pPr lvl="4">
              <a:spcBef>
                <a:spcPts val="0"/>
              </a:spcBef>
              <a:spcAft>
                <a:spcPts val="0"/>
              </a:spcAft>
              <a:buSzPts val="5800"/>
              <a:buChar char="○"/>
              <a:defRPr sz="5800"/>
            </a:lvl5pPr>
            <a:lvl6pPr lvl="5">
              <a:spcBef>
                <a:spcPts val="0"/>
              </a:spcBef>
              <a:spcAft>
                <a:spcPts val="0"/>
              </a:spcAft>
              <a:buSzPts val="5800"/>
              <a:buChar char="■"/>
              <a:defRPr sz="5800"/>
            </a:lvl6pPr>
            <a:lvl7pPr lvl="6">
              <a:spcBef>
                <a:spcPts val="0"/>
              </a:spcBef>
              <a:spcAft>
                <a:spcPts val="0"/>
              </a:spcAft>
              <a:buSzPts val="5800"/>
              <a:buChar char="●"/>
              <a:defRPr sz="5800"/>
            </a:lvl7pPr>
            <a:lvl8pPr lvl="7">
              <a:spcBef>
                <a:spcPts val="0"/>
              </a:spcBef>
              <a:spcAft>
                <a:spcPts val="0"/>
              </a:spcAft>
              <a:buSzPts val="5800"/>
              <a:buChar char="○"/>
              <a:defRPr sz="5800"/>
            </a:lvl8pPr>
            <a:lvl9pPr lvl="8">
              <a:spcBef>
                <a:spcPts val="0"/>
              </a:spcBef>
              <a:spcAft>
                <a:spcPts val="0"/>
              </a:spcAft>
              <a:buSzPts val="5800"/>
              <a:buChar char="■"/>
              <a:defRPr sz="5800"/>
            </a:lvl9pPr>
          </a:lstStyle>
          <a:p>
            <a:endParaRPr/>
          </a:p>
        </p:txBody>
      </p:sp>
      <p:sp>
        <p:nvSpPr>
          <p:cNvPr id="40" name="Google Shape;40;p8"/>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1"/>
        <p:cNvGrpSpPr/>
        <p:nvPr/>
      </p:nvGrpSpPr>
      <p:grpSpPr>
        <a:xfrm>
          <a:off x="0" y="0"/>
          <a:ext cx="0" cy="0"/>
          <a:chOff x="0" y="0"/>
          <a:chExt cx="0" cy="0"/>
        </a:xfrm>
      </p:grpSpPr>
      <p:sp>
        <p:nvSpPr>
          <p:cNvPr id="42" name="Google Shape;42;p9"/>
          <p:cNvSpPr/>
          <p:nvPr/>
        </p:nvSpPr>
        <p:spPr>
          <a:xfrm>
            <a:off x="4860000" y="-184"/>
            <a:ext cx="4860000" cy="7560000"/>
          </a:xfrm>
          <a:prstGeom prst="rect">
            <a:avLst/>
          </a:prstGeom>
          <a:solidFill>
            <a:schemeClr val="lt2"/>
          </a:solidFill>
          <a:ln>
            <a:noFill/>
          </a:ln>
        </p:spPr>
        <p:txBody>
          <a:bodyPr spcFirstLastPara="1" wrap="square" lIns="109575" tIns="109575" rIns="109575" bIns="109575" anchor="ctr" anchorCtr="0">
            <a:noAutofit/>
          </a:bodyPr>
          <a:lstStyle/>
          <a:p>
            <a:pPr marL="0" lvl="0" indent="0" algn="l" rtl="0">
              <a:spcBef>
                <a:spcPts val="0"/>
              </a:spcBef>
              <a:spcAft>
                <a:spcPts val="0"/>
              </a:spcAft>
              <a:buNone/>
            </a:pPr>
            <a:endParaRPr/>
          </a:p>
        </p:txBody>
      </p:sp>
      <p:sp>
        <p:nvSpPr>
          <p:cNvPr id="43" name="Google Shape;43;p9"/>
          <p:cNvSpPr txBox="1">
            <a:spLocks noGrp="1"/>
          </p:cNvSpPr>
          <p:nvPr>
            <p:ph type="title"/>
          </p:nvPr>
        </p:nvSpPr>
        <p:spPr>
          <a:xfrm>
            <a:off x="282224" y="1812541"/>
            <a:ext cx="4299900" cy="2178600"/>
          </a:xfrm>
          <a:prstGeom prst="rect">
            <a:avLst/>
          </a:prstGeom>
          <a:noFill/>
          <a:ln>
            <a:noFill/>
          </a:ln>
        </p:spPr>
        <p:txBody>
          <a:bodyPr spcFirstLastPara="1" wrap="square" lIns="91425" tIns="91425" rIns="91425" bIns="91425" anchor="b" anchorCtr="0">
            <a:noAutofit/>
          </a:bodyPr>
          <a:lstStyle>
            <a:lvl1pPr lvl="0" algn="ctr">
              <a:spcBef>
                <a:spcPts val="0"/>
              </a:spcBef>
              <a:spcAft>
                <a:spcPts val="0"/>
              </a:spcAft>
              <a:buSzPts val="5000"/>
              <a:buChar char="●"/>
              <a:defRPr sz="5000"/>
            </a:lvl1pPr>
            <a:lvl2pPr lvl="1" algn="ctr">
              <a:spcBef>
                <a:spcPts val="0"/>
              </a:spcBef>
              <a:spcAft>
                <a:spcPts val="0"/>
              </a:spcAft>
              <a:buSzPts val="5000"/>
              <a:buChar char="○"/>
              <a:defRPr sz="5000"/>
            </a:lvl2pPr>
            <a:lvl3pPr lvl="2" algn="ctr">
              <a:spcBef>
                <a:spcPts val="0"/>
              </a:spcBef>
              <a:spcAft>
                <a:spcPts val="0"/>
              </a:spcAft>
              <a:buSzPts val="5000"/>
              <a:buChar char="■"/>
              <a:defRPr sz="5000"/>
            </a:lvl3pPr>
            <a:lvl4pPr lvl="3" algn="ctr">
              <a:spcBef>
                <a:spcPts val="0"/>
              </a:spcBef>
              <a:spcAft>
                <a:spcPts val="0"/>
              </a:spcAft>
              <a:buSzPts val="5000"/>
              <a:buChar char="●"/>
              <a:defRPr sz="5000"/>
            </a:lvl4pPr>
            <a:lvl5pPr lvl="4" algn="ctr">
              <a:spcBef>
                <a:spcPts val="0"/>
              </a:spcBef>
              <a:spcAft>
                <a:spcPts val="0"/>
              </a:spcAft>
              <a:buSzPts val="5000"/>
              <a:buChar char="○"/>
              <a:defRPr sz="5000"/>
            </a:lvl5pPr>
            <a:lvl6pPr lvl="5" algn="ctr">
              <a:spcBef>
                <a:spcPts val="0"/>
              </a:spcBef>
              <a:spcAft>
                <a:spcPts val="0"/>
              </a:spcAft>
              <a:buSzPts val="5000"/>
              <a:buChar char="■"/>
              <a:defRPr sz="5000"/>
            </a:lvl6pPr>
            <a:lvl7pPr lvl="6" algn="ctr">
              <a:spcBef>
                <a:spcPts val="0"/>
              </a:spcBef>
              <a:spcAft>
                <a:spcPts val="0"/>
              </a:spcAft>
              <a:buSzPts val="5000"/>
              <a:buChar char="●"/>
              <a:defRPr sz="5000"/>
            </a:lvl7pPr>
            <a:lvl8pPr lvl="7" algn="ctr">
              <a:spcBef>
                <a:spcPts val="0"/>
              </a:spcBef>
              <a:spcAft>
                <a:spcPts val="0"/>
              </a:spcAft>
              <a:buSzPts val="5000"/>
              <a:buChar char="○"/>
              <a:defRPr sz="5000"/>
            </a:lvl8pPr>
            <a:lvl9pPr lvl="8" algn="ctr">
              <a:spcBef>
                <a:spcPts val="0"/>
              </a:spcBef>
              <a:spcAft>
                <a:spcPts val="0"/>
              </a:spcAft>
              <a:buSzPts val="5000"/>
              <a:buChar char="■"/>
              <a:defRPr sz="5000"/>
            </a:lvl9pPr>
          </a:lstStyle>
          <a:p>
            <a:endParaRPr/>
          </a:p>
        </p:txBody>
      </p:sp>
      <p:sp>
        <p:nvSpPr>
          <p:cNvPr id="44" name="Google Shape;44;p9"/>
          <p:cNvSpPr txBox="1">
            <a:spLocks noGrp="1"/>
          </p:cNvSpPr>
          <p:nvPr>
            <p:ph type="subTitle" idx="1"/>
          </p:nvPr>
        </p:nvSpPr>
        <p:spPr>
          <a:xfrm>
            <a:off x="282224" y="4120005"/>
            <a:ext cx="4299900" cy="18153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25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a:endParaRPr/>
          </a:p>
        </p:txBody>
      </p:sp>
      <p:sp>
        <p:nvSpPr>
          <p:cNvPr id="45" name="Google Shape;45;p9"/>
          <p:cNvSpPr txBox="1">
            <a:spLocks noGrp="1"/>
          </p:cNvSpPr>
          <p:nvPr>
            <p:ph type="body" idx="2"/>
          </p:nvPr>
        </p:nvSpPr>
        <p:spPr>
          <a:xfrm>
            <a:off x="5250650" y="1064257"/>
            <a:ext cx="4078800" cy="5431200"/>
          </a:xfrm>
          <a:prstGeom prst="rect">
            <a:avLst/>
          </a:prstGeom>
          <a:noFill/>
          <a:ln>
            <a:noFill/>
          </a:ln>
        </p:spPr>
        <p:txBody>
          <a:bodyPr spcFirstLastPara="1" wrap="square" lIns="91425" tIns="91425" rIns="91425" bIns="91425" anchor="ctr"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6" name="Google Shape;46;p9"/>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10"/>
          <p:cNvSpPr txBox="1">
            <a:spLocks noGrp="1"/>
          </p:cNvSpPr>
          <p:nvPr>
            <p:ph type="body" idx="1"/>
          </p:nvPr>
        </p:nvSpPr>
        <p:spPr>
          <a:xfrm>
            <a:off x="331335" y="6218168"/>
            <a:ext cx="6376800" cy="889500"/>
          </a:xfrm>
          <a:prstGeom prst="rect">
            <a:avLst/>
          </a:prstGeom>
          <a:noFill/>
          <a:ln>
            <a:noFill/>
          </a:ln>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400"/>
              <a:buNone/>
              <a:defRPr/>
            </a:lvl1pPr>
          </a:lstStyle>
          <a:p>
            <a:endParaRPr/>
          </a:p>
        </p:txBody>
      </p:sp>
      <p:sp>
        <p:nvSpPr>
          <p:cNvPr id="49" name="Google Shape;49;p10"/>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
        <p:cNvGrpSpPr/>
        <p:nvPr/>
      </p:nvGrpSpPr>
      <p:grpSpPr>
        <a:xfrm>
          <a:off x="0" y="0"/>
          <a:ext cx="0" cy="0"/>
          <a:chOff x="0" y="0"/>
          <a:chExt cx="0" cy="0"/>
        </a:xfrm>
      </p:grpSpPr>
      <p:sp>
        <p:nvSpPr>
          <p:cNvPr id="51" name="Google Shape;51;p11"/>
          <p:cNvSpPr txBox="1">
            <a:spLocks noGrp="1"/>
          </p:cNvSpPr>
          <p:nvPr>
            <p:ph type="title" hasCustomPrompt="1"/>
          </p:nvPr>
        </p:nvSpPr>
        <p:spPr>
          <a:xfrm>
            <a:off x="331335" y="1625801"/>
            <a:ext cx="9057300" cy="2886000"/>
          </a:xfrm>
          <a:prstGeom prst="rect">
            <a:avLst/>
          </a:prstGeom>
          <a:noFill/>
          <a:ln>
            <a:noFill/>
          </a:ln>
        </p:spPr>
        <p:txBody>
          <a:bodyPr spcFirstLastPara="1" wrap="square" lIns="91425" tIns="91425" rIns="91425" bIns="91425" anchor="b" anchorCtr="0">
            <a:noAutofit/>
          </a:bodyPr>
          <a:lstStyle>
            <a:lvl1pPr lvl="0" algn="ctr">
              <a:spcBef>
                <a:spcPts val="0"/>
              </a:spcBef>
              <a:spcAft>
                <a:spcPts val="0"/>
              </a:spcAft>
              <a:buSzPts val="14400"/>
              <a:buChar char="●"/>
              <a:defRPr sz="14400"/>
            </a:lvl1pPr>
            <a:lvl2pPr lvl="1" algn="ctr">
              <a:spcBef>
                <a:spcPts val="0"/>
              </a:spcBef>
              <a:spcAft>
                <a:spcPts val="0"/>
              </a:spcAft>
              <a:buSzPts val="14400"/>
              <a:buChar char="○"/>
              <a:defRPr sz="14400"/>
            </a:lvl2pPr>
            <a:lvl3pPr lvl="2" algn="ctr">
              <a:spcBef>
                <a:spcPts val="0"/>
              </a:spcBef>
              <a:spcAft>
                <a:spcPts val="0"/>
              </a:spcAft>
              <a:buSzPts val="14400"/>
              <a:buChar char="■"/>
              <a:defRPr sz="14400"/>
            </a:lvl3pPr>
            <a:lvl4pPr lvl="3" algn="ctr">
              <a:spcBef>
                <a:spcPts val="0"/>
              </a:spcBef>
              <a:spcAft>
                <a:spcPts val="0"/>
              </a:spcAft>
              <a:buSzPts val="14400"/>
              <a:buChar char="●"/>
              <a:defRPr sz="14400"/>
            </a:lvl4pPr>
            <a:lvl5pPr lvl="4" algn="ctr">
              <a:spcBef>
                <a:spcPts val="0"/>
              </a:spcBef>
              <a:spcAft>
                <a:spcPts val="0"/>
              </a:spcAft>
              <a:buSzPts val="14400"/>
              <a:buChar char="○"/>
              <a:defRPr sz="14400"/>
            </a:lvl5pPr>
            <a:lvl6pPr lvl="5" algn="ctr">
              <a:spcBef>
                <a:spcPts val="0"/>
              </a:spcBef>
              <a:spcAft>
                <a:spcPts val="0"/>
              </a:spcAft>
              <a:buSzPts val="14400"/>
              <a:buChar char="■"/>
              <a:defRPr sz="14400"/>
            </a:lvl6pPr>
            <a:lvl7pPr lvl="6" algn="ctr">
              <a:spcBef>
                <a:spcPts val="0"/>
              </a:spcBef>
              <a:spcAft>
                <a:spcPts val="0"/>
              </a:spcAft>
              <a:buSzPts val="14400"/>
              <a:buChar char="●"/>
              <a:defRPr sz="14400"/>
            </a:lvl7pPr>
            <a:lvl8pPr lvl="7" algn="ctr">
              <a:spcBef>
                <a:spcPts val="0"/>
              </a:spcBef>
              <a:spcAft>
                <a:spcPts val="0"/>
              </a:spcAft>
              <a:buSzPts val="14400"/>
              <a:buChar char="○"/>
              <a:defRPr sz="14400"/>
            </a:lvl8pPr>
            <a:lvl9pPr lvl="8" algn="ctr">
              <a:spcBef>
                <a:spcPts val="0"/>
              </a:spcBef>
              <a:spcAft>
                <a:spcPts val="0"/>
              </a:spcAft>
              <a:buSzPts val="14400"/>
              <a:buChar char="■"/>
              <a:defRPr sz="14400"/>
            </a:lvl9pPr>
          </a:lstStyle>
          <a:p>
            <a:r>
              <a:t>xx%</a:t>
            </a:r>
          </a:p>
        </p:txBody>
      </p:sp>
      <p:sp>
        <p:nvSpPr>
          <p:cNvPr id="52" name="Google Shape;52;p11"/>
          <p:cNvSpPr txBox="1">
            <a:spLocks noGrp="1"/>
          </p:cNvSpPr>
          <p:nvPr>
            <p:ph type="body" idx="1"/>
          </p:nvPr>
        </p:nvSpPr>
        <p:spPr>
          <a:xfrm>
            <a:off x="331335" y="4633192"/>
            <a:ext cx="9057300" cy="1911900"/>
          </a:xfrm>
          <a:prstGeom prst="rect">
            <a:avLst/>
          </a:prstGeom>
          <a:noFill/>
          <a:ln>
            <a:noFill/>
          </a:ln>
        </p:spPr>
        <p:txBody>
          <a:bodyPr spcFirstLastPara="1" wrap="square" lIns="91425" tIns="91425" rIns="91425" bIns="91425" anchor="ctr" anchorCtr="0">
            <a:noAutofit/>
          </a:bodyPr>
          <a:lstStyle>
            <a:lvl1pPr marL="457200" lvl="0" indent="-317500" algn="ctr">
              <a:spcBef>
                <a:spcPts val="0"/>
              </a:spcBef>
              <a:spcAft>
                <a:spcPts val="0"/>
              </a:spcAft>
              <a:buSzPts val="14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3" name="Google Shape;53;p11"/>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2"/>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column text" userDrawn="1">
  <p:cSld name="1_One column text">
    <p:spTree>
      <p:nvGrpSpPr>
        <p:cNvPr id="1" name="Shape 34"/>
        <p:cNvGrpSpPr/>
        <p:nvPr/>
      </p:nvGrpSpPr>
      <p:grpSpPr>
        <a:xfrm>
          <a:off x="0" y="0"/>
          <a:ext cx="0" cy="0"/>
          <a:chOff x="0" y="0"/>
          <a:chExt cx="0" cy="0"/>
        </a:xfrm>
      </p:grpSpPr>
      <p:sp>
        <p:nvSpPr>
          <p:cNvPr id="37" name="Google Shape;37;p7"/>
          <p:cNvSpPr txBox="1">
            <a:spLocks noGrp="1"/>
          </p:cNvSpPr>
          <p:nvPr>
            <p:ph type="sldNum" idx="12"/>
          </p:nvPr>
        </p:nvSpPr>
        <p:spPr>
          <a:xfrm>
            <a:off x="9006156" y="6854072"/>
            <a:ext cx="583200" cy="578400"/>
          </a:xfrm>
          <a:prstGeom prst="rect">
            <a:avLst/>
          </a:prstGeom>
        </p:spPr>
        <p:txBody>
          <a:bodyPr spcFirstLastPara="1" wrap="square" lIns="109575" tIns="109575" rIns="109575" bIns="10957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x-none"/>
              <a:t>‹Nº›</a:t>
            </a:fld>
            <a:endParaRPr/>
          </a:p>
        </p:txBody>
      </p:sp>
      <p:sp>
        <p:nvSpPr>
          <p:cNvPr id="5" name="Google Shape;8;p2"/>
          <p:cNvSpPr/>
          <p:nvPr userDrawn="1"/>
        </p:nvSpPr>
        <p:spPr>
          <a:xfrm>
            <a:off x="242856" y="1756550"/>
            <a:ext cx="9346500" cy="5675922"/>
          </a:xfrm>
          <a:prstGeom prst="round1Rect">
            <a:avLst>
              <a:gd name="adj" fmla="val 15350"/>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CL" dirty="0" smtClean="0"/>
              <a:t> </a:t>
            </a:r>
            <a:endParaRPr dirty="0"/>
          </a:p>
        </p:txBody>
      </p:sp>
      <p:pic>
        <p:nvPicPr>
          <p:cNvPr id="6" name="Google Shape;10;p2"/>
          <p:cNvPicPr preferRelativeResize="0"/>
          <p:nvPr userDrawn="1"/>
        </p:nvPicPr>
        <p:blipFill>
          <a:blip r:embed="rId2">
            <a:alphaModFix/>
          </a:blip>
          <a:stretch>
            <a:fillRect/>
          </a:stretch>
        </p:blipFill>
        <p:spPr>
          <a:xfrm>
            <a:off x="7974075" y="419800"/>
            <a:ext cx="1301316" cy="921750"/>
          </a:xfrm>
          <a:prstGeom prst="rect">
            <a:avLst/>
          </a:prstGeom>
          <a:noFill/>
          <a:ln>
            <a:noFill/>
          </a:ln>
        </p:spPr>
      </p:pic>
      <p:pic>
        <p:nvPicPr>
          <p:cNvPr id="7" name="Google Shape;11;p2"/>
          <p:cNvPicPr preferRelativeResize="0"/>
          <p:nvPr userDrawn="1"/>
        </p:nvPicPr>
        <p:blipFill>
          <a:blip r:embed="rId3">
            <a:alphaModFix/>
          </a:blip>
          <a:stretch>
            <a:fillRect/>
          </a:stretch>
        </p:blipFill>
        <p:spPr>
          <a:xfrm>
            <a:off x="436350" y="419800"/>
            <a:ext cx="3659450" cy="680475"/>
          </a:xfrm>
          <a:prstGeom prst="rect">
            <a:avLst/>
          </a:prstGeom>
          <a:noFill/>
          <a:ln>
            <a:noFill/>
          </a:ln>
        </p:spPr>
      </p:pic>
      <p:pic>
        <p:nvPicPr>
          <p:cNvPr id="8" name="Google Shape;12;p2"/>
          <p:cNvPicPr preferRelativeResize="0"/>
          <p:nvPr userDrawn="1"/>
        </p:nvPicPr>
        <p:blipFill>
          <a:blip r:embed="rId4">
            <a:alphaModFix/>
          </a:blip>
          <a:stretch>
            <a:fillRect/>
          </a:stretch>
        </p:blipFill>
        <p:spPr>
          <a:xfrm>
            <a:off x="8527725" y="6464000"/>
            <a:ext cx="747675" cy="680475"/>
          </a:xfrm>
          <a:prstGeom prst="rect">
            <a:avLst/>
          </a:prstGeom>
          <a:noFill/>
          <a:ln>
            <a:noFill/>
          </a:ln>
        </p:spPr>
      </p:pic>
      <p:sp>
        <p:nvSpPr>
          <p:cNvPr id="3" name="Rectángulo redondeado 2"/>
          <p:cNvSpPr/>
          <p:nvPr userDrawn="1"/>
        </p:nvSpPr>
        <p:spPr>
          <a:xfrm>
            <a:off x="436350" y="6464001"/>
            <a:ext cx="7891862" cy="680474"/>
          </a:xfrm>
          <a:prstGeom prst="roundRect">
            <a:avLst>
              <a:gd name="adj" fmla="val 19335"/>
            </a:avLst>
          </a:prstGeom>
          <a:solidFill>
            <a:srgbClr val="BB9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 name="Imagen 12"/>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33441" y="6464000"/>
            <a:ext cx="690482" cy="680475"/>
          </a:xfrm>
          <a:prstGeom prst="rect">
            <a:avLst/>
          </a:prstGeom>
        </p:spPr>
      </p:pic>
      <p:sp>
        <p:nvSpPr>
          <p:cNvPr id="19" name="Google Shape;62;p13"/>
          <p:cNvSpPr txBox="1"/>
          <p:nvPr userDrawn="1"/>
        </p:nvSpPr>
        <p:spPr>
          <a:xfrm>
            <a:off x="1139100" y="834800"/>
            <a:ext cx="4156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sz="1200" b="1" dirty="0" smtClean="0">
                <a:solidFill>
                  <a:srgbClr val="741B47"/>
                </a:solidFill>
                <a:latin typeface="Calibri" panose="020F0502020204030204" pitchFamily="34" charset="0"/>
                <a:ea typeface="Roboto"/>
                <a:cs typeface="Calibri" panose="020F0502020204030204" pitchFamily="34" charset="0"/>
                <a:sym typeface="Roboto"/>
              </a:rPr>
              <a:t>SECTOR METALMECÁNICA </a:t>
            </a:r>
            <a:r>
              <a:rPr lang="x-none" sz="1200" dirty="0" smtClean="0">
                <a:solidFill>
                  <a:srgbClr val="741B47"/>
                </a:solidFill>
                <a:latin typeface="Calibri" panose="020F0502020204030204" pitchFamily="34" charset="0"/>
                <a:ea typeface="Roboto Medium"/>
                <a:cs typeface="Calibri" panose="020F0502020204030204" pitchFamily="34" charset="0"/>
                <a:sym typeface="Roboto Medium"/>
              </a:rPr>
              <a:t>| NIVEL 3° MEDIO</a:t>
            </a:r>
            <a:endParaRPr sz="1200" dirty="0">
              <a:solidFill>
                <a:srgbClr val="741B47"/>
              </a:solidFill>
              <a:latin typeface="Calibri" panose="020F0502020204030204" pitchFamily="34" charset="0"/>
              <a:ea typeface="Roboto Medium"/>
              <a:cs typeface="Calibri" panose="020F0502020204030204" pitchFamily="34" charset="0"/>
              <a:sym typeface="Roboto Medium"/>
            </a:endParaRPr>
          </a:p>
        </p:txBody>
      </p:sp>
    </p:spTree>
    <p:extLst>
      <p:ext uri="{BB962C8B-B14F-4D97-AF65-F5344CB8AC3E}">
        <p14:creationId xmlns:p14="http://schemas.microsoft.com/office/powerpoint/2010/main" val="7292889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ne column text" preserve="1" userDrawn="1">
  <p:cSld name="1_One column text">
    <p:bg>
      <p:bgRef idx="1001">
        <a:schemeClr val="bg1"/>
      </p:bgRef>
    </p:bg>
    <p:spTree>
      <p:nvGrpSpPr>
        <p:cNvPr id="1" name="Shape 34"/>
        <p:cNvGrpSpPr/>
        <p:nvPr/>
      </p:nvGrpSpPr>
      <p:grpSpPr>
        <a:xfrm>
          <a:off x="0" y="0"/>
          <a:ext cx="0" cy="0"/>
          <a:chOff x="0" y="0"/>
          <a:chExt cx="0" cy="0"/>
        </a:xfrm>
      </p:grpSpPr>
      <p:sp>
        <p:nvSpPr>
          <p:cNvPr id="8" name="Google Shape;30;p6"/>
          <p:cNvSpPr/>
          <p:nvPr userDrawn="1"/>
        </p:nvSpPr>
        <p:spPr>
          <a:xfrm rot="10800000" flipH="1">
            <a:off x="181650" y="822025"/>
            <a:ext cx="9356700" cy="6531300"/>
          </a:xfrm>
          <a:prstGeom prst="round1Rect">
            <a:avLst>
              <a:gd name="adj" fmla="val 15350"/>
            </a:avLst>
          </a:pr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2;p6"/>
          <p:cNvSpPr/>
          <p:nvPr userDrawn="1"/>
        </p:nvSpPr>
        <p:spPr>
          <a:xfrm>
            <a:off x="8091900" y="779400"/>
            <a:ext cx="662100" cy="52500"/>
          </a:xfrm>
          <a:prstGeom prst="rect">
            <a:avLst/>
          </a:prstGeom>
          <a:solidFill>
            <a:srgbClr val="0F69B4"/>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11" name="Google Shape;33;p6"/>
          <p:cNvSpPr/>
          <p:nvPr userDrawn="1"/>
        </p:nvSpPr>
        <p:spPr>
          <a:xfrm>
            <a:off x="8754000" y="779400"/>
            <a:ext cx="785400" cy="52500"/>
          </a:xfrm>
          <a:prstGeom prst="rect">
            <a:avLst/>
          </a:prstGeom>
          <a:solidFill>
            <a:srgbClr val="EB3C46"/>
          </a:solid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x-none"/>
              <a:t> </a:t>
            </a:r>
            <a:endParaRPr/>
          </a:p>
        </p:txBody>
      </p:sp>
      <p:sp>
        <p:nvSpPr>
          <p:cNvPr id="7" name="Google Shape;31;p6"/>
          <p:cNvSpPr/>
          <p:nvPr userDrawn="1"/>
        </p:nvSpPr>
        <p:spPr>
          <a:xfrm>
            <a:off x="181651" y="180900"/>
            <a:ext cx="7909200" cy="651000"/>
          </a:xfrm>
          <a:prstGeom prst="round2SameRect">
            <a:avLst>
              <a:gd name="adj1" fmla="val 16667"/>
              <a:gd name="adj2" fmla="val 0"/>
            </a:avLst>
          </a:prstGeom>
          <a:blipFill dpi="0" rotWithShape="0">
            <a:blip r:embed="rId2"/>
            <a:srcRect/>
            <a:tile tx="0" ty="0" sx="100000" sy="100000" flip="none" algn="tl"/>
          </a:blip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9" name="Google Shape;92;p3"/>
          <p:cNvSpPr txBox="1"/>
          <p:nvPr userDrawn="1"/>
        </p:nvSpPr>
        <p:spPr>
          <a:xfrm>
            <a:off x="8170652" y="288449"/>
            <a:ext cx="1166700" cy="347700"/>
          </a:xfrm>
          <a:prstGeom prst="rect">
            <a:avLst/>
          </a:prstGeom>
          <a:noFill/>
          <a:ln>
            <a:noFill/>
          </a:ln>
        </p:spPr>
        <p:txBody>
          <a:bodyPr spcFirstLastPara="1" wrap="square" lIns="91425" tIns="91425" rIns="91425" bIns="91425" anchor="t" anchorCtr="0">
            <a:noAutofit/>
          </a:bodyPr>
          <a:lstStyle/>
          <a:p>
            <a:pPr marL="0" marR="0" lvl="0" indent="0" algn="r" rtl="0">
              <a:lnSpc>
                <a:spcPct val="100000"/>
              </a:lnSpc>
              <a:spcBef>
                <a:spcPts val="0"/>
              </a:spcBef>
              <a:spcAft>
                <a:spcPts val="0"/>
              </a:spcAft>
              <a:buClr>
                <a:srgbClr val="000000"/>
              </a:buClr>
              <a:buSzPts val="1200"/>
              <a:buFont typeface="Arial"/>
              <a:buNone/>
            </a:pPr>
            <a:r>
              <a:rPr lang="en-US" b="1" i="0" u="none" strike="noStrike" cap="none" dirty="0" smtClean="0">
                <a:solidFill>
                  <a:schemeClr val="tx1"/>
                </a:solidFill>
                <a:latin typeface="Calibri"/>
                <a:ea typeface="Calibri"/>
                <a:cs typeface="Calibri"/>
                <a:sym typeface="Calibri"/>
              </a:rPr>
              <a:t>¡</a:t>
            </a:r>
            <a:r>
              <a:rPr lang="en-US" b="1" i="0" u="none" strike="noStrike" cap="none" dirty="0" err="1" smtClean="0">
                <a:solidFill>
                  <a:schemeClr val="tx1"/>
                </a:solidFill>
                <a:latin typeface="Calibri"/>
                <a:ea typeface="Calibri"/>
                <a:cs typeface="Calibri"/>
                <a:sym typeface="Calibri"/>
              </a:rPr>
              <a:t>Atención</a:t>
            </a:r>
            <a:r>
              <a:rPr lang="en-US" b="1" i="0" u="none" strike="noStrike" cap="none" dirty="0" smtClean="0">
                <a:solidFill>
                  <a:schemeClr val="tx1"/>
                </a:solidFill>
                <a:latin typeface="Calibri"/>
                <a:ea typeface="Calibri"/>
                <a:cs typeface="Calibri"/>
                <a:sym typeface="Calibri"/>
              </a:rPr>
              <a:t>!</a:t>
            </a:r>
            <a:endParaRPr b="1" i="0" u="none" strike="noStrike" cap="none" dirty="0">
              <a:solidFill>
                <a:schemeClr val="tx1"/>
              </a:solidFill>
              <a:latin typeface="Calibri"/>
              <a:ea typeface="Calibri"/>
              <a:cs typeface="Calibri"/>
              <a:sym typeface="Calibri"/>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sldNum" idx="12"/>
          </p:nvPr>
        </p:nvSpPr>
        <p:spPr>
          <a:xfrm>
            <a:off x="9006156" y="6854072"/>
            <a:ext cx="583200" cy="578400"/>
          </a:xfrm>
          <a:prstGeom prst="rect">
            <a:avLst/>
          </a:prstGeom>
          <a:noFill/>
          <a:ln>
            <a:noFill/>
          </a:ln>
        </p:spPr>
        <p:txBody>
          <a:bodyPr spcFirstLastPara="1" wrap="square" lIns="109575" tIns="109575" rIns="109575" bIns="109575" anchor="ctr" anchorCtr="0">
            <a:noAutofit/>
          </a:bodyPr>
          <a:lstStyle>
            <a:lvl1pPr lvl="0" algn="r">
              <a:buNone/>
              <a:defRPr sz="1200">
                <a:solidFill>
                  <a:schemeClr val="dk2"/>
                </a:solidFill>
              </a:defRPr>
            </a:lvl1pPr>
            <a:lvl2pPr lvl="1" algn="r">
              <a:buNone/>
              <a:defRPr sz="1200">
                <a:solidFill>
                  <a:schemeClr val="dk2"/>
                </a:solidFill>
              </a:defRPr>
            </a:lvl2pPr>
            <a:lvl3pPr lvl="2" algn="r">
              <a:buNone/>
              <a:defRPr sz="1200">
                <a:solidFill>
                  <a:schemeClr val="dk2"/>
                </a:solidFill>
              </a:defRPr>
            </a:lvl3pPr>
            <a:lvl4pPr lvl="3" algn="r">
              <a:buNone/>
              <a:defRPr sz="1200">
                <a:solidFill>
                  <a:schemeClr val="dk2"/>
                </a:solidFill>
              </a:defRPr>
            </a:lvl4pPr>
            <a:lvl5pPr lvl="4" algn="r">
              <a:buNone/>
              <a:defRPr sz="1200">
                <a:solidFill>
                  <a:schemeClr val="dk2"/>
                </a:solidFill>
              </a:defRPr>
            </a:lvl5pPr>
            <a:lvl6pPr lvl="5" algn="r">
              <a:buNone/>
              <a:defRPr sz="1200">
                <a:solidFill>
                  <a:schemeClr val="dk2"/>
                </a:solidFill>
              </a:defRPr>
            </a:lvl6pPr>
            <a:lvl7pPr lvl="6" algn="r">
              <a:buNone/>
              <a:defRPr sz="1200">
                <a:solidFill>
                  <a:schemeClr val="dk2"/>
                </a:solidFill>
              </a:defRPr>
            </a:lvl7pPr>
            <a:lvl8pPr lvl="7" algn="r">
              <a:buNone/>
              <a:defRPr sz="1200">
                <a:solidFill>
                  <a:schemeClr val="dk2"/>
                </a:solidFill>
              </a:defRPr>
            </a:lvl8pPr>
            <a:lvl9pPr lvl="8" algn="r">
              <a:buNone/>
              <a:defRPr sz="1200">
                <a:solidFill>
                  <a:schemeClr val="dk2"/>
                </a:solidFill>
              </a:defRPr>
            </a:lvl9pPr>
          </a:lstStyle>
          <a:p>
            <a:pPr marL="0" lvl="0" indent="0" algn="r" rtl="0">
              <a:spcBef>
                <a:spcPts val="0"/>
              </a:spcBef>
              <a:spcAft>
                <a:spcPts val="0"/>
              </a:spcAft>
              <a:buNone/>
            </a:pPr>
            <a:fld id="{00000000-1234-1234-1234-123412341234}" type="slidenum">
              <a:rPr lang="x-none"/>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60" r:id="rId11"/>
    <p:sldLayoutId id="2147483661" r:id="rId12"/>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hyperlink" Target="https://www.youtube.com/watch?v=fFVU7-kfPe8&amp;ab_channel=MindMachineTV" TargetMode="Externa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hyperlink" Target="https://www.youtube.com/watch?v=M85wMonGxEU&amp;ab_channel=CienciasNaturalesDigital" TargetMode="Externa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1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48;p10"/>
          <p:cNvSpPr txBox="1">
            <a:spLocks/>
          </p:cNvSpPr>
          <p:nvPr/>
        </p:nvSpPr>
        <p:spPr>
          <a:xfrm>
            <a:off x="1176619" y="6648293"/>
            <a:ext cx="7012134" cy="311887"/>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228600" algn="l" rtl="0">
              <a:lnSpc>
                <a:spcPct val="100000"/>
              </a:lnSpc>
              <a:spcBef>
                <a:spcPts val="0"/>
              </a:spcBef>
              <a:spcAft>
                <a:spcPts val="0"/>
              </a:spcAft>
              <a:buClr>
                <a:srgbClr val="000000"/>
              </a:buClr>
              <a:buSzPts val="1400"/>
              <a:buFont typeface="Arial"/>
              <a:buNone/>
              <a:defRPr sz="1200" b="0" i="0" u="none" strike="noStrike" cap="none" baseline="0">
                <a:solidFill>
                  <a:srgbClr val="000000"/>
                </a:solidFill>
                <a:latin typeface="Calibri" panose="020F0502020204030204" pitchFamily="34" charset="0"/>
                <a:ea typeface="Arial"/>
                <a:cs typeface="Calibri" panose="020F0502020204030204" pitchFamily="34" charset="0"/>
                <a:sym typeface="Arial"/>
              </a:defRPr>
            </a:lvl1pPr>
            <a:lvl2pPr marR="0" lvl="1" algn="just" rtl="0">
              <a:lnSpc>
                <a:spcPct val="100000"/>
              </a:lnSpc>
              <a:spcBef>
                <a:spcPts val="0"/>
              </a:spcBef>
              <a:spcAft>
                <a:spcPts val="0"/>
              </a:spcAft>
              <a:buClr>
                <a:srgbClr val="000000"/>
              </a:buClr>
              <a:buFont typeface="Arial"/>
              <a:defRPr sz="1100" b="0" i="0" u="none" strike="noStrike" cap="none">
                <a:solidFill>
                  <a:schemeClr val="bg1"/>
                </a:solidFill>
                <a:latin typeface="Calibri" panose="020F0502020204030204" pitchFamily="34" charset="0"/>
                <a:ea typeface="Arial"/>
                <a:cs typeface="Calibri" panose="020F0502020204030204" pitchFamily="34" charset="0"/>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a:r>
              <a:rPr lang="es-CL" dirty="0" smtClean="0"/>
              <a:t>En estos documentos se utilizarán de manera inclusiva términos como: el estudiante, el docente, el compañero u otras palabras equivalentes y sus respectivos plurales, es decir, con ellas, se hace referencia tanto a hombres como a mujeres.</a:t>
            </a:r>
            <a:endParaRPr lang="es-CL" dirty="0"/>
          </a:p>
        </p:txBody>
      </p:sp>
      <p:sp>
        <p:nvSpPr>
          <p:cNvPr id="6" name="Google Shape;60;p13"/>
          <p:cNvSpPr txBox="1">
            <a:spLocks/>
          </p:cNvSpPr>
          <p:nvPr/>
        </p:nvSpPr>
        <p:spPr>
          <a:xfrm>
            <a:off x="374950" y="2144650"/>
            <a:ext cx="1444325" cy="17838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es-CL" sz="1500" b="1" smtClean="0">
                <a:latin typeface="Calibri" panose="020F0502020204030204" pitchFamily="34" charset="0"/>
                <a:ea typeface="Roboto"/>
                <a:cs typeface="Calibri" panose="020F0502020204030204" pitchFamily="34" charset="0"/>
                <a:sym typeface="Roboto"/>
              </a:rPr>
              <a:t>MÓDULO </a:t>
            </a:r>
            <a:r>
              <a:rPr lang="es-CL" sz="1500" b="1" smtClean="0">
                <a:latin typeface="Calibri" panose="020F0502020204030204" pitchFamily="34" charset="0"/>
                <a:ea typeface="Roboto"/>
                <a:cs typeface="Calibri" panose="020F0502020204030204" pitchFamily="34" charset="0"/>
                <a:sym typeface="Roboto"/>
              </a:rPr>
              <a:t>5</a:t>
            </a:r>
            <a:endParaRPr lang="es-CL" sz="1500" b="1" dirty="0" smtClean="0">
              <a:latin typeface="Calibri" panose="020F0502020204030204" pitchFamily="34" charset="0"/>
              <a:ea typeface="Roboto"/>
              <a:cs typeface="Calibri" panose="020F0502020204030204" pitchFamily="34" charset="0"/>
              <a:sym typeface="Roboto"/>
            </a:endParaRPr>
          </a:p>
          <a:p>
            <a:endParaRPr lang="es-CL" sz="1500" b="1" dirty="0">
              <a:latin typeface="Calibri" panose="020F0502020204030204" pitchFamily="34" charset="0"/>
              <a:ea typeface="Roboto"/>
              <a:cs typeface="Calibri" panose="020F0502020204030204" pitchFamily="34" charset="0"/>
              <a:sym typeface="Roboto"/>
            </a:endParaRPr>
          </a:p>
        </p:txBody>
      </p:sp>
      <p:sp>
        <p:nvSpPr>
          <p:cNvPr id="11" name="Google Shape;61;p13"/>
          <p:cNvSpPr txBox="1">
            <a:spLocks/>
          </p:cNvSpPr>
          <p:nvPr/>
        </p:nvSpPr>
        <p:spPr>
          <a:xfrm>
            <a:off x="365424" y="2611974"/>
            <a:ext cx="4749501" cy="135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90000"/>
              </a:lnSpc>
              <a:buClr>
                <a:schemeClr val="dk1"/>
              </a:buClr>
              <a:buSzPts val="1100"/>
            </a:pPr>
            <a:r>
              <a:rPr lang="x-none" sz="3600" b="1" dirty="0">
                <a:solidFill>
                  <a:srgbClr val="741B47"/>
                </a:solidFill>
                <a:latin typeface="Calibri" panose="020F0502020204030204" pitchFamily="34" charset="0"/>
                <a:ea typeface="Roboto"/>
                <a:cs typeface="Calibri" panose="020F0502020204030204" pitchFamily="34" charset="0"/>
                <a:sym typeface="Roboto"/>
              </a:rPr>
              <a:t>MANTENIMIENTO DE SISTEMAS ELÉCTRICOS Y ELECTRÓNICOS</a:t>
            </a:r>
          </a:p>
          <a:p>
            <a:pPr>
              <a:lnSpc>
                <a:spcPct val="90000"/>
              </a:lnSpc>
            </a:pPr>
            <a:endParaRPr lang="x-none" sz="3600" b="1"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6074" y="1927122"/>
            <a:ext cx="6154391" cy="4438649"/>
          </a:xfrm>
          <a:prstGeom prst="rect">
            <a:avLst/>
          </a:prstGeom>
        </p:spPr>
      </p:pic>
    </p:spTree>
    <p:extLst>
      <p:ext uri="{BB962C8B-B14F-4D97-AF65-F5344CB8AC3E}">
        <p14:creationId xmlns:p14="http://schemas.microsoft.com/office/powerpoint/2010/main" val="1470293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Google Shape;60;p13"/>
          <p:cNvSpPr txBox="1">
            <a:spLocks/>
          </p:cNvSpPr>
          <p:nvPr/>
        </p:nvSpPr>
        <p:spPr>
          <a:xfrm>
            <a:off x="365425" y="2144650"/>
            <a:ext cx="1444325" cy="17838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es-CL" sz="1500" b="1" dirty="0" smtClean="0">
                <a:latin typeface="Calibri" panose="020F0502020204030204" pitchFamily="34" charset="0"/>
                <a:ea typeface="Roboto"/>
                <a:cs typeface="Calibri" panose="020F0502020204030204" pitchFamily="34" charset="0"/>
                <a:sym typeface="Roboto"/>
              </a:rPr>
              <a:t>ACTIVIDAD 4</a:t>
            </a:r>
          </a:p>
          <a:p>
            <a:endParaRPr lang="es-CL" sz="1500" b="1" dirty="0">
              <a:latin typeface="Calibri" panose="020F0502020204030204" pitchFamily="34" charset="0"/>
              <a:ea typeface="Roboto"/>
              <a:cs typeface="Calibri" panose="020F0502020204030204" pitchFamily="34" charset="0"/>
              <a:sym typeface="Roboto"/>
            </a:endParaRPr>
          </a:p>
        </p:txBody>
      </p:sp>
      <p:sp>
        <p:nvSpPr>
          <p:cNvPr id="6" name="Rectángulo 5"/>
          <p:cNvSpPr/>
          <p:nvPr/>
        </p:nvSpPr>
        <p:spPr>
          <a:xfrm>
            <a:off x="2025445" y="2323030"/>
            <a:ext cx="1661652" cy="1098596"/>
          </a:xfrm>
          <a:prstGeom prst="rect">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9" name="Google Shape;61;p13"/>
          <p:cNvSpPr txBox="1">
            <a:spLocks/>
          </p:cNvSpPr>
          <p:nvPr/>
        </p:nvSpPr>
        <p:spPr>
          <a:xfrm>
            <a:off x="365424" y="2364630"/>
            <a:ext cx="8821105" cy="1415207"/>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90000"/>
              </a:lnSpc>
              <a:buClr>
                <a:schemeClr val="dk1"/>
              </a:buClr>
              <a:buSzPts val="1100"/>
            </a:pPr>
            <a:r>
              <a:rPr lang="x-none" sz="3600" b="1" smtClean="0">
                <a:solidFill>
                  <a:srgbClr val="741B47"/>
                </a:solidFill>
                <a:latin typeface="Calibri" panose="020F0502020204030204" pitchFamily="34" charset="0"/>
                <a:ea typeface="Roboto"/>
                <a:cs typeface="Calibri" panose="020F0502020204030204" pitchFamily="34" charset="0"/>
                <a:sym typeface="Roboto"/>
              </a:rPr>
              <a:t>IDENTIFICANDO Y MIDIENDO</a:t>
            </a:r>
          </a:p>
          <a:p>
            <a:pPr>
              <a:lnSpc>
                <a:spcPct val="90000"/>
              </a:lnSpc>
              <a:buClr>
                <a:schemeClr val="dk1"/>
              </a:buClr>
              <a:buSzPts val="1100"/>
            </a:pPr>
            <a:r>
              <a:rPr lang="x-none" sz="3600" b="1" smtClean="0">
                <a:solidFill>
                  <a:srgbClr val="741B47"/>
                </a:solidFill>
                <a:latin typeface="Calibri" panose="020F0502020204030204" pitchFamily="34" charset="0"/>
                <a:ea typeface="Roboto"/>
                <a:cs typeface="Calibri" panose="020F0502020204030204" pitchFamily="34" charset="0"/>
                <a:sym typeface="Roboto"/>
              </a:rPr>
              <a:t>SEMICONDUCTORES, CONDUCTORES</a:t>
            </a:r>
          </a:p>
          <a:p>
            <a:pPr>
              <a:lnSpc>
                <a:spcPct val="90000"/>
              </a:lnSpc>
              <a:buClr>
                <a:schemeClr val="dk1"/>
              </a:buClr>
              <a:buSzPts val="1100"/>
            </a:pPr>
            <a:r>
              <a:rPr lang="x-none" sz="3600" b="1" smtClean="0">
                <a:solidFill>
                  <a:srgbClr val="741B47"/>
                </a:solidFill>
                <a:latin typeface="Calibri" panose="020F0502020204030204" pitchFamily="34" charset="0"/>
                <a:ea typeface="Roboto"/>
                <a:cs typeface="Calibri" panose="020F0502020204030204" pitchFamily="34" charset="0"/>
                <a:sym typeface="Roboto"/>
              </a:rPr>
              <a:t>Y AISLANTES</a:t>
            </a:r>
            <a:endParaRPr lang="x-none" sz="3600" b="1"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3073" y="3365871"/>
            <a:ext cx="6979920" cy="4090416"/>
          </a:xfrm>
          <a:prstGeom prst="rect">
            <a:avLst/>
          </a:prstGeom>
        </p:spPr>
      </p:pic>
    </p:spTree>
    <p:extLst>
      <p:ext uri="{BB962C8B-B14F-4D97-AF65-F5344CB8AC3E}">
        <p14:creationId xmlns:p14="http://schemas.microsoft.com/office/powerpoint/2010/main" val="15148401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375975" y="1373700"/>
            <a:ext cx="8959094" cy="5459718"/>
            <a:chOff x="375975" y="1373700"/>
            <a:chExt cx="8959094" cy="5459718"/>
          </a:xfrm>
        </p:grpSpPr>
        <p:sp>
          <p:nvSpPr>
            <p:cNvPr id="3" name="Google Shape;101;p3"/>
            <p:cNvSpPr/>
            <p:nvPr/>
          </p:nvSpPr>
          <p:spPr>
            <a:xfrm>
              <a:off x="481781" y="1887795"/>
              <a:ext cx="4090219" cy="3116824"/>
            </a:xfrm>
            <a:prstGeom prst="roundRect">
              <a:avLst>
                <a:gd name="adj" fmla="val 8420"/>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4" name="Google Shape;99;p3"/>
            <p:cNvSpPr txBox="1"/>
            <p:nvPr/>
          </p:nvSpPr>
          <p:spPr>
            <a:xfrm>
              <a:off x="1095636" y="2880851"/>
              <a:ext cx="2812027" cy="1130711"/>
            </a:xfrm>
            <a:prstGeom prst="rect">
              <a:avLst/>
            </a:prstGeom>
            <a:noFill/>
            <a:ln>
              <a:noFill/>
            </a:ln>
          </p:spPr>
          <p:txBody>
            <a:bodyPr spcFirstLastPara="1" wrap="square" lIns="91425" tIns="91425" rIns="91425" bIns="91425" anchor="ctr" anchorCtr="0">
              <a:noAutofit/>
            </a:bodyPr>
            <a:lstStyle/>
            <a:p>
              <a:r>
                <a:rPr lang="es-CL" sz="2200" b="1" baseline="30000" dirty="0">
                  <a:latin typeface="Calibri" panose="020F0502020204030204" pitchFamily="34" charset="0"/>
                  <a:cs typeface="Calibri" panose="020F0502020204030204" pitchFamily="34" charset="0"/>
                </a:rPr>
                <a:t>OA6.</a:t>
              </a:r>
              <a:r>
                <a:rPr lang="es-CL" sz="2200" baseline="30000" dirty="0">
                  <a:latin typeface="Calibri" panose="020F0502020204030204" pitchFamily="34" charset="0"/>
                  <a:cs typeface="Calibri" panose="020F0502020204030204" pitchFamily="34" charset="0"/>
                </a:rPr>
                <a:t> Reemplazar y probar sistemas eléctricos y electrónicos de los vehículos automotrices, tales como sistemas de carga, de arranque, de encendido, de alumbrado y señalización, de cierre centralizado, según indicaciones del fabricante y estándares internacionales.</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975" y="1796210"/>
              <a:ext cx="719661" cy="686189"/>
            </a:xfrm>
            <a:prstGeom prst="rect">
              <a:avLst/>
            </a:prstGeom>
          </p:spPr>
        </p:pic>
        <p:sp>
          <p:nvSpPr>
            <p:cNvPr id="6" name="Google Shape;95;p3"/>
            <p:cNvSpPr txBox="1"/>
            <p:nvPr/>
          </p:nvSpPr>
          <p:spPr>
            <a:xfrm>
              <a:off x="375975" y="1373700"/>
              <a:ext cx="4864619" cy="319500"/>
            </a:xfrm>
            <a:prstGeom prst="rect">
              <a:avLst/>
            </a:prstGeom>
            <a:noFill/>
            <a:ln>
              <a:noFill/>
            </a:ln>
          </p:spPr>
          <p:txBody>
            <a:bodyPr spcFirstLastPara="1" wrap="square" lIns="91425" tIns="91425" rIns="91425" bIns="91425" anchor="ctr" anchorCtr="0">
              <a:noAutofit/>
            </a:bodyPr>
            <a:lstStyle/>
            <a:p>
              <a:pPr lvl="0">
                <a:lnSpc>
                  <a:spcPct val="80000"/>
                </a:lnSpc>
                <a:buSzPts val="2800"/>
              </a:pPr>
              <a:r>
                <a:rPr lang="en-US" sz="2800" b="1" dirty="0" smtClean="0">
                  <a:solidFill>
                    <a:srgbClr val="741B47"/>
                  </a:solidFill>
                  <a:latin typeface="Calibri"/>
                  <a:ea typeface="Calibri"/>
                  <a:cs typeface="Calibri"/>
                  <a:sym typeface="Calibri"/>
                </a:rPr>
                <a:t>OBJETIVO DE APRENDIZAJE</a:t>
              </a:r>
              <a:endParaRPr lang="en-US" sz="3100" b="1" dirty="0">
                <a:solidFill>
                  <a:srgbClr val="741B47"/>
                </a:solidFill>
                <a:latin typeface="Calibri"/>
                <a:ea typeface="Calibri"/>
                <a:cs typeface="Calibri"/>
                <a:sym typeface="Calibri"/>
              </a:endParaRPr>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5785" y="2354963"/>
              <a:ext cx="5849284" cy="4478455"/>
            </a:xfrm>
            <a:prstGeom prst="rect">
              <a:avLst/>
            </a:prstGeom>
          </p:spPr>
        </p:pic>
      </p:grpSp>
    </p:spTree>
    <p:extLst>
      <p:ext uri="{BB962C8B-B14F-4D97-AF65-F5344CB8AC3E}">
        <p14:creationId xmlns:p14="http://schemas.microsoft.com/office/powerpoint/2010/main" val="32642617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70" name="Google Shape;70;p14"/>
          <p:cNvSpPr txBox="1">
            <a:spLocks noGrp="1"/>
          </p:cNvSpPr>
          <p:nvPr>
            <p:ph type="subTitle" id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x-none" b="1" dirty="0">
                <a:latin typeface="Calibri" panose="020F0502020204030204" pitchFamily="34" charset="0"/>
                <a:ea typeface="Roboto"/>
                <a:cs typeface="Calibri" panose="020F0502020204030204" pitchFamily="34" charset="0"/>
                <a:sym typeface="Roboto"/>
              </a:rPr>
              <a:t>RECORDEMOS</a:t>
            </a:r>
            <a:endParaRPr b="1" dirty="0">
              <a:solidFill>
                <a:srgbClr val="000000"/>
              </a:solidFill>
              <a:latin typeface="Calibri" panose="020F0502020204030204" pitchFamily="34" charset="0"/>
              <a:ea typeface="Roboto"/>
              <a:cs typeface="Calibri" panose="020F0502020204030204" pitchFamily="34" charset="0"/>
              <a:sym typeface="Roboto"/>
            </a:endParaRPr>
          </a:p>
          <a:p>
            <a:pPr marL="0" lvl="0" indent="0" algn="l" rtl="0">
              <a:spcBef>
                <a:spcPts val="0"/>
              </a:spcBef>
              <a:spcAft>
                <a:spcPts val="0"/>
              </a:spcAft>
              <a:buNone/>
            </a:pPr>
            <a:endParaRPr b="1" dirty="0">
              <a:latin typeface="Calibri" panose="020F0502020204030204" pitchFamily="34" charset="0"/>
              <a:ea typeface="Roboto"/>
              <a:cs typeface="Calibri" panose="020F0502020204030204" pitchFamily="34" charset="0"/>
              <a:sym typeface="Roboto"/>
            </a:endParaRPr>
          </a:p>
        </p:txBody>
      </p:sp>
      <p:sp>
        <p:nvSpPr>
          <p:cNvPr id="71" name="Google Shape;71;p14"/>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¿QUÉ APRENDIMOS LA ACTIVIDAD ANTERIOR?</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83"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1</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24" name="Grupo 15"/>
          <p:cNvGrpSpPr/>
          <p:nvPr/>
        </p:nvGrpSpPr>
        <p:grpSpPr>
          <a:xfrm>
            <a:off x="375767" y="3098701"/>
            <a:ext cx="4845900" cy="1061460"/>
            <a:chOff x="459600" y="3098701"/>
            <a:chExt cx="4845900" cy="1061460"/>
          </a:xfrm>
        </p:grpSpPr>
        <p:sp>
          <p:nvSpPr>
            <p:cNvPr id="25" name="Google Shape;80;p14"/>
            <p:cNvSpPr txBox="1"/>
            <p:nvPr/>
          </p:nvSpPr>
          <p:spPr>
            <a:xfrm>
              <a:off x="1022399" y="3208452"/>
              <a:ext cx="4123622" cy="865228"/>
            </a:xfrm>
            <a:prstGeom prst="rect">
              <a:avLst/>
            </a:prstGeom>
            <a:noFill/>
            <a:ln>
              <a:noFill/>
            </a:ln>
          </p:spPr>
          <p:txBody>
            <a:bodyPr spcFirstLastPara="1" wrap="square" lIns="91425" tIns="91425" rIns="91425" bIns="91425" anchor="ctr" anchorCtr="0">
              <a:noAutofit/>
            </a:bodyPr>
            <a:lstStyle/>
            <a:p>
              <a:pPr lvl="0">
                <a:lnSpc>
                  <a:spcPct val="115000"/>
                </a:lnSpc>
              </a:pPr>
              <a:r>
                <a:rPr lang="es-CL" sz="1600" dirty="0">
                  <a:latin typeface="Calibri" panose="020F0502020204030204" pitchFamily="34" charset="0"/>
                  <a:cs typeface="Calibri" panose="020F0502020204030204" pitchFamily="34" charset="0"/>
                </a:rPr>
                <a:t>Diferenciamos diferentes tipos de transistores. </a:t>
              </a:r>
              <a:r>
                <a:rPr lang="es-CL" sz="1600" b="1" dirty="0">
                  <a:solidFill>
                    <a:srgbClr val="76384D"/>
                  </a:solidFill>
                  <a:latin typeface="Calibri" panose="020F0502020204030204" pitchFamily="34" charset="0"/>
                  <a:cs typeface="Calibri" panose="020F0502020204030204" pitchFamily="34" charset="0"/>
                </a:rPr>
                <a:t>¿Cuáles eran?</a:t>
              </a:r>
              <a:r>
                <a:rPr lang="x-none" sz="1600" b="1" dirty="0">
                  <a:solidFill>
                    <a:srgbClr val="76384D"/>
                  </a:solidFill>
                  <a:latin typeface="Calibri" panose="020F0502020204030204" pitchFamily="34" charset="0"/>
                  <a:ea typeface="Roboto"/>
                  <a:cs typeface="Calibri" panose="020F0502020204030204" pitchFamily="34" charset="0"/>
                  <a:sym typeface="Roboto"/>
                </a:rPr>
                <a:t> ¿En qué consistían?</a:t>
              </a:r>
              <a:endParaRPr sz="1600" b="1" dirty="0">
                <a:solidFill>
                  <a:srgbClr val="76384D"/>
                </a:solidFill>
                <a:latin typeface="Calibri" panose="020F0502020204030204" pitchFamily="34" charset="0"/>
                <a:ea typeface="Roboto"/>
                <a:cs typeface="Calibri" panose="020F0502020204030204" pitchFamily="34" charset="0"/>
                <a:sym typeface="Roboto"/>
              </a:endParaRPr>
            </a:p>
          </p:txBody>
        </p:sp>
        <p:grpSp>
          <p:nvGrpSpPr>
            <p:cNvPr id="26" name="Grupo 5"/>
            <p:cNvGrpSpPr/>
            <p:nvPr/>
          </p:nvGrpSpPr>
          <p:grpSpPr>
            <a:xfrm>
              <a:off x="459600" y="3098701"/>
              <a:ext cx="4845900" cy="1061460"/>
              <a:chOff x="459600" y="3098701"/>
              <a:chExt cx="4845900" cy="1061460"/>
            </a:xfrm>
          </p:grpSpPr>
          <p:sp>
            <p:nvSpPr>
              <p:cNvPr id="27" name="Google Shape;73;p14"/>
              <p:cNvSpPr/>
              <p:nvPr/>
            </p:nvSpPr>
            <p:spPr>
              <a:xfrm>
                <a:off x="647700" y="3098701"/>
                <a:ext cx="4657800" cy="1061460"/>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grpSp>
            <p:nvGrpSpPr>
              <p:cNvPr id="28" name="Google Shape;74;p14"/>
              <p:cNvGrpSpPr/>
              <p:nvPr/>
            </p:nvGrpSpPr>
            <p:grpSpPr>
              <a:xfrm>
                <a:off x="459600" y="3453144"/>
                <a:ext cx="376200" cy="395325"/>
                <a:chOff x="476000" y="3279732"/>
                <a:chExt cx="376200" cy="395325"/>
              </a:xfrm>
            </p:grpSpPr>
            <p:sp>
              <p:nvSpPr>
                <p:cNvPr id="29" name="Google Shape;75;p14"/>
                <p:cNvSpPr/>
                <p:nvPr/>
              </p:nvSpPr>
              <p:spPr>
                <a:xfrm>
                  <a:off x="476000" y="3289257"/>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76;p14"/>
                <p:cNvSpPr txBox="1"/>
                <p:nvPr/>
              </p:nvSpPr>
              <p:spPr>
                <a:xfrm>
                  <a:off x="485525" y="3279732"/>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sz="2800" b="1" dirty="0">
                      <a:solidFill>
                        <a:srgbClr val="FFFFFF"/>
                      </a:solidFill>
                      <a:latin typeface="Calibri"/>
                      <a:ea typeface="Calibri"/>
                      <a:cs typeface="Calibri"/>
                      <a:sym typeface="Calibri"/>
                    </a:rPr>
                    <a:t>1</a:t>
                  </a:r>
                  <a:endParaRPr sz="2800" b="1" dirty="0">
                    <a:solidFill>
                      <a:srgbClr val="FFFFFF"/>
                    </a:solidFill>
                    <a:latin typeface="Calibri"/>
                    <a:ea typeface="Calibri"/>
                    <a:cs typeface="Calibri"/>
                    <a:sym typeface="Calibri"/>
                  </a:endParaRPr>
                </a:p>
              </p:txBody>
            </p:sp>
          </p:grpSp>
        </p:grpSp>
      </p:grpSp>
      <p:grpSp>
        <p:nvGrpSpPr>
          <p:cNvPr id="43" name="Grupo 14"/>
          <p:cNvGrpSpPr/>
          <p:nvPr/>
        </p:nvGrpSpPr>
        <p:grpSpPr>
          <a:xfrm>
            <a:off x="375767" y="4280304"/>
            <a:ext cx="4822350" cy="1192625"/>
            <a:chOff x="459600" y="4280304"/>
            <a:chExt cx="4822350" cy="1192625"/>
          </a:xfrm>
        </p:grpSpPr>
        <p:sp>
          <p:nvSpPr>
            <p:cNvPr id="44" name="Google Shape;81;p14"/>
            <p:cNvSpPr txBox="1"/>
            <p:nvPr/>
          </p:nvSpPr>
          <p:spPr>
            <a:xfrm>
              <a:off x="1022399" y="4554249"/>
              <a:ext cx="3756601" cy="722885"/>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x-none" sz="1600" dirty="0">
                  <a:latin typeface="Calibri" panose="020F0502020204030204" pitchFamily="34" charset="0"/>
                  <a:ea typeface="Roboto"/>
                  <a:cs typeface="Calibri" panose="020F0502020204030204" pitchFamily="34" charset="0"/>
                  <a:sym typeface="Roboto"/>
                </a:rPr>
                <a:t>Conocimos cada una de las partes de un transistor.</a:t>
              </a:r>
            </a:p>
            <a:p>
              <a:pPr marL="0" lvl="0" indent="0" algn="l" rtl="0">
                <a:lnSpc>
                  <a:spcPct val="115000"/>
                </a:lnSpc>
                <a:spcBef>
                  <a:spcPts val="0"/>
                </a:spcBef>
                <a:spcAft>
                  <a:spcPts val="0"/>
                </a:spcAft>
                <a:buNone/>
              </a:pPr>
              <a:r>
                <a:rPr lang="x-none" sz="1600" b="1" dirty="0">
                  <a:solidFill>
                    <a:srgbClr val="76384D"/>
                  </a:solidFill>
                  <a:latin typeface="Calibri" panose="020F0502020204030204" pitchFamily="34" charset="0"/>
                  <a:ea typeface="Roboto"/>
                  <a:cs typeface="Calibri" panose="020F0502020204030204" pitchFamily="34" charset="0"/>
                  <a:sym typeface="Roboto"/>
                </a:rPr>
                <a:t>¿Puedes nombrarlas?</a:t>
              </a:r>
              <a:endParaRPr sz="1600" b="1" dirty="0">
                <a:solidFill>
                  <a:srgbClr val="76384D"/>
                </a:solidFill>
                <a:latin typeface="Calibri" panose="020F0502020204030204" pitchFamily="34" charset="0"/>
                <a:ea typeface="Roboto"/>
                <a:cs typeface="Calibri" panose="020F0502020204030204" pitchFamily="34" charset="0"/>
                <a:sym typeface="Roboto"/>
              </a:endParaRPr>
            </a:p>
          </p:txBody>
        </p:sp>
        <p:grpSp>
          <p:nvGrpSpPr>
            <p:cNvPr id="45" name="Grupo 6"/>
            <p:cNvGrpSpPr/>
            <p:nvPr/>
          </p:nvGrpSpPr>
          <p:grpSpPr>
            <a:xfrm>
              <a:off x="459600" y="4280304"/>
              <a:ext cx="4822350" cy="1192625"/>
              <a:chOff x="611750" y="4280304"/>
              <a:chExt cx="4822350" cy="1192625"/>
            </a:xfrm>
          </p:grpSpPr>
          <p:sp>
            <p:nvSpPr>
              <p:cNvPr id="46" name="Google Shape;73;p14"/>
              <p:cNvSpPr/>
              <p:nvPr/>
            </p:nvSpPr>
            <p:spPr>
              <a:xfrm>
                <a:off x="776300" y="4280304"/>
                <a:ext cx="4657800" cy="1192625"/>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dirty="0"/>
                  <a:t>    </a:t>
                </a:r>
                <a:endParaRPr dirty="0"/>
              </a:p>
            </p:txBody>
          </p:sp>
          <p:grpSp>
            <p:nvGrpSpPr>
              <p:cNvPr id="47" name="Google Shape;77;p14"/>
              <p:cNvGrpSpPr/>
              <p:nvPr/>
            </p:nvGrpSpPr>
            <p:grpSpPr>
              <a:xfrm>
                <a:off x="611750" y="4683716"/>
                <a:ext cx="376200" cy="385800"/>
                <a:chOff x="123575" y="3548966"/>
                <a:chExt cx="376200" cy="385800"/>
              </a:xfrm>
            </p:grpSpPr>
            <p:sp>
              <p:nvSpPr>
                <p:cNvPr id="48" name="Google Shape;78;p14"/>
                <p:cNvSpPr/>
                <p:nvPr/>
              </p:nvSpPr>
              <p:spPr>
                <a:xfrm>
                  <a:off x="123575" y="3548966"/>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79;p14"/>
                <p:cNvSpPr txBox="1"/>
                <p:nvPr/>
              </p:nvSpPr>
              <p:spPr>
                <a:xfrm>
                  <a:off x="133100" y="3548966"/>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sz="2800" b="1" dirty="0">
                      <a:solidFill>
                        <a:srgbClr val="FFFFFF"/>
                      </a:solidFill>
                      <a:latin typeface="Calibri"/>
                      <a:ea typeface="Calibri"/>
                      <a:cs typeface="Calibri"/>
                      <a:sym typeface="Calibri"/>
                    </a:rPr>
                    <a:t>2</a:t>
                  </a:r>
                  <a:endParaRPr sz="2800" b="1" dirty="0">
                    <a:solidFill>
                      <a:srgbClr val="FFFFFF"/>
                    </a:solidFill>
                    <a:latin typeface="Calibri"/>
                    <a:ea typeface="Calibri"/>
                    <a:cs typeface="Calibri"/>
                    <a:sym typeface="Calibri"/>
                  </a:endParaRPr>
                </a:p>
              </p:txBody>
            </p:sp>
          </p:grpSp>
        </p:grpSp>
      </p:grpSp>
      <p:grpSp>
        <p:nvGrpSpPr>
          <p:cNvPr id="51" name="Agrupar 50"/>
          <p:cNvGrpSpPr/>
          <p:nvPr/>
        </p:nvGrpSpPr>
        <p:grpSpPr>
          <a:xfrm>
            <a:off x="390472" y="5582308"/>
            <a:ext cx="4807645" cy="1192625"/>
            <a:chOff x="390472" y="5582308"/>
            <a:chExt cx="4807645" cy="1192625"/>
          </a:xfrm>
        </p:grpSpPr>
        <p:sp>
          <p:nvSpPr>
            <p:cNvPr id="54" name="Rectángulo redondeado 53">
              <a:extLst>
                <a:ext uri="{FF2B5EF4-FFF2-40B4-BE49-F238E27FC236}">
                  <a16:creationId xmlns:a16="http://schemas.microsoft.com/office/drawing/2014/main" xmlns="" id="{09582659-8EA3-3046-957A-09D36F1E1C4A}"/>
                </a:ext>
              </a:extLst>
            </p:cNvPr>
            <p:cNvSpPr/>
            <p:nvPr/>
          </p:nvSpPr>
          <p:spPr>
            <a:xfrm>
              <a:off x="540317" y="5582308"/>
              <a:ext cx="4657800" cy="1192625"/>
            </a:xfrm>
            <a:prstGeom prst="round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5" name="Rectángulo redondeado 54">
              <a:extLst>
                <a:ext uri="{FF2B5EF4-FFF2-40B4-BE49-F238E27FC236}">
                  <a16:creationId xmlns:a16="http://schemas.microsoft.com/office/drawing/2014/main" xmlns="" id="{8DB0D649-02FC-3443-93EE-D0E34BA80375}"/>
                </a:ext>
              </a:extLst>
            </p:cNvPr>
            <p:cNvSpPr/>
            <p:nvPr/>
          </p:nvSpPr>
          <p:spPr>
            <a:xfrm>
              <a:off x="390472" y="5953008"/>
              <a:ext cx="376200"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6" name="CuadroTexto 55">
              <a:extLst>
                <a:ext uri="{FF2B5EF4-FFF2-40B4-BE49-F238E27FC236}">
                  <a16:creationId xmlns:a16="http://schemas.microsoft.com/office/drawing/2014/main" xmlns="" id="{3A65FD31-9A44-0B40-A55A-E750DE5F720E}"/>
                </a:ext>
              </a:extLst>
            </p:cNvPr>
            <p:cNvSpPr txBox="1"/>
            <p:nvPr/>
          </p:nvSpPr>
          <p:spPr>
            <a:xfrm>
              <a:off x="394868" y="5884298"/>
              <a:ext cx="367408" cy="523220"/>
            </a:xfrm>
            <a:prstGeom prst="rect">
              <a:avLst/>
            </a:prstGeom>
            <a:noFill/>
          </p:spPr>
          <p:txBody>
            <a:bodyPr wrap="none" rtlCol="0">
              <a:spAutoFit/>
            </a:bodyPr>
            <a:lstStyle/>
            <a:p>
              <a:r>
                <a:rPr lang="es-CL" sz="2800" b="1" dirty="0">
                  <a:solidFill>
                    <a:schemeClr val="bg1"/>
                  </a:solidFill>
                  <a:latin typeface="Calibri" panose="020F0502020204030204" pitchFamily="34" charset="0"/>
                  <a:cs typeface="Calibri" panose="020F0502020204030204" pitchFamily="34" charset="0"/>
                </a:rPr>
                <a:t>3</a:t>
              </a:r>
            </a:p>
          </p:txBody>
        </p:sp>
        <p:sp>
          <p:nvSpPr>
            <p:cNvPr id="57" name="CuadroTexto 56">
              <a:extLst>
                <a:ext uri="{FF2B5EF4-FFF2-40B4-BE49-F238E27FC236}">
                  <a16:creationId xmlns:a16="http://schemas.microsoft.com/office/drawing/2014/main" xmlns="" id="{80EF0240-27EB-8C47-97F5-A5FAC84B6C65}"/>
                </a:ext>
              </a:extLst>
            </p:cNvPr>
            <p:cNvSpPr txBox="1"/>
            <p:nvPr/>
          </p:nvSpPr>
          <p:spPr>
            <a:xfrm>
              <a:off x="938566" y="5884298"/>
              <a:ext cx="3921565" cy="584775"/>
            </a:xfrm>
            <a:prstGeom prst="rect">
              <a:avLst/>
            </a:prstGeom>
            <a:noFill/>
          </p:spPr>
          <p:txBody>
            <a:bodyPr wrap="square" rtlCol="0">
              <a:spAutoFit/>
            </a:bodyPr>
            <a:lstStyle/>
            <a:p>
              <a:r>
                <a:rPr lang="es-CL" sz="1600" dirty="0">
                  <a:latin typeface="Calibri" panose="020F0502020204030204" pitchFamily="34" charset="0"/>
                  <a:cs typeface="Calibri" panose="020F0502020204030204" pitchFamily="34" charset="0"/>
                </a:rPr>
                <a:t>Medimos y trabajamos de manera práctica con transistores. </a:t>
              </a:r>
            </a:p>
          </p:txBody>
        </p:sp>
      </p:grpSp>
      <p:sp>
        <p:nvSpPr>
          <p:cNvPr id="58" name="Google Shape;82;p14"/>
          <p:cNvSpPr txBox="1"/>
          <p:nvPr/>
        </p:nvSpPr>
        <p:spPr>
          <a:xfrm>
            <a:off x="375766" y="2370247"/>
            <a:ext cx="5392717" cy="409500"/>
          </a:xfrm>
          <a:prstGeom prst="rect">
            <a:avLst/>
          </a:prstGeom>
          <a:noFill/>
          <a:ln>
            <a:noFill/>
          </a:ln>
        </p:spPr>
        <p:txBody>
          <a:bodyPr spcFirstLastPara="1" wrap="square" lIns="91425" tIns="91425" rIns="91425" bIns="91425" anchor="ctr" anchorCtr="0">
            <a:noAutofit/>
          </a:bodyPr>
          <a:lstStyle/>
          <a:p>
            <a:pPr marL="0" lvl="0" indent="0" rtl="0">
              <a:lnSpc>
                <a:spcPct val="90000"/>
              </a:lnSpc>
              <a:spcBef>
                <a:spcPts val="0"/>
              </a:spcBef>
              <a:spcAft>
                <a:spcPts val="0"/>
              </a:spcAft>
              <a:buNone/>
            </a:pPr>
            <a:r>
              <a:rPr lang="es-ES" sz="2000" dirty="0" smtClean="0">
                <a:solidFill>
                  <a:srgbClr val="741B47"/>
                </a:solidFill>
                <a:latin typeface="Calibri" panose="020F0502020204030204" pitchFamily="34" charset="0"/>
                <a:ea typeface="Roboto"/>
                <a:cs typeface="Calibri" panose="020F0502020204030204" pitchFamily="34" charset="0"/>
                <a:sym typeface="Roboto"/>
              </a:rPr>
              <a:t>IDENTIFICANDO Y MIDIENDO SEMICONDUCTORES, CONDUCTORES Y AISLANTES</a:t>
            </a:r>
            <a:endParaRPr sz="2000" dirty="0">
              <a:latin typeface="Calibri" panose="020F0502020204030204" pitchFamily="34" charset="0"/>
              <a:cs typeface="Calibri" panose="020F0502020204030204" pitchFamily="34" charset="0"/>
            </a:endParaRPr>
          </a:p>
        </p:txBody>
      </p:sp>
      <p:grpSp>
        <p:nvGrpSpPr>
          <p:cNvPr id="30" name="Grupo 17"/>
          <p:cNvGrpSpPr/>
          <p:nvPr/>
        </p:nvGrpSpPr>
        <p:grpSpPr>
          <a:xfrm>
            <a:off x="5353488" y="2192425"/>
            <a:ext cx="3939993" cy="3232580"/>
            <a:chOff x="5348625" y="2188910"/>
            <a:chExt cx="3939993" cy="3232580"/>
          </a:xfrm>
        </p:grpSpPr>
        <p:sp>
          <p:nvSpPr>
            <p:cNvPr id="32" name="Elipse 31"/>
            <p:cNvSpPr/>
            <p:nvPr/>
          </p:nvSpPr>
          <p:spPr>
            <a:xfrm>
              <a:off x="8113253" y="2470416"/>
              <a:ext cx="1175365" cy="1175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Elipse 32"/>
            <p:cNvSpPr/>
            <p:nvPr/>
          </p:nvSpPr>
          <p:spPr>
            <a:xfrm>
              <a:off x="5348625" y="4246125"/>
              <a:ext cx="1175365" cy="1175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Elipse 33"/>
            <p:cNvSpPr/>
            <p:nvPr/>
          </p:nvSpPr>
          <p:spPr>
            <a:xfrm>
              <a:off x="5763621" y="2188910"/>
              <a:ext cx="1175365" cy="1175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pic>
        <p:nvPicPr>
          <p:cNvPr id="38" name="Imagen 3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4760" y="2500812"/>
            <a:ext cx="4863918" cy="460819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96"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ANTES DE COMENZAR</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99" name="Google Shape;99;p15"/>
          <p:cNvSpPr txBox="1"/>
          <p:nvPr/>
        </p:nvSpPr>
        <p:spPr>
          <a:xfrm>
            <a:off x="506729" y="6208822"/>
            <a:ext cx="5388800" cy="198385"/>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100" b="1" dirty="0">
                <a:solidFill>
                  <a:srgbClr val="76384D"/>
                </a:solidFill>
                <a:latin typeface="Calibri" panose="020F0502020204030204" pitchFamily="34" charset="0"/>
                <a:ea typeface="Roboto"/>
                <a:cs typeface="Calibri" panose="020F0502020204030204" pitchFamily="34" charset="0"/>
                <a:sym typeface="Roboto"/>
              </a:rPr>
              <a:t>¡Compartan </a:t>
            </a:r>
            <a:r>
              <a:rPr lang="x-none" sz="2100" b="1" dirty="0" smtClean="0">
                <a:solidFill>
                  <a:srgbClr val="76384D"/>
                </a:solidFill>
                <a:latin typeface="Calibri" panose="020F0502020204030204" pitchFamily="34" charset="0"/>
                <a:ea typeface="Roboto"/>
                <a:cs typeface="Calibri" panose="020F0502020204030204" pitchFamily="34" charset="0"/>
                <a:sym typeface="Roboto"/>
              </a:rPr>
              <a:t>experiencias </a:t>
            </a:r>
            <a:r>
              <a:rPr lang="x-none" sz="2100" dirty="0">
                <a:solidFill>
                  <a:srgbClr val="76384D"/>
                </a:solidFill>
                <a:latin typeface="Calibri" panose="020F0502020204030204" pitchFamily="34" charset="0"/>
                <a:ea typeface="Roboto"/>
                <a:cs typeface="Calibri" panose="020F0502020204030204" pitchFamily="34" charset="0"/>
                <a:sym typeface="Roboto"/>
              </a:rPr>
              <a:t>con sus compañeros! </a:t>
            </a:r>
            <a:endParaRPr sz="2000" dirty="0">
              <a:solidFill>
                <a:srgbClr val="76384D"/>
              </a:solidFill>
              <a:latin typeface="Calibri" panose="020F0502020204030204" pitchFamily="34" charset="0"/>
              <a:ea typeface="Roboto"/>
              <a:cs typeface="Calibri" panose="020F0502020204030204" pitchFamily="34" charset="0"/>
              <a:sym typeface="Roboto"/>
            </a:endParaRPr>
          </a:p>
        </p:txBody>
      </p:sp>
      <p:sp>
        <p:nvSpPr>
          <p:cNvPr id="22" name="Google Shape;70;p14">
            <a:extLst>
              <a:ext uri="{FF2B5EF4-FFF2-40B4-BE49-F238E27FC236}">
                <a16:creationId xmlns="" xmlns:a16="http://schemas.microsoft.com/office/drawing/2014/main"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ALGUNAS PREGUNTAS</a:t>
            </a:r>
          </a:p>
          <a:p>
            <a:endParaRPr lang="x-none" b="1" dirty="0">
              <a:latin typeface="Calibri" panose="020F0502020204030204" pitchFamily="34" charset="0"/>
              <a:ea typeface="Roboto"/>
              <a:cs typeface="Calibri" panose="020F0502020204030204" pitchFamily="34" charset="0"/>
              <a:sym typeface="Roboto"/>
            </a:endParaRPr>
          </a:p>
        </p:txBody>
      </p:sp>
      <p:sp>
        <p:nvSpPr>
          <p:cNvPr id="42"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2</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smtClean="0">
                <a:solidFill>
                  <a:srgbClr val="741B47"/>
                </a:solidFill>
                <a:latin typeface="Calibri" panose="020F0502020204030204" pitchFamily="34" charset="0"/>
                <a:ea typeface="Roboto Medium"/>
                <a:cs typeface="Calibri" panose="020F0502020204030204" pitchFamily="34" charset="0"/>
                <a:sym typeface="Roboto Medium"/>
              </a:rPr>
              <a:t>MECÁNICA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5" name="Agrupar 4"/>
          <p:cNvGrpSpPr/>
          <p:nvPr/>
        </p:nvGrpSpPr>
        <p:grpSpPr>
          <a:xfrm>
            <a:off x="375767" y="2805799"/>
            <a:ext cx="5871705" cy="971757"/>
            <a:chOff x="375767" y="2805799"/>
            <a:chExt cx="5871705" cy="971757"/>
          </a:xfrm>
        </p:grpSpPr>
        <p:grpSp>
          <p:nvGrpSpPr>
            <p:cNvPr id="3" name="Grupo 2"/>
            <p:cNvGrpSpPr/>
            <p:nvPr/>
          </p:nvGrpSpPr>
          <p:grpSpPr>
            <a:xfrm>
              <a:off x="375767" y="3108099"/>
              <a:ext cx="5745381" cy="669457"/>
              <a:chOff x="442650" y="4079977"/>
              <a:chExt cx="5745381" cy="1155550"/>
            </a:xfrm>
          </p:grpSpPr>
          <p:sp>
            <p:nvSpPr>
              <p:cNvPr id="98" name="Google Shape;98;p15"/>
              <p:cNvSpPr txBox="1"/>
              <p:nvPr/>
            </p:nvSpPr>
            <p:spPr>
              <a:xfrm>
                <a:off x="747531" y="4416252"/>
                <a:ext cx="5440500" cy="483000"/>
              </a:xfrm>
              <a:prstGeom prst="rect">
                <a:avLst/>
              </a:prstGeom>
              <a:noFill/>
              <a:ln>
                <a:noFill/>
              </a:ln>
            </p:spPr>
            <p:txBody>
              <a:bodyPr spcFirstLastPara="1" wrap="square" lIns="91425" tIns="91425" rIns="91425" bIns="91425" anchor="ctr" anchorCtr="0">
                <a:noAutofit/>
              </a:bodyPr>
              <a:lstStyle/>
              <a:p>
                <a:r>
                  <a:rPr lang="es-CL" sz="1600" dirty="0">
                    <a:latin typeface="Calibri" charset="0"/>
                    <a:ea typeface="Calibri" charset="0"/>
                    <a:cs typeface="Calibri" charset="0"/>
                  </a:rPr>
                  <a:t>¿Qué significan para ustedes las palabras “Conductores, semiconductores y aislantes”?</a:t>
                </a:r>
              </a:p>
            </p:txBody>
          </p:sp>
          <p:sp>
            <p:nvSpPr>
              <p:cNvPr id="20" name="Google Shape;90;p15"/>
              <p:cNvSpPr/>
              <p:nvPr/>
            </p:nvSpPr>
            <p:spPr>
              <a:xfrm>
                <a:off x="442650" y="4079977"/>
                <a:ext cx="5650725" cy="1155550"/>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gr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5512" y="2805799"/>
              <a:ext cx="441960" cy="438912"/>
            </a:xfrm>
            <a:prstGeom prst="rect">
              <a:avLst/>
            </a:prstGeom>
          </p:spPr>
        </p:pic>
      </p:grpSp>
      <p:grpSp>
        <p:nvGrpSpPr>
          <p:cNvPr id="7" name="Agrupar 6"/>
          <p:cNvGrpSpPr/>
          <p:nvPr/>
        </p:nvGrpSpPr>
        <p:grpSpPr>
          <a:xfrm>
            <a:off x="375767" y="3916612"/>
            <a:ext cx="5871705" cy="881446"/>
            <a:chOff x="375767" y="3916612"/>
            <a:chExt cx="5871705" cy="881446"/>
          </a:xfrm>
        </p:grpSpPr>
        <p:grpSp>
          <p:nvGrpSpPr>
            <p:cNvPr id="2" name="Grupo 1"/>
            <p:cNvGrpSpPr/>
            <p:nvPr/>
          </p:nvGrpSpPr>
          <p:grpSpPr>
            <a:xfrm>
              <a:off x="375767" y="4128601"/>
              <a:ext cx="5650725" cy="669457"/>
              <a:chOff x="466025" y="2540150"/>
              <a:chExt cx="5650725" cy="1155550"/>
            </a:xfrm>
          </p:grpSpPr>
          <p:sp>
            <p:nvSpPr>
              <p:cNvPr id="90" name="Google Shape;90;p15"/>
              <p:cNvSpPr/>
              <p:nvPr/>
            </p:nvSpPr>
            <p:spPr>
              <a:xfrm>
                <a:off x="466025" y="2540150"/>
                <a:ext cx="5650725" cy="1155550"/>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97" name="Google Shape;97;p15"/>
              <p:cNvSpPr txBox="1"/>
              <p:nvPr/>
            </p:nvSpPr>
            <p:spPr>
              <a:xfrm>
                <a:off x="806875" y="2931842"/>
                <a:ext cx="4786942" cy="363600"/>
              </a:xfrm>
              <a:prstGeom prst="rect">
                <a:avLst/>
              </a:prstGeom>
              <a:noFill/>
              <a:ln>
                <a:noFill/>
              </a:ln>
            </p:spPr>
            <p:txBody>
              <a:bodyPr spcFirstLastPara="1" wrap="square" lIns="91425" tIns="91425" rIns="91425" bIns="91425" anchor="ctr" anchorCtr="0">
                <a:noAutofit/>
              </a:bodyPr>
              <a:lstStyle/>
              <a:p>
                <a:r>
                  <a:rPr lang="es-CL" sz="1600" dirty="0">
                    <a:latin typeface="Calibri" charset="0"/>
                    <a:ea typeface="Calibri" charset="0"/>
                    <a:cs typeface="Calibri" charset="0"/>
                  </a:rPr>
                  <a:t>En nuestras vidas cotidianas: ¿Han ocupado materiales con estas características?</a:t>
                </a:r>
              </a:p>
            </p:txBody>
          </p:sp>
        </p:grpSp>
        <p:pic>
          <p:nvPicPr>
            <p:cNvPr id="27" name="Imagen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5512" y="3916612"/>
              <a:ext cx="441960" cy="438912"/>
            </a:xfrm>
            <a:prstGeom prst="rect">
              <a:avLst/>
            </a:prstGeom>
          </p:spPr>
        </p:pic>
      </p:grpSp>
      <p:grpSp>
        <p:nvGrpSpPr>
          <p:cNvPr id="8" name="Agrupar 7"/>
          <p:cNvGrpSpPr/>
          <p:nvPr/>
        </p:nvGrpSpPr>
        <p:grpSpPr>
          <a:xfrm>
            <a:off x="375767" y="4929647"/>
            <a:ext cx="5871705" cy="890851"/>
            <a:chOff x="375767" y="4929647"/>
            <a:chExt cx="5871705" cy="890851"/>
          </a:xfrm>
        </p:grpSpPr>
        <p:grpSp>
          <p:nvGrpSpPr>
            <p:cNvPr id="23" name="Grupo 1"/>
            <p:cNvGrpSpPr/>
            <p:nvPr/>
          </p:nvGrpSpPr>
          <p:grpSpPr>
            <a:xfrm>
              <a:off x="375767" y="5151041"/>
              <a:ext cx="5650725" cy="669457"/>
              <a:chOff x="466025" y="2540150"/>
              <a:chExt cx="5650725" cy="1155550"/>
            </a:xfrm>
          </p:grpSpPr>
          <p:sp>
            <p:nvSpPr>
              <p:cNvPr id="24" name="Google Shape;90;p15"/>
              <p:cNvSpPr/>
              <p:nvPr/>
            </p:nvSpPr>
            <p:spPr>
              <a:xfrm>
                <a:off x="466025" y="2540150"/>
                <a:ext cx="5650725" cy="1155550"/>
              </a:xfrm>
              <a:prstGeom prst="roundRect">
                <a:avLst>
                  <a:gd name="adj" fmla="val 16667"/>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25" name="Google Shape;97;p15"/>
              <p:cNvSpPr txBox="1"/>
              <p:nvPr/>
            </p:nvSpPr>
            <p:spPr>
              <a:xfrm>
                <a:off x="806874" y="2931842"/>
                <a:ext cx="4722649" cy="430679"/>
              </a:xfrm>
              <a:prstGeom prst="rect">
                <a:avLst/>
              </a:prstGeom>
              <a:noFill/>
              <a:ln>
                <a:noFill/>
              </a:ln>
            </p:spPr>
            <p:txBody>
              <a:bodyPr spcFirstLastPara="1" wrap="square" lIns="91425" tIns="91425" rIns="91425" bIns="91425" anchor="ctr" anchorCtr="0">
                <a:noAutofit/>
              </a:bodyPr>
              <a:lstStyle/>
              <a:p>
                <a:r>
                  <a:rPr lang="es-CL" sz="1600" dirty="0">
                    <a:latin typeface="Calibri" charset="0"/>
                    <a:ea typeface="Calibri" charset="0"/>
                    <a:cs typeface="Calibri" charset="0"/>
                  </a:rPr>
                  <a:t>¿Cuáles creen ustedes que son los mejores materiales conductores y aislantes eléctricos?</a:t>
                </a:r>
              </a:p>
            </p:txBody>
          </p:sp>
        </p:grpSp>
        <p:pic>
          <p:nvPicPr>
            <p:cNvPr id="28" name="Imagen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5512" y="4929647"/>
              <a:ext cx="441960" cy="438912"/>
            </a:xfrm>
            <a:prstGeom prst="rect">
              <a:avLst/>
            </a:prstGeom>
          </p:spPr>
        </p:pic>
      </p:grpSp>
      <p:pic>
        <p:nvPicPr>
          <p:cNvPr id="31" name="Imagen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49425" y="1315762"/>
            <a:ext cx="2670048" cy="5675376"/>
          </a:xfrm>
          <a:prstGeom prst="rect">
            <a:avLst/>
          </a:prstGeom>
        </p:spPr>
      </p:pic>
      <p:grpSp>
        <p:nvGrpSpPr>
          <p:cNvPr id="11" name="Agrupar 10"/>
          <p:cNvGrpSpPr/>
          <p:nvPr/>
        </p:nvGrpSpPr>
        <p:grpSpPr>
          <a:xfrm>
            <a:off x="375766" y="2155067"/>
            <a:ext cx="5909806" cy="617627"/>
            <a:chOff x="375766" y="2155067"/>
            <a:chExt cx="5909806" cy="617627"/>
          </a:xfrm>
        </p:grpSpPr>
        <p:sp>
          <p:nvSpPr>
            <p:cNvPr id="41" name="Google Shape;82;p14"/>
            <p:cNvSpPr txBox="1"/>
            <p:nvPr/>
          </p:nvSpPr>
          <p:spPr>
            <a:xfrm>
              <a:off x="375766" y="2363194"/>
              <a:ext cx="5871705" cy="409500"/>
            </a:xfrm>
            <a:prstGeom prst="rect">
              <a:avLst/>
            </a:prstGeom>
            <a:noFill/>
            <a:ln>
              <a:noFill/>
            </a:ln>
          </p:spPr>
          <p:txBody>
            <a:bodyPr spcFirstLastPara="1" wrap="square" lIns="91425" tIns="91425" rIns="91425" bIns="91425" anchor="ctr" anchorCtr="0">
              <a:noAutofit/>
            </a:bodyPr>
            <a:lstStyle/>
            <a:p>
              <a:pPr lvl="0">
                <a:lnSpc>
                  <a:spcPct val="90000"/>
                </a:lnSpc>
              </a:pPr>
              <a:r>
                <a:rPr lang="es-ES_tradnl" sz="2000" dirty="0">
                  <a:solidFill>
                    <a:srgbClr val="741B47"/>
                  </a:solidFill>
                  <a:latin typeface="Calibri" panose="020F0502020204030204" pitchFamily="34" charset="0"/>
                  <a:ea typeface="Roboto"/>
                  <a:cs typeface="Calibri" panose="020F0502020204030204" pitchFamily="34" charset="0"/>
                  <a:sym typeface="Roboto"/>
                </a:rPr>
                <a:t>SEMICONDUCTORES, CONDUCTORES Y AISLANTES</a:t>
              </a:r>
              <a:endParaRPr lang="es-ES_tradnl" sz="2000" dirty="0">
                <a:latin typeface="Calibri" panose="020F0502020204030204" pitchFamily="34" charset="0"/>
                <a:cs typeface="Calibri" panose="020F0502020204030204" pitchFamily="34" charset="0"/>
              </a:endParaRPr>
            </a:p>
          </p:txBody>
        </p:sp>
        <p:pic>
          <p:nvPicPr>
            <p:cNvPr id="10" name="Imagen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67412" y="2155067"/>
              <a:ext cx="518160" cy="505968"/>
            </a:xfrm>
            <a:prstGeom prst="rect">
              <a:avLst/>
            </a:prstGeom>
          </p:spPr>
        </p:pic>
      </p:grpSp>
    </p:spTree>
    <p:extLst>
      <p:ext uri="{BB962C8B-B14F-4D97-AF65-F5344CB8AC3E}">
        <p14:creationId xmlns:p14="http://schemas.microsoft.com/office/powerpoint/2010/main" val="6531081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21" name="Google Shape;83;p14">
            <a:extLst>
              <a:ext uri="{FF2B5EF4-FFF2-40B4-BE49-F238E27FC236}">
                <a16:creationId xmlns="" xmlns:a16="http://schemas.microsoft.com/office/drawing/2014/main" id="{17FD0CC9-35E9-9D4B-96BC-9E2557A25A27}"/>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3</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7" name="Agrupar 6"/>
          <p:cNvGrpSpPr/>
          <p:nvPr/>
        </p:nvGrpSpPr>
        <p:grpSpPr>
          <a:xfrm>
            <a:off x="4461133" y="3098700"/>
            <a:ext cx="4848912" cy="1149600"/>
            <a:chOff x="4461133" y="3098700"/>
            <a:chExt cx="4848912" cy="1149600"/>
          </a:xfrm>
        </p:grpSpPr>
        <p:grpSp>
          <p:nvGrpSpPr>
            <p:cNvPr id="2" name="Agrupar 1"/>
            <p:cNvGrpSpPr/>
            <p:nvPr/>
          </p:nvGrpSpPr>
          <p:grpSpPr>
            <a:xfrm>
              <a:off x="4461133" y="3098700"/>
              <a:ext cx="4848912" cy="1149600"/>
              <a:chOff x="4461133" y="3098700"/>
              <a:chExt cx="4848912" cy="1149600"/>
            </a:xfrm>
          </p:grpSpPr>
          <p:sp>
            <p:nvSpPr>
              <p:cNvPr id="30" name="Google Shape;73;p14"/>
              <p:cNvSpPr/>
              <p:nvPr/>
            </p:nvSpPr>
            <p:spPr>
              <a:xfrm>
                <a:off x="4461133" y="3098700"/>
                <a:ext cx="4698217" cy="1149600"/>
              </a:xfrm>
              <a:prstGeom prst="roundRect">
                <a:avLst>
                  <a:gd name="adj" fmla="val 16667"/>
                </a:avLst>
              </a:prstGeom>
              <a:solidFill>
                <a:schemeClr val="bg1"/>
              </a:solidFill>
              <a:ln w="9525" cap="flat" cmpd="sng">
                <a:solidFill>
                  <a:schemeClr val="tx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26" name="CuadroTexto 25"/>
              <p:cNvSpPr txBox="1"/>
              <p:nvPr/>
            </p:nvSpPr>
            <p:spPr>
              <a:xfrm>
                <a:off x="4739243" y="3417146"/>
                <a:ext cx="4048528" cy="584775"/>
              </a:xfrm>
              <a:prstGeom prst="rect">
                <a:avLst/>
              </a:prstGeom>
              <a:noFill/>
            </p:spPr>
            <p:txBody>
              <a:bodyPr wrap="square" rtlCol="0">
                <a:spAutoFit/>
              </a:bodyPr>
              <a:lstStyle/>
              <a:p>
                <a:r>
                  <a:rPr lang="es-ES" sz="1600" dirty="0">
                    <a:latin typeface="Calibri" charset="0"/>
                    <a:ea typeface="Calibri" charset="0"/>
                    <a:cs typeface="Calibri" charset="0"/>
                  </a:rPr>
                  <a:t>Identificarás diferentes tipos de transistores eléctricos.</a:t>
                </a:r>
                <a:endParaRPr lang="es-CL" sz="1600" dirty="0"/>
              </a:p>
            </p:txBody>
          </p:sp>
          <p:sp>
            <p:nvSpPr>
              <p:cNvPr id="45" name="Google Shape;75;p14"/>
              <p:cNvSpPr/>
              <p:nvPr/>
            </p:nvSpPr>
            <p:spPr>
              <a:xfrm>
                <a:off x="8933845" y="3480600"/>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76;p14"/>
            <p:cNvSpPr txBox="1"/>
            <p:nvPr/>
          </p:nvSpPr>
          <p:spPr>
            <a:xfrm>
              <a:off x="8943370" y="3480600"/>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sz="2800" b="1" dirty="0">
                  <a:solidFill>
                    <a:srgbClr val="FFFFFF"/>
                  </a:solidFill>
                  <a:latin typeface="Calibri"/>
                  <a:ea typeface="Calibri"/>
                  <a:cs typeface="Calibri"/>
                  <a:sym typeface="Calibri"/>
                </a:rPr>
                <a:t>1</a:t>
              </a:r>
              <a:endParaRPr sz="2800" b="1" dirty="0">
                <a:solidFill>
                  <a:srgbClr val="FFFFFF"/>
                </a:solidFill>
                <a:latin typeface="Calibri"/>
                <a:ea typeface="Calibri"/>
                <a:cs typeface="Calibri"/>
                <a:sym typeface="Calibri"/>
              </a:endParaRPr>
            </a:p>
          </p:txBody>
        </p:sp>
      </p:grpSp>
      <p:grpSp>
        <p:nvGrpSpPr>
          <p:cNvPr id="6" name="Agrupar 5"/>
          <p:cNvGrpSpPr/>
          <p:nvPr/>
        </p:nvGrpSpPr>
        <p:grpSpPr>
          <a:xfrm>
            <a:off x="4461133" y="4412582"/>
            <a:ext cx="4848912" cy="1149600"/>
            <a:chOff x="4461133" y="4412582"/>
            <a:chExt cx="4848912" cy="1149600"/>
          </a:xfrm>
        </p:grpSpPr>
        <p:grpSp>
          <p:nvGrpSpPr>
            <p:cNvPr id="3" name="Agrupar 2"/>
            <p:cNvGrpSpPr/>
            <p:nvPr/>
          </p:nvGrpSpPr>
          <p:grpSpPr>
            <a:xfrm>
              <a:off x="4461133" y="4412582"/>
              <a:ext cx="4848912" cy="1149600"/>
              <a:chOff x="4461133" y="4412582"/>
              <a:chExt cx="4848912" cy="1149600"/>
            </a:xfrm>
          </p:grpSpPr>
          <p:sp>
            <p:nvSpPr>
              <p:cNvPr id="29" name="Google Shape;72;p14"/>
              <p:cNvSpPr/>
              <p:nvPr/>
            </p:nvSpPr>
            <p:spPr>
              <a:xfrm>
                <a:off x="4461133" y="4412582"/>
                <a:ext cx="4693817" cy="1149600"/>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37" name="CuadroTexto 36"/>
              <p:cNvSpPr txBox="1"/>
              <p:nvPr/>
            </p:nvSpPr>
            <p:spPr>
              <a:xfrm>
                <a:off x="4739243" y="4694995"/>
                <a:ext cx="4105881" cy="584775"/>
              </a:xfrm>
              <a:prstGeom prst="rect">
                <a:avLst/>
              </a:prstGeom>
              <a:noFill/>
            </p:spPr>
            <p:txBody>
              <a:bodyPr wrap="square" rtlCol="0">
                <a:spAutoFit/>
              </a:bodyPr>
              <a:lstStyle/>
              <a:p>
                <a:r>
                  <a:rPr lang="es-ES" sz="1600" dirty="0">
                    <a:latin typeface="Calibri" charset="0"/>
                    <a:ea typeface="Calibri" charset="0"/>
                    <a:cs typeface="Calibri" charset="0"/>
                  </a:rPr>
                  <a:t>Conocerás las diferentes  partes del transistor (base-emisor-colector) y su funcionamiento.</a:t>
                </a:r>
              </a:p>
            </p:txBody>
          </p:sp>
          <p:sp>
            <p:nvSpPr>
              <p:cNvPr id="47" name="Google Shape;75;p14"/>
              <p:cNvSpPr/>
              <p:nvPr/>
            </p:nvSpPr>
            <p:spPr>
              <a:xfrm>
                <a:off x="8933845" y="4794482"/>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8" name="Google Shape;76;p14"/>
            <p:cNvSpPr txBox="1"/>
            <p:nvPr/>
          </p:nvSpPr>
          <p:spPr>
            <a:xfrm>
              <a:off x="8943370" y="4794482"/>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ES" sz="2800" b="1" dirty="0" smtClean="0">
                  <a:solidFill>
                    <a:srgbClr val="FFFFFF"/>
                  </a:solidFill>
                  <a:latin typeface="Calibri"/>
                  <a:ea typeface="Calibri"/>
                  <a:cs typeface="Calibri"/>
                  <a:sym typeface="Calibri"/>
                </a:rPr>
                <a:t>2</a:t>
              </a:r>
              <a:endParaRPr sz="2800" b="1" dirty="0">
                <a:solidFill>
                  <a:srgbClr val="FFFFFF"/>
                </a:solidFill>
                <a:latin typeface="Calibri"/>
                <a:ea typeface="Calibri"/>
                <a:cs typeface="Calibri"/>
                <a:sym typeface="Calibri"/>
              </a:endParaRPr>
            </a:p>
          </p:txBody>
        </p:sp>
      </p:grpSp>
      <p:grpSp>
        <p:nvGrpSpPr>
          <p:cNvPr id="5" name="Agrupar 4"/>
          <p:cNvGrpSpPr/>
          <p:nvPr/>
        </p:nvGrpSpPr>
        <p:grpSpPr>
          <a:xfrm>
            <a:off x="4461133" y="5711369"/>
            <a:ext cx="4848912" cy="1149600"/>
            <a:chOff x="4461133" y="5711369"/>
            <a:chExt cx="4848912" cy="1149600"/>
          </a:xfrm>
        </p:grpSpPr>
        <p:grpSp>
          <p:nvGrpSpPr>
            <p:cNvPr id="4" name="Agrupar 3"/>
            <p:cNvGrpSpPr/>
            <p:nvPr/>
          </p:nvGrpSpPr>
          <p:grpSpPr>
            <a:xfrm>
              <a:off x="4461133" y="5711369"/>
              <a:ext cx="4848912" cy="1149600"/>
              <a:chOff x="4461133" y="5711369"/>
              <a:chExt cx="4848912" cy="1149600"/>
            </a:xfrm>
          </p:grpSpPr>
          <p:sp>
            <p:nvSpPr>
              <p:cNvPr id="39" name="Google Shape;72;p14"/>
              <p:cNvSpPr/>
              <p:nvPr/>
            </p:nvSpPr>
            <p:spPr>
              <a:xfrm>
                <a:off x="4461133" y="5711369"/>
                <a:ext cx="4693817" cy="1149600"/>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38" name="CuadroTexto 37"/>
              <p:cNvSpPr txBox="1"/>
              <p:nvPr/>
            </p:nvSpPr>
            <p:spPr>
              <a:xfrm>
                <a:off x="4739243" y="5994222"/>
                <a:ext cx="4053966" cy="584775"/>
              </a:xfrm>
              <a:prstGeom prst="rect">
                <a:avLst/>
              </a:prstGeom>
              <a:noFill/>
            </p:spPr>
            <p:txBody>
              <a:bodyPr wrap="square" rtlCol="0">
                <a:spAutoFit/>
              </a:bodyPr>
              <a:lstStyle/>
              <a:p>
                <a:r>
                  <a:rPr lang="es-ES" sz="1600" dirty="0">
                    <a:latin typeface="Calibri" charset="0"/>
                    <a:ea typeface="Calibri" charset="0"/>
                    <a:cs typeface="Calibri" charset="0"/>
                  </a:rPr>
                  <a:t>Realizarás diferentes mediciones, ocupando el multímetro.</a:t>
                </a:r>
                <a:endParaRPr lang="es-ES_tradnl" sz="1600" dirty="0">
                  <a:latin typeface="Calibri" charset="0"/>
                  <a:ea typeface="Calibri" charset="0"/>
                  <a:cs typeface="Calibri" charset="0"/>
                </a:endParaRPr>
              </a:p>
            </p:txBody>
          </p:sp>
          <p:sp>
            <p:nvSpPr>
              <p:cNvPr id="49" name="Google Shape;75;p14"/>
              <p:cNvSpPr/>
              <p:nvPr/>
            </p:nvSpPr>
            <p:spPr>
              <a:xfrm>
                <a:off x="8933845" y="6093269"/>
                <a:ext cx="376200" cy="385800"/>
              </a:xfrm>
              <a:prstGeom prst="roundRect">
                <a:avLst>
                  <a:gd name="adj" fmla="val 16667"/>
                </a:avLst>
              </a:prstGeom>
              <a:solidFill>
                <a:srgbClr val="741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0" name="Google Shape;76;p14"/>
            <p:cNvSpPr txBox="1"/>
            <p:nvPr/>
          </p:nvSpPr>
          <p:spPr>
            <a:xfrm>
              <a:off x="8943370" y="6093269"/>
              <a:ext cx="300300" cy="385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ES" sz="2800" b="1" dirty="0" smtClean="0">
                  <a:solidFill>
                    <a:srgbClr val="FFFFFF"/>
                  </a:solidFill>
                  <a:latin typeface="Calibri"/>
                  <a:ea typeface="Calibri"/>
                  <a:cs typeface="Calibri"/>
                  <a:sym typeface="Calibri"/>
                </a:rPr>
                <a:t>3</a:t>
              </a:r>
              <a:endParaRPr sz="2800" b="1" dirty="0">
                <a:solidFill>
                  <a:srgbClr val="FFFFFF"/>
                </a:solidFill>
                <a:latin typeface="Calibri"/>
                <a:ea typeface="Calibri"/>
                <a:cs typeface="Calibri"/>
                <a:sym typeface="Calibri"/>
              </a:endParaRPr>
            </a:p>
          </p:txBody>
        </p:sp>
      </p:grpSp>
      <p:pic>
        <p:nvPicPr>
          <p:cNvPr id="27" name="Imagen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221" y="2367775"/>
            <a:ext cx="2965718" cy="4328991"/>
          </a:xfrm>
          <a:prstGeom prst="rect">
            <a:avLst/>
          </a:prstGeom>
        </p:spPr>
      </p:pic>
      <p:sp>
        <p:nvSpPr>
          <p:cNvPr id="28" name="Google Shape;154;p5"/>
          <p:cNvSpPr txBox="1"/>
          <p:nvPr/>
        </p:nvSpPr>
        <p:spPr>
          <a:xfrm>
            <a:off x="4063852" y="2576445"/>
            <a:ext cx="4932406" cy="338514"/>
          </a:xfrm>
          <a:prstGeom prst="rect">
            <a:avLst/>
          </a:prstGeom>
          <a:noFill/>
          <a:ln>
            <a:noFill/>
          </a:ln>
        </p:spPr>
        <p:txBody>
          <a:bodyPr spcFirstLastPara="1" wrap="square" lIns="91425" tIns="45700" rIns="91425" bIns="45700" anchor="t" anchorCtr="0">
            <a:spAutoFit/>
          </a:bodyPr>
          <a:lstStyle/>
          <a:p>
            <a:pPr lvl="0"/>
            <a:r>
              <a:rPr lang="es-CL" sz="1600" b="1" dirty="0">
                <a:solidFill>
                  <a:schemeClr val="tx1"/>
                </a:solidFill>
                <a:latin typeface="Calibri" panose="020F0502020204030204" pitchFamily="34" charset="0"/>
                <a:cs typeface="Calibri" panose="020F0502020204030204" pitchFamily="34" charset="0"/>
              </a:rPr>
              <a:t>Al término de la actividad estarás </a:t>
            </a:r>
            <a:r>
              <a:rPr lang="es-CL" sz="1600" b="1" dirty="0" smtClean="0">
                <a:solidFill>
                  <a:schemeClr val="tx1"/>
                </a:solidFill>
                <a:latin typeface="Calibri" panose="020F0502020204030204" pitchFamily="34" charset="0"/>
                <a:cs typeface="Calibri" panose="020F0502020204030204" pitchFamily="34" charset="0"/>
              </a:rPr>
              <a:t>en condiciones </a:t>
            </a:r>
            <a:r>
              <a:rPr lang="es-CL" sz="1600" b="1" dirty="0">
                <a:solidFill>
                  <a:schemeClr val="tx1"/>
                </a:solidFill>
                <a:latin typeface="Calibri" panose="020F0502020204030204" pitchFamily="34" charset="0"/>
                <a:cs typeface="Calibri" panose="020F0502020204030204" pitchFamily="34" charset="0"/>
              </a:rPr>
              <a:t>de:</a:t>
            </a:r>
            <a:endParaRPr b="1" dirty="0">
              <a:solidFill>
                <a:schemeClr val="tx1"/>
              </a:solidFill>
              <a:latin typeface="Calibri" panose="020F0502020204030204" pitchFamily="34" charset="0"/>
              <a:cs typeface="Calibri" panose="020F0502020204030204" pitchFamily="34" charset="0"/>
            </a:endParaRPr>
          </a:p>
        </p:txBody>
      </p:sp>
      <p:sp>
        <p:nvSpPr>
          <p:cNvPr id="32" name="Google Shape;95;p3"/>
          <p:cNvSpPr txBox="1"/>
          <p:nvPr/>
        </p:nvSpPr>
        <p:spPr>
          <a:xfrm>
            <a:off x="375975" y="1373700"/>
            <a:ext cx="4107535" cy="319500"/>
          </a:xfrm>
          <a:prstGeom prst="rect">
            <a:avLst/>
          </a:prstGeom>
          <a:noFill/>
          <a:ln>
            <a:noFill/>
          </a:ln>
        </p:spPr>
        <p:txBody>
          <a:bodyPr spcFirstLastPara="1" wrap="square" lIns="91425" tIns="91425" rIns="91425" bIns="91425" anchor="ctr" anchorCtr="0">
            <a:noAutofit/>
          </a:bodyPr>
          <a:lstStyle/>
          <a:p>
            <a:pPr lvl="0">
              <a:lnSpc>
                <a:spcPct val="80000"/>
              </a:lnSpc>
              <a:buSzPts val="2800"/>
            </a:pPr>
            <a:r>
              <a:rPr lang="en-US" sz="2800" b="1" dirty="0">
                <a:solidFill>
                  <a:srgbClr val="741B47"/>
                </a:solidFill>
                <a:latin typeface="Calibri"/>
                <a:ea typeface="Calibri"/>
                <a:cs typeface="Calibri"/>
                <a:sym typeface="Calibri"/>
              </a:rPr>
              <a:t>MENÚ DE LA ACTIVIDAD</a:t>
            </a:r>
            <a:endParaRPr lang="en-US" sz="3100" b="1" dirty="0">
              <a:solidFill>
                <a:srgbClr val="741B47"/>
              </a:solidFill>
              <a:latin typeface="Calibri"/>
              <a:ea typeface="Calibri"/>
              <a:cs typeface="Calibri"/>
              <a:sym typeface="Calibri"/>
            </a:endParaRPr>
          </a:p>
        </p:txBody>
      </p:sp>
      <p:sp>
        <p:nvSpPr>
          <p:cNvPr id="34" name="Google Shape;82;p14"/>
          <p:cNvSpPr txBox="1"/>
          <p:nvPr/>
        </p:nvSpPr>
        <p:spPr>
          <a:xfrm>
            <a:off x="375975" y="1695710"/>
            <a:ext cx="8934070" cy="409500"/>
          </a:xfrm>
          <a:prstGeom prst="rect">
            <a:avLst/>
          </a:prstGeom>
          <a:noFill/>
          <a:ln>
            <a:noFill/>
          </a:ln>
        </p:spPr>
        <p:txBody>
          <a:bodyPr spcFirstLastPara="1" wrap="square" lIns="91425" tIns="91425" rIns="91425" bIns="91425" anchor="ctr" anchorCtr="0">
            <a:noAutofit/>
          </a:bodyPr>
          <a:lstStyle/>
          <a:p>
            <a:pPr lvl="0">
              <a:lnSpc>
                <a:spcPct val="90000"/>
              </a:lnSpc>
            </a:pPr>
            <a:r>
              <a:rPr lang="es-ES_tradnl" sz="1900" dirty="0">
                <a:solidFill>
                  <a:srgbClr val="FF0000"/>
                </a:solidFill>
                <a:latin typeface="Calibri" panose="020F0502020204030204" pitchFamily="34" charset="0"/>
                <a:ea typeface="Roboto"/>
                <a:cs typeface="Calibri" panose="020F0502020204030204" pitchFamily="34" charset="0"/>
                <a:sym typeface="Roboto"/>
              </a:rPr>
              <a:t>IDENTIFICANDO Y MIDIENDO </a:t>
            </a:r>
            <a:r>
              <a:rPr lang="es-ES_tradnl" sz="1900" b="1" dirty="0">
                <a:solidFill>
                  <a:srgbClr val="741B47"/>
                </a:solidFill>
                <a:latin typeface="Calibri" panose="020F0502020204030204" pitchFamily="34" charset="0"/>
                <a:ea typeface="Roboto"/>
                <a:cs typeface="Calibri" panose="020F0502020204030204" pitchFamily="34" charset="0"/>
                <a:sym typeface="Roboto"/>
              </a:rPr>
              <a:t>SEMICONDUCTORES, CONDUCTORES Y AISLANTES</a:t>
            </a:r>
            <a:endParaRPr lang="es-ES_tradnl" sz="1900" b="1" dirty="0">
              <a:latin typeface="Calibri" panose="020F0502020204030204" pitchFamily="34" charset="0"/>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4"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4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6"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CONVERSEMOS</a:t>
            </a:r>
            <a:endParaRPr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17" name="Google Shape;159;p18">
            <a:extLst>
              <a:ext uri="{FF2B5EF4-FFF2-40B4-BE49-F238E27FC236}">
                <a16:creationId xmlns:a16="http://schemas.microsoft.com/office/drawing/2014/main" xmlns="" id="{73670092-BC78-D743-8D48-6CF405AA0D10}"/>
              </a:ext>
            </a:extLst>
          </p:cNvPr>
          <p:cNvSpPr/>
          <p:nvPr/>
        </p:nvSpPr>
        <p:spPr>
          <a:xfrm>
            <a:off x="511279" y="2232087"/>
            <a:ext cx="7533619" cy="1049956"/>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8" name="Google Shape;160;p18">
            <a:extLst>
              <a:ext uri="{FF2B5EF4-FFF2-40B4-BE49-F238E27FC236}">
                <a16:creationId xmlns:a16="http://schemas.microsoft.com/office/drawing/2014/main" xmlns="" id="{08E3F033-D799-4C4F-98A6-D9E09A4A75A9}"/>
              </a:ext>
            </a:extLst>
          </p:cNvPr>
          <p:cNvSpPr txBox="1"/>
          <p:nvPr/>
        </p:nvSpPr>
        <p:spPr>
          <a:xfrm>
            <a:off x="883251" y="2437277"/>
            <a:ext cx="6726917" cy="639577"/>
          </a:xfrm>
          <a:prstGeom prst="rect">
            <a:avLst/>
          </a:prstGeom>
          <a:noFill/>
          <a:ln>
            <a:noFill/>
          </a:ln>
        </p:spPr>
        <p:txBody>
          <a:bodyPr spcFirstLastPara="1" wrap="square" lIns="91425" tIns="91425" rIns="91425" bIns="91425" anchor="ctr" anchorCtr="0">
            <a:noAutofit/>
          </a:bodyPr>
          <a:lstStyle/>
          <a:p>
            <a:pPr lvl="0"/>
            <a:r>
              <a:rPr lang="es-CL" sz="1800" dirty="0">
                <a:latin typeface="Calibri" panose="020F0502020204030204" pitchFamily="34" charset="0"/>
                <a:cs typeface="Calibri" panose="020F0502020204030204" pitchFamily="34" charset="0"/>
              </a:rPr>
              <a:t>En tu vida cotidiana…¿Has escuchado de elementos que sean conductores de corriente y otros que sean aislantes? </a:t>
            </a:r>
            <a:endParaRPr lang="en-US" sz="1800" dirty="0">
              <a:latin typeface="Calibri" panose="020F0502020204030204" pitchFamily="34" charset="0"/>
              <a:cs typeface="Calibri" panose="020F0502020204030204" pitchFamily="34" charset="0"/>
            </a:endParaRPr>
          </a:p>
        </p:txBody>
      </p:sp>
      <p:sp>
        <p:nvSpPr>
          <p:cNvPr id="23" name="Google Shape;159;p18">
            <a:extLst>
              <a:ext uri="{FF2B5EF4-FFF2-40B4-BE49-F238E27FC236}">
                <a16:creationId xmlns:a16="http://schemas.microsoft.com/office/drawing/2014/main" xmlns="" id="{49DC58A4-E246-EC48-A33E-CE4131B75A0E}"/>
              </a:ext>
            </a:extLst>
          </p:cNvPr>
          <p:cNvSpPr/>
          <p:nvPr/>
        </p:nvSpPr>
        <p:spPr>
          <a:xfrm>
            <a:off x="511279" y="3554702"/>
            <a:ext cx="7608253" cy="1049956"/>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29" name="Google Shape;160;p18">
            <a:extLst>
              <a:ext uri="{FF2B5EF4-FFF2-40B4-BE49-F238E27FC236}">
                <a16:creationId xmlns:a16="http://schemas.microsoft.com/office/drawing/2014/main" xmlns="" id="{8FAC21A2-5DBF-6440-BE81-AA939B52DBF9}"/>
              </a:ext>
            </a:extLst>
          </p:cNvPr>
          <p:cNvSpPr txBox="1"/>
          <p:nvPr/>
        </p:nvSpPr>
        <p:spPr>
          <a:xfrm>
            <a:off x="883251" y="3759892"/>
            <a:ext cx="6726917" cy="639577"/>
          </a:xfrm>
          <a:prstGeom prst="rect">
            <a:avLst/>
          </a:prstGeom>
          <a:noFill/>
          <a:ln>
            <a:noFill/>
          </a:ln>
        </p:spPr>
        <p:txBody>
          <a:bodyPr spcFirstLastPara="1" wrap="square" lIns="91425" tIns="91425" rIns="91425" bIns="91425" anchor="ctr" anchorCtr="0">
            <a:noAutofit/>
          </a:bodyPr>
          <a:lstStyle/>
          <a:p>
            <a:pPr lvl="0"/>
            <a:r>
              <a:rPr lang="es-CL" sz="1800" dirty="0">
                <a:latin typeface="Calibri" panose="020F0502020204030204" pitchFamily="34" charset="0"/>
                <a:cs typeface="Calibri" panose="020F0502020204030204" pitchFamily="34" charset="0"/>
              </a:rPr>
              <a:t>¿Sabes cómo identificar cada uno de ellos?</a:t>
            </a:r>
            <a:endParaRPr lang="en-US" sz="1800" dirty="0">
              <a:latin typeface="Calibri" panose="020F0502020204030204" pitchFamily="34" charset="0"/>
              <a:cs typeface="Calibri" panose="020F0502020204030204" pitchFamily="34" charset="0"/>
            </a:endParaRPr>
          </a:p>
        </p:txBody>
      </p:sp>
      <p:sp>
        <p:nvSpPr>
          <p:cNvPr id="32" name="Google Shape;159;p18">
            <a:extLst>
              <a:ext uri="{FF2B5EF4-FFF2-40B4-BE49-F238E27FC236}">
                <a16:creationId xmlns:a16="http://schemas.microsoft.com/office/drawing/2014/main" xmlns="" id="{6C451875-F4FE-6641-A0DA-1486D252AF1C}"/>
              </a:ext>
            </a:extLst>
          </p:cNvPr>
          <p:cNvSpPr/>
          <p:nvPr/>
        </p:nvSpPr>
        <p:spPr>
          <a:xfrm>
            <a:off x="511279" y="4860987"/>
            <a:ext cx="7533619" cy="1049956"/>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33" name="Google Shape;160;p18">
            <a:extLst>
              <a:ext uri="{FF2B5EF4-FFF2-40B4-BE49-F238E27FC236}">
                <a16:creationId xmlns:a16="http://schemas.microsoft.com/office/drawing/2014/main" xmlns="" id="{17703D60-B513-B04F-9001-5AEFE8153B26}"/>
              </a:ext>
            </a:extLst>
          </p:cNvPr>
          <p:cNvSpPr txBox="1"/>
          <p:nvPr/>
        </p:nvSpPr>
        <p:spPr>
          <a:xfrm>
            <a:off x="883251" y="5066177"/>
            <a:ext cx="6726917" cy="639577"/>
          </a:xfrm>
          <a:prstGeom prst="rect">
            <a:avLst/>
          </a:prstGeom>
          <a:noFill/>
          <a:ln>
            <a:noFill/>
          </a:ln>
        </p:spPr>
        <p:txBody>
          <a:bodyPr spcFirstLastPara="1" wrap="square" lIns="91425" tIns="91425" rIns="91425" bIns="91425" anchor="ctr" anchorCtr="0">
            <a:noAutofit/>
          </a:bodyPr>
          <a:lstStyle/>
          <a:p>
            <a:pPr lvl="0"/>
            <a:r>
              <a:rPr lang="es-CL" sz="1800" dirty="0">
                <a:latin typeface="Calibri" panose="020F0502020204030204" pitchFamily="34" charset="0"/>
                <a:cs typeface="Calibri" panose="020F0502020204030204" pitchFamily="34" charset="0"/>
              </a:rPr>
              <a:t>¿Cómo sabemos cuándo un elemento es conductor, semiconductor o aislante eléctrico?</a:t>
            </a:r>
            <a:endParaRPr lang="en-US" sz="1800" dirty="0">
              <a:latin typeface="Calibri" panose="020F0502020204030204" pitchFamily="34" charset="0"/>
              <a:cs typeface="Calibri" panose="020F0502020204030204" pitchFamily="34" charset="0"/>
            </a:endParaRPr>
          </a:p>
        </p:txBody>
      </p:sp>
      <p:pic>
        <p:nvPicPr>
          <p:cNvPr id="30" name="Imagen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6978" y="2193900"/>
            <a:ext cx="2834794" cy="283479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3"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5</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6" name="Google Shape;159;p18"/>
          <p:cNvSpPr/>
          <p:nvPr/>
        </p:nvSpPr>
        <p:spPr>
          <a:xfrm>
            <a:off x="511279" y="2232087"/>
            <a:ext cx="7533619" cy="1232954"/>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7" name="Google Shape;160;p18"/>
          <p:cNvSpPr txBox="1"/>
          <p:nvPr/>
        </p:nvSpPr>
        <p:spPr>
          <a:xfrm>
            <a:off x="883251" y="2263453"/>
            <a:ext cx="6726917" cy="1201588"/>
          </a:xfrm>
          <a:prstGeom prst="rect">
            <a:avLst/>
          </a:prstGeom>
          <a:noFill/>
          <a:ln>
            <a:noFill/>
          </a:ln>
        </p:spPr>
        <p:txBody>
          <a:bodyPr spcFirstLastPara="1" wrap="square" lIns="91425" tIns="91425" rIns="91425" bIns="91425" anchor="ctr" anchorCtr="0">
            <a:noAutofit/>
          </a:bodyPr>
          <a:lstStyle/>
          <a:p>
            <a:pPr marL="0" indent="0">
              <a:lnSpc>
                <a:spcPct val="110000"/>
              </a:lnSpc>
              <a:buNone/>
            </a:pPr>
            <a:r>
              <a:rPr lang="es-ES" sz="1600" dirty="0">
                <a:latin typeface="Calibri" panose="020F0502020204030204" pitchFamily="34" charset="0"/>
                <a:cs typeface="Calibri" panose="020F0502020204030204" pitchFamily="34" charset="0"/>
              </a:rPr>
              <a:t>Como mencionamos anteriormente, existen materiales conductores y aislantes, aunque también podemos encontrar materiales semiconductores que tienen propiedades intermedias para conducir o no la corriente eléctrica. </a:t>
            </a:r>
          </a:p>
        </p:txBody>
      </p:sp>
      <p:sp>
        <p:nvSpPr>
          <p:cNvPr id="18" name="Google Shape;161;p18"/>
          <p:cNvSpPr/>
          <p:nvPr/>
        </p:nvSpPr>
        <p:spPr>
          <a:xfrm>
            <a:off x="511279" y="3661184"/>
            <a:ext cx="7533619" cy="1232954"/>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9" name="Google Shape;162;p18"/>
          <p:cNvSpPr txBox="1"/>
          <p:nvPr/>
        </p:nvSpPr>
        <p:spPr>
          <a:xfrm>
            <a:off x="883251" y="3661185"/>
            <a:ext cx="6328482" cy="1232954"/>
          </a:xfrm>
          <a:prstGeom prst="rect">
            <a:avLst/>
          </a:prstGeom>
          <a:noFill/>
          <a:ln>
            <a:noFill/>
          </a:ln>
        </p:spPr>
        <p:txBody>
          <a:bodyPr spcFirstLastPara="1" wrap="square" lIns="91425" tIns="91425" rIns="91425" bIns="91425" anchor="ctr" anchorCtr="0">
            <a:noAutofit/>
          </a:bodyPr>
          <a:lstStyle/>
          <a:p>
            <a:pPr marL="0" indent="0">
              <a:lnSpc>
                <a:spcPct val="110000"/>
              </a:lnSpc>
              <a:buNone/>
            </a:pPr>
            <a:r>
              <a:rPr lang="es-ES" sz="1600" dirty="0">
                <a:latin typeface="Calibri" panose="020F0502020204030204" pitchFamily="34" charset="0"/>
                <a:cs typeface="Calibri" panose="020F0502020204030204" pitchFamily="34" charset="0"/>
              </a:rPr>
              <a:t>El semiconductor más utilizado es el silicio, que es el elemento más abundante en la naturaleza, después del oxígeno. Otros semiconductores son el germanio y el selenio.</a:t>
            </a:r>
            <a:r>
              <a:rPr lang="es-CL" altLang="es-CL" sz="1600" dirty="0">
                <a:latin typeface="Calibri" panose="020F0502020204030204" pitchFamily="34" charset="0"/>
                <a:cs typeface="Calibri" panose="020F0502020204030204" pitchFamily="34" charset="0"/>
              </a:rPr>
              <a:t> </a:t>
            </a:r>
            <a:endParaRPr lang="es-CL" sz="1600" dirty="0">
              <a:latin typeface="Calibri" panose="020F0502020204030204" pitchFamily="34" charset="0"/>
              <a:cs typeface="Calibri" panose="020F0502020204030204" pitchFamily="34" charset="0"/>
            </a:endParaRPr>
          </a:p>
        </p:txBody>
      </p:sp>
      <p:sp>
        <p:nvSpPr>
          <p:cNvPr id="20"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x-none" sz="2800" b="1" dirty="0">
                <a:solidFill>
                  <a:srgbClr val="741B47"/>
                </a:solidFill>
                <a:latin typeface="Calibri" panose="020F0502020204030204" pitchFamily="34" charset="0"/>
                <a:ea typeface="Roboto"/>
                <a:cs typeface="Calibri" panose="020F0502020204030204" pitchFamily="34" charset="0"/>
                <a:sym typeface="Roboto"/>
              </a:rPr>
              <a:t>¿QUÉ SON LOS </a:t>
            </a:r>
            <a:r>
              <a:rPr lang="es-CL" sz="2800" dirty="0">
                <a:solidFill>
                  <a:srgbClr val="ED423D"/>
                </a:solidFill>
                <a:latin typeface="Calibri" panose="020F0502020204030204" pitchFamily="34" charset="0"/>
                <a:ea typeface="Roboto"/>
                <a:cs typeface="Calibri" panose="020F0502020204030204" pitchFamily="34" charset="0"/>
                <a:sym typeface="Roboto"/>
              </a:rPr>
              <a:t>SEMICONDUCTORES?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21" name="Google Shape;70;p14">
            <a:extLst>
              <a:ext uri="{FF2B5EF4-FFF2-40B4-BE49-F238E27FC236}">
                <a16:creationId xmlns:a16="http://schemas.microsoft.com/office/drawing/2014/main" xmlns=""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DEFINICIÓN</a:t>
            </a:r>
          </a:p>
          <a:p>
            <a:endParaRPr lang="x-none" b="1" dirty="0">
              <a:latin typeface="Calibri" panose="020F0502020204030204" pitchFamily="34" charset="0"/>
              <a:ea typeface="Roboto"/>
              <a:cs typeface="Calibri" panose="020F0502020204030204" pitchFamily="34" charset="0"/>
              <a:sym typeface="Roboto"/>
            </a:endParaRPr>
          </a:p>
        </p:txBody>
      </p:sp>
      <p:pic>
        <p:nvPicPr>
          <p:cNvPr id="22" name="Imagen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6891" y="2044059"/>
            <a:ext cx="500373" cy="477100"/>
          </a:xfrm>
          <a:prstGeom prst="rect">
            <a:avLst/>
          </a:prstGeom>
        </p:spPr>
      </p:pic>
      <p:pic>
        <p:nvPicPr>
          <p:cNvPr id="23" name="Imagen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6891" y="3503522"/>
            <a:ext cx="500373" cy="477100"/>
          </a:xfrm>
          <a:prstGeom prst="rect">
            <a:avLst/>
          </a:prstGeom>
        </p:spPr>
      </p:pic>
      <p:sp>
        <p:nvSpPr>
          <p:cNvPr id="24" name="Google Shape;176;p19">
            <a:extLst>
              <a:ext uri="{FF2B5EF4-FFF2-40B4-BE49-F238E27FC236}">
                <a16:creationId xmlns:a16="http://schemas.microsoft.com/office/drawing/2014/main" xmlns="" id="{071EAB45-3FC0-4940-AE87-69FD186CD948}"/>
              </a:ext>
            </a:extLst>
          </p:cNvPr>
          <p:cNvSpPr/>
          <p:nvPr/>
        </p:nvSpPr>
        <p:spPr>
          <a:xfrm>
            <a:off x="511279" y="5087460"/>
            <a:ext cx="4134438" cy="1623266"/>
          </a:xfrm>
          <a:prstGeom prst="roundRect">
            <a:avLst>
              <a:gd name="adj" fmla="val 11543"/>
            </a:avLst>
          </a:prstGeom>
          <a:solidFill>
            <a:srgbClr val="F3F3F3"/>
          </a:solidFill>
          <a:ln>
            <a:noFill/>
          </a:ln>
        </p:spPr>
        <p:txBody>
          <a:bodyPr spcFirstLastPara="1" wrap="square" lIns="91425" tIns="91425" rIns="91425" bIns="91425" anchor="ctr" anchorCtr="0">
            <a:noAutofit/>
          </a:bodyPr>
          <a:lstStyle/>
          <a:p>
            <a:pPr>
              <a:lnSpc>
                <a:spcPct val="110000"/>
              </a:lnSpc>
            </a:pPr>
            <a:endParaRPr lang="en-US" sz="1600" dirty="0">
              <a:latin typeface="Calibri" panose="020F0502020204030204" pitchFamily="34" charset="0"/>
              <a:cs typeface="Calibri" panose="020F0502020204030204" pitchFamily="34" charset="0"/>
            </a:endParaRPr>
          </a:p>
        </p:txBody>
      </p:sp>
      <p:sp>
        <p:nvSpPr>
          <p:cNvPr id="25" name="Google Shape;162;p18"/>
          <p:cNvSpPr txBox="1"/>
          <p:nvPr/>
        </p:nvSpPr>
        <p:spPr>
          <a:xfrm>
            <a:off x="883251" y="5241948"/>
            <a:ext cx="6328482" cy="1232954"/>
          </a:xfrm>
          <a:prstGeom prst="rect">
            <a:avLst/>
          </a:prstGeom>
          <a:noFill/>
          <a:ln>
            <a:noFill/>
          </a:ln>
        </p:spPr>
        <p:txBody>
          <a:bodyPr spcFirstLastPara="1" wrap="square" lIns="91425" tIns="91425" rIns="91425" bIns="91425" anchor="ctr" anchorCtr="0">
            <a:noAutofit/>
          </a:bodyPr>
          <a:lstStyle/>
          <a:p>
            <a:pPr>
              <a:lnSpc>
                <a:spcPct val="110000"/>
              </a:lnSpc>
            </a:pPr>
            <a:r>
              <a:rPr lang="es-CL" altLang="es-CL" sz="1600" b="1" dirty="0">
                <a:solidFill>
                  <a:srgbClr val="76384D"/>
                </a:solidFill>
                <a:latin typeface="Calibri" panose="020F0502020204030204" pitchFamily="34" charset="0"/>
                <a:cs typeface="Calibri" panose="020F0502020204030204" pitchFamily="34" charset="0"/>
              </a:rPr>
              <a:t>SEMICONDUCTORES MÁS COMUNES</a:t>
            </a:r>
          </a:p>
          <a:p>
            <a:pPr marL="285750" indent="-285750">
              <a:lnSpc>
                <a:spcPct val="110000"/>
              </a:lnSpc>
              <a:buFont typeface="Arial" panose="020B0604020202020204" pitchFamily="34" charset="0"/>
              <a:buChar char="•"/>
            </a:pPr>
            <a:r>
              <a:rPr lang="es-CL" altLang="es-CL" sz="1600" dirty="0">
                <a:latin typeface="Calibri" panose="020F0502020204030204" pitchFamily="34" charset="0"/>
                <a:cs typeface="Calibri" panose="020F0502020204030204" pitchFamily="34" charset="0"/>
              </a:rPr>
              <a:t>SILICIO</a:t>
            </a:r>
            <a:endParaRPr lang="es-ES_tradnl" altLang="es-CL" sz="1600" dirty="0">
              <a:latin typeface="Calibri" panose="020F0502020204030204" pitchFamily="34" charset="0"/>
              <a:cs typeface="Calibri" panose="020F0502020204030204" pitchFamily="34" charset="0"/>
              <a:sym typeface="Symbol" panose="05050102010706020507" pitchFamily="18" charset="2"/>
            </a:endParaRPr>
          </a:p>
          <a:p>
            <a:pPr marL="285750" indent="-285750">
              <a:lnSpc>
                <a:spcPct val="110000"/>
              </a:lnSpc>
              <a:buFont typeface="Arial" panose="020B0604020202020204" pitchFamily="34" charset="0"/>
              <a:buChar char="•"/>
            </a:pPr>
            <a:r>
              <a:rPr lang="es-ES_tradnl" sz="1600" dirty="0">
                <a:latin typeface="Calibri" panose="020F0502020204030204" pitchFamily="34" charset="0"/>
                <a:cs typeface="Calibri" panose="020F0502020204030204" pitchFamily="34" charset="0"/>
                <a:sym typeface="Symbol" panose="05050102010706020507" pitchFamily="18" charset="2"/>
              </a:rPr>
              <a:t>GERMANIO</a:t>
            </a:r>
          </a:p>
          <a:p>
            <a:pPr marL="285750" indent="-285750">
              <a:lnSpc>
                <a:spcPct val="110000"/>
              </a:lnSpc>
              <a:buFont typeface="Arial" panose="020B0604020202020204" pitchFamily="34" charset="0"/>
              <a:buChar char="•"/>
            </a:pPr>
            <a:r>
              <a:rPr lang="es-ES_tradnl" sz="1600" dirty="0">
                <a:latin typeface="Calibri" panose="020F0502020204030204" pitchFamily="34" charset="0"/>
                <a:cs typeface="Calibri" panose="020F0502020204030204" pitchFamily="34" charset="0"/>
                <a:sym typeface="Symbol" panose="05050102010706020507" pitchFamily="18" charset="2"/>
              </a:rPr>
              <a:t>SELENIO</a:t>
            </a:r>
            <a:endParaRPr lang="en-US" sz="1600" dirty="0">
              <a:latin typeface="Calibri" panose="020F0502020204030204" pitchFamily="34" charset="0"/>
              <a:cs typeface="Calibri" panose="020F0502020204030204" pitchFamily="34" charset="0"/>
            </a:endParaRPr>
          </a:p>
        </p:txBody>
      </p: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4666" y="4686469"/>
            <a:ext cx="3758184" cy="234391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8"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6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5"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x-none" sz="2800" b="1" dirty="0">
                <a:solidFill>
                  <a:srgbClr val="741B47"/>
                </a:solidFill>
                <a:latin typeface="Calibri" panose="020F0502020204030204" pitchFamily="34" charset="0"/>
                <a:ea typeface="Roboto"/>
                <a:cs typeface="Calibri" panose="020F0502020204030204" pitchFamily="34" charset="0"/>
                <a:sym typeface="Roboto"/>
              </a:rPr>
              <a:t>¿</a:t>
            </a:r>
            <a:r>
              <a:rPr lang="es-ES" sz="2800" b="1" dirty="0">
                <a:solidFill>
                  <a:srgbClr val="741B47"/>
                </a:solidFill>
                <a:latin typeface="Calibri" panose="020F0502020204030204" pitchFamily="34" charset="0"/>
                <a:ea typeface="Roboto"/>
                <a:cs typeface="Calibri" panose="020F0502020204030204" pitchFamily="34" charset="0"/>
                <a:sym typeface="Roboto"/>
              </a:rPr>
              <a:t>CONDUCTOR – SEMICONDUCTOR – AISLANTES?</a:t>
            </a:r>
            <a:endParaRPr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16" name="Google Shape;159;p18">
            <a:extLst>
              <a:ext uri="{FF2B5EF4-FFF2-40B4-BE49-F238E27FC236}">
                <a16:creationId xmlns:a16="http://schemas.microsoft.com/office/drawing/2014/main" xmlns="" id="{184A69CA-42A5-5B4E-B314-B197320E04B2}"/>
              </a:ext>
            </a:extLst>
          </p:cNvPr>
          <p:cNvSpPr/>
          <p:nvPr/>
        </p:nvSpPr>
        <p:spPr>
          <a:xfrm>
            <a:off x="511278" y="2235356"/>
            <a:ext cx="7477022" cy="947389"/>
          </a:xfrm>
          <a:prstGeom prst="roundRect">
            <a:avLst>
              <a:gd name="adj" fmla="val 10845"/>
            </a:avLst>
          </a:prstGeom>
          <a:solidFill>
            <a:srgbClr val="E9E1E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7" name="Google Shape;160;p18">
            <a:extLst>
              <a:ext uri="{FF2B5EF4-FFF2-40B4-BE49-F238E27FC236}">
                <a16:creationId xmlns:a16="http://schemas.microsoft.com/office/drawing/2014/main" xmlns="" id="{82C686CC-C330-E847-A41A-221BD1EC43D4}"/>
              </a:ext>
            </a:extLst>
          </p:cNvPr>
          <p:cNvSpPr txBox="1"/>
          <p:nvPr/>
        </p:nvSpPr>
        <p:spPr>
          <a:xfrm>
            <a:off x="880052" y="2444765"/>
            <a:ext cx="6638348" cy="528571"/>
          </a:xfrm>
          <a:prstGeom prst="rect">
            <a:avLst/>
          </a:prstGeom>
          <a:noFill/>
          <a:ln>
            <a:noFill/>
          </a:ln>
        </p:spPr>
        <p:txBody>
          <a:bodyPr spcFirstLastPara="1" wrap="square" lIns="91425" tIns="91425" rIns="91425" bIns="91425" anchor="ctr" anchorCtr="0">
            <a:noAutofit/>
          </a:bodyPr>
          <a:lstStyle/>
          <a:p>
            <a:pPr marL="0" indent="0">
              <a:lnSpc>
                <a:spcPct val="110000"/>
              </a:lnSpc>
              <a:buNone/>
            </a:pPr>
            <a:r>
              <a:rPr lang="es-ES" sz="1600" dirty="0">
                <a:latin typeface="Calibri" panose="020F0502020204030204" pitchFamily="34" charset="0"/>
                <a:cs typeface="Calibri" panose="020F0502020204030204" pitchFamily="34" charset="0"/>
              </a:rPr>
              <a:t>Estamos ahora en condiciones de definir los distintos tipos de materiales de acuerdo a sus propiedades de transporte  de corriente eléctrica:</a:t>
            </a:r>
          </a:p>
        </p:txBody>
      </p:sp>
      <p:sp>
        <p:nvSpPr>
          <p:cNvPr id="18" name="Rectángulo redondeado 17">
            <a:extLst>
              <a:ext uri="{FF2B5EF4-FFF2-40B4-BE49-F238E27FC236}">
                <a16:creationId xmlns:a16="http://schemas.microsoft.com/office/drawing/2014/main" xmlns="" id="{90F9D365-B2CA-7A42-86C0-A5063A728EA7}"/>
              </a:ext>
            </a:extLst>
          </p:cNvPr>
          <p:cNvSpPr/>
          <p:nvPr/>
        </p:nvSpPr>
        <p:spPr>
          <a:xfrm>
            <a:off x="530854" y="3378815"/>
            <a:ext cx="7457446" cy="1175769"/>
          </a:xfrm>
          <a:prstGeom prst="roundRect">
            <a:avLst>
              <a:gd name="adj" fmla="val 10541"/>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9" name="Google Shape;160;p18">
            <a:extLst>
              <a:ext uri="{FF2B5EF4-FFF2-40B4-BE49-F238E27FC236}">
                <a16:creationId xmlns:a16="http://schemas.microsoft.com/office/drawing/2014/main" xmlns="" id="{D717BE2A-C076-CD42-988C-8F601C4FEEAA}"/>
              </a:ext>
            </a:extLst>
          </p:cNvPr>
          <p:cNvSpPr txBox="1"/>
          <p:nvPr/>
        </p:nvSpPr>
        <p:spPr>
          <a:xfrm>
            <a:off x="880052" y="3475670"/>
            <a:ext cx="6028748" cy="982059"/>
          </a:xfrm>
          <a:prstGeom prst="rect">
            <a:avLst/>
          </a:prstGeom>
          <a:noFill/>
          <a:ln>
            <a:noFill/>
          </a:ln>
        </p:spPr>
        <p:txBody>
          <a:bodyPr spcFirstLastPara="1" wrap="square" lIns="91425" tIns="91425" rIns="91425" bIns="91425" anchor="ctr" anchorCtr="0">
            <a:noAutofit/>
          </a:bodyPr>
          <a:lstStyle/>
          <a:p>
            <a:pPr marL="0" indent="0">
              <a:lnSpc>
                <a:spcPct val="110000"/>
              </a:lnSpc>
              <a:buNone/>
            </a:pPr>
            <a:r>
              <a:rPr lang="es-ES" sz="1600" dirty="0">
                <a:latin typeface="Calibri" panose="020F0502020204030204" pitchFamily="34" charset="0"/>
                <a:cs typeface="Calibri" panose="020F0502020204030204" pitchFamily="34" charset="0"/>
              </a:rPr>
              <a:t>Los Conductores tienen facilidad para permitir el movimiento de las cargas y sus átomos se caracterizan por siempre tener muchos electrones libres y aceptarlos o cederlos con facilidad.</a:t>
            </a:r>
          </a:p>
        </p:txBody>
      </p:sp>
      <p:sp>
        <p:nvSpPr>
          <p:cNvPr id="20" name="Rectángulo redondeado 19">
            <a:extLst>
              <a:ext uri="{FF2B5EF4-FFF2-40B4-BE49-F238E27FC236}">
                <a16:creationId xmlns:a16="http://schemas.microsoft.com/office/drawing/2014/main" xmlns="" id="{1F5B0250-19F7-AE44-A6A7-57A999A6E837}"/>
              </a:ext>
            </a:extLst>
          </p:cNvPr>
          <p:cNvSpPr/>
          <p:nvPr/>
        </p:nvSpPr>
        <p:spPr>
          <a:xfrm>
            <a:off x="530854" y="4874853"/>
            <a:ext cx="7080181" cy="760907"/>
          </a:xfrm>
          <a:prstGeom prst="roundRect">
            <a:avLst>
              <a:gd name="adj" fmla="val 10541"/>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1" name="Google Shape;160;p18">
            <a:extLst>
              <a:ext uri="{FF2B5EF4-FFF2-40B4-BE49-F238E27FC236}">
                <a16:creationId xmlns:a16="http://schemas.microsoft.com/office/drawing/2014/main" xmlns="" id="{F11C5ADE-DE9F-D740-BBCB-2548743B696F}"/>
              </a:ext>
            </a:extLst>
          </p:cNvPr>
          <p:cNvSpPr txBox="1"/>
          <p:nvPr/>
        </p:nvSpPr>
        <p:spPr>
          <a:xfrm>
            <a:off x="880052" y="4982655"/>
            <a:ext cx="6028748" cy="545302"/>
          </a:xfrm>
          <a:prstGeom prst="rect">
            <a:avLst/>
          </a:prstGeom>
          <a:noFill/>
          <a:ln>
            <a:noFill/>
          </a:ln>
        </p:spPr>
        <p:txBody>
          <a:bodyPr spcFirstLastPara="1" wrap="square" lIns="91425" tIns="91425" rIns="91425" bIns="91425" anchor="ctr" anchorCtr="0">
            <a:noAutofit/>
          </a:bodyPr>
          <a:lstStyle/>
          <a:p>
            <a:pPr marL="0" indent="0">
              <a:lnSpc>
                <a:spcPct val="110000"/>
              </a:lnSpc>
              <a:buNone/>
            </a:pPr>
            <a:r>
              <a:rPr lang="es-ES" sz="1600" dirty="0">
                <a:latin typeface="Calibri" panose="020F0502020204030204" pitchFamily="34" charset="0"/>
                <a:cs typeface="Calibri" panose="020F0502020204030204" pitchFamily="34" charset="0"/>
              </a:rPr>
              <a:t>Semiconductor es un material que puede presentar propiedades eléctricas de los conductores o de los aislantes.</a:t>
            </a:r>
          </a:p>
        </p:txBody>
      </p:sp>
      <p:sp>
        <p:nvSpPr>
          <p:cNvPr id="22" name="Rectángulo redondeado 21">
            <a:extLst>
              <a:ext uri="{FF2B5EF4-FFF2-40B4-BE49-F238E27FC236}">
                <a16:creationId xmlns:a16="http://schemas.microsoft.com/office/drawing/2014/main" xmlns="" id="{E65FBAC6-4E75-E440-B4E8-BEEA8526FB40}"/>
              </a:ext>
            </a:extLst>
          </p:cNvPr>
          <p:cNvSpPr/>
          <p:nvPr/>
        </p:nvSpPr>
        <p:spPr>
          <a:xfrm>
            <a:off x="530854" y="6035411"/>
            <a:ext cx="7457446" cy="760907"/>
          </a:xfrm>
          <a:prstGeom prst="roundRect">
            <a:avLst>
              <a:gd name="adj" fmla="val 10541"/>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3" name="Google Shape;160;p18">
            <a:extLst>
              <a:ext uri="{FF2B5EF4-FFF2-40B4-BE49-F238E27FC236}">
                <a16:creationId xmlns:a16="http://schemas.microsoft.com/office/drawing/2014/main" xmlns="" id="{1C45F55B-F57B-0441-9E4B-3760F4873E52}"/>
              </a:ext>
            </a:extLst>
          </p:cNvPr>
          <p:cNvSpPr txBox="1"/>
          <p:nvPr/>
        </p:nvSpPr>
        <p:spPr>
          <a:xfrm>
            <a:off x="880052" y="6215490"/>
            <a:ext cx="6028748" cy="400748"/>
          </a:xfrm>
          <a:prstGeom prst="rect">
            <a:avLst/>
          </a:prstGeom>
          <a:noFill/>
          <a:ln>
            <a:noFill/>
          </a:ln>
        </p:spPr>
        <p:txBody>
          <a:bodyPr spcFirstLastPara="1" wrap="square" lIns="91425" tIns="91425" rIns="91425" bIns="91425" anchor="ctr" anchorCtr="0">
            <a:noAutofit/>
          </a:bodyPr>
          <a:lstStyle/>
          <a:p>
            <a:pPr marL="0" indent="0">
              <a:lnSpc>
                <a:spcPct val="110000"/>
              </a:lnSpc>
              <a:buNone/>
            </a:pPr>
            <a:r>
              <a:rPr lang="es-ES" sz="1600" dirty="0">
                <a:latin typeface="Calibri" panose="020F0502020204030204" pitchFamily="34" charset="0"/>
                <a:cs typeface="Calibri" panose="020F0502020204030204" pitchFamily="34" charset="0"/>
              </a:rPr>
              <a:t>Aislante es todo material que no permite el paso e intercambio de electrones limítrofes, siendo sus átomos normalmente estables.</a:t>
            </a:r>
          </a:p>
        </p:txBody>
      </p:sp>
      <p:grpSp>
        <p:nvGrpSpPr>
          <p:cNvPr id="24" name="Agrupar 23"/>
          <p:cNvGrpSpPr/>
          <p:nvPr/>
        </p:nvGrpSpPr>
        <p:grpSpPr>
          <a:xfrm>
            <a:off x="361855" y="3694505"/>
            <a:ext cx="357099" cy="523220"/>
            <a:chOff x="361855" y="3694505"/>
            <a:chExt cx="357099" cy="523220"/>
          </a:xfrm>
        </p:grpSpPr>
        <p:sp>
          <p:nvSpPr>
            <p:cNvPr id="25" name="Rectángulo redondeado 24">
              <a:extLst>
                <a:ext uri="{FF2B5EF4-FFF2-40B4-BE49-F238E27FC236}">
                  <a16:creationId xmlns:a16="http://schemas.microsoft.com/office/drawing/2014/main" xmlns="" id="{81B1155E-D3EC-5B41-BDAE-8949F976B299}"/>
                </a:ext>
              </a:extLst>
            </p:cNvPr>
            <p:cNvSpPr/>
            <p:nvPr/>
          </p:nvSpPr>
          <p:spPr>
            <a:xfrm>
              <a:off x="361855" y="3773799"/>
              <a:ext cx="357099"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76384D"/>
                </a:solidFill>
              </a:endParaRPr>
            </a:p>
          </p:txBody>
        </p:sp>
        <p:sp>
          <p:nvSpPr>
            <p:cNvPr id="26" name="CuadroTexto 25">
              <a:extLst>
                <a:ext uri="{FF2B5EF4-FFF2-40B4-BE49-F238E27FC236}">
                  <a16:creationId xmlns:a16="http://schemas.microsoft.com/office/drawing/2014/main" xmlns="" id="{8A0C0F3C-263F-0046-B36A-7156BA3CABF5}"/>
                </a:ext>
              </a:extLst>
            </p:cNvPr>
            <p:cNvSpPr txBox="1"/>
            <p:nvPr/>
          </p:nvSpPr>
          <p:spPr>
            <a:xfrm>
              <a:off x="361855" y="3694505"/>
              <a:ext cx="301085" cy="523220"/>
            </a:xfrm>
            <a:prstGeom prst="rect">
              <a:avLst/>
            </a:prstGeom>
            <a:noFill/>
          </p:spPr>
          <p:txBody>
            <a:bodyPr wrap="square" rtlCol="0">
              <a:spAutoFit/>
            </a:bodyPr>
            <a:lstStyle/>
            <a:p>
              <a:r>
                <a:rPr lang="es-CL" sz="2800" b="1" dirty="0">
                  <a:solidFill>
                    <a:schemeClr val="bg1"/>
                  </a:solidFill>
                  <a:latin typeface="Calibri" panose="020F0502020204030204" pitchFamily="34" charset="0"/>
                  <a:cs typeface="Calibri" panose="020F0502020204030204" pitchFamily="34" charset="0"/>
                </a:rPr>
                <a:t>1</a:t>
              </a:r>
            </a:p>
          </p:txBody>
        </p:sp>
      </p:grpSp>
      <p:grpSp>
        <p:nvGrpSpPr>
          <p:cNvPr id="32" name="Agrupar 31"/>
          <p:cNvGrpSpPr/>
          <p:nvPr/>
        </p:nvGrpSpPr>
        <p:grpSpPr>
          <a:xfrm>
            <a:off x="361855" y="4983936"/>
            <a:ext cx="357099" cy="523220"/>
            <a:chOff x="361855" y="4862905"/>
            <a:chExt cx="357099" cy="523220"/>
          </a:xfrm>
        </p:grpSpPr>
        <p:sp>
          <p:nvSpPr>
            <p:cNvPr id="34" name="Rectángulo redondeado 33">
              <a:extLst>
                <a:ext uri="{FF2B5EF4-FFF2-40B4-BE49-F238E27FC236}">
                  <a16:creationId xmlns:a16="http://schemas.microsoft.com/office/drawing/2014/main" xmlns="" id="{8D9DDDBD-E7FB-DC47-A7EF-2C99F250FE71}"/>
                </a:ext>
              </a:extLst>
            </p:cNvPr>
            <p:cNvSpPr/>
            <p:nvPr/>
          </p:nvSpPr>
          <p:spPr>
            <a:xfrm>
              <a:off x="361855" y="4941375"/>
              <a:ext cx="357099"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76384D"/>
                </a:solidFill>
              </a:endParaRPr>
            </a:p>
          </p:txBody>
        </p:sp>
        <p:sp>
          <p:nvSpPr>
            <p:cNvPr id="36" name="CuadroTexto 35">
              <a:extLst>
                <a:ext uri="{FF2B5EF4-FFF2-40B4-BE49-F238E27FC236}">
                  <a16:creationId xmlns:a16="http://schemas.microsoft.com/office/drawing/2014/main" xmlns="" id="{6E07E8F8-7559-1449-B614-6B2113A9768F}"/>
                </a:ext>
              </a:extLst>
            </p:cNvPr>
            <p:cNvSpPr txBox="1"/>
            <p:nvPr/>
          </p:nvSpPr>
          <p:spPr>
            <a:xfrm>
              <a:off x="361855" y="4862905"/>
              <a:ext cx="301085" cy="523220"/>
            </a:xfrm>
            <a:prstGeom prst="rect">
              <a:avLst/>
            </a:prstGeom>
            <a:noFill/>
          </p:spPr>
          <p:txBody>
            <a:bodyPr wrap="square" rtlCol="0">
              <a:spAutoFit/>
            </a:bodyPr>
            <a:lstStyle/>
            <a:p>
              <a:r>
                <a:rPr lang="es-CL" sz="2800" b="1" dirty="0">
                  <a:solidFill>
                    <a:schemeClr val="bg1"/>
                  </a:solidFill>
                  <a:latin typeface="Calibri" panose="020F0502020204030204" pitchFamily="34" charset="0"/>
                  <a:cs typeface="Calibri" panose="020F0502020204030204" pitchFamily="34" charset="0"/>
                </a:rPr>
                <a:t>2</a:t>
              </a:r>
            </a:p>
          </p:txBody>
        </p:sp>
      </p:grpSp>
      <p:grpSp>
        <p:nvGrpSpPr>
          <p:cNvPr id="38" name="Agrupar 37"/>
          <p:cNvGrpSpPr/>
          <p:nvPr/>
        </p:nvGrpSpPr>
        <p:grpSpPr>
          <a:xfrm>
            <a:off x="361855" y="6150843"/>
            <a:ext cx="357099" cy="523220"/>
            <a:chOff x="361855" y="5828105"/>
            <a:chExt cx="357099" cy="523220"/>
          </a:xfrm>
        </p:grpSpPr>
        <p:sp>
          <p:nvSpPr>
            <p:cNvPr id="39" name="Rectángulo redondeado 38">
              <a:extLst>
                <a:ext uri="{FF2B5EF4-FFF2-40B4-BE49-F238E27FC236}">
                  <a16:creationId xmlns:a16="http://schemas.microsoft.com/office/drawing/2014/main" xmlns="" id="{6F5AF348-2C7F-A44D-9A80-5F5B7E2FEFD9}"/>
                </a:ext>
              </a:extLst>
            </p:cNvPr>
            <p:cNvSpPr/>
            <p:nvPr/>
          </p:nvSpPr>
          <p:spPr>
            <a:xfrm>
              <a:off x="361855" y="5900226"/>
              <a:ext cx="357099" cy="385800"/>
            </a:xfrm>
            <a:prstGeom prst="roundRect">
              <a:avLst/>
            </a:prstGeom>
            <a:solidFill>
              <a:srgbClr val="763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76384D"/>
                </a:solidFill>
              </a:endParaRPr>
            </a:p>
          </p:txBody>
        </p:sp>
        <p:sp>
          <p:nvSpPr>
            <p:cNvPr id="40" name="CuadroTexto 39">
              <a:extLst>
                <a:ext uri="{FF2B5EF4-FFF2-40B4-BE49-F238E27FC236}">
                  <a16:creationId xmlns:a16="http://schemas.microsoft.com/office/drawing/2014/main" xmlns="" id="{5B668118-CEC5-C947-901E-2CBEB1F9FD5C}"/>
                </a:ext>
              </a:extLst>
            </p:cNvPr>
            <p:cNvSpPr txBox="1"/>
            <p:nvPr/>
          </p:nvSpPr>
          <p:spPr>
            <a:xfrm>
              <a:off x="361855" y="5828105"/>
              <a:ext cx="301085" cy="523220"/>
            </a:xfrm>
            <a:prstGeom prst="rect">
              <a:avLst/>
            </a:prstGeom>
            <a:noFill/>
          </p:spPr>
          <p:txBody>
            <a:bodyPr wrap="square" rtlCol="0">
              <a:spAutoFit/>
            </a:bodyPr>
            <a:lstStyle/>
            <a:p>
              <a:r>
                <a:rPr lang="es-CL" sz="2800" b="1" dirty="0">
                  <a:solidFill>
                    <a:schemeClr val="bg1"/>
                  </a:solidFill>
                  <a:latin typeface="Calibri" panose="020F0502020204030204" pitchFamily="34" charset="0"/>
                  <a:cs typeface="Calibri" panose="020F0502020204030204" pitchFamily="34" charset="0"/>
                </a:rPr>
                <a:t>3</a:t>
              </a:r>
            </a:p>
          </p:txBody>
        </p:sp>
      </p:grpSp>
      <p:sp>
        <p:nvSpPr>
          <p:cNvPr id="43" name="Elipse 42">
            <a:extLst>
              <a:ext uri="{FF2B5EF4-FFF2-40B4-BE49-F238E27FC236}">
                <a16:creationId xmlns:a16="http://schemas.microsoft.com/office/drawing/2014/main" xmlns="" id="{F473AC8F-E7CF-4047-BBE5-9C42319561AE}"/>
              </a:ext>
            </a:extLst>
          </p:cNvPr>
          <p:cNvSpPr/>
          <p:nvPr/>
        </p:nvSpPr>
        <p:spPr>
          <a:xfrm>
            <a:off x="7315746" y="5836779"/>
            <a:ext cx="1236756" cy="1236756"/>
          </a:xfrm>
          <a:prstGeom prst="ellipse">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4" name="Elipse 43">
            <a:extLst>
              <a:ext uri="{FF2B5EF4-FFF2-40B4-BE49-F238E27FC236}">
                <a16:creationId xmlns:a16="http://schemas.microsoft.com/office/drawing/2014/main" xmlns="" id="{F473AC8F-E7CF-4047-BBE5-9C42319561AE}"/>
              </a:ext>
            </a:extLst>
          </p:cNvPr>
          <p:cNvSpPr/>
          <p:nvPr/>
        </p:nvSpPr>
        <p:spPr>
          <a:xfrm>
            <a:off x="6643435" y="4688954"/>
            <a:ext cx="1236756" cy="1236756"/>
          </a:xfrm>
          <a:prstGeom prst="ellipse">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6565" y="4753639"/>
            <a:ext cx="1778847" cy="1004933"/>
          </a:xfrm>
          <a:prstGeom prst="rect">
            <a:avLst/>
          </a:prstGeom>
        </p:spPr>
      </p:pic>
      <p:sp>
        <p:nvSpPr>
          <p:cNvPr id="45" name="Elipse 44">
            <a:extLst>
              <a:ext uri="{FF2B5EF4-FFF2-40B4-BE49-F238E27FC236}">
                <a16:creationId xmlns:a16="http://schemas.microsoft.com/office/drawing/2014/main" xmlns="" id="{F473AC8F-E7CF-4047-BBE5-9C42319561AE}"/>
              </a:ext>
            </a:extLst>
          </p:cNvPr>
          <p:cNvSpPr/>
          <p:nvPr/>
        </p:nvSpPr>
        <p:spPr>
          <a:xfrm>
            <a:off x="7315746" y="3360925"/>
            <a:ext cx="1236756" cy="1236756"/>
          </a:xfrm>
          <a:prstGeom prst="ellipse">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8800" y="6138262"/>
            <a:ext cx="2019612" cy="685514"/>
          </a:xfrm>
          <a:prstGeom prst="rect">
            <a:avLst/>
          </a:prstGeom>
        </p:spPr>
      </p:pic>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37324" y="3392154"/>
            <a:ext cx="1901952" cy="121005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36"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a:latin typeface="Calibri" panose="020F0502020204030204" pitchFamily="34" charset="0"/>
                <a:ea typeface="Roboto Medium"/>
                <a:cs typeface="Calibri" panose="020F0502020204030204" pitchFamily="34" charset="0"/>
                <a:sym typeface="Roboto Medium"/>
              </a:rPr>
              <a:t>7</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9" name="Google Shape;318;p18"/>
          <p:cNvPicPr preferRelativeResize="0"/>
          <p:nvPr/>
        </p:nvPicPr>
        <p:blipFill rotWithShape="1">
          <a:blip r:embed="rId3">
            <a:alphaModFix/>
          </a:blip>
          <a:srcRect/>
          <a:stretch/>
        </p:blipFill>
        <p:spPr>
          <a:xfrm>
            <a:off x="830642" y="1815299"/>
            <a:ext cx="7016440" cy="4871642"/>
          </a:xfrm>
          <a:prstGeom prst="rect">
            <a:avLst/>
          </a:prstGeom>
          <a:noFill/>
          <a:ln>
            <a:noFill/>
          </a:ln>
        </p:spPr>
      </p:pic>
      <p:pic>
        <p:nvPicPr>
          <p:cNvPr id="12" name="Google Shape;321;p18"/>
          <p:cNvPicPr preferRelativeResize="0"/>
          <p:nvPr/>
        </p:nvPicPr>
        <p:blipFill rotWithShape="1">
          <a:blip r:embed="rId4">
            <a:alphaModFix/>
          </a:blip>
          <a:srcRect/>
          <a:stretch/>
        </p:blipFill>
        <p:spPr>
          <a:xfrm flipH="1">
            <a:off x="5174255" y="3959846"/>
            <a:ext cx="4636301" cy="3844874"/>
          </a:xfrm>
          <a:prstGeom prst="rect">
            <a:avLst/>
          </a:prstGeom>
          <a:noFill/>
          <a:ln>
            <a:noFill/>
          </a:ln>
        </p:spPr>
      </p:pic>
      <p:sp>
        <p:nvSpPr>
          <p:cNvPr id="14" name="Google Shape;327;p18"/>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marL="0" marR="0" lvl="0" indent="0" algn="l" rtl="0">
              <a:lnSpc>
                <a:spcPct val="80000"/>
              </a:lnSpc>
              <a:spcBef>
                <a:spcPts val="0"/>
              </a:spcBef>
              <a:spcAft>
                <a:spcPts val="0"/>
              </a:spcAft>
              <a:buNone/>
            </a:pPr>
            <a:r>
              <a:rPr lang="en-US" sz="2800" b="1" i="0" u="none" strike="noStrike" cap="none">
                <a:solidFill>
                  <a:srgbClr val="741B47"/>
                </a:solidFill>
                <a:latin typeface="Calibri"/>
                <a:ea typeface="Calibri"/>
                <a:cs typeface="Calibri"/>
                <a:sym typeface="Calibri"/>
              </a:rPr>
              <a:t>VIDEO</a:t>
            </a:r>
            <a:endParaRPr sz="2800" b="0" i="0" u="none" strike="noStrike" cap="none">
              <a:solidFill>
                <a:srgbClr val="000000"/>
              </a:solidFill>
              <a:latin typeface="Arial"/>
              <a:ea typeface="Arial"/>
              <a:cs typeface="Arial"/>
              <a:sym typeface="Arial"/>
            </a:endParaRPr>
          </a:p>
        </p:txBody>
      </p:sp>
      <p:sp>
        <p:nvSpPr>
          <p:cNvPr id="15" name="Google Shape;328;p18">
            <a:hlinkClick r:id="rId5"/>
          </p:cNvPr>
          <p:cNvSpPr/>
          <p:nvPr/>
        </p:nvSpPr>
        <p:spPr>
          <a:xfrm>
            <a:off x="2295805" y="3655179"/>
            <a:ext cx="491851" cy="491851"/>
          </a:xfrm>
          <a:custGeom>
            <a:avLst/>
            <a:gdLst/>
            <a:ahLst/>
            <a:cxnLst/>
            <a:rect l="l" t="t" r="r" b="b"/>
            <a:pathLst>
              <a:path w="120000" h="120000" extrusionOk="0">
                <a:moveTo>
                  <a:pt x="0" y="0"/>
                </a:moveTo>
                <a:lnTo>
                  <a:pt x="120000" y="0"/>
                </a:lnTo>
                <a:lnTo>
                  <a:pt x="120000" y="120000"/>
                </a:lnTo>
                <a:lnTo>
                  <a:pt x="0" y="120000"/>
                </a:lnTo>
                <a:close/>
                <a:moveTo>
                  <a:pt x="105000" y="60000"/>
                </a:moveTo>
                <a:lnTo>
                  <a:pt x="15000" y="15000"/>
                </a:lnTo>
                <a:lnTo>
                  <a:pt x="15000" y="105000"/>
                </a:lnTo>
                <a:close/>
              </a:path>
              <a:path w="120000" h="120000" fill="darken" extrusionOk="0">
                <a:moveTo>
                  <a:pt x="105000" y="60000"/>
                </a:moveTo>
                <a:lnTo>
                  <a:pt x="15000" y="15000"/>
                </a:lnTo>
                <a:lnTo>
                  <a:pt x="15000" y="105000"/>
                </a:lnTo>
                <a:close/>
              </a:path>
              <a:path w="120000" h="120000" fill="none" extrusionOk="0">
                <a:moveTo>
                  <a:pt x="105000" y="60000"/>
                </a:moveTo>
                <a:lnTo>
                  <a:pt x="15000" y="105000"/>
                </a:lnTo>
                <a:lnTo>
                  <a:pt x="15000" y="15000"/>
                </a:lnTo>
                <a:close/>
              </a:path>
              <a:path w="120000" h="120000" fill="none" extrusionOk="0">
                <a:moveTo>
                  <a:pt x="0" y="0"/>
                </a:moveTo>
                <a:lnTo>
                  <a:pt x="120000" y="0"/>
                </a:lnTo>
                <a:lnTo>
                  <a:pt x="120000" y="120000"/>
                </a:lnTo>
                <a:lnTo>
                  <a:pt x="0" y="120000"/>
                </a:lnTo>
                <a:close/>
              </a:path>
            </a:pathLst>
          </a:custGeom>
          <a:solidFill>
            <a:srgbClr val="BFBFBF"/>
          </a:solidFill>
          <a:ln w="9525" cap="flat" cmpd="sng">
            <a:solidFill>
              <a:schemeClr val="dk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dk1"/>
              </a:solidFill>
              <a:latin typeface="Arial"/>
              <a:ea typeface="Arial"/>
              <a:cs typeface="Arial"/>
              <a:sym typeface="Arial"/>
            </a:endParaRPr>
          </a:p>
        </p:txBody>
      </p:sp>
      <p:sp>
        <p:nvSpPr>
          <p:cNvPr id="16" name="Google Shape;329;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000000"/>
                </a:solidFill>
                <a:latin typeface="Calibri"/>
                <a:ea typeface="Calibri"/>
                <a:cs typeface="Calibri"/>
                <a:sym typeface="Calibri"/>
              </a:rPr>
              <a:t>VEAMOS EL SIGUIENTE</a:t>
            </a:r>
            <a:endParaRPr sz="14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000000"/>
              </a:solidFill>
              <a:latin typeface="Calibri"/>
              <a:ea typeface="Calibri"/>
              <a:cs typeface="Calibri"/>
              <a:sym typeface="Calibri"/>
            </a:endParaRPr>
          </a:p>
        </p:txBody>
      </p:sp>
      <p:sp>
        <p:nvSpPr>
          <p:cNvPr id="17" name="Google Shape;80;p14">
            <a:extLst>
              <a:ext uri="{FF2B5EF4-FFF2-40B4-BE49-F238E27FC236}">
                <a16:creationId xmlns="" xmlns:a16="http://schemas.microsoft.com/office/drawing/2014/main" id="{80B05D3B-B6F2-4040-A8A8-0F75AC422395}"/>
              </a:ext>
            </a:extLst>
          </p:cNvPr>
          <p:cNvSpPr txBox="1"/>
          <p:nvPr/>
        </p:nvSpPr>
        <p:spPr>
          <a:xfrm>
            <a:off x="2787656" y="3518247"/>
            <a:ext cx="2590798" cy="774531"/>
          </a:xfrm>
          <a:prstGeom prst="rect">
            <a:avLst/>
          </a:prstGeom>
          <a:noFill/>
          <a:ln>
            <a:noFill/>
          </a:ln>
        </p:spPr>
        <p:txBody>
          <a:bodyPr spcFirstLastPara="1" wrap="square" lIns="91425" tIns="91425" rIns="91425" bIns="91425" anchor="ctr" anchorCtr="0">
            <a:noAutofit/>
          </a:bodyPr>
          <a:lstStyle/>
          <a:p>
            <a:pPr>
              <a:lnSpc>
                <a:spcPct val="115000"/>
              </a:lnSpc>
            </a:pPr>
            <a:r>
              <a:rPr lang="es-CL" sz="1800" dirty="0">
                <a:latin typeface="Calibri" panose="020F0502020204030204" pitchFamily="34" charset="0"/>
                <a:ea typeface="Roboto"/>
                <a:cs typeface="Calibri" panose="020F0502020204030204" pitchFamily="34" charset="0"/>
                <a:sym typeface="Roboto"/>
              </a:rPr>
              <a:t>¿Qué es un semiconductor?</a:t>
            </a:r>
            <a:endParaRPr lang="es-CL" sz="1800" b="1" dirty="0">
              <a:solidFill>
                <a:srgbClr val="76384D"/>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690788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12"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a:latin typeface="Calibri" panose="020F0502020204030204" pitchFamily="34" charset="0"/>
                <a:ea typeface="Roboto Medium"/>
                <a:cs typeface="Calibri" panose="020F0502020204030204" pitchFamily="34" charset="0"/>
                <a:sym typeface="Roboto Medium"/>
              </a:rPr>
              <a:t>8</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smtClean="0">
                <a:solidFill>
                  <a:srgbClr val="741B47"/>
                </a:solidFill>
                <a:latin typeface="Calibri" panose="020F0502020204030204" pitchFamily="34" charset="0"/>
                <a:ea typeface="Roboto Medium"/>
                <a:cs typeface="Calibri" panose="020F0502020204030204" pitchFamily="34" charset="0"/>
                <a:sym typeface="Roboto Medium"/>
              </a:rPr>
              <a:t>MECÁNICA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15" name="Imagen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1562" y="1567119"/>
            <a:ext cx="2962656" cy="5248656"/>
          </a:xfrm>
          <a:prstGeom prst="rect">
            <a:avLst/>
          </a:prstGeom>
        </p:spPr>
      </p:pic>
      <p:sp>
        <p:nvSpPr>
          <p:cNvPr id="17" name="Google Shape;99;p15">
            <a:extLst>
              <a:ext uri="{FF2B5EF4-FFF2-40B4-BE49-F238E27FC236}">
                <a16:creationId xmlns="" xmlns:a16="http://schemas.microsoft.com/office/drawing/2014/main" id="{D3BFC07A-B750-F14E-AC42-E28F3EFD4064}"/>
              </a:ext>
            </a:extLst>
          </p:cNvPr>
          <p:cNvSpPr txBox="1"/>
          <p:nvPr/>
        </p:nvSpPr>
        <p:spPr>
          <a:xfrm>
            <a:off x="506729" y="5822930"/>
            <a:ext cx="4995614" cy="319500"/>
          </a:xfrm>
          <a:prstGeom prst="rect">
            <a:avLst/>
          </a:prstGeom>
          <a:noFill/>
          <a:ln>
            <a:noFill/>
          </a:ln>
        </p:spPr>
        <p:txBody>
          <a:bodyPr spcFirstLastPara="1" wrap="square" lIns="91425" tIns="91425" rIns="91425" bIns="91425" anchor="ctr" anchorCtr="0">
            <a:noAutofit/>
          </a:bodyPr>
          <a:lstStyle/>
          <a:p>
            <a:pPr lvl="0"/>
            <a:r>
              <a:rPr lang="x-none" sz="2100" dirty="0">
                <a:solidFill>
                  <a:srgbClr val="741B47"/>
                </a:solidFill>
                <a:latin typeface="Calibri" panose="020F0502020204030204" pitchFamily="34" charset="0"/>
                <a:ea typeface="Roboto"/>
                <a:cs typeface="Calibri" panose="020F0502020204030204" pitchFamily="34" charset="0"/>
                <a:sym typeface="Roboto"/>
              </a:rPr>
              <a:t>¡Investiga en </a:t>
            </a:r>
            <a:r>
              <a:rPr lang="x-none" sz="2100" dirty="0">
                <a:solidFill>
                  <a:srgbClr val="ED423D"/>
                </a:solidFill>
                <a:latin typeface="Calibri" panose="020F0502020204030204" pitchFamily="34" charset="0"/>
                <a:ea typeface="Roboto"/>
                <a:cs typeface="Calibri" panose="020F0502020204030204" pitchFamily="34" charset="0"/>
                <a:sym typeface="Roboto"/>
              </a:rPr>
              <a:t>internet</a:t>
            </a:r>
          </a:p>
          <a:p>
            <a:pPr lvl="0"/>
            <a:r>
              <a:rPr lang="x-none" sz="2100" dirty="0">
                <a:solidFill>
                  <a:srgbClr val="741B47"/>
                </a:solidFill>
                <a:latin typeface="Calibri" panose="020F0502020204030204" pitchFamily="34" charset="0"/>
                <a:ea typeface="Roboto"/>
                <a:cs typeface="Calibri" panose="020F0502020204030204" pitchFamily="34" charset="0"/>
                <a:sym typeface="Roboto"/>
              </a:rPr>
              <a:t>ocupando tu celular!  </a:t>
            </a:r>
          </a:p>
          <a:p>
            <a:pPr lvl="0"/>
            <a:r>
              <a:rPr lang="x-none" sz="2100" b="1" dirty="0">
                <a:solidFill>
                  <a:srgbClr val="741B47"/>
                </a:solidFill>
                <a:latin typeface="Calibri" panose="020F0502020204030204" pitchFamily="34" charset="0"/>
                <a:ea typeface="Roboto"/>
                <a:cs typeface="Calibri" panose="020F0502020204030204" pitchFamily="34" charset="0"/>
                <a:sym typeface="Roboto"/>
              </a:rPr>
              <a:t>¡Comparte tus respuestas!</a:t>
            </a:r>
          </a:p>
        </p:txBody>
      </p:sp>
      <p:sp>
        <p:nvSpPr>
          <p:cNvPr id="21" name="Google Shape;123;p16"/>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REFLEXIONEMOS</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2" name="Google Shape;70;p14">
            <a:extLst>
              <a:ext uri="{FF2B5EF4-FFF2-40B4-BE49-F238E27FC236}">
                <a16:creationId xmlns="" xmlns:a16="http://schemas.microsoft.com/office/drawing/2014/main"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HAGAMOS UNA PAUSA</a:t>
            </a:r>
          </a:p>
          <a:p>
            <a:endParaRPr lang="x-none" b="1" dirty="0">
              <a:latin typeface="Calibri" panose="020F0502020204030204" pitchFamily="34" charset="0"/>
              <a:ea typeface="Roboto"/>
              <a:cs typeface="Calibri" panose="020F0502020204030204" pitchFamily="34" charset="0"/>
              <a:sym typeface="Roboto"/>
            </a:endParaRPr>
          </a:p>
        </p:txBody>
      </p:sp>
      <p:grpSp>
        <p:nvGrpSpPr>
          <p:cNvPr id="2" name="Agrupar 1"/>
          <p:cNvGrpSpPr/>
          <p:nvPr/>
        </p:nvGrpSpPr>
        <p:grpSpPr>
          <a:xfrm>
            <a:off x="371783" y="2061749"/>
            <a:ext cx="5367968" cy="2584981"/>
            <a:chOff x="371783" y="2061749"/>
            <a:chExt cx="5367968" cy="2584981"/>
          </a:xfrm>
        </p:grpSpPr>
        <p:sp>
          <p:nvSpPr>
            <p:cNvPr id="13" name="Google Shape;73;p14"/>
            <p:cNvSpPr/>
            <p:nvPr/>
          </p:nvSpPr>
          <p:spPr>
            <a:xfrm>
              <a:off x="371783" y="2258677"/>
              <a:ext cx="5146719" cy="2388053"/>
            </a:xfrm>
            <a:prstGeom prst="roundRect">
              <a:avLst>
                <a:gd name="adj" fmla="val 9635"/>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pic>
          <p:nvPicPr>
            <p:cNvPr id="14" name="Google Shape;91;p15"/>
            <p:cNvPicPr preferRelativeResize="0"/>
            <p:nvPr/>
          </p:nvPicPr>
          <p:blipFill>
            <a:blip r:embed="rId4">
              <a:alphaModFix/>
            </a:blip>
            <a:stretch>
              <a:fillRect/>
            </a:stretch>
          </p:blipFill>
          <p:spPr>
            <a:xfrm>
              <a:off x="5262651" y="2061749"/>
              <a:ext cx="477100" cy="477100"/>
            </a:xfrm>
            <a:prstGeom prst="rect">
              <a:avLst/>
            </a:prstGeom>
            <a:noFill/>
            <a:ln>
              <a:noFill/>
            </a:ln>
          </p:spPr>
        </p:pic>
        <p:sp>
          <p:nvSpPr>
            <p:cNvPr id="23" name="Rectángulo 22">
              <a:extLst>
                <a:ext uri="{FF2B5EF4-FFF2-40B4-BE49-F238E27FC236}">
                  <a16:creationId xmlns:a16="http://schemas.microsoft.com/office/drawing/2014/main" xmlns="" id="{FBF7A6C5-B3CF-D846-9F57-59C3D6D041A3}"/>
                </a:ext>
              </a:extLst>
            </p:cNvPr>
            <p:cNvSpPr/>
            <p:nvPr/>
          </p:nvSpPr>
          <p:spPr>
            <a:xfrm>
              <a:off x="577255" y="2754258"/>
              <a:ext cx="4407655" cy="1508105"/>
            </a:xfrm>
            <a:prstGeom prst="rect">
              <a:avLst/>
            </a:prstGeom>
          </p:spPr>
          <p:txBody>
            <a:bodyPr wrap="square" anchor="b">
              <a:spAutoFit/>
            </a:bodyPr>
            <a:lstStyle/>
            <a:p>
              <a:pPr marL="457200" lvl="0" indent="-336550">
                <a:lnSpc>
                  <a:spcPct val="115000"/>
                </a:lnSpc>
                <a:buClr>
                  <a:schemeClr val="dk1"/>
                </a:buClr>
                <a:buSzPts val="1700"/>
                <a:buFont typeface="Roboto Medium"/>
                <a:buChar char="●"/>
              </a:pPr>
              <a:r>
                <a:rPr lang="es-ES" sz="1600" dirty="0" smtClean="0">
                  <a:solidFill>
                    <a:schemeClr val="dk1"/>
                  </a:solidFill>
                  <a:latin typeface="Calibri" panose="020F0502020204030204" pitchFamily="34" charset="0"/>
                  <a:ea typeface="Roboto Medium"/>
                  <a:cs typeface="Calibri" panose="020F0502020204030204" pitchFamily="34" charset="0"/>
                  <a:sym typeface="Roboto Medium"/>
                </a:rPr>
                <a:t>En tu vida cotidiana, ¿qué elementos podrías considerar como </a:t>
              </a:r>
              <a:r>
                <a:rPr lang="es-ES" sz="1600" b="1" dirty="0" smtClean="0">
                  <a:solidFill>
                    <a:srgbClr val="76384D"/>
                  </a:solidFill>
                  <a:latin typeface="Calibri" panose="020F0502020204030204" pitchFamily="34" charset="0"/>
                  <a:ea typeface="Roboto Medium"/>
                  <a:cs typeface="Calibri" panose="020F0502020204030204" pitchFamily="34" charset="0"/>
                  <a:sym typeface="Roboto Medium"/>
                </a:rPr>
                <a:t>conductores eléctricos?</a:t>
              </a:r>
            </a:p>
            <a:p>
              <a:pPr marL="457200" lvl="0" indent="-336550">
                <a:lnSpc>
                  <a:spcPct val="115000"/>
                </a:lnSpc>
                <a:buClr>
                  <a:schemeClr val="dk1"/>
                </a:buClr>
                <a:buSzPts val="1700"/>
                <a:buFont typeface="Roboto Medium"/>
                <a:buChar char="●"/>
              </a:pPr>
              <a:r>
                <a:rPr lang="es-ES" sz="1600" dirty="0" smtClean="0">
                  <a:solidFill>
                    <a:schemeClr val="dk1"/>
                  </a:solidFill>
                  <a:latin typeface="Calibri" panose="020F0502020204030204" pitchFamily="34" charset="0"/>
                  <a:ea typeface="Roboto Medium"/>
                  <a:cs typeface="Calibri" panose="020F0502020204030204" pitchFamily="34" charset="0"/>
                  <a:sym typeface="Roboto Medium"/>
                </a:rPr>
                <a:t>¿Qué preocupaciones debes considerar al momento de manipular un elemento </a:t>
              </a:r>
              <a:r>
                <a:rPr lang="es-ES" sz="1600" b="1" dirty="0" smtClean="0">
                  <a:solidFill>
                    <a:srgbClr val="76384D"/>
                  </a:solidFill>
                  <a:latin typeface="Calibri" panose="020F0502020204030204" pitchFamily="34" charset="0"/>
                  <a:ea typeface="Roboto Medium"/>
                  <a:cs typeface="Calibri" panose="020F0502020204030204" pitchFamily="34" charset="0"/>
                  <a:sym typeface="Roboto Medium"/>
                </a:rPr>
                <a:t>conductor con electricidad?</a:t>
              </a:r>
              <a:endParaRPr lang="x-none" sz="1600" b="1" dirty="0">
                <a:solidFill>
                  <a:srgbClr val="76384D"/>
                </a:solidFill>
                <a:latin typeface="Calibri" panose="020F0502020204030204" pitchFamily="34" charset="0"/>
                <a:ea typeface="Roboto Medium"/>
                <a:cs typeface="Calibri" panose="020F0502020204030204" pitchFamily="34" charset="0"/>
                <a:sym typeface="Roboto Medium"/>
              </a:endParaRPr>
            </a:p>
          </p:txBody>
        </p:sp>
      </p:grpSp>
      <p:pic>
        <p:nvPicPr>
          <p:cNvPr id="24" name="Imagen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59996" y="4056360"/>
            <a:ext cx="3817418" cy="3616716"/>
          </a:xfrm>
          <a:prstGeom prst="rect">
            <a:avLst/>
          </a:prstGeom>
        </p:spPr>
      </p:pic>
    </p:spTree>
    <p:extLst>
      <p:ext uri="{BB962C8B-B14F-4D97-AF65-F5344CB8AC3E}">
        <p14:creationId xmlns:p14="http://schemas.microsoft.com/office/powerpoint/2010/main" val="1270433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4"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9</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12"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a:solidFill>
                  <a:srgbClr val="741B47"/>
                </a:solidFill>
                <a:latin typeface="Calibri" panose="020F0502020204030204" pitchFamily="34" charset="0"/>
                <a:ea typeface="Roboto"/>
                <a:cs typeface="Calibri" panose="020F0502020204030204" pitchFamily="34" charset="0"/>
                <a:sym typeface="Roboto"/>
              </a:rPr>
              <a:t>METALES – SEMICONDUCTORES – AISLANTES</a:t>
            </a:r>
            <a:endParaRPr sz="3100" dirty="0">
              <a:solidFill>
                <a:srgbClr val="ED423D"/>
              </a:solidFill>
              <a:latin typeface="Calibri" panose="020F0502020204030204" pitchFamily="34" charset="0"/>
              <a:ea typeface="Roboto"/>
              <a:cs typeface="Calibri" panose="020F0502020204030204" pitchFamily="34" charset="0"/>
              <a:sym typeface="Roboto"/>
            </a:endParaRP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544" y="2160461"/>
            <a:ext cx="7137175" cy="4107370"/>
          </a:xfrm>
          <a:prstGeom prst="rect">
            <a:avLst/>
          </a:prstGeom>
        </p:spPr>
      </p:pic>
    </p:spTree>
    <p:extLst>
      <p:ext uri="{BB962C8B-B14F-4D97-AF65-F5344CB8AC3E}">
        <p14:creationId xmlns:p14="http://schemas.microsoft.com/office/powerpoint/2010/main" val="1998271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lvl="0">
              <a:lnSpc>
                <a:spcPct val="80000"/>
              </a:lnSpc>
            </a:pPr>
            <a:r>
              <a:rPr lang="es-ES" sz="2800" b="1" dirty="0">
                <a:solidFill>
                  <a:srgbClr val="741B47"/>
                </a:solidFill>
                <a:latin typeface="Calibri" panose="020F0502020204030204" pitchFamily="34" charset="0"/>
                <a:ea typeface="Roboto"/>
                <a:cs typeface="Calibri" panose="020F0502020204030204" pitchFamily="34" charset="0"/>
                <a:sym typeface="Roboto"/>
              </a:rPr>
              <a:t>CONDUCTORES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3" name="Rectángulo redondeado 2">
            <a:extLst>
              <a:ext uri="{FF2B5EF4-FFF2-40B4-BE49-F238E27FC236}">
                <a16:creationId xmlns:a16="http://schemas.microsoft.com/office/drawing/2014/main" xmlns="" id="{72029D22-0370-4647-A0EF-DB79765FBA23}"/>
              </a:ext>
            </a:extLst>
          </p:cNvPr>
          <p:cNvSpPr/>
          <p:nvPr/>
        </p:nvSpPr>
        <p:spPr>
          <a:xfrm>
            <a:off x="511279" y="2232087"/>
            <a:ext cx="7533619" cy="2455009"/>
          </a:xfrm>
          <a:prstGeom prst="roundRect">
            <a:avLst>
              <a:gd name="adj" fmla="val 8037"/>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Google Shape;160;p18">
            <a:extLst>
              <a:ext uri="{FF2B5EF4-FFF2-40B4-BE49-F238E27FC236}">
                <a16:creationId xmlns:a16="http://schemas.microsoft.com/office/drawing/2014/main" xmlns="" id="{26B1DC47-CAF3-7641-A392-A7BAB98D43C8}"/>
              </a:ext>
            </a:extLst>
          </p:cNvPr>
          <p:cNvSpPr txBox="1"/>
          <p:nvPr/>
        </p:nvSpPr>
        <p:spPr>
          <a:xfrm>
            <a:off x="883251" y="2452502"/>
            <a:ext cx="6726917" cy="2014179"/>
          </a:xfrm>
          <a:prstGeom prst="rect">
            <a:avLst/>
          </a:prstGeom>
          <a:noFill/>
          <a:ln>
            <a:noFill/>
          </a:ln>
        </p:spPr>
        <p:txBody>
          <a:bodyPr spcFirstLastPara="1" wrap="square" lIns="91425" tIns="91425" rIns="91425" bIns="91425" anchor="ctr" anchorCtr="0">
            <a:noAutofit/>
          </a:bodyPr>
          <a:lstStyle/>
          <a:p>
            <a:r>
              <a:rPr lang="es-ES" sz="1600" dirty="0">
                <a:latin typeface="Calibri" panose="020F0502020204030204" pitchFamily="34" charset="0"/>
                <a:cs typeface="Calibri" panose="020F0502020204030204" pitchFamily="34" charset="0"/>
              </a:rPr>
              <a:t>Los Conductores tienen facilidad para permitir el movimiento de las cargas y sus átomos se caracterizan por siempre tener muchos electrones libres y aceptarlos o cederlos con facilidad, por lo tanto son materiales que conducen la electricidad.</a:t>
            </a:r>
          </a:p>
          <a:p>
            <a:endParaRPr lang="es-ES" sz="1600" dirty="0">
              <a:latin typeface="Calibri" panose="020F0502020204030204" pitchFamily="34" charset="0"/>
              <a:cs typeface="Calibri" panose="020F0502020204030204" pitchFamily="34" charset="0"/>
            </a:endParaRPr>
          </a:p>
          <a:p>
            <a:r>
              <a:rPr lang="es-ES" sz="1600" dirty="0">
                <a:latin typeface="Calibri" panose="020F0502020204030204" pitchFamily="34" charset="0"/>
                <a:cs typeface="Calibri" panose="020F0502020204030204" pitchFamily="34" charset="0"/>
              </a:rPr>
              <a:t>En la categoría de los “conductores” se agrupan todos los metales que en mayor o menor medida conducen o permiten el paso de la corriente eléctrica a través de ellos. </a:t>
            </a:r>
          </a:p>
        </p:txBody>
      </p:sp>
      <p:pic>
        <p:nvPicPr>
          <p:cNvPr id="5" name="Imagen 4">
            <a:extLst>
              <a:ext uri="{FF2B5EF4-FFF2-40B4-BE49-F238E27FC236}">
                <a16:creationId xmlns:a16="http://schemas.microsoft.com/office/drawing/2014/main" xmlns="" id="{931D8CDF-F154-4AE1-93E4-9E5051F3479B}"/>
              </a:ext>
            </a:extLst>
          </p:cNvPr>
          <p:cNvPicPr>
            <a:picLocks noChangeAspect="1"/>
          </p:cNvPicPr>
          <p:nvPr/>
        </p:nvPicPr>
        <p:blipFill>
          <a:blip r:embed="rId2"/>
          <a:stretch>
            <a:fillRect/>
          </a:stretch>
        </p:blipFill>
        <p:spPr>
          <a:xfrm>
            <a:off x="4246709" y="4801263"/>
            <a:ext cx="4145392" cy="2677923"/>
          </a:xfrm>
          <a:prstGeom prst="round2DiagRect">
            <a:avLst>
              <a:gd name="adj1" fmla="val 0"/>
              <a:gd name="adj2" fmla="val 0"/>
            </a:avLst>
          </a:prstGeom>
          <a:ln w="88900" cap="sq">
            <a:solidFill>
              <a:srgbClr val="FFFFFF"/>
            </a:solidFill>
            <a:miter lim="800000"/>
          </a:ln>
          <a:effectLst>
            <a:outerShdw sx="1000" sy="1000" algn="tl" rotWithShape="0">
              <a:srgbClr val="000000"/>
            </a:outerShdw>
          </a:effectLst>
        </p:spPr>
      </p:pic>
      <p:sp>
        <p:nvSpPr>
          <p:cNvPr id="6"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1</a:t>
            </a:r>
            <a:r>
              <a:rPr lang="es-ES" sz="1100" dirty="0" smtClean="0">
                <a:latin typeface="Calibri" panose="020F0502020204030204" pitchFamily="34" charset="0"/>
                <a:ea typeface="Roboto Medium"/>
                <a:cs typeface="Calibri" panose="020F0502020204030204" pitchFamily="34" charset="0"/>
                <a:sym typeface="Roboto Medium"/>
              </a:rPr>
              <a:t>0</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21231772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36"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a:latin typeface="Calibri" panose="020F0502020204030204" pitchFamily="34" charset="0"/>
                <a:ea typeface="Roboto Medium"/>
                <a:cs typeface="Calibri" panose="020F0502020204030204" pitchFamily="34" charset="0"/>
                <a:sym typeface="Roboto Medium"/>
              </a:rPr>
              <a:t>7</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9" name="Google Shape;318;p18"/>
          <p:cNvPicPr preferRelativeResize="0"/>
          <p:nvPr/>
        </p:nvPicPr>
        <p:blipFill rotWithShape="1">
          <a:blip r:embed="rId3">
            <a:alphaModFix/>
          </a:blip>
          <a:srcRect/>
          <a:stretch/>
        </p:blipFill>
        <p:spPr>
          <a:xfrm>
            <a:off x="830642" y="1815299"/>
            <a:ext cx="7016440" cy="4871642"/>
          </a:xfrm>
          <a:prstGeom prst="rect">
            <a:avLst/>
          </a:prstGeom>
          <a:noFill/>
          <a:ln>
            <a:noFill/>
          </a:ln>
        </p:spPr>
      </p:pic>
      <p:pic>
        <p:nvPicPr>
          <p:cNvPr id="12" name="Google Shape;321;p18"/>
          <p:cNvPicPr preferRelativeResize="0"/>
          <p:nvPr/>
        </p:nvPicPr>
        <p:blipFill rotWithShape="1">
          <a:blip r:embed="rId4">
            <a:alphaModFix/>
          </a:blip>
          <a:srcRect/>
          <a:stretch/>
        </p:blipFill>
        <p:spPr>
          <a:xfrm flipH="1">
            <a:off x="5174255" y="3959846"/>
            <a:ext cx="4636301" cy="3844874"/>
          </a:xfrm>
          <a:prstGeom prst="rect">
            <a:avLst/>
          </a:prstGeom>
          <a:noFill/>
          <a:ln>
            <a:noFill/>
          </a:ln>
        </p:spPr>
      </p:pic>
      <p:sp>
        <p:nvSpPr>
          <p:cNvPr id="14" name="Google Shape;327;p18"/>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marL="0" marR="0" lvl="0" indent="0" algn="l" rtl="0">
              <a:lnSpc>
                <a:spcPct val="80000"/>
              </a:lnSpc>
              <a:spcBef>
                <a:spcPts val="0"/>
              </a:spcBef>
              <a:spcAft>
                <a:spcPts val="0"/>
              </a:spcAft>
              <a:buNone/>
            </a:pPr>
            <a:r>
              <a:rPr lang="en-US" sz="2800" b="1" i="0" u="none" strike="noStrike" cap="none">
                <a:solidFill>
                  <a:srgbClr val="741B47"/>
                </a:solidFill>
                <a:latin typeface="Calibri"/>
                <a:ea typeface="Calibri"/>
                <a:cs typeface="Calibri"/>
                <a:sym typeface="Calibri"/>
              </a:rPr>
              <a:t>VIDEO</a:t>
            </a:r>
            <a:endParaRPr sz="2800" b="0" i="0" u="none" strike="noStrike" cap="none">
              <a:solidFill>
                <a:srgbClr val="000000"/>
              </a:solidFill>
              <a:latin typeface="Arial"/>
              <a:ea typeface="Arial"/>
              <a:cs typeface="Arial"/>
              <a:sym typeface="Arial"/>
            </a:endParaRPr>
          </a:p>
        </p:txBody>
      </p:sp>
      <p:sp>
        <p:nvSpPr>
          <p:cNvPr id="15" name="Google Shape;328;p18">
            <a:hlinkClick r:id="rId5"/>
          </p:cNvPr>
          <p:cNvSpPr/>
          <p:nvPr/>
        </p:nvSpPr>
        <p:spPr>
          <a:xfrm>
            <a:off x="2295805" y="3655179"/>
            <a:ext cx="491851" cy="491851"/>
          </a:xfrm>
          <a:custGeom>
            <a:avLst/>
            <a:gdLst/>
            <a:ahLst/>
            <a:cxnLst/>
            <a:rect l="l" t="t" r="r" b="b"/>
            <a:pathLst>
              <a:path w="120000" h="120000" extrusionOk="0">
                <a:moveTo>
                  <a:pt x="0" y="0"/>
                </a:moveTo>
                <a:lnTo>
                  <a:pt x="120000" y="0"/>
                </a:lnTo>
                <a:lnTo>
                  <a:pt x="120000" y="120000"/>
                </a:lnTo>
                <a:lnTo>
                  <a:pt x="0" y="120000"/>
                </a:lnTo>
                <a:close/>
                <a:moveTo>
                  <a:pt x="105000" y="60000"/>
                </a:moveTo>
                <a:lnTo>
                  <a:pt x="15000" y="15000"/>
                </a:lnTo>
                <a:lnTo>
                  <a:pt x="15000" y="105000"/>
                </a:lnTo>
                <a:close/>
              </a:path>
              <a:path w="120000" h="120000" fill="darken" extrusionOk="0">
                <a:moveTo>
                  <a:pt x="105000" y="60000"/>
                </a:moveTo>
                <a:lnTo>
                  <a:pt x="15000" y="15000"/>
                </a:lnTo>
                <a:lnTo>
                  <a:pt x="15000" y="105000"/>
                </a:lnTo>
                <a:close/>
              </a:path>
              <a:path w="120000" h="120000" fill="none" extrusionOk="0">
                <a:moveTo>
                  <a:pt x="105000" y="60000"/>
                </a:moveTo>
                <a:lnTo>
                  <a:pt x="15000" y="105000"/>
                </a:lnTo>
                <a:lnTo>
                  <a:pt x="15000" y="15000"/>
                </a:lnTo>
                <a:close/>
              </a:path>
              <a:path w="120000" h="120000" fill="none" extrusionOk="0">
                <a:moveTo>
                  <a:pt x="0" y="0"/>
                </a:moveTo>
                <a:lnTo>
                  <a:pt x="120000" y="0"/>
                </a:lnTo>
                <a:lnTo>
                  <a:pt x="120000" y="120000"/>
                </a:lnTo>
                <a:lnTo>
                  <a:pt x="0" y="120000"/>
                </a:lnTo>
                <a:close/>
              </a:path>
            </a:pathLst>
          </a:custGeom>
          <a:solidFill>
            <a:srgbClr val="BFBFBF"/>
          </a:solidFill>
          <a:ln w="9525" cap="flat" cmpd="sng">
            <a:solidFill>
              <a:schemeClr val="dk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dk1"/>
              </a:solidFill>
              <a:latin typeface="Arial"/>
              <a:ea typeface="Arial"/>
              <a:cs typeface="Arial"/>
              <a:sym typeface="Arial"/>
            </a:endParaRPr>
          </a:p>
        </p:txBody>
      </p:sp>
      <p:sp>
        <p:nvSpPr>
          <p:cNvPr id="16" name="Google Shape;329;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000000"/>
                </a:solidFill>
                <a:latin typeface="Calibri"/>
                <a:ea typeface="Calibri"/>
                <a:cs typeface="Calibri"/>
                <a:sym typeface="Calibri"/>
              </a:rPr>
              <a:t>VEAMOS EL SIGUIENTE</a:t>
            </a:r>
            <a:endParaRPr sz="14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000000"/>
              </a:solidFill>
              <a:latin typeface="Calibri"/>
              <a:ea typeface="Calibri"/>
              <a:cs typeface="Calibri"/>
              <a:sym typeface="Calibri"/>
            </a:endParaRPr>
          </a:p>
        </p:txBody>
      </p:sp>
      <p:sp>
        <p:nvSpPr>
          <p:cNvPr id="17" name="Google Shape;80;p14">
            <a:extLst>
              <a:ext uri="{FF2B5EF4-FFF2-40B4-BE49-F238E27FC236}">
                <a16:creationId xmlns="" xmlns:a16="http://schemas.microsoft.com/office/drawing/2014/main" id="{80B05D3B-B6F2-4040-A8A8-0F75AC422395}"/>
              </a:ext>
            </a:extLst>
          </p:cNvPr>
          <p:cNvSpPr txBox="1"/>
          <p:nvPr/>
        </p:nvSpPr>
        <p:spPr>
          <a:xfrm>
            <a:off x="2787656" y="3518247"/>
            <a:ext cx="2590798" cy="774531"/>
          </a:xfrm>
          <a:prstGeom prst="rect">
            <a:avLst/>
          </a:prstGeom>
          <a:noFill/>
          <a:ln>
            <a:noFill/>
          </a:ln>
        </p:spPr>
        <p:txBody>
          <a:bodyPr spcFirstLastPara="1" wrap="square" lIns="91425" tIns="91425" rIns="91425" bIns="91425" anchor="ctr" anchorCtr="0">
            <a:noAutofit/>
          </a:bodyPr>
          <a:lstStyle/>
          <a:p>
            <a:pPr>
              <a:lnSpc>
                <a:spcPct val="115000"/>
              </a:lnSpc>
            </a:pPr>
            <a:r>
              <a:rPr lang="es-CL" sz="1800" dirty="0">
                <a:latin typeface="Calibri" panose="020F0502020204030204" pitchFamily="34" charset="0"/>
                <a:ea typeface="Roboto"/>
                <a:cs typeface="Calibri" panose="020F0502020204030204" pitchFamily="34" charset="0"/>
                <a:sym typeface="Roboto"/>
              </a:rPr>
              <a:t>El agua salada y la conducción de la electricidad</a:t>
            </a:r>
            <a:endParaRPr lang="es-CL" sz="1800" b="1" dirty="0">
              <a:solidFill>
                <a:srgbClr val="76384D"/>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3881641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12"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smtClean="0">
                <a:latin typeface="Calibri" panose="020F0502020204030204" pitchFamily="34" charset="0"/>
                <a:ea typeface="Roboto Medium"/>
                <a:cs typeface="Calibri" panose="020F0502020204030204" pitchFamily="34" charset="0"/>
                <a:sym typeface="Roboto Medium"/>
              </a:rPr>
              <a:t>1</a:t>
            </a:r>
            <a:r>
              <a:rPr lang="es-ES" sz="1100" dirty="0" smtClean="0">
                <a:latin typeface="Calibri" panose="020F0502020204030204" pitchFamily="34" charset="0"/>
                <a:ea typeface="Roboto Medium"/>
                <a:cs typeface="Calibri" panose="020F0502020204030204" pitchFamily="34" charset="0"/>
                <a:sym typeface="Roboto Medium"/>
              </a:rPr>
              <a:t>1</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15" name="Imagen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1562" y="1567119"/>
            <a:ext cx="2962656" cy="5248656"/>
          </a:xfrm>
          <a:prstGeom prst="rect">
            <a:avLst/>
          </a:prstGeom>
        </p:spPr>
      </p:pic>
      <p:sp>
        <p:nvSpPr>
          <p:cNvPr id="17" name="Google Shape;99;p15">
            <a:extLst>
              <a:ext uri="{FF2B5EF4-FFF2-40B4-BE49-F238E27FC236}">
                <a16:creationId xmlns="" xmlns:a16="http://schemas.microsoft.com/office/drawing/2014/main" id="{D3BFC07A-B750-F14E-AC42-E28F3EFD4064}"/>
              </a:ext>
            </a:extLst>
          </p:cNvPr>
          <p:cNvSpPr txBox="1"/>
          <p:nvPr/>
        </p:nvSpPr>
        <p:spPr>
          <a:xfrm>
            <a:off x="506729" y="5822930"/>
            <a:ext cx="4995614" cy="319500"/>
          </a:xfrm>
          <a:prstGeom prst="rect">
            <a:avLst/>
          </a:prstGeom>
          <a:noFill/>
          <a:ln>
            <a:noFill/>
          </a:ln>
        </p:spPr>
        <p:txBody>
          <a:bodyPr spcFirstLastPara="1" wrap="square" lIns="91425" tIns="91425" rIns="91425" bIns="91425" anchor="ctr" anchorCtr="0">
            <a:noAutofit/>
          </a:bodyPr>
          <a:lstStyle/>
          <a:p>
            <a:pPr lvl="0"/>
            <a:r>
              <a:rPr lang="x-none" sz="2100" dirty="0">
                <a:solidFill>
                  <a:srgbClr val="741B47"/>
                </a:solidFill>
                <a:latin typeface="Calibri" panose="020F0502020204030204" pitchFamily="34" charset="0"/>
                <a:ea typeface="Roboto"/>
                <a:cs typeface="Calibri" panose="020F0502020204030204" pitchFamily="34" charset="0"/>
                <a:sym typeface="Roboto"/>
              </a:rPr>
              <a:t>¡Investiga en </a:t>
            </a:r>
            <a:r>
              <a:rPr lang="x-none" sz="2100" dirty="0">
                <a:solidFill>
                  <a:srgbClr val="ED423D"/>
                </a:solidFill>
                <a:latin typeface="Calibri" panose="020F0502020204030204" pitchFamily="34" charset="0"/>
                <a:ea typeface="Roboto"/>
                <a:cs typeface="Calibri" panose="020F0502020204030204" pitchFamily="34" charset="0"/>
                <a:sym typeface="Roboto"/>
              </a:rPr>
              <a:t>internet</a:t>
            </a:r>
          </a:p>
          <a:p>
            <a:pPr lvl="0"/>
            <a:r>
              <a:rPr lang="x-none" sz="2100" dirty="0">
                <a:solidFill>
                  <a:srgbClr val="741B47"/>
                </a:solidFill>
                <a:latin typeface="Calibri" panose="020F0502020204030204" pitchFamily="34" charset="0"/>
                <a:ea typeface="Roboto"/>
                <a:cs typeface="Calibri" panose="020F0502020204030204" pitchFamily="34" charset="0"/>
                <a:sym typeface="Roboto"/>
              </a:rPr>
              <a:t>ocupando tu celular!  </a:t>
            </a:r>
          </a:p>
          <a:p>
            <a:pPr lvl="0"/>
            <a:r>
              <a:rPr lang="x-none" sz="2100" b="1" dirty="0">
                <a:solidFill>
                  <a:srgbClr val="741B47"/>
                </a:solidFill>
                <a:latin typeface="Calibri" panose="020F0502020204030204" pitchFamily="34" charset="0"/>
                <a:ea typeface="Roboto"/>
                <a:cs typeface="Calibri" panose="020F0502020204030204" pitchFamily="34" charset="0"/>
                <a:sym typeface="Roboto"/>
              </a:rPr>
              <a:t>¡Comparte tus respuestas!</a:t>
            </a:r>
          </a:p>
        </p:txBody>
      </p:sp>
      <p:sp>
        <p:nvSpPr>
          <p:cNvPr id="21" name="Google Shape;123;p16"/>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REFLEXIONEMOS</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2" name="Google Shape;70;p14">
            <a:extLst>
              <a:ext uri="{FF2B5EF4-FFF2-40B4-BE49-F238E27FC236}">
                <a16:creationId xmlns="" xmlns:a16="http://schemas.microsoft.com/office/drawing/2014/main"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HAGAMOS UNA PAUSA</a:t>
            </a:r>
          </a:p>
          <a:p>
            <a:endParaRPr lang="x-none" b="1" dirty="0">
              <a:latin typeface="Calibri" panose="020F0502020204030204" pitchFamily="34" charset="0"/>
              <a:ea typeface="Roboto"/>
              <a:cs typeface="Calibri" panose="020F0502020204030204" pitchFamily="34" charset="0"/>
              <a:sym typeface="Roboto"/>
            </a:endParaRPr>
          </a:p>
        </p:txBody>
      </p:sp>
      <p:grpSp>
        <p:nvGrpSpPr>
          <p:cNvPr id="2" name="Agrupar 1"/>
          <p:cNvGrpSpPr/>
          <p:nvPr/>
        </p:nvGrpSpPr>
        <p:grpSpPr>
          <a:xfrm>
            <a:off x="371783" y="2061749"/>
            <a:ext cx="5367968" cy="2584981"/>
            <a:chOff x="371783" y="2061749"/>
            <a:chExt cx="5367968" cy="2584981"/>
          </a:xfrm>
        </p:grpSpPr>
        <p:sp>
          <p:nvSpPr>
            <p:cNvPr id="13" name="Google Shape;73;p14"/>
            <p:cNvSpPr/>
            <p:nvPr/>
          </p:nvSpPr>
          <p:spPr>
            <a:xfrm>
              <a:off x="371783" y="2258677"/>
              <a:ext cx="5146719" cy="2388053"/>
            </a:xfrm>
            <a:prstGeom prst="roundRect">
              <a:avLst>
                <a:gd name="adj" fmla="val 9635"/>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pic>
          <p:nvPicPr>
            <p:cNvPr id="14" name="Google Shape;91;p15"/>
            <p:cNvPicPr preferRelativeResize="0"/>
            <p:nvPr/>
          </p:nvPicPr>
          <p:blipFill>
            <a:blip r:embed="rId4">
              <a:alphaModFix/>
            </a:blip>
            <a:stretch>
              <a:fillRect/>
            </a:stretch>
          </p:blipFill>
          <p:spPr>
            <a:xfrm>
              <a:off x="5262651" y="2061749"/>
              <a:ext cx="477100" cy="477100"/>
            </a:xfrm>
            <a:prstGeom prst="rect">
              <a:avLst/>
            </a:prstGeom>
            <a:noFill/>
            <a:ln>
              <a:noFill/>
            </a:ln>
          </p:spPr>
        </p:pic>
        <p:sp>
          <p:nvSpPr>
            <p:cNvPr id="23" name="Rectángulo 22">
              <a:extLst>
                <a:ext uri="{FF2B5EF4-FFF2-40B4-BE49-F238E27FC236}">
                  <a16:creationId xmlns:a16="http://schemas.microsoft.com/office/drawing/2014/main" xmlns="" id="{FBF7A6C5-B3CF-D846-9F57-59C3D6D041A3}"/>
                </a:ext>
              </a:extLst>
            </p:cNvPr>
            <p:cNvSpPr/>
            <p:nvPr/>
          </p:nvSpPr>
          <p:spPr>
            <a:xfrm>
              <a:off x="800708" y="2914094"/>
              <a:ext cx="4407655" cy="1077218"/>
            </a:xfrm>
            <a:prstGeom prst="rect">
              <a:avLst/>
            </a:prstGeom>
          </p:spPr>
          <p:txBody>
            <a:bodyPr wrap="square" anchor="b">
              <a:spAutoFit/>
            </a:bodyPr>
            <a:lstStyle/>
            <a:p>
              <a:pPr marL="285750" indent="-285750">
                <a:buFont typeface="Arial" charset="0"/>
                <a:buChar char="•"/>
              </a:pPr>
              <a:r>
                <a:rPr lang="es-CL" sz="1600">
                  <a:latin typeface="Calibri" panose="020F0502020204030204" pitchFamily="34" charset="0"/>
                  <a:cs typeface="Calibri" panose="020F0502020204030204" pitchFamily="34" charset="0"/>
                </a:rPr>
                <a:t>¿Por qué entonces no podemos secar el pelo en la bañera u ocupar otro elemento con electricidad, si este experimento demuestra que el agua no es un conductor eléctrico?</a:t>
              </a:r>
              <a:endParaRPr lang="es-CL" sz="1600" dirty="0">
                <a:latin typeface="Calibri" panose="020F0502020204030204" pitchFamily="34" charset="0"/>
                <a:cs typeface="Calibri" panose="020F0502020204030204" pitchFamily="34" charset="0"/>
              </a:endParaRPr>
            </a:p>
          </p:txBody>
        </p:sp>
      </p:grpSp>
      <p:pic>
        <p:nvPicPr>
          <p:cNvPr id="24" name="Imagen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59996" y="4056360"/>
            <a:ext cx="3817418" cy="3616716"/>
          </a:xfrm>
          <a:prstGeom prst="rect">
            <a:avLst/>
          </a:prstGeom>
        </p:spPr>
      </p:pic>
    </p:spTree>
    <p:extLst>
      <p:ext uri="{BB962C8B-B14F-4D97-AF65-F5344CB8AC3E}">
        <p14:creationId xmlns:p14="http://schemas.microsoft.com/office/powerpoint/2010/main" val="14390950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smtClean="0">
                <a:solidFill>
                  <a:srgbClr val="741B47"/>
                </a:solidFill>
                <a:latin typeface="Calibri" panose="020F0502020204030204" pitchFamily="34" charset="0"/>
                <a:ea typeface="Roboto"/>
                <a:cs typeface="Calibri" panose="020F0502020204030204" pitchFamily="34" charset="0"/>
                <a:sym typeface="Roboto"/>
              </a:rPr>
              <a:t>CONDUCTORES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3" name="Rectángulo redondeado 2">
            <a:extLst>
              <a:ext uri="{FF2B5EF4-FFF2-40B4-BE49-F238E27FC236}">
                <a16:creationId xmlns:a16="http://schemas.microsoft.com/office/drawing/2014/main" xmlns="" id="{1C14E514-56BA-A645-AA50-0884333B21FD}"/>
              </a:ext>
            </a:extLst>
          </p:cNvPr>
          <p:cNvSpPr/>
          <p:nvPr/>
        </p:nvSpPr>
        <p:spPr>
          <a:xfrm>
            <a:off x="511279" y="2232087"/>
            <a:ext cx="5571469" cy="2019017"/>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Google Shape;160;p18">
            <a:extLst>
              <a:ext uri="{FF2B5EF4-FFF2-40B4-BE49-F238E27FC236}">
                <a16:creationId xmlns:a16="http://schemas.microsoft.com/office/drawing/2014/main" xmlns="" id="{64B37D7E-69BB-CC4B-9B84-1884ED7F1FF1}"/>
              </a:ext>
            </a:extLst>
          </p:cNvPr>
          <p:cNvSpPr txBox="1"/>
          <p:nvPr/>
        </p:nvSpPr>
        <p:spPr>
          <a:xfrm>
            <a:off x="883252" y="2521159"/>
            <a:ext cx="4762174" cy="1417408"/>
          </a:xfrm>
          <a:prstGeom prst="rect">
            <a:avLst/>
          </a:prstGeom>
          <a:noFill/>
          <a:ln>
            <a:noFill/>
          </a:ln>
        </p:spPr>
        <p:txBody>
          <a:bodyPr spcFirstLastPara="1" wrap="square" lIns="91425" tIns="91425" rIns="91425" bIns="91425" anchor="ctr" anchorCtr="0">
            <a:noAutofit/>
          </a:bodyPr>
          <a:lstStyle/>
          <a:p>
            <a:r>
              <a:rPr lang="es-ES" sz="1600" dirty="0">
                <a:latin typeface="Calibri" panose="020F0502020204030204" pitchFamily="34" charset="0"/>
                <a:cs typeface="Calibri" panose="020F0502020204030204" pitchFamily="34" charset="0"/>
              </a:rPr>
              <a:t>Normalmente las bandas de energías se componen de: </a:t>
            </a:r>
          </a:p>
          <a:p>
            <a:endParaRPr lang="es-E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Una banda de valencia. </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Una banda de conducción </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Otra banda interpuesta entre las dos anteriores denominada “banda prohibida”. </a:t>
            </a:r>
          </a:p>
        </p:txBody>
      </p:sp>
      <p:sp>
        <p:nvSpPr>
          <p:cNvPr id="5" name="Rectángulo redondeado 4">
            <a:extLst>
              <a:ext uri="{FF2B5EF4-FFF2-40B4-BE49-F238E27FC236}">
                <a16:creationId xmlns:a16="http://schemas.microsoft.com/office/drawing/2014/main" xmlns="" id="{119ADA41-E9B7-8C4E-AFC9-0E3D7CBAA7B8}"/>
              </a:ext>
            </a:extLst>
          </p:cNvPr>
          <p:cNvSpPr/>
          <p:nvPr/>
        </p:nvSpPr>
        <p:spPr>
          <a:xfrm>
            <a:off x="511279" y="4542150"/>
            <a:ext cx="5571469" cy="2019017"/>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160;p18">
            <a:extLst>
              <a:ext uri="{FF2B5EF4-FFF2-40B4-BE49-F238E27FC236}">
                <a16:creationId xmlns:a16="http://schemas.microsoft.com/office/drawing/2014/main" xmlns="" id="{76CE960C-7781-AC44-A410-9A5D224D5D2D}"/>
              </a:ext>
            </a:extLst>
          </p:cNvPr>
          <p:cNvSpPr txBox="1"/>
          <p:nvPr/>
        </p:nvSpPr>
        <p:spPr>
          <a:xfrm>
            <a:off x="883252" y="4831221"/>
            <a:ext cx="4762174" cy="1440873"/>
          </a:xfrm>
          <a:prstGeom prst="rect">
            <a:avLst/>
          </a:prstGeom>
          <a:noFill/>
          <a:ln>
            <a:noFill/>
          </a:ln>
        </p:spPr>
        <p:txBody>
          <a:bodyPr spcFirstLastPara="1" wrap="square" lIns="91425" tIns="91425" rIns="91425" bIns="91425" anchor="ctr" anchorCtr="0">
            <a:noAutofit/>
          </a:bodyPr>
          <a:lstStyle/>
          <a:p>
            <a:r>
              <a:rPr lang="es-ES" sz="1600" dirty="0">
                <a:latin typeface="Calibri" panose="020F0502020204030204" pitchFamily="34" charset="0"/>
                <a:cs typeface="Calibri" panose="020F0502020204030204" pitchFamily="34" charset="0"/>
              </a:rPr>
              <a:t>La función de esta última es impedir o dificultar que los electrones salten desde la banda de valencia hasta la banda de conducción. En el caso de los conductores la banda prohibida </a:t>
            </a:r>
            <a:r>
              <a:rPr lang="es-ES" sz="1600" b="1" dirty="0">
                <a:latin typeface="Calibri" panose="020F0502020204030204" pitchFamily="34" charset="0"/>
                <a:cs typeface="Calibri" panose="020F0502020204030204" pitchFamily="34" charset="0"/>
              </a:rPr>
              <a:t>no existe</a:t>
            </a:r>
            <a:r>
              <a:rPr lang="es-ES" sz="1600" dirty="0">
                <a:latin typeface="Calibri" panose="020F0502020204030204" pitchFamily="34" charset="0"/>
                <a:cs typeface="Calibri" panose="020F0502020204030204" pitchFamily="34" charset="0"/>
              </a:rPr>
              <a:t>, por lo que los electrones en ese caso necesitan poca energía para saltar de una banda a la otra.</a:t>
            </a:r>
            <a:endParaRPr lang="es-ES_tradnl" altLang="es-CL" sz="1600" dirty="0">
              <a:solidFill>
                <a:srgbClr val="0070C0"/>
              </a:solidFill>
              <a:latin typeface="Calibri" panose="020F0502020204030204" pitchFamily="34" charset="0"/>
              <a:cs typeface="Calibri" panose="020F0502020204030204" pitchFamily="34" charset="0"/>
            </a:endParaRPr>
          </a:p>
        </p:txBody>
      </p:sp>
      <p:sp>
        <p:nvSpPr>
          <p:cNvPr id="10" name="Rectángulo 9"/>
          <p:cNvSpPr/>
          <p:nvPr/>
        </p:nvSpPr>
        <p:spPr>
          <a:xfrm>
            <a:off x="6454721" y="2371965"/>
            <a:ext cx="2600325" cy="2020991"/>
          </a:xfrm>
          <a:prstGeom prst="rect">
            <a:avLst/>
          </a:prstGeom>
          <a:solidFill>
            <a:srgbClr val="37AF51"/>
          </a:solidFill>
          <a:ln>
            <a:solidFill>
              <a:srgbClr val="7638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1" name="Rectángulo 10"/>
          <p:cNvSpPr/>
          <p:nvPr/>
        </p:nvSpPr>
        <p:spPr>
          <a:xfrm>
            <a:off x="6454721" y="4401804"/>
            <a:ext cx="2600325" cy="2020991"/>
          </a:xfrm>
          <a:prstGeom prst="rect">
            <a:avLst/>
          </a:prstGeom>
          <a:solidFill>
            <a:srgbClr val="9DD9E9"/>
          </a:solidFill>
          <a:ln>
            <a:solidFill>
              <a:srgbClr val="7638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 name="CuadroTexto 11"/>
          <p:cNvSpPr txBox="1"/>
          <p:nvPr/>
        </p:nvSpPr>
        <p:spPr>
          <a:xfrm>
            <a:off x="6454720" y="3028517"/>
            <a:ext cx="2600325" cy="707886"/>
          </a:xfrm>
          <a:prstGeom prst="rect">
            <a:avLst/>
          </a:prstGeom>
          <a:noFill/>
        </p:spPr>
        <p:txBody>
          <a:bodyPr wrap="square" rtlCol="0">
            <a:spAutoFit/>
          </a:bodyPr>
          <a:lstStyle/>
          <a:p>
            <a:pPr algn="ctr"/>
            <a:r>
              <a:rPr lang="es-ES_tradnl" sz="2000" b="1" dirty="0" smtClean="0">
                <a:solidFill>
                  <a:schemeClr val="bg1"/>
                </a:solidFill>
                <a:latin typeface="Calibri" charset="0"/>
                <a:ea typeface="Calibri" charset="0"/>
                <a:cs typeface="Calibri" charset="0"/>
              </a:rPr>
              <a:t>BANDA DE CONDUCCIÓN</a:t>
            </a:r>
            <a:endParaRPr lang="es-ES_tradnl" sz="2000" b="1" dirty="0">
              <a:solidFill>
                <a:schemeClr val="bg1"/>
              </a:solidFill>
              <a:latin typeface="Calibri" charset="0"/>
              <a:ea typeface="Calibri" charset="0"/>
              <a:cs typeface="Calibri" charset="0"/>
            </a:endParaRPr>
          </a:p>
        </p:txBody>
      </p:sp>
      <p:sp>
        <p:nvSpPr>
          <p:cNvPr id="13" name="CuadroTexto 12"/>
          <p:cNvSpPr txBox="1"/>
          <p:nvPr/>
        </p:nvSpPr>
        <p:spPr>
          <a:xfrm>
            <a:off x="6454720" y="5071721"/>
            <a:ext cx="2600325" cy="707886"/>
          </a:xfrm>
          <a:prstGeom prst="rect">
            <a:avLst/>
          </a:prstGeom>
          <a:noFill/>
        </p:spPr>
        <p:txBody>
          <a:bodyPr wrap="square" rtlCol="0">
            <a:spAutoFit/>
          </a:bodyPr>
          <a:lstStyle/>
          <a:p>
            <a:pPr algn="ctr"/>
            <a:r>
              <a:rPr lang="es-ES_tradnl" sz="2000" b="1" dirty="0" smtClean="0">
                <a:solidFill>
                  <a:schemeClr val="bg1"/>
                </a:solidFill>
                <a:latin typeface="Calibri" charset="0"/>
                <a:ea typeface="Calibri" charset="0"/>
                <a:cs typeface="Calibri" charset="0"/>
              </a:rPr>
              <a:t>BANDA DE </a:t>
            </a:r>
          </a:p>
          <a:p>
            <a:pPr algn="ctr"/>
            <a:r>
              <a:rPr lang="es-ES_tradnl" sz="2000" b="1" dirty="0" smtClean="0">
                <a:solidFill>
                  <a:schemeClr val="bg1"/>
                </a:solidFill>
                <a:latin typeface="Calibri" charset="0"/>
                <a:ea typeface="Calibri" charset="0"/>
                <a:cs typeface="Calibri" charset="0"/>
              </a:rPr>
              <a:t>VALENCIA</a:t>
            </a:r>
            <a:endParaRPr lang="es-ES_tradnl" sz="2000" b="1" dirty="0">
              <a:solidFill>
                <a:schemeClr val="bg1"/>
              </a:solidFill>
              <a:latin typeface="Calibri" charset="0"/>
              <a:ea typeface="Calibri" charset="0"/>
              <a:cs typeface="Calibri" charset="0"/>
            </a:endParaRPr>
          </a:p>
        </p:txBody>
      </p:sp>
      <p:sp>
        <p:nvSpPr>
          <p:cNvPr id="14"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12</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919049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uadroTexto 11"/>
          <p:cNvSpPr txBox="1"/>
          <p:nvPr/>
        </p:nvSpPr>
        <p:spPr>
          <a:xfrm>
            <a:off x="6454720" y="3028517"/>
            <a:ext cx="2600325" cy="707886"/>
          </a:xfrm>
          <a:prstGeom prst="rect">
            <a:avLst/>
          </a:prstGeom>
          <a:noFill/>
        </p:spPr>
        <p:txBody>
          <a:bodyPr wrap="square" rtlCol="0">
            <a:spAutoFit/>
          </a:bodyPr>
          <a:lstStyle/>
          <a:p>
            <a:pPr algn="ctr"/>
            <a:r>
              <a:rPr lang="es-ES_tradnl" sz="2000" b="1" dirty="0" smtClean="0">
                <a:solidFill>
                  <a:schemeClr val="bg1"/>
                </a:solidFill>
                <a:latin typeface="Calibri" charset="0"/>
                <a:ea typeface="Calibri" charset="0"/>
                <a:cs typeface="Calibri" charset="0"/>
              </a:rPr>
              <a:t>BANDA DE CONDUCCIÓN</a:t>
            </a:r>
            <a:endParaRPr lang="es-ES_tradnl" sz="2000" b="1" dirty="0">
              <a:solidFill>
                <a:schemeClr val="bg1"/>
              </a:solidFill>
              <a:latin typeface="Calibri" charset="0"/>
              <a:ea typeface="Calibri" charset="0"/>
              <a:cs typeface="Calibri" charset="0"/>
            </a:endParaRPr>
          </a:p>
        </p:txBody>
      </p:sp>
      <p:sp>
        <p:nvSpPr>
          <p:cNvPr id="13" name="CuadroTexto 12"/>
          <p:cNvSpPr txBox="1"/>
          <p:nvPr/>
        </p:nvSpPr>
        <p:spPr>
          <a:xfrm>
            <a:off x="6454720" y="5071721"/>
            <a:ext cx="2600325" cy="707886"/>
          </a:xfrm>
          <a:prstGeom prst="rect">
            <a:avLst/>
          </a:prstGeom>
          <a:noFill/>
        </p:spPr>
        <p:txBody>
          <a:bodyPr wrap="square" rtlCol="0">
            <a:spAutoFit/>
          </a:bodyPr>
          <a:lstStyle/>
          <a:p>
            <a:pPr algn="ctr"/>
            <a:r>
              <a:rPr lang="es-ES_tradnl" sz="2000" b="1" dirty="0" smtClean="0">
                <a:solidFill>
                  <a:schemeClr val="bg1"/>
                </a:solidFill>
                <a:latin typeface="Calibri" charset="0"/>
                <a:ea typeface="Calibri" charset="0"/>
                <a:cs typeface="Calibri" charset="0"/>
              </a:rPr>
              <a:t>BANDA DE </a:t>
            </a:r>
          </a:p>
          <a:p>
            <a:pPr algn="ctr"/>
            <a:r>
              <a:rPr lang="es-ES_tradnl" sz="2000" b="1" dirty="0" smtClean="0">
                <a:solidFill>
                  <a:schemeClr val="bg1"/>
                </a:solidFill>
                <a:latin typeface="Calibri" charset="0"/>
                <a:ea typeface="Calibri" charset="0"/>
                <a:cs typeface="Calibri" charset="0"/>
              </a:rPr>
              <a:t>VALENCIA</a:t>
            </a:r>
            <a:endParaRPr lang="es-ES_tradnl" sz="2000" b="1" dirty="0">
              <a:solidFill>
                <a:schemeClr val="bg1"/>
              </a:solidFill>
              <a:latin typeface="Calibri" charset="0"/>
              <a:ea typeface="Calibri" charset="0"/>
              <a:cs typeface="Calibri" charset="0"/>
            </a:endParaRPr>
          </a:p>
        </p:txBody>
      </p:sp>
      <p:sp>
        <p:nvSpPr>
          <p:cNvPr id="14" name="Rectángulo redondeado 13">
            <a:extLst>
              <a:ext uri="{FF2B5EF4-FFF2-40B4-BE49-F238E27FC236}">
                <a16:creationId xmlns:a16="http://schemas.microsoft.com/office/drawing/2014/main" xmlns="" id="{45DD8F10-75DC-3341-869C-12DA3B740C27}"/>
              </a:ext>
            </a:extLst>
          </p:cNvPr>
          <p:cNvSpPr/>
          <p:nvPr/>
        </p:nvSpPr>
        <p:spPr>
          <a:xfrm>
            <a:off x="511279" y="3629089"/>
            <a:ext cx="5571469" cy="1225892"/>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Google Shape;160;p18">
            <a:extLst>
              <a:ext uri="{FF2B5EF4-FFF2-40B4-BE49-F238E27FC236}">
                <a16:creationId xmlns:a16="http://schemas.microsoft.com/office/drawing/2014/main" xmlns="" id="{76CE960C-7781-AC44-A410-9A5D224D5D2D}"/>
              </a:ext>
            </a:extLst>
          </p:cNvPr>
          <p:cNvSpPr txBox="1"/>
          <p:nvPr/>
        </p:nvSpPr>
        <p:spPr>
          <a:xfrm>
            <a:off x="883252" y="3790475"/>
            <a:ext cx="4895248" cy="903120"/>
          </a:xfrm>
          <a:prstGeom prst="rect">
            <a:avLst/>
          </a:prstGeom>
          <a:noFill/>
          <a:ln>
            <a:noFill/>
          </a:ln>
        </p:spPr>
        <p:txBody>
          <a:bodyPr spcFirstLastPara="1" wrap="square" lIns="91425" tIns="91425" rIns="91425" bIns="91425" anchor="ctr" anchorCtr="0">
            <a:noAutofit/>
          </a:bodyPr>
          <a:lstStyle/>
          <a:p>
            <a:r>
              <a:rPr lang="es-ES" sz="1500" dirty="0">
                <a:latin typeface="Calibri" panose="020F0502020204030204" pitchFamily="34" charset="0"/>
                <a:cs typeface="Calibri" panose="020F0502020204030204" pitchFamily="34" charset="0"/>
              </a:rPr>
              <a:t>Existen semiconductores intrínsecos. Esto sucede cuando el material es capaz de transmitir electricidad sin impurezas ni átomos de otro tipo en su estructura, es decir, en estado puro.</a:t>
            </a:r>
          </a:p>
        </p:txBody>
      </p:sp>
      <p:sp>
        <p:nvSpPr>
          <p:cNvPr id="16"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a:solidFill>
                  <a:srgbClr val="741B47"/>
                </a:solidFill>
                <a:latin typeface="Calibri" panose="020F0502020204030204" pitchFamily="34" charset="0"/>
                <a:ea typeface="Roboto"/>
                <a:cs typeface="Calibri" panose="020F0502020204030204" pitchFamily="34" charset="0"/>
                <a:sym typeface="Roboto"/>
              </a:rPr>
              <a:t>SEMICONDUCTORES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17" name="Rectángulo redondeado 16">
            <a:extLst>
              <a:ext uri="{FF2B5EF4-FFF2-40B4-BE49-F238E27FC236}">
                <a16:creationId xmlns:a16="http://schemas.microsoft.com/office/drawing/2014/main" xmlns="" id="{1C14E514-56BA-A645-AA50-0884333B21FD}"/>
              </a:ext>
            </a:extLst>
          </p:cNvPr>
          <p:cNvSpPr/>
          <p:nvPr/>
        </p:nvSpPr>
        <p:spPr>
          <a:xfrm>
            <a:off x="511279" y="2232089"/>
            <a:ext cx="5571469" cy="1225892"/>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 name="Google Shape;160;p18">
            <a:extLst>
              <a:ext uri="{FF2B5EF4-FFF2-40B4-BE49-F238E27FC236}">
                <a16:creationId xmlns:a16="http://schemas.microsoft.com/office/drawing/2014/main" xmlns="" id="{64B37D7E-69BB-CC4B-9B84-1884ED7F1FF1}"/>
              </a:ext>
            </a:extLst>
          </p:cNvPr>
          <p:cNvSpPr txBox="1"/>
          <p:nvPr/>
        </p:nvSpPr>
        <p:spPr>
          <a:xfrm>
            <a:off x="883253" y="2324101"/>
            <a:ext cx="4914932" cy="1041869"/>
          </a:xfrm>
          <a:prstGeom prst="rect">
            <a:avLst/>
          </a:prstGeom>
          <a:noFill/>
          <a:ln>
            <a:noFill/>
          </a:ln>
        </p:spPr>
        <p:txBody>
          <a:bodyPr spcFirstLastPara="1" wrap="square" lIns="91425" tIns="91425" rIns="91425" bIns="91425" anchor="ctr" anchorCtr="0">
            <a:noAutofit/>
          </a:bodyPr>
          <a:lstStyle/>
          <a:p>
            <a:r>
              <a:rPr lang="es-ES" sz="1500" dirty="0">
                <a:latin typeface="Calibri" panose="020F0502020204030204" pitchFamily="34" charset="0"/>
                <a:cs typeface="Calibri" panose="020F0502020204030204" pitchFamily="34" charset="0"/>
              </a:rPr>
              <a:t>Un material semiconductor  es aquel que se puede comportar como conductor o como aislante. Esto es, que su conductividad puede ser modificada en función de distintos factores como campo magnético, temperatura, presión. </a:t>
            </a:r>
          </a:p>
        </p:txBody>
      </p:sp>
      <p:sp>
        <p:nvSpPr>
          <p:cNvPr id="19" name="Rectángulo redondeado 18">
            <a:extLst>
              <a:ext uri="{FF2B5EF4-FFF2-40B4-BE49-F238E27FC236}">
                <a16:creationId xmlns:a16="http://schemas.microsoft.com/office/drawing/2014/main" xmlns="" id="{D49B35F0-7961-234B-8F18-68DDE77F651D}"/>
              </a:ext>
            </a:extLst>
          </p:cNvPr>
          <p:cNvSpPr/>
          <p:nvPr/>
        </p:nvSpPr>
        <p:spPr>
          <a:xfrm>
            <a:off x="511279" y="5024754"/>
            <a:ext cx="5571469" cy="1611772"/>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Google Shape;160;p18">
            <a:extLst>
              <a:ext uri="{FF2B5EF4-FFF2-40B4-BE49-F238E27FC236}">
                <a16:creationId xmlns:a16="http://schemas.microsoft.com/office/drawing/2014/main" xmlns="" id="{65C27074-24BA-894D-98CA-33083C4068CF}"/>
              </a:ext>
            </a:extLst>
          </p:cNvPr>
          <p:cNvSpPr txBox="1"/>
          <p:nvPr/>
        </p:nvSpPr>
        <p:spPr>
          <a:xfrm>
            <a:off x="883252" y="5188989"/>
            <a:ext cx="4895248" cy="1283302"/>
          </a:xfrm>
          <a:prstGeom prst="rect">
            <a:avLst/>
          </a:prstGeom>
          <a:noFill/>
          <a:ln>
            <a:noFill/>
          </a:ln>
        </p:spPr>
        <p:txBody>
          <a:bodyPr spcFirstLastPara="1" wrap="square" lIns="91425" tIns="91425" rIns="91425" bIns="91425" anchor="ctr" anchorCtr="0">
            <a:noAutofit/>
          </a:bodyPr>
          <a:lstStyle/>
          <a:p>
            <a:r>
              <a:rPr lang="es-ES" sz="1500" dirty="0">
                <a:latin typeface="Calibri" panose="020F0502020204030204" pitchFamily="34" charset="0"/>
                <a:cs typeface="Calibri" panose="020F0502020204030204" pitchFamily="34" charset="0"/>
              </a:rPr>
              <a:t>En cambio un material semiconductor es extrínseco cuando es contaminado con impurezas en mínimas proporciones, esto es una partícula entre un millón, este proceso de contaminación se le conoce como dopaje que a su vez se manifiesta en dos tipos: </a:t>
            </a:r>
          </a:p>
          <a:p>
            <a:r>
              <a:rPr lang="es-ES" sz="1500" dirty="0">
                <a:latin typeface="Calibri" panose="020F0502020204030204" pitchFamily="34" charset="0"/>
                <a:cs typeface="Calibri" panose="020F0502020204030204" pitchFamily="34" charset="0"/>
              </a:rPr>
              <a:t>Tipo N y Tipo P.</a:t>
            </a:r>
            <a:endParaRPr lang="es-CL" sz="1500" dirty="0"/>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4973" y="2097810"/>
            <a:ext cx="3224784" cy="4626864"/>
          </a:xfrm>
          <a:prstGeom prst="rect">
            <a:avLst/>
          </a:prstGeom>
        </p:spPr>
      </p:pic>
      <p:sp>
        <p:nvSpPr>
          <p:cNvPr id="21"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13</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7001430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a:solidFill>
                  <a:srgbClr val="741B47"/>
                </a:solidFill>
                <a:latin typeface="Calibri" panose="020F0502020204030204" pitchFamily="34" charset="0"/>
                <a:ea typeface="Roboto"/>
                <a:cs typeface="Calibri" panose="020F0502020204030204" pitchFamily="34" charset="0"/>
                <a:sym typeface="Roboto"/>
              </a:rPr>
              <a:t>SEMICONDUCTORES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3" name="Rectángulo redondeado 2">
            <a:extLst>
              <a:ext uri="{FF2B5EF4-FFF2-40B4-BE49-F238E27FC236}">
                <a16:creationId xmlns:a16="http://schemas.microsoft.com/office/drawing/2014/main" xmlns="" id="{1C14E514-56BA-A645-AA50-0884333B21FD}"/>
              </a:ext>
            </a:extLst>
          </p:cNvPr>
          <p:cNvSpPr/>
          <p:nvPr/>
        </p:nvSpPr>
        <p:spPr>
          <a:xfrm>
            <a:off x="511279" y="2232087"/>
            <a:ext cx="5571469" cy="2019017"/>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Google Shape;160;p18">
            <a:extLst>
              <a:ext uri="{FF2B5EF4-FFF2-40B4-BE49-F238E27FC236}">
                <a16:creationId xmlns:a16="http://schemas.microsoft.com/office/drawing/2014/main" xmlns="" id="{64B37D7E-69BB-CC4B-9B84-1884ED7F1FF1}"/>
              </a:ext>
            </a:extLst>
          </p:cNvPr>
          <p:cNvSpPr txBox="1"/>
          <p:nvPr/>
        </p:nvSpPr>
        <p:spPr>
          <a:xfrm>
            <a:off x="883252" y="2521159"/>
            <a:ext cx="4762174" cy="1417408"/>
          </a:xfrm>
          <a:prstGeom prst="rect">
            <a:avLst/>
          </a:prstGeom>
          <a:noFill/>
          <a:ln>
            <a:noFill/>
          </a:ln>
        </p:spPr>
        <p:txBody>
          <a:bodyPr spcFirstLastPara="1" wrap="square" lIns="91425" tIns="91425" rIns="91425" bIns="91425" anchor="ctr" anchorCtr="0">
            <a:noAutofit/>
          </a:bodyPr>
          <a:lstStyle/>
          <a:p>
            <a:r>
              <a:rPr lang="es-ES" sz="1600" dirty="0">
                <a:latin typeface="Calibri" panose="020F0502020204030204" pitchFamily="34" charset="0"/>
                <a:cs typeface="Calibri" panose="020F0502020204030204" pitchFamily="34" charset="0"/>
              </a:rPr>
              <a:t>Normalmente las bandas de energías se componen de: </a:t>
            </a:r>
          </a:p>
          <a:p>
            <a:endParaRPr lang="es-E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Una banda de valencia. </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Una banda de conducción </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Otra banda interpuesta entre las dos anteriores denominada “banda prohibida”. </a:t>
            </a:r>
          </a:p>
        </p:txBody>
      </p:sp>
      <p:sp>
        <p:nvSpPr>
          <p:cNvPr id="5" name="Rectángulo redondeado 4">
            <a:extLst>
              <a:ext uri="{FF2B5EF4-FFF2-40B4-BE49-F238E27FC236}">
                <a16:creationId xmlns:a16="http://schemas.microsoft.com/office/drawing/2014/main" xmlns="" id="{119ADA41-E9B7-8C4E-AFC9-0E3D7CBAA7B8}"/>
              </a:ext>
            </a:extLst>
          </p:cNvPr>
          <p:cNvSpPr/>
          <p:nvPr/>
        </p:nvSpPr>
        <p:spPr>
          <a:xfrm>
            <a:off x="511279" y="4542150"/>
            <a:ext cx="5571469" cy="2019017"/>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160;p18">
            <a:extLst>
              <a:ext uri="{FF2B5EF4-FFF2-40B4-BE49-F238E27FC236}">
                <a16:creationId xmlns:a16="http://schemas.microsoft.com/office/drawing/2014/main" xmlns="" id="{76CE960C-7781-AC44-A410-9A5D224D5D2D}"/>
              </a:ext>
            </a:extLst>
          </p:cNvPr>
          <p:cNvSpPr txBox="1"/>
          <p:nvPr/>
        </p:nvSpPr>
        <p:spPr>
          <a:xfrm>
            <a:off x="883252" y="4831221"/>
            <a:ext cx="4762174" cy="1648890"/>
          </a:xfrm>
          <a:prstGeom prst="rect">
            <a:avLst/>
          </a:prstGeom>
          <a:noFill/>
          <a:ln>
            <a:noFill/>
          </a:ln>
        </p:spPr>
        <p:txBody>
          <a:bodyPr spcFirstLastPara="1" wrap="square" lIns="91425" tIns="91425" rIns="91425" bIns="91425" anchor="ctr" anchorCtr="0">
            <a:noAutofit/>
          </a:bodyPr>
          <a:lstStyle/>
          <a:p>
            <a:r>
              <a:rPr lang="es-ES" sz="1600" dirty="0">
                <a:latin typeface="Calibri" panose="020F0502020204030204" pitchFamily="34" charset="0"/>
                <a:cs typeface="Calibri" panose="020F0502020204030204" pitchFamily="34" charset="0"/>
              </a:rPr>
              <a:t>La función de esta última es impedir o dificultar que los electrones salten desde la banda de valencia hasta la banda de conducción.</a:t>
            </a:r>
          </a:p>
          <a:p>
            <a:r>
              <a:rPr lang="es-ES" sz="1600" dirty="0">
                <a:latin typeface="Calibri" panose="020F0502020204030204" pitchFamily="34" charset="0"/>
                <a:cs typeface="Calibri" panose="020F0502020204030204" pitchFamily="34" charset="0"/>
              </a:rPr>
              <a:t>En el caso de los </a:t>
            </a:r>
            <a:r>
              <a:rPr lang="es-ES" sz="1600" b="1" dirty="0">
                <a:solidFill>
                  <a:srgbClr val="76384D"/>
                </a:solidFill>
                <a:latin typeface="Calibri" panose="020F0502020204030204" pitchFamily="34" charset="0"/>
                <a:cs typeface="Calibri" panose="020F0502020204030204" pitchFamily="34" charset="0"/>
              </a:rPr>
              <a:t>SEMICONDUCTORES</a:t>
            </a:r>
            <a:r>
              <a:rPr lang="es-ES" sz="1600" dirty="0">
                <a:latin typeface="Calibri" panose="020F0502020204030204" pitchFamily="34" charset="0"/>
                <a:cs typeface="Calibri" panose="020F0502020204030204" pitchFamily="34" charset="0"/>
              </a:rPr>
              <a:t> la banda prohibida </a:t>
            </a:r>
            <a:r>
              <a:rPr lang="es-ES" sz="1600" b="1" dirty="0">
                <a:solidFill>
                  <a:srgbClr val="76384D"/>
                </a:solidFill>
                <a:latin typeface="Calibri" panose="020F0502020204030204" pitchFamily="34" charset="0"/>
                <a:cs typeface="Calibri" panose="020F0502020204030204" pitchFamily="34" charset="0"/>
              </a:rPr>
              <a:t>SÍ existe</a:t>
            </a:r>
            <a:r>
              <a:rPr lang="es-ES" sz="1600" dirty="0">
                <a:latin typeface="Calibri" panose="020F0502020204030204" pitchFamily="34" charset="0"/>
                <a:cs typeface="Calibri" panose="020F0502020204030204" pitchFamily="34" charset="0"/>
              </a:rPr>
              <a:t>, por lo que los electrones en ese caso necesitan energía para saltar de una banda a la otra</a:t>
            </a:r>
            <a:r>
              <a:rPr lang="es-ES" sz="1600" dirty="0"/>
              <a:t>.</a:t>
            </a:r>
            <a:endParaRPr lang="es-ES_tradnl" altLang="es-CL" sz="1600" dirty="0">
              <a:solidFill>
                <a:srgbClr val="0070C0"/>
              </a:solidFill>
            </a:endParaRPr>
          </a:p>
        </p:txBody>
      </p:sp>
      <p:sp>
        <p:nvSpPr>
          <p:cNvPr id="8" name="Rectángulo 7"/>
          <p:cNvSpPr/>
          <p:nvPr/>
        </p:nvSpPr>
        <p:spPr>
          <a:xfrm>
            <a:off x="6454721" y="2371966"/>
            <a:ext cx="2600325" cy="1503696"/>
          </a:xfrm>
          <a:prstGeom prst="rect">
            <a:avLst/>
          </a:prstGeom>
          <a:solidFill>
            <a:srgbClr val="37AF51"/>
          </a:solidFill>
          <a:ln>
            <a:solidFill>
              <a:srgbClr val="7638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9" name="Rectángulo 8"/>
          <p:cNvSpPr/>
          <p:nvPr/>
        </p:nvSpPr>
        <p:spPr>
          <a:xfrm>
            <a:off x="6454721" y="4903818"/>
            <a:ext cx="2600325" cy="1503696"/>
          </a:xfrm>
          <a:prstGeom prst="rect">
            <a:avLst/>
          </a:prstGeom>
          <a:solidFill>
            <a:srgbClr val="9DD9E9"/>
          </a:solidFill>
          <a:ln>
            <a:solidFill>
              <a:srgbClr val="7638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0" name="CuadroTexto 9"/>
          <p:cNvSpPr txBox="1"/>
          <p:nvPr/>
        </p:nvSpPr>
        <p:spPr>
          <a:xfrm>
            <a:off x="6454720" y="2769871"/>
            <a:ext cx="2600325" cy="707886"/>
          </a:xfrm>
          <a:prstGeom prst="rect">
            <a:avLst/>
          </a:prstGeom>
          <a:noFill/>
        </p:spPr>
        <p:txBody>
          <a:bodyPr wrap="square" rtlCol="0">
            <a:spAutoFit/>
          </a:bodyPr>
          <a:lstStyle/>
          <a:p>
            <a:pPr algn="ctr"/>
            <a:r>
              <a:rPr lang="es-ES_tradnl" sz="2000" b="1" dirty="0" smtClean="0">
                <a:solidFill>
                  <a:schemeClr val="bg1"/>
                </a:solidFill>
                <a:latin typeface="Calibri" charset="0"/>
                <a:ea typeface="Calibri" charset="0"/>
                <a:cs typeface="Calibri" charset="0"/>
              </a:rPr>
              <a:t>BANDA DE CONDUCCIÓN</a:t>
            </a:r>
            <a:endParaRPr lang="es-ES_tradnl" sz="2000" b="1" dirty="0">
              <a:solidFill>
                <a:schemeClr val="bg1"/>
              </a:solidFill>
              <a:latin typeface="Calibri" charset="0"/>
              <a:ea typeface="Calibri" charset="0"/>
              <a:cs typeface="Calibri" charset="0"/>
            </a:endParaRPr>
          </a:p>
        </p:txBody>
      </p:sp>
      <p:sp>
        <p:nvSpPr>
          <p:cNvPr id="11" name="CuadroTexto 10"/>
          <p:cNvSpPr txBox="1"/>
          <p:nvPr/>
        </p:nvSpPr>
        <p:spPr>
          <a:xfrm>
            <a:off x="6454720" y="5301723"/>
            <a:ext cx="2600325" cy="707886"/>
          </a:xfrm>
          <a:prstGeom prst="rect">
            <a:avLst/>
          </a:prstGeom>
          <a:noFill/>
        </p:spPr>
        <p:txBody>
          <a:bodyPr wrap="square" rtlCol="0">
            <a:spAutoFit/>
          </a:bodyPr>
          <a:lstStyle/>
          <a:p>
            <a:pPr algn="ctr"/>
            <a:r>
              <a:rPr lang="es-ES_tradnl" sz="2000" b="1" dirty="0" smtClean="0">
                <a:solidFill>
                  <a:schemeClr val="bg1"/>
                </a:solidFill>
                <a:latin typeface="Calibri" charset="0"/>
                <a:ea typeface="Calibri" charset="0"/>
                <a:cs typeface="Calibri" charset="0"/>
              </a:rPr>
              <a:t>BANDA DE </a:t>
            </a:r>
          </a:p>
          <a:p>
            <a:pPr algn="ctr"/>
            <a:r>
              <a:rPr lang="es-ES_tradnl" sz="2000" b="1" dirty="0" smtClean="0">
                <a:solidFill>
                  <a:schemeClr val="bg1"/>
                </a:solidFill>
                <a:latin typeface="Calibri" charset="0"/>
                <a:ea typeface="Calibri" charset="0"/>
                <a:cs typeface="Calibri" charset="0"/>
              </a:rPr>
              <a:t>VALENCIA</a:t>
            </a:r>
            <a:endParaRPr lang="es-ES_tradnl" sz="2000" b="1" dirty="0">
              <a:solidFill>
                <a:schemeClr val="bg1"/>
              </a:solidFill>
              <a:latin typeface="Calibri" charset="0"/>
              <a:ea typeface="Calibri" charset="0"/>
              <a:cs typeface="Calibri" charset="0"/>
            </a:endParaRPr>
          </a:p>
        </p:txBody>
      </p:sp>
      <p:sp>
        <p:nvSpPr>
          <p:cNvPr id="12" name="Rectángulo 11"/>
          <p:cNvSpPr/>
          <p:nvPr/>
        </p:nvSpPr>
        <p:spPr>
          <a:xfrm>
            <a:off x="6454721" y="3875662"/>
            <a:ext cx="2600325" cy="1028156"/>
          </a:xfrm>
          <a:prstGeom prst="rect">
            <a:avLst/>
          </a:prstGeom>
          <a:solidFill>
            <a:srgbClr val="FFFF00"/>
          </a:solidFill>
          <a:ln>
            <a:solidFill>
              <a:srgbClr val="7638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 name="CuadroTexto 12"/>
          <p:cNvSpPr txBox="1"/>
          <p:nvPr/>
        </p:nvSpPr>
        <p:spPr>
          <a:xfrm>
            <a:off x="6454720" y="4037710"/>
            <a:ext cx="2600325" cy="707886"/>
          </a:xfrm>
          <a:prstGeom prst="rect">
            <a:avLst/>
          </a:prstGeom>
          <a:noFill/>
        </p:spPr>
        <p:txBody>
          <a:bodyPr wrap="square" rtlCol="0">
            <a:spAutoFit/>
          </a:bodyPr>
          <a:lstStyle/>
          <a:p>
            <a:pPr algn="ctr"/>
            <a:r>
              <a:rPr lang="es-ES_tradnl" sz="2000" b="1" dirty="0" smtClean="0">
                <a:solidFill>
                  <a:srgbClr val="76384D"/>
                </a:solidFill>
                <a:latin typeface="Calibri" charset="0"/>
                <a:ea typeface="Calibri" charset="0"/>
                <a:cs typeface="Calibri" charset="0"/>
              </a:rPr>
              <a:t>BANDA</a:t>
            </a:r>
          </a:p>
          <a:p>
            <a:pPr algn="ctr"/>
            <a:r>
              <a:rPr lang="es-ES_tradnl" sz="2000" b="1" dirty="0" smtClean="0">
                <a:solidFill>
                  <a:srgbClr val="76384D"/>
                </a:solidFill>
                <a:latin typeface="Calibri" charset="0"/>
                <a:ea typeface="Calibri" charset="0"/>
                <a:cs typeface="Calibri" charset="0"/>
              </a:rPr>
              <a:t>PROHIBIDA</a:t>
            </a:r>
          </a:p>
        </p:txBody>
      </p:sp>
      <p:sp>
        <p:nvSpPr>
          <p:cNvPr id="14"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a:t>
            </a:r>
            <a:r>
              <a:rPr lang="x-none" sz="1100" dirty="0" smtClean="0">
                <a:latin typeface="Calibri" panose="020F0502020204030204" pitchFamily="34" charset="0"/>
                <a:ea typeface="Roboto Medium"/>
                <a:cs typeface="Calibri" panose="020F0502020204030204" pitchFamily="34" charset="0"/>
                <a:sym typeface="Roboto Medium"/>
              </a:rPr>
              <a:t>4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164172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a:extLst>
              <a:ext uri="{FF2B5EF4-FFF2-40B4-BE49-F238E27FC236}">
                <a16:creationId xmlns:a16="http://schemas.microsoft.com/office/drawing/2014/main" xmlns="" id="{79BDF0EC-4228-5D4A-AB5C-0F44AE4416F7}"/>
              </a:ext>
            </a:extLst>
          </p:cNvPr>
          <p:cNvSpPr/>
          <p:nvPr/>
        </p:nvSpPr>
        <p:spPr>
          <a:xfrm>
            <a:off x="501754" y="2682667"/>
            <a:ext cx="8494762" cy="763663"/>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Rectángulo redondeado 2">
            <a:extLst>
              <a:ext uri="{FF2B5EF4-FFF2-40B4-BE49-F238E27FC236}">
                <a16:creationId xmlns:a16="http://schemas.microsoft.com/office/drawing/2014/main" xmlns="" id="{4F55CDE6-0C8E-F64E-ABEF-AB7C01EE1E2C}"/>
              </a:ext>
            </a:extLst>
          </p:cNvPr>
          <p:cNvSpPr/>
          <p:nvPr/>
        </p:nvSpPr>
        <p:spPr>
          <a:xfrm>
            <a:off x="511279" y="3563243"/>
            <a:ext cx="5571469" cy="857051"/>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Rectángulo redondeado 3">
            <a:extLst>
              <a:ext uri="{FF2B5EF4-FFF2-40B4-BE49-F238E27FC236}">
                <a16:creationId xmlns:a16="http://schemas.microsoft.com/office/drawing/2014/main" xmlns="" id="{5EE49C86-0A2A-1443-971E-5DA6BDA68A4F}"/>
              </a:ext>
            </a:extLst>
          </p:cNvPr>
          <p:cNvSpPr/>
          <p:nvPr/>
        </p:nvSpPr>
        <p:spPr>
          <a:xfrm>
            <a:off x="511279" y="4516554"/>
            <a:ext cx="5571469" cy="857051"/>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redondeado 4">
            <a:extLst>
              <a:ext uri="{FF2B5EF4-FFF2-40B4-BE49-F238E27FC236}">
                <a16:creationId xmlns:a16="http://schemas.microsoft.com/office/drawing/2014/main" xmlns="" id="{4297D646-B00D-444C-83AE-CCF3663C78E9}"/>
              </a:ext>
            </a:extLst>
          </p:cNvPr>
          <p:cNvSpPr/>
          <p:nvPr/>
        </p:nvSpPr>
        <p:spPr>
          <a:xfrm>
            <a:off x="511279" y="5460137"/>
            <a:ext cx="5571469" cy="857051"/>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6;p15"/>
          <p:cNvSpPr txBox="1"/>
          <p:nvPr/>
        </p:nvSpPr>
        <p:spPr>
          <a:xfrm>
            <a:off x="366450"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a:solidFill>
                  <a:srgbClr val="741B47"/>
                </a:solidFill>
                <a:latin typeface="Calibri" panose="020F0502020204030204" pitchFamily="34" charset="0"/>
                <a:ea typeface="Roboto"/>
                <a:cs typeface="Calibri" panose="020F0502020204030204" pitchFamily="34" charset="0"/>
                <a:sym typeface="Roboto"/>
              </a:rPr>
              <a:t>SEMICONDUCTORES TIPO N</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7" name="Rectángulo redondeado 6">
            <a:extLst>
              <a:ext uri="{FF2B5EF4-FFF2-40B4-BE49-F238E27FC236}">
                <a16:creationId xmlns:a16="http://schemas.microsoft.com/office/drawing/2014/main" xmlns="" id="{1C14E514-56BA-A645-AA50-0884333B21FD}"/>
              </a:ext>
            </a:extLst>
          </p:cNvPr>
          <p:cNvSpPr/>
          <p:nvPr/>
        </p:nvSpPr>
        <p:spPr>
          <a:xfrm>
            <a:off x="501754" y="1915332"/>
            <a:ext cx="8494762" cy="660765"/>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Google Shape;160;p18">
            <a:extLst>
              <a:ext uri="{FF2B5EF4-FFF2-40B4-BE49-F238E27FC236}">
                <a16:creationId xmlns:a16="http://schemas.microsoft.com/office/drawing/2014/main" xmlns="" id="{64B37D7E-69BB-CC4B-9B84-1884ED7F1FF1}"/>
              </a:ext>
            </a:extLst>
          </p:cNvPr>
          <p:cNvSpPr txBox="1"/>
          <p:nvPr/>
        </p:nvSpPr>
        <p:spPr>
          <a:xfrm>
            <a:off x="568927" y="1911380"/>
            <a:ext cx="8083460" cy="670276"/>
          </a:xfrm>
          <a:prstGeom prst="rect">
            <a:avLst/>
          </a:prstGeom>
          <a:noFill/>
          <a:ln>
            <a:noFill/>
          </a:ln>
        </p:spPr>
        <p:txBody>
          <a:bodyPr spcFirstLastPara="1" wrap="square" lIns="91425" tIns="91425" rIns="91425" bIns="91425" anchor="ctr" anchorCtr="0">
            <a:noAutofit/>
          </a:bodyPr>
          <a:lstStyle/>
          <a:p>
            <a:r>
              <a:rPr lang="es-ES" dirty="0">
                <a:latin typeface="Calibri" panose="020F0502020204030204" pitchFamily="34" charset="0"/>
                <a:cs typeface="Calibri" panose="020F0502020204030204" pitchFamily="34" charset="0"/>
              </a:rPr>
              <a:t>Un semiconductor tipo N se obtiene añadiendo un cierto tipo de átomos al semiconductor para aumentar el número de portadores de cargas. </a:t>
            </a:r>
          </a:p>
        </p:txBody>
      </p:sp>
      <p:sp>
        <p:nvSpPr>
          <p:cNvPr id="9" name="Google Shape;160;p18">
            <a:extLst>
              <a:ext uri="{FF2B5EF4-FFF2-40B4-BE49-F238E27FC236}">
                <a16:creationId xmlns:a16="http://schemas.microsoft.com/office/drawing/2014/main" xmlns="" id="{4ACA39FF-4395-5A40-85C3-20B10E49B409}"/>
              </a:ext>
            </a:extLst>
          </p:cNvPr>
          <p:cNvSpPr txBox="1"/>
          <p:nvPr/>
        </p:nvSpPr>
        <p:spPr>
          <a:xfrm>
            <a:off x="568927" y="2726893"/>
            <a:ext cx="8083460" cy="670276"/>
          </a:xfrm>
          <a:prstGeom prst="rect">
            <a:avLst/>
          </a:prstGeom>
          <a:noFill/>
          <a:ln>
            <a:noFill/>
          </a:ln>
        </p:spPr>
        <p:txBody>
          <a:bodyPr spcFirstLastPara="1" wrap="square" lIns="91425" tIns="91425" rIns="91425" bIns="91425" anchor="ctr" anchorCtr="0">
            <a:noAutofit/>
          </a:bodyPr>
          <a:lstStyle/>
          <a:p>
            <a:r>
              <a:rPr lang="es-ES" dirty="0">
                <a:latin typeface="Calibri" panose="020F0502020204030204" pitchFamily="34" charset="0"/>
                <a:cs typeface="Calibri" panose="020F0502020204030204" pitchFamily="34" charset="0"/>
              </a:rPr>
              <a:t>Los átomos que se añaden son átomos pentavalentes (5 electrones en el orbital de valencia) como el arsénico, antimonio y fósforo.</a:t>
            </a:r>
          </a:p>
        </p:txBody>
      </p:sp>
      <p:sp>
        <p:nvSpPr>
          <p:cNvPr id="10" name="Google Shape;160;p18">
            <a:extLst>
              <a:ext uri="{FF2B5EF4-FFF2-40B4-BE49-F238E27FC236}">
                <a16:creationId xmlns:a16="http://schemas.microsoft.com/office/drawing/2014/main" xmlns="" id="{CAD65ABA-FE80-0B49-80F0-17A34531C974}"/>
              </a:ext>
            </a:extLst>
          </p:cNvPr>
          <p:cNvSpPr txBox="1"/>
          <p:nvPr/>
        </p:nvSpPr>
        <p:spPr>
          <a:xfrm>
            <a:off x="568927" y="3583183"/>
            <a:ext cx="5430462" cy="868929"/>
          </a:xfrm>
          <a:prstGeom prst="rect">
            <a:avLst/>
          </a:prstGeom>
          <a:noFill/>
          <a:ln>
            <a:noFill/>
          </a:ln>
        </p:spPr>
        <p:txBody>
          <a:bodyPr spcFirstLastPara="1" wrap="square" lIns="91425" tIns="91425" rIns="91425" bIns="91425" anchor="ctr" anchorCtr="0">
            <a:noAutofit/>
          </a:bodyPr>
          <a:lstStyle/>
          <a:p>
            <a:r>
              <a:rPr lang="es-ES" dirty="0">
                <a:latin typeface="Calibri" panose="020F0502020204030204" pitchFamily="34" charset="0"/>
                <a:cs typeface="Calibri" panose="020F0502020204030204" pitchFamily="34" charset="0"/>
              </a:rPr>
              <a:t>El átomo pentavalente estará rodeado de cuatro átomos de silicio, que compartirán un electrón con el átomo central, pero en este caso quedará un electrón adicional. </a:t>
            </a:r>
          </a:p>
        </p:txBody>
      </p:sp>
      <p:sp>
        <p:nvSpPr>
          <p:cNvPr id="11" name="Google Shape;160;p18">
            <a:extLst>
              <a:ext uri="{FF2B5EF4-FFF2-40B4-BE49-F238E27FC236}">
                <a16:creationId xmlns:a16="http://schemas.microsoft.com/office/drawing/2014/main" xmlns="" id="{74323C21-C472-7E4D-911F-FC7A43067E30}"/>
              </a:ext>
            </a:extLst>
          </p:cNvPr>
          <p:cNvSpPr txBox="1"/>
          <p:nvPr/>
        </p:nvSpPr>
        <p:spPr>
          <a:xfrm>
            <a:off x="578452" y="4530419"/>
            <a:ext cx="5430462" cy="868929"/>
          </a:xfrm>
          <a:prstGeom prst="rect">
            <a:avLst/>
          </a:prstGeom>
          <a:noFill/>
          <a:ln>
            <a:noFill/>
          </a:ln>
        </p:spPr>
        <p:txBody>
          <a:bodyPr spcFirstLastPara="1" wrap="square" lIns="91425" tIns="91425" rIns="91425" bIns="91425" anchor="ctr" anchorCtr="0">
            <a:noAutofit/>
          </a:bodyPr>
          <a:lstStyle/>
          <a:p>
            <a:r>
              <a:rPr lang="es-ES" dirty="0">
                <a:latin typeface="Calibri" panose="020F0502020204030204" pitchFamily="34" charset="0"/>
                <a:cs typeface="Calibri" panose="020F0502020204030204" pitchFamily="34" charset="0"/>
              </a:rPr>
              <a:t>Como en el orbital de valencia solo pueden situarse cuatro electrones, el electrón libre queda en un orbital mayor (orbital de conducción) por lo que se trata de un electrón libre.</a:t>
            </a:r>
          </a:p>
        </p:txBody>
      </p:sp>
      <p:sp>
        <p:nvSpPr>
          <p:cNvPr id="12" name="Google Shape;160;p18">
            <a:extLst>
              <a:ext uri="{FF2B5EF4-FFF2-40B4-BE49-F238E27FC236}">
                <a16:creationId xmlns:a16="http://schemas.microsoft.com/office/drawing/2014/main" xmlns="" id="{75B742C7-508A-C64D-B1D3-A75E0DB4C766}"/>
              </a:ext>
            </a:extLst>
          </p:cNvPr>
          <p:cNvSpPr txBox="1"/>
          <p:nvPr/>
        </p:nvSpPr>
        <p:spPr>
          <a:xfrm>
            <a:off x="578452" y="5446781"/>
            <a:ext cx="5430462" cy="883762"/>
          </a:xfrm>
          <a:prstGeom prst="rect">
            <a:avLst/>
          </a:prstGeom>
          <a:noFill/>
          <a:ln>
            <a:noFill/>
          </a:ln>
        </p:spPr>
        <p:txBody>
          <a:bodyPr spcFirstLastPara="1" wrap="square" lIns="91425" tIns="91425" rIns="91425" bIns="91425" anchor="ctr" anchorCtr="0">
            <a:noAutofit/>
          </a:bodyPr>
          <a:lstStyle/>
          <a:p>
            <a:r>
              <a:rPr lang="es-ES" dirty="0">
                <a:latin typeface="Calibri" panose="020F0502020204030204" pitchFamily="34" charset="0"/>
                <a:cs typeface="Calibri" panose="020F0502020204030204" pitchFamily="34" charset="0"/>
              </a:rPr>
              <a:t>Como el número de electrones es mayor que el de huecos, los electrones reciben el nombre de </a:t>
            </a:r>
            <a:r>
              <a:rPr lang="es-ES" b="1" dirty="0">
                <a:solidFill>
                  <a:srgbClr val="76384D"/>
                </a:solidFill>
                <a:latin typeface="Calibri" panose="020F0502020204030204" pitchFamily="34" charset="0"/>
                <a:cs typeface="Calibri" panose="020F0502020204030204" pitchFamily="34" charset="0"/>
              </a:rPr>
              <a:t>portadores mayoritarios</a:t>
            </a:r>
            <a:r>
              <a:rPr lang="es-ES" dirty="0">
                <a:latin typeface="Calibri" panose="020F0502020204030204" pitchFamily="34" charset="0"/>
                <a:cs typeface="Calibri" panose="020F0502020204030204" pitchFamily="34" charset="0"/>
              </a:rPr>
              <a:t>, y los huecos </a:t>
            </a:r>
            <a:r>
              <a:rPr lang="es-ES" b="1" dirty="0">
                <a:solidFill>
                  <a:srgbClr val="76384D"/>
                </a:solidFill>
                <a:latin typeface="Calibri" panose="020F0502020204030204" pitchFamily="34" charset="0"/>
                <a:cs typeface="Calibri" panose="020F0502020204030204" pitchFamily="34" charset="0"/>
              </a:rPr>
              <a:t>portadores minoritarios.</a:t>
            </a:r>
            <a:endParaRPr lang="es-ES" dirty="0">
              <a:solidFill>
                <a:srgbClr val="76384D"/>
              </a:solidFill>
              <a:latin typeface="Calibri" panose="020F0502020204030204" pitchFamily="34" charset="0"/>
              <a:cs typeface="Calibri" panose="020F0502020204030204" pitchFamily="34" charset="0"/>
            </a:endParaRPr>
          </a:p>
        </p:txBody>
      </p:sp>
      <p:sp>
        <p:nvSpPr>
          <p:cNvPr id="13"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15</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1578" y="4376510"/>
            <a:ext cx="2138718" cy="2110151"/>
          </a:xfrm>
          <a:prstGeom prst="rect">
            <a:avLst/>
          </a:prstGeom>
        </p:spPr>
      </p:pic>
      <p:sp>
        <p:nvSpPr>
          <p:cNvPr id="18" name="Rectángulo redondeado 17"/>
          <p:cNvSpPr/>
          <p:nvPr/>
        </p:nvSpPr>
        <p:spPr>
          <a:xfrm>
            <a:off x="6504924" y="6678516"/>
            <a:ext cx="2812026" cy="30777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9" name="CuadroTexto 18"/>
          <p:cNvSpPr txBox="1"/>
          <p:nvPr/>
        </p:nvSpPr>
        <p:spPr>
          <a:xfrm>
            <a:off x="6691693" y="6678516"/>
            <a:ext cx="2438488" cy="307777"/>
          </a:xfrm>
          <a:prstGeom prst="rect">
            <a:avLst/>
          </a:prstGeom>
          <a:noFill/>
        </p:spPr>
        <p:txBody>
          <a:bodyPr wrap="none" rtlCol="0">
            <a:spAutoFit/>
          </a:bodyPr>
          <a:lstStyle/>
          <a:p>
            <a:r>
              <a:rPr lang="es-ES_tradnl" b="1" dirty="0" smtClean="0">
                <a:solidFill>
                  <a:schemeClr val="bg1"/>
                </a:solidFill>
              </a:rPr>
              <a:t>SEMICONDUCTOR TIPO N</a:t>
            </a:r>
            <a:endParaRPr lang="es-ES_tradnl" b="1" dirty="0">
              <a:solidFill>
                <a:schemeClr val="bg1"/>
              </a:solidFill>
            </a:endParaRPr>
          </a:p>
        </p:txBody>
      </p:sp>
      <p:sp>
        <p:nvSpPr>
          <p:cNvPr id="21" name="Rectángulo redondeado 20"/>
          <p:cNvSpPr/>
          <p:nvPr/>
        </p:nvSpPr>
        <p:spPr>
          <a:xfrm>
            <a:off x="6504924" y="3670919"/>
            <a:ext cx="2812026" cy="53911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24" name="Conector recto 23"/>
          <p:cNvCxnSpPr/>
          <p:nvPr/>
        </p:nvCxnSpPr>
        <p:spPr>
          <a:xfrm>
            <a:off x="7499350" y="3962400"/>
            <a:ext cx="1071213" cy="65609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CuadroTexto 19"/>
          <p:cNvSpPr txBox="1"/>
          <p:nvPr/>
        </p:nvSpPr>
        <p:spPr>
          <a:xfrm>
            <a:off x="6638793" y="3686816"/>
            <a:ext cx="2491388" cy="523220"/>
          </a:xfrm>
          <a:prstGeom prst="rect">
            <a:avLst/>
          </a:prstGeom>
          <a:noFill/>
        </p:spPr>
        <p:txBody>
          <a:bodyPr wrap="none" rtlCol="0">
            <a:spAutoFit/>
          </a:bodyPr>
          <a:lstStyle/>
          <a:p>
            <a:pPr algn="ctr"/>
            <a:r>
              <a:rPr lang="es-ES_tradnl" dirty="0" smtClean="0">
                <a:solidFill>
                  <a:schemeClr val="bg1"/>
                </a:solidFill>
                <a:latin typeface="Calibri" charset="0"/>
                <a:ea typeface="Calibri" charset="0"/>
                <a:cs typeface="Calibri" charset="0"/>
              </a:rPr>
              <a:t>Electrón libre (de conducción)</a:t>
            </a:r>
          </a:p>
          <a:p>
            <a:pPr algn="ctr"/>
            <a:r>
              <a:rPr lang="es-ES_tradnl" dirty="0" smtClean="0">
                <a:solidFill>
                  <a:schemeClr val="bg1"/>
                </a:solidFill>
                <a:latin typeface="Calibri" charset="0"/>
                <a:ea typeface="Calibri" charset="0"/>
                <a:cs typeface="Calibri" charset="0"/>
              </a:rPr>
              <a:t>Proveniente de un átomo de Sb</a:t>
            </a:r>
            <a:endParaRPr lang="es-ES_tradnl" dirty="0">
              <a:solidFill>
                <a:schemeClr val="bg1"/>
              </a:solidFill>
              <a:latin typeface="Calibri" charset="0"/>
              <a:ea typeface="Calibri" charset="0"/>
              <a:cs typeface="Calibri" charset="0"/>
            </a:endParaRPr>
          </a:p>
        </p:txBody>
      </p:sp>
    </p:spTree>
    <p:extLst>
      <p:ext uri="{BB962C8B-B14F-4D97-AF65-F5344CB8AC3E}">
        <p14:creationId xmlns:p14="http://schemas.microsoft.com/office/powerpoint/2010/main" val="2279315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16</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2"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a:solidFill>
                  <a:srgbClr val="741B47"/>
                </a:solidFill>
                <a:latin typeface="Calibri" panose="020F0502020204030204" pitchFamily="34" charset="0"/>
                <a:ea typeface="Roboto"/>
                <a:cs typeface="Calibri" panose="020F0502020204030204" pitchFamily="34" charset="0"/>
                <a:sym typeface="Roboto"/>
              </a:rPr>
              <a:t>SEMICONDUCTORES TIPO P</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23" name="Rectángulo redondeado 22">
            <a:extLst>
              <a:ext uri="{FF2B5EF4-FFF2-40B4-BE49-F238E27FC236}">
                <a16:creationId xmlns:a16="http://schemas.microsoft.com/office/drawing/2014/main" xmlns="" id="{1C14E514-56BA-A645-AA50-0884333B21FD}"/>
              </a:ext>
            </a:extLst>
          </p:cNvPr>
          <p:cNvSpPr/>
          <p:nvPr/>
        </p:nvSpPr>
        <p:spPr>
          <a:xfrm>
            <a:off x="511279" y="2232089"/>
            <a:ext cx="5571469" cy="2136711"/>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5" name="Google Shape;160;p18">
            <a:extLst>
              <a:ext uri="{FF2B5EF4-FFF2-40B4-BE49-F238E27FC236}">
                <a16:creationId xmlns:a16="http://schemas.microsoft.com/office/drawing/2014/main" xmlns="" id="{64B37D7E-69BB-CC4B-9B84-1884ED7F1FF1}"/>
              </a:ext>
            </a:extLst>
          </p:cNvPr>
          <p:cNvSpPr txBox="1"/>
          <p:nvPr/>
        </p:nvSpPr>
        <p:spPr>
          <a:xfrm>
            <a:off x="883253" y="2512788"/>
            <a:ext cx="4914932" cy="1551211"/>
          </a:xfrm>
          <a:prstGeom prst="rect">
            <a:avLst/>
          </a:prstGeom>
          <a:noFill/>
          <a:ln>
            <a:noFill/>
          </a:ln>
        </p:spPr>
        <p:txBody>
          <a:bodyPr spcFirstLastPara="1" wrap="square" lIns="91425" tIns="91425" rIns="91425" bIns="91425" anchor="ctr" anchorCtr="0">
            <a:noAutofit/>
          </a:bodyPr>
          <a:lstStyle/>
          <a:p>
            <a:r>
              <a:rPr lang="es-ES" sz="1500" dirty="0">
                <a:latin typeface="Calibri" panose="020F0502020204030204" pitchFamily="34" charset="0"/>
                <a:cs typeface="Calibri" panose="020F0502020204030204" pitchFamily="34" charset="0"/>
              </a:rPr>
              <a:t>Cuando al dopar introducimos átomos con tres electrones de valencia en un elemento que contenga  átomos con cuatro electrones, comenzamos a formar un semiconductor del </a:t>
            </a:r>
            <a:r>
              <a:rPr lang="es-ES" sz="1500" b="1" dirty="0">
                <a:solidFill>
                  <a:srgbClr val="76384D"/>
                </a:solidFill>
                <a:latin typeface="Calibri" panose="020F0502020204030204" pitchFamily="34" charset="0"/>
                <a:cs typeface="Calibri" panose="020F0502020204030204" pitchFamily="34" charset="0"/>
              </a:rPr>
              <a:t>tipo P</a:t>
            </a:r>
            <a:r>
              <a:rPr lang="es-ES" sz="1500" dirty="0">
                <a:latin typeface="Calibri" panose="020F0502020204030204" pitchFamily="34" charset="0"/>
                <a:cs typeface="Calibri" panose="020F0502020204030204" pitchFamily="34" charset="0"/>
              </a:rPr>
              <a:t>, se llama así por  el exceso de carga aparentemente positiva (porque los átomos siguen siendo del tipo neutro, esto es por que tienen igual número de electrones que de protones) que tienen estos elementos. </a:t>
            </a:r>
          </a:p>
        </p:txBody>
      </p:sp>
      <p:sp>
        <p:nvSpPr>
          <p:cNvPr id="26" name="Rectángulo redondeado 25">
            <a:extLst>
              <a:ext uri="{FF2B5EF4-FFF2-40B4-BE49-F238E27FC236}">
                <a16:creationId xmlns:a16="http://schemas.microsoft.com/office/drawing/2014/main" xmlns="" id="{1D840FE5-C266-0A4B-8D34-F0651650C89B}"/>
              </a:ext>
            </a:extLst>
          </p:cNvPr>
          <p:cNvSpPr/>
          <p:nvPr/>
        </p:nvSpPr>
        <p:spPr>
          <a:xfrm>
            <a:off x="511279" y="4539861"/>
            <a:ext cx="5571469" cy="2136711"/>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7" name="Google Shape;160;p18">
            <a:extLst>
              <a:ext uri="{FF2B5EF4-FFF2-40B4-BE49-F238E27FC236}">
                <a16:creationId xmlns:a16="http://schemas.microsoft.com/office/drawing/2014/main" xmlns="" id="{D2E4F5DB-6F70-E04F-B26F-4F5407276249}"/>
              </a:ext>
            </a:extLst>
          </p:cNvPr>
          <p:cNvSpPr txBox="1"/>
          <p:nvPr/>
        </p:nvSpPr>
        <p:spPr>
          <a:xfrm>
            <a:off x="883253" y="4820560"/>
            <a:ext cx="4914932" cy="1551211"/>
          </a:xfrm>
          <a:prstGeom prst="rect">
            <a:avLst/>
          </a:prstGeom>
          <a:noFill/>
          <a:ln>
            <a:noFill/>
          </a:ln>
        </p:spPr>
        <p:txBody>
          <a:bodyPr spcFirstLastPara="1" wrap="square" lIns="91425" tIns="91425" rIns="91425" bIns="91425" anchor="ctr" anchorCtr="0">
            <a:noAutofit/>
          </a:bodyPr>
          <a:lstStyle/>
          <a:p>
            <a:r>
              <a:rPr lang="es-ES" sz="1500" dirty="0">
                <a:latin typeface="Calibri" panose="020F0502020204030204" pitchFamily="34" charset="0"/>
                <a:cs typeface="Calibri" panose="020F0502020204030204" pitchFamily="34" charset="0"/>
              </a:rPr>
              <a:t>Estos átomos  “Diferentes” que hemos añadido se recombinan con el resto de los átomos pero nos va a  quedar un hueco libre que produce atracción sobre los electrones que circulan por nuestro elemento.</a:t>
            </a:r>
          </a:p>
          <a:p>
            <a:endParaRPr lang="es-ES" sz="1500" dirty="0">
              <a:latin typeface="Calibri" panose="020F0502020204030204" pitchFamily="34" charset="0"/>
              <a:cs typeface="Calibri" panose="020F0502020204030204" pitchFamily="34" charset="0"/>
            </a:endParaRPr>
          </a:p>
          <a:p>
            <a:r>
              <a:rPr lang="es-ES" sz="1500" dirty="0">
                <a:latin typeface="Calibri" panose="020F0502020204030204" pitchFamily="34" charset="0"/>
                <a:cs typeface="Calibri" panose="020F0502020204030204" pitchFamily="34" charset="0"/>
              </a:rPr>
              <a:t>También se produce una circulación de estos huecos colaborando en la corriente.</a:t>
            </a:r>
          </a:p>
        </p:txBody>
      </p:sp>
      <p:pic>
        <p:nvPicPr>
          <p:cNvPr id="16" name="Imagen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8709" y="4734463"/>
            <a:ext cx="2070961" cy="2044723"/>
          </a:xfrm>
          <a:prstGeom prst="rect">
            <a:avLst/>
          </a:prstGeom>
        </p:spPr>
      </p:pic>
      <p:grpSp>
        <p:nvGrpSpPr>
          <p:cNvPr id="43" name="Agrupar 42"/>
          <p:cNvGrpSpPr/>
          <p:nvPr/>
        </p:nvGrpSpPr>
        <p:grpSpPr>
          <a:xfrm>
            <a:off x="6633870" y="1332551"/>
            <a:ext cx="2536272" cy="2938715"/>
            <a:chOff x="6633870" y="1031265"/>
            <a:chExt cx="2536272" cy="2938715"/>
          </a:xfrm>
        </p:grpSpPr>
        <p:pic>
          <p:nvPicPr>
            <p:cNvPr id="15" name="Imagen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7101" y="1472226"/>
              <a:ext cx="1962259" cy="1984749"/>
            </a:xfrm>
            <a:prstGeom prst="rect">
              <a:avLst/>
            </a:prstGeom>
          </p:spPr>
        </p:pic>
        <p:sp>
          <p:nvSpPr>
            <p:cNvPr id="30" name="Rectángulo redondeado 29"/>
            <p:cNvSpPr/>
            <p:nvPr/>
          </p:nvSpPr>
          <p:spPr>
            <a:xfrm>
              <a:off x="6658971" y="3662203"/>
              <a:ext cx="2486070" cy="30777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1" name="CuadroTexto 30"/>
            <p:cNvSpPr txBox="1"/>
            <p:nvPr/>
          </p:nvSpPr>
          <p:spPr>
            <a:xfrm>
              <a:off x="6633870" y="3677592"/>
              <a:ext cx="2536272" cy="276999"/>
            </a:xfrm>
            <a:prstGeom prst="rect">
              <a:avLst/>
            </a:prstGeom>
            <a:noFill/>
          </p:spPr>
          <p:txBody>
            <a:bodyPr wrap="none" rtlCol="0">
              <a:spAutoFit/>
            </a:bodyPr>
            <a:lstStyle/>
            <a:p>
              <a:r>
                <a:rPr lang="es-ES_tradnl" sz="1200" b="1" dirty="0" smtClean="0">
                  <a:solidFill>
                    <a:schemeClr val="bg1"/>
                  </a:solidFill>
                </a:rPr>
                <a:t>HUECO (FALTA DE ELECTRÓN)</a:t>
              </a:r>
              <a:endParaRPr lang="es-ES_tradnl" sz="1200" b="1" dirty="0">
                <a:solidFill>
                  <a:schemeClr val="bg1"/>
                </a:solidFill>
              </a:endParaRPr>
            </a:p>
          </p:txBody>
        </p:sp>
        <p:sp>
          <p:nvSpPr>
            <p:cNvPr id="17" name="Elipse 16"/>
            <p:cNvSpPr/>
            <p:nvPr/>
          </p:nvSpPr>
          <p:spPr>
            <a:xfrm>
              <a:off x="7595118" y="2651392"/>
              <a:ext cx="246328" cy="2463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33" name="Conector recto 32"/>
            <p:cNvCxnSpPr>
              <a:stCxn id="17" idx="4"/>
              <a:endCxn id="31" idx="0"/>
            </p:cNvCxnSpPr>
            <p:nvPr/>
          </p:nvCxnSpPr>
          <p:spPr>
            <a:xfrm>
              <a:off x="7718282" y="2897720"/>
              <a:ext cx="183724" cy="77987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9" name="Rectángulo redondeado 38"/>
            <p:cNvSpPr/>
            <p:nvPr/>
          </p:nvSpPr>
          <p:spPr>
            <a:xfrm>
              <a:off x="6642327" y="1031265"/>
              <a:ext cx="2486070" cy="30777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8" name="CuadroTexto 37"/>
            <p:cNvSpPr txBox="1"/>
            <p:nvPr/>
          </p:nvSpPr>
          <p:spPr>
            <a:xfrm>
              <a:off x="6676857" y="1046654"/>
              <a:ext cx="2417010" cy="276999"/>
            </a:xfrm>
            <a:prstGeom prst="rect">
              <a:avLst/>
            </a:prstGeom>
            <a:noFill/>
          </p:spPr>
          <p:txBody>
            <a:bodyPr wrap="square" rtlCol="0">
              <a:spAutoFit/>
            </a:bodyPr>
            <a:lstStyle/>
            <a:p>
              <a:r>
                <a:rPr lang="es-ES_tradnl" sz="1200" dirty="0" smtClean="0">
                  <a:solidFill>
                    <a:schemeClr val="bg1"/>
                  </a:solidFill>
                  <a:latin typeface="Calibri" charset="0"/>
                  <a:ea typeface="Calibri" charset="0"/>
                  <a:cs typeface="Calibri" charset="0"/>
                </a:rPr>
                <a:t>In=Indio, sería el ejemplo de dopaje</a:t>
              </a:r>
              <a:endParaRPr lang="es-ES_tradnl" sz="1200" dirty="0">
                <a:solidFill>
                  <a:schemeClr val="bg1"/>
                </a:solidFill>
                <a:latin typeface="Calibri" charset="0"/>
                <a:ea typeface="Calibri" charset="0"/>
                <a:cs typeface="Calibri" charset="0"/>
              </a:endParaRPr>
            </a:p>
          </p:txBody>
        </p:sp>
        <p:sp>
          <p:nvSpPr>
            <p:cNvPr id="40" name="Elipse 39"/>
            <p:cNvSpPr/>
            <p:nvPr/>
          </p:nvSpPr>
          <p:spPr>
            <a:xfrm>
              <a:off x="7731872" y="2319134"/>
              <a:ext cx="272716" cy="27271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42" name="Conector recto 41"/>
            <p:cNvCxnSpPr>
              <a:stCxn id="40" idx="0"/>
              <a:endCxn id="38" idx="2"/>
            </p:cNvCxnSpPr>
            <p:nvPr/>
          </p:nvCxnSpPr>
          <p:spPr>
            <a:xfrm flipV="1">
              <a:off x="7868230" y="1323653"/>
              <a:ext cx="17132" cy="99548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47" name="Rectángulo redondeado 46"/>
          <p:cNvSpPr/>
          <p:nvPr/>
        </p:nvSpPr>
        <p:spPr>
          <a:xfrm>
            <a:off x="6658971" y="6984414"/>
            <a:ext cx="2486070" cy="30777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48" name="Elipse 47"/>
          <p:cNvSpPr/>
          <p:nvPr/>
        </p:nvSpPr>
        <p:spPr>
          <a:xfrm>
            <a:off x="7714902" y="5614079"/>
            <a:ext cx="253088" cy="2530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50" name="Conector recto 49"/>
          <p:cNvCxnSpPr>
            <a:stCxn id="48" idx="4"/>
          </p:cNvCxnSpPr>
          <p:nvPr/>
        </p:nvCxnSpPr>
        <p:spPr>
          <a:xfrm>
            <a:off x="7841446" y="5867167"/>
            <a:ext cx="68982" cy="126182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45" name="CuadroTexto 44"/>
          <p:cNvSpPr txBox="1"/>
          <p:nvPr/>
        </p:nvSpPr>
        <p:spPr>
          <a:xfrm>
            <a:off x="6631137" y="6990488"/>
            <a:ext cx="2558583" cy="276999"/>
          </a:xfrm>
          <a:prstGeom prst="rect">
            <a:avLst/>
          </a:prstGeom>
          <a:noFill/>
        </p:spPr>
        <p:txBody>
          <a:bodyPr wrap="square" rtlCol="0">
            <a:spAutoFit/>
          </a:bodyPr>
          <a:lstStyle/>
          <a:p>
            <a:r>
              <a:rPr lang="es-ES_tradnl" sz="1200" dirty="0" smtClean="0">
                <a:solidFill>
                  <a:schemeClr val="bg1"/>
                </a:solidFill>
                <a:latin typeface="Calibri" charset="0"/>
                <a:ea typeface="Calibri" charset="0"/>
                <a:cs typeface="Calibri" charset="0"/>
              </a:rPr>
              <a:t>Ga=Galio, sería el elemento de dopaje</a:t>
            </a:r>
            <a:endParaRPr lang="es-ES_tradnl" sz="1200" dirty="0">
              <a:solidFill>
                <a:schemeClr val="bg1"/>
              </a:solidFill>
              <a:latin typeface="Calibri" charset="0"/>
              <a:ea typeface="Calibri" charset="0"/>
              <a:cs typeface="Calibri" charset="0"/>
            </a:endParaRPr>
          </a:p>
        </p:txBody>
      </p:sp>
      <p:sp>
        <p:nvSpPr>
          <p:cNvPr id="52" name="Rectángulo redondeado 51"/>
          <p:cNvSpPr/>
          <p:nvPr/>
        </p:nvSpPr>
        <p:spPr>
          <a:xfrm>
            <a:off x="8172806" y="4429868"/>
            <a:ext cx="830943" cy="30777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54" name="Conector recto 53"/>
          <p:cNvCxnSpPr/>
          <p:nvPr/>
        </p:nvCxnSpPr>
        <p:spPr>
          <a:xfrm flipH="1">
            <a:off x="7910428" y="4631849"/>
            <a:ext cx="784464" cy="73721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51" name="Rectángulo 50"/>
          <p:cNvSpPr/>
          <p:nvPr/>
        </p:nvSpPr>
        <p:spPr>
          <a:xfrm>
            <a:off x="8172806" y="4423649"/>
            <a:ext cx="833883" cy="307777"/>
          </a:xfrm>
          <a:prstGeom prst="rect">
            <a:avLst/>
          </a:prstGeom>
        </p:spPr>
        <p:txBody>
          <a:bodyPr wrap="none">
            <a:spAutoFit/>
          </a:bodyPr>
          <a:lstStyle/>
          <a:p>
            <a:r>
              <a:rPr lang="es-ES_tradnl" b="1" dirty="0">
                <a:solidFill>
                  <a:schemeClr val="bg1"/>
                </a:solidFill>
              </a:rPr>
              <a:t>HUECO</a:t>
            </a:r>
            <a:endParaRPr lang="es-ES_tradnl" dirty="0"/>
          </a:p>
        </p:txBody>
      </p:sp>
    </p:spTree>
    <p:extLst>
      <p:ext uri="{BB962C8B-B14F-4D97-AF65-F5344CB8AC3E}">
        <p14:creationId xmlns:p14="http://schemas.microsoft.com/office/powerpoint/2010/main" val="247044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83;p14">
            <a:extLst>
              <a:ext uri="{FF2B5EF4-FFF2-40B4-BE49-F238E27FC236}">
                <a16:creationId xmlns="" xmlns:a16="http://schemas.microsoft.com/office/drawing/2014/main" id="{EC861C1A-39C0-0D4E-9594-A8998E6B3DC3}"/>
              </a:ext>
            </a:extLst>
          </p:cNvPr>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17</a:t>
            </a:r>
            <a:r>
              <a:rPr lang="x-none" sz="1100" dirty="0" smtClean="0">
                <a:latin typeface="Calibri" panose="020F0502020204030204" pitchFamily="34" charset="0"/>
                <a:ea typeface="Roboto Medium"/>
                <a:cs typeface="Calibri" panose="020F0502020204030204" pitchFamily="34" charset="0"/>
                <a:sym typeface="Roboto Medium"/>
              </a:rPr>
              <a:t> </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8" name="Google Shape;96;p15"/>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a:lnSpc>
                <a:spcPct val="80000"/>
              </a:lnSpc>
            </a:pPr>
            <a:r>
              <a:rPr lang="es-ES" sz="2800" b="1" dirty="0">
                <a:solidFill>
                  <a:srgbClr val="741B47"/>
                </a:solidFill>
                <a:latin typeface="Calibri" panose="020F0502020204030204" pitchFamily="34" charset="0"/>
                <a:ea typeface="Roboto"/>
                <a:cs typeface="Calibri" panose="020F0502020204030204" pitchFamily="34" charset="0"/>
                <a:sym typeface="Roboto"/>
              </a:rPr>
              <a:t>AISLANTES</a:t>
            </a:r>
            <a:endParaRPr lang="es-CL" sz="3100" dirty="0">
              <a:solidFill>
                <a:srgbClr val="ED423D"/>
              </a:solidFill>
              <a:latin typeface="Calibri" panose="020F0502020204030204" pitchFamily="34" charset="0"/>
              <a:ea typeface="Roboto"/>
              <a:cs typeface="Calibri" panose="020F0502020204030204" pitchFamily="34" charset="0"/>
              <a:sym typeface="Roboto"/>
            </a:endParaRPr>
          </a:p>
        </p:txBody>
      </p:sp>
      <p:sp>
        <p:nvSpPr>
          <p:cNvPr id="29" name="Rectángulo redondeado 28">
            <a:extLst>
              <a:ext uri="{FF2B5EF4-FFF2-40B4-BE49-F238E27FC236}">
                <a16:creationId xmlns:a16="http://schemas.microsoft.com/office/drawing/2014/main" xmlns="" id="{1C14E514-56BA-A645-AA50-0884333B21FD}"/>
              </a:ext>
            </a:extLst>
          </p:cNvPr>
          <p:cNvSpPr/>
          <p:nvPr/>
        </p:nvSpPr>
        <p:spPr>
          <a:xfrm>
            <a:off x="511279" y="2232089"/>
            <a:ext cx="5571469" cy="2136711"/>
          </a:xfrm>
          <a:prstGeom prst="roundRect">
            <a:avLst>
              <a:gd name="adj" fmla="val 8722"/>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Google Shape;160;p18">
            <a:extLst>
              <a:ext uri="{FF2B5EF4-FFF2-40B4-BE49-F238E27FC236}">
                <a16:creationId xmlns:a16="http://schemas.microsoft.com/office/drawing/2014/main" xmlns="" id="{64B37D7E-69BB-CC4B-9B84-1884ED7F1FF1}"/>
              </a:ext>
            </a:extLst>
          </p:cNvPr>
          <p:cNvSpPr txBox="1"/>
          <p:nvPr/>
        </p:nvSpPr>
        <p:spPr>
          <a:xfrm>
            <a:off x="883253" y="2512788"/>
            <a:ext cx="4914932" cy="1551211"/>
          </a:xfrm>
          <a:prstGeom prst="rect">
            <a:avLst/>
          </a:prstGeom>
          <a:noFill/>
          <a:ln>
            <a:noFill/>
          </a:ln>
        </p:spPr>
        <p:txBody>
          <a:bodyPr spcFirstLastPara="1" wrap="square" lIns="91425" tIns="91425" rIns="91425" bIns="91425" anchor="ctr" anchorCtr="0">
            <a:noAutofit/>
          </a:bodyPr>
          <a:lstStyle/>
          <a:p>
            <a:r>
              <a:rPr lang="es-ES" dirty="0">
                <a:latin typeface="Calibri" panose="020F0502020204030204" pitchFamily="34" charset="0"/>
                <a:cs typeface="Calibri" panose="020F0502020204030204" pitchFamily="34" charset="0"/>
              </a:rPr>
              <a:t>Los materiales aislantes son aquellos que en sus características no permiten el paso e intercambio de electrones periféricos, siendo sus átomos normalmente estables, por lo tanto, no dejan pasar la corriente eléctrica a través de ellos.</a:t>
            </a:r>
          </a:p>
          <a:p>
            <a:endParaRPr lang="es-ES" altLang="es-CL" dirty="0">
              <a:solidFill>
                <a:srgbClr val="0070C0"/>
              </a:solidFill>
              <a:latin typeface="Calibri" panose="020F0502020204030204" pitchFamily="34" charset="0"/>
              <a:cs typeface="Calibri" panose="020F0502020204030204" pitchFamily="34" charset="0"/>
            </a:endParaRPr>
          </a:p>
          <a:p>
            <a:r>
              <a:rPr lang="es-ES" altLang="es-CL" dirty="0">
                <a:latin typeface="Calibri" panose="020F0502020204030204" pitchFamily="34" charset="0"/>
                <a:cs typeface="Calibri" panose="020F0502020204030204" pitchFamily="34" charset="0"/>
              </a:rPr>
              <a:t>Por ejemplo, el plástico que recubre el hilo de cobre (conductor)  impide que recibamos una descarga eléctrica.</a:t>
            </a:r>
            <a:endParaRPr lang="es-ES" altLang="es-CL" dirty="0">
              <a:solidFill>
                <a:srgbClr val="0070C0"/>
              </a:solidFill>
              <a:latin typeface="Calibri" panose="020F0502020204030204" pitchFamily="34" charset="0"/>
              <a:cs typeface="Calibri" panose="020F0502020204030204" pitchFamily="34" charset="0"/>
            </a:endParaRP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731" y="3119249"/>
            <a:ext cx="4110251" cy="4110251"/>
          </a:xfrm>
          <a:prstGeom prst="rect">
            <a:avLst/>
          </a:prstGeom>
        </p:spPr>
      </p:pic>
    </p:spTree>
    <p:extLst>
      <p:ext uri="{BB962C8B-B14F-4D97-AF65-F5344CB8AC3E}">
        <p14:creationId xmlns:p14="http://schemas.microsoft.com/office/powerpoint/2010/main" val="5062940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13" name="Google Shape;123;p16"/>
          <p:cNvSpPr txBox="1"/>
          <p:nvPr/>
        </p:nvSpPr>
        <p:spPr>
          <a:xfrm>
            <a:off x="375975" y="1406332"/>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¿CUÁNTO APRENDIMOS?</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grpSp>
        <p:nvGrpSpPr>
          <p:cNvPr id="16" name="Grupo 15"/>
          <p:cNvGrpSpPr/>
          <p:nvPr/>
        </p:nvGrpSpPr>
        <p:grpSpPr>
          <a:xfrm>
            <a:off x="2035277" y="2911885"/>
            <a:ext cx="6999671" cy="2696553"/>
            <a:chOff x="4461133" y="3098700"/>
            <a:chExt cx="4657800" cy="1525000"/>
          </a:xfrm>
        </p:grpSpPr>
        <p:sp>
          <p:nvSpPr>
            <p:cNvPr id="17" name="Google Shape;73;p14"/>
            <p:cNvSpPr/>
            <p:nvPr/>
          </p:nvSpPr>
          <p:spPr>
            <a:xfrm>
              <a:off x="4461133" y="3098700"/>
              <a:ext cx="4657800" cy="1525000"/>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18" name="Google Shape;80;p14"/>
            <p:cNvSpPr txBox="1"/>
            <p:nvPr/>
          </p:nvSpPr>
          <p:spPr>
            <a:xfrm>
              <a:off x="5442536" y="3625505"/>
              <a:ext cx="3323687" cy="438026"/>
            </a:xfrm>
            <a:prstGeom prst="rect">
              <a:avLst/>
            </a:prstGeom>
            <a:noFill/>
            <a:ln>
              <a:noFill/>
            </a:ln>
          </p:spPr>
          <p:txBody>
            <a:bodyPr spcFirstLastPara="1" wrap="square" lIns="91425" tIns="91425" rIns="91425" bIns="91425" anchor="ctr" anchorCtr="0">
              <a:noAutofit/>
            </a:bodyPr>
            <a:lstStyle/>
            <a:p>
              <a:pPr lvl="0">
                <a:lnSpc>
                  <a:spcPct val="90000"/>
                </a:lnSpc>
                <a:buClr>
                  <a:schemeClr val="dk1"/>
                </a:buClr>
                <a:buSzPts val="1100"/>
              </a:pPr>
              <a:r>
                <a:rPr lang="x-none" sz="2000" dirty="0">
                  <a:solidFill>
                    <a:srgbClr val="741B47"/>
                  </a:solidFill>
                  <a:latin typeface="Calibri" panose="020F0502020204030204" pitchFamily="34" charset="0"/>
                  <a:ea typeface="Roboto"/>
                  <a:cs typeface="Calibri" panose="020F0502020204030204" pitchFamily="34" charset="0"/>
                  <a:sym typeface="Roboto"/>
                </a:rPr>
                <a:t>IDENTIFICANDO Y MIDIENDO</a:t>
              </a:r>
            </a:p>
            <a:p>
              <a:pPr lvl="0">
                <a:lnSpc>
                  <a:spcPct val="90000"/>
                </a:lnSpc>
                <a:buClr>
                  <a:schemeClr val="dk1"/>
                </a:buClr>
                <a:buSzPts val="1100"/>
              </a:pPr>
              <a:r>
                <a:rPr lang="x-none" sz="2000" b="1" dirty="0">
                  <a:solidFill>
                    <a:srgbClr val="741B47"/>
                  </a:solidFill>
                  <a:latin typeface="Calibri" panose="020F0502020204030204" pitchFamily="34" charset="0"/>
                  <a:ea typeface="Roboto"/>
                  <a:cs typeface="Calibri" panose="020F0502020204030204" pitchFamily="34" charset="0"/>
                  <a:sym typeface="Roboto"/>
                </a:rPr>
                <a:t>SEMICONDUCTORES, CONDUCTORES</a:t>
              </a:r>
            </a:p>
            <a:p>
              <a:pPr lvl="0">
                <a:lnSpc>
                  <a:spcPct val="90000"/>
                </a:lnSpc>
                <a:buClr>
                  <a:schemeClr val="dk1"/>
                </a:buClr>
                <a:buSzPts val="1100"/>
              </a:pPr>
              <a:r>
                <a:rPr lang="x-none" sz="2000" b="1" dirty="0">
                  <a:solidFill>
                    <a:srgbClr val="741B47"/>
                  </a:solidFill>
                  <a:latin typeface="Calibri" panose="020F0502020204030204" pitchFamily="34" charset="0"/>
                  <a:ea typeface="Roboto"/>
                  <a:cs typeface="Calibri" panose="020F0502020204030204" pitchFamily="34" charset="0"/>
                  <a:sym typeface="Roboto"/>
                </a:rPr>
                <a:t>Y </a:t>
              </a:r>
              <a:r>
                <a:rPr lang="x-none" sz="2000" b="1" dirty="0" smtClean="0">
                  <a:solidFill>
                    <a:srgbClr val="741B47"/>
                  </a:solidFill>
                  <a:latin typeface="Calibri" panose="020F0502020204030204" pitchFamily="34" charset="0"/>
                  <a:ea typeface="Roboto"/>
                  <a:cs typeface="Calibri" panose="020F0502020204030204" pitchFamily="34" charset="0"/>
                  <a:sym typeface="Roboto"/>
                </a:rPr>
                <a:t>AISLANTES</a:t>
              </a:r>
              <a:endParaRPr lang="x-none" sz="1600" dirty="0">
                <a:latin typeface="Calibri" panose="020F0502020204030204" pitchFamily="34" charset="0"/>
                <a:ea typeface="Roboto"/>
                <a:cs typeface="Calibri" panose="020F0502020204030204" pitchFamily="34" charset="0"/>
                <a:sym typeface="Roboto"/>
              </a:endParaRPr>
            </a:p>
            <a:p>
              <a:pPr>
                <a:lnSpc>
                  <a:spcPct val="115000"/>
                </a:lnSpc>
              </a:pPr>
              <a:r>
                <a:rPr lang="x-none" sz="1600" dirty="0">
                  <a:latin typeface="Calibri" panose="020F0502020204030204" pitchFamily="34" charset="0"/>
                  <a:ea typeface="Roboto"/>
                  <a:cs typeface="Calibri" panose="020F0502020204030204" pitchFamily="34" charset="0"/>
                  <a:sym typeface="Roboto"/>
                </a:rPr>
                <a:t>¡Ahora realizaremos una actividad que resume todo lo que hemos visto! </a:t>
              </a:r>
              <a:r>
                <a:rPr lang="x-none" sz="1600" b="1" dirty="0">
                  <a:solidFill>
                    <a:srgbClr val="76384D"/>
                  </a:solidFill>
                  <a:latin typeface="Calibri" panose="020F0502020204030204" pitchFamily="34" charset="0"/>
                  <a:ea typeface="Roboto"/>
                  <a:cs typeface="Calibri" panose="020F0502020204030204" pitchFamily="34" charset="0"/>
                  <a:sym typeface="Roboto"/>
                </a:rPr>
                <a:t>¡Atentos!</a:t>
              </a:r>
            </a:p>
          </p:txBody>
        </p:sp>
      </p:grpSp>
      <p:sp>
        <p:nvSpPr>
          <p:cNvPr id="29" name="Google Shape;70;p14">
            <a:extLst>
              <a:ext uri="{FF2B5EF4-FFF2-40B4-BE49-F238E27FC236}">
                <a16:creationId xmlns:a16="http://schemas.microsoft.com/office/drawing/2014/main" xmlns=""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REVISEMOS</a:t>
            </a:r>
          </a:p>
          <a:p>
            <a:endParaRPr lang="x-none" b="1" dirty="0">
              <a:latin typeface="Calibri" panose="020F0502020204030204" pitchFamily="34" charset="0"/>
              <a:ea typeface="Roboto"/>
              <a:cs typeface="Calibri" panose="020F0502020204030204" pitchFamily="34" charset="0"/>
              <a:sym typeface="Roboto"/>
            </a:endParaRPr>
          </a:p>
        </p:txBody>
      </p:sp>
      <p:sp>
        <p:nvSpPr>
          <p:cNvPr id="36"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a:latin typeface="Calibri" panose="020F0502020204030204" pitchFamily="34" charset="0"/>
                <a:ea typeface="Roboto Medium"/>
                <a:cs typeface="Calibri" panose="020F0502020204030204" pitchFamily="34" charset="0"/>
                <a:sym typeface="Roboto Medium"/>
              </a:rPr>
              <a:t>18</a:t>
            </a:r>
            <a:r>
              <a:rPr lang="x-none" sz="1100" dirty="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2" y="2592933"/>
            <a:ext cx="3793269" cy="3593837"/>
          </a:xfrm>
          <a:prstGeom prst="rect">
            <a:avLst/>
          </a:prstGeom>
        </p:spPr>
      </p:pic>
      <p:sp>
        <p:nvSpPr>
          <p:cNvPr id="46" name="Google Shape;82;p14"/>
          <p:cNvSpPr txBox="1"/>
          <p:nvPr/>
        </p:nvSpPr>
        <p:spPr>
          <a:xfrm>
            <a:off x="4149211" y="1205044"/>
            <a:ext cx="559356" cy="409500"/>
          </a:xfrm>
          <a:prstGeom prst="rect">
            <a:avLst/>
          </a:prstGeom>
          <a:noFill/>
          <a:ln>
            <a:noFill/>
          </a:ln>
        </p:spPr>
        <p:txBody>
          <a:bodyPr spcFirstLastPara="1" wrap="square" lIns="91425" tIns="91425" rIns="91425" bIns="91425" anchor="ctr" anchorCtr="0">
            <a:noAutofit/>
          </a:bodyPr>
          <a:lstStyle/>
          <a:p>
            <a:pPr marL="0" lvl="0" indent="0" algn="r" rtl="0">
              <a:lnSpc>
                <a:spcPct val="90000"/>
              </a:lnSpc>
              <a:spcBef>
                <a:spcPts val="0"/>
              </a:spcBef>
              <a:spcAft>
                <a:spcPts val="0"/>
              </a:spcAft>
              <a:buNone/>
            </a:pPr>
            <a:r>
              <a:rPr lang="es-ES" sz="6000" dirty="0" smtClean="0">
                <a:solidFill>
                  <a:schemeClr val="bg1"/>
                </a:solidFill>
                <a:latin typeface="Calibri" panose="020F0502020204030204" pitchFamily="34" charset="0"/>
                <a:ea typeface="Roboto"/>
                <a:cs typeface="Calibri" panose="020F0502020204030204" pitchFamily="34" charset="0"/>
                <a:sym typeface="Roboto"/>
              </a:rPr>
              <a:t>4</a:t>
            </a:r>
            <a:endParaRPr sz="60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098857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Google Shape;70;p14">
            <a:extLst>
              <a:ext uri="{FF2B5EF4-FFF2-40B4-BE49-F238E27FC236}">
                <a16:creationId xmlns="" xmlns:a16="http://schemas.microsoft.com/office/drawing/2014/main"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es-CL" b="1" dirty="0" smtClean="0">
                <a:latin typeface="Calibri" panose="020F0502020204030204" pitchFamily="34" charset="0"/>
                <a:ea typeface="Roboto"/>
                <a:cs typeface="Calibri" panose="020F0502020204030204" pitchFamily="34" charset="0"/>
                <a:sym typeface="Roboto"/>
              </a:rPr>
              <a:t>ANTES DE COMENZAR LA ACTIVIDAD:</a:t>
            </a:r>
            <a:endParaRPr lang="x-none" b="1" dirty="0">
              <a:latin typeface="Calibri" panose="020F0502020204030204" pitchFamily="34" charset="0"/>
              <a:ea typeface="Roboto"/>
              <a:cs typeface="Calibri" panose="020F0502020204030204" pitchFamily="34" charset="0"/>
              <a:sym typeface="Roboto"/>
            </a:endParaRPr>
          </a:p>
          <a:p>
            <a:endParaRPr lang="x-none" b="1" dirty="0">
              <a:latin typeface="Calibri" panose="020F0502020204030204" pitchFamily="34" charset="0"/>
              <a:ea typeface="Roboto"/>
              <a:cs typeface="Calibri" panose="020F0502020204030204" pitchFamily="34" charset="0"/>
              <a:sym typeface="Roboto"/>
            </a:endParaRPr>
          </a:p>
        </p:txBody>
      </p:sp>
      <p:sp>
        <p:nvSpPr>
          <p:cNvPr id="18" name="Google Shape;123;p16"/>
          <p:cNvSpPr txBox="1"/>
          <p:nvPr/>
        </p:nvSpPr>
        <p:spPr>
          <a:xfrm>
            <a:off x="375977" y="1342004"/>
            <a:ext cx="1983765" cy="319500"/>
          </a:xfrm>
          <a:prstGeom prst="rect">
            <a:avLst/>
          </a:prstGeom>
          <a:noFill/>
          <a:ln>
            <a:noFill/>
          </a:ln>
        </p:spPr>
        <p:txBody>
          <a:bodyPr spcFirstLastPara="1" wrap="square" lIns="91425" tIns="91425" rIns="91425" bIns="91425" anchor="ctr" anchorCtr="0">
            <a:noAutofit/>
          </a:bodyPr>
          <a:lstStyle/>
          <a:p>
            <a:pPr lvl="0">
              <a:lnSpc>
                <a:spcPct val="80000"/>
              </a:lnSpc>
            </a:pPr>
            <a:r>
              <a:rPr lang="es-CL" sz="2800" b="1" dirty="0" smtClean="0">
                <a:solidFill>
                  <a:srgbClr val="ED423D"/>
                </a:solidFill>
                <a:latin typeface="Calibri" panose="020F0502020204030204" pitchFamily="34" charset="0"/>
                <a:cs typeface="Calibri" panose="020F0502020204030204" pitchFamily="34" charset="0"/>
              </a:rPr>
              <a:t>¡ATENCIÓN!</a:t>
            </a:r>
            <a:endParaRPr sz="3100" b="1" dirty="0">
              <a:solidFill>
                <a:srgbClr val="ED423D"/>
              </a:solidFill>
              <a:latin typeface="Calibri" panose="020F0502020204030204" pitchFamily="34" charset="0"/>
              <a:ea typeface="Roboto"/>
              <a:cs typeface="Calibri" panose="020F0502020204030204" pitchFamily="34" charset="0"/>
              <a:sym typeface="Roboto"/>
            </a:endParaRPr>
          </a:p>
        </p:txBody>
      </p:sp>
      <p:grpSp>
        <p:nvGrpSpPr>
          <p:cNvPr id="69" name="Grupo 68"/>
          <p:cNvGrpSpPr/>
          <p:nvPr/>
        </p:nvGrpSpPr>
        <p:grpSpPr>
          <a:xfrm>
            <a:off x="-4655" y="1788831"/>
            <a:ext cx="9168320" cy="5162139"/>
            <a:chOff x="-4655" y="1788831"/>
            <a:chExt cx="9168320" cy="5162139"/>
          </a:xfrm>
        </p:grpSpPr>
        <p:sp>
          <p:nvSpPr>
            <p:cNvPr id="8" name="CuadroTexto 7"/>
            <p:cNvSpPr txBox="1"/>
            <p:nvPr/>
          </p:nvSpPr>
          <p:spPr>
            <a:xfrm>
              <a:off x="1229039" y="1794200"/>
              <a:ext cx="7934626" cy="553998"/>
            </a:xfrm>
            <a:prstGeom prst="rect">
              <a:avLst/>
            </a:prstGeom>
            <a:noFill/>
          </p:spPr>
          <p:txBody>
            <a:bodyPr wrap="square" rtlCol="0">
              <a:spAutoFit/>
            </a:bodyPr>
            <a:lstStyle/>
            <a:p>
              <a:r>
                <a:rPr lang="es-CL" sz="1600" b="1" dirty="0">
                  <a:solidFill>
                    <a:srgbClr val="741B47"/>
                  </a:solidFill>
                  <a:latin typeface="Calibri" panose="020F0502020204030204" pitchFamily="34" charset="0"/>
                  <a:cs typeface="Calibri" panose="020F0502020204030204" pitchFamily="34" charset="0"/>
                </a:rPr>
                <a:t>MATERIALES INFLAMABLES: </a:t>
              </a:r>
              <a:r>
                <a:rPr lang="es-CL" dirty="0">
                  <a:solidFill>
                    <a:schemeClr val="tx1"/>
                  </a:solidFill>
                  <a:latin typeface="Calibri" panose="020F0502020204030204" pitchFamily="34" charset="0"/>
                  <a:cs typeface="Calibri" panose="020F0502020204030204" pitchFamily="34" charset="0"/>
                </a:rPr>
                <a:t>Tener máxima precaución al momento de  manipular o extraer el combustible de los sistemas del vehículo (bomba combustible, mangueras de inyección, </a:t>
              </a:r>
              <a:r>
                <a:rPr lang="es-CL" dirty="0" err="1" smtClean="0">
                  <a:solidFill>
                    <a:schemeClr val="tx1"/>
                  </a:solidFill>
                  <a:latin typeface="Calibri" panose="020F0502020204030204" pitchFamily="34" charset="0"/>
                  <a:cs typeface="Calibri" panose="020F0502020204030204" pitchFamily="34" charset="0"/>
                </a:rPr>
                <a:t>etc</a:t>
              </a:r>
              <a:r>
                <a:rPr lang="es-CL" dirty="0" smtClean="0">
                  <a:solidFill>
                    <a:schemeClr val="tx1"/>
                  </a:solidFill>
                  <a:latin typeface="Calibri" panose="020F0502020204030204" pitchFamily="34" charset="0"/>
                  <a:cs typeface="Calibri" panose="020F0502020204030204" pitchFamily="34" charset="0"/>
                </a:rPr>
                <a:t>). </a:t>
              </a:r>
              <a:endParaRPr lang="es-CL" dirty="0">
                <a:solidFill>
                  <a:schemeClr val="tx1"/>
                </a:solidFill>
                <a:latin typeface="Calibri" panose="020F0502020204030204" pitchFamily="34" charset="0"/>
                <a:cs typeface="Calibri" panose="020F0502020204030204" pitchFamily="34" charset="0"/>
              </a:endParaRPr>
            </a:p>
          </p:txBody>
        </p:sp>
        <p:sp>
          <p:nvSpPr>
            <p:cNvPr id="9" name="CuadroTexto 8"/>
            <p:cNvSpPr txBox="1"/>
            <p:nvPr/>
          </p:nvSpPr>
          <p:spPr>
            <a:xfrm>
              <a:off x="1229039" y="2476287"/>
              <a:ext cx="7669155" cy="784830"/>
            </a:xfrm>
            <a:prstGeom prst="rect">
              <a:avLst/>
            </a:prstGeom>
            <a:noFill/>
          </p:spPr>
          <p:txBody>
            <a:bodyPr wrap="square" rtlCol="0">
              <a:spAutoFit/>
            </a:bodyPr>
            <a:lstStyle/>
            <a:p>
              <a:r>
                <a:rPr lang="es-CL" sz="1600" b="1" dirty="0">
                  <a:solidFill>
                    <a:srgbClr val="741B47"/>
                  </a:solidFill>
                  <a:latin typeface="Calibri" panose="020F0502020204030204" pitchFamily="34" charset="0"/>
                  <a:cs typeface="Calibri" panose="020F0502020204030204" pitchFamily="34" charset="0"/>
                </a:rPr>
                <a:t>PROTECCIÓN OBLIGATORIA DE LA VISTA: </a:t>
              </a:r>
              <a:r>
                <a:rPr lang="es-CL" dirty="0" smtClean="0">
                  <a:solidFill>
                    <a:schemeClr val="tx1"/>
                  </a:solidFill>
                  <a:latin typeface="Calibri" panose="020F0502020204030204" pitchFamily="34" charset="0"/>
                  <a:cs typeface="Calibri" panose="020F0502020204030204" pitchFamily="34" charset="0"/>
                </a:rPr>
                <a:t>Se </a:t>
              </a:r>
              <a:r>
                <a:rPr lang="es-CL" dirty="0">
                  <a:solidFill>
                    <a:schemeClr val="tx1"/>
                  </a:solidFill>
                  <a:latin typeface="Calibri" panose="020F0502020204030204" pitchFamily="34" charset="0"/>
                  <a:cs typeface="Calibri" panose="020F0502020204030204" pitchFamily="34" charset="0"/>
                </a:rPr>
                <a:t>utilizarán antiparras siempre que exista riesgo de proyección de partículas a los ojos. (aceites, líquidos refrigerantes y de freno, virutas del disco de freno, uso de circuitos eléctricos, </a:t>
              </a:r>
              <a:r>
                <a:rPr lang="es-CL" dirty="0" err="1" smtClean="0">
                  <a:solidFill>
                    <a:schemeClr val="tx1"/>
                  </a:solidFill>
                  <a:latin typeface="Calibri" panose="020F0502020204030204" pitchFamily="34" charset="0"/>
                  <a:cs typeface="Calibri" panose="020F0502020204030204" pitchFamily="34" charset="0"/>
                </a:rPr>
                <a:t>etc</a:t>
              </a:r>
              <a:r>
                <a:rPr lang="es-CL" dirty="0" smtClean="0">
                  <a:solidFill>
                    <a:schemeClr val="tx1"/>
                  </a:solidFill>
                  <a:latin typeface="Calibri" panose="020F0502020204030204" pitchFamily="34" charset="0"/>
                  <a:cs typeface="Calibri" panose="020F0502020204030204" pitchFamily="34" charset="0"/>
                </a:rPr>
                <a:t>).</a:t>
              </a:r>
              <a:endParaRPr lang="es-CL" dirty="0">
                <a:solidFill>
                  <a:schemeClr val="tx1"/>
                </a:solidFill>
                <a:latin typeface="Calibri" panose="020F0502020204030204" pitchFamily="34" charset="0"/>
                <a:cs typeface="Calibri" panose="020F0502020204030204" pitchFamily="34" charset="0"/>
              </a:endParaRPr>
            </a:p>
          </p:txBody>
        </p:sp>
        <p:sp>
          <p:nvSpPr>
            <p:cNvPr id="11" name="CuadroTexto 10"/>
            <p:cNvSpPr txBox="1"/>
            <p:nvPr/>
          </p:nvSpPr>
          <p:spPr>
            <a:xfrm>
              <a:off x="1229039" y="4302125"/>
              <a:ext cx="7865800" cy="553998"/>
            </a:xfrm>
            <a:prstGeom prst="rect">
              <a:avLst/>
            </a:prstGeom>
            <a:noFill/>
          </p:spPr>
          <p:txBody>
            <a:bodyPr wrap="square" rtlCol="0">
              <a:spAutoFit/>
            </a:bodyPr>
            <a:lstStyle/>
            <a:p>
              <a:r>
                <a:rPr lang="es-CL" sz="1600" b="1" dirty="0">
                  <a:solidFill>
                    <a:srgbClr val="741B47"/>
                  </a:solidFill>
                  <a:latin typeface="Calibri" panose="020F0502020204030204" pitchFamily="34" charset="0"/>
                  <a:cs typeface="Calibri" panose="020F0502020204030204" pitchFamily="34" charset="0"/>
                </a:rPr>
                <a:t>PROTECCIÓN OBLIGATORIA DE LOS </a:t>
              </a:r>
              <a:r>
                <a:rPr lang="es-CL" sz="1600" b="1" dirty="0" smtClean="0">
                  <a:solidFill>
                    <a:srgbClr val="741B47"/>
                  </a:solidFill>
                  <a:latin typeface="Calibri" panose="020F0502020204030204" pitchFamily="34" charset="0"/>
                  <a:cs typeface="Calibri" panose="020F0502020204030204" pitchFamily="34" charset="0"/>
                </a:rPr>
                <a:t>PIES: </a:t>
              </a:r>
              <a:r>
                <a:rPr lang="es-CL" dirty="0" smtClean="0">
                  <a:latin typeface="Calibri" panose="020F0502020204030204" pitchFamily="34" charset="0"/>
                  <a:cs typeface="Calibri" panose="020F0502020204030204" pitchFamily="34" charset="0"/>
                </a:rPr>
                <a:t>Uso </a:t>
              </a:r>
              <a:r>
                <a:rPr lang="es-CL" dirty="0">
                  <a:latin typeface="Calibri" panose="020F0502020204030204" pitchFamily="34" charset="0"/>
                  <a:cs typeface="Calibri" panose="020F0502020204030204" pitchFamily="34" charset="0"/>
                </a:rPr>
                <a:t>obligatorio de zapatos de seguridad </a:t>
              </a:r>
              <a:r>
                <a:rPr lang="es-CL" dirty="0" smtClean="0">
                  <a:latin typeface="Calibri" panose="020F0502020204030204" pitchFamily="34" charset="0"/>
                  <a:cs typeface="Calibri" panose="020F0502020204030204" pitchFamily="34" charset="0"/>
                </a:rPr>
                <a:t>al </a:t>
              </a:r>
              <a:r>
                <a:rPr lang="es-CL" dirty="0">
                  <a:latin typeface="Calibri" panose="020F0502020204030204" pitchFamily="34" charset="0"/>
                  <a:cs typeface="Calibri" panose="020F0502020204030204" pitchFamily="34" charset="0"/>
                </a:rPr>
                <a:t>entrar al taller o laboratorio</a:t>
              </a:r>
              <a:r>
                <a:rPr lang="es-CL" dirty="0" smtClean="0">
                  <a:latin typeface="Calibri" panose="020F0502020204030204" pitchFamily="34" charset="0"/>
                  <a:cs typeface="Calibri" panose="020F0502020204030204" pitchFamily="34" charset="0"/>
                </a:rPr>
                <a:t>, en </a:t>
              </a:r>
              <a:r>
                <a:rPr lang="es-CL" dirty="0">
                  <a:latin typeface="Calibri" panose="020F0502020204030204" pitchFamily="34" charset="0"/>
                  <a:cs typeface="Calibri" panose="020F0502020204030204" pitchFamily="34" charset="0"/>
                </a:rPr>
                <a:t>casos </a:t>
              </a:r>
              <a:r>
                <a:rPr lang="es-CL" dirty="0" smtClean="0">
                  <a:latin typeface="Calibri" panose="020F0502020204030204" pitchFamily="34" charset="0"/>
                  <a:cs typeface="Calibri" panose="020F0502020204030204" pitchFamily="34" charset="0"/>
                </a:rPr>
                <a:t>que </a:t>
              </a:r>
              <a:r>
                <a:rPr lang="es-CL" dirty="0">
                  <a:latin typeface="Calibri" panose="020F0502020204030204" pitchFamily="34" charset="0"/>
                  <a:cs typeface="Calibri" panose="020F0502020204030204" pitchFamily="34" charset="0"/>
                </a:rPr>
                <a:t>exista riesgo de caídas de objetos </a:t>
              </a:r>
              <a:r>
                <a:rPr lang="es-CL" dirty="0" smtClean="0">
                  <a:latin typeface="Calibri" panose="020F0502020204030204" pitchFamily="34" charset="0"/>
                  <a:cs typeface="Calibri" panose="020F0502020204030204" pitchFamily="34" charset="0"/>
                </a:rPr>
                <a:t>pesados.</a:t>
              </a:r>
              <a:endParaRPr lang="es-CL" dirty="0">
                <a:solidFill>
                  <a:schemeClr val="bg1"/>
                </a:solidFill>
                <a:latin typeface="Calibri" panose="020F0502020204030204" pitchFamily="34" charset="0"/>
                <a:cs typeface="Calibri" panose="020F0502020204030204" pitchFamily="34" charset="0"/>
              </a:endParaRPr>
            </a:p>
          </p:txBody>
        </p:sp>
        <p:sp>
          <p:nvSpPr>
            <p:cNvPr id="12" name="CuadroTexto 11"/>
            <p:cNvSpPr txBox="1"/>
            <p:nvPr/>
          </p:nvSpPr>
          <p:spPr>
            <a:xfrm>
              <a:off x="1229039" y="4984212"/>
              <a:ext cx="7030065" cy="307777"/>
            </a:xfrm>
            <a:prstGeom prst="rect">
              <a:avLst/>
            </a:prstGeom>
            <a:noFill/>
          </p:spPr>
          <p:txBody>
            <a:bodyPr wrap="square" rtlCol="0">
              <a:spAutoFit/>
            </a:bodyPr>
            <a:lstStyle/>
            <a:p>
              <a:r>
                <a:rPr lang="es-CL" b="1" dirty="0" smtClean="0">
                  <a:solidFill>
                    <a:srgbClr val="741B47"/>
                  </a:solidFill>
                  <a:latin typeface="Calibri" panose="020F0502020204030204" pitchFamily="34" charset="0"/>
                  <a:cs typeface="Calibri" panose="020F0502020204030204" pitchFamily="34" charset="0"/>
                </a:rPr>
                <a:t>Manipular </a:t>
              </a:r>
              <a:r>
                <a:rPr lang="es-CL" b="1" dirty="0">
                  <a:solidFill>
                    <a:srgbClr val="741B47"/>
                  </a:solidFill>
                  <a:latin typeface="Calibri" panose="020F0502020204030204" pitchFamily="34" charset="0"/>
                  <a:cs typeface="Calibri" panose="020F0502020204030204" pitchFamily="34" charset="0"/>
                </a:rPr>
                <a:t>herramientas </a:t>
              </a:r>
              <a:r>
                <a:rPr lang="es-CL" dirty="0">
                  <a:latin typeface="Calibri" panose="020F0502020204030204" pitchFamily="34" charset="0"/>
                  <a:cs typeface="Calibri" panose="020F0502020204030204" pitchFamily="34" charset="0"/>
                </a:rPr>
                <a:t>cuidadosamente.</a:t>
              </a:r>
              <a:endParaRPr lang="es-CL" dirty="0">
                <a:solidFill>
                  <a:schemeClr val="bg1"/>
                </a:solidFill>
                <a:latin typeface="Calibri" panose="020F0502020204030204" pitchFamily="34" charset="0"/>
                <a:cs typeface="Calibri" panose="020F0502020204030204" pitchFamily="34" charset="0"/>
              </a:endParaRPr>
            </a:p>
          </p:txBody>
        </p:sp>
        <p:sp>
          <p:nvSpPr>
            <p:cNvPr id="14" name="CuadroTexto 13"/>
            <p:cNvSpPr txBox="1"/>
            <p:nvPr/>
          </p:nvSpPr>
          <p:spPr>
            <a:xfrm>
              <a:off x="1229039" y="5420078"/>
              <a:ext cx="4758809" cy="307777"/>
            </a:xfrm>
            <a:prstGeom prst="rect">
              <a:avLst/>
            </a:prstGeom>
            <a:noFill/>
          </p:spPr>
          <p:txBody>
            <a:bodyPr wrap="square" rtlCol="0">
              <a:spAutoFit/>
            </a:bodyPr>
            <a:lstStyle/>
            <a:p>
              <a:r>
                <a:rPr lang="es-CL" b="1" dirty="0">
                  <a:solidFill>
                    <a:srgbClr val="741B47"/>
                  </a:solidFill>
                  <a:latin typeface="Calibri" panose="020F0502020204030204" pitchFamily="34" charset="0"/>
                  <a:cs typeface="Calibri" panose="020F0502020204030204" pitchFamily="34" charset="0"/>
                </a:rPr>
                <a:t>Asegurar la integridad física </a:t>
              </a:r>
              <a:r>
                <a:rPr lang="es-CL" dirty="0" smtClean="0">
                  <a:latin typeface="Calibri" panose="020F0502020204030204" pitchFamily="34" charset="0"/>
                  <a:cs typeface="Calibri" panose="020F0502020204030204" pitchFamily="34" charset="0"/>
                </a:rPr>
                <a:t>propia </a:t>
              </a:r>
              <a:r>
                <a:rPr lang="es-CL" dirty="0">
                  <a:latin typeface="Calibri" panose="020F0502020204030204" pitchFamily="34" charset="0"/>
                  <a:cs typeface="Calibri" panose="020F0502020204030204" pitchFamily="34" charset="0"/>
                </a:rPr>
                <a:t>y del grupo de </a:t>
              </a:r>
              <a:r>
                <a:rPr lang="es-CL" dirty="0" smtClean="0">
                  <a:latin typeface="Calibri" panose="020F0502020204030204" pitchFamily="34" charset="0"/>
                  <a:cs typeface="Calibri" panose="020F0502020204030204" pitchFamily="34" charset="0"/>
                </a:rPr>
                <a:t>trabajo.</a:t>
              </a:r>
              <a:endParaRPr lang="es-CL" dirty="0">
                <a:solidFill>
                  <a:schemeClr val="bg1"/>
                </a:solidFill>
                <a:latin typeface="Calibri" panose="020F0502020204030204" pitchFamily="34" charset="0"/>
                <a:cs typeface="Calibri" panose="020F0502020204030204" pitchFamily="34" charset="0"/>
              </a:endParaRPr>
            </a:p>
          </p:txBody>
        </p:sp>
        <p:sp>
          <p:nvSpPr>
            <p:cNvPr id="15" name="CuadroTexto 14"/>
            <p:cNvSpPr txBox="1"/>
            <p:nvPr/>
          </p:nvSpPr>
          <p:spPr>
            <a:xfrm>
              <a:off x="1229039" y="5855944"/>
              <a:ext cx="7030065" cy="307777"/>
            </a:xfrm>
            <a:prstGeom prst="rect">
              <a:avLst/>
            </a:prstGeom>
            <a:noFill/>
          </p:spPr>
          <p:txBody>
            <a:bodyPr wrap="square" rtlCol="0">
              <a:spAutoFit/>
            </a:bodyPr>
            <a:lstStyle/>
            <a:p>
              <a:r>
                <a:rPr lang="es-CL" dirty="0" smtClean="0">
                  <a:latin typeface="Calibri" panose="020F0502020204030204" pitchFamily="34" charset="0"/>
                  <a:cs typeface="Calibri" panose="020F0502020204030204" pitchFamily="34" charset="0"/>
                </a:rPr>
                <a:t>Circular </a:t>
              </a:r>
              <a:r>
                <a:rPr lang="es-CL" dirty="0">
                  <a:latin typeface="Calibri" panose="020F0502020204030204" pitchFamily="34" charset="0"/>
                  <a:cs typeface="Calibri" panose="020F0502020204030204" pitchFamily="34" charset="0"/>
                </a:rPr>
                <a:t>solo por las </a:t>
              </a:r>
              <a:r>
                <a:rPr lang="es-CL" b="1" dirty="0">
                  <a:solidFill>
                    <a:srgbClr val="741B47"/>
                  </a:solidFill>
                  <a:latin typeface="Calibri" panose="020F0502020204030204" pitchFamily="34" charset="0"/>
                  <a:cs typeface="Calibri" panose="020F0502020204030204" pitchFamily="34" charset="0"/>
                </a:rPr>
                <a:t>zonas de seguridad </a:t>
              </a:r>
              <a:r>
                <a:rPr lang="es-CL" dirty="0" smtClean="0">
                  <a:latin typeface="Calibri" panose="020F0502020204030204" pitchFamily="34" charset="0"/>
                  <a:cs typeface="Calibri" panose="020F0502020204030204" pitchFamily="34" charset="0"/>
                </a:rPr>
                <a:t>demarcadas.</a:t>
              </a:r>
              <a:endParaRPr lang="es-CL" dirty="0">
                <a:solidFill>
                  <a:schemeClr val="bg1"/>
                </a:solidFill>
                <a:latin typeface="Calibri" panose="020F0502020204030204" pitchFamily="34" charset="0"/>
                <a:cs typeface="Calibri" panose="020F0502020204030204" pitchFamily="34" charset="0"/>
              </a:endParaRPr>
            </a:p>
          </p:txBody>
        </p:sp>
        <p:sp>
          <p:nvSpPr>
            <p:cNvPr id="16" name="CuadroTexto 15"/>
            <p:cNvSpPr txBox="1"/>
            <p:nvPr/>
          </p:nvSpPr>
          <p:spPr>
            <a:xfrm>
              <a:off x="1229039" y="6291811"/>
              <a:ext cx="3883739" cy="523220"/>
            </a:xfrm>
            <a:prstGeom prst="rect">
              <a:avLst/>
            </a:prstGeom>
            <a:noFill/>
          </p:spPr>
          <p:txBody>
            <a:bodyPr wrap="square" rtlCol="0">
              <a:spAutoFit/>
            </a:bodyPr>
            <a:lstStyle/>
            <a:p>
              <a:r>
                <a:rPr lang="es-CL" dirty="0">
                  <a:latin typeface="Calibri" panose="020F0502020204030204" pitchFamily="34" charset="0"/>
                  <a:cs typeface="Calibri" panose="020F0502020204030204" pitchFamily="34" charset="0"/>
                </a:rPr>
                <a:t>Toda actividad debe desarrollarse </a:t>
              </a:r>
              <a:r>
                <a:rPr lang="es-CL" b="1" dirty="0">
                  <a:solidFill>
                    <a:srgbClr val="741B47"/>
                  </a:solidFill>
                  <a:latin typeface="Calibri" panose="020F0502020204030204" pitchFamily="34" charset="0"/>
                  <a:cs typeface="Calibri" panose="020F0502020204030204" pitchFamily="34" charset="0"/>
                </a:rPr>
                <a:t>bajo supervisión </a:t>
              </a:r>
              <a:r>
                <a:rPr lang="es-CL" dirty="0">
                  <a:latin typeface="Calibri" panose="020F0502020204030204" pitchFamily="34" charset="0"/>
                  <a:cs typeface="Calibri" panose="020F0502020204030204" pitchFamily="34" charset="0"/>
                </a:rPr>
                <a:t>de la persona a </a:t>
              </a:r>
              <a:r>
                <a:rPr lang="es-CL" dirty="0" smtClean="0">
                  <a:latin typeface="Calibri" panose="020F0502020204030204" pitchFamily="34" charset="0"/>
                  <a:cs typeface="Calibri" panose="020F0502020204030204" pitchFamily="34" charset="0"/>
                </a:rPr>
                <a:t>cargo </a:t>
              </a:r>
              <a:r>
                <a:rPr lang="es-CL" dirty="0">
                  <a:latin typeface="Calibri" panose="020F0502020204030204" pitchFamily="34" charset="0"/>
                  <a:cs typeface="Calibri" panose="020F0502020204030204" pitchFamily="34" charset="0"/>
                </a:rPr>
                <a:t>del taller o laboratorio</a:t>
              </a:r>
              <a:r>
                <a:rPr lang="es-CL" dirty="0" smtClean="0">
                  <a:latin typeface="Calibri" panose="020F0502020204030204" pitchFamily="34" charset="0"/>
                  <a:cs typeface="Calibri" panose="020F0502020204030204" pitchFamily="34" charset="0"/>
                </a:rPr>
                <a:t>.</a:t>
              </a:r>
              <a:endParaRPr lang="es-CL" dirty="0">
                <a:solidFill>
                  <a:schemeClr val="bg1"/>
                </a:solidFill>
                <a:latin typeface="Calibri" panose="020F0502020204030204" pitchFamily="34" charset="0"/>
                <a:cs typeface="Calibri" panose="020F0502020204030204" pitchFamily="34" charset="0"/>
              </a:endParaRPr>
            </a:p>
          </p:txBody>
        </p:sp>
        <p:grpSp>
          <p:nvGrpSpPr>
            <p:cNvPr id="63" name="Grupo 62"/>
            <p:cNvGrpSpPr/>
            <p:nvPr/>
          </p:nvGrpSpPr>
          <p:grpSpPr>
            <a:xfrm>
              <a:off x="-4655" y="1788831"/>
              <a:ext cx="1135367" cy="783005"/>
              <a:chOff x="-4655" y="1877319"/>
              <a:chExt cx="1135367" cy="783005"/>
            </a:xfrm>
          </p:grpSpPr>
          <p:sp>
            <p:nvSpPr>
              <p:cNvPr id="44" name="Redondear rectángulo de esquina del mismo lado 43"/>
              <p:cNvSpPr/>
              <p:nvPr/>
            </p:nvSpPr>
            <p:spPr>
              <a:xfrm rot="5400000">
                <a:off x="171526" y="1701138"/>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2" name="Imagen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197" y="2035280"/>
                <a:ext cx="629465" cy="530549"/>
              </a:xfrm>
              <a:prstGeom prst="rect">
                <a:avLst/>
              </a:prstGeom>
            </p:spPr>
          </p:pic>
        </p:grpSp>
        <p:sp>
          <p:nvSpPr>
            <p:cNvPr id="10" name="CuadroTexto 9"/>
            <p:cNvSpPr txBox="1"/>
            <p:nvPr/>
          </p:nvSpPr>
          <p:spPr>
            <a:xfrm>
              <a:off x="1229039" y="3389206"/>
              <a:ext cx="7865800" cy="784830"/>
            </a:xfrm>
            <a:prstGeom prst="rect">
              <a:avLst/>
            </a:prstGeom>
            <a:noFill/>
          </p:spPr>
          <p:txBody>
            <a:bodyPr wrap="square" rtlCol="0">
              <a:spAutoFit/>
            </a:bodyPr>
            <a:lstStyle/>
            <a:p>
              <a:r>
                <a:rPr lang="es-CL" sz="1600" b="1" dirty="0">
                  <a:solidFill>
                    <a:srgbClr val="741B47"/>
                  </a:solidFill>
                  <a:latin typeface="Calibri" panose="020F0502020204030204" pitchFamily="34" charset="0"/>
                  <a:cs typeface="Calibri" panose="020F0502020204030204" pitchFamily="34" charset="0"/>
                </a:rPr>
                <a:t>PROTECCIÓN OBLIGATORIA DE LAS MANOS: </a:t>
              </a:r>
              <a:r>
                <a:rPr lang="es-CL" dirty="0" smtClean="0">
                  <a:solidFill>
                    <a:schemeClr val="tx1"/>
                  </a:solidFill>
                  <a:latin typeface="Calibri" panose="020F0502020204030204" pitchFamily="34" charset="0"/>
                  <a:cs typeface="Calibri" panose="020F0502020204030204" pitchFamily="34" charset="0"/>
                </a:rPr>
                <a:t>Se </a:t>
              </a:r>
              <a:r>
                <a:rPr lang="es-CL" dirty="0">
                  <a:solidFill>
                    <a:schemeClr val="tx1"/>
                  </a:solidFill>
                  <a:latin typeface="Calibri" panose="020F0502020204030204" pitchFamily="34" charset="0"/>
                  <a:cs typeface="Calibri" panose="020F0502020204030204" pitchFamily="34" charset="0"/>
                </a:rPr>
                <a:t>utilizarán siempre guantes de protección cuando </a:t>
              </a:r>
              <a:r>
                <a:rPr lang="es-CL" dirty="0" smtClean="0">
                  <a:solidFill>
                    <a:schemeClr val="tx1"/>
                  </a:solidFill>
                  <a:latin typeface="Calibri" panose="020F0502020204030204" pitchFamily="34" charset="0"/>
                  <a:cs typeface="Calibri" panose="020F0502020204030204" pitchFamily="34" charset="0"/>
                </a:rPr>
                <a:t>se </a:t>
              </a:r>
              <a:r>
                <a:rPr lang="es-CL" dirty="0">
                  <a:solidFill>
                    <a:schemeClr val="tx1"/>
                  </a:solidFill>
                  <a:latin typeface="Calibri" panose="020F0502020204030204" pitchFamily="34" charset="0"/>
                  <a:cs typeface="Calibri" panose="020F0502020204030204" pitchFamily="34" charset="0"/>
                </a:rPr>
                <a:t>manipulen cualquier tipo de fluidos, en uso de herramientas e intervención del motor, desarme de partes y trabajo en sistemas eléctricos. </a:t>
              </a:r>
            </a:p>
          </p:txBody>
        </p:sp>
        <p:grpSp>
          <p:nvGrpSpPr>
            <p:cNvPr id="64" name="Grupo 63"/>
            <p:cNvGrpSpPr/>
            <p:nvPr/>
          </p:nvGrpSpPr>
          <p:grpSpPr>
            <a:xfrm>
              <a:off x="-4655" y="2661654"/>
              <a:ext cx="1135367" cy="783005"/>
              <a:chOff x="-4655" y="2735448"/>
              <a:chExt cx="1135367" cy="783005"/>
            </a:xfrm>
          </p:grpSpPr>
          <p:sp>
            <p:nvSpPr>
              <p:cNvPr id="45" name="Redondear rectángulo de esquina del mismo lado 44"/>
              <p:cNvSpPr/>
              <p:nvPr/>
            </p:nvSpPr>
            <p:spPr>
              <a:xfrm rot="5400000">
                <a:off x="171526" y="2559267"/>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3" name="Imagen 3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947" y="2879412"/>
                <a:ext cx="639965" cy="539399"/>
              </a:xfrm>
              <a:prstGeom prst="rect">
                <a:avLst/>
              </a:prstGeom>
            </p:spPr>
          </p:pic>
        </p:grpSp>
        <p:grpSp>
          <p:nvGrpSpPr>
            <p:cNvPr id="65" name="Grupo 64"/>
            <p:cNvGrpSpPr/>
            <p:nvPr/>
          </p:nvGrpSpPr>
          <p:grpSpPr>
            <a:xfrm>
              <a:off x="-4655" y="3534477"/>
              <a:ext cx="1135367" cy="783005"/>
              <a:chOff x="-4655" y="3593577"/>
              <a:chExt cx="1135367" cy="783005"/>
            </a:xfrm>
          </p:grpSpPr>
          <p:sp>
            <p:nvSpPr>
              <p:cNvPr id="46" name="Redondear rectángulo de esquina del mismo lado 45"/>
              <p:cNvSpPr/>
              <p:nvPr/>
            </p:nvSpPr>
            <p:spPr>
              <a:xfrm rot="5400000">
                <a:off x="171526" y="3417396"/>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1" name="Imagen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0751" y="3729725"/>
                <a:ext cx="602356" cy="507700"/>
              </a:xfrm>
              <a:prstGeom prst="rect">
                <a:avLst/>
              </a:prstGeom>
            </p:spPr>
          </p:pic>
        </p:grpSp>
        <p:grpSp>
          <p:nvGrpSpPr>
            <p:cNvPr id="66" name="Grupo 65"/>
            <p:cNvGrpSpPr/>
            <p:nvPr/>
          </p:nvGrpSpPr>
          <p:grpSpPr>
            <a:xfrm>
              <a:off x="-4655" y="4407300"/>
              <a:ext cx="1135367" cy="783005"/>
              <a:chOff x="-4655" y="4451706"/>
              <a:chExt cx="1135367" cy="783005"/>
            </a:xfrm>
          </p:grpSpPr>
          <p:sp>
            <p:nvSpPr>
              <p:cNvPr id="47" name="Redondear rectángulo de esquina del mismo lado 46"/>
              <p:cNvSpPr/>
              <p:nvPr/>
            </p:nvSpPr>
            <p:spPr>
              <a:xfrm rot="5400000">
                <a:off x="171526" y="4275525"/>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4" name="Imagen 3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982" y="4590635"/>
                <a:ext cx="610125" cy="514248"/>
              </a:xfrm>
              <a:prstGeom prst="rect">
                <a:avLst/>
              </a:prstGeom>
            </p:spPr>
          </p:pic>
        </p:grpSp>
        <p:grpSp>
          <p:nvGrpSpPr>
            <p:cNvPr id="68" name="Grupo 67"/>
            <p:cNvGrpSpPr/>
            <p:nvPr/>
          </p:nvGrpSpPr>
          <p:grpSpPr>
            <a:xfrm>
              <a:off x="-4655" y="6167965"/>
              <a:ext cx="1135367" cy="783005"/>
              <a:chOff x="-4655" y="6167965"/>
              <a:chExt cx="1135367" cy="783005"/>
            </a:xfrm>
          </p:grpSpPr>
          <p:sp>
            <p:nvSpPr>
              <p:cNvPr id="49" name="Redondear rectángulo de esquina del mismo lado 48"/>
              <p:cNvSpPr/>
              <p:nvPr/>
            </p:nvSpPr>
            <p:spPr>
              <a:xfrm rot="5400000">
                <a:off x="171526" y="5991784"/>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0" name="Imagen 4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928" y="6295340"/>
                <a:ext cx="666001" cy="561343"/>
              </a:xfrm>
              <a:prstGeom prst="rect">
                <a:avLst/>
              </a:prstGeom>
            </p:spPr>
          </p:pic>
        </p:grpSp>
        <p:grpSp>
          <p:nvGrpSpPr>
            <p:cNvPr id="67" name="Grupo 66"/>
            <p:cNvGrpSpPr/>
            <p:nvPr/>
          </p:nvGrpSpPr>
          <p:grpSpPr>
            <a:xfrm>
              <a:off x="-4655" y="5280123"/>
              <a:ext cx="1135367" cy="798022"/>
              <a:chOff x="-4655" y="5309835"/>
              <a:chExt cx="1135367" cy="798022"/>
            </a:xfrm>
          </p:grpSpPr>
          <p:sp>
            <p:nvSpPr>
              <p:cNvPr id="48" name="Redondear rectángulo de esquina del mismo lado 47"/>
              <p:cNvSpPr/>
              <p:nvPr/>
            </p:nvSpPr>
            <p:spPr>
              <a:xfrm rot="5400000">
                <a:off x="171526" y="5133654"/>
                <a:ext cx="783005" cy="1135367"/>
              </a:xfrm>
              <a:prstGeom prst="round2Same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1" name="Imagen 5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9406134">
                <a:off x="141403" y="5342117"/>
                <a:ext cx="908505" cy="765740"/>
              </a:xfrm>
              <a:prstGeom prst="rect">
                <a:avLst/>
              </a:prstGeom>
            </p:spPr>
          </p:pic>
        </p:grpSp>
      </p:grpSp>
      <p:pic>
        <p:nvPicPr>
          <p:cNvPr id="39" name="Imagen 3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86605" y="4721503"/>
            <a:ext cx="4442178" cy="3442688"/>
          </a:xfrm>
          <a:prstGeom prst="rect">
            <a:avLst/>
          </a:prstGeom>
        </p:spPr>
      </p:pic>
    </p:spTree>
    <p:extLst>
      <p:ext uri="{BB962C8B-B14F-4D97-AF65-F5344CB8AC3E}">
        <p14:creationId xmlns:p14="http://schemas.microsoft.com/office/powerpoint/2010/main" val="15376156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23;p16"/>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ACTIVIDAD PRÁCTICA</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3" name="Google Shape;82;p14"/>
          <p:cNvSpPr txBox="1"/>
          <p:nvPr/>
        </p:nvSpPr>
        <p:spPr>
          <a:xfrm>
            <a:off x="3618271" y="1224708"/>
            <a:ext cx="559356" cy="409500"/>
          </a:xfrm>
          <a:prstGeom prst="rect">
            <a:avLst/>
          </a:prstGeom>
          <a:noFill/>
          <a:ln>
            <a:noFill/>
          </a:ln>
        </p:spPr>
        <p:txBody>
          <a:bodyPr spcFirstLastPara="1" wrap="square" lIns="91425" tIns="91425" rIns="91425" bIns="91425" anchor="ctr" anchorCtr="0">
            <a:noAutofit/>
          </a:bodyPr>
          <a:lstStyle/>
          <a:p>
            <a:pPr marL="0" lvl="0" indent="0" algn="r" rtl="0">
              <a:lnSpc>
                <a:spcPct val="90000"/>
              </a:lnSpc>
              <a:spcBef>
                <a:spcPts val="0"/>
              </a:spcBef>
              <a:spcAft>
                <a:spcPts val="0"/>
              </a:spcAft>
              <a:buNone/>
            </a:pPr>
            <a:r>
              <a:rPr lang="es-ES" sz="6000" dirty="0" smtClean="0">
                <a:solidFill>
                  <a:schemeClr val="bg1"/>
                </a:solidFill>
                <a:latin typeface="Calibri" panose="020F0502020204030204" pitchFamily="34" charset="0"/>
                <a:ea typeface="Roboto"/>
                <a:cs typeface="Calibri" panose="020F0502020204030204" pitchFamily="34" charset="0"/>
                <a:sym typeface="Roboto"/>
              </a:rPr>
              <a:t>4</a:t>
            </a:r>
            <a:endParaRPr sz="6000" dirty="0">
              <a:solidFill>
                <a:schemeClr val="bg1"/>
              </a:solidFill>
              <a:latin typeface="Calibri" panose="020F0502020204030204" pitchFamily="34" charset="0"/>
              <a:cs typeface="Calibri" panose="020F0502020204030204" pitchFamily="34" charset="0"/>
            </a:endParaRPr>
          </a:p>
        </p:txBody>
      </p:sp>
      <p:sp>
        <p:nvSpPr>
          <p:cNvPr id="4" name="Google Shape;73;p14"/>
          <p:cNvSpPr/>
          <p:nvPr/>
        </p:nvSpPr>
        <p:spPr>
          <a:xfrm>
            <a:off x="375975" y="2370247"/>
            <a:ext cx="8839201" cy="3238192"/>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6"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x-none" sz="1100" dirty="0">
                <a:latin typeface="Calibri" panose="020F0502020204030204" pitchFamily="34" charset="0"/>
                <a:ea typeface="Roboto Medium"/>
                <a:cs typeface="Calibri" panose="020F0502020204030204" pitchFamily="34" charset="0"/>
                <a:sym typeface="Roboto Medium"/>
              </a:rPr>
              <a:t>19</a:t>
            </a:r>
            <a:r>
              <a:rPr lang="x-none" sz="1100" dirty="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7" name="Rectángulo 6"/>
          <p:cNvSpPr/>
          <p:nvPr/>
        </p:nvSpPr>
        <p:spPr>
          <a:xfrm>
            <a:off x="5279923" y="7354529"/>
            <a:ext cx="2723535" cy="205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Google Shape;70;p14">
            <a:extLst>
              <a:ext uri="{FF2B5EF4-FFF2-40B4-BE49-F238E27FC236}">
                <a16:creationId xmlns:a16="http://schemas.microsoft.com/office/drawing/2014/main" xmlns="" id="{3C5EA18A-4979-4B4F-89E8-76D78BAC99AB}"/>
              </a:ext>
            </a:extLst>
          </p:cNvPr>
          <p:cNvSpPr txBox="1">
            <a:spLocks/>
          </p:cNvSpPr>
          <p:nvPr/>
        </p:nvSpPr>
        <p:spPr>
          <a:xfrm>
            <a:off x="375975"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¡PRACTIQUEMOS!</a:t>
            </a:r>
          </a:p>
          <a:p>
            <a:endParaRPr lang="x-none" b="1" dirty="0">
              <a:latin typeface="Calibri" panose="020F0502020204030204" pitchFamily="34" charset="0"/>
              <a:ea typeface="Roboto"/>
              <a:cs typeface="Calibri" panose="020F0502020204030204" pitchFamily="34" charset="0"/>
              <a:sym typeface="Roboto"/>
            </a:endParaRPr>
          </a:p>
        </p:txBody>
      </p:sp>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8464" y="2370247"/>
            <a:ext cx="4539997" cy="5336912"/>
          </a:xfrm>
          <a:prstGeom prst="rect">
            <a:avLst/>
          </a:prstGeom>
        </p:spPr>
      </p:pic>
      <p:sp>
        <p:nvSpPr>
          <p:cNvPr id="16" name="Google Shape;80;p14"/>
          <p:cNvSpPr txBox="1"/>
          <p:nvPr/>
        </p:nvSpPr>
        <p:spPr>
          <a:xfrm>
            <a:off x="958647" y="3602077"/>
            <a:ext cx="4704736" cy="774531"/>
          </a:xfrm>
          <a:prstGeom prst="rect">
            <a:avLst/>
          </a:prstGeom>
          <a:noFill/>
          <a:ln>
            <a:noFill/>
          </a:ln>
        </p:spPr>
        <p:txBody>
          <a:bodyPr spcFirstLastPara="1" wrap="square" lIns="91425" tIns="91425" rIns="91425" bIns="91425" anchor="ctr" anchorCtr="0">
            <a:noAutofit/>
          </a:bodyPr>
          <a:lstStyle/>
          <a:p>
            <a:pPr lvl="0">
              <a:lnSpc>
                <a:spcPct val="90000"/>
              </a:lnSpc>
              <a:buClr>
                <a:schemeClr val="dk1"/>
              </a:buClr>
              <a:buSzPts val="1100"/>
            </a:pPr>
            <a:r>
              <a:rPr lang="es-ES" sz="2000" dirty="0" smtClean="0">
                <a:solidFill>
                  <a:srgbClr val="741B47"/>
                </a:solidFill>
                <a:latin typeface="Calibri" panose="020F0502020204030204" pitchFamily="34" charset="0"/>
                <a:ea typeface="Roboto"/>
                <a:cs typeface="Calibri" panose="020F0502020204030204" pitchFamily="34" charset="0"/>
                <a:sym typeface="Roboto"/>
              </a:rPr>
              <a:t>IDENTIFICANDO Y MIDIENDO </a:t>
            </a:r>
            <a:r>
              <a:rPr lang="es-ES" sz="2000" b="1" dirty="0" smtClean="0">
                <a:solidFill>
                  <a:srgbClr val="741B47"/>
                </a:solidFill>
                <a:latin typeface="Calibri" panose="020F0502020204030204" pitchFamily="34" charset="0"/>
                <a:ea typeface="Roboto"/>
                <a:cs typeface="Calibri" panose="020F0502020204030204" pitchFamily="34" charset="0"/>
                <a:sym typeface="Roboto"/>
              </a:rPr>
              <a:t>SEMICONDUCTORES, CONDUCTORES Y AISLANTES</a:t>
            </a:r>
          </a:p>
          <a:p>
            <a:pPr lvl="0">
              <a:lnSpc>
                <a:spcPct val="90000"/>
              </a:lnSpc>
              <a:buClr>
                <a:schemeClr val="dk1"/>
              </a:buClr>
              <a:buSzPts val="1100"/>
            </a:pPr>
            <a:endParaRPr lang="es-CL" sz="1600" dirty="0">
              <a:latin typeface="Calibri" panose="020F0502020204030204" pitchFamily="34" charset="0"/>
              <a:ea typeface="Roboto"/>
              <a:cs typeface="Calibri" panose="020F0502020204030204" pitchFamily="34" charset="0"/>
              <a:sym typeface="Roboto"/>
            </a:endParaRPr>
          </a:p>
          <a:p>
            <a:pPr>
              <a:lnSpc>
                <a:spcPct val="115000"/>
              </a:lnSpc>
            </a:pPr>
            <a:r>
              <a:rPr lang="es-CL" sz="1600" dirty="0">
                <a:latin typeface="Calibri" panose="020F0502020204030204" pitchFamily="34" charset="0"/>
                <a:ea typeface="Roboto"/>
                <a:cs typeface="Calibri" panose="020F0502020204030204" pitchFamily="34" charset="0"/>
                <a:sym typeface="Roboto"/>
              </a:rPr>
              <a:t>Ahora realizaremos una </a:t>
            </a:r>
            <a:r>
              <a:rPr lang="es-CL" sz="1600" dirty="0">
                <a:solidFill>
                  <a:schemeClr val="tx1"/>
                </a:solidFill>
                <a:latin typeface="Calibri" panose="020F0502020204030204" pitchFamily="34" charset="0"/>
                <a:ea typeface="Roboto"/>
                <a:cs typeface="Calibri" panose="020F0502020204030204" pitchFamily="34" charset="0"/>
                <a:sym typeface="Roboto"/>
              </a:rPr>
              <a:t>actividad práctica.</a:t>
            </a:r>
          </a:p>
          <a:p>
            <a:pPr>
              <a:lnSpc>
                <a:spcPct val="115000"/>
              </a:lnSpc>
            </a:pPr>
            <a:r>
              <a:rPr lang="es-CL" sz="1600" dirty="0">
                <a:latin typeface="Calibri" panose="020F0502020204030204" pitchFamily="34" charset="0"/>
                <a:ea typeface="Roboto"/>
                <a:cs typeface="Calibri" panose="020F0502020204030204" pitchFamily="34" charset="0"/>
                <a:sym typeface="Roboto"/>
              </a:rPr>
              <a:t>Te sugerimos </a:t>
            </a:r>
            <a:r>
              <a:rPr lang="es-CL" sz="1600" b="1" dirty="0">
                <a:solidFill>
                  <a:srgbClr val="76384D"/>
                </a:solidFill>
                <a:latin typeface="Calibri" panose="020F0502020204030204" pitchFamily="34" charset="0"/>
                <a:ea typeface="Roboto"/>
                <a:cs typeface="Calibri" panose="020F0502020204030204" pitchFamily="34" charset="0"/>
                <a:sym typeface="Roboto"/>
              </a:rPr>
              <a:t>seguir las instrucciones </a:t>
            </a:r>
            <a:r>
              <a:rPr lang="es-CL" sz="1600" dirty="0">
                <a:latin typeface="Calibri" panose="020F0502020204030204" pitchFamily="34" charset="0"/>
                <a:ea typeface="Roboto"/>
                <a:cs typeface="Calibri" panose="020F0502020204030204" pitchFamily="34" charset="0"/>
                <a:sym typeface="Roboto"/>
              </a:rPr>
              <a:t>que van</a:t>
            </a:r>
          </a:p>
          <a:p>
            <a:pPr>
              <a:lnSpc>
                <a:spcPct val="115000"/>
              </a:lnSpc>
            </a:pPr>
            <a:r>
              <a:rPr lang="es-CL" sz="1600" dirty="0">
                <a:latin typeface="Calibri" panose="020F0502020204030204" pitchFamily="34" charset="0"/>
                <a:ea typeface="Roboto"/>
                <a:cs typeface="Calibri" panose="020F0502020204030204" pitchFamily="34" charset="0"/>
                <a:sym typeface="Roboto"/>
              </a:rPr>
              <a:t>Adjuntas en la guía que el profesor te entregará.</a:t>
            </a:r>
            <a:endParaRPr lang="es-CL" sz="1600" b="1" dirty="0">
              <a:solidFill>
                <a:srgbClr val="76384D"/>
              </a:solidFill>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1384179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Google Shape;73;p14"/>
          <p:cNvSpPr/>
          <p:nvPr/>
        </p:nvSpPr>
        <p:spPr>
          <a:xfrm>
            <a:off x="383456" y="2370247"/>
            <a:ext cx="8839201" cy="3238192"/>
          </a:xfrm>
          <a:prstGeom prst="roundRect">
            <a:avLst>
              <a:gd name="adj" fmla="val 16667"/>
            </a:avLst>
          </a:prstGeom>
          <a:solidFill>
            <a:schemeClr val="bg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x-none"/>
              <a:t>    </a:t>
            </a:r>
            <a:endParaRPr/>
          </a:p>
        </p:txBody>
      </p:sp>
      <p:sp>
        <p:nvSpPr>
          <p:cNvPr id="8" name="Google Shape;80;p14"/>
          <p:cNvSpPr txBox="1"/>
          <p:nvPr/>
        </p:nvSpPr>
        <p:spPr>
          <a:xfrm>
            <a:off x="945293" y="3562128"/>
            <a:ext cx="4713171" cy="774531"/>
          </a:xfrm>
          <a:prstGeom prst="rect">
            <a:avLst/>
          </a:prstGeom>
          <a:noFill/>
          <a:ln>
            <a:noFill/>
          </a:ln>
        </p:spPr>
        <p:txBody>
          <a:bodyPr spcFirstLastPara="1" wrap="square" lIns="91425" tIns="91425" rIns="91425" bIns="91425" anchor="ctr" anchorCtr="0">
            <a:noAutofit/>
          </a:bodyPr>
          <a:lstStyle/>
          <a:p>
            <a:pPr lvl="0">
              <a:lnSpc>
                <a:spcPct val="90000"/>
              </a:lnSpc>
              <a:buClr>
                <a:schemeClr val="dk1"/>
              </a:buClr>
              <a:buSzPts val="1100"/>
            </a:pPr>
            <a:r>
              <a:rPr lang="es-ES" sz="2000" dirty="0">
                <a:solidFill>
                  <a:srgbClr val="741B47"/>
                </a:solidFill>
                <a:latin typeface="Calibri" panose="020F0502020204030204" pitchFamily="34" charset="0"/>
                <a:ea typeface="Roboto"/>
                <a:cs typeface="Calibri" panose="020F0502020204030204" pitchFamily="34" charset="0"/>
                <a:sym typeface="Roboto"/>
              </a:rPr>
              <a:t>IDENTIFICANDO Y MIDIENDO </a:t>
            </a:r>
            <a:r>
              <a:rPr lang="es-ES" sz="2000" b="1" dirty="0">
                <a:solidFill>
                  <a:srgbClr val="741B47"/>
                </a:solidFill>
                <a:latin typeface="Calibri" panose="020F0502020204030204" pitchFamily="34" charset="0"/>
                <a:ea typeface="Roboto"/>
                <a:cs typeface="Calibri" panose="020F0502020204030204" pitchFamily="34" charset="0"/>
                <a:sym typeface="Roboto"/>
              </a:rPr>
              <a:t>SEMICONDUCTORES, CONDUCTORES Y AISLANTES</a:t>
            </a:r>
          </a:p>
          <a:p>
            <a:pPr>
              <a:lnSpc>
                <a:spcPct val="115000"/>
              </a:lnSpc>
            </a:pPr>
            <a:endParaRPr lang="es-CL" sz="1600" dirty="0">
              <a:latin typeface="Calibri" panose="020F0502020204030204" pitchFamily="34" charset="0"/>
              <a:ea typeface="Roboto"/>
              <a:cs typeface="Calibri" panose="020F0502020204030204" pitchFamily="34" charset="0"/>
              <a:sym typeface="Roboto"/>
            </a:endParaRPr>
          </a:p>
          <a:p>
            <a:pPr>
              <a:lnSpc>
                <a:spcPct val="115000"/>
              </a:lnSpc>
            </a:pPr>
            <a:r>
              <a:rPr lang="es-CL" sz="1600" dirty="0">
                <a:latin typeface="Calibri" panose="020F0502020204030204" pitchFamily="34" charset="0"/>
                <a:ea typeface="Roboto"/>
                <a:cs typeface="Calibri" panose="020F0502020204030204" pitchFamily="34" charset="0"/>
                <a:sym typeface="Roboto"/>
              </a:rPr>
              <a:t>¡No olvides contestar y entregar el ticket de salida!</a:t>
            </a:r>
          </a:p>
          <a:p>
            <a:pPr>
              <a:lnSpc>
                <a:spcPct val="115000"/>
              </a:lnSpc>
            </a:pPr>
            <a:r>
              <a:rPr lang="es-CL" sz="1600" b="1" dirty="0">
                <a:solidFill>
                  <a:srgbClr val="76384D"/>
                </a:solidFill>
                <a:latin typeface="Calibri" panose="020F0502020204030204" pitchFamily="34" charset="0"/>
                <a:ea typeface="Roboto"/>
                <a:cs typeface="Calibri" panose="020F0502020204030204" pitchFamily="34" charset="0"/>
                <a:sym typeface="Roboto"/>
              </a:rPr>
              <a:t>¡Hasta la próxima! </a:t>
            </a:r>
          </a:p>
        </p:txBody>
      </p:sp>
      <p:sp>
        <p:nvSpPr>
          <p:cNvPr id="2" name="Google Shape;83;p14"/>
          <p:cNvSpPr txBox="1"/>
          <p:nvPr/>
        </p:nvSpPr>
        <p:spPr>
          <a:xfrm>
            <a:off x="375975" y="6881800"/>
            <a:ext cx="6786600" cy="347700"/>
          </a:xfrm>
          <a:prstGeom prst="rect">
            <a:avLst/>
          </a:prstGeom>
          <a:noFill/>
          <a:ln>
            <a:noFill/>
          </a:ln>
        </p:spPr>
        <p:txBody>
          <a:bodyPr spcFirstLastPara="1" wrap="square" lIns="91425" tIns="91425" rIns="91425" bIns="91425" anchor="t" anchorCtr="0">
            <a:noAutofit/>
          </a:bodyPr>
          <a:lstStyle/>
          <a:p>
            <a:pPr lvl="0"/>
            <a:r>
              <a:rPr lang="es-ES" sz="1100" dirty="0" smtClean="0">
                <a:latin typeface="Calibri" panose="020F0502020204030204" pitchFamily="34" charset="0"/>
                <a:ea typeface="Roboto Medium"/>
                <a:cs typeface="Calibri" panose="020F0502020204030204" pitchFamily="34" charset="0"/>
                <a:sym typeface="Roboto Medium"/>
              </a:rPr>
              <a:t>20</a:t>
            </a:r>
            <a:r>
              <a:rPr lang="x-none" sz="1100" dirty="0" smtClean="0">
                <a:solidFill>
                  <a:srgbClr val="741B47"/>
                </a:solidFill>
                <a:latin typeface="Calibri" panose="020F0502020204030204" pitchFamily="34" charset="0"/>
                <a:ea typeface="Roboto Medium"/>
                <a:cs typeface="Calibri" panose="020F0502020204030204" pitchFamily="34" charset="0"/>
                <a:sym typeface="Roboto Medium"/>
              </a:rPr>
              <a:t>     </a:t>
            </a:r>
            <a:r>
              <a:rPr lang="es-CL" sz="1100" dirty="0">
                <a:solidFill>
                  <a:srgbClr val="741B47"/>
                </a:solidFill>
                <a:latin typeface="Calibri" panose="020F0502020204030204" pitchFamily="34" charset="0"/>
                <a:ea typeface="Roboto Medium"/>
                <a:cs typeface="Calibri" panose="020F0502020204030204" pitchFamily="34" charset="0"/>
                <a:sym typeface="Roboto Medium"/>
              </a:rPr>
              <a:t>MECÁNICA AUTOMOTRIZ</a:t>
            </a:r>
            <a:r>
              <a:rPr lang="es-CL" sz="1100" dirty="0">
                <a:latin typeface="Calibri" panose="020F0502020204030204" pitchFamily="34" charset="0"/>
                <a:ea typeface="Roboto Medium"/>
                <a:cs typeface="Calibri" panose="020F0502020204030204" pitchFamily="34" charset="0"/>
                <a:sym typeface="Roboto Medium"/>
              </a:rPr>
              <a:t> | 3° Medio | Presentación</a:t>
            </a:r>
            <a:endParaRPr lang="es-CL" sz="1100" dirty="0">
              <a:solidFill>
                <a:srgbClr val="741B47"/>
              </a:solidFill>
              <a:latin typeface="Calibri" panose="020F0502020204030204" pitchFamily="34" charset="0"/>
              <a:ea typeface="Roboto"/>
              <a:cs typeface="Calibri" panose="020F0502020204030204" pitchFamily="34" charset="0"/>
              <a:sym typeface="Roboto"/>
            </a:endParaRPr>
          </a:p>
        </p:txBody>
      </p:sp>
      <p:sp>
        <p:nvSpPr>
          <p:cNvPr id="4" name="Rectángulo 3"/>
          <p:cNvSpPr/>
          <p:nvPr/>
        </p:nvSpPr>
        <p:spPr>
          <a:xfrm>
            <a:off x="5279923" y="7354529"/>
            <a:ext cx="2723535" cy="205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4" name="Imagen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2940" y="2710743"/>
            <a:ext cx="5190655" cy="4917756"/>
          </a:xfrm>
          <a:prstGeom prst="rect">
            <a:avLst/>
          </a:prstGeom>
        </p:spPr>
      </p:pic>
      <p:sp>
        <p:nvSpPr>
          <p:cNvPr id="16" name="Google Shape;123;p16"/>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lvl="0" indent="0" algn="l" rtl="0">
              <a:lnSpc>
                <a:spcPct val="80000"/>
              </a:lnSpc>
              <a:spcBef>
                <a:spcPts val="0"/>
              </a:spcBef>
              <a:spcAft>
                <a:spcPts val="0"/>
              </a:spcAft>
              <a:buNone/>
            </a:pPr>
            <a:r>
              <a:rPr lang="x-none" sz="2800" b="1" dirty="0">
                <a:solidFill>
                  <a:srgbClr val="741B47"/>
                </a:solidFill>
                <a:latin typeface="Calibri" panose="020F0502020204030204" pitchFamily="34" charset="0"/>
                <a:ea typeface="Roboto"/>
                <a:cs typeface="Calibri" panose="020F0502020204030204" pitchFamily="34" charset="0"/>
                <a:sym typeface="Roboto"/>
              </a:rPr>
              <a:t>TICKET DE SALIDA</a:t>
            </a:r>
            <a:endParaRPr sz="3100" b="1" dirty="0">
              <a:solidFill>
                <a:srgbClr val="741B47"/>
              </a:solidFill>
              <a:latin typeface="Calibri" panose="020F0502020204030204" pitchFamily="34" charset="0"/>
              <a:ea typeface="Roboto"/>
              <a:cs typeface="Calibri" panose="020F0502020204030204" pitchFamily="34" charset="0"/>
              <a:sym typeface="Roboto"/>
            </a:endParaRPr>
          </a:p>
        </p:txBody>
      </p:sp>
      <p:sp>
        <p:nvSpPr>
          <p:cNvPr id="20" name="Google Shape;70;p14">
            <a:extLst>
              <a:ext uri="{FF2B5EF4-FFF2-40B4-BE49-F238E27FC236}">
                <a16:creationId xmlns:a16="http://schemas.microsoft.com/office/drawing/2014/main" xmlns="" id="{3C5EA18A-4979-4B4F-89E8-76D78BAC99AB}"/>
              </a:ext>
            </a:extLst>
          </p:cNvPr>
          <p:cNvSpPr txBox="1">
            <a:spLocks/>
          </p:cNvSpPr>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x-none" b="1" dirty="0">
                <a:latin typeface="Calibri" panose="020F0502020204030204" pitchFamily="34" charset="0"/>
                <a:ea typeface="Roboto"/>
                <a:cs typeface="Calibri" panose="020F0502020204030204" pitchFamily="34" charset="0"/>
                <a:sym typeface="Roboto"/>
              </a:rPr>
              <a:t>ANTES DE TERMINAR:</a:t>
            </a:r>
          </a:p>
          <a:p>
            <a:endParaRPr lang="x-none" b="1" dirty="0">
              <a:latin typeface="Calibri" panose="020F0502020204030204" pitchFamily="34" charset="0"/>
              <a:ea typeface="Roboto"/>
              <a:cs typeface="Calibri" panose="020F0502020204030204" pitchFamily="34" charset="0"/>
              <a:sym typeface="Roboto"/>
            </a:endParaRPr>
          </a:p>
        </p:txBody>
      </p:sp>
    </p:spTree>
    <p:extLst>
      <p:ext uri="{BB962C8B-B14F-4D97-AF65-F5344CB8AC3E}">
        <p14:creationId xmlns:p14="http://schemas.microsoft.com/office/powerpoint/2010/main" val="14587753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1195</TotalTime>
  <Words>1731</Words>
  <Application>Microsoft Office PowerPoint</Application>
  <PresentationFormat>Personalizado</PresentationFormat>
  <Paragraphs>204</Paragraphs>
  <Slides>25</Slides>
  <Notes>13</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25</vt:i4>
      </vt:variant>
    </vt:vector>
  </HeadingPairs>
  <TitlesOfParts>
    <vt:vector size="31" baseType="lpstr">
      <vt:lpstr>Arial</vt:lpstr>
      <vt:lpstr>Calibri</vt:lpstr>
      <vt:lpstr>Roboto</vt:lpstr>
      <vt:lpstr>Roboto Medium</vt:lpstr>
      <vt:lpstr>Symbol</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Toledo</dc:creator>
  <cp:lastModifiedBy>Toledo</cp:lastModifiedBy>
  <cp:revision>128</cp:revision>
  <dcterms:modified xsi:type="dcterms:W3CDTF">2021-01-29T07:58:28Z</dcterms:modified>
</cp:coreProperties>
</file>