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8"/>
  </p:notesMasterIdLst>
  <p:sldIdLst>
    <p:sldId id="278" r:id="rId2"/>
    <p:sldId id="256" r:id="rId3"/>
    <p:sldId id="368" r:id="rId4"/>
    <p:sldId id="257" r:id="rId5"/>
    <p:sldId id="258" r:id="rId6"/>
    <p:sldId id="259" r:id="rId7"/>
    <p:sldId id="261" r:id="rId8"/>
    <p:sldId id="262" r:id="rId9"/>
    <p:sldId id="263" r:id="rId10"/>
    <p:sldId id="264" r:id="rId11"/>
    <p:sldId id="266" r:id="rId12"/>
    <p:sldId id="265" r:id="rId13"/>
    <p:sldId id="267" r:id="rId14"/>
    <p:sldId id="268" r:id="rId15"/>
    <p:sldId id="269" r:id="rId16"/>
    <p:sldId id="271" r:id="rId17"/>
    <p:sldId id="272" r:id="rId18"/>
    <p:sldId id="365" r:id="rId19"/>
    <p:sldId id="366" r:id="rId20"/>
    <p:sldId id="274" r:id="rId21"/>
    <p:sldId id="275" r:id="rId22"/>
    <p:sldId id="364" r:id="rId23"/>
    <p:sldId id="276" r:id="rId24"/>
    <p:sldId id="367" r:id="rId25"/>
    <p:sldId id="280" r:id="rId26"/>
    <p:sldId id="279" r:id="rId27"/>
  </p:sldIdLst>
  <p:sldSz cx="9720263" cy="7559675"/>
  <p:notesSz cx="6858000" cy="9144000"/>
  <p:embeddedFontLst>
    <p:embeddedFont>
      <p:font typeface="Roboto Medium" panose="02000000000000000000" pitchFamily="2" charset="0"/>
      <p:regular r:id="rId29"/>
      <p:italic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Roboto" panose="02000000000000000000" pitchFamily="2" charset="0"/>
      <p:regular r:id="rId35"/>
      <p:bold r:id="rId36"/>
      <p:italic r:id="rId37"/>
      <p:boldItalic r:id="rId3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061">
          <p15:clr>
            <a:srgbClr val="A4A3A4"/>
          </p15:clr>
        </p15:guide>
      </p15:sldGuideLst>
    </p:ext>
    <p:ext uri="http://customooxmlschemas.google.com/">
      <go:slidesCustomData xmlns:go="http://customooxmlschemas.google.com/" xmlns:p15="http://schemas.microsoft.com/office/powerpoint/2012/main" xmlns="" roundtripDataSignature="AMtx7mh+MoCbiEm9n32HqDIcp9MtFNenJA==" r:id="rId41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aniella Toledo" initials="" lastIdx="17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41B47"/>
    <a:srgbClr val="76384D"/>
    <a:srgbClr val="E9E1E4"/>
    <a:srgbClr val="ED423D"/>
    <a:srgbClr val="BB9BA5"/>
    <a:srgbClr val="F1E9C7"/>
    <a:srgbClr val="CCB038"/>
    <a:srgbClr val="F9C4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64" autoAdjust="0"/>
    <p:restoredTop sz="94643"/>
  </p:normalViewPr>
  <p:slideViewPr>
    <p:cSldViewPr snapToGrid="0">
      <p:cViewPr varScale="1">
        <p:scale>
          <a:sx n="97" d="100"/>
          <a:sy n="97" d="100"/>
        </p:scale>
        <p:origin x="1650" y="78"/>
      </p:cViewPr>
      <p:guideLst>
        <p:guide orient="horz" pos="2381"/>
        <p:guide pos="3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font" Target="fonts/font6.fntdata"/><Relationship Id="rId42" Type="http://schemas.openxmlformats.org/officeDocument/2006/relationships/commentAuthors" Target="commentAuthor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41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4.fntdata"/><Relationship Id="rId37" Type="http://schemas.openxmlformats.org/officeDocument/2006/relationships/font" Target="fonts/font9.fntdata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36" Type="http://schemas.openxmlformats.org/officeDocument/2006/relationships/font" Target="fonts/font8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3.fntdata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35" Type="http://schemas.openxmlformats.org/officeDocument/2006/relationships/font" Target="fonts/font7.fntdata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5.fntdata"/><Relationship Id="rId38" Type="http://schemas.openxmlformats.org/officeDocument/2006/relationships/font" Target="fonts/font10.fntdata"/><Relationship Id="rId4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224953" y="685800"/>
            <a:ext cx="44088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221137569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40466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936c9504a1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936c9504a1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826729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936c9504a1_0_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936c9504a1_0_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834730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936c9504a1_0_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936c9504a1_0_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860102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9423f9ec96_0_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9423f9ec96_0_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963567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970b88fe2e_1_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970b88fe2e_1_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157552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970b88fe2e_1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970b88fe2e_1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5637851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9423f9ec9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9423f9ec96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9018851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9423f9ec9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9423f9ec96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4916017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9423f9ec96_0_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9423f9ec96_0_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824534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9423f9ec9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9423f9ec96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0453574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9423f9ec9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9423f9ec96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3361040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9423f9ec9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9423f9ec96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214942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9423f9ec9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9423f9ec96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112081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g9423f9ec96_0_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9" name="Google Shape;189;g9423f9ec96_0_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119838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970b88fe2e_1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970b88fe2e_1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0421445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970b88fe2e_1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970b88fe2e_1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9356521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970b88fe2e_1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970b88fe2e_1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587587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970b88fe2e_1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970b88fe2e_1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161224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936c9504a1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936c9504a1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0309317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936c9504a1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225550" y="685800"/>
            <a:ext cx="4408488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936c9504a1_0_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282497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ecánica Automotriz" type="title">
  <p:cSld name="TITLE">
    <p:spTree>
      <p:nvGrpSpPr>
        <p:cNvPr id="1" name="Shape 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8;p2"/>
          <p:cNvSpPr/>
          <p:nvPr/>
        </p:nvSpPr>
        <p:spPr>
          <a:xfrm>
            <a:off x="212950" y="1756550"/>
            <a:ext cx="9346500" cy="5602300"/>
          </a:xfrm>
          <a:prstGeom prst="round1Rect">
            <a:avLst>
              <a:gd name="adj" fmla="val 15350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10" name="Google Shape;10;p2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974075" y="419800"/>
            <a:ext cx="1301316" cy="92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11;p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6350" y="419800"/>
            <a:ext cx="3659450" cy="680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Google Shape;12;p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527725" y="6464000"/>
            <a:ext cx="747675" cy="680475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Google Shape;62;p13"/>
          <p:cNvSpPr txBox="1"/>
          <p:nvPr userDrawn="1"/>
        </p:nvSpPr>
        <p:spPr>
          <a:xfrm>
            <a:off x="1139100" y="834800"/>
            <a:ext cx="74418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MÓDULO 1 </a:t>
            </a:r>
            <a:r>
              <a:rPr lang="es-419" sz="12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| MANTENIMIENTO DE SISTEMAS ELÉCTRICOS Y ELECTRÓNICOS</a:t>
            </a:r>
            <a:endParaRPr sz="1200" dirty="0">
              <a:solidFill>
                <a:srgbClr val="741B47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userDrawn="1">
  <p:cSld name="ONE_COLUMN_TEX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>
            <a:spLocks noGrp="1"/>
          </p:cNvSpPr>
          <p:nvPr>
            <p:ph type="sldNum" idx="12"/>
          </p:nvPr>
        </p:nvSpPr>
        <p:spPr>
          <a:xfrm>
            <a:off x="9006156" y="6854072"/>
            <a:ext cx="583200" cy="578400"/>
          </a:xfrm>
          <a:prstGeom prst="rect">
            <a:avLst/>
          </a:prstGeom>
        </p:spPr>
        <p:txBody>
          <a:bodyPr spcFirstLastPara="1" wrap="square" lIns="109575" tIns="109575" rIns="109575" bIns="10957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  <p:sp>
        <p:nvSpPr>
          <p:cNvPr id="5" name="Google Shape;8;p2"/>
          <p:cNvSpPr/>
          <p:nvPr userDrawn="1"/>
        </p:nvSpPr>
        <p:spPr>
          <a:xfrm>
            <a:off x="242856" y="1756550"/>
            <a:ext cx="9346500" cy="5675922"/>
          </a:xfrm>
          <a:prstGeom prst="round1Rect">
            <a:avLst>
              <a:gd name="adj" fmla="val 15350"/>
            </a:avLst>
          </a:prstGeom>
          <a:solidFill>
            <a:srgbClr val="E9E1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CL" dirty="0"/>
              <a:t> </a:t>
            </a:r>
            <a:endParaRPr dirty="0"/>
          </a:p>
        </p:txBody>
      </p:sp>
      <p:pic>
        <p:nvPicPr>
          <p:cNvPr id="6" name="Google Shape;10;p2"/>
          <p:cNvPicPr preferRelativeResize="0"/>
          <p:nvPr userDrawn="1"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974075" y="419800"/>
            <a:ext cx="1301316" cy="921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Google Shape;11;p2"/>
          <p:cNvPicPr preferRelativeResize="0"/>
          <p:nvPr userDrawn="1"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36350" y="419800"/>
            <a:ext cx="3659450" cy="680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2;p2"/>
          <p:cNvPicPr preferRelativeResize="0"/>
          <p:nvPr userDrawn="1"/>
        </p:nvPicPr>
        <p:blipFill>
          <a:blip r:embed="rId4">
            <a:alphaModFix/>
          </a:blip>
          <a:stretch>
            <a:fillRect/>
          </a:stretch>
        </p:blipFill>
        <p:spPr>
          <a:xfrm>
            <a:off x="8527725" y="6464000"/>
            <a:ext cx="747675" cy="6804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ángulo redondeado 2"/>
          <p:cNvSpPr/>
          <p:nvPr userDrawn="1"/>
        </p:nvSpPr>
        <p:spPr>
          <a:xfrm>
            <a:off x="436350" y="6464001"/>
            <a:ext cx="7891862" cy="680474"/>
          </a:xfrm>
          <a:prstGeom prst="roundRect">
            <a:avLst>
              <a:gd name="adj" fmla="val 19335"/>
            </a:avLst>
          </a:prstGeom>
          <a:solidFill>
            <a:srgbClr val="BB9B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3" name="Imagen 12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441" y="6464000"/>
            <a:ext cx="690482" cy="680475"/>
          </a:xfrm>
          <a:prstGeom prst="rect">
            <a:avLst/>
          </a:prstGeom>
        </p:spPr>
      </p:pic>
      <p:sp>
        <p:nvSpPr>
          <p:cNvPr id="19" name="Google Shape;62;p13"/>
          <p:cNvSpPr txBox="1"/>
          <p:nvPr userDrawn="1"/>
        </p:nvSpPr>
        <p:spPr>
          <a:xfrm>
            <a:off x="1139100" y="834800"/>
            <a:ext cx="41568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SECTOR METALMECÁNICA </a:t>
            </a:r>
            <a:r>
              <a:rPr lang="es-419" sz="12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| NIVEL 3° MEDIO</a:t>
            </a:r>
            <a:endParaRPr sz="1200" dirty="0">
              <a:solidFill>
                <a:srgbClr val="741B47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180900" y="180900"/>
            <a:ext cx="7911000" cy="651000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741B47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" name="Google Shape;15;p3"/>
          <p:cNvSpPr/>
          <p:nvPr/>
        </p:nvSpPr>
        <p:spPr>
          <a:xfrm>
            <a:off x="8091900" y="779400"/>
            <a:ext cx="662100" cy="52500"/>
          </a:xfrm>
          <a:prstGeom prst="rect">
            <a:avLst/>
          </a:prstGeom>
          <a:solidFill>
            <a:srgbClr val="0F69B4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</a:t>
            </a:r>
            <a:endParaRPr/>
          </a:p>
        </p:txBody>
      </p:sp>
      <p:sp>
        <p:nvSpPr>
          <p:cNvPr id="16" name="Google Shape;16;p3"/>
          <p:cNvSpPr/>
          <p:nvPr/>
        </p:nvSpPr>
        <p:spPr>
          <a:xfrm>
            <a:off x="8754000" y="779400"/>
            <a:ext cx="785400" cy="52500"/>
          </a:xfrm>
          <a:prstGeom prst="rect">
            <a:avLst/>
          </a:prstGeom>
          <a:solidFill>
            <a:srgbClr val="EB3C46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</a:t>
            </a:r>
            <a:endParaRPr/>
          </a:p>
        </p:txBody>
      </p:sp>
      <p:sp>
        <p:nvSpPr>
          <p:cNvPr id="5" name="Google Shape;68;p14"/>
          <p:cNvSpPr txBox="1"/>
          <p:nvPr userDrawn="1"/>
        </p:nvSpPr>
        <p:spPr>
          <a:xfrm>
            <a:off x="8453450" y="280975"/>
            <a:ext cx="11667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Actividad 6|</a:t>
            </a:r>
            <a:r>
              <a:rPr lang="es-419" sz="1600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2</a:t>
            </a:r>
            <a:endParaRPr sz="16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6" name="Google Shape;69;p14">
            <a:extLst>
              <a:ext uri="{FF2B5EF4-FFF2-40B4-BE49-F238E27FC236}">
                <a16:creationId xmlns="" xmlns:a16="http://schemas.microsoft.com/office/drawing/2014/main" id="{C532FFAC-AC06-444C-B632-11E9C5CE2D17}"/>
              </a:ext>
            </a:extLst>
          </p:cNvPr>
          <p:cNvSpPr txBox="1"/>
          <p:nvPr userDrawn="1"/>
        </p:nvSpPr>
        <p:spPr>
          <a:xfrm>
            <a:off x="442650" y="350325"/>
            <a:ext cx="74418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b="1" dirty="0">
                <a:solidFill>
                  <a:srgbClr val="FFFFFF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MÓDULO</a:t>
            </a:r>
            <a:r>
              <a:rPr lang="es-419" dirty="0">
                <a:solidFill>
                  <a:srgbClr val="FFFFFF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 Mantenimiento de Sistemas Eléctricos y Electrónicos</a:t>
            </a:r>
            <a:endParaRPr dirty="0">
              <a:solidFill>
                <a:srgbClr val="FFFFFF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 rot="10800000" flipH="1">
            <a:off x="180975" y="832250"/>
            <a:ext cx="9358200" cy="1236900"/>
          </a:xfrm>
          <a:prstGeom prst="round1Rect">
            <a:avLst>
              <a:gd name="adj" fmla="val 50000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180900" y="180900"/>
            <a:ext cx="7911000" cy="651000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741B47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" name="Google Shape;21;p4"/>
          <p:cNvSpPr/>
          <p:nvPr/>
        </p:nvSpPr>
        <p:spPr>
          <a:xfrm>
            <a:off x="8091900" y="779400"/>
            <a:ext cx="662100" cy="52500"/>
          </a:xfrm>
          <a:prstGeom prst="rect">
            <a:avLst/>
          </a:prstGeom>
          <a:solidFill>
            <a:srgbClr val="0F69B4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</a:t>
            </a:r>
            <a:endParaRPr/>
          </a:p>
        </p:txBody>
      </p:sp>
      <p:sp>
        <p:nvSpPr>
          <p:cNvPr id="22" name="Google Shape;22;p4"/>
          <p:cNvSpPr/>
          <p:nvPr/>
        </p:nvSpPr>
        <p:spPr>
          <a:xfrm>
            <a:off x="8754000" y="779400"/>
            <a:ext cx="785400" cy="52500"/>
          </a:xfrm>
          <a:prstGeom prst="rect">
            <a:avLst/>
          </a:prstGeom>
          <a:solidFill>
            <a:srgbClr val="EB3C46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</a:t>
            </a:r>
            <a:endParaRPr/>
          </a:p>
        </p:txBody>
      </p:sp>
      <p:sp>
        <p:nvSpPr>
          <p:cNvPr id="7" name="Google Shape;68;p14"/>
          <p:cNvSpPr txBox="1"/>
          <p:nvPr userDrawn="1"/>
        </p:nvSpPr>
        <p:spPr>
          <a:xfrm>
            <a:off x="8453450" y="280975"/>
            <a:ext cx="11667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Actividad 6|</a:t>
            </a:r>
            <a:r>
              <a:rPr lang="es-419" sz="1600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2</a:t>
            </a:r>
            <a:endParaRPr sz="16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8" name="Google Shape;69;p14">
            <a:extLst>
              <a:ext uri="{FF2B5EF4-FFF2-40B4-BE49-F238E27FC236}">
                <a16:creationId xmlns="" xmlns:a16="http://schemas.microsoft.com/office/drawing/2014/main" id="{C532FFAC-AC06-444C-B632-11E9C5CE2D17}"/>
              </a:ext>
            </a:extLst>
          </p:cNvPr>
          <p:cNvSpPr txBox="1"/>
          <p:nvPr userDrawn="1"/>
        </p:nvSpPr>
        <p:spPr>
          <a:xfrm>
            <a:off x="442650" y="350325"/>
            <a:ext cx="74418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b="1" dirty="0">
                <a:solidFill>
                  <a:srgbClr val="FFFFFF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MÓDULO</a:t>
            </a:r>
            <a:r>
              <a:rPr lang="es-419" dirty="0">
                <a:solidFill>
                  <a:srgbClr val="FFFFFF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 Mantenimiento de Sistemas Eléctricos y Electrónicos</a:t>
            </a:r>
            <a:endParaRPr dirty="0">
              <a:solidFill>
                <a:srgbClr val="FFFFFF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/>
          <p:nvPr/>
        </p:nvSpPr>
        <p:spPr>
          <a:xfrm rot="10800000" flipH="1">
            <a:off x="181650" y="822025"/>
            <a:ext cx="9356700" cy="6531300"/>
          </a:xfrm>
          <a:prstGeom prst="round1Rect">
            <a:avLst>
              <a:gd name="adj" fmla="val 15350"/>
            </a:avLst>
          </a:prstGeom>
          <a:solidFill>
            <a:srgbClr val="BA9BA5">
              <a:alpha val="25889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5"/>
          <p:cNvSpPr/>
          <p:nvPr/>
        </p:nvSpPr>
        <p:spPr>
          <a:xfrm>
            <a:off x="180900" y="180900"/>
            <a:ext cx="7911000" cy="651000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741B47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" name="Google Shape;26;p5"/>
          <p:cNvSpPr/>
          <p:nvPr/>
        </p:nvSpPr>
        <p:spPr>
          <a:xfrm>
            <a:off x="8091900" y="779400"/>
            <a:ext cx="662100" cy="52500"/>
          </a:xfrm>
          <a:prstGeom prst="rect">
            <a:avLst/>
          </a:prstGeom>
          <a:solidFill>
            <a:srgbClr val="0F69B4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</a:t>
            </a:r>
            <a:endParaRPr/>
          </a:p>
        </p:txBody>
      </p:sp>
      <p:sp>
        <p:nvSpPr>
          <p:cNvPr id="27" name="Google Shape;27;p5"/>
          <p:cNvSpPr/>
          <p:nvPr/>
        </p:nvSpPr>
        <p:spPr>
          <a:xfrm>
            <a:off x="8754000" y="779400"/>
            <a:ext cx="785400" cy="52500"/>
          </a:xfrm>
          <a:prstGeom prst="rect">
            <a:avLst/>
          </a:prstGeom>
          <a:solidFill>
            <a:srgbClr val="EB3C46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</a:t>
            </a:r>
            <a:endParaRPr/>
          </a:p>
        </p:txBody>
      </p:sp>
      <p:sp>
        <p:nvSpPr>
          <p:cNvPr id="6" name="Google Shape;68;p14"/>
          <p:cNvSpPr txBox="1"/>
          <p:nvPr userDrawn="1"/>
        </p:nvSpPr>
        <p:spPr>
          <a:xfrm>
            <a:off x="8453450" y="280975"/>
            <a:ext cx="11667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Actividad 6|</a:t>
            </a:r>
            <a:r>
              <a:rPr lang="es-419" sz="1600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2</a:t>
            </a:r>
            <a:endParaRPr sz="16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7" name="Google Shape;69;p14">
            <a:extLst>
              <a:ext uri="{FF2B5EF4-FFF2-40B4-BE49-F238E27FC236}">
                <a16:creationId xmlns="" xmlns:a16="http://schemas.microsoft.com/office/drawing/2014/main" id="{C532FFAC-AC06-444C-B632-11E9C5CE2D17}"/>
              </a:ext>
            </a:extLst>
          </p:cNvPr>
          <p:cNvSpPr txBox="1"/>
          <p:nvPr userDrawn="1"/>
        </p:nvSpPr>
        <p:spPr>
          <a:xfrm>
            <a:off x="442650" y="350325"/>
            <a:ext cx="74418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b="1" dirty="0">
                <a:solidFill>
                  <a:srgbClr val="FFFFFF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MÓDULO</a:t>
            </a:r>
            <a:r>
              <a:rPr lang="es-419" dirty="0">
                <a:solidFill>
                  <a:srgbClr val="FFFFFF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 Mantenimiento de Sistemas Eléctricos y Electrónicos</a:t>
            </a:r>
            <a:endParaRPr dirty="0">
              <a:solidFill>
                <a:srgbClr val="FFFFFF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/>
          <p:nvPr/>
        </p:nvSpPr>
        <p:spPr>
          <a:xfrm rot="10800000" flipH="1">
            <a:off x="181650" y="822025"/>
            <a:ext cx="9356700" cy="6531300"/>
          </a:xfrm>
          <a:prstGeom prst="round1Rect">
            <a:avLst>
              <a:gd name="adj" fmla="val 15350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" name="Google Shape;31;p6"/>
          <p:cNvSpPr/>
          <p:nvPr/>
        </p:nvSpPr>
        <p:spPr>
          <a:xfrm>
            <a:off x="180900" y="180900"/>
            <a:ext cx="7911000" cy="651000"/>
          </a:xfrm>
          <a:prstGeom prst="round2SameRect">
            <a:avLst>
              <a:gd name="adj1" fmla="val 16667"/>
              <a:gd name="adj2" fmla="val 0"/>
            </a:avLst>
          </a:prstGeom>
          <a:solidFill>
            <a:srgbClr val="741B47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" name="Google Shape;32;p6"/>
          <p:cNvSpPr/>
          <p:nvPr/>
        </p:nvSpPr>
        <p:spPr>
          <a:xfrm>
            <a:off x="8091900" y="779400"/>
            <a:ext cx="662100" cy="52500"/>
          </a:xfrm>
          <a:prstGeom prst="rect">
            <a:avLst/>
          </a:prstGeom>
          <a:solidFill>
            <a:srgbClr val="0F69B4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</a:t>
            </a:r>
            <a:endParaRPr/>
          </a:p>
        </p:txBody>
      </p:sp>
      <p:sp>
        <p:nvSpPr>
          <p:cNvPr id="33" name="Google Shape;33;p6"/>
          <p:cNvSpPr/>
          <p:nvPr/>
        </p:nvSpPr>
        <p:spPr>
          <a:xfrm>
            <a:off x="8754000" y="779400"/>
            <a:ext cx="785400" cy="52500"/>
          </a:xfrm>
          <a:prstGeom prst="rect">
            <a:avLst/>
          </a:prstGeom>
          <a:solidFill>
            <a:srgbClr val="EB3C46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</a:t>
            </a:r>
            <a:endParaRPr/>
          </a:p>
        </p:txBody>
      </p:sp>
      <p:sp>
        <p:nvSpPr>
          <p:cNvPr id="7" name="Google Shape;68;p14"/>
          <p:cNvSpPr txBox="1"/>
          <p:nvPr userDrawn="1"/>
        </p:nvSpPr>
        <p:spPr>
          <a:xfrm>
            <a:off x="8453450" y="280975"/>
            <a:ext cx="11667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2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Actividad 6|</a:t>
            </a:r>
            <a:r>
              <a:rPr lang="es-419" sz="1600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2</a:t>
            </a:r>
            <a:endParaRPr sz="16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8" name="Google Shape;69;p14">
            <a:extLst>
              <a:ext uri="{FF2B5EF4-FFF2-40B4-BE49-F238E27FC236}">
                <a16:creationId xmlns="" xmlns:a16="http://schemas.microsoft.com/office/drawing/2014/main" id="{C532FFAC-AC06-444C-B632-11E9C5CE2D17}"/>
              </a:ext>
            </a:extLst>
          </p:cNvPr>
          <p:cNvSpPr txBox="1"/>
          <p:nvPr userDrawn="1"/>
        </p:nvSpPr>
        <p:spPr>
          <a:xfrm>
            <a:off x="442650" y="350325"/>
            <a:ext cx="74418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 b="1" dirty="0">
                <a:solidFill>
                  <a:srgbClr val="FFFFFF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MÓDULO</a:t>
            </a:r>
            <a:r>
              <a:rPr lang="es-419" dirty="0">
                <a:solidFill>
                  <a:srgbClr val="FFFFFF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 Mantenimiento de Sistemas Eléctricos y Electrónicos</a:t>
            </a:r>
            <a:endParaRPr dirty="0">
              <a:solidFill>
                <a:srgbClr val="FFFFFF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2" name="Marcador de número de diapositiva 1">
            <a:extLst>
              <a:ext uri="{FF2B5EF4-FFF2-40B4-BE49-F238E27FC236}">
                <a16:creationId xmlns="" xmlns:a16="http://schemas.microsoft.com/office/drawing/2014/main" id="{85E97B89-2A79-7641-82E9-51389FE8B17E}"/>
              </a:ext>
            </a:extLst>
          </p:cNvPr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 smtClean="0"/>
              <a:t>‹Nº›</a:t>
            </a:fld>
            <a:endParaRPr lang="es-419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 userDrawn="1">
  <p:cSld name="1_One column text">
    <p:bg>
      <p:bgRef idx="1001">
        <a:schemeClr val="bg1"/>
      </p:bgRef>
    </p:bg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30;p6"/>
          <p:cNvSpPr/>
          <p:nvPr userDrawn="1"/>
        </p:nvSpPr>
        <p:spPr>
          <a:xfrm rot="10800000" flipH="1">
            <a:off x="181650" y="822025"/>
            <a:ext cx="9356700" cy="6531300"/>
          </a:xfrm>
          <a:prstGeom prst="round1Rect">
            <a:avLst>
              <a:gd name="adj" fmla="val 15350"/>
            </a:avLst>
          </a:prstGeom>
          <a:solidFill>
            <a:srgbClr val="EFEFE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" name="Google Shape;21;p4">
            <a:extLst>
              <a:ext uri="{FF2B5EF4-FFF2-40B4-BE49-F238E27FC236}">
                <a16:creationId xmlns="" xmlns:a16="http://schemas.microsoft.com/office/drawing/2014/main" id="{0CF65277-058D-8D43-8CF9-D512E502AE8D}"/>
              </a:ext>
            </a:extLst>
          </p:cNvPr>
          <p:cNvSpPr/>
          <p:nvPr userDrawn="1"/>
        </p:nvSpPr>
        <p:spPr>
          <a:xfrm>
            <a:off x="8090850" y="769525"/>
            <a:ext cx="662100" cy="52500"/>
          </a:xfrm>
          <a:prstGeom prst="rect">
            <a:avLst/>
          </a:prstGeom>
          <a:solidFill>
            <a:srgbClr val="0F69B4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</a:t>
            </a:r>
            <a:endParaRPr/>
          </a:p>
        </p:txBody>
      </p:sp>
      <p:sp>
        <p:nvSpPr>
          <p:cNvPr id="9" name="Google Shape;22;p4">
            <a:extLst>
              <a:ext uri="{FF2B5EF4-FFF2-40B4-BE49-F238E27FC236}">
                <a16:creationId xmlns="" xmlns:a16="http://schemas.microsoft.com/office/drawing/2014/main" id="{5F978D90-D1A9-5244-94F8-002E0FC8013C}"/>
              </a:ext>
            </a:extLst>
          </p:cNvPr>
          <p:cNvSpPr/>
          <p:nvPr userDrawn="1"/>
        </p:nvSpPr>
        <p:spPr>
          <a:xfrm>
            <a:off x="8752950" y="769525"/>
            <a:ext cx="785400" cy="52500"/>
          </a:xfrm>
          <a:prstGeom prst="rect">
            <a:avLst/>
          </a:prstGeom>
          <a:solidFill>
            <a:srgbClr val="EB3C46"/>
          </a:solid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</a:t>
            </a:r>
            <a:endParaRPr/>
          </a:p>
        </p:txBody>
      </p:sp>
      <p:sp>
        <p:nvSpPr>
          <p:cNvPr id="10" name="Google Shape;31;p6"/>
          <p:cNvSpPr/>
          <p:nvPr userDrawn="1"/>
        </p:nvSpPr>
        <p:spPr>
          <a:xfrm>
            <a:off x="181651" y="180900"/>
            <a:ext cx="7909200" cy="651000"/>
          </a:xfrm>
          <a:prstGeom prst="round2SameRect">
            <a:avLst>
              <a:gd name="adj1" fmla="val 16667"/>
              <a:gd name="adj2" fmla="val 0"/>
            </a:avLst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92;p3"/>
          <p:cNvSpPr txBox="1"/>
          <p:nvPr userDrawn="1"/>
        </p:nvSpPr>
        <p:spPr>
          <a:xfrm>
            <a:off x="8170652" y="288449"/>
            <a:ext cx="11667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US" b="1" i="0" u="none" strike="noStrike" cap="none" dirty="0" smtClean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¡</a:t>
            </a:r>
            <a:r>
              <a:rPr lang="en-US" b="1" i="0" u="none" strike="noStrike" cap="none" dirty="0" err="1" smtClean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Atención</a:t>
            </a:r>
            <a:r>
              <a:rPr lang="en-US" b="1" i="0" u="none" strike="noStrike" cap="none" dirty="0" smtClean="0">
                <a:solidFill>
                  <a:schemeClr val="tx1"/>
                </a:solidFill>
                <a:latin typeface="Calibri"/>
                <a:ea typeface="Calibri"/>
                <a:cs typeface="Calibri"/>
                <a:sym typeface="Calibri"/>
              </a:rPr>
              <a:t>!</a:t>
            </a:r>
            <a:endParaRPr b="1" i="0" u="none" strike="noStrike" cap="none" dirty="0">
              <a:solidFill>
                <a:schemeClr val="tx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575919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sldNum" idx="12"/>
          </p:nvPr>
        </p:nvSpPr>
        <p:spPr>
          <a:xfrm>
            <a:off x="9006156" y="6854072"/>
            <a:ext cx="583200" cy="5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9575" tIns="109575" rIns="109575" bIns="109575" anchor="ctr" anchorCtr="0">
            <a:noAutofit/>
          </a:bodyPr>
          <a:lstStyle>
            <a:lvl1pPr lvl="0" algn="r">
              <a:buNone/>
              <a:defRPr sz="1200">
                <a:solidFill>
                  <a:schemeClr val="dk2"/>
                </a:solidFill>
              </a:defRPr>
            </a:lvl1pPr>
            <a:lvl2pPr lvl="1" algn="r">
              <a:buNone/>
              <a:defRPr sz="1200">
                <a:solidFill>
                  <a:schemeClr val="dk2"/>
                </a:solidFill>
              </a:defRPr>
            </a:lvl2pPr>
            <a:lvl3pPr lvl="2" algn="r">
              <a:buNone/>
              <a:defRPr sz="1200">
                <a:solidFill>
                  <a:schemeClr val="dk2"/>
                </a:solidFill>
              </a:defRPr>
            </a:lvl3pPr>
            <a:lvl4pPr lvl="3" algn="r">
              <a:buNone/>
              <a:defRPr sz="1200">
                <a:solidFill>
                  <a:schemeClr val="dk2"/>
                </a:solidFill>
              </a:defRPr>
            </a:lvl4pPr>
            <a:lvl5pPr lvl="4" algn="r">
              <a:buNone/>
              <a:defRPr sz="1200">
                <a:solidFill>
                  <a:schemeClr val="dk2"/>
                </a:solidFill>
              </a:defRPr>
            </a:lvl5pPr>
            <a:lvl6pPr lvl="5" algn="r">
              <a:buNone/>
              <a:defRPr sz="1200">
                <a:solidFill>
                  <a:schemeClr val="dk2"/>
                </a:solidFill>
              </a:defRPr>
            </a:lvl6pPr>
            <a:lvl7pPr lvl="6" algn="r">
              <a:buNone/>
              <a:defRPr sz="1200">
                <a:solidFill>
                  <a:schemeClr val="dk2"/>
                </a:solidFill>
              </a:defRPr>
            </a:lvl7pPr>
            <a:lvl8pPr lvl="7" algn="r">
              <a:buNone/>
              <a:defRPr sz="1200">
                <a:solidFill>
                  <a:schemeClr val="dk2"/>
                </a:solidFill>
              </a:defRPr>
            </a:lvl8pPr>
            <a:lvl9pPr lvl="8" algn="r">
              <a:buNone/>
              <a:defRPr sz="12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419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3" r:id="rId2"/>
    <p:sldLayoutId id="2147483649" r:id="rId3"/>
    <p:sldLayoutId id="2147483650" r:id="rId4"/>
    <p:sldLayoutId id="2147483651" r:id="rId5"/>
    <p:sldLayoutId id="2147483652" r:id="rId6"/>
    <p:sldLayoutId id="2147483660" r:id="rId7"/>
  </p:sldLayoutIdLst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microsoft.com/office/2007/relationships/hdphoto" Target="../media/hdphoto1.wdp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30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2.png"/><Relationship Id="rId4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11.png"/><Relationship Id="rId4" Type="http://schemas.openxmlformats.org/officeDocument/2006/relationships/image" Target="../media/image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Relationship Id="rId5" Type="http://schemas.openxmlformats.org/officeDocument/2006/relationships/hyperlink" Target="https://www.youtube.com/watch?v=ulsv7uxDZoc&amp;feature=emb_logo&amp;ab_channel=vtenlinea" TargetMode="External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48;p10"/>
          <p:cNvSpPr txBox="1">
            <a:spLocks/>
          </p:cNvSpPr>
          <p:nvPr/>
        </p:nvSpPr>
        <p:spPr>
          <a:xfrm>
            <a:off x="1176619" y="6648293"/>
            <a:ext cx="7012134" cy="3118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 baseline="0">
                <a:solidFill>
                  <a:srgbClr val="000000"/>
                </a:solidFill>
                <a:latin typeface="Calibri" panose="020F0502020204030204" pitchFamily="34" charset="0"/>
                <a:ea typeface="Arial"/>
                <a:cs typeface="Calibri" panose="020F0502020204030204" pitchFamily="34" charset="0"/>
                <a:sym typeface="Arial"/>
              </a:defRPr>
            </a:lvl1pPr>
            <a:lvl2pPr marR="0" lvl="1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100" b="0" i="0" u="none" strike="noStrike" cap="none">
                <a:solidFill>
                  <a:schemeClr val="bg1"/>
                </a:solidFill>
                <a:latin typeface="Calibri" panose="020F0502020204030204" pitchFamily="34" charset="0"/>
                <a:ea typeface="Arial"/>
                <a:cs typeface="Calibri" panose="020F0502020204030204" pitchFamily="34" charset="0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lvl="1"/>
            <a:r>
              <a:rPr lang="es-CL"/>
              <a:t>En estos documentos se utilizarán de manera inclusiva términos como: el estudiante, el docente, el compañero u otras palabras equivalentes y sus respectivos plurales, es decir, con ellas, se hace referencia tanto a hombres como a mujeres.</a:t>
            </a:r>
            <a:endParaRPr lang="es-CL" dirty="0"/>
          </a:p>
        </p:txBody>
      </p:sp>
      <p:sp>
        <p:nvSpPr>
          <p:cNvPr id="6" name="Google Shape;60;p13"/>
          <p:cNvSpPr txBox="1">
            <a:spLocks/>
          </p:cNvSpPr>
          <p:nvPr/>
        </p:nvSpPr>
        <p:spPr>
          <a:xfrm>
            <a:off x="374950" y="2144650"/>
            <a:ext cx="1444325" cy="178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dk1"/>
              </a:buClr>
              <a:buSzPts val="1100"/>
            </a:pPr>
            <a:r>
              <a:rPr lang="es-CL" sz="1500" b="1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MÓDULO </a:t>
            </a:r>
            <a:r>
              <a:rPr lang="es-CL" sz="1500" b="1" smtClean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5</a:t>
            </a:r>
            <a:endParaRPr lang="es-CL" sz="1500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  <a:p>
            <a:endParaRPr lang="es-CL" sz="1500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1" name="Google Shape;61;p13"/>
          <p:cNvSpPr txBox="1">
            <a:spLocks/>
          </p:cNvSpPr>
          <p:nvPr/>
        </p:nvSpPr>
        <p:spPr>
          <a:xfrm>
            <a:off x="365424" y="2611974"/>
            <a:ext cx="4749501" cy="13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chemeClr val="dk1"/>
              </a:buClr>
              <a:buSzPts val="1100"/>
            </a:pPr>
            <a:r>
              <a:rPr lang="es-419" sz="36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MANTENIMIENTO DE SISTEMAS ELÉCTRICOS Y ELECTRÓNICOS</a:t>
            </a:r>
          </a:p>
          <a:p>
            <a:pPr>
              <a:lnSpc>
                <a:spcPct val="90000"/>
              </a:lnSpc>
            </a:pPr>
            <a:endParaRPr lang="es-419" sz="3600" b="1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6074" y="1927122"/>
            <a:ext cx="6154391" cy="4438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2718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3"/>
          <p:cNvSpPr txBox="1">
            <a:spLocks noGrp="1"/>
          </p:cNvSpPr>
          <p:nvPr>
            <p:ph type="subTitle" idx="1"/>
          </p:nvPr>
        </p:nvSpPr>
        <p:spPr>
          <a:xfrm>
            <a:off x="365425" y="2144650"/>
            <a:ext cx="1444325" cy="1783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CL" sz="1500" b="1" dirty="0">
                <a:solidFill>
                  <a:srgbClr val="000000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ACTIVIDAD 6</a:t>
            </a:r>
            <a:endParaRPr sz="1500" b="1" dirty="0">
              <a:solidFill>
                <a:srgbClr val="000000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500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61" name="Google Shape;61;p13"/>
          <p:cNvSpPr txBox="1">
            <a:spLocks noGrp="1"/>
          </p:cNvSpPr>
          <p:nvPr>
            <p:ph type="subTitle" idx="2"/>
          </p:nvPr>
        </p:nvSpPr>
        <p:spPr>
          <a:xfrm>
            <a:off x="365425" y="2364630"/>
            <a:ext cx="5940600" cy="13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419" sz="36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PRACTICANDO CON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419" sz="36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TABLAS PROTOBOARD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s-419" sz="3600" b="1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="" xmlns:a16="http://schemas.microsoft.com/office/drawing/2014/main" id="{659D09B7-7593-3640-BE69-9B3ED9EECC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67987">
            <a:off x="240114" y="2952217"/>
            <a:ext cx="7132871" cy="417183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="" xmlns:a16="http://schemas.microsoft.com/office/drawing/2014/main" id="{653F8B9B-5635-1D44-8478-CB112583AE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63423" y="1622340"/>
            <a:ext cx="2704869" cy="2549033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="" xmlns:a16="http://schemas.microsoft.com/office/drawing/2014/main" id="{5FF72B85-13BC-FE4B-BD31-3A709AC75C5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83496" y="5301862"/>
            <a:ext cx="2574011" cy="2425714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EE39DF2A-EA2C-F647-98C6-481008BE8C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6278" y="4049142"/>
            <a:ext cx="2800871" cy="2639504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73AB7972-290F-B640-96D9-70D739062DC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9425" y="4646587"/>
            <a:ext cx="2889550" cy="272307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="" xmlns:a16="http://schemas.microsoft.com/office/drawing/2014/main" id="{13E21029-C77E-B44E-BC1B-6BD7C3E411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27531" y="2507283"/>
            <a:ext cx="2679618" cy="252523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250"/>
                            </p:stCondLst>
                            <p:childTnLst>
                              <p:par>
                                <p:cTn id="10" presetID="2" presetClass="entr" presetSubtype="4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" presetClass="entr" presetSubtype="6" de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decel="6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1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43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367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9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98" tmFilter="0, 0; 0.125,0.2665; 0.25,0.4; 0.375,0.465; 0.5,0.5;  0.625,0.535; 0.75,0.6; 0.875,0.7335; 1,1">
                                          <p:stCondLst>
                                            <p:cond delay="49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9" tmFilter="0, 0; 0.125,0.2665; 0.25,0.4; 0.375,0.465; 0.5,0.5;  0.625,0.535; 0.75,0.6; 0.875,0.7335; 1,1">
                                          <p:stCondLst>
                                            <p:cond delay="993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3" tmFilter="0, 0; 0.125,0.2665; 0.25,0.4; 0.375,0.465; 0.5,0.5;  0.625,0.535; 0.75,0.6; 0.875,0.7335; 1,1">
                                          <p:stCondLst>
                                            <p:cond delay="12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0">
                                          <p:stCondLst>
                                            <p:cond delay="48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24" decel="50000">
                                          <p:stCondLst>
                                            <p:cond delay="50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0">
                                          <p:stCondLst>
                                            <p:cond delay="98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24" decel="50000">
                                          <p:stCondLst>
                                            <p:cond delay="10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0">
                                          <p:stCondLst>
                                            <p:cond delay="123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24" decel="50000">
                                          <p:stCondLst>
                                            <p:cond delay="125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0">
                                          <p:stCondLst>
                                            <p:cond delay="13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24" decel="50000">
                                          <p:stCondLst>
                                            <p:cond delay="13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"/>
          <p:cNvGrpSpPr/>
          <p:nvPr/>
        </p:nvGrpSpPr>
        <p:grpSpPr>
          <a:xfrm>
            <a:off x="375975" y="1373700"/>
            <a:ext cx="8959094" cy="5459718"/>
            <a:chOff x="375975" y="1373700"/>
            <a:chExt cx="8959094" cy="5459718"/>
          </a:xfrm>
        </p:grpSpPr>
        <p:sp>
          <p:nvSpPr>
            <p:cNvPr id="3" name="Google Shape;101;p3"/>
            <p:cNvSpPr/>
            <p:nvPr/>
          </p:nvSpPr>
          <p:spPr>
            <a:xfrm>
              <a:off x="481781" y="1887795"/>
              <a:ext cx="4090219" cy="3116824"/>
            </a:xfrm>
            <a:prstGeom prst="roundRect">
              <a:avLst>
                <a:gd name="adj" fmla="val 8420"/>
              </a:avLst>
            </a:prstGeom>
            <a:solidFill>
              <a:schemeClr val="bg1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1400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rPr>
                <a:t>    </a:t>
              </a: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" name="Google Shape;99;p3"/>
            <p:cNvSpPr txBox="1"/>
            <p:nvPr/>
          </p:nvSpPr>
          <p:spPr>
            <a:xfrm>
              <a:off x="1095636" y="2880851"/>
              <a:ext cx="2812027" cy="113071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s-CL" sz="2200" b="1" baseline="30000" dirty="0">
                  <a:latin typeface="Calibri" panose="020F0502020204030204" pitchFamily="34" charset="0"/>
                  <a:cs typeface="Calibri" panose="020F0502020204030204" pitchFamily="34" charset="0"/>
                </a:rPr>
                <a:t>OA6.</a:t>
              </a:r>
              <a:r>
                <a:rPr lang="es-CL" sz="2200" baseline="30000" dirty="0">
                  <a:latin typeface="Calibri" panose="020F0502020204030204" pitchFamily="34" charset="0"/>
                  <a:cs typeface="Calibri" panose="020F0502020204030204" pitchFamily="34" charset="0"/>
                </a:rPr>
                <a:t> Reemplazar y probar sistemas eléctricos y electrónicos de los vehículos automotrices, tales como sistemas de carga, de arranque, de encendido, de alumbrado y señalización, de cierre centralizado, según indicaciones del fabricante y estándares internacionales.</a:t>
              </a:r>
            </a:p>
          </p:txBody>
        </p:sp>
        <p:pic>
          <p:nvPicPr>
            <p:cNvPr id="5" name="Imagen 4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5975" y="1796210"/>
              <a:ext cx="719661" cy="686189"/>
            </a:xfrm>
            <a:prstGeom prst="rect">
              <a:avLst/>
            </a:prstGeom>
          </p:spPr>
        </p:pic>
        <p:sp>
          <p:nvSpPr>
            <p:cNvPr id="6" name="Google Shape;95;p3"/>
            <p:cNvSpPr txBox="1"/>
            <p:nvPr/>
          </p:nvSpPr>
          <p:spPr>
            <a:xfrm>
              <a:off x="375975" y="1373700"/>
              <a:ext cx="4864619" cy="3195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>
                <a:lnSpc>
                  <a:spcPct val="80000"/>
                </a:lnSpc>
                <a:buSzPts val="2800"/>
              </a:pPr>
              <a:r>
                <a:rPr lang="en-US" sz="2800" b="1" dirty="0" smtClean="0">
                  <a:solidFill>
                    <a:srgbClr val="741B47"/>
                  </a:solidFill>
                  <a:latin typeface="Calibri"/>
                  <a:ea typeface="Calibri"/>
                  <a:cs typeface="Calibri"/>
                  <a:sym typeface="Calibri"/>
                </a:rPr>
                <a:t>OBJETIVO DE APRENDIZAJE</a:t>
              </a:r>
              <a:endParaRPr lang="en-US" sz="3100" b="1" dirty="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pic>
          <p:nvPicPr>
            <p:cNvPr id="7" name="Imagen 6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85785" y="2354963"/>
              <a:ext cx="5849284" cy="447845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48029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4"/>
          <p:cNvSpPr txBox="1">
            <a:spLocks noGrp="1"/>
          </p:cNvSpPr>
          <p:nvPr>
            <p:ph type="subTitle" idx="1"/>
          </p:nvPr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-419" b="1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RECORDEMOS</a:t>
            </a:r>
            <a:endParaRPr b="1" dirty="0">
              <a:solidFill>
                <a:srgbClr val="000000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71" name="Google Shape;71;p14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¿QUÉ APRENDIMOS LA ACTIVIDAD ANTERIOR?</a:t>
            </a:r>
            <a:endParaRPr sz="3100" b="1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82" name="Google Shape;82;p14"/>
          <p:cNvSpPr txBox="1"/>
          <p:nvPr/>
        </p:nvSpPr>
        <p:spPr>
          <a:xfrm>
            <a:off x="375767" y="2370247"/>
            <a:ext cx="5192504" cy="4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000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CONOCIENDO CIRCUITOS EN SERIE Y PARALELOS</a:t>
            </a:r>
            <a:endParaRPr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3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1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28" name="Google Shape;72;p14">
            <a:extLst>
              <a:ext uri="{FF2B5EF4-FFF2-40B4-BE49-F238E27FC236}">
                <a16:creationId xmlns="" xmlns:a16="http://schemas.microsoft.com/office/drawing/2014/main" id="{04295939-D2FA-3342-8D3F-3F3CE9B31EEA}"/>
              </a:ext>
            </a:extLst>
          </p:cNvPr>
          <p:cNvSpPr/>
          <p:nvPr/>
        </p:nvSpPr>
        <p:spPr>
          <a:xfrm>
            <a:off x="647700" y="4281482"/>
            <a:ext cx="4212431" cy="11496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         </a:t>
            </a:r>
            <a:endParaRPr/>
          </a:p>
        </p:txBody>
      </p:sp>
      <p:sp>
        <p:nvSpPr>
          <p:cNvPr id="29" name="Google Shape;73;p14">
            <a:extLst>
              <a:ext uri="{FF2B5EF4-FFF2-40B4-BE49-F238E27FC236}">
                <a16:creationId xmlns="" xmlns:a16="http://schemas.microsoft.com/office/drawing/2014/main" id="{DFF857DF-F61F-E748-8EF6-B7D21B506E0F}"/>
              </a:ext>
            </a:extLst>
          </p:cNvPr>
          <p:cNvSpPr/>
          <p:nvPr/>
        </p:nvSpPr>
        <p:spPr>
          <a:xfrm>
            <a:off x="647700" y="2934578"/>
            <a:ext cx="4212431" cy="11496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grpSp>
        <p:nvGrpSpPr>
          <p:cNvPr id="30" name="Google Shape;74;p14">
            <a:extLst>
              <a:ext uri="{FF2B5EF4-FFF2-40B4-BE49-F238E27FC236}">
                <a16:creationId xmlns="" xmlns:a16="http://schemas.microsoft.com/office/drawing/2014/main" id="{D3D24E18-6139-D841-B7C7-E86CF353A67F}"/>
              </a:ext>
            </a:extLst>
          </p:cNvPr>
          <p:cNvGrpSpPr/>
          <p:nvPr/>
        </p:nvGrpSpPr>
        <p:grpSpPr>
          <a:xfrm>
            <a:off x="476000" y="3337027"/>
            <a:ext cx="376200" cy="393826"/>
            <a:chOff x="476000" y="3501149"/>
            <a:chExt cx="376200" cy="393826"/>
          </a:xfrm>
        </p:grpSpPr>
        <p:sp>
          <p:nvSpPr>
            <p:cNvPr id="31" name="Google Shape;75;p14">
              <a:extLst>
                <a:ext uri="{FF2B5EF4-FFF2-40B4-BE49-F238E27FC236}">
                  <a16:creationId xmlns="" xmlns:a16="http://schemas.microsoft.com/office/drawing/2014/main" id="{6D4E9005-6100-BB46-889C-D2B85D5C9A7A}"/>
                </a:ext>
              </a:extLst>
            </p:cNvPr>
            <p:cNvSpPr/>
            <p:nvPr/>
          </p:nvSpPr>
          <p:spPr>
            <a:xfrm>
              <a:off x="476000" y="3509175"/>
              <a:ext cx="376200" cy="3858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76;p14">
              <a:extLst>
                <a:ext uri="{FF2B5EF4-FFF2-40B4-BE49-F238E27FC236}">
                  <a16:creationId xmlns="" xmlns:a16="http://schemas.microsoft.com/office/drawing/2014/main" id="{410F9876-6CCD-B441-B3C4-02E41524CCDC}"/>
                </a:ext>
              </a:extLst>
            </p:cNvPr>
            <p:cNvSpPr txBox="1"/>
            <p:nvPr/>
          </p:nvSpPr>
          <p:spPr>
            <a:xfrm>
              <a:off x="486663" y="3501149"/>
              <a:ext cx="300300" cy="385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419" sz="2800" b="1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1</a:t>
              </a:r>
              <a:endParaRPr sz="28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33" name="Google Shape;77;p14">
            <a:extLst>
              <a:ext uri="{FF2B5EF4-FFF2-40B4-BE49-F238E27FC236}">
                <a16:creationId xmlns="" xmlns:a16="http://schemas.microsoft.com/office/drawing/2014/main" id="{1E2977FF-1456-9F40-A74E-3953EC3EB958}"/>
              </a:ext>
            </a:extLst>
          </p:cNvPr>
          <p:cNvGrpSpPr/>
          <p:nvPr/>
        </p:nvGrpSpPr>
        <p:grpSpPr>
          <a:xfrm>
            <a:off x="476000" y="4666567"/>
            <a:ext cx="376200" cy="394527"/>
            <a:chOff x="123575" y="4329148"/>
            <a:chExt cx="376200" cy="394527"/>
          </a:xfrm>
        </p:grpSpPr>
        <p:sp>
          <p:nvSpPr>
            <p:cNvPr id="34" name="Google Shape;78;p14">
              <a:extLst>
                <a:ext uri="{FF2B5EF4-FFF2-40B4-BE49-F238E27FC236}">
                  <a16:creationId xmlns="" xmlns:a16="http://schemas.microsoft.com/office/drawing/2014/main" id="{A4232073-6007-674F-8666-2CD8946E1C97}"/>
                </a:ext>
              </a:extLst>
            </p:cNvPr>
            <p:cNvSpPr/>
            <p:nvPr/>
          </p:nvSpPr>
          <p:spPr>
            <a:xfrm>
              <a:off x="123575" y="4337875"/>
              <a:ext cx="376200" cy="3858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79;p14">
              <a:extLst>
                <a:ext uri="{FF2B5EF4-FFF2-40B4-BE49-F238E27FC236}">
                  <a16:creationId xmlns="" xmlns:a16="http://schemas.microsoft.com/office/drawing/2014/main" id="{3AA2CB59-37E1-2E43-8B74-CEE4F6E5218C}"/>
                </a:ext>
              </a:extLst>
            </p:cNvPr>
            <p:cNvSpPr txBox="1"/>
            <p:nvPr/>
          </p:nvSpPr>
          <p:spPr>
            <a:xfrm>
              <a:off x="140802" y="4329148"/>
              <a:ext cx="300300" cy="385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419" sz="2800" b="1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2</a:t>
              </a:r>
              <a:endParaRPr sz="28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6" name="Google Shape;80;p14">
            <a:extLst>
              <a:ext uri="{FF2B5EF4-FFF2-40B4-BE49-F238E27FC236}">
                <a16:creationId xmlns="" xmlns:a16="http://schemas.microsoft.com/office/drawing/2014/main" id="{BD6A8BE4-189E-A545-96B9-7FEEBD33A4E2}"/>
              </a:ext>
            </a:extLst>
          </p:cNvPr>
          <p:cNvSpPr txBox="1"/>
          <p:nvPr/>
        </p:nvSpPr>
        <p:spPr>
          <a:xfrm>
            <a:off x="1004900" y="3257930"/>
            <a:ext cx="4129200" cy="5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5000"/>
              </a:lnSpc>
            </a:pPr>
            <a:r>
              <a:rPr lang="es-419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Diferenciaste un </a:t>
            </a:r>
            <a:r>
              <a:rPr lang="es-419" sz="1600" b="1" dirty="0">
                <a:solidFill>
                  <a:srgbClr val="76384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circuito en serie de uno paralelo.</a:t>
            </a:r>
          </a:p>
        </p:txBody>
      </p:sp>
      <p:sp>
        <p:nvSpPr>
          <p:cNvPr id="37" name="Google Shape;81;p14">
            <a:extLst>
              <a:ext uri="{FF2B5EF4-FFF2-40B4-BE49-F238E27FC236}">
                <a16:creationId xmlns="" xmlns:a16="http://schemas.microsoft.com/office/drawing/2014/main" id="{9122418D-BFE2-4B4D-B959-E6EE3D4B4E46}"/>
              </a:ext>
            </a:extLst>
          </p:cNvPr>
          <p:cNvSpPr txBox="1"/>
          <p:nvPr/>
        </p:nvSpPr>
        <p:spPr>
          <a:xfrm>
            <a:off x="1095375" y="4585948"/>
            <a:ext cx="4038600" cy="5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5000"/>
              </a:lnSpc>
            </a:pPr>
            <a:r>
              <a:rPr lang="es-419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Aprendiste a armar circuitos en series </a:t>
            </a:r>
          </a:p>
          <a:p>
            <a:pPr lvl="0">
              <a:lnSpc>
                <a:spcPct val="115000"/>
              </a:lnSpc>
            </a:pPr>
            <a:r>
              <a:rPr lang="es-419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y en paralelo.</a:t>
            </a:r>
          </a:p>
        </p:txBody>
      </p:sp>
      <p:sp>
        <p:nvSpPr>
          <p:cNvPr id="41" name="Google Shape;72;p14">
            <a:extLst>
              <a:ext uri="{FF2B5EF4-FFF2-40B4-BE49-F238E27FC236}">
                <a16:creationId xmlns="" xmlns:a16="http://schemas.microsoft.com/office/drawing/2014/main" id="{22210C94-8B3C-B349-A31B-AB521703FEA8}"/>
              </a:ext>
            </a:extLst>
          </p:cNvPr>
          <p:cNvSpPr/>
          <p:nvPr/>
        </p:nvSpPr>
        <p:spPr>
          <a:xfrm>
            <a:off x="636813" y="5628386"/>
            <a:ext cx="4212431" cy="114960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         </a:t>
            </a:r>
            <a:endParaRPr/>
          </a:p>
        </p:txBody>
      </p:sp>
      <p:grpSp>
        <p:nvGrpSpPr>
          <p:cNvPr id="42" name="Google Shape;77;p14">
            <a:extLst>
              <a:ext uri="{FF2B5EF4-FFF2-40B4-BE49-F238E27FC236}">
                <a16:creationId xmlns="" xmlns:a16="http://schemas.microsoft.com/office/drawing/2014/main" id="{ECC469C9-E149-684A-803A-BF5CD36FE13B}"/>
              </a:ext>
            </a:extLst>
          </p:cNvPr>
          <p:cNvGrpSpPr/>
          <p:nvPr/>
        </p:nvGrpSpPr>
        <p:grpSpPr>
          <a:xfrm>
            <a:off x="465113" y="6014292"/>
            <a:ext cx="376200" cy="393706"/>
            <a:chOff x="123575" y="4329969"/>
            <a:chExt cx="376200" cy="393706"/>
          </a:xfrm>
        </p:grpSpPr>
        <p:sp>
          <p:nvSpPr>
            <p:cNvPr id="43" name="Google Shape;78;p14">
              <a:extLst>
                <a:ext uri="{FF2B5EF4-FFF2-40B4-BE49-F238E27FC236}">
                  <a16:creationId xmlns="" xmlns:a16="http://schemas.microsoft.com/office/drawing/2014/main" id="{3A78A7C6-08B1-B248-9F88-CFDA20A01442}"/>
                </a:ext>
              </a:extLst>
            </p:cNvPr>
            <p:cNvSpPr/>
            <p:nvPr/>
          </p:nvSpPr>
          <p:spPr>
            <a:xfrm>
              <a:off x="123575" y="4337875"/>
              <a:ext cx="376200" cy="385800"/>
            </a:xfrm>
            <a:prstGeom prst="roundRect">
              <a:avLst>
                <a:gd name="adj" fmla="val 16667"/>
              </a:avLst>
            </a:prstGeom>
            <a:solidFill>
              <a:srgbClr val="741B4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79;p14">
              <a:extLst>
                <a:ext uri="{FF2B5EF4-FFF2-40B4-BE49-F238E27FC236}">
                  <a16:creationId xmlns="" xmlns:a16="http://schemas.microsoft.com/office/drawing/2014/main" id="{AF755A23-6319-3444-B8CA-378032D6E503}"/>
                </a:ext>
              </a:extLst>
            </p:cNvPr>
            <p:cNvSpPr txBox="1"/>
            <p:nvPr/>
          </p:nvSpPr>
          <p:spPr>
            <a:xfrm>
              <a:off x="134462" y="4329969"/>
              <a:ext cx="300300" cy="3858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419" sz="2800" b="1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rPr>
                <a:t>3</a:t>
              </a:r>
              <a:endParaRPr sz="2800" b="1" dirty="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8" name="Google Shape;81;p14">
            <a:extLst>
              <a:ext uri="{FF2B5EF4-FFF2-40B4-BE49-F238E27FC236}">
                <a16:creationId xmlns="" xmlns:a16="http://schemas.microsoft.com/office/drawing/2014/main" id="{DF152514-0B89-B445-939A-EEE7A4AF0413}"/>
              </a:ext>
            </a:extLst>
          </p:cNvPr>
          <p:cNvSpPr txBox="1"/>
          <p:nvPr/>
        </p:nvSpPr>
        <p:spPr>
          <a:xfrm>
            <a:off x="1084488" y="5932852"/>
            <a:ext cx="4038600" cy="538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5000"/>
              </a:lnSpc>
            </a:pPr>
            <a:r>
              <a:rPr lang="es-419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Realizaste </a:t>
            </a:r>
            <a:r>
              <a:rPr lang="es-419" sz="1600" b="1" dirty="0">
                <a:solidFill>
                  <a:srgbClr val="76384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mediciones</a:t>
            </a:r>
            <a:r>
              <a:rPr lang="es-419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 en diferentes </a:t>
            </a:r>
          </a:p>
          <a:p>
            <a:pPr lvl="0">
              <a:lnSpc>
                <a:spcPct val="115000"/>
              </a:lnSpc>
            </a:pPr>
            <a:r>
              <a:rPr lang="es-419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circuitos eléctricos, ocupando </a:t>
            </a:r>
          </a:p>
          <a:p>
            <a:pPr lvl="0">
              <a:lnSpc>
                <a:spcPct val="115000"/>
              </a:lnSpc>
            </a:pPr>
            <a:r>
              <a:rPr lang="es-419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el multímetro.</a:t>
            </a:r>
          </a:p>
        </p:txBody>
      </p:sp>
      <p:pic>
        <p:nvPicPr>
          <p:cNvPr id="49" name="Imagen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4760" y="2500812"/>
            <a:ext cx="4863918" cy="4608197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ANTES DE COMENZAR</a:t>
            </a:r>
            <a:endParaRPr sz="3100" b="1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grpSp>
        <p:nvGrpSpPr>
          <p:cNvPr id="2" name="Grupo 1"/>
          <p:cNvGrpSpPr/>
          <p:nvPr/>
        </p:nvGrpSpPr>
        <p:grpSpPr>
          <a:xfrm>
            <a:off x="375767" y="2826609"/>
            <a:ext cx="5889275" cy="1431588"/>
            <a:chOff x="466025" y="2264112"/>
            <a:chExt cx="5889275" cy="1431588"/>
          </a:xfrm>
        </p:grpSpPr>
        <p:grpSp>
          <p:nvGrpSpPr>
            <p:cNvPr id="89" name="Google Shape;89;p15"/>
            <p:cNvGrpSpPr/>
            <p:nvPr/>
          </p:nvGrpSpPr>
          <p:grpSpPr>
            <a:xfrm>
              <a:off x="466025" y="2264112"/>
              <a:ext cx="5889275" cy="1431588"/>
              <a:chOff x="466025" y="2206962"/>
              <a:chExt cx="5889275" cy="1431588"/>
            </a:xfrm>
          </p:grpSpPr>
          <p:sp>
            <p:nvSpPr>
              <p:cNvPr id="90" name="Google Shape;90;p15"/>
              <p:cNvSpPr/>
              <p:nvPr/>
            </p:nvSpPr>
            <p:spPr>
              <a:xfrm>
                <a:off x="466025" y="2483000"/>
                <a:ext cx="5650725" cy="1155550"/>
              </a:xfrm>
              <a:prstGeom prst="roundRect">
                <a:avLst>
                  <a:gd name="adj" fmla="val 16667"/>
                </a:avLst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s-419"/>
                  <a:t>    </a:t>
                </a:r>
                <a:endParaRPr/>
              </a:p>
            </p:txBody>
          </p:sp>
          <p:pic>
            <p:nvPicPr>
              <p:cNvPr id="91" name="Google Shape;91;p15"/>
              <p:cNvPicPr preferRelativeResize="0"/>
              <p:nvPr/>
            </p:nvPicPr>
            <p:blipFill>
              <a:blip r:embed="rId3">
                <a:alphaModFix/>
              </a:blip>
              <a:stretch>
                <a:fillRect/>
              </a:stretch>
            </p:blipFill>
            <p:spPr>
              <a:xfrm>
                <a:off x="5878200" y="2206962"/>
                <a:ext cx="477100" cy="4771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  <p:sp>
          <p:nvSpPr>
            <p:cNvPr id="97" name="Google Shape;97;p15"/>
            <p:cNvSpPr txBox="1"/>
            <p:nvPr/>
          </p:nvSpPr>
          <p:spPr>
            <a:xfrm>
              <a:off x="806875" y="2931842"/>
              <a:ext cx="3819550" cy="363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419" sz="1600" dirty="0">
                  <a:latin typeface="Calibri" panose="020F0502020204030204" pitchFamily="34" charset="0"/>
                  <a:ea typeface="Roboto Medium"/>
                  <a:cs typeface="Calibri" panose="020F0502020204030204" pitchFamily="34" charset="0"/>
                  <a:sym typeface="Roboto Medium"/>
                </a:rPr>
                <a:t>¿Conocen este instrumento?</a:t>
              </a:r>
              <a:endParaRPr sz="16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endParaRPr>
            </a:p>
          </p:txBody>
        </p:sp>
      </p:grpSp>
      <p:sp>
        <p:nvSpPr>
          <p:cNvPr id="99" name="Google Shape;99;p15"/>
          <p:cNvSpPr txBox="1"/>
          <p:nvPr/>
        </p:nvSpPr>
        <p:spPr>
          <a:xfrm>
            <a:off x="506729" y="6208822"/>
            <a:ext cx="5388800" cy="1983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100" b="1" dirty="0">
                <a:solidFill>
                  <a:srgbClr val="76384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¡Compartan experiencias </a:t>
            </a:r>
            <a:r>
              <a:rPr lang="es-419" sz="2100" dirty="0">
                <a:solidFill>
                  <a:srgbClr val="76384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con sus compañeros! </a:t>
            </a:r>
            <a:endParaRPr sz="2000" dirty="0">
              <a:solidFill>
                <a:srgbClr val="76384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22" name="Google Shape;70;p14">
            <a:extLst>
              <a:ext uri="{FF2B5EF4-FFF2-40B4-BE49-F238E27FC236}">
                <a16:creationId xmlns="" xmlns:a16="http://schemas.microsoft.com/office/drawing/2014/main" id="{3C5EA18A-4979-4B4F-89E8-76D78BAC99AB}"/>
              </a:ext>
            </a:extLst>
          </p:cNvPr>
          <p:cNvSpPr txBox="1">
            <a:spLocks/>
          </p:cNvSpPr>
          <p:nvPr/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dk1"/>
              </a:buClr>
              <a:buSzPts val="1100"/>
            </a:pPr>
            <a:r>
              <a:rPr lang="es-419" b="1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ALGUNAS PREGUNTAS</a:t>
            </a:r>
          </a:p>
          <a:p>
            <a:endParaRPr lang="es-419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grpSp>
        <p:nvGrpSpPr>
          <p:cNvPr id="3" name="Grupo 2"/>
          <p:cNvGrpSpPr/>
          <p:nvPr/>
        </p:nvGrpSpPr>
        <p:grpSpPr>
          <a:xfrm>
            <a:off x="375767" y="4316803"/>
            <a:ext cx="5889275" cy="1431588"/>
            <a:chOff x="442650" y="3803939"/>
            <a:chExt cx="5889275" cy="1431588"/>
          </a:xfrm>
        </p:grpSpPr>
        <p:sp>
          <p:nvSpPr>
            <p:cNvPr id="98" name="Google Shape;98;p15"/>
            <p:cNvSpPr txBox="1"/>
            <p:nvPr/>
          </p:nvSpPr>
          <p:spPr>
            <a:xfrm>
              <a:off x="747531" y="4416252"/>
              <a:ext cx="5440500" cy="483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lnSpc>
                  <a:spcPct val="115000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419" sz="1600" dirty="0">
                  <a:latin typeface="Calibri" panose="020F0502020204030204" pitchFamily="34" charset="0"/>
                  <a:ea typeface="Roboto Medium"/>
                  <a:cs typeface="Calibri" panose="020F0502020204030204" pitchFamily="34" charset="0"/>
                  <a:sym typeface="Roboto Medium"/>
                </a:rPr>
                <a:t>¿Para qué sirve una </a:t>
              </a:r>
              <a:r>
                <a:rPr lang="es-419" sz="1600" b="1" dirty="0">
                  <a:latin typeface="Calibri" panose="020F0502020204030204" pitchFamily="34" charset="0"/>
                  <a:ea typeface="Roboto Medium"/>
                  <a:cs typeface="Calibri" panose="020F0502020204030204" pitchFamily="34" charset="0"/>
                  <a:sym typeface="Roboto Medium"/>
                </a:rPr>
                <a:t>tabla protoboard?</a:t>
              </a:r>
              <a:endParaRPr sz="1600" b="1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endParaRPr>
            </a:p>
          </p:txBody>
        </p:sp>
        <p:grpSp>
          <p:nvGrpSpPr>
            <p:cNvPr id="17" name="Google Shape;89;p15"/>
            <p:cNvGrpSpPr/>
            <p:nvPr/>
          </p:nvGrpSpPr>
          <p:grpSpPr>
            <a:xfrm>
              <a:off x="442650" y="3803939"/>
              <a:ext cx="5889275" cy="1431588"/>
              <a:chOff x="466025" y="2206962"/>
              <a:chExt cx="5889275" cy="1431588"/>
            </a:xfrm>
          </p:grpSpPr>
          <p:sp>
            <p:nvSpPr>
              <p:cNvPr id="20" name="Google Shape;90;p15"/>
              <p:cNvSpPr/>
              <p:nvPr/>
            </p:nvSpPr>
            <p:spPr>
              <a:xfrm>
                <a:off x="466025" y="2483000"/>
                <a:ext cx="5650725" cy="1155550"/>
              </a:xfrm>
              <a:prstGeom prst="roundRect">
                <a:avLst>
                  <a:gd name="adj" fmla="val 16667"/>
                </a:avLst>
              </a:prstGeom>
              <a:noFill/>
              <a:ln w="9525" cap="flat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s-419"/>
                  <a:t>    </a:t>
                </a:r>
                <a:endParaRPr/>
              </a:p>
            </p:txBody>
          </p:sp>
          <p:pic>
            <p:nvPicPr>
              <p:cNvPr id="21" name="Google Shape;91;p15"/>
              <p:cNvPicPr preferRelativeResize="0"/>
              <p:nvPr/>
            </p:nvPicPr>
            <p:blipFill>
              <a:blip r:embed="rId3">
                <a:alphaModFix/>
              </a:blip>
              <a:stretch>
                <a:fillRect/>
              </a:stretch>
            </p:blipFill>
            <p:spPr>
              <a:xfrm>
                <a:off x="5878200" y="2206962"/>
                <a:ext cx="477100" cy="477100"/>
              </a:xfrm>
              <a:prstGeom prst="rect">
                <a:avLst/>
              </a:prstGeom>
              <a:noFill/>
              <a:ln>
                <a:noFill/>
              </a:ln>
            </p:spPr>
          </p:pic>
        </p:grpSp>
      </p:grpSp>
      <p:pic>
        <p:nvPicPr>
          <p:cNvPr id="4" name="Imagen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650" y="2193476"/>
            <a:ext cx="1463827" cy="748935"/>
          </a:xfrm>
          <a:prstGeom prst="rect">
            <a:avLst/>
          </a:prstGeom>
        </p:spPr>
      </p:pic>
      <p:sp>
        <p:nvSpPr>
          <p:cNvPr id="41" name="Google Shape;82;p14"/>
          <p:cNvSpPr txBox="1"/>
          <p:nvPr/>
        </p:nvSpPr>
        <p:spPr>
          <a:xfrm>
            <a:off x="375767" y="2363194"/>
            <a:ext cx="5192504" cy="4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000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TABLA PROTOBOARD</a:t>
            </a:r>
            <a:endParaRPr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2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2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pic>
        <p:nvPicPr>
          <p:cNvPr id="19" name="Imagen 18">
            <a:extLst>
              <a:ext uri="{FF2B5EF4-FFF2-40B4-BE49-F238E27FC236}">
                <a16:creationId xmlns="" xmlns:a16="http://schemas.microsoft.com/office/drawing/2014/main" id="{220504E8-F470-9549-BB88-ACB11AEC008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9425" y="1315762"/>
            <a:ext cx="2670048" cy="56753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4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650"/>
                            </p:stCondLst>
                            <p:childTnLst>
                              <p:par>
                                <p:cTn id="27" presetID="2" presetClass="entr" presetSubtype="8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4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800"/>
                            </p:stCondLst>
                            <p:childTnLst>
                              <p:par>
                                <p:cTn id="32" presetID="47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/>
          <p:cNvGrpSpPr/>
          <p:nvPr/>
        </p:nvGrpSpPr>
        <p:grpSpPr>
          <a:xfrm>
            <a:off x="4461133" y="3098700"/>
            <a:ext cx="4848912" cy="1525000"/>
            <a:chOff x="4461133" y="3098700"/>
            <a:chExt cx="4848912" cy="1525000"/>
          </a:xfrm>
        </p:grpSpPr>
        <p:sp>
          <p:nvSpPr>
            <p:cNvPr id="29" name="Google Shape;73;p14"/>
            <p:cNvSpPr/>
            <p:nvPr/>
          </p:nvSpPr>
          <p:spPr>
            <a:xfrm>
              <a:off x="4461133" y="3098700"/>
              <a:ext cx="4657800" cy="1525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419"/>
                <a:t>    </a:t>
              </a:r>
              <a:endParaRPr/>
            </a:p>
          </p:txBody>
        </p:sp>
        <p:sp>
          <p:nvSpPr>
            <p:cNvPr id="24" name="Google Shape;80;p14"/>
            <p:cNvSpPr txBox="1"/>
            <p:nvPr/>
          </p:nvSpPr>
          <p:spPr>
            <a:xfrm>
              <a:off x="4851225" y="3548875"/>
              <a:ext cx="4044451" cy="538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>
                <a:lnSpc>
                  <a:spcPct val="115000"/>
                </a:lnSpc>
              </a:pPr>
              <a:r>
                <a:rPr lang="es-CL" sz="1600" dirty="0">
                  <a:latin typeface="Calibri" panose="020F0502020204030204" pitchFamily="34" charset="0"/>
                  <a:ea typeface="Roboto"/>
                  <a:cs typeface="Calibri" panose="020F0502020204030204" pitchFamily="34" charset="0"/>
                  <a:sym typeface="Roboto"/>
                </a:rPr>
                <a:t>Aprenderás a armar un circuito simple, utilizando una </a:t>
              </a:r>
              <a:r>
                <a:rPr lang="es-CL" sz="1600" b="1" dirty="0">
                  <a:solidFill>
                    <a:srgbClr val="76384D"/>
                  </a:solidFill>
                  <a:latin typeface="Calibri" panose="020F0502020204030204" pitchFamily="34" charset="0"/>
                  <a:ea typeface="Roboto"/>
                  <a:cs typeface="Calibri" panose="020F0502020204030204" pitchFamily="34" charset="0"/>
                  <a:sym typeface="Roboto"/>
                </a:rPr>
                <a:t>tabla </a:t>
              </a:r>
              <a:r>
                <a:rPr lang="es-CL" sz="1600" b="1" dirty="0" err="1">
                  <a:solidFill>
                    <a:srgbClr val="76384D"/>
                  </a:solidFill>
                  <a:latin typeface="Calibri" panose="020F0502020204030204" pitchFamily="34" charset="0"/>
                  <a:ea typeface="Roboto"/>
                  <a:cs typeface="Calibri" panose="020F0502020204030204" pitchFamily="34" charset="0"/>
                  <a:sym typeface="Roboto"/>
                </a:rPr>
                <a:t>protoboard</a:t>
              </a:r>
              <a:r>
                <a:rPr lang="es-CL" sz="1600" b="1" dirty="0">
                  <a:solidFill>
                    <a:srgbClr val="76384D"/>
                  </a:solidFill>
                  <a:latin typeface="Calibri" panose="020F0502020204030204" pitchFamily="34" charset="0"/>
                  <a:ea typeface="Roboto"/>
                  <a:cs typeface="Calibri" panose="020F0502020204030204" pitchFamily="34" charset="0"/>
                  <a:sym typeface="Roboto"/>
                </a:rPr>
                <a:t>.</a:t>
              </a:r>
            </a:p>
          </p:txBody>
        </p:sp>
        <p:grpSp>
          <p:nvGrpSpPr>
            <p:cNvPr id="30" name="Google Shape;74;p14"/>
            <p:cNvGrpSpPr/>
            <p:nvPr/>
          </p:nvGrpSpPr>
          <p:grpSpPr>
            <a:xfrm>
              <a:off x="8933845" y="3682587"/>
              <a:ext cx="376200" cy="385800"/>
              <a:chOff x="5136812" y="3509175"/>
              <a:chExt cx="376200" cy="385800"/>
            </a:xfrm>
          </p:grpSpPr>
          <p:sp>
            <p:nvSpPr>
              <p:cNvPr id="31" name="Google Shape;75;p14"/>
              <p:cNvSpPr/>
              <p:nvPr/>
            </p:nvSpPr>
            <p:spPr>
              <a:xfrm>
                <a:off x="5136812" y="3509175"/>
                <a:ext cx="376200" cy="385800"/>
              </a:xfrm>
              <a:prstGeom prst="roundRect">
                <a:avLst>
                  <a:gd name="adj" fmla="val 16667"/>
                </a:avLst>
              </a:prstGeom>
              <a:solidFill>
                <a:srgbClr val="741B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2" name="Google Shape;76;p14"/>
              <p:cNvSpPr txBox="1"/>
              <p:nvPr/>
            </p:nvSpPr>
            <p:spPr>
              <a:xfrm>
                <a:off x="5159365" y="3509175"/>
                <a:ext cx="300300" cy="3858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s-419" sz="2800" b="1" dirty="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1</a:t>
                </a:r>
                <a:endParaRPr sz="2800" b="1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9" name="Grupo 8"/>
          <p:cNvGrpSpPr/>
          <p:nvPr/>
        </p:nvGrpSpPr>
        <p:grpSpPr>
          <a:xfrm>
            <a:off x="4462013" y="4889825"/>
            <a:ext cx="4848032" cy="1525000"/>
            <a:chOff x="4462013" y="4889825"/>
            <a:chExt cx="4848032" cy="1525000"/>
          </a:xfrm>
        </p:grpSpPr>
        <p:sp>
          <p:nvSpPr>
            <p:cNvPr id="36" name="Google Shape;73;p14"/>
            <p:cNvSpPr/>
            <p:nvPr/>
          </p:nvSpPr>
          <p:spPr>
            <a:xfrm>
              <a:off x="4462013" y="4889825"/>
              <a:ext cx="4657800" cy="1525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419"/>
                <a:t>    </a:t>
              </a:r>
              <a:endParaRPr/>
            </a:p>
          </p:txBody>
        </p:sp>
        <p:sp>
          <p:nvSpPr>
            <p:cNvPr id="34" name="Google Shape;81;p14"/>
            <p:cNvSpPr txBox="1"/>
            <p:nvPr/>
          </p:nvSpPr>
          <p:spPr>
            <a:xfrm>
              <a:off x="4851225" y="5372600"/>
              <a:ext cx="3756601" cy="538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>
                <a:lnSpc>
                  <a:spcPct val="115000"/>
                </a:lnSpc>
              </a:pPr>
              <a:r>
                <a:rPr lang="es-419" sz="1600" dirty="0">
                  <a:latin typeface="Calibri" panose="020F0502020204030204" pitchFamily="34" charset="0"/>
                  <a:ea typeface="Roboto"/>
                  <a:cs typeface="Calibri" panose="020F0502020204030204" pitchFamily="34" charset="0"/>
                  <a:sym typeface="Roboto"/>
                </a:rPr>
                <a:t>Realizarás mediciones en los circuitos armados utilizando el multímetro.</a:t>
              </a:r>
              <a:endParaRPr sz="1600" dirty="0">
                <a:solidFill>
                  <a:srgbClr val="76384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endParaRPr>
            </a:p>
          </p:txBody>
        </p:sp>
        <p:grpSp>
          <p:nvGrpSpPr>
            <p:cNvPr id="37" name="Google Shape;77;p14"/>
            <p:cNvGrpSpPr/>
            <p:nvPr/>
          </p:nvGrpSpPr>
          <p:grpSpPr>
            <a:xfrm>
              <a:off x="8933845" y="5472625"/>
              <a:ext cx="376200" cy="385800"/>
              <a:chOff x="4759957" y="4337875"/>
              <a:chExt cx="376200" cy="385800"/>
            </a:xfrm>
          </p:grpSpPr>
          <p:sp>
            <p:nvSpPr>
              <p:cNvPr id="38" name="Google Shape;78;p14"/>
              <p:cNvSpPr/>
              <p:nvPr/>
            </p:nvSpPr>
            <p:spPr>
              <a:xfrm>
                <a:off x="4759957" y="4337875"/>
                <a:ext cx="376200" cy="385800"/>
              </a:xfrm>
              <a:prstGeom prst="roundRect">
                <a:avLst>
                  <a:gd name="adj" fmla="val 16667"/>
                </a:avLst>
              </a:prstGeom>
              <a:solidFill>
                <a:srgbClr val="741B47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39" name="Google Shape;79;p14"/>
              <p:cNvSpPr txBox="1"/>
              <p:nvPr/>
            </p:nvSpPr>
            <p:spPr>
              <a:xfrm>
                <a:off x="4775017" y="4337875"/>
                <a:ext cx="300300" cy="38580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es-419" sz="2800" b="1" dirty="0">
                    <a:solidFill>
                      <a:srgbClr val="FFFFFF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2</a:t>
                </a:r>
                <a:endParaRPr sz="2800" b="1" dirty="0">
                  <a:solidFill>
                    <a:srgbClr val="FFFFFF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57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3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221" y="2367775"/>
            <a:ext cx="2965718" cy="4328991"/>
          </a:xfrm>
          <a:prstGeom prst="rect">
            <a:avLst/>
          </a:prstGeom>
        </p:spPr>
      </p:pic>
      <p:sp>
        <p:nvSpPr>
          <p:cNvPr id="26" name="Google Shape;154;p5"/>
          <p:cNvSpPr txBox="1"/>
          <p:nvPr/>
        </p:nvSpPr>
        <p:spPr>
          <a:xfrm>
            <a:off x="4063852" y="2576445"/>
            <a:ext cx="4932406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lvl="0"/>
            <a:r>
              <a:rPr lang="es-CL" sz="1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Al término de la actividad estarás </a:t>
            </a:r>
            <a:r>
              <a:rPr lang="es-CL" sz="1600" b="1" dirty="0" smtClean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 condiciones </a:t>
            </a:r>
            <a:r>
              <a:rPr lang="es-CL" sz="1600" b="1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de:</a:t>
            </a:r>
            <a:endParaRPr b="1" dirty="0">
              <a:solidFill>
                <a:schemeClr val="tx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7" name="Google Shape;95;p3"/>
          <p:cNvSpPr txBox="1"/>
          <p:nvPr/>
        </p:nvSpPr>
        <p:spPr>
          <a:xfrm>
            <a:off x="375975" y="1373700"/>
            <a:ext cx="4107535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80000"/>
              </a:lnSpc>
              <a:buSzPts val="2800"/>
            </a:pPr>
            <a:r>
              <a:rPr lang="en-US" sz="2800" b="1" dirty="0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rPr>
              <a:t>MENÚ DE LA ACTIVIDAD</a:t>
            </a:r>
            <a:endParaRPr lang="en-US" sz="3100" b="1" dirty="0">
              <a:solidFill>
                <a:srgbClr val="741B47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5" name="Google Shape;82;p14"/>
          <p:cNvSpPr txBox="1"/>
          <p:nvPr/>
        </p:nvSpPr>
        <p:spPr>
          <a:xfrm>
            <a:off x="-166510" y="1696050"/>
            <a:ext cx="5192504" cy="4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000" dirty="0">
                <a:solidFill>
                  <a:srgbClr val="FF0000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PRACTICANDO CON </a:t>
            </a:r>
            <a:r>
              <a:rPr lang="es-419" sz="20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TABLAS PROTOBOARD</a:t>
            </a:r>
            <a:endParaRPr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18"/>
          <p:cNvSpPr/>
          <p:nvPr/>
        </p:nvSpPr>
        <p:spPr>
          <a:xfrm>
            <a:off x="511279" y="2232087"/>
            <a:ext cx="7533619" cy="1704000"/>
          </a:xfrm>
          <a:prstGeom prst="roundRect">
            <a:avLst>
              <a:gd name="adj" fmla="val 16667"/>
            </a:avLst>
          </a:prstGeom>
          <a:solidFill>
            <a:srgbClr val="E9E1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>
                <a:solidFill>
                  <a:srgbClr val="E9E1E4"/>
                </a:solidFill>
              </a:rPr>
              <a:t>    </a:t>
            </a:r>
            <a:endParaRPr>
              <a:solidFill>
                <a:srgbClr val="E9E1E4"/>
              </a:solidFill>
            </a:endParaRPr>
          </a:p>
        </p:txBody>
      </p:sp>
      <p:sp>
        <p:nvSpPr>
          <p:cNvPr id="160" name="Google Shape;160;p18"/>
          <p:cNvSpPr txBox="1"/>
          <p:nvPr/>
        </p:nvSpPr>
        <p:spPr>
          <a:xfrm>
            <a:off x="883251" y="2397537"/>
            <a:ext cx="6726917" cy="137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5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Esta es una herramienta muy útil y de mucho uso en los primeros aprendizajes de la electricidad y electrónica, </a:t>
            </a:r>
            <a:r>
              <a:rPr lang="es-419" sz="1500" b="1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nos permite montar circuitos </a:t>
            </a:r>
            <a:r>
              <a:rPr lang="es-419" sz="15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de manera rápida y es fácilmente desmontable.</a:t>
            </a:r>
            <a:endParaRPr sz="1500" dirty="0"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</p:txBody>
      </p:sp>
      <p:sp>
        <p:nvSpPr>
          <p:cNvPr id="161" name="Google Shape;161;p18"/>
          <p:cNvSpPr/>
          <p:nvPr/>
        </p:nvSpPr>
        <p:spPr>
          <a:xfrm>
            <a:off x="511279" y="4206612"/>
            <a:ext cx="7533619" cy="1704000"/>
          </a:xfrm>
          <a:prstGeom prst="roundRect">
            <a:avLst>
              <a:gd name="adj" fmla="val 16667"/>
            </a:avLst>
          </a:prstGeom>
          <a:solidFill>
            <a:srgbClr val="E9E1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sp>
        <p:nvSpPr>
          <p:cNvPr id="162" name="Google Shape;162;p18"/>
          <p:cNvSpPr txBox="1"/>
          <p:nvPr/>
        </p:nvSpPr>
        <p:spPr>
          <a:xfrm>
            <a:off x="883251" y="4503762"/>
            <a:ext cx="6328482" cy="110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5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Está compuesta de una serie de </a:t>
            </a:r>
            <a:r>
              <a:rPr lang="es-419" sz="1500" b="1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orificios que se encuentran internamente interconectados, </a:t>
            </a:r>
            <a:r>
              <a:rPr lang="es-419" sz="15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de tal manera que podemos conectar componentes electrónicos entre sí con tan solo pinchar en la placa.</a:t>
            </a:r>
            <a:endParaRPr sz="1500" dirty="0"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</p:txBody>
      </p:sp>
      <p:sp>
        <p:nvSpPr>
          <p:cNvPr id="12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80000"/>
              </a:lnSpc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¿QUÉ ES UNA </a:t>
            </a:r>
            <a:r>
              <a:rPr lang="es-CL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PROTOBOARD?</a:t>
            </a:r>
            <a:endParaRPr lang="es-CL" sz="3100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3" name="Google Shape;70;p14">
            <a:extLst>
              <a:ext uri="{FF2B5EF4-FFF2-40B4-BE49-F238E27FC236}">
                <a16:creationId xmlns="" xmlns:a16="http://schemas.microsoft.com/office/drawing/2014/main" id="{3C5EA18A-4979-4B4F-89E8-76D78BAC99AB}"/>
              </a:ext>
            </a:extLst>
          </p:cNvPr>
          <p:cNvSpPr txBox="1">
            <a:spLocks/>
          </p:cNvSpPr>
          <p:nvPr/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dk1"/>
              </a:buClr>
              <a:buSzPts val="1100"/>
            </a:pPr>
            <a:r>
              <a:rPr lang="es-419" b="1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DEFINICIÓN</a:t>
            </a:r>
          </a:p>
          <a:p>
            <a:endParaRPr lang="es-419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6891" y="2044059"/>
            <a:ext cx="500373" cy="477100"/>
          </a:xfrm>
          <a:prstGeom prst="rect">
            <a:avLst/>
          </a:prstGeom>
        </p:spPr>
      </p:pic>
      <p:pic>
        <p:nvPicPr>
          <p:cNvPr id="20" name="Imagen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4711" y="4048950"/>
            <a:ext cx="500373" cy="477100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7000943" y="4841740"/>
            <a:ext cx="2440541" cy="2440541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63" name="Google Shape;163;p18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942482" y="4928109"/>
            <a:ext cx="2537527" cy="2321372"/>
          </a:xfrm>
          <a:prstGeom prst="rect">
            <a:avLst/>
          </a:prstGeom>
          <a:noFill/>
          <a:ln>
            <a:noFill/>
          </a:ln>
        </p:spPr>
      </p:pic>
      <p:sp>
        <p:nvSpPr>
          <p:cNvPr id="27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4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30061" y="2550712"/>
            <a:ext cx="6683725" cy="5220331"/>
          </a:xfrm>
          <a:prstGeom prst="rect">
            <a:avLst/>
          </a:prstGeom>
          <a:noFill/>
          <a:ln>
            <a:noFill/>
          </a:ln>
        </p:spPr>
      </p:pic>
      <p:sp>
        <p:nvSpPr>
          <p:cNvPr id="176" name="Google Shape;176;p19"/>
          <p:cNvSpPr/>
          <p:nvPr/>
        </p:nvSpPr>
        <p:spPr>
          <a:xfrm>
            <a:off x="466559" y="3626325"/>
            <a:ext cx="3302716" cy="2411060"/>
          </a:xfrm>
          <a:prstGeom prst="roundRect">
            <a:avLst>
              <a:gd name="adj" fmla="val 11543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0640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80000"/>
              </a:lnSpc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¿QUÉ ES UNA </a:t>
            </a:r>
            <a:r>
              <a:rPr lang="es-CL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PROTOBOARD</a:t>
            </a:r>
            <a:r>
              <a:rPr lang="es-419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?</a:t>
            </a:r>
            <a:endParaRPr sz="3100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1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5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="" xmlns:a16="http://schemas.microsoft.com/office/drawing/2014/main" id="{76269B35-F8FB-7B41-8520-E9C60B7B0D7A}"/>
              </a:ext>
            </a:extLst>
          </p:cNvPr>
          <p:cNvSpPr txBox="1"/>
          <p:nvPr/>
        </p:nvSpPr>
        <p:spPr>
          <a:xfrm>
            <a:off x="4660968" y="2979615"/>
            <a:ext cx="3763107" cy="853789"/>
          </a:xfrm>
          <a:prstGeom prst="rect">
            <a:avLst/>
          </a:prstGeom>
          <a:solidFill>
            <a:schemeClr val="lt1"/>
          </a:solidFill>
        </p:spPr>
        <p:txBody>
          <a:bodyPr wrap="square" rtlCol="0">
            <a:spAutoFit/>
          </a:bodyPr>
          <a:lstStyle/>
          <a:p>
            <a:endParaRPr lang="es-CL" dirty="0"/>
          </a:p>
        </p:txBody>
      </p:sp>
      <p:sp>
        <p:nvSpPr>
          <p:cNvPr id="12" name="Google Shape;174;p19">
            <a:extLst>
              <a:ext uri="{FF2B5EF4-FFF2-40B4-BE49-F238E27FC236}">
                <a16:creationId xmlns="" xmlns:a16="http://schemas.microsoft.com/office/drawing/2014/main" id="{AFA79F9F-BB3C-9046-B210-26735F40D3A4}"/>
              </a:ext>
            </a:extLst>
          </p:cNvPr>
          <p:cNvSpPr/>
          <p:nvPr/>
        </p:nvSpPr>
        <p:spPr>
          <a:xfrm>
            <a:off x="466025" y="2320575"/>
            <a:ext cx="8726700" cy="996783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sp>
        <p:nvSpPr>
          <p:cNvPr id="13" name="Google Shape;175;p19">
            <a:extLst>
              <a:ext uri="{FF2B5EF4-FFF2-40B4-BE49-F238E27FC236}">
                <a16:creationId xmlns="" xmlns:a16="http://schemas.microsoft.com/office/drawing/2014/main" id="{BE65CB7D-CFF0-CC4D-82CC-FA20CD6C2811}"/>
              </a:ext>
            </a:extLst>
          </p:cNvPr>
          <p:cNvSpPr txBox="1"/>
          <p:nvPr/>
        </p:nvSpPr>
        <p:spPr>
          <a:xfrm>
            <a:off x="703275" y="2737210"/>
            <a:ext cx="8292444" cy="6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Los orificios se encuentran conectados a través de pequeñas láminas metálicas que siguen un patrón determinado:</a:t>
            </a:r>
            <a:endParaRPr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="" xmlns:a16="http://schemas.microsoft.com/office/drawing/2014/main" id="{28DCA049-0B8B-0849-BA71-8F34AE401B07}"/>
              </a:ext>
            </a:extLst>
          </p:cNvPr>
          <p:cNvSpPr/>
          <p:nvPr/>
        </p:nvSpPr>
        <p:spPr>
          <a:xfrm>
            <a:off x="589940" y="3847052"/>
            <a:ext cx="3009045" cy="19349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Los orificios ubicados en       una misma fila se encuentran unidos entre sí.</a:t>
            </a: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Los que están en filas diferentes no tienen conductividad entre sí.</a:t>
            </a: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0"/>
          <p:cNvSpPr/>
          <p:nvPr/>
        </p:nvSpPr>
        <p:spPr>
          <a:xfrm>
            <a:off x="375975" y="2300748"/>
            <a:ext cx="8950500" cy="3875637"/>
          </a:xfrm>
          <a:prstGeom prst="roundRect">
            <a:avLst>
              <a:gd name="adj" fmla="val 1183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Existen distintos tipos de </a:t>
            </a:r>
            <a:r>
              <a:rPr lang="es-419" sz="1500" b="1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Protoboard,</a:t>
            </a: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pero todas suelen tener una estructura similar. En el centro tienen una línea o ranura que nos indica la separación de filas.</a:t>
            </a:r>
            <a:endParaRPr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7429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La intención es crear o modificar circuitos con la mayor rapidez y fluidez posibles.</a:t>
            </a:r>
            <a:endParaRPr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7429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Es fundamental para llevar a cabo experimentos. Si el </a:t>
            </a:r>
            <a:r>
              <a:rPr lang="es-419" sz="1500" b="1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circuito funciona, </a:t>
            </a: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entonces se monta el circuito de forma definitiva.</a:t>
            </a:r>
            <a:endParaRPr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7429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57200" lvl="0" indent="-3365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Si por el contrario, el </a:t>
            </a:r>
            <a:r>
              <a:rPr lang="es-419" sz="1500" b="1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circuito no funciona, </a:t>
            </a: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lo más recomendable es hacer una revisión exhaustiva, hallar el fallo y corregirlo. Es posible que se necesiten usar otros elementos de laboratorio como el osciloscopio.</a:t>
            </a:r>
            <a:endParaRPr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285750" lvl="0" indent="-2857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</p:txBody>
      </p:sp>
      <p:sp>
        <p:nvSpPr>
          <p:cNvPr id="6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80000"/>
              </a:lnSpc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TIPOS DE </a:t>
            </a:r>
            <a:r>
              <a:rPr lang="es-CL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PROTOBOARD</a:t>
            </a:r>
            <a:endParaRPr lang="es-CL" sz="3100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0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6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59;p18">
            <a:extLst>
              <a:ext uri="{FF2B5EF4-FFF2-40B4-BE49-F238E27FC236}">
                <a16:creationId xmlns="" xmlns:a16="http://schemas.microsoft.com/office/drawing/2014/main" id="{3920FEA2-700B-F64B-9605-433FB954EA9D}"/>
              </a:ext>
            </a:extLst>
          </p:cNvPr>
          <p:cNvSpPr/>
          <p:nvPr/>
        </p:nvSpPr>
        <p:spPr>
          <a:xfrm>
            <a:off x="442650" y="2602524"/>
            <a:ext cx="8803475" cy="3513113"/>
          </a:xfrm>
          <a:prstGeom prst="roundRect">
            <a:avLst>
              <a:gd name="adj" fmla="val 10798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pic>
        <p:nvPicPr>
          <p:cNvPr id="11" name="Imagen 10">
            <a:extLst>
              <a:ext uri="{FF2B5EF4-FFF2-40B4-BE49-F238E27FC236}">
                <a16:creationId xmlns="" xmlns:a16="http://schemas.microsoft.com/office/drawing/2014/main" id="{45B50C54-2645-4544-8444-EEC2375785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715" y="3262521"/>
            <a:ext cx="2673187" cy="2089023"/>
          </a:xfrm>
          <a:prstGeom prst="round2DiagRect">
            <a:avLst>
              <a:gd name="adj1" fmla="val 50000"/>
              <a:gd name="adj2" fmla="val 50000"/>
            </a:avLst>
          </a:prstGeom>
          <a:ln w="88900" cap="sq">
            <a:noFill/>
            <a:miter lim="800000"/>
          </a:ln>
          <a:effectLst/>
        </p:spPr>
      </p:pic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AEE7AE2B-8410-4C46-8640-02CBFE2F65E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-13000"/>
                    </a14:imgEffect>
                    <a14:imgEffect>
                      <a14:brightnessContrast bright="32000" contrast="-17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54948" y="3260954"/>
            <a:ext cx="2731004" cy="2084735"/>
          </a:xfrm>
          <a:prstGeom prst="round2DiagRect">
            <a:avLst>
              <a:gd name="adj1" fmla="val 50000"/>
              <a:gd name="adj2" fmla="val 50000"/>
            </a:avLst>
          </a:prstGeom>
          <a:noFill/>
          <a:ln w="88900" cap="sq">
            <a:noFill/>
            <a:miter lim="800000"/>
          </a:ln>
          <a:effectLst>
            <a:softEdge rad="0"/>
          </a:effectLst>
          <a:scene3d>
            <a:camera prst="orthographicFront"/>
            <a:lightRig rig="threePt" dir="t"/>
          </a:scene3d>
          <a:sp3d prstMaterial="matte"/>
        </p:spPr>
      </p:pic>
      <p:pic>
        <p:nvPicPr>
          <p:cNvPr id="13" name="Imagen 12">
            <a:extLst>
              <a:ext uri="{FF2B5EF4-FFF2-40B4-BE49-F238E27FC236}">
                <a16:creationId xmlns="" xmlns:a16="http://schemas.microsoft.com/office/drawing/2014/main" id="{F89CD29F-66AE-E54C-876B-43AC9485DD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4362" y="3294185"/>
            <a:ext cx="2750762" cy="2063072"/>
          </a:xfrm>
          <a:prstGeom prst="round2DiagRect">
            <a:avLst>
              <a:gd name="adj1" fmla="val 50000"/>
              <a:gd name="adj2" fmla="val 50000"/>
            </a:avLst>
          </a:prstGeom>
          <a:ln w="88900" cap="sq">
            <a:noFill/>
            <a:miter lim="800000"/>
          </a:ln>
          <a:effectLst/>
        </p:spPr>
      </p:pic>
      <p:sp>
        <p:nvSpPr>
          <p:cNvPr id="15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80000"/>
              </a:lnSpc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TIPOS DE </a:t>
            </a:r>
            <a:r>
              <a:rPr lang="es-CL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PROTOBOARD</a:t>
            </a:r>
            <a:endParaRPr lang="es-CL" sz="3100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6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7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59;p18">
            <a:extLst>
              <a:ext uri="{FF2B5EF4-FFF2-40B4-BE49-F238E27FC236}">
                <a16:creationId xmlns="" xmlns:a16="http://schemas.microsoft.com/office/drawing/2014/main" id="{3920FEA2-700B-F64B-9605-433FB954EA9D}"/>
              </a:ext>
            </a:extLst>
          </p:cNvPr>
          <p:cNvSpPr/>
          <p:nvPr/>
        </p:nvSpPr>
        <p:spPr>
          <a:xfrm>
            <a:off x="442650" y="2245799"/>
            <a:ext cx="8803475" cy="4249351"/>
          </a:xfrm>
          <a:prstGeom prst="roundRect">
            <a:avLst>
              <a:gd name="adj" fmla="val 10239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pic>
        <p:nvPicPr>
          <p:cNvPr id="15" name="Imagen 14">
            <a:extLst>
              <a:ext uri="{FF2B5EF4-FFF2-40B4-BE49-F238E27FC236}">
                <a16:creationId xmlns="" xmlns:a16="http://schemas.microsoft.com/office/drawing/2014/main" id="{61D4A90D-AE7F-8646-9F60-E9AA7BE93B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63428">
            <a:off x="731980" y="1813878"/>
            <a:ext cx="8401553" cy="4913849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="" xmlns:a16="http://schemas.microsoft.com/office/drawing/2014/main" id="{69F8807D-5BD8-534F-A228-E4FFC365BF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65826" y="1366073"/>
            <a:ext cx="2245204" cy="211585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="" xmlns:a16="http://schemas.microsoft.com/office/drawing/2014/main" id="{94D12526-7DAF-3746-9574-AED77DA356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5329" y="2581138"/>
            <a:ext cx="2245204" cy="2115850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="" xmlns:a16="http://schemas.microsoft.com/office/drawing/2014/main" id="{2F7DCE6D-2FA4-2A48-B417-0C5548CC80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35794" y="4742504"/>
            <a:ext cx="2245204" cy="2115850"/>
          </a:xfrm>
          <a:prstGeom prst="rect">
            <a:avLst/>
          </a:prstGeom>
        </p:spPr>
      </p:pic>
      <p:sp>
        <p:nvSpPr>
          <p:cNvPr id="11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ESTRUCTURA DE LA </a:t>
            </a:r>
            <a:r>
              <a:rPr lang="es-419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PROTOBOARD</a:t>
            </a:r>
            <a:endParaRPr sz="3100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3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8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691463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23;p16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REFLEXIONEMOS</a:t>
            </a:r>
            <a:endParaRPr sz="3100" b="1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1" name="Google Shape;70;p14">
            <a:extLst>
              <a:ext uri="{FF2B5EF4-FFF2-40B4-BE49-F238E27FC236}">
                <a16:creationId xmlns="" xmlns:a16="http://schemas.microsoft.com/office/drawing/2014/main" id="{3C5EA18A-4979-4B4F-89E8-76D78BAC99AB}"/>
              </a:ext>
            </a:extLst>
          </p:cNvPr>
          <p:cNvSpPr txBox="1">
            <a:spLocks/>
          </p:cNvSpPr>
          <p:nvPr/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dk1"/>
              </a:buClr>
              <a:buSzPts val="1100"/>
            </a:pPr>
            <a:r>
              <a:rPr lang="es-419" b="1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HAGAMOS UNA PAUSA</a:t>
            </a:r>
          </a:p>
          <a:p>
            <a:endParaRPr lang="es-419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45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9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5" name="Google Shape;123;p16">
            <a:extLst>
              <a:ext uri="{FF2B5EF4-FFF2-40B4-BE49-F238E27FC236}">
                <a16:creationId xmlns="" xmlns:a16="http://schemas.microsoft.com/office/drawing/2014/main" id="{880B10BB-9B0E-3445-AA93-9D5E1684A269}"/>
              </a:ext>
            </a:extLst>
          </p:cNvPr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x-none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REFLEXIONEMOS</a:t>
            </a:r>
            <a:endParaRPr sz="3100" b="1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6" name="Google Shape;70;p14">
            <a:extLst>
              <a:ext uri="{FF2B5EF4-FFF2-40B4-BE49-F238E27FC236}">
                <a16:creationId xmlns="" xmlns:a16="http://schemas.microsoft.com/office/drawing/2014/main" id="{B38FB04F-FC9A-1F4D-B1D6-27EDF50D3658}"/>
              </a:ext>
            </a:extLst>
          </p:cNvPr>
          <p:cNvSpPr txBox="1">
            <a:spLocks/>
          </p:cNvSpPr>
          <p:nvPr/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dk1"/>
              </a:buClr>
              <a:buSzPts val="1100"/>
            </a:pPr>
            <a:r>
              <a:rPr lang="x-none" b="1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HAGAMOS UNA PAUSA</a:t>
            </a:r>
          </a:p>
          <a:p>
            <a:endParaRPr lang="x-none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pic>
        <p:nvPicPr>
          <p:cNvPr id="42" name="Imagen 41">
            <a:extLst>
              <a:ext uri="{FF2B5EF4-FFF2-40B4-BE49-F238E27FC236}">
                <a16:creationId xmlns="" xmlns:a16="http://schemas.microsoft.com/office/drawing/2014/main" id="{7534ED8E-67EC-A84E-A361-62ED87BFF7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1562" y="1567119"/>
            <a:ext cx="2962656" cy="5248656"/>
          </a:xfrm>
          <a:prstGeom prst="rect">
            <a:avLst/>
          </a:prstGeom>
        </p:spPr>
      </p:pic>
      <p:sp>
        <p:nvSpPr>
          <p:cNvPr id="44" name="Google Shape;99;p15">
            <a:extLst>
              <a:ext uri="{FF2B5EF4-FFF2-40B4-BE49-F238E27FC236}">
                <a16:creationId xmlns="" xmlns:a16="http://schemas.microsoft.com/office/drawing/2014/main" id="{EE270918-FC93-8549-8153-365E92922D53}"/>
              </a:ext>
            </a:extLst>
          </p:cNvPr>
          <p:cNvSpPr txBox="1"/>
          <p:nvPr/>
        </p:nvSpPr>
        <p:spPr>
          <a:xfrm>
            <a:off x="506729" y="5822930"/>
            <a:ext cx="4995614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x-none" sz="2100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¡Investiga en </a:t>
            </a:r>
            <a:r>
              <a:rPr lang="x-none" sz="21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internet</a:t>
            </a:r>
          </a:p>
          <a:p>
            <a:pPr lvl="0"/>
            <a:r>
              <a:rPr lang="x-none" sz="2100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ocupando tu celular!  </a:t>
            </a:r>
          </a:p>
          <a:p>
            <a:pPr lvl="0"/>
            <a:r>
              <a:rPr lang="x-none" sz="21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¡Comparte tus respuestas!</a:t>
            </a:r>
          </a:p>
        </p:txBody>
      </p:sp>
      <p:sp>
        <p:nvSpPr>
          <p:cNvPr id="46" name="Google Shape;123;p16">
            <a:extLst>
              <a:ext uri="{FF2B5EF4-FFF2-40B4-BE49-F238E27FC236}">
                <a16:creationId xmlns="" xmlns:a16="http://schemas.microsoft.com/office/drawing/2014/main" id="{378238A0-BAE2-5B40-8317-EF0539DB89F1}"/>
              </a:ext>
            </a:extLst>
          </p:cNvPr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x-none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REFLEXIONEMOS</a:t>
            </a:r>
            <a:endParaRPr sz="3100" b="1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47" name="Google Shape;70;p14">
            <a:extLst>
              <a:ext uri="{FF2B5EF4-FFF2-40B4-BE49-F238E27FC236}">
                <a16:creationId xmlns="" xmlns:a16="http://schemas.microsoft.com/office/drawing/2014/main" id="{32B0A8EA-0866-D345-84FB-F1010C82B6C5}"/>
              </a:ext>
            </a:extLst>
          </p:cNvPr>
          <p:cNvSpPr txBox="1">
            <a:spLocks/>
          </p:cNvSpPr>
          <p:nvPr/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dk1"/>
              </a:buClr>
              <a:buSzPts val="1100"/>
            </a:pPr>
            <a:r>
              <a:rPr lang="x-none" b="1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HAGAMOS UNA PAUSA</a:t>
            </a:r>
          </a:p>
          <a:p>
            <a:endParaRPr lang="x-none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grpSp>
        <p:nvGrpSpPr>
          <p:cNvPr id="48" name="Agrupar 1">
            <a:extLst>
              <a:ext uri="{FF2B5EF4-FFF2-40B4-BE49-F238E27FC236}">
                <a16:creationId xmlns="" xmlns:a16="http://schemas.microsoft.com/office/drawing/2014/main" id="{438BE0D9-A580-8541-A937-14017A3E3E4B}"/>
              </a:ext>
            </a:extLst>
          </p:cNvPr>
          <p:cNvGrpSpPr/>
          <p:nvPr/>
        </p:nvGrpSpPr>
        <p:grpSpPr>
          <a:xfrm>
            <a:off x="371783" y="2061749"/>
            <a:ext cx="5367968" cy="2584981"/>
            <a:chOff x="371783" y="2061749"/>
            <a:chExt cx="5367968" cy="2584981"/>
          </a:xfrm>
        </p:grpSpPr>
        <p:sp>
          <p:nvSpPr>
            <p:cNvPr id="49" name="Google Shape;73;p14">
              <a:extLst>
                <a:ext uri="{FF2B5EF4-FFF2-40B4-BE49-F238E27FC236}">
                  <a16:creationId xmlns="" xmlns:a16="http://schemas.microsoft.com/office/drawing/2014/main" id="{C67D5A6F-6DA9-364B-9EEA-AB214FA363D1}"/>
                </a:ext>
              </a:extLst>
            </p:cNvPr>
            <p:cNvSpPr/>
            <p:nvPr/>
          </p:nvSpPr>
          <p:spPr>
            <a:xfrm>
              <a:off x="371783" y="2258677"/>
              <a:ext cx="5146719" cy="2388053"/>
            </a:xfrm>
            <a:prstGeom prst="roundRect">
              <a:avLst>
                <a:gd name="adj" fmla="val 9635"/>
              </a:avLst>
            </a:prstGeom>
            <a:solidFill>
              <a:schemeClr val="bg1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x-none"/>
                <a:t>    </a:t>
              </a:r>
              <a:endParaRPr/>
            </a:p>
          </p:txBody>
        </p:sp>
        <p:pic>
          <p:nvPicPr>
            <p:cNvPr id="50" name="Google Shape;91;p15">
              <a:extLst>
                <a:ext uri="{FF2B5EF4-FFF2-40B4-BE49-F238E27FC236}">
                  <a16:creationId xmlns="" xmlns:a16="http://schemas.microsoft.com/office/drawing/2014/main" id="{937F376A-71E3-FF4C-84C7-EECF77B884FE}"/>
                </a:ext>
              </a:extLst>
            </p:cNvPr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5262651" y="2061749"/>
              <a:ext cx="477100" cy="4771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1" name="Rectángulo 50">
              <a:extLst>
                <a:ext uri="{FF2B5EF4-FFF2-40B4-BE49-F238E27FC236}">
                  <a16:creationId xmlns="" xmlns:a16="http://schemas.microsoft.com/office/drawing/2014/main" id="{A3FA5E5F-5A96-1047-BA83-1BCB1B6BA1E3}"/>
                </a:ext>
              </a:extLst>
            </p:cNvPr>
            <p:cNvSpPr/>
            <p:nvPr/>
          </p:nvSpPr>
          <p:spPr>
            <a:xfrm>
              <a:off x="577255" y="2765971"/>
              <a:ext cx="4407655" cy="1285288"/>
            </a:xfrm>
            <a:prstGeom prst="rect">
              <a:avLst/>
            </a:prstGeom>
          </p:spPr>
          <p:txBody>
            <a:bodyPr wrap="square" anchor="b">
              <a:spAutoFit/>
            </a:bodyPr>
            <a:lstStyle/>
            <a:p>
              <a:pPr marL="406400" lvl="0" indent="-285750">
                <a:lnSpc>
                  <a:spcPct val="200000"/>
                </a:lnSpc>
                <a:buClr>
                  <a:schemeClr val="dk1"/>
                </a:buClr>
                <a:buSzPts val="1700"/>
                <a:buFont typeface="Arial" panose="020B0604020202020204" pitchFamily="34" charset="0"/>
                <a:buChar char="•"/>
              </a:pPr>
              <a:r>
                <a:rPr lang="es-419" sz="1600" dirty="0">
                  <a:solidFill>
                    <a:schemeClr val="dk1"/>
                  </a:solidFill>
                  <a:latin typeface="Calibri" panose="020F0502020204030204" pitchFamily="34" charset="0"/>
                  <a:ea typeface="Roboto Medium"/>
                  <a:cs typeface="Calibri" panose="020F0502020204030204" pitchFamily="34" charset="0"/>
                  <a:sym typeface="Roboto Medium"/>
                </a:rPr>
                <a:t>¿Cuál es la historia de las </a:t>
              </a:r>
              <a:r>
                <a:rPr lang="es-419" sz="1600" b="1" dirty="0">
                  <a:solidFill>
                    <a:schemeClr val="dk1"/>
                  </a:solidFill>
                  <a:latin typeface="Calibri" panose="020F0502020204030204" pitchFamily="34" charset="0"/>
                  <a:ea typeface="Roboto Medium"/>
                  <a:cs typeface="Calibri" panose="020F0502020204030204" pitchFamily="34" charset="0"/>
                  <a:sym typeface="Roboto Medium"/>
                </a:rPr>
                <a:t>tablas Protoboard? </a:t>
              </a:r>
            </a:p>
            <a:p>
              <a:pPr marL="406400" lvl="0" indent="-285750">
                <a:lnSpc>
                  <a:spcPct val="150000"/>
                </a:lnSpc>
                <a:buClr>
                  <a:schemeClr val="dk1"/>
                </a:buClr>
                <a:buSzPts val="1700"/>
                <a:buFont typeface="Arial" panose="020B0604020202020204" pitchFamily="34" charset="0"/>
                <a:buChar char="•"/>
              </a:pPr>
              <a:r>
                <a:rPr lang="es-419" sz="1600" dirty="0">
                  <a:solidFill>
                    <a:schemeClr val="dk1"/>
                  </a:solidFill>
                  <a:latin typeface="Calibri" panose="020F0502020204030204" pitchFamily="34" charset="0"/>
                  <a:ea typeface="Roboto Medium"/>
                  <a:cs typeface="Calibri" panose="020F0502020204030204" pitchFamily="34" charset="0"/>
                  <a:sym typeface="Roboto Medium"/>
                </a:rPr>
                <a:t>¿Quién fue su creador?</a:t>
              </a:r>
            </a:p>
            <a:p>
              <a:pPr marL="406400" indent="-285750">
                <a:lnSpc>
                  <a:spcPct val="150000"/>
                </a:lnSpc>
                <a:buClr>
                  <a:schemeClr val="dk1"/>
                </a:buClr>
                <a:buSzPts val="1700"/>
                <a:buFont typeface="Arial" panose="020B0604020202020204" pitchFamily="34" charset="0"/>
                <a:buChar char="•"/>
              </a:pPr>
              <a:r>
                <a:rPr lang="es-419" sz="1600" dirty="0">
                  <a:solidFill>
                    <a:schemeClr val="dk1"/>
                  </a:solidFill>
                  <a:latin typeface="Calibri" panose="020F0502020204030204" pitchFamily="34" charset="0"/>
                  <a:ea typeface="Roboto Medium"/>
                  <a:cs typeface="Calibri" panose="020F0502020204030204" pitchFamily="34" charset="0"/>
                  <a:sym typeface="Roboto Medium"/>
                </a:rPr>
                <a:t>¿En qué año?</a:t>
              </a:r>
            </a:p>
          </p:txBody>
        </p:sp>
      </p:grpSp>
      <p:pic>
        <p:nvPicPr>
          <p:cNvPr id="52" name="Imagen 51">
            <a:extLst>
              <a:ext uri="{FF2B5EF4-FFF2-40B4-BE49-F238E27FC236}">
                <a16:creationId xmlns="" xmlns:a16="http://schemas.microsoft.com/office/drawing/2014/main" id="{E402EDBF-CA5D-534A-B267-3CAE98BBA6E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996" y="4056360"/>
            <a:ext cx="3817418" cy="361671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>
            <a:extLst>
              <a:ext uri="{FF2B5EF4-FFF2-40B4-BE49-F238E27FC236}">
                <a16:creationId xmlns="" xmlns:a16="http://schemas.microsoft.com/office/drawing/2014/main" id="{285B2D1D-4CE3-CE4E-95F5-9D1C9017EE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2363" y="3931171"/>
            <a:ext cx="7281783" cy="2354261"/>
          </a:xfrm>
          <a:prstGeom prst="rect">
            <a:avLst/>
          </a:prstGeom>
        </p:spPr>
      </p:pic>
      <p:sp>
        <p:nvSpPr>
          <p:cNvPr id="23" name="Google Shape;73;p14">
            <a:extLst>
              <a:ext uri="{FF2B5EF4-FFF2-40B4-BE49-F238E27FC236}">
                <a16:creationId xmlns="" xmlns:a16="http://schemas.microsoft.com/office/drawing/2014/main" id="{F2EDD4CB-8399-7845-B5CC-1E1A2CBF0CD9}"/>
              </a:ext>
            </a:extLst>
          </p:cNvPr>
          <p:cNvSpPr/>
          <p:nvPr/>
        </p:nvSpPr>
        <p:spPr>
          <a:xfrm>
            <a:off x="611888" y="2165596"/>
            <a:ext cx="8496485" cy="1480129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sp>
        <p:nvSpPr>
          <p:cNvPr id="2" name="Rectángulo 1">
            <a:extLst>
              <a:ext uri="{FF2B5EF4-FFF2-40B4-BE49-F238E27FC236}">
                <a16:creationId xmlns="" xmlns:a16="http://schemas.microsoft.com/office/drawing/2014/main" id="{651E965A-B51B-B249-92FA-D541D1CA23E8}"/>
              </a:ext>
            </a:extLst>
          </p:cNvPr>
          <p:cNvSpPr/>
          <p:nvPr/>
        </p:nvSpPr>
        <p:spPr>
          <a:xfrm>
            <a:off x="736596" y="2391007"/>
            <a:ext cx="829763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500" dirty="0">
                <a:latin typeface="Calibri" panose="020F0502020204030204" pitchFamily="34" charset="0"/>
                <a:cs typeface="Calibri" panose="020F0502020204030204" pitchFamily="34" charset="0"/>
              </a:rPr>
              <a:t>Encima de la ranura veremos que existen en la </a:t>
            </a:r>
            <a:r>
              <a:rPr lang="es-ES" sz="1500" dirty="0" err="1">
                <a:latin typeface="Calibri" panose="020F0502020204030204" pitchFamily="34" charset="0"/>
                <a:cs typeface="Calibri" panose="020F0502020204030204" pitchFamily="34" charset="0"/>
              </a:rPr>
              <a:t>Protoboard</a:t>
            </a:r>
            <a:r>
              <a:rPr lang="es-ES" sz="1500" dirty="0">
                <a:latin typeface="Calibri" panose="020F0502020204030204" pitchFamily="34" charset="0"/>
                <a:cs typeface="Calibri" panose="020F0502020204030204" pitchFamily="34" charset="0"/>
              </a:rPr>
              <a:t>, columnas compuestas por 5 orificios. 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500" dirty="0">
                <a:latin typeface="Calibri" panose="020F0502020204030204" pitchFamily="34" charset="0"/>
                <a:cs typeface="Calibri" panose="020F0502020204030204" pitchFamily="34" charset="0"/>
              </a:rPr>
              <a:t>Cada columna de 5 orificios es una pista y todos los agujeros de una pista están conectados entre sí.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500" dirty="0">
                <a:latin typeface="Calibri" panose="020F0502020204030204" pitchFamily="34" charset="0"/>
                <a:cs typeface="Calibri" panose="020F0502020204030204" pitchFamily="34" charset="0"/>
              </a:rPr>
              <a:t>Esto quiere decir que el primer orificio está conectado con el segundo y con el tercero y con el cuarto y por supuesto con el quinto. Pero atención, todo dentro de la misma columna.</a:t>
            </a:r>
          </a:p>
        </p:txBody>
      </p:sp>
      <p:sp>
        <p:nvSpPr>
          <p:cNvPr id="7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10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8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¿CÓMO SE CONECTA? </a:t>
            </a:r>
            <a:r>
              <a:rPr lang="es-419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PASO 1</a:t>
            </a:r>
            <a:endParaRPr sz="3100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900334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73;p14">
            <a:extLst>
              <a:ext uri="{FF2B5EF4-FFF2-40B4-BE49-F238E27FC236}">
                <a16:creationId xmlns="" xmlns:a16="http://schemas.microsoft.com/office/drawing/2014/main" id="{F2EDD4CB-8399-7845-B5CC-1E1A2CBF0CD9}"/>
              </a:ext>
            </a:extLst>
          </p:cNvPr>
          <p:cNvSpPr/>
          <p:nvPr/>
        </p:nvSpPr>
        <p:spPr>
          <a:xfrm>
            <a:off x="611888" y="2165597"/>
            <a:ext cx="8496485" cy="1024110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sp>
        <p:nvSpPr>
          <p:cNvPr id="2" name="Rectángulo 1">
            <a:extLst>
              <a:ext uri="{FF2B5EF4-FFF2-40B4-BE49-F238E27FC236}">
                <a16:creationId xmlns="" xmlns:a16="http://schemas.microsoft.com/office/drawing/2014/main" id="{651E965A-B51B-B249-92FA-D541D1CA23E8}"/>
              </a:ext>
            </a:extLst>
          </p:cNvPr>
          <p:cNvSpPr/>
          <p:nvPr/>
        </p:nvSpPr>
        <p:spPr>
          <a:xfrm>
            <a:off x="976988" y="2391793"/>
            <a:ext cx="801982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500" dirty="0">
                <a:latin typeface="Calibri" panose="020F0502020204030204" pitchFamily="34" charset="0"/>
                <a:cs typeface="Calibri" panose="020F0502020204030204" pitchFamily="34" charset="0"/>
              </a:rPr>
              <a:t>En la segunda columna ocurre lo mismo, el primer agujero está conectado con el segundo y con el tercero y con el cuarto y con el quinto.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s-ES" sz="15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D16350BB-3305-9241-BC15-8F91D8EDE6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9415" y="3931171"/>
            <a:ext cx="7329680" cy="2354261"/>
          </a:xfrm>
          <a:prstGeom prst="rect">
            <a:avLst/>
          </a:prstGeom>
        </p:spPr>
      </p:pic>
      <p:sp>
        <p:nvSpPr>
          <p:cNvPr id="7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11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8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¿CÓMO SE CONECTA? </a:t>
            </a:r>
            <a:r>
              <a:rPr lang="es-419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PASO 2</a:t>
            </a:r>
            <a:endParaRPr sz="3100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688862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73;p14">
            <a:extLst>
              <a:ext uri="{FF2B5EF4-FFF2-40B4-BE49-F238E27FC236}">
                <a16:creationId xmlns="" xmlns:a16="http://schemas.microsoft.com/office/drawing/2014/main" id="{F2EDD4CB-8399-7845-B5CC-1E1A2CBF0CD9}"/>
              </a:ext>
            </a:extLst>
          </p:cNvPr>
          <p:cNvSpPr/>
          <p:nvPr/>
        </p:nvSpPr>
        <p:spPr>
          <a:xfrm>
            <a:off x="611888" y="2165596"/>
            <a:ext cx="8496485" cy="1132673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sp>
        <p:nvSpPr>
          <p:cNvPr id="2" name="Rectángulo 1">
            <a:extLst>
              <a:ext uri="{FF2B5EF4-FFF2-40B4-BE49-F238E27FC236}">
                <a16:creationId xmlns="" xmlns:a16="http://schemas.microsoft.com/office/drawing/2014/main" id="{651E965A-B51B-B249-92FA-D541D1CA23E8}"/>
              </a:ext>
            </a:extLst>
          </p:cNvPr>
          <p:cNvSpPr/>
          <p:nvPr/>
        </p:nvSpPr>
        <p:spPr>
          <a:xfrm>
            <a:off x="883433" y="2333074"/>
            <a:ext cx="80198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500" dirty="0">
                <a:latin typeface="Calibri" panose="020F0502020204030204" pitchFamily="34" charset="0"/>
                <a:cs typeface="Calibri" panose="020F0502020204030204" pitchFamily="34" charset="0"/>
              </a:rPr>
              <a:t>Las agujeros de una misma columna están conectados entre sí, pero no lo están con su vecino de la derecha o de la izquierda. Por ejemplo, el primer agujero rojo no está conectado con el primero azul ni con el primero verde, solo lo está con los orificios de su misma columna.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s-ES" sz="15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3" name="Imagen 12">
            <a:extLst>
              <a:ext uri="{FF2B5EF4-FFF2-40B4-BE49-F238E27FC236}">
                <a16:creationId xmlns="" xmlns:a16="http://schemas.microsoft.com/office/drawing/2014/main" id="{5F8F6C3A-4124-8C44-AC11-FA5F3736B1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9415" y="3940843"/>
            <a:ext cx="7329680" cy="2343295"/>
          </a:xfrm>
          <a:prstGeom prst="rect">
            <a:avLst/>
          </a:prstGeom>
        </p:spPr>
      </p:pic>
      <p:sp>
        <p:nvSpPr>
          <p:cNvPr id="7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12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8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¿CÓMO SE CONECTA? </a:t>
            </a:r>
            <a:r>
              <a:rPr lang="es-419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PASO 3</a:t>
            </a:r>
            <a:endParaRPr sz="3100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4130038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73;p14">
            <a:extLst>
              <a:ext uri="{FF2B5EF4-FFF2-40B4-BE49-F238E27FC236}">
                <a16:creationId xmlns="" xmlns:a16="http://schemas.microsoft.com/office/drawing/2014/main" id="{F2EDD4CB-8399-7845-B5CC-1E1A2CBF0CD9}"/>
              </a:ext>
            </a:extLst>
          </p:cNvPr>
          <p:cNvSpPr/>
          <p:nvPr/>
        </p:nvSpPr>
        <p:spPr>
          <a:xfrm>
            <a:off x="611888" y="2165596"/>
            <a:ext cx="8496485" cy="1576668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sp>
        <p:nvSpPr>
          <p:cNvPr id="2" name="Rectángulo 1">
            <a:extLst>
              <a:ext uri="{FF2B5EF4-FFF2-40B4-BE49-F238E27FC236}">
                <a16:creationId xmlns="" xmlns:a16="http://schemas.microsoft.com/office/drawing/2014/main" id="{651E965A-B51B-B249-92FA-D541D1CA23E8}"/>
              </a:ext>
            </a:extLst>
          </p:cNvPr>
          <p:cNvSpPr/>
          <p:nvPr/>
        </p:nvSpPr>
        <p:spPr>
          <a:xfrm>
            <a:off x="884880" y="2327954"/>
            <a:ext cx="819877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es-ES" sz="1500" b="1" dirty="0">
                <a:latin typeface="Calibri" panose="020F0502020204030204" pitchFamily="34" charset="0"/>
                <a:cs typeface="Calibri" panose="020F0502020204030204" pitchFamily="34" charset="0"/>
              </a:rPr>
              <a:t>¿Qué ocurre con la columna que tenemos debajo de la ranura central?</a:t>
            </a:r>
          </a:p>
          <a:p>
            <a:pPr fontAlgn="base"/>
            <a:r>
              <a:rPr lang="es-ES" sz="1500" dirty="0">
                <a:latin typeface="Calibri" panose="020F0502020204030204" pitchFamily="34" charset="0"/>
                <a:cs typeface="Calibri" panose="020F0502020204030204" pitchFamily="34" charset="0"/>
              </a:rPr>
              <a:t>Todos los orificios de la primera columna están conectados entre sí. Todos los naranjas están conectados entre sí y todos los rosas están conectados entre sí, pero los naranjas no están conectados con los rosas. </a:t>
            </a:r>
          </a:p>
          <a:p>
            <a:pPr fontAlgn="base"/>
            <a:r>
              <a:rPr lang="es-ES" sz="1500" dirty="0">
                <a:latin typeface="Calibri" panose="020F0502020204030204" pitchFamily="34" charset="0"/>
                <a:cs typeface="Calibri" panose="020F0502020204030204" pitchFamily="34" charset="0"/>
              </a:rPr>
              <a:t>Es decir, que debajo de la ranura de división ocurre exactamente lo mismo que por encima.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endParaRPr lang="es-ES" sz="15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0A24B7FF-6BF8-804A-A4C3-EE763029C4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7077" y="3931170"/>
            <a:ext cx="7281783" cy="2356229"/>
          </a:xfrm>
          <a:prstGeom prst="rect">
            <a:avLst/>
          </a:prstGeom>
        </p:spPr>
      </p:pic>
      <p:sp>
        <p:nvSpPr>
          <p:cNvPr id="7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13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9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¿CÓMO SE CONECTA? </a:t>
            </a:r>
            <a:r>
              <a:rPr lang="es-419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PASO 4</a:t>
            </a:r>
            <a:endParaRPr sz="3100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3939110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73;p14">
            <a:extLst>
              <a:ext uri="{FF2B5EF4-FFF2-40B4-BE49-F238E27FC236}">
                <a16:creationId xmlns="" xmlns:a16="http://schemas.microsoft.com/office/drawing/2014/main" id="{F2EDD4CB-8399-7845-B5CC-1E1A2CBF0CD9}"/>
              </a:ext>
            </a:extLst>
          </p:cNvPr>
          <p:cNvSpPr/>
          <p:nvPr/>
        </p:nvSpPr>
        <p:spPr>
          <a:xfrm>
            <a:off x="611888" y="2165596"/>
            <a:ext cx="8496485" cy="1480129"/>
          </a:xfrm>
          <a:prstGeom prst="roundRect">
            <a:avLst>
              <a:gd name="adj" fmla="val 16667"/>
            </a:avLst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pic>
        <p:nvPicPr>
          <p:cNvPr id="12" name="Imagen 11">
            <a:extLst>
              <a:ext uri="{FF2B5EF4-FFF2-40B4-BE49-F238E27FC236}">
                <a16:creationId xmlns="" xmlns:a16="http://schemas.microsoft.com/office/drawing/2014/main" id="{52294BBD-50A9-5B4C-B44E-D9DCA51866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02363" y="3931171"/>
            <a:ext cx="7281783" cy="2637975"/>
          </a:xfrm>
          <a:prstGeom prst="rect">
            <a:avLst/>
          </a:prstGeom>
        </p:spPr>
      </p:pic>
      <p:sp>
        <p:nvSpPr>
          <p:cNvPr id="8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¿CÓMO SE CONECTA? </a:t>
            </a:r>
            <a:r>
              <a:rPr lang="es-419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PASO 5</a:t>
            </a:r>
            <a:endParaRPr sz="3100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="" xmlns:a16="http://schemas.microsoft.com/office/drawing/2014/main" id="{651E965A-B51B-B249-92FA-D541D1CA23E8}"/>
              </a:ext>
            </a:extLst>
          </p:cNvPr>
          <p:cNvSpPr/>
          <p:nvPr/>
        </p:nvSpPr>
        <p:spPr>
          <a:xfrm>
            <a:off x="909594" y="2390373"/>
            <a:ext cx="801982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500" dirty="0">
                <a:latin typeface="Calibri" panose="020F0502020204030204" pitchFamily="34" charset="0"/>
                <a:cs typeface="Calibri" panose="020F0502020204030204" pitchFamily="34" charset="0"/>
              </a:rPr>
              <a:t>Normalmente el truco está en encontrar columnas de 5 agujeros. La ranura también nos separa las columnas de tal manera que la columna azul no está conectada con la columna naranja.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s-ES" sz="1500" dirty="0">
                <a:latin typeface="Calibri" panose="020F0502020204030204" pitchFamily="34" charset="0"/>
                <a:cs typeface="Calibri" panose="020F0502020204030204" pitchFamily="34" charset="0"/>
              </a:rPr>
              <a:t>Cuando quieras conectar dos patillas de dos componentes entre sí, debes o bien colocar ambas patillas en la misma columna o bien conectar sus dos columnas con cable.</a:t>
            </a:r>
          </a:p>
        </p:txBody>
      </p:sp>
      <p:sp>
        <p:nvSpPr>
          <p:cNvPr id="10" name="Google Shape;83;p14">
            <a:extLst>
              <a:ext uri="{FF2B5EF4-FFF2-40B4-BE49-F238E27FC236}">
                <a16:creationId xmlns="" xmlns:a16="http://schemas.microsoft.com/office/drawing/2014/main" id="{C93DB338-FC05-A646-8478-C4136DD27538}"/>
              </a:ext>
            </a:extLst>
          </p:cNvPr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14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109970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174;p19">
            <a:extLst>
              <a:ext uri="{FF2B5EF4-FFF2-40B4-BE49-F238E27FC236}">
                <a16:creationId xmlns="" xmlns:a16="http://schemas.microsoft.com/office/drawing/2014/main" id="{11482DFE-C7A9-034D-8005-32DCB65CC18A}"/>
              </a:ext>
            </a:extLst>
          </p:cNvPr>
          <p:cNvSpPr/>
          <p:nvPr/>
        </p:nvSpPr>
        <p:spPr>
          <a:xfrm>
            <a:off x="487875" y="5327399"/>
            <a:ext cx="8726700" cy="1071795"/>
          </a:xfrm>
          <a:prstGeom prst="roundRect">
            <a:avLst>
              <a:gd name="adj" fmla="val 27525"/>
            </a:avLst>
          </a:prstGeom>
          <a:solidFill>
            <a:srgbClr val="E9E1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sp>
        <p:nvSpPr>
          <p:cNvPr id="20" name="Google Shape;174;p19">
            <a:extLst>
              <a:ext uri="{FF2B5EF4-FFF2-40B4-BE49-F238E27FC236}">
                <a16:creationId xmlns="" xmlns:a16="http://schemas.microsoft.com/office/drawing/2014/main" id="{B3CA5E53-6275-0946-A4C9-E063CC29F090}"/>
              </a:ext>
            </a:extLst>
          </p:cNvPr>
          <p:cNvSpPr/>
          <p:nvPr/>
        </p:nvSpPr>
        <p:spPr>
          <a:xfrm>
            <a:off x="466025" y="2172718"/>
            <a:ext cx="8726700" cy="1071795"/>
          </a:xfrm>
          <a:prstGeom prst="roundRect">
            <a:avLst>
              <a:gd name="adj" fmla="val 19572"/>
            </a:avLst>
          </a:prstGeom>
          <a:solidFill>
            <a:srgbClr val="E9E1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>
                <a:solidFill>
                  <a:srgbClr val="E9E1E4"/>
                </a:solidFill>
              </a:rPr>
              <a:t>    </a:t>
            </a:r>
            <a:endParaRPr>
              <a:solidFill>
                <a:srgbClr val="E9E1E4"/>
              </a:solidFill>
            </a:endParaRPr>
          </a:p>
        </p:txBody>
      </p:sp>
      <p:sp>
        <p:nvSpPr>
          <p:cNvPr id="6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15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7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80000"/>
              </a:lnSpc>
            </a:pPr>
            <a:r>
              <a:rPr lang="es-CL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LA IMPORTANCIA </a:t>
            </a:r>
            <a:r>
              <a:rPr lang="es-CL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DEL USO DE PROTOBOARD</a:t>
            </a:r>
            <a:endParaRPr lang="es-CL" sz="3100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2" name="Rectángulo 1">
            <a:extLst>
              <a:ext uri="{FF2B5EF4-FFF2-40B4-BE49-F238E27FC236}">
                <a16:creationId xmlns="" xmlns:a16="http://schemas.microsoft.com/office/drawing/2014/main" id="{A17C0FBB-E87B-944A-BB88-9A40879CE012}"/>
              </a:ext>
            </a:extLst>
          </p:cNvPr>
          <p:cNvSpPr/>
          <p:nvPr/>
        </p:nvSpPr>
        <p:spPr>
          <a:xfrm>
            <a:off x="660279" y="2113122"/>
            <a:ext cx="8225814" cy="873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En ocasiones es interesante poder quitar un componente y poner otro similar en la misma posición para ver como reacciona el circuito y asegurar que funciona como lo habíamos predicho.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="" xmlns:a16="http://schemas.microsoft.com/office/drawing/2014/main" id="{69064136-629A-7E49-B58F-233C68E71DFE}"/>
              </a:ext>
            </a:extLst>
          </p:cNvPr>
          <p:cNvSpPr/>
          <p:nvPr/>
        </p:nvSpPr>
        <p:spPr>
          <a:xfrm>
            <a:off x="660279" y="5554569"/>
            <a:ext cx="8225814" cy="6076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Por ejemplo, podemos conectar multímetros, osciloscopio, analizador lógico, tarjetas de adquisición de datos o distintas fuentes como generadores de señal y fuentes de alimentación.</a:t>
            </a:r>
          </a:p>
        </p:txBody>
      </p:sp>
      <p:sp>
        <p:nvSpPr>
          <p:cNvPr id="21" name="Google Shape;174;p19">
            <a:extLst>
              <a:ext uri="{FF2B5EF4-FFF2-40B4-BE49-F238E27FC236}">
                <a16:creationId xmlns="" xmlns:a16="http://schemas.microsoft.com/office/drawing/2014/main" id="{2BFFDD08-1AE5-A244-8EBC-AA8B70726C55}"/>
              </a:ext>
            </a:extLst>
          </p:cNvPr>
          <p:cNvSpPr/>
          <p:nvPr/>
        </p:nvSpPr>
        <p:spPr>
          <a:xfrm>
            <a:off x="466025" y="3495539"/>
            <a:ext cx="8726700" cy="1589177"/>
          </a:xfrm>
          <a:prstGeom prst="roundRect">
            <a:avLst>
              <a:gd name="adj" fmla="val 1666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sp>
        <p:nvSpPr>
          <p:cNvPr id="22" name="Rectángulo 21">
            <a:extLst>
              <a:ext uri="{FF2B5EF4-FFF2-40B4-BE49-F238E27FC236}">
                <a16:creationId xmlns="" xmlns:a16="http://schemas.microsoft.com/office/drawing/2014/main" id="{AA831044-B22C-6740-ADC4-D7AB01C31A80}"/>
              </a:ext>
            </a:extLst>
          </p:cNvPr>
          <p:cNvSpPr/>
          <p:nvPr/>
        </p:nvSpPr>
        <p:spPr>
          <a:xfrm>
            <a:off x="660279" y="3429166"/>
            <a:ext cx="8225814" cy="1404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Otras veces solo necesitamos o queremos montar un circuito, ver que funciona, realizar algunas medidas y desmontarlo. No podemos olvidar que en las protoboard solemos tener acceso a todas las patillas de los componentes, lo cual es muy importante ya que de esta manera podemos conectar distintos instrumentos de medida. </a:t>
            </a:r>
          </a:p>
        </p:txBody>
      </p:sp>
    </p:spTree>
    <p:extLst>
      <p:ext uri="{BB962C8B-B14F-4D97-AF65-F5344CB8AC3E}">
        <p14:creationId xmlns:p14="http://schemas.microsoft.com/office/powerpoint/2010/main" val="257627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="" xmlns:a16="http://schemas.microsoft.com/office/drawing/2014/main" id="{9762319C-472F-394B-B7B1-21868B14BE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3338" y="1361977"/>
            <a:ext cx="7092753" cy="4187906"/>
          </a:xfrm>
          <a:prstGeom prst="rect">
            <a:avLst/>
          </a:prstGeom>
        </p:spPr>
      </p:pic>
      <p:sp>
        <p:nvSpPr>
          <p:cNvPr id="6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16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7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80000"/>
              </a:lnSpc>
            </a:pPr>
            <a:r>
              <a:rPr lang="es-CL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LA IMPORTANCIA </a:t>
            </a:r>
            <a:r>
              <a:rPr lang="es-CL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DEL USO DE PROTOBOARD</a:t>
            </a:r>
            <a:endParaRPr lang="es-CL" sz="3100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9" name="Google Shape;174;p19">
            <a:extLst>
              <a:ext uri="{FF2B5EF4-FFF2-40B4-BE49-F238E27FC236}">
                <a16:creationId xmlns="" xmlns:a16="http://schemas.microsoft.com/office/drawing/2014/main" id="{62A3112A-6D5F-8049-99FD-311F81D3D49A}"/>
              </a:ext>
            </a:extLst>
          </p:cNvPr>
          <p:cNvSpPr/>
          <p:nvPr/>
        </p:nvSpPr>
        <p:spPr>
          <a:xfrm>
            <a:off x="466025" y="2172719"/>
            <a:ext cx="2816437" cy="1898486"/>
          </a:xfrm>
          <a:prstGeom prst="roundRect">
            <a:avLst>
              <a:gd name="adj" fmla="val 13701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>
                <a:solidFill>
                  <a:srgbClr val="E9E1E4"/>
                </a:solidFill>
              </a:rPr>
              <a:t>    </a:t>
            </a:r>
            <a:endParaRPr>
              <a:solidFill>
                <a:srgbClr val="E9E1E4"/>
              </a:solidFill>
            </a:endParaRPr>
          </a:p>
        </p:txBody>
      </p:sp>
      <p:sp>
        <p:nvSpPr>
          <p:cNvPr id="20" name="Rectángulo 19">
            <a:extLst>
              <a:ext uri="{FF2B5EF4-FFF2-40B4-BE49-F238E27FC236}">
                <a16:creationId xmlns="" xmlns:a16="http://schemas.microsoft.com/office/drawing/2014/main" id="{27BBDB60-AF33-0B49-B7BD-52210C65DE13}"/>
              </a:ext>
            </a:extLst>
          </p:cNvPr>
          <p:cNvSpPr/>
          <p:nvPr/>
        </p:nvSpPr>
        <p:spPr>
          <a:xfrm>
            <a:off x="660280" y="2402371"/>
            <a:ext cx="2431264" cy="14040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Lo más importante de la Protoboard es la capacidad de conexión y desconexión de manera rápida.</a:t>
            </a:r>
          </a:p>
        </p:txBody>
      </p:sp>
      <p:sp>
        <p:nvSpPr>
          <p:cNvPr id="26" name="Google Shape;174;p19">
            <a:extLst>
              <a:ext uri="{FF2B5EF4-FFF2-40B4-BE49-F238E27FC236}">
                <a16:creationId xmlns="" xmlns:a16="http://schemas.microsoft.com/office/drawing/2014/main" id="{9886224C-B4EC-B241-BC6A-25352F6FD69B}"/>
              </a:ext>
            </a:extLst>
          </p:cNvPr>
          <p:cNvSpPr/>
          <p:nvPr/>
        </p:nvSpPr>
        <p:spPr>
          <a:xfrm>
            <a:off x="466025" y="4803936"/>
            <a:ext cx="8748550" cy="1446634"/>
          </a:xfrm>
          <a:prstGeom prst="roundRect">
            <a:avLst>
              <a:gd name="adj" fmla="val 16667"/>
            </a:avLst>
          </a:prstGeom>
          <a:solidFill>
            <a:srgbClr val="E9E1E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sp>
        <p:nvSpPr>
          <p:cNvPr id="27" name="Rectángulo 26">
            <a:extLst>
              <a:ext uri="{FF2B5EF4-FFF2-40B4-BE49-F238E27FC236}">
                <a16:creationId xmlns="" xmlns:a16="http://schemas.microsoft.com/office/drawing/2014/main" id="{41A13CC6-2AAF-5544-88FA-242C4447E337}"/>
              </a:ext>
            </a:extLst>
          </p:cNvPr>
          <p:cNvSpPr/>
          <p:nvPr/>
        </p:nvSpPr>
        <p:spPr>
          <a:xfrm>
            <a:off x="660278" y="5075868"/>
            <a:ext cx="8295035" cy="8731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Es importante comprender que no todos los circuitos se pueden montar en una Protoboard debido a, por ejemplo, impedancias parásitas. Eso si, puedes estar segura/o que tus primeros circuitos siempre se van a poder montar en protoboards y no van a tener este tipo de problemas.</a:t>
            </a:r>
          </a:p>
        </p:txBody>
      </p:sp>
    </p:spTree>
    <p:extLst>
      <p:ext uri="{BB962C8B-B14F-4D97-AF65-F5344CB8AC3E}">
        <p14:creationId xmlns:p14="http://schemas.microsoft.com/office/powerpoint/2010/main" val="3303704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="" xmlns:a16="http://schemas.microsoft.com/office/drawing/2014/main" id="{349EE16D-A4E3-194A-8D34-5E805FFDA2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3662" y="5215100"/>
            <a:ext cx="1953073" cy="1840550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="" xmlns:a16="http://schemas.microsoft.com/office/drawing/2014/main" id="{3AC99EA8-1ADF-0F44-8DBF-06ACB5FF16A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66" y="4925370"/>
            <a:ext cx="1953073" cy="1840550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="" xmlns:a16="http://schemas.microsoft.com/office/drawing/2014/main" id="{07E427C2-286B-4244-B7E5-0B615B1DC34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1970" y="5719125"/>
            <a:ext cx="1953073" cy="1840550"/>
          </a:xfrm>
          <a:prstGeom prst="rect">
            <a:avLst/>
          </a:prstGeom>
        </p:spPr>
      </p:pic>
      <p:sp>
        <p:nvSpPr>
          <p:cNvPr id="11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17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2" name="Google Shape;186;p20">
            <a:extLst>
              <a:ext uri="{FF2B5EF4-FFF2-40B4-BE49-F238E27FC236}">
                <a16:creationId xmlns="" xmlns:a16="http://schemas.microsoft.com/office/drawing/2014/main" id="{1CAC34AE-2126-C043-99DF-C2E1045B1E1E}"/>
              </a:ext>
            </a:extLst>
          </p:cNvPr>
          <p:cNvSpPr/>
          <p:nvPr/>
        </p:nvSpPr>
        <p:spPr>
          <a:xfrm>
            <a:off x="452173" y="2040330"/>
            <a:ext cx="8726699" cy="3058890"/>
          </a:xfrm>
          <a:prstGeom prst="roundRect">
            <a:avLst>
              <a:gd name="adj" fmla="val 1183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Las piezas usadas en el armado no están dañadas y pueden reutilizarse después.</a:t>
            </a: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Son fáciles y prácticas de transportar.</a:t>
            </a: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Están disponibles en cualquier taller, sala o laboratorio.</a:t>
            </a: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Existe una gran variedad de placas en el mercado y se encuentra en cualquier tienda de electrónica.</a:t>
            </a: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Las placas pueden usarse tantas veces como sea necesario (son reutilizables).</a:t>
            </a:r>
          </a:p>
        </p:txBody>
      </p:sp>
      <p:pic>
        <p:nvPicPr>
          <p:cNvPr id="14" name="Imagen 13">
            <a:extLst>
              <a:ext uri="{FF2B5EF4-FFF2-40B4-BE49-F238E27FC236}">
                <a16:creationId xmlns="" xmlns:a16="http://schemas.microsoft.com/office/drawing/2014/main" id="{2431E44F-9F3F-2E47-AB7D-190B08F9D05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629780">
            <a:off x="986925" y="5011582"/>
            <a:ext cx="2366346" cy="2230013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="" xmlns:a16="http://schemas.microsoft.com/office/drawing/2014/main" id="{E7B3FF76-FA3F-DE4B-A6E5-36742F3F8FD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243806">
            <a:off x="3146661" y="5072428"/>
            <a:ext cx="3604739" cy="2108318"/>
          </a:xfrm>
          <a:prstGeom prst="rect">
            <a:avLst/>
          </a:prstGeom>
        </p:spPr>
      </p:pic>
      <p:sp>
        <p:nvSpPr>
          <p:cNvPr id="10" name="Google Shape;96;p15">
            <a:extLst>
              <a:ext uri="{FF2B5EF4-FFF2-40B4-BE49-F238E27FC236}">
                <a16:creationId xmlns="" xmlns:a16="http://schemas.microsoft.com/office/drawing/2014/main" id="{898BFE62-5879-934B-B2E6-251075FFF90A}"/>
              </a:ext>
            </a:extLst>
          </p:cNvPr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80000"/>
              </a:lnSpc>
            </a:pPr>
            <a:r>
              <a:rPr lang="es-CL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VENTAJAS</a:t>
            </a:r>
            <a:r>
              <a:rPr lang="es-CL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 DEL USO DE PROTOBOARD</a:t>
            </a:r>
            <a:endParaRPr lang="es-CL" sz="3100" b="1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404533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0"/>
          <p:cNvSpPr/>
          <p:nvPr/>
        </p:nvSpPr>
        <p:spPr>
          <a:xfrm>
            <a:off x="452174" y="2040330"/>
            <a:ext cx="8726698" cy="3654899"/>
          </a:xfrm>
          <a:prstGeom prst="roundRect">
            <a:avLst>
              <a:gd name="adj" fmla="val 11837"/>
            </a:avLst>
          </a:prstGeom>
          <a:solidFill>
            <a:srgbClr val="F3F3F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</p:txBody>
      </p:sp>
      <p:pic>
        <p:nvPicPr>
          <p:cNvPr id="15" name="Imagen 14">
            <a:extLst>
              <a:ext uri="{FF2B5EF4-FFF2-40B4-BE49-F238E27FC236}">
                <a16:creationId xmlns="" xmlns:a16="http://schemas.microsoft.com/office/drawing/2014/main" id="{DEBFB6CA-F714-BB40-9903-AF538A89C5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385994">
            <a:off x="3280791" y="5031088"/>
            <a:ext cx="3604739" cy="2108318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="" xmlns:a16="http://schemas.microsoft.com/office/drawing/2014/main" id="{349EE16D-A4E3-194A-8D34-5E805FFDA2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355962">
            <a:off x="7155648" y="5043982"/>
            <a:ext cx="2209846" cy="2082529"/>
          </a:xfrm>
          <a:prstGeom prst="rect">
            <a:avLst/>
          </a:prstGeom>
        </p:spPr>
      </p:pic>
      <p:pic>
        <p:nvPicPr>
          <p:cNvPr id="19" name="Imagen 18">
            <a:extLst>
              <a:ext uri="{FF2B5EF4-FFF2-40B4-BE49-F238E27FC236}">
                <a16:creationId xmlns="" xmlns:a16="http://schemas.microsoft.com/office/drawing/2014/main" id="{ABEEDC3B-3E94-254C-866B-69787F7B77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629780">
            <a:off x="1083448" y="5088804"/>
            <a:ext cx="2328494" cy="2194342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="" xmlns:a16="http://schemas.microsoft.com/office/drawing/2014/main" id="{D826FB81-DAB1-1A46-9D81-D7BD8CDE803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6038" y="6032853"/>
            <a:ext cx="1953073" cy="1840550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="" xmlns:a16="http://schemas.microsoft.com/office/drawing/2014/main" id="{8A52F95D-EE6F-E540-9A31-76EBFF03212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93985" y="4823209"/>
            <a:ext cx="2234202" cy="2105483"/>
          </a:xfrm>
          <a:prstGeom prst="rect">
            <a:avLst/>
          </a:prstGeom>
        </p:spPr>
      </p:pic>
      <p:sp>
        <p:nvSpPr>
          <p:cNvPr id="12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18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4" name="Google Shape;96;p15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80000"/>
              </a:lnSpc>
            </a:pPr>
            <a:r>
              <a:rPr lang="es-CL" sz="2800" dirty="0">
                <a:solidFill>
                  <a:srgbClr val="ED423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DESVENTAJAS</a:t>
            </a:r>
            <a:r>
              <a:rPr lang="es-CL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 DEL USO DE PROTOBOARD</a:t>
            </a:r>
            <a:endParaRPr lang="es-CL" sz="3100" b="1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="" xmlns:a16="http://schemas.microsoft.com/office/drawing/2014/main" id="{1E5DEEC6-656D-4746-B6F3-73D874307144}"/>
              </a:ext>
            </a:extLst>
          </p:cNvPr>
          <p:cNvSpPr/>
          <p:nvPr/>
        </p:nvSpPr>
        <p:spPr>
          <a:xfrm>
            <a:off x="564837" y="2327897"/>
            <a:ext cx="8181348" cy="2996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En ocasiones puede haber falsos contactos. Los jumpers o cables empleados para las conexiones pueden tener mala conductividad o estar rotos.</a:t>
            </a: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Las conexiones no son tan seguras como las de las pistas de un circuito impreso.</a:t>
            </a: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No están diseñadas para trabajar con componentes de gran potencia.</a:t>
            </a: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La corriente con la que puede operar una Protoboard varía entre 3 y 5 A, y esto depende                del fabricante.</a:t>
            </a: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endParaRPr lang="es-419" sz="1500" dirty="0">
              <a:solidFill>
                <a:schemeClr val="dk1"/>
              </a:solidFill>
              <a:latin typeface="Calibri" panose="020F0502020204030204" pitchFamily="34" charset="0"/>
              <a:ea typeface="Roboto Medium"/>
              <a:cs typeface="Calibri" panose="020F0502020204030204" pitchFamily="34" charset="0"/>
              <a:sym typeface="Roboto Medium"/>
            </a:endParaRPr>
          </a:p>
          <a:p>
            <a:pPr marL="406400" lvl="0" indent="-285750">
              <a:lnSpc>
                <a:spcPct val="115000"/>
              </a:lnSpc>
              <a:buClr>
                <a:schemeClr val="dk1"/>
              </a:buClr>
              <a:buSzPts val="1700"/>
              <a:buFont typeface="Arial" panose="020B0604020202020204" pitchFamily="34" charset="0"/>
              <a:buChar char="•"/>
            </a:pPr>
            <a:r>
              <a:rPr lang="es-419" sz="1500" dirty="0">
                <a:solidFill>
                  <a:schemeClr val="dk1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Suelen operar a bajas frecuencias, entre 10 – 20 MHz.</a:t>
            </a:r>
          </a:p>
        </p:txBody>
      </p:sp>
    </p:spTree>
    <p:extLst>
      <p:ext uri="{BB962C8B-B14F-4D97-AF65-F5344CB8AC3E}">
        <p14:creationId xmlns:p14="http://schemas.microsoft.com/office/powerpoint/2010/main" val="242088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ES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19</a:t>
            </a:r>
            <a:r>
              <a:rPr lang="x-none" sz="110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pic>
        <p:nvPicPr>
          <p:cNvPr id="9" name="Google Shape;318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30642" y="1815299"/>
            <a:ext cx="7016440" cy="48716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321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flipH="1">
            <a:off x="5174255" y="3959846"/>
            <a:ext cx="4636301" cy="3844874"/>
          </a:xfrm>
          <a:prstGeom prst="rect">
            <a:avLst/>
          </a:prstGeom>
          <a:noFill/>
          <a:ln>
            <a:noFill/>
          </a:ln>
        </p:spPr>
      </p:pic>
      <p:sp>
        <p:nvSpPr>
          <p:cNvPr id="12" name="Google Shape;327;p18"/>
          <p:cNvSpPr txBox="1"/>
          <p:nvPr/>
        </p:nvSpPr>
        <p:spPr>
          <a:xfrm>
            <a:off x="382499" y="1261272"/>
            <a:ext cx="8950502" cy="5361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00" tIns="91400" rIns="91400" bIns="91400" anchor="ctr" anchorCtr="0">
            <a:spAutoFit/>
          </a:bodyPr>
          <a:lstStyle/>
          <a:p>
            <a:pPr marL="0" marR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 i="0" u="none" strike="noStrike" cap="none">
                <a:solidFill>
                  <a:srgbClr val="741B47"/>
                </a:solidFill>
                <a:latin typeface="Calibri"/>
                <a:ea typeface="Calibri"/>
                <a:cs typeface="Calibri"/>
                <a:sym typeface="Calibri"/>
              </a:rPr>
              <a:t>VIDEO</a:t>
            </a:r>
            <a:endParaRPr sz="2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" name="Google Shape;328;p18">
            <a:hlinkClick r:id="rId5"/>
          </p:cNvPr>
          <p:cNvSpPr/>
          <p:nvPr/>
        </p:nvSpPr>
        <p:spPr>
          <a:xfrm>
            <a:off x="2295805" y="3655179"/>
            <a:ext cx="491851" cy="491851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w="120000" h="120000" fill="darken" extrusionOk="0">
                <a:moveTo>
                  <a:pt x="105000" y="60000"/>
                </a:moveTo>
                <a:lnTo>
                  <a:pt x="15000" y="15000"/>
                </a:lnTo>
                <a:lnTo>
                  <a:pt x="15000" y="105000"/>
                </a:lnTo>
                <a:close/>
              </a:path>
              <a:path w="120000" h="120000" fill="none" extrusionOk="0">
                <a:moveTo>
                  <a:pt x="105000" y="60000"/>
                </a:moveTo>
                <a:lnTo>
                  <a:pt x="15000" y="105000"/>
                </a:lnTo>
                <a:lnTo>
                  <a:pt x="15000" y="15000"/>
                </a:lnTo>
                <a:close/>
              </a:path>
              <a:path w="120000" h="120000" fill="none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solidFill>
            <a:srgbClr val="BFBFBF"/>
          </a:solidFill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40000" dist="20000" dir="5400000" rotWithShape="0">
              <a:srgbClr val="000000">
                <a:alpha val="37647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" name="Google Shape;329;p18"/>
          <p:cNvSpPr txBox="1"/>
          <p:nvPr/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VEAMOS EL SIGUIENTE</a:t>
            </a: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1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80;p14">
            <a:extLst>
              <a:ext uri="{FF2B5EF4-FFF2-40B4-BE49-F238E27FC236}">
                <a16:creationId xmlns="" xmlns:a16="http://schemas.microsoft.com/office/drawing/2014/main" id="{80B05D3B-B6F2-4040-A8A8-0F75AC422395}"/>
              </a:ext>
            </a:extLst>
          </p:cNvPr>
          <p:cNvSpPr txBox="1"/>
          <p:nvPr/>
        </p:nvSpPr>
        <p:spPr>
          <a:xfrm>
            <a:off x="2787656" y="3518247"/>
            <a:ext cx="2590798" cy="7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>
              <a:lnSpc>
                <a:spcPct val="115000"/>
              </a:lnSpc>
            </a:pPr>
            <a:r>
              <a:rPr lang="es-CL" sz="1800" u="sng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Cómo usar una </a:t>
            </a:r>
            <a:r>
              <a:rPr lang="es-CL" sz="1800" u="sng" dirty="0" err="1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Protoboard</a:t>
            </a:r>
            <a:endParaRPr lang="es-CL" sz="1800" u="sng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426758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Google Shape;123;p16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¿CUÁNTO APRENDIMOS?</a:t>
            </a:r>
            <a:endParaRPr sz="3100" b="1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grpSp>
        <p:nvGrpSpPr>
          <p:cNvPr id="16" name="Grupo 15"/>
          <p:cNvGrpSpPr/>
          <p:nvPr/>
        </p:nvGrpSpPr>
        <p:grpSpPr>
          <a:xfrm>
            <a:off x="2035277" y="2911885"/>
            <a:ext cx="6999671" cy="2696553"/>
            <a:chOff x="4461133" y="3098700"/>
            <a:chExt cx="4657800" cy="1525000"/>
          </a:xfrm>
        </p:grpSpPr>
        <p:sp>
          <p:nvSpPr>
            <p:cNvPr id="17" name="Google Shape;73;p14"/>
            <p:cNvSpPr/>
            <p:nvPr/>
          </p:nvSpPr>
          <p:spPr>
            <a:xfrm>
              <a:off x="4461133" y="3098700"/>
              <a:ext cx="4657800" cy="1525000"/>
            </a:xfrm>
            <a:prstGeom prst="roundRect">
              <a:avLst>
                <a:gd name="adj" fmla="val 16667"/>
              </a:avLst>
            </a:prstGeom>
            <a:solidFill>
              <a:schemeClr val="bg1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419"/>
                <a:t>    </a:t>
              </a:r>
              <a:endParaRPr/>
            </a:p>
          </p:txBody>
        </p:sp>
        <p:sp>
          <p:nvSpPr>
            <p:cNvPr id="18" name="Google Shape;80;p14"/>
            <p:cNvSpPr txBox="1"/>
            <p:nvPr/>
          </p:nvSpPr>
          <p:spPr>
            <a:xfrm>
              <a:off x="5442536" y="3625505"/>
              <a:ext cx="3323687" cy="438026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lvl="0">
                <a:lnSpc>
                  <a:spcPct val="115000"/>
                </a:lnSpc>
              </a:pPr>
              <a:r>
                <a:rPr lang="es-CL" sz="2000" dirty="0">
                  <a:solidFill>
                    <a:srgbClr val="741B47"/>
                  </a:solidFill>
                  <a:latin typeface="Calibri" panose="020F0502020204030204" pitchFamily="34" charset="0"/>
                  <a:ea typeface="Roboto"/>
                  <a:cs typeface="Calibri" panose="020F0502020204030204" pitchFamily="34" charset="0"/>
                  <a:sym typeface="Roboto"/>
                </a:rPr>
                <a:t>PRACTICANDO CON </a:t>
              </a:r>
              <a:r>
                <a:rPr lang="es-CL" sz="2000" b="1" dirty="0">
                  <a:solidFill>
                    <a:srgbClr val="741B47"/>
                  </a:solidFill>
                  <a:latin typeface="Calibri" panose="020F0502020204030204" pitchFamily="34" charset="0"/>
                  <a:ea typeface="Roboto"/>
                  <a:cs typeface="Calibri" panose="020F0502020204030204" pitchFamily="34" charset="0"/>
                  <a:sym typeface="Roboto"/>
                </a:rPr>
                <a:t>TABLAS PROTOBOARD</a:t>
              </a:r>
            </a:p>
            <a:p>
              <a:pPr lvl="0">
                <a:lnSpc>
                  <a:spcPct val="115000"/>
                </a:lnSpc>
              </a:pPr>
              <a:endParaRPr lang="es-419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endParaRPr>
            </a:p>
            <a:p>
              <a:pPr>
                <a:lnSpc>
                  <a:spcPct val="115000"/>
                </a:lnSpc>
              </a:pPr>
              <a:r>
                <a:rPr lang="es-419" sz="1600" dirty="0">
                  <a:latin typeface="Calibri" panose="020F0502020204030204" pitchFamily="34" charset="0"/>
                  <a:ea typeface="Roboto"/>
                  <a:cs typeface="Calibri" panose="020F0502020204030204" pitchFamily="34" charset="0"/>
                  <a:sym typeface="Roboto"/>
                </a:rPr>
                <a:t>¡Ahora realizaremos una actividad que resume todo lo que hemos visto! </a:t>
              </a:r>
              <a:r>
                <a:rPr lang="es-419" sz="1600" b="1" dirty="0">
                  <a:solidFill>
                    <a:srgbClr val="76384D"/>
                  </a:solidFill>
                  <a:latin typeface="Calibri" panose="020F0502020204030204" pitchFamily="34" charset="0"/>
                  <a:ea typeface="Roboto"/>
                  <a:cs typeface="Calibri" panose="020F0502020204030204" pitchFamily="34" charset="0"/>
                  <a:sym typeface="Roboto"/>
                </a:rPr>
                <a:t>¡Atentos!</a:t>
              </a:r>
            </a:p>
          </p:txBody>
        </p:sp>
      </p:grpSp>
      <p:sp>
        <p:nvSpPr>
          <p:cNvPr id="29" name="Google Shape;70;p14">
            <a:extLst>
              <a:ext uri="{FF2B5EF4-FFF2-40B4-BE49-F238E27FC236}">
                <a16:creationId xmlns="" xmlns:a16="http://schemas.microsoft.com/office/drawing/2014/main" id="{3C5EA18A-4979-4B4F-89E8-76D78BAC99AB}"/>
              </a:ext>
            </a:extLst>
          </p:cNvPr>
          <p:cNvSpPr txBox="1">
            <a:spLocks/>
          </p:cNvSpPr>
          <p:nvPr/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dk1"/>
              </a:buClr>
              <a:buSzPts val="1100"/>
            </a:pPr>
            <a:r>
              <a:rPr lang="es-419" b="1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REVISEMOS</a:t>
            </a:r>
          </a:p>
          <a:p>
            <a:endParaRPr lang="es-419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36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20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72" y="2592933"/>
            <a:ext cx="3793269" cy="3593837"/>
          </a:xfrm>
          <a:prstGeom prst="rect">
            <a:avLst/>
          </a:prstGeom>
        </p:spPr>
      </p:pic>
      <p:sp>
        <p:nvSpPr>
          <p:cNvPr id="46" name="Google Shape;82;p14"/>
          <p:cNvSpPr txBox="1"/>
          <p:nvPr/>
        </p:nvSpPr>
        <p:spPr>
          <a:xfrm>
            <a:off x="4149211" y="1205044"/>
            <a:ext cx="559356" cy="4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6000" dirty="0">
                <a:solidFill>
                  <a:schemeClr val="bg1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6</a:t>
            </a:r>
            <a:endParaRPr sz="6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9278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70;p14">
            <a:extLst>
              <a:ext uri="{FF2B5EF4-FFF2-40B4-BE49-F238E27FC236}">
                <a16:creationId xmlns="" xmlns:a16="http://schemas.microsoft.com/office/drawing/2014/main" id="{D163AA46-AF25-A04D-96DD-3A0CEC150E8A}"/>
              </a:ext>
            </a:extLst>
          </p:cNvPr>
          <p:cNvSpPr txBox="1">
            <a:spLocks/>
          </p:cNvSpPr>
          <p:nvPr/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dk1"/>
              </a:buClr>
              <a:buSzPts val="1100"/>
            </a:pPr>
            <a:r>
              <a:rPr lang="es-CL" b="1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ANTES DE COMENZAR LA ACTIVIDAD:</a:t>
            </a:r>
            <a:endParaRPr lang="x-none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  <a:p>
            <a:endParaRPr lang="x-none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4" name="Google Shape;123;p16">
            <a:extLst>
              <a:ext uri="{FF2B5EF4-FFF2-40B4-BE49-F238E27FC236}">
                <a16:creationId xmlns="" xmlns:a16="http://schemas.microsoft.com/office/drawing/2014/main" id="{A03229BA-6948-F841-8595-5F43C738F9BA}"/>
              </a:ext>
            </a:extLst>
          </p:cNvPr>
          <p:cNvSpPr txBox="1"/>
          <p:nvPr/>
        </p:nvSpPr>
        <p:spPr>
          <a:xfrm>
            <a:off x="375977" y="1342004"/>
            <a:ext cx="1983765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80000"/>
              </a:lnSpc>
            </a:pPr>
            <a:r>
              <a:rPr lang="es-CL" sz="2800" b="1" dirty="0">
                <a:solidFill>
                  <a:srgbClr val="ED423D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¡ATENCIÓN!</a:t>
            </a:r>
            <a:endParaRPr sz="3100" b="1" dirty="0">
              <a:solidFill>
                <a:srgbClr val="ED423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grpSp>
        <p:nvGrpSpPr>
          <p:cNvPr id="5" name="Grupo 4">
            <a:extLst>
              <a:ext uri="{FF2B5EF4-FFF2-40B4-BE49-F238E27FC236}">
                <a16:creationId xmlns="" xmlns:a16="http://schemas.microsoft.com/office/drawing/2014/main" id="{55FD4594-B152-9646-916C-A9970049F005}"/>
              </a:ext>
            </a:extLst>
          </p:cNvPr>
          <p:cNvGrpSpPr/>
          <p:nvPr/>
        </p:nvGrpSpPr>
        <p:grpSpPr>
          <a:xfrm>
            <a:off x="-4655" y="1788831"/>
            <a:ext cx="9168320" cy="5162139"/>
            <a:chOff x="-4655" y="1788831"/>
            <a:chExt cx="9168320" cy="5162139"/>
          </a:xfrm>
        </p:grpSpPr>
        <p:sp>
          <p:nvSpPr>
            <p:cNvPr id="6" name="CuadroTexto 5">
              <a:extLst>
                <a:ext uri="{FF2B5EF4-FFF2-40B4-BE49-F238E27FC236}">
                  <a16:creationId xmlns="" xmlns:a16="http://schemas.microsoft.com/office/drawing/2014/main" id="{14E13624-E270-1D44-999F-47CF43A631E1}"/>
                </a:ext>
              </a:extLst>
            </p:cNvPr>
            <p:cNvSpPr txBox="1"/>
            <p:nvPr/>
          </p:nvSpPr>
          <p:spPr>
            <a:xfrm>
              <a:off x="1229039" y="1794200"/>
              <a:ext cx="7934626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>
                  <a:solidFill>
                    <a:srgbClr val="741B47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MATERIALES INFLAMABLES: </a:t>
              </a:r>
              <a:r>
                <a:rPr lang="es-CL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Tener máxima precaución al momento de  manipular o extraer el combustible de los sistemas del vehículo (bomba combustible, mangueras de inyección, </a:t>
              </a:r>
              <a:r>
                <a:rPr lang="es-CL" dirty="0" err="1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etc</a:t>
              </a:r>
              <a:r>
                <a:rPr lang="es-CL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). </a:t>
              </a:r>
            </a:p>
          </p:txBody>
        </p:sp>
        <p:sp>
          <p:nvSpPr>
            <p:cNvPr id="7" name="CuadroTexto 6">
              <a:extLst>
                <a:ext uri="{FF2B5EF4-FFF2-40B4-BE49-F238E27FC236}">
                  <a16:creationId xmlns="" xmlns:a16="http://schemas.microsoft.com/office/drawing/2014/main" id="{C7A23684-D14B-464D-95DD-EC20025542BA}"/>
                </a:ext>
              </a:extLst>
            </p:cNvPr>
            <p:cNvSpPr txBox="1"/>
            <p:nvPr/>
          </p:nvSpPr>
          <p:spPr>
            <a:xfrm>
              <a:off x="1229039" y="2476287"/>
              <a:ext cx="7669155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>
                  <a:solidFill>
                    <a:srgbClr val="741B47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PROTECCIÓN OBLIGATORIA DE LA VISTA: </a:t>
              </a:r>
              <a:r>
                <a:rPr lang="es-CL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Se utilizarán antiparras siempre que exista riesgo de proyección de partículas a los ojos. (aceites, líquidos refrigerantes y de freno, virutas del disco de freno, uso de circuitos eléctricos, </a:t>
              </a:r>
              <a:r>
                <a:rPr lang="es-CL" dirty="0" err="1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etc</a:t>
              </a:r>
              <a:r>
                <a:rPr lang="es-CL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).</a:t>
              </a:r>
            </a:p>
          </p:txBody>
        </p:sp>
        <p:sp>
          <p:nvSpPr>
            <p:cNvPr id="8" name="CuadroTexto 7">
              <a:extLst>
                <a:ext uri="{FF2B5EF4-FFF2-40B4-BE49-F238E27FC236}">
                  <a16:creationId xmlns="" xmlns:a16="http://schemas.microsoft.com/office/drawing/2014/main" id="{B26A8EA8-CD50-FB4A-BE73-8947FD8290FA}"/>
                </a:ext>
              </a:extLst>
            </p:cNvPr>
            <p:cNvSpPr txBox="1"/>
            <p:nvPr/>
          </p:nvSpPr>
          <p:spPr>
            <a:xfrm>
              <a:off x="1229039" y="4302125"/>
              <a:ext cx="7865800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>
                  <a:solidFill>
                    <a:srgbClr val="741B47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PROTECCIÓN OBLIGATORIA DE LOS PIES: </a:t>
              </a:r>
              <a:r>
                <a:rPr lang="es-CL" dirty="0">
                  <a:latin typeface="Calibri" panose="020F0502020204030204" pitchFamily="34" charset="0"/>
                  <a:cs typeface="Calibri" panose="020F0502020204030204" pitchFamily="34" charset="0"/>
                </a:rPr>
                <a:t>Uso obligatorio de zapatos de seguridad al entrar al taller o laboratorio, en casos que exista riesgo de caídas de objetos pesados.</a:t>
              </a:r>
              <a:endParaRPr lang="es-C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9" name="CuadroTexto 8">
              <a:extLst>
                <a:ext uri="{FF2B5EF4-FFF2-40B4-BE49-F238E27FC236}">
                  <a16:creationId xmlns="" xmlns:a16="http://schemas.microsoft.com/office/drawing/2014/main" id="{262E71E2-FF86-3C4D-9457-F098B6D21BED}"/>
                </a:ext>
              </a:extLst>
            </p:cNvPr>
            <p:cNvSpPr txBox="1"/>
            <p:nvPr/>
          </p:nvSpPr>
          <p:spPr>
            <a:xfrm>
              <a:off x="1229039" y="4984212"/>
              <a:ext cx="703006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b="1" dirty="0">
                  <a:solidFill>
                    <a:srgbClr val="741B47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Manipular herramientas </a:t>
              </a:r>
              <a:r>
                <a:rPr lang="es-CL" dirty="0">
                  <a:latin typeface="Calibri" panose="020F0502020204030204" pitchFamily="34" charset="0"/>
                  <a:cs typeface="Calibri" panose="020F0502020204030204" pitchFamily="34" charset="0"/>
                </a:rPr>
                <a:t>cuidadosamente.</a:t>
              </a:r>
              <a:endParaRPr lang="es-C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0" name="CuadroTexto 9">
              <a:extLst>
                <a:ext uri="{FF2B5EF4-FFF2-40B4-BE49-F238E27FC236}">
                  <a16:creationId xmlns="" xmlns:a16="http://schemas.microsoft.com/office/drawing/2014/main" id="{5B666C63-5142-E84F-9DA9-A2BF0670C44E}"/>
                </a:ext>
              </a:extLst>
            </p:cNvPr>
            <p:cNvSpPr txBox="1"/>
            <p:nvPr/>
          </p:nvSpPr>
          <p:spPr>
            <a:xfrm>
              <a:off x="1229039" y="5420078"/>
              <a:ext cx="4758809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b="1" dirty="0">
                  <a:solidFill>
                    <a:srgbClr val="741B47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Asegurar la integridad física </a:t>
              </a:r>
              <a:r>
                <a:rPr lang="es-CL" dirty="0">
                  <a:latin typeface="Calibri" panose="020F0502020204030204" pitchFamily="34" charset="0"/>
                  <a:cs typeface="Calibri" panose="020F0502020204030204" pitchFamily="34" charset="0"/>
                </a:rPr>
                <a:t>propia y del grupo de trabajo.</a:t>
              </a:r>
              <a:endParaRPr lang="es-C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1" name="CuadroTexto 10">
              <a:extLst>
                <a:ext uri="{FF2B5EF4-FFF2-40B4-BE49-F238E27FC236}">
                  <a16:creationId xmlns="" xmlns:a16="http://schemas.microsoft.com/office/drawing/2014/main" id="{D52C8D38-68D1-F646-8C09-4E01B62C8BE5}"/>
                </a:ext>
              </a:extLst>
            </p:cNvPr>
            <p:cNvSpPr txBox="1"/>
            <p:nvPr/>
          </p:nvSpPr>
          <p:spPr>
            <a:xfrm>
              <a:off x="1229039" y="5855944"/>
              <a:ext cx="7030065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latin typeface="Calibri" panose="020F0502020204030204" pitchFamily="34" charset="0"/>
                  <a:cs typeface="Calibri" panose="020F0502020204030204" pitchFamily="34" charset="0"/>
                </a:rPr>
                <a:t>Circular solo por las </a:t>
              </a:r>
              <a:r>
                <a:rPr lang="es-CL" b="1" dirty="0">
                  <a:solidFill>
                    <a:srgbClr val="741B47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zonas de seguridad </a:t>
              </a:r>
              <a:r>
                <a:rPr lang="es-CL" dirty="0">
                  <a:latin typeface="Calibri" panose="020F0502020204030204" pitchFamily="34" charset="0"/>
                  <a:cs typeface="Calibri" panose="020F0502020204030204" pitchFamily="34" charset="0"/>
                </a:rPr>
                <a:t>demarcadas.</a:t>
              </a:r>
              <a:endParaRPr lang="es-C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sp>
          <p:nvSpPr>
            <p:cNvPr id="12" name="CuadroTexto 11">
              <a:extLst>
                <a:ext uri="{FF2B5EF4-FFF2-40B4-BE49-F238E27FC236}">
                  <a16:creationId xmlns="" xmlns:a16="http://schemas.microsoft.com/office/drawing/2014/main" id="{444759C5-810E-244D-A16E-D63A172C28D7}"/>
                </a:ext>
              </a:extLst>
            </p:cNvPr>
            <p:cNvSpPr txBox="1"/>
            <p:nvPr/>
          </p:nvSpPr>
          <p:spPr>
            <a:xfrm>
              <a:off x="1229039" y="6291811"/>
              <a:ext cx="388373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dirty="0">
                  <a:latin typeface="Calibri" panose="020F0502020204030204" pitchFamily="34" charset="0"/>
                  <a:cs typeface="Calibri" panose="020F0502020204030204" pitchFamily="34" charset="0"/>
                </a:rPr>
                <a:t>Toda actividad debe desarrollarse </a:t>
              </a:r>
              <a:r>
                <a:rPr lang="es-CL" b="1" dirty="0">
                  <a:solidFill>
                    <a:srgbClr val="741B47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bajo supervisión </a:t>
              </a:r>
              <a:r>
                <a:rPr lang="es-CL" dirty="0">
                  <a:latin typeface="Calibri" panose="020F0502020204030204" pitchFamily="34" charset="0"/>
                  <a:cs typeface="Calibri" panose="020F0502020204030204" pitchFamily="34" charset="0"/>
                </a:rPr>
                <a:t>de la persona a cargo del taller o laboratorio.</a:t>
              </a:r>
              <a:endParaRPr lang="es-CL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endParaRPr>
            </a:p>
          </p:txBody>
        </p:sp>
        <p:grpSp>
          <p:nvGrpSpPr>
            <p:cNvPr id="13" name="Grupo 12">
              <a:extLst>
                <a:ext uri="{FF2B5EF4-FFF2-40B4-BE49-F238E27FC236}">
                  <a16:creationId xmlns="" xmlns:a16="http://schemas.microsoft.com/office/drawing/2014/main" id="{E7C3DA76-849C-DF4C-90F7-A41F0F43903D}"/>
                </a:ext>
              </a:extLst>
            </p:cNvPr>
            <p:cNvGrpSpPr/>
            <p:nvPr/>
          </p:nvGrpSpPr>
          <p:grpSpPr>
            <a:xfrm>
              <a:off x="-4655" y="1788831"/>
              <a:ext cx="1135367" cy="783005"/>
              <a:chOff x="-4655" y="1877319"/>
              <a:chExt cx="1135367" cy="783005"/>
            </a:xfrm>
          </p:grpSpPr>
          <p:sp>
            <p:nvSpPr>
              <p:cNvPr id="30" name="Redondear rectángulo de esquina del mismo lado 29">
                <a:extLst>
                  <a:ext uri="{FF2B5EF4-FFF2-40B4-BE49-F238E27FC236}">
                    <a16:creationId xmlns="" xmlns:a16="http://schemas.microsoft.com/office/drawing/2014/main" id="{A761F7C9-45B8-BA4E-8037-67F0A2806A10}"/>
                  </a:ext>
                </a:extLst>
              </p:cNvPr>
              <p:cNvSpPr/>
              <p:nvPr/>
            </p:nvSpPr>
            <p:spPr>
              <a:xfrm rot="5400000">
                <a:off x="171526" y="1701138"/>
                <a:ext cx="783005" cy="1135367"/>
              </a:xfrm>
              <a:prstGeom prst="round2Same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pic>
            <p:nvPicPr>
              <p:cNvPr id="31" name="Imagen 30">
                <a:extLst>
                  <a:ext uri="{FF2B5EF4-FFF2-40B4-BE49-F238E27FC236}">
                    <a16:creationId xmlns="" xmlns:a16="http://schemas.microsoft.com/office/drawing/2014/main" id="{81BB225D-E203-3343-AC59-2FEA0929122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7197" y="2035280"/>
                <a:ext cx="629465" cy="530549"/>
              </a:xfrm>
              <a:prstGeom prst="rect">
                <a:avLst/>
              </a:prstGeom>
            </p:spPr>
          </p:pic>
        </p:grpSp>
        <p:sp>
          <p:nvSpPr>
            <p:cNvPr id="14" name="CuadroTexto 13">
              <a:extLst>
                <a:ext uri="{FF2B5EF4-FFF2-40B4-BE49-F238E27FC236}">
                  <a16:creationId xmlns="" xmlns:a16="http://schemas.microsoft.com/office/drawing/2014/main" id="{0003B83E-AC9A-F746-BD43-CEDE1EC32EB3}"/>
                </a:ext>
              </a:extLst>
            </p:cNvPr>
            <p:cNvSpPr txBox="1"/>
            <p:nvPr/>
          </p:nvSpPr>
          <p:spPr>
            <a:xfrm>
              <a:off x="1229039" y="3389206"/>
              <a:ext cx="7865800" cy="7848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CL" sz="1600" b="1" dirty="0">
                  <a:solidFill>
                    <a:srgbClr val="741B47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PROTECCIÓN OBLIGATORIA DE LAS MANOS: </a:t>
              </a:r>
              <a:r>
                <a:rPr lang="es-CL" dirty="0">
                  <a:solidFill>
                    <a:schemeClr val="tx1"/>
                  </a:solidFill>
                  <a:latin typeface="Calibri" panose="020F0502020204030204" pitchFamily="34" charset="0"/>
                  <a:cs typeface="Calibri" panose="020F0502020204030204" pitchFamily="34" charset="0"/>
                </a:rPr>
                <a:t>Se utilizarán siempre guantes de protección cuando se manipulen cualquier tipo de fluidos, en uso de herramientas e intervención del motor, desarme de partes y trabajo en sistemas eléctricos. </a:t>
              </a:r>
            </a:p>
          </p:txBody>
        </p:sp>
        <p:grpSp>
          <p:nvGrpSpPr>
            <p:cNvPr id="15" name="Grupo 14">
              <a:extLst>
                <a:ext uri="{FF2B5EF4-FFF2-40B4-BE49-F238E27FC236}">
                  <a16:creationId xmlns="" xmlns:a16="http://schemas.microsoft.com/office/drawing/2014/main" id="{3577CBB1-1880-994E-A546-F1F96EE0E318}"/>
                </a:ext>
              </a:extLst>
            </p:cNvPr>
            <p:cNvGrpSpPr/>
            <p:nvPr/>
          </p:nvGrpSpPr>
          <p:grpSpPr>
            <a:xfrm>
              <a:off x="-4655" y="2661654"/>
              <a:ext cx="1135367" cy="783005"/>
              <a:chOff x="-4655" y="2735448"/>
              <a:chExt cx="1135367" cy="783005"/>
            </a:xfrm>
          </p:grpSpPr>
          <p:sp>
            <p:nvSpPr>
              <p:cNvPr id="28" name="Redondear rectángulo de esquina del mismo lado 27">
                <a:extLst>
                  <a:ext uri="{FF2B5EF4-FFF2-40B4-BE49-F238E27FC236}">
                    <a16:creationId xmlns="" xmlns:a16="http://schemas.microsoft.com/office/drawing/2014/main" id="{E78C3A7C-2B65-8A4D-B49A-04836A824E74}"/>
                  </a:ext>
                </a:extLst>
              </p:cNvPr>
              <p:cNvSpPr/>
              <p:nvPr/>
            </p:nvSpPr>
            <p:spPr>
              <a:xfrm rot="5400000">
                <a:off x="171526" y="2559267"/>
                <a:ext cx="783005" cy="1135367"/>
              </a:xfrm>
              <a:prstGeom prst="round2Same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pic>
            <p:nvPicPr>
              <p:cNvPr id="29" name="Imagen 28">
                <a:extLst>
                  <a:ext uri="{FF2B5EF4-FFF2-40B4-BE49-F238E27FC236}">
                    <a16:creationId xmlns="" xmlns:a16="http://schemas.microsoft.com/office/drawing/2014/main" id="{00EB0872-81BF-E94A-AB63-83A077B5052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31947" y="2879412"/>
                <a:ext cx="639965" cy="539399"/>
              </a:xfrm>
              <a:prstGeom prst="rect">
                <a:avLst/>
              </a:prstGeom>
            </p:spPr>
          </p:pic>
        </p:grpSp>
        <p:grpSp>
          <p:nvGrpSpPr>
            <p:cNvPr id="16" name="Grupo 15">
              <a:extLst>
                <a:ext uri="{FF2B5EF4-FFF2-40B4-BE49-F238E27FC236}">
                  <a16:creationId xmlns="" xmlns:a16="http://schemas.microsoft.com/office/drawing/2014/main" id="{6A01322F-15BF-4A40-8BA8-F591231CAF9D}"/>
                </a:ext>
              </a:extLst>
            </p:cNvPr>
            <p:cNvGrpSpPr/>
            <p:nvPr/>
          </p:nvGrpSpPr>
          <p:grpSpPr>
            <a:xfrm>
              <a:off x="-4655" y="3534477"/>
              <a:ext cx="1135367" cy="783005"/>
              <a:chOff x="-4655" y="3593577"/>
              <a:chExt cx="1135367" cy="783005"/>
            </a:xfrm>
          </p:grpSpPr>
          <p:sp>
            <p:nvSpPr>
              <p:cNvPr id="26" name="Redondear rectángulo de esquina del mismo lado 25">
                <a:extLst>
                  <a:ext uri="{FF2B5EF4-FFF2-40B4-BE49-F238E27FC236}">
                    <a16:creationId xmlns="" xmlns:a16="http://schemas.microsoft.com/office/drawing/2014/main" id="{8B7676C9-5F27-4B4D-BABE-C18CB98A4D0E}"/>
                  </a:ext>
                </a:extLst>
              </p:cNvPr>
              <p:cNvSpPr/>
              <p:nvPr/>
            </p:nvSpPr>
            <p:spPr>
              <a:xfrm rot="5400000">
                <a:off x="171526" y="3417396"/>
                <a:ext cx="783005" cy="1135367"/>
              </a:xfrm>
              <a:prstGeom prst="round2Same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pic>
            <p:nvPicPr>
              <p:cNvPr id="27" name="Imagen 26">
                <a:extLst>
                  <a:ext uri="{FF2B5EF4-FFF2-40B4-BE49-F238E27FC236}">
                    <a16:creationId xmlns="" xmlns:a16="http://schemas.microsoft.com/office/drawing/2014/main" id="{506E114C-056F-FB47-9A59-BE11190D6AC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50751" y="3729725"/>
                <a:ext cx="602356" cy="507700"/>
              </a:xfrm>
              <a:prstGeom prst="rect">
                <a:avLst/>
              </a:prstGeom>
            </p:spPr>
          </p:pic>
        </p:grpSp>
        <p:grpSp>
          <p:nvGrpSpPr>
            <p:cNvPr id="17" name="Grupo 16">
              <a:extLst>
                <a:ext uri="{FF2B5EF4-FFF2-40B4-BE49-F238E27FC236}">
                  <a16:creationId xmlns="" xmlns:a16="http://schemas.microsoft.com/office/drawing/2014/main" id="{88966CBC-32BC-6D46-A1BA-A9500B8924EE}"/>
                </a:ext>
              </a:extLst>
            </p:cNvPr>
            <p:cNvGrpSpPr/>
            <p:nvPr/>
          </p:nvGrpSpPr>
          <p:grpSpPr>
            <a:xfrm>
              <a:off x="-4655" y="4407300"/>
              <a:ext cx="1135367" cy="783005"/>
              <a:chOff x="-4655" y="4451706"/>
              <a:chExt cx="1135367" cy="783005"/>
            </a:xfrm>
          </p:grpSpPr>
          <p:sp>
            <p:nvSpPr>
              <p:cNvPr id="24" name="Redondear rectángulo de esquina del mismo lado 23">
                <a:extLst>
                  <a:ext uri="{FF2B5EF4-FFF2-40B4-BE49-F238E27FC236}">
                    <a16:creationId xmlns="" xmlns:a16="http://schemas.microsoft.com/office/drawing/2014/main" id="{ED94F1FA-4B66-4C4F-9E7B-88940583658D}"/>
                  </a:ext>
                </a:extLst>
              </p:cNvPr>
              <p:cNvSpPr/>
              <p:nvPr/>
            </p:nvSpPr>
            <p:spPr>
              <a:xfrm rot="5400000">
                <a:off x="171526" y="4275525"/>
                <a:ext cx="783005" cy="1135367"/>
              </a:xfrm>
              <a:prstGeom prst="round2Same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pic>
            <p:nvPicPr>
              <p:cNvPr id="25" name="Imagen 24">
                <a:extLst>
                  <a:ext uri="{FF2B5EF4-FFF2-40B4-BE49-F238E27FC236}">
                    <a16:creationId xmlns="" xmlns:a16="http://schemas.microsoft.com/office/drawing/2014/main" id="{2E7143F9-0A14-FC4F-86EB-987755FDA69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42982" y="4590635"/>
                <a:ext cx="610125" cy="514248"/>
              </a:xfrm>
              <a:prstGeom prst="rect">
                <a:avLst/>
              </a:prstGeom>
            </p:spPr>
          </p:pic>
        </p:grpSp>
        <p:grpSp>
          <p:nvGrpSpPr>
            <p:cNvPr id="18" name="Grupo 17">
              <a:extLst>
                <a:ext uri="{FF2B5EF4-FFF2-40B4-BE49-F238E27FC236}">
                  <a16:creationId xmlns="" xmlns:a16="http://schemas.microsoft.com/office/drawing/2014/main" id="{35BEB1FE-1A4B-DE4C-BA22-F1E73288F99B}"/>
                </a:ext>
              </a:extLst>
            </p:cNvPr>
            <p:cNvGrpSpPr/>
            <p:nvPr/>
          </p:nvGrpSpPr>
          <p:grpSpPr>
            <a:xfrm>
              <a:off x="-4655" y="6167965"/>
              <a:ext cx="1135367" cy="783005"/>
              <a:chOff x="-4655" y="6167965"/>
              <a:chExt cx="1135367" cy="783005"/>
            </a:xfrm>
          </p:grpSpPr>
          <p:sp>
            <p:nvSpPr>
              <p:cNvPr id="22" name="Redondear rectángulo de esquina del mismo lado 21">
                <a:extLst>
                  <a:ext uri="{FF2B5EF4-FFF2-40B4-BE49-F238E27FC236}">
                    <a16:creationId xmlns="" xmlns:a16="http://schemas.microsoft.com/office/drawing/2014/main" id="{43E9AA97-2AC1-124E-BCF3-383CE5B60D35}"/>
                  </a:ext>
                </a:extLst>
              </p:cNvPr>
              <p:cNvSpPr/>
              <p:nvPr/>
            </p:nvSpPr>
            <p:spPr>
              <a:xfrm rot="5400000">
                <a:off x="171526" y="5991784"/>
                <a:ext cx="783005" cy="1135367"/>
              </a:xfrm>
              <a:prstGeom prst="round2Same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pic>
            <p:nvPicPr>
              <p:cNvPr id="23" name="Imagen 22">
                <a:extLst>
                  <a:ext uri="{FF2B5EF4-FFF2-40B4-BE49-F238E27FC236}">
                    <a16:creationId xmlns="" xmlns:a16="http://schemas.microsoft.com/office/drawing/2014/main" id="{16773A95-2E1E-BD4E-8219-849522685C7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8928" y="6295340"/>
                <a:ext cx="666001" cy="561343"/>
              </a:xfrm>
              <a:prstGeom prst="rect">
                <a:avLst/>
              </a:prstGeom>
            </p:spPr>
          </p:pic>
        </p:grpSp>
        <p:grpSp>
          <p:nvGrpSpPr>
            <p:cNvPr id="19" name="Grupo 18">
              <a:extLst>
                <a:ext uri="{FF2B5EF4-FFF2-40B4-BE49-F238E27FC236}">
                  <a16:creationId xmlns="" xmlns:a16="http://schemas.microsoft.com/office/drawing/2014/main" id="{510D648C-79AE-1E4E-BE4E-F4C18418FB50}"/>
                </a:ext>
              </a:extLst>
            </p:cNvPr>
            <p:cNvGrpSpPr/>
            <p:nvPr/>
          </p:nvGrpSpPr>
          <p:grpSpPr>
            <a:xfrm>
              <a:off x="-4655" y="5280123"/>
              <a:ext cx="1135367" cy="798022"/>
              <a:chOff x="-4655" y="5309835"/>
              <a:chExt cx="1135367" cy="798022"/>
            </a:xfrm>
          </p:grpSpPr>
          <p:sp>
            <p:nvSpPr>
              <p:cNvPr id="20" name="Redondear rectángulo de esquina del mismo lado 19">
                <a:extLst>
                  <a:ext uri="{FF2B5EF4-FFF2-40B4-BE49-F238E27FC236}">
                    <a16:creationId xmlns="" xmlns:a16="http://schemas.microsoft.com/office/drawing/2014/main" id="{D8DACB24-3F79-0F40-84FD-0954B077505D}"/>
                  </a:ext>
                </a:extLst>
              </p:cNvPr>
              <p:cNvSpPr/>
              <p:nvPr/>
            </p:nvSpPr>
            <p:spPr>
              <a:xfrm rot="5400000">
                <a:off x="171526" y="5133654"/>
                <a:ext cx="783005" cy="1135367"/>
              </a:xfrm>
              <a:prstGeom prst="round2Same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s-CL"/>
              </a:p>
            </p:txBody>
          </p:sp>
          <p:pic>
            <p:nvPicPr>
              <p:cNvPr id="21" name="Imagen 20">
                <a:extLst>
                  <a:ext uri="{FF2B5EF4-FFF2-40B4-BE49-F238E27FC236}">
                    <a16:creationId xmlns="" xmlns:a16="http://schemas.microsoft.com/office/drawing/2014/main" id="{2ACDAF22-285C-0F43-80CF-35C50F55181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9406134">
                <a:off x="141403" y="5342117"/>
                <a:ext cx="908505" cy="765740"/>
              </a:xfrm>
              <a:prstGeom prst="rect">
                <a:avLst/>
              </a:prstGeom>
            </p:spPr>
          </p:pic>
        </p:grpSp>
      </p:grpSp>
      <p:pic>
        <p:nvPicPr>
          <p:cNvPr id="34" name="Imagen 33">
            <a:extLst>
              <a:ext uri="{FF2B5EF4-FFF2-40B4-BE49-F238E27FC236}">
                <a16:creationId xmlns="" xmlns:a16="http://schemas.microsoft.com/office/drawing/2014/main" id="{CB6632C5-413B-3242-8089-8FA8BF3CC4DB}"/>
              </a:ext>
            </a:extLst>
          </p:cNvPr>
          <p:cNvPicPr>
            <a:picLocks noChangeAspect="1"/>
          </p:cNvPicPr>
          <p:nvPr/>
        </p:nvPicPr>
        <p:blipFill>
          <a:blip r:embed="rId8"/>
          <a:srcRect/>
          <a:stretch/>
        </p:blipFill>
        <p:spPr>
          <a:xfrm>
            <a:off x="5120008" y="4762609"/>
            <a:ext cx="4378772" cy="3393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171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"/>
                            </p:stCondLst>
                            <p:childTnLst>
                              <p:par>
                                <p:cTn id="11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Google Shape;123;p16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ACTIVIDAD PRÁCTICA</a:t>
            </a:r>
            <a:endParaRPr sz="3100" b="1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3" name="Google Shape;82;p14"/>
          <p:cNvSpPr txBox="1"/>
          <p:nvPr/>
        </p:nvSpPr>
        <p:spPr>
          <a:xfrm>
            <a:off x="3618271" y="1224708"/>
            <a:ext cx="559356" cy="40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6000" dirty="0">
                <a:solidFill>
                  <a:schemeClr val="bg1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6</a:t>
            </a:r>
            <a:endParaRPr sz="60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Google Shape;73;p14"/>
          <p:cNvSpPr/>
          <p:nvPr/>
        </p:nvSpPr>
        <p:spPr>
          <a:xfrm>
            <a:off x="375975" y="2370247"/>
            <a:ext cx="8839201" cy="323819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sp>
        <p:nvSpPr>
          <p:cNvPr id="6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21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7" name="Rectángulo 6"/>
          <p:cNvSpPr/>
          <p:nvPr/>
        </p:nvSpPr>
        <p:spPr>
          <a:xfrm>
            <a:off x="5279923" y="7354529"/>
            <a:ext cx="2723535" cy="2051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0" name="Google Shape;70;p14">
            <a:extLst>
              <a:ext uri="{FF2B5EF4-FFF2-40B4-BE49-F238E27FC236}">
                <a16:creationId xmlns="" xmlns:a16="http://schemas.microsoft.com/office/drawing/2014/main" id="{3C5EA18A-4979-4B4F-89E8-76D78BAC99AB}"/>
              </a:ext>
            </a:extLst>
          </p:cNvPr>
          <p:cNvSpPr txBox="1">
            <a:spLocks/>
          </p:cNvSpPr>
          <p:nvPr/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dk1"/>
              </a:buClr>
              <a:buSzPts val="1100"/>
            </a:pPr>
            <a:r>
              <a:rPr lang="es-419" b="1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¡PRACTIQUEMOS!</a:t>
            </a:r>
          </a:p>
          <a:p>
            <a:endParaRPr lang="es-419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464" y="2370247"/>
            <a:ext cx="4539997" cy="5336912"/>
          </a:xfrm>
          <a:prstGeom prst="rect">
            <a:avLst/>
          </a:prstGeom>
        </p:spPr>
      </p:pic>
      <p:sp>
        <p:nvSpPr>
          <p:cNvPr id="16" name="Google Shape;80;p14"/>
          <p:cNvSpPr txBox="1"/>
          <p:nvPr/>
        </p:nvSpPr>
        <p:spPr>
          <a:xfrm>
            <a:off x="958647" y="3602077"/>
            <a:ext cx="4704736" cy="7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5000"/>
              </a:lnSpc>
            </a:pPr>
            <a:r>
              <a:rPr lang="es-CL" sz="2000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PRACTICANDO CON </a:t>
            </a:r>
            <a:r>
              <a:rPr lang="es-CL" sz="20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TABLAS PROTOBOARD</a:t>
            </a:r>
          </a:p>
          <a:p>
            <a:pPr>
              <a:lnSpc>
                <a:spcPct val="115000"/>
              </a:lnSpc>
            </a:pPr>
            <a:endParaRPr lang="es-CL" sz="1600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  <a:p>
            <a:pPr>
              <a:lnSpc>
                <a:spcPct val="115000"/>
              </a:lnSpc>
            </a:pPr>
            <a:r>
              <a:rPr lang="es-CL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Ahora realizaremos una </a:t>
            </a:r>
            <a:r>
              <a:rPr lang="es-CL" sz="1600" dirty="0">
                <a:solidFill>
                  <a:schemeClr val="tx1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actividad práctica.</a:t>
            </a:r>
          </a:p>
          <a:p>
            <a:pPr>
              <a:lnSpc>
                <a:spcPct val="115000"/>
              </a:lnSpc>
            </a:pPr>
            <a:r>
              <a:rPr lang="es-CL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Te sugerimos </a:t>
            </a:r>
            <a:r>
              <a:rPr lang="es-CL" sz="1600" b="1" dirty="0">
                <a:solidFill>
                  <a:srgbClr val="76384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seguir las instrucciones </a:t>
            </a:r>
            <a:r>
              <a:rPr lang="es-CL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que van</a:t>
            </a:r>
          </a:p>
          <a:p>
            <a:pPr>
              <a:lnSpc>
                <a:spcPct val="115000"/>
              </a:lnSpc>
            </a:pPr>
            <a:r>
              <a:rPr lang="es-CL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Adjuntas en la guía que el profesor te entregará.</a:t>
            </a:r>
            <a:endParaRPr lang="es-CL" sz="1600" b="1" dirty="0">
              <a:solidFill>
                <a:srgbClr val="76384D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761842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73;p14"/>
          <p:cNvSpPr/>
          <p:nvPr/>
        </p:nvSpPr>
        <p:spPr>
          <a:xfrm>
            <a:off x="383456" y="2370247"/>
            <a:ext cx="8839201" cy="3238192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419"/>
              <a:t>    </a:t>
            </a:r>
            <a:endParaRPr/>
          </a:p>
        </p:txBody>
      </p:sp>
      <p:sp>
        <p:nvSpPr>
          <p:cNvPr id="8" name="Google Shape;80;p14"/>
          <p:cNvSpPr txBox="1"/>
          <p:nvPr/>
        </p:nvSpPr>
        <p:spPr>
          <a:xfrm>
            <a:off x="945293" y="3562128"/>
            <a:ext cx="4713171" cy="7745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>
              <a:lnSpc>
                <a:spcPct val="115000"/>
              </a:lnSpc>
            </a:pPr>
            <a:r>
              <a:rPr lang="es-CL" sz="2000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PRACTICANDO CON </a:t>
            </a:r>
            <a:r>
              <a:rPr lang="es-CL" sz="20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TABLAS PROTOBOARD</a:t>
            </a:r>
          </a:p>
          <a:p>
            <a:pPr>
              <a:lnSpc>
                <a:spcPct val="115000"/>
              </a:lnSpc>
            </a:pPr>
            <a:endParaRPr lang="es-CL" sz="1600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  <a:p>
            <a:pPr>
              <a:lnSpc>
                <a:spcPct val="115000"/>
              </a:lnSpc>
            </a:pPr>
            <a:r>
              <a:rPr lang="es-CL" sz="1600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¡No olvides contestar y entregar el ticket de salida!</a:t>
            </a:r>
          </a:p>
          <a:p>
            <a:pPr>
              <a:lnSpc>
                <a:spcPct val="115000"/>
              </a:lnSpc>
            </a:pPr>
            <a:r>
              <a:rPr lang="es-CL" sz="1600" b="1" dirty="0">
                <a:solidFill>
                  <a:srgbClr val="76384D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¡Hasta la próxima! </a:t>
            </a:r>
          </a:p>
        </p:txBody>
      </p:sp>
      <p:sp>
        <p:nvSpPr>
          <p:cNvPr id="2" name="Google Shape;83;p14"/>
          <p:cNvSpPr txBox="1"/>
          <p:nvPr/>
        </p:nvSpPr>
        <p:spPr>
          <a:xfrm>
            <a:off x="375975" y="6881800"/>
            <a:ext cx="6786600" cy="347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s-419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22</a:t>
            </a:r>
            <a:r>
              <a:rPr lang="es-419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    </a:t>
            </a:r>
            <a:r>
              <a:rPr lang="es-CL" sz="1100" dirty="0">
                <a:solidFill>
                  <a:srgbClr val="741B47"/>
                </a:solidFill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MECÁNICA AUTOMOTRIZ</a:t>
            </a:r>
            <a:r>
              <a:rPr lang="es-CL" sz="1100" dirty="0">
                <a:latin typeface="Calibri" panose="020F0502020204030204" pitchFamily="34" charset="0"/>
                <a:ea typeface="Roboto Medium"/>
                <a:cs typeface="Calibri" panose="020F0502020204030204" pitchFamily="34" charset="0"/>
                <a:sym typeface="Roboto Medium"/>
              </a:rPr>
              <a:t> | 3° Medio | Presentación</a:t>
            </a:r>
            <a:endParaRPr lang="es-CL" sz="1100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4" name="Rectángulo 3"/>
          <p:cNvSpPr/>
          <p:nvPr/>
        </p:nvSpPr>
        <p:spPr>
          <a:xfrm>
            <a:off x="5279923" y="7354529"/>
            <a:ext cx="2723535" cy="2051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4" name="Imagen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2940" y="2710743"/>
            <a:ext cx="5190655" cy="4917756"/>
          </a:xfrm>
          <a:prstGeom prst="rect">
            <a:avLst/>
          </a:prstGeom>
        </p:spPr>
      </p:pic>
      <p:sp>
        <p:nvSpPr>
          <p:cNvPr id="16" name="Google Shape;123;p16"/>
          <p:cNvSpPr txBox="1"/>
          <p:nvPr/>
        </p:nvSpPr>
        <p:spPr>
          <a:xfrm>
            <a:off x="375975" y="1373700"/>
            <a:ext cx="8950500" cy="3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-419" sz="2800" b="1" dirty="0">
                <a:solidFill>
                  <a:srgbClr val="741B47"/>
                </a:solidFill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TICKET DE SALIDA</a:t>
            </a:r>
            <a:endParaRPr sz="3100" b="1" dirty="0">
              <a:solidFill>
                <a:srgbClr val="741B47"/>
              </a:solidFill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  <p:sp>
        <p:nvSpPr>
          <p:cNvPr id="20" name="Google Shape;70;p14">
            <a:extLst>
              <a:ext uri="{FF2B5EF4-FFF2-40B4-BE49-F238E27FC236}">
                <a16:creationId xmlns="" xmlns:a16="http://schemas.microsoft.com/office/drawing/2014/main" id="{3C5EA18A-4979-4B4F-89E8-76D78BAC99AB}"/>
              </a:ext>
            </a:extLst>
          </p:cNvPr>
          <p:cNvSpPr txBox="1">
            <a:spLocks/>
          </p:cNvSpPr>
          <p:nvPr/>
        </p:nvSpPr>
        <p:spPr>
          <a:xfrm>
            <a:off x="366450" y="1220100"/>
            <a:ext cx="4700400" cy="15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dk1"/>
              </a:buClr>
              <a:buSzPts val="1100"/>
            </a:pPr>
            <a:r>
              <a:rPr lang="es-419" b="1" dirty="0">
                <a:latin typeface="Calibri" panose="020F0502020204030204" pitchFamily="34" charset="0"/>
                <a:ea typeface="Roboto"/>
                <a:cs typeface="Calibri" panose="020F0502020204030204" pitchFamily="34" charset="0"/>
                <a:sym typeface="Roboto"/>
              </a:rPr>
              <a:t>ANTES DE TERMINAR:</a:t>
            </a:r>
          </a:p>
          <a:p>
            <a:endParaRPr lang="es-419" b="1" dirty="0">
              <a:latin typeface="Calibri" panose="020F0502020204030204" pitchFamily="34" charset="0"/>
              <a:ea typeface="Roboto"/>
              <a:cs typeface="Calibri" panose="020F050202020403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77429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reveal/>
      </p:transition>
    </mc:Choice>
    <mc:Fallback xmlns="">
      <p:transition>
        <p:fade/>
      </p:transition>
    </mc:Fallback>
  </mc:AlternateContent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1501</TotalTime>
  <Words>1624</Words>
  <Application>Microsoft Office PowerPoint</Application>
  <PresentationFormat>Personalizado</PresentationFormat>
  <Paragraphs>191</Paragraphs>
  <Slides>26</Slides>
  <Notes>21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26</vt:i4>
      </vt:variant>
    </vt:vector>
  </HeadingPairs>
  <TitlesOfParts>
    <vt:vector size="31" baseType="lpstr">
      <vt:lpstr>Roboto Medium</vt:lpstr>
      <vt:lpstr>Calibri</vt:lpstr>
      <vt:lpstr>Roboto</vt:lpstr>
      <vt:lpstr>Arial</vt:lpstr>
      <vt:lpstr>Simple Light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Toledo</dc:creator>
  <cp:lastModifiedBy>Toledo</cp:lastModifiedBy>
  <cp:revision>125</cp:revision>
  <dcterms:modified xsi:type="dcterms:W3CDTF">2021-01-29T08:04:02Z</dcterms:modified>
</cp:coreProperties>
</file>