
<file path=[Content_Types].xml><?xml version="1.0" encoding="utf-8"?>
<Types xmlns="http://schemas.openxmlformats.org/package/2006/content-types">
  <Default Extension="png" ContentType="image/png"/>
  <Default Extension="svg" ContentType="image/svg+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9"/>
  </p:notesMasterIdLst>
  <p:sldIdLst>
    <p:sldId id="282" r:id="rId2"/>
    <p:sldId id="283" r:id="rId3"/>
    <p:sldId id="309" r:id="rId4"/>
    <p:sldId id="257" r:id="rId5"/>
    <p:sldId id="284" r:id="rId6"/>
    <p:sldId id="259" r:id="rId7"/>
    <p:sldId id="261" r:id="rId8"/>
    <p:sldId id="306" r:id="rId9"/>
    <p:sldId id="262" r:id="rId10"/>
    <p:sldId id="263" r:id="rId11"/>
    <p:sldId id="295" r:id="rId12"/>
    <p:sldId id="296" r:id="rId13"/>
    <p:sldId id="297" r:id="rId14"/>
    <p:sldId id="298" r:id="rId15"/>
    <p:sldId id="299" r:id="rId16"/>
    <p:sldId id="300" r:id="rId17"/>
    <p:sldId id="301" r:id="rId18"/>
    <p:sldId id="302" r:id="rId19"/>
    <p:sldId id="303" r:id="rId20"/>
    <p:sldId id="304" r:id="rId21"/>
    <p:sldId id="305" r:id="rId22"/>
    <p:sldId id="307" r:id="rId23"/>
    <p:sldId id="308" r:id="rId24"/>
    <p:sldId id="291" r:id="rId25"/>
    <p:sldId id="294" r:id="rId26"/>
    <p:sldId id="292" r:id="rId27"/>
    <p:sldId id="293" r:id="rId28"/>
  </p:sldIdLst>
  <p:sldSz cx="9720263" cy="7559675"/>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06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iella Toledo" initials="" lastIdx="1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9D9"/>
    <a:srgbClr val="ECECEC"/>
    <a:srgbClr val="76384D"/>
    <a:srgbClr val="9DD9E9"/>
    <a:srgbClr val="37AF51"/>
    <a:srgbClr val="E9E1E4"/>
    <a:srgbClr val="B99CA5"/>
    <a:srgbClr val="F6F0F2"/>
    <a:srgbClr val="187449"/>
    <a:srgbClr val="BF4E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36" autoAdjust="0"/>
    <p:restoredTop sz="94638"/>
  </p:normalViewPr>
  <p:slideViewPr>
    <p:cSldViewPr snapToGrid="0">
      <p:cViewPr varScale="1">
        <p:scale>
          <a:sx n="97" d="100"/>
          <a:sy n="97" d="100"/>
        </p:scale>
        <p:origin x="2064" y="78"/>
      </p:cViewPr>
      <p:guideLst>
        <p:guide orient="horz" pos="2381"/>
        <p:guide pos="30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224953" y="685800"/>
            <a:ext cx="44088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2211375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267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936c9504a1_0_92: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936c9504a1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0194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936c9504a1_0_38: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936c9504a1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8601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9423f9ec96_0_25: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9423f9ec96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6356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401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970b88fe2e_1_45: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970b88fe2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5755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970b88fe2e_1_66: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970b88fe2e_1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6378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3307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9423f9ec96_0_4: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9423f9ec9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892646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9423f9ec96_0_25: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9423f9ec96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7247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9423f9ec96_0_4: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9423f9ec9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08916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209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15" name="Google Shape;15;p3"/>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16" name="Google Shape;16;p3"/>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5"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5</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6"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p:nvPr/>
        </p:nvSpPr>
        <p:spPr>
          <a:xfrm rot="10800000" flipH="1">
            <a:off x="180975" y="832250"/>
            <a:ext cx="9358200" cy="1236900"/>
          </a:xfrm>
          <a:prstGeom prst="round1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4"/>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
        <p:nvSpPr>
          <p:cNvPr id="20" name="Google Shape;20;p4"/>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21" name="Google Shape;21;p4"/>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22" name="Google Shape;22;p4"/>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7"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5</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p:nvPr/>
        </p:nvSpPr>
        <p:spPr>
          <a:xfrm rot="10800000" flipH="1">
            <a:off x="181650" y="822025"/>
            <a:ext cx="9356700" cy="6531300"/>
          </a:xfrm>
          <a:prstGeom prst="round1Rect">
            <a:avLst>
              <a:gd name="adj" fmla="val 15350"/>
            </a:avLst>
          </a:prstGeom>
          <a:solidFill>
            <a:srgbClr val="BA9BA5">
              <a:alpha val="258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5"/>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26" name="Google Shape;26;p5"/>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27" name="Google Shape;27;p5"/>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6"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5</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7"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
        <p:nvSpPr>
          <p:cNvPr id="30" name="Google Shape;30;p6"/>
          <p:cNvSpPr/>
          <p:nvPr/>
        </p:nvSpPr>
        <p:spPr>
          <a:xfrm rot="10800000" flipH="1">
            <a:off x="181650" y="822025"/>
            <a:ext cx="9356700" cy="6531300"/>
          </a:xfrm>
          <a:prstGeom prst="round1Rect">
            <a:avLst>
              <a:gd name="adj" fmla="val 15350"/>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6"/>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32" name="Google Shape;32;p6"/>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33" name="Google Shape;33;p6"/>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7"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5</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331335" y="816630"/>
            <a:ext cx="2985000" cy="11106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SzPts val="2900"/>
              <a:buChar char="●"/>
              <a:defRPr sz="2900"/>
            </a:lvl1pPr>
            <a:lvl2pPr lvl="1">
              <a:spcBef>
                <a:spcPts val="0"/>
              </a:spcBef>
              <a:spcAft>
                <a:spcPts val="0"/>
              </a:spcAft>
              <a:buSzPts val="2900"/>
              <a:buChar char="○"/>
              <a:defRPr sz="2900"/>
            </a:lvl2pPr>
            <a:lvl3pPr lvl="2">
              <a:spcBef>
                <a:spcPts val="0"/>
              </a:spcBef>
              <a:spcAft>
                <a:spcPts val="0"/>
              </a:spcAft>
              <a:buSzPts val="2900"/>
              <a:buChar char="■"/>
              <a:defRPr sz="2900"/>
            </a:lvl3pPr>
            <a:lvl4pPr lvl="3">
              <a:spcBef>
                <a:spcPts val="0"/>
              </a:spcBef>
              <a:spcAft>
                <a:spcPts val="0"/>
              </a:spcAft>
              <a:buSzPts val="2900"/>
              <a:buChar char="●"/>
              <a:defRPr sz="2900"/>
            </a:lvl4pPr>
            <a:lvl5pPr lvl="4">
              <a:spcBef>
                <a:spcPts val="0"/>
              </a:spcBef>
              <a:spcAft>
                <a:spcPts val="0"/>
              </a:spcAft>
              <a:buSzPts val="2900"/>
              <a:buChar char="○"/>
              <a:defRPr sz="2900"/>
            </a:lvl5pPr>
            <a:lvl6pPr lvl="5">
              <a:spcBef>
                <a:spcPts val="0"/>
              </a:spcBef>
              <a:spcAft>
                <a:spcPts val="0"/>
              </a:spcAft>
              <a:buSzPts val="2900"/>
              <a:buChar char="■"/>
              <a:defRPr sz="2900"/>
            </a:lvl6pPr>
            <a:lvl7pPr lvl="6">
              <a:spcBef>
                <a:spcPts val="0"/>
              </a:spcBef>
              <a:spcAft>
                <a:spcPts val="0"/>
              </a:spcAft>
              <a:buSzPts val="2900"/>
              <a:buChar char="●"/>
              <a:defRPr sz="2900"/>
            </a:lvl7pPr>
            <a:lvl8pPr lvl="7">
              <a:spcBef>
                <a:spcPts val="0"/>
              </a:spcBef>
              <a:spcAft>
                <a:spcPts val="0"/>
              </a:spcAft>
              <a:buSzPts val="2900"/>
              <a:buChar char="○"/>
              <a:defRPr sz="2900"/>
            </a:lvl8pPr>
            <a:lvl9pPr lvl="8">
              <a:spcBef>
                <a:spcPts val="0"/>
              </a:spcBef>
              <a:spcAft>
                <a:spcPts val="0"/>
              </a:spcAft>
              <a:buSzPts val="2900"/>
              <a:buChar char="■"/>
              <a:defRPr sz="2900"/>
            </a:lvl9pPr>
          </a:lstStyle>
          <a:p>
            <a:endParaRPr/>
          </a:p>
        </p:txBody>
      </p:sp>
      <p:sp>
        <p:nvSpPr>
          <p:cNvPr id="36" name="Google Shape;36;p7"/>
          <p:cNvSpPr txBox="1">
            <a:spLocks noGrp="1"/>
          </p:cNvSpPr>
          <p:nvPr>
            <p:ph type="body" idx="1"/>
          </p:nvPr>
        </p:nvSpPr>
        <p:spPr>
          <a:xfrm>
            <a:off x="331335" y="2042457"/>
            <a:ext cx="2985000" cy="46731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SzPts val="1400"/>
              <a:buChar char="●"/>
              <a:defRPr sz="1400"/>
            </a:lvl1pPr>
            <a:lvl2pPr marL="914400" lvl="1" indent="-317500">
              <a:spcBef>
                <a:spcPts val="0"/>
              </a:spcBef>
              <a:spcAft>
                <a:spcPts val="0"/>
              </a:spcAft>
              <a:buSzPts val="1400"/>
              <a:buChar char="○"/>
              <a:defRPr sz="1400"/>
            </a:lvl2pPr>
            <a:lvl3pPr marL="1371600" lvl="2" indent="-317500">
              <a:spcBef>
                <a:spcPts val="0"/>
              </a:spcBef>
              <a:spcAft>
                <a:spcPts val="0"/>
              </a:spcAft>
              <a:buSzPts val="1400"/>
              <a:buChar char="■"/>
              <a:defRPr sz="1400"/>
            </a:lvl3pPr>
            <a:lvl4pPr marL="1828800" lvl="3" indent="-317500">
              <a:spcBef>
                <a:spcPts val="0"/>
              </a:spcBef>
              <a:spcAft>
                <a:spcPts val="0"/>
              </a:spcAft>
              <a:buSzPts val="1400"/>
              <a:buChar char="●"/>
              <a:defRPr sz="1400"/>
            </a:lvl4pPr>
            <a:lvl5pPr marL="2286000" lvl="4" indent="-317500">
              <a:spcBef>
                <a:spcPts val="0"/>
              </a:spcBef>
              <a:spcAft>
                <a:spcPts val="0"/>
              </a:spcAft>
              <a:buSzPts val="1400"/>
              <a:buChar char="○"/>
              <a:defRPr sz="1400"/>
            </a:lvl5pPr>
            <a:lvl6pPr marL="2743200" lvl="5" indent="-317500">
              <a:spcBef>
                <a:spcPts val="0"/>
              </a:spcBef>
              <a:spcAft>
                <a:spcPts val="0"/>
              </a:spcAft>
              <a:buSzPts val="1400"/>
              <a:buChar char="■"/>
              <a:defRPr sz="1400"/>
            </a:lvl6pPr>
            <a:lvl7pPr marL="3200400" lvl="6" indent="-317500">
              <a:spcBef>
                <a:spcPts val="0"/>
              </a:spcBef>
              <a:spcAft>
                <a:spcPts val="0"/>
              </a:spcAft>
              <a:buSzPts val="1400"/>
              <a:buChar char="●"/>
              <a:defRPr sz="1400"/>
            </a:lvl7pPr>
            <a:lvl8pPr marL="3657600" lvl="7" indent="-317500">
              <a:spcBef>
                <a:spcPts val="0"/>
              </a:spcBef>
              <a:spcAft>
                <a:spcPts val="0"/>
              </a:spcAft>
              <a:buSzPts val="1400"/>
              <a:buChar char="○"/>
              <a:defRPr sz="1400"/>
            </a:lvl8pPr>
            <a:lvl9pPr marL="4114800" lvl="8" indent="-317500">
              <a:spcBef>
                <a:spcPts val="0"/>
              </a:spcBef>
              <a:spcAft>
                <a:spcPts val="0"/>
              </a:spcAft>
              <a:buSzPts val="1400"/>
              <a:buChar char="■"/>
              <a:defRPr sz="1400"/>
            </a:lvl9pPr>
          </a:lstStyle>
          <a:p>
            <a:endParaRPr/>
          </a:p>
        </p:txBody>
      </p:sp>
      <p:sp>
        <p:nvSpPr>
          <p:cNvPr id="37" name="Google Shape;37;p7"/>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521132" y="661638"/>
            <a:ext cx="6768900" cy="60126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SzPts val="5800"/>
              <a:buChar char="●"/>
              <a:defRPr sz="5800"/>
            </a:lvl1pPr>
            <a:lvl2pPr lvl="1">
              <a:spcBef>
                <a:spcPts val="0"/>
              </a:spcBef>
              <a:spcAft>
                <a:spcPts val="0"/>
              </a:spcAft>
              <a:buSzPts val="5800"/>
              <a:buChar char="○"/>
              <a:defRPr sz="5800"/>
            </a:lvl2pPr>
            <a:lvl3pPr lvl="2">
              <a:spcBef>
                <a:spcPts val="0"/>
              </a:spcBef>
              <a:spcAft>
                <a:spcPts val="0"/>
              </a:spcAft>
              <a:buSzPts val="5800"/>
              <a:buChar char="■"/>
              <a:defRPr sz="5800"/>
            </a:lvl3pPr>
            <a:lvl4pPr lvl="3">
              <a:spcBef>
                <a:spcPts val="0"/>
              </a:spcBef>
              <a:spcAft>
                <a:spcPts val="0"/>
              </a:spcAft>
              <a:buSzPts val="5800"/>
              <a:buChar char="●"/>
              <a:defRPr sz="5800"/>
            </a:lvl4pPr>
            <a:lvl5pPr lvl="4">
              <a:spcBef>
                <a:spcPts val="0"/>
              </a:spcBef>
              <a:spcAft>
                <a:spcPts val="0"/>
              </a:spcAft>
              <a:buSzPts val="5800"/>
              <a:buChar char="○"/>
              <a:defRPr sz="5800"/>
            </a:lvl5pPr>
            <a:lvl6pPr lvl="5">
              <a:spcBef>
                <a:spcPts val="0"/>
              </a:spcBef>
              <a:spcAft>
                <a:spcPts val="0"/>
              </a:spcAft>
              <a:buSzPts val="5800"/>
              <a:buChar char="■"/>
              <a:defRPr sz="5800"/>
            </a:lvl6pPr>
            <a:lvl7pPr lvl="6">
              <a:spcBef>
                <a:spcPts val="0"/>
              </a:spcBef>
              <a:spcAft>
                <a:spcPts val="0"/>
              </a:spcAft>
              <a:buSzPts val="5800"/>
              <a:buChar char="●"/>
              <a:defRPr sz="5800"/>
            </a:lvl7pPr>
            <a:lvl8pPr lvl="7">
              <a:spcBef>
                <a:spcPts val="0"/>
              </a:spcBef>
              <a:spcAft>
                <a:spcPts val="0"/>
              </a:spcAft>
              <a:buSzPts val="5800"/>
              <a:buChar char="○"/>
              <a:defRPr sz="5800"/>
            </a:lvl8pPr>
            <a:lvl9pPr lvl="8">
              <a:spcBef>
                <a:spcPts val="0"/>
              </a:spcBef>
              <a:spcAft>
                <a:spcPts val="0"/>
              </a:spcAft>
              <a:buSzPts val="5800"/>
              <a:buChar char="■"/>
              <a:defRPr sz="5800"/>
            </a:lvl9pPr>
          </a:lstStyle>
          <a:p>
            <a:endParaRPr/>
          </a:p>
        </p:txBody>
      </p:sp>
      <p:sp>
        <p:nvSpPr>
          <p:cNvPr id="40" name="Google Shape;40;p8"/>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p:nvPr/>
        </p:nvSpPr>
        <p:spPr>
          <a:xfrm>
            <a:off x="4860000" y="-184"/>
            <a:ext cx="4860000" cy="7560000"/>
          </a:xfrm>
          <a:prstGeom prst="rect">
            <a:avLst/>
          </a:prstGeom>
          <a:solidFill>
            <a:schemeClr val="lt2"/>
          </a:solidFill>
          <a:ln>
            <a:noFill/>
          </a:ln>
        </p:spPr>
        <p:txBody>
          <a:bodyPr spcFirstLastPara="1" wrap="square" lIns="109575" tIns="109575" rIns="109575" bIns="109575" anchor="ctr" anchorCtr="0">
            <a:noAutofit/>
          </a:bodyPr>
          <a:lstStyle/>
          <a:p>
            <a:pPr marL="0" lvl="0" indent="0" algn="l" rtl="0">
              <a:spcBef>
                <a:spcPts val="0"/>
              </a:spcBef>
              <a:spcAft>
                <a:spcPts val="0"/>
              </a:spcAft>
              <a:buNone/>
            </a:pPr>
            <a:endParaRPr/>
          </a:p>
        </p:txBody>
      </p:sp>
      <p:sp>
        <p:nvSpPr>
          <p:cNvPr id="43" name="Google Shape;43;p9"/>
          <p:cNvSpPr txBox="1">
            <a:spLocks noGrp="1"/>
          </p:cNvSpPr>
          <p:nvPr>
            <p:ph type="title"/>
          </p:nvPr>
        </p:nvSpPr>
        <p:spPr>
          <a:xfrm>
            <a:off x="282224" y="1812541"/>
            <a:ext cx="4299900" cy="21786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SzPts val="5000"/>
              <a:buChar char="●"/>
              <a:defRPr sz="5000"/>
            </a:lvl1pPr>
            <a:lvl2pPr lvl="1" algn="ctr">
              <a:spcBef>
                <a:spcPts val="0"/>
              </a:spcBef>
              <a:spcAft>
                <a:spcPts val="0"/>
              </a:spcAft>
              <a:buSzPts val="5000"/>
              <a:buChar char="○"/>
              <a:defRPr sz="5000"/>
            </a:lvl2pPr>
            <a:lvl3pPr lvl="2" algn="ctr">
              <a:spcBef>
                <a:spcPts val="0"/>
              </a:spcBef>
              <a:spcAft>
                <a:spcPts val="0"/>
              </a:spcAft>
              <a:buSzPts val="5000"/>
              <a:buChar char="■"/>
              <a:defRPr sz="5000"/>
            </a:lvl3pPr>
            <a:lvl4pPr lvl="3" algn="ctr">
              <a:spcBef>
                <a:spcPts val="0"/>
              </a:spcBef>
              <a:spcAft>
                <a:spcPts val="0"/>
              </a:spcAft>
              <a:buSzPts val="5000"/>
              <a:buChar char="●"/>
              <a:defRPr sz="5000"/>
            </a:lvl4pPr>
            <a:lvl5pPr lvl="4" algn="ctr">
              <a:spcBef>
                <a:spcPts val="0"/>
              </a:spcBef>
              <a:spcAft>
                <a:spcPts val="0"/>
              </a:spcAft>
              <a:buSzPts val="5000"/>
              <a:buChar char="○"/>
              <a:defRPr sz="5000"/>
            </a:lvl5pPr>
            <a:lvl6pPr lvl="5" algn="ctr">
              <a:spcBef>
                <a:spcPts val="0"/>
              </a:spcBef>
              <a:spcAft>
                <a:spcPts val="0"/>
              </a:spcAft>
              <a:buSzPts val="5000"/>
              <a:buChar char="■"/>
              <a:defRPr sz="5000"/>
            </a:lvl6pPr>
            <a:lvl7pPr lvl="6" algn="ctr">
              <a:spcBef>
                <a:spcPts val="0"/>
              </a:spcBef>
              <a:spcAft>
                <a:spcPts val="0"/>
              </a:spcAft>
              <a:buSzPts val="5000"/>
              <a:buChar char="●"/>
              <a:defRPr sz="5000"/>
            </a:lvl7pPr>
            <a:lvl8pPr lvl="7" algn="ctr">
              <a:spcBef>
                <a:spcPts val="0"/>
              </a:spcBef>
              <a:spcAft>
                <a:spcPts val="0"/>
              </a:spcAft>
              <a:buSzPts val="5000"/>
              <a:buChar char="○"/>
              <a:defRPr sz="5000"/>
            </a:lvl8pPr>
            <a:lvl9pPr lvl="8" algn="ctr">
              <a:spcBef>
                <a:spcPts val="0"/>
              </a:spcBef>
              <a:spcAft>
                <a:spcPts val="0"/>
              </a:spcAft>
              <a:buSzPts val="5000"/>
              <a:buChar char="■"/>
              <a:defRPr sz="5000"/>
            </a:lvl9pPr>
          </a:lstStyle>
          <a:p>
            <a:endParaRPr/>
          </a:p>
        </p:txBody>
      </p:sp>
      <p:sp>
        <p:nvSpPr>
          <p:cNvPr id="44" name="Google Shape;44;p9"/>
          <p:cNvSpPr txBox="1">
            <a:spLocks noGrp="1"/>
          </p:cNvSpPr>
          <p:nvPr>
            <p:ph type="subTitle" idx="1"/>
          </p:nvPr>
        </p:nvSpPr>
        <p:spPr>
          <a:xfrm>
            <a:off x="282224" y="4120005"/>
            <a:ext cx="4299900" cy="18153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25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a:endParaRPr/>
          </a:p>
        </p:txBody>
      </p:sp>
      <p:sp>
        <p:nvSpPr>
          <p:cNvPr id="45" name="Google Shape;45;p9"/>
          <p:cNvSpPr txBox="1">
            <a:spLocks noGrp="1"/>
          </p:cNvSpPr>
          <p:nvPr>
            <p:ph type="body" idx="2"/>
          </p:nvPr>
        </p:nvSpPr>
        <p:spPr>
          <a:xfrm>
            <a:off x="5250650" y="1064257"/>
            <a:ext cx="4078800" cy="54312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6" name="Google Shape;46;p9"/>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331335" y="6218168"/>
            <a:ext cx="6376800" cy="889500"/>
          </a:xfrm>
          <a:prstGeom prst="rect">
            <a:avLst/>
          </a:prstGeom>
          <a:noFill/>
          <a:ln>
            <a:noFill/>
          </a:ln>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400"/>
              <a:buNone/>
              <a:defRPr/>
            </a:lvl1pPr>
          </a:lstStyle>
          <a:p>
            <a:endParaRPr/>
          </a:p>
        </p:txBody>
      </p:sp>
      <p:sp>
        <p:nvSpPr>
          <p:cNvPr id="49" name="Google Shape;49;p10"/>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331335" y="1625801"/>
            <a:ext cx="9057300" cy="28860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SzPts val="14400"/>
              <a:buChar char="●"/>
              <a:defRPr sz="14400"/>
            </a:lvl1pPr>
            <a:lvl2pPr lvl="1" algn="ctr">
              <a:spcBef>
                <a:spcPts val="0"/>
              </a:spcBef>
              <a:spcAft>
                <a:spcPts val="0"/>
              </a:spcAft>
              <a:buSzPts val="14400"/>
              <a:buChar char="○"/>
              <a:defRPr sz="14400"/>
            </a:lvl2pPr>
            <a:lvl3pPr lvl="2" algn="ctr">
              <a:spcBef>
                <a:spcPts val="0"/>
              </a:spcBef>
              <a:spcAft>
                <a:spcPts val="0"/>
              </a:spcAft>
              <a:buSzPts val="14400"/>
              <a:buChar char="■"/>
              <a:defRPr sz="14400"/>
            </a:lvl3pPr>
            <a:lvl4pPr lvl="3" algn="ctr">
              <a:spcBef>
                <a:spcPts val="0"/>
              </a:spcBef>
              <a:spcAft>
                <a:spcPts val="0"/>
              </a:spcAft>
              <a:buSzPts val="14400"/>
              <a:buChar char="●"/>
              <a:defRPr sz="14400"/>
            </a:lvl4pPr>
            <a:lvl5pPr lvl="4" algn="ctr">
              <a:spcBef>
                <a:spcPts val="0"/>
              </a:spcBef>
              <a:spcAft>
                <a:spcPts val="0"/>
              </a:spcAft>
              <a:buSzPts val="14400"/>
              <a:buChar char="○"/>
              <a:defRPr sz="14400"/>
            </a:lvl5pPr>
            <a:lvl6pPr lvl="5" algn="ctr">
              <a:spcBef>
                <a:spcPts val="0"/>
              </a:spcBef>
              <a:spcAft>
                <a:spcPts val="0"/>
              </a:spcAft>
              <a:buSzPts val="14400"/>
              <a:buChar char="■"/>
              <a:defRPr sz="14400"/>
            </a:lvl6pPr>
            <a:lvl7pPr lvl="6" algn="ctr">
              <a:spcBef>
                <a:spcPts val="0"/>
              </a:spcBef>
              <a:spcAft>
                <a:spcPts val="0"/>
              </a:spcAft>
              <a:buSzPts val="14400"/>
              <a:buChar char="●"/>
              <a:defRPr sz="14400"/>
            </a:lvl7pPr>
            <a:lvl8pPr lvl="7" algn="ctr">
              <a:spcBef>
                <a:spcPts val="0"/>
              </a:spcBef>
              <a:spcAft>
                <a:spcPts val="0"/>
              </a:spcAft>
              <a:buSzPts val="14400"/>
              <a:buChar char="○"/>
              <a:defRPr sz="14400"/>
            </a:lvl8pPr>
            <a:lvl9pPr lvl="8" algn="ctr">
              <a:spcBef>
                <a:spcPts val="0"/>
              </a:spcBef>
              <a:spcAft>
                <a:spcPts val="0"/>
              </a:spcAft>
              <a:buSzPts val="14400"/>
              <a:buChar char="■"/>
              <a:defRPr sz="14400"/>
            </a:lvl9pPr>
          </a:lstStyle>
          <a:p>
            <a:r>
              <a:t>xx%</a:t>
            </a:r>
          </a:p>
        </p:txBody>
      </p:sp>
      <p:sp>
        <p:nvSpPr>
          <p:cNvPr id="52" name="Google Shape;52;p11"/>
          <p:cNvSpPr txBox="1">
            <a:spLocks noGrp="1"/>
          </p:cNvSpPr>
          <p:nvPr>
            <p:ph type="body" idx="1"/>
          </p:nvPr>
        </p:nvSpPr>
        <p:spPr>
          <a:xfrm>
            <a:off x="331335" y="4633192"/>
            <a:ext cx="9057300" cy="1911900"/>
          </a:xfrm>
          <a:prstGeom prst="rect">
            <a:avLst/>
          </a:prstGeom>
          <a:noFill/>
          <a:ln>
            <a:noFill/>
          </a:ln>
        </p:spPr>
        <p:txBody>
          <a:bodyPr spcFirstLastPara="1" wrap="square" lIns="91425" tIns="91425" rIns="91425" bIns="91425" anchor="ctr" anchorCtr="0">
            <a:noAutofit/>
          </a:bodyPr>
          <a:lstStyle>
            <a:lvl1pPr marL="457200" lvl="0" indent="-317500" algn="ctr">
              <a:spcBef>
                <a:spcPts val="0"/>
              </a:spcBef>
              <a:spcAft>
                <a:spcPts val="0"/>
              </a:spcAft>
              <a:buSzPts val="14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3" name="Google Shape;53;p11"/>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userDrawn="1">
  <p:cSld name="1_One column text">
    <p:spTree>
      <p:nvGrpSpPr>
        <p:cNvPr id="1" name="Shape 34"/>
        <p:cNvGrpSpPr/>
        <p:nvPr/>
      </p:nvGrpSpPr>
      <p:grpSpPr>
        <a:xfrm>
          <a:off x="0" y="0"/>
          <a:ext cx="0" cy="0"/>
          <a:chOff x="0" y="0"/>
          <a:chExt cx="0" cy="0"/>
        </a:xfrm>
      </p:grpSpPr>
      <p:sp>
        <p:nvSpPr>
          <p:cNvPr id="37" name="Google Shape;37;p7"/>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
        <p:nvSpPr>
          <p:cNvPr id="5" name="Google Shape;8;p2"/>
          <p:cNvSpPr/>
          <p:nvPr userDrawn="1"/>
        </p:nvSpPr>
        <p:spPr>
          <a:xfrm>
            <a:off x="242856" y="1756550"/>
            <a:ext cx="9346500" cy="5675922"/>
          </a:xfrm>
          <a:prstGeom prst="round1Rect">
            <a:avLst>
              <a:gd name="adj" fmla="val 15350"/>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CL" dirty="0" smtClean="0"/>
              <a:t> </a:t>
            </a:r>
            <a:endParaRPr dirty="0"/>
          </a:p>
        </p:txBody>
      </p:sp>
      <p:pic>
        <p:nvPicPr>
          <p:cNvPr id="6" name="Google Shape;10;p2"/>
          <p:cNvPicPr preferRelativeResize="0"/>
          <p:nvPr userDrawn="1"/>
        </p:nvPicPr>
        <p:blipFill>
          <a:blip r:embed="rId2">
            <a:alphaModFix/>
          </a:blip>
          <a:stretch>
            <a:fillRect/>
          </a:stretch>
        </p:blipFill>
        <p:spPr>
          <a:xfrm>
            <a:off x="7974075" y="419800"/>
            <a:ext cx="1301316" cy="921750"/>
          </a:xfrm>
          <a:prstGeom prst="rect">
            <a:avLst/>
          </a:prstGeom>
          <a:noFill/>
          <a:ln>
            <a:noFill/>
          </a:ln>
        </p:spPr>
      </p:pic>
      <p:pic>
        <p:nvPicPr>
          <p:cNvPr id="7" name="Google Shape;11;p2"/>
          <p:cNvPicPr preferRelativeResize="0"/>
          <p:nvPr userDrawn="1"/>
        </p:nvPicPr>
        <p:blipFill>
          <a:blip r:embed="rId3">
            <a:alphaModFix/>
          </a:blip>
          <a:stretch>
            <a:fillRect/>
          </a:stretch>
        </p:blipFill>
        <p:spPr>
          <a:xfrm>
            <a:off x="436350" y="419800"/>
            <a:ext cx="3659450" cy="680475"/>
          </a:xfrm>
          <a:prstGeom prst="rect">
            <a:avLst/>
          </a:prstGeom>
          <a:noFill/>
          <a:ln>
            <a:noFill/>
          </a:ln>
        </p:spPr>
      </p:pic>
      <p:pic>
        <p:nvPicPr>
          <p:cNvPr id="8" name="Google Shape;12;p2"/>
          <p:cNvPicPr preferRelativeResize="0"/>
          <p:nvPr userDrawn="1"/>
        </p:nvPicPr>
        <p:blipFill>
          <a:blip r:embed="rId4">
            <a:alphaModFix/>
          </a:blip>
          <a:stretch>
            <a:fillRect/>
          </a:stretch>
        </p:blipFill>
        <p:spPr>
          <a:xfrm>
            <a:off x="8527725" y="6464000"/>
            <a:ext cx="747675" cy="680475"/>
          </a:xfrm>
          <a:prstGeom prst="rect">
            <a:avLst/>
          </a:prstGeom>
          <a:noFill/>
          <a:ln>
            <a:noFill/>
          </a:ln>
        </p:spPr>
      </p:pic>
      <p:sp>
        <p:nvSpPr>
          <p:cNvPr id="3" name="Rectángulo redondeado 2"/>
          <p:cNvSpPr/>
          <p:nvPr userDrawn="1"/>
        </p:nvSpPr>
        <p:spPr>
          <a:xfrm>
            <a:off x="436350" y="6464001"/>
            <a:ext cx="7891862" cy="680474"/>
          </a:xfrm>
          <a:prstGeom prst="roundRect">
            <a:avLst>
              <a:gd name="adj" fmla="val 19335"/>
            </a:avLst>
          </a:prstGeom>
          <a:solidFill>
            <a:srgbClr val="BB9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33441" y="6464000"/>
            <a:ext cx="690482" cy="680475"/>
          </a:xfrm>
          <a:prstGeom prst="rect">
            <a:avLst/>
          </a:prstGeom>
        </p:spPr>
      </p:pic>
      <p:sp>
        <p:nvSpPr>
          <p:cNvPr id="19" name="Google Shape;62;p13"/>
          <p:cNvSpPr txBox="1"/>
          <p:nvPr userDrawn="1"/>
        </p:nvSpPr>
        <p:spPr>
          <a:xfrm>
            <a:off x="1139100" y="834800"/>
            <a:ext cx="4156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sz="1200" b="1" dirty="0" smtClean="0">
                <a:solidFill>
                  <a:srgbClr val="741B47"/>
                </a:solidFill>
                <a:latin typeface="Calibri" panose="020F0502020204030204" pitchFamily="34" charset="0"/>
                <a:ea typeface="Roboto"/>
                <a:cs typeface="Calibri" panose="020F0502020204030204" pitchFamily="34" charset="0"/>
                <a:sym typeface="Roboto"/>
              </a:rPr>
              <a:t>SECTOR METALMECÁNICA </a:t>
            </a:r>
            <a:r>
              <a:rPr lang="x-none" sz="1200" dirty="0" smtClean="0">
                <a:solidFill>
                  <a:srgbClr val="741B47"/>
                </a:solidFill>
                <a:latin typeface="Calibri" panose="020F0502020204030204" pitchFamily="34" charset="0"/>
                <a:ea typeface="Roboto Medium"/>
                <a:cs typeface="Calibri" panose="020F0502020204030204" pitchFamily="34" charset="0"/>
                <a:sym typeface="Roboto Medium"/>
              </a:rPr>
              <a:t>| NIVEL 3° MEDIO</a:t>
            </a:r>
            <a:endParaRPr sz="1200" dirty="0">
              <a:solidFill>
                <a:srgbClr val="741B47"/>
              </a:solidFill>
              <a:latin typeface="Calibri" panose="020F0502020204030204" pitchFamily="34" charset="0"/>
              <a:ea typeface="Roboto Medium"/>
              <a:cs typeface="Calibri" panose="020F0502020204030204" pitchFamily="34" charset="0"/>
              <a:sym typeface="Roboto Medium"/>
            </a:endParaRPr>
          </a:p>
        </p:txBody>
      </p:sp>
    </p:spTree>
    <p:extLst>
      <p:ext uri="{BB962C8B-B14F-4D97-AF65-F5344CB8AC3E}">
        <p14:creationId xmlns:p14="http://schemas.microsoft.com/office/powerpoint/2010/main" val="7292889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9006156" y="6854072"/>
            <a:ext cx="583200" cy="578400"/>
          </a:xfrm>
          <a:prstGeom prst="rect">
            <a:avLst/>
          </a:prstGeom>
          <a:noFill/>
          <a:ln>
            <a:noFill/>
          </a:ln>
        </p:spPr>
        <p:txBody>
          <a:bodyPr spcFirstLastPara="1" wrap="square" lIns="109575" tIns="109575" rIns="109575" bIns="109575" anchor="ctr" anchorCtr="0">
            <a:noAutofit/>
          </a:bodyPr>
          <a:lstStyle>
            <a:lvl1pPr lvl="0" algn="r">
              <a:buNone/>
              <a:defRPr sz="1200">
                <a:solidFill>
                  <a:schemeClr val="dk2"/>
                </a:solidFill>
              </a:defRPr>
            </a:lvl1pPr>
            <a:lvl2pPr lvl="1" algn="r">
              <a:buNone/>
              <a:defRPr sz="1200">
                <a:solidFill>
                  <a:schemeClr val="dk2"/>
                </a:solidFill>
              </a:defRPr>
            </a:lvl2pPr>
            <a:lvl3pPr lvl="2" algn="r">
              <a:buNone/>
              <a:defRPr sz="1200">
                <a:solidFill>
                  <a:schemeClr val="dk2"/>
                </a:solidFill>
              </a:defRPr>
            </a:lvl3pPr>
            <a:lvl4pPr lvl="3" algn="r">
              <a:buNone/>
              <a:defRPr sz="1200">
                <a:solidFill>
                  <a:schemeClr val="dk2"/>
                </a:solidFill>
              </a:defRPr>
            </a:lvl4pPr>
            <a:lvl5pPr lvl="4" algn="r">
              <a:buNone/>
              <a:defRPr sz="1200">
                <a:solidFill>
                  <a:schemeClr val="dk2"/>
                </a:solidFill>
              </a:defRPr>
            </a:lvl5pPr>
            <a:lvl6pPr lvl="5" algn="r">
              <a:buNone/>
              <a:defRPr sz="1200">
                <a:solidFill>
                  <a:schemeClr val="dk2"/>
                </a:solidFill>
              </a:defRPr>
            </a:lvl6pPr>
            <a:lvl7pPr lvl="6" algn="r">
              <a:buNone/>
              <a:defRPr sz="1200">
                <a:solidFill>
                  <a:schemeClr val="dk2"/>
                </a:solidFill>
              </a:defRPr>
            </a:lvl7pPr>
            <a:lvl8pPr lvl="7" algn="r">
              <a:buNone/>
              <a:defRPr sz="1200">
                <a:solidFill>
                  <a:schemeClr val="dk2"/>
                </a:solidFill>
              </a:defRPr>
            </a:lvl8pPr>
            <a:lvl9pPr lvl="8" algn="r">
              <a:buNone/>
              <a:defRPr sz="1200">
                <a:solidFill>
                  <a:schemeClr val="dk2"/>
                </a:solidFill>
              </a:defRPr>
            </a:lvl9pPr>
          </a:lstStyle>
          <a:p>
            <a:pPr marL="0" lvl="0" indent="0" algn="r" rtl="0">
              <a:spcBef>
                <a:spcPts val="0"/>
              </a:spcBef>
              <a:spcAft>
                <a:spcPts val="0"/>
              </a:spcAft>
              <a:buNone/>
            </a:pPr>
            <a:fld id="{00000000-1234-1234-1234-123412341234}" type="slidenum">
              <a:rPr lang="x-none"/>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60" r:id="rId11"/>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hyperlink" Target="https://www.youtube.com/watch?v=jen12v-Sz80&amp;ab_channel=CharlyLab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3" Type="http://schemas.openxmlformats.org/officeDocument/2006/relationships/image" Target="../media/image38.png"/><Relationship Id="rId8" Type="http://schemas.openxmlformats.org/officeDocument/2006/relationships/image" Target="../media/image33.svg"/><Relationship Id="rId3" Type="http://schemas.openxmlformats.org/officeDocument/2006/relationships/image" Target="../media/image34.png"/><Relationship Id="rId7" Type="http://schemas.openxmlformats.org/officeDocument/2006/relationships/image" Target="../media/image36.png"/><Relationship Id="rId12" Type="http://schemas.openxmlformats.org/officeDocument/2006/relationships/image" Target="../media/image29.svg"/><Relationship Id="rId2" Type="http://schemas.openxmlformats.org/officeDocument/2006/relationships/image" Target="../media/image33.png"/><Relationship Id="rId1" Type="http://schemas.openxmlformats.org/officeDocument/2006/relationships/slideLayout" Target="../slideLayouts/slideLayout1.xml"/><Relationship Id="rId6" Type="http://schemas.openxmlformats.org/officeDocument/2006/relationships/image" Target="../media/image31.svg"/><Relationship Id="rId11" Type="http://schemas.openxmlformats.org/officeDocument/2006/relationships/image" Target="../media/image37.png"/><Relationship Id="rId5" Type="http://schemas.openxmlformats.org/officeDocument/2006/relationships/image" Target="../media/image35.png"/><Relationship Id="rId10" Type="http://schemas.openxmlformats.org/officeDocument/2006/relationships/image" Target="../media/image35.svg"/><Relationship Id="rId4" Type="http://schemas.openxmlformats.org/officeDocument/2006/relationships/image" Target="../media/image27.sv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10.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2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48;p10"/>
          <p:cNvSpPr txBox="1">
            <a:spLocks/>
          </p:cNvSpPr>
          <p:nvPr/>
        </p:nvSpPr>
        <p:spPr>
          <a:xfrm>
            <a:off x="1176619" y="6648293"/>
            <a:ext cx="7012134" cy="31188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l" rtl="0">
              <a:lnSpc>
                <a:spcPct val="100000"/>
              </a:lnSpc>
              <a:spcBef>
                <a:spcPts val="0"/>
              </a:spcBef>
              <a:spcAft>
                <a:spcPts val="0"/>
              </a:spcAft>
              <a:buClr>
                <a:srgbClr val="000000"/>
              </a:buClr>
              <a:buSzPts val="1400"/>
              <a:buFont typeface="Arial"/>
              <a:buNone/>
              <a:defRPr sz="1200" b="0" i="0" u="none" strike="noStrike" cap="none" baseline="0">
                <a:solidFill>
                  <a:srgbClr val="000000"/>
                </a:solidFill>
                <a:latin typeface="Calibri" panose="020F0502020204030204" pitchFamily="34" charset="0"/>
                <a:ea typeface="Arial"/>
                <a:cs typeface="Calibri" panose="020F0502020204030204" pitchFamily="34" charset="0"/>
                <a:sym typeface="Arial"/>
              </a:defRPr>
            </a:lvl1pPr>
            <a:lvl2pPr marR="0" lvl="1" algn="just" rtl="0">
              <a:lnSpc>
                <a:spcPct val="100000"/>
              </a:lnSpc>
              <a:spcBef>
                <a:spcPts val="0"/>
              </a:spcBef>
              <a:spcAft>
                <a:spcPts val="0"/>
              </a:spcAft>
              <a:buClr>
                <a:srgbClr val="000000"/>
              </a:buClr>
              <a:buFont typeface="Arial"/>
              <a:defRPr sz="1100" b="0" i="0" u="none" strike="noStrike" cap="none">
                <a:solidFill>
                  <a:schemeClr val="bg1"/>
                </a:solidFill>
                <a:latin typeface="Calibri" panose="020F0502020204030204" pitchFamily="34" charset="0"/>
                <a:ea typeface="Arial"/>
                <a:cs typeface="Calibri" panose="020F0502020204030204" pitchFamily="34" charset="0"/>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r>
              <a:rPr lang="es-CL" dirty="0" smtClean="0"/>
              <a:t>En estos documentos se utilizarán de manera inclusiva términos como: el estudiante, el docente, el compañero u otras palabras equivalentes y sus respectivos plurales, es decir, con ellas, se hace referencia tanto a hombres como a mujeres.</a:t>
            </a:r>
            <a:endParaRPr lang="es-CL" dirty="0"/>
          </a:p>
        </p:txBody>
      </p:sp>
      <p:sp>
        <p:nvSpPr>
          <p:cNvPr id="6" name="Google Shape;60;p13"/>
          <p:cNvSpPr txBox="1">
            <a:spLocks/>
          </p:cNvSpPr>
          <p:nvPr/>
        </p:nvSpPr>
        <p:spPr>
          <a:xfrm>
            <a:off x="374950" y="2144650"/>
            <a:ext cx="1444325" cy="17838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s-CL" sz="1500" b="1" smtClean="0">
                <a:latin typeface="Calibri" panose="020F0502020204030204" pitchFamily="34" charset="0"/>
                <a:ea typeface="Roboto"/>
                <a:cs typeface="Calibri" panose="020F0502020204030204" pitchFamily="34" charset="0"/>
                <a:sym typeface="Roboto"/>
              </a:rPr>
              <a:t>MÓDULO </a:t>
            </a:r>
            <a:r>
              <a:rPr lang="es-CL" sz="1500" b="1" smtClean="0">
                <a:latin typeface="Calibri" panose="020F0502020204030204" pitchFamily="34" charset="0"/>
                <a:ea typeface="Roboto"/>
                <a:cs typeface="Calibri" panose="020F0502020204030204" pitchFamily="34" charset="0"/>
                <a:sym typeface="Roboto"/>
              </a:rPr>
              <a:t>5</a:t>
            </a:r>
            <a:endParaRPr lang="es-CL" sz="1500" b="1" dirty="0" smtClean="0">
              <a:latin typeface="Calibri" panose="020F0502020204030204" pitchFamily="34" charset="0"/>
              <a:ea typeface="Roboto"/>
              <a:cs typeface="Calibri" panose="020F0502020204030204" pitchFamily="34" charset="0"/>
              <a:sym typeface="Roboto"/>
            </a:endParaRPr>
          </a:p>
          <a:p>
            <a:endParaRPr lang="es-CL" sz="1500" b="1" dirty="0">
              <a:latin typeface="Calibri" panose="020F0502020204030204" pitchFamily="34" charset="0"/>
              <a:ea typeface="Roboto"/>
              <a:cs typeface="Calibri" panose="020F0502020204030204" pitchFamily="34" charset="0"/>
              <a:sym typeface="Roboto"/>
            </a:endParaRPr>
          </a:p>
        </p:txBody>
      </p:sp>
      <p:sp>
        <p:nvSpPr>
          <p:cNvPr id="11" name="Google Shape;61;p13"/>
          <p:cNvSpPr txBox="1">
            <a:spLocks/>
          </p:cNvSpPr>
          <p:nvPr/>
        </p:nvSpPr>
        <p:spPr>
          <a:xfrm>
            <a:off x="365424" y="2611974"/>
            <a:ext cx="4749501" cy="135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chemeClr val="dk1"/>
              </a:buClr>
              <a:buSzPts val="1100"/>
            </a:pPr>
            <a:r>
              <a:rPr lang="x-none" sz="3600" b="1" dirty="0">
                <a:solidFill>
                  <a:srgbClr val="741B47"/>
                </a:solidFill>
                <a:latin typeface="Calibri" panose="020F0502020204030204" pitchFamily="34" charset="0"/>
                <a:ea typeface="Roboto"/>
                <a:cs typeface="Calibri" panose="020F0502020204030204" pitchFamily="34" charset="0"/>
                <a:sym typeface="Roboto"/>
              </a:rPr>
              <a:t>MANTENIMIENTO DE SISTEMAS ELÉCTRICOS Y ELECTRÓNICOS</a:t>
            </a:r>
          </a:p>
          <a:p>
            <a:pPr>
              <a:lnSpc>
                <a:spcPct val="90000"/>
              </a:lnSpc>
            </a:pPr>
            <a:endParaRPr lang="x-none" sz="3600" b="1"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6074" y="1927122"/>
            <a:ext cx="6154391" cy="4438649"/>
          </a:xfrm>
          <a:prstGeom prst="rect">
            <a:avLst/>
          </a:prstGeom>
        </p:spPr>
      </p:pic>
    </p:spTree>
    <p:extLst>
      <p:ext uri="{BB962C8B-B14F-4D97-AF65-F5344CB8AC3E}">
        <p14:creationId xmlns:p14="http://schemas.microsoft.com/office/powerpoint/2010/main" val="1470293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Google Shape;60;p13"/>
          <p:cNvSpPr txBox="1">
            <a:spLocks/>
          </p:cNvSpPr>
          <p:nvPr/>
        </p:nvSpPr>
        <p:spPr>
          <a:xfrm>
            <a:off x="365425" y="2144650"/>
            <a:ext cx="1444325" cy="17838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s-CL" sz="1500" b="1" dirty="0" smtClean="0">
                <a:latin typeface="Calibri" panose="020F0502020204030204" pitchFamily="34" charset="0"/>
                <a:ea typeface="Roboto"/>
                <a:cs typeface="Calibri" panose="020F0502020204030204" pitchFamily="34" charset="0"/>
                <a:sym typeface="Roboto"/>
              </a:rPr>
              <a:t>ACTIVIDAD 5</a:t>
            </a:r>
          </a:p>
          <a:p>
            <a:endParaRPr lang="es-CL" sz="1500" b="1" dirty="0">
              <a:latin typeface="Calibri" panose="020F0502020204030204" pitchFamily="34" charset="0"/>
              <a:ea typeface="Roboto"/>
              <a:cs typeface="Calibri" panose="020F0502020204030204" pitchFamily="34" charset="0"/>
              <a:sym typeface="Roboto"/>
            </a:endParaRPr>
          </a:p>
        </p:txBody>
      </p:sp>
      <p:sp>
        <p:nvSpPr>
          <p:cNvPr id="6" name="Rectángulo 5"/>
          <p:cNvSpPr/>
          <p:nvPr/>
        </p:nvSpPr>
        <p:spPr>
          <a:xfrm>
            <a:off x="2025445" y="2323030"/>
            <a:ext cx="1661652" cy="1098596"/>
          </a:xfrm>
          <a:prstGeom prst="rect">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Google Shape;61;p13"/>
          <p:cNvSpPr txBox="1">
            <a:spLocks/>
          </p:cNvSpPr>
          <p:nvPr/>
        </p:nvSpPr>
        <p:spPr>
          <a:xfrm>
            <a:off x="365424" y="2364630"/>
            <a:ext cx="8821105" cy="857541"/>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chemeClr val="dk1"/>
              </a:buClr>
              <a:buSzPts val="1100"/>
            </a:pPr>
            <a:r>
              <a:rPr lang="x-none" sz="3600" b="1" smtClean="0">
                <a:solidFill>
                  <a:srgbClr val="741B47"/>
                </a:solidFill>
                <a:latin typeface="Calibri" panose="020F0502020204030204" pitchFamily="34" charset="0"/>
                <a:ea typeface="Roboto"/>
                <a:cs typeface="Calibri" panose="020F0502020204030204" pitchFamily="34" charset="0"/>
                <a:sym typeface="Roboto"/>
              </a:rPr>
              <a:t>IDENTIFICANDO Y MIDIENDO</a:t>
            </a:r>
          </a:p>
          <a:p>
            <a:pPr>
              <a:lnSpc>
                <a:spcPct val="90000"/>
              </a:lnSpc>
              <a:buClr>
                <a:schemeClr val="dk1"/>
              </a:buClr>
              <a:buSzPts val="1100"/>
            </a:pPr>
            <a:r>
              <a:rPr lang="es-ES" sz="3600" b="1" smtClean="0">
                <a:solidFill>
                  <a:srgbClr val="741B47"/>
                </a:solidFill>
                <a:latin typeface="Calibri" panose="020F0502020204030204" pitchFamily="34" charset="0"/>
                <a:ea typeface="Roboto"/>
                <a:cs typeface="Calibri" panose="020F0502020204030204" pitchFamily="34" charset="0"/>
                <a:sym typeface="Roboto"/>
              </a:rPr>
              <a:t>CIRCUITOS EN SERIE Y PARALELOS</a:t>
            </a:r>
            <a:endParaRPr lang="x-none" sz="3600" b="1" dirty="0" smtClean="0">
              <a:solidFill>
                <a:srgbClr val="741B47"/>
              </a:solidFill>
              <a:latin typeface="Calibri" panose="020F0502020204030204" pitchFamily="34" charset="0"/>
              <a:ea typeface="Roboto"/>
              <a:cs typeface="Calibri" panose="020F0502020204030204" pitchFamily="34" charset="0"/>
              <a:sym typeface="Roboto"/>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7749" y="3629722"/>
            <a:ext cx="6696456" cy="3136392"/>
          </a:xfrm>
          <a:prstGeom prst="rect">
            <a:avLst/>
          </a:prstGeom>
        </p:spPr>
      </p:pic>
    </p:spTree>
    <p:extLst>
      <p:ext uri="{BB962C8B-B14F-4D97-AF65-F5344CB8AC3E}">
        <p14:creationId xmlns:p14="http://schemas.microsoft.com/office/powerpoint/2010/main" val="15148401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375975" y="1373700"/>
            <a:ext cx="8959094" cy="5459718"/>
            <a:chOff x="375975" y="1373700"/>
            <a:chExt cx="8959094" cy="5459718"/>
          </a:xfrm>
        </p:grpSpPr>
        <p:sp>
          <p:nvSpPr>
            <p:cNvPr id="3" name="Google Shape;101;p3"/>
            <p:cNvSpPr/>
            <p:nvPr/>
          </p:nvSpPr>
          <p:spPr>
            <a:xfrm>
              <a:off x="481781" y="1887795"/>
              <a:ext cx="4090219" cy="3116824"/>
            </a:xfrm>
            <a:prstGeom prst="roundRect">
              <a:avLst>
                <a:gd name="adj" fmla="val 8420"/>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 name="Google Shape;99;p3"/>
            <p:cNvSpPr txBox="1"/>
            <p:nvPr/>
          </p:nvSpPr>
          <p:spPr>
            <a:xfrm>
              <a:off x="1095636" y="2880851"/>
              <a:ext cx="2812027" cy="1130711"/>
            </a:xfrm>
            <a:prstGeom prst="rect">
              <a:avLst/>
            </a:prstGeom>
            <a:noFill/>
            <a:ln>
              <a:noFill/>
            </a:ln>
          </p:spPr>
          <p:txBody>
            <a:bodyPr spcFirstLastPara="1" wrap="square" lIns="91425" tIns="91425" rIns="91425" bIns="91425" anchor="ctr" anchorCtr="0">
              <a:noAutofit/>
            </a:bodyPr>
            <a:lstStyle/>
            <a:p>
              <a:r>
                <a:rPr lang="es-CL" sz="2200" b="1" baseline="30000" dirty="0">
                  <a:latin typeface="Calibri" panose="020F0502020204030204" pitchFamily="34" charset="0"/>
                  <a:cs typeface="Calibri" panose="020F0502020204030204" pitchFamily="34" charset="0"/>
                </a:rPr>
                <a:t>OA6.</a:t>
              </a:r>
              <a:r>
                <a:rPr lang="es-CL" sz="2200" baseline="30000" dirty="0">
                  <a:latin typeface="Calibri" panose="020F0502020204030204" pitchFamily="34" charset="0"/>
                  <a:cs typeface="Calibri" panose="020F0502020204030204" pitchFamily="34" charset="0"/>
                </a:rPr>
                <a:t> Reemplazar y probar sistemas eléctricos y electrónicos de los vehículos automotrices, tales como sistemas de carga, de arranque, de encendido, de alumbrado y señalización, de cierre centralizado, según indicaciones del fabricante y estándares internacionales.</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975" y="1796210"/>
              <a:ext cx="719661" cy="686189"/>
            </a:xfrm>
            <a:prstGeom prst="rect">
              <a:avLst/>
            </a:prstGeom>
          </p:spPr>
        </p:pic>
        <p:sp>
          <p:nvSpPr>
            <p:cNvPr id="6" name="Google Shape;95;p3"/>
            <p:cNvSpPr txBox="1"/>
            <p:nvPr/>
          </p:nvSpPr>
          <p:spPr>
            <a:xfrm>
              <a:off x="375975" y="1373700"/>
              <a:ext cx="4864619" cy="319500"/>
            </a:xfrm>
            <a:prstGeom prst="rect">
              <a:avLst/>
            </a:prstGeom>
            <a:noFill/>
            <a:ln>
              <a:noFill/>
            </a:ln>
          </p:spPr>
          <p:txBody>
            <a:bodyPr spcFirstLastPara="1" wrap="square" lIns="91425" tIns="91425" rIns="91425" bIns="91425" anchor="ctr" anchorCtr="0">
              <a:noAutofit/>
            </a:bodyPr>
            <a:lstStyle/>
            <a:p>
              <a:pPr lvl="0">
                <a:lnSpc>
                  <a:spcPct val="80000"/>
                </a:lnSpc>
                <a:buSzPts val="2800"/>
              </a:pPr>
              <a:r>
                <a:rPr lang="en-US" sz="2800" b="1" dirty="0" smtClean="0">
                  <a:solidFill>
                    <a:srgbClr val="741B47"/>
                  </a:solidFill>
                  <a:latin typeface="Calibri"/>
                  <a:ea typeface="Calibri"/>
                  <a:cs typeface="Calibri"/>
                  <a:sym typeface="Calibri"/>
                </a:rPr>
                <a:t>OBJETIVO DE APRENDIZAJE</a:t>
              </a:r>
              <a:endParaRPr lang="en-US" sz="3100" b="1" dirty="0">
                <a:solidFill>
                  <a:srgbClr val="741B47"/>
                </a:solidFill>
                <a:latin typeface="Calibri"/>
                <a:ea typeface="Calibri"/>
                <a:cs typeface="Calibri"/>
                <a:sym typeface="Calibri"/>
              </a:endParaRP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5785" y="2354963"/>
              <a:ext cx="5849284" cy="4478455"/>
            </a:xfrm>
            <a:prstGeom prst="rect">
              <a:avLst/>
            </a:prstGeom>
          </p:spPr>
        </p:pic>
      </p:grpSp>
    </p:spTree>
    <p:extLst>
      <p:ext uri="{BB962C8B-B14F-4D97-AF65-F5344CB8AC3E}">
        <p14:creationId xmlns:p14="http://schemas.microsoft.com/office/powerpoint/2010/main" val="712116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70" name="Google Shape;70;p14"/>
          <p:cNvSpPr txBox="1">
            <a:spLocks noGrp="1"/>
          </p:cNvSpPr>
          <p:nvPr>
            <p:ph type="subTitle" id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x-none" b="1" dirty="0">
                <a:latin typeface="Calibri" panose="020F0502020204030204" pitchFamily="34" charset="0"/>
                <a:ea typeface="Roboto"/>
                <a:cs typeface="Calibri" panose="020F0502020204030204" pitchFamily="34" charset="0"/>
                <a:sym typeface="Roboto"/>
              </a:rPr>
              <a:t>RECORDEMOS</a:t>
            </a:r>
            <a:endParaRPr b="1" dirty="0">
              <a:solidFill>
                <a:srgbClr val="000000"/>
              </a:solidFill>
              <a:latin typeface="Calibri" panose="020F0502020204030204" pitchFamily="34" charset="0"/>
              <a:ea typeface="Roboto"/>
              <a:cs typeface="Calibri" panose="020F0502020204030204" pitchFamily="34" charset="0"/>
              <a:sym typeface="Roboto"/>
            </a:endParaRPr>
          </a:p>
          <a:p>
            <a:pPr marL="0" lvl="0" indent="0" algn="l" rtl="0">
              <a:spcBef>
                <a:spcPts val="0"/>
              </a:spcBef>
              <a:spcAft>
                <a:spcPts val="0"/>
              </a:spcAft>
              <a:buNone/>
            </a:pPr>
            <a:endParaRPr b="1" dirty="0">
              <a:latin typeface="Calibri" panose="020F0502020204030204" pitchFamily="34" charset="0"/>
              <a:ea typeface="Roboto"/>
              <a:cs typeface="Calibri" panose="020F0502020204030204" pitchFamily="34" charset="0"/>
              <a:sym typeface="Roboto"/>
            </a:endParaRPr>
          </a:p>
        </p:txBody>
      </p:sp>
      <p:sp>
        <p:nvSpPr>
          <p:cNvPr id="71" name="Google Shape;71;p14"/>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¿QUÉ APRENDIMOS LA ACTIVIDAD ANTERIOR?</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3"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1</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24" name="Grupo 15"/>
          <p:cNvGrpSpPr/>
          <p:nvPr/>
        </p:nvGrpSpPr>
        <p:grpSpPr>
          <a:xfrm>
            <a:off x="375767" y="3098701"/>
            <a:ext cx="4845900" cy="1061460"/>
            <a:chOff x="459600" y="3098701"/>
            <a:chExt cx="4845900" cy="1061460"/>
          </a:xfrm>
        </p:grpSpPr>
        <p:sp>
          <p:nvSpPr>
            <p:cNvPr id="25" name="Google Shape;80;p14"/>
            <p:cNvSpPr txBox="1"/>
            <p:nvPr/>
          </p:nvSpPr>
          <p:spPr>
            <a:xfrm>
              <a:off x="1022399" y="3208452"/>
              <a:ext cx="4123622" cy="865228"/>
            </a:xfrm>
            <a:prstGeom prst="rect">
              <a:avLst/>
            </a:prstGeom>
            <a:noFill/>
            <a:ln>
              <a:noFill/>
            </a:ln>
          </p:spPr>
          <p:txBody>
            <a:bodyPr spcFirstLastPara="1" wrap="square" lIns="91425" tIns="91425" rIns="91425" bIns="91425" anchor="ctr" anchorCtr="0">
              <a:noAutofit/>
            </a:bodyPr>
            <a:lstStyle/>
            <a:p>
              <a:pPr marL="0" indent="0">
                <a:buNone/>
              </a:pPr>
              <a:r>
                <a:rPr lang="es-CL" sz="1600" dirty="0">
                  <a:latin typeface="Calibri" charset="0"/>
                  <a:ea typeface="Calibri" charset="0"/>
                  <a:cs typeface="Calibri" charset="0"/>
                </a:rPr>
                <a:t>Reconocimos diferentes materiales  </a:t>
              </a:r>
              <a:r>
                <a:rPr lang="es-CL" sz="1600" b="1" dirty="0">
                  <a:solidFill>
                    <a:srgbClr val="76384D"/>
                  </a:solidFill>
                  <a:latin typeface="Calibri" charset="0"/>
                  <a:ea typeface="Calibri" charset="0"/>
                  <a:cs typeface="Calibri" charset="0"/>
                </a:rPr>
                <a:t>conductores, semiconductores y aislantes eléctricos.</a:t>
              </a:r>
            </a:p>
          </p:txBody>
        </p:sp>
        <p:grpSp>
          <p:nvGrpSpPr>
            <p:cNvPr id="26" name="Grupo 5"/>
            <p:cNvGrpSpPr/>
            <p:nvPr/>
          </p:nvGrpSpPr>
          <p:grpSpPr>
            <a:xfrm>
              <a:off x="459600" y="3098701"/>
              <a:ext cx="4845900" cy="1061460"/>
              <a:chOff x="459600" y="3098701"/>
              <a:chExt cx="4845900" cy="1061460"/>
            </a:xfrm>
          </p:grpSpPr>
          <p:sp>
            <p:nvSpPr>
              <p:cNvPr id="27" name="Google Shape;73;p14"/>
              <p:cNvSpPr/>
              <p:nvPr/>
            </p:nvSpPr>
            <p:spPr>
              <a:xfrm>
                <a:off x="647700" y="3098701"/>
                <a:ext cx="4657800" cy="106146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grpSp>
            <p:nvGrpSpPr>
              <p:cNvPr id="28" name="Google Shape;74;p14"/>
              <p:cNvGrpSpPr/>
              <p:nvPr/>
            </p:nvGrpSpPr>
            <p:grpSpPr>
              <a:xfrm>
                <a:off x="459600" y="3453144"/>
                <a:ext cx="376200" cy="395325"/>
                <a:chOff x="476000" y="3279732"/>
                <a:chExt cx="376200" cy="395325"/>
              </a:xfrm>
            </p:grpSpPr>
            <p:sp>
              <p:nvSpPr>
                <p:cNvPr id="29" name="Google Shape;75;p14"/>
                <p:cNvSpPr/>
                <p:nvPr/>
              </p:nvSpPr>
              <p:spPr>
                <a:xfrm>
                  <a:off x="476000" y="3289257"/>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76;p14"/>
                <p:cNvSpPr txBox="1"/>
                <p:nvPr/>
              </p:nvSpPr>
              <p:spPr>
                <a:xfrm>
                  <a:off x="485525" y="3279732"/>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sz="2800" b="1" dirty="0">
                      <a:solidFill>
                        <a:srgbClr val="FFFFFF"/>
                      </a:solidFill>
                      <a:latin typeface="Calibri"/>
                      <a:ea typeface="Calibri"/>
                      <a:cs typeface="Calibri"/>
                      <a:sym typeface="Calibri"/>
                    </a:rPr>
                    <a:t>1</a:t>
                  </a:r>
                  <a:endParaRPr sz="2800" b="1" dirty="0">
                    <a:solidFill>
                      <a:srgbClr val="FFFFFF"/>
                    </a:solidFill>
                    <a:latin typeface="Calibri"/>
                    <a:ea typeface="Calibri"/>
                    <a:cs typeface="Calibri"/>
                    <a:sym typeface="Calibri"/>
                  </a:endParaRPr>
                </a:p>
              </p:txBody>
            </p:sp>
          </p:grpSp>
        </p:grpSp>
      </p:grpSp>
      <p:grpSp>
        <p:nvGrpSpPr>
          <p:cNvPr id="43" name="Grupo 14"/>
          <p:cNvGrpSpPr/>
          <p:nvPr/>
        </p:nvGrpSpPr>
        <p:grpSpPr>
          <a:xfrm>
            <a:off x="375767" y="4280304"/>
            <a:ext cx="4822350" cy="1192625"/>
            <a:chOff x="459600" y="4280304"/>
            <a:chExt cx="4822350" cy="1192625"/>
          </a:xfrm>
        </p:grpSpPr>
        <p:sp>
          <p:nvSpPr>
            <p:cNvPr id="44" name="Google Shape;81;p14"/>
            <p:cNvSpPr txBox="1"/>
            <p:nvPr/>
          </p:nvSpPr>
          <p:spPr>
            <a:xfrm>
              <a:off x="1022399" y="4554249"/>
              <a:ext cx="3756601" cy="722885"/>
            </a:xfrm>
            <a:prstGeom prst="rect">
              <a:avLst/>
            </a:prstGeom>
            <a:noFill/>
            <a:ln>
              <a:noFill/>
            </a:ln>
          </p:spPr>
          <p:txBody>
            <a:bodyPr spcFirstLastPara="1" wrap="square" lIns="91425" tIns="91425" rIns="91425" bIns="91425" anchor="ctr" anchorCtr="0">
              <a:noAutofit/>
            </a:bodyPr>
            <a:lstStyle/>
            <a:p>
              <a:pPr marL="0" indent="0">
                <a:buNone/>
              </a:pPr>
              <a:r>
                <a:rPr lang="es-CL" sz="1600" dirty="0">
                  <a:latin typeface="Calibri" charset="0"/>
                  <a:ea typeface="Calibri" charset="0"/>
                  <a:cs typeface="Calibri" charset="0"/>
                </a:rPr>
                <a:t>Identificamos la utilidad de los materiales </a:t>
              </a:r>
              <a:r>
                <a:rPr lang="es-CL" sz="1600" b="1" dirty="0">
                  <a:solidFill>
                    <a:srgbClr val="76384D"/>
                  </a:solidFill>
                  <a:latin typeface="Calibri" charset="0"/>
                  <a:ea typeface="Calibri" charset="0"/>
                  <a:cs typeface="Calibri" charset="0"/>
                </a:rPr>
                <a:t>conductores, semiconductores y aislantes eléctricos.</a:t>
              </a:r>
            </a:p>
          </p:txBody>
        </p:sp>
        <p:grpSp>
          <p:nvGrpSpPr>
            <p:cNvPr id="45" name="Grupo 6"/>
            <p:cNvGrpSpPr/>
            <p:nvPr/>
          </p:nvGrpSpPr>
          <p:grpSpPr>
            <a:xfrm>
              <a:off x="459600" y="4280304"/>
              <a:ext cx="4822350" cy="1192625"/>
              <a:chOff x="611750" y="4280304"/>
              <a:chExt cx="4822350" cy="1192625"/>
            </a:xfrm>
          </p:grpSpPr>
          <p:sp>
            <p:nvSpPr>
              <p:cNvPr id="46" name="Google Shape;73;p14"/>
              <p:cNvSpPr/>
              <p:nvPr/>
            </p:nvSpPr>
            <p:spPr>
              <a:xfrm>
                <a:off x="776300" y="4280304"/>
                <a:ext cx="4657800" cy="1192625"/>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grpSp>
            <p:nvGrpSpPr>
              <p:cNvPr id="47" name="Google Shape;77;p14"/>
              <p:cNvGrpSpPr/>
              <p:nvPr/>
            </p:nvGrpSpPr>
            <p:grpSpPr>
              <a:xfrm>
                <a:off x="611750" y="4683716"/>
                <a:ext cx="376200" cy="385800"/>
                <a:chOff x="123575" y="3548966"/>
                <a:chExt cx="376200" cy="385800"/>
              </a:xfrm>
            </p:grpSpPr>
            <p:sp>
              <p:nvSpPr>
                <p:cNvPr id="48" name="Google Shape;78;p14"/>
                <p:cNvSpPr/>
                <p:nvPr/>
              </p:nvSpPr>
              <p:spPr>
                <a:xfrm>
                  <a:off x="123575" y="3548966"/>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79;p14"/>
                <p:cNvSpPr txBox="1"/>
                <p:nvPr/>
              </p:nvSpPr>
              <p:spPr>
                <a:xfrm>
                  <a:off x="133100" y="3548966"/>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sz="2800" b="1" dirty="0">
                      <a:solidFill>
                        <a:srgbClr val="FFFFFF"/>
                      </a:solidFill>
                      <a:latin typeface="Calibri"/>
                      <a:ea typeface="Calibri"/>
                      <a:cs typeface="Calibri"/>
                      <a:sym typeface="Calibri"/>
                    </a:rPr>
                    <a:t>2</a:t>
                  </a:r>
                  <a:endParaRPr sz="2800" b="1" dirty="0">
                    <a:solidFill>
                      <a:srgbClr val="FFFFFF"/>
                    </a:solidFill>
                    <a:latin typeface="Calibri"/>
                    <a:ea typeface="Calibri"/>
                    <a:cs typeface="Calibri"/>
                    <a:sym typeface="Calibri"/>
                  </a:endParaRPr>
                </a:p>
              </p:txBody>
            </p:sp>
          </p:grpSp>
        </p:grpSp>
      </p:grpSp>
      <p:grpSp>
        <p:nvGrpSpPr>
          <p:cNvPr id="51" name="Agrupar 50"/>
          <p:cNvGrpSpPr/>
          <p:nvPr/>
        </p:nvGrpSpPr>
        <p:grpSpPr>
          <a:xfrm>
            <a:off x="390472" y="5582308"/>
            <a:ext cx="4807645" cy="1192625"/>
            <a:chOff x="390472" y="5582308"/>
            <a:chExt cx="4807645" cy="1192625"/>
          </a:xfrm>
        </p:grpSpPr>
        <p:sp>
          <p:nvSpPr>
            <p:cNvPr id="54" name="Rectángulo redondeado 53">
              <a:extLst>
                <a:ext uri="{FF2B5EF4-FFF2-40B4-BE49-F238E27FC236}">
                  <a16:creationId xmlns:a16="http://schemas.microsoft.com/office/drawing/2014/main" xmlns="" id="{09582659-8EA3-3046-957A-09D36F1E1C4A}"/>
                </a:ext>
              </a:extLst>
            </p:cNvPr>
            <p:cNvSpPr/>
            <p:nvPr/>
          </p:nvSpPr>
          <p:spPr>
            <a:xfrm>
              <a:off x="540317" y="5582308"/>
              <a:ext cx="4657800" cy="1192625"/>
            </a:xfrm>
            <a:prstGeom prst="round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5" name="Rectángulo redondeado 54">
              <a:extLst>
                <a:ext uri="{FF2B5EF4-FFF2-40B4-BE49-F238E27FC236}">
                  <a16:creationId xmlns:a16="http://schemas.microsoft.com/office/drawing/2014/main" xmlns="" id="{8DB0D649-02FC-3443-93EE-D0E34BA80375}"/>
                </a:ext>
              </a:extLst>
            </p:cNvPr>
            <p:cNvSpPr/>
            <p:nvPr/>
          </p:nvSpPr>
          <p:spPr>
            <a:xfrm>
              <a:off x="390472" y="5953008"/>
              <a:ext cx="376200"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6" name="CuadroTexto 55">
              <a:extLst>
                <a:ext uri="{FF2B5EF4-FFF2-40B4-BE49-F238E27FC236}">
                  <a16:creationId xmlns:a16="http://schemas.microsoft.com/office/drawing/2014/main" xmlns="" id="{3A65FD31-9A44-0B40-A55A-E750DE5F720E}"/>
                </a:ext>
              </a:extLst>
            </p:cNvPr>
            <p:cNvSpPr txBox="1"/>
            <p:nvPr/>
          </p:nvSpPr>
          <p:spPr>
            <a:xfrm>
              <a:off x="394868" y="5884298"/>
              <a:ext cx="367408" cy="523220"/>
            </a:xfrm>
            <a:prstGeom prst="rect">
              <a:avLst/>
            </a:prstGeom>
            <a:noFill/>
          </p:spPr>
          <p:txBody>
            <a:bodyPr wrap="none" rtlCol="0">
              <a:spAutoFit/>
            </a:bodyPr>
            <a:lstStyle/>
            <a:p>
              <a:r>
                <a:rPr lang="es-CL" sz="2800" b="1" dirty="0">
                  <a:solidFill>
                    <a:schemeClr val="bg1"/>
                  </a:solidFill>
                  <a:latin typeface="Calibri" panose="020F0502020204030204" pitchFamily="34" charset="0"/>
                  <a:cs typeface="Calibri" panose="020F0502020204030204" pitchFamily="34" charset="0"/>
                </a:rPr>
                <a:t>3</a:t>
              </a:r>
            </a:p>
          </p:txBody>
        </p:sp>
        <p:sp>
          <p:nvSpPr>
            <p:cNvPr id="57" name="CuadroTexto 56">
              <a:extLst>
                <a:ext uri="{FF2B5EF4-FFF2-40B4-BE49-F238E27FC236}">
                  <a16:creationId xmlns:a16="http://schemas.microsoft.com/office/drawing/2014/main" xmlns="" id="{80EF0240-27EB-8C47-97F5-A5FAC84B6C65}"/>
                </a:ext>
              </a:extLst>
            </p:cNvPr>
            <p:cNvSpPr txBox="1"/>
            <p:nvPr/>
          </p:nvSpPr>
          <p:spPr>
            <a:xfrm>
              <a:off x="938566" y="5884298"/>
              <a:ext cx="3921565" cy="584775"/>
            </a:xfrm>
            <a:prstGeom prst="rect">
              <a:avLst/>
            </a:prstGeom>
            <a:noFill/>
          </p:spPr>
          <p:txBody>
            <a:bodyPr wrap="square" rtlCol="0">
              <a:spAutoFit/>
            </a:bodyPr>
            <a:lstStyle/>
            <a:p>
              <a:pPr marL="0" indent="0">
                <a:buNone/>
              </a:pPr>
              <a:r>
                <a:rPr lang="es-CL" sz="1600" dirty="0">
                  <a:latin typeface="Calibri" charset="0"/>
                  <a:ea typeface="Calibri" charset="0"/>
                  <a:cs typeface="Calibri" charset="0"/>
                </a:rPr>
                <a:t>Realizamos diferentes mediciones eléctricas, ocupando un </a:t>
              </a:r>
              <a:r>
                <a:rPr lang="es-CL" sz="1600" b="1" dirty="0">
                  <a:solidFill>
                    <a:srgbClr val="76384D"/>
                  </a:solidFill>
                  <a:latin typeface="Calibri" charset="0"/>
                  <a:ea typeface="Calibri" charset="0"/>
                  <a:cs typeface="Calibri" charset="0"/>
                </a:rPr>
                <a:t>multímetro.</a:t>
              </a:r>
            </a:p>
          </p:txBody>
        </p:sp>
      </p:grpSp>
      <p:sp>
        <p:nvSpPr>
          <p:cNvPr id="58" name="Google Shape;82;p14"/>
          <p:cNvSpPr txBox="1"/>
          <p:nvPr/>
        </p:nvSpPr>
        <p:spPr>
          <a:xfrm>
            <a:off x="375766" y="2370247"/>
            <a:ext cx="5392718" cy="409500"/>
          </a:xfrm>
          <a:prstGeom prst="rect">
            <a:avLst/>
          </a:prstGeom>
          <a:noFill/>
          <a:ln>
            <a:noFill/>
          </a:ln>
        </p:spPr>
        <p:txBody>
          <a:bodyPr spcFirstLastPara="1" wrap="square" lIns="91425" tIns="91425" rIns="91425" bIns="91425" anchor="ctr" anchorCtr="0">
            <a:noAutofit/>
          </a:bodyPr>
          <a:lstStyle/>
          <a:p>
            <a:pPr lvl="0">
              <a:lnSpc>
                <a:spcPct val="90000"/>
              </a:lnSpc>
            </a:pPr>
            <a:r>
              <a:rPr lang="es-CL" sz="2000" dirty="0">
                <a:solidFill>
                  <a:srgbClr val="741B47"/>
                </a:solidFill>
                <a:latin typeface="Calibri" panose="020F0502020204030204" pitchFamily="34" charset="0"/>
                <a:ea typeface="Roboto"/>
                <a:cs typeface="Calibri" panose="020F0502020204030204" pitchFamily="34" charset="0"/>
                <a:sym typeface="Roboto"/>
              </a:rPr>
              <a:t>IDENTIFICANDO Y MIDIENDO SEMICONDUCTORES, CONDUCTORES Y AISLANTES</a:t>
            </a:r>
            <a:endParaRPr lang="es-ES" sz="2000" dirty="0">
              <a:latin typeface="Calibri" panose="020F0502020204030204" pitchFamily="34" charset="0"/>
              <a:cs typeface="Calibri" panose="020F0502020204030204" pitchFamily="34" charset="0"/>
            </a:endParaRPr>
          </a:p>
        </p:txBody>
      </p:sp>
      <p:grpSp>
        <p:nvGrpSpPr>
          <p:cNvPr id="30" name="Grupo 17"/>
          <p:cNvGrpSpPr/>
          <p:nvPr/>
        </p:nvGrpSpPr>
        <p:grpSpPr>
          <a:xfrm>
            <a:off x="5353488" y="2192425"/>
            <a:ext cx="3939993" cy="3232580"/>
            <a:chOff x="5348625" y="2188910"/>
            <a:chExt cx="3939993" cy="3232580"/>
          </a:xfrm>
        </p:grpSpPr>
        <p:sp>
          <p:nvSpPr>
            <p:cNvPr id="32" name="Elipse 31"/>
            <p:cNvSpPr/>
            <p:nvPr/>
          </p:nvSpPr>
          <p:spPr>
            <a:xfrm>
              <a:off x="8113253" y="2470416"/>
              <a:ext cx="1175365" cy="1175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Elipse 32"/>
            <p:cNvSpPr/>
            <p:nvPr/>
          </p:nvSpPr>
          <p:spPr>
            <a:xfrm>
              <a:off x="5348625" y="4246125"/>
              <a:ext cx="1175365" cy="1175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Elipse 33"/>
            <p:cNvSpPr/>
            <p:nvPr/>
          </p:nvSpPr>
          <p:spPr>
            <a:xfrm>
              <a:off x="5763621" y="2188910"/>
              <a:ext cx="1175365" cy="1175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pic>
        <p:nvPicPr>
          <p:cNvPr id="37" name="Imagen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4760" y="2500812"/>
            <a:ext cx="4863918" cy="460819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96"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ANTES DE COMENZAR</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99" name="Google Shape;99;p15"/>
          <p:cNvSpPr txBox="1"/>
          <p:nvPr/>
        </p:nvSpPr>
        <p:spPr>
          <a:xfrm>
            <a:off x="506729" y="6208822"/>
            <a:ext cx="5388800" cy="198385"/>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100" b="1" dirty="0">
                <a:solidFill>
                  <a:srgbClr val="76384D"/>
                </a:solidFill>
                <a:latin typeface="Calibri" panose="020F0502020204030204" pitchFamily="34" charset="0"/>
                <a:ea typeface="Roboto"/>
                <a:cs typeface="Calibri" panose="020F0502020204030204" pitchFamily="34" charset="0"/>
                <a:sym typeface="Roboto"/>
              </a:rPr>
              <a:t>¡Compartan </a:t>
            </a:r>
            <a:r>
              <a:rPr lang="x-none" sz="2100" b="1" dirty="0" smtClean="0">
                <a:solidFill>
                  <a:srgbClr val="76384D"/>
                </a:solidFill>
                <a:latin typeface="Calibri" panose="020F0502020204030204" pitchFamily="34" charset="0"/>
                <a:ea typeface="Roboto"/>
                <a:cs typeface="Calibri" panose="020F0502020204030204" pitchFamily="34" charset="0"/>
                <a:sym typeface="Roboto"/>
              </a:rPr>
              <a:t>experiencias </a:t>
            </a:r>
            <a:r>
              <a:rPr lang="x-none" sz="2100" dirty="0">
                <a:solidFill>
                  <a:srgbClr val="76384D"/>
                </a:solidFill>
                <a:latin typeface="Calibri" panose="020F0502020204030204" pitchFamily="34" charset="0"/>
                <a:ea typeface="Roboto"/>
                <a:cs typeface="Calibri" panose="020F0502020204030204" pitchFamily="34" charset="0"/>
                <a:sym typeface="Roboto"/>
              </a:rPr>
              <a:t>con sus compañeros! </a:t>
            </a:r>
            <a:endParaRPr sz="2000" dirty="0">
              <a:solidFill>
                <a:srgbClr val="76384D"/>
              </a:solidFill>
              <a:latin typeface="Calibri" panose="020F0502020204030204" pitchFamily="34" charset="0"/>
              <a:ea typeface="Roboto"/>
              <a:cs typeface="Calibri" panose="020F0502020204030204" pitchFamily="34" charset="0"/>
              <a:sym typeface="Roboto"/>
            </a:endParaRPr>
          </a:p>
        </p:txBody>
      </p:sp>
      <p:sp>
        <p:nvSpPr>
          <p:cNvPr id="22" name="Google Shape;70;p14">
            <a:extLst>
              <a:ext uri="{FF2B5EF4-FFF2-40B4-BE49-F238E27FC236}">
                <a16:creationId xmlns="" xmlns:a16="http://schemas.microsoft.com/office/drawing/2014/main"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ALGUNAS PREGUNTAS</a:t>
            </a:r>
          </a:p>
          <a:p>
            <a:endParaRPr lang="x-none" b="1" dirty="0">
              <a:latin typeface="Calibri" panose="020F0502020204030204" pitchFamily="34" charset="0"/>
              <a:ea typeface="Roboto"/>
              <a:cs typeface="Calibri" panose="020F0502020204030204" pitchFamily="34" charset="0"/>
              <a:sym typeface="Roboto"/>
            </a:endParaRPr>
          </a:p>
        </p:txBody>
      </p:sp>
      <p:sp>
        <p:nvSpPr>
          <p:cNvPr id="42"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2</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smtClean="0">
                <a:solidFill>
                  <a:srgbClr val="741B47"/>
                </a:solidFill>
                <a:latin typeface="Calibri" panose="020F0502020204030204" pitchFamily="34" charset="0"/>
                <a:ea typeface="Roboto Medium"/>
                <a:cs typeface="Calibri" panose="020F0502020204030204" pitchFamily="34" charset="0"/>
                <a:sym typeface="Roboto Medium"/>
              </a:rPr>
              <a:t>MECÁNICA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5" name="Agrupar 4"/>
          <p:cNvGrpSpPr/>
          <p:nvPr/>
        </p:nvGrpSpPr>
        <p:grpSpPr>
          <a:xfrm>
            <a:off x="375767" y="2805799"/>
            <a:ext cx="5871705" cy="971757"/>
            <a:chOff x="375767" y="2805799"/>
            <a:chExt cx="5871705" cy="971757"/>
          </a:xfrm>
        </p:grpSpPr>
        <p:grpSp>
          <p:nvGrpSpPr>
            <p:cNvPr id="3" name="Grupo 2"/>
            <p:cNvGrpSpPr/>
            <p:nvPr/>
          </p:nvGrpSpPr>
          <p:grpSpPr>
            <a:xfrm>
              <a:off x="375767" y="3108099"/>
              <a:ext cx="5745381" cy="669457"/>
              <a:chOff x="442650" y="4079977"/>
              <a:chExt cx="5745381" cy="1155550"/>
            </a:xfrm>
          </p:grpSpPr>
          <p:sp>
            <p:nvSpPr>
              <p:cNvPr id="98" name="Google Shape;98;p15"/>
              <p:cNvSpPr txBox="1"/>
              <p:nvPr/>
            </p:nvSpPr>
            <p:spPr>
              <a:xfrm>
                <a:off x="747531" y="4416252"/>
                <a:ext cx="5440500" cy="483000"/>
              </a:xfrm>
              <a:prstGeom prst="rect">
                <a:avLst/>
              </a:prstGeom>
              <a:noFill/>
              <a:ln>
                <a:noFill/>
              </a:ln>
            </p:spPr>
            <p:txBody>
              <a:bodyPr spcFirstLastPara="1" wrap="square" lIns="91425" tIns="91425" rIns="91425" bIns="91425" anchor="ctr" anchorCtr="0">
                <a:noAutofit/>
              </a:bodyPr>
              <a:lstStyle/>
              <a:p>
                <a:r>
                  <a:rPr lang="es-CL" sz="1600" dirty="0"/>
                  <a:t>Estos circuitos: ¿son iguales?</a:t>
                </a:r>
              </a:p>
            </p:txBody>
          </p:sp>
          <p:sp>
            <p:nvSpPr>
              <p:cNvPr id="20" name="Google Shape;90;p15"/>
              <p:cNvSpPr/>
              <p:nvPr/>
            </p:nvSpPr>
            <p:spPr>
              <a:xfrm>
                <a:off x="442650" y="4079977"/>
                <a:ext cx="5650725" cy="115555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gr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12" y="2805799"/>
              <a:ext cx="441960" cy="438912"/>
            </a:xfrm>
            <a:prstGeom prst="rect">
              <a:avLst/>
            </a:prstGeom>
          </p:spPr>
        </p:pic>
      </p:grpSp>
      <p:grpSp>
        <p:nvGrpSpPr>
          <p:cNvPr id="7" name="Agrupar 6"/>
          <p:cNvGrpSpPr/>
          <p:nvPr/>
        </p:nvGrpSpPr>
        <p:grpSpPr>
          <a:xfrm>
            <a:off x="375767" y="3916612"/>
            <a:ext cx="5871705" cy="881446"/>
            <a:chOff x="375767" y="3916612"/>
            <a:chExt cx="5871705" cy="881446"/>
          </a:xfrm>
        </p:grpSpPr>
        <p:grpSp>
          <p:nvGrpSpPr>
            <p:cNvPr id="2" name="Grupo 1"/>
            <p:cNvGrpSpPr/>
            <p:nvPr/>
          </p:nvGrpSpPr>
          <p:grpSpPr>
            <a:xfrm>
              <a:off x="375767" y="4128601"/>
              <a:ext cx="5650725" cy="669457"/>
              <a:chOff x="466025" y="2540150"/>
              <a:chExt cx="5650725" cy="1155550"/>
            </a:xfrm>
          </p:grpSpPr>
          <p:sp>
            <p:nvSpPr>
              <p:cNvPr id="90" name="Google Shape;90;p15"/>
              <p:cNvSpPr/>
              <p:nvPr/>
            </p:nvSpPr>
            <p:spPr>
              <a:xfrm>
                <a:off x="466025" y="2540150"/>
                <a:ext cx="5650725" cy="115555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97" name="Google Shape;97;p15"/>
              <p:cNvSpPr txBox="1"/>
              <p:nvPr/>
            </p:nvSpPr>
            <p:spPr>
              <a:xfrm>
                <a:off x="806875" y="2931842"/>
                <a:ext cx="4786942" cy="363600"/>
              </a:xfrm>
              <a:prstGeom prst="rect">
                <a:avLst/>
              </a:prstGeom>
              <a:noFill/>
              <a:ln>
                <a:noFill/>
              </a:ln>
            </p:spPr>
            <p:txBody>
              <a:bodyPr spcFirstLastPara="1" wrap="square" lIns="91425" tIns="91425" rIns="91425" bIns="91425" anchor="ctr" anchorCtr="0">
                <a:noAutofit/>
              </a:bodyPr>
              <a:lstStyle/>
              <a:p>
                <a:r>
                  <a:rPr lang="es-CL" sz="1600" dirty="0"/>
                  <a:t>¿Cuáles son las diferencias entre ellos?</a:t>
                </a:r>
              </a:p>
            </p:txBody>
          </p:sp>
        </p:grpSp>
        <p:pic>
          <p:nvPicPr>
            <p:cNvPr id="27" name="Imagen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12" y="3916612"/>
              <a:ext cx="441960" cy="438912"/>
            </a:xfrm>
            <a:prstGeom prst="rect">
              <a:avLst/>
            </a:prstGeom>
          </p:spPr>
        </p:pic>
      </p:grpSp>
      <p:grpSp>
        <p:nvGrpSpPr>
          <p:cNvPr id="8" name="Agrupar 7"/>
          <p:cNvGrpSpPr/>
          <p:nvPr/>
        </p:nvGrpSpPr>
        <p:grpSpPr>
          <a:xfrm>
            <a:off x="375767" y="4929647"/>
            <a:ext cx="5871705" cy="890851"/>
            <a:chOff x="375767" y="4929647"/>
            <a:chExt cx="5871705" cy="890851"/>
          </a:xfrm>
        </p:grpSpPr>
        <p:grpSp>
          <p:nvGrpSpPr>
            <p:cNvPr id="23" name="Grupo 1"/>
            <p:cNvGrpSpPr/>
            <p:nvPr/>
          </p:nvGrpSpPr>
          <p:grpSpPr>
            <a:xfrm>
              <a:off x="375767" y="5151041"/>
              <a:ext cx="5650725" cy="669457"/>
              <a:chOff x="466025" y="2540150"/>
              <a:chExt cx="5650725" cy="1155550"/>
            </a:xfrm>
          </p:grpSpPr>
          <p:sp>
            <p:nvSpPr>
              <p:cNvPr id="24" name="Google Shape;90;p15"/>
              <p:cNvSpPr/>
              <p:nvPr/>
            </p:nvSpPr>
            <p:spPr>
              <a:xfrm>
                <a:off x="466025" y="2540150"/>
                <a:ext cx="5650725" cy="115555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5" name="Google Shape;97;p15"/>
              <p:cNvSpPr txBox="1"/>
              <p:nvPr/>
            </p:nvSpPr>
            <p:spPr>
              <a:xfrm>
                <a:off x="806874" y="2931843"/>
                <a:ext cx="4722649" cy="430679"/>
              </a:xfrm>
              <a:prstGeom prst="rect">
                <a:avLst/>
              </a:prstGeom>
              <a:noFill/>
              <a:ln>
                <a:noFill/>
              </a:ln>
            </p:spPr>
            <p:txBody>
              <a:bodyPr spcFirstLastPara="1" wrap="square" lIns="91425" tIns="91425" rIns="91425" bIns="91425" anchor="ctr" anchorCtr="0">
                <a:noAutofit/>
              </a:bodyPr>
              <a:lstStyle/>
              <a:p>
                <a:r>
                  <a:rPr lang="es-CL" sz="1600" dirty="0"/>
                  <a:t>¿Son capaces de armar un circuito en serie o paralelo?</a:t>
                </a:r>
              </a:p>
            </p:txBody>
          </p:sp>
        </p:grpSp>
        <p:pic>
          <p:nvPicPr>
            <p:cNvPr id="28" name="Imagen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12" y="4929647"/>
              <a:ext cx="441960" cy="438912"/>
            </a:xfrm>
            <a:prstGeom prst="rect">
              <a:avLst/>
            </a:prstGeom>
          </p:spPr>
        </p:pic>
      </p:grpSp>
      <p:pic>
        <p:nvPicPr>
          <p:cNvPr id="31" name="Imagen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49425" y="1315762"/>
            <a:ext cx="2670048" cy="5675376"/>
          </a:xfrm>
          <a:prstGeom prst="rect">
            <a:avLst/>
          </a:prstGeom>
        </p:spPr>
      </p:pic>
      <p:sp>
        <p:nvSpPr>
          <p:cNvPr id="41" name="Google Shape;82;p14"/>
          <p:cNvSpPr txBox="1"/>
          <p:nvPr/>
        </p:nvSpPr>
        <p:spPr>
          <a:xfrm>
            <a:off x="375766" y="2363194"/>
            <a:ext cx="5871705" cy="409500"/>
          </a:xfrm>
          <a:prstGeom prst="rect">
            <a:avLst/>
          </a:prstGeom>
          <a:noFill/>
          <a:ln>
            <a:noFill/>
          </a:ln>
        </p:spPr>
        <p:txBody>
          <a:bodyPr spcFirstLastPara="1" wrap="square" lIns="91425" tIns="91425" rIns="91425" bIns="91425" anchor="ctr" anchorCtr="0">
            <a:noAutofit/>
          </a:bodyPr>
          <a:lstStyle/>
          <a:p>
            <a:pPr lvl="0">
              <a:lnSpc>
                <a:spcPct val="90000"/>
              </a:lnSpc>
            </a:pPr>
            <a:r>
              <a:rPr lang="es-ES" sz="2000" dirty="0">
                <a:solidFill>
                  <a:srgbClr val="741B47"/>
                </a:solidFill>
                <a:latin typeface="Calibri" panose="020F0502020204030204" pitchFamily="34" charset="0"/>
                <a:ea typeface="Roboto"/>
                <a:cs typeface="Calibri" panose="020F0502020204030204" pitchFamily="34" charset="0"/>
                <a:sym typeface="Roboto"/>
              </a:rPr>
              <a:t>CIRCUITOS EN SERIE Y PARALELOS</a:t>
            </a:r>
            <a:endParaRPr lang="es-ES" sz="2000" dirty="0">
              <a:latin typeface="Calibri" panose="020F0502020204030204" pitchFamily="34" charset="0"/>
              <a:cs typeface="Calibri" panose="020F0502020204030204" pitchFamily="34" charset="0"/>
            </a:endParaRPr>
          </a:p>
        </p:txBody>
      </p:sp>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3550" y="2261821"/>
            <a:ext cx="586059" cy="586059"/>
          </a:xfrm>
          <a:prstGeom prst="rect">
            <a:avLst/>
          </a:prstGeom>
        </p:spPr>
      </p:pic>
    </p:spTree>
    <p:extLst>
      <p:ext uri="{BB962C8B-B14F-4D97-AF65-F5344CB8AC3E}">
        <p14:creationId xmlns:p14="http://schemas.microsoft.com/office/powerpoint/2010/main" val="6531081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21" name="Google Shape;83;p14">
            <a:extLst>
              <a:ext uri="{FF2B5EF4-FFF2-40B4-BE49-F238E27FC236}">
                <a16:creationId xmlns="" xmlns:a16="http://schemas.microsoft.com/office/drawing/2014/main" id="{17FD0CC9-35E9-9D4B-96BC-9E2557A25A27}"/>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3</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7" name="Agrupar 6"/>
          <p:cNvGrpSpPr/>
          <p:nvPr/>
        </p:nvGrpSpPr>
        <p:grpSpPr>
          <a:xfrm>
            <a:off x="4461133" y="3098700"/>
            <a:ext cx="4848912" cy="1149600"/>
            <a:chOff x="4461133" y="3098700"/>
            <a:chExt cx="4848912" cy="1149600"/>
          </a:xfrm>
        </p:grpSpPr>
        <p:grpSp>
          <p:nvGrpSpPr>
            <p:cNvPr id="2" name="Agrupar 1"/>
            <p:cNvGrpSpPr/>
            <p:nvPr/>
          </p:nvGrpSpPr>
          <p:grpSpPr>
            <a:xfrm>
              <a:off x="4461133" y="3098700"/>
              <a:ext cx="4848912" cy="1149600"/>
              <a:chOff x="4461133" y="3098700"/>
              <a:chExt cx="4848912" cy="1149600"/>
            </a:xfrm>
          </p:grpSpPr>
          <p:sp>
            <p:nvSpPr>
              <p:cNvPr id="30" name="Google Shape;73;p14"/>
              <p:cNvSpPr/>
              <p:nvPr/>
            </p:nvSpPr>
            <p:spPr>
              <a:xfrm>
                <a:off x="4461133" y="3098700"/>
                <a:ext cx="4698217" cy="1149600"/>
              </a:xfrm>
              <a:prstGeom prst="roundRect">
                <a:avLst>
                  <a:gd name="adj" fmla="val 16667"/>
                </a:avLst>
              </a:prstGeom>
              <a:solidFill>
                <a:schemeClr val="bg1"/>
              </a:solidFill>
              <a:ln w="9525" cap="flat" cmpd="sng">
                <a:solidFill>
                  <a:schemeClr val="tx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6" name="CuadroTexto 25"/>
              <p:cNvSpPr txBox="1"/>
              <p:nvPr/>
            </p:nvSpPr>
            <p:spPr>
              <a:xfrm>
                <a:off x="4739243" y="3417146"/>
                <a:ext cx="4048528" cy="584775"/>
              </a:xfrm>
              <a:prstGeom prst="rect">
                <a:avLst/>
              </a:prstGeom>
              <a:noFill/>
            </p:spPr>
            <p:txBody>
              <a:bodyPr wrap="square" rtlCol="0">
                <a:spAutoFit/>
              </a:bodyPr>
              <a:lstStyle/>
              <a:p>
                <a:r>
                  <a:rPr lang="es-CL" sz="1600" dirty="0">
                    <a:latin typeface="Calibri" charset="0"/>
                    <a:ea typeface="Calibri" charset="0"/>
                    <a:cs typeface="Calibri" charset="0"/>
                  </a:rPr>
                  <a:t>Aprenderás a Diferenciar un </a:t>
                </a:r>
                <a:r>
                  <a:rPr lang="es-CL" sz="1600" b="1" dirty="0">
                    <a:solidFill>
                      <a:srgbClr val="76384D"/>
                    </a:solidFill>
                    <a:latin typeface="Calibri" charset="0"/>
                    <a:ea typeface="Calibri" charset="0"/>
                    <a:cs typeface="Calibri" charset="0"/>
                  </a:rPr>
                  <a:t>circuito en serie de uno paralelo.</a:t>
                </a:r>
              </a:p>
            </p:txBody>
          </p:sp>
          <p:sp>
            <p:nvSpPr>
              <p:cNvPr id="45" name="Google Shape;75;p14"/>
              <p:cNvSpPr/>
              <p:nvPr/>
            </p:nvSpPr>
            <p:spPr>
              <a:xfrm>
                <a:off x="8933845" y="3480600"/>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76;p14"/>
            <p:cNvSpPr txBox="1"/>
            <p:nvPr/>
          </p:nvSpPr>
          <p:spPr>
            <a:xfrm>
              <a:off x="8943370" y="3480600"/>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sz="2800" b="1" dirty="0">
                  <a:solidFill>
                    <a:srgbClr val="FFFFFF"/>
                  </a:solidFill>
                  <a:latin typeface="Calibri"/>
                  <a:ea typeface="Calibri"/>
                  <a:cs typeface="Calibri"/>
                  <a:sym typeface="Calibri"/>
                </a:rPr>
                <a:t>1</a:t>
              </a:r>
              <a:endParaRPr sz="2800" b="1" dirty="0">
                <a:solidFill>
                  <a:srgbClr val="FFFFFF"/>
                </a:solidFill>
                <a:latin typeface="Calibri"/>
                <a:ea typeface="Calibri"/>
                <a:cs typeface="Calibri"/>
                <a:sym typeface="Calibri"/>
              </a:endParaRPr>
            </a:p>
          </p:txBody>
        </p:sp>
      </p:grpSp>
      <p:grpSp>
        <p:nvGrpSpPr>
          <p:cNvPr id="6" name="Agrupar 5"/>
          <p:cNvGrpSpPr/>
          <p:nvPr/>
        </p:nvGrpSpPr>
        <p:grpSpPr>
          <a:xfrm>
            <a:off x="4461133" y="4412582"/>
            <a:ext cx="4848912" cy="1149600"/>
            <a:chOff x="4461133" y="4412582"/>
            <a:chExt cx="4848912" cy="1149600"/>
          </a:xfrm>
        </p:grpSpPr>
        <p:grpSp>
          <p:nvGrpSpPr>
            <p:cNvPr id="3" name="Agrupar 2"/>
            <p:cNvGrpSpPr/>
            <p:nvPr/>
          </p:nvGrpSpPr>
          <p:grpSpPr>
            <a:xfrm>
              <a:off x="4461133" y="4412582"/>
              <a:ext cx="4848912" cy="1149600"/>
              <a:chOff x="4461133" y="4412582"/>
              <a:chExt cx="4848912" cy="1149600"/>
            </a:xfrm>
          </p:grpSpPr>
          <p:sp>
            <p:nvSpPr>
              <p:cNvPr id="29" name="Google Shape;72;p14"/>
              <p:cNvSpPr/>
              <p:nvPr/>
            </p:nvSpPr>
            <p:spPr>
              <a:xfrm>
                <a:off x="4461133" y="4412582"/>
                <a:ext cx="4693817" cy="11496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7" name="CuadroTexto 36"/>
              <p:cNvSpPr txBox="1"/>
              <p:nvPr/>
            </p:nvSpPr>
            <p:spPr>
              <a:xfrm>
                <a:off x="4739243" y="4694995"/>
                <a:ext cx="4105881" cy="584775"/>
              </a:xfrm>
              <a:prstGeom prst="rect">
                <a:avLst/>
              </a:prstGeom>
              <a:noFill/>
            </p:spPr>
            <p:txBody>
              <a:bodyPr wrap="square" rtlCol="0">
                <a:spAutoFit/>
              </a:bodyPr>
              <a:lstStyle/>
              <a:p>
                <a:r>
                  <a:rPr lang="es-CL" sz="1600" dirty="0">
                    <a:latin typeface="Calibri" charset="0"/>
                    <a:ea typeface="Calibri" charset="0"/>
                    <a:cs typeface="Calibri" charset="0"/>
                  </a:rPr>
                  <a:t>Aprenderás a armar </a:t>
                </a:r>
                <a:r>
                  <a:rPr lang="es-CL" sz="1600" b="1" dirty="0">
                    <a:solidFill>
                      <a:srgbClr val="76384D"/>
                    </a:solidFill>
                    <a:latin typeface="Calibri" charset="0"/>
                    <a:ea typeface="Calibri" charset="0"/>
                    <a:cs typeface="Calibri" charset="0"/>
                  </a:rPr>
                  <a:t>circuitos en series y en paralelo.</a:t>
                </a:r>
              </a:p>
            </p:txBody>
          </p:sp>
          <p:sp>
            <p:nvSpPr>
              <p:cNvPr id="47" name="Google Shape;75;p14"/>
              <p:cNvSpPr/>
              <p:nvPr/>
            </p:nvSpPr>
            <p:spPr>
              <a:xfrm>
                <a:off x="8933845" y="4794482"/>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 name="Google Shape;76;p14"/>
            <p:cNvSpPr txBox="1"/>
            <p:nvPr/>
          </p:nvSpPr>
          <p:spPr>
            <a:xfrm>
              <a:off x="8943370" y="4794482"/>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ES" sz="2800" b="1" dirty="0" smtClean="0">
                  <a:solidFill>
                    <a:srgbClr val="FFFFFF"/>
                  </a:solidFill>
                  <a:latin typeface="Calibri"/>
                  <a:ea typeface="Calibri"/>
                  <a:cs typeface="Calibri"/>
                  <a:sym typeface="Calibri"/>
                </a:rPr>
                <a:t>2</a:t>
              </a:r>
              <a:endParaRPr sz="2800" b="1" dirty="0">
                <a:solidFill>
                  <a:srgbClr val="FFFFFF"/>
                </a:solidFill>
                <a:latin typeface="Calibri"/>
                <a:ea typeface="Calibri"/>
                <a:cs typeface="Calibri"/>
                <a:sym typeface="Calibri"/>
              </a:endParaRPr>
            </a:p>
          </p:txBody>
        </p:sp>
      </p:grpSp>
      <p:grpSp>
        <p:nvGrpSpPr>
          <p:cNvPr id="5" name="Agrupar 4"/>
          <p:cNvGrpSpPr/>
          <p:nvPr/>
        </p:nvGrpSpPr>
        <p:grpSpPr>
          <a:xfrm>
            <a:off x="4461133" y="5711369"/>
            <a:ext cx="4848912" cy="1149600"/>
            <a:chOff x="4461133" y="5711369"/>
            <a:chExt cx="4848912" cy="1149600"/>
          </a:xfrm>
        </p:grpSpPr>
        <p:grpSp>
          <p:nvGrpSpPr>
            <p:cNvPr id="4" name="Agrupar 3"/>
            <p:cNvGrpSpPr/>
            <p:nvPr/>
          </p:nvGrpSpPr>
          <p:grpSpPr>
            <a:xfrm>
              <a:off x="4461133" y="5711369"/>
              <a:ext cx="4848912" cy="1149600"/>
              <a:chOff x="4461133" y="5711369"/>
              <a:chExt cx="4848912" cy="1149600"/>
            </a:xfrm>
          </p:grpSpPr>
          <p:sp>
            <p:nvSpPr>
              <p:cNvPr id="39" name="Google Shape;72;p14"/>
              <p:cNvSpPr/>
              <p:nvPr/>
            </p:nvSpPr>
            <p:spPr>
              <a:xfrm>
                <a:off x="4461133" y="5711369"/>
                <a:ext cx="4693817" cy="11496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8" name="CuadroTexto 37"/>
              <p:cNvSpPr txBox="1"/>
              <p:nvPr/>
            </p:nvSpPr>
            <p:spPr>
              <a:xfrm>
                <a:off x="4739243" y="5994222"/>
                <a:ext cx="4053966" cy="584775"/>
              </a:xfrm>
              <a:prstGeom prst="rect">
                <a:avLst/>
              </a:prstGeom>
              <a:noFill/>
            </p:spPr>
            <p:txBody>
              <a:bodyPr wrap="square" rtlCol="0">
                <a:spAutoFit/>
              </a:bodyPr>
              <a:lstStyle/>
              <a:p>
                <a:r>
                  <a:rPr lang="es-CL" sz="1600" dirty="0">
                    <a:latin typeface="Calibri" charset="0"/>
                    <a:ea typeface="Calibri" charset="0"/>
                    <a:cs typeface="Calibri" charset="0"/>
                  </a:rPr>
                  <a:t>Realizarás mediciones en diferentes circuitos eléctricos, ocupando el </a:t>
                </a:r>
                <a:r>
                  <a:rPr lang="es-CL" sz="1600" b="1" dirty="0">
                    <a:solidFill>
                      <a:srgbClr val="76384D"/>
                    </a:solidFill>
                    <a:latin typeface="Calibri" charset="0"/>
                    <a:ea typeface="Calibri" charset="0"/>
                    <a:cs typeface="Calibri" charset="0"/>
                  </a:rPr>
                  <a:t>multímetro.</a:t>
                </a:r>
              </a:p>
            </p:txBody>
          </p:sp>
          <p:sp>
            <p:nvSpPr>
              <p:cNvPr id="49" name="Google Shape;75;p14"/>
              <p:cNvSpPr/>
              <p:nvPr/>
            </p:nvSpPr>
            <p:spPr>
              <a:xfrm>
                <a:off x="8933845" y="6093269"/>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0" name="Google Shape;76;p14"/>
            <p:cNvSpPr txBox="1"/>
            <p:nvPr/>
          </p:nvSpPr>
          <p:spPr>
            <a:xfrm>
              <a:off x="8943370" y="6093269"/>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ES" sz="2800" b="1" dirty="0" smtClean="0">
                  <a:solidFill>
                    <a:srgbClr val="FFFFFF"/>
                  </a:solidFill>
                  <a:latin typeface="Calibri"/>
                  <a:ea typeface="Calibri"/>
                  <a:cs typeface="Calibri"/>
                  <a:sym typeface="Calibri"/>
                </a:rPr>
                <a:t>3</a:t>
              </a:r>
              <a:endParaRPr sz="2800" b="1" dirty="0">
                <a:solidFill>
                  <a:srgbClr val="FFFFFF"/>
                </a:solidFill>
                <a:latin typeface="Calibri"/>
                <a:ea typeface="Calibri"/>
                <a:cs typeface="Calibri"/>
                <a:sym typeface="Calibri"/>
              </a:endParaRPr>
            </a:p>
          </p:txBody>
        </p:sp>
      </p:grpSp>
      <p:pic>
        <p:nvPicPr>
          <p:cNvPr id="27" name="Imagen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221" y="2367775"/>
            <a:ext cx="2965718" cy="4328991"/>
          </a:xfrm>
          <a:prstGeom prst="rect">
            <a:avLst/>
          </a:prstGeom>
        </p:spPr>
      </p:pic>
      <p:sp>
        <p:nvSpPr>
          <p:cNvPr id="28" name="Google Shape;154;p5"/>
          <p:cNvSpPr txBox="1"/>
          <p:nvPr/>
        </p:nvSpPr>
        <p:spPr>
          <a:xfrm>
            <a:off x="4063852" y="2576445"/>
            <a:ext cx="4932406" cy="338514"/>
          </a:xfrm>
          <a:prstGeom prst="rect">
            <a:avLst/>
          </a:prstGeom>
          <a:noFill/>
          <a:ln>
            <a:noFill/>
          </a:ln>
        </p:spPr>
        <p:txBody>
          <a:bodyPr spcFirstLastPara="1" wrap="square" lIns="91425" tIns="45700" rIns="91425" bIns="45700" anchor="t" anchorCtr="0">
            <a:spAutoFit/>
          </a:bodyPr>
          <a:lstStyle/>
          <a:p>
            <a:pPr lvl="0"/>
            <a:r>
              <a:rPr lang="es-CL" sz="1600" b="1" dirty="0">
                <a:solidFill>
                  <a:schemeClr val="tx1"/>
                </a:solidFill>
                <a:latin typeface="Calibri" panose="020F0502020204030204" pitchFamily="34" charset="0"/>
                <a:cs typeface="Calibri" panose="020F0502020204030204" pitchFamily="34" charset="0"/>
              </a:rPr>
              <a:t>Al término de la actividad estarás </a:t>
            </a:r>
            <a:r>
              <a:rPr lang="es-CL" sz="1600" b="1" dirty="0" smtClean="0">
                <a:solidFill>
                  <a:schemeClr val="tx1"/>
                </a:solidFill>
                <a:latin typeface="Calibri" panose="020F0502020204030204" pitchFamily="34" charset="0"/>
                <a:cs typeface="Calibri" panose="020F0502020204030204" pitchFamily="34" charset="0"/>
              </a:rPr>
              <a:t>en condiciones </a:t>
            </a:r>
            <a:r>
              <a:rPr lang="es-CL" sz="1600" b="1" dirty="0">
                <a:solidFill>
                  <a:schemeClr val="tx1"/>
                </a:solidFill>
                <a:latin typeface="Calibri" panose="020F0502020204030204" pitchFamily="34" charset="0"/>
                <a:cs typeface="Calibri" panose="020F0502020204030204" pitchFamily="34" charset="0"/>
              </a:rPr>
              <a:t>de:</a:t>
            </a:r>
            <a:endParaRPr b="1" dirty="0">
              <a:solidFill>
                <a:schemeClr val="tx1"/>
              </a:solidFill>
              <a:latin typeface="Calibri" panose="020F0502020204030204" pitchFamily="34" charset="0"/>
              <a:cs typeface="Calibri" panose="020F0502020204030204" pitchFamily="34" charset="0"/>
            </a:endParaRPr>
          </a:p>
        </p:txBody>
      </p:sp>
      <p:sp>
        <p:nvSpPr>
          <p:cNvPr id="31" name="Google Shape;95;p3"/>
          <p:cNvSpPr txBox="1"/>
          <p:nvPr/>
        </p:nvSpPr>
        <p:spPr>
          <a:xfrm>
            <a:off x="375975" y="1373700"/>
            <a:ext cx="4107535" cy="319500"/>
          </a:xfrm>
          <a:prstGeom prst="rect">
            <a:avLst/>
          </a:prstGeom>
          <a:noFill/>
          <a:ln>
            <a:noFill/>
          </a:ln>
        </p:spPr>
        <p:txBody>
          <a:bodyPr spcFirstLastPara="1" wrap="square" lIns="91425" tIns="91425" rIns="91425" bIns="91425" anchor="ctr" anchorCtr="0">
            <a:noAutofit/>
          </a:bodyPr>
          <a:lstStyle/>
          <a:p>
            <a:pPr lvl="0">
              <a:lnSpc>
                <a:spcPct val="80000"/>
              </a:lnSpc>
              <a:buSzPts val="2800"/>
            </a:pPr>
            <a:r>
              <a:rPr lang="en-US" sz="2800" b="1" dirty="0">
                <a:solidFill>
                  <a:srgbClr val="741B47"/>
                </a:solidFill>
                <a:latin typeface="Calibri"/>
                <a:ea typeface="Calibri"/>
                <a:cs typeface="Calibri"/>
                <a:sym typeface="Calibri"/>
              </a:rPr>
              <a:t>MENÚ DE LA ACTIVIDAD</a:t>
            </a:r>
            <a:endParaRPr lang="en-US" sz="3100" b="1" dirty="0">
              <a:solidFill>
                <a:srgbClr val="741B47"/>
              </a:solidFill>
              <a:latin typeface="Calibri"/>
              <a:ea typeface="Calibri"/>
              <a:cs typeface="Calibri"/>
              <a:sym typeface="Calibri"/>
            </a:endParaRPr>
          </a:p>
        </p:txBody>
      </p:sp>
      <p:sp>
        <p:nvSpPr>
          <p:cNvPr id="34" name="Google Shape;82;p14"/>
          <p:cNvSpPr txBox="1"/>
          <p:nvPr/>
        </p:nvSpPr>
        <p:spPr>
          <a:xfrm>
            <a:off x="375975" y="1661008"/>
            <a:ext cx="8531271" cy="409500"/>
          </a:xfrm>
          <a:prstGeom prst="rect">
            <a:avLst/>
          </a:prstGeom>
          <a:noFill/>
          <a:ln>
            <a:noFill/>
          </a:ln>
        </p:spPr>
        <p:txBody>
          <a:bodyPr spcFirstLastPara="1" wrap="square" lIns="91425" tIns="91425" rIns="91425" bIns="91425" anchor="ctr" anchorCtr="0">
            <a:noAutofit/>
          </a:bodyPr>
          <a:lstStyle/>
          <a:p>
            <a:pPr lvl="0">
              <a:lnSpc>
                <a:spcPct val="90000"/>
              </a:lnSpc>
            </a:pPr>
            <a:r>
              <a:rPr lang="es-ES_tradnl" sz="1900" dirty="0">
                <a:solidFill>
                  <a:srgbClr val="FF0000"/>
                </a:solidFill>
                <a:latin typeface="Calibri" panose="020F0502020204030204" pitchFamily="34" charset="0"/>
                <a:ea typeface="Roboto"/>
                <a:cs typeface="Calibri" panose="020F0502020204030204" pitchFamily="34" charset="0"/>
                <a:sym typeface="Roboto"/>
              </a:rPr>
              <a:t>IDENTIFICANDO Y MIDIENDO </a:t>
            </a:r>
            <a:r>
              <a:rPr lang="es-ES_tradnl" sz="1900" b="1" dirty="0" smtClean="0">
                <a:solidFill>
                  <a:srgbClr val="741B47"/>
                </a:solidFill>
                <a:latin typeface="Calibri" panose="020F0502020204030204" pitchFamily="34" charset="0"/>
                <a:ea typeface="Roboto"/>
                <a:cs typeface="Calibri" panose="020F0502020204030204" pitchFamily="34" charset="0"/>
                <a:sym typeface="Roboto"/>
              </a:rPr>
              <a:t>CIRCUITOS EN SERIE Y PARALELOS</a:t>
            </a:r>
            <a:endParaRPr lang="es-ES_tradnl" sz="1900" b="1" dirty="0">
              <a:latin typeface="Calibri" panose="020F0502020204030204" pitchFamily="34" charset="0"/>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4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5" name="Google Shape;69;p14">
            <a:extLst>
              <a:ext uri="{FF2B5EF4-FFF2-40B4-BE49-F238E27FC236}">
                <a16:creationId xmlns="" xmlns:a16="http://schemas.microsoft.com/office/drawing/2014/main" id="{88E79B74-0F0A-F446-A2FF-4A905EDA6ABB}"/>
              </a:ext>
            </a:extLst>
          </p:cNvPr>
          <p:cNvSpPr txBox="1"/>
          <p:nvPr/>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
        <p:nvSpPr>
          <p:cNvPr id="12" name="Google Shape;159;p18"/>
          <p:cNvSpPr/>
          <p:nvPr/>
        </p:nvSpPr>
        <p:spPr>
          <a:xfrm>
            <a:off x="511279" y="2244931"/>
            <a:ext cx="7533619" cy="1540694"/>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3" name="Google Shape;161;p18"/>
          <p:cNvSpPr/>
          <p:nvPr/>
        </p:nvSpPr>
        <p:spPr>
          <a:xfrm>
            <a:off x="511279" y="4059978"/>
            <a:ext cx="7533619" cy="1402568"/>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9" name="Google Shape;162;p18"/>
          <p:cNvSpPr txBox="1"/>
          <p:nvPr/>
        </p:nvSpPr>
        <p:spPr>
          <a:xfrm>
            <a:off x="883251" y="4278025"/>
            <a:ext cx="6279324" cy="966474"/>
          </a:xfrm>
          <a:prstGeom prst="rect">
            <a:avLst/>
          </a:prstGeom>
          <a:noFill/>
          <a:ln>
            <a:noFill/>
          </a:ln>
        </p:spPr>
        <p:txBody>
          <a:bodyPr spcFirstLastPara="1" wrap="square" lIns="91425" tIns="91425" rIns="91425" bIns="91425" anchor="ctr" anchorCtr="0">
            <a:noAutofit/>
          </a:bodyPr>
          <a:lstStyle/>
          <a:p>
            <a:pPr defTabSz="914400">
              <a:lnSpc>
                <a:spcPct val="110000"/>
              </a:lnSpc>
              <a:spcAft>
                <a:spcPts val="600"/>
              </a:spcAft>
              <a:buSzPct val="125000"/>
            </a:pPr>
            <a:r>
              <a:rPr lang="es-CL" sz="1600" dirty="0">
                <a:latin typeface="Calibri" charset="0"/>
                <a:ea typeface="Calibri" charset="0"/>
                <a:cs typeface="Calibri" charset="0"/>
              </a:rPr>
              <a:t>Una vez conectados, los electrones en exceso de uno serán atraídos a través del conductor (que permite el paso de electrones) hacia el elemento que tiene un defecto de electrones, hasta que las cargas eléctricas de los dos cuerpos se equilibren.</a:t>
            </a:r>
          </a:p>
        </p:txBody>
      </p:sp>
      <p:sp>
        <p:nvSpPr>
          <p:cNvPr id="20" name="Google Shape;96;p15"/>
          <p:cNvSpPr txBox="1"/>
          <p:nvPr/>
        </p:nvSpPr>
        <p:spPr>
          <a:xfrm>
            <a:off x="375975" y="1386544"/>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x-none" sz="2800" b="1" dirty="0">
                <a:solidFill>
                  <a:srgbClr val="741B47"/>
                </a:solidFill>
                <a:latin typeface="Calibri" panose="020F0502020204030204" pitchFamily="34" charset="0"/>
                <a:ea typeface="Roboto"/>
                <a:cs typeface="Calibri" panose="020F0502020204030204" pitchFamily="34" charset="0"/>
                <a:sym typeface="Roboto"/>
              </a:rPr>
              <a:t>¿QUÉ SON LOS </a:t>
            </a:r>
            <a:r>
              <a:rPr lang="es-CL" sz="2800" dirty="0" smtClean="0">
                <a:solidFill>
                  <a:srgbClr val="ED423D"/>
                </a:solidFill>
                <a:latin typeface="Calibri" panose="020F0502020204030204" pitchFamily="34" charset="0"/>
                <a:ea typeface="Roboto"/>
                <a:cs typeface="Calibri" panose="020F0502020204030204" pitchFamily="34" charset="0"/>
                <a:sym typeface="Roboto"/>
              </a:rPr>
              <a:t>CIRCUITOS ELÉCTRICOS?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1" name="Google Shape;70;p14">
            <a:extLst>
              <a:ext uri="{FF2B5EF4-FFF2-40B4-BE49-F238E27FC236}">
                <a16:creationId xmlns:a16="http://schemas.microsoft.com/office/drawing/2014/main" xmlns="" id="{3C5EA18A-4979-4B4F-89E8-76D78BAC99AB}"/>
              </a:ext>
            </a:extLst>
          </p:cNvPr>
          <p:cNvSpPr txBox="1">
            <a:spLocks/>
          </p:cNvSpPr>
          <p:nvPr/>
        </p:nvSpPr>
        <p:spPr>
          <a:xfrm>
            <a:off x="366450" y="1232944"/>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DEFINICIÓN</a:t>
            </a:r>
          </a:p>
          <a:p>
            <a:endParaRPr lang="x-none" b="1" dirty="0">
              <a:latin typeface="Calibri" panose="020F0502020204030204" pitchFamily="34" charset="0"/>
              <a:ea typeface="Roboto"/>
              <a:cs typeface="Calibri" panose="020F0502020204030204" pitchFamily="34" charset="0"/>
              <a:sym typeface="Roboto"/>
            </a:endParaRPr>
          </a:p>
        </p:txBody>
      </p:sp>
      <p:pic>
        <p:nvPicPr>
          <p:cNvPr id="22" name="Imagen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6891" y="2044059"/>
            <a:ext cx="500373" cy="477100"/>
          </a:xfrm>
          <a:prstGeom prst="rect">
            <a:avLst/>
          </a:prstGeom>
        </p:spPr>
      </p:pic>
      <p:pic>
        <p:nvPicPr>
          <p:cNvPr id="24" name="Imagen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6891" y="3785625"/>
            <a:ext cx="500373" cy="477100"/>
          </a:xfrm>
          <a:prstGeom prst="rect">
            <a:avLst/>
          </a:prstGeom>
        </p:spPr>
      </p:pic>
      <p:sp>
        <p:nvSpPr>
          <p:cNvPr id="25" name="Google Shape;160;p18"/>
          <p:cNvSpPr txBox="1"/>
          <p:nvPr/>
        </p:nvSpPr>
        <p:spPr>
          <a:xfrm>
            <a:off x="883251" y="2430255"/>
            <a:ext cx="6726917" cy="1201588"/>
          </a:xfrm>
          <a:prstGeom prst="rect">
            <a:avLst/>
          </a:prstGeom>
          <a:noFill/>
          <a:ln>
            <a:noFill/>
          </a:ln>
        </p:spPr>
        <p:txBody>
          <a:bodyPr spcFirstLastPara="1" wrap="square" lIns="91425" tIns="91425" rIns="91425" bIns="91425" anchor="ctr" anchorCtr="0">
            <a:noAutofit/>
          </a:bodyPr>
          <a:lstStyle/>
          <a:p>
            <a:pPr defTabSz="914400">
              <a:lnSpc>
                <a:spcPct val="110000"/>
              </a:lnSpc>
              <a:spcAft>
                <a:spcPts val="600"/>
              </a:spcAft>
              <a:buSzPct val="125000"/>
            </a:pPr>
            <a:r>
              <a:rPr lang="es-CL" sz="1600" dirty="0">
                <a:latin typeface="Calibri" charset="0"/>
                <a:ea typeface="Calibri" charset="0"/>
                <a:cs typeface="Calibri" charset="0"/>
              </a:rPr>
              <a:t>Cuando un cuerpo está cargado negativamente y el otro está cargado positivamente, se dice que entre ellos hay una diferencia de cargas. Cuando conectamos mediante un elemento conductor dos puntos con una diferencia de cargas eléctricas, los electrones circularán provocando la corriente eléctrica.</a:t>
            </a:r>
          </a:p>
        </p:txBody>
      </p:sp>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8065" y="4577626"/>
            <a:ext cx="2478024" cy="247802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3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5</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9"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a:latin typeface="Calibri" panose="020F0502020204030204" pitchFamily="34" charset="0"/>
                <a:ea typeface="Roboto Medium"/>
                <a:cs typeface="Calibri" panose="020F0502020204030204" pitchFamily="34" charset="0"/>
                <a:sym typeface="Roboto Medium"/>
              </a:rPr>
              <a:t>7</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12" name="Google Shape;318;p18"/>
          <p:cNvPicPr preferRelativeResize="0"/>
          <p:nvPr/>
        </p:nvPicPr>
        <p:blipFill rotWithShape="1">
          <a:blip r:embed="rId3">
            <a:alphaModFix/>
          </a:blip>
          <a:srcRect/>
          <a:stretch/>
        </p:blipFill>
        <p:spPr>
          <a:xfrm>
            <a:off x="830642" y="1815299"/>
            <a:ext cx="7016440" cy="4871642"/>
          </a:xfrm>
          <a:prstGeom prst="rect">
            <a:avLst/>
          </a:prstGeom>
          <a:noFill/>
          <a:ln>
            <a:noFill/>
          </a:ln>
        </p:spPr>
      </p:pic>
      <p:sp>
        <p:nvSpPr>
          <p:cNvPr id="14" name="Google Shape;327;p18"/>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marL="0" marR="0" lvl="0" indent="0" algn="l" rtl="0">
              <a:lnSpc>
                <a:spcPct val="80000"/>
              </a:lnSpc>
              <a:spcBef>
                <a:spcPts val="0"/>
              </a:spcBef>
              <a:spcAft>
                <a:spcPts val="0"/>
              </a:spcAft>
              <a:buNone/>
            </a:pPr>
            <a:r>
              <a:rPr lang="en-US" sz="2800" b="1" i="0" u="none" strike="noStrike" cap="none">
                <a:solidFill>
                  <a:srgbClr val="741B47"/>
                </a:solidFill>
                <a:latin typeface="Calibri"/>
                <a:ea typeface="Calibri"/>
                <a:cs typeface="Calibri"/>
                <a:sym typeface="Calibri"/>
              </a:rPr>
              <a:t>VIDEO</a:t>
            </a:r>
            <a:endParaRPr sz="2800" b="0" i="0" u="none" strike="noStrike" cap="none">
              <a:solidFill>
                <a:srgbClr val="000000"/>
              </a:solidFill>
              <a:latin typeface="Arial"/>
              <a:ea typeface="Arial"/>
              <a:cs typeface="Arial"/>
              <a:sym typeface="Arial"/>
            </a:endParaRPr>
          </a:p>
        </p:txBody>
      </p:sp>
      <p:sp>
        <p:nvSpPr>
          <p:cNvPr id="15" name="Google Shape;328;p18">
            <a:hlinkClick r:id="rId4"/>
          </p:cNvPr>
          <p:cNvSpPr/>
          <p:nvPr/>
        </p:nvSpPr>
        <p:spPr>
          <a:xfrm>
            <a:off x="2295805" y="3655179"/>
            <a:ext cx="491851" cy="491851"/>
          </a:xfrm>
          <a:custGeom>
            <a:avLst/>
            <a:gdLst/>
            <a:ahLst/>
            <a:cxnLst/>
            <a:rect l="l" t="t" r="r" b="b"/>
            <a:pathLst>
              <a:path w="120000" h="120000" extrusionOk="0">
                <a:moveTo>
                  <a:pt x="0" y="0"/>
                </a:moveTo>
                <a:lnTo>
                  <a:pt x="120000" y="0"/>
                </a:lnTo>
                <a:lnTo>
                  <a:pt x="120000" y="120000"/>
                </a:lnTo>
                <a:lnTo>
                  <a:pt x="0" y="120000"/>
                </a:lnTo>
                <a:close/>
                <a:moveTo>
                  <a:pt x="105000" y="60000"/>
                </a:moveTo>
                <a:lnTo>
                  <a:pt x="15000" y="15000"/>
                </a:lnTo>
                <a:lnTo>
                  <a:pt x="15000" y="105000"/>
                </a:lnTo>
                <a:close/>
              </a:path>
              <a:path w="120000" h="120000" fill="darken" extrusionOk="0">
                <a:moveTo>
                  <a:pt x="105000" y="60000"/>
                </a:moveTo>
                <a:lnTo>
                  <a:pt x="15000" y="15000"/>
                </a:lnTo>
                <a:lnTo>
                  <a:pt x="15000" y="105000"/>
                </a:lnTo>
                <a:close/>
              </a:path>
              <a:path w="120000" h="120000" fill="none" extrusionOk="0">
                <a:moveTo>
                  <a:pt x="105000" y="60000"/>
                </a:moveTo>
                <a:lnTo>
                  <a:pt x="15000" y="105000"/>
                </a:lnTo>
                <a:lnTo>
                  <a:pt x="15000" y="15000"/>
                </a:lnTo>
                <a:close/>
              </a:path>
              <a:path w="120000" h="120000" fill="none" extrusionOk="0">
                <a:moveTo>
                  <a:pt x="0" y="0"/>
                </a:moveTo>
                <a:lnTo>
                  <a:pt x="120000" y="0"/>
                </a:lnTo>
                <a:lnTo>
                  <a:pt x="120000" y="120000"/>
                </a:lnTo>
                <a:lnTo>
                  <a:pt x="0" y="120000"/>
                </a:lnTo>
                <a:close/>
              </a:path>
            </a:pathLst>
          </a:custGeom>
          <a:solidFill>
            <a:srgbClr val="BFBFBF"/>
          </a:solidFill>
          <a:ln w="9525"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dk1"/>
              </a:solidFill>
              <a:latin typeface="Arial"/>
              <a:ea typeface="Arial"/>
              <a:cs typeface="Arial"/>
              <a:sym typeface="Arial"/>
            </a:endParaRPr>
          </a:p>
        </p:txBody>
      </p:sp>
      <p:sp>
        <p:nvSpPr>
          <p:cNvPr id="16" name="Google Shape;329;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000000"/>
                </a:solidFill>
                <a:latin typeface="Calibri"/>
                <a:ea typeface="Calibri"/>
                <a:cs typeface="Calibri"/>
                <a:sym typeface="Calibri"/>
              </a:rPr>
              <a:t>VEAMOS EL SIGUIENTE</a:t>
            </a:r>
            <a:endParaRPr sz="14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Calibri"/>
              <a:ea typeface="Calibri"/>
              <a:cs typeface="Calibri"/>
              <a:sym typeface="Calibri"/>
            </a:endParaRPr>
          </a:p>
        </p:txBody>
      </p:sp>
      <p:sp>
        <p:nvSpPr>
          <p:cNvPr id="17" name="Google Shape;80;p14">
            <a:extLst>
              <a:ext uri="{FF2B5EF4-FFF2-40B4-BE49-F238E27FC236}">
                <a16:creationId xmlns="" xmlns:a16="http://schemas.microsoft.com/office/drawing/2014/main" id="{80B05D3B-B6F2-4040-A8A8-0F75AC422395}"/>
              </a:ext>
            </a:extLst>
          </p:cNvPr>
          <p:cNvSpPr txBox="1"/>
          <p:nvPr/>
        </p:nvSpPr>
        <p:spPr>
          <a:xfrm>
            <a:off x="2787656" y="3518247"/>
            <a:ext cx="2590798" cy="774531"/>
          </a:xfrm>
          <a:prstGeom prst="rect">
            <a:avLst/>
          </a:prstGeom>
          <a:noFill/>
          <a:ln>
            <a:noFill/>
          </a:ln>
        </p:spPr>
        <p:txBody>
          <a:bodyPr spcFirstLastPara="1" wrap="square" lIns="91425" tIns="91425" rIns="91425" bIns="91425" anchor="ctr" anchorCtr="0">
            <a:noAutofit/>
          </a:bodyPr>
          <a:lstStyle/>
          <a:p>
            <a:pPr>
              <a:lnSpc>
                <a:spcPct val="115000"/>
              </a:lnSpc>
            </a:pPr>
            <a:r>
              <a:rPr lang="es-CL" sz="1800" dirty="0">
                <a:latin typeface="Calibri" panose="020F0502020204030204" pitchFamily="34" charset="0"/>
                <a:ea typeface="Roboto"/>
                <a:cs typeface="Calibri" panose="020F0502020204030204" pitchFamily="34" charset="0"/>
                <a:sym typeface="Roboto"/>
              </a:rPr>
              <a:t>Serie y paralelo</a:t>
            </a:r>
            <a:endParaRPr lang="es-CL" sz="1800" b="1" dirty="0">
              <a:solidFill>
                <a:srgbClr val="76384D"/>
              </a:solidFill>
              <a:latin typeface="Calibri" panose="020F0502020204030204" pitchFamily="34" charset="0"/>
              <a:ea typeface="Roboto"/>
              <a:cs typeface="Calibri" panose="020F0502020204030204" pitchFamily="34" charset="0"/>
              <a:sym typeface="Roboto"/>
            </a:endParaRPr>
          </a:p>
        </p:txBody>
      </p:sp>
      <p:pic>
        <p:nvPicPr>
          <p:cNvPr id="18" name="Google Shape;321;p18"/>
          <p:cNvPicPr preferRelativeResize="0"/>
          <p:nvPr/>
        </p:nvPicPr>
        <p:blipFill rotWithShape="1">
          <a:blip r:embed="rId5">
            <a:alphaModFix/>
          </a:blip>
          <a:srcRect/>
          <a:stretch/>
        </p:blipFill>
        <p:spPr>
          <a:xfrm flipH="1">
            <a:off x="5174255" y="3959846"/>
            <a:ext cx="4636301" cy="3844874"/>
          </a:xfrm>
          <a:prstGeom prst="rect">
            <a:avLst/>
          </a:prstGeom>
          <a:noFill/>
          <a:ln>
            <a:noFill/>
          </a:ln>
        </p:spPr>
      </p:pic>
    </p:spTree>
    <p:extLst>
      <p:ext uri="{BB962C8B-B14F-4D97-AF65-F5344CB8AC3E}">
        <p14:creationId xmlns:p14="http://schemas.microsoft.com/office/powerpoint/2010/main" val="5661662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1" name="Google Shape;69;p14">
            <a:extLst>
              <a:ext uri="{FF2B5EF4-FFF2-40B4-BE49-F238E27FC236}">
                <a16:creationId xmlns="" xmlns:a16="http://schemas.microsoft.com/office/drawing/2014/main" id="{C532FFAC-AC06-444C-B632-11E9C5CE2D17}"/>
              </a:ext>
            </a:extLst>
          </p:cNvPr>
          <p:cNvSpPr txBox="1"/>
          <p:nvPr/>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6</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38" name="Google Shape;159;p18"/>
          <p:cNvSpPr/>
          <p:nvPr/>
        </p:nvSpPr>
        <p:spPr>
          <a:xfrm>
            <a:off x="511280" y="2232087"/>
            <a:ext cx="4052770" cy="81326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9" name="Google Shape;173;p19"/>
          <p:cNvSpPr txBox="1"/>
          <p:nvPr/>
        </p:nvSpPr>
        <p:spPr>
          <a:xfrm>
            <a:off x="410925" y="1624050"/>
            <a:ext cx="8950500"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ES" sz="2800" b="1" dirty="0" smtClean="0">
                <a:solidFill>
                  <a:srgbClr val="741B47"/>
                </a:solidFill>
                <a:latin typeface="Calibri" charset="0"/>
                <a:ea typeface="Calibri" charset="0"/>
                <a:cs typeface="Calibri" charset="0"/>
                <a:sym typeface="Roboto"/>
              </a:rPr>
              <a:t>CIRCUITO ELÉCTRICO EN SERIE</a:t>
            </a:r>
            <a:endParaRPr lang="es-ES" sz="3100" b="1" dirty="0">
              <a:solidFill>
                <a:srgbClr val="741B47"/>
              </a:solidFill>
              <a:latin typeface="Calibri" charset="0"/>
              <a:ea typeface="Calibri" charset="0"/>
              <a:cs typeface="Calibri" charset="0"/>
              <a:sym typeface="Roboto"/>
            </a:endParaRPr>
          </a:p>
        </p:txBody>
      </p:sp>
      <p:sp>
        <p:nvSpPr>
          <p:cNvPr id="40" name="Google Shape;160;p18"/>
          <p:cNvSpPr txBox="1"/>
          <p:nvPr/>
        </p:nvSpPr>
        <p:spPr>
          <a:xfrm>
            <a:off x="883251" y="2404958"/>
            <a:ext cx="3362746" cy="467520"/>
          </a:xfrm>
          <a:prstGeom prst="rect">
            <a:avLst/>
          </a:prstGeom>
          <a:noFill/>
          <a:ln>
            <a:noFill/>
          </a:ln>
        </p:spPr>
        <p:txBody>
          <a:bodyPr spcFirstLastPara="1" wrap="square" lIns="91425" tIns="91425" rIns="91425" bIns="91425" anchor="ctr" anchorCtr="0">
            <a:noAutofit/>
          </a:bodyPr>
          <a:lstStyle/>
          <a:p>
            <a:pPr>
              <a:lnSpc>
                <a:spcPct val="80000"/>
              </a:lnSpc>
            </a:pPr>
            <a:r>
              <a:rPr lang="es-ES" sz="1600" dirty="0">
                <a:latin typeface="Calibri" panose="020F0502020204030204" pitchFamily="34" charset="0"/>
                <a:cs typeface="Calibri" panose="020F0502020204030204" pitchFamily="34" charset="0"/>
              </a:rPr>
              <a:t>Los elementos están conectados unos con otros, como si fuese una cadena.</a:t>
            </a:r>
          </a:p>
        </p:txBody>
      </p:sp>
      <p:sp>
        <p:nvSpPr>
          <p:cNvPr id="41" name="Google Shape;159;p18"/>
          <p:cNvSpPr/>
          <p:nvPr/>
        </p:nvSpPr>
        <p:spPr>
          <a:xfrm>
            <a:off x="511280" y="3273708"/>
            <a:ext cx="4052770" cy="81326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42" name="Google Shape;160;p18"/>
          <p:cNvSpPr txBox="1"/>
          <p:nvPr/>
        </p:nvSpPr>
        <p:spPr>
          <a:xfrm>
            <a:off x="883251" y="3375340"/>
            <a:ext cx="3362746" cy="609998"/>
          </a:xfrm>
          <a:prstGeom prst="rect">
            <a:avLst/>
          </a:prstGeom>
          <a:noFill/>
          <a:ln>
            <a:noFill/>
          </a:ln>
        </p:spPr>
        <p:txBody>
          <a:bodyPr spcFirstLastPara="1" wrap="square" lIns="91425" tIns="91425" rIns="91425" bIns="91425" anchor="ctr" anchorCtr="0">
            <a:noAutofit/>
          </a:bodyPr>
          <a:lstStyle/>
          <a:p>
            <a:pPr>
              <a:lnSpc>
                <a:spcPct val="80000"/>
              </a:lnSpc>
            </a:pPr>
            <a:r>
              <a:rPr lang="es-ES" sz="1600" dirty="0">
                <a:latin typeface="Calibri" panose="020F0502020204030204" pitchFamily="34" charset="0"/>
                <a:cs typeface="Calibri" panose="020F0502020204030204" pitchFamily="34" charset="0"/>
              </a:rPr>
              <a:t>La salida de uno a la entrada del siguiente y así sucesivamente hasta cerrar el circuito completo.</a:t>
            </a:r>
          </a:p>
        </p:txBody>
      </p:sp>
      <p:sp>
        <p:nvSpPr>
          <p:cNvPr id="43" name="Google Shape;159;p18"/>
          <p:cNvSpPr/>
          <p:nvPr/>
        </p:nvSpPr>
        <p:spPr>
          <a:xfrm>
            <a:off x="511280" y="4267621"/>
            <a:ext cx="4052770" cy="81326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44" name="Google Shape;160;p18"/>
          <p:cNvSpPr txBox="1"/>
          <p:nvPr/>
        </p:nvSpPr>
        <p:spPr>
          <a:xfrm>
            <a:off x="883251" y="4440492"/>
            <a:ext cx="3362746" cy="467520"/>
          </a:xfrm>
          <a:prstGeom prst="rect">
            <a:avLst/>
          </a:prstGeom>
          <a:noFill/>
          <a:ln>
            <a:noFill/>
          </a:ln>
        </p:spPr>
        <p:txBody>
          <a:bodyPr spcFirstLastPara="1" wrap="square" lIns="91425" tIns="91425" rIns="91425" bIns="91425" anchor="ctr" anchorCtr="0">
            <a:noAutofit/>
          </a:bodyPr>
          <a:lstStyle/>
          <a:p>
            <a:pPr>
              <a:lnSpc>
                <a:spcPct val="80000"/>
              </a:lnSpc>
            </a:pPr>
            <a:r>
              <a:rPr lang="es-ES" sz="1600" dirty="0">
                <a:latin typeface="Calibri" panose="020F0502020204030204" pitchFamily="34" charset="0"/>
                <a:cs typeface="Calibri" panose="020F0502020204030204" pitchFamily="34" charset="0"/>
              </a:rPr>
              <a:t>Como ejemplo en la imagen a la derecha vemos una ampolleta, una batería y un </a:t>
            </a:r>
            <a:r>
              <a:rPr lang="es-ES" sz="1600" dirty="0" smtClean="0">
                <a:latin typeface="Calibri" panose="020F0502020204030204" pitchFamily="34" charset="0"/>
                <a:cs typeface="Calibri" panose="020F0502020204030204" pitchFamily="34" charset="0"/>
              </a:rPr>
              <a:t>interruptor.</a:t>
            </a:r>
            <a:endParaRPr lang="es-ES" sz="1600" dirty="0">
              <a:latin typeface="Calibri" panose="020F0502020204030204" pitchFamily="34" charset="0"/>
              <a:cs typeface="Calibri" panose="020F0502020204030204" pitchFamily="34" charset="0"/>
            </a:endParaRPr>
          </a:p>
        </p:txBody>
      </p:sp>
      <p:sp>
        <p:nvSpPr>
          <p:cNvPr id="45" name="Google Shape;159;p18"/>
          <p:cNvSpPr/>
          <p:nvPr/>
        </p:nvSpPr>
        <p:spPr>
          <a:xfrm>
            <a:off x="511280" y="5364932"/>
            <a:ext cx="4052770" cy="81326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46" name="Google Shape;160;p18"/>
          <p:cNvSpPr txBox="1"/>
          <p:nvPr/>
        </p:nvSpPr>
        <p:spPr>
          <a:xfrm>
            <a:off x="883251" y="5537803"/>
            <a:ext cx="3362746" cy="467520"/>
          </a:xfrm>
          <a:prstGeom prst="rect">
            <a:avLst/>
          </a:prstGeom>
          <a:noFill/>
          <a:ln>
            <a:noFill/>
          </a:ln>
        </p:spPr>
        <p:txBody>
          <a:bodyPr spcFirstLastPara="1" wrap="square" lIns="91425" tIns="91425" rIns="91425" bIns="91425" anchor="ctr" anchorCtr="0">
            <a:noAutofit/>
          </a:bodyPr>
          <a:lstStyle/>
          <a:p>
            <a:pPr>
              <a:lnSpc>
                <a:spcPct val="80000"/>
              </a:lnSpc>
            </a:pPr>
            <a:r>
              <a:rPr lang="es-ES" sz="1600" dirty="0">
                <a:latin typeface="Calibri" panose="020F0502020204030204" pitchFamily="34" charset="0"/>
                <a:cs typeface="Calibri" panose="020F0502020204030204" pitchFamily="34" charset="0"/>
              </a:rPr>
              <a:t>Todos estos elementos están conectados en serie.</a:t>
            </a:r>
            <a:endParaRPr lang="es-ES_tradnl" sz="1600" dirty="0">
              <a:latin typeface="Calibri" panose="020F0502020204030204" pitchFamily="34" charset="0"/>
              <a:cs typeface="Calibri" panose="020F0502020204030204" pitchFamily="34" charset="0"/>
            </a:endParaRPr>
          </a:p>
        </p:txBody>
      </p:sp>
      <p:sp>
        <p:nvSpPr>
          <p:cNvPr id="47" name="Rectángulo redondeado 46">
            <a:extLst>
              <a:ext uri="{FF2B5EF4-FFF2-40B4-BE49-F238E27FC236}">
                <a16:creationId xmlns:a16="http://schemas.microsoft.com/office/drawing/2014/main" xmlns="" id="{81B1155E-D3EC-5B41-BDAE-8949F976B299}"/>
              </a:ext>
            </a:extLst>
          </p:cNvPr>
          <p:cNvSpPr/>
          <p:nvPr/>
        </p:nvSpPr>
        <p:spPr>
          <a:xfrm>
            <a:off x="361855" y="2442834"/>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48" name="Rectángulo redondeado 47">
            <a:extLst>
              <a:ext uri="{FF2B5EF4-FFF2-40B4-BE49-F238E27FC236}">
                <a16:creationId xmlns:a16="http://schemas.microsoft.com/office/drawing/2014/main" xmlns="" id="{81B1155E-D3EC-5B41-BDAE-8949F976B299}"/>
              </a:ext>
            </a:extLst>
          </p:cNvPr>
          <p:cNvSpPr/>
          <p:nvPr/>
        </p:nvSpPr>
        <p:spPr>
          <a:xfrm>
            <a:off x="361855" y="3487439"/>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49" name="Rectángulo redondeado 48">
            <a:extLst>
              <a:ext uri="{FF2B5EF4-FFF2-40B4-BE49-F238E27FC236}">
                <a16:creationId xmlns:a16="http://schemas.microsoft.com/office/drawing/2014/main" xmlns="" id="{81B1155E-D3EC-5B41-BDAE-8949F976B299}"/>
              </a:ext>
            </a:extLst>
          </p:cNvPr>
          <p:cNvSpPr/>
          <p:nvPr/>
        </p:nvSpPr>
        <p:spPr>
          <a:xfrm>
            <a:off x="361855" y="4481352"/>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50" name="Rectángulo redondeado 49">
            <a:extLst>
              <a:ext uri="{FF2B5EF4-FFF2-40B4-BE49-F238E27FC236}">
                <a16:creationId xmlns:a16="http://schemas.microsoft.com/office/drawing/2014/main" xmlns="" id="{81B1155E-D3EC-5B41-BDAE-8949F976B299}"/>
              </a:ext>
            </a:extLst>
          </p:cNvPr>
          <p:cNvSpPr/>
          <p:nvPr/>
        </p:nvSpPr>
        <p:spPr>
          <a:xfrm>
            <a:off x="361855" y="5578663"/>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51" name="CuadroTexto 50"/>
          <p:cNvSpPr txBox="1"/>
          <p:nvPr/>
        </p:nvSpPr>
        <p:spPr>
          <a:xfrm>
            <a:off x="379718" y="2441329"/>
            <a:ext cx="312906" cy="369332"/>
          </a:xfrm>
          <a:prstGeom prst="rect">
            <a:avLst/>
          </a:prstGeom>
          <a:noFill/>
        </p:spPr>
        <p:txBody>
          <a:bodyPr wrap="none" rtlCol="0">
            <a:spAutoFit/>
          </a:bodyPr>
          <a:lstStyle/>
          <a:p>
            <a:r>
              <a:rPr lang="es-ES_tradnl" sz="1800" b="1" dirty="0" smtClean="0">
                <a:solidFill>
                  <a:schemeClr val="bg1"/>
                </a:solidFill>
                <a:latin typeface="Calibri" charset="0"/>
                <a:ea typeface="Calibri" charset="0"/>
                <a:cs typeface="Calibri" charset="0"/>
              </a:rPr>
              <a:t>1</a:t>
            </a:r>
            <a:endParaRPr lang="es-ES_tradnl" sz="1800" b="1" dirty="0">
              <a:solidFill>
                <a:schemeClr val="bg1"/>
              </a:solidFill>
              <a:latin typeface="Calibri" charset="0"/>
              <a:ea typeface="Calibri" charset="0"/>
              <a:cs typeface="Calibri" charset="0"/>
            </a:endParaRPr>
          </a:p>
        </p:txBody>
      </p:sp>
      <p:sp>
        <p:nvSpPr>
          <p:cNvPr id="52" name="CuadroTexto 51"/>
          <p:cNvSpPr txBox="1"/>
          <p:nvPr/>
        </p:nvSpPr>
        <p:spPr>
          <a:xfrm>
            <a:off x="379718" y="3495673"/>
            <a:ext cx="312906" cy="369332"/>
          </a:xfrm>
          <a:prstGeom prst="rect">
            <a:avLst/>
          </a:prstGeom>
          <a:noFill/>
        </p:spPr>
        <p:txBody>
          <a:bodyPr wrap="none" rtlCol="0">
            <a:spAutoFit/>
          </a:bodyPr>
          <a:lstStyle/>
          <a:p>
            <a:r>
              <a:rPr lang="es-ES_tradnl" sz="1800" b="1" dirty="0" smtClean="0">
                <a:solidFill>
                  <a:schemeClr val="bg1"/>
                </a:solidFill>
                <a:latin typeface="Calibri" charset="0"/>
                <a:ea typeface="Calibri" charset="0"/>
                <a:cs typeface="Calibri" charset="0"/>
              </a:rPr>
              <a:t>2</a:t>
            </a:r>
            <a:endParaRPr lang="es-ES_tradnl" sz="1800" b="1" dirty="0">
              <a:solidFill>
                <a:schemeClr val="bg1"/>
              </a:solidFill>
              <a:latin typeface="Calibri" charset="0"/>
              <a:ea typeface="Calibri" charset="0"/>
              <a:cs typeface="Calibri" charset="0"/>
            </a:endParaRPr>
          </a:p>
        </p:txBody>
      </p:sp>
      <p:sp>
        <p:nvSpPr>
          <p:cNvPr id="53" name="CuadroTexto 52"/>
          <p:cNvSpPr txBox="1"/>
          <p:nvPr/>
        </p:nvSpPr>
        <p:spPr>
          <a:xfrm>
            <a:off x="379718" y="4488478"/>
            <a:ext cx="312906" cy="369332"/>
          </a:xfrm>
          <a:prstGeom prst="rect">
            <a:avLst/>
          </a:prstGeom>
          <a:noFill/>
        </p:spPr>
        <p:txBody>
          <a:bodyPr wrap="none" rtlCol="0">
            <a:spAutoFit/>
          </a:bodyPr>
          <a:lstStyle/>
          <a:p>
            <a:r>
              <a:rPr lang="es-ES_tradnl" sz="1800" b="1" dirty="0" smtClean="0">
                <a:solidFill>
                  <a:schemeClr val="bg1"/>
                </a:solidFill>
                <a:latin typeface="Calibri" charset="0"/>
                <a:ea typeface="Calibri" charset="0"/>
                <a:cs typeface="Calibri" charset="0"/>
              </a:rPr>
              <a:t>3</a:t>
            </a:r>
            <a:endParaRPr lang="es-ES_tradnl" sz="1800" b="1" dirty="0">
              <a:solidFill>
                <a:schemeClr val="bg1"/>
              </a:solidFill>
              <a:latin typeface="Calibri" charset="0"/>
              <a:ea typeface="Calibri" charset="0"/>
              <a:cs typeface="Calibri" charset="0"/>
            </a:endParaRPr>
          </a:p>
        </p:txBody>
      </p:sp>
      <p:sp>
        <p:nvSpPr>
          <p:cNvPr id="54" name="CuadroTexto 53"/>
          <p:cNvSpPr txBox="1"/>
          <p:nvPr/>
        </p:nvSpPr>
        <p:spPr>
          <a:xfrm>
            <a:off x="379718" y="5578663"/>
            <a:ext cx="312906" cy="369332"/>
          </a:xfrm>
          <a:prstGeom prst="rect">
            <a:avLst/>
          </a:prstGeom>
          <a:noFill/>
        </p:spPr>
        <p:txBody>
          <a:bodyPr wrap="none" rtlCol="0">
            <a:spAutoFit/>
          </a:bodyPr>
          <a:lstStyle/>
          <a:p>
            <a:r>
              <a:rPr lang="es-ES_tradnl" sz="1800" b="1" dirty="0" smtClean="0">
                <a:solidFill>
                  <a:schemeClr val="bg1"/>
                </a:solidFill>
                <a:latin typeface="Calibri" charset="0"/>
                <a:ea typeface="Calibri" charset="0"/>
                <a:cs typeface="Calibri" charset="0"/>
              </a:rPr>
              <a:t>4</a:t>
            </a:r>
            <a:endParaRPr lang="es-ES_tradnl" sz="1800" b="1" dirty="0">
              <a:solidFill>
                <a:schemeClr val="bg1"/>
              </a:solidFill>
              <a:latin typeface="Calibri" charset="0"/>
              <a:ea typeface="Calibri" charset="0"/>
              <a:cs typeface="Calibri" charset="0"/>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8200" y="2465306"/>
            <a:ext cx="4188750" cy="363468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8"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7</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8"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CARÁCTERÍSTICAS CIRCUITO ELÉCTRICO EN SERIE</a:t>
            </a:r>
            <a:endParaRPr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9" name="Google Shape;159;p18"/>
          <p:cNvSpPr/>
          <p:nvPr/>
        </p:nvSpPr>
        <p:spPr>
          <a:xfrm>
            <a:off x="1274851" y="2229782"/>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0" name="CuadroTexto 29"/>
          <p:cNvSpPr txBox="1"/>
          <p:nvPr/>
        </p:nvSpPr>
        <p:spPr>
          <a:xfrm>
            <a:off x="1828801" y="2455542"/>
            <a:ext cx="5439266" cy="523220"/>
          </a:xfrm>
          <a:prstGeom prst="rect">
            <a:avLst/>
          </a:prstGeom>
          <a:noFill/>
        </p:spPr>
        <p:txBody>
          <a:bodyPr wrap="square" rtlCol="0">
            <a:spAutoFit/>
          </a:bodyPr>
          <a:lstStyle/>
          <a:p>
            <a:r>
              <a:rPr lang="es-ES_tradnl" b="1" dirty="0" smtClean="0">
                <a:solidFill>
                  <a:srgbClr val="76384D"/>
                </a:solidFill>
              </a:rPr>
              <a:t>CORRIENTE: </a:t>
            </a:r>
            <a:r>
              <a:rPr lang="es-ES_tradnl" dirty="0" smtClean="0"/>
              <a:t>La cantidad de corriente es la misma que atraviesa en todos los componentes de un circuito en serie.</a:t>
            </a:r>
            <a:endParaRPr lang="es-ES_tradnl" dirty="0"/>
          </a:p>
        </p:txBody>
      </p:sp>
      <p:sp>
        <p:nvSpPr>
          <p:cNvPr id="31" name="Google Shape;159;p18"/>
          <p:cNvSpPr/>
          <p:nvPr/>
        </p:nvSpPr>
        <p:spPr>
          <a:xfrm>
            <a:off x="1274851" y="3591762"/>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3" name="CuadroTexto 32"/>
          <p:cNvSpPr txBox="1"/>
          <p:nvPr/>
        </p:nvSpPr>
        <p:spPr>
          <a:xfrm>
            <a:off x="1828801" y="3817522"/>
            <a:ext cx="5439266" cy="523220"/>
          </a:xfrm>
          <a:prstGeom prst="rect">
            <a:avLst/>
          </a:prstGeom>
          <a:noFill/>
        </p:spPr>
        <p:txBody>
          <a:bodyPr wrap="square" rtlCol="0">
            <a:spAutoFit/>
          </a:bodyPr>
          <a:lstStyle/>
          <a:p>
            <a:r>
              <a:rPr lang="es-ES_tradnl" b="1" dirty="0" smtClean="0">
                <a:solidFill>
                  <a:srgbClr val="76384D"/>
                </a:solidFill>
              </a:rPr>
              <a:t>RESISTENCIA: </a:t>
            </a:r>
            <a:r>
              <a:rPr lang="es-ES_tradnl" dirty="0" smtClean="0"/>
              <a:t>La resistencia total de cualquier circuito en serie es igual a la suma de las resistencias individuales.</a:t>
            </a:r>
            <a:endParaRPr lang="es-ES_tradnl" dirty="0"/>
          </a:p>
        </p:txBody>
      </p:sp>
      <p:sp>
        <p:nvSpPr>
          <p:cNvPr id="35" name="Google Shape;159;p18"/>
          <p:cNvSpPr/>
          <p:nvPr/>
        </p:nvSpPr>
        <p:spPr>
          <a:xfrm>
            <a:off x="1274851" y="5013595"/>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7" name="CuadroTexto 36"/>
          <p:cNvSpPr txBox="1"/>
          <p:nvPr/>
        </p:nvSpPr>
        <p:spPr>
          <a:xfrm>
            <a:off x="1828801" y="5131633"/>
            <a:ext cx="5439266" cy="738664"/>
          </a:xfrm>
          <a:prstGeom prst="rect">
            <a:avLst/>
          </a:prstGeom>
          <a:noFill/>
        </p:spPr>
        <p:txBody>
          <a:bodyPr wrap="square" rtlCol="0">
            <a:spAutoFit/>
          </a:bodyPr>
          <a:lstStyle/>
          <a:p>
            <a:r>
              <a:rPr lang="es-ES_tradnl" b="1" dirty="0" smtClean="0">
                <a:solidFill>
                  <a:srgbClr val="76384D"/>
                </a:solidFill>
              </a:rPr>
              <a:t>TENSIÓN: </a:t>
            </a:r>
            <a:r>
              <a:rPr lang="es-ES_tradnl" dirty="0" smtClean="0"/>
              <a:t>La tensión total en un circuito en serie es igual a la suma de las tensiones en cada uno de los receptores </a:t>
            </a:r>
            <a:r>
              <a:rPr lang="es-ES_tradnl" dirty="0" err="1" smtClean="0"/>
              <a:t>concectados</a:t>
            </a:r>
            <a:r>
              <a:rPr lang="es-ES_tradnl" dirty="0" smtClean="0"/>
              <a:t> en serie.</a:t>
            </a:r>
            <a:endParaRPr lang="es-ES_tradnl" dirty="0"/>
          </a:p>
        </p:txBody>
      </p:sp>
      <p:pic>
        <p:nvPicPr>
          <p:cNvPr id="41" name="Imagen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787" y="3526302"/>
            <a:ext cx="1149035" cy="1149035"/>
          </a:xfrm>
          <a:prstGeom prst="rect">
            <a:avLst/>
          </a:prstGeom>
        </p:spPr>
      </p:pic>
      <p:pic>
        <p:nvPicPr>
          <p:cNvPr id="42" name="Imagen 4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787" y="2137691"/>
            <a:ext cx="1149035" cy="1149035"/>
          </a:xfrm>
          <a:prstGeom prst="rect">
            <a:avLst/>
          </a:prstGeom>
        </p:spPr>
      </p:pic>
      <p:pic>
        <p:nvPicPr>
          <p:cNvPr id="46" name="Imagen 4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787" y="4926448"/>
            <a:ext cx="1149035" cy="114903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3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8</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4" name="Google Shape;159;p18"/>
          <p:cNvSpPr/>
          <p:nvPr/>
        </p:nvSpPr>
        <p:spPr>
          <a:xfrm>
            <a:off x="511279" y="2232086"/>
            <a:ext cx="8576160" cy="872855"/>
          </a:xfrm>
          <a:prstGeom prst="roundRect">
            <a:avLst>
              <a:gd name="adj" fmla="val 5782"/>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5"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CIRCUITO ELÉCTRICO EN SERIE</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16" name="Google Shape;160;p18"/>
          <p:cNvSpPr txBox="1"/>
          <p:nvPr/>
        </p:nvSpPr>
        <p:spPr>
          <a:xfrm>
            <a:off x="883251" y="2430255"/>
            <a:ext cx="7770555" cy="510908"/>
          </a:xfrm>
          <a:prstGeom prst="rect">
            <a:avLst/>
          </a:prstGeom>
          <a:noFill/>
          <a:ln>
            <a:noFill/>
          </a:ln>
        </p:spPr>
        <p:txBody>
          <a:bodyPr spcFirstLastPara="1" wrap="square" lIns="91425" tIns="91425" rIns="91425" bIns="91425" anchor="ctr" anchorCtr="0">
            <a:noAutofit/>
          </a:bodyPr>
          <a:lstStyle/>
          <a:p>
            <a:pPr defTabSz="914400">
              <a:lnSpc>
                <a:spcPct val="110000"/>
              </a:lnSpc>
              <a:spcAft>
                <a:spcPts val="600"/>
              </a:spcAft>
              <a:buSzPct val="125000"/>
            </a:pPr>
            <a:r>
              <a:rPr lang="es-CL" sz="1600" dirty="0" smtClean="0">
                <a:latin typeface="Calibri" charset="0"/>
                <a:ea typeface="Calibri" charset="0"/>
                <a:cs typeface="Calibri" charset="0"/>
              </a:rPr>
              <a:t>En la siguiente imagen las resistencias son las ampolletas. En una conexión en serie, los componentes están dispuestos en una línea, uno tras otro.</a:t>
            </a:r>
            <a:endParaRPr lang="es-CL" sz="1600" dirty="0">
              <a:latin typeface="Calibri" charset="0"/>
              <a:ea typeface="Calibri" charset="0"/>
              <a:cs typeface="Calibri"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3820467"/>
            <a:ext cx="7110984" cy="2145792"/>
          </a:xfrm>
          <a:prstGeom prst="rect">
            <a:avLst/>
          </a:prstGeom>
        </p:spPr>
      </p:pic>
    </p:spTree>
    <p:extLst>
      <p:ext uri="{BB962C8B-B14F-4D97-AF65-F5344CB8AC3E}">
        <p14:creationId xmlns:p14="http://schemas.microsoft.com/office/powerpoint/2010/main" val="1690788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12"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9</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smtClean="0">
                <a:solidFill>
                  <a:srgbClr val="741B47"/>
                </a:solidFill>
                <a:latin typeface="Calibri" panose="020F0502020204030204" pitchFamily="34" charset="0"/>
                <a:ea typeface="Roboto Medium"/>
                <a:cs typeface="Calibri" panose="020F0502020204030204" pitchFamily="34" charset="0"/>
                <a:sym typeface="Roboto Medium"/>
              </a:rPr>
              <a:t>MECÁNICA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6" name="Google Shape;159;p18"/>
          <p:cNvSpPr/>
          <p:nvPr/>
        </p:nvSpPr>
        <p:spPr>
          <a:xfrm>
            <a:off x="511279" y="2232086"/>
            <a:ext cx="8576160" cy="1053725"/>
          </a:xfrm>
          <a:prstGeom prst="roundRect">
            <a:avLst>
              <a:gd name="adj" fmla="val 5782"/>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8"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CIRCUITO ELÉCTRICO EN SERIE</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19" name="CuadroTexto 18"/>
          <p:cNvSpPr txBox="1"/>
          <p:nvPr/>
        </p:nvSpPr>
        <p:spPr>
          <a:xfrm>
            <a:off x="886118" y="2335571"/>
            <a:ext cx="7861956" cy="830997"/>
          </a:xfrm>
          <a:prstGeom prst="rect">
            <a:avLst/>
          </a:prstGeom>
          <a:noFill/>
        </p:spPr>
        <p:txBody>
          <a:bodyPr wrap="square" rtlCol="0">
            <a:spAutoFit/>
          </a:bodyPr>
          <a:lstStyle/>
          <a:p>
            <a:r>
              <a:rPr lang="es-ES_tradnl" sz="1600" dirty="0" smtClean="0">
                <a:latin typeface="Calibri" charset="0"/>
                <a:ea typeface="Calibri" charset="0"/>
                <a:cs typeface="Calibri" charset="0"/>
              </a:rPr>
              <a:t>Es este ejemplo si hay un desperfecto en una resistencia (en el caso de este ejemplo una ampolleta) el circuito completo dejará de funcionar, en la imagen de abajo si una ampolleta se apaga las demás se apagarán ya que no dejará pasar la corriente.</a:t>
            </a:r>
            <a:r>
              <a:rPr lang="es-ES_tradnl" dirty="0" smtClean="0"/>
              <a:t> </a:t>
            </a:r>
            <a:endParaRPr lang="es-ES_tradnl"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5566" y="3486778"/>
            <a:ext cx="7349130" cy="3613404"/>
          </a:xfrm>
          <a:prstGeom prst="rect">
            <a:avLst/>
          </a:prstGeom>
        </p:spPr>
      </p:pic>
    </p:spTree>
    <p:extLst>
      <p:ext uri="{BB962C8B-B14F-4D97-AF65-F5344CB8AC3E}">
        <p14:creationId xmlns:p14="http://schemas.microsoft.com/office/powerpoint/2010/main" val="1270433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10</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5" name="Google Shape;69;p14">
            <a:extLst>
              <a:ext uri="{FF2B5EF4-FFF2-40B4-BE49-F238E27FC236}">
                <a16:creationId xmlns="" xmlns:a16="http://schemas.microsoft.com/office/drawing/2014/main" id="{88E79B74-0F0A-F446-A2FF-4A905EDA6ABB}"/>
              </a:ext>
            </a:extLst>
          </p:cNvPr>
          <p:cNvSpPr txBox="1"/>
          <p:nvPr/>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
        <p:nvSpPr>
          <p:cNvPr id="6"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ESQUEMA CIRCUITO ELÉCTRICO EN SERIE</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1547800"/>
            <a:ext cx="9098280" cy="5334000"/>
          </a:xfrm>
          <a:prstGeom prst="rect">
            <a:avLst/>
          </a:prstGeom>
        </p:spPr>
      </p:pic>
    </p:spTree>
    <p:extLst>
      <p:ext uri="{BB962C8B-B14F-4D97-AF65-F5344CB8AC3E}">
        <p14:creationId xmlns:p14="http://schemas.microsoft.com/office/powerpoint/2010/main" val="1998271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1</a:t>
            </a:r>
            <a:r>
              <a:rPr lang="es-ES" sz="1100" dirty="0" smtClean="0">
                <a:latin typeface="Calibri" panose="020F0502020204030204" pitchFamily="34" charset="0"/>
                <a:ea typeface="Roboto Medium"/>
                <a:cs typeface="Calibri" panose="020F0502020204030204" pitchFamily="34" charset="0"/>
                <a:sym typeface="Roboto Medium"/>
              </a:rPr>
              <a:t>1</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7" name="Google Shape;173;p19"/>
          <p:cNvSpPr txBox="1"/>
          <p:nvPr/>
        </p:nvSpPr>
        <p:spPr>
          <a:xfrm>
            <a:off x="407897" y="1642685"/>
            <a:ext cx="8950500"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ES" sz="2800" b="1" dirty="0" smtClean="0">
                <a:solidFill>
                  <a:srgbClr val="741B47"/>
                </a:solidFill>
                <a:latin typeface="Calibri" charset="0"/>
                <a:ea typeface="Calibri" charset="0"/>
                <a:cs typeface="Calibri" charset="0"/>
                <a:sym typeface="Roboto"/>
              </a:rPr>
              <a:t>CIRCUITO ELÉCTRICO EN PARALELO</a:t>
            </a:r>
            <a:endParaRPr lang="es-ES" sz="3100" b="1" dirty="0">
              <a:solidFill>
                <a:srgbClr val="741B47"/>
              </a:solidFill>
              <a:latin typeface="Calibri" charset="0"/>
              <a:ea typeface="Calibri" charset="0"/>
              <a:cs typeface="Calibri" charset="0"/>
              <a:sym typeface="Roboto"/>
            </a:endParaRPr>
          </a:p>
        </p:txBody>
      </p:sp>
      <p:sp>
        <p:nvSpPr>
          <p:cNvPr id="8" name="Google Shape;159;p18"/>
          <p:cNvSpPr/>
          <p:nvPr/>
        </p:nvSpPr>
        <p:spPr>
          <a:xfrm>
            <a:off x="511279" y="2232088"/>
            <a:ext cx="8381511" cy="993434"/>
          </a:xfrm>
          <a:prstGeom prst="roundRect">
            <a:avLst>
              <a:gd name="adj" fmla="val 9448"/>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9" name="Google Shape;160;p18"/>
          <p:cNvSpPr txBox="1"/>
          <p:nvPr/>
        </p:nvSpPr>
        <p:spPr>
          <a:xfrm>
            <a:off x="856291" y="2408077"/>
            <a:ext cx="7524033" cy="676767"/>
          </a:xfrm>
          <a:prstGeom prst="rect">
            <a:avLst/>
          </a:prstGeom>
          <a:noFill/>
          <a:ln>
            <a:noFill/>
          </a:ln>
        </p:spPr>
        <p:txBody>
          <a:bodyPr spcFirstLastPara="1" wrap="square" lIns="91425" tIns="91425" rIns="91425" bIns="91425" anchor="ctr" anchorCtr="0">
            <a:noAutofit/>
          </a:bodyPr>
          <a:lstStyle/>
          <a:p>
            <a:pPr indent="0" algn="just">
              <a:lnSpc>
                <a:spcPct val="80000"/>
              </a:lnSpc>
              <a:buFont typeface="Monotype Sorts" pitchFamily="2" charset="2"/>
              <a:buNone/>
            </a:pPr>
            <a:r>
              <a:rPr lang="es-ES" sz="1600" dirty="0">
                <a:latin typeface="Calibri" charset="0"/>
                <a:ea typeface="Calibri" charset="0"/>
                <a:cs typeface="Calibri" charset="0"/>
              </a:rPr>
              <a:t>Es cuando hay más de una resistencia. En la imagen de la derecha los resistores (resistencias), serían las ampolletas y están conectadas por muchos caminos (conductores, cables</a:t>
            </a:r>
            <a:r>
              <a:rPr lang="es-ES" sz="1600" dirty="0" smtClean="0">
                <a:latin typeface="Calibri" charset="0"/>
                <a:ea typeface="Calibri" charset="0"/>
                <a:cs typeface="Calibri" charset="0"/>
              </a:rPr>
              <a:t>).</a:t>
            </a:r>
          </a:p>
        </p:txBody>
      </p:sp>
      <p:sp>
        <p:nvSpPr>
          <p:cNvPr id="10" name="Google Shape;159;p18"/>
          <p:cNvSpPr/>
          <p:nvPr/>
        </p:nvSpPr>
        <p:spPr>
          <a:xfrm>
            <a:off x="511280" y="3373453"/>
            <a:ext cx="4052770" cy="1248789"/>
          </a:xfrm>
          <a:prstGeom prst="roundRect">
            <a:avLst>
              <a:gd name="adj" fmla="val 9448"/>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11" name="Google Shape;160;p18"/>
          <p:cNvSpPr txBox="1"/>
          <p:nvPr/>
        </p:nvSpPr>
        <p:spPr>
          <a:xfrm>
            <a:off x="856292" y="3573441"/>
            <a:ext cx="3362746" cy="848813"/>
          </a:xfrm>
          <a:prstGeom prst="rect">
            <a:avLst/>
          </a:prstGeom>
          <a:noFill/>
          <a:ln>
            <a:noFill/>
          </a:ln>
        </p:spPr>
        <p:txBody>
          <a:bodyPr spcFirstLastPara="1" wrap="square" lIns="91425" tIns="91425" rIns="91425" bIns="91425" anchor="ctr" anchorCtr="0">
            <a:noAutofit/>
          </a:bodyPr>
          <a:lstStyle/>
          <a:p>
            <a:pPr indent="0" algn="just">
              <a:lnSpc>
                <a:spcPct val="80000"/>
              </a:lnSpc>
              <a:buFont typeface="Monotype Sorts" pitchFamily="2" charset="2"/>
              <a:buNone/>
            </a:pPr>
            <a:r>
              <a:rPr lang="es-ES" sz="1600" dirty="0" smtClean="0">
                <a:latin typeface="Calibri" charset="0"/>
                <a:ea typeface="Calibri" charset="0"/>
                <a:cs typeface="Calibri" charset="0"/>
              </a:rPr>
              <a:t>Esto </a:t>
            </a:r>
            <a:r>
              <a:rPr lang="es-ES" sz="1600" dirty="0">
                <a:latin typeface="Calibri" charset="0"/>
                <a:ea typeface="Calibri" charset="0"/>
                <a:cs typeface="Calibri" charset="0"/>
              </a:rPr>
              <a:t>significa que la electricidad (electrones) puede viajar desde un extremo de la batería hasta el otro extremo.</a:t>
            </a:r>
          </a:p>
        </p:txBody>
      </p:sp>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4908" y="4109777"/>
            <a:ext cx="6043489" cy="2801590"/>
          </a:xfrm>
          <a:prstGeom prst="rect">
            <a:avLst/>
          </a:prstGeom>
        </p:spPr>
      </p:pic>
    </p:spTree>
    <p:extLst>
      <p:ext uri="{BB962C8B-B14F-4D97-AF65-F5344CB8AC3E}">
        <p14:creationId xmlns:p14="http://schemas.microsoft.com/office/powerpoint/2010/main" val="2123177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9" name="Google Shape;69;p14">
            <a:extLst>
              <a:ext uri="{FF2B5EF4-FFF2-40B4-BE49-F238E27FC236}">
                <a16:creationId xmlns="" xmlns:a16="http://schemas.microsoft.com/office/drawing/2014/main" id="{88C3E5FB-87EA-734B-9094-A2E932C62D7A}"/>
              </a:ext>
            </a:extLst>
          </p:cNvPr>
          <p:cNvSpPr txBox="1"/>
          <p:nvPr/>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
        <p:nvSpPr>
          <p:cNvPr id="12"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1</a:t>
            </a:r>
            <a:r>
              <a:rPr lang="es-ES" sz="1100" dirty="0" smtClean="0">
                <a:latin typeface="Calibri" panose="020F0502020204030204" pitchFamily="34" charset="0"/>
                <a:ea typeface="Roboto Medium"/>
                <a:cs typeface="Calibri" panose="020F0502020204030204" pitchFamily="34" charset="0"/>
                <a:sym typeface="Roboto Medium"/>
              </a:rPr>
              <a:t>2</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6"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CARÁCTERÍSTICAS CIRCUITO ELÉCTRICO EN SERIE</a:t>
            </a:r>
            <a:endParaRPr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18" name="Google Shape;159;p18"/>
          <p:cNvSpPr/>
          <p:nvPr/>
        </p:nvSpPr>
        <p:spPr>
          <a:xfrm>
            <a:off x="1274851" y="2229782"/>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19" name="CuadroTexto 18"/>
          <p:cNvSpPr txBox="1"/>
          <p:nvPr/>
        </p:nvSpPr>
        <p:spPr>
          <a:xfrm>
            <a:off x="1828801" y="2347820"/>
            <a:ext cx="5439266" cy="738664"/>
          </a:xfrm>
          <a:prstGeom prst="rect">
            <a:avLst/>
          </a:prstGeom>
          <a:noFill/>
        </p:spPr>
        <p:txBody>
          <a:bodyPr wrap="square" rtlCol="0">
            <a:spAutoFit/>
          </a:bodyPr>
          <a:lstStyle/>
          <a:p>
            <a:pPr lvl="0"/>
            <a:r>
              <a:rPr lang="es-ES" dirty="0">
                <a:solidFill>
                  <a:schemeClr val="tx1"/>
                </a:solidFill>
              </a:rPr>
              <a:t>La corriente no se ve afectada incluso cuando se agregan o eliminan más componentes (resistores) al circuito. A cada uno de los caminos que sigue la corriente eléctrica se denominan “rama</a:t>
            </a:r>
            <a:r>
              <a:rPr lang="es-ES" sz="1200" dirty="0" smtClean="0"/>
              <a:t>”.</a:t>
            </a:r>
            <a:endParaRPr lang="en-US" sz="1200" dirty="0">
              <a:latin typeface="Calibri" panose="020F0502020204030204" pitchFamily="34" charset="0"/>
              <a:cs typeface="Calibri" panose="020F0502020204030204" pitchFamily="34" charset="0"/>
            </a:endParaRPr>
          </a:p>
        </p:txBody>
      </p:sp>
      <p:sp>
        <p:nvSpPr>
          <p:cNvPr id="20" name="Google Shape;159;p18"/>
          <p:cNvSpPr/>
          <p:nvPr/>
        </p:nvSpPr>
        <p:spPr>
          <a:xfrm>
            <a:off x="1274851" y="3591762"/>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25" name="CuadroTexto 24"/>
          <p:cNvSpPr txBox="1"/>
          <p:nvPr/>
        </p:nvSpPr>
        <p:spPr>
          <a:xfrm>
            <a:off x="1828801" y="3817522"/>
            <a:ext cx="5439266" cy="523220"/>
          </a:xfrm>
          <a:prstGeom prst="rect">
            <a:avLst/>
          </a:prstGeom>
          <a:noFill/>
        </p:spPr>
        <p:txBody>
          <a:bodyPr wrap="square" rtlCol="0">
            <a:spAutoFit/>
          </a:bodyPr>
          <a:lstStyle/>
          <a:p>
            <a:pPr lvl="0"/>
            <a:r>
              <a:rPr lang="es-ES" dirty="0">
                <a:solidFill>
                  <a:schemeClr val="tx1"/>
                </a:solidFill>
                <a:latin typeface="Calibri" panose="020F0502020204030204" pitchFamily="34" charset="0"/>
                <a:cs typeface="Calibri" panose="020F0502020204030204" pitchFamily="34" charset="0"/>
              </a:rPr>
              <a:t>La Resistencia total siempre va a ser menor que las resistencias </a:t>
            </a:r>
            <a:r>
              <a:rPr lang="es-ES" dirty="0" smtClean="0">
                <a:solidFill>
                  <a:schemeClr val="tx1"/>
                </a:solidFill>
                <a:latin typeface="Calibri" panose="020F0502020204030204" pitchFamily="34" charset="0"/>
                <a:cs typeface="Calibri" panose="020F0502020204030204" pitchFamily="34" charset="0"/>
              </a:rPr>
              <a:t>individuales</a:t>
            </a:r>
            <a:r>
              <a:rPr lang="es-ES_tradnl" dirty="0" smtClean="0"/>
              <a:t>.</a:t>
            </a:r>
            <a:endParaRPr lang="es-ES_tradnl" dirty="0"/>
          </a:p>
        </p:txBody>
      </p:sp>
      <p:sp>
        <p:nvSpPr>
          <p:cNvPr id="26" name="Google Shape;159;p18"/>
          <p:cNvSpPr/>
          <p:nvPr/>
        </p:nvSpPr>
        <p:spPr>
          <a:xfrm>
            <a:off x="1274851" y="5013595"/>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27" name="CuadroTexto 26"/>
          <p:cNvSpPr txBox="1"/>
          <p:nvPr/>
        </p:nvSpPr>
        <p:spPr>
          <a:xfrm>
            <a:off x="1828801" y="5131633"/>
            <a:ext cx="5439266" cy="738664"/>
          </a:xfrm>
          <a:prstGeom prst="rect">
            <a:avLst/>
          </a:prstGeom>
          <a:noFill/>
        </p:spPr>
        <p:txBody>
          <a:bodyPr wrap="square" rtlCol="0">
            <a:spAutoFit/>
          </a:bodyPr>
          <a:lstStyle/>
          <a:p>
            <a:pPr lvl="0"/>
            <a:r>
              <a:rPr lang="es-ES" dirty="0">
                <a:solidFill>
                  <a:schemeClr val="tx1"/>
                </a:solidFill>
                <a:latin typeface="Calibri" panose="020F0502020204030204" pitchFamily="34" charset="0"/>
                <a:cs typeface="Calibri" panose="020F0502020204030204" pitchFamily="34" charset="0"/>
              </a:rPr>
              <a:t>El Voltaje es el mismo en todos los componentes del circuito: Otra característica es que las bombillas en un circuito paralelo no se atenúan como en los circuitos en serie</a:t>
            </a:r>
            <a:r>
              <a:rPr lang="es-ES" dirty="0" smtClean="0">
                <a:solidFill>
                  <a:schemeClr val="tx1"/>
                </a:solidFill>
                <a:latin typeface="Calibri" panose="020F0502020204030204" pitchFamily="34" charset="0"/>
                <a:cs typeface="Calibri" panose="020F0502020204030204" pitchFamily="34" charset="0"/>
              </a:rPr>
              <a:t>.</a:t>
            </a:r>
            <a:endParaRPr lang="es-ES_tradnl" dirty="0"/>
          </a:p>
        </p:txBody>
      </p:sp>
      <p:pic>
        <p:nvPicPr>
          <p:cNvPr id="28" name="Imagen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787" y="3526302"/>
            <a:ext cx="1149035" cy="1149035"/>
          </a:xfrm>
          <a:prstGeom prst="rect">
            <a:avLst/>
          </a:prstGeom>
        </p:spPr>
      </p:pic>
      <p:pic>
        <p:nvPicPr>
          <p:cNvPr id="29" name="Imagen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787" y="2137691"/>
            <a:ext cx="1149035" cy="1149035"/>
          </a:xfrm>
          <a:prstGeom prst="rect">
            <a:avLst/>
          </a:prstGeom>
        </p:spPr>
      </p:pic>
      <p:pic>
        <p:nvPicPr>
          <p:cNvPr id="30" name="Imagen 2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787" y="4926448"/>
            <a:ext cx="1149035" cy="1149035"/>
          </a:xfrm>
          <a:prstGeom prst="rect">
            <a:avLst/>
          </a:prstGeom>
        </p:spPr>
      </p:pic>
    </p:spTree>
    <p:extLst>
      <p:ext uri="{BB962C8B-B14F-4D97-AF65-F5344CB8AC3E}">
        <p14:creationId xmlns:p14="http://schemas.microsoft.com/office/powerpoint/2010/main" val="14390950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13</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7"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REFLEXIONEMOS</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8"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HAGAMOS UNA PAUSA</a:t>
            </a:r>
          </a:p>
          <a:p>
            <a:endParaRPr lang="x-none" b="1" dirty="0">
              <a:latin typeface="Calibri" panose="020F0502020204030204" pitchFamily="34" charset="0"/>
              <a:ea typeface="Roboto"/>
              <a:cs typeface="Calibri" panose="020F0502020204030204" pitchFamily="34" charset="0"/>
              <a:sym typeface="Roboto"/>
            </a:endParaRPr>
          </a:p>
        </p:txBody>
      </p:sp>
      <p:sp>
        <p:nvSpPr>
          <p:cNvPr id="20" name="Google Shape;99;p15">
            <a:extLst>
              <a:ext uri="{FF2B5EF4-FFF2-40B4-BE49-F238E27FC236}">
                <a16:creationId xmlns:a16="http://schemas.microsoft.com/office/drawing/2014/main" xmlns="" id="{D3BFC07A-B750-F14E-AC42-E28F3EFD4064}"/>
              </a:ext>
            </a:extLst>
          </p:cNvPr>
          <p:cNvSpPr txBox="1"/>
          <p:nvPr/>
        </p:nvSpPr>
        <p:spPr>
          <a:xfrm>
            <a:off x="506729" y="5822930"/>
            <a:ext cx="4995614" cy="319500"/>
          </a:xfrm>
          <a:prstGeom prst="rect">
            <a:avLst/>
          </a:prstGeom>
          <a:noFill/>
          <a:ln>
            <a:noFill/>
          </a:ln>
        </p:spPr>
        <p:txBody>
          <a:bodyPr spcFirstLastPara="1" wrap="square" lIns="91425" tIns="91425" rIns="91425" bIns="91425" anchor="ctr" anchorCtr="0">
            <a:noAutofit/>
          </a:bodyPr>
          <a:lstStyle/>
          <a:p>
            <a:pPr lvl="0"/>
            <a:r>
              <a:rPr lang="x-none" sz="2100" dirty="0">
                <a:solidFill>
                  <a:srgbClr val="741B47"/>
                </a:solidFill>
                <a:latin typeface="Calibri" panose="020F0502020204030204" pitchFamily="34" charset="0"/>
                <a:ea typeface="Roboto"/>
                <a:cs typeface="Calibri" panose="020F0502020204030204" pitchFamily="34" charset="0"/>
                <a:sym typeface="Roboto"/>
              </a:rPr>
              <a:t>¡Investiga en </a:t>
            </a:r>
            <a:r>
              <a:rPr lang="x-none" sz="2100" dirty="0">
                <a:solidFill>
                  <a:srgbClr val="ED423D"/>
                </a:solidFill>
                <a:latin typeface="Calibri" panose="020F0502020204030204" pitchFamily="34" charset="0"/>
                <a:ea typeface="Roboto"/>
                <a:cs typeface="Calibri" panose="020F0502020204030204" pitchFamily="34" charset="0"/>
                <a:sym typeface="Roboto"/>
              </a:rPr>
              <a:t>internet</a:t>
            </a:r>
          </a:p>
          <a:p>
            <a:pPr lvl="0"/>
            <a:r>
              <a:rPr lang="x-none" sz="2100" dirty="0">
                <a:solidFill>
                  <a:srgbClr val="741B47"/>
                </a:solidFill>
                <a:latin typeface="Calibri" panose="020F0502020204030204" pitchFamily="34" charset="0"/>
                <a:ea typeface="Roboto"/>
                <a:cs typeface="Calibri" panose="020F0502020204030204" pitchFamily="34" charset="0"/>
                <a:sym typeface="Roboto"/>
              </a:rPr>
              <a:t>ocupando tu celular!  </a:t>
            </a:r>
          </a:p>
          <a:p>
            <a:pPr lvl="0"/>
            <a:r>
              <a:rPr lang="x-none" sz="2100" b="1" dirty="0">
                <a:solidFill>
                  <a:srgbClr val="741B47"/>
                </a:solidFill>
                <a:latin typeface="Calibri" panose="020F0502020204030204" pitchFamily="34" charset="0"/>
                <a:ea typeface="Roboto"/>
                <a:cs typeface="Calibri" panose="020F0502020204030204" pitchFamily="34" charset="0"/>
                <a:sym typeface="Roboto"/>
              </a:rPr>
              <a:t>¡Comparte tus respuestas!</a:t>
            </a:r>
          </a:p>
        </p:txBody>
      </p:sp>
      <p:grpSp>
        <p:nvGrpSpPr>
          <p:cNvPr id="7" name="Agrupar 6"/>
          <p:cNvGrpSpPr/>
          <p:nvPr/>
        </p:nvGrpSpPr>
        <p:grpSpPr>
          <a:xfrm>
            <a:off x="371783" y="2061749"/>
            <a:ext cx="5367968" cy="2584981"/>
            <a:chOff x="371783" y="2061749"/>
            <a:chExt cx="5367968" cy="2584981"/>
          </a:xfrm>
        </p:grpSpPr>
        <p:sp>
          <p:nvSpPr>
            <p:cNvPr id="15" name="Google Shape;73;p14"/>
            <p:cNvSpPr/>
            <p:nvPr/>
          </p:nvSpPr>
          <p:spPr>
            <a:xfrm>
              <a:off x="371783" y="2258677"/>
              <a:ext cx="5146719" cy="2388053"/>
            </a:xfrm>
            <a:prstGeom prst="roundRect">
              <a:avLst>
                <a:gd name="adj" fmla="val 9635"/>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pic>
          <p:nvPicPr>
            <p:cNvPr id="19" name="Google Shape;91;p15"/>
            <p:cNvPicPr preferRelativeResize="0"/>
            <p:nvPr/>
          </p:nvPicPr>
          <p:blipFill>
            <a:blip r:embed="rId2">
              <a:alphaModFix/>
            </a:blip>
            <a:stretch>
              <a:fillRect/>
            </a:stretch>
          </p:blipFill>
          <p:spPr>
            <a:xfrm>
              <a:off x="5262651" y="2061749"/>
              <a:ext cx="477100" cy="477100"/>
            </a:xfrm>
            <a:prstGeom prst="rect">
              <a:avLst/>
            </a:prstGeom>
            <a:noFill/>
            <a:ln>
              <a:noFill/>
            </a:ln>
          </p:spPr>
        </p:pic>
        <p:sp>
          <p:nvSpPr>
            <p:cNvPr id="21" name="CuadroTexto 20"/>
            <p:cNvSpPr txBox="1"/>
            <p:nvPr/>
          </p:nvSpPr>
          <p:spPr>
            <a:xfrm>
              <a:off x="641023" y="2790984"/>
              <a:ext cx="4425827" cy="1323439"/>
            </a:xfrm>
            <a:prstGeom prst="rect">
              <a:avLst/>
            </a:prstGeom>
            <a:noFill/>
          </p:spPr>
          <p:txBody>
            <a:bodyPr wrap="square" rtlCol="0">
              <a:spAutoFit/>
            </a:bodyPr>
            <a:lstStyle/>
            <a:p>
              <a:pPr marL="285750" indent="-285750">
                <a:buFont typeface="Arial" charset="0"/>
                <a:buChar char="•"/>
              </a:pPr>
              <a:r>
                <a:rPr lang="es-ES_tradnl" sz="1600" dirty="0" smtClean="0">
                  <a:latin typeface="Calibri" charset="0"/>
                  <a:ea typeface="Calibri" charset="0"/>
                  <a:cs typeface="Calibri" charset="0"/>
                </a:rPr>
                <a:t>¿Qué elementos se necesitan para armar un </a:t>
              </a:r>
              <a:r>
                <a:rPr lang="es-ES_tradnl" sz="1600" b="1" dirty="0" smtClean="0">
                  <a:solidFill>
                    <a:srgbClr val="76384D"/>
                  </a:solidFill>
                  <a:latin typeface="Calibri" charset="0"/>
                  <a:ea typeface="Calibri" charset="0"/>
                  <a:cs typeface="Calibri" charset="0"/>
                </a:rPr>
                <a:t>circuito eléctrico en serie?</a:t>
              </a:r>
            </a:p>
            <a:p>
              <a:pPr marL="285750" indent="-285750">
                <a:buFont typeface="Arial" charset="0"/>
                <a:buChar char="•"/>
              </a:pPr>
              <a:endParaRPr lang="es-ES_tradnl" sz="1600" dirty="0" smtClean="0">
                <a:latin typeface="Calibri" charset="0"/>
                <a:ea typeface="Calibri" charset="0"/>
                <a:cs typeface="Calibri" charset="0"/>
              </a:endParaRPr>
            </a:p>
            <a:p>
              <a:pPr marL="285750" indent="-285750">
                <a:buFont typeface="Arial" charset="0"/>
                <a:buChar char="•"/>
              </a:pPr>
              <a:r>
                <a:rPr lang="es-ES_tradnl" sz="1600" dirty="0" smtClean="0">
                  <a:latin typeface="Calibri" charset="0"/>
                  <a:ea typeface="Calibri" charset="0"/>
                  <a:cs typeface="Calibri" charset="0"/>
                </a:rPr>
                <a:t>Qué precauciones debes tener al momento de armado?</a:t>
              </a:r>
              <a:endParaRPr lang="es-ES_tradnl" sz="1600" dirty="0">
                <a:latin typeface="Calibri" charset="0"/>
                <a:ea typeface="Calibri" charset="0"/>
                <a:cs typeface="Calibri" charset="0"/>
              </a:endParaRPr>
            </a:p>
          </p:txBody>
        </p:sp>
      </p:grpSp>
      <p:pic>
        <p:nvPicPr>
          <p:cNvPr id="22" name="Imagen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9996" y="4056360"/>
            <a:ext cx="3817418" cy="3616716"/>
          </a:xfrm>
          <a:prstGeom prst="rect">
            <a:avLst/>
          </a:prstGeom>
        </p:spPr>
      </p:pic>
      <p:pic>
        <p:nvPicPr>
          <p:cNvPr id="23" name="Google Shape;207;p22"/>
          <p:cNvPicPr preferRelativeResize="0"/>
          <p:nvPr/>
        </p:nvPicPr>
        <p:blipFill>
          <a:blip r:embed="rId4">
            <a:alphaModFix/>
          </a:blip>
          <a:stretch>
            <a:fillRect/>
          </a:stretch>
        </p:blipFill>
        <p:spPr>
          <a:xfrm>
            <a:off x="6073984" y="1526056"/>
            <a:ext cx="2832082" cy="5093079"/>
          </a:xfrm>
          <a:prstGeom prst="rect">
            <a:avLst/>
          </a:prstGeom>
          <a:noFill/>
          <a:ln>
            <a:noFill/>
          </a:ln>
        </p:spPr>
      </p:pic>
    </p:spTree>
    <p:extLst>
      <p:ext uri="{BB962C8B-B14F-4D97-AF65-F5344CB8AC3E}">
        <p14:creationId xmlns:p14="http://schemas.microsoft.com/office/powerpoint/2010/main" val="1919049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14</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2" name="Google Shape;173;p19"/>
          <p:cNvSpPr txBox="1"/>
          <p:nvPr/>
        </p:nvSpPr>
        <p:spPr>
          <a:xfrm>
            <a:off x="407897" y="1642685"/>
            <a:ext cx="8950500"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ES" sz="2800" b="1" dirty="0" smtClean="0">
                <a:solidFill>
                  <a:srgbClr val="741B47"/>
                </a:solidFill>
                <a:latin typeface="Calibri" charset="0"/>
                <a:ea typeface="Calibri" charset="0"/>
                <a:cs typeface="Calibri" charset="0"/>
                <a:sym typeface="Roboto"/>
              </a:rPr>
              <a:t>DIAGRAMA ELÉCTRICO CIRCUITO EN PARALELO</a:t>
            </a:r>
            <a:endParaRPr lang="es-ES" sz="3100" b="1" dirty="0">
              <a:solidFill>
                <a:srgbClr val="741B47"/>
              </a:solidFill>
              <a:latin typeface="Calibri" charset="0"/>
              <a:ea typeface="Calibri" charset="0"/>
              <a:cs typeface="Calibri" charset="0"/>
              <a:sym typeface="Roboto"/>
            </a:endParaRPr>
          </a:p>
        </p:txBody>
      </p:sp>
      <p:sp>
        <p:nvSpPr>
          <p:cNvPr id="23" name="Google Shape;159;p18"/>
          <p:cNvSpPr/>
          <p:nvPr/>
        </p:nvSpPr>
        <p:spPr>
          <a:xfrm>
            <a:off x="511280" y="2232087"/>
            <a:ext cx="4052770" cy="1694821"/>
          </a:xfrm>
          <a:prstGeom prst="roundRect">
            <a:avLst>
              <a:gd name="adj" fmla="val 9448"/>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24" name="Google Shape;160;p18"/>
          <p:cNvSpPr txBox="1"/>
          <p:nvPr/>
        </p:nvSpPr>
        <p:spPr>
          <a:xfrm>
            <a:off x="856292" y="2408077"/>
            <a:ext cx="3362746" cy="1339721"/>
          </a:xfrm>
          <a:prstGeom prst="rect">
            <a:avLst/>
          </a:prstGeom>
          <a:noFill/>
          <a:ln>
            <a:noFill/>
          </a:ln>
        </p:spPr>
        <p:txBody>
          <a:bodyPr spcFirstLastPara="1" wrap="square" lIns="91425" tIns="91425" rIns="91425" bIns="91425" anchor="ctr" anchorCtr="0">
            <a:noAutofit/>
          </a:bodyPr>
          <a:lstStyle/>
          <a:p>
            <a:pPr indent="0">
              <a:lnSpc>
                <a:spcPct val="80000"/>
              </a:lnSpc>
              <a:buFont typeface="Monotype Sorts" pitchFamily="2" charset="2"/>
              <a:buNone/>
            </a:pPr>
            <a:r>
              <a:rPr lang="es-ES" sz="1600" dirty="0">
                <a:latin typeface="Calibri" charset="0"/>
                <a:ea typeface="Calibri" charset="0"/>
                <a:cs typeface="Calibri" charset="0"/>
              </a:rPr>
              <a:t>En la imagen de la derecha podemos observar que desde el terminal positivo de la batería, la corriente fluye a los resistores  R1, R2 y R3. El nodo que conecta nuestra batería a R1 también está conectado a los otros resistores. </a:t>
            </a:r>
          </a:p>
        </p:txBody>
      </p:sp>
      <p:sp>
        <p:nvSpPr>
          <p:cNvPr id="25" name="Google Shape;159;p18"/>
          <p:cNvSpPr/>
          <p:nvPr/>
        </p:nvSpPr>
        <p:spPr>
          <a:xfrm>
            <a:off x="511280" y="4030605"/>
            <a:ext cx="4052770" cy="1097580"/>
          </a:xfrm>
          <a:prstGeom prst="roundRect">
            <a:avLst>
              <a:gd name="adj" fmla="val 9448"/>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26" name="Google Shape;160;p18"/>
          <p:cNvSpPr txBox="1"/>
          <p:nvPr/>
        </p:nvSpPr>
        <p:spPr>
          <a:xfrm>
            <a:off x="856292" y="4243846"/>
            <a:ext cx="3362746" cy="671098"/>
          </a:xfrm>
          <a:prstGeom prst="rect">
            <a:avLst/>
          </a:prstGeom>
          <a:noFill/>
          <a:ln>
            <a:noFill/>
          </a:ln>
        </p:spPr>
        <p:txBody>
          <a:bodyPr spcFirstLastPara="1" wrap="square" lIns="91425" tIns="91425" rIns="91425" bIns="91425" anchor="ctr" anchorCtr="0">
            <a:noAutofit/>
          </a:bodyPr>
          <a:lstStyle/>
          <a:p>
            <a:pPr>
              <a:lnSpc>
                <a:spcPct val="80000"/>
              </a:lnSpc>
            </a:pPr>
            <a:r>
              <a:rPr lang="es-ES" sz="1600" dirty="0">
                <a:latin typeface="Calibri" charset="0"/>
                <a:ea typeface="Calibri" charset="0"/>
                <a:cs typeface="Calibri" charset="0"/>
              </a:rPr>
              <a:t>Los otros extremos de estos resistores se unen de manera similar a los otros, para después volverse a unir al terminal negativo de la batería. </a:t>
            </a:r>
          </a:p>
        </p:txBody>
      </p:sp>
      <p:sp>
        <p:nvSpPr>
          <p:cNvPr id="27" name="Google Shape;159;p18"/>
          <p:cNvSpPr/>
          <p:nvPr/>
        </p:nvSpPr>
        <p:spPr>
          <a:xfrm>
            <a:off x="511280" y="5242948"/>
            <a:ext cx="4052770" cy="1097580"/>
          </a:xfrm>
          <a:prstGeom prst="roundRect">
            <a:avLst>
              <a:gd name="adj" fmla="val 9448"/>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28" name="Google Shape;160;p18"/>
          <p:cNvSpPr txBox="1"/>
          <p:nvPr/>
        </p:nvSpPr>
        <p:spPr>
          <a:xfrm>
            <a:off x="856292" y="5418413"/>
            <a:ext cx="3362746" cy="746650"/>
          </a:xfrm>
          <a:prstGeom prst="rect">
            <a:avLst/>
          </a:prstGeom>
          <a:noFill/>
          <a:ln>
            <a:noFill/>
          </a:ln>
        </p:spPr>
        <p:txBody>
          <a:bodyPr spcFirstLastPara="1" wrap="square" lIns="91425" tIns="91425" rIns="91425" bIns="91425" anchor="ctr" anchorCtr="0">
            <a:noAutofit/>
          </a:bodyPr>
          <a:lstStyle/>
          <a:p>
            <a:pPr indent="0">
              <a:lnSpc>
                <a:spcPct val="80000"/>
              </a:lnSpc>
              <a:buFont typeface="Monotype Sorts" pitchFamily="2" charset="2"/>
              <a:buNone/>
            </a:pPr>
            <a:r>
              <a:rPr lang="es-ES" sz="1600" dirty="0">
                <a:latin typeface="Calibri" charset="0"/>
                <a:ea typeface="Calibri" charset="0"/>
                <a:cs typeface="Calibri" charset="0"/>
              </a:rPr>
              <a:t>Hay tres caminos diferentes que la corriente puede tomar antes de regresar a la batería, es por esto que los resistores están en paralelo.</a:t>
            </a: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9596" y="2059493"/>
            <a:ext cx="2185416" cy="5334000"/>
          </a:xfrm>
          <a:prstGeom prst="rect">
            <a:avLst/>
          </a:prstGeom>
        </p:spPr>
      </p:pic>
    </p:spTree>
    <p:extLst>
      <p:ext uri="{BB962C8B-B14F-4D97-AF65-F5344CB8AC3E}">
        <p14:creationId xmlns:p14="http://schemas.microsoft.com/office/powerpoint/2010/main" val="17001430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15</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5"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lvl="1">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DIAGRAMA ELÉCTRICO CIRCUITO EN PARALELO</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pic>
        <p:nvPicPr>
          <p:cNvPr id="16" name="Imagen 15">
            <a:extLst>
              <a:ext uri="{FF2B5EF4-FFF2-40B4-BE49-F238E27FC236}">
                <a16:creationId xmlns:a16="http://schemas.microsoft.com/office/drawing/2014/main" xmlns="" id="{208D6C4B-EB5E-44F1-BBE5-AB67E44AB0B3}"/>
              </a:ext>
            </a:extLst>
          </p:cNvPr>
          <p:cNvPicPr>
            <a:picLocks noChangeAspect="1"/>
          </p:cNvPicPr>
          <p:nvPr/>
        </p:nvPicPr>
        <p:blipFill>
          <a:blip r:embed="rId2"/>
          <a:stretch>
            <a:fillRect/>
          </a:stretch>
        </p:blipFill>
        <p:spPr>
          <a:xfrm>
            <a:off x="375975" y="3472897"/>
            <a:ext cx="4721742" cy="3200972"/>
          </a:xfrm>
          <a:prstGeom prst="round2DiagRect">
            <a:avLst>
              <a:gd name="adj1" fmla="val 16667"/>
              <a:gd name="adj2" fmla="val 0"/>
            </a:avLst>
          </a:prstGeom>
          <a:ln w="88900" cap="sq">
            <a:solidFill>
              <a:srgbClr val="FFFFFF"/>
            </a:solidFill>
            <a:miter lim="800000"/>
          </a:ln>
          <a:effectLst>
            <a:outerShdw sx="1000" sy="1000" algn="tl" rotWithShape="0">
              <a:srgbClr val="000000"/>
            </a:outerShdw>
          </a:effectLst>
        </p:spPr>
      </p:pic>
      <p:pic>
        <p:nvPicPr>
          <p:cNvPr id="17" name="Imagen 16">
            <a:extLst>
              <a:ext uri="{FF2B5EF4-FFF2-40B4-BE49-F238E27FC236}">
                <a16:creationId xmlns:a16="http://schemas.microsoft.com/office/drawing/2014/main" xmlns="" id="{09A38CDC-5FEE-4111-B66F-F5FF2DD02F10}"/>
              </a:ext>
            </a:extLst>
          </p:cNvPr>
          <p:cNvPicPr>
            <a:picLocks noChangeAspect="1"/>
          </p:cNvPicPr>
          <p:nvPr/>
        </p:nvPicPr>
        <p:blipFill>
          <a:blip r:embed="rId3"/>
          <a:stretch>
            <a:fillRect/>
          </a:stretch>
        </p:blipFill>
        <p:spPr>
          <a:xfrm>
            <a:off x="5501020" y="1901131"/>
            <a:ext cx="3689848" cy="4772738"/>
          </a:xfrm>
          <a:prstGeom prst="round2DiagRect">
            <a:avLst>
              <a:gd name="adj1" fmla="val 16667"/>
              <a:gd name="adj2" fmla="val 0"/>
            </a:avLst>
          </a:prstGeom>
          <a:ln w="88900" cap="sq">
            <a:solidFill>
              <a:srgbClr val="FFFFFF"/>
            </a:solidFill>
            <a:miter lim="800000"/>
          </a:ln>
          <a:effectLst>
            <a:outerShdw sx="1000" sy="1000" algn="tl" rotWithShape="0">
              <a:srgbClr val="000000"/>
            </a:outerShdw>
          </a:effectLst>
        </p:spPr>
      </p:pic>
      <p:sp>
        <p:nvSpPr>
          <p:cNvPr id="18" name="Google Shape;159;p18"/>
          <p:cNvSpPr/>
          <p:nvPr/>
        </p:nvSpPr>
        <p:spPr>
          <a:xfrm>
            <a:off x="375975" y="2229782"/>
            <a:ext cx="4721742" cy="786795"/>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19" name="CuadroTexto 18"/>
          <p:cNvSpPr txBox="1"/>
          <p:nvPr/>
        </p:nvSpPr>
        <p:spPr>
          <a:xfrm>
            <a:off x="703706" y="2361569"/>
            <a:ext cx="4066281" cy="523220"/>
          </a:xfrm>
          <a:prstGeom prst="rect">
            <a:avLst/>
          </a:prstGeom>
          <a:noFill/>
        </p:spPr>
        <p:txBody>
          <a:bodyPr wrap="square" rtlCol="0">
            <a:spAutoFit/>
          </a:bodyPr>
          <a:lstStyle/>
          <a:p>
            <a:pPr lvl="0" algn="ctr"/>
            <a:r>
              <a:rPr lang="es-ES" dirty="0" smtClean="0">
                <a:solidFill>
                  <a:schemeClr val="tx1"/>
                </a:solidFill>
              </a:rPr>
              <a:t>Ejemplos en el área automotriz </a:t>
            </a:r>
            <a:r>
              <a:rPr lang="mr-IN" dirty="0" smtClean="0">
                <a:solidFill>
                  <a:schemeClr val="tx1"/>
                </a:solidFill>
              </a:rPr>
              <a:t>–</a:t>
            </a:r>
            <a:r>
              <a:rPr lang="es-ES" dirty="0" smtClean="0">
                <a:solidFill>
                  <a:schemeClr val="tx1"/>
                </a:solidFill>
              </a:rPr>
              <a:t> cableado interno e iluminación</a:t>
            </a:r>
            <a:endParaRPr lang="en-US" sz="1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64172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16</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2"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VENTAJAS DE UN CIRCUITO ELÉCTRICO EN SERIE</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3" name="Google Shape;73;p14"/>
          <p:cNvSpPr/>
          <p:nvPr/>
        </p:nvSpPr>
        <p:spPr>
          <a:xfrm>
            <a:off x="381517" y="2321615"/>
            <a:ext cx="4391848" cy="1132590"/>
          </a:xfrm>
          <a:prstGeom prst="roundRect">
            <a:avLst>
              <a:gd name="adj" fmla="val 16667"/>
            </a:avLst>
          </a:prstGeom>
          <a:solidFill>
            <a:srgbClr val="F3F3F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5" name="CuadroTexto 24"/>
          <p:cNvSpPr txBox="1"/>
          <p:nvPr/>
        </p:nvSpPr>
        <p:spPr>
          <a:xfrm>
            <a:off x="1423375" y="2518578"/>
            <a:ext cx="3289919" cy="738664"/>
          </a:xfrm>
          <a:prstGeom prst="rect">
            <a:avLst/>
          </a:prstGeom>
          <a:noFill/>
        </p:spPr>
        <p:txBody>
          <a:bodyPr wrap="square" rtlCol="0">
            <a:spAutoFit/>
          </a:bodyPr>
          <a:lstStyle/>
          <a:p>
            <a:r>
              <a:rPr lang="es-ES" dirty="0"/>
              <a:t>Un diseño de circuito paralelo es fácil de diseñar para cualquier contratista </a:t>
            </a:r>
            <a:r>
              <a:rPr lang="es-ES" dirty="0" smtClean="0"/>
              <a:t>eléctrico</a:t>
            </a:r>
            <a:r>
              <a:rPr lang="es-CL" sz="1400" dirty="0" smtClean="0">
                <a:latin typeface="Calibri" charset="0"/>
                <a:ea typeface="Calibri" charset="0"/>
                <a:cs typeface="Calibri" charset="0"/>
              </a:rPr>
              <a:t>.</a:t>
            </a:r>
            <a:endParaRPr lang="en-US" sz="1400" dirty="0">
              <a:latin typeface="Calibri" charset="0"/>
              <a:ea typeface="Calibri" charset="0"/>
              <a:cs typeface="Calibri" charset="0"/>
            </a:endParaRPr>
          </a:p>
        </p:txBody>
      </p:sp>
      <p:pic>
        <p:nvPicPr>
          <p:cNvPr id="26" name="Imagen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895" y="2523359"/>
            <a:ext cx="729102" cy="729102"/>
          </a:xfrm>
          <a:prstGeom prst="rect">
            <a:avLst/>
          </a:prstGeom>
        </p:spPr>
      </p:pic>
      <p:sp>
        <p:nvSpPr>
          <p:cNvPr id="27" name="Google Shape;73;p14"/>
          <p:cNvSpPr/>
          <p:nvPr/>
        </p:nvSpPr>
        <p:spPr>
          <a:xfrm>
            <a:off x="381517" y="3577981"/>
            <a:ext cx="4391848" cy="1347707"/>
          </a:xfrm>
          <a:prstGeom prst="roundRect">
            <a:avLst>
              <a:gd name="adj" fmla="val 16667"/>
            </a:avLst>
          </a:prstGeom>
          <a:solidFill>
            <a:srgbClr val="F3F3F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8" name="CuadroTexto 27"/>
          <p:cNvSpPr txBox="1"/>
          <p:nvPr/>
        </p:nvSpPr>
        <p:spPr>
          <a:xfrm>
            <a:off x="1423375" y="4019235"/>
            <a:ext cx="3289919" cy="523220"/>
          </a:xfrm>
          <a:prstGeom prst="rect">
            <a:avLst/>
          </a:prstGeom>
          <a:noFill/>
        </p:spPr>
        <p:txBody>
          <a:bodyPr wrap="square" rtlCol="0">
            <a:spAutoFit/>
          </a:bodyPr>
          <a:lstStyle/>
          <a:p>
            <a:pPr lvl="0"/>
            <a:r>
              <a:rPr lang="es-ES" dirty="0"/>
              <a:t>Permiten agregar componentes en el circuito sin cambiar el voltaje.</a:t>
            </a:r>
            <a:endParaRPr lang="en-US" dirty="0"/>
          </a:p>
        </p:txBody>
      </p:sp>
      <p:sp>
        <p:nvSpPr>
          <p:cNvPr id="30" name="Google Shape;73;p14"/>
          <p:cNvSpPr/>
          <p:nvPr/>
        </p:nvSpPr>
        <p:spPr>
          <a:xfrm>
            <a:off x="381517" y="5029705"/>
            <a:ext cx="4391848" cy="1757825"/>
          </a:xfrm>
          <a:prstGeom prst="roundRect">
            <a:avLst>
              <a:gd name="adj" fmla="val 16667"/>
            </a:avLst>
          </a:prstGeom>
          <a:solidFill>
            <a:srgbClr val="F3F3F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1" name="CuadroTexto 30"/>
          <p:cNvSpPr txBox="1"/>
          <p:nvPr/>
        </p:nvSpPr>
        <p:spPr>
          <a:xfrm>
            <a:off x="1423375" y="5323842"/>
            <a:ext cx="3289919" cy="1169551"/>
          </a:xfrm>
          <a:prstGeom prst="rect">
            <a:avLst/>
          </a:prstGeom>
          <a:noFill/>
        </p:spPr>
        <p:txBody>
          <a:bodyPr wrap="square" rtlCol="0">
            <a:spAutoFit/>
          </a:bodyPr>
          <a:lstStyle/>
          <a:p>
            <a:pPr lvl="0"/>
            <a:r>
              <a:rPr lang="es-ES" dirty="0"/>
              <a:t>Cuando se instala correctamente y de acuerdo con las Normas Eléctricas, los circuitos paralelos permiten que diferentes componentes tengan sus propios interruptores.</a:t>
            </a:r>
            <a:endParaRPr lang="en-US" dirty="0"/>
          </a:p>
        </p:txBody>
      </p:sp>
      <p:sp>
        <p:nvSpPr>
          <p:cNvPr id="33" name="Google Shape;73;p14"/>
          <p:cNvSpPr/>
          <p:nvPr/>
        </p:nvSpPr>
        <p:spPr>
          <a:xfrm>
            <a:off x="4953515" y="2305362"/>
            <a:ext cx="4391848" cy="1165097"/>
          </a:xfrm>
          <a:prstGeom prst="roundRect">
            <a:avLst>
              <a:gd name="adj" fmla="val 16667"/>
            </a:avLst>
          </a:prstGeom>
          <a:solidFill>
            <a:srgbClr val="F3F3F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4" name="CuadroTexto 33"/>
          <p:cNvSpPr txBox="1"/>
          <p:nvPr/>
        </p:nvSpPr>
        <p:spPr>
          <a:xfrm>
            <a:off x="5995373" y="2410857"/>
            <a:ext cx="3289919" cy="954107"/>
          </a:xfrm>
          <a:prstGeom prst="rect">
            <a:avLst/>
          </a:prstGeom>
          <a:noFill/>
        </p:spPr>
        <p:txBody>
          <a:bodyPr wrap="square" rtlCol="0">
            <a:spAutoFit/>
          </a:bodyPr>
          <a:lstStyle/>
          <a:p>
            <a:pPr lvl="0"/>
            <a:r>
              <a:rPr lang="es-ES" dirty="0"/>
              <a:t>En un circuito en serie, agregar más componentes al circuito aumenta la resistencia, lo que significa que la corriente eléctrica disminuye.</a:t>
            </a:r>
            <a:endParaRPr lang="en-US" dirty="0"/>
          </a:p>
        </p:txBody>
      </p:sp>
      <p:sp>
        <p:nvSpPr>
          <p:cNvPr id="36" name="Google Shape;73;p14"/>
          <p:cNvSpPr/>
          <p:nvPr/>
        </p:nvSpPr>
        <p:spPr>
          <a:xfrm>
            <a:off x="4953515" y="3577981"/>
            <a:ext cx="4391848" cy="1347707"/>
          </a:xfrm>
          <a:prstGeom prst="roundRect">
            <a:avLst>
              <a:gd name="adj" fmla="val 16667"/>
            </a:avLst>
          </a:prstGeom>
          <a:solidFill>
            <a:srgbClr val="F3F3F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61" name="Google Shape;73;p14"/>
          <p:cNvSpPr/>
          <p:nvPr/>
        </p:nvSpPr>
        <p:spPr>
          <a:xfrm>
            <a:off x="4953515" y="5029705"/>
            <a:ext cx="4391848" cy="1757825"/>
          </a:xfrm>
          <a:prstGeom prst="roundRect">
            <a:avLst>
              <a:gd name="adj" fmla="val 16667"/>
            </a:avLst>
          </a:prstGeom>
          <a:solidFill>
            <a:srgbClr val="F3F3F3"/>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7" name="CuadroTexto 36"/>
          <p:cNvSpPr txBox="1"/>
          <p:nvPr/>
        </p:nvSpPr>
        <p:spPr>
          <a:xfrm>
            <a:off x="5995373" y="3696070"/>
            <a:ext cx="3289919" cy="1169551"/>
          </a:xfrm>
          <a:prstGeom prst="rect">
            <a:avLst/>
          </a:prstGeom>
          <a:noFill/>
        </p:spPr>
        <p:txBody>
          <a:bodyPr wrap="square" rtlCol="0">
            <a:spAutoFit/>
          </a:bodyPr>
          <a:lstStyle/>
          <a:p>
            <a:pPr lvl="0"/>
            <a:r>
              <a:rPr lang="es-ES" dirty="0"/>
              <a:t>Aseguran que todos los componentes del circuito tengan el mismo voltaje que la fuente. Por ejemplo, todas las ampolletas en una cadena de luces tienen el mismo brillo.</a:t>
            </a:r>
            <a:endParaRPr lang="en-US" dirty="0"/>
          </a:p>
        </p:txBody>
      </p:sp>
      <p:sp>
        <p:nvSpPr>
          <p:cNvPr id="39" name="CuadroTexto 38"/>
          <p:cNvSpPr txBox="1"/>
          <p:nvPr/>
        </p:nvSpPr>
        <p:spPr>
          <a:xfrm>
            <a:off x="5995373" y="5108398"/>
            <a:ext cx="3289919" cy="1600438"/>
          </a:xfrm>
          <a:prstGeom prst="rect">
            <a:avLst/>
          </a:prstGeom>
          <a:noFill/>
        </p:spPr>
        <p:txBody>
          <a:bodyPr wrap="square" rtlCol="0">
            <a:spAutoFit/>
          </a:bodyPr>
          <a:lstStyle/>
          <a:p>
            <a:pPr lvl="0"/>
            <a:r>
              <a:rPr lang="es-ES" dirty="0"/>
              <a:t>Si un componente falla, los otros componentes tampoco funcionarán frente a una disposición de circuito paralelo que permite que la electricidad fluya a través de más de una ruta; si un componente falla, los otros no se verán afectados.</a:t>
            </a:r>
            <a:endParaRPr lang="en-US" dirty="0"/>
          </a:p>
        </p:txBody>
      </p:sp>
      <p:pic>
        <p:nvPicPr>
          <p:cNvPr id="40" name="Imagen 3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9893" y="5544066"/>
            <a:ext cx="729102" cy="729102"/>
          </a:xfrm>
          <a:prstGeom prst="rect">
            <a:avLst/>
          </a:prstGeom>
        </p:spPr>
      </p:pic>
      <p:sp>
        <p:nvSpPr>
          <p:cNvPr id="15" name="Rectángulo redondeado 14"/>
          <p:cNvSpPr/>
          <p:nvPr/>
        </p:nvSpPr>
        <p:spPr>
          <a:xfrm>
            <a:off x="537895" y="2518578"/>
            <a:ext cx="729102" cy="72448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42" name="Rectángulo 41" descr="Electrician"/>
          <p:cNvSpPr/>
          <p:nvPr/>
        </p:nvSpPr>
        <p:spPr>
          <a:xfrm>
            <a:off x="606868" y="2592332"/>
            <a:ext cx="591156" cy="591156"/>
          </a:xfrm>
          <a:prstGeom prst="rect">
            <a:avLst/>
          </a:prstGeom>
          <a:blipFill>
            <a:blip r:embed="rId3">
              <a:extLst>
                <a:ext uri="{28A0092B-C50C-407E-A947-70E740481C1C}">
                  <a14:useLocalDpi xmlns:a14="http://schemas.microsoft.com/office/drawing/2010/main" val="0"/>
                </a:ext>
                <a:ext uri="{96DAC541-7B7A-43D3-8B79-37D633B846F1}">
                  <asvg:svgBlip xmlns:lc="http://schemas.openxmlformats.org/drawingml/2006/lockedCanvas" xmlns:asvg="http://schemas.microsoft.com/office/drawing/2016/SVG/main" xmlns="" xmlns:dgm="http://schemas.openxmlformats.org/drawingml/2006/diagram"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44" name="Rectángulo redondeado 43"/>
          <p:cNvSpPr/>
          <p:nvPr/>
        </p:nvSpPr>
        <p:spPr>
          <a:xfrm>
            <a:off x="537895" y="3915848"/>
            <a:ext cx="729102" cy="72448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45" name="Rectángulo 44" descr="Disconnected"/>
          <p:cNvSpPr/>
          <p:nvPr/>
        </p:nvSpPr>
        <p:spPr>
          <a:xfrm>
            <a:off x="537895" y="3915848"/>
            <a:ext cx="719699" cy="719699"/>
          </a:xfrm>
          <a:prstGeom prst="rect">
            <a:avLst/>
          </a:prstGeom>
          <a:blipFill>
            <a:blip r:embed="rId5">
              <a:extLst>
                <a:ext uri="{28A0092B-C50C-407E-A947-70E740481C1C}">
                  <a14:useLocalDpi xmlns:a14="http://schemas.microsoft.com/office/drawing/2010/main" val="0"/>
                </a:ext>
                <a:ext uri="{96DAC541-7B7A-43D3-8B79-37D633B846F1}">
                  <asvg:svgBlip xmlns:lc="http://schemas.openxmlformats.org/drawingml/2006/lockedCanvas" xmlns:asvg="http://schemas.microsoft.com/office/drawing/2016/SVG/main" xmlns="" xmlns:dgm="http://schemas.openxmlformats.org/drawingml/2006/diagram" r:embed="rId6"/>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sp>
      <p:sp>
        <p:nvSpPr>
          <p:cNvPr id="50" name="Rectángulo redondeado 49"/>
          <p:cNvSpPr/>
          <p:nvPr/>
        </p:nvSpPr>
        <p:spPr>
          <a:xfrm>
            <a:off x="537895" y="5541504"/>
            <a:ext cx="729102" cy="72448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1" name="Rectángulo 50" descr="Processor"/>
          <p:cNvSpPr/>
          <p:nvPr/>
        </p:nvSpPr>
        <p:spPr>
          <a:xfrm>
            <a:off x="589366" y="5590664"/>
            <a:ext cx="626161" cy="626161"/>
          </a:xfrm>
          <a:prstGeom prst="rect">
            <a:avLst/>
          </a:prstGeom>
          <a:blipFill>
            <a:blip r:embed="rId7">
              <a:extLst>
                <a:ext uri="{28A0092B-C50C-407E-A947-70E740481C1C}">
                  <a14:useLocalDpi xmlns:a14="http://schemas.microsoft.com/office/drawing/2010/main" val="0"/>
                </a:ext>
                <a:ext uri="{96DAC541-7B7A-43D3-8B79-37D633B846F1}">
                  <asvg:svgBlip xmlns:lc="http://schemas.openxmlformats.org/drawingml/2006/lockedCanvas" xmlns:asvg="http://schemas.microsoft.com/office/drawing/2016/SVG/main" xmlns="" xmlns:dgm="http://schemas.openxmlformats.org/drawingml/2006/diagram" r:embed="rId10"/>
                </a:ext>
              </a:extLst>
            </a:blip>
            <a:stretch>
              <a:fillRect/>
            </a:stretch>
          </a:blipFill>
          <a:ln>
            <a:no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56" name="Rectángulo redondeado 55"/>
          <p:cNvSpPr/>
          <p:nvPr/>
        </p:nvSpPr>
        <p:spPr>
          <a:xfrm>
            <a:off x="5109893" y="2518578"/>
            <a:ext cx="729102" cy="72448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7" name="Rectángulo redondeado 56"/>
          <p:cNvSpPr/>
          <p:nvPr/>
        </p:nvSpPr>
        <p:spPr>
          <a:xfrm>
            <a:off x="5109893" y="3920916"/>
            <a:ext cx="729102" cy="72448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8" name="Rectángulo 57" descr="Maximize"/>
          <p:cNvSpPr/>
          <p:nvPr/>
        </p:nvSpPr>
        <p:spPr>
          <a:xfrm>
            <a:off x="5217278" y="2611782"/>
            <a:ext cx="527074" cy="527074"/>
          </a:xfrm>
          <a:prstGeom prst="rect">
            <a:avLst/>
          </a:prstGeom>
          <a:blipFill>
            <a:blip r:embed="rId11">
              <a:extLst>
                <a:ext uri="{28A0092B-C50C-407E-A947-70E740481C1C}">
                  <a14:useLocalDpi xmlns:a14="http://schemas.microsoft.com/office/drawing/2010/main" val="0"/>
                </a:ext>
                <a:ext uri="{96DAC541-7B7A-43D3-8B79-37D633B846F1}">
                  <asvg:svgBlip xmlns:lc="http://schemas.openxmlformats.org/drawingml/2006/lockedCanvas" xmlns:asvg="http://schemas.microsoft.com/office/drawing/2016/SVG/main" xmlns="" xmlns:dgm="http://schemas.openxmlformats.org/drawingml/2006/diagram" r:embed="rId12"/>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s-ES_tradnl" dirty="0"/>
          </a:p>
        </p:txBody>
      </p:sp>
      <p:sp>
        <p:nvSpPr>
          <p:cNvPr id="59" name="Rectángulo 58" descr="Caterpillar"/>
          <p:cNvSpPr/>
          <p:nvPr/>
        </p:nvSpPr>
        <p:spPr>
          <a:xfrm>
            <a:off x="5145483" y="3946736"/>
            <a:ext cx="657922" cy="657922"/>
          </a:xfrm>
          <a:prstGeom prst="rect">
            <a:avLst/>
          </a:prstGeom>
          <a:blipFill>
            <a:blip r:embed="rId13">
              <a:extLst>
                <a:ext uri="{28A0092B-C50C-407E-A947-70E740481C1C}">
                  <a14:useLocalDpi xmlns:a14="http://schemas.microsoft.com/office/drawing/2010/main" val="0"/>
                </a:ext>
                <a:ext uri="{96DAC541-7B7A-43D3-8B79-37D633B846F1}">
                  <asvg:svgBlip xmlns:lc="http://schemas.openxmlformats.org/drawingml/2006/lockedCanvas" xmlns:asvg="http://schemas.microsoft.com/office/drawing/2016/SVG/main" xmlns="" xmlns:dgm="http://schemas.openxmlformats.org/drawingml/2006/diagram" r:embed="rId8"/>
                </a:ext>
              </a:extLst>
            </a:blip>
            <a:stretch>
              <a:fillRect/>
            </a:stretch>
          </a:blip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sp>
    </p:spTree>
    <p:extLst>
      <p:ext uri="{BB962C8B-B14F-4D97-AF65-F5344CB8AC3E}">
        <p14:creationId xmlns:p14="http://schemas.microsoft.com/office/powerpoint/2010/main" val="2279315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17</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8"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CARÁCTERÍSTICAS DEL CIRCUITO ELÉCTRICO MIXTO</a:t>
            </a:r>
            <a:endParaRPr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9" name="Google Shape;159;p18"/>
          <p:cNvSpPr/>
          <p:nvPr/>
        </p:nvSpPr>
        <p:spPr>
          <a:xfrm>
            <a:off x="1274851" y="2229782"/>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2" name="CuadroTexto 31"/>
          <p:cNvSpPr txBox="1"/>
          <p:nvPr/>
        </p:nvSpPr>
        <p:spPr>
          <a:xfrm>
            <a:off x="1828801" y="2455542"/>
            <a:ext cx="5439266" cy="523220"/>
          </a:xfrm>
          <a:prstGeom prst="rect">
            <a:avLst/>
          </a:prstGeom>
          <a:noFill/>
        </p:spPr>
        <p:txBody>
          <a:bodyPr wrap="square" rtlCol="0">
            <a:spAutoFit/>
          </a:bodyPr>
          <a:lstStyle/>
          <a:p>
            <a:pPr lvl="0"/>
            <a:r>
              <a:rPr lang="es-ES" dirty="0" smtClean="0">
                <a:solidFill>
                  <a:schemeClr val="tx1"/>
                </a:solidFill>
              </a:rPr>
              <a:t>Es cuando los elementos de un circuito están conectados en serie y otros en paralelo.</a:t>
            </a:r>
            <a:endParaRPr lang="en-US" sz="1200" dirty="0">
              <a:latin typeface="Calibri" panose="020F0502020204030204" pitchFamily="34" charset="0"/>
              <a:cs typeface="Calibri" panose="020F0502020204030204" pitchFamily="34" charset="0"/>
            </a:endParaRPr>
          </a:p>
        </p:txBody>
      </p:sp>
      <p:sp>
        <p:nvSpPr>
          <p:cNvPr id="34" name="Google Shape;159;p18"/>
          <p:cNvSpPr/>
          <p:nvPr/>
        </p:nvSpPr>
        <p:spPr>
          <a:xfrm>
            <a:off x="1274851" y="3591762"/>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5" name="CuadroTexto 34"/>
          <p:cNvSpPr txBox="1"/>
          <p:nvPr/>
        </p:nvSpPr>
        <p:spPr>
          <a:xfrm>
            <a:off x="1828801" y="3925244"/>
            <a:ext cx="5439266" cy="307777"/>
          </a:xfrm>
          <a:prstGeom prst="rect">
            <a:avLst/>
          </a:prstGeom>
          <a:noFill/>
        </p:spPr>
        <p:txBody>
          <a:bodyPr wrap="square" rtlCol="0">
            <a:spAutoFit/>
          </a:bodyPr>
          <a:lstStyle/>
          <a:p>
            <a:pPr lvl="0"/>
            <a:r>
              <a:rPr lang="es-ES" dirty="0" smtClean="0">
                <a:solidFill>
                  <a:schemeClr val="tx1"/>
                </a:solidFill>
                <a:latin typeface="Calibri" panose="020F0502020204030204" pitchFamily="34" charset="0"/>
                <a:cs typeface="Calibri" panose="020F0502020204030204" pitchFamily="34" charset="0"/>
              </a:rPr>
              <a:t>El voltaje varía dependiendo de la caída de tensión en cada nodo.</a:t>
            </a:r>
            <a:endParaRPr lang="es-ES_tradnl" dirty="0"/>
          </a:p>
        </p:txBody>
      </p:sp>
      <p:sp>
        <p:nvSpPr>
          <p:cNvPr id="36" name="Google Shape;159;p18"/>
          <p:cNvSpPr/>
          <p:nvPr/>
        </p:nvSpPr>
        <p:spPr>
          <a:xfrm>
            <a:off x="1274851" y="5013595"/>
            <a:ext cx="6125190" cy="97474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sp>
        <p:nvSpPr>
          <p:cNvPr id="37" name="CuadroTexto 36"/>
          <p:cNvSpPr txBox="1"/>
          <p:nvPr/>
        </p:nvSpPr>
        <p:spPr>
          <a:xfrm>
            <a:off x="1828801" y="5347077"/>
            <a:ext cx="5439266" cy="307777"/>
          </a:xfrm>
          <a:prstGeom prst="rect">
            <a:avLst/>
          </a:prstGeom>
          <a:noFill/>
        </p:spPr>
        <p:txBody>
          <a:bodyPr wrap="square" rtlCol="0">
            <a:spAutoFit/>
          </a:bodyPr>
          <a:lstStyle/>
          <a:p>
            <a:pPr lvl="0"/>
            <a:r>
              <a:rPr lang="es-ES" dirty="0" smtClean="0">
                <a:solidFill>
                  <a:schemeClr val="tx1"/>
                </a:solidFill>
                <a:latin typeface="Calibri" panose="020F0502020204030204" pitchFamily="34" charset="0"/>
                <a:cs typeface="Calibri" panose="020F0502020204030204" pitchFamily="34" charset="0"/>
              </a:rPr>
              <a:t>La intensidad de la corriente varía dependiendo de la conexión.</a:t>
            </a:r>
            <a:endParaRPr lang="es-ES_tradnl" dirty="0"/>
          </a:p>
        </p:txBody>
      </p:sp>
      <p:pic>
        <p:nvPicPr>
          <p:cNvPr id="41" name="Imagen 4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787" y="3526302"/>
            <a:ext cx="1149035" cy="1149035"/>
          </a:xfrm>
          <a:prstGeom prst="rect">
            <a:avLst/>
          </a:prstGeom>
        </p:spPr>
      </p:pic>
      <p:pic>
        <p:nvPicPr>
          <p:cNvPr id="44" name="Imagen 4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787" y="2137691"/>
            <a:ext cx="1149035" cy="1149035"/>
          </a:xfrm>
          <a:prstGeom prst="rect">
            <a:avLst/>
          </a:prstGeom>
        </p:spPr>
      </p:pic>
      <p:pic>
        <p:nvPicPr>
          <p:cNvPr id="46" name="Imagen 4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787" y="4926448"/>
            <a:ext cx="1149035" cy="1149035"/>
          </a:xfrm>
          <a:prstGeom prst="rect">
            <a:avLst/>
          </a:prstGeom>
        </p:spPr>
      </p:pic>
    </p:spTree>
    <p:extLst>
      <p:ext uri="{BB962C8B-B14F-4D97-AF65-F5344CB8AC3E}">
        <p14:creationId xmlns:p14="http://schemas.microsoft.com/office/powerpoint/2010/main" val="247044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18</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RECORDEMOS CONCEPTOS</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9" name="Grupo 15"/>
          <p:cNvGrpSpPr/>
          <p:nvPr/>
        </p:nvGrpSpPr>
        <p:grpSpPr>
          <a:xfrm>
            <a:off x="696333" y="2911885"/>
            <a:ext cx="6999671" cy="2696553"/>
            <a:chOff x="3570158" y="3098700"/>
            <a:chExt cx="4657800" cy="1525000"/>
          </a:xfrm>
        </p:grpSpPr>
        <p:sp>
          <p:nvSpPr>
            <p:cNvPr id="10" name="Google Shape;73;p14"/>
            <p:cNvSpPr/>
            <p:nvPr/>
          </p:nvSpPr>
          <p:spPr>
            <a:xfrm>
              <a:off x="3570158" y="3098700"/>
              <a:ext cx="4657800" cy="15250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1" name="Google Shape;80;p14"/>
            <p:cNvSpPr txBox="1"/>
            <p:nvPr/>
          </p:nvSpPr>
          <p:spPr>
            <a:xfrm>
              <a:off x="4237214" y="3625505"/>
              <a:ext cx="3323687" cy="438026"/>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x-none" sz="2000" dirty="0">
                  <a:solidFill>
                    <a:srgbClr val="741B47"/>
                  </a:solidFill>
                  <a:latin typeface="Calibri" panose="020F0502020204030204" pitchFamily="34" charset="0"/>
                  <a:ea typeface="Roboto"/>
                  <a:cs typeface="Calibri" panose="020F0502020204030204" pitchFamily="34" charset="0"/>
                  <a:sym typeface="Roboto"/>
                </a:rPr>
                <a:t>IDENTIFICANDO Y MIDIENDO</a:t>
              </a:r>
            </a:p>
            <a:p>
              <a:pPr lvl="0">
                <a:lnSpc>
                  <a:spcPct val="90000"/>
                </a:lnSpc>
                <a:buClr>
                  <a:schemeClr val="dk1"/>
                </a:buClr>
                <a:buSzPts val="1100"/>
              </a:pPr>
              <a:r>
                <a:rPr lang="es-ES" sz="2000" b="1" dirty="0">
                  <a:solidFill>
                    <a:srgbClr val="741B47"/>
                  </a:solidFill>
                  <a:latin typeface="Calibri" panose="020F0502020204030204" pitchFamily="34" charset="0"/>
                  <a:ea typeface="Roboto"/>
                  <a:cs typeface="Calibri" panose="020F0502020204030204" pitchFamily="34" charset="0"/>
                  <a:sym typeface="Roboto"/>
                </a:rPr>
                <a:t>CIRCUITOS EN SERIE Y </a:t>
              </a:r>
              <a:r>
                <a:rPr lang="es-ES" sz="2000" b="1" dirty="0" smtClean="0">
                  <a:solidFill>
                    <a:srgbClr val="741B47"/>
                  </a:solidFill>
                  <a:latin typeface="Calibri" panose="020F0502020204030204" pitchFamily="34" charset="0"/>
                  <a:ea typeface="Roboto"/>
                  <a:cs typeface="Calibri" panose="020F0502020204030204" pitchFamily="34" charset="0"/>
                  <a:sym typeface="Roboto"/>
                </a:rPr>
                <a:t>PARALELOS</a:t>
              </a:r>
              <a:endParaRPr lang="x-none" sz="2000" b="1" dirty="0">
                <a:solidFill>
                  <a:srgbClr val="741B47"/>
                </a:solidFill>
                <a:latin typeface="Calibri" panose="020F0502020204030204" pitchFamily="34" charset="0"/>
                <a:ea typeface="Roboto"/>
                <a:cs typeface="Calibri" panose="020F0502020204030204" pitchFamily="34" charset="0"/>
                <a:sym typeface="Roboto"/>
              </a:endParaRPr>
            </a:p>
          </p:txBody>
        </p:sp>
      </p:grpSp>
      <p:sp>
        <p:nvSpPr>
          <p:cNvPr id="12"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REVISEMOS</a:t>
            </a:r>
          </a:p>
          <a:p>
            <a:endParaRPr lang="x-none" b="1" dirty="0">
              <a:latin typeface="Calibri" panose="020F0502020204030204" pitchFamily="34" charset="0"/>
              <a:ea typeface="Roboto"/>
              <a:cs typeface="Calibri" panose="020F0502020204030204" pitchFamily="34" charset="0"/>
              <a:sym typeface="Roboto"/>
            </a:endParaRPr>
          </a:p>
        </p:txBody>
      </p:sp>
      <p:sp>
        <p:nvSpPr>
          <p:cNvPr id="14" name="Google Shape;82;p14"/>
          <p:cNvSpPr txBox="1"/>
          <p:nvPr/>
        </p:nvSpPr>
        <p:spPr>
          <a:xfrm>
            <a:off x="4422589" y="1205044"/>
            <a:ext cx="559356" cy="409500"/>
          </a:xfrm>
          <a:prstGeom prst="rect">
            <a:avLst/>
          </a:prstGeom>
          <a:noFill/>
          <a:ln>
            <a:noFill/>
          </a:ln>
        </p:spPr>
        <p:txBody>
          <a:bodyPr spcFirstLastPara="1" wrap="square" lIns="91425" tIns="91425" rIns="91425" bIns="91425" anchor="ctr" anchorCtr="0">
            <a:noAutofit/>
          </a:bodyPr>
          <a:lstStyle/>
          <a:p>
            <a:pPr marL="0" lvl="0" indent="0" algn="r" rtl="0">
              <a:lnSpc>
                <a:spcPct val="90000"/>
              </a:lnSpc>
              <a:spcBef>
                <a:spcPts val="0"/>
              </a:spcBef>
              <a:spcAft>
                <a:spcPts val="0"/>
              </a:spcAft>
              <a:buNone/>
            </a:pPr>
            <a:r>
              <a:rPr lang="es-ES" sz="6000" dirty="0" smtClean="0">
                <a:solidFill>
                  <a:schemeClr val="bg1"/>
                </a:solidFill>
                <a:latin typeface="Calibri" panose="020F0502020204030204" pitchFamily="34" charset="0"/>
                <a:ea typeface="Roboto"/>
                <a:cs typeface="Calibri" panose="020F0502020204030204" pitchFamily="34" charset="0"/>
                <a:sym typeface="Roboto"/>
              </a:rPr>
              <a:t>5</a:t>
            </a:r>
            <a:endParaRPr sz="6000" dirty="0">
              <a:solidFill>
                <a:schemeClr val="bg1"/>
              </a:solidFill>
              <a:latin typeface="Calibri" panose="020F0502020204030204" pitchFamily="34" charset="0"/>
              <a:cs typeface="Calibri" panose="020F050202020403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8652" y="3843398"/>
            <a:ext cx="3386607" cy="3716277"/>
          </a:xfrm>
          <a:prstGeom prst="rect">
            <a:avLst/>
          </a:prstGeom>
        </p:spPr>
      </p:pic>
    </p:spTree>
    <p:extLst>
      <p:ext uri="{BB962C8B-B14F-4D97-AF65-F5344CB8AC3E}">
        <p14:creationId xmlns:p14="http://schemas.microsoft.com/office/powerpoint/2010/main" val="5062940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6;p15"/>
          <p:cNvSpPr txBox="1"/>
          <p:nvPr/>
        </p:nvSpPr>
        <p:spPr>
          <a:xfrm>
            <a:off x="375975" y="1373700"/>
            <a:ext cx="14892136"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DEFINICIÓN DE CONCEPTOS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3" name="Rectángulo redondeado 2">
            <a:extLst>
              <a:ext uri="{FF2B5EF4-FFF2-40B4-BE49-F238E27FC236}">
                <a16:creationId xmlns:a16="http://schemas.microsoft.com/office/drawing/2014/main" xmlns="" id="{1C14E514-56BA-A645-AA50-0884333B21FD}"/>
              </a:ext>
            </a:extLst>
          </p:cNvPr>
          <p:cNvSpPr/>
          <p:nvPr/>
        </p:nvSpPr>
        <p:spPr>
          <a:xfrm>
            <a:off x="511279" y="2232087"/>
            <a:ext cx="8779678" cy="1703099"/>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Google Shape;160;p18">
            <a:extLst>
              <a:ext uri="{FF2B5EF4-FFF2-40B4-BE49-F238E27FC236}">
                <a16:creationId xmlns:a16="http://schemas.microsoft.com/office/drawing/2014/main" xmlns="" id="{64B37D7E-69BB-CC4B-9B84-1884ED7F1FF1}"/>
              </a:ext>
            </a:extLst>
          </p:cNvPr>
          <p:cNvSpPr txBox="1"/>
          <p:nvPr/>
        </p:nvSpPr>
        <p:spPr>
          <a:xfrm>
            <a:off x="883251" y="2558182"/>
            <a:ext cx="7923461" cy="968789"/>
          </a:xfrm>
          <a:prstGeom prst="rect">
            <a:avLst/>
          </a:prstGeom>
          <a:noFill/>
          <a:ln>
            <a:noFill/>
          </a:ln>
        </p:spPr>
        <p:txBody>
          <a:bodyPr spcFirstLastPara="1" wrap="square" lIns="91425" tIns="91425" rIns="91425" bIns="91425" anchor="ctr" anchorCtr="0">
            <a:noAutofit/>
          </a:bodyPr>
          <a:lstStyle/>
          <a:p>
            <a:r>
              <a:rPr lang="es-ES" sz="1600" dirty="0" smtClean="0">
                <a:latin typeface="Calibri" panose="020F0502020204030204" pitchFamily="34" charset="0"/>
                <a:cs typeface="Calibri" panose="020F0502020204030204" pitchFamily="34" charset="0"/>
              </a:rPr>
              <a:t>Para formular las leyes necesitamos definir algunos conceptos:</a:t>
            </a:r>
          </a:p>
          <a:p>
            <a:endParaRPr lang="es-ES" sz="1600" dirty="0" smtClean="0">
              <a:latin typeface="Calibri" panose="020F0502020204030204" pitchFamily="34" charset="0"/>
              <a:cs typeface="Calibri" panose="020F0502020204030204" pitchFamily="34" charset="0"/>
            </a:endParaRPr>
          </a:p>
          <a:p>
            <a:r>
              <a:rPr lang="es-ES" sz="1600" b="1" dirty="0">
                <a:solidFill>
                  <a:srgbClr val="76384D"/>
                </a:solidFill>
                <a:latin typeface="Calibri" panose="020F0502020204030204" pitchFamily="34" charset="0"/>
                <a:cs typeface="Calibri" panose="020F0502020204030204" pitchFamily="34" charset="0"/>
              </a:rPr>
              <a:t>Nodo o Nudo: </a:t>
            </a:r>
            <a:r>
              <a:rPr lang="es-ES" sz="1600" dirty="0" smtClean="0">
                <a:latin typeface="Calibri" panose="020F0502020204030204" pitchFamily="34" charset="0"/>
                <a:cs typeface="Calibri" panose="020F0502020204030204" pitchFamily="34" charset="0"/>
              </a:rPr>
              <a:t>es </a:t>
            </a:r>
            <a:r>
              <a:rPr lang="es-ES" sz="1600" dirty="0">
                <a:latin typeface="Calibri" panose="020F0502020204030204" pitchFamily="34" charset="0"/>
                <a:cs typeface="Calibri" panose="020F0502020204030204" pitchFamily="34" charset="0"/>
              </a:rPr>
              <a:t>un punto de una red eléctrica en el cual convergen tres o más conductores. Esta primera ley confirma el principio de la conservación de las cargas eléctricas</a:t>
            </a:r>
            <a:r>
              <a:rPr lang="es-ES" sz="1600" dirty="0" smtClean="0">
                <a:latin typeface="Calibri" panose="020F0502020204030204" pitchFamily="34" charset="0"/>
                <a:cs typeface="Calibri" panose="020F0502020204030204" pitchFamily="34" charset="0"/>
              </a:rPr>
              <a:t>.</a:t>
            </a:r>
            <a:endParaRPr lang="es-ES_tradnl" sz="1600" dirty="0">
              <a:cs typeface="Times New Roman" pitchFamily="18"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8689" y="4302579"/>
            <a:ext cx="2890157" cy="2673497"/>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1118" y="4050915"/>
            <a:ext cx="3396344" cy="3176824"/>
          </a:xfrm>
          <a:prstGeom prst="rect">
            <a:avLst/>
          </a:prstGeom>
        </p:spPr>
      </p:pic>
      <p:sp>
        <p:nvSpPr>
          <p:cNvPr id="9"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19</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1053190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6;p15"/>
          <p:cNvSpPr txBox="1"/>
          <p:nvPr/>
        </p:nvSpPr>
        <p:spPr>
          <a:xfrm>
            <a:off x="375975" y="1373700"/>
            <a:ext cx="14892136"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DEFINICIÓN DE CONCEPTOS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7" name="Rectángulo redondeado 6">
            <a:extLst>
              <a:ext uri="{FF2B5EF4-FFF2-40B4-BE49-F238E27FC236}">
                <a16:creationId xmlns:a16="http://schemas.microsoft.com/office/drawing/2014/main" xmlns="" id="{1C14E514-56BA-A645-AA50-0884333B21FD}"/>
              </a:ext>
            </a:extLst>
          </p:cNvPr>
          <p:cNvSpPr/>
          <p:nvPr/>
        </p:nvSpPr>
        <p:spPr>
          <a:xfrm>
            <a:off x="511280" y="2232087"/>
            <a:ext cx="8534750" cy="1621456"/>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Google Shape;160;p18">
            <a:extLst>
              <a:ext uri="{FF2B5EF4-FFF2-40B4-BE49-F238E27FC236}">
                <a16:creationId xmlns:a16="http://schemas.microsoft.com/office/drawing/2014/main" xmlns="" id="{64B37D7E-69BB-CC4B-9B84-1884ED7F1FF1}"/>
              </a:ext>
            </a:extLst>
          </p:cNvPr>
          <p:cNvSpPr txBox="1"/>
          <p:nvPr/>
        </p:nvSpPr>
        <p:spPr>
          <a:xfrm>
            <a:off x="883252" y="2558183"/>
            <a:ext cx="7702420" cy="985118"/>
          </a:xfrm>
          <a:prstGeom prst="rect">
            <a:avLst/>
          </a:prstGeom>
          <a:noFill/>
          <a:ln>
            <a:noFill/>
          </a:ln>
        </p:spPr>
        <p:txBody>
          <a:bodyPr spcFirstLastPara="1" wrap="square" lIns="91425" tIns="91425" rIns="91425" bIns="91425" anchor="ctr" anchorCtr="0">
            <a:noAutofit/>
          </a:bodyPr>
          <a:lstStyle/>
          <a:p>
            <a:r>
              <a:rPr lang="es-ES" sz="1600" dirty="0" smtClean="0">
                <a:latin typeface="Calibri" panose="020F0502020204030204" pitchFamily="34" charset="0"/>
                <a:cs typeface="Calibri" panose="020F0502020204030204" pitchFamily="34" charset="0"/>
              </a:rPr>
              <a:t>Para formular las leyes necesitamos definir algunos conceptos:</a:t>
            </a:r>
          </a:p>
          <a:p>
            <a:endParaRPr lang="es-ES" sz="1600" dirty="0" smtClean="0">
              <a:latin typeface="Calibri" panose="020F0502020204030204" pitchFamily="34" charset="0"/>
              <a:cs typeface="Calibri" panose="020F0502020204030204" pitchFamily="34" charset="0"/>
            </a:endParaRPr>
          </a:p>
          <a:p>
            <a:r>
              <a:rPr lang="es-ES" sz="1600" b="1" dirty="0" smtClean="0">
                <a:solidFill>
                  <a:srgbClr val="76384D"/>
                </a:solidFill>
                <a:latin typeface="Calibri" panose="020F0502020204030204" pitchFamily="34" charset="0"/>
                <a:cs typeface="Calibri" panose="020F0502020204030204" pitchFamily="34" charset="0"/>
              </a:rPr>
              <a:t>Rama: </a:t>
            </a:r>
            <a:r>
              <a:rPr lang="es-ES" sz="1600" dirty="0" smtClean="0">
                <a:latin typeface="Calibri" panose="020F0502020204030204" pitchFamily="34" charset="0"/>
                <a:cs typeface="Calibri" panose="020F0502020204030204" pitchFamily="34" charset="0"/>
              </a:rPr>
              <a:t>es cualquier trayectoria abierta entre nodos que contiene elementos conectados en serie.</a:t>
            </a:r>
            <a:endParaRPr lang="es-ES_tradnl" sz="1600" dirty="0">
              <a:cs typeface="Times New Roman" pitchFamily="18" charset="0"/>
            </a:endParaRPr>
          </a:p>
        </p:txBody>
      </p:sp>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594" y="4001839"/>
            <a:ext cx="3416808" cy="2889504"/>
          </a:xfrm>
          <a:prstGeom prst="rect">
            <a:avLst/>
          </a:prstGeom>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5694" y="4179639"/>
            <a:ext cx="4032504" cy="2843784"/>
          </a:xfrm>
          <a:prstGeom prst="rect">
            <a:avLst/>
          </a:prstGeom>
        </p:spPr>
      </p:pic>
      <p:sp>
        <p:nvSpPr>
          <p:cNvPr id="11"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20</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8215097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13" name="Google Shape;123;p16"/>
          <p:cNvSpPr txBox="1"/>
          <p:nvPr/>
        </p:nvSpPr>
        <p:spPr>
          <a:xfrm>
            <a:off x="375975" y="1406332"/>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¿CUÁNTO APRENDIMOS?</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16" name="Grupo 15"/>
          <p:cNvGrpSpPr/>
          <p:nvPr/>
        </p:nvGrpSpPr>
        <p:grpSpPr>
          <a:xfrm>
            <a:off x="2035277" y="2911885"/>
            <a:ext cx="6999671" cy="2696553"/>
            <a:chOff x="4461133" y="3098700"/>
            <a:chExt cx="4657800" cy="1525000"/>
          </a:xfrm>
        </p:grpSpPr>
        <p:sp>
          <p:nvSpPr>
            <p:cNvPr id="17" name="Google Shape;73;p14"/>
            <p:cNvSpPr/>
            <p:nvPr/>
          </p:nvSpPr>
          <p:spPr>
            <a:xfrm>
              <a:off x="4461133" y="3098700"/>
              <a:ext cx="4657800" cy="15250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8" name="Google Shape;80;p14"/>
            <p:cNvSpPr txBox="1"/>
            <p:nvPr/>
          </p:nvSpPr>
          <p:spPr>
            <a:xfrm>
              <a:off x="5442536" y="3625505"/>
              <a:ext cx="3323687" cy="438026"/>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x-none" sz="2000" dirty="0">
                  <a:solidFill>
                    <a:srgbClr val="741B47"/>
                  </a:solidFill>
                  <a:latin typeface="Calibri" panose="020F0502020204030204" pitchFamily="34" charset="0"/>
                  <a:ea typeface="Roboto"/>
                  <a:cs typeface="Calibri" panose="020F0502020204030204" pitchFamily="34" charset="0"/>
                  <a:sym typeface="Roboto"/>
                </a:rPr>
                <a:t>IDENTIFICANDO Y MIDIENDO</a:t>
              </a:r>
            </a:p>
            <a:p>
              <a:pPr lvl="0">
                <a:lnSpc>
                  <a:spcPct val="90000"/>
                </a:lnSpc>
                <a:buClr>
                  <a:schemeClr val="dk1"/>
                </a:buClr>
                <a:buSzPts val="1100"/>
              </a:pPr>
              <a:r>
                <a:rPr lang="es-ES" sz="2000" b="1" dirty="0">
                  <a:solidFill>
                    <a:srgbClr val="741B47"/>
                  </a:solidFill>
                  <a:latin typeface="Calibri" panose="020F0502020204030204" pitchFamily="34" charset="0"/>
                  <a:ea typeface="Roboto"/>
                  <a:cs typeface="Calibri" panose="020F0502020204030204" pitchFamily="34" charset="0"/>
                  <a:sym typeface="Roboto"/>
                </a:rPr>
                <a:t>CIRCUITOS EN SERIE Y PARALELOS</a:t>
              </a:r>
              <a:endParaRPr lang="x-none" sz="2000" b="1" dirty="0">
                <a:solidFill>
                  <a:srgbClr val="741B47"/>
                </a:solidFill>
                <a:latin typeface="Calibri" panose="020F0502020204030204" pitchFamily="34" charset="0"/>
                <a:ea typeface="Roboto"/>
                <a:cs typeface="Calibri" panose="020F0502020204030204" pitchFamily="34" charset="0"/>
                <a:sym typeface="Roboto"/>
              </a:endParaRPr>
            </a:p>
            <a:p>
              <a:pPr lvl="0">
                <a:lnSpc>
                  <a:spcPct val="115000"/>
                </a:lnSpc>
              </a:pPr>
              <a:endParaRPr lang="x-none" sz="1600" dirty="0">
                <a:latin typeface="Calibri" panose="020F0502020204030204" pitchFamily="34" charset="0"/>
                <a:ea typeface="Roboto"/>
                <a:cs typeface="Calibri" panose="020F0502020204030204" pitchFamily="34" charset="0"/>
                <a:sym typeface="Roboto"/>
              </a:endParaRPr>
            </a:p>
            <a:p>
              <a:pPr>
                <a:lnSpc>
                  <a:spcPct val="115000"/>
                </a:lnSpc>
              </a:pPr>
              <a:r>
                <a:rPr lang="x-none" sz="1600" dirty="0">
                  <a:latin typeface="Calibri" panose="020F0502020204030204" pitchFamily="34" charset="0"/>
                  <a:ea typeface="Roboto"/>
                  <a:cs typeface="Calibri" panose="020F0502020204030204" pitchFamily="34" charset="0"/>
                  <a:sym typeface="Roboto"/>
                </a:rPr>
                <a:t>¡Ahora realizaremos una actividad que resume todo lo que hemos visto! </a:t>
              </a:r>
              <a:r>
                <a:rPr lang="x-none" sz="1600" b="1" dirty="0">
                  <a:solidFill>
                    <a:srgbClr val="76384D"/>
                  </a:solidFill>
                  <a:latin typeface="Calibri" panose="020F0502020204030204" pitchFamily="34" charset="0"/>
                  <a:ea typeface="Roboto"/>
                  <a:cs typeface="Calibri" panose="020F0502020204030204" pitchFamily="34" charset="0"/>
                  <a:sym typeface="Roboto"/>
                </a:rPr>
                <a:t>¡Atentos!</a:t>
              </a:r>
            </a:p>
          </p:txBody>
        </p:sp>
      </p:grpSp>
      <p:sp>
        <p:nvSpPr>
          <p:cNvPr id="29"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REVISEMOS</a:t>
            </a:r>
          </a:p>
          <a:p>
            <a:endParaRPr lang="x-none" b="1" dirty="0">
              <a:latin typeface="Calibri" panose="020F0502020204030204" pitchFamily="34" charset="0"/>
              <a:ea typeface="Roboto"/>
              <a:cs typeface="Calibri" panose="020F0502020204030204" pitchFamily="34" charset="0"/>
              <a:sym typeface="Roboto"/>
            </a:endParaRPr>
          </a:p>
        </p:txBody>
      </p:sp>
      <p:sp>
        <p:nvSpPr>
          <p:cNvPr id="3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21</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2" y="2592933"/>
            <a:ext cx="3793269" cy="3593837"/>
          </a:xfrm>
          <a:prstGeom prst="rect">
            <a:avLst/>
          </a:prstGeom>
        </p:spPr>
      </p:pic>
      <p:sp>
        <p:nvSpPr>
          <p:cNvPr id="46" name="Google Shape;82;p14"/>
          <p:cNvSpPr txBox="1"/>
          <p:nvPr/>
        </p:nvSpPr>
        <p:spPr>
          <a:xfrm>
            <a:off x="4214527" y="1205044"/>
            <a:ext cx="559356" cy="409500"/>
          </a:xfrm>
          <a:prstGeom prst="rect">
            <a:avLst/>
          </a:prstGeom>
          <a:noFill/>
          <a:ln>
            <a:noFill/>
          </a:ln>
        </p:spPr>
        <p:txBody>
          <a:bodyPr spcFirstLastPara="1" wrap="square" lIns="91425" tIns="91425" rIns="91425" bIns="91425" anchor="ctr" anchorCtr="0">
            <a:noAutofit/>
          </a:bodyPr>
          <a:lstStyle/>
          <a:p>
            <a:pPr marL="0" lvl="0" indent="0" algn="r" rtl="0">
              <a:lnSpc>
                <a:spcPct val="90000"/>
              </a:lnSpc>
              <a:spcBef>
                <a:spcPts val="0"/>
              </a:spcBef>
              <a:spcAft>
                <a:spcPts val="0"/>
              </a:spcAft>
              <a:buNone/>
            </a:pPr>
            <a:r>
              <a:rPr lang="es-ES" sz="6000" smtClean="0">
                <a:solidFill>
                  <a:schemeClr val="bg1"/>
                </a:solidFill>
                <a:latin typeface="Calibri" panose="020F0502020204030204" pitchFamily="34" charset="0"/>
                <a:ea typeface="Roboto"/>
                <a:cs typeface="Calibri" panose="020F0502020204030204" pitchFamily="34" charset="0"/>
                <a:sym typeface="Roboto"/>
              </a:rPr>
              <a:t>5</a:t>
            </a:r>
            <a:endParaRPr sz="60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098857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61;p30"/>
          <p:cNvSpPr/>
          <p:nvPr/>
        </p:nvSpPr>
        <p:spPr>
          <a:xfrm rot="10800000" flipH="1">
            <a:off x="181651" y="1051832"/>
            <a:ext cx="9356700" cy="6531300"/>
          </a:xfrm>
          <a:prstGeom prst="round1Rect">
            <a:avLst>
              <a:gd name="adj" fmla="val 15350"/>
            </a:avLst>
          </a:prstGeom>
          <a:solidFill>
            <a:srgbClr val="EFEF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7" name="Google Shape;62;p30"/>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8" name="Google Shape;63;p30"/>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9" name="Google Shape;31;p6"/>
          <p:cNvSpPr/>
          <p:nvPr/>
        </p:nvSpPr>
        <p:spPr>
          <a:xfrm>
            <a:off x="181651" y="180900"/>
            <a:ext cx="7909200" cy="651000"/>
          </a:xfrm>
          <a:prstGeom prst="round2SameRect">
            <a:avLst>
              <a:gd name="adj1" fmla="val 16667"/>
              <a:gd name="adj2" fmla="val 0"/>
            </a:avLst>
          </a:prstGeom>
          <a:blipFill dpi="0" rotWithShape="0">
            <a:blip r:embed="rId2"/>
            <a:srcRect/>
            <a:tile tx="0" ty="0" sx="100000" sy="100000" flip="none" algn="tl"/>
          </a:blip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10" name="Google Shape;92;p3"/>
          <p:cNvSpPr txBox="1"/>
          <p:nvPr/>
        </p:nvSpPr>
        <p:spPr>
          <a:xfrm>
            <a:off x="8170652" y="288449"/>
            <a:ext cx="1166700" cy="347700"/>
          </a:xfrm>
          <a:prstGeom prst="rect">
            <a:avLst/>
          </a:prstGeom>
          <a:noFill/>
          <a:ln>
            <a:noFill/>
          </a:ln>
        </p:spPr>
        <p:txBody>
          <a:bodyPr spcFirstLastPara="1" wrap="square" lIns="91425" tIns="91425" rIns="91425" bIns="91425" anchor="t" anchorCtr="0">
            <a:noAutofit/>
          </a:bodyPr>
          <a:lstStyle/>
          <a:p>
            <a:pPr marL="0" marR="0" lvl="0" indent="0" algn="r" rtl="0">
              <a:lnSpc>
                <a:spcPct val="100000"/>
              </a:lnSpc>
              <a:spcBef>
                <a:spcPts val="0"/>
              </a:spcBef>
              <a:spcAft>
                <a:spcPts val="0"/>
              </a:spcAft>
              <a:buClr>
                <a:srgbClr val="000000"/>
              </a:buClr>
              <a:buSzPts val="1200"/>
              <a:buFont typeface="Arial"/>
              <a:buNone/>
            </a:pPr>
            <a:r>
              <a:rPr lang="en-US" b="1" i="0" u="none" strike="noStrike" cap="none" dirty="0" smtClean="0">
                <a:solidFill>
                  <a:schemeClr val="tx1"/>
                </a:solidFill>
                <a:latin typeface="Calibri"/>
                <a:ea typeface="Calibri"/>
                <a:cs typeface="Calibri"/>
                <a:sym typeface="Calibri"/>
              </a:rPr>
              <a:t>¡</a:t>
            </a:r>
            <a:r>
              <a:rPr lang="en-US" b="1" i="0" u="none" strike="noStrike" cap="none" dirty="0" err="1" smtClean="0">
                <a:solidFill>
                  <a:schemeClr val="tx1"/>
                </a:solidFill>
                <a:latin typeface="Calibri"/>
                <a:ea typeface="Calibri"/>
                <a:cs typeface="Calibri"/>
                <a:sym typeface="Calibri"/>
              </a:rPr>
              <a:t>Atención</a:t>
            </a:r>
            <a:r>
              <a:rPr lang="en-US" b="1" i="0" u="none" strike="noStrike" cap="none" dirty="0" smtClean="0">
                <a:solidFill>
                  <a:schemeClr val="tx1"/>
                </a:solidFill>
                <a:latin typeface="Calibri"/>
                <a:ea typeface="Calibri"/>
                <a:cs typeface="Calibri"/>
                <a:sym typeface="Calibri"/>
              </a:rPr>
              <a:t>!</a:t>
            </a:r>
            <a:endParaRPr b="1" i="0" u="none" strike="noStrike" cap="none" dirty="0">
              <a:solidFill>
                <a:schemeClr val="tx1"/>
              </a:solidFill>
              <a:latin typeface="Calibri"/>
              <a:ea typeface="Calibri"/>
              <a:cs typeface="Calibri"/>
              <a:sym typeface="Calibri"/>
            </a:endParaRPr>
          </a:p>
        </p:txBody>
      </p:sp>
      <p:sp>
        <p:nvSpPr>
          <p:cNvPr id="11" name="Google Shape;70;p14">
            <a:extLst>
              <a:ext uri="{FF2B5EF4-FFF2-40B4-BE49-F238E27FC236}">
                <a16:creationId xmlns="" xmlns:a16="http://schemas.microsoft.com/office/drawing/2014/main" id="{8DF7CE5F-DB01-4046-BB40-DF7678424650}"/>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s-CL" b="1" dirty="0">
                <a:latin typeface="Calibri" panose="020F0502020204030204" pitchFamily="34" charset="0"/>
                <a:ea typeface="Roboto"/>
                <a:cs typeface="Calibri" panose="020F0502020204030204" pitchFamily="34" charset="0"/>
                <a:sym typeface="Roboto"/>
              </a:rPr>
              <a:t>ANTES DE COMENZAR LA ACTIVIDAD:</a:t>
            </a:r>
            <a:endParaRPr lang="x-none" b="1" dirty="0">
              <a:latin typeface="Calibri" panose="020F0502020204030204" pitchFamily="34" charset="0"/>
              <a:ea typeface="Roboto"/>
              <a:cs typeface="Calibri" panose="020F0502020204030204" pitchFamily="34" charset="0"/>
              <a:sym typeface="Roboto"/>
            </a:endParaRPr>
          </a:p>
          <a:p>
            <a:endParaRPr lang="x-none" b="1" dirty="0">
              <a:latin typeface="Calibri" panose="020F0502020204030204" pitchFamily="34" charset="0"/>
              <a:ea typeface="Roboto"/>
              <a:cs typeface="Calibri" panose="020F0502020204030204" pitchFamily="34" charset="0"/>
              <a:sym typeface="Roboto"/>
            </a:endParaRPr>
          </a:p>
        </p:txBody>
      </p:sp>
      <p:sp>
        <p:nvSpPr>
          <p:cNvPr id="12" name="Google Shape;123;p16">
            <a:extLst>
              <a:ext uri="{FF2B5EF4-FFF2-40B4-BE49-F238E27FC236}">
                <a16:creationId xmlns="" xmlns:a16="http://schemas.microsoft.com/office/drawing/2014/main" id="{D71EE9E8-6348-9C42-A0D0-FE12E0FEE4D8}"/>
              </a:ext>
            </a:extLst>
          </p:cNvPr>
          <p:cNvSpPr txBox="1"/>
          <p:nvPr/>
        </p:nvSpPr>
        <p:spPr>
          <a:xfrm>
            <a:off x="375977" y="1342004"/>
            <a:ext cx="1983765"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CL" sz="2800" b="1" dirty="0">
                <a:solidFill>
                  <a:srgbClr val="ED423D"/>
                </a:solidFill>
                <a:latin typeface="Calibri" panose="020F0502020204030204" pitchFamily="34" charset="0"/>
                <a:cs typeface="Calibri" panose="020F0502020204030204" pitchFamily="34" charset="0"/>
              </a:rPr>
              <a:t>¡ATENCIÓN!</a:t>
            </a:r>
            <a:endParaRPr sz="3100" b="1" dirty="0">
              <a:solidFill>
                <a:srgbClr val="ED423D"/>
              </a:solidFill>
              <a:latin typeface="Calibri" panose="020F0502020204030204" pitchFamily="34" charset="0"/>
              <a:ea typeface="Roboto"/>
              <a:cs typeface="Calibri" panose="020F0502020204030204" pitchFamily="34" charset="0"/>
              <a:sym typeface="Roboto"/>
            </a:endParaRPr>
          </a:p>
        </p:txBody>
      </p:sp>
      <p:grpSp>
        <p:nvGrpSpPr>
          <p:cNvPr id="13" name="Grupo 12">
            <a:extLst>
              <a:ext uri="{FF2B5EF4-FFF2-40B4-BE49-F238E27FC236}">
                <a16:creationId xmlns="" xmlns:a16="http://schemas.microsoft.com/office/drawing/2014/main" id="{1A10D889-D7E5-6145-8FCF-C02565CDACED}"/>
              </a:ext>
            </a:extLst>
          </p:cNvPr>
          <p:cNvGrpSpPr/>
          <p:nvPr/>
        </p:nvGrpSpPr>
        <p:grpSpPr>
          <a:xfrm>
            <a:off x="-4655" y="1788831"/>
            <a:ext cx="9168320" cy="5162139"/>
            <a:chOff x="-4655" y="1788831"/>
            <a:chExt cx="9168320" cy="5162139"/>
          </a:xfrm>
        </p:grpSpPr>
        <p:sp>
          <p:nvSpPr>
            <p:cNvPr id="14" name="CuadroTexto 13">
              <a:extLst>
                <a:ext uri="{FF2B5EF4-FFF2-40B4-BE49-F238E27FC236}">
                  <a16:creationId xmlns="" xmlns:a16="http://schemas.microsoft.com/office/drawing/2014/main" id="{B3D0F0F7-4606-1645-8149-3918E526045F}"/>
                </a:ext>
              </a:extLst>
            </p:cNvPr>
            <p:cNvSpPr txBox="1"/>
            <p:nvPr/>
          </p:nvSpPr>
          <p:spPr>
            <a:xfrm>
              <a:off x="1229039" y="1794200"/>
              <a:ext cx="7934626" cy="553998"/>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MATERIALES INFLAMABLES: </a:t>
              </a:r>
              <a:r>
                <a:rPr lang="es-CL" dirty="0">
                  <a:solidFill>
                    <a:schemeClr val="tx1"/>
                  </a:solidFill>
                  <a:latin typeface="Calibri" panose="020F0502020204030204" pitchFamily="34" charset="0"/>
                  <a:cs typeface="Calibri" panose="020F0502020204030204" pitchFamily="34" charset="0"/>
                </a:rPr>
                <a:t>Tener máxima precaución al momento de  manipular o extraer el combustible de los sistemas del vehículo (bomba combustible, mangueras de inyección, </a:t>
              </a:r>
              <a:r>
                <a:rPr lang="es-CL" dirty="0" err="1">
                  <a:solidFill>
                    <a:schemeClr val="tx1"/>
                  </a:solidFill>
                  <a:latin typeface="Calibri" panose="020F0502020204030204" pitchFamily="34" charset="0"/>
                  <a:cs typeface="Calibri" panose="020F0502020204030204" pitchFamily="34" charset="0"/>
                </a:rPr>
                <a:t>etc</a:t>
              </a:r>
              <a:r>
                <a:rPr lang="es-CL" dirty="0">
                  <a:solidFill>
                    <a:schemeClr val="tx1"/>
                  </a:solidFill>
                  <a:latin typeface="Calibri" panose="020F0502020204030204" pitchFamily="34" charset="0"/>
                  <a:cs typeface="Calibri" panose="020F0502020204030204" pitchFamily="34" charset="0"/>
                </a:rPr>
                <a:t>). </a:t>
              </a:r>
            </a:p>
          </p:txBody>
        </p:sp>
        <p:sp>
          <p:nvSpPr>
            <p:cNvPr id="15" name="CuadroTexto 14">
              <a:extLst>
                <a:ext uri="{FF2B5EF4-FFF2-40B4-BE49-F238E27FC236}">
                  <a16:creationId xmlns="" xmlns:a16="http://schemas.microsoft.com/office/drawing/2014/main" id="{7CCD55F4-D58B-5540-8806-22C7A0B431AB}"/>
                </a:ext>
              </a:extLst>
            </p:cNvPr>
            <p:cNvSpPr txBox="1"/>
            <p:nvPr/>
          </p:nvSpPr>
          <p:spPr>
            <a:xfrm>
              <a:off x="1229039" y="2476287"/>
              <a:ext cx="7669155" cy="784830"/>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PROTECCIÓN OBLIGATORIA DE LA VISTA: </a:t>
              </a:r>
              <a:r>
                <a:rPr lang="es-CL" dirty="0">
                  <a:solidFill>
                    <a:schemeClr val="tx1"/>
                  </a:solidFill>
                  <a:latin typeface="Calibri" panose="020F0502020204030204" pitchFamily="34" charset="0"/>
                  <a:cs typeface="Calibri" panose="020F0502020204030204" pitchFamily="34" charset="0"/>
                </a:rPr>
                <a:t>Se utilizarán antiparras siempre que exista riesgo de proyección de partículas a los ojos. (aceites, líquidos refrigerantes y de freno, virutas del disco de freno, uso de circuitos eléctricos, </a:t>
              </a:r>
              <a:r>
                <a:rPr lang="es-CL" dirty="0" err="1">
                  <a:solidFill>
                    <a:schemeClr val="tx1"/>
                  </a:solidFill>
                  <a:latin typeface="Calibri" panose="020F0502020204030204" pitchFamily="34" charset="0"/>
                  <a:cs typeface="Calibri" panose="020F0502020204030204" pitchFamily="34" charset="0"/>
                </a:rPr>
                <a:t>etc</a:t>
              </a:r>
              <a:r>
                <a:rPr lang="es-CL" dirty="0">
                  <a:solidFill>
                    <a:schemeClr val="tx1"/>
                  </a:solidFill>
                  <a:latin typeface="Calibri" panose="020F0502020204030204" pitchFamily="34" charset="0"/>
                  <a:cs typeface="Calibri" panose="020F0502020204030204" pitchFamily="34" charset="0"/>
                </a:rPr>
                <a:t>).</a:t>
              </a:r>
            </a:p>
          </p:txBody>
        </p:sp>
        <p:sp>
          <p:nvSpPr>
            <p:cNvPr id="16" name="CuadroTexto 15">
              <a:extLst>
                <a:ext uri="{FF2B5EF4-FFF2-40B4-BE49-F238E27FC236}">
                  <a16:creationId xmlns="" xmlns:a16="http://schemas.microsoft.com/office/drawing/2014/main" id="{A2A96C16-FE81-7D48-9E13-2B691F653432}"/>
                </a:ext>
              </a:extLst>
            </p:cNvPr>
            <p:cNvSpPr txBox="1"/>
            <p:nvPr/>
          </p:nvSpPr>
          <p:spPr>
            <a:xfrm>
              <a:off x="1229039" y="4302125"/>
              <a:ext cx="7865800" cy="553998"/>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PROTECCIÓN OBLIGATORIA DE LOS PIES: </a:t>
              </a:r>
              <a:r>
                <a:rPr lang="es-CL" dirty="0">
                  <a:latin typeface="Calibri" panose="020F0502020204030204" pitchFamily="34" charset="0"/>
                  <a:cs typeface="Calibri" panose="020F0502020204030204" pitchFamily="34" charset="0"/>
                </a:rPr>
                <a:t>Uso obligatorio de zapatos de seguridad al entrar al taller o laboratorio, en casos que exista riesgo de caídas de objetos pesados.</a:t>
              </a:r>
              <a:endParaRPr lang="es-CL" dirty="0">
                <a:solidFill>
                  <a:schemeClr val="bg1"/>
                </a:solidFill>
                <a:latin typeface="Calibri" panose="020F0502020204030204" pitchFamily="34" charset="0"/>
                <a:cs typeface="Calibri" panose="020F0502020204030204" pitchFamily="34" charset="0"/>
              </a:endParaRPr>
            </a:p>
          </p:txBody>
        </p:sp>
        <p:sp>
          <p:nvSpPr>
            <p:cNvPr id="17" name="CuadroTexto 16">
              <a:extLst>
                <a:ext uri="{FF2B5EF4-FFF2-40B4-BE49-F238E27FC236}">
                  <a16:creationId xmlns="" xmlns:a16="http://schemas.microsoft.com/office/drawing/2014/main" id="{86B4A562-43C6-4A47-8601-1BBBD6787B02}"/>
                </a:ext>
              </a:extLst>
            </p:cNvPr>
            <p:cNvSpPr txBox="1"/>
            <p:nvPr/>
          </p:nvSpPr>
          <p:spPr>
            <a:xfrm>
              <a:off x="1229039" y="4984212"/>
              <a:ext cx="7030065" cy="307777"/>
            </a:xfrm>
            <a:prstGeom prst="rect">
              <a:avLst/>
            </a:prstGeom>
            <a:noFill/>
          </p:spPr>
          <p:txBody>
            <a:bodyPr wrap="square" rtlCol="0">
              <a:spAutoFit/>
            </a:bodyPr>
            <a:lstStyle/>
            <a:p>
              <a:r>
                <a:rPr lang="es-CL" b="1" dirty="0">
                  <a:solidFill>
                    <a:srgbClr val="741B47"/>
                  </a:solidFill>
                  <a:latin typeface="Calibri" panose="020F0502020204030204" pitchFamily="34" charset="0"/>
                  <a:cs typeface="Calibri" panose="020F0502020204030204" pitchFamily="34" charset="0"/>
                </a:rPr>
                <a:t>Manipular herramientas </a:t>
              </a:r>
              <a:r>
                <a:rPr lang="es-CL" dirty="0">
                  <a:latin typeface="Calibri" panose="020F0502020204030204" pitchFamily="34" charset="0"/>
                  <a:cs typeface="Calibri" panose="020F0502020204030204" pitchFamily="34" charset="0"/>
                </a:rPr>
                <a:t>cuidadosamente.</a:t>
              </a:r>
              <a:endParaRPr lang="es-CL" dirty="0">
                <a:solidFill>
                  <a:schemeClr val="bg1"/>
                </a:solidFill>
                <a:latin typeface="Calibri" panose="020F0502020204030204" pitchFamily="34" charset="0"/>
                <a:cs typeface="Calibri" panose="020F0502020204030204" pitchFamily="34" charset="0"/>
              </a:endParaRPr>
            </a:p>
          </p:txBody>
        </p:sp>
        <p:sp>
          <p:nvSpPr>
            <p:cNvPr id="18" name="CuadroTexto 17">
              <a:extLst>
                <a:ext uri="{FF2B5EF4-FFF2-40B4-BE49-F238E27FC236}">
                  <a16:creationId xmlns="" xmlns:a16="http://schemas.microsoft.com/office/drawing/2014/main" id="{18671F53-2B96-8942-85B4-386B3F4B62D2}"/>
                </a:ext>
              </a:extLst>
            </p:cNvPr>
            <p:cNvSpPr txBox="1"/>
            <p:nvPr/>
          </p:nvSpPr>
          <p:spPr>
            <a:xfrm>
              <a:off x="1229039" y="5420078"/>
              <a:ext cx="4758809" cy="307777"/>
            </a:xfrm>
            <a:prstGeom prst="rect">
              <a:avLst/>
            </a:prstGeom>
            <a:noFill/>
          </p:spPr>
          <p:txBody>
            <a:bodyPr wrap="square" rtlCol="0">
              <a:spAutoFit/>
            </a:bodyPr>
            <a:lstStyle/>
            <a:p>
              <a:r>
                <a:rPr lang="es-CL" b="1" dirty="0">
                  <a:solidFill>
                    <a:srgbClr val="741B47"/>
                  </a:solidFill>
                  <a:latin typeface="Calibri" panose="020F0502020204030204" pitchFamily="34" charset="0"/>
                  <a:cs typeface="Calibri" panose="020F0502020204030204" pitchFamily="34" charset="0"/>
                </a:rPr>
                <a:t>Asegurar la integridad física </a:t>
              </a:r>
              <a:r>
                <a:rPr lang="es-CL" dirty="0">
                  <a:latin typeface="Calibri" panose="020F0502020204030204" pitchFamily="34" charset="0"/>
                  <a:cs typeface="Calibri" panose="020F0502020204030204" pitchFamily="34" charset="0"/>
                </a:rPr>
                <a:t>propia y del grupo de trabajo.</a:t>
              </a:r>
              <a:endParaRPr lang="es-CL" dirty="0">
                <a:solidFill>
                  <a:schemeClr val="bg1"/>
                </a:solidFill>
                <a:latin typeface="Calibri" panose="020F0502020204030204" pitchFamily="34" charset="0"/>
                <a:cs typeface="Calibri" panose="020F0502020204030204" pitchFamily="34" charset="0"/>
              </a:endParaRPr>
            </a:p>
          </p:txBody>
        </p:sp>
        <p:sp>
          <p:nvSpPr>
            <p:cNvPr id="19" name="CuadroTexto 18">
              <a:extLst>
                <a:ext uri="{FF2B5EF4-FFF2-40B4-BE49-F238E27FC236}">
                  <a16:creationId xmlns="" xmlns:a16="http://schemas.microsoft.com/office/drawing/2014/main" id="{2CAC4266-EB99-D649-A6A1-4E0E356C243B}"/>
                </a:ext>
              </a:extLst>
            </p:cNvPr>
            <p:cNvSpPr txBox="1"/>
            <p:nvPr/>
          </p:nvSpPr>
          <p:spPr>
            <a:xfrm>
              <a:off x="1229039" y="5855944"/>
              <a:ext cx="7030065" cy="307777"/>
            </a:xfrm>
            <a:prstGeom prst="rect">
              <a:avLst/>
            </a:prstGeom>
            <a:noFill/>
          </p:spPr>
          <p:txBody>
            <a:bodyPr wrap="square" rtlCol="0">
              <a:spAutoFit/>
            </a:bodyPr>
            <a:lstStyle/>
            <a:p>
              <a:r>
                <a:rPr lang="es-CL" dirty="0">
                  <a:latin typeface="Calibri" panose="020F0502020204030204" pitchFamily="34" charset="0"/>
                  <a:cs typeface="Calibri" panose="020F0502020204030204" pitchFamily="34" charset="0"/>
                </a:rPr>
                <a:t>Circular solo por las </a:t>
              </a:r>
              <a:r>
                <a:rPr lang="es-CL" b="1" dirty="0">
                  <a:solidFill>
                    <a:srgbClr val="741B47"/>
                  </a:solidFill>
                  <a:latin typeface="Calibri" panose="020F0502020204030204" pitchFamily="34" charset="0"/>
                  <a:cs typeface="Calibri" panose="020F0502020204030204" pitchFamily="34" charset="0"/>
                </a:rPr>
                <a:t>zonas de seguridad </a:t>
              </a:r>
              <a:r>
                <a:rPr lang="es-CL" dirty="0">
                  <a:latin typeface="Calibri" panose="020F0502020204030204" pitchFamily="34" charset="0"/>
                  <a:cs typeface="Calibri" panose="020F0502020204030204" pitchFamily="34" charset="0"/>
                </a:rPr>
                <a:t>demarcadas.</a:t>
              </a:r>
              <a:endParaRPr lang="es-CL" dirty="0">
                <a:solidFill>
                  <a:schemeClr val="bg1"/>
                </a:solidFill>
                <a:latin typeface="Calibri" panose="020F0502020204030204" pitchFamily="34" charset="0"/>
                <a:cs typeface="Calibri" panose="020F0502020204030204" pitchFamily="34" charset="0"/>
              </a:endParaRPr>
            </a:p>
          </p:txBody>
        </p:sp>
        <p:sp>
          <p:nvSpPr>
            <p:cNvPr id="20" name="CuadroTexto 19">
              <a:extLst>
                <a:ext uri="{FF2B5EF4-FFF2-40B4-BE49-F238E27FC236}">
                  <a16:creationId xmlns="" xmlns:a16="http://schemas.microsoft.com/office/drawing/2014/main" id="{9495ED25-721F-8945-A20D-FF6ACD6D4796}"/>
                </a:ext>
              </a:extLst>
            </p:cNvPr>
            <p:cNvSpPr txBox="1"/>
            <p:nvPr/>
          </p:nvSpPr>
          <p:spPr>
            <a:xfrm>
              <a:off x="1229039" y="6291811"/>
              <a:ext cx="3883739" cy="523220"/>
            </a:xfrm>
            <a:prstGeom prst="rect">
              <a:avLst/>
            </a:prstGeom>
            <a:noFill/>
          </p:spPr>
          <p:txBody>
            <a:bodyPr wrap="square" rtlCol="0">
              <a:spAutoFit/>
            </a:bodyPr>
            <a:lstStyle/>
            <a:p>
              <a:r>
                <a:rPr lang="es-CL" dirty="0">
                  <a:latin typeface="Calibri" panose="020F0502020204030204" pitchFamily="34" charset="0"/>
                  <a:cs typeface="Calibri" panose="020F0502020204030204" pitchFamily="34" charset="0"/>
                </a:rPr>
                <a:t>Toda actividad debe desarrollarse </a:t>
              </a:r>
              <a:r>
                <a:rPr lang="es-CL" b="1" dirty="0">
                  <a:solidFill>
                    <a:srgbClr val="741B47"/>
                  </a:solidFill>
                  <a:latin typeface="Calibri" panose="020F0502020204030204" pitchFamily="34" charset="0"/>
                  <a:cs typeface="Calibri" panose="020F0502020204030204" pitchFamily="34" charset="0"/>
                </a:rPr>
                <a:t>bajo supervisión </a:t>
              </a:r>
              <a:r>
                <a:rPr lang="es-CL" dirty="0">
                  <a:latin typeface="Calibri" panose="020F0502020204030204" pitchFamily="34" charset="0"/>
                  <a:cs typeface="Calibri" panose="020F0502020204030204" pitchFamily="34" charset="0"/>
                </a:rPr>
                <a:t>de la persona a cargo del taller o laboratorio.</a:t>
              </a:r>
              <a:endParaRPr lang="es-CL" dirty="0">
                <a:solidFill>
                  <a:schemeClr val="bg1"/>
                </a:solidFill>
                <a:latin typeface="Calibri" panose="020F0502020204030204" pitchFamily="34" charset="0"/>
                <a:cs typeface="Calibri" panose="020F0502020204030204" pitchFamily="34" charset="0"/>
              </a:endParaRPr>
            </a:p>
          </p:txBody>
        </p:sp>
        <p:grpSp>
          <p:nvGrpSpPr>
            <p:cNvPr id="21" name="Grupo 20">
              <a:extLst>
                <a:ext uri="{FF2B5EF4-FFF2-40B4-BE49-F238E27FC236}">
                  <a16:creationId xmlns="" xmlns:a16="http://schemas.microsoft.com/office/drawing/2014/main" id="{0B16334B-AC31-E946-ACC1-729D15479827}"/>
                </a:ext>
              </a:extLst>
            </p:cNvPr>
            <p:cNvGrpSpPr/>
            <p:nvPr/>
          </p:nvGrpSpPr>
          <p:grpSpPr>
            <a:xfrm>
              <a:off x="-4655" y="1788831"/>
              <a:ext cx="1135367" cy="783005"/>
              <a:chOff x="-4655" y="1877319"/>
              <a:chExt cx="1135367" cy="783005"/>
            </a:xfrm>
          </p:grpSpPr>
          <p:sp>
            <p:nvSpPr>
              <p:cNvPr id="38" name="Redondear rectángulo de esquina del mismo lado 37">
                <a:extLst>
                  <a:ext uri="{FF2B5EF4-FFF2-40B4-BE49-F238E27FC236}">
                    <a16:creationId xmlns="" xmlns:a16="http://schemas.microsoft.com/office/drawing/2014/main" id="{4837F2B2-FEBE-EE40-85D1-27CAD4ECAAED}"/>
                  </a:ext>
                </a:extLst>
              </p:cNvPr>
              <p:cNvSpPr/>
              <p:nvPr/>
            </p:nvSpPr>
            <p:spPr>
              <a:xfrm rot="5400000">
                <a:off x="171526" y="1701138"/>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9" name="Imagen 38">
                <a:extLst>
                  <a:ext uri="{FF2B5EF4-FFF2-40B4-BE49-F238E27FC236}">
                    <a16:creationId xmlns="" xmlns:a16="http://schemas.microsoft.com/office/drawing/2014/main" id="{14718693-36E4-CA47-8A40-9E835BDB42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197" y="2035280"/>
                <a:ext cx="629465" cy="530549"/>
              </a:xfrm>
              <a:prstGeom prst="rect">
                <a:avLst/>
              </a:prstGeom>
            </p:spPr>
          </p:pic>
        </p:grpSp>
        <p:sp>
          <p:nvSpPr>
            <p:cNvPr id="22" name="CuadroTexto 21">
              <a:extLst>
                <a:ext uri="{FF2B5EF4-FFF2-40B4-BE49-F238E27FC236}">
                  <a16:creationId xmlns="" xmlns:a16="http://schemas.microsoft.com/office/drawing/2014/main" id="{AC14F66D-DD46-B549-BFDA-1D3CFEF7A1CE}"/>
                </a:ext>
              </a:extLst>
            </p:cNvPr>
            <p:cNvSpPr txBox="1"/>
            <p:nvPr/>
          </p:nvSpPr>
          <p:spPr>
            <a:xfrm>
              <a:off x="1229039" y="3389206"/>
              <a:ext cx="7865800" cy="784830"/>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PROTECCIÓN OBLIGATORIA DE LAS MANOS: </a:t>
              </a:r>
              <a:r>
                <a:rPr lang="es-CL" dirty="0">
                  <a:solidFill>
                    <a:schemeClr val="tx1"/>
                  </a:solidFill>
                  <a:latin typeface="Calibri" panose="020F0502020204030204" pitchFamily="34" charset="0"/>
                  <a:cs typeface="Calibri" panose="020F0502020204030204" pitchFamily="34" charset="0"/>
                </a:rPr>
                <a:t>Se utilizarán siempre guantes de protección cuando se manipulen cualquier tipo de fluidos, en uso de herramientas e intervención del motor, desarme de partes y trabajo en sistemas eléctricos. </a:t>
              </a:r>
            </a:p>
          </p:txBody>
        </p:sp>
        <p:grpSp>
          <p:nvGrpSpPr>
            <p:cNvPr id="23" name="Grupo 22">
              <a:extLst>
                <a:ext uri="{FF2B5EF4-FFF2-40B4-BE49-F238E27FC236}">
                  <a16:creationId xmlns="" xmlns:a16="http://schemas.microsoft.com/office/drawing/2014/main" id="{93A09434-E7C2-1B4D-99BF-6DE5CCC46E1D}"/>
                </a:ext>
              </a:extLst>
            </p:cNvPr>
            <p:cNvGrpSpPr/>
            <p:nvPr/>
          </p:nvGrpSpPr>
          <p:grpSpPr>
            <a:xfrm>
              <a:off x="-4655" y="2661654"/>
              <a:ext cx="1135367" cy="783005"/>
              <a:chOff x="-4655" y="2735448"/>
              <a:chExt cx="1135367" cy="783005"/>
            </a:xfrm>
          </p:grpSpPr>
          <p:sp>
            <p:nvSpPr>
              <p:cNvPr id="36" name="Redondear rectángulo de esquina del mismo lado 35">
                <a:extLst>
                  <a:ext uri="{FF2B5EF4-FFF2-40B4-BE49-F238E27FC236}">
                    <a16:creationId xmlns="" xmlns:a16="http://schemas.microsoft.com/office/drawing/2014/main" id="{51E72755-75FD-D445-B398-C661384B73B2}"/>
                  </a:ext>
                </a:extLst>
              </p:cNvPr>
              <p:cNvSpPr/>
              <p:nvPr/>
            </p:nvSpPr>
            <p:spPr>
              <a:xfrm rot="5400000">
                <a:off x="171526" y="2559267"/>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Imagen 36">
                <a:extLst>
                  <a:ext uri="{FF2B5EF4-FFF2-40B4-BE49-F238E27FC236}">
                    <a16:creationId xmlns="" xmlns:a16="http://schemas.microsoft.com/office/drawing/2014/main" id="{FF0846C5-A97D-8B4B-B7A0-808CDE6665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947" y="2879412"/>
                <a:ext cx="639965" cy="539399"/>
              </a:xfrm>
              <a:prstGeom prst="rect">
                <a:avLst/>
              </a:prstGeom>
            </p:spPr>
          </p:pic>
        </p:grpSp>
        <p:grpSp>
          <p:nvGrpSpPr>
            <p:cNvPr id="24" name="Grupo 23">
              <a:extLst>
                <a:ext uri="{FF2B5EF4-FFF2-40B4-BE49-F238E27FC236}">
                  <a16:creationId xmlns="" xmlns:a16="http://schemas.microsoft.com/office/drawing/2014/main" id="{97E5C18F-833A-374C-9BF8-16C974EDE693}"/>
                </a:ext>
              </a:extLst>
            </p:cNvPr>
            <p:cNvGrpSpPr/>
            <p:nvPr/>
          </p:nvGrpSpPr>
          <p:grpSpPr>
            <a:xfrm>
              <a:off x="-4655" y="3534477"/>
              <a:ext cx="1135367" cy="783005"/>
              <a:chOff x="-4655" y="3593577"/>
              <a:chExt cx="1135367" cy="783005"/>
            </a:xfrm>
          </p:grpSpPr>
          <p:sp>
            <p:nvSpPr>
              <p:cNvPr id="34" name="Redondear rectángulo de esquina del mismo lado 33">
                <a:extLst>
                  <a:ext uri="{FF2B5EF4-FFF2-40B4-BE49-F238E27FC236}">
                    <a16:creationId xmlns="" xmlns:a16="http://schemas.microsoft.com/office/drawing/2014/main" id="{3BFF36EA-2213-E740-B84A-968B92F27534}"/>
                  </a:ext>
                </a:extLst>
              </p:cNvPr>
              <p:cNvSpPr/>
              <p:nvPr/>
            </p:nvSpPr>
            <p:spPr>
              <a:xfrm rot="5400000">
                <a:off x="171526" y="3417396"/>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5" name="Imagen 34">
                <a:extLst>
                  <a:ext uri="{FF2B5EF4-FFF2-40B4-BE49-F238E27FC236}">
                    <a16:creationId xmlns="" xmlns:a16="http://schemas.microsoft.com/office/drawing/2014/main" id="{052D3CB4-51AA-004E-9C95-415E13C436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751" y="3729725"/>
                <a:ext cx="602356" cy="507700"/>
              </a:xfrm>
              <a:prstGeom prst="rect">
                <a:avLst/>
              </a:prstGeom>
            </p:spPr>
          </p:pic>
        </p:grpSp>
        <p:grpSp>
          <p:nvGrpSpPr>
            <p:cNvPr id="25" name="Grupo 24">
              <a:extLst>
                <a:ext uri="{FF2B5EF4-FFF2-40B4-BE49-F238E27FC236}">
                  <a16:creationId xmlns="" xmlns:a16="http://schemas.microsoft.com/office/drawing/2014/main" id="{8D814617-59D0-9948-9A19-026F5AD75856}"/>
                </a:ext>
              </a:extLst>
            </p:cNvPr>
            <p:cNvGrpSpPr/>
            <p:nvPr/>
          </p:nvGrpSpPr>
          <p:grpSpPr>
            <a:xfrm>
              <a:off x="-4655" y="4407300"/>
              <a:ext cx="1135367" cy="783005"/>
              <a:chOff x="-4655" y="4451706"/>
              <a:chExt cx="1135367" cy="783005"/>
            </a:xfrm>
          </p:grpSpPr>
          <p:sp>
            <p:nvSpPr>
              <p:cNvPr id="32" name="Redondear rectángulo de esquina del mismo lado 31">
                <a:extLst>
                  <a:ext uri="{FF2B5EF4-FFF2-40B4-BE49-F238E27FC236}">
                    <a16:creationId xmlns="" xmlns:a16="http://schemas.microsoft.com/office/drawing/2014/main" id="{B55E0647-D6FD-C342-9166-13D6BE8781F8}"/>
                  </a:ext>
                </a:extLst>
              </p:cNvPr>
              <p:cNvSpPr/>
              <p:nvPr/>
            </p:nvSpPr>
            <p:spPr>
              <a:xfrm rot="5400000">
                <a:off x="171526" y="4275525"/>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3" name="Imagen 32">
                <a:extLst>
                  <a:ext uri="{FF2B5EF4-FFF2-40B4-BE49-F238E27FC236}">
                    <a16:creationId xmlns="" xmlns:a16="http://schemas.microsoft.com/office/drawing/2014/main" id="{14260727-30AD-B148-A60E-2301CA8628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2982" y="4590635"/>
                <a:ext cx="610125" cy="514248"/>
              </a:xfrm>
              <a:prstGeom prst="rect">
                <a:avLst/>
              </a:prstGeom>
            </p:spPr>
          </p:pic>
        </p:grpSp>
        <p:grpSp>
          <p:nvGrpSpPr>
            <p:cNvPr id="26" name="Grupo 25">
              <a:extLst>
                <a:ext uri="{FF2B5EF4-FFF2-40B4-BE49-F238E27FC236}">
                  <a16:creationId xmlns="" xmlns:a16="http://schemas.microsoft.com/office/drawing/2014/main" id="{6E7F886C-6066-A34B-BDA3-94ABAB3EDD38}"/>
                </a:ext>
              </a:extLst>
            </p:cNvPr>
            <p:cNvGrpSpPr/>
            <p:nvPr/>
          </p:nvGrpSpPr>
          <p:grpSpPr>
            <a:xfrm>
              <a:off x="-4655" y="6167965"/>
              <a:ext cx="1135367" cy="783005"/>
              <a:chOff x="-4655" y="6167965"/>
              <a:chExt cx="1135367" cy="783005"/>
            </a:xfrm>
          </p:grpSpPr>
          <p:sp>
            <p:nvSpPr>
              <p:cNvPr id="30" name="Redondear rectángulo de esquina del mismo lado 29">
                <a:extLst>
                  <a:ext uri="{FF2B5EF4-FFF2-40B4-BE49-F238E27FC236}">
                    <a16:creationId xmlns="" xmlns:a16="http://schemas.microsoft.com/office/drawing/2014/main" id="{D5E01613-13FD-E848-A944-30077977E1C4}"/>
                  </a:ext>
                </a:extLst>
              </p:cNvPr>
              <p:cNvSpPr/>
              <p:nvPr/>
            </p:nvSpPr>
            <p:spPr>
              <a:xfrm rot="5400000">
                <a:off x="171526" y="5991784"/>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1" name="Imagen 30">
                <a:extLst>
                  <a:ext uri="{FF2B5EF4-FFF2-40B4-BE49-F238E27FC236}">
                    <a16:creationId xmlns="" xmlns:a16="http://schemas.microsoft.com/office/drawing/2014/main" id="{E8764492-D9F2-2740-96D4-6663CDB427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8928" y="6295340"/>
                <a:ext cx="666001" cy="561343"/>
              </a:xfrm>
              <a:prstGeom prst="rect">
                <a:avLst/>
              </a:prstGeom>
            </p:spPr>
          </p:pic>
        </p:grpSp>
        <p:grpSp>
          <p:nvGrpSpPr>
            <p:cNvPr id="27" name="Grupo 26">
              <a:extLst>
                <a:ext uri="{FF2B5EF4-FFF2-40B4-BE49-F238E27FC236}">
                  <a16:creationId xmlns="" xmlns:a16="http://schemas.microsoft.com/office/drawing/2014/main" id="{DEB646AB-4DF3-CE46-986E-EE2CDF5BD294}"/>
                </a:ext>
              </a:extLst>
            </p:cNvPr>
            <p:cNvGrpSpPr/>
            <p:nvPr/>
          </p:nvGrpSpPr>
          <p:grpSpPr>
            <a:xfrm>
              <a:off x="-4655" y="5280123"/>
              <a:ext cx="1135367" cy="798022"/>
              <a:chOff x="-4655" y="5309835"/>
              <a:chExt cx="1135367" cy="798022"/>
            </a:xfrm>
          </p:grpSpPr>
          <p:sp>
            <p:nvSpPr>
              <p:cNvPr id="28" name="Redondear rectángulo de esquina del mismo lado 27">
                <a:extLst>
                  <a:ext uri="{FF2B5EF4-FFF2-40B4-BE49-F238E27FC236}">
                    <a16:creationId xmlns="" xmlns:a16="http://schemas.microsoft.com/office/drawing/2014/main" id="{2F965552-99F4-4042-BC53-58DA1ED16C7D}"/>
                  </a:ext>
                </a:extLst>
              </p:cNvPr>
              <p:cNvSpPr/>
              <p:nvPr/>
            </p:nvSpPr>
            <p:spPr>
              <a:xfrm rot="5400000">
                <a:off x="171526" y="5133654"/>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9" name="Imagen 28">
                <a:extLst>
                  <a:ext uri="{FF2B5EF4-FFF2-40B4-BE49-F238E27FC236}">
                    <a16:creationId xmlns="" xmlns:a16="http://schemas.microsoft.com/office/drawing/2014/main" id="{0A471915-2BCB-D441-80E7-33098FFA890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406134">
                <a:off x="141403" y="5342117"/>
                <a:ext cx="908505" cy="765740"/>
              </a:xfrm>
              <a:prstGeom prst="rect">
                <a:avLst/>
              </a:prstGeom>
            </p:spPr>
          </p:pic>
        </p:grpSp>
      </p:grpSp>
      <p:pic>
        <p:nvPicPr>
          <p:cNvPr id="40" name="Imagen 39">
            <a:extLst>
              <a:ext uri="{FF2B5EF4-FFF2-40B4-BE49-F238E27FC236}">
                <a16:creationId xmlns="" xmlns:a16="http://schemas.microsoft.com/office/drawing/2014/main" id="{6BF48101-28DB-1D4F-A5CE-F9174F07247E}"/>
              </a:ext>
            </a:extLst>
          </p:cNvPr>
          <p:cNvPicPr>
            <a:picLocks noChangeAspect="1"/>
          </p:cNvPicPr>
          <p:nvPr/>
        </p:nvPicPr>
        <p:blipFill>
          <a:blip r:embed="rId9"/>
          <a:srcRect/>
          <a:stretch/>
        </p:blipFill>
        <p:spPr>
          <a:xfrm>
            <a:off x="5120008" y="4762609"/>
            <a:ext cx="4378772" cy="3393549"/>
          </a:xfrm>
          <a:prstGeom prst="rect">
            <a:avLst/>
          </a:prstGeom>
        </p:spPr>
      </p:pic>
    </p:spTree>
    <p:extLst>
      <p:ext uri="{BB962C8B-B14F-4D97-AF65-F5344CB8AC3E}">
        <p14:creationId xmlns:p14="http://schemas.microsoft.com/office/powerpoint/2010/main" val="19643126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ACTIVIDAD PRÁCTICA</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3" name="Google Shape;82;p14"/>
          <p:cNvSpPr txBox="1"/>
          <p:nvPr/>
        </p:nvSpPr>
        <p:spPr>
          <a:xfrm>
            <a:off x="3618271" y="1224708"/>
            <a:ext cx="559356" cy="409500"/>
          </a:xfrm>
          <a:prstGeom prst="rect">
            <a:avLst/>
          </a:prstGeom>
          <a:noFill/>
          <a:ln>
            <a:noFill/>
          </a:ln>
        </p:spPr>
        <p:txBody>
          <a:bodyPr spcFirstLastPara="1" wrap="square" lIns="91425" tIns="91425" rIns="91425" bIns="91425" anchor="ctr" anchorCtr="0">
            <a:noAutofit/>
          </a:bodyPr>
          <a:lstStyle/>
          <a:p>
            <a:pPr marL="0" lvl="0" indent="0" algn="r" rtl="0">
              <a:lnSpc>
                <a:spcPct val="90000"/>
              </a:lnSpc>
              <a:spcBef>
                <a:spcPts val="0"/>
              </a:spcBef>
              <a:spcAft>
                <a:spcPts val="0"/>
              </a:spcAft>
              <a:buNone/>
            </a:pPr>
            <a:r>
              <a:rPr lang="es-ES" sz="6000" dirty="0" smtClean="0">
                <a:solidFill>
                  <a:schemeClr val="bg1"/>
                </a:solidFill>
                <a:latin typeface="Calibri" panose="020F0502020204030204" pitchFamily="34" charset="0"/>
                <a:ea typeface="Roboto"/>
                <a:cs typeface="Calibri" panose="020F0502020204030204" pitchFamily="34" charset="0"/>
                <a:sym typeface="Roboto"/>
              </a:rPr>
              <a:t>5</a:t>
            </a:r>
            <a:endParaRPr sz="6000" dirty="0">
              <a:solidFill>
                <a:schemeClr val="bg1"/>
              </a:solidFill>
              <a:latin typeface="Calibri" panose="020F0502020204030204" pitchFamily="34" charset="0"/>
              <a:cs typeface="Calibri" panose="020F0502020204030204" pitchFamily="34" charset="0"/>
            </a:endParaRPr>
          </a:p>
        </p:txBody>
      </p:sp>
      <p:sp>
        <p:nvSpPr>
          <p:cNvPr id="4" name="Google Shape;73;p14"/>
          <p:cNvSpPr/>
          <p:nvPr/>
        </p:nvSpPr>
        <p:spPr>
          <a:xfrm>
            <a:off x="375975" y="2370247"/>
            <a:ext cx="8839201" cy="3238192"/>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22</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7" name="Rectángulo 6"/>
          <p:cNvSpPr/>
          <p:nvPr/>
        </p:nvSpPr>
        <p:spPr>
          <a:xfrm>
            <a:off x="5279923" y="7354529"/>
            <a:ext cx="2723535" cy="20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Google Shape;70;p14">
            <a:extLst>
              <a:ext uri="{FF2B5EF4-FFF2-40B4-BE49-F238E27FC236}">
                <a16:creationId xmlns:a16="http://schemas.microsoft.com/office/drawing/2014/main" xmlns="" id="{3C5EA18A-4979-4B4F-89E8-76D78BAC99AB}"/>
              </a:ext>
            </a:extLst>
          </p:cNvPr>
          <p:cNvSpPr txBox="1">
            <a:spLocks/>
          </p:cNvSpPr>
          <p:nvPr/>
        </p:nvSpPr>
        <p:spPr>
          <a:xfrm>
            <a:off x="375975"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¡PRACTIQUEMOS!</a:t>
            </a:r>
          </a:p>
          <a:p>
            <a:endParaRPr lang="x-none" b="1" dirty="0">
              <a:latin typeface="Calibri" panose="020F0502020204030204" pitchFamily="34" charset="0"/>
              <a:ea typeface="Roboto"/>
              <a:cs typeface="Calibri" panose="020F0502020204030204" pitchFamily="34" charset="0"/>
              <a:sym typeface="Roboto"/>
            </a:endParaRPr>
          </a:p>
        </p:txBody>
      </p:sp>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8464" y="2370247"/>
            <a:ext cx="4539997" cy="5336912"/>
          </a:xfrm>
          <a:prstGeom prst="rect">
            <a:avLst/>
          </a:prstGeom>
        </p:spPr>
      </p:pic>
      <p:sp>
        <p:nvSpPr>
          <p:cNvPr id="11" name="Google Shape;80;p14"/>
          <p:cNvSpPr txBox="1"/>
          <p:nvPr/>
        </p:nvSpPr>
        <p:spPr>
          <a:xfrm>
            <a:off x="958647" y="3602077"/>
            <a:ext cx="4704736" cy="774531"/>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x-none" sz="2000" dirty="0">
                <a:solidFill>
                  <a:srgbClr val="741B47"/>
                </a:solidFill>
                <a:latin typeface="Calibri" panose="020F0502020204030204" pitchFamily="34" charset="0"/>
                <a:ea typeface="Roboto"/>
                <a:cs typeface="Calibri" panose="020F0502020204030204" pitchFamily="34" charset="0"/>
                <a:sym typeface="Roboto"/>
              </a:rPr>
              <a:t>IDENTIFICANDO Y MIDIENDO</a:t>
            </a:r>
          </a:p>
          <a:p>
            <a:pPr lvl="0">
              <a:lnSpc>
                <a:spcPct val="90000"/>
              </a:lnSpc>
              <a:buClr>
                <a:schemeClr val="dk1"/>
              </a:buClr>
              <a:buSzPts val="1100"/>
            </a:pPr>
            <a:r>
              <a:rPr lang="es-ES" sz="2000" b="1" dirty="0" smtClean="0">
                <a:solidFill>
                  <a:srgbClr val="741B47"/>
                </a:solidFill>
                <a:latin typeface="Calibri" panose="020F0502020204030204" pitchFamily="34" charset="0"/>
                <a:ea typeface="Roboto"/>
                <a:cs typeface="Calibri" panose="020F0502020204030204" pitchFamily="34" charset="0"/>
                <a:sym typeface="Roboto"/>
              </a:rPr>
              <a:t>CIRCUITOS EN SERIE Y PARALELOS</a:t>
            </a:r>
            <a:endParaRPr lang="x-none" sz="2000" b="1" dirty="0">
              <a:solidFill>
                <a:srgbClr val="741B47"/>
              </a:solidFill>
              <a:latin typeface="Calibri" panose="020F0502020204030204" pitchFamily="34" charset="0"/>
              <a:ea typeface="Roboto"/>
              <a:cs typeface="Calibri" panose="020F0502020204030204" pitchFamily="34" charset="0"/>
              <a:sym typeface="Roboto"/>
            </a:endParaRPr>
          </a:p>
          <a:p>
            <a:pPr>
              <a:lnSpc>
                <a:spcPct val="115000"/>
              </a:lnSpc>
            </a:pPr>
            <a:endParaRPr lang="es-CL" sz="1600" dirty="0">
              <a:latin typeface="Calibri" panose="020F0502020204030204" pitchFamily="34" charset="0"/>
              <a:ea typeface="Roboto"/>
              <a:cs typeface="Calibri" panose="020F0502020204030204" pitchFamily="34" charset="0"/>
              <a:sym typeface="Roboto"/>
            </a:endParaRPr>
          </a:p>
          <a:p>
            <a:pPr>
              <a:lnSpc>
                <a:spcPct val="115000"/>
              </a:lnSpc>
            </a:pPr>
            <a:r>
              <a:rPr lang="es-CL" sz="1600" dirty="0">
                <a:latin typeface="Calibri" panose="020F0502020204030204" pitchFamily="34" charset="0"/>
                <a:ea typeface="Roboto"/>
                <a:cs typeface="Calibri" panose="020F0502020204030204" pitchFamily="34" charset="0"/>
                <a:sym typeface="Roboto"/>
              </a:rPr>
              <a:t>Ahora realizaremos una </a:t>
            </a:r>
            <a:r>
              <a:rPr lang="es-CL" sz="1600" dirty="0">
                <a:solidFill>
                  <a:schemeClr val="tx1"/>
                </a:solidFill>
                <a:latin typeface="Calibri" panose="020F0502020204030204" pitchFamily="34" charset="0"/>
                <a:ea typeface="Roboto"/>
                <a:cs typeface="Calibri" panose="020F0502020204030204" pitchFamily="34" charset="0"/>
                <a:sym typeface="Roboto"/>
              </a:rPr>
              <a:t>actividad práctica.</a:t>
            </a:r>
          </a:p>
          <a:p>
            <a:pPr>
              <a:lnSpc>
                <a:spcPct val="115000"/>
              </a:lnSpc>
            </a:pPr>
            <a:r>
              <a:rPr lang="es-CL" sz="1600" dirty="0">
                <a:latin typeface="Calibri" panose="020F0502020204030204" pitchFamily="34" charset="0"/>
                <a:ea typeface="Roboto"/>
                <a:cs typeface="Calibri" panose="020F0502020204030204" pitchFamily="34" charset="0"/>
                <a:sym typeface="Roboto"/>
              </a:rPr>
              <a:t>Te sugerimos </a:t>
            </a:r>
            <a:r>
              <a:rPr lang="es-CL" sz="1600" b="1" dirty="0">
                <a:solidFill>
                  <a:srgbClr val="76384D"/>
                </a:solidFill>
                <a:latin typeface="Calibri" panose="020F0502020204030204" pitchFamily="34" charset="0"/>
                <a:ea typeface="Roboto"/>
                <a:cs typeface="Calibri" panose="020F0502020204030204" pitchFamily="34" charset="0"/>
                <a:sym typeface="Roboto"/>
              </a:rPr>
              <a:t>seguir las instrucciones </a:t>
            </a:r>
            <a:r>
              <a:rPr lang="es-CL" sz="1600" dirty="0">
                <a:latin typeface="Calibri" panose="020F0502020204030204" pitchFamily="34" charset="0"/>
                <a:ea typeface="Roboto"/>
                <a:cs typeface="Calibri" panose="020F0502020204030204" pitchFamily="34" charset="0"/>
                <a:sym typeface="Roboto"/>
              </a:rPr>
              <a:t>que van</a:t>
            </a:r>
          </a:p>
          <a:p>
            <a:pPr>
              <a:lnSpc>
                <a:spcPct val="115000"/>
              </a:lnSpc>
            </a:pPr>
            <a:r>
              <a:rPr lang="es-CL" sz="1600" dirty="0">
                <a:latin typeface="Calibri" panose="020F0502020204030204" pitchFamily="34" charset="0"/>
                <a:ea typeface="Roboto"/>
                <a:cs typeface="Calibri" panose="020F0502020204030204" pitchFamily="34" charset="0"/>
                <a:sym typeface="Roboto"/>
              </a:rPr>
              <a:t>Adjuntas en la guía que el profesor te entregará.</a:t>
            </a:r>
            <a:endParaRPr lang="es-CL" sz="1600" b="1" dirty="0">
              <a:solidFill>
                <a:srgbClr val="76384D"/>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1384179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Google Shape;73;p14"/>
          <p:cNvSpPr/>
          <p:nvPr/>
        </p:nvSpPr>
        <p:spPr>
          <a:xfrm>
            <a:off x="383456" y="2370247"/>
            <a:ext cx="8839201" cy="3238192"/>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23</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4" name="Rectángulo 3"/>
          <p:cNvSpPr/>
          <p:nvPr/>
        </p:nvSpPr>
        <p:spPr>
          <a:xfrm>
            <a:off x="5279923" y="7354529"/>
            <a:ext cx="2723535" cy="20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2940" y="2710743"/>
            <a:ext cx="5190655" cy="4917756"/>
          </a:xfrm>
          <a:prstGeom prst="rect">
            <a:avLst/>
          </a:prstGeom>
        </p:spPr>
      </p:pic>
      <p:sp>
        <p:nvSpPr>
          <p:cNvPr id="16"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TICKET DE SALIDA</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0"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ANTES DE TERMINAR:</a:t>
            </a:r>
          </a:p>
          <a:p>
            <a:endParaRPr lang="x-none" b="1" dirty="0">
              <a:latin typeface="Calibri" panose="020F0502020204030204" pitchFamily="34" charset="0"/>
              <a:ea typeface="Roboto"/>
              <a:cs typeface="Calibri" panose="020F0502020204030204" pitchFamily="34" charset="0"/>
              <a:sym typeface="Roboto"/>
            </a:endParaRPr>
          </a:p>
        </p:txBody>
      </p:sp>
      <p:sp>
        <p:nvSpPr>
          <p:cNvPr id="9" name="Google Shape;80;p14"/>
          <p:cNvSpPr txBox="1"/>
          <p:nvPr/>
        </p:nvSpPr>
        <p:spPr>
          <a:xfrm>
            <a:off x="945293" y="3562128"/>
            <a:ext cx="4713171" cy="774531"/>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x-none" sz="2000" dirty="0">
                <a:solidFill>
                  <a:srgbClr val="741B47"/>
                </a:solidFill>
                <a:latin typeface="Calibri" panose="020F0502020204030204" pitchFamily="34" charset="0"/>
                <a:ea typeface="Roboto"/>
                <a:cs typeface="Calibri" panose="020F0502020204030204" pitchFamily="34" charset="0"/>
                <a:sym typeface="Roboto"/>
              </a:rPr>
              <a:t>IDENTIFICANDO Y MIDIENDO</a:t>
            </a:r>
          </a:p>
          <a:p>
            <a:pPr lvl="0">
              <a:lnSpc>
                <a:spcPct val="90000"/>
              </a:lnSpc>
              <a:buClr>
                <a:schemeClr val="dk1"/>
              </a:buClr>
              <a:buSzPts val="1100"/>
            </a:pPr>
            <a:r>
              <a:rPr lang="es-ES" sz="2000" b="1" dirty="0">
                <a:solidFill>
                  <a:srgbClr val="741B47"/>
                </a:solidFill>
                <a:latin typeface="Calibri" panose="020F0502020204030204" pitchFamily="34" charset="0"/>
                <a:ea typeface="Roboto"/>
                <a:cs typeface="Calibri" panose="020F0502020204030204" pitchFamily="34" charset="0"/>
                <a:sym typeface="Roboto"/>
              </a:rPr>
              <a:t>CIRCUITOS EN SERIE Y PARALELOS</a:t>
            </a:r>
            <a:endParaRPr lang="x-none" sz="2000" b="1" dirty="0">
              <a:solidFill>
                <a:srgbClr val="741B47"/>
              </a:solidFill>
              <a:latin typeface="Calibri" panose="020F0502020204030204" pitchFamily="34" charset="0"/>
              <a:ea typeface="Roboto"/>
              <a:cs typeface="Calibri" panose="020F0502020204030204" pitchFamily="34" charset="0"/>
              <a:sym typeface="Roboto"/>
            </a:endParaRPr>
          </a:p>
          <a:p>
            <a:pPr>
              <a:lnSpc>
                <a:spcPct val="115000"/>
              </a:lnSpc>
            </a:pPr>
            <a:endParaRPr lang="es-CL" sz="1600" dirty="0">
              <a:latin typeface="Calibri" panose="020F0502020204030204" pitchFamily="34" charset="0"/>
              <a:ea typeface="Roboto"/>
              <a:cs typeface="Calibri" panose="020F0502020204030204" pitchFamily="34" charset="0"/>
              <a:sym typeface="Roboto"/>
            </a:endParaRPr>
          </a:p>
          <a:p>
            <a:pPr>
              <a:lnSpc>
                <a:spcPct val="115000"/>
              </a:lnSpc>
            </a:pPr>
            <a:r>
              <a:rPr lang="es-CL" sz="1600" dirty="0">
                <a:latin typeface="Calibri" panose="020F0502020204030204" pitchFamily="34" charset="0"/>
                <a:ea typeface="Roboto"/>
                <a:cs typeface="Calibri" panose="020F0502020204030204" pitchFamily="34" charset="0"/>
                <a:sym typeface="Roboto"/>
              </a:rPr>
              <a:t>¡No olvides contestar y entregar el ticket de salida!</a:t>
            </a:r>
          </a:p>
          <a:p>
            <a:pPr>
              <a:lnSpc>
                <a:spcPct val="115000"/>
              </a:lnSpc>
            </a:pPr>
            <a:r>
              <a:rPr lang="es-CL" sz="1600" b="1" dirty="0">
                <a:solidFill>
                  <a:srgbClr val="76384D"/>
                </a:solidFill>
                <a:latin typeface="Calibri" panose="020F0502020204030204" pitchFamily="34" charset="0"/>
                <a:ea typeface="Roboto"/>
                <a:cs typeface="Calibri" panose="020F0502020204030204" pitchFamily="34" charset="0"/>
                <a:sym typeface="Roboto"/>
              </a:rPr>
              <a:t>¡Hasta la próxima! </a:t>
            </a:r>
          </a:p>
        </p:txBody>
      </p:sp>
    </p:spTree>
    <p:extLst>
      <p:ext uri="{BB962C8B-B14F-4D97-AF65-F5344CB8AC3E}">
        <p14:creationId xmlns:p14="http://schemas.microsoft.com/office/powerpoint/2010/main" val="14587753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1305</TotalTime>
  <Words>1701</Words>
  <Application>Microsoft Office PowerPoint</Application>
  <PresentationFormat>Personalizado</PresentationFormat>
  <Paragraphs>210</Paragraphs>
  <Slides>27</Slides>
  <Notes>12</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27</vt:i4>
      </vt:variant>
    </vt:vector>
  </HeadingPairs>
  <TitlesOfParts>
    <vt:vector size="34" baseType="lpstr">
      <vt:lpstr>Arial</vt:lpstr>
      <vt:lpstr>Calibri</vt:lpstr>
      <vt:lpstr>Monotype Sorts</vt:lpstr>
      <vt:lpstr>Roboto</vt:lpstr>
      <vt:lpstr>Roboto Medium</vt:lpstr>
      <vt:lpstr>Times New Roman</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Toledo</dc:creator>
  <cp:lastModifiedBy>Toledo</cp:lastModifiedBy>
  <cp:revision>142</cp:revision>
  <dcterms:modified xsi:type="dcterms:W3CDTF">2021-01-29T08:04:32Z</dcterms:modified>
</cp:coreProperties>
</file>