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9" r:id="rId4"/>
    <p:sldId id="260" r:id="rId5"/>
    <p:sldId id="258" r:id="rId6"/>
    <p:sldId id="286" r:id="rId7"/>
    <p:sldId id="358" r:id="rId8"/>
    <p:sldId id="359" r:id="rId9"/>
    <p:sldId id="360" r:id="rId10"/>
    <p:sldId id="361" r:id="rId11"/>
    <p:sldId id="362" r:id="rId12"/>
    <p:sldId id="363" r:id="rId13"/>
    <p:sldId id="366" r:id="rId14"/>
    <p:sldId id="364" r:id="rId15"/>
    <p:sldId id="365" r:id="rId16"/>
    <p:sldId id="273" r:id="rId17"/>
    <p:sldId id="310" r:id="rId18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j6ho7Wgmz/U05Ubv55I2SHPNkWeA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54D"/>
    <a:srgbClr val="EFEFEF"/>
    <a:srgbClr val="D7E3DC"/>
    <a:srgbClr val="C73E32"/>
    <a:srgbClr val="8EB99F"/>
    <a:srgbClr val="B99F2F"/>
    <a:srgbClr val="C4D7CD"/>
    <a:srgbClr val="741B47"/>
    <a:srgbClr val="FF0000"/>
    <a:srgbClr val="BA9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0"/>
    <p:restoredTop sz="94643"/>
  </p:normalViewPr>
  <p:slideViewPr>
    <p:cSldViewPr snapToGrid="0">
      <p:cViewPr varScale="1">
        <p:scale>
          <a:sx n="100" d="100"/>
          <a:sy n="100" d="100"/>
        </p:scale>
        <p:origin x="1992" y="84"/>
      </p:cViewPr>
      <p:guideLst>
        <p:guide orient="horz" pos="2381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12T13:21:52.104" idx="1">
    <p:pos x="5312" y="191"/>
    <p:text>Recordar cambiar el número de la actividad. El número verde no cambia.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p15="http://schemas.microsoft.com/office/powerpoint/2012/main" xmlns:go="http://customooxmlschemas.google.com/" commentPostId="AAAAHQMen-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5550" y="685800"/>
            <a:ext cx="44084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875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5550" y="685800"/>
            <a:ext cx="44084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5550" y="685800"/>
            <a:ext cx="44084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555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97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3622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C4D7CD">
              <a:alpha val="6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4037"/>
            <a:ext cx="690406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3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3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30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2;p30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3;p30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52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ch.cl/iniciativa/tp-digita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hyperlink" Target="https://tp-digital.territorio.la/" TargetMode="External"/><Relationship Id="rId4" Type="http://schemas.openxmlformats.org/officeDocument/2006/relationships/hyperlink" Target="https://forms.office.com/Pages/DesignPage.aspx?origin=OfficeDotCom&amp;route=OfficeHome&amp;lang=es-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localhost/Users/ivangonzalez/Desktop/IVAN%20G%202020/2020/DUOC/ARTES/OVNI-01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lang="en-US" sz="12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1;p13"/>
          <p:cNvSpPr txBox="1">
            <a:spLocks/>
          </p:cNvSpPr>
          <p:nvPr/>
        </p:nvSpPr>
        <p:spPr>
          <a:xfrm>
            <a:off x="365425" y="2451145"/>
            <a:ext cx="3948668" cy="2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AUTOMATIZACIÓN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SISTEMAS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ELÉCTRICOS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INDUSTRIALES		</a:t>
            </a:r>
            <a:endParaRPr lang="x-none" sz="3600" b="1" dirty="0">
              <a:solidFill>
                <a:srgbClr val="2975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835254F-3D86-0647-BE1C-75E4A430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70" y="2687071"/>
            <a:ext cx="5707068" cy="3725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NIVEL DE ESTANQUE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6408951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5916388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es el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líquido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al interior del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estanque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8D0E56A-E691-AA42-B7FC-D97D161AD85D}"/>
              </a:ext>
            </a:extLst>
          </p:cNvPr>
          <p:cNvSpPr/>
          <p:nvPr/>
        </p:nvSpPr>
        <p:spPr>
          <a:xfrm>
            <a:off x="5095225" y="3080501"/>
            <a:ext cx="2517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CL" sz="1600" b="1" dirty="0">
                <a:solidFill>
                  <a:srgbClr val="2975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ESTANQUE HORIZONTAL</a:t>
            </a:r>
          </a:p>
        </p:txBody>
      </p:sp>
      <p:sp>
        <p:nvSpPr>
          <p:cNvPr id="14" name="Google Shape;131;p4">
            <a:extLst>
              <a:ext uri="{FF2B5EF4-FFF2-40B4-BE49-F238E27FC236}">
                <a16:creationId xmlns:a16="http://schemas.microsoft.com/office/drawing/2014/main" xmlns="" id="{A375300A-7763-BA42-B502-F80F29A8A62A}"/>
              </a:ext>
            </a:extLst>
          </p:cNvPr>
          <p:cNvSpPr txBox="1"/>
          <p:nvPr/>
        </p:nvSpPr>
        <p:spPr>
          <a:xfrm>
            <a:off x="1172558" y="3587263"/>
            <a:ext cx="2875977" cy="162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2000" dirty="0">
                <a:latin typeface="Calibri"/>
                <a:ea typeface="Calibri"/>
                <a:cs typeface="Calibri"/>
                <a:sym typeface="Calibri"/>
              </a:rPr>
              <a:t>Hay que determinar el área de un segmento y calcular los volúmenes diferenciales.</a:t>
            </a:r>
          </a:p>
        </p:txBody>
      </p:sp>
      <p:pic>
        <p:nvPicPr>
          <p:cNvPr id="15" name="Google Shape;231;p12">
            <a:extLst>
              <a:ext uri="{FF2B5EF4-FFF2-40B4-BE49-F238E27FC236}">
                <a16:creationId xmlns:a16="http://schemas.microsoft.com/office/drawing/2014/main" xmlns="" id="{2F2FD490-4C03-754F-B820-BC266FD309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8924" y="3473666"/>
            <a:ext cx="4149874" cy="313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63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NIVEL DE ESTANQUE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3352802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2966246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Líquido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8D0E56A-E691-AA42-B7FC-D97D161AD85D}"/>
              </a:ext>
            </a:extLst>
          </p:cNvPr>
          <p:cNvSpPr/>
          <p:nvPr/>
        </p:nvSpPr>
        <p:spPr>
          <a:xfrm>
            <a:off x="5095225" y="3080501"/>
            <a:ext cx="2517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CL" sz="1600" b="1" dirty="0">
                <a:solidFill>
                  <a:srgbClr val="2975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ESTANQUE HORIZONTAL</a:t>
            </a:r>
          </a:p>
        </p:txBody>
      </p:sp>
      <p:sp>
        <p:nvSpPr>
          <p:cNvPr id="14" name="Google Shape;131;p4">
            <a:extLst>
              <a:ext uri="{FF2B5EF4-FFF2-40B4-BE49-F238E27FC236}">
                <a16:creationId xmlns:a16="http://schemas.microsoft.com/office/drawing/2014/main" xmlns="" id="{A375300A-7763-BA42-B502-F80F29A8A62A}"/>
              </a:ext>
            </a:extLst>
          </p:cNvPr>
          <p:cNvSpPr txBox="1"/>
          <p:nvPr/>
        </p:nvSpPr>
        <p:spPr>
          <a:xfrm>
            <a:off x="1172558" y="2952122"/>
            <a:ext cx="3149091" cy="135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800" dirty="0">
                <a:latin typeface="Calibri"/>
                <a:ea typeface="Calibri"/>
                <a:cs typeface="Calibri"/>
                <a:sym typeface="Calibri"/>
              </a:rPr>
              <a:t>Determinar la </a:t>
            </a:r>
            <a:r>
              <a:rPr lang="es-CL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ecuación de volumen en función de la altura</a:t>
            </a:r>
            <a:r>
              <a:rPr lang="es-CL" sz="1800" dirty="0">
                <a:latin typeface="Calibri"/>
                <a:ea typeface="Calibri"/>
                <a:cs typeface="Calibri"/>
                <a:sym typeface="Calibri"/>
              </a:rPr>
              <a:t>. Luego ingresar algoritmo al controlador.</a:t>
            </a:r>
          </a:p>
        </p:txBody>
      </p:sp>
      <p:pic>
        <p:nvPicPr>
          <p:cNvPr id="11" name="Google Shape;240;p13">
            <a:extLst>
              <a:ext uri="{FF2B5EF4-FFF2-40B4-BE49-F238E27FC236}">
                <a16:creationId xmlns:a16="http://schemas.microsoft.com/office/drawing/2014/main" xmlns="" id="{03D0303D-5B3B-7F4C-A8BB-7E54E76BC9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1649" y="3473666"/>
            <a:ext cx="4149874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41;p13">
            <a:extLst>
              <a:ext uri="{FF2B5EF4-FFF2-40B4-BE49-F238E27FC236}">
                <a16:creationId xmlns:a16="http://schemas.microsoft.com/office/drawing/2014/main" xmlns="" id="{1334758D-2632-9443-A39D-8B7D9031D8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95" r="9284"/>
          <a:stretch/>
        </p:blipFill>
        <p:spPr>
          <a:xfrm>
            <a:off x="1277757" y="4390783"/>
            <a:ext cx="2332952" cy="2210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30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NIVEL DE ESTANQUE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004647"/>
            <a:ext cx="7971693" cy="4700954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8D0E56A-E691-AA42-B7FC-D97D161AD85D}"/>
              </a:ext>
            </a:extLst>
          </p:cNvPr>
          <p:cNvSpPr/>
          <p:nvPr/>
        </p:nvSpPr>
        <p:spPr>
          <a:xfrm>
            <a:off x="5271072" y="2292597"/>
            <a:ext cx="3149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CL" sz="1600" b="1" dirty="0">
                <a:solidFill>
                  <a:srgbClr val="2975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DE NIVEL ULTRASÓNICO</a:t>
            </a:r>
          </a:p>
        </p:txBody>
      </p:sp>
      <p:pic>
        <p:nvPicPr>
          <p:cNvPr id="10" name="Google Shape;250;p14">
            <a:extLst>
              <a:ext uri="{FF2B5EF4-FFF2-40B4-BE49-F238E27FC236}">
                <a16:creationId xmlns:a16="http://schemas.microsoft.com/office/drawing/2014/main" xmlns="" id="{67BFF173-56FD-0944-A789-7B95102C55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3445" y="2750311"/>
            <a:ext cx="2290871" cy="36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3;p6">
            <a:extLst>
              <a:ext uri="{FF2B5EF4-FFF2-40B4-BE49-F238E27FC236}">
                <a16:creationId xmlns:a16="http://schemas.microsoft.com/office/drawing/2014/main" xmlns="" id="{CEBAC3EF-4F69-1D47-904C-6CC88513645D}"/>
              </a:ext>
            </a:extLst>
          </p:cNvPr>
          <p:cNvSpPr/>
          <p:nvPr/>
        </p:nvSpPr>
        <p:spPr>
          <a:xfrm>
            <a:off x="1300100" y="2571832"/>
            <a:ext cx="3485543" cy="3433608"/>
          </a:xfrm>
          <a:prstGeom prst="roundRect">
            <a:avLst>
              <a:gd name="adj" fmla="val 6894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:a16="http://schemas.microsoft.com/office/drawing/2014/main" xmlns="" id="{A375300A-7763-BA42-B502-F80F29A8A62A}"/>
              </a:ext>
            </a:extLst>
          </p:cNvPr>
          <p:cNvSpPr txBox="1"/>
          <p:nvPr/>
        </p:nvSpPr>
        <p:spPr>
          <a:xfrm>
            <a:off x="1498231" y="2571832"/>
            <a:ext cx="3047750" cy="3809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s-CL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¿Cómo podemos medir la altura?</a:t>
            </a:r>
          </a:p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endParaRPr lang="es-CL" sz="18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s-CL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sensor podremos utilizar?</a:t>
            </a:r>
          </a:p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endParaRPr lang="es-CL" sz="18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s-CL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actuadores debemos conectar?</a:t>
            </a:r>
          </a:p>
          <a:p>
            <a:pPr lvl="0">
              <a:lnSpc>
                <a:spcPct val="115000"/>
              </a:lnSpc>
              <a:buSzPts val="1800"/>
            </a:pPr>
            <a:endParaRPr lang="es-CL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27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4834" y="2868469"/>
            <a:ext cx="5835185" cy="798022"/>
            <a:chOff x="-4655" y="2763069"/>
            <a:chExt cx="5835185" cy="798022"/>
          </a:xfrm>
        </p:grpSpPr>
        <p:sp>
          <p:nvSpPr>
            <p:cNvPr id="405" name="Google Shape;405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1600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cuidadosamente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</a:t>
              </a:r>
              <a:r>
                <a:rPr lang="en-US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-4655" y="2763069"/>
              <a:ext cx="1135367" cy="798022"/>
              <a:chOff x="-4655" y="5280123"/>
              <a:chExt cx="1135367" cy="798022"/>
            </a:xfrm>
          </p:grpSpPr>
          <p:sp>
            <p:nvSpPr>
              <p:cNvPr id="428" name="Google Shape;428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9" name="Google Shape;429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9406134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" name="Grupo 16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9" name="Grupo 8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425" name="Google Shape;425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6" name="Google Shape;426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Google Shape;410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debe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desarrollarse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</a:t>
              </a:r>
              <a:r>
                <a:rPr lang="en-US" sz="1600" b="1" i="0" u="none" strike="noStrike" cap="none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supervisión</a:t>
              </a:r>
              <a:r>
                <a:rPr lang="en-US" sz="1600" b="1" i="0" u="none" strike="noStrike" cap="none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412" name="Google Shape;412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</a:t>
              </a:r>
              <a:r>
                <a:rPr lang="es-CL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EPPs</a:t>
              </a:r>
              <a:r>
                <a:rPr lang="es-CL" sz="16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sz="1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40" y="2008659"/>
              <a:ext cx="640678" cy="540000"/>
            </a:xfrm>
            <a:prstGeom prst="rect">
              <a:avLst/>
            </a:prstGeom>
          </p:spPr>
        </p:pic>
        <p:pic>
          <p:nvPicPr>
            <p:cNvPr id="417" name="Google Shape;417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upo 13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414" name="Google Shape;414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422" name="Google Shape;422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</p:spPr>
          </p:pic>
        </p:grpSp>
      </p:grpSp>
      <p:grpSp>
        <p:nvGrpSpPr>
          <p:cNvPr id="16" name="Grupo 15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406" name="Google Shape;406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sz="1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33" name="Google Shape;422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</p:spPr>
          </p:pic>
        </p:grp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97" y="3780266"/>
            <a:ext cx="3760094" cy="3779409"/>
          </a:xfrm>
          <a:prstGeom prst="rect">
            <a:avLst/>
          </a:prstGeom>
        </p:spPr>
      </p:pic>
      <p:sp>
        <p:nvSpPr>
          <p:cNvPr id="44" name="Google Shape;388;p18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lang="en-US" sz="3100" b="1" dirty="0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56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42"/>
          <p:cNvGrpSpPr/>
          <p:nvPr/>
        </p:nvGrpSpPr>
        <p:grpSpPr>
          <a:xfrm>
            <a:off x="491612" y="2165423"/>
            <a:ext cx="6999671" cy="2696553"/>
            <a:chOff x="4461133" y="3098700"/>
            <a:chExt cx="4657800" cy="1525000"/>
          </a:xfrm>
        </p:grpSpPr>
        <p:sp>
          <p:nvSpPr>
            <p:cNvPr id="247" name="Google Shape;247;p42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2"/>
            <p:cNvSpPr txBox="1"/>
            <p:nvPr/>
          </p:nvSpPr>
          <p:spPr>
            <a:xfrm>
              <a:off x="4869752" y="3341579"/>
              <a:ext cx="3840561" cy="1079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quieres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profundizar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invitamos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visitar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el sitio de </a:t>
              </a:r>
              <a:r>
                <a:rPr lang="en-US" sz="1600" b="1" i="0" u="sng" strike="noStrike" cap="none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TP DIGITAL</a:t>
              </a:r>
              <a:endParaRPr sz="16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esta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sugerimos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54013" lvl="1" indent="-354013">
                <a:lnSpc>
                  <a:spcPct val="90000"/>
                </a:lnSpc>
                <a:spcBef>
                  <a:spcPts val="500"/>
                </a:spcBef>
                <a:buSzPts val="2400"/>
                <a:buFont typeface="Noto Sans Symbols"/>
                <a:buChar char="✔"/>
              </a:pPr>
              <a:r>
                <a:rPr lang="es-E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CNC Fresadora</a:t>
              </a:r>
            </a:p>
            <a:p>
              <a:pPr marL="354013" lvl="1" indent="-354013">
                <a:lnSpc>
                  <a:spcPct val="90000"/>
                </a:lnSpc>
                <a:spcBef>
                  <a:spcPts val="500"/>
                </a:spcBef>
                <a:buSzPts val="2400"/>
                <a:buFont typeface="Noto Sans Symbols"/>
                <a:buChar char="✔"/>
              </a:pPr>
              <a:r>
                <a:rPr lang="es-E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Programación </a:t>
              </a:r>
              <a:r>
                <a:rPr lang="es-ES" sz="1600" b="1" dirty="0" smtClean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en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  <a:buSzPts val="2400"/>
              </a:pPr>
              <a:r>
                <a:rPr lang="es-E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1600" b="1" dirty="0" smtClean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      Escalera</a:t>
              </a:r>
              <a:r>
                <a:rPr lang="es-E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s-E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Ladder</a:t>
              </a:r>
              <a:r>
                <a:rPr lang="es-E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de PLC</a:t>
              </a:r>
              <a:endParaRPr sz="16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4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42"/>
          <p:cNvGrpSpPr/>
          <p:nvPr/>
        </p:nvGrpSpPr>
        <p:grpSpPr>
          <a:xfrm>
            <a:off x="5066850" y="3464537"/>
            <a:ext cx="4439843" cy="4206419"/>
            <a:chOff x="5066850" y="3464537"/>
            <a:chExt cx="4439843" cy="4206419"/>
          </a:xfrm>
        </p:grpSpPr>
        <p:pic>
          <p:nvPicPr>
            <p:cNvPr id="252" name="Google Shape;252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66850" y="3464537"/>
              <a:ext cx="4439843" cy="4206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28621" y="3826448"/>
              <a:ext cx="1498066" cy="6308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381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/>
          <p:nvPr/>
        </p:nvSpPr>
        <p:spPr>
          <a:xfrm>
            <a:off x="562334" y="4456999"/>
            <a:ext cx="8478429" cy="2199439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0621" y="423187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3"/>
          <p:cNvSpPr/>
          <p:nvPr/>
        </p:nvSpPr>
        <p:spPr>
          <a:xfrm>
            <a:off x="562334" y="2320415"/>
            <a:ext cx="8478429" cy="1911462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0621" y="2095292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3"/>
          <p:cNvSpPr/>
          <p:nvPr/>
        </p:nvSpPr>
        <p:spPr>
          <a:xfrm>
            <a:off x="915161" y="2649150"/>
            <a:ext cx="77727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desarrollado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conjunto por </a:t>
            </a:r>
            <a:r>
              <a:rPr lang="en-US" sz="16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Chile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16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patrocinio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colaboración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1600" b="1" i="0" u="none" strike="noStrike" cap="none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dirigido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apoyar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centros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educativos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docentes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formación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técnico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profesional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nacional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desarrollo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virtual de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procesos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aprendizaje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63" name="Google Shape;263;p43"/>
          <p:cNvSpPr/>
          <p:nvPr/>
        </p:nvSpPr>
        <p:spPr>
          <a:xfrm>
            <a:off x="915161" y="4771334"/>
            <a:ext cx="770546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342900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Los usuarios que no estén registrados, deben completar los datos en el siguiente formulario: </a:t>
            </a:r>
            <a:r>
              <a:rPr lang="es-CL" sz="1600" u="sng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FORMULARIO DE INSCRIPCIÓN</a:t>
            </a:r>
            <a:endParaRPr lang="es-CL" sz="1600" u="sng"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/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Una vez que lo hagan, reciben un correo electrónico con los datos de acceso a la plataforma, que está en el siguiente link:</a:t>
            </a:r>
          </a:p>
          <a:p>
            <a:pPr indent="-342900"/>
            <a:r>
              <a:rPr lang="es-CL" sz="1600" u="sng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https://tp-digital.territorio.la/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4" name="Google Shape;264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2334" y="1119823"/>
            <a:ext cx="2422635" cy="1020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84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20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PROYECTO CONTROL DE NIVEL DE ESTANQUE</a:t>
              </a:r>
            </a:p>
            <a:p>
              <a:pPr lvl="0">
                <a:lnSpc>
                  <a:spcPct val="115000"/>
                </a:lnSpc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una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que resume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lo que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visto! </a:t>
              </a:r>
            </a:p>
            <a:p>
              <a:pPr lvl="0">
                <a:lnSpc>
                  <a:spcPct val="115000"/>
                </a:lnSpc>
              </a:pP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atentas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" y="2531975"/>
            <a:ext cx="3856770" cy="3654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56194"/>
            <a:ext cx="1806825" cy="13482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0;p21">
            <a:extLst>
              <a:ext uri="{FF2B5EF4-FFF2-40B4-BE49-F238E27FC236}">
                <a16:creationId xmlns:a16="http://schemas.microsoft.com/office/drawing/2014/main" xmlns="" id="{9EC9FF1E-E4E7-C546-9939-57D622DDAC9D}"/>
              </a:ext>
            </a:extLst>
          </p:cNvPr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55;p21">
            <a:extLst>
              <a:ext uri="{FF2B5EF4-FFF2-40B4-BE49-F238E27FC236}">
                <a16:creationId xmlns:a16="http://schemas.microsoft.com/office/drawing/2014/main" xmlns="" id="{9901C864-8A3C-DA4C-8E17-ECC5ACBFC231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56;p21">
            <a:extLst>
              <a:ext uri="{FF2B5EF4-FFF2-40B4-BE49-F238E27FC236}">
                <a16:creationId xmlns:a16="http://schemas.microsoft.com/office/drawing/2014/main" xmlns="" id="{4A2FED31-4E41-8D45-927B-BE5136F22835}"/>
              </a:ext>
            </a:extLst>
          </p:cNvPr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45;p20">
            <a:extLst>
              <a:ext uri="{FF2B5EF4-FFF2-40B4-BE49-F238E27FC236}">
                <a16:creationId xmlns:a16="http://schemas.microsoft.com/office/drawing/2014/main" xmlns="" id="{DBF17464-F6CA-9D44-8B8C-4B518559DCEB}"/>
              </a:ext>
            </a:extLst>
          </p:cNvPr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CONTROL DE NIVEL DE ESTANQUE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29754D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6212F3D-2933-7D48-8EFB-A30E58796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18" y="3028336"/>
            <a:ext cx="2663305" cy="41688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86EC17F-9E95-F645-AEEF-E69372C72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55" y="4261017"/>
            <a:ext cx="674379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4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799"/>
            <a:ext cx="4809524" cy="34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8 </a:t>
            </a:r>
            <a:r>
              <a:rPr lang="en-US" sz="12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AUTOMATIZACIÓN DE SISTEMAS ELÉCTRICOS INDUSTRIALES</a:t>
            </a:r>
            <a:endParaRPr sz="12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ACE8DDA-7D0F-1440-A117-C6B62C799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8"/>
          <a:stretch/>
        </p:blipFill>
        <p:spPr>
          <a:xfrm>
            <a:off x="1809750" y="2812599"/>
            <a:ext cx="7772400" cy="4608109"/>
          </a:xfrm>
          <a:prstGeom prst="rect">
            <a:avLst/>
          </a:prstGeom>
        </p:spPr>
      </p:pic>
      <p:sp>
        <p:nvSpPr>
          <p:cNvPr id="4" name="Google Shape;61;p13"/>
          <p:cNvSpPr txBox="1">
            <a:spLocks/>
          </p:cNvSpPr>
          <p:nvPr/>
        </p:nvSpPr>
        <p:spPr>
          <a:xfrm>
            <a:off x="365425" y="2324787"/>
            <a:ext cx="4722390" cy="128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PROYECTO CONTROL DE NIVEL DE ESTANQUE</a:t>
            </a:r>
          </a:p>
        </p:txBody>
      </p:sp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3;p38">
            <a:extLst>
              <a:ext uri="{FF2B5EF4-FFF2-40B4-BE49-F238E27FC236}">
                <a16:creationId xmlns:a16="http://schemas.microsoft.com/office/drawing/2014/main" xmlns="" id="{890832D9-8526-014C-906B-712354929FB1}"/>
              </a:ext>
            </a:extLst>
          </p:cNvPr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4;p38">
            <a:extLst>
              <a:ext uri="{FF2B5EF4-FFF2-40B4-BE49-F238E27FC236}">
                <a16:creationId xmlns:a16="http://schemas.microsoft.com/office/drawing/2014/main" xmlns="" id="{87589155-A52F-6A4D-96C6-9F3C5A83EBB6}"/>
              </a:ext>
            </a:extLst>
          </p:cNvPr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85;p38">
            <a:extLst>
              <a:ext uri="{FF2B5EF4-FFF2-40B4-BE49-F238E27FC236}">
                <a16:creationId xmlns:a16="http://schemas.microsoft.com/office/drawing/2014/main" xmlns="" id="{814B77B3-CBEC-4849-A047-92625499C1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6;p38">
            <a:extLst>
              <a:ext uri="{FF2B5EF4-FFF2-40B4-BE49-F238E27FC236}">
                <a16:creationId xmlns:a16="http://schemas.microsoft.com/office/drawing/2014/main" xmlns="" id="{7BE53596-B852-4A47-993E-75A45B4BD6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4105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87;p38">
            <a:extLst>
              <a:ext uri="{FF2B5EF4-FFF2-40B4-BE49-F238E27FC236}">
                <a16:creationId xmlns:a16="http://schemas.microsoft.com/office/drawing/2014/main" xmlns="" id="{18E7F3C0-56AE-834E-9466-DFC39A60527F}"/>
              </a:ext>
            </a:extLst>
          </p:cNvPr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Programa dispositivos de automatización de procesos industriales, de acuerdo a los requerimientos y a las especificaciones técnicas.</a:t>
            </a:r>
          </a:p>
          <a:p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88;p38">
            <a:extLst>
              <a:ext uri="{FF2B5EF4-FFF2-40B4-BE49-F238E27FC236}">
                <a16:creationId xmlns:a16="http://schemas.microsoft.com/office/drawing/2014/main" xmlns="" id="{16BC8F59-5175-FD44-B3A9-C0A1D30CEE72}"/>
              </a:ext>
            </a:extLst>
          </p:cNvPr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89;p38">
            <a:extLst>
              <a:ext uri="{FF2B5EF4-FFF2-40B4-BE49-F238E27FC236}">
                <a16:creationId xmlns:a16="http://schemas.microsoft.com/office/drawing/2014/main" xmlns="" id="{9F0CA463-B2E7-EF4B-A5D6-DC2B496946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90;p38">
            <a:extLst>
              <a:ext uri="{FF2B5EF4-FFF2-40B4-BE49-F238E27FC236}">
                <a16:creationId xmlns:a16="http://schemas.microsoft.com/office/drawing/2014/main" xmlns="" id="{CC7D91A4-8466-154B-BA85-1FBE47B7D3B0}"/>
              </a:ext>
            </a:extLst>
          </p:cNvPr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1;p38">
            <a:extLst>
              <a:ext uri="{FF2B5EF4-FFF2-40B4-BE49-F238E27FC236}">
                <a16:creationId xmlns:a16="http://schemas.microsoft.com/office/drawing/2014/main" xmlns="" id="{DE69CAED-94CE-E04A-9338-63CD84189A03}"/>
              </a:ext>
            </a:extLst>
          </p:cNvPr>
          <p:cNvSpPr txBox="1"/>
          <p:nvPr/>
        </p:nvSpPr>
        <p:spPr>
          <a:xfrm>
            <a:off x="2473569" y="3507537"/>
            <a:ext cx="1441940" cy="70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Método de Proyecto</a:t>
            </a:r>
          </a:p>
        </p:txBody>
      </p:sp>
      <p:pic>
        <p:nvPicPr>
          <p:cNvPr id="22" name="Google Shape;92;p38">
            <a:extLst>
              <a:ext uri="{FF2B5EF4-FFF2-40B4-BE49-F238E27FC236}">
                <a16:creationId xmlns:a16="http://schemas.microsoft.com/office/drawing/2014/main" xmlns="" id="{B4F75ED9-0C2D-9741-8D4F-2B3302B4C5E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139384" y="2602523"/>
            <a:ext cx="4892151" cy="3153508"/>
          </a:xfrm>
          <a:prstGeom prst="roundRect">
            <a:avLst>
              <a:gd name="adj" fmla="val 74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413638" y="2902413"/>
            <a:ext cx="4566385" cy="254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de conocimientos previos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Control de Nivel de estanque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Cuánto Aprendimos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Ticket de Salida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993524" y="3121028"/>
            <a:ext cx="286654" cy="300747"/>
            <a:chOff x="4059878" y="2133326"/>
            <a:chExt cx="286654" cy="300747"/>
          </a:xfrm>
        </p:grpSpPr>
        <p:sp>
          <p:nvSpPr>
            <p:cNvPr id="160" name="Google Shape;160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4059878" y="213332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993524" y="3750587"/>
            <a:ext cx="286654" cy="300747"/>
            <a:chOff x="4055115" y="2797383"/>
            <a:chExt cx="286654" cy="300747"/>
          </a:xfrm>
        </p:grpSpPr>
        <p:sp>
          <p:nvSpPr>
            <p:cNvPr id="162" name="Google Shape;162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4055115" y="279738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993524" y="4423987"/>
            <a:ext cx="286654" cy="300747"/>
            <a:chOff x="4055115" y="3494301"/>
            <a:chExt cx="286654" cy="300747"/>
          </a:xfrm>
        </p:grpSpPr>
        <p:sp>
          <p:nvSpPr>
            <p:cNvPr id="164" name="Google Shape;164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4055115" y="349430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167;p5"/>
          <p:cNvSpPr txBox="1"/>
          <p:nvPr/>
        </p:nvSpPr>
        <p:spPr>
          <a:xfrm>
            <a:off x="4076866" y="1309036"/>
            <a:ext cx="5067134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n-US" sz="20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CONTROL DE NIVEL DE ESTANQUE</a:t>
            </a: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7" y="2347898"/>
            <a:ext cx="3019065" cy="4406861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10CCBD86-0DCD-D040-889E-1A32529D22C1}"/>
              </a:ext>
            </a:extLst>
          </p:cNvPr>
          <p:cNvGrpSpPr/>
          <p:nvPr/>
        </p:nvGrpSpPr>
        <p:grpSpPr>
          <a:xfrm>
            <a:off x="3993524" y="5053546"/>
            <a:ext cx="286654" cy="300747"/>
            <a:chOff x="4055115" y="3494301"/>
            <a:chExt cx="286654" cy="300747"/>
          </a:xfrm>
        </p:grpSpPr>
        <p:sp>
          <p:nvSpPr>
            <p:cNvPr id="20" name="Google Shape;164;p5">
              <a:extLst>
                <a:ext uri="{FF2B5EF4-FFF2-40B4-BE49-F238E27FC236}">
                  <a16:creationId xmlns:a16="http://schemas.microsoft.com/office/drawing/2014/main" xmlns="" id="{C561B5E6-862E-4B41-AC6F-D2E6E8E6DEDF}"/>
                </a:ext>
              </a:extLst>
            </p:cNvPr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5;p5">
              <a:extLst>
                <a:ext uri="{FF2B5EF4-FFF2-40B4-BE49-F238E27FC236}">
                  <a16:creationId xmlns:a16="http://schemas.microsoft.com/office/drawing/2014/main" xmlns="" id="{532E2267-487D-134E-9EF2-B468F5CBFB29}"/>
                </a:ext>
              </a:extLst>
            </p:cNvPr>
            <p:cNvSpPr txBox="1"/>
            <p:nvPr/>
          </p:nvSpPr>
          <p:spPr>
            <a:xfrm>
              <a:off x="4055115" y="349430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19;p12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91;p18"/>
          <p:cNvSpPr txBox="1"/>
          <p:nvPr/>
        </p:nvSpPr>
        <p:spPr>
          <a:xfrm>
            <a:off x="816853" y="3218280"/>
            <a:ext cx="4491127" cy="152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CONTROL DE NIVEL</a:t>
            </a:r>
          </a:p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DE ESTANQUE</a:t>
            </a:r>
          </a:p>
          <a:p>
            <a:pPr lvl="0">
              <a:lnSpc>
                <a:spcPct val="115000"/>
              </a:lnSpc>
            </a:pPr>
            <a:endParaRPr lang="es-CL" sz="20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</a:p>
        </p:txBody>
      </p:sp>
      <p:sp>
        <p:nvSpPr>
          <p:cNvPr id="30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68;p5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OVNI-01.png" descr="/Users/ivangonzalez/Desktop/IVAN G 2020/2020/DUOC/ARTES/OVNI-01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79" y="2233935"/>
            <a:ext cx="4400488" cy="4535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NIVEL DE ESTANQUE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3763108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3376247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:a16="http://schemas.microsoft.com/office/drawing/2014/main" xmlns="" id="{A375300A-7763-BA42-B502-F80F29A8A62A}"/>
              </a:ext>
            </a:extLst>
          </p:cNvPr>
          <p:cNvSpPr txBox="1"/>
          <p:nvPr/>
        </p:nvSpPr>
        <p:spPr>
          <a:xfrm>
            <a:off x="1082289" y="2989656"/>
            <a:ext cx="2434634" cy="15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700" dirty="0">
                <a:latin typeface="Calibri"/>
                <a:ea typeface="Calibri"/>
                <a:cs typeface="Calibri"/>
                <a:sym typeface="Calibri"/>
              </a:rPr>
              <a:t>Medidas del espacio de tres dimensiones ocupado por un cuerpo.</a:t>
            </a:r>
          </a:p>
        </p:txBody>
      </p:sp>
      <p:pic>
        <p:nvPicPr>
          <p:cNvPr id="21" name="Google Shape;190;p8">
            <a:extLst>
              <a:ext uri="{FF2B5EF4-FFF2-40B4-BE49-F238E27FC236}">
                <a16:creationId xmlns:a16="http://schemas.microsoft.com/office/drawing/2014/main" xmlns="" id="{F8DD4057-EB51-B54F-944B-B93B46F6F3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600" y="2979916"/>
            <a:ext cx="3085233" cy="3401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8D0E56A-E691-AA42-B7FC-D97D161AD85D}"/>
              </a:ext>
            </a:extLst>
          </p:cNvPr>
          <p:cNvSpPr/>
          <p:nvPr/>
        </p:nvSpPr>
        <p:spPr>
          <a:xfrm>
            <a:off x="7253012" y="3664616"/>
            <a:ext cx="1278133" cy="58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CL" sz="1600" b="1" dirty="0">
                <a:solidFill>
                  <a:srgbClr val="2975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VOLUMEN DE UN CUBO</a:t>
            </a:r>
          </a:p>
        </p:txBody>
      </p:sp>
    </p:spTree>
    <p:extLst>
      <p:ext uri="{BB962C8B-B14F-4D97-AF65-F5344CB8AC3E}">
        <p14:creationId xmlns:p14="http://schemas.microsoft.com/office/powerpoint/2010/main" val="8550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NIVEL DE ESTANQUE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1875693" cy="60522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1637465" cy="5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Ejercicio</a:t>
            </a:r>
            <a:endParaRPr lang="en-US" sz="18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:a16="http://schemas.microsoft.com/office/drawing/2014/main" xmlns="" id="{A375300A-7763-BA42-B502-F80F29A8A62A}"/>
              </a:ext>
            </a:extLst>
          </p:cNvPr>
          <p:cNvSpPr txBox="1"/>
          <p:nvPr/>
        </p:nvSpPr>
        <p:spPr>
          <a:xfrm>
            <a:off x="1082289" y="2989656"/>
            <a:ext cx="2434634" cy="63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700" dirty="0">
                <a:latin typeface="Calibri"/>
                <a:ea typeface="Calibri"/>
                <a:cs typeface="Calibri"/>
                <a:sym typeface="Calibri"/>
              </a:rPr>
              <a:t>Calcular el volumen de las siguientes figuras.</a:t>
            </a:r>
          </a:p>
        </p:txBody>
      </p:sp>
      <p:pic>
        <p:nvPicPr>
          <p:cNvPr id="10" name="Google Shape;200;p9">
            <a:extLst>
              <a:ext uri="{FF2B5EF4-FFF2-40B4-BE49-F238E27FC236}">
                <a16:creationId xmlns:a16="http://schemas.microsoft.com/office/drawing/2014/main" xmlns="" id="{C6083A80-91D6-EA42-88BC-476D0E6505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9754" y="4016171"/>
            <a:ext cx="1946031" cy="247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9;p9">
            <a:extLst>
              <a:ext uri="{FF2B5EF4-FFF2-40B4-BE49-F238E27FC236}">
                <a16:creationId xmlns:a16="http://schemas.microsoft.com/office/drawing/2014/main" xmlns="" id="{9830403B-2B31-9342-A60A-8868BE6762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5051" y="3779836"/>
            <a:ext cx="2943842" cy="27114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8D0E56A-E691-AA42-B7FC-D97D161AD85D}"/>
              </a:ext>
            </a:extLst>
          </p:cNvPr>
          <p:cNvSpPr/>
          <p:nvPr/>
        </p:nvSpPr>
        <p:spPr>
          <a:xfrm>
            <a:off x="4781561" y="3459086"/>
            <a:ext cx="1278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CL" sz="1600" b="1" dirty="0">
                <a:solidFill>
                  <a:srgbClr val="2975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VOLUMEN</a:t>
            </a:r>
          </a:p>
        </p:txBody>
      </p:sp>
    </p:spTree>
    <p:extLst>
      <p:ext uri="{BB962C8B-B14F-4D97-AF65-F5344CB8AC3E}">
        <p14:creationId xmlns:p14="http://schemas.microsoft.com/office/powerpoint/2010/main" val="67894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NIVEL DE ESTANQUE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1946031"/>
            <a:ext cx="7971693" cy="4759569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:a16="http://schemas.microsoft.com/office/drawing/2014/main" xmlns="" id="{A375300A-7763-BA42-B502-F80F29A8A62A}"/>
              </a:ext>
            </a:extLst>
          </p:cNvPr>
          <p:cNvSpPr txBox="1"/>
          <p:nvPr/>
        </p:nvSpPr>
        <p:spPr>
          <a:xfrm>
            <a:off x="1320832" y="2401899"/>
            <a:ext cx="7156220" cy="49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700" dirty="0">
                <a:latin typeface="Calibri"/>
                <a:ea typeface="Calibri"/>
                <a:cs typeface="Calibri"/>
                <a:sym typeface="Calibri"/>
              </a:rPr>
              <a:t>Utilizamos los conceptos anteriores para determinar el nivel de líquido al interior de un estanque  y controlar este nivel.</a:t>
            </a:r>
          </a:p>
        </p:txBody>
      </p:sp>
      <p:pic>
        <p:nvPicPr>
          <p:cNvPr id="10" name="Google Shape;209;p10">
            <a:extLst>
              <a:ext uri="{FF2B5EF4-FFF2-40B4-BE49-F238E27FC236}">
                <a16:creationId xmlns:a16="http://schemas.microsoft.com/office/drawing/2014/main" xmlns="" id="{E50E3F04-128D-324D-80B1-32E542AC9D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3829" y="3868111"/>
            <a:ext cx="3079572" cy="22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0;p10">
            <a:extLst>
              <a:ext uri="{FF2B5EF4-FFF2-40B4-BE49-F238E27FC236}">
                <a16:creationId xmlns:a16="http://schemas.microsoft.com/office/drawing/2014/main" xmlns="" id="{396DC5E5-CD8B-7A4E-B927-E4482F9C82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2718" y="3995862"/>
            <a:ext cx="3173724" cy="215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8D0E56A-E691-AA42-B7FC-D97D161AD85D}"/>
              </a:ext>
            </a:extLst>
          </p:cNvPr>
          <p:cNvSpPr/>
          <p:nvPr/>
        </p:nvSpPr>
        <p:spPr>
          <a:xfrm>
            <a:off x="4221064" y="3491401"/>
            <a:ext cx="1278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CL" sz="1600" b="1" dirty="0">
                <a:solidFill>
                  <a:srgbClr val="2975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ESTANQUES</a:t>
            </a:r>
          </a:p>
        </p:txBody>
      </p:sp>
    </p:spTree>
    <p:extLst>
      <p:ext uri="{BB962C8B-B14F-4D97-AF65-F5344CB8AC3E}">
        <p14:creationId xmlns:p14="http://schemas.microsoft.com/office/powerpoint/2010/main" val="287781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NIVEL DE ESTANQUE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6408951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5916388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es el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líquido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al interior del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estanque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8D0E56A-E691-AA42-B7FC-D97D161AD85D}"/>
              </a:ext>
            </a:extLst>
          </p:cNvPr>
          <p:cNvSpPr/>
          <p:nvPr/>
        </p:nvSpPr>
        <p:spPr>
          <a:xfrm>
            <a:off x="5677160" y="2879804"/>
            <a:ext cx="2261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CL" sz="1600" b="1" dirty="0">
                <a:solidFill>
                  <a:srgbClr val="2975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ESTANQUE CILÍNDRICO</a:t>
            </a:r>
          </a:p>
        </p:txBody>
      </p:sp>
      <p:pic>
        <p:nvPicPr>
          <p:cNvPr id="11" name="Google Shape;219;p11">
            <a:extLst>
              <a:ext uri="{FF2B5EF4-FFF2-40B4-BE49-F238E27FC236}">
                <a16:creationId xmlns:a16="http://schemas.microsoft.com/office/drawing/2014/main" xmlns="" id="{4E0B0ED6-4DA3-DE44-9EDE-B4743B80D35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2483" y="3456908"/>
            <a:ext cx="3259068" cy="3060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21;p11">
            <a:extLst>
              <a:ext uri="{FF2B5EF4-FFF2-40B4-BE49-F238E27FC236}">
                <a16:creationId xmlns:a16="http://schemas.microsoft.com/office/drawing/2014/main" xmlns="" id="{89FE2519-95E4-2D4F-8D96-A7EA62DE0C10}"/>
              </a:ext>
            </a:extLst>
          </p:cNvPr>
          <p:cNvCxnSpPr>
            <a:cxnSpLocks/>
          </p:cNvCxnSpPr>
          <p:nvPr/>
        </p:nvCxnSpPr>
        <p:spPr>
          <a:xfrm flipV="1">
            <a:off x="3364230" y="4103078"/>
            <a:ext cx="1065969" cy="128237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" name="Google Shape;222;p11">
            <a:extLst>
              <a:ext uri="{FF2B5EF4-FFF2-40B4-BE49-F238E27FC236}">
                <a16:creationId xmlns:a16="http://schemas.microsoft.com/office/drawing/2014/main" xmlns="" id="{A691EDA8-5AF0-8748-B40A-E42561283E92}"/>
              </a:ext>
            </a:extLst>
          </p:cNvPr>
          <p:cNvCxnSpPr>
            <a:cxnSpLocks/>
          </p:cNvCxnSpPr>
          <p:nvPr/>
        </p:nvCxnSpPr>
        <p:spPr>
          <a:xfrm flipH="1" flipV="1">
            <a:off x="4829906" y="4051341"/>
            <a:ext cx="3108293" cy="57927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4" name="Google Shape;131;p4">
            <a:extLst>
              <a:ext uri="{FF2B5EF4-FFF2-40B4-BE49-F238E27FC236}">
                <a16:creationId xmlns:a16="http://schemas.microsoft.com/office/drawing/2014/main" xmlns="" id="{A375300A-7763-BA42-B502-F80F29A8A62A}"/>
              </a:ext>
            </a:extLst>
          </p:cNvPr>
          <p:cNvSpPr txBox="1"/>
          <p:nvPr/>
        </p:nvSpPr>
        <p:spPr>
          <a:xfrm>
            <a:off x="1168485" y="5040529"/>
            <a:ext cx="3661421" cy="93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2000" dirty="0">
                <a:latin typeface="Calibri"/>
                <a:ea typeface="Calibri"/>
                <a:cs typeface="Calibri"/>
                <a:sym typeface="Calibri"/>
              </a:rPr>
              <a:t>Podemos escribir esta ecuación en función de la altura, en un controlador.</a:t>
            </a:r>
          </a:p>
        </p:txBody>
      </p:sp>
      <p:sp>
        <p:nvSpPr>
          <p:cNvPr id="10" name="Google Shape;220;p11">
            <a:extLst>
              <a:ext uri="{FF2B5EF4-FFF2-40B4-BE49-F238E27FC236}">
                <a16:creationId xmlns:a16="http://schemas.microsoft.com/office/drawing/2014/main" xmlns="" id="{C58F4F29-A8DD-3544-A4AE-61A758A465ED}"/>
              </a:ext>
            </a:extLst>
          </p:cNvPr>
          <p:cNvSpPr txBox="1"/>
          <p:nvPr/>
        </p:nvSpPr>
        <p:spPr>
          <a:xfrm>
            <a:off x="1045891" y="3587906"/>
            <a:ext cx="4062459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41303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540</Words>
  <Application>Microsoft Office PowerPoint</Application>
  <PresentationFormat>Personalizado</PresentationFormat>
  <Paragraphs>119</Paragraphs>
  <Slides>17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homy</cp:lastModifiedBy>
  <cp:revision>212</cp:revision>
  <dcterms:modified xsi:type="dcterms:W3CDTF">2021-02-11T00:14:09Z</dcterms:modified>
</cp:coreProperties>
</file>