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75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1" name="Shape 161"/>
          <p:cNvSpPr>
            <a:spLocks noGrp="1" noRot="1" noChangeAspect="1"/>
          </p:cNvSpPr>
          <p:nvPr>
            <p:ph type="sldImg"/>
          </p:nvPr>
        </p:nvSpPr>
        <p:spPr>
          <a:xfrm>
            <a:off x="1143000" y="685800"/>
            <a:ext cx="4572000" cy="3429000"/>
          </a:xfrm>
          <a:prstGeom prst="rect">
            <a:avLst/>
          </a:prstGeom>
        </p:spPr>
        <p:txBody>
          <a:bodyPr/>
          <a:lstStyle/>
          <a:p>
            <a:endParaRPr/>
          </a:p>
        </p:txBody>
      </p:sp>
      <p:sp>
        <p:nvSpPr>
          <p:cNvPr id="162" name="Shape 16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377305944"/>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0" y="1756545"/>
            <a:ext cx="9346511" cy="5675933"/>
            <a:chOff x="-1" y="-1"/>
            <a:chExt cx="9346509" cy="5675931"/>
          </a:xfrm>
        </p:grpSpPr>
        <p:sp>
          <p:nvSpPr>
            <p:cNvPr id="17"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extLst/>
          </a:blip>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8"/>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extLst/>
          </a:blip>
          <a:stretch>
            <a:fillRect/>
          </a:stretch>
        </p:blipFill>
        <p:spPr>
          <a:xfrm>
            <a:off x="433440" y="6464000"/>
            <a:ext cx="690486" cy="680479"/>
          </a:xfrm>
          <a:prstGeom prst="rect">
            <a:avLst/>
          </a:prstGeom>
          <a:ln w="12700">
            <a:miter lim="400000"/>
          </a:ln>
        </p:spPr>
      </p:pic>
      <p:pic>
        <p:nvPicPr>
          <p:cNvPr id="23" name="Google Shape;11;p23" descr="Google Shape;11;p23"/>
          <p:cNvPicPr>
            <a:picLocks noChangeAspect="1"/>
          </p:cNvPicPr>
          <p:nvPr/>
        </p:nvPicPr>
        <p:blipFill>
          <a:blip r:embed="rId4">
            <a:extLst/>
          </a:blip>
          <a:stretch>
            <a:fillRect/>
          </a:stretch>
        </p:blipFill>
        <p:spPr>
          <a:xfrm>
            <a:off x="8272364" y="1222172"/>
            <a:ext cx="1080004" cy="241875"/>
          </a:xfrm>
          <a:prstGeom prst="rect">
            <a:avLst/>
          </a:prstGeom>
          <a:ln w="12700">
            <a:miter lim="400000"/>
          </a:ln>
        </p:spPr>
      </p:pic>
      <p:pic>
        <p:nvPicPr>
          <p:cNvPr id="24" name="Google Shape;12;p23" descr="Google Shape;12;p23"/>
          <p:cNvPicPr>
            <a:picLocks noChangeAspect="1"/>
          </p:cNvPicPr>
          <p:nvPr/>
        </p:nvPicPr>
        <p:blipFill>
          <a:blip r:embed="rId5">
            <a:extLst/>
          </a:blip>
          <a:stretch>
            <a:fillRect/>
          </a:stretch>
        </p:blipFill>
        <p:spPr>
          <a:xfrm>
            <a:off x="8272364" y="418596"/>
            <a:ext cx="1080004" cy="664778"/>
          </a:xfrm>
          <a:prstGeom prst="rect">
            <a:avLst/>
          </a:prstGeom>
          <a:ln w="12700">
            <a:miter lim="400000"/>
          </a:ln>
        </p:spPr>
      </p:pic>
      <p:pic>
        <p:nvPicPr>
          <p:cNvPr id="25" name="Google Shape;13;p23" descr="Google Shape;13;p23"/>
          <p:cNvPicPr>
            <a:picLocks noChangeAspect="1"/>
          </p:cNvPicPr>
          <p:nvPr/>
        </p:nvPicPr>
        <p:blipFill>
          <a:blip r:embed="rId6">
            <a:extLst/>
          </a:blip>
          <a:stretch>
            <a:fillRect/>
          </a:stretch>
        </p:blipFill>
        <p:spPr>
          <a:xfrm>
            <a:off x="8521706" y="6387272"/>
            <a:ext cx="830663" cy="756004"/>
          </a:xfrm>
          <a:prstGeom prst="rect">
            <a:avLst/>
          </a:prstGeom>
          <a:ln w="12700">
            <a:miter lim="400000"/>
          </a:ln>
        </p:spPr>
      </p:pic>
      <p:sp>
        <p:nvSpPr>
          <p:cNvPr id="26" name="Google Shape;15;p23"/>
          <p:cNvSpPr txBox="1"/>
          <p:nvPr/>
        </p:nvSpPr>
        <p:spPr>
          <a:xfrm>
            <a:off x="1139098" y="834800"/>
            <a:ext cx="4156804" cy="3397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7" y="451661"/>
            <a:ext cx="662109" cy="380242"/>
            <a:chOff x="0" y="-1"/>
            <a:chExt cx="662107" cy="380240"/>
          </a:xfrm>
        </p:grpSpPr>
        <p:sp>
          <p:nvSpPr>
            <p:cNvPr id="42"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1" y="-2"/>
              <a:ext cx="662109"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5" y="451661"/>
            <a:ext cx="785406" cy="380242"/>
            <a:chOff x="-1" y="-1"/>
            <a:chExt cx="785405" cy="380240"/>
          </a:xfrm>
        </p:grpSpPr>
        <p:sp>
          <p:nvSpPr>
            <p:cNvPr id="45"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2" y="-2"/>
              <a:ext cx="78540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1"/>
            <a:ext cx="1166704" cy="391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gn="r">
              <a:defRPr sz="1200">
                <a:latin typeface="Calibri"/>
                <a:ea typeface="Calibri"/>
                <a:cs typeface="Calibri"/>
                <a:sym typeface="Calibri"/>
              </a:defRPr>
            </a:pPr>
            <a:r>
              <a:t>Actividad 4|</a:t>
            </a:r>
            <a:r>
              <a:rPr sz="1600">
                <a:solidFill>
                  <a:srgbClr val="741B47"/>
                </a:solidFill>
              </a:rPr>
              <a:t>2</a:t>
            </a:r>
          </a:p>
        </p:txBody>
      </p:sp>
      <p:sp>
        <p:nvSpPr>
          <p:cNvPr id="50" name="Google Shape;33;p25"/>
          <p:cNvSpPr txBox="1"/>
          <p:nvPr/>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51"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7" y="451661"/>
            <a:ext cx="662109" cy="380242"/>
            <a:chOff x="0" y="-1"/>
            <a:chExt cx="662107" cy="380240"/>
          </a:xfrm>
        </p:grpSpPr>
        <p:sp>
          <p:nvSpPr>
            <p:cNvPr id="60"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1" y="-2"/>
              <a:ext cx="662109"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5" y="451661"/>
            <a:ext cx="785406" cy="380242"/>
            <a:chOff x="-1" y="-1"/>
            <a:chExt cx="785405" cy="380240"/>
          </a:xfrm>
        </p:grpSpPr>
        <p:sp>
          <p:nvSpPr>
            <p:cNvPr id="63"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2" y="-2"/>
              <a:ext cx="78540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1"/>
            <a:ext cx="1166704" cy="391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gn="r">
              <a:defRPr sz="1200">
                <a:latin typeface="Calibri"/>
                <a:ea typeface="Calibri"/>
                <a:cs typeface="Calibri"/>
                <a:sym typeface="Calibri"/>
              </a:defRPr>
            </a:pPr>
            <a:r>
              <a:t>Actividad 4|</a:t>
            </a:r>
            <a:r>
              <a:rPr sz="1600">
                <a:solidFill>
                  <a:srgbClr val="741B47"/>
                </a:solidFill>
              </a:rPr>
              <a:t>2</a:t>
            </a:r>
          </a:p>
        </p:txBody>
      </p:sp>
      <p:sp>
        <p:nvSpPr>
          <p:cNvPr id="68" name="Google Shape;33;p25"/>
          <p:cNvSpPr txBox="1"/>
          <p:nvPr/>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69"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7" y="451661"/>
            <a:ext cx="662109" cy="380242"/>
            <a:chOff x="0" y="-1"/>
            <a:chExt cx="662107" cy="380240"/>
          </a:xfrm>
        </p:grpSpPr>
        <p:sp>
          <p:nvSpPr>
            <p:cNvPr id="78"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1" y="-2"/>
              <a:ext cx="662109"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5" y="451661"/>
            <a:ext cx="785406" cy="380242"/>
            <a:chOff x="-1" y="-1"/>
            <a:chExt cx="785405" cy="380240"/>
          </a:xfrm>
        </p:grpSpPr>
        <p:sp>
          <p:nvSpPr>
            <p:cNvPr id="81"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2" y="-2"/>
              <a:ext cx="78540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1"/>
            <a:ext cx="1166704" cy="391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gn="r">
              <a:defRPr sz="1200">
                <a:latin typeface="Calibri"/>
                <a:ea typeface="Calibri"/>
                <a:cs typeface="Calibri"/>
                <a:sym typeface="Calibri"/>
              </a:defRPr>
            </a:pPr>
            <a:r>
              <a:t>Actividad 4|</a:t>
            </a:r>
            <a:r>
              <a:rPr sz="1600">
                <a:solidFill>
                  <a:srgbClr val="741B47"/>
                </a:solidFill>
              </a:rPr>
              <a:t>2</a:t>
            </a:r>
          </a:p>
        </p:txBody>
      </p:sp>
      <p:sp>
        <p:nvSpPr>
          <p:cNvPr id="86" name="Google Shape;33;p25"/>
          <p:cNvSpPr txBox="1"/>
          <p:nvPr/>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87"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7" y="451661"/>
            <a:ext cx="662109" cy="380242"/>
            <a:chOff x="0" y="-1"/>
            <a:chExt cx="662107" cy="380240"/>
          </a:xfrm>
        </p:grpSpPr>
        <p:sp>
          <p:nvSpPr>
            <p:cNvPr id="96"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1" y="-2"/>
              <a:ext cx="662109"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5" y="451661"/>
            <a:ext cx="785406" cy="380242"/>
            <a:chOff x="-1" y="-1"/>
            <a:chExt cx="785405" cy="380240"/>
          </a:xfrm>
        </p:grpSpPr>
        <p:sp>
          <p:nvSpPr>
            <p:cNvPr id="99"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2" y="-2"/>
              <a:ext cx="78540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1"/>
            <a:ext cx="1166704" cy="391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gn="r">
              <a:defRPr sz="1200">
                <a:latin typeface="Calibri"/>
                <a:ea typeface="Calibri"/>
                <a:cs typeface="Calibri"/>
                <a:sym typeface="Calibri"/>
              </a:defRPr>
            </a:pPr>
            <a:r>
              <a:t>Actividad 4|</a:t>
            </a:r>
            <a:r>
              <a:rPr sz="1600">
                <a:solidFill>
                  <a:srgbClr val="741B47"/>
                </a:solidFill>
              </a:rPr>
              <a:t>2</a:t>
            </a:r>
          </a:p>
        </p:txBody>
      </p:sp>
      <p:sp>
        <p:nvSpPr>
          <p:cNvPr id="104" name="Google Shape;33;p25"/>
          <p:cNvSpPr txBox="1"/>
          <p:nvPr/>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105"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7" y="451665"/>
            <a:ext cx="662109" cy="380239"/>
            <a:chOff x="0" y="0"/>
            <a:chExt cx="662107" cy="380238"/>
          </a:xfrm>
        </p:grpSpPr>
        <p:sp>
          <p:nvSpPr>
            <p:cNvPr id="113" name="Google Shape;82;p29"/>
            <p:cNvSpPr/>
            <p:nvPr/>
          </p:nvSpPr>
          <p:spPr>
            <a:xfrm>
              <a:off x="-1" y="327735"/>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1" y="0"/>
              <a:ext cx="662109" cy="38018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5" y="451665"/>
            <a:ext cx="785410" cy="380239"/>
            <a:chOff x="0" y="0"/>
            <a:chExt cx="785408" cy="380238"/>
          </a:xfrm>
        </p:grpSpPr>
        <p:sp>
          <p:nvSpPr>
            <p:cNvPr id="116" name="Google Shape;85;p29"/>
            <p:cNvSpPr/>
            <p:nvPr/>
          </p:nvSpPr>
          <p:spPr>
            <a:xfrm>
              <a:off x="-1" y="327735"/>
              <a:ext cx="785409"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1" y="0"/>
              <a:ext cx="785409" cy="38018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4" cy="37215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7" y="451661"/>
            <a:ext cx="662109" cy="380242"/>
            <a:chOff x="0" y="-1"/>
            <a:chExt cx="662107" cy="380240"/>
          </a:xfrm>
        </p:grpSpPr>
        <p:sp>
          <p:nvSpPr>
            <p:cNvPr id="129"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1" y="-2"/>
              <a:ext cx="662109"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5" y="451661"/>
            <a:ext cx="785406" cy="380242"/>
            <a:chOff x="-1" y="-1"/>
            <a:chExt cx="785405" cy="380240"/>
          </a:xfrm>
        </p:grpSpPr>
        <p:sp>
          <p:nvSpPr>
            <p:cNvPr id="132"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2" y="-2"/>
              <a:ext cx="78540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1"/>
            <a:ext cx="1166704" cy="391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gn="r">
              <a:defRPr sz="1200">
                <a:latin typeface="Calibri"/>
                <a:ea typeface="Calibri"/>
                <a:cs typeface="Calibri"/>
                <a:sym typeface="Calibri"/>
              </a:defRPr>
            </a:pPr>
            <a:r>
              <a:t>Actividad 4|</a:t>
            </a:r>
            <a:r>
              <a:rPr sz="1600">
                <a:solidFill>
                  <a:srgbClr val="741B47"/>
                </a:solidFill>
              </a:rPr>
              <a:t>2</a:t>
            </a:r>
          </a:p>
        </p:txBody>
      </p:sp>
      <p:sp>
        <p:nvSpPr>
          <p:cNvPr id="137" name="Google Shape;33;p25"/>
          <p:cNvSpPr txBox="1"/>
          <p:nvPr/>
        </p:nvSpPr>
        <p:spPr>
          <a:xfrm>
            <a:off x="442650" y="350325"/>
            <a:ext cx="7441801" cy="3722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138"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2" y="1756547"/>
            <a:ext cx="9346508" cy="5675929"/>
            <a:chOff x="-1" y="0"/>
            <a:chExt cx="9346507" cy="5675927"/>
          </a:xfrm>
        </p:grpSpPr>
        <p:sp>
          <p:nvSpPr>
            <p:cNvPr id="145"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2" y="2647845"/>
              <a:ext cx="90913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extLst/>
          </a:blip>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extLst/>
          </a:blip>
          <a:stretch>
            <a:fillRect/>
          </a:stretch>
        </p:blipFill>
        <p:spPr>
          <a:xfrm>
            <a:off x="433440" y="6464000"/>
            <a:ext cx="690485" cy="680478"/>
          </a:xfrm>
          <a:prstGeom prst="rect">
            <a:avLst/>
          </a:prstGeom>
          <a:ln w="12700">
            <a:miter lim="400000"/>
          </a:ln>
        </p:spPr>
      </p:pic>
      <p:pic>
        <p:nvPicPr>
          <p:cNvPr id="151" name="Google Shape;11;p23" descr="Google Shape;11;p23"/>
          <p:cNvPicPr>
            <a:picLocks noChangeAspect="1"/>
          </p:cNvPicPr>
          <p:nvPr/>
        </p:nvPicPr>
        <p:blipFill>
          <a:blip r:embed="rId4">
            <a:extLst/>
          </a:blip>
          <a:stretch>
            <a:fillRect/>
          </a:stretch>
        </p:blipFill>
        <p:spPr>
          <a:xfrm>
            <a:off x="8272364" y="1222172"/>
            <a:ext cx="1080003" cy="241875"/>
          </a:xfrm>
          <a:prstGeom prst="rect">
            <a:avLst/>
          </a:prstGeom>
          <a:ln w="12700">
            <a:miter lim="400000"/>
          </a:ln>
        </p:spPr>
      </p:pic>
      <p:pic>
        <p:nvPicPr>
          <p:cNvPr id="152" name="Google Shape;12;p23" descr="Google Shape;12;p23"/>
          <p:cNvPicPr>
            <a:picLocks noChangeAspect="1"/>
          </p:cNvPicPr>
          <p:nvPr/>
        </p:nvPicPr>
        <p:blipFill>
          <a:blip r:embed="rId5">
            <a:extLst/>
          </a:blip>
          <a:stretch>
            <a:fillRect/>
          </a:stretch>
        </p:blipFill>
        <p:spPr>
          <a:xfrm>
            <a:off x="8272364" y="418596"/>
            <a:ext cx="1080003" cy="664778"/>
          </a:xfrm>
          <a:prstGeom prst="rect">
            <a:avLst/>
          </a:prstGeom>
          <a:ln w="12700">
            <a:miter lim="400000"/>
          </a:ln>
        </p:spPr>
      </p:pic>
      <p:pic>
        <p:nvPicPr>
          <p:cNvPr id="153" name="Google Shape;13;p23" descr="Google Shape;13;p23"/>
          <p:cNvPicPr>
            <a:picLocks noChangeAspect="1"/>
          </p:cNvPicPr>
          <p:nvPr/>
        </p:nvPicPr>
        <p:blipFill>
          <a:blip r:embed="rId6">
            <a:extLst/>
          </a:blip>
          <a:stretch>
            <a:fillRect/>
          </a:stretch>
        </p:blipFill>
        <p:spPr>
          <a:xfrm>
            <a:off x="8521706" y="6387272"/>
            <a:ext cx="830662" cy="756003"/>
          </a:xfrm>
          <a:prstGeom prst="rect">
            <a:avLst/>
          </a:prstGeom>
          <a:ln w="12700">
            <a:miter lim="400000"/>
          </a:ln>
        </p:spPr>
      </p:pic>
      <p:sp>
        <p:nvSpPr>
          <p:cNvPr id="154" name="Google Shape;15;p23"/>
          <p:cNvSpPr txBox="1"/>
          <p:nvPr/>
        </p:nvSpPr>
        <p:spPr>
          <a:xfrm>
            <a:off x="1139098" y="834800"/>
            <a:ext cx="4156804" cy="3397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3" y="6871632"/>
            <a:ext cx="273653" cy="264251"/>
          </a:xfrm>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0" y="1756545"/>
            <a:ext cx="9346511" cy="5675933"/>
            <a:chOff x="-1" y="-1"/>
            <a:chExt cx="9346509" cy="5675931"/>
          </a:xfrm>
        </p:grpSpPr>
        <p:sp>
          <p:nvSpPr>
            <p:cNvPr id="2"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1">
            <a:extLst/>
          </a:blip>
          <a:stretch>
            <a:fillRect/>
          </a:stretch>
        </p:blipFill>
        <p:spPr>
          <a:xfrm>
            <a:off x="8272364" y="1222172"/>
            <a:ext cx="1080004" cy="241875"/>
          </a:xfrm>
          <a:prstGeom prst="rect">
            <a:avLst/>
          </a:prstGeom>
          <a:ln w="12700">
            <a:miter lim="400000"/>
          </a:ln>
        </p:spPr>
      </p:pic>
      <p:pic>
        <p:nvPicPr>
          <p:cNvPr id="6" name="Google Shape;17;p24" descr="Google Shape;17;p24"/>
          <p:cNvPicPr>
            <a:picLocks noChangeAspect="1"/>
          </p:cNvPicPr>
          <p:nvPr/>
        </p:nvPicPr>
        <p:blipFill>
          <a:blip r:embed="rId12">
            <a:extLst/>
          </a:blip>
          <a:stretch>
            <a:fillRect/>
          </a:stretch>
        </p:blipFill>
        <p:spPr>
          <a:xfrm>
            <a:off x="8272364" y="418596"/>
            <a:ext cx="1080004" cy="664778"/>
          </a:xfrm>
          <a:prstGeom prst="rect">
            <a:avLst/>
          </a:prstGeom>
          <a:ln w="12700">
            <a:miter lim="400000"/>
          </a:ln>
        </p:spPr>
      </p:pic>
      <p:pic>
        <p:nvPicPr>
          <p:cNvPr id="7" name="Google Shape;18;p24" descr="Google Shape;18;p24"/>
          <p:cNvPicPr>
            <a:picLocks noChangeAspect="1"/>
          </p:cNvPicPr>
          <p:nvPr/>
        </p:nvPicPr>
        <p:blipFill>
          <a:blip r:embed="rId13">
            <a:extLst/>
          </a:blip>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6.xml"/><Relationship Id="rId4" Type="http://schemas.openxmlformats.org/officeDocument/2006/relationships/hyperlink" Target="https://www.youtube.com/watch?v=Bw0Ps8-KDlQ"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Google Shape;83;p2"/>
          <p:cNvSpPr txBox="1"/>
          <p:nvPr/>
        </p:nvSpPr>
        <p:spPr>
          <a:xfrm>
            <a:off x="379555" y="1999451"/>
            <a:ext cx="1444330" cy="36940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defRPr sz="1500" b="1">
                <a:latin typeface="Calibri"/>
                <a:ea typeface="Calibri"/>
                <a:cs typeface="Calibri"/>
                <a:sym typeface="Calibri"/>
              </a:defRPr>
            </a:pPr>
            <a:r>
              <a:t>ACTIVIDAD 4</a:t>
            </a:r>
          </a:p>
        </p:txBody>
      </p:sp>
      <p:sp>
        <p:nvSpPr>
          <p:cNvPr id="169" name="Google Shape;78;p37"/>
          <p:cNvSpPr txBox="1"/>
          <p:nvPr/>
        </p:nvSpPr>
        <p:spPr>
          <a:xfrm>
            <a:off x="379555" y="2223065"/>
            <a:ext cx="7969788" cy="6407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spAutoFit/>
          </a:bodyPr>
          <a:lstStyle/>
          <a:p>
            <a:pPr>
              <a:lnSpc>
                <a:spcPct val="90000"/>
              </a:lnSpc>
              <a:defRPr sz="3600" b="1">
                <a:solidFill>
                  <a:srgbClr val="741B47"/>
                </a:solidFill>
                <a:latin typeface="Calibri"/>
                <a:ea typeface="Calibri"/>
                <a:cs typeface="Calibri"/>
                <a:sym typeface="Calibri"/>
              </a:defRPr>
            </a:pPr>
            <a:r>
              <a:t>SISTEMA DE SEGURIDAD AIRBAGS 1</a:t>
            </a:r>
          </a:p>
        </p:txBody>
      </p:sp>
      <p:sp>
        <p:nvSpPr>
          <p:cNvPr id="170" name="Google Shape;107;p2"/>
          <p:cNvSpPr txBox="1"/>
          <p:nvPr/>
        </p:nvSpPr>
        <p:spPr>
          <a:xfrm>
            <a:off x="1126565" y="834799"/>
            <a:ext cx="7309511" cy="3692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SEGURIDAD Y CONFORTABILIDAD</a:t>
            </a:r>
          </a:p>
        </p:txBody>
      </p:sp>
      <p:pic>
        <p:nvPicPr>
          <p:cNvPr id="171" name="Imagen" descr="Imagen"/>
          <p:cNvPicPr>
            <a:picLocks noChangeAspect="1"/>
          </p:cNvPicPr>
          <p:nvPr/>
        </p:nvPicPr>
        <p:blipFill>
          <a:blip r:embed="rId2">
            <a:extLst/>
          </a:blip>
          <a:stretch>
            <a:fillRect/>
          </a:stretch>
        </p:blipFill>
        <p:spPr>
          <a:xfrm>
            <a:off x="2051830" y="2449830"/>
            <a:ext cx="5728552" cy="4289363"/>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Google Shape;25;p27"/>
          <p:cNvSpPr txBox="1">
            <a:spLocks noGrp="1"/>
          </p:cNvSpPr>
          <p:nvPr>
            <p:ph type="sldNum" sz="quarter" idx="4294967295"/>
          </p:nvPr>
        </p:nvSpPr>
        <p:spPr>
          <a:xfrm>
            <a:off x="442488" y="6881800"/>
            <a:ext cx="266349"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3</a:t>
            </a:fld>
            <a:endParaRPr/>
          </a:p>
        </p:txBody>
      </p:sp>
      <p:sp>
        <p:nvSpPr>
          <p:cNvPr id="174" name="Google Shape;35;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77" name="Google Shape;101;p3"/>
          <p:cNvGrpSpPr/>
          <p:nvPr/>
        </p:nvGrpSpPr>
        <p:grpSpPr>
          <a:xfrm>
            <a:off x="481778" y="1887791"/>
            <a:ext cx="4090226" cy="3116835"/>
            <a:chOff x="-1" y="-1"/>
            <a:chExt cx="4090225" cy="3116833"/>
          </a:xfrm>
        </p:grpSpPr>
        <p:sp>
          <p:nvSpPr>
            <p:cNvPr id="175" name="Rectángulo redondeado"/>
            <p:cNvSpPr/>
            <p:nvPr/>
          </p:nvSpPr>
          <p:spPr>
            <a:xfrm>
              <a:off x="-2" y="-2"/>
              <a:ext cx="4090226" cy="3116835"/>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6" name="Texto"/>
            <p:cNvSpPr txBox="1"/>
            <p:nvPr/>
          </p:nvSpPr>
          <p:spPr>
            <a:xfrm>
              <a:off x="76862" y="1368296"/>
              <a:ext cx="3936498" cy="38022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pic>
        <p:nvPicPr>
          <p:cNvPr id="179" name="Imagen 21" descr="Imagen 21"/>
          <p:cNvPicPr>
            <a:picLocks noChangeAspect="1"/>
          </p:cNvPicPr>
          <p:nvPr/>
        </p:nvPicPr>
        <p:blipFill>
          <a:blip r:embed="rId2">
            <a:extLst/>
          </a:blip>
          <a:stretch>
            <a:fillRect/>
          </a:stretch>
        </p:blipFill>
        <p:spPr>
          <a:xfrm>
            <a:off x="375973" y="1796207"/>
            <a:ext cx="719665" cy="686194"/>
          </a:xfrm>
          <a:prstGeom prst="rect">
            <a:avLst/>
          </a:prstGeom>
          <a:ln w="12700">
            <a:miter lim="400000"/>
          </a:ln>
        </p:spPr>
      </p:pic>
      <p:sp>
        <p:nvSpPr>
          <p:cNvPr id="180" name="Google Shape;95;p3"/>
          <p:cNvSpPr txBox="1"/>
          <p:nvPr/>
        </p:nvSpPr>
        <p:spPr>
          <a:xfrm>
            <a:off x="375975" y="1265365"/>
            <a:ext cx="4864619" cy="5361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81" name="Imagen 26" descr="Imagen 26"/>
          <p:cNvPicPr>
            <a:picLocks noChangeAspect="1"/>
          </p:cNvPicPr>
          <p:nvPr/>
        </p:nvPicPr>
        <p:blipFill>
          <a:blip r:embed="rId3">
            <a:extLst/>
          </a:blip>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4</a:t>
            </a:fld>
            <a:endParaRPr/>
          </a:p>
        </p:txBody>
      </p:sp>
      <p:grpSp>
        <p:nvGrpSpPr>
          <p:cNvPr id="198" name="Grupo 55"/>
          <p:cNvGrpSpPr/>
          <p:nvPr/>
        </p:nvGrpSpPr>
        <p:grpSpPr>
          <a:xfrm>
            <a:off x="279323" y="1020307"/>
            <a:ext cx="9429357" cy="6088705"/>
            <a:chOff x="0" y="0"/>
            <a:chExt cx="9429355" cy="6088704"/>
          </a:xfrm>
        </p:grpSpPr>
        <p:grpSp>
          <p:nvGrpSpPr>
            <p:cNvPr id="196" name="Grupo 56"/>
            <p:cNvGrpSpPr/>
            <p:nvPr/>
          </p:nvGrpSpPr>
          <p:grpSpPr>
            <a:xfrm>
              <a:off x="0" y="0"/>
              <a:ext cx="8974937" cy="5006319"/>
              <a:chOff x="0" y="0"/>
              <a:chExt cx="8974936" cy="5006318"/>
            </a:xfrm>
          </p:grpSpPr>
          <p:sp>
            <p:nvSpPr>
              <p:cNvPr id="184" name="Rectángulo redondeado"/>
              <p:cNvSpPr/>
              <p:nvPr/>
            </p:nvSpPr>
            <p:spPr>
              <a:xfrm>
                <a:off x="197186" y="3669170"/>
                <a:ext cx="4657806" cy="1337149"/>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85" name="Texto"/>
              <p:cNvSpPr txBox="1"/>
              <p:nvPr/>
            </p:nvSpPr>
            <p:spPr>
              <a:xfrm>
                <a:off x="252826" y="4064595"/>
                <a:ext cx="45465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sp>
            <p:nvSpPr>
              <p:cNvPr id="186" name="Google Shape;110;p3"/>
              <p:cNvSpPr/>
              <p:nvPr/>
            </p:nvSpPr>
            <p:spPr>
              <a:xfrm>
                <a:off x="4747292" y="2609851"/>
                <a:ext cx="696539" cy="696539"/>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89" name="Google Shape;112;p3"/>
              <p:cNvGrpSpPr/>
              <p:nvPr/>
            </p:nvGrpSpPr>
            <p:grpSpPr>
              <a:xfrm>
                <a:off x="0" y="4051108"/>
                <a:ext cx="391114" cy="536165"/>
                <a:chOff x="0" y="0"/>
                <a:chExt cx="391113" cy="536163"/>
              </a:xfrm>
            </p:grpSpPr>
            <p:sp>
              <p:nvSpPr>
                <p:cNvPr id="187" name="Google Shape;113;p3"/>
                <p:cNvSpPr/>
                <p:nvPr/>
              </p:nvSpPr>
              <p:spPr>
                <a:xfrm>
                  <a:off x="0" y="84708"/>
                  <a:ext cx="391114"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8" name="Google Shape;114;p3"/>
                <p:cNvSpPr txBox="1"/>
                <p:nvPr/>
              </p:nvSpPr>
              <p:spPr>
                <a:xfrm>
                  <a:off x="9903" y="0"/>
                  <a:ext cx="312205" cy="53616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192" name="Google Shape;115;p3"/>
              <p:cNvGrpSpPr/>
              <p:nvPr/>
            </p:nvGrpSpPr>
            <p:grpSpPr>
              <a:xfrm>
                <a:off x="14907" y="2382442"/>
                <a:ext cx="376207" cy="536165"/>
                <a:chOff x="0" y="0"/>
                <a:chExt cx="376205" cy="536163"/>
              </a:xfrm>
            </p:grpSpPr>
            <p:sp>
              <p:nvSpPr>
                <p:cNvPr id="190" name="Google Shape;116;p3"/>
                <p:cNvSpPr/>
                <p:nvPr/>
              </p:nvSpPr>
              <p:spPr>
                <a:xfrm>
                  <a:off x="0" y="84710"/>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91" name="Google Shape;117;p3"/>
                <p:cNvSpPr txBox="1"/>
                <p:nvPr/>
              </p:nvSpPr>
              <p:spPr>
                <a:xfrm>
                  <a:off x="9525" y="-1"/>
                  <a:ext cx="300305"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93" name="Google Shape;392;p18"/>
              <p:cNvSpPr txBox="1"/>
              <p:nvPr/>
            </p:nvSpPr>
            <p:spPr>
              <a:xfrm>
                <a:off x="98948" y="0"/>
                <a:ext cx="4700404" cy="37220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RECORDEMOS</a:t>
                </a:r>
              </a:p>
            </p:txBody>
          </p:sp>
          <p:sp>
            <p:nvSpPr>
              <p:cNvPr id="194" name="Google Shape;109;p3"/>
              <p:cNvSpPr txBox="1"/>
              <p:nvPr/>
            </p:nvSpPr>
            <p:spPr>
              <a:xfrm>
                <a:off x="24432" y="348007"/>
                <a:ext cx="8950505"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¿QUÉ APRENDIMOS LA ACTIVIDAD ANTERIOR?</a:t>
                </a:r>
              </a:p>
            </p:txBody>
          </p:sp>
          <p:sp>
            <p:nvSpPr>
              <p:cNvPr id="195" name="Google Shape;111;p3"/>
              <p:cNvSpPr txBox="1"/>
              <p:nvPr/>
            </p:nvSpPr>
            <p:spPr>
              <a:xfrm>
                <a:off x="125801" y="1226195"/>
                <a:ext cx="7410819" cy="42449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nSpc>
                    <a:spcPct val="90000"/>
                  </a:lnSpc>
                  <a:defRPr sz="1800" b="1">
                    <a:solidFill>
                      <a:srgbClr val="741B47"/>
                    </a:solidFill>
                    <a:latin typeface="Calibri"/>
                    <a:ea typeface="Calibri"/>
                    <a:cs typeface="Calibri"/>
                    <a:sym typeface="Calibri"/>
                  </a:defRPr>
                </a:lvl1pPr>
              </a:lstStyle>
              <a:p>
                <a:r>
                  <a:t>DESEMPAÑADOR DELANTERO, TRASERO Y DE ESPEJOS LATERALES</a:t>
                </a:r>
              </a:p>
            </p:txBody>
          </p:sp>
        </p:grpSp>
        <p:pic>
          <p:nvPicPr>
            <p:cNvPr id="197" name="Google Shape;124;p3" descr="Google Shape;124;p3"/>
            <p:cNvPicPr>
              <a:picLocks noChangeAspect="1"/>
            </p:cNvPicPr>
            <p:nvPr/>
          </p:nvPicPr>
          <p:blipFill>
            <a:blip r:embed="rId2">
              <a:extLst/>
            </a:blip>
            <a:stretch>
              <a:fillRect/>
            </a:stretch>
          </p:blipFill>
          <p:spPr>
            <a:xfrm>
              <a:off x="4565436" y="1480503"/>
              <a:ext cx="4863920" cy="4608202"/>
            </a:xfrm>
            <a:prstGeom prst="rect">
              <a:avLst/>
            </a:prstGeom>
            <a:ln w="12700" cap="flat">
              <a:noFill/>
              <a:miter lim="400000"/>
            </a:ln>
            <a:effectLst/>
          </p:spPr>
        </p:pic>
      </p:grpSp>
      <p:sp>
        <p:nvSpPr>
          <p:cNvPr id="199" name="Google Shape;122;p3"/>
          <p:cNvSpPr txBox="1"/>
          <p:nvPr/>
        </p:nvSpPr>
        <p:spPr>
          <a:xfrm>
            <a:off x="829772" y="4876679"/>
            <a:ext cx="4038605" cy="962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Practicaste en el automóvil del establecimiento, midiendo los principales componentes del sistema Defroster. </a:t>
            </a:r>
          </a:p>
        </p:txBody>
      </p:sp>
      <p:sp>
        <p:nvSpPr>
          <p:cNvPr id="200" name="Rectángulo redondeado"/>
          <p:cNvSpPr/>
          <p:nvPr/>
        </p:nvSpPr>
        <p:spPr>
          <a:xfrm>
            <a:off x="458509" y="2891824"/>
            <a:ext cx="4657806" cy="1538629"/>
          </a:xfrm>
          <a:prstGeom prst="roundRect">
            <a:avLst>
              <a:gd name="adj" fmla="val 12346"/>
            </a:avLst>
          </a:prstGeom>
          <a:ln>
            <a:solidFill>
              <a:srgbClr val="585858"/>
            </a:solidFill>
          </a:ln>
        </p:spPr>
        <p:txBody>
          <a:bodyPr lIns="0" tIns="0" rIns="0" bIns="0" anchor="ctr"/>
          <a:lstStyle/>
          <a:p>
            <a:pPr>
              <a:defRPr>
                <a:latin typeface="+mj-lt"/>
                <a:ea typeface="+mj-ea"/>
                <a:cs typeface="+mj-cs"/>
                <a:sym typeface="Arial"/>
              </a:defRPr>
            </a:pPr>
            <a:endParaRPr/>
          </a:p>
        </p:txBody>
      </p:sp>
      <p:sp>
        <p:nvSpPr>
          <p:cNvPr id="201" name="Google Shape;122;p3"/>
          <p:cNvSpPr txBox="1"/>
          <p:nvPr/>
        </p:nvSpPr>
        <p:spPr>
          <a:xfrm>
            <a:off x="829772" y="3162869"/>
            <a:ext cx="4038605" cy="962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Identificaste las principales características del sistema Defroster, considerando sus partes y funcionamiento en un automóvil.</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Google Shape;138;p4"/>
          <p:cNvSpPr txBox="1"/>
          <p:nvPr/>
        </p:nvSpPr>
        <p:spPr>
          <a:xfrm>
            <a:off x="376808" y="2344320"/>
            <a:ext cx="3814192" cy="4244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90000"/>
              </a:lnSpc>
              <a:defRPr sz="1800" b="1">
                <a:solidFill>
                  <a:srgbClr val="FF0000"/>
                </a:solidFill>
                <a:latin typeface="Calibri"/>
                <a:ea typeface="Calibri"/>
                <a:cs typeface="Calibri"/>
                <a:sym typeface="Calibri"/>
              </a:defRPr>
            </a:pPr>
            <a:r>
              <a:t>SISTEMA DE SEGURIDAD AIRBAGS 1</a:t>
            </a:r>
          </a:p>
        </p:txBody>
      </p:sp>
      <p:sp>
        <p:nvSpPr>
          <p:cNvPr id="204"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5</a:t>
            </a:fld>
            <a:endParaRPr/>
          </a:p>
        </p:txBody>
      </p:sp>
      <p:sp>
        <p:nvSpPr>
          <p:cNvPr id="205" name="Google Shape;160;p5"/>
          <p:cNvSpPr txBox="1"/>
          <p:nvPr/>
        </p:nvSpPr>
        <p:spPr>
          <a:xfrm>
            <a:off x="375971" y="1265365"/>
            <a:ext cx="8950508" cy="536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6" name="Google Shape;165;p5"/>
          <p:cNvSpPr txBox="1"/>
          <p:nvPr/>
        </p:nvSpPr>
        <p:spPr>
          <a:xfrm>
            <a:off x="313633" y="6319256"/>
            <a:ext cx="5388807" cy="4541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7" name="Google Shape;168;p5"/>
          <p:cNvSpPr/>
          <p:nvPr/>
        </p:nvSpPr>
        <p:spPr>
          <a:xfrm>
            <a:off x="375767" y="3020380"/>
            <a:ext cx="5650728" cy="827305"/>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8" name="Google Shape;175;p5" descr="Google Shape;175;p5"/>
          <p:cNvPicPr>
            <a:picLocks noChangeAspect="1"/>
          </p:cNvPicPr>
          <p:nvPr/>
        </p:nvPicPr>
        <p:blipFill>
          <a:blip r:embed="rId2">
            <a:extLst/>
          </a:blip>
          <a:stretch>
            <a:fillRect/>
          </a:stretch>
        </p:blipFill>
        <p:spPr>
          <a:xfrm>
            <a:off x="5805511" y="2718081"/>
            <a:ext cx="441964" cy="438916"/>
          </a:xfrm>
          <a:prstGeom prst="rect">
            <a:avLst/>
          </a:prstGeom>
          <a:ln w="12700">
            <a:miter lim="400000"/>
          </a:ln>
        </p:spPr>
      </p:pic>
      <p:pic>
        <p:nvPicPr>
          <p:cNvPr id="209" name="Google Shape;178;p5" descr="Google Shape;178;p5"/>
          <p:cNvPicPr>
            <a:picLocks noChangeAspect="1"/>
          </p:cNvPicPr>
          <p:nvPr/>
        </p:nvPicPr>
        <p:blipFill>
          <a:blip r:embed="rId3">
            <a:extLst/>
          </a:blip>
          <a:stretch>
            <a:fillRect/>
          </a:stretch>
        </p:blipFill>
        <p:spPr>
          <a:xfrm>
            <a:off x="6549425" y="1315762"/>
            <a:ext cx="2670052" cy="5675377"/>
          </a:xfrm>
          <a:prstGeom prst="rect">
            <a:avLst/>
          </a:prstGeom>
          <a:ln w="12700">
            <a:miter lim="400000"/>
          </a:ln>
        </p:spPr>
      </p:pic>
      <p:sp>
        <p:nvSpPr>
          <p:cNvPr id="210" name="Google Shape;392;p18"/>
          <p:cNvSpPr txBox="1"/>
          <p:nvPr/>
        </p:nvSpPr>
        <p:spPr>
          <a:xfrm>
            <a:off x="419532" y="1003315"/>
            <a:ext cx="4700400" cy="3722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b="1">
                <a:latin typeface="Calibri"/>
                <a:ea typeface="Calibri"/>
                <a:cs typeface="Calibri"/>
                <a:sym typeface="Calibri"/>
              </a:defRPr>
            </a:lvl1pPr>
          </a:lstStyle>
          <a:p>
            <a:r>
              <a:t>ALGUNAS PREGUNTAS</a:t>
            </a:r>
          </a:p>
        </p:txBody>
      </p:sp>
      <p:sp>
        <p:nvSpPr>
          <p:cNvPr id="211" name="Google Shape;168;p5"/>
          <p:cNvSpPr/>
          <p:nvPr/>
        </p:nvSpPr>
        <p:spPr>
          <a:xfrm>
            <a:off x="343084" y="4144321"/>
            <a:ext cx="5650730" cy="827305"/>
          </a:xfrm>
          <a:prstGeom prst="roundRect">
            <a:avLst>
              <a:gd name="adj" fmla="val 23184"/>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2" name="Google Shape;175;p5" descr="Google Shape;175;p5"/>
          <p:cNvPicPr>
            <a:picLocks noChangeAspect="1"/>
          </p:cNvPicPr>
          <p:nvPr/>
        </p:nvPicPr>
        <p:blipFill>
          <a:blip r:embed="rId2">
            <a:extLst/>
          </a:blip>
          <a:stretch>
            <a:fillRect/>
          </a:stretch>
        </p:blipFill>
        <p:spPr>
          <a:xfrm>
            <a:off x="5780516" y="3929476"/>
            <a:ext cx="441964" cy="438916"/>
          </a:xfrm>
          <a:prstGeom prst="rect">
            <a:avLst/>
          </a:prstGeom>
          <a:ln w="12700">
            <a:miter lim="400000"/>
          </a:ln>
        </p:spPr>
      </p:pic>
      <p:sp>
        <p:nvSpPr>
          <p:cNvPr id="213" name="Google Shape;132;p4"/>
          <p:cNvSpPr txBox="1"/>
          <p:nvPr/>
        </p:nvSpPr>
        <p:spPr>
          <a:xfrm>
            <a:off x="537261" y="4250509"/>
            <a:ext cx="4916310" cy="6459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defRPr sz="1600">
                <a:latin typeface="Calibri"/>
                <a:ea typeface="Calibri"/>
                <a:cs typeface="Calibri"/>
                <a:sym typeface="Calibri"/>
              </a:defRPr>
            </a:lvl1pPr>
          </a:lstStyle>
          <a:p>
            <a:r>
              <a:t>¿Qué importancia tiene para la seguridad del conductor y los pasajeros?</a:t>
            </a:r>
          </a:p>
        </p:txBody>
      </p:sp>
      <p:sp>
        <p:nvSpPr>
          <p:cNvPr id="214" name="Google Shape;136;p4"/>
          <p:cNvSpPr txBox="1"/>
          <p:nvPr/>
        </p:nvSpPr>
        <p:spPr>
          <a:xfrm>
            <a:off x="537263" y="3238033"/>
            <a:ext cx="4464938" cy="3919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defRPr sz="1600">
                <a:latin typeface="Calibri"/>
                <a:ea typeface="Calibri"/>
                <a:cs typeface="Calibri"/>
                <a:sym typeface="Calibri"/>
              </a:defRPr>
            </a:lvl1pPr>
          </a:lstStyle>
          <a:p>
            <a:r>
              <a:t>¿Qué es la seguridad pasiva de un automóvil?</a:t>
            </a:r>
          </a:p>
        </p:txBody>
      </p:sp>
      <p:sp>
        <p:nvSpPr>
          <p:cNvPr id="215" name="Google Shape;168;p5"/>
          <p:cNvSpPr/>
          <p:nvPr/>
        </p:nvSpPr>
        <p:spPr>
          <a:xfrm>
            <a:off x="375767" y="5214342"/>
            <a:ext cx="5650728" cy="827305"/>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6" name="Google Shape;175;p5" descr="Google Shape;175;p5"/>
          <p:cNvPicPr>
            <a:picLocks noChangeAspect="1"/>
          </p:cNvPicPr>
          <p:nvPr/>
        </p:nvPicPr>
        <p:blipFill>
          <a:blip r:embed="rId2">
            <a:extLst/>
          </a:blip>
          <a:stretch>
            <a:fillRect/>
          </a:stretch>
        </p:blipFill>
        <p:spPr>
          <a:xfrm>
            <a:off x="5805511" y="4912043"/>
            <a:ext cx="441964" cy="438916"/>
          </a:xfrm>
          <a:prstGeom prst="rect">
            <a:avLst/>
          </a:prstGeom>
          <a:ln w="12700">
            <a:miter lim="400000"/>
          </a:ln>
        </p:spPr>
      </p:pic>
      <p:sp>
        <p:nvSpPr>
          <p:cNvPr id="217" name="Google Shape;136;p4"/>
          <p:cNvSpPr txBox="1"/>
          <p:nvPr/>
        </p:nvSpPr>
        <p:spPr>
          <a:xfrm>
            <a:off x="617004" y="5431996"/>
            <a:ext cx="5102889" cy="3919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defRPr sz="1600">
                <a:latin typeface="Calibri"/>
                <a:ea typeface="Calibri"/>
                <a:cs typeface="Calibri"/>
                <a:sym typeface="Calibri"/>
              </a:defRPr>
            </a:lvl1pPr>
          </a:lstStyle>
          <a:p>
            <a:r>
              <a:t>¿Qué sabes sobre el sistema airbags? </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1" name="Google Shape;151;p5"/>
          <p:cNvGrpSpPr/>
          <p:nvPr/>
        </p:nvGrpSpPr>
        <p:grpSpPr>
          <a:xfrm>
            <a:off x="4063481" y="3088863"/>
            <a:ext cx="5095878" cy="3508587"/>
            <a:chOff x="0" y="0"/>
            <a:chExt cx="5095876" cy="3508585"/>
          </a:xfrm>
        </p:grpSpPr>
        <p:sp>
          <p:nvSpPr>
            <p:cNvPr id="219" name="Rectángulo redondeado"/>
            <p:cNvSpPr/>
            <p:nvPr/>
          </p:nvSpPr>
          <p:spPr>
            <a:xfrm>
              <a:off x="0" y="-1"/>
              <a:ext cx="5095878" cy="3508586"/>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20" name="Texto"/>
            <p:cNvSpPr txBox="1"/>
            <p:nvPr/>
          </p:nvSpPr>
          <p:spPr>
            <a:xfrm>
              <a:off x="53108" y="1564173"/>
              <a:ext cx="4989662" cy="38022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222" name="Google Shape;43;p26"/>
          <p:cNvSpPr txBox="1">
            <a:spLocks noGrp="1"/>
          </p:cNvSpPr>
          <p:nvPr>
            <p:ph type="sldNum" sz="quarter" idx="4294967295"/>
          </p:nvPr>
        </p:nvSpPr>
        <p:spPr>
          <a:xfrm>
            <a:off x="442488" y="6881800"/>
            <a:ext cx="266349"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6</a:t>
            </a:fld>
            <a:endParaRPr/>
          </a:p>
        </p:txBody>
      </p:sp>
      <p:sp>
        <p:nvSpPr>
          <p:cNvPr id="223" name="Google Shape;152;p5"/>
          <p:cNvSpPr txBox="1"/>
          <p:nvPr/>
        </p:nvSpPr>
        <p:spPr>
          <a:xfrm rot="21594879">
            <a:off x="4510901" y="3504355"/>
            <a:ext cx="3756101" cy="96274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Identificarás las principales características del sistema de airbags, considerando sus partes y funcionamiento en un automóvil.</a:t>
            </a:r>
          </a:p>
        </p:txBody>
      </p:sp>
      <p:sp>
        <p:nvSpPr>
          <p:cNvPr id="224" name="Google Shape;167;p5"/>
          <p:cNvSpPr txBox="1"/>
          <p:nvPr/>
        </p:nvSpPr>
        <p:spPr>
          <a:xfrm>
            <a:off x="4063481" y="1062939"/>
            <a:ext cx="376206" cy="8300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lgn="r">
              <a:lnSpc>
                <a:spcPct val="90000"/>
              </a:lnSpc>
              <a:defRPr sz="5000">
                <a:solidFill>
                  <a:srgbClr val="BA9BA5"/>
                </a:solidFill>
                <a:latin typeface="Calibri"/>
                <a:ea typeface="Calibri"/>
                <a:cs typeface="Calibri"/>
                <a:sym typeface="Calibri"/>
              </a:defRPr>
            </a:lvl1pPr>
          </a:lstStyle>
          <a:p>
            <a:r>
              <a:t>4</a:t>
            </a:r>
          </a:p>
        </p:txBody>
      </p:sp>
      <p:sp>
        <p:nvSpPr>
          <p:cNvPr id="225" name="Google Shape;168;p5"/>
          <p:cNvSpPr txBox="1"/>
          <p:nvPr/>
        </p:nvSpPr>
        <p:spPr>
          <a:xfrm>
            <a:off x="349551" y="1244306"/>
            <a:ext cx="3872886" cy="5361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6" name="Google Shape;152;p5"/>
          <p:cNvSpPr txBox="1"/>
          <p:nvPr/>
        </p:nvSpPr>
        <p:spPr>
          <a:xfrm>
            <a:off x="4510132" y="4892948"/>
            <a:ext cx="3933037" cy="12481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Buscarás en diferentes manuales de servicio las funcionalidades del sistema airbags, considerando sus partes y características técnicas.</a:t>
            </a:r>
          </a:p>
        </p:txBody>
      </p:sp>
      <p:pic>
        <p:nvPicPr>
          <p:cNvPr id="227" name="Google Shape;164;p5" descr="Google Shape;164;p5"/>
          <p:cNvPicPr>
            <a:picLocks noChangeAspect="1"/>
          </p:cNvPicPr>
          <p:nvPr/>
        </p:nvPicPr>
        <p:blipFill>
          <a:blip r:embed="rId2">
            <a:extLst/>
          </a:blip>
          <a:stretch>
            <a:fillRect/>
          </a:stretch>
        </p:blipFill>
        <p:spPr>
          <a:xfrm>
            <a:off x="663221" y="2367775"/>
            <a:ext cx="2965719" cy="4328994"/>
          </a:xfrm>
          <a:prstGeom prst="rect">
            <a:avLst/>
          </a:prstGeom>
          <a:ln w="12700">
            <a:miter lim="400000"/>
          </a:ln>
        </p:spPr>
      </p:pic>
      <p:sp>
        <p:nvSpPr>
          <p:cNvPr id="228" name="Google Shape;196;p6"/>
          <p:cNvSpPr txBox="1"/>
          <p:nvPr/>
        </p:nvSpPr>
        <p:spPr>
          <a:xfrm>
            <a:off x="4063851" y="2576445"/>
            <a:ext cx="4932410" cy="3005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31" name="Google Shape;189;p6"/>
          <p:cNvGrpSpPr/>
          <p:nvPr/>
        </p:nvGrpSpPr>
        <p:grpSpPr>
          <a:xfrm>
            <a:off x="3880052" y="3669207"/>
            <a:ext cx="376208" cy="536115"/>
            <a:chOff x="0" y="0"/>
            <a:chExt cx="376206" cy="536113"/>
          </a:xfrm>
        </p:grpSpPr>
        <p:sp>
          <p:nvSpPr>
            <p:cNvPr id="229" name="Google Shape;190;p6"/>
            <p:cNvSpPr/>
            <p:nvPr/>
          </p:nvSpPr>
          <p:spPr>
            <a:xfrm>
              <a:off x="-1" y="75183"/>
              <a:ext cx="376207" cy="385807"/>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0" name="Google Shape;191;p6"/>
            <p:cNvSpPr txBox="1"/>
            <p:nvPr/>
          </p:nvSpPr>
          <p:spPr>
            <a:xfrm>
              <a:off x="9524" y="-1"/>
              <a:ext cx="300306" cy="53611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4" name="Google Shape;192;p6"/>
          <p:cNvGrpSpPr/>
          <p:nvPr/>
        </p:nvGrpSpPr>
        <p:grpSpPr>
          <a:xfrm>
            <a:off x="3879823" y="5233376"/>
            <a:ext cx="376208" cy="536115"/>
            <a:chOff x="0" y="0"/>
            <a:chExt cx="376206" cy="536113"/>
          </a:xfrm>
        </p:grpSpPr>
        <p:sp>
          <p:nvSpPr>
            <p:cNvPr id="232" name="Google Shape;193;p6"/>
            <p:cNvSpPr/>
            <p:nvPr/>
          </p:nvSpPr>
          <p:spPr>
            <a:xfrm>
              <a:off x="-1" y="75183"/>
              <a:ext cx="376207" cy="385806"/>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3" name="Google Shape;194;p6"/>
            <p:cNvSpPr txBox="1"/>
            <p:nvPr/>
          </p:nvSpPr>
          <p:spPr>
            <a:xfrm>
              <a:off x="9524" y="-1"/>
              <a:ext cx="300306" cy="53611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5" name="Google Shape;166;p5"/>
          <p:cNvSpPr txBox="1"/>
          <p:nvPr/>
        </p:nvSpPr>
        <p:spPr>
          <a:xfrm>
            <a:off x="349551" y="1689904"/>
            <a:ext cx="4359278" cy="43158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a:t>
            </a:r>
            <a:r>
              <a:rPr b="1">
                <a:solidFill>
                  <a:srgbClr val="741B47"/>
                </a:solidFill>
              </a:rPr>
              <a:t>SEGURIDAD AIRBAGS 1</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Grupo 11"/>
          <p:cNvSpPr/>
          <p:nvPr/>
        </p:nvSpPr>
        <p:spPr>
          <a:xfrm>
            <a:off x="2906404" y="2452476"/>
            <a:ext cx="6584496"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8" name="Rectángulo redondeado"/>
          <p:cNvSpPr/>
          <p:nvPr/>
        </p:nvSpPr>
        <p:spPr>
          <a:xfrm>
            <a:off x="482913" y="2203073"/>
            <a:ext cx="4374503" cy="2806512"/>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pic>
        <p:nvPicPr>
          <p:cNvPr id="239" name="Imagen" descr="Imagen"/>
          <p:cNvPicPr>
            <a:picLocks noChangeAspect="1"/>
          </p:cNvPicPr>
          <p:nvPr/>
        </p:nvPicPr>
        <p:blipFill>
          <a:blip r:embed="rId2">
            <a:extLst/>
          </a:blip>
          <a:stretch>
            <a:fillRect/>
          </a:stretch>
        </p:blipFill>
        <p:spPr>
          <a:xfrm>
            <a:off x="615828" y="2311597"/>
            <a:ext cx="4155622" cy="2601488"/>
          </a:xfrm>
          <a:prstGeom prst="rect">
            <a:avLst/>
          </a:prstGeom>
          <a:ln w="12700">
            <a:miter lim="400000"/>
          </a:ln>
        </p:spPr>
      </p:pic>
      <p:sp>
        <p:nvSpPr>
          <p:cNvPr id="240" name="Círculo"/>
          <p:cNvSpPr/>
          <p:nvPr/>
        </p:nvSpPr>
        <p:spPr>
          <a:xfrm>
            <a:off x="1531289" y="4673301"/>
            <a:ext cx="2324700" cy="2324701"/>
          </a:xfrm>
          <a:prstGeom prst="ellipse">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241" name="Google Shape;173;p6"/>
          <p:cNvSpPr txBox="1"/>
          <p:nvPr/>
        </p:nvSpPr>
        <p:spPr>
          <a:xfrm>
            <a:off x="382496" y="1261273"/>
            <a:ext cx="8950508" cy="5361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 </a:t>
            </a:r>
          </a:p>
        </p:txBody>
      </p:sp>
      <p:sp>
        <p:nvSpPr>
          <p:cNvPr id="242" name="Las baterías de los automóviles son consideradas desechos tóxicos dados sus componentes y residuos  peligrosos para el medio ambiente.…"/>
          <p:cNvSpPr txBox="1"/>
          <p:nvPr/>
        </p:nvSpPr>
        <p:spPr>
          <a:xfrm>
            <a:off x="5131699" y="2543372"/>
            <a:ext cx="4155623" cy="34399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Los fabricantes de automóviles trabajan siempre en mejorar sus vehículos en materia de seguridad, invirtiendo una gran parte del valor total del vehículo en poder conseguir mejorar la seguridad abordo.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Debido al aumento de los desplazamientos de las personas tanto como al mayor número de vehículos (además del uso continuo del vehículo en el traslado dentro de la ciudad), se han desarrollado diversas tecnologías para proteger no solo  a los ocupantes del vehículo, sino también  a los peatones.</a:t>
            </a:r>
          </a:p>
        </p:txBody>
      </p:sp>
      <p:sp>
        <p:nvSpPr>
          <p:cNvPr id="243"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7</a:t>
            </a:fld>
            <a:endParaRPr/>
          </a:p>
        </p:txBody>
      </p:sp>
      <p:pic>
        <p:nvPicPr>
          <p:cNvPr id="244" name="Imagen" descr="Imagen"/>
          <p:cNvPicPr>
            <a:picLocks noChangeAspect="1"/>
          </p:cNvPicPr>
          <p:nvPr/>
        </p:nvPicPr>
        <p:blipFill>
          <a:blip r:embed="rId3">
            <a:extLst/>
          </a:blip>
          <a:stretch>
            <a:fillRect/>
          </a:stretch>
        </p:blipFill>
        <p:spPr>
          <a:xfrm>
            <a:off x="1625359" y="4767372"/>
            <a:ext cx="2136558" cy="2136557"/>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Grupo 11"/>
          <p:cNvSpPr/>
          <p:nvPr/>
        </p:nvSpPr>
        <p:spPr>
          <a:xfrm>
            <a:off x="382497" y="2681143"/>
            <a:ext cx="8950507" cy="3789297"/>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47" name="Google Shape;173;p6"/>
          <p:cNvSpPr txBox="1"/>
          <p:nvPr/>
        </p:nvSpPr>
        <p:spPr>
          <a:xfrm>
            <a:off x="382496" y="1261273"/>
            <a:ext cx="8950508" cy="53616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 </a:t>
            </a:r>
          </a:p>
        </p:txBody>
      </p:sp>
      <p:sp>
        <p:nvSpPr>
          <p:cNvPr id="248" name="Las baterías de los automóviles son consideradas desechos tóxicos dados sus componentes y residuos  peligrosos para el medio ambiente.…"/>
          <p:cNvSpPr txBox="1"/>
          <p:nvPr/>
        </p:nvSpPr>
        <p:spPr>
          <a:xfrm>
            <a:off x="708843" y="2855792"/>
            <a:ext cx="4718122" cy="343999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La seguridad Pasiva es la encargada  de poder minimizar las diferentes posibles lesiones que puedan afectar al chofer y los ocupantes de los vehículos, a raíz de un accidente.</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Todos estos sistemas han ayudado en el transcurso de los años a mantener la seguridad de los pasajeros de los vehículos.</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Se puede ver en el día de hoy que estos avances tecnológicos han llegado hacia el peatón, incluyendo sistemas de seguridad que garanticen  una seguridad para ellos en caso de algún accidente.</a:t>
            </a:r>
          </a:p>
        </p:txBody>
      </p:sp>
      <p:sp>
        <p:nvSpPr>
          <p:cNvPr id="249"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8</a:t>
            </a:fld>
            <a:endParaRPr/>
          </a:p>
        </p:txBody>
      </p:sp>
      <p:sp>
        <p:nvSpPr>
          <p:cNvPr id="250" name="Rectángulo redondeado"/>
          <p:cNvSpPr/>
          <p:nvPr/>
        </p:nvSpPr>
        <p:spPr>
          <a:xfrm>
            <a:off x="5769317" y="3055968"/>
            <a:ext cx="3221134" cy="3117892"/>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pic>
        <p:nvPicPr>
          <p:cNvPr id="251" name="Google Shape;547;p6" descr="Google Shape;547;p6"/>
          <p:cNvPicPr>
            <a:picLocks noChangeAspect="1"/>
          </p:cNvPicPr>
          <p:nvPr/>
        </p:nvPicPr>
        <p:blipFill>
          <a:blip r:embed="rId2">
            <a:extLst/>
          </a:blip>
          <a:srcRect r="6" b="6"/>
          <a:stretch>
            <a:fillRect/>
          </a:stretch>
        </p:blipFill>
        <p:spPr>
          <a:xfrm>
            <a:off x="5900334" y="3135364"/>
            <a:ext cx="2959101" cy="2959101"/>
          </a:xfrm>
          <a:custGeom>
            <a:avLst/>
            <a:gdLst/>
            <a:ahLst/>
            <a:cxnLst>
              <a:cxn ang="0">
                <a:pos x="wd2" y="hd2"/>
              </a:cxn>
              <a:cxn ang="5400000">
                <a:pos x="wd2" y="hd2"/>
              </a:cxn>
              <a:cxn ang="10800000">
                <a:pos x="wd2" y="hd2"/>
              </a:cxn>
              <a:cxn ang="16200000">
                <a:pos x="wd2" y="hd2"/>
              </a:cxn>
            </a:cxnLst>
            <a:rect l="0" t="0" r="r" b="b"/>
            <a:pathLst>
              <a:path w="21600" h="21600" extrusionOk="0">
                <a:moveTo>
                  <a:pt x="1356" y="0"/>
                </a:moveTo>
                <a:cubicBezTo>
                  <a:pt x="606" y="0"/>
                  <a:pt x="0" y="606"/>
                  <a:pt x="0" y="1356"/>
                </a:cubicBezTo>
                <a:lnTo>
                  <a:pt x="0" y="20244"/>
                </a:lnTo>
                <a:cubicBezTo>
                  <a:pt x="0" y="20994"/>
                  <a:pt x="606" y="21600"/>
                  <a:pt x="1356" y="21600"/>
                </a:cubicBezTo>
                <a:lnTo>
                  <a:pt x="20244" y="21600"/>
                </a:lnTo>
                <a:cubicBezTo>
                  <a:pt x="20994" y="21600"/>
                  <a:pt x="21600" y="20994"/>
                  <a:pt x="21600" y="20244"/>
                </a:cubicBezTo>
                <a:lnTo>
                  <a:pt x="21600" y="1356"/>
                </a:lnTo>
                <a:cubicBezTo>
                  <a:pt x="21600" y="606"/>
                  <a:pt x="20994" y="0"/>
                  <a:pt x="20244" y="0"/>
                </a:cubicBezTo>
                <a:lnTo>
                  <a:pt x="1356" y="0"/>
                </a:lnTo>
                <a:close/>
              </a:path>
            </a:pathLst>
          </a:cu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 name="Grupo 11"/>
          <p:cNvSpPr/>
          <p:nvPr/>
        </p:nvSpPr>
        <p:spPr>
          <a:xfrm>
            <a:off x="4467714" y="2152951"/>
            <a:ext cx="4896155" cy="2785805"/>
          </a:xfrm>
          <a:prstGeom prst="roundRect">
            <a:avLst>
              <a:gd name="adj" fmla="val 941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54"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¿CÓMO FUNCIONAN </a:t>
            </a:r>
            <a:r>
              <a:rPr b="0">
                <a:solidFill>
                  <a:srgbClr val="FF0000"/>
                </a:solidFill>
              </a:rPr>
              <a:t>LOS AIRBAGS? </a:t>
            </a:r>
          </a:p>
        </p:txBody>
      </p:sp>
      <p:sp>
        <p:nvSpPr>
          <p:cNvPr id="255" name="Google Shape;43;p26"/>
          <p:cNvSpPr txBox="1">
            <a:spLocks noGrp="1"/>
          </p:cNvSpPr>
          <p:nvPr>
            <p:ph type="sldNum" sz="quarter" idx="4294967295"/>
          </p:nvPr>
        </p:nvSpPr>
        <p:spPr>
          <a:xfrm>
            <a:off x="442498" y="6881800"/>
            <a:ext cx="266350"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9</a:t>
            </a:fld>
            <a:endParaRPr/>
          </a:p>
        </p:txBody>
      </p:sp>
      <p:sp>
        <p:nvSpPr>
          <p:cNvPr id="256" name="CuadroTexto 8"/>
          <p:cNvSpPr txBox="1"/>
          <p:nvPr/>
        </p:nvSpPr>
        <p:spPr>
          <a:xfrm>
            <a:off x="4724399" y="2268580"/>
            <a:ext cx="4608605" cy="25865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a:latin typeface="Calibri"/>
                <a:ea typeface="Calibri"/>
                <a:cs typeface="Calibri"/>
                <a:sym typeface="Calibri"/>
              </a:defRPr>
            </a:lvl1pPr>
          </a:lstStyle>
          <a:p>
            <a:r>
              <a:t>Cuando un sensor (dispositivo que mide una magnitud) detecta alguna desaceleración brusca,  la unidad de mando interpreta esta desaceleración. Es ahí cuando unas bolsas instaladas en zonas estratégicas del vehículo (ventanas, puertas, volante, capot, etc.) se inflan a través de gas nitrógeno en nada menos que 120 milisegundos como un posible accidente, una colisión. De esta forma amortiguan cualquier consecuencia de alguna colisión al chofer, pasajeros y peatones.</a:t>
            </a:r>
          </a:p>
        </p:txBody>
      </p:sp>
      <p:pic>
        <p:nvPicPr>
          <p:cNvPr id="257" name="Google Shape;594;p7" descr="Google Shape;594;p7"/>
          <p:cNvPicPr>
            <a:picLocks noChangeAspect="1"/>
          </p:cNvPicPr>
          <p:nvPr/>
        </p:nvPicPr>
        <p:blipFill>
          <a:blip r:embed="rId2">
            <a:extLst/>
          </a:blip>
          <a:srcRect l="12833"/>
          <a:stretch>
            <a:fillRect/>
          </a:stretch>
        </p:blipFill>
        <p:spPr>
          <a:xfrm>
            <a:off x="5395107" y="5123048"/>
            <a:ext cx="3417313" cy="1917305"/>
          </a:xfrm>
          <a:custGeom>
            <a:avLst/>
            <a:gdLst/>
            <a:ahLst/>
            <a:cxnLst>
              <a:cxn ang="0">
                <a:pos x="wd2" y="hd2"/>
              </a:cxn>
              <a:cxn ang="5400000">
                <a:pos x="wd2" y="hd2"/>
              </a:cxn>
              <a:cxn ang="10800000">
                <a:pos x="wd2" y="hd2"/>
              </a:cxn>
              <a:cxn ang="16200000">
                <a:pos x="wd2" y="hd2"/>
              </a:cxn>
            </a:cxnLst>
            <a:rect l="0" t="0" r="r" b="b"/>
            <a:pathLst>
              <a:path w="21600" h="21600" extrusionOk="0">
                <a:moveTo>
                  <a:pt x="1538" y="0"/>
                </a:moveTo>
                <a:cubicBezTo>
                  <a:pt x="688" y="0"/>
                  <a:pt x="0" y="1227"/>
                  <a:pt x="0" y="2741"/>
                </a:cubicBezTo>
                <a:lnTo>
                  <a:pt x="0" y="18859"/>
                </a:lnTo>
                <a:cubicBezTo>
                  <a:pt x="0" y="20373"/>
                  <a:pt x="688" y="21600"/>
                  <a:pt x="1538" y="21600"/>
                </a:cubicBezTo>
                <a:lnTo>
                  <a:pt x="20060" y="21600"/>
                </a:lnTo>
                <a:cubicBezTo>
                  <a:pt x="20909" y="21600"/>
                  <a:pt x="21600" y="20373"/>
                  <a:pt x="21600" y="18859"/>
                </a:cubicBezTo>
                <a:lnTo>
                  <a:pt x="21600" y="2741"/>
                </a:lnTo>
                <a:cubicBezTo>
                  <a:pt x="21600" y="1227"/>
                  <a:pt x="20909" y="0"/>
                  <a:pt x="20060" y="0"/>
                </a:cubicBezTo>
                <a:lnTo>
                  <a:pt x="1538" y="0"/>
                </a:lnTo>
                <a:close/>
              </a:path>
            </a:pathLst>
          </a:custGeom>
          <a:ln w="12700">
            <a:miter lim="400000"/>
          </a:ln>
        </p:spPr>
      </p:pic>
      <p:pic>
        <p:nvPicPr>
          <p:cNvPr id="258" name="Google Shape;595;p7" descr="Google Shape;595;p7"/>
          <p:cNvPicPr>
            <a:picLocks noChangeAspect="1"/>
          </p:cNvPicPr>
          <p:nvPr/>
        </p:nvPicPr>
        <p:blipFill>
          <a:blip r:embed="rId3">
            <a:extLst/>
          </a:blip>
          <a:stretch>
            <a:fillRect/>
          </a:stretch>
        </p:blipFill>
        <p:spPr>
          <a:xfrm>
            <a:off x="708848" y="2152951"/>
            <a:ext cx="3564634" cy="3183495"/>
          </a:xfrm>
          <a:prstGeom prst="rect">
            <a:avLst/>
          </a:prstGeom>
          <a:ln w="12700">
            <a:miter lim="400000"/>
          </a:ln>
        </p:spPr>
      </p:pic>
      <p:sp>
        <p:nvSpPr>
          <p:cNvPr id="259" name="CuadroTexto 12"/>
          <p:cNvSpPr txBox="1"/>
          <p:nvPr/>
        </p:nvSpPr>
        <p:spPr>
          <a:xfrm>
            <a:off x="496725" y="5688105"/>
            <a:ext cx="4639471" cy="1062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a:latin typeface="Calibri"/>
                <a:ea typeface="Calibri"/>
                <a:cs typeface="Calibri"/>
                <a:sym typeface="Calibri"/>
              </a:defRPr>
            </a:lvl1pPr>
          </a:lstStyle>
          <a:p>
            <a:r>
              <a:t>Cabe decir que el volumen del sistema de airbag (la bolsa) está entre los 35 y 60 litros, este volumen puede cambiar entre ubicación y tipo de bolsa (airbags), además de la marca y modelo del vehículo.</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1" name="Google Shape;260;p11" descr="Google Shape;260;p11"/>
          <p:cNvPicPr>
            <a:picLocks noChangeAspect="1"/>
          </p:cNvPicPr>
          <p:nvPr/>
        </p:nvPicPr>
        <p:blipFill>
          <a:blip r:embed="rId2">
            <a:extLst/>
          </a:blip>
          <a:stretch>
            <a:fillRect/>
          </a:stretch>
        </p:blipFill>
        <p:spPr>
          <a:xfrm>
            <a:off x="5902233" y="1304434"/>
            <a:ext cx="3094286" cy="5481848"/>
          </a:xfrm>
          <a:prstGeom prst="rect">
            <a:avLst/>
          </a:prstGeom>
          <a:ln w="12700">
            <a:miter lim="400000"/>
          </a:ln>
        </p:spPr>
      </p:pic>
      <p:sp>
        <p:nvSpPr>
          <p:cNvPr id="262" name="Google Shape;261;p11"/>
          <p:cNvSpPr txBox="1"/>
          <p:nvPr/>
        </p:nvSpPr>
        <p:spPr>
          <a:xfrm>
            <a:off x="624576" y="5745510"/>
            <a:ext cx="4995621" cy="4541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265" name="Google Shape;262;p11"/>
          <p:cNvGrpSpPr/>
          <p:nvPr/>
        </p:nvGrpSpPr>
        <p:grpSpPr>
          <a:xfrm>
            <a:off x="558594" y="2258676"/>
            <a:ext cx="5146726" cy="3149070"/>
            <a:chOff x="0" y="0"/>
            <a:chExt cx="5146724" cy="3149068"/>
          </a:xfrm>
        </p:grpSpPr>
        <p:sp>
          <p:nvSpPr>
            <p:cNvPr id="263" name="Google Shape;263;p11"/>
            <p:cNvSpPr/>
            <p:nvPr/>
          </p:nvSpPr>
          <p:spPr>
            <a:xfrm>
              <a:off x="-1" y="-1"/>
              <a:ext cx="5146726" cy="3149070"/>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64" name="Google Shape;264;p11"/>
            <p:cNvSpPr txBox="1"/>
            <p:nvPr/>
          </p:nvSpPr>
          <p:spPr>
            <a:xfrm>
              <a:off x="67387" y="1384440"/>
              <a:ext cx="5011948" cy="38018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266" name="Google Shape;265;p11" descr="Google Shape;265;p11"/>
          <p:cNvPicPr>
            <a:picLocks noChangeAspect="1"/>
          </p:cNvPicPr>
          <p:nvPr/>
        </p:nvPicPr>
        <p:blipFill>
          <a:blip r:embed="rId3">
            <a:extLst/>
          </a:blip>
          <a:stretch>
            <a:fillRect/>
          </a:stretch>
        </p:blipFill>
        <p:spPr>
          <a:xfrm>
            <a:off x="5449463" y="2061747"/>
            <a:ext cx="477104" cy="477105"/>
          </a:xfrm>
          <a:prstGeom prst="rect">
            <a:avLst/>
          </a:prstGeom>
          <a:ln w="12700">
            <a:miter lim="400000"/>
          </a:ln>
        </p:spPr>
      </p:pic>
      <p:sp>
        <p:nvSpPr>
          <p:cNvPr id="267" name="Google Shape;323;p12"/>
          <p:cNvSpPr txBox="1"/>
          <p:nvPr/>
        </p:nvSpPr>
        <p:spPr>
          <a:xfrm>
            <a:off x="375972" y="1384740"/>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268" name="Google Shape;324;p12"/>
          <p:cNvSpPr txBox="1"/>
          <p:nvPr/>
        </p:nvSpPr>
        <p:spPr>
          <a:xfrm>
            <a:off x="366450" y="1110795"/>
            <a:ext cx="4700400" cy="3722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b="1">
                <a:latin typeface="Calibri"/>
                <a:ea typeface="Calibri"/>
                <a:cs typeface="Calibri"/>
                <a:sym typeface="Calibri"/>
              </a:defRPr>
            </a:lvl1pPr>
          </a:lstStyle>
          <a:p>
            <a:r>
              <a:t>HAGAMOS UNA PAUSA</a:t>
            </a:r>
          </a:p>
        </p:txBody>
      </p:sp>
      <p:sp>
        <p:nvSpPr>
          <p:cNvPr id="269"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10</a:t>
            </a:fld>
            <a:endParaRPr/>
          </a:p>
        </p:txBody>
      </p:sp>
      <p:sp>
        <p:nvSpPr>
          <p:cNvPr id="270" name="Google Shape;266;p11"/>
          <p:cNvSpPr txBox="1"/>
          <p:nvPr/>
        </p:nvSpPr>
        <p:spPr>
          <a:xfrm>
            <a:off x="706356" y="3351862"/>
            <a:ext cx="4851202" cy="96269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115000"/>
              </a:lnSpc>
              <a:defRPr sz="1600">
                <a:latin typeface="Calibri"/>
                <a:ea typeface="Calibri"/>
                <a:cs typeface="Calibri"/>
                <a:sym typeface="Calibri"/>
              </a:defRPr>
            </a:pPr>
            <a:r>
              <a:t>¿Cuándo fueron creados los airbags?</a:t>
            </a:r>
          </a:p>
          <a:p>
            <a:pPr>
              <a:lnSpc>
                <a:spcPct val="115000"/>
              </a:lnSpc>
              <a:defRPr sz="1600">
                <a:latin typeface="Calibri"/>
                <a:ea typeface="Calibri"/>
                <a:cs typeface="Calibri"/>
                <a:sym typeface="Calibri"/>
              </a:defRPr>
            </a:pPr>
            <a:endParaRPr/>
          </a:p>
          <a:p>
            <a:pPr>
              <a:lnSpc>
                <a:spcPct val="115000"/>
              </a:lnSpc>
              <a:defRPr sz="1600">
                <a:latin typeface="Calibri"/>
                <a:ea typeface="Calibri"/>
                <a:cs typeface="Calibri"/>
                <a:sym typeface="Calibri"/>
              </a:defRPr>
            </a:pPr>
            <a:r>
              <a:t>¿Quién o quiénes fueron sus inventores?</a:t>
            </a: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SISTEMAS DE SEGURIDAD </a:t>
            </a:r>
            <a:r>
              <a:rPr b="0">
                <a:solidFill>
                  <a:srgbClr val="FF0000"/>
                </a:solidFill>
              </a:rPr>
              <a:t>DEL VEHÍCULO AIRBAGS</a:t>
            </a:r>
          </a:p>
        </p:txBody>
      </p:sp>
      <p:pic>
        <p:nvPicPr>
          <p:cNvPr id="273" name="Google Shape;648;p9" descr="Google Shape;648;p9"/>
          <p:cNvPicPr>
            <a:picLocks noChangeAspect="1"/>
          </p:cNvPicPr>
          <p:nvPr/>
        </p:nvPicPr>
        <p:blipFill>
          <a:blip r:embed="rId2">
            <a:extLst/>
          </a:blip>
          <a:stretch>
            <a:fillRect/>
          </a:stretch>
        </p:blipFill>
        <p:spPr>
          <a:xfrm>
            <a:off x="6406062" y="2249599"/>
            <a:ext cx="2767027" cy="3057302"/>
          </a:xfrm>
          <a:prstGeom prst="rect">
            <a:avLst/>
          </a:prstGeom>
          <a:ln w="12700">
            <a:miter lim="400000"/>
          </a:ln>
        </p:spPr>
      </p:pic>
      <p:pic>
        <p:nvPicPr>
          <p:cNvPr id="274" name="Google Shape;649;p9" descr="Google Shape;649;p9"/>
          <p:cNvPicPr>
            <a:picLocks noChangeAspect="1"/>
          </p:cNvPicPr>
          <p:nvPr/>
        </p:nvPicPr>
        <p:blipFill>
          <a:blip r:embed="rId3">
            <a:extLst/>
          </a:blip>
          <a:stretch>
            <a:fillRect/>
          </a:stretch>
        </p:blipFill>
        <p:spPr>
          <a:xfrm>
            <a:off x="2876051" y="2249599"/>
            <a:ext cx="3322444" cy="3057302"/>
          </a:xfrm>
          <a:prstGeom prst="rect">
            <a:avLst/>
          </a:prstGeom>
          <a:ln w="12700">
            <a:miter lim="400000"/>
          </a:ln>
        </p:spPr>
      </p:pic>
      <p:pic>
        <p:nvPicPr>
          <p:cNvPr id="275" name="Google Shape;650;p9" descr="Google Shape;650;p9"/>
          <p:cNvPicPr>
            <a:picLocks noChangeAspect="1"/>
          </p:cNvPicPr>
          <p:nvPr/>
        </p:nvPicPr>
        <p:blipFill>
          <a:blip r:embed="rId4">
            <a:extLst/>
          </a:blip>
          <a:stretch>
            <a:fillRect/>
          </a:stretch>
        </p:blipFill>
        <p:spPr>
          <a:xfrm>
            <a:off x="382497" y="2249599"/>
            <a:ext cx="2412666" cy="3057302"/>
          </a:xfrm>
          <a:prstGeom prst="rect">
            <a:avLst/>
          </a:prstGeom>
          <a:ln w="12700">
            <a:miter lim="400000"/>
          </a:ln>
        </p:spPr>
      </p:pic>
      <p:pic>
        <p:nvPicPr>
          <p:cNvPr id="276" name="Imagen" descr="Imagen"/>
          <p:cNvPicPr>
            <a:picLocks noChangeAspect="1"/>
          </p:cNvPicPr>
          <p:nvPr/>
        </p:nvPicPr>
        <p:blipFill>
          <a:blip r:embed="rId5">
            <a:extLst/>
          </a:blip>
          <a:stretch>
            <a:fillRect/>
          </a:stretch>
        </p:blipFill>
        <p:spPr>
          <a:xfrm>
            <a:off x="4242729" y="4709542"/>
            <a:ext cx="3492299" cy="3416015"/>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Grupo 11"/>
          <p:cNvSpPr/>
          <p:nvPr/>
        </p:nvSpPr>
        <p:spPr>
          <a:xfrm>
            <a:off x="4282479" y="3890535"/>
            <a:ext cx="4421073" cy="3345029"/>
          </a:xfrm>
          <a:prstGeom prst="roundRect">
            <a:avLst>
              <a:gd name="adj" fmla="val 110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79" name="Grupo 11"/>
          <p:cNvSpPr/>
          <p:nvPr/>
        </p:nvSpPr>
        <p:spPr>
          <a:xfrm>
            <a:off x="3334034" y="2466393"/>
            <a:ext cx="5842622" cy="4240758"/>
          </a:xfrm>
          <a:prstGeom prst="roundRect">
            <a:avLst>
              <a:gd name="adj" fmla="val 11591"/>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80" name="Triángulo isósceles 13"/>
          <p:cNvSpPr/>
          <p:nvPr/>
        </p:nvSpPr>
        <p:spPr>
          <a:xfrm rot="13963352">
            <a:off x="3002097" y="3092278"/>
            <a:ext cx="333495" cy="788259"/>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81"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¿CÓMO FUNCIONAN </a:t>
            </a:r>
            <a:r>
              <a:rPr b="0">
                <a:solidFill>
                  <a:srgbClr val="FF0000"/>
                </a:solidFill>
              </a:rPr>
              <a:t>LOS AIRBAGS? </a:t>
            </a:r>
          </a:p>
        </p:txBody>
      </p:sp>
      <p:sp>
        <p:nvSpPr>
          <p:cNvPr id="282" name="Las baterías de los automóviles son consideradas desechos tóxicos dados sus componentes y residuos  peligrosos para el medio ambiente.…"/>
          <p:cNvSpPr txBox="1"/>
          <p:nvPr/>
        </p:nvSpPr>
        <p:spPr>
          <a:xfrm>
            <a:off x="3648764" y="2782407"/>
            <a:ext cx="5462578" cy="14079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La sigla SRS: Significa las iniciales del anglicismo Supplemental Retraint System. Esto significa en español Sistema de Seguridad Suplementario (SRS), o Sistema de Sujeción Suplementario. Este sistema abarca los airbags y el de los cinturones de seguridad, para que funcionen en conjunto en caso de alguna colisión</a:t>
            </a:r>
          </a:p>
        </p:txBody>
      </p:sp>
      <p:pic>
        <p:nvPicPr>
          <p:cNvPr id="283" name="Imagen" descr="Imagen"/>
          <p:cNvPicPr>
            <a:picLocks noChangeAspect="1"/>
          </p:cNvPicPr>
          <p:nvPr/>
        </p:nvPicPr>
        <p:blipFill>
          <a:blip r:embed="rId2">
            <a:extLst/>
          </a:blip>
          <a:stretch>
            <a:fillRect/>
          </a:stretch>
        </p:blipFill>
        <p:spPr>
          <a:xfrm>
            <a:off x="317386" y="2920926"/>
            <a:ext cx="2686269" cy="3786225"/>
          </a:xfrm>
          <a:prstGeom prst="rect">
            <a:avLst/>
          </a:prstGeom>
          <a:ln w="12700">
            <a:miter lim="400000"/>
          </a:ln>
        </p:spPr>
      </p:pic>
      <p:pic>
        <p:nvPicPr>
          <p:cNvPr id="284" name="Google Shape;697;p10" descr="Google Shape;697;p10"/>
          <p:cNvPicPr>
            <a:picLocks noChangeAspect="1"/>
          </p:cNvPicPr>
          <p:nvPr/>
        </p:nvPicPr>
        <p:blipFill>
          <a:blip r:embed="rId3">
            <a:extLst/>
          </a:blip>
          <a:srcRect r="4" b="4"/>
          <a:stretch>
            <a:fillRect/>
          </a:stretch>
        </p:blipFill>
        <p:spPr>
          <a:xfrm>
            <a:off x="4442164" y="4317384"/>
            <a:ext cx="4101704" cy="2734470"/>
          </a:xfrm>
          <a:custGeom>
            <a:avLst/>
            <a:gdLst/>
            <a:ahLst/>
            <a:cxnLst>
              <a:cxn ang="0">
                <a:pos x="wd2" y="hd2"/>
              </a:cxn>
              <a:cxn ang="5400000">
                <a:pos x="wd2" y="hd2"/>
              </a:cxn>
              <a:cxn ang="10800000">
                <a:pos x="wd2" y="hd2"/>
              </a:cxn>
              <a:cxn ang="16200000">
                <a:pos x="wd2" y="hd2"/>
              </a:cxn>
            </a:cxnLst>
            <a:rect l="0" t="0" r="r" b="b"/>
            <a:pathLst>
              <a:path w="21600" h="21600" extrusionOk="0">
                <a:moveTo>
                  <a:pt x="1195" y="0"/>
                </a:moveTo>
                <a:cubicBezTo>
                  <a:pt x="535" y="0"/>
                  <a:pt x="0" y="802"/>
                  <a:pt x="0" y="1793"/>
                </a:cubicBezTo>
                <a:lnTo>
                  <a:pt x="0" y="19807"/>
                </a:lnTo>
                <a:cubicBezTo>
                  <a:pt x="0" y="20798"/>
                  <a:pt x="535" y="21600"/>
                  <a:pt x="1195" y="21600"/>
                </a:cubicBezTo>
                <a:lnTo>
                  <a:pt x="20405" y="21600"/>
                </a:lnTo>
                <a:cubicBezTo>
                  <a:pt x="21065" y="21600"/>
                  <a:pt x="21600" y="20798"/>
                  <a:pt x="21600" y="19807"/>
                </a:cubicBezTo>
                <a:lnTo>
                  <a:pt x="21600" y="1793"/>
                </a:lnTo>
                <a:cubicBezTo>
                  <a:pt x="21600" y="802"/>
                  <a:pt x="21065" y="0"/>
                  <a:pt x="20405" y="0"/>
                </a:cubicBezTo>
                <a:lnTo>
                  <a:pt x="1195" y="0"/>
                </a:lnTo>
                <a:close/>
              </a:path>
            </a:pathLst>
          </a:cu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 name="Rectángulo redondeado"/>
          <p:cNvSpPr/>
          <p:nvPr/>
        </p:nvSpPr>
        <p:spPr>
          <a:xfrm>
            <a:off x="244936" y="3167741"/>
            <a:ext cx="3289153" cy="2188031"/>
          </a:xfrm>
          <a:prstGeom prst="roundRect">
            <a:avLst>
              <a:gd name="adj" fmla="val 981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87"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FACTORES DE ACTIVACIÓN</a:t>
            </a:r>
            <a:r>
              <a:rPr b="0">
                <a:solidFill>
                  <a:srgbClr val="FF0000"/>
                </a:solidFill>
              </a:rPr>
              <a:t> DEL SISTEMA AIRBAGS </a:t>
            </a:r>
          </a:p>
        </p:txBody>
      </p:sp>
      <p:sp>
        <p:nvSpPr>
          <p:cNvPr id="288" name="CuadroTexto 9"/>
          <p:cNvSpPr txBox="1"/>
          <p:nvPr/>
        </p:nvSpPr>
        <p:spPr>
          <a:xfrm>
            <a:off x="355457" y="3339982"/>
            <a:ext cx="2993574" cy="1802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10000"/>
              </a:lnSpc>
              <a:defRPr sz="1600">
                <a:latin typeface="Calibri"/>
                <a:ea typeface="Calibri"/>
                <a:cs typeface="Calibri"/>
                <a:sym typeface="Calibri"/>
              </a:defRPr>
            </a:pPr>
            <a:r>
              <a:t>Para que el sistema se active debemos:</a:t>
            </a:r>
          </a:p>
          <a:p>
            <a:pPr marL="285750" indent="-285750">
              <a:lnSpc>
                <a:spcPct val="110000"/>
              </a:lnSpc>
              <a:spcBef>
                <a:spcPts val="1000"/>
              </a:spcBef>
              <a:buClr>
                <a:srgbClr val="FFFFFF"/>
              </a:buClr>
              <a:buSzPts val="1600"/>
              <a:buChar char="▪"/>
              <a:defRPr sz="1600">
                <a:latin typeface="Calibri"/>
                <a:ea typeface="Calibri"/>
                <a:cs typeface="Calibri"/>
                <a:sym typeface="Calibri"/>
              </a:defRPr>
            </a:pPr>
            <a:r>
              <a:t>Circular en el vehículo a una velocidad  que  esté entre los  rangos de 28 y 30 kilómetros por hora.</a:t>
            </a:r>
          </a:p>
        </p:txBody>
      </p:sp>
      <p:pic>
        <p:nvPicPr>
          <p:cNvPr id="289" name="Imagen" descr="Imagen"/>
          <p:cNvPicPr>
            <a:picLocks noChangeAspect="1"/>
          </p:cNvPicPr>
          <p:nvPr/>
        </p:nvPicPr>
        <p:blipFill>
          <a:blip r:embed="rId2">
            <a:extLst/>
          </a:blip>
          <a:stretch>
            <a:fillRect/>
          </a:stretch>
        </p:blipFill>
        <p:spPr>
          <a:xfrm>
            <a:off x="3730768" y="2920869"/>
            <a:ext cx="5721741" cy="2837499"/>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Rectángulo redondeado"/>
          <p:cNvSpPr/>
          <p:nvPr/>
        </p:nvSpPr>
        <p:spPr>
          <a:xfrm>
            <a:off x="387720" y="2328855"/>
            <a:ext cx="8782219" cy="1611774"/>
          </a:xfrm>
          <a:prstGeom prst="roundRect">
            <a:avLst>
              <a:gd name="adj" fmla="val 981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92"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FACTORES DE ACTIVACIÓN</a:t>
            </a:r>
            <a:r>
              <a:rPr b="0">
                <a:solidFill>
                  <a:srgbClr val="FF0000"/>
                </a:solidFill>
              </a:rPr>
              <a:t> DEL SISTEMA AIRBAGS </a:t>
            </a:r>
          </a:p>
        </p:txBody>
      </p:sp>
      <p:sp>
        <p:nvSpPr>
          <p:cNvPr id="293" name="CuadroTexto 9"/>
          <p:cNvSpPr txBox="1"/>
          <p:nvPr/>
        </p:nvSpPr>
        <p:spPr>
          <a:xfrm>
            <a:off x="545562" y="2528077"/>
            <a:ext cx="8416706" cy="11253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nSpc>
                <a:spcPct val="110000"/>
              </a:lnSpc>
              <a:defRPr sz="1600">
                <a:latin typeface="Calibri"/>
                <a:ea typeface="Calibri"/>
                <a:cs typeface="Calibri"/>
                <a:sym typeface="Calibri"/>
              </a:defRPr>
            </a:pPr>
            <a:r>
              <a:t>Para que el sistema se active debemos:</a:t>
            </a:r>
          </a:p>
          <a:p>
            <a:pPr>
              <a:lnSpc>
                <a:spcPct val="110000"/>
              </a:lnSpc>
              <a:defRPr sz="1600">
                <a:latin typeface="Calibri"/>
                <a:ea typeface="Calibri"/>
                <a:cs typeface="Calibri"/>
                <a:sym typeface="Calibri"/>
              </a:defRPr>
            </a:pPr>
            <a:endParaRPr/>
          </a:p>
          <a:p>
            <a:pPr marL="285750" indent="-285750">
              <a:lnSpc>
                <a:spcPct val="110000"/>
              </a:lnSpc>
              <a:buClr>
                <a:srgbClr val="FFFFFF"/>
              </a:buClr>
              <a:buSzPts val="1600"/>
              <a:buFont typeface="Arial"/>
              <a:buChar char="•"/>
              <a:defRPr sz="1600">
                <a:latin typeface="Calibri"/>
                <a:ea typeface="Calibri"/>
                <a:cs typeface="Calibri"/>
                <a:sym typeface="Calibri"/>
              </a:defRPr>
            </a:pPr>
            <a:r>
              <a:t>Que la Dirección de la colisión esté dentro de un ángulo de 30° grados, a los lados del eje longitudinal del vehículo que colisione.</a:t>
            </a:r>
          </a:p>
        </p:txBody>
      </p:sp>
      <p:pic>
        <p:nvPicPr>
          <p:cNvPr id="294" name="Google Shape;793;p12" descr="Google Shape;793;p12"/>
          <p:cNvPicPr>
            <a:picLocks noChangeAspect="1"/>
          </p:cNvPicPr>
          <p:nvPr/>
        </p:nvPicPr>
        <p:blipFill>
          <a:blip r:embed="rId2">
            <a:extLst/>
          </a:blip>
          <a:stretch>
            <a:fillRect/>
          </a:stretch>
        </p:blipFill>
        <p:spPr>
          <a:xfrm>
            <a:off x="5247135" y="4340202"/>
            <a:ext cx="2768273" cy="2232259"/>
          </a:xfrm>
          <a:prstGeom prst="rect">
            <a:avLst/>
          </a:prstGeom>
          <a:ln w="12700">
            <a:miter lim="400000"/>
          </a:ln>
        </p:spPr>
      </p:pic>
      <p:pic>
        <p:nvPicPr>
          <p:cNvPr id="295" name="Google Shape;794;p12" descr="Google Shape;794;p12"/>
          <p:cNvPicPr>
            <a:picLocks noChangeAspect="1"/>
          </p:cNvPicPr>
          <p:nvPr/>
        </p:nvPicPr>
        <p:blipFill>
          <a:blip r:embed="rId3">
            <a:extLst/>
          </a:blip>
          <a:stretch>
            <a:fillRect/>
          </a:stretch>
        </p:blipFill>
        <p:spPr>
          <a:xfrm>
            <a:off x="1680529" y="4356872"/>
            <a:ext cx="2787838" cy="2232259"/>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Rectángulo redondeado"/>
          <p:cNvSpPr/>
          <p:nvPr/>
        </p:nvSpPr>
        <p:spPr>
          <a:xfrm>
            <a:off x="4990961" y="3001300"/>
            <a:ext cx="4216785" cy="3027131"/>
          </a:xfrm>
          <a:prstGeom prst="roundRect">
            <a:avLst>
              <a:gd name="adj" fmla="val 11451"/>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98"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PARÁMETROS DE TRABAJO </a:t>
            </a:r>
            <a:r>
              <a:rPr b="0">
                <a:solidFill>
                  <a:srgbClr val="FF0000"/>
                </a:solidFill>
              </a:rPr>
              <a:t>DEL SISTEMA AIRBAGS </a:t>
            </a:r>
          </a:p>
        </p:txBody>
      </p:sp>
      <p:sp>
        <p:nvSpPr>
          <p:cNvPr id="299" name="CuadroTexto 7"/>
          <p:cNvSpPr txBox="1"/>
          <p:nvPr/>
        </p:nvSpPr>
        <p:spPr>
          <a:xfrm>
            <a:off x="443232" y="2832537"/>
            <a:ext cx="4354286" cy="3348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342900" indent="-342900">
              <a:buSzPct val="100000"/>
              <a:buAutoNum type="arabicPeriod"/>
              <a:defRPr sz="1600">
                <a:latin typeface="Calibri"/>
                <a:ea typeface="Calibri"/>
                <a:cs typeface="Calibri"/>
                <a:sym typeface="Calibri"/>
              </a:defRPr>
            </a:pPr>
            <a:r>
              <a:t>El poder impedir que el conductor y los ocupantes se golpeen de alguna forma contra los elementos del interior del vehículo. Estos golpes son los que causan la lesiones más graves.</a:t>
            </a:r>
          </a:p>
          <a:p>
            <a:pPr marL="342900" indent="-342900">
              <a:buSzPct val="100000"/>
              <a:buAutoNum type="arabicPeriod"/>
              <a:defRPr sz="1600">
                <a:latin typeface="Calibri"/>
                <a:ea typeface="Calibri"/>
                <a:cs typeface="Calibri"/>
                <a:sym typeface="Calibri"/>
              </a:defRPr>
            </a:pPr>
            <a:r>
              <a:t>Proteger las zonas superiores (cabeza, cuello del impacto contra los vidrios y parabrisas.</a:t>
            </a:r>
          </a:p>
          <a:p>
            <a:pPr marL="342900" indent="-342900">
              <a:buSzPct val="100000"/>
              <a:buAutoNum type="arabicPeriod"/>
              <a:defRPr sz="1600">
                <a:latin typeface="Calibri"/>
                <a:ea typeface="Calibri"/>
                <a:cs typeface="Calibri"/>
                <a:sym typeface="Calibri"/>
              </a:defRPr>
            </a:pPr>
            <a:r>
              <a:t>Evitar o disminuir las lesiones lumbares y cervicales del chofer y los ocupantes del vehículo. (lesiones de gravedad).</a:t>
            </a:r>
          </a:p>
          <a:p>
            <a:pPr marL="342900" indent="-342900">
              <a:buSzPct val="100000"/>
              <a:buAutoNum type="arabicPeriod"/>
              <a:defRPr sz="1600">
                <a:latin typeface="Calibri"/>
                <a:ea typeface="Calibri"/>
                <a:cs typeface="Calibri"/>
                <a:sym typeface="Calibri"/>
              </a:defRPr>
            </a:pPr>
            <a:r>
              <a:t>Absorber la energía del tipo cinética del cuerpo de los ocupantes, asi las lesiones serán de menor gravedad.</a:t>
            </a:r>
          </a:p>
        </p:txBody>
      </p:sp>
      <p:sp>
        <p:nvSpPr>
          <p:cNvPr id="300" name="CuadroTexto 10"/>
          <p:cNvSpPr txBox="1"/>
          <p:nvPr/>
        </p:nvSpPr>
        <p:spPr>
          <a:xfrm>
            <a:off x="423327" y="1681923"/>
            <a:ext cx="8262258" cy="30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b="1">
                <a:solidFill>
                  <a:srgbClr val="741B47"/>
                </a:solidFill>
                <a:latin typeface="Calibri"/>
                <a:ea typeface="Calibri"/>
                <a:cs typeface="Calibri"/>
                <a:sym typeface="Calibri"/>
              </a:defRPr>
            </a:lvl1pPr>
          </a:lstStyle>
          <a:p>
            <a:r>
              <a:t>Por lo tanto, el airbag debe cumplir cuatro funciones principales que son las siguientes:</a:t>
            </a:r>
          </a:p>
        </p:txBody>
      </p:sp>
      <p:pic>
        <p:nvPicPr>
          <p:cNvPr id="301" name="Google Shape;801;p13" descr="Google Shape;801;p13"/>
          <p:cNvPicPr>
            <a:picLocks noChangeAspect="1"/>
          </p:cNvPicPr>
          <p:nvPr/>
        </p:nvPicPr>
        <p:blipFill>
          <a:blip r:embed="rId2">
            <a:extLst/>
          </a:blip>
          <a:srcRect r="4"/>
          <a:stretch>
            <a:fillRect/>
          </a:stretch>
        </p:blipFill>
        <p:spPr>
          <a:xfrm>
            <a:off x="5131183" y="3125962"/>
            <a:ext cx="3932238" cy="2768563"/>
          </a:xfrm>
          <a:custGeom>
            <a:avLst/>
            <a:gdLst/>
            <a:ahLst/>
            <a:cxnLst>
              <a:cxn ang="0">
                <a:pos x="wd2" y="hd2"/>
              </a:cxn>
              <a:cxn ang="5400000">
                <a:pos x="wd2" y="hd2"/>
              </a:cxn>
              <a:cxn ang="10800000">
                <a:pos x="wd2" y="hd2"/>
              </a:cxn>
              <a:cxn ang="16200000">
                <a:pos x="wd2" y="hd2"/>
              </a:cxn>
            </a:cxnLst>
            <a:rect l="0" t="0" r="r" b="b"/>
            <a:pathLst>
              <a:path w="21600" h="21600" extrusionOk="0">
                <a:moveTo>
                  <a:pt x="1877" y="0"/>
                </a:moveTo>
                <a:cubicBezTo>
                  <a:pt x="840" y="0"/>
                  <a:pt x="0" y="1194"/>
                  <a:pt x="0" y="2666"/>
                </a:cubicBezTo>
                <a:lnTo>
                  <a:pt x="0" y="18934"/>
                </a:lnTo>
                <a:cubicBezTo>
                  <a:pt x="0" y="20406"/>
                  <a:pt x="840" y="21600"/>
                  <a:pt x="1877" y="21600"/>
                </a:cubicBezTo>
                <a:lnTo>
                  <a:pt x="19725" y="21600"/>
                </a:lnTo>
                <a:cubicBezTo>
                  <a:pt x="20762" y="21600"/>
                  <a:pt x="21600" y="20406"/>
                  <a:pt x="21600" y="18934"/>
                </a:cubicBezTo>
                <a:lnTo>
                  <a:pt x="21600" y="2666"/>
                </a:lnTo>
                <a:cubicBezTo>
                  <a:pt x="21600" y="1194"/>
                  <a:pt x="20762" y="0"/>
                  <a:pt x="19725" y="0"/>
                </a:cubicBezTo>
                <a:lnTo>
                  <a:pt x="1877" y="0"/>
                </a:lnTo>
                <a:close/>
              </a:path>
            </a:pathLst>
          </a:cu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 name="Rectángulo redondeado"/>
          <p:cNvSpPr/>
          <p:nvPr/>
        </p:nvSpPr>
        <p:spPr>
          <a:xfrm>
            <a:off x="499399" y="4420406"/>
            <a:ext cx="6786599" cy="2391967"/>
          </a:xfrm>
          <a:prstGeom prst="roundRect">
            <a:avLst>
              <a:gd name="adj" fmla="val 7902"/>
            </a:avLst>
          </a:prstGeom>
          <a:solidFill>
            <a:srgbClr val="EEEEEE"/>
          </a:solidFill>
          <a:ln w="12700">
            <a:miter lim="400000"/>
          </a:ln>
        </p:spPr>
        <p:txBody>
          <a:bodyPr lIns="0" tIns="0" rIns="0" bIns="0" anchor="ctr"/>
          <a:lstStyle/>
          <a:p>
            <a:pPr algn="ctr">
              <a:defRPr>
                <a:solidFill>
                  <a:srgbClr val="FFFFFF"/>
                </a:solidFill>
              </a:defRPr>
            </a:pPr>
            <a:endParaRPr/>
          </a:p>
        </p:txBody>
      </p:sp>
      <p:sp>
        <p:nvSpPr>
          <p:cNvPr id="304" name="Círculo"/>
          <p:cNvSpPr/>
          <p:nvPr/>
        </p:nvSpPr>
        <p:spPr>
          <a:xfrm>
            <a:off x="5907438" y="4409804"/>
            <a:ext cx="2391967" cy="2391967"/>
          </a:xfrm>
          <a:prstGeom prst="ellipse">
            <a:avLst/>
          </a:prstGeom>
          <a:solidFill>
            <a:srgbClr val="EEEEEE"/>
          </a:solidFill>
          <a:ln w="12700">
            <a:miter lim="400000"/>
          </a:ln>
        </p:spPr>
        <p:txBody>
          <a:bodyPr lIns="0" tIns="0" rIns="0" bIns="0" anchor="ctr"/>
          <a:lstStyle/>
          <a:p>
            <a:pPr algn="ctr">
              <a:defRPr>
                <a:solidFill>
                  <a:srgbClr val="FFFFFF"/>
                </a:solidFill>
              </a:defRPr>
            </a:pPr>
            <a:endParaRPr/>
          </a:p>
        </p:txBody>
      </p:sp>
      <p:sp>
        <p:nvSpPr>
          <p:cNvPr id="305" name="Rectángulo redondeado"/>
          <p:cNvSpPr/>
          <p:nvPr/>
        </p:nvSpPr>
        <p:spPr>
          <a:xfrm>
            <a:off x="2137410" y="1856789"/>
            <a:ext cx="7028361" cy="2501095"/>
          </a:xfrm>
          <a:prstGeom prst="roundRect">
            <a:avLst>
              <a:gd name="adj" fmla="val 8010"/>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306" name="Círculo"/>
          <p:cNvSpPr/>
          <p:nvPr/>
        </p:nvSpPr>
        <p:spPr>
          <a:xfrm>
            <a:off x="1005524" y="1856789"/>
            <a:ext cx="2501094" cy="2501095"/>
          </a:xfrm>
          <a:prstGeom prst="ellips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307" name="Google Shape;173;p6"/>
          <p:cNvSpPr txBox="1"/>
          <p:nvPr/>
        </p:nvSpPr>
        <p:spPr>
          <a:xfrm>
            <a:off x="382496" y="1261274"/>
            <a:ext cx="8950508" cy="5361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PRECAUCIONES A TENER </a:t>
            </a:r>
            <a:r>
              <a:rPr b="0">
                <a:solidFill>
                  <a:srgbClr val="FF0000"/>
                </a:solidFill>
              </a:rPr>
              <a:t>EN CUENTA DEL SISTEMA AIRBAGS </a:t>
            </a:r>
          </a:p>
        </p:txBody>
      </p:sp>
      <p:pic>
        <p:nvPicPr>
          <p:cNvPr id="308" name="Google Shape;808;p14" descr="Google Shape;808;p14"/>
          <p:cNvPicPr>
            <a:picLocks noChangeAspect="1"/>
          </p:cNvPicPr>
          <p:nvPr/>
        </p:nvPicPr>
        <p:blipFill>
          <a:blip r:embed="rId2">
            <a:extLst/>
          </a:blip>
          <a:srcRect l="22116" t="4" r="11212" b="302"/>
          <a:stretch>
            <a:fillRect/>
          </a:stretch>
        </p:blipFill>
        <p:spPr>
          <a:xfrm>
            <a:off x="1060088" y="1915123"/>
            <a:ext cx="2391966" cy="2384426"/>
          </a:xfrm>
          <a:custGeom>
            <a:avLst/>
            <a:gdLst/>
            <a:ahLst/>
            <a:cxnLst>
              <a:cxn ang="0">
                <a:pos x="wd2" y="hd2"/>
              </a:cxn>
              <a:cxn ang="5400000">
                <a:pos x="wd2" y="hd2"/>
              </a:cxn>
              <a:cxn ang="10800000">
                <a:pos x="wd2" y="hd2"/>
              </a:cxn>
              <a:cxn ang="16200000">
                <a:pos x="wd2" y="hd2"/>
              </a:cxn>
            </a:cxnLst>
            <a:rect l="0" t="0" r="r" b="b"/>
            <a:pathLst>
              <a:path w="21600" h="21600" extrusionOk="0">
                <a:moveTo>
                  <a:pt x="9623" y="0"/>
                </a:moveTo>
                <a:cubicBezTo>
                  <a:pt x="4212" y="588"/>
                  <a:pt x="0" y="5180"/>
                  <a:pt x="0" y="10764"/>
                </a:cubicBezTo>
                <a:cubicBezTo>
                  <a:pt x="0" y="16747"/>
                  <a:pt x="4834" y="21600"/>
                  <a:pt x="10798" y="21600"/>
                </a:cubicBezTo>
                <a:cubicBezTo>
                  <a:pt x="16762" y="21600"/>
                  <a:pt x="21600" y="16747"/>
                  <a:pt x="21600" y="10764"/>
                </a:cubicBezTo>
                <a:cubicBezTo>
                  <a:pt x="21600" y="5180"/>
                  <a:pt x="17384" y="588"/>
                  <a:pt x="11974" y="0"/>
                </a:cubicBezTo>
                <a:lnTo>
                  <a:pt x="9623" y="0"/>
                </a:lnTo>
                <a:close/>
              </a:path>
            </a:pathLst>
          </a:custGeom>
          <a:ln w="12700">
            <a:miter lim="400000"/>
          </a:ln>
        </p:spPr>
      </p:pic>
      <p:pic>
        <p:nvPicPr>
          <p:cNvPr id="309" name="Google Shape;809;p14" descr="Google Shape;809;p14"/>
          <p:cNvPicPr>
            <a:picLocks noChangeAspect="1"/>
          </p:cNvPicPr>
          <p:nvPr/>
        </p:nvPicPr>
        <p:blipFill>
          <a:blip r:embed="rId3">
            <a:extLst/>
          </a:blip>
          <a:srcRect l="23573" r="28441"/>
          <a:stretch>
            <a:fillRect/>
          </a:stretch>
        </p:blipFill>
        <p:spPr>
          <a:xfrm>
            <a:off x="5951754" y="4466988"/>
            <a:ext cx="2266554" cy="2266417"/>
          </a:xfrm>
          <a:custGeom>
            <a:avLst/>
            <a:gdLst/>
            <a:ahLst/>
            <a:cxnLst>
              <a:cxn ang="0">
                <a:pos x="wd2" y="hd2"/>
              </a:cxn>
              <a:cxn ang="5400000">
                <a:pos x="wd2" y="hd2"/>
              </a:cxn>
              <a:cxn ang="10800000">
                <a:pos x="wd2" y="hd2"/>
              </a:cxn>
              <a:cxn ang="16200000">
                <a:pos x="wd2" y="hd2"/>
              </a:cxn>
            </a:cxnLst>
            <a:rect l="0" t="0" r="r" b="b"/>
            <a:pathLst>
              <a:path w="21600" h="21600" extrusionOk="0">
                <a:moveTo>
                  <a:pt x="10798" y="0"/>
                </a:moveTo>
                <a:cubicBezTo>
                  <a:pt x="4834" y="0"/>
                  <a:pt x="0" y="4834"/>
                  <a:pt x="0" y="10798"/>
                </a:cubicBezTo>
                <a:cubicBezTo>
                  <a:pt x="0" y="16762"/>
                  <a:pt x="4834" y="21600"/>
                  <a:pt x="10798" y="21600"/>
                </a:cubicBezTo>
                <a:cubicBezTo>
                  <a:pt x="16762" y="21600"/>
                  <a:pt x="21600" y="16762"/>
                  <a:pt x="21600" y="10798"/>
                </a:cubicBezTo>
                <a:cubicBezTo>
                  <a:pt x="21600" y="4834"/>
                  <a:pt x="16762" y="0"/>
                  <a:pt x="10798" y="0"/>
                </a:cubicBezTo>
                <a:close/>
              </a:path>
            </a:pathLst>
          </a:custGeom>
          <a:ln w="12700">
            <a:miter lim="400000"/>
          </a:ln>
        </p:spPr>
      </p:pic>
      <p:sp>
        <p:nvSpPr>
          <p:cNvPr id="310" name="CuadroTexto 15"/>
          <p:cNvSpPr txBox="1"/>
          <p:nvPr/>
        </p:nvSpPr>
        <p:spPr>
          <a:xfrm>
            <a:off x="4055688" y="2476879"/>
            <a:ext cx="4855029" cy="1316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a:latin typeface="Calibri"/>
                <a:ea typeface="Calibri"/>
                <a:cs typeface="Calibri"/>
                <a:sym typeface="Calibri"/>
              </a:defRPr>
            </a:lvl1pPr>
          </a:lstStyle>
          <a:p>
            <a:r>
              <a:t>Como una precaución importante  para la seguridad del conductor y pasajero,  nunca se debe apoyar cualquier extremidad como los pies , manos o brazos en el airbag dado que estos elementos cuando se activan, lo hacen a gran velocidad  en milésimas de segundo.</a:t>
            </a:r>
          </a:p>
        </p:txBody>
      </p:sp>
      <p:sp>
        <p:nvSpPr>
          <p:cNvPr id="311" name="CuadroTexto 16"/>
          <p:cNvSpPr txBox="1"/>
          <p:nvPr/>
        </p:nvSpPr>
        <p:spPr>
          <a:xfrm>
            <a:off x="717696" y="4815366"/>
            <a:ext cx="4855030" cy="15705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600">
                <a:latin typeface="Calibri"/>
                <a:ea typeface="Calibri"/>
                <a:cs typeface="Calibri"/>
                <a:sym typeface="Calibri"/>
              </a:defRPr>
            </a:lvl1pPr>
          </a:lstStyle>
          <a:p>
            <a:r>
              <a:t>Si no se toma la  precaución mencionada, es posible sufrir lesiones graves por la activación si estamos a una distancia mínima de 25 centímetros, desde el pecho del conductor y el volante del vehículo, y si uno es pasajero esta distancia se debe mantener entre el pecho y la guantera del vehículo.</a:t>
            </a: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 name="Google Shape;25;p27"/>
          <p:cNvSpPr txBox="1">
            <a:spLocks noGrp="1"/>
          </p:cNvSpPr>
          <p:nvPr>
            <p:ph type="sldNum" sz="quarter" idx="4294967295"/>
          </p:nvPr>
        </p:nvSpPr>
        <p:spPr>
          <a:xfrm>
            <a:off x="371684" y="6881800"/>
            <a:ext cx="337154"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17</a:t>
            </a:fld>
            <a:endParaRPr/>
          </a:p>
        </p:txBody>
      </p:sp>
      <p:pic>
        <p:nvPicPr>
          <p:cNvPr id="314" name="Imagen 9" descr="Imagen 9"/>
          <p:cNvPicPr>
            <a:picLocks noChangeAspect="1"/>
          </p:cNvPicPr>
          <p:nvPr/>
        </p:nvPicPr>
        <p:blipFill>
          <a:blip r:embed="rId2">
            <a:extLst/>
          </a:blip>
          <a:stretch>
            <a:fillRect/>
          </a:stretch>
        </p:blipFill>
        <p:spPr>
          <a:xfrm>
            <a:off x="830642" y="1815299"/>
            <a:ext cx="7016441" cy="4871645"/>
          </a:xfrm>
          <a:prstGeom prst="rect">
            <a:avLst/>
          </a:prstGeom>
          <a:ln w="12700">
            <a:miter lim="400000"/>
          </a:ln>
        </p:spPr>
      </p:pic>
      <p:pic>
        <p:nvPicPr>
          <p:cNvPr id="315" name="Imagen 10" descr="Imagen 10"/>
          <p:cNvPicPr>
            <a:picLocks noChangeAspect="1"/>
          </p:cNvPicPr>
          <p:nvPr/>
        </p:nvPicPr>
        <p:blipFill>
          <a:blip r:embed="rId3">
            <a:extLst/>
          </a:blip>
          <a:stretch>
            <a:fillRect/>
          </a:stretch>
        </p:blipFill>
        <p:spPr>
          <a:xfrm flipH="1">
            <a:off x="5174253" y="3959845"/>
            <a:ext cx="4636304" cy="3844878"/>
          </a:xfrm>
          <a:prstGeom prst="rect">
            <a:avLst/>
          </a:prstGeom>
          <a:ln w="12700">
            <a:miter lim="400000"/>
          </a:ln>
        </p:spPr>
      </p:pic>
      <p:grpSp>
        <p:nvGrpSpPr>
          <p:cNvPr id="318" name="Grupo 11"/>
          <p:cNvGrpSpPr/>
          <p:nvPr/>
        </p:nvGrpSpPr>
        <p:grpSpPr>
          <a:xfrm>
            <a:off x="6552861" y="1699452"/>
            <a:ext cx="2633630" cy="2629606"/>
            <a:chOff x="0" y="0"/>
            <a:chExt cx="2633628" cy="2629605"/>
          </a:xfrm>
        </p:grpSpPr>
        <p:sp>
          <p:nvSpPr>
            <p:cNvPr id="316" name="Google Shape;250;p10"/>
            <p:cNvSpPr/>
            <p:nvPr/>
          </p:nvSpPr>
          <p:spPr>
            <a:xfrm>
              <a:off x="0" y="0"/>
              <a:ext cx="2633629" cy="1993055"/>
            </a:xfrm>
            <a:prstGeom prst="roundRect">
              <a:avLst>
                <a:gd name="adj" fmla="val 11224"/>
              </a:avLst>
            </a:prstGeom>
            <a:solidFill>
              <a:srgbClr val="DFD3D8"/>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17" name="Triángulo isósceles 13"/>
            <p:cNvSpPr/>
            <p:nvPr/>
          </p:nvSpPr>
          <p:spPr>
            <a:xfrm rot="12168342">
              <a:off x="992572" y="1807525"/>
              <a:ext cx="333496" cy="788259"/>
            </a:xfrm>
            <a:prstGeom prst="triangle">
              <a:avLst/>
            </a:prstGeom>
            <a:solidFill>
              <a:srgbClr val="DFD3D8"/>
            </a:solidFill>
            <a:ln w="12700" cap="flat">
              <a:noFill/>
              <a:miter lim="400000"/>
            </a:ln>
            <a:effectLst/>
          </p:spPr>
          <p:txBody>
            <a:bodyPr wrap="square" lIns="0" tIns="0" rIns="0" bIns="0" numCol="1" anchor="ctr">
              <a:noAutofit/>
            </a:bodyPr>
            <a:lstStyle/>
            <a:p>
              <a:pPr algn="ctr">
                <a:defRPr>
                  <a:solidFill>
                    <a:srgbClr val="FFFFFF"/>
                  </a:solidFill>
                </a:defRPr>
              </a:pPr>
              <a:endParaRPr/>
            </a:p>
          </p:txBody>
        </p:sp>
      </p:grpSp>
      <p:sp>
        <p:nvSpPr>
          <p:cNvPr id="319" name="Google Shape;353;p18"/>
          <p:cNvSpPr txBox="1"/>
          <p:nvPr/>
        </p:nvSpPr>
        <p:spPr>
          <a:xfrm>
            <a:off x="6857909" y="1914767"/>
            <a:ext cx="2221899" cy="15578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80000"/>
              </a:lnSpc>
              <a:defRPr sz="2100" b="1">
                <a:solidFill>
                  <a:srgbClr val="741B47"/>
                </a:solidFill>
                <a:latin typeface="Calibri"/>
                <a:ea typeface="Calibri"/>
                <a:cs typeface="Calibri"/>
                <a:sym typeface="Calibri"/>
              </a:defRPr>
            </a:pPr>
            <a:r>
              <a:t>Veamos el siguiente video que explica el </a:t>
            </a:r>
            <a:r>
              <a:rPr>
                <a:solidFill>
                  <a:srgbClr val="FF0000"/>
                </a:solidFill>
              </a:rPr>
              <a:t>accionar de los airbags</a:t>
            </a:r>
            <a:r>
              <a:rPr b="0">
                <a:solidFill>
                  <a:srgbClr val="FF0000"/>
                </a:solidFill>
              </a:rPr>
              <a:t>!</a:t>
            </a:r>
          </a:p>
        </p:txBody>
      </p:sp>
      <p:sp>
        <p:nvSpPr>
          <p:cNvPr id="320" name="Google Shape;323;p12"/>
          <p:cNvSpPr txBox="1"/>
          <p:nvPr/>
        </p:nvSpPr>
        <p:spPr>
          <a:xfrm>
            <a:off x="2943685" y="3688859"/>
            <a:ext cx="2424731" cy="42449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sz="1800">
                <a:latin typeface="Calibri"/>
                <a:ea typeface="Calibri"/>
                <a:cs typeface="Calibri"/>
                <a:sym typeface="Calibri"/>
              </a:defRPr>
            </a:lvl1pPr>
          </a:lstStyle>
          <a:p>
            <a:r>
              <a:t>Accionar de los airbags</a:t>
            </a:r>
          </a:p>
        </p:txBody>
      </p:sp>
      <p:sp>
        <p:nvSpPr>
          <p:cNvPr id="321" name="Google Shape;206;p7"/>
          <p:cNvSpPr txBox="1"/>
          <p:nvPr/>
        </p:nvSpPr>
        <p:spPr>
          <a:xfrm>
            <a:off x="382496" y="1261272"/>
            <a:ext cx="8950508" cy="5361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VIDEO</a:t>
            </a:r>
          </a:p>
        </p:txBody>
      </p:sp>
      <p:grpSp>
        <p:nvGrpSpPr>
          <p:cNvPr id="325" name="Botón de acción: Hacia delante o Siguiente 17"/>
          <p:cNvGrpSpPr/>
          <p:nvPr/>
        </p:nvGrpSpPr>
        <p:grpSpPr>
          <a:xfrm>
            <a:off x="2442002" y="3655177"/>
            <a:ext cx="491858" cy="491858"/>
            <a:chOff x="-1" y="-1"/>
            <a:chExt cx="491857" cy="491857"/>
          </a:xfrm>
        </p:grpSpPr>
        <p:sp>
          <p:nvSpPr>
            <p:cNvPr id="322" name="Cuadrado"/>
            <p:cNvSpPr/>
            <p:nvPr/>
          </p:nvSpPr>
          <p:spPr>
            <a:xfrm>
              <a:off x="-2" y="-2"/>
              <a:ext cx="491858" cy="491858"/>
            </a:xfrm>
            <a:prstGeom prst="rect">
              <a:avLst/>
            </a:prstGeom>
            <a:solidFill>
              <a:srgbClr val="BFBFBF"/>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323" name="Triángulo"/>
            <p:cNvSpPr/>
            <p:nvPr/>
          </p:nvSpPr>
          <p:spPr>
            <a:xfrm>
              <a:off x="61480" y="61480"/>
              <a:ext cx="368893" cy="368893"/>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lnTo>
                    <a:pt x="0" y="0"/>
                  </a:lnTo>
                  <a:lnTo>
                    <a:pt x="0" y="21600"/>
                  </a:lnTo>
                  <a:close/>
                </a:path>
              </a:pathLst>
            </a:custGeom>
            <a:solidFill>
              <a:srgbClr val="000000">
                <a:alpha val="40000"/>
              </a:srgbClr>
            </a:solidFill>
            <a:ln w="12700" cap="flat">
              <a:noFill/>
              <a:miter lim="400000"/>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sp>
          <p:nvSpPr>
            <p:cNvPr id="324" name="Figura">
              <a:hlinkClick r:id="rId4"/>
            </p:cNvPr>
            <p:cNvSpPr/>
            <p:nvPr/>
          </p:nvSpPr>
          <p:spPr>
            <a:xfrm>
              <a:off x="-1" y="-1"/>
              <a:ext cx="491858" cy="491858"/>
            </a:xfrm>
            <a:custGeom>
              <a:avLst/>
              <a:gdLst/>
              <a:ahLst/>
              <a:cxnLst>
                <a:cxn ang="0">
                  <a:pos x="wd2" y="hd2"/>
                </a:cxn>
                <a:cxn ang="5400000">
                  <a:pos x="wd2" y="hd2"/>
                </a:cxn>
                <a:cxn ang="10800000">
                  <a:pos x="wd2" y="hd2"/>
                </a:cxn>
                <a:cxn ang="16200000">
                  <a:pos x="wd2" y="hd2"/>
                </a:cxn>
              </a:cxnLst>
              <a:rect l="0" t="0" r="r" b="b"/>
              <a:pathLst>
                <a:path w="21600" h="21600" extrusionOk="0">
                  <a:moveTo>
                    <a:pt x="18900" y="10800"/>
                  </a:moveTo>
                  <a:lnTo>
                    <a:pt x="2700" y="18900"/>
                  </a:lnTo>
                  <a:lnTo>
                    <a:pt x="2700" y="2700"/>
                  </a:lnTo>
                  <a:close/>
                  <a:moveTo>
                    <a:pt x="0" y="0"/>
                  </a:moveTo>
                  <a:lnTo>
                    <a:pt x="21600" y="0"/>
                  </a:lnTo>
                  <a:lnTo>
                    <a:pt x="21600" y="21600"/>
                  </a:lnTo>
                  <a:lnTo>
                    <a:pt x="0" y="21600"/>
                  </a:lnTo>
                  <a:close/>
                </a:path>
              </a:pathLst>
            </a:custGeom>
            <a:noFill/>
            <a:ln w="9525" cap="flat">
              <a:solidFill>
                <a:srgbClr val="000000"/>
              </a:solidFill>
              <a:prstDash val="solid"/>
              <a:round/>
            </a:ln>
            <a:effectLst/>
          </p:spPr>
          <p:txBody>
            <a:bodyPr wrap="square" lIns="0" tIns="0" rIns="0" bIns="0" numCol="1" anchor="ctr">
              <a:noAutofit/>
            </a:bodyPr>
            <a:lstStyle/>
            <a:p>
              <a:pPr algn="ctr">
                <a:defRPr>
                  <a:effectLst>
                    <a:outerShdw blurRad="38100" dist="19050" dir="2700000" rotWithShape="0">
                      <a:srgbClr val="000000">
                        <a:alpha val="40000"/>
                      </a:srgbClr>
                    </a:outerShdw>
                  </a:effectLst>
                </a:defRPr>
              </a:pPr>
              <a:endParaRPr/>
            </a:p>
          </p:txBody>
        </p:sp>
      </p:grpSp>
      <p:sp>
        <p:nvSpPr>
          <p:cNvPr id="326" name="Google Shape;443;p20"/>
          <p:cNvSpPr txBox="1"/>
          <p:nvPr/>
        </p:nvSpPr>
        <p:spPr>
          <a:xfrm>
            <a:off x="371684" y="999601"/>
            <a:ext cx="4700400" cy="3722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b="1">
                <a:latin typeface="Calibri"/>
                <a:ea typeface="Calibri"/>
                <a:cs typeface="Calibri"/>
                <a:sym typeface="Calibri"/>
              </a:defRPr>
            </a:lvl1pPr>
          </a:lstStyle>
          <a:p>
            <a:r>
              <a:t>VEAMOS EL SIGUIENTE</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0" name="Google Shape;275;p12"/>
          <p:cNvGrpSpPr/>
          <p:nvPr/>
        </p:nvGrpSpPr>
        <p:grpSpPr>
          <a:xfrm>
            <a:off x="2035272" y="2911883"/>
            <a:ext cx="6999683" cy="2696562"/>
            <a:chOff x="-1" y="0"/>
            <a:chExt cx="6999681" cy="2696560"/>
          </a:xfrm>
        </p:grpSpPr>
        <p:sp>
          <p:nvSpPr>
            <p:cNvPr id="328" name="Google Shape;276;p12"/>
            <p:cNvSpPr/>
            <p:nvPr/>
          </p:nvSpPr>
          <p:spPr>
            <a:xfrm>
              <a:off x="-2" y="-1"/>
              <a:ext cx="6999683" cy="2696562"/>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9" name="Google Shape;277;p12"/>
            <p:cNvSpPr txBox="1"/>
            <p:nvPr/>
          </p:nvSpPr>
          <p:spPr>
            <a:xfrm>
              <a:off x="131632" y="1158159"/>
              <a:ext cx="6736412" cy="38018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31" name="Google Shape;281;p12" descr="Google Shape;281;p12"/>
          <p:cNvPicPr>
            <a:picLocks noChangeAspect="1"/>
          </p:cNvPicPr>
          <p:nvPr/>
        </p:nvPicPr>
        <p:blipFill>
          <a:blip r:embed="rId2">
            <a:extLst/>
          </a:blip>
          <a:stretch>
            <a:fillRect/>
          </a:stretch>
        </p:blipFill>
        <p:spPr>
          <a:xfrm>
            <a:off x="5474444" y="5389021"/>
            <a:ext cx="1651877" cy="884519"/>
          </a:xfrm>
          <a:prstGeom prst="rect">
            <a:avLst/>
          </a:prstGeom>
          <a:ln w="12700">
            <a:miter lim="400000"/>
          </a:ln>
        </p:spPr>
      </p:pic>
      <p:pic>
        <p:nvPicPr>
          <p:cNvPr id="332" name="Google Shape;282;p12" descr="Google Shape;282;p12"/>
          <p:cNvPicPr>
            <a:picLocks noChangeAspect="1"/>
          </p:cNvPicPr>
          <p:nvPr/>
        </p:nvPicPr>
        <p:blipFill>
          <a:blip r:embed="rId3">
            <a:extLst/>
          </a:blip>
          <a:stretch>
            <a:fillRect/>
          </a:stretch>
        </p:blipFill>
        <p:spPr>
          <a:xfrm>
            <a:off x="0" y="2474946"/>
            <a:ext cx="3854921" cy="3652254"/>
          </a:xfrm>
          <a:prstGeom prst="rect">
            <a:avLst/>
          </a:prstGeom>
          <a:ln w="12700">
            <a:miter lim="400000"/>
          </a:ln>
        </p:spPr>
      </p:pic>
      <p:pic>
        <p:nvPicPr>
          <p:cNvPr id="333" name="Google Shape;283;p12" descr="Google Shape;283;p12"/>
          <p:cNvPicPr>
            <a:picLocks noChangeAspect="1"/>
          </p:cNvPicPr>
          <p:nvPr/>
        </p:nvPicPr>
        <p:blipFill>
          <a:blip r:embed="rId4">
            <a:extLst/>
          </a:blip>
          <a:stretch>
            <a:fillRect/>
          </a:stretch>
        </p:blipFill>
        <p:spPr>
          <a:xfrm>
            <a:off x="7126316" y="5029930"/>
            <a:ext cx="1806829" cy="1348216"/>
          </a:xfrm>
          <a:prstGeom prst="rect">
            <a:avLst/>
          </a:prstGeom>
          <a:ln w="12700">
            <a:miter lim="400000"/>
          </a:ln>
        </p:spPr>
      </p:pic>
      <p:sp>
        <p:nvSpPr>
          <p:cNvPr id="334" name="Google Shape;388;p18"/>
          <p:cNvSpPr txBox="1"/>
          <p:nvPr/>
        </p:nvSpPr>
        <p:spPr>
          <a:xfrm>
            <a:off x="375972" y="1265365"/>
            <a:ext cx="8950506" cy="5361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sp>
        <p:nvSpPr>
          <p:cNvPr id="335" name="Google Shape;392;p18"/>
          <p:cNvSpPr txBox="1"/>
          <p:nvPr/>
        </p:nvSpPr>
        <p:spPr>
          <a:xfrm>
            <a:off x="389024" y="1025976"/>
            <a:ext cx="4700400" cy="3722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b="1">
                <a:latin typeface="Calibri"/>
                <a:ea typeface="Calibri"/>
                <a:cs typeface="Calibri"/>
                <a:sym typeface="Calibri"/>
              </a:defRPr>
            </a:lvl1pPr>
          </a:lstStyle>
          <a:p>
            <a:r>
              <a:t>REVISEMOS</a:t>
            </a:r>
          </a:p>
        </p:txBody>
      </p:sp>
      <p:sp>
        <p:nvSpPr>
          <p:cNvPr id="336" name="Google Shape;168;p5"/>
          <p:cNvSpPr txBox="1"/>
          <p:nvPr/>
        </p:nvSpPr>
        <p:spPr>
          <a:xfrm>
            <a:off x="4212259" y="1093093"/>
            <a:ext cx="425931" cy="830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t>4</a:t>
            </a:r>
          </a:p>
        </p:txBody>
      </p:sp>
      <p:sp>
        <p:nvSpPr>
          <p:cNvPr id="337" name="Google Shape;391;p18"/>
          <p:cNvSpPr txBox="1"/>
          <p:nvPr/>
        </p:nvSpPr>
        <p:spPr>
          <a:xfrm>
            <a:off x="3205316" y="4207576"/>
            <a:ext cx="4994786" cy="6773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38" name="Google Shape;445;p20"/>
          <p:cNvSpPr txBox="1"/>
          <p:nvPr/>
        </p:nvSpPr>
        <p:spPr>
          <a:xfrm>
            <a:off x="3205315" y="3507738"/>
            <a:ext cx="5250427"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2000" b="1">
                <a:solidFill>
                  <a:srgbClr val="741B47"/>
                </a:solidFill>
                <a:latin typeface="Calibri"/>
                <a:ea typeface="Calibri"/>
                <a:cs typeface="Calibri"/>
                <a:sym typeface="Calibri"/>
              </a:defRPr>
            </a:pPr>
            <a:r>
              <a:t>SISTEMA DE SEGURIDAD </a:t>
            </a:r>
            <a:r>
              <a:rPr b="0">
                <a:solidFill>
                  <a:srgbClr val="FF0000"/>
                </a:solidFill>
              </a:rPr>
              <a:t>AIRBAGS 1</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7" name="Grupo 28"/>
          <p:cNvGrpSpPr/>
          <p:nvPr/>
        </p:nvGrpSpPr>
        <p:grpSpPr>
          <a:xfrm>
            <a:off x="-4658" y="1000728"/>
            <a:ext cx="9503950" cy="7222457"/>
            <a:chOff x="0" y="0"/>
            <a:chExt cx="9503948" cy="7222456"/>
          </a:xfrm>
        </p:grpSpPr>
        <p:sp>
          <p:nvSpPr>
            <p:cNvPr id="340" name="Google Shape;401;p19"/>
            <p:cNvSpPr txBox="1"/>
            <p:nvPr/>
          </p:nvSpPr>
          <p:spPr>
            <a:xfrm>
              <a:off x="371106" y="-1"/>
              <a:ext cx="4700404" cy="37220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b="1">
                  <a:latin typeface="Calibri"/>
                  <a:ea typeface="Calibri"/>
                  <a:cs typeface="Calibri"/>
                  <a:sym typeface="Calibri"/>
                </a:defRPr>
              </a:lvl1pPr>
            </a:lstStyle>
            <a:p>
              <a:r>
                <a:t>ANTES DE COMENZAR LA ACTIVIDAD:</a:t>
              </a:r>
            </a:p>
          </p:txBody>
        </p:sp>
        <p:sp>
          <p:nvSpPr>
            <p:cNvPr id="341" name="Google Shape;402;p19"/>
            <p:cNvSpPr txBox="1"/>
            <p:nvPr/>
          </p:nvSpPr>
          <p:spPr>
            <a:xfrm>
              <a:off x="380633" y="232939"/>
              <a:ext cx="1983767"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42" name="Google Shape;404;p19"/>
            <p:cNvSpPr txBox="1"/>
            <p:nvPr/>
          </p:nvSpPr>
          <p:spPr>
            <a:xfrm>
              <a:off x="1233695" y="921285"/>
              <a:ext cx="7934631"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43" name="Google Shape;405;p19"/>
            <p:cNvSpPr txBox="1"/>
            <p:nvPr/>
          </p:nvSpPr>
          <p:spPr>
            <a:xfrm>
              <a:off x="1233694" y="1672200"/>
              <a:ext cx="7669161"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44" name="Google Shape;406;p19"/>
            <p:cNvSpPr txBox="1"/>
            <p:nvPr/>
          </p:nvSpPr>
          <p:spPr>
            <a:xfrm>
              <a:off x="1233695" y="3507873"/>
              <a:ext cx="7934631"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45" name="Google Shape;407;p19"/>
            <p:cNvSpPr txBox="1"/>
            <p:nvPr/>
          </p:nvSpPr>
          <p:spPr>
            <a:xfrm>
              <a:off x="1233694" y="4298113"/>
              <a:ext cx="7030071"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46" name="Google Shape;410;p19"/>
            <p:cNvSpPr txBox="1"/>
            <p:nvPr/>
          </p:nvSpPr>
          <p:spPr>
            <a:xfrm>
              <a:off x="1233695" y="5271417"/>
              <a:ext cx="3883742"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49" name="Google Shape;411;p19"/>
            <p:cNvGrpSpPr/>
            <p:nvPr/>
          </p:nvGrpSpPr>
          <p:grpSpPr>
            <a:xfrm>
              <a:off x="-1" y="788098"/>
              <a:ext cx="1135373" cy="783009"/>
              <a:chOff x="0" y="-1"/>
              <a:chExt cx="1135372" cy="783008"/>
            </a:xfrm>
          </p:grpSpPr>
          <p:sp>
            <p:nvSpPr>
              <p:cNvPr id="347" name="Google Shape;41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48" name="Google Shape;413;p19" descr="Google Shape;413;p19"/>
              <p:cNvPicPr>
                <a:picLocks noChangeAspect="1"/>
              </p:cNvPicPr>
              <p:nvPr/>
            </p:nvPicPr>
            <p:blipFill>
              <a:blip r:embed="rId2">
                <a:extLst/>
              </a:blip>
              <a:stretch>
                <a:fillRect/>
              </a:stretch>
            </p:blipFill>
            <p:spPr>
              <a:xfrm>
                <a:off x="341852" y="157960"/>
                <a:ext cx="629470" cy="530553"/>
              </a:xfrm>
              <a:prstGeom prst="rect">
                <a:avLst/>
              </a:prstGeom>
              <a:ln w="12700" cap="flat">
                <a:noFill/>
                <a:miter lim="400000"/>
              </a:ln>
              <a:effectLst/>
            </p:spPr>
          </p:pic>
        </p:grpSp>
        <p:sp>
          <p:nvSpPr>
            <p:cNvPr id="350" name="Google Shape;414;p19"/>
            <p:cNvSpPr txBox="1"/>
            <p:nvPr/>
          </p:nvSpPr>
          <p:spPr>
            <a:xfrm>
              <a:off x="1233694" y="2535961"/>
              <a:ext cx="7865807"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53" name="Google Shape;415;p19"/>
            <p:cNvGrpSpPr/>
            <p:nvPr/>
          </p:nvGrpSpPr>
          <p:grpSpPr>
            <a:xfrm>
              <a:off x="-1" y="1660921"/>
              <a:ext cx="1135373" cy="783009"/>
              <a:chOff x="0" y="-1"/>
              <a:chExt cx="1135372" cy="783008"/>
            </a:xfrm>
          </p:grpSpPr>
          <p:sp>
            <p:nvSpPr>
              <p:cNvPr id="351" name="Google Shape;416;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52" name="Google Shape;417;p19" descr="Google Shape;417;p19"/>
              <p:cNvPicPr>
                <a:picLocks noChangeAspect="1"/>
              </p:cNvPicPr>
              <p:nvPr/>
            </p:nvPicPr>
            <p:blipFill>
              <a:blip r:embed="rId3">
                <a:extLst/>
              </a:blip>
              <a:stretch>
                <a:fillRect/>
              </a:stretch>
            </p:blipFill>
            <p:spPr>
              <a:xfrm>
                <a:off x="336602" y="143963"/>
                <a:ext cx="639970" cy="539403"/>
              </a:xfrm>
              <a:prstGeom prst="rect">
                <a:avLst/>
              </a:prstGeom>
              <a:ln w="12700" cap="flat">
                <a:noFill/>
                <a:miter lim="400000"/>
              </a:ln>
              <a:effectLst/>
            </p:spPr>
          </p:pic>
        </p:grpSp>
        <p:grpSp>
          <p:nvGrpSpPr>
            <p:cNvPr id="356" name="Google Shape;418;p19"/>
            <p:cNvGrpSpPr/>
            <p:nvPr/>
          </p:nvGrpSpPr>
          <p:grpSpPr>
            <a:xfrm>
              <a:off x="-1" y="2533745"/>
              <a:ext cx="1135373" cy="783009"/>
              <a:chOff x="0" y="-1"/>
              <a:chExt cx="1135372" cy="783008"/>
            </a:xfrm>
          </p:grpSpPr>
          <p:sp>
            <p:nvSpPr>
              <p:cNvPr id="354" name="Google Shape;419;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55" name="Google Shape;420;p19" descr="Google Shape;420;p19"/>
              <p:cNvPicPr>
                <a:picLocks noChangeAspect="1"/>
              </p:cNvPicPr>
              <p:nvPr/>
            </p:nvPicPr>
            <p:blipFill>
              <a:blip r:embed="rId4">
                <a:extLst/>
              </a:blip>
              <a:stretch>
                <a:fillRect/>
              </a:stretch>
            </p:blipFill>
            <p:spPr>
              <a:xfrm>
                <a:off x="355406" y="136147"/>
                <a:ext cx="602360" cy="507703"/>
              </a:xfrm>
              <a:prstGeom prst="rect">
                <a:avLst/>
              </a:prstGeom>
              <a:ln w="12700" cap="flat">
                <a:noFill/>
                <a:miter lim="400000"/>
              </a:ln>
              <a:effectLst/>
            </p:spPr>
          </p:pic>
        </p:grpSp>
        <p:grpSp>
          <p:nvGrpSpPr>
            <p:cNvPr id="359" name="Google Shape;421;p19"/>
            <p:cNvGrpSpPr/>
            <p:nvPr/>
          </p:nvGrpSpPr>
          <p:grpSpPr>
            <a:xfrm>
              <a:off x="-1" y="3406568"/>
              <a:ext cx="1135373" cy="783009"/>
              <a:chOff x="0" y="-1"/>
              <a:chExt cx="1135372" cy="783008"/>
            </a:xfrm>
          </p:grpSpPr>
          <p:sp>
            <p:nvSpPr>
              <p:cNvPr id="357" name="Google Shape;42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58" name="Google Shape;423;p19" descr="Google Shape;423;p19"/>
              <p:cNvPicPr>
                <a:picLocks noChangeAspect="1"/>
              </p:cNvPicPr>
              <p:nvPr/>
            </p:nvPicPr>
            <p:blipFill>
              <a:blip r:embed="rId5">
                <a:extLst/>
              </a:blip>
              <a:stretch>
                <a:fillRect/>
              </a:stretch>
            </p:blipFill>
            <p:spPr>
              <a:xfrm>
                <a:off x="347637" y="138928"/>
                <a:ext cx="610130" cy="514251"/>
              </a:xfrm>
              <a:prstGeom prst="rect">
                <a:avLst/>
              </a:prstGeom>
              <a:ln w="12700" cap="flat">
                <a:noFill/>
                <a:miter lim="400000"/>
              </a:ln>
              <a:effectLst/>
            </p:spPr>
          </p:pic>
        </p:grpSp>
        <p:grpSp>
          <p:nvGrpSpPr>
            <p:cNvPr id="362" name="Google Shape;424;p19"/>
            <p:cNvGrpSpPr/>
            <p:nvPr/>
          </p:nvGrpSpPr>
          <p:grpSpPr>
            <a:xfrm>
              <a:off x="-1" y="5167233"/>
              <a:ext cx="1135373" cy="783009"/>
              <a:chOff x="0" y="-1"/>
              <a:chExt cx="1135372" cy="783008"/>
            </a:xfrm>
          </p:grpSpPr>
          <p:sp>
            <p:nvSpPr>
              <p:cNvPr id="360" name="Google Shape;425;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61" name="Google Shape;426;p19" descr="Google Shape;426;p19"/>
              <p:cNvPicPr>
                <a:picLocks noChangeAspect="1"/>
              </p:cNvPicPr>
              <p:nvPr/>
            </p:nvPicPr>
            <p:blipFill>
              <a:blip r:embed="rId6">
                <a:extLst/>
              </a:blip>
              <a:stretch>
                <a:fillRect/>
              </a:stretch>
            </p:blipFill>
            <p:spPr>
              <a:xfrm>
                <a:off x="323583" y="127374"/>
                <a:ext cx="666006" cy="561347"/>
              </a:xfrm>
              <a:prstGeom prst="rect">
                <a:avLst/>
              </a:prstGeom>
              <a:ln w="12700" cap="flat">
                <a:noFill/>
                <a:miter lim="400000"/>
              </a:ln>
              <a:effectLst/>
            </p:spPr>
          </p:pic>
        </p:grpSp>
        <p:grpSp>
          <p:nvGrpSpPr>
            <p:cNvPr id="365" name="Google Shape;427;p19"/>
            <p:cNvGrpSpPr/>
            <p:nvPr/>
          </p:nvGrpSpPr>
          <p:grpSpPr>
            <a:xfrm>
              <a:off x="-1" y="4116416"/>
              <a:ext cx="1193253" cy="1156259"/>
              <a:chOff x="-1" y="-1"/>
              <a:chExt cx="1193251" cy="1156258"/>
            </a:xfrm>
          </p:grpSpPr>
          <p:sp>
            <p:nvSpPr>
              <p:cNvPr id="363" name="Google Shape;428;p19"/>
              <p:cNvSpPr/>
              <p:nvPr/>
            </p:nvSpPr>
            <p:spPr>
              <a:xfrm rot="5400000">
                <a:off x="176181" y="-13209"/>
                <a:ext cx="783008"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64" name="Google Shape;429;p19" descr="Google Shape;429;p19"/>
              <p:cNvPicPr>
                <a:picLocks noChangeAspect="1"/>
              </p:cNvPicPr>
              <p:nvPr/>
            </p:nvPicPr>
            <p:blipFill>
              <a:blip r:embed="rId7">
                <a:extLst/>
              </a:blip>
              <a:stretch>
                <a:fillRect/>
              </a:stretch>
            </p:blipFill>
            <p:spPr>
              <a:xfrm rot="19406135">
                <a:off x="146058" y="195256"/>
                <a:ext cx="908510" cy="765744"/>
              </a:xfrm>
              <a:prstGeom prst="rect">
                <a:avLst/>
              </a:prstGeom>
              <a:ln w="12700" cap="flat">
                <a:noFill/>
                <a:miter lim="400000"/>
              </a:ln>
              <a:effectLst/>
            </p:spPr>
          </p:pic>
        </p:grpSp>
        <p:pic>
          <p:nvPicPr>
            <p:cNvPr id="366" name="Google Shape;433;p19" descr="Google Shape;433;p19"/>
            <p:cNvPicPr>
              <a:picLocks noChangeAspect="1"/>
            </p:cNvPicPr>
            <p:nvPr/>
          </p:nvPicPr>
          <p:blipFill>
            <a:blip r:embed="rId8">
              <a:extLst/>
            </a:blip>
            <a:stretch>
              <a:fillRect/>
            </a:stretch>
          </p:blipFill>
          <p:spPr>
            <a:xfrm>
              <a:off x="5176435" y="3868632"/>
              <a:ext cx="4327514" cy="3353824"/>
            </a:xfrm>
            <a:prstGeom prst="rect">
              <a:avLst/>
            </a:prstGeom>
            <a:ln w="12700" cap="flat">
              <a:noFill/>
              <a:miter lim="400000"/>
            </a:ln>
            <a:effectLst/>
          </p:spPr>
        </p:pic>
      </p:gr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20</a:t>
            </a:fld>
            <a:endParaRPr/>
          </a:p>
        </p:txBody>
      </p:sp>
      <p:grpSp>
        <p:nvGrpSpPr>
          <p:cNvPr id="372" name="Google Shape;310;p41"/>
          <p:cNvGrpSpPr/>
          <p:nvPr/>
        </p:nvGrpSpPr>
        <p:grpSpPr>
          <a:xfrm>
            <a:off x="375969" y="2370243"/>
            <a:ext cx="8839211" cy="3238201"/>
            <a:chOff x="-1" y="0"/>
            <a:chExt cx="8839210" cy="3238200"/>
          </a:xfrm>
        </p:grpSpPr>
        <p:sp>
          <p:nvSpPr>
            <p:cNvPr id="370" name="Rectángulo redondeado"/>
            <p:cNvSpPr/>
            <p:nvPr/>
          </p:nvSpPr>
          <p:spPr>
            <a:xfrm>
              <a:off x="-2" y="-1"/>
              <a:ext cx="8839211"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71" name="Texto"/>
            <p:cNvSpPr txBox="1"/>
            <p:nvPr/>
          </p:nvSpPr>
          <p:spPr>
            <a:xfrm>
              <a:off x="158074" y="1428979"/>
              <a:ext cx="8523059" cy="38022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373" name="Google Shape;311;p4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374" name="Google Shape;313;p41" descr="Google Shape;313;p41"/>
          <p:cNvPicPr>
            <a:picLocks noChangeAspect="1"/>
          </p:cNvPicPr>
          <p:nvPr/>
        </p:nvPicPr>
        <p:blipFill>
          <a:blip r:embed="rId2">
            <a:extLst/>
          </a:blip>
          <a:stretch>
            <a:fillRect/>
          </a:stretch>
        </p:blipFill>
        <p:spPr>
          <a:xfrm>
            <a:off x="5188463" y="2370246"/>
            <a:ext cx="4539999" cy="5336915"/>
          </a:xfrm>
          <a:prstGeom prst="rect">
            <a:avLst/>
          </a:prstGeom>
          <a:ln w="12700">
            <a:miter lim="400000"/>
          </a:ln>
        </p:spPr>
      </p:pic>
      <p:sp>
        <p:nvSpPr>
          <p:cNvPr id="375" name="Google Shape;445;p20"/>
          <p:cNvSpPr txBox="1"/>
          <p:nvPr/>
        </p:nvSpPr>
        <p:spPr>
          <a:xfrm>
            <a:off x="1018687" y="3788874"/>
            <a:ext cx="4229822" cy="962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379" name="Grupo 18"/>
          <p:cNvGrpSpPr/>
          <p:nvPr/>
        </p:nvGrpSpPr>
        <p:grpSpPr>
          <a:xfrm>
            <a:off x="375972" y="978182"/>
            <a:ext cx="8950508" cy="941772"/>
            <a:chOff x="0" y="0"/>
            <a:chExt cx="8950506" cy="941770"/>
          </a:xfrm>
        </p:grpSpPr>
        <p:sp>
          <p:nvSpPr>
            <p:cNvPr id="376" name="Google Shape;438;p20"/>
            <p:cNvSpPr txBox="1"/>
            <p:nvPr/>
          </p:nvSpPr>
          <p:spPr>
            <a:xfrm>
              <a:off x="0" y="289331"/>
              <a:ext cx="8950507" cy="536165"/>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377" name="Google Shape;443;p20"/>
            <p:cNvSpPr txBox="1"/>
            <p:nvPr/>
          </p:nvSpPr>
          <p:spPr>
            <a:xfrm>
              <a:off x="13048" y="11070"/>
              <a:ext cx="4700404" cy="37220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b="1">
                  <a:latin typeface="Calibri"/>
                  <a:ea typeface="Calibri"/>
                  <a:cs typeface="Calibri"/>
                  <a:sym typeface="Calibri"/>
                </a:defRPr>
              </a:lvl1pPr>
            </a:lstStyle>
            <a:p>
              <a:r>
                <a:t>¡PRACTIQUEMOS!</a:t>
              </a:r>
            </a:p>
          </p:txBody>
        </p:sp>
        <p:sp>
          <p:nvSpPr>
            <p:cNvPr id="378" name="Google Shape;168;p5"/>
            <p:cNvSpPr txBox="1"/>
            <p:nvPr/>
          </p:nvSpPr>
          <p:spPr>
            <a:xfrm>
              <a:off x="2674331" y="0"/>
              <a:ext cx="1187192" cy="94177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lgn="r">
                <a:lnSpc>
                  <a:spcPct val="90000"/>
                </a:lnSpc>
                <a:defRPr sz="6000">
                  <a:solidFill>
                    <a:srgbClr val="BA9BA5"/>
                  </a:solidFill>
                  <a:latin typeface="Calibri"/>
                  <a:ea typeface="Calibri"/>
                  <a:cs typeface="Calibri"/>
                  <a:sym typeface="Calibri"/>
                </a:defRPr>
              </a:lvl1pPr>
            </a:lstStyle>
            <a:p>
              <a:r>
                <a:t>4</a:t>
              </a:r>
            </a:p>
          </p:txBody>
        </p:sp>
      </p:grpSp>
      <p:sp>
        <p:nvSpPr>
          <p:cNvPr id="380" name="Google Shape;445;p20"/>
          <p:cNvSpPr txBox="1"/>
          <p:nvPr/>
        </p:nvSpPr>
        <p:spPr>
          <a:xfrm>
            <a:off x="1018688" y="3089038"/>
            <a:ext cx="5250427"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2000" b="1">
                <a:solidFill>
                  <a:srgbClr val="741B47"/>
                </a:solidFill>
                <a:latin typeface="Calibri"/>
                <a:ea typeface="Calibri"/>
                <a:cs typeface="Calibri"/>
                <a:sym typeface="Calibri"/>
              </a:defRPr>
            </a:pPr>
            <a:r>
              <a:t>SISTEMA DE SEGURIDAD </a:t>
            </a:r>
            <a:r>
              <a:rPr b="0">
                <a:solidFill>
                  <a:srgbClr val="FF0000"/>
                </a:solidFill>
              </a:rPr>
              <a:t>AIRBAGS 1</a:t>
            </a: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21</a:t>
            </a:fld>
            <a:endParaRPr/>
          </a:p>
        </p:txBody>
      </p:sp>
      <p:grpSp>
        <p:nvGrpSpPr>
          <p:cNvPr id="385" name="Google Shape;320;p21"/>
          <p:cNvGrpSpPr/>
          <p:nvPr/>
        </p:nvGrpSpPr>
        <p:grpSpPr>
          <a:xfrm>
            <a:off x="383453" y="2370243"/>
            <a:ext cx="8839208" cy="3238201"/>
            <a:chOff x="0" y="0"/>
            <a:chExt cx="8839206" cy="3238200"/>
          </a:xfrm>
        </p:grpSpPr>
        <p:sp>
          <p:nvSpPr>
            <p:cNvPr id="383" name="Rectángulo redondeado"/>
            <p:cNvSpPr/>
            <p:nvPr/>
          </p:nvSpPr>
          <p:spPr>
            <a:xfrm>
              <a:off x="-1" y="-1"/>
              <a:ext cx="8839208"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84" name="Texto"/>
            <p:cNvSpPr txBox="1"/>
            <p:nvPr/>
          </p:nvSpPr>
          <p:spPr>
            <a:xfrm>
              <a:off x="158076" y="1428979"/>
              <a:ext cx="8523054" cy="38022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1" tIns="91421" rIns="91421" bIns="91421" numCol="1" anchor="ctr">
              <a:spAutoFit/>
            </a:bodyPr>
            <a:lstStyle>
              <a:lvl1pPr>
                <a:defRPr>
                  <a:latin typeface="+mj-lt"/>
                  <a:ea typeface="+mj-ea"/>
                  <a:cs typeface="+mj-cs"/>
                  <a:sym typeface="Arial"/>
                </a:defRPr>
              </a:lvl1pPr>
            </a:lstStyle>
            <a:p>
              <a:r>
                <a:t>    </a:t>
              </a:r>
            </a:p>
          </p:txBody>
        </p:sp>
      </p:grpSp>
      <p:sp>
        <p:nvSpPr>
          <p:cNvPr id="386" name="Google Shape;321;p2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387" name="Google Shape;322;p21" descr="Google Shape;322;p21"/>
          <p:cNvPicPr>
            <a:picLocks noChangeAspect="1"/>
          </p:cNvPicPr>
          <p:nvPr/>
        </p:nvPicPr>
        <p:blipFill>
          <a:blip r:embed="rId2">
            <a:extLst/>
          </a:blip>
          <a:stretch>
            <a:fillRect/>
          </a:stretch>
        </p:blipFill>
        <p:spPr>
          <a:xfrm>
            <a:off x="5102940" y="2710743"/>
            <a:ext cx="5190655" cy="4917760"/>
          </a:xfrm>
          <a:prstGeom prst="rect">
            <a:avLst/>
          </a:prstGeom>
          <a:ln w="12700">
            <a:miter lim="400000"/>
          </a:ln>
        </p:spPr>
      </p:pic>
      <p:sp>
        <p:nvSpPr>
          <p:cNvPr id="388" name="Google Shape;455;p21"/>
          <p:cNvSpPr txBox="1"/>
          <p:nvPr/>
        </p:nvSpPr>
        <p:spPr>
          <a:xfrm>
            <a:off x="371683" y="1355036"/>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389" name="Google Shape;456;p21"/>
          <p:cNvSpPr txBox="1"/>
          <p:nvPr/>
        </p:nvSpPr>
        <p:spPr>
          <a:xfrm>
            <a:off x="383454" y="982828"/>
            <a:ext cx="4700400" cy="37220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b="1">
                <a:latin typeface="Calibri"/>
                <a:ea typeface="Calibri"/>
                <a:cs typeface="Calibri"/>
                <a:sym typeface="Calibri"/>
              </a:defRPr>
            </a:lvl1pPr>
          </a:lstStyle>
          <a:p>
            <a:r>
              <a:t>ANTES DE TERMINAR:</a:t>
            </a:r>
          </a:p>
        </p:txBody>
      </p:sp>
      <p:grpSp>
        <p:nvGrpSpPr>
          <p:cNvPr id="392" name="Grupo 13"/>
          <p:cNvGrpSpPr/>
          <p:nvPr/>
        </p:nvGrpSpPr>
        <p:grpSpPr>
          <a:xfrm>
            <a:off x="972819" y="3675167"/>
            <a:ext cx="4567086" cy="1987261"/>
            <a:chOff x="0" y="0"/>
            <a:chExt cx="4567085" cy="1987260"/>
          </a:xfrm>
        </p:grpSpPr>
        <p:sp>
          <p:nvSpPr>
            <p:cNvPr id="390" name="Google Shape;445;p20"/>
            <p:cNvSpPr txBox="1"/>
            <p:nvPr/>
          </p:nvSpPr>
          <p:spPr>
            <a:xfrm>
              <a:off x="-1" y="-1"/>
              <a:ext cx="4567086" cy="198726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391" name="Imagen 15" descr="Imagen 15"/>
            <p:cNvPicPr>
              <a:picLocks noChangeAspect="1"/>
            </p:cNvPicPr>
            <p:nvPr/>
          </p:nvPicPr>
          <p:blipFill>
            <a:blip r:embed="rId3">
              <a:extLst/>
            </a:blip>
            <a:stretch>
              <a:fillRect/>
            </a:stretch>
          </p:blipFill>
          <p:spPr>
            <a:xfrm>
              <a:off x="2269367" y="697155"/>
              <a:ext cx="673179" cy="603726"/>
            </a:xfrm>
            <a:prstGeom prst="rect">
              <a:avLst/>
            </a:prstGeom>
            <a:ln w="12700" cap="flat">
              <a:noFill/>
              <a:miter lim="400000"/>
            </a:ln>
            <a:effectLst/>
          </p:spPr>
        </p:pic>
      </p:grpSp>
      <p:sp>
        <p:nvSpPr>
          <p:cNvPr id="393" name="Google Shape;445;p20"/>
          <p:cNvSpPr txBox="1"/>
          <p:nvPr/>
        </p:nvSpPr>
        <p:spPr>
          <a:xfrm>
            <a:off x="928664" y="2984083"/>
            <a:ext cx="5250427" cy="4315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2000" b="1">
                <a:solidFill>
                  <a:srgbClr val="741B47"/>
                </a:solidFill>
                <a:latin typeface="Calibri"/>
                <a:ea typeface="Calibri"/>
                <a:cs typeface="Calibri"/>
                <a:sym typeface="Calibri"/>
              </a:defRPr>
            </a:pPr>
            <a:r>
              <a:t>SISTEMA DE SEGURIDAD </a:t>
            </a:r>
            <a:r>
              <a:rPr b="0">
                <a:solidFill>
                  <a:srgbClr val="FF0000"/>
                </a:solidFill>
              </a:rPr>
              <a:t>AIRBAGS 1</a:t>
            </a: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1215</Words>
  <Application>Microsoft Office PowerPoint</Application>
  <PresentationFormat>Personalizado</PresentationFormat>
  <Paragraphs>120</Paragraphs>
  <Slides>21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21</vt:i4>
      </vt:variant>
    </vt:vector>
  </HeadingPairs>
  <TitlesOfParts>
    <vt:vector size="25"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2</cp:revision>
  <dcterms:modified xsi:type="dcterms:W3CDTF">2021-01-28T04:18:28Z</dcterms:modified>
</cp:coreProperties>
</file>