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80"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674"/>
  </p:normalViewPr>
  <p:slideViewPr>
    <p:cSldViewPr snapToGrid="0" snapToObjects="1">
      <p:cViewPr varScale="1">
        <p:scale>
          <a:sx n="97" d="100"/>
          <a:sy n="97" d="100"/>
        </p:scale>
        <p:origin x="175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1" name="Shape 161"/>
          <p:cNvSpPr>
            <a:spLocks noGrp="1" noRot="1" noChangeAspect="1"/>
          </p:cNvSpPr>
          <p:nvPr>
            <p:ph type="sldImg"/>
          </p:nvPr>
        </p:nvSpPr>
        <p:spPr>
          <a:xfrm>
            <a:off x="1143000" y="685800"/>
            <a:ext cx="4572000" cy="3429000"/>
          </a:xfrm>
          <a:prstGeom prst="rect">
            <a:avLst/>
          </a:prstGeom>
        </p:spPr>
        <p:txBody>
          <a:bodyPr/>
          <a:lstStyle/>
          <a:p>
            <a:endParaRPr/>
          </a:p>
        </p:txBody>
      </p:sp>
      <p:sp>
        <p:nvSpPr>
          <p:cNvPr id="162" name="Shape 162"/>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514858011"/>
      </p:ext>
    </p:extLst>
  </p:cSld>
  <p:clrMap bg1="lt1" tx1="dk1" bg2="lt2" tx2="dk2" accent1="accent1" accent2="accent2" accent3="accent3" accent4="accent4" accent5="accent5" accent6="accent6" hlink="hlink" folHlink="folHlink"/>
  <p:notesStyle>
    <a:lvl1pPr latinLnBrk="0">
      <a:defRPr sz="1400">
        <a:latin typeface="+mn-lt"/>
        <a:ea typeface="+mn-ea"/>
        <a:cs typeface="+mn-cs"/>
        <a:sym typeface="Arial"/>
      </a:defRPr>
    </a:lvl1pPr>
    <a:lvl2pPr indent="228600" latinLnBrk="0">
      <a:defRPr sz="1400">
        <a:latin typeface="+mn-lt"/>
        <a:ea typeface="+mn-ea"/>
        <a:cs typeface="+mn-cs"/>
        <a:sym typeface="Arial"/>
      </a:defRPr>
    </a:lvl2pPr>
    <a:lvl3pPr indent="457200" latinLnBrk="0">
      <a:defRPr sz="1400">
        <a:latin typeface="+mn-lt"/>
        <a:ea typeface="+mn-ea"/>
        <a:cs typeface="+mn-cs"/>
        <a:sym typeface="Arial"/>
      </a:defRPr>
    </a:lvl3pPr>
    <a:lvl4pPr indent="685800" latinLnBrk="0">
      <a:defRPr sz="1400">
        <a:latin typeface="+mn-lt"/>
        <a:ea typeface="+mn-ea"/>
        <a:cs typeface="+mn-cs"/>
        <a:sym typeface="Arial"/>
      </a:defRPr>
    </a:lvl4pPr>
    <a:lvl5pPr indent="914400" latinLnBrk="0">
      <a:defRPr sz="1400">
        <a:latin typeface="+mn-lt"/>
        <a:ea typeface="+mn-ea"/>
        <a:cs typeface="+mn-cs"/>
        <a:sym typeface="Arial"/>
      </a:defRPr>
    </a:lvl5pPr>
    <a:lvl6pPr indent="1143000" latinLnBrk="0">
      <a:defRPr sz="1400">
        <a:latin typeface="+mn-lt"/>
        <a:ea typeface="+mn-ea"/>
        <a:cs typeface="+mn-cs"/>
        <a:sym typeface="Arial"/>
      </a:defRPr>
    </a:lvl6pPr>
    <a:lvl7pPr indent="1371600" latinLnBrk="0">
      <a:defRPr sz="1400">
        <a:latin typeface="+mn-lt"/>
        <a:ea typeface="+mn-ea"/>
        <a:cs typeface="+mn-cs"/>
        <a:sym typeface="Arial"/>
      </a:defRPr>
    </a:lvl7pPr>
    <a:lvl8pPr indent="1600200" latinLnBrk="0">
      <a:defRPr sz="1400">
        <a:latin typeface="+mn-lt"/>
        <a:ea typeface="+mn-ea"/>
        <a:cs typeface="+mn-cs"/>
        <a:sym typeface="Arial"/>
      </a:defRPr>
    </a:lvl8pPr>
    <a:lvl9pPr indent="1828800" latinLnBrk="0">
      <a:defRPr sz="14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0" y="1756545"/>
            <a:ext cx="9346511" cy="5675933"/>
            <a:chOff x="-1" y="-1"/>
            <a:chExt cx="9346509" cy="5675931"/>
          </a:xfrm>
        </p:grpSpPr>
        <p:sp>
          <p:nvSpPr>
            <p:cNvPr id="17"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8"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8"/>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6" cy="680479"/>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4"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4"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3" cy="756004"/>
          </a:xfrm>
          <a:prstGeom prst="rect">
            <a:avLst/>
          </a:prstGeom>
          <a:ln w="12700">
            <a:miter lim="400000"/>
          </a:ln>
        </p:spPr>
      </p:pic>
      <p:sp>
        <p:nvSpPr>
          <p:cNvPr id="26" name="Google Shape;15;p23"/>
          <p:cNvSpPr txBox="1"/>
          <p:nvPr/>
        </p:nvSpPr>
        <p:spPr>
          <a:xfrm>
            <a:off x="1139098" y="834800"/>
            <a:ext cx="4156804" cy="3397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44" name="Google Shape;21;p27"/>
          <p:cNvGrpSpPr/>
          <p:nvPr/>
        </p:nvGrpSpPr>
        <p:grpSpPr>
          <a:xfrm>
            <a:off x="8091897" y="451661"/>
            <a:ext cx="662109" cy="380242"/>
            <a:chOff x="0" y="-1"/>
            <a:chExt cx="662107" cy="380240"/>
          </a:xfrm>
        </p:grpSpPr>
        <p:sp>
          <p:nvSpPr>
            <p:cNvPr id="42"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43"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grpSp>
        <p:nvGrpSpPr>
          <p:cNvPr id="47" name="Google Shape;22;p27"/>
          <p:cNvGrpSpPr/>
          <p:nvPr/>
        </p:nvGrpSpPr>
        <p:grpSpPr>
          <a:xfrm>
            <a:off x="8753995" y="451661"/>
            <a:ext cx="785406" cy="380242"/>
            <a:chOff x="-1" y="-1"/>
            <a:chExt cx="785405" cy="380240"/>
          </a:xfrm>
        </p:grpSpPr>
        <p:sp>
          <p:nvSpPr>
            <p:cNvPr id="45"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46"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sp>
        <p:nvSpPr>
          <p:cNvPr id="48"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5|</a:t>
            </a:r>
            <a:r>
              <a:rPr sz="1600">
                <a:solidFill>
                  <a:srgbClr val="741B47"/>
                </a:solidFill>
              </a:rPr>
              <a:t>2</a:t>
            </a:r>
          </a:p>
        </p:txBody>
      </p:sp>
      <p:sp>
        <p:nvSpPr>
          <p:cNvPr id="50" name="Google Shape;33;p25"/>
          <p:cNvSpPr txBox="1"/>
          <p:nvPr userDrawn="1"/>
        </p:nvSpPr>
        <p:spPr>
          <a:xfrm>
            <a:off x="442650" y="350325"/>
            <a:ext cx="7441801" cy="3722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
        <p:nvSpPr>
          <p:cNvPr id="51"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59" name="Google Shape;29;p25"/>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62" name="Google Shape;30;p25"/>
          <p:cNvGrpSpPr/>
          <p:nvPr/>
        </p:nvGrpSpPr>
        <p:grpSpPr>
          <a:xfrm>
            <a:off x="8091897" y="451661"/>
            <a:ext cx="662109" cy="380242"/>
            <a:chOff x="0" y="-1"/>
            <a:chExt cx="662107" cy="380240"/>
          </a:xfrm>
        </p:grpSpPr>
        <p:sp>
          <p:nvSpPr>
            <p:cNvPr id="60"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61"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grpSp>
        <p:nvGrpSpPr>
          <p:cNvPr id="65" name="Google Shape;31;p25"/>
          <p:cNvGrpSpPr/>
          <p:nvPr/>
        </p:nvGrpSpPr>
        <p:grpSpPr>
          <a:xfrm>
            <a:off x="8753995" y="451661"/>
            <a:ext cx="785406" cy="380242"/>
            <a:chOff x="-1" y="-1"/>
            <a:chExt cx="785405" cy="380240"/>
          </a:xfrm>
        </p:grpSpPr>
        <p:sp>
          <p:nvSpPr>
            <p:cNvPr id="63"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64"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sp>
        <p:nvSpPr>
          <p:cNvPr id="66"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5|</a:t>
            </a:r>
            <a:r>
              <a:rPr sz="1600">
                <a:solidFill>
                  <a:srgbClr val="741B47"/>
                </a:solidFill>
              </a:rPr>
              <a:t>2</a:t>
            </a:r>
          </a:p>
        </p:txBody>
      </p:sp>
      <p:sp>
        <p:nvSpPr>
          <p:cNvPr id="68" name="Google Shape;33;p25"/>
          <p:cNvSpPr txBox="1"/>
          <p:nvPr userDrawn="1"/>
        </p:nvSpPr>
        <p:spPr>
          <a:xfrm>
            <a:off x="442650" y="350325"/>
            <a:ext cx="7441801" cy="3722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
        <p:nvSpPr>
          <p:cNvPr id="69"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n-lt"/>
                <a:ea typeface="+mn-ea"/>
                <a:cs typeface="+mn-cs"/>
                <a:sym typeface="Arial"/>
              </a:defRPr>
            </a:pPr>
            <a:endParaRPr/>
          </a:p>
        </p:txBody>
      </p:sp>
      <p:sp>
        <p:nvSpPr>
          <p:cNvPr id="77" name="Google Shape;38;p26"/>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80" name="Google Shape;39;p26"/>
          <p:cNvGrpSpPr/>
          <p:nvPr/>
        </p:nvGrpSpPr>
        <p:grpSpPr>
          <a:xfrm>
            <a:off x="8091897" y="451661"/>
            <a:ext cx="662109" cy="380242"/>
            <a:chOff x="0" y="-1"/>
            <a:chExt cx="662107" cy="380240"/>
          </a:xfrm>
        </p:grpSpPr>
        <p:sp>
          <p:nvSpPr>
            <p:cNvPr id="78"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79"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grpSp>
        <p:nvGrpSpPr>
          <p:cNvPr id="83" name="Google Shape;40;p26"/>
          <p:cNvGrpSpPr/>
          <p:nvPr/>
        </p:nvGrpSpPr>
        <p:grpSpPr>
          <a:xfrm>
            <a:off x="8753995" y="451661"/>
            <a:ext cx="785406" cy="380242"/>
            <a:chOff x="-1" y="-1"/>
            <a:chExt cx="785405" cy="380240"/>
          </a:xfrm>
        </p:grpSpPr>
        <p:sp>
          <p:nvSpPr>
            <p:cNvPr id="81"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82"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sp>
        <p:nvSpPr>
          <p:cNvPr id="84" name="Google Shape;44;p26"/>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5|</a:t>
            </a:r>
            <a:r>
              <a:rPr sz="1600">
                <a:solidFill>
                  <a:srgbClr val="741B47"/>
                </a:solidFill>
              </a:rPr>
              <a:t>2</a:t>
            </a:r>
          </a:p>
        </p:txBody>
      </p:sp>
      <p:sp>
        <p:nvSpPr>
          <p:cNvPr id="86" name="Google Shape;33;p25"/>
          <p:cNvSpPr txBox="1"/>
          <p:nvPr/>
        </p:nvSpPr>
        <p:spPr>
          <a:xfrm>
            <a:off x="442650" y="350325"/>
            <a:ext cx="7441801" cy="3722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b="0" dirty="0" err="1"/>
              <a:t>confortabilidad</a:t>
            </a:r>
            <a:endParaRPr b="0" dirty="0"/>
          </a:p>
        </p:txBody>
      </p:sp>
      <p:sp>
        <p:nvSpPr>
          <p:cNvPr id="87"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n-lt"/>
                <a:ea typeface="+mn-ea"/>
                <a:cs typeface="+mn-cs"/>
                <a:sym typeface="Arial"/>
              </a:defRPr>
            </a:pPr>
            <a:endParaRPr/>
          </a:p>
        </p:txBody>
      </p:sp>
      <p:sp>
        <p:nvSpPr>
          <p:cNvPr id="95" name="Google Shape;47;p28"/>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98" name="Google Shape;48;p28"/>
          <p:cNvGrpSpPr/>
          <p:nvPr/>
        </p:nvGrpSpPr>
        <p:grpSpPr>
          <a:xfrm>
            <a:off x="8091897" y="451661"/>
            <a:ext cx="662109" cy="380242"/>
            <a:chOff x="0" y="-1"/>
            <a:chExt cx="662107" cy="380240"/>
          </a:xfrm>
        </p:grpSpPr>
        <p:sp>
          <p:nvSpPr>
            <p:cNvPr id="96"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97"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grpSp>
        <p:nvGrpSpPr>
          <p:cNvPr id="101" name="Google Shape;49;p28"/>
          <p:cNvGrpSpPr/>
          <p:nvPr/>
        </p:nvGrpSpPr>
        <p:grpSpPr>
          <a:xfrm>
            <a:off x="8753995" y="451661"/>
            <a:ext cx="785406" cy="380242"/>
            <a:chOff x="-1" y="-1"/>
            <a:chExt cx="785405" cy="380240"/>
          </a:xfrm>
        </p:grpSpPr>
        <p:sp>
          <p:nvSpPr>
            <p:cNvPr id="99"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00"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sp>
        <p:nvSpPr>
          <p:cNvPr id="102" name="Google Shape;53;p28"/>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5|</a:t>
            </a:r>
            <a:r>
              <a:rPr sz="1600">
                <a:solidFill>
                  <a:srgbClr val="741B47"/>
                </a:solidFill>
              </a:rPr>
              <a:t>2</a:t>
            </a:r>
          </a:p>
        </p:txBody>
      </p:sp>
      <p:sp>
        <p:nvSpPr>
          <p:cNvPr id="104" name="Google Shape;33;p25"/>
          <p:cNvSpPr txBox="1"/>
          <p:nvPr/>
        </p:nvSpPr>
        <p:spPr>
          <a:xfrm>
            <a:off x="442650" y="350325"/>
            <a:ext cx="7441801" cy="3722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105"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n-lt"/>
                <a:ea typeface="+mn-ea"/>
                <a:cs typeface="+mn-cs"/>
                <a:sym typeface="Arial"/>
              </a:defRPr>
            </a:pPr>
            <a:endParaRPr/>
          </a:p>
        </p:txBody>
      </p:sp>
      <p:grpSp>
        <p:nvGrpSpPr>
          <p:cNvPr id="115" name="Google Shape;81;p29"/>
          <p:cNvGrpSpPr/>
          <p:nvPr/>
        </p:nvGrpSpPr>
        <p:grpSpPr>
          <a:xfrm>
            <a:off x="8091897" y="451665"/>
            <a:ext cx="662109" cy="380239"/>
            <a:chOff x="0" y="0"/>
            <a:chExt cx="662107" cy="380238"/>
          </a:xfrm>
        </p:grpSpPr>
        <p:sp>
          <p:nvSpPr>
            <p:cNvPr id="113" name="Google Shape;82;p29"/>
            <p:cNvSpPr/>
            <p:nvPr/>
          </p:nvSpPr>
          <p:spPr>
            <a:xfrm>
              <a:off x="-1" y="327735"/>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14" name="Google Shape;83;p29"/>
            <p:cNvSpPr txBox="1"/>
            <p:nvPr/>
          </p:nvSpPr>
          <p:spPr>
            <a:xfrm>
              <a:off x="-1" y="0"/>
              <a:ext cx="662109"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n-lt"/>
                  <a:ea typeface="+mn-ea"/>
                  <a:cs typeface="+mn-cs"/>
                  <a:sym typeface="Arial"/>
                </a:defRPr>
              </a:lvl1pPr>
            </a:lstStyle>
            <a:p>
              <a:r>
                <a:t> </a:t>
              </a:r>
            </a:p>
          </p:txBody>
        </p:sp>
      </p:grpSp>
      <p:grpSp>
        <p:nvGrpSpPr>
          <p:cNvPr id="118" name="Google Shape;84;p29"/>
          <p:cNvGrpSpPr/>
          <p:nvPr/>
        </p:nvGrpSpPr>
        <p:grpSpPr>
          <a:xfrm>
            <a:off x="8753995" y="451665"/>
            <a:ext cx="785410" cy="380239"/>
            <a:chOff x="0" y="0"/>
            <a:chExt cx="785408" cy="380238"/>
          </a:xfrm>
        </p:grpSpPr>
        <p:sp>
          <p:nvSpPr>
            <p:cNvPr id="116" name="Google Shape;85;p29"/>
            <p:cNvSpPr/>
            <p:nvPr/>
          </p:nvSpPr>
          <p:spPr>
            <a:xfrm>
              <a:off x="-1" y="327735"/>
              <a:ext cx="785409"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17" name="Google Shape;86;p29"/>
            <p:cNvSpPr txBox="1"/>
            <p:nvPr/>
          </p:nvSpPr>
          <p:spPr>
            <a:xfrm>
              <a:off x="-1" y="0"/>
              <a:ext cx="785409"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n-lt"/>
                  <a:ea typeface="+mn-ea"/>
                  <a:cs typeface="+mn-cs"/>
                  <a:sym typeface="Arial"/>
                </a:defRPr>
              </a:lvl1pPr>
            </a:lstStyle>
            <a:p>
              <a:r>
                <a:t> </a:t>
              </a:r>
            </a:p>
          </p:txBody>
        </p:sp>
      </p:grpSp>
      <p:sp>
        <p:nvSpPr>
          <p:cNvPr id="119" name="Google Shape;88;p29"/>
          <p:cNvSpPr txBox="1"/>
          <p:nvPr/>
        </p:nvSpPr>
        <p:spPr>
          <a:xfrm>
            <a:off x="8170650" y="288449"/>
            <a:ext cx="1166704" cy="37215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n-lt"/>
                <a:ea typeface="+mn-ea"/>
                <a:cs typeface="+mn-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5"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n-lt"/>
                <a:ea typeface="+mn-ea"/>
                <a:cs typeface="+mn-cs"/>
                <a:sym typeface="Arial"/>
              </a:defRPr>
            </a:pPr>
            <a:endParaRPr/>
          </a:p>
        </p:txBody>
      </p:sp>
      <p:grpSp>
        <p:nvGrpSpPr>
          <p:cNvPr id="131" name="Google Shape;21;p27"/>
          <p:cNvGrpSpPr/>
          <p:nvPr/>
        </p:nvGrpSpPr>
        <p:grpSpPr>
          <a:xfrm>
            <a:off x="8091897" y="451661"/>
            <a:ext cx="662109" cy="380242"/>
            <a:chOff x="0" y="-1"/>
            <a:chExt cx="662107" cy="380240"/>
          </a:xfrm>
        </p:grpSpPr>
        <p:sp>
          <p:nvSpPr>
            <p:cNvPr id="129" name="Rectángulo"/>
            <p:cNvSpPr/>
            <p:nvPr/>
          </p:nvSpPr>
          <p:spPr>
            <a:xfrm>
              <a:off x="-1" y="327736"/>
              <a:ext cx="662109" cy="52504"/>
            </a:xfrm>
            <a:prstGeom prst="rect">
              <a:avLst/>
            </a:prstGeom>
            <a:solidFill>
              <a:srgbClr val="0F69B4"/>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30" name="Texto"/>
            <p:cNvSpPr txBox="1"/>
            <p:nvPr/>
          </p:nvSpPr>
          <p:spPr>
            <a:xfrm>
              <a:off x="-1" y="-2"/>
              <a:ext cx="662109"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grpSp>
        <p:nvGrpSpPr>
          <p:cNvPr id="134" name="Google Shape;22;p27"/>
          <p:cNvGrpSpPr/>
          <p:nvPr/>
        </p:nvGrpSpPr>
        <p:grpSpPr>
          <a:xfrm>
            <a:off x="8753995" y="451661"/>
            <a:ext cx="785406" cy="380242"/>
            <a:chOff x="-1" y="-1"/>
            <a:chExt cx="785405" cy="380240"/>
          </a:xfrm>
        </p:grpSpPr>
        <p:sp>
          <p:nvSpPr>
            <p:cNvPr id="132" name="Rectángulo"/>
            <p:cNvSpPr/>
            <p:nvPr/>
          </p:nvSpPr>
          <p:spPr>
            <a:xfrm>
              <a:off x="-2" y="327736"/>
              <a:ext cx="785406" cy="52504"/>
            </a:xfrm>
            <a:prstGeom prst="rect">
              <a:avLst/>
            </a:prstGeom>
            <a:solidFill>
              <a:srgbClr val="EB3C46"/>
            </a:solidFill>
            <a:ln w="12700" cap="flat">
              <a:noFill/>
              <a:miter lim="400000"/>
            </a:ln>
            <a:effectLst/>
          </p:spPr>
          <p:txBody>
            <a:bodyPr wrap="square" lIns="0" tIns="0" rIns="0" bIns="0" numCol="1" anchor="b">
              <a:noAutofit/>
            </a:bodyPr>
            <a:lstStyle/>
            <a:p>
              <a:pPr>
                <a:defRPr>
                  <a:latin typeface="+mn-lt"/>
                  <a:ea typeface="+mn-ea"/>
                  <a:cs typeface="+mn-cs"/>
                  <a:sym typeface="Arial"/>
                </a:defRPr>
              </a:pPr>
              <a:endParaRPr/>
            </a:p>
          </p:txBody>
        </p:sp>
        <p:sp>
          <p:nvSpPr>
            <p:cNvPr id="133" name="Texto"/>
            <p:cNvSpPr txBox="1"/>
            <p:nvPr/>
          </p:nvSpPr>
          <p:spPr>
            <a:xfrm>
              <a:off x="-2" y="-2"/>
              <a:ext cx="78540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b">
              <a:spAutoFit/>
            </a:bodyPr>
            <a:lstStyle>
              <a:lvl1pPr>
                <a:defRPr>
                  <a:latin typeface="+mn-lt"/>
                  <a:ea typeface="+mn-ea"/>
                  <a:cs typeface="+mn-cs"/>
                  <a:sym typeface="Arial"/>
                </a:defRPr>
              </a:lvl1pPr>
            </a:lstStyle>
            <a:p>
              <a:r>
                <a:t> </a:t>
              </a:r>
            </a:p>
          </p:txBody>
        </p:sp>
      </p:grpSp>
      <p:sp>
        <p:nvSpPr>
          <p:cNvPr id="135" name="Google Shape;26;p27"/>
          <p:cNvSpPr txBox="1"/>
          <p:nvPr/>
        </p:nvSpPr>
        <p:spPr>
          <a:xfrm>
            <a:off x="375975" y="6881800"/>
            <a:ext cx="6786599" cy="31711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1"/>
            <a:ext cx="1166704" cy="391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gn="r">
              <a:defRPr sz="1200">
                <a:latin typeface="Calibri"/>
                <a:ea typeface="Calibri"/>
                <a:cs typeface="Calibri"/>
                <a:sym typeface="Calibri"/>
              </a:defRPr>
            </a:pPr>
            <a:r>
              <a:t>Actividad 5|</a:t>
            </a:r>
            <a:r>
              <a:rPr sz="1600">
                <a:solidFill>
                  <a:srgbClr val="741B47"/>
                </a:solidFill>
              </a:rPr>
              <a:t>2</a:t>
            </a:r>
          </a:p>
        </p:txBody>
      </p:sp>
      <p:sp>
        <p:nvSpPr>
          <p:cNvPr id="137" name="Google Shape;33;p25"/>
          <p:cNvSpPr txBox="1"/>
          <p:nvPr/>
        </p:nvSpPr>
        <p:spPr>
          <a:xfrm>
            <a:off x="442650" y="350325"/>
            <a:ext cx="7441801" cy="37220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defRPr b="1">
                <a:solidFill>
                  <a:srgbClr val="FFFFFF"/>
                </a:solidFill>
                <a:latin typeface="Calibri"/>
                <a:ea typeface="Calibri"/>
                <a:cs typeface="Calibri"/>
                <a:sym typeface="Calibri"/>
              </a:defRPr>
            </a:pPr>
            <a:r>
              <a:t>MÓDULO</a:t>
            </a:r>
            <a:r>
              <a:rPr b="0"/>
              <a:t> Mantenimiento de sistemas de seguridad y confortabilidad</a:t>
            </a:r>
          </a:p>
        </p:txBody>
      </p:sp>
      <p:sp>
        <p:nvSpPr>
          <p:cNvPr id="138" name="Número de diapositiva"/>
          <p:cNvSpPr txBox="1">
            <a:spLocks noGrp="1"/>
          </p:cNvSpPr>
          <p:nvPr>
            <p:ph type="sldNum" sz="quarter" idx="2"/>
          </p:nvPr>
        </p:nvSpPr>
        <p:spPr>
          <a:xfrm>
            <a:off x="371694" y="6881800"/>
            <a:ext cx="337154" cy="317112"/>
          </a:xfrm>
          <a:prstGeom prst="rect">
            <a:avLst/>
          </a:prstGeom>
        </p:spPr>
        <p:txBody>
          <a:bodyPr lIns="91421" tIns="91421" rIns="91421" bIns="91421"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2" y="1756547"/>
            <a:ext cx="9346508" cy="5675929"/>
            <a:chOff x="-1" y="0"/>
            <a:chExt cx="9346507" cy="5675927"/>
          </a:xfrm>
        </p:grpSpPr>
        <p:sp>
          <p:nvSpPr>
            <p:cNvPr id="145"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46" name="Texto"/>
            <p:cNvSpPr txBox="1"/>
            <p:nvPr/>
          </p:nvSpPr>
          <p:spPr>
            <a:xfrm>
              <a:off x="-2" y="2647845"/>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n-lt"/>
                  <a:ea typeface="+mn-ea"/>
                  <a:cs typeface="+mn-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154" name="Google Shape;15;p23"/>
          <p:cNvSpPr txBox="1"/>
          <p:nvPr/>
        </p:nvSpPr>
        <p:spPr>
          <a:xfrm>
            <a:off x="1139098" y="834800"/>
            <a:ext cx="4156804" cy="3397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3" y="6871632"/>
            <a:ext cx="273653" cy="264251"/>
          </a:xfrm>
          <a:prstGeom prst="rect">
            <a:avLst/>
          </a:prstGeom>
        </p:spPr>
        <p:txBody>
          <a:body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0" y="1756545"/>
            <a:ext cx="9346511" cy="5675933"/>
            <a:chOff x="-1" y="-1"/>
            <a:chExt cx="9346509" cy="5675931"/>
          </a:xfrm>
        </p:grpSpPr>
        <p:sp>
          <p:nvSpPr>
            <p:cNvPr id="2" name="Figura"/>
            <p:cNvSpPr/>
            <p:nvPr/>
          </p:nvSpPr>
          <p:spPr>
            <a:xfrm>
              <a:off x="-2" y="-2"/>
              <a:ext cx="9346511" cy="567593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3" name="Texto"/>
            <p:cNvSpPr txBox="1"/>
            <p:nvPr/>
          </p:nvSpPr>
          <p:spPr>
            <a:xfrm>
              <a:off x="-1" y="2647844"/>
              <a:ext cx="9091326"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pic>
        <p:nvPicPr>
          <p:cNvPr id="5" name="Google Shape;16;p24" descr="Google Shape;16;p24"/>
          <p:cNvPicPr>
            <a:picLocks noChangeAspect="1"/>
          </p:cNvPicPr>
          <p:nvPr/>
        </p:nvPicPr>
        <p:blipFill>
          <a:blip r:embed="rId11"/>
          <a:stretch>
            <a:fillRect/>
          </a:stretch>
        </p:blipFill>
        <p:spPr>
          <a:xfrm>
            <a:off x="8272364" y="1222172"/>
            <a:ext cx="1080004" cy="241875"/>
          </a:xfrm>
          <a:prstGeom prst="rect">
            <a:avLst/>
          </a:prstGeom>
          <a:ln w="12700">
            <a:miter lim="400000"/>
          </a:ln>
        </p:spPr>
      </p:pic>
      <p:pic>
        <p:nvPicPr>
          <p:cNvPr id="6" name="Google Shape;17;p24" descr="Google Shape;17;p24"/>
          <p:cNvPicPr>
            <a:picLocks noChangeAspect="1"/>
          </p:cNvPicPr>
          <p:nvPr/>
        </p:nvPicPr>
        <p:blipFill>
          <a:blip r:embed="rId12"/>
          <a:stretch>
            <a:fillRect/>
          </a:stretch>
        </p:blipFill>
        <p:spPr>
          <a:xfrm>
            <a:off x="8272364" y="418596"/>
            <a:ext cx="1080004" cy="664778"/>
          </a:xfrm>
          <a:prstGeom prst="rect">
            <a:avLst/>
          </a:prstGeom>
          <a:ln w="12700">
            <a:miter lim="400000"/>
          </a:ln>
        </p:spPr>
      </p:pic>
      <p:pic>
        <p:nvPicPr>
          <p:cNvPr id="7" name="Google Shape;18;p24" descr="Google Shape;18;p24"/>
          <p:cNvPicPr>
            <a:picLocks noChangeAspect="1"/>
          </p:cNvPicPr>
          <p:nvPr/>
        </p:nvPicPr>
        <p:blipFill>
          <a:blip r:embed="rId13"/>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n-lt"/>
                <a:ea typeface="+mn-ea"/>
                <a:cs typeface="+mn-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n-lt"/>
          <a:ea typeface="+mn-ea"/>
          <a:cs typeface="+mn-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5.xml"/><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Google Shape;83;p2"/>
          <p:cNvSpPr txBox="1"/>
          <p:nvPr/>
        </p:nvSpPr>
        <p:spPr>
          <a:xfrm>
            <a:off x="379555" y="1976422"/>
            <a:ext cx="1444330" cy="4154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defRPr sz="1500" b="1">
                <a:latin typeface="Calibri"/>
                <a:ea typeface="Calibri"/>
                <a:cs typeface="Calibri"/>
                <a:sym typeface="Calibri"/>
              </a:defRPr>
            </a:pPr>
            <a:r>
              <a:rPr dirty="0"/>
              <a:t>ACTIVIDAD </a:t>
            </a:r>
            <a:r>
              <a:rPr lang="es-ES" dirty="0"/>
              <a:t>4</a:t>
            </a:r>
            <a:endParaRPr dirty="0"/>
          </a:p>
        </p:txBody>
      </p:sp>
      <p:sp>
        <p:nvSpPr>
          <p:cNvPr id="169" name="Google Shape;78;p37"/>
          <p:cNvSpPr txBox="1"/>
          <p:nvPr/>
        </p:nvSpPr>
        <p:spPr>
          <a:xfrm>
            <a:off x="379555" y="2223065"/>
            <a:ext cx="7969788" cy="6832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spAutoFit/>
          </a:bodyPr>
          <a:lstStyle/>
          <a:p>
            <a:pPr>
              <a:lnSpc>
                <a:spcPct val="90000"/>
              </a:lnSpc>
              <a:defRPr sz="3600" b="1">
                <a:solidFill>
                  <a:srgbClr val="741B47"/>
                </a:solidFill>
                <a:latin typeface="Calibri"/>
                <a:ea typeface="Calibri"/>
                <a:cs typeface="Calibri"/>
                <a:sym typeface="Calibri"/>
              </a:defRPr>
            </a:pPr>
            <a:r>
              <a:rPr dirty="0"/>
              <a:t>SISTEMA DE SEGURIDAD AIRBAGS </a:t>
            </a:r>
            <a:r>
              <a:rPr lang="es-ES" dirty="0"/>
              <a:t>2</a:t>
            </a:r>
            <a:endParaRPr dirty="0"/>
          </a:p>
        </p:txBody>
      </p:sp>
      <p:sp>
        <p:nvSpPr>
          <p:cNvPr id="170" name="Google Shape;107;p2"/>
          <p:cNvSpPr txBox="1"/>
          <p:nvPr/>
        </p:nvSpPr>
        <p:spPr>
          <a:xfrm>
            <a:off x="1126565" y="834799"/>
            <a:ext cx="6218131" cy="3692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SEGURIDAD Y CONFORTABILIDAD</a:t>
            </a:r>
          </a:p>
        </p:txBody>
      </p:sp>
      <p:pic>
        <p:nvPicPr>
          <p:cNvPr id="171" name="Imagen" descr="Imagen"/>
          <p:cNvPicPr>
            <a:picLocks noChangeAspect="1"/>
          </p:cNvPicPr>
          <p:nvPr/>
        </p:nvPicPr>
        <p:blipFill>
          <a:blip r:embed="rId2"/>
          <a:stretch>
            <a:fillRect/>
          </a:stretch>
        </p:blipFill>
        <p:spPr>
          <a:xfrm>
            <a:off x="2051830" y="2449830"/>
            <a:ext cx="5728552" cy="4289363"/>
          </a:xfrm>
          <a:prstGeom prst="rect">
            <a:avLst/>
          </a:prstGeom>
          <a:ln w="12700">
            <a:miter lim="400000"/>
          </a:ln>
        </p:spPr>
      </p:pic>
    </p:spTree>
    <p:extLst>
      <p:ext uri="{BB962C8B-B14F-4D97-AF65-F5344CB8AC3E}">
        <p14:creationId xmlns:p14="http://schemas.microsoft.com/office/powerpoint/2010/main" val="1311029124"/>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Google Shape;25;p27"/>
          <p:cNvSpPr txBox="1">
            <a:spLocks noGrp="1"/>
          </p:cNvSpPr>
          <p:nvPr>
            <p:ph type="sldNum" sz="quarter" idx="4294967295"/>
          </p:nvPr>
        </p:nvSpPr>
        <p:spPr>
          <a:xfrm>
            <a:off x="442488" y="6881800"/>
            <a:ext cx="266349"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3</a:t>
            </a:fld>
            <a:endParaRPr/>
          </a:p>
        </p:txBody>
      </p:sp>
      <p:sp>
        <p:nvSpPr>
          <p:cNvPr id="173" name="Google Shape;35;p28"/>
          <p:cNvSpPr/>
          <p:nvPr/>
        </p:nvSpPr>
        <p:spPr>
          <a:xfrm rot="10800000" flipH="1">
            <a:off x="181647" y="822023"/>
            <a:ext cx="9356706"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n-lt"/>
                <a:ea typeface="+mn-ea"/>
                <a:cs typeface="+mn-cs"/>
                <a:sym typeface="Arial"/>
              </a:defRPr>
            </a:pPr>
            <a:endParaRPr/>
          </a:p>
        </p:txBody>
      </p:sp>
      <p:grpSp>
        <p:nvGrpSpPr>
          <p:cNvPr id="176" name="Google Shape;101;p3"/>
          <p:cNvGrpSpPr/>
          <p:nvPr/>
        </p:nvGrpSpPr>
        <p:grpSpPr>
          <a:xfrm>
            <a:off x="481778" y="1887791"/>
            <a:ext cx="4090226" cy="3116835"/>
            <a:chOff x="-1" y="-1"/>
            <a:chExt cx="4090225" cy="3116833"/>
          </a:xfrm>
        </p:grpSpPr>
        <p:sp>
          <p:nvSpPr>
            <p:cNvPr id="174" name="Rectángulo redondeado"/>
            <p:cNvSpPr/>
            <p:nvPr/>
          </p:nvSpPr>
          <p:spPr>
            <a:xfrm>
              <a:off x="-2" y="-2"/>
              <a:ext cx="4090226" cy="3116835"/>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175" name="Texto"/>
            <p:cNvSpPr txBox="1"/>
            <p:nvPr/>
          </p:nvSpPr>
          <p:spPr>
            <a:xfrm>
              <a:off x="76862" y="1368296"/>
              <a:ext cx="3936498"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pic>
        <p:nvPicPr>
          <p:cNvPr id="178" name="Imagen 21" descr="Imagen 21"/>
          <p:cNvPicPr>
            <a:picLocks noChangeAspect="1"/>
          </p:cNvPicPr>
          <p:nvPr/>
        </p:nvPicPr>
        <p:blipFill>
          <a:blip r:embed="rId2"/>
          <a:stretch>
            <a:fillRect/>
          </a:stretch>
        </p:blipFill>
        <p:spPr>
          <a:xfrm>
            <a:off x="375973" y="1796207"/>
            <a:ext cx="719665" cy="686194"/>
          </a:xfrm>
          <a:prstGeom prst="rect">
            <a:avLst/>
          </a:prstGeom>
          <a:ln w="12700">
            <a:miter lim="400000"/>
          </a:ln>
        </p:spPr>
      </p:pic>
      <p:sp>
        <p:nvSpPr>
          <p:cNvPr id="179" name="Google Shape;95;p3"/>
          <p:cNvSpPr txBox="1"/>
          <p:nvPr/>
        </p:nvSpPr>
        <p:spPr>
          <a:xfrm>
            <a:off x="375975" y="1265365"/>
            <a:ext cx="4864619"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80"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4</a:t>
            </a:fld>
            <a:endParaRPr/>
          </a:p>
        </p:txBody>
      </p:sp>
      <p:grpSp>
        <p:nvGrpSpPr>
          <p:cNvPr id="197" name="Grupo 55"/>
          <p:cNvGrpSpPr/>
          <p:nvPr/>
        </p:nvGrpSpPr>
        <p:grpSpPr>
          <a:xfrm>
            <a:off x="279323" y="1020307"/>
            <a:ext cx="9429357" cy="6088705"/>
            <a:chOff x="0" y="0"/>
            <a:chExt cx="9429355" cy="6088704"/>
          </a:xfrm>
        </p:grpSpPr>
        <p:grpSp>
          <p:nvGrpSpPr>
            <p:cNvPr id="195" name="Grupo 56"/>
            <p:cNvGrpSpPr/>
            <p:nvPr/>
          </p:nvGrpSpPr>
          <p:grpSpPr>
            <a:xfrm>
              <a:off x="0" y="0"/>
              <a:ext cx="8974937" cy="5006319"/>
              <a:chOff x="0" y="0"/>
              <a:chExt cx="8974936" cy="5006318"/>
            </a:xfrm>
          </p:grpSpPr>
          <p:sp>
            <p:nvSpPr>
              <p:cNvPr id="183" name="Rectángulo redondeado"/>
              <p:cNvSpPr/>
              <p:nvPr/>
            </p:nvSpPr>
            <p:spPr>
              <a:xfrm>
                <a:off x="197186" y="3669170"/>
                <a:ext cx="4402863" cy="1337149"/>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184" name="Texto"/>
              <p:cNvSpPr txBox="1"/>
              <p:nvPr/>
            </p:nvSpPr>
            <p:spPr>
              <a:xfrm>
                <a:off x="252826" y="4064595"/>
                <a:ext cx="45465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n-lt"/>
                    <a:ea typeface="+mn-ea"/>
                    <a:cs typeface="+mn-cs"/>
                    <a:sym typeface="Arial"/>
                  </a:defRPr>
                </a:lvl1pPr>
              </a:lstStyle>
              <a:p>
                <a:r>
                  <a:t>    </a:t>
                </a:r>
              </a:p>
            </p:txBody>
          </p:sp>
          <p:sp>
            <p:nvSpPr>
              <p:cNvPr id="185" name="Google Shape;110;p3"/>
              <p:cNvSpPr/>
              <p:nvPr/>
            </p:nvSpPr>
            <p:spPr>
              <a:xfrm>
                <a:off x="4747292" y="2609851"/>
                <a:ext cx="696539" cy="696539"/>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grpSp>
            <p:nvGrpSpPr>
              <p:cNvPr id="188" name="Google Shape;112;p3"/>
              <p:cNvGrpSpPr/>
              <p:nvPr/>
            </p:nvGrpSpPr>
            <p:grpSpPr>
              <a:xfrm>
                <a:off x="0" y="4051108"/>
                <a:ext cx="391114" cy="536165"/>
                <a:chOff x="0" y="0"/>
                <a:chExt cx="391113" cy="536163"/>
              </a:xfrm>
            </p:grpSpPr>
            <p:sp>
              <p:nvSpPr>
                <p:cNvPr id="186" name="Google Shape;113;p3"/>
                <p:cNvSpPr/>
                <p:nvPr/>
              </p:nvSpPr>
              <p:spPr>
                <a:xfrm>
                  <a:off x="0" y="84708"/>
                  <a:ext cx="391114"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87" name="Google Shape;114;p3"/>
                <p:cNvSpPr txBox="1"/>
                <p:nvPr/>
              </p:nvSpPr>
              <p:spPr>
                <a:xfrm>
                  <a:off x="9903" y="0"/>
                  <a:ext cx="312205" cy="53616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2</a:t>
                  </a:r>
                </a:p>
              </p:txBody>
            </p:sp>
          </p:grpSp>
          <p:grpSp>
            <p:nvGrpSpPr>
              <p:cNvPr id="191" name="Google Shape;115;p3"/>
              <p:cNvGrpSpPr/>
              <p:nvPr/>
            </p:nvGrpSpPr>
            <p:grpSpPr>
              <a:xfrm>
                <a:off x="14907" y="2382442"/>
                <a:ext cx="376207" cy="536165"/>
                <a:chOff x="0" y="0"/>
                <a:chExt cx="376205" cy="536163"/>
              </a:xfrm>
            </p:grpSpPr>
            <p:sp>
              <p:nvSpPr>
                <p:cNvPr id="189" name="Google Shape;116;p3"/>
                <p:cNvSpPr/>
                <p:nvPr/>
              </p:nvSpPr>
              <p:spPr>
                <a:xfrm>
                  <a:off x="0" y="84710"/>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190" name="Google Shape;117;p3"/>
                <p:cNvSpPr txBox="1"/>
                <p:nvPr/>
              </p:nvSpPr>
              <p:spPr>
                <a:xfrm>
                  <a:off x="9525" y="-1"/>
                  <a:ext cx="300305"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92" name="Google Shape;392;p18"/>
              <p:cNvSpPr txBox="1"/>
              <p:nvPr/>
            </p:nvSpPr>
            <p:spPr>
              <a:xfrm>
                <a:off x="98948" y="0"/>
                <a:ext cx="4700404" cy="37220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RECORDEMOS</a:t>
                </a:r>
              </a:p>
            </p:txBody>
          </p:sp>
          <p:sp>
            <p:nvSpPr>
              <p:cNvPr id="193" name="Google Shape;109;p3"/>
              <p:cNvSpPr txBox="1"/>
              <p:nvPr/>
            </p:nvSpPr>
            <p:spPr>
              <a:xfrm>
                <a:off x="24432" y="329216"/>
                <a:ext cx="8950505"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¿QUÉ APRENDIMOS LA ACTIVIDAD ANTERIOR?</a:t>
                </a:r>
              </a:p>
            </p:txBody>
          </p:sp>
          <p:sp>
            <p:nvSpPr>
              <p:cNvPr id="194" name="Google Shape;111;p3"/>
              <p:cNvSpPr txBox="1"/>
              <p:nvPr/>
            </p:nvSpPr>
            <p:spPr>
              <a:xfrm>
                <a:off x="125801" y="1226195"/>
                <a:ext cx="5782102" cy="42449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90000"/>
                  </a:lnSpc>
                  <a:defRPr sz="1800" b="1">
                    <a:solidFill>
                      <a:srgbClr val="741B47"/>
                    </a:solidFill>
                    <a:latin typeface="Calibri"/>
                    <a:ea typeface="Calibri"/>
                    <a:cs typeface="Calibri"/>
                    <a:sym typeface="Calibri"/>
                  </a:defRPr>
                </a:lvl1pPr>
              </a:lstStyle>
              <a:p>
                <a:r>
                  <a:t>SISTEMAS DE SEGURIDAD AIRBAGS 1</a:t>
                </a:r>
              </a:p>
            </p:txBody>
          </p:sp>
        </p:grpSp>
        <p:pic>
          <p:nvPicPr>
            <p:cNvPr id="196" name="Google Shape;124;p3" descr="Google Shape;124;p3"/>
            <p:cNvPicPr>
              <a:picLocks noChangeAspect="1"/>
            </p:cNvPicPr>
            <p:nvPr/>
          </p:nvPicPr>
          <p:blipFill>
            <a:blip r:embed="rId2"/>
            <a:stretch>
              <a:fillRect/>
            </a:stretch>
          </p:blipFill>
          <p:spPr>
            <a:xfrm>
              <a:off x="4565436" y="1480503"/>
              <a:ext cx="4863920" cy="4608202"/>
            </a:xfrm>
            <a:prstGeom prst="rect">
              <a:avLst/>
            </a:prstGeom>
            <a:ln w="12700" cap="flat">
              <a:noFill/>
              <a:miter lim="400000"/>
            </a:ln>
            <a:effectLst/>
          </p:spPr>
        </p:pic>
      </p:grpSp>
      <p:sp>
        <p:nvSpPr>
          <p:cNvPr id="198" name="Google Shape;122;p3"/>
          <p:cNvSpPr txBox="1"/>
          <p:nvPr/>
        </p:nvSpPr>
        <p:spPr>
          <a:xfrm>
            <a:off x="829772" y="4733993"/>
            <a:ext cx="4038605" cy="12481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Buscaste en diferentes manuales de servicio las funcionalidad del sistema airbags, considerando sus partes y características técnicas.</a:t>
            </a:r>
          </a:p>
        </p:txBody>
      </p:sp>
      <p:sp>
        <p:nvSpPr>
          <p:cNvPr id="199" name="Rectángulo redondeado"/>
          <p:cNvSpPr/>
          <p:nvPr/>
        </p:nvSpPr>
        <p:spPr>
          <a:xfrm>
            <a:off x="458509" y="2891824"/>
            <a:ext cx="4428362" cy="1538629"/>
          </a:xfrm>
          <a:prstGeom prst="roundRect">
            <a:avLst>
              <a:gd name="adj" fmla="val 12346"/>
            </a:avLst>
          </a:prstGeom>
          <a:ln>
            <a:solidFill>
              <a:srgbClr val="585858"/>
            </a:solidFill>
          </a:ln>
        </p:spPr>
        <p:txBody>
          <a:bodyPr lIns="0" tIns="0" rIns="0" bIns="0" anchor="ctr"/>
          <a:lstStyle/>
          <a:p>
            <a:pPr>
              <a:defRPr>
                <a:latin typeface="+mn-lt"/>
                <a:ea typeface="+mn-ea"/>
                <a:cs typeface="+mn-cs"/>
                <a:sym typeface="Arial"/>
              </a:defRPr>
            </a:pPr>
            <a:endParaRPr/>
          </a:p>
        </p:txBody>
      </p:sp>
      <p:sp>
        <p:nvSpPr>
          <p:cNvPr id="200" name="Google Shape;122;p3"/>
          <p:cNvSpPr txBox="1"/>
          <p:nvPr/>
        </p:nvSpPr>
        <p:spPr>
          <a:xfrm>
            <a:off x="829772" y="3162869"/>
            <a:ext cx="4038605" cy="962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t>Identificaste las principales características del sistema de airbags, considerando sus partes y funcionamiento en un automóvil.</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Google Shape;138;p4"/>
          <p:cNvSpPr txBox="1"/>
          <p:nvPr/>
        </p:nvSpPr>
        <p:spPr>
          <a:xfrm>
            <a:off x="376808" y="2344320"/>
            <a:ext cx="3846850" cy="42449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1800" b="1">
                <a:solidFill>
                  <a:srgbClr val="FF0000"/>
                </a:solidFill>
                <a:latin typeface="Calibri"/>
                <a:ea typeface="Calibri"/>
                <a:cs typeface="Calibri"/>
                <a:sym typeface="Calibri"/>
              </a:defRPr>
            </a:pPr>
            <a:r>
              <a:t>SISTEMA DE SEGURIDAD AIRBAGS 2 </a:t>
            </a:r>
          </a:p>
        </p:txBody>
      </p:sp>
      <p:sp>
        <p:nvSpPr>
          <p:cNvPr id="203"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5</a:t>
            </a:fld>
            <a:endParaRPr/>
          </a:p>
        </p:txBody>
      </p:sp>
      <p:sp>
        <p:nvSpPr>
          <p:cNvPr id="204" name="Google Shape;160;p5"/>
          <p:cNvSpPr txBox="1"/>
          <p:nvPr/>
        </p:nvSpPr>
        <p:spPr>
          <a:xfrm>
            <a:off x="375971" y="1265365"/>
            <a:ext cx="8950508" cy="536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5" name="Google Shape;165;p5"/>
          <p:cNvSpPr txBox="1"/>
          <p:nvPr/>
        </p:nvSpPr>
        <p:spPr>
          <a:xfrm>
            <a:off x="313633" y="6319256"/>
            <a:ext cx="5388807" cy="4541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6" name="Google Shape;168;p5"/>
          <p:cNvSpPr/>
          <p:nvPr/>
        </p:nvSpPr>
        <p:spPr>
          <a:xfrm>
            <a:off x="373393" y="3355278"/>
            <a:ext cx="5650729" cy="827305"/>
          </a:xfrm>
          <a:prstGeom prst="roundRect">
            <a:avLst>
              <a:gd name="adj" fmla="val 19321"/>
            </a:avLst>
          </a:prstGeom>
          <a:ln>
            <a:solidFill>
              <a:srgbClr val="585858"/>
            </a:solidFill>
          </a:ln>
        </p:spPr>
        <p:txBody>
          <a:bodyPr lIns="0" tIns="0" rIns="0" bIns="0" anchor="ctr"/>
          <a:lstStyle/>
          <a:p>
            <a:pPr>
              <a:defRPr>
                <a:latin typeface="+mn-lt"/>
                <a:ea typeface="+mn-ea"/>
                <a:cs typeface="+mn-cs"/>
                <a:sym typeface="Arial"/>
              </a:defRPr>
            </a:pPr>
            <a:endParaRPr/>
          </a:p>
        </p:txBody>
      </p:sp>
      <p:pic>
        <p:nvPicPr>
          <p:cNvPr id="207" name="Google Shape;175;p5" descr="Google Shape;175;p5"/>
          <p:cNvPicPr>
            <a:picLocks noChangeAspect="1"/>
          </p:cNvPicPr>
          <p:nvPr/>
        </p:nvPicPr>
        <p:blipFill>
          <a:blip r:embed="rId2"/>
          <a:stretch>
            <a:fillRect/>
          </a:stretch>
        </p:blipFill>
        <p:spPr>
          <a:xfrm>
            <a:off x="5803138" y="3052978"/>
            <a:ext cx="441964" cy="438916"/>
          </a:xfrm>
          <a:prstGeom prst="rect">
            <a:avLst/>
          </a:prstGeom>
          <a:ln w="12700">
            <a:miter lim="400000"/>
          </a:ln>
        </p:spPr>
      </p:pic>
      <p:pic>
        <p:nvPicPr>
          <p:cNvPr id="208" name="Google Shape;178;p5" descr="Google Shape;178;p5"/>
          <p:cNvPicPr>
            <a:picLocks noChangeAspect="1"/>
          </p:cNvPicPr>
          <p:nvPr/>
        </p:nvPicPr>
        <p:blipFill>
          <a:blip r:embed="rId3"/>
          <a:stretch>
            <a:fillRect/>
          </a:stretch>
        </p:blipFill>
        <p:spPr>
          <a:xfrm>
            <a:off x="6549425" y="1315762"/>
            <a:ext cx="2670052" cy="5675377"/>
          </a:xfrm>
          <a:prstGeom prst="rect">
            <a:avLst/>
          </a:prstGeom>
          <a:ln w="12700">
            <a:miter lim="400000"/>
          </a:ln>
        </p:spPr>
      </p:pic>
      <p:sp>
        <p:nvSpPr>
          <p:cNvPr id="209" name="Google Shape;392;p18"/>
          <p:cNvSpPr txBox="1"/>
          <p:nvPr/>
        </p:nvSpPr>
        <p:spPr>
          <a:xfrm>
            <a:off x="419532" y="1003315"/>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ALGUNAS PREGUNTAS</a:t>
            </a:r>
          </a:p>
        </p:txBody>
      </p:sp>
      <p:sp>
        <p:nvSpPr>
          <p:cNvPr id="210" name="Google Shape;168;p5"/>
          <p:cNvSpPr/>
          <p:nvPr/>
        </p:nvSpPr>
        <p:spPr>
          <a:xfrm>
            <a:off x="340711" y="4479218"/>
            <a:ext cx="5650730" cy="696134"/>
          </a:xfrm>
          <a:prstGeom prst="roundRect">
            <a:avLst>
              <a:gd name="adj" fmla="val 23184"/>
            </a:avLst>
          </a:prstGeom>
          <a:ln>
            <a:solidFill>
              <a:srgbClr val="585858"/>
            </a:solidFill>
          </a:ln>
        </p:spPr>
        <p:txBody>
          <a:bodyPr lIns="0" tIns="0" rIns="0" bIns="0" anchor="ctr"/>
          <a:lstStyle/>
          <a:p>
            <a:pPr>
              <a:defRPr>
                <a:latin typeface="+mn-lt"/>
                <a:ea typeface="+mn-ea"/>
                <a:cs typeface="+mn-cs"/>
                <a:sym typeface="Arial"/>
              </a:defRPr>
            </a:pPr>
            <a:endParaRPr/>
          </a:p>
        </p:txBody>
      </p:sp>
      <p:pic>
        <p:nvPicPr>
          <p:cNvPr id="211" name="Google Shape;175;p5" descr="Google Shape;175;p5"/>
          <p:cNvPicPr>
            <a:picLocks noChangeAspect="1"/>
          </p:cNvPicPr>
          <p:nvPr/>
        </p:nvPicPr>
        <p:blipFill>
          <a:blip r:embed="rId2"/>
          <a:stretch>
            <a:fillRect/>
          </a:stretch>
        </p:blipFill>
        <p:spPr>
          <a:xfrm>
            <a:off x="5778143" y="4264373"/>
            <a:ext cx="441964" cy="438916"/>
          </a:xfrm>
          <a:prstGeom prst="rect">
            <a:avLst/>
          </a:prstGeom>
          <a:ln w="12700">
            <a:miter lim="400000"/>
          </a:ln>
        </p:spPr>
      </p:pic>
      <p:sp>
        <p:nvSpPr>
          <p:cNvPr id="212" name="Google Shape;132;p4"/>
          <p:cNvSpPr txBox="1"/>
          <p:nvPr/>
        </p:nvSpPr>
        <p:spPr>
          <a:xfrm>
            <a:off x="534888" y="4631286"/>
            <a:ext cx="5322770" cy="391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0000"/>
              </a:lnSpc>
              <a:spcBef>
                <a:spcPts val="1000"/>
              </a:spcBef>
              <a:defRPr sz="1600">
                <a:latin typeface="Calibri"/>
                <a:ea typeface="Calibri"/>
                <a:cs typeface="Calibri"/>
                <a:sym typeface="Calibri"/>
              </a:defRPr>
            </a:lvl1pPr>
          </a:lstStyle>
          <a:p>
            <a:r>
              <a:t>¿Cuántos sistemas de airbags existen?</a:t>
            </a:r>
          </a:p>
        </p:txBody>
      </p:sp>
      <p:sp>
        <p:nvSpPr>
          <p:cNvPr id="213" name="Google Shape;136;p4"/>
          <p:cNvSpPr txBox="1"/>
          <p:nvPr/>
        </p:nvSpPr>
        <p:spPr>
          <a:xfrm>
            <a:off x="534890" y="3435474"/>
            <a:ext cx="4464938" cy="66691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0000"/>
              </a:lnSpc>
              <a:defRPr sz="1600">
                <a:latin typeface="Calibri"/>
                <a:ea typeface="Calibri"/>
                <a:cs typeface="Calibri"/>
                <a:sym typeface="Calibri"/>
              </a:defRPr>
            </a:lvl1pPr>
          </a:lstStyle>
          <a:p>
            <a:r>
              <a:t>¿Cuáles son las partes esenciales del sistema  airbags?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7" name="Google Shape;151;p5"/>
          <p:cNvGrpSpPr/>
          <p:nvPr/>
        </p:nvGrpSpPr>
        <p:grpSpPr>
          <a:xfrm>
            <a:off x="4063481" y="3088863"/>
            <a:ext cx="5095878" cy="3508587"/>
            <a:chOff x="0" y="0"/>
            <a:chExt cx="5095876" cy="3508585"/>
          </a:xfrm>
        </p:grpSpPr>
        <p:sp>
          <p:nvSpPr>
            <p:cNvPr id="215" name="Rectángulo redondeado"/>
            <p:cNvSpPr/>
            <p:nvPr/>
          </p:nvSpPr>
          <p:spPr>
            <a:xfrm>
              <a:off x="0" y="-1"/>
              <a:ext cx="5095878" cy="3508586"/>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216" name="Texto"/>
            <p:cNvSpPr txBox="1"/>
            <p:nvPr/>
          </p:nvSpPr>
          <p:spPr>
            <a:xfrm>
              <a:off x="53108" y="1564173"/>
              <a:ext cx="4989662" cy="380229"/>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sp>
        <p:nvSpPr>
          <p:cNvPr id="218" name="Google Shape;43;p26"/>
          <p:cNvSpPr txBox="1">
            <a:spLocks noGrp="1"/>
          </p:cNvSpPr>
          <p:nvPr>
            <p:ph type="sldNum" sz="quarter" idx="4294967295"/>
          </p:nvPr>
        </p:nvSpPr>
        <p:spPr>
          <a:xfrm>
            <a:off x="442488" y="6881800"/>
            <a:ext cx="266349"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6</a:t>
            </a:fld>
            <a:endParaRPr/>
          </a:p>
        </p:txBody>
      </p:sp>
      <p:sp>
        <p:nvSpPr>
          <p:cNvPr id="219" name="Google Shape;152;p5"/>
          <p:cNvSpPr txBox="1"/>
          <p:nvPr/>
        </p:nvSpPr>
        <p:spPr>
          <a:xfrm rot="21594879">
            <a:off x="4510901" y="3361669"/>
            <a:ext cx="3756101" cy="124811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Identificarás las principales partes y funcionamiento del sistema de airbags, considerando sus partes y funcionamiento en un automóvil.</a:t>
            </a:r>
          </a:p>
        </p:txBody>
      </p:sp>
      <p:sp>
        <p:nvSpPr>
          <p:cNvPr id="220" name="Google Shape;167;p5"/>
          <p:cNvSpPr txBox="1"/>
          <p:nvPr/>
        </p:nvSpPr>
        <p:spPr>
          <a:xfrm>
            <a:off x="4100698" y="1118399"/>
            <a:ext cx="376206" cy="8300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gn="r">
              <a:lnSpc>
                <a:spcPct val="90000"/>
              </a:lnSpc>
              <a:defRPr sz="5000">
                <a:solidFill>
                  <a:srgbClr val="BA9BA5"/>
                </a:solidFill>
                <a:latin typeface="Calibri"/>
                <a:ea typeface="Calibri"/>
                <a:cs typeface="Calibri"/>
                <a:sym typeface="Calibri"/>
              </a:defRPr>
            </a:lvl1pPr>
          </a:lstStyle>
          <a:p>
            <a:r>
              <a:t>5</a:t>
            </a:r>
          </a:p>
        </p:txBody>
      </p:sp>
      <p:sp>
        <p:nvSpPr>
          <p:cNvPr id="221" name="Google Shape;168;p5"/>
          <p:cNvSpPr txBox="1"/>
          <p:nvPr/>
        </p:nvSpPr>
        <p:spPr>
          <a:xfrm>
            <a:off x="375973" y="1265365"/>
            <a:ext cx="3872886"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2" name="Google Shape;152;p5"/>
          <p:cNvSpPr txBox="1"/>
          <p:nvPr/>
        </p:nvSpPr>
        <p:spPr>
          <a:xfrm>
            <a:off x="4510132" y="5035633"/>
            <a:ext cx="3933037" cy="9627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lnSpc>
                <a:spcPct val="115000"/>
              </a:lnSpc>
              <a:defRPr sz="1600">
                <a:latin typeface="Calibri"/>
                <a:ea typeface="Calibri"/>
                <a:cs typeface="Calibri"/>
                <a:sym typeface="Calibri"/>
              </a:defRPr>
            </a:lvl1pPr>
          </a:lstStyle>
          <a:p>
            <a:r>
              <a:t>Diagnosticarás un sistema airbags, considerando sus partes y funcionamiento, utilizando un escáner. </a:t>
            </a:r>
          </a:p>
        </p:txBody>
      </p:sp>
      <p:pic>
        <p:nvPicPr>
          <p:cNvPr id="223"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4" name="Google Shape;196;p6"/>
          <p:cNvSpPr txBox="1"/>
          <p:nvPr/>
        </p:nvSpPr>
        <p:spPr>
          <a:xfrm>
            <a:off x="4063851" y="2576445"/>
            <a:ext cx="4932410"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7" name="Google Shape;189;p6"/>
          <p:cNvGrpSpPr/>
          <p:nvPr/>
        </p:nvGrpSpPr>
        <p:grpSpPr>
          <a:xfrm>
            <a:off x="3880052" y="3669207"/>
            <a:ext cx="376208" cy="536115"/>
            <a:chOff x="0" y="0"/>
            <a:chExt cx="376206" cy="536113"/>
          </a:xfrm>
        </p:grpSpPr>
        <p:sp>
          <p:nvSpPr>
            <p:cNvPr id="225" name="Google Shape;190;p6"/>
            <p:cNvSpPr/>
            <p:nvPr/>
          </p:nvSpPr>
          <p:spPr>
            <a:xfrm>
              <a:off x="-1" y="75183"/>
              <a:ext cx="376207" cy="385807"/>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226" name="Google Shape;191;p6"/>
            <p:cNvSpPr txBox="1"/>
            <p:nvPr/>
          </p:nvSpPr>
          <p:spPr>
            <a:xfrm>
              <a:off x="9524" y="-1"/>
              <a:ext cx="300306" cy="53611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0" name="Google Shape;192;p6"/>
          <p:cNvGrpSpPr/>
          <p:nvPr/>
        </p:nvGrpSpPr>
        <p:grpSpPr>
          <a:xfrm>
            <a:off x="3879823" y="5233376"/>
            <a:ext cx="376208" cy="536115"/>
            <a:chOff x="0" y="0"/>
            <a:chExt cx="376206" cy="536113"/>
          </a:xfrm>
        </p:grpSpPr>
        <p:sp>
          <p:nvSpPr>
            <p:cNvPr id="228" name="Google Shape;193;p6"/>
            <p:cNvSpPr/>
            <p:nvPr/>
          </p:nvSpPr>
          <p:spPr>
            <a:xfrm>
              <a:off x="-1" y="75183"/>
              <a:ext cx="376207" cy="385806"/>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n-lt"/>
                  <a:ea typeface="+mn-ea"/>
                  <a:cs typeface="+mn-cs"/>
                  <a:sym typeface="Arial"/>
                </a:defRPr>
              </a:pPr>
              <a:endParaRPr/>
            </a:p>
          </p:txBody>
        </p:sp>
        <p:sp>
          <p:nvSpPr>
            <p:cNvPr id="229" name="Google Shape;194;p6"/>
            <p:cNvSpPr txBox="1"/>
            <p:nvPr/>
          </p:nvSpPr>
          <p:spPr>
            <a:xfrm>
              <a:off x="9524" y="-1"/>
              <a:ext cx="300306" cy="536114"/>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1" name="Google Shape;166;p5"/>
          <p:cNvSpPr txBox="1"/>
          <p:nvPr/>
        </p:nvSpPr>
        <p:spPr>
          <a:xfrm>
            <a:off x="375973" y="1755852"/>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 </a:t>
            </a:r>
            <a:r>
              <a:rPr b="1">
                <a:solidFill>
                  <a:srgbClr val="741B47"/>
                </a:solidFill>
              </a:rPr>
              <a:t>AIRBAG 2</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Grupo 11"/>
          <p:cNvSpPr/>
          <p:nvPr/>
        </p:nvSpPr>
        <p:spPr>
          <a:xfrm>
            <a:off x="2906404" y="2452476"/>
            <a:ext cx="6584496" cy="3789296"/>
          </a:xfrm>
          <a:prstGeom prst="roundRect">
            <a:avLst>
              <a:gd name="adj" fmla="val 7723"/>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34" name="Rectángulo redondeado"/>
          <p:cNvSpPr/>
          <p:nvPr/>
        </p:nvSpPr>
        <p:spPr>
          <a:xfrm>
            <a:off x="428179" y="3095306"/>
            <a:ext cx="4374502" cy="2644789"/>
          </a:xfrm>
          <a:prstGeom prst="roundRect">
            <a:avLst>
              <a:gd name="adj" fmla="val 5054"/>
            </a:avLst>
          </a:prstGeom>
          <a:solidFill>
            <a:srgbClr val="FFFFFF"/>
          </a:solidFill>
          <a:ln w="12700">
            <a:miter lim="400000"/>
          </a:ln>
        </p:spPr>
        <p:txBody>
          <a:bodyPr lIns="0" tIns="0" rIns="0" bIns="0"/>
          <a:lstStyle/>
          <a:p>
            <a:pPr algn="ctr">
              <a:defRPr>
                <a:solidFill>
                  <a:srgbClr val="FFFFFF"/>
                </a:solidFill>
                <a:latin typeface="+mn-lt"/>
                <a:ea typeface="+mn-ea"/>
                <a:cs typeface="+mn-cs"/>
                <a:sym typeface="Arial"/>
              </a:defRPr>
            </a:pPr>
            <a:endParaRPr/>
          </a:p>
        </p:txBody>
      </p:sp>
      <p:sp>
        <p:nvSpPr>
          <p:cNvPr id="235"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a:t>
            </a:r>
          </a:p>
        </p:txBody>
      </p:sp>
      <p:sp>
        <p:nvSpPr>
          <p:cNvPr id="236" name="Las baterías de los automóviles son consideradas desechos tóxicos dados sus componentes y residuos  peligrosos para el medio ambiente.…"/>
          <p:cNvSpPr txBox="1"/>
          <p:nvPr/>
        </p:nvSpPr>
        <p:spPr>
          <a:xfrm>
            <a:off x="5131699" y="2543372"/>
            <a:ext cx="4155623" cy="3439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Los fabricantes de automóviles trabajan siempre en mejorar sus vehículos en materia de seguridad, invirtiendo una gran parte del valor total del vehículo en poder conseguir mejorar la seguridad abordo.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Debido al aumento de los desplazamientos de las personas tanto como al mayor número de vehículos (además del uso continuo del vehículo en el traslado dentro de la ciudad), se han desarrollado diversas tecnologías para proteger no solo  a los ocupantes del vehículo, sino también  a los peatones.</a:t>
            </a:r>
          </a:p>
        </p:txBody>
      </p:sp>
      <p:sp>
        <p:nvSpPr>
          <p:cNvPr id="237" name="Google Shape;43;p26"/>
          <p:cNvSpPr txBox="1">
            <a:spLocks noGrp="1"/>
          </p:cNvSpPr>
          <p:nvPr>
            <p:ph type="sldNum" sz="quarter" idx="4294967295"/>
          </p:nvPr>
        </p:nvSpPr>
        <p:spPr>
          <a:xfrm>
            <a:off x="442491"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7</a:t>
            </a:fld>
            <a:endParaRPr/>
          </a:p>
        </p:txBody>
      </p:sp>
      <p:pic>
        <p:nvPicPr>
          <p:cNvPr id="238" name="Google Shape;553;p5" descr="Google Shape;553;p5"/>
          <p:cNvPicPr>
            <a:picLocks noChangeAspect="1"/>
          </p:cNvPicPr>
          <p:nvPr/>
        </p:nvPicPr>
        <p:blipFill>
          <a:blip r:embed="rId2"/>
          <a:srcRect b="7"/>
          <a:stretch>
            <a:fillRect/>
          </a:stretch>
        </p:blipFill>
        <p:spPr>
          <a:xfrm>
            <a:off x="442491" y="3233932"/>
            <a:ext cx="4210845" cy="2367360"/>
          </a:xfrm>
          <a:custGeom>
            <a:avLst/>
            <a:gdLst/>
            <a:ahLst/>
            <a:cxnLst>
              <a:cxn ang="0">
                <a:pos x="wd2" y="hd2"/>
              </a:cxn>
              <a:cxn ang="5400000">
                <a:pos x="wd2" y="hd2"/>
              </a:cxn>
              <a:cxn ang="10800000">
                <a:pos x="wd2" y="hd2"/>
              </a:cxn>
              <a:cxn ang="16200000">
                <a:pos x="wd2" y="hd2"/>
              </a:cxn>
            </a:cxnLst>
            <a:rect l="0" t="0" r="r" b="b"/>
            <a:pathLst>
              <a:path w="21600" h="21600" extrusionOk="0">
                <a:moveTo>
                  <a:pt x="460" y="0"/>
                </a:moveTo>
                <a:cubicBezTo>
                  <a:pt x="206" y="0"/>
                  <a:pt x="0" y="366"/>
                  <a:pt x="0" y="818"/>
                </a:cubicBezTo>
                <a:lnTo>
                  <a:pt x="0" y="20782"/>
                </a:lnTo>
                <a:cubicBezTo>
                  <a:pt x="0" y="21234"/>
                  <a:pt x="206" y="21600"/>
                  <a:pt x="460" y="21600"/>
                </a:cubicBezTo>
                <a:lnTo>
                  <a:pt x="21140" y="21600"/>
                </a:lnTo>
                <a:cubicBezTo>
                  <a:pt x="21394" y="21600"/>
                  <a:pt x="21600" y="21234"/>
                  <a:pt x="21600" y="20782"/>
                </a:cubicBezTo>
                <a:lnTo>
                  <a:pt x="21600" y="818"/>
                </a:lnTo>
                <a:cubicBezTo>
                  <a:pt x="21600" y="366"/>
                  <a:pt x="21394" y="0"/>
                  <a:pt x="21140" y="0"/>
                </a:cubicBezTo>
                <a:lnTo>
                  <a:pt x="460" y="0"/>
                </a:lnTo>
                <a:close/>
              </a:path>
            </a:pathLst>
          </a:custGeom>
          <a:ln w="12700">
            <a:miter lim="400000"/>
          </a:ln>
        </p:spPr>
      </p:pic>
      <p:sp>
        <p:nvSpPr>
          <p:cNvPr id="239" name="CuadroTexto 11"/>
          <p:cNvSpPr txBox="1"/>
          <p:nvPr/>
        </p:nvSpPr>
        <p:spPr>
          <a:xfrm>
            <a:off x="4653351" y="6380398"/>
            <a:ext cx="4855030" cy="3327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b="1">
                <a:solidFill>
                  <a:srgbClr val="741B47"/>
                </a:solidFill>
              </a:defRPr>
            </a:lvl1pPr>
          </a:lstStyle>
          <a:p>
            <a:r>
              <a:t>SEGUIMOS AHORA CON LA SEGUNDA PARTE</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Grupo 11"/>
          <p:cNvSpPr/>
          <p:nvPr/>
        </p:nvSpPr>
        <p:spPr>
          <a:xfrm>
            <a:off x="3000635" y="2161720"/>
            <a:ext cx="4619365" cy="2536373"/>
          </a:xfrm>
          <a:prstGeom prst="roundRect">
            <a:avLst>
              <a:gd name="adj" fmla="val 7723"/>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42"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PARTES Y PIEZAS DEL </a:t>
            </a:r>
            <a:r>
              <a:rPr b="0">
                <a:solidFill>
                  <a:srgbClr val="FF0000"/>
                </a:solidFill>
              </a:rPr>
              <a:t>SISTEMA AIRBAG</a:t>
            </a:r>
          </a:p>
        </p:txBody>
      </p:sp>
      <p:sp>
        <p:nvSpPr>
          <p:cNvPr id="243" name="Las baterías de los automóviles son consideradas desechos tóxicos dados sus componentes y residuos  peligrosos para el medio ambiente.…"/>
          <p:cNvSpPr txBox="1"/>
          <p:nvPr/>
        </p:nvSpPr>
        <p:spPr>
          <a:xfrm>
            <a:off x="3266987" y="2291711"/>
            <a:ext cx="4155622" cy="2169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Este sistema de seguridad tiene varias partes y piezas, las cuales trabajando en conjunto son el sistema de seguridad pasiva más importante del vehículo.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Veremos diferentes dispositivos que tienen funciones diferentes como luz testigo, columna dirección, sensores, unidad de mando, etc.</a:t>
            </a:r>
          </a:p>
        </p:txBody>
      </p:sp>
      <p:sp>
        <p:nvSpPr>
          <p:cNvPr id="244" name="Google Shape;43;p26"/>
          <p:cNvSpPr txBox="1">
            <a:spLocks noGrp="1"/>
          </p:cNvSpPr>
          <p:nvPr>
            <p:ph type="sldNum" sz="quarter" idx="4294967295"/>
          </p:nvPr>
        </p:nvSpPr>
        <p:spPr>
          <a:xfrm>
            <a:off x="442498"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8</a:t>
            </a:fld>
            <a:endParaRPr/>
          </a:p>
        </p:txBody>
      </p:sp>
      <p:pic>
        <p:nvPicPr>
          <p:cNvPr id="245" name="Imagen" descr="Imagen"/>
          <p:cNvPicPr>
            <a:picLocks noChangeAspect="1"/>
          </p:cNvPicPr>
          <p:nvPr/>
        </p:nvPicPr>
        <p:blipFill>
          <a:blip r:embed="rId2"/>
          <a:stretch>
            <a:fillRect/>
          </a:stretch>
        </p:blipFill>
        <p:spPr>
          <a:xfrm>
            <a:off x="575668" y="2986241"/>
            <a:ext cx="2686269" cy="3786225"/>
          </a:xfrm>
          <a:prstGeom prst="rect">
            <a:avLst/>
          </a:prstGeom>
          <a:ln w="12700">
            <a:miter lim="400000"/>
          </a:ln>
        </p:spPr>
      </p:pic>
      <p:sp>
        <p:nvSpPr>
          <p:cNvPr id="246" name="Grupo 11"/>
          <p:cNvSpPr/>
          <p:nvPr/>
        </p:nvSpPr>
        <p:spPr>
          <a:xfrm>
            <a:off x="5769428" y="4532734"/>
            <a:ext cx="3450772" cy="2536373"/>
          </a:xfrm>
          <a:prstGeom prst="roundRect">
            <a:avLst>
              <a:gd name="adj" fmla="val 7723"/>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pic>
        <p:nvPicPr>
          <p:cNvPr id="247" name="Google Shape;600;p6" descr="Google Shape;600;p6"/>
          <p:cNvPicPr>
            <a:picLocks noChangeAspect="1"/>
          </p:cNvPicPr>
          <p:nvPr/>
        </p:nvPicPr>
        <p:blipFill>
          <a:blip r:embed="rId3"/>
          <a:stretch>
            <a:fillRect/>
          </a:stretch>
        </p:blipFill>
        <p:spPr>
          <a:xfrm>
            <a:off x="6039761" y="4717853"/>
            <a:ext cx="2984453" cy="2166135"/>
          </a:xfrm>
          <a:custGeom>
            <a:avLst/>
            <a:gdLst/>
            <a:ahLst/>
            <a:cxnLst>
              <a:cxn ang="0">
                <a:pos x="wd2" y="hd2"/>
              </a:cxn>
              <a:cxn ang="5400000">
                <a:pos x="wd2" y="hd2"/>
              </a:cxn>
              <a:cxn ang="10800000">
                <a:pos x="wd2" y="hd2"/>
              </a:cxn>
              <a:cxn ang="16200000">
                <a:pos x="wd2" y="hd2"/>
              </a:cxn>
            </a:cxnLst>
            <a:rect l="0" t="0" r="r" b="b"/>
            <a:pathLst>
              <a:path w="21600" h="21600" extrusionOk="0">
                <a:moveTo>
                  <a:pt x="1241" y="0"/>
                </a:moveTo>
                <a:cubicBezTo>
                  <a:pt x="556" y="0"/>
                  <a:pt x="0" y="767"/>
                  <a:pt x="0" y="1710"/>
                </a:cubicBezTo>
                <a:lnTo>
                  <a:pt x="0" y="19890"/>
                </a:lnTo>
                <a:cubicBezTo>
                  <a:pt x="0" y="20833"/>
                  <a:pt x="556" y="21600"/>
                  <a:pt x="1241" y="21600"/>
                </a:cubicBezTo>
                <a:lnTo>
                  <a:pt x="20359" y="21600"/>
                </a:lnTo>
                <a:cubicBezTo>
                  <a:pt x="21044" y="21600"/>
                  <a:pt x="21600" y="20833"/>
                  <a:pt x="21600" y="19890"/>
                </a:cubicBezTo>
                <a:lnTo>
                  <a:pt x="21600" y="1710"/>
                </a:lnTo>
                <a:cubicBezTo>
                  <a:pt x="21600" y="767"/>
                  <a:pt x="21044" y="0"/>
                  <a:pt x="20359" y="0"/>
                </a:cubicBezTo>
                <a:lnTo>
                  <a:pt x="1241" y="0"/>
                </a:lnTo>
                <a:close/>
              </a:path>
            </a:pathLst>
          </a:custGeom>
          <a:ln w="12700">
            <a:miter lim="400000"/>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9" name="Google Shape;647;p7" descr="Google Shape;647;p7"/>
          <p:cNvPicPr>
            <a:picLocks noChangeAspect="1"/>
          </p:cNvPicPr>
          <p:nvPr/>
        </p:nvPicPr>
        <p:blipFill>
          <a:blip r:embed="rId2"/>
          <a:stretch>
            <a:fillRect/>
          </a:stretch>
        </p:blipFill>
        <p:spPr>
          <a:xfrm>
            <a:off x="4701585" y="3323928"/>
            <a:ext cx="4631419" cy="3874987"/>
          </a:xfrm>
          <a:prstGeom prst="rect">
            <a:avLst/>
          </a:prstGeom>
          <a:ln w="12700">
            <a:miter lim="400000"/>
          </a:ln>
        </p:spPr>
      </p:pic>
      <p:sp>
        <p:nvSpPr>
          <p:cNvPr id="250" name="Grupo 11"/>
          <p:cNvSpPr/>
          <p:nvPr/>
        </p:nvSpPr>
        <p:spPr>
          <a:xfrm>
            <a:off x="382497" y="1992085"/>
            <a:ext cx="6018304" cy="2862943"/>
          </a:xfrm>
          <a:prstGeom prst="roundRect">
            <a:avLst>
              <a:gd name="adj" fmla="val 7723"/>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251"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COLUMNA DE </a:t>
            </a:r>
            <a:r>
              <a:rPr b="0">
                <a:solidFill>
                  <a:srgbClr val="FF0000"/>
                </a:solidFill>
              </a:rPr>
              <a:t>DIRECCIÓN</a:t>
            </a:r>
          </a:p>
        </p:txBody>
      </p:sp>
      <p:sp>
        <p:nvSpPr>
          <p:cNvPr id="252" name="Las baterías de los automóviles son consideradas desechos tóxicos dados sus componentes y residuos  peligrosos para el medio ambiente.…"/>
          <p:cNvSpPr txBox="1"/>
          <p:nvPr/>
        </p:nvSpPr>
        <p:spPr>
          <a:xfrm>
            <a:off x="688963" y="2100281"/>
            <a:ext cx="5405372" cy="2677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Su composición deberá ir de forma reforzada para poder sostener el peso extra del módulo del AIRBAG, ya que la bolsa de aire (Airbag) está en el centro del volante.</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La columna de dirección debe tener un diseño que en caso de accidente colapse y se desarme, evitando que penetre dentro del habitáculo del conductor.</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De igual forma, se debe  asegurar que el volante quede en la posición correcta para la activación.</a:t>
            </a:r>
          </a:p>
        </p:txBody>
      </p:sp>
      <p:sp>
        <p:nvSpPr>
          <p:cNvPr id="253" name="Google Shape;43;p26"/>
          <p:cNvSpPr txBox="1">
            <a:spLocks noGrp="1"/>
          </p:cNvSpPr>
          <p:nvPr>
            <p:ph type="sldNum" sz="quarter" idx="4294967295"/>
          </p:nvPr>
        </p:nvSpPr>
        <p:spPr>
          <a:xfrm>
            <a:off x="442498" y="6881800"/>
            <a:ext cx="266350"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9</a:t>
            </a:fld>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COLUMNA DE </a:t>
            </a:r>
            <a:r>
              <a:rPr b="0">
                <a:solidFill>
                  <a:srgbClr val="FF0000"/>
                </a:solidFill>
              </a:rPr>
              <a:t>DIRECCIÓN</a:t>
            </a:r>
          </a:p>
        </p:txBody>
      </p:sp>
      <p:sp>
        <p:nvSpPr>
          <p:cNvPr id="256" name="Las baterías de los automóviles son consideradas desechos tóxicos dados sus componentes y residuos  peligrosos para el medio ambiente.…"/>
          <p:cNvSpPr txBox="1"/>
          <p:nvPr/>
        </p:nvSpPr>
        <p:spPr>
          <a:xfrm>
            <a:off x="728968" y="2464845"/>
            <a:ext cx="8257562" cy="645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1600">
                <a:solidFill>
                  <a:srgbClr val="741B47"/>
                </a:solidFill>
                <a:latin typeface="Calibri"/>
                <a:ea typeface="Calibri"/>
                <a:cs typeface="Calibri"/>
                <a:sym typeface="Calibri"/>
              </a:defRPr>
            </a:lvl1pPr>
          </a:lstStyle>
          <a:p>
            <a:r>
              <a:t>Columna de dirección colapsando, mediante unos soportes que en caso de accidentes se rompen para evitar posibles lesiones del conductor.</a:t>
            </a:r>
          </a:p>
        </p:txBody>
      </p:sp>
      <p:sp>
        <p:nvSpPr>
          <p:cNvPr id="257" name="Google Shape;43;p26"/>
          <p:cNvSpPr txBox="1">
            <a:spLocks noGrp="1"/>
          </p:cNvSpPr>
          <p:nvPr>
            <p:ph type="sldNum" sz="quarter" idx="4294967295"/>
          </p:nvPr>
        </p:nvSpPr>
        <p:spPr>
          <a:xfrm>
            <a:off x="371691"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10</a:t>
            </a:fld>
            <a:endParaRPr/>
          </a:p>
        </p:txBody>
      </p:sp>
      <p:pic>
        <p:nvPicPr>
          <p:cNvPr id="258" name="Google Shape;695;p8" descr="Google Shape;695;p8"/>
          <p:cNvPicPr>
            <a:picLocks noChangeAspect="1"/>
          </p:cNvPicPr>
          <p:nvPr/>
        </p:nvPicPr>
        <p:blipFill>
          <a:blip r:embed="rId2"/>
          <a:srcRect r="3"/>
          <a:stretch>
            <a:fillRect/>
          </a:stretch>
        </p:blipFill>
        <p:spPr>
          <a:xfrm>
            <a:off x="1177831" y="3324526"/>
            <a:ext cx="3207545" cy="3314699"/>
          </a:xfrm>
          <a:custGeom>
            <a:avLst/>
            <a:gdLst/>
            <a:ahLst/>
            <a:cxnLst>
              <a:cxn ang="0">
                <a:pos x="wd2" y="hd2"/>
              </a:cxn>
              <a:cxn ang="5400000">
                <a:pos x="wd2" y="hd2"/>
              </a:cxn>
              <a:cxn ang="10800000">
                <a:pos x="wd2" y="hd2"/>
              </a:cxn>
              <a:cxn ang="16200000">
                <a:pos x="wd2" y="hd2"/>
              </a:cxn>
            </a:cxnLst>
            <a:rect l="0" t="0" r="r" b="b"/>
            <a:pathLst>
              <a:path w="21600" h="21600" extrusionOk="0">
                <a:moveTo>
                  <a:pt x="1620" y="0"/>
                </a:moveTo>
                <a:cubicBezTo>
                  <a:pt x="724" y="0"/>
                  <a:pt x="0" y="701"/>
                  <a:pt x="0" y="1567"/>
                </a:cubicBezTo>
                <a:lnTo>
                  <a:pt x="0" y="20033"/>
                </a:lnTo>
                <a:cubicBezTo>
                  <a:pt x="0" y="20899"/>
                  <a:pt x="724" y="21600"/>
                  <a:pt x="1620" y="21600"/>
                </a:cubicBezTo>
                <a:lnTo>
                  <a:pt x="19980" y="21600"/>
                </a:lnTo>
                <a:cubicBezTo>
                  <a:pt x="20876" y="21600"/>
                  <a:pt x="21600" y="20899"/>
                  <a:pt x="21600" y="20033"/>
                </a:cubicBezTo>
                <a:lnTo>
                  <a:pt x="21600" y="1567"/>
                </a:lnTo>
                <a:cubicBezTo>
                  <a:pt x="21600" y="701"/>
                  <a:pt x="20876" y="0"/>
                  <a:pt x="19980" y="0"/>
                </a:cubicBezTo>
                <a:lnTo>
                  <a:pt x="1620" y="0"/>
                </a:lnTo>
                <a:close/>
              </a:path>
            </a:pathLst>
          </a:custGeom>
          <a:ln w="12700">
            <a:miter lim="400000"/>
          </a:ln>
        </p:spPr>
      </p:pic>
      <p:pic>
        <p:nvPicPr>
          <p:cNvPr id="259" name="Google Shape;696;p8" descr="Google Shape;696;p8"/>
          <p:cNvPicPr>
            <a:picLocks noChangeAspect="1"/>
          </p:cNvPicPr>
          <p:nvPr/>
        </p:nvPicPr>
        <p:blipFill>
          <a:blip r:embed="rId3"/>
          <a:stretch>
            <a:fillRect/>
          </a:stretch>
        </p:blipFill>
        <p:spPr>
          <a:xfrm>
            <a:off x="5468856" y="3324526"/>
            <a:ext cx="3068813" cy="3314699"/>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 name="Grupo 11"/>
          <p:cNvSpPr/>
          <p:nvPr/>
        </p:nvSpPr>
        <p:spPr>
          <a:xfrm>
            <a:off x="355607" y="2080910"/>
            <a:ext cx="8950508" cy="4907719"/>
          </a:xfrm>
          <a:prstGeom prst="roundRect">
            <a:avLst>
              <a:gd name="adj" fmla="val 6468"/>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62" name="Diagrama de flujo: conector 15"/>
          <p:cNvSpPr/>
          <p:nvPr/>
        </p:nvSpPr>
        <p:spPr>
          <a:xfrm>
            <a:off x="3813871" y="4751601"/>
            <a:ext cx="2087759" cy="2087759"/>
          </a:xfrm>
          <a:prstGeom prst="ellipse">
            <a:avLst/>
          </a:prstGeom>
          <a:solidFill>
            <a:srgbClr val="FFFFFF"/>
          </a:solidFill>
          <a:ln w="12700">
            <a:miter lim="400000"/>
          </a:ln>
        </p:spPr>
        <p:txBody>
          <a:bodyPr lIns="0" tIns="0" rIns="0" bIns="0"/>
          <a:lstStyle/>
          <a:p>
            <a:endParaRPr/>
          </a:p>
        </p:txBody>
      </p:sp>
      <p:sp>
        <p:nvSpPr>
          <p:cNvPr id="263" name="Diagrama de flujo: conector 1"/>
          <p:cNvSpPr/>
          <p:nvPr/>
        </p:nvSpPr>
        <p:spPr>
          <a:xfrm>
            <a:off x="1888771" y="2287043"/>
            <a:ext cx="2087759" cy="2087759"/>
          </a:xfrm>
          <a:prstGeom prst="ellipse">
            <a:avLst/>
          </a:prstGeom>
          <a:solidFill>
            <a:srgbClr val="FFFFFF"/>
          </a:solidFill>
          <a:ln w="12700">
            <a:miter lim="400000"/>
          </a:ln>
        </p:spPr>
        <p:txBody>
          <a:bodyPr lIns="0" tIns="0" rIns="0" bIns="0"/>
          <a:lstStyle/>
          <a:p>
            <a:endParaRPr/>
          </a:p>
        </p:txBody>
      </p:sp>
      <p:sp>
        <p:nvSpPr>
          <p:cNvPr id="264"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CINTA (CABLE DE ESPIRAL) </a:t>
            </a:r>
            <a:r>
              <a:rPr b="0">
                <a:solidFill>
                  <a:srgbClr val="FF0000"/>
                </a:solidFill>
              </a:rPr>
              <a:t>DE AIRBAG</a:t>
            </a:r>
          </a:p>
        </p:txBody>
      </p:sp>
      <p:sp>
        <p:nvSpPr>
          <p:cNvPr id="265" name="Las baterías de los automóviles son consideradas desechos tóxicos dados sus componentes y residuos  peligrosos para el medio ambiente.…"/>
          <p:cNvSpPr txBox="1"/>
          <p:nvPr/>
        </p:nvSpPr>
        <p:spPr>
          <a:xfrm>
            <a:off x="4556588" y="2371657"/>
            <a:ext cx="4650806" cy="19159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La cinta o cable espiral representa la unión entre la columna de dirección colapsable y el volante del conductor.</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Es la comunicación entre la unidad de mando o control del sistema airbag y el generador de gas durante el giro del volante.</a:t>
            </a:r>
          </a:p>
        </p:txBody>
      </p:sp>
      <p:sp>
        <p:nvSpPr>
          <p:cNvPr id="266" name="Google Shape;43;p26"/>
          <p:cNvSpPr txBox="1">
            <a:spLocks noGrp="1"/>
          </p:cNvSpPr>
          <p:nvPr>
            <p:ph type="sldNum" sz="quarter" idx="4294967295"/>
          </p:nvPr>
        </p:nvSpPr>
        <p:spPr>
          <a:xfrm>
            <a:off x="371691"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11</a:t>
            </a:fld>
            <a:endParaRPr/>
          </a:p>
        </p:txBody>
      </p:sp>
      <p:pic>
        <p:nvPicPr>
          <p:cNvPr id="267" name="Google Shape;744;p9" descr="Google Shape;744;p9"/>
          <p:cNvPicPr>
            <a:picLocks noChangeAspect="1"/>
          </p:cNvPicPr>
          <p:nvPr/>
        </p:nvPicPr>
        <p:blipFill>
          <a:blip r:embed="rId2"/>
          <a:srcRect l="12784" r="18727" b="755"/>
          <a:stretch>
            <a:fillRect/>
          </a:stretch>
        </p:blipFill>
        <p:spPr>
          <a:xfrm>
            <a:off x="2037707" y="2449529"/>
            <a:ext cx="1789908" cy="1776358"/>
          </a:xfrm>
          <a:custGeom>
            <a:avLst/>
            <a:gdLst/>
            <a:ahLst/>
            <a:cxnLst>
              <a:cxn ang="0">
                <a:pos x="wd2" y="hd2"/>
              </a:cxn>
              <a:cxn ang="5400000">
                <a:pos x="wd2" y="hd2"/>
              </a:cxn>
              <a:cxn ang="10800000">
                <a:pos x="wd2" y="hd2"/>
              </a:cxn>
              <a:cxn ang="16200000">
                <a:pos x="wd2" y="hd2"/>
              </a:cxn>
            </a:cxnLst>
            <a:rect l="0" t="0" r="r" b="b"/>
            <a:pathLst>
              <a:path w="21600" h="21600" extrusionOk="0">
                <a:moveTo>
                  <a:pt x="9004" y="0"/>
                </a:moveTo>
                <a:cubicBezTo>
                  <a:pt x="3897" y="864"/>
                  <a:pt x="0" y="5326"/>
                  <a:pt x="0" y="10718"/>
                </a:cubicBezTo>
                <a:cubicBezTo>
                  <a:pt x="0" y="16728"/>
                  <a:pt x="4835" y="21600"/>
                  <a:pt x="10800" y="21600"/>
                </a:cubicBezTo>
                <a:cubicBezTo>
                  <a:pt x="16765" y="21600"/>
                  <a:pt x="21600" y="16728"/>
                  <a:pt x="21600" y="10718"/>
                </a:cubicBezTo>
                <a:cubicBezTo>
                  <a:pt x="21600" y="5326"/>
                  <a:pt x="17703" y="864"/>
                  <a:pt x="12596" y="0"/>
                </a:cubicBezTo>
                <a:lnTo>
                  <a:pt x="9004" y="0"/>
                </a:lnTo>
                <a:close/>
              </a:path>
            </a:pathLst>
          </a:custGeom>
          <a:ln w="12700">
            <a:miter lim="400000"/>
          </a:ln>
        </p:spPr>
      </p:pic>
      <p:pic>
        <p:nvPicPr>
          <p:cNvPr id="268" name="Google Shape;745;p9" descr="Google Shape;745;p9"/>
          <p:cNvPicPr>
            <a:picLocks noChangeAspect="1"/>
          </p:cNvPicPr>
          <p:nvPr/>
        </p:nvPicPr>
        <p:blipFill>
          <a:blip r:embed="rId3"/>
          <a:srcRect l="12954" t="4324" r="8521" b="991"/>
          <a:stretch>
            <a:fillRect/>
          </a:stretch>
        </p:blipFill>
        <p:spPr>
          <a:xfrm>
            <a:off x="3975029" y="4863591"/>
            <a:ext cx="1765301" cy="186372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path>
            </a:pathLst>
          </a:custGeom>
          <a:ln w="12700">
            <a:miter lim="400000"/>
          </a:ln>
        </p:spPr>
      </p:pic>
      <p:sp>
        <p:nvSpPr>
          <p:cNvPr id="269" name="Triángulo isósceles 13"/>
          <p:cNvSpPr/>
          <p:nvPr/>
        </p:nvSpPr>
        <p:spPr>
          <a:xfrm rot="9055110">
            <a:off x="7553377" y="4227371"/>
            <a:ext cx="333496" cy="788257"/>
          </a:xfrm>
          <a:prstGeom prst="triangle">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270" name="Diagrama de flujo: conector 14"/>
          <p:cNvSpPr/>
          <p:nvPr/>
        </p:nvSpPr>
        <p:spPr>
          <a:xfrm>
            <a:off x="614202" y="4454423"/>
            <a:ext cx="2087760" cy="2087759"/>
          </a:xfrm>
          <a:prstGeom prst="ellipse">
            <a:avLst/>
          </a:prstGeom>
          <a:solidFill>
            <a:srgbClr val="FFFFFF"/>
          </a:solidFill>
          <a:ln w="12700">
            <a:miter lim="400000"/>
          </a:ln>
        </p:spPr>
        <p:txBody>
          <a:bodyPr lIns="0" tIns="0" rIns="0" bIns="0"/>
          <a:lstStyle/>
          <a:p>
            <a:endParaRPr/>
          </a:p>
        </p:txBody>
      </p:sp>
      <p:pic>
        <p:nvPicPr>
          <p:cNvPr id="271" name="Imagen" descr="Imagen"/>
          <p:cNvPicPr>
            <a:picLocks noChangeAspect="1"/>
          </p:cNvPicPr>
          <p:nvPr/>
        </p:nvPicPr>
        <p:blipFill>
          <a:blip r:embed="rId4"/>
          <a:stretch>
            <a:fillRect/>
          </a:stretch>
        </p:blipFill>
        <p:spPr>
          <a:xfrm flipH="1">
            <a:off x="6457056" y="4287656"/>
            <a:ext cx="3182743" cy="3355479"/>
          </a:xfrm>
          <a:prstGeom prst="rect">
            <a:avLst/>
          </a:prstGeom>
          <a:ln w="12700">
            <a:miter lim="400000"/>
          </a:ln>
        </p:spPr>
      </p:pic>
      <p:pic>
        <p:nvPicPr>
          <p:cNvPr id="272" name="Google Shape;743;p9" descr="Google Shape;743;p9"/>
          <p:cNvPicPr>
            <a:picLocks noChangeAspect="1"/>
          </p:cNvPicPr>
          <p:nvPr/>
        </p:nvPicPr>
        <p:blipFill>
          <a:blip r:embed="rId5"/>
          <a:srcRect l="24707" r="19594" b="8358"/>
          <a:stretch>
            <a:fillRect/>
          </a:stretch>
        </p:blipFill>
        <p:spPr>
          <a:xfrm rot="5400000">
            <a:off x="1027727" y="4871725"/>
            <a:ext cx="1260710" cy="1265941"/>
          </a:xfrm>
          <a:prstGeom prst="rect">
            <a:avLst/>
          </a:prstGeom>
          <a:ln w="12700">
            <a:miter lim="400000"/>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CUBIERTA </a:t>
            </a:r>
            <a:r>
              <a:rPr b="0">
                <a:solidFill>
                  <a:srgbClr val="FF0000"/>
                </a:solidFill>
              </a:rPr>
              <a:t>PROTECTORA</a:t>
            </a:r>
          </a:p>
        </p:txBody>
      </p:sp>
      <p:sp>
        <p:nvSpPr>
          <p:cNvPr id="275" name="Las baterías de los automóviles son consideradas desechos tóxicos dados sus componentes y residuos  peligrosos para el medio ambiente.…"/>
          <p:cNvSpPr txBox="1"/>
          <p:nvPr/>
        </p:nvSpPr>
        <p:spPr>
          <a:xfrm>
            <a:off x="626843" y="5238229"/>
            <a:ext cx="8288558" cy="1407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Es la parte más visible del volante, y del sistema Airbag SRS, esta cubierta (tapa) cubre la bolsa de aire y el generador de gas que va en su interior. </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En caso de colisión, esta se rompe (rasga) por una costura de la cubierta, de esta forma el inflado funciona correctamente</a:t>
            </a:r>
          </a:p>
        </p:txBody>
      </p:sp>
      <p:pic>
        <p:nvPicPr>
          <p:cNvPr id="276" name="Google Shape;792;p10" descr="Google Shape;792;p10"/>
          <p:cNvPicPr>
            <a:picLocks noChangeAspect="1"/>
          </p:cNvPicPr>
          <p:nvPr/>
        </p:nvPicPr>
        <p:blipFill>
          <a:blip r:embed="rId2"/>
          <a:srcRect r="15228"/>
          <a:stretch>
            <a:fillRect/>
          </a:stretch>
        </p:blipFill>
        <p:spPr>
          <a:xfrm>
            <a:off x="866298" y="2105406"/>
            <a:ext cx="3589338" cy="2820986"/>
          </a:xfrm>
          <a:custGeom>
            <a:avLst/>
            <a:gdLst/>
            <a:ahLst/>
            <a:cxnLst>
              <a:cxn ang="0">
                <a:pos x="wd2" y="hd2"/>
              </a:cxn>
              <a:cxn ang="5400000">
                <a:pos x="wd2" y="hd2"/>
              </a:cxn>
              <a:cxn ang="10800000">
                <a:pos x="wd2" y="hd2"/>
              </a:cxn>
              <a:cxn ang="16200000">
                <a:pos x="wd2" y="hd2"/>
              </a:cxn>
            </a:cxnLst>
            <a:rect l="0" t="0" r="r" b="b"/>
            <a:pathLst>
              <a:path w="21600" h="21600" extrusionOk="0">
                <a:moveTo>
                  <a:pt x="2830" y="0"/>
                </a:moveTo>
                <a:cubicBezTo>
                  <a:pt x="1268" y="0"/>
                  <a:pt x="0" y="1613"/>
                  <a:pt x="0" y="3601"/>
                </a:cubicBezTo>
                <a:lnTo>
                  <a:pt x="0" y="17999"/>
                </a:lnTo>
                <a:cubicBezTo>
                  <a:pt x="0" y="19987"/>
                  <a:pt x="1268" y="21600"/>
                  <a:pt x="2830" y="21600"/>
                </a:cubicBezTo>
                <a:lnTo>
                  <a:pt x="18770" y="21600"/>
                </a:lnTo>
                <a:cubicBezTo>
                  <a:pt x="20332" y="21600"/>
                  <a:pt x="21600" y="19987"/>
                  <a:pt x="21600" y="17999"/>
                </a:cubicBezTo>
                <a:lnTo>
                  <a:pt x="21600" y="3601"/>
                </a:lnTo>
                <a:cubicBezTo>
                  <a:pt x="21600" y="1613"/>
                  <a:pt x="20332" y="0"/>
                  <a:pt x="18770" y="0"/>
                </a:cubicBezTo>
                <a:lnTo>
                  <a:pt x="2830" y="0"/>
                </a:lnTo>
                <a:close/>
              </a:path>
            </a:pathLst>
          </a:custGeom>
          <a:ln w="12700">
            <a:miter lim="400000"/>
          </a:ln>
        </p:spPr>
      </p:pic>
      <p:pic>
        <p:nvPicPr>
          <p:cNvPr id="277" name="Google Shape;793;p10" descr="Google Shape;793;p10"/>
          <p:cNvPicPr>
            <a:picLocks noChangeAspect="1"/>
          </p:cNvPicPr>
          <p:nvPr/>
        </p:nvPicPr>
        <p:blipFill>
          <a:blip r:embed="rId3"/>
          <a:stretch>
            <a:fillRect/>
          </a:stretch>
        </p:blipFill>
        <p:spPr>
          <a:xfrm>
            <a:off x="5121785" y="2105406"/>
            <a:ext cx="3727417" cy="2820986"/>
          </a:xfrm>
          <a:custGeom>
            <a:avLst/>
            <a:gdLst/>
            <a:ahLst/>
            <a:cxnLst>
              <a:cxn ang="0">
                <a:pos x="wd2" y="hd2"/>
              </a:cxn>
              <a:cxn ang="5400000">
                <a:pos x="wd2" y="hd2"/>
              </a:cxn>
              <a:cxn ang="10800000">
                <a:pos x="wd2" y="hd2"/>
              </a:cxn>
              <a:cxn ang="16200000">
                <a:pos x="wd2" y="hd2"/>
              </a:cxn>
            </a:cxnLst>
            <a:rect l="0" t="0" r="r" b="b"/>
            <a:pathLst>
              <a:path w="21600" h="21600" extrusionOk="0">
                <a:moveTo>
                  <a:pt x="2725" y="0"/>
                </a:moveTo>
                <a:cubicBezTo>
                  <a:pt x="1221" y="0"/>
                  <a:pt x="0" y="1613"/>
                  <a:pt x="0" y="3601"/>
                </a:cubicBezTo>
                <a:lnTo>
                  <a:pt x="0" y="17999"/>
                </a:lnTo>
                <a:cubicBezTo>
                  <a:pt x="0" y="19987"/>
                  <a:pt x="1221" y="21600"/>
                  <a:pt x="2725" y="21600"/>
                </a:cubicBezTo>
                <a:lnTo>
                  <a:pt x="18875" y="21600"/>
                </a:lnTo>
                <a:cubicBezTo>
                  <a:pt x="20379" y="21600"/>
                  <a:pt x="21600" y="19987"/>
                  <a:pt x="21600" y="17999"/>
                </a:cubicBezTo>
                <a:lnTo>
                  <a:pt x="21600" y="3601"/>
                </a:lnTo>
                <a:cubicBezTo>
                  <a:pt x="21600" y="1613"/>
                  <a:pt x="20379" y="0"/>
                  <a:pt x="18875" y="0"/>
                </a:cubicBezTo>
                <a:lnTo>
                  <a:pt x="2725" y="0"/>
                </a:lnTo>
                <a:close/>
              </a:path>
            </a:pathLst>
          </a:custGeom>
          <a:ln w="12700">
            <a:miter lim="400000"/>
          </a:ln>
        </p:spPr>
      </p:pic>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 name="Grupo 11"/>
          <p:cNvSpPr/>
          <p:nvPr/>
        </p:nvSpPr>
        <p:spPr>
          <a:xfrm>
            <a:off x="382496" y="2518074"/>
            <a:ext cx="8848590" cy="1020200"/>
          </a:xfrm>
          <a:prstGeom prst="roundRect">
            <a:avLst>
              <a:gd name="adj" fmla="val 16939"/>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280"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BOLSA </a:t>
            </a:r>
            <a:r>
              <a:rPr b="0">
                <a:solidFill>
                  <a:srgbClr val="FF0000"/>
                </a:solidFill>
              </a:rPr>
              <a:t>DE AIRE</a:t>
            </a:r>
          </a:p>
        </p:txBody>
      </p:sp>
      <p:pic>
        <p:nvPicPr>
          <p:cNvPr id="281" name="Google Shape;840;p11" descr="Google Shape;840;p11"/>
          <p:cNvPicPr>
            <a:picLocks noChangeAspect="1"/>
          </p:cNvPicPr>
          <p:nvPr/>
        </p:nvPicPr>
        <p:blipFill>
          <a:blip r:embed="rId2"/>
          <a:srcRect r="1" b="6"/>
          <a:stretch>
            <a:fillRect/>
          </a:stretch>
        </p:blipFill>
        <p:spPr>
          <a:xfrm>
            <a:off x="812816" y="3913868"/>
            <a:ext cx="3681017" cy="2541191"/>
          </a:xfrm>
          <a:custGeom>
            <a:avLst/>
            <a:gdLst/>
            <a:ahLst/>
            <a:cxnLst>
              <a:cxn ang="0">
                <a:pos x="wd2" y="hd2"/>
              </a:cxn>
              <a:cxn ang="5400000">
                <a:pos x="wd2" y="hd2"/>
              </a:cxn>
              <a:cxn ang="10800000">
                <a:pos x="wd2" y="hd2"/>
              </a:cxn>
              <a:cxn ang="16200000">
                <a:pos x="wd2" y="hd2"/>
              </a:cxn>
            </a:cxnLst>
            <a:rect l="0" t="0" r="r" b="b"/>
            <a:pathLst>
              <a:path w="21600" h="21600" extrusionOk="0">
                <a:moveTo>
                  <a:pt x="2485" y="0"/>
                </a:moveTo>
                <a:cubicBezTo>
                  <a:pt x="1112" y="0"/>
                  <a:pt x="0" y="1611"/>
                  <a:pt x="0" y="3599"/>
                </a:cubicBezTo>
                <a:lnTo>
                  <a:pt x="0" y="18001"/>
                </a:lnTo>
                <a:cubicBezTo>
                  <a:pt x="0" y="19989"/>
                  <a:pt x="1112" y="21600"/>
                  <a:pt x="2485" y="21600"/>
                </a:cubicBezTo>
                <a:lnTo>
                  <a:pt x="19115" y="21600"/>
                </a:lnTo>
                <a:cubicBezTo>
                  <a:pt x="20488" y="21600"/>
                  <a:pt x="21600" y="19989"/>
                  <a:pt x="21600" y="18001"/>
                </a:cubicBezTo>
                <a:lnTo>
                  <a:pt x="21600" y="3599"/>
                </a:lnTo>
                <a:cubicBezTo>
                  <a:pt x="21600" y="1611"/>
                  <a:pt x="20488" y="0"/>
                  <a:pt x="19115" y="0"/>
                </a:cubicBezTo>
                <a:lnTo>
                  <a:pt x="2485" y="0"/>
                </a:lnTo>
                <a:close/>
              </a:path>
            </a:pathLst>
          </a:custGeom>
          <a:ln w="12700">
            <a:miter lim="400000"/>
          </a:ln>
        </p:spPr>
      </p:pic>
      <p:pic>
        <p:nvPicPr>
          <p:cNvPr id="282" name="Google Shape;841;p11" descr="Google Shape;841;p11"/>
          <p:cNvPicPr>
            <a:picLocks noChangeAspect="1"/>
          </p:cNvPicPr>
          <p:nvPr/>
        </p:nvPicPr>
        <p:blipFill>
          <a:blip r:embed="rId3"/>
          <a:srcRect b="2211"/>
          <a:stretch>
            <a:fillRect/>
          </a:stretch>
        </p:blipFill>
        <p:spPr>
          <a:xfrm>
            <a:off x="4857749" y="3913867"/>
            <a:ext cx="3702670" cy="2541192"/>
          </a:xfrm>
          <a:custGeom>
            <a:avLst/>
            <a:gdLst/>
            <a:ahLst/>
            <a:cxnLst>
              <a:cxn ang="0">
                <a:pos x="wd2" y="hd2"/>
              </a:cxn>
              <a:cxn ang="5400000">
                <a:pos x="wd2" y="hd2"/>
              </a:cxn>
              <a:cxn ang="10800000">
                <a:pos x="wd2" y="hd2"/>
              </a:cxn>
              <a:cxn ang="16200000">
                <a:pos x="wd2" y="hd2"/>
              </a:cxn>
            </a:cxnLst>
            <a:rect l="0" t="0" r="r" b="b"/>
            <a:pathLst>
              <a:path w="21600" h="21600" extrusionOk="0">
                <a:moveTo>
                  <a:pt x="2470" y="0"/>
                </a:moveTo>
                <a:cubicBezTo>
                  <a:pt x="1106" y="0"/>
                  <a:pt x="0" y="1611"/>
                  <a:pt x="0" y="3599"/>
                </a:cubicBezTo>
                <a:lnTo>
                  <a:pt x="0" y="18001"/>
                </a:lnTo>
                <a:cubicBezTo>
                  <a:pt x="0" y="19989"/>
                  <a:pt x="1106" y="21600"/>
                  <a:pt x="2470" y="21600"/>
                </a:cubicBezTo>
                <a:lnTo>
                  <a:pt x="19127" y="21600"/>
                </a:lnTo>
                <a:cubicBezTo>
                  <a:pt x="20492" y="21600"/>
                  <a:pt x="21600" y="19989"/>
                  <a:pt x="21600" y="18001"/>
                </a:cubicBezTo>
                <a:lnTo>
                  <a:pt x="21600" y="3599"/>
                </a:lnTo>
                <a:cubicBezTo>
                  <a:pt x="21600" y="1611"/>
                  <a:pt x="20492" y="0"/>
                  <a:pt x="19127" y="0"/>
                </a:cubicBezTo>
                <a:lnTo>
                  <a:pt x="2470" y="0"/>
                </a:lnTo>
                <a:close/>
              </a:path>
            </a:pathLst>
          </a:custGeom>
          <a:ln w="12700">
            <a:miter lim="400000"/>
          </a:ln>
        </p:spPr>
      </p:pic>
      <p:sp>
        <p:nvSpPr>
          <p:cNvPr id="283" name="CuadroTexto 8"/>
          <p:cNvSpPr txBox="1"/>
          <p:nvPr/>
        </p:nvSpPr>
        <p:spPr>
          <a:xfrm>
            <a:off x="576942" y="2612676"/>
            <a:ext cx="8305801" cy="8085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latin typeface="Calibri"/>
                <a:ea typeface="Calibri"/>
                <a:cs typeface="Calibri"/>
                <a:sym typeface="Calibri"/>
              </a:defRPr>
            </a:lvl1pPr>
          </a:lstStyle>
          <a:p>
            <a:r>
              <a:t>Es la bolsa de aire (AIRBAG) es de tela poliamida y se infla para recibir al conductor o pasajero y evitar las lesiones que se pudiesen producir. Se recubre con neopreno y con una capa de silicona, la cual nos va a proteger de los gases calientes al momento de activarse.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5" name="Google Shape;260;p11" descr="Google Shape;260;p11"/>
          <p:cNvPicPr>
            <a:picLocks noChangeAspect="1"/>
          </p:cNvPicPr>
          <p:nvPr/>
        </p:nvPicPr>
        <p:blipFill>
          <a:blip r:embed="rId2"/>
          <a:stretch>
            <a:fillRect/>
          </a:stretch>
        </p:blipFill>
        <p:spPr>
          <a:xfrm>
            <a:off x="5902233" y="1304434"/>
            <a:ext cx="3094286" cy="5481848"/>
          </a:xfrm>
          <a:prstGeom prst="rect">
            <a:avLst/>
          </a:prstGeom>
          <a:ln w="12700">
            <a:miter lim="400000"/>
          </a:ln>
        </p:spPr>
      </p:pic>
      <p:sp>
        <p:nvSpPr>
          <p:cNvPr id="286" name="Google Shape;261;p11"/>
          <p:cNvSpPr txBox="1"/>
          <p:nvPr/>
        </p:nvSpPr>
        <p:spPr>
          <a:xfrm>
            <a:off x="624576" y="5745510"/>
            <a:ext cx="4995621" cy="45413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289" name="Google Shape;262;p11"/>
          <p:cNvGrpSpPr/>
          <p:nvPr/>
        </p:nvGrpSpPr>
        <p:grpSpPr>
          <a:xfrm>
            <a:off x="558594" y="2258676"/>
            <a:ext cx="5146726" cy="3149070"/>
            <a:chOff x="0" y="0"/>
            <a:chExt cx="5146724" cy="3149068"/>
          </a:xfrm>
        </p:grpSpPr>
        <p:sp>
          <p:nvSpPr>
            <p:cNvPr id="287" name="Google Shape;263;p11"/>
            <p:cNvSpPr/>
            <p:nvPr/>
          </p:nvSpPr>
          <p:spPr>
            <a:xfrm>
              <a:off x="-1" y="-1"/>
              <a:ext cx="5146726" cy="3149070"/>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288" name="Google Shape;264;p11"/>
            <p:cNvSpPr txBox="1"/>
            <p:nvPr/>
          </p:nvSpPr>
          <p:spPr>
            <a:xfrm>
              <a:off x="67387" y="1384440"/>
              <a:ext cx="5011948" cy="38018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n-lt"/>
                  <a:ea typeface="+mn-ea"/>
                  <a:cs typeface="+mn-cs"/>
                  <a:sym typeface="Arial"/>
                </a:defRPr>
              </a:lvl1pPr>
            </a:lstStyle>
            <a:p>
              <a:r>
                <a:t>    </a:t>
              </a:r>
            </a:p>
          </p:txBody>
        </p:sp>
      </p:grpSp>
      <p:pic>
        <p:nvPicPr>
          <p:cNvPr id="290" name="Google Shape;265;p11" descr="Google Shape;265;p11"/>
          <p:cNvPicPr>
            <a:picLocks noChangeAspect="1"/>
          </p:cNvPicPr>
          <p:nvPr/>
        </p:nvPicPr>
        <p:blipFill>
          <a:blip r:embed="rId3"/>
          <a:stretch>
            <a:fillRect/>
          </a:stretch>
        </p:blipFill>
        <p:spPr>
          <a:xfrm>
            <a:off x="5449463" y="2061747"/>
            <a:ext cx="477104" cy="477105"/>
          </a:xfrm>
          <a:prstGeom prst="rect">
            <a:avLst/>
          </a:prstGeom>
          <a:ln w="12700">
            <a:miter lim="400000"/>
          </a:ln>
        </p:spPr>
      </p:pic>
      <p:sp>
        <p:nvSpPr>
          <p:cNvPr id="291" name="Google Shape;323;p12"/>
          <p:cNvSpPr txBox="1"/>
          <p:nvPr/>
        </p:nvSpPr>
        <p:spPr>
          <a:xfrm>
            <a:off x="375972" y="1384740"/>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292" name="Google Shape;324;p12"/>
          <p:cNvSpPr txBox="1"/>
          <p:nvPr/>
        </p:nvSpPr>
        <p:spPr>
          <a:xfrm>
            <a:off x="366450" y="1110795"/>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HAGAMOS UNA PAUSA</a:t>
            </a:r>
          </a:p>
        </p:txBody>
      </p:sp>
      <p:sp>
        <p:nvSpPr>
          <p:cNvPr id="293"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14</a:t>
            </a:fld>
            <a:endParaRPr/>
          </a:p>
        </p:txBody>
      </p:sp>
      <p:sp>
        <p:nvSpPr>
          <p:cNvPr id="294" name="Google Shape;266;p11"/>
          <p:cNvSpPr txBox="1"/>
          <p:nvPr/>
        </p:nvSpPr>
        <p:spPr>
          <a:xfrm>
            <a:off x="706356" y="3066489"/>
            <a:ext cx="4851202" cy="153344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t>¿A qué se refiere cuando hablamos de primera y segunda etapa de inflado de la bolsa de aire (AIRBAG)?</a:t>
            </a:r>
          </a:p>
          <a:p>
            <a:pPr>
              <a:lnSpc>
                <a:spcPct val="115000"/>
              </a:lnSpc>
              <a:defRPr sz="1600">
                <a:latin typeface="Calibri"/>
                <a:ea typeface="Calibri"/>
                <a:cs typeface="Calibri"/>
                <a:sym typeface="Calibri"/>
              </a:defRPr>
            </a:pPr>
            <a:r>
              <a:t> </a:t>
            </a:r>
          </a:p>
          <a:p>
            <a:pPr>
              <a:lnSpc>
                <a:spcPct val="115000"/>
              </a:lnSpc>
              <a:defRPr sz="1600">
                <a:latin typeface="Calibri"/>
                <a:ea typeface="Calibri"/>
                <a:cs typeface="Calibri"/>
                <a:sym typeface="Calibri"/>
              </a:defRPr>
            </a:pPr>
            <a:r>
              <a:t>¿Cuáles son los porcentajes de inflado de la bolsa de aire (AIRBAG)?</a:t>
            </a: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 name="Grupo 11"/>
          <p:cNvSpPr/>
          <p:nvPr/>
        </p:nvSpPr>
        <p:spPr>
          <a:xfrm>
            <a:off x="3842656" y="2463645"/>
            <a:ext cx="5490347" cy="4372583"/>
          </a:xfrm>
          <a:prstGeom prst="roundRect">
            <a:avLst>
              <a:gd name="adj" fmla="val 6732"/>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297"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GENERADOR </a:t>
            </a:r>
            <a:r>
              <a:rPr b="0">
                <a:solidFill>
                  <a:srgbClr val="FF0000"/>
                </a:solidFill>
              </a:rPr>
              <a:t>DE GAS</a:t>
            </a:r>
          </a:p>
        </p:txBody>
      </p:sp>
      <p:sp>
        <p:nvSpPr>
          <p:cNvPr id="298" name="CuadroTexto 8"/>
          <p:cNvSpPr txBox="1"/>
          <p:nvPr/>
        </p:nvSpPr>
        <p:spPr>
          <a:xfrm>
            <a:off x="4020160" y="2634000"/>
            <a:ext cx="5135337" cy="3856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600">
                <a:latin typeface="Calibri"/>
                <a:ea typeface="Calibri"/>
                <a:cs typeface="Calibri"/>
                <a:sym typeface="Calibri"/>
              </a:defRPr>
            </a:pPr>
            <a:r>
              <a:t>Este es un dispositivo explosivo, que contiene un propelente sólido (propergol) y también diferentes gases (NaN3), nitrato potásico (NO3K) y sílice (SiO2). Estos están encapsulados  en una cámara de combustión sellada en forma de cápsulas. </a:t>
            </a:r>
          </a:p>
          <a:p>
            <a:pPr>
              <a:defRPr sz="1600">
                <a:latin typeface="Calibri"/>
                <a:ea typeface="Calibri"/>
                <a:cs typeface="Calibri"/>
                <a:sym typeface="Calibri"/>
              </a:defRPr>
            </a:pPr>
            <a:endParaRPr/>
          </a:p>
          <a:p>
            <a:pPr>
              <a:defRPr sz="1600">
                <a:latin typeface="Calibri"/>
                <a:ea typeface="Calibri"/>
                <a:cs typeface="Calibri"/>
                <a:sym typeface="Calibri"/>
              </a:defRPr>
            </a:pPr>
            <a:r>
              <a:t>En el centro del generador de gas se introduce una cápsula de encendido que lleva su propia carga. Esta en caso de accidente recibe un pulso eléctrico que la detona, se activándose el propergol, cuya combustión produce el gas necesario (nitrógeno) para llenar la bolsa. </a:t>
            </a:r>
          </a:p>
          <a:p>
            <a:pPr>
              <a:defRPr sz="1600">
                <a:latin typeface="Calibri"/>
                <a:ea typeface="Calibri"/>
                <a:cs typeface="Calibri"/>
                <a:sym typeface="Calibri"/>
              </a:defRPr>
            </a:pPr>
            <a:endParaRPr/>
          </a:p>
          <a:p>
            <a:pPr>
              <a:defRPr sz="1600">
                <a:latin typeface="Calibri"/>
                <a:ea typeface="Calibri"/>
                <a:cs typeface="Calibri"/>
                <a:sym typeface="Calibri"/>
              </a:defRPr>
            </a:pPr>
            <a:r>
              <a:t>Es así como este  gas pasa de la cámara de combustión a la bolsa de aire (AIRBAG). Este dispositivo es de acero y en el caso de la bolsa de aire (AIRBAG) del acompañante, puede utilizar dos generadores de gas. </a:t>
            </a:r>
          </a:p>
        </p:txBody>
      </p:sp>
      <p:pic>
        <p:nvPicPr>
          <p:cNvPr id="299" name="Google Shape;895;p13" descr="Google Shape;895;p13"/>
          <p:cNvPicPr>
            <a:picLocks noChangeAspect="1"/>
          </p:cNvPicPr>
          <p:nvPr/>
        </p:nvPicPr>
        <p:blipFill>
          <a:blip r:embed="rId2"/>
          <a:srcRect l="14000" t="13939" r="14363" b="17272"/>
          <a:stretch>
            <a:fillRect/>
          </a:stretch>
        </p:blipFill>
        <p:spPr>
          <a:xfrm>
            <a:off x="424330" y="2634000"/>
            <a:ext cx="3240822" cy="2446515"/>
          </a:xfrm>
          <a:prstGeom prst="rect">
            <a:avLst/>
          </a:prstGeom>
          <a:ln w="12700">
            <a:miter lim="400000"/>
          </a:ln>
        </p:spPr>
      </p:pic>
      <p:pic>
        <p:nvPicPr>
          <p:cNvPr id="300" name="Google Shape;896;p13" descr="Google Shape;896;p13"/>
          <p:cNvPicPr>
            <a:picLocks noChangeAspect="1"/>
          </p:cNvPicPr>
          <p:nvPr/>
        </p:nvPicPr>
        <p:blipFill>
          <a:blip r:embed="rId3"/>
          <a:stretch>
            <a:fillRect/>
          </a:stretch>
        </p:blipFill>
        <p:spPr>
          <a:xfrm>
            <a:off x="424607" y="5080513"/>
            <a:ext cx="3240546" cy="1864115"/>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 name="Grupo 11"/>
          <p:cNvSpPr/>
          <p:nvPr/>
        </p:nvSpPr>
        <p:spPr>
          <a:xfrm>
            <a:off x="382497" y="2194024"/>
            <a:ext cx="4651407" cy="4663976"/>
          </a:xfrm>
          <a:prstGeom prst="roundRect">
            <a:avLst>
              <a:gd name="adj" fmla="val 3335"/>
            </a:avLst>
          </a:prstGeom>
          <a:solidFill>
            <a:srgbClr val="EEEEEE"/>
          </a:solidFill>
          <a:ln w="12700">
            <a:miter lim="400000"/>
          </a:ln>
        </p:spPr>
        <p:txBody>
          <a:bodyPr lIns="0" tIns="0" rIns="0" bIns="0" anchor="ctr"/>
          <a:lstStyle/>
          <a:p>
            <a:pPr>
              <a:defRPr>
                <a:latin typeface="+mn-lt"/>
                <a:ea typeface="+mn-ea"/>
                <a:cs typeface="+mn-cs"/>
                <a:sym typeface="Arial"/>
              </a:defRPr>
            </a:pPr>
            <a:endParaRPr/>
          </a:p>
        </p:txBody>
      </p:sp>
      <p:sp>
        <p:nvSpPr>
          <p:cNvPr id="303"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UNIDAD </a:t>
            </a:r>
            <a:r>
              <a:rPr b="0">
                <a:solidFill>
                  <a:srgbClr val="FF0000"/>
                </a:solidFill>
              </a:rPr>
              <a:t>DE CONTROL</a:t>
            </a:r>
          </a:p>
        </p:txBody>
      </p:sp>
      <p:sp>
        <p:nvSpPr>
          <p:cNvPr id="304" name="Las baterías de los automóviles son consideradas desechos tóxicos dados sus componentes y residuos  peligrosos para el medio ambiente.…"/>
          <p:cNvSpPr txBox="1"/>
          <p:nvPr/>
        </p:nvSpPr>
        <p:spPr>
          <a:xfrm>
            <a:off x="499932" y="2432447"/>
            <a:ext cx="4416536" cy="2169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defRPr sz="1600">
                <a:solidFill>
                  <a:srgbClr val="741B47"/>
                </a:solidFill>
                <a:latin typeface="Calibri"/>
                <a:ea typeface="Calibri"/>
                <a:cs typeface="Calibri"/>
                <a:sym typeface="Calibri"/>
              </a:defRPr>
            </a:pPr>
            <a:r>
              <a:t>Es el elemento principal  del sistema de AIRBAG y se ubica en la parte central del vehículo.</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Esta unidad de mando esta en la zona del tablero o clúster de instrumentos.</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Sus Parámetros de funcionamientos son encargarse de:</a:t>
            </a:r>
          </a:p>
        </p:txBody>
      </p:sp>
      <p:sp>
        <p:nvSpPr>
          <p:cNvPr id="305" name="Las baterías de los automóviles son consideradas desechos tóxicos dados sus componentes y residuos  peligrosos para el medio ambiente.…"/>
          <p:cNvSpPr txBox="1"/>
          <p:nvPr/>
        </p:nvSpPr>
        <p:spPr>
          <a:xfrm>
            <a:off x="5145939" y="4195579"/>
            <a:ext cx="4416536" cy="267799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marL="285750" indent="-285750">
              <a:buSzPct val="100000"/>
              <a:buFont typeface="Arial"/>
              <a:buChar char="•"/>
              <a:defRPr sz="1600">
                <a:solidFill>
                  <a:srgbClr val="741B47"/>
                </a:solidFill>
                <a:latin typeface="Calibri"/>
                <a:ea typeface="Calibri"/>
                <a:cs typeface="Calibri"/>
                <a:sym typeface="Calibri"/>
              </a:defRPr>
            </a:pPr>
            <a:r>
              <a:t>Detectar las colisiones.</a:t>
            </a:r>
          </a:p>
          <a:p>
            <a:pPr marL="285750" indent="-285750">
              <a:buSzPct val="100000"/>
              <a:buFont typeface="Arial"/>
              <a:buChar char="•"/>
              <a:defRPr sz="1600">
                <a:solidFill>
                  <a:srgbClr val="741B47"/>
                </a:solidFill>
                <a:latin typeface="Calibri"/>
                <a:ea typeface="Calibri"/>
                <a:cs typeface="Calibri"/>
                <a:sym typeface="Calibri"/>
              </a:defRPr>
            </a:pPr>
            <a:r>
              <a:t>Recibir las diferentes señales de los sensores.</a:t>
            </a:r>
          </a:p>
          <a:p>
            <a:pPr marL="285750" indent="-285750">
              <a:buSzPct val="100000"/>
              <a:buFont typeface="Arial"/>
              <a:buChar char="•"/>
              <a:defRPr sz="1600">
                <a:solidFill>
                  <a:srgbClr val="741B47"/>
                </a:solidFill>
                <a:latin typeface="Calibri"/>
                <a:ea typeface="Calibri"/>
                <a:cs typeface="Calibri"/>
                <a:sym typeface="Calibri"/>
              </a:defRPr>
            </a:pPr>
            <a:r>
              <a:t>Suministra energía propia los sistemas de activación, independiente si la batería del vehículo tiene carga. </a:t>
            </a:r>
          </a:p>
          <a:p>
            <a:pPr marL="285750" indent="-285750">
              <a:buSzPct val="100000"/>
              <a:buFont typeface="Arial"/>
              <a:buChar char="•"/>
              <a:defRPr sz="1600">
                <a:solidFill>
                  <a:srgbClr val="741B47"/>
                </a:solidFill>
                <a:latin typeface="Calibri"/>
                <a:ea typeface="Calibri"/>
                <a:cs typeface="Calibri"/>
                <a:sym typeface="Calibri"/>
              </a:defRPr>
            </a:pPr>
            <a:r>
              <a:t>Realiza un autodiagnóstico al sistema.</a:t>
            </a:r>
          </a:p>
          <a:p>
            <a:pPr marL="285750" indent="-285750">
              <a:buSzPct val="100000"/>
              <a:buFont typeface="Arial"/>
              <a:buChar char="•"/>
              <a:defRPr sz="1600">
                <a:solidFill>
                  <a:srgbClr val="741B47"/>
                </a:solidFill>
                <a:latin typeface="Calibri"/>
                <a:ea typeface="Calibri"/>
                <a:cs typeface="Calibri"/>
                <a:sym typeface="Calibri"/>
              </a:defRPr>
            </a:pPr>
            <a:r>
              <a:t>Registro de los códigos de fallas (DTC) en la memoria de averías.</a:t>
            </a:r>
          </a:p>
          <a:p>
            <a:pPr marL="285750" indent="-285750">
              <a:buSzPct val="100000"/>
              <a:buFont typeface="Arial"/>
              <a:buChar char="•"/>
              <a:defRPr sz="1600">
                <a:solidFill>
                  <a:srgbClr val="741B47"/>
                </a:solidFill>
                <a:latin typeface="Calibri"/>
                <a:ea typeface="Calibri"/>
                <a:cs typeface="Calibri"/>
                <a:sym typeface="Calibri"/>
              </a:defRPr>
            </a:pPr>
            <a:r>
              <a:t>Encendido de la luz testigo de control del airbag si se presenta una falla en el sistema.</a:t>
            </a:r>
          </a:p>
        </p:txBody>
      </p:sp>
      <p:pic>
        <p:nvPicPr>
          <p:cNvPr id="306" name="Google Shape;944;p14" descr="Google Shape;944;p14"/>
          <p:cNvPicPr>
            <a:picLocks noChangeAspect="1"/>
          </p:cNvPicPr>
          <p:nvPr/>
        </p:nvPicPr>
        <p:blipFill>
          <a:blip r:embed="rId2"/>
          <a:srcRect b="50001"/>
          <a:stretch>
            <a:fillRect/>
          </a:stretch>
        </p:blipFill>
        <p:spPr>
          <a:xfrm>
            <a:off x="1243779" y="4684641"/>
            <a:ext cx="2928842" cy="1944688"/>
          </a:xfrm>
          <a:custGeom>
            <a:avLst/>
            <a:gdLst/>
            <a:ahLst/>
            <a:cxnLst>
              <a:cxn ang="0">
                <a:pos x="wd2" y="hd2"/>
              </a:cxn>
              <a:cxn ang="5400000">
                <a:pos x="wd2" y="hd2"/>
              </a:cxn>
              <a:cxn ang="10800000">
                <a:pos x="wd2" y="hd2"/>
              </a:cxn>
              <a:cxn ang="16200000">
                <a:pos x="wd2" y="hd2"/>
              </a:cxn>
            </a:cxnLst>
            <a:rect l="0" t="0" r="r" b="b"/>
            <a:pathLst>
              <a:path w="21600" h="21600" extrusionOk="0">
                <a:moveTo>
                  <a:pt x="705" y="0"/>
                </a:moveTo>
                <a:cubicBezTo>
                  <a:pt x="316" y="0"/>
                  <a:pt x="0" y="476"/>
                  <a:pt x="0" y="1062"/>
                </a:cubicBezTo>
                <a:lnTo>
                  <a:pt x="0" y="20538"/>
                </a:lnTo>
                <a:cubicBezTo>
                  <a:pt x="0" y="21124"/>
                  <a:pt x="316" y="21600"/>
                  <a:pt x="705" y="21600"/>
                </a:cubicBezTo>
                <a:lnTo>
                  <a:pt x="20895" y="21600"/>
                </a:lnTo>
                <a:cubicBezTo>
                  <a:pt x="21284" y="21600"/>
                  <a:pt x="21600" y="21124"/>
                  <a:pt x="21600" y="20538"/>
                </a:cubicBezTo>
                <a:lnTo>
                  <a:pt x="21600" y="1062"/>
                </a:lnTo>
                <a:cubicBezTo>
                  <a:pt x="21600" y="476"/>
                  <a:pt x="21284" y="0"/>
                  <a:pt x="20895" y="0"/>
                </a:cubicBezTo>
                <a:lnTo>
                  <a:pt x="705" y="0"/>
                </a:lnTo>
                <a:close/>
              </a:path>
            </a:pathLst>
          </a:custGeom>
          <a:ln w="12700">
            <a:miter lim="400000"/>
          </a:ln>
        </p:spPr>
      </p:pic>
      <p:pic>
        <p:nvPicPr>
          <p:cNvPr id="307" name="Google Shape;943;p14" descr="Google Shape;943;p14"/>
          <p:cNvPicPr>
            <a:picLocks noChangeAspect="1"/>
          </p:cNvPicPr>
          <p:nvPr/>
        </p:nvPicPr>
        <p:blipFill>
          <a:blip r:embed="rId3"/>
          <a:srcRect l="22431" t="364" r="24999"/>
          <a:stretch>
            <a:fillRect/>
          </a:stretch>
        </p:blipFill>
        <p:spPr>
          <a:xfrm>
            <a:off x="6231446" y="1396513"/>
            <a:ext cx="2423319" cy="2562553"/>
          </a:xfrm>
          <a:custGeom>
            <a:avLst/>
            <a:gdLst/>
            <a:ahLst/>
            <a:cxnLst>
              <a:cxn ang="0">
                <a:pos x="wd2" y="hd2"/>
              </a:cxn>
              <a:cxn ang="5400000">
                <a:pos x="wd2" y="hd2"/>
              </a:cxn>
              <a:cxn ang="10800000">
                <a:pos x="wd2" y="hd2"/>
              </a:cxn>
              <a:cxn ang="16200000">
                <a:pos x="wd2" y="hd2"/>
              </a:cxn>
            </a:cxnLst>
            <a:rect l="0" t="0" r="r" b="b"/>
            <a:pathLst>
              <a:path w="21600" h="21600" extrusionOk="0">
                <a:moveTo>
                  <a:pt x="980" y="0"/>
                </a:moveTo>
                <a:cubicBezTo>
                  <a:pt x="438" y="0"/>
                  <a:pt x="0" y="415"/>
                  <a:pt x="0" y="927"/>
                </a:cubicBezTo>
                <a:lnTo>
                  <a:pt x="0" y="20750"/>
                </a:lnTo>
                <a:cubicBezTo>
                  <a:pt x="0" y="21130"/>
                  <a:pt x="242" y="21457"/>
                  <a:pt x="587" y="21600"/>
                </a:cubicBezTo>
                <a:lnTo>
                  <a:pt x="21013" y="21600"/>
                </a:lnTo>
                <a:cubicBezTo>
                  <a:pt x="21358" y="21457"/>
                  <a:pt x="21600" y="21130"/>
                  <a:pt x="21600" y="20750"/>
                </a:cubicBezTo>
                <a:lnTo>
                  <a:pt x="21600" y="927"/>
                </a:lnTo>
                <a:cubicBezTo>
                  <a:pt x="21600" y="415"/>
                  <a:pt x="21162" y="0"/>
                  <a:pt x="20620" y="0"/>
                </a:cubicBezTo>
                <a:lnTo>
                  <a:pt x="980" y="0"/>
                </a:lnTo>
                <a:close/>
              </a:path>
            </a:pathLst>
          </a:custGeom>
          <a:ln w="12700">
            <a:miter lim="400000"/>
          </a:ln>
        </p:spPr>
      </p:pic>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 name="Grupo 11"/>
          <p:cNvSpPr/>
          <p:nvPr/>
        </p:nvSpPr>
        <p:spPr>
          <a:xfrm>
            <a:off x="4786338" y="2755795"/>
            <a:ext cx="4651576" cy="3710320"/>
          </a:xfrm>
          <a:prstGeom prst="roundRect">
            <a:avLst>
              <a:gd name="adj" fmla="val 11203"/>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310" name="Grupo 11"/>
          <p:cNvSpPr/>
          <p:nvPr/>
        </p:nvSpPr>
        <p:spPr>
          <a:xfrm>
            <a:off x="382496" y="3870249"/>
            <a:ext cx="6769418" cy="1518180"/>
          </a:xfrm>
          <a:prstGeom prst="roundRect">
            <a:avLst>
              <a:gd name="adj" fmla="val 11203"/>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311"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SENSORES DEL </a:t>
            </a:r>
            <a:r>
              <a:rPr b="0">
                <a:solidFill>
                  <a:srgbClr val="FF0000"/>
                </a:solidFill>
              </a:rPr>
              <a:t>SISTEMA AIRBAG</a:t>
            </a:r>
          </a:p>
        </p:txBody>
      </p:sp>
      <p:pic>
        <p:nvPicPr>
          <p:cNvPr id="312" name="Google Shape;991;p15" descr="Google Shape;991;p15"/>
          <p:cNvPicPr>
            <a:picLocks noChangeAspect="1"/>
          </p:cNvPicPr>
          <p:nvPr/>
        </p:nvPicPr>
        <p:blipFill>
          <a:blip r:embed="rId2"/>
          <a:srcRect l="6892" r="2799" b="4069"/>
          <a:stretch>
            <a:fillRect/>
          </a:stretch>
        </p:blipFill>
        <p:spPr>
          <a:xfrm>
            <a:off x="5056413" y="2973464"/>
            <a:ext cx="4109245" cy="3176985"/>
          </a:xfrm>
          <a:custGeom>
            <a:avLst/>
            <a:gdLst/>
            <a:ahLst/>
            <a:cxnLst>
              <a:cxn ang="0">
                <a:pos x="wd2" y="hd2"/>
              </a:cxn>
              <a:cxn ang="5400000">
                <a:pos x="wd2" y="hd2"/>
              </a:cxn>
              <a:cxn ang="10800000">
                <a:pos x="wd2" y="hd2"/>
              </a:cxn>
              <a:cxn ang="16200000">
                <a:pos x="wd2" y="hd2"/>
              </a:cxn>
            </a:cxnLst>
            <a:rect l="0" t="0" r="r" b="b"/>
            <a:pathLst>
              <a:path w="21600" h="21600" extrusionOk="0">
                <a:moveTo>
                  <a:pt x="1295" y="0"/>
                </a:moveTo>
                <a:cubicBezTo>
                  <a:pt x="580" y="0"/>
                  <a:pt x="0" y="750"/>
                  <a:pt x="0" y="1676"/>
                </a:cubicBezTo>
                <a:lnTo>
                  <a:pt x="0" y="19924"/>
                </a:lnTo>
                <a:cubicBezTo>
                  <a:pt x="0" y="20850"/>
                  <a:pt x="580" y="21600"/>
                  <a:pt x="1295" y="21600"/>
                </a:cubicBezTo>
                <a:lnTo>
                  <a:pt x="20305" y="21600"/>
                </a:lnTo>
                <a:cubicBezTo>
                  <a:pt x="21020" y="21600"/>
                  <a:pt x="21600" y="20850"/>
                  <a:pt x="21600" y="19924"/>
                </a:cubicBezTo>
                <a:lnTo>
                  <a:pt x="21600" y="1676"/>
                </a:lnTo>
                <a:cubicBezTo>
                  <a:pt x="21600" y="750"/>
                  <a:pt x="21020" y="0"/>
                  <a:pt x="20305" y="0"/>
                </a:cubicBezTo>
                <a:lnTo>
                  <a:pt x="1295" y="0"/>
                </a:lnTo>
                <a:close/>
              </a:path>
            </a:pathLst>
          </a:custGeom>
          <a:ln w="12700">
            <a:miter lim="400000"/>
          </a:ln>
        </p:spPr>
      </p:pic>
      <p:sp>
        <p:nvSpPr>
          <p:cNvPr id="313" name="Las baterías de los automóviles son consideradas desechos tóxicos dados sus componentes y residuos  peligrosos para el medio ambiente.…"/>
          <p:cNvSpPr txBox="1"/>
          <p:nvPr/>
        </p:nvSpPr>
        <p:spPr>
          <a:xfrm>
            <a:off x="422475" y="2060824"/>
            <a:ext cx="2487711" cy="431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2000" b="1">
                <a:solidFill>
                  <a:srgbClr val="741B47"/>
                </a:solidFill>
                <a:latin typeface="Calibri"/>
                <a:ea typeface="Calibri"/>
                <a:cs typeface="Calibri"/>
                <a:sym typeface="Calibri"/>
              </a:defRPr>
            </a:lvl1pPr>
          </a:lstStyle>
          <a:p>
            <a:r>
              <a:t>SENSOR DE CHOQUE</a:t>
            </a:r>
          </a:p>
        </p:txBody>
      </p:sp>
      <p:sp>
        <p:nvSpPr>
          <p:cNvPr id="314" name="CuadroTexto 10"/>
          <p:cNvSpPr txBox="1"/>
          <p:nvPr/>
        </p:nvSpPr>
        <p:spPr>
          <a:xfrm>
            <a:off x="549727" y="2755795"/>
            <a:ext cx="4236613" cy="41105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600">
                <a:latin typeface="Calibri"/>
                <a:ea typeface="Calibri"/>
                <a:cs typeface="Calibri"/>
                <a:sym typeface="Calibri"/>
              </a:defRPr>
            </a:pPr>
            <a:r>
              <a:t>Este sensor detecta la magnitud de la deceleración producida. Es un sensor micro mecánico de silicio que produce una señal al ser sometido a deceleración o aceleración. </a:t>
            </a:r>
          </a:p>
          <a:p>
            <a:pPr>
              <a:defRPr sz="1600">
                <a:latin typeface="Calibri"/>
                <a:ea typeface="Calibri"/>
                <a:cs typeface="Calibri"/>
                <a:sym typeface="Calibri"/>
              </a:defRPr>
            </a:pPr>
            <a:endParaRPr/>
          </a:p>
          <a:p>
            <a:pPr>
              <a:defRPr sz="1600">
                <a:latin typeface="Calibri"/>
                <a:ea typeface="Calibri"/>
                <a:cs typeface="Calibri"/>
                <a:sym typeface="Calibri"/>
              </a:defRPr>
            </a:pPr>
            <a:r>
              <a:t>Es un sensor compuesto por cuatro piezo-resistencias, que forman un puente Wheastone montadas sobre una placa, que se encuentra a cero cuando no esta sometida a ninguna aceleración. </a:t>
            </a:r>
          </a:p>
          <a:p>
            <a:pPr>
              <a:defRPr sz="1600">
                <a:latin typeface="Calibri"/>
                <a:ea typeface="Calibri"/>
                <a:cs typeface="Calibri"/>
                <a:sym typeface="Calibri"/>
              </a:defRPr>
            </a:pPr>
            <a:endParaRPr/>
          </a:p>
          <a:p>
            <a:pPr>
              <a:defRPr sz="1600">
                <a:latin typeface="Calibri"/>
                <a:ea typeface="Calibri"/>
                <a:cs typeface="Calibri"/>
                <a:sym typeface="Calibri"/>
              </a:defRPr>
            </a:pPr>
            <a:r>
              <a:t>Cuando se encuentra sometida a alguna aceleración o deceleración, la plaqueta se deforma alterando las resistencias, produciendo una señal de tensión proporcional a esa aceleración o deceleración. </a:t>
            </a: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SENSORES DEL </a:t>
            </a:r>
            <a:r>
              <a:rPr b="0">
                <a:solidFill>
                  <a:srgbClr val="FF0000"/>
                </a:solidFill>
              </a:rPr>
              <a:t>SISTEMA AIRBAG</a:t>
            </a:r>
          </a:p>
        </p:txBody>
      </p:sp>
      <p:sp>
        <p:nvSpPr>
          <p:cNvPr id="317" name="Las baterías de los automóviles son consideradas desechos tóxicos dados sus componentes y residuos  peligrosos para el medio ambiente.…"/>
          <p:cNvSpPr txBox="1"/>
          <p:nvPr/>
        </p:nvSpPr>
        <p:spPr>
          <a:xfrm>
            <a:off x="487788" y="2047561"/>
            <a:ext cx="3779413" cy="4315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lvl1pPr>
              <a:defRPr sz="2000" b="1">
                <a:solidFill>
                  <a:srgbClr val="741B47"/>
                </a:solidFill>
                <a:latin typeface="Calibri"/>
                <a:ea typeface="Calibri"/>
                <a:cs typeface="Calibri"/>
                <a:sym typeface="Calibri"/>
              </a:defRPr>
            </a:lvl1pPr>
          </a:lstStyle>
          <a:p>
            <a:r>
              <a:t>SENSOR DE SEGURIDAD SAFING</a:t>
            </a:r>
          </a:p>
        </p:txBody>
      </p:sp>
      <p:pic>
        <p:nvPicPr>
          <p:cNvPr id="318" name="Google Shape;1038;p16" descr="Google Shape;1038;p16"/>
          <p:cNvPicPr>
            <a:picLocks noChangeAspect="1"/>
          </p:cNvPicPr>
          <p:nvPr/>
        </p:nvPicPr>
        <p:blipFill>
          <a:blip r:embed="rId2"/>
          <a:stretch>
            <a:fillRect/>
          </a:stretch>
        </p:blipFill>
        <p:spPr>
          <a:xfrm>
            <a:off x="6149659" y="1236964"/>
            <a:ext cx="2982615" cy="2372058"/>
          </a:xfrm>
          <a:prstGeom prst="rect">
            <a:avLst/>
          </a:prstGeom>
          <a:ln w="12700">
            <a:miter lim="400000"/>
          </a:ln>
        </p:spPr>
      </p:pic>
      <p:sp>
        <p:nvSpPr>
          <p:cNvPr id="319" name="CuadroTexto 11"/>
          <p:cNvSpPr txBox="1"/>
          <p:nvPr/>
        </p:nvSpPr>
        <p:spPr>
          <a:xfrm>
            <a:off x="487788" y="3768661"/>
            <a:ext cx="8950508" cy="20785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p>
            <a:pPr>
              <a:defRPr sz="1600">
                <a:solidFill>
                  <a:srgbClr val="741B47"/>
                </a:solidFill>
                <a:latin typeface="Calibri"/>
                <a:ea typeface="Calibri"/>
                <a:cs typeface="Calibri"/>
                <a:sym typeface="Calibri"/>
              </a:defRPr>
            </a:pPr>
            <a:r>
              <a:t>El umbral de disparo de este sensor se ajusta de forma que sea  imposible el disparo bajo condiciones normales de conducción.  Solo si la deceleración es mayor a 2 g el sistema se activará, solo de esta forma se evitará el funcionamiento accidental.  El punto de unión entre los dos contactos que activan el airbag viene dado por el desplazamiento de un cilindro imantado que debe vencer la resistencia de un muelle y solo se dará este caso tras una colisión que reúna ciertos parámetros. </a:t>
            </a:r>
          </a:p>
          <a:p>
            <a:pPr>
              <a:defRPr sz="1600">
                <a:solidFill>
                  <a:srgbClr val="741B47"/>
                </a:solidFill>
                <a:latin typeface="Calibri"/>
                <a:ea typeface="Calibri"/>
                <a:cs typeface="Calibri"/>
                <a:sym typeface="Calibri"/>
              </a:defRPr>
            </a:pPr>
            <a:endParaRPr/>
          </a:p>
          <a:p>
            <a:pPr>
              <a:defRPr sz="1600">
                <a:solidFill>
                  <a:srgbClr val="741B47"/>
                </a:solidFill>
                <a:latin typeface="Calibri"/>
                <a:ea typeface="Calibri"/>
                <a:cs typeface="Calibri"/>
                <a:sym typeface="Calibri"/>
              </a:defRPr>
            </a:pPr>
            <a:r>
              <a:t>Es condición necesaria que se activan los dos sensores (el de choque y el de seguridad) para que se dispare el sistema.</a:t>
            </a:r>
          </a:p>
        </p:txBody>
      </p:sp>
      <p:pic>
        <p:nvPicPr>
          <p:cNvPr id="320" name="Google Shape;1039;p16" descr="Google Shape;1039;p16"/>
          <p:cNvPicPr>
            <a:picLocks noChangeAspect="1"/>
          </p:cNvPicPr>
          <p:nvPr/>
        </p:nvPicPr>
        <p:blipFill>
          <a:blip r:embed="rId3"/>
          <a:stretch>
            <a:fillRect/>
          </a:stretch>
        </p:blipFill>
        <p:spPr>
          <a:xfrm>
            <a:off x="5485014" y="5830763"/>
            <a:ext cx="3510731" cy="1534829"/>
          </a:xfrm>
          <a:prstGeom prst="rect">
            <a:avLst/>
          </a:prstGeom>
          <a:ln w="12700">
            <a:miter lim="400000"/>
          </a:ln>
        </p:spPr>
      </p:pic>
      <p:sp>
        <p:nvSpPr>
          <p:cNvPr id="321" name="CuadroTexto 13"/>
          <p:cNvSpPr txBox="1"/>
          <p:nvPr/>
        </p:nvSpPr>
        <p:spPr>
          <a:xfrm>
            <a:off x="487788" y="2778024"/>
            <a:ext cx="6085116" cy="80859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a:defRPr sz="1600">
                <a:latin typeface="Calibri"/>
                <a:ea typeface="Calibri"/>
                <a:cs typeface="Calibri"/>
                <a:sym typeface="Calibri"/>
              </a:defRPr>
            </a:lvl1pPr>
          </a:lstStyle>
          <a:p>
            <a:r>
              <a:t>Este sensor es de tipo electromecánico  y su función es evitar el disparo involuntario del airbag, por culpa, por ejemplo por la exposición a  una radiación electromagnética excesiva. </a:t>
            </a: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 name="Diagrama de flujo: conector 24"/>
          <p:cNvSpPr/>
          <p:nvPr/>
        </p:nvSpPr>
        <p:spPr>
          <a:xfrm>
            <a:off x="7037920" y="4962633"/>
            <a:ext cx="2447229" cy="2376463"/>
          </a:xfrm>
          <a:prstGeom prst="ellipse">
            <a:avLst/>
          </a:prstGeom>
          <a:solidFill>
            <a:srgbClr val="DFD3D8"/>
          </a:solidFill>
          <a:ln w="12700">
            <a:miter lim="400000"/>
          </a:ln>
        </p:spPr>
        <p:txBody>
          <a:bodyPr lIns="0" tIns="0" rIns="0" bIns="0"/>
          <a:lstStyle/>
          <a:p>
            <a:endParaRPr/>
          </a:p>
        </p:txBody>
      </p:sp>
      <p:sp>
        <p:nvSpPr>
          <p:cNvPr id="324" name="Diagrama de flujo: conector 23"/>
          <p:cNvSpPr/>
          <p:nvPr/>
        </p:nvSpPr>
        <p:spPr>
          <a:xfrm>
            <a:off x="5310813" y="3093381"/>
            <a:ext cx="2447229" cy="2376463"/>
          </a:xfrm>
          <a:prstGeom prst="ellipse">
            <a:avLst/>
          </a:prstGeom>
          <a:solidFill>
            <a:srgbClr val="DFD3D8"/>
          </a:solidFill>
          <a:ln w="12700">
            <a:miter lim="400000"/>
          </a:ln>
        </p:spPr>
        <p:txBody>
          <a:bodyPr lIns="0" tIns="0" rIns="0" bIns="0"/>
          <a:lstStyle/>
          <a:p>
            <a:endParaRPr/>
          </a:p>
        </p:txBody>
      </p:sp>
      <p:sp>
        <p:nvSpPr>
          <p:cNvPr id="325" name="Diagrama de flujo: conector 22"/>
          <p:cNvSpPr/>
          <p:nvPr/>
        </p:nvSpPr>
        <p:spPr>
          <a:xfrm>
            <a:off x="7075385" y="1138449"/>
            <a:ext cx="2447229" cy="2376464"/>
          </a:xfrm>
          <a:prstGeom prst="ellipse">
            <a:avLst/>
          </a:prstGeom>
          <a:solidFill>
            <a:srgbClr val="DFD3D8"/>
          </a:solidFill>
          <a:ln w="12700">
            <a:miter lim="400000"/>
          </a:ln>
        </p:spPr>
        <p:txBody>
          <a:bodyPr lIns="0" tIns="0" rIns="0" bIns="0"/>
          <a:lstStyle/>
          <a:p>
            <a:endParaRPr/>
          </a:p>
        </p:txBody>
      </p:sp>
      <p:sp>
        <p:nvSpPr>
          <p:cNvPr id="326" name="Diagrama de flujo: conector 21"/>
          <p:cNvSpPr/>
          <p:nvPr/>
        </p:nvSpPr>
        <p:spPr>
          <a:xfrm>
            <a:off x="7217656" y="5106985"/>
            <a:ext cx="2087759" cy="2087759"/>
          </a:xfrm>
          <a:prstGeom prst="ellipse">
            <a:avLst/>
          </a:prstGeom>
          <a:solidFill>
            <a:srgbClr val="FFFFFF"/>
          </a:solidFill>
          <a:ln w="12700">
            <a:miter lim="400000"/>
          </a:ln>
        </p:spPr>
        <p:txBody>
          <a:bodyPr lIns="0" tIns="0" rIns="0" bIns="0"/>
          <a:lstStyle/>
          <a:p>
            <a:endParaRPr/>
          </a:p>
        </p:txBody>
      </p:sp>
      <p:sp>
        <p:nvSpPr>
          <p:cNvPr id="327" name="Diagrama de flujo: conector 20"/>
          <p:cNvSpPr/>
          <p:nvPr/>
        </p:nvSpPr>
        <p:spPr>
          <a:xfrm>
            <a:off x="7264079" y="1270585"/>
            <a:ext cx="2087759" cy="2087760"/>
          </a:xfrm>
          <a:prstGeom prst="ellipse">
            <a:avLst/>
          </a:prstGeom>
          <a:solidFill>
            <a:srgbClr val="FFFFFF"/>
          </a:solidFill>
          <a:ln w="12700">
            <a:miter lim="400000"/>
          </a:ln>
        </p:spPr>
        <p:txBody>
          <a:bodyPr lIns="0" tIns="0" rIns="0" bIns="0"/>
          <a:lstStyle/>
          <a:p>
            <a:endParaRPr/>
          </a:p>
        </p:txBody>
      </p:sp>
      <p:sp>
        <p:nvSpPr>
          <p:cNvPr id="328" name="Diagrama de flujo: conector 19"/>
          <p:cNvSpPr/>
          <p:nvPr/>
        </p:nvSpPr>
        <p:spPr>
          <a:xfrm>
            <a:off x="5508623" y="3217807"/>
            <a:ext cx="2087759" cy="2087759"/>
          </a:xfrm>
          <a:prstGeom prst="ellipse">
            <a:avLst/>
          </a:prstGeom>
          <a:solidFill>
            <a:srgbClr val="FFFFFF"/>
          </a:solidFill>
          <a:ln w="12700">
            <a:miter lim="400000"/>
          </a:ln>
        </p:spPr>
        <p:txBody>
          <a:bodyPr lIns="0" tIns="0" rIns="0" bIns="0"/>
          <a:lstStyle/>
          <a:p>
            <a:endParaRPr/>
          </a:p>
        </p:txBody>
      </p:sp>
      <p:sp>
        <p:nvSpPr>
          <p:cNvPr id="329" name="Grupo 11"/>
          <p:cNvSpPr/>
          <p:nvPr/>
        </p:nvSpPr>
        <p:spPr>
          <a:xfrm>
            <a:off x="405607" y="2000204"/>
            <a:ext cx="4774049" cy="2332311"/>
          </a:xfrm>
          <a:prstGeom prst="roundRect">
            <a:avLst>
              <a:gd name="adj" fmla="val 10005"/>
            </a:avLst>
          </a:prstGeom>
          <a:solidFill>
            <a:srgbClr val="DFD3D8"/>
          </a:solidFill>
          <a:ln w="12700">
            <a:miter lim="400000"/>
          </a:ln>
        </p:spPr>
        <p:txBody>
          <a:bodyPr lIns="0" tIns="0" rIns="0" bIns="0" anchor="ctr"/>
          <a:lstStyle/>
          <a:p>
            <a:pPr>
              <a:defRPr>
                <a:latin typeface="+mn-lt"/>
                <a:ea typeface="+mn-ea"/>
                <a:cs typeface="+mn-cs"/>
                <a:sym typeface="Arial"/>
              </a:defRPr>
            </a:pPr>
            <a:endParaRPr/>
          </a:p>
        </p:txBody>
      </p:sp>
      <p:sp>
        <p:nvSpPr>
          <p:cNvPr id="330"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LUZ TESTIGO DEL </a:t>
            </a:r>
            <a:r>
              <a:rPr b="0">
                <a:solidFill>
                  <a:srgbClr val="FF0000"/>
                </a:solidFill>
              </a:rPr>
              <a:t>SISTEMA AIRBAG</a:t>
            </a:r>
          </a:p>
        </p:txBody>
      </p:sp>
      <p:sp>
        <p:nvSpPr>
          <p:cNvPr id="331" name="Google Shape;1074;p17"/>
          <p:cNvSpPr txBox="1"/>
          <p:nvPr/>
        </p:nvSpPr>
        <p:spPr>
          <a:xfrm>
            <a:off x="595216" y="2191715"/>
            <a:ext cx="4584441" cy="19500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spAutoFit/>
          </a:bodyPr>
          <a:lstStyle>
            <a:lvl1pPr>
              <a:lnSpc>
                <a:spcPct val="110000"/>
              </a:lnSpc>
              <a:defRPr sz="1600">
                <a:latin typeface="Calibri"/>
                <a:ea typeface="Calibri"/>
                <a:cs typeface="Calibri"/>
                <a:sym typeface="Calibri"/>
              </a:defRPr>
            </a:lvl1pPr>
          </a:lstStyle>
          <a:p>
            <a:r>
              <a:t>Esta luz está ubicada en el panel de instrumentos del vehículo si NO existe ningún problema en él,  está al dar contacto y solo estará encendida 54 segundos y se apagará. En cambio si EXISTEN FALLAS en el sistema de airbag, esta quedará encendida y solo será revisada mediante el diagnóstico electrónico mediante el uso de un scanner. </a:t>
            </a:r>
          </a:p>
        </p:txBody>
      </p:sp>
      <p:pic>
        <p:nvPicPr>
          <p:cNvPr id="332" name="Google Shape;1086;p17" descr="Google Shape;1086;p17"/>
          <p:cNvPicPr>
            <a:picLocks noChangeAspect="1"/>
          </p:cNvPicPr>
          <p:nvPr/>
        </p:nvPicPr>
        <p:blipFill>
          <a:blip r:embed="rId2"/>
          <a:srcRect l="3926" r="3923"/>
          <a:stretch>
            <a:fillRect/>
          </a:stretch>
        </p:blipFill>
        <p:spPr>
          <a:xfrm>
            <a:off x="7366206" y="5241995"/>
            <a:ext cx="1790701" cy="17906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path>
            </a:pathLst>
          </a:custGeom>
          <a:ln w="12700">
            <a:miter lim="400000"/>
          </a:ln>
        </p:spPr>
      </p:pic>
      <p:pic>
        <p:nvPicPr>
          <p:cNvPr id="333" name="Google Shape;1087;p17" descr="Google Shape;1087;p17"/>
          <p:cNvPicPr>
            <a:picLocks noChangeAspect="1"/>
          </p:cNvPicPr>
          <p:nvPr/>
        </p:nvPicPr>
        <p:blipFill>
          <a:blip r:embed="rId3"/>
          <a:srcRect l="7315" r="7312"/>
          <a:stretch>
            <a:fillRect/>
          </a:stretch>
        </p:blipFill>
        <p:spPr>
          <a:xfrm>
            <a:off x="5657175" y="3334573"/>
            <a:ext cx="1790701" cy="179065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path>
            </a:pathLst>
          </a:custGeom>
          <a:ln w="12700">
            <a:miter lim="400000"/>
          </a:ln>
        </p:spPr>
      </p:pic>
      <p:pic>
        <p:nvPicPr>
          <p:cNvPr id="334" name="Google Shape;1088;p17" descr="Google Shape;1088;p17"/>
          <p:cNvPicPr>
            <a:picLocks noChangeAspect="1"/>
          </p:cNvPicPr>
          <p:nvPr/>
        </p:nvPicPr>
        <p:blipFill>
          <a:blip r:embed="rId4"/>
          <a:srcRect l="5461" r="5455"/>
          <a:stretch>
            <a:fillRect/>
          </a:stretch>
        </p:blipFill>
        <p:spPr>
          <a:xfrm>
            <a:off x="7404893" y="1405634"/>
            <a:ext cx="1796257" cy="179614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6" y="0"/>
                  <a:pt x="0" y="4836"/>
                  <a:pt x="0" y="10800"/>
                </a:cubicBezTo>
                <a:cubicBezTo>
                  <a:pt x="0" y="16764"/>
                  <a:pt x="4836" y="21600"/>
                  <a:pt x="10800" y="21600"/>
                </a:cubicBezTo>
                <a:cubicBezTo>
                  <a:pt x="16764" y="21600"/>
                  <a:pt x="21600" y="16764"/>
                  <a:pt x="21600" y="10800"/>
                </a:cubicBezTo>
                <a:cubicBezTo>
                  <a:pt x="21600" y="4836"/>
                  <a:pt x="16764" y="0"/>
                  <a:pt x="10800" y="0"/>
                </a:cubicBezTo>
                <a:close/>
              </a:path>
            </a:pathLst>
          </a:custGeom>
          <a:ln w="12700">
            <a:miter lim="400000"/>
          </a:ln>
        </p:spPr>
      </p:pic>
      <p:sp>
        <p:nvSpPr>
          <p:cNvPr id="335" name="Triángulo isósceles 13"/>
          <p:cNvSpPr/>
          <p:nvPr/>
        </p:nvSpPr>
        <p:spPr>
          <a:xfrm rot="13159145">
            <a:off x="3247679" y="4141150"/>
            <a:ext cx="241047" cy="788259"/>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pic>
        <p:nvPicPr>
          <p:cNvPr id="336" name="Imagen" descr="Imagen"/>
          <p:cNvPicPr>
            <a:picLocks noChangeAspect="1"/>
          </p:cNvPicPr>
          <p:nvPr/>
        </p:nvPicPr>
        <p:blipFill>
          <a:blip r:embed="rId5"/>
          <a:stretch>
            <a:fillRect/>
          </a:stretch>
        </p:blipFill>
        <p:spPr>
          <a:xfrm>
            <a:off x="1507803" y="4446744"/>
            <a:ext cx="1796583" cy="2532237"/>
          </a:xfrm>
          <a:prstGeom prst="rect">
            <a:avLst/>
          </a:prstGeom>
          <a:ln w="12700">
            <a:miter lim="400000"/>
          </a:ln>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 name="Google Shape;173;p6"/>
          <p:cNvSpPr txBox="1"/>
          <p:nvPr/>
        </p:nvSpPr>
        <p:spPr>
          <a:xfrm>
            <a:off x="382496" y="1261273"/>
            <a:ext cx="8950508" cy="53616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80000"/>
              </a:lnSpc>
              <a:defRPr sz="2800" b="1">
                <a:solidFill>
                  <a:srgbClr val="741B47"/>
                </a:solidFill>
                <a:latin typeface="Calibri"/>
                <a:ea typeface="Calibri"/>
                <a:cs typeface="Calibri"/>
                <a:sym typeface="Calibri"/>
              </a:defRPr>
            </a:pPr>
            <a:r>
              <a:t>RESUMEN PARTES Y PIEZAS </a:t>
            </a:r>
            <a:r>
              <a:rPr b="0">
                <a:solidFill>
                  <a:srgbClr val="FF0000"/>
                </a:solidFill>
              </a:rPr>
              <a:t>DEL SISTEMA AIRBAGS</a:t>
            </a:r>
          </a:p>
        </p:txBody>
      </p:sp>
      <p:pic>
        <p:nvPicPr>
          <p:cNvPr id="339" name="Imagen" descr="Imagen"/>
          <p:cNvPicPr>
            <a:picLocks noChangeAspect="1"/>
          </p:cNvPicPr>
          <p:nvPr/>
        </p:nvPicPr>
        <p:blipFill>
          <a:blip r:embed="rId2"/>
          <a:stretch>
            <a:fillRect/>
          </a:stretch>
        </p:blipFill>
        <p:spPr>
          <a:xfrm>
            <a:off x="1788015" y="1923085"/>
            <a:ext cx="6139470" cy="4833068"/>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3" name="Google Shape;275;p12"/>
          <p:cNvGrpSpPr/>
          <p:nvPr/>
        </p:nvGrpSpPr>
        <p:grpSpPr>
          <a:xfrm>
            <a:off x="2035272" y="2911883"/>
            <a:ext cx="6999683" cy="2696562"/>
            <a:chOff x="-1" y="0"/>
            <a:chExt cx="6999681" cy="2696560"/>
          </a:xfrm>
        </p:grpSpPr>
        <p:sp>
          <p:nvSpPr>
            <p:cNvPr id="341" name="Google Shape;276;p12"/>
            <p:cNvSpPr/>
            <p:nvPr/>
          </p:nvSpPr>
          <p:spPr>
            <a:xfrm>
              <a:off x="-2" y="-1"/>
              <a:ext cx="6999683" cy="2696562"/>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342" name="Google Shape;277;p12"/>
            <p:cNvSpPr txBox="1"/>
            <p:nvPr/>
          </p:nvSpPr>
          <p:spPr>
            <a:xfrm>
              <a:off x="131632" y="1158159"/>
              <a:ext cx="6736412" cy="38018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n-lt"/>
                  <a:ea typeface="+mn-ea"/>
                  <a:cs typeface="+mn-cs"/>
                  <a:sym typeface="Arial"/>
                </a:defRPr>
              </a:lvl1pPr>
            </a:lstStyle>
            <a:p>
              <a:r>
                <a:t>    </a:t>
              </a:r>
            </a:p>
          </p:txBody>
        </p:sp>
      </p:grpSp>
      <p:pic>
        <p:nvPicPr>
          <p:cNvPr id="344" name="Google Shape;281;p12" descr="Google Shape;281;p12"/>
          <p:cNvPicPr>
            <a:picLocks noChangeAspect="1"/>
          </p:cNvPicPr>
          <p:nvPr/>
        </p:nvPicPr>
        <p:blipFill>
          <a:blip r:embed="rId2"/>
          <a:stretch>
            <a:fillRect/>
          </a:stretch>
        </p:blipFill>
        <p:spPr>
          <a:xfrm>
            <a:off x="5474444" y="5389021"/>
            <a:ext cx="1651877" cy="884519"/>
          </a:xfrm>
          <a:prstGeom prst="rect">
            <a:avLst/>
          </a:prstGeom>
          <a:ln w="12700">
            <a:miter lim="400000"/>
          </a:ln>
        </p:spPr>
      </p:pic>
      <p:pic>
        <p:nvPicPr>
          <p:cNvPr id="345" name="Google Shape;282;p12" descr="Google Shape;282;p12"/>
          <p:cNvPicPr>
            <a:picLocks noChangeAspect="1"/>
          </p:cNvPicPr>
          <p:nvPr/>
        </p:nvPicPr>
        <p:blipFill>
          <a:blip r:embed="rId3"/>
          <a:stretch>
            <a:fillRect/>
          </a:stretch>
        </p:blipFill>
        <p:spPr>
          <a:xfrm>
            <a:off x="0" y="2474946"/>
            <a:ext cx="3854921" cy="3652254"/>
          </a:xfrm>
          <a:prstGeom prst="rect">
            <a:avLst/>
          </a:prstGeom>
          <a:ln w="12700">
            <a:miter lim="400000"/>
          </a:ln>
        </p:spPr>
      </p:pic>
      <p:pic>
        <p:nvPicPr>
          <p:cNvPr id="346" name="Google Shape;283;p12" descr="Google Shape;283;p12"/>
          <p:cNvPicPr>
            <a:picLocks noChangeAspect="1"/>
          </p:cNvPicPr>
          <p:nvPr/>
        </p:nvPicPr>
        <p:blipFill>
          <a:blip r:embed="rId4"/>
          <a:stretch>
            <a:fillRect/>
          </a:stretch>
        </p:blipFill>
        <p:spPr>
          <a:xfrm>
            <a:off x="7126316" y="5029930"/>
            <a:ext cx="1806829" cy="1348216"/>
          </a:xfrm>
          <a:prstGeom prst="rect">
            <a:avLst/>
          </a:prstGeom>
          <a:ln w="12700">
            <a:miter lim="400000"/>
          </a:ln>
        </p:spPr>
      </p:pic>
      <p:sp>
        <p:nvSpPr>
          <p:cNvPr id="347" name="Google Shape;388;p18"/>
          <p:cNvSpPr txBox="1"/>
          <p:nvPr/>
        </p:nvSpPr>
        <p:spPr>
          <a:xfrm>
            <a:off x="375971" y="1366088"/>
            <a:ext cx="8950506" cy="5361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¿CUÁNTO APRENDIMOS?</a:t>
            </a:r>
          </a:p>
        </p:txBody>
      </p:sp>
      <p:sp>
        <p:nvSpPr>
          <p:cNvPr id="348" name="Google Shape;392;p18"/>
          <p:cNvSpPr txBox="1"/>
          <p:nvPr/>
        </p:nvSpPr>
        <p:spPr>
          <a:xfrm>
            <a:off x="389024" y="1025976"/>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REVISEMOS</a:t>
            </a:r>
          </a:p>
        </p:txBody>
      </p:sp>
      <p:sp>
        <p:nvSpPr>
          <p:cNvPr id="349" name="Google Shape;168;p5"/>
          <p:cNvSpPr txBox="1"/>
          <p:nvPr/>
        </p:nvSpPr>
        <p:spPr>
          <a:xfrm>
            <a:off x="4125174" y="1118399"/>
            <a:ext cx="425931" cy="830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t>5</a:t>
            </a:r>
          </a:p>
        </p:txBody>
      </p:sp>
      <p:sp>
        <p:nvSpPr>
          <p:cNvPr id="350" name="Google Shape;391;p18"/>
          <p:cNvSpPr txBox="1"/>
          <p:nvPr/>
        </p:nvSpPr>
        <p:spPr>
          <a:xfrm>
            <a:off x="3205316" y="4207576"/>
            <a:ext cx="4994786" cy="6773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51" name="Google Shape;166;p5"/>
          <p:cNvSpPr txBox="1"/>
          <p:nvPr/>
        </p:nvSpPr>
        <p:spPr>
          <a:xfrm>
            <a:off x="3205315" y="3531251"/>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 </a:t>
            </a:r>
            <a:r>
              <a:rPr b="1">
                <a:solidFill>
                  <a:srgbClr val="741B47"/>
                </a:solidFill>
              </a:rPr>
              <a:t>AIRBAG 2</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0" name="Grupo 28"/>
          <p:cNvGrpSpPr/>
          <p:nvPr/>
        </p:nvGrpSpPr>
        <p:grpSpPr>
          <a:xfrm>
            <a:off x="-4658" y="1000728"/>
            <a:ext cx="9503950" cy="7222457"/>
            <a:chOff x="0" y="0"/>
            <a:chExt cx="9503948" cy="7222456"/>
          </a:xfrm>
        </p:grpSpPr>
        <p:sp>
          <p:nvSpPr>
            <p:cNvPr id="353" name="Google Shape;401;p19"/>
            <p:cNvSpPr txBox="1"/>
            <p:nvPr/>
          </p:nvSpPr>
          <p:spPr>
            <a:xfrm>
              <a:off x="371106" y="-1"/>
              <a:ext cx="4700404" cy="37220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b="1">
                  <a:latin typeface="Calibri"/>
                  <a:ea typeface="Calibri"/>
                  <a:cs typeface="Calibri"/>
                  <a:sym typeface="Calibri"/>
                </a:defRPr>
              </a:lvl1pPr>
            </a:lstStyle>
            <a:p>
              <a:r>
                <a:t>ANTES DE COMENZAR LA ACTIVIDAD:</a:t>
              </a:r>
            </a:p>
          </p:txBody>
        </p:sp>
        <p:sp>
          <p:nvSpPr>
            <p:cNvPr id="354" name="Google Shape;402;p19"/>
            <p:cNvSpPr txBox="1"/>
            <p:nvPr/>
          </p:nvSpPr>
          <p:spPr>
            <a:xfrm>
              <a:off x="380633" y="232939"/>
              <a:ext cx="1983767"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55" name="Google Shape;404;p19"/>
            <p:cNvSpPr txBox="1"/>
            <p:nvPr/>
          </p:nvSpPr>
          <p:spPr>
            <a:xfrm>
              <a:off x="1233695" y="921285"/>
              <a:ext cx="793463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56" name="Google Shape;405;p19"/>
            <p:cNvSpPr txBox="1"/>
            <p:nvPr/>
          </p:nvSpPr>
          <p:spPr>
            <a:xfrm>
              <a:off x="1233694" y="1672200"/>
              <a:ext cx="7669161"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57" name="Google Shape;406;p19"/>
            <p:cNvSpPr txBox="1"/>
            <p:nvPr/>
          </p:nvSpPr>
          <p:spPr>
            <a:xfrm>
              <a:off x="1233695" y="3507873"/>
              <a:ext cx="793463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58" name="Google Shape;407;p19"/>
            <p:cNvSpPr txBox="1"/>
            <p:nvPr/>
          </p:nvSpPr>
          <p:spPr>
            <a:xfrm>
              <a:off x="1233694" y="4298113"/>
              <a:ext cx="7030071"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n-lt"/>
                <a:ea typeface="+mn-ea"/>
                <a:cs typeface="+mn-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n-lt"/>
                <a:ea typeface="+mn-ea"/>
                <a:cs typeface="+mn-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59" name="Google Shape;410;p19"/>
            <p:cNvSpPr txBox="1"/>
            <p:nvPr/>
          </p:nvSpPr>
          <p:spPr>
            <a:xfrm>
              <a:off x="1233695" y="5271417"/>
              <a:ext cx="3883742"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62" name="Google Shape;411;p19"/>
            <p:cNvGrpSpPr/>
            <p:nvPr/>
          </p:nvGrpSpPr>
          <p:grpSpPr>
            <a:xfrm>
              <a:off x="-1" y="788098"/>
              <a:ext cx="1135373" cy="783009"/>
              <a:chOff x="0" y="-1"/>
              <a:chExt cx="1135372" cy="783008"/>
            </a:xfrm>
          </p:grpSpPr>
          <p:sp>
            <p:nvSpPr>
              <p:cNvPr id="360" name="Google Shape;41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61" name="Google Shape;413;p19" descr="Google Shape;413;p19"/>
              <p:cNvPicPr>
                <a:picLocks noChangeAspect="1"/>
              </p:cNvPicPr>
              <p:nvPr/>
            </p:nvPicPr>
            <p:blipFill>
              <a:blip r:embed="rId2"/>
              <a:stretch>
                <a:fillRect/>
              </a:stretch>
            </p:blipFill>
            <p:spPr>
              <a:xfrm>
                <a:off x="341852" y="157960"/>
                <a:ext cx="629470" cy="530553"/>
              </a:xfrm>
              <a:prstGeom prst="rect">
                <a:avLst/>
              </a:prstGeom>
              <a:ln w="12700" cap="flat">
                <a:noFill/>
                <a:miter lim="400000"/>
              </a:ln>
              <a:effectLst/>
            </p:spPr>
          </p:pic>
        </p:grpSp>
        <p:sp>
          <p:nvSpPr>
            <p:cNvPr id="363" name="Google Shape;414;p19"/>
            <p:cNvSpPr txBox="1"/>
            <p:nvPr/>
          </p:nvSpPr>
          <p:spPr>
            <a:xfrm>
              <a:off x="1233694" y="2535961"/>
              <a:ext cx="7865807"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66" name="Google Shape;415;p19"/>
            <p:cNvGrpSpPr/>
            <p:nvPr/>
          </p:nvGrpSpPr>
          <p:grpSpPr>
            <a:xfrm>
              <a:off x="-1" y="1660921"/>
              <a:ext cx="1135373" cy="783009"/>
              <a:chOff x="0" y="-1"/>
              <a:chExt cx="1135372" cy="783008"/>
            </a:xfrm>
          </p:grpSpPr>
          <p:sp>
            <p:nvSpPr>
              <p:cNvPr id="364" name="Google Shape;416;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65" name="Google Shape;417;p19" descr="Google Shape;417;p19"/>
              <p:cNvPicPr>
                <a:picLocks noChangeAspect="1"/>
              </p:cNvPicPr>
              <p:nvPr/>
            </p:nvPicPr>
            <p:blipFill>
              <a:blip r:embed="rId3"/>
              <a:stretch>
                <a:fillRect/>
              </a:stretch>
            </p:blipFill>
            <p:spPr>
              <a:xfrm>
                <a:off x="336602" y="143963"/>
                <a:ext cx="639970" cy="539403"/>
              </a:xfrm>
              <a:prstGeom prst="rect">
                <a:avLst/>
              </a:prstGeom>
              <a:ln w="12700" cap="flat">
                <a:noFill/>
                <a:miter lim="400000"/>
              </a:ln>
              <a:effectLst/>
            </p:spPr>
          </p:pic>
        </p:grpSp>
        <p:grpSp>
          <p:nvGrpSpPr>
            <p:cNvPr id="369" name="Google Shape;418;p19"/>
            <p:cNvGrpSpPr/>
            <p:nvPr/>
          </p:nvGrpSpPr>
          <p:grpSpPr>
            <a:xfrm>
              <a:off x="-1" y="2533745"/>
              <a:ext cx="1135373" cy="783009"/>
              <a:chOff x="0" y="-1"/>
              <a:chExt cx="1135372" cy="783008"/>
            </a:xfrm>
          </p:grpSpPr>
          <p:sp>
            <p:nvSpPr>
              <p:cNvPr id="367" name="Google Shape;419;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68" name="Google Shape;420;p19" descr="Google Shape;420;p19"/>
              <p:cNvPicPr>
                <a:picLocks noChangeAspect="1"/>
              </p:cNvPicPr>
              <p:nvPr/>
            </p:nvPicPr>
            <p:blipFill>
              <a:blip r:embed="rId4"/>
              <a:stretch>
                <a:fillRect/>
              </a:stretch>
            </p:blipFill>
            <p:spPr>
              <a:xfrm>
                <a:off x="355406" y="136147"/>
                <a:ext cx="602360" cy="507703"/>
              </a:xfrm>
              <a:prstGeom prst="rect">
                <a:avLst/>
              </a:prstGeom>
              <a:ln w="12700" cap="flat">
                <a:noFill/>
                <a:miter lim="400000"/>
              </a:ln>
              <a:effectLst/>
            </p:spPr>
          </p:pic>
        </p:grpSp>
        <p:grpSp>
          <p:nvGrpSpPr>
            <p:cNvPr id="372" name="Google Shape;421;p19"/>
            <p:cNvGrpSpPr/>
            <p:nvPr/>
          </p:nvGrpSpPr>
          <p:grpSpPr>
            <a:xfrm>
              <a:off x="-1" y="3406568"/>
              <a:ext cx="1135373" cy="783009"/>
              <a:chOff x="0" y="-1"/>
              <a:chExt cx="1135372" cy="783008"/>
            </a:xfrm>
          </p:grpSpPr>
          <p:sp>
            <p:nvSpPr>
              <p:cNvPr id="370" name="Google Shape;422;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71" name="Google Shape;423;p19" descr="Google Shape;423;p19"/>
              <p:cNvPicPr>
                <a:picLocks noChangeAspect="1"/>
              </p:cNvPicPr>
              <p:nvPr/>
            </p:nvPicPr>
            <p:blipFill>
              <a:blip r:embed="rId5"/>
              <a:stretch>
                <a:fillRect/>
              </a:stretch>
            </p:blipFill>
            <p:spPr>
              <a:xfrm>
                <a:off x="347637" y="138928"/>
                <a:ext cx="610130" cy="514251"/>
              </a:xfrm>
              <a:prstGeom prst="rect">
                <a:avLst/>
              </a:prstGeom>
              <a:ln w="12700" cap="flat">
                <a:noFill/>
                <a:miter lim="400000"/>
              </a:ln>
              <a:effectLst/>
            </p:spPr>
          </p:pic>
        </p:grpSp>
        <p:grpSp>
          <p:nvGrpSpPr>
            <p:cNvPr id="375" name="Google Shape;424;p19"/>
            <p:cNvGrpSpPr/>
            <p:nvPr/>
          </p:nvGrpSpPr>
          <p:grpSpPr>
            <a:xfrm>
              <a:off x="-1" y="5167233"/>
              <a:ext cx="1135373" cy="783009"/>
              <a:chOff x="0" y="-1"/>
              <a:chExt cx="1135372" cy="783008"/>
            </a:xfrm>
          </p:grpSpPr>
          <p:sp>
            <p:nvSpPr>
              <p:cNvPr id="373" name="Google Shape;425;p19"/>
              <p:cNvSpPr/>
              <p:nvPr/>
            </p:nvSpPr>
            <p:spPr>
              <a:xfrm rot="5400000">
                <a:off x="176181" y="-176184"/>
                <a:ext cx="783009"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74" name="Google Shape;426;p19" descr="Google Shape;426;p19"/>
              <p:cNvPicPr>
                <a:picLocks noChangeAspect="1"/>
              </p:cNvPicPr>
              <p:nvPr/>
            </p:nvPicPr>
            <p:blipFill>
              <a:blip r:embed="rId6"/>
              <a:stretch>
                <a:fillRect/>
              </a:stretch>
            </p:blipFill>
            <p:spPr>
              <a:xfrm>
                <a:off x="323583" y="127374"/>
                <a:ext cx="666006" cy="561347"/>
              </a:xfrm>
              <a:prstGeom prst="rect">
                <a:avLst/>
              </a:prstGeom>
              <a:ln w="12700" cap="flat">
                <a:noFill/>
                <a:miter lim="400000"/>
              </a:ln>
              <a:effectLst/>
            </p:spPr>
          </p:pic>
        </p:grpSp>
        <p:grpSp>
          <p:nvGrpSpPr>
            <p:cNvPr id="378" name="Google Shape;427;p19"/>
            <p:cNvGrpSpPr/>
            <p:nvPr/>
          </p:nvGrpSpPr>
          <p:grpSpPr>
            <a:xfrm>
              <a:off x="-1" y="4116416"/>
              <a:ext cx="1193253" cy="1156259"/>
              <a:chOff x="-1" y="-1"/>
              <a:chExt cx="1193251" cy="1156258"/>
            </a:xfrm>
          </p:grpSpPr>
          <p:sp>
            <p:nvSpPr>
              <p:cNvPr id="376" name="Google Shape;428;p19"/>
              <p:cNvSpPr/>
              <p:nvPr/>
            </p:nvSpPr>
            <p:spPr>
              <a:xfrm rot="5400000">
                <a:off x="176181" y="-13209"/>
                <a:ext cx="783008" cy="1135374"/>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Arial"/>
                  </a:defRPr>
                </a:pPr>
                <a:endParaRPr/>
              </a:p>
            </p:txBody>
          </p:sp>
          <p:pic>
            <p:nvPicPr>
              <p:cNvPr id="377" name="Google Shape;429;p19" descr="Google Shape;429;p19"/>
              <p:cNvPicPr>
                <a:picLocks noChangeAspect="1"/>
              </p:cNvPicPr>
              <p:nvPr/>
            </p:nvPicPr>
            <p:blipFill>
              <a:blip r:embed="rId7"/>
              <a:stretch>
                <a:fillRect/>
              </a:stretch>
            </p:blipFill>
            <p:spPr>
              <a:xfrm rot="19406135">
                <a:off x="146058" y="195256"/>
                <a:ext cx="908510" cy="765744"/>
              </a:xfrm>
              <a:prstGeom prst="rect">
                <a:avLst/>
              </a:prstGeom>
              <a:ln w="12700" cap="flat">
                <a:noFill/>
                <a:miter lim="400000"/>
              </a:ln>
              <a:effectLst/>
            </p:spPr>
          </p:pic>
        </p:grpSp>
        <p:pic>
          <p:nvPicPr>
            <p:cNvPr id="379" name="Google Shape;433;p19" descr="Google Shape;433;p19"/>
            <p:cNvPicPr>
              <a:picLocks noChangeAspect="1"/>
            </p:cNvPicPr>
            <p:nvPr/>
          </p:nvPicPr>
          <p:blipFill>
            <a:blip r:embed="rId8"/>
            <a:stretch>
              <a:fillRect/>
            </a:stretch>
          </p:blipFill>
          <p:spPr>
            <a:xfrm>
              <a:off x="5176435" y="3868632"/>
              <a:ext cx="4327514" cy="3353824"/>
            </a:xfrm>
            <a:prstGeom prst="rect">
              <a:avLst/>
            </a:prstGeom>
            <a:ln w="12700" cap="flat">
              <a:noFill/>
              <a:miter lim="400000"/>
            </a:ln>
            <a:effectLst/>
          </p:spPr>
        </p:pic>
      </p:gr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23</a:t>
            </a:fld>
            <a:endParaRPr/>
          </a:p>
        </p:txBody>
      </p:sp>
      <p:grpSp>
        <p:nvGrpSpPr>
          <p:cNvPr id="385" name="Google Shape;310;p41"/>
          <p:cNvGrpSpPr/>
          <p:nvPr/>
        </p:nvGrpSpPr>
        <p:grpSpPr>
          <a:xfrm>
            <a:off x="375969" y="2370243"/>
            <a:ext cx="8839211" cy="3238201"/>
            <a:chOff x="-1" y="0"/>
            <a:chExt cx="8839210" cy="3238200"/>
          </a:xfrm>
        </p:grpSpPr>
        <p:sp>
          <p:nvSpPr>
            <p:cNvPr id="383" name="Rectángulo redondeado"/>
            <p:cNvSpPr/>
            <p:nvPr/>
          </p:nvSpPr>
          <p:spPr>
            <a:xfrm>
              <a:off x="-2" y="-1"/>
              <a:ext cx="8839211"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384" name="Texto"/>
            <p:cNvSpPr txBox="1"/>
            <p:nvPr/>
          </p:nvSpPr>
          <p:spPr>
            <a:xfrm>
              <a:off x="158074" y="1428979"/>
              <a:ext cx="8523059"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sp>
        <p:nvSpPr>
          <p:cNvPr id="386" name="Google Shape;311;p4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387"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388" name="Google Shape;445;p20"/>
          <p:cNvSpPr txBox="1"/>
          <p:nvPr/>
        </p:nvSpPr>
        <p:spPr>
          <a:xfrm>
            <a:off x="1018687" y="3788874"/>
            <a:ext cx="4229822" cy="962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115000"/>
              </a:lnSpc>
              <a:defRPr sz="1600">
                <a:latin typeface="Calibri"/>
                <a:ea typeface="Calibri"/>
                <a:cs typeface="Calibri"/>
                <a:sym typeface="Calibri"/>
              </a:defRPr>
            </a:pPr>
            <a:r>
              <a:t>Ahora realizaremos una actividad práctica.</a:t>
            </a:r>
            <a:endParaRPr>
              <a:latin typeface="+mn-lt"/>
              <a:ea typeface="+mn-ea"/>
              <a:cs typeface="+mn-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n-lt"/>
              <a:ea typeface="+mn-ea"/>
              <a:cs typeface="+mn-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392" name="Grupo 18"/>
          <p:cNvGrpSpPr/>
          <p:nvPr/>
        </p:nvGrpSpPr>
        <p:grpSpPr>
          <a:xfrm>
            <a:off x="375972" y="989253"/>
            <a:ext cx="8950508" cy="972957"/>
            <a:chOff x="0" y="0"/>
            <a:chExt cx="8950506" cy="972956"/>
          </a:xfrm>
        </p:grpSpPr>
        <p:sp>
          <p:nvSpPr>
            <p:cNvPr id="389" name="Google Shape;438;p20"/>
            <p:cNvSpPr txBox="1"/>
            <p:nvPr/>
          </p:nvSpPr>
          <p:spPr>
            <a:xfrm>
              <a:off x="0" y="278261"/>
              <a:ext cx="8950507" cy="53616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390" name="Google Shape;443;p20"/>
            <p:cNvSpPr txBox="1"/>
            <p:nvPr/>
          </p:nvSpPr>
          <p:spPr>
            <a:xfrm>
              <a:off x="13048" y="0"/>
              <a:ext cx="4700404" cy="372205"/>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b="1">
                  <a:latin typeface="Calibri"/>
                  <a:ea typeface="Calibri"/>
                  <a:cs typeface="Calibri"/>
                  <a:sym typeface="Calibri"/>
                </a:defRPr>
              </a:lvl1pPr>
            </a:lstStyle>
            <a:p>
              <a:r>
                <a:t>¡PRACTIQUEMOS!</a:t>
              </a:r>
            </a:p>
          </p:txBody>
        </p:sp>
        <p:sp>
          <p:nvSpPr>
            <p:cNvPr id="391" name="Google Shape;168;p5"/>
            <p:cNvSpPr txBox="1"/>
            <p:nvPr/>
          </p:nvSpPr>
          <p:spPr>
            <a:xfrm>
              <a:off x="2757624" y="31185"/>
              <a:ext cx="1187192" cy="94177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lgn="r">
                <a:lnSpc>
                  <a:spcPct val="90000"/>
                </a:lnSpc>
                <a:defRPr sz="6000">
                  <a:solidFill>
                    <a:srgbClr val="BA9BA5"/>
                  </a:solidFill>
                  <a:latin typeface="Calibri"/>
                  <a:ea typeface="Calibri"/>
                  <a:cs typeface="Calibri"/>
                  <a:sym typeface="Calibri"/>
                </a:defRPr>
              </a:lvl1pPr>
            </a:lstStyle>
            <a:p>
              <a:r>
                <a:t>5</a:t>
              </a:r>
            </a:p>
          </p:txBody>
        </p:sp>
      </p:grpSp>
      <p:sp>
        <p:nvSpPr>
          <p:cNvPr id="393" name="Google Shape;166;p5"/>
          <p:cNvSpPr txBox="1"/>
          <p:nvPr/>
        </p:nvSpPr>
        <p:spPr>
          <a:xfrm>
            <a:off x="1009874" y="3127474"/>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 </a:t>
            </a:r>
            <a:r>
              <a:rPr b="1">
                <a:solidFill>
                  <a:srgbClr val="741B47"/>
                </a:solidFill>
              </a:rPr>
              <a:t>AIRBAG 2</a:t>
            </a:r>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Google Shape;52;p28"/>
          <p:cNvSpPr txBox="1">
            <a:spLocks noGrp="1"/>
          </p:cNvSpPr>
          <p:nvPr>
            <p:ph type="sldNum" sz="quarter" idx="4294967295"/>
          </p:nvPr>
        </p:nvSpPr>
        <p:spPr>
          <a:xfrm>
            <a:off x="371684" y="6881800"/>
            <a:ext cx="337154" cy="317112"/>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t"/>
          <a:lstStyle>
            <a:lvl1pPr>
              <a:defRPr sz="1100">
                <a:latin typeface="Calibri"/>
                <a:ea typeface="Calibri"/>
                <a:cs typeface="Calibri"/>
                <a:sym typeface="Calibri"/>
              </a:defRPr>
            </a:lvl1pPr>
          </a:lstStyle>
          <a:p>
            <a:fld id="{86CB4B4D-7CA3-9044-876B-883B54F8677D}" type="slidenum">
              <a:t>24</a:t>
            </a:fld>
            <a:endParaRPr/>
          </a:p>
        </p:txBody>
      </p:sp>
      <p:grpSp>
        <p:nvGrpSpPr>
          <p:cNvPr id="398" name="Google Shape;320;p21"/>
          <p:cNvGrpSpPr/>
          <p:nvPr/>
        </p:nvGrpSpPr>
        <p:grpSpPr>
          <a:xfrm>
            <a:off x="383453" y="2370243"/>
            <a:ext cx="8839208" cy="3238201"/>
            <a:chOff x="0" y="0"/>
            <a:chExt cx="8839206" cy="3238200"/>
          </a:xfrm>
        </p:grpSpPr>
        <p:sp>
          <p:nvSpPr>
            <p:cNvPr id="396" name="Rectángulo redondeado"/>
            <p:cNvSpPr/>
            <p:nvPr/>
          </p:nvSpPr>
          <p:spPr>
            <a:xfrm>
              <a:off x="-1" y="-1"/>
              <a:ext cx="8839208" cy="3238201"/>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n-lt"/>
                  <a:ea typeface="+mn-ea"/>
                  <a:cs typeface="+mn-cs"/>
                  <a:sym typeface="Arial"/>
                </a:defRPr>
              </a:pPr>
              <a:endParaRPr/>
            </a:p>
          </p:txBody>
        </p:sp>
        <p:sp>
          <p:nvSpPr>
            <p:cNvPr id="397" name="Texto"/>
            <p:cNvSpPr txBox="1"/>
            <p:nvPr/>
          </p:nvSpPr>
          <p:spPr>
            <a:xfrm>
              <a:off x="158076" y="1428979"/>
              <a:ext cx="8523054" cy="38022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1" tIns="91421" rIns="91421" bIns="91421" numCol="1" anchor="ctr">
              <a:spAutoFit/>
            </a:bodyPr>
            <a:lstStyle>
              <a:lvl1pPr>
                <a:defRPr>
                  <a:latin typeface="+mn-lt"/>
                  <a:ea typeface="+mn-ea"/>
                  <a:cs typeface="+mn-cs"/>
                  <a:sym typeface="Arial"/>
                </a:defRPr>
              </a:lvl1pPr>
            </a:lstStyle>
            <a:p>
              <a:r>
                <a:t>    </a:t>
              </a:r>
            </a:p>
          </p:txBody>
        </p:sp>
      </p:grpSp>
      <p:sp>
        <p:nvSpPr>
          <p:cNvPr id="399" name="Google Shape;321;p21"/>
          <p:cNvSpPr/>
          <p:nvPr/>
        </p:nvSpPr>
        <p:spPr>
          <a:xfrm>
            <a:off x="5279923" y="7354529"/>
            <a:ext cx="2723539" cy="205148"/>
          </a:xfrm>
          <a:prstGeom prst="rect">
            <a:avLst/>
          </a:prstGeom>
          <a:solidFill>
            <a:srgbClr val="FFFFFF"/>
          </a:solidFill>
          <a:ln w="12700">
            <a:miter lim="400000"/>
          </a:ln>
        </p:spPr>
        <p:txBody>
          <a:bodyPr lIns="0" tIns="0" rIns="0" bIns="0" anchor="ctr"/>
          <a:lstStyle/>
          <a:p>
            <a:pPr algn="ctr">
              <a:defRPr>
                <a:solidFill>
                  <a:srgbClr val="FFFFFF"/>
                </a:solidFill>
                <a:latin typeface="+mn-lt"/>
                <a:ea typeface="+mn-ea"/>
                <a:cs typeface="+mn-cs"/>
                <a:sym typeface="Arial"/>
              </a:defRPr>
            </a:pPr>
            <a:endParaRPr/>
          </a:p>
        </p:txBody>
      </p:sp>
      <p:pic>
        <p:nvPicPr>
          <p:cNvPr id="400" name="Google Shape;322;p21" descr="Google Shape;322;p21"/>
          <p:cNvPicPr>
            <a:picLocks noChangeAspect="1"/>
          </p:cNvPicPr>
          <p:nvPr/>
        </p:nvPicPr>
        <p:blipFill>
          <a:blip r:embed="rId2"/>
          <a:stretch>
            <a:fillRect/>
          </a:stretch>
        </p:blipFill>
        <p:spPr>
          <a:xfrm>
            <a:off x="5102940" y="2710743"/>
            <a:ext cx="5190655" cy="4917760"/>
          </a:xfrm>
          <a:prstGeom prst="rect">
            <a:avLst/>
          </a:prstGeom>
          <a:ln w="12700">
            <a:miter lim="400000"/>
          </a:ln>
        </p:spPr>
      </p:pic>
      <p:sp>
        <p:nvSpPr>
          <p:cNvPr id="401" name="Google Shape;455;p21"/>
          <p:cNvSpPr txBox="1"/>
          <p:nvPr/>
        </p:nvSpPr>
        <p:spPr>
          <a:xfrm>
            <a:off x="375972" y="1265365"/>
            <a:ext cx="8950506" cy="5361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02" name="Google Shape;456;p21"/>
          <p:cNvSpPr txBox="1"/>
          <p:nvPr/>
        </p:nvSpPr>
        <p:spPr>
          <a:xfrm>
            <a:off x="383454" y="982828"/>
            <a:ext cx="4700400" cy="3722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b="1">
                <a:latin typeface="Calibri"/>
                <a:ea typeface="Calibri"/>
                <a:cs typeface="Calibri"/>
                <a:sym typeface="Calibri"/>
              </a:defRPr>
            </a:lvl1pPr>
          </a:lstStyle>
          <a:p>
            <a:r>
              <a:t>ANTES DE TERMINAR:</a:t>
            </a:r>
          </a:p>
        </p:txBody>
      </p:sp>
      <p:grpSp>
        <p:nvGrpSpPr>
          <p:cNvPr id="405" name="Grupo 13"/>
          <p:cNvGrpSpPr/>
          <p:nvPr/>
        </p:nvGrpSpPr>
        <p:grpSpPr>
          <a:xfrm>
            <a:off x="972819" y="3675167"/>
            <a:ext cx="4567086" cy="1987261"/>
            <a:chOff x="0" y="0"/>
            <a:chExt cx="4567085" cy="1987260"/>
          </a:xfrm>
        </p:grpSpPr>
        <p:sp>
          <p:nvSpPr>
            <p:cNvPr id="403" name="Google Shape;445;p20"/>
            <p:cNvSpPr txBox="1"/>
            <p:nvPr/>
          </p:nvSpPr>
          <p:spPr>
            <a:xfrm>
              <a:off x="-1" y="-1"/>
              <a:ext cx="4567086" cy="198726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n-lt"/>
                <a:ea typeface="+mn-ea"/>
                <a:cs typeface="+mn-cs"/>
                <a:sym typeface="Arial"/>
              </a:endParaRPr>
            </a:p>
            <a:p>
              <a:pPr>
                <a:lnSpc>
                  <a:spcPct val="115000"/>
                </a:lnSpc>
                <a:defRPr sz="1600">
                  <a:latin typeface="+mn-lt"/>
                  <a:ea typeface="+mn-ea"/>
                  <a:cs typeface="+mn-cs"/>
                  <a:sym typeface="Arial"/>
                </a:defRPr>
              </a:pPr>
              <a:endParaRPr>
                <a:latin typeface="+mn-lt"/>
                <a:ea typeface="+mn-ea"/>
                <a:cs typeface="+mn-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n-lt"/>
                <a:ea typeface="+mn-ea"/>
                <a:cs typeface="+mn-cs"/>
                <a:sym typeface="Arial"/>
              </a:endParaRPr>
            </a:p>
            <a:p>
              <a:pPr>
                <a:defRPr sz="2100" b="1" u="sng">
                  <a:solidFill>
                    <a:srgbClr val="741B47"/>
                  </a:solidFill>
                  <a:latin typeface="+mn-lt"/>
                  <a:ea typeface="+mn-ea"/>
                  <a:cs typeface="+mn-cs"/>
                  <a:sym typeface="Arial"/>
                </a:defRPr>
              </a:pPr>
              <a:r>
                <a:t/>
              </a:r>
              <a:br/>
              <a:endParaRPr/>
            </a:p>
          </p:txBody>
        </p:sp>
        <p:pic>
          <p:nvPicPr>
            <p:cNvPr id="404" name="Imagen 15" descr="Imagen 15"/>
            <p:cNvPicPr>
              <a:picLocks noChangeAspect="1"/>
            </p:cNvPicPr>
            <p:nvPr/>
          </p:nvPicPr>
          <p:blipFill>
            <a:blip r:embed="rId3"/>
            <a:stretch>
              <a:fillRect/>
            </a:stretch>
          </p:blipFill>
          <p:spPr>
            <a:xfrm>
              <a:off x="2269367" y="697155"/>
              <a:ext cx="673179" cy="603726"/>
            </a:xfrm>
            <a:prstGeom prst="rect">
              <a:avLst/>
            </a:prstGeom>
            <a:ln w="12700" cap="flat">
              <a:noFill/>
              <a:miter lim="400000"/>
            </a:ln>
            <a:effectLst/>
          </p:spPr>
        </p:pic>
      </p:grpSp>
      <p:sp>
        <p:nvSpPr>
          <p:cNvPr id="406" name="Google Shape;166;p5"/>
          <p:cNvSpPr txBox="1"/>
          <p:nvPr/>
        </p:nvSpPr>
        <p:spPr>
          <a:xfrm>
            <a:off x="920646" y="3113986"/>
            <a:ext cx="4359278" cy="43158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1" tIns="91421" rIns="91421" bIns="91421" anchor="ctr">
            <a:spAutoFit/>
          </a:bodyPr>
          <a:lstStyle/>
          <a:p>
            <a:pPr>
              <a:lnSpc>
                <a:spcPct val="90000"/>
              </a:lnSpc>
              <a:defRPr sz="2000">
                <a:solidFill>
                  <a:srgbClr val="FF0000"/>
                </a:solidFill>
                <a:latin typeface="Calibri"/>
                <a:ea typeface="Calibri"/>
                <a:cs typeface="Calibri"/>
                <a:sym typeface="Calibri"/>
              </a:defRPr>
            </a:pPr>
            <a:r>
              <a:t>SISTEMA DE SEGURIDAD </a:t>
            </a:r>
            <a:r>
              <a:rPr b="1">
                <a:solidFill>
                  <a:srgbClr val="741B47"/>
                </a:solidFill>
              </a:rPr>
              <a:t>AIRBAG 2</a:t>
            </a: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Helvetica"/>
        <a:ea typeface="Helvetica"/>
        <a:cs typeface="Helvetica"/>
      </a:majorFont>
      <a:minorFont>
        <a:latin typeface="Arial"/>
        <a:ea typeface="Arial"/>
        <a:cs typeface="Arial"/>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Helvetica"/>
        <a:ea typeface="Helvetica"/>
        <a:cs typeface="Helvetica"/>
      </a:majorFont>
      <a:minorFont>
        <a:latin typeface="Arial"/>
        <a:ea typeface="Arial"/>
        <a:cs typeface="Arial"/>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TotalTime>
  <Words>1543</Words>
  <Application>Microsoft Office PowerPoint</Application>
  <PresentationFormat>Personalizado</PresentationFormat>
  <Paragraphs>145</Paragraphs>
  <Slides>24</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24</vt:i4>
      </vt:variant>
    </vt:vector>
  </HeadingPairs>
  <TitlesOfParts>
    <vt:vector size="28"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cp:revision>
  <dcterms:modified xsi:type="dcterms:W3CDTF">2021-01-28T04:17:53Z</dcterms:modified>
</cp:coreProperties>
</file>