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80"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9715500" cy="7556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2CD"/>
          </a:solidFill>
        </a:fill>
      </a:tcStyle>
    </a:wholeTbl>
    <a:band2H>
      <a:tcTxStyle/>
      <a:tcStyle>
        <a:tcBdr/>
        <a:fill>
          <a:solidFill>
            <a:srgbClr val="FF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5DBDE"/>
          </a:solidFill>
        </a:fill>
      </a:tcStyle>
    </a:wholeTbl>
    <a:band2H>
      <a:tcTxStyle/>
      <a:tcStyle>
        <a:tcBdr/>
        <a:fill>
          <a:solidFill>
            <a:srgbClr val="EBEEE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8FFCD"/>
          </a:solidFill>
        </a:fill>
      </a:tcStyle>
    </a:wholeTbl>
    <a:band2H>
      <a:tcTxStyle/>
      <a:tcStyle>
        <a:tcBdr/>
        <a:fill>
          <a:solidFill>
            <a:srgbClr val="FCFF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74"/>
  </p:normalViewPr>
  <p:slideViewPr>
    <p:cSldViewPr snapToGrid="0" snapToObjects="1">
      <p:cViewPr varScale="1">
        <p:scale>
          <a:sx n="97" d="100"/>
          <a:sy n="97" d="100"/>
        </p:scale>
        <p:origin x="175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1" name="Shape 161"/>
          <p:cNvSpPr>
            <a:spLocks noGrp="1" noRot="1" noChangeAspect="1"/>
          </p:cNvSpPr>
          <p:nvPr>
            <p:ph type="sldImg"/>
          </p:nvPr>
        </p:nvSpPr>
        <p:spPr>
          <a:xfrm>
            <a:off x="1143000" y="685800"/>
            <a:ext cx="4572000" cy="3429000"/>
          </a:xfrm>
          <a:prstGeom prst="rect">
            <a:avLst/>
          </a:prstGeom>
        </p:spPr>
        <p:txBody>
          <a:bodyPr/>
          <a:lstStyle/>
          <a:p>
            <a:endParaRPr/>
          </a:p>
        </p:txBody>
      </p:sp>
      <p:sp>
        <p:nvSpPr>
          <p:cNvPr id="162" name="Shape 162"/>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3379904618"/>
      </p:ext>
    </p:extLst>
  </p:cSld>
  <p:clrMap bg1="lt1" tx1="dk1" bg2="lt2" tx2="dk2" accent1="accent1" accent2="accent2" accent3="accent3" accent4="accent4" accent5="accent5" accent6="accent6" hlink="hlink" folHlink="folHlink"/>
  <p:notesStyle>
    <a:lvl1pPr latinLnBrk="0">
      <a:defRPr sz="1400">
        <a:latin typeface="+mj-lt"/>
        <a:ea typeface="+mj-ea"/>
        <a:cs typeface="+mj-cs"/>
        <a:sym typeface="Arial"/>
      </a:defRPr>
    </a:lvl1pPr>
    <a:lvl2pPr indent="228600" latinLnBrk="0">
      <a:defRPr sz="1400">
        <a:latin typeface="+mj-lt"/>
        <a:ea typeface="+mj-ea"/>
        <a:cs typeface="+mj-cs"/>
        <a:sym typeface="Arial"/>
      </a:defRPr>
    </a:lvl2pPr>
    <a:lvl3pPr indent="457200" latinLnBrk="0">
      <a:defRPr sz="1400">
        <a:latin typeface="+mj-lt"/>
        <a:ea typeface="+mj-ea"/>
        <a:cs typeface="+mj-cs"/>
        <a:sym typeface="Arial"/>
      </a:defRPr>
    </a:lvl3pPr>
    <a:lvl4pPr indent="685800" latinLnBrk="0">
      <a:defRPr sz="1400">
        <a:latin typeface="+mj-lt"/>
        <a:ea typeface="+mj-ea"/>
        <a:cs typeface="+mj-cs"/>
        <a:sym typeface="Arial"/>
      </a:defRPr>
    </a:lvl4pPr>
    <a:lvl5pPr indent="914400" latinLnBrk="0">
      <a:defRPr sz="1400">
        <a:latin typeface="+mj-lt"/>
        <a:ea typeface="+mj-ea"/>
        <a:cs typeface="+mj-cs"/>
        <a:sym typeface="Arial"/>
      </a:defRPr>
    </a:lvl5pPr>
    <a:lvl6pPr indent="1143000" latinLnBrk="0">
      <a:defRPr sz="1400">
        <a:latin typeface="+mj-lt"/>
        <a:ea typeface="+mj-ea"/>
        <a:cs typeface="+mj-cs"/>
        <a:sym typeface="Arial"/>
      </a:defRPr>
    </a:lvl6pPr>
    <a:lvl7pPr indent="1371600" latinLnBrk="0">
      <a:defRPr sz="1400">
        <a:latin typeface="+mj-lt"/>
        <a:ea typeface="+mj-ea"/>
        <a:cs typeface="+mj-cs"/>
        <a:sym typeface="Arial"/>
      </a:defRPr>
    </a:lvl7pPr>
    <a:lvl8pPr indent="1600200" latinLnBrk="0">
      <a:defRPr sz="1400">
        <a:latin typeface="+mj-lt"/>
        <a:ea typeface="+mj-ea"/>
        <a:cs typeface="+mj-cs"/>
        <a:sym typeface="Arial"/>
      </a:defRPr>
    </a:lvl8pPr>
    <a:lvl9pPr indent="1828800" latinLnBrk="0">
      <a:defRPr sz="1400">
        <a:latin typeface="+mj-lt"/>
        <a:ea typeface="+mj-ea"/>
        <a:cs typeface="+mj-cs"/>
        <a:sym typeface="Arial"/>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1_One column text">
    <p:spTree>
      <p:nvGrpSpPr>
        <p:cNvPr id="1" name=""/>
        <p:cNvGrpSpPr/>
        <p:nvPr/>
      </p:nvGrpSpPr>
      <p:grpSpPr>
        <a:xfrm>
          <a:off x="0" y="0"/>
          <a:ext cx="0" cy="0"/>
          <a:chOff x="0" y="0"/>
          <a:chExt cx="0" cy="0"/>
        </a:xfrm>
      </p:grpSpPr>
      <p:grpSp>
        <p:nvGrpSpPr>
          <p:cNvPr id="19" name="Google Shape;7;p23"/>
          <p:cNvGrpSpPr/>
          <p:nvPr/>
        </p:nvGrpSpPr>
        <p:grpSpPr>
          <a:xfrm>
            <a:off x="242850" y="1756545"/>
            <a:ext cx="9346511" cy="5675933"/>
            <a:chOff x="-1" y="-1"/>
            <a:chExt cx="9346509" cy="5675931"/>
          </a:xfrm>
        </p:grpSpPr>
        <p:sp>
          <p:nvSpPr>
            <p:cNvPr id="17" name="Figura"/>
            <p:cNvSpPr/>
            <p:nvPr/>
          </p:nvSpPr>
          <p:spPr>
            <a:xfrm>
              <a:off x="-2" y="-2"/>
              <a:ext cx="9346511" cy="567593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8" name="Texto"/>
            <p:cNvSpPr txBox="1"/>
            <p:nvPr/>
          </p:nvSpPr>
          <p:spPr>
            <a:xfrm>
              <a:off x="-1" y="2647844"/>
              <a:ext cx="9091326"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ctr">
              <a:spAutoFit/>
            </a:bodyPr>
            <a:lstStyle>
              <a:lvl1pPr>
                <a:defRPr>
                  <a:latin typeface="+mj-lt"/>
                  <a:ea typeface="+mj-ea"/>
                  <a:cs typeface="+mj-cs"/>
                  <a:sym typeface="Arial"/>
                </a:defRPr>
              </a:lvl1pPr>
            </a:lstStyle>
            <a:p>
              <a:r>
                <a:t> </a:t>
              </a:r>
            </a:p>
          </p:txBody>
        </p:sp>
      </p:grpSp>
      <p:pic>
        <p:nvPicPr>
          <p:cNvPr id="20" name="Google Shape;8;p23" descr="Google Shape;8;p23"/>
          <p:cNvPicPr>
            <a:picLocks noChangeAspect="1"/>
          </p:cNvPicPr>
          <p:nvPr/>
        </p:nvPicPr>
        <p:blipFill>
          <a:blip r:embed="rId2"/>
          <a:stretch>
            <a:fillRect/>
          </a:stretch>
        </p:blipFill>
        <p:spPr>
          <a:xfrm>
            <a:off x="436350" y="419800"/>
            <a:ext cx="3659450" cy="680475"/>
          </a:xfrm>
          <a:prstGeom prst="rect">
            <a:avLst/>
          </a:prstGeom>
          <a:ln w="12700">
            <a:miter lim="400000"/>
          </a:ln>
        </p:spPr>
      </p:pic>
      <p:sp>
        <p:nvSpPr>
          <p:cNvPr id="21" name="Google Shape;9;p23"/>
          <p:cNvSpPr/>
          <p:nvPr/>
        </p:nvSpPr>
        <p:spPr>
          <a:xfrm>
            <a:off x="436350" y="6464001"/>
            <a:ext cx="7891862" cy="680478"/>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22" name="Google Shape;10;p23" descr="Google Shape;10;p23"/>
          <p:cNvPicPr>
            <a:picLocks noChangeAspect="1"/>
          </p:cNvPicPr>
          <p:nvPr/>
        </p:nvPicPr>
        <p:blipFill>
          <a:blip r:embed="rId3"/>
          <a:stretch>
            <a:fillRect/>
          </a:stretch>
        </p:blipFill>
        <p:spPr>
          <a:xfrm>
            <a:off x="433440" y="6464000"/>
            <a:ext cx="690486" cy="680479"/>
          </a:xfrm>
          <a:prstGeom prst="rect">
            <a:avLst/>
          </a:prstGeom>
          <a:ln w="12700">
            <a:miter lim="400000"/>
          </a:ln>
        </p:spPr>
      </p:pic>
      <p:pic>
        <p:nvPicPr>
          <p:cNvPr id="23" name="Google Shape;11;p23" descr="Google Shape;11;p23"/>
          <p:cNvPicPr>
            <a:picLocks noChangeAspect="1"/>
          </p:cNvPicPr>
          <p:nvPr/>
        </p:nvPicPr>
        <p:blipFill>
          <a:blip r:embed="rId4"/>
          <a:stretch>
            <a:fillRect/>
          </a:stretch>
        </p:blipFill>
        <p:spPr>
          <a:xfrm>
            <a:off x="8272364" y="1222172"/>
            <a:ext cx="1080004" cy="241875"/>
          </a:xfrm>
          <a:prstGeom prst="rect">
            <a:avLst/>
          </a:prstGeom>
          <a:ln w="12700">
            <a:miter lim="400000"/>
          </a:ln>
        </p:spPr>
      </p:pic>
      <p:pic>
        <p:nvPicPr>
          <p:cNvPr id="24" name="Google Shape;12;p23" descr="Google Shape;12;p23"/>
          <p:cNvPicPr>
            <a:picLocks noChangeAspect="1"/>
          </p:cNvPicPr>
          <p:nvPr/>
        </p:nvPicPr>
        <p:blipFill>
          <a:blip r:embed="rId5"/>
          <a:stretch>
            <a:fillRect/>
          </a:stretch>
        </p:blipFill>
        <p:spPr>
          <a:xfrm>
            <a:off x="8272364" y="418596"/>
            <a:ext cx="1080004" cy="664778"/>
          </a:xfrm>
          <a:prstGeom prst="rect">
            <a:avLst/>
          </a:prstGeom>
          <a:ln w="12700">
            <a:miter lim="400000"/>
          </a:ln>
        </p:spPr>
      </p:pic>
      <p:pic>
        <p:nvPicPr>
          <p:cNvPr id="25" name="Google Shape;13;p23" descr="Google Shape;13;p23"/>
          <p:cNvPicPr>
            <a:picLocks noChangeAspect="1"/>
          </p:cNvPicPr>
          <p:nvPr/>
        </p:nvPicPr>
        <p:blipFill>
          <a:blip r:embed="rId6"/>
          <a:stretch>
            <a:fillRect/>
          </a:stretch>
        </p:blipFill>
        <p:spPr>
          <a:xfrm>
            <a:off x="8521706" y="6387272"/>
            <a:ext cx="830663" cy="756004"/>
          </a:xfrm>
          <a:prstGeom prst="rect">
            <a:avLst/>
          </a:prstGeom>
          <a:ln w="12700">
            <a:miter lim="400000"/>
          </a:ln>
        </p:spPr>
      </p:pic>
      <p:sp>
        <p:nvSpPr>
          <p:cNvPr id="26" name="Google Shape;15;p23"/>
          <p:cNvSpPr txBox="1"/>
          <p:nvPr/>
        </p:nvSpPr>
        <p:spPr>
          <a:xfrm>
            <a:off x="1139098" y="834800"/>
            <a:ext cx="4156804" cy="3397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defRPr sz="1200" b="1">
                <a:solidFill>
                  <a:srgbClr val="741B47"/>
                </a:solidFill>
                <a:latin typeface="Calibri"/>
                <a:ea typeface="Calibri"/>
                <a:cs typeface="Calibri"/>
                <a:sym typeface="Calibri"/>
              </a:defRPr>
            </a:pPr>
            <a:r>
              <a:t>SECTOR METALMECÁNICA </a:t>
            </a:r>
            <a:r>
              <a:rPr b="0"/>
              <a:t>| NIVEL 3° MEDIO</a:t>
            </a:r>
          </a:p>
        </p:txBody>
      </p:sp>
      <p:sp>
        <p:nvSpPr>
          <p:cNvPr id="27"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34"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41" name="Google Shape;20;p27"/>
          <p:cNvSpPr/>
          <p:nvPr/>
        </p:nvSpPr>
        <p:spPr>
          <a:xfrm>
            <a:off x="180897" y="180900"/>
            <a:ext cx="79110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44" name="Google Shape;21;p27"/>
          <p:cNvGrpSpPr/>
          <p:nvPr/>
        </p:nvGrpSpPr>
        <p:grpSpPr>
          <a:xfrm>
            <a:off x="8091897" y="451661"/>
            <a:ext cx="662109" cy="380242"/>
            <a:chOff x="0" y="-1"/>
            <a:chExt cx="662107" cy="380240"/>
          </a:xfrm>
        </p:grpSpPr>
        <p:sp>
          <p:nvSpPr>
            <p:cNvPr id="42" name="Rectángulo"/>
            <p:cNvSpPr/>
            <p:nvPr/>
          </p:nvSpPr>
          <p:spPr>
            <a:xfrm>
              <a:off x="-1" y="327736"/>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43" name="Texto"/>
            <p:cNvSpPr txBox="1"/>
            <p:nvPr/>
          </p:nvSpPr>
          <p:spPr>
            <a:xfrm>
              <a:off x="-1" y="-2"/>
              <a:ext cx="662109"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grpSp>
        <p:nvGrpSpPr>
          <p:cNvPr id="47" name="Google Shape;22;p27"/>
          <p:cNvGrpSpPr/>
          <p:nvPr/>
        </p:nvGrpSpPr>
        <p:grpSpPr>
          <a:xfrm>
            <a:off x="8753995" y="451661"/>
            <a:ext cx="785406" cy="380242"/>
            <a:chOff x="-1" y="-1"/>
            <a:chExt cx="785405" cy="380240"/>
          </a:xfrm>
        </p:grpSpPr>
        <p:sp>
          <p:nvSpPr>
            <p:cNvPr id="45" name="Rectángulo"/>
            <p:cNvSpPr/>
            <p:nvPr/>
          </p:nvSpPr>
          <p:spPr>
            <a:xfrm>
              <a:off x="-2" y="327736"/>
              <a:ext cx="785406"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46" name="Texto"/>
            <p:cNvSpPr txBox="1"/>
            <p:nvPr/>
          </p:nvSpPr>
          <p:spPr>
            <a:xfrm>
              <a:off x="-2" y="-2"/>
              <a:ext cx="785406"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sp>
        <p:nvSpPr>
          <p:cNvPr id="48" name="Google Shape;26;p27"/>
          <p:cNvSpPr txBox="1"/>
          <p:nvPr/>
        </p:nvSpPr>
        <p:spPr>
          <a:xfrm>
            <a:off x="375975" y="6881800"/>
            <a:ext cx="6786599" cy="3171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49" name="Google Shape;23;p27"/>
          <p:cNvSpPr txBox="1"/>
          <p:nvPr/>
        </p:nvSpPr>
        <p:spPr>
          <a:xfrm>
            <a:off x="8443617" y="271141"/>
            <a:ext cx="1166704" cy="391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lgn="r">
              <a:defRPr sz="1200">
                <a:latin typeface="Calibri"/>
                <a:ea typeface="Calibri"/>
                <a:cs typeface="Calibri"/>
                <a:sym typeface="Calibri"/>
              </a:defRPr>
            </a:pPr>
            <a:r>
              <a:t>Actividad 6|</a:t>
            </a:r>
            <a:r>
              <a:rPr sz="1600">
                <a:solidFill>
                  <a:srgbClr val="741B47"/>
                </a:solidFill>
              </a:rPr>
              <a:t>2</a:t>
            </a:r>
          </a:p>
        </p:txBody>
      </p:sp>
      <p:sp>
        <p:nvSpPr>
          <p:cNvPr id="51" name="Número de diapositiva"/>
          <p:cNvSpPr txBox="1">
            <a:spLocks noGrp="1"/>
          </p:cNvSpPr>
          <p:nvPr>
            <p:ph type="sldNum" sz="quarter" idx="2"/>
          </p:nvPr>
        </p:nvSpPr>
        <p:spPr>
          <a:xfrm>
            <a:off x="371694" y="6881800"/>
            <a:ext cx="337154" cy="317112"/>
          </a:xfrm>
          <a:prstGeom prst="rect">
            <a:avLst/>
          </a:prstGeom>
        </p:spPr>
        <p:txBody>
          <a:bodyPr lIns="91421" tIns="91421" rIns="91421" bIns="91421" anchor="t"/>
          <a:lstStyle>
            <a:lvl1pPr>
              <a:defRPr sz="1100">
                <a:latin typeface="Calibri"/>
                <a:ea typeface="Calibri"/>
                <a:cs typeface="Calibri"/>
                <a:sym typeface="Calibri"/>
              </a:defRPr>
            </a:lvl1pPr>
          </a:lstStyle>
          <a:p>
            <a:fld id="{86CB4B4D-7CA3-9044-876B-883B54F8677D}" type="slidenum">
              <a:t>‹Nº›</a:t>
            </a:fld>
            <a:endParaRPr/>
          </a:p>
        </p:txBody>
      </p:sp>
      <p:sp>
        <p:nvSpPr>
          <p:cNvPr id="14" name="Google Shape;33;p25"/>
          <p:cNvSpPr txBox="1"/>
          <p:nvPr userDrawn="1"/>
        </p:nvSpPr>
        <p:spPr>
          <a:xfrm>
            <a:off x="442650" y="350325"/>
            <a:ext cx="7441801" cy="3722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defRPr b="1">
                <a:solidFill>
                  <a:srgbClr val="FFFFFF"/>
                </a:solidFill>
                <a:latin typeface="Calibri"/>
                <a:ea typeface="Calibri"/>
                <a:cs typeface="Calibri"/>
                <a:sym typeface="Calibri"/>
              </a:defRPr>
            </a:pPr>
            <a:r>
              <a:rPr dirty="0"/>
              <a:t>MÓDULO</a:t>
            </a:r>
            <a:r>
              <a:rPr b="0" dirty="0"/>
              <a:t> </a:t>
            </a:r>
            <a:r>
              <a:rPr b="0" dirty="0" err="1"/>
              <a:t>Mantenimiento</a:t>
            </a:r>
            <a:r>
              <a:rPr b="0" dirty="0"/>
              <a:t> de </a:t>
            </a:r>
            <a:r>
              <a:rPr b="0" dirty="0" err="1"/>
              <a:t>sistemas</a:t>
            </a:r>
            <a:r>
              <a:rPr b="0" dirty="0"/>
              <a:t> de </a:t>
            </a:r>
            <a:r>
              <a:rPr b="0" dirty="0" err="1"/>
              <a:t>seguridad</a:t>
            </a:r>
            <a:r>
              <a:rPr b="0" dirty="0"/>
              <a:t> y </a:t>
            </a:r>
            <a:r>
              <a:rPr b="0" dirty="0" err="1"/>
              <a:t>confortabilidad</a:t>
            </a:r>
            <a:endParaRPr b="0" dirty="0"/>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_AND_BODY">
    <p:spTree>
      <p:nvGrpSpPr>
        <p:cNvPr id="1" name=""/>
        <p:cNvGrpSpPr/>
        <p:nvPr/>
      </p:nvGrpSpPr>
      <p:grpSpPr>
        <a:xfrm>
          <a:off x="0" y="0"/>
          <a:ext cx="0" cy="0"/>
          <a:chOff x="0" y="0"/>
          <a:chExt cx="0" cy="0"/>
        </a:xfrm>
      </p:grpSpPr>
      <p:sp>
        <p:nvSpPr>
          <p:cNvPr id="58" name="Google Shape;28;p25"/>
          <p:cNvSpPr/>
          <p:nvPr/>
        </p:nvSpPr>
        <p:spPr>
          <a:xfrm rot="10800000" flipH="1">
            <a:off x="180974" y="832249"/>
            <a:ext cx="9358202" cy="1236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0173" y="0"/>
                </a:lnTo>
                <a:cubicBezTo>
                  <a:pt x="20961" y="0"/>
                  <a:pt x="21600" y="4835"/>
                  <a:pt x="21600" y="10800"/>
                </a:cubicBezTo>
                <a:lnTo>
                  <a:pt x="21600" y="21600"/>
                </a:lnTo>
                <a:lnTo>
                  <a:pt x="0" y="21600"/>
                </a:lnTo>
                <a:close/>
              </a:path>
            </a:pathLst>
          </a:cu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59" name="Google Shape;29;p25"/>
          <p:cNvSpPr/>
          <p:nvPr/>
        </p:nvSpPr>
        <p:spPr>
          <a:xfrm>
            <a:off x="180897" y="180900"/>
            <a:ext cx="79110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62" name="Google Shape;30;p25"/>
          <p:cNvGrpSpPr/>
          <p:nvPr/>
        </p:nvGrpSpPr>
        <p:grpSpPr>
          <a:xfrm>
            <a:off x="8091897" y="451661"/>
            <a:ext cx="662109" cy="380242"/>
            <a:chOff x="0" y="-1"/>
            <a:chExt cx="662107" cy="380240"/>
          </a:xfrm>
        </p:grpSpPr>
        <p:sp>
          <p:nvSpPr>
            <p:cNvPr id="60" name="Rectángulo"/>
            <p:cNvSpPr/>
            <p:nvPr/>
          </p:nvSpPr>
          <p:spPr>
            <a:xfrm>
              <a:off x="-1" y="327736"/>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61" name="Texto"/>
            <p:cNvSpPr txBox="1"/>
            <p:nvPr/>
          </p:nvSpPr>
          <p:spPr>
            <a:xfrm>
              <a:off x="-1" y="-2"/>
              <a:ext cx="662109"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grpSp>
        <p:nvGrpSpPr>
          <p:cNvPr id="65" name="Google Shape;31;p25"/>
          <p:cNvGrpSpPr/>
          <p:nvPr/>
        </p:nvGrpSpPr>
        <p:grpSpPr>
          <a:xfrm>
            <a:off x="8753995" y="451661"/>
            <a:ext cx="785406" cy="380242"/>
            <a:chOff x="-1" y="-1"/>
            <a:chExt cx="785405" cy="380240"/>
          </a:xfrm>
        </p:grpSpPr>
        <p:sp>
          <p:nvSpPr>
            <p:cNvPr id="63" name="Rectángulo"/>
            <p:cNvSpPr/>
            <p:nvPr/>
          </p:nvSpPr>
          <p:spPr>
            <a:xfrm>
              <a:off x="-2" y="327736"/>
              <a:ext cx="785406"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64" name="Texto"/>
            <p:cNvSpPr txBox="1"/>
            <p:nvPr/>
          </p:nvSpPr>
          <p:spPr>
            <a:xfrm>
              <a:off x="-2" y="-2"/>
              <a:ext cx="785406"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sp>
        <p:nvSpPr>
          <p:cNvPr id="66" name="Google Shape;26;p27"/>
          <p:cNvSpPr txBox="1"/>
          <p:nvPr/>
        </p:nvSpPr>
        <p:spPr>
          <a:xfrm>
            <a:off x="375975" y="6881800"/>
            <a:ext cx="6786599" cy="3171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67" name="Google Shape;23;p27"/>
          <p:cNvSpPr txBox="1"/>
          <p:nvPr/>
        </p:nvSpPr>
        <p:spPr>
          <a:xfrm>
            <a:off x="8443617" y="271141"/>
            <a:ext cx="1166704" cy="391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lgn="r">
              <a:defRPr sz="1200">
                <a:latin typeface="Calibri"/>
                <a:ea typeface="Calibri"/>
                <a:cs typeface="Calibri"/>
                <a:sym typeface="Calibri"/>
              </a:defRPr>
            </a:pPr>
            <a:r>
              <a:t>Actividad 6|</a:t>
            </a:r>
            <a:r>
              <a:rPr sz="1600">
                <a:solidFill>
                  <a:srgbClr val="741B47"/>
                </a:solidFill>
              </a:rPr>
              <a:t>2</a:t>
            </a:r>
          </a:p>
        </p:txBody>
      </p:sp>
      <p:sp>
        <p:nvSpPr>
          <p:cNvPr id="69" name="Número de diapositiva"/>
          <p:cNvSpPr txBox="1">
            <a:spLocks noGrp="1"/>
          </p:cNvSpPr>
          <p:nvPr>
            <p:ph type="sldNum" sz="quarter" idx="2"/>
          </p:nvPr>
        </p:nvSpPr>
        <p:spPr>
          <a:xfrm>
            <a:off x="371694" y="6881800"/>
            <a:ext cx="337154" cy="317112"/>
          </a:xfrm>
          <a:prstGeom prst="rect">
            <a:avLst/>
          </a:prstGeom>
        </p:spPr>
        <p:txBody>
          <a:bodyPr lIns="91421" tIns="91421" rIns="91421" bIns="91421" anchor="t"/>
          <a:lstStyle>
            <a:lvl1pPr>
              <a:defRPr sz="1100">
                <a:latin typeface="Calibri"/>
                <a:ea typeface="Calibri"/>
                <a:cs typeface="Calibri"/>
                <a:sym typeface="Calibri"/>
              </a:defRPr>
            </a:lvl1pPr>
          </a:lstStyle>
          <a:p>
            <a:fld id="{86CB4B4D-7CA3-9044-876B-883B54F8677D}" type="slidenum">
              <a:t>‹Nº›</a:t>
            </a:fld>
            <a:endParaRPr/>
          </a:p>
        </p:txBody>
      </p:sp>
      <p:sp>
        <p:nvSpPr>
          <p:cNvPr id="15" name="Google Shape;33;p25"/>
          <p:cNvSpPr txBox="1"/>
          <p:nvPr userDrawn="1"/>
        </p:nvSpPr>
        <p:spPr>
          <a:xfrm>
            <a:off x="442650" y="350325"/>
            <a:ext cx="7441801" cy="3722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defRPr b="1">
                <a:solidFill>
                  <a:srgbClr val="FFFFFF"/>
                </a:solidFill>
                <a:latin typeface="Calibri"/>
                <a:ea typeface="Calibri"/>
                <a:cs typeface="Calibri"/>
                <a:sym typeface="Calibri"/>
              </a:defRPr>
            </a:pPr>
            <a:r>
              <a:rPr dirty="0"/>
              <a:t>MÓDULO</a:t>
            </a:r>
            <a:r>
              <a:rPr b="0" dirty="0"/>
              <a:t> </a:t>
            </a:r>
            <a:r>
              <a:rPr b="0" dirty="0" err="1"/>
              <a:t>Mantenimiento</a:t>
            </a:r>
            <a:r>
              <a:rPr b="0" dirty="0"/>
              <a:t> de </a:t>
            </a:r>
            <a:r>
              <a:rPr b="0" dirty="0" err="1"/>
              <a:t>sistemas</a:t>
            </a:r>
            <a:r>
              <a:rPr b="0" dirty="0"/>
              <a:t> de </a:t>
            </a:r>
            <a:r>
              <a:rPr b="0" dirty="0" err="1"/>
              <a:t>seguridad</a:t>
            </a:r>
            <a:r>
              <a:rPr b="0" dirty="0"/>
              <a:t> y </a:t>
            </a:r>
            <a:r>
              <a:rPr b="0" dirty="0" err="1"/>
              <a:t>confortabilidad</a:t>
            </a:r>
            <a:endParaRPr b="0" dirty="0"/>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ITLE_ONLY">
    <p:spTree>
      <p:nvGrpSpPr>
        <p:cNvPr id="1" name=""/>
        <p:cNvGrpSpPr/>
        <p:nvPr/>
      </p:nvGrpSpPr>
      <p:grpSpPr>
        <a:xfrm>
          <a:off x="0" y="0"/>
          <a:ext cx="0" cy="0"/>
          <a:chOff x="0" y="0"/>
          <a:chExt cx="0" cy="0"/>
        </a:xfrm>
      </p:grpSpPr>
      <p:sp>
        <p:nvSpPr>
          <p:cNvPr id="76" name="Google Shape;37;p26"/>
          <p:cNvSpPr/>
          <p:nvPr/>
        </p:nvSpPr>
        <p:spPr>
          <a:xfrm rot="10800000" flipH="1">
            <a:off x="181647" y="822023"/>
            <a:ext cx="9356706"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j-lt"/>
                <a:ea typeface="+mj-ea"/>
                <a:cs typeface="+mj-cs"/>
                <a:sym typeface="Arial"/>
              </a:defRPr>
            </a:pPr>
            <a:endParaRPr/>
          </a:p>
        </p:txBody>
      </p:sp>
      <p:sp>
        <p:nvSpPr>
          <p:cNvPr id="77" name="Google Shape;38;p26"/>
          <p:cNvSpPr/>
          <p:nvPr/>
        </p:nvSpPr>
        <p:spPr>
          <a:xfrm>
            <a:off x="180897" y="180900"/>
            <a:ext cx="79110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80" name="Google Shape;39;p26"/>
          <p:cNvGrpSpPr/>
          <p:nvPr/>
        </p:nvGrpSpPr>
        <p:grpSpPr>
          <a:xfrm>
            <a:off x="8091897" y="451661"/>
            <a:ext cx="662109" cy="380242"/>
            <a:chOff x="0" y="-1"/>
            <a:chExt cx="662107" cy="380240"/>
          </a:xfrm>
        </p:grpSpPr>
        <p:sp>
          <p:nvSpPr>
            <p:cNvPr id="78" name="Rectángulo"/>
            <p:cNvSpPr/>
            <p:nvPr/>
          </p:nvSpPr>
          <p:spPr>
            <a:xfrm>
              <a:off x="-1" y="327736"/>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79" name="Texto"/>
            <p:cNvSpPr txBox="1"/>
            <p:nvPr/>
          </p:nvSpPr>
          <p:spPr>
            <a:xfrm>
              <a:off x="-1" y="-2"/>
              <a:ext cx="662109"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grpSp>
        <p:nvGrpSpPr>
          <p:cNvPr id="83" name="Google Shape;40;p26"/>
          <p:cNvGrpSpPr/>
          <p:nvPr/>
        </p:nvGrpSpPr>
        <p:grpSpPr>
          <a:xfrm>
            <a:off x="8753995" y="451661"/>
            <a:ext cx="785406" cy="380242"/>
            <a:chOff x="-1" y="-1"/>
            <a:chExt cx="785405" cy="380240"/>
          </a:xfrm>
        </p:grpSpPr>
        <p:sp>
          <p:nvSpPr>
            <p:cNvPr id="81" name="Rectángulo"/>
            <p:cNvSpPr/>
            <p:nvPr/>
          </p:nvSpPr>
          <p:spPr>
            <a:xfrm>
              <a:off x="-2" y="327736"/>
              <a:ext cx="785406"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82" name="Texto"/>
            <p:cNvSpPr txBox="1"/>
            <p:nvPr/>
          </p:nvSpPr>
          <p:spPr>
            <a:xfrm>
              <a:off x="-2" y="-2"/>
              <a:ext cx="785406"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sp>
        <p:nvSpPr>
          <p:cNvPr id="84" name="Google Shape;44;p26"/>
          <p:cNvSpPr txBox="1"/>
          <p:nvPr/>
        </p:nvSpPr>
        <p:spPr>
          <a:xfrm>
            <a:off x="375975" y="6881800"/>
            <a:ext cx="6786599" cy="3171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85" name="Google Shape;23;p27"/>
          <p:cNvSpPr txBox="1"/>
          <p:nvPr/>
        </p:nvSpPr>
        <p:spPr>
          <a:xfrm>
            <a:off x="8443617" y="271141"/>
            <a:ext cx="1166704" cy="391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lgn="r">
              <a:defRPr sz="1200">
                <a:latin typeface="Calibri"/>
                <a:ea typeface="Calibri"/>
                <a:cs typeface="Calibri"/>
                <a:sym typeface="Calibri"/>
              </a:defRPr>
            </a:pPr>
            <a:r>
              <a:t>Actividad 6|</a:t>
            </a:r>
            <a:r>
              <a:rPr sz="1600">
                <a:solidFill>
                  <a:srgbClr val="741B47"/>
                </a:solidFill>
              </a:rPr>
              <a:t>2</a:t>
            </a:r>
          </a:p>
        </p:txBody>
      </p:sp>
      <p:sp>
        <p:nvSpPr>
          <p:cNvPr id="87" name="Número de diapositiva"/>
          <p:cNvSpPr txBox="1">
            <a:spLocks noGrp="1"/>
          </p:cNvSpPr>
          <p:nvPr>
            <p:ph type="sldNum" sz="quarter" idx="2"/>
          </p:nvPr>
        </p:nvSpPr>
        <p:spPr>
          <a:xfrm>
            <a:off x="371694" y="6881800"/>
            <a:ext cx="337154" cy="317112"/>
          </a:xfrm>
          <a:prstGeom prst="rect">
            <a:avLst/>
          </a:prstGeom>
        </p:spPr>
        <p:txBody>
          <a:bodyPr lIns="91421" tIns="91421" rIns="91421" bIns="91421" anchor="t"/>
          <a:lstStyle>
            <a:lvl1pPr>
              <a:defRPr sz="1100">
                <a:latin typeface="Calibri"/>
                <a:ea typeface="Calibri"/>
                <a:cs typeface="Calibri"/>
                <a:sym typeface="Calibri"/>
              </a:defRPr>
            </a:lvl1pPr>
          </a:lstStyle>
          <a:p>
            <a:fld id="{86CB4B4D-7CA3-9044-876B-883B54F8677D}" type="slidenum">
              <a:t>‹Nº›</a:t>
            </a:fld>
            <a:endParaRPr/>
          </a:p>
        </p:txBody>
      </p:sp>
      <p:sp>
        <p:nvSpPr>
          <p:cNvPr id="15" name="Google Shape;33;p25"/>
          <p:cNvSpPr txBox="1"/>
          <p:nvPr userDrawn="1"/>
        </p:nvSpPr>
        <p:spPr>
          <a:xfrm>
            <a:off x="442650" y="350325"/>
            <a:ext cx="7441801" cy="3722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defRPr b="1">
                <a:solidFill>
                  <a:srgbClr val="FFFFFF"/>
                </a:solidFill>
                <a:latin typeface="Calibri"/>
                <a:ea typeface="Calibri"/>
                <a:cs typeface="Calibri"/>
                <a:sym typeface="Calibri"/>
              </a:defRPr>
            </a:pPr>
            <a:r>
              <a:rPr dirty="0"/>
              <a:t>MÓDULO</a:t>
            </a:r>
            <a:r>
              <a:rPr b="0" dirty="0"/>
              <a:t> </a:t>
            </a:r>
            <a:r>
              <a:rPr b="0" dirty="0" err="1"/>
              <a:t>Mantenimiento</a:t>
            </a:r>
            <a:r>
              <a:rPr b="0" dirty="0"/>
              <a:t> de </a:t>
            </a:r>
            <a:r>
              <a:rPr b="0" dirty="0" err="1"/>
              <a:t>sistemas</a:t>
            </a:r>
            <a:r>
              <a:rPr b="0" dirty="0"/>
              <a:t> de </a:t>
            </a:r>
            <a:r>
              <a:rPr b="0" dirty="0" err="1"/>
              <a:t>seguridad</a:t>
            </a:r>
            <a:r>
              <a:rPr b="0" dirty="0"/>
              <a:t> y </a:t>
            </a:r>
            <a:r>
              <a:rPr b="0" dirty="0" err="1"/>
              <a:t>confortabilidad</a:t>
            </a:r>
            <a:endParaRPr b="0" dirty="0"/>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94" name="Google Shape;46;p28"/>
          <p:cNvSpPr/>
          <p:nvPr/>
        </p:nvSpPr>
        <p:spPr>
          <a:xfrm rot="10800000" flipH="1">
            <a:off x="181647" y="822023"/>
            <a:ext cx="9356706"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pPr>
              <a:defRPr>
                <a:latin typeface="+mj-lt"/>
                <a:ea typeface="+mj-ea"/>
                <a:cs typeface="+mj-cs"/>
                <a:sym typeface="Arial"/>
              </a:defRPr>
            </a:pPr>
            <a:endParaRPr/>
          </a:p>
        </p:txBody>
      </p:sp>
      <p:sp>
        <p:nvSpPr>
          <p:cNvPr id="95" name="Google Shape;47;p28"/>
          <p:cNvSpPr/>
          <p:nvPr/>
        </p:nvSpPr>
        <p:spPr>
          <a:xfrm>
            <a:off x="180897" y="180900"/>
            <a:ext cx="79110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98" name="Google Shape;48;p28"/>
          <p:cNvGrpSpPr/>
          <p:nvPr/>
        </p:nvGrpSpPr>
        <p:grpSpPr>
          <a:xfrm>
            <a:off x="8091897" y="451661"/>
            <a:ext cx="662109" cy="380242"/>
            <a:chOff x="0" y="-1"/>
            <a:chExt cx="662107" cy="380240"/>
          </a:xfrm>
        </p:grpSpPr>
        <p:sp>
          <p:nvSpPr>
            <p:cNvPr id="96" name="Rectángulo"/>
            <p:cNvSpPr/>
            <p:nvPr/>
          </p:nvSpPr>
          <p:spPr>
            <a:xfrm>
              <a:off x="-1" y="327736"/>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97" name="Texto"/>
            <p:cNvSpPr txBox="1"/>
            <p:nvPr/>
          </p:nvSpPr>
          <p:spPr>
            <a:xfrm>
              <a:off x="-1" y="-2"/>
              <a:ext cx="662109"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grpSp>
        <p:nvGrpSpPr>
          <p:cNvPr id="101" name="Google Shape;49;p28"/>
          <p:cNvGrpSpPr/>
          <p:nvPr/>
        </p:nvGrpSpPr>
        <p:grpSpPr>
          <a:xfrm>
            <a:off x="8753995" y="451661"/>
            <a:ext cx="785406" cy="380242"/>
            <a:chOff x="-1" y="-1"/>
            <a:chExt cx="785405" cy="380240"/>
          </a:xfrm>
        </p:grpSpPr>
        <p:sp>
          <p:nvSpPr>
            <p:cNvPr id="99" name="Rectángulo"/>
            <p:cNvSpPr/>
            <p:nvPr/>
          </p:nvSpPr>
          <p:spPr>
            <a:xfrm>
              <a:off x="-2" y="327736"/>
              <a:ext cx="785406"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00" name="Texto"/>
            <p:cNvSpPr txBox="1"/>
            <p:nvPr/>
          </p:nvSpPr>
          <p:spPr>
            <a:xfrm>
              <a:off x="-2" y="-2"/>
              <a:ext cx="785406"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sp>
        <p:nvSpPr>
          <p:cNvPr id="102" name="Google Shape;53;p28"/>
          <p:cNvSpPr txBox="1"/>
          <p:nvPr/>
        </p:nvSpPr>
        <p:spPr>
          <a:xfrm>
            <a:off x="375975" y="6881800"/>
            <a:ext cx="6786599" cy="3171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03" name="Google Shape;23;p27"/>
          <p:cNvSpPr txBox="1"/>
          <p:nvPr/>
        </p:nvSpPr>
        <p:spPr>
          <a:xfrm>
            <a:off x="8443617" y="271141"/>
            <a:ext cx="1166704" cy="391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lgn="r">
              <a:defRPr sz="1200">
                <a:latin typeface="Calibri"/>
                <a:ea typeface="Calibri"/>
                <a:cs typeface="Calibri"/>
                <a:sym typeface="Calibri"/>
              </a:defRPr>
            </a:pPr>
            <a:r>
              <a:t>Actividad 6|</a:t>
            </a:r>
            <a:r>
              <a:rPr sz="1600">
                <a:solidFill>
                  <a:srgbClr val="741B47"/>
                </a:solidFill>
              </a:rPr>
              <a:t>2</a:t>
            </a:r>
          </a:p>
        </p:txBody>
      </p:sp>
      <p:sp>
        <p:nvSpPr>
          <p:cNvPr id="105" name="Número de diapositiva"/>
          <p:cNvSpPr txBox="1">
            <a:spLocks noGrp="1"/>
          </p:cNvSpPr>
          <p:nvPr>
            <p:ph type="sldNum" sz="quarter" idx="2"/>
          </p:nvPr>
        </p:nvSpPr>
        <p:spPr>
          <a:xfrm>
            <a:off x="371694" y="6881800"/>
            <a:ext cx="337154" cy="317112"/>
          </a:xfrm>
          <a:prstGeom prst="rect">
            <a:avLst/>
          </a:prstGeom>
        </p:spPr>
        <p:txBody>
          <a:bodyPr lIns="91421" tIns="91421" rIns="91421" bIns="91421" anchor="t"/>
          <a:lstStyle>
            <a:lvl1pPr>
              <a:defRPr sz="1100">
                <a:latin typeface="Calibri"/>
                <a:ea typeface="Calibri"/>
                <a:cs typeface="Calibri"/>
                <a:sym typeface="Calibri"/>
              </a:defRPr>
            </a:lvl1pPr>
          </a:lstStyle>
          <a:p>
            <a:fld id="{86CB4B4D-7CA3-9044-876B-883B54F8677D}" type="slidenum">
              <a:t>‹Nº›</a:t>
            </a:fld>
            <a:endParaRPr/>
          </a:p>
        </p:txBody>
      </p:sp>
      <p:sp>
        <p:nvSpPr>
          <p:cNvPr id="15" name="Google Shape;33;p25"/>
          <p:cNvSpPr txBox="1"/>
          <p:nvPr userDrawn="1"/>
        </p:nvSpPr>
        <p:spPr>
          <a:xfrm>
            <a:off x="442650" y="350325"/>
            <a:ext cx="7441801" cy="3722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defRPr b="1">
                <a:solidFill>
                  <a:srgbClr val="FFFFFF"/>
                </a:solidFill>
                <a:latin typeface="Calibri"/>
                <a:ea typeface="Calibri"/>
                <a:cs typeface="Calibri"/>
                <a:sym typeface="Calibri"/>
              </a:defRPr>
            </a:pPr>
            <a:r>
              <a:rPr dirty="0"/>
              <a:t>MÓDULO</a:t>
            </a:r>
            <a:r>
              <a:rPr b="0" dirty="0"/>
              <a:t> </a:t>
            </a:r>
            <a:r>
              <a:rPr b="0" dirty="0" err="1"/>
              <a:t>Mantenimiento</a:t>
            </a:r>
            <a:r>
              <a:rPr b="0" dirty="0"/>
              <a:t> de </a:t>
            </a:r>
            <a:r>
              <a:rPr b="0" dirty="0" err="1"/>
              <a:t>sistemas</a:t>
            </a:r>
            <a:r>
              <a:rPr b="0" dirty="0"/>
              <a:t> de </a:t>
            </a:r>
            <a:r>
              <a:rPr b="0" dirty="0" err="1"/>
              <a:t>seguridad</a:t>
            </a:r>
            <a:r>
              <a:rPr b="0" dirty="0"/>
              <a:t> y </a:t>
            </a:r>
            <a:r>
              <a:rPr b="0" dirty="0" err="1"/>
              <a:t>confortabilidad</a:t>
            </a:r>
            <a:endParaRPr b="0" dirty="0"/>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1_One column text 2">
    <p:spTree>
      <p:nvGrpSpPr>
        <p:cNvPr id="1" name=""/>
        <p:cNvGrpSpPr/>
        <p:nvPr/>
      </p:nvGrpSpPr>
      <p:grpSpPr>
        <a:xfrm>
          <a:off x="0" y="0"/>
          <a:ext cx="0" cy="0"/>
          <a:chOff x="0" y="0"/>
          <a:chExt cx="0" cy="0"/>
        </a:xfrm>
      </p:grpSpPr>
      <p:sp>
        <p:nvSpPr>
          <p:cNvPr id="112" name="Google Shape;80;p29"/>
          <p:cNvSpPr/>
          <p:nvPr/>
        </p:nvSpPr>
        <p:spPr>
          <a:xfrm rot="10800000" flipH="1">
            <a:off x="181647" y="822023"/>
            <a:ext cx="9356706"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j-lt"/>
                <a:ea typeface="+mj-ea"/>
                <a:cs typeface="+mj-cs"/>
                <a:sym typeface="Arial"/>
              </a:defRPr>
            </a:pPr>
            <a:endParaRPr/>
          </a:p>
        </p:txBody>
      </p:sp>
      <p:grpSp>
        <p:nvGrpSpPr>
          <p:cNvPr id="115" name="Google Shape;81;p29"/>
          <p:cNvGrpSpPr/>
          <p:nvPr/>
        </p:nvGrpSpPr>
        <p:grpSpPr>
          <a:xfrm>
            <a:off x="8091897" y="451665"/>
            <a:ext cx="662109" cy="380239"/>
            <a:chOff x="0" y="0"/>
            <a:chExt cx="662107" cy="380238"/>
          </a:xfrm>
        </p:grpSpPr>
        <p:sp>
          <p:nvSpPr>
            <p:cNvPr id="113" name="Google Shape;82;p29"/>
            <p:cNvSpPr/>
            <p:nvPr/>
          </p:nvSpPr>
          <p:spPr>
            <a:xfrm>
              <a:off x="-1" y="327735"/>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14" name="Google Shape;83;p29"/>
            <p:cNvSpPr txBox="1"/>
            <p:nvPr/>
          </p:nvSpPr>
          <p:spPr>
            <a:xfrm>
              <a:off x="-1" y="0"/>
              <a:ext cx="662109" cy="38018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b">
              <a:spAutoFit/>
            </a:bodyPr>
            <a:lstStyle>
              <a:lvl1pPr>
                <a:defRPr>
                  <a:latin typeface="+mj-lt"/>
                  <a:ea typeface="+mj-ea"/>
                  <a:cs typeface="+mj-cs"/>
                  <a:sym typeface="Arial"/>
                </a:defRPr>
              </a:lvl1pPr>
            </a:lstStyle>
            <a:p>
              <a:r>
                <a:t> </a:t>
              </a:r>
            </a:p>
          </p:txBody>
        </p:sp>
      </p:grpSp>
      <p:grpSp>
        <p:nvGrpSpPr>
          <p:cNvPr id="118" name="Google Shape;84;p29"/>
          <p:cNvGrpSpPr/>
          <p:nvPr/>
        </p:nvGrpSpPr>
        <p:grpSpPr>
          <a:xfrm>
            <a:off x="8753995" y="451665"/>
            <a:ext cx="785410" cy="380239"/>
            <a:chOff x="0" y="0"/>
            <a:chExt cx="785408" cy="380238"/>
          </a:xfrm>
        </p:grpSpPr>
        <p:sp>
          <p:nvSpPr>
            <p:cNvPr id="116" name="Google Shape;85;p29"/>
            <p:cNvSpPr/>
            <p:nvPr/>
          </p:nvSpPr>
          <p:spPr>
            <a:xfrm>
              <a:off x="-1" y="327735"/>
              <a:ext cx="785409"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17" name="Google Shape;86;p29"/>
            <p:cNvSpPr txBox="1"/>
            <p:nvPr/>
          </p:nvSpPr>
          <p:spPr>
            <a:xfrm>
              <a:off x="-1" y="0"/>
              <a:ext cx="785409" cy="38018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b">
              <a:spAutoFit/>
            </a:bodyPr>
            <a:lstStyle>
              <a:lvl1pPr>
                <a:defRPr>
                  <a:latin typeface="+mj-lt"/>
                  <a:ea typeface="+mj-ea"/>
                  <a:cs typeface="+mj-cs"/>
                  <a:sym typeface="Arial"/>
                </a:defRPr>
              </a:lvl1pPr>
            </a:lstStyle>
            <a:p>
              <a:r>
                <a:t> </a:t>
              </a:r>
            </a:p>
          </p:txBody>
        </p:sp>
      </p:grpSp>
      <p:sp>
        <p:nvSpPr>
          <p:cNvPr id="119" name="Google Shape;88;p29"/>
          <p:cNvSpPr txBox="1"/>
          <p:nvPr/>
        </p:nvSpPr>
        <p:spPr>
          <a:xfrm>
            <a:off x="8170650" y="288449"/>
            <a:ext cx="1166704" cy="3721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spAutoFit/>
          </a:bodyPr>
          <a:lstStyle>
            <a:lvl1pPr algn="r">
              <a:defRPr b="1">
                <a:latin typeface="Calibri"/>
                <a:ea typeface="Calibri"/>
                <a:cs typeface="Calibri"/>
                <a:sym typeface="Calibri"/>
              </a:defRPr>
            </a:lvl1pPr>
          </a:lstStyle>
          <a:p>
            <a:r>
              <a:t>¡Atención!</a:t>
            </a:r>
          </a:p>
        </p:txBody>
      </p:sp>
      <p:sp>
        <p:nvSpPr>
          <p:cNvPr id="120" name="Google Shape;31;p6"/>
          <p:cNvSpPr/>
          <p:nvPr/>
        </p:nvSpPr>
        <p:spPr>
          <a:xfrm>
            <a:off x="181649" y="180900"/>
            <a:ext cx="79092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blipFill>
            <a:blip r:embed="rId2"/>
          </a:blipFill>
          <a:ln w="12700">
            <a:miter lim="400000"/>
          </a:ln>
        </p:spPr>
        <p:txBody>
          <a:bodyPr lIns="0" tIns="0" rIns="0" bIns="0" anchor="b"/>
          <a:lstStyle/>
          <a:p>
            <a:pPr>
              <a:defRPr>
                <a:latin typeface="+mj-lt"/>
                <a:ea typeface="+mj-ea"/>
                <a:cs typeface="+mj-cs"/>
                <a:sym typeface="Arial"/>
              </a:defRPr>
            </a:pPr>
            <a:endParaRPr/>
          </a:p>
        </p:txBody>
      </p:sp>
      <p:sp>
        <p:nvSpPr>
          <p:cNvPr id="121"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128" name="Google Shape;20;p27"/>
          <p:cNvSpPr/>
          <p:nvPr/>
        </p:nvSpPr>
        <p:spPr>
          <a:xfrm>
            <a:off x="180897" y="180900"/>
            <a:ext cx="79110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131" name="Google Shape;21;p27"/>
          <p:cNvGrpSpPr/>
          <p:nvPr/>
        </p:nvGrpSpPr>
        <p:grpSpPr>
          <a:xfrm>
            <a:off x="8091897" y="451661"/>
            <a:ext cx="662109" cy="380242"/>
            <a:chOff x="0" y="-1"/>
            <a:chExt cx="662107" cy="380240"/>
          </a:xfrm>
        </p:grpSpPr>
        <p:sp>
          <p:nvSpPr>
            <p:cNvPr id="129" name="Rectángulo"/>
            <p:cNvSpPr/>
            <p:nvPr/>
          </p:nvSpPr>
          <p:spPr>
            <a:xfrm>
              <a:off x="-1" y="327736"/>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30" name="Texto"/>
            <p:cNvSpPr txBox="1"/>
            <p:nvPr/>
          </p:nvSpPr>
          <p:spPr>
            <a:xfrm>
              <a:off x="-1" y="-2"/>
              <a:ext cx="662109"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grpSp>
        <p:nvGrpSpPr>
          <p:cNvPr id="134" name="Google Shape;22;p27"/>
          <p:cNvGrpSpPr/>
          <p:nvPr/>
        </p:nvGrpSpPr>
        <p:grpSpPr>
          <a:xfrm>
            <a:off x="8753995" y="451661"/>
            <a:ext cx="785406" cy="380242"/>
            <a:chOff x="-1" y="-1"/>
            <a:chExt cx="785405" cy="380240"/>
          </a:xfrm>
        </p:grpSpPr>
        <p:sp>
          <p:nvSpPr>
            <p:cNvPr id="132" name="Rectángulo"/>
            <p:cNvSpPr/>
            <p:nvPr/>
          </p:nvSpPr>
          <p:spPr>
            <a:xfrm>
              <a:off x="-2" y="327736"/>
              <a:ext cx="785406"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33" name="Texto"/>
            <p:cNvSpPr txBox="1"/>
            <p:nvPr/>
          </p:nvSpPr>
          <p:spPr>
            <a:xfrm>
              <a:off x="-2" y="-2"/>
              <a:ext cx="785406"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sp>
        <p:nvSpPr>
          <p:cNvPr id="135" name="Google Shape;26;p27"/>
          <p:cNvSpPr txBox="1"/>
          <p:nvPr/>
        </p:nvSpPr>
        <p:spPr>
          <a:xfrm>
            <a:off x="375975" y="6881800"/>
            <a:ext cx="6786599" cy="3171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36" name="Google Shape;23;p27"/>
          <p:cNvSpPr txBox="1"/>
          <p:nvPr/>
        </p:nvSpPr>
        <p:spPr>
          <a:xfrm>
            <a:off x="8443617" y="271141"/>
            <a:ext cx="1166704" cy="391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lgn="r">
              <a:defRPr sz="1200">
                <a:latin typeface="Calibri"/>
                <a:ea typeface="Calibri"/>
                <a:cs typeface="Calibri"/>
                <a:sym typeface="Calibri"/>
              </a:defRPr>
            </a:pPr>
            <a:r>
              <a:t>Actividad 6|</a:t>
            </a:r>
            <a:r>
              <a:rPr sz="1600">
                <a:solidFill>
                  <a:srgbClr val="741B47"/>
                </a:solidFill>
              </a:rPr>
              <a:t>2</a:t>
            </a:r>
          </a:p>
        </p:txBody>
      </p:sp>
      <p:sp>
        <p:nvSpPr>
          <p:cNvPr id="138" name="Número de diapositiva"/>
          <p:cNvSpPr txBox="1">
            <a:spLocks noGrp="1"/>
          </p:cNvSpPr>
          <p:nvPr>
            <p:ph type="sldNum" sz="quarter" idx="2"/>
          </p:nvPr>
        </p:nvSpPr>
        <p:spPr>
          <a:xfrm>
            <a:off x="371694" y="6881800"/>
            <a:ext cx="337154" cy="317112"/>
          </a:xfrm>
          <a:prstGeom prst="rect">
            <a:avLst/>
          </a:prstGeom>
        </p:spPr>
        <p:txBody>
          <a:bodyPr lIns="91421" tIns="91421" rIns="91421" bIns="91421" anchor="t"/>
          <a:lstStyle>
            <a:lvl1pPr>
              <a:defRPr sz="1100">
                <a:latin typeface="Calibri"/>
                <a:ea typeface="Calibri"/>
                <a:cs typeface="Calibri"/>
                <a:sym typeface="Calibri"/>
              </a:defRPr>
            </a:lvl1pPr>
          </a:lstStyle>
          <a:p>
            <a:fld id="{86CB4B4D-7CA3-9044-876B-883B54F8677D}" type="slidenum">
              <a:t>‹Nº›</a:t>
            </a:fld>
            <a:endParaRPr/>
          </a:p>
        </p:txBody>
      </p:sp>
      <p:sp>
        <p:nvSpPr>
          <p:cNvPr id="14" name="Google Shape;33;p25"/>
          <p:cNvSpPr txBox="1"/>
          <p:nvPr userDrawn="1"/>
        </p:nvSpPr>
        <p:spPr>
          <a:xfrm>
            <a:off x="442650" y="350325"/>
            <a:ext cx="7441801" cy="3722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defRPr b="1">
                <a:solidFill>
                  <a:srgbClr val="FFFFFF"/>
                </a:solidFill>
                <a:latin typeface="Calibri"/>
                <a:ea typeface="Calibri"/>
                <a:cs typeface="Calibri"/>
                <a:sym typeface="Calibri"/>
              </a:defRPr>
            </a:pPr>
            <a:r>
              <a:rPr dirty="0"/>
              <a:t>MÓDULO</a:t>
            </a:r>
            <a:r>
              <a:rPr b="0" dirty="0"/>
              <a:t> </a:t>
            </a:r>
            <a:r>
              <a:rPr b="0" dirty="0" err="1"/>
              <a:t>Mantenimiento</a:t>
            </a:r>
            <a:r>
              <a:rPr b="0" dirty="0"/>
              <a:t> de </a:t>
            </a:r>
            <a:r>
              <a:rPr b="0" dirty="0" err="1"/>
              <a:t>sistemas</a:t>
            </a:r>
            <a:r>
              <a:rPr b="0" dirty="0"/>
              <a:t> de </a:t>
            </a:r>
            <a:r>
              <a:rPr b="0" dirty="0" err="1"/>
              <a:t>seguridad</a:t>
            </a:r>
            <a:r>
              <a:rPr b="0" dirty="0"/>
              <a:t> y </a:t>
            </a:r>
            <a:r>
              <a:rPr b="0" dirty="0" err="1"/>
              <a:t>confortabilidad</a:t>
            </a:r>
            <a:endParaRPr b="0" dirty="0"/>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1_One column text">
    <p:spTree>
      <p:nvGrpSpPr>
        <p:cNvPr id="1" name=""/>
        <p:cNvGrpSpPr/>
        <p:nvPr/>
      </p:nvGrpSpPr>
      <p:grpSpPr>
        <a:xfrm>
          <a:off x="0" y="0"/>
          <a:ext cx="0" cy="0"/>
          <a:chOff x="0" y="0"/>
          <a:chExt cx="0" cy="0"/>
        </a:xfrm>
      </p:grpSpPr>
      <p:grpSp>
        <p:nvGrpSpPr>
          <p:cNvPr id="147" name="Google Shape;7;p23"/>
          <p:cNvGrpSpPr/>
          <p:nvPr/>
        </p:nvGrpSpPr>
        <p:grpSpPr>
          <a:xfrm>
            <a:off x="242852" y="1756547"/>
            <a:ext cx="9346508" cy="5675929"/>
            <a:chOff x="-1" y="0"/>
            <a:chExt cx="9346507" cy="5675927"/>
          </a:xfrm>
        </p:grpSpPr>
        <p:sp>
          <p:nvSpPr>
            <p:cNvPr id="145" name="Figura"/>
            <p:cNvSpPr/>
            <p:nvPr/>
          </p:nvSpPr>
          <p:spPr>
            <a:xfrm>
              <a:off x="-2" y="-1"/>
              <a:ext cx="9346508" cy="56759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46" name="Texto"/>
            <p:cNvSpPr txBox="1"/>
            <p:nvPr/>
          </p:nvSpPr>
          <p:spPr>
            <a:xfrm>
              <a:off x="-2" y="2647845"/>
              <a:ext cx="9091325"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148" name="Google Shape;8;p23" descr="Google Shape;8;p23"/>
          <p:cNvPicPr>
            <a:picLocks noChangeAspect="1"/>
          </p:cNvPicPr>
          <p:nvPr/>
        </p:nvPicPr>
        <p:blipFill>
          <a:blip r:embed="rId2"/>
          <a:stretch>
            <a:fillRect/>
          </a:stretch>
        </p:blipFill>
        <p:spPr>
          <a:xfrm>
            <a:off x="436350" y="419800"/>
            <a:ext cx="3659450" cy="680475"/>
          </a:xfrm>
          <a:prstGeom prst="rect">
            <a:avLst/>
          </a:prstGeom>
          <a:ln w="12700">
            <a:miter lim="400000"/>
          </a:ln>
        </p:spPr>
      </p:pic>
      <p:sp>
        <p:nvSpPr>
          <p:cNvPr id="149" name="Google Shape;9;p23"/>
          <p:cNvSpPr/>
          <p:nvPr/>
        </p:nvSpPr>
        <p:spPr>
          <a:xfrm>
            <a:off x="436350" y="6464001"/>
            <a:ext cx="7891862" cy="680477"/>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150" name="Google Shape;10;p23" descr="Google Shape;10;p23"/>
          <p:cNvPicPr>
            <a:picLocks noChangeAspect="1"/>
          </p:cNvPicPr>
          <p:nvPr/>
        </p:nvPicPr>
        <p:blipFill>
          <a:blip r:embed="rId3"/>
          <a:stretch>
            <a:fillRect/>
          </a:stretch>
        </p:blipFill>
        <p:spPr>
          <a:xfrm>
            <a:off x="433440" y="6464000"/>
            <a:ext cx="690485" cy="680478"/>
          </a:xfrm>
          <a:prstGeom prst="rect">
            <a:avLst/>
          </a:prstGeom>
          <a:ln w="12700">
            <a:miter lim="400000"/>
          </a:ln>
        </p:spPr>
      </p:pic>
      <p:pic>
        <p:nvPicPr>
          <p:cNvPr id="151" name="Google Shape;11;p23" descr="Google Shape;11;p23"/>
          <p:cNvPicPr>
            <a:picLocks noChangeAspect="1"/>
          </p:cNvPicPr>
          <p:nvPr/>
        </p:nvPicPr>
        <p:blipFill>
          <a:blip r:embed="rId4"/>
          <a:stretch>
            <a:fillRect/>
          </a:stretch>
        </p:blipFill>
        <p:spPr>
          <a:xfrm>
            <a:off x="8272364" y="1222172"/>
            <a:ext cx="1080003" cy="241875"/>
          </a:xfrm>
          <a:prstGeom prst="rect">
            <a:avLst/>
          </a:prstGeom>
          <a:ln w="12700">
            <a:miter lim="400000"/>
          </a:ln>
        </p:spPr>
      </p:pic>
      <p:pic>
        <p:nvPicPr>
          <p:cNvPr id="152" name="Google Shape;12;p23" descr="Google Shape;12;p23"/>
          <p:cNvPicPr>
            <a:picLocks noChangeAspect="1"/>
          </p:cNvPicPr>
          <p:nvPr/>
        </p:nvPicPr>
        <p:blipFill>
          <a:blip r:embed="rId5"/>
          <a:stretch>
            <a:fillRect/>
          </a:stretch>
        </p:blipFill>
        <p:spPr>
          <a:xfrm>
            <a:off x="8272364" y="418596"/>
            <a:ext cx="1080003" cy="664778"/>
          </a:xfrm>
          <a:prstGeom prst="rect">
            <a:avLst/>
          </a:prstGeom>
          <a:ln w="12700">
            <a:miter lim="400000"/>
          </a:ln>
        </p:spPr>
      </p:pic>
      <p:pic>
        <p:nvPicPr>
          <p:cNvPr id="153" name="Google Shape;13;p23" descr="Google Shape;13;p23"/>
          <p:cNvPicPr>
            <a:picLocks noChangeAspect="1"/>
          </p:cNvPicPr>
          <p:nvPr/>
        </p:nvPicPr>
        <p:blipFill>
          <a:blip r:embed="rId6"/>
          <a:stretch>
            <a:fillRect/>
          </a:stretch>
        </p:blipFill>
        <p:spPr>
          <a:xfrm>
            <a:off x="8521706" y="6387272"/>
            <a:ext cx="830662" cy="756003"/>
          </a:xfrm>
          <a:prstGeom prst="rect">
            <a:avLst/>
          </a:prstGeom>
          <a:ln w="12700">
            <a:miter lim="400000"/>
          </a:ln>
        </p:spPr>
      </p:pic>
      <p:sp>
        <p:nvSpPr>
          <p:cNvPr id="154" name="Google Shape;15;p23"/>
          <p:cNvSpPr txBox="1"/>
          <p:nvPr/>
        </p:nvSpPr>
        <p:spPr>
          <a:xfrm>
            <a:off x="1139098" y="834800"/>
            <a:ext cx="4156804" cy="3397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defRPr sz="1200" b="1">
                <a:solidFill>
                  <a:srgbClr val="741B47"/>
                </a:solidFill>
                <a:latin typeface="Calibri"/>
                <a:ea typeface="Calibri"/>
                <a:cs typeface="Calibri"/>
                <a:sym typeface="Calibri"/>
              </a:defRPr>
            </a:pPr>
            <a:r>
              <a:t>SECTOR METALMECÁNICA </a:t>
            </a:r>
            <a:r>
              <a:rPr b="0"/>
              <a:t>| NIVEL 3° MEDIO</a:t>
            </a:r>
          </a:p>
        </p:txBody>
      </p:sp>
      <p:sp>
        <p:nvSpPr>
          <p:cNvPr id="155" name="Número de diapositiva"/>
          <p:cNvSpPr txBox="1">
            <a:spLocks noGrp="1"/>
          </p:cNvSpPr>
          <p:nvPr>
            <p:ph type="sldNum" sz="quarter" idx="2"/>
          </p:nvPr>
        </p:nvSpPr>
        <p:spPr>
          <a:xfrm>
            <a:off x="6689123" y="6871632"/>
            <a:ext cx="273653" cy="264251"/>
          </a:xfrm>
          <a:prstGeom prst="rect">
            <a:avLst/>
          </a:prstGeom>
        </p:spPr>
        <p:txBody>
          <a:bodyPr/>
          <a:lstStyle/>
          <a:p>
            <a:fld id="{86CB4B4D-7CA3-9044-876B-883B54F8677D}" type="slidenum">
              <a:t>‹Nº›</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4" name="Google Shape;15;p24"/>
          <p:cNvGrpSpPr/>
          <p:nvPr/>
        </p:nvGrpSpPr>
        <p:grpSpPr>
          <a:xfrm>
            <a:off x="242850" y="1756545"/>
            <a:ext cx="9346511" cy="5675933"/>
            <a:chOff x="-1" y="-1"/>
            <a:chExt cx="9346509" cy="5675931"/>
          </a:xfrm>
        </p:grpSpPr>
        <p:sp>
          <p:nvSpPr>
            <p:cNvPr id="2" name="Figura"/>
            <p:cNvSpPr/>
            <p:nvPr/>
          </p:nvSpPr>
          <p:spPr>
            <a:xfrm>
              <a:off x="-2" y="-2"/>
              <a:ext cx="9346511" cy="567593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EEEEE"/>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3" name="Texto"/>
            <p:cNvSpPr txBox="1"/>
            <p:nvPr/>
          </p:nvSpPr>
          <p:spPr>
            <a:xfrm>
              <a:off x="-1" y="2647844"/>
              <a:ext cx="9091326"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ctr">
              <a:spAutoFit/>
            </a:bodyPr>
            <a:lstStyle>
              <a:lvl1pPr>
                <a:defRPr>
                  <a:latin typeface="+mj-lt"/>
                  <a:ea typeface="+mj-ea"/>
                  <a:cs typeface="+mj-cs"/>
                  <a:sym typeface="Arial"/>
                </a:defRPr>
              </a:lvl1pPr>
            </a:lstStyle>
            <a:p>
              <a:r>
                <a:t> </a:t>
              </a:r>
            </a:p>
          </p:txBody>
        </p:sp>
      </p:grpSp>
      <p:pic>
        <p:nvPicPr>
          <p:cNvPr id="5" name="Google Shape;16;p24" descr="Google Shape;16;p24"/>
          <p:cNvPicPr>
            <a:picLocks noChangeAspect="1"/>
          </p:cNvPicPr>
          <p:nvPr/>
        </p:nvPicPr>
        <p:blipFill>
          <a:blip r:embed="rId11"/>
          <a:stretch>
            <a:fillRect/>
          </a:stretch>
        </p:blipFill>
        <p:spPr>
          <a:xfrm>
            <a:off x="8272364" y="1222172"/>
            <a:ext cx="1080004" cy="241875"/>
          </a:xfrm>
          <a:prstGeom prst="rect">
            <a:avLst/>
          </a:prstGeom>
          <a:ln w="12700">
            <a:miter lim="400000"/>
          </a:ln>
        </p:spPr>
      </p:pic>
      <p:pic>
        <p:nvPicPr>
          <p:cNvPr id="6" name="Google Shape;17;p24" descr="Google Shape;17;p24"/>
          <p:cNvPicPr>
            <a:picLocks noChangeAspect="1"/>
          </p:cNvPicPr>
          <p:nvPr/>
        </p:nvPicPr>
        <p:blipFill>
          <a:blip r:embed="rId12"/>
          <a:stretch>
            <a:fillRect/>
          </a:stretch>
        </p:blipFill>
        <p:spPr>
          <a:xfrm>
            <a:off x="8272364" y="418596"/>
            <a:ext cx="1080004" cy="664778"/>
          </a:xfrm>
          <a:prstGeom prst="rect">
            <a:avLst/>
          </a:prstGeom>
          <a:ln w="12700">
            <a:miter lim="400000"/>
          </a:ln>
        </p:spPr>
      </p:pic>
      <p:pic>
        <p:nvPicPr>
          <p:cNvPr id="7" name="Google Shape;18;p24" descr="Google Shape;18;p24"/>
          <p:cNvPicPr>
            <a:picLocks noChangeAspect="1"/>
          </p:cNvPicPr>
          <p:nvPr/>
        </p:nvPicPr>
        <p:blipFill>
          <a:blip r:embed="rId13"/>
          <a:stretch>
            <a:fillRect/>
          </a:stretch>
        </p:blipFill>
        <p:spPr>
          <a:xfrm>
            <a:off x="436350" y="419800"/>
            <a:ext cx="3659450" cy="680475"/>
          </a:xfrm>
          <a:prstGeom prst="rect">
            <a:avLst/>
          </a:prstGeom>
          <a:ln w="12700">
            <a:miter lim="400000"/>
          </a:ln>
        </p:spPr>
      </p:pic>
      <p:sp>
        <p:nvSpPr>
          <p:cNvPr id="8" name="Texto del título"/>
          <p:cNvSpPr txBox="1">
            <a:spLocks noGrp="1"/>
          </p:cNvSpPr>
          <p:nvPr>
            <p:ph type="title"/>
          </p:nvPr>
        </p:nvSpPr>
        <p:spPr>
          <a:xfrm>
            <a:off x="1455638" y="848357"/>
            <a:ext cx="7772401" cy="18383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lstStyle/>
          <a:p>
            <a:r>
              <a:t>Texto del título</a:t>
            </a:r>
          </a:p>
        </p:txBody>
      </p:sp>
      <p:sp>
        <p:nvSpPr>
          <p:cNvPr id="9" name="Nivel de texto 1…"/>
          <p:cNvSpPr txBox="1">
            <a:spLocks noGrp="1"/>
          </p:cNvSpPr>
          <p:nvPr>
            <p:ph type="body" idx="1"/>
          </p:nvPr>
        </p:nvSpPr>
        <p:spPr>
          <a:xfrm>
            <a:off x="5422800" y="2686755"/>
            <a:ext cx="3805239" cy="48697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lstStyle/>
          <a:p>
            <a:r>
              <a:t>Nivel de texto 1</a:t>
            </a:r>
          </a:p>
          <a:p>
            <a:pPr lvl="1"/>
            <a:r>
              <a:t>Nivel de texto 2</a:t>
            </a:r>
          </a:p>
          <a:p>
            <a:pPr lvl="2"/>
            <a:r>
              <a:t>Nivel de texto 3</a:t>
            </a:r>
          </a:p>
          <a:p>
            <a:pPr lvl="3"/>
            <a:r>
              <a:t>Nivel de texto 4</a:t>
            </a:r>
          </a:p>
          <a:p>
            <a:pPr lvl="4"/>
            <a:r>
              <a:t>Nivel de texto 5</a:t>
            </a:r>
          </a:p>
        </p:txBody>
      </p:sp>
      <p:sp>
        <p:nvSpPr>
          <p:cNvPr id="10" name="Número de diapositiva"/>
          <p:cNvSpPr txBox="1">
            <a:spLocks noGrp="1"/>
          </p:cNvSpPr>
          <p:nvPr>
            <p:ph type="sldNum" sz="quarter" idx="2"/>
          </p:nvPr>
        </p:nvSpPr>
        <p:spPr>
          <a:xfrm>
            <a:off x="6689123" y="6871631"/>
            <a:ext cx="273652" cy="264252"/>
          </a:xfrm>
          <a:prstGeom prst="rect">
            <a:avLst/>
          </a:prstGeom>
          <a:ln w="12700">
            <a:miter lim="400000"/>
          </a:ln>
        </p:spPr>
        <p:txBody>
          <a:bodyPr wrap="none" lIns="45718" tIns="45718" rIns="45718" bIns="45718" anchor="ctr">
            <a:spAutoFit/>
          </a:bodyPr>
          <a:lstStyle>
            <a:lvl1pPr algn="r">
              <a:defRPr sz="1200">
                <a:latin typeface="+mj-lt"/>
                <a:ea typeface="+mj-ea"/>
                <a:cs typeface="+mj-cs"/>
                <a:sym typeface="Arial"/>
              </a:defRPr>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titleStyle>
    <p:body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4.xml"/><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4.xml"/><Relationship Id="rId4" Type="http://schemas.openxmlformats.org/officeDocument/2006/relationships/image" Target="../media/image44.png"/></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5.xml"/><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png"/><Relationship Id="rId7" Type="http://schemas.openxmlformats.org/officeDocument/2006/relationships/image" Target="../media/image53.png"/><Relationship Id="rId2" Type="http://schemas.openxmlformats.org/officeDocument/2006/relationships/image" Target="../media/image48.png"/><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2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Google Shape;94;p1"/>
          <p:cNvSpPr txBox="1"/>
          <p:nvPr/>
        </p:nvSpPr>
        <p:spPr>
          <a:xfrm>
            <a:off x="1176618" y="6563124"/>
            <a:ext cx="7012135" cy="482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p>
            <a:pPr lvl="1" algn="just">
              <a:defRPr sz="1100">
                <a:solidFill>
                  <a:srgbClr val="FFFFFF"/>
                </a:solidFill>
                <a:latin typeface="Calibri"/>
                <a:ea typeface="Calibri"/>
                <a:cs typeface="Calibri"/>
                <a:sym typeface="Calibri"/>
              </a:defRPr>
            </a:pPr>
            <a:r>
              <a:t>En estos documentos se utilizarán de manera inclusiva términos como: el estudiante, el docente, el compañero u otras palabras equivalentes y sus respectivos plurales, es decir, con ellas, se hace referencia tanto a hombres como a mujeres.</a:t>
            </a:r>
          </a:p>
        </p:txBody>
      </p:sp>
      <p:sp>
        <p:nvSpPr>
          <p:cNvPr id="4" name="Google Shape;97;p1"/>
          <p:cNvSpPr txBox="1"/>
          <p:nvPr/>
        </p:nvSpPr>
        <p:spPr>
          <a:xfrm>
            <a:off x="352725" y="2233671"/>
            <a:ext cx="7385262" cy="11263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anchor="ctr">
            <a:spAutoFit/>
          </a:bodyPr>
          <a:lstStyle/>
          <a:p>
            <a:pPr>
              <a:lnSpc>
                <a:spcPct val="90000"/>
              </a:lnSpc>
              <a:defRPr sz="3600" b="1" cap="all">
                <a:solidFill>
                  <a:srgbClr val="741B47"/>
                </a:solidFill>
                <a:latin typeface="Calibri"/>
                <a:ea typeface="Calibri"/>
                <a:cs typeface="Calibri"/>
                <a:sym typeface="Calibri"/>
              </a:defRPr>
            </a:pPr>
            <a:r>
              <a:rPr sz="3400" dirty="0" err="1" smtClean="0"/>
              <a:t>Mantenimiento</a:t>
            </a:r>
            <a:r>
              <a:rPr sz="3400" dirty="0" smtClean="0"/>
              <a:t> </a:t>
            </a:r>
            <a:r>
              <a:rPr sz="3400" dirty="0"/>
              <a:t>de </a:t>
            </a:r>
            <a:r>
              <a:rPr lang="es-CL" sz="3400" dirty="0" smtClean="0"/>
              <a:t>LOS </a:t>
            </a:r>
            <a:r>
              <a:rPr sz="3400" dirty="0" err="1" smtClean="0"/>
              <a:t>sistemas</a:t>
            </a:r>
            <a:r>
              <a:rPr sz="3400" dirty="0" smtClean="0"/>
              <a:t> </a:t>
            </a:r>
            <a:r>
              <a:rPr sz="3400" dirty="0"/>
              <a:t>de </a:t>
            </a:r>
            <a:r>
              <a:rPr sz="3400" dirty="0" err="1"/>
              <a:t>seguridad</a:t>
            </a:r>
            <a:r>
              <a:rPr sz="3400" dirty="0"/>
              <a:t> y </a:t>
            </a:r>
            <a:r>
              <a:rPr sz="3400" dirty="0" err="1" smtClean="0"/>
              <a:t>confor</a:t>
            </a:r>
            <a:r>
              <a:rPr lang="es-CL" sz="3400" dirty="0" smtClean="0"/>
              <a:t>TABILIDAD</a:t>
            </a:r>
            <a:endParaRPr sz="3400" dirty="0"/>
          </a:p>
        </p:txBody>
      </p:sp>
      <p:sp>
        <p:nvSpPr>
          <p:cNvPr id="5" name="Google Shape;76;p1"/>
          <p:cNvSpPr txBox="1"/>
          <p:nvPr/>
        </p:nvSpPr>
        <p:spPr>
          <a:xfrm>
            <a:off x="374950" y="2011036"/>
            <a:ext cx="1444326" cy="36940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defRPr sz="1500" b="1">
                <a:latin typeface="Calibri"/>
                <a:ea typeface="Calibri"/>
                <a:cs typeface="Calibri"/>
                <a:sym typeface="Calibri"/>
              </a:defRPr>
            </a:lvl1pPr>
          </a:lstStyle>
          <a:p>
            <a:r>
              <a:t>MÓDULO 4</a:t>
            </a:r>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4484" y="3261005"/>
            <a:ext cx="4654237" cy="3054015"/>
          </a:xfrm>
          <a:prstGeom prst="rect">
            <a:avLst/>
          </a:prstGeom>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Google Shape;83;p2"/>
          <p:cNvSpPr txBox="1"/>
          <p:nvPr/>
        </p:nvSpPr>
        <p:spPr>
          <a:xfrm>
            <a:off x="379555" y="1976422"/>
            <a:ext cx="1444330" cy="41546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defRPr sz="1500" b="1">
                <a:latin typeface="Calibri"/>
                <a:ea typeface="Calibri"/>
                <a:cs typeface="Calibri"/>
                <a:sym typeface="Calibri"/>
              </a:defRPr>
            </a:pPr>
            <a:r>
              <a:rPr dirty="0"/>
              <a:t>ACTIVIDAD </a:t>
            </a:r>
            <a:r>
              <a:rPr lang="es-ES" dirty="0"/>
              <a:t>6</a:t>
            </a:r>
            <a:endParaRPr dirty="0"/>
          </a:p>
        </p:txBody>
      </p:sp>
      <p:sp>
        <p:nvSpPr>
          <p:cNvPr id="169" name="Google Shape;78;p37"/>
          <p:cNvSpPr txBox="1"/>
          <p:nvPr/>
        </p:nvSpPr>
        <p:spPr>
          <a:xfrm>
            <a:off x="379555" y="2223065"/>
            <a:ext cx="7969788" cy="68322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lnSpc>
                <a:spcPct val="90000"/>
              </a:lnSpc>
              <a:defRPr sz="3600" b="1">
                <a:solidFill>
                  <a:srgbClr val="741B47"/>
                </a:solidFill>
                <a:latin typeface="Calibri"/>
                <a:ea typeface="Calibri"/>
                <a:cs typeface="Calibri"/>
                <a:sym typeface="Calibri"/>
              </a:defRPr>
            </a:pPr>
            <a:r>
              <a:rPr dirty="0"/>
              <a:t>SISTEMA DE SEGURIDAD AIRBAGS </a:t>
            </a:r>
            <a:r>
              <a:rPr lang="es-ES" dirty="0"/>
              <a:t>3</a:t>
            </a:r>
            <a:endParaRPr dirty="0"/>
          </a:p>
        </p:txBody>
      </p:sp>
      <p:sp>
        <p:nvSpPr>
          <p:cNvPr id="170" name="Google Shape;107;p2"/>
          <p:cNvSpPr txBox="1"/>
          <p:nvPr/>
        </p:nvSpPr>
        <p:spPr>
          <a:xfrm>
            <a:off x="1126566" y="834799"/>
            <a:ext cx="6021486" cy="36924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a:spAutoFit/>
          </a:bodyPr>
          <a:lstStyle/>
          <a:p>
            <a:pPr>
              <a:defRPr sz="1200" b="1">
                <a:solidFill>
                  <a:srgbClr val="741B47"/>
                </a:solidFill>
                <a:latin typeface="Calibri"/>
                <a:ea typeface="Calibri"/>
                <a:cs typeface="Calibri"/>
                <a:sym typeface="Calibri"/>
              </a:defRPr>
            </a:pPr>
            <a:r>
              <a:rPr dirty="0"/>
              <a:t>MÓDULO 8 </a:t>
            </a:r>
            <a:r>
              <a:rPr b="0" dirty="0"/>
              <a:t>| </a:t>
            </a:r>
            <a:r>
              <a:rPr b="0" cap="all" dirty="0" err="1"/>
              <a:t>Mantenimiento</a:t>
            </a:r>
            <a:r>
              <a:rPr b="0" cap="all" dirty="0"/>
              <a:t> de los </a:t>
            </a:r>
            <a:r>
              <a:rPr b="0" cap="all" dirty="0" err="1"/>
              <a:t>sistemas</a:t>
            </a:r>
            <a:r>
              <a:rPr b="0" cap="all" dirty="0"/>
              <a:t> de SEGURIDAD Y CONFORTABILIDAD</a:t>
            </a:r>
          </a:p>
        </p:txBody>
      </p:sp>
      <p:pic>
        <p:nvPicPr>
          <p:cNvPr id="171" name="Imagen" descr="Imagen"/>
          <p:cNvPicPr>
            <a:picLocks noChangeAspect="1"/>
          </p:cNvPicPr>
          <p:nvPr/>
        </p:nvPicPr>
        <p:blipFill>
          <a:blip r:embed="rId2"/>
          <a:stretch>
            <a:fillRect/>
          </a:stretch>
        </p:blipFill>
        <p:spPr>
          <a:xfrm>
            <a:off x="2051830" y="2449830"/>
            <a:ext cx="5728552" cy="4289363"/>
          </a:xfrm>
          <a:prstGeom prst="rect">
            <a:avLst/>
          </a:prstGeom>
          <a:ln w="12700">
            <a:miter lim="400000"/>
          </a:ln>
        </p:spPr>
      </p:pic>
    </p:spTree>
    <p:extLst>
      <p:ext uri="{BB962C8B-B14F-4D97-AF65-F5344CB8AC3E}">
        <p14:creationId xmlns:p14="http://schemas.microsoft.com/office/powerpoint/2010/main" val="384637866"/>
      </p:ext>
    </p:extLst>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Google Shape;25;p27"/>
          <p:cNvSpPr txBox="1">
            <a:spLocks noGrp="1"/>
          </p:cNvSpPr>
          <p:nvPr>
            <p:ph type="sldNum" sz="quarter" idx="4294967295"/>
          </p:nvPr>
        </p:nvSpPr>
        <p:spPr>
          <a:xfrm>
            <a:off x="442488" y="6881800"/>
            <a:ext cx="266349"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3</a:t>
            </a:fld>
            <a:endParaRPr/>
          </a:p>
        </p:txBody>
      </p:sp>
      <p:sp>
        <p:nvSpPr>
          <p:cNvPr id="173" name="Google Shape;35;p28"/>
          <p:cNvSpPr/>
          <p:nvPr/>
        </p:nvSpPr>
        <p:spPr>
          <a:xfrm rot="10800000" flipH="1">
            <a:off x="181647" y="822023"/>
            <a:ext cx="9356706"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882"/>
            </a:srgbClr>
          </a:solidFill>
          <a:ln w="12700">
            <a:miter lim="400000"/>
          </a:ln>
        </p:spPr>
        <p:txBody>
          <a:bodyPr lIns="0" tIns="0" rIns="0" bIns="0" anchor="ctr"/>
          <a:lstStyle/>
          <a:p>
            <a:pPr>
              <a:defRPr>
                <a:latin typeface="+mj-lt"/>
                <a:ea typeface="+mj-ea"/>
                <a:cs typeface="+mj-cs"/>
                <a:sym typeface="Arial"/>
              </a:defRPr>
            </a:pPr>
            <a:endParaRPr/>
          </a:p>
        </p:txBody>
      </p:sp>
      <p:grpSp>
        <p:nvGrpSpPr>
          <p:cNvPr id="176" name="Google Shape;101;p3"/>
          <p:cNvGrpSpPr/>
          <p:nvPr/>
        </p:nvGrpSpPr>
        <p:grpSpPr>
          <a:xfrm>
            <a:off x="481778" y="1887791"/>
            <a:ext cx="4090226" cy="3116835"/>
            <a:chOff x="-1" y="-1"/>
            <a:chExt cx="4090225" cy="3116833"/>
          </a:xfrm>
        </p:grpSpPr>
        <p:sp>
          <p:nvSpPr>
            <p:cNvPr id="174" name="Rectángulo redondeado"/>
            <p:cNvSpPr/>
            <p:nvPr/>
          </p:nvSpPr>
          <p:spPr>
            <a:xfrm>
              <a:off x="-2" y="-2"/>
              <a:ext cx="4090226" cy="3116835"/>
            </a:xfrm>
            <a:prstGeom prst="roundRect">
              <a:avLst>
                <a:gd name="adj" fmla="val 8420"/>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75" name="Texto"/>
            <p:cNvSpPr txBox="1"/>
            <p:nvPr/>
          </p:nvSpPr>
          <p:spPr>
            <a:xfrm>
              <a:off x="76862" y="1368296"/>
              <a:ext cx="3936498" cy="38022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ctr">
              <a:spAutoFit/>
            </a:bodyPr>
            <a:lstStyle>
              <a:lvl1pPr>
                <a:defRPr>
                  <a:latin typeface="+mj-lt"/>
                  <a:ea typeface="+mj-ea"/>
                  <a:cs typeface="+mj-cs"/>
                  <a:sym typeface="Arial"/>
                </a:defRPr>
              </a:lvl1pPr>
            </a:lstStyle>
            <a:p>
              <a:r>
                <a:t>    </a:t>
              </a:r>
            </a:p>
          </p:txBody>
        </p:sp>
      </p:grpSp>
      <p:pic>
        <p:nvPicPr>
          <p:cNvPr id="178" name="Imagen 21" descr="Imagen 21"/>
          <p:cNvPicPr>
            <a:picLocks noChangeAspect="1"/>
          </p:cNvPicPr>
          <p:nvPr/>
        </p:nvPicPr>
        <p:blipFill>
          <a:blip r:embed="rId2"/>
          <a:stretch>
            <a:fillRect/>
          </a:stretch>
        </p:blipFill>
        <p:spPr>
          <a:xfrm>
            <a:off x="375973" y="1796207"/>
            <a:ext cx="719665" cy="686194"/>
          </a:xfrm>
          <a:prstGeom prst="rect">
            <a:avLst/>
          </a:prstGeom>
          <a:ln w="12700">
            <a:miter lim="400000"/>
          </a:ln>
        </p:spPr>
      </p:pic>
      <p:sp>
        <p:nvSpPr>
          <p:cNvPr id="179" name="Google Shape;95;p3"/>
          <p:cNvSpPr txBox="1"/>
          <p:nvPr/>
        </p:nvSpPr>
        <p:spPr>
          <a:xfrm>
            <a:off x="375975" y="1265365"/>
            <a:ext cx="4864619"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lnSpc>
                <a:spcPct val="80000"/>
              </a:lnSpc>
              <a:defRPr sz="2800" b="1">
                <a:solidFill>
                  <a:srgbClr val="741B47"/>
                </a:solidFill>
                <a:latin typeface="Calibri"/>
                <a:ea typeface="Calibri"/>
                <a:cs typeface="Calibri"/>
                <a:sym typeface="Calibri"/>
              </a:defRPr>
            </a:lvl1pPr>
          </a:lstStyle>
          <a:p>
            <a:r>
              <a:t>OBJETIVO DE APRENDIZAJE</a:t>
            </a:r>
          </a:p>
        </p:txBody>
      </p:sp>
      <p:pic>
        <p:nvPicPr>
          <p:cNvPr id="180" name="Imagen 26" descr="Imagen 26"/>
          <p:cNvPicPr>
            <a:picLocks noChangeAspect="1"/>
          </p:cNvPicPr>
          <p:nvPr/>
        </p:nvPicPr>
        <p:blipFill>
          <a:blip r:embed="rId3"/>
          <a:stretch>
            <a:fillRect/>
          </a:stretch>
        </p:blipFill>
        <p:spPr>
          <a:xfrm>
            <a:off x="3485784" y="2354963"/>
            <a:ext cx="5849285" cy="4478455"/>
          </a:xfrm>
          <a:prstGeom prst="rect">
            <a:avLst/>
          </a:prstGeom>
          <a:ln w="12700">
            <a:miter lim="400000"/>
          </a:ln>
        </p:spPr>
      </p:pic>
      <p:sp>
        <p:nvSpPr>
          <p:cNvPr id="11" name="Google Shape;99;p3"/>
          <p:cNvSpPr txBox="1"/>
          <p:nvPr/>
        </p:nvSpPr>
        <p:spPr>
          <a:xfrm>
            <a:off x="1184126" y="2260005"/>
            <a:ext cx="2689783" cy="24006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lvl1pPr>
              <a:defRPr sz="1600">
                <a:latin typeface="Calibri"/>
                <a:ea typeface="Calibri"/>
                <a:cs typeface="Calibri"/>
                <a:sym typeface="Calibri"/>
              </a:defRPr>
            </a:lvl1pPr>
          </a:lstStyle>
          <a:p>
            <a:r>
              <a:rPr lang="es-CL" b="1" dirty="0"/>
              <a:t>OA 7 </a:t>
            </a:r>
            <a:r>
              <a:rPr lang="es-CL" dirty="0"/>
              <a:t>Montar y desmontar sistemas de seguridad y de confortabilidad, tales como cinturones de seguridad, airbag, alarmas, aire acondicionado, sistema de audio, de acuerdo a las instrucciones del fabricante y a la normativa vigente.</a:t>
            </a: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4</a:t>
            </a:fld>
            <a:endParaRPr/>
          </a:p>
        </p:txBody>
      </p:sp>
      <p:grpSp>
        <p:nvGrpSpPr>
          <p:cNvPr id="197" name="Grupo 55"/>
          <p:cNvGrpSpPr/>
          <p:nvPr/>
        </p:nvGrpSpPr>
        <p:grpSpPr>
          <a:xfrm>
            <a:off x="279322" y="1020307"/>
            <a:ext cx="9420175" cy="6160473"/>
            <a:chOff x="0" y="0"/>
            <a:chExt cx="9420173" cy="6160472"/>
          </a:xfrm>
        </p:grpSpPr>
        <p:grpSp>
          <p:nvGrpSpPr>
            <p:cNvPr id="195" name="Grupo 56"/>
            <p:cNvGrpSpPr/>
            <p:nvPr/>
          </p:nvGrpSpPr>
          <p:grpSpPr>
            <a:xfrm>
              <a:off x="0" y="0"/>
              <a:ext cx="9037633" cy="5006320"/>
              <a:chOff x="0" y="0"/>
              <a:chExt cx="9037632" cy="5006319"/>
            </a:xfrm>
          </p:grpSpPr>
          <p:sp>
            <p:nvSpPr>
              <p:cNvPr id="183" name="Rectángulo redondeado"/>
              <p:cNvSpPr/>
              <p:nvPr/>
            </p:nvSpPr>
            <p:spPr>
              <a:xfrm>
                <a:off x="197187" y="3669170"/>
                <a:ext cx="4320658" cy="1337149"/>
              </a:xfrm>
              <a:prstGeom prst="roundRect">
                <a:avLst>
                  <a:gd name="adj" fmla="val 12346"/>
                </a:avLst>
              </a:prstGeom>
              <a:no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84" name="Texto"/>
              <p:cNvSpPr txBox="1"/>
              <p:nvPr/>
            </p:nvSpPr>
            <p:spPr>
              <a:xfrm>
                <a:off x="252827" y="4064595"/>
                <a:ext cx="4546525"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sp>
            <p:nvSpPr>
              <p:cNvPr id="185" name="Google Shape;110;p3"/>
              <p:cNvSpPr/>
              <p:nvPr/>
            </p:nvSpPr>
            <p:spPr>
              <a:xfrm>
                <a:off x="4747293" y="2609851"/>
                <a:ext cx="696539" cy="696539"/>
              </a:xfrm>
              <a:prstGeom prst="ellipse">
                <a:avLst/>
              </a:pr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grpSp>
            <p:nvGrpSpPr>
              <p:cNvPr id="188" name="Google Shape;112;p3"/>
              <p:cNvGrpSpPr/>
              <p:nvPr/>
            </p:nvGrpSpPr>
            <p:grpSpPr>
              <a:xfrm>
                <a:off x="0" y="4051108"/>
                <a:ext cx="391114" cy="536165"/>
                <a:chOff x="0" y="0"/>
                <a:chExt cx="391113" cy="536163"/>
              </a:xfrm>
            </p:grpSpPr>
            <p:sp>
              <p:nvSpPr>
                <p:cNvPr id="186" name="Google Shape;113;p3"/>
                <p:cNvSpPr/>
                <p:nvPr/>
              </p:nvSpPr>
              <p:spPr>
                <a:xfrm>
                  <a:off x="0" y="84708"/>
                  <a:ext cx="391114" cy="385805"/>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87" name="Google Shape;114;p3"/>
                <p:cNvSpPr txBox="1"/>
                <p:nvPr/>
              </p:nvSpPr>
              <p:spPr>
                <a:xfrm>
                  <a:off x="9903" y="0"/>
                  <a:ext cx="312205" cy="53616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sz="2800" b="1">
                      <a:solidFill>
                        <a:srgbClr val="FFFFFF"/>
                      </a:solidFill>
                      <a:latin typeface="Calibri"/>
                      <a:ea typeface="Calibri"/>
                      <a:cs typeface="Calibri"/>
                      <a:sym typeface="Calibri"/>
                    </a:defRPr>
                  </a:lvl1pPr>
                </a:lstStyle>
                <a:p>
                  <a:r>
                    <a:t>2</a:t>
                  </a:r>
                </a:p>
              </p:txBody>
            </p:sp>
          </p:grpSp>
          <p:grpSp>
            <p:nvGrpSpPr>
              <p:cNvPr id="191" name="Google Shape;115;p3"/>
              <p:cNvGrpSpPr/>
              <p:nvPr/>
            </p:nvGrpSpPr>
            <p:grpSpPr>
              <a:xfrm>
                <a:off x="14907" y="2382442"/>
                <a:ext cx="376207" cy="536165"/>
                <a:chOff x="0" y="0"/>
                <a:chExt cx="376205" cy="536163"/>
              </a:xfrm>
            </p:grpSpPr>
            <p:sp>
              <p:nvSpPr>
                <p:cNvPr id="189" name="Google Shape;116;p3"/>
                <p:cNvSpPr/>
                <p:nvPr/>
              </p:nvSpPr>
              <p:spPr>
                <a:xfrm>
                  <a:off x="-1" y="84710"/>
                  <a:ext cx="376207" cy="385804"/>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90" name="Google Shape;117;p3"/>
                <p:cNvSpPr txBox="1"/>
                <p:nvPr/>
              </p:nvSpPr>
              <p:spPr>
                <a:xfrm>
                  <a:off x="9525" y="-1"/>
                  <a:ext cx="300305" cy="53616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sz="2800" b="1">
                      <a:solidFill>
                        <a:srgbClr val="FFFFFF"/>
                      </a:solidFill>
                      <a:latin typeface="Calibri"/>
                      <a:ea typeface="Calibri"/>
                      <a:cs typeface="Calibri"/>
                      <a:sym typeface="Calibri"/>
                    </a:defRPr>
                  </a:lvl1pPr>
                </a:lstStyle>
                <a:p>
                  <a:r>
                    <a:t>1</a:t>
                  </a:r>
                </a:p>
              </p:txBody>
            </p:sp>
          </p:grpSp>
          <p:sp>
            <p:nvSpPr>
              <p:cNvPr id="192" name="Google Shape;392;p18"/>
              <p:cNvSpPr txBox="1"/>
              <p:nvPr/>
            </p:nvSpPr>
            <p:spPr>
              <a:xfrm>
                <a:off x="98948" y="0"/>
                <a:ext cx="4700404" cy="37220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b="1">
                    <a:latin typeface="Calibri"/>
                    <a:ea typeface="Calibri"/>
                    <a:cs typeface="Calibri"/>
                    <a:sym typeface="Calibri"/>
                  </a:defRPr>
                </a:lvl1pPr>
              </a:lstStyle>
              <a:p>
                <a:r>
                  <a:t>RECORDEMOS</a:t>
                </a:r>
              </a:p>
            </p:txBody>
          </p:sp>
          <p:sp>
            <p:nvSpPr>
              <p:cNvPr id="193" name="Google Shape;109;p3"/>
              <p:cNvSpPr txBox="1"/>
              <p:nvPr/>
            </p:nvSpPr>
            <p:spPr>
              <a:xfrm>
                <a:off x="87127" y="228762"/>
                <a:ext cx="8950505" cy="53616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lnSpc>
                    <a:spcPct val="80000"/>
                  </a:lnSpc>
                  <a:defRPr sz="2800" b="1">
                    <a:solidFill>
                      <a:srgbClr val="741B47"/>
                    </a:solidFill>
                    <a:latin typeface="Calibri"/>
                    <a:ea typeface="Calibri"/>
                    <a:cs typeface="Calibri"/>
                    <a:sym typeface="Calibri"/>
                  </a:defRPr>
                </a:lvl1pPr>
              </a:lstStyle>
              <a:p>
                <a:r>
                  <a:t>¿QUÉ APRENDIMOS LA ACTIVIDAD ANTERIOR?</a:t>
                </a:r>
              </a:p>
            </p:txBody>
          </p:sp>
          <p:sp>
            <p:nvSpPr>
              <p:cNvPr id="194" name="Google Shape;111;p3"/>
              <p:cNvSpPr txBox="1"/>
              <p:nvPr/>
            </p:nvSpPr>
            <p:spPr>
              <a:xfrm>
                <a:off x="125802" y="1226195"/>
                <a:ext cx="5782101" cy="42449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lnSpc>
                    <a:spcPct val="90000"/>
                  </a:lnSpc>
                  <a:defRPr sz="1800" b="1">
                    <a:solidFill>
                      <a:srgbClr val="741B47"/>
                    </a:solidFill>
                    <a:latin typeface="Calibri"/>
                    <a:ea typeface="Calibri"/>
                    <a:cs typeface="Calibri"/>
                    <a:sym typeface="Calibri"/>
                  </a:defRPr>
                </a:lvl1pPr>
              </a:lstStyle>
              <a:p>
                <a:r>
                  <a:rPr dirty="0"/>
                  <a:t>SISTEMAS DE SEGURIDAD AIRBAGS 2</a:t>
                </a:r>
              </a:p>
            </p:txBody>
          </p:sp>
        </p:grpSp>
        <p:pic>
          <p:nvPicPr>
            <p:cNvPr id="196" name="Google Shape;124;p3" descr="Google Shape;124;p3"/>
            <p:cNvPicPr>
              <a:picLocks noChangeAspect="1"/>
            </p:cNvPicPr>
            <p:nvPr/>
          </p:nvPicPr>
          <p:blipFill>
            <a:blip r:embed="rId2"/>
            <a:stretch>
              <a:fillRect/>
            </a:stretch>
          </p:blipFill>
          <p:spPr>
            <a:xfrm>
              <a:off x="4556252" y="1552270"/>
              <a:ext cx="4863921" cy="4608202"/>
            </a:xfrm>
            <a:prstGeom prst="rect">
              <a:avLst/>
            </a:prstGeom>
            <a:ln w="12700" cap="flat">
              <a:noFill/>
              <a:miter lim="400000"/>
            </a:ln>
            <a:effectLst/>
          </p:spPr>
        </p:pic>
      </p:grpSp>
      <p:sp>
        <p:nvSpPr>
          <p:cNvPr id="198" name="Google Shape;122;p3"/>
          <p:cNvSpPr txBox="1"/>
          <p:nvPr/>
        </p:nvSpPr>
        <p:spPr>
          <a:xfrm>
            <a:off x="829772" y="4876679"/>
            <a:ext cx="4038605" cy="9627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115000"/>
              </a:lnSpc>
              <a:defRPr sz="1600">
                <a:latin typeface="Calibri"/>
                <a:ea typeface="Calibri"/>
                <a:cs typeface="Calibri"/>
                <a:sym typeface="Calibri"/>
              </a:defRPr>
            </a:lvl1pPr>
          </a:lstStyle>
          <a:p>
            <a:r>
              <a:t>Practicaste realizando un diagnóstico de un sistema airbags, considerando sus partes y funcionamiento.</a:t>
            </a:r>
          </a:p>
        </p:txBody>
      </p:sp>
      <p:sp>
        <p:nvSpPr>
          <p:cNvPr id="199" name="Rectángulo redondeado"/>
          <p:cNvSpPr/>
          <p:nvPr/>
        </p:nvSpPr>
        <p:spPr>
          <a:xfrm>
            <a:off x="458509" y="2891824"/>
            <a:ext cx="4386250" cy="1538629"/>
          </a:xfrm>
          <a:prstGeom prst="roundRect">
            <a:avLst>
              <a:gd name="adj" fmla="val 12346"/>
            </a:avLst>
          </a:prstGeom>
          <a:ln>
            <a:solidFill>
              <a:srgbClr val="585858"/>
            </a:solidFill>
          </a:ln>
        </p:spPr>
        <p:txBody>
          <a:bodyPr lIns="0" tIns="0" rIns="0" bIns="0" anchor="ctr"/>
          <a:lstStyle/>
          <a:p>
            <a:pPr>
              <a:defRPr>
                <a:latin typeface="+mj-lt"/>
                <a:ea typeface="+mj-ea"/>
                <a:cs typeface="+mj-cs"/>
                <a:sym typeface="Arial"/>
              </a:defRPr>
            </a:pPr>
            <a:endParaRPr/>
          </a:p>
        </p:txBody>
      </p:sp>
      <p:sp>
        <p:nvSpPr>
          <p:cNvPr id="200" name="Google Shape;122;p3"/>
          <p:cNvSpPr txBox="1"/>
          <p:nvPr/>
        </p:nvSpPr>
        <p:spPr>
          <a:xfrm>
            <a:off x="829772" y="3020182"/>
            <a:ext cx="4038605" cy="124811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115000"/>
              </a:lnSpc>
              <a:defRPr sz="1600">
                <a:latin typeface="Calibri"/>
                <a:ea typeface="Calibri"/>
                <a:cs typeface="Calibri"/>
                <a:sym typeface="Calibri"/>
              </a:defRPr>
            </a:lvl1pPr>
          </a:lstStyle>
          <a:p>
            <a:r>
              <a:t>Identificaste las principales partes y funcionamiento del sistema de airbags, considerando sus partes y funcionamiento en un automóvil.</a:t>
            </a:r>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Google Shape;138;p4"/>
          <p:cNvSpPr txBox="1"/>
          <p:nvPr/>
        </p:nvSpPr>
        <p:spPr>
          <a:xfrm>
            <a:off x="376809" y="2344320"/>
            <a:ext cx="3705334" cy="4244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90000"/>
              </a:lnSpc>
              <a:defRPr sz="1800" b="1">
                <a:solidFill>
                  <a:srgbClr val="FF0000"/>
                </a:solidFill>
                <a:latin typeface="Calibri"/>
                <a:ea typeface="Calibri"/>
                <a:cs typeface="Calibri"/>
                <a:sym typeface="Calibri"/>
              </a:defRPr>
            </a:pPr>
            <a:r>
              <a:t>SISTEMA DE SEGURIDAD AIRBAGS 3</a:t>
            </a:r>
          </a:p>
        </p:txBody>
      </p:sp>
      <p:sp>
        <p:nvSpPr>
          <p:cNvPr id="203" name="Google Shape;43;p26"/>
          <p:cNvSpPr txBox="1">
            <a:spLocks noGrp="1"/>
          </p:cNvSpPr>
          <p:nvPr>
            <p:ph type="sldNum" sz="quarter" idx="4294967295"/>
          </p:nvPr>
        </p:nvSpPr>
        <p:spPr>
          <a:xfrm>
            <a:off x="442491" y="6881800"/>
            <a:ext cx="266350"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5</a:t>
            </a:fld>
            <a:endParaRPr/>
          </a:p>
        </p:txBody>
      </p:sp>
      <p:sp>
        <p:nvSpPr>
          <p:cNvPr id="204" name="Google Shape;160;p5"/>
          <p:cNvSpPr txBox="1"/>
          <p:nvPr/>
        </p:nvSpPr>
        <p:spPr>
          <a:xfrm>
            <a:off x="375971" y="1265365"/>
            <a:ext cx="8950508" cy="536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lvl1pPr>
              <a:lnSpc>
                <a:spcPct val="80000"/>
              </a:lnSpc>
              <a:defRPr sz="2800" b="1">
                <a:solidFill>
                  <a:srgbClr val="741B47"/>
                </a:solidFill>
                <a:latin typeface="Calibri"/>
                <a:ea typeface="Calibri"/>
                <a:cs typeface="Calibri"/>
                <a:sym typeface="Calibri"/>
              </a:defRPr>
            </a:lvl1pPr>
          </a:lstStyle>
          <a:p>
            <a:r>
              <a:t>ANTES DE COMENZAR</a:t>
            </a:r>
          </a:p>
        </p:txBody>
      </p:sp>
      <p:sp>
        <p:nvSpPr>
          <p:cNvPr id="205" name="Google Shape;165;p5"/>
          <p:cNvSpPr txBox="1"/>
          <p:nvPr/>
        </p:nvSpPr>
        <p:spPr>
          <a:xfrm>
            <a:off x="313633" y="6319256"/>
            <a:ext cx="5388807" cy="4541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p>
            <a:pPr>
              <a:lnSpc>
                <a:spcPct val="80000"/>
              </a:lnSpc>
              <a:defRPr sz="2100" b="1">
                <a:solidFill>
                  <a:srgbClr val="76384D"/>
                </a:solidFill>
                <a:latin typeface="Calibri"/>
                <a:ea typeface="Calibri"/>
                <a:cs typeface="Calibri"/>
                <a:sym typeface="Calibri"/>
              </a:defRPr>
            </a:pPr>
            <a:r>
              <a:t>¡Compartan experiencias </a:t>
            </a:r>
            <a:r>
              <a:rPr b="0"/>
              <a:t>con sus compañeros! </a:t>
            </a:r>
          </a:p>
        </p:txBody>
      </p:sp>
      <p:sp>
        <p:nvSpPr>
          <p:cNvPr id="206" name="Google Shape;168;p5"/>
          <p:cNvSpPr/>
          <p:nvPr/>
        </p:nvSpPr>
        <p:spPr>
          <a:xfrm>
            <a:off x="381055" y="3383793"/>
            <a:ext cx="5650728" cy="827305"/>
          </a:xfrm>
          <a:prstGeom prst="roundRect">
            <a:avLst>
              <a:gd name="adj" fmla="val 19321"/>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07" name="Google Shape;175;p5" descr="Google Shape;175;p5"/>
          <p:cNvPicPr>
            <a:picLocks noChangeAspect="1"/>
          </p:cNvPicPr>
          <p:nvPr/>
        </p:nvPicPr>
        <p:blipFill>
          <a:blip r:embed="rId2"/>
          <a:stretch>
            <a:fillRect/>
          </a:stretch>
        </p:blipFill>
        <p:spPr>
          <a:xfrm>
            <a:off x="5810799" y="3081495"/>
            <a:ext cx="441964" cy="438916"/>
          </a:xfrm>
          <a:prstGeom prst="rect">
            <a:avLst/>
          </a:prstGeom>
          <a:ln w="12700">
            <a:miter lim="400000"/>
          </a:ln>
        </p:spPr>
      </p:pic>
      <p:pic>
        <p:nvPicPr>
          <p:cNvPr id="208" name="Google Shape;178;p5" descr="Google Shape;178;p5"/>
          <p:cNvPicPr>
            <a:picLocks noChangeAspect="1"/>
          </p:cNvPicPr>
          <p:nvPr/>
        </p:nvPicPr>
        <p:blipFill>
          <a:blip r:embed="rId3"/>
          <a:stretch>
            <a:fillRect/>
          </a:stretch>
        </p:blipFill>
        <p:spPr>
          <a:xfrm>
            <a:off x="6549425" y="1315762"/>
            <a:ext cx="2670052" cy="5675377"/>
          </a:xfrm>
          <a:prstGeom prst="rect">
            <a:avLst/>
          </a:prstGeom>
          <a:ln w="12700">
            <a:miter lim="400000"/>
          </a:ln>
        </p:spPr>
      </p:pic>
      <p:sp>
        <p:nvSpPr>
          <p:cNvPr id="209" name="Google Shape;392;p18"/>
          <p:cNvSpPr txBox="1"/>
          <p:nvPr/>
        </p:nvSpPr>
        <p:spPr>
          <a:xfrm>
            <a:off x="419532" y="1003315"/>
            <a:ext cx="4700400" cy="3722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b="1">
                <a:latin typeface="Calibri"/>
                <a:ea typeface="Calibri"/>
                <a:cs typeface="Calibri"/>
                <a:sym typeface="Calibri"/>
              </a:defRPr>
            </a:lvl1pPr>
          </a:lstStyle>
          <a:p>
            <a:r>
              <a:t>ALGUNAS PREGUNTAS</a:t>
            </a:r>
          </a:p>
        </p:txBody>
      </p:sp>
      <p:sp>
        <p:nvSpPr>
          <p:cNvPr id="210" name="Google Shape;168;p5"/>
          <p:cNvSpPr/>
          <p:nvPr/>
        </p:nvSpPr>
        <p:spPr>
          <a:xfrm>
            <a:off x="348372" y="4507734"/>
            <a:ext cx="5650730" cy="696134"/>
          </a:xfrm>
          <a:prstGeom prst="roundRect">
            <a:avLst>
              <a:gd name="adj" fmla="val 23184"/>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11" name="Google Shape;175;p5" descr="Google Shape;175;p5"/>
          <p:cNvPicPr>
            <a:picLocks noChangeAspect="1"/>
          </p:cNvPicPr>
          <p:nvPr/>
        </p:nvPicPr>
        <p:blipFill>
          <a:blip r:embed="rId2"/>
          <a:stretch>
            <a:fillRect/>
          </a:stretch>
        </p:blipFill>
        <p:spPr>
          <a:xfrm>
            <a:off x="5785803" y="4292889"/>
            <a:ext cx="441964" cy="438916"/>
          </a:xfrm>
          <a:prstGeom prst="rect">
            <a:avLst/>
          </a:prstGeom>
          <a:ln w="12700">
            <a:miter lim="400000"/>
          </a:ln>
        </p:spPr>
      </p:pic>
      <p:sp>
        <p:nvSpPr>
          <p:cNvPr id="212" name="Google Shape;132;p4"/>
          <p:cNvSpPr txBox="1"/>
          <p:nvPr/>
        </p:nvSpPr>
        <p:spPr>
          <a:xfrm>
            <a:off x="542549" y="4659801"/>
            <a:ext cx="5322770" cy="39199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lnSpc>
                <a:spcPct val="110000"/>
              </a:lnSpc>
              <a:spcBef>
                <a:spcPts val="1000"/>
              </a:spcBef>
              <a:defRPr sz="1600">
                <a:latin typeface="Calibri"/>
                <a:ea typeface="Calibri"/>
                <a:cs typeface="Calibri"/>
                <a:sym typeface="Calibri"/>
              </a:defRPr>
            </a:lvl1pPr>
          </a:lstStyle>
          <a:p>
            <a:r>
              <a:t>¿Cuántos sistemas de airbags existen?</a:t>
            </a:r>
          </a:p>
        </p:txBody>
      </p:sp>
      <p:sp>
        <p:nvSpPr>
          <p:cNvPr id="213" name="Google Shape;136;p4"/>
          <p:cNvSpPr txBox="1"/>
          <p:nvPr/>
        </p:nvSpPr>
        <p:spPr>
          <a:xfrm>
            <a:off x="542551" y="3576508"/>
            <a:ext cx="4750606" cy="44187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anchor="ctr">
            <a:spAutoFit/>
          </a:bodyPr>
          <a:lstStyle>
            <a:lvl1pPr>
              <a:lnSpc>
                <a:spcPct val="110000"/>
              </a:lnSpc>
              <a:defRPr sz="1600">
                <a:latin typeface="Calibri"/>
                <a:ea typeface="Calibri"/>
                <a:cs typeface="Calibri"/>
                <a:sym typeface="Calibri"/>
              </a:defRPr>
            </a:lvl1pPr>
          </a:lstStyle>
          <a:p>
            <a:r>
              <a:rPr dirty="0"/>
              <a:t>¿</a:t>
            </a:r>
            <a:r>
              <a:rPr dirty="0" err="1"/>
              <a:t>Cuáles</a:t>
            </a:r>
            <a:r>
              <a:rPr dirty="0"/>
              <a:t> son las </a:t>
            </a:r>
            <a:r>
              <a:rPr dirty="0" err="1"/>
              <a:t>partes</a:t>
            </a:r>
            <a:r>
              <a:rPr dirty="0"/>
              <a:t> </a:t>
            </a:r>
            <a:r>
              <a:rPr dirty="0" err="1"/>
              <a:t>esenciales</a:t>
            </a:r>
            <a:r>
              <a:rPr dirty="0"/>
              <a:t> del </a:t>
            </a:r>
            <a:r>
              <a:rPr dirty="0" err="1"/>
              <a:t>sistema</a:t>
            </a:r>
            <a:r>
              <a:rPr dirty="0"/>
              <a:t>  airbags?</a:t>
            </a: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7" name="Google Shape;151;p5"/>
          <p:cNvGrpSpPr/>
          <p:nvPr/>
        </p:nvGrpSpPr>
        <p:grpSpPr>
          <a:xfrm>
            <a:off x="4063481" y="3088863"/>
            <a:ext cx="5095878" cy="3508587"/>
            <a:chOff x="0" y="0"/>
            <a:chExt cx="5095876" cy="3508585"/>
          </a:xfrm>
        </p:grpSpPr>
        <p:sp>
          <p:nvSpPr>
            <p:cNvPr id="215" name="Rectángulo redondeado"/>
            <p:cNvSpPr/>
            <p:nvPr/>
          </p:nvSpPr>
          <p:spPr>
            <a:xfrm>
              <a:off x="0" y="-1"/>
              <a:ext cx="5095878" cy="3508586"/>
            </a:xfrm>
            <a:prstGeom prst="roundRect">
              <a:avLst>
                <a:gd name="adj" fmla="val 5168"/>
              </a:avLst>
            </a:prstGeom>
            <a:solidFill>
              <a:srgbClr val="FFFFFF"/>
            </a:solidFill>
            <a:ln w="9525" cap="flat">
              <a:solidFill>
                <a:srgbClr val="000000"/>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216" name="Texto"/>
            <p:cNvSpPr txBox="1"/>
            <p:nvPr/>
          </p:nvSpPr>
          <p:spPr>
            <a:xfrm>
              <a:off x="53108" y="1564173"/>
              <a:ext cx="4989662"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ctr">
              <a:spAutoFit/>
            </a:bodyPr>
            <a:lstStyle>
              <a:lvl1pPr>
                <a:defRPr>
                  <a:latin typeface="+mj-lt"/>
                  <a:ea typeface="+mj-ea"/>
                  <a:cs typeface="+mj-cs"/>
                  <a:sym typeface="Arial"/>
                </a:defRPr>
              </a:lvl1pPr>
            </a:lstStyle>
            <a:p>
              <a:r>
                <a:t>    </a:t>
              </a:r>
            </a:p>
          </p:txBody>
        </p:sp>
      </p:grpSp>
      <p:sp>
        <p:nvSpPr>
          <p:cNvPr id="218" name="Google Shape;43;p26"/>
          <p:cNvSpPr txBox="1">
            <a:spLocks noGrp="1"/>
          </p:cNvSpPr>
          <p:nvPr>
            <p:ph type="sldNum" sz="quarter" idx="4294967295"/>
          </p:nvPr>
        </p:nvSpPr>
        <p:spPr>
          <a:xfrm>
            <a:off x="442488" y="6881800"/>
            <a:ext cx="266349"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6</a:t>
            </a:fld>
            <a:endParaRPr/>
          </a:p>
        </p:txBody>
      </p:sp>
      <p:sp>
        <p:nvSpPr>
          <p:cNvPr id="219" name="Google Shape;152;p5"/>
          <p:cNvSpPr txBox="1"/>
          <p:nvPr/>
        </p:nvSpPr>
        <p:spPr>
          <a:xfrm rot="21594879">
            <a:off x="4510901" y="3504355"/>
            <a:ext cx="3756101" cy="96274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lnSpc>
                <a:spcPct val="115000"/>
              </a:lnSpc>
              <a:defRPr sz="1600">
                <a:latin typeface="Calibri"/>
                <a:ea typeface="Calibri"/>
                <a:cs typeface="Calibri"/>
                <a:sym typeface="Calibri"/>
              </a:defRPr>
            </a:lvl1pPr>
          </a:lstStyle>
          <a:p>
            <a:r>
              <a:t>Identificarás en diferentes manuales de servicio las partes de un sistema airbag, considerando su función y piezas móviles. </a:t>
            </a:r>
          </a:p>
        </p:txBody>
      </p:sp>
      <p:sp>
        <p:nvSpPr>
          <p:cNvPr id="220" name="Google Shape;167;p5"/>
          <p:cNvSpPr txBox="1"/>
          <p:nvPr/>
        </p:nvSpPr>
        <p:spPr>
          <a:xfrm>
            <a:off x="4100698" y="1118399"/>
            <a:ext cx="376206" cy="8300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lgn="r">
              <a:lnSpc>
                <a:spcPct val="90000"/>
              </a:lnSpc>
              <a:defRPr sz="5000">
                <a:solidFill>
                  <a:srgbClr val="BA9BA5"/>
                </a:solidFill>
                <a:latin typeface="Calibri"/>
                <a:ea typeface="Calibri"/>
                <a:cs typeface="Calibri"/>
                <a:sym typeface="Calibri"/>
              </a:defRPr>
            </a:lvl1pPr>
          </a:lstStyle>
          <a:p>
            <a:r>
              <a:t>6</a:t>
            </a:r>
          </a:p>
        </p:txBody>
      </p:sp>
      <p:sp>
        <p:nvSpPr>
          <p:cNvPr id="221" name="Google Shape;168;p5"/>
          <p:cNvSpPr txBox="1"/>
          <p:nvPr/>
        </p:nvSpPr>
        <p:spPr>
          <a:xfrm>
            <a:off x="375973" y="1265365"/>
            <a:ext cx="3872886"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lnSpc>
                <a:spcPct val="80000"/>
              </a:lnSpc>
              <a:defRPr sz="2800" b="1">
                <a:solidFill>
                  <a:srgbClr val="741B47"/>
                </a:solidFill>
                <a:latin typeface="Calibri"/>
                <a:ea typeface="Calibri"/>
                <a:cs typeface="Calibri"/>
                <a:sym typeface="Calibri"/>
              </a:defRPr>
            </a:lvl1pPr>
          </a:lstStyle>
          <a:p>
            <a:r>
              <a:t>MENÚ DE LA ACTIVIDAD</a:t>
            </a:r>
          </a:p>
        </p:txBody>
      </p:sp>
      <p:sp>
        <p:nvSpPr>
          <p:cNvPr id="222" name="Google Shape;152;p5"/>
          <p:cNvSpPr txBox="1"/>
          <p:nvPr/>
        </p:nvSpPr>
        <p:spPr>
          <a:xfrm>
            <a:off x="4510132" y="5178319"/>
            <a:ext cx="3933037" cy="6773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lnSpc>
                <a:spcPct val="115000"/>
              </a:lnSpc>
              <a:defRPr sz="1600">
                <a:latin typeface="Calibri"/>
                <a:ea typeface="Calibri"/>
                <a:cs typeface="Calibri"/>
                <a:sym typeface="Calibri"/>
              </a:defRPr>
            </a:lvl1pPr>
          </a:lstStyle>
          <a:p>
            <a:r>
              <a:t>Reconocerás diferentes tipos de airbags, considerando sus partes y funcionalidades. </a:t>
            </a:r>
          </a:p>
        </p:txBody>
      </p:sp>
      <p:pic>
        <p:nvPicPr>
          <p:cNvPr id="223" name="Google Shape;164;p5" descr="Google Shape;164;p5"/>
          <p:cNvPicPr>
            <a:picLocks noChangeAspect="1"/>
          </p:cNvPicPr>
          <p:nvPr/>
        </p:nvPicPr>
        <p:blipFill>
          <a:blip r:embed="rId2"/>
          <a:stretch>
            <a:fillRect/>
          </a:stretch>
        </p:blipFill>
        <p:spPr>
          <a:xfrm>
            <a:off x="663221" y="2367775"/>
            <a:ext cx="2965719" cy="4328994"/>
          </a:xfrm>
          <a:prstGeom prst="rect">
            <a:avLst/>
          </a:prstGeom>
          <a:ln w="12700">
            <a:miter lim="400000"/>
          </a:ln>
        </p:spPr>
      </p:pic>
      <p:sp>
        <p:nvSpPr>
          <p:cNvPr id="224" name="Google Shape;196;p6"/>
          <p:cNvSpPr txBox="1"/>
          <p:nvPr/>
        </p:nvSpPr>
        <p:spPr>
          <a:xfrm>
            <a:off x="4063851" y="2576445"/>
            <a:ext cx="4932410" cy="3005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75" tIns="45675" rIns="45675" bIns="45675">
            <a:spAutoFit/>
          </a:bodyPr>
          <a:lstStyle>
            <a:lvl1pPr>
              <a:defRPr sz="1600" b="1">
                <a:solidFill>
                  <a:srgbClr val="741B47"/>
                </a:solidFill>
                <a:latin typeface="Calibri"/>
                <a:ea typeface="Calibri"/>
                <a:cs typeface="Calibri"/>
                <a:sym typeface="Calibri"/>
              </a:defRPr>
            </a:lvl1pPr>
          </a:lstStyle>
          <a:p>
            <a:r>
              <a:t>Al término de la actividad estarás en condiciones de:</a:t>
            </a:r>
          </a:p>
        </p:txBody>
      </p:sp>
      <p:grpSp>
        <p:nvGrpSpPr>
          <p:cNvPr id="227" name="Google Shape;189;p6"/>
          <p:cNvGrpSpPr/>
          <p:nvPr/>
        </p:nvGrpSpPr>
        <p:grpSpPr>
          <a:xfrm>
            <a:off x="3880052" y="3669207"/>
            <a:ext cx="376208" cy="536115"/>
            <a:chOff x="0" y="0"/>
            <a:chExt cx="376206" cy="536113"/>
          </a:xfrm>
        </p:grpSpPr>
        <p:sp>
          <p:nvSpPr>
            <p:cNvPr id="225" name="Google Shape;190;p6"/>
            <p:cNvSpPr/>
            <p:nvPr/>
          </p:nvSpPr>
          <p:spPr>
            <a:xfrm>
              <a:off x="-1" y="75183"/>
              <a:ext cx="376207" cy="385807"/>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26" name="Google Shape;191;p6"/>
            <p:cNvSpPr txBox="1"/>
            <p:nvPr/>
          </p:nvSpPr>
          <p:spPr>
            <a:xfrm>
              <a:off x="9524" y="-1"/>
              <a:ext cx="300306" cy="53611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1</a:t>
              </a:r>
            </a:p>
          </p:txBody>
        </p:sp>
      </p:grpSp>
      <p:grpSp>
        <p:nvGrpSpPr>
          <p:cNvPr id="230" name="Google Shape;192;p6"/>
          <p:cNvGrpSpPr/>
          <p:nvPr/>
        </p:nvGrpSpPr>
        <p:grpSpPr>
          <a:xfrm>
            <a:off x="3879823" y="5233376"/>
            <a:ext cx="376208" cy="536115"/>
            <a:chOff x="0" y="0"/>
            <a:chExt cx="376206" cy="536113"/>
          </a:xfrm>
        </p:grpSpPr>
        <p:sp>
          <p:nvSpPr>
            <p:cNvPr id="228" name="Google Shape;193;p6"/>
            <p:cNvSpPr/>
            <p:nvPr/>
          </p:nvSpPr>
          <p:spPr>
            <a:xfrm>
              <a:off x="-1" y="75183"/>
              <a:ext cx="376207" cy="385806"/>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29" name="Google Shape;194;p6"/>
            <p:cNvSpPr txBox="1"/>
            <p:nvPr/>
          </p:nvSpPr>
          <p:spPr>
            <a:xfrm>
              <a:off x="9524" y="-1"/>
              <a:ext cx="300306" cy="53611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2</a:t>
              </a:r>
            </a:p>
          </p:txBody>
        </p:sp>
      </p:grpSp>
      <p:sp>
        <p:nvSpPr>
          <p:cNvPr id="231" name="Google Shape;166;p5"/>
          <p:cNvSpPr txBox="1"/>
          <p:nvPr/>
        </p:nvSpPr>
        <p:spPr>
          <a:xfrm>
            <a:off x="375973" y="1743330"/>
            <a:ext cx="4359278" cy="4315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90000"/>
              </a:lnSpc>
              <a:defRPr sz="2000">
                <a:solidFill>
                  <a:srgbClr val="FF0000"/>
                </a:solidFill>
                <a:latin typeface="Calibri"/>
                <a:ea typeface="Calibri"/>
                <a:cs typeface="Calibri"/>
                <a:sym typeface="Calibri"/>
              </a:defRPr>
            </a:pPr>
            <a:r>
              <a:t>SISTEMA DE SEGURIDAD</a:t>
            </a:r>
            <a:r>
              <a:rPr b="1">
                <a:solidFill>
                  <a:srgbClr val="741B47"/>
                </a:solidFill>
              </a:rPr>
              <a:t> AIRBAGS 3</a:t>
            </a:r>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 name="Grupo 11"/>
          <p:cNvSpPr/>
          <p:nvPr/>
        </p:nvSpPr>
        <p:spPr>
          <a:xfrm>
            <a:off x="2906404" y="2452476"/>
            <a:ext cx="6584496" cy="3789296"/>
          </a:xfrm>
          <a:prstGeom prst="roundRect">
            <a:avLst>
              <a:gd name="adj" fmla="val 772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34" name="Rectángulo redondeado"/>
          <p:cNvSpPr/>
          <p:nvPr/>
        </p:nvSpPr>
        <p:spPr>
          <a:xfrm>
            <a:off x="428179" y="3095306"/>
            <a:ext cx="4374502" cy="2644789"/>
          </a:xfrm>
          <a:prstGeom prst="roundRect">
            <a:avLst>
              <a:gd name="adj" fmla="val 5054"/>
            </a:avLst>
          </a:prstGeom>
          <a:solidFill>
            <a:srgbClr val="FFFFFF"/>
          </a:solidFill>
          <a:ln w="12700">
            <a:miter lim="400000"/>
          </a:ln>
        </p:spPr>
        <p:txBody>
          <a:bodyPr lIns="0" tIns="0" rIns="0" bIns="0"/>
          <a:lstStyle/>
          <a:p>
            <a:pPr algn="ctr">
              <a:defRPr>
                <a:solidFill>
                  <a:srgbClr val="FFFFFF"/>
                </a:solidFill>
                <a:latin typeface="+mj-lt"/>
                <a:ea typeface="+mj-ea"/>
                <a:cs typeface="+mj-cs"/>
                <a:sym typeface="Arial"/>
              </a:defRPr>
            </a:pPr>
            <a:endParaRPr/>
          </a:p>
        </p:txBody>
      </p:sp>
      <p:sp>
        <p:nvSpPr>
          <p:cNvPr id="235"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SEGURIDAD EN </a:t>
            </a:r>
            <a:r>
              <a:rPr b="0">
                <a:solidFill>
                  <a:srgbClr val="FF0000"/>
                </a:solidFill>
              </a:rPr>
              <a:t>EL AUTOMOVIL</a:t>
            </a:r>
          </a:p>
        </p:txBody>
      </p:sp>
      <p:sp>
        <p:nvSpPr>
          <p:cNvPr id="236" name="Las baterías de los automóviles son consideradas desechos tóxicos dados sus componentes y residuos  peligrosos para el medio ambiente.…"/>
          <p:cNvSpPr txBox="1"/>
          <p:nvPr/>
        </p:nvSpPr>
        <p:spPr>
          <a:xfrm>
            <a:off x="5131699" y="2543372"/>
            <a:ext cx="4155623" cy="343999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defRPr sz="1600">
                <a:solidFill>
                  <a:srgbClr val="741B47"/>
                </a:solidFill>
                <a:latin typeface="Calibri"/>
                <a:ea typeface="Calibri"/>
                <a:cs typeface="Calibri"/>
                <a:sym typeface="Calibri"/>
              </a:defRPr>
            </a:pPr>
            <a:r>
              <a:t>Los fabricantes de automóviles trabajan siempre en mejorar sus vehículos en materia de seguridad, invirtiendo una gran parte del valor total del vehículo en poder conseguir mejorar la seguridad abordo.</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Debido al aumento de los desplazamientos de las personas tanto como al mayor número de vehículos (además del uso continuo del vehículo en el traslado dentro de la ciudad), se han desarrollado diversas tecnologías para proteger no solo  a los ocupantes del vehículo, sino también  a los peatones.</a:t>
            </a:r>
          </a:p>
        </p:txBody>
      </p:sp>
      <p:sp>
        <p:nvSpPr>
          <p:cNvPr id="237" name="Google Shape;43;p26"/>
          <p:cNvSpPr txBox="1">
            <a:spLocks noGrp="1"/>
          </p:cNvSpPr>
          <p:nvPr>
            <p:ph type="sldNum" sz="quarter" idx="4294967295"/>
          </p:nvPr>
        </p:nvSpPr>
        <p:spPr>
          <a:xfrm>
            <a:off x="442491" y="6881800"/>
            <a:ext cx="266350"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7</a:t>
            </a:fld>
            <a:endParaRPr/>
          </a:p>
        </p:txBody>
      </p:sp>
      <p:pic>
        <p:nvPicPr>
          <p:cNvPr id="238" name="Google Shape;553;p5" descr="Google Shape;553;p5"/>
          <p:cNvPicPr>
            <a:picLocks noChangeAspect="1"/>
          </p:cNvPicPr>
          <p:nvPr/>
        </p:nvPicPr>
        <p:blipFill>
          <a:blip r:embed="rId2"/>
          <a:srcRect b="7"/>
          <a:stretch>
            <a:fillRect/>
          </a:stretch>
        </p:blipFill>
        <p:spPr>
          <a:xfrm>
            <a:off x="442491" y="3233932"/>
            <a:ext cx="4210845" cy="2367360"/>
          </a:xfrm>
          <a:custGeom>
            <a:avLst/>
            <a:gdLst/>
            <a:ahLst/>
            <a:cxnLst>
              <a:cxn ang="0">
                <a:pos x="wd2" y="hd2"/>
              </a:cxn>
              <a:cxn ang="5400000">
                <a:pos x="wd2" y="hd2"/>
              </a:cxn>
              <a:cxn ang="10800000">
                <a:pos x="wd2" y="hd2"/>
              </a:cxn>
              <a:cxn ang="16200000">
                <a:pos x="wd2" y="hd2"/>
              </a:cxn>
            </a:cxnLst>
            <a:rect l="0" t="0" r="r" b="b"/>
            <a:pathLst>
              <a:path w="21600" h="21600" extrusionOk="0">
                <a:moveTo>
                  <a:pt x="460" y="0"/>
                </a:moveTo>
                <a:cubicBezTo>
                  <a:pt x="206" y="0"/>
                  <a:pt x="0" y="366"/>
                  <a:pt x="0" y="818"/>
                </a:cubicBezTo>
                <a:lnTo>
                  <a:pt x="0" y="20782"/>
                </a:lnTo>
                <a:cubicBezTo>
                  <a:pt x="0" y="21234"/>
                  <a:pt x="206" y="21600"/>
                  <a:pt x="460" y="21600"/>
                </a:cubicBezTo>
                <a:lnTo>
                  <a:pt x="21140" y="21600"/>
                </a:lnTo>
                <a:cubicBezTo>
                  <a:pt x="21394" y="21600"/>
                  <a:pt x="21600" y="21234"/>
                  <a:pt x="21600" y="20782"/>
                </a:cubicBezTo>
                <a:lnTo>
                  <a:pt x="21600" y="818"/>
                </a:lnTo>
                <a:cubicBezTo>
                  <a:pt x="21600" y="366"/>
                  <a:pt x="21394" y="0"/>
                  <a:pt x="21140" y="0"/>
                </a:cubicBezTo>
                <a:lnTo>
                  <a:pt x="460" y="0"/>
                </a:lnTo>
                <a:close/>
              </a:path>
            </a:pathLst>
          </a:custGeom>
          <a:ln w="12700">
            <a:miter lim="400000"/>
          </a:ln>
        </p:spPr>
      </p:pic>
      <p:sp>
        <p:nvSpPr>
          <p:cNvPr id="239" name="CuadroTexto 11"/>
          <p:cNvSpPr txBox="1"/>
          <p:nvPr/>
        </p:nvSpPr>
        <p:spPr>
          <a:xfrm>
            <a:off x="4653351" y="6380398"/>
            <a:ext cx="4855030" cy="3327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1600" b="1">
                <a:solidFill>
                  <a:srgbClr val="741B47"/>
                </a:solidFill>
              </a:defRPr>
            </a:lvl1pPr>
          </a:lstStyle>
          <a:p>
            <a:r>
              <a:t>SEGUIMOS AHORA CON LA TERCERA PARTE</a:t>
            </a:r>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Rectángulo redondeado"/>
          <p:cNvSpPr/>
          <p:nvPr/>
        </p:nvSpPr>
        <p:spPr>
          <a:xfrm>
            <a:off x="308639" y="2250959"/>
            <a:ext cx="9098222" cy="4449031"/>
          </a:xfrm>
          <a:prstGeom prst="roundRect">
            <a:avLst>
              <a:gd name="adj" fmla="val 6090"/>
            </a:avLst>
          </a:prstGeom>
          <a:solidFill>
            <a:srgbClr val="E9E1E4"/>
          </a:solidFill>
          <a:ln w="12700">
            <a:miter lim="400000"/>
          </a:ln>
        </p:spPr>
        <p:txBody>
          <a:bodyPr lIns="0" tIns="0" rIns="0" bIns="0"/>
          <a:lstStyle/>
          <a:p>
            <a:endParaRPr/>
          </a:p>
        </p:txBody>
      </p:sp>
      <p:sp>
        <p:nvSpPr>
          <p:cNvPr id="242" name="Rectángulo redondeado"/>
          <p:cNvSpPr/>
          <p:nvPr/>
        </p:nvSpPr>
        <p:spPr>
          <a:xfrm>
            <a:off x="1966739" y="2438399"/>
            <a:ext cx="4475870" cy="2340430"/>
          </a:xfrm>
          <a:prstGeom prst="roundRect">
            <a:avLst>
              <a:gd name="adj" fmla="val 7876"/>
            </a:avLst>
          </a:prstGeom>
          <a:solidFill>
            <a:srgbClr val="FFFFFF"/>
          </a:solidFill>
          <a:ln w="12700">
            <a:miter lim="400000"/>
          </a:ln>
        </p:spPr>
        <p:txBody>
          <a:bodyPr lIns="0" tIns="0" rIns="0" bIns="0" anchor="ctr"/>
          <a:lstStyle/>
          <a:p>
            <a:pPr>
              <a:defRPr>
                <a:latin typeface="+mj-lt"/>
                <a:ea typeface="+mj-ea"/>
                <a:cs typeface="+mj-cs"/>
                <a:sym typeface="Arial"/>
              </a:defRPr>
            </a:pPr>
            <a:endParaRPr/>
          </a:p>
        </p:txBody>
      </p:sp>
      <p:sp>
        <p:nvSpPr>
          <p:cNvPr id="243" name="Nunca drenar o botar los líquidos que contiene. Estos son altamente tóxicos y corrosivos, hacerlo es un riesgo potencial para quien la manipula y el medio ambiente.…"/>
          <p:cNvSpPr txBox="1"/>
          <p:nvPr/>
        </p:nvSpPr>
        <p:spPr>
          <a:xfrm>
            <a:off x="2283049" y="2627017"/>
            <a:ext cx="4159560" cy="19213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La evolución tecnológica en el ámbito de los sistemas de seguridad Airbags ha avanzado considerablemente, dado que aportan mayor seguridad  en la actualidad y por ende, ya no causan pequeñas quemaduras ni sorderas temporales por su activación. Incluso hay vehículos que pueden tener más de 12 Airbags.</a:t>
            </a:r>
          </a:p>
        </p:txBody>
      </p:sp>
      <p:sp>
        <p:nvSpPr>
          <p:cNvPr id="244" name="Google Shape;173;p6"/>
          <p:cNvSpPr txBox="1"/>
          <p:nvPr/>
        </p:nvSpPr>
        <p:spPr>
          <a:xfrm>
            <a:off x="382496" y="1261274"/>
            <a:ext cx="8950508" cy="5361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CLASIFICACIÓN DE LOS </a:t>
            </a:r>
            <a:r>
              <a:rPr b="0">
                <a:solidFill>
                  <a:srgbClr val="FF0000"/>
                </a:solidFill>
              </a:rPr>
              <a:t>DIFERENTES AIRBAGS</a:t>
            </a:r>
          </a:p>
        </p:txBody>
      </p:sp>
      <p:sp>
        <p:nvSpPr>
          <p:cNvPr id="245" name="Triángulo isósceles 13"/>
          <p:cNvSpPr/>
          <p:nvPr/>
        </p:nvSpPr>
        <p:spPr>
          <a:xfrm rot="8027051">
            <a:off x="6457828" y="3607582"/>
            <a:ext cx="333497" cy="788258"/>
          </a:xfrm>
          <a:prstGeom prst="triangle">
            <a:avLst/>
          </a:prstGeom>
          <a:solidFill>
            <a:srgbClr val="FFFFFF"/>
          </a:solidFill>
          <a:ln w="12700">
            <a:miter lim="400000"/>
          </a:ln>
        </p:spPr>
        <p:txBody>
          <a:bodyPr lIns="0" tIns="0" rIns="0" bIns="0" anchor="ctr"/>
          <a:lstStyle/>
          <a:p>
            <a:pPr algn="ctr">
              <a:defRPr>
                <a:solidFill>
                  <a:srgbClr val="FFFFFF"/>
                </a:solidFill>
              </a:defRPr>
            </a:pPr>
            <a:endParaRPr/>
          </a:p>
        </p:txBody>
      </p:sp>
      <p:pic>
        <p:nvPicPr>
          <p:cNvPr id="246" name="Imagen" descr="Imagen"/>
          <p:cNvPicPr>
            <a:picLocks noChangeAspect="1"/>
          </p:cNvPicPr>
          <p:nvPr/>
        </p:nvPicPr>
        <p:blipFill>
          <a:blip r:embed="rId2"/>
          <a:stretch>
            <a:fillRect/>
          </a:stretch>
        </p:blipFill>
        <p:spPr>
          <a:xfrm flipH="1">
            <a:off x="6176332" y="4129157"/>
            <a:ext cx="3048213" cy="3213647"/>
          </a:xfrm>
          <a:prstGeom prst="rect">
            <a:avLst/>
          </a:prstGeom>
          <a:ln w="12700">
            <a:miter lim="400000"/>
          </a:ln>
        </p:spPr>
      </p:pic>
      <p:sp>
        <p:nvSpPr>
          <p:cNvPr id="247" name="CuadroTexto 6"/>
          <p:cNvSpPr txBox="1"/>
          <p:nvPr/>
        </p:nvSpPr>
        <p:spPr>
          <a:xfrm>
            <a:off x="2142986" y="4984202"/>
            <a:ext cx="3252576" cy="5545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1600" b="1">
                <a:solidFill>
                  <a:srgbClr val="FF0000"/>
                </a:solidFill>
                <a:latin typeface="Calibri"/>
                <a:ea typeface="Calibri"/>
                <a:cs typeface="Calibri"/>
                <a:sym typeface="Calibri"/>
              </a:defRPr>
            </a:lvl1pPr>
          </a:lstStyle>
          <a:p>
            <a:r>
              <a:t>A continuación,  veremos los diferentes tipos de Airbag Existentes.</a:t>
            </a: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 name="Grupo 11"/>
          <p:cNvSpPr/>
          <p:nvPr/>
        </p:nvSpPr>
        <p:spPr>
          <a:xfrm>
            <a:off x="1055915" y="3977063"/>
            <a:ext cx="3526972" cy="2469571"/>
          </a:xfrm>
          <a:prstGeom prst="roundRect">
            <a:avLst>
              <a:gd name="adj" fmla="val 16939"/>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50"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AIRBAGS</a:t>
            </a:r>
            <a:r>
              <a:rPr b="0">
                <a:solidFill>
                  <a:srgbClr val="FF0000"/>
                </a:solidFill>
              </a:rPr>
              <a:t> FRONTAL </a:t>
            </a:r>
          </a:p>
        </p:txBody>
      </p:sp>
      <p:sp>
        <p:nvSpPr>
          <p:cNvPr id="251" name="Las baterías de los automóviles son consideradas desechos tóxicos dados sus componentes y residuos  peligrosos para el medio ambiente.…"/>
          <p:cNvSpPr txBox="1"/>
          <p:nvPr/>
        </p:nvSpPr>
        <p:spPr>
          <a:xfrm>
            <a:off x="588122" y="2573874"/>
            <a:ext cx="8539255" cy="115399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defRPr sz="1600">
                <a:solidFill>
                  <a:srgbClr val="741B47"/>
                </a:solidFill>
                <a:latin typeface="Calibri"/>
                <a:ea typeface="Calibri"/>
                <a:cs typeface="Calibri"/>
                <a:sym typeface="Calibri"/>
              </a:defRPr>
            </a:pPr>
            <a:r>
              <a:t>Está ubicado en la parte central del volante y en frente del copiloto lado tablero copiloto / guantera.</a:t>
            </a:r>
          </a:p>
          <a:p>
            <a:pPr>
              <a:defRPr sz="1600">
                <a:solidFill>
                  <a:srgbClr val="741B47"/>
                </a:solidFill>
                <a:latin typeface="Calibri"/>
                <a:ea typeface="Calibri"/>
                <a:cs typeface="Calibri"/>
                <a:sym typeface="Calibri"/>
              </a:defRPr>
            </a:pPr>
            <a:r>
              <a:t> </a:t>
            </a:r>
          </a:p>
          <a:p>
            <a:pPr>
              <a:defRPr sz="1600">
                <a:solidFill>
                  <a:srgbClr val="741B47"/>
                </a:solidFill>
                <a:latin typeface="Calibri"/>
                <a:ea typeface="Calibri"/>
                <a:cs typeface="Calibri"/>
                <a:sym typeface="Calibri"/>
              </a:defRPr>
            </a:pPr>
            <a:r>
              <a:t>Este se activa cuando se superan los 30 Kilómetros por hora, y el volumen varía en la bolsa del conductor entre 30 y 65 litros, mientras que  la bolsa de acompañante entre los 70 y 160 litros.</a:t>
            </a:r>
          </a:p>
        </p:txBody>
      </p:sp>
      <p:sp>
        <p:nvSpPr>
          <p:cNvPr id="252" name="Grupo 11"/>
          <p:cNvSpPr/>
          <p:nvPr/>
        </p:nvSpPr>
        <p:spPr>
          <a:xfrm>
            <a:off x="4871856" y="3977063"/>
            <a:ext cx="3526973" cy="2469571"/>
          </a:xfrm>
          <a:prstGeom prst="roundRect">
            <a:avLst>
              <a:gd name="adj" fmla="val 16939"/>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pic>
        <p:nvPicPr>
          <p:cNvPr id="253" name="Google Shape;589;p7" descr="Google Shape;589;p7"/>
          <p:cNvPicPr>
            <a:picLocks noChangeAspect="1"/>
          </p:cNvPicPr>
          <p:nvPr/>
        </p:nvPicPr>
        <p:blipFill>
          <a:blip r:embed="rId2"/>
          <a:srcRect r="5"/>
          <a:stretch>
            <a:fillRect/>
          </a:stretch>
        </p:blipFill>
        <p:spPr>
          <a:xfrm>
            <a:off x="5085853" y="4210184"/>
            <a:ext cx="3112691" cy="2003328"/>
          </a:xfrm>
          <a:custGeom>
            <a:avLst/>
            <a:gdLst/>
            <a:ahLst/>
            <a:cxnLst>
              <a:cxn ang="0">
                <a:pos x="wd2" y="hd2"/>
              </a:cxn>
              <a:cxn ang="5400000">
                <a:pos x="wd2" y="hd2"/>
              </a:cxn>
              <a:cxn ang="10800000">
                <a:pos x="wd2" y="hd2"/>
              </a:cxn>
              <a:cxn ang="16200000">
                <a:pos x="wd2" y="hd2"/>
              </a:cxn>
            </a:cxnLst>
            <a:rect l="0" t="0" r="r" b="b"/>
            <a:pathLst>
              <a:path w="21600" h="21600" extrusionOk="0">
                <a:moveTo>
                  <a:pt x="2316" y="0"/>
                </a:moveTo>
                <a:cubicBezTo>
                  <a:pt x="1037" y="0"/>
                  <a:pt x="0" y="1610"/>
                  <a:pt x="0" y="3599"/>
                </a:cubicBezTo>
                <a:lnTo>
                  <a:pt x="0" y="17997"/>
                </a:lnTo>
                <a:cubicBezTo>
                  <a:pt x="0" y="19985"/>
                  <a:pt x="1037" y="21600"/>
                  <a:pt x="2316" y="21600"/>
                </a:cubicBezTo>
                <a:lnTo>
                  <a:pt x="19284" y="21600"/>
                </a:lnTo>
                <a:cubicBezTo>
                  <a:pt x="20563" y="21600"/>
                  <a:pt x="21600" y="19985"/>
                  <a:pt x="21600" y="17997"/>
                </a:cubicBezTo>
                <a:lnTo>
                  <a:pt x="21600" y="3599"/>
                </a:lnTo>
                <a:cubicBezTo>
                  <a:pt x="21600" y="1610"/>
                  <a:pt x="20563" y="0"/>
                  <a:pt x="19284" y="0"/>
                </a:cubicBezTo>
                <a:lnTo>
                  <a:pt x="2316" y="0"/>
                </a:lnTo>
                <a:close/>
              </a:path>
            </a:pathLst>
          </a:custGeom>
          <a:ln w="12700">
            <a:miter lim="400000"/>
          </a:ln>
        </p:spPr>
      </p:pic>
      <p:pic>
        <p:nvPicPr>
          <p:cNvPr id="254" name="Google Shape;590;p7" descr="Google Shape;590;p7"/>
          <p:cNvPicPr>
            <a:picLocks noChangeAspect="1"/>
          </p:cNvPicPr>
          <p:nvPr/>
        </p:nvPicPr>
        <p:blipFill>
          <a:blip r:embed="rId3"/>
          <a:srcRect t="20718" b="7680"/>
          <a:stretch>
            <a:fillRect/>
          </a:stretch>
        </p:blipFill>
        <p:spPr>
          <a:xfrm>
            <a:off x="1327558" y="4207005"/>
            <a:ext cx="2997575" cy="2009776"/>
          </a:xfrm>
          <a:custGeom>
            <a:avLst/>
            <a:gdLst/>
            <a:ahLst/>
            <a:cxnLst>
              <a:cxn ang="0">
                <a:pos x="wd2" y="hd2"/>
              </a:cxn>
              <a:cxn ang="5400000">
                <a:pos x="wd2" y="hd2"/>
              </a:cxn>
              <a:cxn ang="10800000">
                <a:pos x="wd2" y="hd2"/>
              </a:cxn>
              <a:cxn ang="16200000">
                <a:pos x="wd2" y="hd2"/>
              </a:cxn>
            </a:cxnLst>
            <a:rect l="0" t="0" r="r" b="b"/>
            <a:pathLst>
              <a:path w="21600" h="21600" extrusionOk="0">
                <a:moveTo>
                  <a:pt x="2414" y="0"/>
                </a:moveTo>
                <a:cubicBezTo>
                  <a:pt x="1081" y="0"/>
                  <a:pt x="0" y="1612"/>
                  <a:pt x="0" y="3600"/>
                </a:cubicBezTo>
                <a:lnTo>
                  <a:pt x="0" y="18000"/>
                </a:lnTo>
                <a:cubicBezTo>
                  <a:pt x="0" y="19988"/>
                  <a:pt x="1081" y="21600"/>
                  <a:pt x="2414" y="21600"/>
                </a:cubicBezTo>
                <a:lnTo>
                  <a:pt x="19186" y="21600"/>
                </a:lnTo>
                <a:cubicBezTo>
                  <a:pt x="20519" y="21600"/>
                  <a:pt x="21600" y="19988"/>
                  <a:pt x="21600" y="18000"/>
                </a:cubicBezTo>
                <a:lnTo>
                  <a:pt x="21600" y="3600"/>
                </a:lnTo>
                <a:cubicBezTo>
                  <a:pt x="21600" y="1612"/>
                  <a:pt x="20519" y="0"/>
                  <a:pt x="19186" y="0"/>
                </a:cubicBezTo>
                <a:lnTo>
                  <a:pt x="2414" y="0"/>
                </a:lnTo>
                <a:close/>
              </a:path>
            </a:pathLst>
          </a:custGeom>
          <a:ln w="12700">
            <a:miter lim="400000"/>
          </a:ln>
        </p:spPr>
      </p:pic>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 name="Grupo 11"/>
          <p:cNvSpPr/>
          <p:nvPr/>
        </p:nvSpPr>
        <p:spPr>
          <a:xfrm>
            <a:off x="5258640" y="1316615"/>
            <a:ext cx="3526972" cy="1894116"/>
          </a:xfrm>
          <a:prstGeom prst="roundRect">
            <a:avLst>
              <a:gd name="adj" fmla="val 1693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57"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AIRBAGS</a:t>
            </a:r>
            <a:r>
              <a:rPr b="0">
                <a:solidFill>
                  <a:srgbClr val="FF0000"/>
                </a:solidFill>
              </a:rPr>
              <a:t> LATERAL </a:t>
            </a:r>
          </a:p>
        </p:txBody>
      </p:sp>
      <p:sp>
        <p:nvSpPr>
          <p:cNvPr id="258" name="Las baterías de los automóviles son consideradas desechos tóxicos dados sus componentes y residuos  peligrosos para el medio ambiente.…"/>
          <p:cNvSpPr txBox="1"/>
          <p:nvPr/>
        </p:nvSpPr>
        <p:spPr>
          <a:xfrm>
            <a:off x="4954823" y="3339025"/>
            <a:ext cx="4297426" cy="140799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defRPr sz="1600">
                <a:solidFill>
                  <a:srgbClr val="741B47"/>
                </a:solidFill>
                <a:latin typeface="Calibri"/>
                <a:ea typeface="Calibri"/>
                <a:cs typeface="Calibri"/>
                <a:sym typeface="Calibri"/>
              </a:defRPr>
            </a:lvl1pPr>
          </a:lstStyle>
          <a:p>
            <a:r>
              <a:t>Su ubicación es en la parte lateral de los asientos, o en las partes laterales de las puertas, para evitar que el conductor y los pasajeros se golpeen con las puertas en los impactos laterales. Así se protegen las caderas, el tórax y los brazos.</a:t>
            </a:r>
          </a:p>
        </p:txBody>
      </p:sp>
      <p:sp>
        <p:nvSpPr>
          <p:cNvPr id="259" name="Grupo 11"/>
          <p:cNvSpPr/>
          <p:nvPr/>
        </p:nvSpPr>
        <p:spPr>
          <a:xfrm>
            <a:off x="5210050" y="4875317"/>
            <a:ext cx="3624152" cy="2469571"/>
          </a:xfrm>
          <a:prstGeom prst="roundRect">
            <a:avLst>
              <a:gd name="adj" fmla="val 16939"/>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pic>
        <p:nvPicPr>
          <p:cNvPr id="260" name="Google Shape;637;p8" descr="Google Shape;637;p8"/>
          <p:cNvPicPr>
            <a:picLocks noChangeAspect="1"/>
          </p:cNvPicPr>
          <p:nvPr/>
        </p:nvPicPr>
        <p:blipFill>
          <a:blip r:embed="rId2"/>
          <a:srcRect b="7697"/>
          <a:stretch>
            <a:fillRect/>
          </a:stretch>
        </p:blipFill>
        <p:spPr>
          <a:xfrm>
            <a:off x="5434285" y="1496383"/>
            <a:ext cx="3175683" cy="1529557"/>
          </a:xfrm>
          <a:custGeom>
            <a:avLst/>
            <a:gdLst/>
            <a:ahLst/>
            <a:cxnLst>
              <a:cxn ang="0">
                <a:pos x="wd2" y="hd2"/>
              </a:cxn>
              <a:cxn ang="5400000">
                <a:pos x="wd2" y="hd2"/>
              </a:cxn>
              <a:cxn ang="10800000">
                <a:pos x="wd2" y="hd2"/>
              </a:cxn>
              <a:cxn ang="16200000">
                <a:pos x="wd2" y="hd2"/>
              </a:cxn>
            </a:cxnLst>
            <a:rect l="0" t="0" r="r" b="b"/>
            <a:pathLst>
              <a:path w="21600" h="21600" extrusionOk="0">
                <a:moveTo>
                  <a:pt x="1733" y="0"/>
                </a:moveTo>
                <a:cubicBezTo>
                  <a:pt x="775" y="0"/>
                  <a:pt x="0" y="1610"/>
                  <a:pt x="0" y="3598"/>
                </a:cubicBezTo>
                <a:lnTo>
                  <a:pt x="0" y="17996"/>
                </a:lnTo>
                <a:cubicBezTo>
                  <a:pt x="0" y="19984"/>
                  <a:pt x="775" y="21600"/>
                  <a:pt x="1733" y="21600"/>
                </a:cubicBezTo>
                <a:lnTo>
                  <a:pt x="19864" y="21600"/>
                </a:lnTo>
                <a:cubicBezTo>
                  <a:pt x="20822" y="21600"/>
                  <a:pt x="21600" y="19984"/>
                  <a:pt x="21600" y="17996"/>
                </a:cubicBezTo>
                <a:lnTo>
                  <a:pt x="21600" y="3598"/>
                </a:lnTo>
                <a:cubicBezTo>
                  <a:pt x="21600" y="1610"/>
                  <a:pt x="20822" y="0"/>
                  <a:pt x="19864" y="0"/>
                </a:cubicBezTo>
                <a:lnTo>
                  <a:pt x="1733" y="0"/>
                </a:lnTo>
                <a:close/>
              </a:path>
            </a:pathLst>
          </a:custGeom>
          <a:ln w="12700">
            <a:miter lim="400000"/>
          </a:ln>
        </p:spPr>
      </p:pic>
      <p:pic>
        <p:nvPicPr>
          <p:cNvPr id="261" name="Google Shape;638;p8" descr="Google Shape;638;p8"/>
          <p:cNvPicPr>
            <a:picLocks noChangeAspect="1"/>
          </p:cNvPicPr>
          <p:nvPr/>
        </p:nvPicPr>
        <p:blipFill>
          <a:blip r:embed="rId3"/>
          <a:srcRect b="2"/>
          <a:stretch>
            <a:fillRect/>
          </a:stretch>
        </p:blipFill>
        <p:spPr>
          <a:xfrm>
            <a:off x="554309" y="2613371"/>
            <a:ext cx="3973474" cy="3409554"/>
          </a:xfrm>
          <a:custGeom>
            <a:avLst/>
            <a:gdLst/>
            <a:ahLst/>
            <a:cxnLst>
              <a:cxn ang="0">
                <a:pos x="wd2" y="hd2"/>
              </a:cxn>
              <a:cxn ang="5400000">
                <a:pos x="wd2" y="hd2"/>
              </a:cxn>
              <a:cxn ang="10800000">
                <a:pos x="wd2" y="hd2"/>
              </a:cxn>
              <a:cxn ang="16200000">
                <a:pos x="wd2" y="hd2"/>
              </a:cxn>
            </a:cxnLst>
            <a:rect l="0" t="0" r="r" b="b"/>
            <a:pathLst>
              <a:path w="21600" h="21600" extrusionOk="0">
                <a:moveTo>
                  <a:pt x="3089" y="0"/>
                </a:moveTo>
                <a:cubicBezTo>
                  <a:pt x="1383" y="0"/>
                  <a:pt x="0" y="1612"/>
                  <a:pt x="0" y="3600"/>
                </a:cubicBezTo>
                <a:lnTo>
                  <a:pt x="0" y="18000"/>
                </a:lnTo>
                <a:cubicBezTo>
                  <a:pt x="0" y="19988"/>
                  <a:pt x="1383" y="21600"/>
                  <a:pt x="3089" y="21600"/>
                </a:cubicBezTo>
                <a:lnTo>
                  <a:pt x="18511" y="21600"/>
                </a:lnTo>
                <a:cubicBezTo>
                  <a:pt x="20217" y="21600"/>
                  <a:pt x="21600" y="19988"/>
                  <a:pt x="21600" y="18000"/>
                </a:cubicBezTo>
                <a:lnTo>
                  <a:pt x="21600" y="3600"/>
                </a:lnTo>
                <a:cubicBezTo>
                  <a:pt x="21600" y="1612"/>
                  <a:pt x="20217" y="0"/>
                  <a:pt x="18511" y="0"/>
                </a:cubicBezTo>
                <a:lnTo>
                  <a:pt x="3089" y="0"/>
                </a:lnTo>
                <a:close/>
              </a:path>
            </a:pathLst>
          </a:custGeom>
          <a:ln w="12700">
            <a:miter lim="400000"/>
          </a:ln>
        </p:spPr>
      </p:pic>
      <p:pic>
        <p:nvPicPr>
          <p:cNvPr id="262" name="Google Shape;639;p8" descr="Google Shape;639;p8"/>
          <p:cNvPicPr>
            <a:picLocks noChangeAspect="1"/>
          </p:cNvPicPr>
          <p:nvPr/>
        </p:nvPicPr>
        <p:blipFill>
          <a:blip r:embed="rId4"/>
          <a:srcRect r="9411"/>
          <a:stretch>
            <a:fillRect/>
          </a:stretch>
        </p:blipFill>
        <p:spPr>
          <a:xfrm>
            <a:off x="5432679" y="5139392"/>
            <a:ext cx="3178970" cy="1941423"/>
          </a:xfrm>
          <a:custGeom>
            <a:avLst/>
            <a:gdLst/>
            <a:ahLst/>
            <a:cxnLst>
              <a:cxn ang="0">
                <a:pos x="wd2" y="hd2"/>
              </a:cxn>
              <a:cxn ang="5400000">
                <a:pos x="wd2" y="hd2"/>
              </a:cxn>
              <a:cxn ang="10800000">
                <a:pos x="wd2" y="hd2"/>
              </a:cxn>
              <a:cxn ang="16200000">
                <a:pos x="wd2" y="hd2"/>
              </a:cxn>
            </a:cxnLst>
            <a:rect l="0" t="0" r="r" b="b"/>
            <a:pathLst>
              <a:path w="21600" h="21600" extrusionOk="0">
                <a:moveTo>
                  <a:pt x="2198" y="0"/>
                </a:moveTo>
                <a:cubicBezTo>
                  <a:pt x="984" y="0"/>
                  <a:pt x="0" y="1610"/>
                  <a:pt x="0" y="3599"/>
                </a:cubicBezTo>
                <a:lnTo>
                  <a:pt x="0" y="17997"/>
                </a:lnTo>
                <a:cubicBezTo>
                  <a:pt x="0" y="19985"/>
                  <a:pt x="984" y="21600"/>
                  <a:pt x="2198" y="21600"/>
                </a:cubicBezTo>
                <a:lnTo>
                  <a:pt x="19400" y="21600"/>
                </a:lnTo>
                <a:cubicBezTo>
                  <a:pt x="20614" y="21600"/>
                  <a:pt x="21600" y="19985"/>
                  <a:pt x="21600" y="17997"/>
                </a:cubicBezTo>
                <a:lnTo>
                  <a:pt x="21600" y="3599"/>
                </a:lnTo>
                <a:cubicBezTo>
                  <a:pt x="21600" y="1610"/>
                  <a:pt x="20614" y="0"/>
                  <a:pt x="19400" y="0"/>
                </a:cubicBezTo>
                <a:lnTo>
                  <a:pt x="2198" y="0"/>
                </a:lnTo>
                <a:close/>
              </a:path>
            </a:pathLst>
          </a:custGeom>
          <a:ln w="12700">
            <a:miter lim="400000"/>
          </a:ln>
        </p:spPr>
      </p:pic>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 name="Grupo 11"/>
          <p:cNvSpPr/>
          <p:nvPr/>
        </p:nvSpPr>
        <p:spPr>
          <a:xfrm>
            <a:off x="382497" y="2208329"/>
            <a:ext cx="8859474" cy="1264214"/>
          </a:xfrm>
          <a:prstGeom prst="roundRect">
            <a:avLst>
              <a:gd name="adj" fmla="val 1693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65"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AIRBAGS</a:t>
            </a:r>
            <a:r>
              <a:rPr b="0">
                <a:solidFill>
                  <a:srgbClr val="FF0000"/>
                </a:solidFill>
              </a:rPr>
              <a:t> DE CORTINA</a:t>
            </a:r>
          </a:p>
        </p:txBody>
      </p:sp>
      <p:sp>
        <p:nvSpPr>
          <p:cNvPr id="266" name="Las baterías de los automóviles son consideradas desechos tóxicos dados sus componentes y residuos  peligrosos para el medio ambiente.…"/>
          <p:cNvSpPr txBox="1"/>
          <p:nvPr/>
        </p:nvSpPr>
        <p:spPr>
          <a:xfrm>
            <a:off x="643754" y="2390436"/>
            <a:ext cx="7890648" cy="89999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defRPr sz="1600">
                <a:solidFill>
                  <a:srgbClr val="741B47"/>
                </a:solidFill>
                <a:latin typeface="Calibri"/>
                <a:ea typeface="Calibri"/>
                <a:cs typeface="Calibri"/>
                <a:sym typeface="Calibri"/>
              </a:defRPr>
            </a:lvl1pPr>
          </a:lstStyle>
          <a:p>
            <a:r>
              <a:t>Está ubicado en la parte EXTERNA del vehículo,  en el sector del parabrisas delantero y el motor, se activa levantando el capot y ayuda a disminuir las lesiones del peatón (cabeza) en caso de ser atropellado.</a:t>
            </a:r>
          </a:p>
        </p:txBody>
      </p:sp>
      <p:sp>
        <p:nvSpPr>
          <p:cNvPr id="267" name="Grupo 11"/>
          <p:cNvSpPr/>
          <p:nvPr/>
        </p:nvSpPr>
        <p:spPr>
          <a:xfrm>
            <a:off x="382497" y="3825657"/>
            <a:ext cx="8859475" cy="2469571"/>
          </a:xfrm>
          <a:prstGeom prst="roundRect">
            <a:avLst>
              <a:gd name="adj" fmla="val 11650"/>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pic>
        <p:nvPicPr>
          <p:cNvPr id="268" name="Google Shape;686;p9" descr="Google Shape;686;p9"/>
          <p:cNvPicPr>
            <a:picLocks noChangeAspect="1"/>
          </p:cNvPicPr>
          <p:nvPr/>
        </p:nvPicPr>
        <p:blipFill>
          <a:blip r:embed="rId2"/>
          <a:srcRect l="7733" r="15376" b="1"/>
          <a:stretch>
            <a:fillRect/>
          </a:stretch>
        </p:blipFill>
        <p:spPr>
          <a:xfrm>
            <a:off x="3067077" y="4030572"/>
            <a:ext cx="3044033" cy="2074467"/>
          </a:xfrm>
          <a:custGeom>
            <a:avLst/>
            <a:gdLst/>
            <a:ahLst/>
            <a:cxnLst>
              <a:cxn ang="0">
                <a:pos x="wd2" y="hd2"/>
              </a:cxn>
              <a:cxn ang="5400000">
                <a:pos x="wd2" y="hd2"/>
              </a:cxn>
              <a:cxn ang="10800000">
                <a:pos x="wd2" y="hd2"/>
              </a:cxn>
              <a:cxn ang="16200000">
                <a:pos x="wd2" y="hd2"/>
              </a:cxn>
            </a:cxnLst>
            <a:rect l="0" t="0" r="r" b="b"/>
            <a:pathLst>
              <a:path w="21600" h="21600" extrusionOk="0">
                <a:moveTo>
                  <a:pt x="1602" y="0"/>
                </a:moveTo>
                <a:cubicBezTo>
                  <a:pt x="717" y="0"/>
                  <a:pt x="0" y="1052"/>
                  <a:pt x="0" y="2351"/>
                </a:cubicBezTo>
                <a:lnTo>
                  <a:pt x="0" y="19249"/>
                </a:lnTo>
                <a:cubicBezTo>
                  <a:pt x="0" y="20548"/>
                  <a:pt x="717" y="21600"/>
                  <a:pt x="1602" y="21600"/>
                </a:cubicBezTo>
                <a:lnTo>
                  <a:pt x="19995" y="21600"/>
                </a:lnTo>
                <a:cubicBezTo>
                  <a:pt x="20881" y="21600"/>
                  <a:pt x="21600" y="20548"/>
                  <a:pt x="21600" y="19249"/>
                </a:cubicBezTo>
                <a:lnTo>
                  <a:pt x="21600" y="2351"/>
                </a:lnTo>
                <a:cubicBezTo>
                  <a:pt x="21600" y="1052"/>
                  <a:pt x="20881" y="0"/>
                  <a:pt x="19995" y="0"/>
                </a:cubicBezTo>
                <a:lnTo>
                  <a:pt x="1602" y="0"/>
                </a:lnTo>
                <a:close/>
              </a:path>
            </a:pathLst>
          </a:custGeom>
          <a:ln w="12700">
            <a:miter lim="400000"/>
          </a:ln>
        </p:spPr>
      </p:pic>
      <p:pic>
        <p:nvPicPr>
          <p:cNvPr id="269" name="Google Shape;687;p9" descr="Google Shape;687;p9"/>
          <p:cNvPicPr>
            <a:picLocks noChangeAspect="1"/>
          </p:cNvPicPr>
          <p:nvPr/>
        </p:nvPicPr>
        <p:blipFill>
          <a:blip r:embed="rId3"/>
          <a:srcRect r="4" b="1"/>
          <a:stretch>
            <a:fillRect/>
          </a:stretch>
        </p:blipFill>
        <p:spPr>
          <a:xfrm>
            <a:off x="6307921" y="4035344"/>
            <a:ext cx="2682083" cy="2074466"/>
          </a:xfrm>
          <a:custGeom>
            <a:avLst/>
            <a:gdLst/>
            <a:ahLst/>
            <a:cxnLst>
              <a:cxn ang="0">
                <a:pos x="wd2" y="hd2"/>
              </a:cxn>
              <a:cxn ang="5400000">
                <a:pos x="wd2" y="hd2"/>
              </a:cxn>
              <a:cxn ang="10800000">
                <a:pos x="wd2" y="hd2"/>
              </a:cxn>
              <a:cxn ang="16200000">
                <a:pos x="wd2" y="hd2"/>
              </a:cxn>
            </a:cxnLst>
            <a:rect l="0" t="0" r="r" b="b"/>
            <a:pathLst>
              <a:path w="21600" h="21600" extrusionOk="0">
                <a:moveTo>
                  <a:pt x="1908" y="0"/>
                </a:moveTo>
                <a:cubicBezTo>
                  <a:pt x="854" y="0"/>
                  <a:pt x="0" y="1105"/>
                  <a:pt x="0" y="2467"/>
                </a:cubicBezTo>
                <a:lnTo>
                  <a:pt x="0" y="19133"/>
                </a:lnTo>
                <a:cubicBezTo>
                  <a:pt x="0" y="20495"/>
                  <a:pt x="854" y="21600"/>
                  <a:pt x="1908" y="21600"/>
                </a:cubicBezTo>
                <a:lnTo>
                  <a:pt x="19692" y="21600"/>
                </a:lnTo>
                <a:cubicBezTo>
                  <a:pt x="20746" y="21600"/>
                  <a:pt x="21600" y="20495"/>
                  <a:pt x="21600" y="19133"/>
                </a:cubicBezTo>
                <a:lnTo>
                  <a:pt x="21600" y="2467"/>
                </a:lnTo>
                <a:cubicBezTo>
                  <a:pt x="21600" y="1105"/>
                  <a:pt x="20746" y="0"/>
                  <a:pt x="19692" y="0"/>
                </a:cubicBezTo>
                <a:lnTo>
                  <a:pt x="1908" y="0"/>
                </a:lnTo>
                <a:close/>
              </a:path>
            </a:pathLst>
          </a:custGeom>
          <a:ln w="12700">
            <a:miter lim="400000"/>
          </a:ln>
        </p:spPr>
      </p:pic>
      <p:pic>
        <p:nvPicPr>
          <p:cNvPr id="270" name="Google Shape;688;p9" descr="Google Shape;688;p9"/>
          <p:cNvPicPr>
            <a:picLocks noChangeAspect="1"/>
          </p:cNvPicPr>
          <p:nvPr/>
        </p:nvPicPr>
        <p:blipFill>
          <a:blip r:embed="rId4"/>
          <a:srcRect r="3" b="5"/>
          <a:stretch>
            <a:fillRect/>
          </a:stretch>
        </p:blipFill>
        <p:spPr>
          <a:xfrm>
            <a:off x="643754" y="4015811"/>
            <a:ext cx="2219326" cy="2089151"/>
          </a:xfrm>
          <a:custGeom>
            <a:avLst/>
            <a:gdLst/>
            <a:ahLst/>
            <a:cxnLst>
              <a:cxn ang="0">
                <a:pos x="wd2" y="hd2"/>
              </a:cxn>
              <a:cxn ang="5400000">
                <a:pos x="wd2" y="hd2"/>
              </a:cxn>
              <a:cxn ang="10800000">
                <a:pos x="wd2" y="hd2"/>
              </a:cxn>
              <a:cxn ang="16200000">
                <a:pos x="wd2" y="hd2"/>
              </a:cxn>
            </a:cxnLst>
            <a:rect l="0" t="0" r="r" b="b"/>
            <a:pathLst>
              <a:path w="21600" h="21600" extrusionOk="0">
                <a:moveTo>
                  <a:pt x="1483" y="0"/>
                </a:moveTo>
                <a:cubicBezTo>
                  <a:pt x="665" y="0"/>
                  <a:pt x="0" y="706"/>
                  <a:pt x="0" y="1576"/>
                </a:cubicBezTo>
                <a:lnTo>
                  <a:pt x="0" y="20028"/>
                </a:lnTo>
                <a:cubicBezTo>
                  <a:pt x="0" y="20898"/>
                  <a:pt x="665" y="21600"/>
                  <a:pt x="1483" y="21600"/>
                </a:cubicBezTo>
                <a:lnTo>
                  <a:pt x="20121" y="21600"/>
                </a:lnTo>
                <a:cubicBezTo>
                  <a:pt x="20939" y="21600"/>
                  <a:pt x="21600" y="20898"/>
                  <a:pt x="21600" y="20028"/>
                </a:cubicBezTo>
                <a:lnTo>
                  <a:pt x="21600" y="1576"/>
                </a:lnTo>
                <a:cubicBezTo>
                  <a:pt x="21600" y="706"/>
                  <a:pt x="20939" y="0"/>
                  <a:pt x="20121" y="0"/>
                </a:cubicBezTo>
                <a:lnTo>
                  <a:pt x="1483" y="0"/>
                </a:lnTo>
                <a:close/>
              </a:path>
            </a:pathLst>
          </a:custGeom>
          <a:ln w="12700">
            <a:miter lim="400000"/>
          </a:ln>
        </p:spPr>
      </p:pic>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 name="Grupo 11"/>
          <p:cNvSpPr/>
          <p:nvPr/>
        </p:nvSpPr>
        <p:spPr>
          <a:xfrm>
            <a:off x="3828393" y="4654391"/>
            <a:ext cx="3623447" cy="2475753"/>
          </a:xfrm>
          <a:prstGeom prst="roundRect">
            <a:avLst>
              <a:gd name="adj" fmla="val 11650"/>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73" name="Grupo 11"/>
          <p:cNvSpPr/>
          <p:nvPr/>
        </p:nvSpPr>
        <p:spPr>
          <a:xfrm>
            <a:off x="5426440" y="1559752"/>
            <a:ext cx="3623446" cy="2475753"/>
          </a:xfrm>
          <a:prstGeom prst="roundRect">
            <a:avLst>
              <a:gd name="adj" fmla="val 11650"/>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74" name="Grupo 11"/>
          <p:cNvSpPr/>
          <p:nvPr/>
        </p:nvSpPr>
        <p:spPr>
          <a:xfrm>
            <a:off x="1008573" y="2797486"/>
            <a:ext cx="4680857" cy="2235537"/>
          </a:xfrm>
          <a:prstGeom prst="roundRect">
            <a:avLst>
              <a:gd name="adj" fmla="val 11650"/>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75"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AIRBAGS</a:t>
            </a:r>
            <a:r>
              <a:rPr b="0">
                <a:solidFill>
                  <a:srgbClr val="FF0000"/>
                </a:solidFill>
              </a:rPr>
              <a:t> DE CORTINA</a:t>
            </a:r>
          </a:p>
        </p:txBody>
      </p:sp>
      <p:sp>
        <p:nvSpPr>
          <p:cNvPr id="276" name="Las baterías de los automóviles son consideradas desechos tóxicos dados sus componentes y residuos  peligrosos para el medio ambiente.…"/>
          <p:cNvSpPr txBox="1"/>
          <p:nvPr/>
        </p:nvSpPr>
        <p:spPr>
          <a:xfrm>
            <a:off x="1428421" y="3111570"/>
            <a:ext cx="3841160" cy="1661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defRPr sz="1600">
                <a:solidFill>
                  <a:srgbClr val="741B47"/>
                </a:solidFill>
                <a:latin typeface="Calibri"/>
                <a:ea typeface="Calibri"/>
                <a:cs typeface="Calibri"/>
                <a:sym typeface="Calibri"/>
              </a:defRPr>
            </a:lvl1pPr>
          </a:lstStyle>
          <a:p>
            <a:r>
              <a:t>Está ubicado en la parte de atrás del asiento trasero. Este dispositivo está pensado para proteger a los pasajeros de los golpes en cabeza y cuello de los pasajeros. Un gran dispositivo complementario de este airbag de cortina es el airbag lateral. </a:t>
            </a:r>
          </a:p>
        </p:txBody>
      </p:sp>
      <p:pic>
        <p:nvPicPr>
          <p:cNvPr id="277" name="Google Shape;735;p10" descr="Google Shape;735;p10"/>
          <p:cNvPicPr>
            <a:picLocks noChangeAspect="1"/>
          </p:cNvPicPr>
          <p:nvPr/>
        </p:nvPicPr>
        <p:blipFill>
          <a:blip r:embed="rId2"/>
          <a:srcRect r="2"/>
          <a:stretch>
            <a:fillRect/>
          </a:stretch>
        </p:blipFill>
        <p:spPr>
          <a:xfrm>
            <a:off x="4167775" y="4871001"/>
            <a:ext cx="3043238" cy="2042531"/>
          </a:xfrm>
          <a:custGeom>
            <a:avLst/>
            <a:gdLst/>
            <a:ahLst/>
            <a:cxnLst>
              <a:cxn ang="0">
                <a:pos x="wd2" y="hd2"/>
              </a:cxn>
              <a:cxn ang="5400000">
                <a:pos x="wd2" y="hd2"/>
              </a:cxn>
              <a:cxn ang="10800000">
                <a:pos x="wd2" y="hd2"/>
              </a:cxn>
              <a:cxn ang="16200000">
                <a:pos x="wd2" y="hd2"/>
              </a:cxn>
            </a:cxnLst>
            <a:rect l="0" t="0" r="r" b="b"/>
            <a:pathLst>
              <a:path w="21600" h="21600" extrusionOk="0">
                <a:moveTo>
                  <a:pt x="1721" y="0"/>
                </a:moveTo>
                <a:cubicBezTo>
                  <a:pt x="771" y="0"/>
                  <a:pt x="0" y="1148"/>
                  <a:pt x="0" y="2564"/>
                </a:cubicBezTo>
                <a:lnTo>
                  <a:pt x="0" y="19036"/>
                </a:lnTo>
                <a:cubicBezTo>
                  <a:pt x="0" y="20452"/>
                  <a:pt x="771" y="21600"/>
                  <a:pt x="1721" y="21600"/>
                </a:cubicBezTo>
                <a:lnTo>
                  <a:pt x="19879" y="21600"/>
                </a:lnTo>
                <a:cubicBezTo>
                  <a:pt x="20829" y="21600"/>
                  <a:pt x="21600" y="20452"/>
                  <a:pt x="21600" y="19036"/>
                </a:cubicBezTo>
                <a:lnTo>
                  <a:pt x="21600" y="2564"/>
                </a:lnTo>
                <a:cubicBezTo>
                  <a:pt x="21600" y="1148"/>
                  <a:pt x="20829" y="0"/>
                  <a:pt x="19879" y="0"/>
                </a:cubicBezTo>
                <a:lnTo>
                  <a:pt x="1721" y="0"/>
                </a:lnTo>
                <a:close/>
              </a:path>
            </a:pathLst>
          </a:custGeom>
          <a:ln w="12700">
            <a:miter lim="400000"/>
          </a:ln>
        </p:spPr>
      </p:pic>
      <p:pic>
        <p:nvPicPr>
          <p:cNvPr id="278" name="Google Shape;736;p10" descr="Google Shape;736;p10"/>
          <p:cNvPicPr>
            <a:picLocks noChangeAspect="1"/>
          </p:cNvPicPr>
          <p:nvPr/>
        </p:nvPicPr>
        <p:blipFill>
          <a:blip r:embed="rId3"/>
          <a:srcRect/>
          <a:stretch>
            <a:fillRect/>
          </a:stretch>
        </p:blipFill>
        <p:spPr>
          <a:xfrm>
            <a:off x="5707402" y="1774539"/>
            <a:ext cx="3068841" cy="2045892"/>
          </a:xfrm>
          <a:custGeom>
            <a:avLst/>
            <a:gdLst/>
            <a:ahLst/>
            <a:cxnLst>
              <a:cxn ang="0">
                <a:pos x="wd2" y="hd2"/>
              </a:cxn>
              <a:cxn ang="5400000">
                <a:pos x="wd2" y="hd2"/>
              </a:cxn>
              <a:cxn ang="10800000">
                <a:pos x="wd2" y="hd2"/>
              </a:cxn>
              <a:cxn ang="16200000">
                <a:pos x="wd2" y="hd2"/>
              </a:cxn>
            </a:cxnLst>
            <a:rect l="0" t="0" r="r" b="b"/>
            <a:pathLst>
              <a:path w="21600" h="21600" extrusionOk="0">
                <a:moveTo>
                  <a:pt x="1480" y="0"/>
                </a:moveTo>
                <a:cubicBezTo>
                  <a:pt x="663" y="0"/>
                  <a:pt x="0" y="994"/>
                  <a:pt x="0" y="2221"/>
                </a:cubicBezTo>
                <a:lnTo>
                  <a:pt x="0" y="19379"/>
                </a:lnTo>
                <a:cubicBezTo>
                  <a:pt x="0" y="20606"/>
                  <a:pt x="663" y="21600"/>
                  <a:pt x="1480" y="21600"/>
                </a:cubicBezTo>
                <a:lnTo>
                  <a:pt x="20117" y="21600"/>
                </a:lnTo>
                <a:cubicBezTo>
                  <a:pt x="20934" y="21600"/>
                  <a:pt x="21600" y="20606"/>
                  <a:pt x="21600" y="19379"/>
                </a:cubicBezTo>
                <a:lnTo>
                  <a:pt x="21600" y="2221"/>
                </a:lnTo>
                <a:cubicBezTo>
                  <a:pt x="21600" y="994"/>
                  <a:pt x="20934" y="0"/>
                  <a:pt x="20117" y="0"/>
                </a:cubicBezTo>
                <a:lnTo>
                  <a:pt x="1480" y="0"/>
                </a:lnTo>
                <a:close/>
              </a:path>
            </a:pathLst>
          </a:custGeom>
          <a:ln w="12700">
            <a:miter lim="400000"/>
          </a:ln>
        </p:spPr>
      </p:pic>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0" name="Google Shape;260;p11" descr="Google Shape;260;p11"/>
          <p:cNvPicPr>
            <a:picLocks noChangeAspect="1"/>
          </p:cNvPicPr>
          <p:nvPr/>
        </p:nvPicPr>
        <p:blipFill>
          <a:blip r:embed="rId2"/>
          <a:stretch>
            <a:fillRect/>
          </a:stretch>
        </p:blipFill>
        <p:spPr>
          <a:xfrm>
            <a:off x="5902233" y="1304434"/>
            <a:ext cx="3094286" cy="5481848"/>
          </a:xfrm>
          <a:prstGeom prst="rect">
            <a:avLst/>
          </a:prstGeom>
          <a:ln w="12700">
            <a:miter lim="400000"/>
          </a:ln>
        </p:spPr>
      </p:pic>
      <p:sp>
        <p:nvSpPr>
          <p:cNvPr id="281" name="Google Shape;261;p11"/>
          <p:cNvSpPr txBox="1"/>
          <p:nvPr/>
        </p:nvSpPr>
        <p:spPr>
          <a:xfrm>
            <a:off x="624576" y="5745510"/>
            <a:ext cx="4995621" cy="4541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spAutoFit/>
          </a:bodyPr>
          <a:lstStyle>
            <a:lvl1pPr>
              <a:defRPr sz="2100" b="1">
                <a:solidFill>
                  <a:srgbClr val="741B47"/>
                </a:solidFill>
                <a:latin typeface="Calibri"/>
                <a:ea typeface="Calibri"/>
                <a:cs typeface="Calibri"/>
                <a:sym typeface="Calibri"/>
              </a:defRPr>
            </a:lvl1pPr>
          </a:lstStyle>
          <a:p>
            <a:r>
              <a:t>¡Comparte tus respuestas!</a:t>
            </a:r>
          </a:p>
        </p:txBody>
      </p:sp>
      <p:grpSp>
        <p:nvGrpSpPr>
          <p:cNvPr id="284" name="Google Shape;262;p11"/>
          <p:cNvGrpSpPr/>
          <p:nvPr/>
        </p:nvGrpSpPr>
        <p:grpSpPr>
          <a:xfrm>
            <a:off x="558594" y="2258676"/>
            <a:ext cx="5146726" cy="3149070"/>
            <a:chOff x="0" y="0"/>
            <a:chExt cx="5146724" cy="3149068"/>
          </a:xfrm>
        </p:grpSpPr>
        <p:sp>
          <p:nvSpPr>
            <p:cNvPr id="282" name="Google Shape;263;p11"/>
            <p:cNvSpPr/>
            <p:nvPr/>
          </p:nvSpPr>
          <p:spPr>
            <a:xfrm>
              <a:off x="-1" y="-1"/>
              <a:ext cx="5146726" cy="3149070"/>
            </a:xfrm>
            <a:prstGeom prst="roundRect">
              <a:avLst>
                <a:gd name="adj" fmla="val 9635"/>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283" name="Google Shape;264;p11"/>
            <p:cNvSpPr txBox="1"/>
            <p:nvPr/>
          </p:nvSpPr>
          <p:spPr>
            <a:xfrm>
              <a:off x="67387" y="1384440"/>
              <a:ext cx="5011948" cy="38018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a:latin typeface="+mj-lt"/>
                  <a:ea typeface="+mj-ea"/>
                  <a:cs typeface="+mj-cs"/>
                  <a:sym typeface="Arial"/>
                </a:defRPr>
              </a:lvl1pPr>
            </a:lstStyle>
            <a:p>
              <a:r>
                <a:t>    </a:t>
              </a:r>
            </a:p>
          </p:txBody>
        </p:sp>
      </p:grpSp>
      <p:pic>
        <p:nvPicPr>
          <p:cNvPr id="285" name="Google Shape;265;p11" descr="Google Shape;265;p11"/>
          <p:cNvPicPr>
            <a:picLocks noChangeAspect="1"/>
          </p:cNvPicPr>
          <p:nvPr/>
        </p:nvPicPr>
        <p:blipFill>
          <a:blip r:embed="rId3"/>
          <a:stretch>
            <a:fillRect/>
          </a:stretch>
        </p:blipFill>
        <p:spPr>
          <a:xfrm>
            <a:off x="5449463" y="2061747"/>
            <a:ext cx="477104" cy="477105"/>
          </a:xfrm>
          <a:prstGeom prst="rect">
            <a:avLst/>
          </a:prstGeom>
          <a:ln w="12700">
            <a:miter lim="400000"/>
          </a:ln>
        </p:spPr>
      </p:pic>
      <p:sp>
        <p:nvSpPr>
          <p:cNvPr id="286" name="Google Shape;323;p12"/>
          <p:cNvSpPr txBox="1"/>
          <p:nvPr/>
        </p:nvSpPr>
        <p:spPr>
          <a:xfrm>
            <a:off x="375972" y="1384740"/>
            <a:ext cx="8950506"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REFLEXIONEMOS</a:t>
            </a:r>
          </a:p>
        </p:txBody>
      </p:sp>
      <p:sp>
        <p:nvSpPr>
          <p:cNvPr id="287" name="Google Shape;324;p12"/>
          <p:cNvSpPr txBox="1"/>
          <p:nvPr/>
        </p:nvSpPr>
        <p:spPr>
          <a:xfrm>
            <a:off x="366450" y="1110795"/>
            <a:ext cx="4700400" cy="3722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b="1">
                <a:latin typeface="Calibri"/>
                <a:ea typeface="Calibri"/>
                <a:cs typeface="Calibri"/>
                <a:sym typeface="Calibri"/>
              </a:defRPr>
            </a:lvl1pPr>
          </a:lstStyle>
          <a:p>
            <a:r>
              <a:t>HAGAMOS UNA PAUSA</a:t>
            </a:r>
          </a:p>
        </p:txBody>
      </p:sp>
      <p:sp>
        <p:nvSpPr>
          <p:cNvPr id="288" name="Google Shape;52;p28"/>
          <p:cNvSpPr txBox="1">
            <a:spLocks noGrp="1"/>
          </p:cNvSpPr>
          <p:nvPr>
            <p:ph type="sldNum" sz="quarter" idx="4294967295"/>
          </p:nvPr>
        </p:nvSpPr>
        <p:spPr>
          <a:xfrm>
            <a:off x="371684" y="6881800"/>
            <a:ext cx="337154"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13</a:t>
            </a:fld>
            <a:endParaRPr/>
          </a:p>
        </p:txBody>
      </p:sp>
      <p:sp>
        <p:nvSpPr>
          <p:cNvPr id="289" name="Google Shape;266;p11"/>
          <p:cNvSpPr txBox="1"/>
          <p:nvPr/>
        </p:nvSpPr>
        <p:spPr>
          <a:xfrm>
            <a:off x="706356" y="3066489"/>
            <a:ext cx="4851202" cy="153344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p>
            <a:pPr>
              <a:lnSpc>
                <a:spcPct val="115000"/>
              </a:lnSpc>
              <a:defRPr sz="1600">
                <a:latin typeface="Calibri"/>
                <a:ea typeface="Calibri"/>
                <a:cs typeface="Calibri"/>
                <a:sym typeface="Calibri"/>
              </a:defRPr>
            </a:pPr>
            <a:r>
              <a:t>¿Cuál fue el primer vehículo que salió a la venta para el público general y que venía con sistema airbags? </a:t>
            </a:r>
          </a:p>
          <a:p>
            <a:pPr>
              <a:lnSpc>
                <a:spcPct val="115000"/>
              </a:lnSpc>
              <a:defRPr sz="1600">
                <a:latin typeface="Calibri"/>
                <a:ea typeface="Calibri"/>
                <a:cs typeface="Calibri"/>
                <a:sym typeface="Calibri"/>
              </a:defRPr>
            </a:pPr>
            <a:r>
              <a:t> </a:t>
            </a:r>
          </a:p>
          <a:p>
            <a:pPr>
              <a:lnSpc>
                <a:spcPct val="115000"/>
              </a:lnSpc>
              <a:defRPr sz="1600">
                <a:latin typeface="Calibri"/>
                <a:ea typeface="Calibri"/>
                <a:cs typeface="Calibri"/>
                <a:sym typeface="Calibri"/>
              </a:defRPr>
            </a:pPr>
            <a:r>
              <a:t>¿Qué gases intervienen en la activación del sistema Airbags?</a:t>
            </a:r>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 name="Círculo"/>
          <p:cNvSpPr/>
          <p:nvPr/>
        </p:nvSpPr>
        <p:spPr>
          <a:xfrm>
            <a:off x="5044911" y="1690855"/>
            <a:ext cx="4174790" cy="4174790"/>
          </a:xfrm>
          <a:prstGeom prst="ellipse">
            <a:avLst/>
          </a:prstGeom>
          <a:solidFill>
            <a:srgbClr val="FFFFFF"/>
          </a:solidFill>
          <a:ln w="63500">
            <a:solidFill>
              <a:srgbClr val="EEEEEE"/>
            </a:solidFill>
          </a:ln>
        </p:spPr>
        <p:txBody>
          <a:bodyPr lIns="0" tIns="0" rIns="0" bIns="0"/>
          <a:lstStyle/>
          <a:p>
            <a:endParaRPr/>
          </a:p>
        </p:txBody>
      </p:sp>
      <p:sp>
        <p:nvSpPr>
          <p:cNvPr id="292" name="Google Shape;173;p6"/>
          <p:cNvSpPr txBox="1"/>
          <p:nvPr/>
        </p:nvSpPr>
        <p:spPr>
          <a:xfrm>
            <a:off x="382496" y="1261274"/>
            <a:ext cx="8950508" cy="5361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SISTEMAS DE SEGURIDAD </a:t>
            </a:r>
            <a:r>
              <a:rPr b="0">
                <a:solidFill>
                  <a:srgbClr val="FF0000"/>
                </a:solidFill>
              </a:rPr>
              <a:t>DEL VEHÍCULO AIRBAGS</a:t>
            </a:r>
          </a:p>
        </p:txBody>
      </p:sp>
      <p:pic>
        <p:nvPicPr>
          <p:cNvPr id="293" name="Google Shape;790;p12" descr="Google Shape;790;p12"/>
          <p:cNvPicPr>
            <a:picLocks noChangeAspect="1"/>
          </p:cNvPicPr>
          <p:nvPr/>
        </p:nvPicPr>
        <p:blipFill>
          <a:blip r:embed="rId2"/>
          <a:srcRect l="3990" r="3990"/>
          <a:stretch>
            <a:fillRect/>
          </a:stretch>
        </p:blipFill>
        <p:spPr>
          <a:xfrm>
            <a:off x="5195116" y="1847056"/>
            <a:ext cx="3862389" cy="3862388"/>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close/>
              </a:path>
            </a:pathLst>
          </a:custGeom>
          <a:ln w="12700">
            <a:miter lim="400000"/>
          </a:ln>
        </p:spPr>
      </p:pic>
      <p:pic>
        <p:nvPicPr>
          <p:cNvPr id="294" name="Imagen" descr="Imagen"/>
          <p:cNvPicPr>
            <a:picLocks noChangeAspect="1"/>
          </p:cNvPicPr>
          <p:nvPr/>
        </p:nvPicPr>
        <p:blipFill>
          <a:blip r:embed="rId3"/>
          <a:stretch>
            <a:fillRect/>
          </a:stretch>
        </p:blipFill>
        <p:spPr>
          <a:xfrm>
            <a:off x="-640664" y="2796506"/>
            <a:ext cx="4821567" cy="4048867"/>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 name="Grupo 11"/>
          <p:cNvSpPr/>
          <p:nvPr/>
        </p:nvSpPr>
        <p:spPr>
          <a:xfrm>
            <a:off x="3920938" y="2412833"/>
            <a:ext cx="3983315" cy="1868772"/>
          </a:xfrm>
          <a:prstGeom prst="roundRect">
            <a:avLst>
              <a:gd name="adj" fmla="val 16939"/>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97" name="Triángulo isósceles 13"/>
          <p:cNvSpPr/>
          <p:nvPr/>
        </p:nvSpPr>
        <p:spPr>
          <a:xfrm rot="8767323">
            <a:off x="6926798" y="3991964"/>
            <a:ext cx="333495" cy="788259"/>
          </a:xfrm>
          <a:prstGeom prst="triangle">
            <a:avLst/>
          </a:prstGeom>
          <a:solidFill>
            <a:srgbClr val="DFD3D8"/>
          </a:solidFill>
          <a:ln w="12700">
            <a:miter lim="400000"/>
          </a:ln>
        </p:spPr>
        <p:txBody>
          <a:bodyPr lIns="0" tIns="0" rIns="0" bIns="0" anchor="ctr"/>
          <a:lstStyle/>
          <a:p>
            <a:pPr algn="ctr">
              <a:defRPr>
                <a:solidFill>
                  <a:srgbClr val="FFFFFF"/>
                </a:solidFill>
              </a:defRPr>
            </a:pPr>
            <a:endParaRPr/>
          </a:p>
        </p:txBody>
      </p:sp>
      <p:sp>
        <p:nvSpPr>
          <p:cNvPr id="298"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AIRBAGS</a:t>
            </a:r>
            <a:r>
              <a:rPr b="0">
                <a:solidFill>
                  <a:srgbClr val="FF0000"/>
                </a:solidFill>
              </a:rPr>
              <a:t> DE RODILLA</a:t>
            </a:r>
          </a:p>
        </p:txBody>
      </p:sp>
      <p:sp>
        <p:nvSpPr>
          <p:cNvPr id="299" name="Las baterías de los automóviles son consideradas desechos tóxicos dados sus componentes y residuos  peligrosos para el medio ambiente.…"/>
          <p:cNvSpPr txBox="1"/>
          <p:nvPr/>
        </p:nvSpPr>
        <p:spPr>
          <a:xfrm>
            <a:off x="4173187" y="2643220"/>
            <a:ext cx="3478817" cy="1407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defRPr sz="1600">
                <a:solidFill>
                  <a:srgbClr val="741B47"/>
                </a:solidFill>
                <a:latin typeface="Calibri"/>
                <a:ea typeface="Calibri"/>
                <a:cs typeface="Calibri"/>
                <a:sym typeface="Calibri"/>
              </a:defRPr>
            </a:lvl1pPr>
          </a:lstStyle>
          <a:p>
            <a:r>
              <a:t>Está ubicado en la parte baja del volante. Este dispositivo está pensado para que el conductor no se golpee las rodillas con la parte baja del tablero en caso de colisionar.</a:t>
            </a:r>
          </a:p>
        </p:txBody>
      </p:sp>
      <p:pic>
        <p:nvPicPr>
          <p:cNvPr id="300" name="Google Shape;838;p13" descr="Google Shape;838;p13"/>
          <p:cNvPicPr>
            <a:picLocks noChangeAspect="1"/>
          </p:cNvPicPr>
          <p:nvPr/>
        </p:nvPicPr>
        <p:blipFill>
          <a:blip r:embed="rId2"/>
          <a:srcRect r="6" b="7927"/>
          <a:stretch>
            <a:fillRect/>
          </a:stretch>
        </p:blipFill>
        <p:spPr>
          <a:xfrm>
            <a:off x="628762" y="4630489"/>
            <a:ext cx="2786064" cy="2076848"/>
          </a:xfrm>
          <a:custGeom>
            <a:avLst/>
            <a:gdLst/>
            <a:ahLst/>
            <a:cxnLst>
              <a:cxn ang="0">
                <a:pos x="wd2" y="hd2"/>
              </a:cxn>
              <a:cxn ang="5400000">
                <a:pos x="wd2" y="hd2"/>
              </a:cxn>
              <a:cxn ang="10800000">
                <a:pos x="wd2" y="hd2"/>
              </a:cxn>
              <a:cxn ang="16200000">
                <a:pos x="wd2" y="hd2"/>
              </a:cxn>
            </a:cxnLst>
            <a:rect l="0" t="0" r="r" b="b"/>
            <a:pathLst>
              <a:path w="21600" h="21600" extrusionOk="0">
                <a:moveTo>
                  <a:pt x="1797" y="0"/>
                </a:moveTo>
                <a:cubicBezTo>
                  <a:pt x="804" y="0"/>
                  <a:pt x="0" y="1079"/>
                  <a:pt x="0" y="2411"/>
                </a:cubicBezTo>
                <a:lnTo>
                  <a:pt x="0" y="19189"/>
                </a:lnTo>
                <a:cubicBezTo>
                  <a:pt x="0" y="20521"/>
                  <a:pt x="804" y="21600"/>
                  <a:pt x="1797" y="21600"/>
                </a:cubicBezTo>
                <a:lnTo>
                  <a:pt x="19803" y="21600"/>
                </a:lnTo>
                <a:cubicBezTo>
                  <a:pt x="20796" y="21600"/>
                  <a:pt x="21600" y="20521"/>
                  <a:pt x="21600" y="19189"/>
                </a:cubicBezTo>
                <a:lnTo>
                  <a:pt x="21600" y="2411"/>
                </a:lnTo>
                <a:cubicBezTo>
                  <a:pt x="21600" y="1079"/>
                  <a:pt x="20796" y="0"/>
                  <a:pt x="19803" y="0"/>
                </a:cubicBezTo>
                <a:lnTo>
                  <a:pt x="1797" y="0"/>
                </a:lnTo>
                <a:close/>
              </a:path>
            </a:pathLst>
          </a:custGeom>
          <a:ln w="12700">
            <a:miter lim="400000"/>
          </a:ln>
        </p:spPr>
      </p:pic>
      <p:pic>
        <p:nvPicPr>
          <p:cNvPr id="301" name="Google Shape;839;p13" descr="Google Shape;839;p13"/>
          <p:cNvPicPr>
            <a:picLocks noChangeAspect="1"/>
          </p:cNvPicPr>
          <p:nvPr/>
        </p:nvPicPr>
        <p:blipFill>
          <a:blip r:embed="rId3"/>
          <a:srcRect l="8124" r="16419" b="4"/>
          <a:stretch>
            <a:fillRect/>
          </a:stretch>
        </p:blipFill>
        <p:spPr>
          <a:xfrm>
            <a:off x="628762" y="2308746"/>
            <a:ext cx="2786064" cy="2076847"/>
          </a:xfrm>
          <a:custGeom>
            <a:avLst/>
            <a:gdLst/>
            <a:ahLst/>
            <a:cxnLst>
              <a:cxn ang="0">
                <a:pos x="wd2" y="hd2"/>
              </a:cxn>
              <a:cxn ang="5400000">
                <a:pos x="wd2" y="hd2"/>
              </a:cxn>
              <a:cxn ang="10800000">
                <a:pos x="wd2" y="hd2"/>
              </a:cxn>
              <a:cxn ang="16200000">
                <a:pos x="wd2" y="hd2"/>
              </a:cxn>
            </a:cxnLst>
            <a:rect l="0" t="0" r="r" b="b"/>
            <a:pathLst>
              <a:path w="21600" h="21600" extrusionOk="0">
                <a:moveTo>
                  <a:pt x="2240" y="0"/>
                </a:moveTo>
                <a:cubicBezTo>
                  <a:pt x="1003" y="0"/>
                  <a:pt x="0" y="1345"/>
                  <a:pt x="0" y="3005"/>
                </a:cubicBezTo>
                <a:lnTo>
                  <a:pt x="0" y="18595"/>
                </a:lnTo>
                <a:cubicBezTo>
                  <a:pt x="0" y="20255"/>
                  <a:pt x="1003" y="21600"/>
                  <a:pt x="2240" y="21600"/>
                </a:cubicBezTo>
                <a:lnTo>
                  <a:pt x="19360" y="21600"/>
                </a:lnTo>
                <a:cubicBezTo>
                  <a:pt x="20597" y="21600"/>
                  <a:pt x="21600" y="20255"/>
                  <a:pt x="21600" y="18595"/>
                </a:cubicBezTo>
                <a:lnTo>
                  <a:pt x="21600" y="3005"/>
                </a:lnTo>
                <a:cubicBezTo>
                  <a:pt x="21600" y="1345"/>
                  <a:pt x="20597" y="0"/>
                  <a:pt x="19360" y="0"/>
                </a:cubicBezTo>
                <a:lnTo>
                  <a:pt x="2240" y="0"/>
                </a:lnTo>
                <a:close/>
              </a:path>
            </a:pathLst>
          </a:custGeom>
          <a:ln w="12700">
            <a:miter lim="400000"/>
          </a:ln>
        </p:spPr>
      </p:pic>
      <p:pic>
        <p:nvPicPr>
          <p:cNvPr id="302" name="Imagen" descr="Imagen"/>
          <p:cNvPicPr>
            <a:picLocks noChangeAspect="1"/>
          </p:cNvPicPr>
          <p:nvPr/>
        </p:nvPicPr>
        <p:blipFill>
          <a:blip r:embed="rId4"/>
          <a:stretch>
            <a:fillRect/>
          </a:stretch>
        </p:blipFill>
        <p:spPr>
          <a:xfrm>
            <a:off x="6975753" y="3687097"/>
            <a:ext cx="2984318" cy="4086772"/>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 name="Triángulo isósceles 13"/>
          <p:cNvSpPr/>
          <p:nvPr/>
        </p:nvSpPr>
        <p:spPr>
          <a:xfrm rot="13500000">
            <a:off x="2239728" y="3007741"/>
            <a:ext cx="333495" cy="788258"/>
          </a:xfrm>
          <a:prstGeom prst="triangle">
            <a:avLst/>
          </a:prstGeom>
          <a:solidFill>
            <a:srgbClr val="EEEEEE"/>
          </a:solidFill>
          <a:ln w="12700">
            <a:miter lim="400000"/>
          </a:ln>
        </p:spPr>
        <p:txBody>
          <a:bodyPr lIns="0" tIns="0" rIns="0" bIns="0" anchor="ctr"/>
          <a:lstStyle/>
          <a:p>
            <a:pPr algn="ctr">
              <a:defRPr>
                <a:solidFill>
                  <a:srgbClr val="FFFFFF"/>
                </a:solidFill>
              </a:defRPr>
            </a:pPr>
            <a:endParaRPr/>
          </a:p>
        </p:txBody>
      </p:sp>
      <p:sp>
        <p:nvSpPr>
          <p:cNvPr id="305" name="Grupo 11"/>
          <p:cNvSpPr/>
          <p:nvPr/>
        </p:nvSpPr>
        <p:spPr>
          <a:xfrm>
            <a:off x="1999651" y="2320848"/>
            <a:ext cx="7229297" cy="1005210"/>
          </a:xfrm>
          <a:prstGeom prst="roundRect">
            <a:avLst>
              <a:gd name="adj" fmla="val 18814"/>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06" name="Grupo 11"/>
          <p:cNvSpPr/>
          <p:nvPr/>
        </p:nvSpPr>
        <p:spPr>
          <a:xfrm>
            <a:off x="3913239" y="3607744"/>
            <a:ext cx="5028490" cy="3240062"/>
          </a:xfrm>
          <a:prstGeom prst="roundRect">
            <a:avLst>
              <a:gd name="adj" fmla="val 11779"/>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307"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AIRBAGS</a:t>
            </a:r>
            <a:r>
              <a:rPr>
                <a:solidFill>
                  <a:srgbClr val="FF0000"/>
                </a:solidFill>
              </a:rPr>
              <a:t> </a:t>
            </a:r>
            <a:r>
              <a:rPr b="0">
                <a:solidFill>
                  <a:srgbClr val="FF0000"/>
                </a:solidFill>
              </a:rPr>
              <a:t>ASIENTO TRASERO</a:t>
            </a:r>
          </a:p>
        </p:txBody>
      </p:sp>
      <p:sp>
        <p:nvSpPr>
          <p:cNvPr id="308" name="Las baterías de los automóviles son consideradas desechos tóxicos dados sus componentes y residuos  peligrosos para el medio ambiente.…"/>
          <p:cNvSpPr txBox="1"/>
          <p:nvPr/>
        </p:nvSpPr>
        <p:spPr>
          <a:xfrm>
            <a:off x="2120849" y="2420559"/>
            <a:ext cx="7147995" cy="899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defRPr sz="1600">
                <a:solidFill>
                  <a:srgbClr val="741B47"/>
                </a:solidFill>
                <a:latin typeface="Calibri"/>
                <a:ea typeface="Calibri"/>
                <a:cs typeface="Calibri"/>
                <a:sym typeface="Calibri"/>
              </a:defRPr>
            </a:lvl1pPr>
          </a:lstStyle>
          <a:p>
            <a:r>
              <a:rPr dirty="0" err="1"/>
              <a:t>Esta</a:t>
            </a:r>
            <a:r>
              <a:rPr dirty="0"/>
              <a:t> </a:t>
            </a:r>
            <a:r>
              <a:rPr dirty="0" err="1"/>
              <a:t>ubicado</a:t>
            </a:r>
            <a:r>
              <a:rPr dirty="0"/>
              <a:t> en la parte de </a:t>
            </a:r>
            <a:r>
              <a:rPr dirty="0" err="1"/>
              <a:t>atrás</a:t>
            </a:r>
            <a:r>
              <a:rPr dirty="0"/>
              <a:t> del </a:t>
            </a:r>
            <a:r>
              <a:rPr dirty="0" err="1"/>
              <a:t>asiento</a:t>
            </a:r>
            <a:r>
              <a:rPr dirty="0"/>
              <a:t> </a:t>
            </a:r>
            <a:r>
              <a:rPr dirty="0" err="1"/>
              <a:t>trasero</a:t>
            </a:r>
            <a:r>
              <a:rPr dirty="0"/>
              <a:t>. Este </a:t>
            </a:r>
            <a:r>
              <a:rPr dirty="0" err="1"/>
              <a:t>dispositivo</a:t>
            </a:r>
            <a:r>
              <a:rPr dirty="0"/>
              <a:t> </a:t>
            </a:r>
            <a:r>
              <a:rPr dirty="0" err="1"/>
              <a:t>está</a:t>
            </a:r>
            <a:r>
              <a:rPr dirty="0"/>
              <a:t> </a:t>
            </a:r>
            <a:r>
              <a:rPr dirty="0" err="1"/>
              <a:t>pensado</a:t>
            </a:r>
            <a:r>
              <a:rPr dirty="0"/>
              <a:t> para </a:t>
            </a:r>
            <a:r>
              <a:rPr dirty="0" err="1"/>
              <a:t>proteger</a:t>
            </a:r>
            <a:r>
              <a:rPr dirty="0"/>
              <a:t> a los </a:t>
            </a:r>
            <a:r>
              <a:rPr dirty="0" err="1"/>
              <a:t>pasajeros</a:t>
            </a:r>
            <a:r>
              <a:rPr dirty="0"/>
              <a:t> de los </a:t>
            </a:r>
            <a:r>
              <a:rPr dirty="0" err="1"/>
              <a:t>golpes</a:t>
            </a:r>
            <a:r>
              <a:rPr dirty="0"/>
              <a:t> en la </a:t>
            </a:r>
            <a:r>
              <a:rPr dirty="0" err="1"/>
              <a:t>nuca</a:t>
            </a:r>
            <a:r>
              <a:rPr dirty="0"/>
              <a:t>. </a:t>
            </a:r>
            <a:r>
              <a:rPr dirty="0" err="1"/>
              <a:t>Generalmente</a:t>
            </a:r>
            <a:r>
              <a:rPr dirty="0"/>
              <a:t> lo </a:t>
            </a:r>
            <a:r>
              <a:rPr dirty="0" err="1"/>
              <a:t>usan</a:t>
            </a:r>
            <a:r>
              <a:rPr dirty="0"/>
              <a:t> los </a:t>
            </a:r>
            <a:r>
              <a:rPr dirty="0" err="1"/>
              <a:t>vehículos</a:t>
            </a:r>
            <a:r>
              <a:rPr dirty="0"/>
              <a:t> </a:t>
            </a:r>
            <a:r>
              <a:rPr dirty="0" err="1"/>
              <a:t>citycar</a:t>
            </a:r>
            <a:r>
              <a:rPr dirty="0"/>
              <a:t>.</a:t>
            </a:r>
          </a:p>
        </p:txBody>
      </p:sp>
      <p:pic>
        <p:nvPicPr>
          <p:cNvPr id="309" name="Google Shape;886;p14" descr="Google Shape;886;p14"/>
          <p:cNvPicPr>
            <a:picLocks noChangeAspect="1"/>
          </p:cNvPicPr>
          <p:nvPr/>
        </p:nvPicPr>
        <p:blipFill>
          <a:blip r:embed="rId2"/>
          <a:stretch>
            <a:fillRect/>
          </a:stretch>
        </p:blipFill>
        <p:spPr>
          <a:xfrm>
            <a:off x="4000131" y="3709982"/>
            <a:ext cx="4841047" cy="3049404"/>
          </a:xfrm>
          <a:custGeom>
            <a:avLst/>
            <a:gdLst/>
            <a:ahLst/>
            <a:cxnLst>
              <a:cxn ang="0">
                <a:pos x="wd2" y="hd2"/>
              </a:cxn>
              <a:cxn ang="5400000">
                <a:pos x="wd2" y="hd2"/>
              </a:cxn>
              <a:cxn ang="10800000">
                <a:pos x="wd2" y="hd2"/>
              </a:cxn>
              <a:cxn ang="16200000">
                <a:pos x="wd2" y="hd2"/>
              </a:cxn>
            </a:cxnLst>
            <a:rect l="0" t="0" r="r" b="b"/>
            <a:pathLst>
              <a:path w="21600" h="21600" extrusionOk="0">
                <a:moveTo>
                  <a:pt x="1544" y="0"/>
                </a:moveTo>
                <a:cubicBezTo>
                  <a:pt x="691" y="0"/>
                  <a:pt x="0" y="1098"/>
                  <a:pt x="0" y="2451"/>
                </a:cubicBezTo>
                <a:lnTo>
                  <a:pt x="0" y="19149"/>
                </a:lnTo>
                <a:cubicBezTo>
                  <a:pt x="0" y="20502"/>
                  <a:pt x="691" y="21600"/>
                  <a:pt x="1544" y="21600"/>
                </a:cubicBezTo>
                <a:lnTo>
                  <a:pt x="20056" y="21600"/>
                </a:lnTo>
                <a:cubicBezTo>
                  <a:pt x="20909" y="21600"/>
                  <a:pt x="21600" y="20502"/>
                  <a:pt x="21600" y="19149"/>
                </a:cubicBezTo>
                <a:lnTo>
                  <a:pt x="21600" y="2451"/>
                </a:lnTo>
                <a:cubicBezTo>
                  <a:pt x="21600" y="1098"/>
                  <a:pt x="20909" y="0"/>
                  <a:pt x="20056" y="0"/>
                </a:cubicBezTo>
                <a:lnTo>
                  <a:pt x="1544" y="0"/>
                </a:lnTo>
                <a:close/>
              </a:path>
            </a:pathLst>
          </a:custGeom>
          <a:ln w="12700">
            <a:miter lim="400000"/>
          </a:ln>
        </p:spPr>
      </p:pic>
      <p:pic>
        <p:nvPicPr>
          <p:cNvPr id="310" name="Imagen" descr="Imagen"/>
          <p:cNvPicPr>
            <a:picLocks noChangeAspect="1"/>
          </p:cNvPicPr>
          <p:nvPr/>
        </p:nvPicPr>
        <p:blipFill>
          <a:blip r:embed="rId3"/>
          <a:stretch>
            <a:fillRect/>
          </a:stretch>
        </p:blipFill>
        <p:spPr>
          <a:xfrm>
            <a:off x="110874" y="3574016"/>
            <a:ext cx="3188324" cy="3404941"/>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 name="Círculo"/>
          <p:cNvSpPr/>
          <p:nvPr/>
        </p:nvSpPr>
        <p:spPr>
          <a:xfrm>
            <a:off x="5202595" y="2315449"/>
            <a:ext cx="3454773" cy="3454773"/>
          </a:xfrm>
          <a:prstGeom prst="ellipse">
            <a:avLst/>
          </a:prstGeom>
          <a:solidFill>
            <a:srgbClr val="E9E1E4"/>
          </a:solidFill>
          <a:ln w="12700">
            <a:miter lim="400000"/>
          </a:ln>
        </p:spPr>
        <p:txBody>
          <a:bodyPr lIns="0" tIns="0" rIns="0" bIns="0"/>
          <a:lstStyle/>
          <a:p>
            <a:pPr>
              <a:defRPr>
                <a:solidFill>
                  <a:srgbClr val="BC9CA6"/>
                </a:solidFill>
              </a:defRPr>
            </a:pPr>
            <a:endParaRPr/>
          </a:p>
        </p:txBody>
      </p:sp>
      <p:sp>
        <p:nvSpPr>
          <p:cNvPr id="313" name="Círculo"/>
          <p:cNvSpPr/>
          <p:nvPr/>
        </p:nvSpPr>
        <p:spPr>
          <a:xfrm>
            <a:off x="1236754" y="2315449"/>
            <a:ext cx="3454773" cy="3454773"/>
          </a:xfrm>
          <a:prstGeom prst="ellipse">
            <a:avLst/>
          </a:prstGeom>
          <a:solidFill>
            <a:srgbClr val="E9E1E4"/>
          </a:solidFill>
          <a:ln w="12700">
            <a:miter lim="400000"/>
          </a:ln>
        </p:spPr>
        <p:txBody>
          <a:bodyPr lIns="0" tIns="0" rIns="0" bIns="0"/>
          <a:lstStyle/>
          <a:p>
            <a:pPr>
              <a:defRPr>
                <a:solidFill>
                  <a:srgbClr val="BC9CA6"/>
                </a:solidFill>
              </a:defRPr>
            </a:pPr>
            <a:endParaRPr/>
          </a:p>
        </p:txBody>
      </p:sp>
      <p:sp>
        <p:nvSpPr>
          <p:cNvPr id="314"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AIRBAGS DE </a:t>
            </a:r>
            <a:r>
              <a:rPr b="0">
                <a:solidFill>
                  <a:srgbClr val="FF0000"/>
                </a:solidFill>
              </a:rPr>
              <a:t>CINTURÓN DE SEGURIDAD</a:t>
            </a:r>
          </a:p>
        </p:txBody>
      </p:sp>
      <p:sp>
        <p:nvSpPr>
          <p:cNvPr id="315" name="CuadroTexto 7"/>
          <p:cNvSpPr txBox="1"/>
          <p:nvPr/>
        </p:nvSpPr>
        <p:spPr>
          <a:xfrm>
            <a:off x="650673" y="6020773"/>
            <a:ext cx="8165558" cy="8085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1600">
                <a:solidFill>
                  <a:srgbClr val="741B47"/>
                </a:solidFill>
                <a:latin typeface="Calibri"/>
                <a:ea typeface="Calibri"/>
                <a:cs typeface="Calibri"/>
                <a:sym typeface="Calibri"/>
              </a:defRPr>
            </a:lvl1pPr>
          </a:lstStyle>
          <a:p>
            <a:r>
              <a:t>Está ubicado en los cinturones de seguridad. Este dispositivo está pensado para que el conductor y los pasajeros no reciban lesiones provocados por la abrasión del cinturón de seguridad.</a:t>
            </a:r>
          </a:p>
        </p:txBody>
      </p:sp>
      <p:pic>
        <p:nvPicPr>
          <p:cNvPr id="316" name="Google Shape;933;p15" descr="Google Shape;933;p15"/>
          <p:cNvPicPr>
            <a:picLocks noChangeAspect="1"/>
          </p:cNvPicPr>
          <p:nvPr/>
        </p:nvPicPr>
        <p:blipFill>
          <a:blip r:embed="rId2"/>
          <a:srcRect l="12422" r="14831"/>
          <a:stretch>
            <a:fillRect/>
          </a:stretch>
        </p:blipFill>
        <p:spPr>
          <a:xfrm>
            <a:off x="1370489" y="2447539"/>
            <a:ext cx="3187304" cy="3187283"/>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cubicBezTo>
                  <a:pt x="4834" y="0"/>
                  <a:pt x="0" y="4834"/>
                  <a:pt x="0" y="10799"/>
                </a:cubicBezTo>
                <a:cubicBezTo>
                  <a:pt x="0" y="16763"/>
                  <a:pt x="4834" y="21600"/>
                  <a:pt x="10799" y="21600"/>
                </a:cubicBezTo>
                <a:cubicBezTo>
                  <a:pt x="16763" y="21600"/>
                  <a:pt x="21600" y="16763"/>
                  <a:pt x="21600" y="10799"/>
                </a:cubicBezTo>
                <a:cubicBezTo>
                  <a:pt x="21600" y="4834"/>
                  <a:pt x="16763" y="0"/>
                  <a:pt x="10799" y="0"/>
                </a:cubicBezTo>
                <a:close/>
              </a:path>
            </a:pathLst>
          </a:custGeom>
          <a:ln w="12700">
            <a:miter lim="400000"/>
          </a:ln>
        </p:spPr>
      </p:pic>
      <p:pic>
        <p:nvPicPr>
          <p:cNvPr id="317" name="Google Shape;934;p15" descr="Google Shape;934;p15"/>
          <p:cNvPicPr>
            <a:picLocks noChangeAspect="1"/>
          </p:cNvPicPr>
          <p:nvPr/>
        </p:nvPicPr>
        <p:blipFill>
          <a:blip r:embed="rId3"/>
          <a:srcRect l="19004" r="1557"/>
          <a:stretch>
            <a:fillRect/>
          </a:stretch>
        </p:blipFill>
        <p:spPr>
          <a:xfrm>
            <a:off x="5335823" y="2447539"/>
            <a:ext cx="3194845" cy="319465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6" y="0"/>
                  <a:pt x="0" y="4836"/>
                  <a:pt x="0" y="10800"/>
                </a:cubicBezTo>
                <a:cubicBezTo>
                  <a:pt x="0" y="16764"/>
                  <a:pt x="4836" y="21600"/>
                  <a:pt x="10800" y="21600"/>
                </a:cubicBezTo>
                <a:cubicBezTo>
                  <a:pt x="16764" y="21600"/>
                  <a:pt x="21600" y="16764"/>
                  <a:pt x="21600" y="10800"/>
                </a:cubicBezTo>
                <a:cubicBezTo>
                  <a:pt x="21600" y="4836"/>
                  <a:pt x="16764" y="0"/>
                  <a:pt x="10800" y="0"/>
                </a:cubicBezTo>
                <a:close/>
              </a:path>
            </a:pathLst>
          </a:custGeom>
          <a:ln w="12700">
            <a:miter lim="400000"/>
          </a:ln>
        </p:spPr>
      </p:pic>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 name="Grupo 11"/>
          <p:cNvSpPr/>
          <p:nvPr/>
        </p:nvSpPr>
        <p:spPr>
          <a:xfrm>
            <a:off x="5524927" y="2068284"/>
            <a:ext cx="3983315" cy="4833258"/>
          </a:xfrm>
          <a:prstGeom prst="roundRect">
            <a:avLst>
              <a:gd name="adj" fmla="val 6008"/>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321"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AIRBAGS </a:t>
            </a:r>
            <a:r>
              <a:rPr b="0">
                <a:solidFill>
                  <a:srgbClr val="FF0000"/>
                </a:solidFill>
              </a:rPr>
              <a:t>LATERAL EXTERIOR</a:t>
            </a:r>
          </a:p>
        </p:txBody>
      </p:sp>
      <p:sp>
        <p:nvSpPr>
          <p:cNvPr id="322" name="CuadroTexto 6"/>
          <p:cNvSpPr txBox="1"/>
          <p:nvPr/>
        </p:nvSpPr>
        <p:spPr>
          <a:xfrm>
            <a:off x="5816916" y="2208508"/>
            <a:ext cx="3516088" cy="20785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1600">
                <a:latin typeface="Calibri"/>
                <a:ea typeface="Calibri"/>
                <a:cs typeface="Calibri"/>
                <a:sym typeface="Calibri"/>
              </a:defRPr>
            </a:lvl1pPr>
          </a:lstStyle>
          <a:p>
            <a:r>
              <a:t>Está en etapa de Desarrollo y proceso de prueba todavía,  está ubicado en la parte lateral EXTERNA del vehículo, el sistema consta de un sensor radar y una cámara que detectan la posible colisión lateral, así estos se activan entre los 20 y los 30 milisegundos. Este prototipo cuenta con 200 litros de capacidad.</a:t>
            </a:r>
          </a:p>
        </p:txBody>
      </p:sp>
      <p:pic>
        <p:nvPicPr>
          <p:cNvPr id="323" name="Google Shape;983;p16" descr="Google Shape;983;p16"/>
          <p:cNvPicPr>
            <a:picLocks noChangeAspect="1"/>
          </p:cNvPicPr>
          <p:nvPr/>
        </p:nvPicPr>
        <p:blipFill>
          <a:blip r:embed="rId2"/>
          <a:srcRect r="513" b="7336"/>
          <a:stretch>
            <a:fillRect/>
          </a:stretch>
        </p:blipFill>
        <p:spPr>
          <a:xfrm>
            <a:off x="579513" y="2494579"/>
            <a:ext cx="4754222" cy="3585046"/>
          </a:xfrm>
          <a:custGeom>
            <a:avLst/>
            <a:gdLst/>
            <a:ahLst/>
            <a:cxnLst>
              <a:cxn ang="0">
                <a:pos x="wd2" y="hd2"/>
              </a:cxn>
              <a:cxn ang="5400000">
                <a:pos x="wd2" y="hd2"/>
              </a:cxn>
              <a:cxn ang="10800000">
                <a:pos x="wd2" y="hd2"/>
              </a:cxn>
              <a:cxn ang="16200000">
                <a:pos x="wd2" y="hd2"/>
              </a:cxn>
            </a:cxnLst>
            <a:rect l="0" t="0" r="r" b="b"/>
            <a:pathLst>
              <a:path w="21600" h="21600" extrusionOk="0">
                <a:moveTo>
                  <a:pt x="1677" y="0"/>
                </a:moveTo>
                <a:cubicBezTo>
                  <a:pt x="900" y="19"/>
                  <a:pt x="247" y="683"/>
                  <a:pt x="0" y="1605"/>
                </a:cubicBezTo>
                <a:lnTo>
                  <a:pt x="0" y="19991"/>
                </a:lnTo>
                <a:cubicBezTo>
                  <a:pt x="251" y="20926"/>
                  <a:pt x="918" y="21600"/>
                  <a:pt x="1710" y="21600"/>
                </a:cubicBezTo>
                <a:lnTo>
                  <a:pt x="19779" y="21600"/>
                </a:lnTo>
                <a:cubicBezTo>
                  <a:pt x="20784" y="21600"/>
                  <a:pt x="21600" y="20518"/>
                  <a:pt x="21600" y="19185"/>
                </a:cubicBezTo>
                <a:lnTo>
                  <a:pt x="21600" y="2411"/>
                </a:lnTo>
                <a:cubicBezTo>
                  <a:pt x="21600" y="1092"/>
                  <a:pt x="20801" y="24"/>
                  <a:pt x="19811" y="0"/>
                </a:cubicBezTo>
                <a:lnTo>
                  <a:pt x="1677" y="0"/>
                </a:lnTo>
                <a:close/>
              </a:path>
            </a:pathLst>
          </a:custGeom>
          <a:ln w="12700">
            <a:miter lim="400000"/>
          </a:ln>
        </p:spPr>
      </p:pic>
      <p:pic>
        <p:nvPicPr>
          <p:cNvPr id="324" name="Google Shape;982;p16" descr="Google Shape;982;p16"/>
          <p:cNvPicPr>
            <a:picLocks noChangeAspect="1"/>
          </p:cNvPicPr>
          <p:nvPr/>
        </p:nvPicPr>
        <p:blipFill>
          <a:blip r:embed="rId3"/>
          <a:srcRect l="16824" b="3"/>
          <a:stretch>
            <a:fillRect/>
          </a:stretch>
        </p:blipFill>
        <p:spPr>
          <a:xfrm>
            <a:off x="5907312" y="4406034"/>
            <a:ext cx="3218546" cy="2209801"/>
          </a:xfrm>
          <a:custGeom>
            <a:avLst/>
            <a:gdLst/>
            <a:ahLst/>
            <a:cxnLst>
              <a:cxn ang="0">
                <a:pos x="wd2" y="hd2"/>
              </a:cxn>
              <a:cxn ang="5400000">
                <a:pos x="wd2" y="hd2"/>
              </a:cxn>
              <a:cxn ang="10800000">
                <a:pos x="wd2" y="hd2"/>
              </a:cxn>
              <a:cxn ang="16200000">
                <a:pos x="wd2" y="hd2"/>
              </a:cxn>
            </a:cxnLst>
            <a:rect l="0" t="0" r="r" b="b"/>
            <a:pathLst>
              <a:path w="21600" h="21600" extrusionOk="0">
                <a:moveTo>
                  <a:pt x="2325" y="0"/>
                </a:moveTo>
                <a:cubicBezTo>
                  <a:pt x="1041" y="0"/>
                  <a:pt x="0" y="1516"/>
                  <a:pt x="0" y="3387"/>
                </a:cubicBezTo>
                <a:lnTo>
                  <a:pt x="0" y="18213"/>
                </a:lnTo>
                <a:cubicBezTo>
                  <a:pt x="0" y="20084"/>
                  <a:pt x="1041" y="21600"/>
                  <a:pt x="2325" y="21600"/>
                </a:cubicBezTo>
                <a:lnTo>
                  <a:pt x="19275" y="21600"/>
                </a:lnTo>
                <a:cubicBezTo>
                  <a:pt x="20559" y="21600"/>
                  <a:pt x="21600" y="20084"/>
                  <a:pt x="21600" y="18213"/>
                </a:cubicBezTo>
                <a:lnTo>
                  <a:pt x="21600" y="3387"/>
                </a:lnTo>
                <a:cubicBezTo>
                  <a:pt x="21600" y="1516"/>
                  <a:pt x="20559" y="0"/>
                  <a:pt x="19275" y="0"/>
                </a:cubicBezTo>
                <a:lnTo>
                  <a:pt x="2325" y="0"/>
                </a:lnTo>
                <a:close/>
              </a:path>
            </a:pathLst>
          </a:custGeom>
          <a:ln w="12700">
            <a:miter lim="400000"/>
          </a:ln>
        </p:spPr>
      </p:pic>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 name="Grupo 11"/>
          <p:cNvSpPr/>
          <p:nvPr/>
        </p:nvSpPr>
        <p:spPr>
          <a:xfrm>
            <a:off x="5265717" y="2395571"/>
            <a:ext cx="3840574" cy="2536372"/>
          </a:xfrm>
          <a:prstGeom prst="roundRect">
            <a:avLst>
              <a:gd name="adj" fmla="val 11158"/>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327"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AIRBAGS DE </a:t>
            </a:r>
            <a:r>
              <a:rPr b="0">
                <a:solidFill>
                  <a:srgbClr val="FF0000"/>
                </a:solidFill>
              </a:rPr>
              <a:t>TECHO PANORÁMICO</a:t>
            </a:r>
          </a:p>
        </p:txBody>
      </p:sp>
      <p:sp>
        <p:nvSpPr>
          <p:cNvPr id="328" name="CuadroTexto 7"/>
          <p:cNvSpPr txBox="1"/>
          <p:nvPr/>
        </p:nvSpPr>
        <p:spPr>
          <a:xfrm>
            <a:off x="858331" y="5407286"/>
            <a:ext cx="7998838" cy="10625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1600">
                <a:solidFill>
                  <a:srgbClr val="741B47"/>
                </a:solidFill>
                <a:latin typeface="Calibri"/>
                <a:ea typeface="Calibri"/>
                <a:cs typeface="Calibri"/>
                <a:sym typeface="Calibri"/>
              </a:defRPr>
            </a:lvl1pPr>
          </a:lstStyle>
          <a:p>
            <a:r>
              <a:t>Está en etapa de Desarrollo y proceso de prueba todavía,  está ubicado en la parte lateral EXTERNA del vehículo, el sistema consta de un sensor radar y una cámara que detectan la posible colisión lateral, así estos se activan entre los 20 y los 30 milisegundos. Este prototipo cuenta con 200 litros de capacidad.</a:t>
            </a:r>
          </a:p>
        </p:txBody>
      </p:sp>
      <p:sp>
        <p:nvSpPr>
          <p:cNvPr id="329" name="Grupo 11"/>
          <p:cNvSpPr/>
          <p:nvPr/>
        </p:nvSpPr>
        <p:spPr>
          <a:xfrm>
            <a:off x="820374" y="2409273"/>
            <a:ext cx="3840574" cy="2657891"/>
          </a:xfrm>
          <a:prstGeom prst="roundRect">
            <a:avLst>
              <a:gd name="adj" fmla="val 12675"/>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pic>
        <p:nvPicPr>
          <p:cNvPr id="330" name="Google Shape;1030;p17" descr="Google Shape;1030;p17"/>
          <p:cNvPicPr>
            <a:picLocks noChangeAspect="1"/>
          </p:cNvPicPr>
          <p:nvPr/>
        </p:nvPicPr>
        <p:blipFill>
          <a:blip r:embed="rId2"/>
          <a:srcRect b="4"/>
          <a:stretch>
            <a:fillRect/>
          </a:stretch>
        </p:blipFill>
        <p:spPr>
          <a:xfrm>
            <a:off x="1020888" y="2571551"/>
            <a:ext cx="3422576" cy="2362995"/>
          </a:xfrm>
          <a:custGeom>
            <a:avLst/>
            <a:gdLst/>
            <a:ahLst/>
            <a:cxnLst>
              <a:cxn ang="0">
                <a:pos x="wd2" y="hd2"/>
              </a:cxn>
              <a:cxn ang="5400000">
                <a:pos x="wd2" y="hd2"/>
              </a:cxn>
              <a:cxn ang="10800000">
                <a:pos x="wd2" y="hd2"/>
              </a:cxn>
              <a:cxn ang="16200000">
                <a:pos x="wd2" y="hd2"/>
              </a:cxn>
            </a:cxnLst>
            <a:rect l="0" t="0" r="r" b="b"/>
            <a:pathLst>
              <a:path w="21600" h="21600" extrusionOk="0">
                <a:moveTo>
                  <a:pt x="1292" y="0"/>
                </a:moveTo>
                <a:cubicBezTo>
                  <a:pt x="578" y="0"/>
                  <a:pt x="0" y="838"/>
                  <a:pt x="0" y="1872"/>
                </a:cubicBezTo>
                <a:lnTo>
                  <a:pt x="0" y="19728"/>
                </a:lnTo>
                <a:cubicBezTo>
                  <a:pt x="0" y="20762"/>
                  <a:pt x="578" y="21600"/>
                  <a:pt x="1292" y="21600"/>
                </a:cubicBezTo>
                <a:lnTo>
                  <a:pt x="20308" y="21600"/>
                </a:lnTo>
                <a:cubicBezTo>
                  <a:pt x="21022" y="21600"/>
                  <a:pt x="21600" y="20762"/>
                  <a:pt x="21600" y="19728"/>
                </a:cubicBezTo>
                <a:lnTo>
                  <a:pt x="21600" y="1872"/>
                </a:lnTo>
                <a:cubicBezTo>
                  <a:pt x="21600" y="838"/>
                  <a:pt x="21022" y="0"/>
                  <a:pt x="20308" y="0"/>
                </a:cubicBezTo>
                <a:lnTo>
                  <a:pt x="1292" y="0"/>
                </a:lnTo>
                <a:close/>
              </a:path>
            </a:pathLst>
          </a:custGeom>
          <a:ln w="12700">
            <a:miter lim="400000"/>
          </a:ln>
        </p:spPr>
      </p:pic>
      <p:pic>
        <p:nvPicPr>
          <p:cNvPr id="331" name="Google Shape;1031;p17" descr="Google Shape;1031;p17"/>
          <p:cNvPicPr>
            <a:picLocks noChangeAspect="1"/>
          </p:cNvPicPr>
          <p:nvPr/>
        </p:nvPicPr>
        <p:blipFill>
          <a:blip r:embed="rId3"/>
          <a:srcRect/>
          <a:stretch>
            <a:fillRect/>
          </a:stretch>
        </p:blipFill>
        <p:spPr>
          <a:xfrm>
            <a:off x="5457104" y="2589307"/>
            <a:ext cx="3422651" cy="2168465"/>
          </a:xfrm>
          <a:custGeom>
            <a:avLst/>
            <a:gdLst/>
            <a:ahLst/>
            <a:cxnLst>
              <a:cxn ang="0">
                <a:pos x="wd2" y="hd2"/>
              </a:cxn>
              <a:cxn ang="5400000">
                <a:pos x="wd2" y="hd2"/>
              </a:cxn>
              <a:cxn ang="10800000">
                <a:pos x="wd2" y="hd2"/>
              </a:cxn>
              <a:cxn ang="16200000">
                <a:pos x="wd2" y="hd2"/>
              </a:cxn>
            </a:cxnLst>
            <a:rect l="0" t="0" r="r" b="b"/>
            <a:pathLst>
              <a:path w="21600" h="21600" extrusionOk="0">
                <a:moveTo>
                  <a:pt x="1731" y="0"/>
                </a:moveTo>
                <a:cubicBezTo>
                  <a:pt x="775" y="0"/>
                  <a:pt x="0" y="1222"/>
                  <a:pt x="0" y="2732"/>
                </a:cubicBezTo>
                <a:lnTo>
                  <a:pt x="0" y="18868"/>
                </a:lnTo>
                <a:cubicBezTo>
                  <a:pt x="0" y="20378"/>
                  <a:pt x="775" y="21600"/>
                  <a:pt x="1731" y="21600"/>
                </a:cubicBezTo>
                <a:lnTo>
                  <a:pt x="19869" y="21600"/>
                </a:lnTo>
                <a:cubicBezTo>
                  <a:pt x="20825" y="21600"/>
                  <a:pt x="21600" y="20378"/>
                  <a:pt x="21600" y="18868"/>
                </a:cubicBezTo>
                <a:lnTo>
                  <a:pt x="21600" y="2732"/>
                </a:lnTo>
                <a:cubicBezTo>
                  <a:pt x="21600" y="1222"/>
                  <a:pt x="20825" y="0"/>
                  <a:pt x="19869" y="0"/>
                </a:cubicBezTo>
                <a:lnTo>
                  <a:pt x="1731" y="0"/>
                </a:lnTo>
                <a:close/>
              </a:path>
            </a:pathLst>
          </a:custGeom>
          <a:ln w="12700">
            <a:miter lim="400000"/>
          </a:ln>
        </p:spPr>
      </p:pic>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 name="Triángulo isósceles 13"/>
          <p:cNvSpPr/>
          <p:nvPr/>
        </p:nvSpPr>
        <p:spPr>
          <a:xfrm rot="13500000">
            <a:off x="7010253" y="4481676"/>
            <a:ext cx="333495" cy="788258"/>
          </a:xfrm>
          <a:prstGeom prst="triangle">
            <a:avLst/>
          </a:prstGeom>
          <a:solidFill>
            <a:srgbClr val="DFD3D8"/>
          </a:solidFill>
          <a:ln w="12700">
            <a:miter lim="400000"/>
          </a:ln>
        </p:spPr>
        <p:txBody>
          <a:bodyPr lIns="0" tIns="0" rIns="0" bIns="0" anchor="ctr"/>
          <a:lstStyle/>
          <a:p>
            <a:pPr algn="ctr">
              <a:defRPr>
                <a:solidFill>
                  <a:srgbClr val="FFFFFF"/>
                </a:solidFill>
              </a:defRPr>
            </a:pPr>
            <a:endParaRPr/>
          </a:p>
        </p:txBody>
      </p:sp>
      <p:sp>
        <p:nvSpPr>
          <p:cNvPr id="334" name="Triángulo isósceles 13"/>
          <p:cNvSpPr/>
          <p:nvPr/>
        </p:nvSpPr>
        <p:spPr>
          <a:xfrm rot="8557561">
            <a:off x="5491615" y="4276231"/>
            <a:ext cx="333495" cy="788258"/>
          </a:xfrm>
          <a:prstGeom prst="triangle">
            <a:avLst/>
          </a:prstGeom>
          <a:solidFill>
            <a:srgbClr val="DFD3D8"/>
          </a:solidFill>
          <a:ln w="12700">
            <a:miter lim="400000"/>
          </a:ln>
        </p:spPr>
        <p:txBody>
          <a:bodyPr lIns="0" tIns="0" rIns="0" bIns="0" anchor="ctr"/>
          <a:lstStyle/>
          <a:p>
            <a:pPr algn="ctr">
              <a:defRPr>
                <a:solidFill>
                  <a:srgbClr val="FFFFFF"/>
                </a:solidFill>
              </a:defRPr>
            </a:pPr>
            <a:endParaRPr/>
          </a:p>
        </p:txBody>
      </p:sp>
      <p:sp>
        <p:nvSpPr>
          <p:cNvPr id="335" name="Grupo 11"/>
          <p:cNvSpPr/>
          <p:nvPr/>
        </p:nvSpPr>
        <p:spPr>
          <a:xfrm>
            <a:off x="6518576" y="2408726"/>
            <a:ext cx="3072153" cy="2404894"/>
          </a:xfrm>
          <a:prstGeom prst="roundRect">
            <a:avLst>
              <a:gd name="adj" fmla="val 13163"/>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336" name="Grupo 11"/>
          <p:cNvSpPr/>
          <p:nvPr/>
        </p:nvSpPr>
        <p:spPr>
          <a:xfrm>
            <a:off x="3147781" y="2167115"/>
            <a:ext cx="3064381" cy="2404893"/>
          </a:xfrm>
          <a:prstGeom prst="roundRect">
            <a:avLst>
              <a:gd name="adj" fmla="val 13163"/>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337"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AIRBAGS DE </a:t>
            </a:r>
            <a:r>
              <a:rPr b="0">
                <a:solidFill>
                  <a:srgbClr val="FF0000"/>
                </a:solidFill>
              </a:rPr>
              <a:t>TECHO PANORÁMICO</a:t>
            </a:r>
          </a:p>
        </p:txBody>
      </p:sp>
      <p:sp>
        <p:nvSpPr>
          <p:cNvPr id="338" name="CuadroTexto 7"/>
          <p:cNvSpPr txBox="1"/>
          <p:nvPr/>
        </p:nvSpPr>
        <p:spPr>
          <a:xfrm>
            <a:off x="393500" y="2665322"/>
            <a:ext cx="2572007" cy="33485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1600">
                <a:solidFill>
                  <a:srgbClr val="741B47"/>
                </a:solidFill>
                <a:latin typeface="Calibri"/>
                <a:ea typeface="Calibri"/>
                <a:cs typeface="Calibri"/>
                <a:sym typeface="Calibri"/>
              </a:defRPr>
            </a:lvl1pPr>
          </a:lstStyle>
          <a:p>
            <a:r>
              <a:t>Este tipo de airbag está en desarrollo y proceso de prueba, se activa en caso de accidente expandiéndose para rozar con el suelo y producir un rozamiento contra el suelo, que disminuya lo máximo posible la velocidad del vehículo. Con esto el vehículo se desacelera, con el fin de minimizar los daños en caso de un posterior choque.</a:t>
            </a:r>
          </a:p>
        </p:txBody>
      </p:sp>
      <p:pic>
        <p:nvPicPr>
          <p:cNvPr id="339" name="Google Shape;1078;p18" descr="Google Shape;1078;p18"/>
          <p:cNvPicPr>
            <a:picLocks noChangeAspect="1"/>
          </p:cNvPicPr>
          <p:nvPr/>
        </p:nvPicPr>
        <p:blipFill>
          <a:blip r:embed="rId2"/>
          <a:srcRect r="3"/>
          <a:stretch>
            <a:fillRect/>
          </a:stretch>
        </p:blipFill>
        <p:spPr>
          <a:xfrm>
            <a:off x="6664399" y="2516742"/>
            <a:ext cx="2805907" cy="2198578"/>
          </a:xfrm>
          <a:custGeom>
            <a:avLst/>
            <a:gdLst/>
            <a:ahLst/>
            <a:cxnLst>
              <a:cxn ang="0">
                <a:pos x="wd2" y="hd2"/>
              </a:cxn>
              <a:cxn ang="5400000">
                <a:pos x="wd2" y="hd2"/>
              </a:cxn>
              <a:cxn ang="10800000">
                <a:pos x="wd2" y="hd2"/>
              </a:cxn>
              <a:cxn ang="16200000">
                <a:pos x="wd2" y="hd2"/>
              </a:cxn>
            </a:cxnLst>
            <a:rect l="0" t="0" r="r" b="b"/>
            <a:pathLst>
              <a:path w="21600" h="21600" extrusionOk="0">
                <a:moveTo>
                  <a:pt x="1326" y="0"/>
                </a:moveTo>
                <a:cubicBezTo>
                  <a:pt x="594" y="0"/>
                  <a:pt x="0" y="758"/>
                  <a:pt x="0" y="1692"/>
                </a:cubicBezTo>
                <a:lnTo>
                  <a:pt x="0" y="19908"/>
                </a:lnTo>
                <a:cubicBezTo>
                  <a:pt x="0" y="20842"/>
                  <a:pt x="594" y="21600"/>
                  <a:pt x="1326" y="21600"/>
                </a:cubicBezTo>
                <a:lnTo>
                  <a:pt x="20277" y="21600"/>
                </a:lnTo>
                <a:cubicBezTo>
                  <a:pt x="21009" y="21600"/>
                  <a:pt x="21600" y="20842"/>
                  <a:pt x="21600" y="19908"/>
                </a:cubicBezTo>
                <a:lnTo>
                  <a:pt x="21600" y="1692"/>
                </a:lnTo>
                <a:cubicBezTo>
                  <a:pt x="21600" y="758"/>
                  <a:pt x="21009" y="0"/>
                  <a:pt x="20277" y="0"/>
                </a:cubicBezTo>
                <a:lnTo>
                  <a:pt x="1326" y="0"/>
                </a:lnTo>
                <a:close/>
              </a:path>
            </a:pathLst>
          </a:custGeom>
          <a:ln w="12700">
            <a:miter lim="400000"/>
          </a:ln>
        </p:spPr>
      </p:pic>
      <p:pic>
        <p:nvPicPr>
          <p:cNvPr id="340" name="Google Shape;1079;p18" descr="Google Shape;1079;p18"/>
          <p:cNvPicPr>
            <a:picLocks noChangeAspect="1"/>
          </p:cNvPicPr>
          <p:nvPr/>
        </p:nvPicPr>
        <p:blipFill>
          <a:blip r:embed="rId3"/>
          <a:srcRect r="3"/>
          <a:stretch>
            <a:fillRect/>
          </a:stretch>
        </p:blipFill>
        <p:spPr>
          <a:xfrm>
            <a:off x="3277018" y="2270217"/>
            <a:ext cx="2805907" cy="2198578"/>
          </a:xfrm>
          <a:custGeom>
            <a:avLst/>
            <a:gdLst/>
            <a:ahLst/>
            <a:cxnLst>
              <a:cxn ang="0">
                <a:pos x="wd2" y="hd2"/>
              </a:cxn>
              <a:cxn ang="5400000">
                <a:pos x="wd2" y="hd2"/>
              </a:cxn>
              <a:cxn ang="10800000">
                <a:pos x="wd2" y="hd2"/>
              </a:cxn>
              <a:cxn ang="16200000">
                <a:pos x="wd2" y="hd2"/>
              </a:cxn>
            </a:cxnLst>
            <a:rect l="0" t="0" r="r" b="b"/>
            <a:pathLst>
              <a:path w="21600" h="21600" extrusionOk="0">
                <a:moveTo>
                  <a:pt x="1766" y="0"/>
                </a:moveTo>
                <a:cubicBezTo>
                  <a:pt x="791" y="0"/>
                  <a:pt x="0" y="1010"/>
                  <a:pt x="0" y="2254"/>
                </a:cubicBezTo>
                <a:lnTo>
                  <a:pt x="0" y="19346"/>
                </a:lnTo>
                <a:cubicBezTo>
                  <a:pt x="0" y="20590"/>
                  <a:pt x="791" y="21600"/>
                  <a:pt x="1766" y="21600"/>
                </a:cubicBezTo>
                <a:lnTo>
                  <a:pt x="19837" y="21600"/>
                </a:lnTo>
                <a:cubicBezTo>
                  <a:pt x="20812" y="21600"/>
                  <a:pt x="21600" y="20590"/>
                  <a:pt x="21600" y="19346"/>
                </a:cubicBezTo>
                <a:lnTo>
                  <a:pt x="21600" y="2254"/>
                </a:lnTo>
                <a:cubicBezTo>
                  <a:pt x="21600" y="1010"/>
                  <a:pt x="20812" y="0"/>
                  <a:pt x="19837" y="0"/>
                </a:cubicBezTo>
                <a:lnTo>
                  <a:pt x="1766" y="0"/>
                </a:lnTo>
                <a:close/>
              </a:path>
            </a:pathLst>
          </a:custGeom>
          <a:ln w="12700">
            <a:miter lim="400000"/>
          </a:ln>
        </p:spPr>
      </p:pic>
      <p:pic>
        <p:nvPicPr>
          <p:cNvPr id="341" name="Imagen" descr="Imagen"/>
          <p:cNvPicPr>
            <a:picLocks noChangeAspect="1"/>
          </p:cNvPicPr>
          <p:nvPr/>
        </p:nvPicPr>
        <p:blipFill>
          <a:blip r:embed="rId4"/>
          <a:stretch>
            <a:fillRect/>
          </a:stretch>
        </p:blipFill>
        <p:spPr>
          <a:xfrm>
            <a:off x="4504604" y="4854865"/>
            <a:ext cx="3787743" cy="3666091"/>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5" name="Google Shape;275;p12"/>
          <p:cNvGrpSpPr/>
          <p:nvPr/>
        </p:nvGrpSpPr>
        <p:grpSpPr>
          <a:xfrm>
            <a:off x="2035272" y="2911883"/>
            <a:ext cx="6999683" cy="2696562"/>
            <a:chOff x="-1" y="0"/>
            <a:chExt cx="6999681" cy="2696560"/>
          </a:xfrm>
        </p:grpSpPr>
        <p:sp>
          <p:nvSpPr>
            <p:cNvPr id="343" name="Google Shape;276;p12"/>
            <p:cNvSpPr/>
            <p:nvPr/>
          </p:nvSpPr>
          <p:spPr>
            <a:xfrm>
              <a:off x="-2" y="-1"/>
              <a:ext cx="6999683" cy="2696562"/>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344" name="Google Shape;277;p12"/>
            <p:cNvSpPr txBox="1"/>
            <p:nvPr/>
          </p:nvSpPr>
          <p:spPr>
            <a:xfrm>
              <a:off x="131632" y="1158159"/>
              <a:ext cx="6736412" cy="38018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a:latin typeface="+mj-lt"/>
                  <a:ea typeface="+mj-ea"/>
                  <a:cs typeface="+mj-cs"/>
                  <a:sym typeface="Arial"/>
                </a:defRPr>
              </a:lvl1pPr>
            </a:lstStyle>
            <a:p>
              <a:r>
                <a:t>    </a:t>
              </a:r>
            </a:p>
          </p:txBody>
        </p:sp>
      </p:grpSp>
      <p:pic>
        <p:nvPicPr>
          <p:cNvPr id="346" name="Google Shape;281;p12" descr="Google Shape;281;p12"/>
          <p:cNvPicPr>
            <a:picLocks noChangeAspect="1"/>
          </p:cNvPicPr>
          <p:nvPr/>
        </p:nvPicPr>
        <p:blipFill>
          <a:blip r:embed="rId2"/>
          <a:stretch>
            <a:fillRect/>
          </a:stretch>
        </p:blipFill>
        <p:spPr>
          <a:xfrm>
            <a:off x="5474444" y="5389021"/>
            <a:ext cx="1651877" cy="884519"/>
          </a:xfrm>
          <a:prstGeom prst="rect">
            <a:avLst/>
          </a:prstGeom>
          <a:ln w="12700">
            <a:miter lim="400000"/>
          </a:ln>
        </p:spPr>
      </p:pic>
      <p:pic>
        <p:nvPicPr>
          <p:cNvPr id="347" name="Google Shape;282;p12" descr="Google Shape;282;p12"/>
          <p:cNvPicPr>
            <a:picLocks noChangeAspect="1"/>
          </p:cNvPicPr>
          <p:nvPr/>
        </p:nvPicPr>
        <p:blipFill>
          <a:blip r:embed="rId3"/>
          <a:stretch>
            <a:fillRect/>
          </a:stretch>
        </p:blipFill>
        <p:spPr>
          <a:xfrm>
            <a:off x="0" y="2474946"/>
            <a:ext cx="3854921" cy="3652254"/>
          </a:xfrm>
          <a:prstGeom prst="rect">
            <a:avLst/>
          </a:prstGeom>
          <a:ln w="12700">
            <a:miter lim="400000"/>
          </a:ln>
        </p:spPr>
      </p:pic>
      <p:pic>
        <p:nvPicPr>
          <p:cNvPr id="348" name="Google Shape;283;p12" descr="Google Shape;283;p12"/>
          <p:cNvPicPr>
            <a:picLocks noChangeAspect="1"/>
          </p:cNvPicPr>
          <p:nvPr/>
        </p:nvPicPr>
        <p:blipFill>
          <a:blip r:embed="rId4"/>
          <a:stretch>
            <a:fillRect/>
          </a:stretch>
        </p:blipFill>
        <p:spPr>
          <a:xfrm>
            <a:off x="7126316" y="5029930"/>
            <a:ext cx="1806829" cy="1348216"/>
          </a:xfrm>
          <a:prstGeom prst="rect">
            <a:avLst/>
          </a:prstGeom>
          <a:ln w="12700">
            <a:miter lim="400000"/>
          </a:ln>
        </p:spPr>
      </p:pic>
      <p:sp>
        <p:nvSpPr>
          <p:cNvPr id="349" name="Google Shape;388;p18"/>
          <p:cNvSpPr txBox="1"/>
          <p:nvPr/>
        </p:nvSpPr>
        <p:spPr>
          <a:xfrm>
            <a:off x="375971" y="1298955"/>
            <a:ext cx="8950506" cy="5361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¿CUÁNTO APRENDIMOS?</a:t>
            </a:r>
          </a:p>
        </p:txBody>
      </p:sp>
      <p:sp>
        <p:nvSpPr>
          <p:cNvPr id="350" name="Google Shape;392;p18"/>
          <p:cNvSpPr txBox="1"/>
          <p:nvPr/>
        </p:nvSpPr>
        <p:spPr>
          <a:xfrm>
            <a:off x="389024" y="1010816"/>
            <a:ext cx="4700400" cy="37220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b="1">
                <a:latin typeface="Calibri"/>
                <a:ea typeface="Calibri"/>
                <a:cs typeface="Calibri"/>
                <a:sym typeface="Calibri"/>
              </a:defRPr>
            </a:lvl1pPr>
          </a:lstStyle>
          <a:p>
            <a:r>
              <a:t>REVISEMOS</a:t>
            </a:r>
          </a:p>
        </p:txBody>
      </p:sp>
      <p:sp>
        <p:nvSpPr>
          <p:cNvPr id="351" name="Google Shape;168;p5"/>
          <p:cNvSpPr txBox="1"/>
          <p:nvPr/>
        </p:nvSpPr>
        <p:spPr>
          <a:xfrm>
            <a:off x="4223144" y="1084701"/>
            <a:ext cx="425931" cy="830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gn="r">
              <a:lnSpc>
                <a:spcPct val="90000"/>
              </a:lnSpc>
              <a:defRPr sz="5000">
                <a:solidFill>
                  <a:srgbClr val="BA9BA5"/>
                </a:solidFill>
                <a:latin typeface="Calibri"/>
                <a:ea typeface="Calibri"/>
                <a:cs typeface="Calibri"/>
                <a:sym typeface="Calibri"/>
              </a:defRPr>
            </a:lvl1pPr>
          </a:lstStyle>
          <a:p>
            <a:r>
              <a:t>6</a:t>
            </a:r>
          </a:p>
        </p:txBody>
      </p:sp>
      <p:sp>
        <p:nvSpPr>
          <p:cNvPr id="352" name="Google Shape;391;p18"/>
          <p:cNvSpPr txBox="1"/>
          <p:nvPr/>
        </p:nvSpPr>
        <p:spPr>
          <a:xfrm>
            <a:off x="3205316" y="4207576"/>
            <a:ext cx="4994786" cy="6773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115000"/>
              </a:lnSpc>
              <a:defRPr sz="1600">
                <a:latin typeface="Calibri"/>
                <a:ea typeface="Calibri"/>
                <a:cs typeface="Calibri"/>
                <a:sym typeface="Calibri"/>
              </a:defRPr>
            </a:pPr>
            <a:r>
              <a:t>¡Ahora realizaremos una actividad que resume todo lo que hemos visto! </a:t>
            </a:r>
            <a:r>
              <a:rPr b="1">
                <a:solidFill>
                  <a:srgbClr val="76384D"/>
                </a:solidFill>
              </a:rPr>
              <a:t>¡Atentos!</a:t>
            </a:r>
          </a:p>
        </p:txBody>
      </p:sp>
      <p:sp>
        <p:nvSpPr>
          <p:cNvPr id="353" name="Google Shape;166;p5"/>
          <p:cNvSpPr txBox="1"/>
          <p:nvPr/>
        </p:nvSpPr>
        <p:spPr>
          <a:xfrm>
            <a:off x="3205315" y="3623436"/>
            <a:ext cx="4359278" cy="4315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90000"/>
              </a:lnSpc>
              <a:defRPr sz="2000">
                <a:solidFill>
                  <a:srgbClr val="FF0000"/>
                </a:solidFill>
                <a:latin typeface="Calibri"/>
                <a:ea typeface="Calibri"/>
                <a:cs typeface="Calibri"/>
                <a:sym typeface="Calibri"/>
              </a:defRPr>
            </a:pPr>
            <a:r>
              <a:t>SISTEMA DE SEGURIDAD</a:t>
            </a:r>
            <a:r>
              <a:rPr b="1">
                <a:solidFill>
                  <a:srgbClr val="741B47"/>
                </a:solidFill>
              </a:rPr>
              <a:t> AIRBAGS 3</a:t>
            </a:r>
          </a:p>
        </p:txBody>
      </p:sp>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2" name="Grupo 28"/>
          <p:cNvGrpSpPr/>
          <p:nvPr/>
        </p:nvGrpSpPr>
        <p:grpSpPr>
          <a:xfrm>
            <a:off x="-4658" y="1000728"/>
            <a:ext cx="9503950" cy="7222457"/>
            <a:chOff x="0" y="0"/>
            <a:chExt cx="9503948" cy="7222456"/>
          </a:xfrm>
        </p:grpSpPr>
        <p:sp>
          <p:nvSpPr>
            <p:cNvPr id="355" name="Google Shape;401;p19"/>
            <p:cNvSpPr txBox="1"/>
            <p:nvPr/>
          </p:nvSpPr>
          <p:spPr>
            <a:xfrm>
              <a:off x="371106" y="-1"/>
              <a:ext cx="4700404" cy="37220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b="1">
                  <a:latin typeface="Calibri"/>
                  <a:ea typeface="Calibri"/>
                  <a:cs typeface="Calibri"/>
                  <a:sym typeface="Calibri"/>
                </a:defRPr>
              </a:lvl1pPr>
            </a:lstStyle>
            <a:p>
              <a:r>
                <a:t>ANTES DE COMENZAR LA ACTIVIDAD:</a:t>
              </a:r>
            </a:p>
          </p:txBody>
        </p:sp>
        <p:sp>
          <p:nvSpPr>
            <p:cNvPr id="356" name="Google Shape;402;p19"/>
            <p:cNvSpPr txBox="1"/>
            <p:nvPr/>
          </p:nvSpPr>
          <p:spPr>
            <a:xfrm>
              <a:off x="380633" y="232939"/>
              <a:ext cx="1983767" cy="53616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lnSpc>
                  <a:spcPct val="80000"/>
                </a:lnSpc>
                <a:defRPr sz="2800" b="1">
                  <a:solidFill>
                    <a:srgbClr val="ED423D"/>
                  </a:solidFill>
                  <a:latin typeface="Calibri"/>
                  <a:ea typeface="Calibri"/>
                  <a:cs typeface="Calibri"/>
                  <a:sym typeface="Calibri"/>
                </a:defRPr>
              </a:lvl1pPr>
            </a:lstStyle>
            <a:p>
              <a:r>
                <a:t>¡ATENCIÓN!</a:t>
              </a:r>
            </a:p>
          </p:txBody>
        </p:sp>
        <p:sp>
          <p:nvSpPr>
            <p:cNvPr id="357" name="Google Shape;404;p19"/>
            <p:cNvSpPr txBox="1"/>
            <p:nvPr/>
          </p:nvSpPr>
          <p:spPr>
            <a:xfrm>
              <a:off x="1233695" y="921285"/>
              <a:ext cx="7934631"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Materiales inflamables: </a:t>
              </a:r>
              <a:r>
                <a:rPr b="0">
                  <a:solidFill>
                    <a:srgbClr val="000000"/>
                  </a:solidFill>
                </a:rPr>
                <a:t>Tener máxima precaución al momento de  manipular o extraer el combustible de los sistemas del vehículo (bomba combustible, mangueras de inyección, etc). </a:t>
              </a:r>
            </a:p>
          </p:txBody>
        </p:sp>
        <p:sp>
          <p:nvSpPr>
            <p:cNvPr id="358" name="Google Shape;405;p19"/>
            <p:cNvSpPr txBox="1"/>
            <p:nvPr/>
          </p:nvSpPr>
          <p:spPr>
            <a:xfrm>
              <a:off x="1233694" y="1672200"/>
              <a:ext cx="7669161"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 vista: </a:t>
              </a:r>
              <a:r>
                <a:rPr b="0">
                  <a:solidFill>
                    <a:srgbClr val="000000"/>
                  </a:solidFill>
                </a:rPr>
                <a:t>Se utilizarán antiparras siempre que exista riesgo de proyección de partículas a los ojos. (aceites, líquidos refrigerantes y de freno, virutas del disco de freno, uso de circuitos eléctricos, etc).</a:t>
              </a:r>
            </a:p>
          </p:txBody>
        </p:sp>
        <p:sp>
          <p:nvSpPr>
            <p:cNvPr id="359" name="Google Shape;406;p19"/>
            <p:cNvSpPr txBox="1"/>
            <p:nvPr/>
          </p:nvSpPr>
          <p:spPr>
            <a:xfrm>
              <a:off x="1233695" y="3507873"/>
              <a:ext cx="7934631"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los pies: </a:t>
              </a:r>
              <a:r>
                <a:rPr b="0">
                  <a:solidFill>
                    <a:srgbClr val="000000"/>
                  </a:solidFill>
                </a:rPr>
                <a:t>Uso obligatorio de zapatos de seguridad al entrar al taller o laboratorio, en casos que exista riesgo de caídas de objetos pesados.</a:t>
              </a:r>
            </a:p>
          </p:txBody>
        </p:sp>
        <p:sp>
          <p:nvSpPr>
            <p:cNvPr id="360" name="Google Shape;407;p19"/>
            <p:cNvSpPr txBox="1"/>
            <p:nvPr/>
          </p:nvSpPr>
          <p:spPr>
            <a:xfrm>
              <a:off x="1233694" y="4298113"/>
              <a:ext cx="7030071"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Manipular herramientas </a:t>
              </a:r>
              <a:r>
                <a:rPr b="0">
                  <a:solidFill>
                    <a:srgbClr val="000000"/>
                  </a:solidFill>
                </a:rPr>
                <a:t>cuidadosamente.</a:t>
              </a:r>
              <a:endParaRPr>
                <a:latin typeface="+mj-lt"/>
                <a:ea typeface="+mj-ea"/>
                <a:cs typeface="+mj-cs"/>
                <a:sym typeface="Arial"/>
              </a:endParaRPr>
            </a:p>
            <a:p>
              <a:pPr>
                <a:defRPr b="1">
                  <a:solidFill>
                    <a:srgbClr val="741B47"/>
                  </a:solidFill>
                  <a:latin typeface="Calibri"/>
                  <a:ea typeface="Calibri"/>
                  <a:cs typeface="Calibri"/>
                  <a:sym typeface="Calibri"/>
                </a:defRPr>
              </a:pPr>
              <a:r>
                <a:t>Asegurar la integridad física </a:t>
              </a:r>
              <a:r>
                <a:rPr b="0">
                  <a:solidFill>
                    <a:srgbClr val="000000"/>
                  </a:solidFill>
                </a:rPr>
                <a:t>propia y del grupo de trabajo.</a:t>
              </a:r>
              <a:endParaRPr>
                <a:latin typeface="+mj-lt"/>
                <a:ea typeface="+mj-ea"/>
                <a:cs typeface="+mj-cs"/>
                <a:sym typeface="Arial"/>
              </a:endParaRPr>
            </a:p>
            <a:p>
              <a:pPr>
                <a:defRPr>
                  <a:latin typeface="Calibri"/>
                  <a:ea typeface="Calibri"/>
                  <a:cs typeface="Calibri"/>
                  <a:sym typeface="Calibri"/>
                </a:defRPr>
              </a:pPr>
              <a:r>
                <a:t>Circular solo por las </a:t>
              </a:r>
              <a:r>
                <a:rPr b="1">
                  <a:solidFill>
                    <a:srgbClr val="741B47"/>
                  </a:solidFill>
                </a:rPr>
                <a:t>zonas de seguridad </a:t>
              </a:r>
              <a:r>
                <a:t>demarcadas.</a:t>
              </a:r>
            </a:p>
          </p:txBody>
        </p:sp>
        <p:sp>
          <p:nvSpPr>
            <p:cNvPr id="361" name="Google Shape;410;p19"/>
            <p:cNvSpPr txBox="1"/>
            <p:nvPr/>
          </p:nvSpPr>
          <p:spPr>
            <a:xfrm>
              <a:off x="1233695" y="5271417"/>
              <a:ext cx="3883742"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a:latin typeface="Calibri"/>
                  <a:ea typeface="Calibri"/>
                  <a:cs typeface="Calibri"/>
                  <a:sym typeface="Calibri"/>
                </a:defRPr>
              </a:pPr>
              <a:r>
                <a:t>Toda actividad debe desarrollarse </a:t>
              </a:r>
              <a:r>
                <a:rPr b="1">
                  <a:solidFill>
                    <a:srgbClr val="741B47"/>
                  </a:solidFill>
                </a:rPr>
                <a:t>bajo supervisión </a:t>
              </a:r>
              <a:r>
                <a:t>de la persona a cargo del taller o laboratorio.</a:t>
              </a:r>
            </a:p>
          </p:txBody>
        </p:sp>
        <p:grpSp>
          <p:nvGrpSpPr>
            <p:cNvPr id="364" name="Google Shape;411;p19"/>
            <p:cNvGrpSpPr/>
            <p:nvPr/>
          </p:nvGrpSpPr>
          <p:grpSpPr>
            <a:xfrm>
              <a:off x="-1" y="788098"/>
              <a:ext cx="1135373" cy="783009"/>
              <a:chOff x="0" y="-1"/>
              <a:chExt cx="1135372" cy="783008"/>
            </a:xfrm>
          </p:grpSpPr>
          <p:sp>
            <p:nvSpPr>
              <p:cNvPr id="362" name="Google Shape;412;p19"/>
              <p:cNvSpPr/>
              <p:nvPr/>
            </p:nvSpPr>
            <p:spPr>
              <a:xfrm rot="5400000">
                <a:off x="176181" y="-176184"/>
                <a:ext cx="783009"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63" name="Google Shape;413;p19" descr="Google Shape;413;p19"/>
              <p:cNvPicPr>
                <a:picLocks noChangeAspect="1"/>
              </p:cNvPicPr>
              <p:nvPr/>
            </p:nvPicPr>
            <p:blipFill>
              <a:blip r:embed="rId2"/>
              <a:stretch>
                <a:fillRect/>
              </a:stretch>
            </p:blipFill>
            <p:spPr>
              <a:xfrm>
                <a:off x="341852" y="157960"/>
                <a:ext cx="629470" cy="530553"/>
              </a:xfrm>
              <a:prstGeom prst="rect">
                <a:avLst/>
              </a:prstGeom>
              <a:ln w="12700" cap="flat">
                <a:noFill/>
                <a:miter lim="400000"/>
              </a:ln>
              <a:effectLst/>
            </p:spPr>
          </p:pic>
        </p:grpSp>
        <p:sp>
          <p:nvSpPr>
            <p:cNvPr id="365" name="Google Shape;414;p19"/>
            <p:cNvSpPr txBox="1"/>
            <p:nvPr/>
          </p:nvSpPr>
          <p:spPr>
            <a:xfrm>
              <a:off x="1233694" y="2535961"/>
              <a:ext cx="7865807"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las manos: </a:t>
              </a:r>
              <a:r>
                <a:rPr b="0">
                  <a:solidFill>
                    <a:srgbClr val="000000"/>
                  </a:solidFill>
                </a:rPr>
                <a:t>Se utilizarán siempre guantes de protección cuando se manipulen cualquier tipo de fluidos, en uso de herramientas e intervención del motor, desarme de partes y trabajo en sistemas eléctricos. </a:t>
              </a:r>
            </a:p>
          </p:txBody>
        </p:sp>
        <p:grpSp>
          <p:nvGrpSpPr>
            <p:cNvPr id="368" name="Google Shape;415;p19"/>
            <p:cNvGrpSpPr/>
            <p:nvPr/>
          </p:nvGrpSpPr>
          <p:grpSpPr>
            <a:xfrm>
              <a:off x="-1" y="1660921"/>
              <a:ext cx="1135373" cy="783009"/>
              <a:chOff x="0" y="-1"/>
              <a:chExt cx="1135372" cy="783008"/>
            </a:xfrm>
          </p:grpSpPr>
          <p:sp>
            <p:nvSpPr>
              <p:cNvPr id="366" name="Google Shape;416;p19"/>
              <p:cNvSpPr/>
              <p:nvPr/>
            </p:nvSpPr>
            <p:spPr>
              <a:xfrm rot="5400000">
                <a:off x="176181" y="-176184"/>
                <a:ext cx="783009"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67" name="Google Shape;417;p19" descr="Google Shape;417;p19"/>
              <p:cNvPicPr>
                <a:picLocks noChangeAspect="1"/>
              </p:cNvPicPr>
              <p:nvPr/>
            </p:nvPicPr>
            <p:blipFill>
              <a:blip r:embed="rId3"/>
              <a:stretch>
                <a:fillRect/>
              </a:stretch>
            </p:blipFill>
            <p:spPr>
              <a:xfrm>
                <a:off x="336602" y="143963"/>
                <a:ext cx="639970" cy="539403"/>
              </a:xfrm>
              <a:prstGeom prst="rect">
                <a:avLst/>
              </a:prstGeom>
              <a:ln w="12700" cap="flat">
                <a:noFill/>
                <a:miter lim="400000"/>
              </a:ln>
              <a:effectLst/>
            </p:spPr>
          </p:pic>
        </p:grpSp>
        <p:grpSp>
          <p:nvGrpSpPr>
            <p:cNvPr id="371" name="Google Shape;418;p19"/>
            <p:cNvGrpSpPr/>
            <p:nvPr/>
          </p:nvGrpSpPr>
          <p:grpSpPr>
            <a:xfrm>
              <a:off x="-1" y="2533745"/>
              <a:ext cx="1135373" cy="783009"/>
              <a:chOff x="0" y="-1"/>
              <a:chExt cx="1135372" cy="783008"/>
            </a:xfrm>
          </p:grpSpPr>
          <p:sp>
            <p:nvSpPr>
              <p:cNvPr id="369" name="Google Shape;419;p19"/>
              <p:cNvSpPr/>
              <p:nvPr/>
            </p:nvSpPr>
            <p:spPr>
              <a:xfrm rot="5400000">
                <a:off x="176181" y="-176184"/>
                <a:ext cx="783009"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70" name="Google Shape;420;p19" descr="Google Shape;420;p19"/>
              <p:cNvPicPr>
                <a:picLocks noChangeAspect="1"/>
              </p:cNvPicPr>
              <p:nvPr/>
            </p:nvPicPr>
            <p:blipFill>
              <a:blip r:embed="rId4"/>
              <a:stretch>
                <a:fillRect/>
              </a:stretch>
            </p:blipFill>
            <p:spPr>
              <a:xfrm>
                <a:off x="355406" y="136147"/>
                <a:ext cx="602360" cy="507703"/>
              </a:xfrm>
              <a:prstGeom prst="rect">
                <a:avLst/>
              </a:prstGeom>
              <a:ln w="12700" cap="flat">
                <a:noFill/>
                <a:miter lim="400000"/>
              </a:ln>
              <a:effectLst/>
            </p:spPr>
          </p:pic>
        </p:grpSp>
        <p:grpSp>
          <p:nvGrpSpPr>
            <p:cNvPr id="374" name="Google Shape;421;p19"/>
            <p:cNvGrpSpPr/>
            <p:nvPr/>
          </p:nvGrpSpPr>
          <p:grpSpPr>
            <a:xfrm>
              <a:off x="-1" y="3406568"/>
              <a:ext cx="1135373" cy="783009"/>
              <a:chOff x="0" y="-1"/>
              <a:chExt cx="1135372" cy="783008"/>
            </a:xfrm>
          </p:grpSpPr>
          <p:sp>
            <p:nvSpPr>
              <p:cNvPr id="372" name="Google Shape;422;p19"/>
              <p:cNvSpPr/>
              <p:nvPr/>
            </p:nvSpPr>
            <p:spPr>
              <a:xfrm rot="5400000">
                <a:off x="176181" y="-176184"/>
                <a:ext cx="783009"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73" name="Google Shape;423;p19" descr="Google Shape;423;p19"/>
              <p:cNvPicPr>
                <a:picLocks noChangeAspect="1"/>
              </p:cNvPicPr>
              <p:nvPr/>
            </p:nvPicPr>
            <p:blipFill>
              <a:blip r:embed="rId5"/>
              <a:stretch>
                <a:fillRect/>
              </a:stretch>
            </p:blipFill>
            <p:spPr>
              <a:xfrm>
                <a:off x="347637" y="138928"/>
                <a:ext cx="610130" cy="514251"/>
              </a:xfrm>
              <a:prstGeom prst="rect">
                <a:avLst/>
              </a:prstGeom>
              <a:ln w="12700" cap="flat">
                <a:noFill/>
                <a:miter lim="400000"/>
              </a:ln>
              <a:effectLst/>
            </p:spPr>
          </p:pic>
        </p:grpSp>
        <p:grpSp>
          <p:nvGrpSpPr>
            <p:cNvPr id="377" name="Google Shape;424;p19"/>
            <p:cNvGrpSpPr/>
            <p:nvPr/>
          </p:nvGrpSpPr>
          <p:grpSpPr>
            <a:xfrm>
              <a:off x="-1" y="5167233"/>
              <a:ext cx="1135373" cy="783009"/>
              <a:chOff x="0" y="-1"/>
              <a:chExt cx="1135372" cy="783008"/>
            </a:xfrm>
          </p:grpSpPr>
          <p:sp>
            <p:nvSpPr>
              <p:cNvPr id="375" name="Google Shape;425;p19"/>
              <p:cNvSpPr/>
              <p:nvPr/>
            </p:nvSpPr>
            <p:spPr>
              <a:xfrm rot="5400000">
                <a:off x="176181" y="-176184"/>
                <a:ext cx="783009"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76" name="Google Shape;426;p19" descr="Google Shape;426;p19"/>
              <p:cNvPicPr>
                <a:picLocks noChangeAspect="1"/>
              </p:cNvPicPr>
              <p:nvPr/>
            </p:nvPicPr>
            <p:blipFill>
              <a:blip r:embed="rId6"/>
              <a:stretch>
                <a:fillRect/>
              </a:stretch>
            </p:blipFill>
            <p:spPr>
              <a:xfrm>
                <a:off x="323583" y="127374"/>
                <a:ext cx="666006" cy="561347"/>
              </a:xfrm>
              <a:prstGeom prst="rect">
                <a:avLst/>
              </a:prstGeom>
              <a:ln w="12700" cap="flat">
                <a:noFill/>
                <a:miter lim="400000"/>
              </a:ln>
              <a:effectLst/>
            </p:spPr>
          </p:pic>
        </p:grpSp>
        <p:grpSp>
          <p:nvGrpSpPr>
            <p:cNvPr id="380" name="Google Shape;427;p19"/>
            <p:cNvGrpSpPr/>
            <p:nvPr/>
          </p:nvGrpSpPr>
          <p:grpSpPr>
            <a:xfrm>
              <a:off x="-1" y="4116416"/>
              <a:ext cx="1193253" cy="1156259"/>
              <a:chOff x="-1" y="-1"/>
              <a:chExt cx="1193251" cy="1156258"/>
            </a:xfrm>
          </p:grpSpPr>
          <p:sp>
            <p:nvSpPr>
              <p:cNvPr id="378" name="Google Shape;428;p19"/>
              <p:cNvSpPr/>
              <p:nvPr/>
            </p:nvSpPr>
            <p:spPr>
              <a:xfrm rot="5400000">
                <a:off x="176181" y="-13209"/>
                <a:ext cx="783008"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79" name="Google Shape;429;p19" descr="Google Shape;429;p19"/>
              <p:cNvPicPr>
                <a:picLocks noChangeAspect="1"/>
              </p:cNvPicPr>
              <p:nvPr/>
            </p:nvPicPr>
            <p:blipFill>
              <a:blip r:embed="rId7"/>
              <a:stretch>
                <a:fillRect/>
              </a:stretch>
            </p:blipFill>
            <p:spPr>
              <a:xfrm rot="19406135">
                <a:off x="146058" y="195256"/>
                <a:ext cx="908510" cy="765744"/>
              </a:xfrm>
              <a:prstGeom prst="rect">
                <a:avLst/>
              </a:prstGeom>
              <a:ln w="12700" cap="flat">
                <a:noFill/>
                <a:miter lim="400000"/>
              </a:ln>
              <a:effectLst/>
            </p:spPr>
          </p:pic>
        </p:grpSp>
        <p:pic>
          <p:nvPicPr>
            <p:cNvPr id="381" name="Google Shape;433;p19" descr="Google Shape;433;p19"/>
            <p:cNvPicPr>
              <a:picLocks noChangeAspect="1"/>
            </p:cNvPicPr>
            <p:nvPr/>
          </p:nvPicPr>
          <p:blipFill>
            <a:blip r:embed="rId8"/>
            <a:stretch>
              <a:fillRect/>
            </a:stretch>
          </p:blipFill>
          <p:spPr>
            <a:xfrm>
              <a:off x="5176435" y="3868632"/>
              <a:ext cx="4327514" cy="3353824"/>
            </a:xfrm>
            <a:prstGeom prst="rect">
              <a:avLst/>
            </a:prstGeom>
            <a:ln w="12700" cap="flat">
              <a:noFill/>
              <a:miter lim="400000"/>
            </a:ln>
            <a:effectLst/>
          </p:spPr>
        </p:pic>
      </p:gr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 name="Google Shape;52;p28"/>
          <p:cNvSpPr txBox="1">
            <a:spLocks noGrp="1"/>
          </p:cNvSpPr>
          <p:nvPr>
            <p:ph type="sldNum" sz="quarter" idx="4294967295"/>
          </p:nvPr>
        </p:nvSpPr>
        <p:spPr>
          <a:xfrm>
            <a:off x="371684" y="6881800"/>
            <a:ext cx="337154"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23</a:t>
            </a:fld>
            <a:endParaRPr/>
          </a:p>
        </p:txBody>
      </p:sp>
      <p:grpSp>
        <p:nvGrpSpPr>
          <p:cNvPr id="387" name="Google Shape;310;p41"/>
          <p:cNvGrpSpPr/>
          <p:nvPr/>
        </p:nvGrpSpPr>
        <p:grpSpPr>
          <a:xfrm>
            <a:off x="375969" y="2370243"/>
            <a:ext cx="8839211" cy="3238201"/>
            <a:chOff x="-1" y="0"/>
            <a:chExt cx="8839210" cy="3238200"/>
          </a:xfrm>
        </p:grpSpPr>
        <p:sp>
          <p:nvSpPr>
            <p:cNvPr id="385" name="Rectángulo redondeado"/>
            <p:cNvSpPr/>
            <p:nvPr/>
          </p:nvSpPr>
          <p:spPr>
            <a:xfrm>
              <a:off x="-2" y="-1"/>
              <a:ext cx="8839211" cy="3238201"/>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386" name="Texto"/>
            <p:cNvSpPr txBox="1"/>
            <p:nvPr/>
          </p:nvSpPr>
          <p:spPr>
            <a:xfrm>
              <a:off x="158074" y="1428979"/>
              <a:ext cx="8523059" cy="38022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ctr">
              <a:spAutoFit/>
            </a:bodyPr>
            <a:lstStyle>
              <a:lvl1pPr>
                <a:defRPr>
                  <a:latin typeface="+mj-lt"/>
                  <a:ea typeface="+mj-ea"/>
                  <a:cs typeface="+mj-cs"/>
                  <a:sym typeface="Arial"/>
                </a:defRPr>
              </a:lvl1pPr>
            </a:lstStyle>
            <a:p>
              <a:r>
                <a:t>    </a:t>
              </a:r>
            </a:p>
          </p:txBody>
        </p:sp>
      </p:grpSp>
      <p:sp>
        <p:nvSpPr>
          <p:cNvPr id="388" name="Google Shape;311;p41"/>
          <p:cNvSpPr/>
          <p:nvPr/>
        </p:nvSpPr>
        <p:spPr>
          <a:xfrm>
            <a:off x="5279923" y="7354529"/>
            <a:ext cx="2723539" cy="205148"/>
          </a:xfrm>
          <a:prstGeom prst="rect">
            <a:avLst/>
          </a:prstGeom>
          <a:solidFill>
            <a:srgbClr val="FFFFFF"/>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389" name="Google Shape;313;p41" descr="Google Shape;313;p41"/>
          <p:cNvPicPr>
            <a:picLocks noChangeAspect="1"/>
          </p:cNvPicPr>
          <p:nvPr/>
        </p:nvPicPr>
        <p:blipFill>
          <a:blip r:embed="rId2"/>
          <a:stretch>
            <a:fillRect/>
          </a:stretch>
        </p:blipFill>
        <p:spPr>
          <a:xfrm>
            <a:off x="5188463" y="2370246"/>
            <a:ext cx="4539999" cy="5336915"/>
          </a:xfrm>
          <a:prstGeom prst="rect">
            <a:avLst/>
          </a:prstGeom>
          <a:ln w="12700">
            <a:miter lim="400000"/>
          </a:ln>
        </p:spPr>
      </p:pic>
      <p:sp>
        <p:nvSpPr>
          <p:cNvPr id="390" name="Google Shape;445;p20"/>
          <p:cNvSpPr txBox="1"/>
          <p:nvPr/>
        </p:nvSpPr>
        <p:spPr>
          <a:xfrm>
            <a:off x="1018687" y="3788874"/>
            <a:ext cx="4229822" cy="9627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115000"/>
              </a:lnSpc>
              <a:defRPr sz="1600">
                <a:latin typeface="Calibri"/>
                <a:ea typeface="Calibri"/>
                <a:cs typeface="Calibri"/>
                <a:sym typeface="Calibri"/>
              </a:defRPr>
            </a:pPr>
            <a:r>
              <a:t>Ahora realizaremos una actividad práctica.</a:t>
            </a:r>
            <a:endParaRPr>
              <a:latin typeface="+mj-lt"/>
              <a:ea typeface="+mj-ea"/>
              <a:cs typeface="+mj-cs"/>
              <a:sym typeface="Arial"/>
            </a:endParaRPr>
          </a:p>
          <a:p>
            <a:pPr>
              <a:lnSpc>
                <a:spcPct val="115000"/>
              </a:lnSpc>
              <a:defRPr sz="1600">
                <a:latin typeface="Calibri"/>
                <a:ea typeface="Calibri"/>
                <a:cs typeface="Calibri"/>
                <a:sym typeface="Calibri"/>
              </a:defRPr>
            </a:pPr>
            <a:r>
              <a:t>Te sugerimos </a:t>
            </a:r>
            <a:r>
              <a:rPr b="1">
                <a:solidFill>
                  <a:srgbClr val="76384D"/>
                </a:solidFill>
              </a:rPr>
              <a:t>seguir las instrucciones </a:t>
            </a:r>
            <a:r>
              <a:t>que van</a:t>
            </a:r>
            <a:endParaRPr>
              <a:latin typeface="+mj-lt"/>
              <a:ea typeface="+mj-ea"/>
              <a:cs typeface="+mj-cs"/>
              <a:sym typeface="Arial"/>
            </a:endParaRPr>
          </a:p>
          <a:p>
            <a:pPr>
              <a:lnSpc>
                <a:spcPct val="115000"/>
              </a:lnSpc>
              <a:defRPr sz="1600">
                <a:latin typeface="Calibri"/>
                <a:ea typeface="Calibri"/>
                <a:cs typeface="Calibri"/>
                <a:sym typeface="Calibri"/>
              </a:defRPr>
            </a:pPr>
            <a:r>
              <a:t>Adjuntas en la guía que el profesor te entregará.</a:t>
            </a:r>
          </a:p>
        </p:txBody>
      </p:sp>
      <p:grpSp>
        <p:nvGrpSpPr>
          <p:cNvPr id="394" name="Grupo 18"/>
          <p:cNvGrpSpPr/>
          <p:nvPr/>
        </p:nvGrpSpPr>
        <p:grpSpPr>
          <a:xfrm>
            <a:off x="375972" y="978182"/>
            <a:ext cx="8950508" cy="941772"/>
            <a:chOff x="0" y="0"/>
            <a:chExt cx="8950506" cy="941770"/>
          </a:xfrm>
        </p:grpSpPr>
        <p:sp>
          <p:nvSpPr>
            <p:cNvPr id="391" name="Google Shape;438;p20"/>
            <p:cNvSpPr txBox="1"/>
            <p:nvPr/>
          </p:nvSpPr>
          <p:spPr>
            <a:xfrm>
              <a:off x="0" y="289331"/>
              <a:ext cx="8950507" cy="53616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lnSpc>
                  <a:spcPct val="80000"/>
                </a:lnSpc>
                <a:defRPr sz="2800" b="1">
                  <a:solidFill>
                    <a:srgbClr val="741B47"/>
                  </a:solidFill>
                  <a:latin typeface="Calibri"/>
                  <a:ea typeface="Calibri"/>
                  <a:cs typeface="Calibri"/>
                  <a:sym typeface="Calibri"/>
                </a:defRPr>
              </a:lvl1pPr>
            </a:lstStyle>
            <a:p>
              <a:r>
                <a:t>ACTIVIDAD PRÁCTICA</a:t>
              </a:r>
            </a:p>
          </p:txBody>
        </p:sp>
        <p:sp>
          <p:nvSpPr>
            <p:cNvPr id="392" name="Google Shape;443;p20"/>
            <p:cNvSpPr txBox="1"/>
            <p:nvPr/>
          </p:nvSpPr>
          <p:spPr>
            <a:xfrm>
              <a:off x="13048" y="11070"/>
              <a:ext cx="4700404" cy="37220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b="1">
                  <a:latin typeface="Calibri"/>
                  <a:ea typeface="Calibri"/>
                  <a:cs typeface="Calibri"/>
                  <a:sym typeface="Calibri"/>
                </a:defRPr>
              </a:lvl1pPr>
            </a:lstStyle>
            <a:p>
              <a:r>
                <a:t>¡PRACTIQUEMOS!</a:t>
              </a:r>
            </a:p>
          </p:txBody>
        </p:sp>
        <p:sp>
          <p:nvSpPr>
            <p:cNvPr id="393" name="Google Shape;168;p5"/>
            <p:cNvSpPr txBox="1"/>
            <p:nvPr/>
          </p:nvSpPr>
          <p:spPr>
            <a:xfrm>
              <a:off x="2757624" y="0"/>
              <a:ext cx="1187192" cy="94177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lgn="r">
                <a:lnSpc>
                  <a:spcPct val="90000"/>
                </a:lnSpc>
                <a:defRPr sz="6000">
                  <a:solidFill>
                    <a:srgbClr val="BA9BA5"/>
                  </a:solidFill>
                  <a:latin typeface="Calibri"/>
                  <a:ea typeface="Calibri"/>
                  <a:cs typeface="Calibri"/>
                  <a:sym typeface="Calibri"/>
                </a:defRPr>
              </a:lvl1pPr>
            </a:lstStyle>
            <a:p>
              <a:r>
                <a:t>6</a:t>
              </a:r>
            </a:p>
          </p:txBody>
        </p:sp>
      </p:grpSp>
      <p:sp>
        <p:nvSpPr>
          <p:cNvPr id="395" name="Google Shape;166;p5"/>
          <p:cNvSpPr txBox="1"/>
          <p:nvPr/>
        </p:nvSpPr>
        <p:spPr>
          <a:xfrm>
            <a:off x="953959" y="3103160"/>
            <a:ext cx="4359278" cy="4315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90000"/>
              </a:lnSpc>
              <a:defRPr sz="2000">
                <a:solidFill>
                  <a:srgbClr val="FF0000"/>
                </a:solidFill>
                <a:latin typeface="Calibri"/>
                <a:ea typeface="Calibri"/>
                <a:cs typeface="Calibri"/>
                <a:sym typeface="Calibri"/>
              </a:defRPr>
            </a:pPr>
            <a:r>
              <a:t>SISTEMA DE SEGURIDAD</a:t>
            </a:r>
            <a:r>
              <a:rPr b="1">
                <a:solidFill>
                  <a:srgbClr val="741B47"/>
                </a:solidFill>
              </a:rPr>
              <a:t> AIRBAGS 3</a:t>
            </a:r>
          </a:p>
        </p:txBody>
      </p:sp>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 name="Google Shape;52;p28"/>
          <p:cNvSpPr txBox="1">
            <a:spLocks noGrp="1"/>
          </p:cNvSpPr>
          <p:nvPr>
            <p:ph type="sldNum" sz="quarter" idx="4294967295"/>
          </p:nvPr>
        </p:nvSpPr>
        <p:spPr>
          <a:xfrm>
            <a:off x="371684" y="6881800"/>
            <a:ext cx="337154"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24</a:t>
            </a:fld>
            <a:endParaRPr/>
          </a:p>
        </p:txBody>
      </p:sp>
      <p:grpSp>
        <p:nvGrpSpPr>
          <p:cNvPr id="400" name="Google Shape;320;p21"/>
          <p:cNvGrpSpPr/>
          <p:nvPr/>
        </p:nvGrpSpPr>
        <p:grpSpPr>
          <a:xfrm>
            <a:off x="383453" y="2370243"/>
            <a:ext cx="8839208" cy="3238201"/>
            <a:chOff x="0" y="0"/>
            <a:chExt cx="8839206" cy="3238200"/>
          </a:xfrm>
        </p:grpSpPr>
        <p:sp>
          <p:nvSpPr>
            <p:cNvPr id="398" name="Rectángulo redondeado"/>
            <p:cNvSpPr/>
            <p:nvPr/>
          </p:nvSpPr>
          <p:spPr>
            <a:xfrm>
              <a:off x="-1" y="-1"/>
              <a:ext cx="8839208" cy="3238201"/>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399" name="Texto"/>
            <p:cNvSpPr txBox="1"/>
            <p:nvPr/>
          </p:nvSpPr>
          <p:spPr>
            <a:xfrm>
              <a:off x="158076" y="1428979"/>
              <a:ext cx="8523054" cy="38022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ctr">
              <a:spAutoFit/>
            </a:bodyPr>
            <a:lstStyle>
              <a:lvl1pPr>
                <a:defRPr>
                  <a:latin typeface="+mj-lt"/>
                  <a:ea typeface="+mj-ea"/>
                  <a:cs typeface="+mj-cs"/>
                  <a:sym typeface="Arial"/>
                </a:defRPr>
              </a:lvl1pPr>
            </a:lstStyle>
            <a:p>
              <a:r>
                <a:t>    </a:t>
              </a:r>
            </a:p>
          </p:txBody>
        </p:sp>
      </p:grpSp>
      <p:sp>
        <p:nvSpPr>
          <p:cNvPr id="401" name="Google Shape;321;p21"/>
          <p:cNvSpPr/>
          <p:nvPr/>
        </p:nvSpPr>
        <p:spPr>
          <a:xfrm>
            <a:off x="5279923" y="7354529"/>
            <a:ext cx="2723539" cy="205148"/>
          </a:xfrm>
          <a:prstGeom prst="rect">
            <a:avLst/>
          </a:prstGeom>
          <a:solidFill>
            <a:srgbClr val="FFFFFF"/>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402" name="Google Shape;322;p21" descr="Google Shape;322;p21"/>
          <p:cNvPicPr>
            <a:picLocks noChangeAspect="1"/>
          </p:cNvPicPr>
          <p:nvPr/>
        </p:nvPicPr>
        <p:blipFill>
          <a:blip r:embed="rId2"/>
          <a:stretch>
            <a:fillRect/>
          </a:stretch>
        </p:blipFill>
        <p:spPr>
          <a:xfrm>
            <a:off x="5102940" y="2710743"/>
            <a:ext cx="5190655" cy="4917760"/>
          </a:xfrm>
          <a:prstGeom prst="rect">
            <a:avLst/>
          </a:prstGeom>
          <a:ln w="12700">
            <a:miter lim="400000"/>
          </a:ln>
        </p:spPr>
      </p:pic>
      <p:sp>
        <p:nvSpPr>
          <p:cNvPr id="403" name="Google Shape;455;p21"/>
          <p:cNvSpPr txBox="1"/>
          <p:nvPr/>
        </p:nvSpPr>
        <p:spPr>
          <a:xfrm>
            <a:off x="375972" y="1265365"/>
            <a:ext cx="8950506" cy="5361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TICKET DE SALIDA</a:t>
            </a:r>
          </a:p>
        </p:txBody>
      </p:sp>
      <p:sp>
        <p:nvSpPr>
          <p:cNvPr id="404" name="Google Shape;456;p21"/>
          <p:cNvSpPr txBox="1"/>
          <p:nvPr/>
        </p:nvSpPr>
        <p:spPr>
          <a:xfrm>
            <a:off x="383454" y="982828"/>
            <a:ext cx="4700400" cy="3722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b="1">
                <a:latin typeface="Calibri"/>
                <a:ea typeface="Calibri"/>
                <a:cs typeface="Calibri"/>
                <a:sym typeface="Calibri"/>
              </a:defRPr>
            </a:lvl1pPr>
          </a:lstStyle>
          <a:p>
            <a:r>
              <a:t>ANTES DE TERMINAR:</a:t>
            </a:r>
          </a:p>
        </p:txBody>
      </p:sp>
      <p:grpSp>
        <p:nvGrpSpPr>
          <p:cNvPr id="407" name="Grupo 13"/>
          <p:cNvGrpSpPr/>
          <p:nvPr/>
        </p:nvGrpSpPr>
        <p:grpSpPr>
          <a:xfrm>
            <a:off x="972819" y="3675167"/>
            <a:ext cx="4567086" cy="1987261"/>
            <a:chOff x="0" y="0"/>
            <a:chExt cx="4567085" cy="1987260"/>
          </a:xfrm>
        </p:grpSpPr>
        <p:sp>
          <p:nvSpPr>
            <p:cNvPr id="405" name="Google Shape;445;p20"/>
            <p:cNvSpPr txBox="1"/>
            <p:nvPr/>
          </p:nvSpPr>
          <p:spPr>
            <a:xfrm>
              <a:off x="-1" y="-1"/>
              <a:ext cx="4567086" cy="198726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p>
              <a:pPr>
                <a:lnSpc>
                  <a:spcPct val="115000"/>
                </a:lnSpc>
                <a:defRPr sz="1600">
                  <a:latin typeface="Calibri"/>
                  <a:ea typeface="Calibri"/>
                  <a:cs typeface="Calibri"/>
                  <a:sym typeface="Calibri"/>
                </a:defRPr>
              </a:pPr>
              <a:r>
                <a:t>¡No olvides contestar la Autoevaluación y entregar el Ticket de Salida!</a:t>
              </a:r>
              <a:endParaRPr>
                <a:latin typeface="+mj-lt"/>
                <a:ea typeface="+mj-ea"/>
                <a:cs typeface="+mj-cs"/>
                <a:sym typeface="Arial"/>
              </a:endParaRPr>
            </a:p>
            <a:p>
              <a:pPr>
                <a:lnSpc>
                  <a:spcPct val="115000"/>
                </a:lnSpc>
                <a:defRPr sz="1600">
                  <a:latin typeface="+mj-lt"/>
                  <a:ea typeface="+mj-ea"/>
                  <a:cs typeface="+mj-cs"/>
                  <a:sym typeface="Arial"/>
                </a:defRPr>
              </a:pPr>
              <a:endParaRPr>
                <a:latin typeface="+mj-lt"/>
                <a:ea typeface="+mj-ea"/>
                <a:cs typeface="+mj-cs"/>
                <a:sym typeface="Arial"/>
              </a:endParaRPr>
            </a:p>
            <a:p>
              <a:pPr>
                <a:lnSpc>
                  <a:spcPct val="115000"/>
                </a:lnSpc>
                <a:defRPr sz="2100" b="1">
                  <a:solidFill>
                    <a:srgbClr val="741B47"/>
                  </a:solidFill>
                  <a:latin typeface="Calibri"/>
                  <a:ea typeface="Calibri"/>
                  <a:cs typeface="Calibri"/>
                  <a:sym typeface="Calibri"/>
                </a:defRPr>
              </a:pPr>
              <a:r>
                <a:t>¡Hasta la próxima! </a:t>
              </a:r>
              <a:endParaRPr>
                <a:latin typeface="+mj-lt"/>
                <a:ea typeface="+mj-ea"/>
                <a:cs typeface="+mj-cs"/>
                <a:sym typeface="Arial"/>
              </a:endParaRPr>
            </a:p>
            <a:p>
              <a:pPr>
                <a:defRPr sz="2100" b="1" u="sng">
                  <a:solidFill>
                    <a:srgbClr val="741B47"/>
                  </a:solidFill>
                  <a:latin typeface="+mj-lt"/>
                  <a:ea typeface="+mj-ea"/>
                  <a:cs typeface="+mj-cs"/>
                  <a:sym typeface="Arial"/>
                </a:defRPr>
              </a:pPr>
              <a:r>
                <a:t/>
              </a:r>
              <a:br/>
              <a:endParaRPr/>
            </a:p>
          </p:txBody>
        </p:sp>
        <p:pic>
          <p:nvPicPr>
            <p:cNvPr id="406" name="Imagen 15" descr="Imagen 15"/>
            <p:cNvPicPr>
              <a:picLocks noChangeAspect="1"/>
            </p:cNvPicPr>
            <p:nvPr/>
          </p:nvPicPr>
          <p:blipFill>
            <a:blip r:embed="rId3"/>
            <a:stretch>
              <a:fillRect/>
            </a:stretch>
          </p:blipFill>
          <p:spPr>
            <a:xfrm>
              <a:off x="2269367" y="697155"/>
              <a:ext cx="673179" cy="603726"/>
            </a:xfrm>
            <a:prstGeom prst="rect">
              <a:avLst/>
            </a:prstGeom>
            <a:ln w="12700" cap="flat">
              <a:noFill/>
              <a:miter lim="400000"/>
            </a:ln>
            <a:effectLst/>
          </p:spPr>
        </p:pic>
      </p:grpSp>
      <p:sp>
        <p:nvSpPr>
          <p:cNvPr id="408" name="Google Shape;166;p5"/>
          <p:cNvSpPr txBox="1"/>
          <p:nvPr/>
        </p:nvSpPr>
        <p:spPr>
          <a:xfrm>
            <a:off x="920646" y="3113986"/>
            <a:ext cx="4359278" cy="4315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90000"/>
              </a:lnSpc>
              <a:defRPr sz="2000">
                <a:solidFill>
                  <a:srgbClr val="FF0000"/>
                </a:solidFill>
                <a:latin typeface="Calibri"/>
                <a:ea typeface="Calibri"/>
                <a:cs typeface="Calibri"/>
                <a:sym typeface="Calibri"/>
              </a:defRPr>
            </a:pPr>
            <a:r>
              <a:t>SISTEMA DE SEGURIDAD</a:t>
            </a:r>
            <a:r>
              <a:rPr b="1">
                <a:solidFill>
                  <a:srgbClr val="741B47"/>
                </a:solidFill>
              </a:rPr>
              <a:t> AIRBAGS 3</a:t>
            </a:r>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4</TotalTime>
  <Words>1193</Words>
  <Application>Microsoft Office PowerPoint</Application>
  <PresentationFormat>Personalizado</PresentationFormat>
  <Paragraphs>110</Paragraphs>
  <Slides>24</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24</vt:i4>
      </vt:variant>
    </vt:vector>
  </HeadingPairs>
  <TitlesOfParts>
    <vt:vector size="28" baseType="lpstr">
      <vt:lpstr>Arial</vt:lpstr>
      <vt:lpstr>Calibri</vt:lpstr>
      <vt:lpstr>Helvetica</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Toledo</cp:lastModifiedBy>
  <cp:revision>3</cp:revision>
  <dcterms:modified xsi:type="dcterms:W3CDTF">2021-01-28T04:05:07Z</dcterms:modified>
</cp:coreProperties>
</file>