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19" roundtripDataSignature="AMtx7mgsS8vGELWvNR+iNEhWoH6W1QKq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2: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15"/>
          <p:cNvSpPr/>
          <p:nvPr/>
        </p:nvSpPr>
        <p:spPr>
          <a:xfrm>
            <a:off x="270565" y="1747314"/>
            <a:ext cx="9346500" cy="5675922"/>
          </a:xfrm>
          <a:prstGeom prst="round1Rect">
            <a:avLst>
              <a:gd fmla="val 15350" name="adj"/>
            </a:avLst>
          </a:prstGeom>
          <a:solidFill>
            <a:srgbClr val="C4D7CD">
              <a:alpha val="6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15"/>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15"/>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15"/>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15"/>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15"/>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15"/>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16"/>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16"/>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16"/>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16"/>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17"/>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1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17"/>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5" name="Google Shape;25;p1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1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1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18"/>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1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1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1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1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1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19"/>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9"/>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19"/>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19"/>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42" name="Google Shape;42;p19"/>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19"/>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19"/>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1_One column text 2">
    <p:bg>
      <p:bgPr>
        <a:solidFill>
          <a:schemeClr val="lt1"/>
        </a:solidFill>
      </p:bgPr>
    </p:bg>
    <p:spTree>
      <p:nvGrpSpPr>
        <p:cNvPr id="45" name="Shape 45"/>
        <p:cNvGrpSpPr/>
        <p:nvPr/>
      </p:nvGrpSpPr>
      <p:grpSpPr>
        <a:xfrm>
          <a:off x="0" y="0"/>
          <a:ext cx="0" cy="0"/>
          <a:chOff x="0" y="0"/>
          <a:chExt cx="0" cy="0"/>
        </a:xfrm>
      </p:grpSpPr>
      <p:sp>
        <p:nvSpPr>
          <p:cNvPr id="46" name="Google Shape;46;p2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2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0"/>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6" ty="0" sy="99996"/>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51" name="Google Shape;51;p20"/>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2" name="Google Shape;52;p2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ELECTRÓNICA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21"/>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21"/>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6" name="Google Shape;56;p21"/>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21"/>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8" name="Google Shape;58;p21"/>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1"/>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5|</a:t>
            </a:r>
            <a:r>
              <a:rPr b="0" i="0" lang="en-US" sz="1600" u="none" cap="none" strike="noStrike">
                <a:solidFill>
                  <a:srgbClr val="29754D"/>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60" name="Google Shape;60;p21"/>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61" name="Google Shape;61;p2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34.png"/><Relationship Id="rId11" Type="http://schemas.openxmlformats.org/officeDocument/2006/relationships/image" Target="../media/image33.png"/><Relationship Id="rId10" Type="http://schemas.openxmlformats.org/officeDocument/2006/relationships/image" Target="../media/image19.png"/><Relationship Id="rId9" Type="http://schemas.openxmlformats.org/officeDocument/2006/relationships/image" Target="../media/image28.png"/><Relationship Id="rId5" Type="http://schemas.openxmlformats.org/officeDocument/2006/relationships/image" Target="../media/image18.png"/><Relationship Id="rId6" Type="http://schemas.openxmlformats.org/officeDocument/2006/relationships/image" Target="../media/image27.png"/><Relationship Id="rId7" Type="http://schemas.openxmlformats.org/officeDocument/2006/relationships/image" Target="../media/image20.png"/><Relationship Id="rId8"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3.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68" name="Google Shape;68;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1"/>
          <p:cNvSpPr txBox="1"/>
          <p:nvPr/>
        </p:nvSpPr>
        <p:spPr>
          <a:xfrm>
            <a:off x="374950" y="1995750"/>
            <a:ext cx="8478000" cy="2078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pic>
        <p:nvPicPr>
          <p:cNvPr id="70" name="Google Shape;70;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p:nvPr/>
        </p:nvSpPr>
        <p:spPr>
          <a:xfrm>
            <a:off x="1502229" y="2153570"/>
            <a:ext cx="5837131" cy="3430037"/>
          </a:xfrm>
          <a:prstGeom prst="roundRect">
            <a:avLst>
              <a:gd fmla="val 82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5" name="Google Shape;175;p10"/>
          <p:cNvSpPr txBox="1"/>
          <p:nvPr/>
        </p:nvSpPr>
        <p:spPr>
          <a:xfrm>
            <a:off x="2090057" y="2271117"/>
            <a:ext cx="4609210" cy="30174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12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El uso de medidores energéticos y remarcadores se vuelve esencial a la hora de generar el balance de gastos en energía, siendo ambos instrumentos esenciales para saber cuánta electricidad consumimos. Bajo este punto de vista, al tener un equipo de medición energética se puede generar una corrección en algún equipo que pueda estar generando un uso excesivo de electricidad por algún problema o falta de mantención.</a:t>
            </a:r>
            <a:endParaRPr b="0" i="0" sz="1400" u="none" cap="none" strike="noStrike">
              <a:solidFill>
                <a:srgbClr val="000000"/>
              </a:solidFill>
              <a:latin typeface="Arial"/>
              <a:ea typeface="Arial"/>
              <a:cs typeface="Arial"/>
              <a:sym typeface="Arial"/>
            </a:endParaRPr>
          </a:p>
        </p:txBody>
      </p:sp>
      <p:pic>
        <p:nvPicPr>
          <p:cNvPr id="176" name="Google Shape;176;p10"/>
          <p:cNvPicPr preferRelativeResize="0"/>
          <p:nvPr/>
        </p:nvPicPr>
        <p:blipFill rotWithShape="1">
          <a:blip r:embed="rId3">
            <a:alphaModFix/>
          </a:blip>
          <a:srcRect b="0" l="0" r="0" t="0"/>
          <a:stretch/>
        </p:blipFill>
        <p:spPr>
          <a:xfrm>
            <a:off x="6699267" y="2153570"/>
            <a:ext cx="1827870" cy="32525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182" name="Google Shape;182;p11"/>
          <p:cNvGrpSpPr/>
          <p:nvPr/>
        </p:nvGrpSpPr>
        <p:grpSpPr>
          <a:xfrm>
            <a:off x="2035277" y="2911885"/>
            <a:ext cx="6999671" cy="2696553"/>
            <a:chOff x="4461133" y="3098700"/>
            <a:chExt cx="4657800" cy="1525000"/>
          </a:xfrm>
        </p:grpSpPr>
        <p:sp>
          <p:nvSpPr>
            <p:cNvPr id="183" name="Google Shape;183;p11"/>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4" name="Google Shape;184;p11"/>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MEDIDOR ENERGÉTICO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185" name="Google Shape;185;p1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86" name="Google Shape;186;p11"/>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5</a:t>
            </a:r>
            <a:endParaRPr b="0" i="0" sz="5000" u="none" cap="none" strike="noStrike">
              <a:solidFill>
                <a:srgbClr val="8EB99F"/>
              </a:solidFill>
              <a:latin typeface="Calibri"/>
              <a:ea typeface="Calibri"/>
              <a:cs typeface="Calibri"/>
              <a:sym typeface="Calibri"/>
            </a:endParaRPr>
          </a:p>
        </p:txBody>
      </p:sp>
      <p:pic>
        <p:nvPicPr>
          <p:cNvPr id="187" name="Google Shape;187;p11"/>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188" name="Google Shape;188;p11"/>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189" name="Google Shape;189;p11"/>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grpSp>
        <p:nvGrpSpPr>
          <p:cNvPr id="194" name="Google Shape;194;p12"/>
          <p:cNvGrpSpPr/>
          <p:nvPr/>
        </p:nvGrpSpPr>
        <p:grpSpPr>
          <a:xfrm>
            <a:off x="24701" y="2705494"/>
            <a:ext cx="5835378" cy="1156253"/>
            <a:chOff x="-4788" y="2600094"/>
            <a:chExt cx="5835378" cy="1156253"/>
          </a:xfrm>
        </p:grpSpPr>
        <p:sp>
          <p:nvSpPr>
            <p:cNvPr id="195" name="Google Shape;195;p12"/>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196" name="Google Shape;196;p12"/>
            <p:cNvGrpSpPr/>
            <p:nvPr/>
          </p:nvGrpSpPr>
          <p:grpSpPr>
            <a:xfrm>
              <a:off x="-4788" y="2600094"/>
              <a:ext cx="1193379" cy="1156253"/>
              <a:chOff x="-4788" y="5117148"/>
              <a:chExt cx="1193379" cy="1156253"/>
            </a:xfrm>
          </p:grpSpPr>
          <p:sp>
            <p:nvSpPr>
              <p:cNvPr id="197" name="Google Shape;197;p12"/>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8" name="Google Shape;198;p12"/>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199" name="Google Shape;199;p12"/>
          <p:cNvGrpSpPr/>
          <p:nvPr/>
        </p:nvGrpSpPr>
        <p:grpSpPr>
          <a:xfrm>
            <a:off x="24701" y="5827421"/>
            <a:ext cx="5833674" cy="783000"/>
            <a:chOff x="-4788" y="5414468"/>
            <a:chExt cx="5833674" cy="783000"/>
          </a:xfrm>
        </p:grpSpPr>
        <p:grpSp>
          <p:nvGrpSpPr>
            <p:cNvPr id="200" name="Google Shape;200;p12"/>
            <p:cNvGrpSpPr/>
            <p:nvPr/>
          </p:nvGrpSpPr>
          <p:grpSpPr>
            <a:xfrm>
              <a:off x="-4788" y="5414468"/>
              <a:ext cx="1135500" cy="783000"/>
              <a:chOff x="-4788" y="6167965"/>
              <a:chExt cx="1135500" cy="783000"/>
            </a:xfrm>
          </p:grpSpPr>
          <p:sp>
            <p:nvSpPr>
              <p:cNvPr id="201" name="Google Shape;201;p12"/>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2" name="Google Shape;202;p12"/>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203" name="Google Shape;203;p12"/>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204" name="Google Shape;204;p12"/>
          <p:cNvGrpSpPr/>
          <p:nvPr/>
        </p:nvGrpSpPr>
        <p:grpSpPr>
          <a:xfrm>
            <a:off x="-4685" y="1887157"/>
            <a:ext cx="9306000" cy="783000"/>
            <a:chOff x="-4685" y="1887157"/>
            <a:chExt cx="9306000" cy="783000"/>
          </a:xfrm>
        </p:grpSpPr>
        <p:sp>
          <p:nvSpPr>
            <p:cNvPr id="205" name="Google Shape;205;p12"/>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12"/>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207" name="Google Shape;207;p12"/>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208" name="Google Shape;208;p12"/>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209" name="Google Shape;209;p12"/>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210" name="Google Shape;210;p12"/>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211" name="Google Shape;211;p12"/>
          <p:cNvGrpSpPr/>
          <p:nvPr/>
        </p:nvGrpSpPr>
        <p:grpSpPr>
          <a:xfrm>
            <a:off x="24701" y="4846110"/>
            <a:ext cx="5764674" cy="783000"/>
            <a:chOff x="-4788" y="3650215"/>
            <a:chExt cx="5764674" cy="783000"/>
          </a:xfrm>
        </p:grpSpPr>
        <p:sp>
          <p:nvSpPr>
            <p:cNvPr id="212" name="Google Shape;212;p12"/>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213" name="Google Shape;213;p12"/>
            <p:cNvGrpSpPr/>
            <p:nvPr/>
          </p:nvGrpSpPr>
          <p:grpSpPr>
            <a:xfrm>
              <a:off x="-4788" y="3650215"/>
              <a:ext cx="1135500" cy="783000"/>
              <a:chOff x="-4788" y="4407300"/>
              <a:chExt cx="1135500" cy="783000"/>
            </a:xfrm>
          </p:grpSpPr>
          <p:sp>
            <p:nvSpPr>
              <p:cNvPr id="214" name="Google Shape;214;p12"/>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5" name="Google Shape;215;p12"/>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216" name="Google Shape;216;p12"/>
          <p:cNvGrpSpPr/>
          <p:nvPr/>
        </p:nvGrpSpPr>
        <p:grpSpPr>
          <a:xfrm>
            <a:off x="24701" y="3864798"/>
            <a:ext cx="6503939" cy="783000"/>
            <a:chOff x="2348" y="4582469"/>
            <a:chExt cx="6503939" cy="783000"/>
          </a:xfrm>
        </p:grpSpPr>
        <p:sp>
          <p:nvSpPr>
            <p:cNvPr id="217" name="Google Shape;217;p12"/>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218" name="Google Shape;218;p12"/>
            <p:cNvGrpSpPr/>
            <p:nvPr/>
          </p:nvGrpSpPr>
          <p:grpSpPr>
            <a:xfrm>
              <a:off x="2348" y="4582469"/>
              <a:ext cx="1135500" cy="783000"/>
              <a:chOff x="2348" y="5287632"/>
              <a:chExt cx="1135500" cy="783000"/>
            </a:xfrm>
          </p:grpSpPr>
          <p:sp>
            <p:nvSpPr>
              <p:cNvPr id="219" name="Google Shape;219;p12"/>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20" name="Google Shape;220;p12"/>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221" name="Google Shape;221;p12"/>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222" name="Google Shape;222;p12"/>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223" name="Google Shape;223;p12"/>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9" name="Google Shape;229;p1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230" name="Google Shape;230;p1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31" name="Google Shape;231;p13"/>
          <p:cNvSpPr txBox="1"/>
          <p:nvPr/>
        </p:nvSpPr>
        <p:spPr>
          <a:xfrm>
            <a:off x="958647" y="298414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MEDIDOR ENERGÉTICO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32" name="Google Shape;232;p13"/>
          <p:cNvPicPr preferRelativeResize="0"/>
          <p:nvPr/>
        </p:nvPicPr>
        <p:blipFill rotWithShape="1">
          <a:blip r:embed="rId3">
            <a:alphaModFix/>
          </a:blip>
          <a:srcRect b="0" l="0" r="0" t="0"/>
          <a:stretch/>
        </p:blipFill>
        <p:spPr>
          <a:xfrm>
            <a:off x="3210793" y="4394152"/>
            <a:ext cx="674379" cy="604800"/>
          </a:xfrm>
          <a:prstGeom prst="rect">
            <a:avLst/>
          </a:prstGeom>
          <a:noFill/>
          <a:ln>
            <a:noFill/>
          </a:ln>
        </p:spPr>
      </p:pic>
      <p:pic>
        <p:nvPicPr>
          <p:cNvPr id="233" name="Google Shape;233;p13"/>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nvSpPr>
        <p:spPr>
          <a:xfrm>
            <a:off x="1139099" y="834799"/>
            <a:ext cx="5524459"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MÓDULO 5 </a:t>
            </a:r>
            <a:r>
              <a:rPr b="0" i="0" lang="en-US" sz="1200" u="none" cap="none" strike="noStrike">
                <a:solidFill>
                  <a:srgbClr val="29754D"/>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76" name="Google Shape;76;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7" name="Google Shape;77;p2"/>
          <p:cNvSpPr txBox="1"/>
          <p:nvPr/>
        </p:nvSpPr>
        <p:spPr>
          <a:xfrm>
            <a:off x="365425" y="2323031"/>
            <a:ext cx="4348089" cy="121265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29754D"/>
                </a:solidFill>
                <a:latin typeface="Calibri"/>
                <a:ea typeface="Calibri"/>
                <a:cs typeface="Calibri"/>
                <a:sym typeface="Calibri"/>
              </a:rPr>
              <a:t>MEDIDOR ENERGÉTICO</a:t>
            </a:r>
            <a:endParaRPr b="0" i="0" sz="1400" u="none" cap="none" strike="noStrike">
              <a:solidFill>
                <a:srgbClr val="000000"/>
              </a:solidFill>
              <a:latin typeface="Arial"/>
              <a:ea typeface="Arial"/>
              <a:cs typeface="Arial"/>
              <a:sym typeface="Arial"/>
            </a:endParaRPr>
          </a:p>
        </p:txBody>
      </p:sp>
      <p:pic>
        <p:nvPicPr>
          <p:cNvPr id="78" name="Google Shape;78;p2"/>
          <p:cNvPicPr preferRelativeResize="0"/>
          <p:nvPr/>
        </p:nvPicPr>
        <p:blipFill rotWithShape="1">
          <a:blip r:embed="rId3">
            <a:alphaModFix/>
          </a:blip>
          <a:srcRect b="0" l="0" r="0" t="0"/>
          <a:stretch/>
        </p:blipFill>
        <p:spPr>
          <a:xfrm>
            <a:off x="2349245" y="2144650"/>
            <a:ext cx="6709252" cy="50354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grpSp>
        <p:nvGrpSpPr>
          <p:cNvPr id="83" name="Google Shape;83;p3"/>
          <p:cNvGrpSpPr/>
          <p:nvPr/>
        </p:nvGrpSpPr>
        <p:grpSpPr>
          <a:xfrm>
            <a:off x="4917644" y="1631343"/>
            <a:ext cx="4122332" cy="4227328"/>
            <a:chOff x="1541397" y="1631343"/>
            <a:chExt cx="4122332" cy="4227328"/>
          </a:xfrm>
        </p:grpSpPr>
        <p:sp>
          <p:nvSpPr>
            <p:cNvPr id="84" name="Google Shape;84;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85" name="Google Shape;85;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86" name="Google Shape;86;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87" name="Google Shape;87;p3"/>
            <p:cNvSpPr txBox="1"/>
            <p:nvPr/>
          </p:nvSpPr>
          <p:spPr>
            <a:xfrm>
              <a:off x="1681318" y="3395582"/>
              <a:ext cx="2840592"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Instala tablero eléctrico, sistemas y dispositivos de protección para proteger máquinas y usuarios, de acuerdo a la normativa vigente.</a:t>
              </a:r>
              <a:endParaRPr b="0" i="0" sz="1400" u="none" cap="none" strike="noStrike">
                <a:solidFill>
                  <a:srgbClr val="000000"/>
                </a:solidFill>
                <a:latin typeface="Arial"/>
                <a:ea typeface="Arial"/>
                <a:cs typeface="Arial"/>
                <a:sym typeface="Arial"/>
              </a:endParaRPr>
            </a:p>
          </p:txBody>
        </p:sp>
        <p:sp>
          <p:nvSpPr>
            <p:cNvPr id="88" name="Google Shape;88;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89" name="Google Shape;89;p3"/>
          <p:cNvGrpSpPr/>
          <p:nvPr/>
        </p:nvGrpSpPr>
        <p:grpSpPr>
          <a:xfrm>
            <a:off x="1775857" y="1631343"/>
            <a:ext cx="2980513" cy="4227328"/>
            <a:chOff x="4727195" y="1631343"/>
            <a:chExt cx="2980513" cy="4227328"/>
          </a:xfrm>
        </p:grpSpPr>
        <p:sp>
          <p:nvSpPr>
            <p:cNvPr id="90" name="Google Shape;90;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1" name="Google Shape;91;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92" name="Google Shape;92;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93" name="Google Shape;93;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Estudio de caso</a:t>
              </a:r>
              <a:endParaRPr b="0" i="0" sz="1400" u="none" cap="none" strike="noStrike">
                <a:solidFill>
                  <a:srgbClr val="000000"/>
                </a:solidFill>
                <a:latin typeface="Arial"/>
                <a:ea typeface="Arial"/>
                <a:cs typeface="Arial"/>
                <a:sym typeface="Arial"/>
              </a:endParaRPr>
            </a:p>
          </p:txBody>
        </p:sp>
      </p:grpSp>
      <p:pic>
        <p:nvPicPr>
          <p:cNvPr id="94" name="Google Shape;94;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p:nvPr/>
        </p:nvSpPr>
        <p:spPr>
          <a:xfrm>
            <a:off x="4139385" y="2218944"/>
            <a:ext cx="4414306" cy="3967031"/>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0" name="Google Shape;100;p4"/>
          <p:cNvSpPr txBox="1"/>
          <p:nvPr/>
        </p:nvSpPr>
        <p:spPr>
          <a:xfrm>
            <a:off x="4428998" y="2218944"/>
            <a:ext cx="4107535" cy="354275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37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de Conocimientos Previos.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7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Medidores energético.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7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Wattmetro.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7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7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01" name="Google Shape;101;p4"/>
          <p:cNvGrpSpPr/>
          <p:nvPr/>
        </p:nvGrpSpPr>
        <p:grpSpPr>
          <a:xfrm>
            <a:off x="3991144" y="2601808"/>
            <a:ext cx="289034" cy="293285"/>
            <a:chOff x="4057498" y="2140788"/>
            <a:chExt cx="289034" cy="293285"/>
          </a:xfrm>
        </p:grpSpPr>
        <p:sp>
          <p:nvSpPr>
            <p:cNvPr id="102" name="Google Shape;102;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03" name="Google Shape;103;p4"/>
            <p:cNvSpPr txBox="1"/>
            <p:nvPr/>
          </p:nvSpPr>
          <p:spPr>
            <a:xfrm>
              <a:off x="4057498" y="214078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04" name="Google Shape;104;p4"/>
          <p:cNvGrpSpPr/>
          <p:nvPr/>
        </p:nvGrpSpPr>
        <p:grpSpPr>
          <a:xfrm>
            <a:off x="3996235" y="3349004"/>
            <a:ext cx="283943" cy="294544"/>
            <a:chOff x="4057826" y="2803586"/>
            <a:chExt cx="283943" cy="294544"/>
          </a:xfrm>
        </p:grpSpPr>
        <p:sp>
          <p:nvSpPr>
            <p:cNvPr id="105" name="Google Shape;105;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
            <p:cNvSpPr txBox="1"/>
            <p:nvPr/>
          </p:nvSpPr>
          <p:spPr>
            <a:xfrm>
              <a:off x="4057826" y="2803586"/>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07" name="Google Shape;107;p4"/>
          <p:cNvGrpSpPr/>
          <p:nvPr/>
        </p:nvGrpSpPr>
        <p:grpSpPr>
          <a:xfrm>
            <a:off x="4007676" y="4097459"/>
            <a:ext cx="272502" cy="294544"/>
            <a:chOff x="4069267" y="3500504"/>
            <a:chExt cx="272502" cy="294544"/>
          </a:xfrm>
        </p:grpSpPr>
        <p:sp>
          <p:nvSpPr>
            <p:cNvPr id="108" name="Google Shape;108;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4069267" y="350050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10" name="Google Shape;110;p4"/>
          <p:cNvSpPr txBox="1"/>
          <p:nvPr/>
        </p:nvSpPr>
        <p:spPr>
          <a:xfrm>
            <a:off x="4139385" y="1394107"/>
            <a:ext cx="3444039" cy="28690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29754D"/>
                </a:solidFill>
                <a:latin typeface="Calibri"/>
                <a:ea typeface="Calibri"/>
                <a:cs typeface="Calibri"/>
                <a:sym typeface="Calibri"/>
              </a:rPr>
              <a:t>MEDIDOR ENERGÉTICO</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13" name="Google Shape;113;p4"/>
          <p:cNvGrpSpPr/>
          <p:nvPr/>
        </p:nvGrpSpPr>
        <p:grpSpPr>
          <a:xfrm>
            <a:off x="4010249" y="4797225"/>
            <a:ext cx="269929" cy="290712"/>
            <a:chOff x="4122127" y="4064878"/>
            <a:chExt cx="269929" cy="290712"/>
          </a:xfrm>
        </p:grpSpPr>
        <p:sp>
          <p:nvSpPr>
            <p:cNvPr id="114" name="Google Shape;114;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
            <p:cNvSpPr txBox="1"/>
            <p:nvPr/>
          </p:nvSpPr>
          <p:spPr>
            <a:xfrm>
              <a:off x="4122127" y="4064878"/>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16" name="Google Shape;116;p4"/>
          <p:cNvGrpSpPr/>
          <p:nvPr/>
        </p:nvGrpSpPr>
        <p:grpSpPr>
          <a:xfrm>
            <a:off x="4010249" y="5470991"/>
            <a:ext cx="269929" cy="290712"/>
            <a:chOff x="4182332" y="4708705"/>
            <a:chExt cx="269929" cy="290712"/>
          </a:xfrm>
        </p:grpSpPr>
        <p:sp>
          <p:nvSpPr>
            <p:cNvPr id="117" name="Google Shape;117;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4182332" y="470870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25" name="Google Shape;125;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29754D"/>
                </a:solidFill>
                <a:latin typeface="Calibri"/>
                <a:ea typeface="Calibri"/>
                <a:cs typeface="Calibri"/>
                <a:sym typeface="Calibri"/>
              </a:rPr>
              <a:t>MEDIDOR ENERGÉTICO</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veamos cómo lo que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26" name="Google Shape;126;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28" name="Google Shape;128;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5</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p:nvPr/>
        </p:nvSpPr>
        <p:spPr>
          <a:xfrm>
            <a:off x="375976" y="2315688"/>
            <a:ext cx="8755498" cy="4339756"/>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6"/>
          <p:cNvSpPr/>
          <p:nvPr/>
        </p:nvSpPr>
        <p:spPr>
          <a:xfrm>
            <a:off x="1324014" y="3793206"/>
            <a:ext cx="6879848" cy="2597167"/>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MEDIDORES ENERGÉTICOS</a:t>
            </a:r>
            <a:endParaRPr b="0" i="0" sz="1400" u="none" cap="none" strike="noStrike">
              <a:solidFill>
                <a:srgbClr val="000000"/>
              </a:solidFill>
              <a:latin typeface="Arial"/>
              <a:ea typeface="Arial"/>
              <a:cs typeface="Arial"/>
              <a:sym typeface="Arial"/>
            </a:endParaRPr>
          </a:p>
        </p:txBody>
      </p:sp>
      <p:sp>
        <p:nvSpPr>
          <p:cNvPr id="136" name="Google Shape;136;p6"/>
          <p:cNvSpPr txBox="1"/>
          <p:nvPr/>
        </p:nvSpPr>
        <p:spPr>
          <a:xfrm>
            <a:off x="588789" y="2387255"/>
            <a:ext cx="8166903" cy="133438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La necesidad de realizar mediciones de consumo eléctrico siempre es un tema de interés cuando hablamos de electricidad, dado que es de vital importancia a la hora de realizar el balance en la factura de la luz. Debido a que existen diferentes tipos de energía eléctrica es lógico que también existan diferentes formas de medirla.</a:t>
            </a:r>
            <a:endParaRPr b="0" i="0" sz="1400" u="none" cap="none" strike="noStrike">
              <a:solidFill>
                <a:srgbClr val="000000"/>
              </a:solidFill>
              <a:latin typeface="Arial"/>
              <a:ea typeface="Arial"/>
              <a:cs typeface="Arial"/>
              <a:sym typeface="Arial"/>
            </a:endParaRPr>
          </a:p>
        </p:txBody>
      </p:sp>
      <p:grpSp>
        <p:nvGrpSpPr>
          <p:cNvPr id="137" name="Google Shape;137;p6"/>
          <p:cNvGrpSpPr/>
          <p:nvPr/>
        </p:nvGrpSpPr>
        <p:grpSpPr>
          <a:xfrm>
            <a:off x="2316480" y="4058327"/>
            <a:ext cx="4632742" cy="2037674"/>
            <a:chOff x="1937149" y="3891480"/>
            <a:chExt cx="5457908" cy="2400617"/>
          </a:xfrm>
        </p:grpSpPr>
        <p:pic>
          <p:nvPicPr>
            <p:cNvPr id="138" name="Google Shape;138;p6"/>
            <p:cNvPicPr preferRelativeResize="0"/>
            <p:nvPr/>
          </p:nvPicPr>
          <p:blipFill rotWithShape="1">
            <a:blip r:embed="rId3">
              <a:alphaModFix/>
            </a:blip>
            <a:srcRect b="0" l="0" r="0" t="0"/>
            <a:stretch/>
          </p:blipFill>
          <p:spPr>
            <a:xfrm>
              <a:off x="1937149" y="4003091"/>
              <a:ext cx="2614532" cy="2251732"/>
            </a:xfrm>
            <a:prstGeom prst="rect">
              <a:avLst/>
            </a:prstGeom>
            <a:noFill/>
            <a:ln>
              <a:noFill/>
            </a:ln>
          </p:spPr>
        </p:pic>
        <p:sp>
          <p:nvSpPr>
            <p:cNvPr id="139" name="Google Shape;139;p6"/>
            <p:cNvSpPr txBox="1"/>
            <p:nvPr/>
          </p:nvSpPr>
          <p:spPr>
            <a:xfrm>
              <a:off x="4763938" y="4344127"/>
              <a:ext cx="88852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600"/>
                <a:buFont typeface="Arial"/>
                <a:buNone/>
              </a:pPr>
              <a:r>
                <a:rPr b="0" i="0" lang="en-US" sz="9600" u="none" cap="none" strike="noStrike">
                  <a:solidFill>
                    <a:schemeClr val="dk1"/>
                  </a:solidFill>
                  <a:latin typeface="Calibri"/>
                  <a:ea typeface="Calibri"/>
                  <a:cs typeface="Calibri"/>
                  <a:sym typeface="Calibri"/>
                </a:rPr>
                <a:t>=</a:t>
              </a:r>
              <a:endParaRPr b="0" i="0" sz="9600" u="none" cap="none" strike="noStrike">
                <a:solidFill>
                  <a:schemeClr val="dk1"/>
                </a:solidFill>
                <a:latin typeface="Calibri"/>
                <a:ea typeface="Calibri"/>
                <a:cs typeface="Calibri"/>
                <a:sym typeface="Calibri"/>
              </a:endParaRPr>
            </a:p>
          </p:txBody>
        </p:sp>
        <p:sp>
          <p:nvSpPr>
            <p:cNvPr id="140" name="Google Shape;140;p6"/>
            <p:cNvSpPr txBox="1"/>
            <p:nvPr/>
          </p:nvSpPr>
          <p:spPr>
            <a:xfrm>
              <a:off x="5985736" y="3891480"/>
              <a:ext cx="1409321" cy="240061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0"/>
                <a:buFont typeface="Arial"/>
                <a:buNone/>
              </a:pPr>
              <a:r>
                <a:rPr b="0" i="0" lang="en-US" sz="15000" u="none" cap="none" strike="noStrike">
                  <a:solidFill>
                    <a:schemeClr val="dk1"/>
                  </a:solidFill>
                  <a:latin typeface="Calibri"/>
                  <a:ea typeface="Calibri"/>
                  <a:cs typeface="Calibri"/>
                  <a:sym typeface="Calibri"/>
                </a:rPr>
                <a:t>$</a:t>
              </a:r>
              <a:endParaRPr b="0" i="0" sz="150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REMARCADORES</a:t>
            </a:r>
            <a:endParaRPr b="0" i="0" sz="1400" u="none" cap="none" strike="noStrike">
              <a:solidFill>
                <a:srgbClr val="000000"/>
              </a:solidFill>
              <a:latin typeface="Arial"/>
              <a:ea typeface="Arial"/>
              <a:cs typeface="Arial"/>
              <a:sym typeface="Arial"/>
            </a:endParaRPr>
          </a:p>
        </p:txBody>
      </p:sp>
      <p:sp>
        <p:nvSpPr>
          <p:cNvPr id="146" name="Google Shape;146;p7"/>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7" name="Google Shape;147;p7"/>
          <p:cNvSpPr txBox="1"/>
          <p:nvPr/>
        </p:nvSpPr>
        <p:spPr>
          <a:xfrm>
            <a:off x="757968" y="2346809"/>
            <a:ext cx="4102163" cy="351815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El uso de remarcadores es necesario cuando se necesita saber el consumo eléctrico de  una propiedad dentro de un mismo terreno el cual ya posee un empalme y medidor de la compañía, pero este normalmente se sub arrienda y por ende se divide la factura de la luz.</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Los más sencillos son de tipo monofásico y miden en KWh. </a:t>
            </a:r>
            <a:endParaRPr b="0" i="0" sz="2000" u="none" cap="none" strike="noStrike">
              <a:solidFill>
                <a:schemeClr val="dk1"/>
              </a:solidFill>
              <a:latin typeface="Calibri"/>
              <a:ea typeface="Calibri"/>
              <a:cs typeface="Calibri"/>
              <a:sym typeface="Calibri"/>
            </a:endParaRPr>
          </a:p>
        </p:txBody>
      </p:sp>
      <p:sp>
        <p:nvSpPr>
          <p:cNvPr id="148" name="Google Shape;148;p7"/>
          <p:cNvSpPr/>
          <p:nvPr/>
        </p:nvSpPr>
        <p:spPr>
          <a:xfrm>
            <a:off x="5242125" y="2221986"/>
            <a:ext cx="3630703" cy="3872425"/>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9" name="Google Shape;149;p7"/>
          <p:cNvPicPr preferRelativeResize="0"/>
          <p:nvPr/>
        </p:nvPicPr>
        <p:blipFill rotWithShape="1">
          <a:blip r:embed="rId3">
            <a:alphaModFix/>
          </a:blip>
          <a:srcRect b="0" l="0" r="0" t="0"/>
          <a:stretch/>
        </p:blipFill>
        <p:spPr>
          <a:xfrm>
            <a:off x="5717855" y="2767583"/>
            <a:ext cx="2838115" cy="28381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lang="en-US" sz="2800">
                <a:solidFill>
                  <a:srgbClr val="29754D"/>
                </a:solidFill>
                <a:latin typeface="Calibri"/>
                <a:ea typeface="Calibri"/>
                <a:cs typeface="Calibri"/>
                <a:sym typeface="Calibri"/>
              </a:rPr>
              <a:t>CÓMO</a:t>
            </a:r>
            <a:r>
              <a:rPr b="1" i="0" lang="en-US" sz="2800" u="none" cap="none" strike="noStrike">
                <a:solidFill>
                  <a:srgbClr val="29754D"/>
                </a:solidFill>
                <a:latin typeface="Calibri"/>
                <a:ea typeface="Calibri"/>
                <a:cs typeface="Calibri"/>
                <a:sym typeface="Calibri"/>
              </a:rPr>
              <a:t> FUNCIONA UN WATTMETRO</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6" name="Google Shape;156;p8"/>
          <p:cNvSpPr txBox="1"/>
          <p:nvPr/>
        </p:nvSpPr>
        <p:spPr>
          <a:xfrm>
            <a:off x="757968" y="1961293"/>
            <a:ext cx="8260772" cy="9694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Calibri"/>
                <a:ea typeface="Calibri"/>
                <a:cs typeface="Calibri"/>
                <a:sym typeface="Calibri"/>
              </a:rPr>
              <a:t>Un wattmetro consiste en la unión de un voltímetro y un amperímetro al conocer la intensidad que circula por una carga Rx y la tensión se puede obtener la potencia aplicando la ley de ohm.</a:t>
            </a:r>
            <a:endParaRPr b="0" i="0" sz="1400" u="none" cap="none" strike="noStrike">
              <a:solidFill>
                <a:srgbClr val="000000"/>
              </a:solidFill>
              <a:latin typeface="Arial"/>
              <a:ea typeface="Arial"/>
              <a:cs typeface="Arial"/>
              <a:sym typeface="Arial"/>
            </a:endParaRPr>
          </a:p>
        </p:txBody>
      </p:sp>
      <p:sp>
        <p:nvSpPr>
          <p:cNvPr id="157" name="Google Shape;157;p8"/>
          <p:cNvSpPr/>
          <p:nvPr/>
        </p:nvSpPr>
        <p:spPr>
          <a:xfrm>
            <a:off x="757968" y="3199218"/>
            <a:ext cx="8260772" cy="3182364"/>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58" name="Google Shape;158;p8"/>
          <p:cNvPicPr preferRelativeResize="0"/>
          <p:nvPr/>
        </p:nvPicPr>
        <p:blipFill rotWithShape="1">
          <a:blip r:embed="rId3">
            <a:alphaModFix/>
          </a:blip>
          <a:srcRect b="26203" l="8005" r="15332" t="17899"/>
          <a:stretch/>
        </p:blipFill>
        <p:spPr>
          <a:xfrm>
            <a:off x="1055841" y="3858317"/>
            <a:ext cx="3305560" cy="2008534"/>
          </a:xfrm>
          <a:prstGeom prst="rect">
            <a:avLst/>
          </a:prstGeom>
          <a:noFill/>
          <a:ln>
            <a:noFill/>
          </a:ln>
        </p:spPr>
      </p:pic>
      <p:pic>
        <p:nvPicPr>
          <p:cNvPr id="159" name="Google Shape;159;p8"/>
          <p:cNvPicPr preferRelativeResize="0"/>
          <p:nvPr/>
        </p:nvPicPr>
        <p:blipFill rotWithShape="1">
          <a:blip r:embed="rId4">
            <a:alphaModFix/>
          </a:blip>
          <a:srcRect b="0" l="0" r="0" t="0"/>
          <a:stretch/>
        </p:blipFill>
        <p:spPr>
          <a:xfrm>
            <a:off x="4956691" y="3649394"/>
            <a:ext cx="3962060" cy="24916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lang="en-US" sz="2800">
                <a:solidFill>
                  <a:srgbClr val="29754D"/>
                </a:solidFill>
                <a:latin typeface="Calibri"/>
                <a:ea typeface="Calibri"/>
                <a:cs typeface="Calibri"/>
                <a:sym typeface="Calibri"/>
              </a:rPr>
              <a:t>CÓMO</a:t>
            </a:r>
            <a:r>
              <a:rPr b="1" i="0" lang="en-US" sz="2800" u="none" cap="none" strike="noStrike">
                <a:solidFill>
                  <a:srgbClr val="29754D"/>
                </a:solidFill>
                <a:latin typeface="Calibri"/>
                <a:ea typeface="Calibri"/>
                <a:cs typeface="Calibri"/>
                <a:sym typeface="Calibri"/>
              </a:rPr>
              <a:t> FUNCIONA UN WATTMETRO</a:t>
            </a:r>
            <a:endParaRPr b="0" i="0" sz="1400" u="none" cap="none" strike="noStrike">
              <a:solidFill>
                <a:srgbClr val="000000"/>
              </a:solidFill>
              <a:latin typeface="Arial"/>
              <a:ea typeface="Arial"/>
              <a:cs typeface="Arial"/>
              <a:sym typeface="Arial"/>
            </a:endParaRPr>
          </a:p>
        </p:txBody>
      </p:sp>
      <p:sp>
        <p:nvSpPr>
          <p:cNvPr id="165" name="Google Shape;165;p9"/>
          <p:cNvSpPr/>
          <p:nvPr/>
        </p:nvSpPr>
        <p:spPr>
          <a:xfrm>
            <a:off x="375974" y="1692824"/>
            <a:ext cx="8935294" cy="5046643"/>
          </a:xfrm>
          <a:prstGeom prst="roundRect">
            <a:avLst>
              <a:gd fmla="val 3408"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6" name="Google Shape;166;p9"/>
          <p:cNvSpPr txBox="1"/>
          <p:nvPr/>
        </p:nvSpPr>
        <p:spPr>
          <a:xfrm>
            <a:off x="705555" y="1881481"/>
            <a:ext cx="8375146" cy="20312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 el caso de los wattmetros de panel, como su nombre lo indica, van montados permanentemente en un panel o tablero eléctrico. Son especialmente útiles para medir el consumo en líneas de producción o tableros generales. Además al poseer una interfaz gráfica, son mucho más sencillos de leer que los equipos analógicos y presentan servicios como comunicación rs485 y ethernet para dirigir la información hacia un PLC.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p9"/>
          <p:cNvSpPr/>
          <p:nvPr/>
        </p:nvSpPr>
        <p:spPr>
          <a:xfrm>
            <a:off x="1262744" y="3779838"/>
            <a:ext cx="7162800" cy="2729820"/>
          </a:xfrm>
          <a:prstGeom prst="roundRect">
            <a:avLst>
              <a:gd fmla="val 856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8" name="Google Shape;168;p9"/>
          <p:cNvPicPr preferRelativeResize="0"/>
          <p:nvPr/>
        </p:nvPicPr>
        <p:blipFill rotWithShape="1">
          <a:blip r:embed="rId3">
            <a:alphaModFix/>
          </a:blip>
          <a:srcRect b="0" l="0" r="0" t="0"/>
          <a:stretch/>
        </p:blipFill>
        <p:spPr>
          <a:xfrm>
            <a:off x="2243327" y="3992578"/>
            <a:ext cx="1840617" cy="2304453"/>
          </a:xfrm>
          <a:prstGeom prst="rect">
            <a:avLst/>
          </a:prstGeom>
          <a:noFill/>
          <a:ln>
            <a:noFill/>
          </a:ln>
        </p:spPr>
      </p:pic>
      <p:pic>
        <p:nvPicPr>
          <p:cNvPr id="169" name="Google Shape;169;p9"/>
          <p:cNvPicPr preferRelativeResize="0"/>
          <p:nvPr/>
        </p:nvPicPr>
        <p:blipFill rotWithShape="1">
          <a:blip r:embed="rId4">
            <a:alphaModFix/>
          </a:blip>
          <a:srcRect b="0" l="0" r="0" t="0"/>
          <a:stretch/>
        </p:blipFill>
        <p:spPr>
          <a:xfrm>
            <a:off x="5481405" y="4031969"/>
            <a:ext cx="2210335" cy="22103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