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35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hXh5D5jDd36bjHqQKcI+xAJs9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35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11" Type="http://schemas.openxmlformats.org/officeDocument/2006/relationships/image" Target="../media/image34.png"/><Relationship Id="rId10" Type="http://schemas.openxmlformats.org/officeDocument/2006/relationships/image" Target="../media/image28.png"/><Relationship Id="rId9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7.png"/><Relationship Id="rId8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s://fch.cl/iniciativa/tp-digital/" TargetMode="External"/><Relationship Id="rId5" Type="http://schemas.openxmlformats.org/officeDocument/2006/relationships/hyperlink" Target="https://tinyurl.com/ya6zkhju" TargetMode="External"/><Relationship Id="rId6" Type="http://schemas.openxmlformats.org/officeDocument/2006/relationships/hyperlink" Target="https://tp-digital.territorio.la/" TargetMode="External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65425" y="2155141"/>
            <a:ext cx="9354838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 DOMICILIARIAS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038" y="2841266"/>
            <a:ext cx="5633883" cy="37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90" name="Google Shape;1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VISITA TÉNICA </a:t>
              </a:r>
              <a:r>
                <a:rPr b="1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DOMICILIARIA</a:t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ARMADO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TABLEROS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6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03" name="Google Shape;203;p6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6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TES.pdf" id="207" name="Google Shape;2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4200" y="2501900"/>
            <a:ext cx="5600700" cy="37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ARMADO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TABLEROS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43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14" name="Google Shape;214;p43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" name="Google Shape;216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43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4042" y="2444068"/>
            <a:ext cx="4467059" cy="44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/>
          <p:nvPr/>
        </p:nvSpPr>
        <p:spPr>
          <a:xfrm>
            <a:off x="341050" y="2415418"/>
            <a:ext cx="4271076" cy="1653623"/>
          </a:xfrm>
          <a:prstGeom prst="roundRect">
            <a:avLst>
              <a:gd fmla="val 14189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658351" y="2566727"/>
            <a:ext cx="3648975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este montaje se fabricará un tablero eléctrico entregado en el siguiente diagrama unilineal además de conectarlo a la puesta a tierra, utilice materiales y herramientas adecuadas a lo solicitado.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5464" y="2165794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ARMADO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TABLEROS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44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28" name="Google Shape;228;p44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4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44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4"/>
          <p:cNvSpPr/>
          <p:nvPr/>
        </p:nvSpPr>
        <p:spPr>
          <a:xfrm>
            <a:off x="466023" y="2461177"/>
            <a:ext cx="7671883" cy="3698323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4"/>
          <p:cNvSpPr/>
          <p:nvPr/>
        </p:nvSpPr>
        <p:spPr>
          <a:xfrm>
            <a:off x="783325" y="2844791"/>
            <a:ext cx="6760475" cy="3293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técnica de armado: montado, conexión y orden; demostración realizada por el docente.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Finalmente se determinan los pasos a seguir más relevante para cada montaje (resumen y bitácora).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8173" y="2243230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105" y="1595590"/>
            <a:ext cx="3519595" cy="5141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45"/>
          <p:cNvGrpSpPr/>
          <p:nvPr/>
        </p:nvGrpSpPr>
        <p:grpSpPr>
          <a:xfrm>
            <a:off x="2325603" y="2043129"/>
            <a:ext cx="2480731" cy="2180293"/>
            <a:chOff x="2335435" y="1846483"/>
            <a:chExt cx="2480731" cy="2180293"/>
          </a:xfrm>
        </p:grpSpPr>
        <p:sp>
          <p:nvSpPr>
            <p:cNvPr id="241" name="Google Shape;241;p45"/>
            <p:cNvSpPr/>
            <p:nvPr/>
          </p:nvSpPr>
          <p:spPr>
            <a:xfrm flipH="1">
              <a:off x="2460551" y="1846483"/>
              <a:ext cx="2355615" cy="1761258"/>
            </a:xfrm>
            <a:prstGeom prst="roundRect">
              <a:avLst>
                <a:gd fmla="val 101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5"/>
            <p:cNvSpPr/>
            <p:nvPr/>
          </p:nvSpPr>
          <p:spPr>
            <a:xfrm flipH="1" rot="-8303776">
              <a:off x="2530873" y="3315292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5"/>
          <p:cNvGrpSpPr/>
          <p:nvPr/>
        </p:nvGrpSpPr>
        <p:grpSpPr>
          <a:xfrm>
            <a:off x="502396" y="4397787"/>
            <a:ext cx="2835223" cy="1761257"/>
            <a:chOff x="512228" y="4201141"/>
            <a:chExt cx="2835223" cy="1761257"/>
          </a:xfrm>
        </p:grpSpPr>
        <p:sp>
          <p:nvSpPr>
            <p:cNvPr id="244" name="Google Shape;244;p45"/>
            <p:cNvSpPr/>
            <p:nvPr/>
          </p:nvSpPr>
          <p:spPr>
            <a:xfrm flipH="1">
              <a:off x="512228" y="4201141"/>
              <a:ext cx="2355614" cy="1761257"/>
            </a:xfrm>
            <a:prstGeom prst="roundRect">
              <a:avLst>
                <a:gd fmla="val 10157" name="adj"/>
              </a:avLst>
            </a:prstGeom>
            <a:solidFill>
              <a:srgbClr val="B99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5"/>
            <p:cNvSpPr/>
            <p:nvPr/>
          </p:nvSpPr>
          <p:spPr>
            <a:xfrm flipH="1" rot="6977022">
              <a:off x="2818912" y="4686875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rgbClr val="B99F2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4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5"/>
          <p:cNvSpPr txBox="1"/>
          <p:nvPr/>
        </p:nvSpPr>
        <p:spPr>
          <a:xfrm flipH="1">
            <a:off x="3062526" y="2426592"/>
            <a:ext cx="1283168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¿Qué?</a:t>
            </a:r>
            <a:endParaRPr b="0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5"/>
          <p:cNvSpPr txBox="1"/>
          <p:nvPr/>
        </p:nvSpPr>
        <p:spPr>
          <a:xfrm flipH="1">
            <a:off x="963711" y="4805075"/>
            <a:ext cx="1553458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¿Cómo?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45"/>
          <p:cNvGrpSpPr/>
          <p:nvPr/>
        </p:nvGrpSpPr>
        <p:grpSpPr>
          <a:xfrm>
            <a:off x="3337621" y="4565733"/>
            <a:ext cx="2903710" cy="1761258"/>
            <a:chOff x="3347453" y="4369087"/>
            <a:chExt cx="2903710" cy="1761258"/>
          </a:xfrm>
        </p:grpSpPr>
        <p:sp>
          <p:nvSpPr>
            <p:cNvPr id="251" name="Google Shape;251;p45"/>
            <p:cNvSpPr/>
            <p:nvPr/>
          </p:nvSpPr>
          <p:spPr>
            <a:xfrm flipH="1" rot="4244882">
              <a:off x="5722758" y="4544241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5"/>
            <p:cNvSpPr/>
            <p:nvPr/>
          </p:nvSpPr>
          <p:spPr>
            <a:xfrm flipH="1">
              <a:off x="3347453" y="4369087"/>
              <a:ext cx="2355614" cy="1761258"/>
            </a:xfrm>
            <a:prstGeom prst="roundRect">
              <a:avLst>
                <a:gd fmla="val 10157" name="adj"/>
              </a:avLst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45"/>
          <p:cNvSpPr txBox="1"/>
          <p:nvPr/>
        </p:nvSpPr>
        <p:spPr>
          <a:xfrm flipH="1">
            <a:off x="3704110" y="4945895"/>
            <a:ext cx="1702091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695" y="1870892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2033" y="4206540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929" y="4345725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/>
        </p:nvSpPr>
        <p:spPr>
          <a:xfrm>
            <a:off x="1033883" y="1926751"/>
            <a:ext cx="6878217" cy="4770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 los materiales y herramientas a utilizar, no existe equipamiento innecesario en el lugar de trabajo.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los conceptos entregados en la teoría según la normativa citada, interpretando el esquema a realizar.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herramientas adecuadamente, evitando el daño de éstas.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accesorios correctamente, empleándolos para lo que fueron diseñados.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Cumple con lo solicitado, siendo la instalación funcional.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organizado en el área de trabajo, manteniendo el orden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todo el proceso.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cuidadoso de su integridad física y la del equipo de trabajo, empleando EPP y no mal empleando herramientas.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Gestiona correctamente materiales, minimiza la perdida de estos.</a:t>
            </a:r>
            <a:endParaRPr/>
          </a:p>
        </p:txBody>
      </p:sp>
      <p:sp>
        <p:nvSpPr>
          <p:cNvPr id="262" name="Google Shape;262;p4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057191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769299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37622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427376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91873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98951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572957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6367980"/>
            <a:ext cx="294086" cy="29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277" name="Google Shape;277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" name="Google Shape;278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279" name="Google Shape;279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0" name="Google Shape;280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1" name="Google Shape;281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282" name="Google Shape;282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283" name="Google Shape;283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4" name="Google Shape;284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5" name="Google Shape;285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287" name="Google Shape;287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9" name="Google Shape;28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294" name="Google Shape;294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" name="Google Shape;295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296" name="Google Shape;296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7" name="Google Shape;297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8" name="Google Shape;298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299" name="Google Shape;299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01" name="Google Shape;301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2" name="Google Shape;302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03" name="Google Shape;303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TABLERO ELÉCTRICO</a:t>
            </a: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Y PROTECCIONES</a:t>
            </a:r>
            <a:endParaRPr b="0" i="0" sz="2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INSTALACIONES ELÉCTRICAS DOMICILIARIAS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7"/>
          <p:cNvSpPr txBox="1"/>
          <p:nvPr/>
        </p:nvSpPr>
        <p:spPr>
          <a:xfrm>
            <a:off x="365425" y="2073102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 txBox="1"/>
          <p:nvPr/>
        </p:nvSpPr>
        <p:spPr>
          <a:xfrm>
            <a:off x="365425" y="2190107"/>
            <a:ext cx="6074500" cy="5621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 ELÉCTRICO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PROTECCIONES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6-portada.png" id="73" name="Google Shape;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070" y="1740673"/>
            <a:ext cx="7614122" cy="571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828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 tablero eléctrico y elementos de protección eléctrica para instalación eléctrica de alumbrado, de acuerdo a las especificaciones técnicas del plano y/o proyecto eléctrico, considerando la normativa vigente.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Demostración Guiada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(4 pasos)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75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/>
          <p:nvPr/>
        </p:nvSpPr>
        <p:spPr>
          <a:xfrm>
            <a:off x="3323085" y="1888170"/>
            <a:ext cx="5936601" cy="5103575"/>
          </a:xfrm>
          <a:prstGeom prst="roundRect">
            <a:avLst>
              <a:gd fmla="val 4233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3597339" y="1975028"/>
            <a:ext cx="5662347" cy="5016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informe resumen creado en la actividad anterior, aplicando la normativa vigente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y aplicar símbolos y planimetría en la interpretación de esquemas de diagramas unilineal, así como también diferencias técnicas del material eléctrico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herramientas y accesorios para el armado de tableros y la conexión a puesta tierra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con los diferentes tipos de protecciones para instalaciones eléctricas domiciliarias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Fabricar tableros existentes en las instalaciones domiciliarias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Aprendimos?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Completar bitácora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5"/>
          <p:cNvGrpSpPr/>
          <p:nvPr/>
        </p:nvGrpSpPr>
        <p:grpSpPr>
          <a:xfrm>
            <a:off x="3198977" y="2017424"/>
            <a:ext cx="264902" cy="271662"/>
            <a:chOff x="3198977" y="2017424"/>
            <a:chExt cx="264902" cy="271662"/>
          </a:xfrm>
        </p:grpSpPr>
        <p:sp>
          <p:nvSpPr>
            <p:cNvPr id="96" name="Google Shape;96;p5"/>
            <p:cNvSpPr/>
            <p:nvPr/>
          </p:nvSpPr>
          <p:spPr>
            <a:xfrm>
              <a:off x="3198977" y="2017424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3225700" y="201742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3198977" y="2636966"/>
            <a:ext cx="264902" cy="271662"/>
            <a:chOff x="4076867" y="2826468"/>
            <a:chExt cx="264902" cy="271662"/>
          </a:xfrm>
        </p:grpSpPr>
        <p:sp>
          <p:nvSpPr>
            <p:cNvPr id="99" name="Google Shape;99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 txBox="1"/>
            <p:nvPr/>
          </p:nvSpPr>
          <p:spPr>
            <a:xfrm>
              <a:off x="4103590" y="282646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>
            <a:off x="3198977" y="3483678"/>
            <a:ext cx="264902" cy="271662"/>
            <a:chOff x="4076867" y="3523386"/>
            <a:chExt cx="264902" cy="271662"/>
          </a:xfrm>
        </p:grpSpPr>
        <p:sp>
          <p:nvSpPr>
            <p:cNvPr id="102" name="Google Shape;102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 txBox="1"/>
            <p:nvPr/>
          </p:nvSpPr>
          <p:spPr>
            <a:xfrm>
              <a:off x="4103590" y="352338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5"/>
          <p:cNvSpPr txBox="1"/>
          <p:nvPr/>
        </p:nvSpPr>
        <p:spPr>
          <a:xfrm>
            <a:off x="4076867" y="1309036"/>
            <a:ext cx="451095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TABLERO ELÉCTRICO Y PROTECCIONES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375975" y="1364234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5"/>
          <p:cNvGrpSpPr/>
          <p:nvPr/>
        </p:nvGrpSpPr>
        <p:grpSpPr>
          <a:xfrm>
            <a:off x="3198977" y="4325205"/>
            <a:ext cx="264902" cy="271662"/>
            <a:chOff x="4127154" y="4083928"/>
            <a:chExt cx="264902" cy="271662"/>
          </a:xfrm>
        </p:grpSpPr>
        <p:sp>
          <p:nvSpPr>
            <p:cNvPr id="107" name="Google Shape;107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4153877" y="408392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5"/>
          <p:cNvGrpSpPr/>
          <p:nvPr/>
        </p:nvGrpSpPr>
        <p:grpSpPr>
          <a:xfrm>
            <a:off x="3198977" y="5077618"/>
            <a:ext cx="264902" cy="271662"/>
            <a:chOff x="4187359" y="4727755"/>
            <a:chExt cx="264902" cy="271662"/>
          </a:xfrm>
        </p:grpSpPr>
        <p:sp>
          <p:nvSpPr>
            <p:cNvPr id="110" name="Google Shape;110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4214082" y="472775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5"/>
          <p:cNvGrpSpPr/>
          <p:nvPr/>
        </p:nvGrpSpPr>
        <p:grpSpPr>
          <a:xfrm>
            <a:off x="3198977" y="5694200"/>
            <a:ext cx="264902" cy="271662"/>
            <a:chOff x="4176709" y="5270971"/>
            <a:chExt cx="264902" cy="271662"/>
          </a:xfrm>
        </p:grpSpPr>
        <p:sp>
          <p:nvSpPr>
            <p:cNvPr id="113" name="Google Shape;113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4203432" y="527097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3198977" y="6132965"/>
            <a:ext cx="264902" cy="271662"/>
            <a:chOff x="4176709" y="5270971"/>
            <a:chExt cx="264902" cy="271662"/>
          </a:xfrm>
        </p:grpSpPr>
        <p:sp>
          <p:nvSpPr>
            <p:cNvPr id="116" name="Google Shape;116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4203432" y="527097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3198977" y="6632198"/>
            <a:ext cx="264902" cy="271662"/>
            <a:chOff x="4176709" y="5270971"/>
            <a:chExt cx="264902" cy="271662"/>
          </a:xfrm>
        </p:grpSpPr>
        <p:sp>
          <p:nvSpPr>
            <p:cNvPr id="119" name="Google Shape;119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 txBox="1"/>
            <p:nvPr/>
          </p:nvSpPr>
          <p:spPr>
            <a:xfrm>
              <a:off x="4203432" y="527097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816853" y="3441307"/>
            <a:ext cx="4512229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 ELÉCTRICO Y PROTECCIONES</a:t>
            </a:r>
            <a:endParaRPr b="0" i="0" sz="14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ESTA ACTIVIDAD: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39"/>
          <p:cNvGrpSpPr/>
          <p:nvPr/>
        </p:nvGrpSpPr>
        <p:grpSpPr>
          <a:xfrm>
            <a:off x="375975" y="2164930"/>
            <a:ext cx="6321573" cy="1469923"/>
            <a:chOff x="375975" y="2164930"/>
            <a:chExt cx="6321573" cy="1469923"/>
          </a:xfrm>
        </p:grpSpPr>
        <p:sp>
          <p:nvSpPr>
            <p:cNvPr id="137" name="Google Shape;137;p39"/>
            <p:cNvSpPr txBox="1"/>
            <p:nvPr/>
          </p:nvSpPr>
          <p:spPr>
            <a:xfrm>
              <a:off x="585997" y="2874281"/>
              <a:ext cx="5440500" cy="279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¿Qué se realizará?</a:t>
              </a:r>
              <a:endParaRPr b="1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Montaje de canalización eléctrica de diferentes tipos, utilizada en instalaciones domiciliarias.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9"/>
            <p:cNvSpPr/>
            <p:nvPr/>
          </p:nvSpPr>
          <p:spPr>
            <a:xfrm>
              <a:off x="375975" y="2393530"/>
              <a:ext cx="6092973" cy="1241323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" name="Google Shape;139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0348" y="2164930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39"/>
          <p:cNvGrpSpPr/>
          <p:nvPr/>
        </p:nvGrpSpPr>
        <p:grpSpPr>
          <a:xfrm>
            <a:off x="375975" y="3621893"/>
            <a:ext cx="6321573" cy="1749324"/>
            <a:chOff x="375975" y="3664349"/>
            <a:chExt cx="6321573" cy="1749324"/>
          </a:xfrm>
        </p:grpSpPr>
        <p:sp>
          <p:nvSpPr>
            <p:cNvPr id="141" name="Google Shape;141;p39"/>
            <p:cNvSpPr txBox="1"/>
            <p:nvPr/>
          </p:nvSpPr>
          <p:spPr>
            <a:xfrm>
              <a:off x="585997" y="4513401"/>
              <a:ext cx="5784710" cy="279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¿Cómo se realizará?</a:t>
              </a:r>
              <a:endParaRPr b="1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Aplicando la teoría revisada y aprendida con anterioridad.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Normativa.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Trabajando con herramientas, materiales eléctricos y accesorios.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Utilizando procedimiento de montaje indicados.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9"/>
            <p:cNvSpPr/>
            <p:nvPr/>
          </p:nvSpPr>
          <p:spPr>
            <a:xfrm>
              <a:off x="375975" y="3892949"/>
              <a:ext cx="6092973" cy="152072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3" name="Google Shape;143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0348" y="366434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39"/>
          <p:cNvGrpSpPr/>
          <p:nvPr/>
        </p:nvGrpSpPr>
        <p:grpSpPr>
          <a:xfrm>
            <a:off x="375975" y="5358257"/>
            <a:ext cx="6321573" cy="1469923"/>
            <a:chOff x="375975" y="5413673"/>
            <a:chExt cx="6321573" cy="1469923"/>
          </a:xfrm>
        </p:grpSpPr>
        <p:sp>
          <p:nvSpPr>
            <p:cNvPr id="145" name="Google Shape;145;p39"/>
            <p:cNvSpPr txBox="1"/>
            <p:nvPr/>
          </p:nvSpPr>
          <p:spPr>
            <a:xfrm>
              <a:off x="585997" y="6123024"/>
              <a:ext cx="5440500" cy="279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¿Para qué se realizará?</a:t>
              </a:r>
              <a:endParaRPr b="1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experimentalmente las habilidades para realizar un correcto armado y conexión de tableros eléctricos, que incluya protecciones y puesta a tierra.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9"/>
            <p:cNvSpPr/>
            <p:nvPr/>
          </p:nvSpPr>
          <p:spPr>
            <a:xfrm>
              <a:off x="375975" y="5642273"/>
              <a:ext cx="6092973" cy="1241323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0348" y="541367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2607" y="1404684"/>
            <a:ext cx="3464223" cy="543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40"/>
          <p:cNvGrpSpPr/>
          <p:nvPr/>
        </p:nvGrpSpPr>
        <p:grpSpPr>
          <a:xfrm>
            <a:off x="3758582" y="1533450"/>
            <a:ext cx="5076598" cy="2360124"/>
            <a:chOff x="-1373856" y="2035275"/>
            <a:chExt cx="5076598" cy="2360124"/>
          </a:xfrm>
        </p:grpSpPr>
        <p:grpSp>
          <p:nvGrpSpPr>
            <p:cNvPr id="155" name="Google Shape;155;p40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156" name="Google Shape;156;p40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0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40"/>
            <p:cNvSpPr txBox="1"/>
            <p:nvPr/>
          </p:nvSpPr>
          <p:spPr>
            <a:xfrm>
              <a:off x="-517957" y="2456482"/>
              <a:ext cx="4086757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“Uso de Multitester o Multímetro”</a:t>
              </a:r>
              <a:endParaRPr/>
            </a:p>
          </p:txBody>
        </p:sp>
      </p:grpSp>
      <p:sp>
        <p:nvSpPr>
          <p:cNvPr id="159" name="Google Shape;159;p40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41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166" name="Google Shape;166;p41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1"/>
            <p:cNvSpPr txBox="1"/>
            <p:nvPr/>
          </p:nvSpPr>
          <p:spPr>
            <a:xfrm>
              <a:off x="4869752" y="3412390"/>
              <a:ext cx="3840561" cy="842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n-US" sz="16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ley de ohm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funcionamiento condensador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4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1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171" name="Google Shape;171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2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2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dirigido a apoyar a los centros educativos y docentes de formación técnico profesional a nivel nacional, incorporando recursos virtuales en los procesos de enseñanza aprendizaje.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2"/>
          <p:cNvSpPr/>
          <p:nvPr/>
        </p:nvSpPr>
        <p:spPr>
          <a:xfrm>
            <a:off x="915161" y="4771334"/>
            <a:ext cx="77054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registrarte ingresa a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https://fch.cl/iniciativa/tp-digital/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inscríbete aquí: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https://tinyurl.com/ya6zkhju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recibas tu nombre de usuario y contraseña, podrás acceder a los recursos siguiendo este enlace: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