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715500" cy="7556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DO8J03xiUD3+bVVQ6sfHEGUnO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8B5E84-2351-4CFC-931F-0B0750596FC5}">
  <a:tblStyle styleId="{1E8B5E84-2351-4CFC-931F-0B0750596FC5}" styleName="Table_0">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FE2CD"/>
          </a:solidFill>
        </a:fill>
      </a:tcStyle>
    </a:wholeTbl>
    <a:band1H>
      <a:tcTxStyle/>
      <a:tcStyle>
        <a:tcBdr/>
      </a:tcStyle>
    </a:band1H>
    <a:band2H>
      <a:tcTxStyle b="off" i="off"/>
      <a:tcStyle>
        <a:tcBdr/>
        <a:fill>
          <a:solidFill>
            <a:srgbClr val="FFF1E8"/>
          </a:solidFill>
        </a:fill>
      </a:tcStyle>
    </a:band2H>
    <a:band1V>
      <a:tcTxStyle/>
      <a:tcStyle>
        <a:tcBdr/>
      </a:tcStyle>
    </a:band1V>
    <a:band2V>
      <a:tcTxStyle/>
      <a:tcStyle>
        <a:tcBdr/>
      </a:tcStyle>
    </a:band2V>
    <a:lastCol>
      <a:tcTxStyle/>
      <a:tcStyle>
        <a:tcBdr/>
      </a:tcStyle>
    </a:lastCol>
    <a:firstCol>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2: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7: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0: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1: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4: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5: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One column text" type="title">
  <p:cSld name="TITLE">
    <p:spTree>
      <p:nvGrpSpPr>
        <p:cNvPr id="1" name="Shape 18"/>
        <p:cNvGrpSpPr/>
        <p:nvPr/>
      </p:nvGrpSpPr>
      <p:grpSpPr>
        <a:xfrm>
          <a:off x="0" y="0"/>
          <a:ext cx="0" cy="0"/>
          <a:chOff x="0" y="0"/>
          <a:chExt cx="0" cy="0"/>
        </a:xfrm>
      </p:grpSpPr>
      <p:sp>
        <p:nvSpPr>
          <p:cNvPr id="19" name="Google Shape;19;p33"/>
          <p:cNvSpPr txBox="1">
            <a:spLocks noGrp="1"/>
          </p:cNvSpPr>
          <p:nvPr>
            <p:ph type="sldNum" idx="12"/>
          </p:nvPr>
        </p:nvSpPr>
        <p:spPr>
          <a:xfrm>
            <a:off x="4695825" y="6800556"/>
            <a:ext cx="2266950" cy="406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tx">
  <p:cSld name="TITLE_AND_BODY">
    <p:spTree>
      <p:nvGrpSpPr>
        <p:cNvPr id="1" name="Shape 20"/>
        <p:cNvGrpSpPr/>
        <p:nvPr/>
      </p:nvGrpSpPr>
      <p:grpSpPr>
        <a:xfrm>
          <a:off x="0" y="0"/>
          <a:ext cx="0" cy="0"/>
          <a:chOff x="0" y="0"/>
          <a:chExt cx="0" cy="0"/>
        </a:xfrm>
      </p:grpSpPr>
      <p:grpSp>
        <p:nvGrpSpPr>
          <p:cNvPr id="21" name="Google Shape;21;p34"/>
          <p:cNvGrpSpPr/>
          <p:nvPr/>
        </p:nvGrpSpPr>
        <p:grpSpPr>
          <a:xfrm>
            <a:off x="242855" y="1756548"/>
            <a:ext cx="9346503" cy="5675925"/>
            <a:chOff x="-1" y="-1"/>
            <a:chExt cx="9346502" cy="5675924"/>
          </a:xfrm>
        </p:grpSpPr>
        <p:sp>
          <p:nvSpPr>
            <p:cNvPr id="22" name="Google Shape;22;p34"/>
            <p:cNvSpPr/>
            <p:nvPr/>
          </p:nvSpPr>
          <p:spPr>
            <a:xfrm>
              <a:off x="-1" y="-1"/>
              <a:ext cx="9346502" cy="5675924"/>
            </a:xfrm>
            <a:custGeom>
              <a:avLst/>
              <a:gdLst/>
              <a:ahLst/>
              <a:cxnLst/>
              <a:rect l="l" t="t"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4"/>
            <p:cNvSpPr txBox="1"/>
            <p:nvPr/>
          </p:nvSpPr>
          <p:spPr>
            <a:xfrm>
              <a:off x="0" y="2647844"/>
              <a:ext cx="9091318"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24" name="Google Shape;24;p34" descr="Imagen 9"/>
          <p:cNvPicPr preferRelativeResize="0"/>
          <p:nvPr/>
        </p:nvPicPr>
        <p:blipFill rotWithShape="1">
          <a:blip r:embed="rId2">
            <a:alphaModFix/>
          </a:blip>
          <a:srcRect/>
          <a:stretch/>
        </p:blipFill>
        <p:spPr>
          <a:xfrm>
            <a:off x="433440" y="418596"/>
            <a:ext cx="2897435" cy="680400"/>
          </a:xfrm>
          <a:prstGeom prst="rect">
            <a:avLst/>
          </a:prstGeom>
          <a:noFill/>
          <a:ln>
            <a:noFill/>
          </a:ln>
        </p:spPr>
      </p:pic>
      <p:pic>
        <p:nvPicPr>
          <p:cNvPr id="25" name="Google Shape;25;p34" descr="Imagen 4"/>
          <p:cNvPicPr preferRelativeResize="0"/>
          <p:nvPr/>
        </p:nvPicPr>
        <p:blipFill rotWithShape="1">
          <a:blip r:embed="rId3">
            <a:alphaModFix/>
          </a:blip>
          <a:srcRect/>
          <a:stretch/>
        </p:blipFill>
        <p:spPr>
          <a:xfrm>
            <a:off x="8272364" y="1222172"/>
            <a:ext cx="1080001" cy="241875"/>
          </a:xfrm>
          <a:prstGeom prst="rect">
            <a:avLst/>
          </a:prstGeom>
          <a:noFill/>
          <a:ln>
            <a:noFill/>
          </a:ln>
        </p:spPr>
      </p:pic>
      <p:pic>
        <p:nvPicPr>
          <p:cNvPr id="26" name="Google Shape;26;p34" descr="Imagen 5"/>
          <p:cNvPicPr preferRelativeResize="0"/>
          <p:nvPr/>
        </p:nvPicPr>
        <p:blipFill rotWithShape="1">
          <a:blip r:embed="rId4">
            <a:alphaModFix/>
          </a:blip>
          <a:srcRect/>
          <a:stretch/>
        </p:blipFill>
        <p:spPr>
          <a:xfrm>
            <a:off x="8272364" y="418596"/>
            <a:ext cx="1080001" cy="664778"/>
          </a:xfrm>
          <a:prstGeom prst="rect">
            <a:avLst/>
          </a:prstGeom>
          <a:noFill/>
          <a:ln>
            <a:noFill/>
          </a:ln>
        </p:spPr>
      </p:pic>
      <p:sp>
        <p:nvSpPr>
          <p:cNvPr id="27" name="Google Shape;27;p34"/>
          <p:cNvSpPr txBox="1">
            <a:spLocks noGrp="1"/>
          </p:cNvSpPr>
          <p:nvPr>
            <p:ph type="sldNum" idx="12"/>
          </p:nvPr>
        </p:nvSpPr>
        <p:spPr>
          <a:xfrm>
            <a:off x="4695825" y="6800556"/>
            <a:ext cx="2266950" cy="406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spTree>
      <p:nvGrpSpPr>
        <p:cNvPr id="1" name="Shape 28"/>
        <p:cNvGrpSpPr/>
        <p:nvPr/>
      </p:nvGrpSpPr>
      <p:grpSpPr>
        <a:xfrm>
          <a:off x="0" y="0"/>
          <a:ext cx="0" cy="0"/>
          <a:chOff x="0" y="0"/>
          <a:chExt cx="0" cy="0"/>
        </a:xfrm>
      </p:grpSpPr>
      <p:sp>
        <p:nvSpPr>
          <p:cNvPr id="29" name="Google Shape;29;p35"/>
          <p:cNvSpPr/>
          <p:nvPr/>
        </p:nvSpPr>
        <p:spPr>
          <a:xfrm>
            <a:off x="180899" y="180900"/>
            <a:ext cx="7911002" cy="651001"/>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 name="Google Shape;30;p35"/>
          <p:cNvGrpSpPr/>
          <p:nvPr/>
        </p:nvGrpSpPr>
        <p:grpSpPr>
          <a:xfrm>
            <a:off x="8091899" y="451666"/>
            <a:ext cx="662102" cy="380236"/>
            <a:chOff x="0" y="0"/>
            <a:chExt cx="662100" cy="380234"/>
          </a:xfrm>
        </p:grpSpPr>
        <p:sp>
          <p:nvSpPr>
            <p:cNvPr id="31" name="Google Shape;31;p35"/>
            <p:cNvSpPr/>
            <p:nvPr/>
          </p:nvSpPr>
          <p:spPr>
            <a:xfrm>
              <a:off x="0" y="327733"/>
              <a:ext cx="662100" cy="52501"/>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5"/>
            <p:cNvSpPr txBox="1"/>
            <p:nvPr/>
          </p:nvSpPr>
          <p:spPr>
            <a:xfrm>
              <a:off x="0" y="0"/>
              <a:ext cx="662100"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33" name="Google Shape;33;p35"/>
          <p:cNvGrpSpPr/>
          <p:nvPr/>
        </p:nvGrpSpPr>
        <p:grpSpPr>
          <a:xfrm>
            <a:off x="8753999" y="451666"/>
            <a:ext cx="785402" cy="380236"/>
            <a:chOff x="0" y="0"/>
            <a:chExt cx="785401" cy="380234"/>
          </a:xfrm>
        </p:grpSpPr>
        <p:sp>
          <p:nvSpPr>
            <p:cNvPr id="34" name="Google Shape;34;p35"/>
            <p:cNvSpPr/>
            <p:nvPr/>
          </p:nvSpPr>
          <p:spPr>
            <a:xfrm>
              <a:off x="0" y="327733"/>
              <a:ext cx="785401" cy="52501"/>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5"/>
            <p:cNvSpPr txBox="1"/>
            <p:nvPr/>
          </p:nvSpPr>
          <p:spPr>
            <a:xfrm>
              <a:off x="0" y="0"/>
              <a:ext cx="785401"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6" name="Google Shape;36;p35"/>
          <p:cNvSpPr txBox="1"/>
          <p:nvPr/>
        </p:nvSpPr>
        <p:spPr>
          <a:xfrm>
            <a:off x="442650" y="350325"/>
            <a:ext cx="7441801" cy="372209"/>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Dotación de Personal</a:t>
            </a:r>
            <a:endParaRPr/>
          </a:p>
        </p:txBody>
      </p:sp>
      <p:sp>
        <p:nvSpPr>
          <p:cNvPr id="37" name="Google Shape;37;p35"/>
          <p:cNvSpPr txBox="1"/>
          <p:nvPr/>
        </p:nvSpPr>
        <p:spPr>
          <a:xfrm>
            <a:off x="8443617" y="271142"/>
            <a:ext cx="1166701" cy="392005"/>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7|</a:t>
            </a:r>
            <a:r>
              <a:rPr lang="en-US" sz="1600" b="0" i="0" u="none" strike="noStrike" cap="none">
                <a:solidFill>
                  <a:srgbClr val="ED6B00"/>
                </a:solidFill>
                <a:latin typeface="Calibri"/>
                <a:ea typeface="Calibri"/>
                <a:cs typeface="Calibri"/>
                <a:sym typeface="Calibri"/>
              </a:rPr>
              <a:t>2</a:t>
            </a:r>
            <a:endParaRPr/>
          </a:p>
        </p:txBody>
      </p:sp>
      <p:sp>
        <p:nvSpPr>
          <p:cNvPr id="38" name="Google Shape;38;p35"/>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lvl1pPr marL="0" marR="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200">
              <a:latin typeface="Arial"/>
              <a:ea typeface="Arial"/>
              <a:cs typeface="Arial"/>
              <a:sym typeface="Arial"/>
            </a:endParaRPr>
          </a:p>
        </p:txBody>
      </p:sp>
      <p:sp>
        <p:nvSpPr>
          <p:cNvPr id="39" name="Google Shape;39;p35"/>
          <p:cNvSpPr txBox="1"/>
          <p:nvPr/>
        </p:nvSpPr>
        <p:spPr>
          <a:xfrm>
            <a:off x="375975" y="6881800"/>
            <a:ext cx="6786599" cy="31711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_AND_BODY">
  <p:cSld name="TITLE_AND_BODY 2">
    <p:spTree>
      <p:nvGrpSpPr>
        <p:cNvPr id="1" name="Shape 40"/>
        <p:cNvGrpSpPr/>
        <p:nvPr/>
      </p:nvGrpSpPr>
      <p:grpSpPr>
        <a:xfrm>
          <a:off x="0" y="0"/>
          <a:ext cx="0" cy="0"/>
          <a:chOff x="0" y="0"/>
          <a:chExt cx="0" cy="0"/>
        </a:xfrm>
      </p:grpSpPr>
      <p:sp>
        <p:nvSpPr>
          <p:cNvPr id="41" name="Google Shape;41;p36"/>
          <p:cNvSpPr/>
          <p:nvPr/>
        </p:nvSpPr>
        <p:spPr>
          <a:xfrm rot="10800000" flipH="1">
            <a:off x="180974" y="832249"/>
            <a:ext cx="9358202" cy="1236901"/>
          </a:xfrm>
          <a:custGeom>
            <a:avLst/>
            <a:gdLst/>
            <a:ahLst/>
            <a:cxnLst/>
            <a:rect l="l" t="t"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6"/>
          <p:cNvSpPr/>
          <p:nvPr/>
        </p:nvSpPr>
        <p:spPr>
          <a:xfrm>
            <a:off x="180899" y="180900"/>
            <a:ext cx="7911002" cy="651001"/>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3" name="Google Shape;43;p36"/>
          <p:cNvGrpSpPr/>
          <p:nvPr/>
        </p:nvGrpSpPr>
        <p:grpSpPr>
          <a:xfrm>
            <a:off x="8091899" y="451666"/>
            <a:ext cx="662102" cy="380236"/>
            <a:chOff x="0" y="0"/>
            <a:chExt cx="662100" cy="380234"/>
          </a:xfrm>
        </p:grpSpPr>
        <p:sp>
          <p:nvSpPr>
            <p:cNvPr id="44" name="Google Shape;44;p36"/>
            <p:cNvSpPr/>
            <p:nvPr/>
          </p:nvSpPr>
          <p:spPr>
            <a:xfrm>
              <a:off x="0" y="327733"/>
              <a:ext cx="662100" cy="52501"/>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6"/>
            <p:cNvSpPr txBox="1"/>
            <p:nvPr/>
          </p:nvSpPr>
          <p:spPr>
            <a:xfrm>
              <a:off x="0" y="0"/>
              <a:ext cx="662100"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46" name="Google Shape;46;p36"/>
          <p:cNvGrpSpPr/>
          <p:nvPr/>
        </p:nvGrpSpPr>
        <p:grpSpPr>
          <a:xfrm>
            <a:off x="8753999" y="451666"/>
            <a:ext cx="785402" cy="380236"/>
            <a:chOff x="0" y="0"/>
            <a:chExt cx="785401" cy="380234"/>
          </a:xfrm>
        </p:grpSpPr>
        <p:sp>
          <p:nvSpPr>
            <p:cNvPr id="47" name="Google Shape;47;p36"/>
            <p:cNvSpPr/>
            <p:nvPr/>
          </p:nvSpPr>
          <p:spPr>
            <a:xfrm>
              <a:off x="0" y="327733"/>
              <a:ext cx="785401" cy="52501"/>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6"/>
            <p:cNvSpPr txBox="1"/>
            <p:nvPr/>
          </p:nvSpPr>
          <p:spPr>
            <a:xfrm>
              <a:off x="0" y="0"/>
              <a:ext cx="785401"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9" name="Google Shape;49;p36"/>
          <p:cNvSpPr txBox="1"/>
          <p:nvPr/>
        </p:nvSpPr>
        <p:spPr>
          <a:xfrm>
            <a:off x="8443617" y="271142"/>
            <a:ext cx="1166701" cy="392005"/>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7|</a:t>
            </a:r>
            <a:r>
              <a:rPr lang="en-US" sz="1600" b="0" i="0" u="none" strike="noStrike" cap="none">
                <a:solidFill>
                  <a:srgbClr val="ED6B00"/>
                </a:solidFill>
                <a:latin typeface="Calibri"/>
                <a:ea typeface="Calibri"/>
                <a:cs typeface="Calibri"/>
                <a:sym typeface="Calibri"/>
              </a:rPr>
              <a:t>2</a:t>
            </a:r>
            <a:endParaRPr/>
          </a:p>
        </p:txBody>
      </p:sp>
      <p:sp>
        <p:nvSpPr>
          <p:cNvPr id="50" name="Google Shape;50;p36"/>
          <p:cNvSpPr txBox="1"/>
          <p:nvPr/>
        </p:nvSpPr>
        <p:spPr>
          <a:xfrm>
            <a:off x="442650" y="350325"/>
            <a:ext cx="7441801" cy="372209"/>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Dotación de Personal</a:t>
            </a:r>
            <a:endParaRPr/>
          </a:p>
        </p:txBody>
      </p:sp>
      <p:sp>
        <p:nvSpPr>
          <p:cNvPr id="51" name="Google Shape;51;p36"/>
          <p:cNvSpPr txBox="1"/>
          <p:nvPr/>
        </p:nvSpPr>
        <p:spPr>
          <a:xfrm>
            <a:off x="375975" y="6881800"/>
            <a:ext cx="6786599" cy="31711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52" name="Google Shape;52;p36"/>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lvl1pPr marL="0" marR="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200">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_ONLY" type="titleOnly">
  <p:cSld name="TITLE_ONLY">
    <p:spTree>
      <p:nvGrpSpPr>
        <p:cNvPr id="1" name="Shape 53"/>
        <p:cNvGrpSpPr/>
        <p:nvPr/>
      </p:nvGrpSpPr>
      <p:grpSpPr>
        <a:xfrm>
          <a:off x="0" y="0"/>
          <a:ext cx="0" cy="0"/>
          <a:chOff x="0" y="0"/>
          <a:chExt cx="0" cy="0"/>
        </a:xfrm>
      </p:grpSpPr>
      <p:sp>
        <p:nvSpPr>
          <p:cNvPr id="54" name="Google Shape;54;p37"/>
          <p:cNvSpPr/>
          <p:nvPr/>
        </p:nvSpPr>
        <p:spPr>
          <a:xfrm rot="10800000" flipH="1">
            <a:off x="181649" y="822025"/>
            <a:ext cx="9356702"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7"/>
          <p:cNvSpPr/>
          <p:nvPr/>
        </p:nvSpPr>
        <p:spPr>
          <a:xfrm>
            <a:off x="180899" y="180900"/>
            <a:ext cx="7911002" cy="651001"/>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 name="Google Shape;56;p37"/>
          <p:cNvGrpSpPr/>
          <p:nvPr/>
        </p:nvGrpSpPr>
        <p:grpSpPr>
          <a:xfrm>
            <a:off x="8091899" y="451666"/>
            <a:ext cx="662102" cy="380236"/>
            <a:chOff x="0" y="0"/>
            <a:chExt cx="662100" cy="380234"/>
          </a:xfrm>
        </p:grpSpPr>
        <p:sp>
          <p:nvSpPr>
            <p:cNvPr id="57" name="Google Shape;57;p37"/>
            <p:cNvSpPr/>
            <p:nvPr/>
          </p:nvSpPr>
          <p:spPr>
            <a:xfrm>
              <a:off x="0" y="327733"/>
              <a:ext cx="662100" cy="52501"/>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7"/>
            <p:cNvSpPr txBox="1"/>
            <p:nvPr/>
          </p:nvSpPr>
          <p:spPr>
            <a:xfrm>
              <a:off x="0" y="0"/>
              <a:ext cx="662100"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59" name="Google Shape;59;p37"/>
          <p:cNvGrpSpPr/>
          <p:nvPr/>
        </p:nvGrpSpPr>
        <p:grpSpPr>
          <a:xfrm>
            <a:off x="8753999" y="451666"/>
            <a:ext cx="785402" cy="380236"/>
            <a:chOff x="0" y="0"/>
            <a:chExt cx="785401" cy="380234"/>
          </a:xfrm>
        </p:grpSpPr>
        <p:sp>
          <p:nvSpPr>
            <p:cNvPr id="60" name="Google Shape;60;p37"/>
            <p:cNvSpPr/>
            <p:nvPr/>
          </p:nvSpPr>
          <p:spPr>
            <a:xfrm>
              <a:off x="0" y="327733"/>
              <a:ext cx="785401" cy="52501"/>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7"/>
            <p:cNvSpPr txBox="1"/>
            <p:nvPr/>
          </p:nvSpPr>
          <p:spPr>
            <a:xfrm>
              <a:off x="0" y="0"/>
              <a:ext cx="785401"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62" name="Google Shape;62;p37"/>
          <p:cNvSpPr txBox="1"/>
          <p:nvPr/>
        </p:nvSpPr>
        <p:spPr>
          <a:xfrm>
            <a:off x="442650" y="350325"/>
            <a:ext cx="7441801" cy="372209"/>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Dotación de Personal</a:t>
            </a:r>
            <a:endParaRPr/>
          </a:p>
        </p:txBody>
      </p:sp>
      <p:sp>
        <p:nvSpPr>
          <p:cNvPr id="63" name="Google Shape;63;p37"/>
          <p:cNvSpPr txBox="1"/>
          <p:nvPr/>
        </p:nvSpPr>
        <p:spPr>
          <a:xfrm>
            <a:off x="8443617" y="271142"/>
            <a:ext cx="1166701" cy="392005"/>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7|</a:t>
            </a:r>
            <a:r>
              <a:rPr lang="en-US" sz="1600" b="0" i="0" u="none" strike="noStrike" cap="none">
                <a:solidFill>
                  <a:srgbClr val="ED6B00"/>
                </a:solidFill>
                <a:latin typeface="Calibri"/>
                <a:ea typeface="Calibri"/>
                <a:cs typeface="Calibri"/>
                <a:sym typeface="Calibri"/>
              </a:rPr>
              <a:t>2</a:t>
            </a:r>
            <a:endParaRPr/>
          </a:p>
        </p:txBody>
      </p:sp>
      <p:sp>
        <p:nvSpPr>
          <p:cNvPr id="64" name="Google Shape;64;p37"/>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lvl1pPr marL="0" marR="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200">
              <a:latin typeface="Arial"/>
              <a:ea typeface="Arial"/>
              <a:cs typeface="Arial"/>
              <a:sym typeface="Arial"/>
            </a:endParaRPr>
          </a:p>
        </p:txBody>
      </p:sp>
      <p:sp>
        <p:nvSpPr>
          <p:cNvPr id="65" name="Google Shape;65;p37"/>
          <p:cNvSpPr txBox="1"/>
          <p:nvPr/>
        </p:nvSpPr>
        <p:spPr>
          <a:xfrm>
            <a:off x="375975" y="6881800"/>
            <a:ext cx="6786599" cy="31711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_AND_TWO_COLUMNS" type="twoColTx">
  <p:cSld name="TITLE_AND_TWO_COLUMNS">
    <p:spTree>
      <p:nvGrpSpPr>
        <p:cNvPr id="1" name="Shape 66"/>
        <p:cNvGrpSpPr/>
        <p:nvPr/>
      </p:nvGrpSpPr>
      <p:grpSpPr>
        <a:xfrm>
          <a:off x="0" y="0"/>
          <a:ext cx="0" cy="0"/>
          <a:chOff x="0" y="0"/>
          <a:chExt cx="0" cy="0"/>
        </a:xfrm>
      </p:grpSpPr>
      <p:sp>
        <p:nvSpPr>
          <p:cNvPr id="67" name="Google Shape;67;p38"/>
          <p:cNvSpPr/>
          <p:nvPr/>
        </p:nvSpPr>
        <p:spPr>
          <a:xfrm rot="10800000" flipH="1">
            <a:off x="181649" y="822025"/>
            <a:ext cx="9356702"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8"/>
          <p:cNvSpPr/>
          <p:nvPr/>
        </p:nvSpPr>
        <p:spPr>
          <a:xfrm>
            <a:off x="180899" y="180900"/>
            <a:ext cx="7911002" cy="651001"/>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 name="Google Shape;69;p38"/>
          <p:cNvGrpSpPr/>
          <p:nvPr/>
        </p:nvGrpSpPr>
        <p:grpSpPr>
          <a:xfrm>
            <a:off x="8091899" y="451666"/>
            <a:ext cx="662102" cy="380236"/>
            <a:chOff x="0" y="0"/>
            <a:chExt cx="662100" cy="380234"/>
          </a:xfrm>
        </p:grpSpPr>
        <p:sp>
          <p:nvSpPr>
            <p:cNvPr id="70" name="Google Shape;70;p38"/>
            <p:cNvSpPr/>
            <p:nvPr/>
          </p:nvSpPr>
          <p:spPr>
            <a:xfrm>
              <a:off x="0" y="327733"/>
              <a:ext cx="662100" cy="52501"/>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8"/>
            <p:cNvSpPr txBox="1"/>
            <p:nvPr/>
          </p:nvSpPr>
          <p:spPr>
            <a:xfrm>
              <a:off x="0" y="0"/>
              <a:ext cx="662100"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72" name="Google Shape;72;p38"/>
          <p:cNvGrpSpPr/>
          <p:nvPr/>
        </p:nvGrpSpPr>
        <p:grpSpPr>
          <a:xfrm>
            <a:off x="8753999" y="451666"/>
            <a:ext cx="785402" cy="380236"/>
            <a:chOff x="0" y="0"/>
            <a:chExt cx="785401" cy="380234"/>
          </a:xfrm>
        </p:grpSpPr>
        <p:sp>
          <p:nvSpPr>
            <p:cNvPr id="73" name="Google Shape;73;p38"/>
            <p:cNvSpPr/>
            <p:nvPr/>
          </p:nvSpPr>
          <p:spPr>
            <a:xfrm>
              <a:off x="0" y="327733"/>
              <a:ext cx="785401" cy="52501"/>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8"/>
            <p:cNvSpPr txBox="1"/>
            <p:nvPr/>
          </p:nvSpPr>
          <p:spPr>
            <a:xfrm>
              <a:off x="0" y="0"/>
              <a:ext cx="785401"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75" name="Google Shape;75;p38"/>
          <p:cNvSpPr txBox="1"/>
          <p:nvPr/>
        </p:nvSpPr>
        <p:spPr>
          <a:xfrm>
            <a:off x="442650" y="350325"/>
            <a:ext cx="7441801" cy="372209"/>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Dotación de Personal</a:t>
            </a:r>
            <a:endParaRPr/>
          </a:p>
        </p:txBody>
      </p:sp>
      <p:sp>
        <p:nvSpPr>
          <p:cNvPr id="76" name="Google Shape;76;p38"/>
          <p:cNvSpPr txBox="1"/>
          <p:nvPr/>
        </p:nvSpPr>
        <p:spPr>
          <a:xfrm>
            <a:off x="8443617" y="271142"/>
            <a:ext cx="1166701" cy="392005"/>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7|</a:t>
            </a:r>
            <a:r>
              <a:rPr lang="en-US" sz="1600" b="0" i="0" u="none" strike="noStrike" cap="none">
                <a:solidFill>
                  <a:srgbClr val="ED6B00"/>
                </a:solidFill>
                <a:latin typeface="Calibri"/>
                <a:ea typeface="Calibri"/>
                <a:cs typeface="Calibri"/>
                <a:sym typeface="Calibri"/>
              </a:rPr>
              <a:t>2</a:t>
            </a:r>
            <a:endParaRPr/>
          </a:p>
        </p:txBody>
      </p:sp>
      <p:sp>
        <p:nvSpPr>
          <p:cNvPr id="77" name="Google Shape;77;p38"/>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lvl1pPr marL="0" marR="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200">
              <a:latin typeface="Arial"/>
              <a:ea typeface="Arial"/>
              <a:cs typeface="Arial"/>
              <a:sym typeface="Arial"/>
            </a:endParaRPr>
          </a:p>
        </p:txBody>
      </p:sp>
      <p:sp>
        <p:nvSpPr>
          <p:cNvPr id="78" name="Google Shape;78;p38"/>
          <p:cNvSpPr txBox="1"/>
          <p:nvPr/>
        </p:nvSpPr>
        <p:spPr>
          <a:xfrm>
            <a:off x="375975" y="6881800"/>
            <a:ext cx="6786599" cy="31711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One column text 2">
  <p:cSld name="1_One column text 2">
    <p:spTree>
      <p:nvGrpSpPr>
        <p:cNvPr id="1" name="Shape 79"/>
        <p:cNvGrpSpPr/>
        <p:nvPr/>
      </p:nvGrpSpPr>
      <p:grpSpPr>
        <a:xfrm>
          <a:off x="0" y="0"/>
          <a:ext cx="0" cy="0"/>
          <a:chOff x="0" y="0"/>
          <a:chExt cx="0" cy="0"/>
        </a:xfrm>
      </p:grpSpPr>
      <p:sp>
        <p:nvSpPr>
          <p:cNvPr id="80" name="Google Shape;80;p39"/>
          <p:cNvSpPr/>
          <p:nvPr/>
        </p:nvSpPr>
        <p:spPr>
          <a:xfrm rot="10800000" flipH="1">
            <a:off x="181649" y="822025"/>
            <a:ext cx="9356702"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1" name="Google Shape;81;p39"/>
          <p:cNvGrpSpPr/>
          <p:nvPr/>
        </p:nvGrpSpPr>
        <p:grpSpPr>
          <a:xfrm>
            <a:off x="8091899" y="451666"/>
            <a:ext cx="662102" cy="380236"/>
            <a:chOff x="0" y="0"/>
            <a:chExt cx="662100" cy="380234"/>
          </a:xfrm>
        </p:grpSpPr>
        <p:sp>
          <p:nvSpPr>
            <p:cNvPr id="82" name="Google Shape;82;p39"/>
            <p:cNvSpPr/>
            <p:nvPr/>
          </p:nvSpPr>
          <p:spPr>
            <a:xfrm>
              <a:off x="0" y="327733"/>
              <a:ext cx="662100" cy="52501"/>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9"/>
            <p:cNvSpPr txBox="1"/>
            <p:nvPr/>
          </p:nvSpPr>
          <p:spPr>
            <a:xfrm>
              <a:off x="0" y="0"/>
              <a:ext cx="662100"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84" name="Google Shape;84;p39"/>
          <p:cNvGrpSpPr/>
          <p:nvPr/>
        </p:nvGrpSpPr>
        <p:grpSpPr>
          <a:xfrm>
            <a:off x="8753999" y="451666"/>
            <a:ext cx="785402" cy="380236"/>
            <a:chOff x="0" y="0"/>
            <a:chExt cx="785401" cy="380234"/>
          </a:xfrm>
        </p:grpSpPr>
        <p:sp>
          <p:nvSpPr>
            <p:cNvPr id="85" name="Google Shape;85;p39"/>
            <p:cNvSpPr/>
            <p:nvPr/>
          </p:nvSpPr>
          <p:spPr>
            <a:xfrm>
              <a:off x="0" y="327733"/>
              <a:ext cx="785401" cy="52501"/>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9"/>
            <p:cNvSpPr txBox="1"/>
            <p:nvPr/>
          </p:nvSpPr>
          <p:spPr>
            <a:xfrm>
              <a:off x="0" y="0"/>
              <a:ext cx="785401"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87" name="Google Shape;87;p39"/>
          <p:cNvSpPr/>
          <p:nvPr/>
        </p:nvSpPr>
        <p:spPr>
          <a:xfrm>
            <a:off x="181650" y="180900"/>
            <a:ext cx="7909202" cy="651001"/>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a:stretch>
          </a:blip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9"/>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lvl1pPr marL="0" marR="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200">
              <a:latin typeface="Arial"/>
              <a:ea typeface="Arial"/>
              <a:cs typeface="Arial"/>
              <a:sym typeface="Arial"/>
            </a:endParaRPr>
          </a:p>
        </p:txBody>
      </p:sp>
      <p:sp>
        <p:nvSpPr>
          <p:cNvPr id="89" name="Google Shape;89;p39"/>
          <p:cNvSpPr txBox="1"/>
          <p:nvPr/>
        </p:nvSpPr>
        <p:spPr>
          <a:xfrm>
            <a:off x="8170651" y="288449"/>
            <a:ext cx="1166701" cy="372209"/>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¡Atención!</a:t>
            </a:r>
            <a:endParaRPr/>
          </a:p>
        </p:txBody>
      </p:sp>
      <p:sp>
        <p:nvSpPr>
          <p:cNvPr id="90" name="Google Shape;90;p39"/>
          <p:cNvSpPr txBox="1"/>
          <p:nvPr/>
        </p:nvSpPr>
        <p:spPr>
          <a:xfrm>
            <a:off x="375975" y="6881800"/>
            <a:ext cx="6786599" cy="31711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32" descr="Imagen 24"/>
          <p:cNvPicPr preferRelativeResize="0"/>
          <p:nvPr/>
        </p:nvPicPr>
        <p:blipFill rotWithShape="1">
          <a:blip r:embed="rId9">
            <a:alphaModFix/>
          </a:blip>
          <a:srcRect/>
          <a:stretch/>
        </p:blipFill>
        <p:spPr>
          <a:xfrm>
            <a:off x="433440" y="418596"/>
            <a:ext cx="2897435" cy="680400"/>
          </a:xfrm>
          <a:prstGeom prst="rect">
            <a:avLst/>
          </a:prstGeom>
          <a:noFill/>
          <a:ln>
            <a:noFill/>
          </a:ln>
        </p:spPr>
      </p:pic>
      <p:grpSp>
        <p:nvGrpSpPr>
          <p:cNvPr id="7" name="Google Shape;7;p32"/>
          <p:cNvGrpSpPr/>
          <p:nvPr/>
        </p:nvGrpSpPr>
        <p:grpSpPr>
          <a:xfrm>
            <a:off x="242855" y="1756548"/>
            <a:ext cx="9346503" cy="5675925"/>
            <a:chOff x="-1" y="-1"/>
            <a:chExt cx="9346502" cy="5675924"/>
          </a:xfrm>
        </p:grpSpPr>
        <p:sp>
          <p:nvSpPr>
            <p:cNvPr id="8" name="Google Shape;8;p32"/>
            <p:cNvSpPr/>
            <p:nvPr/>
          </p:nvSpPr>
          <p:spPr>
            <a:xfrm>
              <a:off x="-1" y="-1"/>
              <a:ext cx="9346502" cy="5675924"/>
            </a:xfrm>
            <a:custGeom>
              <a:avLst/>
              <a:gdLst/>
              <a:ahLst/>
              <a:cxnLst/>
              <a:rect l="l" t="t"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32"/>
            <p:cNvSpPr txBox="1"/>
            <p:nvPr/>
          </p:nvSpPr>
          <p:spPr>
            <a:xfrm>
              <a:off x="0" y="2647844"/>
              <a:ext cx="9091318"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10" name="Google Shape;10;p32" descr="Google Shape;12;p23"/>
          <p:cNvPicPr preferRelativeResize="0"/>
          <p:nvPr/>
        </p:nvPicPr>
        <p:blipFill rotWithShape="1">
          <a:blip r:embed="rId10">
            <a:alphaModFix/>
          </a:blip>
          <a:srcRect/>
          <a:stretch/>
        </p:blipFill>
        <p:spPr>
          <a:xfrm>
            <a:off x="8521706" y="6387272"/>
            <a:ext cx="830660" cy="756001"/>
          </a:xfrm>
          <a:prstGeom prst="rect">
            <a:avLst/>
          </a:prstGeom>
          <a:noFill/>
          <a:ln>
            <a:noFill/>
          </a:ln>
        </p:spPr>
      </p:pic>
      <p:sp>
        <p:nvSpPr>
          <p:cNvPr id="11" name="Google Shape;11;p32"/>
          <p:cNvSpPr/>
          <p:nvPr/>
        </p:nvSpPr>
        <p:spPr>
          <a:xfrm>
            <a:off x="436350" y="6464001"/>
            <a:ext cx="7891862" cy="680475"/>
          </a:xfrm>
          <a:prstGeom prst="roundRect">
            <a:avLst>
              <a:gd name="adj" fmla="val 19335"/>
            </a:avLst>
          </a:prstGeom>
          <a:solidFill>
            <a:srgbClr val="FFB37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baseline="-25000">
              <a:solidFill>
                <a:srgbClr val="FFFFFF"/>
              </a:solidFill>
              <a:latin typeface="Arial"/>
              <a:ea typeface="Arial"/>
              <a:cs typeface="Arial"/>
              <a:sym typeface="Arial"/>
            </a:endParaRPr>
          </a:p>
        </p:txBody>
      </p:sp>
      <p:pic>
        <p:nvPicPr>
          <p:cNvPr id="12" name="Google Shape;12;p32" descr="Imagen 17"/>
          <p:cNvPicPr preferRelativeResize="0"/>
          <p:nvPr/>
        </p:nvPicPr>
        <p:blipFill rotWithShape="1">
          <a:blip r:embed="rId11">
            <a:alphaModFix/>
          </a:blip>
          <a:srcRect/>
          <a:stretch/>
        </p:blipFill>
        <p:spPr>
          <a:xfrm>
            <a:off x="433440" y="6462796"/>
            <a:ext cx="690483" cy="680476"/>
          </a:xfrm>
          <a:prstGeom prst="rect">
            <a:avLst/>
          </a:prstGeom>
          <a:noFill/>
          <a:ln>
            <a:noFill/>
          </a:ln>
        </p:spPr>
      </p:pic>
      <p:pic>
        <p:nvPicPr>
          <p:cNvPr id="13" name="Google Shape;13;p32" descr="Imagen 1"/>
          <p:cNvPicPr preferRelativeResize="0"/>
          <p:nvPr/>
        </p:nvPicPr>
        <p:blipFill rotWithShape="1">
          <a:blip r:embed="rId12">
            <a:alphaModFix/>
          </a:blip>
          <a:srcRect/>
          <a:stretch/>
        </p:blipFill>
        <p:spPr>
          <a:xfrm>
            <a:off x="8272364" y="1222172"/>
            <a:ext cx="1080001" cy="241875"/>
          </a:xfrm>
          <a:prstGeom prst="rect">
            <a:avLst/>
          </a:prstGeom>
          <a:noFill/>
          <a:ln>
            <a:noFill/>
          </a:ln>
        </p:spPr>
      </p:pic>
      <p:pic>
        <p:nvPicPr>
          <p:cNvPr id="14" name="Google Shape;14;p32" descr="Imagen 2"/>
          <p:cNvPicPr preferRelativeResize="0"/>
          <p:nvPr/>
        </p:nvPicPr>
        <p:blipFill rotWithShape="1">
          <a:blip r:embed="rId13">
            <a:alphaModFix/>
          </a:blip>
          <a:srcRect/>
          <a:stretch/>
        </p:blipFill>
        <p:spPr>
          <a:xfrm>
            <a:off x="8272364" y="418596"/>
            <a:ext cx="1080001" cy="664778"/>
          </a:xfrm>
          <a:prstGeom prst="rect">
            <a:avLst/>
          </a:prstGeom>
          <a:noFill/>
          <a:ln>
            <a:noFill/>
          </a:ln>
        </p:spPr>
      </p:pic>
      <p:sp>
        <p:nvSpPr>
          <p:cNvPr id="15" name="Google Shape;15;p32"/>
          <p:cNvSpPr txBox="1">
            <a:spLocks noGrp="1"/>
          </p:cNvSpPr>
          <p:nvPr>
            <p:ph type="title"/>
          </p:nvPr>
        </p:nvSpPr>
        <p:spPr>
          <a:xfrm>
            <a:off x="485775" y="101453"/>
            <a:ext cx="8743950" cy="1661731"/>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32"/>
          <p:cNvSpPr txBox="1">
            <a:spLocks noGrp="1"/>
          </p:cNvSpPr>
          <p:nvPr>
            <p:ph type="body" idx="1"/>
          </p:nvPr>
        </p:nvSpPr>
        <p:spPr>
          <a:xfrm>
            <a:off x="485775" y="1763183"/>
            <a:ext cx="8743950" cy="5793317"/>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32"/>
          <p:cNvSpPr txBox="1">
            <a:spLocks noGrp="1"/>
          </p:cNvSpPr>
          <p:nvPr>
            <p:ph type="sldNum" idx="12"/>
          </p:nvPr>
        </p:nvSpPr>
        <p:spPr>
          <a:xfrm>
            <a:off x="4695825" y="6800556"/>
            <a:ext cx="2266950" cy="4064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p:nvPr/>
        </p:nvSpPr>
        <p:spPr>
          <a:xfrm>
            <a:off x="1176618" y="6563127"/>
            <a:ext cx="7012135" cy="482219"/>
          </a:xfrm>
          <a:prstGeom prst="rect">
            <a:avLst/>
          </a:prstGeom>
          <a:noFill/>
          <a:ln>
            <a:noFill/>
          </a:ln>
        </p:spPr>
        <p:txBody>
          <a:bodyPr spcFirstLastPara="1" wrap="square" lIns="91400" tIns="91400" rIns="91400" bIns="91400" anchor="ctr" anchorCtr="0">
            <a:spAutoFit/>
          </a:bodyPr>
          <a:lstStyle/>
          <a:p>
            <a:pPr marL="0" marR="0" lvl="1" indent="0" algn="just"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96" name="Google Shape;96;p1"/>
          <p:cNvSpPr txBox="1"/>
          <p:nvPr/>
        </p:nvSpPr>
        <p:spPr>
          <a:xfrm>
            <a:off x="374949" y="1934836"/>
            <a:ext cx="1444327" cy="59800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MÓDULO 4</a:t>
            </a:r>
            <a:endParaRPr/>
          </a:p>
        </p:txBody>
      </p:sp>
      <p:sp>
        <p:nvSpPr>
          <p:cNvPr id="97" name="Google Shape;97;p1"/>
          <p:cNvSpPr txBox="1"/>
          <p:nvPr/>
        </p:nvSpPr>
        <p:spPr>
          <a:xfrm>
            <a:off x="1139099" y="834800"/>
            <a:ext cx="4156802" cy="339715"/>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ED6B00"/>
              </a:buClr>
              <a:buSzPts val="1200"/>
              <a:buFont typeface="Calibri"/>
              <a:buNone/>
            </a:pPr>
            <a:r>
              <a:rPr lang="en-US" sz="1200" b="1" i="0" u="none" strike="noStrike" cap="none">
                <a:solidFill>
                  <a:srgbClr val="ED6B00"/>
                </a:solidFill>
                <a:latin typeface="Calibri"/>
                <a:ea typeface="Calibri"/>
                <a:cs typeface="Calibri"/>
                <a:sym typeface="Calibri"/>
              </a:rPr>
              <a:t>RECURSOS HUMANOS </a:t>
            </a:r>
            <a:r>
              <a:rPr lang="en-US" sz="1200" b="0" i="0" u="none" strike="noStrike" cap="none">
                <a:solidFill>
                  <a:srgbClr val="ED6B00"/>
                </a:solidFill>
                <a:latin typeface="Calibri"/>
                <a:ea typeface="Calibri"/>
                <a:cs typeface="Calibri"/>
                <a:sym typeface="Calibri"/>
              </a:rPr>
              <a:t>| NIVEL 4° MEDIO</a:t>
            </a:r>
            <a:endParaRPr/>
          </a:p>
        </p:txBody>
      </p:sp>
      <p:sp>
        <p:nvSpPr>
          <p:cNvPr id="98" name="Google Shape;98;p1"/>
          <p:cNvSpPr txBox="1"/>
          <p:nvPr/>
        </p:nvSpPr>
        <p:spPr>
          <a:xfrm>
            <a:off x="365424" y="2168247"/>
            <a:ext cx="4118087" cy="1666766"/>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3600"/>
              <a:buFont typeface="Calibri"/>
              <a:buNone/>
            </a:pPr>
            <a:r>
              <a:rPr lang="en-US" sz="3600" b="1" i="0" u="none" strike="noStrike" cap="none">
                <a:solidFill>
                  <a:srgbClr val="ED6B00"/>
                </a:solidFill>
                <a:latin typeface="Calibri"/>
                <a:ea typeface="Calibri"/>
                <a:cs typeface="Calibri"/>
                <a:sym typeface="Calibri"/>
              </a:rPr>
              <a:t>DOTACIÓN DE PERSONAL</a:t>
            </a:r>
            <a:endParaRPr/>
          </a:p>
        </p:txBody>
      </p:sp>
      <p:pic>
        <p:nvPicPr>
          <p:cNvPr id="99" name="Google Shape;99;p1" descr="Imagen 3"/>
          <p:cNvPicPr preferRelativeResize="0"/>
          <p:nvPr/>
        </p:nvPicPr>
        <p:blipFill rotWithShape="1">
          <a:blip r:embed="rId3">
            <a:alphaModFix/>
          </a:blip>
          <a:srcRect/>
          <a:stretch/>
        </p:blipFill>
        <p:spPr>
          <a:xfrm>
            <a:off x="2734236" y="2144649"/>
            <a:ext cx="6069106" cy="41725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0"/>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10</a:t>
            </a:fld>
            <a:endParaRPr/>
          </a:p>
        </p:txBody>
      </p:sp>
      <p:sp>
        <p:nvSpPr>
          <p:cNvPr id="262" name="Google Shape;262;p10"/>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VENTAJAS DEL USO DE </a:t>
            </a:r>
            <a:r>
              <a:rPr lang="en-US" sz="2800" b="0" i="0" u="none" strike="noStrike" cap="none">
                <a:solidFill>
                  <a:srgbClr val="A93501"/>
                </a:solidFill>
                <a:latin typeface="Calibri"/>
                <a:ea typeface="Calibri"/>
                <a:cs typeface="Calibri"/>
                <a:sym typeface="Calibri"/>
              </a:rPr>
              <a:t>SELECCIÓN DE PERSONAL</a:t>
            </a:r>
            <a:endParaRPr/>
          </a:p>
        </p:txBody>
      </p:sp>
      <p:grpSp>
        <p:nvGrpSpPr>
          <p:cNvPr id="263" name="Google Shape;263;p10"/>
          <p:cNvGrpSpPr/>
          <p:nvPr/>
        </p:nvGrpSpPr>
        <p:grpSpPr>
          <a:xfrm>
            <a:off x="452175" y="2755999"/>
            <a:ext cx="6210910" cy="1885254"/>
            <a:chOff x="0" y="0"/>
            <a:chExt cx="6210909" cy="1885253"/>
          </a:xfrm>
        </p:grpSpPr>
        <p:sp>
          <p:nvSpPr>
            <p:cNvPr id="264" name="Google Shape;264;p10"/>
            <p:cNvSpPr/>
            <p:nvPr/>
          </p:nvSpPr>
          <p:spPr>
            <a:xfrm>
              <a:off x="0" y="0"/>
              <a:ext cx="6210909" cy="1885253"/>
            </a:xfrm>
            <a:prstGeom prst="roundRect">
              <a:avLst>
                <a:gd name="adj" fmla="val 16792"/>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0"/>
            <p:cNvSpPr txBox="1"/>
            <p:nvPr/>
          </p:nvSpPr>
          <p:spPr>
            <a:xfrm>
              <a:off x="92721" y="752509"/>
              <a:ext cx="6025466"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266" name="Google Shape;266;p10" descr="Imagen 6"/>
          <p:cNvPicPr preferRelativeResize="0"/>
          <p:nvPr/>
        </p:nvPicPr>
        <p:blipFill rotWithShape="1">
          <a:blip r:embed="rId3">
            <a:alphaModFix/>
          </a:blip>
          <a:srcRect/>
          <a:stretch/>
        </p:blipFill>
        <p:spPr>
          <a:xfrm>
            <a:off x="5994691" y="2518974"/>
            <a:ext cx="663550" cy="632686"/>
          </a:xfrm>
          <a:prstGeom prst="rect">
            <a:avLst/>
          </a:prstGeom>
          <a:noFill/>
          <a:ln>
            <a:noFill/>
          </a:ln>
        </p:spPr>
      </p:pic>
      <p:sp>
        <p:nvSpPr>
          <p:cNvPr id="267" name="Google Shape;267;p10"/>
          <p:cNvSpPr txBox="1"/>
          <p:nvPr/>
        </p:nvSpPr>
        <p:spPr>
          <a:xfrm>
            <a:off x="789131" y="3018986"/>
            <a:ext cx="5436281" cy="2332554"/>
          </a:xfrm>
          <a:prstGeom prst="rect">
            <a:avLst/>
          </a:prstGeom>
          <a:noFill/>
          <a:ln>
            <a:noFill/>
          </a:ln>
        </p:spPr>
        <p:txBody>
          <a:bodyPr spcFirstLastPara="1" wrap="square" lIns="45675" tIns="45675" rIns="45675" bIns="45675" anchor="t" anchorCtr="0">
            <a:spAutoFit/>
          </a:bodyPr>
          <a:lstStyle/>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Reduce costos</a:t>
            </a:r>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Acorta los procesos de selección</a:t>
            </a:r>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Toda la información está en el mismo lugar</a:t>
            </a:r>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La implantación y el mantenimiento son más económicos</a:t>
            </a:r>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El contacto con el candidato puede ser más fluido</a:t>
            </a:r>
            <a:endParaRPr/>
          </a:p>
          <a:p>
            <a:pPr marL="4635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4635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4635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pic>
        <p:nvPicPr>
          <p:cNvPr id="268" name="Google Shape;268;p10" descr="Google Shape;367;p57"/>
          <p:cNvPicPr preferRelativeResize="0"/>
          <p:nvPr/>
        </p:nvPicPr>
        <p:blipFill rotWithShape="1">
          <a:blip r:embed="rId4">
            <a:alphaModFix/>
          </a:blip>
          <a:srcRect/>
          <a:stretch/>
        </p:blipFill>
        <p:spPr>
          <a:xfrm flipH="1">
            <a:off x="7120736" y="2555824"/>
            <a:ext cx="1774414" cy="44687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1"/>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11</a:t>
            </a:fld>
            <a:endParaRPr/>
          </a:p>
        </p:txBody>
      </p:sp>
      <p:sp>
        <p:nvSpPr>
          <p:cNvPr id="274" name="Google Shape;274;p11"/>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TÉCNICAS DE </a:t>
            </a:r>
            <a:r>
              <a:rPr lang="en-US" sz="2800" b="0" i="0" u="none" strike="noStrike" cap="none">
                <a:solidFill>
                  <a:srgbClr val="A93501"/>
                </a:solidFill>
                <a:latin typeface="Calibri"/>
                <a:ea typeface="Calibri"/>
                <a:cs typeface="Calibri"/>
                <a:sym typeface="Calibri"/>
              </a:rPr>
              <a:t>SELECCIÓN DE PERSONAL</a:t>
            </a:r>
            <a:endParaRPr/>
          </a:p>
        </p:txBody>
      </p:sp>
      <p:sp>
        <p:nvSpPr>
          <p:cNvPr id="275" name="Google Shape;275;p11"/>
          <p:cNvSpPr txBox="1"/>
          <p:nvPr/>
        </p:nvSpPr>
        <p:spPr>
          <a:xfrm>
            <a:off x="789129" y="2438830"/>
            <a:ext cx="7599825" cy="1488401"/>
          </a:xfrm>
          <a:prstGeom prst="rect">
            <a:avLst/>
          </a:prstGeom>
          <a:noFill/>
          <a:ln>
            <a:noFill/>
          </a:ln>
        </p:spPr>
        <p:txBody>
          <a:bodyPr spcFirstLastPara="1" wrap="square" lIns="45675" tIns="45675" rIns="45675" bIns="45675" anchor="t" anchorCtr="0">
            <a:spAutoFit/>
          </a:bodyPr>
          <a:lstStyle/>
          <a:p>
            <a:pPr marL="0" marR="0" lvl="0" indent="0" algn="l" rtl="0">
              <a:lnSpc>
                <a:spcPct val="8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Las técnicas que se utilizan en la actualidad para la selección de personal, consisten en someter a los candidatos a varios exámenes, entre ellos, de conocimientos teóricos, de idiomas, test psicológicos, de personalidad, entre otros.</a:t>
            </a:r>
            <a:endParaRPr/>
          </a:p>
          <a:p>
            <a:pPr marL="0" marR="0" lvl="0" indent="0" algn="l" rtl="0">
              <a:lnSpc>
                <a:spcPct val="80000"/>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De esta forma, se comprueba fácilmente si los conocimientos que se han informado en el currículum son ciertos y si su desarrollo en un ambiente nuevo e inesperado es el adecuado.</a:t>
            </a:r>
            <a:endParaRPr/>
          </a:p>
        </p:txBody>
      </p:sp>
      <p:grpSp>
        <p:nvGrpSpPr>
          <p:cNvPr id="276" name="Google Shape;276;p11"/>
          <p:cNvGrpSpPr/>
          <p:nvPr/>
        </p:nvGrpSpPr>
        <p:grpSpPr>
          <a:xfrm>
            <a:off x="452175" y="4120150"/>
            <a:ext cx="6210910" cy="1885255"/>
            <a:chOff x="0" y="0"/>
            <a:chExt cx="6210909" cy="1885253"/>
          </a:xfrm>
        </p:grpSpPr>
        <p:sp>
          <p:nvSpPr>
            <p:cNvPr id="277" name="Google Shape;277;p11"/>
            <p:cNvSpPr/>
            <p:nvPr/>
          </p:nvSpPr>
          <p:spPr>
            <a:xfrm>
              <a:off x="0" y="0"/>
              <a:ext cx="6210909" cy="1885253"/>
            </a:xfrm>
            <a:prstGeom prst="roundRect">
              <a:avLst>
                <a:gd name="adj" fmla="val 16792"/>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1"/>
            <p:cNvSpPr txBox="1"/>
            <p:nvPr/>
          </p:nvSpPr>
          <p:spPr>
            <a:xfrm>
              <a:off x="92721" y="752509"/>
              <a:ext cx="6025466"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279" name="Google Shape;279;p11" descr="Imagen 10"/>
          <p:cNvPicPr preferRelativeResize="0"/>
          <p:nvPr/>
        </p:nvPicPr>
        <p:blipFill rotWithShape="1">
          <a:blip r:embed="rId3">
            <a:alphaModFix/>
          </a:blip>
          <a:srcRect/>
          <a:stretch/>
        </p:blipFill>
        <p:spPr>
          <a:xfrm>
            <a:off x="5994691" y="3883126"/>
            <a:ext cx="663550" cy="632686"/>
          </a:xfrm>
          <a:prstGeom prst="rect">
            <a:avLst/>
          </a:prstGeom>
          <a:noFill/>
          <a:ln>
            <a:noFill/>
          </a:ln>
        </p:spPr>
      </p:pic>
      <p:sp>
        <p:nvSpPr>
          <p:cNvPr id="280" name="Google Shape;280;p11"/>
          <p:cNvSpPr txBox="1"/>
          <p:nvPr/>
        </p:nvSpPr>
        <p:spPr>
          <a:xfrm>
            <a:off x="836165" y="4273377"/>
            <a:ext cx="5436281" cy="1657232"/>
          </a:xfrm>
          <a:prstGeom prst="rect">
            <a:avLst/>
          </a:prstGeom>
          <a:noFill/>
          <a:ln>
            <a:noFill/>
          </a:ln>
        </p:spPr>
        <p:txBody>
          <a:bodyPr spcFirstLastPara="1" wrap="square" lIns="45675" tIns="45675" rIns="45675" bIns="45675" anchor="t" anchorCtr="0">
            <a:spAutoFit/>
          </a:bodyPr>
          <a:lstStyle/>
          <a:p>
            <a:pPr marL="0" marR="0" lvl="0" indent="0" algn="just" rtl="0">
              <a:lnSpc>
                <a:spcPct val="8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Entre las técnicas más comunes se encuentran:</a:t>
            </a:r>
            <a:endParaRPr/>
          </a:p>
          <a:p>
            <a:pPr marL="285750" marR="0" lvl="0" indent="-28575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Carta de solicitud de empleo</a:t>
            </a:r>
            <a:endParaRPr/>
          </a:p>
          <a:p>
            <a:pPr marL="285750" marR="0" lvl="0" indent="-28575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Entrevistas (individuales y grupales)</a:t>
            </a:r>
            <a:endParaRPr/>
          </a:p>
          <a:p>
            <a:pPr marL="285750" marR="0" lvl="0" indent="-28575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Pruebas (conocimientos y psicológicos)</a:t>
            </a:r>
            <a:endParaRPr/>
          </a:p>
          <a:p>
            <a:pPr marL="285750" marR="0" lvl="0" indent="-28575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Exámenes (médicos, teóricos y prácticos)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2"/>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12</a:t>
            </a:fld>
            <a:endParaRPr/>
          </a:p>
        </p:txBody>
      </p:sp>
      <p:sp>
        <p:nvSpPr>
          <p:cNvPr id="286" name="Google Shape;286;p12"/>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¿QUE EVALÚA CADA </a:t>
            </a:r>
            <a:r>
              <a:rPr lang="en-US" sz="2800" b="0" i="0" u="none" strike="noStrike" cap="none">
                <a:solidFill>
                  <a:srgbClr val="A93501"/>
                </a:solidFill>
                <a:latin typeface="Calibri"/>
                <a:ea typeface="Calibri"/>
                <a:cs typeface="Calibri"/>
                <a:sym typeface="Calibri"/>
              </a:rPr>
              <a:t>TÉCNICA APLICADA?</a:t>
            </a:r>
            <a:endParaRPr/>
          </a:p>
        </p:txBody>
      </p:sp>
      <p:graphicFrame>
        <p:nvGraphicFramePr>
          <p:cNvPr id="287" name="Google Shape;287;p12"/>
          <p:cNvGraphicFramePr/>
          <p:nvPr/>
        </p:nvGraphicFramePr>
        <p:xfrm>
          <a:off x="595758" y="2529213"/>
          <a:ext cx="8622800" cy="3288020"/>
        </p:xfrm>
        <a:graphic>
          <a:graphicData uri="http://schemas.openxmlformats.org/drawingml/2006/table">
            <a:tbl>
              <a:tblPr firstRow="1" bandRow="1">
                <a:noFill/>
                <a:tableStyleId>{1E8B5E84-2351-4CFC-931F-0B0750596FC5}</a:tableStyleId>
              </a:tblPr>
              <a:tblGrid>
                <a:gridCol w="3213950">
                  <a:extLst>
                    <a:ext uri="{9D8B030D-6E8A-4147-A177-3AD203B41FA5}">
                      <a16:colId xmlns:a16="http://schemas.microsoft.com/office/drawing/2014/main" val="20000"/>
                    </a:ext>
                  </a:extLst>
                </a:gridCol>
                <a:gridCol w="54088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600"/>
                        <a:buFont typeface="Calibri"/>
                        <a:buNone/>
                      </a:pPr>
                      <a:r>
                        <a:rPr lang="en-US" sz="1600" b="1" u="none" strike="noStrike" cap="none">
                          <a:latin typeface="Calibri"/>
                          <a:ea typeface="Calibri"/>
                          <a:cs typeface="Calibri"/>
                          <a:sym typeface="Calibri"/>
                        </a:rPr>
                        <a:t>Carta de solicitud de empleo</a:t>
                      </a:r>
                      <a:endParaRPr/>
                    </a:p>
                  </a:txBody>
                  <a:tcPr marL="45725" marR="457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u="none" strike="noStrike" cap="none">
                          <a:latin typeface="Calibri"/>
                          <a:ea typeface="Calibri"/>
                          <a:cs typeface="Calibri"/>
                          <a:sym typeface="Calibri"/>
                        </a:rPr>
                        <a:t>Evalúa la comunicación  escrita y recoge información del postulante.</a:t>
                      </a:r>
                      <a:endParaRPr/>
                    </a:p>
                  </a:txBody>
                  <a:tcPr marL="45725" marR="457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Entrevistas (individuales y grupales)</a:t>
                      </a:r>
                      <a:endParaRPr/>
                    </a:p>
                  </a:txBody>
                  <a:tcPr marL="45725" marR="457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latin typeface="Calibri"/>
                          <a:ea typeface="Calibri"/>
                          <a:cs typeface="Calibri"/>
                          <a:sym typeface="Calibri"/>
                        </a:rPr>
                        <a:t>Evalúa la comunicación verbal y no verbal y recoge información de los postulantes.</a:t>
                      </a:r>
                      <a:endParaRPr/>
                    </a:p>
                  </a:txBody>
                  <a:tcPr marL="45725" marR="457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Pruebas de conocimientos</a:t>
                      </a:r>
                      <a:endParaRPr/>
                    </a:p>
                  </a:txBody>
                  <a:tcPr marL="45725" marR="457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latin typeface="Calibri"/>
                          <a:ea typeface="Calibri"/>
                          <a:cs typeface="Calibri"/>
                          <a:sym typeface="Calibri"/>
                        </a:rPr>
                        <a:t>Evalúan las habilidades técnicas que posea un aspirante respecto a un área específica</a:t>
                      </a:r>
                      <a:endParaRPr/>
                    </a:p>
                  </a:txBody>
                  <a:tcPr marL="45725" marR="457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Pruebas de comportamiento o psicológicas</a:t>
                      </a:r>
                      <a:endParaRPr/>
                    </a:p>
                  </a:txBody>
                  <a:tcPr marL="45725" marR="457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latin typeface="Calibri"/>
                          <a:ea typeface="Calibri"/>
                          <a:cs typeface="Calibri"/>
                          <a:sym typeface="Calibri"/>
                        </a:rPr>
                        <a:t>Evalúan las características propias de la personalidad y la capacidad que tiene para adaptarse o no a ciertas actividades.</a:t>
                      </a:r>
                      <a:endParaRPr/>
                    </a:p>
                  </a:txBody>
                  <a:tcPr marL="45725" marR="457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3"/>
                  </a:ext>
                </a:extLst>
              </a:tr>
              <a:tr h="971500">
                <a:tc>
                  <a:txBody>
                    <a:bodyPr/>
                    <a:lstStyle/>
                    <a:p>
                      <a:pPr marL="0" marR="0" lvl="0" indent="0" algn="l" rtl="0">
                        <a:lnSpc>
                          <a:spcPct val="100000"/>
                        </a:lnSpc>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Los exámenes de conocimientos  (teóricos y prácticos) </a:t>
                      </a:r>
                      <a:endParaRPr/>
                    </a:p>
                  </a:txBody>
                  <a:tcPr marL="45725" marR="457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latin typeface="Calibri"/>
                          <a:ea typeface="Calibri"/>
                          <a:cs typeface="Calibri"/>
                          <a:sym typeface="Calibri"/>
                        </a:rPr>
                        <a:t>Se enfoca a descubrir las capacidades intelectuales, conocimientos profesionales o específicos en un área, así como la experiencia y práctica en la aplicación de los mismos</a:t>
                      </a:r>
                      <a:endParaRPr/>
                    </a:p>
                  </a:txBody>
                  <a:tcPr marL="45725" marR="4572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3"/>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13</a:t>
            </a:fld>
            <a:endParaRPr/>
          </a:p>
        </p:txBody>
      </p:sp>
      <p:sp>
        <p:nvSpPr>
          <p:cNvPr id="293" name="Google Shape;293;p13"/>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CARTA DE </a:t>
            </a:r>
            <a:r>
              <a:rPr lang="en-US" sz="2800" b="0" i="0" u="none" strike="noStrike" cap="none">
                <a:solidFill>
                  <a:srgbClr val="A93501"/>
                </a:solidFill>
                <a:latin typeface="Calibri"/>
                <a:ea typeface="Calibri"/>
                <a:cs typeface="Calibri"/>
                <a:sym typeface="Calibri"/>
              </a:rPr>
              <a:t>SOLICITUD DE EMPLEO</a:t>
            </a:r>
            <a:endParaRPr/>
          </a:p>
        </p:txBody>
      </p:sp>
      <p:sp>
        <p:nvSpPr>
          <p:cNvPr id="294" name="Google Shape;294;p13"/>
          <p:cNvSpPr txBox="1"/>
          <p:nvPr/>
        </p:nvSpPr>
        <p:spPr>
          <a:xfrm>
            <a:off x="789129" y="2438830"/>
            <a:ext cx="7599825" cy="766723"/>
          </a:xfrm>
          <a:prstGeom prst="rect">
            <a:avLst/>
          </a:prstGeom>
          <a:noFill/>
          <a:ln>
            <a:noFill/>
          </a:ln>
        </p:spPr>
        <p:txBody>
          <a:bodyPr spcFirstLastPara="1" wrap="square" lIns="45675" tIns="45675" rIns="45675" bIns="45675" anchor="t" anchorCtr="0">
            <a:spAutoFit/>
          </a:bodyPr>
          <a:lstStyle/>
          <a:p>
            <a:pPr marL="0" marR="0" lvl="0" indent="0" algn="just"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Es el documento por medio del cual un aspirante se postula a un puesto de trabajo en una empresa. Se emplea para obtener información que pueda ser importante para la selección del candidato. </a:t>
            </a:r>
            <a:endParaRPr/>
          </a:p>
        </p:txBody>
      </p:sp>
      <p:sp>
        <p:nvSpPr>
          <p:cNvPr id="295" name="Google Shape;295;p13"/>
          <p:cNvSpPr txBox="1"/>
          <p:nvPr/>
        </p:nvSpPr>
        <p:spPr>
          <a:xfrm>
            <a:off x="925698" y="3717628"/>
            <a:ext cx="4291798" cy="1062554"/>
          </a:xfrm>
          <a:prstGeom prst="rect">
            <a:avLst/>
          </a:prstGeom>
          <a:noFill/>
          <a:ln>
            <a:noFill/>
          </a:ln>
        </p:spPr>
        <p:txBody>
          <a:bodyPr spcFirstLastPara="1" wrap="square" lIns="45675" tIns="45675" rIns="45675" bIns="45675" anchor="t" anchorCtr="0">
            <a:spAutoFit/>
          </a:bodyPr>
          <a:lstStyle/>
          <a:p>
            <a:pPr marL="0" marR="0" lvl="0" indent="0" algn="just"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Puede presentarse en dos formas: </a:t>
            </a:r>
            <a:endParaRPr/>
          </a:p>
          <a:p>
            <a:pPr marL="0" marR="0" lvl="0" indent="0" algn="l" rtl="0">
              <a:lnSpc>
                <a:spcPct val="100000"/>
              </a:lnSpc>
              <a:spcBef>
                <a:spcPts val="0"/>
              </a:spcBef>
              <a:spcAft>
                <a:spcPts val="0"/>
              </a:spcAft>
              <a:buClr>
                <a:srgbClr val="000000"/>
              </a:buClr>
              <a:buSzPts val="1600"/>
              <a:buFont typeface="Calibri"/>
              <a:buNone/>
            </a:pPr>
            <a:endParaRPr sz="1600" b="1"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Formulario de postulación estándar </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Carta de postulación</a:t>
            </a:r>
            <a:endParaRPr/>
          </a:p>
        </p:txBody>
      </p:sp>
      <p:pic>
        <p:nvPicPr>
          <p:cNvPr id="296" name="Google Shape;296;p13" descr="Google Shape;381;p62"/>
          <p:cNvPicPr preferRelativeResize="0"/>
          <p:nvPr/>
        </p:nvPicPr>
        <p:blipFill rotWithShape="1">
          <a:blip r:embed="rId3">
            <a:alphaModFix/>
          </a:blip>
          <a:srcRect/>
          <a:stretch/>
        </p:blipFill>
        <p:spPr>
          <a:xfrm>
            <a:off x="6606647" y="3964647"/>
            <a:ext cx="2968489" cy="2625970"/>
          </a:xfrm>
          <a:prstGeom prst="rect">
            <a:avLst/>
          </a:prstGeom>
          <a:noFill/>
          <a:ln>
            <a:noFill/>
          </a:ln>
        </p:spPr>
      </p:pic>
      <p:sp>
        <p:nvSpPr>
          <p:cNvPr id="297" name="Google Shape;297;p13"/>
          <p:cNvSpPr txBox="1"/>
          <p:nvPr/>
        </p:nvSpPr>
        <p:spPr>
          <a:xfrm>
            <a:off x="1211700" y="4766379"/>
            <a:ext cx="3237469" cy="55459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Emitida por el departamento de </a:t>
            </a:r>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recursos humanos de la organización.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4"/>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14</a:t>
            </a:fld>
            <a:endParaRPr/>
          </a:p>
        </p:txBody>
      </p:sp>
      <p:sp>
        <p:nvSpPr>
          <p:cNvPr id="303" name="Google Shape;303;p14"/>
          <p:cNvSpPr txBox="1"/>
          <p:nvPr/>
        </p:nvSpPr>
        <p:spPr>
          <a:xfrm>
            <a:off x="650541" y="2280553"/>
            <a:ext cx="3693531" cy="3690739"/>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La entrevista de selección de personal es aquella conversación que permite adquirir datos sobre aspectos laborales de un entrevistado, así como de condiciones de trabajo que puede ofrecer un entrevistador como representante de una empresa, y sobre la base de esta información tomar decisiones atractivas y benéficas para ambas partes. </a:t>
            </a:r>
            <a:endParaRPr/>
          </a:p>
          <a:p>
            <a:pPr marL="0" marR="0" lvl="0" indent="0" algn="l" rtl="0">
              <a:lnSpc>
                <a:spcPct val="90000"/>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Se utilizarán para eliminar a solicitantes no aptos o sin interés, que han pasado la fase preliminar de selección. Esta entrevista será manejada por un especialista con el carácter de exploratoria y pueden ser individuales o grupales. </a:t>
            </a:r>
            <a:endParaRPr/>
          </a:p>
        </p:txBody>
      </p:sp>
      <p:sp>
        <p:nvSpPr>
          <p:cNvPr id="304" name="Google Shape;304;p14"/>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ENTREVISTAS DE </a:t>
            </a:r>
            <a:r>
              <a:rPr lang="en-US" sz="2800" b="0" i="0" u="none" strike="noStrike" cap="none">
                <a:solidFill>
                  <a:srgbClr val="A93501"/>
                </a:solidFill>
                <a:latin typeface="Calibri"/>
                <a:ea typeface="Calibri"/>
                <a:cs typeface="Calibri"/>
                <a:sym typeface="Calibri"/>
              </a:rPr>
              <a:t>(INDIVIDUALES Y GRUPALES)</a:t>
            </a:r>
            <a:endParaRPr/>
          </a:p>
        </p:txBody>
      </p:sp>
      <p:pic>
        <p:nvPicPr>
          <p:cNvPr id="305" name="Google Shape;305;p14" descr="Google Shape;368;p60"/>
          <p:cNvPicPr preferRelativeResize="0"/>
          <p:nvPr/>
        </p:nvPicPr>
        <p:blipFill rotWithShape="1">
          <a:blip r:embed="rId3">
            <a:alphaModFix/>
          </a:blip>
          <a:srcRect/>
          <a:stretch/>
        </p:blipFill>
        <p:spPr>
          <a:xfrm>
            <a:off x="4455705" y="2745551"/>
            <a:ext cx="4485952" cy="29932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5"/>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15</a:t>
            </a:fld>
            <a:endParaRPr/>
          </a:p>
        </p:txBody>
      </p:sp>
      <p:sp>
        <p:nvSpPr>
          <p:cNvPr id="311" name="Google Shape;311;p15"/>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REALICEMOS </a:t>
            </a:r>
            <a:r>
              <a:rPr lang="en-US" sz="2800" b="0" i="0" u="none" strike="noStrike" cap="none">
                <a:solidFill>
                  <a:srgbClr val="A93501"/>
                </a:solidFill>
                <a:latin typeface="Calibri"/>
                <a:ea typeface="Calibri"/>
                <a:cs typeface="Calibri"/>
                <a:sym typeface="Calibri"/>
              </a:rPr>
              <a:t>UNA PAUSA…</a:t>
            </a:r>
            <a:endParaRPr/>
          </a:p>
        </p:txBody>
      </p:sp>
      <p:sp>
        <p:nvSpPr>
          <p:cNvPr id="312" name="Google Shape;312;p15"/>
          <p:cNvSpPr txBox="1"/>
          <p:nvPr/>
        </p:nvSpPr>
        <p:spPr>
          <a:xfrm>
            <a:off x="679670" y="2147686"/>
            <a:ext cx="4947757" cy="2448660"/>
          </a:xfrm>
          <a:prstGeom prst="rect">
            <a:avLst/>
          </a:prstGeom>
          <a:noFill/>
          <a:ln>
            <a:noFill/>
          </a:ln>
        </p:spPr>
        <p:txBody>
          <a:bodyPr spcFirstLastPara="1" wrap="square" lIns="45675" tIns="45675" rIns="45675" bIns="45675" anchor="t" anchorCtr="0">
            <a:spAutoFit/>
          </a:bodyPr>
          <a:lstStyle/>
          <a:p>
            <a:pPr marL="0" marR="0" lvl="0" indent="0" algn="just" rtl="0">
              <a:lnSpc>
                <a:spcPct val="9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Reúnete en parejas y analiza la siguiente situación:</a:t>
            </a:r>
            <a:endParaRPr sz="16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¿Por qué crees que se aplican pruebas o test en el proceso de selección de personal?</a:t>
            </a:r>
            <a:endParaRPr sz="16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Te invito a compartir tus respuestas a través de un plenario con los demás grupos. </a:t>
            </a:r>
            <a:endParaRPr sz="16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ED6B00"/>
              </a:buClr>
              <a:buSzPts val="1600"/>
              <a:buFont typeface="Calibri"/>
              <a:buNone/>
            </a:pPr>
            <a:endParaRPr sz="1600" b="0" i="0" u="none" strike="noStrike" cap="none">
              <a:solidFill>
                <a:srgbClr val="000000"/>
              </a:solidFill>
              <a:latin typeface="Arial"/>
              <a:ea typeface="Arial"/>
              <a:cs typeface="Arial"/>
              <a:sym typeface="Arial"/>
            </a:endParaRPr>
          </a:p>
        </p:txBody>
      </p:sp>
      <p:sp>
        <p:nvSpPr>
          <p:cNvPr id="313" name="Google Shape;313;p15"/>
          <p:cNvSpPr txBox="1"/>
          <p:nvPr/>
        </p:nvSpPr>
        <p:spPr>
          <a:xfrm>
            <a:off x="714523" y="4230649"/>
            <a:ext cx="4278738" cy="144479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Calibri"/>
              <a:buNone/>
            </a:pPr>
            <a:r>
              <a:rPr lang="en-US" sz="2100" b="0" i="0" u="none" strike="noStrike" cap="none">
                <a:solidFill>
                  <a:srgbClr val="ED6B00"/>
                </a:solidFill>
                <a:latin typeface="Calibri"/>
                <a:ea typeface="Calibri"/>
                <a:cs typeface="Calibri"/>
                <a:sym typeface="Calibri"/>
              </a:rPr>
              <a:t>Te invitamos a compartir tus respuestas a través </a:t>
            </a:r>
            <a:r>
              <a:rPr lang="en-US" sz="2100" b="0" i="0" u="none" strike="noStrike" cap="none">
                <a:solidFill>
                  <a:srgbClr val="A93501"/>
                </a:solidFill>
                <a:latin typeface="Calibri"/>
                <a:ea typeface="Calibri"/>
                <a:cs typeface="Calibri"/>
                <a:sym typeface="Calibri"/>
              </a:rPr>
              <a:t>de un plenario con los demás grupos</a:t>
            </a:r>
            <a:endParaRPr/>
          </a:p>
        </p:txBody>
      </p:sp>
      <p:pic>
        <p:nvPicPr>
          <p:cNvPr id="314" name="Google Shape;314;p15" descr="Imagen 3"/>
          <p:cNvPicPr preferRelativeResize="0"/>
          <p:nvPr/>
        </p:nvPicPr>
        <p:blipFill rotWithShape="1">
          <a:blip r:embed="rId3">
            <a:alphaModFix/>
          </a:blip>
          <a:srcRect/>
          <a:stretch/>
        </p:blipFill>
        <p:spPr>
          <a:xfrm>
            <a:off x="5226425" y="3302923"/>
            <a:ext cx="4087905" cy="40470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6"/>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16</a:t>
            </a:fld>
            <a:endParaRPr/>
          </a:p>
        </p:txBody>
      </p:sp>
      <p:sp>
        <p:nvSpPr>
          <p:cNvPr id="320" name="Google Shape;320;p16"/>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MUESTRA DE </a:t>
            </a:r>
            <a:r>
              <a:rPr lang="en-US" sz="2800" b="0" i="0" u="none" strike="noStrike" cap="none">
                <a:solidFill>
                  <a:srgbClr val="A93501"/>
                </a:solidFill>
                <a:latin typeface="Calibri"/>
                <a:ea typeface="Calibri"/>
                <a:cs typeface="Calibri"/>
                <a:sym typeface="Calibri"/>
              </a:rPr>
              <a:t>TRABAJO</a:t>
            </a:r>
            <a:endParaRPr/>
          </a:p>
        </p:txBody>
      </p:sp>
      <p:sp>
        <p:nvSpPr>
          <p:cNvPr id="321" name="Google Shape;321;p16"/>
          <p:cNvSpPr txBox="1"/>
          <p:nvPr/>
        </p:nvSpPr>
        <p:spPr>
          <a:xfrm>
            <a:off x="638562" y="2353456"/>
            <a:ext cx="5157334" cy="2292231"/>
          </a:xfrm>
          <a:prstGeom prst="rect">
            <a:avLst/>
          </a:prstGeom>
          <a:noFill/>
          <a:ln>
            <a:noFill/>
          </a:ln>
        </p:spPr>
        <p:txBody>
          <a:bodyPr spcFirstLastPara="1" wrap="square" lIns="45675" tIns="45675" rIns="45675" bIns="45675" anchor="t" anchorCtr="0">
            <a:spAutoFit/>
          </a:bodyPr>
          <a:lstStyle/>
          <a:p>
            <a:pPr marL="0" marR="0" lvl="0" indent="0" algn="just"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Este examen está diseñado para tener una alta validez del contenido, a través de una estrecha relación con las situaciones del trabajo. </a:t>
            </a:r>
            <a:endParaRPr/>
          </a:p>
          <a:p>
            <a:pPr marL="0" marR="0" lvl="0" indent="0" algn="just" rtl="0">
              <a:lnSpc>
                <a:spcPct val="90000"/>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Las pruebas de ejemplo de trabajo se basan en la premisa de que el mejor método para conocer el comportamiento futuro de un candidato, se observa a través del comportamiento en situaciones simuladas. Estas pruebas de selección de personal requieren realizar tareas que son similares a las que se realizan en el trabajo.</a:t>
            </a:r>
            <a:endParaRPr/>
          </a:p>
        </p:txBody>
      </p:sp>
      <p:pic>
        <p:nvPicPr>
          <p:cNvPr id="322" name="Google Shape;322;p16" descr="Google Shape;284;p47"/>
          <p:cNvPicPr preferRelativeResize="0"/>
          <p:nvPr/>
        </p:nvPicPr>
        <p:blipFill rotWithShape="1">
          <a:blip r:embed="rId3">
            <a:alphaModFix/>
          </a:blip>
          <a:srcRect/>
          <a:stretch/>
        </p:blipFill>
        <p:spPr>
          <a:xfrm>
            <a:off x="7015867" y="4394777"/>
            <a:ext cx="2466540" cy="31648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7"/>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17</a:t>
            </a:fld>
            <a:endParaRPr/>
          </a:p>
        </p:txBody>
      </p:sp>
      <p:sp>
        <p:nvSpPr>
          <p:cNvPr id="328" name="Google Shape;328;p17"/>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VENTAJAS Y DESVENTAJAS DE LA </a:t>
            </a:r>
            <a:r>
              <a:rPr lang="en-US" sz="2800" b="0" i="0" u="none" strike="noStrike" cap="none">
                <a:solidFill>
                  <a:srgbClr val="A93501"/>
                </a:solidFill>
                <a:latin typeface="Calibri"/>
                <a:ea typeface="Calibri"/>
                <a:cs typeface="Calibri"/>
                <a:sym typeface="Calibri"/>
              </a:rPr>
              <a:t>MUESTRA DE TRABAJO</a:t>
            </a:r>
            <a:endParaRPr/>
          </a:p>
        </p:txBody>
      </p:sp>
      <p:graphicFrame>
        <p:nvGraphicFramePr>
          <p:cNvPr id="329" name="Google Shape;329;p17"/>
          <p:cNvGraphicFramePr/>
          <p:nvPr/>
        </p:nvGraphicFramePr>
        <p:xfrm>
          <a:off x="595758" y="2257906"/>
          <a:ext cx="8622800" cy="3978725"/>
        </p:xfrm>
        <a:graphic>
          <a:graphicData uri="http://schemas.openxmlformats.org/drawingml/2006/table">
            <a:tbl>
              <a:tblPr firstRow="1" bandRow="1">
                <a:noFill/>
                <a:tableStyleId>{1E8B5E84-2351-4CFC-931F-0B0750596FC5}</a:tableStyleId>
              </a:tblPr>
              <a:tblGrid>
                <a:gridCol w="3213950">
                  <a:extLst>
                    <a:ext uri="{9D8B030D-6E8A-4147-A177-3AD203B41FA5}">
                      <a16:colId xmlns:a16="http://schemas.microsoft.com/office/drawing/2014/main" val="20000"/>
                    </a:ext>
                  </a:extLst>
                </a:gridCol>
                <a:gridCol w="5408850">
                  <a:extLst>
                    <a:ext uri="{9D8B030D-6E8A-4147-A177-3AD203B41FA5}">
                      <a16:colId xmlns:a16="http://schemas.microsoft.com/office/drawing/2014/main" val="20001"/>
                    </a:ext>
                  </a:extLst>
                </a:gridCol>
              </a:tblGrid>
              <a:tr h="376325">
                <a:tc>
                  <a:txBody>
                    <a:bodyPr/>
                    <a:lstStyle/>
                    <a:p>
                      <a:pPr marL="0" marR="0" lvl="0" indent="0" algn="l" rtl="0">
                        <a:lnSpc>
                          <a:spcPct val="100000"/>
                        </a:lnSpc>
                        <a:spcBef>
                          <a:spcPts val="0"/>
                        </a:spcBef>
                        <a:spcAft>
                          <a:spcPts val="0"/>
                        </a:spcAft>
                        <a:buClr>
                          <a:srgbClr val="FFFFFF"/>
                        </a:buClr>
                        <a:buSzPts val="1600"/>
                        <a:buFont typeface="Calibri"/>
                        <a:buNone/>
                      </a:pPr>
                      <a:r>
                        <a:rPr lang="en-US" sz="1600" b="1" u="none" strike="noStrike" cap="none">
                          <a:solidFill>
                            <a:srgbClr val="FFFFFF"/>
                          </a:solidFill>
                          <a:latin typeface="Calibri"/>
                          <a:ea typeface="Calibri"/>
                          <a:cs typeface="Calibri"/>
                          <a:sym typeface="Calibri"/>
                        </a:rPr>
                        <a:t>VENTAJAS</a:t>
                      </a:r>
                      <a:endParaRPr/>
                    </a:p>
                  </a:txBody>
                  <a:tcPr marL="45725" marR="45725" marT="45725" marB="45725">
                    <a:solidFill>
                      <a:srgbClr val="ED6B00"/>
                    </a:solidFill>
                  </a:tcPr>
                </a:tc>
                <a:tc>
                  <a:txBody>
                    <a:bodyPr/>
                    <a:lstStyle/>
                    <a:p>
                      <a:pPr marL="0" marR="0" lvl="0" indent="0" algn="l" rtl="0">
                        <a:lnSpc>
                          <a:spcPct val="100000"/>
                        </a:lnSpc>
                        <a:spcBef>
                          <a:spcPts val="0"/>
                        </a:spcBef>
                        <a:spcAft>
                          <a:spcPts val="0"/>
                        </a:spcAft>
                        <a:buClr>
                          <a:srgbClr val="FFFFFF"/>
                        </a:buClr>
                        <a:buSzPts val="1600"/>
                        <a:buFont typeface="Calibri"/>
                        <a:buNone/>
                      </a:pPr>
                      <a:r>
                        <a:rPr lang="en-US" sz="1600" b="1" u="none" strike="noStrike" cap="none">
                          <a:solidFill>
                            <a:srgbClr val="FFFFFF"/>
                          </a:solidFill>
                          <a:latin typeface="Calibri"/>
                          <a:ea typeface="Calibri"/>
                          <a:cs typeface="Calibri"/>
                          <a:sym typeface="Calibri"/>
                        </a:rPr>
                        <a:t>DESVENTAJAS</a:t>
                      </a:r>
                      <a:endParaRPr/>
                    </a:p>
                  </a:txBody>
                  <a:tcPr marL="45725" marR="45725" marT="45725" marB="45725">
                    <a:solidFill>
                      <a:srgbClr val="ED6B00"/>
                    </a:solidFill>
                  </a:tcPr>
                </a:tc>
                <a:extLst>
                  <a:ext uri="{0D108BD9-81ED-4DB2-BD59-A6C34878D82A}">
                    <a16:rowId xmlns:a16="http://schemas.microsoft.com/office/drawing/2014/main" val="10000"/>
                  </a:ext>
                </a:extLst>
              </a:tr>
              <a:tr h="800400">
                <a:tc>
                  <a:txBody>
                    <a:bodyPr/>
                    <a:lstStyle/>
                    <a:p>
                      <a:pPr marL="0" marR="0" lvl="0" indent="0" algn="just" rtl="0">
                        <a:lnSpc>
                          <a:spcPct val="100000"/>
                        </a:lnSpc>
                        <a:spcBef>
                          <a:spcPts val="0"/>
                        </a:spcBef>
                        <a:spcAft>
                          <a:spcPts val="0"/>
                        </a:spcAft>
                        <a:buClr>
                          <a:schemeClr val="dk1"/>
                        </a:buClr>
                        <a:buSzPts val="1600"/>
                        <a:buFont typeface="Calibri"/>
                        <a:buNone/>
                      </a:pPr>
                      <a:r>
                        <a:rPr lang="en-US" sz="1600" u="none" strike="noStrike" cap="none">
                          <a:latin typeface="Calibri"/>
                          <a:ea typeface="Calibri"/>
                          <a:cs typeface="Calibri"/>
                          <a:sym typeface="Calibri"/>
                        </a:rPr>
                        <a:t>Alta confiabilidad.</a:t>
                      </a:r>
                      <a:endParaRPr/>
                    </a:p>
                  </a:txBody>
                  <a:tcPr marL="45725" marR="45725" marT="45725" marB="45725">
                    <a:solidFill>
                      <a:srgbClr val="D9D9D9"/>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latin typeface="Calibri"/>
                          <a:ea typeface="Calibri"/>
                          <a:cs typeface="Calibri"/>
                          <a:sym typeface="Calibri"/>
                        </a:rPr>
                        <a:t>Son usualmente costosos de administrar, a menudo solo se puede administrar a un solicitante a la vez.</a:t>
                      </a:r>
                      <a:endParaRPr/>
                    </a:p>
                  </a:txBody>
                  <a:tcPr marL="45725" marR="45725" marT="45725" marB="45725">
                    <a:solidFill>
                      <a:srgbClr val="D9D9D9"/>
                    </a:solidFill>
                  </a:tcPr>
                </a:tc>
                <a:extLst>
                  <a:ext uri="{0D108BD9-81ED-4DB2-BD59-A6C34878D82A}">
                    <a16:rowId xmlns:a16="http://schemas.microsoft.com/office/drawing/2014/main" val="10001"/>
                  </a:ext>
                </a:extLst>
              </a:tr>
              <a:tr h="1491350">
                <a:tc>
                  <a:txBody>
                    <a:bodyPr/>
                    <a:lstStyle/>
                    <a:p>
                      <a:pPr marL="0" marR="0" lvl="0" indent="0" algn="just" rtl="0">
                        <a:lnSpc>
                          <a:spcPct val="100000"/>
                        </a:lnSpc>
                        <a:spcBef>
                          <a:spcPts val="0"/>
                        </a:spcBef>
                        <a:spcAft>
                          <a:spcPts val="0"/>
                        </a:spcAft>
                        <a:buClr>
                          <a:schemeClr val="dk1"/>
                        </a:buClr>
                        <a:buSzPts val="1600"/>
                        <a:buFont typeface="Calibri"/>
                        <a:buNone/>
                      </a:pPr>
                      <a:r>
                        <a:rPr lang="en-US" sz="1600" u="none" strike="noStrike" cap="none">
                          <a:latin typeface="Calibri"/>
                          <a:ea typeface="Calibri"/>
                          <a:cs typeface="Calibri"/>
                          <a:sym typeface="Calibri"/>
                        </a:rPr>
                        <a:t>Alta validez de contenido a partir de muestras de trabajo que reflejan el trabajo real realizado, además de incorporar el impacto adverso.</a:t>
                      </a:r>
                      <a:endParaRPr/>
                    </a:p>
                  </a:txBody>
                  <a:tcPr marL="45725" marR="45725" marT="45725" marB="45725">
                    <a:solidFill>
                      <a:srgbClr val="BFBFBF"/>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latin typeface="Calibri"/>
                          <a:ea typeface="Calibri"/>
                          <a:cs typeface="Calibri"/>
                          <a:sym typeface="Calibri"/>
                        </a:rPr>
                        <a:t>Aunque es útil para los trabajos donde se pueden completar tareas y deberes en un corto periodo de tiempo, estas pruebas tienen menos capacidad para predecir el rendimiento en trabajos donde las tareas pueden tomar días o semanas para completarse.</a:t>
                      </a:r>
                      <a:endParaRPr/>
                    </a:p>
                  </a:txBody>
                  <a:tcPr marL="45725" marR="45725" marT="45725" marB="45725">
                    <a:solidFill>
                      <a:srgbClr val="BFBFBF"/>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latin typeface="Calibri"/>
                          <a:ea typeface="Calibri"/>
                          <a:cs typeface="Calibri"/>
                          <a:sym typeface="Calibri"/>
                        </a:rPr>
                        <a:t>Debido a su relación con el trabajo, estas pruebas son típicamente vistas como más favorables en comparación a las pruebas de aptitud o exámenes de personalidad.</a:t>
                      </a:r>
                      <a:endParaRPr/>
                    </a:p>
                  </a:txBody>
                  <a:tcPr marL="45725" marR="45725" marT="45725" marB="45725">
                    <a:solidFill>
                      <a:srgbClr val="D9D9D9"/>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latin typeface="Calibri"/>
                          <a:ea typeface="Calibri"/>
                          <a:cs typeface="Calibri"/>
                          <a:sym typeface="Calibri"/>
                        </a:rPr>
                        <a:t>Son menos capaces de medir aptitudes del candidato, frecuentemente es necesario restringir la prueba para medir la capacidad aplicada al trabajo a realizar.</a:t>
                      </a:r>
                      <a:endParaRPr/>
                    </a:p>
                  </a:txBody>
                  <a:tcPr marL="45725" marR="45725" marT="45725" marB="45725">
                    <a:solidFill>
                      <a:srgbClr val="D9D9D9"/>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8"/>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18</a:t>
            </a:fld>
            <a:endParaRPr/>
          </a:p>
        </p:txBody>
      </p:sp>
      <p:sp>
        <p:nvSpPr>
          <p:cNvPr id="335" name="Google Shape;335;p18"/>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TÉCNICAS DE </a:t>
            </a:r>
            <a:r>
              <a:rPr lang="en-US" sz="2800" b="0" i="0" u="none" strike="noStrike" cap="none">
                <a:solidFill>
                  <a:srgbClr val="A93501"/>
                </a:solidFill>
                <a:latin typeface="Calibri"/>
                <a:ea typeface="Calibri"/>
                <a:cs typeface="Calibri"/>
                <a:sym typeface="Calibri"/>
              </a:rPr>
              <a:t>SIMULACIÓN</a:t>
            </a:r>
            <a:endParaRPr/>
          </a:p>
        </p:txBody>
      </p:sp>
      <p:sp>
        <p:nvSpPr>
          <p:cNvPr id="336" name="Google Shape;336;p18"/>
          <p:cNvSpPr txBox="1"/>
          <p:nvPr/>
        </p:nvSpPr>
        <p:spPr>
          <a:xfrm>
            <a:off x="674374" y="2305226"/>
            <a:ext cx="5895952" cy="2419232"/>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Nos referimos a aquellas que sumergen al candidato en una situación </a:t>
            </a:r>
            <a:r>
              <a:rPr lang="en-US" sz="1600" b="1" i="1" u="none" strike="noStrike" cap="none">
                <a:solidFill>
                  <a:srgbClr val="000000"/>
                </a:solidFill>
                <a:latin typeface="Calibri"/>
                <a:ea typeface="Calibri"/>
                <a:cs typeface="Calibri"/>
                <a:sym typeface="Calibri"/>
              </a:rPr>
              <a:t>tipo</a:t>
            </a:r>
            <a:r>
              <a:rPr lang="en-US" sz="1600" b="0" i="0" u="none" strike="noStrike" cap="none">
                <a:solidFill>
                  <a:srgbClr val="000000"/>
                </a:solidFill>
                <a:latin typeface="Calibri"/>
                <a:ea typeface="Calibri"/>
                <a:cs typeface="Calibri"/>
                <a:sym typeface="Calibri"/>
              </a:rPr>
              <a:t>.</a:t>
            </a:r>
            <a:endParaRPr/>
          </a:p>
          <a:p>
            <a:pPr marL="0" marR="0" lvl="0" indent="0" algn="l" rtl="0">
              <a:lnSpc>
                <a:spcPct val="90000"/>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Se emplean principalmente en dinámicas de grupo, es decir, con varios candidatos; mientras que el rol playing y la dramatización puede aplicarse de manera individual. </a:t>
            </a:r>
            <a:endParaRPr/>
          </a:p>
          <a:p>
            <a:pPr marL="0" marR="0" lvl="0" indent="0" algn="l" rtl="0">
              <a:lnSpc>
                <a:spcPct val="90000"/>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Es una técnica que permite recrear situaciones o establecer la factibilidad de un experimento. A partir de la simulación, se logra visualizar un sistema físico, haciendo una conexión entre lo abstracto y la realidad.</a:t>
            </a:r>
            <a:endParaRPr/>
          </a:p>
        </p:txBody>
      </p:sp>
      <p:pic>
        <p:nvPicPr>
          <p:cNvPr id="337" name="Google Shape;337;p18" descr="Imagen 5"/>
          <p:cNvPicPr preferRelativeResize="0"/>
          <p:nvPr/>
        </p:nvPicPr>
        <p:blipFill rotWithShape="1">
          <a:blip r:embed="rId3">
            <a:alphaModFix/>
          </a:blip>
          <a:srcRect/>
          <a:stretch/>
        </p:blipFill>
        <p:spPr>
          <a:xfrm>
            <a:off x="4883355" y="4171839"/>
            <a:ext cx="4637541" cy="27935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9"/>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19</a:t>
            </a:fld>
            <a:endParaRPr/>
          </a:p>
        </p:txBody>
      </p:sp>
      <p:sp>
        <p:nvSpPr>
          <p:cNvPr id="343" name="Google Shape;343;p19"/>
          <p:cNvSpPr txBox="1"/>
          <p:nvPr/>
        </p:nvSpPr>
        <p:spPr>
          <a:xfrm>
            <a:off x="617228" y="2615656"/>
            <a:ext cx="5655219" cy="267323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Test de inteligencia</a:t>
            </a:r>
            <a:r>
              <a:rPr lang="en-US" sz="1600" b="0" i="0" u="none" strike="noStrike" cap="none">
                <a:solidFill>
                  <a:srgbClr val="ED6B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miden la capacidad de aprendizaje y la intelectual. </a:t>
            </a:r>
            <a:endParaRPr/>
          </a:p>
          <a:p>
            <a:pPr marL="0" marR="0" lvl="0" indent="0" algn="l" rtl="0">
              <a:lnSpc>
                <a:spcPct val="9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Test de intereses:</a:t>
            </a:r>
            <a:r>
              <a:rPr lang="en-US" sz="1600" b="1" i="0" u="none" strike="noStrike" cap="none">
                <a:solidFill>
                  <a:srgbClr val="0000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permiten evidenciar el interés por el trabajo y conocer los factores de motivación. </a:t>
            </a:r>
            <a:endParaRPr/>
          </a:p>
          <a:p>
            <a:pPr marL="0" marR="0" lvl="0" indent="0" algn="l" rtl="0">
              <a:lnSpc>
                <a:spcPct val="9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Test situacionales: </a:t>
            </a:r>
            <a:r>
              <a:rPr lang="en-US" sz="1600" b="0" i="0" u="none" strike="noStrike" cap="none">
                <a:solidFill>
                  <a:srgbClr val="000000"/>
                </a:solidFill>
                <a:latin typeface="Calibri"/>
                <a:ea typeface="Calibri"/>
                <a:cs typeface="Calibri"/>
                <a:sym typeface="Calibri"/>
              </a:rPr>
              <a:t>miden el nivel de logro en cuanto al desempeño de una parte del trabajo.</a:t>
            </a:r>
            <a:endParaRPr/>
          </a:p>
          <a:p>
            <a:pPr marL="0" marR="0" lvl="0" indent="0" algn="l" rtl="0">
              <a:lnSpc>
                <a:spcPct val="9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Test psicológicos:</a:t>
            </a:r>
            <a:r>
              <a:rPr lang="en-US" sz="1600" b="1" i="0" u="none" strike="noStrike" cap="none">
                <a:solidFill>
                  <a:srgbClr val="0000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miden la memoria, percepción, emoción, motivación y pensamiento.</a:t>
            </a:r>
            <a:endParaRPr/>
          </a:p>
          <a:p>
            <a:pPr marL="0" marR="0" lvl="0" indent="0" algn="l" rtl="0">
              <a:lnSpc>
                <a:spcPct val="90000"/>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 </a:t>
            </a:r>
            <a:endParaRPr/>
          </a:p>
        </p:txBody>
      </p:sp>
      <p:sp>
        <p:nvSpPr>
          <p:cNvPr id="344" name="Google Shape;344;p19"/>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TIPOS DE TEST APLICADOS EN LA </a:t>
            </a:r>
            <a:r>
              <a:rPr lang="en-US" sz="2800" b="0" i="0" u="none" strike="noStrike" cap="none">
                <a:solidFill>
                  <a:srgbClr val="A93501"/>
                </a:solidFill>
                <a:latin typeface="Calibri"/>
                <a:ea typeface="Calibri"/>
                <a:cs typeface="Calibri"/>
                <a:sym typeface="Calibri"/>
              </a:rPr>
              <a:t>SELECCIÓN DE PERSONAL</a:t>
            </a:r>
            <a:endParaRPr/>
          </a:p>
        </p:txBody>
      </p:sp>
      <p:pic>
        <p:nvPicPr>
          <p:cNvPr id="345" name="Google Shape;345;p19" descr="Imagen 4"/>
          <p:cNvPicPr preferRelativeResize="0"/>
          <p:nvPr/>
        </p:nvPicPr>
        <p:blipFill rotWithShape="1">
          <a:blip r:embed="rId3">
            <a:alphaModFix/>
          </a:blip>
          <a:srcRect b="4038"/>
          <a:stretch/>
        </p:blipFill>
        <p:spPr>
          <a:xfrm>
            <a:off x="5000733" y="4299627"/>
            <a:ext cx="4719531" cy="32600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p:nvPr/>
        </p:nvSpPr>
        <p:spPr>
          <a:xfrm>
            <a:off x="365424" y="1934836"/>
            <a:ext cx="1444327" cy="59800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ACTIVIDAD 7</a:t>
            </a:r>
            <a:endParaRPr/>
          </a:p>
        </p:txBody>
      </p:sp>
      <p:sp>
        <p:nvSpPr>
          <p:cNvPr id="105" name="Google Shape;105;p2"/>
          <p:cNvSpPr txBox="1"/>
          <p:nvPr/>
        </p:nvSpPr>
        <p:spPr>
          <a:xfrm>
            <a:off x="1139099" y="834800"/>
            <a:ext cx="4156802" cy="339715"/>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ED6B00"/>
              </a:buClr>
              <a:buSzPts val="1200"/>
              <a:buFont typeface="Calibri"/>
              <a:buNone/>
            </a:pPr>
            <a:r>
              <a:rPr lang="en-US" sz="1200" b="1" i="0" u="none" strike="noStrike" cap="none">
                <a:solidFill>
                  <a:srgbClr val="ED6B00"/>
                </a:solidFill>
                <a:latin typeface="Calibri"/>
                <a:ea typeface="Calibri"/>
                <a:cs typeface="Calibri"/>
                <a:sym typeface="Calibri"/>
              </a:rPr>
              <a:t>MÓDULO 4 </a:t>
            </a:r>
            <a:r>
              <a:rPr lang="en-US" sz="1200" b="0" i="0" u="none" strike="noStrike" cap="none">
                <a:solidFill>
                  <a:srgbClr val="ED6B00"/>
                </a:solidFill>
                <a:latin typeface="Calibri"/>
                <a:ea typeface="Calibri"/>
                <a:cs typeface="Calibri"/>
                <a:sym typeface="Calibri"/>
              </a:rPr>
              <a:t>| DOTACIÓN DE PERSONAL</a:t>
            </a:r>
            <a:endParaRPr/>
          </a:p>
        </p:txBody>
      </p:sp>
      <p:sp>
        <p:nvSpPr>
          <p:cNvPr id="106" name="Google Shape;106;p2"/>
          <p:cNvSpPr txBox="1"/>
          <p:nvPr/>
        </p:nvSpPr>
        <p:spPr>
          <a:xfrm>
            <a:off x="365425" y="2246372"/>
            <a:ext cx="5094081" cy="1153756"/>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3600"/>
              <a:buFont typeface="Calibri"/>
              <a:buNone/>
            </a:pPr>
            <a:r>
              <a:rPr lang="en-US" sz="3600" b="1" i="0" u="none" strike="noStrike" cap="none">
                <a:solidFill>
                  <a:srgbClr val="ED6B00"/>
                </a:solidFill>
                <a:latin typeface="Calibri"/>
                <a:ea typeface="Calibri"/>
                <a:cs typeface="Calibri"/>
                <a:sym typeface="Calibri"/>
              </a:rPr>
              <a:t>INSTRUMENTOS </a:t>
            </a:r>
            <a:endParaRPr/>
          </a:p>
          <a:p>
            <a:pPr marL="0" marR="0" lvl="0" indent="0" algn="l" rtl="0">
              <a:lnSpc>
                <a:spcPct val="90000"/>
              </a:lnSpc>
              <a:spcBef>
                <a:spcPts val="0"/>
              </a:spcBef>
              <a:spcAft>
                <a:spcPts val="0"/>
              </a:spcAft>
              <a:buClr>
                <a:srgbClr val="ED6B00"/>
              </a:buClr>
              <a:buSzPts val="3600"/>
              <a:buFont typeface="Calibri"/>
              <a:buNone/>
            </a:pPr>
            <a:r>
              <a:rPr lang="en-US" sz="3600" b="1" i="0" u="none" strike="noStrike" cap="none">
                <a:solidFill>
                  <a:srgbClr val="ED6B00"/>
                </a:solidFill>
                <a:latin typeface="Calibri"/>
                <a:ea typeface="Calibri"/>
                <a:cs typeface="Calibri"/>
                <a:sym typeface="Calibri"/>
              </a:rPr>
              <a:t>DE SELECCIÓN</a:t>
            </a:r>
            <a:endParaRPr/>
          </a:p>
        </p:txBody>
      </p:sp>
      <p:pic>
        <p:nvPicPr>
          <p:cNvPr id="107" name="Google Shape;107;p2" descr="Imagen 4"/>
          <p:cNvPicPr preferRelativeResize="0"/>
          <p:nvPr/>
        </p:nvPicPr>
        <p:blipFill rotWithShape="1">
          <a:blip r:embed="rId3">
            <a:alphaModFix/>
          </a:blip>
          <a:srcRect/>
          <a:stretch/>
        </p:blipFill>
        <p:spPr>
          <a:xfrm>
            <a:off x="2585284" y="1620496"/>
            <a:ext cx="6696000" cy="61514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0"/>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20</a:t>
            </a:fld>
            <a:endParaRPr/>
          </a:p>
        </p:txBody>
      </p:sp>
      <p:sp>
        <p:nvSpPr>
          <p:cNvPr id="351" name="Google Shape;351;p20"/>
          <p:cNvSpPr txBox="1"/>
          <p:nvPr/>
        </p:nvSpPr>
        <p:spPr>
          <a:xfrm>
            <a:off x="774008" y="2505896"/>
            <a:ext cx="3899298" cy="1359892"/>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Test de inteligencia</a:t>
            </a:r>
            <a:r>
              <a:rPr lang="en-US" sz="1600" b="0" i="0" u="none" strike="noStrike" cap="none">
                <a:solidFill>
                  <a:srgbClr val="ED6B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miden la capacidad de aprendizaje y la intelectual. </a:t>
            </a:r>
            <a:endParaRPr/>
          </a:p>
          <a:p>
            <a:pPr marL="0" marR="0" lvl="0" indent="0" algn="l" rtl="0">
              <a:lnSpc>
                <a:spcPct val="9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Test de intereses:</a:t>
            </a:r>
            <a:r>
              <a:rPr lang="en-US" sz="1600" b="1" i="0" u="none" strike="noStrike" cap="none">
                <a:solidFill>
                  <a:srgbClr val="0000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permiten evidenciar el interés por el trabajo y conocer los factores de motivación. </a:t>
            </a:r>
            <a:endParaRPr/>
          </a:p>
        </p:txBody>
      </p:sp>
      <p:sp>
        <p:nvSpPr>
          <p:cNvPr id="352" name="Google Shape;352;p20"/>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dirty="0">
                <a:solidFill>
                  <a:srgbClr val="ED6B00"/>
                </a:solidFill>
                <a:latin typeface="Calibri"/>
                <a:ea typeface="Calibri"/>
                <a:cs typeface="Calibri"/>
                <a:sym typeface="Calibri"/>
              </a:rPr>
              <a:t>TEST PSICOLÓGICOS</a:t>
            </a:r>
            <a:endParaRPr dirty="0"/>
          </a:p>
        </p:txBody>
      </p:sp>
      <p:pic>
        <p:nvPicPr>
          <p:cNvPr id="353" name="Google Shape;353;p20" descr="Imagen 1"/>
          <p:cNvPicPr preferRelativeResize="0"/>
          <p:nvPr/>
        </p:nvPicPr>
        <p:blipFill rotWithShape="1">
          <a:blip r:embed="rId3">
            <a:alphaModFix/>
          </a:blip>
          <a:srcRect/>
          <a:stretch/>
        </p:blipFill>
        <p:spPr>
          <a:xfrm>
            <a:off x="2101593" y="3715323"/>
            <a:ext cx="5737327" cy="3076039"/>
          </a:xfrm>
          <a:prstGeom prst="rect">
            <a:avLst/>
          </a:prstGeom>
          <a:noFill/>
          <a:ln>
            <a:noFill/>
          </a:ln>
        </p:spPr>
      </p:pic>
      <p:sp>
        <p:nvSpPr>
          <p:cNvPr id="354" name="Google Shape;354;p20"/>
          <p:cNvSpPr txBox="1"/>
          <p:nvPr/>
        </p:nvSpPr>
        <p:spPr>
          <a:xfrm>
            <a:off x="5257870" y="2505896"/>
            <a:ext cx="3899299" cy="1953062"/>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Test situacionales: </a:t>
            </a:r>
            <a:r>
              <a:rPr lang="en-US" sz="1600" b="0" i="0" u="none" strike="noStrike" cap="none">
                <a:solidFill>
                  <a:srgbClr val="000000"/>
                </a:solidFill>
                <a:latin typeface="Calibri"/>
                <a:ea typeface="Calibri"/>
                <a:cs typeface="Calibri"/>
                <a:sym typeface="Calibri"/>
              </a:rPr>
              <a:t>miden el nivel de logro en cuanto al desempeño de una parte del trabajo.</a:t>
            </a:r>
            <a:endParaRPr/>
          </a:p>
          <a:p>
            <a:pPr marL="0" marR="0" lvl="0" indent="0" algn="l" rtl="0">
              <a:lnSpc>
                <a:spcPct val="9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Test psicológicos:</a:t>
            </a:r>
            <a:r>
              <a:rPr lang="en-US" sz="1600" b="1" i="0" u="none" strike="noStrike" cap="none">
                <a:solidFill>
                  <a:srgbClr val="0000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miden la memoria, percepción, emoción, motivación y pensamiento.</a:t>
            </a:r>
            <a:endParaRPr/>
          </a:p>
          <a:p>
            <a:pPr marL="0" marR="0" lvl="0" indent="0" algn="l" rtl="0">
              <a:lnSpc>
                <a:spcPct val="90000"/>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1"/>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21</a:t>
            </a:fld>
            <a:endParaRPr/>
          </a:p>
        </p:txBody>
      </p:sp>
      <p:sp>
        <p:nvSpPr>
          <p:cNvPr id="360" name="Google Shape;360;p21"/>
          <p:cNvSpPr txBox="1"/>
          <p:nvPr/>
        </p:nvSpPr>
        <p:spPr>
          <a:xfrm>
            <a:off x="617228" y="2615656"/>
            <a:ext cx="5200561" cy="2059146"/>
          </a:xfrm>
          <a:prstGeom prst="rect">
            <a:avLst/>
          </a:prstGeom>
          <a:noFill/>
          <a:ln>
            <a:noFill/>
          </a:ln>
        </p:spPr>
        <p:txBody>
          <a:bodyPr spcFirstLastPara="1" wrap="square" lIns="45675" tIns="45675" rIns="45675" bIns="45675" anchor="t" anchorCtr="0">
            <a:spAutoFit/>
          </a:bodyPr>
          <a:lstStyle/>
          <a:p>
            <a:pPr marL="0" marR="0" lvl="0" indent="0" algn="just"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 través de láminas en blanco y negro se pueden visualizar distintas escenas que en conjunto representan una historia. Su contenido va a depender del género y la edad del sujeto estudiado.</a:t>
            </a:r>
            <a:endParaRPr/>
          </a:p>
          <a:p>
            <a:pPr marL="0" marR="0" lvl="0" indent="0" algn="just" rtl="0">
              <a:lnSpc>
                <a:spcPct val="90000"/>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En este instrumento se </a:t>
            </a:r>
            <a:r>
              <a:rPr lang="en-US" sz="1600" b="1" i="0" u="none" strike="noStrike" cap="none">
                <a:solidFill>
                  <a:srgbClr val="ED6B00"/>
                </a:solidFill>
                <a:latin typeface="Calibri"/>
                <a:ea typeface="Calibri"/>
                <a:cs typeface="Calibri"/>
                <a:sym typeface="Calibri"/>
              </a:rPr>
              <a:t>toma en cuenta la descripción que hace la persona</a:t>
            </a:r>
            <a:r>
              <a:rPr lang="en-US" sz="1600" b="0" i="0" u="none" strike="noStrike" cap="none">
                <a:solidFill>
                  <a:srgbClr val="000000"/>
                </a:solidFill>
                <a:latin typeface="Calibri"/>
                <a:ea typeface="Calibri"/>
                <a:cs typeface="Calibri"/>
                <a:sym typeface="Calibri"/>
              </a:rPr>
              <a:t> de todas las escenas, precisando sobre quién es el personaje principal desde su óptica, así como lo que considera que sucedió, con qué se identifica y sus dudas.</a:t>
            </a:r>
            <a:endParaRPr/>
          </a:p>
        </p:txBody>
      </p:sp>
      <p:sp>
        <p:nvSpPr>
          <p:cNvPr id="361" name="Google Shape;361;p21"/>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dirty="0">
                <a:solidFill>
                  <a:srgbClr val="ED6B00"/>
                </a:solidFill>
                <a:latin typeface="Calibri"/>
                <a:ea typeface="Calibri"/>
                <a:cs typeface="Calibri"/>
                <a:sym typeface="Calibri"/>
              </a:rPr>
              <a:t>TEST DE PERCEPCIÓN TEMÁTICA </a:t>
            </a:r>
            <a:r>
              <a:rPr lang="en-US" sz="2800" b="0" i="0" u="none" strike="noStrike" cap="none" dirty="0">
                <a:solidFill>
                  <a:srgbClr val="A93501"/>
                </a:solidFill>
                <a:latin typeface="Calibri"/>
                <a:ea typeface="Calibri"/>
                <a:cs typeface="Calibri"/>
                <a:sym typeface="Calibri"/>
              </a:rPr>
              <a:t>(TAT)</a:t>
            </a:r>
            <a:endParaRPr dirty="0"/>
          </a:p>
        </p:txBody>
      </p:sp>
      <p:pic>
        <p:nvPicPr>
          <p:cNvPr id="362" name="Google Shape;362;p21" descr="Google Shape;244;p44"/>
          <p:cNvPicPr preferRelativeResize="0"/>
          <p:nvPr/>
        </p:nvPicPr>
        <p:blipFill rotWithShape="1">
          <a:blip r:embed="rId3">
            <a:alphaModFix/>
          </a:blip>
          <a:srcRect/>
          <a:stretch/>
        </p:blipFill>
        <p:spPr>
          <a:xfrm flipH="1">
            <a:off x="6950057" y="3890367"/>
            <a:ext cx="2273268" cy="37006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2"/>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22</a:t>
            </a:fld>
            <a:endParaRPr/>
          </a:p>
        </p:txBody>
      </p:sp>
      <p:sp>
        <p:nvSpPr>
          <p:cNvPr id="368" name="Google Shape;368;p22"/>
          <p:cNvSpPr txBox="1"/>
          <p:nvPr/>
        </p:nvSpPr>
        <p:spPr>
          <a:xfrm>
            <a:off x="644088" y="2695634"/>
            <a:ext cx="5200560" cy="2165232"/>
          </a:xfrm>
          <a:prstGeom prst="rect">
            <a:avLst/>
          </a:prstGeom>
          <a:noFill/>
          <a:ln>
            <a:noFill/>
          </a:ln>
        </p:spPr>
        <p:txBody>
          <a:bodyPr spcFirstLastPara="1" wrap="square" lIns="45675" tIns="45675" rIns="45675" bIns="45675" anchor="t" anchorCtr="0">
            <a:spAutoFit/>
          </a:bodyPr>
          <a:lstStyle/>
          <a:p>
            <a:pPr marL="0" marR="0" lvl="0" indent="0" algn="just"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Es un test de tipo gráfico, ya que sencillamente debe dibujarse como su nombre lo indica una persona bajo la lluvia. Es aplicable de forma individual o grupal, no importa edad o género y solo se requiere una hoja de papel y un lápiz.</a:t>
            </a:r>
            <a:r>
              <a:rPr lang="en-US" sz="1200" b="0" i="0" u="none" strike="noStrike" cap="none">
                <a:solidFill>
                  <a:srgbClr val="000000"/>
                </a:solidFill>
                <a:latin typeface="Times"/>
                <a:ea typeface="Times"/>
                <a:cs typeface="Times"/>
                <a:sym typeface="Times"/>
              </a:rPr>
              <a:t> </a:t>
            </a:r>
            <a:r>
              <a:rPr lang="en-US" sz="1600" b="0" i="0" u="none" strike="noStrike" cap="none">
                <a:solidFill>
                  <a:srgbClr val="000000"/>
                </a:solidFill>
                <a:latin typeface="Calibri"/>
                <a:ea typeface="Calibri"/>
                <a:cs typeface="Calibri"/>
                <a:sym typeface="Calibri"/>
              </a:rPr>
              <a:t>Es importante explorar con este test la manera en cómo el individuo se maneja ante </a:t>
            </a:r>
            <a:r>
              <a:rPr lang="en-US" sz="1600" b="0" i="1" u="sng" strike="noStrike" cap="none">
                <a:solidFill>
                  <a:srgbClr val="000000"/>
                </a:solidFill>
                <a:latin typeface="Calibri"/>
                <a:ea typeface="Calibri"/>
                <a:cs typeface="Calibri"/>
                <a:sym typeface="Calibri"/>
              </a:rPr>
              <a:t>situaciones de estrés</a:t>
            </a:r>
            <a:r>
              <a:rPr lang="en-US" sz="1600" b="0" i="1" u="none" strike="noStrike" cap="none">
                <a:solidFill>
                  <a:srgbClr val="0000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viéndose reflejado en el dibujo, qué emociones sobresalen y sus defensas propias ante algo perturbador, que en este caso, es la lluvia.</a:t>
            </a:r>
            <a:endParaRPr/>
          </a:p>
        </p:txBody>
      </p:sp>
      <p:sp>
        <p:nvSpPr>
          <p:cNvPr id="369" name="Google Shape;369;p22"/>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TEST PERSONA BAJO </a:t>
            </a:r>
            <a:r>
              <a:rPr lang="en-US" sz="2800" b="0" i="0" u="none" strike="noStrike" cap="none">
                <a:solidFill>
                  <a:srgbClr val="A93501"/>
                </a:solidFill>
                <a:latin typeface="Calibri"/>
                <a:ea typeface="Calibri"/>
                <a:cs typeface="Calibri"/>
                <a:sym typeface="Calibri"/>
              </a:rPr>
              <a:t>LA LLUVIA</a:t>
            </a:r>
            <a:endParaRPr/>
          </a:p>
        </p:txBody>
      </p:sp>
      <p:pic>
        <p:nvPicPr>
          <p:cNvPr id="370" name="Google Shape;370;p22" descr="Image"/>
          <p:cNvPicPr preferRelativeResize="0"/>
          <p:nvPr/>
        </p:nvPicPr>
        <p:blipFill rotWithShape="1">
          <a:blip r:embed="rId3">
            <a:alphaModFix/>
          </a:blip>
          <a:srcRect l="5012" t="3698" r="5012" b="11704"/>
          <a:stretch/>
        </p:blipFill>
        <p:spPr>
          <a:xfrm>
            <a:off x="6420203" y="2695575"/>
            <a:ext cx="1872240" cy="189574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3"/>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23</a:t>
            </a:fld>
            <a:endParaRPr/>
          </a:p>
        </p:txBody>
      </p:sp>
      <p:sp>
        <p:nvSpPr>
          <p:cNvPr id="376" name="Google Shape;376;p23"/>
          <p:cNvSpPr txBox="1"/>
          <p:nvPr/>
        </p:nvSpPr>
        <p:spPr>
          <a:xfrm>
            <a:off x="617229" y="2615656"/>
            <a:ext cx="5545472" cy="2059146"/>
          </a:xfrm>
          <a:prstGeom prst="rect">
            <a:avLst/>
          </a:prstGeom>
          <a:noFill/>
          <a:ln>
            <a:noFill/>
          </a:ln>
        </p:spPr>
        <p:txBody>
          <a:bodyPr spcFirstLastPara="1" wrap="square" lIns="45675" tIns="45675" rIns="45675" bIns="45675" anchor="t" anchorCtr="0">
            <a:spAutoFit/>
          </a:bodyPr>
          <a:lstStyle/>
          <a:p>
            <a:pPr marL="0" marR="0" lvl="0" indent="0" algn="just"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Este test </a:t>
            </a:r>
            <a:r>
              <a:rPr lang="en-US" sz="1600" b="1" i="0" u="none" strike="noStrike" cap="none">
                <a:solidFill>
                  <a:srgbClr val="ED6B00"/>
                </a:solidFill>
                <a:latin typeface="Calibri"/>
                <a:ea typeface="Calibri"/>
                <a:cs typeface="Calibri"/>
                <a:sym typeface="Calibri"/>
              </a:rPr>
              <a:t>“Casa-Árbol-Persona”</a:t>
            </a:r>
            <a:r>
              <a:rPr lang="en-US" sz="1600" b="0" i="0" u="none" strike="noStrike" cap="none">
                <a:solidFill>
                  <a:srgbClr val="000000"/>
                </a:solidFill>
                <a:latin typeface="Calibri"/>
                <a:ea typeface="Calibri"/>
                <a:cs typeface="Calibri"/>
                <a:sym typeface="Calibri"/>
              </a:rPr>
              <a:t> se basa en que el individuo dibuje dichos elementos en hojas de papel para conocer aspectos de su personalidad, su relación con los miembros de su familia y con las demás personas, así como también sus conflictos internos.</a:t>
            </a:r>
            <a:endParaRPr/>
          </a:p>
          <a:p>
            <a:pPr marL="0" marR="0" lvl="0" indent="0" algn="just" rtl="0">
              <a:lnSpc>
                <a:spcPct val="90000"/>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El sujeto aparte de dibujar, debe contar una historia de cada uno de los elementos haciendo uso del tiempo pasado, presente y futuro; o realizar un conjunto de preguntas estructuradas en ese sentido.</a:t>
            </a:r>
            <a:endParaRPr/>
          </a:p>
        </p:txBody>
      </p:sp>
      <p:sp>
        <p:nvSpPr>
          <p:cNvPr id="377" name="Google Shape;377;p23"/>
          <p:cNvSpPr txBox="1"/>
          <p:nvPr/>
        </p:nvSpPr>
        <p:spPr>
          <a:xfrm>
            <a:off x="382499" y="1220442"/>
            <a:ext cx="8950502" cy="897306"/>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TEST HTP </a:t>
            </a:r>
            <a:r>
              <a:rPr lang="en-US" sz="2800" b="0" i="0" u="none" strike="noStrike" cap="none">
                <a:solidFill>
                  <a:srgbClr val="A93501"/>
                </a:solidFill>
                <a:latin typeface="Calibri"/>
                <a:ea typeface="Calibri"/>
                <a:cs typeface="Calibri"/>
                <a:sym typeface="Calibri"/>
              </a:rPr>
              <a:t>(CASA-ÁRBOL-PERSONA)</a:t>
            </a:r>
            <a:br>
              <a:rPr lang="en-US" sz="2800" b="0" i="0" u="none" strike="noStrike" cap="none">
                <a:solidFill>
                  <a:srgbClr val="A93501"/>
                </a:solidFill>
                <a:latin typeface="Calibri"/>
                <a:ea typeface="Calibri"/>
                <a:cs typeface="Calibri"/>
                <a:sym typeface="Calibri"/>
              </a:rPr>
            </a:br>
            <a:endParaRPr/>
          </a:p>
        </p:txBody>
      </p:sp>
      <p:pic>
        <p:nvPicPr>
          <p:cNvPr id="378" name="Google Shape;378;p23" descr="Imagen 5"/>
          <p:cNvPicPr preferRelativeResize="0"/>
          <p:nvPr/>
        </p:nvPicPr>
        <p:blipFill rotWithShape="1">
          <a:blip r:embed="rId3">
            <a:alphaModFix/>
          </a:blip>
          <a:srcRect b="27206"/>
          <a:stretch/>
        </p:blipFill>
        <p:spPr>
          <a:xfrm flipH="1">
            <a:off x="6412657" y="3239552"/>
            <a:ext cx="2972642" cy="43201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4"/>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24</a:t>
            </a:fld>
            <a:endParaRPr/>
          </a:p>
        </p:txBody>
      </p:sp>
      <p:sp>
        <p:nvSpPr>
          <p:cNvPr id="384" name="Google Shape;384;p24"/>
          <p:cNvSpPr txBox="1"/>
          <p:nvPr/>
        </p:nvSpPr>
        <p:spPr>
          <a:xfrm>
            <a:off x="452174" y="1089342"/>
            <a:ext cx="8950502" cy="897306"/>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VENTAJAS Y DESVENTAJAS DE LOS </a:t>
            </a:r>
            <a:endParaRPr/>
          </a:p>
          <a:p>
            <a:pPr marL="0" marR="0" lvl="0" indent="0" algn="l" rtl="0">
              <a:lnSpc>
                <a:spcPct val="80000"/>
              </a:lnSpc>
              <a:spcBef>
                <a:spcPts val="0"/>
              </a:spcBef>
              <a:spcAft>
                <a:spcPts val="0"/>
              </a:spcAft>
              <a:buClr>
                <a:srgbClr val="A93501"/>
              </a:buClr>
              <a:buSzPts val="2800"/>
              <a:buFont typeface="Calibri"/>
              <a:buNone/>
            </a:pPr>
            <a:r>
              <a:rPr lang="en-US" sz="2800" b="0" i="0" u="none" strike="noStrike" cap="none">
                <a:solidFill>
                  <a:srgbClr val="A93501"/>
                </a:solidFill>
                <a:latin typeface="Calibri"/>
                <a:ea typeface="Calibri"/>
                <a:cs typeface="Calibri"/>
                <a:sym typeface="Calibri"/>
              </a:rPr>
              <a:t>TEST DE SELECCIÓN DE PERSONAL</a:t>
            </a:r>
            <a:endParaRPr/>
          </a:p>
        </p:txBody>
      </p:sp>
      <p:graphicFrame>
        <p:nvGraphicFramePr>
          <p:cNvPr id="385" name="Google Shape;385;p24"/>
          <p:cNvGraphicFramePr/>
          <p:nvPr/>
        </p:nvGraphicFramePr>
        <p:xfrm>
          <a:off x="595758" y="2242224"/>
          <a:ext cx="8622825" cy="4572020"/>
        </p:xfrm>
        <a:graphic>
          <a:graphicData uri="http://schemas.openxmlformats.org/drawingml/2006/table">
            <a:tbl>
              <a:tblPr firstRow="1" bandRow="1">
                <a:noFill/>
                <a:tableStyleId>{1E8B5E84-2351-4CFC-931F-0B0750596FC5}</a:tableStyleId>
              </a:tblPr>
              <a:tblGrid>
                <a:gridCol w="4358450">
                  <a:extLst>
                    <a:ext uri="{9D8B030D-6E8A-4147-A177-3AD203B41FA5}">
                      <a16:colId xmlns:a16="http://schemas.microsoft.com/office/drawing/2014/main" val="20000"/>
                    </a:ext>
                  </a:extLst>
                </a:gridCol>
                <a:gridCol w="4264375">
                  <a:extLst>
                    <a:ext uri="{9D8B030D-6E8A-4147-A177-3AD203B41FA5}">
                      <a16:colId xmlns:a16="http://schemas.microsoft.com/office/drawing/2014/main" val="20001"/>
                    </a:ext>
                  </a:extLst>
                </a:gridCol>
              </a:tblGrid>
              <a:tr h="282250">
                <a:tc>
                  <a:txBody>
                    <a:bodyPr/>
                    <a:lstStyle/>
                    <a:p>
                      <a:pPr marL="0" marR="0" lvl="0" indent="0" algn="l" rtl="0">
                        <a:lnSpc>
                          <a:spcPct val="100000"/>
                        </a:lnSpc>
                        <a:spcBef>
                          <a:spcPts val="0"/>
                        </a:spcBef>
                        <a:spcAft>
                          <a:spcPts val="0"/>
                        </a:spcAft>
                        <a:buClr>
                          <a:srgbClr val="FFFFFF"/>
                        </a:buClr>
                        <a:buSzPts val="1600"/>
                        <a:buFont typeface="Calibri"/>
                        <a:buNone/>
                      </a:pPr>
                      <a:r>
                        <a:rPr lang="en-US" sz="1600" b="1" u="none" strike="noStrike" cap="none">
                          <a:solidFill>
                            <a:srgbClr val="FFFFFF"/>
                          </a:solidFill>
                          <a:latin typeface="Calibri"/>
                          <a:ea typeface="Calibri"/>
                          <a:cs typeface="Calibri"/>
                          <a:sym typeface="Calibri"/>
                        </a:rPr>
                        <a:t>VENTAJAS</a:t>
                      </a:r>
                      <a:endParaRPr/>
                    </a:p>
                  </a:txBody>
                  <a:tcPr marL="45725" marR="45725" marT="45725" marB="45725">
                    <a:solidFill>
                      <a:srgbClr val="ED6B00"/>
                    </a:solidFill>
                  </a:tcPr>
                </a:tc>
                <a:tc>
                  <a:txBody>
                    <a:bodyPr/>
                    <a:lstStyle/>
                    <a:p>
                      <a:pPr marL="0" marR="0" lvl="0" indent="0" algn="l" rtl="0">
                        <a:lnSpc>
                          <a:spcPct val="100000"/>
                        </a:lnSpc>
                        <a:spcBef>
                          <a:spcPts val="0"/>
                        </a:spcBef>
                        <a:spcAft>
                          <a:spcPts val="0"/>
                        </a:spcAft>
                        <a:buClr>
                          <a:srgbClr val="FFFFFF"/>
                        </a:buClr>
                        <a:buSzPts val="1600"/>
                        <a:buFont typeface="Calibri"/>
                        <a:buNone/>
                      </a:pPr>
                      <a:r>
                        <a:rPr lang="en-US" sz="1600" b="1" u="none" strike="noStrike" cap="none">
                          <a:solidFill>
                            <a:srgbClr val="FFFFFF"/>
                          </a:solidFill>
                          <a:latin typeface="Calibri"/>
                          <a:ea typeface="Calibri"/>
                          <a:cs typeface="Calibri"/>
                          <a:sym typeface="Calibri"/>
                        </a:rPr>
                        <a:t>DESVENTAJAS</a:t>
                      </a:r>
                      <a:endParaRPr/>
                    </a:p>
                  </a:txBody>
                  <a:tcPr marL="45725" marR="45725" marT="45725" marB="45725">
                    <a:solidFill>
                      <a:srgbClr val="ED6B00"/>
                    </a:solidFill>
                  </a:tcPr>
                </a:tc>
                <a:extLst>
                  <a:ext uri="{0D108BD9-81ED-4DB2-BD59-A6C34878D82A}">
                    <a16:rowId xmlns:a16="http://schemas.microsoft.com/office/drawing/2014/main" val="10000"/>
                  </a:ext>
                </a:extLst>
              </a:tr>
              <a:tr h="3760200">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a:latin typeface="Calibri"/>
                          <a:ea typeface="Calibri"/>
                          <a:cs typeface="Calibri"/>
                          <a:sym typeface="Calibri"/>
                        </a:rPr>
                        <a:t>Pueden amortizar los riesgos de selección de un candidato inadecuado. Esto puede ser debido a que dicho aspirante fue seleccionado vía acuerdo o está muy correlacionado con los empleados de más jerarquía y tiempo dentro de la organización.</a:t>
                      </a:r>
                      <a:endParaRPr/>
                    </a:p>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a:latin typeface="Calibri"/>
                          <a:ea typeface="Calibri"/>
                          <a:cs typeface="Calibri"/>
                          <a:sym typeface="Calibri"/>
                        </a:rPr>
                        <a:t>Pueden revelar más información sobre las capacidades e intereses del solicitante.</a:t>
                      </a:r>
                      <a:endParaRPr/>
                    </a:p>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a:latin typeface="Calibri"/>
                          <a:ea typeface="Calibri"/>
                          <a:cs typeface="Calibri"/>
                          <a:sym typeface="Calibri"/>
                        </a:rPr>
                        <a:t>Pueden identificar los rasgos interpersonales que son necesarios para ciertos trabajos</a:t>
                      </a:r>
                      <a:endParaRPr/>
                    </a:p>
                  </a:txBody>
                  <a:tcPr marL="45725" marR="45725" marT="45725" marB="45725">
                    <a:solidFill>
                      <a:srgbClr val="D9D9D9"/>
                    </a:solidFill>
                  </a:tcPr>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a:latin typeface="Calibri"/>
                          <a:ea typeface="Calibri"/>
                          <a:cs typeface="Calibri"/>
                          <a:sym typeface="Calibri"/>
                        </a:rPr>
                        <a:t>Es muy difícil medir los rasgos de personalidad que no pueden ser definidos.</a:t>
                      </a:r>
                      <a:endParaRPr/>
                    </a:p>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a:latin typeface="Calibri"/>
                          <a:ea typeface="Calibri"/>
                          <a:cs typeface="Calibri"/>
                          <a:sym typeface="Calibri"/>
                        </a:rPr>
                        <a:t>La formación y experiencia del solicitante pueden tener mayor impacto en el rendimiento del trabajo que la personalidad del solicitante.</a:t>
                      </a:r>
                      <a:endParaRPr/>
                    </a:p>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a:latin typeface="Calibri"/>
                          <a:ea typeface="Calibri"/>
                          <a:cs typeface="Calibri"/>
                          <a:sym typeface="Calibri"/>
                        </a:rPr>
                        <a:t>Las respuestas de los candidatos pueden ser alteradas por los nervios del solicitante para responder de una manera determinada, lo que influiría en su selección.</a:t>
                      </a:r>
                      <a:endParaRPr/>
                    </a:p>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a:latin typeface="Calibri"/>
                          <a:ea typeface="Calibri"/>
                          <a:cs typeface="Calibri"/>
                          <a:sym typeface="Calibri"/>
                        </a:rPr>
                        <a:t>Si todos los solicitantes seleccionados tienen los mismos rasgos de personalidad, evidenciaría una falta de diversidad.</a:t>
                      </a:r>
                      <a:endParaRPr/>
                    </a:p>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a:latin typeface="Calibri"/>
                          <a:ea typeface="Calibri"/>
                          <a:cs typeface="Calibri"/>
                          <a:sym typeface="Calibri"/>
                        </a:rPr>
                        <a:t>El costo puede ser prohibitivo para la prueba y la interpretación de los resultados.</a:t>
                      </a:r>
                      <a:endParaRPr/>
                    </a:p>
                    <a:p>
                      <a:pPr marL="285750" marR="0" lvl="0" indent="-285750" algn="l" rtl="0">
                        <a:lnSpc>
                          <a:spcPct val="100000"/>
                        </a:lnSpc>
                        <a:spcBef>
                          <a:spcPts val="0"/>
                        </a:spcBef>
                        <a:spcAft>
                          <a:spcPts val="0"/>
                        </a:spcAft>
                        <a:buClr>
                          <a:schemeClr val="dk1"/>
                        </a:buClr>
                        <a:buSzPts val="1600"/>
                        <a:buFont typeface="Arial"/>
                        <a:buChar char="•"/>
                      </a:pPr>
                      <a:r>
                        <a:rPr lang="en-US" sz="1600" u="none" strike="noStrike" cap="none">
                          <a:latin typeface="Calibri"/>
                          <a:ea typeface="Calibri"/>
                          <a:cs typeface="Calibri"/>
                          <a:sym typeface="Calibri"/>
                        </a:rPr>
                        <a:t>Existe una falta de evidencia para apoyar la validez del uso de pruebas de personalidad.</a:t>
                      </a:r>
                      <a:endParaRPr/>
                    </a:p>
                  </a:txBody>
                  <a:tcPr marL="45725" marR="45725" marT="45725" marB="45725">
                    <a:solidFill>
                      <a:srgbClr val="D9D9D9"/>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5"/>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25</a:t>
            </a:fld>
            <a:endParaRPr/>
          </a:p>
        </p:txBody>
      </p:sp>
      <p:sp>
        <p:nvSpPr>
          <p:cNvPr id="391" name="Google Shape;391;p25"/>
          <p:cNvSpPr txBox="1"/>
          <p:nvPr/>
        </p:nvSpPr>
        <p:spPr>
          <a:xfrm>
            <a:off x="617228" y="2615656"/>
            <a:ext cx="5655219" cy="2652316"/>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Esta investigación consiste en indagar el desempeño del colaborador en su trabajo anterior, sueldo, relaciones interpersonales, motivación, puntualidad, cumplimiento, aportes o iniciativas, conflictos, motivo de salida y periodo laboral.</a:t>
            </a:r>
            <a:endParaRPr/>
          </a:p>
          <a:p>
            <a:pPr marL="0" marR="0" lvl="0" indent="0" algn="l" rtl="0">
              <a:lnSpc>
                <a:spcPct val="90000"/>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Con estos antecedentes se pueden realizar inferencias en torno de su capacidad, compromiso, actitud, interés, eficacia y empeño que demostrará el candidato hacia el trabajo.</a:t>
            </a:r>
            <a:endParaRPr/>
          </a:p>
          <a:p>
            <a:pPr marL="0" marR="0" lvl="0" indent="0" algn="l" rtl="0">
              <a:lnSpc>
                <a:spcPct val="90000"/>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Es recomendable que la investigación de referencias laborales, preferentemente por motivos de tiempo y costo, se realice a través de la vía telefónica.  </a:t>
            </a:r>
            <a:endParaRPr/>
          </a:p>
        </p:txBody>
      </p:sp>
      <p:sp>
        <p:nvSpPr>
          <p:cNvPr id="392" name="Google Shape;392;p25"/>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INVESTIGACIÓN </a:t>
            </a:r>
            <a:r>
              <a:rPr lang="en-US" sz="2800" b="0" i="0" u="none" strike="noStrike" cap="none">
                <a:solidFill>
                  <a:srgbClr val="A93501"/>
                </a:solidFill>
                <a:latin typeface="Calibri"/>
                <a:ea typeface="Calibri"/>
                <a:cs typeface="Calibri"/>
                <a:sym typeface="Calibri"/>
              </a:rPr>
              <a:t>DE ANTECEDENTES LABORALES</a:t>
            </a:r>
            <a:endParaRPr/>
          </a:p>
        </p:txBody>
      </p:sp>
      <p:pic>
        <p:nvPicPr>
          <p:cNvPr id="393" name="Google Shape;393;p25" descr="Imagen 2"/>
          <p:cNvPicPr preferRelativeResize="0"/>
          <p:nvPr/>
        </p:nvPicPr>
        <p:blipFill rotWithShape="1">
          <a:blip r:embed="rId3">
            <a:alphaModFix/>
          </a:blip>
          <a:srcRect/>
          <a:stretch/>
        </p:blipFill>
        <p:spPr>
          <a:xfrm>
            <a:off x="5414397" y="2874385"/>
            <a:ext cx="4096512" cy="425501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6"/>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26</a:t>
            </a:fld>
            <a:endParaRPr/>
          </a:p>
        </p:txBody>
      </p:sp>
      <p:sp>
        <p:nvSpPr>
          <p:cNvPr id="399" name="Google Shape;399;p26"/>
          <p:cNvSpPr txBox="1"/>
          <p:nvPr/>
        </p:nvSpPr>
        <p:spPr>
          <a:xfrm>
            <a:off x="617230" y="2615656"/>
            <a:ext cx="5357338" cy="2673231"/>
          </a:xfrm>
          <a:prstGeom prst="rect">
            <a:avLst/>
          </a:prstGeom>
          <a:noFill/>
          <a:ln>
            <a:noFill/>
          </a:ln>
        </p:spPr>
        <p:txBody>
          <a:bodyPr spcFirstLastPara="1" wrap="square" lIns="45675" tIns="45675" rIns="45675" bIns="45675" anchor="t" anchorCtr="0">
            <a:spAutoFit/>
          </a:bodyPr>
          <a:lstStyle/>
          <a:p>
            <a:pPr marL="0" marR="0" lvl="0" indent="65405" algn="just"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Hay empresas que en el proceso de selección incluyen un examen médico del solicitante. Este examen se practicará después de que el candidato haya sido seleccionado; también ayudará a determinar si tiene la capacidad física para desempeñar el puesto.</a:t>
            </a:r>
            <a:endParaRPr/>
          </a:p>
          <a:p>
            <a:pPr marL="88900" marR="0" lvl="0" indent="50800" algn="just" rtl="0">
              <a:lnSpc>
                <a:spcPct val="90000"/>
              </a:lnSpc>
              <a:spcBef>
                <a:spcPts val="1000"/>
              </a:spcBef>
              <a:spcAft>
                <a:spcPts val="0"/>
              </a:spcAft>
              <a:buClr>
                <a:srgbClr val="FF0000"/>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rgbClr val="FF0000"/>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rgbClr val="FF0000"/>
              </a:buClr>
              <a:buSzPts val="1600"/>
              <a:buFont typeface="Calibri"/>
              <a:buNone/>
            </a:pPr>
            <a:r>
              <a:rPr lang="en-US" sz="1600" b="0" i="0" u="none" strike="noStrike" cap="none">
                <a:solidFill>
                  <a:srgbClr val="FF0000"/>
                </a:solidFill>
                <a:latin typeface="Calibri"/>
                <a:ea typeface="Calibri"/>
                <a:cs typeface="Calibri"/>
                <a:sym typeface="Calibri"/>
              </a:rPr>
              <a:t>  </a:t>
            </a:r>
            <a:endParaRPr/>
          </a:p>
        </p:txBody>
      </p:sp>
      <p:sp>
        <p:nvSpPr>
          <p:cNvPr id="400" name="Google Shape;400;p26"/>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EXAMEN </a:t>
            </a:r>
            <a:r>
              <a:rPr lang="en-US" sz="2800" b="0" i="0" u="none" strike="noStrike" cap="none">
                <a:solidFill>
                  <a:srgbClr val="A93501"/>
                </a:solidFill>
                <a:latin typeface="Calibri"/>
                <a:ea typeface="Calibri"/>
                <a:cs typeface="Calibri"/>
                <a:sym typeface="Calibri"/>
              </a:rPr>
              <a:t>MÉDICO</a:t>
            </a:r>
            <a:endParaRPr/>
          </a:p>
        </p:txBody>
      </p:sp>
      <p:pic>
        <p:nvPicPr>
          <p:cNvPr id="401" name="Google Shape;401;p26" descr="Imagen 1"/>
          <p:cNvPicPr preferRelativeResize="0"/>
          <p:nvPr/>
        </p:nvPicPr>
        <p:blipFill rotWithShape="1">
          <a:blip r:embed="rId3">
            <a:alphaModFix/>
          </a:blip>
          <a:srcRect/>
          <a:stretch/>
        </p:blipFill>
        <p:spPr>
          <a:xfrm>
            <a:off x="5948276" y="3183021"/>
            <a:ext cx="3333006" cy="445505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7"/>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27</a:t>
            </a:fld>
            <a:endParaRPr/>
          </a:p>
        </p:txBody>
      </p:sp>
      <p:sp>
        <p:nvSpPr>
          <p:cNvPr id="407" name="Google Shape;407;p27"/>
          <p:cNvSpPr txBox="1"/>
          <p:nvPr/>
        </p:nvSpPr>
        <p:spPr>
          <a:xfrm>
            <a:off x="4724825" y="3352610"/>
            <a:ext cx="4118787" cy="1465978"/>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La Carta oferta es un documento en el que se ponen por escrito las condiciones que una empresa ofrece a un colaborador. Si el candidato las acepta, se firma y se procede a la elaboración del contrato de trabajo que dará comienzo a la relación laboral.</a:t>
            </a:r>
            <a:endParaRPr/>
          </a:p>
        </p:txBody>
      </p:sp>
      <p:sp>
        <p:nvSpPr>
          <p:cNvPr id="408" name="Google Shape;408;p27"/>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ELECCIÓN Y </a:t>
            </a:r>
            <a:r>
              <a:rPr lang="en-US" sz="2800" b="0" i="0" u="none" strike="noStrike" cap="none">
                <a:solidFill>
                  <a:srgbClr val="A93501"/>
                </a:solidFill>
                <a:latin typeface="Calibri"/>
                <a:ea typeface="Calibri"/>
                <a:cs typeface="Calibri"/>
                <a:sym typeface="Calibri"/>
              </a:rPr>
              <a:t>CARTA OFERTA</a:t>
            </a:r>
            <a:endParaRPr/>
          </a:p>
        </p:txBody>
      </p:sp>
      <p:pic>
        <p:nvPicPr>
          <p:cNvPr id="409" name="Google Shape;409;p27" descr="Imagen 2"/>
          <p:cNvPicPr preferRelativeResize="0"/>
          <p:nvPr/>
        </p:nvPicPr>
        <p:blipFill rotWithShape="1">
          <a:blip r:embed="rId3">
            <a:alphaModFix/>
          </a:blip>
          <a:srcRect/>
          <a:stretch/>
        </p:blipFill>
        <p:spPr>
          <a:xfrm>
            <a:off x="257701" y="2201890"/>
            <a:ext cx="4320229" cy="433859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8"/>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28</a:t>
            </a:fld>
            <a:endParaRPr/>
          </a:p>
        </p:txBody>
      </p:sp>
      <p:grpSp>
        <p:nvGrpSpPr>
          <p:cNvPr id="415" name="Google Shape;415;p28"/>
          <p:cNvGrpSpPr/>
          <p:nvPr/>
        </p:nvGrpSpPr>
        <p:grpSpPr>
          <a:xfrm>
            <a:off x="2035276" y="2911883"/>
            <a:ext cx="6999675" cy="2696558"/>
            <a:chOff x="0" y="-1"/>
            <a:chExt cx="6999673" cy="2696556"/>
          </a:xfrm>
        </p:grpSpPr>
        <p:grpSp>
          <p:nvGrpSpPr>
            <p:cNvPr id="416" name="Google Shape;416;p28"/>
            <p:cNvGrpSpPr/>
            <p:nvPr/>
          </p:nvGrpSpPr>
          <p:grpSpPr>
            <a:xfrm>
              <a:off x="0" y="-1"/>
              <a:ext cx="6999673" cy="2696556"/>
              <a:chOff x="0" y="0"/>
              <a:chExt cx="6999672" cy="2696554"/>
            </a:xfrm>
          </p:grpSpPr>
          <p:sp>
            <p:nvSpPr>
              <p:cNvPr id="417" name="Google Shape;417;p28"/>
              <p:cNvSpPr/>
              <p:nvPr/>
            </p:nvSpPr>
            <p:spPr>
              <a:xfrm>
                <a:off x="0" y="0"/>
                <a:ext cx="6999672" cy="2696554"/>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28"/>
              <p:cNvSpPr txBox="1"/>
              <p:nvPr/>
            </p:nvSpPr>
            <p:spPr>
              <a:xfrm>
                <a:off x="136397" y="1158159"/>
                <a:ext cx="6726877"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19" name="Google Shape;419;p28"/>
            <p:cNvSpPr txBox="1"/>
            <p:nvPr/>
          </p:nvSpPr>
          <p:spPr>
            <a:xfrm>
              <a:off x="1307690" y="70465"/>
              <a:ext cx="5161935" cy="2452832"/>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INSTRUMENTOS </a:t>
              </a:r>
              <a:r>
                <a:rPr lang="en-US" sz="2000" b="1" i="0" u="none" strike="noStrike" cap="none">
                  <a:solidFill>
                    <a:srgbClr val="ED6B00"/>
                  </a:solidFill>
                  <a:latin typeface="Calibri"/>
                  <a:ea typeface="Calibri"/>
                  <a:cs typeface="Calibri"/>
                  <a:sym typeface="Calibri"/>
                </a:rPr>
                <a:t>DE SELECCIÓN</a:t>
              </a:r>
              <a:endParaRPr sz="1400" b="0" i="0" u="none" strike="noStrike" cap="none">
                <a:solidFill>
                  <a:srgbClr val="ED6B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Calibri"/>
                <a:buNone/>
              </a:pPr>
              <a:endParaRPr sz="1400" b="0" i="0" u="none" strike="noStrike" cap="none">
                <a:solidFill>
                  <a:srgbClr val="ED6B00"/>
                </a:solidFill>
                <a:latin typeface="Arial"/>
                <a:ea typeface="Arial"/>
                <a:cs typeface="Arial"/>
                <a:sym typeface="Arial"/>
              </a:endParaRPr>
            </a:p>
            <a:p>
              <a:pPr marL="0" marR="5080" lvl="0" indent="0" algn="l" rtl="0">
                <a:lnSpc>
                  <a:spcPct val="108333"/>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Para recordar los aprendizajes trabajados durante el desarrollo de la presentación te invitamos a: </a:t>
              </a:r>
              <a:endParaRPr/>
            </a:p>
            <a:p>
              <a:pPr marL="0" marR="5080" lvl="0" indent="0" algn="l" rtl="0">
                <a:lnSpc>
                  <a:spcPct val="108333"/>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Realizar la </a:t>
              </a:r>
              <a:r>
                <a:rPr lang="en-US" sz="1600" b="1" i="0" u="none" strike="noStrike" cap="none">
                  <a:solidFill>
                    <a:srgbClr val="ED6B00"/>
                  </a:solidFill>
                  <a:latin typeface="Calibri"/>
                  <a:ea typeface="Calibri"/>
                  <a:cs typeface="Calibri"/>
                  <a:sym typeface="Calibri"/>
                </a:rPr>
                <a:t>Actividad 7 Cuánto Aprendimos</a:t>
              </a:r>
              <a:endParaRPr sz="1400" b="1" i="0" u="none" strike="noStrike" cap="none">
                <a:solidFill>
                  <a:srgbClr val="ED6B00"/>
                </a:solidFill>
                <a:latin typeface="Arial"/>
                <a:ea typeface="Arial"/>
                <a:cs typeface="Arial"/>
                <a:sym typeface="Arial"/>
              </a:endParaRPr>
            </a:p>
            <a:p>
              <a:pPr marL="0" marR="5080" lvl="0" indent="0" algn="l" rtl="0">
                <a:lnSpc>
                  <a:spcPct val="108333"/>
                </a:lnSpc>
                <a:spcBef>
                  <a:spcPts val="0"/>
                </a:spcBef>
                <a:spcAft>
                  <a:spcPts val="0"/>
                </a:spcAft>
                <a:buClr>
                  <a:srgbClr val="ED6B00"/>
                </a:buClr>
                <a:buSzPts val="1400"/>
                <a:buFont typeface="Calibri"/>
                <a:buNone/>
              </a:pPr>
              <a:endParaRPr sz="1400" b="1" i="0" u="none" strike="noStrike" cap="none">
                <a:solidFill>
                  <a:srgbClr val="ED6B00"/>
                </a:solidFill>
                <a:latin typeface="Arial"/>
                <a:ea typeface="Arial"/>
                <a:cs typeface="Arial"/>
                <a:sym typeface="Arial"/>
              </a:endParaRPr>
            </a:p>
            <a:p>
              <a:pPr marL="0" marR="5080" lvl="0" indent="0" algn="l" rtl="0">
                <a:lnSpc>
                  <a:spcPct val="108333"/>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Descarga el  archivo y sigue sus instrucciones. </a:t>
              </a:r>
              <a:endParaRPr/>
            </a:p>
            <a:p>
              <a:pPr marL="0" marR="0" lvl="0" indent="0" algn="l" rtl="0">
                <a:lnSpc>
                  <a:spcPct val="100000"/>
                </a:lnSpc>
                <a:spcBef>
                  <a:spcPts val="6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¡Éxito!</a:t>
              </a:r>
              <a:endParaRPr/>
            </a:p>
          </p:txBody>
        </p:sp>
      </p:grpSp>
      <p:sp>
        <p:nvSpPr>
          <p:cNvPr id="420" name="Google Shape;420;p28"/>
          <p:cNvSpPr txBox="1"/>
          <p:nvPr/>
        </p:nvSpPr>
        <p:spPr>
          <a:xfrm>
            <a:off x="375974" y="1265365"/>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¿CUÁNTO APRENDIMOS?</a:t>
            </a:r>
            <a:endParaRPr/>
          </a:p>
        </p:txBody>
      </p:sp>
      <p:sp>
        <p:nvSpPr>
          <p:cNvPr id="421" name="Google Shape;421;p28"/>
          <p:cNvSpPr txBox="1"/>
          <p:nvPr/>
        </p:nvSpPr>
        <p:spPr>
          <a:xfrm>
            <a:off x="366450" y="1006327"/>
            <a:ext cx="4700400" cy="60081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REVISEMOS</a:t>
            </a:r>
            <a:endParaRPr/>
          </a:p>
        </p:txBody>
      </p:sp>
      <p:pic>
        <p:nvPicPr>
          <p:cNvPr id="422" name="Google Shape;422;p28" descr="Imagen 17"/>
          <p:cNvPicPr preferRelativeResize="0"/>
          <p:nvPr/>
        </p:nvPicPr>
        <p:blipFill rotWithShape="1">
          <a:blip r:embed="rId3">
            <a:alphaModFix/>
          </a:blip>
          <a:srcRect/>
          <a:stretch/>
        </p:blipFill>
        <p:spPr>
          <a:xfrm>
            <a:off x="530942" y="2715212"/>
            <a:ext cx="2812027" cy="3182573"/>
          </a:xfrm>
          <a:prstGeom prst="rect">
            <a:avLst/>
          </a:prstGeom>
          <a:noFill/>
          <a:ln>
            <a:noFill/>
          </a:ln>
        </p:spPr>
      </p:pic>
      <p:pic>
        <p:nvPicPr>
          <p:cNvPr id="423" name="Google Shape;423;p28" descr="Imagen 4"/>
          <p:cNvPicPr preferRelativeResize="0"/>
          <p:nvPr/>
        </p:nvPicPr>
        <p:blipFill rotWithShape="1">
          <a:blip r:embed="rId4">
            <a:alphaModFix/>
          </a:blip>
          <a:srcRect/>
          <a:stretch/>
        </p:blipFill>
        <p:spPr>
          <a:xfrm>
            <a:off x="7228123" y="5063613"/>
            <a:ext cx="1705020" cy="1272247"/>
          </a:xfrm>
          <a:prstGeom prst="rect">
            <a:avLst/>
          </a:prstGeom>
          <a:noFill/>
          <a:ln>
            <a:noFill/>
          </a:ln>
        </p:spPr>
      </p:pic>
      <p:pic>
        <p:nvPicPr>
          <p:cNvPr id="424" name="Google Shape;424;p28" descr="Imagen 5"/>
          <p:cNvPicPr preferRelativeResize="0"/>
          <p:nvPr/>
        </p:nvPicPr>
        <p:blipFill rotWithShape="1">
          <a:blip r:embed="rId5">
            <a:alphaModFix/>
          </a:blip>
          <a:srcRect/>
          <a:stretch/>
        </p:blipFill>
        <p:spPr>
          <a:xfrm>
            <a:off x="5474444" y="5389022"/>
            <a:ext cx="1651874" cy="884516"/>
          </a:xfrm>
          <a:prstGeom prst="rect">
            <a:avLst/>
          </a:prstGeom>
          <a:noFill/>
          <a:ln>
            <a:noFill/>
          </a:ln>
        </p:spPr>
      </p:pic>
      <p:sp>
        <p:nvSpPr>
          <p:cNvPr id="425" name="Google Shape;425;p28"/>
          <p:cNvSpPr txBox="1"/>
          <p:nvPr/>
        </p:nvSpPr>
        <p:spPr>
          <a:xfrm>
            <a:off x="4178965" y="1029694"/>
            <a:ext cx="466493" cy="830104"/>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FFB375"/>
              </a:buClr>
              <a:buSzPts val="5000"/>
              <a:buFont typeface="Calibri"/>
              <a:buNone/>
            </a:pPr>
            <a:r>
              <a:rPr lang="en-US" sz="5000" b="0" i="0" u="none" strike="noStrike" cap="none">
                <a:solidFill>
                  <a:srgbClr val="FFB375"/>
                </a:solidFill>
                <a:latin typeface="Calibri"/>
                <a:ea typeface="Calibri"/>
                <a:cs typeface="Calibri"/>
                <a:sym typeface="Calibri"/>
              </a:rPr>
              <a:t>7</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9"/>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29</a:t>
            </a:fld>
            <a:endParaRPr/>
          </a:p>
        </p:txBody>
      </p:sp>
      <p:grpSp>
        <p:nvGrpSpPr>
          <p:cNvPr id="431" name="Google Shape;431;p29"/>
          <p:cNvGrpSpPr/>
          <p:nvPr/>
        </p:nvGrpSpPr>
        <p:grpSpPr>
          <a:xfrm>
            <a:off x="431623" y="2285848"/>
            <a:ext cx="8839203" cy="3238194"/>
            <a:chOff x="0" y="0"/>
            <a:chExt cx="8839201" cy="3238193"/>
          </a:xfrm>
        </p:grpSpPr>
        <p:sp>
          <p:nvSpPr>
            <p:cNvPr id="432" name="Google Shape;432;p29"/>
            <p:cNvSpPr/>
            <p:nvPr/>
          </p:nvSpPr>
          <p:spPr>
            <a:xfrm>
              <a:off x="0" y="0"/>
              <a:ext cx="8839201" cy="3238193"/>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29"/>
            <p:cNvSpPr txBox="1"/>
            <p:nvPr/>
          </p:nvSpPr>
          <p:spPr>
            <a:xfrm>
              <a:off x="162838" y="1428979"/>
              <a:ext cx="8513525"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34" name="Google Shape;434;p29"/>
          <p:cNvSpPr txBox="1"/>
          <p:nvPr/>
        </p:nvSpPr>
        <p:spPr>
          <a:xfrm>
            <a:off x="375974" y="1265365"/>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ACTIVIDAD PRÁCTICA</a:t>
            </a:r>
            <a:endParaRPr/>
          </a:p>
        </p:txBody>
      </p:sp>
      <p:sp>
        <p:nvSpPr>
          <p:cNvPr id="435" name="Google Shape;435;p29"/>
          <p:cNvSpPr/>
          <p:nvPr/>
        </p:nvSpPr>
        <p:spPr>
          <a:xfrm>
            <a:off x="5279923" y="7354529"/>
            <a:ext cx="2723536" cy="205147"/>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36" name="Google Shape;436;p29"/>
          <p:cNvSpPr txBox="1"/>
          <p:nvPr/>
        </p:nvSpPr>
        <p:spPr>
          <a:xfrm>
            <a:off x="366450" y="996495"/>
            <a:ext cx="4700400" cy="60081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¡PRACTIQUEMOS!</a:t>
            </a:r>
            <a:endParaRPr/>
          </a:p>
        </p:txBody>
      </p:sp>
      <p:sp>
        <p:nvSpPr>
          <p:cNvPr id="437" name="Google Shape;437;p29"/>
          <p:cNvSpPr txBox="1"/>
          <p:nvPr/>
        </p:nvSpPr>
        <p:spPr>
          <a:xfrm>
            <a:off x="3670560" y="943280"/>
            <a:ext cx="559357" cy="941776"/>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FFB375"/>
              </a:buClr>
              <a:buSzPts val="6000"/>
              <a:buFont typeface="Calibri"/>
              <a:buNone/>
            </a:pPr>
            <a:r>
              <a:rPr lang="en-US" sz="6000" b="0" i="0" u="none" strike="noStrike" cap="none">
                <a:solidFill>
                  <a:srgbClr val="FFB375"/>
                </a:solidFill>
                <a:latin typeface="Calibri"/>
                <a:ea typeface="Calibri"/>
                <a:cs typeface="Calibri"/>
                <a:sym typeface="Calibri"/>
              </a:rPr>
              <a:t>7</a:t>
            </a:r>
            <a:endParaRPr/>
          </a:p>
        </p:txBody>
      </p:sp>
      <p:pic>
        <p:nvPicPr>
          <p:cNvPr id="438" name="Google Shape;438;p29" descr="Imagen 2"/>
          <p:cNvPicPr preferRelativeResize="0"/>
          <p:nvPr/>
        </p:nvPicPr>
        <p:blipFill rotWithShape="1">
          <a:blip r:embed="rId3">
            <a:alphaModFix/>
          </a:blip>
          <a:srcRect/>
          <a:stretch/>
        </p:blipFill>
        <p:spPr>
          <a:xfrm>
            <a:off x="2716055" y="3978569"/>
            <a:ext cx="6899893" cy="3974396"/>
          </a:xfrm>
          <a:prstGeom prst="rect">
            <a:avLst/>
          </a:prstGeom>
          <a:noFill/>
          <a:ln>
            <a:noFill/>
          </a:ln>
        </p:spPr>
      </p:pic>
      <p:sp>
        <p:nvSpPr>
          <p:cNvPr id="439" name="Google Shape;439;p29"/>
          <p:cNvSpPr txBox="1"/>
          <p:nvPr/>
        </p:nvSpPr>
        <p:spPr>
          <a:xfrm>
            <a:off x="2733982" y="6881800"/>
            <a:ext cx="1639637" cy="31711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resentación</a:t>
            </a:r>
            <a:endParaRPr/>
          </a:p>
        </p:txBody>
      </p:sp>
      <p:sp>
        <p:nvSpPr>
          <p:cNvPr id="440" name="Google Shape;440;p29"/>
          <p:cNvSpPr txBox="1"/>
          <p:nvPr/>
        </p:nvSpPr>
        <p:spPr>
          <a:xfrm>
            <a:off x="958646" y="2918951"/>
            <a:ext cx="5107800" cy="2310300"/>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INSTRUMENTOS </a:t>
            </a:r>
            <a:r>
              <a:rPr lang="en-US" sz="2000" b="1" i="0" u="none" strike="noStrike" cap="none">
                <a:solidFill>
                  <a:srgbClr val="ED6B00"/>
                </a:solidFill>
                <a:latin typeface="Calibri"/>
                <a:ea typeface="Calibri"/>
                <a:cs typeface="Calibri"/>
                <a:sym typeface="Calibri"/>
              </a:rPr>
              <a:t>DE SELECCIÓN</a:t>
            </a:r>
            <a:endParaRPr sz="1400" b="0" i="0" u="none" strike="noStrike" cap="none">
              <a:solidFill>
                <a:srgbClr val="ED6B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Calibri"/>
              <a:buNone/>
            </a:pPr>
            <a:endParaRPr sz="1400" b="0" i="0" u="none" strike="noStrike" cap="none">
              <a:solidFill>
                <a:srgbClr val="ED6B00"/>
              </a:solidFill>
              <a:latin typeface="Arial"/>
              <a:ea typeface="Arial"/>
              <a:cs typeface="Arial"/>
              <a:sym typeface="Arial"/>
            </a:endParaRPr>
          </a:p>
          <a:p>
            <a:pPr marL="0" marR="5080" lvl="0" indent="1270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Ahora realizaremos una actividad práctica. Utiliza el archivo </a:t>
            </a:r>
            <a:r>
              <a:rPr lang="en-US" sz="1600" b="1" i="0" u="none" strike="noStrike" cap="none">
                <a:solidFill>
                  <a:srgbClr val="ED6B00"/>
                </a:solidFill>
                <a:latin typeface="Calibri"/>
                <a:ea typeface="Calibri"/>
                <a:cs typeface="Calibri"/>
                <a:sym typeface="Calibri"/>
              </a:rPr>
              <a:t>“Actividad</a:t>
            </a:r>
            <a:r>
              <a:rPr lang="en-US" sz="1600" b="1">
                <a:solidFill>
                  <a:srgbClr val="ED6B00"/>
                </a:solidFill>
                <a:latin typeface="Calibri"/>
                <a:ea typeface="Calibri"/>
                <a:cs typeface="Calibri"/>
                <a:sym typeface="Calibri"/>
              </a:rPr>
              <a:t> </a:t>
            </a:r>
            <a:r>
              <a:rPr lang="en-US" sz="1600" b="1" i="0" u="none" strike="noStrike" cap="none">
                <a:solidFill>
                  <a:srgbClr val="ED6B00"/>
                </a:solidFill>
                <a:latin typeface="Calibri"/>
                <a:ea typeface="Calibri"/>
                <a:cs typeface="Calibri"/>
                <a:sym typeface="Calibri"/>
              </a:rPr>
              <a:t>Práctica</a:t>
            </a:r>
            <a:r>
              <a:rPr lang="en-US" sz="1600" b="1">
                <a:solidFill>
                  <a:srgbClr val="ED6B00"/>
                </a:solidFill>
                <a:latin typeface="Calibri"/>
                <a:ea typeface="Calibri"/>
                <a:cs typeface="Calibri"/>
                <a:sym typeface="Calibri"/>
              </a:rPr>
              <a:t> </a:t>
            </a:r>
            <a:r>
              <a:rPr lang="en-US" sz="1600" b="1" i="0" u="none" strike="noStrike" cap="none">
                <a:solidFill>
                  <a:srgbClr val="ED6B00"/>
                </a:solidFill>
                <a:latin typeface="Calibri"/>
                <a:ea typeface="Calibri"/>
                <a:cs typeface="Calibri"/>
                <a:sym typeface="Calibri"/>
              </a:rPr>
              <a:t>7” </a:t>
            </a:r>
            <a:r>
              <a:rPr lang="en-US" sz="1600" b="0" i="0" u="none" strike="noStrike" cap="none">
                <a:solidFill>
                  <a:srgbClr val="000000"/>
                </a:solidFill>
                <a:latin typeface="Calibri"/>
                <a:ea typeface="Calibri"/>
                <a:cs typeface="Calibri"/>
                <a:sym typeface="Calibri"/>
              </a:rPr>
              <a:t>y sigue las  instrucciones señaladas.</a:t>
            </a:r>
            <a:endParaRPr/>
          </a:p>
          <a:p>
            <a:pPr marL="0" marR="0" lvl="0" indent="0" algn="l" rtl="0">
              <a:lnSpc>
                <a:spcPct val="100000"/>
              </a:lnSpc>
              <a:spcBef>
                <a:spcPts val="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¡Éxito! </a:t>
            </a:r>
            <a:r>
              <a:rPr lang="en-US"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br>
              <a:rPr lang="en-US" sz="1600" b="0" i="0" u="none" strike="noStrike" cap="none">
                <a:solidFill>
                  <a:srgbClr val="000000"/>
                </a:solidFill>
                <a:latin typeface="Arial"/>
                <a:ea typeface="Arial"/>
                <a:cs typeface="Arial"/>
                <a:sym typeface="Arial"/>
              </a:rPr>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sldNum" idx="12"/>
          </p:nvPr>
        </p:nvSpPr>
        <p:spPr>
          <a:xfrm>
            <a:off x="442490" y="6881800"/>
            <a:ext cx="266356"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3</a:t>
            </a:fld>
            <a:endParaRPr/>
          </a:p>
        </p:txBody>
      </p:sp>
      <p:sp>
        <p:nvSpPr>
          <p:cNvPr id="113" name="Google Shape;113;p3"/>
          <p:cNvSpPr txBox="1"/>
          <p:nvPr/>
        </p:nvSpPr>
        <p:spPr>
          <a:xfrm>
            <a:off x="398952" y="2499449"/>
            <a:ext cx="2768319" cy="3143813"/>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OA 4</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Ejecutar tareas sistemáticas de descripción de cargos, de reclutamiento y de selección de personal, de acuerdo a las necesidades de una empresa, a los procedimientos establecidos y a la normativa vigente.</a:t>
            </a:r>
            <a:endParaRPr/>
          </a:p>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OA Genérico</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A – C - H</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br>
              <a:rPr lang="en-US" sz="1400" b="0" i="0" u="none" strike="noStrike" cap="none">
                <a:solidFill>
                  <a:srgbClr val="000000"/>
                </a:solidFill>
                <a:latin typeface="Calibri"/>
                <a:ea typeface="Calibri"/>
                <a:cs typeface="Calibri"/>
                <a:sym typeface="Calibri"/>
              </a:rPr>
            </a:br>
            <a:endParaRPr/>
          </a:p>
        </p:txBody>
      </p:sp>
      <p:grpSp>
        <p:nvGrpSpPr>
          <p:cNvPr id="114" name="Google Shape;114;p3"/>
          <p:cNvGrpSpPr/>
          <p:nvPr/>
        </p:nvGrpSpPr>
        <p:grpSpPr>
          <a:xfrm>
            <a:off x="252573" y="1472660"/>
            <a:ext cx="2980515" cy="4543830"/>
            <a:chOff x="0" y="0"/>
            <a:chExt cx="2980514" cy="4543829"/>
          </a:xfrm>
        </p:grpSpPr>
        <p:sp>
          <p:nvSpPr>
            <p:cNvPr id="115" name="Google Shape;115;p3"/>
            <p:cNvSpPr/>
            <p:nvPr/>
          </p:nvSpPr>
          <p:spPr>
            <a:xfrm>
              <a:off x="0" y="0"/>
              <a:ext cx="2980514" cy="4543829"/>
            </a:xfrm>
            <a:prstGeom prst="roundRect">
              <a:avLst>
                <a:gd name="adj" fmla="val 8420"/>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
            <p:cNvSpPr txBox="1"/>
            <p:nvPr/>
          </p:nvSpPr>
          <p:spPr>
            <a:xfrm>
              <a:off x="78265" y="2081797"/>
              <a:ext cx="2823983"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17" name="Google Shape;117;p3"/>
          <p:cNvSpPr txBox="1"/>
          <p:nvPr/>
        </p:nvSpPr>
        <p:spPr>
          <a:xfrm>
            <a:off x="358670" y="2033504"/>
            <a:ext cx="2768319" cy="424498"/>
          </a:xfrm>
          <a:prstGeom prst="rect">
            <a:avLst/>
          </a:prstGeom>
          <a:noFill/>
          <a:ln>
            <a:noFill/>
          </a:ln>
        </p:spPr>
        <p:txBody>
          <a:bodyPr spcFirstLastPara="1" wrap="square" lIns="91400" tIns="91400" rIns="91400" bIns="91400" anchor="ctr" anchorCtr="0">
            <a:spAutoFit/>
          </a:bodyPr>
          <a:lstStyle/>
          <a:p>
            <a:pPr marL="0" marR="0" lvl="0" indent="0" algn="ctr"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OBJETIVO DE APRENDIZAJE</a:t>
            </a:r>
            <a:endParaRPr/>
          </a:p>
        </p:txBody>
      </p:sp>
      <p:pic>
        <p:nvPicPr>
          <p:cNvPr id="118" name="Google Shape;118;p3" descr="Imagen 27"/>
          <p:cNvPicPr preferRelativeResize="0"/>
          <p:nvPr/>
        </p:nvPicPr>
        <p:blipFill rotWithShape="1">
          <a:blip r:embed="rId3">
            <a:alphaModFix/>
          </a:blip>
          <a:srcRect/>
          <a:stretch/>
        </p:blipFill>
        <p:spPr>
          <a:xfrm>
            <a:off x="1410121" y="1203013"/>
            <a:ext cx="702377" cy="669709"/>
          </a:xfrm>
          <a:prstGeom prst="rect">
            <a:avLst/>
          </a:prstGeom>
          <a:noFill/>
          <a:ln>
            <a:noFill/>
          </a:ln>
        </p:spPr>
      </p:pic>
      <p:grpSp>
        <p:nvGrpSpPr>
          <p:cNvPr id="119" name="Google Shape;119;p3"/>
          <p:cNvGrpSpPr/>
          <p:nvPr/>
        </p:nvGrpSpPr>
        <p:grpSpPr>
          <a:xfrm>
            <a:off x="3362219" y="1472660"/>
            <a:ext cx="2980515" cy="4543828"/>
            <a:chOff x="0" y="0"/>
            <a:chExt cx="2980514" cy="4543827"/>
          </a:xfrm>
        </p:grpSpPr>
        <p:sp>
          <p:nvSpPr>
            <p:cNvPr id="120" name="Google Shape;120;p3"/>
            <p:cNvSpPr/>
            <p:nvPr/>
          </p:nvSpPr>
          <p:spPr>
            <a:xfrm>
              <a:off x="0" y="0"/>
              <a:ext cx="2980514" cy="4543827"/>
            </a:xfrm>
            <a:prstGeom prst="roundRect">
              <a:avLst>
                <a:gd name="adj" fmla="val 8420"/>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3"/>
            <p:cNvSpPr txBox="1"/>
            <p:nvPr/>
          </p:nvSpPr>
          <p:spPr>
            <a:xfrm>
              <a:off x="78265" y="2081796"/>
              <a:ext cx="2823983"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22" name="Google Shape;122;p3"/>
          <p:cNvSpPr txBox="1"/>
          <p:nvPr/>
        </p:nvSpPr>
        <p:spPr>
          <a:xfrm>
            <a:off x="3561634" y="2499448"/>
            <a:ext cx="2781098" cy="10580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3</a:t>
            </a:r>
            <a:r>
              <a:rPr lang="en-US" sz="1400" b="0" i="0" u="none" strike="noStrike" cap="none">
                <a:solidFill>
                  <a:srgbClr val="000000"/>
                </a:solidFill>
                <a:latin typeface="Calibri"/>
                <a:ea typeface="Calibri"/>
                <a:cs typeface="Calibri"/>
                <a:sym typeface="Calibri"/>
              </a:rPr>
              <a:t>. Desarrolla labores de apoyo al proceso de selección de personal determinado por la empresa, de acuerdo a la normativa vigente.</a:t>
            </a:r>
            <a:endParaRPr/>
          </a:p>
        </p:txBody>
      </p:sp>
      <p:sp>
        <p:nvSpPr>
          <p:cNvPr id="123" name="Google Shape;123;p3"/>
          <p:cNvSpPr txBox="1"/>
          <p:nvPr/>
        </p:nvSpPr>
        <p:spPr>
          <a:xfrm>
            <a:off x="3561636" y="2033504"/>
            <a:ext cx="2609185" cy="424498"/>
          </a:xfrm>
          <a:prstGeom prst="rect">
            <a:avLst/>
          </a:prstGeom>
          <a:noFill/>
          <a:ln>
            <a:noFill/>
          </a:ln>
        </p:spPr>
        <p:txBody>
          <a:bodyPr spcFirstLastPara="1" wrap="square" lIns="91400" tIns="91400" rIns="91400" bIns="91400" anchor="ctr" anchorCtr="0">
            <a:spAutoFit/>
          </a:bodyPr>
          <a:lstStyle/>
          <a:p>
            <a:pPr marL="0" marR="0" lvl="0" indent="0" algn="ctr"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APRENDIZAJE ESPERADO</a:t>
            </a:r>
            <a:endParaRPr/>
          </a:p>
        </p:txBody>
      </p:sp>
      <p:pic>
        <p:nvPicPr>
          <p:cNvPr id="124" name="Google Shape;124;p3" descr="Imagen 35"/>
          <p:cNvPicPr preferRelativeResize="0"/>
          <p:nvPr/>
        </p:nvPicPr>
        <p:blipFill rotWithShape="1">
          <a:blip r:embed="rId4">
            <a:alphaModFix/>
          </a:blip>
          <a:srcRect/>
          <a:stretch/>
        </p:blipFill>
        <p:spPr>
          <a:xfrm>
            <a:off x="4539905" y="1203013"/>
            <a:ext cx="702377" cy="669709"/>
          </a:xfrm>
          <a:prstGeom prst="rect">
            <a:avLst/>
          </a:prstGeom>
          <a:noFill/>
          <a:ln>
            <a:noFill/>
          </a:ln>
        </p:spPr>
      </p:pic>
      <p:grpSp>
        <p:nvGrpSpPr>
          <p:cNvPr id="125" name="Google Shape;125;p3"/>
          <p:cNvGrpSpPr/>
          <p:nvPr/>
        </p:nvGrpSpPr>
        <p:grpSpPr>
          <a:xfrm>
            <a:off x="6473042" y="1472660"/>
            <a:ext cx="2980515" cy="5663580"/>
            <a:chOff x="0" y="0"/>
            <a:chExt cx="2980514" cy="5663580"/>
          </a:xfrm>
        </p:grpSpPr>
        <p:sp>
          <p:nvSpPr>
            <p:cNvPr id="126" name="Google Shape;126;p3"/>
            <p:cNvSpPr/>
            <p:nvPr/>
          </p:nvSpPr>
          <p:spPr>
            <a:xfrm>
              <a:off x="0" y="0"/>
              <a:ext cx="2980514" cy="5663580"/>
            </a:xfrm>
            <a:prstGeom prst="roundRect">
              <a:avLst>
                <a:gd name="adj" fmla="val 8420"/>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
            <p:cNvSpPr txBox="1"/>
            <p:nvPr/>
          </p:nvSpPr>
          <p:spPr>
            <a:xfrm>
              <a:off x="78265" y="2641673"/>
              <a:ext cx="2823983"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28" name="Google Shape;128;p3"/>
          <p:cNvSpPr txBox="1"/>
          <p:nvPr/>
        </p:nvSpPr>
        <p:spPr>
          <a:xfrm>
            <a:off x="6613507" y="2499448"/>
            <a:ext cx="2714810" cy="33440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3.2 </a:t>
            </a:r>
            <a:r>
              <a:rPr lang="en-US" sz="1400" b="0" i="0" u="none" strike="noStrike" cap="none">
                <a:solidFill>
                  <a:srgbClr val="000000"/>
                </a:solidFill>
                <a:latin typeface="Calibri"/>
                <a:ea typeface="Calibri"/>
                <a:cs typeface="Calibri"/>
                <a:sym typeface="Calibri"/>
              </a:rPr>
              <a:t>Coordina entrevistas y pruebas de selección de los postulantes seleccionados, según instrucciones de superiores.</a:t>
            </a:r>
            <a:br>
              <a:rPr lang="en-US" sz="1400" b="0" i="0" u="none" strike="noStrike" cap="none">
                <a:solidFill>
                  <a:srgbClr val="000000"/>
                </a:solidFill>
                <a:latin typeface="Calibri"/>
                <a:ea typeface="Calibri"/>
                <a:cs typeface="Calibri"/>
                <a:sym typeface="Calibri"/>
              </a:rPr>
            </a:br>
            <a:endParaRPr/>
          </a:p>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3.3 </a:t>
            </a:r>
            <a:r>
              <a:rPr lang="en-US" sz="1400" b="0" i="0" u="none" strike="noStrike" cap="none">
                <a:solidFill>
                  <a:srgbClr val="000000"/>
                </a:solidFill>
                <a:latin typeface="Calibri"/>
                <a:ea typeface="Calibri"/>
                <a:cs typeface="Calibri"/>
                <a:sym typeface="Calibri"/>
              </a:rPr>
              <a:t>Registra la información generada en el proceso de selección, utilizando medios disponibles y según instrucciones de jefatura.</a:t>
            </a:r>
            <a:br>
              <a:rPr lang="en-US" sz="1400" b="0" i="0" u="none" strike="noStrike" cap="none">
                <a:solidFill>
                  <a:srgbClr val="000000"/>
                </a:solidFill>
                <a:latin typeface="Calibri"/>
                <a:ea typeface="Calibri"/>
                <a:cs typeface="Calibri"/>
                <a:sym typeface="Calibri"/>
              </a:rPr>
            </a:br>
            <a:endParaRPr/>
          </a:p>
          <a:p>
            <a:pPr marL="0" marR="0" lvl="0" indent="0" algn="l" rtl="0">
              <a:lnSpc>
                <a:spcPct val="100000"/>
              </a:lnSpc>
              <a:spcBef>
                <a:spcPts val="0"/>
              </a:spcBef>
              <a:spcAft>
                <a:spcPts val="0"/>
              </a:spcAft>
              <a:buClr>
                <a:srgbClr val="000000"/>
              </a:buClr>
              <a:buSzPts val="1400"/>
              <a:buFont typeface="Calibri"/>
              <a:buNone/>
            </a:pPr>
            <a:br>
              <a:rPr lang="en-US" sz="1400" b="0" i="0" u="none" strike="noStrike" cap="none">
                <a:solidFill>
                  <a:srgbClr val="000000"/>
                </a:solidFill>
                <a:latin typeface="Calibri"/>
                <a:ea typeface="Calibri"/>
                <a:cs typeface="Calibri"/>
                <a:sym typeface="Calibri"/>
              </a:rPr>
            </a:br>
            <a:br>
              <a:rPr lang="en-US" sz="1400" b="0" i="0" u="none" strike="noStrike" cap="none">
                <a:solidFill>
                  <a:srgbClr val="000000"/>
                </a:solidFill>
                <a:latin typeface="Calibri"/>
                <a:ea typeface="Calibri"/>
                <a:cs typeface="Calibri"/>
                <a:sym typeface="Calibri"/>
              </a:rPr>
            </a:br>
            <a:endParaRPr/>
          </a:p>
        </p:txBody>
      </p:sp>
      <p:sp>
        <p:nvSpPr>
          <p:cNvPr id="129" name="Google Shape;129;p3"/>
          <p:cNvSpPr txBox="1"/>
          <p:nvPr/>
        </p:nvSpPr>
        <p:spPr>
          <a:xfrm>
            <a:off x="6554516" y="2033504"/>
            <a:ext cx="2862261" cy="424498"/>
          </a:xfrm>
          <a:prstGeom prst="rect">
            <a:avLst/>
          </a:prstGeom>
          <a:noFill/>
          <a:ln>
            <a:noFill/>
          </a:ln>
        </p:spPr>
        <p:txBody>
          <a:bodyPr spcFirstLastPara="1" wrap="square" lIns="91400" tIns="91400" rIns="91400" bIns="91400" anchor="ctr" anchorCtr="0">
            <a:spAutoFit/>
          </a:bodyPr>
          <a:lstStyle/>
          <a:p>
            <a:pPr marL="0" marR="0" lvl="0" indent="0" algn="ctr"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CRITERIOS DE EVALUACIÓN</a:t>
            </a:r>
            <a:endParaRPr/>
          </a:p>
        </p:txBody>
      </p:sp>
      <p:pic>
        <p:nvPicPr>
          <p:cNvPr id="130" name="Google Shape;130;p3" descr="Imagen 39"/>
          <p:cNvPicPr preferRelativeResize="0"/>
          <p:nvPr/>
        </p:nvPicPr>
        <p:blipFill rotWithShape="1">
          <a:blip r:embed="rId5">
            <a:alphaModFix/>
          </a:blip>
          <a:srcRect/>
          <a:stretch/>
        </p:blipFill>
        <p:spPr>
          <a:xfrm>
            <a:off x="7649551" y="1203013"/>
            <a:ext cx="702377" cy="669709"/>
          </a:xfrm>
          <a:prstGeom prst="rect">
            <a:avLst/>
          </a:prstGeom>
          <a:noFill/>
          <a:ln>
            <a:noFill/>
          </a:ln>
        </p:spPr>
      </p:pic>
      <p:pic>
        <p:nvPicPr>
          <p:cNvPr id="131" name="Google Shape;131;p3" descr="Imagen 40"/>
          <p:cNvPicPr preferRelativeResize="0"/>
          <p:nvPr/>
        </p:nvPicPr>
        <p:blipFill rotWithShape="1">
          <a:blip r:embed="rId6">
            <a:alphaModFix/>
          </a:blip>
          <a:srcRect/>
          <a:stretch/>
        </p:blipFill>
        <p:spPr>
          <a:xfrm flipH="1">
            <a:off x="511864" y="4448533"/>
            <a:ext cx="3103843" cy="2466271"/>
          </a:xfrm>
          <a:prstGeom prst="rect">
            <a:avLst/>
          </a:prstGeom>
          <a:noFill/>
          <a:ln>
            <a:noFill/>
          </a:ln>
        </p:spPr>
      </p:pic>
      <p:pic>
        <p:nvPicPr>
          <p:cNvPr id="132" name="Google Shape;132;p3" descr="Imagen 43"/>
          <p:cNvPicPr preferRelativeResize="0"/>
          <p:nvPr/>
        </p:nvPicPr>
        <p:blipFill rotWithShape="1">
          <a:blip r:embed="rId7">
            <a:alphaModFix/>
          </a:blip>
          <a:srcRect/>
          <a:stretch/>
        </p:blipFill>
        <p:spPr>
          <a:xfrm flipH="1">
            <a:off x="3588296" y="3757726"/>
            <a:ext cx="3025212" cy="408238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0"/>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30</a:t>
            </a:fld>
            <a:endParaRPr/>
          </a:p>
        </p:txBody>
      </p:sp>
      <p:sp>
        <p:nvSpPr>
          <p:cNvPr id="446" name="Google Shape;446;p30"/>
          <p:cNvSpPr txBox="1"/>
          <p:nvPr/>
        </p:nvSpPr>
        <p:spPr>
          <a:xfrm>
            <a:off x="366450" y="996495"/>
            <a:ext cx="4700400" cy="60081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ANTES DE COMENZAR A TRABAJAR</a:t>
            </a:r>
            <a:endParaRPr/>
          </a:p>
        </p:txBody>
      </p:sp>
      <p:sp>
        <p:nvSpPr>
          <p:cNvPr id="447" name="Google Shape;447;p30"/>
          <p:cNvSpPr txBox="1"/>
          <p:nvPr/>
        </p:nvSpPr>
        <p:spPr>
          <a:xfrm>
            <a:off x="375977" y="1283910"/>
            <a:ext cx="7017881" cy="536168"/>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A93501"/>
              </a:buClr>
              <a:buSzPts val="2800"/>
              <a:buFont typeface="Calibri"/>
              <a:buNone/>
            </a:pPr>
            <a:r>
              <a:rPr lang="en-US" sz="2800" b="0" i="0" u="none" strike="noStrike" cap="none">
                <a:solidFill>
                  <a:srgbClr val="A93501"/>
                </a:solidFill>
                <a:latin typeface="Calibri"/>
                <a:ea typeface="Calibri"/>
                <a:cs typeface="Calibri"/>
                <a:sym typeface="Calibri"/>
              </a:rPr>
              <a:t>TOMA LAS SIGUIENTES </a:t>
            </a:r>
            <a:r>
              <a:rPr lang="en-US" sz="2800" b="1" i="0" u="none" strike="noStrike" cap="none">
                <a:solidFill>
                  <a:srgbClr val="ED6B00"/>
                </a:solidFill>
                <a:latin typeface="Calibri"/>
                <a:ea typeface="Calibri"/>
                <a:cs typeface="Calibri"/>
                <a:sym typeface="Calibri"/>
              </a:rPr>
              <a:t>PRECAUCIONES</a:t>
            </a:r>
            <a:endParaRPr/>
          </a:p>
        </p:txBody>
      </p:sp>
      <p:pic>
        <p:nvPicPr>
          <p:cNvPr id="448" name="Google Shape;448;p30" descr="Imagen 1"/>
          <p:cNvPicPr preferRelativeResize="0"/>
          <p:nvPr/>
        </p:nvPicPr>
        <p:blipFill rotWithShape="1">
          <a:blip r:embed="rId3">
            <a:alphaModFix/>
          </a:blip>
          <a:srcRect/>
          <a:stretch/>
        </p:blipFill>
        <p:spPr>
          <a:xfrm>
            <a:off x="5639332" y="1565094"/>
            <a:ext cx="3816534" cy="6006178"/>
          </a:xfrm>
          <a:prstGeom prst="rect">
            <a:avLst/>
          </a:prstGeom>
          <a:noFill/>
          <a:ln>
            <a:noFill/>
          </a:ln>
        </p:spPr>
      </p:pic>
      <p:grpSp>
        <p:nvGrpSpPr>
          <p:cNvPr id="449" name="Google Shape;449;p30"/>
          <p:cNvGrpSpPr/>
          <p:nvPr/>
        </p:nvGrpSpPr>
        <p:grpSpPr>
          <a:xfrm>
            <a:off x="-4656" y="4568181"/>
            <a:ext cx="9109185" cy="783009"/>
            <a:chOff x="-1" y="-2"/>
            <a:chExt cx="9109184" cy="783008"/>
          </a:xfrm>
        </p:grpSpPr>
        <p:sp>
          <p:nvSpPr>
            <p:cNvPr id="450" name="Google Shape;450;p30"/>
            <p:cNvSpPr txBox="1"/>
            <p:nvPr/>
          </p:nvSpPr>
          <p:spPr>
            <a:xfrm>
              <a:off x="1334833" y="133345"/>
              <a:ext cx="7774350" cy="300554"/>
            </a:xfrm>
            <a:prstGeom prst="rect">
              <a:avLst/>
            </a:prstGeom>
            <a:noFill/>
            <a:ln>
              <a:noFill/>
            </a:ln>
          </p:spPr>
          <p:txBody>
            <a:bodyPr spcFirstLastPara="1" wrap="square" lIns="45675" tIns="45675" rIns="45675" bIns="45675" anchor="t" anchorCtr="0">
              <a:spAutoFit/>
            </a:bodyPr>
            <a:lstStyle/>
            <a:p>
              <a:pPr marL="0" marR="0" lvl="0" indent="0" algn="l" rtl="0">
                <a:lnSpc>
                  <a:spcPct val="15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Revisar la </a:t>
              </a:r>
              <a:r>
                <a:rPr lang="en-US" sz="1600" b="1" i="0" u="none" strike="noStrike" cap="none">
                  <a:solidFill>
                    <a:srgbClr val="FF6600"/>
                  </a:solidFill>
                  <a:latin typeface="Calibri"/>
                  <a:ea typeface="Calibri"/>
                  <a:cs typeface="Calibri"/>
                  <a:sym typeface="Calibri"/>
                </a:rPr>
                <a:t>Ley Nº 19.631.</a:t>
              </a:r>
              <a:endParaRPr/>
            </a:p>
          </p:txBody>
        </p:sp>
        <p:grpSp>
          <p:nvGrpSpPr>
            <p:cNvPr id="451" name="Google Shape;451;p30"/>
            <p:cNvGrpSpPr/>
            <p:nvPr/>
          </p:nvGrpSpPr>
          <p:grpSpPr>
            <a:xfrm>
              <a:off x="-1" y="-2"/>
              <a:ext cx="1135369" cy="783008"/>
              <a:chOff x="0" y="0"/>
              <a:chExt cx="1135367" cy="783006"/>
            </a:xfrm>
          </p:grpSpPr>
          <p:sp>
            <p:nvSpPr>
              <p:cNvPr id="452" name="Google Shape;452;p30"/>
              <p:cNvSpPr/>
              <p:nvPr/>
            </p:nvSpPr>
            <p:spPr>
              <a:xfrm rot="5400000">
                <a:off x="176180" y="-176181"/>
                <a:ext cx="783006" cy="1135367"/>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453" name="Google Shape;453;p30" descr="Imagen 59"/>
              <p:cNvPicPr preferRelativeResize="0"/>
              <p:nvPr/>
            </p:nvPicPr>
            <p:blipFill rotWithShape="1">
              <a:blip r:embed="rId4">
                <a:alphaModFix/>
              </a:blip>
              <a:srcRect r="56603" b="56896"/>
              <a:stretch/>
            </p:blipFill>
            <p:spPr>
              <a:xfrm>
                <a:off x="436430" y="122349"/>
                <a:ext cx="558772" cy="562603"/>
              </a:xfrm>
              <a:prstGeom prst="rect">
                <a:avLst/>
              </a:prstGeom>
              <a:noFill/>
              <a:ln>
                <a:noFill/>
              </a:ln>
            </p:spPr>
          </p:pic>
        </p:grpSp>
      </p:grpSp>
      <p:grpSp>
        <p:nvGrpSpPr>
          <p:cNvPr id="454" name="Google Shape;454;p30"/>
          <p:cNvGrpSpPr/>
          <p:nvPr/>
        </p:nvGrpSpPr>
        <p:grpSpPr>
          <a:xfrm>
            <a:off x="-4657" y="2826711"/>
            <a:ext cx="8912543" cy="783007"/>
            <a:chOff x="-1" y="0"/>
            <a:chExt cx="8912540" cy="783006"/>
          </a:xfrm>
        </p:grpSpPr>
        <p:sp>
          <p:nvSpPr>
            <p:cNvPr id="455" name="Google Shape;455;p30"/>
            <p:cNvSpPr txBox="1"/>
            <p:nvPr/>
          </p:nvSpPr>
          <p:spPr>
            <a:xfrm>
              <a:off x="1334833" y="222245"/>
              <a:ext cx="7577707" cy="30055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Revisar la </a:t>
              </a:r>
              <a:r>
                <a:rPr lang="en-US" sz="1600" b="1" i="0" u="none" strike="noStrike" cap="none">
                  <a:solidFill>
                    <a:srgbClr val="FF6600"/>
                  </a:solidFill>
                  <a:latin typeface="Calibri"/>
                  <a:ea typeface="Calibri"/>
                  <a:cs typeface="Calibri"/>
                  <a:sym typeface="Calibri"/>
                </a:rPr>
                <a:t>Dirección del </a:t>
              </a:r>
              <a:r>
                <a:rPr lang="en-US" sz="1600" b="1" i="0" u="none" strike="noStrike" cap="none">
                  <a:solidFill>
                    <a:srgbClr val="ED6B00"/>
                  </a:solidFill>
                  <a:latin typeface="Calibri"/>
                  <a:ea typeface="Calibri"/>
                  <a:cs typeface="Calibri"/>
                  <a:sym typeface="Calibri"/>
                </a:rPr>
                <a:t>Trabajo</a:t>
              </a:r>
              <a:r>
                <a:rPr lang="en-US" sz="1600" b="0" i="0" u="none" strike="noStrike" cap="none">
                  <a:solidFill>
                    <a:srgbClr val="ED6B00"/>
                  </a:solidFill>
                  <a:latin typeface="Calibri"/>
                  <a:ea typeface="Calibri"/>
                  <a:cs typeface="Calibri"/>
                  <a:sym typeface="Calibri"/>
                </a:rPr>
                <a:t>.</a:t>
              </a:r>
              <a:endParaRPr/>
            </a:p>
          </p:txBody>
        </p:sp>
        <p:sp>
          <p:nvSpPr>
            <p:cNvPr id="456" name="Google Shape;456;p30"/>
            <p:cNvSpPr/>
            <p:nvPr/>
          </p:nvSpPr>
          <p:spPr>
            <a:xfrm rot="5400000">
              <a:off x="176181" y="-176182"/>
              <a:ext cx="783006" cy="1135369"/>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457" name="Google Shape;457;p30" descr="Imagen 63"/>
            <p:cNvPicPr preferRelativeResize="0"/>
            <p:nvPr/>
          </p:nvPicPr>
          <p:blipFill rotWithShape="1">
            <a:blip r:embed="rId4">
              <a:alphaModFix/>
            </a:blip>
            <a:srcRect l="53240" t="7898" b="45364"/>
            <a:stretch/>
          </p:blipFill>
          <p:spPr>
            <a:xfrm>
              <a:off x="394099" y="111885"/>
              <a:ext cx="592645" cy="600469"/>
            </a:xfrm>
            <a:prstGeom prst="rect">
              <a:avLst/>
            </a:prstGeom>
            <a:noFill/>
            <a:ln>
              <a:noFill/>
            </a:ln>
          </p:spPr>
        </p:pic>
      </p:grpSp>
      <p:grpSp>
        <p:nvGrpSpPr>
          <p:cNvPr id="458" name="Google Shape;458;p30"/>
          <p:cNvGrpSpPr/>
          <p:nvPr/>
        </p:nvGrpSpPr>
        <p:grpSpPr>
          <a:xfrm>
            <a:off x="-4657" y="3697445"/>
            <a:ext cx="6615372" cy="783009"/>
            <a:chOff x="-2" y="-2"/>
            <a:chExt cx="6615372" cy="783008"/>
          </a:xfrm>
        </p:grpSpPr>
        <p:sp>
          <p:nvSpPr>
            <p:cNvPr id="459" name="Google Shape;459;p30"/>
            <p:cNvSpPr txBox="1"/>
            <p:nvPr/>
          </p:nvSpPr>
          <p:spPr>
            <a:xfrm>
              <a:off x="1334834" y="94428"/>
              <a:ext cx="5280536" cy="300554"/>
            </a:xfrm>
            <a:prstGeom prst="rect">
              <a:avLst/>
            </a:prstGeom>
            <a:noFill/>
            <a:ln>
              <a:noFill/>
            </a:ln>
          </p:spPr>
          <p:txBody>
            <a:bodyPr spcFirstLastPara="1" wrap="square" lIns="45675" tIns="45675" rIns="45675" bIns="45675" anchor="t" anchorCtr="0">
              <a:spAutoFit/>
            </a:bodyPr>
            <a:lstStyle/>
            <a:p>
              <a:pPr marL="0" marR="0" lvl="0" indent="0" algn="l" rtl="0">
                <a:lnSpc>
                  <a:spcPct val="15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Revisar la </a:t>
              </a:r>
              <a:r>
                <a:rPr lang="en-US" sz="1600" b="1" i="0" u="none" strike="noStrike" cap="none">
                  <a:solidFill>
                    <a:srgbClr val="FF6600"/>
                  </a:solidFill>
                  <a:latin typeface="Calibri"/>
                  <a:ea typeface="Calibri"/>
                  <a:cs typeface="Calibri"/>
                  <a:sym typeface="Calibri"/>
                </a:rPr>
                <a:t>DL.3500.</a:t>
              </a:r>
              <a:endParaRPr/>
            </a:p>
          </p:txBody>
        </p:sp>
        <p:grpSp>
          <p:nvGrpSpPr>
            <p:cNvPr id="460" name="Google Shape;460;p30"/>
            <p:cNvGrpSpPr/>
            <p:nvPr/>
          </p:nvGrpSpPr>
          <p:grpSpPr>
            <a:xfrm>
              <a:off x="-2" y="-2"/>
              <a:ext cx="1135371" cy="783008"/>
              <a:chOff x="-1" y="0"/>
              <a:chExt cx="1135369" cy="783006"/>
            </a:xfrm>
          </p:grpSpPr>
          <p:sp>
            <p:nvSpPr>
              <p:cNvPr id="461" name="Google Shape;461;p30"/>
              <p:cNvSpPr/>
              <p:nvPr/>
            </p:nvSpPr>
            <p:spPr>
              <a:xfrm rot="5400000">
                <a:off x="176181" y="-176182"/>
                <a:ext cx="783006" cy="1135369"/>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462" name="Google Shape;462;p30" descr="Imagen 68"/>
              <p:cNvPicPr preferRelativeResize="0"/>
              <p:nvPr/>
            </p:nvPicPr>
            <p:blipFill rotWithShape="1">
              <a:blip r:embed="rId4">
                <a:alphaModFix/>
              </a:blip>
              <a:srcRect t="52206" r="53528"/>
              <a:stretch/>
            </p:blipFill>
            <p:spPr>
              <a:xfrm>
                <a:off x="404110" y="87150"/>
                <a:ext cx="582625" cy="607396"/>
              </a:xfrm>
              <a:prstGeom prst="rect">
                <a:avLst/>
              </a:prstGeom>
              <a:noFill/>
              <a:ln>
                <a:noFill/>
              </a:ln>
            </p:spPr>
          </p:pic>
        </p:grpSp>
      </p:grpSp>
      <p:grpSp>
        <p:nvGrpSpPr>
          <p:cNvPr id="463" name="Google Shape;463;p30"/>
          <p:cNvGrpSpPr/>
          <p:nvPr/>
        </p:nvGrpSpPr>
        <p:grpSpPr>
          <a:xfrm>
            <a:off x="-4656" y="1955976"/>
            <a:ext cx="9178012" cy="783009"/>
            <a:chOff x="-1" y="-2"/>
            <a:chExt cx="9178011" cy="783008"/>
          </a:xfrm>
        </p:grpSpPr>
        <p:sp>
          <p:nvSpPr>
            <p:cNvPr id="464" name="Google Shape;464;p30"/>
            <p:cNvSpPr txBox="1"/>
            <p:nvPr/>
          </p:nvSpPr>
          <p:spPr>
            <a:xfrm>
              <a:off x="1334833" y="222245"/>
              <a:ext cx="7843177" cy="30055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Revisar el </a:t>
              </a:r>
              <a:r>
                <a:rPr lang="en-US" sz="1600" b="1" i="0" u="none" strike="noStrike" cap="none">
                  <a:solidFill>
                    <a:srgbClr val="FF6600"/>
                  </a:solidFill>
                  <a:latin typeface="Calibri"/>
                  <a:ea typeface="Calibri"/>
                  <a:cs typeface="Calibri"/>
                  <a:sym typeface="Calibri"/>
                </a:rPr>
                <a:t>Código del Trabajo</a:t>
              </a:r>
              <a:r>
                <a:rPr lang="en-US" sz="1600" b="0" i="0" u="none" strike="noStrike" cap="none">
                  <a:solidFill>
                    <a:srgbClr val="ED6B00"/>
                  </a:solidFill>
                  <a:latin typeface="Calibri"/>
                  <a:ea typeface="Calibri"/>
                  <a:cs typeface="Calibri"/>
                  <a:sym typeface="Calibri"/>
                </a:rPr>
                <a:t>.</a:t>
              </a:r>
              <a:endParaRPr/>
            </a:p>
          </p:txBody>
        </p:sp>
        <p:grpSp>
          <p:nvGrpSpPr>
            <p:cNvPr id="465" name="Google Shape;465;p30"/>
            <p:cNvGrpSpPr/>
            <p:nvPr/>
          </p:nvGrpSpPr>
          <p:grpSpPr>
            <a:xfrm>
              <a:off x="-1" y="-2"/>
              <a:ext cx="1135369" cy="783008"/>
              <a:chOff x="0" y="0"/>
              <a:chExt cx="1135367" cy="783006"/>
            </a:xfrm>
          </p:grpSpPr>
          <p:sp>
            <p:nvSpPr>
              <p:cNvPr id="466" name="Google Shape;466;p30"/>
              <p:cNvSpPr/>
              <p:nvPr/>
            </p:nvSpPr>
            <p:spPr>
              <a:xfrm rot="5400000">
                <a:off x="176180" y="-176181"/>
                <a:ext cx="783006" cy="1135367"/>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467" name="Google Shape;467;p30" descr="Imagen 73"/>
              <p:cNvPicPr preferRelativeResize="0"/>
              <p:nvPr/>
            </p:nvPicPr>
            <p:blipFill rotWithShape="1">
              <a:blip r:embed="rId4">
                <a:alphaModFix/>
              </a:blip>
              <a:srcRect l="54470" t="58277"/>
              <a:stretch/>
            </p:blipFill>
            <p:spPr>
              <a:xfrm>
                <a:off x="314624" y="109887"/>
                <a:ext cx="601543" cy="558801"/>
              </a:xfrm>
              <a:prstGeom prst="rect">
                <a:avLst/>
              </a:prstGeom>
              <a:noFill/>
              <a:ln>
                <a:noFill/>
              </a:ln>
            </p:spPr>
          </p:pic>
        </p:grpSp>
      </p:grpSp>
      <p:grpSp>
        <p:nvGrpSpPr>
          <p:cNvPr id="468" name="Google Shape;468;p30"/>
          <p:cNvGrpSpPr/>
          <p:nvPr/>
        </p:nvGrpSpPr>
        <p:grpSpPr>
          <a:xfrm>
            <a:off x="-4657" y="5438915"/>
            <a:ext cx="6861177" cy="783009"/>
            <a:chOff x="-2" y="-2"/>
            <a:chExt cx="6861177" cy="783008"/>
          </a:xfrm>
        </p:grpSpPr>
        <p:sp>
          <p:nvSpPr>
            <p:cNvPr id="469" name="Google Shape;469;p30"/>
            <p:cNvSpPr txBox="1"/>
            <p:nvPr/>
          </p:nvSpPr>
          <p:spPr>
            <a:xfrm>
              <a:off x="1334832" y="123924"/>
              <a:ext cx="5526343" cy="55455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Ser </a:t>
              </a:r>
              <a:r>
                <a:rPr lang="en-US" sz="1600" b="1" i="0" u="none" strike="noStrike" cap="none">
                  <a:solidFill>
                    <a:srgbClr val="FF6600"/>
                  </a:solidFill>
                  <a:latin typeface="Calibri"/>
                  <a:ea typeface="Calibri"/>
                  <a:cs typeface="Calibri"/>
                  <a:sym typeface="Calibri"/>
                </a:rPr>
                <a:t>cuidadoso</a:t>
              </a:r>
              <a:r>
                <a:rPr lang="en-US" sz="1600" b="0" i="0" u="none" strike="noStrike" cap="none">
                  <a:solidFill>
                    <a:srgbClr val="000000"/>
                  </a:solidFill>
                  <a:latin typeface="Calibri"/>
                  <a:ea typeface="Calibri"/>
                  <a:cs typeface="Calibri"/>
                  <a:sym typeface="Calibri"/>
                </a:rPr>
                <a:t> y </a:t>
              </a:r>
              <a:r>
                <a:rPr lang="en-US" sz="1600" b="1" i="0" u="none" strike="noStrike" cap="none">
                  <a:solidFill>
                    <a:srgbClr val="FF6600"/>
                  </a:solidFill>
                  <a:latin typeface="Calibri"/>
                  <a:ea typeface="Calibri"/>
                  <a:cs typeface="Calibri"/>
                  <a:sym typeface="Calibri"/>
                </a:rPr>
                <a:t>respetuoso</a:t>
              </a:r>
              <a:r>
                <a:rPr lang="en-US" sz="1600" b="0" i="0" u="none" strike="noStrike" cap="none">
                  <a:solidFill>
                    <a:srgbClr val="000000"/>
                  </a:solidFill>
                  <a:latin typeface="Calibri"/>
                  <a:ea typeface="Calibri"/>
                  <a:cs typeface="Calibri"/>
                  <a:sym typeface="Calibri"/>
                </a:rPr>
                <a:t> con los integrantes de tu </a:t>
              </a:r>
              <a:br>
                <a:rPr lang="en-US" sz="1600" b="0" i="0" u="none" strike="noStrike" cap="none">
                  <a:solidFill>
                    <a:srgbClr val="000000"/>
                  </a:solidFill>
                  <a:latin typeface="Calibri"/>
                  <a:ea typeface="Calibri"/>
                  <a:cs typeface="Calibri"/>
                  <a:sym typeface="Calibri"/>
                </a:rPr>
              </a:br>
              <a:r>
                <a:rPr lang="en-US" sz="1600" b="0" i="0" u="none" strike="noStrike" cap="none">
                  <a:solidFill>
                    <a:srgbClr val="000000"/>
                  </a:solidFill>
                  <a:latin typeface="Calibri"/>
                  <a:ea typeface="Calibri"/>
                  <a:cs typeface="Calibri"/>
                  <a:sym typeface="Calibri"/>
                </a:rPr>
                <a:t>equipo de trabajo. </a:t>
              </a:r>
              <a:endParaRPr/>
            </a:p>
          </p:txBody>
        </p:sp>
        <p:grpSp>
          <p:nvGrpSpPr>
            <p:cNvPr id="470" name="Google Shape;470;p30"/>
            <p:cNvGrpSpPr/>
            <p:nvPr/>
          </p:nvGrpSpPr>
          <p:grpSpPr>
            <a:xfrm>
              <a:off x="-2" y="-2"/>
              <a:ext cx="1135371" cy="783008"/>
              <a:chOff x="-1" y="0"/>
              <a:chExt cx="1135369" cy="783006"/>
            </a:xfrm>
          </p:grpSpPr>
          <p:sp>
            <p:nvSpPr>
              <p:cNvPr id="471" name="Google Shape;471;p30"/>
              <p:cNvSpPr/>
              <p:nvPr/>
            </p:nvSpPr>
            <p:spPr>
              <a:xfrm rot="5400000">
                <a:off x="176181" y="-176182"/>
                <a:ext cx="783006" cy="1135369"/>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472" name="Google Shape;472;p30" descr="Imagen 78"/>
              <p:cNvPicPr preferRelativeResize="0"/>
              <p:nvPr/>
            </p:nvPicPr>
            <p:blipFill rotWithShape="1">
              <a:blip r:embed="rId5">
                <a:alphaModFix/>
              </a:blip>
              <a:srcRect/>
              <a:stretch/>
            </p:blipFill>
            <p:spPr>
              <a:xfrm>
                <a:off x="284055" y="98883"/>
                <a:ext cx="685824" cy="585238"/>
              </a:xfrm>
              <a:prstGeom prst="rect">
                <a:avLst/>
              </a:prstGeom>
              <a:noFill/>
              <a:ln>
                <a:noFill/>
              </a:ln>
            </p:spPr>
          </p:pic>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1"/>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31</a:t>
            </a:fld>
            <a:endParaRPr/>
          </a:p>
        </p:txBody>
      </p:sp>
      <p:grpSp>
        <p:nvGrpSpPr>
          <p:cNvPr id="478" name="Google Shape;478;p31"/>
          <p:cNvGrpSpPr/>
          <p:nvPr/>
        </p:nvGrpSpPr>
        <p:grpSpPr>
          <a:xfrm>
            <a:off x="431623" y="2285848"/>
            <a:ext cx="8839203" cy="3238194"/>
            <a:chOff x="0" y="0"/>
            <a:chExt cx="8839201" cy="3238193"/>
          </a:xfrm>
        </p:grpSpPr>
        <p:sp>
          <p:nvSpPr>
            <p:cNvPr id="479" name="Google Shape;479;p31"/>
            <p:cNvSpPr/>
            <p:nvPr/>
          </p:nvSpPr>
          <p:spPr>
            <a:xfrm>
              <a:off x="0" y="0"/>
              <a:ext cx="8839201" cy="3238193"/>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31"/>
            <p:cNvSpPr txBox="1"/>
            <p:nvPr/>
          </p:nvSpPr>
          <p:spPr>
            <a:xfrm>
              <a:off x="162838" y="1428979"/>
              <a:ext cx="8513525"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81" name="Google Shape;481;p31"/>
          <p:cNvSpPr/>
          <p:nvPr/>
        </p:nvSpPr>
        <p:spPr>
          <a:xfrm>
            <a:off x="5279923" y="7354529"/>
            <a:ext cx="2723536" cy="205147"/>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82" name="Google Shape;482;p31"/>
          <p:cNvSpPr txBox="1"/>
          <p:nvPr/>
        </p:nvSpPr>
        <p:spPr>
          <a:xfrm>
            <a:off x="375974" y="1265365"/>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TICKET DE SALIDA</a:t>
            </a:r>
            <a:endParaRPr/>
          </a:p>
        </p:txBody>
      </p:sp>
      <p:sp>
        <p:nvSpPr>
          <p:cNvPr id="483" name="Google Shape;483;p31"/>
          <p:cNvSpPr txBox="1"/>
          <p:nvPr/>
        </p:nvSpPr>
        <p:spPr>
          <a:xfrm>
            <a:off x="366450" y="996495"/>
            <a:ext cx="4700400" cy="60081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ANTES DE TERMINAR:</a:t>
            </a:r>
            <a:endParaRPr/>
          </a:p>
        </p:txBody>
      </p:sp>
      <p:pic>
        <p:nvPicPr>
          <p:cNvPr id="484" name="Google Shape;484;p31" descr="Imagen 8"/>
          <p:cNvPicPr preferRelativeResize="0"/>
          <p:nvPr/>
        </p:nvPicPr>
        <p:blipFill rotWithShape="1">
          <a:blip r:embed="rId3">
            <a:alphaModFix/>
          </a:blip>
          <a:srcRect/>
          <a:stretch/>
        </p:blipFill>
        <p:spPr>
          <a:xfrm>
            <a:off x="5830530" y="2890682"/>
            <a:ext cx="2963595" cy="4629223"/>
          </a:xfrm>
          <a:prstGeom prst="rect">
            <a:avLst/>
          </a:prstGeom>
          <a:noFill/>
          <a:ln>
            <a:noFill/>
          </a:ln>
        </p:spPr>
      </p:pic>
      <p:sp>
        <p:nvSpPr>
          <p:cNvPr id="485" name="Google Shape;485;p31"/>
          <p:cNvSpPr txBox="1"/>
          <p:nvPr/>
        </p:nvSpPr>
        <p:spPr>
          <a:xfrm>
            <a:off x="958646" y="2868777"/>
            <a:ext cx="5107858" cy="2614749"/>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INSTRUMENTOS </a:t>
            </a:r>
            <a:r>
              <a:rPr lang="en-US" sz="2000" b="1" i="0" u="none" strike="noStrike" cap="none">
                <a:solidFill>
                  <a:srgbClr val="ED6B00"/>
                </a:solidFill>
                <a:latin typeface="Calibri"/>
                <a:ea typeface="Calibri"/>
                <a:cs typeface="Calibri"/>
                <a:sym typeface="Calibri"/>
              </a:rPr>
              <a:t>DE SELECCIÓN</a:t>
            </a:r>
            <a:endParaRPr sz="1400" b="0" i="0" u="none" strike="noStrike" cap="none">
              <a:solidFill>
                <a:srgbClr val="ED6B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Calibri"/>
              <a:buNone/>
            </a:pPr>
            <a:endParaRPr sz="1400" b="0" i="0" u="none" strike="noStrike" cap="none">
              <a:solidFill>
                <a:srgbClr val="ED6B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¡No olvides contestar la Autoevaluación y entregar el Ticket de Salida!</a:t>
            </a:r>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¡Hasta la próxima!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Arial"/>
              <a:buNone/>
            </a:pPr>
            <a:br>
              <a:rPr lang="en-US" sz="2100" b="1" i="0" u="none" strike="noStrike" cap="none">
                <a:solidFill>
                  <a:srgbClr val="ED6B00"/>
                </a:solidFill>
                <a:latin typeface="Arial"/>
                <a:ea typeface="Arial"/>
                <a:cs typeface="Arial"/>
                <a:sym typeface="Arial"/>
              </a:rPr>
            </a:br>
            <a:endParaRPr/>
          </a:p>
        </p:txBody>
      </p:sp>
      <p:pic>
        <p:nvPicPr>
          <p:cNvPr id="486" name="Google Shape;486;p31" descr="Imagen 16"/>
          <p:cNvPicPr preferRelativeResize="0"/>
          <p:nvPr/>
        </p:nvPicPr>
        <p:blipFill rotWithShape="1">
          <a:blip r:embed="rId4">
            <a:alphaModFix/>
          </a:blip>
          <a:srcRect/>
          <a:stretch/>
        </p:blipFill>
        <p:spPr>
          <a:xfrm>
            <a:off x="3210792" y="4159041"/>
            <a:ext cx="673177" cy="6037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sldNum" idx="12"/>
          </p:nvPr>
        </p:nvSpPr>
        <p:spPr>
          <a:xfrm>
            <a:off x="442490" y="6881800"/>
            <a:ext cx="266356"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4</a:t>
            </a:fld>
            <a:endParaRPr/>
          </a:p>
        </p:txBody>
      </p:sp>
      <p:grpSp>
        <p:nvGrpSpPr>
          <p:cNvPr id="138" name="Google Shape;138;p4"/>
          <p:cNvGrpSpPr/>
          <p:nvPr/>
        </p:nvGrpSpPr>
        <p:grpSpPr>
          <a:xfrm>
            <a:off x="564075" y="4108132"/>
            <a:ext cx="4657802" cy="595839"/>
            <a:chOff x="0" y="0"/>
            <a:chExt cx="4657801" cy="595837"/>
          </a:xfrm>
        </p:grpSpPr>
        <p:sp>
          <p:nvSpPr>
            <p:cNvPr id="139" name="Google Shape;139;p4"/>
            <p:cNvSpPr/>
            <p:nvPr/>
          </p:nvSpPr>
          <p:spPr>
            <a:xfrm>
              <a:off x="0" y="0"/>
              <a:ext cx="4657801" cy="595837"/>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
            <p:cNvSpPr txBox="1"/>
            <p:nvPr/>
          </p:nvSpPr>
          <p:spPr>
            <a:xfrm>
              <a:off x="33848" y="107801"/>
              <a:ext cx="4590104"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41" name="Google Shape;141;p4"/>
          <p:cNvGrpSpPr/>
          <p:nvPr/>
        </p:nvGrpSpPr>
        <p:grpSpPr>
          <a:xfrm>
            <a:off x="564075" y="4813727"/>
            <a:ext cx="4657802" cy="580159"/>
            <a:chOff x="0" y="0"/>
            <a:chExt cx="4657801" cy="580157"/>
          </a:xfrm>
        </p:grpSpPr>
        <p:sp>
          <p:nvSpPr>
            <p:cNvPr id="142" name="Google Shape;142;p4"/>
            <p:cNvSpPr/>
            <p:nvPr/>
          </p:nvSpPr>
          <p:spPr>
            <a:xfrm>
              <a:off x="0" y="0"/>
              <a:ext cx="4657801" cy="580157"/>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
            <p:cNvSpPr txBox="1"/>
            <p:nvPr/>
          </p:nvSpPr>
          <p:spPr>
            <a:xfrm>
              <a:off x="33083" y="99961"/>
              <a:ext cx="4591634"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44" name="Google Shape;144;p4"/>
          <p:cNvGrpSpPr/>
          <p:nvPr/>
        </p:nvGrpSpPr>
        <p:grpSpPr>
          <a:xfrm>
            <a:off x="564075" y="3449578"/>
            <a:ext cx="4657802" cy="564478"/>
            <a:chOff x="0" y="0"/>
            <a:chExt cx="4657801" cy="564477"/>
          </a:xfrm>
        </p:grpSpPr>
        <p:sp>
          <p:nvSpPr>
            <p:cNvPr id="145" name="Google Shape;145;p4"/>
            <p:cNvSpPr/>
            <p:nvPr/>
          </p:nvSpPr>
          <p:spPr>
            <a:xfrm>
              <a:off x="0" y="0"/>
              <a:ext cx="4657801" cy="564477"/>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
            <p:cNvSpPr txBox="1"/>
            <p:nvPr/>
          </p:nvSpPr>
          <p:spPr>
            <a:xfrm>
              <a:off x="32317" y="92121"/>
              <a:ext cx="4593166"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47" name="Google Shape;147;p4"/>
          <p:cNvGrpSpPr/>
          <p:nvPr/>
        </p:nvGrpSpPr>
        <p:grpSpPr>
          <a:xfrm>
            <a:off x="386550" y="3388684"/>
            <a:ext cx="4680301" cy="646005"/>
            <a:chOff x="0" y="0"/>
            <a:chExt cx="4680299" cy="646004"/>
          </a:xfrm>
        </p:grpSpPr>
        <p:grpSp>
          <p:nvGrpSpPr>
            <p:cNvPr id="148" name="Google Shape;148;p4"/>
            <p:cNvGrpSpPr/>
            <p:nvPr/>
          </p:nvGrpSpPr>
          <p:grpSpPr>
            <a:xfrm>
              <a:off x="0" y="37697"/>
              <a:ext cx="391112" cy="536170"/>
              <a:chOff x="0" y="0"/>
              <a:chExt cx="391111" cy="536168"/>
            </a:xfrm>
          </p:grpSpPr>
          <p:sp>
            <p:nvSpPr>
              <p:cNvPr id="149" name="Google Shape;149;p4"/>
              <p:cNvSpPr/>
              <p:nvPr/>
            </p:nvSpPr>
            <p:spPr>
              <a:xfrm>
                <a:off x="0" y="97166"/>
                <a:ext cx="391111" cy="385801"/>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4"/>
              <p:cNvSpPr txBox="1"/>
              <p:nvPr/>
            </p:nvSpPr>
            <p:spPr>
              <a:xfrm>
                <a:off x="19039" y="0"/>
                <a:ext cx="31220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2</a:t>
                </a:r>
                <a:endParaRPr/>
              </a:p>
            </p:txBody>
          </p:sp>
        </p:grpSp>
        <p:sp>
          <p:nvSpPr>
            <p:cNvPr id="151" name="Google Shape;151;p4"/>
            <p:cNvSpPr txBox="1"/>
            <p:nvPr/>
          </p:nvSpPr>
          <p:spPr>
            <a:xfrm>
              <a:off x="562798" y="0"/>
              <a:ext cx="4117501" cy="64600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Identificamos las ventajas y desventajas de la Selección de Personal</a:t>
              </a:r>
              <a:endParaRPr/>
            </a:p>
          </p:txBody>
        </p:sp>
      </p:grpSp>
      <p:grpSp>
        <p:nvGrpSpPr>
          <p:cNvPr id="152" name="Google Shape;152;p4"/>
          <p:cNvGrpSpPr/>
          <p:nvPr/>
        </p:nvGrpSpPr>
        <p:grpSpPr>
          <a:xfrm>
            <a:off x="375975" y="2696994"/>
            <a:ext cx="4845902" cy="674188"/>
            <a:chOff x="0" y="0"/>
            <a:chExt cx="4845902" cy="674187"/>
          </a:xfrm>
        </p:grpSpPr>
        <p:grpSp>
          <p:nvGrpSpPr>
            <p:cNvPr id="153" name="Google Shape;153;p4"/>
            <p:cNvGrpSpPr/>
            <p:nvPr/>
          </p:nvGrpSpPr>
          <p:grpSpPr>
            <a:xfrm>
              <a:off x="188099" y="47810"/>
              <a:ext cx="4657803" cy="626377"/>
              <a:chOff x="0" y="0"/>
              <a:chExt cx="4657801" cy="626375"/>
            </a:xfrm>
          </p:grpSpPr>
          <p:sp>
            <p:nvSpPr>
              <p:cNvPr id="154" name="Google Shape;154;p4"/>
              <p:cNvSpPr/>
              <p:nvPr/>
            </p:nvSpPr>
            <p:spPr>
              <a:xfrm>
                <a:off x="0" y="0"/>
                <a:ext cx="4657801" cy="626375"/>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
              <p:cNvSpPr txBox="1"/>
              <p:nvPr/>
            </p:nvSpPr>
            <p:spPr>
              <a:xfrm>
                <a:off x="35339" y="123070"/>
                <a:ext cx="4587122"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56" name="Google Shape;156;p4"/>
            <p:cNvGrpSpPr/>
            <p:nvPr/>
          </p:nvGrpSpPr>
          <p:grpSpPr>
            <a:xfrm>
              <a:off x="0" y="50155"/>
              <a:ext cx="376202" cy="536170"/>
              <a:chOff x="0" y="0"/>
              <a:chExt cx="376201" cy="536168"/>
            </a:xfrm>
          </p:grpSpPr>
          <p:sp>
            <p:nvSpPr>
              <p:cNvPr id="157" name="Google Shape;157;p4"/>
              <p:cNvSpPr/>
              <p:nvPr/>
            </p:nvSpPr>
            <p:spPr>
              <a:xfrm>
                <a:off x="0" y="84708"/>
                <a:ext cx="376201" cy="385801"/>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
              <p:cNvSpPr txBox="1"/>
              <p:nvPr/>
            </p:nvSpPr>
            <p:spPr>
              <a:xfrm>
                <a:off x="9524" y="0"/>
                <a:ext cx="30030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1</a:t>
                </a:r>
                <a:endParaRPr/>
              </a:p>
            </p:txBody>
          </p:sp>
        </p:grpSp>
        <p:sp>
          <p:nvSpPr>
            <p:cNvPr id="159" name="Google Shape;159;p4"/>
            <p:cNvSpPr txBox="1"/>
            <p:nvPr/>
          </p:nvSpPr>
          <p:spPr>
            <a:xfrm>
              <a:off x="562799" y="0"/>
              <a:ext cx="3960528" cy="64600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Reconocimos la definición de la selección de personal, su objetivo e importancia.</a:t>
              </a:r>
              <a:endParaRPr/>
            </a:p>
          </p:txBody>
        </p:sp>
      </p:grpSp>
      <p:sp>
        <p:nvSpPr>
          <p:cNvPr id="160" name="Google Shape;160;p4"/>
          <p:cNvSpPr/>
          <p:nvPr/>
        </p:nvSpPr>
        <p:spPr>
          <a:xfrm>
            <a:off x="5026616" y="3630159"/>
            <a:ext cx="696537" cy="696535"/>
          </a:xfrm>
          <a:prstGeom prst="ellipse">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1" name="Google Shape;161;p4"/>
          <p:cNvSpPr txBox="1"/>
          <p:nvPr/>
        </p:nvSpPr>
        <p:spPr>
          <a:xfrm>
            <a:off x="462624" y="1265365"/>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¿QUÉ APRENDIMOS LA ACTIVIDAD ANTERIOR?</a:t>
            </a:r>
            <a:endParaRPr/>
          </a:p>
        </p:txBody>
      </p:sp>
      <p:sp>
        <p:nvSpPr>
          <p:cNvPr id="162" name="Google Shape;162;p4"/>
          <p:cNvSpPr txBox="1"/>
          <p:nvPr/>
        </p:nvSpPr>
        <p:spPr>
          <a:xfrm>
            <a:off x="366450" y="996495"/>
            <a:ext cx="4700400" cy="60081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RECORDEMOS</a:t>
            </a:r>
            <a:endParaRPr/>
          </a:p>
        </p:txBody>
      </p:sp>
      <p:grpSp>
        <p:nvGrpSpPr>
          <p:cNvPr id="163" name="Google Shape;163;p4"/>
          <p:cNvGrpSpPr/>
          <p:nvPr/>
        </p:nvGrpSpPr>
        <p:grpSpPr>
          <a:xfrm>
            <a:off x="394672" y="4081512"/>
            <a:ext cx="4523327" cy="646005"/>
            <a:chOff x="0" y="0"/>
            <a:chExt cx="4523325" cy="646004"/>
          </a:xfrm>
        </p:grpSpPr>
        <p:grpSp>
          <p:nvGrpSpPr>
            <p:cNvPr id="164" name="Google Shape;164;p4"/>
            <p:cNvGrpSpPr/>
            <p:nvPr/>
          </p:nvGrpSpPr>
          <p:grpSpPr>
            <a:xfrm>
              <a:off x="0" y="47561"/>
              <a:ext cx="376201" cy="536170"/>
              <a:chOff x="0" y="0"/>
              <a:chExt cx="376200" cy="536168"/>
            </a:xfrm>
          </p:grpSpPr>
          <p:sp>
            <p:nvSpPr>
              <p:cNvPr id="165" name="Google Shape;165;p4"/>
              <p:cNvSpPr/>
              <p:nvPr/>
            </p:nvSpPr>
            <p:spPr>
              <a:xfrm>
                <a:off x="0" y="102982"/>
                <a:ext cx="376200" cy="385802"/>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4"/>
              <p:cNvSpPr txBox="1"/>
              <p:nvPr/>
            </p:nvSpPr>
            <p:spPr>
              <a:xfrm>
                <a:off x="9524" y="0"/>
                <a:ext cx="300301"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3</a:t>
                </a:r>
                <a:endParaRPr/>
              </a:p>
            </p:txBody>
          </p:sp>
        </p:grpSp>
        <p:sp>
          <p:nvSpPr>
            <p:cNvPr id="167" name="Google Shape;167;p4"/>
            <p:cNvSpPr txBox="1"/>
            <p:nvPr/>
          </p:nvSpPr>
          <p:spPr>
            <a:xfrm>
              <a:off x="562799" y="0"/>
              <a:ext cx="3960526" cy="64600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Identificamos la diferencia entre reclutamiento y selección de personal. </a:t>
              </a:r>
              <a:endParaRPr/>
            </a:p>
          </p:txBody>
        </p:sp>
      </p:grpSp>
      <p:grpSp>
        <p:nvGrpSpPr>
          <p:cNvPr id="168" name="Google Shape;168;p4"/>
          <p:cNvGrpSpPr/>
          <p:nvPr/>
        </p:nvGrpSpPr>
        <p:grpSpPr>
          <a:xfrm>
            <a:off x="376876" y="4754200"/>
            <a:ext cx="4523327" cy="646005"/>
            <a:chOff x="0" y="0"/>
            <a:chExt cx="4523325" cy="646004"/>
          </a:xfrm>
        </p:grpSpPr>
        <p:grpSp>
          <p:nvGrpSpPr>
            <p:cNvPr id="169" name="Google Shape;169;p4"/>
            <p:cNvGrpSpPr/>
            <p:nvPr/>
          </p:nvGrpSpPr>
          <p:grpSpPr>
            <a:xfrm>
              <a:off x="0" y="50155"/>
              <a:ext cx="376201" cy="536170"/>
              <a:chOff x="0" y="0"/>
              <a:chExt cx="376200" cy="536168"/>
            </a:xfrm>
          </p:grpSpPr>
          <p:sp>
            <p:nvSpPr>
              <p:cNvPr id="170" name="Google Shape;170;p4"/>
              <p:cNvSpPr/>
              <p:nvPr/>
            </p:nvSpPr>
            <p:spPr>
              <a:xfrm>
                <a:off x="0" y="84708"/>
                <a:ext cx="376200" cy="385801"/>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4"/>
              <p:cNvSpPr txBox="1"/>
              <p:nvPr/>
            </p:nvSpPr>
            <p:spPr>
              <a:xfrm>
                <a:off x="9524" y="0"/>
                <a:ext cx="300301"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4</a:t>
                </a:r>
                <a:endParaRPr/>
              </a:p>
            </p:txBody>
          </p:sp>
        </p:grpSp>
        <p:sp>
          <p:nvSpPr>
            <p:cNvPr id="172" name="Google Shape;172;p4"/>
            <p:cNvSpPr txBox="1"/>
            <p:nvPr/>
          </p:nvSpPr>
          <p:spPr>
            <a:xfrm>
              <a:off x="562799" y="0"/>
              <a:ext cx="3960526" cy="646004"/>
            </a:xfrm>
            <a:prstGeom prst="rect">
              <a:avLst/>
            </a:prstGeom>
            <a:noFill/>
            <a:ln>
              <a:noFill/>
            </a:ln>
          </p:spPr>
          <p:txBody>
            <a:bodyPr spcFirstLastPara="1" wrap="square" lIns="91400" tIns="91400" rIns="91400" bIns="91400" anchor="ctr" anchorCtr="0">
              <a:spAutoFit/>
            </a:bodyPr>
            <a:lstStyle/>
            <a:p>
              <a:pPr marL="0" marR="0" lvl="0" indent="0" algn="just"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Reconocimos la definición de entrevistas, sus tipos y características</a:t>
              </a:r>
              <a:endParaRPr/>
            </a:p>
          </p:txBody>
        </p:sp>
      </p:grpSp>
      <p:pic>
        <p:nvPicPr>
          <p:cNvPr id="173" name="Google Shape;173;p4" descr="Google Shape;129;p3"/>
          <p:cNvPicPr preferRelativeResize="0"/>
          <p:nvPr/>
        </p:nvPicPr>
        <p:blipFill rotWithShape="1">
          <a:blip r:embed="rId3">
            <a:alphaModFix/>
          </a:blip>
          <a:srcRect/>
          <a:stretch/>
        </p:blipFill>
        <p:spPr>
          <a:xfrm>
            <a:off x="4870517" y="2513152"/>
            <a:ext cx="4828329" cy="4574479"/>
          </a:xfrm>
          <a:prstGeom prst="rect">
            <a:avLst/>
          </a:prstGeom>
          <a:noFill/>
          <a:ln>
            <a:noFill/>
          </a:ln>
        </p:spPr>
      </p:pic>
      <p:grpSp>
        <p:nvGrpSpPr>
          <p:cNvPr id="174" name="Google Shape;174;p4"/>
          <p:cNvGrpSpPr/>
          <p:nvPr/>
        </p:nvGrpSpPr>
        <p:grpSpPr>
          <a:xfrm>
            <a:off x="564075" y="5503643"/>
            <a:ext cx="4657802" cy="611519"/>
            <a:chOff x="0" y="0"/>
            <a:chExt cx="4657801" cy="611517"/>
          </a:xfrm>
        </p:grpSpPr>
        <p:sp>
          <p:nvSpPr>
            <p:cNvPr id="175" name="Google Shape;175;p4"/>
            <p:cNvSpPr/>
            <p:nvPr/>
          </p:nvSpPr>
          <p:spPr>
            <a:xfrm>
              <a:off x="0" y="0"/>
              <a:ext cx="4657801" cy="611517"/>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p:cNvSpPr txBox="1"/>
            <p:nvPr/>
          </p:nvSpPr>
          <p:spPr>
            <a:xfrm>
              <a:off x="34614" y="115641"/>
              <a:ext cx="4588572"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77" name="Google Shape;177;p4"/>
          <p:cNvGrpSpPr/>
          <p:nvPr/>
        </p:nvGrpSpPr>
        <p:grpSpPr>
          <a:xfrm>
            <a:off x="376875" y="5460221"/>
            <a:ext cx="4931527" cy="646005"/>
            <a:chOff x="0" y="0"/>
            <a:chExt cx="4931525" cy="646004"/>
          </a:xfrm>
        </p:grpSpPr>
        <p:grpSp>
          <p:nvGrpSpPr>
            <p:cNvPr id="178" name="Google Shape;178;p4"/>
            <p:cNvGrpSpPr/>
            <p:nvPr/>
          </p:nvGrpSpPr>
          <p:grpSpPr>
            <a:xfrm>
              <a:off x="0" y="77566"/>
              <a:ext cx="376202" cy="536170"/>
              <a:chOff x="0" y="0"/>
              <a:chExt cx="376201" cy="536168"/>
            </a:xfrm>
          </p:grpSpPr>
          <p:sp>
            <p:nvSpPr>
              <p:cNvPr id="179" name="Google Shape;179;p4"/>
              <p:cNvSpPr/>
              <p:nvPr/>
            </p:nvSpPr>
            <p:spPr>
              <a:xfrm>
                <a:off x="0" y="84708"/>
                <a:ext cx="376201" cy="385801"/>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4"/>
              <p:cNvSpPr txBox="1"/>
              <p:nvPr/>
            </p:nvSpPr>
            <p:spPr>
              <a:xfrm>
                <a:off x="9524" y="0"/>
                <a:ext cx="30030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5</a:t>
                </a:r>
                <a:endParaRPr/>
              </a:p>
            </p:txBody>
          </p:sp>
        </p:grpSp>
        <p:sp>
          <p:nvSpPr>
            <p:cNvPr id="181" name="Google Shape;181;p4"/>
            <p:cNvSpPr txBox="1"/>
            <p:nvPr/>
          </p:nvSpPr>
          <p:spPr>
            <a:xfrm>
              <a:off x="562800" y="0"/>
              <a:ext cx="4368725" cy="64600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Identificamos la solicitud de empleo y su estructura. </a:t>
              </a:r>
              <a:endParaRPr/>
            </a:p>
          </p:txBody>
        </p:sp>
      </p:grpSp>
      <p:sp>
        <p:nvSpPr>
          <p:cNvPr id="182" name="Google Shape;182;p4"/>
          <p:cNvSpPr txBox="1"/>
          <p:nvPr/>
        </p:nvSpPr>
        <p:spPr>
          <a:xfrm>
            <a:off x="574650" y="2143870"/>
            <a:ext cx="4778402" cy="424498"/>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SELECCIÓN DE PERSONAL</a:t>
            </a:r>
            <a:endParaRPr/>
          </a:p>
        </p:txBody>
      </p:sp>
      <p:grpSp>
        <p:nvGrpSpPr>
          <p:cNvPr id="183" name="Google Shape;183;p4"/>
          <p:cNvGrpSpPr/>
          <p:nvPr/>
        </p:nvGrpSpPr>
        <p:grpSpPr>
          <a:xfrm>
            <a:off x="564075" y="6224918"/>
            <a:ext cx="4657802" cy="611519"/>
            <a:chOff x="0" y="0"/>
            <a:chExt cx="4657801" cy="611517"/>
          </a:xfrm>
        </p:grpSpPr>
        <p:sp>
          <p:nvSpPr>
            <p:cNvPr id="184" name="Google Shape;184;p4"/>
            <p:cNvSpPr/>
            <p:nvPr/>
          </p:nvSpPr>
          <p:spPr>
            <a:xfrm>
              <a:off x="0" y="0"/>
              <a:ext cx="4657801" cy="611517"/>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4"/>
            <p:cNvSpPr txBox="1"/>
            <p:nvPr/>
          </p:nvSpPr>
          <p:spPr>
            <a:xfrm>
              <a:off x="34614" y="115641"/>
              <a:ext cx="4588572"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86" name="Google Shape;186;p4"/>
          <p:cNvGrpSpPr/>
          <p:nvPr/>
        </p:nvGrpSpPr>
        <p:grpSpPr>
          <a:xfrm>
            <a:off x="376875" y="6181497"/>
            <a:ext cx="4931527" cy="646005"/>
            <a:chOff x="0" y="0"/>
            <a:chExt cx="4931525" cy="646004"/>
          </a:xfrm>
        </p:grpSpPr>
        <p:grpSp>
          <p:nvGrpSpPr>
            <p:cNvPr id="187" name="Google Shape;187;p4"/>
            <p:cNvGrpSpPr/>
            <p:nvPr/>
          </p:nvGrpSpPr>
          <p:grpSpPr>
            <a:xfrm>
              <a:off x="0" y="77566"/>
              <a:ext cx="376202" cy="536170"/>
              <a:chOff x="0" y="0"/>
              <a:chExt cx="376201" cy="536168"/>
            </a:xfrm>
          </p:grpSpPr>
          <p:sp>
            <p:nvSpPr>
              <p:cNvPr id="188" name="Google Shape;188;p4"/>
              <p:cNvSpPr/>
              <p:nvPr/>
            </p:nvSpPr>
            <p:spPr>
              <a:xfrm>
                <a:off x="0" y="84708"/>
                <a:ext cx="376201" cy="385801"/>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4"/>
              <p:cNvSpPr txBox="1"/>
              <p:nvPr/>
            </p:nvSpPr>
            <p:spPr>
              <a:xfrm>
                <a:off x="9524" y="0"/>
                <a:ext cx="30030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6</a:t>
                </a:r>
                <a:endParaRPr/>
              </a:p>
            </p:txBody>
          </p:sp>
        </p:grpSp>
        <p:sp>
          <p:nvSpPr>
            <p:cNvPr id="190" name="Google Shape;190;p4"/>
            <p:cNvSpPr txBox="1"/>
            <p:nvPr/>
          </p:nvSpPr>
          <p:spPr>
            <a:xfrm>
              <a:off x="562800" y="0"/>
              <a:ext cx="4368725" cy="64600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Reconocimos qué es y para qué sirve un Currículum Vitae.</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5"/>
          <p:cNvSpPr txBox="1">
            <a:spLocks noGrp="1"/>
          </p:cNvSpPr>
          <p:nvPr>
            <p:ph type="sldNum" idx="12"/>
          </p:nvPr>
        </p:nvSpPr>
        <p:spPr>
          <a:xfrm>
            <a:off x="442490" y="6881800"/>
            <a:ext cx="266356"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5</a:t>
            </a:fld>
            <a:endParaRPr/>
          </a:p>
        </p:txBody>
      </p:sp>
      <p:grpSp>
        <p:nvGrpSpPr>
          <p:cNvPr id="196" name="Google Shape;196;p5"/>
          <p:cNvGrpSpPr/>
          <p:nvPr/>
        </p:nvGrpSpPr>
        <p:grpSpPr>
          <a:xfrm>
            <a:off x="536224" y="2726081"/>
            <a:ext cx="6281793" cy="2684963"/>
            <a:chOff x="0" y="0"/>
            <a:chExt cx="6281791" cy="2684962"/>
          </a:xfrm>
        </p:grpSpPr>
        <p:grpSp>
          <p:nvGrpSpPr>
            <p:cNvPr id="197" name="Google Shape;197;p5"/>
            <p:cNvGrpSpPr/>
            <p:nvPr/>
          </p:nvGrpSpPr>
          <p:grpSpPr>
            <a:xfrm>
              <a:off x="0" y="0"/>
              <a:ext cx="5550812" cy="2364796"/>
              <a:chOff x="0" y="0"/>
              <a:chExt cx="5550811" cy="2364795"/>
            </a:xfrm>
          </p:grpSpPr>
          <p:sp>
            <p:nvSpPr>
              <p:cNvPr id="198" name="Google Shape;198;p5"/>
              <p:cNvSpPr/>
              <p:nvPr/>
            </p:nvSpPr>
            <p:spPr>
              <a:xfrm flipH="1">
                <a:off x="0" y="0"/>
                <a:ext cx="5550811" cy="2364795"/>
              </a:xfrm>
              <a:prstGeom prst="roundRect">
                <a:avLst>
                  <a:gd name="adj" fmla="val 16667"/>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5"/>
              <p:cNvSpPr txBox="1"/>
              <p:nvPr/>
            </p:nvSpPr>
            <p:spPr>
              <a:xfrm>
                <a:off x="115440" y="992280"/>
                <a:ext cx="5319930"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200" name="Google Shape;200;p5"/>
            <p:cNvSpPr/>
            <p:nvPr/>
          </p:nvSpPr>
          <p:spPr>
            <a:xfrm rot="7028957" flipH="1">
              <a:off x="5511831" y="1747906"/>
              <a:ext cx="432619" cy="1022556"/>
            </a:xfrm>
            <a:prstGeom prst="triangle">
              <a:avLst>
                <a:gd name="adj" fmla="val 50000"/>
              </a:avLst>
            </a:prstGeom>
            <a:solidFill>
              <a:srgbClr val="F7E3D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201" name="Google Shape;201;p5"/>
          <p:cNvSpPr txBox="1"/>
          <p:nvPr/>
        </p:nvSpPr>
        <p:spPr>
          <a:xfrm>
            <a:off x="375974" y="1265365"/>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dirty="0">
                <a:solidFill>
                  <a:srgbClr val="ED6B00"/>
                </a:solidFill>
                <a:latin typeface="Calibri"/>
                <a:ea typeface="Calibri"/>
                <a:cs typeface="Calibri"/>
                <a:sym typeface="Calibri"/>
              </a:rPr>
              <a:t>ACTIVIDAD DE INTRODUCCIÓN</a:t>
            </a:r>
            <a:endParaRPr dirty="0"/>
          </a:p>
        </p:txBody>
      </p:sp>
      <p:sp>
        <p:nvSpPr>
          <p:cNvPr id="202" name="Google Shape;202;p5"/>
          <p:cNvSpPr txBox="1"/>
          <p:nvPr/>
        </p:nvSpPr>
        <p:spPr>
          <a:xfrm>
            <a:off x="872820" y="2918776"/>
            <a:ext cx="5194187" cy="1876148"/>
          </a:xfrm>
          <a:prstGeom prst="rect">
            <a:avLst/>
          </a:prstGeom>
          <a:noFill/>
          <a:ln>
            <a:noFill/>
          </a:ln>
        </p:spPr>
        <p:txBody>
          <a:bodyPr spcFirstLastPara="1" wrap="square" lIns="91400" tIns="91400" rIns="91400" bIns="91400" anchor="ctr" anchorCtr="0">
            <a:spAutoFit/>
          </a:bodyPr>
          <a:lstStyle/>
          <a:p>
            <a:pPr marL="0" marR="5080" lvl="0" indent="0" algn="l" rtl="0">
              <a:lnSpc>
                <a:spcPct val="108333"/>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Para revisar los aprendizajes trabajados te invitamos a realizar la siguiente actividad:</a:t>
            </a:r>
            <a:endParaRPr/>
          </a:p>
          <a:p>
            <a:pPr marL="0" marR="5080" lvl="0" indent="0" algn="l" rtl="0">
              <a:lnSpc>
                <a:spcPct val="108333"/>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Reúnanse en parejas y definan cada uno, </a:t>
            </a:r>
            <a:r>
              <a:rPr lang="en-US" sz="1600" b="1" i="0" u="none" strike="noStrike" cap="none">
                <a:solidFill>
                  <a:srgbClr val="ED6B00"/>
                </a:solidFill>
                <a:latin typeface="Calibri"/>
                <a:ea typeface="Calibri"/>
                <a:cs typeface="Calibri"/>
                <a:sym typeface="Calibri"/>
              </a:rPr>
              <a:t>cinco preguntas claves en una entrevista de trabajo,</a:t>
            </a:r>
            <a:r>
              <a:rPr lang="en-US" sz="1600" b="0" i="0" u="none" strike="noStrike" cap="none">
                <a:solidFill>
                  <a:srgbClr val="000000"/>
                </a:solidFill>
                <a:latin typeface="Calibri"/>
                <a:ea typeface="Calibri"/>
                <a:cs typeface="Calibri"/>
                <a:sym typeface="Calibri"/>
              </a:rPr>
              <a:t> registren sus preguntas en sus cuadernos para comentarlas en un plenario.</a:t>
            </a:r>
            <a:endParaRPr sz="1400" b="1" i="0" u="none" strike="noStrike" cap="none">
              <a:solidFill>
                <a:srgbClr val="000000"/>
              </a:solidFill>
              <a:latin typeface="Arial"/>
              <a:ea typeface="Arial"/>
              <a:cs typeface="Arial"/>
              <a:sym typeface="Arial"/>
            </a:endParaRPr>
          </a:p>
        </p:txBody>
      </p:sp>
      <p:sp>
        <p:nvSpPr>
          <p:cNvPr id="203" name="Google Shape;203;p5"/>
          <p:cNvSpPr txBox="1"/>
          <p:nvPr/>
        </p:nvSpPr>
        <p:spPr>
          <a:xfrm>
            <a:off x="794235" y="5637974"/>
            <a:ext cx="4995616" cy="111459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Calibri"/>
              <a:buNone/>
            </a:pPr>
            <a:r>
              <a:rPr lang="en-US" sz="2100" b="0" i="0" u="none" strike="noStrike" cap="none">
                <a:solidFill>
                  <a:srgbClr val="ED6B00"/>
                </a:solidFill>
                <a:latin typeface="Calibri"/>
                <a:ea typeface="Calibri"/>
                <a:cs typeface="Calibri"/>
                <a:sym typeface="Calibri"/>
              </a:rPr>
              <a:t>Te invitamos a profundizar revisando</a:t>
            </a:r>
            <a:endParaRPr/>
          </a:p>
          <a:p>
            <a:pPr marL="0" marR="0" lvl="0" indent="0" algn="l" rtl="0">
              <a:lnSpc>
                <a:spcPct val="100000"/>
              </a:lnSpc>
              <a:spcBef>
                <a:spcPts val="0"/>
              </a:spcBef>
              <a:spcAft>
                <a:spcPts val="0"/>
              </a:spcAft>
              <a:buClr>
                <a:srgbClr val="A93501"/>
              </a:buClr>
              <a:buSzPts val="2100"/>
              <a:buFont typeface="Calibri"/>
              <a:buNone/>
            </a:pPr>
            <a:r>
              <a:rPr lang="en-US" sz="2100" b="0" i="0" u="none" strike="noStrike" cap="none">
                <a:solidFill>
                  <a:srgbClr val="A93501"/>
                </a:solidFill>
                <a:latin typeface="Calibri"/>
                <a:ea typeface="Calibri"/>
                <a:cs typeface="Calibri"/>
                <a:sym typeface="Calibri"/>
              </a:rPr>
              <a:t>la siguiente presentación</a:t>
            </a:r>
            <a:endParaRPr/>
          </a:p>
        </p:txBody>
      </p:sp>
      <p:pic>
        <p:nvPicPr>
          <p:cNvPr id="204" name="Google Shape;204;p5" descr="Imagen 19"/>
          <p:cNvPicPr preferRelativeResize="0"/>
          <p:nvPr/>
        </p:nvPicPr>
        <p:blipFill rotWithShape="1">
          <a:blip r:embed="rId3">
            <a:alphaModFix/>
          </a:blip>
          <a:srcRect/>
          <a:stretch/>
        </p:blipFill>
        <p:spPr>
          <a:xfrm>
            <a:off x="6154446" y="4204446"/>
            <a:ext cx="3656488" cy="34642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6"/>
          <p:cNvSpPr txBox="1">
            <a:spLocks noGrp="1"/>
          </p:cNvSpPr>
          <p:nvPr>
            <p:ph type="sldNum" idx="12"/>
          </p:nvPr>
        </p:nvSpPr>
        <p:spPr>
          <a:xfrm>
            <a:off x="442490" y="6881800"/>
            <a:ext cx="266356"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6</a:t>
            </a:fld>
            <a:endParaRPr/>
          </a:p>
        </p:txBody>
      </p:sp>
      <p:sp>
        <p:nvSpPr>
          <p:cNvPr id="210" name="Google Shape;210;p6"/>
          <p:cNvSpPr txBox="1"/>
          <p:nvPr/>
        </p:nvSpPr>
        <p:spPr>
          <a:xfrm>
            <a:off x="452174" y="1332583"/>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ACTIVIDAD </a:t>
            </a:r>
            <a:r>
              <a:rPr lang="en-US" sz="2800" b="0" i="0" u="none" strike="noStrike" cap="none">
                <a:solidFill>
                  <a:srgbClr val="A93501"/>
                </a:solidFill>
                <a:latin typeface="Calibri"/>
                <a:ea typeface="Calibri"/>
                <a:cs typeface="Calibri"/>
                <a:sym typeface="Calibri"/>
              </a:rPr>
              <a:t>MOTIVACIÓN</a:t>
            </a:r>
            <a:endParaRPr/>
          </a:p>
        </p:txBody>
      </p:sp>
      <p:sp>
        <p:nvSpPr>
          <p:cNvPr id="211" name="Google Shape;211;p6"/>
          <p:cNvSpPr txBox="1"/>
          <p:nvPr/>
        </p:nvSpPr>
        <p:spPr>
          <a:xfrm>
            <a:off x="493449" y="1056668"/>
            <a:ext cx="4700400" cy="37221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INSTRUMENTOS DE SELECCIÓN</a:t>
            </a:r>
            <a:endParaRPr/>
          </a:p>
        </p:txBody>
      </p:sp>
      <p:sp>
        <p:nvSpPr>
          <p:cNvPr id="212" name="Google Shape;212;p6"/>
          <p:cNvSpPr txBox="1"/>
          <p:nvPr/>
        </p:nvSpPr>
        <p:spPr>
          <a:xfrm>
            <a:off x="666664" y="2133759"/>
            <a:ext cx="5091341" cy="3429223"/>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Antes de comenzar…</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5080" lvl="0" indent="0" algn="l" rtl="0">
              <a:lnSpc>
                <a:spcPct val="100699"/>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Los invito a reunirse en parejas, respondan la siguiente pregunta y luego comenten.</a:t>
            </a:r>
            <a:endParaRPr/>
          </a:p>
          <a:p>
            <a:pPr marL="0" marR="5080" lvl="0" indent="0" algn="l" rtl="0">
              <a:lnSpc>
                <a:spcPct val="100699"/>
              </a:lnSpc>
              <a:spcBef>
                <a:spcPts val="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a:p>
            <a:pPr marL="0" marR="5080" lvl="0" indent="0" algn="l" rtl="0">
              <a:lnSpc>
                <a:spcPct val="100699"/>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¿Te consideras una persona introvertida o extrovertida?</a:t>
            </a:r>
            <a:endParaRPr/>
          </a:p>
          <a:p>
            <a:pPr marL="0" marR="5080" lvl="0" indent="0" algn="l" rtl="0">
              <a:lnSpc>
                <a:spcPct val="100699"/>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¿Por qué? comenta con tu compañero.</a:t>
            </a:r>
            <a:endParaRPr/>
          </a:p>
          <a:p>
            <a:pPr marL="0" marR="5080" lvl="0" indent="0" algn="l" rtl="0">
              <a:lnSpc>
                <a:spcPct val="100699"/>
              </a:lnSpc>
              <a:spcBef>
                <a:spcPts val="0"/>
              </a:spcBef>
              <a:spcAft>
                <a:spcPts val="0"/>
              </a:spcAft>
              <a:buClr>
                <a:srgbClr val="ED6B00"/>
              </a:buClr>
              <a:buSzPts val="1600"/>
              <a:buFont typeface="Calibri"/>
              <a:buNone/>
            </a:pPr>
            <a:endParaRPr sz="1600" b="1" i="0" u="none" strike="noStrike" cap="none">
              <a:solidFill>
                <a:srgbClr val="ED6B00"/>
              </a:solidFill>
              <a:latin typeface="Calibri"/>
              <a:ea typeface="Calibri"/>
              <a:cs typeface="Calibri"/>
              <a:sym typeface="Calibri"/>
            </a:endParaRPr>
          </a:p>
          <a:p>
            <a:pPr marL="0" marR="5080" lvl="0" indent="0" algn="l" rtl="0">
              <a:lnSpc>
                <a:spcPct val="100699"/>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Durante el desarrollo de la actividad lo vas a descubrir </a:t>
            </a:r>
            <a:endParaRPr/>
          </a:p>
          <a:p>
            <a:pPr marL="0" marR="5080" lvl="0" indent="0" algn="l" rtl="0">
              <a:lnSpc>
                <a:spcPct val="100699"/>
              </a:lnSpc>
              <a:spcBef>
                <a:spcPts val="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a:p>
            <a:pPr marL="0" marR="5080" lvl="0" indent="0" algn="l" rtl="0">
              <a:lnSpc>
                <a:spcPct val="100699"/>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Ahora veremos en detalle en qué consisten los instrumentos de selección de personal</a:t>
            </a:r>
            <a:endParaRPr sz="1400" b="0" i="0" u="none" strike="noStrike" cap="none">
              <a:solidFill>
                <a:srgbClr val="FF0000"/>
              </a:solidFill>
              <a:latin typeface="Arial"/>
              <a:ea typeface="Arial"/>
              <a:cs typeface="Arial"/>
              <a:sym typeface="Arial"/>
            </a:endParaRPr>
          </a:p>
        </p:txBody>
      </p:sp>
      <p:sp>
        <p:nvSpPr>
          <p:cNvPr id="213" name="Google Shape;213;p6"/>
          <p:cNvSpPr txBox="1"/>
          <p:nvPr/>
        </p:nvSpPr>
        <p:spPr>
          <a:xfrm>
            <a:off x="666663" y="5507466"/>
            <a:ext cx="4995616" cy="111459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Calibri"/>
              <a:buNone/>
            </a:pPr>
            <a:r>
              <a:rPr lang="en-US" sz="2100" b="0" i="0" u="none" strike="noStrike" cap="none">
                <a:solidFill>
                  <a:srgbClr val="ED6B00"/>
                </a:solidFill>
                <a:latin typeface="Calibri"/>
                <a:ea typeface="Calibri"/>
                <a:cs typeface="Calibri"/>
                <a:sym typeface="Calibri"/>
              </a:rPr>
              <a:t>Te invitamos a profundizar revisando</a:t>
            </a:r>
            <a:endParaRPr/>
          </a:p>
          <a:p>
            <a:pPr marL="0" marR="0" lvl="0" indent="0" algn="l" rtl="0">
              <a:lnSpc>
                <a:spcPct val="100000"/>
              </a:lnSpc>
              <a:spcBef>
                <a:spcPts val="0"/>
              </a:spcBef>
              <a:spcAft>
                <a:spcPts val="0"/>
              </a:spcAft>
              <a:buClr>
                <a:srgbClr val="A93501"/>
              </a:buClr>
              <a:buSzPts val="2100"/>
              <a:buFont typeface="Calibri"/>
              <a:buNone/>
            </a:pPr>
            <a:r>
              <a:rPr lang="en-US" sz="2100" b="0" i="0" u="none" strike="noStrike" cap="none">
                <a:solidFill>
                  <a:srgbClr val="A93501"/>
                </a:solidFill>
                <a:latin typeface="Calibri"/>
                <a:ea typeface="Calibri"/>
                <a:cs typeface="Calibri"/>
                <a:sym typeface="Calibri"/>
              </a:rPr>
              <a:t>la siguiente presentación</a:t>
            </a:r>
            <a:endParaRPr/>
          </a:p>
        </p:txBody>
      </p:sp>
      <p:pic>
        <p:nvPicPr>
          <p:cNvPr id="214" name="Google Shape;214;p6" descr="Google Shape;148;p40"/>
          <p:cNvPicPr preferRelativeResize="0"/>
          <p:nvPr/>
        </p:nvPicPr>
        <p:blipFill rotWithShape="1">
          <a:blip r:embed="rId3">
            <a:alphaModFix/>
          </a:blip>
          <a:srcRect/>
          <a:stretch/>
        </p:blipFill>
        <p:spPr>
          <a:xfrm flipH="1">
            <a:off x="6488264" y="3544389"/>
            <a:ext cx="2565335" cy="41686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7"/>
          <p:cNvSpPr txBox="1">
            <a:spLocks noGrp="1"/>
          </p:cNvSpPr>
          <p:nvPr>
            <p:ph type="sldNum" idx="12"/>
          </p:nvPr>
        </p:nvSpPr>
        <p:spPr>
          <a:xfrm>
            <a:off x="442490" y="6881800"/>
            <a:ext cx="266356"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7</a:t>
            </a:fld>
            <a:endParaRPr/>
          </a:p>
        </p:txBody>
      </p:sp>
      <p:sp>
        <p:nvSpPr>
          <p:cNvPr id="220" name="Google Shape;220;p7"/>
          <p:cNvSpPr txBox="1"/>
          <p:nvPr/>
        </p:nvSpPr>
        <p:spPr>
          <a:xfrm>
            <a:off x="4109576" y="2106578"/>
            <a:ext cx="4840957" cy="30055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Al término de la actividad estarás en condiciones de:</a:t>
            </a:r>
            <a:endParaRPr/>
          </a:p>
        </p:txBody>
      </p:sp>
      <p:grpSp>
        <p:nvGrpSpPr>
          <p:cNvPr id="221" name="Google Shape;221;p7"/>
          <p:cNvGrpSpPr/>
          <p:nvPr/>
        </p:nvGrpSpPr>
        <p:grpSpPr>
          <a:xfrm>
            <a:off x="4063851" y="2885102"/>
            <a:ext cx="5081311" cy="3245744"/>
            <a:chOff x="0" y="0"/>
            <a:chExt cx="5081309" cy="3245742"/>
          </a:xfrm>
        </p:grpSpPr>
        <p:sp>
          <p:nvSpPr>
            <p:cNvPr id="222" name="Google Shape;222;p7"/>
            <p:cNvSpPr/>
            <p:nvPr/>
          </p:nvSpPr>
          <p:spPr>
            <a:xfrm>
              <a:off x="0" y="0"/>
              <a:ext cx="5081309" cy="3245742"/>
            </a:xfrm>
            <a:prstGeom prst="roundRect">
              <a:avLst>
                <a:gd name="adj" fmla="val 6741"/>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7"/>
            <p:cNvSpPr txBox="1"/>
            <p:nvPr/>
          </p:nvSpPr>
          <p:spPr>
            <a:xfrm>
              <a:off x="68845" y="1432754"/>
              <a:ext cx="4943618"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224" name="Google Shape;224;p7"/>
          <p:cNvSpPr txBox="1"/>
          <p:nvPr/>
        </p:nvSpPr>
        <p:spPr>
          <a:xfrm>
            <a:off x="4560682" y="3210225"/>
            <a:ext cx="4204541" cy="284055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Reconocer los instrumentos de selección y su importancia.</a:t>
            </a:r>
            <a:endParaRPr/>
          </a:p>
          <a:p>
            <a:pPr marL="0" marR="0" lvl="0" indent="0" algn="l" rtl="0">
              <a:lnSpc>
                <a:spcPct val="100000"/>
              </a:lnSpc>
              <a:spcBef>
                <a:spcPts val="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Reconocer las técnicas de selección de personal y sus ventajas.</a:t>
            </a:r>
            <a:endParaRPr/>
          </a:p>
          <a:p>
            <a:pPr marL="0" marR="0" lvl="0" indent="0" algn="l" rtl="0">
              <a:lnSpc>
                <a:spcPct val="100000"/>
              </a:lnSpc>
              <a:spcBef>
                <a:spcPts val="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Identificar los tipos de test aplicados en la selección de personal.</a:t>
            </a:r>
            <a:endParaRPr/>
          </a:p>
          <a:p>
            <a:pPr marL="0" marR="0" lvl="0" indent="0" algn="l" rtl="0">
              <a:lnSpc>
                <a:spcPct val="100000"/>
              </a:lnSpc>
              <a:spcBef>
                <a:spcPts val="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Identificar sus ventajas y desventajas.</a:t>
            </a:r>
            <a:endParaRPr/>
          </a:p>
        </p:txBody>
      </p:sp>
      <p:grpSp>
        <p:nvGrpSpPr>
          <p:cNvPr id="225" name="Google Shape;225;p7"/>
          <p:cNvGrpSpPr/>
          <p:nvPr/>
        </p:nvGrpSpPr>
        <p:grpSpPr>
          <a:xfrm>
            <a:off x="3906168" y="3176925"/>
            <a:ext cx="375440" cy="536170"/>
            <a:chOff x="0" y="0"/>
            <a:chExt cx="375439" cy="536168"/>
          </a:xfrm>
        </p:grpSpPr>
        <p:sp>
          <p:nvSpPr>
            <p:cNvPr id="226" name="Google Shape;226;p7"/>
            <p:cNvSpPr/>
            <p:nvPr/>
          </p:nvSpPr>
          <p:spPr>
            <a:xfrm>
              <a:off x="0" y="87005"/>
              <a:ext cx="375439" cy="362158"/>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7"/>
            <p:cNvSpPr txBox="1"/>
            <p:nvPr/>
          </p:nvSpPr>
          <p:spPr>
            <a:xfrm>
              <a:off x="9505" y="0"/>
              <a:ext cx="29969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1</a:t>
              </a:r>
              <a:endParaRPr/>
            </a:p>
          </p:txBody>
        </p:sp>
      </p:grpSp>
      <p:grpSp>
        <p:nvGrpSpPr>
          <p:cNvPr id="228" name="Google Shape;228;p7"/>
          <p:cNvGrpSpPr/>
          <p:nvPr/>
        </p:nvGrpSpPr>
        <p:grpSpPr>
          <a:xfrm>
            <a:off x="3895219" y="3795315"/>
            <a:ext cx="375441" cy="536170"/>
            <a:chOff x="0" y="0"/>
            <a:chExt cx="375439" cy="536168"/>
          </a:xfrm>
        </p:grpSpPr>
        <p:sp>
          <p:nvSpPr>
            <p:cNvPr id="229" name="Google Shape;229;p7"/>
            <p:cNvSpPr/>
            <p:nvPr/>
          </p:nvSpPr>
          <p:spPr>
            <a:xfrm>
              <a:off x="0" y="126697"/>
              <a:ext cx="375439" cy="362157"/>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7"/>
            <p:cNvSpPr txBox="1"/>
            <p:nvPr/>
          </p:nvSpPr>
          <p:spPr>
            <a:xfrm>
              <a:off x="9505" y="0"/>
              <a:ext cx="29969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2</a:t>
              </a:r>
              <a:endParaRPr/>
            </a:p>
          </p:txBody>
        </p:sp>
      </p:grpSp>
      <p:sp>
        <p:nvSpPr>
          <p:cNvPr id="231" name="Google Shape;231;p7"/>
          <p:cNvSpPr txBox="1"/>
          <p:nvPr/>
        </p:nvSpPr>
        <p:spPr>
          <a:xfrm>
            <a:off x="375974" y="1760907"/>
            <a:ext cx="4997501" cy="431592"/>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INSTRUMENTOS DE </a:t>
            </a:r>
            <a:r>
              <a:rPr lang="en-US" sz="2000" b="1" i="0" u="none" strike="noStrike" cap="none">
                <a:solidFill>
                  <a:srgbClr val="ED6B00"/>
                </a:solidFill>
                <a:latin typeface="Calibri"/>
                <a:ea typeface="Calibri"/>
                <a:cs typeface="Calibri"/>
                <a:sym typeface="Calibri"/>
              </a:rPr>
              <a:t>SELECCIÓN</a:t>
            </a:r>
            <a:endParaRPr/>
          </a:p>
        </p:txBody>
      </p:sp>
      <p:sp>
        <p:nvSpPr>
          <p:cNvPr id="232" name="Google Shape;232;p7"/>
          <p:cNvSpPr txBox="1"/>
          <p:nvPr/>
        </p:nvSpPr>
        <p:spPr>
          <a:xfrm>
            <a:off x="4073657" y="1029694"/>
            <a:ext cx="466493" cy="830104"/>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FFB375"/>
              </a:buClr>
              <a:buSzPts val="5000"/>
              <a:buFont typeface="Calibri"/>
              <a:buNone/>
            </a:pPr>
            <a:r>
              <a:rPr lang="en-US" sz="5000" b="0" i="0" u="none" strike="noStrike" cap="none">
                <a:solidFill>
                  <a:srgbClr val="FFB375"/>
                </a:solidFill>
                <a:latin typeface="Calibri"/>
                <a:ea typeface="Calibri"/>
                <a:cs typeface="Calibri"/>
                <a:sym typeface="Calibri"/>
              </a:rPr>
              <a:t>7</a:t>
            </a:r>
            <a:endParaRPr/>
          </a:p>
        </p:txBody>
      </p:sp>
      <p:pic>
        <p:nvPicPr>
          <p:cNvPr id="233" name="Google Shape;233;p7" descr="Imagen 20"/>
          <p:cNvPicPr preferRelativeResize="0"/>
          <p:nvPr/>
        </p:nvPicPr>
        <p:blipFill rotWithShape="1">
          <a:blip r:embed="rId3">
            <a:alphaModFix/>
          </a:blip>
          <a:srcRect/>
          <a:stretch/>
        </p:blipFill>
        <p:spPr>
          <a:xfrm>
            <a:off x="678383" y="2382978"/>
            <a:ext cx="2950556" cy="4313789"/>
          </a:xfrm>
          <a:prstGeom prst="rect">
            <a:avLst/>
          </a:prstGeom>
          <a:noFill/>
          <a:ln>
            <a:noFill/>
          </a:ln>
        </p:spPr>
      </p:pic>
      <p:sp>
        <p:nvSpPr>
          <p:cNvPr id="234" name="Google Shape;234;p7"/>
          <p:cNvSpPr txBox="1"/>
          <p:nvPr/>
        </p:nvSpPr>
        <p:spPr>
          <a:xfrm>
            <a:off x="375975" y="1265365"/>
            <a:ext cx="4107535"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MENÚ DE LA ACTIVIDAD</a:t>
            </a:r>
            <a:endParaRPr/>
          </a:p>
        </p:txBody>
      </p:sp>
      <p:grpSp>
        <p:nvGrpSpPr>
          <p:cNvPr id="235" name="Google Shape;235;p7"/>
          <p:cNvGrpSpPr/>
          <p:nvPr/>
        </p:nvGrpSpPr>
        <p:grpSpPr>
          <a:xfrm>
            <a:off x="3895219" y="4521384"/>
            <a:ext cx="375441" cy="536170"/>
            <a:chOff x="0" y="0"/>
            <a:chExt cx="375439" cy="536168"/>
          </a:xfrm>
        </p:grpSpPr>
        <p:sp>
          <p:nvSpPr>
            <p:cNvPr id="236" name="Google Shape;236;p7"/>
            <p:cNvSpPr/>
            <p:nvPr/>
          </p:nvSpPr>
          <p:spPr>
            <a:xfrm>
              <a:off x="0" y="113466"/>
              <a:ext cx="375439" cy="362157"/>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7"/>
            <p:cNvSpPr txBox="1"/>
            <p:nvPr/>
          </p:nvSpPr>
          <p:spPr>
            <a:xfrm>
              <a:off x="9505" y="0"/>
              <a:ext cx="29969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3</a:t>
              </a:r>
              <a:endParaRPr/>
            </a:p>
          </p:txBody>
        </p:sp>
      </p:grpSp>
      <p:grpSp>
        <p:nvGrpSpPr>
          <p:cNvPr id="238" name="Google Shape;238;p7"/>
          <p:cNvGrpSpPr/>
          <p:nvPr/>
        </p:nvGrpSpPr>
        <p:grpSpPr>
          <a:xfrm>
            <a:off x="3895219" y="5256115"/>
            <a:ext cx="375441" cy="536170"/>
            <a:chOff x="0" y="0"/>
            <a:chExt cx="375439" cy="536168"/>
          </a:xfrm>
        </p:grpSpPr>
        <p:sp>
          <p:nvSpPr>
            <p:cNvPr id="239" name="Google Shape;239;p7"/>
            <p:cNvSpPr/>
            <p:nvPr/>
          </p:nvSpPr>
          <p:spPr>
            <a:xfrm>
              <a:off x="0" y="113466"/>
              <a:ext cx="375439" cy="362157"/>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7"/>
            <p:cNvSpPr txBox="1"/>
            <p:nvPr/>
          </p:nvSpPr>
          <p:spPr>
            <a:xfrm>
              <a:off x="9505" y="0"/>
              <a:ext cx="29969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4</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8"/>
          <p:cNvSpPr txBox="1">
            <a:spLocks noGrp="1"/>
          </p:cNvSpPr>
          <p:nvPr>
            <p:ph type="sldNum" idx="12"/>
          </p:nvPr>
        </p:nvSpPr>
        <p:spPr>
          <a:xfrm>
            <a:off x="442490" y="6881800"/>
            <a:ext cx="266356"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8</a:t>
            </a:fld>
            <a:endParaRPr/>
          </a:p>
        </p:txBody>
      </p:sp>
      <p:sp>
        <p:nvSpPr>
          <p:cNvPr id="246" name="Google Shape;246;p8"/>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INSTRUMENTOS DE SELECCIÓN DE </a:t>
            </a:r>
            <a:r>
              <a:rPr lang="en-US" sz="2800" b="0" i="0" u="none" strike="noStrike" cap="none">
                <a:solidFill>
                  <a:srgbClr val="A93501"/>
                </a:solidFill>
                <a:latin typeface="Calibri"/>
                <a:ea typeface="Calibri"/>
                <a:cs typeface="Calibri"/>
                <a:sym typeface="Calibri"/>
              </a:rPr>
              <a:t>PERSONAL</a:t>
            </a:r>
            <a:endParaRPr/>
          </a:p>
        </p:txBody>
      </p:sp>
      <p:sp>
        <p:nvSpPr>
          <p:cNvPr id="247" name="Google Shape;247;p8"/>
          <p:cNvSpPr txBox="1"/>
          <p:nvPr/>
        </p:nvSpPr>
        <p:spPr>
          <a:xfrm>
            <a:off x="766932" y="2412843"/>
            <a:ext cx="4089638" cy="1465978"/>
          </a:xfrm>
          <a:prstGeom prst="rect">
            <a:avLst/>
          </a:prstGeom>
          <a:noFill/>
          <a:ln>
            <a:noFill/>
          </a:ln>
        </p:spPr>
        <p:txBody>
          <a:bodyPr spcFirstLastPara="1" wrap="square" lIns="45675" tIns="45675" rIns="45675" bIns="45675" anchor="t" anchorCtr="0">
            <a:spAutoFit/>
          </a:bodyPr>
          <a:lstStyle/>
          <a:p>
            <a:pPr marL="0" marR="0" lvl="0" indent="65405" algn="just"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Los instrumentos son todas las herramientas que se utilizan durante el proceso de selección para comparar y tomar las decisiones con las que se analizan las características y requisitos del puesto de trabajo ofertado en relación al perfil que presentan los candidatos.</a:t>
            </a:r>
            <a:endParaRPr/>
          </a:p>
        </p:txBody>
      </p:sp>
      <p:pic>
        <p:nvPicPr>
          <p:cNvPr id="248" name="Google Shape;248;p8" descr="Imagen 1"/>
          <p:cNvPicPr preferRelativeResize="0"/>
          <p:nvPr/>
        </p:nvPicPr>
        <p:blipFill rotWithShape="1">
          <a:blip r:embed="rId3">
            <a:alphaModFix/>
          </a:blip>
          <a:srcRect/>
          <a:stretch/>
        </p:blipFill>
        <p:spPr>
          <a:xfrm>
            <a:off x="4907164" y="1878649"/>
            <a:ext cx="4011140" cy="58064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9"/>
          <p:cNvSpPr txBox="1">
            <a:spLocks noGrp="1"/>
          </p:cNvSpPr>
          <p:nvPr>
            <p:ph type="sldNum" idx="12"/>
          </p:nvPr>
        </p:nvSpPr>
        <p:spPr>
          <a:xfrm>
            <a:off x="442490" y="6881800"/>
            <a:ext cx="266356"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9</a:t>
            </a:fld>
            <a:endParaRPr/>
          </a:p>
        </p:txBody>
      </p:sp>
      <p:sp>
        <p:nvSpPr>
          <p:cNvPr id="254" name="Google Shape;254;p9"/>
          <p:cNvSpPr txBox="1"/>
          <p:nvPr/>
        </p:nvSpPr>
        <p:spPr>
          <a:xfrm>
            <a:off x="452174" y="1089342"/>
            <a:ext cx="8950502" cy="897306"/>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IMPORTANCIA DE LOS </a:t>
            </a:r>
            <a:endParaRPr/>
          </a:p>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INSTRUMENTOS DE SELECCIÓN</a:t>
            </a:r>
            <a:endParaRPr/>
          </a:p>
        </p:txBody>
      </p:sp>
      <p:sp>
        <p:nvSpPr>
          <p:cNvPr id="255" name="Google Shape;255;p9"/>
          <p:cNvSpPr txBox="1"/>
          <p:nvPr/>
        </p:nvSpPr>
        <p:spPr>
          <a:xfrm>
            <a:off x="650541" y="2412843"/>
            <a:ext cx="3693531" cy="3457655"/>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Uno de los recursos más importantes en todas las organizaciones, es su personal, quienes aportan acciones para lograr los objetivos de manera exitosa.  Es por eso que resulta importante seleccionar personal eficiente, hábil y capacitado para realizar sus funciones de acuerdo a la realidad de la empresa.</a:t>
            </a:r>
            <a:endParaRPr/>
          </a:p>
          <a:p>
            <a:pPr marL="0" marR="0" lvl="0" indent="0" algn="l" rtl="0">
              <a:lnSpc>
                <a:spcPct val="90000"/>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En este sentido,  el Seleccionador de Personal debe utilizar instrumentos que le permitan dar respuesta a la incógnita, si el candidato postulado posee las características del cargo y personales para ejercer las actividades.</a:t>
            </a:r>
            <a:endParaRPr/>
          </a:p>
        </p:txBody>
      </p:sp>
      <p:pic>
        <p:nvPicPr>
          <p:cNvPr id="256" name="Google Shape;256;p9" descr="Google Shape;338;p53"/>
          <p:cNvPicPr preferRelativeResize="0"/>
          <p:nvPr/>
        </p:nvPicPr>
        <p:blipFill rotWithShape="1">
          <a:blip r:embed="rId3">
            <a:alphaModFix/>
          </a:blip>
          <a:srcRect b="33490"/>
          <a:stretch/>
        </p:blipFill>
        <p:spPr>
          <a:xfrm>
            <a:off x="4719030" y="4288712"/>
            <a:ext cx="4764530" cy="327096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2414</Words>
  <Application>Microsoft Office PowerPoint</Application>
  <PresentationFormat>Personalizado</PresentationFormat>
  <Paragraphs>261</Paragraphs>
  <Slides>31</Slides>
  <Notes>31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Calibri</vt:lpstr>
      <vt:lpstr>Times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Pamela  Marquez Pauchard</cp:lastModifiedBy>
  <cp:revision>1</cp:revision>
  <dcterms:modified xsi:type="dcterms:W3CDTF">2021-02-24T02:01:43Z</dcterms:modified>
</cp:coreProperties>
</file>