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gM0cvISDgqVZm1tpRpLqwJ2pv2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type="title">
  <p:cSld name="TITLE">
    <p:spTree>
      <p:nvGrpSpPr>
        <p:cNvPr id="18" name="Shape 18"/>
        <p:cNvGrpSpPr/>
        <p:nvPr/>
      </p:nvGrpSpPr>
      <p:grpSpPr>
        <a:xfrm>
          <a:off x="0" y="0"/>
          <a:ext cx="0" cy="0"/>
          <a:chOff x="0" y="0"/>
          <a:chExt cx="0" cy="0"/>
        </a:xfrm>
      </p:grpSpPr>
      <p:sp>
        <p:nvSpPr>
          <p:cNvPr id="19" name="Google Shape;19;p31"/>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tx">
  <p:cSld name="TITLE_AND_BODY">
    <p:spTree>
      <p:nvGrpSpPr>
        <p:cNvPr id="20" name="Shape 20"/>
        <p:cNvGrpSpPr/>
        <p:nvPr/>
      </p:nvGrpSpPr>
      <p:grpSpPr>
        <a:xfrm>
          <a:off x="0" y="0"/>
          <a:ext cx="0" cy="0"/>
          <a:chOff x="0" y="0"/>
          <a:chExt cx="0" cy="0"/>
        </a:xfrm>
      </p:grpSpPr>
      <p:grpSp>
        <p:nvGrpSpPr>
          <p:cNvPr id="21" name="Google Shape;21;p32"/>
          <p:cNvGrpSpPr/>
          <p:nvPr/>
        </p:nvGrpSpPr>
        <p:grpSpPr>
          <a:xfrm>
            <a:off x="242855" y="1756548"/>
            <a:ext cx="9346503" cy="5675925"/>
            <a:chOff x="-1" y="-1"/>
            <a:chExt cx="9346502" cy="5675924"/>
          </a:xfrm>
        </p:grpSpPr>
        <p:sp>
          <p:nvSpPr>
            <p:cNvPr id="22" name="Google Shape;22;p32"/>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2"/>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9" id="24" name="Google Shape;24;p32"/>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Imagen 4" id="25" name="Google Shape;25;p32"/>
          <p:cNvPicPr preferRelativeResize="0"/>
          <p:nvPr/>
        </p:nvPicPr>
        <p:blipFill rotWithShape="1">
          <a:blip r:embed="rId3">
            <a:alphaModFix/>
          </a:blip>
          <a:srcRect b="0" l="0" r="0" t="0"/>
          <a:stretch/>
        </p:blipFill>
        <p:spPr>
          <a:xfrm>
            <a:off x="8272364" y="1222172"/>
            <a:ext cx="1080001" cy="241875"/>
          </a:xfrm>
          <a:prstGeom prst="rect">
            <a:avLst/>
          </a:prstGeom>
          <a:noFill/>
          <a:ln>
            <a:noFill/>
          </a:ln>
        </p:spPr>
      </p:pic>
      <p:pic>
        <p:nvPicPr>
          <p:cNvPr descr="Imagen 5" id="26" name="Google Shape;26;p32"/>
          <p:cNvPicPr preferRelativeResize="0"/>
          <p:nvPr/>
        </p:nvPicPr>
        <p:blipFill rotWithShape="1">
          <a:blip r:embed="rId4">
            <a:alphaModFix/>
          </a:blip>
          <a:srcRect b="0" l="0" r="0" t="0"/>
          <a:stretch/>
        </p:blipFill>
        <p:spPr>
          <a:xfrm>
            <a:off x="8272364" y="418596"/>
            <a:ext cx="1080001" cy="664778"/>
          </a:xfrm>
          <a:prstGeom prst="rect">
            <a:avLst/>
          </a:prstGeom>
          <a:noFill/>
          <a:ln>
            <a:noFill/>
          </a:ln>
        </p:spPr>
      </p:pic>
      <p:sp>
        <p:nvSpPr>
          <p:cNvPr id="27" name="Google Shape;27;p32"/>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28" name="Shape 28"/>
        <p:cNvGrpSpPr/>
        <p:nvPr/>
      </p:nvGrpSpPr>
      <p:grpSpPr>
        <a:xfrm>
          <a:off x="0" y="0"/>
          <a:ext cx="0" cy="0"/>
          <a:chOff x="0" y="0"/>
          <a:chExt cx="0" cy="0"/>
        </a:xfrm>
      </p:grpSpPr>
      <p:sp>
        <p:nvSpPr>
          <p:cNvPr id="29" name="Google Shape;29;p33"/>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 name="Google Shape;30;p33"/>
          <p:cNvGrpSpPr/>
          <p:nvPr/>
        </p:nvGrpSpPr>
        <p:grpSpPr>
          <a:xfrm>
            <a:off x="8091899" y="451666"/>
            <a:ext cx="662102" cy="380236"/>
            <a:chOff x="0" y="0"/>
            <a:chExt cx="662100" cy="380234"/>
          </a:xfrm>
        </p:grpSpPr>
        <p:sp>
          <p:nvSpPr>
            <p:cNvPr id="31" name="Google Shape;31;p33"/>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3"/>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3" name="Google Shape;33;p33"/>
          <p:cNvGrpSpPr/>
          <p:nvPr/>
        </p:nvGrpSpPr>
        <p:grpSpPr>
          <a:xfrm>
            <a:off x="8753999" y="451666"/>
            <a:ext cx="785402" cy="380236"/>
            <a:chOff x="0" y="0"/>
            <a:chExt cx="785401" cy="380234"/>
          </a:xfrm>
        </p:grpSpPr>
        <p:sp>
          <p:nvSpPr>
            <p:cNvPr id="34" name="Google Shape;34;p33"/>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3"/>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6" name="Google Shape;36;p33"/>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37" name="Google Shape;37;p33"/>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3</a:t>
            </a:r>
            <a:endParaRPr/>
          </a:p>
        </p:txBody>
      </p:sp>
      <p:sp>
        <p:nvSpPr>
          <p:cNvPr id="38" name="Google Shape;38;p3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39" name="Google Shape;39;p33"/>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40" name="Shape 40"/>
        <p:cNvGrpSpPr/>
        <p:nvPr/>
      </p:nvGrpSpPr>
      <p:grpSpPr>
        <a:xfrm>
          <a:off x="0" y="0"/>
          <a:ext cx="0" cy="0"/>
          <a:chOff x="0" y="0"/>
          <a:chExt cx="0" cy="0"/>
        </a:xfrm>
      </p:grpSpPr>
      <p:sp>
        <p:nvSpPr>
          <p:cNvPr id="41" name="Google Shape;41;p34"/>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4"/>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4"/>
          <p:cNvGrpSpPr/>
          <p:nvPr/>
        </p:nvGrpSpPr>
        <p:grpSpPr>
          <a:xfrm>
            <a:off x="8091899" y="451666"/>
            <a:ext cx="662102" cy="380236"/>
            <a:chOff x="0" y="0"/>
            <a:chExt cx="662100" cy="380234"/>
          </a:xfrm>
        </p:grpSpPr>
        <p:sp>
          <p:nvSpPr>
            <p:cNvPr id="44" name="Google Shape;44;p34"/>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4"/>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6" name="Google Shape;46;p34"/>
          <p:cNvGrpSpPr/>
          <p:nvPr/>
        </p:nvGrpSpPr>
        <p:grpSpPr>
          <a:xfrm>
            <a:off x="8753999" y="451666"/>
            <a:ext cx="785402" cy="380236"/>
            <a:chOff x="0" y="0"/>
            <a:chExt cx="785401" cy="380234"/>
          </a:xfrm>
        </p:grpSpPr>
        <p:sp>
          <p:nvSpPr>
            <p:cNvPr id="47" name="Google Shape;47;p34"/>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4"/>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9" name="Google Shape;49;p34"/>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3</a:t>
            </a:r>
            <a:endParaRPr/>
          </a:p>
        </p:txBody>
      </p:sp>
      <p:sp>
        <p:nvSpPr>
          <p:cNvPr id="50" name="Google Shape;50;p34"/>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51" name="Google Shape;51;p34"/>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
        <p:nvSpPr>
          <p:cNvPr id="52" name="Google Shape;52;p3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35"/>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5"/>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5"/>
          <p:cNvGrpSpPr/>
          <p:nvPr/>
        </p:nvGrpSpPr>
        <p:grpSpPr>
          <a:xfrm>
            <a:off x="8091899" y="451666"/>
            <a:ext cx="662102" cy="380236"/>
            <a:chOff x="0" y="0"/>
            <a:chExt cx="662100" cy="380234"/>
          </a:xfrm>
        </p:grpSpPr>
        <p:sp>
          <p:nvSpPr>
            <p:cNvPr id="57" name="Google Shape;57;p35"/>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5"/>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35"/>
          <p:cNvGrpSpPr/>
          <p:nvPr/>
        </p:nvGrpSpPr>
        <p:grpSpPr>
          <a:xfrm>
            <a:off x="8753999" y="451666"/>
            <a:ext cx="785402" cy="380236"/>
            <a:chOff x="0" y="0"/>
            <a:chExt cx="785401" cy="380234"/>
          </a:xfrm>
        </p:grpSpPr>
        <p:sp>
          <p:nvSpPr>
            <p:cNvPr id="60" name="Google Shape;60;p35"/>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5"/>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35"/>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63" name="Google Shape;63;p35"/>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3</a:t>
            </a:r>
            <a:endParaRPr/>
          </a:p>
        </p:txBody>
      </p:sp>
      <p:sp>
        <p:nvSpPr>
          <p:cNvPr id="64" name="Google Shape;64;p3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65" name="Google Shape;65;p35"/>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6"/>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6"/>
          <p:cNvSpPr/>
          <p:nvPr/>
        </p:nvSpPr>
        <p:spPr>
          <a:xfrm>
            <a:off x="180899" y="180900"/>
            <a:ext cx="79110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6"/>
          <p:cNvGrpSpPr/>
          <p:nvPr/>
        </p:nvGrpSpPr>
        <p:grpSpPr>
          <a:xfrm>
            <a:off x="8091899" y="451666"/>
            <a:ext cx="662102" cy="380236"/>
            <a:chOff x="0" y="0"/>
            <a:chExt cx="662100" cy="380234"/>
          </a:xfrm>
        </p:grpSpPr>
        <p:sp>
          <p:nvSpPr>
            <p:cNvPr id="70" name="Google Shape;70;p36"/>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6"/>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36"/>
          <p:cNvGrpSpPr/>
          <p:nvPr/>
        </p:nvGrpSpPr>
        <p:grpSpPr>
          <a:xfrm>
            <a:off x="8753999" y="451666"/>
            <a:ext cx="785402" cy="380236"/>
            <a:chOff x="0" y="0"/>
            <a:chExt cx="785401" cy="380234"/>
          </a:xfrm>
        </p:grpSpPr>
        <p:sp>
          <p:nvSpPr>
            <p:cNvPr id="73" name="Google Shape;73;p36"/>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6"/>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36"/>
          <p:cNvSpPr txBox="1"/>
          <p:nvPr/>
        </p:nvSpPr>
        <p:spPr>
          <a:xfrm>
            <a:off x="442650" y="350325"/>
            <a:ext cx="7441801" cy="372209"/>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a:p>
        </p:txBody>
      </p:sp>
      <p:sp>
        <p:nvSpPr>
          <p:cNvPr id="76" name="Google Shape;76;p36"/>
          <p:cNvSpPr txBox="1"/>
          <p:nvPr/>
        </p:nvSpPr>
        <p:spPr>
          <a:xfrm>
            <a:off x="8443617" y="271142"/>
            <a:ext cx="1166701" cy="392005"/>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3</a:t>
            </a:r>
            <a:endParaRPr/>
          </a:p>
        </p:txBody>
      </p:sp>
      <p:sp>
        <p:nvSpPr>
          <p:cNvPr id="77" name="Google Shape;77;p3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78" name="Google Shape;78;p36"/>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37"/>
          <p:cNvSpPr/>
          <p:nvPr/>
        </p:nvSpPr>
        <p:spPr>
          <a:xfrm flipH="1" rot="10800000">
            <a:off x="181649" y="822025"/>
            <a:ext cx="9356702"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37"/>
          <p:cNvGrpSpPr/>
          <p:nvPr/>
        </p:nvGrpSpPr>
        <p:grpSpPr>
          <a:xfrm>
            <a:off x="8091899" y="451666"/>
            <a:ext cx="662102" cy="380236"/>
            <a:chOff x="0" y="0"/>
            <a:chExt cx="662100" cy="380234"/>
          </a:xfrm>
        </p:grpSpPr>
        <p:sp>
          <p:nvSpPr>
            <p:cNvPr id="82" name="Google Shape;82;p37"/>
            <p:cNvSpPr/>
            <p:nvPr/>
          </p:nvSpPr>
          <p:spPr>
            <a:xfrm>
              <a:off x="0" y="327733"/>
              <a:ext cx="662100" cy="52501"/>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7"/>
            <p:cNvSpPr txBox="1"/>
            <p:nvPr/>
          </p:nvSpPr>
          <p:spPr>
            <a:xfrm>
              <a:off x="0" y="0"/>
              <a:ext cx="662100"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37"/>
          <p:cNvGrpSpPr/>
          <p:nvPr/>
        </p:nvGrpSpPr>
        <p:grpSpPr>
          <a:xfrm>
            <a:off x="8753999" y="451666"/>
            <a:ext cx="785402" cy="380236"/>
            <a:chOff x="0" y="0"/>
            <a:chExt cx="785401" cy="380234"/>
          </a:xfrm>
        </p:grpSpPr>
        <p:sp>
          <p:nvSpPr>
            <p:cNvPr id="85" name="Google Shape;85;p37"/>
            <p:cNvSpPr/>
            <p:nvPr/>
          </p:nvSpPr>
          <p:spPr>
            <a:xfrm>
              <a:off x="0" y="327733"/>
              <a:ext cx="785401" cy="52501"/>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7"/>
            <p:cNvSpPr txBox="1"/>
            <p:nvPr/>
          </p:nvSpPr>
          <p:spPr>
            <a:xfrm>
              <a:off x="0" y="0"/>
              <a:ext cx="785401" cy="380234"/>
            </a:xfrm>
            <a:prstGeom prst="rect">
              <a:avLst/>
            </a:prstGeom>
            <a:noFill/>
            <a:ln>
              <a:noFill/>
            </a:ln>
          </p:spPr>
          <p:txBody>
            <a:bodyPr anchorCtr="0" anchor="b"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37"/>
          <p:cNvSpPr/>
          <p:nvPr/>
        </p:nvSpPr>
        <p:spPr>
          <a:xfrm>
            <a:off x="181650" y="180900"/>
            <a:ext cx="79092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200">
              <a:latin typeface="Arial"/>
              <a:ea typeface="Arial"/>
              <a:cs typeface="Arial"/>
              <a:sym typeface="Arial"/>
            </a:endParaRPr>
          </a:p>
        </p:txBody>
      </p:sp>
      <p:sp>
        <p:nvSpPr>
          <p:cNvPr id="89" name="Google Shape;89;p37"/>
          <p:cNvSpPr txBox="1"/>
          <p:nvPr/>
        </p:nvSpPr>
        <p:spPr>
          <a:xfrm>
            <a:off x="8170651" y="288449"/>
            <a:ext cx="1166701" cy="372209"/>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90" name="Google Shape;90;p37"/>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theme" Target="../theme/theme1.xml"/><Relationship Id="rId12" Type="http://schemas.openxmlformats.org/officeDocument/2006/relationships/slideLayout" Target="../slideLayouts/slideLayout7.xml"/><Relationship Id="rId1" Type="http://schemas.openxmlformats.org/officeDocument/2006/relationships/image" Target="../media/image3.png"/><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slideLayout" Target="../slideLayouts/slideLayout4.xml"/><Relationship Id="rId5" Type="http://schemas.openxmlformats.org/officeDocument/2006/relationships/image" Target="../media/image5.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Imagen 24" id="6" name="Google Shape;6;p30"/>
          <p:cNvPicPr preferRelativeResize="0"/>
          <p:nvPr/>
        </p:nvPicPr>
        <p:blipFill rotWithShape="1">
          <a:blip r:embed="rId1">
            <a:alphaModFix/>
          </a:blip>
          <a:srcRect b="0" l="0" r="0" t="0"/>
          <a:stretch/>
        </p:blipFill>
        <p:spPr>
          <a:xfrm>
            <a:off x="433440" y="418596"/>
            <a:ext cx="2897435" cy="680400"/>
          </a:xfrm>
          <a:prstGeom prst="rect">
            <a:avLst/>
          </a:prstGeom>
          <a:noFill/>
          <a:ln>
            <a:noFill/>
          </a:ln>
        </p:spPr>
      </p:pic>
      <p:grpSp>
        <p:nvGrpSpPr>
          <p:cNvPr id="7" name="Google Shape;7;p30"/>
          <p:cNvGrpSpPr/>
          <p:nvPr/>
        </p:nvGrpSpPr>
        <p:grpSpPr>
          <a:xfrm>
            <a:off x="242855" y="1756548"/>
            <a:ext cx="9346503" cy="5675925"/>
            <a:chOff x="-1" y="-1"/>
            <a:chExt cx="9346502" cy="5675924"/>
          </a:xfrm>
        </p:grpSpPr>
        <p:sp>
          <p:nvSpPr>
            <p:cNvPr id="8" name="Google Shape;8;p30"/>
            <p:cNvSpPr/>
            <p:nvPr/>
          </p:nvSpPr>
          <p:spPr>
            <a:xfrm>
              <a:off x="-1" y="-1"/>
              <a:ext cx="9346502" cy="5675924"/>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 name="Google Shape;9;p30"/>
            <p:cNvSpPr txBox="1"/>
            <p:nvPr/>
          </p:nvSpPr>
          <p:spPr>
            <a:xfrm>
              <a:off x="0" y="2647844"/>
              <a:ext cx="90913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2;p23" id="10" name="Google Shape;10;p30"/>
          <p:cNvPicPr preferRelativeResize="0"/>
          <p:nvPr/>
        </p:nvPicPr>
        <p:blipFill rotWithShape="1">
          <a:blip r:embed="rId2">
            <a:alphaModFix/>
          </a:blip>
          <a:srcRect b="0" l="0" r="0" t="0"/>
          <a:stretch/>
        </p:blipFill>
        <p:spPr>
          <a:xfrm>
            <a:off x="8521706" y="6387272"/>
            <a:ext cx="830660" cy="756001"/>
          </a:xfrm>
          <a:prstGeom prst="rect">
            <a:avLst/>
          </a:prstGeom>
          <a:noFill/>
          <a:ln>
            <a:noFill/>
          </a:ln>
        </p:spPr>
      </p:pic>
      <p:sp>
        <p:nvSpPr>
          <p:cNvPr id="11" name="Google Shape;11;p30"/>
          <p:cNvSpPr/>
          <p:nvPr/>
        </p:nvSpPr>
        <p:spPr>
          <a:xfrm>
            <a:off x="436350" y="6464001"/>
            <a:ext cx="7891862" cy="680475"/>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baseline="-25000" i="0" sz="1400" u="none" cap="none" strike="noStrike">
              <a:solidFill>
                <a:srgbClr val="FFFFFF"/>
              </a:solidFill>
              <a:latin typeface="Arial"/>
              <a:ea typeface="Arial"/>
              <a:cs typeface="Arial"/>
              <a:sym typeface="Arial"/>
            </a:endParaRPr>
          </a:p>
        </p:txBody>
      </p:sp>
      <p:pic>
        <p:nvPicPr>
          <p:cNvPr descr="Imagen 17" id="12" name="Google Shape;12;p30"/>
          <p:cNvPicPr preferRelativeResize="0"/>
          <p:nvPr/>
        </p:nvPicPr>
        <p:blipFill rotWithShape="1">
          <a:blip r:embed="rId3">
            <a:alphaModFix/>
          </a:blip>
          <a:srcRect b="0" l="0" r="0" t="0"/>
          <a:stretch/>
        </p:blipFill>
        <p:spPr>
          <a:xfrm>
            <a:off x="433440" y="6462796"/>
            <a:ext cx="690483" cy="680476"/>
          </a:xfrm>
          <a:prstGeom prst="rect">
            <a:avLst/>
          </a:prstGeom>
          <a:noFill/>
          <a:ln>
            <a:noFill/>
          </a:ln>
        </p:spPr>
      </p:pic>
      <p:pic>
        <p:nvPicPr>
          <p:cNvPr descr="Imagen 1" id="13" name="Google Shape;13;p30"/>
          <p:cNvPicPr preferRelativeResize="0"/>
          <p:nvPr/>
        </p:nvPicPr>
        <p:blipFill rotWithShape="1">
          <a:blip r:embed="rId4">
            <a:alphaModFix/>
          </a:blip>
          <a:srcRect b="0" l="0" r="0" t="0"/>
          <a:stretch/>
        </p:blipFill>
        <p:spPr>
          <a:xfrm>
            <a:off x="8272364" y="1222172"/>
            <a:ext cx="1080001" cy="241875"/>
          </a:xfrm>
          <a:prstGeom prst="rect">
            <a:avLst/>
          </a:prstGeom>
          <a:noFill/>
          <a:ln>
            <a:noFill/>
          </a:ln>
        </p:spPr>
      </p:pic>
      <p:pic>
        <p:nvPicPr>
          <p:cNvPr descr="Imagen 2" id="14" name="Google Shape;14;p30"/>
          <p:cNvPicPr preferRelativeResize="0"/>
          <p:nvPr/>
        </p:nvPicPr>
        <p:blipFill rotWithShape="1">
          <a:blip r:embed="rId5">
            <a:alphaModFix/>
          </a:blip>
          <a:srcRect b="0" l="0" r="0" t="0"/>
          <a:stretch/>
        </p:blipFill>
        <p:spPr>
          <a:xfrm>
            <a:off x="8272364" y="418596"/>
            <a:ext cx="1080001" cy="664778"/>
          </a:xfrm>
          <a:prstGeom prst="rect">
            <a:avLst/>
          </a:prstGeom>
          <a:noFill/>
          <a:ln>
            <a:noFill/>
          </a:ln>
        </p:spPr>
      </p:pic>
      <p:sp>
        <p:nvSpPr>
          <p:cNvPr id="15" name="Google Shape;15;p30"/>
          <p:cNvSpPr txBox="1"/>
          <p:nvPr>
            <p:ph type="title"/>
          </p:nvPr>
        </p:nvSpPr>
        <p:spPr>
          <a:xfrm>
            <a:off x="485775" y="101453"/>
            <a:ext cx="8743950" cy="1661731"/>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30"/>
          <p:cNvSpPr txBox="1"/>
          <p:nvPr>
            <p:ph idx="1" type="body"/>
          </p:nvPr>
        </p:nvSpPr>
        <p:spPr>
          <a:xfrm>
            <a:off x="485775" y="1763183"/>
            <a:ext cx="8743950" cy="5793317"/>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0"/>
          <p:cNvSpPr txBox="1"/>
          <p:nvPr>
            <p:ph idx="12" type="sldNum"/>
          </p:nvPr>
        </p:nvSpPr>
        <p:spPr>
          <a:xfrm>
            <a:off x="4695825" y="6800556"/>
            <a:ext cx="2266950" cy="406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3.png"/><Relationship Id="rId4" Type="http://schemas.openxmlformats.org/officeDocument/2006/relationships/image" Target="../media/image36.png"/><Relationship Id="rId5"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4.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1176618" y="6563127"/>
            <a:ext cx="7012135" cy="482219"/>
          </a:xfrm>
          <a:prstGeom prst="rect">
            <a:avLst/>
          </a:prstGeom>
          <a:noFill/>
          <a:ln>
            <a:noFill/>
          </a:ln>
        </p:spPr>
        <p:txBody>
          <a:bodyPr anchorCtr="0" anchor="ctr" bIns="91400" lIns="91400" spcFirstLastPara="1" rIns="91400" wrap="square" tIns="91400">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6" name="Google Shape;96;p1"/>
          <p:cNvSpPr txBox="1"/>
          <p:nvPr/>
        </p:nvSpPr>
        <p:spPr>
          <a:xfrm>
            <a:off x="374949"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4</a:t>
            </a:r>
            <a:endParaRPr/>
          </a:p>
        </p:txBody>
      </p:sp>
      <p:sp>
        <p:nvSpPr>
          <p:cNvPr id="97" name="Google Shape;97;p1"/>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a:p>
        </p:txBody>
      </p:sp>
      <p:sp>
        <p:nvSpPr>
          <p:cNvPr id="98" name="Google Shape;98;p1"/>
          <p:cNvSpPr txBox="1"/>
          <p:nvPr/>
        </p:nvSpPr>
        <p:spPr>
          <a:xfrm>
            <a:off x="365424" y="2168247"/>
            <a:ext cx="4118087" cy="166676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DOTACIÓN DE PERSONAL</a:t>
            </a:r>
            <a:endParaRPr/>
          </a:p>
        </p:txBody>
      </p:sp>
      <p:pic>
        <p:nvPicPr>
          <p:cNvPr descr="Imagen 3" id="99" name="Google Shape;99;p1"/>
          <p:cNvPicPr preferRelativeResize="0"/>
          <p:nvPr/>
        </p:nvPicPr>
        <p:blipFill rotWithShape="1">
          <a:blip r:embed="rId3">
            <a:alphaModFix/>
          </a:blip>
          <a:srcRect b="0" l="0" r="0" t="0"/>
          <a:stretch/>
        </p:blipFill>
        <p:spPr>
          <a:xfrm>
            <a:off x="2734236" y="2144649"/>
            <a:ext cx="6069106" cy="41725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6" name="Google Shape;246;p10"/>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OBJETIVO E IMPORTANCIA </a:t>
            </a:r>
            <a:r>
              <a:rPr b="0" i="0" lang="en-US" sz="2800" u="none" cap="none" strike="noStrike">
                <a:solidFill>
                  <a:srgbClr val="A93501"/>
                </a:solidFill>
                <a:latin typeface="Calibri"/>
                <a:ea typeface="Calibri"/>
                <a:cs typeface="Calibri"/>
                <a:sym typeface="Calibri"/>
              </a:rPr>
              <a:t>CONTRATO DE TRABAJO</a:t>
            </a:r>
            <a:endParaRPr/>
          </a:p>
        </p:txBody>
      </p:sp>
      <p:sp>
        <p:nvSpPr>
          <p:cNvPr id="247" name="Google Shape;247;p10"/>
          <p:cNvSpPr txBox="1"/>
          <p:nvPr/>
        </p:nvSpPr>
        <p:spPr>
          <a:xfrm>
            <a:off x="650541" y="2280552"/>
            <a:ext cx="5041825" cy="2419232"/>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objetivo del contrato de trabajo es establecer todos los acuerdos por los cuales se realizará la prestación de servicios del colaborador con la empresa.</a:t>
            </a:r>
            <a:endParaRPr/>
          </a:p>
          <a:p>
            <a:pPr indent="0" lvl="0" marL="0" marR="0" rtl="0" algn="l">
              <a:lnSpc>
                <a:spcPct val="90000"/>
              </a:lnSpc>
              <a:spcBef>
                <a:spcPts val="10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contrato de trabajo es importante porque establece las condiciones bajo las cuales una persona fue contratada, entre ellas, su horario, sueldo, funciones, beneficios, entre otras.</a:t>
            </a:r>
            <a:endParaRPr/>
          </a:p>
          <a:p>
            <a:pPr indent="0" lvl="0" marL="0" marR="0" rtl="0" algn="l">
              <a:lnSpc>
                <a:spcPct val="90000"/>
              </a:lnSpc>
              <a:spcBef>
                <a:spcPts val="10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 el respaldo que tienen ambas partes para comprobar algún incumplimiento de parte del otro.</a:t>
            </a:r>
            <a:endParaRPr/>
          </a:p>
        </p:txBody>
      </p:sp>
      <p:pic>
        <p:nvPicPr>
          <p:cNvPr descr="Google Shape;367;p57" id="248" name="Google Shape;248;p10"/>
          <p:cNvPicPr preferRelativeResize="0"/>
          <p:nvPr/>
        </p:nvPicPr>
        <p:blipFill rotWithShape="1">
          <a:blip r:embed="rId3">
            <a:alphaModFix/>
          </a:blip>
          <a:srcRect b="0" l="0" r="0" t="0"/>
          <a:stretch/>
        </p:blipFill>
        <p:spPr>
          <a:xfrm flipH="1">
            <a:off x="5942226" y="2692849"/>
            <a:ext cx="3441435" cy="86670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54" name="Google Shape;254;p11"/>
          <p:cNvSpPr txBox="1"/>
          <p:nvPr/>
        </p:nvSpPr>
        <p:spPr>
          <a:xfrm>
            <a:off x="617228" y="2615656"/>
            <a:ext cx="5655219" cy="347857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 una convención:</a:t>
            </a:r>
            <a:r>
              <a:rPr b="0" i="0" lang="en-US" sz="1600" u="none" cap="none" strike="noStrike">
                <a:solidFill>
                  <a:srgbClr val="000000"/>
                </a:solidFill>
                <a:latin typeface="Calibri"/>
                <a:ea typeface="Calibri"/>
                <a:cs typeface="Calibri"/>
                <a:sym typeface="Calibri"/>
              </a:rPr>
              <a:t> es un acuerdo libre entre dos partes (un empleador, el que contrata, y un empleado, quien es contratado) que crea derechos y obligaciones entre ambas partes.</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Derechos y responsabilidades:</a:t>
            </a:r>
            <a:r>
              <a:rPr b="0" i="0" lang="en-US" sz="1600" u="none" cap="none" strike="noStrike">
                <a:solidFill>
                  <a:srgbClr val="000000"/>
                </a:solidFill>
                <a:latin typeface="Calibri"/>
                <a:ea typeface="Calibri"/>
                <a:cs typeface="Calibri"/>
                <a:sym typeface="Calibri"/>
              </a:rPr>
              <a:t> crea el derecho y responsabilidad a dar un servicio determinado y el derecho y responsabilidad a que el empleador pague por ese servicio.</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De forma continua:</a:t>
            </a:r>
            <a:r>
              <a:rPr b="0" i="0" lang="en-US" sz="1600" u="none" cap="none" strike="noStrike">
                <a:solidFill>
                  <a:srgbClr val="000000"/>
                </a:solidFill>
                <a:latin typeface="Calibri"/>
                <a:ea typeface="Calibri"/>
                <a:cs typeface="Calibri"/>
                <a:sym typeface="Calibri"/>
              </a:rPr>
              <a:t> la definición dice también que los servicios prestados deben ser duraderos en el tiempo. Un trabajo esporádico no da origen a un contrato de trabajo.</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Bajo subordinación y dependencia:</a:t>
            </a:r>
            <a:r>
              <a:rPr b="0" i="0" lang="en-US" sz="1600" u="none" cap="none" strike="noStrike">
                <a:solidFill>
                  <a:srgbClr val="000000"/>
                </a:solidFill>
                <a:latin typeface="Calibri"/>
                <a:ea typeface="Calibri"/>
                <a:cs typeface="Calibri"/>
                <a:sym typeface="Calibri"/>
              </a:rPr>
              <a:t> es la jerarquía que genera un contrato. Se debe entender que al estar contratado, se deben acatar las órdenes del empleador en lo que se refiere al mando, orden y organización de la empresa.</a:t>
            </a:r>
            <a:endParaRPr/>
          </a:p>
        </p:txBody>
      </p:sp>
      <p:sp>
        <p:nvSpPr>
          <p:cNvPr id="255" name="Google Shape;255;p11"/>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CARACTERÍSTICAS DEL </a:t>
            </a:r>
            <a:r>
              <a:rPr b="0" i="0" lang="en-US" sz="2800" u="none" cap="none" strike="noStrike">
                <a:solidFill>
                  <a:srgbClr val="A93501"/>
                </a:solidFill>
                <a:latin typeface="Calibri"/>
                <a:ea typeface="Calibri"/>
                <a:cs typeface="Calibri"/>
                <a:sym typeface="Calibri"/>
              </a:rPr>
              <a:t>CONTRATO DE TRABAJO</a:t>
            </a:r>
            <a:endParaRPr/>
          </a:p>
        </p:txBody>
      </p:sp>
      <p:pic>
        <p:nvPicPr>
          <p:cNvPr descr="Google Shape;337;p56" id="256" name="Google Shape;256;p11"/>
          <p:cNvPicPr preferRelativeResize="0"/>
          <p:nvPr/>
        </p:nvPicPr>
        <p:blipFill rotWithShape="1">
          <a:blip r:embed="rId3">
            <a:alphaModFix/>
          </a:blip>
          <a:srcRect b="0" l="0" r="0" t="0"/>
          <a:stretch/>
        </p:blipFill>
        <p:spPr>
          <a:xfrm flipH="1">
            <a:off x="6519453" y="2636055"/>
            <a:ext cx="2636406" cy="49236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62" name="Google Shape;262;p12"/>
          <p:cNvSpPr txBox="1"/>
          <p:nvPr/>
        </p:nvSpPr>
        <p:spPr>
          <a:xfrm>
            <a:off x="617228" y="2615656"/>
            <a:ext cx="5655219" cy="4071739"/>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empleador puede modificar nuestro contrato de trabajo, pero no de forma arbitraria, debe cumplir uno o más de los siguientes requisitos:</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Mutuo acuerdo:</a:t>
            </a:r>
            <a:r>
              <a:rPr b="0" i="0" lang="en-US" sz="1600" u="none" cap="none" strike="noStrike">
                <a:solidFill>
                  <a:srgbClr val="ED6B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si el empleador y el colaborador llegan a un acuerdo sobre las nuevas condiciones de trabajo, entonces se puede modificar el contrato.</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Negociación colectiva:</a:t>
            </a:r>
            <a:r>
              <a:rPr b="0" i="0" lang="en-US" sz="1600" u="none" cap="none" strike="noStrike">
                <a:solidFill>
                  <a:srgbClr val="000000"/>
                </a:solidFill>
                <a:latin typeface="Calibri"/>
                <a:ea typeface="Calibri"/>
                <a:cs typeface="Calibri"/>
                <a:sym typeface="Calibri"/>
              </a:rPr>
              <a:t> si el sindicato consigue mejoras laborales, se modificarán los contratos individuales con estas mejoras.</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Nueva ley:</a:t>
            </a:r>
            <a:r>
              <a:rPr b="0" i="0" lang="en-US" sz="1600" u="none" cap="none" strike="noStrike">
                <a:solidFill>
                  <a:srgbClr val="ED6B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si se modifican las leyes del trabajo en Chile, entonces el contrato debe adecuarse a esta nueva normativa.</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Ius Variandi:</a:t>
            </a:r>
            <a:r>
              <a:rPr b="0" i="0" lang="en-US" sz="1600" u="none" cap="none" strike="noStrike">
                <a:solidFill>
                  <a:srgbClr val="000000"/>
                </a:solidFill>
                <a:latin typeface="Calibri"/>
                <a:ea typeface="Calibri"/>
                <a:cs typeface="Calibri"/>
                <a:sym typeface="Calibri"/>
              </a:rPr>
              <a:t> un concepto técnico que simplemente hace referencia a que el empleador puede cambiar el contrato sin preguntarle al trabajador, siempre y cuando estos cambios no afecten al trabajador, no generen un menoscabo, ni tampoco cambien drásticamente sus funciones.</a:t>
            </a:r>
            <a:endParaRPr/>
          </a:p>
        </p:txBody>
      </p:sp>
      <p:sp>
        <p:nvSpPr>
          <p:cNvPr id="263" name="Google Shape;263;p12"/>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MODIFICACIÓN DEL </a:t>
            </a:r>
            <a:r>
              <a:rPr b="0" i="0" lang="en-US" sz="2800" u="none" cap="none" strike="noStrike">
                <a:solidFill>
                  <a:srgbClr val="A93501"/>
                </a:solidFill>
                <a:latin typeface="Calibri"/>
                <a:ea typeface="Calibri"/>
                <a:cs typeface="Calibri"/>
                <a:sym typeface="Calibri"/>
              </a:rPr>
              <a:t>CONTRATO DE TRABAJO</a:t>
            </a:r>
            <a:endParaRPr/>
          </a:p>
        </p:txBody>
      </p:sp>
      <p:pic>
        <p:nvPicPr>
          <p:cNvPr descr="Google Shape;244;p44" id="264" name="Google Shape;264;p12"/>
          <p:cNvPicPr preferRelativeResize="0"/>
          <p:nvPr/>
        </p:nvPicPr>
        <p:blipFill rotWithShape="1">
          <a:blip r:embed="rId3">
            <a:alphaModFix/>
          </a:blip>
          <a:srcRect b="0" l="0" r="0" t="0"/>
          <a:stretch/>
        </p:blipFill>
        <p:spPr>
          <a:xfrm flipH="1">
            <a:off x="6932838" y="3991847"/>
            <a:ext cx="2191666" cy="35678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0" name="Google Shape;270;p13"/>
          <p:cNvSpPr txBox="1"/>
          <p:nvPr/>
        </p:nvSpPr>
        <p:spPr>
          <a:xfrm>
            <a:off x="650541" y="2280553"/>
            <a:ext cx="5371059" cy="3944739"/>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jornada laboral es el tiempo que el colaborador tiene destinado para prestar sus servicios en conformidad al contrato. </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La jornada ordinaria </a:t>
            </a:r>
            <a:r>
              <a:rPr b="0" i="0" lang="en-US" sz="1600" u="none" cap="none" strike="noStrike">
                <a:solidFill>
                  <a:srgbClr val="000000"/>
                </a:solidFill>
                <a:latin typeface="Calibri"/>
                <a:ea typeface="Calibri"/>
                <a:cs typeface="Calibri"/>
                <a:sym typeface="Calibri"/>
              </a:rPr>
              <a:t>que establece el Código del trabajo (salvo algunas excepciones) está sujeta a los siguientes límites legales: duración máxima de 45 horas semanales, debe ser distribuido en la semana en no menos de cinco días ni en más de seis días y no puede exceder de 10 horas diarias.</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Jornada Extraordinaria: </a:t>
            </a:r>
            <a:r>
              <a:rPr b="0" i="0" lang="en-US" sz="1600" u="none" cap="none" strike="noStrike">
                <a:solidFill>
                  <a:srgbClr val="000000"/>
                </a:solidFill>
                <a:latin typeface="Calibri"/>
                <a:ea typeface="Calibri"/>
                <a:cs typeface="Calibri"/>
                <a:sym typeface="Calibri"/>
              </a:rPr>
              <a:t>la que excede del máximo legal o de la pactada contractualmente. Con un máximo de dos horas diarias. Este tipo de jornada, debe constar por escrito y tener una vigencia transitoria no superior a tres meses, pudiendo renovarse por acuerdo de las partes.</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Jornada parcial: </a:t>
            </a:r>
            <a:r>
              <a:rPr b="0" i="0" lang="en-US" sz="1600" u="none" cap="none" strike="noStrike">
                <a:solidFill>
                  <a:srgbClr val="000000"/>
                </a:solidFill>
                <a:latin typeface="Calibri"/>
                <a:ea typeface="Calibri"/>
                <a:cs typeface="Calibri"/>
                <a:sym typeface="Calibri"/>
              </a:rPr>
              <a:t>es aquella que tiene 30 horas semanales o menos. Sin perjuicio que siempre fue posible pactar contractualmente una jornada inferior a la ordinaria.</a:t>
            </a:r>
            <a:endParaRPr/>
          </a:p>
        </p:txBody>
      </p:sp>
      <p:sp>
        <p:nvSpPr>
          <p:cNvPr id="271" name="Google Shape;271;p13"/>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JORNADA </a:t>
            </a:r>
            <a:r>
              <a:rPr b="0" i="0" lang="en-US" sz="2800" u="none" cap="none" strike="noStrike">
                <a:solidFill>
                  <a:srgbClr val="A93501"/>
                </a:solidFill>
                <a:latin typeface="Calibri"/>
                <a:ea typeface="Calibri"/>
                <a:cs typeface="Calibri"/>
                <a:sym typeface="Calibri"/>
              </a:rPr>
              <a:t>LABORAL</a:t>
            </a:r>
            <a:endParaRPr/>
          </a:p>
        </p:txBody>
      </p:sp>
      <p:pic>
        <p:nvPicPr>
          <p:cNvPr descr="Imagen 6" id="272" name="Google Shape;272;p13"/>
          <p:cNvPicPr preferRelativeResize="0"/>
          <p:nvPr/>
        </p:nvPicPr>
        <p:blipFill rotWithShape="1">
          <a:blip r:embed="rId3">
            <a:alphaModFix/>
          </a:blip>
          <a:srcRect b="0" l="0" r="0" t="0"/>
          <a:stretch/>
        </p:blipFill>
        <p:spPr>
          <a:xfrm>
            <a:off x="6062890" y="2743983"/>
            <a:ext cx="3384949" cy="41327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78" name="Google Shape;278;p14"/>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279" name="Google Shape;279;p14"/>
          <p:cNvSpPr txBox="1"/>
          <p:nvPr/>
        </p:nvSpPr>
        <p:spPr>
          <a:xfrm>
            <a:off x="697577" y="2521124"/>
            <a:ext cx="4947757" cy="244866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Reúnete en parejas y analiza la siguiente situación:</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¿Por qué es importante estar contratado en una empresa?</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Te invito a compartir tus respuestas a través de un plenario con los demás grupos.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ED6B00"/>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280" name="Google Shape;280;p14"/>
          <p:cNvSpPr txBox="1"/>
          <p:nvPr/>
        </p:nvSpPr>
        <p:spPr>
          <a:xfrm>
            <a:off x="651851" y="4937952"/>
            <a:ext cx="4278737" cy="14447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Imagen 3" id="281" name="Google Shape;281;p14"/>
          <p:cNvPicPr preferRelativeResize="0"/>
          <p:nvPr/>
        </p:nvPicPr>
        <p:blipFill rotWithShape="1">
          <a:blip r:embed="rId3">
            <a:alphaModFix/>
          </a:blip>
          <a:srcRect b="0" l="0" r="0" t="0"/>
          <a:stretch/>
        </p:blipFill>
        <p:spPr>
          <a:xfrm>
            <a:off x="5226425" y="3302923"/>
            <a:ext cx="4087905" cy="40470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15"/>
          <p:cNvGrpSpPr/>
          <p:nvPr/>
        </p:nvGrpSpPr>
        <p:grpSpPr>
          <a:xfrm>
            <a:off x="511237" y="2415889"/>
            <a:ext cx="4988038" cy="3390527"/>
            <a:chOff x="0" y="0"/>
            <a:chExt cx="4988036" cy="3390525"/>
          </a:xfrm>
        </p:grpSpPr>
        <p:sp>
          <p:nvSpPr>
            <p:cNvPr id="287" name="Google Shape;287;p15"/>
            <p:cNvSpPr/>
            <p:nvPr/>
          </p:nvSpPr>
          <p:spPr>
            <a:xfrm>
              <a:off x="0" y="0"/>
              <a:ext cx="4988036" cy="3390525"/>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5"/>
            <p:cNvSpPr txBox="1"/>
            <p:nvPr/>
          </p:nvSpPr>
          <p:spPr>
            <a:xfrm>
              <a:off x="166752" y="1505145"/>
              <a:ext cx="4654532"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289" name="Google Shape;289;p15"/>
          <p:cNvPicPr preferRelativeResize="0"/>
          <p:nvPr/>
        </p:nvPicPr>
        <p:blipFill rotWithShape="1">
          <a:blip r:embed="rId3">
            <a:alphaModFix/>
          </a:blip>
          <a:srcRect b="0" l="0" r="0" t="0"/>
          <a:stretch/>
        </p:blipFill>
        <p:spPr>
          <a:xfrm>
            <a:off x="4877917" y="2178865"/>
            <a:ext cx="663550" cy="632686"/>
          </a:xfrm>
          <a:prstGeom prst="rect">
            <a:avLst/>
          </a:prstGeom>
          <a:noFill/>
          <a:ln>
            <a:noFill/>
          </a:ln>
        </p:spPr>
      </p:pic>
      <p:sp>
        <p:nvSpPr>
          <p:cNvPr id="290" name="Google Shape;290;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91" name="Google Shape;291;p15"/>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TIPOS DE CONTRATO </a:t>
            </a:r>
            <a:r>
              <a:rPr b="0" i="0" lang="en-US" sz="2800" u="none" cap="none" strike="noStrike">
                <a:solidFill>
                  <a:srgbClr val="A93501"/>
                </a:solidFill>
                <a:latin typeface="Calibri"/>
                <a:ea typeface="Calibri"/>
                <a:cs typeface="Calibri"/>
                <a:sym typeface="Calibri"/>
              </a:rPr>
              <a:t>DE TRABAJO</a:t>
            </a:r>
            <a:endParaRPr/>
          </a:p>
        </p:txBody>
      </p:sp>
      <p:sp>
        <p:nvSpPr>
          <p:cNvPr id="292" name="Google Shape;292;p15"/>
          <p:cNvSpPr txBox="1"/>
          <p:nvPr/>
        </p:nvSpPr>
        <p:spPr>
          <a:xfrm>
            <a:off x="993144" y="3287461"/>
            <a:ext cx="4354511" cy="2376028"/>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Chile existen tres contratos de trabajo: </a:t>
            </a:r>
            <a:endParaRPr b="0" i="0" sz="1200" u="none" cap="none" strike="noStrike">
              <a:solidFill>
                <a:srgbClr val="000000"/>
              </a:solidFill>
              <a:latin typeface="Times"/>
              <a:ea typeface="Times"/>
              <a:cs typeface="Times"/>
              <a:sym typeface="Times"/>
            </a:endParaRPr>
          </a:p>
          <a:p>
            <a:pPr indent="0" lvl="0" marL="0" marR="0" rtl="0" algn="l">
              <a:lnSpc>
                <a:spcPct val="90000"/>
              </a:lnSpc>
              <a:spcBef>
                <a:spcPts val="0"/>
              </a:spcBef>
              <a:spcAft>
                <a:spcPts val="0"/>
              </a:spcAft>
              <a:buClr>
                <a:srgbClr val="000000"/>
              </a:buClr>
              <a:buSzPts val="1200"/>
              <a:buFont typeface="Calibri"/>
              <a:buNone/>
            </a:pPr>
            <a:r>
              <a:t/>
            </a:r>
            <a:endParaRPr b="0" i="0" sz="1200" u="none" cap="none" strike="noStrike">
              <a:solidFill>
                <a:srgbClr val="000000"/>
              </a:solidFill>
              <a:latin typeface="Times"/>
              <a:ea typeface="Times"/>
              <a:cs typeface="Times"/>
              <a:sym typeface="Times"/>
            </a:endParaRPr>
          </a:p>
          <a:p>
            <a:pPr indent="-160421" lvl="0" marL="160421" marR="0" rtl="0" algn="l">
              <a:lnSpc>
                <a:spcPct val="9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El contrato a plazo fijo</a:t>
            </a:r>
            <a:endParaRPr b="0" i="0" sz="1400" u="none" cap="none" strike="noStrike">
              <a:solidFill>
                <a:srgbClr val="000000"/>
              </a:solidFill>
              <a:latin typeface="Arial"/>
              <a:ea typeface="Arial"/>
              <a:cs typeface="Arial"/>
              <a:sym typeface="Arial"/>
            </a:endParaRPr>
          </a:p>
          <a:p>
            <a:pPr indent="-160421" lvl="0" marL="160421" marR="0" rtl="0" algn="l">
              <a:lnSpc>
                <a:spcPct val="9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El contrato indefinido </a:t>
            </a:r>
            <a:endParaRPr b="0" i="0" sz="1400" u="none" cap="none" strike="noStrike">
              <a:solidFill>
                <a:srgbClr val="000000"/>
              </a:solidFill>
              <a:latin typeface="Arial"/>
              <a:ea typeface="Arial"/>
              <a:cs typeface="Arial"/>
              <a:sym typeface="Arial"/>
            </a:endParaRPr>
          </a:p>
          <a:p>
            <a:pPr indent="-153736" lvl="0" marL="153736" marR="0" rtl="0" algn="l">
              <a:lnSpc>
                <a:spcPct val="90000"/>
              </a:lnSpc>
              <a:spcBef>
                <a:spcPts val="0"/>
              </a:spcBef>
              <a:spcAft>
                <a:spcPts val="0"/>
              </a:spcAft>
              <a:buClr>
                <a:srgbClr val="000000"/>
              </a:buClr>
              <a:buSzPts val="1533"/>
              <a:buFont typeface="Calibri"/>
              <a:buChar char="•"/>
            </a:pPr>
            <a:r>
              <a:rPr b="0" i="0" lang="en-US" sz="1533" u="none" cap="none" strike="noStrike">
                <a:solidFill>
                  <a:srgbClr val="000000"/>
                </a:solidFill>
                <a:latin typeface="Calibri"/>
                <a:ea typeface="Calibri"/>
                <a:cs typeface="Calibri"/>
                <a:sym typeface="Calibri"/>
              </a:rPr>
              <a:t>El contrato por obra y faena</a:t>
            </a:r>
            <a:br>
              <a:rPr b="0" i="0" lang="en-US" sz="1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17780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184150" lvl="0" marL="46355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000000"/>
              </a:solidFill>
              <a:latin typeface="Arial"/>
              <a:ea typeface="Arial"/>
              <a:cs typeface="Arial"/>
              <a:sym typeface="Arial"/>
            </a:endParaRPr>
          </a:p>
          <a:p>
            <a:pPr indent="-184150" lvl="0" marL="46355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98" name="Google Shape;298;p16"/>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CONTRATO A </a:t>
            </a:r>
            <a:r>
              <a:rPr b="0" i="0" lang="en-US" sz="2800" u="none" cap="none" strike="noStrike">
                <a:solidFill>
                  <a:srgbClr val="A93501"/>
                </a:solidFill>
                <a:latin typeface="Calibri"/>
                <a:ea typeface="Calibri"/>
                <a:cs typeface="Calibri"/>
                <a:sym typeface="Calibri"/>
              </a:rPr>
              <a:t>PLAZO FIJO</a:t>
            </a:r>
            <a:endParaRPr/>
          </a:p>
        </p:txBody>
      </p:sp>
      <p:sp>
        <p:nvSpPr>
          <p:cNvPr id="299" name="Google Shape;299;p16"/>
          <p:cNvSpPr txBox="1"/>
          <p:nvPr/>
        </p:nvSpPr>
        <p:spPr>
          <a:xfrm>
            <a:off x="4473425" y="3018986"/>
            <a:ext cx="4354511" cy="3986570"/>
          </a:xfrm>
          <a:prstGeom prst="rect">
            <a:avLst/>
          </a:prstGeom>
          <a:noFill/>
          <a:ln>
            <a:noFill/>
          </a:ln>
        </p:spPr>
        <p:txBody>
          <a:bodyPr anchorCtr="0" anchor="t" bIns="45675" lIns="45675" spcFirstLastPara="1" rIns="45675" wrap="square" tIns="45675">
            <a:spAutoFit/>
          </a:bodyPr>
          <a:lstStyle/>
          <a:p>
            <a:pPr indent="-285750" lvl="0" marL="2857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contrato a plazo fijo establece cuándo comienza y cuándo termina (tiene fecha de inicio y de término). Generalmente es el primer contrato que le dan a un colaborador cuando llega a una empresa que sirve para probar su desempeño y saber si seguirán en el futuro contando con sus servicios.</a:t>
            </a:r>
            <a:endParaRPr/>
          </a:p>
          <a:p>
            <a:pPr indent="-285750" lvl="0" marL="285750" marR="0" rtl="0" algn="l">
              <a:lnSpc>
                <a:spcPct val="90000"/>
              </a:lnSpc>
              <a:spcBef>
                <a:spcPts val="10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contrato a plazo fijo no tiene duración mínima (puede ser de hasta una semana) pero sí, máxima de 1 año si el colaborador no tiene estudios técnicos o universitarios y 2 años si los tiene.</a:t>
            </a:r>
            <a:endParaRPr/>
          </a:p>
          <a:p>
            <a:pPr indent="17780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184150" lvl="0" marL="4635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184150" lvl="0" marL="4635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pic>
        <p:nvPicPr>
          <p:cNvPr descr="Google Shape;381;p62" id="300" name="Google Shape;300;p16"/>
          <p:cNvPicPr preferRelativeResize="0"/>
          <p:nvPr/>
        </p:nvPicPr>
        <p:blipFill rotWithShape="1">
          <a:blip r:embed="rId3">
            <a:alphaModFix/>
          </a:blip>
          <a:srcRect b="0" l="0" r="0" t="0"/>
          <a:stretch/>
        </p:blipFill>
        <p:spPr>
          <a:xfrm>
            <a:off x="674146" y="3063725"/>
            <a:ext cx="3370737" cy="298180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06" name="Google Shape;306;p17"/>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CONTRATO </a:t>
            </a:r>
            <a:r>
              <a:rPr b="0" i="0" lang="en-US" sz="2800" u="none" cap="none" strike="noStrike">
                <a:solidFill>
                  <a:srgbClr val="A93501"/>
                </a:solidFill>
                <a:latin typeface="Calibri"/>
                <a:ea typeface="Calibri"/>
                <a:cs typeface="Calibri"/>
                <a:sym typeface="Calibri"/>
              </a:rPr>
              <a:t>INDEFINIDO</a:t>
            </a:r>
            <a:endParaRPr/>
          </a:p>
        </p:txBody>
      </p:sp>
      <p:grpSp>
        <p:nvGrpSpPr>
          <p:cNvPr id="307" name="Google Shape;307;p17"/>
          <p:cNvGrpSpPr/>
          <p:nvPr/>
        </p:nvGrpSpPr>
        <p:grpSpPr>
          <a:xfrm>
            <a:off x="671665" y="2755999"/>
            <a:ext cx="4988037" cy="1618697"/>
            <a:chOff x="0" y="0"/>
            <a:chExt cx="4988036" cy="1618695"/>
          </a:xfrm>
        </p:grpSpPr>
        <p:sp>
          <p:nvSpPr>
            <p:cNvPr id="308" name="Google Shape;308;p17"/>
            <p:cNvSpPr/>
            <p:nvPr/>
          </p:nvSpPr>
          <p:spPr>
            <a:xfrm>
              <a:off x="0" y="0"/>
              <a:ext cx="4988036" cy="1618695"/>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7"/>
            <p:cNvSpPr txBox="1"/>
            <p:nvPr/>
          </p:nvSpPr>
          <p:spPr>
            <a:xfrm>
              <a:off x="79610" y="619230"/>
              <a:ext cx="4828816"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310" name="Google Shape;310;p17"/>
          <p:cNvPicPr preferRelativeResize="0"/>
          <p:nvPr/>
        </p:nvPicPr>
        <p:blipFill rotWithShape="1">
          <a:blip r:embed="rId3">
            <a:alphaModFix/>
          </a:blip>
          <a:srcRect b="0" l="0" r="0" t="0"/>
          <a:stretch/>
        </p:blipFill>
        <p:spPr>
          <a:xfrm>
            <a:off x="5132411" y="2518974"/>
            <a:ext cx="663550" cy="632686"/>
          </a:xfrm>
          <a:prstGeom prst="rect">
            <a:avLst/>
          </a:prstGeom>
          <a:noFill/>
          <a:ln>
            <a:noFill/>
          </a:ln>
        </p:spPr>
      </p:pic>
      <p:sp>
        <p:nvSpPr>
          <p:cNvPr id="311" name="Google Shape;311;p17"/>
          <p:cNvSpPr txBox="1"/>
          <p:nvPr/>
        </p:nvSpPr>
        <p:spPr>
          <a:xfrm>
            <a:off x="867520" y="3128899"/>
            <a:ext cx="4354511" cy="999809"/>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contrato indefinido es el contrato que sólo tiene fecha de inicio y no fecha de término, es decir que durará hasta que el trabajador renuncie o sea despedido.</a:t>
            </a:r>
            <a:endParaRPr/>
          </a:p>
        </p:txBody>
      </p:sp>
      <p:pic>
        <p:nvPicPr>
          <p:cNvPr descr="Imagen 1" id="312" name="Google Shape;312;p17"/>
          <p:cNvPicPr preferRelativeResize="0"/>
          <p:nvPr/>
        </p:nvPicPr>
        <p:blipFill rotWithShape="1">
          <a:blip r:embed="rId4">
            <a:alphaModFix/>
          </a:blip>
          <a:srcRect b="0" l="0" r="0" t="0"/>
          <a:stretch/>
        </p:blipFill>
        <p:spPr>
          <a:xfrm>
            <a:off x="6342336" y="2101106"/>
            <a:ext cx="2303954" cy="52214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18" name="Google Shape;318;p18"/>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CONTRATO </a:t>
            </a:r>
            <a:r>
              <a:rPr b="0" i="0" lang="en-US" sz="2800" u="none" cap="none" strike="noStrike">
                <a:solidFill>
                  <a:srgbClr val="A93501"/>
                </a:solidFill>
                <a:latin typeface="Calibri"/>
                <a:ea typeface="Calibri"/>
                <a:cs typeface="Calibri"/>
                <a:sym typeface="Calibri"/>
              </a:rPr>
              <a:t>POR OBRA Y FAENA</a:t>
            </a:r>
            <a:endParaRPr/>
          </a:p>
        </p:txBody>
      </p:sp>
      <p:grpSp>
        <p:nvGrpSpPr>
          <p:cNvPr id="319" name="Google Shape;319;p18"/>
          <p:cNvGrpSpPr/>
          <p:nvPr/>
        </p:nvGrpSpPr>
        <p:grpSpPr>
          <a:xfrm>
            <a:off x="671665" y="2755999"/>
            <a:ext cx="4988037" cy="2057733"/>
            <a:chOff x="0" y="0"/>
            <a:chExt cx="4988036" cy="2057732"/>
          </a:xfrm>
        </p:grpSpPr>
        <p:sp>
          <p:nvSpPr>
            <p:cNvPr id="320" name="Google Shape;320;p18"/>
            <p:cNvSpPr/>
            <p:nvPr/>
          </p:nvSpPr>
          <p:spPr>
            <a:xfrm>
              <a:off x="0" y="0"/>
              <a:ext cx="4988036" cy="2057732"/>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8"/>
            <p:cNvSpPr txBox="1"/>
            <p:nvPr/>
          </p:nvSpPr>
          <p:spPr>
            <a:xfrm>
              <a:off x="101203" y="838749"/>
              <a:ext cx="4785630"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6" id="322" name="Google Shape;322;p18"/>
          <p:cNvPicPr preferRelativeResize="0"/>
          <p:nvPr/>
        </p:nvPicPr>
        <p:blipFill rotWithShape="1">
          <a:blip r:embed="rId3">
            <a:alphaModFix/>
          </a:blip>
          <a:srcRect b="0" l="0" r="0" t="0"/>
          <a:stretch/>
        </p:blipFill>
        <p:spPr>
          <a:xfrm>
            <a:off x="5132411" y="2518974"/>
            <a:ext cx="663550" cy="632686"/>
          </a:xfrm>
          <a:prstGeom prst="rect">
            <a:avLst/>
          </a:prstGeom>
          <a:noFill/>
          <a:ln>
            <a:noFill/>
          </a:ln>
        </p:spPr>
      </p:pic>
      <p:sp>
        <p:nvSpPr>
          <p:cNvPr id="323" name="Google Shape;323;p18"/>
          <p:cNvSpPr txBox="1"/>
          <p:nvPr/>
        </p:nvSpPr>
        <p:spPr>
          <a:xfrm>
            <a:off x="965211" y="3018986"/>
            <a:ext cx="4354512" cy="1592977"/>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Este tipo de contrato tiene relación con los servicios prestados por la persona, pero hasta que termine una tarea en particular. </a:t>
            </a:r>
            <a:endParaRPr/>
          </a:p>
          <a:p>
            <a:pPr indent="0" lvl="0" marL="0" marR="0" rtl="0" algn="l">
              <a:lnSpc>
                <a:spcPct val="90000"/>
              </a:lnSpc>
              <a:spcBef>
                <a:spcPts val="10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este contrato hay fecha de inicio, pero no de término, ya que no se sabe cuándo se terminará el servicio que se está prestando.</a:t>
            </a:r>
            <a:endParaRPr/>
          </a:p>
        </p:txBody>
      </p:sp>
      <p:pic>
        <p:nvPicPr>
          <p:cNvPr descr="Imagen 3" id="324" name="Google Shape;324;p18"/>
          <p:cNvPicPr preferRelativeResize="0"/>
          <p:nvPr/>
        </p:nvPicPr>
        <p:blipFill rotWithShape="1">
          <a:blip r:embed="rId4">
            <a:alphaModFix/>
          </a:blip>
          <a:srcRect b="0" l="0" r="0" t="0"/>
          <a:stretch/>
        </p:blipFill>
        <p:spPr>
          <a:xfrm>
            <a:off x="6284381" y="2221652"/>
            <a:ext cx="2837686" cy="533802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30" name="Google Shape;330;p19"/>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ELEMENTOS DEL </a:t>
            </a:r>
            <a:r>
              <a:rPr b="0" i="0" lang="en-US" sz="2800" u="none" cap="none" strike="noStrike">
                <a:solidFill>
                  <a:srgbClr val="A93501"/>
                </a:solidFill>
                <a:latin typeface="Calibri"/>
                <a:ea typeface="Calibri"/>
                <a:cs typeface="Calibri"/>
                <a:sym typeface="Calibri"/>
              </a:rPr>
              <a:t>CONTRATO DE TRABAJO</a:t>
            </a:r>
            <a:endParaRPr/>
          </a:p>
        </p:txBody>
      </p:sp>
      <p:grpSp>
        <p:nvGrpSpPr>
          <p:cNvPr id="331" name="Google Shape;331;p19"/>
          <p:cNvGrpSpPr/>
          <p:nvPr/>
        </p:nvGrpSpPr>
        <p:grpSpPr>
          <a:xfrm>
            <a:off x="452173" y="2361520"/>
            <a:ext cx="6862448" cy="3622716"/>
            <a:chOff x="0" y="0"/>
            <a:chExt cx="6862447" cy="3622715"/>
          </a:xfrm>
        </p:grpSpPr>
        <p:sp>
          <p:nvSpPr>
            <p:cNvPr id="332" name="Google Shape;332;p19"/>
            <p:cNvSpPr/>
            <p:nvPr/>
          </p:nvSpPr>
          <p:spPr>
            <a:xfrm>
              <a:off x="0" y="0"/>
              <a:ext cx="6862447" cy="3622715"/>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9"/>
            <p:cNvSpPr txBox="1"/>
            <p:nvPr/>
          </p:nvSpPr>
          <p:spPr>
            <a:xfrm>
              <a:off x="178173" y="1621240"/>
              <a:ext cx="6506100"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Imagen 10" id="334" name="Google Shape;334;p19"/>
          <p:cNvPicPr preferRelativeResize="0"/>
          <p:nvPr/>
        </p:nvPicPr>
        <p:blipFill rotWithShape="1">
          <a:blip r:embed="rId3">
            <a:alphaModFix/>
          </a:blip>
          <a:srcRect b="0" l="0" r="0" t="0"/>
          <a:stretch/>
        </p:blipFill>
        <p:spPr>
          <a:xfrm>
            <a:off x="6776221" y="2124495"/>
            <a:ext cx="663550" cy="632686"/>
          </a:xfrm>
          <a:prstGeom prst="rect">
            <a:avLst/>
          </a:prstGeom>
          <a:noFill/>
          <a:ln>
            <a:noFill/>
          </a:ln>
        </p:spPr>
      </p:pic>
      <p:sp>
        <p:nvSpPr>
          <p:cNvPr id="335" name="Google Shape;335;p19"/>
          <p:cNvSpPr txBox="1"/>
          <p:nvPr/>
        </p:nvSpPr>
        <p:spPr>
          <a:xfrm>
            <a:off x="836166" y="2514747"/>
            <a:ext cx="4112566" cy="208157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Elementos mínimos que deben estar en el </a:t>
            </a:r>
            <a:endParaRPr/>
          </a:p>
          <a:p>
            <a:pPr indent="0" lvl="0" marL="0" marR="0" rtl="0" algn="just">
              <a:lnSpc>
                <a:spcPct val="9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contrato de trabajo:</a:t>
            </a:r>
            <a:endParaRPr/>
          </a:p>
          <a:p>
            <a:pPr indent="0" lvl="0" marL="0" marR="0" rtl="0" algn="just">
              <a:lnSpc>
                <a:spcPct val="90000"/>
              </a:lnSpc>
              <a:spcBef>
                <a:spcPts val="0"/>
              </a:spcBef>
              <a:spcAft>
                <a:spcPts val="0"/>
              </a:spcAft>
              <a:buClr>
                <a:srgbClr val="000000"/>
              </a:buClr>
              <a:buSzPts val="1600"/>
              <a:buFont typeface="Calibri"/>
              <a:buNone/>
            </a:pPr>
            <a:r>
              <a:t/>
            </a:r>
            <a:endParaRPr b="1" i="0" sz="1600" u="none" cap="none" strike="noStrike">
              <a:solidFill>
                <a:srgbClr val="000000"/>
              </a:solidFill>
              <a:latin typeface="Calibri"/>
              <a:ea typeface="Calibri"/>
              <a:cs typeface="Calibri"/>
              <a:sym typeface="Calibri"/>
            </a:endParaRPr>
          </a:p>
          <a:p>
            <a:pPr indent="-285750" lvl="0" marL="285750" marR="0" rtl="0" algn="just">
              <a:lnSpc>
                <a:spcPct val="70000"/>
              </a:lnSpc>
              <a:spcBef>
                <a:spcPts val="10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Fecha del contrato</a:t>
            </a:r>
            <a:endParaRPr/>
          </a:p>
          <a:p>
            <a:pPr indent="-285750" lvl="0" marL="285750" marR="0" rtl="0" algn="just">
              <a:lnSpc>
                <a:spcPct val="70000"/>
              </a:lnSpc>
              <a:spcBef>
                <a:spcPts val="10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Plazo para la firma del contrato</a:t>
            </a:r>
            <a:endParaRPr/>
          </a:p>
          <a:p>
            <a:pPr indent="-285750" lvl="0" marL="285750" marR="0" rtl="0" algn="just">
              <a:lnSpc>
                <a:spcPct val="70000"/>
              </a:lnSpc>
              <a:spcBef>
                <a:spcPts val="10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Datos del colaborador</a:t>
            </a:r>
            <a:endParaRPr/>
          </a:p>
          <a:p>
            <a:pPr indent="-285750" lvl="0" marL="285750" marR="0" rtl="0" algn="just">
              <a:lnSpc>
                <a:spcPct val="70000"/>
              </a:lnSpc>
              <a:spcBef>
                <a:spcPts val="10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Servicios prestados</a:t>
            </a:r>
            <a:endParaRPr/>
          </a:p>
        </p:txBody>
      </p:sp>
      <p:sp>
        <p:nvSpPr>
          <p:cNvPr id="336" name="Google Shape;336;p19"/>
          <p:cNvSpPr txBox="1"/>
          <p:nvPr/>
        </p:nvSpPr>
        <p:spPr>
          <a:xfrm>
            <a:off x="1104817" y="5348097"/>
            <a:ext cx="5553510" cy="300555"/>
          </a:xfrm>
          <a:prstGeom prst="rect">
            <a:avLst/>
          </a:prstGeom>
          <a:noFill/>
          <a:ln>
            <a:noFill/>
          </a:ln>
        </p:spPr>
        <p:txBody>
          <a:bodyPr anchorCtr="0" anchor="t" bIns="45675" lIns="45675" spcFirstLastPara="1" rIns="45675" wrap="square" tIns="45675">
            <a:spAutoFit/>
          </a:bodyPr>
          <a:lstStyle/>
          <a:p>
            <a:pPr indent="0" lvl="0" marL="0" marR="0" rtl="0" algn="ctr">
              <a:lnSpc>
                <a:spcPct val="7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“Aseguran las condiciones laborales y protegen al colaborador”</a:t>
            </a:r>
            <a:endParaRPr/>
          </a:p>
        </p:txBody>
      </p:sp>
      <p:sp>
        <p:nvSpPr>
          <p:cNvPr id="337" name="Google Shape;337;p19"/>
          <p:cNvSpPr txBox="1"/>
          <p:nvPr/>
        </p:nvSpPr>
        <p:spPr>
          <a:xfrm>
            <a:off x="4686442" y="3302398"/>
            <a:ext cx="4766311" cy="1372764"/>
          </a:xfrm>
          <a:prstGeom prst="rect">
            <a:avLst/>
          </a:prstGeom>
          <a:noFill/>
          <a:ln>
            <a:noFill/>
          </a:ln>
        </p:spPr>
        <p:txBody>
          <a:bodyPr anchorCtr="0" anchor="t" bIns="45700" lIns="45700" spcFirstLastPara="1" rIns="45700" wrap="square" tIns="45700">
            <a:spAutoFit/>
          </a:bodyPr>
          <a:lstStyle/>
          <a:p>
            <a:pPr indent="-285750" lvl="0" marL="285750" marR="0" rtl="0" algn="just">
              <a:lnSpc>
                <a:spcPct val="7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Lugar de trabajo</a:t>
            </a:r>
            <a:endParaRPr/>
          </a:p>
          <a:p>
            <a:pPr indent="-285750" lvl="0" marL="285750" marR="0" rtl="0" algn="just">
              <a:lnSpc>
                <a:spcPct val="70000"/>
              </a:lnSpc>
              <a:spcBef>
                <a:spcPts val="10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Remuneración</a:t>
            </a:r>
            <a:endParaRPr/>
          </a:p>
          <a:p>
            <a:pPr indent="-285750" lvl="0" marL="285750" marR="0" rtl="0" algn="just">
              <a:lnSpc>
                <a:spcPct val="70000"/>
              </a:lnSpc>
              <a:spcBef>
                <a:spcPts val="10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Duración de la jornada</a:t>
            </a:r>
            <a:endParaRPr/>
          </a:p>
          <a:p>
            <a:pPr indent="-285750" lvl="0" marL="285750" marR="0" rtl="0" algn="just">
              <a:lnSpc>
                <a:spcPct val="70000"/>
              </a:lnSpc>
              <a:spcBef>
                <a:spcPts val="10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Plazo del contrato</a:t>
            </a:r>
            <a:endParaRPr/>
          </a:p>
          <a:p>
            <a:pPr indent="-285750" lvl="0" marL="285750" marR="0" rtl="0" algn="just">
              <a:lnSpc>
                <a:spcPct val="70000"/>
              </a:lnSpc>
              <a:spcBef>
                <a:spcPts val="100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Otros acuerdos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nvSpPr>
        <p:spPr>
          <a:xfrm>
            <a:off x="365424" y="1934836"/>
            <a:ext cx="1444327" cy="598007"/>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8</a:t>
            </a:r>
            <a:endParaRPr/>
          </a:p>
        </p:txBody>
      </p:sp>
      <p:sp>
        <p:nvSpPr>
          <p:cNvPr id="105" name="Google Shape;105;p2"/>
          <p:cNvSpPr txBox="1"/>
          <p:nvPr/>
        </p:nvSpPr>
        <p:spPr>
          <a:xfrm>
            <a:off x="1139099" y="834800"/>
            <a:ext cx="4156802" cy="339715"/>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4 </a:t>
            </a:r>
            <a:r>
              <a:rPr b="0" i="0" lang="en-US" sz="1200" u="none" cap="none" strike="noStrike">
                <a:solidFill>
                  <a:srgbClr val="ED6B00"/>
                </a:solidFill>
                <a:latin typeface="Calibri"/>
                <a:ea typeface="Calibri"/>
                <a:cs typeface="Calibri"/>
                <a:sym typeface="Calibri"/>
              </a:rPr>
              <a:t>| DOTACIÓN DE PERSONAL</a:t>
            </a:r>
            <a:endParaRPr/>
          </a:p>
        </p:txBody>
      </p:sp>
      <p:sp>
        <p:nvSpPr>
          <p:cNvPr id="106" name="Google Shape;106;p2"/>
          <p:cNvSpPr txBox="1"/>
          <p:nvPr/>
        </p:nvSpPr>
        <p:spPr>
          <a:xfrm>
            <a:off x="365425" y="2246372"/>
            <a:ext cx="5094081" cy="1153756"/>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CONTRATACIÓN</a:t>
            </a:r>
            <a:br>
              <a:rPr b="1" i="0" lang="en-US" sz="3600" u="none" cap="none" strike="noStrike">
                <a:solidFill>
                  <a:srgbClr val="ED6B00"/>
                </a:solidFill>
                <a:latin typeface="Calibri"/>
                <a:ea typeface="Calibri"/>
                <a:cs typeface="Calibri"/>
                <a:sym typeface="Calibri"/>
              </a:rPr>
            </a:br>
            <a:r>
              <a:rPr b="1" i="0" lang="en-US" sz="3600" u="none" cap="none" strike="noStrike">
                <a:solidFill>
                  <a:srgbClr val="ED6B00"/>
                </a:solidFill>
                <a:latin typeface="Calibri"/>
                <a:ea typeface="Calibri"/>
                <a:cs typeface="Calibri"/>
                <a:sym typeface="Calibri"/>
              </a:rPr>
              <a:t>DEL PERSONAL</a:t>
            </a:r>
            <a:endParaRPr/>
          </a:p>
        </p:txBody>
      </p:sp>
      <p:pic>
        <p:nvPicPr>
          <p:cNvPr descr="Imagen 6" id="107" name="Google Shape;107;p2"/>
          <p:cNvPicPr preferRelativeResize="0"/>
          <p:nvPr/>
        </p:nvPicPr>
        <p:blipFill rotWithShape="1">
          <a:blip r:embed="rId3">
            <a:alphaModFix/>
          </a:blip>
          <a:srcRect b="0" l="0" r="0" t="0"/>
          <a:stretch/>
        </p:blipFill>
        <p:spPr>
          <a:xfrm>
            <a:off x="2940513" y="1869269"/>
            <a:ext cx="6284977" cy="52303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43" name="Google Shape;343;p20"/>
          <p:cNvSpPr txBox="1"/>
          <p:nvPr/>
        </p:nvSpPr>
        <p:spPr>
          <a:xfrm>
            <a:off x="650541" y="2280553"/>
            <a:ext cx="6056632" cy="4071739"/>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Fecha del contrato: </a:t>
            </a:r>
            <a:r>
              <a:rPr b="0" i="0" lang="en-US" sz="1600" u="none" cap="none" strike="noStrike">
                <a:solidFill>
                  <a:srgbClr val="000000"/>
                </a:solidFill>
                <a:latin typeface="Calibri"/>
                <a:ea typeface="Calibri"/>
                <a:cs typeface="Calibri"/>
                <a:sym typeface="Calibri"/>
              </a:rPr>
              <a:t>fecha en que se celebró (firmó) el contrato, es importante porque existe un plazo legal, de no cumplirlo, la empresa arriesga multas de 5 UTM, además sirve para respaldar la antigüedad en la empresa del colaborador.</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Plazo para la firma del contrato</a:t>
            </a:r>
            <a:r>
              <a:rPr b="0" i="0" lang="en-US" sz="1600" u="none" cap="none" strike="noStrike">
                <a:solidFill>
                  <a:srgbClr val="ED6B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el empleador tiene un plazo de 15 días para la firma del contrato, desde la incorporación del colaborador. Si el contrato es por obra, trabajo determinado o de duración inferior a 30 días, el plazo se reduce a 5 días. </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Datos del colaborador: </a:t>
            </a:r>
            <a:r>
              <a:rPr b="0" i="0" lang="en-US" sz="1600" u="none" cap="none" strike="noStrike">
                <a:solidFill>
                  <a:srgbClr val="000000"/>
                </a:solidFill>
                <a:latin typeface="Calibri"/>
                <a:ea typeface="Calibri"/>
                <a:cs typeface="Calibri"/>
                <a:sym typeface="Calibri"/>
              </a:rPr>
              <a:t>debe incluir el nombre completo, nacionalidad, cédula de identidad, fecha de nacimiento y la fecha en la que comenzará a trabajar.</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Servicios prestados:</a:t>
            </a:r>
            <a:r>
              <a:rPr b="0" i="0" lang="en-US" sz="1600" u="none" cap="none" strike="noStrike">
                <a:solidFill>
                  <a:srgbClr val="ED6B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servicios que prestará el colaborador para la empresa, las funciones y responsabilidades deben ser claras. </a:t>
            </a:r>
            <a:endParaRPr/>
          </a:p>
          <a:p>
            <a:pPr indent="0" lvl="0" marL="0" marR="0" rtl="0" algn="l">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Lugar de trabajo: </a:t>
            </a:r>
            <a:r>
              <a:rPr b="0" i="0" lang="en-US" sz="1600" u="none" cap="none" strike="noStrike">
                <a:solidFill>
                  <a:srgbClr val="000000"/>
                </a:solidFill>
                <a:latin typeface="Calibri"/>
                <a:ea typeface="Calibri"/>
                <a:cs typeface="Calibri"/>
                <a:sym typeface="Calibri"/>
              </a:rPr>
              <a:t>se menciona la dirección donde el colaborador prestará servicios.</a:t>
            </a:r>
            <a:endParaRPr/>
          </a:p>
        </p:txBody>
      </p:sp>
      <p:sp>
        <p:nvSpPr>
          <p:cNvPr id="344" name="Google Shape;344;p20"/>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ELEMENTOS DEL </a:t>
            </a:r>
            <a:r>
              <a:rPr b="0" i="0" lang="en-US" sz="2800" u="none" cap="none" strike="noStrike">
                <a:solidFill>
                  <a:srgbClr val="A93501"/>
                </a:solidFill>
                <a:latin typeface="Calibri"/>
                <a:ea typeface="Calibri"/>
                <a:cs typeface="Calibri"/>
                <a:sym typeface="Calibri"/>
              </a:rPr>
              <a:t>CONTRATO DE TRABAJO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50" name="Google Shape;350;p21"/>
          <p:cNvSpPr txBox="1"/>
          <p:nvPr/>
        </p:nvSpPr>
        <p:spPr>
          <a:xfrm>
            <a:off x="650541" y="2280553"/>
            <a:ext cx="6056632" cy="4050824"/>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Remuneración:  </a:t>
            </a:r>
            <a:r>
              <a:rPr b="0" i="0" lang="en-US" sz="1600" u="none" cap="none" strike="noStrike">
                <a:solidFill>
                  <a:srgbClr val="000000"/>
                </a:solidFill>
                <a:latin typeface="Calibri"/>
                <a:ea typeface="Calibri"/>
                <a:cs typeface="Calibri"/>
                <a:sym typeface="Calibri"/>
              </a:rPr>
              <a:t>el monto que recibirá el colaborador por sus servicios y el periodo en el que se le  pagará. Sobre el monto, no puede ser menos del sueldo mínimo si trabajan las 30 horas semanales o más, y sobre la fecha de pago, puede ser diaria, semanal, quincenal o mensual, siempre que no pase más de un mes entre cada pago.</a:t>
            </a:r>
            <a:endParaRPr/>
          </a:p>
          <a:p>
            <a:pPr indent="0" lvl="0" marL="0" marR="0" rtl="0" algn="just">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Duración de la jornada: </a:t>
            </a:r>
            <a:r>
              <a:rPr b="0" i="0" lang="en-US" sz="1600" u="none" cap="none" strike="noStrike">
                <a:solidFill>
                  <a:srgbClr val="000000"/>
                </a:solidFill>
                <a:latin typeface="Calibri"/>
                <a:ea typeface="Calibri"/>
                <a:cs typeface="Calibri"/>
                <a:sym typeface="Calibri"/>
              </a:rPr>
              <a:t>se deben indicar ¿Cuántas horas a la semana trabajará la persona? ¿Cuántas horas diarias? ¿cuál será su horario de trabajo? ¿cuál será su hora de almuerzo y cuánto durará? Todos estos puntos deben quedar detallados en el contrato.</a:t>
            </a:r>
            <a:r>
              <a:rPr b="1" i="0" lang="en-US" sz="1600" u="none" cap="none" strike="noStrike">
                <a:solidFill>
                  <a:srgbClr val="000000"/>
                </a:solidFill>
                <a:latin typeface="Calibri"/>
                <a:ea typeface="Calibri"/>
                <a:cs typeface="Calibri"/>
                <a:sym typeface="Calibri"/>
              </a:rPr>
              <a:t> Plazo del contrato: </a:t>
            </a:r>
            <a:r>
              <a:rPr b="0" i="0" lang="en-US" sz="1600" u="none" cap="none" strike="noStrike">
                <a:solidFill>
                  <a:srgbClr val="000000"/>
                </a:solidFill>
                <a:latin typeface="Calibri"/>
                <a:ea typeface="Calibri"/>
                <a:cs typeface="Calibri"/>
                <a:sym typeface="Calibri"/>
              </a:rPr>
              <a:t>debe indicar qué tipo de contrato está firmando la persona (fijo, indefinido o por obra o faena).</a:t>
            </a:r>
            <a:endParaRPr/>
          </a:p>
          <a:p>
            <a:pPr indent="0" lvl="0" marL="0" marR="0" rtl="0" algn="just">
              <a:lnSpc>
                <a:spcPct val="90000"/>
              </a:lnSpc>
              <a:spcBef>
                <a:spcPts val="10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Otros acuerdos: </a:t>
            </a:r>
            <a:r>
              <a:rPr b="0" i="0" lang="en-US" sz="1600" u="none" cap="none" strike="noStrike">
                <a:solidFill>
                  <a:srgbClr val="000000"/>
                </a:solidFill>
                <a:latin typeface="Calibri"/>
                <a:ea typeface="Calibri"/>
                <a:cs typeface="Calibri"/>
                <a:sym typeface="Calibri"/>
              </a:rPr>
              <a:t>cualquier otro acuerdo al que llegue el empleador y el colaborador. Por ejemplo, si existirá un aguinaldo de navidad, si tendrá un bono por cumplimiento de metas, si existirá un día a la semana en el que podrá trabajar desde la casa, etcétera. Cualquier otro acuerdo debe estar en el contrato.</a:t>
            </a:r>
            <a:endParaRPr/>
          </a:p>
        </p:txBody>
      </p:sp>
      <p:sp>
        <p:nvSpPr>
          <p:cNvPr id="351" name="Google Shape;351;p21"/>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ELEMENTOS DEL </a:t>
            </a:r>
            <a:r>
              <a:rPr b="0" i="0" lang="en-US" sz="2800" u="none" cap="none" strike="noStrike">
                <a:solidFill>
                  <a:srgbClr val="A93501"/>
                </a:solidFill>
                <a:latin typeface="Calibri"/>
                <a:ea typeface="Calibri"/>
                <a:cs typeface="Calibri"/>
                <a:sym typeface="Calibri"/>
              </a:rPr>
              <a:t>CONTRATO DE TRABAJO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57" name="Google Shape;357;p22"/>
          <p:cNvSpPr txBox="1"/>
          <p:nvPr/>
        </p:nvSpPr>
        <p:spPr>
          <a:xfrm>
            <a:off x="543801" y="1316417"/>
            <a:ext cx="8630072" cy="5425575"/>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0000"/>
              </a:buClr>
              <a:buSzPts val="1300"/>
              <a:buFont typeface="Calibri"/>
              <a:buNone/>
            </a:pPr>
            <a:r>
              <a:rPr b="1" i="0" lang="en-US" sz="1300" u="none" cap="none" strike="noStrike">
                <a:solidFill>
                  <a:srgbClr val="000000"/>
                </a:solidFill>
                <a:latin typeface="Calibri"/>
                <a:ea typeface="Calibri"/>
                <a:cs typeface="Calibri"/>
                <a:sym typeface="Calibri"/>
              </a:rPr>
              <a:t>Modelo de Contrato de trabajo</a:t>
            </a:r>
            <a:endParaRPr/>
          </a:p>
          <a:p>
            <a:pPr indent="0" lvl="0" marL="0" marR="0" rtl="0" algn="l">
              <a:lnSpc>
                <a:spcPct val="100000"/>
              </a:lnSpc>
              <a:spcBef>
                <a:spcPts val="50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En ................................................., a ................. de .................. de 20............., entre la Empresa (razón social) ....................................................... representada por don ....................................... en su calidad de ............................................................................., con domicilio en........................................................................, comuna de ..............................., en adelante "el empleador" y don (a) ..............................................................., de nacionalidad ……………………. nacido (a) el .....de ....…………....de……...., cédula de identidad N.º ......................................., domiciliado en ..............................................., comuna de…………………, de profesión (u oficio) ...........................................................de estado civil ................................, procedente de .................................................., en adelante "el trabajador", se ha convenido el siguiente contrato de trabajo.</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El trabajador se compromete y obliga a ejecutar el trabajo de ........................... ……………….que se le encomienda.</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Los servicios se prestarán en (las oficinas del empleador u otros sitios. Nombrarlos) ...................................................................... sin perjuicio de la facultad del empleador de alterar, por causa justificada, la naturaleza de los servicios, o el sitio o recinto en que ellos han de prestarse, con la sola limitación de que se trate de labores similares y que el nuevo sitio o recinto quede dentro de la misma localidad o ciudad, conforme a lo señalado en el artículo 12º del Código del Trabajo.</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 La jornada de trabajo será de …. horas semanales distribuidas de (día de inicio) ………… a (Día de término) …………………., de …….. a …….. horas y de ……. a ……... El tiempo de media hora para colación será de cargo del trabajador.</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El empleador se compromete a remunerar los servicios del trabajador con un sueldo mensual de $ ....................................... (la misma cantidad en letras) ........................................... que será liquidado y pagado, por períodos vencidos y en forma proporcional a los días trabajados.</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El empleador se compromete a otorgar a suministrar al trabajador los siguientes beneficios a) ...........................................................................b) …………………………………….c)……………………………</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El trabajador se compromete y obliga expresamente a cumplir las instrucciones que le sean impartidas por su jefe inmediato o por la gerencia de la empresa, en relación a su trabajo, y acatar en todas sus partes las normas del Reglamento Interno de Orden, Higiene y Seguridad (cuando exista en la empresa), las que declara conocer y que forman parte integrante del presente contrato, reglamento del cual se le entrega un ejemplar.</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El presente contrato regirá .............................................. pero cualquiera de las partes, o ambas, según el caso, podrán ponerle término en cualquier momento con arreglo a la ley.</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Se deja constancia que el trabajador ingresó al servicio del empleador el ............................ de ....................................de 20............</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Para todos los efectos derivados del presente contrato las partes fijan domicilio en la ciudad de ............................................., y se someten a la Jurisdicción de sus Tribunales.</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El presente contrato se firma en ............................... ejemplares, declarando el trabajador haber recibido en este acto un ejemplar de dicho instrumento, que es el fiel reflejo de la relación laboral convenida.</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Clr>
                <a:srgbClr val="000000"/>
              </a:buClr>
              <a:buSzPts val="1000"/>
              <a:buFont typeface="Calibri"/>
              <a:buNone/>
            </a:pPr>
            <a:r>
              <a:rPr b="0" i="0" lang="en-US" sz="1000" u="none" cap="none" strike="noStrike">
                <a:solidFill>
                  <a:srgbClr val="000000"/>
                </a:solidFill>
                <a:latin typeface="Calibri"/>
                <a:ea typeface="Calibri"/>
                <a:cs typeface="Calibri"/>
                <a:sym typeface="Calibri"/>
              </a:rPr>
              <a:t>FIRMA TRABAJADOR					FIRMA EMPLEADOR</a:t>
            </a:r>
            <a:endParaRPr/>
          </a:p>
          <a:p>
            <a:pPr indent="0" lvl="0" marL="0" marR="0" rtl="0" algn="just">
              <a:lnSpc>
                <a:spcPct val="100000"/>
              </a:lnSpc>
              <a:spcBef>
                <a:spcPts val="0"/>
              </a:spcBef>
              <a:spcAft>
                <a:spcPts val="0"/>
              </a:spcAft>
              <a:buClr>
                <a:srgbClr val="000000"/>
              </a:buClr>
              <a:buSzPts val="900"/>
              <a:buFont typeface="Calibri"/>
              <a:buNone/>
            </a:pPr>
            <a:r>
              <a:rPr b="0" i="0" lang="en-US" sz="900" u="none" cap="none" strike="noStrike">
                <a:solidFill>
                  <a:srgbClr val="000000"/>
                </a:solidFill>
                <a:latin typeface="Calibri"/>
                <a:ea typeface="Calibri"/>
                <a:cs typeface="Calibri"/>
                <a:sym typeface="Calibri"/>
              </a:rPr>
              <a:t>RUN …………………………..					RUT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63" name="Google Shape;363;p23"/>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a:p>
        </p:txBody>
      </p:sp>
      <p:sp>
        <p:nvSpPr>
          <p:cNvPr id="364" name="Google Shape;364;p23"/>
          <p:cNvSpPr txBox="1"/>
          <p:nvPr/>
        </p:nvSpPr>
        <p:spPr>
          <a:xfrm>
            <a:off x="697577" y="2521124"/>
            <a:ext cx="4947757" cy="2448660"/>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Reúnete en parejas y analiza la siguiente situación:</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¿Menciona los elementos mínimos que debe tener el contrato de trabajo</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Te invito a compartir tus respuestas a través de un plenario con los demás grupos. </a:t>
            </a:r>
            <a:endParaRPr b="0" i="0" sz="16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ED6B00"/>
              </a:buClr>
              <a:buSzPts val="1600"/>
              <a:buFont typeface="Calibri"/>
              <a:buNone/>
            </a:pPr>
            <a:r>
              <a:t/>
            </a:r>
            <a:endParaRPr b="0" i="0" sz="1600" u="none" cap="none" strike="noStrike">
              <a:solidFill>
                <a:srgbClr val="000000"/>
              </a:solidFill>
              <a:latin typeface="Arial"/>
              <a:ea typeface="Arial"/>
              <a:cs typeface="Arial"/>
              <a:sym typeface="Arial"/>
            </a:endParaRPr>
          </a:p>
        </p:txBody>
      </p:sp>
      <p:sp>
        <p:nvSpPr>
          <p:cNvPr id="365" name="Google Shape;365;p23"/>
          <p:cNvSpPr txBox="1"/>
          <p:nvPr/>
        </p:nvSpPr>
        <p:spPr>
          <a:xfrm>
            <a:off x="651851" y="4937952"/>
            <a:ext cx="4278737" cy="14447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a:p>
        </p:txBody>
      </p:sp>
      <p:pic>
        <p:nvPicPr>
          <p:cNvPr descr="Imagen 3" id="366" name="Google Shape;366;p23"/>
          <p:cNvPicPr preferRelativeResize="0"/>
          <p:nvPr/>
        </p:nvPicPr>
        <p:blipFill rotWithShape="1">
          <a:blip r:embed="rId3">
            <a:alphaModFix/>
          </a:blip>
          <a:srcRect b="0" l="0" r="0" t="0"/>
          <a:stretch/>
        </p:blipFill>
        <p:spPr>
          <a:xfrm>
            <a:off x="5226425" y="3302923"/>
            <a:ext cx="4087905" cy="40470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72" name="Google Shape;372;p24"/>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CONTRATO </a:t>
            </a:r>
            <a:r>
              <a:rPr b="0" i="0" lang="en-US" sz="2800" u="none" cap="none" strike="noStrike">
                <a:solidFill>
                  <a:srgbClr val="A93501"/>
                </a:solidFill>
                <a:latin typeface="Calibri"/>
                <a:ea typeface="Calibri"/>
                <a:cs typeface="Calibri"/>
                <a:sym typeface="Calibri"/>
              </a:rPr>
              <a:t>A HONORARIOS</a:t>
            </a:r>
            <a:endParaRPr/>
          </a:p>
        </p:txBody>
      </p:sp>
      <p:sp>
        <p:nvSpPr>
          <p:cNvPr id="373" name="Google Shape;373;p24"/>
          <p:cNvSpPr txBox="1"/>
          <p:nvPr/>
        </p:nvSpPr>
        <p:spPr>
          <a:xfrm>
            <a:off x="789129" y="2573170"/>
            <a:ext cx="7599825" cy="1719977"/>
          </a:xfrm>
          <a:prstGeom prst="rect">
            <a:avLst/>
          </a:prstGeom>
          <a:noFill/>
          <a:ln>
            <a:noFill/>
          </a:ln>
        </p:spPr>
        <p:txBody>
          <a:bodyPr anchorCtr="0" anchor="t" bIns="45675" lIns="45675" spcFirstLastPara="1" rIns="45675" wrap="square" tIns="45675">
            <a:spAutoFit/>
          </a:bodyPr>
          <a:lstStyle/>
          <a:p>
            <a:pPr indent="0" lvl="0" marL="0" marR="0" rtl="0" algn="just">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Un contrato de honorario es un pacto en el cual una parte se encuentra obligada a prestar determinados servicios por un tiempo específico a la otra parte, quien a su vez esta obligado a pagar una cantidad específica de dinero por dichos servicios.</a:t>
            </a:r>
            <a:endParaRPr/>
          </a:p>
          <a:p>
            <a:pPr indent="0" lvl="0" marL="0" marR="0" rtl="0" algn="just">
              <a:lnSpc>
                <a:spcPct val="90000"/>
              </a:lnSpc>
              <a:spcBef>
                <a:spcPts val="10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Este tipo de contrato se rige por el Código Civil, no por el código del trabajo.</a:t>
            </a:r>
            <a:endParaRPr/>
          </a:p>
          <a:p>
            <a:pPr indent="0" lvl="0" marL="0" marR="0" rtl="0" algn="just">
              <a:lnSpc>
                <a:spcPct val="90000"/>
              </a:lnSpc>
              <a:spcBef>
                <a:spcPts val="10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Al monto acordado por los servicios que realizará el mandatario, se le retendrá el 10,75% que corresponde al Impuesto a la Renta.</a:t>
            </a:r>
            <a:endParaRPr/>
          </a:p>
        </p:txBody>
      </p:sp>
      <p:pic>
        <p:nvPicPr>
          <p:cNvPr descr="Google Shape;187;p42" id="374" name="Google Shape;374;p24"/>
          <p:cNvPicPr preferRelativeResize="0"/>
          <p:nvPr/>
        </p:nvPicPr>
        <p:blipFill rotWithShape="1">
          <a:blip r:embed="rId3">
            <a:alphaModFix/>
          </a:blip>
          <a:srcRect b="0" l="0" r="0" t="0"/>
          <a:stretch/>
        </p:blipFill>
        <p:spPr>
          <a:xfrm>
            <a:off x="6741314" y="4686910"/>
            <a:ext cx="2646123" cy="28901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80" name="Google Shape;380;p25"/>
          <p:cNvSpPr txBox="1"/>
          <p:nvPr/>
        </p:nvSpPr>
        <p:spPr>
          <a:xfrm>
            <a:off x="668319" y="1039317"/>
            <a:ext cx="8438101" cy="5785714"/>
          </a:xfrm>
          <a:prstGeom prst="rect">
            <a:avLst/>
          </a:prstGeom>
          <a:noFill/>
          <a:ln>
            <a:noFill/>
          </a:ln>
        </p:spPr>
        <p:txBody>
          <a:bodyPr anchorCtr="0" anchor="t" bIns="45675" lIns="45675" spcFirstLastPara="1" rIns="45675" wrap="square" tIns="45675">
            <a:normAutofit/>
          </a:bodyPr>
          <a:lstStyle/>
          <a:p>
            <a:pPr indent="0" lvl="0" marL="0" marR="0" rtl="0" algn="ctr">
              <a:lnSpc>
                <a:spcPct val="80000"/>
              </a:lnSpc>
              <a:spcBef>
                <a:spcPts val="0"/>
              </a:spcBef>
              <a:spcAft>
                <a:spcPts val="0"/>
              </a:spcAft>
              <a:buClr>
                <a:srgbClr val="000000"/>
              </a:buClr>
              <a:buSzPts val="1188"/>
              <a:buFont typeface="Calibri"/>
              <a:buNone/>
            </a:pPr>
            <a:r>
              <a:rPr b="1" i="0" lang="en-US" sz="1188" u="none" cap="none" strike="noStrike">
                <a:solidFill>
                  <a:srgbClr val="000000"/>
                </a:solidFill>
                <a:latin typeface="Calibri"/>
                <a:ea typeface="Calibri"/>
                <a:cs typeface="Calibri"/>
                <a:sym typeface="Calibri"/>
              </a:rPr>
              <a:t>Modelo de Contrato a Honorarios</a:t>
            </a:r>
            <a:endParaRPr/>
          </a:p>
          <a:p>
            <a:pPr indent="0" lvl="0" marL="0" marR="0" rtl="0" algn="just">
              <a:lnSpc>
                <a:spcPct val="80000"/>
              </a:lnSpc>
              <a:spcBef>
                <a:spcPts val="0"/>
              </a:spcBef>
              <a:spcAft>
                <a:spcPts val="0"/>
              </a:spcAft>
              <a:buClr>
                <a:srgbClr val="000000"/>
              </a:buClr>
              <a:buSzPts val="1188"/>
              <a:buFont typeface="Calibri"/>
              <a:buNone/>
            </a:pPr>
            <a:r>
              <a:t/>
            </a:r>
            <a:endParaRPr b="1" i="0" sz="1188" u="none" cap="none" strike="noStrike">
              <a:solidFill>
                <a:srgbClr val="000000"/>
              </a:solidFill>
              <a:latin typeface="Calibri"/>
              <a:ea typeface="Calibri"/>
              <a:cs typeface="Calibri"/>
              <a:sym typeface="Calibri"/>
            </a:endParaRPr>
          </a:p>
          <a:p>
            <a:pPr indent="0" lvl="0" marL="0" marR="0" rtl="0" algn="just">
              <a:lnSpc>
                <a:spcPct val="80000"/>
              </a:lnSpc>
              <a:spcBef>
                <a:spcPts val="0"/>
              </a:spcBef>
              <a:spcAft>
                <a:spcPts val="0"/>
              </a:spcAft>
              <a:buClr>
                <a:srgbClr val="000000"/>
              </a:buClr>
              <a:buSzPts val="989"/>
              <a:buFont typeface="Calibri"/>
              <a:buNone/>
            </a:pPr>
            <a:r>
              <a:rPr b="0" i="0" lang="en-US" sz="989" u="none" cap="none" strike="noStrike">
                <a:solidFill>
                  <a:srgbClr val="000000"/>
                </a:solidFill>
                <a:latin typeface="Calibri"/>
                <a:ea typeface="Calibri"/>
                <a:cs typeface="Calibri"/>
                <a:sym typeface="Calibri"/>
              </a:rPr>
              <a:t>En Santiago, a __________________ comparecen por una parte, la Empresa  _________________ Rut _____________-__, representada legalmente por Don __________________ Run: ___________-__, ambos con domicilio en _________________, comuna de _______, en adelante el mandante y Doñ(a) __________________  Cédula de Identidad número __________________  de nacionalidad __________________, domiciliado en__________________, Comuna __________________ en adelante el mandatario, quienes han acordado el contrato de prestación de servicios a honorarios que constan en las cláusulas que a continuación se exponen:</a:t>
            </a:r>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Primero:</a:t>
            </a:r>
            <a:r>
              <a:rPr b="0" i="0" lang="en-US" sz="989" u="none" cap="none" strike="noStrike">
                <a:solidFill>
                  <a:srgbClr val="000000"/>
                </a:solidFill>
                <a:latin typeface="Calibri"/>
                <a:ea typeface="Calibri"/>
                <a:cs typeface="Calibri"/>
                <a:sym typeface="Calibri"/>
              </a:rPr>
              <a:t> En virtud del presente contrato de prestación de servicios, el mandatario se compromete a ejecutar para el mandante el siguiente encargo: __________________, del proyecto __________________.          </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900"/>
              </a:spcBef>
              <a:spcAft>
                <a:spcPts val="0"/>
              </a:spcAft>
              <a:buClr>
                <a:srgbClr val="000000"/>
              </a:buClr>
              <a:buSzPts val="989"/>
              <a:buFont typeface="Calibri"/>
              <a:buNone/>
            </a:pPr>
            <a:r>
              <a:rPr b="0" i="0" lang="en-US" sz="989" u="none" cap="none" strike="noStrike">
                <a:solidFill>
                  <a:srgbClr val="000000"/>
                </a:solidFill>
                <a:latin typeface="Calibri"/>
                <a:ea typeface="Calibri"/>
                <a:cs typeface="Calibri"/>
                <a:sym typeface="Calibri"/>
              </a:rPr>
              <a:t>Las partes dejan expresa constancia que, en el desempeño del encargo señalado en el párrafo precedente, el mandatario se desempeñará como trabajador independiente, no existiendo vínculo de subordinación o dependencia con el mandante. Por lo tanto, el encargo o servicio que se le ha encomendado</a:t>
            </a:r>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Segundo:</a:t>
            </a:r>
            <a:r>
              <a:rPr b="0" i="0" lang="en-US" sz="989" u="none" cap="none" strike="noStrike">
                <a:solidFill>
                  <a:srgbClr val="000000"/>
                </a:solidFill>
                <a:latin typeface="Calibri"/>
                <a:ea typeface="Calibri"/>
                <a:cs typeface="Calibri"/>
                <a:sym typeface="Calibri"/>
              </a:rPr>
              <a:t> Toda colaboración que el mandatario solicite a otras personas, a cualquier título serán de su exclusiva responsabilidad, no generándose obligación alguna para el mandante en relación con dichas personas.</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Tercero:</a:t>
            </a:r>
            <a:r>
              <a:rPr b="0" i="0" lang="en-US" sz="989" u="none" cap="none" strike="noStrike">
                <a:solidFill>
                  <a:srgbClr val="000000"/>
                </a:solidFill>
                <a:latin typeface="Calibri"/>
                <a:ea typeface="Calibri"/>
                <a:cs typeface="Calibri"/>
                <a:sym typeface="Calibri"/>
              </a:rPr>
              <a:t> Por el servicio que realizará el mandatario, la empresa mandante pagará un honorario ascendente a la suma de $__________________ diario líquido. La empresa dispondrá su pago reteniendo sólo el 10,75% de Impuesto a la Renta.</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Cuarto: </a:t>
            </a:r>
            <a:r>
              <a:rPr b="0" i="0" lang="en-US" sz="989" u="none" cap="none" strike="noStrike">
                <a:solidFill>
                  <a:srgbClr val="000000"/>
                </a:solidFill>
                <a:latin typeface="Calibri"/>
                <a:ea typeface="Calibri"/>
                <a:cs typeface="Calibri"/>
                <a:sym typeface="Calibri"/>
              </a:rPr>
              <a:t>Los honorarios pactados en la cláusula precedente, serán los únicos pagos que el mandatario tendrá derecho a recibir por la prestación de estos servicios. Por consiguiente, no se genera en virtud del presente contrato, derecho a indemnización alguna, feriado, ni cotizaciones previsionales de las que participen los trabajadores dependientes regidos por el Código del Trabajo. Sin perjuicio de lo anterior, el mandatario podrá efectuar cotizaciones previsionales, como trabajador independiente para los efectos de su previsión en una Administradora de Fondos de Pensiones e Instituciones de Salud Previsional.</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Quinto:</a:t>
            </a:r>
            <a:r>
              <a:rPr b="0" i="0" lang="en-US" sz="989" u="none" cap="none" strike="noStrike">
                <a:solidFill>
                  <a:srgbClr val="000000"/>
                </a:solidFill>
                <a:latin typeface="Calibri"/>
                <a:ea typeface="Calibri"/>
                <a:cs typeface="Calibri"/>
                <a:sym typeface="Calibri"/>
              </a:rPr>
              <a:t> La liquidación de los honorarios tendrá lugar en la misma fecha que se cancelan los sueldos del personal del mandante. Para su pago el mandatario deberá presentar una relación de las labores realizadas en el mes inmediatamente anterior, relativas al encargo que deba ejecutar y la documentación del caso y la correspondiente boleta de honorarios. Anualmente el mandante entregará un Certificado que deje constancia del monto total de los honorarios pagados e impuestos retenidos al mandatario.</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Sexto:</a:t>
            </a:r>
            <a:r>
              <a:rPr b="0" i="0" lang="en-US" sz="989" u="none" cap="none" strike="noStrike">
                <a:solidFill>
                  <a:srgbClr val="000000"/>
                </a:solidFill>
                <a:latin typeface="Calibri"/>
                <a:ea typeface="Calibri"/>
                <a:cs typeface="Calibri"/>
                <a:sym typeface="Calibri"/>
              </a:rPr>
              <a:t> Los gastos en que incurra el mandatario para el cumplimiento de su encargo, correrán por cuenta del mandante. Para facilitar el servicio prestado el mandante proporcionará los elementos necesarios, que deberán utilizarse exclusivamente en la ejecución del encargo posible, respondiendo del uso indebido de los mismos.</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Séptimo:</a:t>
            </a:r>
            <a:r>
              <a:rPr b="0" i="0" lang="en-US" sz="989" u="none" cap="none" strike="noStrike">
                <a:solidFill>
                  <a:srgbClr val="000000"/>
                </a:solidFill>
                <a:latin typeface="Calibri"/>
                <a:ea typeface="Calibri"/>
                <a:cs typeface="Calibri"/>
                <a:sym typeface="Calibri"/>
              </a:rPr>
              <a:t> Las partes podrán desahuciar el presente contrato dando un aviso anticipado de 30 días, que deberá constar por escrito, que en este caso se da por enterada que es con fecha _______________ Asimismo, el contrato terminará por las causales de extinción del mandato prescritas por el artículo 2.163 del Código Civil.</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Octavo:</a:t>
            </a:r>
            <a:r>
              <a:rPr b="0" i="0" lang="en-US" sz="989" u="none" cap="none" strike="noStrike">
                <a:solidFill>
                  <a:srgbClr val="000000"/>
                </a:solidFill>
                <a:latin typeface="Calibri"/>
                <a:ea typeface="Calibri"/>
                <a:cs typeface="Calibri"/>
                <a:sym typeface="Calibri"/>
              </a:rPr>
              <a:t> Para las cuestiones a que dé lugar este contrato, las partes fijan domicilio en la ciudad de Santiago, y se someten a la jurisdicción de sus Tribunales. </a:t>
            </a:r>
            <a:endParaRPr b="0" i="0" sz="1400" u="none" cap="none" strike="noStrike">
              <a:solidFill>
                <a:srgbClr val="000000"/>
              </a:solidFill>
              <a:latin typeface="Arial"/>
              <a:ea typeface="Arial"/>
              <a:cs typeface="Arial"/>
              <a:sym typeface="Arial"/>
            </a:endParaRPr>
          </a:p>
          <a:p>
            <a:pPr indent="0" lvl="0" marL="0" marR="0" rtl="0" algn="just">
              <a:lnSpc>
                <a:spcPct val="80000"/>
              </a:lnSpc>
              <a:spcBef>
                <a:spcPts val="900"/>
              </a:spcBef>
              <a:spcAft>
                <a:spcPts val="0"/>
              </a:spcAft>
              <a:buClr>
                <a:srgbClr val="000000"/>
              </a:buClr>
              <a:buSzPts val="989"/>
              <a:buFont typeface="Calibri"/>
              <a:buNone/>
            </a:pPr>
            <a:r>
              <a:rPr b="1" i="0" lang="en-US" sz="989" u="none" cap="none" strike="noStrike">
                <a:solidFill>
                  <a:srgbClr val="000000"/>
                </a:solidFill>
                <a:latin typeface="Calibri"/>
                <a:ea typeface="Calibri"/>
                <a:cs typeface="Calibri"/>
                <a:sym typeface="Calibri"/>
              </a:rPr>
              <a:t>Noveno:</a:t>
            </a:r>
            <a:r>
              <a:rPr b="0" i="0" lang="en-US" sz="989" u="none" cap="none" strike="noStrike">
                <a:solidFill>
                  <a:srgbClr val="000000"/>
                </a:solidFill>
                <a:latin typeface="Calibri"/>
                <a:ea typeface="Calibri"/>
                <a:cs typeface="Calibri"/>
                <a:sym typeface="Calibri"/>
              </a:rPr>
              <a:t> El presente contrato se suscribe en duplicado, quedando una copia en poder de cada parte.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900"/>
              </a:spcBef>
              <a:spcAft>
                <a:spcPts val="0"/>
              </a:spcAft>
              <a:buClr>
                <a:srgbClr val="000000"/>
              </a:buClr>
              <a:buSzPts val="989"/>
              <a:buFont typeface="Calibri"/>
              <a:buNone/>
            </a:pPr>
            <a:r>
              <a:rPr b="0" i="0" lang="en-US" sz="989" u="none" cap="none" strike="noStrike">
                <a:solidFill>
                  <a:srgbClr val="000000"/>
                </a:solidFill>
                <a:latin typeface="Calibri"/>
                <a:ea typeface="Calibri"/>
                <a:cs typeface="Calibri"/>
                <a:sym typeface="Calibri"/>
              </a:rPr>
              <a:t>____________________                                                                                                                                                                                  _______________________</a:t>
            </a:r>
            <a:endParaRPr/>
          </a:p>
          <a:p>
            <a:pPr indent="0" lvl="0" marL="0" marR="0" rtl="0" algn="l">
              <a:lnSpc>
                <a:spcPct val="80000"/>
              </a:lnSpc>
              <a:spcBef>
                <a:spcPts val="900"/>
              </a:spcBef>
              <a:spcAft>
                <a:spcPts val="0"/>
              </a:spcAft>
              <a:buClr>
                <a:srgbClr val="000000"/>
              </a:buClr>
              <a:buSzPts val="989"/>
              <a:buFont typeface="Calibri"/>
              <a:buNone/>
            </a:pPr>
            <a:r>
              <a:rPr b="0" i="0" lang="en-US" sz="989" u="none" cap="none" strike="noStrike">
                <a:solidFill>
                  <a:srgbClr val="000000"/>
                </a:solidFill>
                <a:latin typeface="Calibri"/>
                <a:ea typeface="Calibri"/>
                <a:cs typeface="Calibri"/>
                <a:sym typeface="Calibri"/>
              </a:rPr>
              <a:t>FIRMA DEL MANDANTE                                                                                                                                                                                       FIRMA DEL MANDATARIO</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386" name="Google Shape;386;p26"/>
          <p:cNvGrpSpPr/>
          <p:nvPr/>
        </p:nvGrpSpPr>
        <p:grpSpPr>
          <a:xfrm>
            <a:off x="2035276" y="2911883"/>
            <a:ext cx="6999675" cy="2696558"/>
            <a:chOff x="0" y="-1"/>
            <a:chExt cx="6999673" cy="2696556"/>
          </a:xfrm>
        </p:grpSpPr>
        <p:grpSp>
          <p:nvGrpSpPr>
            <p:cNvPr id="387" name="Google Shape;387;p26"/>
            <p:cNvGrpSpPr/>
            <p:nvPr/>
          </p:nvGrpSpPr>
          <p:grpSpPr>
            <a:xfrm>
              <a:off x="0" y="-1"/>
              <a:ext cx="6999673" cy="2696556"/>
              <a:chOff x="0" y="0"/>
              <a:chExt cx="6999672" cy="2696554"/>
            </a:xfrm>
          </p:grpSpPr>
          <p:sp>
            <p:nvSpPr>
              <p:cNvPr id="388" name="Google Shape;388;p26"/>
              <p:cNvSpPr/>
              <p:nvPr/>
            </p:nvSpPr>
            <p:spPr>
              <a:xfrm>
                <a:off x="0" y="0"/>
                <a:ext cx="6999672" cy="2696554"/>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6"/>
              <p:cNvSpPr txBox="1"/>
              <p:nvPr/>
            </p:nvSpPr>
            <p:spPr>
              <a:xfrm>
                <a:off x="136397" y="1158159"/>
                <a:ext cx="6726877"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90" name="Google Shape;390;p26"/>
            <p:cNvSpPr txBox="1"/>
            <p:nvPr/>
          </p:nvSpPr>
          <p:spPr>
            <a:xfrm>
              <a:off x="1307690" y="70465"/>
              <a:ext cx="5161935" cy="2452832"/>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CONTRATACIÓN </a:t>
              </a:r>
              <a:r>
                <a:rPr b="1" i="0" lang="en-US" sz="2000" u="none" cap="none" strike="noStrike">
                  <a:solidFill>
                    <a:srgbClr val="ED6B00"/>
                  </a:solidFill>
                  <a:latin typeface="Calibri"/>
                  <a:ea typeface="Calibri"/>
                  <a:cs typeface="Calibri"/>
                  <a:sym typeface="Calibri"/>
                </a:rPr>
                <a:t>DEL PERSONAL</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ED6B00"/>
                </a:solidFill>
                <a:latin typeface="Arial"/>
                <a:ea typeface="Arial"/>
                <a:cs typeface="Arial"/>
                <a:sym typeface="Arial"/>
              </a:endParaRPr>
            </a:p>
            <a:p>
              <a:pPr indent="0" lvl="0" marL="0" marR="5080" rtl="0" algn="l">
                <a:lnSpc>
                  <a:spcPct val="108333"/>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recordar los aprendizajes trabajados durante el desarrollo de la presentación te invitamos a: </a:t>
              </a:r>
              <a:endParaRPr/>
            </a:p>
            <a:p>
              <a:pPr indent="0" lvl="0" marL="0" marR="5080" rtl="0" algn="l">
                <a:lnSpc>
                  <a:spcPct val="108333"/>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Realizar la </a:t>
              </a:r>
              <a:r>
                <a:rPr b="1" i="0" lang="en-US" sz="1600" u="none" cap="none" strike="noStrike">
                  <a:solidFill>
                    <a:srgbClr val="ED6B00"/>
                  </a:solidFill>
                  <a:latin typeface="Calibri"/>
                  <a:ea typeface="Calibri"/>
                  <a:cs typeface="Calibri"/>
                  <a:sym typeface="Calibri"/>
                </a:rPr>
                <a:t>Actividad 8 Cuánto Aprendimos</a:t>
              </a:r>
              <a:endParaRPr b="1" i="0" sz="1400" u="none" cap="none" strike="noStrike">
                <a:solidFill>
                  <a:srgbClr val="ED6B00"/>
                </a:solidFill>
                <a:latin typeface="Arial"/>
                <a:ea typeface="Arial"/>
                <a:cs typeface="Arial"/>
                <a:sym typeface="Arial"/>
              </a:endParaRPr>
            </a:p>
            <a:p>
              <a:pPr indent="0" lvl="0" marL="0" marR="5080" rtl="0" algn="l">
                <a:lnSpc>
                  <a:spcPct val="108333"/>
                </a:lnSpc>
                <a:spcBef>
                  <a:spcPts val="0"/>
                </a:spcBef>
                <a:spcAft>
                  <a:spcPts val="0"/>
                </a:spcAft>
                <a:buClr>
                  <a:srgbClr val="ED6B00"/>
                </a:buClr>
                <a:buSzPts val="1400"/>
                <a:buFont typeface="Calibri"/>
                <a:buNone/>
              </a:pPr>
              <a:r>
                <a:t/>
              </a:r>
              <a:endParaRPr b="1" i="0" sz="1400" u="none" cap="none" strike="noStrike">
                <a:solidFill>
                  <a:srgbClr val="ED6B00"/>
                </a:solidFill>
                <a:latin typeface="Arial"/>
                <a:ea typeface="Arial"/>
                <a:cs typeface="Arial"/>
                <a:sym typeface="Arial"/>
              </a:endParaRPr>
            </a:p>
            <a:p>
              <a:pPr indent="0" lvl="0" marL="0" marR="5080" rtl="0" algn="l">
                <a:lnSpc>
                  <a:spcPct val="108333"/>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Descarga el archivo y sigue sus instrucciones. </a:t>
              </a:r>
              <a:endParaRPr/>
            </a:p>
            <a:p>
              <a:pPr indent="0" lvl="0" marL="0" marR="0" rtl="0" algn="l">
                <a:lnSpc>
                  <a:spcPct val="100000"/>
                </a:lnSpc>
                <a:spcBef>
                  <a:spcPts val="60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¡Éxito!</a:t>
              </a:r>
              <a:endParaRPr/>
            </a:p>
          </p:txBody>
        </p:sp>
      </p:grpSp>
      <p:sp>
        <p:nvSpPr>
          <p:cNvPr id="391" name="Google Shape;391;p26"/>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sp>
        <p:nvSpPr>
          <p:cNvPr id="392" name="Google Shape;392;p26"/>
          <p:cNvSpPr txBox="1"/>
          <p:nvPr/>
        </p:nvSpPr>
        <p:spPr>
          <a:xfrm>
            <a:off x="366450" y="1006327"/>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a:p>
        </p:txBody>
      </p:sp>
      <p:pic>
        <p:nvPicPr>
          <p:cNvPr descr="Imagen 17" id="393" name="Google Shape;393;p26"/>
          <p:cNvPicPr preferRelativeResize="0"/>
          <p:nvPr/>
        </p:nvPicPr>
        <p:blipFill rotWithShape="1">
          <a:blip r:embed="rId3">
            <a:alphaModFix/>
          </a:blip>
          <a:srcRect b="0" l="0" r="0" t="0"/>
          <a:stretch/>
        </p:blipFill>
        <p:spPr>
          <a:xfrm>
            <a:off x="530942" y="2715212"/>
            <a:ext cx="2812027" cy="3182573"/>
          </a:xfrm>
          <a:prstGeom prst="rect">
            <a:avLst/>
          </a:prstGeom>
          <a:noFill/>
          <a:ln>
            <a:noFill/>
          </a:ln>
        </p:spPr>
      </p:pic>
      <p:pic>
        <p:nvPicPr>
          <p:cNvPr descr="Imagen 4" id="394" name="Google Shape;394;p26"/>
          <p:cNvPicPr preferRelativeResize="0"/>
          <p:nvPr/>
        </p:nvPicPr>
        <p:blipFill rotWithShape="1">
          <a:blip r:embed="rId4">
            <a:alphaModFix/>
          </a:blip>
          <a:srcRect b="0" l="0" r="0" t="0"/>
          <a:stretch/>
        </p:blipFill>
        <p:spPr>
          <a:xfrm>
            <a:off x="7228123" y="5063613"/>
            <a:ext cx="1705020" cy="1272247"/>
          </a:xfrm>
          <a:prstGeom prst="rect">
            <a:avLst/>
          </a:prstGeom>
          <a:noFill/>
          <a:ln>
            <a:noFill/>
          </a:ln>
        </p:spPr>
      </p:pic>
      <p:pic>
        <p:nvPicPr>
          <p:cNvPr descr="Imagen 5" id="395" name="Google Shape;395;p26"/>
          <p:cNvPicPr preferRelativeResize="0"/>
          <p:nvPr/>
        </p:nvPicPr>
        <p:blipFill rotWithShape="1">
          <a:blip r:embed="rId5">
            <a:alphaModFix/>
          </a:blip>
          <a:srcRect b="0" l="0" r="0" t="0"/>
          <a:stretch/>
        </p:blipFill>
        <p:spPr>
          <a:xfrm>
            <a:off x="5474444" y="5389022"/>
            <a:ext cx="1651874" cy="884516"/>
          </a:xfrm>
          <a:prstGeom prst="rect">
            <a:avLst/>
          </a:prstGeom>
          <a:noFill/>
          <a:ln>
            <a:noFill/>
          </a:ln>
        </p:spPr>
      </p:pic>
      <p:sp>
        <p:nvSpPr>
          <p:cNvPr id="396" name="Google Shape;396;p26"/>
          <p:cNvSpPr txBox="1"/>
          <p:nvPr/>
        </p:nvSpPr>
        <p:spPr>
          <a:xfrm>
            <a:off x="4178965"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8</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02" name="Google Shape;402;p27"/>
          <p:cNvGrpSpPr/>
          <p:nvPr/>
        </p:nvGrpSpPr>
        <p:grpSpPr>
          <a:xfrm>
            <a:off x="431623" y="2285848"/>
            <a:ext cx="8839203" cy="3238194"/>
            <a:chOff x="0" y="0"/>
            <a:chExt cx="8839201" cy="3238193"/>
          </a:xfrm>
        </p:grpSpPr>
        <p:sp>
          <p:nvSpPr>
            <p:cNvPr id="403" name="Google Shape;403;p27"/>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7"/>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05" name="Google Shape;405;p27"/>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406" name="Google Shape;406;p27"/>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07" name="Google Shape;407;p27"/>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408" name="Google Shape;408;p27"/>
          <p:cNvSpPr txBox="1"/>
          <p:nvPr/>
        </p:nvSpPr>
        <p:spPr>
          <a:xfrm>
            <a:off x="3670560" y="943280"/>
            <a:ext cx="559357" cy="941776"/>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8</a:t>
            </a:r>
            <a:endParaRPr/>
          </a:p>
        </p:txBody>
      </p:sp>
      <p:pic>
        <p:nvPicPr>
          <p:cNvPr descr="Imagen 2" id="409" name="Google Shape;409;p27"/>
          <p:cNvPicPr preferRelativeResize="0"/>
          <p:nvPr/>
        </p:nvPicPr>
        <p:blipFill rotWithShape="1">
          <a:blip r:embed="rId3">
            <a:alphaModFix/>
          </a:blip>
          <a:srcRect b="0" l="0" r="0" t="0"/>
          <a:stretch/>
        </p:blipFill>
        <p:spPr>
          <a:xfrm>
            <a:off x="2716055" y="3978569"/>
            <a:ext cx="6899893" cy="3974396"/>
          </a:xfrm>
          <a:prstGeom prst="rect">
            <a:avLst/>
          </a:prstGeom>
          <a:noFill/>
          <a:ln>
            <a:noFill/>
          </a:ln>
        </p:spPr>
      </p:pic>
      <p:sp>
        <p:nvSpPr>
          <p:cNvPr id="410" name="Google Shape;410;p27"/>
          <p:cNvSpPr txBox="1"/>
          <p:nvPr/>
        </p:nvSpPr>
        <p:spPr>
          <a:xfrm>
            <a:off x="2733982" y="6881800"/>
            <a:ext cx="1639637"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resentación</a:t>
            </a:r>
            <a:endParaRPr/>
          </a:p>
        </p:txBody>
      </p:sp>
      <p:sp>
        <p:nvSpPr>
          <p:cNvPr id="411" name="Google Shape;411;p27"/>
          <p:cNvSpPr txBox="1"/>
          <p:nvPr/>
        </p:nvSpPr>
        <p:spPr>
          <a:xfrm>
            <a:off x="958646" y="2918951"/>
            <a:ext cx="5107800" cy="2310300"/>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CONTRATACIÓN </a:t>
            </a:r>
            <a:r>
              <a:rPr b="1" i="0" lang="en-US" sz="2000" u="none" cap="none" strike="noStrike">
                <a:solidFill>
                  <a:srgbClr val="ED6B00"/>
                </a:solidFill>
                <a:latin typeface="Calibri"/>
                <a:ea typeface="Calibri"/>
                <a:cs typeface="Calibri"/>
                <a:sym typeface="Calibri"/>
              </a:rPr>
              <a:t>DEL PERSONAL</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D6B00"/>
              </a:solidFill>
              <a:latin typeface="Arial"/>
              <a:ea typeface="Arial"/>
              <a:cs typeface="Arial"/>
              <a:sym typeface="Arial"/>
            </a:endParaRPr>
          </a:p>
          <a:p>
            <a:pPr indent="12700" lvl="0" marL="0" marR="508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práctica. Utiliza el archivo </a:t>
            </a:r>
            <a:r>
              <a:rPr b="1" i="0" lang="en-US" sz="1600" u="none" cap="none" strike="noStrike">
                <a:solidFill>
                  <a:srgbClr val="ED6B00"/>
                </a:solidFill>
                <a:latin typeface="Calibri"/>
                <a:ea typeface="Calibri"/>
                <a:cs typeface="Calibri"/>
                <a:sym typeface="Calibri"/>
              </a:rPr>
              <a:t>“Actividad</a:t>
            </a:r>
            <a:r>
              <a:rPr b="1" lang="en-US" sz="1600">
                <a:solidFill>
                  <a:srgbClr val="ED6B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Práctica</a:t>
            </a:r>
            <a:r>
              <a:rPr b="1" lang="en-US" sz="1600">
                <a:solidFill>
                  <a:srgbClr val="ED6B00"/>
                </a:solidFill>
                <a:latin typeface="Calibri"/>
                <a:ea typeface="Calibri"/>
                <a:cs typeface="Calibri"/>
                <a:sym typeface="Calibri"/>
              </a:rPr>
              <a:t> </a:t>
            </a:r>
            <a:r>
              <a:rPr b="1" i="0" lang="en-US" sz="1600" u="none" cap="none" strike="noStrike">
                <a:solidFill>
                  <a:srgbClr val="ED6B00"/>
                </a:solidFill>
                <a:latin typeface="Calibri"/>
                <a:ea typeface="Calibri"/>
                <a:cs typeface="Calibri"/>
                <a:sym typeface="Calibri"/>
              </a:rPr>
              <a:t>8”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17" name="Google Shape;417;p28"/>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a:p>
        </p:txBody>
      </p:sp>
      <p:sp>
        <p:nvSpPr>
          <p:cNvPr id="418" name="Google Shape;418;p28"/>
          <p:cNvSpPr txBox="1"/>
          <p:nvPr/>
        </p:nvSpPr>
        <p:spPr>
          <a:xfrm>
            <a:off x="375977" y="1283910"/>
            <a:ext cx="7017881" cy="536168"/>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pic>
        <p:nvPicPr>
          <p:cNvPr descr="Imagen 1" id="419" name="Google Shape;419;p28"/>
          <p:cNvPicPr preferRelativeResize="0"/>
          <p:nvPr/>
        </p:nvPicPr>
        <p:blipFill rotWithShape="1">
          <a:blip r:embed="rId3">
            <a:alphaModFix/>
          </a:blip>
          <a:srcRect b="0" l="0" r="0" t="0"/>
          <a:stretch/>
        </p:blipFill>
        <p:spPr>
          <a:xfrm>
            <a:off x="5639332" y="1565094"/>
            <a:ext cx="3816534" cy="6006178"/>
          </a:xfrm>
          <a:prstGeom prst="rect">
            <a:avLst/>
          </a:prstGeom>
          <a:noFill/>
          <a:ln>
            <a:noFill/>
          </a:ln>
        </p:spPr>
      </p:pic>
      <p:grpSp>
        <p:nvGrpSpPr>
          <p:cNvPr id="420" name="Google Shape;420;p28"/>
          <p:cNvGrpSpPr/>
          <p:nvPr/>
        </p:nvGrpSpPr>
        <p:grpSpPr>
          <a:xfrm>
            <a:off x="-4656" y="4568181"/>
            <a:ext cx="9109185" cy="783009"/>
            <a:chOff x="-1" y="-2"/>
            <a:chExt cx="9109184" cy="783008"/>
          </a:xfrm>
        </p:grpSpPr>
        <p:sp>
          <p:nvSpPr>
            <p:cNvPr id="421" name="Google Shape;421;p28"/>
            <p:cNvSpPr txBox="1"/>
            <p:nvPr/>
          </p:nvSpPr>
          <p:spPr>
            <a:xfrm>
              <a:off x="1334833" y="133345"/>
              <a:ext cx="7774350" cy="300554"/>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Ley Nº 19.631.</a:t>
              </a:r>
              <a:endParaRPr/>
            </a:p>
          </p:txBody>
        </p:sp>
        <p:grpSp>
          <p:nvGrpSpPr>
            <p:cNvPr id="422" name="Google Shape;422;p28"/>
            <p:cNvGrpSpPr/>
            <p:nvPr/>
          </p:nvGrpSpPr>
          <p:grpSpPr>
            <a:xfrm>
              <a:off x="-1" y="-2"/>
              <a:ext cx="1135369" cy="783008"/>
              <a:chOff x="0" y="0"/>
              <a:chExt cx="1135367" cy="783006"/>
            </a:xfrm>
          </p:grpSpPr>
          <p:sp>
            <p:nvSpPr>
              <p:cNvPr id="423" name="Google Shape;423;p28"/>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59" id="424" name="Google Shape;424;p28"/>
              <p:cNvPicPr preferRelativeResize="0"/>
              <p:nvPr/>
            </p:nvPicPr>
            <p:blipFill rotWithShape="1">
              <a:blip r:embed="rId4">
                <a:alphaModFix/>
              </a:blip>
              <a:srcRect b="56896" l="0" r="56603" t="0"/>
              <a:stretch/>
            </p:blipFill>
            <p:spPr>
              <a:xfrm>
                <a:off x="436430" y="122349"/>
                <a:ext cx="558772" cy="562603"/>
              </a:xfrm>
              <a:prstGeom prst="rect">
                <a:avLst/>
              </a:prstGeom>
              <a:noFill/>
              <a:ln>
                <a:noFill/>
              </a:ln>
            </p:spPr>
          </p:pic>
        </p:grpSp>
      </p:grpSp>
      <p:grpSp>
        <p:nvGrpSpPr>
          <p:cNvPr id="425" name="Google Shape;425;p28"/>
          <p:cNvGrpSpPr/>
          <p:nvPr/>
        </p:nvGrpSpPr>
        <p:grpSpPr>
          <a:xfrm>
            <a:off x="-4657" y="2826711"/>
            <a:ext cx="8912543" cy="783007"/>
            <a:chOff x="-1" y="0"/>
            <a:chExt cx="8912540" cy="783006"/>
          </a:xfrm>
        </p:grpSpPr>
        <p:sp>
          <p:nvSpPr>
            <p:cNvPr id="426" name="Google Shape;426;p28"/>
            <p:cNvSpPr txBox="1"/>
            <p:nvPr/>
          </p:nvSpPr>
          <p:spPr>
            <a:xfrm>
              <a:off x="1334833" y="222245"/>
              <a:ext cx="757770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Dirección del </a:t>
              </a:r>
              <a:r>
                <a:rPr b="1" i="0" lang="en-US" sz="1600" u="none" cap="none" strike="noStrike">
                  <a:solidFill>
                    <a:srgbClr val="ED6B00"/>
                  </a:solidFill>
                  <a:latin typeface="Calibri"/>
                  <a:ea typeface="Calibri"/>
                  <a:cs typeface="Calibri"/>
                  <a:sym typeface="Calibri"/>
                </a:rPr>
                <a:t>Trabajo</a:t>
              </a:r>
              <a:r>
                <a:rPr b="0" i="0" lang="en-US" sz="1600" u="none" cap="none" strike="noStrike">
                  <a:solidFill>
                    <a:srgbClr val="ED6B00"/>
                  </a:solidFill>
                  <a:latin typeface="Calibri"/>
                  <a:ea typeface="Calibri"/>
                  <a:cs typeface="Calibri"/>
                  <a:sym typeface="Calibri"/>
                </a:rPr>
                <a:t>.</a:t>
              </a:r>
              <a:endParaRPr/>
            </a:p>
          </p:txBody>
        </p:sp>
        <p:sp>
          <p:nvSpPr>
            <p:cNvPr id="427" name="Google Shape;427;p28"/>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3" id="428" name="Google Shape;428;p28"/>
            <p:cNvPicPr preferRelativeResize="0"/>
            <p:nvPr/>
          </p:nvPicPr>
          <p:blipFill rotWithShape="1">
            <a:blip r:embed="rId4">
              <a:alphaModFix/>
            </a:blip>
            <a:srcRect b="45364" l="53240" r="0" t="7898"/>
            <a:stretch/>
          </p:blipFill>
          <p:spPr>
            <a:xfrm>
              <a:off x="394099" y="111885"/>
              <a:ext cx="592645" cy="600469"/>
            </a:xfrm>
            <a:prstGeom prst="rect">
              <a:avLst/>
            </a:prstGeom>
            <a:noFill/>
            <a:ln>
              <a:noFill/>
            </a:ln>
          </p:spPr>
        </p:pic>
      </p:grpSp>
      <p:grpSp>
        <p:nvGrpSpPr>
          <p:cNvPr id="429" name="Google Shape;429;p28"/>
          <p:cNvGrpSpPr/>
          <p:nvPr/>
        </p:nvGrpSpPr>
        <p:grpSpPr>
          <a:xfrm>
            <a:off x="-4657" y="3697445"/>
            <a:ext cx="6615372" cy="783009"/>
            <a:chOff x="-2" y="-2"/>
            <a:chExt cx="6615372" cy="783008"/>
          </a:xfrm>
        </p:grpSpPr>
        <p:sp>
          <p:nvSpPr>
            <p:cNvPr id="430" name="Google Shape;430;p28"/>
            <p:cNvSpPr txBox="1"/>
            <p:nvPr/>
          </p:nvSpPr>
          <p:spPr>
            <a:xfrm>
              <a:off x="1334834" y="94428"/>
              <a:ext cx="5280536" cy="300554"/>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DL.3500.</a:t>
              </a:r>
              <a:endParaRPr/>
            </a:p>
          </p:txBody>
        </p:sp>
        <p:grpSp>
          <p:nvGrpSpPr>
            <p:cNvPr id="431" name="Google Shape;431;p28"/>
            <p:cNvGrpSpPr/>
            <p:nvPr/>
          </p:nvGrpSpPr>
          <p:grpSpPr>
            <a:xfrm>
              <a:off x="-2" y="-2"/>
              <a:ext cx="1135371" cy="783008"/>
              <a:chOff x="-1" y="0"/>
              <a:chExt cx="1135369" cy="783006"/>
            </a:xfrm>
          </p:grpSpPr>
          <p:sp>
            <p:nvSpPr>
              <p:cNvPr id="432" name="Google Shape;432;p28"/>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68" id="433" name="Google Shape;433;p28"/>
              <p:cNvPicPr preferRelativeResize="0"/>
              <p:nvPr/>
            </p:nvPicPr>
            <p:blipFill rotWithShape="1">
              <a:blip r:embed="rId4">
                <a:alphaModFix/>
              </a:blip>
              <a:srcRect b="0" l="0" r="53528" t="52206"/>
              <a:stretch/>
            </p:blipFill>
            <p:spPr>
              <a:xfrm>
                <a:off x="404110" y="87150"/>
                <a:ext cx="582625" cy="607396"/>
              </a:xfrm>
              <a:prstGeom prst="rect">
                <a:avLst/>
              </a:prstGeom>
              <a:noFill/>
              <a:ln>
                <a:noFill/>
              </a:ln>
            </p:spPr>
          </p:pic>
        </p:grpSp>
      </p:grpSp>
      <p:grpSp>
        <p:nvGrpSpPr>
          <p:cNvPr id="434" name="Google Shape;434;p28"/>
          <p:cNvGrpSpPr/>
          <p:nvPr/>
        </p:nvGrpSpPr>
        <p:grpSpPr>
          <a:xfrm>
            <a:off x="-4656" y="1955976"/>
            <a:ext cx="9178012" cy="783009"/>
            <a:chOff x="-1" y="-2"/>
            <a:chExt cx="9178011" cy="783008"/>
          </a:xfrm>
        </p:grpSpPr>
        <p:sp>
          <p:nvSpPr>
            <p:cNvPr id="435" name="Google Shape;435;p28"/>
            <p:cNvSpPr txBox="1"/>
            <p:nvPr/>
          </p:nvSpPr>
          <p:spPr>
            <a:xfrm>
              <a:off x="1334833" y="222245"/>
              <a:ext cx="7843177" cy="300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Revisar el </a:t>
              </a:r>
              <a:r>
                <a:rPr b="1" i="0" lang="en-US" sz="1600" u="none" cap="none" strike="noStrike">
                  <a:solidFill>
                    <a:srgbClr val="FF6600"/>
                  </a:solidFill>
                  <a:latin typeface="Calibri"/>
                  <a:ea typeface="Calibri"/>
                  <a:cs typeface="Calibri"/>
                  <a:sym typeface="Calibri"/>
                </a:rPr>
                <a:t>Código del Trabajo</a:t>
              </a:r>
              <a:r>
                <a:rPr b="0" i="0" lang="en-US" sz="1600" u="none" cap="none" strike="noStrike">
                  <a:solidFill>
                    <a:srgbClr val="ED6B00"/>
                  </a:solidFill>
                  <a:latin typeface="Calibri"/>
                  <a:ea typeface="Calibri"/>
                  <a:cs typeface="Calibri"/>
                  <a:sym typeface="Calibri"/>
                </a:rPr>
                <a:t>.</a:t>
              </a:r>
              <a:endParaRPr/>
            </a:p>
          </p:txBody>
        </p:sp>
        <p:grpSp>
          <p:nvGrpSpPr>
            <p:cNvPr id="436" name="Google Shape;436;p28"/>
            <p:cNvGrpSpPr/>
            <p:nvPr/>
          </p:nvGrpSpPr>
          <p:grpSpPr>
            <a:xfrm>
              <a:off x="-1" y="-2"/>
              <a:ext cx="1135369" cy="783008"/>
              <a:chOff x="0" y="0"/>
              <a:chExt cx="1135367" cy="783006"/>
            </a:xfrm>
          </p:grpSpPr>
          <p:sp>
            <p:nvSpPr>
              <p:cNvPr id="437" name="Google Shape;437;p28"/>
              <p:cNvSpPr/>
              <p:nvPr/>
            </p:nvSpPr>
            <p:spPr>
              <a:xfrm rot="5400000">
                <a:off x="176180" y="-176181"/>
                <a:ext cx="783006" cy="1135367"/>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73" id="438" name="Google Shape;438;p28"/>
              <p:cNvPicPr preferRelativeResize="0"/>
              <p:nvPr/>
            </p:nvPicPr>
            <p:blipFill rotWithShape="1">
              <a:blip r:embed="rId4">
                <a:alphaModFix/>
              </a:blip>
              <a:srcRect b="0" l="54470" r="0" t="58277"/>
              <a:stretch/>
            </p:blipFill>
            <p:spPr>
              <a:xfrm>
                <a:off x="314624" y="109887"/>
                <a:ext cx="601543" cy="558801"/>
              </a:xfrm>
              <a:prstGeom prst="rect">
                <a:avLst/>
              </a:prstGeom>
              <a:noFill/>
              <a:ln>
                <a:noFill/>
              </a:ln>
            </p:spPr>
          </p:pic>
        </p:grpSp>
      </p:grpSp>
      <p:grpSp>
        <p:nvGrpSpPr>
          <p:cNvPr id="439" name="Google Shape;439;p28"/>
          <p:cNvGrpSpPr/>
          <p:nvPr/>
        </p:nvGrpSpPr>
        <p:grpSpPr>
          <a:xfrm>
            <a:off x="-4657" y="5438915"/>
            <a:ext cx="6861177" cy="783009"/>
            <a:chOff x="-2" y="-2"/>
            <a:chExt cx="6861177" cy="783008"/>
          </a:xfrm>
        </p:grpSpPr>
        <p:sp>
          <p:nvSpPr>
            <p:cNvPr id="440" name="Google Shape;440;p28"/>
            <p:cNvSpPr txBox="1"/>
            <p:nvPr/>
          </p:nvSpPr>
          <p:spPr>
            <a:xfrm>
              <a:off x="1334832" y="123924"/>
              <a:ext cx="5526343" cy="55455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Ser </a:t>
              </a:r>
              <a:r>
                <a:rPr b="1" i="0" lang="en-US" sz="1600" u="none" cap="none" strike="noStrike">
                  <a:solidFill>
                    <a:srgbClr val="FF6600"/>
                  </a:solidFill>
                  <a:latin typeface="Calibri"/>
                  <a:ea typeface="Calibri"/>
                  <a:cs typeface="Calibri"/>
                  <a:sym typeface="Calibri"/>
                </a:rPr>
                <a:t>cuidadoso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FF6600"/>
                  </a:solidFill>
                  <a:latin typeface="Calibri"/>
                  <a:ea typeface="Calibri"/>
                  <a:cs typeface="Calibri"/>
                  <a:sym typeface="Calibri"/>
                </a:rPr>
                <a:t>respetuoso</a:t>
              </a:r>
              <a:r>
                <a:rPr b="0" i="0" lang="en-US" sz="1600" u="none" cap="none" strike="noStrike">
                  <a:solidFill>
                    <a:srgbClr val="000000"/>
                  </a:solidFill>
                  <a:latin typeface="Calibri"/>
                  <a:ea typeface="Calibri"/>
                  <a:cs typeface="Calibri"/>
                  <a:sym typeface="Calibri"/>
                </a:rPr>
                <a:t> con los integrantes de tu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equipo de trabajo. </a:t>
              </a:r>
              <a:endParaRPr/>
            </a:p>
          </p:txBody>
        </p:sp>
        <p:grpSp>
          <p:nvGrpSpPr>
            <p:cNvPr id="441" name="Google Shape;441;p28"/>
            <p:cNvGrpSpPr/>
            <p:nvPr/>
          </p:nvGrpSpPr>
          <p:grpSpPr>
            <a:xfrm>
              <a:off x="-2" y="-2"/>
              <a:ext cx="1135371" cy="783008"/>
              <a:chOff x="-1" y="0"/>
              <a:chExt cx="1135369" cy="783006"/>
            </a:xfrm>
          </p:grpSpPr>
          <p:sp>
            <p:nvSpPr>
              <p:cNvPr id="442" name="Google Shape;442;p28"/>
              <p:cNvSpPr/>
              <p:nvPr/>
            </p:nvSpPr>
            <p:spPr>
              <a:xfrm rot="5400000">
                <a:off x="176181" y="-176182"/>
                <a:ext cx="783006" cy="1135369"/>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Imagen 78" id="443" name="Google Shape;443;p28"/>
              <p:cNvPicPr preferRelativeResize="0"/>
              <p:nvPr/>
            </p:nvPicPr>
            <p:blipFill rotWithShape="1">
              <a:blip r:embed="rId5">
                <a:alphaModFix/>
              </a:blip>
              <a:srcRect b="0" l="0" r="0" t="0"/>
              <a:stretch/>
            </p:blipFill>
            <p:spPr>
              <a:xfrm>
                <a:off x="284055" y="98883"/>
                <a:ext cx="685824" cy="585238"/>
              </a:xfrm>
              <a:prstGeom prst="rect">
                <a:avLst/>
              </a:prstGeom>
              <a:noFill/>
              <a:ln>
                <a:noFill/>
              </a:ln>
            </p:spPr>
          </p:pic>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449" name="Google Shape;449;p29"/>
          <p:cNvGrpSpPr/>
          <p:nvPr/>
        </p:nvGrpSpPr>
        <p:grpSpPr>
          <a:xfrm>
            <a:off x="431623" y="2285848"/>
            <a:ext cx="8839203" cy="3238194"/>
            <a:chOff x="0" y="0"/>
            <a:chExt cx="8839201" cy="3238193"/>
          </a:xfrm>
        </p:grpSpPr>
        <p:sp>
          <p:nvSpPr>
            <p:cNvPr id="450" name="Google Shape;450;p29"/>
            <p:cNvSpPr/>
            <p:nvPr/>
          </p:nvSpPr>
          <p:spPr>
            <a:xfrm>
              <a:off x="0" y="0"/>
              <a:ext cx="8839201" cy="3238193"/>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9"/>
            <p:cNvSpPr txBox="1"/>
            <p:nvPr/>
          </p:nvSpPr>
          <p:spPr>
            <a:xfrm>
              <a:off x="162838" y="1428979"/>
              <a:ext cx="8513525"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52" name="Google Shape;452;p29"/>
          <p:cNvSpPr/>
          <p:nvPr/>
        </p:nvSpPr>
        <p:spPr>
          <a:xfrm>
            <a:off x="5279923" y="7354529"/>
            <a:ext cx="2723536" cy="205147"/>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53" name="Google Shape;453;p29"/>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454" name="Google Shape;454;p29"/>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Imagen 8" id="455" name="Google Shape;455;p29"/>
          <p:cNvPicPr preferRelativeResize="0"/>
          <p:nvPr/>
        </p:nvPicPr>
        <p:blipFill rotWithShape="1">
          <a:blip r:embed="rId3">
            <a:alphaModFix/>
          </a:blip>
          <a:srcRect b="0" l="0" r="0" t="0"/>
          <a:stretch/>
        </p:blipFill>
        <p:spPr>
          <a:xfrm>
            <a:off x="5830530" y="2890682"/>
            <a:ext cx="2963595" cy="4629223"/>
          </a:xfrm>
          <a:prstGeom prst="rect">
            <a:avLst/>
          </a:prstGeom>
          <a:noFill/>
          <a:ln>
            <a:noFill/>
          </a:ln>
        </p:spPr>
      </p:pic>
      <p:sp>
        <p:nvSpPr>
          <p:cNvPr id="456" name="Google Shape;456;p29"/>
          <p:cNvSpPr txBox="1"/>
          <p:nvPr/>
        </p:nvSpPr>
        <p:spPr>
          <a:xfrm>
            <a:off x="958646" y="2868777"/>
            <a:ext cx="5107858" cy="2614749"/>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CONTRATACIÓN </a:t>
            </a:r>
            <a:r>
              <a:rPr b="1" i="0" lang="en-US" sz="2000" u="none" cap="none" strike="noStrike">
                <a:solidFill>
                  <a:srgbClr val="ED6B00"/>
                </a:solidFill>
                <a:latin typeface="Calibri"/>
                <a:ea typeface="Calibri"/>
                <a:cs typeface="Calibri"/>
                <a:sym typeface="Calibri"/>
              </a:rPr>
              <a:t>DEL PERSONAL</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a:p>
        </p:txBody>
      </p:sp>
      <p:pic>
        <p:nvPicPr>
          <p:cNvPr descr="Imagen 16" id="457" name="Google Shape;457;p29"/>
          <p:cNvPicPr preferRelativeResize="0"/>
          <p:nvPr/>
        </p:nvPicPr>
        <p:blipFill rotWithShape="1">
          <a:blip r:embed="rId4">
            <a:alphaModFix/>
          </a:blip>
          <a:srcRect b="0" l="0" r="0" t="0"/>
          <a:stretch/>
        </p:blipFill>
        <p:spPr>
          <a:xfrm>
            <a:off x="3210792" y="4159041"/>
            <a:ext cx="673177" cy="6037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13" name="Google Shape;113;p3"/>
          <p:cNvSpPr txBox="1"/>
          <p:nvPr/>
        </p:nvSpPr>
        <p:spPr>
          <a:xfrm>
            <a:off x="398952" y="2499449"/>
            <a:ext cx="2768319" cy="3143813"/>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4</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Ejecutar tareas sistemáticas de descripción de cargos, de reclutamiento y de selección de personal, de acuerdo a las necesidades de una empresa, a los procedimientos establecidos y a la normativa vigente.</a:t>
            </a:r>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 – E</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a:p>
        </p:txBody>
      </p:sp>
      <p:grpSp>
        <p:nvGrpSpPr>
          <p:cNvPr id="114" name="Google Shape;114;p3"/>
          <p:cNvGrpSpPr/>
          <p:nvPr/>
        </p:nvGrpSpPr>
        <p:grpSpPr>
          <a:xfrm>
            <a:off x="252573" y="1472660"/>
            <a:ext cx="2980515" cy="4543830"/>
            <a:chOff x="0" y="0"/>
            <a:chExt cx="2980514" cy="4543829"/>
          </a:xfrm>
        </p:grpSpPr>
        <p:sp>
          <p:nvSpPr>
            <p:cNvPr id="115" name="Google Shape;115;p3"/>
            <p:cNvSpPr/>
            <p:nvPr/>
          </p:nvSpPr>
          <p:spPr>
            <a:xfrm>
              <a:off x="0" y="0"/>
              <a:ext cx="2980514" cy="4543829"/>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
            <p:cNvSpPr txBox="1"/>
            <p:nvPr/>
          </p:nvSpPr>
          <p:spPr>
            <a:xfrm>
              <a:off x="78265" y="2081797"/>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7" name="Google Shape;117;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27" id="118" name="Google Shape;118;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19" name="Google Shape;119;p3"/>
          <p:cNvGrpSpPr/>
          <p:nvPr/>
        </p:nvGrpSpPr>
        <p:grpSpPr>
          <a:xfrm>
            <a:off x="3362219" y="1472660"/>
            <a:ext cx="2980515" cy="4543828"/>
            <a:chOff x="0" y="0"/>
            <a:chExt cx="2980514" cy="4543827"/>
          </a:xfrm>
        </p:grpSpPr>
        <p:sp>
          <p:nvSpPr>
            <p:cNvPr id="120" name="Google Shape;120;p3"/>
            <p:cNvSpPr/>
            <p:nvPr/>
          </p:nvSpPr>
          <p:spPr>
            <a:xfrm>
              <a:off x="0" y="0"/>
              <a:ext cx="2980514" cy="4543827"/>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2" name="Google Shape;122;p3"/>
          <p:cNvSpPr txBox="1"/>
          <p:nvPr/>
        </p:nvSpPr>
        <p:spPr>
          <a:xfrm>
            <a:off x="3561634" y="2499448"/>
            <a:ext cx="2781098" cy="10580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a:t>
            </a:r>
            <a:r>
              <a:rPr b="0" i="0" lang="en-US" sz="1400" u="none" cap="none" strike="noStrike">
                <a:solidFill>
                  <a:srgbClr val="000000"/>
                </a:solidFill>
                <a:latin typeface="Calibri"/>
                <a:ea typeface="Calibri"/>
                <a:cs typeface="Calibri"/>
                <a:sym typeface="Calibri"/>
              </a:rPr>
              <a:t>. Desarrolla labores de apoyo al proceso de selección de personal determinado por la empresa, de acuerdo a la normativa vigente.</a:t>
            </a:r>
            <a:endParaRPr/>
          </a:p>
        </p:txBody>
      </p:sp>
      <p:sp>
        <p:nvSpPr>
          <p:cNvPr id="123" name="Google Shape;123;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35" id="124" name="Google Shape;124;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25" name="Google Shape;125;p3"/>
          <p:cNvGrpSpPr/>
          <p:nvPr/>
        </p:nvGrpSpPr>
        <p:grpSpPr>
          <a:xfrm>
            <a:off x="6473042" y="1472660"/>
            <a:ext cx="2980515" cy="5663580"/>
            <a:chOff x="0" y="0"/>
            <a:chExt cx="2980514" cy="5663580"/>
          </a:xfrm>
        </p:grpSpPr>
        <p:sp>
          <p:nvSpPr>
            <p:cNvPr id="126" name="Google Shape;126;p3"/>
            <p:cNvSpPr/>
            <p:nvPr/>
          </p:nvSpPr>
          <p:spPr>
            <a:xfrm>
              <a:off x="0" y="0"/>
              <a:ext cx="2980514" cy="5663580"/>
            </a:xfrm>
            <a:prstGeom prst="roundRect">
              <a:avLst>
                <a:gd fmla="val 8420"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8" name="Google Shape;128;p3"/>
          <p:cNvSpPr txBox="1"/>
          <p:nvPr/>
        </p:nvSpPr>
        <p:spPr>
          <a:xfrm>
            <a:off x="6613507" y="2499448"/>
            <a:ext cx="2714810" cy="15152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3.4 </a:t>
            </a:r>
            <a:r>
              <a:rPr b="0" i="0" lang="en-US" sz="1400" u="none" cap="none" strike="noStrike">
                <a:solidFill>
                  <a:srgbClr val="000000"/>
                </a:solidFill>
                <a:latin typeface="Calibri"/>
                <a:ea typeface="Calibri"/>
                <a:cs typeface="Calibri"/>
                <a:sym typeface="Calibri"/>
              </a:rPr>
              <a:t>Informa los resultados a los participantes del proceso de selección, según protocolos e instrucciones de su jefatura.</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a:p>
        </p:txBody>
      </p:sp>
      <p:sp>
        <p:nvSpPr>
          <p:cNvPr id="129" name="Google Shape;129;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39" id="130" name="Google Shape;130;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40" id="131" name="Google Shape;131;p3"/>
          <p:cNvPicPr preferRelativeResize="0"/>
          <p:nvPr/>
        </p:nvPicPr>
        <p:blipFill rotWithShape="1">
          <a:blip r:embed="rId6">
            <a:alphaModFix/>
          </a:blip>
          <a:srcRect b="0" l="0" r="0" t="0"/>
          <a:stretch/>
        </p:blipFill>
        <p:spPr>
          <a:xfrm flipH="1">
            <a:off x="511864" y="4448533"/>
            <a:ext cx="3103843" cy="2466271"/>
          </a:xfrm>
          <a:prstGeom prst="rect">
            <a:avLst/>
          </a:prstGeom>
          <a:noFill/>
          <a:ln>
            <a:noFill/>
          </a:ln>
        </p:spPr>
      </p:pic>
      <p:pic>
        <p:nvPicPr>
          <p:cNvPr descr="Imagen 43" id="132" name="Google Shape;132;p3"/>
          <p:cNvPicPr preferRelativeResize="0"/>
          <p:nvPr/>
        </p:nvPicPr>
        <p:blipFill rotWithShape="1">
          <a:blip r:embed="rId7">
            <a:alphaModFix/>
          </a:blip>
          <a:srcRect b="0" l="0" r="0" t="0"/>
          <a:stretch/>
        </p:blipFill>
        <p:spPr>
          <a:xfrm flipH="1">
            <a:off x="3588296" y="3757726"/>
            <a:ext cx="3025212" cy="40823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38" name="Google Shape;138;p4"/>
          <p:cNvGrpSpPr/>
          <p:nvPr/>
        </p:nvGrpSpPr>
        <p:grpSpPr>
          <a:xfrm>
            <a:off x="386550" y="3816227"/>
            <a:ext cx="4845903" cy="883653"/>
            <a:chOff x="-1" y="0"/>
            <a:chExt cx="4845903" cy="883652"/>
          </a:xfrm>
        </p:grpSpPr>
        <p:grpSp>
          <p:nvGrpSpPr>
            <p:cNvPr id="139" name="Google Shape;139;p4"/>
            <p:cNvGrpSpPr/>
            <p:nvPr/>
          </p:nvGrpSpPr>
          <p:grpSpPr>
            <a:xfrm>
              <a:off x="188099" y="0"/>
              <a:ext cx="4657803" cy="883652"/>
              <a:chOff x="0" y="0"/>
              <a:chExt cx="4657801" cy="883651"/>
            </a:xfrm>
          </p:grpSpPr>
          <p:sp>
            <p:nvSpPr>
              <p:cNvPr id="140" name="Google Shape;140;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42" name="Google Shape;142;p4"/>
            <p:cNvGrpSpPr/>
            <p:nvPr/>
          </p:nvGrpSpPr>
          <p:grpSpPr>
            <a:xfrm>
              <a:off x="-1" y="168979"/>
              <a:ext cx="391112" cy="536169"/>
              <a:chOff x="0" y="0"/>
              <a:chExt cx="391111" cy="536168"/>
            </a:xfrm>
          </p:grpSpPr>
          <p:sp>
            <p:nvSpPr>
              <p:cNvPr id="143" name="Google Shape;143;p4"/>
              <p:cNvSpPr/>
              <p:nvPr/>
            </p:nvSpPr>
            <p:spPr>
              <a:xfrm>
                <a:off x="0" y="84708"/>
                <a:ext cx="39111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txBox="1"/>
              <p:nvPr/>
            </p:nvSpPr>
            <p:spPr>
              <a:xfrm>
                <a:off x="9902" y="0"/>
                <a:ext cx="3122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45" name="Google Shape;145;p4"/>
            <p:cNvSpPr txBox="1"/>
            <p:nvPr/>
          </p:nvSpPr>
          <p:spPr>
            <a:xfrm>
              <a:off x="562798" y="103768"/>
              <a:ext cx="4117500" cy="676114"/>
            </a:xfrm>
            <a:prstGeom prst="rect">
              <a:avLst/>
            </a:prstGeom>
            <a:noFill/>
            <a:ln>
              <a:noFill/>
            </a:ln>
          </p:spPr>
          <p:txBody>
            <a:bodyPr anchorCtr="0" anchor="ctr" bIns="91400" lIns="91400" spcFirstLastPara="1" rIns="91400" wrap="square" tIns="91400">
              <a:spAutoFit/>
            </a:bodyPr>
            <a:lstStyle/>
            <a:p>
              <a:pPr indent="0" lvl="0" marL="0" marR="0" rtl="0" algn="l">
                <a:lnSpc>
                  <a:spcPct val="11375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las técnicas de selección de personal y sus ventajas</a:t>
              </a:r>
              <a:r>
                <a:rPr b="0" i="0" lang="en-US" sz="1400" u="none" cap="none" strike="noStrike">
                  <a:solidFill>
                    <a:srgbClr val="000000"/>
                  </a:solidFill>
                  <a:latin typeface="Arial"/>
                  <a:ea typeface="Arial"/>
                  <a:cs typeface="Arial"/>
                  <a:sym typeface="Arial"/>
                </a:rPr>
                <a:t>.</a:t>
              </a:r>
              <a:endParaRPr/>
            </a:p>
          </p:txBody>
        </p:sp>
      </p:grpSp>
      <p:grpSp>
        <p:nvGrpSpPr>
          <p:cNvPr id="146" name="Google Shape;146;p4"/>
          <p:cNvGrpSpPr/>
          <p:nvPr/>
        </p:nvGrpSpPr>
        <p:grpSpPr>
          <a:xfrm>
            <a:off x="375974" y="2843141"/>
            <a:ext cx="4845903" cy="883653"/>
            <a:chOff x="-1" y="0"/>
            <a:chExt cx="4845903" cy="883652"/>
          </a:xfrm>
        </p:grpSpPr>
        <p:grpSp>
          <p:nvGrpSpPr>
            <p:cNvPr id="147" name="Google Shape;147;p4"/>
            <p:cNvGrpSpPr/>
            <p:nvPr/>
          </p:nvGrpSpPr>
          <p:grpSpPr>
            <a:xfrm>
              <a:off x="188099" y="0"/>
              <a:ext cx="4657803" cy="883652"/>
              <a:chOff x="0" y="0"/>
              <a:chExt cx="4657801" cy="883651"/>
            </a:xfrm>
          </p:grpSpPr>
          <p:sp>
            <p:nvSpPr>
              <p:cNvPr id="148" name="Google Shape;148;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0" name="Google Shape;150;p4"/>
            <p:cNvGrpSpPr/>
            <p:nvPr/>
          </p:nvGrpSpPr>
          <p:grpSpPr>
            <a:xfrm>
              <a:off x="-1" y="168979"/>
              <a:ext cx="376202" cy="536169"/>
              <a:chOff x="0" y="0"/>
              <a:chExt cx="376201" cy="536168"/>
            </a:xfrm>
          </p:grpSpPr>
          <p:sp>
            <p:nvSpPr>
              <p:cNvPr id="151" name="Google Shape;151;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53" name="Google Shape;153;p4"/>
            <p:cNvSpPr txBox="1"/>
            <p:nvPr/>
          </p:nvSpPr>
          <p:spPr>
            <a:xfrm>
              <a:off x="562799" y="118823"/>
              <a:ext cx="3960527" cy="646004"/>
            </a:xfrm>
            <a:prstGeom prst="rect">
              <a:avLst/>
            </a:prstGeom>
            <a:noFill/>
            <a:ln>
              <a:noFill/>
            </a:ln>
          </p:spPr>
          <p:txBody>
            <a:bodyPr anchorCtr="0" anchor="ctr" bIns="91400" lIns="91400" spcFirstLastPara="1" rIns="91400" wrap="square" tIns="91400">
              <a:spAutoFit/>
            </a:bodyPr>
            <a:lstStyle/>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Reconocimos los instrumentos de selección y su importancia.</a:t>
              </a:r>
              <a:endParaRPr/>
            </a:p>
          </p:txBody>
        </p:sp>
      </p:grpSp>
      <p:sp>
        <p:nvSpPr>
          <p:cNvPr id="154" name="Google Shape;154;p4"/>
          <p:cNvSpPr/>
          <p:nvPr/>
        </p:nvSpPr>
        <p:spPr>
          <a:xfrm>
            <a:off x="5026616" y="3630159"/>
            <a:ext cx="696537" cy="696535"/>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5" name="Google Shape;155;p4"/>
          <p:cNvSpPr txBox="1"/>
          <p:nvPr/>
        </p:nvSpPr>
        <p:spPr>
          <a:xfrm>
            <a:off x="46262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56" name="Google Shape;156;p4"/>
          <p:cNvSpPr txBox="1"/>
          <p:nvPr/>
        </p:nvSpPr>
        <p:spPr>
          <a:xfrm>
            <a:off x="574650" y="2253630"/>
            <a:ext cx="4778400" cy="434100"/>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ED6B00"/>
              </a:buClr>
              <a:buSzPts val="1800"/>
              <a:buFont typeface="Calibri"/>
              <a:buNone/>
            </a:pPr>
            <a:r>
              <a:rPr b="1" lang="en-US" sz="1800">
                <a:solidFill>
                  <a:srgbClr val="ED6B00"/>
                </a:solidFill>
                <a:latin typeface="Calibri"/>
                <a:ea typeface="Calibri"/>
                <a:cs typeface="Calibri"/>
                <a:sym typeface="Calibri"/>
              </a:rPr>
              <a:t>INSTRUMENTOS DE SELECCIÓN</a:t>
            </a:r>
            <a:r>
              <a:rPr b="1" i="0" lang="en-US" sz="1800" u="none" cap="none" strike="noStrike">
                <a:solidFill>
                  <a:srgbClr val="ED6B00"/>
                </a:solidFill>
                <a:latin typeface="Calibri"/>
                <a:ea typeface="Calibri"/>
                <a:cs typeface="Calibri"/>
                <a:sym typeface="Calibri"/>
              </a:rPr>
              <a:t>:</a:t>
            </a:r>
            <a:endParaRPr/>
          </a:p>
        </p:txBody>
      </p:sp>
      <p:sp>
        <p:nvSpPr>
          <p:cNvPr id="157" name="Google Shape;157;p4"/>
          <p:cNvSpPr txBox="1"/>
          <p:nvPr/>
        </p:nvSpPr>
        <p:spPr>
          <a:xfrm>
            <a:off x="366450" y="996495"/>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RECORDEMOS</a:t>
            </a:r>
            <a:endParaRPr/>
          </a:p>
        </p:txBody>
      </p:sp>
      <p:grpSp>
        <p:nvGrpSpPr>
          <p:cNvPr id="158" name="Google Shape;158;p4"/>
          <p:cNvGrpSpPr/>
          <p:nvPr/>
        </p:nvGrpSpPr>
        <p:grpSpPr>
          <a:xfrm>
            <a:off x="394671" y="4789313"/>
            <a:ext cx="4845903" cy="883653"/>
            <a:chOff x="-1" y="0"/>
            <a:chExt cx="4845903" cy="883652"/>
          </a:xfrm>
        </p:grpSpPr>
        <p:grpSp>
          <p:nvGrpSpPr>
            <p:cNvPr id="159" name="Google Shape;159;p4"/>
            <p:cNvGrpSpPr/>
            <p:nvPr/>
          </p:nvGrpSpPr>
          <p:grpSpPr>
            <a:xfrm>
              <a:off x="188099" y="0"/>
              <a:ext cx="4657803" cy="883652"/>
              <a:chOff x="0" y="0"/>
              <a:chExt cx="4657801" cy="883651"/>
            </a:xfrm>
          </p:grpSpPr>
          <p:sp>
            <p:nvSpPr>
              <p:cNvPr id="160" name="Google Shape;160;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62" name="Google Shape;162;p4"/>
            <p:cNvGrpSpPr/>
            <p:nvPr/>
          </p:nvGrpSpPr>
          <p:grpSpPr>
            <a:xfrm>
              <a:off x="-1" y="168979"/>
              <a:ext cx="376202" cy="536169"/>
              <a:chOff x="0" y="0"/>
              <a:chExt cx="376201" cy="536168"/>
            </a:xfrm>
          </p:grpSpPr>
          <p:sp>
            <p:nvSpPr>
              <p:cNvPr id="163" name="Google Shape;163;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65" name="Google Shape;165;p4"/>
            <p:cNvSpPr txBox="1"/>
            <p:nvPr/>
          </p:nvSpPr>
          <p:spPr>
            <a:xfrm>
              <a:off x="562799" y="118823"/>
              <a:ext cx="3960527" cy="646004"/>
            </a:xfrm>
            <a:prstGeom prst="rect">
              <a:avLst/>
            </a:prstGeom>
            <a:noFill/>
            <a:ln>
              <a:noFill/>
            </a:ln>
          </p:spPr>
          <p:txBody>
            <a:bodyPr anchorCtr="0" anchor="ctr" bIns="91400" lIns="91400" spcFirstLastPara="1" rIns="91400" wrap="square" tIns="91400">
              <a:spAutoFit/>
            </a:bodyPr>
            <a:lstStyle/>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los tipos de test aplicados en la selección de personal</a:t>
              </a:r>
              <a:endParaRPr/>
            </a:p>
          </p:txBody>
        </p:sp>
      </p:grpSp>
      <p:grpSp>
        <p:nvGrpSpPr>
          <p:cNvPr id="166" name="Google Shape;166;p4"/>
          <p:cNvGrpSpPr/>
          <p:nvPr/>
        </p:nvGrpSpPr>
        <p:grpSpPr>
          <a:xfrm>
            <a:off x="376875" y="5762399"/>
            <a:ext cx="4845903" cy="883653"/>
            <a:chOff x="-1" y="0"/>
            <a:chExt cx="4845903" cy="883652"/>
          </a:xfrm>
        </p:grpSpPr>
        <p:grpSp>
          <p:nvGrpSpPr>
            <p:cNvPr id="167" name="Google Shape;167;p4"/>
            <p:cNvGrpSpPr/>
            <p:nvPr/>
          </p:nvGrpSpPr>
          <p:grpSpPr>
            <a:xfrm>
              <a:off x="188099" y="0"/>
              <a:ext cx="4657803" cy="883652"/>
              <a:chOff x="0" y="0"/>
              <a:chExt cx="4657801" cy="883651"/>
            </a:xfrm>
          </p:grpSpPr>
          <p:sp>
            <p:nvSpPr>
              <p:cNvPr id="168" name="Google Shape;168;p4"/>
              <p:cNvSpPr/>
              <p:nvPr/>
            </p:nvSpPr>
            <p:spPr>
              <a:xfrm>
                <a:off x="0" y="0"/>
                <a:ext cx="4657801" cy="883651"/>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4"/>
              <p:cNvSpPr txBox="1"/>
              <p:nvPr/>
            </p:nvSpPr>
            <p:spPr>
              <a:xfrm>
                <a:off x="47898" y="251708"/>
                <a:ext cx="4562004"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70" name="Google Shape;170;p4"/>
            <p:cNvGrpSpPr/>
            <p:nvPr/>
          </p:nvGrpSpPr>
          <p:grpSpPr>
            <a:xfrm>
              <a:off x="-1" y="168979"/>
              <a:ext cx="376202" cy="536169"/>
              <a:chOff x="0" y="0"/>
              <a:chExt cx="376201" cy="536168"/>
            </a:xfrm>
          </p:grpSpPr>
          <p:sp>
            <p:nvSpPr>
              <p:cNvPr id="171" name="Google Shape;171;p4"/>
              <p:cNvSpPr/>
              <p:nvPr/>
            </p:nvSpPr>
            <p:spPr>
              <a:xfrm>
                <a:off x="0" y="84708"/>
                <a:ext cx="376201" cy="38580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txBox="1"/>
              <p:nvPr/>
            </p:nvSpPr>
            <p:spPr>
              <a:xfrm>
                <a:off x="9524" y="0"/>
                <a:ext cx="30030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
          <p:nvSpPr>
            <p:cNvPr id="173" name="Google Shape;173;p4"/>
            <p:cNvSpPr txBox="1"/>
            <p:nvPr/>
          </p:nvSpPr>
          <p:spPr>
            <a:xfrm>
              <a:off x="562799" y="245823"/>
              <a:ext cx="3960527" cy="392004"/>
            </a:xfrm>
            <a:prstGeom prst="rect">
              <a:avLst/>
            </a:prstGeom>
            <a:noFill/>
            <a:ln>
              <a:noFill/>
            </a:ln>
          </p:spPr>
          <p:txBody>
            <a:bodyPr anchorCtr="0" anchor="ctr" bIns="91400" lIns="91400" spcFirstLastPara="1" rIns="91400" wrap="square" tIns="91400">
              <a:spAutoFit/>
            </a:bodyPr>
            <a:lstStyle/>
            <a:p>
              <a:pPr indent="0" lvl="0" marL="0" marR="0" rtl="0" algn="just">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Identificamos sus ventajas y desventajas</a:t>
              </a:r>
              <a:endParaRPr/>
            </a:p>
          </p:txBody>
        </p:sp>
      </p:grpSp>
      <p:pic>
        <p:nvPicPr>
          <p:cNvPr descr="Google Shape;129;p3" id="174" name="Google Shape;174;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grpSp>
        <p:nvGrpSpPr>
          <p:cNvPr id="180" name="Google Shape;180;p5"/>
          <p:cNvGrpSpPr/>
          <p:nvPr/>
        </p:nvGrpSpPr>
        <p:grpSpPr>
          <a:xfrm>
            <a:off x="472658" y="2344365"/>
            <a:ext cx="6281792" cy="2684964"/>
            <a:chOff x="0" y="0"/>
            <a:chExt cx="6281791" cy="2684962"/>
          </a:xfrm>
        </p:grpSpPr>
        <p:grpSp>
          <p:nvGrpSpPr>
            <p:cNvPr id="181" name="Google Shape;181;p5"/>
            <p:cNvGrpSpPr/>
            <p:nvPr/>
          </p:nvGrpSpPr>
          <p:grpSpPr>
            <a:xfrm>
              <a:off x="0" y="0"/>
              <a:ext cx="5550812" cy="2364796"/>
              <a:chOff x="0" y="0"/>
              <a:chExt cx="5550811" cy="2364795"/>
            </a:xfrm>
          </p:grpSpPr>
          <p:sp>
            <p:nvSpPr>
              <p:cNvPr id="182" name="Google Shape;182;p5"/>
              <p:cNvSpPr/>
              <p:nvPr/>
            </p:nvSpPr>
            <p:spPr>
              <a:xfrm flipH="1">
                <a:off x="0" y="0"/>
                <a:ext cx="5550811" cy="2364795"/>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txBox="1"/>
              <p:nvPr/>
            </p:nvSpPr>
            <p:spPr>
              <a:xfrm>
                <a:off x="115440" y="992280"/>
                <a:ext cx="5319930"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84" name="Google Shape;184;p5"/>
            <p:cNvSpPr/>
            <p:nvPr/>
          </p:nvSpPr>
          <p:spPr>
            <a:xfrm flipH="1" rot="7028957">
              <a:off x="5511831" y="1747906"/>
              <a:ext cx="432619" cy="1022556"/>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185" name="Google Shape;185;p5"/>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INTRODUCCIÓN AL MÓDULO</a:t>
            </a:r>
            <a:endParaRPr/>
          </a:p>
        </p:txBody>
      </p:sp>
      <p:sp>
        <p:nvSpPr>
          <p:cNvPr id="186" name="Google Shape;186;p5"/>
          <p:cNvSpPr txBox="1"/>
          <p:nvPr/>
        </p:nvSpPr>
        <p:spPr>
          <a:xfrm>
            <a:off x="711775" y="2736275"/>
            <a:ext cx="5194188" cy="1477719"/>
          </a:xfrm>
          <a:prstGeom prst="rect">
            <a:avLst/>
          </a:prstGeom>
          <a:noFill/>
          <a:ln>
            <a:noFill/>
          </a:ln>
        </p:spPr>
        <p:txBody>
          <a:bodyPr anchorCtr="0" anchor="ctr" bIns="91400" lIns="91400" spcFirstLastPara="1" rIns="91400" wrap="square" tIns="91400">
            <a:spAutoFit/>
          </a:bodyPr>
          <a:lstStyle/>
          <a:p>
            <a:pPr indent="0" lvl="0" marL="0" marR="5080" rtl="0" algn="l">
              <a:lnSpc>
                <a:spcPct val="108333"/>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revisar los aprendizajes trabajados en la actividad anterior te invitamos a realizar </a:t>
            </a:r>
            <a:r>
              <a:rPr b="1" i="0" lang="en-US" sz="1600" u="none" cap="none" strike="noStrike">
                <a:solidFill>
                  <a:srgbClr val="ED6B00"/>
                </a:solidFill>
                <a:latin typeface="Calibri"/>
                <a:ea typeface="Calibri"/>
                <a:cs typeface="Calibri"/>
                <a:sym typeface="Calibri"/>
              </a:rPr>
              <a:t>la Actividad 8 de Conocimientos Previos. </a:t>
            </a:r>
            <a:r>
              <a:rPr b="0" i="0" lang="en-US" sz="1600" u="none" cap="none" strike="noStrike">
                <a:solidFill>
                  <a:srgbClr val="000000"/>
                </a:solidFill>
                <a:latin typeface="Calibri"/>
                <a:ea typeface="Calibri"/>
                <a:cs typeface="Calibri"/>
                <a:sym typeface="Calibri"/>
              </a:rPr>
              <a:t>Descarga el archivo y sigue las instrucciones. </a:t>
            </a:r>
            <a:endParaRPr/>
          </a:p>
        </p:txBody>
      </p:sp>
      <p:sp>
        <p:nvSpPr>
          <p:cNvPr id="187" name="Google Shape;187;p5"/>
          <p:cNvSpPr txBox="1"/>
          <p:nvPr/>
        </p:nvSpPr>
        <p:spPr>
          <a:xfrm>
            <a:off x="811061" y="4881119"/>
            <a:ext cx="4995615" cy="111459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Imagen 19" id="188" name="Google Shape;188;p5"/>
          <p:cNvPicPr preferRelativeResize="0"/>
          <p:nvPr/>
        </p:nvPicPr>
        <p:blipFill rotWithShape="1">
          <a:blip r:embed="rId3">
            <a:alphaModFix/>
          </a:blip>
          <a:srcRect b="0" l="0" r="0" t="0"/>
          <a:stretch/>
        </p:blipFill>
        <p:spPr>
          <a:xfrm>
            <a:off x="6154446" y="4204446"/>
            <a:ext cx="3656488" cy="34642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94" name="Google Shape;194;p6"/>
          <p:cNvSpPr txBox="1"/>
          <p:nvPr/>
        </p:nvSpPr>
        <p:spPr>
          <a:xfrm>
            <a:off x="452174" y="13461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a:t>
            </a:r>
            <a:r>
              <a:rPr b="0" i="0" lang="en-US" sz="2800" u="none" cap="none" strike="noStrike">
                <a:solidFill>
                  <a:srgbClr val="A93501"/>
                </a:solidFill>
                <a:latin typeface="Calibri"/>
                <a:ea typeface="Calibri"/>
                <a:cs typeface="Calibri"/>
                <a:sym typeface="Calibri"/>
              </a:rPr>
              <a:t>MOTIVACIÓN</a:t>
            </a:r>
            <a:endParaRPr/>
          </a:p>
        </p:txBody>
      </p:sp>
      <p:sp>
        <p:nvSpPr>
          <p:cNvPr id="195" name="Google Shape;195;p6"/>
          <p:cNvSpPr txBox="1"/>
          <p:nvPr/>
        </p:nvSpPr>
        <p:spPr>
          <a:xfrm>
            <a:off x="493449" y="1056668"/>
            <a:ext cx="4700400" cy="3722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CONTRATACIÓN DEL PERSONAL</a:t>
            </a:r>
            <a:endParaRPr/>
          </a:p>
        </p:txBody>
      </p:sp>
      <p:sp>
        <p:nvSpPr>
          <p:cNvPr id="196" name="Google Shape;196;p6"/>
          <p:cNvSpPr txBox="1"/>
          <p:nvPr/>
        </p:nvSpPr>
        <p:spPr>
          <a:xfrm>
            <a:off x="618801" y="2251784"/>
            <a:ext cx="5091341" cy="2432776"/>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Antes de comenzar…</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5080" rtl="0" algn="l">
              <a:lnSpc>
                <a:spcPct val="100699"/>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Los invito a reunirse en grupos de cuatro integrantes, responder las siguientes preguntas y luego comentar.</a:t>
            </a:r>
            <a:endParaRPr/>
          </a:p>
          <a:p>
            <a:pPr indent="12700" lvl="0" marL="0" marR="5080" rtl="0" algn="l">
              <a:lnSpc>
                <a:spcPct val="100699"/>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5080" rtl="0" algn="l">
              <a:lnSpc>
                <a:spcPct val="100699"/>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¿En qué empresa te gustaría estar contratado? y </a:t>
            </a:r>
            <a:endParaRPr/>
          </a:p>
          <a:p>
            <a:pPr indent="0" lvl="0" marL="0" marR="5080" rtl="0" algn="l">
              <a:lnSpc>
                <a:spcPct val="100699"/>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¿Por qué ?  </a:t>
            </a:r>
            <a:endParaRPr/>
          </a:p>
          <a:p>
            <a:pPr indent="12700" lvl="0" marL="0" marR="5080" rtl="0" algn="l">
              <a:lnSpc>
                <a:spcPct val="100699"/>
              </a:lnSpc>
              <a:spcBef>
                <a:spcPts val="0"/>
              </a:spcBef>
              <a:spcAft>
                <a:spcPts val="0"/>
              </a:spcAft>
              <a:buClr>
                <a:srgbClr val="000000"/>
              </a:buClr>
              <a:buSzPts val="1600"/>
              <a:buFont typeface="Calibri"/>
              <a:buNone/>
            </a:pPr>
            <a:r>
              <a:t/>
            </a:r>
            <a:endParaRPr b="1" i="0" sz="1600" u="none" cap="none" strike="noStrike">
              <a:solidFill>
                <a:srgbClr val="ED6B00"/>
              </a:solidFill>
              <a:latin typeface="Calibri"/>
              <a:ea typeface="Calibri"/>
              <a:cs typeface="Calibri"/>
              <a:sym typeface="Calibri"/>
            </a:endParaRPr>
          </a:p>
          <a:p>
            <a:pPr indent="0" lvl="0" marL="0" marR="5080" rtl="0" algn="l">
              <a:lnSpc>
                <a:spcPct val="100699"/>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veremos en detalle en qué consiste la contratación</a:t>
            </a:r>
            <a:endParaRPr/>
          </a:p>
        </p:txBody>
      </p:sp>
      <p:sp>
        <p:nvSpPr>
          <p:cNvPr id="197" name="Google Shape;197;p6"/>
          <p:cNvSpPr txBox="1"/>
          <p:nvPr/>
        </p:nvSpPr>
        <p:spPr>
          <a:xfrm>
            <a:off x="754068" y="4867194"/>
            <a:ext cx="4995615" cy="1114589"/>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Google Shape;148;p40" id="198" name="Google Shape;198;p6"/>
          <p:cNvPicPr preferRelativeResize="0"/>
          <p:nvPr/>
        </p:nvPicPr>
        <p:blipFill rotWithShape="1">
          <a:blip r:embed="rId3">
            <a:alphaModFix/>
          </a:blip>
          <a:srcRect b="0" l="0" r="0" t="0"/>
          <a:stretch/>
        </p:blipFill>
        <p:spPr>
          <a:xfrm flipH="1">
            <a:off x="6488264" y="3544389"/>
            <a:ext cx="2565335" cy="41686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04" name="Google Shape;204;p7"/>
          <p:cNvSpPr txBox="1"/>
          <p:nvPr/>
        </p:nvSpPr>
        <p:spPr>
          <a:xfrm>
            <a:off x="4109576" y="2106578"/>
            <a:ext cx="4840957" cy="300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05" name="Google Shape;205;p7"/>
          <p:cNvGrpSpPr/>
          <p:nvPr/>
        </p:nvGrpSpPr>
        <p:grpSpPr>
          <a:xfrm>
            <a:off x="4063851" y="2885102"/>
            <a:ext cx="5081311" cy="3245744"/>
            <a:chOff x="0" y="0"/>
            <a:chExt cx="5081309" cy="3245742"/>
          </a:xfrm>
        </p:grpSpPr>
        <p:sp>
          <p:nvSpPr>
            <p:cNvPr id="206" name="Google Shape;206;p7"/>
            <p:cNvSpPr/>
            <p:nvPr/>
          </p:nvSpPr>
          <p:spPr>
            <a:xfrm>
              <a:off x="0" y="0"/>
              <a:ext cx="5081309" cy="3245742"/>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
            <p:cNvSpPr txBox="1"/>
            <p:nvPr/>
          </p:nvSpPr>
          <p:spPr>
            <a:xfrm>
              <a:off x="68845" y="1432754"/>
              <a:ext cx="4943618"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08" name="Google Shape;208;p7"/>
          <p:cNvSpPr txBox="1"/>
          <p:nvPr/>
        </p:nvSpPr>
        <p:spPr>
          <a:xfrm>
            <a:off x="4560682" y="3210225"/>
            <a:ext cx="4643520" cy="309455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la definición y características de la contratación.</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la definición del contrato de trabajo, sus características objetivo e importancia.</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Identificar los tipos de contrato que existen y sus plazos. </a:t>
            </a:r>
            <a:endParaRPr/>
          </a:p>
          <a:p>
            <a:pPr indent="0" lvl="0" marL="0" marR="0" rtl="0" algn="l">
              <a:lnSpc>
                <a:spcPct val="100000"/>
              </a:lnSpc>
              <a:spcBef>
                <a:spcPts val="0"/>
              </a:spcBef>
              <a:spcAft>
                <a:spcPts val="0"/>
              </a:spcAft>
              <a:buClr>
                <a:srgbClr val="000000"/>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la definición y condiciones del contrato a honorarios.</a:t>
            </a:r>
            <a:endParaRPr/>
          </a:p>
        </p:txBody>
      </p:sp>
      <p:grpSp>
        <p:nvGrpSpPr>
          <p:cNvPr id="209" name="Google Shape;209;p7"/>
          <p:cNvGrpSpPr/>
          <p:nvPr/>
        </p:nvGrpSpPr>
        <p:grpSpPr>
          <a:xfrm>
            <a:off x="3906168" y="3176925"/>
            <a:ext cx="375440" cy="536170"/>
            <a:chOff x="0" y="0"/>
            <a:chExt cx="375439" cy="536168"/>
          </a:xfrm>
        </p:grpSpPr>
        <p:sp>
          <p:nvSpPr>
            <p:cNvPr id="210" name="Google Shape;210;p7"/>
            <p:cNvSpPr/>
            <p:nvPr/>
          </p:nvSpPr>
          <p:spPr>
            <a:xfrm>
              <a:off x="0" y="87005"/>
              <a:ext cx="375439" cy="362158"/>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nvGrpSpPr>
          <p:cNvPr id="212" name="Google Shape;212;p7"/>
          <p:cNvGrpSpPr/>
          <p:nvPr/>
        </p:nvGrpSpPr>
        <p:grpSpPr>
          <a:xfrm>
            <a:off x="3895219" y="3795315"/>
            <a:ext cx="375441" cy="536170"/>
            <a:chOff x="0" y="0"/>
            <a:chExt cx="375439" cy="536168"/>
          </a:xfrm>
        </p:grpSpPr>
        <p:sp>
          <p:nvSpPr>
            <p:cNvPr id="213" name="Google Shape;213;p7"/>
            <p:cNvSpPr/>
            <p:nvPr/>
          </p:nvSpPr>
          <p:spPr>
            <a:xfrm>
              <a:off x="0" y="126697"/>
              <a:ext cx="375439" cy="36215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215" name="Google Shape;215;p7"/>
          <p:cNvSpPr txBox="1"/>
          <p:nvPr/>
        </p:nvSpPr>
        <p:spPr>
          <a:xfrm>
            <a:off x="375974" y="1760907"/>
            <a:ext cx="4997501" cy="431592"/>
          </a:xfrm>
          <a:prstGeom prst="rect">
            <a:avLst/>
          </a:prstGeom>
          <a:noFill/>
          <a:ln>
            <a:noFill/>
          </a:ln>
        </p:spPr>
        <p:txBody>
          <a:bodyPr anchorCtr="0" anchor="ctr" bIns="91400" lIns="91400" spcFirstLastPara="1" rIns="91400" wrap="square" tIns="91400">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CONTRATACIÓN DEL </a:t>
            </a:r>
            <a:r>
              <a:rPr b="1" i="0" lang="en-US" sz="2000" u="none" cap="none" strike="noStrike">
                <a:solidFill>
                  <a:srgbClr val="ED6B00"/>
                </a:solidFill>
                <a:latin typeface="Calibri"/>
                <a:ea typeface="Calibri"/>
                <a:cs typeface="Calibri"/>
                <a:sym typeface="Calibri"/>
              </a:rPr>
              <a:t>PERSONAL</a:t>
            </a:r>
            <a:endParaRPr/>
          </a:p>
        </p:txBody>
      </p:sp>
      <p:sp>
        <p:nvSpPr>
          <p:cNvPr id="216" name="Google Shape;216;p7"/>
          <p:cNvSpPr txBox="1"/>
          <p:nvPr/>
        </p:nvSpPr>
        <p:spPr>
          <a:xfrm>
            <a:off x="4073657"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8</a:t>
            </a:r>
            <a:endParaRPr/>
          </a:p>
        </p:txBody>
      </p:sp>
      <p:pic>
        <p:nvPicPr>
          <p:cNvPr descr="Imagen 20" id="217" name="Google Shape;217;p7"/>
          <p:cNvPicPr preferRelativeResize="0"/>
          <p:nvPr/>
        </p:nvPicPr>
        <p:blipFill rotWithShape="1">
          <a:blip r:embed="rId3">
            <a:alphaModFix/>
          </a:blip>
          <a:srcRect b="0" l="0" r="0" t="0"/>
          <a:stretch/>
        </p:blipFill>
        <p:spPr>
          <a:xfrm>
            <a:off x="678383" y="2382978"/>
            <a:ext cx="2950556" cy="4313789"/>
          </a:xfrm>
          <a:prstGeom prst="rect">
            <a:avLst/>
          </a:prstGeom>
          <a:noFill/>
          <a:ln>
            <a:noFill/>
          </a:ln>
        </p:spPr>
      </p:pic>
      <p:sp>
        <p:nvSpPr>
          <p:cNvPr id="218" name="Google Shape;218;p7"/>
          <p:cNvSpPr txBox="1"/>
          <p:nvPr/>
        </p:nvSpPr>
        <p:spPr>
          <a:xfrm>
            <a:off x="375975" y="1265365"/>
            <a:ext cx="4107535"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grpSp>
        <p:nvGrpSpPr>
          <p:cNvPr id="219" name="Google Shape;219;p7"/>
          <p:cNvGrpSpPr/>
          <p:nvPr/>
        </p:nvGrpSpPr>
        <p:grpSpPr>
          <a:xfrm>
            <a:off x="3895219" y="4521384"/>
            <a:ext cx="375441" cy="536170"/>
            <a:chOff x="0" y="0"/>
            <a:chExt cx="375439" cy="536168"/>
          </a:xfrm>
        </p:grpSpPr>
        <p:sp>
          <p:nvSpPr>
            <p:cNvPr id="220" name="Google Shape;220;p7"/>
            <p:cNvSpPr/>
            <p:nvPr/>
          </p:nvSpPr>
          <p:spPr>
            <a:xfrm>
              <a:off x="0" y="113466"/>
              <a:ext cx="375439" cy="36215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grpSp>
        <p:nvGrpSpPr>
          <p:cNvPr id="222" name="Google Shape;222;p7"/>
          <p:cNvGrpSpPr/>
          <p:nvPr/>
        </p:nvGrpSpPr>
        <p:grpSpPr>
          <a:xfrm>
            <a:off x="3895219" y="5256115"/>
            <a:ext cx="375441" cy="536170"/>
            <a:chOff x="0" y="0"/>
            <a:chExt cx="375439" cy="536168"/>
          </a:xfrm>
        </p:grpSpPr>
        <p:sp>
          <p:nvSpPr>
            <p:cNvPr id="223" name="Google Shape;223;p7"/>
            <p:cNvSpPr/>
            <p:nvPr/>
          </p:nvSpPr>
          <p:spPr>
            <a:xfrm>
              <a:off x="0" y="113466"/>
              <a:ext cx="375439" cy="362157"/>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7"/>
            <p:cNvSpPr txBox="1"/>
            <p:nvPr/>
          </p:nvSpPr>
          <p:spPr>
            <a:xfrm>
              <a:off x="9505" y="0"/>
              <a:ext cx="299692" cy="536168"/>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4</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30" name="Google Shape;230;p8"/>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CONTRATACIÓN</a:t>
            </a:r>
            <a:endParaRPr/>
          </a:p>
        </p:txBody>
      </p:sp>
      <p:sp>
        <p:nvSpPr>
          <p:cNvPr id="231" name="Google Shape;231;p8"/>
          <p:cNvSpPr txBox="1"/>
          <p:nvPr/>
        </p:nvSpPr>
        <p:spPr>
          <a:xfrm>
            <a:off x="1347411" y="2681111"/>
            <a:ext cx="6786600" cy="3193217"/>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contratación de personal es el cierre de la fase de reclutamiento y selección y la formalización de la entrada del candidato como colaborador. Es el momento en que se firma el contrato y se aplican los ajustes legales necesarios, garantizando los intereses, derechos y deberes tanto del colaborador como de la empresa.   Lo anterior se hará mediante un contrato de trabajo en el que se establecen las obligaciones, responsabilidades y las condiciones bajo las cuales se prestará la actividad a desempeñar. También se especificarán las prestaciones a las que tendrá derecho el nuevo colaborador como: sueldo, jornada laboral, vacaciones, aguinaldo, demás remuneraciones, beneficios, y otros.El Código del Trabajo establece que, a lo menos, el 85% de los colaboradores contratados por la empresa deben ser de nacionalidad chilena. Es decir, el porcentaje de extranjeros permitidos por empresa es de un 15%.</a:t>
            </a:r>
            <a:endParaRPr b="0" i="0" sz="1200" u="none" cap="none" strike="noStrike">
              <a:solidFill>
                <a:srgbClr val="000000"/>
              </a:solidFill>
              <a:latin typeface="Times"/>
              <a:ea typeface="Times"/>
              <a:cs typeface="Times"/>
              <a:sym typeface="Times"/>
            </a:endParaRPr>
          </a:p>
        </p:txBody>
      </p:sp>
      <p:pic>
        <p:nvPicPr>
          <p:cNvPr descr="Imagen 2" id="232" name="Google Shape;232;p8"/>
          <p:cNvPicPr preferRelativeResize="0"/>
          <p:nvPr/>
        </p:nvPicPr>
        <p:blipFill rotWithShape="1">
          <a:blip r:embed="rId3">
            <a:alphaModFix/>
          </a:blip>
          <a:srcRect b="0" l="65673" r="0" t="0"/>
          <a:stretch/>
        </p:blipFill>
        <p:spPr>
          <a:xfrm>
            <a:off x="-16914" y="2118847"/>
            <a:ext cx="1391821" cy="40720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38" name="Google Shape;238;p9"/>
          <p:cNvSpPr txBox="1"/>
          <p:nvPr/>
        </p:nvSpPr>
        <p:spPr>
          <a:xfrm>
            <a:off x="452174" y="1269911"/>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CONTRATO DE </a:t>
            </a:r>
            <a:r>
              <a:rPr b="0" i="0" lang="en-US" sz="2800" u="none" cap="none" strike="noStrike">
                <a:solidFill>
                  <a:srgbClr val="A93501"/>
                </a:solidFill>
                <a:latin typeface="Calibri"/>
                <a:ea typeface="Calibri"/>
                <a:cs typeface="Calibri"/>
                <a:sym typeface="Calibri"/>
              </a:rPr>
              <a:t>TRABAJO</a:t>
            </a:r>
            <a:endParaRPr/>
          </a:p>
        </p:txBody>
      </p:sp>
      <p:sp>
        <p:nvSpPr>
          <p:cNvPr id="239" name="Google Shape;239;p9"/>
          <p:cNvSpPr txBox="1"/>
          <p:nvPr/>
        </p:nvSpPr>
        <p:spPr>
          <a:xfrm>
            <a:off x="4319158" y="2625510"/>
            <a:ext cx="5041824" cy="335157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La definición legal sobre el contrato dice lo siguiente: </a:t>
            </a:r>
            <a:endParaRPr/>
          </a:p>
          <a:p>
            <a:pPr indent="0" lvl="0" marL="0" marR="0" rtl="0" algn="l">
              <a:lnSpc>
                <a:spcPct val="90000"/>
              </a:lnSpc>
              <a:spcBef>
                <a:spcPts val="10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“El contrato laboral es una convención legal mediante la cual, el empleador y el trabajador se obligan recíprocamente a, el trabajador, prestar servicios personales bajo dependencia y subordinación de forma continua y, el empleador, a pagar por estos servicios una remuneración determinada.”</a:t>
            </a:r>
            <a:endParaRPr b="0" i="1"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En palabras más simples, el contrato de trabajo es un documento, en el que se establece un acuerdo entre la empresa contratante y el contratado que prestará un servicio determinado. El contrato tiene por objetivo establecer todos los acuerdos por los cuales se realizará este servicio.</a:t>
            </a:r>
            <a:endParaRPr/>
          </a:p>
        </p:txBody>
      </p:sp>
      <p:pic>
        <p:nvPicPr>
          <p:cNvPr descr="Imagen 2" id="240" name="Google Shape;240;p9"/>
          <p:cNvPicPr preferRelativeResize="0"/>
          <p:nvPr/>
        </p:nvPicPr>
        <p:blipFill rotWithShape="1">
          <a:blip r:embed="rId3">
            <a:alphaModFix/>
          </a:blip>
          <a:srcRect b="0" l="0" r="0" t="0"/>
          <a:stretch/>
        </p:blipFill>
        <p:spPr>
          <a:xfrm>
            <a:off x="156778" y="2257906"/>
            <a:ext cx="4054796" cy="40720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