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715500" cy="7556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NY8oRpvHwtnfnsSr1cUIjIJVI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3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extLst>
      <p:ext uri="{BB962C8B-B14F-4D97-AF65-F5344CB8AC3E}">
        <p14:creationId xmlns:p14="http://schemas.microsoft.com/office/powerpoint/2010/main" val="9573984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80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938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172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036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3: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38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173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8361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7701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55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925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36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799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890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8027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727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706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3800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4995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1408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8631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74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052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0442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497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7103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2:notes"/>
          <p:cNvSpPr>
            <a:spLocks noGrp="1" noRot="1" noChangeAspect="1"/>
          </p:cNvSpPr>
          <p:nvPr>
            <p:ph type="sldImg" idx="2"/>
          </p:nvPr>
        </p:nvSpPr>
        <p:spPr>
          <a:xfrm>
            <a:off x="1223963" y="685800"/>
            <a:ext cx="4410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27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451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97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340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53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031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136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One column text" type="title">
  <p:cSld name="TITLE">
    <p:spTree>
      <p:nvGrpSpPr>
        <p:cNvPr id="1" name="Shape 18"/>
        <p:cNvGrpSpPr/>
        <p:nvPr/>
      </p:nvGrpSpPr>
      <p:grpSpPr>
        <a:xfrm>
          <a:off x="0" y="0"/>
          <a:ext cx="0" cy="0"/>
          <a:chOff x="0" y="0"/>
          <a:chExt cx="0" cy="0"/>
        </a:xfrm>
      </p:grpSpPr>
      <p:sp>
        <p:nvSpPr>
          <p:cNvPr id="19" name="Google Shape;19;p34"/>
          <p:cNvSpPr txBox="1">
            <a:spLocks noGrp="1"/>
          </p:cNvSpPr>
          <p:nvPr>
            <p:ph type="sldNum" idx="12"/>
          </p:nvPr>
        </p:nvSpPr>
        <p:spPr>
          <a:xfrm>
            <a:off x="4695825" y="6800556"/>
            <a:ext cx="2266950" cy="406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tx">
  <p:cSld name="TITLE_AND_BODY">
    <p:spTree>
      <p:nvGrpSpPr>
        <p:cNvPr id="1" name="Shape 20"/>
        <p:cNvGrpSpPr/>
        <p:nvPr/>
      </p:nvGrpSpPr>
      <p:grpSpPr>
        <a:xfrm>
          <a:off x="0" y="0"/>
          <a:ext cx="0" cy="0"/>
          <a:chOff x="0" y="0"/>
          <a:chExt cx="0" cy="0"/>
        </a:xfrm>
      </p:grpSpPr>
      <p:grpSp>
        <p:nvGrpSpPr>
          <p:cNvPr id="21" name="Google Shape;21;p35"/>
          <p:cNvGrpSpPr/>
          <p:nvPr/>
        </p:nvGrpSpPr>
        <p:grpSpPr>
          <a:xfrm>
            <a:off x="242855" y="1756548"/>
            <a:ext cx="9346503" cy="5675925"/>
            <a:chOff x="-1" y="-1"/>
            <a:chExt cx="9346502" cy="5675924"/>
          </a:xfrm>
        </p:grpSpPr>
        <p:sp>
          <p:nvSpPr>
            <p:cNvPr id="22" name="Google Shape;22;p35"/>
            <p:cNvSpPr/>
            <p:nvPr/>
          </p:nvSpPr>
          <p:spPr>
            <a:xfrm>
              <a:off x="-1" y="-1"/>
              <a:ext cx="9346502" cy="5675924"/>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35"/>
            <p:cNvSpPr txBox="1"/>
            <p:nvPr/>
          </p:nvSpPr>
          <p:spPr>
            <a:xfrm>
              <a:off x="0" y="2647844"/>
              <a:ext cx="9091318"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4" name="Google Shape;24;p35" descr="Imagen 9"/>
          <p:cNvPicPr preferRelativeResize="0"/>
          <p:nvPr/>
        </p:nvPicPr>
        <p:blipFill rotWithShape="1">
          <a:blip r:embed="rId2">
            <a:alphaModFix/>
          </a:blip>
          <a:srcRect/>
          <a:stretch/>
        </p:blipFill>
        <p:spPr>
          <a:xfrm>
            <a:off x="433440" y="418596"/>
            <a:ext cx="2897435" cy="680400"/>
          </a:xfrm>
          <a:prstGeom prst="rect">
            <a:avLst/>
          </a:prstGeom>
          <a:noFill/>
          <a:ln>
            <a:noFill/>
          </a:ln>
        </p:spPr>
      </p:pic>
      <p:pic>
        <p:nvPicPr>
          <p:cNvPr id="25" name="Google Shape;25;p35" descr="Imagen 4"/>
          <p:cNvPicPr preferRelativeResize="0"/>
          <p:nvPr/>
        </p:nvPicPr>
        <p:blipFill rotWithShape="1">
          <a:blip r:embed="rId3">
            <a:alphaModFix/>
          </a:blip>
          <a:srcRect/>
          <a:stretch/>
        </p:blipFill>
        <p:spPr>
          <a:xfrm>
            <a:off x="8272364" y="1222172"/>
            <a:ext cx="1080001" cy="241875"/>
          </a:xfrm>
          <a:prstGeom prst="rect">
            <a:avLst/>
          </a:prstGeom>
          <a:noFill/>
          <a:ln>
            <a:noFill/>
          </a:ln>
        </p:spPr>
      </p:pic>
      <p:pic>
        <p:nvPicPr>
          <p:cNvPr id="26" name="Google Shape;26;p35" descr="Imagen 5"/>
          <p:cNvPicPr preferRelativeResize="0"/>
          <p:nvPr/>
        </p:nvPicPr>
        <p:blipFill rotWithShape="1">
          <a:blip r:embed="rId4">
            <a:alphaModFix/>
          </a:blip>
          <a:srcRect/>
          <a:stretch/>
        </p:blipFill>
        <p:spPr>
          <a:xfrm>
            <a:off x="8272364" y="418596"/>
            <a:ext cx="1080001" cy="664778"/>
          </a:xfrm>
          <a:prstGeom prst="rect">
            <a:avLst/>
          </a:prstGeom>
          <a:noFill/>
          <a:ln>
            <a:noFill/>
          </a:ln>
        </p:spPr>
      </p:pic>
      <p:sp>
        <p:nvSpPr>
          <p:cNvPr id="27" name="Google Shape;27;p35"/>
          <p:cNvSpPr txBox="1">
            <a:spLocks noGrp="1"/>
          </p:cNvSpPr>
          <p:nvPr>
            <p:ph type="sldNum" idx="12"/>
          </p:nvPr>
        </p:nvSpPr>
        <p:spPr>
          <a:xfrm>
            <a:off x="4695825" y="6800556"/>
            <a:ext cx="2266950" cy="40640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Arial"/>
              <a:buNone/>
              <a:defRPr sz="1200"/>
            </a:lvl1pPr>
            <a:lvl2pPr marL="0" lvl="1" indent="0" algn="r">
              <a:lnSpc>
                <a:spcPct val="100000"/>
              </a:lnSpc>
              <a:spcBef>
                <a:spcPts val="0"/>
              </a:spcBef>
              <a:spcAft>
                <a:spcPts val="0"/>
              </a:spcAft>
              <a:buClr>
                <a:srgbClr val="000000"/>
              </a:buClr>
              <a:buSzPts val="1200"/>
              <a:buFont typeface="Arial"/>
              <a:buNone/>
              <a:defRPr sz="1200"/>
            </a:lvl2pPr>
            <a:lvl3pPr marL="0" lvl="2" indent="0" algn="r">
              <a:lnSpc>
                <a:spcPct val="100000"/>
              </a:lnSpc>
              <a:spcBef>
                <a:spcPts val="0"/>
              </a:spcBef>
              <a:spcAft>
                <a:spcPts val="0"/>
              </a:spcAft>
              <a:buClr>
                <a:srgbClr val="000000"/>
              </a:buClr>
              <a:buSzPts val="1200"/>
              <a:buFont typeface="Arial"/>
              <a:buNone/>
              <a:defRPr sz="1200"/>
            </a:lvl3pPr>
            <a:lvl4pPr marL="0" lvl="3" indent="0" algn="r">
              <a:lnSpc>
                <a:spcPct val="100000"/>
              </a:lnSpc>
              <a:spcBef>
                <a:spcPts val="0"/>
              </a:spcBef>
              <a:spcAft>
                <a:spcPts val="0"/>
              </a:spcAft>
              <a:buClr>
                <a:srgbClr val="000000"/>
              </a:buClr>
              <a:buSzPts val="1200"/>
              <a:buFont typeface="Arial"/>
              <a:buNone/>
              <a:defRPr sz="1200"/>
            </a:lvl4pPr>
            <a:lvl5pPr marL="0" lvl="4" indent="0" algn="r">
              <a:lnSpc>
                <a:spcPct val="100000"/>
              </a:lnSpc>
              <a:spcBef>
                <a:spcPts val="0"/>
              </a:spcBef>
              <a:spcAft>
                <a:spcPts val="0"/>
              </a:spcAft>
              <a:buClr>
                <a:srgbClr val="000000"/>
              </a:buClr>
              <a:buSzPts val="1200"/>
              <a:buFont typeface="Arial"/>
              <a:buNone/>
              <a:defRPr sz="1200"/>
            </a:lvl5pPr>
            <a:lvl6pPr marL="0" lvl="5" indent="0" algn="r">
              <a:lnSpc>
                <a:spcPct val="100000"/>
              </a:lnSpc>
              <a:spcBef>
                <a:spcPts val="0"/>
              </a:spcBef>
              <a:spcAft>
                <a:spcPts val="0"/>
              </a:spcAft>
              <a:buClr>
                <a:srgbClr val="000000"/>
              </a:buClr>
              <a:buSzPts val="1200"/>
              <a:buFont typeface="Arial"/>
              <a:buNone/>
              <a:defRPr sz="1200"/>
            </a:lvl6pPr>
            <a:lvl7pPr marL="0" lvl="6" indent="0" algn="r">
              <a:lnSpc>
                <a:spcPct val="100000"/>
              </a:lnSpc>
              <a:spcBef>
                <a:spcPts val="0"/>
              </a:spcBef>
              <a:spcAft>
                <a:spcPts val="0"/>
              </a:spcAft>
              <a:buClr>
                <a:srgbClr val="000000"/>
              </a:buClr>
              <a:buSzPts val="1200"/>
              <a:buFont typeface="Arial"/>
              <a:buNone/>
              <a:defRPr sz="1200"/>
            </a:lvl7pPr>
            <a:lvl8pPr marL="0" lvl="7" indent="0" algn="r">
              <a:lnSpc>
                <a:spcPct val="100000"/>
              </a:lnSpc>
              <a:spcBef>
                <a:spcPts val="0"/>
              </a:spcBef>
              <a:spcAft>
                <a:spcPts val="0"/>
              </a:spcAft>
              <a:buClr>
                <a:srgbClr val="000000"/>
              </a:buClr>
              <a:buSzPts val="1200"/>
              <a:buFont typeface="Arial"/>
              <a:buNone/>
              <a:defRPr sz="1200"/>
            </a:lvl8pPr>
            <a:lvl9pPr marL="0" lvl="8" indent="0" algn="r">
              <a:lnSpc>
                <a:spcPct val="100000"/>
              </a:lnSpc>
              <a:spcBef>
                <a:spcPts val="0"/>
              </a:spcBef>
              <a:spcAft>
                <a:spcPts val="0"/>
              </a:spcAft>
              <a:buClr>
                <a:srgbClr val="000000"/>
              </a:buClr>
              <a:buSzPts val="1200"/>
              <a:buFont typeface="Arial"/>
              <a:buNone/>
              <a:defRPr sz="1200"/>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28"/>
        <p:cNvGrpSpPr/>
        <p:nvPr/>
      </p:nvGrpSpPr>
      <p:grpSpPr>
        <a:xfrm>
          <a:off x="0" y="0"/>
          <a:ext cx="0" cy="0"/>
          <a:chOff x="0" y="0"/>
          <a:chExt cx="0" cy="0"/>
        </a:xfrm>
      </p:grpSpPr>
      <p:sp>
        <p:nvSpPr>
          <p:cNvPr id="29" name="Google Shape;29;p36"/>
          <p:cNvSpPr/>
          <p:nvPr/>
        </p:nvSpPr>
        <p:spPr>
          <a:xfrm>
            <a:off x="180899" y="180900"/>
            <a:ext cx="79110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0" name="Google Shape;30;p36"/>
          <p:cNvGrpSpPr/>
          <p:nvPr/>
        </p:nvGrpSpPr>
        <p:grpSpPr>
          <a:xfrm>
            <a:off x="8091899" y="451666"/>
            <a:ext cx="662102" cy="380236"/>
            <a:chOff x="0" y="0"/>
            <a:chExt cx="662100" cy="380234"/>
          </a:xfrm>
        </p:grpSpPr>
        <p:sp>
          <p:nvSpPr>
            <p:cNvPr id="31" name="Google Shape;31;p36"/>
            <p:cNvSpPr/>
            <p:nvPr/>
          </p:nvSpPr>
          <p:spPr>
            <a:xfrm>
              <a:off x="0" y="327733"/>
              <a:ext cx="662100" cy="52501"/>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36"/>
            <p:cNvSpPr txBox="1"/>
            <p:nvPr/>
          </p:nvSpPr>
          <p:spPr>
            <a:xfrm>
              <a:off x="0" y="0"/>
              <a:ext cx="662100"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33" name="Google Shape;33;p36"/>
          <p:cNvGrpSpPr/>
          <p:nvPr/>
        </p:nvGrpSpPr>
        <p:grpSpPr>
          <a:xfrm>
            <a:off x="8753999" y="451666"/>
            <a:ext cx="785402" cy="380236"/>
            <a:chOff x="0" y="0"/>
            <a:chExt cx="785401" cy="380234"/>
          </a:xfrm>
        </p:grpSpPr>
        <p:sp>
          <p:nvSpPr>
            <p:cNvPr id="34" name="Google Shape;34;p36"/>
            <p:cNvSpPr/>
            <p:nvPr/>
          </p:nvSpPr>
          <p:spPr>
            <a:xfrm>
              <a:off x="0" y="327733"/>
              <a:ext cx="785401" cy="52501"/>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6"/>
            <p:cNvSpPr txBox="1"/>
            <p:nvPr/>
          </p:nvSpPr>
          <p:spPr>
            <a:xfrm>
              <a:off x="0" y="0"/>
              <a:ext cx="785401"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36" name="Google Shape;36;p36"/>
          <p:cNvSpPr txBox="1"/>
          <p:nvPr/>
        </p:nvSpPr>
        <p:spPr>
          <a:xfrm>
            <a:off x="442650" y="350325"/>
            <a:ext cx="7441801" cy="372209"/>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Dotación de Personal</a:t>
            </a:r>
            <a:endParaRPr/>
          </a:p>
        </p:txBody>
      </p:sp>
      <p:sp>
        <p:nvSpPr>
          <p:cNvPr id="37" name="Google Shape;37;p36"/>
          <p:cNvSpPr txBox="1"/>
          <p:nvPr/>
        </p:nvSpPr>
        <p:spPr>
          <a:xfrm>
            <a:off x="8443617" y="271142"/>
            <a:ext cx="1166701" cy="392005"/>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6|</a:t>
            </a:r>
            <a:r>
              <a:rPr lang="en-US" sz="1600" b="0" i="0" u="none" strike="noStrike" cap="none">
                <a:solidFill>
                  <a:srgbClr val="ED6B00"/>
                </a:solidFill>
                <a:latin typeface="Calibri"/>
                <a:ea typeface="Calibri"/>
                <a:cs typeface="Calibri"/>
                <a:sym typeface="Calibri"/>
              </a:rPr>
              <a:t>3</a:t>
            </a:r>
            <a:endParaRPr/>
          </a:p>
        </p:txBody>
      </p:sp>
      <p:sp>
        <p:nvSpPr>
          <p:cNvPr id="38" name="Google Shape;38;p36"/>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lvl1pPr marL="0" marR="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200">
              <a:latin typeface="Arial"/>
              <a:ea typeface="Arial"/>
              <a:cs typeface="Arial"/>
              <a:sym typeface="Arial"/>
            </a:endParaRPr>
          </a:p>
        </p:txBody>
      </p:sp>
      <p:sp>
        <p:nvSpPr>
          <p:cNvPr id="39" name="Google Shape;39;p36"/>
          <p:cNvSpPr txBox="1"/>
          <p:nvPr/>
        </p:nvSpPr>
        <p:spPr>
          <a:xfrm>
            <a:off x="375975" y="6881800"/>
            <a:ext cx="6786599"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_AND_BODY">
  <p:cSld name="TITLE_AND_BODY 2">
    <p:spTree>
      <p:nvGrpSpPr>
        <p:cNvPr id="1" name="Shape 40"/>
        <p:cNvGrpSpPr/>
        <p:nvPr/>
      </p:nvGrpSpPr>
      <p:grpSpPr>
        <a:xfrm>
          <a:off x="0" y="0"/>
          <a:ext cx="0" cy="0"/>
          <a:chOff x="0" y="0"/>
          <a:chExt cx="0" cy="0"/>
        </a:xfrm>
      </p:grpSpPr>
      <p:sp>
        <p:nvSpPr>
          <p:cNvPr id="41" name="Google Shape;41;p37"/>
          <p:cNvSpPr/>
          <p:nvPr/>
        </p:nvSpPr>
        <p:spPr>
          <a:xfrm rot="10800000" flipH="1">
            <a:off x="180974" y="832249"/>
            <a:ext cx="9358202" cy="1236901"/>
          </a:xfrm>
          <a:custGeom>
            <a:avLst/>
            <a:gdLst/>
            <a:ahLst/>
            <a:cxnLst/>
            <a:rect l="l" t="t"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37"/>
          <p:cNvSpPr/>
          <p:nvPr/>
        </p:nvSpPr>
        <p:spPr>
          <a:xfrm>
            <a:off x="180899" y="180900"/>
            <a:ext cx="79110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 name="Google Shape;43;p37"/>
          <p:cNvGrpSpPr/>
          <p:nvPr/>
        </p:nvGrpSpPr>
        <p:grpSpPr>
          <a:xfrm>
            <a:off x="8091899" y="451666"/>
            <a:ext cx="662102" cy="380236"/>
            <a:chOff x="0" y="0"/>
            <a:chExt cx="662100" cy="380234"/>
          </a:xfrm>
        </p:grpSpPr>
        <p:sp>
          <p:nvSpPr>
            <p:cNvPr id="44" name="Google Shape;44;p37"/>
            <p:cNvSpPr/>
            <p:nvPr/>
          </p:nvSpPr>
          <p:spPr>
            <a:xfrm>
              <a:off x="0" y="327733"/>
              <a:ext cx="662100" cy="52501"/>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37"/>
            <p:cNvSpPr txBox="1"/>
            <p:nvPr/>
          </p:nvSpPr>
          <p:spPr>
            <a:xfrm>
              <a:off x="0" y="0"/>
              <a:ext cx="662100"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46" name="Google Shape;46;p37"/>
          <p:cNvGrpSpPr/>
          <p:nvPr/>
        </p:nvGrpSpPr>
        <p:grpSpPr>
          <a:xfrm>
            <a:off x="8753999" y="451666"/>
            <a:ext cx="785402" cy="380236"/>
            <a:chOff x="0" y="0"/>
            <a:chExt cx="785401" cy="380234"/>
          </a:xfrm>
        </p:grpSpPr>
        <p:sp>
          <p:nvSpPr>
            <p:cNvPr id="47" name="Google Shape;47;p37"/>
            <p:cNvSpPr/>
            <p:nvPr/>
          </p:nvSpPr>
          <p:spPr>
            <a:xfrm>
              <a:off x="0" y="327733"/>
              <a:ext cx="785401" cy="52501"/>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37"/>
            <p:cNvSpPr txBox="1"/>
            <p:nvPr/>
          </p:nvSpPr>
          <p:spPr>
            <a:xfrm>
              <a:off x="0" y="0"/>
              <a:ext cx="785401"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9" name="Google Shape;49;p37"/>
          <p:cNvSpPr txBox="1"/>
          <p:nvPr/>
        </p:nvSpPr>
        <p:spPr>
          <a:xfrm>
            <a:off x="8443617" y="271142"/>
            <a:ext cx="1166701" cy="392005"/>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6|</a:t>
            </a:r>
            <a:r>
              <a:rPr lang="en-US" sz="1600" b="0" i="0" u="none" strike="noStrike" cap="none">
                <a:solidFill>
                  <a:srgbClr val="ED6B00"/>
                </a:solidFill>
                <a:latin typeface="Calibri"/>
                <a:ea typeface="Calibri"/>
                <a:cs typeface="Calibri"/>
                <a:sym typeface="Calibri"/>
              </a:rPr>
              <a:t>3</a:t>
            </a:r>
            <a:endParaRPr/>
          </a:p>
        </p:txBody>
      </p:sp>
      <p:sp>
        <p:nvSpPr>
          <p:cNvPr id="50" name="Google Shape;50;p37"/>
          <p:cNvSpPr txBox="1"/>
          <p:nvPr/>
        </p:nvSpPr>
        <p:spPr>
          <a:xfrm>
            <a:off x="442650" y="350325"/>
            <a:ext cx="7441801" cy="372209"/>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Dotación de Personal</a:t>
            </a:r>
            <a:endParaRPr/>
          </a:p>
        </p:txBody>
      </p:sp>
      <p:sp>
        <p:nvSpPr>
          <p:cNvPr id="51" name="Google Shape;51;p37"/>
          <p:cNvSpPr txBox="1"/>
          <p:nvPr/>
        </p:nvSpPr>
        <p:spPr>
          <a:xfrm>
            <a:off x="375975" y="6881800"/>
            <a:ext cx="6786599"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52" name="Google Shape;52;p37"/>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lvl1pPr marL="0" marR="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200">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_ONLY" type="titleOnly">
  <p:cSld name="TITLE_ONLY">
    <p:spTree>
      <p:nvGrpSpPr>
        <p:cNvPr id="1" name="Shape 53"/>
        <p:cNvGrpSpPr/>
        <p:nvPr/>
      </p:nvGrpSpPr>
      <p:grpSpPr>
        <a:xfrm>
          <a:off x="0" y="0"/>
          <a:ext cx="0" cy="0"/>
          <a:chOff x="0" y="0"/>
          <a:chExt cx="0" cy="0"/>
        </a:xfrm>
      </p:grpSpPr>
      <p:sp>
        <p:nvSpPr>
          <p:cNvPr id="54" name="Google Shape;54;p38"/>
          <p:cNvSpPr/>
          <p:nvPr/>
        </p:nvSpPr>
        <p:spPr>
          <a:xfrm rot="10800000" flipH="1">
            <a:off x="181649" y="822025"/>
            <a:ext cx="9356702"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38"/>
          <p:cNvSpPr/>
          <p:nvPr/>
        </p:nvSpPr>
        <p:spPr>
          <a:xfrm>
            <a:off x="180899" y="180900"/>
            <a:ext cx="79110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 name="Google Shape;56;p38"/>
          <p:cNvGrpSpPr/>
          <p:nvPr/>
        </p:nvGrpSpPr>
        <p:grpSpPr>
          <a:xfrm>
            <a:off x="8091899" y="451666"/>
            <a:ext cx="662102" cy="380236"/>
            <a:chOff x="0" y="0"/>
            <a:chExt cx="662100" cy="380234"/>
          </a:xfrm>
        </p:grpSpPr>
        <p:sp>
          <p:nvSpPr>
            <p:cNvPr id="57" name="Google Shape;57;p38"/>
            <p:cNvSpPr/>
            <p:nvPr/>
          </p:nvSpPr>
          <p:spPr>
            <a:xfrm>
              <a:off x="0" y="327733"/>
              <a:ext cx="662100" cy="52501"/>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8"/>
            <p:cNvSpPr txBox="1"/>
            <p:nvPr/>
          </p:nvSpPr>
          <p:spPr>
            <a:xfrm>
              <a:off x="0" y="0"/>
              <a:ext cx="662100"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59" name="Google Shape;59;p38"/>
          <p:cNvGrpSpPr/>
          <p:nvPr/>
        </p:nvGrpSpPr>
        <p:grpSpPr>
          <a:xfrm>
            <a:off x="8753999" y="451666"/>
            <a:ext cx="785402" cy="380236"/>
            <a:chOff x="0" y="0"/>
            <a:chExt cx="785401" cy="380234"/>
          </a:xfrm>
        </p:grpSpPr>
        <p:sp>
          <p:nvSpPr>
            <p:cNvPr id="60" name="Google Shape;60;p38"/>
            <p:cNvSpPr/>
            <p:nvPr/>
          </p:nvSpPr>
          <p:spPr>
            <a:xfrm>
              <a:off x="0" y="327733"/>
              <a:ext cx="785401" cy="52501"/>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8"/>
            <p:cNvSpPr txBox="1"/>
            <p:nvPr/>
          </p:nvSpPr>
          <p:spPr>
            <a:xfrm>
              <a:off x="0" y="0"/>
              <a:ext cx="785401"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62" name="Google Shape;62;p38"/>
          <p:cNvSpPr txBox="1"/>
          <p:nvPr/>
        </p:nvSpPr>
        <p:spPr>
          <a:xfrm>
            <a:off x="442650" y="350325"/>
            <a:ext cx="7441801" cy="372209"/>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a:solidFill>
                  <a:srgbClr val="FFFFFF"/>
                </a:solidFill>
                <a:latin typeface="Calibri"/>
                <a:ea typeface="Calibri"/>
                <a:cs typeface="Calibri"/>
                <a:sym typeface="Calibri"/>
              </a:rPr>
              <a:t>MÓDULO</a:t>
            </a:r>
            <a:r>
              <a:rPr lang="en-US" sz="1400" b="0" i="0" u="none" strike="noStrike" cap="none">
                <a:solidFill>
                  <a:srgbClr val="FFFFFF"/>
                </a:solidFill>
                <a:latin typeface="Calibri"/>
                <a:ea typeface="Calibri"/>
                <a:cs typeface="Calibri"/>
                <a:sym typeface="Calibri"/>
              </a:rPr>
              <a:t>  Dotación de Personal</a:t>
            </a:r>
            <a:endParaRPr/>
          </a:p>
        </p:txBody>
      </p:sp>
      <p:sp>
        <p:nvSpPr>
          <p:cNvPr id="63" name="Google Shape;63;p38"/>
          <p:cNvSpPr txBox="1"/>
          <p:nvPr/>
        </p:nvSpPr>
        <p:spPr>
          <a:xfrm>
            <a:off x="8443617" y="271142"/>
            <a:ext cx="1166701" cy="392005"/>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6|</a:t>
            </a:r>
            <a:r>
              <a:rPr lang="en-US" sz="1600" b="0" i="0" u="none" strike="noStrike" cap="none">
                <a:solidFill>
                  <a:srgbClr val="ED6B00"/>
                </a:solidFill>
                <a:latin typeface="Calibri"/>
                <a:ea typeface="Calibri"/>
                <a:cs typeface="Calibri"/>
                <a:sym typeface="Calibri"/>
              </a:rPr>
              <a:t>3</a:t>
            </a:r>
            <a:endParaRPr/>
          </a:p>
        </p:txBody>
      </p:sp>
      <p:sp>
        <p:nvSpPr>
          <p:cNvPr id="64" name="Google Shape;64;p38"/>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lvl1pPr marL="0" marR="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200">
              <a:latin typeface="Arial"/>
              <a:ea typeface="Arial"/>
              <a:cs typeface="Arial"/>
              <a:sym typeface="Arial"/>
            </a:endParaRPr>
          </a:p>
        </p:txBody>
      </p:sp>
      <p:sp>
        <p:nvSpPr>
          <p:cNvPr id="65" name="Google Shape;65;p38"/>
          <p:cNvSpPr txBox="1"/>
          <p:nvPr/>
        </p:nvSpPr>
        <p:spPr>
          <a:xfrm>
            <a:off x="375975" y="6881800"/>
            <a:ext cx="6786599"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_AND_TWO_COLUMNS" type="twoColTx">
  <p:cSld name="TITLE_AND_TWO_COLUMNS">
    <p:spTree>
      <p:nvGrpSpPr>
        <p:cNvPr id="1" name="Shape 66"/>
        <p:cNvGrpSpPr/>
        <p:nvPr/>
      </p:nvGrpSpPr>
      <p:grpSpPr>
        <a:xfrm>
          <a:off x="0" y="0"/>
          <a:ext cx="0" cy="0"/>
          <a:chOff x="0" y="0"/>
          <a:chExt cx="0" cy="0"/>
        </a:xfrm>
      </p:grpSpPr>
      <p:sp>
        <p:nvSpPr>
          <p:cNvPr id="67" name="Google Shape;67;p39"/>
          <p:cNvSpPr/>
          <p:nvPr/>
        </p:nvSpPr>
        <p:spPr>
          <a:xfrm rot="10800000" flipH="1">
            <a:off x="181649" y="822025"/>
            <a:ext cx="9356702"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39"/>
          <p:cNvSpPr/>
          <p:nvPr/>
        </p:nvSpPr>
        <p:spPr>
          <a:xfrm>
            <a:off x="180899" y="180900"/>
            <a:ext cx="79110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 name="Google Shape;69;p39"/>
          <p:cNvGrpSpPr/>
          <p:nvPr/>
        </p:nvGrpSpPr>
        <p:grpSpPr>
          <a:xfrm>
            <a:off x="8091899" y="451666"/>
            <a:ext cx="662102" cy="380236"/>
            <a:chOff x="0" y="0"/>
            <a:chExt cx="662100" cy="380234"/>
          </a:xfrm>
        </p:grpSpPr>
        <p:sp>
          <p:nvSpPr>
            <p:cNvPr id="70" name="Google Shape;70;p39"/>
            <p:cNvSpPr/>
            <p:nvPr/>
          </p:nvSpPr>
          <p:spPr>
            <a:xfrm>
              <a:off x="0" y="327733"/>
              <a:ext cx="662100" cy="52501"/>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39"/>
            <p:cNvSpPr txBox="1"/>
            <p:nvPr/>
          </p:nvSpPr>
          <p:spPr>
            <a:xfrm>
              <a:off x="0" y="0"/>
              <a:ext cx="662100"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72" name="Google Shape;72;p39"/>
          <p:cNvGrpSpPr/>
          <p:nvPr/>
        </p:nvGrpSpPr>
        <p:grpSpPr>
          <a:xfrm>
            <a:off x="8753999" y="451666"/>
            <a:ext cx="785402" cy="380236"/>
            <a:chOff x="0" y="0"/>
            <a:chExt cx="785401" cy="380234"/>
          </a:xfrm>
        </p:grpSpPr>
        <p:sp>
          <p:nvSpPr>
            <p:cNvPr id="73" name="Google Shape;73;p39"/>
            <p:cNvSpPr/>
            <p:nvPr/>
          </p:nvSpPr>
          <p:spPr>
            <a:xfrm>
              <a:off x="0" y="327733"/>
              <a:ext cx="785401" cy="52501"/>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39"/>
            <p:cNvSpPr txBox="1"/>
            <p:nvPr/>
          </p:nvSpPr>
          <p:spPr>
            <a:xfrm>
              <a:off x="0" y="0"/>
              <a:ext cx="785401"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75" name="Google Shape;75;p39"/>
          <p:cNvSpPr txBox="1"/>
          <p:nvPr/>
        </p:nvSpPr>
        <p:spPr>
          <a:xfrm>
            <a:off x="442650" y="350325"/>
            <a:ext cx="7441801" cy="372209"/>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Dotación</a:t>
            </a:r>
            <a:r>
              <a:rPr lang="en-US" sz="1400" b="0" i="0" u="none" strike="noStrike" cap="none" dirty="0">
                <a:solidFill>
                  <a:srgbClr val="FFFFFF"/>
                </a:solidFill>
                <a:latin typeface="Calibri"/>
                <a:ea typeface="Calibri"/>
                <a:cs typeface="Calibri"/>
                <a:sym typeface="Calibri"/>
              </a:rPr>
              <a:t> de Personal</a:t>
            </a:r>
            <a:endParaRPr dirty="0"/>
          </a:p>
        </p:txBody>
      </p:sp>
      <p:sp>
        <p:nvSpPr>
          <p:cNvPr id="76" name="Google Shape;76;p39"/>
          <p:cNvSpPr txBox="1"/>
          <p:nvPr/>
        </p:nvSpPr>
        <p:spPr>
          <a:xfrm>
            <a:off x="8443617" y="271142"/>
            <a:ext cx="1166701" cy="392005"/>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Actividad 6|</a:t>
            </a:r>
            <a:r>
              <a:rPr lang="en-US" sz="1600" b="0" i="0" u="none" strike="noStrike" cap="none">
                <a:solidFill>
                  <a:srgbClr val="ED6B00"/>
                </a:solidFill>
                <a:latin typeface="Calibri"/>
                <a:ea typeface="Calibri"/>
                <a:cs typeface="Calibri"/>
                <a:sym typeface="Calibri"/>
              </a:rPr>
              <a:t>3</a:t>
            </a:r>
            <a:endParaRPr/>
          </a:p>
        </p:txBody>
      </p:sp>
      <p:sp>
        <p:nvSpPr>
          <p:cNvPr id="77" name="Google Shape;77;p39"/>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lvl1pPr marL="0" marR="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200">
              <a:latin typeface="Arial"/>
              <a:ea typeface="Arial"/>
              <a:cs typeface="Arial"/>
              <a:sym typeface="Arial"/>
            </a:endParaRPr>
          </a:p>
        </p:txBody>
      </p:sp>
      <p:sp>
        <p:nvSpPr>
          <p:cNvPr id="78" name="Google Shape;78;p39"/>
          <p:cNvSpPr txBox="1"/>
          <p:nvPr/>
        </p:nvSpPr>
        <p:spPr>
          <a:xfrm>
            <a:off x="375975" y="6881800"/>
            <a:ext cx="6786599"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One column text 2">
  <p:cSld name="1_One column text 2">
    <p:spTree>
      <p:nvGrpSpPr>
        <p:cNvPr id="1" name="Shape 79"/>
        <p:cNvGrpSpPr/>
        <p:nvPr/>
      </p:nvGrpSpPr>
      <p:grpSpPr>
        <a:xfrm>
          <a:off x="0" y="0"/>
          <a:ext cx="0" cy="0"/>
          <a:chOff x="0" y="0"/>
          <a:chExt cx="0" cy="0"/>
        </a:xfrm>
      </p:grpSpPr>
      <p:sp>
        <p:nvSpPr>
          <p:cNvPr id="80" name="Google Shape;80;p40"/>
          <p:cNvSpPr/>
          <p:nvPr/>
        </p:nvSpPr>
        <p:spPr>
          <a:xfrm rot="10800000" flipH="1">
            <a:off x="181649" y="822025"/>
            <a:ext cx="9356702" cy="6531300"/>
          </a:xfrm>
          <a:custGeom>
            <a:avLst/>
            <a:gdLst/>
            <a:ahLst/>
            <a:cxnLst/>
            <a:rect l="l" t="t"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1" name="Google Shape;81;p40"/>
          <p:cNvGrpSpPr/>
          <p:nvPr/>
        </p:nvGrpSpPr>
        <p:grpSpPr>
          <a:xfrm>
            <a:off x="8091899" y="451666"/>
            <a:ext cx="662102" cy="380236"/>
            <a:chOff x="0" y="0"/>
            <a:chExt cx="662100" cy="380234"/>
          </a:xfrm>
        </p:grpSpPr>
        <p:sp>
          <p:nvSpPr>
            <p:cNvPr id="82" name="Google Shape;82;p40"/>
            <p:cNvSpPr/>
            <p:nvPr/>
          </p:nvSpPr>
          <p:spPr>
            <a:xfrm>
              <a:off x="0" y="327733"/>
              <a:ext cx="662100" cy="52501"/>
            </a:xfrm>
            <a:prstGeom prst="rect">
              <a:avLst/>
            </a:prstGeom>
            <a:solidFill>
              <a:srgbClr val="0F69B4"/>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0"/>
            <p:cNvSpPr txBox="1"/>
            <p:nvPr/>
          </p:nvSpPr>
          <p:spPr>
            <a:xfrm>
              <a:off x="0" y="0"/>
              <a:ext cx="662100"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84" name="Google Shape;84;p40"/>
          <p:cNvGrpSpPr/>
          <p:nvPr/>
        </p:nvGrpSpPr>
        <p:grpSpPr>
          <a:xfrm>
            <a:off x="8753999" y="451666"/>
            <a:ext cx="785402" cy="380236"/>
            <a:chOff x="0" y="0"/>
            <a:chExt cx="785401" cy="380234"/>
          </a:xfrm>
        </p:grpSpPr>
        <p:sp>
          <p:nvSpPr>
            <p:cNvPr id="85" name="Google Shape;85;p40"/>
            <p:cNvSpPr/>
            <p:nvPr/>
          </p:nvSpPr>
          <p:spPr>
            <a:xfrm>
              <a:off x="0" y="327733"/>
              <a:ext cx="785401" cy="52501"/>
            </a:xfrm>
            <a:prstGeom prst="rect">
              <a:avLst/>
            </a:prstGeom>
            <a:solidFill>
              <a:srgbClr val="EB3C46"/>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0"/>
            <p:cNvSpPr txBox="1"/>
            <p:nvPr/>
          </p:nvSpPr>
          <p:spPr>
            <a:xfrm>
              <a:off x="0" y="0"/>
              <a:ext cx="785401" cy="380234"/>
            </a:xfrm>
            <a:prstGeom prst="rect">
              <a:avLst/>
            </a:prstGeom>
            <a:noFill/>
            <a:ln>
              <a:noFill/>
            </a:ln>
          </p:spPr>
          <p:txBody>
            <a:bodyPr spcFirstLastPara="1" wrap="square" lIns="91400" tIns="91400" rIns="91400" bIns="91400" anchor="b"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87" name="Google Shape;87;p40"/>
          <p:cNvSpPr/>
          <p:nvPr/>
        </p:nvSpPr>
        <p:spPr>
          <a:xfrm>
            <a:off x="181650" y="180900"/>
            <a:ext cx="79092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a:stretch>
          </a:blip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0"/>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lvl1pPr marL="0" marR="0" lvl="0"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200">
              <a:latin typeface="Arial"/>
              <a:ea typeface="Arial"/>
              <a:cs typeface="Arial"/>
              <a:sym typeface="Arial"/>
            </a:endParaRPr>
          </a:p>
        </p:txBody>
      </p:sp>
      <p:sp>
        <p:nvSpPr>
          <p:cNvPr id="89" name="Google Shape;89;p40"/>
          <p:cNvSpPr txBox="1"/>
          <p:nvPr/>
        </p:nvSpPr>
        <p:spPr>
          <a:xfrm>
            <a:off x="8170651" y="288449"/>
            <a:ext cx="1166701" cy="372209"/>
          </a:xfrm>
          <a:prstGeom prst="rect">
            <a:avLst/>
          </a:prstGeom>
          <a:noFill/>
          <a:ln>
            <a:noFill/>
          </a:ln>
        </p:spPr>
        <p:txBody>
          <a:bodyPr spcFirstLastPara="1" wrap="square" lIns="91400" tIns="91400" rIns="91400" bIns="91400" anchor="t" anchorCtr="0">
            <a:spAutoFit/>
          </a:bodyPr>
          <a:lstStyle/>
          <a:p>
            <a:pPr marL="0" marR="0" lvl="0" indent="0" algn="r"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¡Atención!</a:t>
            </a:r>
            <a:endParaRPr/>
          </a:p>
        </p:txBody>
      </p:sp>
      <p:sp>
        <p:nvSpPr>
          <p:cNvPr id="90" name="Google Shape;90;p40"/>
          <p:cNvSpPr txBox="1"/>
          <p:nvPr/>
        </p:nvSpPr>
        <p:spPr>
          <a:xfrm>
            <a:off x="375975" y="6881800"/>
            <a:ext cx="6786599"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741B47"/>
              </a:buClr>
              <a:buSzPts val="1100"/>
              <a:buFont typeface="Calibri"/>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a:p>
        </p:txBody>
      </p:sp>
      <p:sp>
        <p:nvSpPr>
          <p:cNvPr id="13" name="Google Shape;68;p39"/>
          <p:cNvSpPr/>
          <p:nvPr userDrawn="1"/>
        </p:nvSpPr>
        <p:spPr>
          <a:xfrm>
            <a:off x="180899" y="180900"/>
            <a:ext cx="7911002" cy="651001"/>
          </a:xfrm>
          <a:custGeom>
            <a:avLst/>
            <a:gdLst/>
            <a:ahLst/>
            <a:cxnLst/>
            <a:rect l="l" t="t"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spcFirstLastPara="1" wrap="square" lIns="45700" tIns="45700" rIns="45700" bIns="4570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75;p39"/>
          <p:cNvSpPr txBox="1"/>
          <p:nvPr userDrawn="1"/>
        </p:nvSpPr>
        <p:spPr>
          <a:xfrm>
            <a:off x="442650" y="350325"/>
            <a:ext cx="7441801" cy="372209"/>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rgbClr val="FFFFFF"/>
                </a:solidFill>
                <a:latin typeface="Calibri"/>
                <a:ea typeface="Calibri"/>
                <a:cs typeface="Calibri"/>
                <a:sym typeface="Calibri"/>
              </a:rPr>
              <a:t>Dotación</a:t>
            </a:r>
            <a:r>
              <a:rPr lang="en-US" sz="1400" b="0" i="0" u="none" strike="noStrike" cap="none" dirty="0">
                <a:solidFill>
                  <a:srgbClr val="FFFFFF"/>
                </a:solidFill>
                <a:latin typeface="Calibri"/>
                <a:ea typeface="Calibri"/>
                <a:cs typeface="Calibri"/>
                <a:sym typeface="Calibri"/>
              </a:rPr>
              <a:t> de Personal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33" descr="Imagen 24"/>
          <p:cNvPicPr preferRelativeResize="0"/>
          <p:nvPr/>
        </p:nvPicPr>
        <p:blipFill rotWithShape="1">
          <a:blip r:embed="rId9">
            <a:alphaModFix/>
          </a:blip>
          <a:srcRect/>
          <a:stretch/>
        </p:blipFill>
        <p:spPr>
          <a:xfrm>
            <a:off x="433440" y="418596"/>
            <a:ext cx="2897435" cy="680400"/>
          </a:xfrm>
          <a:prstGeom prst="rect">
            <a:avLst/>
          </a:prstGeom>
          <a:noFill/>
          <a:ln>
            <a:noFill/>
          </a:ln>
        </p:spPr>
      </p:pic>
      <p:grpSp>
        <p:nvGrpSpPr>
          <p:cNvPr id="7" name="Google Shape;7;p33"/>
          <p:cNvGrpSpPr/>
          <p:nvPr/>
        </p:nvGrpSpPr>
        <p:grpSpPr>
          <a:xfrm>
            <a:off x="242855" y="1756548"/>
            <a:ext cx="9346503" cy="5675925"/>
            <a:chOff x="-1" y="-1"/>
            <a:chExt cx="9346502" cy="5675924"/>
          </a:xfrm>
        </p:grpSpPr>
        <p:sp>
          <p:nvSpPr>
            <p:cNvPr id="8" name="Google Shape;8;p33"/>
            <p:cNvSpPr/>
            <p:nvPr/>
          </p:nvSpPr>
          <p:spPr>
            <a:xfrm>
              <a:off x="-1" y="-1"/>
              <a:ext cx="9346502" cy="5675924"/>
            </a:xfrm>
            <a:custGeom>
              <a:avLst/>
              <a:gdLst/>
              <a:ahLst/>
              <a:cxnLst/>
              <a:rect l="l" t="t"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33"/>
            <p:cNvSpPr txBox="1"/>
            <p:nvPr/>
          </p:nvSpPr>
          <p:spPr>
            <a:xfrm>
              <a:off x="0" y="2647844"/>
              <a:ext cx="9091318"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10" name="Google Shape;10;p33" descr="Google Shape;12;p23"/>
          <p:cNvPicPr preferRelativeResize="0"/>
          <p:nvPr/>
        </p:nvPicPr>
        <p:blipFill rotWithShape="1">
          <a:blip r:embed="rId10">
            <a:alphaModFix/>
          </a:blip>
          <a:srcRect/>
          <a:stretch/>
        </p:blipFill>
        <p:spPr>
          <a:xfrm>
            <a:off x="8521706" y="6387272"/>
            <a:ext cx="830660" cy="756001"/>
          </a:xfrm>
          <a:prstGeom prst="rect">
            <a:avLst/>
          </a:prstGeom>
          <a:noFill/>
          <a:ln>
            <a:noFill/>
          </a:ln>
        </p:spPr>
      </p:pic>
      <p:sp>
        <p:nvSpPr>
          <p:cNvPr id="11" name="Google Shape;11;p33"/>
          <p:cNvSpPr/>
          <p:nvPr/>
        </p:nvSpPr>
        <p:spPr>
          <a:xfrm>
            <a:off x="436350" y="6464001"/>
            <a:ext cx="7891862" cy="680475"/>
          </a:xfrm>
          <a:prstGeom prst="roundRect">
            <a:avLst>
              <a:gd name="adj" fmla="val 19335"/>
            </a:avLst>
          </a:prstGeom>
          <a:solidFill>
            <a:srgbClr val="FFB375"/>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baseline="-25000">
              <a:solidFill>
                <a:srgbClr val="FFFFFF"/>
              </a:solidFill>
              <a:latin typeface="Arial"/>
              <a:ea typeface="Arial"/>
              <a:cs typeface="Arial"/>
              <a:sym typeface="Arial"/>
            </a:endParaRPr>
          </a:p>
        </p:txBody>
      </p:sp>
      <p:pic>
        <p:nvPicPr>
          <p:cNvPr id="12" name="Google Shape;12;p33" descr="Imagen 17"/>
          <p:cNvPicPr preferRelativeResize="0"/>
          <p:nvPr/>
        </p:nvPicPr>
        <p:blipFill rotWithShape="1">
          <a:blip r:embed="rId11">
            <a:alphaModFix/>
          </a:blip>
          <a:srcRect/>
          <a:stretch/>
        </p:blipFill>
        <p:spPr>
          <a:xfrm>
            <a:off x="433440" y="6462796"/>
            <a:ext cx="690483" cy="680476"/>
          </a:xfrm>
          <a:prstGeom prst="rect">
            <a:avLst/>
          </a:prstGeom>
          <a:noFill/>
          <a:ln>
            <a:noFill/>
          </a:ln>
        </p:spPr>
      </p:pic>
      <p:pic>
        <p:nvPicPr>
          <p:cNvPr id="13" name="Google Shape;13;p33" descr="Imagen 1"/>
          <p:cNvPicPr preferRelativeResize="0"/>
          <p:nvPr/>
        </p:nvPicPr>
        <p:blipFill rotWithShape="1">
          <a:blip r:embed="rId12">
            <a:alphaModFix/>
          </a:blip>
          <a:srcRect/>
          <a:stretch/>
        </p:blipFill>
        <p:spPr>
          <a:xfrm>
            <a:off x="8272364" y="1222172"/>
            <a:ext cx="1080001" cy="241875"/>
          </a:xfrm>
          <a:prstGeom prst="rect">
            <a:avLst/>
          </a:prstGeom>
          <a:noFill/>
          <a:ln>
            <a:noFill/>
          </a:ln>
        </p:spPr>
      </p:pic>
      <p:pic>
        <p:nvPicPr>
          <p:cNvPr id="14" name="Google Shape;14;p33" descr="Imagen 2"/>
          <p:cNvPicPr preferRelativeResize="0"/>
          <p:nvPr/>
        </p:nvPicPr>
        <p:blipFill rotWithShape="1">
          <a:blip r:embed="rId13">
            <a:alphaModFix/>
          </a:blip>
          <a:srcRect/>
          <a:stretch/>
        </p:blipFill>
        <p:spPr>
          <a:xfrm>
            <a:off x="8272364" y="418596"/>
            <a:ext cx="1080001" cy="664778"/>
          </a:xfrm>
          <a:prstGeom prst="rect">
            <a:avLst/>
          </a:prstGeom>
          <a:noFill/>
          <a:ln>
            <a:noFill/>
          </a:ln>
        </p:spPr>
      </p:pic>
      <p:sp>
        <p:nvSpPr>
          <p:cNvPr id="15" name="Google Shape;15;p33"/>
          <p:cNvSpPr txBox="1">
            <a:spLocks noGrp="1"/>
          </p:cNvSpPr>
          <p:nvPr>
            <p:ph type="title"/>
          </p:nvPr>
        </p:nvSpPr>
        <p:spPr>
          <a:xfrm>
            <a:off x="485775" y="101453"/>
            <a:ext cx="8743950" cy="1661731"/>
          </a:xfrm>
          <a:prstGeom prst="rect">
            <a:avLst/>
          </a:prstGeom>
          <a:noFill/>
          <a:ln>
            <a:noFill/>
          </a:ln>
        </p:spPr>
        <p:txBody>
          <a:bodyPr spcFirstLastPara="1" wrap="square" lIns="45700" tIns="45700" rIns="45700"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33"/>
          <p:cNvSpPr txBox="1">
            <a:spLocks noGrp="1"/>
          </p:cNvSpPr>
          <p:nvPr>
            <p:ph type="body" idx="1"/>
          </p:nvPr>
        </p:nvSpPr>
        <p:spPr>
          <a:xfrm>
            <a:off x="485775" y="1763183"/>
            <a:ext cx="8743950" cy="5793317"/>
          </a:xfrm>
          <a:prstGeom prst="rect">
            <a:avLst/>
          </a:prstGeom>
          <a:noFill/>
          <a:ln>
            <a:noFill/>
          </a:ln>
        </p:spPr>
        <p:txBody>
          <a:bodyPr spcFirstLastPara="1" wrap="square" lIns="45700" tIns="45700" rIns="45700"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33"/>
          <p:cNvSpPr txBox="1">
            <a:spLocks noGrp="1"/>
          </p:cNvSpPr>
          <p:nvPr>
            <p:ph type="sldNum" idx="12"/>
          </p:nvPr>
        </p:nvSpPr>
        <p:spPr>
          <a:xfrm>
            <a:off x="4695825" y="6800556"/>
            <a:ext cx="2266950" cy="4064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p:nvPr/>
        </p:nvSpPr>
        <p:spPr>
          <a:xfrm>
            <a:off x="1176618" y="6563127"/>
            <a:ext cx="7012135" cy="482219"/>
          </a:xfrm>
          <a:prstGeom prst="rect">
            <a:avLst/>
          </a:prstGeom>
          <a:noFill/>
          <a:ln>
            <a:noFill/>
          </a:ln>
        </p:spPr>
        <p:txBody>
          <a:bodyPr spcFirstLastPara="1" wrap="square" lIns="91400" tIns="91400" rIns="91400" bIns="91400" anchor="ctr" anchorCtr="0">
            <a:spAutoFit/>
          </a:bodyPr>
          <a:lstStyle/>
          <a:p>
            <a:pPr marL="0" marR="0" lvl="1" indent="0" algn="just" rtl="0">
              <a:lnSpc>
                <a:spcPct val="100000"/>
              </a:lnSpc>
              <a:spcBef>
                <a:spcPts val="0"/>
              </a:spcBef>
              <a:spcAft>
                <a:spcPts val="0"/>
              </a:spcAft>
              <a:buClr>
                <a:srgbClr val="FFFFFF"/>
              </a:buClr>
              <a:buSzPts val="1100"/>
              <a:buFont typeface="Calibri"/>
              <a:buNone/>
            </a:pPr>
            <a:r>
              <a:rPr lang="en-US" sz="1100" b="0" i="0" u="none" strike="noStrike" cap="non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96" name="Google Shape;96;p1"/>
          <p:cNvSpPr txBox="1"/>
          <p:nvPr/>
        </p:nvSpPr>
        <p:spPr>
          <a:xfrm>
            <a:off x="374949" y="1934836"/>
            <a:ext cx="1444327" cy="59800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MÓDULO 4</a:t>
            </a:r>
            <a:endParaRPr/>
          </a:p>
        </p:txBody>
      </p:sp>
      <p:sp>
        <p:nvSpPr>
          <p:cNvPr id="97" name="Google Shape;97;p1"/>
          <p:cNvSpPr txBox="1"/>
          <p:nvPr/>
        </p:nvSpPr>
        <p:spPr>
          <a:xfrm>
            <a:off x="1139099" y="834800"/>
            <a:ext cx="4156802" cy="339715"/>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RECURSOS HUMANOS </a:t>
            </a:r>
            <a:r>
              <a:rPr lang="en-US" sz="1200" b="0" i="0" u="none" strike="noStrike" cap="none">
                <a:solidFill>
                  <a:srgbClr val="ED6B00"/>
                </a:solidFill>
                <a:latin typeface="Calibri"/>
                <a:ea typeface="Calibri"/>
                <a:cs typeface="Calibri"/>
                <a:sym typeface="Calibri"/>
              </a:rPr>
              <a:t>| NIVEL 4° MEDIO</a:t>
            </a:r>
            <a:endParaRPr/>
          </a:p>
        </p:txBody>
      </p:sp>
      <p:sp>
        <p:nvSpPr>
          <p:cNvPr id="98" name="Google Shape;98;p1"/>
          <p:cNvSpPr txBox="1"/>
          <p:nvPr/>
        </p:nvSpPr>
        <p:spPr>
          <a:xfrm>
            <a:off x="365424" y="2168247"/>
            <a:ext cx="4118087" cy="1666766"/>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DOTACIÓN DE PERSONAL</a:t>
            </a:r>
            <a:endParaRPr/>
          </a:p>
        </p:txBody>
      </p:sp>
      <p:pic>
        <p:nvPicPr>
          <p:cNvPr id="99" name="Google Shape;99;p1" descr="Imagen 3"/>
          <p:cNvPicPr preferRelativeResize="0"/>
          <p:nvPr/>
        </p:nvPicPr>
        <p:blipFill rotWithShape="1">
          <a:blip r:embed="rId3">
            <a:alphaModFix/>
          </a:blip>
          <a:srcRect/>
          <a:stretch/>
        </p:blipFill>
        <p:spPr>
          <a:xfrm>
            <a:off x="2734236" y="2144649"/>
            <a:ext cx="6069106" cy="417251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0"/>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10</a:t>
            </a:fld>
            <a:endParaRPr/>
          </a:p>
        </p:txBody>
      </p:sp>
      <p:sp>
        <p:nvSpPr>
          <p:cNvPr id="252" name="Google Shape;252;p10"/>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IMPORTANCIA DE LA </a:t>
            </a:r>
            <a:r>
              <a:rPr lang="en-US" sz="2800" b="0" i="0" u="none" strike="noStrike" cap="none">
                <a:solidFill>
                  <a:srgbClr val="A93501"/>
                </a:solidFill>
                <a:latin typeface="Calibri"/>
                <a:ea typeface="Calibri"/>
                <a:cs typeface="Calibri"/>
                <a:sym typeface="Calibri"/>
              </a:rPr>
              <a:t>SELECCIÓN DE PERSONAL</a:t>
            </a:r>
            <a:endParaRPr/>
          </a:p>
        </p:txBody>
      </p:sp>
      <p:sp>
        <p:nvSpPr>
          <p:cNvPr id="253" name="Google Shape;253;p10"/>
          <p:cNvSpPr txBox="1"/>
          <p:nvPr/>
        </p:nvSpPr>
        <p:spPr>
          <a:xfrm>
            <a:off x="650541" y="2280553"/>
            <a:ext cx="3693531" cy="3457655"/>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Muchos de los problemas que tiene una organización están derivados de una mala selección de personal, por ese motivo es de suma importancia que se realice un buen proceso de selección, donde se definan correctamente el perfil del cargo requerido, donde serán muy importantes las competencias requeridas.</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selección de personal es fundamental para crear un equipo competitivo y de alto rendimiento, que aporte valor a la organización, por ello, debe ser un proceso muy importante dentro de cualquier estrategia empresarial.</a:t>
            </a:r>
            <a:endParaRPr/>
          </a:p>
        </p:txBody>
      </p:sp>
      <p:pic>
        <p:nvPicPr>
          <p:cNvPr id="254" name="Google Shape;254;p10" descr="Google Shape;338;p53"/>
          <p:cNvPicPr preferRelativeResize="0"/>
          <p:nvPr/>
        </p:nvPicPr>
        <p:blipFill rotWithShape="1">
          <a:blip r:embed="rId3">
            <a:alphaModFix/>
          </a:blip>
          <a:srcRect b="33490"/>
          <a:stretch/>
        </p:blipFill>
        <p:spPr>
          <a:xfrm>
            <a:off x="4719030" y="4288712"/>
            <a:ext cx="4764530" cy="32709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11</a:t>
            </a:fld>
            <a:endParaRPr/>
          </a:p>
        </p:txBody>
      </p:sp>
      <p:sp>
        <p:nvSpPr>
          <p:cNvPr id="260" name="Google Shape;260;p11"/>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VENTAJAS DE LA </a:t>
            </a:r>
            <a:r>
              <a:rPr lang="en-US" sz="2800" b="0" i="0" u="none" strike="noStrike" cap="none">
                <a:solidFill>
                  <a:srgbClr val="A93501"/>
                </a:solidFill>
                <a:latin typeface="Calibri"/>
                <a:ea typeface="Calibri"/>
                <a:cs typeface="Calibri"/>
                <a:sym typeface="Calibri"/>
              </a:rPr>
              <a:t>SELECCIÓN DE PERSONAL</a:t>
            </a:r>
            <a:endParaRPr/>
          </a:p>
        </p:txBody>
      </p:sp>
      <p:sp>
        <p:nvSpPr>
          <p:cNvPr id="261" name="Google Shape;261;p11"/>
          <p:cNvSpPr txBox="1"/>
          <p:nvPr/>
        </p:nvSpPr>
        <p:spPr>
          <a:xfrm>
            <a:off x="591745" y="2301718"/>
            <a:ext cx="5514066" cy="660638"/>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VENTAJAS</a:t>
            </a:r>
            <a:endParaRPr/>
          </a:p>
        </p:txBody>
      </p:sp>
      <p:grpSp>
        <p:nvGrpSpPr>
          <p:cNvPr id="262" name="Google Shape;262;p11"/>
          <p:cNvGrpSpPr/>
          <p:nvPr/>
        </p:nvGrpSpPr>
        <p:grpSpPr>
          <a:xfrm>
            <a:off x="452175" y="2755999"/>
            <a:ext cx="6210910" cy="3421886"/>
            <a:chOff x="0" y="0"/>
            <a:chExt cx="6210909" cy="3421885"/>
          </a:xfrm>
        </p:grpSpPr>
        <p:sp>
          <p:nvSpPr>
            <p:cNvPr id="263" name="Google Shape;263;p11"/>
            <p:cNvSpPr/>
            <p:nvPr/>
          </p:nvSpPr>
          <p:spPr>
            <a:xfrm>
              <a:off x="0" y="0"/>
              <a:ext cx="6210909" cy="3421885"/>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1"/>
            <p:cNvSpPr txBox="1"/>
            <p:nvPr/>
          </p:nvSpPr>
          <p:spPr>
            <a:xfrm>
              <a:off x="168294" y="1520825"/>
              <a:ext cx="5874320"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65" name="Google Shape;265;p11" descr="Imagen 6"/>
          <p:cNvPicPr preferRelativeResize="0"/>
          <p:nvPr/>
        </p:nvPicPr>
        <p:blipFill rotWithShape="1">
          <a:blip r:embed="rId3">
            <a:alphaModFix/>
          </a:blip>
          <a:srcRect/>
          <a:stretch/>
        </p:blipFill>
        <p:spPr>
          <a:xfrm>
            <a:off x="5994691" y="2518974"/>
            <a:ext cx="663550" cy="632686"/>
          </a:xfrm>
          <a:prstGeom prst="rect">
            <a:avLst/>
          </a:prstGeom>
          <a:noFill/>
          <a:ln>
            <a:noFill/>
          </a:ln>
        </p:spPr>
      </p:pic>
      <p:sp>
        <p:nvSpPr>
          <p:cNvPr id="266" name="Google Shape;266;p11"/>
          <p:cNvSpPr txBox="1"/>
          <p:nvPr/>
        </p:nvSpPr>
        <p:spPr>
          <a:xfrm>
            <a:off x="789131" y="3018986"/>
            <a:ext cx="5436281" cy="3094554"/>
          </a:xfrm>
          <a:prstGeom prst="rect">
            <a:avLst/>
          </a:prstGeom>
          <a:noFill/>
          <a:ln>
            <a:noFill/>
          </a:ln>
        </p:spPr>
        <p:txBody>
          <a:bodyPr spcFirstLastPara="1" wrap="square" lIns="45675" tIns="45675" rIns="45675" bIns="45675"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Permite ubicar a la persona adecuada en el cargo </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      adecuado, en el momento adecuado. </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Favorece la adaptación de las personas a su organización.</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Contribuye al incremento de la productividad en el trabajo.</a:t>
            </a:r>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Disminuye la fatiga que ocurre por inadaptación.</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Podría aportar a una mejora en el clima laboral.</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Me puede dar ventajas competitivas.</a:t>
            </a:r>
            <a:endParaRPr/>
          </a:p>
        </p:txBody>
      </p:sp>
      <p:pic>
        <p:nvPicPr>
          <p:cNvPr id="267" name="Google Shape;267;p11" descr="Google Shape;367;p57"/>
          <p:cNvPicPr preferRelativeResize="0"/>
          <p:nvPr/>
        </p:nvPicPr>
        <p:blipFill rotWithShape="1">
          <a:blip r:embed="rId4">
            <a:alphaModFix/>
          </a:blip>
          <a:srcRect/>
          <a:stretch/>
        </p:blipFill>
        <p:spPr>
          <a:xfrm flipH="1">
            <a:off x="7010993" y="2367665"/>
            <a:ext cx="2160544" cy="5441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12</a:t>
            </a:fld>
            <a:endParaRPr/>
          </a:p>
        </p:txBody>
      </p:sp>
      <p:sp>
        <p:nvSpPr>
          <p:cNvPr id="273" name="Google Shape;273;p12"/>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DESVENTAJAS DE LA </a:t>
            </a:r>
            <a:r>
              <a:rPr lang="en-US" sz="2800" b="0" i="0" u="none" strike="noStrike" cap="none">
                <a:solidFill>
                  <a:srgbClr val="A93501"/>
                </a:solidFill>
                <a:latin typeface="Calibri"/>
                <a:ea typeface="Calibri"/>
                <a:cs typeface="Calibri"/>
                <a:sym typeface="Calibri"/>
              </a:rPr>
              <a:t>SELECCIÓN DE PERSONAL</a:t>
            </a:r>
            <a:endParaRPr/>
          </a:p>
        </p:txBody>
      </p:sp>
      <p:sp>
        <p:nvSpPr>
          <p:cNvPr id="274" name="Google Shape;274;p12"/>
          <p:cNvSpPr txBox="1"/>
          <p:nvPr/>
        </p:nvSpPr>
        <p:spPr>
          <a:xfrm>
            <a:off x="591745" y="2301718"/>
            <a:ext cx="5514066" cy="660638"/>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DESVENTAJAS</a:t>
            </a:r>
            <a:endParaRPr/>
          </a:p>
        </p:txBody>
      </p:sp>
      <p:grpSp>
        <p:nvGrpSpPr>
          <p:cNvPr id="275" name="Google Shape;275;p12"/>
          <p:cNvGrpSpPr/>
          <p:nvPr/>
        </p:nvGrpSpPr>
        <p:grpSpPr>
          <a:xfrm>
            <a:off x="452173" y="2755998"/>
            <a:ext cx="8876144" cy="3939323"/>
            <a:chOff x="0" y="0"/>
            <a:chExt cx="8876142" cy="3939322"/>
          </a:xfrm>
        </p:grpSpPr>
        <p:sp>
          <p:nvSpPr>
            <p:cNvPr id="276" name="Google Shape;276;p12"/>
            <p:cNvSpPr/>
            <p:nvPr/>
          </p:nvSpPr>
          <p:spPr>
            <a:xfrm>
              <a:off x="0" y="0"/>
              <a:ext cx="8876142" cy="3939322"/>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2"/>
            <p:cNvSpPr txBox="1"/>
            <p:nvPr/>
          </p:nvSpPr>
          <p:spPr>
            <a:xfrm>
              <a:off x="193744" y="1779543"/>
              <a:ext cx="8488654"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278" name="Google Shape;278;p12" descr="Imagen 6"/>
          <p:cNvPicPr preferRelativeResize="0"/>
          <p:nvPr/>
        </p:nvPicPr>
        <p:blipFill rotWithShape="1">
          <a:blip r:embed="rId3">
            <a:alphaModFix/>
          </a:blip>
          <a:srcRect/>
          <a:stretch/>
        </p:blipFill>
        <p:spPr>
          <a:xfrm>
            <a:off x="8706959" y="2518974"/>
            <a:ext cx="663550" cy="632686"/>
          </a:xfrm>
          <a:prstGeom prst="rect">
            <a:avLst/>
          </a:prstGeom>
          <a:noFill/>
          <a:ln>
            <a:noFill/>
          </a:ln>
        </p:spPr>
      </p:pic>
      <p:sp>
        <p:nvSpPr>
          <p:cNvPr id="279" name="Google Shape;279;p12"/>
          <p:cNvSpPr txBox="1"/>
          <p:nvPr/>
        </p:nvSpPr>
        <p:spPr>
          <a:xfrm>
            <a:off x="789130" y="2909226"/>
            <a:ext cx="8462105" cy="3602555"/>
          </a:xfrm>
          <a:prstGeom prst="rect">
            <a:avLst/>
          </a:prstGeom>
          <a:noFill/>
          <a:ln>
            <a:noFill/>
          </a:ln>
        </p:spPr>
        <p:txBody>
          <a:bodyPr spcFirstLastPara="1" wrap="square" lIns="45675" tIns="45675" rIns="45675" bIns="45675"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La falta de adaptación del hombre al trabajo y a la empresa.</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El incremento de frustraciones del colaborador en la empresa cuando aquel no rinde en el trabajo para el que posee características adecuadas.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La limitación del horizonte del colaborador.</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Produce la baja moral en la organización porque si no existe el hombre adecuado para el cargo determinado necesariamente se incrementan las quejas, los reclamos en la organización.</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Se generan resentimiento en los  colaboradores a quienes no se les reconoce capacidades, méritos y conocimientos especiales para las tareas en las que ellos rendirán.</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No puede haber eficiente clasificación de personal, justa promoción, efectiva valoración ni buena dirección de personal.</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Proliferan los conflictos laborales.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Se pierde tiempo, desgasta más la maquinaria o herramientas y se desperdicia más material en la producción ya que un trabajador que no posee las capacidades ni los conocimientos adecuados, es muy probable, que origine todos estos inconvenientes en perjuicio de la empresa.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3"/>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13</a:t>
            </a:fld>
            <a:endParaRPr/>
          </a:p>
        </p:txBody>
      </p:sp>
      <p:sp>
        <p:nvSpPr>
          <p:cNvPr id="285" name="Google Shape;285;p13"/>
          <p:cNvSpPr txBox="1"/>
          <p:nvPr/>
        </p:nvSpPr>
        <p:spPr>
          <a:xfrm>
            <a:off x="452174" y="1089342"/>
            <a:ext cx="8950502" cy="897306"/>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dirty="0">
                <a:solidFill>
                  <a:srgbClr val="ED6B00"/>
                </a:solidFill>
                <a:latin typeface="Calibri"/>
                <a:ea typeface="Calibri"/>
                <a:cs typeface="Calibri"/>
                <a:sym typeface="Calibri"/>
              </a:rPr>
              <a:t>DIFERENCIA ENTRE EL </a:t>
            </a:r>
            <a:r>
              <a:rPr lang="en-US" sz="2800" b="1" i="0" u="none" strike="noStrike" cap="none" dirty="0" smtClean="0">
                <a:solidFill>
                  <a:srgbClr val="ED6B00"/>
                </a:solidFill>
                <a:latin typeface="Calibri"/>
                <a:ea typeface="Calibri"/>
                <a:cs typeface="Calibri"/>
                <a:sym typeface="Calibri"/>
              </a:rPr>
              <a:t>RECLUTAMIENTO </a:t>
            </a:r>
            <a:r>
              <a:rPr lang="en-US" sz="2800" b="1" i="0" u="none" strike="noStrike" cap="none" dirty="0">
                <a:solidFill>
                  <a:srgbClr val="ED6B00"/>
                </a:solidFill>
                <a:latin typeface="Calibri"/>
                <a:ea typeface="Calibri"/>
                <a:cs typeface="Calibri"/>
                <a:sym typeface="Calibri"/>
              </a:rPr>
              <a:t>Y LA</a:t>
            </a:r>
            <a:endParaRPr dirty="0"/>
          </a:p>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dirty="0">
                <a:solidFill>
                  <a:srgbClr val="A93501"/>
                </a:solidFill>
                <a:latin typeface="Calibri"/>
                <a:ea typeface="Calibri"/>
                <a:cs typeface="Calibri"/>
                <a:sym typeface="Calibri"/>
              </a:rPr>
              <a:t>SELECCIÓN DE PERSONAL</a:t>
            </a:r>
            <a:endParaRPr dirty="0"/>
          </a:p>
        </p:txBody>
      </p:sp>
      <p:pic>
        <p:nvPicPr>
          <p:cNvPr id="286" name="Google Shape;286;p13" descr="Imagen 1"/>
          <p:cNvPicPr preferRelativeResize="0"/>
          <p:nvPr/>
        </p:nvPicPr>
        <p:blipFill rotWithShape="1">
          <a:blip r:embed="rId3">
            <a:alphaModFix/>
          </a:blip>
          <a:srcRect/>
          <a:stretch/>
        </p:blipFill>
        <p:spPr>
          <a:xfrm>
            <a:off x="1193180" y="1986648"/>
            <a:ext cx="7549376" cy="410191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14</a:t>
            </a:fld>
            <a:endParaRPr/>
          </a:p>
        </p:txBody>
      </p:sp>
      <p:sp>
        <p:nvSpPr>
          <p:cNvPr id="292" name="Google Shape;292;p14"/>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CARACTERÍSTICAS CLAVES </a:t>
            </a:r>
            <a:r>
              <a:rPr lang="en-US" sz="2800" b="0" i="0" u="none" strike="noStrike" cap="none">
                <a:solidFill>
                  <a:srgbClr val="A93501"/>
                </a:solidFill>
                <a:latin typeface="Calibri"/>
                <a:ea typeface="Calibri"/>
                <a:cs typeface="Calibri"/>
                <a:sym typeface="Calibri"/>
              </a:rPr>
              <a:t>EN LA SELECCIÓN</a:t>
            </a:r>
            <a:endParaRPr/>
          </a:p>
        </p:txBody>
      </p:sp>
      <p:sp>
        <p:nvSpPr>
          <p:cNvPr id="293" name="Google Shape;293;p14"/>
          <p:cNvSpPr txBox="1"/>
          <p:nvPr/>
        </p:nvSpPr>
        <p:spPr>
          <a:xfrm>
            <a:off x="674374" y="2305226"/>
            <a:ext cx="7658358" cy="3094555"/>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Características que se deben detectar en los candidatos durante el proceso de la selección de personal:</a:t>
            </a:r>
            <a:endParaRPr/>
          </a:p>
          <a:p>
            <a:pPr marL="0" marR="0" lvl="0" indent="0" algn="just" rtl="0">
              <a:lnSpc>
                <a:spcPct val="10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Actitud</a:t>
            </a:r>
            <a:r>
              <a:rPr lang="en-US" sz="1600" b="1"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que presentan ante los obstáculos que puedan presentarse para desempeñar su cargo.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Inteligencia</a:t>
            </a:r>
            <a:r>
              <a:rPr lang="en-US" sz="1600" b="1"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¿pueden hacer el trabajo o aprender para hacerlo?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Carácter</a:t>
            </a:r>
            <a:r>
              <a:rPr lang="en-US" sz="1600" b="0" i="0" u="none" strike="noStrike" cap="none">
                <a:solidFill>
                  <a:srgbClr val="000000"/>
                </a:solidFill>
                <a:latin typeface="Calibri"/>
                <a:ea typeface="Calibri"/>
                <a:cs typeface="Calibri"/>
                <a:sym typeface="Calibri"/>
              </a:rPr>
              <a:t> conocer sus valores fundamentales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Motivación</a:t>
            </a:r>
            <a:r>
              <a:rPr lang="en-US" sz="1600" b="0" i="0" u="none" strike="noStrike" cap="none">
                <a:solidFill>
                  <a:srgbClr val="000000"/>
                </a:solidFill>
                <a:latin typeface="Calibri"/>
                <a:ea typeface="Calibri"/>
                <a:cs typeface="Calibri"/>
                <a:sym typeface="Calibri"/>
              </a:rPr>
              <a:t> presentan motivación para lograr sus metas y las de la organización.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Experiencia</a:t>
            </a:r>
            <a:r>
              <a:rPr lang="en-US" sz="1600" b="0" i="0" u="none" strike="noStrike" cap="none">
                <a:solidFill>
                  <a:srgbClr val="ED6B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qué ha hecho antes, que sea acorde con lo que se le pide ahora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Alinear</a:t>
            </a:r>
            <a:r>
              <a:rPr lang="en-US" sz="1600" b="0" i="0" u="none" strike="noStrike" cap="none">
                <a:solidFill>
                  <a:srgbClr val="000000"/>
                </a:solidFill>
                <a:latin typeface="Calibri"/>
                <a:ea typeface="Calibri"/>
                <a:cs typeface="Calibri"/>
                <a:sym typeface="Calibri"/>
              </a:rPr>
              <a:t> con la cultura, valores, misión y visión de las organizaciones</a:t>
            </a:r>
            <a:endParaRPr/>
          </a:p>
        </p:txBody>
      </p:sp>
      <p:pic>
        <p:nvPicPr>
          <p:cNvPr id="294" name="Google Shape;294;p14" descr="Google Shape;284;p47"/>
          <p:cNvPicPr preferRelativeResize="0"/>
          <p:nvPr/>
        </p:nvPicPr>
        <p:blipFill rotWithShape="1">
          <a:blip r:embed="rId3">
            <a:alphaModFix/>
          </a:blip>
          <a:srcRect/>
          <a:stretch/>
        </p:blipFill>
        <p:spPr>
          <a:xfrm>
            <a:off x="7015867" y="4394777"/>
            <a:ext cx="2466540" cy="31648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5"/>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15</a:t>
            </a:fld>
            <a:endParaRPr/>
          </a:p>
        </p:txBody>
      </p:sp>
      <p:pic>
        <p:nvPicPr>
          <p:cNvPr id="300" name="Google Shape;300;p15" descr="Imagen 2"/>
          <p:cNvPicPr preferRelativeResize="0"/>
          <p:nvPr/>
        </p:nvPicPr>
        <p:blipFill rotWithShape="1">
          <a:blip r:embed="rId3">
            <a:alphaModFix/>
          </a:blip>
          <a:srcRect/>
          <a:stretch/>
        </p:blipFill>
        <p:spPr>
          <a:xfrm>
            <a:off x="3376441" y="1528864"/>
            <a:ext cx="5842131" cy="6030811"/>
          </a:xfrm>
          <a:prstGeom prst="rect">
            <a:avLst/>
          </a:prstGeom>
          <a:noFill/>
          <a:ln>
            <a:noFill/>
          </a:ln>
        </p:spPr>
      </p:pic>
      <p:sp>
        <p:nvSpPr>
          <p:cNvPr id="301" name="Google Shape;301;p15"/>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PASOS DE UN PROCESO </a:t>
            </a:r>
            <a:r>
              <a:rPr lang="en-US" sz="2800" b="0" i="0" u="none" strike="noStrike" cap="none">
                <a:solidFill>
                  <a:srgbClr val="A93501"/>
                </a:solidFill>
                <a:latin typeface="Calibri"/>
                <a:ea typeface="Calibri"/>
                <a:cs typeface="Calibri"/>
                <a:sym typeface="Calibri"/>
              </a:rPr>
              <a:t>EN LA SELECCIÓN</a:t>
            </a:r>
            <a:endParaRPr/>
          </a:p>
        </p:txBody>
      </p:sp>
      <p:sp>
        <p:nvSpPr>
          <p:cNvPr id="302" name="Google Shape;302;p15"/>
          <p:cNvSpPr txBox="1"/>
          <p:nvPr/>
        </p:nvSpPr>
        <p:spPr>
          <a:xfrm>
            <a:off x="574650" y="2092497"/>
            <a:ext cx="4778402" cy="424498"/>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SELECCIONANDO EL MEJOR TALENTO</a:t>
            </a:r>
            <a:endParaRPr/>
          </a:p>
        </p:txBody>
      </p:sp>
      <p:grpSp>
        <p:nvGrpSpPr>
          <p:cNvPr id="303" name="Google Shape;303;p15"/>
          <p:cNvGrpSpPr/>
          <p:nvPr/>
        </p:nvGrpSpPr>
        <p:grpSpPr>
          <a:xfrm>
            <a:off x="452175" y="2685557"/>
            <a:ext cx="3671100" cy="983543"/>
            <a:chOff x="0" y="0"/>
            <a:chExt cx="3671099" cy="983542"/>
          </a:xfrm>
        </p:grpSpPr>
        <p:sp>
          <p:nvSpPr>
            <p:cNvPr id="304" name="Google Shape;304;p15"/>
            <p:cNvSpPr/>
            <p:nvPr/>
          </p:nvSpPr>
          <p:spPr>
            <a:xfrm>
              <a:off x="0" y="0"/>
              <a:ext cx="3671099" cy="983542"/>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5"/>
            <p:cNvSpPr txBox="1"/>
            <p:nvPr/>
          </p:nvSpPr>
          <p:spPr>
            <a:xfrm>
              <a:off x="48373" y="301653"/>
              <a:ext cx="3574352"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306" name="Google Shape;306;p15" descr="Imagen 7"/>
          <p:cNvPicPr preferRelativeResize="0"/>
          <p:nvPr/>
        </p:nvPicPr>
        <p:blipFill rotWithShape="1">
          <a:blip r:embed="rId4">
            <a:alphaModFix/>
          </a:blip>
          <a:srcRect/>
          <a:stretch/>
        </p:blipFill>
        <p:spPr>
          <a:xfrm>
            <a:off x="3868901" y="2526933"/>
            <a:ext cx="500375" cy="477101"/>
          </a:xfrm>
          <a:prstGeom prst="rect">
            <a:avLst/>
          </a:prstGeom>
          <a:noFill/>
          <a:ln>
            <a:noFill/>
          </a:ln>
        </p:spPr>
      </p:pic>
      <p:sp>
        <p:nvSpPr>
          <p:cNvPr id="307" name="Google Shape;307;p15"/>
          <p:cNvSpPr txBox="1"/>
          <p:nvPr/>
        </p:nvSpPr>
        <p:spPr>
          <a:xfrm>
            <a:off x="710742" y="2870144"/>
            <a:ext cx="3786169" cy="554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¿Desde Dónde?</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Conjunto de Candidatos Satisfactorio</a:t>
            </a:r>
            <a:endParaRPr/>
          </a:p>
        </p:txBody>
      </p:sp>
      <p:grpSp>
        <p:nvGrpSpPr>
          <p:cNvPr id="308" name="Google Shape;308;p15"/>
          <p:cNvGrpSpPr/>
          <p:nvPr/>
        </p:nvGrpSpPr>
        <p:grpSpPr>
          <a:xfrm>
            <a:off x="8927806" y="2091900"/>
            <a:ext cx="431867" cy="536169"/>
            <a:chOff x="0" y="0"/>
            <a:chExt cx="431866" cy="536168"/>
          </a:xfrm>
        </p:grpSpPr>
        <p:sp>
          <p:nvSpPr>
            <p:cNvPr id="309" name="Google Shape;309;p15"/>
            <p:cNvSpPr/>
            <p:nvPr/>
          </p:nvSpPr>
          <p:spPr>
            <a:xfrm>
              <a:off x="0" y="59789"/>
              <a:ext cx="431866" cy="416589"/>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5"/>
            <p:cNvSpPr txBox="1"/>
            <p:nvPr/>
          </p:nvSpPr>
          <p:spPr>
            <a:xfrm>
              <a:off x="10934" y="0"/>
              <a:ext cx="344735"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9</a:t>
              </a:r>
              <a:endParaRPr/>
            </a:p>
          </p:txBody>
        </p:sp>
      </p:grpSp>
      <p:grpSp>
        <p:nvGrpSpPr>
          <p:cNvPr id="311" name="Google Shape;311;p15"/>
          <p:cNvGrpSpPr/>
          <p:nvPr/>
        </p:nvGrpSpPr>
        <p:grpSpPr>
          <a:xfrm>
            <a:off x="8927806" y="3214160"/>
            <a:ext cx="431867" cy="536170"/>
            <a:chOff x="0" y="0"/>
            <a:chExt cx="431866" cy="536168"/>
          </a:xfrm>
        </p:grpSpPr>
        <p:sp>
          <p:nvSpPr>
            <p:cNvPr id="312" name="Google Shape;312;p15"/>
            <p:cNvSpPr/>
            <p:nvPr/>
          </p:nvSpPr>
          <p:spPr>
            <a:xfrm>
              <a:off x="0" y="59789"/>
              <a:ext cx="431866" cy="416589"/>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5"/>
            <p:cNvSpPr txBox="1"/>
            <p:nvPr/>
          </p:nvSpPr>
          <p:spPr>
            <a:xfrm>
              <a:off x="10934" y="0"/>
              <a:ext cx="344735"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7</a:t>
              </a:r>
              <a:endParaRPr/>
            </a:p>
          </p:txBody>
        </p:sp>
      </p:grpSp>
      <p:grpSp>
        <p:nvGrpSpPr>
          <p:cNvPr id="314" name="Google Shape;314;p15"/>
          <p:cNvGrpSpPr/>
          <p:nvPr/>
        </p:nvGrpSpPr>
        <p:grpSpPr>
          <a:xfrm>
            <a:off x="8927806" y="2641730"/>
            <a:ext cx="431867" cy="536169"/>
            <a:chOff x="0" y="0"/>
            <a:chExt cx="431866" cy="536168"/>
          </a:xfrm>
        </p:grpSpPr>
        <p:sp>
          <p:nvSpPr>
            <p:cNvPr id="315" name="Google Shape;315;p15"/>
            <p:cNvSpPr/>
            <p:nvPr/>
          </p:nvSpPr>
          <p:spPr>
            <a:xfrm>
              <a:off x="0" y="59789"/>
              <a:ext cx="431866" cy="416589"/>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5"/>
            <p:cNvSpPr txBox="1"/>
            <p:nvPr/>
          </p:nvSpPr>
          <p:spPr>
            <a:xfrm>
              <a:off x="10934" y="0"/>
              <a:ext cx="344735"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8</a:t>
              </a:r>
              <a:endParaRPr/>
            </a:p>
          </p:txBody>
        </p:sp>
      </p:grpSp>
      <p:grpSp>
        <p:nvGrpSpPr>
          <p:cNvPr id="317" name="Google Shape;317;p15"/>
          <p:cNvGrpSpPr/>
          <p:nvPr/>
        </p:nvGrpSpPr>
        <p:grpSpPr>
          <a:xfrm>
            <a:off x="8927806" y="3735288"/>
            <a:ext cx="431867" cy="536170"/>
            <a:chOff x="0" y="0"/>
            <a:chExt cx="431866" cy="536168"/>
          </a:xfrm>
        </p:grpSpPr>
        <p:sp>
          <p:nvSpPr>
            <p:cNvPr id="318" name="Google Shape;318;p15"/>
            <p:cNvSpPr/>
            <p:nvPr/>
          </p:nvSpPr>
          <p:spPr>
            <a:xfrm>
              <a:off x="0" y="59789"/>
              <a:ext cx="431866" cy="416589"/>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5"/>
            <p:cNvSpPr txBox="1"/>
            <p:nvPr/>
          </p:nvSpPr>
          <p:spPr>
            <a:xfrm>
              <a:off x="10934" y="0"/>
              <a:ext cx="344735"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6</a:t>
              </a:r>
              <a:endParaRPr/>
            </a:p>
          </p:txBody>
        </p:sp>
      </p:grpSp>
      <p:grpSp>
        <p:nvGrpSpPr>
          <p:cNvPr id="320" name="Google Shape;320;p15"/>
          <p:cNvGrpSpPr/>
          <p:nvPr/>
        </p:nvGrpSpPr>
        <p:grpSpPr>
          <a:xfrm>
            <a:off x="8927806" y="4335720"/>
            <a:ext cx="431867" cy="536169"/>
            <a:chOff x="0" y="0"/>
            <a:chExt cx="431866" cy="536168"/>
          </a:xfrm>
        </p:grpSpPr>
        <p:sp>
          <p:nvSpPr>
            <p:cNvPr id="321" name="Google Shape;321;p15"/>
            <p:cNvSpPr/>
            <p:nvPr/>
          </p:nvSpPr>
          <p:spPr>
            <a:xfrm>
              <a:off x="0" y="59789"/>
              <a:ext cx="431866" cy="416589"/>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5"/>
            <p:cNvSpPr txBox="1"/>
            <p:nvPr/>
          </p:nvSpPr>
          <p:spPr>
            <a:xfrm>
              <a:off x="10934" y="0"/>
              <a:ext cx="344735"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5</a:t>
              </a:r>
              <a:endParaRPr/>
            </a:p>
          </p:txBody>
        </p:sp>
      </p:grpSp>
      <p:grpSp>
        <p:nvGrpSpPr>
          <p:cNvPr id="323" name="Google Shape;323;p15"/>
          <p:cNvGrpSpPr/>
          <p:nvPr/>
        </p:nvGrpSpPr>
        <p:grpSpPr>
          <a:xfrm>
            <a:off x="8927806" y="4884515"/>
            <a:ext cx="431867" cy="536170"/>
            <a:chOff x="0" y="0"/>
            <a:chExt cx="431866" cy="536168"/>
          </a:xfrm>
        </p:grpSpPr>
        <p:sp>
          <p:nvSpPr>
            <p:cNvPr id="324" name="Google Shape;324;p15"/>
            <p:cNvSpPr/>
            <p:nvPr/>
          </p:nvSpPr>
          <p:spPr>
            <a:xfrm>
              <a:off x="0" y="59789"/>
              <a:ext cx="431866" cy="416589"/>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5"/>
            <p:cNvSpPr txBox="1"/>
            <p:nvPr/>
          </p:nvSpPr>
          <p:spPr>
            <a:xfrm>
              <a:off x="10934" y="0"/>
              <a:ext cx="344735"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4</a:t>
              </a:r>
              <a:endParaRPr/>
            </a:p>
          </p:txBody>
        </p:sp>
      </p:grpSp>
      <p:grpSp>
        <p:nvGrpSpPr>
          <p:cNvPr id="326" name="Google Shape;326;p15"/>
          <p:cNvGrpSpPr/>
          <p:nvPr/>
        </p:nvGrpSpPr>
        <p:grpSpPr>
          <a:xfrm>
            <a:off x="8927806" y="5448992"/>
            <a:ext cx="431867" cy="536169"/>
            <a:chOff x="0" y="0"/>
            <a:chExt cx="431866" cy="536168"/>
          </a:xfrm>
        </p:grpSpPr>
        <p:sp>
          <p:nvSpPr>
            <p:cNvPr id="327" name="Google Shape;327;p15"/>
            <p:cNvSpPr/>
            <p:nvPr/>
          </p:nvSpPr>
          <p:spPr>
            <a:xfrm>
              <a:off x="0" y="59789"/>
              <a:ext cx="431866" cy="416589"/>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5"/>
            <p:cNvSpPr txBox="1"/>
            <p:nvPr/>
          </p:nvSpPr>
          <p:spPr>
            <a:xfrm>
              <a:off x="10934" y="0"/>
              <a:ext cx="344735"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grpSp>
        <p:nvGrpSpPr>
          <p:cNvPr id="329" name="Google Shape;329;p15"/>
          <p:cNvGrpSpPr/>
          <p:nvPr/>
        </p:nvGrpSpPr>
        <p:grpSpPr>
          <a:xfrm>
            <a:off x="8927806" y="6076188"/>
            <a:ext cx="431867" cy="536170"/>
            <a:chOff x="0" y="0"/>
            <a:chExt cx="431866" cy="536168"/>
          </a:xfrm>
        </p:grpSpPr>
        <p:sp>
          <p:nvSpPr>
            <p:cNvPr id="330" name="Google Shape;330;p15"/>
            <p:cNvSpPr/>
            <p:nvPr/>
          </p:nvSpPr>
          <p:spPr>
            <a:xfrm>
              <a:off x="0" y="59789"/>
              <a:ext cx="431866" cy="416589"/>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5"/>
            <p:cNvSpPr txBox="1"/>
            <p:nvPr/>
          </p:nvSpPr>
          <p:spPr>
            <a:xfrm>
              <a:off x="10934" y="0"/>
              <a:ext cx="344735"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grpSp>
        <p:nvGrpSpPr>
          <p:cNvPr id="332" name="Google Shape;332;p15"/>
          <p:cNvGrpSpPr/>
          <p:nvPr/>
        </p:nvGrpSpPr>
        <p:grpSpPr>
          <a:xfrm>
            <a:off x="8927806" y="6687705"/>
            <a:ext cx="431867" cy="536170"/>
            <a:chOff x="0" y="0"/>
            <a:chExt cx="431866" cy="536168"/>
          </a:xfrm>
        </p:grpSpPr>
        <p:sp>
          <p:nvSpPr>
            <p:cNvPr id="333" name="Google Shape;333;p15"/>
            <p:cNvSpPr/>
            <p:nvPr/>
          </p:nvSpPr>
          <p:spPr>
            <a:xfrm>
              <a:off x="0" y="59789"/>
              <a:ext cx="431866" cy="416589"/>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5"/>
            <p:cNvSpPr txBox="1"/>
            <p:nvPr/>
          </p:nvSpPr>
          <p:spPr>
            <a:xfrm>
              <a:off x="10934" y="0"/>
              <a:ext cx="344735"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sp>
        <p:nvSpPr>
          <p:cNvPr id="335" name="Google Shape;335;p15"/>
          <p:cNvSpPr txBox="1"/>
          <p:nvPr/>
        </p:nvSpPr>
        <p:spPr>
          <a:xfrm>
            <a:off x="7358146" y="2227269"/>
            <a:ext cx="1360042" cy="300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 inducción</a:t>
            </a:r>
            <a:endParaRPr/>
          </a:p>
        </p:txBody>
      </p:sp>
      <p:sp>
        <p:nvSpPr>
          <p:cNvPr id="336" name="Google Shape;336;p15"/>
          <p:cNvSpPr txBox="1"/>
          <p:nvPr/>
        </p:nvSpPr>
        <p:spPr>
          <a:xfrm>
            <a:off x="7530603" y="3905019"/>
            <a:ext cx="1360042" cy="300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elección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6"/>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16</a:t>
            </a:fld>
            <a:endParaRPr/>
          </a:p>
        </p:txBody>
      </p:sp>
      <p:sp>
        <p:nvSpPr>
          <p:cNvPr id="342" name="Google Shape;342;p16"/>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REALICEMOS </a:t>
            </a:r>
            <a:r>
              <a:rPr lang="en-US" sz="2800" b="0" i="0" u="none" strike="noStrike" cap="none">
                <a:solidFill>
                  <a:srgbClr val="A93501"/>
                </a:solidFill>
                <a:latin typeface="Calibri"/>
                <a:ea typeface="Calibri"/>
                <a:cs typeface="Calibri"/>
                <a:sym typeface="Calibri"/>
              </a:rPr>
              <a:t>UNA PAUSA…</a:t>
            </a:r>
            <a:endParaRPr/>
          </a:p>
        </p:txBody>
      </p:sp>
      <p:sp>
        <p:nvSpPr>
          <p:cNvPr id="343" name="Google Shape;343;p16"/>
          <p:cNvSpPr txBox="1"/>
          <p:nvPr/>
        </p:nvSpPr>
        <p:spPr>
          <a:xfrm>
            <a:off x="697575" y="2693603"/>
            <a:ext cx="5280001" cy="1670433"/>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Reúnete en parejas y responde la siguiente pregunta:</a:t>
            </a:r>
            <a:endParaRPr sz="16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600"/>
              <a:buFont typeface="Calibri"/>
              <a:buNone/>
            </a:pPr>
            <a:endParaRPr sz="1600" b="0" i="0" u="none" strike="noStrike" cap="none">
              <a:solidFill>
                <a:srgbClr val="000000"/>
              </a:solidFill>
              <a:latin typeface="Arial"/>
              <a:ea typeface="Arial"/>
              <a:cs typeface="Arial"/>
              <a:sym typeface="Arial"/>
            </a:endParaRPr>
          </a:p>
          <a:p>
            <a:pPr marL="0" marR="0" lvl="0" indent="0" algn="l" rtl="0">
              <a:lnSpc>
                <a:spcPct val="50000"/>
              </a:lnSpc>
              <a:spcBef>
                <a:spcPts val="1000"/>
              </a:spcBef>
              <a:spcAft>
                <a:spcPts val="0"/>
              </a:spcAft>
              <a:buClr>
                <a:srgbClr val="ED6B00"/>
              </a:buClr>
              <a:buSzPts val="2000"/>
              <a:buFont typeface="Calibri"/>
              <a:buNone/>
            </a:pPr>
            <a:r>
              <a:rPr lang="en-US" sz="2000" b="1" i="0" u="none" strike="noStrike" cap="none">
                <a:solidFill>
                  <a:srgbClr val="ED6B00"/>
                </a:solidFill>
                <a:latin typeface="Calibri"/>
                <a:ea typeface="Calibri"/>
                <a:cs typeface="Calibri"/>
                <a:sym typeface="Calibri"/>
              </a:rPr>
              <a:t>¿Si vas a una entrevista de trabajo,</a:t>
            </a:r>
            <a:endParaRPr sz="1600" b="0" i="0" u="none" strike="noStrike" cap="none">
              <a:solidFill>
                <a:srgbClr val="000000"/>
              </a:solidFill>
              <a:latin typeface="Arial"/>
              <a:ea typeface="Arial"/>
              <a:cs typeface="Arial"/>
              <a:sym typeface="Arial"/>
            </a:endParaRPr>
          </a:p>
          <a:p>
            <a:pPr marL="0" marR="0" lvl="0" indent="0" algn="l" rtl="0">
              <a:lnSpc>
                <a:spcPct val="50000"/>
              </a:lnSpc>
              <a:spcBef>
                <a:spcPts val="1000"/>
              </a:spcBef>
              <a:spcAft>
                <a:spcPts val="0"/>
              </a:spcAft>
              <a:buClr>
                <a:srgbClr val="ED6B00"/>
              </a:buClr>
              <a:buSzPts val="2000"/>
              <a:buFont typeface="Calibri"/>
              <a:buNone/>
            </a:pPr>
            <a:r>
              <a:rPr lang="en-US" sz="2000" b="1" i="0" u="none" strike="noStrike" cap="none">
                <a:solidFill>
                  <a:srgbClr val="ED6B00"/>
                </a:solidFill>
                <a:latin typeface="Calibri"/>
                <a:ea typeface="Calibri"/>
                <a:cs typeface="Calibri"/>
                <a:sym typeface="Calibri"/>
              </a:rPr>
              <a:t>¿Cómo irías? y ¿Qué llevarías?</a:t>
            </a:r>
            <a:endParaRPr sz="1600" b="0" i="0" u="none" strike="noStrike" cap="none">
              <a:solidFill>
                <a:srgbClr val="000000"/>
              </a:solidFill>
              <a:latin typeface="Arial"/>
              <a:ea typeface="Arial"/>
              <a:cs typeface="Arial"/>
              <a:sym typeface="Arial"/>
            </a:endParaRPr>
          </a:p>
        </p:txBody>
      </p:sp>
      <p:sp>
        <p:nvSpPr>
          <p:cNvPr id="344" name="Google Shape;344;p16"/>
          <p:cNvSpPr txBox="1"/>
          <p:nvPr/>
        </p:nvSpPr>
        <p:spPr>
          <a:xfrm>
            <a:off x="651851" y="4937952"/>
            <a:ext cx="4278737" cy="144479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compartir tus respuestas a través </a:t>
            </a:r>
            <a:r>
              <a:rPr lang="en-US" sz="2100" b="0" i="0" u="none" strike="noStrike" cap="none">
                <a:solidFill>
                  <a:srgbClr val="A93501"/>
                </a:solidFill>
                <a:latin typeface="Calibri"/>
                <a:ea typeface="Calibri"/>
                <a:cs typeface="Calibri"/>
                <a:sym typeface="Calibri"/>
              </a:rPr>
              <a:t>de un plenario con los demás grupos</a:t>
            </a:r>
            <a:endParaRPr/>
          </a:p>
        </p:txBody>
      </p:sp>
      <p:pic>
        <p:nvPicPr>
          <p:cNvPr id="345" name="Google Shape;345;p16" descr="Imagen 3"/>
          <p:cNvPicPr preferRelativeResize="0"/>
          <p:nvPr/>
        </p:nvPicPr>
        <p:blipFill rotWithShape="1">
          <a:blip r:embed="rId3">
            <a:alphaModFix/>
          </a:blip>
          <a:srcRect/>
          <a:stretch/>
        </p:blipFill>
        <p:spPr>
          <a:xfrm>
            <a:off x="5226425" y="3302923"/>
            <a:ext cx="4087905" cy="40470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7"/>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17</a:t>
            </a:fld>
            <a:endParaRPr/>
          </a:p>
        </p:txBody>
      </p:sp>
      <p:sp>
        <p:nvSpPr>
          <p:cNvPr id="351" name="Google Shape;351;p17"/>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LA ENTREVISTA</a:t>
            </a:r>
            <a:endParaRPr/>
          </a:p>
        </p:txBody>
      </p:sp>
      <p:sp>
        <p:nvSpPr>
          <p:cNvPr id="352" name="Google Shape;352;p17"/>
          <p:cNvSpPr txBox="1"/>
          <p:nvPr/>
        </p:nvSpPr>
        <p:spPr>
          <a:xfrm>
            <a:off x="617228" y="2615656"/>
            <a:ext cx="5655219" cy="2059146"/>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entrevista es una técnica cualitativa de recogida de información en la que participan dos individuos (aunque pueden participar más). Ésta no se considera una conversación informal, pues tiene una intencionalidad, un objetivo. Para que una entrevista se lleve a cabo es necesario que participen, como mínimo, un entrevistador y un entrevistado, existiendo un acuerdo por parte de ambos. El primero es quien obtendrá información sobre la otra persona.</a:t>
            </a:r>
            <a:endParaRPr/>
          </a:p>
        </p:txBody>
      </p:sp>
      <p:pic>
        <p:nvPicPr>
          <p:cNvPr id="353" name="Google Shape;353;p17" descr="Google Shape;359;p59"/>
          <p:cNvPicPr preferRelativeResize="0"/>
          <p:nvPr/>
        </p:nvPicPr>
        <p:blipFill rotWithShape="1">
          <a:blip r:embed="rId3">
            <a:alphaModFix/>
          </a:blip>
          <a:srcRect/>
          <a:stretch/>
        </p:blipFill>
        <p:spPr>
          <a:xfrm>
            <a:off x="4957621" y="4108136"/>
            <a:ext cx="4511797" cy="301054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8"/>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18</a:t>
            </a:fld>
            <a:endParaRPr/>
          </a:p>
        </p:txBody>
      </p:sp>
      <p:sp>
        <p:nvSpPr>
          <p:cNvPr id="359" name="Google Shape;359;p18"/>
          <p:cNvSpPr txBox="1"/>
          <p:nvPr/>
        </p:nvSpPr>
        <p:spPr>
          <a:xfrm>
            <a:off x="617228" y="2615655"/>
            <a:ext cx="5655219" cy="2292232"/>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Entrevista de Selección de Personal es aquella conversación que permite adquirir datos sobre aspectos laborales de un entrevistado, así como de condiciones de trabajo que puede ofrecer un entrevistador como representante de una empresa, y sobre la base de esta información tomar decisiones atractivas y benéficas para ambas partes. </a:t>
            </a:r>
            <a:endParaRPr/>
          </a:p>
          <a:p>
            <a:pPr marL="0" marR="0" lvl="0" indent="0" algn="just"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 utilizarán para eliminar a solicitantes no aptos o sin interés, que han pasado la fase preliminar de selección. Esta entrevista, será manejada por un especialista con el carácter de exploratoria. </a:t>
            </a:r>
            <a:endParaRPr/>
          </a:p>
        </p:txBody>
      </p:sp>
      <p:sp>
        <p:nvSpPr>
          <p:cNvPr id="360" name="Google Shape;360;p18"/>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LA ENTREVISTA </a:t>
            </a:r>
            <a:r>
              <a:rPr lang="en-US" sz="2800" b="0" i="0" u="none" strike="noStrike" cap="none">
                <a:solidFill>
                  <a:srgbClr val="A93501"/>
                </a:solidFill>
                <a:latin typeface="Calibri"/>
                <a:ea typeface="Calibri"/>
                <a:cs typeface="Calibri"/>
                <a:sym typeface="Calibri"/>
              </a:rPr>
              <a:t>EN SELECCIÓN DE PERSONAL</a:t>
            </a:r>
            <a:endParaRPr/>
          </a:p>
        </p:txBody>
      </p:sp>
      <p:pic>
        <p:nvPicPr>
          <p:cNvPr id="361" name="Google Shape;361;p18" descr="Google Shape;394;p64"/>
          <p:cNvPicPr preferRelativeResize="0"/>
          <p:nvPr/>
        </p:nvPicPr>
        <p:blipFill rotWithShape="1">
          <a:blip r:embed="rId3">
            <a:alphaModFix/>
          </a:blip>
          <a:srcRect/>
          <a:stretch/>
        </p:blipFill>
        <p:spPr>
          <a:xfrm>
            <a:off x="5809236" y="4986211"/>
            <a:ext cx="3543517" cy="18571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19"/>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19</a:t>
            </a:fld>
            <a:endParaRPr/>
          </a:p>
        </p:txBody>
      </p:sp>
      <p:sp>
        <p:nvSpPr>
          <p:cNvPr id="367" name="Google Shape;367;p19"/>
          <p:cNvSpPr txBox="1"/>
          <p:nvPr/>
        </p:nvSpPr>
        <p:spPr>
          <a:xfrm>
            <a:off x="617228" y="2615655"/>
            <a:ext cx="5655219" cy="3012401"/>
          </a:xfrm>
          <a:prstGeom prst="rect">
            <a:avLst/>
          </a:prstGeom>
          <a:noFill/>
          <a:ln>
            <a:noFill/>
          </a:ln>
        </p:spPr>
        <p:txBody>
          <a:bodyPr spcFirstLastPara="1" wrap="square" lIns="45675" tIns="45675" rIns="45675" bIns="45675" anchor="t" anchorCtr="0">
            <a:spAutoFit/>
          </a:bodyPr>
          <a:lstStyle/>
          <a:p>
            <a:pPr marL="0" marR="0" lvl="0" indent="0" algn="just"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entrevista tiene distintos ámbitos de aplicación y por eso existen distintos tipos de entrevista según para que se utilice. Su tipo va a depender del número de participantes.</a:t>
            </a:r>
            <a:endParaRPr/>
          </a:p>
          <a:p>
            <a:pPr marL="0" marR="0" lvl="0" indent="0" algn="just"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Individual o personal: </a:t>
            </a:r>
            <a:r>
              <a:rPr lang="en-US" sz="1600" b="0" i="0" u="none" strike="noStrike" cap="none">
                <a:solidFill>
                  <a:srgbClr val="000000"/>
                </a:solidFill>
                <a:latin typeface="Calibri"/>
                <a:ea typeface="Calibri"/>
                <a:cs typeface="Calibri"/>
                <a:sym typeface="Calibri"/>
              </a:rPr>
              <a:t>entre el entrevistador y entrevistado.</a:t>
            </a:r>
            <a:endParaRPr/>
          </a:p>
          <a:p>
            <a:pPr marL="0" marR="0" lvl="0" indent="0" algn="just"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En grupo: </a:t>
            </a:r>
            <a:r>
              <a:rPr lang="en-US" sz="1600" b="0" i="0" u="none" strike="noStrike" cap="none">
                <a:solidFill>
                  <a:srgbClr val="000000"/>
                </a:solidFill>
                <a:latin typeface="Calibri"/>
                <a:ea typeface="Calibri"/>
                <a:cs typeface="Calibri"/>
                <a:sym typeface="Calibri"/>
              </a:rPr>
              <a:t>se entrevista a varios postulantes a la vez y permite valorar distintas competencias de los aspirantes al puesto.</a:t>
            </a:r>
            <a:endParaRPr/>
          </a:p>
          <a:p>
            <a:pPr marL="0" marR="0" lvl="0" indent="0" algn="just"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De panel:</a:t>
            </a:r>
            <a:r>
              <a:rPr lang="en-US" sz="1600" b="1" i="0" u="none" strike="noStrike" cap="none">
                <a:solidFill>
                  <a:srgbClr val="0000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entrevista grupal, pero en este caso son varios los entrevistadores que entrevistan a un candidato. Cada entrevistador va a evaluar al candidato según sus propios criterios, una vez terminada la entrevista, se unificarán criterios y se tomará una decisión en común</a:t>
            </a:r>
            <a:endParaRPr/>
          </a:p>
        </p:txBody>
      </p:sp>
      <p:sp>
        <p:nvSpPr>
          <p:cNvPr id="368" name="Google Shape;368;p19"/>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TIPOS DE ENTREVISTAS </a:t>
            </a:r>
            <a:r>
              <a:rPr lang="en-US" sz="2800" b="0" i="0" u="none" strike="noStrike" cap="none">
                <a:solidFill>
                  <a:srgbClr val="A93501"/>
                </a:solidFill>
                <a:latin typeface="Calibri"/>
                <a:ea typeface="Calibri"/>
                <a:cs typeface="Calibri"/>
                <a:sym typeface="Calibri"/>
              </a:rPr>
              <a:t>Y SUS CARACTERÍSTICAS</a:t>
            </a:r>
            <a:endParaRPr/>
          </a:p>
        </p:txBody>
      </p:sp>
      <p:pic>
        <p:nvPicPr>
          <p:cNvPr id="369" name="Google Shape;369;p19" descr="Google Shape;244;p44"/>
          <p:cNvPicPr preferRelativeResize="0"/>
          <p:nvPr/>
        </p:nvPicPr>
        <p:blipFill rotWithShape="1">
          <a:blip r:embed="rId3">
            <a:alphaModFix/>
          </a:blip>
          <a:srcRect/>
          <a:stretch/>
        </p:blipFill>
        <p:spPr>
          <a:xfrm flipH="1">
            <a:off x="6932838" y="3991847"/>
            <a:ext cx="2191666" cy="356782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p:nvPr/>
        </p:nvSpPr>
        <p:spPr>
          <a:xfrm>
            <a:off x="365424" y="1934836"/>
            <a:ext cx="1444327" cy="598007"/>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500"/>
              <a:buFont typeface="Calibri"/>
              <a:buNone/>
            </a:pPr>
            <a:r>
              <a:rPr lang="en-US" sz="1500" b="1" i="0" u="none" strike="noStrike" cap="none">
                <a:solidFill>
                  <a:srgbClr val="000000"/>
                </a:solidFill>
                <a:latin typeface="Calibri"/>
                <a:ea typeface="Calibri"/>
                <a:cs typeface="Calibri"/>
                <a:sym typeface="Calibri"/>
              </a:rPr>
              <a:t>ACTIVIDAD 6</a:t>
            </a:r>
            <a:endParaRPr/>
          </a:p>
        </p:txBody>
      </p:sp>
      <p:sp>
        <p:nvSpPr>
          <p:cNvPr id="105" name="Google Shape;105;p2"/>
          <p:cNvSpPr txBox="1"/>
          <p:nvPr/>
        </p:nvSpPr>
        <p:spPr>
          <a:xfrm>
            <a:off x="1139099" y="834800"/>
            <a:ext cx="4156802" cy="339715"/>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ED6B00"/>
              </a:buClr>
              <a:buSzPts val="1200"/>
              <a:buFont typeface="Calibri"/>
              <a:buNone/>
            </a:pPr>
            <a:r>
              <a:rPr lang="en-US" sz="1200" b="1" i="0" u="none" strike="noStrike" cap="none">
                <a:solidFill>
                  <a:srgbClr val="ED6B00"/>
                </a:solidFill>
                <a:latin typeface="Calibri"/>
                <a:ea typeface="Calibri"/>
                <a:cs typeface="Calibri"/>
                <a:sym typeface="Calibri"/>
              </a:rPr>
              <a:t>MÓDULO 4 </a:t>
            </a:r>
            <a:r>
              <a:rPr lang="en-US" sz="1200" b="0" i="0" u="none" strike="noStrike" cap="none">
                <a:solidFill>
                  <a:srgbClr val="ED6B00"/>
                </a:solidFill>
                <a:latin typeface="Calibri"/>
                <a:ea typeface="Calibri"/>
                <a:cs typeface="Calibri"/>
                <a:sym typeface="Calibri"/>
              </a:rPr>
              <a:t>| DOTACIÓN DE PERSONAL</a:t>
            </a:r>
            <a:endParaRPr/>
          </a:p>
        </p:txBody>
      </p:sp>
      <p:sp>
        <p:nvSpPr>
          <p:cNvPr id="106" name="Google Shape;106;p2"/>
          <p:cNvSpPr txBox="1"/>
          <p:nvPr/>
        </p:nvSpPr>
        <p:spPr>
          <a:xfrm>
            <a:off x="365425" y="2246372"/>
            <a:ext cx="5094081" cy="1153756"/>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3600"/>
              <a:buFont typeface="Calibri"/>
              <a:buNone/>
            </a:pPr>
            <a:r>
              <a:rPr lang="en-US" sz="3600" b="1" i="0" u="none" strike="noStrike" cap="none">
                <a:solidFill>
                  <a:srgbClr val="ED6B00"/>
                </a:solidFill>
                <a:latin typeface="Calibri"/>
                <a:ea typeface="Calibri"/>
                <a:cs typeface="Calibri"/>
                <a:sym typeface="Calibri"/>
              </a:rPr>
              <a:t>SELECCIÓN</a:t>
            </a:r>
            <a:br>
              <a:rPr lang="en-US" sz="3600" b="1" i="0" u="none" strike="noStrike" cap="none">
                <a:solidFill>
                  <a:srgbClr val="ED6B00"/>
                </a:solidFill>
                <a:latin typeface="Calibri"/>
                <a:ea typeface="Calibri"/>
                <a:cs typeface="Calibri"/>
                <a:sym typeface="Calibri"/>
              </a:rPr>
            </a:br>
            <a:r>
              <a:rPr lang="en-US" sz="3600" b="1" i="0" u="none" strike="noStrike" cap="none">
                <a:solidFill>
                  <a:srgbClr val="ED6B00"/>
                </a:solidFill>
                <a:latin typeface="Calibri"/>
                <a:ea typeface="Calibri"/>
                <a:cs typeface="Calibri"/>
                <a:sym typeface="Calibri"/>
              </a:rPr>
              <a:t>DE PERSONAL</a:t>
            </a:r>
            <a:endParaRPr/>
          </a:p>
        </p:txBody>
      </p:sp>
      <p:pic>
        <p:nvPicPr>
          <p:cNvPr id="107" name="Google Shape;107;p2" descr="Imagen 2"/>
          <p:cNvPicPr preferRelativeResize="0"/>
          <p:nvPr/>
        </p:nvPicPr>
        <p:blipFill rotWithShape="1">
          <a:blip r:embed="rId3">
            <a:alphaModFix/>
          </a:blip>
          <a:srcRect/>
          <a:stretch/>
        </p:blipFill>
        <p:spPr>
          <a:xfrm>
            <a:off x="3619205" y="1547874"/>
            <a:ext cx="5511246" cy="58456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0"/>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20</a:t>
            </a:fld>
            <a:endParaRPr/>
          </a:p>
        </p:txBody>
      </p:sp>
      <p:sp>
        <p:nvSpPr>
          <p:cNvPr id="375" name="Google Shape;375;p20"/>
          <p:cNvSpPr txBox="1"/>
          <p:nvPr/>
        </p:nvSpPr>
        <p:spPr>
          <a:xfrm>
            <a:off x="617228" y="2615656"/>
            <a:ext cx="5655219" cy="28854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Entrevista estructurada: </a:t>
            </a:r>
            <a:r>
              <a:rPr lang="en-US" sz="1600" b="0" i="0" u="none" strike="noStrike" cap="none">
                <a:solidFill>
                  <a:srgbClr val="000000"/>
                </a:solidFill>
                <a:latin typeface="Calibri"/>
                <a:ea typeface="Calibri"/>
                <a:cs typeface="Calibri"/>
                <a:sym typeface="Calibri"/>
              </a:rPr>
              <a:t>sigue una serie de preguntas fijas que han sido preparadas con anterioridad y se aplican las mismas preguntas a todos los entrevistados.</a:t>
            </a:r>
            <a:endParaRPr/>
          </a:p>
          <a:p>
            <a:pPr marL="0" marR="0" lvl="0" indent="0" algn="l"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Entrevista no estructurada (libre): </a:t>
            </a:r>
            <a:r>
              <a:rPr lang="en-US" sz="1600" b="0" i="0" u="none" strike="noStrike" cap="none">
                <a:solidFill>
                  <a:srgbClr val="000000"/>
                </a:solidFill>
                <a:latin typeface="Calibri"/>
                <a:ea typeface="Calibri"/>
                <a:cs typeface="Calibri"/>
                <a:sym typeface="Calibri"/>
              </a:rPr>
              <a:t>se trabaja con preguntas abiertas, sin un orden preestablecido, adquiriendo las características de conversación y permitiendo la espontaneidad. Lo que se asemeja a una conversación más informal, no deja de tener un método y unos objetivos claros.</a:t>
            </a:r>
            <a:endParaRPr/>
          </a:p>
          <a:p>
            <a:pPr marL="0" marR="0" lvl="0" indent="0" algn="l"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Entrevista mixta o semiestructurada</a:t>
            </a:r>
            <a:r>
              <a:rPr lang="en-US" sz="1600" b="0" i="1" u="none" strike="noStrike" cap="none">
                <a:solidFill>
                  <a:srgbClr val="ED6B00"/>
                </a:solidFill>
                <a:latin typeface="Calibri"/>
                <a:ea typeface="Calibri"/>
                <a:cs typeface="Calibri"/>
                <a:sym typeface="Calibri"/>
              </a:rPr>
              <a:t>:</a:t>
            </a:r>
            <a:r>
              <a:rPr lang="en-US" sz="1600" b="0" i="0" u="none" strike="noStrike" cap="none">
                <a:solidFill>
                  <a:srgbClr val="ED6B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es una mezcla de las dos anteriores. Por tanto, el entrevistador alterna preguntas estructuradas y preguntas espontáneas. </a:t>
            </a:r>
            <a:endParaRPr/>
          </a:p>
        </p:txBody>
      </p:sp>
      <p:sp>
        <p:nvSpPr>
          <p:cNvPr id="376" name="Google Shape;376;p20"/>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ENTREVISTAS SEGÚN </a:t>
            </a:r>
            <a:r>
              <a:rPr lang="en-US" sz="2800" b="0" i="0" u="none" strike="noStrike" cap="none">
                <a:solidFill>
                  <a:srgbClr val="A93501"/>
                </a:solidFill>
                <a:latin typeface="Calibri"/>
                <a:ea typeface="Calibri"/>
                <a:cs typeface="Calibri"/>
                <a:sym typeface="Calibri"/>
              </a:rPr>
              <a:t>EL PROCEDIMIENTO</a:t>
            </a:r>
            <a:endParaRPr/>
          </a:p>
        </p:txBody>
      </p:sp>
      <p:pic>
        <p:nvPicPr>
          <p:cNvPr id="377" name="Google Shape;377;p20" descr="Google Shape;381;p62"/>
          <p:cNvPicPr preferRelativeResize="0"/>
          <p:nvPr/>
        </p:nvPicPr>
        <p:blipFill rotWithShape="1">
          <a:blip r:embed="rId3">
            <a:alphaModFix/>
          </a:blip>
          <a:srcRect/>
          <a:stretch/>
        </p:blipFill>
        <p:spPr>
          <a:xfrm>
            <a:off x="6032329" y="4250823"/>
            <a:ext cx="3436900" cy="304033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1"/>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21</a:t>
            </a:fld>
            <a:endParaRPr/>
          </a:p>
        </p:txBody>
      </p:sp>
      <p:sp>
        <p:nvSpPr>
          <p:cNvPr id="383" name="Google Shape;383;p21"/>
          <p:cNvSpPr txBox="1"/>
          <p:nvPr/>
        </p:nvSpPr>
        <p:spPr>
          <a:xfrm>
            <a:off x="617228" y="2615656"/>
            <a:ext cx="5655219" cy="3245485"/>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Entrevista presencial: </a:t>
            </a:r>
            <a:r>
              <a:rPr lang="en-US" sz="1600" b="0" i="0" u="none" strike="noStrike" cap="none">
                <a:solidFill>
                  <a:srgbClr val="000000"/>
                </a:solidFill>
                <a:latin typeface="Calibri"/>
                <a:ea typeface="Calibri"/>
                <a:cs typeface="Calibri"/>
                <a:sym typeface="Calibri"/>
              </a:rPr>
              <a:t>ambos actores de la entrevista se encuentran uno frente al otro. Se considera la comunicación no verbal.</a:t>
            </a:r>
            <a:endParaRPr/>
          </a:p>
          <a:p>
            <a:pPr marL="0" marR="0" lvl="0" indent="0" algn="l"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Entrevista telefónica:</a:t>
            </a:r>
            <a:r>
              <a:rPr lang="en-US" sz="1600" b="0" i="0" u="none" strike="noStrike" cap="none">
                <a:solidFill>
                  <a:srgbClr val="ED6B00"/>
                </a:solidFill>
                <a:latin typeface="Calibri"/>
                <a:ea typeface="Calibri"/>
                <a:cs typeface="Calibri"/>
                <a:sym typeface="Calibri"/>
              </a:rPr>
              <a:t> </a:t>
            </a:r>
            <a:r>
              <a:rPr lang="en-US" sz="1600" b="0" i="0" u="none" strike="noStrike" cap="none">
                <a:solidFill>
                  <a:srgbClr val="000000"/>
                </a:solidFill>
                <a:latin typeface="Calibri"/>
                <a:ea typeface="Calibri"/>
                <a:cs typeface="Calibri"/>
                <a:sym typeface="Calibri"/>
              </a:rPr>
              <a:t>es utilizada en la selección de personal, pues se emplea como filtro dentro del proceso de reclutamiento si existe un volumen elevado de candidatos. </a:t>
            </a:r>
            <a:endParaRPr/>
          </a:p>
          <a:p>
            <a:pPr marL="0" marR="0" lvl="0" indent="0" algn="l"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Entrevista online: </a:t>
            </a:r>
            <a:r>
              <a:rPr lang="en-US" sz="1600" b="0" i="0" u="none" strike="noStrike" cap="none">
                <a:solidFill>
                  <a:srgbClr val="000000"/>
                </a:solidFill>
                <a:latin typeface="Calibri"/>
                <a:ea typeface="Calibri"/>
                <a:cs typeface="Calibri"/>
                <a:sym typeface="Calibri"/>
              </a:rPr>
              <a:t>es característica de los procesos de selección de personal cuando hay muchos candidatos para una oferta de empleo. Es habitual en grandes empresas. </a:t>
            </a:r>
            <a:endParaRPr/>
          </a:p>
          <a:p>
            <a:pPr marL="0" marR="0" lvl="0" indent="0" algn="l" rtl="0">
              <a:lnSpc>
                <a:spcPct val="90000"/>
              </a:lnSpc>
              <a:spcBef>
                <a:spcPts val="10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Por correo electrónico: </a:t>
            </a:r>
            <a:r>
              <a:rPr lang="en-US" sz="1600" b="0" i="0" u="none" strike="noStrike" cap="none">
                <a:solidFill>
                  <a:srgbClr val="000000"/>
                </a:solidFill>
                <a:latin typeface="Calibri"/>
                <a:ea typeface="Calibri"/>
                <a:cs typeface="Calibri"/>
                <a:sym typeface="Calibri"/>
              </a:rPr>
              <a:t>este tipo de entrevista es habitual en el ámbito periodístico, se envían una serie de preguntas por correo electrónico y el entrevistado las devuelve con su respuesta. </a:t>
            </a:r>
            <a:endParaRPr/>
          </a:p>
        </p:txBody>
      </p:sp>
      <p:sp>
        <p:nvSpPr>
          <p:cNvPr id="384" name="Google Shape;384;p21"/>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ENTREVISTAS SEGÚN </a:t>
            </a:r>
            <a:r>
              <a:rPr lang="en-US" sz="2800" b="0" i="0" u="none" strike="noStrike" cap="none">
                <a:solidFill>
                  <a:srgbClr val="A93501"/>
                </a:solidFill>
                <a:latin typeface="Calibri"/>
                <a:ea typeface="Calibri"/>
                <a:cs typeface="Calibri"/>
                <a:sym typeface="Calibri"/>
              </a:rPr>
              <a:t>EL MODO (O EL CANAL)</a:t>
            </a:r>
            <a:endParaRPr/>
          </a:p>
        </p:txBody>
      </p:sp>
      <p:pic>
        <p:nvPicPr>
          <p:cNvPr id="385" name="Google Shape;385;p21" descr="Imagen 1"/>
          <p:cNvPicPr preferRelativeResize="0"/>
          <p:nvPr/>
        </p:nvPicPr>
        <p:blipFill rotWithShape="1">
          <a:blip r:embed="rId3">
            <a:alphaModFix/>
          </a:blip>
          <a:srcRect/>
          <a:stretch/>
        </p:blipFill>
        <p:spPr>
          <a:xfrm>
            <a:off x="6331872" y="4045415"/>
            <a:ext cx="3388391" cy="35142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2"/>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22</a:t>
            </a:fld>
            <a:endParaRPr/>
          </a:p>
        </p:txBody>
      </p:sp>
      <p:sp>
        <p:nvSpPr>
          <p:cNvPr id="391" name="Google Shape;391;p22"/>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LOS PASOS DE </a:t>
            </a:r>
            <a:r>
              <a:rPr lang="en-US" sz="2800" b="0" i="0" u="none" strike="noStrike" cap="none">
                <a:solidFill>
                  <a:srgbClr val="A93501"/>
                </a:solidFill>
                <a:latin typeface="Calibri"/>
                <a:ea typeface="Calibri"/>
                <a:cs typeface="Calibri"/>
                <a:sym typeface="Calibri"/>
              </a:rPr>
              <a:t>UNA ENTREVISTA</a:t>
            </a:r>
            <a:endParaRPr/>
          </a:p>
        </p:txBody>
      </p:sp>
      <p:grpSp>
        <p:nvGrpSpPr>
          <p:cNvPr id="392" name="Google Shape;392;p22"/>
          <p:cNvGrpSpPr/>
          <p:nvPr/>
        </p:nvGrpSpPr>
        <p:grpSpPr>
          <a:xfrm>
            <a:off x="452175" y="2552158"/>
            <a:ext cx="6210910" cy="3719806"/>
            <a:chOff x="0" y="0"/>
            <a:chExt cx="6210909" cy="3719804"/>
          </a:xfrm>
        </p:grpSpPr>
        <p:sp>
          <p:nvSpPr>
            <p:cNvPr id="393" name="Google Shape;393;p22"/>
            <p:cNvSpPr/>
            <p:nvPr/>
          </p:nvSpPr>
          <p:spPr>
            <a:xfrm>
              <a:off x="0" y="0"/>
              <a:ext cx="6210909" cy="3719804"/>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22"/>
            <p:cNvSpPr txBox="1"/>
            <p:nvPr/>
          </p:nvSpPr>
          <p:spPr>
            <a:xfrm>
              <a:off x="182947" y="1669784"/>
              <a:ext cx="5845014"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395" name="Google Shape;395;p22" descr="Imagen 6"/>
          <p:cNvPicPr preferRelativeResize="0"/>
          <p:nvPr/>
        </p:nvPicPr>
        <p:blipFill rotWithShape="1">
          <a:blip r:embed="rId3">
            <a:alphaModFix/>
          </a:blip>
          <a:srcRect/>
          <a:stretch/>
        </p:blipFill>
        <p:spPr>
          <a:xfrm>
            <a:off x="6151471" y="2362175"/>
            <a:ext cx="663550" cy="632686"/>
          </a:xfrm>
          <a:prstGeom prst="rect">
            <a:avLst/>
          </a:prstGeom>
          <a:noFill/>
          <a:ln>
            <a:noFill/>
          </a:ln>
        </p:spPr>
      </p:pic>
      <p:sp>
        <p:nvSpPr>
          <p:cNvPr id="396" name="Google Shape;396;p22"/>
          <p:cNvSpPr txBox="1"/>
          <p:nvPr/>
        </p:nvSpPr>
        <p:spPr>
          <a:xfrm>
            <a:off x="789130" y="2736748"/>
            <a:ext cx="5624417" cy="3481586"/>
          </a:xfrm>
          <a:prstGeom prst="rect">
            <a:avLst/>
          </a:prstGeom>
          <a:noFill/>
          <a:ln>
            <a:noFill/>
          </a:ln>
        </p:spPr>
        <p:txBody>
          <a:bodyPr spcFirstLastPara="1" wrap="square" lIns="45675" tIns="45675" rIns="45675" bIns="45675" anchor="t" anchorCtr="0">
            <a:spAutoFit/>
          </a:bodyPr>
          <a:lstStyle/>
          <a:p>
            <a:pPr marL="285750" marR="0" lvl="0" indent="-285750" algn="l" rtl="0">
              <a:lnSpc>
                <a:spcPct val="8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Estudiar al candidato leyendo detenidamente el currículum    del candidato, conocer su perfil profesional.</a:t>
            </a:r>
            <a:endParaRPr/>
          </a:p>
          <a:p>
            <a:pPr marL="285750" marR="0" lvl="0" indent="-28575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Preparar las preguntas con antelación,  determinar qué competencias son necesarias para el puesto.</a:t>
            </a:r>
            <a:endParaRPr/>
          </a:p>
          <a:p>
            <a:pPr marL="285750" marR="0" lvl="0" indent="-28575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Una vez en la entrevista, es importante tranquilizar al candidato, a través de preguntas triviales.</a:t>
            </a:r>
            <a:endParaRPr/>
          </a:p>
          <a:p>
            <a:pPr marL="285750" marR="0" lvl="0" indent="-28575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Adapta la entrevista a cada candidato, adaptar el diálogo a cada candidato según se vaya desarrollando la conversación.</a:t>
            </a:r>
            <a:endParaRPr/>
          </a:p>
          <a:p>
            <a:pPr marL="285750" marR="0" lvl="0" indent="-28575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Busca incidentes críticos en su conversación con preguntas sobre situaciones en las que el candidato hubiese puesto a prueba dichas competencias.</a:t>
            </a:r>
            <a:endParaRPr/>
          </a:p>
          <a:p>
            <a:pPr marL="285750" marR="0" lvl="0" indent="-28575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Fíjate en la comunicación no verbal. Observa sus gestos, su forma de hablar, su ropa, su puntualidad.</a:t>
            </a:r>
            <a:endParaRPr/>
          </a:p>
        </p:txBody>
      </p:sp>
      <p:pic>
        <p:nvPicPr>
          <p:cNvPr id="397" name="Google Shape;397;p22" descr="Google Shape;187;p42"/>
          <p:cNvPicPr preferRelativeResize="0"/>
          <p:nvPr/>
        </p:nvPicPr>
        <p:blipFill rotWithShape="1">
          <a:blip r:embed="rId4">
            <a:alphaModFix/>
          </a:blip>
          <a:srcRect/>
          <a:stretch/>
        </p:blipFill>
        <p:spPr>
          <a:xfrm>
            <a:off x="6741314" y="4686910"/>
            <a:ext cx="2646123" cy="28901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3"/>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23</a:t>
            </a:fld>
            <a:endParaRPr/>
          </a:p>
        </p:txBody>
      </p:sp>
      <p:sp>
        <p:nvSpPr>
          <p:cNvPr id="403" name="Google Shape;403;p23"/>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CONSEJOS PARA IR A </a:t>
            </a:r>
            <a:r>
              <a:rPr lang="en-US" sz="2800" b="0" i="0" u="none" strike="noStrike" cap="none">
                <a:solidFill>
                  <a:srgbClr val="A93501"/>
                </a:solidFill>
                <a:latin typeface="Calibri"/>
                <a:ea typeface="Calibri"/>
                <a:cs typeface="Calibri"/>
                <a:sym typeface="Calibri"/>
              </a:rPr>
              <a:t>UNA ENTREVISTA</a:t>
            </a:r>
            <a:endParaRPr/>
          </a:p>
        </p:txBody>
      </p:sp>
      <p:grpSp>
        <p:nvGrpSpPr>
          <p:cNvPr id="404" name="Google Shape;404;p23"/>
          <p:cNvGrpSpPr/>
          <p:nvPr/>
        </p:nvGrpSpPr>
        <p:grpSpPr>
          <a:xfrm>
            <a:off x="452175" y="2552159"/>
            <a:ext cx="6210910" cy="2967170"/>
            <a:chOff x="0" y="0"/>
            <a:chExt cx="6210909" cy="2967168"/>
          </a:xfrm>
        </p:grpSpPr>
        <p:sp>
          <p:nvSpPr>
            <p:cNvPr id="405" name="Google Shape;405;p23"/>
            <p:cNvSpPr/>
            <p:nvPr/>
          </p:nvSpPr>
          <p:spPr>
            <a:xfrm>
              <a:off x="0" y="0"/>
              <a:ext cx="6210909" cy="2967168"/>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23"/>
            <p:cNvSpPr txBox="1"/>
            <p:nvPr/>
          </p:nvSpPr>
          <p:spPr>
            <a:xfrm>
              <a:off x="145931" y="1293467"/>
              <a:ext cx="5919046"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407" name="Google Shape;407;p23" descr="Imagen 6"/>
          <p:cNvPicPr preferRelativeResize="0"/>
          <p:nvPr/>
        </p:nvPicPr>
        <p:blipFill rotWithShape="1">
          <a:blip r:embed="rId3">
            <a:alphaModFix/>
          </a:blip>
          <a:srcRect/>
          <a:stretch/>
        </p:blipFill>
        <p:spPr>
          <a:xfrm>
            <a:off x="6151471" y="2362175"/>
            <a:ext cx="663550" cy="632686"/>
          </a:xfrm>
          <a:prstGeom prst="rect">
            <a:avLst/>
          </a:prstGeom>
          <a:noFill/>
          <a:ln>
            <a:noFill/>
          </a:ln>
        </p:spPr>
      </p:pic>
      <p:sp>
        <p:nvSpPr>
          <p:cNvPr id="408" name="Google Shape;408;p23"/>
          <p:cNvSpPr txBox="1"/>
          <p:nvPr/>
        </p:nvSpPr>
        <p:spPr>
          <a:xfrm>
            <a:off x="789130" y="2736748"/>
            <a:ext cx="5624417" cy="2694146"/>
          </a:xfrm>
          <a:prstGeom prst="rect">
            <a:avLst/>
          </a:prstGeom>
          <a:noFill/>
          <a:ln>
            <a:noFill/>
          </a:ln>
        </p:spPr>
        <p:txBody>
          <a:bodyPr spcFirstLastPara="1" wrap="square" lIns="45675" tIns="45675" rIns="45675" bIns="45675" anchor="t" anchorCtr="0">
            <a:spAutoFit/>
          </a:bodyPr>
          <a:lstStyle/>
          <a:p>
            <a:pPr marL="228600" marR="0" lvl="0" indent="-22860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Prepara con anticipación la ropa que vas a usar</a:t>
            </a:r>
            <a:endParaRPr/>
          </a:p>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Ensayar el saludo (¡No olvides lucir tu mejor sonrisa!)</a:t>
            </a:r>
            <a:endParaRPr/>
          </a:p>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Leer nuevamente tu Curriculum Vitae</a:t>
            </a:r>
            <a:endParaRPr/>
          </a:p>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Conocer las preguntas comunes de las entrevista</a:t>
            </a:r>
            <a:endParaRPr/>
          </a:p>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Investigar la empresa y el cargo al que se aspira</a:t>
            </a:r>
            <a:endParaRPr/>
          </a:p>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Saber qué tipo de entrevista se realizará</a:t>
            </a:r>
            <a:endParaRPr/>
          </a:p>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Tener claras las instrucciones de la entrevista (la hora exacta, el lugar, si es necesario llevar el CV u otro documento.)</a:t>
            </a:r>
            <a:endParaRPr/>
          </a:p>
        </p:txBody>
      </p:sp>
      <p:pic>
        <p:nvPicPr>
          <p:cNvPr id="409" name="Google Shape;409;p23" descr="Google Shape;255;p45"/>
          <p:cNvPicPr preferRelativeResize="0"/>
          <p:nvPr/>
        </p:nvPicPr>
        <p:blipFill rotWithShape="1">
          <a:blip r:embed="rId4">
            <a:alphaModFix/>
          </a:blip>
          <a:srcRect/>
          <a:stretch/>
        </p:blipFill>
        <p:spPr>
          <a:xfrm flipH="1">
            <a:off x="7086207" y="3958094"/>
            <a:ext cx="2006943" cy="360158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4"/>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24</a:t>
            </a:fld>
            <a:endParaRPr/>
          </a:p>
        </p:txBody>
      </p:sp>
      <p:sp>
        <p:nvSpPr>
          <p:cNvPr id="415" name="Google Shape;415;p24"/>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CARTA DE SOLICITUD </a:t>
            </a:r>
            <a:r>
              <a:rPr lang="en-US" sz="2800" b="0" i="0" u="none" strike="noStrike" cap="none">
                <a:solidFill>
                  <a:srgbClr val="A93501"/>
                </a:solidFill>
                <a:latin typeface="Calibri"/>
                <a:ea typeface="Calibri"/>
                <a:cs typeface="Calibri"/>
                <a:sym typeface="Calibri"/>
              </a:rPr>
              <a:t>DE EMPLEO</a:t>
            </a:r>
            <a:endParaRPr/>
          </a:p>
        </p:txBody>
      </p:sp>
      <p:sp>
        <p:nvSpPr>
          <p:cNvPr id="416" name="Google Shape;416;p24"/>
          <p:cNvSpPr txBox="1"/>
          <p:nvPr/>
        </p:nvSpPr>
        <p:spPr>
          <a:xfrm>
            <a:off x="789130" y="2736748"/>
            <a:ext cx="3131638" cy="216523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 carta de solicitud de empleo </a:t>
            </a:r>
            <a:r>
              <a:rPr lang="en-US" sz="1600" b="1" i="0" u="none" strike="noStrike" cap="none">
                <a:solidFill>
                  <a:srgbClr val="000000"/>
                </a:solidFill>
                <a:latin typeface="Calibri"/>
                <a:ea typeface="Calibri"/>
                <a:cs typeface="Calibri"/>
                <a:sym typeface="Calibri"/>
              </a:rPr>
              <a:t>está dirigida al postulante posible nuevo colaborador</a:t>
            </a:r>
            <a:r>
              <a:rPr lang="en-US" sz="1600" b="0" i="0" u="none" strike="noStrike" cap="none">
                <a:solidFill>
                  <a:srgbClr val="000000"/>
                </a:solidFill>
                <a:latin typeface="Calibri"/>
                <a:ea typeface="Calibri"/>
                <a:cs typeface="Calibri"/>
                <a:sym typeface="Calibri"/>
              </a:rPr>
              <a:t>,  debe ser breve y concisa, no hace falta poner nada que no venga ya incluido en el curriculum, lo importante es que tenga claras las habilidades, formación y experiencia laboral del nuevo postulante.</a:t>
            </a:r>
            <a:endParaRPr/>
          </a:p>
        </p:txBody>
      </p:sp>
      <p:grpSp>
        <p:nvGrpSpPr>
          <p:cNvPr id="417" name="Google Shape;417;p24"/>
          <p:cNvGrpSpPr/>
          <p:nvPr/>
        </p:nvGrpSpPr>
        <p:grpSpPr>
          <a:xfrm>
            <a:off x="4511763" y="2146560"/>
            <a:ext cx="3958002" cy="5114825"/>
            <a:chOff x="0" y="0"/>
            <a:chExt cx="3958000" cy="5114824"/>
          </a:xfrm>
        </p:grpSpPr>
        <p:pic>
          <p:nvPicPr>
            <p:cNvPr id="418" name="Google Shape;418;p24" descr="image33.png"/>
            <p:cNvPicPr preferRelativeResize="0"/>
            <p:nvPr/>
          </p:nvPicPr>
          <p:blipFill rotWithShape="1">
            <a:blip r:embed="rId3">
              <a:alphaModFix/>
            </a:blip>
            <a:srcRect b="632"/>
            <a:stretch/>
          </p:blipFill>
          <p:spPr>
            <a:xfrm>
              <a:off x="1587" y="1587"/>
              <a:ext cx="3954707" cy="5111649"/>
            </a:xfrm>
            <a:prstGeom prst="rect">
              <a:avLst/>
            </a:prstGeom>
            <a:noFill/>
            <a:ln>
              <a:noFill/>
            </a:ln>
          </p:spPr>
        </p:pic>
        <p:sp>
          <p:nvSpPr>
            <p:cNvPr id="419" name="Google Shape;419;p24"/>
            <p:cNvSpPr/>
            <p:nvPr/>
          </p:nvSpPr>
          <p:spPr>
            <a:xfrm>
              <a:off x="0" y="0"/>
              <a:ext cx="3958000" cy="5114824"/>
            </a:xfrm>
            <a:prstGeom prst="rect">
              <a:avLst/>
            </a:prstGeom>
            <a:noFill/>
            <a:ln w="9525" cap="flat" cmpd="sng">
              <a:solidFill>
                <a:srgbClr val="000000"/>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5"/>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25</a:t>
            </a:fld>
            <a:endParaRPr/>
          </a:p>
        </p:txBody>
      </p:sp>
      <p:sp>
        <p:nvSpPr>
          <p:cNvPr id="425" name="Google Shape;425;p25"/>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CURRÍCULUM </a:t>
            </a:r>
            <a:r>
              <a:rPr lang="en-US" sz="2800" b="0" i="0" u="none" strike="noStrike" cap="none">
                <a:solidFill>
                  <a:srgbClr val="A93501"/>
                </a:solidFill>
                <a:latin typeface="Calibri"/>
                <a:ea typeface="Calibri"/>
                <a:cs typeface="Calibri"/>
                <a:sym typeface="Calibri"/>
              </a:rPr>
              <a:t>VITAE</a:t>
            </a:r>
            <a:endParaRPr/>
          </a:p>
        </p:txBody>
      </p:sp>
      <p:sp>
        <p:nvSpPr>
          <p:cNvPr id="426" name="Google Shape;426;p25"/>
          <p:cNvSpPr txBox="1"/>
          <p:nvPr/>
        </p:nvSpPr>
        <p:spPr>
          <a:xfrm>
            <a:off x="697575" y="2572178"/>
            <a:ext cx="5280001" cy="335157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Un </a:t>
            </a:r>
            <a:r>
              <a:rPr lang="en-US" sz="1600" b="1" i="0" u="none" strike="noStrike" cap="none">
                <a:solidFill>
                  <a:srgbClr val="ED6B00"/>
                </a:solidFill>
                <a:latin typeface="Calibri"/>
                <a:ea typeface="Calibri"/>
                <a:cs typeface="Calibri"/>
                <a:sym typeface="Calibri"/>
              </a:rPr>
              <a:t>currículum vitae </a:t>
            </a:r>
            <a:r>
              <a:rPr lang="en-US" sz="1600" b="0" i="0" u="none" strike="noStrike" cap="none">
                <a:solidFill>
                  <a:srgbClr val="000000"/>
                </a:solidFill>
                <a:latin typeface="Calibri"/>
                <a:ea typeface="Calibri"/>
                <a:cs typeface="Calibri"/>
                <a:sym typeface="Calibri"/>
              </a:rPr>
              <a:t>o por su abreviatura CV es un documento que se utiliza como herramienta para presentar una relación expresa y clara de los datos, las habilidades y experiencias laborales de una persona, con la intención de ser preseleccionado para una entrevista de trabajo.</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Es parecido a un buen anuncio o invitación que envía o entrega una persona aspirante a un empleo, el cual incluye toda la información sobre su vida laboral, los datos de contacto e indica el lugar donde reside. </a:t>
            </a:r>
            <a:endParaRPr/>
          </a:p>
          <a:p>
            <a:pPr marL="0" marR="0" lvl="0" indent="0" algn="l" rtl="0">
              <a:lnSpc>
                <a:spcPct val="90000"/>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El objetivo de un currículum vitae es generar una buena impresión e interés para darse a conocer y así conseguir una entrevista personal, finalizando con conseguir ese puesto de trabajo tan deseado.</a:t>
            </a:r>
            <a:endParaRPr/>
          </a:p>
        </p:txBody>
      </p:sp>
      <p:pic>
        <p:nvPicPr>
          <p:cNvPr id="427" name="Google Shape;427;p25" descr="Google Shape;331;p52"/>
          <p:cNvPicPr preferRelativeResize="0"/>
          <p:nvPr/>
        </p:nvPicPr>
        <p:blipFill rotWithShape="1">
          <a:blip r:embed="rId3">
            <a:alphaModFix/>
          </a:blip>
          <a:srcRect/>
          <a:stretch/>
        </p:blipFill>
        <p:spPr>
          <a:xfrm>
            <a:off x="6169728" y="3070931"/>
            <a:ext cx="3043173" cy="357370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6"/>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26</a:t>
            </a:fld>
            <a:endParaRPr/>
          </a:p>
        </p:txBody>
      </p:sp>
      <p:sp>
        <p:nvSpPr>
          <p:cNvPr id="433" name="Google Shape;433;p26"/>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DATOS PRIMORDIALES </a:t>
            </a:r>
            <a:r>
              <a:rPr lang="en-US" sz="2800" b="0" i="0" u="none" strike="noStrike" cap="none">
                <a:solidFill>
                  <a:srgbClr val="A93501"/>
                </a:solidFill>
                <a:latin typeface="Calibri"/>
                <a:ea typeface="Calibri"/>
                <a:cs typeface="Calibri"/>
                <a:sym typeface="Calibri"/>
              </a:rPr>
              <a:t>EN TU CV</a:t>
            </a:r>
            <a:endParaRPr/>
          </a:p>
        </p:txBody>
      </p:sp>
      <p:sp>
        <p:nvSpPr>
          <p:cNvPr id="434" name="Google Shape;434;p26"/>
          <p:cNvSpPr txBox="1"/>
          <p:nvPr/>
        </p:nvSpPr>
        <p:spPr>
          <a:xfrm>
            <a:off x="574650" y="2092497"/>
            <a:ext cx="4778402" cy="42449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EL CV DEBE CONTENER LOS SIGUIENTES DATOS </a:t>
            </a:r>
            <a:endParaRPr/>
          </a:p>
        </p:txBody>
      </p:sp>
      <p:grpSp>
        <p:nvGrpSpPr>
          <p:cNvPr id="435" name="Google Shape;435;p26"/>
          <p:cNvGrpSpPr/>
          <p:nvPr/>
        </p:nvGrpSpPr>
        <p:grpSpPr>
          <a:xfrm>
            <a:off x="452175" y="2724637"/>
            <a:ext cx="4110079" cy="3719806"/>
            <a:chOff x="0" y="0"/>
            <a:chExt cx="4110078" cy="3719804"/>
          </a:xfrm>
        </p:grpSpPr>
        <p:sp>
          <p:nvSpPr>
            <p:cNvPr id="436" name="Google Shape;436;p26"/>
            <p:cNvSpPr/>
            <p:nvPr/>
          </p:nvSpPr>
          <p:spPr>
            <a:xfrm>
              <a:off x="0" y="0"/>
              <a:ext cx="4110078" cy="3719804"/>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26"/>
            <p:cNvSpPr txBox="1"/>
            <p:nvPr/>
          </p:nvSpPr>
          <p:spPr>
            <a:xfrm>
              <a:off x="182947" y="1669784"/>
              <a:ext cx="3744183"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438" name="Google Shape;438;p26" descr="Imagen 8"/>
          <p:cNvPicPr preferRelativeResize="0"/>
          <p:nvPr/>
        </p:nvPicPr>
        <p:blipFill rotWithShape="1">
          <a:blip r:embed="rId3">
            <a:alphaModFix/>
          </a:blip>
          <a:srcRect/>
          <a:stretch/>
        </p:blipFill>
        <p:spPr>
          <a:xfrm>
            <a:off x="4003606" y="2550335"/>
            <a:ext cx="663549" cy="632686"/>
          </a:xfrm>
          <a:prstGeom prst="rect">
            <a:avLst/>
          </a:prstGeom>
          <a:noFill/>
          <a:ln>
            <a:noFill/>
          </a:ln>
        </p:spPr>
      </p:pic>
      <p:sp>
        <p:nvSpPr>
          <p:cNvPr id="439" name="Google Shape;439;p26"/>
          <p:cNvSpPr txBox="1"/>
          <p:nvPr/>
        </p:nvSpPr>
        <p:spPr>
          <a:xfrm>
            <a:off x="789131" y="2909227"/>
            <a:ext cx="3727396" cy="3348554"/>
          </a:xfrm>
          <a:prstGeom prst="rect">
            <a:avLst/>
          </a:prstGeom>
          <a:noFill/>
          <a:ln>
            <a:noFill/>
          </a:ln>
        </p:spPr>
        <p:txBody>
          <a:bodyPr spcFirstLastPara="1" wrap="square" lIns="45675" tIns="45675" rIns="45675" bIns="45675"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Nombres y apellidos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Números de contacto</a:t>
            </a:r>
            <a:endParaRPr sz="1400" b="1" i="0" u="none" strike="noStrike" cap="none">
              <a:solidFill>
                <a:srgbClr val="548135"/>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Cédula de identidad  (opcional)</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Fecha y lugar de nacimiento</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Estado civil</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Ubicación de tu domicilio</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Dirección del correo electrónico personal (al que accedes frecuentemente)</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Resumen del cargo o presentación</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Logros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Trabajos realizados. Empresa, cargo, fecha, funciones.</a:t>
            </a:r>
            <a:endParaRPr/>
          </a:p>
        </p:txBody>
      </p:sp>
      <p:grpSp>
        <p:nvGrpSpPr>
          <p:cNvPr id="440" name="Google Shape;440;p26"/>
          <p:cNvGrpSpPr/>
          <p:nvPr/>
        </p:nvGrpSpPr>
        <p:grpSpPr>
          <a:xfrm>
            <a:off x="4936037" y="2724637"/>
            <a:ext cx="4110079" cy="3719806"/>
            <a:chOff x="0" y="0"/>
            <a:chExt cx="4110078" cy="3719804"/>
          </a:xfrm>
        </p:grpSpPr>
        <p:sp>
          <p:nvSpPr>
            <p:cNvPr id="441" name="Google Shape;441;p26"/>
            <p:cNvSpPr/>
            <p:nvPr/>
          </p:nvSpPr>
          <p:spPr>
            <a:xfrm>
              <a:off x="0" y="0"/>
              <a:ext cx="4110078" cy="3719804"/>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26"/>
            <p:cNvSpPr txBox="1"/>
            <p:nvPr/>
          </p:nvSpPr>
          <p:spPr>
            <a:xfrm>
              <a:off x="182947" y="1669784"/>
              <a:ext cx="3744183"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443" name="Google Shape;443;p26" descr="Imagen 15"/>
          <p:cNvPicPr preferRelativeResize="0"/>
          <p:nvPr/>
        </p:nvPicPr>
        <p:blipFill rotWithShape="1">
          <a:blip r:embed="rId3">
            <a:alphaModFix/>
          </a:blip>
          <a:srcRect/>
          <a:stretch/>
        </p:blipFill>
        <p:spPr>
          <a:xfrm>
            <a:off x="8534503" y="2550335"/>
            <a:ext cx="663550" cy="632686"/>
          </a:xfrm>
          <a:prstGeom prst="rect">
            <a:avLst/>
          </a:prstGeom>
          <a:noFill/>
          <a:ln>
            <a:noFill/>
          </a:ln>
        </p:spPr>
      </p:pic>
      <p:sp>
        <p:nvSpPr>
          <p:cNvPr id="444" name="Google Shape;444;p26"/>
          <p:cNvSpPr txBox="1"/>
          <p:nvPr/>
        </p:nvSpPr>
        <p:spPr>
          <a:xfrm>
            <a:off x="5131895" y="2909227"/>
            <a:ext cx="3711718" cy="3348554"/>
          </a:xfrm>
          <a:prstGeom prst="rect">
            <a:avLst/>
          </a:prstGeom>
          <a:noFill/>
          <a:ln>
            <a:noFill/>
          </a:ln>
        </p:spPr>
        <p:txBody>
          <a:bodyPr spcFirstLastPara="1" wrap="square" lIns="45675" tIns="45675" rIns="45675" bIns="45675"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Experiencias profesionales indicando           la fecha de comienzo y fin, nombre de la empresa y funciones desempeñadas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Estudios realizados indicando la fecha de comienzo y fin, centro académico, y lugar donde han sido realizados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Competencias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Postgrados, cursos o talleres realizados igualmente indicando la fecha de comienzo y fin, centro, y lugar donde han sido realizados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Idiomas que dominas y en el nivel correspondiente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7"/>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27</a:t>
            </a:fld>
            <a:endParaRPr/>
          </a:p>
        </p:txBody>
      </p:sp>
      <p:sp>
        <p:nvSpPr>
          <p:cNvPr id="450" name="Google Shape;450;p27"/>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ERRORES QUE DEBES EVITAR </a:t>
            </a:r>
            <a:r>
              <a:rPr lang="en-US" sz="2800" b="0" i="0" u="none" strike="noStrike" cap="none">
                <a:solidFill>
                  <a:srgbClr val="A93501"/>
                </a:solidFill>
                <a:latin typeface="Calibri"/>
                <a:ea typeface="Calibri"/>
                <a:cs typeface="Calibri"/>
                <a:sym typeface="Calibri"/>
              </a:rPr>
              <a:t>EN TU CV</a:t>
            </a:r>
            <a:endParaRPr/>
          </a:p>
        </p:txBody>
      </p:sp>
      <p:sp>
        <p:nvSpPr>
          <p:cNvPr id="451" name="Google Shape;451;p27"/>
          <p:cNvSpPr txBox="1"/>
          <p:nvPr/>
        </p:nvSpPr>
        <p:spPr>
          <a:xfrm>
            <a:off x="574650" y="2092497"/>
            <a:ext cx="4778402" cy="42449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EL CV DEBE CONTENER LOS SIGUIENTES DATOS </a:t>
            </a:r>
            <a:endParaRPr/>
          </a:p>
        </p:txBody>
      </p:sp>
      <p:grpSp>
        <p:nvGrpSpPr>
          <p:cNvPr id="452" name="Google Shape;452;p27"/>
          <p:cNvGrpSpPr/>
          <p:nvPr/>
        </p:nvGrpSpPr>
        <p:grpSpPr>
          <a:xfrm>
            <a:off x="360590" y="2724637"/>
            <a:ext cx="4483865" cy="4033404"/>
            <a:chOff x="0" y="0"/>
            <a:chExt cx="4483864" cy="4033402"/>
          </a:xfrm>
        </p:grpSpPr>
        <p:sp>
          <p:nvSpPr>
            <p:cNvPr id="453" name="Google Shape;453;p27"/>
            <p:cNvSpPr/>
            <p:nvPr/>
          </p:nvSpPr>
          <p:spPr>
            <a:xfrm>
              <a:off x="0" y="0"/>
              <a:ext cx="4483864" cy="4033402"/>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27"/>
            <p:cNvSpPr txBox="1"/>
            <p:nvPr/>
          </p:nvSpPr>
          <p:spPr>
            <a:xfrm>
              <a:off x="198370" y="1826583"/>
              <a:ext cx="4087123"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455" name="Google Shape;455;p27" descr="Imagen 8"/>
          <p:cNvPicPr preferRelativeResize="0"/>
          <p:nvPr/>
        </p:nvPicPr>
        <p:blipFill rotWithShape="1">
          <a:blip r:embed="rId3">
            <a:alphaModFix/>
          </a:blip>
          <a:srcRect/>
          <a:stretch/>
        </p:blipFill>
        <p:spPr>
          <a:xfrm>
            <a:off x="4348522" y="2550335"/>
            <a:ext cx="663550" cy="632686"/>
          </a:xfrm>
          <a:prstGeom prst="rect">
            <a:avLst/>
          </a:prstGeom>
          <a:noFill/>
          <a:ln>
            <a:noFill/>
          </a:ln>
        </p:spPr>
      </p:pic>
      <p:sp>
        <p:nvSpPr>
          <p:cNvPr id="456" name="Google Shape;456;p27"/>
          <p:cNvSpPr txBox="1"/>
          <p:nvPr/>
        </p:nvSpPr>
        <p:spPr>
          <a:xfrm>
            <a:off x="522605" y="2846507"/>
            <a:ext cx="4354513" cy="4110554"/>
          </a:xfrm>
          <a:prstGeom prst="rect">
            <a:avLst/>
          </a:prstGeom>
          <a:noFill/>
          <a:ln>
            <a:noFill/>
          </a:ln>
        </p:spPr>
        <p:txBody>
          <a:bodyPr spcFirstLastPara="1" wrap="square" lIns="45675" tIns="45675" rIns="45675" bIns="45675"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Que el título sea “Currículum Vitae”,  </a:t>
            </a:r>
            <a:r>
              <a:rPr lang="en-US" sz="1600" b="0" i="0" u="none" strike="noStrike" cap="none">
                <a:solidFill>
                  <a:srgbClr val="000000"/>
                </a:solidFill>
                <a:latin typeface="Calibri"/>
                <a:ea typeface="Calibri"/>
                <a:cs typeface="Calibri"/>
                <a:sym typeface="Calibri"/>
              </a:rPr>
              <a:t>es preferible poner otro</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Correo electrónico inapropiado</a:t>
            </a:r>
            <a:r>
              <a:rPr lang="en-US" sz="1600" b="0" i="0" u="none" strike="noStrike" cap="none">
                <a:solidFill>
                  <a:srgbClr val="000000"/>
                </a:solidFill>
                <a:latin typeface="Calibri"/>
                <a:ea typeface="Calibri"/>
                <a:cs typeface="Calibri"/>
                <a:sym typeface="Calibri"/>
              </a:rPr>
              <a:t>, debe ser sencillo y profesional.</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Las faltas ortográficas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Hacer un CV para todo</a:t>
            </a:r>
            <a:r>
              <a:rPr lang="en-US" sz="1600" b="0" i="0" u="none" strike="noStrike" cap="none">
                <a:solidFill>
                  <a:srgbClr val="000000"/>
                </a:solidFill>
                <a:latin typeface="Calibri"/>
                <a:ea typeface="Calibri"/>
                <a:cs typeface="Calibri"/>
                <a:sym typeface="Calibri"/>
              </a:rPr>
              <a:t>: debes personalizarlo para cada puesto.</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Muy extenso</a:t>
            </a:r>
            <a:r>
              <a:rPr lang="en-US" sz="1600" b="0" i="0" u="none" strike="noStrike" cap="none">
                <a:solidFill>
                  <a:srgbClr val="000000"/>
                </a:solidFill>
                <a:latin typeface="Calibri"/>
                <a:ea typeface="Calibri"/>
                <a:cs typeface="Calibri"/>
                <a:sym typeface="Calibri"/>
              </a:rPr>
              <a:t>: agrega solo la información más importante.</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Utilizar un lenguaje difícil de leer</a:t>
            </a:r>
            <a:r>
              <a:rPr lang="en-US" sz="1600" b="0" i="0" u="none" strike="noStrike" cap="none">
                <a:solidFill>
                  <a:srgbClr val="000000"/>
                </a:solidFill>
                <a:latin typeface="Calibri"/>
                <a:ea typeface="Calibri"/>
                <a:cs typeface="Calibri"/>
                <a:sym typeface="Calibri"/>
              </a:rPr>
              <a:t>: utilizar un lenguaje neutro.</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Incluir detalles </a:t>
            </a:r>
            <a:r>
              <a:rPr lang="en-US" sz="1600" b="0" i="0" u="none" strike="noStrike" cap="none">
                <a:solidFill>
                  <a:srgbClr val="000000"/>
                </a:solidFill>
                <a:latin typeface="Calibri"/>
                <a:ea typeface="Calibri"/>
                <a:cs typeface="Calibri"/>
                <a:sym typeface="Calibri"/>
              </a:rPr>
              <a:t>que no tienen ver con el puesto</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Demasiado creativo</a:t>
            </a:r>
            <a:r>
              <a:rPr lang="en-US" sz="1600" b="0" i="0" u="none" strike="noStrike" cap="none">
                <a:solidFill>
                  <a:srgbClr val="000000"/>
                </a:solidFill>
                <a:latin typeface="Calibri"/>
                <a:ea typeface="Calibri"/>
                <a:cs typeface="Calibri"/>
                <a:sym typeface="Calibri"/>
              </a:rPr>
              <a:t>: evitar sobrecargarlo utilizando diferentes tipos de letra, colores y demás.</a:t>
            </a:r>
            <a:endParaRPr/>
          </a:p>
        </p:txBody>
      </p:sp>
      <p:grpSp>
        <p:nvGrpSpPr>
          <p:cNvPr id="457" name="Google Shape;457;p27"/>
          <p:cNvGrpSpPr/>
          <p:nvPr/>
        </p:nvGrpSpPr>
        <p:grpSpPr>
          <a:xfrm>
            <a:off x="4936037" y="2724637"/>
            <a:ext cx="4376603" cy="4096123"/>
            <a:chOff x="0" y="0"/>
            <a:chExt cx="4376602" cy="4096121"/>
          </a:xfrm>
        </p:grpSpPr>
        <p:sp>
          <p:nvSpPr>
            <p:cNvPr id="458" name="Google Shape;458;p27"/>
            <p:cNvSpPr/>
            <p:nvPr/>
          </p:nvSpPr>
          <p:spPr>
            <a:xfrm>
              <a:off x="0" y="0"/>
              <a:ext cx="4376602" cy="4096121"/>
            </a:xfrm>
            <a:prstGeom prst="roundRect">
              <a:avLst>
                <a:gd name="adj" fmla="val 16792"/>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27"/>
            <p:cNvSpPr txBox="1"/>
            <p:nvPr/>
          </p:nvSpPr>
          <p:spPr>
            <a:xfrm>
              <a:off x="201455" y="1857943"/>
              <a:ext cx="3973691"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pic>
        <p:nvPicPr>
          <p:cNvPr id="460" name="Google Shape;460;p27" descr="Imagen 15"/>
          <p:cNvPicPr preferRelativeResize="0"/>
          <p:nvPr/>
        </p:nvPicPr>
        <p:blipFill rotWithShape="1">
          <a:blip r:embed="rId3">
            <a:alphaModFix/>
          </a:blip>
          <a:srcRect/>
          <a:stretch/>
        </p:blipFill>
        <p:spPr>
          <a:xfrm>
            <a:off x="8738314" y="2550335"/>
            <a:ext cx="663550" cy="632686"/>
          </a:xfrm>
          <a:prstGeom prst="rect">
            <a:avLst/>
          </a:prstGeom>
          <a:noFill/>
          <a:ln>
            <a:noFill/>
          </a:ln>
        </p:spPr>
      </p:pic>
      <p:sp>
        <p:nvSpPr>
          <p:cNvPr id="461" name="Google Shape;461;p27"/>
          <p:cNvSpPr txBox="1"/>
          <p:nvPr/>
        </p:nvSpPr>
        <p:spPr>
          <a:xfrm>
            <a:off x="5084860" y="2846507"/>
            <a:ext cx="4197731" cy="4110554"/>
          </a:xfrm>
          <a:prstGeom prst="rect">
            <a:avLst/>
          </a:prstGeom>
          <a:noFill/>
          <a:ln>
            <a:noFill/>
          </a:ln>
        </p:spPr>
        <p:txBody>
          <a:bodyPr spcFirstLastPara="1" wrap="square" lIns="45675" tIns="45675" rIns="45675" bIns="45675"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Incoherencia</a:t>
            </a:r>
            <a:r>
              <a:rPr lang="en-US" sz="1600" b="0" i="0" u="none" strike="noStrike" cap="none">
                <a:solidFill>
                  <a:srgbClr val="000000"/>
                </a:solidFill>
                <a:latin typeface="Calibri"/>
                <a:ea typeface="Calibri"/>
                <a:cs typeface="Calibri"/>
                <a:sym typeface="Calibri"/>
              </a:rPr>
              <a:t>: revisar que esté bien               con tu historial laboral. </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No destacar tus logros</a:t>
            </a:r>
            <a:r>
              <a:rPr lang="en-US" sz="1600" b="0" i="0" u="none" strike="noStrike" cap="none">
                <a:solidFill>
                  <a:srgbClr val="000000"/>
                </a:solidFill>
                <a:latin typeface="Calibri"/>
                <a:ea typeface="Calibri"/>
                <a:cs typeface="Calibri"/>
                <a:sym typeface="Calibri"/>
              </a:rPr>
              <a:t>: incluir logros obtenidos, pero sin arrogancia.</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Poner mal los datos</a:t>
            </a:r>
            <a:r>
              <a:rPr lang="en-US" sz="1600" b="0" i="0" u="none" strike="noStrike" cap="none">
                <a:solidFill>
                  <a:srgbClr val="000000"/>
                </a:solidFill>
                <a:latin typeface="Calibri"/>
                <a:ea typeface="Calibri"/>
                <a:cs typeface="Calibri"/>
                <a:sym typeface="Calibri"/>
              </a:rPr>
              <a:t>: verifica que los datos estén correctos.</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Formato aburrido</a:t>
            </a:r>
            <a:r>
              <a:rPr lang="en-US" sz="1600" b="0" i="0" u="none" strike="noStrike" cap="none">
                <a:solidFill>
                  <a:srgbClr val="000000"/>
                </a:solidFill>
                <a:latin typeface="Calibri"/>
                <a:ea typeface="Calibri"/>
                <a:cs typeface="Calibri"/>
                <a:sym typeface="Calibri"/>
              </a:rPr>
              <a:t>: que llame la atención y tenga detalles creativos, mostrando una parte de tu personalidad.</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Objetivo poco claro</a:t>
            </a:r>
            <a:r>
              <a:rPr lang="en-US" sz="1600" b="0" i="0" u="none" strike="noStrike" cap="none">
                <a:solidFill>
                  <a:srgbClr val="000000"/>
                </a:solidFill>
                <a:latin typeface="Calibri"/>
                <a:ea typeface="Calibri"/>
                <a:cs typeface="Calibri"/>
                <a:sym typeface="Calibri"/>
              </a:rPr>
              <a:t>: debes aclarar cuáles son tus objetivos enfocándose a las necesidades de la empresa.</a:t>
            </a:r>
            <a:endParaRPr/>
          </a:p>
          <a:p>
            <a:pPr marL="285750" marR="0" lvl="0" indent="-285750" algn="l" rtl="0">
              <a:lnSpc>
                <a:spcPct val="100000"/>
              </a:lnSpc>
              <a:spcBef>
                <a:spcPts val="0"/>
              </a:spcBef>
              <a:spcAft>
                <a:spcPts val="0"/>
              </a:spcAft>
              <a:buClr>
                <a:srgbClr val="000000"/>
              </a:buClr>
              <a:buSzPts val="1600"/>
              <a:buFont typeface="Arial"/>
              <a:buChar char="•"/>
            </a:pPr>
            <a:r>
              <a:rPr lang="en-US" sz="1600" b="1" i="0" u="none" strike="noStrike" cap="none">
                <a:solidFill>
                  <a:srgbClr val="000000"/>
                </a:solidFill>
                <a:latin typeface="Calibri"/>
                <a:ea typeface="Calibri"/>
                <a:cs typeface="Calibri"/>
                <a:sym typeface="Calibri"/>
              </a:rPr>
              <a:t>Distintas versiones</a:t>
            </a:r>
            <a:r>
              <a:rPr lang="en-US" sz="1600" b="0" i="0" u="none" strike="noStrike" cap="none">
                <a:solidFill>
                  <a:srgbClr val="000000"/>
                </a:solidFill>
                <a:latin typeface="Calibri"/>
                <a:ea typeface="Calibri"/>
                <a:cs typeface="Calibri"/>
                <a:sym typeface="Calibri"/>
              </a:rPr>
              <a:t>: utiliza solo una versión de CV, y que esta sea la más atractiva y la que mejor va con tu personalidad.</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8"/>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28</a:t>
            </a:fld>
            <a:endParaRPr/>
          </a:p>
        </p:txBody>
      </p:sp>
      <p:sp>
        <p:nvSpPr>
          <p:cNvPr id="467" name="Google Shape;467;p28"/>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REFLEXIÓN </a:t>
            </a:r>
            <a:r>
              <a:rPr lang="en-US" sz="2800" b="0" i="0" u="none" strike="noStrike" cap="none">
                <a:solidFill>
                  <a:srgbClr val="A93501"/>
                </a:solidFill>
                <a:latin typeface="Calibri"/>
                <a:ea typeface="Calibri"/>
                <a:cs typeface="Calibri"/>
                <a:sym typeface="Calibri"/>
              </a:rPr>
              <a:t>DOCENTE</a:t>
            </a:r>
            <a:endParaRPr/>
          </a:p>
        </p:txBody>
      </p:sp>
      <p:sp>
        <p:nvSpPr>
          <p:cNvPr id="468" name="Google Shape;468;p28"/>
          <p:cNvSpPr txBox="1"/>
          <p:nvPr/>
        </p:nvSpPr>
        <p:spPr>
          <a:xfrm>
            <a:off x="697575" y="2572178"/>
            <a:ext cx="5280001" cy="3457655"/>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El proceso de reclutamiento y selección, no se da a través de acciones aisladas e improvisadas del personal a cargo de este, cada empresa debe definir sus planes de reclutamiento y selección  de personal, que van desde la necesidad de incorporar a un nuevo colaborador hasta la contratación y capacitación de este, teniendo claro los procedimientos y acciones a realizar dentro de los planes establecidos, los que se darán a conocer a los encargados del proceso a través de manuales de reclutamiento, selección, contratación y capacitación que debe tener cada empresa, para que este proceso sea planificado, organizado y gestionado con anterioridad, lo que permitirá incorporar al mejor candidato para el puesto.</a:t>
            </a:r>
            <a:endParaRPr/>
          </a:p>
        </p:txBody>
      </p:sp>
      <p:pic>
        <p:nvPicPr>
          <p:cNvPr id="469" name="Google Shape;469;p28" descr="Google Shape;337;p56"/>
          <p:cNvPicPr preferRelativeResize="0"/>
          <p:nvPr/>
        </p:nvPicPr>
        <p:blipFill rotWithShape="1">
          <a:blip r:embed="rId3">
            <a:alphaModFix/>
          </a:blip>
          <a:srcRect/>
          <a:stretch/>
        </p:blipFill>
        <p:spPr>
          <a:xfrm flipH="1">
            <a:off x="6485870" y="2634222"/>
            <a:ext cx="2637388" cy="492545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9"/>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29</a:t>
            </a:fld>
            <a:endParaRPr/>
          </a:p>
        </p:txBody>
      </p:sp>
      <p:grpSp>
        <p:nvGrpSpPr>
          <p:cNvPr id="475" name="Google Shape;475;p29"/>
          <p:cNvGrpSpPr/>
          <p:nvPr/>
        </p:nvGrpSpPr>
        <p:grpSpPr>
          <a:xfrm>
            <a:off x="2035276" y="2911883"/>
            <a:ext cx="6999675" cy="2696558"/>
            <a:chOff x="0" y="-1"/>
            <a:chExt cx="6999673" cy="2696556"/>
          </a:xfrm>
        </p:grpSpPr>
        <p:grpSp>
          <p:nvGrpSpPr>
            <p:cNvPr id="476" name="Google Shape;476;p29"/>
            <p:cNvGrpSpPr/>
            <p:nvPr/>
          </p:nvGrpSpPr>
          <p:grpSpPr>
            <a:xfrm>
              <a:off x="0" y="-1"/>
              <a:ext cx="6999673" cy="2696556"/>
              <a:chOff x="0" y="0"/>
              <a:chExt cx="6999672" cy="2696554"/>
            </a:xfrm>
          </p:grpSpPr>
          <p:sp>
            <p:nvSpPr>
              <p:cNvPr id="477" name="Google Shape;477;p29"/>
              <p:cNvSpPr/>
              <p:nvPr/>
            </p:nvSpPr>
            <p:spPr>
              <a:xfrm>
                <a:off x="0" y="0"/>
                <a:ext cx="6999672" cy="2696554"/>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29"/>
              <p:cNvSpPr txBox="1"/>
              <p:nvPr/>
            </p:nvSpPr>
            <p:spPr>
              <a:xfrm>
                <a:off x="136397" y="1158159"/>
                <a:ext cx="6726877"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79" name="Google Shape;479;p29"/>
            <p:cNvSpPr txBox="1"/>
            <p:nvPr/>
          </p:nvSpPr>
          <p:spPr>
            <a:xfrm>
              <a:off x="1307690" y="142679"/>
              <a:ext cx="5161935" cy="2308404"/>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SELECCIÓN </a:t>
              </a:r>
              <a:r>
                <a:rPr lang="en-US" sz="2000" b="1" i="0" u="none" strike="noStrike" cap="none">
                  <a:solidFill>
                    <a:srgbClr val="ED6B00"/>
                  </a:solidFill>
                  <a:latin typeface="Calibri"/>
                  <a:ea typeface="Calibri"/>
                  <a:cs typeface="Calibri"/>
                  <a:sym typeface="Calibri"/>
                </a:rPr>
                <a:t>DEL PERSONAL</a:t>
              </a:r>
              <a:endParaRPr sz="1400" b="0" i="0" u="none" strike="noStrike" cap="none">
                <a:solidFill>
                  <a:srgbClr val="ED6B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Calibri"/>
                <a:buNone/>
              </a:pPr>
              <a:endParaRPr sz="1400" b="0" i="0" u="none" strike="noStrike" cap="none">
                <a:solidFill>
                  <a:srgbClr val="ED6B00"/>
                </a:solidFill>
                <a:latin typeface="Arial"/>
                <a:ea typeface="Arial"/>
                <a:cs typeface="Arial"/>
                <a:sym typeface="Arial"/>
              </a:endParaRPr>
            </a:p>
            <a:p>
              <a:pPr marL="0" marR="5080" lvl="0" indent="0" algn="l" rtl="0">
                <a:lnSpc>
                  <a:spcPct val="108333"/>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recordar los aprendizajes trabajados durante el desarrollo de la presentación te invitamos a: </a:t>
              </a:r>
              <a:endParaRPr/>
            </a:p>
            <a:p>
              <a:pPr marL="0" marR="5080" lvl="0" indent="0" algn="l" rtl="0">
                <a:lnSpc>
                  <a:spcPct val="108333"/>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Realizar la </a:t>
              </a:r>
              <a:r>
                <a:rPr lang="en-US" sz="1600" b="1" i="0" u="none" strike="noStrike" cap="none">
                  <a:solidFill>
                    <a:srgbClr val="ED6B00"/>
                  </a:solidFill>
                  <a:latin typeface="Calibri"/>
                  <a:ea typeface="Calibri"/>
                  <a:cs typeface="Calibri"/>
                  <a:sym typeface="Calibri"/>
                </a:rPr>
                <a:t>Actividad 6 Cuánto Aprendimos</a:t>
              </a:r>
              <a:endParaRPr sz="1400" b="1" i="0" u="none" strike="noStrike" cap="none">
                <a:solidFill>
                  <a:srgbClr val="ED6B00"/>
                </a:solidFill>
                <a:latin typeface="Arial"/>
                <a:ea typeface="Arial"/>
                <a:cs typeface="Arial"/>
                <a:sym typeface="Arial"/>
              </a:endParaRPr>
            </a:p>
            <a:p>
              <a:pPr marL="0" marR="5080" lvl="0" indent="0" algn="l" rtl="0">
                <a:lnSpc>
                  <a:spcPct val="108333"/>
                </a:lnSpc>
                <a:spcBef>
                  <a:spcPts val="100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Utiliza el archivo adjunto</a:t>
              </a:r>
              <a:endParaRPr/>
            </a:p>
            <a:p>
              <a:pPr marL="0" marR="0" lvl="0" indent="0" algn="l" rtl="0">
                <a:lnSpc>
                  <a:spcPct val="100000"/>
                </a:lnSpc>
                <a:spcBef>
                  <a:spcPts val="600"/>
                </a:spcBef>
                <a:spcAft>
                  <a:spcPts val="0"/>
                </a:spcAft>
                <a:buClr>
                  <a:srgbClr val="ED6B00"/>
                </a:buClr>
                <a:buSzPts val="1600"/>
                <a:buFont typeface="Calibri"/>
                <a:buNone/>
              </a:pPr>
              <a:r>
                <a:rPr lang="en-US" sz="1600" b="1" i="0" u="none" strike="noStrike" cap="none">
                  <a:solidFill>
                    <a:srgbClr val="ED6B00"/>
                  </a:solidFill>
                  <a:latin typeface="Calibri"/>
                  <a:ea typeface="Calibri"/>
                  <a:cs typeface="Calibri"/>
                  <a:sym typeface="Calibri"/>
                </a:rPr>
                <a:t>¡Éxito!</a:t>
              </a:r>
              <a:endParaRPr/>
            </a:p>
          </p:txBody>
        </p:sp>
      </p:grpSp>
      <p:sp>
        <p:nvSpPr>
          <p:cNvPr id="480" name="Google Shape;480;p29"/>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¿CUÁNTO APRENDIMOS?</a:t>
            </a:r>
            <a:endParaRPr/>
          </a:p>
        </p:txBody>
      </p:sp>
      <p:sp>
        <p:nvSpPr>
          <p:cNvPr id="481" name="Google Shape;481;p29"/>
          <p:cNvSpPr txBox="1"/>
          <p:nvPr/>
        </p:nvSpPr>
        <p:spPr>
          <a:xfrm>
            <a:off x="366450" y="1006327"/>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REVISEMOS</a:t>
            </a:r>
            <a:endParaRPr/>
          </a:p>
        </p:txBody>
      </p:sp>
      <p:pic>
        <p:nvPicPr>
          <p:cNvPr id="482" name="Google Shape;482;p29" descr="Imagen 17"/>
          <p:cNvPicPr preferRelativeResize="0"/>
          <p:nvPr/>
        </p:nvPicPr>
        <p:blipFill rotWithShape="1">
          <a:blip r:embed="rId3">
            <a:alphaModFix/>
          </a:blip>
          <a:srcRect/>
          <a:stretch/>
        </p:blipFill>
        <p:spPr>
          <a:xfrm>
            <a:off x="530942" y="2715212"/>
            <a:ext cx="2812027" cy="3182573"/>
          </a:xfrm>
          <a:prstGeom prst="rect">
            <a:avLst/>
          </a:prstGeom>
          <a:noFill/>
          <a:ln>
            <a:noFill/>
          </a:ln>
        </p:spPr>
      </p:pic>
      <p:pic>
        <p:nvPicPr>
          <p:cNvPr id="483" name="Google Shape;483;p29" descr="Imagen 4"/>
          <p:cNvPicPr preferRelativeResize="0"/>
          <p:nvPr/>
        </p:nvPicPr>
        <p:blipFill rotWithShape="1">
          <a:blip r:embed="rId4">
            <a:alphaModFix/>
          </a:blip>
          <a:srcRect/>
          <a:stretch/>
        </p:blipFill>
        <p:spPr>
          <a:xfrm>
            <a:off x="7228123" y="5063613"/>
            <a:ext cx="1705020" cy="1272247"/>
          </a:xfrm>
          <a:prstGeom prst="rect">
            <a:avLst/>
          </a:prstGeom>
          <a:noFill/>
          <a:ln>
            <a:noFill/>
          </a:ln>
        </p:spPr>
      </p:pic>
      <p:pic>
        <p:nvPicPr>
          <p:cNvPr id="484" name="Google Shape;484;p29" descr="Imagen 5"/>
          <p:cNvPicPr preferRelativeResize="0"/>
          <p:nvPr/>
        </p:nvPicPr>
        <p:blipFill rotWithShape="1">
          <a:blip r:embed="rId5">
            <a:alphaModFix/>
          </a:blip>
          <a:srcRect/>
          <a:stretch/>
        </p:blipFill>
        <p:spPr>
          <a:xfrm>
            <a:off x="5474444" y="5389022"/>
            <a:ext cx="1651874" cy="884516"/>
          </a:xfrm>
          <a:prstGeom prst="rect">
            <a:avLst/>
          </a:prstGeom>
          <a:noFill/>
          <a:ln>
            <a:noFill/>
          </a:ln>
        </p:spPr>
      </p:pic>
      <p:sp>
        <p:nvSpPr>
          <p:cNvPr id="485" name="Google Shape;485;p29"/>
          <p:cNvSpPr txBox="1"/>
          <p:nvPr/>
        </p:nvSpPr>
        <p:spPr>
          <a:xfrm>
            <a:off x="4178965" y="1029694"/>
            <a:ext cx="466493" cy="830104"/>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6</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a:t>
            </a:fld>
            <a:endParaRPr/>
          </a:p>
        </p:txBody>
      </p:sp>
      <p:sp>
        <p:nvSpPr>
          <p:cNvPr id="113" name="Google Shape;113;p3"/>
          <p:cNvSpPr txBox="1"/>
          <p:nvPr/>
        </p:nvSpPr>
        <p:spPr>
          <a:xfrm>
            <a:off x="398952" y="2499449"/>
            <a:ext cx="2768319" cy="3143813"/>
          </a:xfrm>
          <a:prstGeom prst="rect">
            <a:avLst/>
          </a:prstGeom>
          <a:noFill/>
          <a:ln>
            <a:noFill/>
          </a:ln>
        </p:spPr>
        <p:txBody>
          <a:bodyPr spcFirstLastPara="1" wrap="square" lIns="91400" tIns="91400" rIns="91400" bIns="91400" anchor="t" anchorCtr="0">
            <a:spAutoFit/>
          </a:bodyPr>
          <a:lstStyle/>
          <a:p>
            <a:pPr marL="0" marR="0" lvl="0" indent="0" algn="l" rtl="0">
              <a:lnSpc>
                <a:spcPct val="115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4</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Ejecutar tareas sistemáticas de descripción de cargos, de reclutamiento y de selección de personal, de acuerdo a las necesidades de una empresa, a los procedimientos establecidos y a la normativa vigente.</a:t>
            </a:r>
            <a:endParaRPr/>
          </a:p>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OA Genérico</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A - C</a:t>
            </a:r>
            <a:endParaRPr/>
          </a:p>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a:p>
        </p:txBody>
      </p:sp>
      <p:grpSp>
        <p:nvGrpSpPr>
          <p:cNvPr id="114" name="Google Shape;114;p3"/>
          <p:cNvGrpSpPr/>
          <p:nvPr/>
        </p:nvGrpSpPr>
        <p:grpSpPr>
          <a:xfrm>
            <a:off x="252573" y="1472660"/>
            <a:ext cx="2980515" cy="4543830"/>
            <a:chOff x="0" y="0"/>
            <a:chExt cx="2980514" cy="4543829"/>
          </a:xfrm>
        </p:grpSpPr>
        <p:sp>
          <p:nvSpPr>
            <p:cNvPr id="115" name="Google Shape;115;p3"/>
            <p:cNvSpPr/>
            <p:nvPr/>
          </p:nvSpPr>
          <p:spPr>
            <a:xfrm>
              <a:off x="0" y="0"/>
              <a:ext cx="2980514" cy="4543829"/>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3"/>
            <p:cNvSpPr txBox="1"/>
            <p:nvPr/>
          </p:nvSpPr>
          <p:spPr>
            <a:xfrm>
              <a:off x="78265" y="2081797"/>
              <a:ext cx="2823983"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17" name="Google Shape;117;p3"/>
          <p:cNvSpPr txBox="1"/>
          <p:nvPr/>
        </p:nvSpPr>
        <p:spPr>
          <a:xfrm>
            <a:off x="358670" y="2033504"/>
            <a:ext cx="2768319" cy="424498"/>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OBJETIVO DE APRENDIZAJE</a:t>
            </a:r>
            <a:endParaRPr/>
          </a:p>
        </p:txBody>
      </p:sp>
      <p:pic>
        <p:nvPicPr>
          <p:cNvPr id="118" name="Google Shape;118;p3" descr="Imagen 27"/>
          <p:cNvPicPr preferRelativeResize="0"/>
          <p:nvPr/>
        </p:nvPicPr>
        <p:blipFill rotWithShape="1">
          <a:blip r:embed="rId3">
            <a:alphaModFix/>
          </a:blip>
          <a:srcRect/>
          <a:stretch/>
        </p:blipFill>
        <p:spPr>
          <a:xfrm>
            <a:off x="1410121" y="1203013"/>
            <a:ext cx="702377" cy="669709"/>
          </a:xfrm>
          <a:prstGeom prst="rect">
            <a:avLst/>
          </a:prstGeom>
          <a:noFill/>
          <a:ln>
            <a:noFill/>
          </a:ln>
        </p:spPr>
      </p:pic>
      <p:grpSp>
        <p:nvGrpSpPr>
          <p:cNvPr id="119" name="Google Shape;119;p3"/>
          <p:cNvGrpSpPr/>
          <p:nvPr/>
        </p:nvGrpSpPr>
        <p:grpSpPr>
          <a:xfrm>
            <a:off x="3362219" y="1472660"/>
            <a:ext cx="2980515" cy="4543828"/>
            <a:chOff x="0" y="0"/>
            <a:chExt cx="2980514" cy="4543827"/>
          </a:xfrm>
        </p:grpSpPr>
        <p:sp>
          <p:nvSpPr>
            <p:cNvPr id="120" name="Google Shape;120;p3"/>
            <p:cNvSpPr/>
            <p:nvPr/>
          </p:nvSpPr>
          <p:spPr>
            <a:xfrm>
              <a:off x="0" y="0"/>
              <a:ext cx="2980514" cy="4543827"/>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3"/>
            <p:cNvSpPr txBox="1"/>
            <p:nvPr/>
          </p:nvSpPr>
          <p:spPr>
            <a:xfrm>
              <a:off x="78265" y="2081796"/>
              <a:ext cx="2823983" cy="380235"/>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22" name="Google Shape;122;p3"/>
          <p:cNvSpPr txBox="1"/>
          <p:nvPr/>
        </p:nvSpPr>
        <p:spPr>
          <a:xfrm>
            <a:off x="3561634" y="2499448"/>
            <a:ext cx="2781098" cy="10580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3</a:t>
            </a:r>
            <a:r>
              <a:rPr lang="en-US" sz="1400" b="0" i="0" u="none" strike="noStrike" cap="none">
                <a:solidFill>
                  <a:srgbClr val="000000"/>
                </a:solidFill>
                <a:latin typeface="Calibri"/>
                <a:ea typeface="Calibri"/>
                <a:cs typeface="Calibri"/>
                <a:sym typeface="Calibri"/>
              </a:rPr>
              <a:t>. Desarrollar labores de apoyo al proceso de selección de personal determinado por la empresa, de acuerdo a la normativa vigente</a:t>
            </a:r>
            <a:endParaRPr/>
          </a:p>
        </p:txBody>
      </p:sp>
      <p:sp>
        <p:nvSpPr>
          <p:cNvPr id="123" name="Google Shape;123;p3"/>
          <p:cNvSpPr txBox="1"/>
          <p:nvPr/>
        </p:nvSpPr>
        <p:spPr>
          <a:xfrm>
            <a:off x="3561636" y="2033504"/>
            <a:ext cx="2609185" cy="424498"/>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APRENDIZAJE ESPERADO</a:t>
            </a:r>
            <a:endParaRPr/>
          </a:p>
        </p:txBody>
      </p:sp>
      <p:pic>
        <p:nvPicPr>
          <p:cNvPr id="124" name="Google Shape;124;p3" descr="Imagen 35"/>
          <p:cNvPicPr preferRelativeResize="0"/>
          <p:nvPr/>
        </p:nvPicPr>
        <p:blipFill rotWithShape="1">
          <a:blip r:embed="rId4">
            <a:alphaModFix/>
          </a:blip>
          <a:srcRect/>
          <a:stretch/>
        </p:blipFill>
        <p:spPr>
          <a:xfrm>
            <a:off x="4539905" y="1203013"/>
            <a:ext cx="702377" cy="669709"/>
          </a:xfrm>
          <a:prstGeom prst="rect">
            <a:avLst/>
          </a:prstGeom>
          <a:noFill/>
          <a:ln>
            <a:noFill/>
          </a:ln>
        </p:spPr>
      </p:pic>
      <p:grpSp>
        <p:nvGrpSpPr>
          <p:cNvPr id="125" name="Google Shape;125;p3"/>
          <p:cNvGrpSpPr/>
          <p:nvPr/>
        </p:nvGrpSpPr>
        <p:grpSpPr>
          <a:xfrm>
            <a:off x="6473042" y="1472660"/>
            <a:ext cx="2980515" cy="5663580"/>
            <a:chOff x="0" y="0"/>
            <a:chExt cx="2980514" cy="5663580"/>
          </a:xfrm>
        </p:grpSpPr>
        <p:sp>
          <p:nvSpPr>
            <p:cNvPr id="126" name="Google Shape;126;p3"/>
            <p:cNvSpPr/>
            <p:nvPr/>
          </p:nvSpPr>
          <p:spPr>
            <a:xfrm>
              <a:off x="0" y="0"/>
              <a:ext cx="2980514" cy="5663580"/>
            </a:xfrm>
            <a:prstGeom prst="roundRect">
              <a:avLst>
                <a:gd name="adj" fmla="val 8420"/>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3"/>
            <p:cNvSpPr txBox="1"/>
            <p:nvPr/>
          </p:nvSpPr>
          <p:spPr>
            <a:xfrm>
              <a:off x="78265" y="2641673"/>
              <a:ext cx="2823983"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28" name="Google Shape;128;p3"/>
          <p:cNvSpPr txBox="1"/>
          <p:nvPr/>
        </p:nvSpPr>
        <p:spPr>
          <a:xfrm>
            <a:off x="6613507" y="2499448"/>
            <a:ext cx="2803269" cy="1515210"/>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3.1</a:t>
            </a:r>
            <a:r>
              <a:rPr lang="en-US" sz="1400" b="0" i="0" u="none" strike="noStrike" cap="none">
                <a:solidFill>
                  <a:srgbClr val="000000"/>
                </a:solidFill>
                <a:latin typeface="Calibri"/>
                <a:ea typeface="Calibri"/>
                <a:cs typeface="Calibri"/>
                <a:sym typeface="Calibri"/>
              </a:rPr>
              <a:t> Preparar la documentación necesaria para las fases de selección de personal, de acuerdo a las instrucciones de jefatura.</a:t>
            </a:r>
            <a:endParaRPr/>
          </a:p>
          <a:p>
            <a:pPr marL="0" marR="0" lvl="0" indent="0" algn="l" rtl="0">
              <a:lnSpc>
                <a:spcPct val="100000"/>
              </a:lnSpc>
              <a:spcBef>
                <a:spcPts val="0"/>
              </a:spcBef>
              <a:spcAft>
                <a:spcPts val="0"/>
              </a:spcAft>
              <a:buClr>
                <a:srgbClr val="000000"/>
              </a:buClr>
              <a:buSzPts val="1400"/>
              <a:buFont typeface="Calibri"/>
              <a:buNone/>
            </a:pP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a:p>
        </p:txBody>
      </p:sp>
      <p:sp>
        <p:nvSpPr>
          <p:cNvPr id="129" name="Google Shape;129;p3"/>
          <p:cNvSpPr txBox="1"/>
          <p:nvPr/>
        </p:nvSpPr>
        <p:spPr>
          <a:xfrm>
            <a:off x="6554516" y="2033504"/>
            <a:ext cx="2862261" cy="424498"/>
          </a:xfrm>
          <a:prstGeom prst="rect">
            <a:avLst/>
          </a:prstGeom>
          <a:noFill/>
          <a:ln>
            <a:noFill/>
          </a:ln>
        </p:spPr>
        <p:txBody>
          <a:bodyPr spcFirstLastPara="1" wrap="square" lIns="91400" tIns="91400" rIns="91400" bIns="91400" anchor="ctr" anchorCtr="0">
            <a:spAutoFit/>
          </a:bodyPr>
          <a:lstStyle/>
          <a:p>
            <a:pPr marL="0" marR="0" lvl="0" indent="0" algn="ctr"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CRITERIOS DE EVALUACIÓN</a:t>
            </a:r>
            <a:endParaRPr/>
          </a:p>
        </p:txBody>
      </p:sp>
      <p:pic>
        <p:nvPicPr>
          <p:cNvPr id="130" name="Google Shape;130;p3" descr="Imagen 39"/>
          <p:cNvPicPr preferRelativeResize="0"/>
          <p:nvPr/>
        </p:nvPicPr>
        <p:blipFill rotWithShape="1">
          <a:blip r:embed="rId5">
            <a:alphaModFix/>
          </a:blip>
          <a:srcRect/>
          <a:stretch/>
        </p:blipFill>
        <p:spPr>
          <a:xfrm>
            <a:off x="7649551" y="1203013"/>
            <a:ext cx="702377" cy="669709"/>
          </a:xfrm>
          <a:prstGeom prst="rect">
            <a:avLst/>
          </a:prstGeom>
          <a:noFill/>
          <a:ln>
            <a:noFill/>
          </a:ln>
        </p:spPr>
      </p:pic>
      <p:pic>
        <p:nvPicPr>
          <p:cNvPr id="131" name="Google Shape;131;p3" descr="Imagen 40"/>
          <p:cNvPicPr preferRelativeResize="0"/>
          <p:nvPr/>
        </p:nvPicPr>
        <p:blipFill rotWithShape="1">
          <a:blip r:embed="rId6">
            <a:alphaModFix/>
          </a:blip>
          <a:srcRect/>
          <a:stretch/>
        </p:blipFill>
        <p:spPr>
          <a:xfrm flipH="1">
            <a:off x="511864" y="4448533"/>
            <a:ext cx="3103843" cy="2466271"/>
          </a:xfrm>
          <a:prstGeom prst="rect">
            <a:avLst/>
          </a:prstGeom>
          <a:noFill/>
          <a:ln>
            <a:noFill/>
          </a:ln>
        </p:spPr>
      </p:pic>
      <p:pic>
        <p:nvPicPr>
          <p:cNvPr id="132" name="Google Shape;132;p3" descr="Imagen 43"/>
          <p:cNvPicPr preferRelativeResize="0"/>
          <p:nvPr/>
        </p:nvPicPr>
        <p:blipFill rotWithShape="1">
          <a:blip r:embed="rId7">
            <a:alphaModFix/>
          </a:blip>
          <a:srcRect/>
          <a:stretch/>
        </p:blipFill>
        <p:spPr>
          <a:xfrm flipH="1">
            <a:off x="3588296" y="3757726"/>
            <a:ext cx="3025212" cy="408238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0"/>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30</a:t>
            </a:fld>
            <a:endParaRPr/>
          </a:p>
        </p:txBody>
      </p:sp>
      <p:grpSp>
        <p:nvGrpSpPr>
          <p:cNvPr id="491" name="Google Shape;491;p30"/>
          <p:cNvGrpSpPr/>
          <p:nvPr/>
        </p:nvGrpSpPr>
        <p:grpSpPr>
          <a:xfrm>
            <a:off x="431623" y="2285848"/>
            <a:ext cx="8839203" cy="3238194"/>
            <a:chOff x="0" y="0"/>
            <a:chExt cx="8839201" cy="3238193"/>
          </a:xfrm>
        </p:grpSpPr>
        <p:sp>
          <p:nvSpPr>
            <p:cNvPr id="492" name="Google Shape;492;p30"/>
            <p:cNvSpPr/>
            <p:nvPr/>
          </p:nvSpPr>
          <p:spPr>
            <a:xfrm>
              <a:off x="0" y="0"/>
              <a:ext cx="8839201" cy="3238193"/>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0"/>
            <p:cNvSpPr txBox="1"/>
            <p:nvPr/>
          </p:nvSpPr>
          <p:spPr>
            <a:xfrm>
              <a:off x="162838" y="1428979"/>
              <a:ext cx="8513525"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494" name="Google Shape;494;p30"/>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PRÁCTICA</a:t>
            </a:r>
            <a:endParaRPr/>
          </a:p>
        </p:txBody>
      </p:sp>
      <p:sp>
        <p:nvSpPr>
          <p:cNvPr id="495" name="Google Shape;495;p30"/>
          <p:cNvSpPr/>
          <p:nvPr/>
        </p:nvSpPr>
        <p:spPr>
          <a:xfrm>
            <a:off x="5279923" y="7354529"/>
            <a:ext cx="2723536" cy="205147"/>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96" name="Google Shape;496;p30"/>
          <p:cNvSpPr txBox="1"/>
          <p:nvPr/>
        </p:nvSpPr>
        <p:spPr>
          <a:xfrm>
            <a:off x="366450" y="996495"/>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¡PRACTIQUEMOS!</a:t>
            </a:r>
            <a:endParaRPr/>
          </a:p>
        </p:txBody>
      </p:sp>
      <p:sp>
        <p:nvSpPr>
          <p:cNvPr id="497" name="Google Shape;497;p30"/>
          <p:cNvSpPr txBox="1"/>
          <p:nvPr/>
        </p:nvSpPr>
        <p:spPr>
          <a:xfrm>
            <a:off x="3670560" y="943280"/>
            <a:ext cx="559357" cy="941776"/>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6000"/>
              <a:buFont typeface="Calibri"/>
              <a:buNone/>
            </a:pPr>
            <a:r>
              <a:rPr lang="en-US" sz="6000" b="0" i="0" u="none" strike="noStrike" cap="none">
                <a:solidFill>
                  <a:srgbClr val="FFB375"/>
                </a:solidFill>
                <a:latin typeface="Calibri"/>
                <a:ea typeface="Calibri"/>
                <a:cs typeface="Calibri"/>
                <a:sym typeface="Calibri"/>
              </a:rPr>
              <a:t>6</a:t>
            </a:r>
            <a:endParaRPr/>
          </a:p>
        </p:txBody>
      </p:sp>
      <p:pic>
        <p:nvPicPr>
          <p:cNvPr id="498" name="Google Shape;498;p30" descr="Imagen 2"/>
          <p:cNvPicPr preferRelativeResize="0"/>
          <p:nvPr/>
        </p:nvPicPr>
        <p:blipFill rotWithShape="1">
          <a:blip r:embed="rId3">
            <a:alphaModFix/>
          </a:blip>
          <a:srcRect/>
          <a:stretch/>
        </p:blipFill>
        <p:spPr>
          <a:xfrm>
            <a:off x="2716055" y="3978569"/>
            <a:ext cx="6899893" cy="3974396"/>
          </a:xfrm>
          <a:prstGeom prst="rect">
            <a:avLst/>
          </a:prstGeom>
          <a:noFill/>
          <a:ln>
            <a:noFill/>
          </a:ln>
        </p:spPr>
      </p:pic>
      <p:sp>
        <p:nvSpPr>
          <p:cNvPr id="499" name="Google Shape;499;p30"/>
          <p:cNvSpPr txBox="1"/>
          <p:nvPr/>
        </p:nvSpPr>
        <p:spPr>
          <a:xfrm>
            <a:off x="2733982" y="6881800"/>
            <a:ext cx="1639637" cy="317118"/>
          </a:xfrm>
          <a:prstGeom prst="rect">
            <a:avLst/>
          </a:prstGeom>
          <a:noFill/>
          <a:ln>
            <a:noFill/>
          </a:ln>
        </p:spPr>
        <p:txBody>
          <a:bodyPr spcFirstLastPara="1" wrap="square" lIns="91400" tIns="91400" rIns="91400" bIns="91400"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resentación</a:t>
            </a:r>
            <a:endParaRPr/>
          </a:p>
        </p:txBody>
      </p:sp>
      <p:sp>
        <p:nvSpPr>
          <p:cNvPr id="500" name="Google Shape;500;p30"/>
          <p:cNvSpPr txBox="1"/>
          <p:nvPr/>
        </p:nvSpPr>
        <p:spPr>
          <a:xfrm>
            <a:off x="958646" y="2918951"/>
            <a:ext cx="5107858" cy="2353087"/>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SELECCIÓN </a:t>
            </a:r>
            <a:r>
              <a:rPr lang="en-US" sz="2000" b="1" i="0" u="none" strike="noStrike" cap="none">
                <a:solidFill>
                  <a:srgbClr val="ED6B00"/>
                </a:solidFill>
                <a:latin typeface="Calibri"/>
                <a:ea typeface="Calibri"/>
                <a:cs typeface="Calibri"/>
                <a:sym typeface="Calibri"/>
              </a:rPr>
              <a:t>DEL PERSONAL</a:t>
            </a:r>
            <a:endParaRPr sz="1400" b="0" i="0" u="none" strike="noStrike" cap="none">
              <a:solidFill>
                <a:srgbClr val="ED6B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Calibri"/>
              <a:buNone/>
            </a:pPr>
            <a:endParaRPr sz="1400" b="0" i="0" u="none" strike="noStrike" cap="none">
              <a:solidFill>
                <a:srgbClr val="ED6B00"/>
              </a:solidFill>
              <a:latin typeface="Arial"/>
              <a:ea typeface="Arial"/>
              <a:cs typeface="Arial"/>
              <a:sym typeface="Arial"/>
            </a:endParaRPr>
          </a:p>
          <a:p>
            <a:pPr marL="0" marR="5080" lvl="0" indent="1270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Ahora realizaremos una actividad práctica. Utiliza el archivo </a:t>
            </a:r>
            <a:r>
              <a:rPr lang="en-US" sz="1600" b="1" i="0" u="none" strike="noStrike" cap="none">
                <a:solidFill>
                  <a:srgbClr val="ED6B00"/>
                </a:solidFill>
                <a:latin typeface="Calibri"/>
                <a:ea typeface="Calibri"/>
                <a:cs typeface="Calibri"/>
                <a:sym typeface="Calibri"/>
              </a:rPr>
              <a:t>“Actividad_Práctica_6” </a:t>
            </a:r>
            <a:r>
              <a:rPr lang="en-US" sz="1600" b="0" i="0" u="none" strike="noStrike" cap="none">
                <a:solidFill>
                  <a:srgbClr val="000000"/>
                </a:solidFill>
                <a:latin typeface="Calibri"/>
                <a:ea typeface="Calibri"/>
                <a:cs typeface="Calibri"/>
                <a:sym typeface="Calibri"/>
              </a:rPr>
              <a:t>y sigue las  instrucciones señaladas.</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¡Éxito! </a:t>
            </a:r>
            <a:r>
              <a:rPr lang="en-US"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31"/>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31</a:t>
            </a:fld>
            <a:endParaRPr/>
          </a:p>
        </p:txBody>
      </p:sp>
      <p:grpSp>
        <p:nvGrpSpPr>
          <p:cNvPr id="506" name="Google Shape;506;p31"/>
          <p:cNvGrpSpPr/>
          <p:nvPr/>
        </p:nvGrpSpPr>
        <p:grpSpPr>
          <a:xfrm>
            <a:off x="431623" y="2285848"/>
            <a:ext cx="8839203" cy="3238194"/>
            <a:chOff x="0" y="0"/>
            <a:chExt cx="8839201" cy="3238193"/>
          </a:xfrm>
        </p:grpSpPr>
        <p:sp>
          <p:nvSpPr>
            <p:cNvPr id="507" name="Google Shape;507;p31"/>
            <p:cNvSpPr/>
            <p:nvPr/>
          </p:nvSpPr>
          <p:spPr>
            <a:xfrm>
              <a:off x="0" y="0"/>
              <a:ext cx="8839201" cy="3238193"/>
            </a:xfrm>
            <a:prstGeom prst="roundRect">
              <a:avLst>
                <a:gd name="adj" fmla="val 16667"/>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1"/>
            <p:cNvSpPr txBox="1"/>
            <p:nvPr/>
          </p:nvSpPr>
          <p:spPr>
            <a:xfrm>
              <a:off x="162838" y="1428979"/>
              <a:ext cx="8513525"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509" name="Google Shape;509;p31"/>
          <p:cNvSpPr/>
          <p:nvPr/>
        </p:nvSpPr>
        <p:spPr>
          <a:xfrm>
            <a:off x="5279923" y="7354529"/>
            <a:ext cx="2723536" cy="205147"/>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0" name="Google Shape;510;p31"/>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TICKET DE SALIDA</a:t>
            </a:r>
            <a:endParaRPr/>
          </a:p>
        </p:txBody>
      </p:sp>
      <p:sp>
        <p:nvSpPr>
          <p:cNvPr id="511" name="Google Shape;511;p31"/>
          <p:cNvSpPr txBox="1"/>
          <p:nvPr/>
        </p:nvSpPr>
        <p:spPr>
          <a:xfrm>
            <a:off x="366450" y="996495"/>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TERMINAR:</a:t>
            </a:r>
            <a:endParaRPr/>
          </a:p>
        </p:txBody>
      </p:sp>
      <p:pic>
        <p:nvPicPr>
          <p:cNvPr id="512" name="Google Shape;512;p31" descr="Imagen 8"/>
          <p:cNvPicPr preferRelativeResize="0"/>
          <p:nvPr/>
        </p:nvPicPr>
        <p:blipFill rotWithShape="1">
          <a:blip r:embed="rId3">
            <a:alphaModFix/>
          </a:blip>
          <a:srcRect/>
          <a:stretch/>
        </p:blipFill>
        <p:spPr>
          <a:xfrm>
            <a:off x="5830530" y="2890682"/>
            <a:ext cx="2963595" cy="4629223"/>
          </a:xfrm>
          <a:prstGeom prst="rect">
            <a:avLst/>
          </a:prstGeom>
          <a:noFill/>
          <a:ln>
            <a:noFill/>
          </a:ln>
        </p:spPr>
      </p:pic>
      <p:sp>
        <p:nvSpPr>
          <p:cNvPr id="513" name="Google Shape;513;p31"/>
          <p:cNvSpPr txBox="1"/>
          <p:nvPr/>
        </p:nvSpPr>
        <p:spPr>
          <a:xfrm>
            <a:off x="958646" y="2868777"/>
            <a:ext cx="5107858" cy="2614749"/>
          </a:xfrm>
          <a:prstGeom prst="rect">
            <a:avLst/>
          </a:prstGeom>
          <a:noFill/>
          <a:ln>
            <a:noFill/>
          </a:ln>
        </p:spPr>
        <p:txBody>
          <a:bodyPr spcFirstLastPara="1" wrap="square" lIns="91400" tIns="91400" rIns="91400" bIns="91400" anchor="ctr" anchorCtr="0">
            <a:spAutoFit/>
          </a:bodyPr>
          <a:lstStyle/>
          <a:p>
            <a:pPr marL="0" marR="0" lvl="0" indent="0" algn="l" rtl="0">
              <a:lnSpc>
                <a:spcPct val="115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SELECCIÓN </a:t>
            </a:r>
            <a:r>
              <a:rPr lang="en-US" sz="2000" b="1" i="0" u="none" strike="noStrike" cap="none">
                <a:solidFill>
                  <a:srgbClr val="ED6B00"/>
                </a:solidFill>
                <a:latin typeface="Calibri"/>
                <a:ea typeface="Calibri"/>
                <a:cs typeface="Calibri"/>
                <a:sym typeface="Calibri"/>
              </a:rPr>
              <a:t>DE PERSONAL</a:t>
            </a:r>
            <a:endParaRPr sz="1400" b="0" i="0" u="none" strike="noStrike" cap="none">
              <a:solidFill>
                <a:srgbClr val="ED6B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Calibri"/>
              <a:buNone/>
            </a:pPr>
            <a:endParaRPr sz="1400" b="0" i="0" u="none" strike="noStrike" cap="none">
              <a:solidFill>
                <a:srgbClr val="ED6B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¡No olvides contestar la Autoevaluación y entregar el Ticket de Salida!</a:t>
            </a:r>
            <a:endParaRP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¡Hasta la próxima!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Arial"/>
              <a:buNone/>
            </a:pPr>
            <a:r>
              <a:rPr lang="en-US" sz="2100" b="1" i="0" u="none" strike="noStrike" cap="none">
                <a:solidFill>
                  <a:srgbClr val="ED6B00"/>
                </a:solidFill>
                <a:latin typeface="Arial"/>
                <a:ea typeface="Arial"/>
                <a:cs typeface="Arial"/>
                <a:sym typeface="Arial"/>
              </a:rPr>
              <a:t/>
            </a:r>
            <a:br>
              <a:rPr lang="en-US" sz="2100" b="1" i="0" u="none" strike="noStrike" cap="none">
                <a:solidFill>
                  <a:srgbClr val="ED6B00"/>
                </a:solidFill>
                <a:latin typeface="Arial"/>
                <a:ea typeface="Arial"/>
                <a:cs typeface="Arial"/>
                <a:sym typeface="Arial"/>
              </a:rPr>
            </a:br>
            <a:endParaRPr/>
          </a:p>
        </p:txBody>
      </p:sp>
      <p:pic>
        <p:nvPicPr>
          <p:cNvPr id="514" name="Google Shape;514;p31" descr="Imagen 16"/>
          <p:cNvPicPr preferRelativeResize="0"/>
          <p:nvPr/>
        </p:nvPicPr>
        <p:blipFill rotWithShape="1">
          <a:blip r:embed="rId4">
            <a:alphaModFix/>
          </a:blip>
          <a:srcRect/>
          <a:stretch/>
        </p:blipFill>
        <p:spPr>
          <a:xfrm>
            <a:off x="3210792" y="4159041"/>
            <a:ext cx="673177" cy="60372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32"/>
          <p:cNvSpPr txBox="1">
            <a:spLocks noGrp="1"/>
          </p:cNvSpPr>
          <p:nvPr>
            <p:ph type="sldNum" idx="12"/>
          </p:nvPr>
        </p:nvSpPr>
        <p:spPr>
          <a:xfrm>
            <a:off x="371685" y="6881800"/>
            <a:ext cx="337161"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32</a:t>
            </a:fld>
            <a:endParaRPr/>
          </a:p>
        </p:txBody>
      </p:sp>
      <p:sp>
        <p:nvSpPr>
          <p:cNvPr id="520" name="Google Shape;520;p32"/>
          <p:cNvSpPr txBox="1"/>
          <p:nvPr/>
        </p:nvSpPr>
        <p:spPr>
          <a:xfrm>
            <a:off x="366450" y="996495"/>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ANTES DE COMENZAR A TRABAJAR</a:t>
            </a:r>
            <a:endParaRPr/>
          </a:p>
        </p:txBody>
      </p:sp>
      <p:sp>
        <p:nvSpPr>
          <p:cNvPr id="521" name="Google Shape;521;p32"/>
          <p:cNvSpPr txBox="1"/>
          <p:nvPr/>
        </p:nvSpPr>
        <p:spPr>
          <a:xfrm>
            <a:off x="375977" y="1283910"/>
            <a:ext cx="7017881" cy="536168"/>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A93501"/>
              </a:buClr>
              <a:buSzPts val="2800"/>
              <a:buFont typeface="Calibri"/>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a:p>
        </p:txBody>
      </p:sp>
      <p:pic>
        <p:nvPicPr>
          <p:cNvPr id="522" name="Google Shape;522;p32" descr="Imagen 1"/>
          <p:cNvPicPr preferRelativeResize="0"/>
          <p:nvPr/>
        </p:nvPicPr>
        <p:blipFill rotWithShape="1">
          <a:blip r:embed="rId3">
            <a:alphaModFix/>
          </a:blip>
          <a:srcRect/>
          <a:stretch/>
        </p:blipFill>
        <p:spPr>
          <a:xfrm>
            <a:off x="5639332" y="1565094"/>
            <a:ext cx="3816534" cy="6006178"/>
          </a:xfrm>
          <a:prstGeom prst="rect">
            <a:avLst/>
          </a:prstGeom>
          <a:noFill/>
          <a:ln>
            <a:noFill/>
          </a:ln>
        </p:spPr>
      </p:pic>
      <p:grpSp>
        <p:nvGrpSpPr>
          <p:cNvPr id="523" name="Google Shape;523;p32"/>
          <p:cNvGrpSpPr/>
          <p:nvPr/>
        </p:nvGrpSpPr>
        <p:grpSpPr>
          <a:xfrm>
            <a:off x="-4656" y="4568181"/>
            <a:ext cx="9109185" cy="783009"/>
            <a:chOff x="-1" y="-2"/>
            <a:chExt cx="9109184" cy="783008"/>
          </a:xfrm>
        </p:grpSpPr>
        <p:sp>
          <p:nvSpPr>
            <p:cNvPr id="524" name="Google Shape;524;p32"/>
            <p:cNvSpPr txBox="1"/>
            <p:nvPr/>
          </p:nvSpPr>
          <p:spPr>
            <a:xfrm>
              <a:off x="1334833" y="133345"/>
              <a:ext cx="7774350" cy="300554"/>
            </a:xfrm>
            <a:prstGeom prst="rect">
              <a:avLst/>
            </a:prstGeom>
            <a:noFill/>
            <a:ln>
              <a:noFill/>
            </a:ln>
          </p:spPr>
          <p:txBody>
            <a:bodyPr spcFirstLastPara="1" wrap="square" lIns="45675" tIns="45675" rIns="45675" bIns="45675" anchor="t" anchorCtr="0">
              <a:spAutoFit/>
            </a:bodyPr>
            <a:lstStyle/>
            <a:p>
              <a:pPr marL="0" marR="0" lvl="0" indent="0" algn="l" rtl="0">
                <a:lnSpc>
                  <a:spcPct val="15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Revisar la </a:t>
              </a:r>
              <a:r>
                <a:rPr lang="en-US" sz="1600" b="1" i="0" u="none" strike="noStrike" cap="none">
                  <a:solidFill>
                    <a:srgbClr val="FF6600"/>
                  </a:solidFill>
                  <a:latin typeface="Calibri"/>
                  <a:ea typeface="Calibri"/>
                  <a:cs typeface="Calibri"/>
                  <a:sym typeface="Calibri"/>
                </a:rPr>
                <a:t>Ley Nº 19.631.</a:t>
              </a:r>
              <a:endParaRPr/>
            </a:p>
          </p:txBody>
        </p:sp>
        <p:grpSp>
          <p:nvGrpSpPr>
            <p:cNvPr id="525" name="Google Shape;525;p32"/>
            <p:cNvGrpSpPr/>
            <p:nvPr/>
          </p:nvGrpSpPr>
          <p:grpSpPr>
            <a:xfrm>
              <a:off x="-1" y="-2"/>
              <a:ext cx="1135369" cy="783008"/>
              <a:chOff x="0" y="0"/>
              <a:chExt cx="1135367" cy="783006"/>
            </a:xfrm>
          </p:grpSpPr>
          <p:sp>
            <p:nvSpPr>
              <p:cNvPr id="526" name="Google Shape;526;p32"/>
              <p:cNvSpPr/>
              <p:nvPr/>
            </p:nvSpPr>
            <p:spPr>
              <a:xfrm rot="5400000">
                <a:off x="176180" y="-176181"/>
                <a:ext cx="783006" cy="1135367"/>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527" name="Google Shape;527;p32" descr="Imagen 59"/>
              <p:cNvPicPr preferRelativeResize="0"/>
              <p:nvPr/>
            </p:nvPicPr>
            <p:blipFill rotWithShape="1">
              <a:blip r:embed="rId4">
                <a:alphaModFix/>
              </a:blip>
              <a:srcRect r="56603" b="56896"/>
              <a:stretch/>
            </p:blipFill>
            <p:spPr>
              <a:xfrm>
                <a:off x="436430" y="122349"/>
                <a:ext cx="558772" cy="562603"/>
              </a:xfrm>
              <a:prstGeom prst="rect">
                <a:avLst/>
              </a:prstGeom>
              <a:noFill/>
              <a:ln>
                <a:noFill/>
              </a:ln>
            </p:spPr>
          </p:pic>
        </p:grpSp>
      </p:grpSp>
      <p:grpSp>
        <p:nvGrpSpPr>
          <p:cNvPr id="528" name="Google Shape;528;p32"/>
          <p:cNvGrpSpPr/>
          <p:nvPr/>
        </p:nvGrpSpPr>
        <p:grpSpPr>
          <a:xfrm>
            <a:off x="-4657" y="2826711"/>
            <a:ext cx="8912543" cy="783007"/>
            <a:chOff x="-1" y="0"/>
            <a:chExt cx="8912540" cy="783006"/>
          </a:xfrm>
        </p:grpSpPr>
        <p:sp>
          <p:nvSpPr>
            <p:cNvPr id="529" name="Google Shape;529;p32"/>
            <p:cNvSpPr txBox="1"/>
            <p:nvPr/>
          </p:nvSpPr>
          <p:spPr>
            <a:xfrm>
              <a:off x="1334833" y="222245"/>
              <a:ext cx="7577707" cy="300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Revisar la </a:t>
              </a:r>
              <a:r>
                <a:rPr lang="en-US" sz="1600" b="1" i="0" u="none" strike="noStrike" cap="none">
                  <a:solidFill>
                    <a:srgbClr val="FF6600"/>
                  </a:solidFill>
                  <a:latin typeface="Calibri"/>
                  <a:ea typeface="Calibri"/>
                  <a:cs typeface="Calibri"/>
                  <a:sym typeface="Calibri"/>
                </a:rPr>
                <a:t>Dirección del </a:t>
              </a:r>
              <a:r>
                <a:rPr lang="en-US" sz="1600" b="1" i="0" u="none" strike="noStrike" cap="none">
                  <a:solidFill>
                    <a:srgbClr val="ED6B00"/>
                  </a:solidFill>
                  <a:latin typeface="Calibri"/>
                  <a:ea typeface="Calibri"/>
                  <a:cs typeface="Calibri"/>
                  <a:sym typeface="Calibri"/>
                </a:rPr>
                <a:t>Trabajo</a:t>
              </a:r>
              <a:r>
                <a:rPr lang="en-US" sz="1600" b="0" i="0" u="none" strike="noStrike" cap="none">
                  <a:solidFill>
                    <a:srgbClr val="ED6B00"/>
                  </a:solidFill>
                  <a:latin typeface="Calibri"/>
                  <a:ea typeface="Calibri"/>
                  <a:cs typeface="Calibri"/>
                  <a:sym typeface="Calibri"/>
                </a:rPr>
                <a:t>.</a:t>
              </a:r>
              <a:endParaRPr/>
            </a:p>
          </p:txBody>
        </p:sp>
        <p:sp>
          <p:nvSpPr>
            <p:cNvPr id="530" name="Google Shape;530;p32"/>
            <p:cNvSpPr/>
            <p:nvPr/>
          </p:nvSpPr>
          <p:spPr>
            <a:xfrm rot="5400000">
              <a:off x="176181" y="-176182"/>
              <a:ext cx="783006" cy="1135369"/>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531" name="Google Shape;531;p32" descr="Imagen 63"/>
            <p:cNvPicPr preferRelativeResize="0"/>
            <p:nvPr/>
          </p:nvPicPr>
          <p:blipFill rotWithShape="1">
            <a:blip r:embed="rId4">
              <a:alphaModFix/>
            </a:blip>
            <a:srcRect l="53240" t="7898" b="45364"/>
            <a:stretch/>
          </p:blipFill>
          <p:spPr>
            <a:xfrm>
              <a:off x="394099" y="111885"/>
              <a:ext cx="592645" cy="600469"/>
            </a:xfrm>
            <a:prstGeom prst="rect">
              <a:avLst/>
            </a:prstGeom>
            <a:noFill/>
            <a:ln>
              <a:noFill/>
            </a:ln>
          </p:spPr>
        </p:pic>
      </p:grpSp>
      <p:grpSp>
        <p:nvGrpSpPr>
          <p:cNvPr id="532" name="Google Shape;532;p32"/>
          <p:cNvGrpSpPr/>
          <p:nvPr/>
        </p:nvGrpSpPr>
        <p:grpSpPr>
          <a:xfrm>
            <a:off x="-4657" y="3697445"/>
            <a:ext cx="6615372" cy="783009"/>
            <a:chOff x="-2" y="-2"/>
            <a:chExt cx="6615372" cy="783008"/>
          </a:xfrm>
        </p:grpSpPr>
        <p:sp>
          <p:nvSpPr>
            <p:cNvPr id="533" name="Google Shape;533;p32"/>
            <p:cNvSpPr txBox="1"/>
            <p:nvPr/>
          </p:nvSpPr>
          <p:spPr>
            <a:xfrm>
              <a:off x="1334834" y="94428"/>
              <a:ext cx="5280536" cy="300554"/>
            </a:xfrm>
            <a:prstGeom prst="rect">
              <a:avLst/>
            </a:prstGeom>
            <a:noFill/>
            <a:ln>
              <a:noFill/>
            </a:ln>
          </p:spPr>
          <p:txBody>
            <a:bodyPr spcFirstLastPara="1" wrap="square" lIns="45675" tIns="45675" rIns="45675" bIns="45675" anchor="t" anchorCtr="0">
              <a:spAutoFit/>
            </a:bodyPr>
            <a:lstStyle/>
            <a:p>
              <a:pPr marL="0" marR="0" lvl="0" indent="0" algn="l" rtl="0">
                <a:lnSpc>
                  <a:spcPct val="15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Revisar la </a:t>
              </a:r>
              <a:r>
                <a:rPr lang="en-US" sz="1600" b="1" i="0" u="none" strike="noStrike" cap="none">
                  <a:solidFill>
                    <a:srgbClr val="FF6600"/>
                  </a:solidFill>
                  <a:latin typeface="Calibri"/>
                  <a:ea typeface="Calibri"/>
                  <a:cs typeface="Calibri"/>
                  <a:sym typeface="Calibri"/>
                </a:rPr>
                <a:t>DL.3500.</a:t>
              </a:r>
              <a:endParaRPr/>
            </a:p>
          </p:txBody>
        </p:sp>
        <p:grpSp>
          <p:nvGrpSpPr>
            <p:cNvPr id="534" name="Google Shape;534;p32"/>
            <p:cNvGrpSpPr/>
            <p:nvPr/>
          </p:nvGrpSpPr>
          <p:grpSpPr>
            <a:xfrm>
              <a:off x="-2" y="-2"/>
              <a:ext cx="1135371" cy="783008"/>
              <a:chOff x="-1" y="0"/>
              <a:chExt cx="1135369" cy="783006"/>
            </a:xfrm>
          </p:grpSpPr>
          <p:sp>
            <p:nvSpPr>
              <p:cNvPr id="535" name="Google Shape;535;p32"/>
              <p:cNvSpPr/>
              <p:nvPr/>
            </p:nvSpPr>
            <p:spPr>
              <a:xfrm rot="5400000">
                <a:off x="176181" y="-176182"/>
                <a:ext cx="783006" cy="1135369"/>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536" name="Google Shape;536;p32" descr="Imagen 68"/>
              <p:cNvPicPr preferRelativeResize="0"/>
              <p:nvPr/>
            </p:nvPicPr>
            <p:blipFill rotWithShape="1">
              <a:blip r:embed="rId4">
                <a:alphaModFix/>
              </a:blip>
              <a:srcRect t="52206" r="53528"/>
              <a:stretch/>
            </p:blipFill>
            <p:spPr>
              <a:xfrm>
                <a:off x="404110" y="87150"/>
                <a:ext cx="582625" cy="607396"/>
              </a:xfrm>
              <a:prstGeom prst="rect">
                <a:avLst/>
              </a:prstGeom>
              <a:noFill/>
              <a:ln>
                <a:noFill/>
              </a:ln>
            </p:spPr>
          </p:pic>
        </p:grpSp>
      </p:grpSp>
      <p:grpSp>
        <p:nvGrpSpPr>
          <p:cNvPr id="537" name="Google Shape;537;p32"/>
          <p:cNvGrpSpPr/>
          <p:nvPr/>
        </p:nvGrpSpPr>
        <p:grpSpPr>
          <a:xfrm>
            <a:off x="-4656" y="1955976"/>
            <a:ext cx="9178012" cy="783009"/>
            <a:chOff x="-1" y="-2"/>
            <a:chExt cx="9178011" cy="783008"/>
          </a:xfrm>
        </p:grpSpPr>
        <p:sp>
          <p:nvSpPr>
            <p:cNvPr id="538" name="Google Shape;538;p32"/>
            <p:cNvSpPr txBox="1"/>
            <p:nvPr/>
          </p:nvSpPr>
          <p:spPr>
            <a:xfrm>
              <a:off x="1334833" y="222245"/>
              <a:ext cx="7843177" cy="300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Revisar el </a:t>
              </a:r>
              <a:r>
                <a:rPr lang="en-US" sz="1600" b="1" i="0" u="none" strike="noStrike" cap="none">
                  <a:solidFill>
                    <a:srgbClr val="FF6600"/>
                  </a:solidFill>
                  <a:latin typeface="Calibri"/>
                  <a:ea typeface="Calibri"/>
                  <a:cs typeface="Calibri"/>
                  <a:sym typeface="Calibri"/>
                </a:rPr>
                <a:t>Código del Trabajo</a:t>
              </a:r>
              <a:r>
                <a:rPr lang="en-US" sz="1600" b="0" i="0" u="none" strike="noStrike" cap="none">
                  <a:solidFill>
                    <a:srgbClr val="ED6B00"/>
                  </a:solidFill>
                  <a:latin typeface="Calibri"/>
                  <a:ea typeface="Calibri"/>
                  <a:cs typeface="Calibri"/>
                  <a:sym typeface="Calibri"/>
                </a:rPr>
                <a:t>.</a:t>
              </a:r>
              <a:endParaRPr/>
            </a:p>
          </p:txBody>
        </p:sp>
        <p:grpSp>
          <p:nvGrpSpPr>
            <p:cNvPr id="539" name="Google Shape;539;p32"/>
            <p:cNvGrpSpPr/>
            <p:nvPr/>
          </p:nvGrpSpPr>
          <p:grpSpPr>
            <a:xfrm>
              <a:off x="-1" y="-2"/>
              <a:ext cx="1135369" cy="783008"/>
              <a:chOff x="0" y="0"/>
              <a:chExt cx="1135367" cy="783006"/>
            </a:xfrm>
          </p:grpSpPr>
          <p:sp>
            <p:nvSpPr>
              <p:cNvPr id="540" name="Google Shape;540;p32"/>
              <p:cNvSpPr/>
              <p:nvPr/>
            </p:nvSpPr>
            <p:spPr>
              <a:xfrm rot="5400000">
                <a:off x="176180" y="-176181"/>
                <a:ext cx="783006" cy="1135367"/>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541" name="Google Shape;541;p32" descr="Imagen 73"/>
              <p:cNvPicPr preferRelativeResize="0"/>
              <p:nvPr/>
            </p:nvPicPr>
            <p:blipFill rotWithShape="1">
              <a:blip r:embed="rId4">
                <a:alphaModFix/>
              </a:blip>
              <a:srcRect l="54470" t="58277"/>
              <a:stretch/>
            </p:blipFill>
            <p:spPr>
              <a:xfrm>
                <a:off x="314624" y="109887"/>
                <a:ext cx="601543" cy="558801"/>
              </a:xfrm>
              <a:prstGeom prst="rect">
                <a:avLst/>
              </a:prstGeom>
              <a:noFill/>
              <a:ln>
                <a:noFill/>
              </a:ln>
            </p:spPr>
          </p:pic>
        </p:grpSp>
      </p:grpSp>
      <p:grpSp>
        <p:nvGrpSpPr>
          <p:cNvPr id="542" name="Google Shape;542;p32"/>
          <p:cNvGrpSpPr/>
          <p:nvPr/>
        </p:nvGrpSpPr>
        <p:grpSpPr>
          <a:xfrm>
            <a:off x="-4657" y="5438915"/>
            <a:ext cx="6861177" cy="783009"/>
            <a:chOff x="-2" y="-2"/>
            <a:chExt cx="6861177" cy="783008"/>
          </a:xfrm>
        </p:grpSpPr>
        <p:sp>
          <p:nvSpPr>
            <p:cNvPr id="543" name="Google Shape;543;p32"/>
            <p:cNvSpPr txBox="1"/>
            <p:nvPr/>
          </p:nvSpPr>
          <p:spPr>
            <a:xfrm>
              <a:off x="1334832" y="123924"/>
              <a:ext cx="5526343" cy="554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Ser </a:t>
              </a:r>
              <a:r>
                <a:rPr lang="en-US" sz="1600" b="1" i="0" u="none" strike="noStrike" cap="none">
                  <a:solidFill>
                    <a:srgbClr val="FF6600"/>
                  </a:solidFill>
                  <a:latin typeface="Calibri"/>
                  <a:ea typeface="Calibri"/>
                  <a:cs typeface="Calibri"/>
                  <a:sym typeface="Calibri"/>
                </a:rPr>
                <a:t>cuidadoso</a:t>
              </a:r>
              <a:r>
                <a:rPr lang="en-US" sz="1600" b="0" i="0" u="none" strike="noStrike" cap="none">
                  <a:solidFill>
                    <a:srgbClr val="000000"/>
                  </a:solidFill>
                  <a:latin typeface="Calibri"/>
                  <a:ea typeface="Calibri"/>
                  <a:cs typeface="Calibri"/>
                  <a:sym typeface="Calibri"/>
                </a:rPr>
                <a:t> y </a:t>
              </a:r>
              <a:r>
                <a:rPr lang="en-US" sz="1600" b="1" i="0" u="none" strike="noStrike" cap="none">
                  <a:solidFill>
                    <a:srgbClr val="FF6600"/>
                  </a:solidFill>
                  <a:latin typeface="Calibri"/>
                  <a:ea typeface="Calibri"/>
                  <a:cs typeface="Calibri"/>
                  <a:sym typeface="Calibri"/>
                </a:rPr>
                <a:t>respetuoso</a:t>
              </a:r>
              <a:r>
                <a:rPr lang="en-US" sz="1600" b="0" i="0" u="none" strike="noStrike" cap="none">
                  <a:solidFill>
                    <a:srgbClr val="000000"/>
                  </a:solidFill>
                  <a:latin typeface="Calibri"/>
                  <a:ea typeface="Calibri"/>
                  <a:cs typeface="Calibri"/>
                  <a:sym typeface="Calibri"/>
                </a:rPr>
                <a:t> con los integrantes de tu </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equipo de trabajo. </a:t>
              </a:r>
              <a:endParaRPr/>
            </a:p>
          </p:txBody>
        </p:sp>
        <p:grpSp>
          <p:nvGrpSpPr>
            <p:cNvPr id="544" name="Google Shape;544;p32"/>
            <p:cNvGrpSpPr/>
            <p:nvPr/>
          </p:nvGrpSpPr>
          <p:grpSpPr>
            <a:xfrm>
              <a:off x="-2" y="-2"/>
              <a:ext cx="1135371" cy="783008"/>
              <a:chOff x="-1" y="0"/>
              <a:chExt cx="1135369" cy="783006"/>
            </a:xfrm>
          </p:grpSpPr>
          <p:sp>
            <p:nvSpPr>
              <p:cNvPr id="545" name="Google Shape;545;p32"/>
              <p:cNvSpPr/>
              <p:nvPr/>
            </p:nvSpPr>
            <p:spPr>
              <a:xfrm rot="5400000">
                <a:off x="176181" y="-176182"/>
                <a:ext cx="783006" cy="1135369"/>
              </a:xfrm>
              <a:custGeom>
                <a:avLst/>
                <a:gdLst/>
                <a:ahLst/>
                <a:cxnLst/>
                <a:rect l="l" t="t"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546" name="Google Shape;546;p32" descr="Imagen 78"/>
              <p:cNvPicPr preferRelativeResize="0"/>
              <p:nvPr/>
            </p:nvPicPr>
            <p:blipFill rotWithShape="1">
              <a:blip r:embed="rId5">
                <a:alphaModFix/>
              </a:blip>
              <a:srcRect/>
              <a:stretch/>
            </p:blipFill>
            <p:spPr>
              <a:xfrm>
                <a:off x="284055" y="98883"/>
                <a:ext cx="685824" cy="585238"/>
              </a:xfrm>
              <a:prstGeom prst="rect">
                <a:avLst/>
              </a:prstGeom>
              <a:noFill/>
              <a:ln>
                <a:noFill/>
              </a:ln>
            </p:spPr>
          </p:pic>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4</a:t>
            </a:fld>
            <a:endParaRPr/>
          </a:p>
        </p:txBody>
      </p:sp>
      <p:grpSp>
        <p:nvGrpSpPr>
          <p:cNvPr id="138" name="Google Shape;138;p4"/>
          <p:cNvGrpSpPr/>
          <p:nvPr/>
        </p:nvGrpSpPr>
        <p:grpSpPr>
          <a:xfrm>
            <a:off x="386550" y="3816227"/>
            <a:ext cx="4845903" cy="883653"/>
            <a:chOff x="-1" y="0"/>
            <a:chExt cx="4845903" cy="883652"/>
          </a:xfrm>
        </p:grpSpPr>
        <p:grpSp>
          <p:nvGrpSpPr>
            <p:cNvPr id="139" name="Google Shape;139;p4"/>
            <p:cNvGrpSpPr/>
            <p:nvPr/>
          </p:nvGrpSpPr>
          <p:grpSpPr>
            <a:xfrm>
              <a:off x="188099" y="0"/>
              <a:ext cx="4657803" cy="883652"/>
              <a:chOff x="0" y="0"/>
              <a:chExt cx="4657801" cy="883651"/>
            </a:xfrm>
          </p:grpSpPr>
          <p:sp>
            <p:nvSpPr>
              <p:cNvPr id="140" name="Google Shape;140;p4"/>
              <p:cNvSpPr/>
              <p:nvPr/>
            </p:nvSpPr>
            <p:spPr>
              <a:xfrm>
                <a:off x="0" y="0"/>
                <a:ext cx="4657801" cy="883651"/>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txBox="1"/>
              <p:nvPr/>
            </p:nvSpPr>
            <p:spPr>
              <a:xfrm>
                <a:off x="47898" y="251708"/>
                <a:ext cx="4562004"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42" name="Google Shape;142;p4"/>
            <p:cNvGrpSpPr/>
            <p:nvPr/>
          </p:nvGrpSpPr>
          <p:grpSpPr>
            <a:xfrm>
              <a:off x="-1" y="168979"/>
              <a:ext cx="391112" cy="536169"/>
              <a:chOff x="0" y="0"/>
              <a:chExt cx="391111" cy="536168"/>
            </a:xfrm>
          </p:grpSpPr>
          <p:sp>
            <p:nvSpPr>
              <p:cNvPr id="143" name="Google Shape;143;p4"/>
              <p:cNvSpPr/>
              <p:nvPr/>
            </p:nvSpPr>
            <p:spPr>
              <a:xfrm>
                <a:off x="0" y="84708"/>
                <a:ext cx="391111" cy="385801"/>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txBox="1"/>
              <p:nvPr/>
            </p:nvSpPr>
            <p:spPr>
              <a:xfrm>
                <a:off x="9902" y="0"/>
                <a:ext cx="31220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145" name="Google Shape;145;p4"/>
            <p:cNvSpPr txBox="1"/>
            <p:nvPr/>
          </p:nvSpPr>
          <p:spPr>
            <a:xfrm>
              <a:off x="562798" y="118823"/>
              <a:ext cx="4117500" cy="64600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la importancia de los medios de reclutamiento. </a:t>
              </a:r>
              <a:endParaRPr/>
            </a:p>
          </p:txBody>
        </p:sp>
      </p:grpSp>
      <p:grpSp>
        <p:nvGrpSpPr>
          <p:cNvPr id="146" name="Google Shape;146;p4"/>
          <p:cNvGrpSpPr/>
          <p:nvPr/>
        </p:nvGrpSpPr>
        <p:grpSpPr>
          <a:xfrm>
            <a:off x="375974" y="2843141"/>
            <a:ext cx="4845903" cy="883653"/>
            <a:chOff x="-1" y="0"/>
            <a:chExt cx="4845903" cy="883652"/>
          </a:xfrm>
        </p:grpSpPr>
        <p:grpSp>
          <p:nvGrpSpPr>
            <p:cNvPr id="147" name="Google Shape;147;p4"/>
            <p:cNvGrpSpPr/>
            <p:nvPr/>
          </p:nvGrpSpPr>
          <p:grpSpPr>
            <a:xfrm>
              <a:off x="188099" y="0"/>
              <a:ext cx="4657803" cy="883652"/>
              <a:chOff x="0" y="0"/>
              <a:chExt cx="4657801" cy="883651"/>
            </a:xfrm>
          </p:grpSpPr>
          <p:sp>
            <p:nvSpPr>
              <p:cNvPr id="148" name="Google Shape;148;p4"/>
              <p:cNvSpPr/>
              <p:nvPr/>
            </p:nvSpPr>
            <p:spPr>
              <a:xfrm>
                <a:off x="0" y="0"/>
                <a:ext cx="4657801" cy="883651"/>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txBox="1"/>
              <p:nvPr/>
            </p:nvSpPr>
            <p:spPr>
              <a:xfrm>
                <a:off x="47898" y="251708"/>
                <a:ext cx="4562004"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50" name="Google Shape;150;p4"/>
            <p:cNvGrpSpPr/>
            <p:nvPr/>
          </p:nvGrpSpPr>
          <p:grpSpPr>
            <a:xfrm>
              <a:off x="-1" y="168979"/>
              <a:ext cx="376202" cy="536169"/>
              <a:chOff x="0" y="0"/>
              <a:chExt cx="376201" cy="536168"/>
            </a:xfrm>
          </p:grpSpPr>
          <p:sp>
            <p:nvSpPr>
              <p:cNvPr id="151" name="Google Shape;151;p4"/>
              <p:cNvSpPr/>
              <p:nvPr/>
            </p:nvSpPr>
            <p:spPr>
              <a:xfrm>
                <a:off x="0" y="84708"/>
                <a:ext cx="376201" cy="385801"/>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
              <p:cNvSpPr txBox="1"/>
              <p:nvPr/>
            </p:nvSpPr>
            <p:spPr>
              <a:xfrm>
                <a:off x="9524" y="0"/>
                <a:ext cx="30030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sp>
          <p:nvSpPr>
            <p:cNvPr id="153" name="Google Shape;153;p4"/>
            <p:cNvSpPr txBox="1"/>
            <p:nvPr/>
          </p:nvSpPr>
          <p:spPr>
            <a:xfrm>
              <a:off x="562799" y="118823"/>
              <a:ext cx="3960527" cy="64600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la función de los medios de reclutamiento.</a:t>
              </a:r>
              <a:endParaRPr/>
            </a:p>
          </p:txBody>
        </p:sp>
      </p:grpSp>
      <p:sp>
        <p:nvSpPr>
          <p:cNvPr id="154" name="Google Shape;154;p4"/>
          <p:cNvSpPr/>
          <p:nvPr/>
        </p:nvSpPr>
        <p:spPr>
          <a:xfrm>
            <a:off x="5026616" y="3630159"/>
            <a:ext cx="696537" cy="696535"/>
          </a:xfrm>
          <a:prstGeom prst="ellipse">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55" name="Google Shape;155;p4"/>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¿QUÉ APRENDIMOS LA ACTIVIDAD ANTERIOR?</a:t>
            </a:r>
            <a:endParaRPr/>
          </a:p>
        </p:txBody>
      </p:sp>
      <p:sp>
        <p:nvSpPr>
          <p:cNvPr id="156" name="Google Shape;156;p4"/>
          <p:cNvSpPr txBox="1"/>
          <p:nvPr/>
        </p:nvSpPr>
        <p:spPr>
          <a:xfrm>
            <a:off x="574650" y="2253630"/>
            <a:ext cx="4778402" cy="424498"/>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ED6B00"/>
              </a:buClr>
              <a:buSzPts val="1800"/>
              <a:buFont typeface="Calibri"/>
              <a:buNone/>
            </a:pPr>
            <a:r>
              <a:rPr lang="en-US" sz="1800" b="1" i="0" u="none" strike="noStrike" cap="none">
                <a:solidFill>
                  <a:srgbClr val="ED6B00"/>
                </a:solidFill>
                <a:latin typeface="Calibri"/>
                <a:ea typeface="Calibri"/>
                <a:cs typeface="Calibri"/>
                <a:sym typeface="Calibri"/>
              </a:rPr>
              <a:t>MEDIOS DE RECLUTAMIENTO</a:t>
            </a:r>
            <a:endParaRPr/>
          </a:p>
        </p:txBody>
      </p:sp>
      <p:sp>
        <p:nvSpPr>
          <p:cNvPr id="157" name="Google Shape;157;p4"/>
          <p:cNvSpPr txBox="1"/>
          <p:nvPr/>
        </p:nvSpPr>
        <p:spPr>
          <a:xfrm>
            <a:off x="366450" y="996495"/>
            <a:ext cx="4700400" cy="6008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RECORDEMOS</a:t>
            </a:r>
            <a:endParaRPr/>
          </a:p>
        </p:txBody>
      </p:sp>
      <p:grpSp>
        <p:nvGrpSpPr>
          <p:cNvPr id="158" name="Google Shape;158;p4"/>
          <p:cNvGrpSpPr/>
          <p:nvPr/>
        </p:nvGrpSpPr>
        <p:grpSpPr>
          <a:xfrm>
            <a:off x="394671" y="4789313"/>
            <a:ext cx="4845903" cy="883653"/>
            <a:chOff x="-1" y="0"/>
            <a:chExt cx="4845903" cy="883652"/>
          </a:xfrm>
        </p:grpSpPr>
        <p:grpSp>
          <p:nvGrpSpPr>
            <p:cNvPr id="159" name="Google Shape;159;p4"/>
            <p:cNvGrpSpPr/>
            <p:nvPr/>
          </p:nvGrpSpPr>
          <p:grpSpPr>
            <a:xfrm>
              <a:off x="188099" y="0"/>
              <a:ext cx="4657803" cy="883652"/>
              <a:chOff x="0" y="0"/>
              <a:chExt cx="4657801" cy="883651"/>
            </a:xfrm>
          </p:grpSpPr>
          <p:sp>
            <p:nvSpPr>
              <p:cNvPr id="160" name="Google Shape;160;p4"/>
              <p:cNvSpPr/>
              <p:nvPr/>
            </p:nvSpPr>
            <p:spPr>
              <a:xfrm>
                <a:off x="0" y="0"/>
                <a:ext cx="4657801" cy="883651"/>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
              <p:cNvSpPr txBox="1"/>
              <p:nvPr/>
            </p:nvSpPr>
            <p:spPr>
              <a:xfrm>
                <a:off x="47898" y="251708"/>
                <a:ext cx="4562004"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62" name="Google Shape;162;p4"/>
            <p:cNvGrpSpPr/>
            <p:nvPr/>
          </p:nvGrpSpPr>
          <p:grpSpPr>
            <a:xfrm>
              <a:off x="-1" y="168979"/>
              <a:ext cx="376202" cy="536169"/>
              <a:chOff x="0" y="0"/>
              <a:chExt cx="376201" cy="536168"/>
            </a:xfrm>
          </p:grpSpPr>
          <p:sp>
            <p:nvSpPr>
              <p:cNvPr id="163" name="Google Shape;163;p4"/>
              <p:cNvSpPr/>
              <p:nvPr/>
            </p:nvSpPr>
            <p:spPr>
              <a:xfrm>
                <a:off x="0" y="84708"/>
                <a:ext cx="376201" cy="385801"/>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4"/>
              <p:cNvSpPr txBox="1"/>
              <p:nvPr/>
            </p:nvSpPr>
            <p:spPr>
              <a:xfrm>
                <a:off x="9524" y="0"/>
                <a:ext cx="30030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sp>
          <p:nvSpPr>
            <p:cNvPr id="165" name="Google Shape;165;p4"/>
            <p:cNvSpPr txBox="1"/>
            <p:nvPr/>
          </p:nvSpPr>
          <p:spPr>
            <a:xfrm>
              <a:off x="562799" y="245823"/>
              <a:ext cx="3960527" cy="392004"/>
            </a:xfrm>
            <a:prstGeom prst="rect">
              <a:avLst/>
            </a:prstGeom>
            <a:noFill/>
            <a:ln>
              <a:noFill/>
            </a:ln>
          </p:spPr>
          <p:txBody>
            <a:bodyPr spcFirstLastPara="1" wrap="square" lIns="91400" tIns="91400" rIns="91400" bIns="91400" anchor="ctr" anchorCtr="0">
              <a:spAutoFit/>
            </a:bodyPr>
            <a:lstStyle/>
            <a:p>
              <a:pPr marL="0" marR="0" lvl="0" indent="0" algn="just"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los tipos de medios que existen.</a:t>
              </a:r>
              <a:endParaRPr/>
            </a:p>
          </p:txBody>
        </p:sp>
      </p:grpSp>
      <p:grpSp>
        <p:nvGrpSpPr>
          <p:cNvPr id="166" name="Google Shape;166;p4"/>
          <p:cNvGrpSpPr/>
          <p:nvPr/>
        </p:nvGrpSpPr>
        <p:grpSpPr>
          <a:xfrm>
            <a:off x="376875" y="5762399"/>
            <a:ext cx="4845903" cy="883653"/>
            <a:chOff x="-1" y="0"/>
            <a:chExt cx="4845903" cy="883652"/>
          </a:xfrm>
        </p:grpSpPr>
        <p:grpSp>
          <p:nvGrpSpPr>
            <p:cNvPr id="167" name="Google Shape;167;p4"/>
            <p:cNvGrpSpPr/>
            <p:nvPr/>
          </p:nvGrpSpPr>
          <p:grpSpPr>
            <a:xfrm>
              <a:off x="188099" y="0"/>
              <a:ext cx="4657803" cy="883652"/>
              <a:chOff x="0" y="0"/>
              <a:chExt cx="4657801" cy="883651"/>
            </a:xfrm>
          </p:grpSpPr>
          <p:sp>
            <p:nvSpPr>
              <p:cNvPr id="168" name="Google Shape;168;p4"/>
              <p:cNvSpPr/>
              <p:nvPr/>
            </p:nvSpPr>
            <p:spPr>
              <a:xfrm>
                <a:off x="0" y="0"/>
                <a:ext cx="4657801" cy="883651"/>
              </a:xfrm>
              <a:prstGeom prst="roundRect">
                <a:avLst>
                  <a:gd name="adj" fmla="val 16667"/>
                </a:avLst>
              </a:prstGeom>
              <a:no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
              <p:cNvSpPr txBox="1"/>
              <p:nvPr/>
            </p:nvSpPr>
            <p:spPr>
              <a:xfrm>
                <a:off x="47898" y="251708"/>
                <a:ext cx="4562004"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grpSp>
          <p:nvGrpSpPr>
            <p:cNvPr id="170" name="Google Shape;170;p4"/>
            <p:cNvGrpSpPr/>
            <p:nvPr/>
          </p:nvGrpSpPr>
          <p:grpSpPr>
            <a:xfrm>
              <a:off x="-1" y="168979"/>
              <a:ext cx="376202" cy="536169"/>
              <a:chOff x="0" y="0"/>
              <a:chExt cx="376201" cy="536168"/>
            </a:xfrm>
          </p:grpSpPr>
          <p:sp>
            <p:nvSpPr>
              <p:cNvPr id="171" name="Google Shape;171;p4"/>
              <p:cNvSpPr/>
              <p:nvPr/>
            </p:nvSpPr>
            <p:spPr>
              <a:xfrm>
                <a:off x="0" y="84708"/>
                <a:ext cx="376201" cy="385801"/>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txBox="1"/>
              <p:nvPr/>
            </p:nvSpPr>
            <p:spPr>
              <a:xfrm>
                <a:off x="9524" y="0"/>
                <a:ext cx="30030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4</a:t>
                </a:r>
                <a:endParaRPr/>
              </a:p>
            </p:txBody>
          </p:sp>
        </p:grpSp>
        <p:sp>
          <p:nvSpPr>
            <p:cNvPr id="173" name="Google Shape;173;p4"/>
            <p:cNvSpPr txBox="1"/>
            <p:nvPr/>
          </p:nvSpPr>
          <p:spPr>
            <a:xfrm>
              <a:off x="562799" y="118823"/>
              <a:ext cx="3960527" cy="64600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los avisos para el reclutamiento y su estructura.</a:t>
              </a:r>
              <a:endParaRPr/>
            </a:p>
          </p:txBody>
        </p:sp>
      </p:grpSp>
      <p:pic>
        <p:nvPicPr>
          <p:cNvPr id="174" name="Google Shape;174;p4" descr="Google Shape;129;p3"/>
          <p:cNvPicPr preferRelativeResize="0"/>
          <p:nvPr/>
        </p:nvPicPr>
        <p:blipFill rotWithShape="1">
          <a:blip r:embed="rId3">
            <a:alphaModFix/>
          </a:blip>
          <a:srcRect/>
          <a:stretch/>
        </p:blipFill>
        <p:spPr>
          <a:xfrm>
            <a:off x="4870517" y="2513152"/>
            <a:ext cx="4828329" cy="457447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5"/>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5</a:t>
            </a:fld>
            <a:endParaRPr/>
          </a:p>
        </p:txBody>
      </p:sp>
      <p:grpSp>
        <p:nvGrpSpPr>
          <p:cNvPr id="180" name="Google Shape;180;p5"/>
          <p:cNvGrpSpPr/>
          <p:nvPr/>
        </p:nvGrpSpPr>
        <p:grpSpPr>
          <a:xfrm>
            <a:off x="536224" y="2726081"/>
            <a:ext cx="6281793" cy="2684963"/>
            <a:chOff x="0" y="0"/>
            <a:chExt cx="6281791" cy="2684962"/>
          </a:xfrm>
        </p:grpSpPr>
        <p:grpSp>
          <p:nvGrpSpPr>
            <p:cNvPr id="181" name="Google Shape;181;p5"/>
            <p:cNvGrpSpPr/>
            <p:nvPr/>
          </p:nvGrpSpPr>
          <p:grpSpPr>
            <a:xfrm>
              <a:off x="0" y="0"/>
              <a:ext cx="5550812" cy="2364796"/>
              <a:chOff x="0" y="0"/>
              <a:chExt cx="5550811" cy="2364795"/>
            </a:xfrm>
          </p:grpSpPr>
          <p:sp>
            <p:nvSpPr>
              <p:cNvPr id="182" name="Google Shape;182;p5"/>
              <p:cNvSpPr/>
              <p:nvPr/>
            </p:nvSpPr>
            <p:spPr>
              <a:xfrm flipH="1">
                <a:off x="0" y="0"/>
                <a:ext cx="5550811" cy="2364795"/>
              </a:xfrm>
              <a:prstGeom prst="roundRect">
                <a:avLst>
                  <a:gd name="adj" fmla="val 16667"/>
                </a:avLst>
              </a:prstGeom>
              <a:solidFill>
                <a:srgbClr val="F7E3D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5"/>
              <p:cNvSpPr txBox="1"/>
              <p:nvPr/>
            </p:nvSpPr>
            <p:spPr>
              <a:xfrm>
                <a:off x="115440" y="992280"/>
                <a:ext cx="5319930"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184" name="Google Shape;184;p5"/>
            <p:cNvSpPr/>
            <p:nvPr/>
          </p:nvSpPr>
          <p:spPr>
            <a:xfrm rot="7028957" flipH="1">
              <a:off x="5511831" y="1747906"/>
              <a:ext cx="432619" cy="1022556"/>
            </a:xfrm>
            <a:prstGeom prst="triangle">
              <a:avLst>
                <a:gd name="adj" fmla="val 50000"/>
              </a:avLst>
            </a:prstGeom>
            <a:solidFill>
              <a:srgbClr val="F7E3D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400"/>
                <a:buFont typeface="Arial"/>
                <a:buNone/>
              </a:pPr>
              <a:endParaRPr sz="1400" b="0" i="0" u="none" strike="noStrike" cap="none">
                <a:solidFill>
                  <a:srgbClr val="FFFFFF"/>
                </a:solidFill>
                <a:latin typeface="Arial"/>
                <a:ea typeface="Arial"/>
                <a:cs typeface="Arial"/>
                <a:sym typeface="Arial"/>
              </a:endParaRPr>
            </a:p>
          </p:txBody>
        </p:sp>
      </p:grpSp>
      <p:sp>
        <p:nvSpPr>
          <p:cNvPr id="185" name="Google Shape;185;p5"/>
          <p:cNvSpPr txBox="1"/>
          <p:nvPr/>
        </p:nvSpPr>
        <p:spPr>
          <a:xfrm>
            <a:off x="375974" y="1265365"/>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DE INTRODUCCIÓN AL MÓDULO</a:t>
            </a:r>
            <a:endParaRPr/>
          </a:p>
        </p:txBody>
      </p:sp>
      <p:sp>
        <p:nvSpPr>
          <p:cNvPr id="186" name="Google Shape;186;p5"/>
          <p:cNvSpPr txBox="1"/>
          <p:nvPr/>
        </p:nvSpPr>
        <p:spPr>
          <a:xfrm>
            <a:off x="783288" y="3195471"/>
            <a:ext cx="5194187" cy="1876148"/>
          </a:xfrm>
          <a:prstGeom prst="rect">
            <a:avLst/>
          </a:prstGeom>
          <a:noFill/>
          <a:ln>
            <a:noFill/>
          </a:ln>
        </p:spPr>
        <p:txBody>
          <a:bodyPr spcFirstLastPara="1" wrap="square" lIns="91400" tIns="91400" rIns="91400" bIns="91400" anchor="ctr" anchorCtr="0">
            <a:spAutoFit/>
          </a:bodyPr>
          <a:lstStyle/>
          <a:p>
            <a:pPr marL="0" marR="5080" lvl="0" indent="0" algn="l" rtl="0">
              <a:lnSpc>
                <a:spcPct val="108333"/>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Para revisar los aprendizajes trabajados en la actividad anterior te invitamos a realizar  </a:t>
            </a:r>
            <a:r>
              <a:rPr lang="en-US" sz="1600" b="1" i="0" u="none" strike="noStrike" cap="none">
                <a:solidFill>
                  <a:srgbClr val="ED6B00"/>
                </a:solidFill>
                <a:latin typeface="Calibri"/>
                <a:ea typeface="Calibri"/>
                <a:cs typeface="Calibri"/>
                <a:sym typeface="Calibri"/>
              </a:rPr>
              <a:t>Actividad 6 de Conocimientos Previo</a:t>
            </a:r>
            <a:r>
              <a:rPr lang="en-US" sz="1600" b="0" i="0" u="none" strike="noStrike" cap="none">
                <a:solidFill>
                  <a:srgbClr val="ED6B00"/>
                </a:solidFill>
                <a:latin typeface="Calibri"/>
                <a:ea typeface="Calibri"/>
                <a:cs typeface="Calibri"/>
                <a:sym typeface="Calibri"/>
              </a:rPr>
              <a:t>s. </a:t>
            </a:r>
            <a:r>
              <a:rPr lang="en-US" sz="1600" b="0" i="0" u="none" strike="noStrike" cap="none">
                <a:solidFill>
                  <a:srgbClr val="000000"/>
                </a:solidFill>
                <a:latin typeface="Calibri"/>
                <a:ea typeface="Calibri"/>
                <a:cs typeface="Calibri"/>
                <a:sym typeface="Calibri"/>
              </a:rPr>
              <a:t>Descarga el archivo y sigue las  instrucciones señaladas. </a:t>
            </a:r>
            <a:endParaRPr/>
          </a:p>
          <a:p>
            <a:pPr marL="0" marR="5080" lvl="0" indent="0" algn="l" rtl="0">
              <a:lnSpc>
                <a:spcPct val="108333"/>
              </a:lnSpc>
              <a:spcBef>
                <a:spcPts val="100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p:txBody>
      </p:sp>
      <p:sp>
        <p:nvSpPr>
          <p:cNvPr id="187" name="Google Shape;187;p5"/>
          <p:cNvSpPr txBox="1"/>
          <p:nvPr/>
        </p:nvSpPr>
        <p:spPr>
          <a:xfrm>
            <a:off x="794235" y="5637974"/>
            <a:ext cx="4995616" cy="111459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profundizar revisando</a:t>
            </a:r>
            <a:endParaRPr/>
          </a:p>
          <a:p>
            <a:pPr marL="0" marR="0" lvl="0" indent="0" algn="l" rtl="0">
              <a:lnSpc>
                <a:spcPct val="100000"/>
              </a:lnSpc>
              <a:spcBef>
                <a:spcPts val="0"/>
              </a:spcBef>
              <a:spcAft>
                <a:spcPts val="0"/>
              </a:spcAft>
              <a:buClr>
                <a:srgbClr val="A93501"/>
              </a:buClr>
              <a:buSzPts val="2100"/>
              <a:buFont typeface="Calibri"/>
              <a:buNone/>
            </a:pPr>
            <a:r>
              <a:rPr lang="en-US" sz="2100" b="0" i="0" u="none" strike="noStrike" cap="none">
                <a:solidFill>
                  <a:srgbClr val="A93501"/>
                </a:solidFill>
                <a:latin typeface="Calibri"/>
                <a:ea typeface="Calibri"/>
                <a:cs typeface="Calibri"/>
                <a:sym typeface="Calibri"/>
              </a:rPr>
              <a:t>la siguiente presentación</a:t>
            </a:r>
            <a:endParaRPr/>
          </a:p>
        </p:txBody>
      </p:sp>
      <p:pic>
        <p:nvPicPr>
          <p:cNvPr id="188" name="Google Shape;188;p5" descr="Imagen 19"/>
          <p:cNvPicPr preferRelativeResize="0"/>
          <p:nvPr/>
        </p:nvPicPr>
        <p:blipFill rotWithShape="1">
          <a:blip r:embed="rId3">
            <a:alphaModFix/>
          </a:blip>
          <a:srcRect/>
          <a:stretch/>
        </p:blipFill>
        <p:spPr>
          <a:xfrm>
            <a:off x="6154446" y="4204446"/>
            <a:ext cx="3656488" cy="34642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6"/>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6</a:t>
            </a:fld>
            <a:endParaRPr/>
          </a:p>
        </p:txBody>
      </p:sp>
      <p:sp>
        <p:nvSpPr>
          <p:cNvPr id="194" name="Google Shape;194;p6"/>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ACTIVIDAD </a:t>
            </a:r>
            <a:r>
              <a:rPr lang="en-US" sz="2800" b="0" i="0" u="none" strike="noStrike" cap="none">
                <a:solidFill>
                  <a:srgbClr val="A93501"/>
                </a:solidFill>
                <a:latin typeface="Calibri"/>
                <a:ea typeface="Calibri"/>
                <a:cs typeface="Calibri"/>
                <a:sym typeface="Calibri"/>
              </a:rPr>
              <a:t>MOTIVACIÓN</a:t>
            </a:r>
            <a:endParaRPr/>
          </a:p>
        </p:txBody>
      </p:sp>
      <p:sp>
        <p:nvSpPr>
          <p:cNvPr id="195" name="Google Shape;195;p6"/>
          <p:cNvSpPr txBox="1"/>
          <p:nvPr/>
        </p:nvSpPr>
        <p:spPr>
          <a:xfrm>
            <a:off x="493449" y="1056668"/>
            <a:ext cx="4700400" cy="37221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1" i="0" u="none" strike="noStrike" cap="none">
                <a:solidFill>
                  <a:srgbClr val="000000"/>
                </a:solidFill>
                <a:latin typeface="Calibri"/>
                <a:ea typeface="Calibri"/>
                <a:cs typeface="Calibri"/>
                <a:sym typeface="Calibri"/>
              </a:rPr>
              <a:t>SELECCIÓN DEL PERSONAL</a:t>
            </a:r>
            <a:endParaRPr/>
          </a:p>
        </p:txBody>
      </p:sp>
      <p:sp>
        <p:nvSpPr>
          <p:cNvPr id="196" name="Google Shape;196;p6"/>
          <p:cNvSpPr txBox="1"/>
          <p:nvPr/>
        </p:nvSpPr>
        <p:spPr>
          <a:xfrm>
            <a:off x="618801" y="2412843"/>
            <a:ext cx="5091341" cy="1921852"/>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Antes de comenzar…</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5080" lvl="0" indent="0" algn="l" rtl="0">
              <a:lnSpc>
                <a:spcPct val="100699"/>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Los invito a reunirse  en grupos de cuatro integrantes.</a:t>
            </a:r>
            <a:endParaRPr/>
          </a:p>
          <a:p>
            <a:pPr marL="0" marR="5080" lvl="0" indent="0" algn="l" rtl="0">
              <a:lnSpc>
                <a:spcPct val="100699"/>
              </a:lnSpc>
              <a:spcBef>
                <a:spcPts val="0"/>
              </a:spcBef>
              <a:spcAft>
                <a:spcPts val="0"/>
              </a:spcAft>
              <a:buClr>
                <a:srgbClr val="ED6B00"/>
              </a:buClr>
              <a:buSzPts val="1600"/>
              <a:buFont typeface="Calibri"/>
              <a:buNone/>
            </a:pPr>
            <a:endParaRPr sz="1600" b="0" i="0" u="none" strike="noStrike" cap="none">
              <a:solidFill>
                <a:srgbClr val="000000"/>
              </a:solidFill>
              <a:latin typeface="Calibri"/>
              <a:ea typeface="Calibri"/>
              <a:cs typeface="Calibri"/>
              <a:sym typeface="Calibri"/>
            </a:endParaRPr>
          </a:p>
          <a:p>
            <a:pPr marL="0" marR="5080" lvl="0" indent="0" algn="l" rtl="0">
              <a:lnSpc>
                <a:spcPct val="100699"/>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Dentro del grupo conformado, deben seleccionar a un compañero para que lidere el equipo en una presentación. </a:t>
            </a:r>
            <a:endParaRPr/>
          </a:p>
          <a:p>
            <a:pPr marL="0" marR="5080" lvl="0" indent="0" algn="l" rtl="0">
              <a:lnSpc>
                <a:spcPct val="100699"/>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Mencionar por qué tomaron esa decisión.</a:t>
            </a:r>
            <a:endParaRPr/>
          </a:p>
        </p:txBody>
      </p:sp>
      <p:sp>
        <p:nvSpPr>
          <p:cNvPr id="197" name="Google Shape;197;p6"/>
          <p:cNvSpPr txBox="1"/>
          <p:nvPr/>
        </p:nvSpPr>
        <p:spPr>
          <a:xfrm>
            <a:off x="666663" y="4553405"/>
            <a:ext cx="4995616" cy="1114590"/>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ED6B00"/>
              </a:buClr>
              <a:buSzPts val="2100"/>
              <a:buFont typeface="Calibri"/>
              <a:buNone/>
            </a:pPr>
            <a:r>
              <a:rPr lang="en-US" sz="2100" b="1" i="0" u="none" strike="noStrike" cap="none">
                <a:solidFill>
                  <a:srgbClr val="ED6B00"/>
                </a:solidFill>
                <a:latin typeface="Calibri"/>
                <a:ea typeface="Calibri"/>
                <a:cs typeface="Calibri"/>
                <a:sym typeface="Calibri"/>
              </a:rPr>
              <a:t>¡Muy bien!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ED6B00"/>
              </a:buClr>
              <a:buSzPts val="2100"/>
              <a:buFont typeface="Calibri"/>
              <a:buNone/>
            </a:pPr>
            <a:r>
              <a:rPr lang="en-US" sz="2100" b="0" i="0" u="none" strike="noStrike" cap="none">
                <a:solidFill>
                  <a:srgbClr val="ED6B00"/>
                </a:solidFill>
                <a:latin typeface="Calibri"/>
                <a:ea typeface="Calibri"/>
                <a:cs typeface="Calibri"/>
                <a:sym typeface="Calibri"/>
              </a:rPr>
              <a:t>Te invitamos a profundizar revisando</a:t>
            </a:r>
            <a:endParaRPr/>
          </a:p>
          <a:p>
            <a:pPr marL="0" marR="0" lvl="0" indent="0" algn="l" rtl="0">
              <a:lnSpc>
                <a:spcPct val="100000"/>
              </a:lnSpc>
              <a:spcBef>
                <a:spcPts val="0"/>
              </a:spcBef>
              <a:spcAft>
                <a:spcPts val="0"/>
              </a:spcAft>
              <a:buClr>
                <a:srgbClr val="A93501"/>
              </a:buClr>
              <a:buSzPts val="2100"/>
              <a:buFont typeface="Calibri"/>
              <a:buNone/>
            </a:pPr>
            <a:r>
              <a:rPr lang="en-US" sz="2100" b="0" i="0" u="none" strike="noStrike" cap="none">
                <a:solidFill>
                  <a:srgbClr val="A93501"/>
                </a:solidFill>
                <a:latin typeface="Calibri"/>
                <a:ea typeface="Calibri"/>
                <a:cs typeface="Calibri"/>
                <a:sym typeface="Calibri"/>
              </a:rPr>
              <a:t>la siguiente presentación</a:t>
            </a:r>
            <a:endParaRPr/>
          </a:p>
        </p:txBody>
      </p:sp>
      <p:pic>
        <p:nvPicPr>
          <p:cNvPr id="198" name="Google Shape;198;p6" descr="Google Shape;148;p40"/>
          <p:cNvPicPr preferRelativeResize="0"/>
          <p:nvPr/>
        </p:nvPicPr>
        <p:blipFill rotWithShape="1">
          <a:blip r:embed="rId3">
            <a:alphaModFix/>
          </a:blip>
          <a:srcRect/>
          <a:stretch/>
        </p:blipFill>
        <p:spPr>
          <a:xfrm flipH="1">
            <a:off x="6488264" y="3544389"/>
            <a:ext cx="2565335" cy="41686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7"/>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7</a:t>
            </a:fld>
            <a:endParaRPr/>
          </a:p>
        </p:txBody>
      </p:sp>
      <p:sp>
        <p:nvSpPr>
          <p:cNvPr id="204" name="Google Shape;204;p7"/>
          <p:cNvSpPr txBox="1"/>
          <p:nvPr/>
        </p:nvSpPr>
        <p:spPr>
          <a:xfrm>
            <a:off x="4109576" y="2106578"/>
            <a:ext cx="4840957" cy="300555"/>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a:solidFill>
                  <a:srgbClr val="000000"/>
                </a:solidFill>
                <a:latin typeface="Calibri"/>
                <a:ea typeface="Calibri"/>
                <a:cs typeface="Calibri"/>
                <a:sym typeface="Calibri"/>
              </a:rPr>
              <a:t>Al término de la actividad estarás en condiciones de:</a:t>
            </a:r>
            <a:endParaRPr/>
          </a:p>
        </p:txBody>
      </p:sp>
      <p:grpSp>
        <p:nvGrpSpPr>
          <p:cNvPr id="205" name="Google Shape;205;p7"/>
          <p:cNvGrpSpPr/>
          <p:nvPr/>
        </p:nvGrpSpPr>
        <p:grpSpPr>
          <a:xfrm>
            <a:off x="4063851" y="2529014"/>
            <a:ext cx="5081311" cy="4401146"/>
            <a:chOff x="0" y="0"/>
            <a:chExt cx="5081309" cy="4401145"/>
          </a:xfrm>
        </p:grpSpPr>
        <p:sp>
          <p:nvSpPr>
            <p:cNvPr id="206" name="Google Shape;206;p7"/>
            <p:cNvSpPr/>
            <p:nvPr/>
          </p:nvSpPr>
          <p:spPr>
            <a:xfrm>
              <a:off x="0" y="0"/>
              <a:ext cx="5081309" cy="4401145"/>
            </a:xfrm>
            <a:prstGeom prst="roundRect">
              <a:avLst>
                <a:gd name="adj" fmla="val 6741"/>
              </a:avLst>
            </a:prstGeom>
            <a:solidFill>
              <a:srgbClr val="FFFFFF"/>
            </a:solidFill>
            <a:ln w="9525" cap="flat" cmpd="sng">
              <a:solidFill>
                <a:srgbClr val="585858"/>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7"/>
            <p:cNvSpPr txBox="1"/>
            <p:nvPr/>
          </p:nvSpPr>
          <p:spPr>
            <a:xfrm>
              <a:off x="91657" y="2010455"/>
              <a:ext cx="4897994"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grpSp>
      <p:sp>
        <p:nvSpPr>
          <p:cNvPr id="208" name="Google Shape;208;p7"/>
          <p:cNvSpPr txBox="1"/>
          <p:nvPr/>
        </p:nvSpPr>
        <p:spPr>
          <a:xfrm>
            <a:off x="4560681" y="2833908"/>
            <a:ext cx="4513098" cy="4110554"/>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la definición de la selección de personal, su objetivo e importancia.</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las ventajas y desventajas de la Selección de Personal.</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la diferencia entre reclutamiento y selección de personal.</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la definición de entrevistas, sus tipos y características.</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Identificar la solicitud de empleo y su estructura</a:t>
            </a:r>
            <a:endParaRPr/>
          </a:p>
          <a:p>
            <a:pPr marL="0" marR="0" lvl="0" indent="0" algn="l" rtl="0">
              <a:lnSpc>
                <a:spcPct val="100000"/>
              </a:lnSpc>
              <a:spcBef>
                <a:spcPts val="0"/>
              </a:spcBef>
              <a:spcAft>
                <a:spcPts val="0"/>
              </a:spcAft>
              <a:buClr>
                <a:srgbClr val="000000"/>
              </a:buClr>
              <a:buSzPts val="160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Reconocer qué es y para qué sirve un Currículum Vitae.</a:t>
            </a:r>
            <a:endParaRPr/>
          </a:p>
        </p:txBody>
      </p:sp>
      <p:grpSp>
        <p:nvGrpSpPr>
          <p:cNvPr id="209" name="Google Shape;209;p7"/>
          <p:cNvGrpSpPr/>
          <p:nvPr/>
        </p:nvGrpSpPr>
        <p:grpSpPr>
          <a:xfrm>
            <a:off x="3906168" y="2910365"/>
            <a:ext cx="375440" cy="536170"/>
            <a:chOff x="0" y="0"/>
            <a:chExt cx="375439" cy="536168"/>
          </a:xfrm>
        </p:grpSpPr>
        <p:sp>
          <p:nvSpPr>
            <p:cNvPr id="210" name="Google Shape;210;p7"/>
            <p:cNvSpPr/>
            <p:nvPr/>
          </p:nvSpPr>
          <p:spPr>
            <a:xfrm>
              <a:off x="0" y="87005"/>
              <a:ext cx="375439" cy="362158"/>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7"/>
            <p:cNvSpPr txBox="1"/>
            <p:nvPr/>
          </p:nvSpPr>
          <p:spPr>
            <a:xfrm>
              <a:off x="9505" y="0"/>
              <a:ext cx="29969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1</a:t>
              </a:r>
              <a:endParaRPr/>
            </a:p>
          </p:txBody>
        </p:sp>
      </p:grpSp>
      <p:grpSp>
        <p:nvGrpSpPr>
          <p:cNvPr id="212" name="Google Shape;212;p7"/>
          <p:cNvGrpSpPr/>
          <p:nvPr/>
        </p:nvGrpSpPr>
        <p:grpSpPr>
          <a:xfrm>
            <a:off x="3895219" y="3528755"/>
            <a:ext cx="375441" cy="536170"/>
            <a:chOff x="0" y="0"/>
            <a:chExt cx="375439" cy="536168"/>
          </a:xfrm>
        </p:grpSpPr>
        <p:sp>
          <p:nvSpPr>
            <p:cNvPr id="213" name="Google Shape;213;p7"/>
            <p:cNvSpPr/>
            <p:nvPr/>
          </p:nvSpPr>
          <p:spPr>
            <a:xfrm>
              <a:off x="0" y="126697"/>
              <a:ext cx="375439" cy="362157"/>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7"/>
            <p:cNvSpPr txBox="1"/>
            <p:nvPr/>
          </p:nvSpPr>
          <p:spPr>
            <a:xfrm>
              <a:off x="9505" y="0"/>
              <a:ext cx="29969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2</a:t>
              </a:r>
              <a:endParaRPr/>
            </a:p>
          </p:txBody>
        </p:sp>
      </p:grpSp>
      <p:sp>
        <p:nvSpPr>
          <p:cNvPr id="215" name="Google Shape;215;p7"/>
          <p:cNvSpPr txBox="1"/>
          <p:nvPr/>
        </p:nvSpPr>
        <p:spPr>
          <a:xfrm>
            <a:off x="375974" y="1760907"/>
            <a:ext cx="4997501" cy="431592"/>
          </a:xfrm>
          <a:prstGeom prst="rect">
            <a:avLst/>
          </a:prstGeom>
          <a:noFill/>
          <a:ln>
            <a:noFill/>
          </a:ln>
        </p:spPr>
        <p:txBody>
          <a:bodyPr spcFirstLastPara="1" wrap="square" lIns="91400" tIns="91400" rIns="91400" bIns="91400" anchor="ctr" anchorCtr="0">
            <a:spAutoFit/>
          </a:bodyPr>
          <a:lstStyle/>
          <a:p>
            <a:pPr marL="0" marR="0" lvl="0" indent="0" algn="l" rtl="0">
              <a:lnSpc>
                <a:spcPct val="90000"/>
              </a:lnSpc>
              <a:spcBef>
                <a:spcPts val="0"/>
              </a:spcBef>
              <a:spcAft>
                <a:spcPts val="0"/>
              </a:spcAft>
              <a:buClr>
                <a:srgbClr val="A93501"/>
              </a:buClr>
              <a:buSzPts val="2000"/>
              <a:buFont typeface="Calibri"/>
              <a:buNone/>
            </a:pPr>
            <a:r>
              <a:rPr lang="en-US" sz="2000" b="0" i="0" u="none" strike="noStrike" cap="none">
                <a:solidFill>
                  <a:srgbClr val="A93501"/>
                </a:solidFill>
                <a:latin typeface="Calibri"/>
                <a:ea typeface="Calibri"/>
                <a:cs typeface="Calibri"/>
                <a:sym typeface="Calibri"/>
              </a:rPr>
              <a:t>SELECCIÓN DEL </a:t>
            </a:r>
            <a:r>
              <a:rPr lang="en-US" sz="2000" b="1" i="0" u="none" strike="noStrike" cap="none">
                <a:solidFill>
                  <a:srgbClr val="ED6B00"/>
                </a:solidFill>
                <a:latin typeface="Calibri"/>
                <a:ea typeface="Calibri"/>
                <a:cs typeface="Calibri"/>
                <a:sym typeface="Calibri"/>
              </a:rPr>
              <a:t>PERSONAL</a:t>
            </a:r>
            <a:endParaRPr/>
          </a:p>
        </p:txBody>
      </p:sp>
      <p:sp>
        <p:nvSpPr>
          <p:cNvPr id="216" name="Google Shape;216;p7"/>
          <p:cNvSpPr txBox="1"/>
          <p:nvPr/>
        </p:nvSpPr>
        <p:spPr>
          <a:xfrm>
            <a:off x="4073657" y="1029694"/>
            <a:ext cx="466493" cy="830104"/>
          </a:xfrm>
          <a:prstGeom prst="rect">
            <a:avLst/>
          </a:prstGeom>
          <a:noFill/>
          <a:ln>
            <a:noFill/>
          </a:ln>
        </p:spPr>
        <p:txBody>
          <a:bodyPr spcFirstLastPara="1" wrap="square" lIns="91400" tIns="91400" rIns="91400" bIns="91400" anchor="ctr" anchorCtr="0">
            <a:spAutoFit/>
          </a:bodyPr>
          <a:lstStyle/>
          <a:p>
            <a:pPr marL="0" marR="0" lvl="0" indent="0" algn="r" rtl="0">
              <a:lnSpc>
                <a:spcPct val="90000"/>
              </a:lnSpc>
              <a:spcBef>
                <a:spcPts val="0"/>
              </a:spcBef>
              <a:spcAft>
                <a:spcPts val="0"/>
              </a:spcAft>
              <a:buClr>
                <a:srgbClr val="FFB375"/>
              </a:buClr>
              <a:buSzPts val="5000"/>
              <a:buFont typeface="Calibri"/>
              <a:buNone/>
            </a:pPr>
            <a:r>
              <a:rPr lang="en-US" sz="5000" b="0" i="0" u="none" strike="noStrike" cap="none">
                <a:solidFill>
                  <a:srgbClr val="FFB375"/>
                </a:solidFill>
                <a:latin typeface="Calibri"/>
                <a:ea typeface="Calibri"/>
                <a:cs typeface="Calibri"/>
                <a:sym typeface="Calibri"/>
              </a:rPr>
              <a:t>6</a:t>
            </a:r>
            <a:endParaRPr/>
          </a:p>
        </p:txBody>
      </p:sp>
      <p:pic>
        <p:nvPicPr>
          <p:cNvPr id="217" name="Google Shape;217;p7" descr="Imagen 20"/>
          <p:cNvPicPr preferRelativeResize="0"/>
          <p:nvPr/>
        </p:nvPicPr>
        <p:blipFill rotWithShape="1">
          <a:blip r:embed="rId3">
            <a:alphaModFix/>
          </a:blip>
          <a:srcRect/>
          <a:stretch/>
        </p:blipFill>
        <p:spPr>
          <a:xfrm>
            <a:off x="678383" y="2382978"/>
            <a:ext cx="2950556" cy="4313789"/>
          </a:xfrm>
          <a:prstGeom prst="rect">
            <a:avLst/>
          </a:prstGeom>
          <a:noFill/>
          <a:ln>
            <a:noFill/>
          </a:ln>
        </p:spPr>
      </p:pic>
      <p:sp>
        <p:nvSpPr>
          <p:cNvPr id="218" name="Google Shape;218;p7"/>
          <p:cNvSpPr txBox="1"/>
          <p:nvPr/>
        </p:nvSpPr>
        <p:spPr>
          <a:xfrm>
            <a:off x="375975" y="1265365"/>
            <a:ext cx="4107535"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MENÚ DE LA ACTIVIDAD</a:t>
            </a:r>
            <a:endParaRPr/>
          </a:p>
        </p:txBody>
      </p:sp>
      <p:grpSp>
        <p:nvGrpSpPr>
          <p:cNvPr id="219" name="Google Shape;219;p7"/>
          <p:cNvGrpSpPr/>
          <p:nvPr/>
        </p:nvGrpSpPr>
        <p:grpSpPr>
          <a:xfrm>
            <a:off x="3895219" y="4254823"/>
            <a:ext cx="375441" cy="536170"/>
            <a:chOff x="0" y="0"/>
            <a:chExt cx="375439" cy="536168"/>
          </a:xfrm>
        </p:grpSpPr>
        <p:sp>
          <p:nvSpPr>
            <p:cNvPr id="220" name="Google Shape;220;p7"/>
            <p:cNvSpPr/>
            <p:nvPr/>
          </p:nvSpPr>
          <p:spPr>
            <a:xfrm>
              <a:off x="0" y="113466"/>
              <a:ext cx="375439" cy="362157"/>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7"/>
            <p:cNvSpPr txBox="1"/>
            <p:nvPr/>
          </p:nvSpPr>
          <p:spPr>
            <a:xfrm>
              <a:off x="9505" y="0"/>
              <a:ext cx="29969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3</a:t>
              </a:r>
              <a:endParaRPr/>
            </a:p>
          </p:txBody>
        </p:sp>
      </p:grpSp>
      <p:grpSp>
        <p:nvGrpSpPr>
          <p:cNvPr id="222" name="Google Shape;222;p7"/>
          <p:cNvGrpSpPr/>
          <p:nvPr/>
        </p:nvGrpSpPr>
        <p:grpSpPr>
          <a:xfrm>
            <a:off x="3895219" y="4989555"/>
            <a:ext cx="375441" cy="536170"/>
            <a:chOff x="0" y="0"/>
            <a:chExt cx="375439" cy="536168"/>
          </a:xfrm>
        </p:grpSpPr>
        <p:sp>
          <p:nvSpPr>
            <p:cNvPr id="223" name="Google Shape;223;p7"/>
            <p:cNvSpPr/>
            <p:nvPr/>
          </p:nvSpPr>
          <p:spPr>
            <a:xfrm>
              <a:off x="0" y="113466"/>
              <a:ext cx="375439" cy="362157"/>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7"/>
            <p:cNvSpPr txBox="1"/>
            <p:nvPr/>
          </p:nvSpPr>
          <p:spPr>
            <a:xfrm>
              <a:off x="9505" y="0"/>
              <a:ext cx="29969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4</a:t>
              </a:r>
              <a:endParaRPr/>
            </a:p>
          </p:txBody>
        </p:sp>
      </p:grpSp>
      <p:grpSp>
        <p:nvGrpSpPr>
          <p:cNvPr id="225" name="Google Shape;225;p7"/>
          <p:cNvGrpSpPr/>
          <p:nvPr/>
        </p:nvGrpSpPr>
        <p:grpSpPr>
          <a:xfrm>
            <a:off x="3895219" y="5617930"/>
            <a:ext cx="375441" cy="536170"/>
            <a:chOff x="0" y="0"/>
            <a:chExt cx="375439" cy="536168"/>
          </a:xfrm>
        </p:grpSpPr>
        <p:sp>
          <p:nvSpPr>
            <p:cNvPr id="226" name="Google Shape;226;p7"/>
            <p:cNvSpPr/>
            <p:nvPr/>
          </p:nvSpPr>
          <p:spPr>
            <a:xfrm>
              <a:off x="0" y="120082"/>
              <a:ext cx="375439" cy="362157"/>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7"/>
            <p:cNvSpPr txBox="1"/>
            <p:nvPr/>
          </p:nvSpPr>
          <p:spPr>
            <a:xfrm>
              <a:off x="9505" y="0"/>
              <a:ext cx="29969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5</a:t>
              </a:r>
              <a:endParaRPr/>
            </a:p>
          </p:txBody>
        </p:sp>
      </p:grpSp>
      <p:grpSp>
        <p:nvGrpSpPr>
          <p:cNvPr id="228" name="Google Shape;228;p7"/>
          <p:cNvGrpSpPr/>
          <p:nvPr/>
        </p:nvGrpSpPr>
        <p:grpSpPr>
          <a:xfrm>
            <a:off x="3895219" y="6220076"/>
            <a:ext cx="375441" cy="536170"/>
            <a:chOff x="0" y="0"/>
            <a:chExt cx="375439" cy="536168"/>
          </a:xfrm>
        </p:grpSpPr>
        <p:sp>
          <p:nvSpPr>
            <p:cNvPr id="229" name="Google Shape;229;p7"/>
            <p:cNvSpPr/>
            <p:nvPr/>
          </p:nvSpPr>
          <p:spPr>
            <a:xfrm>
              <a:off x="0" y="120082"/>
              <a:ext cx="375439" cy="362157"/>
            </a:xfrm>
            <a:prstGeom prst="roundRect">
              <a:avLst>
                <a:gd name="adj" fmla="val 16667"/>
              </a:avLst>
            </a:prstGeom>
            <a:solidFill>
              <a:srgbClr val="ED6B00"/>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7"/>
            <p:cNvSpPr txBox="1"/>
            <p:nvPr/>
          </p:nvSpPr>
          <p:spPr>
            <a:xfrm>
              <a:off x="9505" y="0"/>
              <a:ext cx="299692" cy="536168"/>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FFFFFF"/>
                </a:buClr>
                <a:buSzPts val="2800"/>
                <a:buFont typeface="Calibri"/>
                <a:buNone/>
              </a:pPr>
              <a:r>
                <a:rPr lang="en-US" sz="2800" b="1" i="0" u="none" strike="noStrike" cap="none">
                  <a:solidFill>
                    <a:srgbClr val="FFFFFF"/>
                  </a:solidFill>
                  <a:latin typeface="Calibri"/>
                  <a:ea typeface="Calibri"/>
                  <a:cs typeface="Calibri"/>
                  <a:sym typeface="Calibri"/>
                </a:rPr>
                <a:t>6</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8"/>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8</a:t>
            </a:fld>
            <a:endParaRPr/>
          </a:p>
        </p:txBody>
      </p:sp>
      <p:sp>
        <p:nvSpPr>
          <p:cNvPr id="236" name="Google Shape;236;p8"/>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SELECCIÓN DE </a:t>
            </a:r>
            <a:r>
              <a:rPr lang="en-US" sz="2800" b="0" i="0" u="none" strike="noStrike" cap="none">
                <a:solidFill>
                  <a:srgbClr val="A93501"/>
                </a:solidFill>
                <a:latin typeface="Calibri"/>
                <a:ea typeface="Calibri"/>
                <a:cs typeface="Calibri"/>
                <a:sym typeface="Calibri"/>
              </a:rPr>
              <a:t>PERSONAL</a:t>
            </a:r>
            <a:endParaRPr/>
          </a:p>
        </p:txBody>
      </p:sp>
      <p:sp>
        <p:nvSpPr>
          <p:cNvPr id="237" name="Google Shape;237;p8"/>
          <p:cNvSpPr txBox="1"/>
          <p:nvPr/>
        </p:nvSpPr>
        <p:spPr>
          <a:xfrm>
            <a:off x="650540" y="2280553"/>
            <a:ext cx="4089639" cy="4500602"/>
          </a:xfrm>
          <a:prstGeom prst="rect">
            <a:avLst/>
          </a:prstGeom>
          <a:noFill/>
          <a:ln>
            <a:noFill/>
          </a:ln>
        </p:spPr>
        <p:txBody>
          <a:bodyPr spcFirstLastPara="1" wrap="square" lIns="45675" tIns="45675" rIns="45675" bIns="45675" anchor="t" anchorCtr="0">
            <a:spAutoFit/>
          </a:bodyPr>
          <a:lstStyle/>
          <a:p>
            <a:pPr marL="228600" marR="0" lvl="0" indent="-228600" algn="l" rtl="0">
              <a:lnSpc>
                <a:spcPct val="80000"/>
              </a:lnSpc>
              <a:spcBef>
                <a:spcPts val="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La Selección de Personas intenta elegir al postulante idóneo, cuyo perfil se adecúe mejor a las necesidades actuales y futuras  de un trabajo, en un determinado ambiente laboral.</a:t>
            </a:r>
            <a:endParaRPr/>
          </a:p>
          <a:p>
            <a:pPr marL="228600" marR="0" lvl="0" indent="-22860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La persona seleccionada no sólo tendrá que realizar una tarea determinada, sino que deberá integrarse en un entorno y sobre todo  sintonizar y armonizar con sus compañeros de trabajo y sus líderes.</a:t>
            </a:r>
            <a:endParaRPr/>
          </a:p>
          <a:p>
            <a:pPr marL="228600" marR="0" lvl="0" indent="-228600" algn="l" rtl="0">
              <a:lnSpc>
                <a:spcPct val="80000"/>
              </a:lnSpc>
              <a:spcBef>
                <a:spcPts val="1000"/>
              </a:spcBef>
              <a:spcAft>
                <a:spcPts val="0"/>
              </a:spcAft>
              <a:buClr>
                <a:srgbClr val="000000"/>
              </a:buClr>
              <a:buSzPts val="1600"/>
              <a:buFont typeface="Arial"/>
              <a:buChar char="•"/>
            </a:pPr>
            <a:r>
              <a:rPr lang="en-US" sz="1600" b="0" i="0" u="none" strike="noStrike" cap="none">
                <a:solidFill>
                  <a:srgbClr val="000000"/>
                </a:solidFill>
                <a:latin typeface="Calibri"/>
                <a:ea typeface="Calibri"/>
                <a:cs typeface="Calibri"/>
                <a:sym typeface="Calibri"/>
              </a:rPr>
              <a:t>La selección de personas se abastece del proceso del reclutamiento, es un proceso mediante el cual las empresas realizan la elección del postulante idóneo, utilizando técnicas, procedimientos, estrategias, métodos, acciones e iniciativas para seleccionar a los mejores y con eso cubrir el puesto vacante que tiene la organización. </a:t>
            </a:r>
            <a:endParaRPr/>
          </a:p>
        </p:txBody>
      </p:sp>
      <p:pic>
        <p:nvPicPr>
          <p:cNvPr id="238" name="Google Shape;238;p8" descr="Imagen 1"/>
          <p:cNvPicPr preferRelativeResize="0"/>
          <p:nvPr/>
        </p:nvPicPr>
        <p:blipFill rotWithShape="1">
          <a:blip r:embed="rId3">
            <a:alphaModFix/>
          </a:blip>
          <a:srcRect/>
          <a:stretch/>
        </p:blipFill>
        <p:spPr>
          <a:xfrm>
            <a:off x="4907164" y="1878649"/>
            <a:ext cx="4011140" cy="58064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9"/>
          <p:cNvSpPr txBox="1">
            <a:spLocks noGrp="1"/>
          </p:cNvSpPr>
          <p:nvPr>
            <p:ph type="sldNum" idx="12"/>
          </p:nvPr>
        </p:nvSpPr>
        <p:spPr>
          <a:xfrm>
            <a:off x="442490" y="6881800"/>
            <a:ext cx="266356" cy="317118"/>
          </a:xfrm>
          <a:prstGeom prst="rect">
            <a:avLst/>
          </a:prstGeom>
          <a:noFill/>
          <a:ln>
            <a:noFill/>
          </a:ln>
        </p:spPr>
        <p:txBody>
          <a:bodyPr spcFirstLastPara="1" wrap="square" lIns="91400" tIns="91400" rIns="91400" bIns="91400" anchor="t" anchorCtr="0">
            <a:spAutoFit/>
          </a:bodyPr>
          <a:lstStyle/>
          <a:p>
            <a:pPr marL="0" lvl="0" indent="0" algn="r" rtl="0">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9</a:t>
            </a:fld>
            <a:endParaRPr/>
          </a:p>
        </p:txBody>
      </p:sp>
      <p:sp>
        <p:nvSpPr>
          <p:cNvPr id="244" name="Google Shape;244;p9"/>
          <p:cNvSpPr txBox="1"/>
          <p:nvPr/>
        </p:nvSpPr>
        <p:spPr>
          <a:xfrm>
            <a:off x="452174" y="1269911"/>
            <a:ext cx="8950502" cy="536169"/>
          </a:xfrm>
          <a:prstGeom prst="rect">
            <a:avLst/>
          </a:prstGeom>
          <a:noFill/>
          <a:ln>
            <a:noFill/>
          </a:ln>
        </p:spPr>
        <p:txBody>
          <a:bodyPr spcFirstLastPara="1" wrap="square" lIns="91400" tIns="91400" rIns="91400" bIns="91400" anchor="ctr" anchorCtr="0">
            <a:spAutoFit/>
          </a:bodyPr>
          <a:lstStyle/>
          <a:p>
            <a:pPr marL="0" marR="0" lvl="0" indent="0" algn="l" rtl="0">
              <a:lnSpc>
                <a:spcPct val="80000"/>
              </a:lnSpc>
              <a:spcBef>
                <a:spcPts val="0"/>
              </a:spcBef>
              <a:spcAft>
                <a:spcPts val="0"/>
              </a:spcAft>
              <a:buClr>
                <a:srgbClr val="ED6B00"/>
              </a:buClr>
              <a:buSzPts val="2800"/>
              <a:buFont typeface="Calibri"/>
              <a:buNone/>
            </a:pPr>
            <a:r>
              <a:rPr lang="en-US" sz="2800" b="1" i="0" u="none" strike="noStrike" cap="none">
                <a:solidFill>
                  <a:srgbClr val="ED6B00"/>
                </a:solidFill>
                <a:latin typeface="Calibri"/>
                <a:ea typeface="Calibri"/>
                <a:cs typeface="Calibri"/>
                <a:sym typeface="Calibri"/>
              </a:rPr>
              <a:t>OBJETIVO DE LA SELECCIÓN DE </a:t>
            </a:r>
            <a:r>
              <a:rPr lang="en-US" sz="2800" b="0" i="0" u="none" strike="noStrike" cap="none">
                <a:solidFill>
                  <a:srgbClr val="A93501"/>
                </a:solidFill>
                <a:latin typeface="Calibri"/>
                <a:ea typeface="Calibri"/>
                <a:cs typeface="Calibri"/>
                <a:sym typeface="Calibri"/>
              </a:rPr>
              <a:t>PERSONAL</a:t>
            </a:r>
            <a:endParaRPr/>
          </a:p>
        </p:txBody>
      </p:sp>
      <p:sp>
        <p:nvSpPr>
          <p:cNvPr id="245" name="Google Shape;245;p9"/>
          <p:cNvSpPr txBox="1"/>
          <p:nvPr/>
        </p:nvSpPr>
        <p:spPr>
          <a:xfrm>
            <a:off x="692756" y="2353456"/>
            <a:ext cx="4089638" cy="3052723"/>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El objetivo primordial de la selección de personas es escoger entre los candidatos reclutados aquellos que reúnan los requisitos definidos en el perfil del cargo.</a:t>
            </a:r>
            <a:r>
              <a:rPr lang="en-US" sz="1200" b="0" i="0" u="none" strike="noStrike" cap="none">
                <a:solidFill>
                  <a:srgbClr val="000000"/>
                </a:solidFill>
                <a:latin typeface="Times"/>
                <a:ea typeface="Times"/>
                <a:cs typeface="Times"/>
                <a:sym typeface="Times"/>
              </a:rPr>
              <a:t> </a:t>
            </a:r>
            <a:r>
              <a:rPr lang="en-US" sz="1600" b="0" i="0" u="none" strike="noStrike" cap="none">
                <a:solidFill>
                  <a:srgbClr val="000000"/>
                </a:solidFill>
                <a:latin typeface="Calibri"/>
                <a:ea typeface="Calibri"/>
                <a:cs typeface="Calibri"/>
                <a:sym typeface="Calibri"/>
              </a:rPr>
              <a:t>Este proceso es fundamental para aquellas empresas que buscan mantener y/o mejorar su clima organizacional, actualizar su stock de competencias, mejorar sus procesos y transformar o fortalecer su cultura. </a:t>
            </a:r>
            <a:endParaRPr sz="1200" b="0" i="0" u="none" strike="noStrike" cap="none">
              <a:solidFill>
                <a:srgbClr val="000000"/>
              </a:solidFill>
              <a:latin typeface="Times"/>
              <a:ea typeface="Times"/>
              <a:cs typeface="Times"/>
              <a:sym typeface="Times"/>
            </a:endParaRPr>
          </a:p>
          <a:p>
            <a:pPr marL="228600" marR="0" lvl="0" indent="-127000" algn="l" rtl="0">
              <a:lnSpc>
                <a:spcPct val="80000"/>
              </a:lnSpc>
              <a:spcBef>
                <a:spcPts val="1000"/>
              </a:spcBef>
              <a:spcAft>
                <a:spcPts val="0"/>
              </a:spcAft>
              <a:buClr>
                <a:srgbClr val="000000"/>
              </a:buClr>
              <a:buSzPts val="1600"/>
              <a:buFont typeface="Arial"/>
              <a:buNone/>
            </a:pPr>
            <a:endParaRPr sz="1200" b="0" i="0" u="none" strike="noStrike" cap="none">
              <a:solidFill>
                <a:srgbClr val="000000"/>
              </a:solidFill>
              <a:latin typeface="Times"/>
              <a:ea typeface="Times"/>
              <a:cs typeface="Times"/>
              <a:sym typeface="Times"/>
            </a:endParaRPr>
          </a:p>
        </p:txBody>
      </p:sp>
      <p:pic>
        <p:nvPicPr>
          <p:cNvPr id="246" name="Google Shape;246;p9" descr="Imagen 1"/>
          <p:cNvPicPr preferRelativeResize="0"/>
          <p:nvPr/>
        </p:nvPicPr>
        <p:blipFill rotWithShape="1">
          <a:blip r:embed="rId3">
            <a:alphaModFix/>
          </a:blip>
          <a:srcRect/>
          <a:stretch/>
        </p:blipFill>
        <p:spPr>
          <a:xfrm>
            <a:off x="4907164" y="1878649"/>
            <a:ext cx="4011140" cy="580646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1904</Words>
  <Application>Microsoft Office PowerPoint</Application>
  <PresentationFormat>Personalizado</PresentationFormat>
  <Paragraphs>292</Paragraphs>
  <Slides>32</Slides>
  <Notes>32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Times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Isabel Nuñez</cp:lastModifiedBy>
  <cp:revision>2</cp:revision>
  <dcterms:modified xsi:type="dcterms:W3CDTF">2021-02-24T04:22:26Z</dcterms:modified>
</cp:coreProperties>
</file>