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715500" cy="7556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FE2CD"/>
          </a:solidFill>
        </a:fill>
      </a:tcStyle>
    </a:wholeTbl>
    <a:band2H>
      <a:tcTxStyle/>
      <a:tcStyle>
        <a:tcBdr/>
        <a:fill>
          <a:solidFill>
            <a:srgbClr val="FF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DBDE"/>
          </a:solidFill>
        </a:fill>
      </a:tcStyle>
    </a:wholeTbl>
    <a:band2H>
      <a:tcTxStyle/>
      <a:tcStyle>
        <a:tcBdr/>
        <a:fill>
          <a:solidFill>
            <a:srgbClr val="EBEEE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8FFCD"/>
          </a:solidFill>
        </a:fill>
      </a:tcStyle>
    </a:wholeTbl>
    <a:band2H>
      <a:tcTxStyle/>
      <a:tcStyle>
        <a:tcBdr/>
        <a:fill>
          <a:solidFill>
            <a:srgbClr val="FCFF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5" name="Shape 14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72067833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j-lt"/>
        <a:ea typeface="+mj-ea"/>
        <a:cs typeface="+mj-cs"/>
        <a:sym typeface="Arial"/>
      </a:defRPr>
    </a:lvl1pPr>
    <a:lvl2pPr indent="228600" latinLnBrk="0">
      <a:defRPr sz="1400">
        <a:latin typeface="+mj-lt"/>
        <a:ea typeface="+mj-ea"/>
        <a:cs typeface="+mj-cs"/>
        <a:sym typeface="Arial"/>
      </a:defRPr>
    </a:lvl2pPr>
    <a:lvl3pPr indent="457200" latinLnBrk="0">
      <a:defRPr sz="1400">
        <a:latin typeface="+mj-lt"/>
        <a:ea typeface="+mj-ea"/>
        <a:cs typeface="+mj-cs"/>
        <a:sym typeface="Arial"/>
      </a:defRPr>
    </a:lvl3pPr>
    <a:lvl4pPr indent="685800" latinLnBrk="0">
      <a:defRPr sz="1400">
        <a:latin typeface="+mj-lt"/>
        <a:ea typeface="+mj-ea"/>
        <a:cs typeface="+mj-cs"/>
        <a:sym typeface="Arial"/>
      </a:defRPr>
    </a:lvl4pPr>
    <a:lvl5pPr indent="914400" latinLnBrk="0">
      <a:defRPr sz="1400">
        <a:latin typeface="+mj-lt"/>
        <a:ea typeface="+mj-ea"/>
        <a:cs typeface="+mj-cs"/>
        <a:sym typeface="Arial"/>
      </a:defRPr>
    </a:lvl5pPr>
    <a:lvl6pPr indent="1143000" latinLnBrk="0">
      <a:defRPr sz="1400">
        <a:latin typeface="+mj-lt"/>
        <a:ea typeface="+mj-ea"/>
        <a:cs typeface="+mj-cs"/>
        <a:sym typeface="Arial"/>
      </a:defRPr>
    </a:lvl6pPr>
    <a:lvl7pPr indent="1371600" latinLnBrk="0">
      <a:defRPr sz="1400">
        <a:latin typeface="+mj-lt"/>
        <a:ea typeface="+mj-ea"/>
        <a:cs typeface="+mj-cs"/>
        <a:sym typeface="Arial"/>
      </a:defRPr>
    </a:lvl7pPr>
    <a:lvl8pPr indent="1600200" latinLnBrk="0">
      <a:defRPr sz="1400">
        <a:latin typeface="+mj-lt"/>
        <a:ea typeface="+mj-ea"/>
        <a:cs typeface="+mj-cs"/>
        <a:sym typeface="Arial"/>
      </a:defRPr>
    </a:lvl8pPr>
    <a:lvl9pPr indent="1828800" latinLnBrk="0">
      <a:defRPr sz="14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9;p23"/>
          <p:cNvGrpSpPr/>
          <p:nvPr/>
        </p:nvGrpSpPr>
        <p:grpSpPr>
          <a:xfrm>
            <a:off x="242856" y="1756549"/>
            <a:ext cx="9346501" cy="5675923"/>
            <a:chOff x="0" y="0"/>
            <a:chExt cx="9346500" cy="5675922"/>
          </a:xfrm>
        </p:grpSpPr>
        <p:sp>
          <p:nvSpPr>
            <p:cNvPr id="27" name="Shape"/>
            <p:cNvSpPr/>
            <p:nvPr/>
          </p:nvSpPr>
          <p:spPr>
            <a:xfrm>
              <a:off x="-1" y="-1"/>
              <a:ext cx="9346502" cy="5675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587" y="0"/>
                  </a:lnTo>
                  <a:cubicBezTo>
                    <a:pt x="20699" y="0"/>
                    <a:pt x="21600" y="1484"/>
                    <a:pt x="21600" y="3316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EEEEEE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8" name="Text"/>
            <p:cNvSpPr txBox="1"/>
            <p:nvPr/>
          </p:nvSpPr>
          <p:spPr>
            <a:xfrm>
              <a:off x="0" y="2647844"/>
              <a:ext cx="9091318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</a:t>
              </a:r>
            </a:p>
          </p:txBody>
        </p:sp>
      </p:grpSp>
      <p:pic>
        <p:nvPicPr>
          <p:cNvPr id="30" name="Imagen 9" descr="Imagen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3440" y="418596"/>
            <a:ext cx="2897435" cy="68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" name="Imagen 4" descr="Imagen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272364" y="1222172"/>
            <a:ext cx="1080001" cy="241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32" name="Imagen 5" descr="Imagen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272364" y="418596"/>
            <a:ext cx="1080001" cy="664778"/>
          </a:xfrm>
          <a:prstGeom prst="rect">
            <a:avLst/>
          </a:prstGeom>
          <a:ln w="12700">
            <a:miter lim="400000"/>
          </a:ln>
        </p:spPr>
      </p:pic>
      <p:sp>
        <p:nvSpPr>
          <p:cNvPr id="3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19;p25"/>
          <p:cNvSpPr/>
          <p:nvPr/>
        </p:nvSpPr>
        <p:spPr>
          <a:xfrm rot="10800000" flipH="1">
            <a:off x="180974" y="832249"/>
            <a:ext cx="9358202" cy="1236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0173" y="0"/>
                </a:lnTo>
                <a:cubicBezTo>
                  <a:pt x="20961" y="0"/>
                  <a:pt x="21600" y="4835"/>
                  <a:pt x="21600" y="10800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EEEEE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41" name="Google Shape;21;p25"/>
          <p:cNvSpPr/>
          <p:nvPr/>
        </p:nvSpPr>
        <p:spPr>
          <a:xfrm>
            <a:off x="180899" y="180900"/>
            <a:ext cx="7911002" cy="6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ED6B00"/>
          </a:solidFill>
          <a:ln w="12700">
            <a:miter lim="400000"/>
          </a:ln>
        </p:spPr>
        <p:txBody>
          <a:bodyPr lIns="45719" rIns="45719" anchor="b"/>
          <a:lstStyle/>
          <a:p>
            <a:endParaRPr/>
          </a:p>
        </p:txBody>
      </p:sp>
      <p:grpSp>
        <p:nvGrpSpPr>
          <p:cNvPr id="44" name="Google Shape;22;p25"/>
          <p:cNvGrpSpPr/>
          <p:nvPr/>
        </p:nvGrpSpPr>
        <p:grpSpPr>
          <a:xfrm>
            <a:off x="8091899" y="451666"/>
            <a:ext cx="662101" cy="380235"/>
            <a:chOff x="0" y="0"/>
            <a:chExt cx="662099" cy="380233"/>
          </a:xfrm>
        </p:grpSpPr>
        <p:sp>
          <p:nvSpPr>
            <p:cNvPr id="42" name="Rectangle"/>
            <p:cNvSpPr/>
            <p:nvPr/>
          </p:nvSpPr>
          <p:spPr>
            <a:xfrm>
              <a:off x="0" y="327733"/>
              <a:ext cx="662100" cy="52501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43" name="Text"/>
            <p:cNvSpPr txBox="1"/>
            <p:nvPr/>
          </p:nvSpPr>
          <p:spPr>
            <a:xfrm>
              <a:off x="0" y="0"/>
              <a:ext cx="662100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grpSp>
        <p:nvGrpSpPr>
          <p:cNvPr id="47" name="Google Shape;23;p25"/>
          <p:cNvGrpSpPr/>
          <p:nvPr/>
        </p:nvGrpSpPr>
        <p:grpSpPr>
          <a:xfrm>
            <a:off x="8753999" y="451666"/>
            <a:ext cx="785401" cy="380235"/>
            <a:chOff x="0" y="0"/>
            <a:chExt cx="785400" cy="380233"/>
          </a:xfrm>
        </p:grpSpPr>
        <p:sp>
          <p:nvSpPr>
            <p:cNvPr id="45" name="Rectangle"/>
            <p:cNvSpPr/>
            <p:nvPr/>
          </p:nvSpPr>
          <p:spPr>
            <a:xfrm>
              <a:off x="0" y="327733"/>
              <a:ext cx="785401" cy="52501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46" name="Text"/>
            <p:cNvSpPr txBox="1"/>
            <p:nvPr/>
          </p:nvSpPr>
          <p:spPr>
            <a:xfrm>
              <a:off x="0" y="0"/>
              <a:ext cx="785401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sp>
        <p:nvSpPr>
          <p:cNvPr id="48" name="Google Shape;92;p3"/>
          <p:cNvSpPr txBox="1"/>
          <p:nvPr/>
        </p:nvSpPr>
        <p:spPr>
          <a:xfrm>
            <a:off x="8443617" y="271142"/>
            <a:ext cx="1166701" cy="3920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10|</a:t>
            </a:r>
            <a:r>
              <a:rPr sz="1600">
                <a:solidFill>
                  <a:srgbClr val="ED6B00"/>
                </a:solidFill>
              </a:rPr>
              <a:t>3</a:t>
            </a:r>
          </a:p>
        </p:txBody>
      </p:sp>
      <p:sp>
        <p:nvSpPr>
          <p:cNvPr id="49" name="Google Shape;97;p3"/>
          <p:cNvSpPr txBox="1"/>
          <p:nvPr/>
        </p:nvSpPr>
        <p:spPr>
          <a:xfrm>
            <a:off x="375975" y="6881800"/>
            <a:ext cx="6786599" cy="3171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</a:t>
            </a:r>
            <a:r>
              <a:rPr>
                <a:solidFill>
                  <a:srgbClr val="ED6B00"/>
                </a:solidFill>
              </a:rPr>
              <a:t>RECURSOS HUMANOS </a:t>
            </a:r>
            <a:r>
              <a:rPr>
                <a:solidFill>
                  <a:srgbClr val="000000"/>
                </a:solidFill>
              </a:rPr>
              <a:t>| 4° Medio | Presentación</a:t>
            </a:r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</p:spPr>
        <p:txBody>
          <a:bodyPr lIns="91424" tIns="91424" rIns="91424" bIns="91424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51" name="Google Shape;93;p3"/>
          <p:cNvSpPr txBox="1"/>
          <p:nvPr/>
        </p:nvSpPr>
        <p:spPr>
          <a:xfrm>
            <a:off x="442650" y="350325"/>
            <a:ext cx="7441801" cy="372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Desarrollo y Bienestar del Personal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26;p26"/>
          <p:cNvSpPr/>
          <p:nvPr/>
        </p:nvSpPr>
        <p:spPr>
          <a:xfrm rot="10800000" flipH="1">
            <a:off x="181649" y="822025"/>
            <a:ext cx="9356702" cy="65313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FEFEF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59" name="Google Shape;27;p26"/>
          <p:cNvSpPr/>
          <p:nvPr/>
        </p:nvSpPr>
        <p:spPr>
          <a:xfrm>
            <a:off x="180899" y="180900"/>
            <a:ext cx="7911002" cy="6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ED6B00"/>
          </a:solidFill>
          <a:ln w="12700">
            <a:miter lim="400000"/>
          </a:ln>
        </p:spPr>
        <p:txBody>
          <a:bodyPr lIns="45719" rIns="45719" anchor="b"/>
          <a:lstStyle/>
          <a:p>
            <a:endParaRPr/>
          </a:p>
        </p:txBody>
      </p:sp>
      <p:grpSp>
        <p:nvGrpSpPr>
          <p:cNvPr id="62" name="Google Shape;28;p26"/>
          <p:cNvGrpSpPr/>
          <p:nvPr/>
        </p:nvGrpSpPr>
        <p:grpSpPr>
          <a:xfrm>
            <a:off x="8091899" y="451666"/>
            <a:ext cx="662101" cy="380235"/>
            <a:chOff x="0" y="0"/>
            <a:chExt cx="662099" cy="380233"/>
          </a:xfrm>
        </p:grpSpPr>
        <p:sp>
          <p:nvSpPr>
            <p:cNvPr id="60" name="Rectangle"/>
            <p:cNvSpPr/>
            <p:nvPr/>
          </p:nvSpPr>
          <p:spPr>
            <a:xfrm>
              <a:off x="0" y="327733"/>
              <a:ext cx="662100" cy="52501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61" name="Text"/>
            <p:cNvSpPr txBox="1"/>
            <p:nvPr/>
          </p:nvSpPr>
          <p:spPr>
            <a:xfrm>
              <a:off x="0" y="0"/>
              <a:ext cx="662100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grpSp>
        <p:nvGrpSpPr>
          <p:cNvPr id="65" name="Google Shape;29;p26"/>
          <p:cNvGrpSpPr/>
          <p:nvPr/>
        </p:nvGrpSpPr>
        <p:grpSpPr>
          <a:xfrm>
            <a:off x="8753999" y="451666"/>
            <a:ext cx="785401" cy="380235"/>
            <a:chOff x="0" y="0"/>
            <a:chExt cx="785400" cy="380233"/>
          </a:xfrm>
        </p:grpSpPr>
        <p:sp>
          <p:nvSpPr>
            <p:cNvPr id="63" name="Rectangle"/>
            <p:cNvSpPr/>
            <p:nvPr/>
          </p:nvSpPr>
          <p:spPr>
            <a:xfrm>
              <a:off x="0" y="327733"/>
              <a:ext cx="785401" cy="52501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64" name="Text"/>
            <p:cNvSpPr txBox="1"/>
            <p:nvPr/>
          </p:nvSpPr>
          <p:spPr>
            <a:xfrm>
              <a:off x="0" y="0"/>
              <a:ext cx="785401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sp>
        <p:nvSpPr>
          <p:cNvPr id="6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</p:spPr>
        <p:txBody>
          <a:bodyPr lIns="91424" tIns="91424" rIns="91424" bIns="91424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67" name="Google Shape;97;p3"/>
          <p:cNvSpPr txBox="1"/>
          <p:nvPr/>
        </p:nvSpPr>
        <p:spPr>
          <a:xfrm>
            <a:off x="375975" y="6881800"/>
            <a:ext cx="6786599" cy="3171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</a:t>
            </a:r>
            <a:r>
              <a:rPr>
                <a:solidFill>
                  <a:srgbClr val="ED6B00"/>
                </a:solidFill>
              </a:rPr>
              <a:t>RECURSOS HUMANOS </a:t>
            </a:r>
            <a:r>
              <a:rPr>
                <a:solidFill>
                  <a:srgbClr val="000000"/>
                </a:solidFill>
              </a:rPr>
              <a:t>| 4° Medio | Presentación</a:t>
            </a:r>
          </a:p>
        </p:txBody>
      </p:sp>
      <p:sp>
        <p:nvSpPr>
          <p:cNvPr id="68" name="Google Shape;93;p3"/>
          <p:cNvSpPr txBox="1"/>
          <p:nvPr/>
        </p:nvSpPr>
        <p:spPr>
          <a:xfrm>
            <a:off x="442650" y="350325"/>
            <a:ext cx="7441801" cy="372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Desarrollo y Bienestar del Personal</a:t>
            </a:r>
          </a:p>
        </p:txBody>
      </p:sp>
      <p:sp>
        <p:nvSpPr>
          <p:cNvPr id="69" name="Google Shape;92;p3"/>
          <p:cNvSpPr txBox="1"/>
          <p:nvPr/>
        </p:nvSpPr>
        <p:spPr>
          <a:xfrm>
            <a:off x="8443617" y="271142"/>
            <a:ext cx="1166701" cy="3920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10|</a:t>
            </a:r>
            <a:r>
              <a:rPr sz="1600">
                <a:solidFill>
                  <a:srgbClr val="ED6B00"/>
                </a:solidFill>
              </a:rPr>
              <a:t>3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31;p27"/>
          <p:cNvSpPr/>
          <p:nvPr/>
        </p:nvSpPr>
        <p:spPr>
          <a:xfrm>
            <a:off x="180899" y="180900"/>
            <a:ext cx="7911002" cy="6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ED6B00"/>
          </a:solidFill>
          <a:ln w="12700">
            <a:miter lim="400000"/>
          </a:ln>
        </p:spPr>
        <p:txBody>
          <a:bodyPr lIns="45719" rIns="45719" anchor="b"/>
          <a:lstStyle/>
          <a:p>
            <a:endParaRPr/>
          </a:p>
        </p:txBody>
      </p:sp>
      <p:grpSp>
        <p:nvGrpSpPr>
          <p:cNvPr id="79" name="Google Shape;32;p27"/>
          <p:cNvGrpSpPr/>
          <p:nvPr/>
        </p:nvGrpSpPr>
        <p:grpSpPr>
          <a:xfrm>
            <a:off x="8091899" y="451666"/>
            <a:ext cx="662101" cy="380235"/>
            <a:chOff x="0" y="0"/>
            <a:chExt cx="662099" cy="380233"/>
          </a:xfrm>
        </p:grpSpPr>
        <p:sp>
          <p:nvSpPr>
            <p:cNvPr id="77" name="Rectangle"/>
            <p:cNvSpPr/>
            <p:nvPr/>
          </p:nvSpPr>
          <p:spPr>
            <a:xfrm>
              <a:off x="0" y="327733"/>
              <a:ext cx="662100" cy="52501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78" name="Text"/>
            <p:cNvSpPr txBox="1"/>
            <p:nvPr/>
          </p:nvSpPr>
          <p:spPr>
            <a:xfrm>
              <a:off x="0" y="0"/>
              <a:ext cx="662100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grpSp>
        <p:nvGrpSpPr>
          <p:cNvPr id="82" name="Google Shape;33;p27"/>
          <p:cNvGrpSpPr/>
          <p:nvPr/>
        </p:nvGrpSpPr>
        <p:grpSpPr>
          <a:xfrm>
            <a:off x="8753999" y="451666"/>
            <a:ext cx="785401" cy="380235"/>
            <a:chOff x="0" y="0"/>
            <a:chExt cx="785400" cy="380233"/>
          </a:xfrm>
        </p:grpSpPr>
        <p:sp>
          <p:nvSpPr>
            <p:cNvPr id="80" name="Rectangle"/>
            <p:cNvSpPr/>
            <p:nvPr/>
          </p:nvSpPr>
          <p:spPr>
            <a:xfrm>
              <a:off x="0" y="327733"/>
              <a:ext cx="785401" cy="52501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81" name="Text"/>
            <p:cNvSpPr txBox="1"/>
            <p:nvPr/>
          </p:nvSpPr>
          <p:spPr>
            <a:xfrm>
              <a:off x="0" y="0"/>
              <a:ext cx="785401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</p:spPr>
        <p:txBody>
          <a:bodyPr lIns="91424" tIns="91424" rIns="91424" bIns="91424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84" name="Google Shape;97;p3"/>
          <p:cNvSpPr txBox="1"/>
          <p:nvPr/>
        </p:nvSpPr>
        <p:spPr>
          <a:xfrm>
            <a:off x="375975" y="6881800"/>
            <a:ext cx="6786599" cy="3171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</a:t>
            </a:r>
            <a:r>
              <a:rPr>
                <a:solidFill>
                  <a:srgbClr val="ED6B00"/>
                </a:solidFill>
              </a:rPr>
              <a:t>RECURSOS HUMANOS </a:t>
            </a:r>
            <a:r>
              <a:rPr>
                <a:solidFill>
                  <a:srgbClr val="000000"/>
                </a:solidFill>
              </a:rPr>
              <a:t>| 4° Medio | Presentación</a:t>
            </a:r>
          </a:p>
        </p:txBody>
      </p:sp>
      <p:sp>
        <p:nvSpPr>
          <p:cNvPr id="85" name="Google Shape;93;p3"/>
          <p:cNvSpPr txBox="1"/>
          <p:nvPr/>
        </p:nvSpPr>
        <p:spPr>
          <a:xfrm>
            <a:off x="442650" y="350325"/>
            <a:ext cx="7441801" cy="372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Desarrollo y Bienestar del Personal</a:t>
            </a:r>
          </a:p>
        </p:txBody>
      </p:sp>
      <p:sp>
        <p:nvSpPr>
          <p:cNvPr id="86" name="Google Shape;92;p3"/>
          <p:cNvSpPr txBox="1"/>
          <p:nvPr/>
        </p:nvSpPr>
        <p:spPr>
          <a:xfrm>
            <a:off x="8443617" y="271142"/>
            <a:ext cx="1166701" cy="3920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10|</a:t>
            </a:r>
            <a:r>
              <a:rPr sz="1600">
                <a:solidFill>
                  <a:srgbClr val="ED6B00"/>
                </a:solidFill>
              </a:rPr>
              <a:t>3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AND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35;p28"/>
          <p:cNvSpPr/>
          <p:nvPr/>
        </p:nvSpPr>
        <p:spPr>
          <a:xfrm rot="10800000" flipH="1">
            <a:off x="181649" y="822025"/>
            <a:ext cx="9356702" cy="65313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7E3D1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94" name="Google Shape;36;p28"/>
          <p:cNvSpPr/>
          <p:nvPr/>
        </p:nvSpPr>
        <p:spPr>
          <a:xfrm>
            <a:off x="180899" y="180900"/>
            <a:ext cx="7911002" cy="6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ED6B00"/>
          </a:solidFill>
          <a:ln w="12700">
            <a:miter lim="400000"/>
          </a:ln>
        </p:spPr>
        <p:txBody>
          <a:bodyPr lIns="45719" rIns="45719" anchor="b"/>
          <a:lstStyle/>
          <a:p>
            <a:endParaRPr/>
          </a:p>
        </p:txBody>
      </p:sp>
      <p:grpSp>
        <p:nvGrpSpPr>
          <p:cNvPr id="97" name="Google Shape;37;p28"/>
          <p:cNvGrpSpPr/>
          <p:nvPr/>
        </p:nvGrpSpPr>
        <p:grpSpPr>
          <a:xfrm>
            <a:off x="8091899" y="451666"/>
            <a:ext cx="662101" cy="380235"/>
            <a:chOff x="0" y="0"/>
            <a:chExt cx="662099" cy="380233"/>
          </a:xfrm>
        </p:grpSpPr>
        <p:sp>
          <p:nvSpPr>
            <p:cNvPr id="95" name="Rectangle"/>
            <p:cNvSpPr/>
            <p:nvPr/>
          </p:nvSpPr>
          <p:spPr>
            <a:xfrm>
              <a:off x="0" y="327733"/>
              <a:ext cx="662100" cy="52501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96" name="Text"/>
            <p:cNvSpPr txBox="1"/>
            <p:nvPr/>
          </p:nvSpPr>
          <p:spPr>
            <a:xfrm>
              <a:off x="0" y="0"/>
              <a:ext cx="662100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grpSp>
        <p:nvGrpSpPr>
          <p:cNvPr id="100" name="Google Shape;38;p28"/>
          <p:cNvGrpSpPr/>
          <p:nvPr/>
        </p:nvGrpSpPr>
        <p:grpSpPr>
          <a:xfrm>
            <a:off x="8753999" y="451666"/>
            <a:ext cx="785401" cy="380235"/>
            <a:chOff x="0" y="0"/>
            <a:chExt cx="785400" cy="380233"/>
          </a:xfrm>
        </p:grpSpPr>
        <p:sp>
          <p:nvSpPr>
            <p:cNvPr id="98" name="Rectangle"/>
            <p:cNvSpPr/>
            <p:nvPr/>
          </p:nvSpPr>
          <p:spPr>
            <a:xfrm>
              <a:off x="0" y="327733"/>
              <a:ext cx="785401" cy="52501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99" name="Text"/>
            <p:cNvSpPr txBox="1"/>
            <p:nvPr/>
          </p:nvSpPr>
          <p:spPr>
            <a:xfrm>
              <a:off x="0" y="0"/>
              <a:ext cx="785401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sp>
        <p:nvSpPr>
          <p:cNvPr id="10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</p:spPr>
        <p:txBody>
          <a:bodyPr lIns="91424" tIns="91424" rIns="91424" bIns="91424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102" name="Google Shape;97;p3"/>
          <p:cNvSpPr txBox="1"/>
          <p:nvPr/>
        </p:nvSpPr>
        <p:spPr>
          <a:xfrm>
            <a:off x="375975" y="6881800"/>
            <a:ext cx="6786599" cy="3171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</a:t>
            </a:r>
            <a:r>
              <a:rPr>
                <a:solidFill>
                  <a:srgbClr val="ED6B00"/>
                </a:solidFill>
              </a:rPr>
              <a:t>RECURSOS HUMANOS </a:t>
            </a:r>
            <a:r>
              <a:rPr>
                <a:solidFill>
                  <a:srgbClr val="000000"/>
                </a:solidFill>
              </a:rPr>
              <a:t>| 4° Medio | Presentación</a:t>
            </a:r>
          </a:p>
        </p:txBody>
      </p:sp>
      <p:sp>
        <p:nvSpPr>
          <p:cNvPr id="103" name="Google Shape;93;p3"/>
          <p:cNvSpPr txBox="1"/>
          <p:nvPr/>
        </p:nvSpPr>
        <p:spPr>
          <a:xfrm>
            <a:off x="442650" y="350325"/>
            <a:ext cx="7441801" cy="372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Desarrollo y Bienestar del Personal</a:t>
            </a:r>
          </a:p>
        </p:txBody>
      </p:sp>
      <p:sp>
        <p:nvSpPr>
          <p:cNvPr id="104" name="Google Shape;92;p3"/>
          <p:cNvSpPr txBox="1"/>
          <p:nvPr/>
        </p:nvSpPr>
        <p:spPr>
          <a:xfrm>
            <a:off x="8443617" y="271142"/>
            <a:ext cx="1166701" cy="3920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 algn="r">
              <a:defRPr sz="1200">
                <a:latin typeface="Calibri"/>
                <a:ea typeface="Calibri"/>
                <a:cs typeface="Calibri"/>
                <a:sym typeface="Calibri"/>
              </a:defRPr>
            </a:pPr>
            <a:r>
              <a:t>Actividad 10|</a:t>
            </a:r>
            <a:r>
              <a:rPr sz="1600">
                <a:solidFill>
                  <a:srgbClr val="ED6B00"/>
                </a:solidFill>
              </a:rPr>
              <a:t>3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One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61;p30"/>
          <p:cNvSpPr/>
          <p:nvPr/>
        </p:nvSpPr>
        <p:spPr>
          <a:xfrm rot="10800000" flipH="1">
            <a:off x="181649" y="822025"/>
            <a:ext cx="9356702" cy="65313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FEFEF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grpSp>
        <p:nvGrpSpPr>
          <p:cNvPr id="114" name="Google Shape;62;p30"/>
          <p:cNvGrpSpPr/>
          <p:nvPr/>
        </p:nvGrpSpPr>
        <p:grpSpPr>
          <a:xfrm>
            <a:off x="8091899" y="451666"/>
            <a:ext cx="662101" cy="380235"/>
            <a:chOff x="0" y="0"/>
            <a:chExt cx="662099" cy="380233"/>
          </a:xfrm>
        </p:grpSpPr>
        <p:sp>
          <p:nvSpPr>
            <p:cNvPr id="112" name="Rectangle"/>
            <p:cNvSpPr/>
            <p:nvPr/>
          </p:nvSpPr>
          <p:spPr>
            <a:xfrm>
              <a:off x="0" y="327733"/>
              <a:ext cx="662100" cy="52501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113" name="Text"/>
            <p:cNvSpPr txBox="1"/>
            <p:nvPr/>
          </p:nvSpPr>
          <p:spPr>
            <a:xfrm>
              <a:off x="0" y="0"/>
              <a:ext cx="662100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grpSp>
        <p:nvGrpSpPr>
          <p:cNvPr id="117" name="Google Shape;63;p30"/>
          <p:cNvGrpSpPr/>
          <p:nvPr/>
        </p:nvGrpSpPr>
        <p:grpSpPr>
          <a:xfrm>
            <a:off x="8753999" y="451666"/>
            <a:ext cx="785401" cy="380235"/>
            <a:chOff x="0" y="0"/>
            <a:chExt cx="785400" cy="380233"/>
          </a:xfrm>
        </p:grpSpPr>
        <p:sp>
          <p:nvSpPr>
            <p:cNvPr id="115" name="Rectangle"/>
            <p:cNvSpPr/>
            <p:nvPr/>
          </p:nvSpPr>
          <p:spPr>
            <a:xfrm>
              <a:off x="0" y="327733"/>
              <a:ext cx="785401" cy="52501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b">
              <a:noAutofit/>
            </a:bodyPr>
            <a:lstStyle/>
            <a:p>
              <a:endParaRPr/>
            </a:p>
          </p:txBody>
        </p:sp>
        <p:sp>
          <p:nvSpPr>
            <p:cNvPr id="116" name="Text"/>
            <p:cNvSpPr txBox="1"/>
            <p:nvPr/>
          </p:nvSpPr>
          <p:spPr>
            <a:xfrm>
              <a:off x="0" y="0"/>
              <a:ext cx="785401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b">
              <a:spAutoFit/>
            </a:bodyPr>
            <a:lstStyle/>
            <a:p>
              <a:r>
                <a:t> </a:t>
              </a:r>
            </a:p>
          </p:txBody>
        </p:sp>
      </p:grpSp>
      <p:sp>
        <p:nvSpPr>
          <p:cNvPr id="118" name="Google Shape;31;p6"/>
          <p:cNvSpPr/>
          <p:nvPr/>
        </p:nvSpPr>
        <p:spPr>
          <a:xfrm>
            <a:off x="181650" y="180900"/>
            <a:ext cx="7909202" cy="6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45719" rIns="45719" anchor="b"/>
          <a:lstStyle/>
          <a:p>
            <a:endParaRPr/>
          </a:p>
        </p:txBody>
      </p:sp>
      <p:sp>
        <p:nvSpPr>
          <p:cNvPr id="11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</p:spPr>
        <p:txBody>
          <a:bodyPr lIns="91424" tIns="91424" rIns="91424" bIns="91424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120" name="Google Shape;92;p3"/>
          <p:cNvSpPr txBox="1"/>
          <p:nvPr/>
        </p:nvSpPr>
        <p:spPr>
          <a:xfrm>
            <a:off x="8170651" y="288449"/>
            <a:ext cx="1166701" cy="372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>
            <a:lvl1pPr algn="r"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¡Atención!</a:t>
            </a:r>
          </a:p>
        </p:txBody>
      </p:sp>
      <p:sp>
        <p:nvSpPr>
          <p:cNvPr id="121" name="Google Shape;97;p3"/>
          <p:cNvSpPr txBox="1"/>
          <p:nvPr/>
        </p:nvSpPr>
        <p:spPr>
          <a:xfrm>
            <a:off x="375975" y="6881800"/>
            <a:ext cx="6786599" cy="3171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</a:t>
            </a:r>
            <a:r>
              <a:rPr>
                <a:solidFill>
                  <a:srgbClr val="ED6B00"/>
                </a:solidFill>
              </a:rPr>
              <a:t>RECURSOS HUMANOS </a:t>
            </a:r>
            <a:r>
              <a:rPr>
                <a:solidFill>
                  <a:srgbClr val="000000"/>
                </a:solidFill>
              </a:rPr>
              <a:t>| 4° Medio | Presentación</a:t>
            </a:r>
          </a:p>
        </p:txBody>
      </p:sp>
      <p:sp>
        <p:nvSpPr>
          <p:cNvPr id="13" name="Google Shape;36;p28"/>
          <p:cNvSpPr/>
          <p:nvPr userDrawn="1"/>
        </p:nvSpPr>
        <p:spPr>
          <a:xfrm>
            <a:off x="180899" y="180900"/>
            <a:ext cx="7911002" cy="6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ED6B00"/>
          </a:solidFill>
          <a:ln w="12700">
            <a:miter lim="400000"/>
          </a:ln>
        </p:spPr>
        <p:txBody>
          <a:bodyPr lIns="45719" rIns="45719" anchor="b"/>
          <a:lstStyle/>
          <a:p>
            <a:endParaRPr/>
          </a:p>
        </p:txBody>
      </p:sp>
      <p:sp>
        <p:nvSpPr>
          <p:cNvPr id="14" name="Google Shape;93;p3"/>
          <p:cNvSpPr txBox="1"/>
          <p:nvPr userDrawn="1"/>
        </p:nvSpPr>
        <p:spPr>
          <a:xfrm>
            <a:off x="442650" y="350325"/>
            <a:ext cx="7441801" cy="372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Desarrollo y Bienestar del Personal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One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61;p30"/>
          <p:cNvSpPr/>
          <p:nvPr/>
        </p:nvSpPr>
        <p:spPr>
          <a:xfrm rot="10800000" flipH="1">
            <a:off x="181647" y="822023"/>
            <a:ext cx="9356705" cy="6531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9286" y="0"/>
                </a:lnTo>
                <a:cubicBezTo>
                  <a:pt x="20564" y="0"/>
                  <a:pt x="21600" y="1484"/>
                  <a:pt x="21600" y="3316"/>
                </a:cubicBez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EFEFEF"/>
          </a:solidFill>
          <a:ln w="12700">
            <a:miter lim="400000"/>
          </a:ln>
        </p:spPr>
        <p:txBody>
          <a:bodyPr lIns="0" tIns="0" rIns="0" bIns="0" anchor="ctr"/>
          <a:lstStyle/>
          <a:p>
            <a:endParaRPr/>
          </a:p>
        </p:txBody>
      </p:sp>
      <p:grpSp>
        <p:nvGrpSpPr>
          <p:cNvPr id="131" name="Google Shape;62;p30"/>
          <p:cNvGrpSpPr/>
          <p:nvPr/>
        </p:nvGrpSpPr>
        <p:grpSpPr>
          <a:xfrm>
            <a:off x="8091895" y="451665"/>
            <a:ext cx="662112" cy="380240"/>
            <a:chOff x="0" y="0"/>
            <a:chExt cx="662110" cy="380239"/>
          </a:xfrm>
        </p:grpSpPr>
        <p:sp>
          <p:nvSpPr>
            <p:cNvPr id="129" name="Rectangle"/>
            <p:cNvSpPr/>
            <p:nvPr/>
          </p:nvSpPr>
          <p:spPr>
            <a:xfrm>
              <a:off x="-1" y="327735"/>
              <a:ext cx="662111" cy="52505"/>
            </a:xfrm>
            <a:prstGeom prst="rect">
              <a:avLst/>
            </a:prstGeom>
            <a:solidFill>
              <a:srgbClr val="0F69B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endParaRPr/>
            </a:p>
          </p:txBody>
        </p:sp>
        <p:sp>
          <p:nvSpPr>
            <p:cNvPr id="130" name="Text"/>
            <p:cNvSpPr txBox="1"/>
            <p:nvPr/>
          </p:nvSpPr>
          <p:spPr>
            <a:xfrm>
              <a:off x="-1" y="0"/>
              <a:ext cx="662111" cy="3802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1" tIns="91421" rIns="91421" bIns="91421" numCol="1" anchor="b">
              <a:spAutoFit/>
            </a:bodyPr>
            <a:lstStyle/>
            <a:p>
              <a:r>
                <a:t> </a:t>
              </a:r>
            </a:p>
          </p:txBody>
        </p:sp>
      </p:grpSp>
      <p:grpSp>
        <p:nvGrpSpPr>
          <p:cNvPr id="134" name="Google Shape;63;p30"/>
          <p:cNvGrpSpPr/>
          <p:nvPr/>
        </p:nvGrpSpPr>
        <p:grpSpPr>
          <a:xfrm>
            <a:off x="8753994" y="451665"/>
            <a:ext cx="785407" cy="380240"/>
            <a:chOff x="-1" y="0"/>
            <a:chExt cx="785406" cy="380239"/>
          </a:xfrm>
        </p:grpSpPr>
        <p:sp>
          <p:nvSpPr>
            <p:cNvPr id="132" name="Rectangle"/>
            <p:cNvSpPr/>
            <p:nvPr/>
          </p:nvSpPr>
          <p:spPr>
            <a:xfrm>
              <a:off x="-2" y="327735"/>
              <a:ext cx="785408" cy="52505"/>
            </a:xfrm>
            <a:prstGeom prst="rect">
              <a:avLst/>
            </a:prstGeom>
            <a:solidFill>
              <a:srgbClr val="EB3C4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b">
              <a:noAutofit/>
            </a:bodyPr>
            <a:lstStyle/>
            <a:p>
              <a:endParaRPr/>
            </a:p>
          </p:txBody>
        </p:sp>
        <p:sp>
          <p:nvSpPr>
            <p:cNvPr id="133" name="Text"/>
            <p:cNvSpPr txBox="1"/>
            <p:nvPr/>
          </p:nvSpPr>
          <p:spPr>
            <a:xfrm>
              <a:off x="-2" y="0"/>
              <a:ext cx="785408" cy="3802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1" tIns="91421" rIns="91421" bIns="91421" numCol="1" anchor="b">
              <a:spAutoFit/>
            </a:bodyPr>
            <a:lstStyle/>
            <a:p>
              <a:r>
                <a:t> </a:t>
              </a:r>
            </a:p>
          </p:txBody>
        </p:sp>
      </p:grpSp>
      <p:sp>
        <p:nvSpPr>
          <p:cNvPr id="135" name="Google Shape;31;p6"/>
          <p:cNvSpPr/>
          <p:nvPr/>
        </p:nvSpPr>
        <p:spPr>
          <a:xfrm>
            <a:off x="181649" y="180896"/>
            <a:ext cx="7909205" cy="6510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blipFill>
            <a:blip r:embed="rId2"/>
          </a:blipFill>
          <a:ln w="12700">
            <a:miter lim="400000"/>
          </a:ln>
        </p:spPr>
        <p:txBody>
          <a:bodyPr lIns="0" tIns="0" rIns="0" bIns="0" anchor="b"/>
          <a:lstStyle/>
          <a:p>
            <a:endParaRPr/>
          </a:p>
        </p:txBody>
      </p:sp>
      <p:sp>
        <p:nvSpPr>
          <p:cNvPr id="136" name="Google Shape;92;p3"/>
          <p:cNvSpPr txBox="1"/>
          <p:nvPr/>
        </p:nvSpPr>
        <p:spPr>
          <a:xfrm>
            <a:off x="8170650" y="288449"/>
            <a:ext cx="1166705" cy="372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1" tIns="91421" rIns="91421" bIns="91421">
            <a:spAutoFit/>
          </a:bodyPr>
          <a:lstStyle>
            <a:lvl1pPr algn="r"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¡Atención!</a:t>
            </a:r>
          </a:p>
        </p:txBody>
      </p:sp>
      <p:sp>
        <p:nvSpPr>
          <p:cNvPr id="137" name="Google Shape;97;p3"/>
          <p:cNvSpPr txBox="1"/>
          <p:nvPr/>
        </p:nvSpPr>
        <p:spPr>
          <a:xfrm>
            <a:off x="375975" y="6881800"/>
            <a:ext cx="6786599" cy="317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1" tIns="91421" rIns="91421" bIns="91421">
            <a:spAutoFit/>
          </a:bodyPr>
          <a:lstStyle/>
          <a:p>
            <a:pPr>
              <a:defRPr sz="11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        </a:t>
            </a:r>
            <a:r>
              <a:rPr>
                <a:solidFill>
                  <a:srgbClr val="ED6B00"/>
                </a:solidFill>
              </a:rPr>
              <a:t>RECURSOS HUMANOS </a:t>
            </a:r>
            <a:r>
              <a:rPr>
                <a:solidFill>
                  <a:srgbClr val="000000"/>
                </a:solidFill>
              </a:rPr>
              <a:t>| 4° Medio | Presentación</a:t>
            </a:r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71696" y="6881800"/>
            <a:ext cx="337153" cy="317110"/>
          </a:xfrm>
          <a:prstGeom prst="rect">
            <a:avLst/>
          </a:prstGeom>
        </p:spPr>
        <p:txBody>
          <a:bodyPr lIns="91421" tIns="91421" rIns="91421" bIns="91421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13" name="Google Shape;36;p28"/>
          <p:cNvSpPr/>
          <p:nvPr userDrawn="1"/>
        </p:nvSpPr>
        <p:spPr>
          <a:xfrm>
            <a:off x="180899" y="180900"/>
            <a:ext cx="7911002" cy="651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96" y="0"/>
                </a:moveTo>
                <a:lnTo>
                  <a:pt x="21304" y="0"/>
                </a:lnTo>
                <a:cubicBezTo>
                  <a:pt x="21467" y="0"/>
                  <a:pt x="21600" y="1612"/>
                  <a:pt x="21600" y="360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3600"/>
                </a:lnTo>
                <a:cubicBezTo>
                  <a:pt x="0" y="1612"/>
                  <a:pt x="133" y="0"/>
                  <a:pt x="296" y="0"/>
                </a:cubicBezTo>
                <a:close/>
              </a:path>
            </a:pathLst>
          </a:custGeom>
          <a:solidFill>
            <a:srgbClr val="ED6B00"/>
          </a:solidFill>
          <a:ln w="12700">
            <a:miter lim="400000"/>
          </a:ln>
        </p:spPr>
        <p:txBody>
          <a:bodyPr lIns="45719" rIns="45719" anchor="b"/>
          <a:lstStyle/>
          <a:p>
            <a:endParaRPr/>
          </a:p>
        </p:txBody>
      </p:sp>
      <p:sp>
        <p:nvSpPr>
          <p:cNvPr id="14" name="Google Shape;93;p3"/>
          <p:cNvSpPr txBox="1"/>
          <p:nvPr userDrawn="1"/>
        </p:nvSpPr>
        <p:spPr>
          <a:xfrm>
            <a:off x="442650" y="350325"/>
            <a:ext cx="7441801" cy="3722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</a:t>
            </a:r>
            <a:r>
              <a:rPr b="0"/>
              <a:t> Desarrollo y Bienestar del Personal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4" descr="Imagen 24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433440" y="418596"/>
            <a:ext cx="2897435" cy="6804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5" name="Google Shape;9;p23"/>
          <p:cNvGrpSpPr/>
          <p:nvPr/>
        </p:nvGrpSpPr>
        <p:grpSpPr>
          <a:xfrm>
            <a:off x="242856" y="1756549"/>
            <a:ext cx="9346501" cy="5675923"/>
            <a:chOff x="0" y="0"/>
            <a:chExt cx="9346500" cy="5675922"/>
          </a:xfrm>
        </p:grpSpPr>
        <p:sp>
          <p:nvSpPr>
            <p:cNvPr id="3" name="Shape"/>
            <p:cNvSpPr/>
            <p:nvPr/>
          </p:nvSpPr>
          <p:spPr>
            <a:xfrm>
              <a:off x="-1" y="-1"/>
              <a:ext cx="9346502" cy="56759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587" y="0"/>
                  </a:lnTo>
                  <a:cubicBezTo>
                    <a:pt x="20699" y="0"/>
                    <a:pt x="21600" y="1484"/>
                    <a:pt x="21600" y="3316"/>
                  </a:cubicBez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F7E3D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4" name="Text"/>
            <p:cNvSpPr txBox="1"/>
            <p:nvPr/>
          </p:nvSpPr>
          <p:spPr>
            <a:xfrm>
              <a:off x="0" y="2647844"/>
              <a:ext cx="9091318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</a:t>
              </a:r>
            </a:p>
          </p:txBody>
        </p:sp>
      </p:grpSp>
      <p:pic>
        <p:nvPicPr>
          <p:cNvPr id="6" name="Google Shape;12;p23" descr="Google Shape;12;p23"/>
          <p:cNvPicPr>
            <a:picLocks noChangeAspect="1"/>
          </p:cNvPicPr>
          <p:nvPr/>
        </p:nvPicPr>
        <p:blipFill>
          <a:blip r:embed="rId11">
            <a:extLst/>
          </a:blip>
          <a:stretch>
            <a:fillRect/>
          </a:stretch>
        </p:blipFill>
        <p:spPr>
          <a:xfrm>
            <a:off x="8521706" y="6387272"/>
            <a:ext cx="830660" cy="756001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Google Shape;13;p23"/>
          <p:cNvSpPr/>
          <p:nvPr/>
        </p:nvSpPr>
        <p:spPr>
          <a:xfrm>
            <a:off x="436350" y="6464001"/>
            <a:ext cx="7891862" cy="680475"/>
          </a:xfrm>
          <a:prstGeom prst="roundRect">
            <a:avLst>
              <a:gd name="adj" fmla="val 19335"/>
            </a:avLst>
          </a:prstGeom>
          <a:solidFill>
            <a:srgbClr val="FFB375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 baseline="-250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8" name="Imagen 17" descr="Imagen 17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433440" y="6462796"/>
            <a:ext cx="690483" cy="680476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Imagen 1" descr="Imagen 1"/>
          <p:cNvPicPr>
            <a:picLocks noChangeAspect="1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8272364" y="1222172"/>
            <a:ext cx="1080001" cy="241875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Imagen 2" descr="Imagen 2"/>
          <p:cNvPicPr>
            <a:picLocks noChangeAspect="1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8272364" y="418596"/>
            <a:ext cx="1080001" cy="664778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485775" y="101453"/>
            <a:ext cx="8743950" cy="1661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idx="1"/>
          </p:nvPr>
        </p:nvSpPr>
        <p:spPr>
          <a:xfrm>
            <a:off x="485775" y="1763183"/>
            <a:ext cx="8743950" cy="57933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695825" y="6800556"/>
            <a:ext cx="2266950" cy="4064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/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76;p1"/>
          <p:cNvSpPr txBox="1"/>
          <p:nvPr/>
        </p:nvSpPr>
        <p:spPr>
          <a:xfrm>
            <a:off x="374949" y="1934836"/>
            <a:ext cx="1444327" cy="598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sz="1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MÓDULO 3</a:t>
            </a:r>
          </a:p>
        </p:txBody>
      </p:sp>
      <p:sp>
        <p:nvSpPr>
          <p:cNvPr id="148" name="Google Shape;15;p23"/>
          <p:cNvSpPr txBox="1"/>
          <p:nvPr/>
        </p:nvSpPr>
        <p:spPr>
          <a:xfrm>
            <a:off x="1139099" y="834800"/>
            <a:ext cx="4156802" cy="3397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2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RECURSOS HUMANOS </a:t>
            </a:r>
            <a:r>
              <a:rPr b="0"/>
              <a:t>| NIVEL 4° MEDIO</a:t>
            </a:r>
          </a:p>
        </p:txBody>
      </p:sp>
      <p:sp>
        <p:nvSpPr>
          <p:cNvPr id="149" name="Google Shape;61;p13"/>
          <p:cNvSpPr txBox="1"/>
          <p:nvPr/>
        </p:nvSpPr>
        <p:spPr>
          <a:xfrm>
            <a:off x="365424" y="2172449"/>
            <a:ext cx="5625069" cy="16667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90000"/>
              </a:lnSpc>
              <a:defRPr sz="36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DESARROLLO </a:t>
            </a:r>
          </a:p>
          <a:p>
            <a:pPr>
              <a:lnSpc>
                <a:spcPct val="90000"/>
              </a:lnSpc>
              <a:defRPr sz="36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Y BIENESTAR </a:t>
            </a:r>
          </a:p>
          <a:p>
            <a:pPr>
              <a:lnSpc>
                <a:spcPct val="90000"/>
              </a:lnSpc>
              <a:defRPr sz="36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DEL PERSONAL</a:t>
            </a:r>
          </a:p>
        </p:txBody>
      </p:sp>
      <p:pic>
        <p:nvPicPr>
          <p:cNvPr id="150" name="Imagen 10" descr="Imagen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32121" y="1700841"/>
            <a:ext cx="6093097" cy="491828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83;p2"/>
          <p:cNvSpPr txBox="1"/>
          <p:nvPr/>
        </p:nvSpPr>
        <p:spPr>
          <a:xfrm>
            <a:off x="365424" y="1934836"/>
            <a:ext cx="1444327" cy="5980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sz="15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ACTIVIDAD 10</a:t>
            </a:r>
          </a:p>
        </p:txBody>
      </p:sp>
      <p:sp>
        <p:nvSpPr>
          <p:cNvPr id="153" name="Google Shape;15;p23"/>
          <p:cNvSpPr txBox="1"/>
          <p:nvPr/>
        </p:nvSpPr>
        <p:spPr>
          <a:xfrm>
            <a:off x="1139099" y="834800"/>
            <a:ext cx="4156802" cy="3397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2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MÓDULO 3 </a:t>
            </a:r>
            <a:r>
              <a:rPr b="0"/>
              <a:t>| DESARROLLO Y BIENESTAR PERSONAL</a:t>
            </a:r>
          </a:p>
        </p:txBody>
      </p:sp>
      <p:sp>
        <p:nvSpPr>
          <p:cNvPr id="154" name="Google Shape;61;p13"/>
          <p:cNvSpPr txBox="1"/>
          <p:nvPr/>
        </p:nvSpPr>
        <p:spPr>
          <a:xfrm>
            <a:off x="329612" y="2223401"/>
            <a:ext cx="4118086" cy="1153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90000"/>
              </a:lnSpc>
              <a:defRPr sz="36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DE LA</a:t>
            </a:r>
          </a:p>
          <a:p>
            <a:pPr>
              <a:lnSpc>
                <a:spcPct val="90000"/>
              </a:lnSpc>
              <a:defRPr sz="36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EMPRESA PRIVADA</a:t>
            </a:r>
          </a:p>
        </p:txBody>
      </p:sp>
      <p:pic>
        <p:nvPicPr>
          <p:cNvPr id="155" name="Imagen 9" descr="Imagen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377527" y="1923804"/>
            <a:ext cx="4874002" cy="630753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oogle Shape;101;p3"/>
          <p:cNvGrpSpPr/>
          <p:nvPr/>
        </p:nvGrpSpPr>
        <p:grpSpPr>
          <a:xfrm>
            <a:off x="3362219" y="1472660"/>
            <a:ext cx="2980514" cy="5164114"/>
            <a:chOff x="0" y="0"/>
            <a:chExt cx="2980513" cy="4543826"/>
          </a:xfrm>
        </p:grpSpPr>
        <p:sp>
          <p:nvSpPr>
            <p:cNvPr id="22" name="Rounded Rectangle"/>
            <p:cNvSpPr/>
            <p:nvPr/>
          </p:nvSpPr>
          <p:spPr>
            <a:xfrm>
              <a:off x="0" y="0"/>
              <a:ext cx="2980514" cy="4543827"/>
            </a:xfrm>
            <a:prstGeom prst="roundRect">
              <a:avLst>
                <a:gd name="adj" fmla="val 8420"/>
              </a:avLst>
            </a:prstGeom>
            <a:noFill/>
            <a:ln w="9525" cap="flat">
              <a:solidFill>
                <a:schemeClr val="accent2">
                  <a:lumOff val="21764"/>
                </a:scheme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3" name="Text"/>
            <p:cNvSpPr txBox="1"/>
            <p:nvPr/>
          </p:nvSpPr>
          <p:spPr>
            <a:xfrm>
              <a:off x="78265" y="2081796"/>
              <a:ext cx="2823983" cy="3802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grpSp>
        <p:nvGrpSpPr>
          <p:cNvPr id="24" name="Google Shape;101;p3"/>
          <p:cNvGrpSpPr/>
          <p:nvPr/>
        </p:nvGrpSpPr>
        <p:grpSpPr>
          <a:xfrm>
            <a:off x="6473042" y="1472660"/>
            <a:ext cx="2980514" cy="5164115"/>
            <a:chOff x="0" y="0"/>
            <a:chExt cx="2980513" cy="5663579"/>
          </a:xfrm>
        </p:grpSpPr>
        <p:sp>
          <p:nvSpPr>
            <p:cNvPr id="25" name="Rounded Rectangle"/>
            <p:cNvSpPr/>
            <p:nvPr/>
          </p:nvSpPr>
          <p:spPr>
            <a:xfrm>
              <a:off x="0" y="0"/>
              <a:ext cx="2980514" cy="5663580"/>
            </a:xfrm>
            <a:prstGeom prst="roundRect">
              <a:avLst>
                <a:gd name="adj" fmla="val 8420"/>
              </a:avLst>
            </a:prstGeom>
            <a:noFill/>
            <a:ln w="9525" cap="flat">
              <a:solidFill>
                <a:schemeClr val="accent2">
                  <a:lumOff val="21764"/>
                </a:scheme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6" name="Text"/>
            <p:cNvSpPr txBox="1"/>
            <p:nvPr/>
          </p:nvSpPr>
          <p:spPr>
            <a:xfrm>
              <a:off x="78265" y="2641673"/>
              <a:ext cx="2823983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sp>
        <p:nvSpPr>
          <p:cNvPr id="157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442490" y="6881800"/>
            <a:ext cx="266356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  <p:sp>
        <p:nvSpPr>
          <p:cNvPr id="158" name="Google Shape;99;p3"/>
          <p:cNvSpPr txBox="1"/>
          <p:nvPr/>
        </p:nvSpPr>
        <p:spPr>
          <a:xfrm>
            <a:off x="462114" y="2499449"/>
            <a:ext cx="2760223" cy="36010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lnSpc>
                <a:spcPct val="115000"/>
              </a:lnSpc>
              <a:defRPr b="1">
                <a:latin typeface="Calibri"/>
                <a:ea typeface="Calibri"/>
                <a:cs typeface="Calibri"/>
                <a:sym typeface="Calibri"/>
              </a:defRPr>
            </a:pPr>
            <a:r>
              <a:t>OA 3</a:t>
            </a:r>
          </a:p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t>Distinguir los procesos de la gestión de personas, en materia de compensaciones: remuneraciones y beneficios, aplicando principios de equidad interna y competitividad externa para el bienestar de las personas y de la organización</a:t>
            </a:r>
          </a:p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defRPr b="1">
                <a:latin typeface="Calibri"/>
                <a:ea typeface="Calibri"/>
                <a:cs typeface="Calibri"/>
                <a:sym typeface="Calibri"/>
              </a:defRPr>
            </a:pPr>
            <a:r>
              <a:t>OA Genérico</a:t>
            </a:r>
          </a:p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t>C - H</a:t>
            </a:r>
          </a:p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r>
              <a:rPr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>
                <a:latin typeface="Calibri"/>
                <a:ea typeface="Calibri"/>
                <a:cs typeface="Calibri"/>
                <a:sym typeface="Calibri"/>
              </a:rPr>
            </a:b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01;p3"/>
          <p:cNvSpPr/>
          <p:nvPr/>
        </p:nvSpPr>
        <p:spPr>
          <a:xfrm>
            <a:off x="252573" y="1472660"/>
            <a:ext cx="2980514" cy="4543829"/>
          </a:xfrm>
          <a:prstGeom prst="roundRect">
            <a:avLst>
              <a:gd name="adj" fmla="val 8420"/>
            </a:avLst>
          </a:prstGeom>
          <a:ln>
            <a:solidFill>
              <a:schemeClr val="accent2">
                <a:lumOff val="21764"/>
              </a:schemeClr>
            </a:solidFill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60" name="Google Shape;96;p3"/>
          <p:cNvSpPr txBox="1"/>
          <p:nvPr/>
        </p:nvSpPr>
        <p:spPr>
          <a:xfrm>
            <a:off x="358670" y="2033504"/>
            <a:ext cx="2768319" cy="4244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lnSpc>
                <a:spcPct val="90000"/>
              </a:lnSpc>
              <a:defRPr sz="1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OBJETIVO DE APRENDIZAJE</a:t>
            </a:r>
          </a:p>
        </p:txBody>
      </p:sp>
      <p:pic>
        <p:nvPicPr>
          <p:cNvPr id="161" name="Imagen 27" descr="Imagen 2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10121" y="1203013"/>
            <a:ext cx="702377" cy="669709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Google Shape;99;p3"/>
          <p:cNvSpPr txBox="1"/>
          <p:nvPr/>
        </p:nvSpPr>
        <p:spPr>
          <a:xfrm>
            <a:off x="3473146" y="2499448"/>
            <a:ext cx="2876761" cy="19081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24" tIns="91424" rIns="91424" bIns="91424">
            <a:spAutoFit/>
          </a:bodyPr>
          <a:lstStyle/>
          <a:p>
            <a:pPr>
              <a:defRPr b="1"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3. </a:t>
            </a:r>
            <a:r>
              <a:rPr b="0" dirty="0" err="1"/>
              <a:t>Tramita</a:t>
            </a:r>
            <a:r>
              <a:rPr b="0" dirty="0"/>
              <a:t> </a:t>
            </a:r>
            <a:r>
              <a:rPr b="0" dirty="0" err="1"/>
              <a:t>formularios</a:t>
            </a:r>
            <a:r>
              <a:rPr b="0" dirty="0"/>
              <a:t> y </a:t>
            </a:r>
            <a:r>
              <a:rPr b="0" dirty="0" err="1"/>
              <a:t>documentos</a:t>
            </a:r>
            <a:r>
              <a:rPr b="0" dirty="0"/>
              <a:t> </a:t>
            </a:r>
            <a:r>
              <a:rPr b="0" dirty="0" err="1"/>
              <a:t>necesarios</a:t>
            </a:r>
            <a:r>
              <a:rPr b="0" dirty="0"/>
              <a:t> para </a:t>
            </a:r>
            <a:r>
              <a:rPr b="0" dirty="0" err="1"/>
              <a:t>bienestar</a:t>
            </a:r>
            <a:r>
              <a:rPr b="0" dirty="0"/>
              <a:t>, </a:t>
            </a:r>
            <a:r>
              <a:rPr b="0" dirty="0" err="1"/>
              <a:t>desarrollo</a:t>
            </a:r>
            <a:r>
              <a:rPr b="0" dirty="0"/>
              <a:t> </a:t>
            </a:r>
            <a:r>
              <a:rPr b="0" dirty="0" err="1"/>
              <a:t>profesional</a:t>
            </a:r>
            <a:r>
              <a:rPr b="0" dirty="0"/>
              <a:t>, </a:t>
            </a:r>
            <a:r>
              <a:rPr b="0" dirty="0" err="1"/>
              <a:t>capacitación</a:t>
            </a:r>
            <a:r>
              <a:rPr b="0" dirty="0"/>
              <a:t> y/o </a:t>
            </a:r>
            <a:r>
              <a:rPr b="0" dirty="0" err="1"/>
              <a:t>evaluación</a:t>
            </a:r>
            <a:r>
              <a:rPr b="0" dirty="0"/>
              <a:t> de </a:t>
            </a:r>
            <a:r>
              <a:rPr b="0" dirty="0" err="1"/>
              <a:t>desempeño</a:t>
            </a:r>
            <a:r>
              <a:rPr b="0" dirty="0"/>
              <a:t> de </a:t>
            </a:r>
            <a:r>
              <a:rPr b="0" dirty="0" err="1"/>
              <a:t>trabajadores</a:t>
            </a:r>
            <a:r>
              <a:rPr b="0" dirty="0"/>
              <a:t>, </a:t>
            </a:r>
            <a:r>
              <a:rPr b="0" dirty="0" err="1"/>
              <a:t>respetando</a:t>
            </a:r>
            <a:r>
              <a:rPr b="0" dirty="0"/>
              <a:t> </a:t>
            </a:r>
            <a:r>
              <a:rPr b="0" dirty="0" err="1"/>
              <a:t>legislación</a:t>
            </a:r>
            <a:r>
              <a:rPr b="0" dirty="0"/>
              <a:t> </a:t>
            </a:r>
            <a:r>
              <a:rPr b="0" dirty="0" err="1"/>
              <a:t>vigente</a:t>
            </a:r>
            <a:r>
              <a:rPr b="0" dirty="0"/>
              <a:t>, de </a:t>
            </a:r>
            <a:r>
              <a:rPr b="0" dirty="0" err="1"/>
              <a:t>acuerdo</a:t>
            </a:r>
            <a:r>
              <a:rPr b="0" dirty="0"/>
              <a:t> a </a:t>
            </a:r>
            <a:r>
              <a:rPr b="0" dirty="0" err="1"/>
              <a:t>peticiones</a:t>
            </a:r>
            <a:r>
              <a:rPr b="0" dirty="0"/>
              <a:t> de </a:t>
            </a:r>
            <a:r>
              <a:rPr b="0" dirty="0" err="1"/>
              <a:t>trabajadores</a:t>
            </a:r>
            <a:r>
              <a:rPr b="0" dirty="0"/>
              <a:t> y/o </a:t>
            </a:r>
            <a:r>
              <a:rPr b="0" dirty="0" err="1"/>
              <a:t>jefatura</a:t>
            </a:r>
            <a:r>
              <a:rPr b="0" dirty="0"/>
              <a:t> </a:t>
            </a:r>
            <a:r>
              <a:rPr b="0" dirty="0" err="1"/>
              <a:t>correspondiente</a:t>
            </a:r>
            <a:r>
              <a:rPr b="0" dirty="0" smtClean="0"/>
              <a:t>.</a:t>
            </a:r>
            <a:endParaRPr sz="1200" b="0" dirty="0">
              <a:latin typeface="Times Roman"/>
              <a:ea typeface="Times Roman"/>
              <a:cs typeface="Times Roman"/>
              <a:sym typeface="Times Roman"/>
            </a:endParaRPr>
          </a:p>
        </p:txBody>
      </p:sp>
      <p:sp>
        <p:nvSpPr>
          <p:cNvPr id="166" name="Google Shape;96;p3"/>
          <p:cNvSpPr txBox="1"/>
          <p:nvPr/>
        </p:nvSpPr>
        <p:spPr>
          <a:xfrm>
            <a:off x="3561636" y="2033504"/>
            <a:ext cx="2609185" cy="4244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lnSpc>
                <a:spcPct val="90000"/>
              </a:lnSpc>
              <a:defRPr sz="1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APRENDIZAJE ESPERADO</a:t>
            </a:r>
          </a:p>
        </p:txBody>
      </p:sp>
      <p:pic>
        <p:nvPicPr>
          <p:cNvPr id="167" name="Imagen 35" descr="Imagen 3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39905" y="1203013"/>
            <a:ext cx="702377" cy="669709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Google Shape;99;p3"/>
          <p:cNvSpPr txBox="1"/>
          <p:nvPr/>
        </p:nvSpPr>
        <p:spPr>
          <a:xfrm>
            <a:off x="6656438" y="2499448"/>
            <a:ext cx="2684207" cy="48299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3.2</a:t>
            </a:r>
            <a:r>
              <a:rPr b="0" dirty="0"/>
              <a:t> </a:t>
            </a:r>
            <a:r>
              <a:rPr b="0" dirty="0" err="1"/>
              <a:t>Confecciona</a:t>
            </a:r>
            <a:r>
              <a:rPr b="0" dirty="0"/>
              <a:t> </a:t>
            </a:r>
            <a:r>
              <a:rPr b="0" dirty="0" err="1"/>
              <a:t>utilizando</a:t>
            </a:r>
            <a:r>
              <a:rPr b="0" dirty="0"/>
              <a:t> </a:t>
            </a:r>
            <a:r>
              <a:rPr b="0" dirty="0" err="1"/>
              <a:t>sistemas</a:t>
            </a:r>
            <a:r>
              <a:rPr b="0" dirty="0"/>
              <a:t> </a:t>
            </a:r>
            <a:r>
              <a:rPr b="0" dirty="0" err="1"/>
              <a:t>informáticos</a:t>
            </a:r>
            <a:r>
              <a:rPr b="0" dirty="0"/>
              <a:t> o </a:t>
            </a:r>
            <a:r>
              <a:rPr b="0" dirty="0" err="1"/>
              <a:t>manualmente</a:t>
            </a:r>
            <a:r>
              <a:rPr b="0" dirty="0"/>
              <a:t>, </a:t>
            </a:r>
            <a:r>
              <a:rPr b="0" dirty="0" err="1"/>
              <a:t>formularios</a:t>
            </a:r>
            <a:r>
              <a:rPr b="0" dirty="0"/>
              <a:t> y </a:t>
            </a:r>
            <a:r>
              <a:rPr b="0" dirty="0" err="1"/>
              <a:t>documentos</a:t>
            </a:r>
            <a:r>
              <a:rPr b="0" dirty="0"/>
              <a:t> </a:t>
            </a:r>
            <a:r>
              <a:rPr b="0" dirty="0" err="1"/>
              <a:t>necesarios</a:t>
            </a:r>
            <a:r>
              <a:rPr b="0" dirty="0"/>
              <a:t> para la </a:t>
            </a:r>
            <a:r>
              <a:rPr b="0" dirty="0" err="1"/>
              <a:t>obtención</a:t>
            </a:r>
            <a:r>
              <a:rPr b="0" dirty="0"/>
              <a:t> de </a:t>
            </a:r>
            <a:r>
              <a:rPr b="0" dirty="0" err="1"/>
              <a:t>beneficios</a:t>
            </a:r>
            <a:r>
              <a:rPr b="0" dirty="0"/>
              <a:t>, </a:t>
            </a:r>
            <a:r>
              <a:rPr b="0" dirty="0" err="1"/>
              <a:t>según</a:t>
            </a:r>
            <a:r>
              <a:rPr b="0" dirty="0"/>
              <a:t> </a:t>
            </a:r>
            <a:r>
              <a:rPr b="0" dirty="0" err="1"/>
              <a:t>legislación</a:t>
            </a:r>
            <a:r>
              <a:rPr b="0" dirty="0"/>
              <a:t> </a:t>
            </a:r>
            <a:r>
              <a:rPr b="0" dirty="0" err="1"/>
              <a:t>vigente</a:t>
            </a:r>
            <a:r>
              <a:rPr b="0" dirty="0"/>
              <a:t> y </a:t>
            </a:r>
            <a:r>
              <a:rPr b="0" dirty="0" err="1"/>
              <a:t>requerimiento</a:t>
            </a:r>
            <a:r>
              <a:rPr b="0" dirty="0"/>
              <a:t> del o la </a:t>
            </a:r>
            <a:r>
              <a:rPr b="0" dirty="0" err="1"/>
              <a:t>trabajadora</a:t>
            </a:r>
            <a:r>
              <a:rPr b="0" dirty="0"/>
              <a:t> o </a:t>
            </a:r>
            <a:r>
              <a:rPr b="0" dirty="0" err="1"/>
              <a:t>jefatura</a:t>
            </a:r>
            <a:r>
              <a:rPr b="0" dirty="0"/>
              <a:t> </a:t>
            </a:r>
            <a:r>
              <a:rPr b="0" dirty="0" err="1"/>
              <a:t>correspondiente</a:t>
            </a:r>
            <a:r>
              <a:rPr b="0" dirty="0"/>
              <a:t>.</a:t>
            </a:r>
            <a:endParaRPr sz="1200" b="0" dirty="0">
              <a:latin typeface="Times Roman"/>
              <a:ea typeface="Times Roman"/>
              <a:cs typeface="Times Roman"/>
              <a:sym typeface="Times Roman"/>
            </a:endParaRPr>
          </a:p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endParaRPr sz="1200" b="0" dirty="0">
              <a:latin typeface="Times Roman"/>
              <a:ea typeface="Times Roman"/>
              <a:cs typeface="Times Roman"/>
              <a:sym typeface="Times Roman"/>
            </a:endParaRPr>
          </a:p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 smtClean="0"/>
              <a:t>Identificar</a:t>
            </a:r>
            <a:r>
              <a:rPr dirty="0" smtClean="0"/>
              <a:t> </a:t>
            </a:r>
            <a:r>
              <a:rPr dirty="0"/>
              <a:t>los </a:t>
            </a:r>
            <a:r>
              <a:rPr dirty="0" err="1"/>
              <a:t>beneficios</a:t>
            </a:r>
            <a:r>
              <a:rPr dirty="0"/>
              <a:t> y </a:t>
            </a:r>
            <a:r>
              <a:rPr dirty="0" err="1"/>
              <a:t>sus</a:t>
            </a:r>
            <a:r>
              <a:rPr dirty="0"/>
              <a:t> </a:t>
            </a:r>
            <a:r>
              <a:rPr dirty="0" err="1"/>
              <a:t>categorías</a:t>
            </a:r>
            <a:r>
              <a:rPr dirty="0"/>
              <a:t> </a:t>
            </a:r>
            <a:r>
              <a:rPr dirty="0" err="1"/>
              <a:t>existentes</a:t>
            </a:r>
            <a:r>
              <a:rPr dirty="0"/>
              <a:t> en </a:t>
            </a:r>
            <a:r>
              <a:rPr dirty="0" err="1"/>
              <a:t>una</a:t>
            </a:r>
            <a:r>
              <a:rPr dirty="0"/>
              <a:t> </a:t>
            </a:r>
            <a:r>
              <a:rPr dirty="0" err="1"/>
              <a:t>organización</a:t>
            </a:r>
            <a:r>
              <a:rPr dirty="0"/>
              <a:t> </a:t>
            </a:r>
            <a:r>
              <a:rPr dirty="0" err="1"/>
              <a:t>otorgados</a:t>
            </a:r>
            <a:r>
              <a:rPr dirty="0"/>
              <a:t> </a:t>
            </a:r>
            <a:r>
              <a:rPr dirty="0" err="1"/>
              <a:t>por</a:t>
            </a:r>
            <a:r>
              <a:rPr dirty="0"/>
              <a:t> la </a:t>
            </a:r>
            <a:r>
              <a:rPr dirty="0" err="1"/>
              <a:t>empresa</a:t>
            </a:r>
            <a:r>
              <a:rPr dirty="0"/>
              <a:t>,  de </a:t>
            </a:r>
            <a:r>
              <a:rPr dirty="0" err="1"/>
              <a:t>acuerdo</a:t>
            </a:r>
            <a:r>
              <a:rPr dirty="0"/>
              <a:t> a los </a:t>
            </a:r>
            <a:r>
              <a:rPr dirty="0" err="1"/>
              <a:t>protocolos</a:t>
            </a:r>
            <a:r>
              <a:rPr dirty="0"/>
              <a:t> y </a:t>
            </a:r>
            <a:r>
              <a:rPr dirty="0" err="1"/>
              <a:t>normativa</a:t>
            </a:r>
            <a:r>
              <a:rPr dirty="0"/>
              <a:t> legal </a:t>
            </a:r>
            <a:r>
              <a:rPr dirty="0" err="1"/>
              <a:t>vigente</a:t>
            </a:r>
            <a:r>
              <a:rPr dirty="0"/>
              <a:t>.</a:t>
            </a:r>
            <a:endParaRPr sz="1200" dirty="0">
              <a:latin typeface="Times Roman"/>
              <a:ea typeface="Times Roman"/>
              <a:cs typeface="Times Roman"/>
              <a:sym typeface="Times Roman"/>
            </a:endParaRPr>
          </a:p>
          <a:p>
            <a:pPr algn="ctr" defTabSz="457200">
              <a:lnSpc>
                <a:spcPts val="4400"/>
              </a:lnSpc>
              <a:defRPr sz="1866"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/>
            </a:r>
            <a:br>
              <a:rPr dirty="0"/>
            </a:br>
            <a:endParaRPr sz="1200" dirty="0">
              <a:latin typeface="Times Roman"/>
              <a:ea typeface="Times Roman"/>
              <a:cs typeface="Times Roman"/>
              <a:sym typeface="Times Roman"/>
            </a:endParaRPr>
          </a:p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/>
            </a:r>
            <a:br>
              <a:rPr dirty="0"/>
            </a:br>
            <a:r>
              <a:rPr dirty="0"/>
              <a:t/>
            </a:r>
            <a:br>
              <a:rPr dirty="0"/>
            </a:br>
            <a:endParaRPr dirty="0"/>
          </a:p>
        </p:txBody>
      </p:sp>
      <p:sp>
        <p:nvSpPr>
          <p:cNvPr id="172" name="Google Shape;96;p3"/>
          <p:cNvSpPr txBox="1"/>
          <p:nvPr/>
        </p:nvSpPr>
        <p:spPr>
          <a:xfrm>
            <a:off x="6554516" y="2033504"/>
            <a:ext cx="2862261" cy="4244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 algn="ctr">
              <a:lnSpc>
                <a:spcPct val="90000"/>
              </a:lnSpc>
              <a:defRPr sz="1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CRITERIOS DE EVALUACIÓN</a:t>
            </a:r>
          </a:p>
        </p:txBody>
      </p:sp>
      <p:pic>
        <p:nvPicPr>
          <p:cNvPr id="173" name="Imagen 39" descr="Imagen 39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649551" y="1203013"/>
            <a:ext cx="702377" cy="669709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Imagen 40" descr="Imagen 40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 flipH="1">
            <a:off x="384046" y="4448533"/>
            <a:ext cx="3103843" cy="2466271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Google Shape;99;p3"/>
          <p:cNvSpPr txBox="1"/>
          <p:nvPr/>
        </p:nvSpPr>
        <p:spPr>
          <a:xfrm>
            <a:off x="3483582" y="4333169"/>
            <a:ext cx="2899796" cy="21236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24" tIns="91424" rIns="91424" bIns="91424">
            <a:spAutoFit/>
          </a:bodyPr>
          <a:lstStyle/>
          <a:p>
            <a:pPr>
              <a:defRPr>
                <a:latin typeface="Calibri"/>
                <a:ea typeface="Calibri"/>
                <a:cs typeface="Calibri"/>
                <a:sym typeface="Calibri"/>
              </a:defRPr>
            </a:pPr>
            <a:r>
              <a:rPr lang="es-CL" dirty="0">
                <a:latin typeface="Calibri"/>
                <a:ea typeface="Calibri"/>
                <a:cs typeface="Calibri"/>
                <a:sym typeface="Calibri"/>
              </a:rPr>
              <a:t>Identifica los tipos de beneficios existentes en una organización otorgados por el Estado y/o las empresas, satisfaciendo las necesidades de los colaboradores y fortaleciendo su identidad, compromiso y fidelización dentro de la misma, de acuerdo a los protocolos y normativa legal vigente.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442490" y="6881800"/>
            <a:ext cx="266356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  <p:grpSp>
        <p:nvGrpSpPr>
          <p:cNvPr id="185" name="Grupo 5"/>
          <p:cNvGrpSpPr/>
          <p:nvPr/>
        </p:nvGrpSpPr>
        <p:grpSpPr>
          <a:xfrm>
            <a:off x="386551" y="3816227"/>
            <a:ext cx="4845900" cy="883651"/>
            <a:chOff x="0" y="0"/>
            <a:chExt cx="4845900" cy="883650"/>
          </a:xfrm>
        </p:grpSpPr>
        <p:grpSp>
          <p:nvGrpSpPr>
            <p:cNvPr id="180" name="Google Shape;101;p3"/>
            <p:cNvGrpSpPr/>
            <p:nvPr/>
          </p:nvGrpSpPr>
          <p:grpSpPr>
            <a:xfrm>
              <a:off x="188099" y="0"/>
              <a:ext cx="4657802" cy="883651"/>
              <a:chOff x="0" y="0"/>
              <a:chExt cx="4657800" cy="883650"/>
            </a:xfrm>
          </p:grpSpPr>
          <p:sp>
            <p:nvSpPr>
              <p:cNvPr id="178" name="Rounded Rectangle"/>
              <p:cNvSpPr/>
              <p:nvPr/>
            </p:nvSpPr>
            <p:spPr>
              <a:xfrm>
                <a:off x="0" y="0"/>
                <a:ext cx="4657801" cy="883651"/>
              </a:xfrm>
              <a:prstGeom prst="roundRect">
                <a:avLst>
                  <a:gd name="adj" fmla="val 16667"/>
                </a:avLst>
              </a:prstGeom>
              <a:noFill/>
              <a:ln w="9525" cap="flat">
                <a:solidFill>
                  <a:schemeClr val="accent2">
                    <a:lumOff val="21764"/>
                  </a:scheme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179" name="Text"/>
              <p:cNvSpPr txBox="1"/>
              <p:nvPr/>
            </p:nvSpPr>
            <p:spPr>
              <a:xfrm>
                <a:off x="47898" y="251708"/>
                <a:ext cx="4562004" cy="38023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/>
              <a:p>
                <a:r>
                  <a:t>    </a:t>
                </a:r>
              </a:p>
            </p:txBody>
          </p:sp>
        </p:grpSp>
        <p:grpSp>
          <p:nvGrpSpPr>
            <p:cNvPr id="183" name="Grupo 45"/>
            <p:cNvGrpSpPr/>
            <p:nvPr/>
          </p:nvGrpSpPr>
          <p:grpSpPr>
            <a:xfrm>
              <a:off x="-1" y="168979"/>
              <a:ext cx="391111" cy="536168"/>
              <a:chOff x="0" y="0"/>
              <a:chExt cx="391110" cy="536167"/>
            </a:xfrm>
          </p:grpSpPr>
          <p:sp>
            <p:nvSpPr>
              <p:cNvPr id="181" name="Google Shape;103;p3"/>
              <p:cNvSpPr/>
              <p:nvPr/>
            </p:nvSpPr>
            <p:spPr>
              <a:xfrm>
                <a:off x="0" y="84708"/>
                <a:ext cx="391111" cy="385801"/>
              </a:xfrm>
              <a:prstGeom prst="roundRect">
                <a:avLst>
                  <a:gd name="adj" fmla="val 16667"/>
                </a:avLst>
              </a:prstGeom>
              <a:solidFill>
                <a:srgbClr val="ED6B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182" name="Google Shape;104;p3"/>
              <p:cNvSpPr txBox="1"/>
              <p:nvPr/>
            </p:nvSpPr>
            <p:spPr>
              <a:xfrm>
                <a:off x="9902" y="0"/>
                <a:ext cx="312202" cy="53616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>
                  <a:defRPr sz="2800" b="1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t>2</a:t>
                </a:r>
              </a:p>
            </p:txBody>
          </p:sp>
        </p:grpSp>
        <p:sp>
          <p:nvSpPr>
            <p:cNvPr id="184" name="Google Shape;99;p3"/>
            <p:cNvSpPr txBox="1"/>
            <p:nvPr/>
          </p:nvSpPr>
          <p:spPr>
            <a:xfrm>
              <a:off x="562798" y="103136"/>
              <a:ext cx="4117500" cy="6773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lnSpc>
                  <a:spcPct val="115000"/>
                </a:lnSpc>
                <a:defRPr sz="160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Identificamos las ventajas de los beneficios laborales. </a:t>
              </a:r>
            </a:p>
          </p:txBody>
        </p:sp>
      </p:grpSp>
      <p:grpSp>
        <p:nvGrpSpPr>
          <p:cNvPr id="193" name="Grupo 4"/>
          <p:cNvGrpSpPr/>
          <p:nvPr/>
        </p:nvGrpSpPr>
        <p:grpSpPr>
          <a:xfrm>
            <a:off x="375975" y="2843141"/>
            <a:ext cx="4845900" cy="883651"/>
            <a:chOff x="0" y="0"/>
            <a:chExt cx="4845900" cy="883650"/>
          </a:xfrm>
        </p:grpSpPr>
        <p:grpSp>
          <p:nvGrpSpPr>
            <p:cNvPr id="188" name="Google Shape;101;p3"/>
            <p:cNvGrpSpPr/>
            <p:nvPr/>
          </p:nvGrpSpPr>
          <p:grpSpPr>
            <a:xfrm>
              <a:off x="188099" y="0"/>
              <a:ext cx="4657802" cy="883651"/>
              <a:chOff x="0" y="0"/>
              <a:chExt cx="4657800" cy="883650"/>
            </a:xfrm>
          </p:grpSpPr>
          <p:sp>
            <p:nvSpPr>
              <p:cNvPr id="186" name="Rounded Rectangle"/>
              <p:cNvSpPr/>
              <p:nvPr/>
            </p:nvSpPr>
            <p:spPr>
              <a:xfrm>
                <a:off x="0" y="0"/>
                <a:ext cx="4657801" cy="883651"/>
              </a:xfrm>
              <a:prstGeom prst="roundRect">
                <a:avLst>
                  <a:gd name="adj" fmla="val 16667"/>
                </a:avLst>
              </a:prstGeom>
              <a:noFill/>
              <a:ln w="9525" cap="flat">
                <a:solidFill>
                  <a:schemeClr val="accent2">
                    <a:lumOff val="21764"/>
                  </a:scheme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187" name="Text"/>
              <p:cNvSpPr txBox="1"/>
              <p:nvPr/>
            </p:nvSpPr>
            <p:spPr>
              <a:xfrm>
                <a:off x="47898" y="251708"/>
                <a:ext cx="4562004" cy="38023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/>
              <a:p>
                <a:r>
                  <a:t>    </a:t>
                </a:r>
              </a:p>
            </p:txBody>
          </p:sp>
        </p:grpSp>
        <p:grpSp>
          <p:nvGrpSpPr>
            <p:cNvPr id="191" name="Grupo 3"/>
            <p:cNvGrpSpPr/>
            <p:nvPr/>
          </p:nvGrpSpPr>
          <p:grpSpPr>
            <a:xfrm>
              <a:off x="-1" y="168979"/>
              <a:ext cx="376201" cy="536168"/>
              <a:chOff x="0" y="0"/>
              <a:chExt cx="376200" cy="536167"/>
            </a:xfrm>
          </p:grpSpPr>
          <p:sp>
            <p:nvSpPr>
              <p:cNvPr id="189" name="Google Shape;103;p3"/>
              <p:cNvSpPr/>
              <p:nvPr/>
            </p:nvSpPr>
            <p:spPr>
              <a:xfrm>
                <a:off x="0" y="84708"/>
                <a:ext cx="376201" cy="385801"/>
              </a:xfrm>
              <a:prstGeom prst="roundRect">
                <a:avLst>
                  <a:gd name="adj" fmla="val 16667"/>
                </a:avLst>
              </a:prstGeom>
              <a:solidFill>
                <a:srgbClr val="ED6B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190" name="Google Shape;104;p3"/>
              <p:cNvSpPr txBox="1"/>
              <p:nvPr/>
            </p:nvSpPr>
            <p:spPr>
              <a:xfrm>
                <a:off x="9524" y="0"/>
                <a:ext cx="300302" cy="53616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>
                  <a:defRPr sz="2800" b="1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t>1</a:t>
                </a:r>
              </a:p>
            </p:txBody>
          </p:sp>
        </p:grpSp>
        <p:sp>
          <p:nvSpPr>
            <p:cNvPr id="192" name="Google Shape;99;p3"/>
            <p:cNvSpPr txBox="1"/>
            <p:nvPr/>
          </p:nvSpPr>
          <p:spPr>
            <a:xfrm>
              <a:off x="562799" y="103136"/>
              <a:ext cx="3960527" cy="6773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lnSpc>
                  <a:spcPct val="115000"/>
                </a:lnSpc>
                <a:defRPr sz="160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Reconocimos los beneficios laborales, su objetivo e importancia. </a:t>
              </a:r>
            </a:p>
          </p:txBody>
        </p:sp>
      </p:grpSp>
      <p:sp>
        <p:nvSpPr>
          <p:cNvPr id="194" name="Elipse 43"/>
          <p:cNvSpPr/>
          <p:nvPr/>
        </p:nvSpPr>
        <p:spPr>
          <a:xfrm>
            <a:off x="5026616" y="3630159"/>
            <a:ext cx="696537" cy="696535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5" name="Google Shape;95;p3"/>
          <p:cNvSpPr txBox="1"/>
          <p:nvPr/>
        </p:nvSpPr>
        <p:spPr>
          <a:xfrm>
            <a:off x="375974" y="1265365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¿QUÉ APRENDIMOS LA ACTIVIDAD ANTERIOR?</a:t>
            </a:r>
          </a:p>
        </p:txBody>
      </p:sp>
      <p:sp>
        <p:nvSpPr>
          <p:cNvPr id="196" name="Google Shape;96;p3"/>
          <p:cNvSpPr txBox="1"/>
          <p:nvPr/>
        </p:nvSpPr>
        <p:spPr>
          <a:xfrm>
            <a:off x="574650" y="2253630"/>
            <a:ext cx="4778402" cy="4244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90000"/>
              </a:lnSpc>
              <a:defRPr sz="1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BENEFICIOS DEL ESTADO:</a:t>
            </a:r>
          </a:p>
        </p:txBody>
      </p:sp>
      <p:sp>
        <p:nvSpPr>
          <p:cNvPr id="197" name="Google Shape;70;p14"/>
          <p:cNvSpPr txBox="1"/>
          <p:nvPr/>
        </p:nvSpPr>
        <p:spPr>
          <a:xfrm>
            <a:off x="366450" y="996495"/>
            <a:ext cx="4700400" cy="600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RECORDEMOS</a:t>
            </a:r>
          </a:p>
        </p:txBody>
      </p:sp>
      <p:grpSp>
        <p:nvGrpSpPr>
          <p:cNvPr id="205" name="Grupo 6"/>
          <p:cNvGrpSpPr/>
          <p:nvPr/>
        </p:nvGrpSpPr>
        <p:grpSpPr>
          <a:xfrm>
            <a:off x="394672" y="4789313"/>
            <a:ext cx="4845900" cy="883651"/>
            <a:chOff x="0" y="0"/>
            <a:chExt cx="4845900" cy="883650"/>
          </a:xfrm>
        </p:grpSpPr>
        <p:grpSp>
          <p:nvGrpSpPr>
            <p:cNvPr id="200" name="Google Shape;101;p3"/>
            <p:cNvGrpSpPr/>
            <p:nvPr/>
          </p:nvGrpSpPr>
          <p:grpSpPr>
            <a:xfrm>
              <a:off x="188099" y="0"/>
              <a:ext cx="4657802" cy="883651"/>
              <a:chOff x="0" y="0"/>
              <a:chExt cx="4657800" cy="883650"/>
            </a:xfrm>
          </p:grpSpPr>
          <p:sp>
            <p:nvSpPr>
              <p:cNvPr id="198" name="Rounded Rectangle"/>
              <p:cNvSpPr/>
              <p:nvPr/>
            </p:nvSpPr>
            <p:spPr>
              <a:xfrm>
                <a:off x="0" y="0"/>
                <a:ext cx="4657801" cy="883651"/>
              </a:xfrm>
              <a:prstGeom prst="roundRect">
                <a:avLst>
                  <a:gd name="adj" fmla="val 16667"/>
                </a:avLst>
              </a:prstGeom>
              <a:noFill/>
              <a:ln w="9525" cap="flat">
                <a:solidFill>
                  <a:schemeClr val="accent2">
                    <a:lumOff val="21764"/>
                  </a:scheme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199" name="Text"/>
              <p:cNvSpPr txBox="1"/>
              <p:nvPr/>
            </p:nvSpPr>
            <p:spPr>
              <a:xfrm>
                <a:off x="47898" y="251708"/>
                <a:ext cx="4562004" cy="38023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/>
              <a:p>
                <a:r>
                  <a:t>    </a:t>
                </a:r>
              </a:p>
            </p:txBody>
          </p:sp>
        </p:grpSp>
        <p:grpSp>
          <p:nvGrpSpPr>
            <p:cNvPr id="203" name="Grupo 50"/>
            <p:cNvGrpSpPr/>
            <p:nvPr/>
          </p:nvGrpSpPr>
          <p:grpSpPr>
            <a:xfrm>
              <a:off x="-1" y="168979"/>
              <a:ext cx="376201" cy="536168"/>
              <a:chOff x="0" y="0"/>
              <a:chExt cx="376200" cy="536167"/>
            </a:xfrm>
          </p:grpSpPr>
          <p:sp>
            <p:nvSpPr>
              <p:cNvPr id="201" name="Google Shape;103;p3"/>
              <p:cNvSpPr/>
              <p:nvPr/>
            </p:nvSpPr>
            <p:spPr>
              <a:xfrm>
                <a:off x="0" y="84708"/>
                <a:ext cx="376201" cy="385801"/>
              </a:xfrm>
              <a:prstGeom prst="roundRect">
                <a:avLst>
                  <a:gd name="adj" fmla="val 16667"/>
                </a:avLst>
              </a:prstGeom>
              <a:solidFill>
                <a:srgbClr val="ED6B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202" name="Google Shape;104;p3"/>
              <p:cNvSpPr txBox="1"/>
              <p:nvPr/>
            </p:nvSpPr>
            <p:spPr>
              <a:xfrm>
                <a:off x="9524" y="0"/>
                <a:ext cx="300302" cy="53616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>
                  <a:defRPr sz="2800" b="1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t>3</a:t>
                </a:r>
              </a:p>
            </p:txBody>
          </p:sp>
        </p:grpSp>
        <p:sp>
          <p:nvSpPr>
            <p:cNvPr id="204" name="Google Shape;99;p3"/>
            <p:cNvSpPr txBox="1"/>
            <p:nvPr/>
          </p:nvSpPr>
          <p:spPr>
            <a:xfrm>
              <a:off x="562799" y="103136"/>
              <a:ext cx="3960527" cy="6773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lnSpc>
                  <a:spcPct val="115000"/>
                </a:lnSpc>
                <a:defRPr sz="160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Reconocimos los tipos de beneficios laborales que existen.</a:t>
              </a:r>
            </a:p>
          </p:txBody>
        </p:sp>
      </p:grpSp>
      <p:grpSp>
        <p:nvGrpSpPr>
          <p:cNvPr id="213" name="Grupo 7"/>
          <p:cNvGrpSpPr/>
          <p:nvPr/>
        </p:nvGrpSpPr>
        <p:grpSpPr>
          <a:xfrm>
            <a:off x="376876" y="5722849"/>
            <a:ext cx="4845900" cy="962750"/>
            <a:chOff x="0" y="0"/>
            <a:chExt cx="4845900" cy="962749"/>
          </a:xfrm>
        </p:grpSpPr>
        <p:grpSp>
          <p:nvGrpSpPr>
            <p:cNvPr id="208" name="Google Shape;101;p3"/>
            <p:cNvGrpSpPr/>
            <p:nvPr/>
          </p:nvGrpSpPr>
          <p:grpSpPr>
            <a:xfrm>
              <a:off x="188099" y="39549"/>
              <a:ext cx="4657802" cy="883651"/>
              <a:chOff x="0" y="0"/>
              <a:chExt cx="4657800" cy="883650"/>
            </a:xfrm>
          </p:grpSpPr>
          <p:sp>
            <p:nvSpPr>
              <p:cNvPr id="206" name="Rounded Rectangle"/>
              <p:cNvSpPr/>
              <p:nvPr/>
            </p:nvSpPr>
            <p:spPr>
              <a:xfrm>
                <a:off x="0" y="0"/>
                <a:ext cx="4657801" cy="883651"/>
              </a:xfrm>
              <a:prstGeom prst="roundRect">
                <a:avLst>
                  <a:gd name="adj" fmla="val 16667"/>
                </a:avLst>
              </a:prstGeom>
              <a:noFill/>
              <a:ln w="9525" cap="flat">
                <a:solidFill>
                  <a:schemeClr val="accent2">
                    <a:lumOff val="21764"/>
                  </a:scheme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207" name="Text"/>
              <p:cNvSpPr txBox="1"/>
              <p:nvPr/>
            </p:nvSpPr>
            <p:spPr>
              <a:xfrm>
                <a:off x="47898" y="251708"/>
                <a:ext cx="4562004" cy="380234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/>
              <a:p>
                <a:r>
                  <a:t>    </a:t>
                </a:r>
              </a:p>
            </p:txBody>
          </p:sp>
        </p:grpSp>
        <p:grpSp>
          <p:nvGrpSpPr>
            <p:cNvPr id="211" name="Grupo 60"/>
            <p:cNvGrpSpPr/>
            <p:nvPr/>
          </p:nvGrpSpPr>
          <p:grpSpPr>
            <a:xfrm>
              <a:off x="0" y="208528"/>
              <a:ext cx="376201" cy="536169"/>
              <a:chOff x="0" y="0"/>
              <a:chExt cx="376200" cy="536167"/>
            </a:xfrm>
          </p:grpSpPr>
          <p:sp>
            <p:nvSpPr>
              <p:cNvPr id="209" name="Google Shape;103;p3"/>
              <p:cNvSpPr/>
              <p:nvPr/>
            </p:nvSpPr>
            <p:spPr>
              <a:xfrm>
                <a:off x="0" y="84708"/>
                <a:ext cx="376201" cy="385801"/>
              </a:xfrm>
              <a:prstGeom prst="roundRect">
                <a:avLst>
                  <a:gd name="adj" fmla="val 16667"/>
                </a:avLst>
              </a:prstGeom>
              <a:solidFill>
                <a:srgbClr val="ED6B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210" name="Google Shape;104;p3"/>
              <p:cNvSpPr txBox="1"/>
              <p:nvPr/>
            </p:nvSpPr>
            <p:spPr>
              <a:xfrm>
                <a:off x="9524" y="0"/>
                <a:ext cx="300302" cy="536168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>
                <a:lvl1pPr>
                  <a:defRPr sz="2800" b="1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defRPr>
                </a:lvl1pPr>
              </a:lstStyle>
              <a:p>
                <a:r>
                  <a:t>4</a:t>
                </a:r>
              </a:p>
            </p:txBody>
          </p:sp>
        </p:grpSp>
        <p:sp>
          <p:nvSpPr>
            <p:cNvPr id="212" name="Google Shape;99;p3"/>
            <p:cNvSpPr txBox="1"/>
            <p:nvPr/>
          </p:nvSpPr>
          <p:spPr>
            <a:xfrm>
              <a:off x="562799" y="0"/>
              <a:ext cx="4101148" cy="9627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lnSpc>
                  <a:spcPct val="115000"/>
                </a:lnSpc>
                <a:defRPr sz="1600"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Identificamos los beneficios del Estado otorgado a través del Ministerio del Trabajo (Cajas de Compensaciones).</a:t>
              </a:r>
            </a:p>
          </p:txBody>
        </p:sp>
      </p:grpSp>
      <p:pic>
        <p:nvPicPr>
          <p:cNvPr id="214" name="Imagen 34" descr="Imagen 3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70517" y="2513152"/>
            <a:ext cx="4828329" cy="45744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442490" y="6881800"/>
            <a:ext cx="266356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  <p:grpSp>
        <p:nvGrpSpPr>
          <p:cNvPr id="221" name="Grupo 15"/>
          <p:cNvGrpSpPr/>
          <p:nvPr/>
        </p:nvGrpSpPr>
        <p:grpSpPr>
          <a:xfrm>
            <a:off x="536224" y="2440019"/>
            <a:ext cx="5390400" cy="2567590"/>
            <a:chOff x="0" y="0"/>
            <a:chExt cx="5390398" cy="2567589"/>
          </a:xfrm>
        </p:grpSpPr>
        <p:grpSp>
          <p:nvGrpSpPr>
            <p:cNvPr id="219" name="Google Shape;101;p3"/>
            <p:cNvGrpSpPr/>
            <p:nvPr/>
          </p:nvGrpSpPr>
          <p:grpSpPr>
            <a:xfrm>
              <a:off x="0" y="0"/>
              <a:ext cx="4657801" cy="2567590"/>
              <a:chOff x="0" y="0"/>
              <a:chExt cx="4657800" cy="2567589"/>
            </a:xfrm>
          </p:grpSpPr>
          <p:sp>
            <p:nvSpPr>
              <p:cNvPr id="217" name="Rounded Rectangle"/>
              <p:cNvSpPr/>
              <p:nvPr/>
            </p:nvSpPr>
            <p:spPr>
              <a:xfrm flipH="1">
                <a:off x="0" y="0"/>
                <a:ext cx="4657801" cy="2567590"/>
              </a:xfrm>
              <a:prstGeom prst="roundRect">
                <a:avLst>
                  <a:gd name="adj" fmla="val 16667"/>
                </a:avLst>
              </a:prstGeom>
              <a:solidFill>
                <a:srgbClr val="F7E3D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218" name="Text"/>
              <p:cNvSpPr txBox="1"/>
              <p:nvPr/>
            </p:nvSpPr>
            <p:spPr>
              <a:xfrm>
                <a:off x="125339" y="1093677"/>
                <a:ext cx="4407123" cy="38023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/>
              <a:p>
                <a:r>
                  <a:t>    </a:t>
                </a:r>
              </a:p>
            </p:txBody>
          </p:sp>
        </p:grpSp>
        <p:sp>
          <p:nvSpPr>
            <p:cNvPr id="220" name="Triángulo isósceles 14"/>
            <p:cNvSpPr/>
            <p:nvPr/>
          </p:nvSpPr>
          <p:spPr>
            <a:xfrm rot="7028957" flipH="1">
              <a:off x="4620439" y="1630533"/>
              <a:ext cx="432620" cy="1022556"/>
            </a:xfrm>
            <a:prstGeom prst="triangle">
              <a:avLst/>
            </a:prstGeom>
            <a:solidFill>
              <a:srgbClr val="F7E3D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22" name="Google Shape;95;p3"/>
          <p:cNvSpPr txBox="1"/>
          <p:nvPr/>
        </p:nvSpPr>
        <p:spPr>
          <a:xfrm>
            <a:off x="375974" y="1265365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ACTIVIDAD DE CONOCIMIENTOS PREVIOS</a:t>
            </a:r>
          </a:p>
        </p:txBody>
      </p:sp>
      <p:sp>
        <p:nvSpPr>
          <p:cNvPr id="223" name="Google Shape;99;p3"/>
          <p:cNvSpPr txBox="1"/>
          <p:nvPr/>
        </p:nvSpPr>
        <p:spPr>
          <a:xfrm>
            <a:off x="856787" y="2786264"/>
            <a:ext cx="4056004" cy="18188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Para revisar los aprendizajes trabajados en la actividad anterior te invito a realizar la siguiente actividad 10 de Conocimientos Previos. Utilice los archivos </a:t>
            </a:r>
            <a:r>
              <a:rPr b="1">
                <a:solidFill>
                  <a:srgbClr val="ED6B00"/>
                </a:solidFill>
              </a:rPr>
              <a:t>"Actividad Conocimientos Previos”, "Anexo Conocimientos Previos". </a:t>
            </a:r>
          </a:p>
        </p:txBody>
      </p:sp>
      <p:pic>
        <p:nvPicPr>
          <p:cNvPr id="224" name="Imagen 19" descr="Imagen 1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35674" y="3333134"/>
            <a:ext cx="4585615" cy="43445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442490" y="6881800"/>
            <a:ext cx="266356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grpSp>
        <p:nvGrpSpPr>
          <p:cNvPr id="231" name="Grupo 12"/>
          <p:cNvGrpSpPr/>
          <p:nvPr/>
        </p:nvGrpSpPr>
        <p:grpSpPr>
          <a:xfrm>
            <a:off x="536225" y="2440019"/>
            <a:ext cx="6021608" cy="2868252"/>
            <a:chOff x="0" y="0"/>
            <a:chExt cx="6021607" cy="2868251"/>
          </a:xfrm>
        </p:grpSpPr>
        <p:grpSp>
          <p:nvGrpSpPr>
            <p:cNvPr id="229" name="Google Shape;101;p3"/>
            <p:cNvGrpSpPr/>
            <p:nvPr/>
          </p:nvGrpSpPr>
          <p:grpSpPr>
            <a:xfrm>
              <a:off x="0" y="0"/>
              <a:ext cx="5316177" cy="2868252"/>
              <a:chOff x="0" y="0"/>
              <a:chExt cx="5316176" cy="2868251"/>
            </a:xfrm>
          </p:grpSpPr>
          <p:sp>
            <p:nvSpPr>
              <p:cNvPr id="227" name="Rounded Rectangle"/>
              <p:cNvSpPr/>
              <p:nvPr/>
            </p:nvSpPr>
            <p:spPr>
              <a:xfrm flipH="1">
                <a:off x="0" y="0"/>
                <a:ext cx="5316177" cy="2868252"/>
              </a:xfrm>
              <a:prstGeom prst="roundRect">
                <a:avLst>
                  <a:gd name="adj" fmla="val 16667"/>
                </a:avLst>
              </a:prstGeom>
              <a:solidFill>
                <a:srgbClr val="F7E3D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228" name="Text"/>
              <p:cNvSpPr txBox="1"/>
              <p:nvPr/>
            </p:nvSpPr>
            <p:spPr>
              <a:xfrm>
                <a:off x="140016" y="1244008"/>
                <a:ext cx="5036145" cy="38023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/>
              <a:p>
                <a:r>
                  <a:t>    </a:t>
                </a:r>
              </a:p>
            </p:txBody>
          </p:sp>
        </p:grpSp>
        <p:sp>
          <p:nvSpPr>
            <p:cNvPr id="230" name="Triángulo isósceles 14"/>
            <p:cNvSpPr/>
            <p:nvPr/>
          </p:nvSpPr>
          <p:spPr>
            <a:xfrm rot="7028957" flipH="1">
              <a:off x="5161487" y="1821466"/>
              <a:ext cx="483279" cy="1142296"/>
            </a:xfrm>
            <a:prstGeom prst="triangle">
              <a:avLst/>
            </a:prstGeom>
            <a:solidFill>
              <a:srgbClr val="F7E3D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32" name="Google Shape;95;p3"/>
          <p:cNvSpPr txBox="1"/>
          <p:nvPr/>
        </p:nvSpPr>
        <p:spPr>
          <a:xfrm>
            <a:off x="375974" y="1265365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ACTIVIDAD DE MOTIVACIÓN</a:t>
            </a:r>
          </a:p>
        </p:txBody>
      </p:sp>
      <p:pic>
        <p:nvPicPr>
          <p:cNvPr id="233" name="Imagen 14" descr="Imagen 1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41113" y="4148463"/>
            <a:ext cx="3256342" cy="3411212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Google Shape;99;p3"/>
          <p:cNvSpPr txBox="1"/>
          <p:nvPr/>
        </p:nvSpPr>
        <p:spPr>
          <a:xfrm>
            <a:off x="742208" y="2951884"/>
            <a:ext cx="5110195" cy="18188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Los invito a reunirse en grupos de cuatro integrantes, responder la siguiente pregunta y luego comentar:</a:t>
            </a: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¿Cuáles crees que son los beneficios más valorados por los colaboradores? ¿Por qué? </a:t>
            </a:r>
          </a:p>
          <a:p>
            <a:pPr>
              <a:lnSpc>
                <a:spcPct val="115000"/>
              </a:lnSpc>
              <a:defRPr sz="1600" b="1">
                <a:latin typeface="Calibri"/>
                <a:ea typeface="Calibri"/>
                <a:cs typeface="Calibri"/>
                <a:sym typeface="Calibri"/>
              </a:defRPr>
            </a:pPr>
            <a:r>
              <a:t>Ahora veremos en detalle en qué consisten los beneficios que reciben los colaboradores de una empresa.</a:t>
            </a:r>
          </a:p>
        </p:txBody>
      </p:sp>
      <p:sp>
        <p:nvSpPr>
          <p:cNvPr id="235" name="Google Shape;318;p12"/>
          <p:cNvSpPr txBox="1"/>
          <p:nvPr/>
        </p:nvSpPr>
        <p:spPr>
          <a:xfrm>
            <a:off x="856787" y="5416932"/>
            <a:ext cx="4995616" cy="111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defRPr sz="21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¡Muy bien!</a:t>
            </a:r>
            <a:endParaRPr>
              <a:latin typeface="+mj-lt"/>
              <a:ea typeface="+mj-ea"/>
              <a:cs typeface="+mj-cs"/>
              <a:sym typeface="Arial"/>
            </a:endParaRPr>
          </a:p>
          <a:p>
            <a:pPr>
              <a:defRPr sz="210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Te invitamos a profundizar revisando</a:t>
            </a:r>
          </a:p>
          <a:p>
            <a:pPr>
              <a:defRPr sz="2100">
                <a:solidFill>
                  <a:srgbClr val="A93501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la siguiente presentación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442490" y="6881800"/>
            <a:ext cx="266356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  <p:sp>
        <p:nvSpPr>
          <p:cNvPr id="238" name="Google Shape;154;p5"/>
          <p:cNvSpPr txBox="1"/>
          <p:nvPr/>
        </p:nvSpPr>
        <p:spPr>
          <a:xfrm>
            <a:off x="4109576" y="2664933"/>
            <a:ext cx="4840957" cy="300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1600"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Al término de la actividad estarás en condiciones de:</a:t>
            </a:r>
          </a:p>
        </p:txBody>
      </p:sp>
      <p:grpSp>
        <p:nvGrpSpPr>
          <p:cNvPr id="241" name="Google Shape;152;p5"/>
          <p:cNvGrpSpPr/>
          <p:nvPr/>
        </p:nvGrpSpPr>
        <p:grpSpPr>
          <a:xfrm>
            <a:off x="4063851" y="3209402"/>
            <a:ext cx="5081310" cy="3106993"/>
            <a:chOff x="0" y="0"/>
            <a:chExt cx="5081308" cy="3106991"/>
          </a:xfrm>
        </p:grpSpPr>
        <p:sp>
          <p:nvSpPr>
            <p:cNvPr id="239" name="Rounded Rectangle"/>
            <p:cNvSpPr/>
            <p:nvPr/>
          </p:nvSpPr>
          <p:spPr>
            <a:xfrm>
              <a:off x="0" y="0"/>
              <a:ext cx="5081309" cy="3106992"/>
            </a:xfrm>
            <a:prstGeom prst="roundRect">
              <a:avLst>
                <a:gd name="adj" fmla="val 6741"/>
              </a:avLst>
            </a:prstGeom>
            <a:solidFill>
              <a:srgbClr val="FFFFFF"/>
            </a:solidFill>
            <a:ln w="9525" cap="flat">
              <a:solidFill>
                <a:schemeClr val="accent2">
                  <a:lumOff val="21764"/>
                </a:scheme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40" name="Text"/>
            <p:cNvSpPr txBox="1"/>
            <p:nvPr/>
          </p:nvSpPr>
          <p:spPr>
            <a:xfrm>
              <a:off x="66106" y="1363379"/>
              <a:ext cx="4949096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         </a:t>
              </a:r>
            </a:p>
          </p:txBody>
        </p:sp>
      </p:grpSp>
      <p:sp>
        <p:nvSpPr>
          <p:cNvPr id="242" name="Google Shape;155;p5"/>
          <p:cNvSpPr txBox="1"/>
          <p:nvPr/>
        </p:nvSpPr>
        <p:spPr>
          <a:xfrm>
            <a:off x="4624638" y="3956720"/>
            <a:ext cx="3923027" cy="5545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Reconocer la importancia de los beneficios otorgados por la empresa. </a:t>
            </a:r>
          </a:p>
        </p:txBody>
      </p:sp>
      <p:grpSp>
        <p:nvGrpSpPr>
          <p:cNvPr id="245" name="Grupo 2"/>
          <p:cNvGrpSpPr/>
          <p:nvPr/>
        </p:nvGrpSpPr>
        <p:grpSpPr>
          <a:xfrm>
            <a:off x="3895219" y="3956961"/>
            <a:ext cx="375440" cy="536169"/>
            <a:chOff x="0" y="0"/>
            <a:chExt cx="375438" cy="536167"/>
          </a:xfrm>
        </p:grpSpPr>
        <p:sp>
          <p:nvSpPr>
            <p:cNvPr id="243" name="Google Shape;162;p5"/>
            <p:cNvSpPr/>
            <p:nvPr/>
          </p:nvSpPr>
          <p:spPr>
            <a:xfrm>
              <a:off x="0" y="87005"/>
              <a:ext cx="375439" cy="362158"/>
            </a:xfrm>
            <a:prstGeom prst="roundRect">
              <a:avLst>
                <a:gd name="adj" fmla="val 16667"/>
              </a:avLst>
            </a:prstGeom>
            <a:solidFill>
              <a:srgbClr val="ED6B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44" name="Google Shape;163;p5"/>
            <p:cNvSpPr txBox="1"/>
            <p:nvPr/>
          </p:nvSpPr>
          <p:spPr>
            <a:xfrm>
              <a:off x="9505" y="0"/>
              <a:ext cx="299692" cy="5361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defRPr sz="28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1</a:t>
              </a:r>
            </a:p>
          </p:txBody>
        </p:sp>
      </p:grpSp>
      <p:sp>
        <p:nvSpPr>
          <p:cNvPr id="246" name="Google Shape;157;p5"/>
          <p:cNvSpPr txBox="1"/>
          <p:nvPr/>
        </p:nvSpPr>
        <p:spPr>
          <a:xfrm>
            <a:off x="4655559" y="4983945"/>
            <a:ext cx="3892106" cy="554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16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Identificar los beneficios que son otorgados algunas empresas.</a:t>
            </a:r>
          </a:p>
        </p:txBody>
      </p:sp>
      <p:grpSp>
        <p:nvGrpSpPr>
          <p:cNvPr id="249" name="Grupo 3"/>
          <p:cNvGrpSpPr/>
          <p:nvPr/>
        </p:nvGrpSpPr>
        <p:grpSpPr>
          <a:xfrm>
            <a:off x="3895219" y="5002691"/>
            <a:ext cx="375440" cy="536169"/>
            <a:chOff x="0" y="0"/>
            <a:chExt cx="375438" cy="536167"/>
          </a:xfrm>
        </p:grpSpPr>
        <p:sp>
          <p:nvSpPr>
            <p:cNvPr id="247" name="Google Shape;164;p5"/>
            <p:cNvSpPr/>
            <p:nvPr/>
          </p:nvSpPr>
          <p:spPr>
            <a:xfrm>
              <a:off x="0" y="87005"/>
              <a:ext cx="375439" cy="362158"/>
            </a:xfrm>
            <a:prstGeom prst="roundRect">
              <a:avLst>
                <a:gd name="adj" fmla="val 16667"/>
              </a:avLst>
            </a:prstGeom>
            <a:solidFill>
              <a:srgbClr val="ED6B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48" name="Google Shape;165;p5"/>
            <p:cNvSpPr txBox="1"/>
            <p:nvPr/>
          </p:nvSpPr>
          <p:spPr>
            <a:xfrm>
              <a:off x="9505" y="0"/>
              <a:ext cx="299692" cy="5361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>
              <a:lvl1pPr>
                <a:defRPr sz="28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2</a:t>
              </a:r>
            </a:p>
          </p:txBody>
        </p:sp>
      </p:grpSp>
      <p:sp>
        <p:nvSpPr>
          <p:cNvPr id="250" name="Google Shape;167;p5"/>
          <p:cNvSpPr txBox="1"/>
          <p:nvPr/>
        </p:nvSpPr>
        <p:spPr>
          <a:xfrm>
            <a:off x="375974" y="1760907"/>
            <a:ext cx="4997501" cy="4315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90000"/>
              </a:lnSpc>
              <a:defRPr sz="2000">
                <a:solidFill>
                  <a:srgbClr val="A93501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DE LA </a:t>
            </a:r>
            <a:r>
              <a:rPr b="1">
                <a:solidFill>
                  <a:srgbClr val="ED6B00"/>
                </a:solidFill>
              </a:rPr>
              <a:t>EMPRESA PRIVADA</a:t>
            </a:r>
          </a:p>
        </p:txBody>
      </p:sp>
      <p:sp>
        <p:nvSpPr>
          <p:cNvPr id="251" name="Google Shape;168;p5"/>
          <p:cNvSpPr txBox="1"/>
          <p:nvPr/>
        </p:nvSpPr>
        <p:spPr>
          <a:xfrm>
            <a:off x="3993267" y="1029694"/>
            <a:ext cx="843114" cy="8301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 algn="r">
              <a:lnSpc>
                <a:spcPct val="90000"/>
              </a:lnSpc>
              <a:defRPr sz="5000">
                <a:solidFill>
                  <a:srgbClr val="FFB37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</a:t>
            </a:r>
          </a:p>
        </p:txBody>
      </p:sp>
      <p:pic>
        <p:nvPicPr>
          <p:cNvPr id="252" name="Imagen 20" descr="Imagen 2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8383" y="2382978"/>
            <a:ext cx="2950556" cy="4313789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Google Shape;95;p3"/>
          <p:cNvSpPr txBox="1"/>
          <p:nvPr/>
        </p:nvSpPr>
        <p:spPr>
          <a:xfrm>
            <a:off x="375975" y="1265365"/>
            <a:ext cx="4107535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MENÚ DE LA ACTIVIDAD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442490" y="6881800"/>
            <a:ext cx="266356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  <p:sp>
        <p:nvSpPr>
          <p:cNvPr id="256" name="Google Shape;178;p6"/>
          <p:cNvSpPr txBox="1"/>
          <p:nvPr/>
        </p:nvSpPr>
        <p:spPr>
          <a:xfrm>
            <a:off x="382499" y="1332128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DE LA </a:t>
            </a:r>
            <a:r>
              <a:rPr b="0">
                <a:solidFill>
                  <a:srgbClr val="A93501"/>
                </a:solidFill>
              </a:rPr>
              <a:t>EMPRESA PRIVADA</a:t>
            </a:r>
          </a:p>
        </p:txBody>
      </p:sp>
      <p:sp>
        <p:nvSpPr>
          <p:cNvPr id="257" name="Google Shape;159;p5"/>
          <p:cNvSpPr txBox="1"/>
          <p:nvPr/>
        </p:nvSpPr>
        <p:spPr>
          <a:xfrm>
            <a:off x="366450" y="1024373"/>
            <a:ext cx="4700400" cy="3722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DEFINICIÓN</a:t>
            </a:r>
          </a:p>
        </p:txBody>
      </p:sp>
      <p:grpSp>
        <p:nvGrpSpPr>
          <p:cNvPr id="260" name="Google Shape;173;p6"/>
          <p:cNvGrpSpPr/>
          <p:nvPr/>
        </p:nvGrpSpPr>
        <p:grpSpPr>
          <a:xfrm>
            <a:off x="957430" y="2593674"/>
            <a:ext cx="7629009" cy="3820448"/>
            <a:chOff x="0" y="0"/>
            <a:chExt cx="7629007" cy="3820447"/>
          </a:xfrm>
        </p:grpSpPr>
        <p:sp>
          <p:nvSpPr>
            <p:cNvPr id="258" name="Rounded Rectangle"/>
            <p:cNvSpPr/>
            <p:nvPr/>
          </p:nvSpPr>
          <p:spPr>
            <a:xfrm>
              <a:off x="0" y="0"/>
              <a:ext cx="7629008" cy="3820448"/>
            </a:xfrm>
            <a:prstGeom prst="roundRect">
              <a:avLst>
                <a:gd name="adj" fmla="val 9954"/>
              </a:avLst>
            </a:prstGeom>
            <a:solidFill>
              <a:srgbClr val="F7E3D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59" name="Text"/>
            <p:cNvSpPr txBox="1"/>
            <p:nvPr/>
          </p:nvSpPr>
          <p:spPr>
            <a:xfrm>
              <a:off x="111381" y="1720106"/>
              <a:ext cx="7406246" cy="3802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sp>
        <p:nvSpPr>
          <p:cNvPr id="261" name="Google Shape;174;p6"/>
          <p:cNvSpPr txBox="1"/>
          <p:nvPr/>
        </p:nvSpPr>
        <p:spPr>
          <a:xfrm>
            <a:off x="1390779" y="2622966"/>
            <a:ext cx="6843702" cy="36025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/>
          <a:p>
            <a:pPr marL="285750" indent="-285750">
              <a:buClr>
                <a:srgbClr val="000000"/>
              </a:buClr>
              <a:buSzPct val="100000"/>
              <a:buFont typeface="Arial"/>
              <a:buChar char="•"/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285750" indent="-285750">
              <a:buClr>
                <a:srgbClr val="000000"/>
              </a:buClr>
              <a:buSzPct val="100000"/>
              <a:buFont typeface="Arial"/>
              <a:buChar char="•"/>
              <a:defRPr sz="1600" b="1">
                <a:latin typeface="Calibri"/>
                <a:ea typeface="Calibri"/>
                <a:cs typeface="Calibri"/>
                <a:sym typeface="Calibri"/>
              </a:defRPr>
            </a:pPr>
            <a:r>
              <a:t>Entregar beneficios a los colaboradores genera su bienestar. </a:t>
            </a:r>
            <a:r>
              <a:rPr b="0"/>
              <a:t>Es por eso que en los últimos años se ha convertido en una herramienta estratégica que utilizan las empresas para atraer y retener al talento humano.</a:t>
            </a:r>
          </a:p>
          <a:p>
            <a:pPr marL="285750" indent="-285750">
              <a:buClr>
                <a:srgbClr val="000000"/>
              </a:buClr>
              <a:buSzPct val="100000"/>
              <a:buFont typeface="Arial"/>
              <a:buChar char="•"/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 b="0"/>
          </a:p>
          <a:p>
            <a:pPr marL="285750" indent="-285750">
              <a:buClr>
                <a:srgbClr val="000000"/>
              </a:buClr>
              <a:buSzPct val="100000"/>
              <a:buFont typeface="Arial"/>
              <a:buChar char="•"/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Las empresas en la actualidad son más conscientes de que la calidad de vida, la reducción del estrés y la conciliación laboral son clave para aumentar la productividad de sus colaboradores y, con ello, su fidelidad.</a:t>
            </a:r>
          </a:p>
          <a:p>
            <a:pPr marL="285750" indent="-285750">
              <a:buClr>
                <a:srgbClr val="000000"/>
              </a:buClr>
              <a:buSzPct val="100000"/>
              <a:buFont typeface="Arial"/>
              <a:buChar char="•"/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285750" indent="-285750">
              <a:buClr>
                <a:srgbClr val="000000"/>
              </a:buClr>
              <a:buSzPct val="100000"/>
              <a:buFont typeface="Arial"/>
              <a:buChar char="•"/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Los beneficios de la empresa generan un buen clima laboral y producen felicidad en los colaboradores.</a:t>
            </a:r>
          </a:p>
          <a:p>
            <a:pPr marL="285750" indent="-285750">
              <a:buClr>
                <a:srgbClr val="000000"/>
              </a:buClr>
              <a:buSzPct val="100000"/>
              <a:buFont typeface="Arial"/>
              <a:buChar char="•"/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285750" indent="-285750">
              <a:buClr>
                <a:srgbClr val="000000"/>
              </a:buClr>
              <a:buSzPct val="100000"/>
              <a:buFont typeface="Arial"/>
              <a:buChar char="•"/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La importancia de las prestaciones laborales reside en que estos beneficios son capaces de influir positivamente en el crecimiento global de una empresa.</a:t>
            </a:r>
          </a:p>
        </p:txBody>
      </p:sp>
      <p:pic>
        <p:nvPicPr>
          <p:cNvPr id="262" name="Imagen 24" descr="Imagen 2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188004" y="2368525"/>
            <a:ext cx="500375" cy="4771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442490" y="6881800"/>
            <a:ext cx="266356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  <p:sp>
        <p:nvSpPr>
          <p:cNvPr id="265" name="Google Shape;123;p16"/>
          <p:cNvSpPr txBox="1"/>
          <p:nvPr/>
        </p:nvSpPr>
        <p:spPr>
          <a:xfrm>
            <a:off x="375974" y="1265365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REFLEXIONEMOS</a:t>
            </a:r>
          </a:p>
        </p:txBody>
      </p:sp>
      <p:sp>
        <p:nvSpPr>
          <p:cNvPr id="266" name="Google Shape;70;p14"/>
          <p:cNvSpPr txBox="1"/>
          <p:nvPr/>
        </p:nvSpPr>
        <p:spPr>
          <a:xfrm>
            <a:off x="366450" y="996495"/>
            <a:ext cx="4700400" cy="600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HAGAMOS UNA PAUSA</a:t>
            </a:r>
          </a:p>
        </p:txBody>
      </p:sp>
      <p:pic>
        <p:nvPicPr>
          <p:cNvPr id="267" name="Imagen 3" descr="Imagen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944192" y="1567118"/>
            <a:ext cx="2957394" cy="5248657"/>
          </a:xfrm>
          <a:prstGeom prst="rect">
            <a:avLst/>
          </a:prstGeom>
          <a:ln w="12700">
            <a:miter lim="400000"/>
          </a:ln>
        </p:spPr>
      </p:pic>
      <p:sp>
        <p:nvSpPr>
          <p:cNvPr id="268" name="Google Shape;99;p15"/>
          <p:cNvSpPr txBox="1"/>
          <p:nvPr/>
        </p:nvSpPr>
        <p:spPr>
          <a:xfrm>
            <a:off x="453009" y="4977725"/>
            <a:ext cx="5146719" cy="11145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defRPr sz="210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Te invito a </a:t>
            </a:r>
            <a:r>
              <a:rPr b="1"/>
              <a:t>compartir tus respuestas </a:t>
            </a:r>
            <a:r>
              <a:t>a través</a:t>
            </a:r>
          </a:p>
          <a:p>
            <a:pPr>
              <a:defRPr sz="2100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 un plenario con los demás grupos.</a:t>
            </a:r>
          </a:p>
          <a:p>
            <a:pPr>
              <a:defRPr sz="2100" b="1">
                <a:solidFill>
                  <a:srgbClr val="A93501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¡Muy bien!</a:t>
            </a:r>
          </a:p>
        </p:txBody>
      </p:sp>
      <p:grpSp>
        <p:nvGrpSpPr>
          <p:cNvPr id="271" name="Google Shape;73;p14"/>
          <p:cNvGrpSpPr/>
          <p:nvPr/>
        </p:nvGrpSpPr>
        <p:grpSpPr>
          <a:xfrm>
            <a:off x="371782" y="2259135"/>
            <a:ext cx="5146721" cy="2552351"/>
            <a:chOff x="0" y="0"/>
            <a:chExt cx="5146719" cy="2552350"/>
          </a:xfrm>
        </p:grpSpPr>
        <p:sp>
          <p:nvSpPr>
            <p:cNvPr id="269" name="Rounded Rectangle"/>
            <p:cNvSpPr/>
            <p:nvPr/>
          </p:nvSpPr>
          <p:spPr>
            <a:xfrm>
              <a:off x="0" y="0"/>
              <a:ext cx="5146720" cy="2552351"/>
            </a:xfrm>
            <a:prstGeom prst="roundRect">
              <a:avLst>
                <a:gd name="adj" fmla="val 9635"/>
              </a:avLst>
            </a:prstGeom>
            <a:solidFill>
              <a:srgbClr val="FFFFFF"/>
            </a:solidFill>
            <a:ln w="9525" cap="flat">
              <a:solidFill>
                <a:schemeClr val="accent2">
                  <a:lumOff val="21764"/>
                </a:scheme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70" name="Text"/>
            <p:cNvSpPr txBox="1"/>
            <p:nvPr/>
          </p:nvSpPr>
          <p:spPr>
            <a:xfrm>
              <a:off x="76789" y="1086058"/>
              <a:ext cx="4993141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pic>
        <p:nvPicPr>
          <p:cNvPr id="272" name="Imagen 10" descr="Imagen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266345" y="2056308"/>
            <a:ext cx="482542" cy="482542"/>
          </a:xfrm>
          <a:prstGeom prst="rect">
            <a:avLst/>
          </a:prstGeom>
          <a:ln w="12700">
            <a:miter lim="400000"/>
          </a:ln>
        </p:spPr>
      </p:pic>
      <p:sp>
        <p:nvSpPr>
          <p:cNvPr id="273" name="Rectángulo 11"/>
          <p:cNvSpPr txBox="1"/>
          <p:nvPr/>
        </p:nvSpPr>
        <p:spPr>
          <a:xfrm>
            <a:off x="685728" y="2263760"/>
            <a:ext cx="4884708" cy="25835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spAutoFit/>
          </a:bodyPr>
          <a:lstStyle/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5000"/>
              </a:lnSpc>
              <a:defRPr sz="1600" b="1">
                <a:latin typeface="Calibri"/>
                <a:ea typeface="Calibri"/>
                <a:cs typeface="Calibri"/>
                <a:sym typeface="Calibri"/>
              </a:defRPr>
            </a:pPr>
            <a:r>
              <a:t>Reúnete en parejas y analiza la siguiente situación:</a:t>
            </a: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Si fueras el encargado de recursos humanos de una empresa y tuvieras que elegir los beneficios para los colaboradores:</a:t>
            </a:r>
          </a:p>
          <a:p>
            <a:pPr>
              <a:lnSpc>
                <a:spcPct val="115000"/>
              </a:lnSpc>
              <a:defRPr sz="16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5000"/>
              </a:lnSpc>
              <a:defRPr sz="16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¿Qué beneficios otorgarías? ¿Por qué? 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  <p:sp>
        <p:nvSpPr>
          <p:cNvPr id="276" name="Google Shape;178;p6"/>
          <p:cNvSpPr txBox="1"/>
          <p:nvPr/>
        </p:nvSpPr>
        <p:spPr>
          <a:xfrm>
            <a:off x="308923" y="1365930"/>
            <a:ext cx="8950501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TIPOS DE BENEFICIOS QUE OTORGA</a:t>
            </a:r>
            <a:r>
              <a:rPr b="0">
                <a:solidFill>
                  <a:srgbClr val="A93501"/>
                </a:solidFill>
              </a:rPr>
              <a:t> LA EMPRESA </a:t>
            </a:r>
          </a:p>
        </p:txBody>
      </p:sp>
      <p:sp>
        <p:nvSpPr>
          <p:cNvPr id="277" name="Google Shape;159;p5"/>
          <p:cNvSpPr txBox="1"/>
          <p:nvPr/>
        </p:nvSpPr>
        <p:spPr>
          <a:xfrm>
            <a:off x="366450" y="1024373"/>
            <a:ext cx="4700400" cy="3722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CATEGORÍAS</a:t>
            </a:r>
          </a:p>
        </p:txBody>
      </p:sp>
      <p:sp>
        <p:nvSpPr>
          <p:cNvPr id="278" name="Elipse 13"/>
          <p:cNvSpPr/>
          <p:nvPr/>
        </p:nvSpPr>
        <p:spPr>
          <a:xfrm>
            <a:off x="7293412" y="2604883"/>
            <a:ext cx="1754065" cy="1754065"/>
          </a:xfrm>
          <a:prstGeom prst="ellipse">
            <a:avLst/>
          </a:prstGeom>
          <a:solidFill>
            <a:srgbClr val="ED6B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9" name="Rectángulo 17"/>
          <p:cNvSpPr txBox="1"/>
          <p:nvPr/>
        </p:nvSpPr>
        <p:spPr>
          <a:xfrm>
            <a:off x="7327257" y="3358810"/>
            <a:ext cx="1662625" cy="280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110000"/>
              </a:lnSpc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VOLUNTARIOS</a:t>
            </a:r>
          </a:p>
        </p:txBody>
      </p:sp>
      <p:pic>
        <p:nvPicPr>
          <p:cNvPr id="280" name="Imagen 5" descr="Imagen 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48896" y="4539224"/>
            <a:ext cx="1340219" cy="1411592"/>
          </a:xfrm>
          <a:prstGeom prst="rect">
            <a:avLst/>
          </a:prstGeom>
          <a:ln w="12700">
            <a:miter lim="400000"/>
          </a:ln>
        </p:spPr>
      </p:pic>
      <p:pic>
        <p:nvPicPr>
          <p:cNvPr id="281" name="Imagen 22" descr="Imagen 2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264736" y="4696816"/>
            <a:ext cx="1677056" cy="1298105"/>
          </a:xfrm>
          <a:prstGeom prst="rect">
            <a:avLst/>
          </a:prstGeom>
          <a:ln w="12700">
            <a:miter lim="400000"/>
          </a:ln>
        </p:spPr>
      </p:pic>
      <p:pic>
        <p:nvPicPr>
          <p:cNvPr id="282" name="Imagen 30" descr="Imagen 3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009062" y="4696816"/>
            <a:ext cx="1276351" cy="1206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Imagen 32" descr="Imagen 32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613866" y="4780507"/>
            <a:ext cx="1136909" cy="1035719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Elipse 33"/>
          <p:cNvSpPr/>
          <p:nvPr/>
        </p:nvSpPr>
        <p:spPr>
          <a:xfrm>
            <a:off x="701395" y="2603909"/>
            <a:ext cx="1754066" cy="1754065"/>
          </a:xfrm>
          <a:prstGeom prst="ellipse">
            <a:avLst/>
          </a:prstGeom>
          <a:solidFill>
            <a:srgbClr val="ED6B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5" name="Rectángulo 34"/>
          <p:cNvSpPr txBox="1"/>
          <p:nvPr/>
        </p:nvSpPr>
        <p:spPr>
          <a:xfrm>
            <a:off x="747115" y="3325283"/>
            <a:ext cx="1662626" cy="280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110000"/>
              </a:lnSpc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MONETARIOS</a:t>
            </a:r>
          </a:p>
        </p:txBody>
      </p:sp>
      <p:sp>
        <p:nvSpPr>
          <p:cNvPr id="286" name="Elipse 35"/>
          <p:cNvSpPr/>
          <p:nvPr/>
        </p:nvSpPr>
        <p:spPr>
          <a:xfrm>
            <a:off x="2867734" y="2597345"/>
            <a:ext cx="1754065" cy="1754065"/>
          </a:xfrm>
          <a:prstGeom prst="ellipse">
            <a:avLst/>
          </a:prstGeom>
          <a:solidFill>
            <a:srgbClr val="ED6B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7" name="Rectángulo 36"/>
          <p:cNvSpPr txBox="1"/>
          <p:nvPr/>
        </p:nvSpPr>
        <p:spPr>
          <a:xfrm>
            <a:off x="2904700" y="3336409"/>
            <a:ext cx="1662625" cy="280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110000"/>
              </a:lnSpc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ASISTENCIALES</a:t>
            </a:r>
          </a:p>
        </p:txBody>
      </p:sp>
      <p:sp>
        <p:nvSpPr>
          <p:cNvPr id="288" name="Elipse 37"/>
          <p:cNvSpPr/>
          <p:nvPr/>
        </p:nvSpPr>
        <p:spPr>
          <a:xfrm>
            <a:off x="5115200" y="2603909"/>
            <a:ext cx="1754065" cy="1754065"/>
          </a:xfrm>
          <a:prstGeom prst="ellipse">
            <a:avLst/>
          </a:prstGeom>
          <a:solidFill>
            <a:srgbClr val="ED6B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9" name="Rectángulo 38"/>
          <p:cNvSpPr txBox="1"/>
          <p:nvPr/>
        </p:nvSpPr>
        <p:spPr>
          <a:xfrm>
            <a:off x="5161384" y="3358810"/>
            <a:ext cx="1662625" cy="280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110000"/>
              </a:lnSpc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RECREATIVOS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  <p:grpSp>
        <p:nvGrpSpPr>
          <p:cNvPr id="294" name="Google Shape;174;p19"/>
          <p:cNvGrpSpPr/>
          <p:nvPr/>
        </p:nvGrpSpPr>
        <p:grpSpPr>
          <a:xfrm>
            <a:off x="466024" y="2308019"/>
            <a:ext cx="5507265" cy="2584615"/>
            <a:chOff x="0" y="0"/>
            <a:chExt cx="5507263" cy="2584614"/>
          </a:xfrm>
        </p:grpSpPr>
        <p:sp>
          <p:nvSpPr>
            <p:cNvPr id="292" name="Rounded Rectangle"/>
            <p:cNvSpPr/>
            <p:nvPr/>
          </p:nvSpPr>
          <p:spPr>
            <a:xfrm>
              <a:off x="0" y="0"/>
              <a:ext cx="5507264" cy="2584615"/>
            </a:xfrm>
            <a:prstGeom prst="roundRect">
              <a:avLst>
                <a:gd name="adj" fmla="val 9546"/>
              </a:avLst>
            </a:pr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293" name="Text"/>
            <p:cNvSpPr txBox="1"/>
            <p:nvPr/>
          </p:nvSpPr>
          <p:spPr>
            <a:xfrm>
              <a:off x="72263" y="1102190"/>
              <a:ext cx="5362737" cy="3802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sp>
        <p:nvSpPr>
          <p:cNvPr id="295" name="Google Shape;178;p6"/>
          <p:cNvSpPr txBox="1"/>
          <p:nvPr/>
        </p:nvSpPr>
        <p:spPr>
          <a:xfrm>
            <a:off x="452174" y="1269911"/>
            <a:ext cx="4291831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</a:t>
            </a:r>
            <a:r>
              <a:rPr b="0">
                <a:solidFill>
                  <a:srgbClr val="A93501"/>
                </a:solidFill>
              </a:rPr>
              <a:t>MONETARIOS</a:t>
            </a:r>
          </a:p>
        </p:txBody>
      </p:sp>
      <p:sp>
        <p:nvSpPr>
          <p:cNvPr id="296" name="Rectángulo 1"/>
          <p:cNvSpPr txBox="1"/>
          <p:nvPr/>
        </p:nvSpPr>
        <p:spPr>
          <a:xfrm>
            <a:off x="737598" y="2492364"/>
            <a:ext cx="4964340" cy="20087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Son aquellos concedidos en dinero generalmente a través de nómina y que generan prestaciones sociales.</a:t>
            </a:r>
          </a:p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0000"/>
              </a:lnSpc>
              <a:defRPr sz="1500" b="1">
                <a:latin typeface="Calibri"/>
                <a:ea typeface="Calibri"/>
                <a:cs typeface="Calibri"/>
                <a:sym typeface="Calibri"/>
              </a:defRPr>
            </a:pPr>
            <a:r>
              <a:t>Entre los cuales se encuentran:</a:t>
            </a:r>
          </a:p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Bonificaciones </a:t>
            </a:r>
            <a:r>
              <a:rPr b="1"/>
              <a:t>(Aguinaldos de fiestas patrias y navidad).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Financiamiento.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Préstamos descontados por planilla. </a:t>
            </a:r>
          </a:p>
        </p:txBody>
      </p:sp>
      <p:pic>
        <p:nvPicPr>
          <p:cNvPr id="297" name="Imagen 28" descr="Imagen 2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604830" y="1992408"/>
            <a:ext cx="1340219" cy="1411592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Elipse 29"/>
          <p:cNvSpPr/>
          <p:nvPr/>
        </p:nvSpPr>
        <p:spPr>
          <a:xfrm>
            <a:off x="6472866" y="3247042"/>
            <a:ext cx="1754065" cy="1754065"/>
          </a:xfrm>
          <a:prstGeom prst="ellipse">
            <a:avLst/>
          </a:prstGeom>
          <a:solidFill>
            <a:srgbClr val="ED6B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9" name="Rectángulo 30"/>
          <p:cNvSpPr txBox="1"/>
          <p:nvPr/>
        </p:nvSpPr>
        <p:spPr>
          <a:xfrm>
            <a:off x="6518586" y="3968417"/>
            <a:ext cx="1662625" cy="280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110000"/>
              </a:lnSpc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MONETARIOS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  <p:grpSp>
        <p:nvGrpSpPr>
          <p:cNvPr id="304" name="Google Shape;174;p19"/>
          <p:cNvGrpSpPr/>
          <p:nvPr/>
        </p:nvGrpSpPr>
        <p:grpSpPr>
          <a:xfrm>
            <a:off x="466024" y="2308019"/>
            <a:ext cx="5507265" cy="3024003"/>
            <a:chOff x="0" y="0"/>
            <a:chExt cx="5507263" cy="3024002"/>
          </a:xfrm>
        </p:grpSpPr>
        <p:sp>
          <p:nvSpPr>
            <p:cNvPr id="302" name="Rounded Rectangle"/>
            <p:cNvSpPr/>
            <p:nvPr/>
          </p:nvSpPr>
          <p:spPr>
            <a:xfrm>
              <a:off x="0" y="0"/>
              <a:ext cx="5507264" cy="3024003"/>
            </a:xfrm>
            <a:prstGeom prst="roundRect">
              <a:avLst>
                <a:gd name="adj" fmla="val 9546"/>
              </a:avLst>
            </a:pr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303" name="Text"/>
            <p:cNvSpPr txBox="1"/>
            <p:nvPr/>
          </p:nvSpPr>
          <p:spPr>
            <a:xfrm>
              <a:off x="84548" y="1321884"/>
              <a:ext cx="5338167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sp>
        <p:nvSpPr>
          <p:cNvPr id="305" name="Google Shape;178;p6"/>
          <p:cNvSpPr txBox="1"/>
          <p:nvPr/>
        </p:nvSpPr>
        <p:spPr>
          <a:xfrm>
            <a:off x="452174" y="1269911"/>
            <a:ext cx="4276617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</a:t>
            </a:r>
            <a:r>
              <a:rPr b="0">
                <a:solidFill>
                  <a:srgbClr val="A93501"/>
                </a:solidFill>
              </a:rPr>
              <a:t>ASISTENCIALES</a:t>
            </a:r>
          </a:p>
        </p:txBody>
      </p:sp>
      <p:sp>
        <p:nvSpPr>
          <p:cNvPr id="306" name="Rectángulo 1"/>
          <p:cNvSpPr txBox="1"/>
          <p:nvPr/>
        </p:nvSpPr>
        <p:spPr>
          <a:xfrm>
            <a:off x="737598" y="2492364"/>
            <a:ext cx="4964340" cy="25032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Son aquellos que buscan proveer al empleado y su familia ciertas condiciones de seguridad y previsión, en caso de imprevistos o emergencias.</a:t>
            </a:r>
          </a:p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0000"/>
              </a:lnSpc>
              <a:defRPr sz="1500" b="1">
                <a:latin typeface="Calibri"/>
                <a:ea typeface="Calibri"/>
                <a:cs typeface="Calibri"/>
                <a:sym typeface="Calibri"/>
              </a:defRPr>
            </a:pPr>
            <a:r>
              <a:t>Entre los cuales se encuentran:</a:t>
            </a:r>
          </a:p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Asistencia médica y dental.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Seguros complementarios de salud.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Seguros complementarios dentales. 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Servicio de emergencias ambulancias. </a:t>
            </a:r>
          </a:p>
        </p:txBody>
      </p:sp>
      <p:sp>
        <p:nvSpPr>
          <p:cNvPr id="307" name="Elipse 29"/>
          <p:cNvSpPr/>
          <p:nvPr/>
        </p:nvSpPr>
        <p:spPr>
          <a:xfrm>
            <a:off x="6266942" y="3406693"/>
            <a:ext cx="1754065" cy="1754065"/>
          </a:xfrm>
          <a:prstGeom prst="ellipse">
            <a:avLst/>
          </a:prstGeom>
          <a:solidFill>
            <a:srgbClr val="ED6B0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8" name="Rectángulo 30"/>
          <p:cNvSpPr txBox="1"/>
          <p:nvPr/>
        </p:nvSpPr>
        <p:spPr>
          <a:xfrm>
            <a:off x="6312662" y="4128068"/>
            <a:ext cx="1662625" cy="280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110000"/>
              </a:lnSpc>
              <a:defRPr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ASISTENCIALES</a:t>
            </a:r>
          </a:p>
        </p:txBody>
      </p:sp>
      <p:pic>
        <p:nvPicPr>
          <p:cNvPr id="309" name="Imagen 9" descr="Imagen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505799" y="2191931"/>
            <a:ext cx="1276351" cy="12065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13</a:t>
            </a:fld>
            <a:endParaRPr/>
          </a:p>
        </p:txBody>
      </p:sp>
      <p:grpSp>
        <p:nvGrpSpPr>
          <p:cNvPr id="314" name="Google Shape;174;p19"/>
          <p:cNvGrpSpPr/>
          <p:nvPr/>
        </p:nvGrpSpPr>
        <p:grpSpPr>
          <a:xfrm>
            <a:off x="466024" y="2308018"/>
            <a:ext cx="5946651" cy="3873411"/>
            <a:chOff x="0" y="0"/>
            <a:chExt cx="5946649" cy="3873410"/>
          </a:xfrm>
        </p:grpSpPr>
        <p:sp>
          <p:nvSpPr>
            <p:cNvPr id="312" name="Rounded Rectangle"/>
            <p:cNvSpPr/>
            <p:nvPr/>
          </p:nvSpPr>
          <p:spPr>
            <a:xfrm>
              <a:off x="0" y="0"/>
              <a:ext cx="5946650" cy="3873411"/>
            </a:xfrm>
            <a:prstGeom prst="roundRect">
              <a:avLst>
                <a:gd name="adj" fmla="val 8320"/>
              </a:avLst>
            </a:pr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313" name="Text"/>
            <p:cNvSpPr txBox="1"/>
            <p:nvPr/>
          </p:nvSpPr>
          <p:spPr>
            <a:xfrm>
              <a:off x="94388" y="1746588"/>
              <a:ext cx="5757874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sp>
        <p:nvSpPr>
          <p:cNvPr id="315" name="Google Shape;178;p6"/>
          <p:cNvSpPr txBox="1"/>
          <p:nvPr/>
        </p:nvSpPr>
        <p:spPr>
          <a:xfrm>
            <a:off x="452174" y="1269911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</a:t>
            </a:r>
            <a:r>
              <a:rPr b="0">
                <a:solidFill>
                  <a:srgbClr val="A93501"/>
                </a:solidFill>
              </a:rPr>
              <a:t>RECREATIVOS</a:t>
            </a:r>
          </a:p>
        </p:txBody>
      </p:sp>
      <p:sp>
        <p:nvSpPr>
          <p:cNvPr id="316" name="Rectángulo 1"/>
          <p:cNvSpPr txBox="1"/>
          <p:nvPr/>
        </p:nvSpPr>
        <p:spPr>
          <a:xfrm>
            <a:off x="737597" y="2492364"/>
            <a:ext cx="5748111" cy="32450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Son aquellos que buscan proporcionar al colaborador y, en </a:t>
            </a:r>
          </a:p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algunos casos, a su familia, las condiciones físicas y psicológicas</a:t>
            </a:r>
          </a:p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de descanso, diversión, recreación, salud mental, etc.</a:t>
            </a:r>
          </a:p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lnSpc>
                <a:spcPct val="110000"/>
              </a:lnSpc>
              <a:defRPr sz="1500" b="1">
                <a:latin typeface="Calibri"/>
                <a:ea typeface="Calibri"/>
                <a:cs typeface="Calibri"/>
                <a:sym typeface="Calibri"/>
              </a:defRPr>
            </a:pPr>
            <a:r>
              <a:t>Entre ellos se encuentran:</a:t>
            </a:r>
          </a:p>
          <a:p>
            <a:pPr>
              <a:lnSpc>
                <a:spcPct val="110000"/>
              </a:lnSpc>
              <a:defRPr sz="15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Celebraciones </a:t>
            </a:r>
            <a:r>
              <a:rPr b="1"/>
              <a:t>(Navidad, aniversario de la empresa, Fiestas Patrias). 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Convenios para obtener descuentos </a:t>
            </a:r>
            <a:r>
              <a:rPr b="1"/>
              <a:t>(En gimnasios, farmacias, centros médicos, cines, cabañas recreativas, hoteles, parques, gas, transporte buses, salud y belleza, óptica, viajes, entre otros).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Días de permiso legales </a:t>
            </a:r>
            <a:r>
              <a:rPr b="1"/>
              <a:t>(Muerte de hijo, cónyuge, padre o madre; nacimiento de un hijo y matrimonio).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Días administrativos </a:t>
            </a:r>
            <a:r>
              <a:rPr b="1"/>
              <a:t>(Permiso sin descuento).</a:t>
            </a:r>
          </a:p>
        </p:txBody>
      </p:sp>
      <p:grpSp>
        <p:nvGrpSpPr>
          <p:cNvPr id="319" name="Group"/>
          <p:cNvGrpSpPr/>
          <p:nvPr/>
        </p:nvGrpSpPr>
        <p:grpSpPr>
          <a:xfrm>
            <a:off x="6759368" y="4042370"/>
            <a:ext cx="1754065" cy="1754065"/>
            <a:chOff x="0" y="0"/>
            <a:chExt cx="1754064" cy="1754064"/>
          </a:xfrm>
        </p:grpSpPr>
        <p:sp>
          <p:nvSpPr>
            <p:cNvPr id="317" name="Elipse 29"/>
            <p:cNvSpPr/>
            <p:nvPr/>
          </p:nvSpPr>
          <p:spPr>
            <a:xfrm>
              <a:off x="0" y="0"/>
              <a:ext cx="1754065" cy="1754065"/>
            </a:xfrm>
            <a:prstGeom prst="ellipse">
              <a:avLst/>
            </a:prstGeom>
            <a:solidFill>
              <a:srgbClr val="ED6B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18" name="Rectángulo 30"/>
            <p:cNvSpPr txBox="1"/>
            <p:nvPr/>
          </p:nvSpPr>
          <p:spPr>
            <a:xfrm>
              <a:off x="45720" y="721374"/>
              <a:ext cx="1662625" cy="280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lnSpc>
                  <a:spcPct val="110000"/>
                </a:lnSpc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RECREATIVOS</a:t>
              </a:r>
            </a:p>
          </p:txBody>
        </p:sp>
      </p:grpSp>
      <p:pic>
        <p:nvPicPr>
          <p:cNvPr id="320" name="Imagen 10" descr="Imagen 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876099" y="2655663"/>
            <a:ext cx="1677056" cy="129810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  <p:grpSp>
        <p:nvGrpSpPr>
          <p:cNvPr id="325" name="Google Shape;174;p19"/>
          <p:cNvGrpSpPr/>
          <p:nvPr/>
        </p:nvGrpSpPr>
        <p:grpSpPr>
          <a:xfrm>
            <a:off x="466024" y="2308018"/>
            <a:ext cx="5946651" cy="4484669"/>
            <a:chOff x="0" y="0"/>
            <a:chExt cx="5946649" cy="4484668"/>
          </a:xfrm>
        </p:grpSpPr>
        <p:sp>
          <p:nvSpPr>
            <p:cNvPr id="323" name="Rounded Rectangle"/>
            <p:cNvSpPr/>
            <p:nvPr/>
          </p:nvSpPr>
          <p:spPr>
            <a:xfrm>
              <a:off x="0" y="0"/>
              <a:ext cx="5946650" cy="4484669"/>
            </a:xfrm>
            <a:prstGeom prst="roundRect">
              <a:avLst>
                <a:gd name="adj" fmla="val 8320"/>
              </a:avLst>
            </a:prstGeom>
            <a:solidFill>
              <a:srgbClr val="F2F2F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324" name="Text"/>
            <p:cNvSpPr txBox="1"/>
            <p:nvPr/>
          </p:nvSpPr>
          <p:spPr>
            <a:xfrm>
              <a:off x="109283" y="2052217"/>
              <a:ext cx="5728084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sp>
        <p:nvSpPr>
          <p:cNvPr id="326" name="Google Shape;178;p6"/>
          <p:cNvSpPr txBox="1"/>
          <p:nvPr/>
        </p:nvSpPr>
        <p:spPr>
          <a:xfrm>
            <a:off x="452174" y="1269911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</a:t>
            </a:r>
            <a:r>
              <a:rPr b="0">
                <a:solidFill>
                  <a:srgbClr val="A93501"/>
                </a:solidFill>
              </a:rPr>
              <a:t>VOLUNTARIOS</a:t>
            </a:r>
          </a:p>
        </p:txBody>
      </p:sp>
      <p:sp>
        <p:nvSpPr>
          <p:cNvPr id="327" name="Rectángulo 1"/>
          <p:cNvSpPr txBox="1"/>
          <p:nvPr/>
        </p:nvSpPr>
        <p:spPr>
          <a:xfrm>
            <a:off x="737596" y="2492364"/>
            <a:ext cx="6867333" cy="42340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Ticket de restaurant. 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Casino.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Bus de acercamiento (transporte).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Descuentos para  los colaboradores en productos y/o                                                 servicios de la empresa.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Guardería dentro de la empresa. 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Ropa (uniforme).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Instrumentos de trabajo. 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Día o mediodía libre para el cumpleaños del colaborador. 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Estacionamiento para sus colaboradores.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Pausas activas durante la jornada laboral. 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Masajes de relajación en la oficina.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Baile entretenido posterior a la jornada laboral. 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Happy hours office.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Los viernes jornada reducida y tenida informal.</a:t>
            </a:r>
          </a:p>
          <a:p>
            <a:pPr marL="285750" indent="-285750">
              <a:lnSpc>
                <a:spcPct val="110000"/>
              </a:lnSpc>
              <a:buClr>
                <a:srgbClr val="000000"/>
              </a:buClr>
              <a:buSzPct val="100000"/>
              <a:buFont typeface="Arial"/>
              <a:buChar char="•"/>
              <a:defRPr sz="1500">
                <a:latin typeface="Calibri"/>
                <a:ea typeface="Calibri"/>
                <a:cs typeface="Calibri"/>
                <a:sym typeface="Calibri"/>
              </a:defRPr>
            </a:pPr>
            <a:r>
              <a:t>Reconocimiento por antigüedad (premiación).</a:t>
            </a:r>
          </a:p>
        </p:txBody>
      </p:sp>
      <p:grpSp>
        <p:nvGrpSpPr>
          <p:cNvPr id="330" name="Group"/>
          <p:cNvGrpSpPr/>
          <p:nvPr/>
        </p:nvGrpSpPr>
        <p:grpSpPr>
          <a:xfrm>
            <a:off x="6598210" y="3997604"/>
            <a:ext cx="1754065" cy="1754065"/>
            <a:chOff x="0" y="0"/>
            <a:chExt cx="1754064" cy="1754064"/>
          </a:xfrm>
        </p:grpSpPr>
        <p:sp>
          <p:nvSpPr>
            <p:cNvPr id="328" name="Elipse 29"/>
            <p:cNvSpPr/>
            <p:nvPr/>
          </p:nvSpPr>
          <p:spPr>
            <a:xfrm>
              <a:off x="0" y="0"/>
              <a:ext cx="1754065" cy="1754065"/>
            </a:xfrm>
            <a:prstGeom prst="ellipse">
              <a:avLst/>
            </a:prstGeom>
            <a:solidFill>
              <a:srgbClr val="ED6B00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29" name="Rectángulo 30"/>
            <p:cNvSpPr txBox="1"/>
            <p:nvPr/>
          </p:nvSpPr>
          <p:spPr>
            <a:xfrm>
              <a:off x="45720" y="721374"/>
              <a:ext cx="1662625" cy="280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 algn="ctr">
                <a:lnSpc>
                  <a:spcPct val="110000"/>
                </a:lnSpc>
                <a:defRPr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VOLUNTARIOS</a:t>
              </a:r>
            </a:p>
          </p:txBody>
        </p:sp>
      </p:grpSp>
      <p:pic>
        <p:nvPicPr>
          <p:cNvPr id="331" name="Imagen 9" descr="Imagen 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818002" y="2837655"/>
            <a:ext cx="1136909" cy="10357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15</a:t>
            </a:fld>
            <a:endParaRPr/>
          </a:p>
        </p:txBody>
      </p:sp>
      <p:sp>
        <p:nvSpPr>
          <p:cNvPr id="334" name="Google Shape;158;p5"/>
          <p:cNvSpPr txBox="1"/>
          <p:nvPr/>
        </p:nvSpPr>
        <p:spPr>
          <a:xfrm>
            <a:off x="375974" y="1265365"/>
            <a:ext cx="5130983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¿CUÁNTO APRENDIMOS?</a:t>
            </a:r>
          </a:p>
        </p:txBody>
      </p:sp>
      <p:sp>
        <p:nvSpPr>
          <p:cNvPr id="335" name="Google Shape;159;p5"/>
          <p:cNvSpPr txBox="1"/>
          <p:nvPr/>
        </p:nvSpPr>
        <p:spPr>
          <a:xfrm>
            <a:off x="473888" y="970514"/>
            <a:ext cx="4700401" cy="600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REVISEMOS</a:t>
            </a:r>
          </a:p>
        </p:txBody>
      </p:sp>
      <p:sp>
        <p:nvSpPr>
          <p:cNvPr id="336" name="Google Shape;168;p5"/>
          <p:cNvSpPr txBox="1"/>
          <p:nvPr/>
        </p:nvSpPr>
        <p:spPr>
          <a:xfrm>
            <a:off x="4134127" y="1118398"/>
            <a:ext cx="843868" cy="8301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 algn="r">
              <a:lnSpc>
                <a:spcPct val="90000"/>
              </a:lnSpc>
              <a:defRPr sz="5000">
                <a:solidFill>
                  <a:srgbClr val="FFB37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</a:t>
            </a:r>
          </a:p>
        </p:txBody>
      </p:sp>
      <p:grpSp>
        <p:nvGrpSpPr>
          <p:cNvPr id="341" name="Google Shape;389;p18"/>
          <p:cNvGrpSpPr/>
          <p:nvPr/>
        </p:nvGrpSpPr>
        <p:grpSpPr>
          <a:xfrm>
            <a:off x="2035276" y="2911884"/>
            <a:ext cx="6999673" cy="2696555"/>
            <a:chOff x="0" y="0"/>
            <a:chExt cx="6999671" cy="2696553"/>
          </a:xfrm>
        </p:grpSpPr>
        <p:grpSp>
          <p:nvGrpSpPr>
            <p:cNvPr id="339" name="Google Shape;390;p18"/>
            <p:cNvGrpSpPr/>
            <p:nvPr/>
          </p:nvGrpSpPr>
          <p:grpSpPr>
            <a:xfrm>
              <a:off x="0" y="-1"/>
              <a:ext cx="6999672" cy="2696555"/>
              <a:chOff x="0" y="0"/>
              <a:chExt cx="6999671" cy="2696553"/>
            </a:xfrm>
          </p:grpSpPr>
          <p:sp>
            <p:nvSpPr>
              <p:cNvPr id="337" name="Rounded Rectangle"/>
              <p:cNvSpPr/>
              <p:nvPr/>
            </p:nvSpPr>
            <p:spPr>
              <a:xfrm>
                <a:off x="0" y="0"/>
                <a:ext cx="6999672" cy="2696554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 cap="flat">
                <a:solidFill>
                  <a:schemeClr val="accent2">
                    <a:lumOff val="21764"/>
                  </a:schemeClr>
                </a:solidFill>
                <a:prstDash val="solid"/>
                <a:round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endParaRPr/>
              </a:p>
            </p:txBody>
          </p:sp>
          <p:sp>
            <p:nvSpPr>
              <p:cNvPr id="338" name="Text"/>
              <p:cNvSpPr txBox="1"/>
              <p:nvPr/>
            </p:nvSpPr>
            <p:spPr>
              <a:xfrm>
                <a:off x="136397" y="1158159"/>
                <a:ext cx="6726877" cy="38023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24" tIns="91424" rIns="91424" bIns="91424" numCol="1" anchor="ctr">
                <a:spAutoFit/>
              </a:bodyPr>
              <a:lstStyle/>
              <a:p>
                <a:r>
                  <a:t>    </a:t>
                </a:r>
              </a:p>
            </p:txBody>
          </p:sp>
        </p:grpSp>
        <p:sp>
          <p:nvSpPr>
            <p:cNvPr id="340" name="Google Shape;391;p18"/>
            <p:cNvSpPr txBox="1"/>
            <p:nvPr/>
          </p:nvSpPr>
          <p:spPr>
            <a:xfrm>
              <a:off x="1307690" y="666348"/>
              <a:ext cx="5161935" cy="130486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pPr>
                <a:lnSpc>
                  <a:spcPct val="115000"/>
                </a:lnSpc>
                <a:defRPr sz="2000">
                  <a:solidFill>
                    <a:srgbClr val="A93501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BENEFICIOS DE LA </a:t>
              </a:r>
              <a:r>
                <a:rPr b="1">
                  <a:solidFill>
                    <a:srgbClr val="ED6B00"/>
                  </a:solidFill>
                </a:rPr>
                <a:t>EMPRESA PRIVADA</a:t>
              </a:r>
              <a:endParaRPr>
                <a:solidFill>
                  <a:srgbClr val="ED6B00"/>
                </a:solidFill>
              </a:endParaRPr>
            </a:p>
            <a:p>
              <a:pPr>
                <a:lnSpc>
                  <a:spcPct val="115000"/>
                </a:lnSpc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Para revisar los temas trabajado durante el desarrollo de la presentación, te invito a realizar  la siguiente </a:t>
              </a:r>
              <a:r>
                <a:rPr b="1">
                  <a:solidFill>
                    <a:srgbClr val="ED6B00"/>
                  </a:solidFill>
                </a:rPr>
                <a:t>"Actividad 10 Cuánto Aprendimos"</a:t>
              </a:r>
              <a:r>
                <a:t> y a seguir las instrucciones señaladas.</a:t>
              </a:r>
            </a:p>
          </p:txBody>
        </p:sp>
      </p:grpSp>
      <p:pic>
        <p:nvPicPr>
          <p:cNvPr id="342" name="Imagen 26" descr="Imagen 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0942" y="2715212"/>
            <a:ext cx="2812027" cy="3182573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Imagen 27" descr="Imagen 2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228123" y="5063613"/>
            <a:ext cx="1705020" cy="1272247"/>
          </a:xfrm>
          <a:prstGeom prst="rect">
            <a:avLst/>
          </a:prstGeom>
          <a:ln w="12700">
            <a:miter lim="400000"/>
          </a:ln>
        </p:spPr>
      </p:pic>
      <p:pic>
        <p:nvPicPr>
          <p:cNvPr id="344" name="Imagen 28" descr="Imagen 2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474444" y="5389022"/>
            <a:ext cx="1651874" cy="88451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3;p14"/>
          <p:cNvSpPr txBox="1">
            <a:spLocks noGrp="1"/>
          </p:cNvSpPr>
          <p:nvPr>
            <p:ph type="sldNum" sz="quarter" idx="4294967295"/>
          </p:nvPr>
        </p:nvSpPr>
        <p:spPr>
          <a:xfrm>
            <a:off x="371683" y="6881800"/>
            <a:ext cx="337152" cy="31711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1" tIns="91421" rIns="91421" bIns="91421" anchor="t"/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16</a:t>
            </a:fld>
            <a:endParaRPr/>
          </a:p>
        </p:txBody>
      </p:sp>
      <p:sp>
        <p:nvSpPr>
          <p:cNvPr id="347" name="Google Shape;401;p19"/>
          <p:cNvSpPr txBox="1"/>
          <p:nvPr/>
        </p:nvSpPr>
        <p:spPr>
          <a:xfrm>
            <a:off x="366450" y="1110794"/>
            <a:ext cx="4700400" cy="3722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1" tIns="91421" rIns="91421" bIns="91421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ANTES DE COMENZAR A TRABAJAR</a:t>
            </a:r>
          </a:p>
        </p:txBody>
      </p:sp>
      <p:sp>
        <p:nvSpPr>
          <p:cNvPr id="348" name="Google Shape;402;p19"/>
          <p:cNvSpPr txBox="1"/>
          <p:nvPr/>
        </p:nvSpPr>
        <p:spPr>
          <a:xfrm>
            <a:off x="333139" y="1373422"/>
            <a:ext cx="7017882" cy="5361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1" tIns="91421" rIns="91421" bIns="91421" anchor="ctr">
            <a:spAutoFit/>
          </a:bodyPr>
          <a:lstStyle/>
          <a:p>
            <a:pPr>
              <a:lnSpc>
                <a:spcPct val="80000"/>
              </a:lnSpc>
              <a:defRPr sz="2800">
                <a:solidFill>
                  <a:srgbClr val="A93501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ES IMPORTANTE TENER </a:t>
            </a:r>
            <a:r>
              <a:rPr b="1">
                <a:solidFill>
                  <a:srgbClr val="ED6B00"/>
                </a:solidFill>
              </a:rPr>
              <a:t>PRESENTE</a:t>
            </a:r>
          </a:p>
        </p:txBody>
      </p:sp>
      <p:grpSp>
        <p:nvGrpSpPr>
          <p:cNvPr id="353" name="Grupo 17"/>
          <p:cNvGrpSpPr/>
          <p:nvPr/>
        </p:nvGrpSpPr>
        <p:grpSpPr>
          <a:xfrm>
            <a:off x="8432" y="3421108"/>
            <a:ext cx="5238308" cy="783021"/>
            <a:chOff x="-1" y="-2"/>
            <a:chExt cx="5238307" cy="783019"/>
          </a:xfrm>
        </p:grpSpPr>
        <p:sp>
          <p:nvSpPr>
            <p:cNvPr id="349" name="Google Shape;406;p19"/>
            <p:cNvSpPr/>
            <p:nvPr/>
          </p:nvSpPr>
          <p:spPr>
            <a:xfrm>
              <a:off x="1313694" y="281774"/>
              <a:ext cx="3924612" cy="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Considerar </a:t>
              </a:r>
              <a:r>
                <a:rPr b="1">
                  <a:solidFill>
                    <a:srgbClr val="DD722C"/>
                  </a:solidFill>
                </a:rPr>
                <a:t>los contenidos</a:t>
              </a:r>
              <a:r>
                <a:t> revisados en clases</a:t>
              </a:r>
            </a:p>
          </p:txBody>
        </p:sp>
        <p:grpSp>
          <p:nvGrpSpPr>
            <p:cNvPr id="352" name="Grupo 12"/>
            <p:cNvGrpSpPr/>
            <p:nvPr/>
          </p:nvGrpSpPr>
          <p:grpSpPr>
            <a:xfrm>
              <a:off x="-2" y="-3"/>
              <a:ext cx="1135380" cy="783021"/>
              <a:chOff x="0" y="0"/>
              <a:chExt cx="1135379" cy="783019"/>
            </a:xfrm>
          </p:grpSpPr>
          <p:sp>
            <p:nvSpPr>
              <p:cNvPr id="350" name="Google Shape;422;p19"/>
              <p:cNvSpPr/>
              <p:nvPr/>
            </p:nvSpPr>
            <p:spPr>
              <a:xfrm rot="5400000">
                <a:off x="176178" y="-176181"/>
                <a:ext cx="783021" cy="11353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pic>
            <p:nvPicPr>
              <p:cNvPr id="351" name="Imagen 3" descr="Imagen 3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tretch>
                <a:fillRect/>
              </a:stretch>
            </p:blipFill>
            <p:spPr>
              <a:xfrm>
                <a:off x="286451" y="103503"/>
                <a:ext cx="683393" cy="57601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356" name="Grupo 16"/>
          <p:cNvGrpSpPr/>
          <p:nvPr/>
        </p:nvGrpSpPr>
        <p:grpSpPr>
          <a:xfrm>
            <a:off x="-5" y="4568177"/>
            <a:ext cx="6602678" cy="783014"/>
            <a:chOff x="0" y="-1"/>
            <a:chExt cx="6602677" cy="783013"/>
          </a:xfrm>
        </p:grpSpPr>
        <p:sp>
          <p:nvSpPr>
            <p:cNvPr id="354" name="Google Shape;414;p19"/>
            <p:cNvSpPr txBox="1"/>
            <p:nvPr/>
          </p:nvSpPr>
          <p:spPr>
            <a:xfrm>
              <a:off x="1322135" y="196029"/>
              <a:ext cx="5280542" cy="300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Mantener una </a:t>
              </a:r>
              <a:r>
                <a:rPr b="1">
                  <a:solidFill>
                    <a:srgbClr val="DD722C"/>
                  </a:solidFill>
                </a:rPr>
                <a:t>buena actitud </a:t>
              </a:r>
              <a:r>
                <a:t>en el desarrollo de la actividad</a:t>
              </a:r>
            </a:p>
          </p:txBody>
        </p:sp>
        <p:sp>
          <p:nvSpPr>
            <p:cNvPr id="355" name="Google Shape;419;p19"/>
            <p:cNvSpPr/>
            <p:nvPr/>
          </p:nvSpPr>
          <p:spPr>
            <a:xfrm rot="5400000">
              <a:off x="176178" y="-176181"/>
              <a:ext cx="783014" cy="1135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600" y="0"/>
                  </a:moveTo>
                  <a:lnTo>
                    <a:pt x="18000" y="0"/>
                  </a:lnTo>
                  <a:cubicBezTo>
                    <a:pt x="19988" y="0"/>
                    <a:pt x="21600" y="1112"/>
                    <a:pt x="21600" y="2483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2483"/>
                  </a:lnTo>
                  <a:cubicBezTo>
                    <a:pt x="0" y="1112"/>
                    <a:pt x="1612" y="0"/>
                    <a:pt x="36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pic>
        <p:nvPicPr>
          <p:cNvPr id="357" name="Imagen 1" descr="Imagen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639332" y="1565094"/>
            <a:ext cx="3816537" cy="6006178"/>
          </a:xfrm>
          <a:prstGeom prst="rect">
            <a:avLst/>
          </a:prstGeom>
          <a:ln w="12700">
            <a:miter lim="400000"/>
          </a:ln>
        </p:spPr>
      </p:pic>
      <p:sp>
        <p:nvSpPr>
          <p:cNvPr id="358" name="Google Shape;406;p19"/>
          <p:cNvSpPr txBox="1"/>
          <p:nvPr/>
        </p:nvSpPr>
        <p:spPr>
          <a:xfrm>
            <a:off x="1343274" y="2451104"/>
            <a:ext cx="2527401" cy="3005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/>
          <a:p>
            <a:pPr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Trabajar </a:t>
            </a:r>
            <a:r>
              <a:rPr b="1">
                <a:solidFill>
                  <a:srgbClr val="DD722C"/>
                </a:solidFill>
              </a:rPr>
              <a:t>colaborativamente</a:t>
            </a:r>
          </a:p>
        </p:txBody>
      </p:sp>
      <p:sp>
        <p:nvSpPr>
          <p:cNvPr id="359" name="Google Shape;428;p19"/>
          <p:cNvSpPr/>
          <p:nvPr/>
        </p:nvSpPr>
        <p:spPr>
          <a:xfrm rot="5400000">
            <a:off x="184623" y="2033696"/>
            <a:ext cx="783009" cy="113536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600" y="0"/>
                </a:moveTo>
                <a:lnTo>
                  <a:pt x="18000" y="0"/>
                </a:lnTo>
                <a:cubicBezTo>
                  <a:pt x="19988" y="0"/>
                  <a:pt x="21600" y="1112"/>
                  <a:pt x="21600" y="2483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2483"/>
                </a:lnTo>
                <a:cubicBezTo>
                  <a:pt x="0" y="1112"/>
                  <a:pt x="1612" y="0"/>
                  <a:pt x="3600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60" name="Imagen 31" descr="Imagen 3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94892" y="2313377"/>
            <a:ext cx="683391" cy="576004"/>
          </a:xfrm>
          <a:prstGeom prst="rect">
            <a:avLst/>
          </a:prstGeom>
          <a:ln w="12700">
            <a:miter lim="400000"/>
          </a:ln>
        </p:spPr>
      </p:pic>
      <p:pic>
        <p:nvPicPr>
          <p:cNvPr id="361" name="Imagen 32" descr="Imagen 32"/>
          <p:cNvPicPr>
            <a:picLocks noChangeAspect="1"/>
          </p:cNvPicPr>
          <p:nvPr/>
        </p:nvPicPr>
        <p:blipFill>
          <a:blip r:embed="rId5">
            <a:extLst/>
          </a:blip>
          <a:srcRect r="56603" b="56897"/>
          <a:stretch>
            <a:fillRect/>
          </a:stretch>
        </p:blipFill>
        <p:spPr>
          <a:xfrm>
            <a:off x="367732" y="4678383"/>
            <a:ext cx="558774" cy="56260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17</a:t>
            </a:fld>
            <a:endParaRPr/>
          </a:p>
        </p:txBody>
      </p:sp>
      <p:sp>
        <p:nvSpPr>
          <p:cNvPr id="364" name="Google Shape;401;p19"/>
          <p:cNvSpPr txBox="1"/>
          <p:nvPr/>
        </p:nvSpPr>
        <p:spPr>
          <a:xfrm>
            <a:off x="366450" y="996495"/>
            <a:ext cx="4700400" cy="600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ANTES DE COMENZAR A TRABAJAR</a:t>
            </a:r>
          </a:p>
        </p:txBody>
      </p:sp>
      <p:sp>
        <p:nvSpPr>
          <p:cNvPr id="365" name="Google Shape;402;p19"/>
          <p:cNvSpPr txBox="1"/>
          <p:nvPr/>
        </p:nvSpPr>
        <p:spPr>
          <a:xfrm>
            <a:off x="375977" y="1283910"/>
            <a:ext cx="7017881" cy="5361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80000"/>
              </a:lnSpc>
              <a:defRPr sz="2800">
                <a:solidFill>
                  <a:srgbClr val="A93501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TOMA LAS SIGUIENTES </a:t>
            </a:r>
            <a:r>
              <a:rPr b="1">
                <a:solidFill>
                  <a:srgbClr val="ED6B00"/>
                </a:solidFill>
              </a:rPr>
              <a:t>PRECAUCIONES</a:t>
            </a:r>
          </a:p>
        </p:txBody>
      </p:sp>
      <p:grpSp>
        <p:nvGrpSpPr>
          <p:cNvPr id="370" name="Grupo 17"/>
          <p:cNvGrpSpPr/>
          <p:nvPr/>
        </p:nvGrpSpPr>
        <p:grpSpPr>
          <a:xfrm>
            <a:off x="-4655" y="4568183"/>
            <a:ext cx="9109183" cy="783006"/>
            <a:chOff x="0" y="0"/>
            <a:chExt cx="9109182" cy="783005"/>
          </a:xfrm>
        </p:grpSpPr>
        <p:sp>
          <p:nvSpPr>
            <p:cNvPr id="366" name="Google Shape;406;p19"/>
            <p:cNvSpPr txBox="1"/>
            <p:nvPr/>
          </p:nvSpPr>
          <p:spPr>
            <a:xfrm>
              <a:off x="1334833" y="222245"/>
              <a:ext cx="7774350" cy="3005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Se </a:t>
              </a:r>
              <a:r>
                <a:rPr b="1">
                  <a:solidFill>
                    <a:srgbClr val="ED6B00"/>
                  </a:solidFill>
                </a:rPr>
                <a:t>riguroso</a:t>
              </a:r>
              <a:r>
                <a:t> y </a:t>
              </a:r>
              <a:r>
                <a:rPr b="1">
                  <a:solidFill>
                    <a:srgbClr val="ED6B00"/>
                  </a:solidFill>
                </a:rPr>
                <a:t>ordenado</a:t>
              </a:r>
              <a:r>
                <a:t> con los antecedentes que manejas.</a:t>
              </a:r>
            </a:p>
          </p:txBody>
        </p:sp>
        <p:grpSp>
          <p:nvGrpSpPr>
            <p:cNvPr id="369" name="Grupo 12"/>
            <p:cNvGrpSpPr/>
            <p:nvPr/>
          </p:nvGrpSpPr>
          <p:grpSpPr>
            <a:xfrm>
              <a:off x="-1" y="-1"/>
              <a:ext cx="1135368" cy="783007"/>
              <a:chOff x="0" y="0"/>
              <a:chExt cx="1135366" cy="783005"/>
            </a:xfrm>
          </p:grpSpPr>
          <p:sp>
            <p:nvSpPr>
              <p:cNvPr id="367" name="Google Shape;422;p19"/>
              <p:cNvSpPr/>
              <p:nvPr/>
            </p:nvSpPr>
            <p:spPr>
              <a:xfrm rot="5400000">
                <a:off x="176180" y="-176181"/>
                <a:ext cx="783006" cy="11353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pic>
            <p:nvPicPr>
              <p:cNvPr id="368" name="Imagen 3" descr="Imagen 3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tretch>
                <a:fillRect/>
              </a:stretch>
            </p:blipFill>
            <p:spPr>
              <a:xfrm>
                <a:off x="286450" y="103502"/>
                <a:ext cx="683387" cy="5760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375" name="Grupo 16"/>
          <p:cNvGrpSpPr/>
          <p:nvPr/>
        </p:nvGrpSpPr>
        <p:grpSpPr>
          <a:xfrm>
            <a:off x="-4655" y="3697447"/>
            <a:ext cx="6615370" cy="783006"/>
            <a:chOff x="0" y="0"/>
            <a:chExt cx="6615369" cy="783005"/>
          </a:xfrm>
        </p:grpSpPr>
        <p:sp>
          <p:nvSpPr>
            <p:cNvPr id="371" name="Google Shape;414;p19"/>
            <p:cNvSpPr txBox="1"/>
            <p:nvPr/>
          </p:nvSpPr>
          <p:spPr>
            <a:xfrm>
              <a:off x="1334834" y="94428"/>
              <a:ext cx="5280536" cy="5545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Cuidado con los dispositivos externos,  asegura la información instalando </a:t>
              </a:r>
              <a:r>
                <a:rPr b="1">
                  <a:solidFill>
                    <a:srgbClr val="ED6B00"/>
                  </a:solidFill>
                </a:rPr>
                <a:t>antivirus</a:t>
              </a:r>
              <a:r>
                <a:rPr>
                  <a:solidFill>
                    <a:srgbClr val="ED6B00"/>
                  </a:solidFill>
                </a:rPr>
                <a:t>.</a:t>
              </a:r>
            </a:p>
          </p:txBody>
        </p:sp>
        <p:grpSp>
          <p:nvGrpSpPr>
            <p:cNvPr id="374" name="Grupo 11"/>
            <p:cNvGrpSpPr/>
            <p:nvPr/>
          </p:nvGrpSpPr>
          <p:grpSpPr>
            <a:xfrm>
              <a:off x="-1" y="-1"/>
              <a:ext cx="1135369" cy="783007"/>
              <a:chOff x="0" y="0"/>
              <a:chExt cx="1135367" cy="783005"/>
            </a:xfrm>
          </p:grpSpPr>
          <p:sp>
            <p:nvSpPr>
              <p:cNvPr id="372" name="Google Shape;419;p19"/>
              <p:cNvSpPr/>
              <p:nvPr/>
            </p:nvSpPr>
            <p:spPr>
              <a:xfrm rot="5400000">
                <a:off x="176181" y="-176182"/>
                <a:ext cx="783006" cy="1135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pic>
            <p:nvPicPr>
              <p:cNvPr id="373" name="Imagen 4" descr="Imagen 4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286451" y="103502"/>
                <a:ext cx="683387" cy="5760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380" name="Grupo 14"/>
          <p:cNvGrpSpPr/>
          <p:nvPr/>
        </p:nvGrpSpPr>
        <p:grpSpPr>
          <a:xfrm>
            <a:off x="-4655" y="1955978"/>
            <a:ext cx="9178010" cy="783006"/>
            <a:chOff x="0" y="0"/>
            <a:chExt cx="9178009" cy="783005"/>
          </a:xfrm>
        </p:grpSpPr>
        <p:sp>
          <p:nvSpPr>
            <p:cNvPr id="376" name="Google Shape;404;p19"/>
            <p:cNvSpPr txBox="1"/>
            <p:nvPr/>
          </p:nvSpPr>
          <p:spPr>
            <a:xfrm>
              <a:off x="1334833" y="222245"/>
              <a:ext cx="7843177" cy="3005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Cuida </a:t>
              </a:r>
              <a:r>
                <a:rPr b="1">
                  <a:solidFill>
                    <a:srgbClr val="ED6B00"/>
                  </a:solidFill>
                </a:rPr>
                <a:t>tus claves </a:t>
              </a:r>
              <a:r>
                <a:t>de acceso.</a:t>
              </a:r>
            </a:p>
          </p:txBody>
        </p:sp>
        <p:grpSp>
          <p:nvGrpSpPr>
            <p:cNvPr id="379" name="Grupo 9"/>
            <p:cNvGrpSpPr/>
            <p:nvPr/>
          </p:nvGrpSpPr>
          <p:grpSpPr>
            <a:xfrm>
              <a:off x="-1" y="-1"/>
              <a:ext cx="1135368" cy="783007"/>
              <a:chOff x="0" y="0"/>
              <a:chExt cx="1135366" cy="783005"/>
            </a:xfrm>
          </p:grpSpPr>
          <p:sp>
            <p:nvSpPr>
              <p:cNvPr id="377" name="Google Shape;412;p19"/>
              <p:cNvSpPr/>
              <p:nvPr/>
            </p:nvSpPr>
            <p:spPr>
              <a:xfrm rot="5400000">
                <a:off x="176180" y="-176181"/>
                <a:ext cx="783006" cy="11353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pic>
            <p:nvPicPr>
              <p:cNvPr id="378" name="Imagen 5" descr="Imagen 5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262214" y="83074"/>
                <a:ext cx="731860" cy="616857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385" name="Grupo 15"/>
          <p:cNvGrpSpPr/>
          <p:nvPr/>
        </p:nvGrpSpPr>
        <p:grpSpPr>
          <a:xfrm>
            <a:off x="-4656" y="2826712"/>
            <a:ext cx="8912540" cy="783006"/>
            <a:chOff x="0" y="0"/>
            <a:chExt cx="8912538" cy="783005"/>
          </a:xfrm>
        </p:grpSpPr>
        <p:sp>
          <p:nvSpPr>
            <p:cNvPr id="381" name="Google Shape;405;p19"/>
            <p:cNvSpPr txBox="1"/>
            <p:nvPr/>
          </p:nvSpPr>
          <p:spPr>
            <a:xfrm>
              <a:off x="1334833" y="222245"/>
              <a:ext cx="7577707" cy="3005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Resguarda la </a:t>
              </a:r>
              <a:r>
                <a:rPr b="1">
                  <a:solidFill>
                    <a:srgbClr val="ED6B00"/>
                  </a:solidFill>
                </a:rPr>
                <a:t>confidencialidad</a:t>
              </a:r>
              <a:r>
                <a:t> de la información.</a:t>
              </a:r>
            </a:p>
          </p:txBody>
        </p:sp>
        <p:grpSp>
          <p:nvGrpSpPr>
            <p:cNvPr id="384" name="Grupo 10"/>
            <p:cNvGrpSpPr/>
            <p:nvPr/>
          </p:nvGrpSpPr>
          <p:grpSpPr>
            <a:xfrm>
              <a:off x="-1" y="-1"/>
              <a:ext cx="1135369" cy="783007"/>
              <a:chOff x="0" y="0"/>
              <a:chExt cx="1135367" cy="783005"/>
            </a:xfrm>
          </p:grpSpPr>
          <p:sp>
            <p:nvSpPr>
              <p:cNvPr id="382" name="Google Shape;416;p19"/>
              <p:cNvSpPr/>
              <p:nvPr/>
            </p:nvSpPr>
            <p:spPr>
              <a:xfrm rot="5400000">
                <a:off x="176181" y="-176182"/>
                <a:ext cx="783006" cy="1135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pic>
            <p:nvPicPr>
              <p:cNvPr id="383" name="Imagen 6" descr="Imagen 6"/>
              <p:cNvPicPr>
                <a:picLocks noChangeAspect="1"/>
              </p:cNvPicPr>
              <p:nvPr/>
            </p:nvPicPr>
            <p:blipFill>
              <a:blip r:embed="rId5">
                <a:extLst/>
              </a:blip>
              <a:stretch>
                <a:fillRect/>
              </a:stretch>
            </p:blipFill>
            <p:spPr>
              <a:xfrm>
                <a:off x="286451" y="103502"/>
                <a:ext cx="683387" cy="5760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390" name="Grupo 18"/>
          <p:cNvGrpSpPr/>
          <p:nvPr/>
        </p:nvGrpSpPr>
        <p:grpSpPr>
          <a:xfrm>
            <a:off x="-4655" y="5438916"/>
            <a:ext cx="6861175" cy="783006"/>
            <a:chOff x="0" y="0"/>
            <a:chExt cx="6861174" cy="783005"/>
          </a:xfrm>
        </p:grpSpPr>
        <p:sp>
          <p:nvSpPr>
            <p:cNvPr id="386" name="Google Shape;406;p19"/>
            <p:cNvSpPr txBox="1"/>
            <p:nvPr/>
          </p:nvSpPr>
          <p:spPr>
            <a:xfrm>
              <a:off x="1334832" y="123924"/>
              <a:ext cx="5526343" cy="5545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t">
              <a:spAutoFit/>
            </a:bodyPr>
            <a:lstStyle/>
            <a:p>
              <a:pPr>
                <a:defRPr sz="1600">
                  <a:latin typeface="Calibri"/>
                  <a:ea typeface="Calibri"/>
                  <a:cs typeface="Calibri"/>
                  <a:sym typeface="Calibri"/>
                </a:defRPr>
              </a:pPr>
              <a:r>
                <a:t>Realiza trabajo en equipo con </a:t>
              </a:r>
              <a:r>
                <a:rPr b="1">
                  <a:solidFill>
                    <a:srgbClr val="ED6B00"/>
                  </a:solidFill>
                </a:rPr>
                <a:t>respeto</a:t>
              </a:r>
              <a:r>
                <a:t> en tus opiniones, </a:t>
              </a:r>
            </a:p>
            <a:p>
              <a:pPr>
                <a:defRPr sz="1600" b="1">
                  <a:solidFill>
                    <a:srgbClr val="ED6B00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r>
                <a:t>escucha</a:t>
              </a:r>
              <a:r>
                <a:rPr b="0">
                  <a:solidFill>
                    <a:srgbClr val="000000"/>
                  </a:solidFill>
                </a:rPr>
                <a:t> a los demás. </a:t>
              </a:r>
            </a:p>
          </p:txBody>
        </p:sp>
        <p:grpSp>
          <p:nvGrpSpPr>
            <p:cNvPr id="389" name="Grupo 13"/>
            <p:cNvGrpSpPr/>
            <p:nvPr/>
          </p:nvGrpSpPr>
          <p:grpSpPr>
            <a:xfrm>
              <a:off x="-1" y="-1"/>
              <a:ext cx="1135369" cy="783007"/>
              <a:chOff x="0" y="0"/>
              <a:chExt cx="1135367" cy="783005"/>
            </a:xfrm>
          </p:grpSpPr>
          <p:sp>
            <p:nvSpPr>
              <p:cNvPr id="387" name="Google Shape;428;p19"/>
              <p:cNvSpPr/>
              <p:nvPr/>
            </p:nvSpPr>
            <p:spPr>
              <a:xfrm rot="5400000">
                <a:off x="176181" y="-176182"/>
                <a:ext cx="783006" cy="11353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600" y="0"/>
                    </a:moveTo>
                    <a:lnTo>
                      <a:pt x="18000" y="0"/>
                    </a:lnTo>
                    <a:cubicBezTo>
                      <a:pt x="19988" y="0"/>
                      <a:pt x="21600" y="1112"/>
                      <a:pt x="21600" y="2483"/>
                    </a:cubicBez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2483"/>
                    </a:lnTo>
                    <a:cubicBezTo>
                      <a:pt x="0" y="1112"/>
                      <a:pt x="1612" y="0"/>
                      <a:pt x="3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>
                  <a:defRPr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pic>
            <p:nvPicPr>
              <p:cNvPr id="388" name="Imagen 8" descr="Imagen 8"/>
              <p:cNvPicPr>
                <a:picLocks noChangeAspect="1"/>
              </p:cNvPicPr>
              <p:nvPr/>
            </p:nvPicPr>
            <p:blipFill>
              <a:blip r:embed="rId6">
                <a:extLst/>
              </a:blip>
              <a:stretch>
                <a:fillRect/>
              </a:stretch>
            </p:blipFill>
            <p:spPr>
              <a:xfrm>
                <a:off x="286450" y="103502"/>
                <a:ext cx="683390" cy="57600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pic>
        <p:nvPicPr>
          <p:cNvPr id="391" name="Imagen 1" descr="Imagen 1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5639332" y="1565094"/>
            <a:ext cx="3816534" cy="60061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18</a:t>
            </a:fld>
            <a:endParaRPr/>
          </a:p>
        </p:txBody>
      </p:sp>
      <p:grpSp>
        <p:nvGrpSpPr>
          <p:cNvPr id="396" name="Google Shape;450;p21"/>
          <p:cNvGrpSpPr/>
          <p:nvPr/>
        </p:nvGrpSpPr>
        <p:grpSpPr>
          <a:xfrm>
            <a:off x="431623" y="2285848"/>
            <a:ext cx="8839202" cy="3238193"/>
            <a:chOff x="0" y="0"/>
            <a:chExt cx="8839200" cy="3238192"/>
          </a:xfrm>
        </p:grpSpPr>
        <p:sp>
          <p:nvSpPr>
            <p:cNvPr id="394" name="Rounded Rectangle"/>
            <p:cNvSpPr/>
            <p:nvPr/>
          </p:nvSpPr>
          <p:spPr>
            <a:xfrm>
              <a:off x="0" y="0"/>
              <a:ext cx="8839201" cy="323819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>
              <a:solidFill>
                <a:schemeClr val="accent2">
                  <a:lumOff val="21764"/>
                </a:scheme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395" name="Text"/>
            <p:cNvSpPr txBox="1"/>
            <p:nvPr/>
          </p:nvSpPr>
          <p:spPr>
            <a:xfrm>
              <a:off x="162838" y="1428979"/>
              <a:ext cx="8513525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sp>
        <p:nvSpPr>
          <p:cNvPr id="397" name="Google Shape;438;p20"/>
          <p:cNvSpPr txBox="1"/>
          <p:nvPr/>
        </p:nvSpPr>
        <p:spPr>
          <a:xfrm>
            <a:off x="375974" y="1265365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ACTIVIDAD PRÁCTICA</a:t>
            </a:r>
          </a:p>
        </p:txBody>
      </p:sp>
      <p:sp>
        <p:nvSpPr>
          <p:cNvPr id="398" name="Google Shape;442;p20"/>
          <p:cNvSpPr/>
          <p:nvPr/>
        </p:nvSpPr>
        <p:spPr>
          <a:xfrm>
            <a:off x="5279923" y="7354529"/>
            <a:ext cx="2723536" cy="20514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9" name="Google Shape;443;p20"/>
          <p:cNvSpPr txBox="1"/>
          <p:nvPr/>
        </p:nvSpPr>
        <p:spPr>
          <a:xfrm>
            <a:off x="429122" y="1033303"/>
            <a:ext cx="4700401" cy="600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¡PRACTIQUEMOS!</a:t>
            </a:r>
          </a:p>
        </p:txBody>
      </p:sp>
      <p:sp>
        <p:nvSpPr>
          <p:cNvPr id="400" name="Google Shape;168;p5"/>
          <p:cNvSpPr txBox="1"/>
          <p:nvPr/>
        </p:nvSpPr>
        <p:spPr>
          <a:xfrm>
            <a:off x="3518354" y="1033303"/>
            <a:ext cx="1045820" cy="941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 algn="r">
              <a:lnSpc>
                <a:spcPct val="90000"/>
              </a:lnSpc>
              <a:defRPr sz="6000">
                <a:solidFill>
                  <a:srgbClr val="FFB375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10</a:t>
            </a:r>
          </a:p>
        </p:txBody>
      </p:sp>
      <p:pic>
        <p:nvPicPr>
          <p:cNvPr id="401" name="Imagen 2" descr="Imagen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716055" y="3978569"/>
            <a:ext cx="6899893" cy="3974396"/>
          </a:xfrm>
          <a:prstGeom prst="rect">
            <a:avLst/>
          </a:prstGeom>
          <a:ln w="12700">
            <a:miter lim="400000"/>
          </a:ln>
        </p:spPr>
      </p:pic>
      <p:sp>
        <p:nvSpPr>
          <p:cNvPr id="402" name="Google Shape;97;p3"/>
          <p:cNvSpPr txBox="1"/>
          <p:nvPr/>
        </p:nvSpPr>
        <p:spPr>
          <a:xfrm>
            <a:off x="2686559" y="6881800"/>
            <a:ext cx="1639637" cy="3171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>
            <a:spAutoFit/>
          </a:bodyPr>
          <a:lstStyle>
            <a:lvl1pPr>
              <a:defRPr sz="11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° Medio | Presentación</a:t>
            </a:r>
          </a:p>
        </p:txBody>
      </p:sp>
      <p:sp>
        <p:nvSpPr>
          <p:cNvPr id="403" name="Google Shape;445;p20"/>
          <p:cNvSpPr txBox="1"/>
          <p:nvPr/>
        </p:nvSpPr>
        <p:spPr>
          <a:xfrm>
            <a:off x="958646" y="2997543"/>
            <a:ext cx="5881542" cy="2290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90000"/>
              </a:lnSpc>
              <a:defRPr sz="2000">
                <a:solidFill>
                  <a:srgbClr val="A93501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DE LA </a:t>
            </a:r>
            <a:r>
              <a:rPr b="1">
                <a:solidFill>
                  <a:srgbClr val="ED6B00"/>
                </a:solidFill>
              </a:rPr>
              <a:t>EMPRESA PRIVADA</a:t>
            </a: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 b="1">
              <a:solidFill>
                <a:srgbClr val="ED6B00"/>
              </a:solidFill>
            </a:endParaRPr>
          </a:p>
          <a:p>
            <a:pPr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Ahora realizaremos una actividad práctica. Para ello utiliza el archivo </a:t>
            </a:r>
            <a:r>
              <a:rPr b="1">
                <a:solidFill>
                  <a:srgbClr val="ED6B00"/>
                </a:solidFill>
              </a:rPr>
              <a:t>"Actividad Práctica 10" </a:t>
            </a:r>
            <a:r>
              <a:t>y sigue las instrucciones señaladas. </a:t>
            </a:r>
          </a:p>
          <a:p>
            <a:pPr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>
              <a:defRPr sz="21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¡Éxito! </a:t>
            </a:r>
            <a:r>
              <a:rPr sz="1600" b="0">
                <a:solidFill>
                  <a:srgbClr val="000000"/>
                </a:solidFill>
                <a:latin typeface="+mj-lt"/>
                <a:ea typeface="+mj-ea"/>
                <a:cs typeface="+mj-cs"/>
                <a:sym typeface="Arial"/>
              </a:rPr>
              <a:t> </a:t>
            </a:r>
          </a:p>
          <a:p>
            <a:pPr>
              <a:defRPr sz="1600"/>
            </a:pPr>
            <a:r>
              <a:t/>
            </a:r>
            <a:br/>
            <a:endParaRPr/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343;p14"/>
          <p:cNvSpPr txBox="1">
            <a:spLocks noGrp="1"/>
          </p:cNvSpPr>
          <p:nvPr>
            <p:ph type="sldNum" sz="quarter" idx="2"/>
          </p:nvPr>
        </p:nvSpPr>
        <p:spPr>
          <a:xfrm>
            <a:off x="371685" y="6881800"/>
            <a:ext cx="337161" cy="317118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19</a:t>
            </a:fld>
            <a:endParaRPr/>
          </a:p>
        </p:txBody>
      </p:sp>
      <p:grpSp>
        <p:nvGrpSpPr>
          <p:cNvPr id="408" name="Google Shape;450;p21"/>
          <p:cNvGrpSpPr/>
          <p:nvPr/>
        </p:nvGrpSpPr>
        <p:grpSpPr>
          <a:xfrm>
            <a:off x="431623" y="2285848"/>
            <a:ext cx="8839202" cy="3238193"/>
            <a:chOff x="0" y="0"/>
            <a:chExt cx="8839200" cy="3238192"/>
          </a:xfrm>
        </p:grpSpPr>
        <p:sp>
          <p:nvSpPr>
            <p:cNvPr id="406" name="Rounded Rectangle"/>
            <p:cNvSpPr/>
            <p:nvPr/>
          </p:nvSpPr>
          <p:spPr>
            <a:xfrm>
              <a:off x="0" y="0"/>
              <a:ext cx="8839201" cy="3238193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>
              <a:solidFill>
                <a:schemeClr val="accent2">
                  <a:lumOff val="21764"/>
                </a:schemeClr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/>
            </a:p>
          </p:txBody>
        </p:sp>
        <p:sp>
          <p:nvSpPr>
            <p:cNvPr id="407" name="Text"/>
            <p:cNvSpPr txBox="1"/>
            <p:nvPr/>
          </p:nvSpPr>
          <p:spPr>
            <a:xfrm>
              <a:off x="162838" y="1428979"/>
              <a:ext cx="8513525" cy="38023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424" tIns="91424" rIns="91424" bIns="91424" numCol="1" anchor="ctr">
              <a:spAutoFit/>
            </a:bodyPr>
            <a:lstStyle/>
            <a:p>
              <a:r>
                <a:t>    </a:t>
              </a:r>
            </a:p>
          </p:txBody>
        </p:sp>
      </p:grpSp>
      <p:sp>
        <p:nvSpPr>
          <p:cNvPr id="409" name="Google Shape;453;p21"/>
          <p:cNvSpPr/>
          <p:nvPr/>
        </p:nvSpPr>
        <p:spPr>
          <a:xfrm>
            <a:off x="5279923" y="7354529"/>
            <a:ext cx="2723536" cy="20514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10" name="Google Shape;455;p21"/>
          <p:cNvSpPr txBox="1"/>
          <p:nvPr/>
        </p:nvSpPr>
        <p:spPr>
          <a:xfrm>
            <a:off x="375974" y="1265365"/>
            <a:ext cx="8950502" cy="5361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lnSpc>
                <a:spcPct val="80000"/>
              </a:lnSpc>
              <a:defRPr sz="28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TICKET DE SALIDA</a:t>
            </a:r>
          </a:p>
        </p:txBody>
      </p:sp>
      <p:sp>
        <p:nvSpPr>
          <p:cNvPr id="411" name="Google Shape;456;p21"/>
          <p:cNvSpPr txBox="1"/>
          <p:nvPr/>
        </p:nvSpPr>
        <p:spPr>
          <a:xfrm>
            <a:off x="366450" y="996495"/>
            <a:ext cx="4700400" cy="600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>
            <a:lvl1pPr>
              <a:defRPr b="1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ANTES DE TERMINAR:</a:t>
            </a:r>
          </a:p>
        </p:txBody>
      </p:sp>
      <p:pic>
        <p:nvPicPr>
          <p:cNvPr id="412" name="Imagen 8" descr="Imagen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30530" y="2890682"/>
            <a:ext cx="2963595" cy="4629223"/>
          </a:xfrm>
          <a:prstGeom prst="rect">
            <a:avLst/>
          </a:prstGeom>
          <a:ln w="12700">
            <a:miter lim="400000"/>
          </a:ln>
        </p:spPr>
      </p:pic>
      <p:sp>
        <p:nvSpPr>
          <p:cNvPr id="413" name="Google Shape;445;p20"/>
          <p:cNvSpPr txBox="1"/>
          <p:nvPr/>
        </p:nvSpPr>
        <p:spPr>
          <a:xfrm>
            <a:off x="958646" y="2899870"/>
            <a:ext cx="5107858" cy="2552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91424" tIns="91424" rIns="91424" bIns="91424" anchor="ctr">
            <a:spAutoFit/>
          </a:bodyPr>
          <a:lstStyle/>
          <a:p>
            <a:pPr>
              <a:lnSpc>
                <a:spcPct val="90000"/>
              </a:lnSpc>
              <a:defRPr sz="2000">
                <a:solidFill>
                  <a:srgbClr val="A93501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BENEFICIOS DE LA </a:t>
            </a:r>
            <a:r>
              <a:rPr b="1">
                <a:solidFill>
                  <a:srgbClr val="ED6B00"/>
                </a:solidFill>
              </a:rPr>
              <a:t>EMPRESA PRIVADA</a:t>
            </a: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endParaRPr b="1">
              <a:solidFill>
                <a:srgbClr val="ED6B00"/>
              </a:solidFill>
            </a:endParaRPr>
          </a:p>
          <a:p>
            <a:pPr>
              <a:lnSpc>
                <a:spcPct val="115000"/>
              </a:lnSpc>
              <a:defRPr sz="1600">
                <a:latin typeface="Calibri"/>
                <a:ea typeface="Calibri"/>
                <a:cs typeface="Calibri"/>
                <a:sym typeface="Calibri"/>
              </a:defRPr>
            </a:pPr>
            <a:r>
              <a:t>¡No olvides contestar la Autoevaluación y entregar el Ticket de Salida!</a:t>
            </a:r>
          </a:p>
          <a:p>
            <a:pPr>
              <a:lnSpc>
                <a:spcPct val="115000"/>
              </a:lnSpc>
              <a:defRPr sz="1600"/>
            </a:pPr>
            <a:endParaRPr/>
          </a:p>
          <a:p>
            <a:pPr>
              <a:lnSpc>
                <a:spcPct val="115000"/>
              </a:lnSpc>
              <a:defRPr sz="2100" b="1">
                <a:solidFill>
                  <a:srgbClr val="ED6B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¡Hasta la próxima! </a:t>
            </a:r>
            <a:endParaRPr>
              <a:latin typeface="+mj-lt"/>
              <a:ea typeface="+mj-ea"/>
              <a:cs typeface="+mj-cs"/>
              <a:sym typeface="Arial"/>
            </a:endParaRPr>
          </a:p>
          <a:p>
            <a:pPr>
              <a:defRPr sz="1600"/>
            </a:pPr>
            <a:r>
              <a:rPr sz="2100" b="1">
                <a:solidFill>
                  <a:srgbClr val="ED6B00"/>
                </a:solidFill>
              </a:rPr>
              <a:t/>
            </a:r>
            <a:br>
              <a:rPr sz="2100" b="1">
                <a:solidFill>
                  <a:srgbClr val="ED6B00"/>
                </a:solidFill>
              </a:rPr>
            </a:br>
            <a:endParaRPr sz="2100" b="1">
              <a:solidFill>
                <a:srgbClr val="ED6B00"/>
              </a:solidFill>
            </a:endParaRPr>
          </a:p>
        </p:txBody>
      </p:sp>
      <p:pic>
        <p:nvPicPr>
          <p:cNvPr id="414" name="Imagen 16" descr="Imagen 1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210792" y="4159041"/>
            <a:ext cx="673177" cy="6037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AB40"/>
      </a:accent1>
      <a:accent2>
        <a:srgbClr val="212121"/>
      </a:accent2>
      <a:accent3>
        <a:srgbClr val="78909C"/>
      </a:accent3>
      <a:accent4>
        <a:srgbClr val="8F6024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FAB40"/>
      </a:accent1>
      <a:accent2>
        <a:srgbClr val="212121"/>
      </a:accent2>
      <a:accent3>
        <a:srgbClr val="78909C"/>
      </a:accent3>
      <a:accent4>
        <a:srgbClr val="8F6024"/>
      </a:accent4>
      <a:accent5>
        <a:srgbClr val="0097A7"/>
      </a:accent5>
      <a:accent6>
        <a:srgbClr val="EEFF41"/>
      </a:accent6>
      <a:hlink>
        <a:srgbClr val="0000FF"/>
      </a:hlink>
      <a:folHlink>
        <a:srgbClr val="FF00FF"/>
      </a:folHlink>
    </a:clrScheme>
    <a:fontScheme name="Simple Light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Simple 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946</Words>
  <Application>Microsoft Office PowerPoint</Application>
  <PresentationFormat>Personalizado</PresentationFormat>
  <Paragraphs>200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Roman</vt:lpstr>
      <vt:lpstr>Simple Light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Isabel Nuñez</cp:lastModifiedBy>
  <cp:revision>4</cp:revision>
  <dcterms:modified xsi:type="dcterms:W3CDTF">2021-02-17T04:29:13Z</dcterms:modified>
</cp:coreProperties>
</file>