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i1hNSlfeW7vyd+N5ZrtPSrdNoi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218FC1-6C28-4522-AB4B-1EA18B3D378F}">
  <a:tblStyle styleId="{9C218FC1-6C28-4522-AB4B-1EA18B3D378F}" styleName="Table_0">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FE2CD"/>
          </a:solidFill>
        </a:fill>
      </a:tcStyle>
    </a:wholeTbl>
    <a:band1H>
      <a:tcTxStyle b="off" i="off"/>
    </a:band1H>
    <a:band2H>
      <a:tcTxStyle b="off" i="off"/>
      <a:tcStyle>
        <a:fill>
          <a:solidFill>
            <a:srgbClr val="FFF1E8"/>
          </a:solidFill>
        </a:fill>
      </a:tcStyle>
    </a:band2H>
    <a:band1V>
      <a:tcTxStyle b="off" i="off"/>
    </a:band1V>
    <a:band2V>
      <a:tcTxStyle b="off" i="off"/>
    </a:band2V>
    <a:lastCol>
      <a:tcTxStyle b="off" i="off"/>
    </a:lastCol>
    <a:firstCol>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Col>
    <a:lastRow>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381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lastRow>
    <a:seCell>
      <a:tcTxStyle b="off" i="off"/>
    </a:seCell>
    <a:swCell>
      <a:tcTxStyle b="off" i="off"/>
    </a:swCell>
    <a:firstRow>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381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0: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1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13: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14: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15: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16: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17: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18: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19: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20: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p2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p2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23: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p24: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p25: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p26: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4" name="Google Shape;524;p27: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3: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4: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5: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6: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7: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8: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9: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showMasterSp="0" type="title">
  <p:cSld name="TITLE">
    <p:spTree>
      <p:nvGrpSpPr>
        <p:cNvPr id="15" name="Shape 15"/>
        <p:cNvGrpSpPr/>
        <p:nvPr/>
      </p:nvGrpSpPr>
      <p:grpSpPr>
        <a:xfrm>
          <a:off x="0" y="0"/>
          <a:ext cx="0" cy="0"/>
          <a:chOff x="0" y="0"/>
          <a:chExt cx="0" cy="0"/>
        </a:xfrm>
      </p:grpSpPr>
      <p:pic>
        <p:nvPicPr>
          <p:cNvPr descr="Imagen 24" id="16" name="Google Shape;16;p29"/>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17" name="Google Shape;17;p29"/>
          <p:cNvGrpSpPr/>
          <p:nvPr/>
        </p:nvGrpSpPr>
        <p:grpSpPr>
          <a:xfrm>
            <a:off x="242846" y="1756541"/>
            <a:ext cx="9346516" cy="5675937"/>
            <a:chOff x="-2" y="-2"/>
            <a:chExt cx="9346515" cy="5675936"/>
          </a:xfrm>
        </p:grpSpPr>
        <p:sp>
          <p:nvSpPr>
            <p:cNvPr id="18" name="Google Shape;18;p29"/>
            <p:cNvSpPr/>
            <p:nvPr/>
          </p:nvSpPr>
          <p:spPr>
            <a:xfrm>
              <a:off x="-2" y="-2"/>
              <a:ext cx="9346515" cy="567593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9"/>
            <p:cNvSpPr txBox="1"/>
            <p:nvPr/>
          </p:nvSpPr>
          <p:spPr>
            <a:xfrm>
              <a:off x="0" y="2647845"/>
              <a:ext cx="9091329"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Google Shape;12;p23" id="20" name="Google Shape;20;p29"/>
          <p:cNvPicPr preferRelativeResize="0"/>
          <p:nvPr/>
        </p:nvPicPr>
        <p:blipFill rotWithShape="1">
          <a:blip r:embed="rId3">
            <a:alphaModFix/>
          </a:blip>
          <a:srcRect b="0" l="0" r="0" t="0"/>
          <a:stretch/>
        </p:blipFill>
        <p:spPr>
          <a:xfrm>
            <a:off x="8521706" y="6387272"/>
            <a:ext cx="830665" cy="756006"/>
          </a:xfrm>
          <a:prstGeom prst="rect">
            <a:avLst/>
          </a:prstGeom>
          <a:noFill/>
          <a:ln>
            <a:noFill/>
          </a:ln>
        </p:spPr>
      </p:pic>
      <p:sp>
        <p:nvSpPr>
          <p:cNvPr id="21" name="Google Shape;21;p29"/>
          <p:cNvSpPr/>
          <p:nvPr/>
        </p:nvSpPr>
        <p:spPr>
          <a:xfrm>
            <a:off x="436350" y="6464001"/>
            <a:ext cx="7891862" cy="680480"/>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17" id="22" name="Google Shape;22;p29"/>
          <p:cNvPicPr preferRelativeResize="0"/>
          <p:nvPr/>
        </p:nvPicPr>
        <p:blipFill rotWithShape="1">
          <a:blip r:embed="rId4">
            <a:alphaModFix/>
          </a:blip>
          <a:srcRect b="0" l="0" r="0" t="0"/>
          <a:stretch/>
        </p:blipFill>
        <p:spPr>
          <a:xfrm>
            <a:off x="433440" y="6462795"/>
            <a:ext cx="690488" cy="680481"/>
          </a:xfrm>
          <a:prstGeom prst="rect">
            <a:avLst/>
          </a:prstGeom>
          <a:noFill/>
          <a:ln>
            <a:noFill/>
          </a:ln>
        </p:spPr>
      </p:pic>
      <p:pic>
        <p:nvPicPr>
          <p:cNvPr descr="Imagen 1" id="23" name="Google Shape;23;p29"/>
          <p:cNvPicPr preferRelativeResize="0"/>
          <p:nvPr/>
        </p:nvPicPr>
        <p:blipFill rotWithShape="1">
          <a:blip r:embed="rId5">
            <a:alphaModFix/>
          </a:blip>
          <a:srcRect b="0" l="0" r="0" t="0"/>
          <a:stretch/>
        </p:blipFill>
        <p:spPr>
          <a:xfrm>
            <a:off x="8272364" y="1222172"/>
            <a:ext cx="1080006" cy="241875"/>
          </a:xfrm>
          <a:prstGeom prst="rect">
            <a:avLst/>
          </a:prstGeom>
          <a:noFill/>
          <a:ln>
            <a:noFill/>
          </a:ln>
        </p:spPr>
      </p:pic>
      <p:pic>
        <p:nvPicPr>
          <p:cNvPr descr="Imagen 2" id="24" name="Google Shape;24;p29"/>
          <p:cNvPicPr preferRelativeResize="0"/>
          <p:nvPr/>
        </p:nvPicPr>
        <p:blipFill rotWithShape="1">
          <a:blip r:embed="rId6">
            <a:alphaModFix/>
          </a:blip>
          <a:srcRect b="0" l="0" r="0" t="0"/>
          <a:stretch/>
        </p:blipFill>
        <p:spPr>
          <a:xfrm>
            <a:off x="8272364" y="418596"/>
            <a:ext cx="1080006" cy="664778"/>
          </a:xfrm>
          <a:prstGeom prst="rect">
            <a:avLst/>
          </a:prstGeom>
          <a:noFill/>
          <a:ln>
            <a:noFill/>
          </a:ln>
        </p:spPr>
      </p:pic>
      <p:sp>
        <p:nvSpPr>
          <p:cNvPr id="25" name="Google Shape;25;p29"/>
          <p:cNvSpPr txBox="1"/>
          <p:nvPr>
            <p:ph idx="12" type="sldNum"/>
          </p:nvPr>
        </p:nvSpPr>
        <p:spPr>
          <a:xfrm>
            <a:off x="6689125" y="6871631"/>
            <a:ext cx="273653" cy="26425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p:cSld name="TITLE_AND_TWO_COLUMNS 3">
    <p:spTree>
      <p:nvGrpSpPr>
        <p:cNvPr id="120" name="Shape 120"/>
        <p:cNvGrpSpPr/>
        <p:nvPr/>
      </p:nvGrpSpPr>
      <p:grpSpPr>
        <a:xfrm>
          <a:off x="0" y="0"/>
          <a:ext cx="0" cy="0"/>
          <a:chOff x="0" y="0"/>
          <a:chExt cx="0" cy="0"/>
        </a:xfrm>
      </p:grpSpPr>
      <p:sp>
        <p:nvSpPr>
          <p:cNvPr id="121" name="Google Shape;121;p38"/>
          <p:cNvSpPr/>
          <p:nvPr/>
        </p:nvSpPr>
        <p:spPr>
          <a:xfrm flipH="1" rot="10800000">
            <a:off x="180894" y="819014"/>
            <a:ext cx="9356707" cy="6531303"/>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8"/>
          <p:cNvSpPr/>
          <p:nvPr/>
        </p:nvSpPr>
        <p:spPr>
          <a:xfrm>
            <a:off x="180894" y="180900"/>
            <a:ext cx="7911011"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3" name="Google Shape;123;p38"/>
          <p:cNvGrpSpPr/>
          <p:nvPr/>
        </p:nvGrpSpPr>
        <p:grpSpPr>
          <a:xfrm>
            <a:off x="8091891" y="451664"/>
            <a:ext cx="662119" cy="380244"/>
            <a:chOff x="-2" y="-1"/>
            <a:chExt cx="662118" cy="380243"/>
          </a:xfrm>
        </p:grpSpPr>
        <p:sp>
          <p:nvSpPr>
            <p:cNvPr id="124" name="Google Shape;124;p38"/>
            <p:cNvSpPr/>
            <p:nvPr/>
          </p:nvSpPr>
          <p:spPr>
            <a:xfrm>
              <a:off x="-2" y="327735"/>
              <a:ext cx="662118" cy="52507"/>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8"/>
            <p:cNvSpPr txBox="1"/>
            <p:nvPr/>
          </p:nvSpPr>
          <p:spPr>
            <a:xfrm>
              <a:off x="-2" y="-1"/>
              <a:ext cx="662118"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126" name="Google Shape;126;p38"/>
          <p:cNvGrpSpPr/>
          <p:nvPr/>
        </p:nvGrpSpPr>
        <p:grpSpPr>
          <a:xfrm>
            <a:off x="8753990" y="451664"/>
            <a:ext cx="785413" cy="380244"/>
            <a:chOff x="-1" y="-1"/>
            <a:chExt cx="785411" cy="380243"/>
          </a:xfrm>
        </p:grpSpPr>
        <p:sp>
          <p:nvSpPr>
            <p:cNvPr id="127" name="Google Shape;127;p38"/>
            <p:cNvSpPr/>
            <p:nvPr/>
          </p:nvSpPr>
          <p:spPr>
            <a:xfrm>
              <a:off x="-1" y="327735"/>
              <a:ext cx="785411" cy="52507"/>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8"/>
            <p:cNvSpPr txBox="1"/>
            <p:nvPr/>
          </p:nvSpPr>
          <p:spPr>
            <a:xfrm>
              <a:off x="-1" y="-1"/>
              <a:ext cx="785411"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29" name="Google Shape;129;p38"/>
          <p:cNvSpPr txBox="1"/>
          <p:nvPr/>
        </p:nvSpPr>
        <p:spPr>
          <a:xfrm>
            <a:off x="375975" y="6881800"/>
            <a:ext cx="7387460" cy="353862"/>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130" name="Google Shape;130;p38"/>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131" name="Google Shape;131;p38"/>
          <p:cNvSpPr txBox="1"/>
          <p:nvPr/>
        </p:nvSpPr>
        <p:spPr>
          <a:xfrm>
            <a:off x="8443617" y="271141"/>
            <a:ext cx="1166706"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32" name="Google Shape;132;p38"/>
          <p:cNvSpPr txBox="1"/>
          <p:nvPr>
            <p:ph idx="12" type="sldNum"/>
          </p:nvPr>
        </p:nvSpPr>
        <p:spPr>
          <a:xfrm>
            <a:off x="270095" y="6881800"/>
            <a:ext cx="453057" cy="353862"/>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r>
              <a:rPr lang="en-US"/>
              <a:t>N9</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6" name="Shape 26"/>
        <p:cNvGrpSpPr/>
        <p:nvPr/>
      </p:nvGrpSpPr>
      <p:grpSpPr>
        <a:xfrm>
          <a:off x="0" y="0"/>
          <a:ext cx="0" cy="0"/>
          <a:chOff x="0" y="0"/>
          <a:chExt cx="0" cy="0"/>
        </a:xfrm>
      </p:grpSpPr>
      <p:sp>
        <p:nvSpPr>
          <p:cNvPr id="27" name="Google Shape;27;p30"/>
          <p:cNvSpPr txBox="1"/>
          <p:nvPr>
            <p:ph idx="12" type="sldNum"/>
          </p:nvPr>
        </p:nvSpPr>
        <p:spPr>
          <a:xfrm>
            <a:off x="6689125" y="6871631"/>
            <a:ext cx="273653" cy="26425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31"/>
          <p:cNvSpPr/>
          <p:nvPr/>
        </p:nvSpPr>
        <p:spPr>
          <a:xfrm>
            <a:off x="180895" y="180895"/>
            <a:ext cx="7911009" cy="651009"/>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31"/>
          <p:cNvGrpSpPr/>
          <p:nvPr/>
        </p:nvGrpSpPr>
        <p:grpSpPr>
          <a:xfrm>
            <a:off x="8091893" y="451665"/>
            <a:ext cx="662116" cy="380242"/>
            <a:chOff x="-2" y="0"/>
            <a:chExt cx="662115" cy="380241"/>
          </a:xfrm>
        </p:grpSpPr>
        <p:sp>
          <p:nvSpPr>
            <p:cNvPr id="31" name="Google Shape;31;p31"/>
            <p:cNvSpPr/>
            <p:nvPr/>
          </p:nvSpPr>
          <p:spPr>
            <a:xfrm>
              <a:off x="-2" y="327735"/>
              <a:ext cx="662115" cy="52506"/>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1"/>
            <p:cNvSpPr txBox="1"/>
            <p:nvPr/>
          </p:nvSpPr>
          <p:spPr>
            <a:xfrm>
              <a:off x="-2" y="0"/>
              <a:ext cx="662115"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33" name="Google Shape;33;p31"/>
          <p:cNvGrpSpPr/>
          <p:nvPr/>
        </p:nvGrpSpPr>
        <p:grpSpPr>
          <a:xfrm>
            <a:off x="8753992" y="451665"/>
            <a:ext cx="785411" cy="380242"/>
            <a:chOff x="-1" y="0"/>
            <a:chExt cx="785409" cy="380241"/>
          </a:xfrm>
        </p:grpSpPr>
        <p:sp>
          <p:nvSpPr>
            <p:cNvPr id="34" name="Google Shape;34;p31"/>
            <p:cNvSpPr/>
            <p:nvPr/>
          </p:nvSpPr>
          <p:spPr>
            <a:xfrm>
              <a:off x="-1" y="327735"/>
              <a:ext cx="785409" cy="52506"/>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1"/>
            <p:cNvSpPr txBox="1"/>
            <p:nvPr/>
          </p:nvSpPr>
          <p:spPr>
            <a:xfrm>
              <a:off x="-1" y="0"/>
              <a:ext cx="785409"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6" name="Google Shape;36;p31"/>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37" name="Google Shape;37;p31"/>
          <p:cNvSpPr txBox="1"/>
          <p:nvPr/>
        </p:nvSpPr>
        <p:spPr>
          <a:xfrm>
            <a:off x="8443617" y="271141"/>
            <a:ext cx="1166706"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8" name="Google Shape;38;p31"/>
          <p:cNvSpPr txBox="1"/>
          <p:nvPr/>
        </p:nvSpPr>
        <p:spPr>
          <a:xfrm>
            <a:off x="375975" y="6881800"/>
            <a:ext cx="6786599"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39" name="Google Shape;39;p31"/>
          <p:cNvSpPr txBox="1"/>
          <p:nvPr>
            <p:ph idx="12" type="sldNum"/>
          </p:nvPr>
        </p:nvSpPr>
        <p:spPr>
          <a:xfrm>
            <a:off x="371697" y="6881800"/>
            <a:ext cx="337152" cy="317110"/>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32"/>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2"/>
          <p:cNvSpPr/>
          <p:nvPr/>
        </p:nvSpPr>
        <p:spPr>
          <a:xfrm>
            <a:off x="180895" y="180895"/>
            <a:ext cx="7911009" cy="651009"/>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32"/>
          <p:cNvGrpSpPr/>
          <p:nvPr/>
        </p:nvGrpSpPr>
        <p:grpSpPr>
          <a:xfrm>
            <a:off x="8091893" y="451665"/>
            <a:ext cx="662116" cy="380242"/>
            <a:chOff x="-2" y="0"/>
            <a:chExt cx="662115" cy="380241"/>
          </a:xfrm>
        </p:grpSpPr>
        <p:sp>
          <p:nvSpPr>
            <p:cNvPr id="44" name="Google Shape;44;p32"/>
            <p:cNvSpPr/>
            <p:nvPr/>
          </p:nvSpPr>
          <p:spPr>
            <a:xfrm>
              <a:off x="-2" y="327735"/>
              <a:ext cx="662115" cy="52506"/>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2"/>
            <p:cNvSpPr txBox="1"/>
            <p:nvPr/>
          </p:nvSpPr>
          <p:spPr>
            <a:xfrm>
              <a:off x="-2" y="0"/>
              <a:ext cx="662115"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46" name="Google Shape;46;p32"/>
          <p:cNvGrpSpPr/>
          <p:nvPr/>
        </p:nvGrpSpPr>
        <p:grpSpPr>
          <a:xfrm>
            <a:off x="8753992" y="451665"/>
            <a:ext cx="785411" cy="380242"/>
            <a:chOff x="-1" y="0"/>
            <a:chExt cx="785409" cy="380241"/>
          </a:xfrm>
        </p:grpSpPr>
        <p:sp>
          <p:nvSpPr>
            <p:cNvPr id="47" name="Google Shape;47;p32"/>
            <p:cNvSpPr/>
            <p:nvPr/>
          </p:nvSpPr>
          <p:spPr>
            <a:xfrm>
              <a:off x="-1" y="327735"/>
              <a:ext cx="785409" cy="52506"/>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2"/>
            <p:cNvSpPr txBox="1"/>
            <p:nvPr/>
          </p:nvSpPr>
          <p:spPr>
            <a:xfrm>
              <a:off x="-1" y="0"/>
              <a:ext cx="785409"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9" name="Google Shape;49;p32"/>
          <p:cNvSpPr txBox="1"/>
          <p:nvPr/>
        </p:nvSpPr>
        <p:spPr>
          <a:xfrm>
            <a:off x="375975" y="6881800"/>
            <a:ext cx="6786599"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50" name="Google Shape;50;p32"/>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51" name="Google Shape;51;p32"/>
          <p:cNvSpPr txBox="1"/>
          <p:nvPr/>
        </p:nvSpPr>
        <p:spPr>
          <a:xfrm>
            <a:off x="8443617" y="271141"/>
            <a:ext cx="1166706"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52" name="Google Shape;52;p32"/>
          <p:cNvSpPr txBox="1"/>
          <p:nvPr>
            <p:ph idx="12" type="sldNum"/>
          </p:nvPr>
        </p:nvSpPr>
        <p:spPr>
          <a:xfrm>
            <a:off x="371697" y="6881800"/>
            <a:ext cx="337152" cy="317110"/>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53" name="Shape 53"/>
        <p:cNvGrpSpPr/>
        <p:nvPr/>
      </p:nvGrpSpPr>
      <p:grpSpPr>
        <a:xfrm>
          <a:off x="0" y="0"/>
          <a:ext cx="0" cy="0"/>
          <a:chOff x="0" y="0"/>
          <a:chExt cx="0" cy="0"/>
        </a:xfrm>
      </p:grpSpPr>
      <p:sp>
        <p:nvSpPr>
          <p:cNvPr id="54" name="Google Shape;54;p33"/>
          <p:cNvSpPr/>
          <p:nvPr/>
        </p:nvSpPr>
        <p:spPr>
          <a:xfrm flipH="1" rot="10800000">
            <a:off x="181647" y="822023"/>
            <a:ext cx="9356704" cy="6531303"/>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3"/>
          <p:cNvSpPr/>
          <p:nvPr/>
        </p:nvSpPr>
        <p:spPr>
          <a:xfrm>
            <a:off x="180897" y="180899"/>
            <a:ext cx="7911005"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33"/>
          <p:cNvGrpSpPr/>
          <p:nvPr/>
        </p:nvGrpSpPr>
        <p:grpSpPr>
          <a:xfrm>
            <a:off x="8091897" y="451663"/>
            <a:ext cx="662108" cy="380241"/>
            <a:chOff x="-2" y="-1"/>
            <a:chExt cx="662107" cy="380240"/>
          </a:xfrm>
        </p:grpSpPr>
        <p:sp>
          <p:nvSpPr>
            <p:cNvPr id="57" name="Google Shape;57;p33"/>
            <p:cNvSpPr/>
            <p:nvPr/>
          </p:nvSpPr>
          <p:spPr>
            <a:xfrm>
              <a:off x="-2" y="327736"/>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3"/>
            <p:cNvSpPr txBox="1"/>
            <p:nvPr/>
          </p:nvSpPr>
          <p:spPr>
            <a:xfrm>
              <a:off x="-2" y="-1"/>
              <a:ext cx="662107"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59" name="Google Shape;59;p33"/>
          <p:cNvGrpSpPr/>
          <p:nvPr/>
        </p:nvGrpSpPr>
        <p:grpSpPr>
          <a:xfrm>
            <a:off x="8753996" y="451663"/>
            <a:ext cx="785405" cy="380241"/>
            <a:chOff x="-1" y="-1"/>
            <a:chExt cx="785404" cy="380240"/>
          </a:xfrm>
        </p:grpSpPr>
        <p:sp>
          <p:nvSpPr>
            <p:cNvPr id="60" name="Google Shape;60;p33"/>
            <p:cNvSpPr/>
            <p:nvPr/>
          </p:nvSpPr>
          <p:spPr>
            <a:xfrm>
              <a:off x="-1" y="327736"/>
              <a:ext cx="785404"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3"/>
            <p:cNvSpPr txBox="1"/>
            <p:nvPr/>
          </p:nvSpPr>
          <p:spPr>
            <a:xfrm>
              <a:off x="-1" y="-1"/>
              <a:ext cx="785404"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62" name="Google Shape;62;p33"/>
          <p:cNvSpPr txBox="1"/>
          <p:nvPr/>
        </p:nvSpPr>
        <p:spPr>
          <a:xfrm>
            <a:off x="375975" y="6881800"/>
            <a:ext cx="6786599" cy="31711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63" name="Google Shape;63;p33"/>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64" name="Google Shape;64;p33"/>
          <p:cNvSpPr txBox="1"/>
          <p:nvPr/>
        </p:nvSpPr>
        <p:spPr>
          <a:xfrm>
            <a:off x="8443617" y="271141"/>
            <a:ext cx="1166706"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5" name="Google Shape;65;p33"/>
          <p:cNvSpPr txBox="1"/>
          <p:nvPr>
            <p:ph idx="12" type="sldNum"/>
          </p:nvPr>
        </p:nvSpPr>
        <p:spPr>
          <a:xfrm>
            <a:off x="371690" y="6881800"/>
            <a:ext cx="337157" cy="317114"/>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66" name="Shape 66"/>
        <p:cNvGrpSpPr/>
        <p:nvPr/>
      </p:nvGrpSpPr>
      <p:grpSpPr>
        <a:xfrm>
          <a:off x="0" y="0"/>
          <a:ext cx="0" cy="0"/>
          <a:chOff x="0" y="0"/>
          <a:chExt cx="0" cy="0"/>
        </a:xfrm>
      </p:grpSpPr>
      <p:sp>
        <p:nvSpPr>
          <p:cNvPr id="67" name="Google Shape;67;p34"/>
          <p:cNvSpPr/>
          <p:nvPr/>
        </p:nvSpPr>
        <p:spPr>
          <a:xfrm flipH="1" rot="10800000">
            <a:off x="181647" y="822025"/>
            <a:ext cx="9356705"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4"/>
          <p:cNvSpPr/>
          <p:nvPr/>
        </p:nvSpPr>
        <p:spPr>
          <a:xfrm>
            <a:off x="180895" y="180895"/>
            <a:ext cx="7911009" cy="651009"/>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34"/>
          <p:cNvGrpSpPr/>
          <p:nvPr/>
        </p:nvGrpSpPr>
        <p:grpSpPr>
          <a:xfrm>
            <a:off x="8091893" y="451665"/>
            <a:ext cx="662116" cy="380242"/>
            <a:chOff x="-2" y="0"/>
            <a:chExt cx="662115" cy="380241"/>
          </a:xfrm>
        </p:grpSpPr>
        <p:sp>
          <p:nvSpPr>
            <p:cNvPr id="70" name="Google Shape;70;p34"/>
            <p:cNvSpPr/>
            <p:nvPr/>
          </p:nvSpPr>
          <p:spPr>
            <a:xfrm>
              <a:off x="-2" y="327735"/>
              <a:ext cx="662115" cy="52506"/>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4"/>
            <p:cNvSpPr txBox="1"/>
            <p:nvPr/>
          </p:nvSpPr>
          <p:spPr>
            <a:xfrm>
              <a:off x="-2" y="0"/>
              <a:ext cx="662115"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72" name="Google Shape;72;p34"/>
          <p:cNvGrpSpPr/>
          <p:nvPr/>
        </p:nvGrpSpPr>
        <p:grpSpPr>
          <a:xfrm>
            <a:off x="8753992" y="451665"/>
            <a:ext cx="785411" cy="380242"/>
            <a:chOff x="-1" y="0"/>
            <a:chExt cx="785409" cy="380241"/>
          </a:xfrm>
        </p:grpSpPr>
        <p:sp>
          <p:nvSpPr>
            <p:cNvPr id="73" name="Google Shape;73;p34"/>
            <p:cNvSpPr/>
            <p:nvPr/>
          </p:nvSpPr>
          <p:spPr>
            <a:xfrm>
              <a:off x="-1" y="327735"/>
              <a:ext cx="785409" cy="52506"/>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4"/>
            <p:cNvSpPr txBox="1"/>
            <p:nvPr/>
          </p:nvSpPr>
          <p:spPr>
            <a:xfrm>
              <a:off x="-1" y="0"/>
              <a:ext cx="785409"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75" name="Google Shape;75;p34"/>
          <p:cNvSpPr txBox="1"/>
          <p:nvPr/>
        </p:nvSpPr>
        <p:spPr>
          <a:xfrm>
            <a:off x="375975" y="6881800"/>
            <a:ext cx="6786599"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76" name="Google Shape;76;p34"/>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77" name="Google Shape;77;p34"/>
          <p:cNvSpPr txBox="1"/>
          <p:nvPr/>
        </p:nvSpPr>
        <p:spPr>
          <a:xfrm>
            <a:off x="8443617" y="271141"/>
            <a:ext cx="1166706"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78" name="Google Shape;78;p34"/>
          <p:cNvSpPr txBox="1"/>
          <p:nvPr>
            <p:ph idx="12" type="sldNum"/>
          </p:nvPr>
        </p:nvSpPr>
        <p:spPr>
          <a:xfrm>
            <a:off x="371697" y="6881800"/>
            <a:ext cx="337152" cy="317110"/>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p:cSld name="TITLE_AND_TWO_COLUMNS 2">
    <p:spTree>
      <p:nvGrpSpPr>
        <p:cNvPr id="79" name="Shape 79"/>
        <p:cNvGrpSpPr/>
        <p:nvPr/>
      </p:nvGrpSpPr>
      <p:grpSpPr>
        <a:xfrm>
          <a:off x="0" y="0"/>
          <a:ext cx="0" cy="0"/>
          <a:chOff x="0" y="0"/>
          <a:chExt cx="0" cy="0"/>
        </a:xfrm>
      </p:grpSpPr>
      <p:sp>
        <p:nvSpPr>
          <p:cNvPr id="80" name="Google Shape;80;p35"/>
          <p:cNvSpPr/>
          <p:nvPr/>
        </p:nvSpPr>
        <p:spPr>
          <a:xfrm flipH="1" rot="10800000">
            <a:off x="181647" y="822025"/>
            <a:ext cx="9356705"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5"/>
          <p:cNvSpPr/>
          <p:nvPr/>
        </p:nvSpPr>
        <p:spPr>
          <a:xfrm>
            <a:off x="180895" y="180895"/>
            <a:ext cx="7911009" cy="651009"/>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 name="Google Shape;82;p35"/>
          <p:cNvGrpSpPr/>
          <p:nvPr/>
        </p:nvGrpSpPr>
        <p:grpSpPr>
          <a:xfrm>
            <a:off x="8091893" y="451665"/>
            <a:ext cx="662116" cy="380242"/>
            <a:chOff x="-2" y="0"/>
            <a:chExt cx="662115" cy="380241"/>
          </a:xfrm>
        </p:grpSpPr>
        <p:sp>
          <p:nvSpPr>
            <p:cNvPr id="83" name="Google Shape;83;p35"/>
            <p:cNvSpPr/>
            <p:nvPr/>
          </p:nvSpPr>
          <p:spPr>
            <a:xfrm>
              <a:off x="-2" y="327735"/>
              <a:ext cx="662115" cy="52506"/>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5"/>
            <p:cNvSpPr txBox="1"/>
            <p:nvPr/>
          </p:nvSpPr>
          <p:spPr>
            <a:xfrm>
              <a:off x="-2" y="0"/>
              <a:ext cx="662115"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85" name="Google Shape;85;p35"/>
          <p:cNvGrpSpPr/>
          <p:nvPr/>
        </p:nvGrpSpPr>
        <p:grpSpPr>
          <a:xfrm>
            <a:off x="8753992" y="451665"/>
            <a:ext cx="785411" cy="380242"/>
            <a:chOff x="-1" y="0"/>
            <a:chExt cx="785409" cy="380241"/>
          </a:xfrm>
        </p:grpSpPr>
        <p:sp>
          <p:nvSpPr>
            <p:cNvPr id="86" name="Google Shape;86;p35"/>
            <p:cNvSpPr/>
            <p:nvPr/>
          </p:nvSpPr>
          <p:spPr>
            <a:xfrm>
              <a:off x="-1" y="327735"/>
              <a:ext cx="785409" cy="52506"/>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5"/>
            <p:cNvSpPr txBox="1"/>
            <p:nvPr/>
          </p:nvSpPr>
          <p:spPr>
            <a:xfrm>
              <a:off x="-1" y="0"/>
              <a:ext cx="785409"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88" name="Google Shape;88;p35"/>
          <p:cNvSpPr txBox="1"/>
          <p:nvPr/>
        </p:nvSpPr>
        <p:spPr>
          <a:xfrm>
            <a:off x="375975" y="6881800"/>
            <a:ext cx="6786599"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89" name="Google Shape;89;p35"/>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90" name="Google Shape;90;p35"/>
          <p:cNvSpPr txBox="1"/>
          <p:nvPr/>
        </p:nvSpPr>
        <p:spPr>
          <a:xfrm>
            <a:off x="8443617" y="271141"/>
            <a:ext cx="1166706" cy="39199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91" name="Google Shape;91;p35"/>
          <p:cNvSpPr txBox="1"/>
          <p:nvPr>
            <p:ph idx="12" type="sldNum"/>
          </p:nvPr>
        </p:nvSpPr>
        <p:spPr>
          <a:xfrm>
            <a:off x="371697" y="6881800"/>
            <a:ext cx="337152" cy="317110"/>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92" name="Shape 92"/>
        <p:cNvGrpSpPr/>
        <p:nvPr/>
      </p:nvGrpSpPr>
      <p:grpSpPr>
        <a:xfrm>
          <a:off x="0" y="0"/>
          <a:ext cx="0" cy="0"/>
          <a:chOff x="0" y="0"/>
          <a:chExt cx="0" cy="0"/>
        </a:xfrm>
      </p:grpSpPr>
      <p:sp>
        <p:nvSpPr>
          <p:cNvPr id="93" name="Google Shape;93;p36"/>
          <p:cNvSpPr/>
          <p:nvPr/>
        </p:nvSpPr>
        <p:spPr>
          <a:xfrm flipH="1" rot="10800000">
            <a:off x="181647" y="822025"/>
            <a:ext cx="9356705"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 name="Google Shape;94;p36"/>
          <p:cNvGrpSpPr/>
          <p:nvPr/>
        </p:nvGrpSpPr>
        <p:grpSpPr>
          <a:xfrm>
            <a:off x="8091893" y="451665"/>
            <a:ext cx="662116" cy="380242"/>
            <a:chOff x="-2" y="0"/>
            <a:chExt cx="662115" cy="380241"/>
          </a:xfrm>
        </p:grpSpPr>
        <p:sp>
          <p:nvSpPr>
            <p:cNvPr id="95" name="Google Shape;95;p36"/>
            <p:cNvSpPr/>
            <p:nvPr/>
          </p:nvSpPr>
          <p:spPr>
            <a:xfrm>
              <a:off x="-2" y="327735"/>
              <a:ext cx="662115" cy="52506"/>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6"/>
            <p:cNvSpPr txBox="1"/>
            <p:nvPr/>
          </p:nvSpPr>
          <p:spPr>
            <a:xfrm>
              <a:off x="-2" y="0"/>
              <a:ext cx="662115"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97" name="Google Shape;97;p36"/>
          <p:cNvGrpSpPr/>
          <p:nvPr/>
        </p:nvGrpSpPr>
        <p:grpSpPr>
          <a:xfrm>
            <a:off x="8753992" y="451665"/>
            <a:ext cx="785411" cy="380242"/>
            <a:chOff x="-1" y="0"/>
            <a:chExt cx="785409" cy="380241"/>
          </a:xfrm>
        </p:grpSpPr>
        <p:sp>
          <p:nvSpPr>
            <p:cNvPr id="98" name="Google Shape;98;p36"/>
            <p:cNvSpPr/>
            <p:nvPr/>
          </p:nvSpPr>
          <p:spPr>
            <a:xfrm>
              <a:off x="-1" y="327735"/>
              <a:ext cx="785409" cy="52506"/>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6"/>
            <p:cNvSpPr txBox="1"/>
            <p:nvPr/>
          </p:nvSpPr>
          <p:spPr>
            <a:xfrm>
              <a:off x="-1" y="0"/>
              <a:ext cx="785409"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00" name="Google Shape;100;p36"/>
          <p:cNvSpPr/>
          <p:nvPr/>
        </p:nvSpPr>
        <p:spPr>
          <a:xfrm>
            <a:off x="181647" y="180895"/>
            <a:ext cx="7909209" cy="651009"/>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6"/>
          <p:cNvSpPr txBox="1"/>
          <p:nvPr/>
        </p:nvSpPr>
        <p:spPr>
          <a:xfrm>
            <a:off x="8170650" y="288449"/>
            <a:ext cx="1166706" cy="37220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b="0" i="0" sz="1400" u="none" cap="none" strike="noStrike">
              <a:solidFill>
                <a:srgbClr val="000000"/>
              </a:solidFill>
              <a:latin typeface="Arial"/>
              <a:ea typeface="Arial"/>
              <a:cs typeface="Arial"/>
              <a:sym typeface="Arial"/>
            </a:endParaRPr>
          </a:p>
        </p:txBody>
      </p:sp>
      <p:sp>
        <p:nvSpPr>
          <p:cNvPr id="102" name="Google Shape;102;p36"/>
          <p:cNvSpPr txBox="1"/>
          <p:nvPr/>
        </p:nvSpPr>
        <p:spPr>
          <a:xfrm>
            <a:off x="375975" y="6881800"/>
            <a:ext cx="6786599"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103" name="Google Shape;103;p36"/>
          <p:cNvSpPr txBox="1"/>
          <p:nvPr>
            <p:ph idx="12" type="sldNum"/>
          </p:nvPr>
        </p:nvSpPr>
        <p:spPr>
          <a:xfrm>
            <a:off x="371697" y="6881800"/>
            <a:ext cx="337152" cy="317110"/>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36"/>
          <p:cNvSpPr/>
          <p:nvPr/>
        </p:nvSpPr>
        <p:spPr>
          <a:xfrm>
            <a:off x="180895" y="180895"/>
            <a:ext cx="7911009" cy="651009"/>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6"/>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2">
    <p:spTree>
      <p:nvGrpSpPr>
        <p:cNvPr id="106" name="Shape 106"/>
        <p:cNvGrpSpPr/>
        <p:nvPr/>
      </p:nvGrpSpPr>
      <p:grpSpPr>
        <a:xfrm>
          <a:off x="0" y="0"/>
          <a:ext cx="0" cy="0"/>
          <a:chOff x="0" y="0"/>
          <a:chExt cx="0" cy="0"/>
        </a:xfrm>
      </p:grpSpPr>
      <p:sp>
        <p:nvSpPr>
          <p:cNvPr id="107" name="Google Shape;107;p37"/>
          <p:cNvSpPr/>
          <p:nvPr/>
        </p:nvSpPr>
        <p:spPr>
          <a:xfrm flipH="1" rot="10800000">
            <a:off x="181647" y="822023"/>
            <a:ext cx="9356707" cy="6531303"/>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 name="Google Shape;108;p37"/>
          <p:cNvGrpSpPr/>
          <p:nvPr/>
        </p:nvGrpSpPr>
        <p:grpSpPr>
          <a:xfrm>
            <a:off x="8091891" y="451664"/>
            <a:ext cx="662119" cy="380244"/>
            <a:chOff x="-2" y="-1"/>
            <a:chExt cx="662118" cy="380243"/>
          </a:xfrm>
        </p:grpSpPr>
        <p:sp>
          <p:nvSpPr>
            <p:cNvPr id="109" name="Google Shape;109;p37"/>
            <p:cNvSpPr/>
            <p:nvPr/>
          </p:nvSpPr>
          <p:spPr>
            <a:xfrm>
              <a:off x="-2" y="327735"/>
              <a:ext cx="662118" cy="52507"/>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txBox="1"/>
            <p:nvPr/>
          </p:nvSpPr>
          <p:spPr>
            <a:xfrm>
              <a:off x="-2" y="-1"/>
              <a:ext cx="662118"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111" name="Google Shape;111;p37"/>
          <p:cNvGrpSpPr/>
          <p:nvPr/>
        </p:nvGrpSpPr>
        <p:grpSpPr>
          <a:xfrm>
            <a:off x="8753990" y="451664"/>
            <a:ext cx="785413" cy="380244"/>
            <a:chOff x="-1" y="-1"/>
            <a:chExt cx="785411" cy="380243"/>
          </a:xfrm>
        </p:grpSpPr>
        <p:sp>
          <p:nvSpPr>
            <p:cNvPr id="112" name="Google Shape;112;p37"/>
            <p:cNvSpPr/>
            <p:nvPr/>
          </p:nvSpPr>
          <p:spPr>
            <a:xfrm>
              <a:off x="-1" y="327735"/>
              <a:ext cx="785411" cy="52507"/>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7"/>
            <p:cNvSpPr txBox="1"/>
            <p:nvPr/>
          </p:nvSpPr>
          <p:spPr>
            <a:xfrm>
              <a:off x="-1" y="-1"/>
              <a:ext cx="785411" cy="380227"/>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14" name="Google Shape;114;p37"/>
          <p:cNvSpPr/>
          <p:nvPr/>
        </p:nvSpPr>
        <p:spPr>
          <a:xfrm>
            <a:off x="181646" y="180900"/>
            <a:ext cx="7909210"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7"/>
          <p:cNvSpPr txBox="1"/>
          <p:nvPr/>
        </p:nvSpPr>
        <p:spPr>
          <a:xfrm>
            <a:off x="8170650" y="288449"/>
            <a:ext cx="1166707" cy="37220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b="0" i="0" sz="1400" u="none" cap="none" strike="noStrike">
              <a:solidFill>
                <a:srgbClr val="000000"/>
              </a:solidFill>
              <a:latin typeface="Arial"/>
              <a:ea typeface="Arial"/>
              <a:cs typeface="Arial"/>
              <a:sym typeface="Arial"/>
            </a:endParaRPr>
          </a:p>
        </p:txBody>
      </p:sp>
      <p:sp>
        <p:nvSpPr>
          <p:cNvPr id="116" name="Google Shape;116;p37"/>
          <p:cNvSpPr txBox="1"/>
          <p:nvPr/>
        </p:nvSpPr>
        <p:spPr>
          <a:xfrm>
            <a:off x="375975" y="6881800"/>
            <a:ext cx="6786599"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117" name="Google Shape;117;p37"/>
          <p:cNvSpPr txBox="1"/>
          <p:nvPr>
            <p:ph idx="12" type="sldNum"/>
          </p:nvPr>
        </p:nvSpPr>
        <p:spPr>
          <a:xfrm>
            <a:off x="371696" y="6881800"/>
            <a:ext cx="337152" cy="317110"/>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37"/>
          <p:cNvSpPr/>
          <p:nvPr/>
        </p:nvSpPr>
        <p:spPr>
          <a:xfrm>
            <a:off x="180895" y="180895"/>
            <a:ext cx="7911009" cy="651009"/>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7"/>
          <p:cNvSpPr txBox="1"/>
          <p:nvPr/>
        </p:nvSpPr>
        <p:spPr>
          <a:xfrm>
            <a:off x="442650" y="350322"/>
            <a:ext cx="7441801" cy="37220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png"/><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slideLayout" Target="../slideLayouts/slideLayout1.xml"/><Relationship Id="rId9" Type="http://schemas.openxmlformats.org/officeDocument/2006/relationships/slideLayout" Target="../slideLayouts/slideLayout6.xml"/><Relationship Id="rId14"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28"/>
          <p:cNvGrpSpPr/>
          <p:nvPr/>
        </p:nvGrpSpPr>
        <p:grpSpPr>
          <a:xfrm>
            <a:off x="242846" y="1756541"/>
            <a:ext cx="9346516" cy="5675937"/>
            <a:chOff x="-2" y="-2"/>
            <a:chExt cx="9346515" cy="5675936"/>
          </a:xfrm>
        </p:grpSpPr>
        <p:sp>
          <p:nvSpPr>
            <p:cNvPr id="7" name="Google Shape;7;p28"/>
            <p:cNvSpPr/>
            <p:nvPr/>
          </p:nvSpPr>
          <p:spPr>
            <a:xfrm>
              <a:off x="-2" y="-2"/>
              <a:ext cx="9346515" cy="567593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28"/>
            <p:cNvSpPr txBox="1"/>
            <p:nvPr/>
          </p:nvSpPr>
          <p:spPr>
            <a:xfrm>
              <a:off x="0" y="2647845"/>
              <a:ext cx="9091329"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Imagen 9" id="9" name="Google Shape;9;p28"/>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pic>
        <p:nvPicPr>
          <p:cNvPr descr="Imagen 4" id="10" name="Google Shape;10;p28"/>
          <p:cNvPicPr preferRelativeResize="0"/>
          <p:nvPr/>
        </p:nvPicPr>
        <p:blipFill rotWithShape="1">
          <a:blip r:embed="rId2">
            <a:alphaModFix/>
          </a:blip>
          <a:srcRect b="0" l="0" r="0" t="0"/>
          <a:stretch/>
        </p:blipFill>
        <p:spPr>
          <a:xfrm>
            <a:off x="8272364" y="1222172"/>
            <a:ext cx="1080006" cy="241875"/>
          </a:xfrm>
          <a:prstGeom prst="rect">
            <a:avLst/>
          </a:prstGeom>
          <a:noFill/>
          <a:ln>
            <a:noFill/>
          </a:ln>
        </p:spPr>
      </p:pic>
      <p:pic>
        <p:nvPicPr>
          <p:cNvPr descr="Imagen 5" id="11" name="Google Shape;11;p28"/>
          <p:cNvPicPr preferRelativeResize="0"/>
          <p:nvPr/>
        </p:nvPicPr>
        <p:blipFill rotWithShape="1">
          <a:blip r:embed="rId3">
            <a:alphaModFix/>
          </a:blip>
          <a:srcRect b="0" l="0" r="0" t="0"/>
          <a:stretch/>
        </p:blipFill>
        <p:spPr>
          <a:xfrm>
            <a:off x="8272364" y="418596"/>
            <a:ext cx="1080006" cy="664778"/>
          </a:xfrm>
          <a:prstGeom prst="rect">
            <a:avLst/>
          </a:prstGeom>
          <a:noFill/>
          <a:ln>
            <a:noFill/>
          </a:ln>
        </p:spPr>
      </p:pic>
      <p:sp>
        <p:nvSpPr>
          <p:cNvPr id="12" name="Google Shape;12;p28"/>
          <p:cNvSpPr txBox="1"/>
          <p:nvPr>
            <p:ph type="title"/>
          </p:nvPr>
        </p:nvSpPr>
        <p:spPr>
          <a:xfrm>
            <a:off x="1455638" y="848357"/>
            <a:ext cx="7772401" cy="1838399"/>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8"/>
          <p:cNvSpPr txBox="1"/>
          <p:nvPr>
            <p:ph idx="1" type="body"/>
          </p:nvPr>
        </p:nvSpPr>
        <p:spPr>
          <a:xfrm>
            <a:off x="5422800" y="2686755"/>
            <a:ext cx="3805239" cy="4869746"/>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8"/>
          <p:cNvSpPr txBox="1"/>
          <p:nvPr>
            <p:ph idx="12" type="sldNum"/>
          </p:nvPr>
        </p:nvSpPr>
        <p:spPr>
          <a:xfrm>
            <a:off x="6689125" y="6865277"/>
            <a:ext cx="446781" cy="276959"/>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35.png"/><Relationship Id="rId5" Type="http://schemas.openxmlformats.org/officeDocument/2006/relationships/image" Target="../media/image29.png"/><Relationship Id="rId6"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31.png"/><Relationship Id="rId6" Type="http://schemas.openxmlformats.org/officeDocument/2006/relationships/image" Target="../media/image39.png"/><Relationship Id="rId7" Type="http://schemas.openxmlformats.org/officeDocument/2006/relationships/image" Target="../media/image29.png"/><Relationship Id="rId8"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6.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4aDmM9wVc84" TargetMode="External"/><Relationship Id="rId4" Type="http://schemas.openxmlformats.org/officeDocument/2006/relationships/image" Target="../media/image8.png"/><Relationship Id="rId5"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
          <p:cNvSpPr txBox="1"/>
          <p:nvPr/>
        </p:nvSpPr>
        <p:spPr>
          <a:xfrm>
            <a:off x="1176618" y="6563127"/>
            <a:ext cx="7012135" cy="482211"/>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400" u="none" cap="none" strike="noStrike">
              <a:solidFill>
                <a:srgbClr val="000000"/>
              </a:solidFill>
              <a:latin typeface="Arial"/>
              <a:ea typeface="Arial"/>
              <a:cs typeface="Arial"/>
              <a:sym typeface="Arial"/>
            </a:endParaRPr>
          </a:p>
        </p:txBody>
      </p:sp>
      <p:sp>
        <p:nvSpPr>
          <p:cNvPr id="138" name="Google Shape;138;p1"/>
          <p:cNvSpPr txBox="1"/>
          <p:nvPr/>
        </p:nvSpPr>
        <p:spPr>
          <a:xfrm>
            <a:off x="374945" y="2049134"/>
            <a:ext cx="1444335" cy="369399"/>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3</a:t>
            </a:r>
            <a:endParaRPr b="0" i="0" sz="1400" u="none" cap="none" strike="noStrike">
              <a:solidFill>
                <a:srgbClr val="000000"/>
              </a:solidFill>
              <a:latin typeface="Arial"/>
              <a:ea typeface="Arial"/>
              <a:cs typeface="Arial"/>
              <a:sym typeface="Arial"/>
            </a:endParaRPr>
          </a:p>
        </p:txBody>
      </p:sp>
      <p:sp>
        <p:nvSpPr>
          <p:cNvPr id="139" name="Google Shape;139;p1"/>
          <p:cNvSpPr txBox="1"/>
          <p:nvPr/>
        </p:nvSpPr>
        <p:spPr>
          <a:xfrm>
            <a:off x="1139095" y="834800"/>
            <a:ext cx="4156811" cy="339707"/>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b="0" i="0" sz="1400" u="none" cap="none" strike="noStrike">
              <a:solidFill>
                <a:srgbClr val="000000"/>
              </a:solidFill>
              <a:latin typeface="Arial"/>
              <a:ea typeface="Arial"/>
              <a:cs typeface="Arial"/>
              <a:sym typeface="Arial"/>
            </a:endParaRPr>
          </a:p>
        </p:txBody>
      </p:sp>
      <p:sp>
        <p:nvSpPr>
          <p:cNvPr id="140" name="Google Shape;140;p1"/>
          <p:cNvSpPr txBox="1"/>
          <p:nvPr/>
        </p:nvSpPr>
        <p:spPr>
          <a:xfrm>
            <a:off x="403518" y="2300391"/>
            <a:ext cx="4118097" cy="1666759"/>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DESARROLLO Y BIENESTAR DEL PERSONAL</a:t>
            </a:r>
            <a:endParaRPr b="0" i="0" sz="1400" u="none" cap="none" strike="noStrike">
              <a:solidFill>
                <a:srgbClr val="000000"/>
              </a:solidFill>
              <a:latin typeface="Arial"/>
              <a:ea typeface="Arial"/>
              <a:cs typeface="Arial"/>
              <a:sym typeface="Arial"/>
            </a:endParaRPr>
          </a:p>
        </p:txBody>
      </p:sp>
      <p:pic>
        <p:nvPicPr>
          <p:cNvPr descr="Image" id="141" name="Google Shape;141;p1"/>
          <p:cNvPicPr preferRelativeResize="0"/>
          <p:nvPr/>
        </p:nvPicPr>
        <p:blipFill rotWithShape="1">
          <a:blip r:embed="rId3">
            <a:alphaModFix/>
          </a:blip>
          <a:srcRect b="0" l="0" r="0" t="0"/>
          <a:stretch/>
        </p:blipFill>
        <p:spPr>
          <a:xfrm>
            <a:off x="3792504" y="2212826"/>
            <a:ext cx="4532353" cy="43157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0"/>
          <p:cNvSpPr txBox="1"/>
          <p:nvPr>
            <p:ph idx="4294967295" type="sldNum"/>
          </p:nvPr>
        </p:nvSpPr>
        <p:spPr>
          <a:xfrm>
            <a:off x="371683" y="6881800"/>
            <a:ext cx="337153"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300" name="Google Shape;300;p10"/>
          <p:cNvSpPr txBox="1"/>
          <p:nvPr/>
        </p:nvSpPr>
        <p:spPr>
          <a:xfrm>
            <a:off x="318929" y="1203455"/>
            <a:ext cx="5703886" cy="53616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OBJETIVOS PLAN DE CAPACITACIÓN</a:t>
            </a:r>
            <a:endParaRPr b="0" i="0" sz="1400" u="none" cap="none" strike="noStrike">
              <a:solidFill>
                <a:srgbClr val="000000"/>
              </a:solidFill>
              <a:latin typeface="Arial"/>
              <a:ea typeface="Arial"/>
              <a:cs typeface="Arial"/>
              <a:sym typeface="Arial"/>
            </a:endParaRPr>
          </a:p>
        </p:txBody>
      </p:sp>
      <p:pic>
        <p:nvPicPr>
          <p:cNvPr descr="Imagen 1" id="301" name="Google Shape;301;p10"/>
          <p:cNvPicPr preferRelativeResize="0"/>
          <p:nvPr/>
        </p:nvPicPr>
        <p:blipFill rotWithShape="1">
          <a:blip r:embed="rId3">
            <a:alphaModFix/>
          </a:blip>
          <a:srcRect b="0" l="0" r="0" t="0"/>
          <a:stretch/>
        </p:blipFill>
        <p:spPr>
          <a:xfrm>
            <a:off x="6736254" y="2772640"/>
            <a:ext cx="1654705" cy="1645711"/>
          </a:xfrm>
          <a:prstGeom prst="rect">
            <a:avLst/>
          </a:prstGeom>
          <a:noFill/>
          <a:ln>
            <a:noFill/>
          </a:ln>
        </p:spPr>
      </p:pic>
      <p:sp>
        <p:nvSpPr>
          <p:cNvPr id="302" name="Google Shape;302;p10"/>
          <p:cNvSpPr txBox="1"/>
          <p:nvPr/>
        </p:nvSpPr>
        <p:spPr>
          <a:xfrm>
            <a:off x="415811" y="1958336"/>
            <a:ext cx="4873350" cy="3115402"/>
          </a:xfrm>
          <a:prstGeom prst="rect">
            <a:avLst/>
          </a:prstGeom>
          <a:noFill/>
          <a:ln>
            <a:noFill/>
          </a:ln>
        </p:spPr>
        <p:txBody>
          <a:bodyPr anchorCtr="0" anchor="ctr" bIns="91400" lIns="91400" spcFirstLastPara="1" rIns="91400" wrap="square" tIns="91400">
            <a:spAutoFit/>
          </a:bodyPr>
          <a:lstStyle/>
          <a:p>
            <a:pPr indent="-71520" lvl="0" marL="16042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60420" lvl="0" marL="16042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Incrementar la productividad.</a:t>
            </a:r>
            <a:endParaRPr b="0" i="0" sz="1400" u="none" cap="none" strike="noStrike">
              <a:solidFill>
                <a:srgbClr val="000000"/>
              </a:solidFill>
              <a:latin typeface="Arial"/>
              <a:ea typeface="Arial"/>
              <a:cs typeface="Arial"/>
              <a:sym typeface="Arial"/>
            </a:endParaRPr>
          </a:p>
          <a:p>
            <a:pPr indent="-160420" lvl="0" marL="16042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Promover un ambiente de mayor seguridad en el trabajo.</a:t>
            </a:r>
            <a:endParaRPr b="0" i="0" sz="1400" u="none" cap="none" strike="noStrike">
              <a:solidFill>
                <a:srgbClr val="000000"/>
              </a:solidFill>
              <a:latin typeface="Arial"/>
              <a:ea typeface="Arial"/>
              <a:cs typeface="Arial"/>
              <a:sym typeface="Arial"/>
            </a:endParaRPr>
          </a:p>
          <a:p>
            <a:pPr indent="-160420" lvl="0" marL="16042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Proporcionar a la empresa Trabajadores altamente calificados en  términos de conocimientos, habilidades, y actitudes para el eficiente desempeño.</a:t>
            </a:r>
            <a:endParaRPr b="0" i="0" sz="1400" u="none" cap="none" strike="noStrike">
              <a:solidFill>
                <a:srgbClr val="000000"/>
              </a:solidFill>
              <a:latin typeface="Arial"/>
              <a:ea typeface="Arial"/>
              <a:cs typeface="Arial"/>
              <a:sym typeface="Arial"/>
            </a:endParaRPr>
          </a:p>
          <a:p>
            <a:pPr indent="-160420" lvl="0" marL="16042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Desarrollar el sentido de responsabilidad hacia la empresa a través de una mayor competitividad y conocimientos apropiados.</a:t>
            </a:r>
            <a:endParaRPr b="0" i="0" sz="1400" u="none" cap="none" strike="noStrike">
              <a:solidFill>
                <a:srgbClr val="000000"/>
              </a:solidFill>
              <a:latin typeface="Arial"/>
              <a:ea typeface="Arial"/>
              <a:cs typeface="Arial"/>
              <a:sym typeface="Arial"/>
            </a:endParaRPr>
          </a:p>
          <a:p>
            <a:pPr indent="-160420" lvl="0" marL="16042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Lograr cambios en el comportamiento del empleado con el propósito de mejorar las relaciones interpersonales entre los miembros de la empresa, logrando condiciones de trabajo más satisfactorias.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1"/>
          <p:cNvSpPr txBox="1"/>
          <p:nvPr>
            <p:ph idx="4294967295" type="sldNum"/>
          </p:nvPr>
        </p:nvSpPr>
        <p:spPr>
          <a:xfrm>
            <a:off x="371683" y="6881800"/>
            <a:ext cx="337153"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308" name="Google Shape;308;p11"/>
          <p:cNvSpPr txBox="1"/>
          <p:nvPr/>
        </p:nvSpPr>
        <p:spPr>
          <a:xfrm>
            <a:off x="382496" y="1398082"/>
            <a:ext cx="4511760" cy="115385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¿DÓNDE NACE LA NECESIDAD DE CAPACITAR?</a:t>
            </a:r>
            <a:endParaRPr b="1" i="0" sz="2000" u="none" cap="none" strike="noStrike">
              <a:solidFill>
                <a:srgbClr val="ED6B00"/>
              </a:solidFill>
              <a:latin typeface="Calibri"/>
              <a:ea typeface="Calibri"/>
              <a:cs typeface="Calibri"/>
              <a:sym typeface="Calibri"/>
            </a:endParaRPr>
          </a:p>
        </p:txBody>
      </p:sp>
      <p:sp>
        <p:nvSpPr>
          <p:cNvPr id="309" name="Google Shape;309;p11"/>
          <p:cNvSpPr txBox="1"/>
          <p:nvPr/>
        </p:nvSpPr>
        <p:spPr>
          <a:xfrm>
            <a:off x="3382405" y="2639512"/>
            <a:ext cx="4262810" cy="2840590"/>
          </a:xfrm>
          <a:prstGeom prst="rect">
            <a:avLst/>
          </a:prstGeom>
          <a:noFill/>
          <a:ln>
            <a:noFill/>
          </a:ln>
        </p:spPr>
        <p:txBody>
          <a:bodyPr anchorCtr="0" anchor="t" bIns="45700" lIns="45700" spcFirstLastPara="1" rIns="45700" wrap="square" tIns="45700">
            <a:spAutoFit/>
          </a:bodyPr>
          <a:lstStyle/>
          <a:p>
            <a:pPr indent="-285750" lvl="0" marL="5143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necesidad de capacitación surge cuando hay diferencias entre lo que una persona debería saber para desempeñar una tarea y lo que realmente sabe.			     			</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Estas diferencias suelen ser  descubiertas al hacer  Evaluaciones de Desempeño,  o descripciones de perfil de puesto.</a:t>
            </a:r>
            <a:endParaRPr b="0" i="0" sz="1400" u="none" cap="none" strike="noStrike">
              <a:solidFill>
                <a:srgbClr val="000000"/>
              </a:solidFill>
              <a:latin typeface="Arial"/>
              <a:ea typeface="Arial"/>
              <a:cs typeface="Arial"/>
              <a:sym typeface="Arial"/>
            </a:endParaRPr>
          </a:p>
          <a:p>
            <a:pPr indent="-196850" lvl="0" marL="5143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5143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También, se pueden realizar encuestas de necesidades de capacitación.</a:t>
            </a:r>
            <a:endParaRPr b="0" i="0" sz="1400" u="none" cap="none" strike="noStrike">
              <a:solidFill>
                <a:srgbClr val="000000"/>
              </a:solidFill>
              <a:latin typeface="Arial"/>
              <a:ea typeface="Arial"/>
              <a:cs typeface="Arial"/>
              <a:sym typeface="Arial"/>
            </a:endParaRPr>
          </a:p>
        </p:txBody>
      </p:sp>
      <p:pic>
        <p:nvPicPr>
          <p:cNvPr descr="Gráfico 12" id="310" name="Google Shape;310;p11"/>
          <p:cNvPicPr preferRelativeResize="0"/>
          <p:nvPr/>
        </p:nvPicPr>
        <p:blipFill rotWithShape="1">
          <a:blip r:embed="rId3">
            <a:alphaModFix/>
          </a:blip>
          <a:srcRect b="0" l="0" r="0" t="0"/>
          <a:stretch/>
        </p:blipFill>
        <p:spPr>
          <a:xfrm flipH="1">
            <a:off x="579585" y="2627413"/>
            <a:ext cx="2646124" cy="2890188"/>
          </a:xfrm>
          <a:prstGeom prst="rect">
            <a:avLst/>
          </a:prstGeom>
          <a:noFill/>
          <a:ln>
            <a:noFill/>
          </a:ln>
        </p:spPr>
      </p:pic>
      <p:cxnSp>
        <p:nvCxnSpPr>
          <p:cNvPr id="311" name="Google Shape;311;p11"/>
          <p:cNvCxnSpPr/>
          <p:nvPr/>
        </p:nvCxnSpPr>
        <p:spPr>
          <a:xfrm>
            <a:off x="-179746" y="5507571"/>
            <a:ext cx="3245325" cy="1"/>
          </a:xfrm>
          <a:prstGeom prst="straightConnector1">
            <a:avLst/>
          </a:prstGeom>
          <a:noFill/>
          <a:ln cap="flat" cmpd="sng" w="25400">
            <a:solidFill>
              <a:srgbClr val="DDDDDD"/>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2"/>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317" name="Google Shape;317;p12"/>
          <p:cNvSpPr txBox="1"/>
          <p:nvPr/>
        </p:nvSpPr>
        <p:spPr>
          <a:xfrm>
            <a:off x="452171" y="1269909"/>
            <a:ext cx="8950508"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ETAPAS DEL </a:t>
            </a:r>
            <a:r>
              <a:rPr b="0" i="0" lang="en-US" sz="2800" u="none" cap="none" strike="noStrike">
                <a:solidFill>
                  <a:srgbClr val="A93501"/>
                </a:solidFill>
                <a:latin typeface="Calibri"/>
                <a:ea typeface="Calibri"/>
                <a:cs typeface="Calibri"/>
                <a:sym typeface="Calibri"/>
              </a:rPr>
              <a:t>PLAN DE CAPACITACIÓN</a:t>
            </a:r>
            <a:endParaRPr b="0" i="0" sz="1400" u="none" cap="none" strike="noStrike">
              <a:solidFill>
                <a:srgbClr val="000000"/>
              </a:solidFill>
              <a:latin typeface="Arial"/>
              <a:ea typeface="Arial"/>
              <a:cs typeface="Arial"/>
              <a:sym typeface="Arial"/>
            </a:endParaRPr>
          </a:p>
        </p:txBody>
      </p:sp>
      <p:cxnSp>
        <p:nvCxnSpPr>
          <p:cNvPr id="318" name="Google Shape;318;p12"/>
          <p:cNvCxnSpPr/>
          <p:nvPr/>
        </p:nvCxnSpPr>
        <p:spPr>
          <a:xfrm>
            <a:off x="9429132" y="2462744"/>
            <a:ext cx="6" cy="3323696"/>
          </a:xfrm>
          <a:prstGeom prst="straightConnector1">
            <a:avLst/>
          </a:prstGeom>
          <a:noFill/>
          <a:ln cap="rnd" cmpd="sng" w="12700">
            <a:solidFill>
              <a:srgbClr val="000000"/>
            </a:solidFill>
            <a:prstDash val="solid"/>
            <a:round/>
            <a:headEnd len="sm" w="sm" type="none"/>
            <a:tailEnd len="sm" w="sm" type="none"/>
          </a:ln>
        </p:spPr>
      </p:cxnSp>
      <p:sp>
        <p:nvSpPr>
          <p:cNvPr id="319" name="Google Shape;319;p12"/>
          <p:cNvSpPr/>
          <p:nvPr/>
        </p:nvSpPr>
        <p:spPr>
          <a:xfrm>
            <a:off x="7241502" y="2462744"/>
            <a:ext cx="189455" cy="3323697"/>
          </a:xfrm>
          <a:custGeom>
            <a:rect b="b" l="l" r="r" t="t"/>
            <a:pathLst>
              <a:path extrusionOk="0" h="21600" w="2160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noFill/>
          <a:ln cap="rnd"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2"/>
          <p:cNvSpPr/>
          <p:nvPr/>
        </p:nvSpPr>
        <p:spPr>
          <a:xfrm>
            <a:off x="5038931" y="2482529"/>
            <a:ext cx="189455" cy="3323698"/>
          </a:xfrm>
          <a:custGeom>
            <a:rect b="b" l="l" r="r" t="t"/>
            <a:pathLst>
              <a:path extrusionOk="0" h="21600" w="2160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noFill/>
          <a:ln cap="rnd"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2"/>
          <p:cNvSpPr/>
          <p:nvPr/>
        </p:nvSpPr>
        <p:spPr>
          <a:xfrm>
            <a:off x="2658834" y="2482529"/>
            <a:ext cx="187940" cy="3323698"/>
          </a:xfrm>
          <a:custGeom>
            <a:rect b="b" l="l" r="r" t="t"/>
            <a:pathLst>
              <a:path extrusionOk="0" h="21600" w="2160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noFill/>
          <a:ln cap="rnd"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22" name="Google Shape;322;p12"/>
          <p:cNvCxnSpPr/>
          <p:nvPr/>
        </p:nvCxnSpPr>
        <p:spPr>
          <a:xfrm flipH="1">
            <a:off x="290124" y="2462744"/>
            <a:ext cx="6" cy="3323696"/>
          </a:xfrm>
          <a:prstGeom prst="straightConnector1">
            <a:avLst/>
          </a:prstGeom>
          <a:noFill/>
          <a:ln cap="rnd" cmpd="sng" w="12700">
            <a:solidFill>
              <a:srgbClr val="000000"/>
            </a:solidFill>
            <a:prstDash val="solid"/>
            <a:round/>
            <a:headEnd len="sm" w="sm" type="none"/>
            <a:tailEnd len="sm" w="sm" type="none"/>
          </a:ln>
        </p:spPr>
      </p:cxnSp>
      <p:sp>
        <p:nvSpPr>
          <p:cNvPr id="323" name="Google Shape;323;p12"/>
          <p:cNvSpPr txBox="1"/>
          <p:nvPr/>
        </p:nvSpPr>
        <p:spPr>
          <a:xfrm>
            <a:off x="8137435" y="2684421"/>
            <a:ext cx="218679" cy="40560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ED6B00"/>
              </a:buClr>
              <a:buSzPts val="3200"/>
              <a:buFont typeface="Calibri"/>
              <a:buNone/>
            </a:pPr>
            <a:r>
              <a:rPr b="0" i="0" lang="en-US" sz="3200" u="none" cap="none" strike="noStrike">
                <a:solidFill>
                  <a:srgbClr val="ED6B00"/>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24" name="Google Shape;324;p12"/>
          <p:cNvSpPr txBox="1"/>
          <p:nvPr/>
        </p:nvSpPr>
        <p:spPr>
          <a:xfrm>
            <a:off x="6026374" y="2684421"/>
            <a:ext cx="218679" cy="40560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C64033"/>
              </a:buClr>
              <a:buSzPts val="3200"/>
              <a:buFont typeface="Calibri"/>
              <a:buNone/>
            </a:pPr>
            <a:r>
              <a:rPr b="0" i="0" lang="en-US" sz="3200" u="none" cap="none" strike="noStrike">
                <a:solidFill>
                  <a:srgbClr val="C64033"/>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25" name="Google Shape;325;p12"/>
          <p:cNvSpPr txBox="1"/>
          <p:nvPr/>
        </p:nvSpPr>
        <p:spPr>
          <a:xfrm>
            <a:off x="3697851" y="2684421"/>
            <a:ext cx="218679" cy="40560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3200"/>
              <a:buFont typeface="Calibri"/>
              <a:buNone/>
            </a:pPr>
            <a:r>
              <a:rPr b="0" i="0" lang="en-US" sz="3200" u="none" cap="none" strike="noStrike">
                <a:solidFill>
                  <a:schemeClr val="accent2"/>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26" name="Google Shape;326;p12"/>
          <p:cNvSpPr txBox="1"/>
          <p:nvPr/>
        </p:nvSpPr>
        <p:spPr>
          <a:xfrm>
            <a:off x="1296862" y="2703215"/>
            <a:ext cx="218679" cy="40560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3200"/>
              <a:buFont typeface="Calibri"/>
              <a:buNone/>
            </a:pPr>
            <a:r>
              <a:rPr b="0" i="0" lang="en-US" sz="3200" u="none" cap="none" strike="noStrike">
                <a:solidFill>
                  <a:schemeClr val="accen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27" name="Google Shape;327;p12"/>
          <p:cNvSpPr txBox="1"/>
          <p:nvPr/>
        </p:nvSpPr>
        <p:spPr>
          <a:xfrm>
            <a:off x="723065" y="3276810"/>
            <a:ext cx="1763755" cy="737996"/>
          </a:xfrm>
          <a:prstGeom prst="rect">
            <a:avLst/>
          </a:prstGeom>
          <a:noFill/>
          <a:ln>
            <a:noFill/>
          </a:ln>
        </p:spPr>
        <p:txBody>
          <a:bodyPr anchorCtr="0" anchor="t" bIns="45700" lIns="45700" spcFirstLastPara="1" rIns="45700" wrap="square" tIns="45700">
            <a:spAutoFit/>
          </a:bodyPr>
          <a:lstStyle/>
          <a:p>
            <a:pPr indent="11430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Detección de necesidades de capacitación (DNC)</a:t>
            </a:r>
            <a:endParaRPr b="0" i="0" sz="1400" u="none" cap="none" strike="noStrike">
              <a:solidFill>
                <a:srgbClr val="000000"/>
              </a:solidFill>
              <a:latin typeface="Arial"/>
              <a:ea typeface="Arial"/>
              <a:cs typeface="Arial"/>
              <a:sym typeface="Arial"/>
            </a:endParaRPr>
          </a:p>
        </p:txBody>
      </p:sp>
      <p:sp>
        <p:nvSpPr>
          <p:cNvPr id="328" name="Google Shape;328;p12"/>
          <p:cNvSpPr txBox="1"/>
          <p:nvPr/>
        </p:nvSpPr>
        <p:spPr>
          <a:xfrm>
            <a:off x="2944889" y="3277182"/>
            <a:ext cx="1731057" cy="509396"/>
          </a:xfrm>
          <a:prstGeom prst="rect">
            <a:avLst/>
          </a:prstGeom>
          <a:noFill/>
          <a:ln>
            <a:noFill/>
          </a:ln>
        </p:spPr>
        <p:txBody>
          <a:bodyPr anchorCtr="0" anchor="t" bIns="45700" lIns="45700" spcFirstLastPara="1" rIns="45700" wrap="square" tIns="45700">
            <a:spAutoFit/>
          </a:bodyPr>
          <a:lstStyle/>
          <a:p>
            <a:pPr indent="11430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Diseño del Programa de capacitación </a:t>
            </a:r>
            <a:endParaRPr b="0" i="0" sz="1400" u="none" cap="none" strike="noStrike">
              <a:solidFill>
                <a:srgbClr val="000000"/>
              </a:solidFill>
              <a:latin typeface="Arial"/>
              <a:ea typeface="Arial"/>
              <a:cs typeface="Arial"/>
              <a:sym typeface="Arial"/>
            </a:endParaRPr>
          </a:p>
        </p:txBody>
      </p:sp>
      <p:sp>
        <p:nvSpPr>
          <p:cNvPr id="329" name="Google Shape;329;p12"/>
          <p:cNvSpPr txBox="1"/>
          <p:nvPr/>
        </p:nvSpPr>
        <p:spPr>
          <a:xfrm>
            <a:off x="5604059" y="3276813"/>
            <a:ext cx="1246832" cy="50939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Ejecución de la capacitación </a:t>
            </a:r>
            <a:endParaRPr b="0" i="0" sz="1400" u="none" cap="none" strike="noStrike">
              <a:solidFill>
                <a:srgbClr val="000000"/>
              </a:solidFill>
              <a:latin typeface="Arial"/>
              <a:ea typeface="Arial"/>
              <a:cs typeface="Arial"/>
              <a:sym typeface="Arial"/>
            </a:endParaRPr>
          </a:p>
        </p:txBody>
      </p:sp>
      <p:sp>
        <p:nvSpPr>
          <p:cNvPr id="330" name="Google Shape;330;p12"/>
          <p:cNvSpPr txBox="1"/>
          <p:nvPr/>
        </p:nvSpPr>
        <p:spPr>
          <a:xfrm>
            <a:off x="7742084" y="3263281"/>
            <a:ext cx="1328601" cy="966596"/>
          </a:xfrm>
          <a:prstGeom prst="rect">
            <a:avLst/>
          </a:prstGeom>
          <a:noFill/>
          <a:ln>
            <a:noFill/>
          </a:ln>
        </p:spPr>
        <p:txBody>
          <a:bodyPr anchorCtr="0" anchor="t" bIns="45700" lIns="45700" spcFirstLastPara="1" rIns="45700" wrap="square" tIns="45700">
            <a:spAutoFit/>
          </a:bodyPr>
          <a:lstStyle/>
          <a:p>
            <a:pPr indent="11430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Evaluación y seguimiento al programa de capacitación </a:t>
            </a:r>
            <a:endParaRPr b="0" i="0" sz="1400" u="none" cap="none" strike="noStrike">
              <a:solidFill>
                <a:srgbClr val="000000"/>
              </a:solidFill>
              <a:latin typeface="Arial"/>
              <a:ea typeface="Arial"/>
              <a:cs typeface="Arial"/>
              <a:sym typeface="Arial"/>
            </a:endParaRPr>
          </a:p>
        </p:txBody>
      </p:sp>
      <p:pic>
        <p:nvPicPr>
          <p:cNvPr descr="Imagen 4" id="331" name="Google Shape;331;p12"/>
          <p:cNvPicPr preferRelativeResize="0"/>
          <p:nvPr/>
        </p:nvPicPr>
        <p:blipFill rotWithShape="1">
          <a:blip r:embed="rId3">
            <a:alphaModFix/>
          </a:blip>
          <a:srcRect b="0" l="0" r="0" t="0"/>
          <a:stretch/>
        </p:blipFill>
        <p:spPr>
          <a:xfrm>
            <a:off x="1086504" y="4774724"/>
            <a:ext cx="952501" cy="952506"/>
          </a:xfrm>
          <a:prstGeom prst="rect">
            <a:avLst/>
          </a:prstGeom>
          <a:noFill/>
          <a:ln>
            <a:noFill/>
          </a:ln>
        </p:spPr>
      </p:pic>
      <p:pic>
        <p:nvPicPr>
          <p:cNvPr descr="Imagen 6" id="332" name="Google Shape;332;p12"/>
          <p:cNvPicPr preferRelativeResize="0"/>
          <p:nvPr/>
        </p:nvPicPr>
        <p:blipFill rotWithShape="1">
          <a:blip r:embed="rId4">
            <a:alphaModFix/>
          </a:blip>
          <a:srcRect b="0" l="0" r="0" t="0"/>
          <a:stretch/>
        </p:blipFill>
        <p:spPr>
          <a:xfrm>
            <a:off x="5715605" y="4774724"/>
            <a:ext cx="927101" cy="927106"/>
          </a:xfrm>
          <a:prstGeom prst="rect">
            <a:avLst/>
          </a:prstGeom>
          <a:noFill/>
          <a:ln>
            <a:noFill/>
          </a:ln>
        </p:spPr>
      </p:pic>
      <p:pic>
        <p:nvPicPr>
          <p:cNvPr descr="Imagen 7" id="333" name="Google Shape;333;p12"/>
          <p:cNvPicPr preferRelativeResize="0"/>
          <p:nvPr/>
        </p:nvPicPr>
        <p:blipFill rotWithShape="1">
          <a:blip r:embed="rId5">
            <a:alphaModFix/>
          </a:blip>
          <a:srcRect b="0" l="0" r="0" t="0"/>
          <a:stretch/>
        </p:blipFill>
        <p:spPr>
          <a:xfrm>
            <a:off x="7872979" y="4805028"/>
            <a:ext cx="1066806" cy="977901"/>
          </a:xfrm>
          <a:prstGeom prst="rect">
            <a:avLst/>
          </a:prstGeom>
          <a:noFill/>
          <a:ln>
            <a:noFill/>
          </a:ln>
        </p:spPr>
      </p:pic>
      <p:pic>
        <p:nvPicPr>
          <p:cNvPr descr="Imagen 8" id="334" name="Google Shape;334;p12"/>
          <p:cNvPicPr preferRelativeResize="0"/>
          <p:nvPr/>
        </p:nvPicPr>
        <p:blipFill rotWithShape="1">
          <a:blip r:embed="rId6">
            <a:alphaModFix/>
          </a:blip>
          <a:srcRect b="0" l="0" r="0" t="0"/>
          <a:stretch/>
        </p:blipFill>
        <p:spPr>
          <a:xfrm>
            <a:off x="3554464" y="4689464"/>
            <a:ext cx="774706" cy="10541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3"/>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340" name="Google Shape;340;p13"/>
          <p:cNvSpPr txBox="1"/>
          <p:nvPr/>
        </p:nvSpPr>
        <p:spPr>
          <a:xfrm>
            <a:off x="734496" y="1400714"/>
            <a:ext cx="218679" cy="40560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3200"/>
              <a:buFont typeface="Calibri"/>
              <a:buNone/>
            </a:pPr>
            <a:r>
              <a:rPr b="0" i="0" lang="en-US" sz="3200" u="none" cap="none" strike="noStrike">
                <a:solidFill>
                  <a:schemeClr val="accen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41" name="Google Shape;341;p13"/>
          <p:cNvSpPr txBox="1"/>
          <p:nvPr/>
        </p:nvSpPr>
        <p:spPr>
          <a:xfrm>
            <a:off x="846958" y="1463116"/>
            <a:ext cx="6473326" cy="338550"/>
          </a:xfrm>
          <a:prstGeom prst="rect">
            <a:avLst/>
          </a:prstGeom>
          <a:noFill/>
          <a:ln>
            <a:noFill/>
          </a:ln>
        </p:spPr>
        <p:txBody>
          <a:bodyPr anchorCtr="0" anchor="t" bIns="45700" lIns="45700" spcFirstLastPara="1" rIns="45700" wrap="square" tIns="45700">
            <a:spAutoFit/>
          </a:bodyPr>
          <a:lstStyle/>
          <a:p>
            <a:pPr indent="114300" lvl="0" marL="0" marR="0" rtl="0" algn="l">
              <a:lnSpc>
                <a:spcPct val="100000"/>
              </a:lnSpc>
              <a:spcBef>
                <a:spcPts val="0"/>
              </a:spcBef>
              <a:spcAft>
                <a:spcPts val="0"/>
              </a:spcAft>
              <a:buClr>
                <a:srgbClr val="000000"/>
              </a:buClr>
              <a:buSzPts val="1600"/>
              <a:buFont typeface="Calibri"/>
              <a:buNone/>
            </a:pPr>
            <a:r>
              <a:rPr b="1" i="1" lang="en-US" sz="1600" u="none" cap="none" strike="noStrike">
                <a:solidFill>
                  <a:srgbClr val="000000"/>
                </a:solidFill>
                <a:latin typeface="Calibri"/>
                <a:ea typeface="Calibri"/>
                <a:cs typeface="Calibri"/>
                <a:sym typeface="Calibri"/>
              </a:rPr>
              <a:t>El Diagnóstico de Necesidades de Capacitación (DNC)</a:t>
            </a:r>
            <a:endParaRPr b="1" i="1" sz="1600" u="none" cap="none" strike="noStrike">
              <a:solidFill>
                <a:srgbClr val="000000"/>
              </a:solidFill>
              <a:latin typeface="Calibri"/>
              <a:ea typeface="Calibri"/>
              <a:cs typeface="Calibri"/>
              <a:sym typeface="Calibri"/>
            </a:endParaRPr>
          </a:p>
        </p:txBody>
      </p:sp>
      <p:grpSp>
        <p:nvGrpSpPr>
          <p:cNvPr id="342" name="Google Shape;342;p13"/>
          <p:cNvGrpSpPr/>
          <p:nvPr/>
        </p:nvGrpSpPr>
        <p:grpSpPr>
          <a:xfrm>
            <a:off x="573141" y="2160156"/>
            <a:ext cx="7425103" cy="3239370"/>
            <a:chOff x="-1" y="-1"/>
            <a:chExt cx="7425102" cy="3239368"/>
          </a:xfrm>
        </p:grpSpPr>
        <p:sp>
          <p:nvSpPr>
            <p:cNvPr id="343" name="Google Shape;343;p13"/>
            <p:cNvSpPr/>
            <p:nvPr/>
          </p:nvSpPr>
          <p:spPr>
            <a:xfrm>
              <a:off x="-1" y="-1"/>
              <a:ext cx="7425102" cy="3239368"/>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3"/>
            <p:cNvSpPr txBox="1"/>
            <p:nvPr/>
          </p:nvSpPr>
          <p:spPr>
            <a:xfrm>
              <a:off x="162893" y="1429560"/>
              <a:ext cx="7099309"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Imagen 3" id="345" name="Google Shape;345;p13"/>
          <p:cNvPicPr preferRelativeResize="0"/>
          <p:nvPr/>
        </p:nvPicPr>
        <p:blipFill rotWithShape="1">
          <a:blip r:embed="rId3">
            <a:alphaModFix/>
          </a:blip>
          <a:srcRect b="0" l="0" r="0" t="0"/>
          <a:stretch/>
        </p:blipFill>
        <p:spPr>
          <a:xfrm>
            <a:off x="7998235" y="5612924"/>
            <a:ext cx="952506" cy="952506"/>
          </a:xfrm>
          <a:prstGeom prst="rect">
            <a:avLst/>
          </a:prstGeom>
          <a:noFill/>
          <a:ln>
            <a:noFill/>
          </a:ln>
        </p:spPr>
      </p:pic>
      <p:sp>
        <p:nvSpPr>
          <p:cNvPr id="346" name="Google Shape;346;p13"/>
          <p:cNvSpPr txBox="1"/>
          <p:nvPr/>
        </p:nvSpPr>
        <p:spPr>
          <a:xfrm>
            <a:off x="969931" y="2379451"/>
            <a:ext cx="6227380" cy="2840590"/>
          </a:xfrm>
          <a:prstGeom prst="rect">
            <a:avLst/>
          </a:prstGeom>
          <a:noFill/>
          <a:ln>
            <a:noFill/>
          </a:ln>
        </p:spPr>
        <p:txBody>
          <a:bodyPr anchorCtr="0" anchor="t" bIns="45700" lIns="45700" spcFirstLastPara="1" rIns="45700" wrap="square" tIns="45700">
            <a:spAutoFit/>
          </a:bodyPr>
          <a:lstStyle/>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 la abreviatura </a:t>
            </a:r>
            <a:r>
              <a:rPr b="1" i="0" lang="en-US" sz="1600" u="none" cap="none" strike="noStrike">
                <a:solidFill>
                  <a:srgbClr val="000000"/>
                </a:solidFill>
                <a:latin typeface="Calibri"/>
                <a:ea typeface="Calibri"/>
                <a:cs typeface="Calibri"/>
                <a:sym typeface="Calibri"/>
              </a:rPr>
              <a:t>para</a:t>
            </a:r>
            <a:r>
              <a:rPr b="0" i="0" lang="en-US" sz="1600" u="none" cap="none" strike="noStrike">
                <a:solidFill>
                  <a:srgbClr val="000000"/>
                </a:solidFill>
                <a:latin typeface="Calibri"/>
                <a:ea typeface="Calibri"/>
                <a:cs typeface="Calibri"/>
                <a:sym typeface="Calibri"/>
              </a:rPr>
              <a:t> el Diagnóstico de Necesidades de Capacitación, un proceso que permite estructurar planes de trabajo </a:t>
            </a:r>
            <a:r>
              <a:rPr b="1" i="0" lang="en-US" sz="1600" u="none" cap="none" strike="noStrike">
                <a:solidFill>
                  <a:srgbClr val="000000"/>
                </a:solidFill>
                <a:latin typeface="Calibri"/>
                <a:ea typeface="Calibri"/>
                <a:cs typeface="Calibri"/>
                <a:sym typeface="Calibri"/>
              </a:rPr>
              <a:t>para</a:t>
            </a:r>
            <a:r>
              <a:rPr b="0" i="0" lang="en-US" sz="1600" u="none" cap="none" strike="noStrike">
                <a:solidFill>
                  <a:srgbClr val="000000"/>
                </a:solidFill>
                <a:latin typeface="Calibri"/>
                <a:ea typeface="Calibri"/>
                <a:cs typeface="Calibri"/>
                <a:sym typeface="Calibri"/>
              </a:rPr>
              <a:t> fortalecer los conocimientos, habilidades o actitudes de los colaboradores de una organización.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Un reporte de </a:t>
            </a:r>
            <a:r>
              <a:rPr b="1" i="0" lang="en-US" sz="1600" u="none" cap="none" strike="noStrike">
                <a:solidFill>
                  <a:srgbClr val="000000"/>
                </a:solidFill>
                <a:latin typeface="Calibri"/>
                <a:ea typeface="Calibri"/>
                <a:cs typeface="Calibri"/>
                <a:sym typeface="Calibri"/>
              </a:rPr>
              <a:t>DNC</a:t>
            </a:r>
            <a:r>
              <a:rPr b="0" i="0" lang="en-US" sz="1600" u="none" cap="none" strike="noStrike">
                <a:solidFill>
                  <a:srgbClr val="000000"/>
                </a:solidFill>
                <a:latin typeface="Calibri"/>
                <a:ea typeface="Calibri"/>
                <a:cs typeface="Calibri"/>
                <a:sym typeface="Calibri"/>
              </a:rPr>
              <a:t> debe expresar en qué, a quién (es), cuánto y cuándo capacitar.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Una DNC Identifica las dificultades de habilidades y conocimiento del colaborador que confrontan en su trabajo y no permiten alcanzar el objetivo.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4"/>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aphicFrame>
        <p:nvGraphicFramePr>
          <p:cNvPr id="352" name="Google Shape;352;p14"/>
          <p:cNvGraphicFramePr/>
          <p:nvPr/>
        </p:nvGraphicFramePr>
        <p:xfrm>
          <a:off x="770729" y="1943149"/>
          <a:ext cx="3000000" cy="3000000"/>
        </p:xfrm>
        <a:graphic>
          <a:graphicData uri="http://schemas.openxmlformats.org/drawingml/2006/table">
            <a:tbl>
              <a:tblPr>
                <a:noFill/>
                <a:tableStyleId>{9C218FC1-6C28-4522-AB4B-1EA18B3D378F}</a:tableStyleId>
              </a:tblPr>
              <a:tblGrid>
                <a:gridCol w="606175"/>
                <a:gridCol w="1852000"/>
                <a:gridCol w="1309175"/>
                <a:gridCol w="1659875"/>
                <a:gridCol w="1392500"/>
                <a:gridCol w="1359075"/>
              </a:tblGrid>
              <a:tr h="388275">
                <a:tc gridSpan="3" rowSpan="2">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FORMATO DE DNC PARA CAPACITACIÓN</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rowSpan="2" hMerge="1"/>
                <a:tc rowSpan="2" hMerge="1"/>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Día</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Mes</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Año</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gridSpan="3" vMerge="1"/>
                <a:tc hMerge="1" vMerge="1"/>
                <a:tc hMerge="1" vMerge="1"/>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gridSpan="2">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Área:</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Departamento:</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Responsable:</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hMerge="1"/>
              </a:tr>
              <a:tr h="310775">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N°</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Nombre trabajador</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Cargo</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Necesidad (es) detectadas</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Fecha de la aplicación</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t>Lugar de la aplicación</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a:txBody>
                    <a:bodyPr/>
                    <a:lstStyle/>
                    <a:p>
                      <a:pPr indent="0" lvl="0" marL="0" marR="0" rtl="0" algn="r">
                        <a:lnSpc>
                          <a:spcPct val="100000"/>
                        </a:lnSpc>
                        <a:spcBef>
                          <a:spcPts val="0"/>
                        </a:spcBef>
                        <a:spcAft>
                          <a:spcPts val="0"/>
                        </a:spcAft>
                        <a:buClr>
                          <a:schemeClr val="dk1"/>
                        </a:buClr>
                        <a:buSzPts val="1000"/>
                        <a:buFont typeface="Arial"/>
                        <a:buNone/>
                      </a:pPr>
                      <a:r>
                        <a:rPr lang="en-US" sz="1000" u="none" cap="none" strike="noStrike"/>
                        <a:t>1</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a:txBody>
                    <a:bodyPr/>
                    <a:lstStyle/>
                    <a:p>
                      <a:pPr indent="0" lvl="0" marL="0" marR="0" rtl="0" algn="r">
                        <a:lnSpc>
                          <a:spcPct val="100000"/>
                        </a:lnSpc>
                        <a:spcBef>
                          <a:spcPts val="0"/>
                        </a:spcBef>
                        <a:spcAft>
                          <a:spcPts val="0"/>
                        </a:spcAft>
                        <a:buClr>
                          <a:schemeClr val="dk1"/>
                        </a:buClr>
                        <a:buSzPts val="1000"/>
                        <a:buFont typeface="Arial"/>
                        <a:buNone/>
                      </a:pPr>
                      <a:r>
                        <a:rPr lang="en-US" sz="1000" u="none" cap="none" strike="noStrike"/>
                        <a:t>2</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a:txBody>
                    <a:bodyPr/>
                    <a:lstStyle/>
                    <a:p>
                      <a:pPr indent="0" lvl="0" marL="0" marR="0" rtl="0" algn="r">
                        <a:lnSpc>
                          <a:spcPct val="100000"/>
                        </a:lnSpc>
                        <a:spcBef>
                          <a:spcPts val="0"/>
                        </a:spcBef>
                        <a:spcAft>
                          <a:spcPts val="0"/>
                        </a:spcAft>
                        <a:buClr>
                          <a:schemeClr val="dk1"/>
                        </a:buClr>
                        <a:buSzPts val="1000"/>
                        <a:buFont typeface="Arial"/>
                        <a:buNone/>
                      </a:pPr>
                      <a:r>
                        <a:rPr lang="en-US" sz="1000" u="none" cap="none" strike="noStrike"/>
                        <a:t>4</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Calibri"/>
                        <a:buNone/>
                      </a:pPr>
                      <a:r>
                        <a:t/>
                      </a:r>
                      <a:endParaRPr sz="12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a:txBody>
                    <a:bodyPr/>
                    <a:lstStyle/>
                    <a:p>
                      <a:pPr indent="0" lvl="0" marL="0" marR="0" rtl="0" algn="r">
                        <a:lnSpc>
                          <a:spcPct val="100000"/>
                        </a:lnSpc>
                        <a:spcBef>
                          <a:spcPts val="0"/>
                        </a:spcBef>
                        <a:spcAft>
                          <a:spcPts val="0"/>
                        </a:spcAft>
                        <a:buClr>
                          <a:schemeClr val="dk1"/>
                        </a:buClr>
                        <a:buSzPts val="1000"/>
                        <a:buFont typeface="Arial"/>
                        <a:buNone/>
                      </a:pPr>
                      <a:r>
                        <a:rPr lang="en-US" sz="1000" u="none" cap="none" strike="noStrike"/>
                        <a:t>5</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a:txBody>
                    <a:bodyPr/>
                    <a:lstStyle/>
                    <a:p>
                      <a:pPr indent="0" lvl="0" marL="0" marR="0" rtl="0" algn="r">
                        <a:lnSpc>
                          <a:spcPct val="100000"/>
                        </a:lnSpc>
                        <a:spcBef>
                          <a:spcPts val="0"/>
                        </a:spcBef>
                        <a:spcAft>
                          <a:spcPts val="0"/>
                        </a:spcAft>
                        <a:buClr>
                          <a:schemeClr val="dk1"/>
                        </a:buClr>
                        <a:buSzPts val="1000"/>
                        <a:buFont typeface="Arial"/>
                        <a:buNone/>
                      </a:pPr>
                      <a:r>
                        <a:rPr lang="en-US" sz="1000" u="none" cap="none" strike="noStrike"/>
                        <a:t>7</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a:txBody>
                    <a:bodyPr/>
                    <a:lstStyle/>
                    <a:p>
                      <a:pPr indent="0" lvl="0" marL="0" marR="0" rtl="0" algn="r">
                        <a:lnSpc>
                          <a:spcPct val="100000"/>
                        </a:lnSpc>
                        <a:spcBef>
                          <a:spcPts val="0"/>
                        </a:spcBef>
                        <a:spcAft>
                          <a:spcPts val="0"/>
                        </a:spcAft>
                        <a:buClr>
                          <a:schemeClr val="dk1"/>
                        </a:buClr>
                        <a:buSzPts val="1000"/>
                        <a:buFont typeface="Arial"/>
                        <a:buNone/>
                      </a:pPr>
                      <a:r>
                        <a:rPr lang="en-US" sz="1000" u="none" cap="none" strike="noStrike"/>
                        <a:t>8</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a:txBody>
                    <a:bodyPr/>
                    <a:lstStyle/>
                    <a:p>
                      <a:pPr indent="0" lvl="0" marL="0" marR="0" rtl="0" algn="r">
                        <a:lnSpc>
                          <a:spcPct val="100000"/>
                        </a:lnSpc>
                        <a:spcBef>
                          <a:spcPts val="0"/>
                        </a:spcBef>
                        <a:spcAft>
                          <a:spcPts val="0"/>
                        </a:spcAft>
                        <a:buClr>
                          <a:schemeClr val="dk1"/>
                        </a:buClr>
                        <a:buSzPts val="1000"/>
                        <a:buFont typeface="Arial"/>
                        <a:buNone/>
                      </a:pPr>
                      <a:r>
                        <a:rPr lang="en-US" sz="1000" u="none" cap="none" strike="noStrike"/>
                        <a:t>10</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gridSpan="5">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¿Qué otros aspectos importantes habrá de considerarse en la programación de los cursos?</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hMerge="1"/>
                <a:tc hMerge="1"/>
                <a:tc hMerge="1"/>
                <a:tc hMerge="1"/>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10775">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19050">
                      <a:solidFill>
                        <a:srgbClr val="00000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 </a:t>
                      </a:r>
                      <a:endParaRPr sz="1400" u="none" cap="none" strike="noStrike"/>
                    </a:p>
                  </a:txBody>
                  <a:tcPr marT="65650" marB="65650" marR="65650" marL="65650" anchor="b">
                    <a:lnL cap="flat" cmpd="sng" w="9525">
                      <a:solidFill>
                        <a:srgbClr val="80808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353" name="Google Shape;353;p14"/>
          <p:cNvSpPr txBox="1"/>
          <p:nvPr/>
        </p:nvSpPr>
        <p:spPr>
          <a:xfrm>
            <a:off x="714845" y="1188326"/>
            <a:ext cx="4433739" cy="444754"/>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EJEMPLO DE UNA DNC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5"/>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359" name="Google Shape;359;p15"/>
          <p:cNvGrpSpPr/>
          <p:nvPr/>
        </p:nvGrpSpPr>
        <p:grpSpPr>
          <a:xfrm>
            <a:off x="573141" y="2160156"/>
            <a:ext cx="7425103" cy="3239370"/>
            <a:chOff x="-1" y="-1"/>
            <a:chExt cx="7425102" cy="3239368"/>
          </a:xfrm>
        </p:grpSpPr>
        <p:sp>
          <p:nvSpPr>
            <p:cNvPr id="360" name="Google Shape;360;p15"/>
            <p:cNvSpPr/>
            <p:nvPr/>
          </p:nvSpPr>
          <p:spPr>
            <a:xfrm>
              <a:off x="-1" y="-1"/>
              <a:ext cx="7425102" cy="3239368"/>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5"/>
            <p:cNvSpPr txBox="1"/>
            <p:nvPr/>
          </p:nvSpPr>
          <p:spPr>
            <a:xfrm>
              <a:off x="162893" y="1429560"/>
              <a:ext cx="7099309"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62" name="Google Shape;362;p15"/>
          <p:cNvSpPr txBox="1"/>
          <p:nvPr/>
        </p:nvSpPr>
        <p:spPr>
          <a:xfrm>
            <a:off x="973879" y="2625674"/>
            <a:ext cx="6623626" cy="233259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Una vez detectadas las necesidades de capacitación de la organización y sus colaboradores, se elabora el contenido del plan, actividades, cursos y/o talleres.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ello es fundamental considerar la correcta definición de los objetivos de la capacitación,  objetivos finales, objetivos específicos y en el interés y motivación de los colaboradores.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definición de los objetivos del plan de capacitación debe sustentarse en las necesidades detectadas y deben ser: medibles, alcanzables y concretas para que puedan ser correctamente evaluados.</a:t>
            </a:r>
            <a:endParaRPr b="0" i="0" sz="1400" u="none" cap="none" strike="noStrike">
              <a:solidFill>
                <a:srgbClr val="000000"/>
              </a:solidFill>
              <a:latin typeface="Arial"/>
              <a:ea typeface="Arial"/>
              <a:cs typeface="Arial"/>
              <a:sym typeface="Arial"/>
            </a:endParaRPr>
          </a:p>
        </p:txBody>
      </p:sp>
      <p:pic>
        <p:nvPicPr>
          <p:cNvPr descr="Imagen 5" id="363" name="Google Shape;363;p15"/>
          <p:cNvPicPr preferRelativeResize="0"/>
          <p:nvPr/>
        </p:nvPicPr>
        <p:blipFill rotWithShape="1">
          <a:blip r:embed="rId3">
            <a:alphaModFix/>
          </a:blip>
          <a:srcRect b="0" l="0" r="0" t="0"/>
          <a:stretch/>
        </p:blipFill>
        <p:spPr>
          <a:xfrm>
            <a:off x="7998235" y="5741704"/>
            <a:ext cx="774706" cy="1054106"/>
          </a:xfrm>
          <a:prstGeom prst="rect">
            <a:avLst/>
          </a:prstGeom>
          <a:noFill/>
          <a:ln>
            <a:noFill/>
          </a:ln>
        </p:spPr>
      </p:pic>
      <p:sp>
        <p:nvSpPr>
          <p:cNvPr id="364" name="Google Shape;364;p15"/>
          <p:cNvSpPr txBox="1"/>
          <p:nvPr/>
        </p:nvSpPr>
        <p:spPr>
          <a:xfrm>
            <a:off x="734496" y="1400714"/>
            <a:ext cx="218679" cy="40560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585858"/>
              </a:buClr>
              <a:buSzPts val="3200"/>
              <a:buFont typeface="Calibri"/>
              <a:buNone/>
            </a:pPr>
            <a:r>
              <a:rPr b="0" i="0" lang="en-US" sz="3200" u="none" cap="none" strike="noStrike">
                <a:solidFill>
                  <a:srgbClr val="585858"/>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65" name="Google Shape;365;p15"/>
          <p:cNvSpPr txBox="1"/>
          <p:nvPr/>
        </p:nvSpPr>
        <p:spPr>
          <a:xfrm>
            <a:off x="846958" y="1463116"/>
            <a:ext cx="6473325" cy="300590"/>
          </a:xfrm>
          <a:prstGeom prst="rect">
            <a:avLst/>
          </a:prstGeom>
          <a:noFill/>
          <a:ln>
            <a:noFill/>
          </a:ln>
        </p:spPr>
        <p:txBody>
          <a:bodyPr anchorCtr="0" anchor="t" bIns="45700" lIns="45700" spcFirstLastPara="1" rIns="45700" wrap="square" tIns="45700">
            <a:spAutoFit/>
          </a:bodyPr>
          <a:lstStyle/>
          <a:p>
            <a:pPr indent="114300" lvl="0" marL="0" marR="0" rtl="0" algn="l">
              <a:lnSpc>
                <a:spcPct val="100000"/>
              </a:lnSpc>
              <a:spcBef>
                <a:spcPts val="0"/>
              </a:spcBef>
              <a:spcAft>
                <a:spcPts val="0"/>
              </a:spcAft>
              <a:buClr>
                <a:srgbClr val="000000"/>
              </a:buClr>
              <a:buSzPts val="1600"/>
              <a:buFont typeface="Calibri"/>
              <a:buNone/>
            </a:pPr>
            <a:r>
              <a:rPr b="1" i="1" lang="en-US" sz="1600" u="none" cap="none" strike="noStrike">
                <a:solidFill>
                  <a:srgbClr val="000000"/>
                </a:solidFill>
                <a:latin typeface="Calibri"/>
                <a:ea typeface="Calibri"/>
                <a:cs typeface="Calibri"/>
                <a:sym typeface="Calibri"/>
              </a:rPr>
              <a:t>Diseño del programa de capacitación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6"/>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371" name="Google Shape;371;p16"/>
          <p:cNvSpPr txBox="1"/>
          <p:nvPr/>
        </p:nvSpPr>
        <p:spPr>
          <a:xfrm>
            <a:off x="757346" y="1363275"/>
            <a:ext cx="218679" cy="40560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C64033"/>
              </a:buClr>
              <a:buSzPts val="3200"/>
              <a:buFont typeface="Calibri"/>
              <a:buNone/>
            </a:pPr>
            <a:r>
              <a:rPr b="0" i="0" lang="en-US" sz="3200" u="none" cap="none" strike="noStrike">
                <a:solidFill>
                  <a:srgbClr val="C64033"/>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72" name="Google Shape;372;p16"/>
          <p:cNvSpPr txBox="1"/>
          <p:nvPr/>
        </p:nvSpPr>
        <p:spPr>
          <a:xfrm>
            <a:off x="1005175" y="1425680"/>
            <a:ext cx="7088321" cy="30059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1" i="1" lang="en-US" sz="1600" u="none" cap="none" strike="noStrike">
                <a:solidFill>
                  <a:srgbClr val="000000"/>
                </a:solidFill>
                <a:latin typeface="Calibri"/>
                <a:ea typeface="Calibri"/>
                <a:cs typeface="Calibri"/>
                <a:sym typeface="Calibri"/>
              </a:rPr>
              <a:t>Ejecución de la capacitación </a:t>
            </a:r>
            <a:endParaRPr b="0" i="0" sz="1400" u="none" cap="none" strike="noStrike">
              <a:solidFill>
                <a:srgbClr val="000000"/>
              </a:solidFill>
              <a:latin typeface="Arial"/>
              <a:ea typeface="Arial"/>
              <a:cs typeface="Arial"/>
              <a:sym typeface="Arial"/>
            </a:endParaRPr>
          </a:p>
        </p:txBody>
      </p:sp>
      <p:grpSp>
        <p:nvGrpSpPr>
          <p:cNvPr id="373" name="Google Shape;373;p16"/>
          <p:cNvGrpSpPr/>
          <p:nvPr/>
        </p:nvGrpSpPr>
        <p:grpSpPr>
          <a:xfrm>
            <a:off x="573141" y="2160156"/>
            <a:ext cx="7425103" cy="3239370"/>
            <a:chOff x="-1" y="-1"/>
            <a:chExt cx="7425102" cy="3239368"/>
          </a:xfrm>
        </p:grpSpPr>
        <p:sp>
          <p:nvSpPr>
            <p:cNvPr id="374" name="Google Shape;374;p16"/>
            <p:cNvSpPr/>
            <p:nvPr/>
          </p:nvSpPr>
          <p:spPr>
            <a:xfrm>
              <a:off x="-1" y="-1"/>
              <a:ext cx="7425102" cy="3239368"/>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6"/>
            <p:cNvSpPr txBox="1"/>
            <p:nvPr/>
          </p:nvSpPr>
          <p:spPr>
            <a:xfrm>
              <a:off x="162893" y="1429560"/>
              <a:ext cx="7099309"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76" name="Google Shape;376;p16"/>
          <p:cNvSpPr txBox="1"/>
          <p:nvPr/>
        </p:nvSpPr>
        <p:spPr>
          <a:xfrm>
            <a:off x="873044" y="3318171"/>
            <a:ext cx="6825296" cy="80859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la puesta en marcha del plan, previa comunicación a los colaboradores, implica la coordinación de intereses, esfuerzos y tiempos del personal involucrado en la realización de las actividades de capacitación.</a:t>
            </a:r>
            <a:endParaRPr b="0" i="0" sz="1400" u="none" cap="none" strike="noStrike">
              <a:solidFill>
                <a:srgbClr val="000000"/>
              </a:solidFill>
              <a:latin typeface="Arial"/>
              <a:ea typeface="Arial"/>
              <a:cs typeface="Arial"/>
              <a:sym typeface="Arial"/>
            </a:endParaRPr>
          </a:p>
        </p:txBody>
      </p:sp>
      <p:pic>
        <p:nvPicPr>
          <p:cNvPr descr="Imagen 3" id="377" name="Google Shape;377;p16"/>
          <p:cNvPicPr preferRelativeResize="0"/>
          <p:nvPr/>
        </p:nvPicPr>
        <p:blipFill rotWithShape="1">
          <a:blip r:embed="rId3">
            <a:alphaModFix/>
          </a:blip>
          <a:srcRect b="0" l="0" r="0" t="0"/>
          <a:stretch/>
        </p:blipFill>
        <p:spPr>
          <a:xfrm>
            <a:off x="7959397" y="5648723"/>
            <a:ext cx="1066046" cy="10660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7"/>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383" name="Google Shape;383;p17"/>
          <p:cNvSpPr txBox="1"/>
          <p:nvPr/>
        </p:nvSpPr>
        <p:spPr>
          <a:xfrm>
            <a:off x="701941" y="1371584"/>
            <a:ext cx="218679" cy="40560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ED6B00"/>
              </a:buClr>
              <a:buSzPts val="3200"/>
              <a:buFont typeface="Calibri"/>
              <a:buNone/>
            </a:pPr>
            <a:r>
              <a:rPr b="0" i="0" lang="en-US" sz="3200" u="none" cap="none" strike="noStrike">
                <a:solidFill>
                  <a:srgbClr val="ED6B00"/>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84" name="Google Shape;384;p17"/>
          <p:cNvSpPr txBox="1"/>
          <p:nvPr/>
        </p:nvSpPr>
        <p:spPr>
          <a:xfrm>
            <a:off x="828089" y="1433989"/>
            <a:ext cx="5674205" cy="300590"/>
          </a:xfrm>
          <a:prstGeom prst="rect">
            <a:avLst/>
          </a:prstGeom>
          <a:noFill/>
          <a:ln>
            <a:noFill/>
          </a:ln>
        </p:spPr>
        <p:txBody>
          <a:bodyPr anchorCtr="0" anchor="t" bIns="45700" lIns="45700" spcFirstLastPara="1" rIns="45700" wrap="square" tIns="45700">
            <a:spAutoFit/>
          </a:bodyPr>
          <a:lstStyle/>
          <a:p>
            <a:pPr indent="114300" lvl="0" marL="0" marR="0" rtl="0" algn="l">
              <a:lnSpc>
                <a:spcPct val="100000"/>
              </a:lnSpc>
              <a:spcBef>
                <a:spcPts val="0"/>
              </a:spcBef>
              <a:spcAft>
                <a:spcPts val="0"/>
              </a:spcAft>
              <a:buClr>
                <a:srgbClr val="000000"/>
              </a:buClr>
              <a:buSzPts val="1600"/>
              <a:buFont typeface="Calibri"/>
              <a:buNone/>
            </a:pPr>
            <a:r>
              <a:rPr b="1" i="1" lang="en-US" sz="1600" u="none" cap="none" strike="noStrike">
                <a:solidFill>
                  <a:srgbClr val="000000"/>
                </a:solidFill>
                <a:latin typeface="Calibri"/>
                <a:ea typeface="Calibri"/>
                <a:cs typeface="Calibri"/>
                <a:sym typeface="Calibri"/>
              </a:rPr>
              <a:t>Evaluación y seguimiento al programa de capacitación </a:t>
            </a:r>
            <a:endParaRPr b="0" i="0" sz="1400" u="none" cap="none" strike="noStrike">
              <a:solidFill>
                <a:srgbClr val="000000"/>
              </a:solidFill>
              <a:latin typeface="Arial"/>
              <a:ea typeface="Arial"/>
              <a:cs typeface="Arial"/>
              <a:sym typeface="Arial"/>
            </a:endParaRPr>
          </a:p>
        </p:txBody>
      </p:sp>
      <p:pic>
        <p:nvPicPr>
          <p:cNvPr descr="Imagen 3" id="385" name="Google Shape;385;p17"/>
          <p:cNvPicPr preferRelativeResize="0"/>
          <p:nvPr/>
        </p:nvPicPr>
        <p:blipFill rotWithShape="1">
          <a:blip r:embed="rId3">
            <a:alphaModFix/>
          </a:blip>
          <a:srcRect b="0" l="0" r="0" t="0"/>
          <a:stretch/>
        </p:blipFill>
        <p:spPr>
          <a:xfrm>
            <a:off x="7745979" y="5817904"/>
            <a:ext cx="1066806" cy="977906"/>
          </a:xfrm>
          <a:prstGeom prst="rect">
            <a:avLst/>
          </a:prstGeom>
          <a:noFill/>
          <a:ln>
            <a:noFill/>
          </a:ln>
        </p:spPr>
      </p:pic>
      <p:grpSp>
        <p:nvGrpSpPr>
          <p:cNvPr id="386" name="Google Shape;386;p17"/>
          <p:cNvGrpSpPr/>
          <p:nvPr/>
        </p:nvGrpSpPr>
        <p:grpSpPr>
          <a:xfrm>
            <a:off x="573141" y="2160156"/>
            <a:ext cx="7425103" cy="3239370"/>
            <a:chOff x="-1" y="-1"/>
            <a:chExt cx="7425102" cy="3239368"/>
          </a:xfrm>
        </p:grpSpPr>
        <p:sp>
          <p:nvSpPr>
            <p:cNvPr id="387" name="Google Shape;387;p17"/>
            <p:cNvSpPr/>
            <p:nvPr/>
          </p:nvSpPr>
          <p:spPr>
            <a:xfrm>
              <a:off x="-1" y="-1"/>
              <a:ext cx="7425102" cy="3239368"/>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388" name="Google Shape;388;p17"/>
            <p:cNvSpPr txBox="1"/>
            <p:nvPr/>
          </p:nvSpPr>
          <p:spPr>
            <a:xfrm>
              <a:off x="162893" y="534675"/>
              <a:ext cx="7099309" cy="2169996"/>
            </a:xfrm>
            <a:prstGeom prst="rect">
              <a:avLst/>
            </a:prstGeom>
            <a:noFill/>
            <a:ln>
              <a:noFill/>
            </a:ln>
          </p:spPr>
          <p:txBody>
            <a:bodyPr anchorCtr="0" anchor="ctr" bIns="91400" lIns="91400" spcFirstLastPara="1" rIns="91400" wrap="square" tIns="914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En esta etapa de gran dificultad no debe limitarse a medir los conocimientos adquiridos, sino hay que verificar los cambios de comportamiento producidos y si los resultados obtenidos son los esperados por la Empresa.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Si deseamos </a:t>
              </a:r>
              <a:r>
                <a:rPr b="0" i="1" lang="en-US" sz="1600" u="none" cap="none" strike="noStrike">
                  <a:solidFill>
                    <a:srgbClr val="000000"/>
                  </a:solidFill>
                  <a:latin typeface="Calibri"/>
                  <a:ea typeface="Calibri"/>
                  <a:cs typeface="Calibri"/>
                  <a:sym typeface="Calibri"/>
                </a:rPr>
                <a:t> sinceramente</a:t>
              </a:r>
              <a:r>
                <a:rPr b="0" i="0" lang="en-US" sz="1600" u="none" cap="none" strike="noStrike">
                  <a:solidFill>
                    <a:srgbClr val="000000"/>
                  </a:solidFill>
                  <a:latin typeface="Calibri"/>
                  <a:ea typeface="Calibri"/>
                  <a:cs typeface="Calibri"/>
                  <a:sym typeface="Calibri"/>
                </a:rPr>
                <a:t> que nuestra organización alcance un alto nivel de competitividad, el recurso principal para alcanzarlo es el hombre, el cual debe estar preparado, no sólo técnicamente, debe estar </a:t>
              </a:r>
              <a:r>
                <a:rPr b="1" i="0" lang="en-US" sz="1600" u="none" cap="none" strike="noStrike">
                  <a:solidFill>
                    <a:srgbClr val="000000"/>
                  </a:solidFill>
                  <a:latin typeface="Calibri"/>
                  <a:ea typeface="Calibri"/>
                  <a:cs typeface="Calibri"/>
                  <a:sym typeface="Calibri"/>
                </a:rPr>
                <a:t>motivado y con voluntad</a:t>
              </a:r>
              <a:r>
                <a:rPr b="0" i="0" lang="en-US" sz="1600" u="none" cap="none" strike="noStrike">
                  <a:solidFill>
                    <a:srgbClr val="000000"/>
                  </a:solidFill>
                  <a:latin typeface="Calibri"/>
                  <a:ea typeface="Calibri"/>
                  <a:cs typeface="Calibri"/>
                  <a:sym typeface="Calibri"/>
                </a:rPr>
                <a:t> para tratar de resolver con rapidez y calidad.</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8"/>
          <p:cNvSpPr txBox="1"/>
          <p:nvPr>
            <p:ph idx="4294967295" type="sldNum"/>
          </p:nvPr>
        </p:nvSpPr>
        <p:spPr>
          <a:xfrm>
            <a:off x="371686"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394" name="Google Shape;394;p18"/>
          <p:cNvSpPr txBox="1"/>
          <p:nvPr/>
        </p:nvSpPr>
        <p:spPr>
          <a:xfrm>
            <a:off x="382497" y="1528758"/>
            <a:ext cx="5125295" cy="53616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REALICEMOS UNA PAUSA</a:t>
            </a:r>
            <a:endParaRPr b="0" i="0" sz="1400" u="none" cap="none" strike="noStrike">
              <a:solidFill>
                <a:srgbClr val="000000"/>
              </a:solidFill>
              <a:latin typeface="Arial"/>
              <a:ea typeface="Arial"/>
              <a:cs typeface="Arial"/>
              <a:sym typeface="Arial"/>
            </a:endParaRPr>
          </a:p>
        </p:txBody>
      </p:sp>
      <p:pic>
        <p:nvPicPr>
          <p:cNvPr descr="Imagen 3" id="395" name="Google Shape;395;p18"/>
          <p:cNvPicPr preferRelativeResize="0"/>
          <p:nvPr/>
        </p:nvPicPr>
        <p:blipFill rotWithShape="1">
          <a:blip r:embed="rId3">
            <a:alphaModFix/>
          </a:blip>
          <a:srcRect b="0" l="0" r="0" t="0"/>
          <a:stretch/>
        </p:blipFill>
        <p:spPr>
          <a:xfrm>
            <a:off x="5944191" y="1567118"/>
            <a:ext cx="2957399" cy="5248658"/>
          </a:xfrm>
          <a:prstGeom prst="rect">
            <a:avLst/>
          </a:prstGeom>
          <a:noFill/>
          <a:ln>
            <a:noFill/>
          </a:ln>
        </p:spPr>
      </p:pic>
      <p:grpSp>
        <p:nvGrpSpPr>
          <p:cNvPr id="396" name="Google Shape;396;p18"/>
          <p:cNvGrpSpPr/>
          <p:nvPr/>
        </p:nvGrpSpPr>
        <p:grpSpPr>
          <a:xfrm>
            <a:off x="371777" y="2259128"/>
            <a:ext cx="5146737" cy="2194181"/>
            <a:chOff x="-1" y="-1"/>
            <a:chExt cx="5146736" cy="2194180"/>
          </a:xfrm>
        </p:grpSpPr>
        <p:sp>
          <p:nvSpPr>
            <p:cNvPr id="397" name="Google Shape;397;p18"/>
            <p:cNvSpPr/>
            <p:nvPr/>
          </p:nvSpPr>
          <p:spPr>
            <a:xfrm>
              <a:off x="-1" y="-1"/>
              <a:ext cx="5146736" cy="2194180"/>
            </a:xfrm>
            <a:prstGeom prst="roundRect">
              <a:avLst>
                <a:gd fmla="val 9635"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8"/>
            <p:cNvSpPr txBox="1"/>
            <p:nvPr/>
          </p:nvSpPr>
          <p:spPr>
            <a:xfrm>
              <a:off x="66678" y="906966"/>
              <a:ext cx="5013374" cy="38022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Imagen 10" id="399" name="Google Shape;399;p18"/>
          <p:cNvPicPr preferRelativeResize="0"/>
          <p:nvPr/>
        </p:nvPicPr>
        <p:blipFill rotWithShape="1">
          <a:blip r:embed="rId4">
            <a:alphaModFix/>
          </a:blip>
          <a:srcRect b="0" l="0" r="0" t="0"/>
          <a:stretch/>
        </p:blipFill>
        <p:spPr>
          <a:xfrm>
            <a:off x="5266344" y="2056308"/>
            <a:ext cx="482548" cy="482543"/>
          </a:xfrm>
          <a:prstGeom prst="rect">
            <a:avLst/>
          </a:prstGeom>
          <a:noFill/>
          <a:ln>
            <a:noFill/>
          </a:ln>
        </p:spPr>
      </p:pic>
      <p:sp>
        <p:nvSpPr>
          <p:cNvPr id="400" name="Google Shape;400;p18"/>
          <p:cNvSpPr txBox="1"/>
          <p:nvPr/>
        </p:nvSpPr>
        <p:spPr>
          <a:xfrm>
            <a:off x="447333" y="4647519"/>
            <a:ext cx="4995624" cy="78438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Sigamos profundizando</a:t>
            </a:r>
            <a:endParaRPr b="0" i="0" sz="1400" u="none" cap="none" strike="noStrike">
              <a:solidFill>
                <a:srgbClr val="000000"/>
              </a:solidFill>
              <a:latin typeface="Arial"/>
              <a:ea typeface="Arial"/>
              <a:cs typeface="Arial"/>
              <a:sym typeface="Arial"/>
            </a:endParaRPr>
          </a:p>
        </p:txBody>
      </p:sp>
      <p:sp>
        <p:nvSpPr>
          <p:cNvPr id="401" name="Google Shape;401;p18"/>
          <p:cNvSpPr txBox="1"/>
          <p:nvPr/>
        </p:nvSpPr>
        <p:spPr>
          <a:xfrm>
            <a:off x="569853" y="2380653"/>
            <a:ext cx="3141168" cy="166199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Ordena las etapas de un plan de capacitación.</a:t>
            </a:r>
            <a:endParaRPr b="0" i="0" sz="1400" u="none" cap="none" strike="noStrike">
              <a:solidFill>
                <a:srgbClr val="000000"/>
              </a:solidFill>
              <a:latin typeface="Arial"/>
              <a:ea typeface="Arial"/>
              <a:cs typeface="Arial"/>
              <a:sym typeface="Arial"/>
            </a:endParaRPr>
          </a:p>
          <a:p>
            <a:pPr indent="-385760" lvl="0" marL="500062" marR="0" rtl="0" algn="l">
              <a:lnSpc>
                <a:spcPct val="100000"/>
              </a:lnSpc>
              <a:spcBef>
                <a:spcPts val="0"/>
              </a:spcBef>
              <a:spcAft>
                <a:spcPts val="0"/>
              </a:spcAft>
              <a:buClr>
                <a:srgbClr val="000000"/>
              </a:buClr>
              <a:buSzPts val="1600"/>
              <a:buFont typeface="Calibri"/>
              <a:buAutoNum type="alphaUcPeriod"/>
            </a:pPr>
            <a:r>
              <a:rPr b="0" i="0" lang="en-US" sz="1600" u="none" cap="none" strike="noStrike">
                <a:solidFill>
                  <a:srgbClr val="000000"/>
                </a:solidFill>
                <a:latin typeface="Calibri"/>
                <a:ea typeface="Calibri"/>
                <a:cs typeface="Calibri"/>
                <a:sym typeface="Calibri"/>
              </a:rPr>
              <a:t>Ejecución</a:t>
            </a:r>
            <a:endParaRPr b="0" i="0" sz="1400" u="none" cap="none" strike="noStrike">
              <a:solidFill>
                <a:srgbClr val="000000"/>
              </a:solidFill>
              <a:latin typeface="Arial"/>
              <a:ea typeface="Arial"/>
              <a:cs typeface="Arial"/>
              <a:sym typeface="Arial"/>
            </a:endParaRPr>
          </a:p>
          <a:p>
            <a:pPr indent="-385760" lvl="0" marL="500062" marR="0" rtl="0" algn="l">
              <a:lnSpc>
                <a:spcPct val="100000"/>
              </a:lnSpc>
              <a:spcBef>
                <a:spcPts val="0"/>
              </a:spcBef>
              <a:spcAft>
                <a:spcPts val="0"/>
              </a:spcAft>
              <a:buClr>
                <a:srgbClr val="000000"/>
              </a:buClr>
              <a:buSzPts val="1600"/>
              <a:buFont typeface="Calibri"/>
              <a:buAutoNum type="alphaUcPeriod"/>
            </a:pPr>
            <a:r>
              <a:rPr b="0" i="0" lang="en-US" sz="1600" u="none" cap="none" strike="noStrike">
                <a:solidFill>
                  <a:srgbClr val="000000"/>
                </a:solidFill>
                <a:latin typeface="Calibri"/>
                <a:ea typeface="Calibri"/>
                <a:cs typeface="Calibri"/>
                <a:sym typeface="Calibri"/>
              </a:rPr>
              <a:t>Evaluación y seguimiento</a:t>
            </a:r>
            <a:endParaRPr b="0" i="0" sz="1400" u="none" cap="none" strike="noStrike">
              <a:solidFill>
                <a:srgbClr val="000000"/>
              </a:solidFill>
              <a:latin typeface="Arial"/>
              <a:ea typeface="Arial"/>
              <a:cs typeface="Arial"/>
              <a:sym typeface="Arial"/>
            </a:endParaRPr>
          </a:p>
          <a:p>
            <a:pPr indent="-385760" lvl="0" marL="500062" marR="0" rtl="0" algn="l">
              <a:lnSpc>
                <a:spcPct val="100000"/>
              </a:lnSpc>
              <a:spcBef>
                <a:spcPts val="0"/>
              </a:spcBef>
              <a:spcAft>
                <a:spcPts val="0"/>
              </a:spcAft>
              <a:buClr>
                <a:srgbClr val="000000"/>
              </a:buClr>
              <a:buSzPts val="1600"/>
              <a:buFont typeface="Calibri"/>
              <a:buAutoNum type="alphaUcPeriod"/>
            </a:pPr>
            <a:r>
              <a:rPr b="0" i="0" lang="en-US" sz="1600" u="none" cap="none" strike="noStrike">
                <a:solidFill>
                  <a:srgbClr val="000000"/>
                </a:solidFill>
                <a:latin typeface="Calibri"/>
                <a:ea typeface="Calibri"/>
                <a:cs typeface="Calibri"/>
                <a:sym typeface="Calibri"/>
              </a:rPr>
              <a:t>Diagnóstico</a:t>
            </a:r>
            <a:endParaRPr b="0" i="0" sz="1400" u="none" cap="none" strike="noStrike">
              <a:solidFill>
                <a:srgbClr val="000000"/>
              </a:solidFill>
              <a:latin typeface="Arial"/>
              <a:ea typeface="Arial"/>
              <a:cs typeface="Arial"/>
              <a:sym typeface="Arial"/>
            </a:endParaRPr>
          </a:p>
          <a:p>
            <a:pPr indent="-385760" lvl="0" marL="500062" marR="0" rtl="0" algn="l">
              <a:lnSpc>
                <a:spcPct val="100000"/>
              </a:lnSpc>
              <a:spcBef>
                <a:spcPts val="0"/>
              </a:spcBef>
              <a:spcAft>
                <a:spcPts val="0"/>
              </a:spcAft>
              <a:buClr>
                <a:srgbClr val="000000"/>
              </a:buClr>
              <a:buSzPts val="1600"/>
              <a:buFont typeface="Calibri"/>
              <a:buAutoNum type="alphaUcPeriod"/>
            </a:pPr>
            <a:r>
              <a:rPr b="0" i="0" lang="en-US" sz="1600" u="none" cap="none" strike="noStrike">
                <a:solidFill>
                  <a:srgbClr val="000000"/>
                </a:solidFill>
                <a:latin typeface="Calibri"/>
                <a:ea typeface="Calibri"/>
                <a:cs typeface="Calibri"/>
                <a:sym typeface="Calibri"/>
              </a:rPr>
              <a:t>Diseño</a:t>
            </a:r>
            <a:endParaRPr b="0" i="0" sz="1400" u="none" cap="none" strike="noStrike">
              <a:solidFill>
                <a:srgbClr val="000000"/>
              </a:solidFill>
              <a:latin typeface="Arial"/>
              <a:ea typeface="Arial"/>
              <a:cs typeface="Arial"/>
              <a:sym typeface="Arial"/>
            </a:endParaRPr>
          </a:p>
        </p:txBody>
      </p:sp>
      <p:sp>
        <p:nvSpPr>
          <p:cNvPr id="402" name="Google Shape;402;p18"/>
          <p:cNvSpPr txBox="1"/>
          <p:nvPr/>
        </p:nvSpPr>
        <p:spPr>
          <a:xfrm>
            <a:off x="3646320" y="3872636"/>
            <a:ext cx="1792071" cy="509395"/>
          </a:xfrm>
          <a:prstGeom prst="rect">
            <a:avLst/>
          </a:prstGeom>
          <a:noFill/>
          <a:ln>
            <a:noFill/>
          </a:ln>
        </p:spPr>
        <p:txBody>
          <a:bodyPr anchorCtr="0" anchor="t" bIns="45700" lIns="45700" spcFirstLastPara="1" rIns="45700" wrap="square" tIns="45700">
            <a:spAutoFit/>
          </a:bodyPr>
          <a:lstStyle/>
          <a:p>
            <a:pPr indent="114300" lvl="0" marL="0" marR="0" rtl="0" algn="just">
              <a:lnSpc>
                <a:spcPct val="100000"/>
              </a:lnSpc>
              <a:spcBef>
                <a:spcPts val="0"/>
              </a:spcBef>
              <a:spcAft>
                <a:spcPts val="0"/>
              </a:spcAft>
              <a:buClr>
                <a:srgbClr val="DDDDDD"/>
              </a:buClr>
              <a:buSzPts val="1400"/>
              <a:buFont typeface="Calibri"/>
              <a:buNone/>
            </a:pPr>
            <a:r>
              <a:rPr b="1" i="1" lang="en-US" sz="1400" u="none" cap="none" strike="noStrike">
                <a:solidFill>
                  <a:srgbClr val="DDDDDD"/>
                </a:solidFill>
                <a:latin typeface="Calibri"/>
                <a:ea typeface="Calibri"/>
                <a:cs typeface="Calibri"/>
                <a:sym typeface="Calibri"/>
              </a:rPr>
              <a:t>El orden correcto es: </a:t>
            </a:r>
            <a:endParaRPr b="0" i="0" sz="1400" u="none" cap="none" strike="noStrike">
              <a:solidFill>
                <a:srgbClr val="000000"/>
              </a:solidFill>
              <a:latin typeface="Arial"/>
              <a:ea typeface="Arial"/>
              <a:cs typeface="Arial"/>
              <a:sym typeface="Arial"/>
            </a:endParaRPr>
          </a:p>
          <a:p>
            <a:pPr indent="114300" lvl="0" marL="0" marR="0" rtl="0" algn="just">
              <a:lnSpc>
                <a:spcPct val="100000"/>
              </a:lnSpc>
              <a:spcBef>
                <a:spcPts val="0"/>
              </a:spcBef>
              <a:spcAft>
                <a:spcPts val="0"/>
              </a:spcAft>
              <a:buClr>
                <a:srgbClr val="DDDDDD"/>
              </a:buClr>
              <a:buSzPts val="1400"/>
              <a:buFont typeface="Calibri"/>
              <a:buNone/>
            </a:pPr>
            <a:r>
              <a:rPr b="1" i="1" lang="en-US" sz="1400" u="none" cap="none" strike="noStrike">
                <a:solidFill>
                  <a:srgbClr val="DDDDDD"/>
                </a:solidFill>
                <a:latin typeface="Calibri"/>
                <a:ea typeface="Calibri"/>
                <a:cs typeface="Calibri"/>
                <a:sym typeface="Calibri"/>
              </a:rPr>
              <a:t>C-D-A-B</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9"/>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408" name="Google Shape;408;p19"/>
          <p:cNvSpPr txBox="1"/>
          <p:nvPr/>
        </p:nvSpPr>
        <p:spPr>
          <a:xfrm>
            <a:off x="761362" y="1699180"/>
            <a:ext cx="3837842" cy="536160"/>
          </a:xfrm>
          <a:prstGeom prst="rect">
            <a:avLst/>
          </a:prstGeom>
          <a:noFill/>
          <a:ln>
            <a:noFill/>
          </a:ln>
        </p:spPr>
        <p:txBody>
          <a:bodyPr anchorCtr="0" anchor="ctr" bIns="91400" lIns="91400" spcFirstLastPara="1" rIns="91400" wrap="square" tIns="91400">
            <a:spAutoFit/>
          </a:bodyPr>
          <a:lstStyle/>
          <a:p>
            <a:pPr indent="0" lvl="1" marL="0" marR="0" rtl="0" algn="l">
              <a:lnSpc>
                <a:spcPct val="10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TIPOS DE CAPACITACIÓN</a:t>
            </a:r>
            <a:endParaRPr b="0" i="0" sz="1400" u="none" cap="none" strike="noStrike">
              <a:solidFill>
                <a:srgbClr val="000000"/>
              </a:solidFill>
              <a:latin typeface="Arial"/>
              <a:ea typeface="Arial"/>
              <a:cs typeface="Arial"/>
              <a:sym typeface="Arial"/>
            </a:endParaRPr>
          </a:p>
        </p:txBody>
      </p:sp>
      <p:sp>
        <p:nvSpPr>
          <p:cNvPr id="409" name="Google Shape;409;p19"/>
          <p:cNvSpPr txBox="1"/>
          <p:nvPr/>
        </p:nvSpPr>
        <p:spPr>
          <a:xfrm>
            <a:off x="3639368" y="2944555"/>
            <a:ext cx="5260830" cy="1824591"/>
          </a:xfrm>
          <a:prstGeom prst="rect">
            <a:avLst/>
          </a:prstGeom>
          <a:noFill/>
          <a:ln>
            <a:noFill/>
          </a:ln>
        </p:spPr>
        <p:txBody>
          <a:bodyPr anchorCtr="0" anchor="t" bIns="45700" lIns="45700" spcFirstLastPara="1" rIns="45700" wrap="square" tIns="45700">
            <a:spAutoFit/>
          </a:bodyPr>
          <a:lstStyle/>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Cursos</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Seminarios</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Talleres</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Diplomados</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Pasantías</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Conferencias</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Capacitaciones institucionales</a:t>
            </a:r>
            <a:endParaRPr b="0" i="0" sz="1400" u="none" cap="none" strike="noStrike">
              <a:solidFill>
                <a:srgbClr val="000000"/>
              </a:solidFill>
              <a:latin typeface="Arial"/>
              <a:ea typeface="Arial"/>
              <a:cs typeface="Arial"/>
              <a:sym typeface="Arial"/>
            </a:endParaRPr>
          </a:p>
        </p:txBody>
      </p:sp>
      <p:pic>
        <p:nvPicPr>
          <p:cNvPr descr="Imagen 1" id="410" name="Google Shape;410;p19"/>
          <p:cNvPicPr preferRelativeResize="0"/>
          <p:nvPr/>
        </p:nvPicPr>
        <p:blipFill rotWithShape="1">
          <a:blip r:embed="rId3">
            <a:alphaModFix/>
          </a:blip>
          <a:srcRect b="0" l="0" r="0" t="0"/>
          <a:stretch/>
        </p:blipFill>
        <p:spPr>
          <a:xfrm>
            <a:off x="914166" y="3211995"/>
            <a:ext cx="1803402" cy="15367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
          <p:cNvSpPr txBox="1"/>
          <p:nvPr/>
        </p:nvSpPr>
        <p:spPr>
          <a:xfrm>
            <a:off x="365420" y="2049134"/>
            <a:ext cx="1444335" cy="369399"/>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7</a:t>
            </a:r>
            <a:endParaRPr b="0" i="0" sz="1400" u="none" cap="none" strike="noStrike">
              <a:solidFill>
                <a:srgbClr val="000000"/>
              </a:solidFill>
              <a:latin typeface="Arial"/>
              <a:ea typeface="Arial"/>
              <a:cs typeface="Arial"/>
              <a:sym typeface="Arial"/>
            </a:endParaRPr>
          </a:p>
        </p:txBody>
      </p:sp>
      <p:sp>
        <p:nvSpPr>
          <p:cNvPr id="147" name="Google Shape;147;p2"/>
          <p:cNvSpPr txBox="1"/>
          <p:nvPr/>
        </p:nvSpPr>
        <p:spPr>
          <a:xfrm>
            <a:off x="1139095" y="847500"/>
            <a:ext cx="4156811" cy="339707"/>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DESARROLLO Y BIENESTAR DEL PERSONAL</a:t>
            </a:r>
            <a:endParaRPr b="0" i="0" sz="1400" u="none" cap="none" strike="noStrike">
              <a:solidFill>
                <a:srgbClr val="000000"/>
              </a:solidFill>
              <a:latin typeface="Arial"/>
              <a:ea typeface="Arial"/>
              <a:cs typeface="Arial"/>
              <a:sym typeface="Arial"/>
            </a:endParaRPr>
          </a:p>
        </p:txBody>
      </p:sp>
      <p:sp>
        <p:nvSpPr>
          <p:cNvPr id="148" name="Google Shape;148;p2"/>
          <p:cNvSpPr txBox="1"/>
          <p:nvPr/>
        </p:nvSpPr>
        <p:spPr>
          <a:xfrm>
            <a:off x="365420" y="2391766"/>
            <a:ext cx="4728090" cy="115374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PLAN DE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CAPACITACIÓN</a:t>
            </a:r>
            <a:endParaRPr b="0" i="0" sz="1400" u="none" cap="none" strike="noStrike">
              <a:solidFill>
                <a:srgbClr val="000000"/>
              </a:solidFill>
              <a:latin typeface="Arial"/>
              <a:ea typeface="Arial"/>
              <a:cs typeface="Arial"/>
              <a:sym typeface="Arial"/>
            </a:endParaRPr>
          </a:p>
        </p:txBody>
      </p:sp>
      <p:pic>
        <p:nvPicPr>
          <p:cNvPr descr="Image" id="149" name="Google Shape;149;p2"/>
          <p:cNvPicPr preferRelativeResize="0"/>
          <p:nvPr/>
        </p:nvPicPr>
        <p:blipFill rotWithShape="1">
          <a:blip r:embed="rId3">
            <a:alphaModFix/>
          </a:blip>
          <a:srcRect b="0" l="0" r="0" t="0"/>
          <a:stretch/>
        </p:blipFill>
        <p:spPr>
          <a:xfrm>
            <a:off x="2040163" y="3065658"/>
            <a:ext cx="6370207" cy="36661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0"/>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pic>
        <p:nvPicPr>
          <p:cNvPr descr="Imagen 1" id="416" name="Google Shape;416;p20"/>
          <p:cNvPicPr preferRelativeResize="0"/>
          <p:nvPr/>
        </p:nvPicPr>
        <p:blipFill rotWithShape="1">
          <a:blip r:embed="rId3">
            <a:alphaModFix/>
          </a:blip>
          <a:srcRect b="0" l="0" r="0" t="0"/>
          <a:stretch/>
        </p:blipFill>
        <p:spPr>
          <a:xfrm>
            <a:off x="1015766" y="3319324"/>
            <a:ext cx="1803402" cy="1536706"/>
          </a:xfrm>
          <a:prstGeom prst="rect">
            <a:avLst/>
          </a:prstGeom>
          <a:noFill/>
          <a:ln>
            <a:noFill/>
          </a:ln>
        </p:spPr>
      </p:pic>
      <p:sp>
        <p:nvSpPr>
          <p:cNvPr id="417" name="Google Shape;417;p20"/>
          <p:cNvSpPr txBox="1"/>
          <p:nvPr/>
        </p:nvSpPr>
        <p:spPr>
          <a:xfrm>
            <a:off x="510377" y="1322115"/>
            <a:ext cx="8950508" cy="536160"/>
          </a:xfrm>
          <a:prstGeom prst="rect">
            <a:avLst/>
          </a:prstGeom>
          <a:noFill/>
          <a:ln>
            <a:noFill/>
          </a:ln>
        </p:spPr>
        <p:txBody>
          <a:bodyPr anchorCtr="0" anchor="ctr" bIns="91400" lIns="91400" spcFirstLastPara="1" rIns="91400" wrap="square" tIns="91400">
            <a:spAutoFit/>
          </a:bodyPr>
          <a:lstStyle/>
          <a:p>
            <a:pPr indent="0" lvl="1" marL="0" marR="0" rtl="0" algn="l">
              <a:lnSpc>
                <a:spcPct val="10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PROGRAMACIÓN DE UN PLAN CAPACITACIÓN</a:t>
            </a:r>
            <a:endParaRPr b="0" i="0" sz="1400" u="none" cap="none" strike="noStrike">
              <a:solidFill>
                <a:srgbClr val="000000"/>
              </a:solidFill>
              <a:latin typeface="Arial"/>
              <a:ea typeface="Arial"/>
              <a:cs typeface="Arial"/>
              <a:sym typeface="Arial"/>
            </a:endParaRPr>
          </a:p>
        </p:txBody>
      </p:sp>
      <p:sp>
        <p:nvSpPr>
          <p:cNvPr id="418" name="Google Shape;418;p20"/>
          <p:cNvSpPr txBox="1"/>
          <p:nvPr/>
        </p:nvSpPr>
        <p:spPr>
          <a:xfrm>
            <a:off x="3542982" y="2457867"/>
            <a:ext cx="4766316" cy="2586590"/>
          </a:xfrm>
          <a:prstGeom prst="rect">
            <a:avLst/>
          </a:prstGeom>
          <a:noFill/>
          <a:ln>
            <a:noFill/>
          </a:ln>
        </p:spPr>
        <p:txBody>
          <a:bodyPr anchorCtr="0" anchor="t" bIns="45700" lIns="45700" spcFirstLastPara="1" rIns="45700" wrap="square" tIns="45700">
            <a:spAutoFit/>
          </a:bodyPr>
          <a:lstStyle/>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Formulación de la estrategia.</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Definir los objetivos de la capacitación.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Elaboración de un presupuesto.</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Definir el contenido temático del curso, taller seminario a desarrollar.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Prever los medios y recursos didácticos.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Determinar la duración y el cronograma.</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Seleccionar a los participantes.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Seleccionar a los capacitadores.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 Diseñar el sistema de evaluación</a:t>
            </a:r>
            <a:endParaRPr b="0" i="0" sz="1400" u="none" cap="none" strike="noStrike">
              <a:solidFill>
                <a:srgbClr val="000000"/>
              </a:solidFill>
              <a:latin typeface="Arial"/>
              <a:ea typeface="Arial"/>
              <a:cs typeface="Arial"/>
              <a:sym typeface="Arial"/>
            </a:endParaRPr>
          </a:p>
        </p:txBody>
      </p:sp>
      <p:sp>
        <p:nvSpPr>
          <p:cNvPr id="419" name="Google Shape;419;p20"/>
          <p:cNvSpPr txBox="1"/>
          <p:nvPr/>
        </p:nvSpPr>
        <p:spPr>
          <a:xfrm>
            <a:off x="3624738" y="5320624"/>
            <a:ext cx="4247203" cy="64497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DE732C"/>
              </a:buClr>
              <a:buSzPts val="2000"/>
              <a:buFont typeface="Calibri"/>
              <a:buNone/>
            </a:pPr>
            <a:r>
              <a:rPr b="1" i="0" lang="en-US" sz="2000" u="none" cap="none" strike="noStrike">
                <a:solidFill>
                  <a:srgbClr val="DE732C"/>
                </a:solidFill>
                <a:latin typeface="Calibri"/>
                <a:ea typeface="Calibri"/>
                <a:cs typeface="Calibri"/>
                <a:sym typeface="Calibri"/>
              </a:rPr>
              <a:t>Toda esta programación se realizará a través de un cronograma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1"/>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425" name="Google Shape;425;p21"/>
          <p:cNvSpPr txBox="1"/>
          <p:nvPr/>
        </p:nvSpPr>
        <p:spPr>
          <a:xfrm>
            <a:off x="708835" y="3355494"/>
            <a:ext cx="5260830" cy="2062099"/>
          </a:xfrm>
          <a:prstGeom prst="rect">
            <a:avLst/>
          </a:prstGeom>
          <a:noFill/>
          <a:ln>
            <a:noFill/>
          </a:ln>
        </p:spPr>
        <p:txBody>
          <a:bodyPr anchorCtr="0" anchor="t" bIns="45700" lIns="45700" spcFirstLastPara="1" rIns="45700" wrap="square" tIns="45700">
            <a:spAutoFit/>
          </a:bodyPr>
          <a:lstStyle/>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Fecha de inicio y término del proyecto</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Tareas que conlleva el proyecto</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Las actividades a realizar </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responsable de cada actividad</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fecha de programación de inicio y finalización de tareas</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Una estimación de cuánto llevará cada tarea</a:t>
            </a:r>
            <a:endParaRPr b="0" i="0" sz="1400" u="none" cap="none" strike="noStrike">
              <a:solidFill>
                <a:srgbClr val="000000"/>
              </a:solidFill>
              <a:latin typeface="Arial"/>
              <a:ea typeface="Arial"/>
              <a:cs typeface="Arial"/>
              <a:sym typeface="Arial"/>
            </a:endParaRPr>
          </a:p>
          <a:p>
            <a:pPr indent="-4572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Refleja un seguimiento del proyecto</a:t>
            </a:r>
            <a:endParaRPr b="0" i="0" sz="1400" u="none" cap="none" strike="noStrike">
              <a:solidFill>
                <a:srgbClr val="000000"/>
              </a:solidFill>
              <a:latin typeface="Arial"/>
              <a:ea typeface="Arial"/>
              <a:cs typeface="Arial"/>
              <a:sym typeface="Arial"/>
            </a:endParaRPr>
          </a:p>
        </p:txBody>
      </p:sp>
      <p:grpSp>
        <p:nvGrpSpPr>
          <p:cNvPr id="426" name="Google Shape;426;p21"/>
          <p:cNvGrpSpPr/>
          <p:nvPr/>
        </p:nvGrpSpPr>
        <p:grpSpPr>
          <a:xfrm>
            <a:off x="4915772" y="1764379"/>
            <a:ext cx="3231649" cy="2622162"/>
            <a:chOff x="0" y="24081"/>
            <a:chExt cx="2460408" cy="1996379"/>
          </a:xfrm>
        </p:grpSpPr>
        <p:sp>
          <p:nvSpPr>
            <p:cNvPr id="427" name="Google Shape;427;p21"/>
            <p:cNvSpPr/>
            <p:nvPr/>
          </p:nvSpPr>
          <p:spPr>
            <a:xfrm flipH="1">
              <a:off x="0" y="24081"/>
              <a:ext cx="2460408" cy="1591113"/>
            </a:xfrm>
            <a:prstGeom prst="roundRect">
              <a:avLst>
                <a:gd fmla="val 16667" name="adj"/>
              </a:avLst>
            </a:prstGeom>
            <a:solidFill>
              <a:schemeClr val="l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428" name="Google Shape;428;p21"/>
            <p:cNvSpPr/>
            <p:nvPr/>
          </p:nvSpPr>
          <p:spPr>
            <a:xfrm flipH="1" rot="9220070">
              <a:off x="1459016" y="1509491"/>
              <a:ext cx="344753" cy="458283"/>
            </a:xfrm>
            <a:prstGeom prst="triangle">
              <a:avLst>
                <a:gd fmla="val 50000" name="adj"/>
              </a:avLst>
            </a:prstGeom>
            <a:solidFill>
              <a:schemeClr val="l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9" name="Google Shape;429;p21"/>
          <p:cNvSpPr txBox="1"/>
          <p:nvPr/>
        </p:nvSpPr>
        <p:spPr>
          <a:xfrm>
            <a:off x="5256942" y="2278280"/>
            <a:ext cx="2785844" cy="1077214"/>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una herramienta que se utiliza para planificar y programar tareas y actividades en un período determinado. </a:t>
            </a:r>
            <a:endParaRPr b="0" i="0" sz="1600" u="none" cap="none" strike="noStrike">
              <a:solidFill>
                <a:srgbClr val="000000"/>
              </a:solidFill>
              <a:latin typeface="Calibri"/>
              <a:ea typeface="Calibri"/>
              <a:cs typeface="Calibri"/>
              <a:sym typeface="Calibri"/>
            </a:endParaRPr>
          </a:p>
        </p:txBody>
      </p:sp>
      <p:sp>
        <p:nvSpPr>
          <p:cNvPr id="430" name="Google Shape;430;p21"/>
          <p:cNvSpPr txBox="1"/>
          <p:nvPr/>
        </p:nvSpPr>
        <p:spPr>
          <a:xfrm>
            <a:off x="668569" y="2732908"/>
            <a:ext cx="4247203" cy="40010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DE732C"/>
              </a:buClr>
              <a:buSzPts val="2000"/>
              <a:buFont typeface="Calibri"/>
              <a:buNone/>
            </a:pPr>
            <a:r>
              <a:rPr b="1" i="0" lang="en-US" sz="2000" u="none" cap="none" strike="noStrike">
                <a:solidFill>
                  <a:srgbClr val="DE732C"/>
                </a:solidFill>
                <a:latin typeface="Calibri"/>
                <a:ea typeface="Calibri"/>
                <a:cs typeface="Calibri"/>
                <a:sym typeface="Calibri"/>
              </a:rPr>
              <a:t>Debe contener a lo menos:</a:t>
            </a:r>
            <a:endParaRPr b="1" i="0" sz="2000" u="none" cap="none" strike="noStrike">
              <a:solidFill>
                <a:srgbClr val="DE732C"/>
              </a:solidFill>
              <a:latin typeface="Calibri"/>
              <a:ea typeface="Calibri"/>
              <a:cs typeface="Calibri"/>
              <a:sym typeface="Calibri"/>
            </a:endParaRPr>
          </a:p>
        </p:txBody>
      </p:sp>
      <p:sp>
        <p:nvSpPr>
          <p:cNvPr id="431" name="Google Shape;431;p21"/>
          <p:cNvSpPr txBox="1"/>
          <p:nvPr/>
        </p:nvSpPr>
        <p:spPr>
          <a:xfrm>
            <a:off x="510377" y="1062165"/>
            <a:ext cx="8950508" cy="536160"/>
          </a:xfrm>
          <a:prstGeom prst="rect">
            <a:avLst/>
          </a:prstGeom>
          <a:noFill/>
          <a:ln>
            <a:noFill/>
          </a:ln>
        </p:spPr>
        <p:txBody>
          <a:bodyPr anchorCtr="0" anchor="ctr" bIns="91400" lIns="91400" spcFirstLastPara="1" rIns="91400" wrap="square" tIns="91400">
            <a:spAutoFit/>
          </a:bodyPr>
          <a:lstStyle/>
          <a:p>
            <a:pPr indent="0" lvl="1" marL="0" marR="0" rtl="0" algn="l">
              <a:lnSpc>
                <a:spcPct val="10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CRONOGRAMA O CARTA GANTT</a:t>
            </a:r>
            <a:endParaRPr b="0" i="0" sz="1400" u="none" cap="none" strike="noStrike">
              <a:solidFill>
                <a:srgbClr val="000000"/>
              </a:solidFill>
              <a:latin typeface="Arial"/>
              <a:ea typeface="Arial"/>
              <a:cs typeface="Arial"/>
              <a:sym typeface="Arial"/>
            </a:endParaRPr>
          </a:p>
        </p:txBody>
      </p:sp>
      <p:pic>
        <p:nvPicPr>
          <p:cNvPr id="432" name="Google Shape;432;p21"/>
          <p:cNvPicPr preferRelativeResize="0"/>
          <p:nvPr/>
        </p:nvPicPr>
        <p:blipFill rotWithShape="1">
          <a:blip r:embed="rId3">
            <a:alphaModFix/>
          </a:blip>
          <a:srcRect b="0" l="0" r="0" t="0"/>
          <a:stretch/>
        </p:blipFill>
        <p:spPr>
          <a:xfrm>
            <a:off x="5969665" y="4144953"/>
            <a:ext cx="3256662" cy="34115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2"/>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438" name="Google Shape;438;p22"/>
          <p:cNvSpPr txBox="1"/>
          <p:nvPr/>
        </p:nvSpPr>
        <p:spPr>
          <a:xfrm>
            <a:off x="510377" y="1062165"/>
            <a:ext cx="8950508" cy="536160"/>
          </a:xfrm>
          <a:prstGeom prst="rect">
            <a:avLst/>
          </a:prstGeom>
          <a:noFill/>
          <a:ln>
            <a:noFill/>
          </a:ln>
        </p:spPr>
        <p:txBody>
          <a:bodyPr anchorCtr="0" anchor="ctr" bIns="91400" lIns="91400" spcFirstLastPara="1" rIns="91400" wrap="square" tIns="91400">
            <a:spAutoFit/>
          </a:bodyPr>
          <a:lstStyle/>
          <a:p>
            <a:pPr indent="0" lvl="1" marL="0" marR="0" rtl="0" algn="l">
              <a:lnSpc>
                <a:spcPct val="10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CRONOGRAMA O CARTA GANTT</a:t>
            </a:r>
            <a:endParaRPr b="0" i="0" sz="1400" u="none" cap="none" strike="noStrike">
              <a:solidFill>
                <a:srgbClr val="000000"/>
              </a:solidFill>
              <a:latin typeface="Arial"/>
              <a:ea typeface="Arial"/>
              <a:cs typeface="Arial"/>
              <a:sym typeface="Arial"/>
            </a:endParaRPr>
          </a:p>
        </p:txBody>
      </p:sp>
      <p:pic>
        <p:nvPicPr>
          <p:cNvPr descr="Imagen 4" id="439" name="Google Shape;439;p22"/>
          <p:cNvPicPr preferRelativeResize="0"/>
          <p:nvPr/>
        </p:nvPicPr>
        <p:blipFill rotWithShape="1">
          <a:blip r:embed="rId3">
            <a:alphaModFix/>
          </a:blip>
          <a:srcRect b="0" l="0" r="0" t="0"/>
          <a:stretch/>
        </p:blipFill>
        <p:spPr>
          <a:xfrm>
            <a:off x="1874129" y="2198684"/>
            <a:ext cx="6223004" cy="4025906"/>
          </a:xfrm>
          <a:prstGeom prst="rect">
            <a:avLst/>
          </a:prstGeom>
          <a:noFill/>
          <a:ln>
            <a:noFill/>
          </a:ln>
        </p:spPr>
      </p:pic>
      <p:sp>
        <p:nvSpPr>
          <p:cNvPr id="440" name="Google Shape;440;p22"/>
          <p:cNvSpPr txBox="1"/>
          <p:nvPr/>
        </p:nvSpPr>
        <p:spPr>
          <a:xfrm>
            <a:off x="2474590" y="2856994"/>
            <a:ext cx="4766319" cy="1390647"/>
          </a:xfrm>
          <a:prstGeom prst="rect">
            <a:avLst/>
          </a:prstGeom>
          <a:noFill/>
          <a:ln>
            <a:noFill/>
          </a:ln>
        </p:spPr>
        <p:txBody>
          <a:bodyPr anchorCtr="0" anchor="t" bIns="45700" lIns="45700" spcFirstLastPara="1" rIns="45700" wrap="square" tIns="45700">
            <a:spAutoFit/>
          </a:bodyPr>
          <a:lstStyle/>
          <a:p>
            <a:pPr indent="0" lvl="0" marL="0" marR="5080" rtl="0" algn="ctr">
              <a:lnSpc>
                <a:spcPct val="185714"/>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Descarga Ejemplo en archivo</a:t>
            </a:r>
            <a:endParaRPr b="0" i="0" sz="1400" u="none" cap="none" strike="noStrike">
              <a:solidFill>
                <a:srgbClr val="000000"/>
              </a:solidFill>
              <a:latin typeface="Arial"/>
              <a:ea typeface="Arial"/>
              <a:cs typeface="Arial"/>
              <a:sym typeface="Arial"/>
            </a:endParaRPr>
          </a:p>
          <a:p>
            <a:pPr indent="0" lvl="0" marL="0" marR="5080" rtl="0" algn="ctr">
              <a:lnSpc>
                <a:spcPct val="185714"/>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5080" rtl="0" algn="ctr">
              <a:lnSpc>
                <a:spcPct val="185714"/>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“Cronograma”</a:t>
            </a:r>
            <a:endParaRPr b="0" i="0" sz="1400" u="none" cap="none" strike="noStrike">
              <a:solidFill>
                <a:srgbClr val="000000"/>
              </a:solidFill>
              <a:latin typeface="Arial"/>
              <a:ea typeface="Arial"/>
              <a:cs typeface="Arial"/>
              <a:sym typeface="Arial"/>
            </a:endParaRPr>
          </a:p>
          <a:p>
            <a:pPr indent="0" lvl="0" marL="0" marR="5080" rtl="0" algn="ctr">
              <a:lnSpc>
                <a:spcPct val="185714"/>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y sigue las  instrucciones señaladas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3"/>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446" name="Google Shape;446;p23"/>
          <p:cNvGrpSpPr/>
          <p:nvPr/>
        </p:nvGrpSpPr>
        <p:grpSpPr>
          <a:xfrm>
            <a:off x="1360285" y="3090381"/>
            <a:ext cx="7425103" cy="3239371"/>
            <a:chOff x="-1" y="-1"/>
            <a:chExt cx="7425102" cy="3239370"/>
          </a:xfrm>
        </p:grpSpPr>
        <p:sp>
          <p:nvSpPr>
            <p:cNvPr id="447" name="Google Shape;447;p23"/>
            <p:cNvSpPr/>
            <p:nvPr/>
          </p:nvSpPr>
          <p:spPr>
            <a:xfrm>
              <a:off x="-1" y="-1"/>
              <a:ext cx="7425102" cy="3239370"/>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3"/>
            <p:cNvSpPr/>
            <p:nvPr/>
          </p:nvSpPr>
          <p:spPr>
            <a:xfrm>
              <a:off x="162892" y="1619678"/>
              <a:ext cx="7099315" cy="1"/>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49" name="Google Shape;449;p23"/>
          <p:cNvSpPr txBox="1"/>
          <p:nvPr/>
        </p:nvSpPr>
        <p:spPr>
          <a:xfrm>
            <a:off x="382496" y="1468371"/>
            <a:ext cx="3939764"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b="0" i="0" sz="1400" u="none" cap="none" strike="noStrike">
              <a:solidFill>
                <a:srgbClr val="000000"/>
              </a:solidFill>
              <a:latin typeface="Arial"/>
              <a:ea typeface="Arial"/>
              <a:cs typeface="Arial"/>
              <a:sym typeface="Arial"/>
            </a:endParaRPr>
          </a:p>
        </p:txBody>
      </p:sp>
      <p:sp>
        <p:nvSpPr>
          <p:cNvPr id="450" name="Google Shape;450;p23"/>
          <p:cNvSpPr txBox="1"/>
          <p:nvPr/>
        </p:nvSpPr>
        <p:spPr>
          <a:xfrm>
            <a:off x="393339" y="1074777"/>
            <a:ext cx="4700405" cy="37220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p:txBody>
      </p:sp>
      <p:sp>
        <p:nvSpPr>
          <p:cNvPr id="451" name="Google Shape;451;p23"/>
          <p:cNvSpPr txBox="1"/>
          <p:nvPr/>
        </p:nvSpPr>
        <p:spPr>
          <a:xfrm>
            <a:off x="4169240" y="1321401"/>
            <a:ext cx="466498" cy="830097"/>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pic>
        <p:nvPicPr>
          <p:cNvPr descr="Imagen 17" id="452" name="Google Shape;452;p23"/>
          <p:cNvPicPr preferRelativeResize="0"/>
          <p:nvPr/>
        </p:nvPicPr>
        <p:blipFill rotWithShape="1">
          <a:blip r:embed="rId3">
            <a:alphaModFix/>
          </a:blip>
          <a:srcRect b="0" l="0" r="0" t="0"/>
          <a:stretch/>
        </p:blipFill>
        <p:spPr>
          <a:xfrm>
            <a:off x="566796" y="2750379"/>
            <a:ext cx="2812028" cy="3182575"/>
          </a:xfrm>
          <a:prstGeom prst="rect">
            <a:avLst/>
          </a:prstGeom>
          <a:noFill/>
          <a:ln>
            <a:noFill/>
          </a:ln>
        </p:spPr>
      </p:pic>
      <p:sp>
        <p:nvSpPr>
          <p:cNvPr id="453" name="Google Shape;453;p23"/>
          <p:cNvSpPr txBox="1"/>
          <p:nvPr/>
        </p:nvSpPr>
        <p:spPr>
          <a:xfrm>
            <a:off x="3739941" y="3570997"/>
            <a:ext cx="4267809" cy="2487596"/>
          </a:xfrm>
          <a:prstGeom prst="rect">
            <a:avLst/>
          </a:prstGeom>
          <a:noFill/>
          <a:ln>
            <a:noFill/>
          </a:ln>
        </p:spPr>
        <p:txBody>
          <a:bodyPr anchorCtr="0" anchor="ctr" bIns="91400" lIns="91400" spcFirstLastPara="1" rIns="91400" wrap="square" tIns="91400">
            <a:spAutoFit/>
          </a:bodyPr>
          <a:lstStyle/>
          <a:p>
            <a:pPr indent="11430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revisar los temas trabajados a lo largo del módulo, te invito a realizar la actividad 7 </a:t>
            </a:r>
            <a:endParaRPr b="0" i="0" sz="1400" u="none" cap="none" strike="noStrike">
              <a:solidFill>
                <a:srgbClr val="000000"/>
              </a:solidFill>
              <a:latin typeface="Arial"/>
              <a:ea typeface="Arial"/>
              <a:cs typeface="Arial"/>
              <a:sym typeface="Arial"/>
            </a:endParaRPr>
          </a:p>
          <a:p>
            <a:pPr indent="114300" lvl="0" marL="0" marR="0" rtl="0" algn="just">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11430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¿Cuánto aprendimos?. Utiliza el archivos bajo el mismo nombre y sigue sus instrucciones.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 </a:t>
            </a:r>
            <a:r>
              <a:rPr b="0" i="0" lang="en-US" sz="2100" u="none" cap="none" strike="noStrike">
                <a:solidFill>
                  <a:srgbClr val="000000"/>
                </a:solidFill>
                <a:latin typeface="Calibri"/>
                <a:ea typeface="Calibri"/>
                <a:cs typeface="Calibri"/>
                <a:sym typeface="Calibri"/>
              </a:rPr>
              <a:t>Ahora practiquemos </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ED6B00"/>
              </a:buClr>
              <a:buSzPts val="1600"/>
              <a:buFont typeface="Arial"/>
              <a:buNone/>
            </a:pPr>
            <a:br>
              <a:rPr b="1" i="0" lang="en-US" sz="1600" u="none" cap="none" strike="noStrike">
                <a:solidFill>
                  <a:srgbClr val="ED6B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4"/>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459" name="Google Shape;459;p24"/>
          <p:cNvSpPr txBox="1"/>
          <p:nvPr/>
        </p:nvSpPr>
        <p:spPr>
          <a:xfrm>
            <a:off x="366450" y="1110794"/>
            <a:ext cx="4700400" cy="37220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b="0" i="0" sz="1400" u="none" cap="none" strike="noStrike">
              <a:solidFill>
                <a:srgbClr val="000000"/>
              </a:solidFill>
              <a:latin typeface="Arial"/>
              <a:ea typeface="Arial"/>
              <a:cs typeface="Arial"/>
              <a:sym typeface="Arial"/>
            </a:endParaRPr>
          </a:p>
        </p:txBody>
      </p:sp>
      <p:sp>
        <p:nvSpPr>
          <p:cNvPr id="460" name="Google Shape;460;p24"/>
          <p:cNvSpPr txBox="1"/>
          <p:nvPr/>
        </p:nvSpPr>
        <p:spPr>
          <a:xfrm>
            <a:off x="368031" y="1379259"/>
            <a:ext cx="7017882" cy="53616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0" i="0" sz="1400" u="none" cap="none" strike="noStrike">
              <a:solidFill>
                <a:srgbClr val="000000"/>
              </a:solidFill>
              <a:latin typeface="Arial"/>
              <a:ea typeface="Arial"/>
              <a:cs typeface="Arial"/>
              <a:sym typeface="Arial"/>
            </a:endParaRPr>
          </a:p>
        </p:txBody>
      </p:sp>
      <p:grpSp>
        <p:nvGrpSpPr>
          <p:cNvPr id="461" name="Google Shape;461;p24"/>
          <p:cNvGrpSpPr/>
          <p:nvPr/>
        </p:nvGrpSpPr>
        <p:grpSpPr>
          <a:xfrm>
            <a:off x="8428" y="3421106"/>
            <a:ext cx="9088063" cy="783027"/>
            <a:chOff x="-3" y="-3"/>
            <a:chExt cx="9088061" cy="783026"/>
          </a:xfrm>
        </p:grpSpPr>
        <p:sp>
          <p:nvSpPr>
            <p:cNvPr id="462" name="Google Shape;462;p24"/>
            <p:cNvSpPr txBox="1"/>
            <p:nvPr/>
          </p:nvSpPr>
          <p:spPr>
            <a:xfrm>
              <a:off x="1313695" y="281776"/>
              <a:ext cx="7774363"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Considerar los </a:t>
              </a:r>
              <a:r>
                <a:rPr b="1" i="0" lang="en-US" sz="1600" u="none" cap="none" strike="noStrike">
                  <a:solidFill>
                    <a:srgbClr val="ED6B00"/>
                  </a:solidFill>
                  <a:latin typeface="Calibri"/>
                  <a:ea typeface="Calibri"/>
                  <a:cs typeface="Calibri"/>
                  <a:sym typeface="Calibri"/>
                </a:rPr>
                <a:t>anexos</a:t>
              </a:r>
              <a:r>
                <a:rPr b="0" i="0" lang="en-US" sz="1600" u="none" cap="none" strike="noStrike">
                  <a:solidFill>
                    <a:srgbClr val="000000"/>
                  </a:solidFill>
                  <a:latin typeface="Calibri"/>
                  <a:ea typeface="Calibri"/>
                  <a:cs typeface="Calibri"/>
                  <a:sym typeface="Calibri"/>
                </a:rPr>
                <a:t> adjuntos. </a:t>
              </a:r>
              <a:endParaRPr b="0" i="0" sz="1400" u="none" cap="none" strike="noStrike">
                <a:solidFill>
                  <a:srgbClr val="000000"/>
                </a:solidFill>
                <a:latin typeface="Arial"/>
                <a:ea typeface="Arial"/>
                <a:cs typeface="Arial"/>
                <a:sym typeface="Arial"/>
              </a:endParaRPr>
            </a:p>
          </p:txBody>
        </p:sp>
        <p:grpSp>
          <p:nvGrpSpPr>
            <p:cNvPr id="463" name="Google Shape;463;p24"/>
            <p:cNvGrpSpPr/>
            <p:nvPr/>
          </p:nvGrpSpPr>
          <p:grpSpPr>
            <a:xfrm>
              <a:off x="-3" y="-3"/>
              <a:ext cx="1135384" cy="783026"/>
              <a:chOff x="-1" y="-1"/>
              <a:chExt cx="1135383" cy="783025"/>
            </a:xfrm>
          </p:grpSpPr>
          <p:sp>
            <p:nvSpPr>
              <p:cNvPr id="464" name="Google Shape;464;p24"/>
              <p:cNvSpPr/>
              <p:nvPr/>
            </p:nvSpPr>
            <p:spPr>
              <a:xfrm rot="5400000">
                <a:off x="176178" y="-176180"/>
                <a:ext cx="783025" cy="1135383"/>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3" id="465" name="Google Shape;465;p24"/>
              <p:cNvPicPr preferRelativeResize="0"/>
              <p:nvPr/>
            </p:nvPicPr>
            <p:blipFill rotWithShape="1">
              <a:blip r:embed="rId3">
                <a:alphaModFix/>
              </a:blip>
              <a:srcRect b="0" l="0" r="0" t="0"/>
              <a:stretch/>
            </p:blipFill>
            <p:spPr>
              <a:xfrm>
                <a:off x="286452" y="103504"/>
                <a:ext cx="683395" cy="576015"/>
              </a:xfrm>
              <a:prstGeom prst="rect">
                <a:avLst/>
              </a:prstGeom>
              <a:noFill/>
              <a:ln>
                <a:noFill/>
              </a:ln>
            </p:spPr>
          </p:pic>
        </p:grpSp>
      </p:grpSp>
      <p:grpSp>
        <p:nvGrpSpPr>
          <p:cNvPr id="466" name="Google Shape;466;p24"/>
          <p:cNvGrpSpPr/>
          <p:nvPr/>
        </p:nvGrpSpPr>
        <p:grpSpPr>
          <a:xfrm>
            <a:off x="-9" y="4568175"/>
            <a:ext cx="6602683" cy="783018"/>
            <a:chOff x="-2" y="-1"/>
            <a:chExt cx="6602681" cy="783016"/>
          </a:xfrm>
        </p:grpSpPr>
        <p:sp>
          <p:nvSpPr>
            <p:cNvPr id="467" name="Google Shape;467;p24"/>
            <p:cNvSpPr txBox="1"/>
            <p:nvPr/>
          </p:nvSpPr>
          <p:spPr>
            <a:xfrm>
              <a:off x="1322135" y="196030"/>
              <a:ext cx="5280544"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Aplicar lo </a:t>
              </a:r>
              <a:r>
                <a:rPr b="1" i="0" lang="en-US" sz="1600" u="none" cap="none" strike="noStrike">
                  <a:solidFill>
                    <a:srgbClr val="ED6B00"/>
                  </a:solidFill>
                  <a:latin typeface="Calibri"/>
                  <a:ea typeface="Calibri"/>
                  <a:cs typeface="Calibri"/>
                  <a:sym typeface="Calibri"/>
                </a:rPr>
                <a:t>aprendido </a:t>
              </a:r>
              <a:r>
                <a:rPr b="0" i="0" lang="en-US" sz="1600" u="none" cap="none" strike="noStrike">
                  <a:solidFill>
                    <a:srgbClr val="000000"/>
                  </a:solidFill>
                  <a:latin typeface="Calibri"/>
                  <a:ea typeface="Calibri"/>
                  <a:cs typeface="Calibri"/>
                  <a:sym typeface="Calibri"/>
                </a:rPr>
                <a:t>en el módulo.</a:t>
              </a:r>
              <a:endParaRPr b="0" i="0" sz="1400" u="none" cap="none" strike="noStrike">
                <a:solidFill>
                  <a:srgbClr val="000000"/>
                </a:solidFill>
                <a:latin typeface="Arial"/>
                <a:ea typeface="Arial"/>
                <a:cs typeface="Arial"/>
                <a:sym typeface="Arial"/>
              </a:endParaRPr>
            </a:p>
          </p:txBody>
        </p:sp>
        <p:sp>
          <p:nvSpPr>
            <p:cNvPr id="468" name="Google Shape;468;p24"/>
            <p:cNvSpPr/>
            <p:nvPr/>
          </p:nvSpPr>
          <p:spPr>
            <a:xfrm rot="5400000">
              <a:off x="176177" y="-176180"/>
              <a:ext cx="783016"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1" id="469" name="Google Shape;469;p24"/>
          <p:cNvPicPr preferRelativeResize="0"/>
          <p:nvPr/>
        </p:nvPicPr>
        <p:blipFill rotWithShape="1">
          <a:blip r:embed="rId4">
            <a:alphaModFix/>
          </a:blip>
          <a:srcRect b="0" l="0" r="0" t="0"/>
          <a:stretch/>
        </p:blipFill>
        <p:spPr>
          <a:xfrm>
            <a:off x="5639332" y="1565094"/>
            <a:ext cx="3816537" cy="6006178"/>
          </a:xfrm>
          <a:prstGeom prst="rect">
            <a:avLst/>
          </a:prstGeom>
          <a:noFill/>
          <a:ln>
            <a:noFill/>
          </a:ln>
        </p:spPr>
      </p:pic>
      <p:sp>
        <p:nvSpPr>
          <p:cNvPr id="470" name="Google Shape;470;p24"/>
          <p:cNvSpPr txBox="1"/>
          <p:nvPr/>
        </p:nvSpPr>
        <p:spPr>
          <a:xfrm>
            <a:off x="1343272" y="2333799"/>
            <a:ext cx="5526349"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b="0" i="0" sz="1400" u="none" cap="none" strike="noStrike">
              <a:solidFill>
                <a:srgbClr val="000000"/>
              </a:solidFill>
              <a:latin typeface="Arial"/>
              <a:ea typeface="Arial"/>
              <a:cs typeface="Arial"/>
              <a:sym typeface="Arial"/>
            </a:endParaRPr>
          </a:p>
        </p:txBody>
      </p:sp>
      <p:sp>
        <p:nvSpPr>
          <p:cNvPr id="471" name="Google Shape;471;p24"/>
          <p:cNvSpPr/>
          <p:nvPr/>
        </p:nvSpPr>
        <p:spPr>
          <a:xfrm rot="5400000">
            <a:off x="184623" y="2033695"/>
            <a:ext cx="783011"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31" id="472" name="Google Shape;472;p24"/>
          <p:cNvPicPr preferRelativeResize="0"/>
          <p:nvPr/>
        </p:nvPicPr>
        <p:blipFill rotWithShape="1">
          <a:blip r:embed="rId5">
            <a:alphaModFix/>
          </a:blip>
          <a:srcRect b="0" l="0" r="0" t="0"/>
          <a:stretch/>
        </p:blipFill>
        <p:spPr>
          <a:xfrm>
            <a:off x="294892" y="2313377"/>
            <a:ext cx="683391" cy="576004"/>
          </a:xfrm>
          <a:prstGeom prst="rect">
            <a:avLst/>
          </a:prstGeom>
          <a:noFill/>
          <a:ln>
            <a:noFill/>
          </a:ln>
        </p:spPr>
      </p:pic>
      <p:pic>
        <p:nvPicPr>
          <p:cNvPr descr="Imagen 32" id="473" name="Google Shape;473;p24"/>
          <p:cNvPicPr preferRelativeResize="0"/>
          <p:nvPr/>
        </p:nvPicPr>
        <p:blipFill rotWithShape="1">
          <a:blip r:embed="rId6">
            <a:alphaModFix/>
          </a:blip>
          <a:srcRect b="56896" l="0" r="56603" t="0"/>
          <a:stretch/>
        </p:blipFill>
        <p:spPr>
          <a:xfrm>
            <a:off x="367732" y="4678383"/>
            <a:ext cx="558774" cy="56260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5"/>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479" name="Google Shape;479;p25"/>
          <p:cNvSpPr txBox="1"/>
          <p:nvPr/>
        </p:nvSpPr>
        <p:spPr>
          <a:xfrm>
            <a:off x="391850" y="1034594"/>
            <a:ext cx="4700400" cy="37220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b="0" i="0" sz="1400" u="none" cap="none" strike="noStrike">
              <a:solidFill>
                <a:srgbClr val="000000"/>
              </a:solidFill>
              <a:latin typeface="Arial"/>
              <a:ea typeface="Arial"/>
              <a:cs typeface="Arial"/>
              <a:sym typeface="Arial"/>
            </a:endParaRPr>
          </a:p>
        </p:txBody>
      </p:sp>
      <p:sp>
        <p:nvSpPr>
          <p:cNvPr id="480" name="Google Shape;480;p25"/>
          <p:cNvSpPr txBox="1"/>
          <p:nvPr/>
        </p:nvSpPr>
        <p:spPr>
          <a:xfrm>
            <a:off x="375977" y="1283909"/>
            <a:ext cx="7017881"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0" i="0" sz="1400" u="none" cap="none" strike="noStrike">
              <a:solidFill>
                <a:srgbClr val="000000"/>
              </a:solidFill>
              <a:latin typeface="Arial"/>
              <a:ea typeface="Arial"/>
              <a:cs typeface="Arial"/>
              <a:sym typeface="Arial"/>
            </a:endParaRPr>
          </a:p>
        </p:txBody>
      </p:sp>
      <p:grpSp>
        <p:nvGrpSpPr>
          <p:cNvPr id="481" name="Google Shape;481;p25"/>
          <p:cNvGrpSpPr/>
          <p:nvPr/>
        </p:nvGrpSpPr>
        <p:grpSpPr>
          <a:xfrm>
            <a:off x="-4670" y="4568165"/>
            <a:ext cx="9109204" cy="783031"/>
            <a:chOff x="-3" y="-5"/>
            <a:chExt cx="9109203" cy="783029"/>
          </a:xfrm>
        </p:grpSpPr>
        <p:sp>
          <p:nvSpPr>
            <p:cNvPr id="482" name="Google Shape;482;p25"/>
            <p:cNvSpPr txBox="1"/>
            <p:nvPr/>
          </p:nvSpPr>
          <p:spPr>
            <a:xfrm>
              <a:off x="1334839" y="222252"/>
              <a:ext cx="7774361"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400" u="none" cap="none" strike="noStrike">
                <a:solidFill>
                  <a:srgbClr val="000000"/>
                </a:solidFill>
                <a:latin typeface="Arial"/>
                <a:ea typeface="Arial"/>
                <a:cs typeface="Arial"/>
                <a:sym typeface="Arial"/>
              </a:endParaRPr>
            </a:p>
          </p:txBody>
        </p:sp>
        <p:grpSp>
          <p:nvGrpSpPr>
            <p:cNvPr id="483" name="Google Shape;483;p25"/>
            <p:cNvGrpSpPr/>
            <p:nvPr/>
          </p:nvGrpSpPr>
          <p:grpSpPr>
            <a:xfrm>
              <a:off x="-3" y="-5"/>
              <a:ext cx="1135385" cy="783029"/>
              <a:chOff x="-1" y="-1"/>
              <a:chExt cx="1135384" cy="783027"/>
            </a:xfrm>
          </p:grpSpPr>
          <p:sp>
            <p:nvSpPr>
              <p:cNvPr id="484" name="Google Shape;484;p25"/>
              <p:cNvSpPr/>
              <p:nvPr/>
            </p:nvSpPr>
            <p:spPr>
              <a:xfrm rot="5400000">
                <a:off x="176177" y="-176180"/>
                <a:ext cx="783027" cy="113538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3" id="485" name="Google Shape;485;p25"/>
              <p:cNvPicPr preferRelativeResize="0"/>
              <p:nvPr/>
            </p:nvPicPr>
            <p:blipFill rotWithShape="1">
              <a:blip r:embed="rId3">
                <a:alphaModFix/>
              </a:blip>
              <a:srcRect b="0" l="0" r="0" t="0"/>
              <a:stretch/>
            </p:blipFill>
            <p:spPr>
              <a:xfrm>
                <a:off x="286452" y="103504"/>
                <a:ext cx="683396" cy="576016"/>
              </a:xfrm>
              <a:prstGeom prst="rect">
                <a:avLst/>
              </a:prstGeom>
              <a:noFill/>
              <a:ln>
                <a:noFill/>
              </a:ln>
            </p:spPr>
          </p:pic>
        </p:grpSp>
      </p:grpSp>
      <p:grpSp>
        <p:nvGrpSpPr>
          <p:cNvPr id="486" name="Google Shape;486;p25"/>
          <p:cNvGrpSpPr/>
          <p:nvPr/>
        </p:nvGrpSpPr>
        <p:grpSpPr>
          <a:xfrm>
            <a:off x="-4670" y="3697428"/>
            <a:ext cx="6615393" cy="783031"/>
            <a:chOff x="-3" y="-5"/>
            <a:chExt cx="6615393" cy="783029"/>
          </a:xfrm>
        </p:grpSpPr>
        <p:sp>
          <p:nvSpPr>
            <p:cNvPr id="487" name="Google Shape;487;p25"/>
            <p:cNvSpPr txBox="1"/>
            <p:nvPr/>
          </p:nvSpPr>
          <p:spPr>
            <a:xfrm>
              <a:off x="1334842" y="94435"/>
              <a:ext cx="5280547"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488" name="Google Shape;488;p25"/>
            <p:cNvGrpSpPr/>
            <p:nvPr/>
          </p:nvGrpSpPr>
          <p:grpSpPr>
            <a:xfrm>
              <a:off x="-3" y="-5"/>
              <a:ext cx="1135386" cy="783029"/>
              <a:chOff x="-1" y="-1"/>
              <a:chExt cx="1135384" cy="783027"/>
            </a:xfrm>
          </p:grpSpPr>
          <p:sp>
            <p:nvSpPr>
              <p:cNvPr id="489" name="Google Shape;489;p25"/>
              <p:cNvSpPr/>
              <p:nvPr/>
            </p:nvSpPr>
            <p:spPr>
              <a:xfrm rot="5400000">
                <a:off x="176177" y="-176180"/>
                <a:ext cx="783027" cy="113538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4" id="490" name="Google Shape;490;p25"/>
              <p:cNvPicPr preferRelativeResize="0"/>
              <p:nvPr/>
            </p:nvPicPr>
            <p:blipFill rotWithShape="1">
              <a:blip r:embed="rId4">
                <a:alphaModFix/>
              </a:blip>
              <a:srcRect b="0" l="0" r="0" t="0"/>
              <a:stretch/>
            </p:blipFill>
            <p:spPr>
              <a:xfrm>
                <a:off x="286453" y="103504"/>
                <a:ext cx="683399" cy="576016"/>
              </a:xfrm>
              <a:prstGeom prst="rect">
                <a:avLst/>
              </a:prstGeom>
              <a:noFill/>
              <a:ln>
                <a:noFill/>
              </a:ln>
            </p:spPr>
          </p:pic>
        </p:grpSp>
      </p:grpSp>
      <p:grpSp>
        <p:nvGrpSpPr>
          <p:cNvPr id="491" name="Google Shape;491;p25"/>
          <p:cNvGrpSpPr/>
          <p:nvPr/>
        </p:nvGrpSpPr>
        <p:grpSpPr>
          <a:xfrm>
            <a:off x="-4670" y="1955962"/>
            <a:ext cx="9178031" cy="783030"/>
            <a:chOff x="-2" y="-5"/>
            <a:chExt cx="9178030" cy="783029"/>
          </a:xfrm>
        </p:grpSpPr>
        <p:sp>
          <p:nvSpPr>
            <p:cNvPr id="492" name="Google Shape;492;p25"/>
            <p:cNvSpPr txBox="1"/>
            <p:nvPr/>
          </p:nvSpPr>
          <p:spPr>
            <a:xfrm>
              <a:off x="1334839" y="222252"/>
              <a:ext cx="7843189"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400" u="none" cap="none" strike="noStrike">
                <a:solidFill>
                  <a:srgbClr val="000000"/>
                </a:solidFill>
                <a:latin typeface="Arial"/>
                <a:ea typeface="Arial"/>
                <a:cs typeface="Arial"/>
                <a:sym typeface="Arial"/>
              </a:endParaRPr>
            </a:p>
          </p:txBody>
        </p:sp>
        <p:grpSp>
          <p:nvGrpSpPr>
            <p:cNvPr id="493" name="Google Shape;493;p25"/>
            <p:cNvGrpSpPr/>
            <p:nvPr/>
          </p:nvGrpSpPr>
          <p:grpSpPr>
            <a:xfrm>
              <a:off x="-2" y="-5"/>
              <a:ext cx="1135384" cy="783029"/>
              <a:chOff x="-1" y="-1"/>
              <a:chExt cx="1135383" cy="783028"/>
            </a:xfrm>
          </p:grpSpPr>
          <p:sp>
            <p:nvSpPr>
              <p:cNvPr id="494" name="Google Shape;494;p25"/>
              <p:cNvSpPr/>
              <p:nvPr/>
            </p:nvSpPr>
            <p:spPr>
              <a:xfrm rot="5400000">
                <a:off x="176176" y="-176179"/>
                <a:ext cx="783028" cy="1135383"/>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5" id="495" name="Google Shape;495;p25"/>
              <p:cNvPicPr preferRelativeResize="0"/>
              <p:nvPr/>
            </p:nvPicPr>
            <p:blipFill rotWithShape="1">
              <a:blip r:embed="rId5">
                <a:alphaModFix/>
              </a:blip>
              <a:srcRect b="0" l="0" r="0" t="0"/>
              <a:stretch/>
            </p:blipFill>
            <p:spPr>
              <a:xfrm>
                <a:off x="262216" y="83076"/>
                <a:ext cx="731871" cy="616873"/>
              </a:xfrm>
              <a:prstGeom prst="rect">
                <a:avLst/>
              </a:prstGeom>
              <a:noFill/>
              <a:ln>
                <a:noFill/>
              </a:ln>
            </p:spPr>
          </p:pic>
        </p:grpSp>
      </p:grpSp>
      <p:grpSp>
        <p:nvGrpSpPr>
          <p:cNvPr id="496" name="Google Shape;496;p25"/>
          <p:cNvGrpSpPr/>
          <p:nvPr/>
        </p:nvGrpSpPr>
        <p:grpSpPr>
          <a:xfrm>
            <a:off x="-4671" y="2826697"/>
            <a:ext cx="8912564" cy="783032"/>
            <a:chOff x="-3" y="-3"/>
            <a:chExt cx="8912562" cy="783031"/>
          </a:xfrm>
        </p:grpSpPr>
        <p:sp>
          <p:nvSpPr>
            <p:cNvPr id="497" name="Google Shape;497;p25"/>
            <p:cNvSpPr txBox="1"/>
            <p:nvPr/>
          </p:nvSpPr>
          <p:spPr>
            <a:xfrm>
              <a:off x="1334839" y="222252"/>
              <a:ext cx="7577720"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400" u="none" cap="none" strike="noStrike">
                <a:solidFill>
                  <a:srgbClr val="000000"/>
                </a:solidFill>
                <a:latin typeface="Arial"/>
                <a:ea typeface="Arial"/>
                <a:cs typeface="Arial"/>
                <a:sym typeface="Arial"/>
              </a:endParaRPr>
            </a:p>
          </p:txBody>
        </p:sp>
        <p:grpSp>
          <p:nvGrpSpPr>
            <p:cNvPr id="498" name="Google Shape;498;p25"/>
            <p:cNvGrpSpPr/>
            <p:nvPr/>
          </p:nvGrpSpPr>
          <p:grpSpPr>
            <a:xfrm>
              <a:off x="-3" y="-3"/>
              <a:ext cx="1135385" cy="783031"/>
              <a:chOff x="-1" y="-1"/>
              <a:chExt cx="1135384" cy="783030"/>
            </a:xfrm>
          </p:grpSpPr>
          <p:sp>
            <p:nvSpPr>
              <p:cNvPr id="499" name="Google Shape;499;p25"/>
              <p:cNvSpPr/>
              <p:nvPr/>
            </p:nvSpPr>
            <p:spPr>
              <a:xfrm rot="5400000">
                <a:off x="176176" y="-176178"/>
                <a:ext cx="783030" cy="113538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6" id="500" name="Google Shape;500;p25"/>
              <p:cNvPicPr preferRelativeResize="0"/>
              <p:nvPr/>
            </p:nvPicPr>
            <p:blipFill rotWithShape="1">
              <a:blip r:embed="rId6">
                <a:alphaModFix/>
              </a:blip>
              <a:srcRect b="0" l="0" r="0" t="0"/>
              <a:stretch/>
            </p:blipFill>
            <p:spPr>
              <a:xfrm>
                <a:off x="286453" y="103504"/>
                <a:ext cx="683396" cy="576019"/>
              </a:xfrm>
              <a:prstGeom prst="rect">
                <a:avLst/>
              </a:prstGeom>
              <a:noFill/>
              <a:ln>
                <a:noFill/>
              </a:ln>
            </p:spPr>
          </p:pic>
        </p:grpSp>
      </p:grpSp>
      <p:grpSp>
        <p:nvGrpSpPr>
          <p:cNvPr id="501" name="Google Shape;501;p25"/>
          <p:cNvGrpSpPr/>
          <p:nvPr/>
        </p:nvGrpSpPr>
        <p:grpSpPr>
          <a:xfrm>
            <a:off x="-4671" y="5438899"/>
            <a:ext cx="6861198" cy="783031"/>
            <a:chOff x="-3" y="-5"/>
            <a:chExt cx="6861198" cy="783029"/>
          </a:xfrm>
        </p:grpSpPr>
        <p:sp>
          <p:nvSpPr>
            <p:cNvPr id="502" name="Google Shape;502;p25"/>
            <p:cNvSpPr txBox="1"/>
            <p:nvPr/>
          </p:nvSpPr>
          <p:spPr>
            <a:xfrm>
              <a:off x="1334839" y="123931"/>
              <a:ext cx="5526355"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b="0" i="0" sz="1400" u="none" cap="none" strike="noStrike">
                <a:solidFill>
                  <a:srgbClr val="000000"/>
                </a:solidFill>
                <a:latin typeface="Arial"/>
                <a:ea typeface="Arial"/>
                <a:cs typeface="Arial"/>
                <a:sym typeface="Arial"/>
              </a:endParaRPr>
            </a:p>
          </p:txBody>
        </p:sp>
        <p:grpSp>
          <p:nvGrpSpPr>
            <p:cNvPr id="503" name="Google Shape;503;p25"/>
            <p:cNvGrpSpPr/>
            <p:nvPr/>
          </p:nvGrpSpPr>
          <p:grpSpPr>
            <a:xfrm>
              <a:off x="-3" y="-5"/>
              <a:ext cx="1135385" cy="783029"/>
              <a:chOff x="-1" y="-1"/>
              <a:chExt cx="1135384" cy="783027"/>
            </a:xfrm>
          </p:grpSpPr>
          <p:sp>
            <p:nvSpPr>
              <p:cNvPr id="504" name="Google Shape;504;p25"/>
              <p:cNvSpPr/>
              <p:nvPr/>
            </p:nvSpPr>
            <p:spPr>
              <a:xfrm rot="5400000">
                <a:off x="176177" y="-176180"/>
                <a:ext cx="783027" cy="113538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8" id="505" name="Google Shape;505;p25"/>
              <p:cNvPicPr preferRelativeResize="0"/>
              <p:nvPr/>
            </p:nvPicPr>
            <p:blipFill rotWithShape="1">
              <a:blip r:embed="rId7">
                <a:alphaModFix/>
              </a:blip>
              <a:srcRect b="0" l="0" r="0" t="0"/>
              <a:stretch/>
            </p:blipFill>
            <p:spPr>
              <a:xfrm>
                <a:off x="286452" y="103504"/>
                <a:ext cx="683402" cy="576016"/>
              </a:xfrm>
              <a:prstGeom prst="rect">
                <a:avLst/>
              </a:prstGeom>
              <a:noFill/>
              <a:ln>
                <a:noFill/>
              </a:ln>
            </p:spPr>
          </p:pic>
        </p:grpSp>
      </p:grpSp>
      <p:pic>
        <p:nvPicPr>
          <p:cNvPr descr="Imagen 1" id="506" name="Google Shape;506;p25"/>
          <p:cNvPicPr preferRelativeResize="0"/>
          <p:nvPr/>
        </p:nvPicPr>
        <p:blipFill rotWithShape="1">
          <a:blip r:embed="rId8">
            <a:alphaModFix/>
          </a:blip>
          <a:srcRect b="0" l="0" r="0" t="0"/>
          <a:stretch/>
        </p:blipFill>
        <p:spPr>
          <a:xfrm>
            <a:off x="5639332" y="1565094"/>
            <a:ext cx="3816537" cy="60061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6"/>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512" name="Google Shape;512;p26"/>
          <p:cNvGrpSpPr/>
          <p:nvPr/>
        </p:nvGrpSpPr>
        <p:grpSpPr>
          <a:xfrm>
            <a:off x="431614" y="2285846"/>
            <a:ext cx="8839215" cy="3238205"/>
            <a:chOff x="-2" y="-1"/>
            <a:chExt cx="8839214" cy="3238203"/>
          </a:xfrm>
        </p:grpSpPr>
        <p:sp>
          <p:nvSpPr>
            <p:cNvPr id="513" name="Google Shape;513;p26"/>
            <p:cNvSpPr/>
            <p:nvPr/>
          </p:nvSpPr>
          <p:spPr>
            <a:xfrm>
              <a:off x="-2" y="-1"/>
              <a:ext cx="8839214" cy="323820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6"/>
            <p:cNvSpPr txBox="1"/>
            <p:nvPr/>
          </p:nvSpPr>
          <p:spPr>
            <a:xfrm>
              <a:off x="162837" y="1428979"/>
              <a:ext cx="8513537"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515" name="Google Shape;515;p26"/>
          <p:cNvSpPr txBox="1"/>
          <p:nvPr/>
        </p:nvSpPr>
        <p:spPr>
          <a:xfrm>
            <a:off x="375970" y="1355004"/>
            <a:ext cx="3387863"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b="0" i="0" sz="1400" u="none" cap="none" strike="noStrike">
              <a:solidFill>
                <a:srgbClr val="000000"/>
              </a:solidFill>
              <a:latin typeface="Arial"/>
              <a:ea typeface="Arial"/>
              <a:cs typeface="Arial"/>
              <a:sym typeface="Arial"/>
            </a:endParaRPr>
          </a:p>
        </p:txBody>
      </p:sp>
      <p:sp>
        <p:nvSpPr>
          <p:cNvPr id="516" name="Google Shape;516;p26"/>
          <p:cNvSpPr/>
          <p:nvPr/>
        </p:nvSpPr>
        <p:spPr>
          <a:xfrm>
            <a:off x="5279923" y="7354529"/>
            <a:ext cx="2723541"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6"/>
          <p:cNvSpPr txBox="1"/>
          <p:nvPr/>
        </p:nvSpPr>
        <p:spPr>
          <a:xfrm>
            <a:off x="402305" y="1110794"/>
            <a:ext cx="1639636" cy="37220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b="0" i="0" sz="1400" u="none" cap="none" strike="noStrike">
              <a:solidFill>
                <a:srgbClr val="000000"/>
              </a:solidFill>
              <a:latin typeface="Arial"/>
              <a:ea typeface="Arial"/>
              <a:cs typeface="Arial"/>
              <a:sym typeface="Arial"/>
            </a:endParaRPr>
          </a:p>
        </p:txBody>
      </p:sp>
      <p:sp>
        <p:nvSpPr>
          <p:cNvPr id="518" name="Google Shape;518;p26"/>
          <p:cNvSpPr txBox="1"/>
          <p:nvPr/>
        </p:nvSpPr>
        <p:spPr>
          <a:xfrm>
            <a:off x="3634704" y="1087985"/>
            <a:ext cx="559362" cy="941767"/>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pic>
        <p:nvPicPr>
          <p:cNvPr descr="Imagen 2" id="519" name="Google Shape;519;p26"/>
          <p:cNvPicPr preferRelativeResize="0"/>
          <p:nvPr/>
        </p:nvPicPr>
        <p:blipFill rotWithShape="1">
          <a:blip r:embed="rId3">
            <a:alphaModFix/>
          </a:blip>
          <a:srcRect b="0" l="0" r="0" t="0"/>
          <a:stretch/>
        </p:blipFill>
        <p:spPr>
          <a:xfrm>
            <a:off x="2686559" y="3611780"/>
            <a:ext cx="6899896" cy="3974401"/>
          </a:xfrm>
          <a:prstGeom prst="rect">
            <a:avLst/>
          </a:prstGeom>
          <a:noFill/>
          <a:ln>
            <a:noFill/>
          </a:ln>
        </p:spPr>
      </p:pic>
      <p:sp>
        <p:nvSpPr>
          <p:cNvPr id="520" name="Google Shape;520;p26"/>
          <p:cNvSpPr txBox="1"/>
          <p:nvPr/>
        </p:nvSpPr>
        <p:spPr>
          <a:xfrm>
            <a:off x="2686559" y="6881800"/>
            <a:ext cx="1639637" cy="3171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 Medio | Presentación</a:t>
            </a:r>
            <a:endParaRPr b="0" i="0" sz="1400" u="none" cap="none" strike="noStrike">
              <a:solidFill>
                <a:srgbClr val="000000"/>
              </a:solidFill>
              <a:latin typeface="Arial"/>
              <a:ea typeface="Arial"/>
              <a:cs typeface="Arial"/>
              <a:sym typeface="Arial"/>
            </a:endParaRPr>
          </a:p>
        </p:txBody>
      </p:sp>
      <p:sp>
        <p:nvSpPr>
          <p:cNvPr id="521" name="Google Shape;521;p26"/>
          <p:cNvSpPr txBox="1"/>
          <p:nvPr/>
        </p:nvSpPr>
        <p:spPr>
          <a:xfrm>
            <a:off x="952449" y="2702859"/>
            <a:ext cx="5107857" cy="2671333"/>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PLAN DE </a:t>
            </a:r>
            <a:r>
              <a:rPr b="1" i="0" lang="en-US" sz="2000" u="none" cap="none" strike="noStrike">
                <a:solidFill>
                  <a:srgbClr val="ED6B00"/>
                </a:solidFill>
                <a:latin typeface="Calibri"/>
                <a:ea typeface="Calibri"/>
                <a:cs typeface="Calibri"/>
                <a:sym typeface="Calibri"/>
              </a:rPr>
              <a:t>CAPACITACIÓN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para ello utiliza el  archivo  Actividad Práctica 7, y  sigue las  instrucciones señaladas.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600"/>
              <a:buFont typeface="Arial"/>
              <a:buNone/>
            </a:pPr>
            <a:br>
              <a:rPr b="1" i="0" lang="en-US" sz="1600" u="none" cap="none" strike="noStrike">
                <a:solidFill>
                  <a:srgbClr val="ED6B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7"/>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527" name="Google Shape;527;p27"/>
          <p:cNvGrpSpPr/>
          <p:nvPr/>
        </p:nvGrpSpPr>
        <p:grpSpPr>
          <a:xfrm>
            <a:off x="431614" y="2285846"/>
            <a:ext cx="8839215" cy="3238205"/>
            <a:chOff x="-2" y="-1"/>
            <a:chExt cx="8839214" cy="3238203"/>
          </a:xfrm>
        </p:grpSpPr>
        <p:sp>
          <p:nvSpPr>
            <p:cNvPr id="528" name="Google Shape;528;p27"/>
            <p:cNvSpPr/>
            <p:nvPr/>
          </p:nvSpPr>
          <p:spPr>
            <a:xfrm>
              <a:off x="-2" y="-1"/>
              <a:ext cx="8839214" cy="323820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7"/>
            <p:cNvSpPr txBox="1"/>
            <p:nvPr/>
          </p:nvSpPr>
          <p:spPr>
            <a:xfrm>
              <a:off x="162837" y="1428979"/>
              <a:ext cx="8513537"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530" name="Google Shape;530;p27"/>
          <p:cNvSpPr/>
          <p:nvPr/>
        </p:nvSpPr>
        <p:spPr>
          <a:xfrm>
            <a:off x="5279923" y="7354529"/>
            <a:ext cx="2723541"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7"/>
          <p:cNvSpPr txBox="1"/>
          <p:nvPr/>
        </p:nvSpPr>
        <p:spPr>
          <a:xfrm>
            <a:off x="375971" y="1527570"/>
            <a:ext cx="8950508" cy="53616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b="0" i="0" sz="1400" u="none" cap="none" strike="noStrike">
              <a:solidFill>
                <a:srgbClr val="000000"/>
              </a:solidFill>
              <a:latin typeface="Arial"/>
              <a:ea typeface="Arial"/>
              <a:cs typeface="Arial"/>
              <a:sym typeface="Arial"/>
            </a:endParaRPr>
          </a:p>
        </p:txBody>
      </p:sp>
      <p:sp>
        <p:nvSpPr>
          <p:cNvPr id="532" name="Google Shape;532;p27"/>
          <p:cNvSpPr txBox="1"/>
          <p:nvPr/>
        </p:nvSpPr>
        <p:spPr>
          <a:xfrm>
            <a:off x="411265" y="1146651"/>
            <a:ext cx="4700410" cy="37220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b="0" i="0" sz="1400" u="none" cap="none" strike="noStrike">
              <a:solidFill>
                <a:srgbClr val="000000"/>
              </a:solidFill>
              <a:latin typeface="Arial"/>
              <a:ea typeface="Arial"/>
              <a:cs typeface="Arial"/>
              <a:sym typeface="Arial"/>
            </a:endParaRPr>
          </a:p>
        </p:txBody>
      </p:sp>
      <p:pic>
        <p:nvPicPr>
          <p:cNvPr descr="Imagen 8" id="533" name="Google Shape;533;p27"/>
          <p:cNvPicPr preferRelativeResize="0"/>
          <p:nvPr/>
        </p:nvPicPr>
        <p:blipFill rotWithShape="1">
          <a:blip r:embed="rId3">
            <a:alphaModFix/>
          </a:blip>
          <a:srcRect b="0" l="0" r="0" t="0"/>
          <a:stretch/>
        </p:blipFill>
        <p:spPr>
          <a:xfrm>
            <a:off x="5830530" y="2890682"/>
            <a:ext cx="2963600" cy="4629223"/>
          </a:xfrm>
          <a:prstGeom prst="rect">
            <a:avLst/>
          </a:prstGeom>
          <a:noFill/>
          <a:ln>
            <a:noFill/>
          </a:ln>
        </p:spPr>
      </p:pic>
      <p:sp>
        <p:nvSpPr>
          <p:cNvPr id="534" name="Google Shape;534;p27"/>
          <p:cNvSpPr txBox="1"/>
          <p:nvPr/>
        </p:nvSpPr>
        <p:spPr>
          <a:xfrm>
            <a:off x="958643" y="2868775"/>
            <a:ext cx="5107866" cy="2614741"/>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PLAN </a:t>
            </a:r>
            <a:r>
              <a:rPr b="1" i="0" lang="en-US" sz="2000" u="none" cap="none" strike="noStrike">
                <a:solidFill>
                  <a:srgbClr val="ED6B00"/>
                </a:solidFill>
                <a:latin typeface="Calibri"/>
                <a:ea typeface="Calibri"/>
                <a:cs typeface="Calibri"/>
                <a:sym typeface="Calibri"/>
              </a:rPr>
              <a:t>DE CAPACITACIÓN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Imagen 16" id="535" name="Google Shape;535;p27"/>
          <p:cNvPicPr preferRelativeResize="0"/>
          <p:nvPr/>
        </p:nvPicPr>
        <p:blipFill rotWithShape="1">
          <a:blip r:embed="rId4">
            <a:alphaModFix/>
          </a:blip>
          <a:srcRect b="0" l="0" r="0" t="0"/>
          <a:stretch/>
        </p:blipFill>
        <p:spPr>
          <a:xfrm>
            <a:off x="3210792" y="4159041"/>
            <a:ext cx="673177" cy="6037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
          <p:cNvSpPr txBox="1"/>
          <p:nvPr>
            <p:ph idx="4294967295" type="sldNum"/>
          </p:nvPr>
        </p:nvSpPr>
        <p:spPr>
          <a:xfrm>
            <a:off x="442488" y="6881800"/>
            <a:ext cx="266347"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155" name="Google Shape;155;p3"/>
          <p:cNvSpPr txBox="1"/>
          <p:nvPr/>
        </p:nvSpPr>
        <p:spPr>
          <a:xfrm>
            <a:off x="462114" y="2499449"/>
            <a:ext cx="2760223" cy="3372414"/>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Ingresar, archivar y presentar información sobre bienestar y desarrollo de personas, ascensos, promociones, transferencias, capacitación, desempeños, evaluaciones, entre otros, para la toma de decisiones de las jefaturas.</a:t>
            </a:r>
            <a:endParaRPr b="0" i="0" sz="12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B - C - 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156" name="Google Shape;156;p3"/>
          <p:cNvSpPr/>
          <p:nvPr/>
        </p:nvSpPr>
        <p:spPr>
          <a:xfrm>
            <a:off x="252573" y="1472660"/>
            <a:ext cx="2980514"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
          <p:cNvSpPr txBox="1"/>
          <p:nvPr/>
        </p:nvSpPr>
        <p:spPr>
          <a:xfrm>
            <a:off x="358670" y="2033504"/>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b="0" i="0" sz="1400" u="none" cap="none" strike="noStrike">
              <a:solidFill>
                <a:srgbClr val="000000"/>
              </a:solidFill>
              <a:latin typeface="Arial"/>
              <a:ea typeface="Arial"/>
              <a:cs typeface="Arial"/>
              <a:sym typeface="Arial"/>
            </a:endParaRPr>
          </a:p>
        </p:txBody>
      </p:sp>
      <p:pic>
        <p:nvPicPr>
          <p:cNvPr descr="Imagen 27" id="158" name="Google Shape;158;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59" name="Google Shape;159;p3"/>
          <p:cNvGrpSpPr/>
          <p:nvPr/>
        </p:nvGrpSpPr>
        <p:grpSpPr>
          <a:xfrm>
            <a:off x="3362219" y="1472660"/>
            <a:ext cx="2980515" cy="5164115"/>
            <a:chOff x="0" y="0"/>
            <a:chExt cx="2980514" cy="4543827"/>
          </a:xfrm>
        </p:grpSpPr>
        <p:sp>
          <p:nvSpPr>
            <p:cNvPr id="160" name="Google Shape;160;p3"/>
            <p:cNvSpPr/>
            <p:nvPr/>
          </p:nvSpPr>
          <p:spPr>
            <a:xfrm>
              <a:off x="0" y="0"/>
              <a:ext cx="2980514" cy="4543827"/>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
            <p:cNvSpPr txBox="1"/>
            <p:nvPr/>
          </p:nvSpPr>
          <p:spPr>
            <a:xfrm>
              <a:off x="78265" y="2081796"/>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62" name="Google Shape;162;p3"/>
          <p:cNvSpPr txBox="1"/>
          <p:nvPr/>
        </p:nvSpPr>
        <p:spPr>
          <a:xfrm>
            <a:off x="3561634" y="2499448"/>
            <a:ext cx="2781097" cy="1908182"/>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Archiva documentación que respalda la información registrada en el sistema sobre bienestar, desarrollo profesional, capacitación y/o evaluación de desempeño de trabajadores, respetando legislación vigente e instrucciones de jefatura.</a:t>
            </a:r>
            <a:endParaRPr b="0" i="0" sz="1400" u="none" cap="none" strike="noStrike">
              <a:solidFill>
                <a:srgbClr val="000000"/>
              </a:solidFill>
              <a:latin typeface="Arial"/>
              <a:ea typeface="Arial"/>
              <a:cs typeface="Arial"/>
              <a:sym typeface="Arial"/>
            </a:endParaRPr>
          </a:p>
        </p:txBody>
      </p:sp>
      <p:sp>
        <p:nvSpPr>
          <p:cNvPr id="163" name="Google Shape;163;p3"/>
          <p:cNvSpPr txBox="1"/>
          <p:nvPr/>
        </p:nvSpPr>
        <p:spPr>
          <a:xfrm>
            <a:off x="3561636" y="2033504"/>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b="0" i="0" sz="1400" u="none" cap="none" strike="noStrike">
              <a:solidFill>
                <a:srgbClr val="000000"/>
              </a:solidFill>
              <a:latin typeface="Arial"/>
              <a:ea typeface="Arial"/>
              <a:cs typeface="Arial"/>
              <a:sym typeface="Arial"/>
            </a:endParaRPr>
          </a:p>
        </p:txBody>
      </p:sp>
      <p:pic>
        <p:nvPicPr>
          <p:cNvPr descr="Imagen 35" id="164" name="Google Shape;164;p3"/>
          <p:cNvPicPr preferRelativeResize="0"/>
          <p:nvPr/>
        </p:nvPicPr>
        <p:blipFill rotWithShape="1">
          <a:blip r:embed="rId4">
            <a:alphaModFix/>
          </a:blip>
          <a:srcRect b="0" l="0" r="0" t="0"/>
          <a:stretch/>
        </p:blipFill>
        <p:spPr>
          <a:xfrm>
            <a:off x="4539905" y="1203013"/>
            <a:ext cx="702377" cy="669709"/>
          </a:xfrm>
          <a:prstGeom prst="rect">
            <a:avLst/>
          </a:prstGeom>
          <a:noFill/>
          <a:ln>
            <a:noFill/>
          </a:ln>
        </p:spPr>
      </p:pic>
      <p:grpSp>
        <p:nvGrpSpPr>
          <p:cNvPr id="165" name="Google Shape;165;p3"/>
          <p:cNvGrpSpPr/>
          <p:nvPr/>
        </p:nvGrpSpPr>
        <p:grpSpPr>
          <a:xfrm>
            <a:off x="6473042" y="1472660"/>
            <a:ext cx="2980515" cy="5164116"/>
            <a:chOff x="0" y="0"/>
            <a:chExt cx="2980514" cy="5663580"/>
          </a:xfrm>
        </p:grpSpPr>
        <p:sp>
          <p:nvSpPr>
            <p:cNvPr id="166" name="Google Shape;166;p3"/>
            <p:cNvSpPr/>
            <p:nvPr/>
          </p:nvSpPr>
          <p:spPr>
            <a:xfrm>
              <a:off x="0" y="0"/>
              <a:ext cx="2980514" cy="566358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
            <p:cNvSpPr txBox="1"/>
            <p:nvPr/>
          </p:nvSpPr>
          <p:spPr>
            <a:xfrm>
              <a:off x="78265" y="2641673"/>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68" name="Google Shape;168;p3"/>
          <p:cNvSpPr txBox="1"/>
          <p:nvPr/>
        </p:nvSpPr>
        <p:spPr>
          <a:xfrm>
            <a:off x="6656438" y="2499448"/>
            <a:ext cx="2684207" cy="33059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2.2</a:t>
            </a:r>
            <a:r>
              <a:rPr b="0" i="0" lang="en-US" sz="1400" u="none" cap="none" strike="noStrike">
                <a:solidFill>
                  <a:srgbClr val="000000"/>
                </a:solidFill>
                <a:latin typeface="Calibri"/>
                <a:ea typeface="Calibri"/>
                <a:cs typeface="Calibri"/>
                <a:sym typeface="Calibri"/>
              </a:rPr>
              <a:t> Ordena y organiza documentos de las y los trabajadores según el modelo de clasificación definido, considerando legislación vigente e instrucciones de superiores.</a:t>
            </a:r>
            <a:endParaRPr b="0" i="0" sz="12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Construir un plan de capacitación de acuerdo a los resultados de la DNC, considerando sus etapas, recursos y normativa laboral vigente.</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169" name="Google Shape;169;p3"/>
          <p:cNvSpPr txBox="1"/>
          <p:nvPr/>
        </p:nvSpPr>
        <p:spPr>
          <a:xfrm>
            <a:off x="6554516" y="2033504"/>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b="0" i="0" sz="1400" u="none" cap="none" strike="noStrike">
              <a:solidFill>
                <a:srgbClr val="000000"/>
              </a:solidFill>
              <a:latin typeface="Arial"/>
              <a:ea typeface="Arial"/>
              <a:cs typeface="Arial"/>
              <a:sym typeface="Arial"/>
            </a:endParaRPr>
          </a:p>
        </p:txBody>
      </p:sp>
      <p:pic>
        <p:nvPicPr>
          <p:cNvPr descr="Imagen 39" id="170" name="Google Shape;170;p3"/>
          <p:cNvPicPr preferRelativeResize="0"/>
          <p:nvPr/>
        </p:nvPicPr>
        <p:blipFill rotWithShape="1">
          <a:blip r:embed="rId5">
            <a:alphaModFix/>
          </a:blip>
          <a:srcRect b="0" l="0" r="0" t="0"/>
          <a:stretch/>
        </p:blipFill>
        <p:spPr>
          <a:xfrm>
            <a:off x="7649551" y="1203013"/>
            <a:ext cx="702377" cy="669709"/>
          </a:xfrm>
          <a:prstGeom prst="rect">
            <a:avLst/>
          </a:prstGeom>
          <a:noFill/>
          <a:ln>
            <a:noFill/>
          </a:ln>
        </p:spPr>
      </p:pic>
      <p:pic>
        <p:nvPicPr>
          <p:cNvPr descr="Imagen 40" id="171" name="Google Shape;171;p3"/>
          <p:cNvPicPr preferRelativeResize="0"/>
          <p:nvPr/>
        </p:nvPicPr>
        <p:blipFill rotWithShape="1">
          <a:blip r:embed="rId6">
            <a:alphaModFix/>
          </a:blip>
          <a:srcRect b="0" l="0" r="0" t="0"/>
          <a:stretch/>
        </p:blipFill>
        <p:spPr>
          <a:xfrm flipH="1">
            <a:off x="511864" y="4448533"/>
            <a:ext cx="3103843" cy="2466271"/>
          </a:xfrm>
          <a:prstGeom prst="rect">
            <a:avLst/>
          </a:prstGeom>
          <a:noFill/>
          <a:ln>
            <a:noFill/>
          </a:ln>
        </p:spPr>
      </p:pic>
      <p:sp>
        <p:nvSpPr>
          <p:cNvPr id="172" name="Google Shape;172;p3"/>
          <p:cNvSpPr txBox="1"/>
          <p:nvPr/>
        </p:nvSpPr>
        <p:spPr>
          <a:xfrm>
            <a:off x="3572070" y="4274172"/>
            <a:ext cx="2760223" cy="212362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Reconocer el proceso de Detección de Necesidades de Capacitación, identificando las técnicas e instrumentos de levantamiento de información, para determinar brechas y proponer un plan de capacitación de acuerdo a las necesidades, resultados obtenidos y a la normativa legal vigente.</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
          <p:cNvSpPr txBox="1"/>
          <p:nvPr>
            <p:ph idx="4294967295" type="sldNum"/>
          </p:nvPr>
        </p:nvSpPr>
        <p:spPr>
          <a:xfrm>
            <a:off x="442488" y="6881800"/>
            <a:ext cx="266347"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178" name="Google Shape;178;p4"/>
          <p:cNvGrpSpPr/>
          <p:nvPr/>
        </p:nvGrpSpPr>
        <p:grpSpPr>
          <a:xfrm>
            <a:off x="399237" y="3655003"/>
            <a:ext cx="4845923" cy="883672"/>
            <a:chOff x="-3" y="-3"/>
            <a:chExt cx="4845922" cy="883670"/>
          </a:xfrm>
        </p:grpSpPr>
        <p:grpSp>
          <p:nvGrpSpPr>
            <p:cNvPr id="179" name="Google Shape;179;p4"/>
            <p:cNvGrpSpPr/>
            <p:nvPr/>
          </p:nvGrpSpPr>
          <p:grpSpPr>
            <a:xfrm>
              <a:off x="188096" y="-3"/>
              <a:ext cx="4657823" cy="883670"/>
              <a:chOff x="-1" y="-2"/>
              <a:chExt cx="4657822" cy="883668"/>
            </a:xfrm>
          </p:grpSpPr>
          <p:sp>
            <p:nvSpPr>
              <p:cNvPr id="180" name="Google Shape;180;p4"/>
              <p:cNvSpPr/>
              <p:nvPr/>
            </p:nvSpPr>
            <p:spPr>
              <a:xfrm>
                <a:off x="-1" y="-2"/>
                <a:ext cx="4657822" cy="883668"/>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
              <p:cNvSpPr txBox="1"/>
              <p:nvPr/>
            </p:nvSpPr>
            <p:spPr>
              <a:xfrm>
                <a:off x="47900" y="251708"/>
                <a:ext cx="4562021"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182" name="Google Shape;182;p4"/>
            <p:cNvGrpSpPr/>
            <p:nvPr/>
          </p:nvGrpSpPr>
          <p:grpSpPr>
            <a:xfrm>
              <a:off x="-3" y="168979"/>
              <a:ext cx="391126" cy="536162"/>
              <a:chOff x="-1" y="0"/>
              <a:chExt cx="391125" cy="536160"/>
            </a:xfrm>
          </p:grpSpPr>
          <p:sp>
            <p:nvSpPr>
              <p:cNvPr id="183" name="Google Shape;183;p4"/>
              <p:cNvSpPr/>
              <p:nvPr/>
            </p:nvSpPr>
            <p:spPr>
              <a:xfrm>
                <a:off x="-1" y="84708"/>
                <a:ext cx="391125" cy="385815"/>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txBox="1"/>
              <p:nvPr/>
            </p:nvSpPr>
            <p:spPr>
              <a:xfrm>
                <a:off x="9904" y="0"/>
                <a:ext cx="312208" cy="53616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grpSp>
        <p:sp>
          <p:nvSpPr>
            <p:cNvPr id="185" name="Google Shape;185;p4"/>
            <p:cNvSpPr txBox="1"/>
            <p:nvPr/>
          </p:nvSpPr>
          <p:spPr>
            <a:xfrm>
              <a:off x="562802" y="245823"/>
              <a:ext cx="4117509" cy="391996"/>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el proceso de capacitación</a:t>
              </a:r>
              <a:endParaRPr b="0" i="0" sz="1400" u="none" cap="none" strike="noStrike">
                <a:solidFill>
                  <a:srgbClr val="000000"/>
                </a:solidFill>
                <a:latin typeface="Arial"/>
                <a:ea typeface="Arial"/>
                <a:cs typeface="Arial"/>
                <a:sym typeface="Arial"/>
              </a:endParaRPr>
            </a:p>
          </p:txBody>
        </p:sp>
      </p:grpSp>
      <p:grpSp>
        <p:nvGrpSpPr>
          <p:cNvPr id="186" name="Google Shape;186;p4"/>
          <p:cNvGrpSpPr/>
          <p:nvPr/>
        </p:nvGrpSpPr>
        <p:grpSpPr>
          <a:xfrm>
            <a:off x="388664" y="2681911"/>
            <a:ext cx="4845923" cy="897899"/>
            <a:chOff x="-4" y="-4"/>
            <a:chExt cx="4845921" cy="897897"/>
          </a:xfrm>
        </p:grpSpPr>
        <p:grpSp>
          <p:nvGrpSpPr>
            <p:cNvPr id="187" name="Google Shape;187;p4"/>
            <p:cNvGrpSpPr/>
            <p:nvPr/>
          </p:nvGrpSpPr>
          <p:grpSpPr>
            <a:xfrm>
              <a:off x="188095" y="-4"/>
              <a:ext cx="4657822" cy="883675"/>
              <a:chOff x="-1" y="-2"/>
              <a:chExt cx="4657821" cy="883673"/>
            </a:xfrm>
          </p:grpSpPr>
          <p:sp>
            <p:nvSpPr>
              <p:cNvPr id="188" name="Google Shape;188;p4"/>
              <p:cNvSpPr/>
              <p:nvPr/>
            </p:nvSpPr>
            <p:spPr>
              <a:xfrm>
                <a:off x="-1" y="-2"/>
                <a:ext cx="4657821" cy="88367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4"/>
              <p:cNvSpPr txBox="1"/>
              <p:nvPr/>
            </p:nvSpPr>
            <p:spPr>
              <a:xfrm>
                <a:off x="47898" y="251711"/>
                <a:ext cx="4562023"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190" name="Google Shape;190;p4"/>
            <p:cNvGrpSpPr/>
            <p:nvPr/>
          </p:nvGrpSpPr>
          <p:grpSpPr>
            <a:xfrm>
              <a:off x="-4" y="168978"/>
              <a:ext cx="376216" cy="536162"/>
              <a:chOff x="-1" y="-1"/>
              <a:chExt cx="376215" cy="536160"/>
            </a:xfrm>
          </p:grpSpPr>
          <p:sp>
            <p:nvSpPr>
              <p:cNvPr id="191" name="Google Shape;191;p4"/>
              <p:cNvSpPr/>
              <p:nvPr/>
            </p:nvSpPr>
            <p:spPr>
              <a:xfrm>
                <a:off x="-1" y="84709"/>
                <a:ext cx="376215" cy="385815"/>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4"/>
              <p:cNvSpPr txBox="1"/>
              <p:nvPr/>
            </p:nvSpPr>
            <p:spPr>
              <a:xfrm>
                <a:off x="9525" y="-1"/>
                <a:ext cx="300310" cy="53616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grpSp>
        <p:sp>
          <p:nvSpPr>
            <p:cNvPr id="193" name="Google Shape;193;p4"/>
            <p:cNvSpPr txBox="1"/>
            <p:nvPr/>
          </p:nvSpPr>
          <p:spPr>
            <a:xfrm>
              <a:off x="581499" y="220524"/>
              <a:ext cx="3960537" cy="677369"/>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Reconocimos el concepto de capacitación y su importancia</a:t>
              </a:r>
              <a:endParaRPr b="0" i="0" sz="1400" u="none" cap="none" strike="noStrike">
                <a:solidFill>
                  <a:srgbClr val="000000"/>
                </a:solidFill>
                <a:latin typeface="Arial"/>
                <a:ea typeface="Arial"/>
                <a:cs typeface="Arial"/>
                <a:sym typeface="Arial"/>
              </a:endParaRPr>
            </a:p>
          </p:txBody>
        </p:sp>
      </p:grpSp>
      <p:sp>
        <p:nvSpPr>
          <p:cNvPr id="194" name="Google Shape;194;p4"/>
          <p:cNvSpPr/>
          <p:nvPr/>
        </p:nvSpPr>
        <p:spPr>
          <a:xfrm>
            <a:off x="5026616" y="3630159"/>
            <a:ext cx="696547" cy="696545"/>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4"/>
          <p:cNvSpPr txBox="1"/>
          <p:nvPr/>
        </p:nvSpPr>
        <p:spPr>
          <a:xfrm>
            <a:off x="382496" y="1404445"/>
            <a:ext cx="8950508" cy="53616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b="0" i="0" sz="1400" u="none" cap="none" strike="noStrike">
              <a:solidFill>
                <a:srgbClr val="000000"/>
              </a:solidFill>
              <a:latin typeface="Arial"/>
              <a:ea typeface="Arial"/>
              <a:cs typeface="Arial"/>
              <a:sym typeface="Arial"/>
            </a:endParaRPr>
          </a:p>
        </p:txBody>
      </p:sp>
      <p:sp>
        <p:nvSpPr>
          <p:cNvPr id="196" name="Google Shape;196;p4"/>
          <p:cNvSpPr txBox="1"/>
          <p:nvPr/>
        </p:nvSpPr>
        <p:spPr>
          <a:xfrm>
            <a:off x="574646" y="2253630"/>
            <a:ext cx="4778411" cy="424490"/>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NOMBRE ACTIVIDAD ANTERIOR:</a:t>
            </a:r>
            <a:endParaRPr b="0" i="0" sz="1400" u="none" cap="none" strike="noStrike">
              <a:solidFill>
                <a:srgbClr val="000000"/>
              </a:solidFill>
              <a:latin typeface="Arial"/>
              <a:ea typeface="Arial"/>
              <a:cs typeface="Arial"/>
              <a:sym typeface="Arial"/>
            </a:endParaRPr>
          </a:p>
        </p:txBody>
      </p:sp>
      <p:sp>
        <p:nvSpPr>
          <p:cNvPr id="197" name="Google Shape;197;p4"/>
          <p:cNvSpPr txBox="1"/>
          <p:nvPr/>
        </p:nvSpPr>
        <p:spPr>
          <a:xfrm>
            <a:off x="366450" y="1110794"/>
            <a:ext cx="4700400" cy="37220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b="0" i="0" sz="1400" u="none" cap="none" strike="noStrike">
              <a:solidFill>
                <a:srgbClr val="000000"/>
              </a:solidFill>
              <a:latin typeface="Arial"/>
              <a:ea typeface="Arial"/>
              <a:cs typeface="Arial"/>
              <a:sym typeface="Arial"/>
            </a:endParaRPr>
          </a:p>
        </p:txBody>
      </p:sp>
      <p:grpSp>
        <p:nvGrpSpPr>
          <p:cNvPr id="198" name="Google Shape;198;p4"/>
          <p:cNvGrpSpPr/>
          <p:nvPr/>
        </p:nvGrpSpPr>
        <p:grpSpPr>
          <a:xfrm>
            <a:off x="407359" y="4628089"/>
            <a:ext cx="4845923" cy="883672"/>
            <a:chOff x="-3" y="-3"/>
            <a:chExt cx="4845922" cy="883670"/>
          </a:xfrm>
        </p:grpSpPr>
        <p:grpSp>
          <p:nvGrpSpPr>
            <p:cNvPr id="199" name="Google Shape;199;p4"/>
            <p:cNvGrpSpPr/>
            <p:nvPr/>
          </p:nvGrpSpPr>
          <p:grpSpPr>
            <a:xfrm>
              <a:off x="188098" y="-3"/>
              <a:ext cx="4657821" cy="883670"/>
              <a:chOff x="-1" y="-2"/>
              <a:chExt cx="4657820" cy="883668"/>
            </a:xfrm>
          </p:grpSpPr>
          <p:sp>
            <p:nvSpPr>
              <p:cNvPr id="200" name="Google Shape;200;p4"/>
              <p:cNvSpPr/>
              <p:nvPr/>
            </p:nvSpPr>
            <p:spPr>
              <a:xfrm>
                <a:off x="-1" y="-2"/>
                <a:ext cx="4657820" cy="883668"/>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4"/>
              <p:cNvSpPr txBox="1"/>
              <p:nvPr/>
            </p:nvSpPr>
            <p:spPr>
              <a:xfrm>
                <a:off x="47898" y="251708"/>
                <a:ext cx="4562024"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202" name="Google Shape;202;p4"/>
            <p:cNvGrpSpPr/>
            <p:nvPr/>
          </p:nvGrpSpPr>
          <p:grpSpPr>
            <a:xfrm>
              <a:off x="-3" y="168979"/>
              <a:ext cx="376218" cy="536162"/>
              <a:chOff x="-2" y="0"/>
              <a:chExt cx="376217" cy="536160"/>
            </a:xfrm>
          </p:grpSpPr>
          <p:sp>
            <p:nvSpPr>
              <p:cNvPr id="203" name="Google Shape;203;p4"/>
              <p:cNvSpPr/>
              <p:nvPr/>
            </p:nvSpPr>
            <p:spPr>
              <a:xfrm>
                <a:off x="-2" y="84708"/>
                <a:ext cx="376217" cy="385815"/>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4"/>
              <p:cNvSpPr txBox="1"/>
              <p:nvPr/>
            </p:nvSpPr>
            <p:spPr>
              <a:xfrm>
                <a:off x="9525" y="0"/>
                <a:ext cx="300311" cy="53616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grpSp>
        <p:sp>
          <p:nvSpPr>
            <p:cNvPr id="205" name="Google Shape;205;p4"/>
            <p:cNvSpPr txBox="1"/>
            <p:nvPr/>
          </p:nvSpPr>
          <p:spPr>
            <a:xfrm>
              <a:off x="562804" y="245823"/>
              <a:ext cx="3960536" cy="391996"/>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Reconocimos los focos de capacitación </a:t>
              </a:r>
              <a:endParaRPr b="0" i="0" sz="1400" u="none" cap="none" strike="noStrike">
                <a:solidFill>
                  <a:srgbClr val="000000"/>
                </a:solidFill>
                <a:latin typeface="Arial"/>
                <a:ea typeface="Arial"/>
                <a:cs typeface="Arial"/>
                <a:sym typeface="Arial"/>
              </a:endParaRPr>
            </a:p>
          </p:txBody>
        </p:sp>
      </p:grpSp>
      <p:grpSp>
        <p:nvGrpSpPr>
          <p:cNvPr id="206" name="Google Shape;206;p4"/>
          <p:cNvGrpSpPr/>
          <p:nvPr/>
        </p:nvGrpSpPr>
        <p:grpSpPr>
          <a:xfrm>
            <a:off x="389562" y="5601175"/>
            <a:ext cx="4845924" cy="883672"/>
            <a:chOff x="-3" y="-3"/>
            <a:chExt cx="4845922" cy="883670"/>
          </a:xfrm>
        </p:grpSpPr>
        <p:grpSp>
          <p:nvGrpSpPr>
            <p:cNvPr id="207" name="Google Shape;207;p4"/>
            <p:cNvGrpSpPr/>
            <p:nvPr/>
          </p:nvGrpSpPr>
          <p:grpSpPr>
            <a:xfrm>
              <a:off x="188098" y="-3"/>
              <a:ext cx="4657821" cy="883670"/>
              <a:chOff x="-1" y="-2"/>
              <a:chExt cx="4657820" cy="883668"/>
            </a:xfrm>
          </p:grpSpPr>
          <p:sp>
            <p:nvSpPr>
              <p:cNvPr id="208" name="Google Shape;208;p4"/>
              <p:cNvSpPr/>
              <p:nvPr/>
            </p:nvSpPr>
            <p:spPr>
              <a:xfrm>
                <a:off x="-1" y="-2"/>
                <a:ext cx="4657820" cy="883668"/>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4"/>
              <p:cNvSpPr txBox="1"/>
              <p:nvPr/>
            </p:nvSpPr>
            <p:spPr>
              <a:xfrm>
                <a:off x="47898" y="251708"/>
                <a:ext cx="4562024"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210" name="Google Shape;210;p4"/>
            <p:cNvGrpSpPr/>
            <p:nvPr/>
          </p:nvGrpSpPr>
          <p:grpSpPr>
            <a:xfrm>
              <a:off x="-3" y="168979"/>
              <a:ext cx="376218" cy="536162"/>
              <a:chOff x="-2" y="0"/>
              <a:chExt cx="376217" cy="536160"/>
            </a:xfrm>
          </p:grpSpPr>
          <p:sp>
            <p:nvSpPr>
              <p:cNvPr id="211" name="Google Shape;211;p4"/>
              <p:cNvSpPr/>
              <p:nvPr/>
            </p:nvSpPr>
            <p:spPr>
              <a:xfrm>
                <a:off x="-2" y="84708"/>
                <a:ext cx="376217" cy="385815"/>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4"/>
              <p:cNvSpPr txBox="1"/>
              <p:nvPr/>
            </p:nvSpPr>
            <p:spPr>
              <a:xfrm>
                <a:off x="9525" y="0"/>
                <a:ext cx="300311" cy="53616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grpSp>
        <p:sp>
          <p:nvSpPr>
            <p:cNvPr id="213" name="Google Shape;213;p4"/>
            <p:cNvSpPr txBox="1"/>
            <p:nvPr/>
          </p:nvSpPr>
          <p:spPr>
            <a:xfrm>
              <a:off x="562804" y="245823"/>
              <a:ext cx="3960536" cy="391996"/>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Reconocimos a los actores involucrados</a:t>
              </a:r>
              <a:endParaRPr b="0" i="0" sz="1400" u="none" cap="none" strike="noStrike">
                <a:solidFill>
                  <a:srgbClr val="000000"/>
                </a:solidFill>
                <a:latin typeface="Arial"/>
                <a:ea typeface="Arial"/>
                <a:cs typeface="Arial"/>
                <a:sym typeface="Arial"/>
              </a:endParaRPr>
            </a:p>
          </p:txBody>
        </p:sp>
      </p:grpSp>
      <p:pic>
        <p:nvPicPr>
          <p:cNvPr descr="Imagen 34" id="214" name="Google Shape;214;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5"/>
          <p:cNvSpPr txBox="1"/>
          <p:nvPr>
            <p:ph idx="4294967295" type="sldNum"/>
          </p:nvPr>
        </p:nvSpPr>
        <p:spPr>
          <a:xfrm>
            <a:off x="442488" y="6881800"/>
            <a:ext cx="266347"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220" name="Google Shape;220;p5"/>
          <p:cNvGrpSpPr/>
          <p:nvPr/>
        </p:nvGrpSpPr>
        <p:grpSpPr>
          <a:xfrm>
            <a:off x="536216" y="2440013"/>
            <a:ext cx="5390419" cy="2567607"/>
            <a:chOff x="-1" y="-1"/>
            <a:chExt cx="5390417" cy="2567606"/>
          </a:xfrm>
        </p:grpSpPr>
        <p:grpSp>
          <p:nvGrpSpPr>
            <p:cNvPr id="221" name="Google Shape;221;p5"/>
            <p:cNvGrpSpPr/>
            <p:nvPr/>
          </p:nvGrpSpPr>
          <p:grpSpPr>
            <a:xfrm>
              <a:off x="-1" y="-1"/>
              <a:ext cx="4657820" cy="2567606"/>
              <a:chOff x="-2" y="-1"/>
              <a:chExt cx="4657819" cy="2567605"/>
            </a:xfrm>
          </p:grpSpPr>
          <p:sp>
            <p:nvSpPr>
              <p:cNvPr id="222" name="Google Shape;222;p5"/>
              <p:cNvSpPr/>
              <p:nvPr/>
            </p:nvSpPr>
            <p:spPr>
              <a:xfrm flipH="1">
                <a:off x="-2" y="-1"/>
                <a:ext cx="4657819" cy="2567605"/>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5"/>
              <p:cNvSpPr txBox="1"/>
              <p:nvPr/>
            </p:nvSpPr>
            <p:spPr>
              <a:xfrm>
                <a:off x="125337" y="1093680"/>
                <a:ext cx="4407141"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224" name="Google Shape;224;p5"/>
            <p:cNvSpPr/>
            <p:nvPr/>
          </p:nvSpPr>
          <p:spPr>
            <a:xfrm flipH="1" rot="7028958">
              <a:off x="4620447" y="1630539"/>
              <a:ext cx="432629" cy="1022562"/>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5" name="Google Shape;225;p5"/>
          <p:cNvSpPr txBox="1"/>
          <p:nvPr/>
        </p:nvSpPr>
        <p:spPr>
          <a:xfrm>
            <a:off x="375971" y="1265365"/>
            <a:ext cx="8950508"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b="0" i="0" sz="1400" u="none" cap="none" strike="noStrike">
              <a:solidFill>
                <a:srgbClr val="000000"/>
              </a:solidFill>
              <a:latin typeface="Arial"/>
              <a:ea typeface="Arial"/>
              <a:cs typeface="Arial"/>
              <a:sym typeface="Arial"/>
            </a:endParaRPr>
          </a:p>
        </p:txBody>
      </p:sp>
      <p:sp>
        <p:nvSpPr>
          <p:cNvPr id="226" name="Google Shape;226;p5"/>
          <p:cNvSpPr txBox="1"/>
          <p:nvPr/>
        </p:nvSpPr>
        <p:spPr>
          <a:xfrm>
            <a:off x="760354" y="2671986"/>
            <a:ext cx="4304400" cy="1908600"/>
          </a:xfrm>
          <a:prstGeom prst="rect">
            <a:avLst/>
          </a:prstGeom>
          <a:noFill/>
          <a:ln>
            <a:noFill/>
          </a:ln>
        </p:spPr>
        <p:txBody>
          <a:bodyPr anchorCtr="0" anchor="ctr" bIns="91400" lIns="91400" spcFirstLastPara="1" rIns="91400" wrap="square" tIns="91400">
            <a:spAutoFit/>
          </a:bodyPr>
          <a:lstStyle/>
          <a:p>
            <a:pPr indent="13970" lvl="0" marL="0" marR="508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Para revisar los aprendizajes trabajados en la actividad anterior te invitamos a:</a:t>
            </a:r>
            <a:endParaRPr b="0" i="0" sz="1400" u="none" cap="none" strike="noStrike">
              <a:solidFill>
                <a:srgbClr val="000000"/>
              </a:solidFill>
              <a:latin typeface="Arial"/>
              <a:ea typeface="Arial"/>
              <a:cs typeface="Arial"/>
              <a:sym typeface="Arial"/>
            </a:endParaRPr>
          </a:p>
          <a:p>
            <a:pPr indent="13970" lvl="0" marL="0" marR="508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Construir un esquema con los distintos pasos a seguir para la ejecución de un curso de capacitación, utilizando conceptos y conectores relacionados, luego exponerlo frente al grupo curso.</a:t>
            </a:r>
            <a:endParaRPr b="0" i="0" sz="1400" u="none" cap="none" strike="noStrike">
              <a:solidFill>
                <a:srgbClr val="000000"/>
              </a:solidFill>
              <a:latin typeface="Arial"/>
              <a:ea typeface="Arial"/>
              <a:cs typeface="Arial"/>
              <a:sym typeface="Arial"/>
            </a:endParaRPr>
          </a:p>
          <a:p>
            <a:pPr indent="13970" lvl="0" marL="0" marR="508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Utiliza el archivo </a:t>
            </a:r>
            <a:r>
              <a:rPr b="1" i="0" lang="en-US" sz="1400" u="none" cap="none" strike="noStrike">
                <a:solidFill>
                  <a:srgbClr val="ED6B00"/>
                </a:solidFill>
                <a:latin typeface="Calibri"/>
                <a:ea typeface="Calibri"/>
                <a:cs typeface="Calibri"/>
                <a:sym typeface="Calibri"/>
              </a:rPr>
              <a:t>“ Actividad 7 Conocimientos Previos”</a:t>
            </a:r>
            <a:endParaRPr b="0" i="0" sz="1400" u="none" cap="none" strike="noStrike">
              <a:solidFill>
                <a:srgbClr val="000000"/>
              </a:solidFill>
              <a:latin typeface="Arial"/>
              <a:ea typeface="Arial"/>
              <a:cs typeface="Arial"/>
              <a:sym typeface="Arial"/>
            </a:endParaRPr>
          </a:p>
          <a:p>
            <a:pPr indent="0" lvl="0" marL="0" marR="508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y sigue las  instrucciones señaladas </a:t>
            </a:r>
            <a:endParaRPr b="0" i="0" sz="1400" u="none" cap="none" strike="noStrike">
              <a:solidFill>
                <a:srgbClr val="000000"/>
              </a:solidFill>
              <a:latin typeface="Arial"/>
              <a:ea typeface="Arial"/>
              <a:cs typeface="Arial"/>
              <a:sym typeface="Arial"/>
            </a:endParaRPr>
          </a:p>
        </p:txBody>
      </p:sp>
      <p:sp>
        <p:nvSpPr>
          <p:cNvPr id="227" name="Google Shape;227;p5"/>
          <p:cNvSpPr txBox="1"/>
          <p:nvPr/>
        </p:nvSpPr>
        <p:spPr>
          <a:xfrm>
            <a:off x="741253" y="5205803"/>
            <a:ext cx="4995615" cy="111458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000000"/>
              </a:solidFill>
              <a:latin typeface="Arial"/>
              <a:ea typeface="Arial"/>
              <a:cs typeface="Arial"/>
              <a:sym typeface="Arial"/>
            </a:endParaRPr>
          </a:p>
        </p:txBody>
      </p:sp>
      <p:pic>
        <p:nvPicPr>
          <p:cNvPr descr="Imagen 19" id="228" name="Google Shape;228;p5"/>
          <p:cNvPicPr preferRelativeResize="0"/>
          <p:nvPr/>
        </p:nvPicPr>
        <p:blipFill rotWithShape="1">
          <a:blip r:embed="rId3">
            <a:alphaModFix/>
          </a:blip>
          <a:srcRect b="0" l="0" r="0" t="0"/>
          <a:stretch/>
        </p:blipFill>
        <p:spPr>
          <a:xfrm>
            <a:off x="5135674" y="3333134"/>
            <a:ext cx="4585616" cy="43445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6"/>
          <p:cNvSpPr txBox="1"/>
          <p:nvPr>
            <p:ph idx="4294967295" type="sldNum"/>
          </p:nvPr>
        </p:nvSpPr>
        <p:spPr>
          <a:xfrm>
            <a:off x="442488" y="6881800"/>
            <a:ext cx="266347"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34" name="Google Shape;234;p6"/>
          <p:cNvSpPr txBox="1"/>
          <p:nvPr/>
        </p:nvSpPr>
        <p:spPr>
          <a:xfrm>
            <a:off x="452171" y="1269909"/>
            <a:ext cx="8950508"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a:t>
            </a:r>
            <a:r>
              <a:rPr b="0" i="0" lang="en-US" sz="2800" u="none" cap="none" strike="noStrike">
                <a:solidFill>
                  <a:srgbClr val="A93501"/>
                </a:solidFill>
                <a:latin typeface="Calibri"/>
                <a:ea typeface="Calibri"/>
                <a:cs typeface="Calibri"/>
                <a:sym typeface="Calibri"/>
              </a:rPr>
              <a:t>DE MOTIVACIÓN</a:t>
            </a:r>
            <a:endParaRPr b="0" i="0" sz="1400" u="none" cap="none" strike="noStrike">
              <a:solidFill>
                <a:srgbClr val="000000"/>
              </a:solidFill>
              <a:latin typeface="Arial"/>
              <a:ea typeface="Arial"/>
              <a:cs typeface="Arial"/>
              <a:sym typeface="Arial"/>
            </a:endParaRPr>
          </a:p>
        </p:txBody>
      </p:sp>
      <p:grpSp>
        <p:nvGrpSpPr>
          <p:cNvPr id="235" name="Google Shape;235;p6"/>
          <p:cNvGrpSpPr/>
          <p:nvPr/>
        </p:nvGrpSpPr>
        <p:grpSpPr>
          <a:xfrm>
            <a:off x="2062774" y="1825801"/>
            <a:ext cx="4330217" cy="2284107"/>
            <a:chOff x="11770" y="-1"/>
            <a:chExt cx="3349228" cy="1979296"/>
          </a:xfrm>
        </p:grpSpPr>
        <p:grpSp>
          <p:nvGrpSpPr>
            <p:cNvPr id="236" name="Google Shape;236;p6"/>
            <p:cNvGrpSpPr/>
            <p:nvPr/>
          </p:nvGrpSpPr>
          <p:grpSpPr>
            <a:xfrm>
              <a:off x="11770" y="-1"/>
              <a:ext cx="3349228" cy="1979296"/>
              <a:chOff x="11770" y="-1"/>
              <a:chExt cx="3349227" cy="1979295"/>
            </a:xfrm>
          </p:grpSpPr>
          <p:grpSp>
            <p:nvGrpSpPr>
              <p:cNvPr id="237" name="Google Shape;237;p6"/>
              <p:cNvGrpSpPr/>
              <p:nvPr/>
            </p:nvGrpSpPr>
            <p:grpSpPr>
              <a:xfrm>
                <a:off x="576512" y="-1"/>
                <a:ext cx="2784485" cy="1979295"/>
                <a:chOff x="-1" y="-1"/>
                <a:chExt cx="2784484" cy="1979294"/>
              </a:xfrm>
            </p:grpSpPr>
            <p:sp>
              <p:nvSpPr>
                <p:cNvPr id="238" name="Google Shape;238;p6"/>
                <p:cNvSpPr/>
                <p:nvPr/>
              </p:nvSpPr>
              <p:spPr>
                <a:xfrm>
                  <a:off x="-1" y="-1"/>
                  <a:ext cx="2784484" cy="1979294"/>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6"/>
                <p:cNvSpPr txBox="1"/>
                <p:nvPr/>
              </p:nvSpPr>
              <p:spPr>
                <a:xfrm>
                  <a:off x="58880" y="799524"/>
                  <a:ext cx="2529600" cy="34680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240" name="Google Shape;240;p6"/>
              <p:cNvSpPr/>
              <p:nvPr/>
            </p:nvSpPr>
            <p:spPr>
              <a:xfrm rot="-7028957">
                <a:off x="271815" y="1256935"/>
                <a:ext cx="333503" cy="788262"/>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1" name="Google Shape;241;p6"/>
            <p:cNvSpPr txBox="1"/>
            <p:nvPr/>
          </p:nvSpPr>
          <p:spPr>
            <a:xfrm>
              <a:off x="813108" y="257505"/>
              <a:ext cx="2410500" cy="1422600"/>
            </a:xfrm>
            <a:prstGeom prst="rect">
              <a:avLst/>
            </a:prstGeom>
            <a:noFill/>
            <a:ln>
              <a:noFill/>
            </a:ln>
          </p:spPr>
          <p:txBody>
            <a:bodyPr anchorCtr="0" anchor="ctr" bIns="91400" lIns="91400" spcFirstLastPara="1" rIns="91400" wrap="square" tIns="91400">
              <a:spAutoFit/>
            </a:bodyPr>
            <a:lstStyle/>
            <a:p>
              <a:pPr indent="0" lvl="0" marL="0" marR="5080" rtl="0" algn="l">
                <a:lnSpc>
                  <a:spcPct val="100699"/>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Antes de comenzar, los invito a revisar el siguiente video:</a:t>
              </a:r>
              <a:endParaRPr b="0" i="0" sz="1600" u="none" cap="none" strike="noStrike">
                <a:solidFill>
                  <a:srgbClr val="000000"/>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3"/>
                </a:rPr>
                <a:t>https://www.youtube.com/watch?v=4aDmM9wVc84</a:t>
              </a:r>
              <a:endParaRPr sz="1200" u="sng">
                <a:solidFill>
                  <a:schemeClr val="hlink"/>
                </a:solidFill>
                <a:latin typeface="Calibri"/>
                <a:ea typeface="Calibri"/>
                <a:cs typeface="Calibri"/>
                <a:sym typeface="Calibri"/>
              </a:endParaRPr>
            </a:p>
            <a:p>
              <a:pPr indent="0" lvl="0" marL="0" marR="5080" rtl="0" algn="l">
                <a:lnSpc>
                  <a:spcPct val="100699"/>
                </a:lnSpc>
                <a:spcBef>
                  <a:spcPts val="0"/>
                </a:spcBef>
                <a:spcAft>
                  <a:spcPts val="0"/>
                </a:spcAft>
                <a:buClr>
                  <a:srgbClr val="000000"/>
                </a:buClr>
                <a:buSzPts val="1600"/>
                <a:buFont typeface="Calibri"/>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FF"/>
                </a:buClr>
                <a:buSzPts val="1600"/>
                <a:buFont typeface="Calibri"/>
                <a:buNone/>
              </a:pPr>
              <a:r>
                <a:t/>
              </a:r>
              <a:endParaRPr b="0" i="0" sz="1400" u="none" cap="none" strike="noStrike">
                <a:solidFill>
                  <a:srgbClr val="000000"/>
                </a:solidFill>
                <a:latin typeface="Arial"/>
                <a:ea typeface="Arial"/>
                <a:cs typeface="Arial"/>
                <a:sym typeface="Arial"/>
              </a:endParaRPr>
            </a:p>
          </p:txBody>
        </p:sp>
      </p:grpSp>
      <p:pic>
        <p:nvPicPr>
          <p:cNvPr descr="Gráfico 12" id="242" name="Google Shape;242;p6"/>
          <p:cNvPicPr preferRelativeResize="0"/>
          <p:nvPr/>
        </p:nvPicPr>
        <p:blipFill rotWithShape="1">
          <a:blip r:embed="rId4">
            <a:alphaModFix/>
          </a:blip>
          <a:srcRect b="0" l="0" r="0" t="0"/>
          <a:stretch/>
        </p:blipFill>
        <p:spPr>
          <a:xfrm flipH="1">
            <a:off x="575661" y="3466032"/>
            <a:ext cx="2646123" cy="2890188"/>
          </a:xfrm>
          <a:prstGeom prst="rect">
            <a:avLst/>
          </a:prstGeom>
          <a:noFill/>
          <a:ln>
            <a:noFill/>
          </a:ln>
        </p:spPr>
      </p:pic>
      <p:grpSp>
        <p:nvGrpSpPr>
          <p:cNvPr id="243" name="Google Shape;243;p6"/>
          <p:cNvGrpSpPr/>
          <p:nvPr/>
        </p:nvGrpSpPr>
        <p:grpSpPr>
          <a:xfrm>
            <a:off x="4042680" y="4482626"/>
            <a:ext cx="3369029" cy="1859179"/>
            <a:chOff x="-414521" y="24080"/>
            <a:chExt cx="3369028" cy="1859178"/>
          </a:xfrm>
        </p:grpSpPr>
        <p:sp>
          <p:nvSpPr>
            <p:cNvPr id="244" name="Google Shape;244;p6"/>
            <p:cNvSpPr/>
            <p:nvPr/>
          </p:nvSpPr>
          <p:spPr>
            <a:xfrm flipH="1">
              <a:off x="-414521" y="24080"/>
              <a:ext cx="2874929" cy="1859178"/>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45" name="Google Shape;245;p6"/>
            <p:cNvSpPr/>
            <p:nvPr/>
          </p:nvSpPr>
          <p:spPr>
            <a:xfrm flipH="1" rot="5400000">
              <a:off x="2424034" y="650934"/>
              <a:ext cx="455477" cy="605469"/>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6" name="Google Shape;246;p6"/>
          <p:cNvSpPr txBox="1"/>
          <p:nvPr/>
        </p:nvSpPr>
        <p:spPr>
          <a:xfrm>
            <a:off x="6610577" y="2093125"/>
            <a:ext cx="3034800" cy="13236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 partir de lo visto, responda las siguientes interrogantes: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¿Consideras que se cumplió el objetivo de la capacitación?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¿Por qué?, argumente.</a:t>
            </a:r>
            <a:endParaRPr b="0" i="0" sz="1400" u="none" cap="none" strike="noStrike">
              <a:solidFill>
                <a:srgbClr val="000000"/>
              </a:solidFill>
              <a:latin typeface="Arial"/>
              <a:ea typeface="Arial"/>
              <a:cs typeface="Arial"/>
              <a:sym typeface="Arial"/>
            </a:endParaRPr>
          </a:p>
        </p:txBody>
      </p:sp>
      <p:sp>
        <p:nvSpPr>
          <p:cNvPr id="247" name="Google Shape;247;p6"/>
          <p:cNvSpPr txBox="1"/>
          <p:nvPr/>
        </p:nvSpPr>
        <p:spPr>
          <a:xfrm>
            <a:off x="4354252" y="4759858"/>
            <a:ext cx="2383257" cy="13234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Reunirse en grupos de no más de 3 integrantes para comentar sus respuestas y luego compartirlas en un plenario.</a:t>
            </a:r>
            <a:endParaRPr b="0" i="0" sz="1400" u="none" cap="none" strike="noStrike">
              <a:solidFill>
                <a:srgbClr val="000000"/>
              </a:solidFill>
              <a:latin typeface="Arial"/>
              <a:ea typeface="Arial"/>
              <a:cs typeface="Arial"/>
              <a:sym typeface="Arial"/>
            </a:endParaRPr>
          </a:p>
        </p:txBody>
      </p:sp>
      <p:pic>
        <p:nvPicPr>
          <p:cNvPr descr="Gráfico 6" id="248" name="Google Shape;248;p6"/>
          <p:cNvPicPr preferRelativeResize="0"/>
          <p:nvPr/>
        </p:nvPicPr>
        <p:blipFill rotWithShape="1">
          <a:blip r:embed="rId5">
            <a:alphaModFix/>
          </a:blip>
          <a:srcRect b="0" l="0" r="0" t="0"/>
          <a:stretch/>
        </p:blipFill>
        <p:spPr>
          <a:xfrm flipH="1">
            <a:off x="7331178" y="4594708"/>
            <a:ext cx="1888868" cy="30694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7"/>
          <p:cNvSpPr txBox="1"/>
          <p:nvPr>
            <p:ph idx="4294967295" type="sldNum"/>
          </p:nvPr>
        </p:nvSpPr>
        <p:spPr>
          <a:xfrm>
            <a:off x="442491" y="6881800"/>
            <a:ext cx="266352" cy="317114"/>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54" name="Google Shape;254;p7"/>
          <p:cNvSpPr txBox="1"/>
          <p:nvPr/>
        </p:nvSpPr>
        <p:spPr>
          <a:xfrm>
            <a:off x="375972" y="1265365"/>
            <a:ext cx="8950506" cy="536165"/>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REFLEXIÓN</a:t>
            </a:r>
            <a:endParaRPr b="0" i="0" sz="1400" u="none" cap="none" strike="noStrike">
              <a:solidFill>
                <a:srgbClr val="000000"/>
              </a:solidFill>
              <a:latin typeface="Arial"/>
              <a:ea typeface="Arial"/>
              <a:cs typeface="Arial"/>
              <a:sym typeface="Arial"/>
            </a:endParaRPr>
          </a:p>
        </p:txBody>
      </p:sp>
      <p:grpSp>
        <p:nvGrpSpPr>
          <p:cNvPr id="255" name="Google Shape;255;p7"/>
          <p:cNvGrpSpPr/>
          <p:nvPr/>
        </p:nvGrpSpPr>
        <p:grpSpPr>
          <a:xfrm>
            <a:off x="375974" y="2496440"/>
            <a:ext cx="5857001" cy="3265267"/>
            <a:chOff x="-1" y="-1"/>
            <a:chExt cx="5857000" cy="3265266"/>
          </a:xfrm>
        </p:grpSpPr>
        <p:sp>
          <p:nvSpPr>
            <p:cNvPr id="256" name="Google Shape;256;p7"/>
            <p:cNvSpPr/>
            <p:nvPr/>
          </p:nvSpPr>
          <p:spPr>
            <a:xfrm>
              <a:off x="-1" y="-1"/>
              <a:ext cx="5857000" cy="3265266"/>
            </a:xfrm>
            <a:prstGeom prst="roundRect">
              <a:avLst>
                <a:gd fmla="val 7935"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7"/>
            <p:cNvSpPr txBox="1"/>
            <p:nvPr/>
          </p:nvSpPr>
          <p:spPr>
            <a:xfrm>
              <a:off x="80647" y="1442513"/>
              <a:ext cx="5695701" cy="38023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258" name="Google Shape;258;p7"/>
          <p:cNvSpPr txBox="1"/>
          <p:nvPr/>
        </p:nvSpPr>
        <p:spPr>
          <a:xfrm>
            <a:off x="610072" y="5953919"/>
            <a:ext cx="5388805" cy="45418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r>
              <a:rPr b="0" i="0" lang="en-US" sz="2100" u="none" cap="none" strike="noStrike">
                <a:solidFill>
                  <a:srgbClr val="ED6B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Imagen 20" id="259" name="Google Shape;259;p7"/>
          <p:cNvPicPr preferRelativeResize="0"/>
          <p:nvPr/>
        </p:nvPicPr>
        <p:blipFill rotWithShape="1">
          <a:blip r:embed="rId3">
            <a:alphaModFix/>
          </a:blip>
          <a:srcRect b="0" l="0" r="0" t="0"/>
          <a:stretch/>
        </p:blipFill>
        <p:spPr>
          <a:xfrm>
            <a:off x="6525252" y="1315762"/>
            <a:ext cx="2617382" cy="5675377"/>
          </a:xfrm>
          <a:prstGeom prst="rect">
            <a:avLst/>
          </a:prstGeom>
          <a:noFill/>
          <a:ln>
            <a:noFill/>
          </a:ln>
        </p:spPr>
      </p:pic>
      <p:pic>
        <p:nvPicPr>
          <p:cNvPr descr="Imagen 22" id="260" name="Google Shape;260;p7"/>
          <p:cNvPicPr preferRelativeResize="0"/>
          <p:nvPr/>
        </p:nvPicPr>
        <p:blipFill rotWithShape="1">
          <a:blip r:embed="rId4">
            <a:alphaModFix/>
          </a:blip>
          <a:srcRect b="0" l="0" r="0" t="0"/>
          <a:stretch/>
        </p:blipFill>
        <p:spPr>
          <a:xfrm>
            <a:off x="5991699" y="2240826"/>
            <a:ext cx="482541" cy="482543"/>
          </a:xfrm>
          <a:prstGeom prst="rect">
            <a:avLst/>
          </a:prstGeom>
          <a:noFill/>
          <a:ln>
            <a:noFill/>
          </a:ln>
        </p:spPr>
      </p:pic>
      <p:sp>
        <p:nvSpPr>
          <p:cNvPr id="261" name="Google Shape;261;p7"/>
          <p:cNvSpPr txBox="1"/>
          <p:nvPr/>
        </p:nvSpPr>
        <p:spPr>
          <a:xfrm>
            <a:off x="952795" y="3296649"/>
            <a:ext cx="4188109" cy="157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Efectivamente, el objetivo de la capacitación no se cumple,  debido a que no se realiza una correcta planificación.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ello debió realizarse un “</a:t>
            </a:r>
            <a:r>
              <a:rPr b="1" i="0" lang="en-US" sz="1600" u="none" cap="none" strike="noStrike">
                <a:solidFill>
                  <a:srgbClr val="000000"/>
                </a:solidFill>
                <a:latin typeface="Calibri"/>
                <a:ea typeface="Calibri"/>
                <a:cs typeface="Calibri"/>
                <a:sym typeface="Calibri"/>
              </a:rPr>
              <a:t>Plan de capacitación”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8"/>
          <p:cNvSpPr txBox="1"/>
          <p:nvPr>
            <p:ph idx="4294967295" type="sldNum"/>
          </p:nvPr>
        </p:nvSpPr>
        <p:spPr>
          <a:xfrm>
            <a:off x="442488" y="6881800"/>
            <a:ext cx="266347"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67" name="Google Shape;267;p8"/>
          <p:cNvSpPr txBox="1"/>
          <p:nvPr/>
        </p:nvSpPr>
        <p:spPr>
          <a:xfrm>
            <a:off x="4109576" y="2664933"/>
            <a:ext cx="4840957"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b="0" i="0" sz="1400" u="none" cap="none" strike="noStrike">
              <a:solidFill>
                <a:srgbClr val="000000"/>
              </a:solidFill>
              <a:latin typeface="Arial"/>
              <a:ea typeface="Arial"/>
              <a:cs typeface="Arial"/>
              <a:sym typeface="Arial"/>
            </a:endParaRPr>
          </a:p>
        </p:txBody>
      </p:sp>
      <p:grpSp>
        <p:nvGrpSpPr>
          <p:cNvPr id="268" name="Google Shape;268;p8"/>
          <p:cNvGrpSpPr/>
          <p:nvPr/>
        </p:nvGrpSpPr>
        <p:grpSpPr>
          <a:xfrm>
            <a:off x="4063846" y="3185647"/>
            <a:ext cx="5081322" cy="3107006"/>
            <a:chOff x="-2" y="-1"/>
            <a:chExt cx="5081321" cy="3107004"/>
          </a:xfrm>
        </p:grpSpPr>
        <p:sp>
          <p:nvSpPr>
            <p:cNvPr id="269" name="Google Shape;269;p8"/>
            <p:cNvSpPr/>
            <p:nvPr/>
          </p:nvSpPr>
          <p:spPr>
            <a:xfrm>
              <a:off x="-2" y="-1"/>
              <a:ext cx="5081321" cy="3107004"/>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8"/>
            <p:cNvSpPr txBox="1"/>
            <p:nvPr/>
          </p:nvSpPr>
          <p:spPr>
            <a:xfrm>
              <a:off x="66104" y="1363380"/>
              <a:ext cx="4949107"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271" name="Google Shape;271;p8"/>
          <p:cNvSpPr txBox="1"/>
          <p:nvPr/>
        </p:nvSpPr>
        <p:spPr>
          <a:xfrm>
            <a:off x="4610570" y="3538920"/>
            <a:ext cx="3923027" cy="554552"/>
          </a:xfrm>
          <a:prstGeom prst="rect">
            <a:avLst/>
          </a:prstGeom>
          <a:noFill/>
          <a:ln>
            <a:noFill/>
          </a:ln>
        </p:spPr>
        <p:txBody>
          <a:bodyPr anchorCtr="0" anchor="t" bIns="45675" lIns="45675" spcFirstLastPara="1" rIns="45675" wrap="square" tIns="45675">
            <a:spAutoFit/>
          </a:bodyPr>
          <a:lstStyle/>
          <a:p>
            <a:pPr indent="11430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un Plan de capacitación y su objetivo.</a:t>
            </a:r>
            <a:endParaRPr b="0" i="0" sz="1400" u="none" cap="none" strike="noStrike">
              <a:solidFill>
                <a:srgbClr val="000000"/>
              </a:solidFill>
              <a:latin typeface="Arial"/>
              <a:ea typeface="Arial"/>
              <a:cs typeface="Arial"/>
              <a:sym typeface="Arial"/>
            </a:endParaRPr>
          </a:p>
        </p:txBody>
      </p:sp>
      <p:grpSp>
        <p:nvGrpSpPr>
          <p:cNvPr id="272" name="Google Shape;272;p8"/>
          <p:cNvGrpSpPr/>
          <p:nvPr/>
        </p:nvGrpSpPr>
        <p:grpSpPr>
          <a:xfrm>
            <a:off x="3897450" y="3614220"/>
            <a:ext cx="375454" cy="536162"/>
            <a:chOff x="-1" y="-1"/>
            <a:chExt cx="375452" cy="536160"/>
          </a:xfrm>
        </p:grpSpPr>
        <p:sp>
          <p:nvSpPr>
            <p:cNvPr id="273" name="Google Shape;273;p8"/>
            <p:cNvSpPr/>
            <p:nvPr/>
          </p:nvSpPr>
          <p:spPr>
            <a:xfrm>
              <a:off x="-1" y="87005"/>
              <a:ext cx="375452" cy="36216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8"/>
            <p:cNvSpPr txBox="1"/>
            <p:nvPr/>
          </p:nvSpPr>
          <p:spPr>
            <a:xfrm>
              <a:off x="9507" y="-1"/>
              <a:ext cx="299699" cy="53616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grpSp>
      <p:sp>
        <p:nvSpPr>
          <p:cNvPr id="275" name="Google Shape;275;p8"/>
          <p:cNvSpPr txBox="1"/>
          <p:nvPr/>
        </p:nvSpPr>
        <p:spPr>
          <a:xfrm>
            <a:off x="4626030" y="5499327"/>
            <a:ext cx="3892106" cy="300552"/>
          </a:xfrm>
          <a:prstGeom prst="rect">
            <a:avLst/>
          </a:prstGeom>
          <a:noFill/>
          <a:ln>
            <a:noFill/>
          </a:ln>
        </p:spPr>
        <p:txBody>
          <a:bodyPr anchorCtr="0" anchor="t" bIns="45675" lIns="45675" spcFirstLastPara="1" rIns="45675" wrap="square" tIns="45675">
            <a:spAutoFit/>
          </a:bodyPr>
          <a:lstStyle/>
          <a:p>
            <a:pPr indent="11430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Diseñar un plan de capacitación</a:t>
            </a:r>
            <a:endParaRPr b="0" i="0" sz="1400" u="none" cap="none" strike="noStrike">
              <a:solidFill>
                <a:srgbClr val="000000"/>
              </a:solidFill>
              <a:latin typeface="Arial"/>
              <a:ea typeface="Arial"/>
              <a:cs typeface="Arial"/>
              <a:sym typeface="Arial"/>
            </a:endParaRPr>
          </a:p>
        </p:txBody>
      </p:sp>
      <p:grpSp>
        <p:nvGrpSpPr>
          <p:cNvPr id="276" name="Google Shape;276;p8"/>
          <p:cNvGrpSpPr/>
          <p:nvPr/>
        </p:nvGrpSpPr>
        <p:grpSpPr>
          <a:xfrm>
            <a:off x="3876126" y="4472263"/>
            <a:ext cx="375451" cy="536161"/>
            <a:chOff x="-2" y="-1"/>
            <a:chExt cx="375450" cy="536160"/>
          </a:xfrm>
        </p:grpSpPr>
        <p:sp>
          <p:nvSpPr>
            <p:cNvPr id="277" name="Google Shape;277;p8"/>
            <p:cNvSpPr/>
            <p:nvPr/>
          </p:nvSpPr>
          <p:spPr>
            <a:xfrm>
              <a:off x="-2" y="87005"/>
              <a:ext cx="375450" cy="36216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8"/>
            <p:cNvSpPr txBox="1"/>
            <p:nvPr/>
          </p:nvSpPr>
          <p:spPr>
            <a:xfrm>
              <a:off x="9505" y="-1"/>
              <a:ext cx="299698" cy="53616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grpSp>
      <p:sp>
        <p:nvSpPr>
          <p:cNvPr id="279" name="Google Shape;279;p8"/>
          <p:cNvSpPr txBox="1"/>
          <p:nvPr/>
        </p:nvSpPr>
        <p:spPr>
          <a:xfrm>
            <a:off x="411825" y="1738296"/>
            <a:ext cx="2774271" cy="43158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PLAN </a:t>
            </a:r>
            <a:r>
              <a:rPr b="1" i="0" lang="en-US" sz="2000" u="none" cap="none" strike="noStrike">
                <a:solidFill>
                  <a:srgbClr val="ED6B00"/>
                </a:solidFill>
                <a:latin typeface="Calibri"/>
                <a:ea typeface="Calibri"/>
                <a:cs typeface="Calibri"/>
                <a:sym typeface="Calibri"/>
              </a:rPr>
              <a:t>DE CAPACITACIÓN</a:t>
            </a:r>
            <a:endParaRPr b="0" i="0" sz="1400" u="none" cap="none" strike="noStrike">
              <a:solidFill>
                <a:srgbClr val="000000"/>
              </a:solidFill>
              <a:latin typeface="Arial"/>
              <a:ea typeface="Arial"/>
              <a:cs typeface="Arial"/>
              <a:sym typeface="Arial"/>
            </a:endParaRPr>
          </a:p>
        </p:txBody>
      </p:sp>
      <p:sp>
        <p:nvSpPr>
          <p:cNvPr id="280" name="Google Shape;280;p8"/>
          <p:cNvSpPr txBox="1"/>
          <p:nvPr/>
        </p:nvSpPr>
        <p:spPr>
          <a:xfrm>
            <a:off x="4017016" y="1105894"/>
            <a:ext cx="466498" cy="830096"/>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pic>
        <p:nvPicPr>
          <p:cNvPr descr="Imagen 20" id="281" name="Google Shape;281;p8"/>
          <p:cNvPicPr preferRelativeResize="0"/>
          <p:nvPr/>
        </p:nvPicPr>
        <p:blipFill rotWithShape="1">
          <a:blip r:embed="rId3">
            <a:alphaModFix/>
          </a:blip>
          <a:srcRect b="0" l="0" r="0" t="0"/>
          <a:stretch/>
        </p:blipFill>
        <p:spPr>
          <a:xfrm>
            <a:off x="678383" y="2382977"/>
            <a:ext cx="2950556" cy="4313791"/>
          </a:xfrm>
          <a:prstGeom prst="rect">
            <a:avLst/>
          </a:prstGeom>
          <a:noFill/>
          <a:ln>
            <a:noFill/>
          </a:ln>
        </p:spPr>
      </p:pic>
      <p:sp>
        <p:nvSpPr>
          <p:cNvPr id="282" name="Google Shape;282;p8"/>
          <p:cNvSpPr txBox="1"/>
          <p:nvPr/>
        </p:nvSpPr>
        <p:spPr>
          <a:xfrm>
            <a:off x="375975" y="1265365"/>
            <a:ext cx="3892106" cy="536160"/>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b="0" i="0" sz="1400" u="none" cap="none" strike="noStrike">
              <a:solidFill>
                <a:srgbClr val="000000"/>
              </a:solidFill>
              <a:latin typeface="Arial"/>
              <a:ea typeface="Arial"/>
              <a:cs typeface="Arial"/>
              <a:sym typeface="Arial"/>
            </a:endParaRPr>
          </a:p>
        </p:txBody>
      </p:sp>
      <p:grpSp>
        <p:nvGrpSpPr>
          <p:cNvPr id="283" name="Google Shape;283;p8"/>
          <p:cNvGrpSpPr/>
          <p:nvPr/>
        </p:nvGrpSpPr>
        <p:grpSpPr>
          <a:xfrm>
            <a:off x="3891129" y="5355897"/>
            <a:ext cx="375452" cy="536162"/>
            <a:chOff x="-1" y="-1"/>
            <a:chExt cx="375450" cy="536160"/>
          </a:xfrm>
        </p:grpSpPr>
        <p:sp>
          <p:nvSpPr>
            <p:cNvPr id="284" name="Google Shape;284;p8"/>
            <p:cNvSpPr/>
            <p:nvPr/>
          </p:nvSpPr>
          <p:spPr>
            <a:xfrm>
              <a:off x="-1" y="87005"/>
              <a:ext cx="375450" cy="36216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8"/>
            <p:cNvSpPr txBox="1"/>
            <p:nvPr/>
          </p:nvSpPr>
          <p:spPr>
            <a:xfrm>
              <a:off x="9506" y="-1"/>
              <a:ext cx="299699" cy="53616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grpSp>
      <p:sp>
        <p:nvSpPr>
          <p:cNvPr id="286" name="Google Shape;286;p8"/>
          <p:cNvSpPr txBox="1"/>
          <p:nvPr/>
        </p:nvSpPr>
        <p:spPr>
          <a:xfrm>
            <a:off x="4624637" y="4305860"/>
            <a:ext cx="3923027" cy="808552"/>
          </a:xfrm>
          <a:prstGeom prst="rect">
            <a:avLst/>
          </a:prstGeom>
          <a:noFill/>
          <a:ln>
            <a:noFill/>
          </a:ln>
        </p:spPr>
        <p:txBody>
          <a:bodyPr anchorCtr="0" anchor="t" bIns="45675" lIns="45675" spcFirstLastPara="1" rIns="45675" wrap="square" tIns="45675">
            <a:spAutoFit/>
          </a:bodyPr>
          <a:lstStyle/>
          <a:p>
            <a:pPr indent="11430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las etapas del plan de capacitación (diagnóstico, diseño, planeación, ejecución, evaluación y seguimiento)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9"/>
          <p:cNvSpPr txBox="1"/>
          <p:nvPr>
            <p:ph idx="4294967295" type="sldNum"/>
          </p:nvPr>
        </p:nvSpPr>
        <p:spPr>
          <a:xfrm>
            <a:off x="442488" y="6881800"/>
            <a:ext cx="266348"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92" name="Google Shape;292;p9"/>
          <p:cNvSpPr txBox="1"/>
          <p:nvPr/>
        </p:nvSpPr>
        <p:spPr>
          <a:xfrm>
            <a:off x="374550" y="1340490"/>
            <a:ext cx="5915661" cy="53616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ES UN PLAN DE CAPACITACIÓN?</a:t>
            </a:r>
            <a:endParaRPr b="0" i="0" sz="1400" u="none" cap="none" strike="noStrike">
              <a:solidFill>
                <a:srgbClr val="000000"/>
              </a:solidFill>
              <a:latin typeface="Arial"/>
              <a:ea typeface="Arial"/>
              <a:cs typeface="Arial"/>
              <a:sym typeface="Arial"/>
            </a:endParaRPr>
          </a:p>
        </p:txBody>
      </p:sp>
      <p:sp>
        <p:nvSpPr>
          <p:cNvPr id="293" name="Google Shape;293;p9"/>
          <p:cNvSpPr txBox="1"/>
          <p:nvPr/>
        </p:nvSpPr>
        <p:spPr>
          <a:xfrm>
            <a:off x="542553" y="2130971"/>
            <a:ext cx="4985469" cy="2429602"/>
          </a:xfrm>
          <a:prstGeom prst="rect">
            <a:avLst/>
          </a:prstGeom>
          <a:noFill/>
          <a:ln>
            <a:noFill/>
          </a:ln>
        </p:spPr>
        <p:txBody>
          <a:bodyPr anchorCtr="0" anchor="ctr" bIns="91400" lIns="91400" spcFirstLastPara="1" rIns="91400" wrap="square" tIns="91400">
            <a:spAutoFit/>
          </a:bodyPr>
          <a:lstStyle/>
          <a:p>
            <a:pPr indent="0" lvl="0" marL="0" marR="0" rtl="0" algn="just">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Un plan de capacitación es un conjunto de actividades planificadas en un tiempo determinado (generalmente un año), que tiene como objetivo coordinar las distintas actividades de capacitación según las necesidades de la empresa.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Obedece a una implementación estratégica.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Normalmente un plan de capacitación </a:t>
            </a:r>
            <a:r>
              <a:rPr b="1" i="0" lang="en-US" sz="1400" u="none" cap="none" strike="noStrike">
                <a:solidFill>
                  <a:srgbClr val="000000"/>
                </a:solidFill>
                <a:latin typeface="Calibri"/>
                <a:ea typeface="Calibri"/>
                <a:cs typeface="Calibri"/>
                <a:sym typeface="Calibri"/>
              </a:rPr>
              <a:t>se controla y se lleva a cabo mediante un documento</a:t>
            </a:r>
            <a:r>
              <a:rPr b="0" i="0" lang="en-US" sz="1400" u="none" cap="none" strike="noStrike">
                <a:solidFill>
                  <a:srgbClr val="000000"/>
                </a:solidFill>
                <a:latin typeface="Calibri"/>
                <a:ea typeface="Calibri"/>
                <a:cs typeface="Calibri"/>
                <a:sym typeface="Calibri"/>
              </a:rPr>
              <a:t> en el cual se registran las actividades de capacitación programadas.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Toda planificación requiere de una inversión o un monto asignado (presupuesto).</a:t>
            </a:r>
            <a:endParaRPr b="0" i="0" sz="1400" u="none" cap="none" strike="noStrike">
              <a:solidFill>
                <a:srgbClr val="000000"/>
              </a:solidFill>
              <a:latin typeface="Arial"/>
              <a:ea typeface="Arial"/>
              <a:cs typeface="Arial"/>
              <a:sym typeface="Arial"/>
            </a:endParaRPr>
          </a:p>
        </p:txBody>
      </p:sp>
      <p:pic>
        <p:nvPicPr>
          <p:cNvPr descr="Gráfico 6" id="294" name="Google Shape;294;p9"/>
          <p:cNvPicPr preferRelativeResize="0"/>
          <p:nvPr/>
        </p:nvPicPr>
        <p:blipFill rotWithShape="1">
          <a:blip r:embed="rId3">
            <a:alphaModFix/>
          </a:blip>
          <a:srcRect b="0" l="0" r="0" t="0"/>
          <a:stretch/>
        </p:blipFill>
        <p:spPr>
          <a:xfrm flipH="1">
            <a:off x="6505505" y="4663533"/>
            <a:ext cx="1888868" cy="30694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