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35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h/sZBvFrMmUZGpLE4E/1Yegr8w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niella Toled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235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2T13:21:52.104">
    <p:pos x="6000" y="0"/>
    <p:text>Recordar cambiar el número de la actividad. El número verde no cambia.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HQMen-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5" name="Google Shape;405;p5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7" name="Google Shape;417;p5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9" name="Google Shape;429;p5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3" name="Google Shape;453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7" name="Google Shape;487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1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1" y="419875"/>
            <a:ext cx="4210921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0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419875"/>
            <a:ext cx="4210921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1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1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1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1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1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1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1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1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2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2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2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2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2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2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3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3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3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3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3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3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9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9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9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9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9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9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9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10" Type="http://schemas.openxmlformats.org/officeDocument/2006/relationships/image" Target="../media/image18.jpg"/><Relationship Id="rId9" Type="http://schemas.openxmlformats.org/officeDocument/2006/relationships/image" Target="../media/image25.jpg"/><Relationship Id="rId5" Type="http://schemas.openxmlformats.org/officeDocument/2006/relationships/image" Target="../media/image19.jpg"/><Relationship Id="rId6" Type="http://schemas.openxmlformats.org/officeDocument/2006/relationships/image" Target="../media/image27.jpg"/><Relationship Id="rId7" Type="http://schemas.openxmlformats.org/officeDocument/2006/relationships/image" Target="../media/image26.jpg"/><Relationship Id="rId8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1" Type="http://schemas.openxmlformats.org/officeDocument/2006/relationships/image" Target="../media/image25.jpg"/><Relationship Id="rId10" Type="http://schemas.openxmlformats.org/officeDocument/2006/relationships/image" Target="../media/image32.jpg"/><Relationship Id="rId9" Type="http://schemas.openxmlformats.org/officeDocument/2006/relationships/image" Target="../media/image26.jpg"/><Relationship Id="rId5" Type="http://schemas.openxmlformats.org/officeDocument/2006/relationships/image" Target="../media/image20.jpg"/><Relationship Id="rId6" Type="http://schemas.openxmlformats.org/officeDocument/2006/relationships/image" Target="../media/image19.jpg"/><Relationship Id="rId7" Type="http://schemas.openxmlformats.org/officeDocument/2006/relationships/image" Target="../media/image18.jpg"/><Relationship Id="rId8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27.jpg"/><Relationship Id="rId5" Type="http://schemas.openxmlformats.org/officeDocument/2006/relationships/image" Target="../media/image26.jpg"/><Relationship Id="rId6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fch.cl/iniciativa/tp-digital/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Relationship Id="rId4" Type="http://schemas.openxmlformats.org/officeDocument/2006/relationships/hyperlink" Target="https://fch.cl/iniciativa/tp-digital/" TargetMode="External"/><Relationship Id="rId5" Type="http://schemas.openxmlformats.org/officeDocument/2006/relationships/hyperlink" Target="https://tinyurl.com/ya6zkhju" TargetMode="External"/><Relationship Id="rId6" Type="http://schemas.openxmlformats.org/officeDocument/2006/relationships/hyperlink" Target="https://tp-digital.territorio.la/" TargetMode="External"/><Relationship Id="rId7" Type="http://schemas.openxmlformats.org/officeDocument/2006/relationships/image" Target="../media/image4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Relationship Id="rId5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Relationship Id="rId4" Type="http://schemas.openxmlformats.org/officeDocument/2006/relationships/image" Target="../media/image39.png"/><Relationship Id="rId11" Type="http://schemas.openxmlformats.org/officeDocument/2006/relationships/image" Target="../media/image53.png"/><Relationship Id="rId10" Type="http://schemas.openxmlformats.org/officeDocument/2006/relationships/image" Target="../media/image54.png"/><Relationship Id="rId9" Type="http://schemas.openxmlformats.org/officeDocument/2006/relationships/image" Target="../media/image50.png"/><Relationship Id="rId5" Type="http://schemas.openxmlformats.org/officeDocument/2006/relationships/image" Target="../media/image49.png"/><Relationship Id="rId6" Type="http://schemas.openxmlformats.org/officeDocument/2006/relationships/image" Target="../media/image47.png"/><Relationship Id="rId7" Type="http://schemas.openxmlformats.org/officeDocument/2006/relationships/image" Target="../media/image42.png"/><Relationship Id="rId8" Type="http://schemas.openxmlformats.org/officeDocument/2006/relationships/image" Target="../media/image4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Relationship Id="rId6" Type="http://schemas.openxmlformats.org/officeDocument/2006/relationships/image" Target="../media/image18.jpg"/><Relationship Id="rId7" Type="http://schemas.openxmlformats.org/officeDocument/2006/relationships/image" Target="../media/image28.jpg"/><Relationship Id="rId8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b="1" lang="en-US" sz="1500"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365425" y="2155141"/>
            <a:ext cx="9354838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</a:t>
            </a: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ELÉCTRICAS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DOMICILIARIAS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4038" y="2841266"/>
            <a:ext cx="5633883" cy="377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42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42" name="Google Shape;242;p42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2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" name="Google Shape;24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42"/>
          <p:cNvSpPr/>
          <p:nvPr/>
        </p:nvSpPr>
        <p:spPr>
          <a:xfrm>
            <a:off x="1024190" y="2461177"/>
            <a:ext cx="7671883" cy="3926923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2"/>
          <p:cNvSpPr/>
          <p:nvPr/>
        </p:nvSpPr>
        <p:spPr>
          <a:xfrm>
            <a:off x="1479894" y="2612486"/>
            <a:ext cx="6760475" cy="353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Pasos a seguir en la realización de la actividad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el diagrama entregado y entender lo que se debe hacer para efectuar el montaje.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Planificar cómo se realizará la ejecución e identificar qué materiales y herramientas son necesarios.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técnica de montaje; selección, uniones, cableado y conexión de interruptores y portalámparas; demostración realizadas por el o la docente.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montaje, ejecutando lo entendido.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realiza un intento poniendo en práctica lo observado e instruido.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explica lo realizado 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Tercero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finalmente se determinan los pasos a seguir más relevante para cada montaje (resumen y bitácora).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2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DE ILUMINACIÓN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9/12 Y 9/15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2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DE ILUMINACIÓN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9/24 (ESCALERA) Y ENCHUFES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2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3"/>
          <p:cNvSpPr/>
          <p:nvPr/>
        </p:nvSpPr>
        <p:spPr>
          <a:xfrm>
            <a:off x="785493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3"/>
          <p:cNvSpPr/>
          <p:nvPr/>
        </p:nvSpPr>
        <p:spPr>
          <a:xfrm>
            <a:off x="2902254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3"/>
          <p:cNvSpPr/>
          <p:nvPr/>
        </p:nvSpPr>
        <p:spPr>
          <a:xfrm>
            <a:off x="5012387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cables.jpg" id="258" name="Google Shape;25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461" y="2586963"/>
            <a:ext cx="1481328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interruptor2.jpg" id="259" name="Google Shape;25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1625" y="2825951"/>
            <a:ext cx="927337" cy="1392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interruptor3.jpg" id="260" name="Google Shape;26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2588" y="2802761"/>
            <a:ext cx="959527" cy="144058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3"/>
          <p:cNvSpPr/>
          <p:nvPr/>
        </p:nvSpPr>
        <p:spPr>
          <a:xfrm>
            <a:off x="785493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3"/>
          <p:cNvSpPr/>
          <p:nvPr/>
        </p:nvSpPr>
        <p:spPr>
          <a:xfrm>
            <a:off x="5012387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3"/>
          <p:cNvSpPr/>
          <p:nvPr/>
        </p:nvSpPr>
        <p:spPr>
          <a:xfrm>
            <a:off x="2902254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ENCHUFE 3.jpg" id="264" name="Google Shape;264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5138038" y="4880213"/>
            <a:ext cx="175297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ENCHUFE 1.jpg" id="265" name="Google Shape;265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3041210" y="4853256"/>
            <a:ext cx="1769597" cy="1230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CANALETA.jpg" id="266" name="Google Shape;266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73702" y="2580423"/>
            <a:ext cx="1991193" cy="199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3"/>
          <p:cNvSpPr/>
          <p:nvPr/>
        </p:nvSpPr>
        <p:spPr>
          <a:xfrm>
            <a:off x="7129591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soquete.jpg" id="268" name="Google Shape;268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26559" y="4677605"/>
            <a:ext cx="1701800" cy="1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3"/>
          <p:cNvSpPr/>
          <p:nvPr/>
        </p:nvSpPr>
        <p:spPr>
          <a:xfrm>
            <a:off x="7129591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soquete 2.jpg" id="270" name="Google Shape;270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3420" y="4740350"/>
            <a:ext cx="1476497" cy="147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/>
          <p:nvPr/>
        </p:nvSpPr>
        <p:spPr>
          <a:xfrm>
            <a:off x="2432729" y="2415418"/>
            <a:ext cx="4854805" cy="1204475"/>
          </a:xfrm>
          <a:prstGeom prst="roundRect">
            <a:avLst>
              <a:gd fmla="val 14189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4"/>
          <p:cNvSpPr/>
          <p:nvPr/>
        </p:nvSpPr>
        <p:spPr>
          <a:xfrm>
            <a:off x="2611076" y="2566727"/>
            <a:ext cx="4498111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 del siguiente esquema, utilizando conductor THHN en canalización moldura plástica tipo DLP realizado en la actividad N°2.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4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DE ILUMINACIÓN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9/24 (ESCALERA) Y ENCHUFES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4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2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4576" y="3953674"/>
            <a:ext cx="3670300" cy="2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/>
          <p:nvPr/>
        </p:nvSpPr>
        <p:spPr>
          <a:xfrm>
            <a:off x="989309" y="2461177"/>
            <a:ext cx="7741645" cy="3698323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5"/>
          <p:cNvSpPr/>
          <p:nvPr/>
        </p:nvSpPr>
        <p:spPr>
          <a:xfrm>
            <a:off x="1314794" y="2612486"/>
            <a:ext cx="7090675" cy="3293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Pasos a seguir en la realización de la actividad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el diagrama entregado y entender lo que se debe hacer para efectuar el montaje.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Planificar cómo se realizará la ejecución e identificar qué materiales y herramientas son necesarios.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técnica de montaje; selección, uniones, cableado y conexión de enchufes, interruptores y portalámparas; demostración realizadas por el o la docente.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montaje, ejecutando lo entendido.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realiza un intento poniendo en práctica lo observado e instruido.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explica lo realizado 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Tercero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finalmente se determinan los pasos a seguir más relevante para cada montaje (resumen y bitácora).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5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DE ILUMINACIÓN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9/24 (ESCALERA) Y ENCHUFES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5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2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46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93" name="Google Shape;293;p46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6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5" name="Google Shape;295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46"/>
          <p:cNvSpPr txBox="1"/>
          <p:nvPr/>
        </p:nvSpPr>
        <p:spPr>
          <a:xfrm>
            <a:off x="341050" y="1378245"/>
            <a:ext cx="560255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DE ILUMINACIÓN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 DOBLE COMBINACIÓN O CRUCE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366450" y="1043206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6"/>
          <p:cNvSpPr/>
          <p:nvPr/>
        </p:nvSpPr>
        <p:spPr>
          <a:xfrm>
            <a:off x="785493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6"/>
          <p:cNvSpPr/>
          <p:nvPr/>
        </p:nvSpPr>
        <p:spPr>
          <a:xfrm>
            <a:off x="2902254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6"/>
          <p:cNvSpPr/>
          <p:nvPr/>
        </p:nvSpPr>
        <p:spPr>
          <a:xfrm>
            <a:off x="5012387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cables.jpg" id="301" name="Google Shape;30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461" y="2586963"/>
            <a:ext cx="1481328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interruptor2.jpg" id="302" name="Google Shape;30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1625" y="2825951"/>
            <a:ext cx="927337" cy="1392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interruptor3.jpg" id="303" name="Google Shape;30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2588" y="2802761"/>
            <a:ext cx="959527" cy="144058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6"/>
          <p:cNvSpPr/>
          <p:nvPr/>
        </p:nvSpPr>
        <p:spPr>
          <a:xfrm>
            <a:off x="785493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6"/>
          <p:cNvSpPr/>
          <p:nvPr/>
        </p:nvSpPr>
        <p:spPr>
          <a:xfrm>
            <a:off x="5012387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soquete 2.jpg" id="306" name="Google Shape;306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3420" y="4740350"/>
            <a:ext cx="1476497" cy="147649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6"/>
          <p:cNvSpPr/>
          <p:nvPr/>
        </p:nvSpPr>
        <p:spPr>
          <a:xfrm>
            <a:off x="2902254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ENCHUFE 3.jpg" id="308" name="Google Shape;308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5138038" y="4880213"/>
            <a:ext cx="175297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ENCHUFE 1.jpg" id="309" name="Google Shape;309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3041210" y="4853256"/>
            <a:ext cx="1769597" cy="1230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CANALETA.jpg" id="310" name="Google Shape;310;p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73702" y="2580423"/>
            <a:ext cx="1991193" cy="199119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6"/>
          <p:cNvSpPr/>
          <p:nvPr/>
        </p:nvSpPr>
        <p:spPr>
          <a:xfrm>
            <a:off x="7129591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soquete.jpg" id="312" name="Google Shape;312;p4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26559" y="4677605"/>
            <a:ext cx="1701800" cy="1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6"/>
          <p:cNvSpPr/>
          <p:nvPr/>
        </p:nvSpPr>
        <p:spPr>
          <a:xfrm>
            <a:off x="7129591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47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319" name="Google Shape;319;p47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7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1" name="Google Shape;321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" name="Google Shape;322;p47"/>
          <p:cNvSpPr/>
          <p:nvPr/>
        </p:nvSpPr>
        <p:spPr>
          <a:xfrm>
            <a:off x="2361037" y="2415418"/>
            <a:ext cx="4998188" cy="1204475"/>
          </a:xfrm>
          <a:prstGeom prst="roundRect">
            <a:avLst>
              <a:gd fmla="val 14189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7"/>
          <p:cNvSpPr/>
          <p:nvPr/>
        </p:nvSpPr>
        <p:spPr>
          <a:xfrm>
            <a:off x="2561128" y="2566727"/>
            <a:ext cx="4598006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 del siguiente esquema, utilizando conductor THHN en canalización moldura plástica tipo DLP realizado en la actividad N°2.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7"/>
          <p:cNvSpPr txBox="1"/>
          <p:nvPr/>
        </p:nvSpPr>
        <p:spPr>
          <a:xfrm>
            <a:off x="341050" y="1378245"/>
            <a:ext cx="560255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DE ILUMINACIÓN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 DOBLE COMBINACIÓN O CRUCE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7"/>
          <p:cNvSpPr txBox="1"/>
          <p:nvPr/>
        </p:nvSpPr>
        <p:spPr>
          <a:xfrm>
            <a:off x="366450" y="1043206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5781" y="4009133"/>
            <a:ext cx="3568700" cy="2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/>
          <p:nvPr/>
        </p:nvSpPr>
        <p:spPr>
          <a:xfrm>
            <a:off x="1263193" y="2461178"/>
            <a:ext cx="7193878" cy="3813810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8"/>
          <p:cNvSpPr/>
          <p:nvPr/>
        </p:nvSpPr>
        <p:spPr>
          <a:xfrm>
            <a:off x="1479894" y="2612486"/>
            <a:ext cx="6760475" cy="3662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Pasos a seguir en la realización de la actividad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el diagrama entregado y entender lo que se debe hacer para efectuar el montaje.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Planificar cómo se realizará la ejecución e identificar qué materiales y herramientas son necesarios.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técnica de montaje; selección, uniones, cableado y conexión de interruptores, conmutador y portalámparas; demostración realizadas por el o la docente.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montaje, ejecutando lo entendido.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realiza un intento poniendo en práctica lo observado e instruido.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explica lo realizado 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Tercero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Finalmente se determinan los pasos a seguir más relevante para cada montaje (resumen y bitácora).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8"/>
          <p:cNvSpPr txBox="1"/>
          <p:nvPr/>
        </p:nvSpPr>
        <p:spPr>
          <a:xfrm>
            <a:off x="341050" y="1378245"/>
            <a:ext cx="560255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DE ILUMINACIÓN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 DOBLE COMBINACIÓN O CRUCE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8"/>
          <p:cNvSpPr txBox="1"/>
          <p:nvPr/>
        </p:nvSpPr>
        <p:spPr>
          <a:xfrm>
            <a:off x="366450" y="1043206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3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/>
          <p:nvPr/>
        </p:nvSpPr>
        <p:spPr>
          <a:xfrm>
            <a:off x="341050" y="1378245"/>
            <a:ext cx="560255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 ENCHUFES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4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9"/>
          <p:cNvSpPr/>
          <p:nvPr/>
        </p:nvSpPr>
        <p:spPr>
          <a:xfrm>
            <a:off x="2902254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cables.jpg" id="342" name="Google Shape;34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0109" y="2586963"/>
            <a:ext cx="1481328" cy="180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9"/>
          <p:cNvSpPr/>
          <p:nvPr/>
        </p:nvSpPr>
        <p:spPr>
          <a:xfrm>
            <a:off x="5012387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9"/>
          <p:cNvSpPr/>
          <p:nvPr/>
        </p:nvSpPr>
        <p:spPr>
          <a:xfrm>
            <a:off x="2902254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ENCHUFE 3.jpg" id="345" name="Google Shape;345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138038" y="4880213"/>
            <a:ext cx="1752970" cy="1219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ENCHUFE 1.jpg" id="346" name="Google Shape;346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041210" y="4853256"/>
            <a:ext cx="1769597" cy="1230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TUBO.jpg" id="347" name="Google Shape;347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0480" y="2387599"/>
            <a:ext cx="2161665" cy="216166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9"/>
          <p:cNvSpPr/>
          <p:nvPr/>
        </p:nvSpPr>
        <p:spPr>
          <a:xfrm>
            <a:off x="5012387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/>
          <p:nvPr/>
        </p:nvSpPr>
        <p:spPr>
          <a:xfrm>
            <a:off x="2566856" y="2415419"/>
            <a:ext cx="4586550" cy="1191382"/>
          </a:xfrm>
          <a:prstGeom prst="roundRect">
            <a:avLst>
              <a:gd fmla="val 14189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0"/>
          <p:cNvSpPr/>
          <p:nvPr/>
        </p:nvSpPr>
        <p:spPr>
          <a:xfrm>
            <a:off x="2883244" y="2566727"/>
            <a:ext cx="3953775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 del siguiente esquema, utilizando conductor EVA en canalización EMT realizado en la actividad N°2.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0"/>
          <p:cNvSpPr txBox="1"/>
          <p:nvPr/>
        </p:nvSpPr>
        <p:spPr>
          <a:xfrm>
            <a:off x="341050" y="1378245"/>
            <a:ext cx="560255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 ENCHUFES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0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4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631" y="3825137"/>
            <a:ext cx="2631001" cy="284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/>
          <p:nvPr/>
        </p:nvSpPr>
        <p:spPr>
          <a:xfrm>
            <a:off x="466023" y="2461177"/>
            <a:ext cx="7671883" cy="3952323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1"/>
          <p:cNvSpPr/>
          <p:nvPr/>
        </p:nvSpPr>
        <p:spPr>
          <a:xfrm>
            <a:off x="783325" y="2612486"/>
            <a:ext cx="6760475" cy="3662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Pasos a seguir en la realización de la actividad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el diagrama entregado y entender lo que se debe hacer para efectuar el montaje.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Planificar cómo se realizará la ejecución e identificar qué materiales y herramientas son necesarios.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técnica de montaje; selección, uniones, cableado y conexión de interruptores, conmutador y portalámparas; demostración realizadas por el o la docente.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montaje, ejecutando lo entendido.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realiza un intento poniendo en práctica lo observado e instruido.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explica lo realizado 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Tercero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Finalmente se determinan los pasos a seguir más relevante para cada montaje (resumen y bitácora).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1"/>
          <p:cNvSpPr txBox="1"/>
          <p:nvPr/>
        </p:nvSpPr>
        <p:spPr>
          <a:xfrm>
            <a:off x="341050" y="1378245"/>
            <a:ext cx="560255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 ENCHUFES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1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4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/>
          <p:nvPr/>
        </p:nvSpPr>
        <p:spPr>
          <a:xfrm>
            <a:off x="1139100" y="834800"/>
            <a:ext cx="3915500" cy="3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ELÉCTRICAS DOMICILIARIAS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7"/>
          <p:cNvSpPr txBox="1"/>
          <p:nvPr/>
        </p:nvSpPr>
        <p:spPr>
          <a:xfrm>
            <a:off x="365425" y="2073102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0802" y="3569379"/>
            <a:ext cx="4942072" cy="3821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7"/>
          <p:cNvSpPr txBox="1"/>
          <p:nvPr/>
        </p:nvSpPr>
        <p:spPr>
          <a:xfrm>
            <a:off x="365425" y="2190107"/>
            <a:ext cx="8816282" cy="8264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MONTAJE DE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CONDUCTORES ELÉCTRICOS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105" y="1595590"/>
            <a:ext cx="3519595" cy="5141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52"/>
          <p:cNvGrpSpPr/>
          <p:nvPr/>
        </p:nvGrpSpPr>
        <p:grpSpPr>
          <a:xfrm>
            <a:off x="2325603" y="2043129"/>
            <a:ext cx="2480731" cy="2180293"/>
            <a:chOff x="2335435" y="1846483"/>
            <a:chExt cx="2480731" cy="2180293"/>
          </a:xfrm>
        </p:grpSpPr>
        <p:sp>
          <p:nvSpPr>
            <p:cNvPr id="372" name="Google Shape;372;p52"/>
            <p:cNvSpPr/>
            <p:nvPr/>
          </p:nvSpPr>
          <p:spPr>
            <a:xfrm flipH="1">
              <a:off x="2460551" y="1846483"/>
              <a:ext cx="2355615" cy="1761258"/>
            </a:xfrm>
            <a:prstGeom prst="roundRect">
              <a:avLst>
                <a:gd fmla="val 101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2"/>
            <p:cNvSpPr/>
            <p:nvPr/>
          </p:nvSpPr>
          <p:spPr>
            <a:xfrm flipH="1" rot="-8303776">
              <a:off x="2530873" y="3315292"/>
              <a:ext cx="296758" cy="70143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52"/>
          <p:cNvGrpSpPr/>
          <p:nvPr/>
        </p:nvGrpSpPr>
        <p:grpSpPr>
          <a:xfrm>
            <a:off x="502396" y="4397787"/>
            <a:ext cx="2835223" cy="1761257"/>
            <a:chOff x="512228" y="4201141"/>
            <a:chExt cx="2835223" cy="1761257"/>
          </a:xfrm>
        </p:grpSpPr>
        <p:sp>
          <p:nvSpPr>
            <p:cNvPr id="375" name="Google Shape;375;p52"/>
            <p:cNvSpPr/>
            <p:nvPr/>
          </p:nvSpPr>
          <p:spPr>
            <a:xfrm flipH="1">
              <a:off x="512228" y="4201141"/>
              <a:ext cx="2355614" cy="1761257"/>
            </a:xfrm>
            <a:prstGeom prst="roundRect">
              <a:avLst>
                <a:gd fmla="val 10157" name="adj"/>
              </a:avLst>
            </a:prstGeom>
            <a:solidFill>
              <a:srgbClr val="B99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2"/>
            <p:cNvSpPr/>
            <p:nvPr/>
          </p:nvSpPr>
          <p:spPr>
            <a:xfrm flipH="1" rot="6977022">
              <a:off x="2818912" y="4686875"/>
              <a:ext cx="296758" cy="701430"/>
            </a:xfrm>
            <a:prstGeom prst="triangle">
              <a:avLst>
                <a:gd fmla="val 50000" name="adj"/>
              </a:avLst>
            </a:prstGeom>
            <a:solidFill>
              <a:srgbClr val="B99F2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52"/>
          <p:cNvSpPr txBox="1"/>
          <p:nvPr/>
        </p:nvSpPr>
        <p:spPr>
          <a:xfrm flipH="1">
            <a:off x="3062526" y="2426592"/>
            <a:ext cx="1283168" cy="89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¿Qué?</a:t>
            </a:r>
            <a:endParaRPr b="0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2"/>
          <p:cNvSpPr txBox="1"/>
          <p:nvPr/>
        </p:nvSpPr>
        <p:spPr>
          <a:xfrm flipH="1">
            <a:off x="963711" y="4805075"/>
            <a:ext cx="1553458" cy="89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¿Cómo?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p52"/>
          <p:cNvGrpSpPr/>
          <p:nvPr/>
        </p:nvGrpSpPr>
        <p:grpSpPr>
          <a:xfrm>
            <a:off x="3337621" y="4565733"/>
            <a:ext cx="2903710" cy="1761258"/>
            <a:chOff x="3347453" y="4369087"/>
            <a:chExt cx="2903710" cy="1761258"/>
          </a:xfrm>
        </p:grpSpPr>
        <p:sp>
          <p:nvSpPr>
            <p:cNvPr id="380" name="Google Shape;380;p52"/>
            <p:cNvSpPr/>
            <p:nvPr/>
          </p:nvSpPr>
          <p:spPr>
            <a:xfrm flipH="1" rot="4244882">
              <a:off x="5722758" y="4544241"/>
              <a:ext cx="296758" cy="701430"/>
            </a:xfrm>
            <a:prstGeom prst="triangle">
              <a:avLst>
                <a:gd fmla="val 50000" name="adj"/>
              </a:avLst>
            </a:prstGeom>
            <a:solidFill>
              <a:srgbClr val="8EB9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2"/>
            <p:cNvSpPr/>
            <p:nvPr/>
          </p:nvSpPr>
          <p:spPr>
            <a:xfrm flipH="1">
              <a:off x="3347453" y="4369087"/>
              <a:ext cx="2355614" cy="1761258"/>
            </a:xfrm>
            <a:prstGeom prst="roundRect">
              <a:avLst>
                <a:gd fmla="val 10157" name="adj"/>
              </a:avLst>
            </a:prstGeom>
            <a:solidFill>
              <a:srgbClr val="8EB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52"/>
          <p:cNvSpPr txBox="1"/>
          <p:nvPr/>
        </p:nvSpPr>
        <p:spPr>
          <a:xfrm flipH="1">
            <a:off x="3704110" y="4945895"/>
            <a:ext cx="1702091" cy="89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¿Por qué?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695" y="1870892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2033" y="4206540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6929" y="4345725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"/>
          <p:cNvSpPr txBox="1"/>
          <p:nvPr/>
        </p:nvSpPr>
        <p:spPr>
          <a:xfrm>
            <a:off x="1033883" y="1926751"/>
            <a:ext cx="6878217" cy="4278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 los materiales y herramientas a utilizar, no existen equipamiento innecesarios en el lugar de trabajo.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 los conceptos entregados en la teoría según la normativa citada, interpretando el esquema a realizar.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herramientas adecuadamente, evitando el daño de las herramientas.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accesorios correctamente, empleándolos para lo que fueron diseñados.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Cumple con lo solicitado, siendo la instalación funcional.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organizado en el área de trabajo, manteniendo el orden durante todo el proceso.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cuidadoso de su integridad física y la del equipo de trabajo,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empleando EPP y no mal empleando herramientas.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Gestiona correctamente materiales, minimiza la pérdida de estos.</a:t>
            </a:r>
            <a:endParaRPr/>
          </a:p>
        </p:txBody>
      </p:sp>
      <p:sp>
        <p:nvSpPr>
          <p:cNvPr id="393" name="Google Shape;393;p5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2057191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2769299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4023059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3247958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3623716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4514418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5183192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5704923"/>
            <a:ext cx="294086" cy="29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54"/>
          <p:cNvGrpSpPr/>
          <p:nvPr/>
        </p:nvGrpSpPr>
        <p:grpSpPr>
          <a:xfrm>
            <a:off x="3758582" y="1533450"/>
            <a:ext cx="5076598" cy="2360124"/>
            <a:chOff x="-1373856" y="2035275"/>
            <a:chExt cx="5076598" cy="2360124"/>
          </a:xfrm>
        </p:grpSpPr>
        <p:grpSp>
          <p:nvGrpSpPr>
            <p:cNvPr id="409" name="Google Shape;409;p54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410" name="Google Shape;410;p54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54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" name="Google Shape;412;p54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“Seguridad y uso de elementos de protección personal”</a:t>
              </a:r>
              <a:endParaRPr b="1" i="0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54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55"/>
          <p:cNvGrpSpPr/>
          <p:nvPr/>
        </p:nvGrpSpPr>
        <p:grpSpPr>
          <a:xfrm>
            <a:off x="491612" y="2165423"/>
            <a:ext cx="6999671" cy="2696553"/>
            <a:chOff x="4461133" y="3098700"/>
            <a:chExt cx="4657800" cy="1525000"/>
          </a:xfrm>
        </p:grpSpPr>
        <p:sp>
          <p:nvSpPr>
            <p:cNvPr id="420" name="Google Shape;420;p55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5"/>
            <p:cNvSpPr txBox="1"/>
            <p:nvPr/>
          </p:nvSpPr>
          <p:spPr>
            <a:xfrm>
              <a:off x="4869752" y="3412390"/>
              <a:ext cx="3840561" cy="842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quieres profundizar, te invitamos a visitar el sitio de </a:t>
              </a:r>
              <a:r>
                <a:rPr b="1" i="0" lang="en-US" sz="1600" u="sng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TP DIGITAL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esta actividad te sugerimos: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ley de ohm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funcionamiento condensador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5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4" name="Google Shape;424;p55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425" name="Google Shape;425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6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6"/>
          <p:cNvSpPr/>
          <p:nvPr/>
        </p:nvSpPr>
        <p:spPr>
          <a:xfrm>
            <a:off x="915161" y="2649150"/>
            <a:ext cx="7772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patrocinio de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colaboración de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 dirigido a apoyar a los centros educativos y docentes de formación técnico profesional a nivel nacional, incorporando recursos virtuales en los procesos de enseñanza aprendizaje.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6"/>
          <p:cNvSpPr/>
          <p:nvPr/>
        </p:nvSpPr>
        <p:spPr>
          <a:xfrm>
            <a:off x="915161" y="4771334"/>
            <a:ext cx="77054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registrarte ingresa a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https://fch.cl/iniciativa/tp-digital/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inscríbete aquí: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https://tinyurl.com/ya6zkhju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recibas tu nombre de usuario y contraseña, podrás acceder a los recursos siguiendo este enlace: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https://tp-digital.territorio.la/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3" name="Google Shape;443;p57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444" name="Google Shape;444;p57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7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TEORÍA CANALIZACIÓN ELÉCTRICA</a:t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57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7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456" name="Google Shape;456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7" name="Google Shape;457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458" name="Google Shape;45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9" name="Google Shape;459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60" name="Google Shape;460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461" name="Google Shape;461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462" name="Google Shape;462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3" name="Google Shape;463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64" name="Google Shape;464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466" name="Google Shape;466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8" name="Google Shape;468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2" name="Google Shape;472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473" name="Google Shape;473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" name="Google Shape;474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475" name="Google Shape;475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6" name="Google Shape;476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7" name="Google Shape;477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478" name="Google Shape;478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9" name="Google Shape;479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480" name="Google Shape;480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81" name="Google Shape;481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82" name="Google Shape;482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MONTAJE DE CONDUCTORES ELÉCTRICOS</a:t>
            </a:r>
            <a:endParaRPr b="0" i="0" sz="2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1579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5828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cableado y conexionado de conductores y componentes de una instalación eléctrica de alumbrado, de acuerdo a las especificaciones técnicas del plano o proyecto eléctrico, considerando la normativa vigente.</a:t>
            </a: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Demostración Guiada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(4 pasos)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416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3720572" y="1888171"/>
            <a:ext cx="5525028" cy="4748300"/>
          </a:xfrm>
          <a:prstGeom prst="roundRect">
            <a:avLst>
              <a:gd fmla="val 4233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994826" y="2177159"/>
            <a:ext cx="5098373" cy="4154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informe resumen creado en la actividad anterior, aplicando la normativa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y aplicar símbolos y planimetría en la interpretación de esquemas de circuitos, así como también diferencias técnicas del material eléctrico.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herramientas y accesorios para el cableado y montaje de enchufes, interruptores y portalámparas.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Aprendimos?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Trabajar con los diferentes tipos de conductores para instalaciones eléctricas domiciliarias.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Elaborar los circuitos de enchufes e iluminación presentes en las instalaciones domiciliarias.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Completar bitácora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5"/>
          <p:cNvGrpSpPr/>
          <p:nvPr/>
        </p:nvGrpSpPr>
        <p:grpSpPr>
          <a:xfrm>
            <a:off x="3589323" y="2202621"/>
            <a:ext cx="272043" cy="288596"/>
            <a:chOff x="3191836" y="2000490"/>
            <a:chExt cx="272043" cy="288596"/>
          </a:xfrm>
        </p:grpSpPr>
        <p:sp>
          <p:nvSpPr>
            <p:cNvPr id="150" name="Google Shape;150;p5"/>
            <p:cNvSpPr/>
            <p:nvPr/>
          </p:nvSpPr>
          <p:spPr>
            <a:xfrm>
              <a:off x="3198977" y="2017424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3191836" y="200049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5"/>
          <p:cNvGrpSpPr/>
          <p:nvPr/>
        </p:nvGrpSpPr>
        <p:grpSpPr>
          <a:xfrm>
            <a:off x="3596464" y="2620032"/>
            <a:ext cx="264902" cy="288596"/>
            <a:chOff x="4076867" y="2809534"/>
            <a:chExt cx="264902" cy="288596"/>
          </a:xfrm>
        </p:grpSpPr>
        <p:sp>
          <p:nvSpPr>
            <p:cNvPr id="153" name="Google Shape;153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4078192" y="280953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5"/>
          <p:cNvGrpSpPr/>
          <p:nvPr/>
        </p:nvGrpSpPr>
        <p:grpSpPr>
          <a:xfrm>
            <a:off x="3589323" y="3301560"/>
            <a:ext cx="272043" cy="288596"/>
            <a:chOff x="4069726" y="3506452"/>
            <a:chExt cx="272043" cy="288596"/>
          </a:xfrm>
        </p:grpSpPr>
        <p:sp>
          <p:nvSpPr>
            <p:cNvPr id="156" name="Google Shape;156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4069726" y="350645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5"/>
          <p:cNvSpPr txBox="1"/>
          <p:nvPr/>
        </p:nvSpPr>
        <p:spPr>
          <a:xfrm>
            <a:off x="4076867" y="1309036"/>
            <a:ext cx="451095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MONTAJE DE CONDUCTORES ELÉCTRICOS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75975" y="1364234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5"/>
          <p:cNvGrpSpPr/>
          <p:nvPr/>
        </p:nvGrpSpPr>
        <p:grpSpPr>
          <a:xfrm>
            <a:off x="3589323" y="4003594"/>
            <a:ext cx="272043" cy="288596"/>
            <a:chOff x="4120013" y="4066994"/>
            <a:chExt cx="272043" cy="288596"/>
          </a:xfrm>
        </p:grpSpPr>
        <p:sp>
          <p:nvSpPr>
            <p:cNvPr id="161" name="Google Shape;161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4120013" y="406699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5"/>
          <p:cNvGrpSpPr/>
          <p:nvPr/>
        </p:nvGrpSpPr>
        <p:grpSpPr>
          <a:xfrm>
            <a:off x="3589323" y="4451046"/>
            <a:ext cx="272043" cy="288596"/>
            <a:chOff x="4180218" y="4710821"/>
            <a:chExt cx="272043" cy="288596"/>
          </a:xfrm>
        </p:grpSpPr>
        <p:sp>
          <p:nvSpPr>
            <p:cNvPr id="164" name="Google Shape;164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180218" y="471082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5"/>
          <p:cNvGrpSpPr/>
          <p:nvPr/>
        </p:nvGrpSpPr>
        <p:grpSpPr>
          <a:xfrm>
            <a:off x="3589323" y="4888641"/>
            <a:ext cx="272043" cy="288596"/>
            <a:chOff x="4169568" y="5254037"/>
            <a:chExt cx="272043" cy="288596"/>
          </a:xfrm>
        </p:grpSpPr>
        <p:sp>
          <p:nvSpPr>
            <p:cNvPr id="167" name="Google Shape;167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4169568" y="525403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5"/>
          <p:cNvGrpSpPr/>
          <p:nvPr/>
        </p:nvGrpSpPr>
        <p:grpSpPr>
          <a:xfrm>
            <a:off x="3589323" y="5442189"/>
            <a:ext cx="272043" cy="288596"/>
            <a:chOff x="4169568" y="5254037"/>
            <a:chExt cx="272043" cy="288596"/>
          </a:xfrm>
        </p:grpSpPr>
        <p:sp>
          <p:nvSpPr>
            <p:cNvPr id="170" name="Google Shape;170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4169568" y="525403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5"/>
          <p:cNvGrpSpPr/>
          <p:nvPr/>
        </p:nvGrpSpPr>
        <p:grpSpPr>
          <a:xfrm>
            <a:off x="3589323" y="5889073"/>
            <a:ext cx="272043" cy="288596"/>
            <a:chOff x="4169568" y="5254037"/>
            <a:chExt cx="272043" cy="288596"/>
          </a:xfrm>
        </p:grpSpPr>
        <p:sp>
          <p:nvSpPr>
            <p:cNvPr id="173" name="Google Shape;173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169568" y="525403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672477" y="3383554"/>
            <a:ext cx="456366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MONTAJE DE CONDUCTORES ELÉCTRICOS</a:t>
            </a:r>
            <a:endParaRPr b="0" i="0" sz="14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aprendido refuerza y mejora lo que estás a punto de aprender!</a:t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ESTA ACTIVIDAD: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9"/>
          <p:cNvSpPr txBox="1"/>
          <p:nvPr/>
        </p:nvSpPr>
        <p:spPr>
          <a:xfrm>
            <a:off x="383757" y="2881426"/>
            <a:ext cx="5794542" cy="272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se realizará?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Cableado de circuitos eléctricos para diferentes tipos de instalaciones eléctricas domiciliarias, además de montaje de dispositivos tales como enchufes, interruptores y portalámparas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9"/>
          <p:cNvSpPr/>
          <p:nvPr/>
        </p:nvSpPr>
        <p:spPr>
          <a:xfrm>
            <a:off x="193368" y="2393530"/>
            <a:ext cx="6707381" cy="124132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2148" y="216493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9"/>
          <p:cNvSpPr txBox="1"/>
          <p:nvPr/>
        </p:nvSpPr>
        <p:spPr>
          <a:xfrm>
            <a:off x="393588" y="4471355"/>
            <a:ext cx="6340152" cy="265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¿Cómo se realizará?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Aplicando la teoría revisada y aprendida con anterioridad. Normativa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Trabajando con herramientas , materiales eléctricos y accesorios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Usando las técnicas de cableado y montaje señaladas en la demostración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9"/>
          <p:cNvSpPr/>
          <p:nvPr/>
        </p:nvSpPr>
        <p:spPr>
          <a:xfrm>
            <a:off x="203200" y="3938805"/>
            <a:ext cx="6707381" cy="125561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1980" y="371020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9"/>
          <p:cNvSpPr txBox="1"/>
          <p:nvPr/>
        </p:nvSpPr>
        <p:spPr>
          <a:xfrm>
            <a:off x="383757" y="5979120"/>
            <a:ext cx="5440500" cy="2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¿Para qué se realizará?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Adquirir experimentalmente las habilidades para realizar un correcto cableado y conexión de dispositivo eléctricos.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9"/>
          <p:cNvSpPr/>
          <p:nvPr/>
        </p:nvSpPr>
        <p:spPr>
          <a:xfrm>
            <a:off x="193368" y="5498369"/>
            <a:ext cx="6707381" cy="124132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2148" y="526976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2607" y="1404684"/>
            <a:ext cx="3464223" cy="543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UNIÓN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CONECTORES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0300" y="2833511"/>
            <a:ext cx="4953000" cy="3210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DE ILUMINACIÓN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9/12 Y 9/15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1877693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3994454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6084267" y="25744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cables.jpg" id="215" name="Google Shape;2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7661" y="2586963"/>
            <a:ext cx="1481328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interruptor2.jpg"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533825" y="2825951"/>
            <a:ext cx="927337" cy="1392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interruptor3.jpg" id="217" name="Google Shape;2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6654468" y="2802761"/>
            <a:ext cx="959527" cy="14405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/>
          <p:nvPr/>
        </p:nvSpPr>
        <p:spPr>
          <a:xfrm>
            <a:off x="1877693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6084267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soquete 2.jpg" id="220" name="Google Shape;22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6738" y="4815618"/>
            <a:ext cx="1350433" cy="135043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/>
          <p:nvPr/>
        </p:nvSpPr>
        <p:spPr>
          <a:xfrm>
            <a:off x="3994454" y="4555653"/>
            <a:ext cx="2031888" cy="1820461"/>
          </a:xfrm>
          <a:prstGeom prst="roundRect">
            <a:avLst>
              <a:gd fmla="val 10768" name="adj"/>
            </a:avLst>
          </a:prstGeom>
          <a:noFill/>
          <a:ln cap="flat" cmpd="sng" w="9525">
            <a:solidFill>
              <a:srgbClr val="0085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tubos pvc.jpg" id="222" name="Google Shape;22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96178" y="4762702"/>
            <a:ext cx="1975548" cy="1462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soquete.jpg" id="223" name="Google Shape;22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54750" y="4616652"/>
            <a:ext cx="1701800" cy="17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41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29" name="Google Shape;229;p41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1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" name="Google Shape;23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41"/>
          <p:cNvSpPr/>
          <p:nvPr/>
        </p:nvSpPr>
        <p:spPr>
          <a:xfrm>
            <a:off x="2584171" y="2415418"/>
            <a:ext cx="4551920" cy="1180877"/>
          </a:xfrm>
          <a:prstGeom prst="roundRect">
            <a:avLst>
              <a:gd fmla="val 14189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1"/>
          <p:cNvSpPr/>
          <p:nvPr/>
        </p:nvSpPr>
        <p:spPr>
          <a:xfrm>
            <a:off x="2827892" y="2566727"/>
            <a:ext cx="4064478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 del siguiente esquema, utilizando conductor NYA en canalización de PVC realizado en la actividad N°2.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DE ILUMINACIÓN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9/12 Y 9/15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1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7892" y="3747604"/>
            <a:ext cx="3898900" cy="2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