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715500" cy="7556500"/>
  <p:notesSz cx="6858000" cy="9144000"/>
  <p:embeddedFontLst>
    <p:embeddedFont>
      <p:font typeface="Times" panose="020206030504050203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xs8cegBoetDZsTH4avh6t0MvP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83C3DE-76EA-4A68-97B3-B276CF01A7B9}">
  <a:tblStyle styleId="{5E83C3DE-76EA-4A68-97B3-B276CF01A7B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2CD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1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197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31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69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98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62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82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62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18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914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34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689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45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437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995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685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466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663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64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443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315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92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189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78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34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95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7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50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94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08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8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1" descr="Imagen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1"/>
          <p:cNvGrpSpPr/>
          <p:nvPr/>
        </p:nvGrpSpPr>
        <p:grpSpPr>
          <a:xfrm>
            <a:off x="242844" y="1756540"/>
            <a:ext cx="9346518" cy="5675940"/>
            <a:chOff x="-3" y="-1"/>
            <a:chExt cx="9346517" cy="5675938"/>
          </a:xfrm>
        </p:grpSpPr>
        <p:sp>
          <p:nvSpPr>
            <p:cNvPr id="18" name="Google Shape;18;p31"/>
            <p:cNvSpPr/>
            <p:nvPr/>
          </p:nvSpPr>
          <p:spPr>
            <a:xfrm>
              <a:off x="-3" y="-1"/>
              <a:ext cx="9346517" cy="56759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31"/>
            <p:cNvSpPr txBox="1"/>
            <p:nvPr/>
          </p:nvSpPr>
          <p:spPr>
            <a:xfrm>
              <a:off x="-1" y="2647846"/>
              <a:ext cx="909133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20" name="Google Shape;20;p31" descr="Google Shape;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66" cy="75600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/>
          <p:nvPr/>
        </p:nvSpPr>
        <p:spPr>
          <a:xfrm>
            <a:off x="436350" y="6464001"/>
            <a:ext cx="7891862" cy="680481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" name="Google Shape;22;p31" descr="Imagen 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40" y="6462795"/>
            <a:ext cx="690489" cy="68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1" descr="Imagen 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4" y="1222172"/>
            <a:ext cx="1080007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1" descr="Imagen 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2364" y="418596"/>
            <a:ext cx="1080007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6689126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6689126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/>
          <p:nvPr/>
        </p:nvSpPr>
        <p:spPr>
          <a:xfrm>
            <a:off x="180894" y="180894"/>
            <a:ext cx="7911011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" name="Google Shape;30;p33"/>
          <p:cNvGrpSpPr/>
          <p:nvPr/>
        </p:nvGrpSpPr>
        <p:grpSpPr>
          <a:xfrm>
            <a:off x="8091891" y="451664"/>
            <a:ext cx="662119" cy="380244"/>
            <a:chOff x="-2" y="-1"/>
            <a:chExt cx="662118" cy="380243"/>
          </a:xfrm>
        </p:grpSpPr>
        <p:sp>
          <p:nvSpPr>
            <p:cNvPr id="31" name="Google Shape;31;p33"/>
            <p:cNvSpPr/>
            <p:nvPr/>
          </p:nvSpPr>
          <p:spPr>
            <a:xfrm>
              <a:off x="-2" y="327735"/>
              <a:ext cx="662118" cy="52507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33"/>
            <p:cNvSpPr txBox="1"/>
            <p:nvPr/>
          </p:nvSpPr>
          <p:spPr>
            <a:xfrm>
              <a:off x="-2" y="-1"/>
              <a:ext cx="66211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33"/>
          <p:cNvGrpSpPr/>
          <p:nvPr/>
        </p:nvGrpSpPr>
        <p:grpSpPr>
          <a:xfrm>
            <a:off x="8753990" y="451664"/>
            <a:ext cx="785413" cy="380244"/>
            <a:chOff x="-1" y="-1"/>
            <a:chExt cx="785411" cy="380243"/>
          </a:xfrm>
        </p:grpSpPr>
        <p:sp>
          <p:nvSpPr>
            <p:cNvPr id="34" name="Google Shape;34;p33"/>
            <p:cNvSpPr/>
            <p:nvPr/>
          </p:nvSpPr>
          <p:spPr>
            <a:xfrm>
              <a:off x="-1" y="327735"/>
              <a:ext cx="785411" cy="52507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33"/>
            <p:cNvSpPr txBox="1"/>
            <p:nvPr/>
          </p:nvSpPr>
          <p:spPr>
            <a:xfrm>
              <a:off x="-1" y="-1"/>
              <a:ext cx="78541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33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7" name="Google Shape;37;p33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Desarrollo y Bienestar del Personal</a:t>
            </a:r>
            <a:endParaRPr/>
          </a:p>
        </p:txBody>
      </p:sp>
      <p:sp>
        <p:nvSpPr>
          <p:cNvPr id="38" name="Google Shape;38;p33"/>
          <p:cNvSpPr txBox="1"/>
          <p:nvPr/>
        </p:nvSpPr>
        <p:spPr>
          <a:xfrm>
            <a:off x="8443617" y="271141"/>
            <a:ext cx="1166707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371697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34"/>
          <p:cNvSpPr/>
          <p:nvPr/>
        </p:nvSpPr>
        <p:spPr>
          <a:xfrm>
            <a:off x="180894" y="180894"/>
            <a:ext cx="7911011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3" name="Google Shape;43;p34"/>
          <p:cNvGrpSpPr/>
          <p:nvPr/>
        </p:nvGrpSpPr>
        <p:grpSpPr>
          <a:xfrm>
            <a:off x="8091891" y="451664"/>
            <a:ext cx="662119" cy="380244"/>
            <a:chOff x="-2" y="-1"/>
            <a:chExt cx="662118" cy="380243"/>
          </a:xfrm>
        </p:grpSpPr>
        <p:sp>
          <p:nvSpPr>
            <p:cNvPr id="44" name="Google Shape;44;p34"/>
            <p:cNvSpPr/>
            <p:nvPr/>
          </p:nvSpPr>
          <p:spPr>
            <a:xfrm>
              <a:off x="-2" y="327735"/>
              <a:ext cx="662118" cy="52507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34"/>
            <p:cNvSpPr txBox="1"/>
            <p:nvPr/>
          </p:nvSpPr>
          <p:spPr>
            <a:xfrm>
              <a:off x="-2" y="-1"/>
              <a:ext cx="66211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34"/>
          <p:cNvGrpSpPr/>
          <p:nvPr/>
        </p:nvGrpSpPr>
        <p:grpSpPr>
          <a:xfrm>
            <a:off x="8753990" y="451664"/>
            <a:ext cx="785413" cy="380244"/>
            <a:chOff x="-1" y="-1"/>
            <a:chExt cx="785411" cy="380243"/>
          </a:xfrm>
        </p:grpSpPr>
        <p:sp>
          <p:nvSpPr>
            <p:cNvPr id="47" name="Google Shape;47;p34"/>
            <p:cNvSpPr/>
            <p:nvPr/>
          </p:nvSpPr>
          <p:spPr>
            <a:xfrm>
              <a:off x="-1" y="327735"/>
              <a:ext cx="785411" cy="52507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34"/>
            <p:cNvSpPr txBox="1"/>
            <p:nvPr/>
          </p:nvSpPr>
          <p:spPr>
            <a:xfrm>
              <a:off x="-1" y="-1"/>
              <a:ext cx="78541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34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0" name="Google Shape;50;p34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Desarrollo y Bienestar del Personal</a:t>
            </a:r>
            <a:endParaRPr/>
          </a:p>
        </p:txBody>
      </p:sp>
      <p:sp>
        <p:nvSpPr>
          <p:cNvPr id="51" name="Google Shape;51;p34"/>
          <p:cNvSpPr txBox="1"/>
          <p:nvPr/>
        </p:nvSpPr>
        <p:spPr>
          <a:xfrm>
            <a:off x="8443617" y="271141"/>
            <a:ext cx="1166707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371697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/>
          <p:nvPr/>
        </p:nvSpPr>
        <p:spPr>
          <a:xfrm rot="10800000" flipH="1">
            <a:off x="181647" y="822025"/>
            <a:ext cx="9356707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35"/>
          <p:cNvSpPr/>
          <p:nvPr/>
        </p:nvSpPr>
        <p:spPr>
          <a:xfrm>
            <a:off x="180894" y="180894"/>
            <a:ext cx="7911011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6" name="Google Shape;56;p35"/>
          <p:cNvGrpSpPr/>
          <p:nvPr/>
        </p:nvGrpSpPr>
        <p:grpSpPr>
          <a:xfrm>
            <a:off x="8091891" y="451664"/>
            <a:ext cx="662119" cy="380244"/>
            <a:chOff x="-2" y="-1"/>
            <a:chExt cx="662118" cy="380243"/>
          </a:xfrm>
        </p:grpSpPr>
        <p:sp>
          <p:nvSpPr>
            <p:cNvPr id="57" name="Google Shape;57;p35"/>
            <p:cNvSpPr/>
            <p:nvPr/>
          </p:nvSpPr>
          <p:spPr>
            <a:xfrm>
              <a:off x="-2" y="327735"/>
              <a:ext cx="662118" cy="52507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35"/>
            <p:cNvSpPr txBox="1"/>
            <p:nvPr/>
          </p:nvSpPr>
          <p:spPr>
            <a:xfrm>
              <a:off x="-2" y="-1"/>
              <a:ext cx="66211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35"/>
          <p:cNvGrpSpPr/>
          <p:nvPr/>
        </p:nvGrpSpPr>
        <p:grpSpPr>
          <a:xfrm>
            <a:off x="8753990" y="451664"/>
            <a:ext cx="785413" cy="380244"/>
            <a:chOff x="-1" y="-1"/>
            <a:chExt cx="785411" cy="380243"/>
          </a:xfrm>
        </p:grpSpPr>
        <p:sp>
          <p:nvSpPr>
            <p:cNvPr id="60" name="Google Shape;60;p35"/>
            <p:cNvSpPr/>
            <p:nvPr/>
          </p:nvSpPr>
          <p:spPr>
            <a:xfrm>
              <a:off x="-1" y="327735"/>
              <a:ext cx="785411" cy="52507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35"/>
            <p:cNvSpPr txBox="1"/>
            <p:nvPr/>
          </p:nvSpPr>
          <p:spPr>
            <a:xfrm>
              <a:off x="-1" y="-1"/>
              <a:ext cx="78541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35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3" name="Google Shape;63;p35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Desarrollo y Bienestar del Personal</a:t>
            </a:r>
            <a:endParaRPr/>
          </a:p>
        </p:txBody>
      </p:sp>
      <p:sp>
        <p:nvSpPr>
          <p:cNvPr id="64" name="Google Shape;64;p35"/>
          <p:cNvSpPr txBox="1"/>
          <p:nvPr/>
        </p:nvSpPr>
        <p:spPr>
          <a:xfrm>
            <a:off x="8443617" y="271141"/>
            <a:ext cx="1166707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371697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/>
          <p:nvPr/>
        </p:nvSpPr>
        <p:spPr>
          <a:xfrm rot="10800000" flipH="1">
            <a:off x="181647" y="822025"/>
            <a:ext cx="9356707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36"/>
          <p:cNvSpPr/>
          <p:nvPr/>
        </p:nvSpPr>
        <p:spPr>
          <a:xfrm>
            <a:off x="180894" y="180894"/>
            <a:ext cx="7911011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9" name="Google Shape;69;p36"/>
          <p:cNvGrpSpPr/>
          <p:nvPr/>
        </p:nvGrpSpPr>
        <p:grpSpPr>
          <a:xfrm>
            <a:off x="8091891" y="451664"/>
            <a:ext cx="662119" cy="380244"/>
            <a:chOff x="-2" y="-1"/>
            <a:chExt cx="662118" cy="380243"/>
          </a:xfrm>
        </p:grpSpPr>
        <p:sp>
          <p:nvSpPr>
            <p:cNvPr id="70" name="Google Shape;70;p36"/>
            <p:cNvSpPr/>
            <p:nvPr/>
          </p:nvSpPr>
          <p:spPr>
            <a:xfrm>
              <a:off x="-2" y="327735"/>
              <a:ext cx="662118" cy="52507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36"/>
            <p:cNvSpPr txBox="1"/>
            <p:nvPr/>
          </p:nvSpPr>
          <p:spPr>
            <a:xfrm>
              <a:off x="-2" y="-1"/>
              <a:ext cx="66211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36"/>
          <p:cNvGrpSpPr/>
          <p:nvPr/>
        </p:nvGrpSpPr>
        <p:grpSpPr>
          <a:xfrm>
            <a:off x="8753990" y="451664"/>
            <a:ext cx="785413" cy="380244"/>
            <a:chOff x="-1" y="-1"/>
            <a:chExt cx="785411" cy="380243"/>
          </a:xfrm>
        </p:grpSpPr>
        <p:sp>
          <p:nvSpPr>
            <p:cNvPr id="73" name="Google Shape;73;p36"/>
            <p:cNvSpPr/>
            <p:nvPr/>
          </p:nvSpPr>
          <p:spPr>
            <a:xfrm>
              <a:off x="-1" y="327735"/>
              <a:ext cx="785411" cy="52507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36"/>
            <p:cNvSpPr txBox="1"/>
            <p:nvPr/>
          </p:nvSpPr>
          <p:spPr>
            <a:xfrm>
              <a:off x="-1" y="-1"/>
              <a:ext cx="78541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36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6" name="Google Shape;76;p36"/>
          <p:cNvSpPr txBox="1"/>
          <p:nvPr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Personal</a:t>
            </a:r>
            <a:endParaRPr dirty="0"/>
          </a:p>
        </p:txBody>
      </p:sp>
      <p:sp>
        <p:nvSpPr>
          <p:cNvPr id="77" name="Google Shape;77;p36"/>
          <p:cNvSpPr txBox="1"/>
          <p:nvPr/>
        </p:nvSpPr>
        <p:spPr>
          <a:xfrm>
            <a:off x="8443617" y="271141"/>
            <a:ext cx="1166707" cy="3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371697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/>
        </p:nvSpPr>
        <p:spPr>
          <a:xfrm rot="10800000" flipH="1">
            <a:off x="181647" y="822023"/>
            <a:ext cx="9356705" cy="6531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1" name="Google Shape;81;p37"/>
          <p:cNvGrpSpPr/>
          <p:nvPr/>
        </p:nvGrpSpPr>
        <p:grpSpPr>
          <a:xfrm>
            <a:off x="8091893" y="451665"/>
            <a:ext cx="662116" cy="380242"/>
            <a:chOff x="-2" y="0"/>
            <a:chExt cx="662115" cy="380241"/>
          </a:xfrm>
        </p:grpSpPr>
        <p:sp>
          <p:nvSpPr>
            <p:cNvPr id="82" name="Google Shape;82;p37"/>
            <p:cNvSpPr/>
            <p:nvPr/>
          </p:nvSpPr>
          <p:spPr>
            <a:xfrm>
              <a:off x="-2" y="327735"/>
              <a:ext cx="662115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37"/>
            <p:cNvSpPr txBox="1"/>
            <p:nvPr/>
          </p:nvSpPr>
          <p:spPr>
            <a:xfrm>
              <a:off x="-2" y="0"/>
              <a:ext cx="66211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37"/>
          <p:cNvGrpSpPr/>
          <p:nvPr/>
        </p:nvGrpSpPr>
        <p:grpSpPr>
          <a:xfrm>
            <a:off x="8753992" y="451665"/>
            <a:ext cx="785411" cy="380242"/>
            <a:chOff x="-1" y="0"/>
            <a:chExt cx="785409" cy="380241"/>
          </a:xfrm>
        </p:grpSpPr>
        <p:sp>
          <p:nvSpPr>
            <p:cNvPr id="85" name="Google Shape;85;p37"/>
            <p:cNvSpPr/>
            <p:nvPr/>
          </p:nvSpPr>
          <p:spPr>
            <a:xfrm>
              <a:off x="-1" y="327735"/>
              <a:ext cx="785409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37"/>
            <p:cNvSpPr txBox="1"/>
            <p:nvPr/>
          </p:nvSpPr>
          <p:spPr>
            <a:xfrm>
              <a:off x="-1" y="0"/>
              <a:ext cx="78540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8" name="Google Shape;88;p37"/>
          <p:cNvSpPr txBox="1"/>
          <p:nvPr/>
        </p:nvSpPr>
        <p:spPr>
          <a:xfrm>
            <a:off x="8170650" y="288449"/>
            <a:ext cx="1166706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37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371697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" name="Google Shape;68;p36"/>
          <p:cNvSpPr/>
          <p:nvPr userDrawn="1"/>
        </p:nvSpPr>
        <p:spPr>
          <a:xfrm>
            <a:off x="180894" y="180894"/>
            <a:ext cx="7911011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76;p36"/>
          <p:cNvSpPr txBox="1"/>
          <p:nvPr userDrawn="1"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Personal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 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8"/>
          <p:cNvSpPr/>
          <p:nvPr/>
        </p:nvSpPr>
        <p:spPr>
          <a:xfrm rot="10800000" flipH="1">
            <a:off x="181647" y="822025"/>
            <a:ext cx="9356707" cy="6531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3" name="Google Shape;93;p38"/>
          <p:cNvGrpSpPr/>
          <p:nvPr/>
        </p:nvGrpSpPr>
        <p:grpSpPr>
          <a:xfrm>
            <a:off x="8091891" y="451664"/>
            <a:ext cx="662119" cy="380244"/>
            <a:chOff x="-2" y="-1"/>
            <a:chExt cx="662118" cy="380243"/>
          </a:xfrm>
        </p:grpSpPr>
        <p:sp>
          <p:nvSpPr>
            <p:cNvPr id="94" name="Google Shape;94;p38"/>
            <p:cNvSpPr/>
            <p:nvPr/>
          </p:nvSpPr>
          <p:spPr>
            <a:xfrm>
              <a:off x="-2" y="327735"/>
              <a:ext cx="662118" cy="52507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38"/>
            <p:cNvSpPr txBox="1"/>
            <p:nvPr/>
          </p:nvSpPr>
          <p:spPr>
            <a:xfrm>
              <a:off x="-2" y="-1"/>
              <a:ext cx="66211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6" name="Google Shape;96;p38"/>
          <p:cNvGrpSpPr/>
          <p:nvPr/>
        </p:nvGrpSpPr>
        <p:grpSpPr>
          <a:xfrm>
            <a:off x="8753990" y="451664"/>
            <a:ext cx="785413" cy="380244"/>
            <a:chOff x="-1" y="-1"/>
            <a:chExt cx="785411" cy="380243"/>
          </a:xfrm>
        </p:grpSpPr>
        <p:sp>
          <p:nvSpPr>
            <p:cNvPr id="97" name="Google Shape;97;p38"/>
            <p:cNvSpPr/>
            <p:nvPr/>
          </p:nvSpPr>
          <p:spPr>
            <a:xfrm>
              <a:off x="-1" y="327735"/>
              <a:ext cx="785411" cy="52507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38"/>
            <p:cNvSpPr txBox="1"/>
            <p:nvPr/>
          </p:nvSpPr>
          <p:spPr>
            <a:xfrm>
              <a:off x="-1" y="-1"/>
              <a:ext cx="78541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9" name="Google Shape;99;p38"/>
          <p:cNvSpPr/>
          <p:nvPr/>
        </p:nvSpPr>
        <p:spPr>
          <a:xfrm>
            <a:off x="181646" y="180894"/>
            <a:ext cx="7909210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38"/>
          <p:cNvSpPr txBox="1"/>
          <p:nvPr/>
        </p:nvSpPr>
        <p:spPr>
          <a:xfrm>
            <a:off x="8170650" y="288449"/>
            <a:ext cx="1166707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01" name="Google Shape;101;p38"/>
          <p:cNvSpPr txBox="1"/>
          <p:nvPr/>
        </p:nvSpPr>
        <p:spPr>
          <a:xfrm>
            <a:off x="375975" y="6881800"/>
            <a:ext cx="6786599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sldNum" idx="12"/>
          </p:nvPr>
        </p:nvSpPr>
        <p:spPr>
          <a:xfrm>
            <a:off x="371697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" name="Google Shape;68;p36"/>
          <p:cNvSpPr/>
          <p:nvPr userDrawn="1"/>
        </p:nvSpPr>
        <p:spPr>
          <a:xfrm>
            <a:off x="180894" y="180894"/>
            <a:ext cx="7911011" cy="65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76;p36"/>
          <p:cNvSpPr txBox="1"/>
          <p:nvPr userDrawn="1"/>
        </p:nvSpPr>
        <p:spPr>
          <a:xfrm>
            <a:off x="442650" y="350322"/>
            <a:ext cx="7441801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Personal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0"/>
          <p:cNvGrpSpPr/>
          <p:nvPr/>
        </p:nvGrpSpPr>
        <p:grpSpPr>
          <a:xfrm>
            <a:off x="242844" y="1756540"/>
            <a:ext cx="9346518" cy="5675940"/>
            <a:chOff x="-3" y="-1"/>
            <a:chExt cx="9346517" cy="5675938"/>
          </a:xfrm>
        </p:grpSpPr>
        <p:sp>
          <p:nvSpPr>
            <p:cNvPr id="7" name="Google Shape;7;p30"/>
            <p:cNvSpPr/>
            <p:nvPr/>
          </p:nvSpPr>
          <p:spPr>
            <a:xfrm>
              <a:off x="-3" y="-1"/>
              <a:ext cx="9346517" cy="56759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8;p30"/>
            <p:cNvSpPr txBox="1"/>
            <p:nvPr/>
          </p:nvSpPr>
          <p:spPr>
            <a:xfrm>
              <a:off x="-1" y="2647846"/>
              <a:ext cx="909133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9" name="Google Shape;9;p30" descr="Imagen 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0" descr="Imagen 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72364" y="1222172"/>
            <a:ext cx="1080007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0" descr="Imagen 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72364" y="418596"/>
            <a:ext cx="1080007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689126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76618" y="6563127"/>
            <a:ext cx="7012135" cy="4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74944" y="2049134"/>
            <a:ext cx="1444336" cy="36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139095" y="834800"/>
            <a:ext cx="4156812" cy="33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340018" y="2325794"/>
            <a:ext cx="4118097" cy="166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DESARROLLO Y BIENESTAR DEL PERSONAL</a:t>
            </a:r>
            <a:endParaRPr/>
          </a:p>
        </p:txBody>
      </p:sp>
      <p:pic>
        <p:nvPicPr>
          <p:cNvPr id="111" name="Google Shape;111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7104" y="2502112"/>
            <a:ext cx="4041825" cy="384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10"/>
          <p:cNvGrpSpPr/>
          <p:nvPr/>
        </p:nvGrpSpPr>
        <p:grpSpPr>
          <a:xfrm>
            <a:off x="466014" y="2017399"/>
            <a:ext cx="4742602" cy="4603328"/>
            <a:chOff x="-2" y="-2"/>
            <a:chExt cx="4742601" cy="4603327"/>
          </a:xfrm>
        </p:grpSpPr>
        <p:sp>
          <p:nvSpPr>
            <p:cNvPr id="265" name="Google Shape;265;p10"/>
            <p:cNvSpPr/>
            <p:nvPr/>
          </p:nvSpPr>
          <p:spPr>
            <a:xfrm>
              <a:off x="-2" y="-2"/>
              <a:ext cx="4742601" cy="4603327"/>
            </a:xfrm>
            <a:prstGeom prst="roundRect">
              <a:avLst>
                <a:gd name="adj" fmla="val 6511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87781" y="2111541"/>
              <a:ext cx="4567033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67" name="Google Shape;267;p10"/>
          <p:cNvSpPr txBox="1"/>
          <p:nvPr/>
        </p:nvSpPr>
        <p:spPr>
          <a:xfrm>
            <a:off x="452171" y="1269909"/>
            <a:ext cx="89505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ESCALA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GRÁFICA SEMI CONTINUA</a:t>
            </a:r>
            <a:endParaRPr/>
          </a:p>
        </p:txBody>
      </p:sp>
      <p:sp>
        <p:nvSpPr>
          <p:cNvPr id="268" name="Google Shape;268;p10"/>
          <p:cNvSpPr txBox="1"/>
          <p:nvPr/>
        </p:nvSpPr>
        <p:spPr>
          <a:xfrm>
            <a:off x="487114" y="955528"/>
            <a:ext cx="4700404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pic>
        <p:nvPicPr>
          <p:cNvPr id="269" name="Google Shape;269;p10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62" y="1781561"/>
            <a:ext cx="4920128" cy="481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1"/>
          <p:cNvGrpSpPr/>
          <p:nvPr/>
        </p:nvGrpSpPr>
        <p:grpSpPr>
          <a:xfrm>
            <a:off x="377123" y="1970760"/>
            <a:ext cx="7441814" cy="4737897"/>
            <a:chOff x="-1" y="-1"/>
            <a:chExt cx="7441812" cy="4737896"/>
          </a:xfrm>
        </p:grpSpPr>
        <p:sp>
          <p:nvSpPr>
            <p:cNvPr id="276" name="Google Shape;276;p11"/>
            <p:cNvSpPr/>
            <p:nvPr/>
          </p:nvSpPr>
          <p:spPr>
            <a:xfrm>
              <a:off x="-1" y="-1"/>
              <a:ext cx="7441812" cy="4737896"/>
            </a:xfrm>
            <a:prstGeom prst="roundRect">
              <a:avLst>
                <a:gd name="adj" fmla="val 9881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7" name="Google Shape;277;p11"/>
            <p:cNvSpPr txBox="1"/>
            <p:nvPr/>
          </p:nvSpPr>
          <p:spPr>
            <a:xfrm>
              <a:off x="137113" y="2178825"/>
              <a:ext cx="716757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78" name="Google Shape;278;p11"/>
          <p:cNvSpPr txBox="1"/>
          <p:nvPr/>
        </p:nvSpPr>
        <p:spPr>
          <a:xfrm>
            <a:off x="648740" y="2603291"/>
            <a:ext cx="4544171" cy="347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instrumento se utiliza para evaluar el desempeño de las y los trabajadores mediante el uso de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frases descriptivas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enfocadas en determinados aspectos de sus comportamientos.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bloque está compuesto por dos,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cuatro o más frases. 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evaluador debe escoger una o dos frases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cada bloque: 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que más se apliquen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desempeño del evaluado y  las que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menos lo representen. De ahí surge la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denominación de selección forzada.</a:t>
            </a:r>
            <a:endParaRPr/>
          </a:p>
        </p:txBody>
      </p:sp>
      <p:sp>
        <p:nvSpPr>
          <p:cNvPr id="279" name="Google Shape;279;p11"/>
          <p:cNvSpPr txBox="1"/>
          <p:nvPr/>
        </p:nvSpPr>
        <p:spPr>
          <a:xfrm>
            <a:off x="452174" y="1269909"/>
            <a:ext cx="339975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ELECCIÓN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FORZADA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506150" y="980666"/>
            <a:ext cx="4700400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pic>
        <p:nvPicPr>
          <p:cNvPr id="281" name="Google Shape;281;p11" descr="Imagen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0030" y="2429620"/>
            <a:ext cx="4085867" cy="382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2"/>
          <p:cNvGrpSpPr/>
          <p:nvPr/>
        </p:nvGrpSpPr>
        <p:grpSpPr>
          <a:xfrm>
            <a:off x="466019" y="2017397"/>
            <a:ext cx="8605511" cy="4164041"/>
            <a:chOff x="-2" y="-1"/>
            <a:chExt cx="8605509" cy="4164039"/>
          </a:xfrm>
        </p:grpSpPr>
        <p:sp>
          <p:nvSpPr>
            <p:cNvPr id="288" name="Google Shape;288;p12"/>
            <p:cNvSpPr/>
            <p:nvPr/>
          </p:nvSpPr>
          <p:spPr>
            <a:xfrm>
              <a:off x="-2" y="-1"/>
              <a:ext cx="8605509" cy="4164039"/>
            </a:xfrm>
            <a:prstGeom prst="roundRect">
              <a:avLst>
                <a:gd name="adj" fmla="val 9881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120505" y="1891895"/>
              <a:ext cx="8364491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90" name="Google Shape;290;p12"/>
          <p:cNvSpPr txBox="1"/>
          <p:nvPr/>
        </p:nvSpPr>
        <p:spPr>
          <a:xfrm>
            <a:off x="648739" y="2265058"/>
            <a:ext cx="8078573" cy="358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Investigación de Campo es uno de los instrumentos más tradicionales y más completos de la Evaluación de Desempeño. Se basa en el principio de la responsabilidad de línea y función de staff en el proceso de Evaluación de Desempeño. 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 su nombre a que requiere de entrevistas con un especialista de evaluación (staff) y los gerentes de línea para evaluar en conjunto el desempeño de las y los evaluados. A partir de la entrevista con cada gerente, el especialista diligencia un formulario para cada empleado evaluado. 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 aplicación se desarrolla en cuatro etapas: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Entrevista de evaluación inicial.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Entrevista de análisis complementario.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Planeación de las medidas. </a:t>
            </a:r>
            <a:endParaRPr/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Acompañamiento posterior de los resultados. 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452171" y="1269909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INVESTIGACIÓN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CAMPO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480750" y="944833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p13"/>
          <p:cNvGrpSpPr/>
          <p:nvPr/>
        </p:nvGrpSpPr>
        <p:grpSpPr>
          <a:xfrm>
            <a:off x="402513" y="1781555"/>
            <a:ext cx="4347599" cy="4874201"/>
            <a:chOff x="-2" y="-2"/>
            <a:chExt cx="4347598" cy="4874199"/>
          </a:xfrm>
        </p:grpSpPr>
        <p:sp>
          <p:nvSpPr>
            <p:cNvPr id="299" name="Google Shape;299;p13"/>
            <p:cNvSpPr/>
            <p:nvPr/>
          </p:nvSpPr>
          <p:spPr>
            <a:xfrm>
              <a:off x="-2" y="-2"/>
              <a:ext cx="4347598" cy="4874199"/>
            </a:xfrm>
            <a:prstGeom prst="roundRect">
              <a:avLst>
                <a:gd name="adj" fmla="val 6511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82909" y="2246976"/>
              <a:ext cx="4181777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01" name="Google Shape;301;p13"/>
          <p:cNvSpPr txBox="1"/>
          <p:nvPr/>
        </p:nvSpPr>
        <p:spPr>
          <a:xfrm>
            <a:off x="455350" y="941003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420596" y="1223459"/>
            <a:ext cx="8950508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INVESTIGACIÓN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CAMPO</a:t>
            </a:r>
            <a:endParaRPr/>
          </a:p>
        </p:txBody>
      </p:sp>
      <p:pic>
        <p:nvPicPr>
          <p:cNvPr id="303" name="Google Shape;303;p13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971" y="1898474"/>
            <a:ext cx="4002688" cy="465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 txBox="1"/>
          <p:nvPr/>
        </p:nvSpPr>
        <p:spPr>
          <a:xfrm>
            <a:off x="426771" y="1346109"/>
            <a:ext cx="3476956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INCIDENTES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CRÍTICOS</a:t>
            </a:r>
            <a:endParaRPr/>
          </a:p>
        </p:txBody>
      </p:sp>
      <p:sp>
        <p:nvSpPr>
          <p:cNvPr id="310" name="Google Shape;310;p14"/>
          <p:cNvSpPr txBox="1"/>
          <p:nvPr/>
        </p:nvSpPr>
        <p:spPr>
          <a:xfrm>
            <a:off x="455350" y="1069827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grpSp>
        <p:nvGrpSpPr>
          <p:cNvPr id="311" name="Google Shape;311;p14"/>
          <p:cNvGrpSpPr/>
          <p:nvPr/>
        </p:nvGrpSpPr>
        <p:grpSpPr>
          <a:xfrm>
            <a:off x="300918" y="2003233"/>
            <a:ext cx="5582453" cy="4681409"/>
            <a:chOff x="-1" y="-2"/>
            <a:chExt cx="5582451" cy="4681407"/>
          </a:xfrm>
        </p:grpSpPr>
        <p:sp>
          <p:nvSpPr>
            <p:cNvPr id="312" name="Google Shape;312;p14"/>
            <p:cNvSpPr/>
            <p:nvPr/>
          </p:nvSpPr>
          <p:spPr>
            <a:xfrm>
              <a:off x="-1" y="-2"/>
              <a:ext cx="5582451" cy="4681407"/>
            </a:xfrm>
            <a:prstGeom prst="roundRect">
              <a:avLst>
                <a:gd name="adj" fmla="val 9881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3" name="Google Shape;313;p14"/>
            <p:cNvSpPr txBox="1"/>
            <p:nvPr/>
          </p:nvSpPr>
          <p:spPr>
            <a:xfrm>
              <a:off x="135479" y="2150581"/>
              <a:ext cx="5311487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4" name="Google Shape;314;p14"/>
          <p:cNvSpPr txBox="1"/>
          <p:nvPr/>
        </p:nvSpPr>
        <p:spPr>
          <a:xfrm>
            <a:off x="483640" y="2726368"/>
            <a:ext cx="4050583" cy="32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Instrumento tradicional de Evaluación de Desempeño bastante sencillo, basado en las características extremas (incidentes críticos)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representan desempeño muy positivo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(éxito)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muy negativo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(fracaso). 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método no se ocupa del desempeño normal, sino de los desempeños positivos o negativos excepcionales. Cada factor de evaluación de desempeño se transforma en incidente crítico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excepcional para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evaluar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fortalezas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 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debilidades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cada trabajador o trabajadora.</a:t>
            </a:r>
            <a:endParaRPr/>
          </a:p>
        </p:txBody>
      </p:sp>
      <p:pic>
        <p:nvPicPr>
          <p:cNvPr id="315" name="Google Shape;315;p14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395" y="2631782"/>
            <a:ext cx="4904588" cy="342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5"/>
          <p:cNvGrpSpPr/>
          <p:nvPr/>
        </p:nvGrpSpPr>
        <p:grpSpPr>
          <a:xfrm>
            <a:off x="371777" y="2271010"/>
            <a:ext cx="5146737" cy="2540487"/>
            <a:chOff x="-1" y="0"/>
            <a:chExt cx="5146736" cy="2540486"/>
          </a:xfrm>
        </p:grpSpPr>
        <p:sp>
          <p:nvSpPr>
            <p:cNvPr id="322" name="Google Shape;322;p15"/>
            <p:cNvSpPr/>
            <p:nvPr/>
          </p:nvSpPr>
          <p:spPr>
            <a:xfrm>
              <a:off x="-1" y="0"/>
              <a:ext cx="5146736" cy="2540486"/>
            </a:xfrm>
            <a:prstGeom prst="roundRect">
              <a:avLst>
                <a:gd name="adj" fmla="val 9635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76453" y="1080121"/>
              <a:ext cx="4993826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id="324" name="Google Shape;324;p15" descr="Imagen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344" y="2056308"/>
            <a:ext cx="482548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382496" y="1463855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</p:txBody>
      </p:sp>
      <p:pic>
        <p:nvPicPr>
          <p:cNvPr id="327" name="Google Shape;327;p15" descr="Imagen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4191" y="1567118"/>
            <a:ext cx="2957399" cy="524865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599381" y="2843485"/>
            <a:ext cx="4691532" cy="155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acuerdo a los instrumentos de evaluación que hemos conocido:</a:t>
            </a:r>
            <a:endParaRPr/>
          </a:p>
          <a:p>
            <a:pPr marL="0" marR="0" lvl="0" indent="0" algn="l" rtl="0">
              <a:lnSpc>
                <a:spcPct val="11375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¿Crees que las empresas utilizan los Instrumentos de Medición de Desempeño solo para medir el cumplimiento de objetivos en beneficio propio, o crees que también miden otras cosas?</a:t>
            </a:r>
            <a:endParaRPr/>
          </a:p>
        </p:txBody>
      </p:sp>
      <p:sp>
        <p:nvSpPr>
          <p:cNvPr id="329" name="Google Shape;329;p15"/>
          <p:cNvSpPr txBox="1"/>
          <p:nvPr/>
        </p:nvSpPr>
        <p:spPr>
          <a:xfrm>
            <a:off x="468628" y="5082485"/>
            <a:ext cx="5146720" cy="111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invito a </a:t>
            </a: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compartir tus reflexiones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 través de un plenario con los demás grupos.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 txBox="1"/>
          <p:nvPr/>
        </p:nvSpPr>
        <p:spPr>
          <a:xfrm>
            <a:off x="375971" y="1265365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399121" y="5643283"/>
            <a:ext cx="1648812" cy="45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</p:txBody>
      </p:sp>
      <p:grpSp>
        <p:nvGrpSpPr>
          <p:cNvPr id="337" name="Google Shape;337;p16"/>
          <p:cNvGrpSpPr/>
          <p:nvPr/>
        </p:nvGrpSpPr>
        <p:grpSpPr>
          <a:xfrm>
            <a:off x="371777" y="2271010"/>
            <a:ext cx="5146737" cy="3238547"/>
            <a:chOff x="-1" y="0"/>
            <a:chExt cx="5146736" cy="3238546"/>
          </a:xfrm>
        </p:grpSpPr>
        <p:sp>
          <p:nvSpPr>
            <p:cNvPr id="338" name="Google Shape;338;p16"/>
            <p:cNvSpPr/>
            <p:nvPr/>
          </p:nvSpPr>
          <p:spPr>
            <a:xfrm>
              <a:off x="-1" y="0"/>
              <a:ext cx="5146736" cy="3238546"/>
            </a:xfrm>
            <a:prstGeom prst="roundRect">
              <a:avLst>
                <a:gd name="adj" fmla="val 9635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96152" y="1429152"/>
              <a:ext cx="495442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id="340" name="Google Shape;340;p16" descr="Imagen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344" y="2056308"/>
            <a:ext cx="482548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 txBox="1"/>
          <p:nvPr/>
        </p:nvSpPr>
        <p:spPr>
          <a:xfrm>
            <a:off x="554103" y="2693941"/>
            <a:ext cx="4836754" cy="232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concluir, el docente menciona la siguiente reflexión: </a:t>
            </a:r>
            <a:endParaRPr/>
          </a:p>
          <a:p>
            <a:pPr marL="0" marR="0" lvl="0" indent="0" algn="l" rtl="0">
              <a:lnSpc>
                <a:spcPct val="11375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“Antes, las empresas se enfocaban solo en medir el cumplimiento de objetivos, sin embargo, en la actualidad se enfocan en el entrenamiento individual y en la retroalimentación de sus colaboradores, con el objetivo de que desarrollen sus capacidades, potencien sus fortalezas y puedan dar lo mejor de sí mismo dentro y fuera de las organizaciones”.</a:t>
            </a:r>
            <a:endParaRPr/>
          </a:p>
        </p:txBody>
      </p:sp>
      <p:pic>
        <p:nvPicPr>
          <p:cNvPr id="342" name="Google Shape;342;p16" descr="Imagen 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252" y="1315762"/>
            <a:ext cx="2617382" cy="567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7"/>
          <p:cNvSpPr txBox="1"/>
          <p:nvPr/>
        </p:nvSpPr>
        <p:spPr>
          <a:xfrm>
            <a:off x="452171" y="1249090"/>
            <a:ext cx="8950508" cy="89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DIMENSIONES Y FACTORES QUE COMPONEN LOS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grpSp>
        <p:nvGrpSpPr>
          <p:cNvPr id="349" name="Google Shape;349;p17"/>
          <p:cNvGrpSpPr/>
          <p:nvPr/>
        </p:nvGrpSpPr>
        <p:grpSpPr>
          <a:xfrm>
            <a:off x="466018" y="2188950"/>
            <a:ext cx="4859086" cy="4390397"/>
            <a:chOff x="-2" y="-2"/>
            <a:chExt cx="4859084" cy="4390395"/>
          </a:xfrm>
        </p:grpSpPr>
        <p:sp>
          <p:nvSpPr>
            <p:cNvPr id="350" name="Google Shape;350;p17"/>
            <p:cNvSpPr/>
            <p:nvPr/>
          </p:nvSpPr>
          <p:spPr>
            <a:xfrm>
              <a:off x="-2" y="-2"/>
              <a:ext cx="4859084" cy="4390395"/>
            </a:xfrm>
            <a:prstGeom prst="roundRect">
              <a:avLst>
                <a:gd name="adj" fmla="val 640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82295" y="2005073"/>
              <a:ext cx="4694490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2" name="Google Shape;352;p17"/>
          <p:cNvSpPr txBox="1"/>
          <p:nvPr/>
        </p:nvSpPr>
        <p:spPr>
          <a:xfrm>
            <a:off x="648740" y="3088250"/>
            <a:ext cx="4050583" cy="284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dimensiones de una Evaluación de Desempeño responde al ítem que se quiere evaluar. Cada dimensión se despliega distintos factores relacionados a ella.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Desempeño: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cumplimiento de obligaciones, actividades y tareas.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Competencias: 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Habilidades, capacidades y conocimientos para cumplir eficientemente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determinada tarea.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esperados.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473776" y="2179564"/>
            <a:ext cx="1702269" cy="456738"/>
          </a:xfrm>
          <a:prstGeom prst="roundRect">
            <a:avLst>
              <a:gd name="adj" fmla="val 50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511744" y="2266962"/>
            <a:ext cx="1618583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DIMENSIONES</a:t>
            </a:r>
            <a:endParaRPr/>
          </a:p>
        </p:txBody>
      </p:sp>
      <p:graphicFrame>
        <p:nvGraphicFramePr>
          <p:cNvPr id="355" name="Google Shape;355;p17"/>
          <p:cNvGraphicFramePr/>
          <p:nvPr/>
        </p:nvGraphicFramePr>
        <p:xfrm>
          <a:off x="5604676" y="24849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{5E83C3DE-76EA-4A68-97B3-B276CF01A7B9}</a:tableStyleId>
              </a:tblPr>
              <a:tblGrid>
                <a:gridCol w="30480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Dimensiones</a:t>
                      </a:r>
                      <a:endParaRPr/>
                    </a:p>
                  </a:txBody>
                  <a:tcPr marL="45725" marR="45725" marT="45725" marB="45725">
                    <a:solidFill>
                      <a:srgbClr val="ED6B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Desempeño</a:t>
                      </a:r>
                      <a:r>
                        <a:rPr lang="en-US" sz="1500" b="0" u="none" strike="noStrike" cap="none"/>
                        <a:t> (Características)</a:t>
                      </a:r>
                      <a:endParaRPr/>
                    </a:p>
                  </a:txBody>
                  <a:tcPr marL="45725" marR="45725" marT="45725" marB="45725">
                    <a:solidFill>
                      <a:srgbClr val="F7E3D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Competencias</a:t>
                      </a:r>
                      <a:r>
                        <a:rPr lang="en-US" sz="1500" b="0" u="none" strike="noStrike" cap="none"/>
                        <a:t> (Habilidades)</a:t>
                      </a:r>
                      <a:endParaRPr/>
                    </a:p>
                  </a:txBody>
                  <a:tcPr marL="45725" marR="45725" marT="45725" marB="45725">
                    <a:solidFill>
                      <a:srgbClr val="F7E3D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Objetivos</a:t>
                      </a:r>
                      <a:r>
                        <a:rPr lang="en-US" sz="1500" b="0" u="none" strike="noStrike" cap="none"/>
                        <a:t> (Resultados obtenidos)</a:t>
                      </a:r>
                      <a:endParaRPr/>
                    </a:p>
                  </a:txBody>
                  <a:tcPr marL="45725" marR="45725" marT="45725" marB="45725">
                    <a:solidFill>
                      <a:srgbClr val="F7E3D1"/>
                    </a:solidFill>
                  </a:tcPr>
                </a:tc>
              </a:tr>
            </a:tbl>
          </a:graphicData>
        </a:graphic>
      </p:graphicFrame>
      <p:pic>
        <p:nvPicPr>
          <p:cNvPr id="356" name="Google Shape;356;p17" descr="Gráfico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759489" y="4656933"/>
            <a:ext cx="2646129" cy="2890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17"/>
          <p:cNvGrpSpPr/>
          <p:nvPr/>
        </p:nvGrpSpPr>
        <p:grpSpPr>
          <a:xfrm>
            <a:off x="5418176" y="4290098"/>
            <a:ext cx="2950338" cy="940308"/>
            <a:chOff x="7635" y="-1"/>
            <a:chExt cx="2950336" cy="940307"/>
          </a:xfrm>
        </p:grpSpPr>
        <p:grpSp>
          <p:nvGrpSpPr>
            <p:cNvPr id="358" name="Google Shape;358;p17"/>
            <p:cNvGrpSpPr/>
            <p:nvPr/>
          </p:nvGrpSpPr>
          <p:grpSpPr>
            <a:xfrm>
              <a:off x="547893" y="-1"/>
              <a:ext cx="2410078" cy="918523"/>
              <a:chOff x="-1" y="0"/>
              <a:chExt cx="2410077" cy="918521"/>
            </a:xfrm>
          </p:grpSpPr>
          <p:sp>
            <p:nvSpPr>
              <p:cNvPr id="359" name="Google Shape;359;p17"/>
              <p:cNvSpPr/>
              <p:nvPr/>
            </p:nvSpPr>
            <p:spPr>
              <a:xfrm rot="10800000" flipH="1">
                <a:off x="-1" y="0"/>
                <a:ext cx="2410077" cy="918521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60" name="Google Shape;360;p17"/>
              <p:cNvSpPr txBox="1"/>
              <p:nvPr/>
            </p:nvSpPr>
            <p:spPr>
              <a:xfrm rot="10800000">
                <a:off x="44837" y="269159"/>
                <a:ext cx="2320401" cy="380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61" name="Google Shape;361;p17"/>
            <p:cNvSpPr/>
            <p:nvPr/>
          </p:nvSpPr>
          <p:spPr>
            <a:xfrm rot="-6352954" flipH="1">
              <a:off x="190634" y="351067"/>
              <a:ext cx="360677" cy="652895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62" name="Google Shape;362;p17"/>
          <p:cNvSpPr txBox="1"/>
          <p:nvPr/>
        </p:nvSpPr>
        <p:spPr>
          <a:xfrm>
            <a:off x="6004159" y="4595471"/>
            <a:ext cx="2318625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 de dimensiones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452171" y="1249090"/>
            <a:ext cx="8950508" cy="89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DIMENSIONES Y FACTORES QUE COMPONEN LOS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grpSp>
        <p:nvGrpSpPr>
          <p:cNvPr id="369" name="Google Shape;369;p18"/>
          <p:cNvGrpSpPr/>
          <p:nvPr/>
        </p:nvGrpSpPr>
        <p:grpSpPr>
          <a:xfrm>
            <a:off x="466018" y="2471659"/>
            <a:ext cx="4534253" cy="2290357"/>
            <a:chOff x="-2" y="-2"/>
            <a:chExt cx="4534251" cy="2290355"/>
          </a:xfrm>
        </p:grpSpPr>
        <p:sp>
          <p:nvSpPr>
            <p:cNvPr id="370" name="Google Shape;370;p18"/>
            <p:cNvSpPr/>
            <p:nvPr/>
          </p:nvSpPr>
          <p:spPr>
            <a:xfrm>
              <a:off x="-2" y="-2"/>
              <a:ext cx="4534251" cy="2290355"/>
            </a:xfrm>
            <a:prstGeom prst="roundRect">
              <a:avLst>
                <a:gd name="adj" fmla="val 9661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1" name="Google Shape;371;p18"/>
            <p:cNvSpPr txBox="1"/>
            <p:nvPr/>
          </p:nvSpPr>
          <p:spPr>
            <a:xfrm>
              <a:off x="64806" y="955053"/>
              <a:ext cx="4404633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72" name="Google Shape;372;p18"/>
          <p:cNvSpPr txBox="1"/>
          <p:nvPr/>
        </p:nvSpPr>
        <p:spPr>
          <a:xfrm>
            <a:off x="648740" y="3082025"/>
            <a:ext cx="4050583" cy="135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variados factores para considerar al momento de elaborar el instrumento de Evaluación de Desempeño. Éstos dependerán del método a utilizar. Dentro de los más comunes encontramos:</a:t>
            </a:r>
            <a:endParaRPr/>
          </a:p>
        </p:txBody>
      </p:sp>
      <p:sp>
        <p:nvSpPr>
          <p:cNvPr id="373" name="Google Shape;373;p18"/>
          <p:cNvSpPr/>
          <p:nvPr/>
        </p:nvSpPr>
        <p:spPr>
          <a:xfrm>
            <a:off x="473776" y="2471664"/>
            <a:ext cx="1702269" cy="456738"/>
          </a:xfrm>
          <a:prstGeom prst="roundRect">
            <a:avLst>
              <a:gd name="adj" fmla="val 50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511744" y="2559062"/>
            <a:ext cx="1618583" cy="73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FACTORES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5" name="Google Shape;375;p18" descr="Gráfico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62720" y="4656933"/>
            <a:ext cx="2646129" cy="2890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18"/>
          <p:cNvGrpSpPr/>
          <p:nvPr/>
        </p:nvGrpSpPr>
        <p:grpSpPr>
          <a:xfrm>
            <a:off x="1200986" y="5201877"/>
            <a:ext cx="2938461" cy="918521"/>
            <a:chOff x="-1" y="0"/>
            <a:chExt cx="2938458" cy="918520"/>
          </a:xfrm>
        </p:grpSpPr>
        <p:grpSp>
          <p:nvGrpSpPr>
            <p:cNvPr id="377" name="Google Shape;377;p18"/>
            <p:cNvGrpSpPr/>
            <p:nvPr/>
          </p:nvGrpSpPr>
          <p:grpSpPr>
            <a:xfrm>
              <a:off x="-1" y="0"/>
              <a:ext cx="2410075" cy="918520"/>
              <a:chOff x="-1" y="0"/>
              <a:chExt cx="2410074" cy="918519"/>
            </a:xfrm>
          </p:grpSpPr>
          <p:sp>
            <p:nvSpPr>
              <p:cNvPr id="378" name="Google Shape;378;p18"/>
              <p:cNvSpPr/>
              <p:nvPr/>
            </p:nvSpPr>
            <p:spPr>
              <a:xfrm flipH="1">
                <a:off x="-1" y="0"/>
                <a:ext cx="2410074" cy="918519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79" name="Google Shape;379;p18"/>
              <p:cNvSpPr txBox="1"/>
              <p:nvPr/>
            </p:nvSpPr>
            <p:spPr>
              <a:xfrm>
                <a:off x="44837" y="269133"/>
                <a:ext cx="2320398" cy="380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80" name="Google Shape;380;p18"/>
            <p:cNvSpPr/>
            <p:nvPr/>
          </p:nvSpPr>
          <p:spPr>
            <a:xfrm rot="4447046" flipH="1">
              <a:off x="2394781" y="-6229"/>
              <a:ext cx="360677" cy="652895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1" name="Google Shape;381;p18"/>
          <p:cNvSpPr txBox="1"/>
          <p:nvPr/>
        </p:nvSpPr>
        <p:spPr>
          <a:xfrm>
            <a:off x="1246712" y="5516850"/>
            <a:ext cx="2318620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 de factores</a:t>
            </a:r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5141834" y="2471656"/>
            <a:ext cx="2955127" cy="3031012"/>
            <a:chOff x="-1" y="-1"/>
            <a:chExt cx="2955126" cy="3031010"/>
          </a:xfrm>
        </p:grpSpPr>
        <p:sp>
          <p:nvSpPr>
            <p:cNvPr id="383" name="Google Shape;383;p18"/>
            <p:cNvSpPr/>
            <p:nvPr/>
          </p:nvSpPr>
          <p:spPr>
            <a:xfrm>
              <a:off x="-1" y="-1"/>
              <a:ext cx="2955126" cy="3031010"/>
            </a:xfrm>
            <a:prstGeom prst="roundRect">
              <a:avLst>
                <a:gd name="adj" fmla="val 64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55393" y="1325383"/>
              <a:ext cx="2844336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85" name="Google Shape;385;p18"/>
          <p:cNvSpPr txBox="1"/>
          <p:nvPr/>
        </p:nvSpPr>
        <p:spPr>
          <a:xfrm>
            <a:off x="5337485" y="2616321"/>
            <a:ext cx="2759479" cy="27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Calidad de trabajo.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de trabajo.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Conocimiento del puesto.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Iniciativa.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Innovación y creatividad.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Relaciones interpersonales.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Liderazgo.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Responsabilidad.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Puntualidad.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Utilización de recursos.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19"/>
          <p:cNvGrpSpPr/>
          <p:nvPr/>
        </p:nvGrpSpPr>
        <p:grpSpPr>
          <a:xfrm>
            <a:off x="112649" y="2294485"/>
            <a:ext cx="9490198" cy="3939146"/>
            <a:chOff x="-2" y="-1"/>
            <a:chExt cx="9490196" cy="3939145"/>
          </a:xfrm>
        </p:grpSpPr>
        <p:sp>
          <p:nvSpPr>
            <p:cNvPr id="392" name="Google Shape;392;p19"/>
            <p:cNvSpPr/>
            <p:nvPr/>
          </p:nvSpPr>
          <p:spPr>
            <a:xfrm>
              <a:off x="-2" y="-1"/>
              <a:ext cx="9490196" cy="3939145"/>
            </a:xfrm>
            <a:prstGeom prst="roundRect">
              <a:avLst>
                <a:gd name="adj" fmla="val 724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3" name="Google Shape;393;p19"/>
            <p:cNvSpPr txBox="1"/>
            <p:nvPr/>
          </p:nvSpPr>
          <p:spPr>
            <a:xfrm>
              <a:off x="83633" y="1779450"/>
              <a:ext cx="9322924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94" name="Google Shape;394;p19"/>
          <p:cNvSpPr txBox="1"/>
          <p:nvPr/>
        </p:nvSpPr>
        <p:spPr>
          <a:xfrm>
            <a:off x="716032" y="2498734"/>
            <a:ext cx="8422786" cy="32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más utilizados: 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Iniciativa: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Mide si las y los colaboradores actúan de manera independiente sin necesidad de indicaciones constantes, si lo hacen de manera eficaz y si son capaces de tener nuevas ideas al enfrentar eventuales situaciones y problemas.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Innovación y creatividad: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Mide el grado que tengan las y los colaboradores considerando las tendencias, evolución del mercado, el desarrollo de nuevos productos, innovaciones en el proceso, producto y/o nuevas ideas en el campo que puedan mejorar los niveles de productividad, entre otros factores.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Relaciones interpersonales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Mide si las y los trabajadores mantienen adecuadas relaciones con subordinados, superiores y compañeros, con clientes internos y externos, y el grado para fomentar la participación e integración del personal. </a:t>
            </a:r>
            <a:endParaRPr/>
          </a:p>
        </p:txBody>
      </p:sp>
      <p:sp>
        <p:nvSpPr>
          <p:cNvPr id="395" name="Google Shape;395;p19"/>
          <p:cNvSpPr txBox="1"/>
          <p:nvPr/>
        </p:nvSpPr>
        <p:spPr>
          <a:xfrm>
            <a:off x="452171" y="1249090"/>
            <a:ext cx="8950508" cy="89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DIMENSIONES Y FACTORES QUE COMPONEN LOS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365419" y="2049134"/>
            <a:ext cx="1444336" cy="36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139095" y="834800"/>
            <a:ext cx="4156812" cy="33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DESARROLLO Y BIENESTAR DEL PERSONAL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65418" y="2298961"/>
            <a:ext cx="4118097" cy="115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MEDICIÓN DEL DESEMPEÑO</a:t>
            </a:r>
            <a:endParaRPr/>
          </a:p>
        </p:txBody>
      </p:sp>
      <p:pic>
        <p:nvPicPr>
          <p:cNvPr id="119" name="Google Shape;119;p2" descr="Imagen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161" y="1680857"/>
            <a:ext cx="7576457" cy="585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20"/>
          <p:cNvGrpSpPr/>
          <p:nvPr/>
        </p:nvGrpSpPr>
        <p:grpSpPr>
          <a:xfrm>
            <a:off x="466023" y="2308010"/>
            <a:ext cx="8605507" cy="4270928"/>
            <a:chOff x="-1" y="-1"/>
            <a:chExt cx="8605506" cy="4270927"/>
          </a:xfrm>
        </p:grpSpPr>
        <p:sp>
          <p:nvSpPr>
            <p:cNvPr id="402" name="Google Shape;402;p20"/>
            <p:cNvSpPr/>
            <p:nvPr/>
          </p:nvSpPr>
          <p:spPr>
            <a:xfrm>
              <a:off x="-1" y="-1"/>
              <a:ext cx="8605506" cy="4270927"/>
            </a:xfrm>
            <a:prstGeom prst="roundRect">
              <a:avLst>
                <a:gd name="adj" fmla="val 724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90674" y="1945341"/>
              <a:ext cx="8424154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4" name="Google Shape;404;p20"/>
          <p:cNvSpPr txBox="1"/>
          <p:nvPr/>
        </p:nvSpPr>
        <p:spPr>
          <a:xfrm>
            <a:off x="648738" y="2829959"/>
            <a:ext cx="8298492" cy="341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Liderazgo: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factor mide el tipo de autoridad que ejerce y los objetivos que logra con su equipo de trabajo, la forma cómo asigna tareas, motiva al personal y alcanza los resultados, entre otros. Este factor se utiliza generalmente para los cargos con alto grado de jerarquía dentro de la organización.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Responsabilidades: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Mide el compromiso que muestran las y los colaboradores con sus obligaciones, el grado de cumplimiento de sus tareas y si cumple con sus obligaciones. En el caso de ejercer jefaturas, mide si mantienen bien cuidado los bienes, enseres, dinero a su cargo y si controla al personal que tiene a su cargo.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Puntualidad: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Mide el cumplimiento de los plazos de entrega (en caso de realizar funciones de producción), las horas de llegada y salida dentro del horario de trabajo y su índice de asistencia e inasistencia.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Utilización de recursos: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Evalúa la forma que emplean los equipos y elementos dispuestos para el desempeño de sus funciones.</a:t>
            </a:r>
            <a:endParaRPr/>
          </a:p>
        </p:txBody>
      </p:sp>
      <p:sp>
        <p:nvSpPr>
          <p:cNvPr id="405" name="Google Shape;405;p20"/>
          <p:cNvSpPr txBox="1"/>
          <p:nvPr/>
        </p:nvSpPr>
        <p:spPr>
          <a:xfrm>
            <a:off x="452171" y="1249090"/>
            <a:ext cx="8950508" cy="89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DIMENSIONES Y FACTORES QUE COMPONEN LOS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21"/>
          <p:cNvGrpSpPr/>
          <p:nvPr/>
        </p:nvGrpSpPr>
        <p:grpSpPr>
          <a:xfrm>
            <a:off x="466023" y="2017404"/>
            <a:ext cx="7103829" cy="3769948"/>
            <a:chOff x="-1" y="-1"/>
            <a:chExt cx="7103828" cy="3769947"/>
          </a:xfrm>
        </p:grpSpPr>
        <p:sp>
          <p:nvSpPr>
            <p:cNvPr id="412" name="Google Shape;412;p21"/>
            <p:cNvSpPr/>
            <p:nvPr/>
          </p:nvSpPr>
          <p:spPr>
            <a:xfrm>
              <a:off x="-1" y="-1"/>
              <a:ext cx="7103828" cy="3769947"/>
            </a:xfrm>
            <a:prstGeom prst="roundRect">
              <a:avLst>
                <a:gd name="adj" fmla="val 6824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75344" y="1694850"/>
              <a:ext cx="6953134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14" name="Google Shape;414;p21"/>
          <p:cNvSpPr txBox="1"/>
          <p:nvPr/>
        </p:nvSpPr>
        <p:spPr>
          <a:xfrm>
            <a:off x="648740" y="2269244"/>
            <a:ext cx="6365520" cy="30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Formato de Evaluación de Desempeño,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conocido como planilla o cuestionario de evaluación, es un documento utilizado para registrar los distintos aspectos vinculados al rendimiento profesional del colaborador evaluado, con el fin de reconocer falencias presentadas y estimar su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potencial desarrollo.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resultado se obtiene información cuantitativa y cualitativa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facilita la toma de decisiones en base a resultados objetivos. 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distintos tipos de plantillas y/o documentos, tales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como: </a:t>
            </a: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encuestas, cuestionarios, pautas de observación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y lista de verificación.</a:t>
            </a:r>
            <a:endParaRPr/>
          </a:p>
        </p:txBody>
      </p:sp>
      <p:sp>
        <p:nvSpPr>
          <p:cNvPr id="415" name="Google Shape;415;p21"/>
          <p:cNvSpPr txBox="1"/>
          <p:nvPr/>
        </p:nvSpPr>
        <p:spPr>
          <a:xfrm>
            <a:off x="452171" y="1269909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FORMATO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EVALUACIÓN DE DESEMPEÑO</a:t>
            </a: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5622142" y="3314875"/>
            <a:ext cx="3517413" cy="35174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7" name="Google Shape;417;p21" descr="Imagen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78" y="3381928"/>
            <a:ext cx="4919663" cy="335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452171" y="1249090"/>
            <a:ext cx="8950508" cy="89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DIMENSIONES Y FACTORES QUE COMPONEN LOS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pic>
        <p:nvPicPr>
          <p:cNvPr id="424" name="Google Shape;424;p22" descr="Imagen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6888" y="1613064"/>
            <a:ext cx="4151706" cy="587397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2"/>
          <p:cNvSpPr/>
          <p:nvPr/>
        </p:nvSpPr>
        <p:spPr>
          <a:xfrm>
            <a:off x="3730654" y="3616061"/>
            <a:ext cx="865798" cy="3722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675403" y="3365217"/>
            <a:ext cx="2117939" cy="826070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22"/>
          <p:cNvSpPr txBox="1"/>
          <p:nvPr/>
        </p:nvSpPr>
        <p:spPr>
          <a:xfrm>
            <a:off x="713375" y="3498917"/>
            <a:ext cx="2034247" cy="50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FORMATO UTILIZADO PARA LA EVALUACIÓN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3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23"/>
          <p:cNvGrpSpPr/>
          <p:nvPr/>
        </p:nvGrpSpPr>
        <p:grpSpPr>
          <a:xfrm>
            <a:off x="466023" y="2308008"/>
            <a:ext cx="8605507" cy="4285307"/>
            <a:chOff x="-1" y="-1"/>
            <a:chExt cx="8605506" cy="4285306"/>
          </a:xfrm>
        </p:grpSpPr>
        <p:sp>
          <p:nvSpPr>
            <p:cNvPr id="434" name="Google Shape;434;p23"/>
            <p:cNvSpPr/>
            <p:nvPr/>
          </p:nvSpPr>
          <p:spPr>
            <a:xfrm>
              <a:off x="-1" y="-1"/>
              <a:ext cx="8605506" cy="4285306"/>
            </a:xfrm>
            <a:prstGeom prst="roundRect">
              <a:avLst>
                <a:gd name="adj" fmla="val 7249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5" name="Google Shape;435;p23"/>
            <p:cNvSpPr txBox="1"/>
            <p:nvPr/>
          </p:nvSpPr>
          <p:spPr>
            <a:xfrm>
              <a:off x="90980" y="1952530"/>
              <a:ext cx="8423542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36" name="Google Shape;436;p23"/>
          <p:cNvSpPr/>
          <p:nvPr/>
        </p:nvSpPr>
        <p:spPr>
          <a:xfrm>
            <a:off x="1014652" y="2542124"/>
            <a:ext cx="1702269" cy="826070"/>
          </a:xfrm>
          <a:prstGeom prst="roundRect">
            <a:avLst>
              <a:gd name="adj" fmla="val 16667"/>
            </a:avLst>
          </a:prstGeom>
          <a:solidFill>
            <a:srgbClr val="A93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23"/>
          <p:cNvSpPr txBox="1"/>
          <p:nvPr/>
        </p:nvSpPr>
        <p:spPr>
          <a:xfrm>
            <a:off x="1052618" y="2687696"/>
            <a:ext cx="1618584" cy="50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CONSIDERACIONES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EVALUAR</a:t>
            </a:r>
            <a:endParaRPr/>
          </a:p>
        </p:txBody>
      </p:sp>
      <p:sp>
        <p:nvSpPr>
          <p:cNvPr id="438" name="Google Shape;438;p23"/>
          <p:cNvSpPr txBox="1"/>
          <p:nvPr/>
        </p:nvSpPr>
        <p:spPr>
          <a:xfrm>
            <a:off x="452171" y="1269909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COMPONENTES DE LA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EVALUACIÓN DE DESEMPEÑO</a:t>
            </a:r>
            <a:endParaRPr/>
          </a:p>
        </p:txBody>
      </p:sp>
      <p:sp>
        <p:nvSpPr>
          <p:cNvPr id="439" name="Google Shape;439;p23"/>
          <p:cNvSpPr/>
          <p:nvPr/>
        </p:nvSpPr>
        <p:spPr>
          <a:xfrm rot="-5400000">
            <a:off x="5731688" y="616139"/>
            <a:ext cx="695378" cy="4303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30"/>
                  <a:pt x="10800" y="291"/>
                </a:cubicBezTo>
                <a:lnTo>
                  <a:pt x="10800" y="10509"/>
                </a:lnTo>
                <a:cubicBezTo>
                  <a:pt x="10800" y="10670"/>
                  <a:pt x="15635" y="10800"/>
                  <a:pt x="21600" y="10800"/>
                </a:cubicBezTo>
                <a:cubicBezTo>
                  <a:pt x="15635" y="10800"/>
                  <a:pt x="10800" y="10930"/>
                  <a:pt x="10800" y="11091"/>
                </a:cubicBezTo>
                <a:lnTo>
                  <a:pt x="10800" y="21309"/>
                </a:lnTo>
                <a:cubicBezTo>
                  <a:pt x="10800" y="21470"/>
                  <a:pt x="5965" y="21600"/>
                  <a:pt x="0" y="21600"/>
                </a:cubicBezTo>
              </a:path>
            </a:pathLst>
          </a:cu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23"/>
          <p:cNvSpPr/>
          <p:nvPr/>
        </p:nvSpPr>
        <p:spPr>
          <a:xfrm>
            <a:off x="4027782" y="3163391"/>
            <a:ext cx="1702270" cy="523227"/>
          </a:xfrm>
          <a:prstGeom prst="roundRect">
            <a:avLst>
              <a:gd name="adj" fmla="val 34824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23"/>
          <p:cNvSpPr txBox="1"/>
          <p:nvPr/>
        </p:nvSpPr>
        <p:spPr>
          <a:xfrm>
            <a:off x="4053878" y="3261624"/>
            <a:ext cx="1618582" cy="2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¿QUÉ EVALUAR?</a:t>
            </a:r>
            <a:endParaRPr/>
          </a:p>
        </p:txBody>
      </p:sp>
      <p:sp>
        <p:nvSpPr>
          <p:cNvPr id="442" name="Google Shape;442;p23"/>
          <p:cNvSpPr/>
          <p:nvPr/>
        </p:nvSpPr>
        <p:spPr>
          <a:xfrm>
            <a:off x="4407129" y="3820016"/>
            <a:ext cx="2102676" cy="523227"/>
          </a:xfrm>
          <a:prstGeom prst="roundRect">
            <a:avLst>
              <a:gd name="adj" fmla="val 34824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23"/>
          <p:cNvSpPr txBox="1"/>
          <p:nvPr/>
        </p:nvSpPr>
        <p:spPr>
          <a:xfrm>
            <a:off x="4452849" y="3918246"/>
            <a:ext cx="1991607" cy="2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¿MEDIANTE QUÉ TIPO?</a:t>
            </a:r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5234409" y="4479768"/>
            <a:ext cx="2102677" cy="523227"/>
          </a:xfrm>
          <a:prstGeom prst="roundRect">
            <a:avLst>
              <a:gd name="adj" fmla="val 34824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23"/>
          <p:cNvSpPr txBox="1"/>
          <p:nvPr/>
        </p:nvSpPr>
        <p:spPr>
          <a:xfrm>
            <a:off x="5280128" y="4577998"/>
            <a:ext cx="2011231" cy="2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¿CON QUÉ EVALUAR?</a:t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5718173" y="5139521"/>
            <a:ext cx="2102670" cy="523227"/>
          </a:xfrm>
          <a:prstGeom prst="roundRect">
            <a:avLst>
              <a:gd name="adj" fmla="val 34824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23"/>
          <p:cNvSpPr txBox="1"/>
          <p:nvPr/>
        </p:nvSpPr>
        <p:spPr>
          <a:xfrm>
            <a:off x="5763893" y="5237750"/>
            <a:ext cx="1991607" cy="2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¿CÓMO EVALUAR?</a:t>
            </a:r>
            <a:endParaRPr/>
          </a:p>
        </p:txBody>
      </p:sp>
      <p:sp>
        <p:nvSpPr>
          <p:cNvPr id="448" name="Google Shape;448;p23"/>
          <p:cNvSpPr/>
          <p:nvPr/>
        </p:nvSpPr>
        <p:spPr>
          <a:xfrm>
            <a:off x="6509800" y="5799273"/>
            <a:ext cx="2102677" cy="523227"/>
          </a:xfrm>
          <a:prstGeom prst="roundRect">
            <a:avLst>
              <a:gd name="adj" fmla="val 34824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23"/>
          <p:cNvSpPr txBox="1"/>
          <p:nvPr/>
        </p:nvSpPr>
        <p:spPr>
          <a:xfrm>
            <a:off x="6555520" y="5897502"/>
            <a:ext cx="1991606" cy="2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¿QUIÉNES EVALÚAN?</a:t>
            </a:r>
            <a:endParaRPr/>
          </a:p>
        </p:txBody>
      </p:sp>
      <p:sp>
        <p:nvSpPr>
          <p:cNvPr id="450" name="Google Shape;450;p23"/>
          <p:cNvSpPr/>
          <p:nvPr/>
        </p:nvSpPr>
        <p:spPr>
          <a:xfrm>
            <a:off x="1431160" y="4684562"/>
            <a:ext cx="1932410" cy="139410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1588731" y="4989519"/>
            <a:ext cx="1618583" cy="73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UNA EVALUACION DE DESEMPEÑO </a:t>
            </a:r>
            <a:endParaRPr/>
          </a:p>
        </p:txBody>
      </p:sp>
      <p:sp>
        <p:nvSpPr>
          <p:cNvPr id="452" name="Google Shape;452;p23"/>
          <p:cNvSpPr/>
          <p:nvPr/>
        </p:nvSpPr>
        <p:spPr>
          <a:xfrm rot="4447046" flipH="1">
            <a:off x="3384016" y="4580756"/>
            <a:ext cx="360667" cy="652889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452171" y="1269909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COMPONENTES DE LA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EVALUACIÓN DE DESEMPEÑO</a:t>
            </a:r>
            <a:endParaRPr/>
          </a:p>
        </p:txBody>
      </p:sp>
      <p:graphicFrame>
        <p:nvGraphicFramePr>
          <p:cNvPr id="459" name="Google Shape;459;p24"/>
          <p:cNvGraphicFramePr/>
          <p:nvPr/>
        </p:nvGraphicFramePr>
        <p:xfrm>
          <a:off x="3552094" y="44245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{5E83C3DE-76EA-4A68-97B3-B276CF01A7B9}</a:tableStyleId>
              </a:tblPr>
              <a:tblGrid>
                <a:gridCol w="4788725"/>
              </a:tblGrid>
              <a:tr h="29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Metodos de evaluación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</a:tr>
              <a:tr h="919650">
                <a:tc>
                  <a:txBody>
                    <a:bodyPr/>
                    <a:lstStyle/>
                    <a:p>
                      <a:pPr marL="171450" marR="0" lvl="1" indent="-1714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/>
                        <a:t> Métodos de las </a:t>
                      </a:r>
                      <a:r>
                        <a:rPr lang="en-US" sz="1200" b="1" u="none" strike="noStrike" cap="none"/>
                        <a:t>Escalas Gráficas.</a:t>
                      </a:r>
                      <a:endParaRPr sz="1200" b="1" u="none" strike="noStrike" cap="none"/>
                    </a:p>
                    <a:p>
                      <a:pPr marL="171450" marR="0" lvl="1" indent="-1714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/>
                        <a:t> Método de </a:t>
                      </a:r>
                      <a:r>
                        <a:rPr lang="en-US" sz="1200" b="1" u="none" strike="noStrike" cap="none"/>
                        <a:t>Elección Forzada.</a:t>
                      </a:r>
                      <a:endParaRPr sz="1200" b="1" u="none" strike="noStrike" cap="none"/>
                    </a:p>
                    <a:p>
                      <a:pPr marL="171450" marR="0" lvl="1" indent="-1714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/>
                        <a:t> Método de </a:t>
                      </a:r>
                      <a:r>
                        <a:rPr lang="en-US" sz="1200" b="1" u="none" strike="noStrike" cap="none"/>
                        <a:t>Investigación de Campo.</a:t>
                      </a:r>
                      <a:endParaRPr sz="1200" b="1" u="none" strike="noStrike" cap="none"/>
                    </a:p>
                    <a:p>
                      <a:pPr marL="171450" marR="0" lvl="1" indent="-1714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/>
                        <a:t> Métodos de </a:t>
                      </a:r>
                      <a:r>
                        <a:rPr lang="en-US" sz="1200" b="1" u="none" strike="noStrike" cap="none"/>
                        <a:t>Incidentes Críticos.</a:t>
                      </a:r>
                      <a:endParaRPr sz="1200" b="1" u="none" strike="noStrike" cap="none"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0" name="Google Shape;460;p24"/>
          <p:cNvGraphicFramePr/>
          <p:nvPr/>
        </p:nvGraphicFramePr>
        <p:xfrm>
          <a:off x="3539437" y="567408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{5E83C3DE-76EA-4A68-97B3-B276CF01A7B9}</a:tableStyleId>
              </a:tblPr>
              <a:tblGrid>
                <a:gridCol w="4788725"/>
              </a:tblGrid>
              <a:tr h="24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Participantes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</a:tr>
              <a:tr h="85787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directa jefatura.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directa jefatura y auto-evaluación del evaluado.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directa de jefatura, pares, clientes y auto-evaluación evaluado.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1" name="Google Shape;461;p24"/>
          <p:cNvGraphicFramePr/>
          <p:nvPr/>
        </p:nvGraphicFramePr>
        <p:xfrm>
          <a:off x="3552094" y="38179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{5E83C3DE-76EA-4A68-97B3-B276CF01A7B9}</a:tableStyleId>
              </a:tblPr>
              <a:tblGrid>
                <a:gridCol w="4788725"/>
              </a:tblGrid>
              <a:tr h="17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</a:rPr>
                        <a:t>Instrumentos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</a:tr>
              <a:tr h="32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Encuesta, Cuestionario, Observación, Lista de verificación, etc.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2" name="Google Shape;462;p24"/>
          <p:cNvGraphicFramePr/>
          <p:nvPr/>
        </p:nvGraphicFramePr>
        <p:xfrm>
          <a:off x="3552094" y="20748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{5E83C3DE-76EA-4A68-97B3-B276CF01A7B9}</a:tableStyleId>
              </a:tblPr>
              <a:tblGrid>
                <a:gridCol w="2394350"/>
                <a:gridCol w="2394350"/>
              </a:tblGrid>
              <a:tr h="24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Dimensiones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Factores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Desempeño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Calidad de trabajo, cantidad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Competencias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Innovación, flexibilidad, etc.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Objetivos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Individuales, área, empresa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3" name="Google Shape;463;p24"/>
          <p:cNvGraphicFramePr/>
          <p:nvPr/>
        </p:nvGraphicFramePr>
        <p:xfrm>
          <a:off x="3553085" y="32436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{5E83C3DE-76EA-4A68-97B3-B276CF01A7B9}</a:tableStyleId>
              </a:tblPr>
              <a:tblGrid>
                <a:gridCol w="4805150"/>
              </a:tblGrid>
              <a:tr h="24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</a:rPr>
                        <a:t>Tipo de evaluación 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</a:tr>
              <a:tr h="29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90°, 180°, 270° y 360°</a:t>
                      </a:r>
                      <a:endParaRPr/>
                    </a:p>
                  </a:txBody>
                  <a:tcPr marL="35925" marR="35925" marT="35925" marB="359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E3D1"/>
                    </a:solidFill>
                  </a:tcPr>
                </a:tc>
              </a:tr>
            </a:tbl>
          </a:graphicData>
        </a:graphic>
      </p:graphicFrame>
      <p:sp>
        <p:nvSpPr>
          <p:cNvPr id="464" name="Google Shape;464;p24"/>
          <p:cNvSpPr/>
          <p:nvPr/>
        </p:nvSpPr>
        <p:spPr>
          <a:xfrm>
            <a:off x="481396" y="2364994"/>
            <a:ext cx="1899349" cy="523227"/>
          </a:xfrm>
          <a:prstGeom prst="roundRect">
            <a:avLst>
              <a:gd name="adj" fmla="val 34824"/>
            </a:avLst>
          </a:prstGeom>
          <a:solidFill>
            <a:srgbClr val="A93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507490" y="2463226"/>
            <a:ext cx="1827534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¿QUÉ EVALUAR?</a:t>
            </a: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504193" y="3271111"/>
            <a:ext cx="1876551" cy="523227"/>
          </a:xfrm>
          <a:prstGeom prst="roundRect">
            <a:avLst>
              <a:gd name="adj" fmla="val 34824"/>
            </a:avLst>
          </a:prstGeom>
          <a:solidFill>
            <a:srgbClr val="A93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530287" y="3369340"/>
            <a:ext cx="1785112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¿MEDIANTE QUÉ TIPO?</a:t>
            </a:r>
            <a:endParaRPr/>
          </a:p>
        </p:txBody>
      </p:sp>
      <p:sp>
        <p:nvSpPr>
          <p:cNvPr id="468" name="Google Shape;468;p24"/>
          <p:cNvSpPr/>
          <p:nvPr/>
        </p:nvSpPr>
        <p:spPr>
          <a:xfrm>
            <a:off x="481396" y="3848467"/>
            <a:ext cx="1899349" cy="523227"/>
          </a:xfrm>
          <a:prstGeom prst="roundRect">
            <a:avLst>
              <a:gd name="adj" fmla="val 34824"/>
            </a:avLst>
          </a:prstGeom>
          <a:solidFill>
            <a:srgbClr val="A93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507488" y="3946695"/>
            <a:ext cx="1807911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¿CON QUÉ EVALUAR?</a:t>
            </a:r>
            <a:endParaRPr/>
          </a:p>
        </p:txBody>
      </p:sp>
      <p:sp>
        <p:nvSpPr>
          <p:cNvPr id="470" name="Google Shape;470;p24"/>
          <p:cNvSpPr/>
          <p:nvPr/>
        </p:nvSpPr>
        <p:spPr>
          <a:xfrm>
            <a:off x="504193" y="4816533"/>
            <a:ext cx="1899350" cy="523227"/>
          </a:xfrm>
          <a:prstGeom prst="roundRect">
            <a:avLst>
              <a:gd name="adj" fmla="val 34824"/>
            </a:avLst>
          </a:prstGeom>
          <a:solidFill>
            <a:srgbClr val="A93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530287" y="4914763"/>
            <a:ext cx="1807911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¿CÓMO EVALUAR?</a:t>
            </a:r>
            <a:endParaRPr/>
          </a:p>
        </p:txBody>
      </p:sp>
      <p:sp>
        <p:nvSpPr>
          <p:cNvPr id="472" name="Google Shape;472;p24"/>
          <p:cNvSpPr/>
          <p:nvPr/>
        </p:nvSpPr>
        <p:spPr>
          <a:xfrm>
            <a:off x="481396" y="5969832"/>
            <a:ext cx="1899349" cy="523227"/>
          </a:xfrm>
          <a:prstGeom prst="roundRect">
            <a:avLst>
              <a:gd name="adj" fmla="val 34824"/>
            </a:avLst>
          </a:prstGeom>
          <a:solidFill>
            <a:srgbClr val="A9350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507488" y="6068062"/>
            <a:ext cx="1807911" cy="2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¿QUIÉNES EVALÚAN?</a:t>
            </a:r>
            <a:endParaRPr/>
          </a:p>
        </p:txBody>
      </p:sp>
      <p:cxnSp>
        <p:nvCxnSpPr>
          <p:cNvPr id="474" name="Google Shape;474;p24"/>
          <p:cNvCxnSpPr/>
          <p:nvPr/>
        </p:nvCxnSpPr>
        <p:spPr>
          <a:xfrm>
            <a:off x="2529559" y="2635724"/>
            <a:ext cx="601579" cy="7"/>
          </a:xfrm>
          <a:prstGeom prst="straightConnector1">
            <a:avLst/>
          </a:pr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5" name="Google Shape;475;p24"/>
          <p:cNvCxnSpPr/>
          <p:nvPr/>
        </p:nvCxnSpPr>
        <p:spPr>
          <a:xfrm>
            <a:off x="2529559" y="3512799"/>
            <a:ext cx="601579" cy="7"/>
          </a:xfrm>
          <a:prstGeom prst="straightConnector1">
            <a:avLst/>
          </a:pr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6" name="Google Shape;476;p24"/>
          <p:cNvCxnSpPr/>
          <p:nvPr/>
        </p:nvCxnSpPr>
        <p:spPr>
          <a:xfrm>
            <a:off x="2529559" y="4097585"/>
            <a:ext cx="601579" cy="7"/>
          </a:xfrm>
          <a:prstGeom prst="straightConnector1">
            <a:avLst/>
          </a:pr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7" name="Google Shape;477;p24"/>
          <p:cNvCxnSpPr/>
          <p:nvPr/>
        </p:nvCxnSpPr>
        <p:spPr>
          <a:xfrm>
            <a:off x="2529559" y="5052841"/>
            <a:ext cx="601579" cy="7"/>
          </a:xfrm>
          <a:prstGeom prst="straightConnector1">
            <a:avLst/>
          </a:pr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8" name="Google Shape;478;p24"/>
          <p:cNvCxnSpPr/>
          <p:nvPr/>
        </p:nvCxnSpPr>
        <p:spPr>
          <a:xfrm>
            <a:off x="2529559" y="6237582"/>
            <a:ext cx="601579" cy="7"/>
          </a:xfrm>
          <a:prstGeom prst="straightConnector1">
            <a:avLst/>
          </a:pr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9" name="Google Shape;479;p24"/>
          <p:cNvSpPr/>
          <p:nvPr/>
        </p:nvSpPr>
        <p:spPr>
          <a:xfrm>
            <a:off x="3194940" y="2074827"/>
            <a:ext cx="272313" cy="11286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06"/>
                  <a:pt x="10800" y="21166"/>
                </a:cubicBezTo>
                <a:lnTo>
                  <a:pt x="10800" y="11234"/>
                </a:lnTo>
                <a:cubicBezTo>
                  <a:pt x="10800" y="10994"/>
                  <a:pt x="5965" y="10800"/>
                  <a:pt x="0" y="10800"/>
                </a:cubicBezTo>
                <a:cubicBezTo>
                  <a:pt x="5965" y="10800"/>
                  <a:pt x="10800" y="10606"/>
                  <a:pt x="10800" y="10366"/>
                </a:cubicBezTo>
                <a:lnTo>
                  <a:pt x="10800" y="434"/>
                </a:lnTo>
                <a:cubicBezTo>
                  <a:pt x="10800" y="194"/>
                  <a:pt x="15635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3194935" y="3243683"/>
            <a:ext cx="272315" cy="53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89"/>
                  <a:pt x="10800" y="20681"/>
                </a:cubicBezTo>
                <a:lnTo>
                  <a:pt x="10800" y="11719"/>
                </a:lnTo>
                <a:cubicBezTo>
                  <a:pt x="10800" y="11211"/>
                  <a:pt x="5965" y="10800"/>
                  <a:pt x="0" y="10800"/>
                </a:cubicBezTo>
                <a:cubicBezTo>
                  <a:pt x="5965" y="10800"/>
                  <a:pt x="10800" y="10389"/>
                  <a:pt x="10800" y="9881"/>
                </a:cubicBezTo>
                <a:lnTo>
                  <a:pt x="10800" y="919"/>
                </a:lnTo>
                <a:cubicBezTo>
                  <a:pt x="10800" y="411"/>
                  <a:pt x="15635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3194939" y="3816667"/>
            <a:ext cx="272313" cy="5680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214"/>
                  <a:pt x="10800" y="20737"/>
                </a:cubicBezTo>
                <a:lnTo>
                  <a:pt x="10800" y="11663"/>
                </a:lnTo>
                <a:cubicBezTo>
                  <a:pt x="10800" y="11186"/>
                  <a:pt x="5965" y="10800"/>
                  <a:pt x="0" y="10800"/>
                </a:cubicBezTo>
                <a:cubicBezTo>
                  <a:pt x="5965" y="10800"/>
                  <a:pt x="10800" y="10414"/>
                  <a:pt x="10800" y="9937"/>
                </a:cubicBezTo>
                <a:lnTo>
                  <a:pt x="10800" y="863"/>
                </a:lnTo>
                <a:cubicBezTo>
                  <a:pt x="10800" y="386"/>
                  <a:pt x="15635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3194940" y="4436912"/>
            <a:ext cx="272313" cy="12109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19"/>
                  <a:pt x="10800" y="21195"/>
                </a:cubicBezTo>
                <a:lnTo>
                  <a:pt x="10800" y="11370"/>
                </a:lnTo>
                <a:cubicBezTo>
                  <a:pt x="10800" y="11146"/>
                  <a:pt x="5965" y="10965"/>
                  <a:pt x="0" y="10965"/>
                </a:cubicBezTo>
                <a:cubicBezTo>
                  <a:pt x="5965" y="10965"/>
                  <a:pt x="10800" y="10784"/>
                  <a:pt x="10800" y="10560"/>
                </a:cubicBezTo>
                <a:lnTo>
                  <a:pt x="10800" y="405"/>
                </a:lnTo>
                <a:cubicBezTo>
                  <a:pt x="10800" y="181"/>
                  <a:pt x="15635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p24"/>
          <p:cNvSpPr/>
          <p:nvPr/>
        </p:nvSpPr>
        <p:spPr>
          <a:xfrm>
            <a:off x="3185872" y="5685787"/>
            <a:ext cx="281379" cy="11008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94"/>
                  <a:pt x="10800" y="21140"/>
                </a:cubicBezTo>
                <a:lnTo>
                  <a:pt x="10800" y="11260"/>
                </a:lnTo>
                <a:cubicBezTo>
                  <a:pt x="10800" y="11006"/>
                  <a:pt x="5965" y="10800"/>
                  <a:pt x="0" y="10800"/>
                </a:cubicBezTo>
                <a:cubicBezTo>
                  <a:pt x="5965" y="10800"/>
                  <a:pt x="10800" y="10594"/>
                  <a:pt x="10800" y="10340"/>
                </a:cubicBezTo>
                <a:lnTo>
                  <a:pt x="10800" y="460"/>
                </a:lnTo>
                <a:cubicBezTo>
                  <a:pt x="10800" y="206"/>
                  <a:pt x="15635" y="0"/>
                  <a:pt x="21600" y="0"/>
                </a:cubicBezTo>
              </a:path>
            </a:pathLst>
          </a:custGeom>
          <a:noFill/>
          <a:ln w="9525" cap="flat" cmpd="sng">
            <a:solidFill>
              <a:srgbClr val="FEA8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350574" y="1450787"/>
            <a:ext cx="4054503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490" name="Google Shape;490;p25"/>
          <p:cNvSpPr txBox="1"/>
          <p:nvPr/>
        </p:nvSpPr>
        <p:spPr>
          <a:xfrm>
            <a:off x="506150" y="1073686"/>
            <a:ext cx="4700400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sp>
        <p:nvSpPr>
          <p:cNvPr id="491" name="Google Shape;491;p25"/>
          <p:cNvSpPr txBox="1"/>
          <p:nvPr/>
        </p:nvSpPr>
        <p:spPr>
          <a:xfrm>
            <a:off x="4137874" y="1303817"/>
            <a:ext cx="466498" cy="83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grpSp>
        <p:nvGrpSpPr>
          <p:cNvPr id="492" name="Google Shape;492;p25"/>
          <p:cNvGrpSpPr/>
          <p:nvPr/>
        </p:nvGrpSpPr>
        <p:grpSpPr>
          <a:xfrm>
            <a:off x="2035268" y="2817605"/>
            <a:ext cx="6999686" cy="2906309"/>
            <a:chOff x="-1" y="-1"/>
            <a:chExt cx="6999685" cy="2906308"/>
          </a:xfrm>
        </p:grpSpPr>
        <p:sp>
          <p:nvSpPr>
            <p:cNvPr id="493" name="Google Shape;493;p25"/>
            <p:cNvSpPr/>
            <p:nvPr/>
          </p:nvSpPr>
          <p:spPr>
            <a:xfrm>
              <a:off x="-1" y="-1"/>
              <a:ext cx="6999685" cy="29063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46633" y="1263030"/>
              <a:ext cx="6706413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id="495" name="Google Shape;495;p25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5" descr="Imagen 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6423" y="5304913"/>
            <a:ext cx="1705026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 descr="Imagen 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2744" y="5677458"/>
            <a:ext cx="1651880" cy="884521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5"/>
          <p:cNvSpPr txBox="1"/>
          <p:nvPr/>
        </p:nvSpPr>
        <p:spPr>
          <a:xfrm>
            <a:off x="3404917" y="2970034"/>
            <a:ext cx="5673993" cy="251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MEDICIÓN DEL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DESEMPEÑO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 aprendido te invito a realizar la siguiente actividad: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Formar grupos de cuatro integrantes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aplicar un instrumento de evaluación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(Escala Gráfica Semicontinua)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luego analizar sus resultados.</a:t>
            </a:r>
            <a:endParaRPr/>
          </a:p>
          <a:p>
            <a:pPr marL="0" marR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el archivo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Cuánto Aprendimos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Actividad 4 y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sigue las instrucciones señaladas.</a:t>
            </a:r>
            <a:endParaRPr/>
          </a:p>
        </p:txBody>
      </p:sp>
      <p:sp>
        <p:nvSpPr>
          <p:cNvPr id="499" name="Google Shape;499;p25"/>
          <p:cNvSpPr txBox="1"/>
          <p:nvPr/>
        </p:nvSpPr>
        <p:spPr>
          <a:xfrm>
            <a:off x="561552" y="5893213"/>
            <a:ext cx="3632547" cy="81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r>
              <a:rPr lang="en-US" sz="2100" b="1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te invitamos a seguir practicando.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366450" y="1110794"/>
            <a:ext cx="4700400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06" name="Google Shape;506;p26"/>
          <p:cNvSpPr txBox="1"/>
          <p:nvPr/>
        </p:nvSpPr>
        <p:spPr>
          <a:xfrm>
            <a:off x="375977" y="1283909"/>
            <a:ext cx="7017881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07" name="Google Shape;507;p26"/>
          <p:cNvGrpSpPr/>
          <p:nvPr/>
        </p:nvGrpSpPr>
        <p:grpSpPr>
          <a:xfrm>
            <a:off x="8428" y="3421106"/>
            <a:ext cx="9088063" cy="783027"/>
            <a:chOff x="-3" y="-3"/>
            <a:chExt cx="9088061" cy="783026"/>
          </a:xfrm>
        </p:grpSpPr>
        <p:sp>
          <p:nvSpPr>
            <p:cNvPr id="508" name="Google Shape;508;p26"/>
            <p:cNvSpPr txBox="1"/>
            <p:nvPr/>
          </p:nvSpPr>
          <p:spPr>
            <a:xfrm>
              <a:off x="1313695" y="281776"/>
              <a:ext cx="7774363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Considerar los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anexos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adjuntos. </a:t>
              </a:r>
              <a:endParaRPr/>
            </a:p>
          </p:txBody>
        </p:sp>
        <p:grpSp>
          <p:nvGrpSpPr>
            <p:cNvPr id="509" name="Google Shape;509;p26"/>
            <p:cNvGrpSpPr/>
            <p:nvPr/>
          </p:nvGrpSpPr>
          <p:grpSpPr>
            <a:xfrm>
              <a:off x="-3" y="-3"/>
              <a:ext cx="1135384" cy="783026"/>
              <a:chOff x="-1" y="-1"/>
              <a:chExt cx="1135383" cy="783025"/>
            </a:xfrm>
          </p:grpSpPr>
          <p:sp>
            <p:nvSpPr>
              <p:cNvPr id="510" name="Google Shape;510;p26"/>
              <p:cNvSpPr/>
              <p:nvPr/>
            </p:nvSpPr>
            <p:spPr>
              <a:xfrm rot="5400000">
                <a:off x="176178" y="-176180"/>
                <a:ext cx="783025" cy="113538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11" name="Google Shape;511;p26" descr="Imagen 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452" y="103504"/>
                <a:ext cx="683395" cy="576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12" name="Google Shape;512;p26"/>
          <p:cNvGrpSpPr/>
          <p:nvPr/>
        </p:nvGrpSpPr>
        <p:grpSpPr>
          <a:xfrm>
            <a:off x="-9" y="4568175"/>
            <a:ext cx="6602683" cy="783018"/>
            <a:chOff x="-2" y="-1"/>
            <a:chExt cx="6602681" cy="783016"/>
          </a:xfrm>
        </p:grpSpPr>
        <p:sp>
          <p:nvSpPr>
            <p:cNvPr id="513" name="Google Shape;513;p26"/>
            <p:cNvSpPr txBox="1"/>
            <p:nvPr/>
          </p:nvSpPr>
          <p:spPr>
            <a:xfrm>
              <a:off x="1322135" y="196030"/>
              <a:ext cx="5280544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Aplicar lo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aprendido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el módulo.</a:t>
              </a: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 rot="5400000">
              <a:off x="176177" y="-176180"/>
              <a:ext cx="783016" cy="11353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515" name="Google Shape;515;p26" descr="Imagen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6"/>
          <p:cNvSpPr txBox="1"/>
          <p:nvPr/>
        </p:nvSpPr>
        <p:spPr>
          <a:xfrm>
            <a:off x="1343272" y="2333799"/>
            <a:ext cx="5526349" cy="55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trabajo en equipo con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tus opiniones,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escucha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los demás. </a:t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 rot="5400000">
            <a:off x="184623" y="2033695"/>
            <a:ext cx="783011" cy="11353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12"/>
                  <a:pt x="21600" y="248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483"/>
                </a:lnTo>
                <a:cubicBezTo>
                  <a:pt x="0" y="1112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8" name="Google Shape;518;p26" descr="Imagen 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892" y="2313377"/>
            <a:ext cx="683391" cy="5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6" descr="Imagen 32"/>
          <p:cNvPicPr preferRelativeResize="0"/>
          <p:nvPr/>
        </p:nvPicPr>
        <p:blipFill rotWithShape="1">
          <a:blip r:embed="rId6">
            <a:alphaModFix/>
          </a:blip>
          <a:srcRect r="56603" b="56896"/>
          <a:stretch/>
        </p:blipFill>
        <p:spPr>
          <a:xfrm>
            <a:off x="367732" y="4678383"/>
            <a:ext cx="558774" cy="56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7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26" name="Google Shape;526;p27"/>
          <p:cNvSpPr txBox="1"/>
          <p:nvPr/>
        </p:nvSpPr>
        <p:spPr>
          <a:xfrm>
            <a:off x="375977" y="1283909"/>
            <a:ext cx="7017881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27" name="Google Shape;527;p27"/>
          <p:cNvGrpSpPr/>
          <p:nvPr/>
        </p:nvGrpSpPr>
        <p:grpSpPr>
          <a:xfrm>
            <a:off x="-4670" y="4568166"/>
            <a:ext cx="9109204" cy="783031"/>
            <a:chOff x="-3" y="-4"/>
            <a:chExt cx="9109203" cy="783029"/>
          </a:xfrm>
        </p:grpSpPr>
        <p:sp>
          <p:nvSpPr>
            <p:cNvPr id="528" name="Google Shape;528;p27"/>
            <p:cNvSpPr txBox="1"/>
            <p:nvPr/>
          </p:nvSpPr>
          <p:spPr>
            <a:xfrm>
              <a:off x="1334839" y="222252"/>
              <a:ext cx="7774361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529" name="Google Shape;529;p27"/>
            <p:cNvGrpSpPr/>
            <p:nvPr/>
          </p:nvGrpSpPr>
          <p:grpSpPr>
            <a:xfrm>
              <a:off x="-3" y="-4"/>
              <a:ext cx="1135385" cy="783029"/>
              <a:chOff x="-1" y="-1"/>
              <a:chExt cx="1135384" cy="783027"/>
            </a:xfrm>
          </p:grpSpPr>
          <p:sp>
            <p:nvSpPr>
              <p:cNvPr id="530" name="Google Shape;530;p27"/>
              <p:cNvSpPr/>
              <p:nvPr/>
            </p:nvSpPr>
            <p:spPr>
              <a:xfrm rot="5400000">
                <a:off x="176177" y="-176180"/>
                <a:ext cx="783027" cy="113538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31" name="Google Shape;531;p27" descr="Imagen 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452" y="103504"/>
                <a:ext cx="683396" cy="576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2" name="Google Shape;532;p27"/>
          <p:cNvGrpSpPr/>
          <p:nvPr/>
        </p:nvGrpSpPr>
        <p:grpSpPr>
          <a:xfrm>
            <a:off x="-4670" y="3697429"/>
            <a:ext cx="6615393" cy="783031"/>
            <a:chOff x="-3" y="-4"/>
            <a:chExt cx="6615393" cy="783029"/>
          </a:xfrm>
        </p:grpSpPr>
        <p:sp>
          <p:nvSpPr>
            <p:cNvPr id="533" name="Google Shape;533;p27"/>
            <p:cNvSpPr txBox="1"/>
            <p:nvPr/>
          </p:nvSpPr>
          <p:spPr>
            <a:xfrm>
              <a:off x="1334842" y="94435"/>
              <a:ext cx="5280547" cy="55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lang="en-US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534" name="Google Shape;534;p27"/>
            <p:cNvGrpSpPr/>
            <p:nvPr/>
          </p:nvGrpSpPr>
          <p:grpSpPr>
            <a:xfrm>
              <a:off x="-3" y="-4"/>
              <a:ext cx="1135386" cy="783029"/>
              <a:chOff x="-1" y="-1"/>
              <a:chExt cx="1135384" cy="783027"/>
            </a:xfrm>
          </p:grpSpPr>
          <p:sp>
            <p:nvSpPr>
              <p:cNvPr id="535" name="Google Shape;535;p27"/>
              <p:cNvSpPr/>
              <p:nvPr/>
            </p:nvSpPr>
            <p:spPr>
              <a:xfrm rot="5400000">
                <a:off x="176177" y="-176180"/>
                <a:ext cx="783027" cy="113538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36" name="Google Shape;536;p27" descr="Imagen 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86453" y="103504"/>
                <a:ext cx="683399" cy="576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7" name="Google Shape;537;p27"/>
          <p:cNvGrpSpPr/>
          <p:nvPr/>
        </p:nvGrpSpPr>
        <p:grpSpPr>
          <a:xfrm>
            <a:off x="-4670" y="1955963"/>
            <a:ext cx="9178031" cy="783030"/>
            <a:chOff x="-2" y="-4"/>
            <a:chExt cx="9178030" cy="783029"/>
          </a:xfrm>
        </p:grpSpPr>
        <p:sp>
          <p:nvSpPr>
            <p:cNvPr id="538" name="Google Shape;538;p27"/>
            <p:cNvSpPr txBox="1"/>
            <p:nvPr/>
          </p:nvSpPr>
          <p:spPr>
            <a:xfrm>
              <a:off x="1334839" y="222252"/>
              <a:ext cx="7843189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539" name="Google Shape;539;p27"/>
            <p:cNvGrpSpPr/>
            <p:nvPr/>
          </p:nvGrpSpPr>
          <p:grpSpPr>
            <a:xfrm>
              <a:off x="-2" y="-4"/>
              <a:ext cx="1135384" cy="783029"/>
              <a:chOff x="-1" y="-1"/>
              <a:chExt cx="1135383" cy="783028"/>
            </a:xfrm>
          </p:grpSpPr>
          <p:sp>
            <p:nvSpPr>
              <p:cNvPr id="540" name="Google Shape;540;p27"/>
              <p:cNvSpPr/>
              <p:nvPr/>
            </p:nvSpPr>
            <p:spPr>
              <a:xfrm rot="5400000">
                <a:off x="176176" y="-176179"/>
                <a:ext cx="783028" cy="113538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41" name="Google Shape;541;p27" descr="Imagen 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62216" y="83076"/>
                <a:ext cx="731871" cy="616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2" name="Google Shape;542;p27"/>
          <p:cNvGrpSpPr/>
          <p:nvPr/>
        </p:nvGrpSpPr>
        <p:grpSpPr>
          <a:xfrm>
            <a:off x="-4671" y="2826697"/>
            <a:ext cx="8912558" cy="783032"/>
            <a:chOff x="-3" y="-3"/>
            <a:chExt cx="8912557" cy="783031"/>
          </a:xfrm>
        </p:grpSpPr>
        <p:sp>
          <p:nvSpPr>
            <p:cNvPr id="543" name="Google Shape;543;p27"/>
            <p:cNvSpPr txBox="1"/>
            <p:nvPr/>
          </p:nvSpPr>
          <p:spPr>
            <a:xfrm>
              <a:off x="1334838" y="222252"/>
              <a:ext cx="7577716" cy="300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544" name="Google Shape;544;p27"/>
            <p:cNvGrpSpPr/>
            <p:nvPr/>
          </p:nvGrpSpPr>
          <p:grpSpPr>
            <a:xfrm>
              <a:off x="-3" y="-3"/>
              <a:ext cx="1135385" cy="783031"/>
              <a:chOff x="-1" y="-1"/>
              <a:chExt cx="1135384" cy="783030"/>
            </a:xfrm>
          </p:grpSpPr>
          <p:sp>
            <p:nvSpPr>
              <p:cNvPr id="545" name="Google Shape;545;p27"/>
              <p:cNvSpPr/>
              <p:nvPr/>
            </p:nvSpPr>
            <p:spPr>
              <a:xfrm rot="5400000">
                <a:off x="176176" y="-176178"/>
                <a:ext cx="783030" cy="113538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46" name="Google Shape;546;p27" descr="Imagen 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6453" y="103504"/>
                <a:ext cx="683396" cy="5760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7" name="Google Shape;547;p27"/>
          <p:cNvGrpSpPr/>
          <p:nvPr/>
        </p:nvGrpSpPr>
        <p:grpSpPr>
          <a:xfrm>
            <a:off x="-4671" y="5438900"/>
            <a:ext cx="6861198" cy="783031"/>
            <a:chOff x="-3" y="-4"/>
            <a:chExt cx="6861198" cy="783029"/>
          </a:xfrm>
        </p:grpSpPr>
        <p:sp>
          <p:nvSpPr>
            <p:cNvPr id="548" name="Google Shape;548;p27"/>
            <p:cNvSpPr txBox="1"/>
            <p:nvPr/>
          </p:nvSpPr>
          <p:spPr>
            <a:xfrm>
              <a:off x="1334839" y="123931"/>
              <a:ext cx="5526355" cy="55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549" name="Google Shape;549;p27"/>
            <p:cNvGrpSpPr/>
            <p:nvPr/>
          </p:nvGrpSpPr>
          <p:grpSpPr>
            <a:xfrm>
              <a:off x="-3" y="-4"/>
              <a:ext cx="1135385" cy="783029"/>
              <a:chOff x="-1" y="-1"/>
              <a:chExt cx="1135384" cy="783027"/>
            </a:xfrm>
          </p:grpSpPr>
          <p:sp>
            <p:nvSpPr>
              <p:cNvPr id="550" name="Google Shape;550;p27"/>
              <p:cNvSpPr/>
              <p:nvPr/>
            </p:nvSpPr>
            <p:spPr>
              <a:xfrm rot="5400000">
                <a:off x="176177" y="-176180"/>
                <a:ext cx="783027" cy="113538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51" name="Google Shape;551;p27" descr="Imagen 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6452" y="103504"/>
                <a:ext cx="683402" cy="576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52" name="Google Shape;552;p27" descr="Imagen 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p28"/>
          <p:cNvGrpSpPr/>
          <p:nvPr/>
        </p:nvGrpSpPr>
        <p:grpSpPr>
          <a:xfrm>
            <a:off x="431613" y="2285844"/>
            <a:ext cx="8839216" cy="3238207"/>
            <a:chOff x="-1" y="-1"/>
            <a:chExt cx="8839215" cy="3238205"/>
          </a:xfrm>
        </p:grpSpPr>
        <p:sp>
          <p:nvSpPr>
            <p:cNvPr id="559" name="Google Shape;559;p28"/>
            <p:cNvSpPr/>
            <p:nvPr/>
          </p:nvSpPr>
          <p:spPr>
            <a:xfrm>
              <a:off x="-1" y="-1"/>
              <a:ext cx="8839215" cy="32382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0" name="Google Shape;560;p28"/>
            <p:cNvSpPr txBox="1"/>
            <p:nvPr/>
          </p:nvSpPr>
          <p:spPr>
            <a:xfrm>
              <a:off x="162838" y="1428979"/>
              <a:ext cx="851353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61" name="Google Shape;561;p28"/>
          <p:cNvSpPr txBox="1"/>
          <p:nvPr/>
        </p:nvSpPr>
        <p:spPr>
          <a:xfrm>
            <a:off x="375968" y="1406144"/>
            <a:ext cx="8950509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562" name="Google Shape;562;p28"/>
          <p:cNvSpPr/>
          <p:nvPr/>
        </p:nvSpPr>
        <p:spPr>
          <a:xfrm>
            <a:off x="5279923" y="7354529"/>
            <a:ext cx="2723542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3" name="Google Shape;563;p28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564" name="Google Shape;564;p28"/>
          <p:cNvSpPr txBox="1"/>
          <p:nvPr/>
        </p:nvSpPr>
        <p:spPr>
          <a:xfrm>
            <a:off x="3645160" y="1133776"/>
            <a:ext cx="559363" cy="94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565" name="Google Shape;565;p28" descr="Imagen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053" y="3978569"/>
            <a:ext cx="6899896" cy="397440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8"/>
          <p:cNvSpPr txBox="1"/>
          <p:nvPr/>
        </p:nvSpPr>
        <p:spPr>
          <a:xfrm>
            <a:off x="2686559" y="6881800"/>
            <a:ext cx="163963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/>
          </a:p>
        </p:txBody>
      </p:sp>
      <p:sp>
        <p:nvSpPr>
          <p:cNvPr id="567" name="Google Shape;567;p28"/>
          <p:cNvSpPr txBox="1"/>
          <p:nvPr/>
        </p:nvSpPr>
        <p:spPr>
          <a:xfrm>
            <a:off x="991453" y="2530222"/>
            <a:ext cx="5140971" cy="274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MEDICIÓN DEL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DESEMPEÑO</a:t>
            </a:r>
            <a:endParaRPr/>
          </a:p>
          <a:p>
            <a:pPr marL="0" marR="0" lvl="0" indent="0" algn="l" rtl="0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 </a:t>
            </a:r>
            <a:endParaRPr/>
          </a:p>
          <a:p>
            <a:pPr marL="0" marR="0" lvl="0" indent="0" algn="l" rtl="0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el archivo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"Actividad_Práctica N°4”.</a:t>
            </a:r>
            <a:endParaRPr/>
          </a:p>
          <a:p>
            <a:pPr marL="0" marR="0" lvl="0" indent="0" algn="l" rtl="0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Elaborar y aplicar un instrumento de medición a través de un juego de roles, analizar sus resultados y realizar una propuesta de mejora.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¡Éxito!</a:t>
            </a:r>
            <a:endParaRPr sz="1400" b="1" i="0" u="none" strike="noStrike" cap="non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Google Shape;568;p28"/>
          <p:cNvSpPr txBox="1"/>
          <p:nvPr/>
        </p:nvSpPr>
        <p:spPr>
          <a:xfrm>
            <a:off x="1017829" y="4800534"/>
            <a:ext cx="4977096" cy="5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 olvides contestar el ticket de salida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9"/>
          <p:cNvSpPr txBox="1">
            <a:spLocks noGrp="1"/>
          </p:cNvSpPr>
          <p:nvPr>
            <p:ph type="sldNum" idx="4294967295"/>
          </p:nvPr>
        </p:nvSpPr>
        <p:spPr>
          <a:xfrm>
            <a:off x="371683" y="6881800"/>
            <a:ext cx="337152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29"/>
          <p:cNvGrpSpPr/>
          <p:nvPr/>
        </p:nvGrpSpPr>
        <p:grpSpPr>
          <a:xfrm>
            <a:off x="431613" y="2285844"/>
            <a:ext cx="8839216" cy="3238207"/>
            <a:chOff x="-1" y="-1"/>
            <a:chExt cx="8839215" cy="3238205"/>
          </a:xfrm>
        </p:grpSpPr>
        <p:sp>
          <p:nvSpPr>
            <p:cNvPr id="575" name="Google Shape;575;p29"/>
            <p:cNvSpPr/>
            <p:nvPr/>
          </p:nvSpPr>
          <p:spPr>
            <a:xfrm>
              <a:off x="-1" y="-1"/>
              <a:ext cx="8839215" cy="32382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6" name="Google Shape;576;p29"/>
            <p:cNvSpPr txBox="1"/>
            <p:nvPr/>
          </p:nvSpPr>
          <p:spPr>
            <a:xfrm>
              <a:off x="162838" y="1428979"/>
              <a:ext cx="851353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77" name="Google Shape;577;p29"/>
          <p:cNvSpPr/>
          <p:nvPr/>
        </p:nvSpPr>
        <p:spPr>
          <a:xfrm>
            <a:off x="5279923" y="7354529"/>
            <a:ext cx="2723542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8" name="Google Shape;578;p29"/>
          <p:cNvSpPr txBox="1"/>
          <p:nvPr/>
        </p:nvSpPr>
        <p:spPr>
          <a:xfrm>
            <a:off x="375968" y="1405065"/>
            <a:ext cx="8950509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579" name="Google Shape;579;p29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id="580" name="Google Shape;580;p29" descr="Imagen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530" y="2890682"/>
            <a:ext cx="2963601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9"/>
          <p:cNvSpPr txBox="1"/>
          <p:nvPr/>
        </p:nvSpPr>
        <p:spPr>
          <a:xfrm>
            <a:off x="958642" y="2899870"/>
            <a:ext cx="5107868" cy="255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MEDICIÓN DEL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DESEMPEÑO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100" b="1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2" name="Google Shape;582;p29" descr="Imagen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2" y="4159041"/>
            <a:ext cx="673177" cy="60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81197" y="2499449"/>
            <a:ext cx="2760223" cy="337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Ingresar, archivar y presentar información sobre bienestar y desarrollo de personas, ascensos, promociones, transferencias, capacitación, desempeños, evaluaciones, entre otros, para la toma de decisiones de las jefaturas.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A-B -C-H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rgbClr val="58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id="128" name="Google Shape;128;p3" descr="Imagen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3458663" y="2499448"/>
            <a:ext cx="2862261" cy="335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Ingresa en el sistema información fidedigna de cada trabajador sobre bienestar, desarrollo profesional, capacitación y/o evaluación de desempeño, respetando legislación vigente e instrucciones de jefatura.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instrumentos de evaluación para detectar brechas, retroalimentar y proponer planes de mejora de acuerdo al desempeño esperado.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id="134" name="Google Shape;134;p3" descr="Imagen 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36" name="Google Shape;136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6621195" y="2499448"/>
            <a:ext cx="2684207" cy="363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Registra la información de las y los trabajadores en los sistemas correspondientes a bienestar, desarrollo profesional, capacitación y/o evaluación de desempeño.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Confecciona  instrumentos de evaluación, definiendo factores y escalas de medición para detectar brechas, retroalimentar y proponer plan de mejora de acuerdo al desempeño esperado.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id="140" name="Google Shape;140;p3" descr="Imagen 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Imagen 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4"/>
          <p:cNvGrpSpPr/>
          <p:nvPr/>
        </p:nvGrpSpPr>
        <p:grpSpPr>
          <a:xfrm>
            <a:off x="339645" y="3741461"/>
            <a:ext cx="4845929" cy="883677"/>
            <a:chOff x="-4" y="-4"/>
            <a:chExt cx="4845927" cy="883676"/>
          </a:xfrm>
        </p:grpSpPr>
        <p:grpSp>
          <p:nvGrpSpPr>
            <p:cNvPr id="148" name="Google Shape;148;p4"/>
            <p:cNvGrpSpPr/>
            <p:nvPr/>
          </p:nvGrpSpPr>
          <p:grpSpPr>
            <a:xfrm>
              <a:off x="188095" y="-4"/>
              <a:ext cx="4657828" cy="883676"/>
              <a:chOff x="-2" y="-2"/>
              <a:chExt cx="4657826" cy="883674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-2" y="-2"/>
                <a:ext cx="4657826" cy="883674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0" name="Google Shape;150;p4"/>
              <p:cNvSpPr txBox="1"/>
              <p:nvPr/>
            </p:nvSpPr>
            <p:spPr>
              <a:xfrm>
                <a:off x="47899" y="251710"/>
                <a:ext cx="4562025" cy="380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>
              <a:off x="-4" y="168979"/>
              <a:ext cx="391130" cy="536163"/>
              <a:chOff x="-2" y="-1"/>
              <a:chExt cx="391128" cy="536161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-2" y="84708"/>
                <a:ext cx="391128" cy="385818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9904" y="-1"/>
                <a:ext cx="312209" cy="536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54" name="Google Shape;154;p4"/>
            <p:cNvSpPr txBox="1"/>
            <p:nvPr/>
          </p:nvSpPr>
          <p:spPr>
            <a:xfrm>
              <a:off x="562803" y="118676"/>
              <a:ext cx="4117510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Distinguimos los tipos o modelos de evaluación (90°, 180°, 270° y 360°).</a:t>
              </a:r>
              <a:endParaRPr/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329070" y="2768370"/>
            <a:ext cx="4845929" cy="883677"/>
            <a:chOff x="-4" y="-4"/>
            <a:chExt cx="4845927" cy="883675"/>
          </a:xfrm>
        </p:grpSpPr>
        <p:grpSp>
          <p:nvGrpSpPr>
            <p:cNvPr id="156" name="Google Shape;156;p4"/>
            <p:cNvGrpSpPr/>
            <p:nvPr/>
          </p:nvGrpSpPr>
          <p:grpSpPr>
            <a:xfrm>
              <a:off x="188097" y="-4"/>
              <a:ext cx="4657826" cy="883675"/>
              <a:chOff x="-2" y="-2"/>
              <a:chExt cx="4657824" cy="883674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-2" y="-2"/>
                <a:ext cx="4657824" cy="883674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8" name="Google Shape;158;p4"/>
              <p:cNvSpPr txBox="1"/>
              <p:nvPr/>
            </p:nvSpPr>
            <p:spPr>
              <a:xfrm>
                <a:off x="47897" y="251711"/>
                <a:ext cx="4562028" cy="380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-4" y="168979"/>
              <a:ext cx="376221" cy="536162"/>
              <a:chOff x="-1" y="-1"/>
              <a:chExt cx="376219" cy="536160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-1" y="84709"/>
                <a:ext cx="376219" cy="385818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1" name="Google Shape;161;p4"/>
              <p:cNvSpPr txBox="1"/>
              <p:nvPr/>
            </p:nvSpPr>
            <p:spPr>
              <a:xfrm>
                <a:off x="9526" y="-1"/>
                <a:ext cx="300312" cy="536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62" name="Google Shape;162;p4"/>
            <p:cNvSpPr txBox="1"/>
            <p:nvPr/>
          </p:nvSpPr>
          <p:spPr>
            <a:xfrm>
              <a:off x="562805" y="118680"/>
              <a:ext cx="3960537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qué es la Evaluación de Desempeño, sus objetivos y actores.</a:t>
              </a:r>
              <a:endParaRPr/>
            </a:p>
          </p:txBody>
        </p:sp>
      </p:grpSp>
      <p:sp>
        <p:nvSpPr>
          <p:cNvPr id="163" name="Google Shape;163;p4"/>
          <p:cNvSpPr/>
          <p:nvPr/>
        </p:nvSpPr>
        <p:spPr>
          <a:xfrm>
            <a:off x="5026616" y="3630159"/>
            <a:ext cx="696549" cy="69654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382496" y="1349758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527756" y="2178872"/>
            <a:ext cx="4778413" cy="42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EVALUANDO EL DESEMPEÑO: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467422" y="10980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347767" y="4714542"/>
            <a:ext cx="4845927" cy="883671"/>
            <a:chOff x="-4" y="39544"/>
            <a:chExt cx="4845925" cy="883670"/>
          </a:xfrm>
        </p:grpSpPr>
        <p:grpSp>
          <p:nvGrpSpPr>
            <p:cNvPr id="168" name="Google Shape;168;p4"/>
            <p:cNvGrpSpPr/>
            <p:nvPr/>
          </p:nvGrpSpPr>
          <p:grpSpPr>
            <a:xfrm>
              <a:off x="188096" y="39544"/>
              <a:ext cx="4657825" cy="883670"/>
              <a:chOff x="-1" y="-2"/>
              <a:chExt cx="4657824" cy="883668"/>
            </a:xfrm>
          </p:grpSpPr>
          <p:sp>
            <p:nvSpPr>
              <p:cNvPr id="169" name="Google Shape;169;p4"/>
              <p:cNvSpPr/>
              <p:nvPr/>
            </p:nvSpPr>
            <p:spPr>
              <a:xfrm>
                <a:off x="-1" y="-2"/>
                <a:ext cx="4657824" cy="883668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0" name="Google Shape;170;p4"/>
              <p:cNvSpPr txBox="1"/>
              <p:nvPr/>
            </p:nvSpPr>
            <p:spPr>
              <a:xfrm>
                <a:off x="47899" y="251710"/>
                <a:ext cx="4562025" cy="380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-4" y="208523"/>
              <a:ext cx="376222" cy="536162"/>
              <a:chOff x="-2" y="-1"/>
              <a:chExt cx="376220" cy="536160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-2" y="84709"/>
                <a:ext cx="376220" cy="385819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3" name="Google Shape;173;p4"/>
              <p:cNvSpPr txBox="1"/>
              <p:nvPr/>
            </p:nvSpPr>
            <p:spPr>
              <a:xfrm>
                <a:off x="9527" y="-1"/>
                <a:ext cx="300311" cy="536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sp>
          <p:nvSpPr>
            <p:cNvPr id="174" name="Google Shape;174;p4"/>
            <p:cNvSpPr txBox="1"/>
            <p:nvPr/>
          </p:nvSpPr>
          <p:spPr>
            <a:xfrm>
              <a:off x="562803" y="42808"/>
              <a:ext cx="3960538" cy="87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Trabajamos en las ventajas y desventajas de cada uno de los métodos o modelos de evaluación de desempeño. </a:t>
              </a: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>
            <a:off x="329971" y="5687634"/>
            <a:ext cx="4845928" cy="883676"/>
            <a:chOff x="-3" y="-4"/>
            <a:chExt cx="4845926" cy="883675"/>
          </a:xfrm>
        </p:grpSpPr>
        <p:grpSp>
          <p:nvGrpSpPr>
            <p:cNvPr id="176" name="Google Shape;176;p4"/>
            <p:cNvGrpSpPr/>
            <p:nvPr/>
          </p:nvGrpSpPr>
          <p:grpSpPr>
            <a:xfrm>
              <a:off x="188098" y="-4"/>
              <a:ext cx="4657825" cy="883675"/>
              <a:chOff x="-2" y="-2"/>
              <a:chExt cx="4657824" cy="883674"/>
            </a:xfrm>
          </p:grpSpPr>
          <p:sp>
            <p:nvSpPr>
              <p:cNvPr id="177" name="Google Shape;177;p4"/>
              <p:cNvSpPr/>
              <p:nvPr/>
            </p:nvSpPr>
            <p:spPr>
              <a:xfrm>
                <a:off x="-2" y="-2"/>
                <a:ext cx="4657824" cy="883674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8" name="Google Shape;178;p4"/>
              <p:cNvSpPr txBox="1"/>
              <p:nvPr/>
            </p:nvSpPr>
            <p:spPr>
              <a:xfrm>
                <a:off x="47897" y="251710"/>
                <a:ext cx="4562028" cy="380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79" name="Google Shape;179;p4"/>
            <p:cNvGrpSpPr/>
            <p:nvPr/>
          </p:nvGrpSpPr>
          <p:grpSpPr>
            <a:xfrm>
              <a:off x="-3" y="168980"/>
              <a:ext cx="376220" cy="536162"/>
              <a:chOff x="-1" y="0"/>
              <a:chExt cx="376219" cy="536160"/>
            </a:xfrm>
          </p:grpSpPr>
          <p:sp>
            <p:nvSpPr>
              <p:cNvPr id="180" name="Google Shape;180;p4"/>
              <p:cNvSpPr/>
              <p:nvPr/>
            </p:nvSpPr>
            <p:spPr>
              <a:xfrm>
                <a:off x="-1" y="84708"/>
                <a:ext cx="376219" cy="385818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1" name="Google Shape;181;p4"/>
              <p:cNvSpPr txBox="1"/>
              <p:nvPr/>
            </p:nvSpPr>
            <p:spPr>
              <a:xfrm>
                <a:off x="9526" y="0"/>
                <a:ext cx="300312" cy="536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</p:grpSp>
        <p:sp>
          <p:nvSpPr>
            <p:cNvPr id="182" name="Google Shape;182;p4"/>
            <p:cNvSpPr txBox="1"/>
            <p:nvPr/>
          </p:nvSpPr>
          <p:spPr>
            <a:xfrm>
              <a:off x="562805" y="245824"/>
              <a:ext cx="3960538" cy="391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Además, trabajamos colaborativamente. </a:t>
              </a:r>
              <a:endParaRPr/>
            </a:p>
          </p:txBody>
        </p:sp>
      </p:grpSp>
      <p:pic>
        <p:nvPicPr>
          <p:cNvPr id="183" name="Google Shape;183;p4" descr="Imagen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536214" y="2440011"/>
            <a:ext cx="5390424" cy="2567612"/>
            <a:chOff x="-1" y="-1"/>
            <a:chExt cx="5390422" cy="2567610"/>
          </a:xfrm>
        </p:grpSpPr>
        <p:grpSp>
          <p:nvGrpSpPr>
            <p:cNvPr id="190" name="Google Shape;190;p5"/>
            <p:cNvGrpSpPr/>
            <p:nvPr/>
          </p:nvGrpSpPr>
          <p:grpSpPr>
            <a:xfrm>
              <a:off x="-1" y="-1"/>
              <a:ext cx="4657823" cy="2567610"/>
              <a:chOff x="-1" y="-2"/>
              <a:chExt cx="4657822" cy="2567609"/>
            </a:xfrm>
          </p:grpSpPr>
          <p:sp>
            <p:nvSpPr>
              <p:cNvPr id="191" name="Google Shape;191;p5"/>
              <p:cNvSpPr/>
              <p:nvPr/>
            </p:nvSpPr>
            <p:spPr>
              <a:xfrm flipH="1">
                <a:off x="-1" y="-2"/>
                <a:ext cx="4657822" cy="2567609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92" name="Google Shape;192;p5"/>
              <p:cNvSpPr txBox="1"/>
              <p:nvPr/>
            </p:nvSpPr>
            <p:spPr>
              <a:xfrm>
                <a:off x="125338" y="1093680"/>
                <a:ext cx="4407144" cy="380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93" name="Google Shape;193;p5"/>
            <p:cNvSpPr/>
            <p:nvPr/>
          </p:nvSpPr>
          <p:spPr>
            <a:xfrm rot="7028958" flipH="1">
              <a:off x="4620449" y="1630540"/>
              <a:ext cx="432631" cy="1022564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4" name="Google Shape;194;p5"/>
          <p:cNvSpPr txBox="1"/>
          <p:nvPr/>
        </p:nvSpPr>
        <p:spPr>
          <a:xfrm>
            <a:off x="375971" y="1265365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856783" y="2940822"/>
            <a:ext cx="4056014" cy="15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Formar equipos de cuatro integrantes para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recordar e identificar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ventajas y desventajas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proceso de evaluación de desempeño a través de un juego de tarjetas de V y F.</a:t>
            </a:r>
            <a:endParaRPr/>
          </a:p>
        </p:txBody>
      </p:sp>
      <p:pic>
        <p:nvPicPr>
          <p:cNvPr id="196" name="Google Shape;196;p5" descr="Imagen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674" y="3333134"/>
            <a:ext cx="4585616" cy="434452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 txBox="1"/>
          <p:nvPr/>
        </p:nvSpPr>
        <p:spPr>
          <a:xfrm>
            <a:off x="628182" y="5120764"/>
            <a:ext cx="4995626" cy="111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375971" y="1265365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Motivación a los temas que se van a trabajar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575661" y="4763422"/>
            <a:ext cx="4995626" cy="111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Efectivamente al evaluar nuestro desempeño, mejoramos y nuestro trabajo adquiere un mayor valor. </a:t>
            </a:r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>
            <a:off x="534380" y="2803903"/>
            <a:ext cx="4477015" cy="1642733"/>
            <a:chOff x="-2" y="435866"/>
            <a:chExt cx="4477013" cy="1642731"/>
          </a:xfrm>
        </p:grpSpPr>
        <p:sp>
          <p:nvSpPr>
            <p:cNvPr id="206" name="Google Shape;206;p6"/>
            <p:cNvSpPr/>
            <p:nvPr/>
          </p:nvSpPr>
          <p:spPr>
            <a:xfrm>
              <a:off x="-2" y="435866"/>
              <a:ext cx="4477013" cy="1642731"/>
            </a:xfrm>
            <a:prstGeom prst="roundRect">
              <a:avLst>
                <a:gd name="adj" fmla="val 10324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75620" y="1060303"/>
              <a:ext cx="4325770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08" name="Google Shape;208;p6"/>
          <p:cNvSpPr txBox="1"/>
          <p:nvPr/>
        </p:nvSpPr>
        <p:spPr>
          <a:xfrm>
            <a:off x="777829" y="2803903"/>
            <a:ext cx="4082308" cy="130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te llama la atención de esta imagen?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¿Consideras que estas palabras se relacionan entre sí? ¿Por qué?</a:t>
            </a:r>
            <a:endParaRPr/>
          </a:p>
        </p:txBody>
      </p:sp>
      <p:pic>
        <p:nvPicPr>
          <p:cNvPr id="209" name="Google Shape;209;p6" descr="Imagen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113" y="4148463"/>
            <a:ext cx="3256342" cy="34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Imagen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8317" y="3159972"/>
            <a:ext cx="1883976" cy="12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/>
          <p:nvPr/>
        </p:nvSpPr>
        <p:spPr>
          <a:xfrm>
            <a:off x="5954036" y="3194461"/>
            <a:ext cx="1852045" cy="1167668"/>
          </a:xfrm>
          <a:prstGeom prst="roundRect">
            <a:avLst>
              <a:gd name="adj" fmla="val 16667"/>
            </a:avLst>
          </a:prstGeom>
          <a:noFill/>
          <a:ln w="41275" cap="flat" cmpd="sng">
            <a:solidFill>
              <a:srgbClr val="ED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4063844" y="3185645"/>
            <a:ext cx="5081324" cy="3107010"/>
            <a:chOff x="-2" y="-2"/>
            <a:chExt cx="5081323" cy="3107008"/>
          </a:xfrm>
        </p:grpSpPr>
        <p:sp>
          <p:nvSpPr>
            <p:cNvPr id="219" name="Google Shape;219;p7"/>
            <p:cNvSpPr/>
            <p:nvPr/>
          </p:nvSpPr>
          <p:spPr>
            <a:xfrm>
              <a:off x="-2" y="-2"/>
              <a:ext cx="5081323" cy="3107008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66104" y="1363380"/>
              <a:ext cx="4949109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21" name="Google Shape;221;p7"/>
          <p:cNvSpPr txBox="1"/>
          <p:nvPr/>
        </p:nvSpPr>
        <p:spPr>
          <a:xfrm>
            <a:off x="4624637" y="3693292"/>
            <a:ext cx="3923027" cy="80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y comprender cómo se construyen los instrumentos de medición para la Evaluación de Desempeño.</a:t>
            </a: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3895211" y="3807624"/>
            <a:ext cx="375455" cy="536162"/>
            <a:chOff x="-1" y="-1"/>
            <a:chExt cx="375453" cy="536160"/>
          </a:xfrm>
        </p:grpSpPr>
        <p:sp>
          <p:nvSpPr>
            <p:cNvPr id="223" name="Google Shape;223;p7"/>
            <p:cNvSpPr/>
            <p:nvPr/>
          </p:nvSpPr>
          <p:spPr>
            <a:xfrm>
              <a:off x="-1" y="87005"/>
              <a:ext cx="375453" cy="362169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9506" y="-1"/>
              <a:ext cx="299702" cy="53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225" name="Google Shape;225;p7"/>
          <p:cNvSpPr txBox="1"/>
          <p:nvPr/>
        </p:nvSpPr>
        <p:spPr>
          <a:xfrm>
            <a:off x="4655558" y="5099329"/>
            <a:ext cx="3892106" cy="55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las dimensiones y factores que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componen. </a:t>
            </a: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3895211" y="5125130"/>
            <a:ext cx="375455" cy="536162"/>
            <a:chOff x="-1" y="-1"/>
            <a:chExt cx="375453" cy="536160"/>
          </a:xfrm>
        </p:grpSpPr>
        <p:sp>
          <p:nvSpPr>
            <p:cNvPr id="227" name="Google Shape;227;p7"/>
            <p:cNvSpPr/>
            <p:nvPr/>
          </p:nvSpPr>
          <p:spPr>
            <a:xfrm>
              <a:off x="-1" y="87005"/>
              <a:ext cx="375453" cy="362169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9506" y="-1"/>
              <a:ext cx="299702" cy="53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229" name="Google Shape;229;p7"/>
          <p:cNvSpPr txBox="1"/>
          <p:nvPr/>
        </p:nvSpPr>
        <p:spPr>
          <a:xfrm>
            <a:off x="388671" y="1738296"/>
            <a:ext cx="4997507" cy="43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MEDICIÓN DEL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DESEMPEÑO</a:t>
            </a:r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4017016" y="1029694"/>
            <a:ext cx="466498" cy="83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31" name="Google Shape;231;p7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 txBox="1"/>
          <p:nvPr/>
        </p:nvSpPr>
        <p:spPr>
          <a:xfrm>
            <a:off x="375975" y="1265365"/>
            <a:ext cx="4107535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8"/>
          <p:cNvGrpSpPr/>
          <p:nvPr/>
        </p:nvGrpSpPr>
        <p:grpSpPr>
          <a:xfrm>
            <a:off x="957725" y="2621974"/>
            <a:ext cx="7629018" cy="2737111"/>
            <a:chOff x="-1" y="-1"/>
            <a:chExt cx="7629017" cy="2737109"/>
          </a:xfrm>
        </p:grpSpPr>
        <p:sp>
          <p:nvSpPr>
            <p:cNvPr id="239" name="Google Shape;239;p8"/>
            <p:cNvSpPr/>
            <p:nvPr/>
          </p:nvSpPr>
          <p:spPr>
            <a:xfrm>
              <a:off x="-1" y="-1"/>
              <a:ext cx="7629017" cy="2737109"/>
            </a:xfrm>
            <a:prstGeom prst="roundRect">
              <a:avLst>
                <a:gd name="adj" fmla="val 7545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60482" y="1178431"/>
              <a:ext cx="7508048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41" name="Google Shape;241;p8"/>
          <p:cNvSpPr txBox="1"/>
          <p:nvPr/>
        </p:nvSpPr>
        <p:spPr>
          <a:xfrm>
            <a:off x="382496" y="1338065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MEDICIÓN DEL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DESEMPEÑO LABORAL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417250" y="1069828"/>
            <a:ext cx="4700400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  <p:pic>
        <p:nvPicPr>
          <p:cNvPr id="243" name="Google Shape;243;p8" descr="Imagen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9879" y="2380400"/>
            <a:ext cx="500381" cy="47710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/>
          <p:nvPr/>
        </p:nvSpPr>
        <p:spPr>
          <a:xfrm>
            <a:off x="1173621" y="2844325"/>
            <a:ext cx="6968660" cy="233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varios instrumentos para medir la Evaluación de Desempeño, los que se clasifican de acuerdo a lo que miden.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 más utilizados: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Escalas Gráficas.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Elección Forzada.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Investigación de Campo.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Incidentes Críticos.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sldNum" idx="4294967295"/>
          </p:nvPr>
        </p:nvSpPr>
        <p:spPr>
          <a:xfrm>
            <a:off x="442488" y="6881800"/>
            <a:ext cx="266347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9"/>
          <p:cNvGrpSpPr/>
          <p:nvPr/>
        </p:nvGrpSpPr>
        <p:grpSpPr>
          <a:xfrm>
            <a:off x="466019" y="2017399"/>
            <a:ext cx="8605511" cy="4545454"/>
            <a:chOff x="-2" y="-2"/>
            <a:chExt cx="8605509" cy="4545453"/>
          </a:xfrm>
        </p:grpSpPr>
        <p:sp>
          <p:nvSpPr>
            <p:cNvPr id="251" name="Google Shape;251;p9"/>
            <p:cNvSpPr/>
            <p:nvPr/>
          </p:nvSpPr>
          <p:spPr>
            <a:xfrm>
              <a:off x="-2" y="-2"/>
              <a:ext cx="8605509" cy="4545453"/>
            </a:xfrm>
            <a:prstGeom prst="roundRect">
              <a:avLst>
                <a:gd name="adj" fmla="val 6824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90848" y="2082603"/>
              <a:ext cx="84238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53" name="Google Shape;253;p9"/>
          <p:cNvSpPr txBox="1"/>
          <p:nvPr/>
        </p:nvSpPr>
        <p:spPr>
          <a:xfrm>
            <a:off x="648740" y="2179572"/>
            <a:ext cx="7951252" cy="39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Escala Gráfica se utiliza para evaluar el desempeño de las y los trabajadores mediante una tabla con filas y columnas, donde en las filas muestran los factores de evaluación previamente definidos y las columnas, los grados evaluación. 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implementarse mediante distintos procesos: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Escala Gráfica Continua: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califica solo dos puntos "insuficiente" y "excelente", siendo uno óptimo y el otro deficiente.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Escala Gráfica Semicontinua: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más puntos, manteniendo los "insuficiente" y "excelente".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Escala Gráfica Discontinua: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la más recomendada, pues califica "insuficiente", "regular",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"bueno" y "excelente".</a:t>
            </a:r>
            <a:endParaRPr/>
          </a:p>
        </p:txBody>
      </p:sp>
      <p:pic>
        <p:nvPicPr>
          <p:cNvPr id="254" name="Google Shape;254;p9" descr="Imagen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6075" y="3847529"/>
            <a:ext cx="3180647" cy="64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 descr="Imagen 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7033" y="4878194"/>
            <a:ext cx="3189686" cy="61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 descr="Imagen 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6075" y="5872091"/>
            <a:ext cx="3189689" cy="58478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/>
          <p:nvPr/>
        </p:nvSpPr>
        <p:spPr>
          <a:xfrm>
            <a:off x="528371" y="1409609"/>
            <a:ext cx="8950508" cy="53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ESCALA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GRÁFICA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493450" y="1120628"/>
            <a:ext cx="4700400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DE MEDICIÓN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Microsoft Office PowerPoint</Application>
  <PresentationFormat>Personalizado</PresentationFormat>
  <Paragraphs>317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Times</vt:lpstr>
      <vt:lpstr>Calibri</vt:lpstr>
      <vt:lpstr>Arial</vt:lpstr>
      <vt:lpstr>Helvetica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Isabel Nuñez</cp:lastModifiedBy>
  <cp:revision>1</cp:revision>
  <dcterms:modified xsi:type="dcterms:W3CDTF">2021-02-17T03:24:47Z</dcterms:modified>
</cp:coreProperties>
</file>