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90" r:id="rId16"/>
    <p:sldId id="271" r:id="rId17"/>
    <p:sldId id="291" r:id="rId18"/>
    <p:sldId id="292" r:id="rId19"/>
    <p:sldId id="274" r:id="rId20"/>
    <p:sldId id="275" r:id="rId21"/>
    <p:sldId id="294" r:id="rId22"/>
    <p:sldId id="295" r:id="rId23"/>
    <p:sldId id="278" r:id="rId24"/>
    <p:sldId id="296" r:id="rId25"/>
    <p:sldId id="297" r:id="rId26"/>
    <p:sldId id="298" r:id="rId27"/>
    <p:sldId id="282" r:id="rId28"/>
    <p:sldId id="299" r:id="rId29"/>
    <p:sldId id="300" r:id="rId30"/>
    <p:sldId id="301" r:id="rId31"/>
    <p:sldId id="286" r:id="rId32"/>
    <p:sldId id="287" r:id="rId33"/>
    <p:sldId id="288" r:id="rId34"/>
    <p:sldId id="289" r:id="rId35"/>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guide id="3" orient="horz">
          <p15:clr>
            <a:srgbClr val="000000"/>
          </p15:clr>
        </p15:guide>
        <p15:guide id="4" pos="309">
          <p15:clr>
            <a:srgbClr val="000000"/>
          </p15:clr>
        </p15:guide>
        <p15:guide id="5" pos="3184">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iJvQ8zFQWMun8vkiPy0+OmMZxhn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D9C935-0D8E-4C06-B440-EECAA3E5AE7E}">
  <a:tblStyle styleId="{98D9C935-0D8E-4C06-B440-EECAA3E5AE7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524" y="-180"/>
      </p:cViewPr>
      <p:guideLst>
        <p:guide orient="horz" pos="2381"/>
        <p:guide pos="3061"/>
        <p:guide orient="horz"/>
        <p:guide pos="309"/>
        <p:guide pos="31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5147458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 name="Google Shape;64;p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869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43: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2641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44: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391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45: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8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46: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1163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47: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6042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4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069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4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907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5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9981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5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2018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52: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222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p37: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5232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5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7722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 name="Google Shape;333;p54: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3983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5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6295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p5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1580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1" name="Google Shape;381;p57: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8597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5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2548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p5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6640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p6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7587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5" name="Google Shape;465;p6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0695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5" name="Google Shape;485;p62: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97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38: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4239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7" name="Google Shape;507;p6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4325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3" name="Google Shape;52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15141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5" name="Google Shape;535;p2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51381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8" name="Google Shape;548;p1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8889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0" name="Google Shape;580;p2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1485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64883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39: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8139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40: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4120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23760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41: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262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42: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2227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6"/>
        <p:cNvGrpSpPr/>
        <p:nvPr/>
      </p:nvGrpSpPr>
      <p:grpSpPr>
        <a:xfrm>
          <a:off x="0" y="0"/>
          <a:ext cx="0" cy="0"/>
          <a:chOff x="0" y="0"/>
          <a:chExt cx="0" cy="0"/>
        </a:xfrm>
      </p:grpSpPr>
      <p:pic>
        <p:nvPicPr>
          <p:cNvPr id="7" name="Google Shape;7;p23"/>
          <p:cNvPicPr preferRelativeResize="0"/>
          <p:nvPr/>
        </p:nvPicPr>
        <p:blipFill rotWithShape="1">
          <a:blip r:embed="rId2">
            <a:alphaModFix/>
          </a:blip>
          <a:srcRect/>
          <a:stretch/>
        </p:blipFill>
        <p:spPr>
          <a:xfrm>
            <a:off x="433441" y="418596"/>
            <a:ext cx="2897433" cy="680400"/>
          </a:xfrm>
          <a:prstGeom prst="rect">
            <a:avLst/>
          </a:prstGeom>
          <a:noFill/>
          <a:ln>
            <a:noFill/>
          </a:ln>
        </p:spPr>
      </p:pic>
      <p:sp>
        <p:nvSpPr>
          <p:cNvPr id="8" name="Google Shape;8;p23"/>
          <p:cNvSpPr/>
          <p:nvPr/>
        </p:nvSpPr>
        <p:spPr>
          <a:xfrm>
            <a:off x="242856" y="1756550"/>
            <a:ext cx="9346500" cy="5675922"/>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9" name="Google Shape;9;p23"/>
          <p:cNvPicPr preferRelativeResize="0"/>
          <p:nvPr/>
        </p:nvPicPr>
        <p:blipFill rotWithShape="1">
          <a:blip r:embed="rId3">
            <a:alphaModFix/>
          </a:blip>
          <a:srcRect/>
          <a:stretch/>
        </p:blipFill>
        <p:spPr>
          <a:xfrm>
            <a:off x="8521706" y="6387272"/>
            <a:ext cx="830659" cy="756000"/>
          </a:xfrm>
          <a:prstGeom prst="rect">
            <a:avLst/>
          </a:prstGeom>
          <a:noFill/>
          <a:ln>
            <a:noFill/>
          </a:ln>
        </p:spPr>
      </p:pic>
      <p:sp>
        <p:nvSpPr>
          <p:cNvPr id="10" name="Google Shape;10;p23"/>
          <p:cNvSpPr/>
          <p:nvPr/>
        </p:nvSpPr>
        <p:spPr>
          <a:xfrm>
            <a:off x="436350" y="6464001"/>
            <a:ext cx="7891862" cy="680474"/>
          </a:xfrm>
          <a:prstGeom prst="roundRect">
            <a:avLst>
              <a:gd name="adj" fmla="val 19335"/>
            </a:avLst>
          </a:prstGeom>
          <a:solidFill>
            <a:srgbClr val="FFB3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baseline="-25000">
              <a:solidFill>
                <a:schemeClr val="lt1"/>
              </a:solidFill>
              <a:latin typeface="Arial"/>
              <a:ea typeface="Arial"/>
              <a:cs typeface="Arial"/>
              <a:sym typeface="Arial"/>
            </a:endParaRPr>
          </a:p>
        </p:txBody>
      </p:sp>
      <p:pic>
        <p:nvPicPr>
          <p:cNvPr id="11" name="Google Shape;11;p23"/>
          <p:cNvPicPr preferRelativeResize="0"/>
          <p:nvPr/>
        </p:nvPicPr>
        <p:blipFill rotWithShape="1">
          <a:blip r:embed="rId4">
            <a:alphaModFix/>
          </a:blip>
          <a:srcRect/>
          <a:stretch/>
        </p:blipFill>
        <p:spPr>
          <a:xfrm>
            <a:off x="433441" y="6462797"/>
            <a:ext cx="690482" cy="680475"/>
          </a:xfrm>
          <a:prstGeom prst="rect">
            <a:avLst/>
          </a:prstGeom>
          <a:noFill/>
          <a:ln>
            <a:noFill/>
          </a:ln>
        </p:spPr>
      </p:pic>
      <p:pic>
        <p:nvPicPr>
          <p:cNvPr id="12" name="Google Shape;12;p23"/>
          <p:cNvPicPr preferRelativeResize="0"/>
          <p:nvPr/>
        </p:nvPicPr>
        <p:blipFill rotWithShape="1">
          <a:blip r:embed="rId5">
            <a:alphaModFix/>
          </a:blip>
          <a:srcRect/>
          <a:stretch/>
        </p:blipFill>
        <p:spPr>
          <a:xfrm>
            <a:off x="8272365" y="1222172"/>
            <a:ext cx="1080000" cy="241875"/>
          </a:xfrm>
          <a:prstGeom prst="rect">
            <a:avLst/>
          </a:prstGeom>
          <a:noFill/>
          <a:ln>
            <a:noFill/>
          </a:ln>
        </p:spPr>
      </p:pic>
      <p:pic>
        <p:nvPicPr>
          <p:cNvPr id="13" name="Google Shape;13;p23"/>
          <p:cNvPicPr preferRelativeResize="0"/>
          <p:nvPr/>
        </p:nvPicPr>
        <p:blipFill rotWithShape="1">
          <a:blip r:embed="rId6">
            <a:alphaModFix/>
          </a:blip>
          <a:srcRect/>
          <a:stretch/>
        </p:blipFill>
        <p:spPr>
          <a:xfrm>
            <a:off x="8272365" y="418596"/>
            <a:ext cx="1080000" cy="66477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
        <p:cNvGrpSpPr/>
        <p:nvPr/>
      </p:nvGrpSpPr>
      <p:grpSpPr>
        <a:xfrm>
          <a:off x="0" y="0"/>
          <a:ext cx="0" cy="0"/>
          <a:chOff x="0" y="0"/>
          <a:chExt cx="0" cy="0"/>
        </a:xfrm>
      </p:grpSpPr>
      <p:sp>
        <p:nvSpPr>
          <p:cNvPr id="15" name="Google Shape;15;p24"/>
          <p:cNvSpPr/>
          <p:nvPr/>
        </p:nvSpPr>
        <p:spPr>
          <a:xfrm>
            <a:off x="242856" y="1756550"/>
            <a:ext cx="9346500" cy="5675922"/>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6" name="Google Shape;16;p24"/>
          <p:cNvPicPr preferRelativeResize="0"/>
          <p:nvPr/>
        </p:nvPicPr>
        <p:blipFill rotWithShape="1">
          <a:blip r:embed="rId2">
            <a:alphaModFix/>
          </a:blip>
          <a:srcRect/>
          <a:stretch/>
        </p:blipFill>
        <p:spPr>
          <a:xfrm>
            <a:off x="433441" y="418596"/>
            <a:ext cx="2897433" cy="680400"/>
          </a:xfrm>
          <a:prstGeom prst="rect">
            <a:avLst/>
          </a:prstGeom>
          <a:noFill/>
          <a:ln>
            <a:noFill/>
          </a:ln>
        </p:spPr>
      </p:pic>
      <p:pic>
        <p:nvPicPr>
          <p:cNvPr id="17" name="Google Shape;17;p24"/>
          <p:cNvPicPr preferRelativeResize="0"/>
          <p:nvPr/>
        </p:nvPicPr>
        <p:blipFill rotWithShape="1">
          <a:blip r:embed="rId3">
            <a:alphaModFix/>
          </a:blip>
          <a:srcRect/>
          <a:stretch/>
        </p:blipFill>
        <p:spPr>
          <a:xfrm>
            <a:off x="8272365" y="1222172"/>
            <a:ext cx="1080000" cy="241875"/>
          </a:xfrm>
          <a:prstGeom prst="rect">
            <a:avLst/>
          </a:prstGeom>
          <a:noFill/>
          <a:ln>
            <a:noFill/>
          </a:ln>
        </p:spPr>
      </p:pic>
      <p:pic>
        <p:nvPicPr>
          <p:cNvPr id="18" name="Google Shape;18;p24"/>
          <p:cNvPicPr preferRelativeResize="0"/>
          <p:nvPr/>
        </p:nvPicPr>
        <p:blipFill rotWithShape="1">
          <a:blip r:embed="rId4">
            <a:alphaModFix/>
          </a:blip>
          <a:srcRect/>
          <a:stretch/>
        </p:blipFill>
        <p:spPr>
          <a:xfrm>
            <a:off x="8272365" y="418596"/>
            <a:ext cx="1080000" cy="66477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27"/>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7"/>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2" name="Google Shape;22;p27"/>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 name="Google Shape;23;p27"/>
          <p:cNvSpPr txBox="1"/>
          <p:nvPr/>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Calibri"/>
                <a:ea typeface="Calibri"/>
                <a:cs typeface="Calibri"/>
                <a:sym typeface="Calibri"/>
              </a:rPr>
              <a:t>‹Nº›</a:t>
            </a:fld>
            <a:endParaRPr sz="1100" b="0" i="0" u="none" strike="noStrike" cap="none">
              <a:solidFill>
                <a:srgbClr val="741B47"/>
              </a:solidFill>
              <a:latin typeface="Calibri"/>
              <a:ea typeface="Calibri"/>
              <a:cs typeface="Calibri"/>
              <a:sym typeface="Calibri"/>
            </a:endParaRPr>
          </a:p>
        </p:txBody>
      </p:sp>
      <p:sp>
        <p:nvSpPr>
          <p:cNvPr id="24" name="Google Shape;24;p27"/>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sz="1100" b="0" i="0" u="none" strike="noStrike" cap="none">
              <a:solidFill>
                <a:srgbClr val="741B47"/>
              </a:solidFill>
              <a:latin typeface="Calibri"/>
              <a:ea typeface="Calibri"/>
              <a:cs typeface="Calibri"/>
              <a:sym typeface="Calibri"/>
            </a:endParaRPr>
          </a:p>
        </p:txBody>
      </p:sp>
      <p:sp>
        <p:nvSpPr>
          <p:cNvPr id="25" name="Google Shape;25;p27"/>
          <p:cNvSpPr txBox="1"/>
          <p:nvPr/>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Actividad 15|</a:t>
            </a:r>
            <a:r>
              <a:rPr lang="en-US" sz="1600" b="0" i="0" u="none" strike="noStrike" cap="none">
                <a:solidFill>
                  <a:srgbClr val="ED6B00"/>
                </a:solidFill>
                <a:latin typeface="Calibri"/>
                <a:ea typeface="Calibri"/>
                <a:cs typeface="Calibri"/>
                <a:sym typeface="Calibri"/>
              </a:rPr>
              <a:t>3</a:t>
            </a:r>
            <a:endParaRPr sz="1600" b="0" i="0" u="none" strike="noStrike" cap="none">
              <a:solidFill>
                <a:srgbClr val="ED6B00"/>
              </a:solidFill>
              <a:latin typeface="Calibri"/>
              <a:ea typeface="Calibri"/>
              <a:cs typeface="Calibri"/>
              <a:sym typeface="Calibri"/>
            </a:endParaRPr>
          </a:p>
        </p:txBody>
      </p:sp>
      <p:sp>
        <p:nvSpPr>
          <p:cNvPr id="26" name="Google Shape;26;p27"/>
          <p:cNvSpPr txBox="1"/>
          <p:nvPr/>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a:t>
            </a:r>
            <a:r>
              <a:rPr lang="en-US" sz="1400" b="0" i="0" u="none" strike="noStrike" cap="none">
                <a:solidFill>
                  <a:schemeClr val="lt1"/>
                </a:solidFill>
                <a:latin typeface="Calibri"/>
                <a:ea typeface="Calibri"/>
                <a:cs typeface="Calibri"/>
                <a:sym typeface="Calibri"/>
              </a:rPr>
              <a:t>Cálculo de remuneración, finiquitos y obligaciones laborales</a:t>
            </a: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25"/>
          <p:cNvSpPr/>
          <p:nvPr/>
        </p:nvSpPr>
        <p:spPr>
          <a:xfrm rot="10800000" flipH="1">
            <a:off x="180975" y="832250"/>
            <a:ext cx="9358200" cy="12369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5"/>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1" name="Google Shape;31;p2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2" name="Google Shape;32;p25"/>
          <p:cNvSpPr txBox="1"/>
          <p:nvPr/>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Actividad 15|</a:t>
            </a:r>
            <a:r>
              <a:rPr lang="en-US" sz="1600" b="0" i="0" u="none" strike="noStrike" cap="none">
                <a:solidFill>
                  <a:srgbClr val="ED6B00"/>
                </a:solidFill>
                <a:latin typeface="Calibri"/>
                <a:ea typeface="Calibri"/>
                <a:cs typeface="Calibri"/>
                <a:sym typeface="Calibri"/>
              </a:rPr>
              <a:t>3</a:t>
            </a:r>
            <a:endParaRPr sz="1600" b="0" i="0" u="none" strike="noStrike" cap="none">
              <a:solidFill>
                <a:srgbClr val="ED6B00"/>
              </a:solidFill>
              <a:latin typeface="Calibri"/>
              <a:ea typeface="Calibri"/>
              <a:cs typeface="Calibri"/>
              <a:sym typeface="Calibri"/>
            </a:endParaRPr>
          </a:p>
        </p:txBody>
      </p:sp>
      <p:sp>
        <p:nvSpPr>
          <p:cNvPr id="33" name="Google Shape;33;p25"/>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sz="1100" b="0" i="0" u="none" strike="noStrike" cap="none">
              <a:solidFill>
                <a:srgbClr val="741B47"/>
              </a:solidFill>
              <a:latin typeface="Calibri"/>
              <a:ea typeface="Calibri"/>
              <a:cs typeface="Calibri"/>
              <a:sym typeface="Calibri"/>
            </a:endParaRPr>
          </a:p>
        </p:txBody>
      </p:sp>
      <p:sp>
        <p:nvSpPr>
          <p:cNvPr id="34" name="Google Shape;34;p25"/>
          <p:cNvSpPr txBox="1"/>
          <p:nvPr/>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Calibri"/>
                <a:ea typeface="Calibri"/>
                <a:cs typeface="Calibri"/>
                <a:sym typeface="Calibri"/>
              </a:rPr>
              <a:t>‹Nº›</a:t>
            </a:fld>
            <a:endParaRPr sz="1100" b="0" i="0" u="none" strike="noStrike" cap="none">
              <a:solidFill>
                <a:srgbClr val="741B47"/>
              </a:solidFill>
              <a:latin typeface="Calibri"/>
              <a:ea typeface="Calibri"/>
              <a:cs typeface="Calibri"/>
              <a:sym typeface="Calibri"/>
            </a:endParaRPr>
          </a:p>
        </p:txBody>
      </p:sp>
      <p:sp>
        <p:nvSpPr>
          <p:cNvPr id="35" name="Google Shape;35;p25"/>
          <p:cNvSpPr txBox="1"/>
          <p:nvPr/>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a:t>
            </a:r>
            <a:r>
              <a:rPr lang="en-US" sz="1400" b="0" i="0" u="none" strike="noStrike" cap="none">
                <a:solidFill>
                  <a:schemeClr val="lt1"/>
                </a:solidFill>
                <a:latin typeface="Calibri"/>
                <a:ea typeface="Calibri"/>
                <a:cs typeface="Calibri"/>
                <a:sym typeface="Calibri"/>
              </a:rPr>
              <a:t>Cálculo de remuneración, finiquitos y obligaciones laborales</a:t>
            </a: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2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6"/>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0" name="Google Shape;40;p2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1" name="Google Shape;41;p26"/>
          <p:cNvSpPr txBox="1"/>
          <p:nvPr/>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Calibri"/>
                <a:ea typeface="Calibri"/>
                <a:cs typeface="Calibri"/>
                <a:sym typeface="Calibri"/>
              </a:rPr>
              <a:t>‹Nº›</a:t>
            </a:fld>
            <a:endParaRPr sz="1100" b="0" i="0" u="none" strike="noStrike" cap="none">
              <a:solidFill>
                <a:srgbClr val="741B47"/>
              </a:solidFill>
              <a:latin typeface="Calibri"/>
              <a:ea typeface="Calibri"/>
              <a:cs typeface="Calibri"/>
              <a:sym typeface="Calibri"/>
            </a:endParaRPr>
          </a:p>
        </p:txBody>
      </p:sp>
      <p:sp>
        <p:nvSpPr>
          <p:cNvPr id="42" name="Google Shape;42;p26"/>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sz="1100" b="0" i="0" u="none" strike="noStrike" cap="none">
              <a:solidFill>
                <a:srgbClr val="741B47"/>
              </a:solidFill>
              <a:latin typeface="Calibri"/>
              <a:ea typeface="Calibri"/>
              <a:cs typeface="Calibri"/>
              <a:sym typeface="Calibri"/>
            </a:endParaRPr>
          </a:p>
        </p:txBody>
      </p:sp>
      <p:sp>
        <p:nvSpPr>
          <p:cNvPr id="43" name="Google Shape;43;p26"/>
          <p:cNvSpPr txBox="1"/>
          <p:nvPr/>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Actividad 15|</a:t>
            </a:r>
            <a:r>
              <a:rPr lang="en-US" sz="1600" b="0" i="0" u="none" strike="noStrike" cap="none">
                <a:solidFill>
                  <a:srgbClr val="ED6B00"/>
                </a:solidFill>
                <a:latin typeface="Calibri"/>
                <a:ea typeface="Calibri"/>
                <a:cs typeface="Calibri"/>
                <a:sym typeface="Calibri"/>
              </a:rPr>
              <a:t>3</a:t>
            </a:r>
            <a:endParaRPr sz="1600" b="0" i="0" u="none" strike="noStrike" cap="none">
              <a:solidFill>
                <a:srgbClr val="ED6B00"/>
              </a:solidFill>
              <a:latin typeface="Calibri"/>
              <a:ea typeface="Calibri"/>
              <a:cs typeface="Calibri"/>
              <a:sym typeface="Calibri"/>
            </a:endParaRPr>
          </a:p>
        </p:txBody>
      </p:sp>
      <p:sp>
        <p:nvSpPr>
          <p:cNvPr id="44" name="Google Shape;44;p26"/>
          <p:cNvSpPr txBox="1"/>
          <p:nvPr/>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a:t>
            </a:r>
            <a:r>
              <a:rPr lang="en-US" sz="1400" b="0" i="0" u="none" strike="noStrike" cap="none">
                <a:solidFill>
                  <a:schemeClr val="lt1"/>
                </a:solidFill>
                <a:latin typeface="Calibri"/>
                <a:ea typeface="Calibri"/>
                <a:cs typeface="Calibri"/>
                <a:sym typeface="Calibri"/>
              </a:rPr>
              <a:t>Cálculo de remuneración, finiquitos y obligaciones laborales</a:t>
            </a: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5"/>
        <p:cNvGrpSpPr/>
        <p:nvPr/>
      </p:nvGrpSpPr>
      <p:grpSpPr>
        <a:xfrm>
          <a:off x="0" y="0"/>
          <a:ext cx="0" cy="0"/>
          <a:chOff x="0" y="0"/>
          <a:chExt cx="0" cy="0"/>
        </a:xfrm>
      </p:grpSpPr>
      <p:sp>
        <p:nvSpPr>
          <p:cNvPr id="46" name="Google Shape;46;p28"/>
          <p:cNvSpPr/>
          <p:nvPr/>
        </p:nvSpPr>
        <p:spPr>
          <a:xfrm rot="10800000" flipH="1">
            <a:off x="181650" y="822025"/>
            <a:ext cx="9356700" cy="6531300"/>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8"/>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8"/>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9" name="Google Shape;49;p28"/>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0" name="Google Shape;50;p28"/>
          <p:cNvSpPr txBox="1"/>
          <p:nvPr/>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Calibri"/>
                <a:ea typeface="Calibri"/>
                <a:cs typeface="Calibri"/>
                <a:sym typeface="Calibri"/>
              </a:rPr>
              <a:t>‹Nº›</a:t>
            </a:fld>
            <a:endParaRPr sz="1100" b="0" i="0" u="none" strike="noStrike" cap="none">
              <a:solidFill>
                <a:srgbClr val="741B47"/>
              </a:solidFill>
              <a:latin typeface="Calibri"/>
              <a:ea typeface="Calibri"/>
              <a:cs typeface="Calibri"/>
              <a:sym typeface="Calibri"/>
            </a:endParaRPr>
          </a:p>
        </p:txBody>
      </p:sp>
      <p:sp>
        <p:nvSpPr>
          <p:cNvPr id="51" name="Google Shape;51;p28"/>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sz="1100" b="0" i="0" u="none" strike="noStrike" cap="none">
              <a:solidFill>
                <a:srgbClr val="741B47"/>
              </a:solidFill>
              <a:latin typeface="Calibri"/>
              <a:ea typeface="Calibri"/>
              <a:cs typeface="Calibri"/>
              <a:sym typeface="Calibri"/>
            </a:endParaRPr>
          </a:p>
        </p:txBody>
      </p:sp>
      <p:sp>
        <p:nvSpPr>
          <p:cNvPr id="52" name="Google Shape;52;p28"/>
          <p:cNvSpPr txBox="1"/>
          <p:nvPr/>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Actividad 15|</a:t>
            </a:r>
            <a:r>
              <a:rPr lang="en-US" sz="1600" b="0" i="0" u="none" strike="noStrike" cap="none">
                <a:solidFill>
                  <a:srgbClr val="ED6B00"/>
                </a:solidFill>
                <a:latin typeface="Calibri"/>
                <a:ea typeface="Calibri"/>
                <a:cs typeface="Calibri"/>
                <a:sym typeface="Calibri"/>
              </a:rPr>
              <a:t>3</a:t>
            </a:r>
            <a:endParaRPr sz="1600" b="0" i="0" u="none" strike="noStrike" cap="none">
              <a:solidFill>
                <a:srgbClr val="ED6B00"/>
              </a:solidFill>
              <a:latin typeface="Calibri"/>
              <a:ea typeface="Calibri"/>
              <a:cs typeface="Calibri"/>
              <a:sym typeface="Calibri"/>
            </a:endParaRPr>
          </a:p>
        </p:txBody>
      </p:sp>
      <p:sp>
        <p:nvSpPr>
          <p:cNvPr id="53" name="Google Shape;53;p28"/>
          <p:cNvSpPr txBox="1"/>
          <p:nvPr/>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a:t>
            </a:r>
            <a:r>
              <a:rPr lang="en-US" sz="1400" b="0" i="0" u="none" strike="noStrike" cap="none">
                <a:solidFill>
                  <a:schemeClr val="lt1"/>
                </a:solidFill>
                <a:latin typeface="Calibri"/>
                <a:ea typeface="Calibri"/>
                <a:cs typeface="Calibri"/>
                <a:sym typeface="Calibri"/>
              </a:rPr>
              <a:t>Cálculo de remuneración, finiquitos y obligaciones laborales</a:t>
            </a: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1_One column text 2">
    <p:bg>
      <p:bgPr>
        <a:solidFill>
          <a:schemeClr val="lt1"/>
        </a:solidFill>
        <a:effectLst/>
      </p:bgPr>
    </p:bg>
    <p:spTree>
      <p:nvGrpSpPr>
        <p:cNvPr id="1" name="Shape 54"/>
        <p:cNvGrpSpPr/>
        <p:nvPr/>
      </p:nvGrpSpPr>
      <p:grpSpPr>
        <a:xfrm>
          <a:off x="0" y="0"/>
          <a:ext cx="0" cy="0"/>
          <a:chOff x="0" y="0"/>
          <a:chExt cx="0" cy="0"/>
        </a:xfrm>
      </p:grpSpPr>
      <p:sp>
        <p:nvSpPr>
          <p:cNvPr id="55" name="Google Shape;55;p30"/>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30"/>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7" name="Google Shape;57;p30"/>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8" name="Google Shape;58;p30"/>
          <p:cNvSpPr/>
          <p:nvPr/>
        </p:nvSpPr>
        <p:spPr>
          <a:xfrm>
            <a:off x="181651" y="180900"/>
            <a:ext cx="7909200" cy="651000"/>
          </a:xfrm>
          <a:prstGeom prst="round2SameRect">
            <a:avLst>
              <a:gd name="adj1" fmla="val 16667"/>
              <a:gd name="adj2" fmla="val 0"/>
            </a:avLst>
          </a:prstGeom>
          <a:blipFill rotWithShape="1">
            <a:blip r:embed="rId2">
              <a:alphaModFix/>
            </a:blip>
            <a:tile tx="0" ty="0" sx="100000" sy="100000" flip="none" algn="tl"/>
          </a:blip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30"/>
          <p:cNvSpPr txBox="1"/>
          <p:nvPr/>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Calibri"/>
                <a:ea typeface="Calibri"/>
                <a:cs typeface="Calibri"/>
                <a:sym typeface="Calibri"/>
              </a:rPr>
              <a:t>‹Nº›</a:t>
            </a:fld>
            <a:endParaRPr sz="1100" b="0" i="0" u="none" strike="noStrike" cap="none">
              <a:solidFill>
                <a:srgbClr val="741B47"/>
              </a:solidFill>
              <a:latin typeface="Calibri"/>
              <a:ea typeface="Calibri"/>
              <a:cs typeface="Calibri"/>
              <a:sym typeface="Calibri"/>
            </a:endParaRPr>
          </a:p>
        </p:txBody>
      </p:sp>
      <p:sp>
        <p:nvSpPr>
          <p:cNvPr id="60" name="Google Shape;60;p30"/>
          <p:cNvSpPr txBox="1"/>
          <p:nvPr/>
        </p:nvSpPr>
        <p:spPr>
          <a:xfrm>
            <a:off x="8170652" y="288449"/>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400" b="1" i="0" u="none" strike="noStrike" cap="none">
                <a:solidFill>
                  <a:schemeClr val="dk1"/>
                </a:solidFill>
                <a:latin typeface="Calibri"/>
                <a:ea typeface="Calibri"/>
                <a:cs typeface="Calibri"/>
                <a:sym typeface="Calibri"/>
              </a:rPr>
              <a:t>¡Atención!</a:t>
            </a:r>
            <a:endParaRPr sz="1400" b="1" i="0" u="none" strike="noStrike" cap="none">
              <a:solidFill>
                <a:schemeClr val="dk1"/>
              </a:solidFill>
              <a:latin typeface="Calibri"/>
              <a:ea typeface="Calibri"/>
              <a:cs typeface="Calibri"/>
              <a:sym typeface="Calibri"/>
            </a:endParaRPr>
          </a:p>
        </p:txBody>
      </p:sp>
      <p:sp>
        <p:nvSpPr>
          <p:cNvPr id="61" name="Google Shape;61;p30"/>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sz="1100" b="0" i="0" u="none" strike="noStrike" cap="none">
              <a:solidFill>
                <a:srgbClr val="741B4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emf"/></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www.sii.cl/valores_y_fechas/impuesto_2da_categoria/impuesto2020_art52.htm"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www.previred.com/web/previred/indicadores-previsionales" TargetMode="Externa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sz="1100" b="0" i="0" u="none" strike="noStrike" cap="none">
              <a:solidFill>
                <a:schemeClr val="lt1"/>
              </a:solidFill>
              <a:latin typeface="Calibri"/>
              <a:ea typeface="Calibri"/>
              <a:cs typeface="Calibri"/>
              <a:sym typeface="Calibri"/>
            </a:endParaRPr>
          </a:p>
        </p:txBody>
      </p:sp>
      <p:sp>
        <p:nvSpPr>
          <p:cNvPr id="67" name="Google Shape;67;p1"/>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ED6B00"/>
                </a:solidFill>
                <a:latin typeface="Calibri"/>
                <a:ea typeface="Calibri"/>
                <a:cs typeface="Calibri"/>
                <a:sym typeface="Calibri"/>
              </a:rPr>
              <a:t>RECURSOS HUMANOS </a:t>
            </a:r>
            <a:r>
              <a:rPr lang="en-US" sz="1200" b="0" i="0" u="none" strike="noStrike" cap="none">
                <a:solidFill>
                  <a:srgbClr val="ED6B00"/>
                </a:solidFill>
                <a:latin typeface="Calibri"/>
                <a:ea typeface="Calibri"/>
                <a:cs typeface="Calibri"/>
                <a:sym typeface="Calibri"/>
              </a:rPr>
              <a:t>| NIVEL 4° MEDIO</a:t>
            </a:r>
            <a:endParaRPr sz="1200" b="0" i="0" u="none" strike="noStrike" cap="none">
              <a:solidFill>
                <a:srgbClr val="ED6B00"/>
              </a:solidFill>
              <a:latin typeface="Calibri"/>
              <a:ea typeface="Calibri"/>
              <a:cs typeface="Calibri"/>
              <a:sym typeface="Calibri"/>
            </a:endParaRPr>
          </a:p>
        </p:txBody>
      </p:sp>
      <p:pic>
        <p:nvPicPr>
          <p:cNvPr id="68" name="Google Shape;68;p1" descr="PORTADA RRHH M2.png"/>
          <p:cNvPicPr preferRelativeResize="0"/>
          <p:nvPr/>
        </p:nvPicPr>
        <p:blipFill rotWithShape="1">
          <a:blip r:embed="rId3">
            <a:alphaModFix/>
          </a:blip>
          <a:srcRect t="-13124"/>
          <a:stretch/>
        </p:blipFill>
        <p:spPr>
          <a:xfrm>
            <a:off x="2672185" y="2565400"/>
            <a:ext cx="5644631" cy="3895724"/>
          </a:xfrm>
          <a:prstGeom prst="rect">
            <a:avLst/>
          </a:prstGeom>
          <a:noFill/>
          <a:ln>
            <a:noFill/>
          </a:ln>
        </p:spPr>
      </p:pic>
      <p:sp>
        <p:nvSpPr>
          <p:cNvPr id="69" name="Google Shape;69;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Calibri"/>
                <a:ea typeface="Calibri"/>
                <a:cs typeface="Calibri"/>
                <a:sym typeface="Calibri"/>
              </a:rPr>
              <a:t>MÓDULO 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alibri"/>
              <a:ea typeface="Calibri"/>
              <a:cs typeface="Calibri"/>
              <a:sym typeface="Calibri"/>
            </a:endParaRPr>
          </a:p>
        </p:txBody>
      </p:sp>
      <p:sp>
        <p:nvSpPr>
          <p:cNvPr id="70" name="Google Shape;70;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Calibri"/>
                <a:ea typeface="Calibri"/>
                <a:cs typeface="Calibri"/>
                <a:sym typeface="Calibri"/>
              </a:rPr>
              <a:t>MÓDULO 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alibri"/>
              <a:ea typeface="Calibri"/>
              <a:cs typeface="Calibri"/>
              <a:sym typeface="Calibri"/>
            </a:endParaRPr>
          </a:p>
        </p:txBody>
      </p:sp>
      <p:sp>
        <p:nvSpPr>
          <p:cNvPr id="71" name="Google Shape;71;p1"/>
          <p:cNvSpPr/>
          <p:nvPr/>
        </p:nvSpPr>
        <p:spPr>
          <a:xfrm>
            <a:off x="2781492" y="2692673"/>
            <a:ext cx="3446501" cy="559340"/>
          </a:xfrm>
          <a:prstGeom prst="roundRect">
            <a:avLst>
              <a:gd name="adj" fmla="val 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2" name="Google Shape;72;p1"/>
          <p:cNvSpPr txBox="1"/>
          <p:nvPr/>
        </p:nvSpPr>
        <p:spPr>
          <a:xfrm>
            <a:off x="365425" y="2174214"/>
            <a:ext cx="8422975" cy="13572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n-US" sz="3500" b="1" i="0" u="none" strike="noStrike" cap="none">
                <a:solidFill>
                  <a:srgbClr val="ED6B00"/>
                </a:solidFill>
                <a:latin typeface="Calibri"/>
                <a:ea typeface="Calibri"/>
                <a:cs typeface="Calibri"/>
                <a:sym typeface="Calibri"/>
              </a:rPr>
              <a:t>CÁLCULO DE REMUNERACIÓN, FINIQUITOS Y OBLIGACIONES LABORALES</a:t>
            </a:r>
            <a:endParaRPr sz="3500" b="1" i="0" u="none" strike="noStrike" cap="none">
              <a:solidFill>
                <a:srgbClr val="ED6B00"/>
              </a:solidFill>
              <a:latin typeface="Calibri"/>
              <a:ea typeface="Calibri"/>
              <a:cs typeface="Calibri"/>
              <a:sym typeface="Calibri"/>
            </a:endParaRPr>
          </a:p>
          <a:p>
            <a:pPr marL="0" marR="0" lvl="0" indent="0" algn="l" rtl="0">
              <a:lnSpc>
                <a:spcPct val="90000"/>
              </a:lnSpc>
              <a:spcBef>
                <a:spcPts val="0"/>
              </a:spcBef>
              <a:spcAft>
                <a:spcPts val="0"/>
              </a:spcAft>
              <a:buNone/>
            </a:pPr>
            <a:endParaRPr sz="3500" b="1" i="0" u="none" strike="noStrike" cap="none">
              <a:solidFill>
                <a:srgbClr val="ED6B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43"/>
          <p:cNvSpPr/>
          <p:nvPr/>
        </p:nvSpPr>
        <p:spPr>
          <a:xfrm>
            <a:off x="508000" y="2070100"/>
            <a:ext cx="8229600" cy="4330700"/>
          </a:xfrm>
          <a:prstGeom prst="roundRect">
            <a:avLst>
              <a:gd name="adj" fmla="val 4423"/>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98" name="Google Shape;198;p43"/>
          <p:cNvSpPr txBox="1"/>
          <p:nvPr/>
        </p:nvSpPr>
        <p:spPr>
          <a:xfrm>
            <a:off x="388938" y="1054916"/>
            <a:ext cx="9872042" cy="87511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800" b="1" i="0" u="none" strike="noStrike" cap="none">
                <a:solidFill>
                  <a:srgbClr val="ED6B00"/>
                </a:solidFill>
                <a:latin typeface="Calibri"/>
                <a:ea typeface="Calibri"/>
                <a:cs typeface="Calibri"/>
                <a:sym typeface="Calibri"/>
              </a:rPr>
              <a:t>¿QUÉ DATOS DEBO TENER DEL TRABAJADOR </a:t>
            </a:r>
            <a:br>
              <a:rPr lang="en-US" sz="2800" b="1" i="0" u="none" strike="noStrike" cap="none">
                <a:solidFill>
                  <a:srgbClr val="ED6B00"/>
                </a:solidFill>
                <a:latin typeface="Calibri"/>
                <a:ea typeface="Calibri"/>
                <a:cs typeface="Calibri"/>
                <a:sym typeface="Calibri"/>
              </a:rPr>
            </a:br>
            <a:r>
              <a:rPr lang="en-US" sz="2800" b="1" i="0" u="none" strike="noStrike" cap="none">
                <a:solidFill>
                  <a:srgbClr val="ED6B00"/>
                </a:solidFill>
                <a:latin typeface="Calibri"/>
                <a:ea typeface="Calibri"/>
                <a:cs typeface="Calibri"/>
                <a:sym typeface="Calibri"/>
              </a:rPr>
              <a:t>PARA REALIZAR </a:t>
            </a:r>
            <a:r>
              <a:rPr lang="en-US" sz="2800" b="0" i="0" u="none" strike="noStrike" cap="none">
                <a:solidFill>
                  <a:srgbClr val="A93501"/>
                </a:solidFill>
                <a:latin typeface="Calibri"/>
                <a:ea typeface="Calibri"/>
                <a:cs typeface="Calibri"/>
                <a:sym typeface="Calibri"/>
              </a:rPr>
              <a:t>LA LIQUIDACIÓN?</a:t>
            </a:r>
            <a:endParaRPr/>
          </a:p>
        </p:txBody>
      </p:sp>
      <p:sp>
        <p:nvSpPr>
          <p:cNvPr id="199" name="Google Shape;199;p43"/>
          <p:cNvSpPr txBox="1"/>
          <p:nvPr/>
        </p:nvSpPr>
        <p:spPr>
          <a:xfrm>
            <a:off x="695641" y="2316956"/>
            <a:ext cx="7876860" cy="41611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700" b="1" i="0" u="none" strike="noStrike" cap="none">
                <a:solidFill>
                  <a:srgbClr val="A93501"/>
                </a:solidFill>
                <a:latin typeface="Calibri"/>
                <a:ea typeface="Calibri"/>
                <a:cs typeface="Calibri"/>
                <a:sym typeface="Calibri"/>
              </a:rPr>
              <a:t>Los datos que debes considerar para el cálculo de remuneraciones:</a:t>
            </a:r>
            <a:endParaRPr/>
          </a:p>
          <a:p>
            <a:pPr marL="0" marR="0" lvl="0" indent="0" algn="l" rtl="0">
              <a:lnSpc>
                <a:spcPct val="70000"/>
              </a:lnSpc>
              <a:spcBef>
                <a:spcPts val="300"/>
              </a:spcBef>
              <a:spcAft>
                <a:spcPts val="0"/>
              </a:spcAft>
              <a:buNone/>
            </a:pPr>
            <a:endParaRPr sz="1700" b="1" i="0" u="none" strike="noStrike" cap="none">
              <a:solidFill>
                <a:srgbClr val="A93501"/>
              </a:solidFill>
              <a:latin typeface="Calibri"/>
              <a:ea typeface="Calibri"/>
              <a:cs typeface="Calibri"/>
              <a:sym typeface="Calibri"/>
            </a:endParaRPr>
          </a:p>
          <a:p>
            <a:pPr marL="342900" marR="0" lvl="0" indent="-342900" algn="l" rtl="0">
              <a:lnSpc>
                <a:spcPct val="100000"/>
              </a:lnSpc>
              <a:spcBef>
                <a:spcPts val="300"/>
              </a:spcBef>
              <a:spcAft>
                <a:spcPts val="0"/>
              </a:spcAft>
              <a:buClr>
                <a:srgbClr val="000000"/>
              </a:buClr>
              <a:buSzPts val="1700"/>
              <a:buFont typeface="Arial"/>
              <a:buAutoNum type="alphaLcParenR"/>
            </a:pPr>
            <a:r>
              <a:rPr lang="en-US" sz="1700" b="0" i="0" u="none" strike="noStrike" cap="none">
                <a:solidFill>
                  <a:schemeClr val="dk1"/>
                </a:solidFill>
                <a:latin typeface="Calibri"/>
                <a:ea typeface="Calibri"/>
                <a:cs typeface="Calibri"/>
                <a:sym typeface="Calibri"/>
              </a:rPr>
              <a:t>Rut</a:t>
            </a:r>
            <a:endParaRPr/>
          </a:p>
          <a:p>
            <a:pPr marL="342900" marR="0" lvl="0" indent="-342900" algn="l" rtl="0">
              <a:lnSpc>
                <a:spcPct val="100000"/>
              </a:lnSpc>
              <a:spcBef>
                <a:spcPts val="300"/>
              </a:spcBef>
              <a:spcAft>
                <a:spcPts val="0"/>
              </a:spcAft>
              <a:buClr>
                <a:srgbClr val="000000"/>
              </a:buClr>
              <a:buSzPts val="1700"/>
              <a:buFont typeface="Arial"/>
              <a:buAutoNum type="alphaLcParenR"/>
            </a:pPr>
            <a:r>
              <a:rPr lang="en-US" sz="1700" b="0" i="0" u="none" strike="noStrike" cap="none">
                <a:solidFill>
                  <a:schemeClr val="dk1"/>
                </a:solidFill>
                <a:latin typeface="Calibri"/>
                <a:ea typeface="Calibri"/>
                <a:cs typeface="Calibri"/>
                <a:sym typeface="Calibri"/>
              </a:rPr>
              <a:t>Tipo de Contrato de Trabajo (Indefinido, Plazo Fijo, Transitorio, etc.)</a:t>
            </a:r>
            <a:endParaRPr/>
          </a:p>
          <a:p>
            <a:pPr marL="342900" marR="0" lvl="0" indent="-342900" algn="l" rtl="0">
              <a:lnSpc>
                <a:spcPct val="100000"/>
              </a:lnSpc>
              <a:spcBef>
                <a:spcPts val="300"/>
              </a:spcBef>
              <a:spcAft>
                <a:spcPts val="0"/>
              </a:spcAft>
              <a:buClr>
                <a:srgbClr val="000000"/>
              </a:buClr>
              <a:buSzPts val="1700"/>
              <a:buFont typeface="Arial"/>
              <a:buAutoNum type="alphaLcParenR"/>
            </a:pPr>
            <a:r>
              <a:rPr lang="en-US" sz="1700" b="0" i="0" u="none" strike="noStrike" cap="none">
                <a:solidFill>
                  <a:schemeClr val="dk1"/>
                </a:solidFill>
                <a:latin typeface="Calibri"/>
                <a:ea typeface="Calibri"/>
                <a:cs typeface="Calibri"/>
                <a:sym typeface="Calibri"/>
              </a:rPr>
              <a:t>AFP de afiliación del trabajador</a:t>
            </a:r>
            <a:endParaRPr/>
          </a:p>
          <a:p>
            <a:pPr marL="342900" marR="0" lvl="0" indent="-342900" algn="l" rtl="0">
              <a:lnSpc>
                <a:spcPct val="100000"/>
              </a:lnSpc>
              <a:spcBef>
                <a:spcPts val="300"/>
              </a:spcBef>
              <a:spcAft>
                <a:spcPts val="0"/>
              </a:spcAft>
              <a:buClr>
                <a:srgbClr val="000000"/>
              </a:buClr>
              <a:buSzPts val="1700"/>
              <a:buFont typeface="Arial"/>
              <a:buAutoNum type="alphaLcParenR"/>
            </a:pPr>
            <a:r>
              <a:rPr lang="en-US" sz="1700" b="0" i="0" u="none" strike="noStrike" cap="none">
                <a:solidFill>
                  <a:schemeClr val="dk1"/>
                </a:solidFill>
                <a:latin typeface="Calibri"/>
                <a:ea typeface="Calibri"/>
                <a:cs typeface="Calibri"/>
                <a:sym typeface="Calibri"/>
              </a:rPr>
              <a:t>Sistema de Salud que tiene el trabajador (Fonasa o Isapre)</a:t>
            </a:r>
            <a:endParaRPr/>
          </a:p>
          <a:p>
            <a:pPr marL="342900" marR="0" lvl="0" indent="-342900" algn="l" rtl="0">
              <a:lnSpc>
                <a:spcPct val="100000"/>
              </a:lnSpc>
              <a:spcBef>
                <a:spcPts val="300"/>
              </a:spcBef>
              <a:spcAft>
                <a:spcPts val="0"/>
              </a:spcAft>
              <a:buClr>
                <a:srgbClr val="000000"/>
              </a:buClr>
              <a:buSzPts val="1700"/>
              <a:buFont typeface="Arial"/>
              <a:buAutoNum type="alphaLcParenR"/>
            </a:pPr>
            <a:r>
              <a:rPr lang="en-US" sz="1700" b="0" i="0" u="none" strike="noStrike" cap="none">
                <a:solidFill>
                  <a:schemeClr val="dk1"/>
                </a:solidFill>
                <a:latin typeface="Calibri"/>
                <a:ea typeface="Calibri"/>
                <a:cs typeface="Calibri"/>
                <a:sym typeface="Calibri"/>
              </a:rPr>
              <a:t>En caso de Isapre, debe tener el plan pactado del trabajador con la Isapre</a:t>
            </a:r>
            <a:endParaRPr/>
          </a:p>
          <a:p>
            <a:pPr marL="342900" marR="0" lvl="0" indent="-342900" algn="l" rtl="0">
              <a:lnSpc>
                <a:spcPct val="100000"/>
              </a:lnSpc>
              <a:spcBef>
                <a:spcPts val="300"/>
              </a:spcBef>
              <a:spcAft>
                <a:spcPts val="0"/>
              </a:spcAft>
              <a:buClr>
                <a:srgbClr val="000000"/>
              </a:buClr>
              <a:buSzPts val="1700"/>
              <a:buFont typeface="Arial"/>
              <a:buAutoNum type="alphaLcParenR"/>
            </a:pPr>
            <a:r>
              <a:rPr lang="en-US" sz="1700" b="0" i="0" u="none" strike="noStrike" cap="none">
                <a:solidFill>
                  <a:schemeClr val="dk1"/>
                </a:solidFill>
                <a:latin typeface="Calibri"/>
                <a:ea typeface="Calibri"/>
                <a:cs typeface="Calibri"/>
                <a:sym typeface="Calibri"/>
              </a:rPr>
              <a:t>Jornada laboral pactada</a:t>
            </a:r>
            <a:endParaRPr/>
          </a:p>
          <a:p>
            <a:pPr marL="511200" marR="0" lvl="1" indent="-162000" algn="l" rtl="0">
              <a:lnSpc>
                <a:spcPct val="100000"/>
              </a:lnSpc>
              <a:spcBef>
                <a:spcPts val="300"/>
              </a:spcBef>
              <a:spcAft>
                <a:spcPts val="0"/>
              </a:spcAft>
              <a:buClr>
                <a:srgbClr val="000000"/>
              </a:buClr>
              <a:buSzPts val="1700"/>
              <a:buFont typeface="Arial"/>
              <a:buChar char="•"/>
            </a:pPr>
            <a:r>
              <a:rPr lang="en-US" sz="1700" b="0" i="0" u="none" strike="noStrike" cap="none">
                <a:solidFill>
                  <a:schemeClr val="dk1"/>
                </a:solidFill>
                <a:latin typeface="Calibri"/>
                <a:ea typeface="Calibri"/>
                <a:cs typeface="Calibri"/>
                <a:sym typeface="Calibri"/>
              </a:rPr>
              <a:t>N° horas semanales</a:t>
            </a:r>
            <a:endParaRPr/>
          </a:p>
          <a:p>
            <a:pPr marL="511200" marR="0" lvl="1" indent="-162000" algn="l" rtl="0">
              <a:lnSpc>
                <a:spcPct val="100000"/>
              </a:lnSpc>
              <a:spcBef>
                <a:spcPts val="300"/>
              </a:spcBef>
              <a:spcAft>
                <a:spcPts val="0"/>
              </a:spcAft>
              <a:buClr>
                <a:srgbClr val="000000"/>
              </a:buClr>
              <a:buSzPts val="1700"/>
              <a:buFont typeface="Arial"/>
              <a:buChar char="•"/>
            </a:pPr>
            <a:r>
              <a:rPr lang="en-US" sz="1700" b="0" i="0" u="none" strike="noStrike" cap="none">
                <a:solidFill>
                  <a:schemeClr val="dk1"/>
                </a:solidFill>
                <a:latin typeface="Calibri"/>
                <a:ea typeface="Calibri"/>
                <a:cs typeface="Calibri"/>
                <a:sym typeface="Calibri"/>
              </a:rPr>
              <a:t>Distribución de la jornada</a:t>
            </a:r>
            <a:endParaRPr/>
          </a:p>
          <a:p>
            <a:pPr marL="342900" marR="0" lvl="0" indent="-342900" algn="l" rtl="0">
              <a:lnSpc>
                <a:spcPct val="100000"/>
              </a:lnSpc>
              <a:spcBef>
                <a:spcPts val="300"/>
              </a:spcBef>
              <a:spcAft>
                <a:spcPts val="0"/>
              </a:spcAft>
              <a:buClr>
                <a:srgbClr val="000000"/>
              </a:buClr>
              <a:buSzPts val="1700"/>
              <a:buFont typeface="Arial"/>
              <a:buAutoNum type="alphaLcParenR"/>
            </a:pPr>
            <a:r>
              <a:rPr lang="en-US" sz="1700" b="0" i="0" u="none" strike="noStrike" cap="none">
                <a:solidFill>
                  <a:schemeClr val="dk1"/>
                </a:solidFill>
                <a:latin typeface="Calibri"/>
                <a:ea typeface="Calibri"/>
                <a:cs typeface="Calibri"/>
                <a:sym typeface="Calibri"/>
              </a:rPr>
              <a:t>APV. Si el trabajador tiene pactado con alguna institución, debe incluir el nombre.</a:t>
            </a:r>
            <a:endParaRPr/>
          </a:p>
          <a:p>
            <a:pPr marL="342900" marR="0" lvl="0" indent="-342900" algn="l" rtl="0">
              <a:lnSpc>
                <a:spcPct val="100000"/>
              </a:lnSpc>
              <a:spcBef>
                <a:spcPts val="300"/>
              </a:spcBef>
              <a:spcAft>
                <a:spcPts val="0"/>
              </a:spcAft>
              <a:buClr>
                <a:srgbClr val="000000"/>
              </a:buClr>
              <a:buSzPts val="1700"/>
              <a:buFont typeface="Arial"/>
              <a:buAutoNum type="alphaLcParenR"/>
            </a:pPr>
            <a:r>
              <a:rPr lang="en-US" sz="1700" b="0" i="0" u="none" strike="noStrike" cap="none">
                <a:solidFill>
                  <a:schemeClr val="dk1"/>
                </a:solidFill>
                <a:latin typeface="Calibri"/>
                <a:ea typeface="Calibri"/>
                <a:cs typeface="Calibri"/>
                <a:sym typeface="Calibri"/>
              </a:rPr>
              <a:t>Remuneraciones pactadas</a:t>
            </a:r>
            <a:endParaRPr/>
          </a:p>
          <a:p>
            <a:pPr marL="342900" marR="0" lvl="0" indent="-342900" algn="l" rtl="0">
              <a:lnSpc>
                <a:spcPct val="100000"/>
              </a:lnSpc>
              <a:spcBef>
                <a:spcPts val="300"/>
              </a:spcBef>
              <a:spcAft>
                <a:spcPts val="0"/>
              </a:spcAft>
              <a:buClr>
                <a:srgbClr val="000000"/>
              </a:buClr>
              <a:buSzPts val="1700"/>
              <a:buFont typeface="Arial"/>
              <a:buAutoNum type="alphaLcParenR"/>
            </a:pPr>
            <a:r>
              <a:rPr lang="en-US" sz="1700" b="0" i="0" u="none" strike="noStrike" cap="none">
                <a:solidFill>
                  <a:schemeClr val="dk1"/>
                </a:solidFill>
                <a:latin typeface="Calibri"/>
                <a:ea typeface="Calibri"/>
                <a:cs typeface="Calibri"/>
                <a:sym typeface="Calibri"/>
              </a:rPr>
              <a:t>Asignaciones autorizada por Fonasa o cajas de Compensación</a:t>
            </a:r>
            <a:endParaRPr/>
          </a:p>
          <a:p>
            <a:pPr marL="342900" marR="0" lvl="0" indent="-24130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4"/>
          <p:cNvSpPr/>
          <p:nvPr/>
        </p:nvSpPr>
        <p:spPr>
          <a:xfrm>
            <a:off x="508000" y="2070100"/>
            <a:ext cx="8229600" cy="3937000"/>
          </a:xfrm>
          <a:prstGeom prst="roundRect">
            <a:avLst>
              <a:gd name="adj" fmla="val 4423"/>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05" name="Google Shape;205;p44"/>
          <p:cNvSpPr txBox="1"/>
          <p:nvPr/>
        </p:nvSpPr>
        <p:spPr>
          <a:xfrm>
            <a:off x="388938" y="1054916"/>
            <a:ext cx="9872042" cy="819199"/>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500" b="1" i="0" u="none" strike="noStrike" cap="none">
                <a:solidFill>
                  <a:srgbClr val="ED6B00"/>
                </a:solidFill>
                <a:latin typeface="Calibri"/>
                <a:ea typeface="Calibri"/>
                <a:cs typeface="Calibri"/>
                <a:sym typeface="Calibri"/>
              </a:rPr>
              <a:t>¿QUÉ OTROS DATOS DEBO TENER DEL TRABAJADOR</a:t>
            </a:r>
            <a:br>
              <a:rPr lang="en-US" sz="2500" b="1" i="0" u="none" strike="noStrike" cap="none">
                <a:solidFill>
                  <a:srgbClr val="ED6B00"/>
                </a:solidFill>
                <a:latin typeface="Calibri"/>
                <a:ea typeface="Calibri"/>
                <a:cs typeface="Calibri"/>
                <a:sym typeface="Calibri"/>
              </a:rPr>
            </a:br>
            <a:r>
              <a:rPr lang="en-US" sz="2500" b="0" i="0" u="none" strike="noStrike" cap="none">
                <a:solidFill>
                  <a:srgbClr val="A93501"/>
                </a:solidFill>
                <a:latin typeface="Calibri"/>
                <a:ea typeface="Calibri"/>
                <a:cs typeface="Calibri"/>
                <a:sym typeface="Calibri"/>
              </a:rPr>
              <a:t>ANTES DE REALIZAR UN CÁLCULO DE REMUNERACIONES?</a:t>
            </a:r>
            <a:endParaRPr/>
          </a:p>
        </p:txBody>
      </p:sp>
      <p:sp>
        <p:nvSpPr>
          <p:cNvPr id="206" name="Google Shape;206;p44"/>
          <p:cNvSpPr txBox="1"/>
          <p:nvPr/>
        </p:nvSpPr>
        <p:spPr>
          <a:xfrm>
            <a:off x="687604" y="2360251"/>
            <a:ext cx="9546791" cy="3962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err="1">
                <a:solidFill>
                  <a:srgbClr val="A93501"/>
                </a:solidFill>
                <a:latin typeface="Calibri"/>
                <a:ea typeface="Calibri"/>
                <a:cs typeface="Calibri"/>
                <a:sym typeface="Calibri"/>
              </a:rPr>
              <a:t>Remuneraciones</a:t>
            </a:r>
            <a:r>
              <a:rPr lang="en-US" sz="1600" b="1" i="0" u="none" strike="noStrike" cap="none" dirty="0">
                <a:solidFill>
                  <a:srgbClr val="A93501"/>
                </a:solidFill>
                <a:latin typeface="Calibri"/>
                <a:ea typeface="Calibri"/>
                <a:cs typeface="Calibri"/>
                <a:sym typeface="Calibri"/>
              </a:rPr>
              <a:t> </a:t>
            </a:r>
            <a:r>
              <a:rPr lang="en-US" sz="1600" b="1" i="0" u="none" strike="noStrike" cap="none" dirty="0" err="1">
                <a:solidFill>
                  <a:srgbClr val="A93501"/>
                </a:solidFill>
                <a:latin typeface="Calibri"/>
                <a:ea typeface="Calibri"/>
                <a:cs typeface="Calibri"/>
                <a:sym typeface="Calibri"/>
              </a:rPr>
              <a:t>pactadas</a:t>
            </a:r>
            <a:r>
              <a:rPr lang="en-US" sz="1600" b="1" i="0" u="none" strike="noStrike" cap="none" dirty="0">
                <a:solidFill>
                  <a:srgbClr val="A93501"/>
                </a:solidFill>
                <a:latin typeface="Calibri"/>
                <a:ea typeface="Calibri"/>
                <a:cs typeface="Calibri"/>
                <a:sym typeface="Calibri"/>
              </a:rPr>
              <a:t> que </a:t>
            </a:r>
            <a:r>
              <a:rPr lang="en-US" sz="1600" b="1" i="0" u="none" strike="noStrike" cap="none" dirty="0" err="1">
                <a:solidFill>
                  <a:srgbClr val="A93501"/>
                </a:solidFill>
                <a:latin typeface="Calibri"/>
                <a:ea typeface="Calibri"/>
                <a:cs typeface="Calibri"/>
                <a:sym typeface="Calibri"/>
              </a:rPr>
              <a:t>debes</a:t>
            </a:r>
            <a:r>
              <a:rPr lang="en-US" sz="1600" b="1" i="0" u="none" strike="noStrike" cap="none" dirty="0">
                <a:solidFill>
                  <a:srgbClr val="A93501"/>
                </a:solidFill>
                <a:latin typeface="Calibri"/>
                <a:ea typeface="Calibri"/>
                <a:cs typeface="Calibri"/>
                <a:sym typeface="Calibri"/>
              </a:rPr>
              <a:t> </a:t>
            </a:r>
            <a:r>
              <a:rPr lang="en-US" sz="1600" b="1" i="0" u="none" strike="noStrike" cap="none" dirty="0" err="1">
                <a:solidFill>
                  <a:srgbClr val="A93501"/>
                </a:solidFill>
                <a:latin typeface="Calibri"/>
                <a:ea typeface="Calibri"/>
                <a:cs typeface="Calibri"/>
                <a:sym typeface="Calibri"/>
              </a:rPr>
              <a:t>considerar</a:t>
            </a:r>
            <a:r>
              <a:rPr lang="en-US" sz="1600" b="1" i="0" u="none" strike="noStrike" cap="none" dirty="0">
                <a:solidFill>
                  <a:srgbClr val="A93501"/>
                </a:solidFill>
                <a:latin typeface="Calibri"/>
                <a:ea typeface="Calibri"/>
                <a:cs typeface="Calibri"/>
                <a:sym typeface="Calibri"/>
              </a:rPr>
              <a:t> para el </a:t>
            </a:r>
            <a:r>
              <a:rPr lang="en-US" sz="1600" b="1" i="0" u="none" strike="noStrike" cap="none" dirty="0" err="1">
                <a:solidFill>
                  <a:srgbClr val="A93501"/>
                </a:solidFill>
                <a:latin typeface="Calibri"/>
                <a:ea typeface="Calibri"/>
                <a:cs typeface="Calibri"/>
                <a:sym typeface="Calibri"/>
              </a:rPr>
              <a:t>cálculo</a:t>
            </a:r>
            <a:r>
              <a:rPr lang="en-US" sz="1600" b="1" i="0" u="none" strike="noStrike" cap="none" dirty="0">
                <a:solidFill>
                  <a:srgbClr val="A93501"/>
                </a:solidFill>
                <a:latin typeface="Calibri"/>
                <a:ea typeface="Calibri"/>
                <a:cs typeface="Calibri"/>
                <a:sym typeface="Calibri"/>
              </a:rPr>
              <a:t> de </a:t>
            </a:r>
            <a:r>
              <a:rPr lang="en-US" sz="1600" b="1" i="0" u="none" strike="noStrike" cap="none" dirty="0" err="1">
                <a:solidFill>
                  <a:srgbClr val="A93501"/>
                </a:solidFill>
                <a:latin typeface="Calibri"/>
                <a:ea typeface="Calibri"/>
                <a:cs typeface="Calibri"/>
                <a:sym typeface="Calibri"/>
              </a:rPr>
              <a:t>remuneraciones</a:t>
            </a:r>
            <a:r>
              <a:rPr lang="en-US" sz="1600" b="1" i="0" u="none" strike="noStrike" cap="none" dirty="0">
                <a:solidFill>
                  <a:srgbClr val="A93501"/>
                </a:solidFill>
                <a:latin typeface="Calibri"/>
                <a:ea typeface="Calibri"/>
                <a:cs typeface="Calibri"/>
                <a:sym typeface="Calibri"/>
              </a:rPr>
              <a:t>:</a:t>
            </a:r>
            <a:endParaRPr dirty="0"/>
          </a:p>
          <a:p>
            <a:pPr marL="0" marR="0" lvl="0" indent="0" algn="l" rtl="0">
              <a:lnSpc>
                <a:spcPct val="50000"/>
              </a:lnSpc>
              <a:spcBef>
                <a:spcPts val="300"/>
              </a:spcBef>
              <a:spcAft>
                <a:spcPts val="0"/>
              </a:spcAft>
              <a:buNone/>
            </a:pPr>
            <a:endParaRPr sz="1600" b="1"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300"/>
              </a:spcBef>
              <a:spcAft>
                <a:spcPts val="0"/>
              </a:spcAft>
              <a:buClr>
                <a:srgbClr val="000000"/>
              </a:buClr>
              <a:buSzPts val="1600"/>
              <a:buFont typeface="Arial"/>
              <a:buAutoNum type="alphaLcParenR"/>
            </a:pPr>
            <a:r>
              <a:rPr lang="en-US" sz="1600" b="0" i="0" u="none" strike="noStrike" cap="none" dirty="0" err="1">
                <a:solidFill>
                  <a:schemeClr val="dk1"/>
                </a:solidFill>
                <a:latin typeface="Calibri"/>
                <a:ea typeface="Calibri"/>
                <a:cs typeface="Calibri"/>
                <a:sym typeface="Calibri"/>
              </a:rPr>
              <a:t>Sueldo</a:t>
            </a:r>
            <a:r>
              <a:rPr lang="en-US" sz="1600" b="0" i="0" u="none" strike="noStrike" cap="none" dirty="0">
                <a:solidFill>
                  <a:schemeClr val="dk1"/>
                </a:solidFill>
                <a:latin typeface="Calibri"/>
                <a:ea typeface="Calibri"/>
                <a:cs typeface="Calibri"/>
                <a:sym typeface="Calibri"/>
              </a:rPr>
              <a:t> Base </a:t>
            </a:r>
            <a:r>
              <a:rPr lang="en-US" sz="1600" b="0" i="0" u="none" strike="noStrike" cap="none" dirty="0" err="1">
                <a:solidFill>
                  <a:schemeClr val="dk1"/>
                </a:solidFill>
                <a:latin typeface="Calibri"/>
                <a:ea typeface="Calibri"/>
                <a:cs typeface="Calibri"/>
                <a:sym typeface="Calibri"/>
              </a:rPr>
              <a:t>Pactado</a:t>
            </a:r>
            <a:endParaRPr dirty="0"/>
          </a:p>
          <a:p>
            <a:pPr marL="342900" marR="0" lvl="0" indent="-342900" algn="l" rtl="0">
              <a:lnSpc>
                <a:spcPct val="100000"/>
              </a:lnSpc>
              <a:spcBef>
                <a:spcPts val="300"/>
              </a:spcBef>
              <a:spcAft>
                <a:spcPts val="0"/>
              </a:spcAft>
              <a:buClr>
                <a:srgbClr val="000000"/>
              </a:buClr>
              <a:buSzPts val="1600"/>
              <a:buFont typeface="Arial"/>
              <a:buAutoNum type="alphaLcParenR"/>
            </a:pPr>
            <a:r>
              <a:rPr lang="en-US" sz="1600" b="0" i="0" u="none" strike="noStrike" cap="none" dirty="0">
                <a:solidFill>
                  <a:schemeClr val="dk1"/>
                </a:solidFill>
                <a:latin typeface="Calibri"/>
                <a:ea typeface="Calibri"/>
                <a:cs typeface="Calibri"/>
                <a:sym typeface="Calibri"/>
              </a:rPr>
              <a:t>Si </a:t>
            </a:r>
            <a:r>
              <a:rPr lang="en-US" sz="1600" b="0" i="0" u="none" strike="noStrike" cap="none" dirty="0" err="1">
                <a:solidFill>
                  <a:schemeClr val="dk1"/>
                </a:solidFill>
                <a:latin typeface="Calibri"/>
                <a:ea typeface="Calibri"/>
                <a:cs typeface="Calibri"/>
                <a:sym typeface="Calibri"/>
              </a:rPr>
              <a:t>tiene</a:t>
            </a:r>
            <a:r>
              <a:rPr lang="en-US" sz="1600" b="0" i="0" u="none" strike="noStrike" cap="none" dirty="0">
                <a:solidFill>
                  <a:schemeClr val="dk1"/>
                </a:solidFill>
                <a:latin typeface="Calibri"/>
                <a:ea typeface="Calibri"/>
                <a:cs typeface="Calibri"/>
                <a:sym typeface="Calibri"/>
              </a:rPr>
              <a:t> derecho a Gratificación art. 50 CT</a:t>
            </a:r>
            <a:endParaRPr dirty="0"/>
          </a:p>
          <a:p>
            <a:pPr marL="342900" marR="0" lvl="0" indent="-342900" algn="l" rtl="0">
              <a:lnSpc>
                <a:spcPct val="100000"/>
              </a:lnSpc>
              <a:spcBef>
                <a:spcPts val="300"/>
              </a:spcBef>
              <a:spcAft>
                <a:spcPts val="0"/>
              </a:spcAft>
              <a:buClr>
                <a:srgbClr val="000000"/>
              </a:buClr>
              <a:buSzPts val="1600"/>
              <a:buFont typeface="Arial"/>
              <a:buAutoNum type="alphaLcParenR"/>
            </a:pPr>
            <a:r>
              <a:rPr lang="en-US" sz="1600" b="0" i="0" u="none" strike="noStrike" cap="none" dirty="0" err="1">
                <a:solidFill>
                  <a:schemeClr val="dk1"/>
                </a:solidFill>
                <a:latin typeface="Calibri"/>
                <a:ea typeface="Calibri"/>
                <a:cs typeface="Calibri"/>
                <a:sym typeface="Calibri"/>
              </a:rPr>
              <a:t>Otros</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haberes</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imponibles</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pactados</a:t>
            </a:r>
            <a:endParaRPr dirty="0"/>
          </a:p>
          <a:p>
            <a:pPr marL="511200" marR="0" lvl="1" indent="-162000" algn="l" rtl="0">
              <a:lnSpc>
                <a:spcPct val="100000"/>
              </a:lnSpc>
              <a:spcBef>
                <a:spcPts val="300"/>
              </a:spcBef>
              <a:spcAft>
                <a:spcPts val="0"/>
              </a:spcAft>
              <a:buClr>
                <a:srgbClr val="000000"/>
              </a:buClr>
              <a:buSzPts val="1600"/>
              <a:buFont typeface="Arial"/>
              <a:buChar char="•"/>
            </a:pPr>
            <a:r>
              <a:rPr lang="en-US" sz="1600" b="0" i="0" u="none" strike="noStrike" cap="none" dirty="0">
                <a:solidFill>
                  <a:schemeClr val="dk1"/>
                </a:solidFill>
                <a:latin typeface="Calibri"/>
                <a:ea typeface="Calibri"/>
                <a:cs typeface="Calibri"/>
                <a:sym typeface="Calibri"/>
              </a:rPr>
              <a:t>Bono de </a:t>
            </a:r>
            <a:r>
              <a:rPr lang="en-US" sz="1600" b="0" i="0" u="none" strike="noStrike" cap="none" dirty="0" err="1">
                <a:solidFill>
                  <a:schemeClr val="dk1"/>
                </a:solidFill>
                <a:latin typeface="Calibri"/>
                <a:ea typeface="Calibri"/>
                <a:cs typeface="Calibri"/>
                <a:sym typeface="Calibri"/>
              </a:rPr>
              <a:t>producción</a:t>
            </a:r>
            <a:endParaRPr dirty="0"/>
          </a:p>
          <a:p>
            <a:pPr marL="511200" marR="0" lvl="1" indent="-162000" algn="l" rtl="0">
              <a:lnSpc>
                <a:spcPct val="100000"/>
              </a:lnSpc>
              <a:spcBef>
                <a:spcPts val="300"/>
              </a:spcBef>
              <a:spcAft>
                <a:spcPts val="0"/>
              </a:spcAft>
              <a:buClr>
                <a:srgbClr val="000000"/>
              </a:buClr>
              <a:buSzPts val="1600"/>
              <a:buFont typeface="Arial"/>
              <a:buChar char="•"/>
            </a:pPr>
            <a:r>
              <a:rPr lang="en-US" sz="1600" b="0" i="0" u="none" strike="noStrike" cap="none" dirty="0" err="1">
                <a:solidFill>
                  <a:schemeClr val="dk1"/>
                </a:solidFill>
                <a:latin typeface="Calibri"/>
                <a:ea typeface="Calibri"/>
                <a:cs typeface="Calibri"/>
                <a:sym typeface="Calibri"/>
              </a:rPr>
              <a:t>Comisión</a:t>
            </a:r>
            <a:r>
              <a:rPr lang="en-US" sz="1600" b="0" i="0" u="none" strike="noStrike" cap="none" dirty="0">
                <a:solidFill>
                  <a:schemeClr val="dk1"/>
                </a:solidFill>
                <a:latin typeface="Calibri"/>
                <a:ea typeface="Calibri"/>
                <a:cs typeface="Calibri"/>
                <a:sym typeface="Calibri"/>
              </a:rPr>
              <a:t>, etc.</a:t>
            </a:r>
            <a:endParaRPr dirty="0"/>
          </a:p>
          <a:p>
            <a:pPr marL="342900" marR="0" lvl="0" indent="-342900" algn="l" rtl="0">
              <a:lnSpc>
                <a:spcPct val="100000"/>
              </a:lnSpc>
              <a:spcBef>
                <a:spcPts val="300"/>
              </a:spcBef>
              <a:spcAft>
                <a:spcPts val="0"/>
              </a:spcAft>
              <a:buClr>
                <a:srgbClr val="000000"/>
              </a:buClr>
              <a:buSzPts val="1600"/>
              <a:buFont typeface="Arial"/>
              <a:buAutoNum type="alphaLcParenR"/>
            </a:pPr>
            <a:r>
              <a:rPr lang="en-US" sz="1600" b="0" i="0" u="none" strike="noStrike" cap="none" dirty="0" err="1">
                <a:solidFill>
                  <a:schemeClr val="dk1"/>
                </a:solidFill>
                <a:latin typeface="Calibri"/>
                <a:ea typeface="Calibri"/>
                <a:cs typeface="Calibri"/>
                <a:sym typeface="Calibri"/>
              </a:rPr>
              <a:t>Beneficios</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pactados</a:t>
            </a:r>
            <a:endParaRPr dirty="0"/>
          </a:p>
          <a:p>
            <a:pPr marL="511200" marR="0" lvl="1" indent="-162000" algn="l" rtl="0">
              <a:lnSpc>
                <a:spcPct val="100000"/>
              </a:lnSpc>
              <a:spcBef>
                <a:spcPts val="300"/>
              </a:spcBef>
              <a:spcAft>
                <a:spcPts val="0"/>
              </a:spcAft>
              <a:buClr>
                <a:srgbClr val="000000"/>
              </a:buClr>
              <a:buSzPts val="1600"/>
              <a:buFont typeface="Arial"/>
              <a:buChar char="•"/>
            </a:pPr>
            <a:r>
              <a:rPr lang="en-US" sz="1600" b="0" i="0" u="none" strike="noStrike" cap="none" dirty="0" err="1">
                <a:solidFill>
                  <a:schemeClr val="dk1"/>
                </a:solidFill>
                <a:latin typeface="Calibri"/>
                <a:ea typeface="Calibri"/>
                <a:cs typeface="Calibri"/>
                <a:sym typeface="Calibri"/>
              </a:rPr>
              <a:t>Movilización</a:t>
            </a:r>
            <a:endParaRPr dirty="0"/>
          </a:p>
          <a:p>
            <a:pPr marL="511200" marR="0" lvl="1" indent="-162000" algn="l" rtl="0">
              <a:lnSpc>
                <a:spcPct val="100000"/>
              </a:lnSpc>
              <a:spcBef>
                <a:spcPts val="300"/>
              </a:spcBef>
              <a:spcAft>
                <a:spcPts val="0"/>
              </a:spcAft>
              <a:buClr>
                <a:srgbClr val="000000"/>
              </a:buClr>
              <a:buSzPts val="1600"/>
              <a:buFont typeface="Arial"/>
              <a:buChar char="•"/>
            </a:pPr>
            <a:r>
              <a:rPr lang="en-US" sz="1600" b="0" i="0" u="none" strike="noStrike" cap="none" dirty="0">
                <a:solidFill>
                  <a:schemeClr val="dk1"/>
                </a:solidFill>
                <a:latin typeface="Calibri"/>
                <a:ea typeface="Calibri"/>
                <a:cs typeface="Calibri"/>
                <a:sym typeface="Calibri"/>
              </a:rPr>
              <a:t>Colación</a:t>
            </a:r>
            <a:endParaRPr dirty="0"/>
          </a:p>
          <a:p>
            <a:pPr marL="342900" marR="0" lvl="0" indent="-342900" algn="l" rtl="0">
              <a:lnSpc>
                <a:spcPct val="100000"/>
              </a:lnSpc>
              <a:spcBef>
                <a:spcPts val="300"/>
              </a:spcBef>
              <a:spcAft>
                <a:spcPts val="0"/>
              </a:spcAft>
              <a:buClr>
                <a:srgbClr val="000000"/>
              </a:buClr>
              <a:buSzPts val="1600"/>
              <a:buFont typeface="Arial"/>
              <a:buAutoNum type="alphaLcParenR"/>
            </a:pPr>
            <a:r>
              <a:rPr lang="en-US" sz="1600" b="0" i="0" u="none" strike="noStrike" cap="none" dirty="0" err="1">
                <a:solidFill>
                  <a:schemeClr val="dk1"/>
                </a:solidFill>
                <a:latin typeface="Calibri"/>
                <a:ea typeface="Calibri"/>
                <a:cs typeface="Calibri"/>
                <a:sym typeface="Calibri"/>
              </a:rPr>
              <a:t>Viático</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pactado</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en</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caso</a:t>
            </a:r>
            <a:r>
              <a:rPr lang="en-US" sz="1600" b="0" i="0" u="none" strike="noStrike" cap="none" dirty="0">
                <a:solidFill>
                  <a:schemeClr val="dk1"/>
                </a:solidFill>
                <a:latin typeface="Calibri"/>
                <a:ea typeface="Calibri"/>
                <a:cs typeface="Calibri"/>
                <a:sym typeface="Calibri"/>
              </a:rPr>
              <a:t> de </a:t>
            </a:r>
            <a:r>
              <a:rPr lang="en-US" sz="1600" b="0" i="0" u="none" strike="noStrike" cap="none" dirty="0" err="1">
                <a:solidFill>
                  <a:schemeClr val="dk1"/>
                </a:solidFill>
                <a:latin typeface="Calibri"/>
                <a:ea typeface="Calibri"/>
                <a:cs typeface="Calibri"/>
                <a:sym typeface="Calibri"/>
              </a:rPr>
              <a:t>comisión</a:t>
            </a:r>
            <a:r>
              <a:rPr lang="en-US" sz="1600" b="0" i="0" u="none" strike="noStrike" cap="none" dirty="0">
                <a:solidFill>
                  <a:schemeClr val="dk1"/>
                </a:solidFill>
                <a:latin typeface="Calibri"/>
                <a:ea typeface="Calibri"/>
                <a:cs typeface="Calibri"/>
                <a:sym typeface="Calibri"/>
              </a:rPr>
              <a:t> de </a:t>
            </a:r>
            <a:r>
              <a:rPr lang="en-US" sz="1600" b="0" i="0" u="none" strike="noStrike" cap="none" dirty="0" err="1">
                <a:solidFill>
                  <a:schemeClr val="dk1"/>
                </a:solidFill>
                <a:latin typeface="Calibri"/>
                <a:ea typeface="Calibri"/>
                <a:cs typeface="Calibri"/>
                <a:sym typeface="Calibri"/>
              </a:rPr>
              <a:t>servicio</a:t>
            </a:r>
            <a:r>
              <a:rPr lang="en-US" sz="1600" b="0" i="0" u="none" strike="noStrike" cap="none" dirty="0">
                <a:solidFill>
                  <a:schemeClr val="dk1"/>
                </a:solidFill>
                <a:latin typeface="Calibri"/>
                <a:ea typeface="Calibri"/>
                <a:cs typeface="Calibri"/>
                <a:sym typeface="Calibri"/>
              </a:rPr>
              <a:t>.</a:t>
            </a:r>
            <a:endParaRPr dirty="0"/>
          </a:p>
          <a:p>
            <a:pPr marL="342900" marR="0" lvl="0" indent="-342900" algn="l" rtl="0">
              <a:lnSpc>
                <a:spcPct val="100000"/>
              </a:lnSpc>
              <a:spcBef>
                <a:spcPts val="300"/>
              </a:spcBef>
              <a:spcAft>
                <a:spcPts val="0"/>
              </a:spcAft>
              <a:buClr>
                <a:srgbClr val="000000"/>
              </a:buClr>
              <a:buSzPts val="1600"/>
              <a:buFont typeface="Arial"/>
              <a:buAutoNum type="alphaLcParenR"/>
            </a:pPr>
            <a:r>
              <a:rPr lang="en-US" sz="1600" b="0" i="0" u="none" strike="noStrike" cap="none" dirty="0" err="1">
                <a:solidFill>
                  <a:schemeClr val="dk1"/>
                </a:solidFill>
                <a:latin typeface="Calibri"/>
                <a:ea typeface="Calibri"/>
                <a:cs typeface="Calibri"/>
                <a:sym typeface="Calibri"/>
              </a:rPr>
              <a:t>Asignaciones</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autorizada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por</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Fonasa</a:t>
            </a:r>
            <a:r>
              <a:rPr lang="en-US" sz="1600" b="0" i="0" u="none" strike="noStrike" cap="none" dirty="0">
                <a:solidFill>
                  <a:schemeClr val="dk1"/>
                </a:solidFill>
                <a:latin typeface="Calibri"/>
                <a:ea typeface="Calibri"/>
                <a:cs typeface="Calibri"/>
                <a:sym typeface="Calibri"/>
              </a:rPr>
              <a:t> o </a:t>
            </a:r>
            <a:r>
              <a:rPr lang="en-US" sz="1600" b="0" i="0" u="none" strike="noStrike" cap="none" dirty="0" err="1">
                <a:solidFill>
                  <a:schemeClr val="dk1"/>
                </a:solidFill>
                <a:latin typeface="Calibri"/>
                <a:ea typeface="Calibri"/>
                <a:cs typeface="Calibri"/>
                <a:sym typeface="Calibri"/>
              </a:rPr>
              <a:t>cajas</a:t>
            </a:r>
            <a:r>
              <a:rPr lang="en-US" sz="1600" b="0" i="0" u="none" strike="noStrike" cap="none" dirty="0">
                <a:solidFill>
                  <a:schemeClr val="dk1"/>
                </a:solidFill>
                <a:latin typeface="Calibri"/>
                <a:ea typeface="Calibri"/>
                <a:cs typeface="Calibri"/>
                <a:sym typeface="Calibri"/>
              </a:rPr>
              <a:t> de </a:t>
            </a:r>
            <a:r>
              <a:rPr lang="en-US" sz="1600" b="0" i="0" u="none" strike="noStrike" cap="none" dirty="0" err="1">
                <a:solidFill>
                  <a:schemeClr val="dk1"/>
                </a:solidFill>
                <a:latin typeface="Calibri"/>
                <a:ea typeface="Calibri"/>
                <a:cs typeface="Calibri"/>
                <a:sym typeface="Calibri"/>
              </a:rPr>
              <a:t>Compensación</a:t>
            </a:r>
            <a:endParaRPr dirty="0"/>
          </a:p>
          <a:p>
            <a:pPr marL="0" marR="0" lvl="0" indent="0" algn="l" rtl="0">
              <a:lnSpc>
                <a:spcPct val="100000"/>
              </a:lnSpc>
              <a:spcBef>
                <a:spcPts val="0"/>
              </a:spcBef>
              <a:spcAft>
                <a:spcPts val="0"/>
              </a:spcAft>
              <a:buNone/>
            </a:pP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6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5"/>
          <p:cNvSpPr/>
          <p:nvPr/>
        </p:nvSpPr>
        <p:spPr>
          <a:xfrm>
            <a:off x="508000" y="2070100"/>
            <a:ext cx="8229600" cy="4826000"/>
          </a:xfrm>
          <a:prstGeom prst="roundRect">
            <a:avLst>
              <a:gd name="adj" fmla="val 4423"/>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12" name="Google Shape;212;p45"/>
          <p:cNvSpPr txBox="1"/>
          <p:nvPr/>
        </p:nvSpPr>
        <p:spPr>
          <a:xfrm>
            <a:off x="401638" y="1143816"/>
            <a:ext cx="9872042" cy="79124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400" b="1" i="0" u="none" strike="noStrike" cap="none">
                <a:solidFill>
                  <a:srgbClr val="ED6B00"/>
                </a:solidFill>
                <a:latin typeface="Calibri"/>
                <a:ea typeface="Calibri"/>
                <a:cs typeface="Calibri"/>
                <a:sym typeface="Calibri"/>
              </a:rPr>
              <a:t>¿QUÉ VARIABLES DEBO TENER DEL TRABAJADOR  Y TRABAJADORA </a:t>
            </a:r>
            <a:br>
              <a:rPr lang="en-US" sz="2400" b="1" i="0" u="none" strike="noStrike" cap="none">
                <a:solidFill>
                  <a:srgbClr val="ED6B00"/>
                </a:solidFill>
                <a:latin typeface="Calibri"/>
                <a:ea typeface="Calibri"/>
                <a:cs typeface="Calibri"/>
                <a:sym typeface="Calibri"/>
              </a:rPr>
            </a:br>
            <a:r>
              <a:rPr lang="en-US" sz="2400" b="0" i="0" u="none" strike="noStrike" cap="none">
                <a:solidFill>
                  <a:srgbClr val="A93501"/>
                </a:solidFill>
                <a:latin typeface="Calibri"/>
                <a:ea typeface="Calibri"/>
                <a:cs typeface="Calibri"/>
                <a:sym typeface="Calibri"/>
              </a:rPr>
              <a:t>PARA REALIZAR UN CÁLCULO DE REMUNERACIONES?</a:t>
            </a:r>
            <a:endParaRPr/>
          </a:p>
        </p:txBody>
      </p:sp>
      <p:sp>
        <p:nvSpPr>
          <p:cNvPr id="213" name="Google Shape;213;p45"/>
          <p:cNvSpPr txBox="1"/>
          <p:nvPr/>
        </p:nvSpPr>
        <p:spPr>
          <a:xfrm>
            <a:off x="820738" y="2183033"/>
            <a:ext cx="9546900" cy="480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a:solidFill>
                  <a:srgbClr val="A93501"/>
                </a:solidFill>
                <a:latin typeface="Calibri"/>
                <a:ea typeface="Calibri"/>
                <a:cs typeface="Calibri"/>
                <a:sym typeface="Calibri"/>
              </a:rPr>
              <a:t>Las variables que  </a:t>
            </a:r>
            <a:r>
              <a:rPr lang="en-US" sz="1600" b="1" i="0" u="none" strike="noStrike" cap="none" dirty="0" err="1">
                <a:solidFill>
                  <a:srgbClr val="A93501"/>
                </a:solidFill>
                <a:latin typeface="Calibri"/>
                <a:ea typeface="Calibri"/>
                <a:cs typeface="Calibri"/>
                <a:sym typeface="Calibri"/>
              </a:rPr>
              <a:t>debes</a:t>
            </a:r>
            <a:r>
              <a:rPr lang="en-US" sz="1600" b="1" i="0" u="none" strike="noStrike" cap="none" dirty="0">
                <a:solidFill>
                  <a:srgbClr val="A93501"/>
                </a:solidFill>
                <a:latin typeface="Calibri"/>
                <a:ea typeface="Calibri"/>
                <a:cs typeface="Calibri"/>
                <a:sym typeface="Calibri"/>
              </a:rPr>
              <a:t> </a:t>
            </a:r>
            <a:r>
              <a:rPr lang="en-US" sz="1600" b="1" i="0" u="none" strike="noStrike" cap="none" dirty="0" err="1">
                <a:solidFill>
                  <a:srgbClr val="A93501"/>
                </a:solidFill>
                <a:latin typeface="Calibri"/>
                <a:ea typeface="Calibri"/>
                <a:cs typeface="Calibri"/>
                <a:sym typeface="Calibri"/>
              </a:rPr>
              <a:t>considerar</a:t>
            </a:r>
            <a:r>
              <a:rPr lang="en-US" sz="1600" b="1" i="0" u="none" strike="noStrike" cap="none" dirty="0">
                <a:solidFill>
                  <a:srgbClr val="A93501"/>
                </a:solidFill>
                <a:latin typeface="Calibri"/>
                <a:ea typeface="Calibri"/>
                <a:cs typeface="Calibri"/>
                <a:sym typeface="Calibri"/>
              </a:rPr>
              <a:t> para el </a:t>
            </a:r>
            <a:r>
              <a:rPr lang="en-US" sz="1600" b="1" i="0" u="none" strike="noStrike" cap="none" dirty="0" err="1">
                <a:solidFill>
                  <a:srgbClr val="A93501"/>
                </a:solidFill>
                <a:latin typeface="Calibri"/>
                <a:ea typeface="Calibri"/>
                <a:cs typeface="Calibri"/>
                <a:sym typeface="Calibri"/>
              </a:rPr>
              <a:t>cálculo</a:t>
            </a:r>
            <a:r>
              <a:rPr lang="en-US" sz="1600" b="1" i="0" u="none" strike="noStrike" cap="none" dirty="0">
                <a:solidFill>
                  <a:srgbClr val="A93501"/>
                </a:solidFill>
                <a:latin typeface="Calibri"/>
                <a:ea typeface="Calibri"/>
                <a:cs typeface="Calibri"/>
                <a:sym typeface="Calibri"/>
              </a:rPr>
              <a:t> de </a:t>
            </a:r>
            <a:r>
              <a:rPr lang="en-US" sz="1600" b="1" i="0" u="none" strike="noStrike" cap="none" dirty="0" err="1">
                <a:solidFill>
                  <a:srgbClr val="A93501"/>
                </a:solidFill>
                <a:latin typeface="Calibri"/>
                <a:ea typeface="Calibri"/>
                <a:cs typeface="Calibri"/>
                <a:sym typeface="Calibri"/>
              </a:rPr>
              <a:t>remuneraciones</a:t>
            </a:r>
            <a:r>
              <a:rPr lang="en-US" sz="1600" b="1" i="0" u="none" strike="noStrike" cap="none" dirty="0">
                <a:solidFill>
                  <a:srgbClr val="A93501"/>
                </a:solidFill>
                <a:latin typeface="Calibri"/>
                <a:ea typeface="Calibri"/>
                <a:cs typeface="Calibri"/>
                <a:sym typeface="Calibri"/>
              </a:rPr>
              <a:t>:</a:t>
            </a:r>
            <a:endParaRPr dirty="0"/>
          </a:p>
          <a:p>
            <a:pPr marL="0" marR="0" lvl="0" indent="0" algn="l" rtl="0">
              <a:lnSpc>
                <a:spcPct val="50000"/>
              </a:lnSpc>
              <a:spcBef>
                <a:spcPts val="0"/>
              </a:spcBef>
              <a:spcAft>
                <a:spcPts val="0"/>
              </a:spcAft>
              <a:buNone/>
            </a:pPr>
            <a:endParaRPr sz="1500" b="1" i="0" u="none" strike="noStrike" cap="none" dirty="0">
              <a:solidFill>
                <a:srgbClr val="A93501"/>
              </a:solidFill>
              <a:latin typeface="Calibri"/>
              <a:ea typeface="Calibri"/>
              <a:cs typeface="Calibri"/>
              <a:sym typeface="Calibri"/>
            </a:endParaRPr>
          </a:p>
          <a:p>
            <a:pPr marL="342900" marR="0" lvl="0" indent="-342900" algn="l" rtl="0">
              <a:lnSpc>
                <a:spcPct val="100000"/>
              </a:lnSpc>
              <a:spcBef>
                <a:spcPts val="200"/>
              </a:spcBef>
              <a:spcAft>
                <a:spcPts val="0"/>
              </a:spcAft>
              <a:buClr>
                <a:srgbClr val="000000"/>
              </a:buClr>
              <a:buSzPts val="1500"/>
              <a:buFont typeface="Arial"/>
              <a:buAutoNum type="alphaLcParenR"/>
            </a:pPr>
            <a:r>
              <a:rPr lang="en-US" sz="1500" b="1" i="0" u="none" strike="noStrike" cap="none" dirty="0" err="1">
                <a:solidFill>
                  <a:schemeClr val="dk1"/>
                </a:solidFill>
                <a:latin typeface="Calibri"/>
                <a:ea typeface="Calibri"/>
                <a:cs typeface="Calibri"/>
                <a:sym typeface="Calibri"/>
              </a:rPr>
              <a:t>Días</a:t>
            </a:r>
            <a:r>
              <a:rPr lang="en-US" sz="1500" b="1" i="0" u="none" strike="noStrike" cap="none" dirty="0">
                <a:solidFill>
                  <a:schemeClr val="dk1"/>
                </a:solidFill>
                <a:latin typeface="Calibri"/>
                <a:ea typeface="Calibri"/>
                <a:cs typeface="Calibri"/>
                <a:sym typeface="Calibri"/>
              </a:rPr>
              <a:t> </a:t>
            </a:r>
            <a:r>
              <a:rPr lang="en-US" sz="1500" b="1" i="0" u="none" strike="noStrike" cap="none" dirty="0" err="1">
                <a:solidFill>
                  <a:schemeClr val="dk1"/>
                </a:solidFill>
                <a:latin typeface="Calibri"/>
                <a:ea typeface="Calibri"/>
                <a:cs typeface="Calibri"/>
                <a:sym typeface="Calibri"/>
              </a:rPr>
              <a:t>Trabajados</a:t>
            </a:r>
            <a:r>
              <a:rPr lang="en-US" sz="1500" b="1" i="0" u="none" strike="noStrike" cap="none" dirty="0">
                <a:solidFill>
                  <a:schemeClr val="dk1"/>
                </a:solidFill>
                <a:latin typeface="Calibri"/>
                <a:ea typeface="Calibri"/>
                <a:cs typeface="Calibri"/>
                <a:sym typeface="Calibri"/>
              </a:rPr>
              <a:t>.</a:t>
            </a:r>
            <a:endParaRPr dirty="0"/>
          </a:p>
          <a:p>
            <a:pPr marL="342900" marR="0" lvl="0" indent="-342900" algn="l" rtl="0">
              <a:lnSpc>
                <a:spcPct val="100000"/>
              </a:lnSpc>
              <a:spcBef>
                <a:spcPts val="200"/>
              </a:spcBef>
              <a:spcAft>
                <a:spcPts val="0"/>
              </a:spcAft>
              <a:buClr>
                <a:srgbClr val="000000"/>
              </a:buClr>
              <a:buSzPts val="1500"/>
              <a:buFont typeface="Arial"/>
              <a:buAutoNum type="alphaLcParenR"/>
            </a:pPr>
            <a:r>
              <a:rPr lang="en-US" sz="1500" b="1" i="0" u="none" strike="noStrike" cap="none" dirty="0" err="1">
                <a:solidFill>
                  <a:schemeClr val="dk1"/>
                </a:solidFill>
                <a:latin typeface="Calibri"/>
                <a:ea typeface="Calibri"/>
                <a:cs typeface="Calibri"/>
                <a:sym typeface="Calibri"/>
              </a:rPr>
              <a:t>Otros</a:t>
            </a:r>
            <a:r>
              <a:rPr lang="en-US" sz="1500" b="1" i="0" u="none" strike="noStrike" cap="none" dirty="0">
                <a:solidFill>
                  <a:schemeClr val="dk1"/>
                </a:solidFill>
                <a:latin typeface="Calibri"/>
                <a:ea typeface="Calibri"/>
                <a:cs typeface="Calibri"/>
                <a:sym typeface="Calibri"/>
              </a:rPr>
              <a:t> </a:t>
            </a:r>
            <a:r>
              <a:rPr lang="en-US" sz="1500" b="1" i="0" u="none" strike="noStrike" cap="none" dirty="0" err="1">
                <a:solidFill>
                  <a:schemeClr val="dk1"/>
                </a:solidFill>
                <a:latin typeface="Calibri"/>
                <a:ea typeface="Calibri"/>
                <a:cs typeface="Calibri"/>
                <a:sym typeface="Calibri"/>
              </a:rPr>
              <a:t>haberes</a:t>
            </a:r>
            <a:r>
              <a:rPr lang="en-US" sz="1500" b="1" i="0" u="none" strike="noStrike" cap="none" dirty="0">
                <a:solidFill>
                  <a:schemeClr val="dk1"/>
                </a:solidFill>
                <a:latin typeface="Calibri"/>
                <a:ea typeface="Calibri"/>
                <a:cs typeface="Calibri"/>
                <a:sym typeface="Calibri"/>
              </a:rPr>
              <a:t> </a:t>
            </a:r>
            <a:r>
              <a:rPr lang="en-US" sz="1500" b="1" i="0" u="none" strike="noStrike" cap="none" dirty="0" err="1">
                <a:solidFill>
                  <a:schemeClr val="dk1"/>
                </a:solidFill>
                <a:latin typeface="Calibri"/>
                <a:ea typeface="Calibri"/>
                <a:cs typeface="Calibri"/>
                <a:sym typeface="Calibri"/>
              </a:rPr>
              <a:t>imponibles</a:t>
            </a:r>
            <a:r>
              <a:rPr lang="en-US" sz="1500" b="1" i="0" u="none" strike="noStrike" cap="none" dirty="0">
                <a:solidFill>
                  <a:schemeClr val="dk1"/>
                </a:solidFill>
                <a:latin typeface="Calibri"/>
                <a:ea typeface="Calibri"/>
                <a:cs typeface="Calibri"/>
                <a:sym typeface="Calibri"/>
              </a:rPr>
              <a:t> </a:t>
            </a:r>
            <a:r>
              <a:rPr lang="en-US" sz="1500" b="1" i="0" u="none" strike="noStrike" cap="none" dirty="0" err="1">
                <a:solidFill>
                  <a:schemeClr val="dk1"/>
                </a:solidFill>
                <a:latin typeface="Calibri"/>
                <a:ea typeface="Calibri"/>
                <a:cs typeface="Calibri"/>
                <a:sym typeface="Calibri"/>
              </a:rPr>
              <a:t>pactados</a:t>
            </a:r>
            <a:endParaRPr dirty="0"/>
          </a:p>
          <a:p>
            <a:pPr marL="439199" marR="0" lvl="1" indent="-126000" algn="l" rtl="0">
              <a:lnSpc>
                <a:spcPct val="100000"/>
              </a:lnSpc>
              <a:spcBef>
                <a:spcPts val="200"/>
              </a:spcBef>
              <a:spcAft>
                <a:spcPts val="0"/>
              </a:spcAft>
              <a:buClr>
                <a:srgbClr val="000000"/>
              </a:buClr>
              <a:buSzPts val="1500"/>
              <a:buFont typeface="Arial"/>
              <a:buChar char="•"/>
            </a:pPr>
            <a:r>
              <a:rPr lang="en-US" sz="1500" b="0" i="0" u="none" strike="noStrike" cap="none" dirty="0">
                <a:solidFill>
                  <a:schemeClr val="dk1"/>
                </a:solidFill>
                <a:latin typeface="Calibri"/>
                <a:ea typeface="Calibri"/>
                <a:cs typeface="Calibri"/>
                <a:sym typeface="Calibri"/>
              </a:rPr>
              <a:t>Bono de </a:t>
            </a:r>
            <a:r>
              <a:rPr lang="en-US" sz="1500" b="0" i="0" u="none" strike="noStrike" cap="none" dirty="0" err="1">
                <a:solidFill>
                  <a:schemeClr val="dk1"/>
                </a:solidFill>
                <a:latin typeface="Calibri"/>
                <a:ea typeface="Calibri"/>
                <a:cs typeface="Calibri"/>
                <a:sym typeface="Calibri"/>
              </a:rPr>
              <a:t>producción</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determinar</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si</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es</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fijo</a:t>
            </a:r>
            <a:r>
              <a:rPr lang="en-US" sz="1500" b="0" i="0" u="none" strike="noStrike" cap="none" dirty="0">
                <a:solidFill>
                  <a:schemeClr val="dk1"/>
                </a:solidFill>
                <a:latin typeface="Calibri"/>
                <a:ea typeface="Calibri"/>
                <a:cs typeface="Calibri"/>
                <a:sym typeface="Calibri"/>
              </a:rPr>
              <a:t> o variable)</a:t>
            </a:r>
            <a:endParaRPr dirty="0"/>
          </a:p>
          <a:p>
            <a:pPr marL="439199" marR="0" lvl="1" indent="-126000" algn="l" rtl="0">
              <a:lnSpc>
                <a:spcPct val="100000"/>
              </a:lnSpc>
              <a:spcBef>
                <a:spcPts val="200"/>
              </a:spcBef>
              <a:spcAft>
                <a:spcPts val="0"/>
              </a:spcAft>
              <a:buClr>
                <a:srgbClr val="000000"/>
              </a:buClr>
              <a:buSzPts val="1500"/>
              <a:buFont typeface="Arial"/>
              <a:buChar char="•"/>
            </a:pPr>
            <a:r>
              <a:rPr lang="en-US" sz="1500" b="0" i="0" u="none" strike="noStrike" cap="none" dirty="0" err="1">
                <a:solidFill>
                  <a:schemeClr val="dk1"/>
                </a:solidFill>
                <a:latin typeface="Calibri"/>
                <a:ea typeface="Calibri"/>
                <a:cs typeface="Calibri"/>
                <a:sym typeface="Calibri"/>
              </a:rPr>
              <a:t>Comisión</a:t>
            </a:r>
            <a:r>
              <a:rPr lang="en-US" sz="1500" b="0" i="0" u="none" strike="noStrike" cap="none" dirty="0">
                <a:solidFill>
                  <a:schemeClr val="dk1"/>
                </a:solidFill>
                <a:latin typeface="Calibri"/>
                <a:ea typeface="Calibri"/>
                <a:cs typeface="Calibri"/>
                <a:sym typeface="Calibri"/>
              </a:rPr>
              <a:t>, etc. ( </a:t>
            </a:r>
            <a:r>
              <a:rPr lang="en-US" sz="1500" b="0" i="0" u="none" strike="noStrike" cap="none" dirty="0" err="1">
                <a:solidFill>
                  <a:schemeClr val="dk1"/>
                </a:solidFill>
                <a:latin typeface="Calibri"/>
                <a:ea typeface="Calibri"/>
                <a:cs typeface="Calibri"/>
                <a:sym typeface="Calibri"/>
              </a:rPr>
              <a:t>porcentaje</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pactado</a:t>
            </a:r>
            <a:r>
              <a:rPr lang="en-US" sz="1500" b="0" i="0" u="none" strike="noStrike" cap="none" dirty="0">
                <a:solidFill>
                  <a:schemeClr val="dk1"/>
                </a:solidFill>
                <a:latin typeface="Calibri"/>
                <a:ea typeface="Calibri"/>
                <a:cs typeface="Calibri"/>
                <a:sym typeface="Calibri"/>
              </a:rPr>
              <a:t>), y la base de </a:t>
            </a:r>
            <a:r>
              <a:rPr lang="en-US" sz="1500" dirty="0" err="1">
                <a:solidFill>
                  <a:schemeClr val="dk1"/>
                </a:solidFill>
                <a:latin typeface="Calibri"/>
                <a:ea typeface="Calibri"/>
                <a:cs typeface="Calibri"/>
                <a:sym typeface="Calibri"/>
              </a:rPr>
              <a:t>cálculo</a:t>
            </a:r>
            <a:r>
              <a:rPr lang="en-US" sz="1500" b="0" i="0" u="none" strike="noStrike" cap="none" dirty="0">
                <a:solidFill>
                  <a:schemeClr val="dk1"/>
                </a:solidFill>
                <a:latin typeface="Calibri"/>
                <a:ea typeface="Calibri"/>
                <a:cs typeface="Calibri"/>
                <a:sym typeface="Calibri"/>
              </a:rPr>
              <a:t> para el </a:t>
            </a:r>
            <a:r>
              <a:rPr lang="en-US" sz="1500" dirty="0" err="1">
                <a:solidFill>
                  <a:schemeClr val="dk1"/>
                </a:solidFill>
                <a:latin typeface="Calibri"/>
                <a:ea typeface="Calibri"/>
                <a:cs typeface="Calibri"/>
                <a:sym typeface="Calibri"/>
              </a:rPr>
              <a:t>cálculo</a:t>
            </a:r>
            <a:r>
              <a:rPr lang="en-US" sz="1500" b="0" i="0" u="none" strike="noStrike" cap="none" dirty="0">
                <a:solidFill>
                  <a:schemeClr val="dk1"/>
                </a:solidFill>
                <a:latin typeface="Calibri"/>
                <a:ea typeface="Calibri"/>
                <a:cs typeface="Calibri"/>
                <a:sym typeface="Calibri"/>
              </a:rPr>
              <a:t> de </a:t>
            </a:r>
            <a:r>
              <a:rPr lang="en-US" sz="1500" b="0" i="0" u="none" strike="noStrike" cap="none" dirty="0" err="1">
                <a:solidFill>
                  <a:schemeClr val="dk1"/>
                </a:solidFill>
                <a:latin typeface="Calibri"/>
                <a:ea typeface="Calibri"/>
                <a:cs typeface="Calibri"/>
                <a:sym typeface="Calibri"/>
              </a:rPr>
              <a:t>este</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ítem</a:t>
            </a:r>
            <a:endParaRPr dirty="0"/>
          </a:p>
          <a:p>
            <a:pPr marL="342900" marR="0" lvl="0" indent="-342900" algn="l" rtl="0">
              <a:lnSpc>
                <a:spcPct val="100000"/>
              </a:lnSpc>
              <a:spcBef>
                <a:spcPts val="200"/>
              </a:spcBef>
              <a:spcAft>
                <a:spcPts val="0"/>
              </a:spcAft>
              <a:buClr>
                <a:srgbClr val="000000"/>
              </a:buClr>
              <a:buSzPts val="1500"/>
              <a:buFont typeface="Arial"/>
              <a:buAutoNum type="alphaLcParenR"/>
            </a:pPr>
            <a:r>
              <a:rPr lang="en-US" sz="1500" b="1" i="0" u="none" strike="noStrike" cap="none" dirty="0">
                <a:solidFill>
                  <a:schemeClr val="dk1"/>
                </a:solidFill>
                <a:latin typeface="Calibri"/>
                <a:ea typeface="Calibri"/>
                <a:cs typeface="Calibri"/>
                <a:sym typeface="Calibri"/>
              </a:rPr>
              <a:t>N° Horas Extras </a:t>
            </a:r>
            <a:r>
              <a:rPr lang="en-US" sz="1500" b="1" i="0" u="none" strike="noStrike" cap="none" dirty="0" err="1">
                <a:solidFill>
                  <a:schemeClr val="dk1"/>
                </a:solidFill>
                <a:latin typeface="Calibri"/>
                <a:ea typeface="Calibri"/>
                <a:cs typeface="Calibri"/>
                <a:sym typeface="Calibri"/>
              </a:rPr>
              <a:t>efectuadas</a:t>
            </a:r>
            <a:r>
              <a:rPr lang="en-US" sz="1500" b="1" i="0" u="none" strike="noStrike" cap="none" dirty="0">
                <a:solidFill>
                  <a:schemeClr val="dk1"/>
                </a:solidFill>
                <a:latin typeface="Calibri"/>
                <a:ea typeface="Calibri"/>
                <a:cs typeface="Calibri"/>
                <a:sym typeface="Calibri"/>
              </a:rPr>
              <a:t> </a:t>
            </a:r>
            <a:r>
              <a:rPr lang="en-US" sz="1500" b="1" i="0" u="none" strike="noStrike" cap="none" dirty="0" err="1">
                <a:solidFill>
                  <a:schemeClr val="dk1"/>
                </a:solidFill>
                <a:latin typeface="Calibri"/>
                <a:ea typeface="Calibri"/>
                <a:cs typeface="Calibri"/>
                <a:sym typeface="Calibri"/>
              </a:rPr>
              <a:t>en</a:t>
            </a:r>
            <a:r>
              <a:rPr lang="en-US" sz="1500" b="1" i="0" u="none" strike="noStrike" cap="none" dirty="0">
                <a:solidFill>
                  <a:schemeClr val="dk1"/>
                </a:solidFill>
                <a:latin typeface="Calibri"/>
                <a:ea typeface="Calibri"/>
                <a:cs typeface="Calibri"/>
                <a:sym typeface="Calibri"/>
              </a:rPr>
              <a:t> el </a:t>
            </a:r>
            <a:r>
              <a:rPr lang="en-US" sz="1500" b="1" i="0" u="none" strike="noStrike" cap="none" dirty="0" err="1">
                <a:solidFill>
                  <a:schemeClr val="dk1"/>
                </a:solidFill>
                <a:latin typeface="Calibri"/>
                <a:ea typeface="Calibri"/>
                <a:cs typeface="Calibri"/>
                <a:sym typeface="Calibri"/>
              </a:rPr>
              <a:t>mes</a:t>
            </a:r>
            <a:endParaRPr dirty="0"/>
          </a:p>
          <a:p>
            <a:pPr marL="342900" marR="0" lvl="0" indent="-342900" algn="l" rtl="0">
              <a:lnSpc>
                <a:spcPct val="100000"/>
              </a:lnSpc>
              <a:spcBef>
                <a:spcPts val="200"/>
              </a:spcBef>
              <a:spcAft>
                <a:spcPts val="0"/>
              </a:spcAft>
              <a:buClr>
                <a:srgbClr val="000000"/>
              </a:buClr>
              <a:buSzPts val="1500"/>
              <a:buFont typeface="Arial"/>
              <a:buAutoNum type="alphaLcParenR"/>
            </a:pPr>
            <a:r>
              <a:rPr lang="en-US" sz="1500" b="1" i="0" u="none" strike="noStrike" cap="none" dirty="0" err="1">
                <a:solidFill>
                  <a:schemeClr val="dk1"/>
                </a:solidFill>
                <a:latin typeface="Calibri"/>
                <a:ea typeface="Calibri"/>
                <a:cs typeface="Calibri"/>
                <a:sym typeface="Calibri"/>
              </a:rPr>
              <a:t>Beneficios</a:t>
            </a:r>
            <a:r>
              <a:rPr lang="en-US" sz="1500" b="1" i="0" u="none" strike="noStrike" cap="none" dirty="0">
                <a:solidFill>
                  <a:schemeClr val="dk1"/>
                </a:solidFill>
                <a:latin typeface="Calibri"/>
                <a:ea typeface="Calibri"/>
                <a:cs typeface="Calibri"/>
                <a:sym typeface="Calibri"/>
              </a:rPr>
              <a:t> </a:t>
            </a:r>
            <a:r>
              <a:rPr lang="en-US" sz="1500" b="1" i="0" u="none" strike="noStrike" cap="none" dirty="0" err="1">
                <a:solidFill>
                  <a:schemeClr val="dk1"/>
                </a:solidFill>
                <a:latin typeface="Calibri"/>
                <a:ea typeface="Calibri"/>
                <a:cs typeface="Calibri"/>
                <a:sym typeface="Calibri"/>
              </a:rPr>
              <a:t>pactados</a:t>
            </a:r>
            <a:endParaRPr dirty="0"/>
          </a:p>
          <a:p>
            <a:pPr marL="439199" marR="0" lvl="1" indent="-162000" algn="l" rtl="0">
              <a:lnSpc>
                <a:spcPct val="100000"/>
              </a:lnSpc>
              <a:spcBef>
                <a:spcPts val="200"/>
              </a:spcBef>
              <a:spcAft>
                <a:spcPts val="0"/>
              </a:spcAft>
              <a:buClr>
                <a:srgbClr val="000000"/>
              </a:buClr>
              <a:buSzPts val="1500"/>
              <a:buFont typeface="Arial"/>
              <a:buChar char="•"/>
            </a:pPr>
            <a:r>
              <a:rPr lang="en-US" sz="1500" b="0" i="0" u="none" strike="noStrike" cap="none" dirty="0">
                <a:solidFill>
                  <a:schemeClr val="dk1"/>
                </a:solidFill>
                <a:latin typeface="Calibri"/>
                <a:ea typeface="Calibri"/>
                <a:cs typeface="Calibri"/>
                <a:sym typeface="Calibri"/>
              </a:rPr>
              <a:t>Valor </a:t>
            </a:r>
            <a:r>
              <a:rPr lang="en-US" sz="1500" b="0" i="0" u="none" strike="noStrike" cap="none" dirty="0" err="1">
                <a:solidFill>
                  <a:schemeClr val="dk1"/>
                </a:solidFill>
                <a:latin typeface="Calibri"/>
                <a:ea typeface="Calibri"/>
                <a:cs typeface="Calibri"/>
                <a:sym typeface="Calibri"/>
              </a:rPr>
              <a:t>Movilización</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pactado</a:t>
            </a:r>
            <a:endParaRPr dirty="0"/>
          </a:p>
          <a:p>
            <a:pPr marL="439199" marR="0" lvl="1" indent="-162000" algn="l" rtl="0">
              <a:lnSpc>
                <a:spcPct val="100000"/>
              </a:lnSpc>
              <a:spcBef>
                <a:spcPts val="200"/>
              </a:spcBef>
              <a:spcAft>
                <a:spcPts val="0"/>
              </a:spcAft>
              <a:buClr>
                <a:srgbClr val="000000"/>
              </a:buClr>
              <a:buSzPts val="1500"/>
              <a:buFont typeface="Arial"/>
              <a:buChar char="•"/>
            </a:pPr>
            <a:r>
              <a:rPr lang="en-US" sz="1500" b="0" i="0" u="none" strike="noStrike" cap="none" dirty="0">
                <a:solidFill>
                  <a:schemeClr val="dk1"/>
                </a:solidFill>
                <a:latin typeface="Calibri"/>
                <a:ea typeface="Calibri"/>
                <a:cs typeface="Calibri"/>
                <a:sym typeface="Calibri"/>
              </a:rPr>
              <a:t>Valor Colación </a:t>
            </a:r>
            <a:r>
              <a:rPr lang="en-US" sz="1500" b="0" i="0" u="none" strike="noStrike" cap="none" dirty="0" err="1">
                <a:solidFill>
                  <a:schemeClr val="dk1"/>
                </a:solidFill>
                <a:latin typeface="Calibri"/>
                <a:ea typeface="Calibri"/>
                <a:cs typeface="Calibri"/>
                <a:sym typeface="Calibri"/>
              </a:rPr>
              <a:t>pactado</a:t>
            </a:r>
            <a:endParaRPr dirty="0"/>
          </a:p>
          <a:p>
            <a:pPr marL="342900" marR="0" lvl="0" indent="-342900" algn="l" rtl="0">
              <a:lnSpc>
                <a:spcPct val="100000"/>
              </a:lnSpc>
              <a:spcBef>
                <a:spcPts val="200"/>
              </a:spcBef>
              <a:spcAft>
                <a:spcPts val="0"/>
              </a:spcAft>
              <a:buClr>
                <a:srgbClr val="000000"/>
              </a:buClr>
              <a:buSzPts val="1500"/>
              <a:buFont typeface="Arial"/>
              <a:buAutoNum type="alphaLcParenR"/>
            </a:pPr>
            <a:r>
              <a:rPr lang="en-US" sz="1500" b="1" i="0" u="none" strike="noStrike" cap="none" dirty="0">
                <a:solidFill>
                  <a:schemeClr val="dk1"/>
                </a:solidFill>
                <a:latin typeface="Calibri"/>
                <a:ea typeface="Calibri"/>
                <a:cs typeface="Calibri"/>
                <a:sym typeface="Calibri"/>
              </a:rPr>
              <a:t>Valor </a:t>
            </a:r>
            <a:r>
              <a:rPr lang="en-US" sz="1500" b="1" dirty="0" err="1">
                <a:solidFill>
                  <a:schemeClr val="dk1"/>
                </a:solidFill>
                <a:latin typeface="Calibri"/>
                <a:ea typeface="Calibri"/>
                <a:cs typeface="Calibri"/>
                <a:sym typeface="Calibri"/>
              </a:rPr>
              <a:t>Viático</a:t>
            </a:r>
            <a:r>
              <a:rPr lang="en-US" sz="1500" b="1" i="0" u="none" strike="noStrike" cap="none" dirty="0">
                <a:solidFill>
                  <a:schemeClr val="dk1"/>
                </a:solidFill>
                <a:latin typeface="Calibri"/>
                <a:ea typeface="Calibri"/>
                <a:cs typeface="Calibri"/>
                <a:sym typeface="Calibri"/>
              </a:rPr>
              <a:t> </a:t>
            </a:r>
            <a:r>
              <a:rPr lang="en-US" sz="1500" b="1" i="0" u="none" strike="noStrike" cap="none" dirty="0" err="1">
                <a:solidFill>
                  <a:schemeClr val="dk1"/>
                </a:solidFill>
                <a:latin typeface="Calibri"/>
                <a:ea typeface="Calibri"/>
                <a:cs typeface="Calibri"/>
                <a:sym typeface="Calibri"/>
              </a:rPr>
              <a:t>pactado</a:t>
            </a:r>
            <a:r>
              <a:rPr lang="en-US" sz="1500" b="1" i="0" u="none" strike="noStrike" cap="none" dirty="0">
                <a:solidFill>
                  <a:schemeClr val="dk1"/>
                </a:solidFill>
                <a:latin typeface="Calibri"/>
                <a:ea typeface="Calibri"/>
                <a:cs typeface="Calibri"/>
                <a:sym typeface="Calibri"/>
              </a:rPr>
              <a:t> </a:t>
            </a:r>
            <a:r>
              <a:rPr lang="en-US" sz="1500" b="1" i="0" u="none" strike="noStrike" cap="none" dirty="0" err="1">
                <a:solidFill>
                  <a:schemeClr val="dk1"/>
                </a:solidFill>
                <a:latin typeface="Calibri"/>
                <a:ea typeface="Calibri"/>
                <a:cs typeface="Calibri"/>
                <a:sym typeface="Calibri"/>
              </a:rPr>
              <a:t>en</a:t>
            </a:r>
            <a:r>
              <a:rPr lang="en-US" sz="1500" b="1" i="0" u="none" strike="noStrike" cap="none" dirty="0">
                <a:solidFill>
                  <a:schemeClr val="dk1"/>
                </a:solidFill>
                <a:latin typeface="Calibri"/>
                <a:ea typeface="Calibri"/>
                <a:cs typeface="Calibri"/>
                <a:sym typeface="Calibri"/>
              </a:rPr>
              <a:t> </a:t>
            </a:r>
            <a:r>
              <a:rPr lang="en-US" sz="1500" b="1" i="0" u="none" strike="noStrike" cap="none" dirty="0" err="1">
                <a:solidFill>
                  <a:schemeClr val="dk1"/>
                </a:solidFill>
                <a:latin typeface="Calibri"/>
                <a:ea typeface="Calibri"/>
                <a:cs typeface="Calibri"/>
                <a:sym typeface="Calibri"/>
              </a:rPr>
              <a:t>caso</a:t>
            </a:r>
            <a:r>
              <a:rPr lang="en-US" sz="1500" b="1" i="0" u="none" strike="noStrike" cap="none" dirty="0">
                <a:solidFill>
                  <a:schemeClr val="dk1"/>
                </a:solidFill>
                <a:latin typeface="Calibri"/>
                <a:ea typeface="Calibri"/>
                <a:cs typeface="Calibri"/>
                <a:sym typeface="Calibri"/>
              </a:rPr>
              <a:t> de </a:t>
            </a:r>
            <a:r>
              <a:rPr lang="en-US" sz="1500" b="1" i="0" u="none" strike="noStrike" cap="none" dirty="0" err="1">
                <a:solidFill>
                  <a:schemeClr val="dk1"/>
                </a:solidFill>
                <a:latin typeface="Calibri"/>
                <a:ea typeface="Calibri"/>
                <a:cs typeface="Calibri"/>
                <a:sym typeface="Calibri"/>
              </a:rPr>
              <a:t>comisión</a:t>
            </a:r>
            <a:r>
              <a:rPr lang="en-US" sz="1500" b="1" i="0" u="none" strike="noStrike" cap="none" dirty="0">
                <a:solidFill>
                  <a:schemeClr val="dk1"/>
                </a:solidFill>
                <a:latin typeface="Calibri"/>
                <a:ea typeface="Calibri"/>
                <a:cs typeface="Calibri"/>
                <a:sym typeface="Calibri"/>
              </a:rPr>
              <a:t> de </a:t>
            </a:r>
            <a:r>
              <a:rPr lang="en-US" sz="1500" b="1" i="0" u="none" strike="noStrike" cap="none" dirty="0" err="1">
                <a:solidFill>
                  <a:schemeClr val="dk1"/>
                </a:solidFill>
                <a:latin typeface="Calibri"/>
                <a:ea typeface="Calibri"/>
                <a:cs typeface="Calibri"/>
                <a:sym typeface="Calibri"/>
              </a:rPr>
              <a:t>servicio</a:t>
            </a:r>
            <a:r>
              <a:rPr lang="en-US" sz="1500" b="1" i="0" u="none" strike="noStrike" cap="none" dirty="0">
                <a:solidFill>
                  <a:schemeClr val="dk1"/>
                </a:solidFill>
                <a:latin typeface="Calibri"/>
                <a:ea typeface="Calibri"/>
                <a:cs typeface="Calibri"/>
                <a:sym typeface="Calibri"/>
              </a:rPr>
              <a:t>.</a:t>
            </a:r>
            <a:endParaRPr dirty="0"/>
          </a:p>
          <a:p>
            <a:pPr marL="342900" marR="0" lvl="0" indent="-342900" algn="l" rtl="0">
              <a:lnSpc>
                <a:spcPct val="100000"/>
              </a:lnSpc>
              <a:spcBef>
                <a:spcPts val="200"/>
              </a:spcBef>
              <a:spcAft>
                <a:spcPts val="0"/>
              </a:spcAft>
              <a:buClr>
                <a:srgbClr val="000000"/>
              </a:buClr>
              <a:buSzPts val="1500"/>
              <a:buFont typeface="Arial"/>
              <a:buAutoNum type="alphaLcParenR"/>
            </a:pPr>
            <a:r>
              <a:rPr lang="en-US" sz="1500" b="1" i="0" u="none" strike="noStrike" cap="none" dirty="0" err="1">
                <a:solidFill>
                  <a:schemeClr val="dk1"/>
                </a:solidFill>
                <a:latin typeface="Calibri"/>
                <a:ea typeface="Calibri"/>
                <a:cs typeface="Calibri"/>
                <a:sym typeface="Calibri"/>
              </a:rPr>
              <a:t>Asignaciones</a:t>
            </a:r>
            <a:r>
              <a:rPr lang="en-US" sz="1500" b="1" i="0" u="none" strike="noStrike" cap="none" dirty="0">
                <a:solidFill>
                  <a:schemeClr val="dk1"/>
                </a:solidFill>
                <a:latin typeface="Calibri"/>
                <a:ea typeface="Calibri"/>
                <a:cs typeface="Calibri"/>
                <a:sym typeface="Calibri"/>
              </a:rPr>
              <a:t> </a:t>
            </a:r>
            <a:r>
              <a:rPr lang="en-US" sz="1500" b="1" i="0" u="none" strike="noStrike" cap="none" dirty="0" err="1">
                <a:solidFill>
                  <a:schemeClr val="dk1"/>
                </a:solidFill>
                <a:latin typeface="Calibri"/>
                <a:ea typeface="Calibri"/>
                <a:cs typeface="Calibri"/>
                <a:sym typeface="Calibri"/>
              </a:rPr>
              <a:t>autorizada</a:t>
            </a:r>
            <a:r>
              <a:rPr lang="en-US" sz="1500" b="1" i="0" u="none" strike="noStrike" cap="none" dirty="0">
                <a:solidFill>
                  <a:schemeClr val="dk1"/>
                </a:solidFill>
                <a:latin typeface="Calibri"/>
                <a:ea typeface="Calibri"/>
                <a:cs typeface="Calibri"/>
                <a:sym typeface="Calibri"/>
              </a:rPr>
              <a:t> </a:t>
            </a:r>
            <a:r>
              <a:rPr lang="en-US" sz="1500" b="1" i="0" u="none" strike="noStrike" cap="none" dirty="0" err="1">
                <a:solidFill>
                  <a:schemeClr val="dk1"/>
                </a:solidFill>
                <a:latin typeface="Calibri"/>
                <a:ea typeface="Calibri"/>
                <a:cs typeface="Calibri"/>
                <a:sym typeface="Calibri"/>
              </a:rPr>
              <a:t>por</a:t>
            </a:r>
            <a:r>
              <a:rPr lang="en-US" sz="1500" b="1" i="0" u="none" strike="noStrike" cap="none" dirty="0">
                <a:solidFill>
                  <a:schemeClr val="dk1"/>
                </a:solidFill>
                <a:latin typeface="Calibri"/>
                <a:ea typeface="Calibri"/>
                <a:cs typeface="Calibri"/>
                <a:sym typeface="Calibri"/>
              </a:rPr>
              <a:t> </a:t>
            </a:r>
            <a:r>
              <a:rPr lang="en-US" sz="1500" b="1" i="0" u="none" strike="noStrike" cap="none" dirty="0" err="1">
                <a:solidFill>
                  <a:schemeClr val="dk1"/>
                </a:solidFill>
                <a:latin typeface="Calibri"/>
                <a:ea typeface="Calibri"/>
                <a:cs typeface="Calibri"/>
                <a:sym typeface="Calibri"/>
              </a:rPr>
              <a:t>Fonasa</a:t>
            </a:r>
            <a:r>
              <a:rPr lang="en-US" sz="1500" b="1" i="0" u="none" strike="noStrike" cap="none" dirty="0">
                <a:solidFill>
                  <a:schemeClr val="dk1"/>
                </a:solidFill>
                <a:latin typeface="Calibri"/>
                <a:ea typeface="Calibri"/>
                <a:cs typeface="Calibri"/>
                <a:sym typeface="Calibri"/>
              </a:rPr>
              <a:t> o </a:t>
            </a:r>
            <a:r>
              <a:rPr lang="en-US" sz="1500" b="1" i="0" u="none" strike="noStrike" cap="none" dirty="0" err="1">
                <a:solidFill>
                  <a:schemeClr val="dk1"/>
                </a:solidFill>
                <a:latin typeface="Calibri"/>
                <a:ea typeface="Calibri"/>
                <a:cs typeface="Calibri"/>
                <a:sym typeface="Calibri"/>
              </a:rPr>
              <a:t>cajas</a:t>
            </a:r>
            <a:r>
              <a:rPr lang="en-US" sz="1500" b="1" i="0" u="none" strike="noStrike" cap="none" dirty="0">
                <a:solidFill>
                  <a:schemeClr val="dk1"/>
                </a:solidFill>
                <a:latin typeface="Calibri"/>
                <a:ea typeface="Calibri"/>
                <a:cs typeface="Calibri"/>
                <a:sym typeface="Calibri"/>
              </a:rPr>
              <a:t> de </a:t>
            </a:r>
            <a:r>
              <a:rPr lang="en-US" sz="1500" b="1" i="0" u="none" strike="noStrike" cap="none" dirty="0" err="1">
                <a:solidFill>
                  <a:schemeClr val="dk1"/>
                </a:solidFill>
                <a:latin typeface="Calibri"/>
                <a:ea typeface="Calibri"/>
                <a:cs typeface="Calibri"/>
                <a:sym typeface="Calibri"/>
              </a:rPr>
              <a:t>Compensación</a:t>
            </a:r>
            <a:r>
              <a:rPr lang="en-US" sz="1500" b="1" i="0" u="none" strike="noStrike" cap="none" dirty="0">
                <a:solidFill>
                  <a:schemeClr val="dk1"/>
                </a:solidFill>
                <a:latin typeface="Calibri"/>
                <a:ea typeface="Calibri"/>
                <a:cs typeface="Calibri"/>
                <a:sym typeface="Calibri"/>
              </a:rPr>
              <a:t>.</a:t>
            </a:r>
            <a:endParaRPr dirty="0"/>
          </a:p>
          <a:p>
            <a:pPr marL="342900" marR="0" lvl="0" indent="-342900" algn="l" rtl="0">
              <a:lnSpc>
                <a:spcPct val="100000"/>
              </a:lnSpc>
              <a:spcBef>
                <a:spcPts val="200"/>
              </a:spcBef>
              <a:spcAft>
                <a:spcPts val="0"/>
              </a:spcAft>
              <a:buClr>
                <a:srgbClr val="000000"/>
              </a:buClr>
              <a:buSzPts val="1500"/>
              <a:buFont typeface="Arial"/>
              <a:buAutoNum type="alphaLcParenR"/>
            </a:pPr>
            <a:r>
              <a:rPr lang="en-US" sz="1500" b="1" i="0" u="none" strike="noStrike" cap="none" dirty="0" err="1">
                <a:solidFill>
                  <a:schemeClr val="dk1"/>
                </a:solidFill>
                <a:latin typeface="Calibri"/>
                <a:ea typeface="Calibri"/>
                <a:cs typeface="Calibri"/>
                <a:sym typeface="Calibri"/>
              </a:rPr>
              <a:t>Descuentos</a:t>
            </a:r>
            <a:r>
              <a:rPr lang="en-US" sz="1500" b="1" i="0" u="none" strike="noStrike" cap="none" dirty="0">
                <a:solidFill>
                  <a:schemeClr val="dk1"/>
                </a:solidFill>
                <a:latin typeface="Calibri"/>
                <a:ea typeface="Calibri"/>
                <a:cs typeface="Calibri"/>
                <a:sym typeface="Calibri"/>
              </a:rPr>
              <a:t> </a:t>
            </a:r>
            <a:r>
              <a:rPr lang="en-US" sz="1500" b="1" i="0" u="none" strike="noStrike" cap="none" dirty="0" err="1">
                <a:solidFill>
                  <a:schemeClr val="dk1"/>
                </a:solidFill>
                <a:latin typeface="Calibri"/>
                <a:ea typeface="Calibri"/>
                <a:cs typeface="Calibri"/>
                <a:sym typeface="Calibri"/>
              </a:rPr>
              <a:t>varios</a:t>
            </a:r>
            <a:r>
              <a:rPr lang="en-US" sz="1500" b="1" i="0" u="none" strike="noStrike" cap="none" dirty="0">
                <a:solidFill>
                  <a:schemeClr val="dk1"/>
                </a:solidFill>
                <a:latin typeface="Calibri"/>
                <a:ea typeface="Calibri"/>
                <a:cs typeface="Calibri"/>
                <a:sym typeface="Calibri"/>
              </a:rPr>
              <a:t> </a:t>
            </a:r>
            <a:r>
              <a:rPr lang="en-US" sz="1500" b="1" i="0" u="none" strike="noStrike" cap="none" dirty="0" err="1">
                <a:solidFill>
                  <a:schemeClr val="dk1"/>
                </a:solidFill>
                <a:latin typeface="Calibri"/>
                <a:ea typeface="Calibri"/>
                <a:cs typeface="Calibri"/>
                <a:sym typeface="Calibri"/>
              </a:rPr>
              <a:t>pactados</a:t>
            </a:r>
            <a:r>
              <a:rPr lang="en-US" sz="1500" b="0" i="0" u="none" strike="noStrike" cap="none" dirty="0">
                <a:solidFill>
                  <a:schemeClr val="dk1"/>
                </a:solidFill>
                <a:latin typeface="Calibri"/>
                <a:ea typeface="Calibri"/>
                <a:cs typeface="Calibri"/>
                <a:sym typeface="Calibri"/>
              </a:rPr>
              <a:t>:</a:t>
            </a:r>
            <a:endParaRPr dirty="0"/>
          </a:p>
          <a:p>
            <a:pPr marL="583200" marR="0" lvl="1" indent="-270000" algn="l" rtl="0">
              <a:lnSpc>
                <a:spcPct val="100000"/>
              </a:lnSpc>
              <a:spcBef>
                <a:spcPts val="200"/>
              </a:spcBef>
              <a:spcAft>
                <a:spcPts val="0"/>
              </a:spcAft>
              <a:buClr>
                <a:srgbClr val="000000"/>
              </a:buClr>
              <a:buSzPts val="1500"/>
              <a:buFont typeface="Arial"/>
              <a:buAutoNum type="alphaLcParenR"/>
            </a:pPr>
            <a:r>
              <a:rPr lang="en-US" sz="1500" b="0" i="0" u="none" strike="noStrike" cap="none" dirty="0" err="1">
                <a:solidFill>
                  <a:schemeClr val="dk1"/>
                </a:solidFill>
                <a:latin typeface="Calibri"/>
                <a:ea typeface="Calibri"/>
                <a:cs typeface="Calibri"/>
                <a:sym typeface="Calibri"/>
              </a:rPr>
              <a:t>Crédito</a:t>
            </a:r>
            <a:r>
              <a:rPr lang="en-US" sz="1500" b="0" i="0" u="none" strike="noStrike" cap="none" dirty="0">
                <a:solidFill>
                  <a:schemeClr val="dk1"/>
                </a:solidFill>
                <a:latin typeface="Calibri"/>
                <a:ea typeface="Calibri"/>
                <a:cs typeface="Calibri"/>
                <a:sym typeface="Calibri"/>
              </a:rPr>
              <a:t> CCAF</a:t>
            </a:r>
            <a:endParaRPr dirty="0"/>
          </a:p>
          <a:p>
            <a:pPr marL="583200" marR="0" lvl="1" indent="-270000" algn="l" rtl="0">
              <a:lnSpc>
                <a:spcPct val="100000"/>
              </a:lnSpc>
              <a:spcBef>
                <a:spcPts val="200"/>
              </a:spcBef>
              <a:spcAft>
                <a:spcPts val="0"/>
              </a:spcAft>
              <a:buClr>
                <a:srgbClr val="000000"/>
              </a:buClr>
              <a:buSzPts val="1500"/>
              <a:buFont typeface="Arial"/>
              <a:buAutoNum type="alphaLcParenR"/>
            </a:pPr>
            <a:r>
              <a:rPr lang="en-US" sz="1500" b="0" i="0" u="none" strike="noStrike" cap="none" dirty="0" err="1">
                <a:solidFill>
                  <a:schemeClr val="dk1"/>
                </a:solidFill>
                <a:latin typeface="Calibri"/>
                <a:ea typeface="Calibri"/>
                <a:cs typeface="Calibri"/>
                <a:sym typeface="Calibri"/>
              </a:rPr>
              <a:t>Anticipos</a:t>
            </a:r>
            <a:endParaRPr dirty="0"/>
          </a:p>
          <a:p>
            <a:pPr marL="583200" marR="0" lvl="1" indent="-270000" algn="l" rtl="0">
              <a:lnSpc>
                <a:spcPct val="100000"/>
              </a:lnSpc>
              <a:spcBef>
                <a:spcPts val="200"/>
              </a:spcBef>
              <a:spcAft>
                <a:spcPts val="0"/>
              </a:spcAft>
              <a:buClr>
                <a:srgbClr val="000000"/>
              </a:buClr>
              <a:buSzPts val="1500"/>
              <a:buFont typeface="Arial"/>
              <a:buAutoNum type="alphaLcParenR"/>
            </a:pPr>
            <a:r>
              <a:rPr lang="en-US" sz="1500" b="0" i="0" u="none" strike="noStrike" cap="none" dirty="0" err="1">
                <a:solidFill>
                  <a:schemeClr val="dk1"/>
                </a:solidFill>
                <a:latin typeface="Calibri"/>
                <a:ea typeface="Calibri"/>
                <a:cs typeface="Calibri"/>
                <a:sym typeface="Calibri"/>
              </a:rPr>
              <a:t>Retención</a:t>
            </a:r>
            <a:r>
              <a:rPr lang="en-US" sz="1500" b="0" i="0" u="none" strike="noStrike" cap="none" dirty="0">
                <a:solidFill>
                  <a:schemeClr val="dk1"/>
                </a:solidFill>
                <a:latin typeface="Calibri"/>
                <a:ea typeface="Calibri"/>
                <a:cs typeface="Calibri"/>
                <a:sym typeface="Calibri"/>
              </a:rPr>
              <a:t> Judicial</a:t>
            </a:r>
            <a:endParaRPr dirty="0"/>
          </a:p>
          <a:p>
            <a:pPr marL="583200" marR="0" lvl="1" indent="-270000" algn="l" rtl="0">
              <a:lnSpc>
                <a:spcPct val="100000"/>
              </a:lnSpc>
              <a:spcBef>
                <a:spcPts val="200"/>
              </a:spcBef>
              <a:spcAft>
                <a:spcPts val="0"/>
              </a:spcAft>
              <a:buClr>
                <a:srgbClr val="000000"/>
              </a:buClr>
              <a:buSzPts val="1500"/>
              <a:buFont typeface="Arial"/>
              <a:buAutoNum type="alphaLcParenR"/>
            </a:pPr>
            <a:r>
              <a:rPr lang="en-US" sz="1500" b="0" i="0" u="none" strike="noStrike" cap="none" dirty="0" err="1">
                <a:solidFill>
                  <a:schemeClr val="dk1"/>
                </a:solidFill>
                <a:latin typeface="Calibri"/>
                <a:ea typeface="Calibri"/>
                <a:cs typeface="Calibri"/>
                <a:sym typeface="Calibri"/>
              </a:rPr>
              <a:t>Desc</a:t>
            </a:r>
            <a:r>
              <a:rPr lang="en-US" sz="1500" b="0" i="0" u="none" strike="noStrike" cap="none" dirty="0">
                <a:solidFill>
                  <a:schemeClr val="dk1"/>
                </a:solidFill>
                <a:latin typeface="Calibri"/>
                <a:ea typeface="Calibri"/>
                <a:cs typeface="Calibri"/>
                <a:sym typeface="Calibri"/>
              </a:rPr>
              <a:t>. Con </a:t>
            </a:r>
            <a:r>
              <a:rPr lang="en-US" sz="1500" b="0" i="0" u="none" strike="noStrike" cap="none" dirty="0" err="1">
                <a:solidFill>
                  <a:schemeClr val="dk1"/>
                </a:solidFill>
                <a:latin typeface="Calibri"/>
                <a:ea typeface="Calibri"/>
                <a:cs typeface="Calibri"/>
                <a:sym typeface="Calibri"/>
              </a:rPr>
              <a:t>alguna</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institución</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ej</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Descuento</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Farmacia</a:t>
            </a:r>
            <a:r>
              <a:rPr lang="en-US" sz="1500" b="0" i="0" u="none" strike="noStrike" cap="none" dirty="0">
                <a:solidFill>
                  <a:schemeClr val="dk1"/>
                </a:solidFill>
                <a:latin typeface="Calibri"/>
                <a:ea typeface="Calibri"/>
                <a:cs typeface="Calibri"/>
                <a:sym typeface="Calibri"/>
              </a:rPr>
              <a:t>.</a:t>
            </a:r>
            <a:endParaRPr dirty="0"/>
          </a:p>
          <a:p>
            <a:pPr marL="583200" marR="0" lvl="1" indent="-270000" algn="l" rtl="0">
              <a:lnSpc>
                <a:spcPct val="100000"/>
              </a:lnSpc>
              <a:spcBef>
                <a:spcPts val="200"/>
              </a:spcBef>
              <a:spcAft>
                <a:spcPts val="0"/>
              </a:spcAft>
              <a:buClr>
                <a:srgbClr val="000000"/>
              </a:buClr>
              <a:buSzPts val="1500"/>
              <a:buFont typeface="Arial"/>
              <a:buAutoNum type="alphaLcParenR"/>
            </a:pPr>
            <a:r>
              <a:rPr lang="en-US" sz="1500" b="0" i="0" u="none" strike="noStrike" cap="none" dirty="0" err="1">
                <a:solidFill>
                  <a:schemeClr val="dk1"/>
                </a:solidFill>
                <a:latin typeface="Calibri"/>
                <a:ea typeface="Calibri"/>
                <a:cs typeface="Calibri"/>
                <a:sym typeface="Calibri"/>
              </a:rPr>
              <a:t>Ahorro</a:t>
            </a:r>
            <a:r>
              <a:rPr lang="en-US" sz="1500" b="0" i="0" u="none" strike="noStrike" cap="none" dirty="0">
                <a:solidFill>
                  <a:schemeClr val="dk1"/>
                </a:solidFill>
                <a:latin typeface="Calibri"/>
                <a:ea typeface="Calibri"/>
                <a:cs typeface="Calibri"/>
                <a:sym typeface="Calibri"/>
              </a:rPr>
              <a:t> </a:t>
            </a:r>
            <a:r>
              <a:rPr lang="en-US" sz="1500" b="0" i="0" u="none" strike="noStrike" cap="none" dirty="0" err="1">
                <a:solidFill>
                  <a:schemeClr val="dk1"/>
                </a:solidFill>
                <a:latin typeface="Calibri"/>
                <a:ea typeface="Calibri"/>
                <a:cs typeface="Calibri"/>
                <a:sym typeface="Calibri"/>
              </a:rPr>
              <a:t>voluntario</a:t>
            </a:r>
            <a:r>
              <a:rPr lang="en-US" sz="1500" b="0" i="0" u="none" strike="noStrike" cap="none" dirty="0">
                <a:solidFill>
                  <a:schemeClr val="dk1"/>
                </a:solidFill>
                <a:latin typeface="Calibri"/>
                <a:ea typeface="Calibri"/>
                <a:cs typeface="Calibri"/>
                <a:sym typeface="Calibri"/>
              </a:rPr>
              <a:t>.</a:t>
            </a:r>
            <a:endParaRPr dirty="0"/>
          </a:p>
          <a:p>
            <a:pPr marL="0" marR="0" lvl="0" indent="0" algn="l" rtl="0">
              <a:lnSpc>
                <a:spcPct val="100000"/>
              </a:lnSpc>
              <a:spcBef>
                <a:spcPts val="0"/>
              </a:spcBef>
              <a:spcAft>
                <a:spcPts val="0"/>
              </a:spcAft>
              <a:buNone/>
            </a:pPr>
            <a:endParaRPr sz="16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6"/>
          <p:cNvSpPr/>
          <p:nvPr/>
        </p:nvSpPr>
        <p:spPr>
          <a:xfrm>
            <a:off x="508000" y="2298700"/>
            <a:ext cx="6654800" cy="2349500"/>
          </a:xfrm>
          <a:prstGeom prst="roundRect">
            <a:avLst>
              <a:gd name="adj" fmla="val 4423"/>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19" name="Google Shape;219;p46"/>
          <p:cNvSpPr txBox="1"/>
          <p:nvPr/>
        </p:nvSpPr>
        <p:spPr>
          <a:xfrm>
            <a:off x="401638" y="1143816"/>
            <a:ext cx="9872042" cy="487313"/>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800" b="1" i="0" u="none" strike="noStrike" cap="none">
                <a:solidFill>
                  <a:srgbClr val="ED6B00"/>
                </a:solidFill>
                <a:latin typeface="Calibri"/>
                <a:ea typeface="Calibri"/>
                <a:cs typeface="Calibri"/>
                <a:sym typeface="Calibri"/>
              </a:rPr>
              <a:t>¿QUÉ VARIABLES DEBO CONOCER DE </a:t>
            </a:r>
            <a:r>
              <a:rPr lang="en-US" sz="2800" b="0" i="0" u="none" strike="noStrike" cap="none">
                <a:solidFill>
                  <a:srgbClr val="A93501"/>
                </a:solidFill>
                <a:latin typeface="Calibri"/>
                <a:ea typeface="Calibri"/>
                <a:cs typeface="Calibri"/>
                <a:sym typeface="Calibri"/>
              </a:rPr>
              <a:t>APORTE PATRONAL?</a:t>
            </a:r>
            <a:endParaRPr/>
          </a:p>
        </p:txBody>
      </p:sp>
      <p:sp>
        <p:nvSpPr>
          <p:cNvPr id="220" name="Google Shape;220;p46"/>
          <p:cNvSpPr txBox="1"/>
          <p:nvPr/>
        </p:nvSpPr>
        <p:spPr>
          <a:xfrm>
            <a:off x="795339" y="2691033"/>
            <a:ext cx="7002462" cy="166199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700" b="1" i="0" u="none" strike="noStrike" cap="none">
                <a:solidFill>
                  <a:srgbClr val="A93501"/>
                </a:solidFill>
                <a:latin typeface="Calibri"/>
                <a:ea typeface="Calibri"/>
                <a:cs typeface="Calibri"/>
                <a:sym typeface="Calibri"/>
              </a:rPr>
              <a:t>Las Variables a considerar para el aporte patronal son:</a:t>
            </a:r>
            <a:endParaRPr/>
          </a:p>
          <a:p>
            <a:pPr marL="0" marR="0" lvl="0" indent="0" algn="l" rtl="0">
              <a:lnSpc>
                <a:spcPct val="100000"/>
              </a:lnSpc>
              <a:spcBef>
                <a:spcPts val="0"/>
              </a:spcBef>
              <a:spcAft>
                <a:spcPts val="0"/>
              </a:spcAft>
              <a:buNone/>
            </a:pPr>
            <a:endParaRPr sz="1700" b="1"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1700"/>
              <a:buFont typeface="Arial"/>
              <a:buAutoNum type="alphaLcParenR"/>
            </a:pPr>
            <a:r>
              <a:rPr lang="en-US" sz="1700" b="0" i="0" u="none" strike="noStrike" cap="none">
                <a:solidFill>
                  <a:schemeClr val="dk1"/>
                </a:solidFill>
                <a:latin typeface="Calibri"/>
                <a:ea typeface="Calibri"/>
                <a:cs typeface="Calibri"/>
                <a:sym typeface="Calibri"/>
              </a:rPr>
              <a:t>Tasa de SIS (seguro de invalidez y sobrevivencia)</a:t>
            </a:r>
            <a:endParaRPr/>
          </a:p>
          <a:p>
            <a:pPr marL="342900" marR="0" lvl="0" indent="-342900" algn="l" rtl="0">
              <a:lnSpc>
                <a:spcPct val="100000"/>
              </a:lnSpc>
              <a:spcBef>
                <a:spcPts val="0"/>
              </a:spcBef>
              <a:spcAft>
                <a:spcPts val="0"/>
              </a:spcAft>
              <a:buClr>
                <a:srgbClr val="000000"/>
              </a:buClr>
              <a:buSzPts val="1700"/>
              <a:buFont typeface="Arial"/>
              <a:buAutoNum type="alphaLcParenR"/>
            </a:pPr>
            <a:r>
              <a:rPr lang="en-US" sz="1700" b="0" i="0" u="none" strike="noStrike" cap="none">
                <a:solidFill>
                  <a:schemeClr val="dk1"/>
                </a:solidFill>
                <a:latin typeface="Calibri"/>
                <a:ea typeface="Calibri"/>
                <a:cs typeface="Calibri"/>
                <a:sym typeface="Calibri"/>
              </a:rPr>
              <a:t>Tasa Mutualidad (para accidentes y enfermedades laborales)</a:t>
            </a:r>
            <a:endParaRPr/>
          </a:p>
          <a:p>
            <a:pPr marL="342900" marR="0" lvl="0" indent="-342900" algn="l" rtl="0">
              <a:lnSpc>
                <a:spcPct val="100000"/>
              </a:lnSpc>
              <a:spcBef>
                <a:spcPts val="0"/>
              </a:spcBef>
              <a:spcAft>
                <a:spcPts val="0"/>
              </a:spcAft>
              <a:buClr>
                <a:srgbClr val="000000"/>
              </a:buClr>
              <a:buSzPts val="1700"/>
              <a:buFont typeface="Arial"/>
              <a:buAutoNum type="alphaLcParenR"/>
            </a:pPr>
            <a:r>
              <a:rPr lang="en-US" sz="1700" b="0" i="0" u="none" strike="noStrike" cap="none">
                <a:solidFill>
                  <a:schemeClr val="dk1"/>
                </a:solidFill>
                <a:latin typeface="Calibri"/>
                <a:ea typeface="Calibri"/>
                <a:cs typeface="Calibri"/>
                <a:sym typeface="Calibri"/>
              </a:rPr>
              <a:t>Aporte AFC (dependiendo del tipo de Contrato)</a:t>
            </a:r>
            <a:endParaRPr/>
          </a:p>
          <a:p>
            <a:pPr marL="0" marR="0" lvl="0" indent="0" algn="l" rtl="0">
              <a:lnSpc>
                <a:spcPct val="100000"/>
              </a:lnSpc>
              <a:spcBef>
                <a:spcPts val="0"/>
              </a:spcBef>
              <a:spcAft>
                <a:spcPts val="0"/>
              </a:spcAft>
              <a:buNone/>
            </a:pPr>
            <a:endParaRPr sz="17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7"/>
          <p:cNvSpPr/>
          <p:nvPr/>
        </p:nvSpPr>
        <p:spPr>
          <a:xfrm>
            <a:off x="508000" y="2070100"/>
            <a:ext cx="8242300" cy="4216400"/>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26" name="Google Shape;226;p47"/>
          <p:cNvSpPr/>
          <p:nvPr/>
        </p:nvSpPr>
        <p:spPr>
          <a:xfrm>
            <a:off x="385761" y="1213406"/>
            <a:ext cx="9334501" cy="5386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900" b="1" i="0" u="none" strike="noStrike" cap="none">
                <a:solidFill>
                  <a:srgbClr val="ED6B00"/>
                </a:solidFill>
                <a:latin typeface="Calibri"/>
                <a:ea typeface="Calibri"/>
                <a:cs typeface="Calibri"/>
                <a:sym typeface="Calibri"/>
              </a:rPr>
              <a:t>TRABAJANDO EL LA </a:t>
            </a:r>
            <a:r>
              <a:rPr lang="en-US" sz="2900" b="0" i="0" u="none" strike="noStrike" cap="none">
                <a:solidFill>
                  <a:srgbClr val="A93501"/>
                </a:solidFill>
                <a:latin typeface="Calibri"/>
                <a:ea typeface="Calibri"/>
                <a:cs typeface="Calibri"/>
                <a:sym typeface="Calibri"/>
              </a:rPr>
              <a:t>PLANILLA EXCEL O ELECTRÓNICA</a:t>
            </a:r>
            <a:endParaRPr sz="2900" b="0" i="0" u="none" strike="noStrike" cap="none">
              <a:solidFill>
                <a:srgbClr val="A93501"/>
              </a:solidFill>
              <a:latin typeface="Calibri"/>
              <a:ea typeface="Calibri"/>
              <a:cs typeface="Calibri"/>
              <a:sym typeface="Calibri"/>
            </a:endParaRPr>
          </a:p>
        </p:txBody>
      </p:sp>
      <p:sp>
        <p:nvSpPr>
          <p:cNvPr id="227" name="Google Shape;227;p47"/>
          <p:cNvSpPr txBox="1"/>
          <p:nvPr/>
        </p:nvSpPr>
        <p:spPr>
          <a:xfrm>
            <a:off x="2622246" y="2893914"/>
            <a:ext cx="4802977" cy="63817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3200" b="1" i="0" u="none" strike="noStrike" cap="none">
              <a:solidFill>
                <a:srgbClr val="ED6B00"/>
              </a:solidFill>
              <a:latin typeface="Calibri"/>
              <a:ea typeface="Calibri"/>
              <a:cs typeface="Calibri"/>
              <a:sym typeface="Calibri"/>
            </a:endParaRPr>
          </a:p>
        </p:txBody>
      </p:sp>
      <p:sp>
        <p:nvSpPr>
          <p:cNvPr id="228" name="Google Shape;228;p47"/>
          <p:cNvSpPr/>
          <p:nvPr/>
        </p:nvSpPr>
        <p:spPr>
          <a:xfrm>
            <a:off x="5121073" y="1605340"/>
            <a:ext cx="7693989" cy="64807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200" b="1" i="0" u="none" strike="noStrike" cap="none">
              <a:solidFill>
                <a:srgbClr val="ED6B00"/>
              </a:solidFill>
              <a:latin typeface="Calibri"/>
              <a:ea typeface="Calibri"/>
              <a:cs typeface="Calibri"/>
              <a:sym typeface="Calibri"/>
            </a:endParaRPr>
          </a:p>
        </p:txBody>
      </p:sp>
      <p:sp>
        <p:nvSpPr>
          <p:cNvPr id="229" name="Google Shape;229;p47"/>
          <p:cNvSpPr txBox="1"/>
          <p:nvPr/>
        </p:nvSpPr>
        <p:spPr>
          <a:xfrm>
            <a:off x="741717" y="2243188"/>
            <a:ext cx="7754583"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Calibri"/>
                <a:ea typeface="Calibri"/>
                <a:cs typeface="Calibri"/>
                <a:sym typeface="Calibri"/>
              </a:rPr>
              <a:t>La planilla electrónica que trabajaremos es para calcular liquidaciones individuales y debe ser actualizada de acuerdo a los indicadores previsionales del mes a liquidar, por lo que se recomienda tenerlos a mano como también la tabla de impuesto único del mes correspondiente.</a:t>
            </a:r>
            <a:endParaRPr sz="1600" b="0" i="0" u="none" strike="noStrike" cap="none">
              <a:solidFill>
                <a:schemeClr val="dk1"/>
              </a:solidFill>
              <a:latin typeface="Calibri"/>
              <a:ea typeface="Calibri"/>
              <a:cs typeface="Calibri"/>
              <a:sym typeface="Calibri"/>
            </a:endParaRPr>
          </a:p>
        </p:txBody>
      </p:sp>
      <p:sp>
        <p:nvSpPr>
          <p:cNvPr id="230" name="Google Shape;230;p47"/>
          <p:cNvSpPr txBox="1"/>
          <p:nvPr/>
        </p:nvSpPr>
        <p:spPr>
          <a:xfrm>
            <a:off x="812917" y="3409892"/>
            <a:ext cx="7200900" cy="1452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A93501"/>
                </a:solidFill>
                <a:latin typeface="Calibri"/>
                <a:ea typeface="Calibri"/>
                <a:cs typeface="Calibri"/>
                <a:sym typeface="Calibri"/>
              </a:rPr>
              <a:t>La planilla electrónica que trabajaremos consta de dos hojas:</a:t>
            </a:r>
            <a:endParaRPr sz="1600" b="0" i="0" u="none" strike="noStrike" cap="none">
              <a:solidFill>
                <a:srgbClr val="A93501"/>
              </a:solidFill>
              <a:latin typeface="Calibri"/>
              <a:ea typeface="Calibri"/>
              <a:cs typeface="Calibri"/>
              <a:sym typeface="Calibri"/>
            </a:endParaRPr>
          </a:p>
          <a:p>
            <a:pPr marL="198000" marR="0" lvl="0" indent="-198000" algn="l" rtl="0">
              <a:lnSpc>
                <a:spcPct val="100000"/>
              </a:lnSpc>
              <a:spcBef>
                <a:spcPts val="500"/>
              </a:spcBef>
              <a:spcAft>
                <a:spcPts val="0"/>
              </a:spcAft>
              <a:buClr>
                <a:srgbClr val="000000"/>
              </a:buClr>
              <a:buSzPts val="1440"/>
              <a:buFont typeface="Arial"/>
              <a:buAutoNum type="arabicPeriod"/>
            </a:pPr>
            <a:r>
              <a:rPr lang="en-US" sz="1600" b="0" i="0" u="none" strike="noStrike" cap="none">
                <a:solidFill>
                  <a:srgbClr val="000000"/>
                </a:solidFill>
                <a:latin typeface="Calibri"/>
                <a:ea typeface="Calibri"/>
                <a:cs typeface="Calibri"/>
                <a:sym typeface="Calibri"/>
              </a:rPr>
              <a:t>Ingreso de Datos, en esta hoja </a:t>
            </a:r>
            <a:r>
              <a:rPr lang="en-US" sz="1600">
                <a:latin typeface="Calibri"/>
                <a:ea typeface="Calibri"/>
                <a:cs typeface="Calibri"/>
                <a:sym typeface="Calibri"/>
              </a:rPr>
              <a:t>se ingresa </a:t>
            </a:r>
            <a:r>
              <a:rPr lang="en-US" sz="1600" b="0" i="0" u="none" strike="noStrike" cap="none">
                <a:solidFill>
                  <a:srgbClr val="000000"/>
                </a:solidFill>
                <a:latin typeface="Calibri"/>
                <a:ea typeface="Calibri"/>
                <a:cs typeface="Calibri"/>
                <a:sym typeface="Calibri"/>
              </a:rPr>
              <a:t>los datos del trabajador, actualizaremos los parámetros e ingreso de haberes y descuentos.  </a:t>
            </a:r>
            <a:endParaRPr/>
          </a:p>
          <a:p>
            <a:pPr marL="198000" marR="0" lvl="0" indent="-198000" algn="l" rtl="0">
              <a:lnSpc>
                <a:spcPct val="100000"/>
              </a:lnSpc>
              <a:spcBef>
                <a:spcPts val="500"/>
              </a:spcBef>
              <a:spcAft>
                <a:spcPts val="0"/>
              </a:spcAft>
              <a:buClr>
                <a:srgbClr val="000000"/>
              </a:buClr>
              <a:buSzPts val="1440"/>
              <a:buFont typeface="Arial"/>
              <a:buAutoNum type="arabicPeriod"/>
            </a:pPr>
            <a:r>
              <a:rPr lang="en-US" sz="1600" b="0" i="0" u="none" strike="noStrike" cap="none">
                <a:solidFill>
                  <a:srgbClr val="000000"/>
                </a:solidFill>
                <a:latin typeface="Calibri"/>
                <a:ea typeface="Calibri"/>
                <a:cs typeface="Calibri"/>
                <a:sym typeface="Calibri"/>
              </a:rPr>
              <a:t>Liquidación de sueldo, En esta hoja obtendremos la liquidación de sueldos y el costo patronal.</a:t>
            </a:r>
            <a:endParaRPr/>
          </a:p>
        </p:txBody>
      </p:sp>
      <p:pic>
        <p:nvPicPr>
          <p:cNvPr id="231" name="Google Shape;231;p47"/>
          <p:cNvPicPr preferRelativeResize="0"/>
          <p:nvPr/>
        </p:nvPicPr>
        <p:blipFill rotWithShape="1">
          <a:blip r:embed="rId3">
            <a:alphaModFix/>
          </a:blip>
          <a:srcRect/>
          <a:stretch/>
        </p:blipFill>
        <p:spPr>
          <a:xfrm>
            <a:off x="1043614" y="5007870"/>
            <a:ext cx="3947486" cy="901057"/>
          </a:xfrm>
          <a:prstGeom prst="rect">
            <a:avLst/>
          </a:prstGeom>
          <a:noFill/>
          <a:ln w="9525" cap="sq" cmpd="sng">
            <a:solidFill>
              <a:schemeClr val="dk1"/>
            </a:solidFill>
            <a:prstDash val="solid"/>
            <a:miter lim="800000"/>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8"/>
          <p:cNvSpPr/>
          <p:nvPr/>
        </p:nvSpPr>
        <p:spPr>
          <a:xfrm>
            <a:off x="508000" y="2146300"/>
            <a:ext cx="8242300" cy="4559300"/>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7" name="Google Shape;237;p48"/>
          <p:cNvSpPr/>
          <p:nvPr/>
        </p:nvSpPr>
        <p:spPr>
          <a:xfrm>
            <a:off x="385761" y="1073706"/>
            <a:ext cx="9334501"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rgbClr val="ED6B00"/>
                </a:solidFill>
                <a:latin typeface="Calibri"/>
                <a:ea typeface="Calibri"/>
                <a:cs typeface="Calibri"/>
                <a:sym typeface="Calibri"/>
              </a:rPr>
              <a:t>LA PLANILLA ELECTRÓNICA COMO HERRAMIENTA DE </a:t>
            </a:r>
            <a:br>
              <a:rPr lang="en-US" sz="2600" b="1" i="0" u="none" strike="noStrike" cap="none">
                <a:solidFill>
                  <a:srgbClr val="ED6B00"/>
                </a:solidFill>
                <a:latin typeface="Calibri"/>
                <a:ea typeface="Calibri"/>
                <a:cs typeface="Calibri"/>
                <a:sym typeface="Calibri"/>
              </a:rPr>
            </a:br>
            <a:r>
              <a:rPr lang="en-US" sz="2600" b="0" i="0" u="none" strike="noStrike" cap="none">
                <a:solidFill>
                  <a:srgbClr val="A93501"/>
                </a:solidFill>
                <a:latin typeface="Calibri"/>
                <a:ea typeface="Calibri"/>
                <a:cs typeface="Calibri"/>
                <a:sym typeface="Calibri"/>
              </a:rPr>
              <a:t>CÁLCULOS PARCIALES DE REMUNERACIONES</a:t>
            </a:r>
            <a:endParaRPr sz="2600" b="0" i="0" u="none" strike="noStrike" cap="none">
              <a:solidFill>
                <a:srgbClr val="A93501"/>
              </a:solidFill>
              <a:latin typeface="Calibri"/>
              <a:ea typeface="Calibri"/>
              <a:cs typeface="Calibri"/>
              <a:sym typeface="Calibri"/>
            </a:endParaRPr>
          </a:p>
        </p:txBody>
      </p:sp>
      <p:sp>
        <p:nvSpPr>
          <p:cNvPr id="238" name="Google Shape;238;p48"/>
          <p:cNvSpPr txBox="1"/>
          <p:nvPr/>
        </p:nvSpPr>
        <p:spPr>
          <a:xfrm>
            <a:off x="2622246" y="2893914"/>
            <a:ext cx="4802977" cy="63817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3200" b="1" i="0" u="none" strike="noStrike" cap="none">
              <a:solidFill>
                <a:srgbClr val="ED6B00"/>
              </a:solidFill>
              <a:latin typeface="Calibri"/>
              <a:ea typeface="Calibri"/>
              <a:cs typeface="Calibri"/>
              <a:sym typeface="Calibri"/>
            </a:endParaRPr>
          </a:p>
        </p:txBody>
      </p:sp>
      <p:sp>
        <p:nvSpPr>
          <p:cNvPr id="239" name="Google Shape;239;p48"/>
          <p:cNvSpPr/>
          <p:nvPr/>
        </p:nvSpPr>
        <p:spPr>
          <a:xfrm>
            <a:off x="5121073" y="1605340"/>
            <a:ext cx="7693989" cy="64807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200" b="1" i="0" u="none" strike="noStrike" cap="none">
              <a:solidFill>
                <a:srgbClr val="ED6B00"/>
              </a:solidFill>
              <a:latin typeface="Calibri"/>
              <a:ea typeface="Calibri"/>
              <a:cs typeface="Calibri"/>
              <a:sym typeface="Calibri"/>
            </a:endParaRPr>
          </a:p>
        </p:txBody>
      </p:sp>
      <p:sp>
        <p:nvSpPr>
          <p:cNvPr id="240" name="Google Shape;240;p48"/>
          <p:cNvSpPr txBox="1"/>
          <p:nvPr/>
        </p:nvSpPr>
        <p:spPr>
          <a:xfrm>
            <a:off x="696869" y="2320255"/>
            <a:ext cx="947117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Tomaremos como ejemplo la siguiente base de datos: Cálculo mes de Octubre 2020</a:t>
            </a:r>
            <a:endParaRPr/>
          </a:p>
        </p:txBody>
      </p:sp>
      <p:pic>
        <p:nvPicPr>
          <p:cNvPr id="6" name="Imagen 5"/>
          <p:cNvPicPr>
            <a:picLocks noChangeAspect="1"/>
          </p:cNvPicPr>
          <p:nvPr/>
        </p:nvPicPr>
        <p:blipFill>
          <a:blip r:embed="rId3"/>
          <a:stretch>
            <a:fillRect/>
          </a:stretch>
        </p:blipFill>
        <p:spPr>
          <a:xfrm>
            <a:off x="3893483" y="2683318"/>
            <a:ext cx="4768257" cy="3950167"/>
          </a:xfrm>
          <a:prstGeom prst="rect">
            <a:avLst/>
          </a:prstGeom>
        </p:spPr>
      </p:pic>
      <p:pic>
        <p:nvPicPr>
          <p:cNvPr id="7" name="Imagen 6"/>
          <p:cNvPicPr>
            <a:picLocks noChangeAspect="1"/>
          </p:cNvPicPr>
          <p:nvPr/>
        </p:nvPicPr>
        <p:blipFill>
          <a:blip r:embed="rId4"/>
          <a:stretch>
            <a:fillRect/>
          </a:stretch>
        </p:blipFill>
        <p:spPr>
          <a:xfrm>
            <a:off x="606557" y="2683318"/>
            <a:ext cx="3188370" cy="3551160"/>
          </a:xfrm>
          <a:prstGeom prst="rect">
            <a:avLst/>
          </a:prstGeom>
        </p:spPr>
      </p:pic>
    </p:spTree>
    <p:extLst>
      <p:ext uri="{BB962C8B-B14F-4D97-AF65-F5344CB8AC3E}">
        <p14:creationId xmlns:p14="http://schemas.microsoft.com/office/powerpoint/2010/main" val="1435060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p:nvPr/>
        </p:nvSpPr>
        <p:spPr>
          <a:xfrm>
            <a:off x="508000" y="2146300"/>
            <a:ext cx="8242300" cy="4559300"/>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47" name="Google Shape;247;p49"/>
          <p:cNvSpPr/>
          <p:nvPr/>
        </p:nvSpPr>
        <p:spPr>
          <a:xfrm>
            <a:off x="385761" y="1073706"/>
            <a:ext cx="9334501"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rgbClr val="ED6B00"/>
                </a:solidFill>
                <a:latin typeface="Calibri"/>
                <a:ea typeface="Calibri"/>
                <a:cs typeface="Calibri"/>
                <a:sym typeface="Calibri"/>
              </a:rPr>
              <a:t>LA PLANILLA ELECTRÓNICA COMO HERRAMIENTA DE </a:t>
            </a:r>
            <a:br>
              <a:rPr lang="en-US" sz="2600" b="1" i="0" u="none" strike="noStrike" cap="none">
                <a:solidFill>
                  <a:srgbClr val="ED6B00"/>
                </a:solidFill>
                <a:latin typeface="Calibri"/>
                <a:ea typeface="Calibri"/>
                <a:cs typeface="Calibri"/>
                <a:sym typeface="Calibri"/>
              </a:rPr>
            </a:br>
            <a:r>
              <a:rPr lang="en-US" sz="2600" b="0" i="0" u="none" strike="noStrike" cap="none">
                <a:solidFill>
                  <a:srgbClr val="A93501"/>
                </a:solidFill>
                <a:latin typeface="Calibri"/>
                <a:ea typeface="Calibri"/>
                <a:cs typeface="Calibri"/>
                <a:sym typeface="Calibri"/>
              </a:rPr>
              <a:t>CÁLCULOS PARCIALES DE REMUNERACIONES</a:t>
            </a:r>
            <a:endParaRPr sz="2600" b="0" i="0" u="none" strike="noStrike" cap="none">
              <a:solidFill>
                <a:srgbClr val="A93501"/>
              </a:solidFill>
              <a:latin typeface="Calibri"/>
              <a:ea typeface="Calibri"/>
              <a:cs typeface="Calibri"/>
              <a:sym typeface="Calibri"/>
            </a:endParaRPr>
          </a:p>
        </p:txBody>
      </p:sp>
      <p:sp>
        <p:nvSpPr>
          <p:cNvPr id="248" name="Google Shape;248;p49"/>
          <p:cNvSpPr txBox="1"/>
          <p:nvPr/>
        </p:nvSpPr>
        <p:spPr>
          <a:xfrm>
            <a:off x="2622246" y="2893914"/>
            <a:ext cx="4802977" cy="63817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3200" b="1" i="0" u="none" strike="noStrike" cap="none">
              <a:solidFill>
                <a:srgbClr val="ED6B00"/>
              </a:solidFill>
              <a:latin typeface="Calibri"/>
              <a:ea typeface="Calibri"/>
              <a:cs typeface="Calibri"/>
              <a:sym typeface="Calibri"/>
            </a:endParaRPr>
          </a:p>
        </p:txBody>
      </p:sp>
      <p:sp>
        <p:nvSpPr>
          <p:cNvPr id="249" name="Google Shape;249;p49"/>
          <p:cNvSpPr/>
          <p:nvPr/>
        </p:nvSpPr>
        <p:spPr>
          <a:xfrm>
            <a:off x="5121073" y="1605340"/>
            <a:ext cx="7693989" cy="64807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200" b="1" i="0" u="none" strike="noStrike" cap="none">
              <a:solidFill>
                <a:srgbClr val="ED6B00"/>
              </a:solidFill>
              <a:latin typeface="Calibri"/>
              <a:ea typeface="Calibri"/>
              <a:cs typeface="Calibri"/>
              <a:sym typeface="Calibri"/>
            </a:endParaRPr>
          </a:p>
        </p:txBody>
      </p:sp>
      <p:sp>
        <p:nvSpPr>
          <p:cNvPr id="250" name="Google Shape;250;p49"/>
          <p:cNvSpPr txBox="1"/>
          <p:nvPr/>
        </p:nvSpPr>
        <p:spPr>
          <a:xfrm>
            <a:off x="696869" y="2320255"/>
            <a:ext cx="947117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Tomaremos como ejemplo la siguiente base de datos: Cálculo mes de Octubre 2020</a:t>
            </a:r>
            <a:endParaRPr/>
          </a:p>
        </p:txBody>
      </p:sp>
      <p:pic>
        <p:nvPicPr>
          <p:cNvPr id="2" name="Imagen 1"/>
          <p:cNvPicPr>
            <a:picLocks noChangeAspect="1"/>
          </p:cNvPicPr>
          <p:nvPr/>
        </p:nvPicPr>
        <p:blipFill>
          <a:blip r:embed="rId3"/>
          <a:stretch>
            <a:fillRect/>
          </a:stretch>
        </p:blipFill>
        <p:spPr>
          <a:xfrm>
            <a:off x="5543773" y="2893914"/>
            <a:ext cx="2305913" cy="3431167"/>
          </a:xfrm>
          <a:prstGeom prst="rect">
            <a:avLst/>
          </a:prstGeom>
        </p:spPr>
      </p:pic>
      <p:pic>
        <p:nvPicPr>
          <p:cNvPr id="14" name="Imagen 13"/>
          <p:cNvPicPr>
            <a:picLocks noChangeAspect="1"/>
          </p:cNvPicPr>
          <p:nvPr/>
        </p:nvPicPr>
        <p:blipFill>
          <a:blip r:embed="rId4"/>
          <a:stretch>
            <a:fillRect/>
          </a:stretch>
        </p:blipFill>
        <p:spPr>
          <a:xfrm>
            <a:off x="1204507" y="2893914"/>
            <a:ext cx="3188370" cy="355116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0"/>
          <p:cNvSpPr/>
          <p:nvPr/>
        </p:nvSpPr>
        <p:spPr>
          <a:xfrm>
            <a:off x="385761" y="2164390"/>
            <a:ext cx="8242300" cy="4559300"/>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58" name="Google Shape;258;p50"/>
          <p:cNvSpPr/>
          <p:nvPr/>
        </p:nvSpPr>
        <p:spPr>
          <a:xfrm>
            <a:off x="385761" y="1073706"/>
            <a:ext cx="9334501"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rgbClr val="ED6B00"/>
                </a:solidFill>
                <a:latin typeface="Calibri"/>
                <a:ea typeface="Calibri"/>
                <a:cs typeface="Calibri"/>
                <a:sym typeface="Calibri"/>
              </a:rPr>
              <a:t>LA PLANILLA ELECTRÓNICA COMO HERRAMIENTA DE </a:t>
            </a:r>
            <a:br>
              <a:rPr lang="en-US" sz="2600" b="1" i="0" u="none" strike="noStrike" cap="none">
                <a:solidFill>
                  <a:srgbClr val="ED6B00"/>
                </a:solidFill>
                <a:latin typeface="Calibri"/>
                <a:ea typeface="Calibri"/>
                <a:cs typeface="Calibri"/>
                <a:sym typeface="Calibri"/>
              </a:rPr>
            </a:br>
            <a:r>
              <a:rPr lang="en-US" sz="2600" b="0" i="0" u="none" strike="noStrike" cap="none">
                <a:solidFill>
                  <a:srgbClr val="A93501"/>
                </a:solidFill>
                <a:latin typeface="Calibri"/>
                <a:ea typeface="Calibri"/>
                <a:cs typeface="Calibri"/>
                <a:sym typeface="Calibri"/>
              </a:rPr>
              <a:t>CÁLCULOS PARCIALES DE REMUNERACIONES</a:t>
            </a:r>
            <a:endParaRPr sz="2600" b="0" i="0" u="none" strike="noStrike" cap="none">
              <a:solidFill>
                <a:srgbClr val="A93501"/>
              </a:solidFill>
              <a:latin typeface="Calibri"/>
              <a:ea typeface="Calibri"/>
              <a:cs typeface="Calibri"/>
              <a:sym typeface="Calibri"/>
            </a:endParaRPr>
          </a:p>
        </p:txBody>
      </p:sp>
      <p:sp>
        <p:nvSpPr>
          <p:cNvPr id="259" name="Google Shape;259;p50"/>
          <p:cNvSpPr txBox="1"/>
          <p:nvPr/>
        </p:nvSpPr>
        <p:spPr>
          <a:xfrm>
            <a:off x="2622246" y="2893914"/>
            <a:ext cx="4802977" cy="63817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3200" b="1" i="0" u="none" strike="noStrike" cap="none">
              <a:solidFill>
                <a:srgbClr val="ED6B00"/>
              </a:solidFill>
              <a:latin typeface="Calibri"/>
              <a:ea typeface="Calibri"/>
              <a:cs typeface="Calibri"/>
              <a:sym typeface="Calibri"/>
            </a:endParaRPr>
          </a:p>
        </p:txBody>
      </p:sp>
      <p:sp>
        <p:nvSpPr>
          <p:cNvPr id="260" name="Google Shape;260;p50"/>
          <p:cNvSpPr/>
          <p:nvPr/>
        </p:nvSpPr>
        <p:spPr>
          <a:xfrm>
            <a:off x="5121073" y="1605340"/>
            <a:ext cx="7693989" cy="64807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200" b="1" i="0" u="none" strike="noStrike" cap="none">
              <a:solidFill>
                <a:srgbClr val="ED6B00"/>
              </a:solidFill>
              <a:latin typeface="Calibri"/>
              <a:ea typeface="Calibri"/>
              <a:cs typeface="Calibri"/>
              <a:sym typeface="Calibri"/>
            </a:endParaRPr>
          </a:p>
        </p:txBody>
      </p:sp>
      <p:sp>
        <p:nvSpPr>
          <p:cNvPr id="261" name="Google Shape;261;p50"/>
          <p:cNvSpPr txBox="1"/>
          <p:nvPr/>
        </p:nvSpPr>
        <p:spPr>
          <a:xfrm>
            <a:off x="696869" y="2320255"/>
            <a:ext cx="572898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Trabajaremos con los Haberes Imponibles de la liquidación:</a:t>
            </a:r>
            <a:endParaRPr/>
          </a:p>
        </p:txBody>
      </p:sp>
      <p:sp>
        <p:nvSpPr>
          <p:cNvPr id="267" name="Google Shape;267;p50"/>
          <p:cNvSpPr txBox="1"/>
          <p:nvPr/>
        </p:nvSpPr>
        <p:spPr>
          <a:xfrm>
            <a:off x="3814894" y="4290152"/>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Calculamos el </a:t>
            </a:r>
            <a:r>
              <a:rPr lang="en-US" sz="1400" b="1" i="0" u="none" strike="noStrike" cap="none" dirty="0" err="1">
                <a:solidFill>
                  <a:srgbClr val="000000"/>
                </a:solidFill>
                <a:latin typeface="Calibri"/>
                <a:ea typeface="Calibri"/>
                <a:cs typeface="Calibri"/>
                <a:sym typeface="Calibri"/>
              </a:rPr>
              <a:t>sueldo</a:t>
            </a:r>
            <a:r>
              <a:rPr lang="en-US" sz="1400" b="1" i="0" u="none" strike="noStrike" cap="none" dirty="0">
                <a:solidFill>
                  <a:srgbClr val="000000"/>
                </a:solidFill>
                <a:latin typeface="Calibri"/>
                <a:ea typeface="Calibri"/>
                <a:cs typeface="Calibri"/>
                <a:sym typeface="Calibri"/>
              </a:rPr>
              <a:t> base:</a:t>
            </a:r>
            <a:endParaRPr sz="1400" b="1" i="0" u="none" strike="noStrike" cap="none" dirty="0">
              <a:solidFill>
                <a:srgbClr val="000000"/>
              </a:solidFill>
              <a:latin typeface="Calibri"/>
              <a:ea typeface="Calibri"/>
              <a:cs typeface="Calibri"/>
              <a:sym typeface="Calibri"/>
            </a:endParaRPr>
          </a:p>
        </p:txBody>
      </p:sp>
      <p:sp>
        <p:nvSpPr>
          <p:cNvPr id="268" name="Google Shape;268;p50"/>
          <p:cNvSpPr/>
          <p:nvPr/>
        </p:nvSpPr>
        <p:spPr>
          <a:xfrm rot="10800000">
            <a:off x="6142496" y="5422993"/>
            <a:ext cx="2912374" cy="711200"/>
          </a:xfrm>
          <a:prstGeom prst="homePlate">
            <a:avLst>
              <a:gd name="adj" fmla="val 50000"/>
            </a:avLst>
          </a:prstGeom>
          <a:solidFill>
            <a:srgbClr val="FFB3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69" name="Google Shape;269;p50"/>
          <p:cNvGrpSpPr/>
          <p:nvPr/>
        </p:nvGrpSpPr>
        <p:grpSpPr>
          <a:xfrm>
            <a:off x="6397146" y="5486823"/>
            <a:ext cx="3292702" cy="495520"/>
            <a:chOff x="6434987" y="5059161"/>
            <a:chExt cx="3292702" cy="495520"/>
          </a:xfrm>
        </p:grpSpPr>
        <p:sp>
          <p:nvSpPr>
            <p:cNvPr id="270" name="Google Shape;270;p50"/>
            <p:cNvSpPr/>
            <p:nvPr/>
          </p:nvSpPr>
          <p:spPr>
            <a:xfrm>
              <a:off x="6434987" y="5059161"/>
              <a:ext cx="1294659" cy="49552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US" sz="1200" b="0" i="0" u="none" strike="noStrike" cap="none">
                  <a:solidFill>
                    <a:srgbClr val="000000"/>
                  </a:solidFill>
                  <a:latin typeface="Calibri"/>
                  <a:ea typeface="Calibri"/>
                  <a:cs typeface="Calibri"/>
                  <a:sym typeface="Calibri"/>
                </a:rPr>
                <a:t>Sueldo Pactado</a:t>
              </a:r>
              <a:endParaRPr sz="1200" b="0" i="0" u="none" strike="noStrike" cap="none">
                <a:solidFill>
                  <a:srgbClr val="000000"/>
                </a:solidFill>
                <a:latin typeface="Calibri"/>
                <a:ea typeface="Calibri"/>
                <a:cs typeface="Calibri"/>
                <a:sym typeface="Calibri"/>
              </a:endParaRPr>
            </a:p>
            <a:p>
              <a:pPr marL="0" marR="0" lvl="0" indent="0" algn="l" rtl="0">
                <a:lnSpc>
                  <a:spcPct val="110000"/>
                </a:lnSpc>
                <a:spcBef>
                  <a:spcPts val="0"/>
                </a:spcBef>
                <a:spcAft>
                  <a:spcPts val="0"/>
                </a:spcAft>
                <a:buNone/>
              </a:pPr>
              <a:r>
                <a:rPr lang="en-US" sz="1200" b="0" i="0" u="none" strike="noStrike" cap="none">
                  <a:solidFill>
                    <a:srgbClr val="000000"/>
                  </a:solidFill>
                  <a:latin typeface="Calibri"/>
                  <a:ea typeface="Calibri"/>
                  <a:cs typeface="Calibri"/>
                  <a:sym typeface="Calibri"/>
                </a:rPr>
                <a:t> 30 días x mes  </a:t>
              </a:r>
              <a:endParaRPr sz="1200" b="0" i="0" u="none" strike="noStrike" cap="none">
                <a:solidFill>
                  <a:srgbClr val="000000"/>
                </a:solidFill>
                <a:latin typeface="Calibri"/>
                <a:ea typeface="Calibri"/>
                <a:cs typeface="Calibri"/>
                <a:sym typeface="Calibri"/>
              </a:endParaRPr>
            </a:p>
          </p:txBody>
        </p:sp>
        <p:sp>
          <p:nvSpPr>
            <p:cNvPr id="271" name="Google Shape;271;p50"/>
            <p:cNvSpPr/>
            <p:nvPr/>
          </p:nvSpPr>
          <p:spPr>
            <a:xfrm>
              <a:off x="7493274" y="5118428"/>
              <a:ext cx="964467" cy="368819"/>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en-US" sz="1100" b="0" i="0" u="none" strike="noStrike" cap="none">
                  <a:solidFill>
                    <a:srgbClr val="000000"/>
                  </a:solidFill>
                  <a:latin typeface="Calibri"/>
                  <a:ea typeface="Calibri"/>
                  <a:cs typeface="Calibri"/>
                  <a:sym typeface="Calibri"/>
                </a:rPr>
                <a:t>Días</a:t>
              </a:r>
              <a:endParaRPr/>
            </a:p>
            <a:p>
              <a:pPr marL="0" marR="0" lvl="0" indent="0" algn="ctr" rtl="0">
                <a:lnSpc>
                  <a:spcPct val="80000"/>
                </a:lnSpc>
                <a:spcBef>
                  <a:spcPts val="0"/>
                </a:spcBef>
                <a:spcAft>
                  <a:spcPts val="0"/>
                </a:spcAft>
                <a:buNone/>
              </a:pPr>
              <a:r>
                <a:rPr lang="en-US" sz="1100" b="0" i="0" u="none" strike="noStrike" cap="none">
                  <a:solidFill>
                    <a:srgbClr val="000000"/>
                  </a:solidFill>
                  <a:latin typeface="Calibri"/>
                  <a:ea typeface="Calibri"/>
                  <a:cs typeface="Calibri"/>
                  <a:sym typeface="Calibri"/>
                </a:rPr>
                <a:t>trabajados </a:t>
              </a:r>
              <a:endParaRPr sz="1100" b="0" i="0" u="none" strike="noStrike" cap="none">
                <a:solidFill>
                  <a:srgbClr val="000000"/>
                </a:solidFill>
                <a:latin typeface="Calibri"/>
                <a:ea typeface="Calibri"/>
                <a:cs typeface="Calibri"/>
                <a:sym typeface="Calibri"/>
              </a:endParaRPr>
            </a:p>
          </p:txBody>
        </p:sp>
        <p:sp>
          <p:nvSpPr>
            <p:cNvPr id="272" name="Google Shape;272;p50"/>
            <p:cNvSpPr/>
            <p:nvPr/>
          </p:nvSpPr>
          <p:spPr>
            <a:xfrm>
              <a:off x="8433030" y="5118428"/>
              <a:ext cx="1294659" cy="36881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100" b="1" i="0" u="none" strike="noStrike" cap="none">
                  <a:solidFill>
                    <a:srgbClr val="000000"/>
                  </a:solidFill>
                  <a:latin typeface="Calibri"/>
                  <a:ea typeface="Calibri"/>
                  <a:cs typeface="Calibri"/>
                  <a:sym typeface="Calibri"/>
                </a:rPr>
                <a:t>Sueldo</a:t>
              </a:r>
              <a:endParaRPr/>
            </a:p>
            <a:p>
              <a:pPr marL="0" marR="0" lvl="0" indent="0" algn="l" rtl="0">
                <a:lnSpc>
                  <a:spcPct val="80000"/>
                </a:lnSpc>
                <a:spcBef>
                  <a:spcPts val="0"/>
                </a:spcBef>
                <a:spcAft>
                  <a:spcPts val="0"/>
                </a:spcAft>
                <a:buNone/>
              </a:pPr>
              <a:r>
                <a:rPr lang="en-US" sz="1100" b="1" i="0" u="none" strike="noStrike" cap="none">
                  <a:solidFill>
                    <a:srgbClr val="000000"/>
                  </a:solidFill>
                  <a:latin typeface="Calibri"/>
                  <a:ea typeface="Calibri"/>
                  <a:cs typeface="Calibri"/>
                  <a:sym typeface="Calibri"/>
                </a:rPr>
                <a:t>a pagar</a:t>
              </a:r>
              <a:endParaRPr sz="1100" b="1" i="0" u="none" strike="noStrike" cap="none">
                <a:solidFill>
                  <a:srgbClr val="000000"/>
                </a:solidFill>
                <a:latin typeface="Calibri"/>
                <a:ea typeface="Calibri"/>
                <a:cs typeface="Calibri"/>
                <a:sym typeface="Calibri"/>
              </a:endParaRPr>
            </a:p>
          </p:txBody>
        </p:sp>
        <p:cxnSp>
          <p:nvCxnSpPr>
            <p:cNvPr id="273" name="Google Shape;273;p50"/>
            <p:cNvCxnSpPr/>
            <p:nvPr/>
          </p:nvCxnSpPr>
          <p:spPr>
            <a:xfrm rot="10800000" flipH="1">
              <a:off x="6552843" y="5325533"/>
              <a:ext cx="897418" cy="8467"/>
            </a:xfrm>
            <a:prstGeom prst="straightConnector1">
              <a:avLst/>
            </a:prstGeom>
            <a:noFill/>
            <a:ln w="25400" cap="flat" cmpd="sng">
              <a:solidFill>
                <a:srgbClr val="A93501"/>
              </a:solidFill>
              <a:prstDash val="solid"/>
              <a:round/>
              <a:headEnd type="none" w="sm" len="sm"/>
              <a:tailEnd type="none" w="sm" len="sm"/>
            </a:ln>
          </p:spPr>
        </p:cxnSp>
        <p:sp>
          <p:nvSpPr>
            <p:cNvPr id="274" name="Google Shape;274;p50"/>
            <p:cNvSpPr/>
            <p:nvPr/>
          </p:nvSpPr>
          <p:spPr>
            <a:xfrm>
              <a:off x="7493170" y="5223933"/>
              <a:ext cx="172704" cy="149983"/>
            </a:xfrm>
            <a:prstGeom prst="mathMultiply">
              <a:avLst>
                <a:gd name="adj1" fmla="val 23520"/>
              </a:avLst>
            </a:prstGeom>
            <a:solidFill>
              <a:srgbClr val="8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5" name="Google Shape;275;p50"/>
            <p:cNvSpPr/>
            <p:nvPr/>
          </p:nvSpPr>
          <p:spPr>
            <a:xfrm>
              <a:off x="8303507" y="5212248"/>
              <a:ext cx="162699" cy="138685"/>
            </a:xfrm>
            <a:prstGeom prst="mathEqual">
              <a:avLst>
                <a:gd name="adj1" fmla="val 23520"/>
                <a:gd name="adj2" fmla="val 11760"/>
              </a:avLst>
            </a:prstGeom>
            <a:solidFill>
              <a:srgbClr val="8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pic>
        <p:nvPicPr>
          <p:cNvPr id="2" name="Imagen 1"/>
          <p:cNvPicPr>
            <a:picLocks noChangeAspect="1"/>
          </p:cNvPicPr>
          <p:nvPr/>
        </p:nvPicPr>
        <p:blipFill>
          <a:blip r:embed="rId3"/>
          <a:stretch>
            <a:fillRect/>
          </a:stretch>
        </p:blipFill>
        <p:spPr>
          <a:xfrm>
            <a:off x="3870777" y="2756476"/>
            <a:ext cx="2305913" cy="1551233"/>
          </a:xfrm>
          <a:prstGeom prst="rect">
            <a:avLst/>
          </a:prstGeom>
        </p:spPr>
      </p:pic>
      <p:sp>
        <p:nvSpPr>
          <p:cNvPr id="266" name="Google Shape;266;p50"/>
          <p:cNvSpPr/>
          <p:nvPr/>
        </p:nvSpPr>
        <p:spPr>
          <a:xfrm>
            <a:off x="5597573" y="3420967"/>
            <a:ext cx="635000" cy="222250"/>
          </a:xfrm>
          <a:prstGeom prst="ellipse">
            <a:avLst/>
          </a:prstGeom>
          <a:noFill/>
          <a:ln w="19050" cap="flat" cmpd="sng">
            <a:solidFill>
              <a:srgbClr val="A935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8" name="Imagen 7"/>
          <p:cNvPicPr>
            <a:picLocks noChangeAspect="1"/>
          </p:cNvPicPr>
          <p:nvPr/>
        </p:nvPicPr>
        <p:blipFill>
          <a:blip r:embed="rId4"/>
          <a:stretch>
            <a:fillRect/>
          </a:stretch>
        </p:blipFill>
        <p:spPr>
          <a:xfrm>
            <a:off x="3724929" y="4505842"/>
            <a:ext cx="2353795" cy="1950626"/>
          </a:xfrm>
          <a:prstGeom prst="rect">
            <a:avLst/>
          </a:prstGeom>
        </p:spPr>
      </p:pic>
      <p:pic>
        <p:nvPicPr>
          <p:cNvPr id="32" name="Imagen 31"/>
          <p:cNvPicPr>
            <a:picLocks noChangeAspect="1"/>
          </p:cNvPicPr>
          <p:nvPr/>
        </p:nvPicPr>
        <p:blipFill>
          <a:blip r:embed="rId5"/>
          <a:stretch>
            <a:fillRect/>
          </a:stretch>
        </p:blipFill>
        <p:spPr>
          <a:xfrm>
            <a:off x="606557" y="2683318"/>
            <a:ext cx="3188370" cy="3551160"/>
          </a:xfrm>
          <a:prstGeom prst="rect">
            <a:avLst/>
          </a:prstGeom>
        </p:spPr>
      </p:pic>
      <p:sp>
        <p:nvSpPr>
          <p:cNvPr id="31" name="Google Shape;266;p50"/>
          <p:cNvSpPr/>
          <p:nvPr/>
        </p:nvSpPr>
        <p:spPr>
          <a:xfrm>
            <a:off x="2312697" y="4513802"/>
            <a:ext cx="635000" cy="222250"/>
          </a:xfrm>
          <a:prstGeom prst="ellipse">
            <a:avLst/>
          </a:prstGeom>
          <a:noFill/>
          <a:ln w="19050" cap="flat" cmpd="sng">
            <a:solidFill>
              <a:srgbClr val="A935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11634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1"/>
          <p:cNvSpPr/>
          <p:nvPr/>
        </p:nvSpPr>
        <p:spPr>
          <a:xfrm>
            <a:off x="508000" y="2146300"/>
            <a:ext cx="8242300" cy="4724400"/>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81" name="Google Shape;281;p51"/>
          <p:cNvSpPr/>
          <p:nvPr/>
        </p:nvSpPr>
        <p:spPr>
          <a:xfrm>
            <a:off x="385761" y="1073706"/>
            <a:ext cx="9334501"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rgbClr val="ED6B00"/>
                </a:solidFill>
                <a:latin typeface="Calibri"/>
                <a:ea typeface="Calibri"/>
                <a:cs typeface="Calibri"/>
                <a:sym typeface="Calibri"/>
              </a:rPr>
              <a:t>LA PLANILLA ELECTRÓNICA COMO HERRAMIENTA DE </a:t>
            </a:r>
            <a:br>
              <a:rPr lang="en-US" sz="2600" b="1" i="0" u="none" strike="noStrike" cap="none">
                <a:solidFill>
                  <a:srgbClr val="ED6B00"/>
                </a:solidFill>
                <a:latin typeface="Calibri"/>
                <a:ea typeface="Calibri"/>
                <a:cs typeface="Calibri"/>
                <a:sym typeface="Calibri"/>
              </a:rPr>
            </a:br>
            <a:r>
              <a:rPr lang="en-US" sz="2600" b="0" i="0" u="none" strike="noStrike" cap="none">
                <a:solidFill>
                  <a:srgbClr val="A93501"/>
                </a:solidFill>
                <a:latin typeface="Calibri"/>
                <a:ea typeface="Calibri"/>
                <a:cs typeface="Calibri"/>
                <a:sym typeface="Calibri"/>
              </a:rPr>
              <a:t>CÁLCULOS PARCIALES DE REMUNERACIONES</a:t>
            </a:r>
            <a:endParaRPr sz="2600" b="0" i="0" u="none" strike="noStrike" cap="none">
              <a:solidFill>
                <a:srgbClr val="A93501"/>
              </a:solidFill>
              <a:latin typeface="Calibri"/>
              <a:ea typeface="Calibri"/>
              <a:cs typeface="Calibri"/>
              <a:sym typeface="Calibri"/>
            </a:endParaRPr>
          </a:p>
        </p:txBody>
      </p:sp>
      <p:sp>
        <p:nvSpPr>
          <p:cNvPr id="282" name="Google Shape;282;p51"/>
          <p:cNvSpPr txBox="1"/>
          <p:nvPr/>
        </p:nvSpPr>
        <p:spPr>
          <a:xfrm>
            <a:off x="2622246" y="2893914"/>
            <a:ext cx="4802977" cy="63817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3200" b="1" i="0" u="none" strike="noStrike" cap="none">
              <a:solidFill>
                <a:srgbClr val="ED6B00"/>
              </a:solidFill>
              <a:latin typeface="Calibri"/>
              <a:ea typeface="Calibri"/>
              <a:cs typeface="Calibri"/>
              <a:sym typeface="Calibri"/>
            </a:endParaRPr>
          </a:p>
        </p:txBody>
      </p:sp>
      <p:sp>
        <p:nvSpPr>
          <p:cNvPr id="283" name="Google Shape;283;p51"/>
          <p:cNvSpPr/>
          <p:nvPr/>
        </p:nvSpPr>
        <p:spPr>
          <a:xfrm>
            <a:off x="5121073" y="1605340"/>
            <a:ext cx="7693989" cy="64807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200" b="1" i="0" u="none" strike="noStrike" cap="none">
              <a:solidFill>
                <a:srgbClr val="ED6B00"/>
              </a:solidFill>
              <a:latin typeface="Calibri"/>
              <a:ea typeface="Calibri"/>
              <a:cs typeface="Calibri"/>
              <a:sym typeface="Calibri"/>
            </a:endParaRPr>
          </a:p>
        </p:txBody>
      </p:sp>
      <p:sp>
        <p:nvSpPr>
          <p:cNvPr id="284" name="Google Shape;284;p51"/>
          <p:cNvSpPr txBox="1"/>
          <p:nvPr/>
        </p:nvSpPr>
        <p:spPr>
          <a:xfrm>
            <a:off x="696869" y="2320255"/>
            <a:ext cx="572898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err="1">
                <a:solidFill>
                  <a:srgbClr val="000000"/>
                </a:solidFill>
                <a:latin typeface="Calibri"/>
                <a:ea typeface="Calibri"/>
                <a:cs typeface="Calibri"/>
                <a:sym typeface="Calibri"/>
              </a:rPr>
              <a:t>Trabajaremos</a:t>
            </a:r>
            <a:r>
              <a:rPr lang="en-US" sz="1600" b="1" i="0" u="none" strike="noStrike" cap="none" dirty="0">
                <a:solidFill>
                  <a:srgbClr val="000000"/>
                </a:solidFill>
                <a:latin typeface="Calibri"/>
                <a:ea typeface="Calibri"/>
                <a:cs typeface="Calibri"/>
                <a:sym typeface="Calibri"/>
              </a:rPr>
              <a:t> con </a:t>
            </a:r>
            <a:r>
              <a:rPr lang="en-US" sz="1600" b="1" i="0" u="none" strike="noStrike" cap="none" dirty="0" err="1">
                <a:solidFill>
                  <a:srgbClr val="000000"/>
                </a:solidFill>
                <a:latin typeface="Calibri"/>
                <a:ea typeface="Calibri"/>
                <a:cs typeface="Calibri"/>
                <a:sym typeface="Calibri"/>
              </a:rPr>
              <a:t>los</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Haberes</a:t>
            </a:r>
            <a:r>
              <a:rPr lang="en-US" sz="1600" b="1" i="0" u="none" strike="noStrike" cap="none" dirty="0">
                <a:solidFill>
                  <a:srgbClr val="000000"/>
                </a:solidFill>
                <a:latin typeface="Calibri"/>
                <a:ea typeface="Calibri"/>
                <a:cs typeface="Calibri"/>
                <a:sym typeface="Calibri"/>
              </a:rPr>
              <a:t> </a:t>
            </a:r>
            <a:r>
              <a:rPr lang="en-US" sz="1600" b="1" i="0" u="none" strike="noStrike" cap="none" dirty="0" err="1">
                <a:solidFill>
                  <a:srgbClr val="000000"/>
                </a:solidFill>
                <a:latin typeface="Calibri"/>
                <a:ea typeface="Calibri"/>
                <a:cs typeface="Calibri"/>
                <a:sym typeface="Calibri"/>
              </a:rPr>
              <a:t>Imponibles</a:t>
            </a:r>
            <a:r>
              <a:rPr lang="en-US" sz="1600" b="1" i="0" u="none" strike="noStrike" cap="none" dirty="0">
                <a:solidFill>
                  <a:srgbClr val="000000"/>
                </a:solidFill>
                <a:latin typeface="Calibri"/>
                <a:ea typeface="Calibri"/>
                <a:cs typeface="Calibri"/>
                <a:sym typeface="Calibri"/>
              </a:rPr>
              <a:t> de la </a:t>
            </a:r>
            <a:r>
              <a:rPr lang="en-US" sz="1600" b="1" i="0" u="none" strike="noStrike" cap="none" dirty="0" err="1">
                <a:solidFill>
                  <a:srgbClr val="000000"/>
                </a:solidFill>
                <a:latin typeface="Calibri"/>
                <a:ea typeface="Calibri"/>
                <a:cs typeface="Calibri"/>
                <a:sym typeface="Calibri"/>
              </a:rPr>
              <a:t>liquidación</a:t>
            </a:r>
            <a:r>
              <a:rPr lang="en-US" sz="1600" b="1" i="0" u="none" strike="noStrike" cap="none" dirty="0">
                <a:solidFill>
                  <a:srgbClr val="000000"/>
                </a:solidFill>
                <a:latin typeface="Calibri"/>
                <a:ea typeface="Calibri"/>
                <a:cs typeface="Calibri"/>
                <a:sym typeface="Calibri"/>
              </a:rPr>
              <a:t>:</a:t>
            </a:r>
            <a:endParaRPr dirty="0"/>
          </a:p>
        </p:txBody>
      </p:sp>
      <p:sp>
        <p:nvSpPr>
          <p:cNvPr id="289" name="Google Shape;289;p51"/>
          <p:cNvSpPr txBox="1"/>
          <p:nvPr/>
        </p:nvSpPr>
        <p:spPr>
          <a:xfrm>
            <a:off x="3761885" y="4201383"/>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Calculamos horas extras:</a:t>
            </a:r>
            <a:endParaRPr sz="1400" b="1" i="0" u="none" strike="noStrike" cap="none" dirty="0">
              <a:solidFill>
                <a:srgbClr val="000000"/>
              </a:solidFill>
              <a:latin typeface="Calibri"/>
              <a:ea typeface="Calibri"/>
              <a:cs typeface="Calibri"/>
              <a:sym typeface="Calibri"/>
            </a:endParaRPr>
          </a:p>
        </p:txBody>
      </p:sp>
      <p:graphicFrame>
        <p:nvGraphicFramePr>
          <p:cNvPr id="292" name="Google Shape;292;p51"/>
          <p:cNvGraphicFramePr/>
          <p:nvPr>
            <p:extLst>
              <p:ext uri="{D42A27DB-BD31-4B8C-83A1-F6EECF244321}">
                <p14:modId xmlns:p14="http://schemas.microsoft.com/office/powerpoint/2010/main" val="2090129908"/>
              </p:ext>
            </p:extLst>
          </p:nvPr>
        </p:nvGraphicFramePr>
        <p:xfrm>
          <a:off x="3831735" y="6321286"/>
          <a:ext cx="4432300" cy="426125"/>
        </p:xfrm>
        <a:graphic>
          <a:graphicData uri="http://schemas.openxmlformats.org/drawingml/2006/table">
            <a:tbl>
              <a:tblPr>
                <a:noFill/>
                <a:tableStyleId>{98D9C935-0D8E-4C06-B440-EECAA3E5AE7E}</a:tableStyleId>
              </a:tblPr>
              <a:tblGrid>
                <a:gridCol w="1548150"/>
                <a:gridCol w="379900"/>
                <a:gridCol w="484375"/>
                <a:gridCol w="405250"/>
                <a:gridCol w="560375"/>
                <a:gridCol w="294425"/>
                <a:gridCol w="759825"/>
              </a:tblGrid>
              <a:tr h="226100">
                <a:tc>
                  <a:txBody>
                    <a:bodyPr/>
                    <a:lstStyle/>
                    <a:p>
                      <a:pPr marL="0" marR="0" lvl="0" indent="0" algn="ctr" rtl="0">
                        <a:lnSpc>
                          <a:spcPct val="100000"/>
                        </a:lnSpc>
                        <a:spcBef>
                          <a:spcPts val="0"/>
                        </a:spcBef>
                        <a:spcAft>
                          <a:spcPts val="0"/>
                        </a:spcAft>
                        <a:buNone/>
                      </a:pPr>
                      <a:r>
                        <a:rPr lang="en-US" sz="1100" b="0" i="0" u="none" strike="noStrike" cap="none" dirty="0">
                          <a:solidFill>
                            <a:srgbClr val="000000"/>
                          </a:solidFill>
                          <a:latin typeface="Calibri"/>
                          <a:ea typeface="Calibri"/>
                          <a:cs typeface="Calibri"/>
                          <a:sym typeface="Calibri"/>
                        </a:rPr>
                        <a:t>7</a:t>
                      </a:r>
                      <a:endParaRPr dirty="0"/>
                    </a:p>
                  </a:txBody>
                  <a:tcPr marL="9525" marR="9525" marT="952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B375"/>
                    </a:solidFill>
                  </a:tcPr>
                </a:tc>
                <a:tc rowSpan="2">
                  <a:txBody>
                    <a:bodyPr/>
                    <a:lstStyle/>
                    <a:p>
                      <a:pPr marL="0" marR="0" lvl="0" indent="0" algn="ctr"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X</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B375"/>
                    </a:solidFill>
                  </a:tcPr>
                </a:tc>
                <a:tc rowSpan="2">
                  <a:txBody>
                    <a:bodyPr/>
                    <a:lstStyle/>
                    <a:p>
                      <a:pPr marL="0" marR="0" lvl="0" indent="0" algn="ctr"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1.5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B375"/>
                    </a:solidFill>
                  </a:tcPr>
                </a:tc>
                <a:tc rowSpan="2">
                  <a:txBody>
                    <a:bodyPr/>
                    <a:lstStyle/>
                    <a:p>
                      <a:pPr marL="0" marR="0" lvl="0" indent="0" algn="ctr"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X</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B375"/>
                    </a:solidFill>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base de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B375"/>
                    </a:solidFill>
                  </a:tcPr>
                </a:tc>
                <a:tc rowSpan="2">
                  <a:txBody>
                    <a:bodyPr/>
                    <a:lstStyle/>
                    <a:p>
                      <a:pPr marL="0" marR="0" lvl="0" indent="0" algn="ctr"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X</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B375"/>
                    </a:solidFill>
                  </a:tcPr>
                </a:tc>
                <a:tc>
                  <a:txBody>
                    <a:bodyPr/>
                    <a:lstStyle/>
                    <a:p>
                      <a:pPr marL="0" marR="0" lvl="0" indent="0" algn="l" rtl="0">
                        <a:lnSpc>
                          <a:spcPct val="100000"/>
                        </a:lnSpc>
                        <a:spcBef>
                          <a:spcPts val="0"/>
                        </a:spcBef>
                        <a:spcAft>
                          <a:spcPts val="0"/>
                        </a:spcAft>
                        <a:buNone/>
                      </a:pPr>
                      <a:r>
                        <a:rPr lang="en-US" sz="1100" b="0" i="0" u="none" strike="noStrike" cap="none" dirty="0">
                          <a:solidFill>
                            <a:srgbClr val="000000"/>
                          </a:solidFill>
                          <a:latin typeface="Calibri"/>
                          <a:ea typeface="Calibri"/>
                          <a:cs typeface="Calibri"/>
                          <a:sym typeface="Calibri"/>
                        </a:rPr>
                        <a:t>N° de Horas</a:t>
                      </a:r>
                      <a:endParaRPr dirty="0"/>
                    </a:p>
                  </a:txBody>
                  <a:tcPr marL="9525" marR="9525" marT="952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B375"/>
                    </a:solidFill>
                  </a:tcPr>
                </a:tc>
              </a:tr>
              <a:tr h="200025">
                <a:tc>
                  <a:txBody>
                    <a:bodyPr/>
                    <a:lstStyle/>
                    <a:p>
                      <a:pPr marL="0" marR="0" lvl="0" indent="0" algn="ctr"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(jr*30)</a:t>
                      </a:r>
                      <a:endParaRPr/>
                    </a:p>
                  </a:txBody>
                  <a:tcPr marL="9525" marR="9525" marT="9525" marB="0" anchor="b">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B375"/>
                    </a:solidFill>
                  </a:tcPr>
                </a:tc>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Calibri"/>
                          <a:ea typeface="Calibri"/>
                          <a:cs typeface="Calibri"/>
                          <a:sym typeface="Calibri"/>
                        </a:rPr>
                        <a:t>calculo</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B375"/>
                    </a:solidFill>
                  </a:tcPr>
                </a:tc>
                <a:tc vMerge="1">
                  <a:txBody>
                    <a:bodyPr/>
                    <a:lstStyle/>
                    <a:p>
                      <a:endParaRPr lang="es-CL"/>
                    </a:p>
                  </a:txBody>
                  <a:tcPr/>
                </a:tc>
                <a:tc>
                  <a:txBody>
                    <a:bodyPr/>
                    <a:lstStyle/>
                    <a:p>
                      <a:pPr marL="0" marR="0" lvl="0" indent="0" algn="l" rtl="0">
                        <a:lnSpc>
                          <a:spcPct val="100000"/>
                        </a:lnSpc>
                        <a:spcBef>
                          <a:spcPts val="0"/>
                        </a:spcBef>
                        <a:spcAft>
                          <a:spcPts val="0"/>
                        </a:spcAft>
                        <a:buNone/>
                      </a:pPr>
                      <a:r>
                        <a:rPr lang="en-US" sz="1100" b="0" i="0" u="none" strike="noStrike" cap="none" dirty="0">
                          <a:solidFill>
                            <a:srgbClr val="000000"/>
                          </a:solidFill>
                          <a:latin typeface="Calibri"/>
                          <a:ea typeface="Calibri"/>
                          <a:cs typeface="Calibri"/>
                          <a:sym typeface="Calibri"/>
                        </a:rPr>
                        <a:t>Extras</a:t>
                      </a:r>
                      <a:endParaRPr dirty="0"/>
                    </a:p>
                  </a:txBody>
                  <a:tcPr marL="9525" marR="9525" marT="9525" marB="0" anchor="b">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B375"/>
                    </a:solidFill>
                  </a:tcPr>
                </a:tc>
              </a:tr>
            </a:tbl>
          </a:graphicData>
        </a:graphic>
      </p:graphicFrame>
      <p:pic>
        <p:nvPicPr>
          <p:cNvPr id="23" name="Imagen 22"/>
          <p:cNvPicPr>
            <a:picLocks noChangeAspect="1"/>
          </p:cNvPicPr>
          <p:nvPr/>
        </p:nvPicPr>
        <p:blipFill rotWithShape="1">
          <a:blip r:embed="rId3"/>
          <a:srcRect b="4491"/>
          <a:stretch/>
        </p:blipFill>
        <p:spPr>
          <a:xfrm>
            <a:off x="3870777" y="2748525"/>
            <a:ext cx="2305913" cy="1481569"/>
          </a:xfrm>
          <a:prstGeom prst="rect">
            <a:avLst/>
          </a:prstGeom>
        </p:spPr>
      </p:pic>
      <p:sp>
        <p:nvSpPr>
          <p:cNvPr id="24" name="Google Shape;266;p50"/>
          <p:cNvSpPr/>
          <p:nvPr/>
        </p:nvSpPr>
        <p:spPr>
          <a:xfrm>
            <a:off x="5607768" y="3926146"/>
            <a:ext cx="635000" cy="222250"/>
          </a:xfrm>
          <a:prstGeom prst="ellipse">
            <a:avLst/>
          </a:prstGeom>
          <a:noFill/>
          <a:ln w="19050" cap="flat" cmpd="sng">
            <a:solidFill>
              <a:srgbClr val="A935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 name="Google Shape;266;p50"/>
          <p:cNvSpPr/>
          <p:nvPr/>
        </p:nvSpPr>
        <p:spPr>
          <a:xfrm>
            <a:off x="5053011" y="3926146"/>
            <a:ext cx="468000" cy="222250"/>
          </a:xfrm>
          <a:prstGeom prst="ellipse">
            <a:avLst/>
          </a:prstGeom>
          <a:noFill/>
          <a:ln w="19050" cap="flat" cmpd="sng">
            <a:solidFill>
              <a:srgbClr val="A935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 name="Imagen 4"/>
          <p:cNvPicPr>
            <a:picLocks noChangeAspect="1"/>
          </p:cNvPicPr>
          <p:nvPr/>
        </p:nvPicPr>
        <p:blipFill>
          <a:blip r:embed="rId4"/>
          <a:stretch>
            <a:fillRect/>
          </a:stretch>
        </p:blipFill>
        <p:spPr>
          <a:xfrm>
            <a:off x="3870777" y="4504406"/>
            <a:ext cx="2617487" cy="1586529"/>
          </a:xfrm>
          <a:prstGeom prst="rect">
            <a:avLst/>
          </a:prstGeom>
        </p:spPr>
      </p:pic>
      <p:pic>
        <p:nvPicPr>
          <p:cNvPr id="32" name="Imagen 31"/>
          <p:cNvPicPr>
            <a:picLocks noChangeAspect="1"/>
          </p:cNvPicPr>
          <p:nvPr/>
        </p:nvPicPr>
        <p:blipFill>
          <a:blip r:embed="rId5"/>
          <a:stretch>
            <a:fillRect/>
          </a:stretch>
        </p:blipFill>
        <p:spPr>
          <a:xfrm>
            <a:off x="606557" y="2683318"/>
            <a:ext cx="3188370" cy="3551160"/>
          </a:xfrm>
          <a:prstGeom prst="rect">
            <a:avLst/>
          </a:prstGeom>
        </p:spPr>
      </p:pic>
      <p:sp>
        <p:nvSpPr>
          <p:cNvPr id="31" name="Google Shape;266;p50"/>
          <p:cNvSpPr/>
          <p:nvPr/>
        </p:nvSpPr>
        <p:spPr>
          <a:xfrm>
            <a:off x="2582491" y="4854743"/>
            <a:ext cx="468000" cy="180000"/>
          </a:xfrm>
          <a:prstGeom prst="ellipse">
            <a:avLst/>
          </a:prstGeom>
          <a:noFill/>
          <a:ln w="19050" cap="flat" cmpd="sng">
            <a:solidFill>
              <a:srgbClr val="A935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053232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2"/>
          <p:cNvSpPr/>
          <p:nvPr/>
        </p:nvSpPr>
        <p:spPr>
          <a:xfrm>
            <a:off x="508000" y="2146300"/>
            <a:ext cx="8242300" cy="4724400"/>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8" name="Google Shape;298;p52"/>
          <p:cNvSpPr/>
          <p:nvPr/>
        </p:nvSpPr>
        <p:spPr>
          <a:xfrm>
            <a:off x="3767724" y="5862820"/>
            <a:ext cx="4334876" cy="804679"/>
          </a:xfrm>
          <a:prstGeom prst="roundRect">
            <a:avLst>
              <a:gd name="adj" fmla="val 16667"/>
            </a:avLst>
          </a:prstGeom>
          <a:solidFill>
            <a:srgbClr val="FFB375"/>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9" name="Google Shape;299;p52"/>
          <p:cNvSpPr/>
          <p:nvPr/>
        </p:nvSpPr>
        <p:spPr>
          <a:xfrm>
            <a:off x="385761" y="1073706"/>
            <a:ext cx="9334501"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rgbClr val="ED6B00"/>
                </a:solidFill>
                <a:latin typeface="Calibri"/>
                <a:ea typeface="Calibri"/>
                <a:cs typeface="Calibri"/>
                <a:sym typeface="Calibri"/>
              </a:rPr>
              <a:t>LA PLANILLA ELECTRÓNICA COMO HERRAMIENTA DE </a:t>
            </a:r>
            <a:br>
              <a:rPr lang="en-US" sz="2600" b="1" i="0" u="none" strike="noStrike" cap="none">
                <a:solidFill>
                  <a:srgbClr val="ED6B00"/>
                </a:solidFill>
                <a:latin typeface="Calibri"/>
                <a:ea typeface="Calibri"/>
                <a:cs typeface="Calibri"/>
                <a:sym typeface="Calibri"/>
              </a:rPr>
            </a:br>
            <a:r>
              <a:rPr lang="en-US" sz="2600" b="0" i="0" u="none" strike="noStrike" cap="none">
                <a:solidFill>
                  <a:srgbClr val="A93501"/>
                </a:solidFill>
                <a:latin typeface="Calibri"/>
                <a:ea typeface="Calibri"/>
                <a:cs typeface="Calibri"/>
                <a:sym typeface="Calibri"/>
              </a:rPr>
              <a:t>CÁLCULOS PARCIALES DE REMUNERACIONES</a:t>
            </a:r>
            <a:endParaRPr sz="2600" b="0" i="0" u="none" strike="noStrike" cap="none">
              <a:solidFill>
                <a:srgbClr val="A93501"/>
              </a:solidFill>
              <a:latin typeface="Calibri"/>
              <a:ea typeface="Calibri"/>
              <a:cs typeface="Calibri"/>
              <a:sym typeface="Calibri"/>
            </a:endParaRPr>
          </a:p>
        </p:txBody>
      </p:sp>
      <p:sp>
        <p:nvSpPr>
          <p:cNvPr id="300" name="Google Shape;300;p52"/>
          <p:cNvSpPr txBox="1"/>
          <p:nvPr/>
        </p:nvSpPr>
        <p:spPr>
          <a:xfrm>
            <a:off x="2622246" y="2893914"/>
            <a:ext cx="4802977" cy="63817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3200" b="1" i="0" u="none" strike="noStrike" cap="none">
              <a:solidFill>
                <a:srgbClr val="ED6B00"/>
              </a:solidFill>
              <a:latin typeface="Calibri"/>
              <a:ea typeface="Calibri"/>
              <a:cs typeface="Calibri"/>
              <a:sym typeface="Calibri"/>
            </a:endParaRPr>
          </a:p>
        </p:txBody>
      </p:sp>
      <p:sp>
        <p:nvSpPr>
          <p:cNvPr id="301" name="Google Shape;301;p52"/>
          <p:cNvSpPr/>
          <p:nvPr/>
        </p:nvSpPr>
        <p:spPr>
          <a:xfrm>
            <a:off x="5121073" y="1605340"/>
            <a:ext cx="7693989" cy="64807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200" b="1" i="0" u="none" strike="noStrike" cap="none">
              <a:solidFill>
                <a:srgbClr val="ED6B00"/>
              </a:solidFill>
              <a:latin typeface="Calibri"/>
              <a:ea typeface="Calibri"/>
              <a:cs typeface="Calibri"/>
              <a:sym typeface="Calibri"/>
            </a:endParaRPr>
          </a:p>
        </p:txBody>
      </p:sp>
      <p:sp>
        <p:nvSpPr>
          <p:cNvPr id="302" name="Google Shape;302;p52"/>
          <p:cNvSpPr txBox="1"/>
          <p:nvPr/>
        </p:nvSpPr>
        <p:spPr>
          <a:xfrm>
            <a:off x="696869" y="2320255"/>
            <a:ext cx="572898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Trabajaremos con los Haberes Imponibles de la liquidación:</a:t>
            </a:r>
            <a:endParaRPr/>
          </a:p>
        </p:txBody>
      </p:sp>
      <p:sp>
        <p:nvSpPr>
          <p:cNvPr id="305" name="Google Shape;305;p52"/>
          <p:cNvSpPr/>
          <p:nvPr/>
        </p:nvSpPr>
        <p:spPr>
          <a:xfrm>
            <a:off x="5546317" y="3685433"/>
            <a:ext cx="683684" cy="262451"/>
          </a:xfrm>
          <a:prstGeom prst="ellipse">
            <a:avLst/>
          </a:prstGeom>
          <a:noFill/>
          <a:ln w="19050" cap="flat" cmpd="sng">
            <a:solidFill>
              <a:srgbClr val="A935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6" name="Google Shape;306;p52"/>
          <p:cNvSpPr txBox="1"/>
          <p:nvPr/>
        </p:nvSpPr>
        <p:spPr>
          <a:xfrm>
            <a:off x="3781030" y="4266515"/>
            <a:ext cx="4572000"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Calculamos la gratificación Art. 50</a:t>
            </a:r>
            <a:endParaRPr dirty="0"/>
          </a:p>
        </p:txBody>
      </p:sp>
      <p:sp>
        <p:nvSpPr>
          <p:cNvPr id="309" name="Google Shape;309;p52"/>
          <p:cNvSpPr txBox="1"/>
          <p:nvPr/>
        </p:nvSpPr>
        <p:spPr>
          <a:xfrm>
            <a:off x="3832410" y="5910860"/>
            <a:ext cx="4359090"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El Total Imponible es mayor que el tope, por lo que se paga hasta el tope, si fuera menos el valor se paga el menor valor</a:t>
            </a:r>
            <a:endParaRPr/>
          </a:p>
        </p:txBody>
      </p:sp>
      <p:pic>
        <p:nvPicPr>
          <p:cNvPr id="20" name="Imagen 19"/>
          <p:cNvPicPr>
            <a:picLocks noChangeAspect="1"/>
          </p:cNvPicPr>
          <p:nvPr/>
        </p:nvPicPr>
        <p:blipFill>
          <a:blip r:embed="rId3"/>
          <a:stretch>
            <a:fillRect/>
          </a:stretch>
        </p:blipFill>
        <p:spPr>
          <a:xfrm>
            <a:off x="3870777" y="2716721"/>
            <a:ext cx="2305913" cy="1551233"/>
          </a:xfrm>
          <a:prstGeom prst="rect">
            <a:avLst/>
          </a:prstGeom>
        </p:spPr>
      </p:pic>
      <p:pic>
        <p:nvPicPr>
          <p:cNvPr id="4" name="Imagen 3"/>
          <p:cNvPicPr>
            <a:picLocks noChangeAspect="1"/>
          </p:cNvPicPr>
          <p:nvPr/>
        </p:nvPicPr>
        <p:blipFill>
          <a:blip r:embed="rId4"/>
          <a:stretch>
            <a:fillRect/>
          </a:stretch>
        </p:blipFill>
        <p:spPr>
          <a:xfrm>
            <a:off x="3870777" y="4671202"/>
            <a:ext cx="3232913" cy="1038000"/>
          </a:xfrm>
          <a:prstGeom prst="rect">
            <a:avLst/>
          </a:prstGeom>
        </p:spPr>
      </p:pic>
      <p:pic>
        <p:nvPicPr>
          <p:cNvPr id="31" name="Imagen 30"/>
          <p:cNvPicPr>
            <a:picLocks noChangeAspect="1"/>
          </p:cNvPicPr>
          <p:nvPr/>
        </p:nvPicPr>
        <p:blipFill>
          <a:blip r:embed="rId5"/>
          <a:stretch>
            <a:fillRect/>
          </a:stretch>
        </p:blipFill>
        <p:spPr>
          <a:xfrm>
            <a:off x="606557" y="2683318"/>
            <a:ext cx="3188370" cy="3551160"/>
          </a:xfrm>
          <a:prstGeom prst="rect">
            <a:avLst/>
          </a:prstGeom>
        </p:spPr>
      </p:pic>
      <p:sp>
        <p:nvSpPr>
          <p:cNvPr id="30" name="Google Shape;305;p52"/>
          <p:cNvSpPr/>
          <p:nvPr/>
        </p:nvSpPr>
        <p:spPr>
          <a:xfrm>
            <a:off x="2256193" y="4489609"/>
            <a:ext cx="683684" cy="262451"/>
          </a:xfrm>
          <a:prstGeom prst="ellipse">
            <a:avLst/>
          </a:prstGeom>
          <a:noFill/>
          <a:ln w="19050" cap="flat" cmpd="sng">
            <a:solidFill>
              <a:srgbClr val="A935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37" descr="m2a15.png"/>
          <p:cNvPicPr preferRelativeResize="0"/>
          <p:nvPr/>
        </p:nvPicPr>
        <p:blipFill rotWithShape="1">
          <a:blip r:embed="rId3">
            <a:alphaModFix/>
          </a:blip>
          <a:srcRect/>
          <a:stretch/>
        </p:blipFill>
        <p:spPr>
          <a:xfrm>
            <a:off x="1206239" y="2510306"/>
            <a:ext cx="7307785" cy="4621761"/>
          </a:xfrm>
          <a:prstGeom prst="rect">
            <a:avLst/>
          </a:prstGeom>
          <a:noFill/>
          <a:ln>
            <a:noFill/>
          </a:ln>
        </p:spPr>
      </p:pic>
      <p:sp>
        <p:nvSpPr>
          <p:cNvPr id="78" name="Google Shape;78;p37"/>
          <p:cNvSpPr txBox="1"/>
          <p:nvPr/>
        </p:nvSpPr>
        <p:spPr>
          <a:xfrm>
            <a:off x="373891"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Calibri"/>
                <a:ea typeface="Calibri"/>
                <a:cs typeface="Calibri"/>
                <a:sym typeface="Calibri"/>
              </a:rPr>
              <a:t>ACTIVIDAD 15</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alibri"/>
              <a:ea typeface="Calibri"/>
              <a:cs typeface="Calibri"/>
              <a:sym typeface="Calibri"/>
            </a:endParaRPr>
          </a:p>
        </p:txBody>
      </p:sp>
      <p:sp>
        <p:nvSpPr>
          <p:cNvPr id="79" name="Google Shape;79;p37"/>
          <p:cNvSpPr/>
          <p:nvPr/>
        </p:nvSpPr>
        <p:spPr>
          <a:xfrm>
            <a:off x="365587" y="2192861"/>
            <a:ext cx="719132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ED6B00"/>
                </a:solidFill>
                <a:latin typeface="Calibri"/>
                <a:ea typeface="Calibri"/>
                <a:cs typeface="Calibri"/>
                <a:sym typeface="Calibri"/>
              </a:rPr>
              <a:t>LA PLANILLA ELECTRÓNICA COMO HERRAMIENTA</a:t>
            </a:r>
            <a:endParaRPr/>
          </a:p>
          <a:p>
            <a:pPr marL="0" marR="0" lvl="0" indent="0" algn="l" rtl="0">
              <a:lnSpc>
                <a:spcPct val="100000"/>
              </a:lnSpc>
              <a:spcBef>
                <a:spcPts val="0"/>
              </a:spcBef>
              <a:spcAft>
                <a:spcPts val="0"/>
              </a:spcAft>
              <a:buNone/>
            </a:pPr>
            <a:r>
              <a:rPr lang="en-US" sz="2400" b="1" i="0" u="none" strike="noStrike" cap="none">
                <a:solidFill>
                  <a:srgbClr val="ED6B00"/>
                </a:solidFill>
                <a:latin typeface="Calibri"/>
                <a:ea typeface="Calibri"/>
                <a:cs typeface="Calibri"/>
                <a:sym typeface="Calibri"/>
              </a:rPr>
              <a:t>DE CÁLCULOS PARCIALES DE REMUNERACIONES</a:t>
            </a:r>
            <a:endParaRPr sz="2400" b="1" i="0" u="none" strike="noStrike" cap="none">
              <a:solidFill>
                <a:srgbClr val="ED6B00"/>
              </a:solidFill>
              <a:latin typeface="Calibri"/>
              <a:ea typeface="Calibri"/>
              <a:cs typeface="Calibri"/>
              <a:sym typeface="Calibri"/>
            </a:endParaRPr>
          </a:p>
        </p:txBody>
      </p:sp>
      <p:sp>
        <p:nvSpPr>
          <p:cNvPr id="80" name="Google Shape;80;p37"/>
          <p:cNvSpPr txBox="1"/>
          <p:nvPr/>
        </p:nvSpPr>
        <p:spPr>
          <a:xfrm>
            <a:off x="973697" y="3509963"/>
            <a:ext cx="9144000" cy="23876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3200" b="1" i="0" u="none" strike="noStrike" cap="none">
                <a:solidFill>
                  <a:srgbClr val="000000"/>
                </a:solidFill>
                <a:latin typeface="Arial"/>
                <a:ea typeface="Arial"/>
                <a:cs typeface="Arial"/>
                <a:sym typeface="Arial"/>
              </a:rPr>
              <a:t/>
            </a:r>
            <a:br>
              <a:rPr lang="en-US" sz="3200" b="1" i="0" u="none" strike="noStrike" cap="none">
                <a:solidFill>
                  <a:srgbClr val="000000"/>
                </a:solidFill>
                <a:latin typeface="Arial"/>
                <a:ea typeface="Arial"/>
                <a:cs typeface="Arial"/>
                <a:sym typeface="Arial"/>
              </a:rPr>
            </a:br>
            <a:endParaRPr sz="3400" b="1" i="0" u="none" strike="noStrike" cap="none">
              <a:solidFill>
                <a:srgbClr val="ED6B00"/>
              </a:solidFill>
              <a:latin typeface="Calibri"/>
              <a:ea typeface="Calibri"/>
              <a:cs typeface="Calibri"/>
              <a:sym typeface="Calibri"/>
            </a:endParaRPr>
          </a:p>
        </p:txBody>
      </p:sp>
      <p:sp>
        <p:nvSpPr>
          <p:cNvPr id="81" name="Google Shape;81;p37"/>
          <p:cNvSpPr/>
          <p:nvPr/>
        </p:nvSpPr>
        <p:spPr>
          <a:xfrm>
            <a:off x="3751263" y="1079828"/>
            <a:ext cx="4857750" cy="8156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
            </a:r>
            <a:br>
              <a:rPr lang="en-US" sz="1400" b="1" i="0" u="none" strike="noStrike" cap="none">
                <a:solidFill>
                  <a:srgbClr val="000000"/>
                </a:solidFill>
                <a:latin typeface="Arial"/>
                <a:ea typeface="Arial"/>
                <a:cs typeface="Arial"/>
                <a:sym typeface="Arial"/>
              </a:rPr>
            </a:br>
            <a:endParaRPr sz="3300" b="1" i="0" u="none" strike="noStrike" cap="none">
              <a:solidFill>
                <a:srgbClr val="ED6B00"/>
              </a:solidFill>
              <a:latin typeface="Calibri"/>
              <a:ea typeface="Calibri"/>
              <a:cs typeface="Calibri"/>
              <a:sym typeface="Calibri"/>
            </a:endParaRPr>
          </a:p>
        </p:txBody>
      </p:sp>
      <p:sp>
        <p:nvSpPr>
          <p:cNvPr id="82" name="Google Shape;82;p37"/>
          <p:cNvSpPr txBox="1"/>
          <p:nvPr/>
        </p:nvSpPr>
        <p:spPr>
          <a:xfrm>
            <a:off x="1139100" y="834799"/>
            <a:ext cx="6264242" cy="408257"/>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n-US" sz="1200" b="1" i="0" u="none" strike="noStrike" cap="none">
                <a:solidFill>
                  <a:srgbClr val="ED6B00"/>
                </a:solidFill>
                <a:latin typeface="Calibri"/>
                <a:ea typeface="Calibri"/>
                <a:cs typeface="Calibri"/>
                <a:sym typeface="Calibri"/>
              </a:rPr>
              <a:t>MÓDULO 2 </a:t>
            </a:r>
            <a:r>
              <a:rPr lang="en-US" sz="1200" b="0" i="0" u="none" strike="noStrike" cap="none">
                <a:solidFill>
                  <a:srgbClr val="ED6B00"/>
                </a:solidFill>
                <a:latin typeface="Calibri"/>
                <a:ea typeface="Calibri"/>
                <a:cs typeface="Calibri"/>
                <a:sym typeface="Calibri"/>
              </a:rPr>
              <a:t>| CÁLCULO DE REMUNERACIÓN, FINIQUITOS Y OBLIGACIONES LABORALES</a:t>
            </a:r>
            <a:endParaRPr sz="1200" b="0" i="0" u="none" strike="noStrike" cap="none">
              <a:solidFill>
                <a:srgbClr val="ED6B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3"/>
          <p:cNvSpPr/>
          <p:nvPr/>
        </p:nvSpPr>
        <p:spPr>
          <a:xfrm>
            <a:off x="497495" y="2079554"/>
            <a:ext cx="8242300" cy="4724400"/>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16" name="Google Shape;316;p53"/>
          <p:cNvSpPr/>
          <p:nvPr/>
        </p:nvSpPr>
        <p:spPr>
          <a:xfrm>
            <a:off x="3826724" y="5918199"/>
            <a:ext cx="3818259" cy="618066"/>
          </a:xfrm>
          <a:prstGeom prst="roundRect">
            <a:avLst>
              <a:gd name="adj" fmla="val 7577"/>
            </a:avLst>
          </a:prstGeom>
          <a:solidFill>
            <a:srgbClr val="FFB375">
              <a:alpha val="84705"/>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17" name="Google Shape;317;p53"/>
          <p:cNvSpPr/>
          <p:nvPr/>
        </p:nvSpPr>
        <p:spPr>
          <a:xfrm>
            <a:off x="385761" y="1073706"/>
            <a:ext cx="9334501"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rgbClr val="ED6B00"/>
                </a:solidFill>
                <a:latin typeface="Calibri"/>
                <a:ea typeface="Calibri"/>
                <a:cs typeface="Calibri"/>
                <a:sym typeface="Calibri"/>
              </a:rPr>
              <a:t>LA PLANILLA ELECTRÓNICA COMO HERRAMIENTA DE </a:t>
            </a:r>
            <a:br>
              <a:rPr lang="en-US" sz="2600" b="1" i="0" u="none" strike="noStrike" cap="none">
                <a:solidFill>
                  <a:srgbClr val="ED6B00"/>
                </a:solidFill>
                <a:latin typeface="Calibri"/>
                <a:ea typeface="Calibri"/>
                <a:cs typeface="Calibri"/>
                <a:sym typeface="Calibri"/>
              </a:rPr>
            </a:br>
            <a:r>
              <a:rPr lang="en-US" sz="2600" b="0" i="0" u="none" strike="noStrike" cap="none">
                <a:solidFill>
                  <a:srgbClr val="A93501"/>
                </a:solidFill>
                <a:latin typeface="Calibri"/>
                <a:ea typeface="Calibri"/>
                <a:cs typeface="Calibri"/>
                <a:sym typeface="Calibri"/>
              </a:rPr>
              <a:t>CÁLCULOS PARCIALES DE REMUNERACIONES</a:t>
            </a:r>
            <a:endParaRPr sz="2600" b="0" i="0" u="none" strike="noStrike" cap="none">
              <a:solidFill>
                <a:srgbClr val="A93501"/>
              </a:solidFill>
              <a:latin typeface="Calibri"/>
              <a:ea typeface="Calibri"/>
              <a:cs typeface="Calibri"/>
              <a:sym typeface="Calibri"/>
            </a:endParaRPr>
          </a:p>
        </p:txBody>
      </p:sp>
      <p:sp>
        <p:nvSpPr>
          <p:cNvPr id="318" name="Google Shape;318;p53"/>
          <p:cNvSpPr/>
          <p:nvPr/>
        </p:nvSpPr>
        <p:spPr>
          <a:xfrm>
            <a:off x="5121073" y="1605340"/>
            <a:ext cx="7693989" cy="64807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200" b="1" i="0" u="none" strike="noStrike" cap="none">
              <a:solidFill>
                <a:srgbClr val="ED6B00"/>
              </a:solidFill>
              <a:latin typeface="Calibri"/>
              <a:ea typeface="Calibri"/>
              <a:cs typeface="Calibri"/>
              <a:sym typeface="Calibri"/>
            </a:endParaRPr>
          </a:p>
        </p:txBody>
      </p:sp>
      <p:sp>
        <p:nvSpPr>
          <p:cNvPr id="319" name="Google Shape;319;p53"/>
          <p:cNvSpPr txBox="1"/>
          <p:nvPr/>
        </p:nvSpPr>
        <p:spPr>
          <a:xfrm>
            <a:off x="696869" y="2320255"/>
            <a:ext cx="572898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Trabajaremos con los Haberes </a:t>
            </a:r>
            <a:r>
              <a:rPr lang="en-US" sz="1600" b="1" i="0" u="sng" strike="noStrike" cap="none">
                <a:solidFill>
                  <a:srgbClr val="000000"/>
                </a:solidFill>
                <a:latin typeface="Calibri"/>
                <a:ea typeface="Calibri"/>
                <a:cs typeface="Calibri"/>
                <a:sym typeface="Calibri"/>
              </a:rPr>
              <a:t>No</a:t>
            </a:r>
            <a:r>
              <a:rPr lang="en-US" sz="1600" b="1" i="0" u="none" strike="noStrike" cap="none">
                <a:solidFill>
                  <a:srgbClr val="000000"/>
                </a:solidFill>
                <a:latin typeface="Calibri"/>
                <a:ea typeface="Calibri"/>
                <a:cs typeface="Calibri"/>
                <a:sym typeface="Calibri"/>
              </a:rPr>
              <a:t> Imponibles de la liquidación:</a:t>
            </a:r>
            <a:endParaRPr/>
          </a:p>
        </p:txBody>
      </p:sp>
      <p:sp>
        <p:nvSpPr>
          <p:cNvPr id="322" name="Google Shape;322;p53"/>
          <p:cNvSpPr txBox="1"/>
          <p:nvPr/>
        </p:nvSpPr>
        <p:spPr>
          <a:xfrm>
            <a:off x="3781030" y="4163152"/>
            <a:ext cx="4572000"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Calculamos la </a:t>
            </a:r>
            <a:r>
              <a:rPr lang="en-US" sz="1500" b="1" i="0" u="none" strike="noStrike" cap="none" dirty="0" err="1">
                <a:solidFill>
                  <a:srgbClr val="000000"/>
                </a:solidFill>
                <a:latin typeface="Calibri"/>
                <a:ea typeface="Calibri"/>
                <a:cs typeface="Calibri"/>
                <a:sym typeface="Calibri"/>
              </a:rPr>
              <a:t>Movilización</a:t>
            </a:r>
            <a:r>
              <a:rPr lang="en-US" sz="1500" b="1" i="0" u="none" strike="noStrike" cap="none" dirty="0">
                <a:solidFill>
                  <a:srgbClr val="000000"/>
                </a:solidFill>
                <a:latin typeface="Calibri"/>
                <a:ea typeface="Calibri"/>
                <a:cs typeface="Calibri"/>
                <a:sym typeface="Calibri"/>
              </a:rPr>
              <a:t>:</a:t>
            </a:r>
            <a:endParaRPr sz="1500" b="1" i="0" u="none" strike="noStrike" cap="none" dirty="0">
              <a:solidFill>
                <a:srgbClr val="000000"/>
              </a:solidFill>
              <a:latin typeface="Calibri"/>
              <a:ea typeface="Calibri"/>
              <a:cs typeface="Calibri"/>
              <a:sym typeface="Calibri"/>
            </a:endParaRPr>
          </a:p>
        </p:txBody>
      </p:sp>
      <p:sp>
        <p:nvSpPr>
          <p:cNvPr id="325" name="Google Shape;325;p53"/>
          <p:cNvSpPr/>
          <p:nvPr/>
        </p:nvSpPr>
        <p:spPr>
          <a:xfrm>
            <a:off x="3971316" y="5990498"/>
            <a:ext cx="1294659" cy="49552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US" sz="1200" b="0" i="0" u="none" strike="noStrike" cap="none">
                <a:solidFill>
                  <a:srgbClr val="000000"/>
                </a:solidFill>
                <a:latin typeface="Calibri"/>
                <a:ea typeface="Calibri"/>
                <a:cs typeface="Calibri"/>
                <a:sym typeface="Calibri"/>
              </a:rPr>
              <a:t>Movilización</a:t>
            </a:r>
            <a:endParaRPr sz="1200" b="0" i="0" u="none" strike="noStrike" cap="none">
              <a:solidFill>
                <a:srgbClr val="000000"/>
              </a:solidFill>
              <a:latin typeface="Calibri"/>
              <a:ea typeface="Calibri"/>
              <a:cs typeface="Calibri"/>
              <a:sym typeface="Calibri"/>
            </a:endParaRPr>
          </a:p>
          <a:p>
            <a:pPr marL="0" marR="0" lvl="0" indent="0" algn="l" rtl="0">
              <a:lnSpc>
                <a:spcPct val="110000"/>
              </a:lnSpc>
              <a:spcBef>
                <a:spcPts val="0"/>
              </a:spcBef>
              <a:spcAft>
                <a:spcPts val="0"/>
              </a:spcAft>
              <a:buNone/>
            </a:pPr>
            <a:r>
              <a:rPr lang="en-US" sz="1200" b="0" i="0" u="none" strike="noStrike" cap="none">
                <a:solidFill>
                  <a:srgbClr val="000000"/>
                </a:solidFill>
                <a:latin typeface="Calibri"/>
                <a:ea typeface="Calibri"/>
                <a:cs typeface="Calibri"/>
                <a:sym typeface="Calibri"/>
              </a:rPr>
              <a:t> 30 días x mes  </a:t>
            </a:r>
            <a:endParaRPr sz="1200" b="0" i="0" u="none" strike="noStrike" cap="none">
              <a:solidFill>
                <a:srgbClr val="000000"/>
              </a:solidFill>
              <a:latin typeface="Calibri"/>
              <a:ea typeface="Calibri"/>
              <a:cs typeface="Calibri"/>
              <a:sym typeface="Calibri"/>
            </a:endParaRPr>
          </a:p>
        </p:txBody>
      </p:sp>
      <p:sp>
        <p:nvSpPr>
          <p:cNvPr id="326" name="Google Shape;326;p53"/>
          <p:cNvSpPr/>
          <p:nvPr/>
        </p:nvSpPr>
        <p:spPr>
          <a:xfrm>
            <a:off x="5029603" y="6049765"/>
            <a:ext cx="964467" cy="368819"/>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en-US" sz="1100" b="0" i="0" u="none" strike="noStrike" cap="none">
                <a:solidFill>
                  <a:srgbClr val="000000"/>
                </a:solidFill>
                <a:latin typeface="Calibri"/>
                <a:ea typeface="Calibri"/>
                <a:cs typeface="Calibri"/>
                <a:sym typeface="Calibri"/>
              </a:rPr>
              <a:t>Días</a:t>
            </a:r>
            <a:endParaRPr/>
          </a:p>
          <a:p>
            <a:pPr marL="0" marR="0" lvl="0" indent="0" algn="ctr" rtl="0">
              <a:lnSpc>
                <a:spcPct val="80000"/>
              </a:lnSpc>
              <a:spcBef>
                <a:spcPts val="0"/>
              </a:spcBef>
              <a:spcAft>
                <a:spcPts val="0"/>
              </a:spcAft>
              <a:buNone/>
            </a:pPr>
            <a:r>
              <a:rPr lang="en-US" sz="1100" b="0" i="0" u="none" strike="noStrike" cap="none">
                <a:solidFill>
                  <a:srgbClr val="000000"/>
                </a:solidFill>
                <a:latin typeface="Calibri"/>
                <a:ea typeface="Calibri"/>
                <a:cs typeface="Calibri"/>
                <a:sym typeface="Calibri"/>
              </a:rPr>
              <a:t>trabajados </a:t>
            </a:r>
            <a:endParaRPr sz="1100" b="0" i="0" u="none" strike="noStrike" cap="none">
              <a:solidFill>
                <a:srgbClr val="000000"/>
              </a:solidFill>
              <a:latin typeface="Calibri"/>
              <a:ea typeface="Calibri"/>
              <a:cs typeface="Calibri"/>
              <a:sym typeface="Calibri"/>
            </a:endParaRPr>
          </a:p>
        </p:txBody>
      </p:sp>
      <p:sp>
        <p:nvSpPr>
          <p:cNvPr id="327" name="Google Shape;327;p53"/>
          <p:cNvSpPr/>
          <p:nvPr/>
        </p:nvSpPr>
        <p:spPr>
          <a:xfrm>
            <a:off x="5994757" y="6083633"/>
            <a:ext cx="1811084" cy="233397"/>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100" b="1" i="0" u="none" strike="noStrike" cap="none">
                <a:solidFill>
                  <a:srgbClr val="000000"/>
                </a:solidFill>
                <a:latin typeface="Calibri"/>
                <a:ea typeface="Calibri"/>
                <a:cs typeface="Calibri"/>
                <a:sym typeface="Calibri"/>
              </a:rPr>
              <a:t>Movilización a pagar</a:t>
            </a:r>
            <a:endParaRPr sz="1100" b="1" i="0" u="none" strike="noStrike" cap="none">
              <a:solidFill>
                <a:srgbClr val="000000"/>
              </a:solidFill>
              <a:latin typeface="Calibri"/>
              <a:ea typeface="Calibri"/>
              <a:cs typeface="Calibri"/>
              <a:sym typeface="Calibri"/>
            </a:endParaRPr>
          </a:p>
        </p:txBody>
      </p:sp>
      <p:cxnSp>
        <p:nvCxnSpPr>
          <p:cNvPr id="328" name="Google Shape;328;p53"/>
          <p:cNvCxnSpPr/>
          <p:nvPr/>
        </p:nvCxnSpPr>
        <p:spPr>
          <a:xfrm rot="10800000" flipH="1">
            <a:off x="4089172" y="6256870"/>
            <a:ext cx="897418" cy="8467"/>
          </a:xfrm>
          <a:prstGeom prst="straightConnector1">
            <a:avLst/>
          </a:prstGeom>
          <a:noFill/>
          <a:ln w="25400" cap="flat" cmpd="sng">
            <a:solidFill>
              <a:srgbClr val="A93501"/>
            </a:solidFill>
            <a:prstDash val="solid"/>
            <a:round/>
            <a:headEnd type="none" w="sm" len="sm"/>
            <a:tailEnd type="none" w="sm" len="sm"/>
          </a:ln>
        </p:spPr>
      </p:cxnSp>
      <p:sp>
        <p:nvSpPr>
          <p:cNvPr id="329" name="Google Shape;329;p53"/>
          <p:cNvSpPr/>
          <p:nvPr/>
        </p:nvSpPr>
        <p:spPr>
          <a:xfrm>
            <a:off x="5029499" y="6155270"/>
            <a:ext cx="172704" cy="149983"/>
          </a:xfrm>
          <a:prstGeom prst="mathMultiply">
            <a:avLst>
              <a:gd name="adj1" fmla="val 23520"/>
            </a:avLst>
          </a:prstGeom>
          <a:solidFill>
            <a:srgbClr val="8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0" name="Google Shape;330;p53"/>
          <p:cNvSpPr/>
          <p:nvPr/>
        </p:nvSpPr>
        <p:spPr>
          <a:xfrm>
            <a:off x="5839836" y="6143585"/>
            <a:ext cx="162699" cy="138685"/>
          </a:xfrm>
          <a:prstGeom prst="mathEqual">
            <a:avLst>
              <a:gd name="adj1" fmla="val 23520"/>
              <a:gd name="adj2" fmla="val 11760"/>
            </a:avLst>
          </a:prstGeom>
          <a:solidFill>
            <a:srgbClr val="8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25" name="Imagen 24"/>
          <p:cNvPicPr>
            <a:picLocks noChangeAspect="1"/>
          </p:cNvPicPr>
          <p:nvPr/>
        </p:nvPicPr>
        <p:blipFill>
          <a:blip r:embed="rId3"/>
          <a:stretch>
            <a:fillRect/>
          </a:stretch>
        </p:blipFill>
        <p:spPr>
          <a:xfrm>
            <a:off x="3896642" y="2763711"/>
            <a:ext cx="3315164" cy="1201566"/>
          </a:xfrm>
          <a:prstGeom prst="rect">
            <a:avLst/>
          </a:prstGeom>
        </p:spPr>
      </p:pic>
      <p:sp>
        <p:nvSpPr>
          <p:cNvPr id="321" name="Google Shape;321;p53"/>
          <p:cNvSpPr/>
          <p:nvPr/>
        </p:nvSpPr>
        <p:spPr>
          <a:xfrm>
            <a:off x="6438268" y="3211976"/>
            <a:ext cx="815560" cy="287851"/>
          </a:xfrm>
          <a:prstGeom prst="ellipse">
            <a:avLst/>
          </a:prstGeom>
          <a:noFill/>
          <a:ln w="19050" cap="flat" cmpd="sng">
            <a:solidFill>
              <a:srgbClr val="A935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 name="Imagen 4"/>
          <p:cNvPicPr>
            <a:picLocks noChangeAspect="1"/>
          </p:cNvPicPr>
          <p:nvPr/>
        </p:nvPicPr>
        <p:blipFill>
          <a:blip r:embed="rId4"/>
          <a:stretch>
            <a:fillRect/>
          </a:stretch>
        </p:blipFill>
        <p:spPr>
          <a:xfrm>
            <a:off x="3843350" y="4484919"/>
            <a:ext cx="2582500" cy="1362986"/>
          </a:xfrm>
          <a:prstGeom prst="rect">
            <a:avLst/>
          </a:prstGeom>
        </p:spPr>
      </p:pic>
      <p:pic>
        <p:nvPicPr>
          <p:cNvPr id="27" name="Imagen 26"/>
          <p:cNvPicPr>
            <a:picLocks noChangeAspect="1"/>
          </p:cNvPicPr>
          <p:nvPr/>
        </p:nvPicPr>
        <p:blipFill>
          <a:blip r:embed="rId5"/>
          <a:stretch>
            <a:fillRect/>
          </a:stretch>
        </p:blipFill>
        <p:spPr>
          <a:xfrm>
            <a:off x="606557" y="2683318"/>
            <a:ext cx="3188370" cy="3551160"/>
          </a:xfrm>
          <a:prstGeom prst="rect">
            <a:avLst/>
          </a:prstGeom>
        </p:spPr>
      </p:pic>
      <p:sp>
        <p:nvSpPr>
          <p:cNvPr id="28" name="Google Shape;305;p52"/>
          <p:cNvSpPr/>
          <p:nvPr/>
        </p:nvSpPr>
        <p:spPr>
          <a:xfrm>
            <a:off x="2335703" y="4998494"/>
            <a:ext cx="612000" cy="216000"/>
          </a:xfrm>
          <a:prstGeom prst="ellipse">
            <a:avLst/>
          </a:prstGeom>
          <a:noFill/>
          <a:ln w="19050" cap="flat" cmpd="sng">
            <a:solidFill>
              <a:srgbClr val="A935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4"/>
          <p:cNvSpPr/>
          <p:nvPr/>
        </p:nvSpPr>
        <p:spPr>
          <a:xfrm>
            <a:off x="508000" y="2146300"/>
            <a:ext cx="8242300" cy="4724400"/>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7" name="Google Shape;337;p54"/>
          <p:cNvSpPr/>
          <p:nvPr/>
        </p:nvSpPr>
        <p:spPr>
          <a:xfrm>
            <a:off x="3826724" y="5918199"/>
            <a:ext cx="3818259" cy="618066"/>
          </a:xfrm>
          <a:prstGeom prst="roundRect">
            <a:avLst>
              <a:gd name="adj" fmla="val 7577"/>
            </a:avLst>
          </a:prstGeom>
          <a:solidFill>
            <a:srgbClr val="FFB375">
              <a:alpha val="84705"/>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8" name="Google Shape;338;p54"/>
          <p:cNvSpPr/>
          <p:nvPr/>
        </p:nvSpPr>
        <p:spPr>
          <a:xfrm>
            <a:off x="385761" y="1073706"/>
            <a:ext cx="9334501"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rgbClr val="ED6B00"/>
                </a:solidFill>
                <a:latin typeface="Calibri"/>
                <a:ea typeface="Calibri"/>
                <a:cs typeface="Calibri"/>
                <a:sym typeface="Calibri"/>
              </a:rPr>
              <a:t>LA PLANILLA ELECTRÓNICA COMO HERRAMIENTA DE </a:t>
            </a:r>
            <a:br>
              <a:rPr lang="en-US" sz="2600" b="1" i="0" u="none" strike="noStrike" cap="none">
                <a:solidFill>
                  <a:srgbClr val="ED6B00"/>
                </a:solidFill>
                <a:latin typeface="Calibri"/>
                <a:ea typeface="Calibri"/>
                <a:cs typeface="Calibri"/>
                <a:sym typeface="Calibri"/>
              </a:rPr>
            </a:br>
            <a:r>
              <a:rPr lang="en-US" sz="2600" b="0" i="0" u="none" strike="noStrike" cap="none">
                <a:solidFill>
                  <a:srgbClr val="A93501"/>
                </a:solidFill>
                <a:latin typeface="Calibri"/>
                <a:ea typeface="Calibri"/>
                <a:cs typeface="Calibri"/>
                <a:sym typeface="Calibri"/>
              </a:rPr>
              <a:t>CÁLCULOS PARCIALES DE REMUNERACIONES</a:t>
            </a:r>
            <a:endParaRPr sz="2600" b="0" i="0" u="none" strike="noStrike" cap="none">
              <a:solidFill>
                <a:srgbClr val="A93501"/>
              </a:solidFill>
              <a:latin typeface="Calibri"/>
              <a:ea typeface="Calibri"/>
              <a:cs typeface="Calibri"/>
              <a:sym typeface="Calibri"/>
            </a:endParaRPr>
          </a:p>
        </p:txBody>
      </p:sp>
      <p:sp>
        <p:nvSpPr>
          <p:cNvPr id="339" name="Google Shape;339;p54"/>
          <p:cNvSpPr/>
          <p:nvPr/>
        </p:nvSpPr>
        <p:spPr>
          <a:xfrm>
            <a:off x="5121073" y="1605340"/>
            <a:ext cx="7693989" cy="64807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200" b="1" i="0" u="none" strike="noStrike" cap="none">
              <a:solidFill>
                <a:srgbClr val="ED6B00"/>
              </a:solidFill>
              <a:latin typeface="Calibri"/>
              <a:ea typeface="Calibri"/>
              <a:cs typeface="Calibri"/>
              <a:sym typeface="Calibri"/>
            </a:endParaRPr>
          </a:p>
        </p:txBody>
      </p:sp>
      <p:sp>
        <p:nvSpPr>
          <p:cNvPr id="340" name="Google Shape;340;p54"/>
          <p:cNvSpPr txBox="1"/>
          <p:nvPr/>
        </p:nvSpPr>
        <p:spPr>
          <a:xfrm>
            <a:off x="696869" y="2320255"/>
            <a:ext cx="572898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Trabajaremos con los Haberes </a:t>
            </a:r>
            <a:r>
              <a:rPr lang="en-US" sz="1600" b="1" i="0" u="sng" strike="noStrike" cap="none">
                <a:solidFill>
                  <a:srgbClr val="000000"/>
                </a:solidFill>
                <a:latin typeface="Calibri"/>
                <a:ea typeface="Calibri"/>
                <a:cs typeface="Calibri"/>
                <a:sym typeface="Calibri"/>
              </a:rPr>
              <a:t>No</a:t>
            </a:r>
            <a:r>
              <a:rPr lang="en-US" sz="1600" b="1" i="0" u="none" strike="noStrike" cap="none">
                <a:solidFill>
                  <a:srgbClr val="000000"/>
                </a:solidFill>
                <a:latin typeface="Calibri"/>
                <a:ea typeface="Calibri"/>
                <a:cs typeface="Calibri"/>
                <a:sym typeface="Calibri"/>
              </a:rPr>
              <a:t> Imponibles de la liquidación:</a:t>
            </a:r>
            <a:endParaRPr/>
          </a:p>
        </p:txBody>
      </p:sp>
      <p:sp>
        <p:nvSpPr>
          <p:cNvPr id="343" name="Google Shape;343;p54"/>
          <p:cNvSpPr txBox="1"/>
          <p:nvPr/>
        </p:nvSpPr>
        <p:spPr>
          <a:xfrm>
            <a:off x="3781030" y="4163152"/>
            <a:ext cx="4572000"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Calculamos la Colación:</a:t>
            </a:r>
            <a:endParaRPr sz="1500" b="1" i="0" u="none" strike="noStrike" cap="none" dirty="0">
              <a:solidFill>
                <a:srgbClr val="000000"/>
              </a:solidFill>
              <a:latin typeface="Calibri"/>
              <a:ea typeface="Calibri"/>
              <a:cs typeface="Calibri"/>
              <a:sym typeface="Calibri"/>
            </a:endParaRPr>
          </a:p>
        </p:txBody>
      </p:sp>
      <p:sp>
        <p:nvSpPr>
          <p:cNvPr id="345" name="Google Shape;345;p54"/>
          <p:cNvSpPr/>
          <p:nvPr/>
        </p:nvSpPr>
        <p:spPr>
          <a:xfrm>
            <a:off x="3971316" y="5990498"/>
            <a:ext cx="1294659" cy="49552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US" sz="1200" b="0" i="0" u="none" strike="noStrike" cap="none" dirty="0">
                <a:solidFill>
                  <a:srgbClr val="000000"/>
                </a:solidFill>
                <a:latin typeface="Calibri"/>
                <a:ea typeface="Calibri"/>
                <a:cs typeface="Calibri"/>
                <a:sym typeface="Calibri"/>
              </a:rPr>
              <a:t>Colación</a:t>
            </a:r>
            <a:endParaRPr sz="1200" b="0" i="0" u="none" strike="noStrike" cap="none" dirty="0">
              <a:solidFill>
                <a:srgbClr val="000000"/>
              </a:solidFill>
              <a:latin typeface="Calibri"/>
              <a:ea typeface="Calibri"/>
              <a:cs typeface="Calibri"/>
              <a:sym typeface="Calibri"/>
            </a:endParaRPr>
          </a:p>
          <a:p>
            <a:pPr marL="0" marR="0" lvl="0" indent="0" algn="l" rtl="0">
              <a:lnSpc>
                <a:spcPct val="110000"/>
              </a:lnSpc>
              <a:spcBef>
                <a:spcPts val="0"/>
              </a:spcBef>
              <a:spcAft>
                <a:spcPts val="0"/>
              </a:spcAft>
              <a:buNone/>
            </a:pPr>
            <a:r>
              <a:rPr lang="en-US" sz="1200" b="0" i="0" u="none" strike="noStrike" cap="none" dirty="0">
                <a:solidFill>
                  <a:srgbClr val="000000"/>
                </a:solidFill>
                <a:latin typeface="Calibri"/>
                <a:ea typeface="Calibri"/>
                <a:cs typeface="Calibri"/>
                <a:sym typeface="Calibri"/>
              </a:rPr>
              <a:t> 30 </a:t>
            </a:r>
            <a:r>
              <a:rPr lang="en-US" sz="1200" b="0" i="0" u="none" strike="noStrike" cap="none" dirty="0" err="1">
                <a:solidFill>
                  <a:srgbClr val="000000"/>
                </a:solidFill>
                <a:latin typeface="Calibri"/>
                <a:ea typeface="Calibri"/>
                <a:cs typeface="Calibri"/>
                <a:sym typeface="Calibri"/>
              </a:rPr>
              <a:t>días</a:t>
            </a:r>
            <a:r>
              <a:rPr lang="en-US" sz="1200" b="0" i="0" u="none" strike="noStrike" cap="none" dirty="0">
                <a:solidFill>
                  <a:srgbClr val="000000"/>
                </a:solidFill>
                <a:latin typeface="Calibri"/>
                <a:ea typeface="Calibri"/>
                <a:cs typeface="Calibri"/>
                <a:sym typeface="Calibri"/>
              </a:rPr>
              <a:t> x </a:t>
            </a:r>
            <a:r>
              <a:rPr lang="en-US" sz="1200" b="0" i="0" u="none" strike="noStrike" cap="none" dirty="0" err="1">
                <a:solidFill>
                  <a:srgbClr val="000000"/>
                </a:solidFill>
                <a:latin typeface="Calibri"/>
                <a:ea typeface="Calibri"/>
                <a:cs typeface="Calibri"/>
                <a:sym typeface="Calibri"/>
              </a:rPr>
              <a:t>mes</a:t>
            </a:r>
            <a:r>
              <a:rPr lang="en-US" sz="1200" b="0" i="0" u="none" strike="noStrike" cap="none" dirty="0">
                <a:solidFill>
                  <a:srgbClr val="000000"/>
                </a:solidFill>
                <a:latin typeface="Calibri"/>
                <a:ea typeface="Calibri"/>
                <a:cs typeface="Calibri"/>
                <a:sym typeface="Calibri"/>
              </a:rPr>
              <a:t>  </a:t>
            </a:r>
            <a:endParaRPr sz="1200" b="0" i="0" u="none" strike="noStrike" cap="none" dirty="0">
              <a:solidFill>
                <a:srgbClr val="000000"/>
              </a:solidFill>
              <a:latin typeface="Calibri"/>
              <a:ea typeface="Calibri"/>
              <a:cs typeface="Calibri"/>
              <a:sym typeface="Calibri"/>
            </a:endParaRPr>
          </a:p>
        </p:txBody>
      </p:sp>
      <p:sp>
        <p:nvSpPr>
          <p:cNvPr id="346" name="Google Shape;346;p54"/>
          <p:cNvSpPr/>
          <p:nvPr/>
        </p:nvSpPr>
        <p:spPr>
          <a:xfrm>
            <a:off x="5029603" y="6049765"/>
            <a:ext cx="964467" cy="368819"/>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en-US" sz="1100" b="0" i="0" u="none" strike="noStrike" cap="none">
                <a:solidFill>
                  <a:srgbClr val="000000"/>
                </a:solidFill>
                <a:latin typeface="Calibri"/>
                <a:ea typeface="Calibri"/>
                <a:cs typeface="Calibri"/>
                <a:sym typeface="Calibri"/>
              </a:rPr>
              <a:t>Días</a:t>
            </a:r>
            <a:endParaRPr/>
          </a:p>
          <a:p>
            <a:pPr marL="0" marR="0" lvl="0" indent="0" algn="ctr" rtl="0">
              <a:lnSpc>
                <a:spcPct val="80000"/>
              </a:lnSpc>
              <a:spcBef>
                <a:spcPts val="0"/>
              </a:spcBef>
              <a:spcAft>
                <a:spcPts val="0"/>
              </a:spcAft>
              <a:buNone/>
            </a:pPr>
            <a:r>
              <a:rPr lang="en-US" sz="1100" b="0" i="0" u="none" strike="noStrike" cap="none">
                <a:solidFill>
                  <a:srgbClr val="000000"/>
                </a:solidFill>
                <a:latin typeface="Calibri"/>
                <a:ea typeface="Calibri"/>
                <a:cs typeface="Calibri"/>
                <a:sym typeface="Calibri"/>
              </a:rPr>
              <a:t>trabajados </a:t>
            </a:r>
            <a:endParaRPr sz="1100" b="0" i="0" u="none" strike="noStrike" cap="none">
              <a:solidFill>
                <a:srgbClr val="000000"/>
              </a:solidFill>
              <a:latin typeface="Calibri"/>
              <a:ea typeface="Calibri"/>
              <a:cs typeface="Calibri"/>
              <a:sym typeface="Calibri"/>
            </a:endParaRPr>
          </a:p>
        </p:txBody>
      </p:sp>
      <p:sp>
        <p:nvSpPr>
          <p:cNvPr id="347" name="Google Shape;347;p54"/>
          <p:cNvSpPr/>
          <p:nvPr/>
        </p:nvSpPr>
        <p:spPr>
          <a:xfrm>
            <a:off x="5994757" y="6083633"/>
            <a:ext cx="1811084" cy="233397"/>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100" b="1" i="0" u="none" strike="noStrike" cap="none" dirty="0">
                <a:solidFill>
                  <a:srgbClr val="000000"/>
                </a:solidFill>
                <a:latin typeface="Calibri"/>
                <a:ea typeface="Calibri"/>
                <a:cs typeface="Calibri"/>
                <a:sym typeface="Calibri"/>
              </a:rPr>
              <a:t>Colación a </a:t>
            </a:r>
            <a:r>
              <a:rPr lang="en-US" sz="1100" b="1" i="0" u="none" strike="noStrike" cap="none" dirty="0" err="1">
                <a:solidFill>
                  <a:srgbClr val="000000"/>
                </a:solidFill>
                <a:latin typeface="Calibri"/>
                <a:ea typeface="Calibri"/>
                <a:cs typeface="Calibri"/>
                <a:sym typeface="Calibri"/>
              </a:rPr>
              <a:t>pagar</a:t>
            </a:r>
            <a:endParaRPr sz="1100" b="1" i="0" u="none" strike="noStrike" cap="none" dirty="0">
              <a:solidFill>
                <a:srgbClr val="000000"/>
              </a:solidFill>
              <a:latin typeface="Calibri"/>
              <a:ea typeface="Calibri"/>
              <a:cs typeface="Calibri"/>
              <a:sym typeface="Calibri"/>
            </a:endParaRPr>
          </a:p>
        </p:txBody>
      </p:sp>
      <p:cxnSp>
        <p:nvCxnSpPr>
          <p:cNvPr id="348" name="Google Shape;348;p54"/>
          <p:cNvCxnSpPr/>
          <p:nvPr/>
        </p:nvCxnSpPr>
        <p:spPr>
          <a:xfrm rot="10800000" flipH="1">
            <a:off x="4089172" y="6256870"/>
            <a:ext cx="897418" cy="8467"/>
          </a:xfrm>
          <a:prstGeom prst="straightConnector1">
            <a:avLst/>
          </a:prstGeom>
          <a:noFill/>
          <a:ln w="25400" cap="flat" cmpd="sng">
            <a:solidFill>
              <a:srgbClr val="A93501"/>
            </a:solidFill>
            <a:prstDash val="solid"/>
            <a:round/>
            <a:headEnd type="none" w="sm" len="sm"/>
            <a:tailEnd type="none" w="sm" len="sm"/>
          </a:ln>
        </p:spPr>
      </p:cxnSp>
      <p:sp>
        <p:nvSpPr>
          <p:cNvPr id="349" name="Google Shape;349;p54"/>
          <p:cNvSpPr/>
          <p:nvPr/>
        </p:nvSpPr>
        <p:spPr>
          <a:xfrm>
            <a:off x="5029499" y="6155270"/>
            <a:ext cx="172704" cy="149983"/>
          </a:xfrm>
          <a:prstGeom prst="mathMultiply">
            <a:avLst>
              <a:gd name="adj1" fmla="val 23520"/>
            </a:avLst>
          </a:prstGeom>
          <a:solidFill>
            <a:srgbClr val="8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0" name="Google Shape;350;p54"/>
          <p:cNvSpPr/>
          <p:nvPr/>
        </p:nvSpPr>
        <p:spPr>
          <a:xfrm>
            <a:off x="5839836" y="6143585"/>
            <a:ext cx="162699" cy="138685"/>
          </a:xfrm>
          <a:prstGeom prst="mathEqual">
            <a:avLst>
              <a:gd name="adj1" fmla="val 23520"/>
              <a:gd name="adj2" fmla="val 11760"/>
            </a:avLst>
          </a:prstGeom>
          <a:solidFill>
            <a:srgbClr val="8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3" name="Imagen 2"/>
          <p:cNvPicPr>
            <a:picLocks noChangeAspect="1"/>
          </p:cNvPicPr>
          <p:nvPr/>
        </p:nvPicPr>
        <p:blipFill>
          <a:blip r:embed="rId3"/>
          <a:stretch>
            <a:fillRect/>
          </a:stretch>
        </p:blipFill>
        <p:spPr>
          <a:xfrm>
            <a:off x="3896642" y="2763711"/>
            <a:ext cx="3315164" cy="1201566"/>
          </a:xfrm>
          <a:prstGeom prst="rect">
            <a:avLst/>
          </a:prstGeom>
        </p:spPr>
      </p:pic>
      <p:sp>
        <p:nvSpPr>
          <p:cNvPr id="342" name="Google Shape;342;p54"/>
          <p:cNvSpPr/>
          <p:nvPr/>
        </p:nvSpPr>
        <p:spPr>
          <a:xfrm>
            <a:off x="6438267" y="3458035"/>
            <a:ext cx="815560" cy="287851"/>
          </a:xfrm>
          <a:prstGeom prst="ellipse">
            <a:avLst/>
          </a:prstGeom>
          <a:noFill/>
          <a:ln w="19050" cap="flat" cmpd="sng">
            <a:solidFill>
              <a:srgbClr val="A935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 name="Imagen 4"/>
          <p:cNvPicPr>
            <a:picLocks noChangeAspect="1"/>
          </p:cNvPicPr>
          <p:nvPr/>
        </p:nvPicPr>
        <p:blipFill>
          <a:blip r:embed="rId4"/>
          <a:stretch>
            <a:fillRect/>
          </a:stretch>
        </p:blipFill>
        <p:spPr>
          <a:xfrm>
            <a:off x="3896642" y="4484092"/>
            <a:ext cx="2541625" cy="1331568"/>
          </a:xfrm>
          <a:prstGeom prst="rect">
            <a:avLst/>
          </a:prstGeom>
        </p:spPr>
      </p:pic>
      <p:pic>
        <p:nvPicPr>
          <p:cNvPr id="26" name="Imagen 25"/>
          <p:cNvPicPr>
            <a:picLocks noChangeAspect="1"/>
          </p:cNvPicPr>
          <p:nvPr/>
        </p:nvPicPr>
        <p:blipFill>
          <a:blip r:embed="rId5"/>
          <a:stretch>
            <a:fillRect/>
          </a:stretch>
        </p:blipFill>
        <p:spPr>
          <a:xfrm>
            <a:off x="606557" y="2683318"/>
            <a:ext cx="3188370" cy="3551160"/>
          </a:xfrm>
          <a:prstGeom prst="rect">
            <a:avLst/>
          </a:prstGeom>
        </p:spPr>
      </p:pic>
      <p:sp>
        <p:nvSpPr>
          <p:cNvPr id="27" name="Google Shape;305;p52"/>
          <p:cNvSpPr/>
          <p:nvPr/>
        </p:nvSpPr>
        <p:spPr>
          <a:xfrm>
            <a:off x="2335703" y="5157519"/>
            <a:ext cx="612000" cy="216000"/>
          </a:xfrm>
          <a:prstGeom prst="ellipse">
            <a:avLst/>
          </a:prstGeom>
          <a:noFill/>
          <a:ln w="19050" cap="flat" cmpd="sng">
            <a:solidFill>
              <a:srgbClr val="A935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63694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5"/>
          <p:cNvSpPr/>
          <p:nvPr/>
        </p:nvSpPr>
        <p:spPr>
          <a:xfrm>
            <a:off x="490538" y="2146300"/>
            <a:ext cx="8386762" cy="4724400"/>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57" name="Google Shape;357;p55"/>
          <p:cNvSpPr/>
          <p:nvPr/>
        </p:nvSpPr>
        <p:spPr>
          <a:xfrm>
            <a:off x="385761" y="1073706"/>
            <a:ext cx="9334501"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rgbClr val="ED6B00"/>
                </a:solidFill>
                <a:latin typeface="Calibri"/>
                <a:ea typeface="Calibri"/>
                <a:cs typeface="Calibri"/>
                <a:sym typeface="Calibri"/>
              </a:rPr>
              <a:t>LA PLANILLA ELECTRÓNICA COMO HERRAMIENTA DE </a:t>
            </a:r>
            <a:br>
              <a:rPr lang="en-US" sz="2600" b="1" i="0" u="none" strike="noStrike" cap="none">
                <a:solidFill>
                  <a:srgbClr val="ED6B00"/>
                </a:solidFill>
                <a:latin typeface="Calibri"/>
                <a:ea typeface="Calibri"/>
                <a:cs typeface="Calibri"/>
                <a:sym typeface="Calibri"/>
              </a:rPr>
            </a:br>
            <a:r>
              <a:rPr lang="en-US" sz="2600" b="0" i="0" u="none" strike="noStrike" cap="none">
                <a:solidFill>
                  <a:srgbClr val="A93501"/>
                </a:solidFill>
                <a:latin typeface="Calibri"/>
                <a:ea typeface="Calibri"/>
                <a:cs typeface="Calibri"/>
                <a:sym typeface="Calibri"/>
              </a:rPr>
              <a:t>CÁLCULOS PARCIALES DE REMUNERACIONES</a:t>
            </a:r>
            <a:endParaRPr sz="2600" b="0" i="0" u="none" strike="noStrike" cap="none">
              <a:solidFill>
                <a:srgbClr val="A93501"/>
              </a:solidFill>
              <a:latin typeface="Calibri"/>
              <a:ea typeface="Calibri"/>
              <a:cs typeface="Calibri"/>
              <a:sym typeface="Calibri"/>
            </a:endParaRPr>
          </a:p>
        </p:txBody>
      </p:sp>
      <p:sp>
        <p:nvSpPr>
          <p:cNvPr id="358" name="Google Shape;358;p55"/>
          <p:cNvSpPr txBox="1"/>
          <p:nvPr/>
        </p:nvSpPr>
        <p:spPr>
          <a:xfrm>
            <a:off x="684169" y="2320255"/>
            <a:ext cx="572898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800000"/>
                </a:solidFill>
                <a:latin typeface="Calibri"/>
                <a:ea typeface="Calibri"/>
                <a:cs typeface="Calibri"/>
                <a:sym typeface="Calibri"/>
              </a:rPr>
              <a:t>Trabajaremos con los totales de los distintos haberes:</a:t>
            </a:r>
            <a:endParaRPr/>
          </a:p>
        </p:txBody>
      </p:sp>
      <p:sp>
        <p:nvSpPr>
          <p:cNvPr id="359" name="Google Shape;359;p55"/>
          <p:cNvSpPr txBox="1"/>
          <p:nvPr/>
        </p:nvSpPr>
        <p:spPr>
          <a:xfrm>
            <a:off x="2068469" y="885155"/>
            <a:ext cx="947117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600" b="1" i="0" u="none" strike="noStrike" cap="none">
              <a:solidFill>
                <a:srgbClr val="000000"/>
              </a:solidFill>
              <a:latin typeface="Calibri"/>
              <a:ea typeface="Calibri"/>
              <a:cs typeface="Calibri"/>
              <a:sym typeface="Calibri"/>
            </a:endParaRPr>
          </a:p>
        </p:txBody>
      </p:sp>
      <p:sp>
        <p:nvSpPr>
          <p:cNvPr id="363" name="Google Shape;363;p55"/>
          <p:cNvSpPr txBox="1"/>
          <p:nvPr/>
        </p:nvSpPr>
        <p:spPr>
          <a:xfrm>
            <a:off x="3884144" y="2760330"/>
            <a:ext cx="170120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Total Imponible:</a:t>
            </a:r>
            <a:endParaRPr/>
          </a:p>
        </p:txBody>
      </p:sp>
      <p:sp>
        <p:nvSpPr>
          <p:cNvPr id="364" name="Google Shape;364;p55"/>
          <p:cNvSpPr txBox="1"/>
          <p:nvPr/>
        </p:nvSpPr>
        <p:spPr>
          <a:xfrm>
            <a:off x="3918123" y="4953398"/>
            <a:ext cx="19210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Total </a:t>
            </a:r>
            <a:r>
              <a:rPr lang="en-US" sz="1400" b="1" i="0" u="sng" strike="noStrike" cap="none">
                <a:solidFill>
                  <a:srgbClr val="000000"/>
                </a:solidFill>
                <a:latin typeface="Calibri"/>
                <a:ea typeface="Calibri"/>
                <a:cs typeface="Calibri"/>
                <a:sym typeface="Calibri"/>
              </a:rPr>
              <a:t>No</a:t>
            </a:r>
            <a:r>
              <a:rPr lang="en-US" sz="1400" b="1" i="0" u="none" strike="noStrike" cap="none">
                <a:solidFill>
                  <a:srgbClr val="000000"/>
                </a:solidFill>
                <a:latin typeface="Calibri"/>
                <a:ea typeface="Calibri"/>
                <a:cs typeface="Calibri"/>
                <a:sym typeface="Calibri"/>
              </a:rPr>
              <a:t> Imponible:</a:t>
            </a:r>
            <a:endParaRPr/>
          </a:p>
        </p:txBody>
      </p:sp>
      <p:sp>
        <p:nvSpPr>
          <p:cNvPr id="365" name="Google Shape;365;p55"/>
          <p:cNvSpPr txBox="1"/>
          <p:nvPr/>
        </p:nvSpPr>
        <p:spPr>
          <a:xfrm>
            <a:off x="6487609" y="2760330"/>
            <a:ext cx="170120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Total Haberes:</a:t>
            </a:r>
            <a:endParaRPr/>
          </a:p>
        </p:txBody>
      </p:sp>
      <p:pic>
        <p:nvPicPr>
          <p:cNvPr id="5" name="Imagen 4"/>
          <p:cNvPicPr>
            <a:picLocks noChangeAspect="1"/>
          </p:cNvPicPr>
          <p:nvPr/>
        </p:nvPicPr>
        <p:blipFill>
          <a:blip r:embed="rId3"/>
          <a:stretch>
            <a:fillRect/>
          </a:stretch>
        </p:blipFill>
        <p:spPr>
          <a:xfrm>
            <a:off x="638169" y="2760330"/>
            <a:ext cx="3120840" cy="3572726"/>
          </a:xfrm>
          <a:prstGeom prst="rect">
            <a:avLst/>
          </a:prstGeom>
        </p:spPr>
      </p:pic>
      <p:pic>
        <p:nvPicPr>
          <p:cNvPr id="6" name="Imagen 5"/>
          <p:cNvPicPr>
            <a:picLocks noChangeAspect="1"/>
          </p:cNvPicPr>
          <p:nvPr/>
        </p:nvPicPr>
        <p:blipFill>
          <a:blip r:embed="rId4"/>
          <a:stretch>
            <a:fillRect/>
          </a:stretch>
        </p:blipFill>
        <p:spPr>
          <a:xfrm>
            <a:off x="3865961" y="5261175"/>
            <a:ext cx="2445094" cy="988550"/>
          </a:xfrm>
          <a:prstGeom prst="rect">
            <a:avLst/>
          </a:prstGeom>
        </p:spPr>
      </p:pic>
      <p:pic>
        <p:nvPicPr>
          <p:cNvPr id="8" name="Imagen 7"/>
          <p:cNvPicPr>
            <a:picLocks noChangeAspect="1"/>
          </p:cNvPicPr>
          <p:nvPr/>
        </p:nvPicPr>
        <p:blipFill>
          <a:blip r:embed="rId5"/>
          <a:stretch>
            <a:fillRect/>
          </a:stretch>
        </p:blipFill>
        <p:spPr>
          <a:xfrm>
            <a:off x="6413150" y="3068107"/>
            <a:ext cx="2386939" cy="2354683"/>
          </a:xfrm>
          <a:prstGeom prst="rect">
            <a:avLst/>
          </a:prstGeom>
        </p:spPr>
      </p:pic>
      <p:pic>
        <p:nvPicPr>
          <p:cNvPr id="9" name="Imagen 8"/>
          <p:cNvPicPr>
            <a:picLocks noChangeAspect="1"/>
          </p:cNvPicPr>
          <p:nvPr/>
        </p:nvPicPr>
        <p:blipFill>
          <a:blip r:embed="rId6"/>
          <a:stretch>
            <a:fillRect/>
          </a:stretch>
        </p:blipFill>
        <p:spPr>
          <a:xfrm>
            <a:off x="3867334" y="3059903"/>
            <a:ext cx="2443721" cy="1230172"/>
          </a:xfrm>
          <a:prstGeom prst="rect">
            <a:avLst/>
          </a:prstGeom>
        </p:spPr>
      </p:pic>
    </p:spTree>
    <p:extLst>
      <p:ext uri="{BB962C8B-B14F-4D97-AF65-F5344CB8AC3E}">
        <p14:creationId xmlns:p14="http://schemas.microsoft.com/office/powerpoint/2010/main" val="1628412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6"/>
          <p:cNvSpPr/>
          <p:nvPr/>
        </p:nvSpPr>
        <p:spPr>
          <a:xfrm>
            <a:off x="508000" y="2146300"/>
            <a:ext cx="7886700" cy="4559300"/>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72" name="Google Shape;372;p56"/>
          <p:cNvSpPr/>
          <p:nvPr/>
        </p:nvSpPr>
        <p:spPr>
          <a:xfrm>
            <a:off x="385761" y="1073706"/>
            <a:ext cx="9334501"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rgbClr val="ED6B00"/>
                </a:solidFill>
                <a:latin typeface="Calibri"/>
                <a:ea typeface="Calibri"/>
                <a:cs typeface="Calibri"/>
                <a:sym typeface="Calibri"/>
              </a:rPr>
              <a:t>LA PLANILLA ELECTRÓNICA COMO HERRAMIENTA DE </a:t>
            </a:r>
            <a:br>
              <a:rPr lang="en-US" sz="2600" b="1" i="0" u="none" strike="noStrike" cap="none">
                <a:solidFill>
                  <a:srgbClr val="ED6B00"/>
                </a:solidFill>
                <a:latin typeface="Calibri"/>
                <a:ea typeface="Calibri"/>
                <a:cs typeface="Calibri"/>
                <a:sym typeface="Calibri"/>
              </a:rPr>
            </a:br>
            <a:r>
              <a:rPr lang="en-US" sz="2600" b="0" i="0" u="none" strike="noStrike" cap="none">
                <a:solidFill>
                  <a:srgbClr val="A93501"/>
                </a:solidFill>
                <a:latin typeface="Calibri"/>
                <a:ea typeface="Calibri"/>
                <a:cs typeface="Calibri"/>
                <a:sym typeface="Calibri"/>
              </a:rPr>
              <a:t>CÁLCULOS PARCIALES DE REMUNERACIONES</a:t>
            </a:r>
            <a:endParaRPr sz="2600" b="0" i="0" u="none" strike="noStrike" cap="none">
              <a:solidFill>
                <a:srgbClr val="A93501"/>
              </a:solidFill>
              <a:latin typeface="Calibri"/>
              <a:ea typeface="Calibri"/>
              <a:cs typeface="Calibri"/>
              <a:sym typeface="Calibri"/>
            </a:endParaRPr>
          </a:p>
        </p:txBody>
      </p:sp>
      <p:sp>
        <p:nvSpPr>
          <p:cNvPr id="373" name="Google Shape;373;p56"/>
          <p:cNvSpPr txBox="1"/>
          <p:nvPr/>
        </p:nvSpPr>
        <p:spPr>
          <a:xfrm>
            <a:off x="2622246" y="2893914"/>
            <a:ext cx="4802977" cy="63817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3200" b="1" i="0" u="none" strike="noStrike" cap="none">
              <a:solidFill>
                <a:srgbClr val="ED6B00"/>
              </a:solidFill>
              <a:latin typeface="Calibri"/>
              <a:ea typeface="Calibri"/>
              <a:cs typeface="Calibri"/>
              <a:sym typeface="Calibri"/>
            </a:endParaRPr>
          </a:p>
        </p:txBody>
      </p:sp>
      <p:sp>
        <p:nvSpPr>
          <p:cNvPr id="374" name="Google Shape;374;p56"/>
          <p:cNvSpPr/>
          <p:nvPr/>
        </p:nvSpPr>
        <p:spPr>
          <a:xfrm>
            <a:off x="5121073" y="1605340"/>
            <a:ext cx="7693989" cy="64807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200" b="1" i="0" u="none" strike="noStrike" cap="none">
              <a:solidFill>
                <a:srgbClr val="ED6B00"/>
              </a:solidFill>
              <a:latin typeface="Calibri"/>
              <a:ea typeface="Calibri"/>
              <a:cs typeface="Calibri"/>
              <a:sym typeface="Calibri"/>
            </a:endParaRPr>
          </a:p>
        </p:txBody>
      </p:sp>
      <p:sp>
        <p:nvSpPr>
          <p:cNvPr id="375" name="Google Shape;375;p56"/>
          <p:cNvSpPr txBox="1"/>
          <p:nvPr/>
        </p:nvSpPr>
        <p:spPr>
          <a:xfrm>
            <a:off x="696869" y="2320255"/>
            <a:ext cx="947117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Tomaremos como ejemplo la siguiente base de datos: Cálculo mes de Octubre 2020</a:t>
            </a:r>
            <a:endParaRPr/>
          </a:p>
        </p:txBody>
      </p:sp>
      <p:pic>
        <p:nvPicPr>
          <p:cNvPr id="2" name="Imagen 1"/>
          <p:cNvPicPr>
            <a:picLocks noChangeAspect="1"/>
          </p:cNvPicPr>
          <p:nvPr/>
        </p:nvPicPr>
        <p:blipFill>
          <a:blip r:embed="rId3"/>
          <a:stretch>
            <a:fillRect/>
          </a:stretch>
        </p:blipFill>
        <p:spPr>
          <a:xfrm>
            <a:off x="4902273" y="2974216"/>
            <a:ext cx="2050332" cy="3497263"/>
          </a:xfrm>
          <a:prstGeom prst="rect">
            <a:avLst/>
          </a:prstGeom>
        </p:spPr>
      </p:pic>
      <p:pic>
        <p:nvPicPr>
          <p:cNvPr id="14" name="Imagen 13"/>
          <p:cNvPicPr>
            <a:picLocks noChangeAspect="1"/>
          </p:cNvPicPr>
          <p:nvPr/>
        </p:nvPicPr>
        <p:blipFill>
          <a:blip r:embed="rId4"/>
          <a:stretch>
            <a:fillRect/>
          </a:stretch>
        </p:blipFill>
        <p:spPr>
          <a:xfrm>
            <a:off x="848907" y="2893914"/>
            <a:ext cx="3188370" cy="355116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7"/>
          <p:cNvSpPr/>
          <p:nvPr/>
        </p:nvSpPr>
        <p:spPr>
          <a:xfrm>
            <a:off x="508000" y="2146300"/>
            <a:ext cx="8750300" cy="4559300"/>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4" name="Google Shape;384;p57"/>
          <p:cNvSpPr/>
          <p:nvPr/>
        </p:nvSpPr>
        <p:spPr>
          <a:xfrm>
            <a:off x="6880935" y="5283196"/>
            <a:ext cx="2434008" cy="355600"/>
          </a:xfrm>
          <a:prstGeom prst="roundRect">
            <a:avLst>
              <a:gd name="adj" fmla="val 7577"/>
            </a:avLst>
          </a:prstGeom>
          <a:solidFill>
            <a:srgbClr val="FFCC8B"/>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panose="020F0502020204030204" pitchFamily="34" charset="0"/>
                <a:cs typeface="Calibri" panose="020F0502020204030204" pitchFamily="34" charset="0"/>
                <a:sym typeface="Arial"/>
              </a:rPr>
              <a:t>    </a:t>
            </a:r>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385" name="Google Shape;385;p57"/>
          <p:cNvSpPr/>
          <p:nvPr/>
        </p:nvSpPr>
        <p:spPr>
          <a:xfrm>
            <a:off x="385761" y="1073706"/>
            <a:ext cx="9334501"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rgbClr val="ED6B00"/>
                </a:solidFill>
                <a:latin typeface="Calibri"/>
                <a:ea typeface="Calibri"/>
                <a:cs typeface="Calibri"/>
                <a:sym typeface="Calibri"/>
              </a:rPr>
              <a:t>LA PLANILLA ELECTRÓNICA COMO HERRAMIENTA DE </a:t>
            </a:r>
            <a:br>
              <a:rPr lang="en-US" sz="2600" b="1" i="0" u="none" strike="noStrike" cap="none">
                <a:solidFill>
                  <a:srgbClr val="ED6B00"/>
                </a:solidFill>
                <a:latin typeface="Calibri"/>
                <a:ea typeface="Calibri"/>
                <a:cs typeface="Calibri"/>
                <a:sym typeface="Calibri"/>
              </a:rPr>
            </a:br>
            <a:r>
              <a:rPr lang="en-US" sz="2600" b="0" i="0" u="none" strike="noStrike" cap="none">
                <a:solidFill>
                  <a:srgbClr val="A93501"/>
                </a:solidFill>
                <a:latin typeface="Calibri"/>
                <a:ea typeface="Calibri"/>
                <a:cs typeface="Calibri"/>
                <a:sym typeface="Calibri"/>
              </a:rPr>
              <a:t>CÁLCULOS PARCIALES DE REMUNERACIONES</a:t>
            </a:r>
            <a:endParaRPr sz="2600" b="0" i="0" u="none" strike="noStrike" cap="none">
              <a:solidFill>
                <a:srgbClr val="A93501"/>
              </a:solidFill>
              <a:latin typeface="Calibri"/>
              <a:ea typeface="Calibri"/>
              <a:cs typeface="Calibri"/>
              <a:sym typeface="Calibri"/>
            </a:endParaRPr>
          </a:p>
        </p:txBody>
      </p:sp>
      <p:sp>
        <p:nvSpPr>
          <p:cNvPr id="387" name="Google Shape;387;p57"/>
          <p:cNvSpPr/>
          <p:nvPr/>
        </p:nvSpPr>
        <p:spPr>
          <a:xfrm>
            <a:off x="5121073" y="1605340"/>
            <a:ext cx="7693989" cy="64807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200" b="1" i="0" u="none" strike="noStrike" cap="none">
              <a:solidFill>
                <a:srgbClr val="ED6B00"/>
              </a:solidFill>
              <a:latin typeface="Calibri"/>
              <a:ea typeface="Calibri"/>
              <a:cs typeface="Calibri"/>
              <a:sym typeface="Calibri"/>
            </a:endParaRPr>
          </a:p>
        </p:txBody>
      </p:sp>
      <p:sp>
        <p:nvSpPr>
          <p:cNvPr id="388" name="Google Shape;388;p57"/>
          <p:cNvSpPr txBox="1"/>
          <p:nvPr/>
        </p:nvSpPr>
        <p:spPr>
          <a:xfrm>
            <a:off x="696869" y="2320255"/>
            <a:ext cx="947117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Trabajaremos con los Descuentos previsionales de la liquidación:</a:t>
            </a:r>
            <a:endParaRPr/>
          </a:p>
        </p:txBody>
      </p:sp>
      <p:sp>
        <p:nvSpPr>
          <p:cNvPr id="393" name="Google Shape;393;p57"/>
          <p:cNvSpPr/>
          <p:nvPr/>
        </p:nvSpPr>
        <p:spPr>
          <a:xfrm>
            <a:off x="6872461" y="4622800"/>
            <a:ext cx="2434008" cy="533400"/>
          </a:xfrm>
          <a:prstGeom prst="roundRect">
            <a:avLst>
              <a:gd name="adj" fmla="val 7577"/>
            </a:avLst>
          </a:prstGeom>
          <a:solidFill>
            <a:srgbClr val="FFCC8B"/>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panose="020F0502020204030204" pitchFamily="34" charset="0"/>
                <a:cs typeface="Calibri" panose="020F0502020204030204" pitchFamily="34" charset="0"/>
                <a:sym typeface="Arial"/>
              </a:rPr>
              <a:t>    </a:t>
            </a:r>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394" name="Google Shape;394;p57"/>
          <p:cNvSpPr txBox="1"/>
          <p:nvPr/>
        </p:nvSpPr>
        <p:spPr>
          <a:xfrm>
            <a:off x="4282680" y="4352715"/>
            <a:ext cx="4572000"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Calculamos el </a:t>
            </a:r>
            <a:r>
              <a:rPr lang="en-US" sz="1500" b="1" i="0" u="none" strike="noStrike" cap="none" dirty="0" err="1">
                <a:solidFill>
                  <a:srgbClr val="000000"/>
                </a:solidFill>
                <a:latin typeface="Calibri"/>
                <a:ea typeface="Calibri"/>
                <a:cs typeface="Calibri"/>
                <a:sym typeface="Calibri"/>
              </a:rPr>
              <a:t>descuento</a:t>
            </a:r>
            <a:r>
              <a:rPr lang="en-US" sz="1500" b="1" i="0" u="none" strike="noStrike" cap="none" dirty="0">
                <a:solidFill>
                  <a:srgbClr val="000000"/>
                </a:solidFill>
                <a:latin typeface="Calibri"/>
                <a:ea typeface="Calibri"/>
                <a:cs typeface="Calibri"/>
                <a:sym typeface="Calibri"/>
              </a:rPr>
              <a:t> de la AFP:</a:t>
            </a:r>
            <a:endParaRPr sz="1500" b="1" i="0" u="none" strike="noStrike" cap="none" dirty="0">
              <a:solidFill>
                <a:srgbClr val="000000"/>
              </a:solidFill>
              <a:latin typeface="Calibri"/>
              <a:ea typeface="Calibri"/>
              <a:cs typeface="Calibri"/>
              <a:sym typeface="Calibri"/>
            </a:endParaRPr>
          </a:p>
        </p:txBody>
      </p:sp>
      <p:sp>
        <p:nvSpPr>
          <p:cNvPr id="395" name="Google Shape;395;p57"/>
          <p:cNvSpPr/>
          <p:nvPr/>
        </p:nvSpPr>
        <p:spPr>
          <a:xfrm>
            <a:off x="6890062" y="4627364"/>
            <a:ext cx="977588" cy="427809"/>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200" b="1" i="0" u="none" strike="noStrike" cap="none" dirty="0">
                <a:solidFill>
                  <a:srgbClr val="000000"/>
                </a:solidFill>
                <a:latin typeface="Calibri" panose="020F0502020204030204" pitchFamily="34" charset="0"/>
                <a:ea typeface="Calibri"/>
                <a:cs typeface="Calibri" panose="020F0502020204030204" pitchFamily="34" charset="0"/>
                <a:sym typeface="Calibri"/>
              </a:rPr>
              <a:t>Base</a:t>
            </a:r>
            <a:endParaRPr dirty="0">
              <a:latin typeface="Calibri" panose="020F0502020204030204" pitchFamily="34" charset="0"/>
              <a:cs typeface="Calibri" panose="020F0502020204030204" pitchFamily="34" charset="0"/>
            </a:endParaRPr>
          </a:p>
          <a:p>
            <a:pPr marL="0" marR="0" lvl="0" indent="0" algn="l" rtl="0">
              <a:lnSpc>
                <a:spcPct val="90000"/>
              </a:lnSpc>
              <a:spcBef>
                <a:spcPts val="0"/>
              </a:spcBef>
              <a:spcAft>
                <a:spcPts val="0"/>
              </a:spcAft>
              <a:buNone/>
            </a:pPr>
            <a:r>
              <a:rPr lang="en-US" sz="1200" b="1" i="0" u="none" strike="noStrike" cap="none" dirty="0" err="1">
                <a:solidFill>
                  <a:srgbClr val="000000"/>
                </a:solidFill>
                <a:latin typeface="Calibri" panose="020F0502020204030204" pitchFamily="34" charset="0"/>
                <a:ea typeface="Calibri"/>
                <a:cs typeface="Calibri" panose="020F0502020204030204" pitchFamily="34" charset="0"/>
                <a:sym typeface="Calibri"/>
              </a:rPr>
              <a:t>Imponible</a:t>
            </a:r>
            <a:endParaRPr sz="1200" b="1"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396" name="Google Shape;396;p57"/>
          <p:cNvSpPr/>
          <p:nvPr/>
        </p:nvSpPr>
        <p:spPr>
          <a:xfrm>
            <a:off x="7804423" y="4678164"/>
            <a:ext cx="460703" cy="41238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en-US" sz="1300" b="1" i="0" u="none" strike="noStrike" cap="none" dirty="0">
                <a:solidFill>
                  <a:srgbClr val="000000"/>
                </a:solidFill>
                <a:latin typeface="Calibri" panose="020F0502020204030204" pitchFamily="34" charset="0"/>
                <a:ea typeface="Calibri"/>
                <a:cs typeface="Calibri" panose="020F0502020204030204" pitchFamily="34" charset="0"/>
                <a:sym typeface="Calibri"/>
              </a:rPr>
              <a:t>% </a:t>
            </a:r>
            <a:br>
              <a:rPr lang="en-US" sz="1300" b="1" i="0" u="none" strike="noStrike" cap="none" dirty="0">
                <a:solidFill>
                  <a:srgbClr val="000000"/>
                </a:solidFill>
                <a:latin typeface="Calibri" panose="020F0502020204030204" pitchFamily="34" charset="0"/>
                <a:ea typeface="Calibri"/>
                <a:cs typeface="Calibri" panose="020F0502020204030204" pitchFamily="34" charset="0"/>
                <a:sym typeface="Calibri"/>
              </a:rPr>
            </a:br>
            <a:r>
              <a:rPr lang="en-US" sz="1300" b="1" i="0" u="none" strike="noStrike" cap="none" dirty="0">
                <a:solidFill>
                  <a:srgbClr val="000000"/>
                </a:solidFill>
                <a:latin typeface="Calibri" panose="020F0502020204030204" pitchFamily="34" charset="0"/>
                <a:ea typeface="Calibri"/>
                <a:cs typeface="Calibri" panose="020F0502020204030204" pitchFamily="34" charset="0"/>
                <a:sym typeface="Calibri"/>
              </a:rPr>
              <a:t>AFP</a:t>
            </a:r>
            <a:endParaRPr sz="1300" b="1"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sp>
        <p:nvSpPr>
          <p:cNvPr id="397" name="Google Shape;397;p57"/>
          <p:cNvSpPr/>
          <p:nvPr/>
        </p:nvSpPr>
        <p:spPr>
          <a:xfrm>
            <a:off x="8486647" y="4627367"/>
            <a:ext cx="905542" cy="504241"/>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100" b="1" i="0" u="none" strike="noStrike" cap="none">
                <a:solidFill>
                  <a:srgbClr val="000000"/>
                </a:solidFill>
                <a:latin typeface="Calibri" panose="020F0502020204030204" pitchFamily="34" charset="0"/>
                <a:ea typeface="Calibri"/>
                <a:cs typeface="Calibri" panose="020F0502020204030204" pitchFamily="34" charset="0"/>
                <a:sym typeface="Calibri"/>
              </a:rPr>
              <a:t>Monto a</a:t>
            </a:r>
            <a:endParaRPr>
              <a:latin typeface="Calibri" panose="020F0502020204030204" pitchFamily="34" charset="0"/>
              <a:cs typeface="Calibri" panose="020F0502020204030204" pitchFamily="34" charset="0"/>
            </a:endParaRPr>
          </a:p>
          <a:p>
            <a:pPr marL="0" marR="0" lvl="0" indent="0" algn="l" rtl="0">
              <a:lnSpc>
                <a:spcPct val="80000"/>
              </a:lnSpc>
              <a:spcBef>
                <a:spcPts val="0"/>
              </a:spcBef>
              <a:spcAft>
                <a:spcPts val="0"/>
              </a:spcAft>
              <a:buNone/>
            </a:pPr>
            <a:r>
              <a:rPr lang="en-US" sz="1100" b="1" i="0" u="none" strike="noStrike" cap="none">
                <a:solidFill>
                  <a:srgbClr val="000000"/>
                </a:solidFill>
                <a:latin typeface="Calibri" panose="020F0502020204030204" pitchFamily="34" charset="0"/>
                <a:ea typeface="Calibri"/>
                <a:cs typeface="Calibri" panose="020F0502020204030204" pitchFamily="34" charset="0"/>
                <a:sym typeface="Calibri"/>
              </a:rPr>
              <a:t>descontar</a:t>
            </a:r>
            <a:endParaRPr sz="1100" b="1" i="0" u="none" strike="noStrike" cap="none">
              <a:solidFill>
                <a:srgbClr val="000000"/>
              </a:solidFill>
              <a:latin typeface="Calibri" panose="020F0502020204030204" pitchFamily="34" charset="0"/>
              <a:ea typeface="Calibri"/>
              <a:cs typeface="Calibri" panose="020F0502020204030204" pitchFamily="34" charset="0"/>
              <a:sym typeface="Calibri"/>
            </a:endParaRPr>
          </a:p>
          <a:p>
            <a:pPr marL="0" marR="0" lvl="0" indent="0" algn="l" rtl="0">
              <a:lnSpc>
                <a:spcPct val="80000"/>
              </a:lnSpc>
              <a:spcBef>
                <a:spcPts val="0"/>
              </a:spcBef>
              <a:spcAft>
                <a:spcPts val="0"/>
              </a:spcAft>
              <a:buNone/>
            </a:pPr>
            <a:r>
              <a:rPr lang="en-US" sz="1100" b="1" i="0" u="none" strike="noStrike" cap="none">
                <a:solidFill>
                  <a:srgbClr val="000000"/>
                </a:solidFill>
                <a:latin typeface="Calibri" panose="020F0502020204030204" pitchFamily="34" charset="0"/>
                <a:ea typeface="Calibri"/>
                <a:cs typeface="Calibri" panose="020F0502020204030204" pitchFamily="34" charset="0"/>
                <a:sym typeface="Calibri"/>
              </a:rPr>
              <a:t>AFP</a:t>
            </a:r>
            <a:endParaRPr sz="1100" b="1" i="0" u="none" strike="noStrike" cap="none">
              <a:solidFill>
                <a:srgbClr val="000000"/>
              </a:solidFill>
              <a:latin typeface="Calibri" panose="020F0502020204030204" pitchFamily="34" charset="0"/>
              <a:ea typeface="Calibri"/>
              <a:cs typeface="Calibri" panose="020F0502020204030204" pitchFamily="34" charset="0"/>
              <a:sym typeface="Calibri"/>
            </a:endParaRPr>
          </a:p>
        </p:txBody>
      </p:sp>
      <p:sp>
        <p:nvSpPr>
          <p:cNvPr id="398" name="Google Shape;398;p57"/>
          <p:cNvSpPr/>
          <p:nvPr/>
        </p:nvSpPr>
        <p:spPr>
          <a:xfrm>
            <a:off x="7677333" y="4800603"/>
            <a:ext cx="172704" cy="149983"/>
          </a:xfrm>
          <a:prstGeom prst="mathMultiply">
            <a:avLst>
              <a:gd name="adj1" fmla="val 23520"/>
            </a:avLst>
          </a:prstGeom>
          <a:solidFill>
            <a:srgbClr val="8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libri" panose="020F0502020204030204" pitchFamily="34" charset="0"/>
              <a:cs typeface="Calibri" panose="020F0502020204030204" pitchFamily="34" charset="0"/>
              <a:sym typeface="Arial"/>
            </a:endParaRPr>
          </a:p>
        </p:txBody>
      </p:sp>
      <p:sp>
        <p:nvSpPr>
          <p:cNvPr id="399" name="Google Shape;399;p57"/>
          <p:cNvSpPr/>
          <p:nvPr/>
        </p:nvSpPr>
        <p:spPr>
          <a:xfrm>
            <a:off x="8284486" y="4788918"/>
            <a:ext cx="162699" cy="138685"/>
          </a:xfrm>
          <a:prstGeom prst="mathEqual">
            <a:avLst>
              <a:gd name="adj1" fmla="val 23520"/>
              <a:gd name="adj2" fmla="val 11760"/>
            </a:avLst>
          </a:prstGeom>
          <a:solidFill>
            <a:srgbClr val="8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Calibri" panose="020F0502020204030204" pitchFamily="34" charset="0"/>
              <a:cs typeface="Calibri" panose="020F0502020204030204" pitchFamily="34" charset="0"/>
              <a:sym typeface="Arial"/>
            </a:endParaRPr>
          </a:p>
        </p:txBody>
      </p:sp>
      <p:sp>
        <p:nvSpPr>
          <p:cNvPr id="400" name="Google Shape;400;p57"/>
          <p:cNvSpPr/>
          <p:nvPr/>
        </p:nvSpPr>
        <p:spPr>
          <a:xfrm>
            <a:off x="6890062" y="5327751"/>
            <a:ext cx="2385172" cy="276999"/>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sz="1200" b="1" i="0" u="none" strike="noStrike" cap="none" dirty="0">
                <a:solidFill>
                  <a:srgbClr val="000000"/>
                </a:solidFill>
                <a:latin typeface="Calibri" panose="020F0502020204030204" pitchFamily="34" charset="0"/>
                <a:ea typeface="Calibri"/>
                <a:cs typeface="Calibri" panose="020F0502020204030204" pitchFamily="34" charset="0"/>
                <a:sym typeface="Calibri"/>
              </a:rPr>
              <a:t>$ 730.573 x </a:t>
            </a:r>
            <a:r>
              <a:rPr lang="en-US" sz="1200" b="1" i="0" u="none" strike="noStrike" cap="none" dirty="0" smtClean="0">
                <a:solidFill>
                  <a:srgbClr val="000000"/>
                </a:solidFill>
                <a:latin typeface="Calibri" panose="020F0502020204030204" pitchFamily="34" charset="0"/>
                <a:ea typeface="Calibri"/>
                <a:cs typeface="Calibri" panose="020F0502020204030204" pitchFamily="34" charset="0"/>
                <a:sym typeface="Calibri"/>
              </a:rPr>
              <a:t>11,16</a:t>
            </a:r>
            <a:r>
              <a:rPr lang="en-US" sz="1200" b="1" i="0" u="none" strike="noStrike" cap="none" dirty="0">
                <a:solidFill>
                  <a:srgbClr val="000000"/>
                </a:solidFill>
                <a:latin typeface="Calibri" panose="020F0502020204030204" pitchFamily="34" charset="0"/>
                <a:ea typeface="Calibri"/>
                <a:cs typeface="Calibri" panose="020F0502020204030204" pitchFamily="34" charset="0"/>
                <a:sym typeface="Calibri"/>
              </a:rPr>
              <a:t>% = $ 81.532</a:t>
            </a:r>
            <a:endParaRPr dirty="0">
              <a:latin typeface="Calibri" panose="020F0502020204030204" pitchFamily="34" charset="0"/>
              <a:cs typeface="Calibri" panose="020F0502020204030204" pitchFamily="34" charset="0"/>
            </a:endParaRPr>
          </a:p>
        </p:txBody>
      </p:sp>
      <p:pic>
        <p:nvPicPr>
          <p:cNvPr id="3" name="Imagen 2"/>
          <p:cNvPicPr>
            <a:picLocks noChangeAspect="1"/>
          </p:cNvPicPr>
          <p:nvPr/>
        </p:nvPicPr>
        <p:blipFill>
          <a:blip r:embed="rId3"/>
          <a:stretch>
            <a:fillRect/>
          </a:stretch>
        </p:blipFill>
        <p:spPr>
          <a:xfrm>
            <a:off x="4367518" y="2670162"/>
            <a:ext cx="2129872" cy="1533153"/>
          </a:xfrm>
          <a:prstGeom prst="rect">
            <a:avLst/>
          </a:prstGeom>
        </p:spPr>
      </p:pic>
      <p:sp>
        <p:nvSpPr>
          <p:cNvPr id="402" name="Google Shape;402;p57"/>
          <p:cNvSpPr/>
          <p:nvPr/>
        </p:nvSpPr>
        <p:spPr>
          <a:xfrm>
            <a:off x="4950875" y="3639237"/>
            <a:ext cx="527194" cy="146050"/>
          </a:xfrm>
          <a:prstGeom prst="ellipse">
            <a:avLst/>
          </a:prstGeom>
          <a:noFill/>
          <a:ln w="19050" cap="flat" cmpd="sng">
            <a:solidFill>
              <a:srgbClr val="A935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 name="Imagen 3"/>
          <p:cNvPicPr>
            <a:picLocks noChangeAspect="1"/>
          </p:cNvPicPr>
          <p:nvPr/>
        </p:nvPicPr>
        <p:blipFill>
          <a:blip r:embed="rId4"/>
          <a:stretch>
            <a:fillRect/>
          </a:stretch>
        </p:blipFill>
        <p:spPr>
          <a:xfrm>
            <a:off x="789168" y="2754828"/>
            <a:ext cx="3079749" cy="1386340"/>
          </a:xfrm>
          <a:prstGeom prst="rect">
            <a:avLst/>
          </a:prstGeom>
        </p:spPr>
      </p:pic>
      <p:sp>
        <p:nvSpPr>
          <p:cNvPr id="401" name="Google Shape;401;p57"/>
          <p:cNvSpPr/>
          <p:nvPr/>
        </p:nvSpPr>
        <p:spPr>
          <a:xfrm>
            <a:off x="3185037" y="2973415"/>
            <a:ext cx="708924" cy="252000"/>
          </a:xfrm>
          <a:prstGeom prst="ellipse">
            <a:avLst/>
          </a:prstGeom>
          <a:noFill/>
          <a:ln w="19050" cap="flat" cmpd="sng">
            <a:solidFill>
              <a:srgbClr val="A935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 name="Imagen 6"/>
          <p:cNvPicPr>
            <a:picLocks noChangeAspect="1"/>
          </p:cNvPicPr>
          <p:nvPr/>
        </p:nvPicPr>
        <p:blipFill>
          <a:blip r:embed="rId5"/>
          <a:stretch>
            <a:fillRect/>
          </a:stretch>
        </p:blipFill>
        <p:spPr>
          <a:xfrm>
            <a:off x="810755" y="4509946"/>
            <a:ext cx="3128819" cy="1090454"/>
          </a:xfrm>
          <a:prstGeom prst="rect">
            <a:avLst/>
          </a:prstGeom>
        </p:spPr>
      </p:pic>
      <p:pic>
        <p:nvPicPr>
          <p:cNvPr id="10" name="Imagen 9"/>
          <p:cNvPicPr>
            <a:picLocks noChangeAspect="1"/>
          </p:cNvPicPr>
          <p:nvPr/>
        </p:nvPicPr>
        <p:blipFill>
          <a:blip r:embed="rId6"/>
          <a:stretch>
            <a:fillRect/>
          </a:stretch>
        </p:blipFill>
        <p:spPr>
          <a:xfrm>
            <a:off x="4367517" y="4777384"/>
            <a:ext cx="2128909" cy="1049546"/>
          </a:xfrm>
          <a:prstGeom prst="rect">
            <a:avLst/>
          </a:prstGeom>
        </p:spPr>
      </p:pic>
    </p:spTree>
    <p:extLst>
      <p:ext uri="{BB962C8B-B14F-4D97-AF65-F5344CB8AC3E}">
        <p14:creationId xmlns:p14="http://schemas.microsoft.com/office/powerpoint/2010/main" val="17162761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8"/>
          <p:cNvSpPr/>
          <p:nvPr/>
        </p:nvSpPr>
        <p:spPr>
          <a:xfrm>
            <a:off x="447513" y="2211593"/>
            <a:ext cx="8750300" cy="4559300"/>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08" name="Google Shape;408;p58"/>
          <p:cNvSpPr/>
          <p:nvPr/>
        </p:nvSpPr>
        <p:spPr>
          <a:xfrm>
            <a:off x="4205461" y="4806950"/>
            <a:ext cx="4875039" cy="266700"/>
          </a:xfrm>
          <a:prstGeom prst="roundRect">
            <a:avLst>
              <a:gd name="adj" fmla="val 7577"/>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09" name="Google Shape;409;p58"/>
          <p:cNvSpPr/>
          <p:nvPr/>
        </p:nvSpPr>
        <p:spPr>
          <a:xfrm>
            <a:off x="4211811" y="5130800"/>
            <a:ext cx="4875040" cy="266700"/>
          </a:xfrm>
          <a:prstGeom prst="roundRect">
            <a:avLst>
              <a:gd name="adj" fmla="val 7577"/>
            </a:avLst>
          </a:prstGeom>
          <a:solidFill>
            <a:srgbClr val="FFDDB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10" name="Google Shape;410;p58"/>
          <p:cNvSpPr/>
          <p:nvPr/>
        </p:nvSpPr>
        <p:spPr>
          <a:xfrm>
            <a:off x="4186411" y="5480050"/>
            <a:ext cx="4900440" cy="1060450"/>
          </a:xfrm>
          <a:prstGeom prst="roundRect">
            <a:avLst>
              <a:gd name="adj" fmla="val 7577"/>
            </a:avLst>
          </a:prstGeom>
          <a:solidFill>
            <a:srgbClr val="FFCC8B"/>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11" name="Google Shape;411;p58"/>
          <p:cNvSpPr/>
          <p:nvPr/>
        </p:nvSpPr>
        <p:spPr>
          <a:xfrm>
            <a:off x="385761" y="1073706"/>
            <a:ext cx="9334501"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rgbClr val="ED6B00"/>
                </a:solidFill>
                <a:latin typeface="Calibri"/>
                <a:ea typeface="Calibri"/>
                <a:cs typeface="Calibri"/>
                <a:sym typeface="Calibri"/>
              </a:rPr>
              <a:t>LA PLANILLA ELECTRÓNICA COMO HERRAMIENTA DE </a:t>
            </a:r>
            <a:br>
              <a:rPr lang="en-US" sz="2600" b="1" i="0" u="none" strike="noStrike" cap="none">
                <a:solidFill>
                  <a:srgbClr val="ED6B00"/>
                </a:solidFill>
                <a:latin typeface="Calibri"/>
                <a:ea typeface="Calibri"/>
                <a:cs typeface="Calibri"/>
                <a:sym typeface="Calibri"/>
              </a:rPr>
            </a:br>
            <a:r>
              <a:rPr lang="en-US" sz="2600" b="0" i="0" u="none" strike="noStrike" cap="none">
                <a:solidFill>
                  <a:srgbClr val="A93501"/>
                </a:solidFill>
                <a:latin typeface="Calibri"/>
                <a:ea typeface="Calibri"/>
                <a:cs typeface="Calibri"/>
                <a:sym typeface="Calibri"/>
              </a:rPr>
              <a:t>CÁLCULOS PARCIALES DE REMUNERACIONES</a:t>
            </a:r>
            <a:endParaRPr sz="2600" b="0" i="0" u="none" strike="noStrike" cap="none">
              <a:solidFill>
                <a:srgbClr val="A93501"/>
              </a:solidFill>
              <a:latin typeface="Calibri"/>
              <a:ea typeface="Calibri"/>
              <a:cs typeface="Calibri"/>
              <a:sym typeface="Calibri"/>
            </a:endParaRPr>
          </a:p>
        </p:txBody>
      </p:sp>
      <p:sp>
        <p:nvSpPr>
          <p:cNvPr id="412" name="Google Shape;412;p58"/>
          <p:cNvSpPr/>
          <p:nvPr/>
        </p:nvSpPr>
        <p:spPr>
          <a:xfrm>
            <a:off x="5121073" y="1605340"/>
            <a:ext cx="7693989" cy="64807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200" b="1" i="0" u="none" strike="noStrike" cap="none">
              <a:solidFill>
                <a:srgbClr val="ED6B00"/>
              </a:solidFill>
              <a:latin typeface="Calibri"/>
              <a:ea typeface="Calibri"/>
              <a:cs typeface="Calibri"/>
              <a:sym typeface="Calibri"/>
            </a:endParaRPr>
          </a:p>
        </p:txBody>
      </p:sp>
      <p:sp>
        <p:nvSpPr>
          <p:cNvPr id="413" name="Google Shape;413;p58"/>
          <p:cNvSpPr txBox="1"/>
          <p:nvPr/>
        </p:nvSpPr>
        <p:spPr>
          <a:xfrm>
            <a:off x="696869" y="2320255"/>
            <a:ext cx="947117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Trabajaremos con los Descuentos previsionales de la liquidación:</a:t>
            </a:r>
            <a:endParaRPr/>
          </a:p>
        </p:txBody>
      </p:sp>
      <p:sp>
        <p:nvSpPr>
          <p:cNvPr id="417" name="Google Shape;417;p58"/>
          <p:cNvSpPr/>
          <p:nvPr/>
        </p:nvSpPr>
        <p:spPr>
          <a:xfrm>
            <a:off x="3102946" y="3460751"/>
            <a:ext cx="828000" cy="252000"/>
          </a:xfrm>
          <a:prstGeom prst="ellipse">
            <a:avLst/>
          </a:prstGeom>
          <a:noFill/>
          <a:ln w="19050" cap="flat" cmpd="sng">
            <a:solidFill>
              <a:srgbClr val="A935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9" name="Google Shape;419;p58"/>
          <p:cNvSpPr txBox="1"/>
          <p:nvPr/>
        </p:nvSpPr>
        <p:spPr>
          <a:xfrm>
            <a:off x="4222611" y="4491243"/>
            <a:ext cx="591423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Calculamos el </a:t>
            </a:r>
            <a:r>
              <a:rPr lang="es-CL" sz="1400" b="1" i="0" u="none" strike="noStrike" cap="none" dirty="0" smtClean="0">
                <a:solidFill>
                  <a:srgbClr val="000000"/>
                </a:solidFill>
                <a:latin typeface="Calibri"/>
                <a:ea typeface="Calibri"/>
                <a:cs typeface="Calibri"/>
                <a:sym typeface="Calibri"/>
              </a:rPr>
              <a:t>descuento Salud, ejemplo Plan 2 UF:</a:t>
            </a:r>
            <a:endParaRPr lang="es-CL" sz="1400" b="1" i="0" u="none" strike="noStrike" cap="none" dirty="0">
              <a:solidFill>
                <a:srgbClr val="000000"/>
              </a:solidFill>
              <a:latin typeface="Calibri"/>
              <a:ea typeface="Calibri"/>
              <a:cs typeface="Calibri"/>
              <a:sym typeface="Calibri"/>
            </a:endParaRPr>
          </a:p>
        </p:txBody>
      </p:sp>
      <p:sp>
        <p:nvSpPr>
          <p:cNvPr id="420" name="Google Shape;420;p58"/>
          <p:cNvSpPr/>
          <p:nvPr/>
        </p:nvSpPr>
        <p:spPr>
          <a:xfrm>
            <a:off x="4259393" y="4752596"/>
            <a:ext cx="5914237" cy="3693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300" b="0" i="0" u="none" strike="noStrike" cap="none">
                <a:solidFill>
                  <a:schemeClr val="dk1"/>
                </a:solidFill>
                <a:latin typeface="Calibri"/>
                <a:ea typeface="Calibri"/>
                <a:cs typeface="Calibri"/>
                <a:sym typeface="Calibri"/>
              </a:rPr>
              <a:t>Plan 2UF  x Valor UF =  </a:t>
            </a:r>
            <a:r>
              <a:rPr lang="en-US" sz="1300" b="1" i="0" u="none" strike="noStrike" cap="none">
                <a:solidFill>
                  <a:schemeClr val="dk1"/>
                </a:solidFill>
                <a:latin typeface="Calibri"/>
                <a:ea typeface="Calibri"/>
                <a:cs typeface="Calibri"/>
                <a:sym typeface="Calibri"/>
              </a:rPr>
              <a:t>Monto a Descontar</a:t>
            </a:r>
            <a:endParaRPr/>
          </a:p>
        </p:txBody>
      </p:sp>
      <p:sp>
        <p:nvSpPr>
          <p:cNvPr id="421" name="Google Shape;421;p58"/>
          <p:cNvSpPr txBox="1"/>
          <p:nvPr/>
        </p:nvSpPr>
        <p:spPr>
          <a:xfrm>
            <a:off x="7078138" y="3768667"/>
            <a:ext cx="218952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rgbClr val="800000"/>
                </a:solidFill>
                <a:latin typeface="Calibri"/>
                <a:ea typeface="Calibri"/>
                <a:cs typeface="Calibri"/>
                <a:sym typeface="Calibri"/>
              </a:rPr>
              <a:t>* Valor UF = 28.838,63</a:t>
            </a:r>
            <a:endParaRPr/>
          </a:p>
        </p:txBody>
      </p:sp>
      <p:sp>
        <p:nvSpPr>
          <p:cNvPr id="422" name="Google Shape;422;p58"/>
          <p:cNvSpPr txBox="1"/>
          <p:nvPr/>
        </p:nvSpPr>
        <p:spPr>
          <a:xfrm>
            <a:off x="6819903" y="2778966"/>
            <a:ext cx="2670711" cy="807913"/>
          </a:xfrm>
          <a:prstGeom prst="rect">
            <a:avLst/>
          </a:prstGeom>
          <a:noFill/>
          <a:ln>
            <a:noFill/>
          </a:ln>
        </p:spPr>
        <p:txBody>
          <a:bodyPr spcFirstLastPara="1" wrap="square" lIns="91425" tIns="45700" rIns="91425" bIns="45700" anchor="t" anchorCtr="0">
            <a:spAutoFit/>
          </a:bodyPr>
          <a:lstStyle/>
          <a:p>
            <a:pPr marL="136800" marR="0" lvl="0" indent="-136800" algn="l" rtl="0">
              <a:lnSpc>
                <a:spcPct val="100000"/>
              </a:lnSpc>
              <a:spcBef>
                <a:spcPts val="0"/>
              </a:spcBef>
              <a:spcAft>
                <a:spcPts val="0"/>
              </a:spcAft>
              <a:buClr>
                <a:srgbClr val="000000"/>
              </a:buClr>
              <a:buSzPts val="1100"/>
              <a:buFont typeface="Arial"/>
              <a:buChar char="•"/>
            </a:pPr>
            <a:r>
              <a:rPr lang="en-US" sz="1100" b="1" i="0" u="none" strike="noStrike" cap="none">
                <a:solidFill>
                  <a:srgbClr val="800000"/>
                </a:solidFill>
                <a:latin typeface="Calibri"/>
                <a:ea typeface="Calibri"/>
                <a:cs typeface="Calibri"/>
                <a:sym typeface="Calibri"/>
              </a:rPr>
              <a:t>Lo máximo a descontar en Cotización salud, corresponde al 7% del tope imponible.</a:t>
            </a:r>
            <a:endParaRPr/>
          </a:p>
          <a:p>
            <a:pPr marL="136800" marR="0" lvl="0" indent="-136800" algn="l" rtl="0">
              <a:lnSpc>
                <a:spcPct val="100000"/>
              </a:lnSpc>
              <a:spcBef>
                <a:spcPts val="300"/>
              </a:spcBef>
              <a:spcAft>
                <a:spcPts val="0"/>
              </a:spcAft>
              <a:buClr>
                <a:srgbClr val="000000"/>
              </a:buClr>
              <a:buSzPts val="1100"/>
              <a:buFont typeface="Arial"/>
              <a:buChar char="•"/>
            </a:pPr>
            <a:r>
              <a:rPr lang="en-US" sz="1100" b="1" i="0" u="none" strike="noStrike" cap="none">
                <a:solidFill>
                  <a:srgbClr val="800000"/>
                </a:solidFill>
                <a:latin typeface="Calibri"/>
                <a:ea typeface="Calibri"/>
                <a:cs typeface="Calibri"/>
                <a:sym typeface="Calibri"/>
              </a:rPr>
              <a:t>Tope Imponible Oct. 2020 = 80.2 UF</a:t>
            </a:r>
            <a:endParaRPr/>
          </a:p>
        </p:txBody>
      </p:sp>
      <p:sp>
        <p:nvSpPr>
          <p:cNvPr id="423" name="Google Shape;423;p58"/>
          <p:cNvSpPr/>
          <p:nvPr/>
        </p:nvSpPr>
        <p:spPr>
          <a:xfrm>
            <a:off x="4246564" y="5512822"/>
            <a:ext cx="5138223" cy="10926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300" b="0" i="0" u="none" strike="noStrike" cap="none">
                <a:solidFill>
                  <a:schemeClr val="dk1"/>
                </a:solidFill>
                <a:latin typeface="Calibri"/>
                <a:ea typeface="Calibri"/>
                <a:cs typeface="Calibri"/>
                <a:sym typeface="Calibri"/>
              </a:rPr>
              <a:t>2 UF x $ 28.838,63 = $ 57.677 Valor Plan a descontar</a:t>
            </a:r>
            <a:endParaRPr/>
          </a:p>
          <a:p>
            <a:pPr marL="0" marR="0" lvl="0" indent="0" algn="l" rtl="0">
              <a:lnSpc>
                <a:spcPct val="100000"/>
              </a:lnSpc>
              <a:spcBef>
                <a:spcPts val="0"/>
              </a:spcBef>
              <a:spcAft>
                <a:spcPts val="0"/>
              </a:spcAft>
              <a:buNone/>
            </a:pPr>
            <a:r>
              <a:rPr lang="en-US" sz="1300" b="0" i="0" u="none" strike="noStrike" cap="none">
                <a:solidFill>
                  <a:schemeClr val="dk1"/>
                </a:solidFill>
                <a:latin typeface="Calibri"/>
                <a:ea typeface="Calibri"/>
                <a:cs typeface="Calibri"/>
                <a:sym typeface="Calibri"/>
              </a:rPr>
              <a:t>$ 730.573 x 7% = 51.140  Valor correspondiente al 7%</a:t>
            </a: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300" b="0" i="0" u="none" strike="noStrike" cap="none">
                <a:solidFill>
                  <a:schemeClr val="dk1"/>
                </a:solidFill>
                <a:latin typeface="Calibri"/>
                <a:ea typeface="Calibri"/>
                <a:cs typeface="Calibri"/>
                <a:sym typeface="Calibri"/>
              </a:rPr>
              <a:t>                               6.537  Adicional Isapre, </a:t>
            </a: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300" b="0" i="0" u="none" strike="noStrike" cap="none">
                <a:solidFill>
                  <a:schemeClr val="dk1"/>
                </a:solidFill>
                <a:latin typeface="Calibri"/>
                <a:ea typeface="Calibri"/>
                <a:cs typeface="Calibri"/>
                <a:sym typeface="Calibri"/>
              </a:rPr>
              <a:t>                               la suma del 7% más Adicional Isapre = Valor Plan</a:t>
            </a:r>
            <a:endParaRPr/>
          </a:p>
          <a:p>
            <a:pPr marL="0" marR="0" lvl="0" indent="0" algn="l" rtl="0">
              <a:lnSpc>
                <a:spcPct val="100000"/>
              </a:lnSpc>
              <a:spcBef>
                <a:spcPts val="0"/>
              </a:spcBef>
              <a:spcAft>
                <a:spcPts val="0"/>
              </a:spcAft>
              <a:buNone/>
            </a:pPr>
            <a:r>
              <a:rPr lang="en-US" sz="1300" b="0" i="0" u="none" strike="noStrike" cap="none">
                <a:solidFill>
                  <a:schemeClr val="dk1"/>
                </a:solidFill>
                <a:latin typeface="Calibri"/>
                <a:ea typeface="Calibri"/>
                <a:cs typeface="Calibri"/>
                <a:sym typeface="Calibri"/>
              </a:rPr>
              <a:t> </a:t>
            </a:r>
            <a:endParaRPr/>
          </a:p>
        </p:txBody>
      </p:sp>
      <p:sp>
        <p:nvSpPr>
          <p:cNvPr id="424" name="Google Shape;424;p58"/>
          <p:cNvSpPr/>
          <p:nvPr/>
        </p:nvSpPr>
        <p:spPr>
          <a:xfrm>
            <a:off x="4261659" y="5105500"/>
            <a:ext cx="3733245" cy="292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300" b="0" i="0" u="none" strike="noStrike" cap="none">
                <a:solidFill>
                  <a:srgbClr val="000000"/>
                </a:solidFill>
                <a:latin typeface="Calibri"/>
                <a:ea typeface="Calibri"/>
                <a:cs typeface="Calibri"/>
                <a:sym typeface="Calibri"/>
              </a:rPr>
              <a:t>Base imponible  x 7 %  = </a:t>
            </a:r>
            <a:r>
              <a:rPr lang="en-US" sz="1300" b="1" i="0" u="none" strike="noStrike" cap="none">
                <a:solidFill>
                  <a:srgbClr val="000000"/>
                </a:solidFill>
                <a:latin typeface="Calibri"/>
                <a:ea typeface="Calibri"/>
                <a:cs typeface="Calibri"/>
                <a:sym typeface="Calibri"/>
              </a:rPr>
              <a:t>Monto a descontar mínimo</a:t>
            </a:r>
            <a:endParaRPr/>
          </a:p>
        </p:txBody>
      </p:sp>
      <p:sp>
        <p:nvSpPr>
          <p:cNvPr id="425" name="Google Shape;425;p58"/>
          <p:cNvSpPr/>
          <p:nvPr/>
        </p:nvSpPr>
        <p:spPr>
          <a:xfrm>
            <a:off x="7099300" y="3771900"/>
            <a:ext cx="1625600" cy="285750"/>
          </a:xfrm>
          <a:prstGeom prst="roundRect">
            <a:avLst>
              <a:gd name="adj" fmla="val 0"/>
            </a:avLst>
          </a:prstGeom>
          <a:noFill/>
          <a:ln w="12700" cap="flat" cmpd="sng">
            <a:solidFill>
              <a:srgbClr val="8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2" name="Imagen 1"/>
          <p:cNvPicPr>
            <a:picLocks noChangeAspect="1"/>
          </p:cNvPicPr>
          <p:nvPr/>
        </p:nvPicPr>
        <p:blipFill>
          <a:blip r:embed="rId3"/>
          <a:stretch>
            <a:fillRect/>
          </a:stretch>
        </p:blipFill>
        <p:spPr>
          <a:xfrm>
            <a:off x="754443" y="3013746"/>
            <a:ext cx="3084843" cy="1383912"/>
          </a:xfrm>
          <a:prstGeom prst="rect">
            <a:avLst/>
          </a:prstGeom>
        </p:spPr>
      </p:pic>
      <p:sp>
        <p:nvSpPr>
          <p:cNvPr id="22" name="Google Shape;417;p58"/>
          <p:cNvSpPr/>
          <p:nvPr/>
        </p:nvSpPr>
        <p:spPr>
          <a:xfrm>
            <a:off x="3102946" y="3705702"/>
            <a:ext cx="828000" cy="252000"/>
          </a:xfrm>
          <a:prstGeom prst="ellipse">
            <a:avLst/>
          </a:prstGeom>
          <a:noFill/>
          <a:ln w="19050" cap="flat" cmpd="sng">
            <a:solidFill>
              <a:srgbClr val="A935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 name="Imagen 3"/>
          <p:cNvPicPr>
            <a:picLocks noChangeAspect="1"/>
          </p:cNvPicPr>
          <p:nvPr/>
        </p:nvPicPr>
        <p:blipFill>
          <a:blip r:embed="rId4"/>
          <a:stretch>
            <a:fillRect/>
          </a:stretch>
        </p:blipFill>
        <p:spPr>
          <a:xfrm>
            <a:off x="4202114" y="2844083"/>
            <a:ext cx="2644600" cy="1234580"/>
          </a:xfrm>
          <a:prstGeom prst="rect">
            <a:avLst/>
          </a:prstGeom>
        </p:spPr>
      </p:pic>
      <p:pic>
        <p:nvPicPr>
          <p:cNvPr id="25" name="Imagen 24"/>
          <p:cNvPicPr>
            <a:picLocks noChangeAspect="1"/>
          </p:cNvPicPr>
          <p:nvPr/>
        </p:nvPicPr>
        <p:blipFill>
          <a:blip r:embed="rId5"/>
          <a:stretch>
            <a:fillRect/>
          </a:stretch>
        </p:blipFill>
        <p:spPr>
          <a:xfrm>
            <a:off x="696869" y="4981371"/>
            <a:ext cx="3128819" cy="1090454"/>
          </a:xfrm>
          <a:prstGeom prst="rect">
            <a:avLst/>
          </a:prstGeom>
        </p:spPr>
      </p:pic>
    </p:spTree>
    <p:extLst>
      <p:ext uri="{BB962C8B-B14F-4D97-AF65-F5344CB8AC3E}">
        <p14:creationId xmlns:p14="http://schemas.microsoft.com/office/powerpoint/2010/main" val="1204416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9"/>
          <p:cNvSpPr/>
          <p:nvPr/>
        </p:nvSpPr>
        <p:spPr>
          <a:xfrm>
            <a:off x="508000" y="2146300"/>
            <a:ext cx="8750300" cy="4559300"/>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31" name="Google Shape;431;p59"/>
          <p:cNvSpPr/>
          <p:nvPr/>
        </p:nvSpPr>
        <p:spPr>
          <a:xfrm>
            <a:off x="4205461" y="5267510"/>
            <a:ext cx="4875039" cy="266700"/>
          </a:xfrm>
          <a:prstGeom prst="roundRect">
            <a:avLst>
              <a:gd name="adj" fmla="val 7577"/>
            </a:avLst>
          </a:prstGeom>
          <a:solidFill>
            <a:srgbClr val="FFB375"/>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32" name="Google Shape;432;p59"/>
          <p:cNvSpPr/>
          <p:nvPr/>
        </p:nvSpPr>
        <p:spPr>
          <a:xfrm>
            <a:off x="4211811" y="5591360"/>
            <a:ext cx="3811229" cy="266700"/>
          </a:xfrm>
          <a:prstGeom prst="roundRect">
            <a:avLst>
              <a:gd name="adj" fmla="val 7577"/>
            </a:avLst>
          </a:prstGeom>
          <a:solidFill>
            <a:srgbClr val="FFDDB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33" name="Google Shape;433;p59"/>
          <p:cNvSpPr/>
          <p:nvPr/>
        </p:nvSpPr>
        <p:spPr>
          <a:xfrm>
            <a:off x="4205461" y="5915210"/>
            <a:ext cx="3831086" cy="472017"/>
          </a:xfrm>
          <a:prstGeom prst="roundRect">
            <a:avLst>
              <a:gd name="adj" fmla="val 7577"/>
            </a:avLst>
          </a:prstGeom>
          <a:solidFill>
            <a:srgbClr val="FFCC8B"/>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34" name="Google Shape;434;p59"/>
          <p:cNvSpPr/>
          <p:nvPr/>
        </p:nvSpPr>
        <p:spPr>
          <a:xfrm>
            <a:off x="385761" y="1073706"/>
            <a:ext cx="9334501"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rgbClr val="ED6B00"/>
                </a:solidFill>
                <a:latin typeface="Calibri"/>
                <a:ea typeface="Calibri"/>
                <a:cs typeface="Calibri"/>
                <a:sym typeface="Calibri"/>
              </a:rPr>
              <a:t>LA PLANILLA ELECTRÓNICA COMO HERRAMIENTA DE </a:t>
            </a:r>
            <a:br>
              <a:rPr lang="en-US" sz="2600" b="1" i="0" u="none" strike="noStrike" cap="none">
                <a:solidFill>
                  <a:srgbClr val="ED6B00"/>
                </a:solidFill>
                <a:latin typeface="Calibri"/>
                <a:ea typeface="Calibri"/>
                <a:cs typeface="Calibri"/>
                <a:sym typeface="Calibri"/>
              </a:rPr>
            </a:br>
            <a:r>
              <a:rPr lang="en-US" sz="2600" b="0" i="0" u="none" strike="noStrike" cap="none">
                <a:solidFill>
                  <a:srgbClr val="A93501"/>
                </a:solidFill>
                <a:latin typeface="Calibri"/>
                <a:ea typeface="Calibri"/>
                <a:cs typeface="Calibri"/>
                <a:sym typeface="Calibri"/>
              </a:rPr>
              <a:t>CÁLCULOS PARCIALES DE REMUNERACIONES</a:t>
            </a:r>
            <a:endParaRPr sz="2600" b="0" i="0" u="none" strike="noStrike" cap="none">
              <a:solidFill>
                <a:srgbClr val="A93501"/>
              </a:solidFill>
              <a:latin typeface="Calibri"/>
              <a:ea typeface="Calibri"/>
              <a:cs typeface="Calibri"/>
              <a:sym typeface="Calibri"/>
            </a:endParaRPr>
          </a:p>
        </p:txBody>
      </p:sp>
      <p:sp>
        <p:nvSpPr>
          <p:cNvPr id="435" name="Google Shape;435;p59"/>
          <p:cNvSpPr/>
          <p:nvPr/>
        </p:nvSpPr>
        <p:spPr>
          <a:xfrm>
            <a:off x="5121073" y="1605340"/>
            <a:ext cx="7693989" cy="64807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200" b="1" i="0" u="none" strike="noStrike" cap="none">
              <a:solidFill>
                <a:srgbClr val="ED6B00"/>
              </a:solidFill>
              <a:latin typeface="Calibri"/>
              <a:ea typeface="Calibri"/>
              <a:cs typeface="Calibri"/>
              <a:sym typeface="Calibri"/>
            </a:endParaRPr>
          </a:p>
        </p:txBody>
      </p:sp>
      <p:sp>
        <p:nvSpPr>
          <p:cNvPr id="436" name="Google Shape;436;p59"/>
          <p:cNvSpPr txBox="1"/>
          <p:nvPr/>
        </p:nvSpPr>
        <p:spPr>
          <a:xfrm>
            <a:off x="696869" y="2320255"/>
            <a:ext cx="947117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Trabajaremos con los Descuentos previsionales de la liquidación:</a:t>
            </a:r>
            <a:endParaRPr/>
          </a:p>
        </p:txBody>
      </p:sp>
      <p:sp>
        <p:nvSpPr>
          <p:cNvPr id="438" name="Google Shape;438;p59"/>
          <p:cNvSpPr txBox="1"/>
          <p:nvPr/>
        </p:nvSpPr>
        <p:spPr>
          <a:xfrm>
            <a:off x="4222611" y="4951803"/>
            <a:ext cx="591423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Calculamos el </a:t>
            </a:r>
            <a:r>
              <a:rPr lang="en-US" sz="1400" b="1" i="0" u="none" strike="noStrike" cap="none" dirty="0" err="1">
                <a:solidFill>
                  <a:srgbClr val="000000"/>
                </a:solidFill>
                <a:latin typeface="Calibri"/>
                <a:ea typeface="Calibri"/>
                <a:cs typeface="Calibri"/>
                <a:sym typeface="Calibri"/>
              </a:rPr>
              <a:t>Seguro</a:t>
            </a:r>
            <a:r>
              <a:rPr lang="en-US" sz="1400" b="1" i="0" u="none" strike="noStrike" cap="none" dirty="0">
                <a:solidFill>
                  <a:srgbClr val="000000"/>
                </a:solidFill>
                <a:latin typeface="Calibri"/>
                <a:ea typeface="Calibri"/>
                <a:cs typeface="Calibri"/>
                <a:sym typeface="Calibri"/>
              </a:rPr>
              <a:t> de </a:t>
            </a:r>
            <a:r>
              <a:rPr lang="en-US" sz="1400" b="1" i="0" u="none" strike="noStrike" cap="none" dirty="0" err="1">
                <a:solidFill>
                  <a:srgbClr val="000000"/>
                </a:solidFill>
                <a:latin typeface="Calibri"/>
                <a:ea typeface="Calibri"/>
                <a:cs typeface="Calibri"/>
                <a:sym typeface="Calibri"/>
              </a:rPr>
              <a:t>Cesantía</a:t>
            </a:r>
            <a:r>
              <a:rPr lang="en-US" sz="1400" b="1" i="0" u="none" strike="noStrike" cap="none" dirty="0">
                <a:solidFill>
                  <a:srgbClr val="000000"/>
                </a:solidFill>
                <a:latin typeface="Calibri"/>
                <a:ea typeface="Calibri"/>
                <a:cs typeface="Calibri"/>
                <a:sym typeface="Calibri"/>
              </a:rPr>
              <a:t>:</a:t>
            </a:r>
            <a:endParaRPr sz="1400" b="1" i="0" u="none" strike="noStrike" cap="none" dirty="0">
              <a:solidFill>
                <a:srgbClr val="000000"/>
              </a:solidFill>
              <a:latin typeface="Calibri"/>
              <a:ea typeface="Calibri"/>
              <a:cs typeface="Calibri"/>
              <a:sym typeface="Calibri"/>
            </a:endParaRPr>
          </a:p>
        </p:txBody>
      </p:sp>
      <p:sp>
        <p:nvSpPr>
          <p:cNvPr id="439" name="Google Shape;439;p59"/>
          <p:cNvSpPr/>
          <p:nvPr/>
        </p:nvSpPr>
        <p:spPr>
          <a:xfrm>
            <a:off x="4284542" y="5197147"/>
            <a:ext cx="4509602" cy="3693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300" b="0" i="0" u="none" strike="noStrike" cap="none" dirty="0" err="1">
                <a:solidFill>
                  <a:schemeClr val="dk1"/>
                </a:solidFill>
                <a:latin typeface="Calibri"/>
                <a:ea typeface="Calibri"/>
                <a:cs typeface="Calibri"/>
                <a:sym typeface="Calibri"/>
              </a:rPr>
              <a:t>Sólo</a:t>
            </a:r>
            <a:r>
              <a:rPr lang="en-US" sz="1300" b="0" i="0" u="none" strike="noStrike" cap="none" dirty="0">
                <a:solidFill>
                  <a:schemeClr val="dk1"/>
                </a:solidFill>
                <a:latin typeface="Calibri"/>
                <a:ea typeface="Calibri"/>
                <a:cs typeface="Calibri"/>
                <a:sym typeface="Calibri"/>
              </a:rPr>
              <a:t> se </a:t>
            </a:r>
            <a:r>
              <a:rPr lang="en-US" sz="1300" b="0" i="0" u="none" strike="noStrike" cap="none" dirty="0" err="1">
                <a:solidFill>
                  <a:schemeClr val="dk1"/>
                </a:solidFill>
                <a:latin typeface="Calibri"/>
                <a:ea typeface="Calibri"/>
                <a:cs typeface="Calibri"/>
                <a:sym typeface="Calibri"/>
              </a:rPr>
              <a:t>descuenta</a:t>
            </a:r>
            <a:r>
              <a:rPr lang="en-US" sz="1300" b="0" i="0" u="none" strike="noStrike" cap="none" dirty="0">
                <a:solidFill>
                  <a:schemeClr val="dk1"/>
                </a:solidFill>
                <a:latin typeface="Calibri"/>
                <a:ea typeface="Calibri"/>
                <a:cs typeface="Calibri"/>
                <a:sym typeface="Calibri"/>
              </a:rPr>
              <a:t> al </a:t>
            </a:r>
            <a:r>
              <a:rPr lang="en-US" sz="1300" b="0" i="0" u="none" strike="noStrike" cap="none" dirty="0" err="1">
                <a:solidFill>
                  <a:schemeClr val="dk1"/>
                </a:solidFill>
                <a:latin typeface="Calibri"/>
                <a:ea typeface="Calibri"/>
                <a:cs typeface="Calibri"/>
                <a:sym typeface="Calibri"/>
              </a:rPr>
              <a:t>trabajador</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en</a:t>
            </a:r>
            <a:r>
              <a:rPr lang="en-US" sz="1300" b="0" i="0" u="none" strike="noStrike" cap="none" dirty="0">
                <a:solidFill>
                  <a:schemeClr val="dk1"/>
                </a:solidFill>
                <a:latin typeface="Calibri"/>
                <a:ea typeface="Calibri"/>
                <a:cs typeface="Calibri"/>
                <a:sym typeface="Calibri"/>
              </a:rPr>
              <a:t> </a:t>
            </a:r>
            <a:r>
              <a:rPr lang="en-US" sz="1300" b="0" i="0" u="none" strike="noStrike" cap="none" dirty="0" err="1">
                <a:solidFill>
                  <a:schemeClr val="dk1"/>
                </a:solidFill>
                <a:latin typeface="Calibri"/>
                <a:ea typeface="Calibri"/>
                <a:cs typeface="Calibri"/>
                <a:sym typeface="Calibri"/>
              </a:rPr>
              <a:t>caso</a:t>
            </a:r>
            <a:r>
              <a:rPr lang="en-US" sz="1300" b="0" i="0" u="none" strike="noStrike" cap="none" dirty="0">
                <a:solidFill>
                  <a:schemeClr val="dk1"/>
                </a:solidFill>
                <a:latin typeface="Calibri"/>
                <a:ea typeface="Calibri"/>
                <a:cs typeface="Calibri"/>
                <a:sym typeface="Calibri"/>
              </a:rPr>
              <a:t> de </a:t>
            </a:r>
            <a:r>
              <a:rPr lang="en-US" sz="1300" b="1" i="0" u="none" strike="noStrike" cap="none" dirty="0" err="1">
                <a:solidFill>
                  <a:schemeClr val="dk1"/>
                </a:solidFill>
                <a:latin typeface="Calibri"/>
                <a:ea typeface="Calibri"/>
                <a:cs typeface="Calibri"/>
                <a:sym typeface="Calibri"/>
              </a:rPr>
              <a:t>Contrato</a:t>
            </a:r>
            <a:r>
              <a:rPr lang="en-US" sz="1300" b="1" i="0" u="none" strike="noStrike" cap="none" dirty="0">
                <a:solidFill>
                  <a:schemeClr val="dk1"/>
                </a:solidFill>
                <a:latin typeface="Calibri"/>
                <a:ea typeface="Calibri"/>
                <a:cs typeface="Calibri"/>
                <a:sym typeface="Calibri"/>
              </a:rPr>
              <a:t> </a:t>
            </a:r>
            <a:r>
              <a:rPr lang="en-US" sz="1300" b="1" i="0" u="none" strike="noStrike" cap="none" dirty="0" err="1">
                <a:solidFill>
                  <a:schemeClr val="dk1"/>
                </a:solidFill>
                <a:latin typeface="Calibri"/>
                <a:ea typeface="Calibri"/>
                <a:cs typeface="Calibri"/>
                <a:sym typeface="Calibri"/>
              </a:rPr>
              <a:t>Indefinido</a:t>
            </a:r>
            <a:r>
              <a:rPr lang="en-US" sz="1300" b="0" i="0" u="none" strike="noStrike" cap="none" dirty="0">
                <a:solidFill>
                  <a:schemeClr val="dk1"/>
                </a:solidFill>
                <a:latin typeface="Calibri"/>
                <a:ea typeface="Calibri"/>
                <a:cs typeface="Calibri"/>
                <a:sym typeface="Calibri"/>
              </a:rPr>
              <a:t>.</a:t>
            </a:r>
            <a:endParaRPr sz="1300" b="0" i="0" u="none" strike="noStrike" cap="none" dirty="0">
              <a:solidFill>
                <a:schemeClr val="dk1"/>
              </a:solidFill>
              <a:latin typeface="Calibri"/>
              <a:ea typeface="Calibri"/>
              <a:cs typeface="Calibri"/>
              <a:sym typeface="Calibri"/>
            </a:endParaRPr>
          </a:p>
        </p:txBody>
      </p:sp>
      <p:sp>
        <p:nvSpPr>
          <p:cNvPr id="440" name="Google Shape;440;p59"/>
          <p:cNvSpPr txBox="1"/>
          <p:nvPr/>
        </p:nvSpPr>
        <p:spPr>
          <a:xfrm>
            <a:off x="4152748" y="4238747"/>
            <a:ext cx="3542591" cy="638596"/>
          </a:xfrm>
          <a:prstGeom prst="rect">
            <a:avLst/>
          </a:prstGeom>
          <a:noFill/>
          <a:ln>
            <a:noFill/>
          </a:ln>
        </p:spPr>
        <p:txBody>
          <a:bodyPr spcFirstLastPara="1" wrap="square" lIns="91425" tIns="45700" rIns="91425" bIns="45700" anchor="t" anchorCtr="0">
            <a:spAutoFit/>
          </a:bodyPr>
          <a:lstStyle/>
          <a:p>
            <a:pPr marL="100800" marR="0" lvl="0" indent="-100800" algn="l" rtl="0">
              <a:lnSpc>
                <a:spcPct val="100000"/>
              </a:lnSpc>
              <a:spcBef>
                <a:spcPts val="0"/>
              </a:spcBef>
              <a:spcAft>
                <a:spcPts val="0"/>
              </a:spcAft>
              <a:buClr>
                <a:srgbClr val="000000"/>
              </a:buClr>
              <a:buSzPts val="1100"/>
              <a:buFont typeface="Arial"/>
              <a:buChar char="•"/>
            </a:pPr>
            <a:r>
              <a:rPr lang="es-CL" sz="1100" b="1" i="0" u="none" strike="noStrike" cap="none" dirty="0" smtClean="0">
                <a:solidFill>
                  <a:srgbClr val="800000"/>
                </a:solidFill>
                <a:latin typeface="Calibri"/>
                <a:ea typeface="Calibri"/>
                <a:cs typeface="Calibri"/>
                <a:sym typeface="Calibri"/>
              </a:rPr>
              <a:t>Lo máximo a descontar en Seguro cesantía, corresponde al 0,6 % del tope imponible.</a:t>
            </a:r>
            <a:endParaRPr lang="es-CL" dirty="0" smtClean="0"/>
          </a:p>
          <a:p>
            <a:pPr marL="100800" marR="0" lvl="0" indent="-100800" algn="l" rtl="0">
              <a:lnSpc>
                <a:spcPct val="100000"/>
              </a:lnSpc>
              <a:spcBef>
                <a:spcPts val="300"/>
              </a:spcBef>
              <a:spcAft>
                <a:spcPts val="0"/>
              </a:spcAft>
              <a:buClr>
                <a:srgbClr val="000000"/>
              </a:buClr>
              <a:buSzPts val="1100"/>
              <a:buFont typeface="Arial"/>
              <a:buChar char="•"/>
            </a:pPr>
            <a:r>
              <a:rPr lang="es-CL" sz="1100" b="1" i="0" u="none" strike="noStrike" cap="none" dirty="0" smtClean="0">
                <a:solidFill>
                  <a:srgbClr val="800000"/>
                </a:solidFill>
                <a:latin typeface="Calibri"/>
                <a:ea typeface="Calibri"/>
                <a:cs typeface="Calibri"/>
                <a:sym typeface="Calibri"/>
              </a:rPr>
              <a:t>Tope Imponible </a:t>
            </a:r>
            <a:r>
              <a:rPr lang="en-US" sz="1100" b="1" i="0" u="none" strike="noStrike" cap="none" dirty="0" smtClean="0">
                <a:solidFill>
                  <a:srgbClr val="800000"/>
                </a:solidFill>
                <a:latin typeface="Calibri"/>
                <a:ea typeface="Calibri"/>
                <a:cs typeface="Calibri"/>
                <a:sym typeface="Calibri"/>
              </a:rPr>
              <a:t>Oct</a:t>
            </a:r>
            <a:r>
              <a:rPr lang="en-US" sz="1100" b="1" i="0" u="none" strike="noStrike" cap="none" dirty="0">
                <a:solidFill>
                  <a:srgbClr val="800000"/>
                </a:solidFill>
                <a:latin typeface="Calibri"/>
                <a:ea typeface="Calibri"/>
                <a:cs typeface="Calibri"/>
                <a:sym typeface="Calibri"/>
              </a:rPr>
              <a:t>. 2020 = </a:t>
            </a:r>
            <a:r>
              <a:rPr lang="en-US" sz="1100" b="1" i="0" u="none" strike="noStrike" cap="none" dirty="0" smtClean="0">
                <a:solidFill>
                  <a:srgbClr val="800000"/>
                </a:solidFill>
                <a:latin typeface="Calibri"/>
                <a:ea typeface="Calibri"/>
                <a:cs typeface="Calibri"/>
                <a:sym typeface="Calibri"/>
              </a:rPr>
              <a:t>120,4 </a:t>
            </a:r>
            <a:r>
              <a:rPr lang="en-US" sz="1100" b="1" i="0" u="none" strike="noStrike" cap="none" dirty="0">
                <a:solidFill>
                  <a:srgbClr val="800000"/>
                </a:solidFill>
                <a:latin typeface="Calibri"/>
                <a:ea typeface="Calibri"/>
                <a:cs typeface="Calibri"/>
                <a:sym typeface="Calibri"/>
              </a:rPr>
              <a:t>UF</a:t>
            </a:r>
            <a:endParaRPr dirty="0"/>
          </a:p>
        </p:txBody>
      </p:sp>
      <p:sp>
        <p:nvSpPr>
          <p:cNvPr id="441" name="Google Shape;441;p59"/>
          <p:cNvSpPr/>
          <p:nvPr/>
        </p:nvSpPr>
        <p:spPr>
          <a:xfrm>
            <a:off x="4423612" y="6005651"/>
            <a:ext cx="3119042" cy="2923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300" b="1" i="0" u="none" strike="noStrike" cap="none" dirty="0">
                <a:solidFill>
                  <a:schemeClr val="dk1"/>
                </a:solidFill>
                <a:latin typeface="Calibri"/>
                <a:ea typeface="Calibri"/>
                <a:cs typeface="Calibri"/>
                <a:sym typeface="Calibri"/>
              </a:rPr>
              <a:t>$ 730.573   x   0,6%    =    $ 4.383</a:t>
            </a:r>
            <a:endParaRPr dirty="0"/>
          </a:p>
        </p:txBody>
      </p:sp>
      <p:sp>
        <p:nvSpPr>
          <p:cNvPr id="442" name="Google Shape;442;p59"/>
          <p:cNvSpPr/>
          <p:nvPr/>
        </p:nvSpPr>
        <p:spPr>
          <a:xfrm>
            <a:off x="4496017" y="5566060"/>
            <a:ext cx="3555344" cy="292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300" b="0" i="0" u="none" strike="noStrike" cap="none" dirty="0">
                <a:solidFill>
                  <a:schemeClr val="dk1"/>
                </a:solidFill>
                <a:latin typeface="Calibri"/>
                <a:ea typeface="Calibri"/>
                <a:cs typeface="Calibri"/>
                <a:sym typeface="Calibri"/>
              </a:rPr>
              <a:t>Base </a:t>
            </a:r>
            <a:r>
              <a:rPr lang="en-US" sz="1300" b="0" i="0" u="none" strike="noStrike" cap="none" dirty="0" err="1">
                <a:solidFill>
                  <a:schemeClr val="dk1"/>
                </a:solidFill>
                <a:latin typeface="Calibri"/>
                <a:ea typeface="Calibri"/>
                <a:cs typeface="Calibri"/>
                <a:sym typeface="Calibri"/>
              </a:rPr>
              <a:t>imponible</a:t>
            </a:r>
            <a:r>
              <a:rPr lang="en-US" sz="1300" b="0" i="0" u="none" strike="noStrike" cap="none" dirty="0">
                <a:solidFill>
                  <a:schemeClr val="dk1"/>
                </a:solidFill>
                <a:latin typeface="Calibri"/>
                <a:ea typeface="Calibri"/>
                <a:cs typeface="Calibri"/>
                <a:sym typeface="Calibri"/>
              </a:rPr>
              <a:t>  x  0.6 %  = </a:t>
            </a:r>
            <a:r>
              <a:rPr lang="en-US" sz="1300" b="1" i="0" u="none" strike="noStrike" cap="none" dirty="0">
                <a:solidFill>
                  <a:schemeClr val="dk1"/>
                </a:solidFill>
                <a:latin typeface="Calibri"/>
                <a:ea typeface="Calibri"/>
                <a:cs typeface="Calibri"/>
                <a:sym typeface="Calibri"/>
              </a:rPr>
              <a:t>Monto a </a:t>
            </a:r>
            <a:r>
              <a:rPr lang="en-US" sz="1300" b="1" i="0" u="none" strike="noStrike" cap="none" dirty="0" err="1">
                <a:solidFill>
                  <a:schemeClr val="dk1"/>
                </a:solidFill>
                <a:latin typeface="Calibri"/>
                <a:ea typeface="Calibri"/>
                <a:cs typeface="Calibri"/>
                <a:sym typeface="Calibri"/>
              </a:rPr>
              <a:t>descontar</a:t>
            </a:r>
            <a:r>
              <a:rPr lang="en-US" sz="1300" b="1" i="0" u="none" strike="noStrike" cap="none" dirty="0">
                <a:solidFill>
                  <a:schemeClr val="dk1"/>
                </a:solidFill>
                <a:latin typeface="Calibri"/>
                <a:ea typeface="Calibri"/>
                <a:cs typeface="Calibri"/>
                <a:sym typeface="Calibri"/>
              </a:rPr>
              <a:t> </a:t>
            </a:r>
            <a:endParaRPr dirty="0"/>
          </a:p>
        </p:txBody>
      </p:sp>
      <p:sp>
        <p:nvSpPr>
          <p:cNvPr id="447" name="Google Shape;447;p59"/>
          <p:cNvSpPr txBox="1"/>
          <p:nvPr/>
        </p:nvSpPr>
        <p:spPr>
          <a:xfrm>
            <a:off x="8055585" y="1230213"/>
            <a:ext cx="3185019" cy="261610"/>
          </a:xfrm>
          <a:prstGeom prst="rect">
            <a:avLst/>
          </a:prstGeom>
          <a:noFill/>
          <a:ln>
            <a:noFill/>
          </a:ln>
        </p:spPr>
        <p:txBody>
          <a:bodyPr spcFirstLastPara="1" wrap="square" lIns="91425" tIns="45700" rIns="91425" bIns="45700" anchor="t" anchorCtr="0">
            <a:spAutoFit/>
          </a:bodyPr>
          <a:lstStyle/>
          <a:p>
            <a:pPr marL="136800" marR="0" lvl="0" indent="-66949" algn="l" rtl="0">
              <a:lnSpc>
                <a:spcPct val="100000"/>
              </a:lnSpc>
              <a:spcBef>
                <a:spcPts val="0"/>
              </a:spcBef>
              <a:spcAft>
                <a:spcPts val="0"/>
              </a:spcAft>
              <a:buClr>
                <a:srgbClr val="000000"/>
              </a:buClr>
              <a:buSzPts val="1100"/>
              <a:buFont typeface="Arial"/>
              <a:buNone/>
            </a:pPr>
            <a:endParaRPr sz="1100" b="1" i="0" u="none" strike="noStrike" cap="none">
              <a:solidFill>
                <a:srgbClr val="800000"/>
              </a:solidFill>
              <a:latin typeface="Calibri"/>
              <a:ea typeface="Calibri"/>
              <a:cs typeface="Calibri"/>
              <a:sym typeface="Calibri"/>
            </a:endParaRPr>
          </a:p>
        </p:txBody>
      </p:sp>
      <p:pic>
        <p:nvPicPr>
          <p:cNvPr id="21" name="Imagen 20"/>
          <p:cNvPicPr>
            <a:picLocks noChangeAspect="1"/>
          </p:cNvPicPr>
          <p:nvPr/>
        </p:nvPicPr>
        <p:blipFill>
          <a:blip r:embed="rId3"/>
          <a:stretch>
            <a:fillRect/>
          </a:stretch>
        </p:blipFill>
        <p:spPr>
          <a:xfrm>
            <a:off x="898631" y="5086164"/>
            <a:ext cx="3128819" cy="1090454"/>
          </a:xfrm>
          <a:prstGeom prst="rect">
            <a:avLst/>
          </a:prstGeom>
        </p:spPr>
      </p:pic>
      <p:pic>
        <p:nvPicPr>
          <p:cNvPr id="2" name="Imagen 1"/>
          <p:cNvPicPr>
            <a:picLocks noChangeAspect="1"/>
          </p:cNvPicPr>
          <p:nvPr/>
        </p:nvPicPr>
        <p:blipFill>
          <a:blip r:embed="rId4"/>
          <a:stretch>
            <a:fillRect/>
          </a:stretch>
        </p:blipFill>
        <p:spPr>
          <a:xfrm>
            <a:off x="903524" y="2889034"/>
            <a:ext cx="3084843" cy="1383912"/>
          </a:xfrm>
          <a:prstGeom prst="rect">
            <a:avLst/>
          </a:prstGeom>
        </p:spPr>
      </p:pic>
      <p:sp>
        <p:nvSpPr>
          <p:cNvPr id="444" name="Google Shape;444;p59"/>
          <p:cNvSpPr/>
          <p:nvPr/>
        </p:nvSpPr>
        <p:spPr>
          <a:xfrm>
            <a:off x="3387455" y="3765157"/>
            <a:ext cx="648000" cy="325967"/>
          </a:xfrm>
          <a:prstGeom prst="ellipse">
            <a:avLst/>
          </a:prstGeom>
          <a:noFill/>
          <a:ln w="19050" cap="flat" cmpd="sng">
            <a:solidFill>
              <a:srgbClr val="A935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 name="Imagen 2"/>
          <p:cNvPicPr>
            <a:picLocks noChangeAspect="1"/>
          </p:cNvPicPr>
          <p:nvPr/>
        </p:nvPicPr>
        <p:blipFill>
          <a:blip r:embed="rId5"/>
          <a:stretch>
            <a:fillRect/>
          </a:stretch>
        </p:blipFill>
        <p:spPr>
          <a:xfrm>
            <a:off x="4205461" y="2874320"/>
            <a:ext cx="2868773" cy="1398626"/>
          </a:xfrm>
          <a:prstGeom prst="rect">
            <a:avLst/>
          </a:prstGeom>
        </p:spPr>
      </p:pic>
    </p:spTree>
    <p:extLst>
      <p:ext uri="{BB962C8B-B14F-4D97-AF65-F5344CB8AC3E}">
        <p14:creationId xmlns:p14="http://schemas.microsoft.com/office/powerpoint/2010/main" val="2252078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0"/>
          <p:cNvSpPr/>
          <p:nvPr/>
        </p:nvSpPr>
        <p:spPr>
          <a:xfrm>
            <a:off x="508000" y="2146300"/>
            <a:ext cx="8750300" cy="4559300"/>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54" name="Google Shape;454;p60"/>
          <p:cNvSpPr/>
          <p:nvPr/>
        </p:nvSpPr>
        <p:spPr>
          <a:xfrm>
            <a:off x="385761" y="1073706"/>
            <a:ext cx="9334501"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rgbClr val="ED6B00"/>
                </a:solidFill>
                <a:latin typeface="Calibri"/>
                <a:ea typeface="Calibri"/>
                <a:cs typeface="Calibri"/>
                <a:sym typeface="Calibri"/>
              </a:rPr>
              <a:t>LA PLANILLA ELECTRÓNICA COMO HERRAMIENTA DE </a:t>
            </a:r>
            <a:br>
              <a:rPr lang="en-US" sz="2600" b="1" i="0" u="none" strike="noStrike" cap="none">
                <a:solidFill>
                  <a:srgbClr val="ED6B00"/>
                </a:solidFill>
                <a:latin typeface="Calibri"/>
                <a:ea typeface="Calibri"/>
                <a:cs typeface="Calibri"/>
                <a:sym typeface="Calibri"/>
              </a:rPr>
            </a:br>
            <a:r>
              <a:rPr lang="en-US" sz="2600" b="0" i="0" u="none" strike="noStrike" cap="none">
                <a:solidFill>
                  <a:srgbClr val="A93501"/>
                </a:solidFill>
                <a:latin typeface="Calibri"/>
                <a:ea typeface="Calibri"/>
                <a:cs typeface="Calibri"/>
                <a:sym typeface="Calibri"/>
              </a:rPr>
              <a:t>CÁLCULOS PARCIALES DE REMUNERACIONES</a:t>
            </a:r>
            <a:endParaRPr sz="2600" b="0" i="0" u="none" strike="noStrike" cap="none">
              <a:solidFill>
                <a:srgbClr val="A93501"/>
              </a:solidFill>
              <a:latin typeface="Calibri"/>
              <a:ea typeface="Calibri"/>
              <a:cs typeface="Calibri"/>
              <a:sym typeface="Calibri"/>
            </a:endParaRPr>
          </a:p>
        </p:txBody>
      </p:sp>
      <p:sp>
        <p:nvSpPr>
          <p:cNvPr id="455" name="Google Shape;455;p60"/>
          <p:cNvSpPr/>
          <p:nvPr/>
        </p:nvSpPr>
        <p:spPr>
          <a:xfrm>
            <a:off x="5121073" y="1605340"/>
            <a:ext cx="7693989" cy="64807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200" b="1" i="0" u="none" strike="noStrike" cap="none">
              <a:solidFill>
                <a:srgbClr val="ED6B00"/>
              </a:solidFill>
              <a:latin typeface="Calibri"/>
              <a:ea typeface="Calibri"/>
              <a:cs typeface="Calibri"/>
              <a:sym typeface="Calibri"/>
            </a:endParaRPr>
          </a:p>
        </p:txBody>
      </p:sp>
      <p:sp>
        <p:nvSpPr>
          <p:cNvPr id="456" name="Google Shape;456;p60"/>
          <p:cNvSpPr txBox="1"/>
          <p:nvPr/>
        </p:nvSpPr>
        <p:spPr>
          <a:xfrm>
            <a:off x="696869" y="2320255"/>
            <a:ext cx="947117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Trabajaremos con el descuento Impuesto único de la liquidación:</a:t>
            </a:r>
            <a:endParaRPr/>
          </a:p>
        </p:txBody>
      </p:sp>
      <p:sp>
        <p:nvSpPr>
          <p:cNvPr id="457" name="Google Shape;457;p60"/>
          <p:cNvSpPr txBox="1"/>
          <p:nvPr/>
        </p:nvSpPr>
        <p:spPr>
          <a:xfrm>
            <a:off x="8055585" y="1230213"/>
            <a:ext cx="3185019" cy="261610"/>
          </a:xfrm>
          <a:prstGeom prst="rect">
            <a:avLst/>
          </a:prstGeom>
          <a:noFill/>
          <a:ln>
            <a:noFill/>
          </a:ln>
        </p:spPr>
        <p:txBody>
          <a:bodyPr spcFirstLastPara="1" wrap="square" lIns="91425" tIns="45700" rIns="91425" bIns="45700" anchor="t" anchorCtr="0">
            <a:spAutoFit/>
          </a:bodyPr>
          <a:lstStyle/>
          <a:p>
            <a:pPr marL="136800" marR="0" lvl="0" indent="-66949" algn="l" rtl="0">
              <a:lnSpc>
                <a:spcPct val="100000"/>
              </a:lnSpc>
              <a:spcBef>
                <a:spcPts val="0"/>
              </a:spcBef>
              <a:spcAft>
                <a:spcPts val="0"/>
              </a:spcAft>
              <a:buClr>
                <a:srgbClr val="000000"/>
              </a:buClr>
              <a:buSzPts val="1100"/>
              <a:buFont typeface="Arial"/>
              <a:buNone/>
            </a:pPr>
            <a:endParaRPr sz="1100" b="1" i="0" u="none" strike="noStrike" cap="none">
              <a:solidFill>
                <a:srgbClr val="800000"/>
              </a:solidFill>
              <a:latin typeface="Calibri"/>
              <a:ea typeface="Calibri"/>
              <a:cs typeface="Calibri"/>
              <a:sym typeface="Calibri"/>
            </a:endParaRPr>
          </a:p>
        </p:txBody>
      </p:sp>
      <p:sp>
        <p:nvSpPr>
          <p:cNvPr id="458" name="Google Shape;458;p60"/>
          <p:cNvSpPr/>
          <p:nvPr/>
        </p:nvSpPr>
        <p:spPr>
          <a:xfrm>
            <a:off x="6888188" y="3482596"/>
            <a:ext cx="5914237" cy="62443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00" b="0" i="0" u="none" strike="noStrike" cap="none">
              <a:solidFill>
                <a:schemeClr val="dk1"/>
              </a:solidFill>
              <a:latin typeface="Calibri"/>
              <a:ea typeface="Calibri"/>
              <a:cs typeface="Calibri"/>
              <a:sym typeface="Calibri"/>
            </a:endParaRPr>
          </a:p>
        </p:txBody>
      </p:sp>
      <p:sp>
        <p:nvSpPr>
          <p:cNvPr id="459" name="Google Shape;459;p60"/>
          <p:cNvSpPr txBox="1"/>
          <p:nvPr/>
        </p:nvSpPr>
        <p:spPr>
          <a:xfrm>
            <a:off x="5678372" y="3085772"/>
            <a:ext cx="3465628"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b="1" i="0" u="none" strike="noStrike" cap="none" dirty="0" smtClean="0">
                <a:solidFill>
                  <a:srgbClr val="000000"/>
                </a:solidFill>
                <a:latin typeface="Calibri"/>
                <a:ea typeface="Calibri"/>
                <a:cs typeface="Calibri"/>
                <a:sym typeface="Calibri"/>
              </a:rPr>
              <a:t>Para calcular el impuesto único debemos determinar la base tributable. </a:t>
            </a:r>
            <a:r>
              <a:rPr lang="es-CL" b="1" dirty="0" smtClean="0">
                <a:latin typeface="Calibri"/>
                <a:ea typeface="Calibri"/>
                <a:cs typeface="Calibri"/>
                <a:sym typeface="Calibri"/>
              </a:rPr>
              <a:t>C</a:t>
            </a:r>
            <a:r>
              <a:rPr lang="es-CL" b="1" i="0" u="none" strike="noStrike" cap="none" dirty="0" smtClean="0">
                <a:solidFill>
                  <a:srgbClr val="000000"/>
                </a:solidFill>
                <a:latin typeface="Calibri"/>
                <a:ea typeface="Calibri"/>
                <a:cs typeface="Calibri"/>
                <a:sym typeface="Calibri"/>
              </a:rPr>
              <a:t>orresponde al Total imponible sin tope </a:t>
            </a:r>
            <a:r>
              <a:rPr lang="es-CL" b="1" i="0" u="sng" strike="noStrike" cap="none" dirty="0" smtClean="0">
                <a:solidFill>
                  <a:srgbClr val="A93501"/>
                </a:solidFill>
                <a:latin typeface="Calibri"/>
                <a:ea typeface="Calibri"/>
                <a:cs typeface="Calibri"/>
                <a:sym typeface="Calibri"/>
              </a:rPr>
              <a:t>menos </a:t>
            </a:r>
            <a:r>
              <a:rPr lang="es-CL" b="1" i="0" u="none" strike="noStrike" cap="none" dirty="0" smtClean="0">
                <a:solidFill>
                  <a:srgbClr val="000000"/>
                </a:solidFill>
                <a:latin typeface="Calibri"/>
                <a:ea typeface="Calibri"/>
                <a:cs typeface="Calibri"/>
                <a:sym typeface="Calibri"/>
              </a:rPr>
              <a:t>Total descuentos previsionales</a:t>
            </a:r>
            <a:r>
              <a:rPr lang="en-US" b="1" i="0" u="none" strike="noStrike" cap="none" dirty="0" smtClean="0">
                <a:solidFill>
                  <a:srgbClr val="000000"/>
                </a:solidFill>
                <a:latin typeface="Calibri"/>
                <a:ea typeface="Calibri"/>
                <a:cs typeface="Calibri"/>
                <a:sym typeface="Calibri"/>
              </a:rPr>
              <a:t>.</a:t>
            </a:r>
            <a:endParaRPr b="1" i="0" u="none" strike="noStrike" cap="none" dirty="0">
              <a:solidFill>
                <a:srgbClr val="000000"/>
              </a:solidFill>
              <a:latin typeface="Calibri"/>
              <a:ea typeface="Calibri"/>
              <a:cs typeface="Calibri"/>
              <a:sym typeface="Calibri"/>
            </a:endParaRPr>
          </a:p>
        </p:txBody>
      </p:sp>
      <p:sp>
        <p:nvSpPr>
          <p:cNvPr id="460" name="Google Shape;460;p60"/>
          <p:cNvSpPr/>
          <p:nvPr/>
        </p:nvSpPr>
        <p:spPr>
          <a:xfrm>
            <a:off x="5865675" y="4668629"/>
            <a:ext cx="3278325" cy="704090"/>
          </a:xfrm>
          <a:prstGeom prst="roundRect">
            <a:avLst>
              <a:gd name="adj" fmla="val 16667"/>
            </a:avLst>
          </a:prstGeom>
          <a:solidFill>
            <a:srgbClr val="FFDDB2"/>
          </a:solidFill>
          <a:ln w="9525" cap="flat" cmpd="sng">
            <a:solidFill>
              <a:srgbClr val="8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1" i="0" u="none" strike="noStrike" cap="none" dirty="0">
                <a:solidFill>
                  <a:srgbClr val="000000"/>
                </a:solidFill>
                <a:latin typeface="Calibri"/>
                <a:ea typeface="Calibri"/>
                <a:cs typeface="Calibri"/>
                <a:sym typeface="Calibri"/>
              </a:rPr>
              <a:t>$ 730.573 - $ </a:t>
            </a:r>
            <a:r>
              <a:rPr lang="en-US" sz="1600" b="1" i="0" u="none" strike="noStrike" cap="none" dirty="0" smtClean="0">
                <a:solidFill>
                  <a:srgbClr val="000000"/>
                </a:solidFill>
                <a:latin typeface="Calibri"/>
                <a:ea typeface="Calibri"/>
                <a:cs typeface="Calibri"/>
                <a:sym typeface="Calibri"/>
              </a:rPr>
              <a:t>143.592 </a:t>
            </a:r>
            <a:r>
              <a:rPr lang="en-US" sz="1600" b="1" i="0" u="none" strike="noStrike" cap="none" dirty="0">
                <a:solidFill>
                  <a:srgbClr val="000000"/>
                </a:solidFill>
                <a:latin typeface="Calibri"/>
                <a:ea typeface="Calibri"/>
                <a:cs typeface="Calibri"/>
                <a:sym typeface="Calibri"/>
              </a:rPr>
              <a:t>= $ </a:t>
            </a:r>
            <a:r>
              <a:rPr lang="en-US" sz="1600" b="1" i="0" u="none" strike="noStrike" cap="none" dirty="0" smtClean="0">
                <a:solidFill>
                  <a:srgbClr val="000000"/>
                </a:solidFill>
                <a:latin typeface="Calibri"/>
                <a:ea typeface="Calibri"/>
                <a:cs typeface="Calibri"/>
                <a:sym typeface="Calibri"/>
              </a:rPr>
              <a:t>586.981</a:t>
            </a:r>
            <a:endParaRPr dirty="0"/>
          </a:p>
        </p:txBody>
      </p:sp>
      <p:pic>
        <p:nvPicPr>
          <p:cNvPr id="3" name="Imagen 2"/>
          <p:cNvPicPr>
            <a:picLocks noChangeAspect="1"/>
          </p:cNvPicPr>
          <p:nvPr/>
        </p:nvPicPr>
        <p:blipFill>
          <a:blip r:embed="rId3"/>
          <a:stretch>
            <a:fillRect/>
          </a:stretch>
        </p:blipFill>
        <p:spPr>
          <a:xfrm>
            <a:off x="844167" y="2803746"/>
            <a:ext cx="4524378" cy="3748130"/>
          </a:xfrm>
          <a:prstGeom prst="rect">
            <a:avLst/>
          </a:prstGeom>
        </p:spPr>
      </p:pic>
      <p:sp>
        <p:nvSpPr>
          <p:cNvPr id="462" name="Google Shape;462;p60"/>
          <p:cNvSpPr/>
          <p:nvPr/>
        </p:nvSpPr>
        <p:spPr>
          <a:xfrm>
            <a:off x="2435499" y="5836959"/>
            <a:ext cx="670857" cy="283632"/>
          </a:xfrm>
          <a:prstGeom prst="ellipse">
            <a:avLst/>
          </a:prstGeom>
          <a:noFill/>
          <a:ln w="19050" cap="flat" cmpd="sng">
            <a:solidFill>
              <a:srgbClr val="A935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61"/>
          <p:cNvSpPr/>
          <p:nvPr/>
        </p:nvSpPr>
        <p:spPr>
          <a:xfrm>
            <a:off x="444500" y="1828800"/>
            <a:ext cx="8534400" cy="4965700"/>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68" name="Google Shape;468;p61"/>
          <p:cNvSpPr/>
          <p:nvPr/>
        </p:nvSpPr>
        <p:spPr>
          <a:xfrm>
            <a:off x="7594430" y="2870199"/>
            <a:ext cx="1828466" cy="1007534"/>
          </a:xfrm>
          <a:prstGeom prst="roundRect">
            <a:avLst>
              <a:gd name="adj" fmla="val 9867"/>
            </a:avLst>
          </a:prstGeom>
          <a:solidFill>
            <a:srgbClr val="FFCC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69" name="Google Shape;469;p61"/>
          <p:cNvSpPr/>
          <p:nvPr/>
        </p:nvSpPr>
        <p:spPr>
          <a:xfrm>
            <a:off x="7602904" y="4030132"/>
            <a:ext cx="1828466" cy="973668"/>
          </a:xfrm>
          <a:prstGeom prst="roundRect">
            <a:avLst>
              <a:gd name="adj" fmla="val 6837"/>
            </a:avLst>
          </a:prstGeom>
          <a:solidFill>
            <a:srgbClr val="B2B2B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70" name="Google Shape;470;p61"/>
          <p:cNvSpPr/>
          <p:nvPr/>
        </p:nvSpPr>
        <p:spPr>
          <a:xfrm>
            <a:off x="7611370" y="5596467"/>
            <a:ext cx="1828466" cy="651933"/>
          </a:xfrm>
          <a:prstGeom prst="roundRect">
            <a:avLst>
              <a:gd name="adj" fmla="val 9867"/>
            </a:avLst>
          </a:prstGeom>
          <a:solidFill>
            <a:srgbClr val="FFB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71" name="Google Shape;471;p61"/>
          <p:cNvSpPr/>
          <p:nvPr/>
        </p:nvSpPr>
        <p:spPr>
          <a:xfrm>
            <a:off x="533606" y="2968830"/>
            <a:ext cx="1828466" cy="1120570"/>
          </a:xfrm>
          <a:prstGeom prst="roundRect">
            <a:avLst>
              <a:gd name="adj" fmla="val 9867"/>
            </a:avLst>
          </a:prstGeom>
          <a:solidFill>
            <a:srgbClr val="FFCC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72" name="Google Shape;472;p61"/>
          <p:cNvSpPr/>
          <p:nvPr/>
        </p:nvSpPr>
        <p:spPr>
          <a:xfrm>
            <a:off x="385761" y="1137206"/>
            <a:ext cx="9334501" cy="5847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ED6B00"/>
                </a:solidFill>
                <a:latin typeface="Calibri"/>
                <a:ea typeface="Calibri"/>
                <a:cs typeface="Calibri"/>
                <a:sym typeface="Calibri"/>
              </a:rPr>
              <a:t>CÁLCULO DE </a:t>
            </a:r>
            <a:r>
              <a:rPr lang="en-US" sz="3200" b="0" i="0" u="none" strike="noStrike" cap="none">
                <a:solidFill>
                  <a:srgbClr val="C64033"/>
                </a:solidFill>
                <a:latin typeface="Calibri"/>
                <a:ea typeface="Calibri"/>
                <a:cs typeface="Calibri"/>
                <a:sym typeface="Calibri"/>
              </a:rPr>
              <a:t>IMPUESTO ÚNICO</a:t>
            </a:r>
            <a:endParaRPr sz="3200" b="0" i="0" u="none" strike="noStrike" cap="none">
              <a:solidFill>
                <a:srgbClr val="C64033"/>
              </a:solidFill>
              <a:latin typeface="Calibri"/>
              <a:ea typeface="Calibri"/>
              <a:cs typeface="Calibri"/>
              <a:sym typeface="Calibri"/>
            </a:endParaRPr>
          </a:p>
        </p:txBody>
      </p:sp>
      <p:sp>
        <p:nvSpPr>
          <p:cNvPr id="473" name="Google Shape;473;p61"/>
          <p:cNvSpPr txBox="1"/>
          <p:nvPr/>
        </p:nvSpPr>
        <p:spPr>
          <a:xfrm>
            <a:off x="664831" y="1997973"/>
            <a:ext cx="632017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500" b="1" i="0" u="none" strike="noStrike" cap="none">
                <a:solidFill>
                  <a:schemeClr val="dk1"/>
                </a:solidFill>
                <a:latin typeface="Calibri"/>
                <a:ea typeface="Calibri"/>
                <a:cs typeface="Calibri"/>
                <a:sym typeface="Calibri"/>
              </a:rPr>
              <a:t>Tabla de Impuesto Único que entrega SII para las retenciones de impuesto de las liquidaciones de sueldo.</a:t>
            </a:r>
            <a:endParaRPr sz="1500" b="1" i="0" u="none" strike="noStrike" cap="none">
              <a:solidFill>
                <a:schemeClr val="dk1"/>
              </a:solidFill>
              <a:latin typeface="Calibri"/>
              <a:ea typeface="Calibri"/>
              <a:cs typeface="Calibri"/>
              <a:sym typeface="Calibri"/>
            </a:endParaRPr>
          </a:p>
        </p:txBody>
      </p:sp>
      <p:sp>
        <p:nvSpPr>
          <p:cNvPr id="475" name="Google Shape;475;p61"/>
          <p:cNvSpPr/>
          <p:nvPr/>
        </p:nvSpPr>
        <p:spPr>
          <a:xfrm>
            <a:off x="538184" y="3036084"/>
            <a:ext cx="1781556"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dirty="0">
                <a:solidFill>
                  <a:schemeClr val="dk1"/>
                </a:solidFill>
                <a:latin typeface="Calibri"/>
                <a:ea typeface="Calibri"/>
                <a:cs typeface="Calibri"/>
                <a:sym typeface="Calibri"/>
              </a:rPr>
              <a:t>1. </a:t>
            </a:r>
            <a:r>
              <a:rPr lang="en-US" sz="1200" b="0" i="0" u="none" strike="noStrike" cap="none" dirty="0">
                <a:solidFill>
                  <a:schemeClr val="dk1"/>
                </a:solidFill>
                <a:latin typeface="Calibri"/>
                <a:ea typeface="Calibri"/>
                <a:cs typeface="Calibri"/>
                <a:sym typeface="Calibri"/>
              </a:rPr>
              <a:t>Base </a:t>
            </a:r>
            <a:r>
              <a:rPr lang="en-US" sz="1200" b="0" i="0" u="none" strike="noStrike" cap="none" dirty="0" err="1">
                <a:solidFill>
                  <a:schemeClr val="dk1"/>
                </a:solidFill>
                <a:latin typeface="Calibri"/>
                <a:ea typeface="Calibri"/>
                <a:cs typeface="Calibri"/>
                <a:sym typeface="Calibri"/>
              </a:rPr>
              <a:t>Tributable</a:t>
            </a:r>
            <a:r>
              <a:rPr lang="en-US" sz="1200" b="0" i="0" u="none" strike="noStrike" cap="none" dirty="0">
                <a:solidFill>
                  <a:schemeClr val="dk1"/>
                </a:solidFill>
                <a:latin typeface="Calibri"/>
                <a:ea typeface="Calibri"/>
                <a:cs typeface="Calibri"/>
                <a:sym typeface="Calibri"/>
              </a:rPr>
              <a:t> se </a:t>
            </a:r>
            <a:r>
              <a:rPr lang="en-US" sz="1200" b="0" i="0" u="none" strike="noStrike" cap="none" dirty="0" err="1">
                <a:solidFill>
                  <a:schemeClr val="dk1"/>
                </a:solidFill>
                <a:latin typeface="Calibri"/>
                <a:ea typeface="Calibri"/>
                <a:cs typeface="Calibri"/>
                <a:sym typeface="Calibri"/>
              </a:rPr>
              <a:t>debe</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ubicar</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en</a:t>
            </a:r>
            <a:r>
              <a:rPr lang="en-US" sz="1200" b="0" i="0" u="none" strike="noStrike" cap="none" dirty="0">
                <a:solidFill>
                  <a:schemeClr val="dk1"/>
                </a:solidFill>
                <a:latin typeface="Calibri"/>
                <a:ea typeface="Calibri"/>
                <a:cs typeface="Calibri"/>
                <a:sym typeface="Calibri"/>
              </a:rPr>
              <a:t> el </a:t>
            </a:r>
            <a:r>
              <a:rPr lang="en-US" sz="1200" b="0" i="0" u="none" strike="noStrike" cap="none" dirty="0" err="1">
                <a:solidFill>
                  <a:schemeClr val="dk1"/>
                </a:solidFill>
                <a:latin typeface="Calibri"/>
                <a:ea typeface="Calibri"/>
                <a:cs typeface="Calibri"/>
                <a:sym typeface="Calibri"/>
              </a:rPr>
              <a:t>tramo</a:t>
            </a:r>
            <a:r>
              <a:rPr lang="en-US" sz="1200" b="0" i="0" u="none" strike="noStrike" cap="none" dirty="0">
                <a:solidFill>
                  <a:schemeClr val="dk1"/>
                </a:solidFill>
                <a:latin typeface="Calibri"/>
                <a:ea typeface="Calibri"/>
                <a:cs typeface="Calibri"/>
                <a:sym typeface="Calibri"/>
              </a:rPr>
              <a:t> que se </a:t>
            </a:r>
            <a:r>
              <a:rPr lang="en-US" sz="1200" b="0" i="0" u="none" strike="noStrike" cap="none" dirty="0" err="1">
                <a:solidFill>
                  <a:schemeClr val="dk1"/>
                </a:solidFill>
                <a:latin typeface="Calibri"/>
                <a:ea typeface="Calibri"/>
                <a:cs typeface="Calibri"/>
                <a:sym typeface="Calibri"/>
              </a:rPr>
              <a:t>encuentra</a:t>
            </a:r>
            <a:r>
              <a:rPr lang="en-US" sz="1200" b="0" i="0" u="none" strike="noStrike" cap="none" dirty="0">
                <a:solidFill>
                  <a:schemeClr val="dk1"/>
                </a:solidFill>
                <a:latin typeface="Calibri"/>
                <a:ea typeface="Calibri"/>
                <a:cs typeface="Calibri"/>
                <a:sym typeface="Calibri"/>
              </a:rPr>
              <a:t>,</a:t>
            </a:r>
            <a:endParaRPr dirty="0"/>
          </a:p>
          <a:p>
            <a:pPr marL="0" marR="0" lvl="0" indent="0" algn="l" rtl="0">
              <a:lnSpc>
                <a:spcPct val="100000"/>
              </a:lnSpc>
              <a:spcBef>
                <a:spcPts val="0"/>
              </a:spcBef>
              <a:spcAft>
                <a:spcPts val="0"/>
              </a:spcAft>
              <a:buNone/>
            </a:pPr>
            <a:r>
              <a:rPr lang="en-US" sz="1200" b="0" i="1" u="none" strike="noStrike" cap="none" dirty="0" err="1">
                <a:solidFill>
                  <a:schemeClr val="dk1"/>
                </a:solidFill>
                <a:latin typeface="Calibri"/>
                <a:ea typeface="Calibri"/>
                <a:cs typeface="Calibri"/>
                <a:sym typeface="Calibri"/>
              </a:rPr>
              <a:t>Ejemplo</a:t>
            </a:r>
            <a:r>
              <a:rPr lang="en-US" sz="1200" b="0" i="1" u="none" strike="noStrike" cap="none" dirty="0">
                <a:solidFill>
                  <a:schemeClr val="dk1"/>
                </a:solidFill>
                <a:latin typeface="Calibri"/>
                <a:ea typeface="Calibri"/>
                <a:cs typeface="Calibri"/>
                <a:sym typeface="Calibri"/>
              </a:rPr>
              <a:t>:</a:t>
            </a:r>
            <a:endParaRPr dirty="0"/>
          </a:p>
          <a:p>
            <a:pPr marL="0" marR="0" lvl="0" indent="0" algn="ctr" rtl="0">
              <a:lnSpc>
                <a:spcPct val="100000"/>
              </a:lnSpc>
              <a:spcBef>
                <a:spcPts val="0"/>
              </a:spcBef>
              <a:spcAft>
                <a:spcPts val="0"/>
              </a:spcAft>
              <a:buNone/>
            </a:pPr>
            <a:r>
              <a:rPr lang="en-US" sz="1200" b="1" i="0" u="none" strike="noStrike" cap="none" dirty="0">
                <a:solidFill>
                  <a:schemeClr val="dk1"/>
                </a:solidFill>
                <a:latin typeface="Calibri"/>
                <a:ea typeface="Calibri"/>
                <a:cs typeface="Calibri"/>
                <a:sym typeface="Calibri"/>
              </a:rPr>
              <a:t>B. </a:t>
            </a:r>
            <a:r>
              <a:rPr lang="en-US" sz="1200" b="0" i="0" u="none" strike="noStrike" cap="none" dirty="0" err="1">
                <a:solidFill>
                  <a:schemeClr val="dk1"/>
                </a:solidFill>
                <a:latin typeface="Calibri"/>
                <a:ea typeface="Calibri"/>
                <a:cs typeface="Calibri"/>
                <a:sym typeface="Calibri"/>
              </a:rPr>
              <a:t>Tributable</a:t>
            </a:r>
            <a:r>
              <a:rPr lang="en-US" sz="1200" b="0" i="0" u="none" strike="noStrike" cap="none" dirty="0">
                <a:solidFill>
                  <a:schemeClr val="dk1"/>
                </a:solidFill>
                <a:latin typeface="Calibri"/>
                <a:ea typeface="Calibri"/>
                <a:cs typeface="Calibri"/>
                <a:sym typeface="Calibri"/>
              </a:rPr>
              <a:t> $ </a:t>
            </a:r>
            <a:r>
              <a:rPr lang="en-US" sz="1200" b="0" i="0" u="none" strike="noStrike" cap="none" dirty="0" smtClean="0">
                <a:solidFill>
                  <a:schemeClr val="dk1"/>
                </a:solidFill>
                <a:latin typeface="Calibri"/>
                <a:ea typeface="Calibri"/>
                <a:cs typeface="Calibri"/>
                <a:sym typeface="Calibri"/>
              </a:rPr>
              <a:t>586.981.-</a:t>
            </a:r>
            <a:endParaRPr dirty="0"/>
          </a:p>
          <a:p>
            <a:pPr marL="0" marR="0" lvl="0" indent="0" algn="l" rtl="0">
              <a:lnSpc>
                <a:spcPct val="100000"/>
              </a:lnSpc>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cxnSp>
        <p:nvCxnSpPr>
          <p:cNvPr id="476" name="Google Shape;476;p61"/>
          <p:cNvCxnSpPr/>
          <p:nvPr/>
        </p:nvCxnSpPr>
        <p:spPr>
          <a:xfrm flipV="1">
            <a:off x="1598096" y="4114288"/>
            <a:ext cx="0" cy="380128"/>
          </a:xfrm>
          <a:prstGeom prst="straightConnector1">
            <a:avLst/>
          </a:prstGeom>
          <a:noFill/>
          <a:ln w="19050" cap="flat" cmpd="sng">
            <a:solidFill>
              <a:srgbClr val="800000"/>
            </a:solidFill>
            <a:prstDash val="solid"/>
            <a:round/>
            <a:headEnd type="none" w="sm" len="sm"/>
            <a:tailEnd type="stealth" w="med" len="med"/>
          </a:ln>
        </p:spPr>
      </p:cxnSp>
      <p:sp>
        <p:nvSpPr>
          <p:cNvPr id="478" name="Google Shape;478;p61"/>
          <p:cNvSpPr/>
          <p:nvPr/>
        </p:nvSpPr>
        <p:spPr>
          <a:xfrm>
            <a:off x="7662677" y="2817870"/>
            <a:ext cx="1684013" cy="114324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1200" b="1" i="0" u="none" strike="noStrike" cap="none">
                <a:solidFill>
                  <a:schemeClr val="dk1"/>
                </a:solidFill>
                <a:latin typeface="Calibri"/>
                <a:ea typeface="Calibri"/>
                <a:cs typeface="Calibri"/>
                <a:sym typeface="Calibri"/>
              </a:rPr>
              <a:t>2. </a:t>
            </a:r>
            <a:r>
              <a:rPr lang="en-US" sz="1200" b="0" i="0" u="none" strike="noStrike" cap="none">
                <a:solidFill>
                  <a:schemeClr val="dk1"/>
                </a:solidFill>
                <a:latin typeface="Calibri"/>
                <a:ea typeface="Calibri"/>
                <a:cs typeface="Calibri"/>
                <a:sym typeface="Calibri"/>
              </a:rPr>
              <a:t>La Base Tributable se multiplica por el factor, pero en el ejemplo queda exento.</a:t>
            </a:r>
            <a:endParaRPr sz="1200" b="0" i="0" u="none" strike="noStrike" cap="none">
              <a:solidFill>
                <a:schemeClr val="dk1"/>
              </a:solidFill>
              <a:latin typeface="Calibri"/>
              <a:ea typeface="Calibri"/>
              <a:cs typeface="Calibri"/>
              <a:sym typeface="Calibri"/>
            </a:endParaRPr>
          </a:p>
        </p:txBody>
      </p:sp>
      <p:sp>
        <p:nvSpPr>
          <p:cNvPr id="480" name="Google Shape;480;p61"/>
          <p:cNvSpPr/>
          <p:nvPr/>
        </p:nvSpPr>
        <p:spPr>
          <a:xfrm>
            <a:off x="7654112" y="4090184"/>
            <a:ext cx="1785708"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rgbClr val="000000"/>
                </a:solidFill>
                <a:latin typeface="Calibri"/>
                <a:ea typeface="Calibri"/>
                <a:cs typeface="Calibri"/>
                <a:sym typeface="Calibri"/>
              </a:rPr>
              <a:t>3. </a:t>
            </a:r>
            <a:r>
              <a:rPr lang="en-US" sz="1200" b="0" i="0" u="none" strike="noStrike" cap="none">
                <a:solidFill>
                  <a:schemeClr val="dk1"/>
                </a:solidFill>
                <a:latin typeface="Calibri"/>
                <a:ea typeface="Calibri"/>
                <a:cs typeface="Calibri"/>
                <a:sym typeface="Calibri"/>
              </a:rPr>
              <a:t>Al monto obtenido en el punto 2, se le debe rebajar la cantidad a rebajar.</a:t>
            </a:r>
            <a:endParaRPr sz="1200" b="0" i="0" u="none" strike="noStrike" cap="none">
              <a:solidFill>
                <a:schemeClr val="dk1"/>
              </a:solidFill>
              <a:latin typeface="Calibri"/>
              <a:ea typeface="Calibri"/>
              <a:cs typeface="Calibri"/>
              <a:sym typeface="Calibri"/>
            </a:endParaRPr>
          </a:p>
        </p:txBody>
      </p:sp>
      <p:sp>
        <p:nvSpPr>
          <p:cNvPr id="481" name="Google Shape;481;p61"/>
          <p:cNvSpPr/>
          <p:nvPr/>
        </p:nvSpPr>
        <p:spPr>
          <a:xfrm>
            <a:off x="7739063" y="5626428"/>
            <a:ext cx="15954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chemeClr val="dk1"/>
                </a:solidFill>
                <a:latin typeface="Calibri"/>
                <a:ea typeface="Calibri"/>
                <a:cs typeface="Calibri"/>
                <a:sym typeface="Calibri"/>
              </a:rPr>
              <a:t>4. </a:t>
            </a:r>
            <a:r>
              <a:rPr lang="en-US" sz="1200" b="0" i="0" u="none" strike="noStrike" cap="none">
                <a:solidFill>
                  <a:schemeClr val="dk1"/>
                </a:solidFill>
                <a:latin typeface="Calibri"/>
                <a:ea typeface="Calibri"/>
                <a:cs typeface="Calibri"/>
                <a:sym typeface="Calibri"/>
              </a:rPr>
              <a:t>El Impuesto a retener es: </a:t>
            </a:r>
            <a:r>
              <a:rPr lang="en-US" sz="1200" b="1" i="0" u="none" strike="noStrike" cap="none">
                <a:solidFill>
                  <a:schemeClr val="dk1"/>
                </a:solidFill>
                <a:latin typeface="Calibri"/>
                <a:ea typeface="Calibri"/>
                <a:cs typeface="Calibri"/>
                <a:sym typeface="Calibri"/>
              </a:rPr>
              <a:t>0</a:t>
            </a:r>
            <a:endParaRPr sz="1200" b="1" i="0" u="none" strike="noStrike" cap="none">
              <a:solidFill>
                <a:schemeClr val="dk1"/>
              </a:solidFill>
              <a:latin typeface="Calibri"/>
              <a:ea typeface="Calibri"/>
              <a:cs typeface="Calibri"/>
              <a:sym typeface="Calibri"/>
            </a:endParaRPr>
          </a:p>
        </p:txBody>
      </p:sp>
      <p:pic>
        <p:nvPicPr>
          <p:cNvPr id="9" name="Imagen 8"/>
          <p:cNvPicPr>
            <a:picLocks noChangeAspect="1"/>
          </p:cNvPicPr>
          <p:nvPr/>
        </p:nvPicPr>
        <p:blipFill>
          <a:blip r:embed="rId3"/>
          <a:stretch>
            <a:fillRect/>
          </a:stretch>
        </p:blipFill>
        <p:spPr>
          <a:xfrm>
            <a:off x="2494172" y="3366015"/>
            <a:ext cx="4829065" cy="2661734"/>
          </a:xfrm>
          <a:prstGeom prst="rect">
            <a:avLst/>
          </a:prstGeom>
        </p:spPr>
      </p:pic>
      <p:cxnSp>
        <p:nvCxnSpPr>
          <p:cNvPr id="477" name="Google Shape;477;p61"/>
          <p:cNvCxnSpPr/>
          <p:nvPr/>
        </p:nvCxnSpPr>
        <p:spPr>
          <a:xfrm>
            <a:off x="1598096" y="4494416"/>
            <a:ext cx="1709647" cy="0"/>
          </a:xfrm>
          <a:prstGeom prst="straightConnector1">
            <a:avLst/>
          </a:prstGeom>
          <a:noFill/>
          <a:ln w="19050" cap="flat" cmpd="sng">
            <a:solidFill>
              <a:srgbClr val="800000"/>
            </a:solidFill>
            <a:prstDash val="solid"/>
            <a:round/>
            <a:headEnd type="none" w="sm" len="sm"/>
            <a:tailEnd type="stealth" w="med" len="med"/>
          </a:ln>
        </p:spPr>
      </p:cxnSp>
      <p:cxnSp>
        <p:nvCxnSpPr>
          <p:cNvPr id="479" name="Google Shape;479;p61"/>
          <p:cNvCxnSpPr/>
          <p:nvPr/>
        </p:nvCxnSpPr>
        <p:spPr>
          <a:xfrm flipH="1">
            <a:off x="5311471" y="3124200"/>
            <a:ext cx="2392776" cy="1346200"/>
          </a:xfrm>
          <a:prstGeom prst="straightConnector1">
            <a:avLst/>
          </a:prstGeom>
          <a:noFill/>
          <a:ln w="19050" cap="flat" cmpd="sng">
            <a:solidFill>
              <a:srgbClr val="800000"/>
            </a:solidFill>
            <a:prstDash val="solid"/>
            <a:round/>
            <a:headEnd type="none" w="sm" len="sm"/>
            <a:tailEnd type="stealth" w="med" len="med"/>
          </a:ln>
        </p:spPr>
      </p:cxnSp>
      <p:cxnSp>
        <p:nvCxnSpPr>
          <p:cNvPr id="482" name="Google Shape;482;p61"/>
          <p:cNvCxnSpPr/>
          <p:nvPr/>
        </p:nvCxnSpPr>
        <p:spPr>
          <a:xfrm flipH="1">
            <a:off x="6172248" y="4224867"/>
            <a:ext cx="1498134" cy="245533"/>
          </a:xfrm>
          <a:prstGeom prst="straightConnector1">
            <a:avLst/>
          </a:prstGeom>
          <a:noFill/>
          <a:ln w="19050" cap="flat" cmpd="sng">
            <a:solidFill>
              <a:srgbClr val="800000"/>
            </a:solidFill>
            <a:prstDash val="solid"/>
            <a:round/>
            <a:headEnd type="none" w="sm" len="sm"/>
            <a:tailEnd type="stealth" w="med" len="med"/>
          </a:ln>
        </p:spPr>
      </p:cxnSp>
    </p:spTree>
    <p:extLst>
      <p:ext uri="{BB962C8B-B14F-4D97-AF65-F5344CB8AC3E}">
        <p14:creationId xmlns:p14="http://schemas.microsoft.com/office/powerpoint/2010/main" val="41481693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2"/>
          <p:cNvSpPr/>
          <p:nvPr/>
        </p:nvSpPr>
        <p:spPr>
          <a:xfrm>
            <a:off x="508000" y="2146300"/>
            <a:ext cx="8851900" cy="4559300"/>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88" name="Google Shape;488;p62"/>
          <p:cNvSpPr/>
          <p:nvPr/>
        </p:nvSpPr>
        <p:spPr>
          <a:xfrm>
            <a:off x="4918970" y="4567767"/>
            <a:ext cx="4301230" cy="651933"/>
          </a:xfrm>
          <a:prstGeom prst="roundRect">
            <a:avLst>
              <a:gd name="adj" fmla="val 9867"/>
            </a:avLst>
          </a:prstGeom>
          <a:solidFill>
            <a:srgbClr val="FFB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89" name="Google Shape;489;p62"/>
          <p:cNvSpPr/>
          <p:nvPr/>
        </p:nvSpPr>
        <p:spPr>
          <a:xfrm>
            <a:off x="385761" y="1073706"/>
            <a:ext cx="9334501"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rgbClr val="ED6B00"/>
                </a:solidFill>
                <a:latin typeface="Calibri"/>
                <a:ea typeface="Calibri"/>
                <a:cs typeface="Calibri"/>
                <a:sym typeface="Calibri"/>
              </a:rPr>
              <a:t>LA PLANILLA ELECTRÓNICA COMO HERRAMIENTA DE </a:t>
            </a:r>
            <a:br>
              <a:rPr lang="en-US" sz="2600" b="1" i="0" u="none" strike="noStrike" cap="none">
                <a:solidFill>
                  <a:srgbClr val="ED6B00"/>
                </a:solidFill>
                <a:latin typeface="Calibri"/>
                <a:ea typeface="Calibri"/>
                <a:cs typeface="Calibri"/>
                <a:sym typeface="Calibri"/>
              </a:rPr>
            </a:br>
            <a:r>
              <a:rPr lang="en-US" sz="2600" b="0" i="0" u="none" strike="noStrike" cap="none">
                <a:solidFill>
                  <a:srgbClr val="A93501"/>
                </a:solidFill>
                <a:latin typeface="Calibri"/>
                <a:ea typeface="Calibri"/>
                <a:cs typeface="Calibri"/>
                <a:sym typeface="Calibri"/>
              </a:rPr>
              <a:t>CÁLCULOS PARCIALES DE REMUNERACIONES</a:t>
            </a:r>
            <a:endParaRPr sz="2600" b="0" i="0" u="none" strike="noStrike" cap="none">
              <a:solidFill>
                <a:srgbClr val="A93501"/>
              </a:solidFill>
              <a:latin typeface="Calibri"/>
              <a:ea typeface="Calibri"/>
              <a:cs typeface="Calibri"/>
              <a:sym typeface="Calibri"/>
            </a:endParaRPr>
          </a:p>
        </p:txBody>
      </p:sp>
      <p:sp>
        <p:nvSpPr>
          <p:cNvPr id="490" name="Google Shape;490;p62"/>
          <p:cNvSpPr/>
          <p:nvPr/>
        </p:nvSpPr>
        <p:spPr>
          <a:xfrm>
            <a:off x="5121073" y="1605340"/>
            <a:ext cx="7693989" cy="64807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200" b="1" i="0" u="none" strike="noStrike" cap="none">
              <a:solidFill>
                <a:srgbClr val="ED6B00"/>
              </a:solidFill>
              <a:latin typeface="Calibri"/>
              <a:ea typeface="Calibri"/>
              <a:cs typeface="Calibri"/>
              <a:sym typeface="Calibri"/>
            </a:endParaRPr>
          </a:p>
        </p:txBody>
      </p:sp>
      <p:sp>
        <p:nvSpPr>
          <p:cNvPr id="491" name="Google Shape;491;p62"/>
          <p:cNvSpPr txBox="1"/>
          <p:nvPr/>
        </p:nvSpPr>
        <p:spPr>
          <a:xfrm>
            <a:off x="696869" y="2320255"/>
            <a:ext cx="773593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Trabajaremos con el descuento Varios de la liquidación:</a:t>
            </a:r>
            <a:endParaRPr/>
          </a:p>
        </p:txBody>
      </p:sp>
      <p:sp>
        <p:nvSpPr>
          <p:cNvPr id="492" name="Google Shape;492;p62"/>
          <p:cNvSpPr txBox="1"/>
          <p:nvPr/>
        </p:nvSpPr>
        <p:spPr>
          <a:xfrm>
            <a:off x="8055585" y="1230213"/>
            <a:ext cx="3185019" cy="261610"/>
          </a:xfrm>
          <a:prstGeom prst="rect">
            <a:avLst/>
          </a:prstGeom>
          <a:noFill/>
          <a:ln>
            <a:noFill/>
          </a:ln>
        </p:spPr>
        <p:txBody>
          <a:bodyPr spcFirstLastPara="1" wrap="square" lIns="91425" tIns="45700" rIns="91425" bIns="45700" anchor="t" anchorCtr="0">
            <a:spAutoFit/>
          </a:bodyPr>
          <a:lstStyle/>
          <a:p>
            <a:pPr marL="136800" marR="0" lvl="0" indent="-66949" algn="l" rtl="0">
              <a:lnSpc>
                <a:spcPct val="100000"/>
              </a:lnSpc>
              <a:spcBef>
                <a:spcPts val="0"/>
              </a:spcBef>
              <a:spcAft>
                <a:spcPts val="0"/>
              </a:spcAft>
              <a:buClr>
                <a:srgbClr val="000000"/>
              </a:buClr>
              <a:buSzPts val="1100"/>
              <a:buFont typeface="Arial"/>
              <a:buNone/>
            </a:pPr>
            <a:endParaRPr sz="1100" b="1" i="0" u="none" strike="noStrike" cap="none">
              <a:solidFill>
                <a:srgbClr val="800000"/>
              </a:solidFill>
              <a:latin typeface="Calibri"/>
              <a:ea typeface="Calibri"/>
              <a:cs typeface="Calibri"/>
              <a:sym typeface="Calibri"/>
            </a:endParaRPr>
          </a:p>
        </p:txBody>
      </p:sp>
      <p:sp>
        <p:nvSpPr>
          <p:cNvPr id="496" name="Google Shape;496;p62"/>
          <p:cNvSpPr txBox="1"/>
          <p:nvPr/>
        </p:nvSpPr>
        <p:spPr>
          <a:xfrm>
            <a:off x="1090569" y="1786855"/>
            <a:ext cx="94711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sp>
        <p:nvSpPr>
          <p:cNvPr id="497" name="Google Shape;497;p62"/>
          <p:cNvSpPr txBox="1"/>
          <p:nvPr/>
        </p:nvSpPr>
        <p:spPr>
          <a:xfrm>
            <a:off x="4980435" y="2986646"/>
            <a:ext cx="4152900" cy="1384954"/>
          </a:xfrm>
          <a:prstGeom prst="rect">
            <a:avLst/>
          </a:prstGeom>
          <a:noFill/>
          <a:ln>
            <a:noFill/>
          </a:ln>
        </p:spPr>
        <p:txBody>
          <a:bodyPr spcFirstLastPara="1" wrap="square" lIns="91425" tIns="45700" rIns="91425" bIns="45700" anchor="t" anchorCtr="0">
            <a:spAutoFit/>
          </a:bodyPr>
          <a:lstStyle/>
          <a:p>
            <a:pPr lvl="0"/>
            <a:r>
              <a:rPr lang="es-CL" sz="1400" b="1" i="0" u="none" strike="noStrike" cap="none" dirty="0" smtClean="0">
                <a:solidFill>
                  <a:srgbClr val="000000"/>
                </a:solidFill>
                <a:latin typeface="Calibri"/>
                <a:ea typeface="Calibri"/>
                <a:cs typeface="Calibri"/>
                <a:sym typeface="Calibri"/>
              </a:rPr>
              <a:t>Los </a:t>
            </a:r>
            <a:r>
              <a:rPr lang="es-CL" b="1" dirty="0" smtClean="0">
                <a:latin typeface="Calibri"/>
                <a:ea typeface="Calibri"/>
                <a:cs typeface="Calibri"/>
                <a:sym typeface="Calibri"/>
              </a:rPr>
              <a:t>D</a:t>
            </a:r>
            <a:r>
              <a:rPr lang="es-CL" sz="1400" b="1" i="0" u="none" strike="noStrike" cap="none" dirty="0" smtClean="0">
                <a:solidFill>
                  <a:srgbClr val="000000"/>
                </a:solidFill>
                <a:latin typeface="Calibri"/>
                <a:ea typeface="Calibri"/>
                <a:cs typeface="Calibri"/>
                <a:sym typeface="Calibri"/>
              </a:rPr>
              <a:t>escuentos Varios son pactados entre trabajador y empleador, pero en ningún caso se puede descontar más de un 15% de la remuneración imponible, salvo vivienda y educación </a:t>
            </a:r>
            <a:r>
              <a:rPr lang="es-CL" b="1" dirty="0" smtClean="0">
                <a:latin typeface="Calibri"/>
                <a:ea typeface="Calibri"/>
                <a:cs typeface="Calibri"/>
                <a:sym typeface="Calibri"/>
              </a:rPr>
              <a:t>que puede ser </a:t>
            </a:r>
            <a:r>
              <a:rPr lang="es-CL" sz="1400" b="1" i="0" u="none" strike="noStrike" cap="none" dirty="0" smtClean="0">
                <a:solidFill>
                  <a:srgbClr val="000000"/>
                </a:solidFill>
                <a:latin typeface="Calibri"/>
                <a:ea typeface="Calibri"/>
                <a:cs typeface="Calibri"/>
                <a:sym typeface="Calibri"/>
              </a:rPr>
              <a:t>hasta un 30% de la </a:t>
            </a:r>
            <a:r>
              <a:rPr lang="es-CL" b="1" dirty="0" smtClean="0">
                <a:latin typeface="Calibri"/>
                <a:ea typeface="Calibri"/>
                <a:cs typeface="Calibri"/>
                <a:sym typeface="Calibri"/>
              </a:rPr>
              <a:t>remuneración imponible, </a:t>
            </a:r>
            <a:r>
              <a:rPr lang="es-CL" sz="1400" b="1" i="0" u="none" strike="noStrike" cap="none" dirty="0" smtClean="0">
                <a:solidFill>
                  <a:srgbClr val="000000"/>
                </a:solidFill>
                <a:latin typeface="Calibri"/>
                <a:ea typeface="Calibri"/>
                <a:cs typeface="Calibri"/>
                <a:sym typeface="Calibri"/>
              </a:rPr>
              <a:t>es decir, entre los dos da un máximo de un 45%.</a:t>
            </a:r>
            <a:endParaRPr lang="es-CL" dirty="0"/>
          </a:p>
        </p:txBody>
      </p:sp>
      <p:sp>
        <p:nvSpPr>
          <p:cNvPr id="498" name="Google Shape;498;p62"/>
          <p:cNvSpPr/>
          <p:nvPr/>
        </p:nvSpPr>
        <p:spPr>
          <a:xfrm>
            <a:off x="4978400" y="4673928"/>
            <a:ext cx="485775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Total descuentos es la suma de:</a:t>
            </a:r>
            <a:r>
              <a:rPr lang="en-US" sz="1400" b="0" i="0" u="none" strike="noStrike" cap="none">
                <a:solidFill>
                  <a:srgbClr val="000000"/>
                </a:solidFill>
                <a:latin typeface="Calibri"/>
                <a:ea typeface="Calibri"/>
                <a:cs typeface="Calibri"/>
                <a:sym typeface="Calibri"/>
              </a:rPr>
              <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Desc. Previsional</a:t>
            </a:r>
            <a:r>
              <a:rPr lang="en-US" sz="1400" b="0" i="0" u="sng" strike="noStrike" cap="none">
                <a:solidFill>
                  <a:srgbClr val="000000"/>
                </a:solidFill>
                <a:latin typeface="Calibri"/>
                <a:ea typeface="Calibri"/>
                <a:cs typeface="Calibri"/>
                <a:sym typeface="Calibri"/>
              </a:rPr>
              <a:t> </a:t>
            </a:r>
            <a:r>
              <a:rPr lang="en-US" sz="1400" b="1" i="0" u="sng" strike="noStrike" cap="none">
                <a:solidFill>
                  <a:srgbClr val="800000"/>
                </a:solidFill>
                <a:latin typeface="Calibri"/>
                <a:ea typeface="Calibri"/>
                <a:cs typeface="Calibri"/>
                <a:sym typeface="Calibri"/>
              </a:rPr>
              <a:t>más</a:t>
            </a:r>
            <a:r>
              <a:rPr lang="en-US" sz="1400" b="0" i="0" u="none" strike="noStrike" cap="none">
                <a:solidFill>
                  <a:srgbClr val="000000"/>
                </a:solidFill>
                <a:latin typeface="Calibri"/>
                <a:ea typeface="Calibri"/>
                <a:cs typeface="Calibri"/>
                <a:sym typeface="Calibri"/>
              </a:rPr>
              <a:t> Imp. Único </a:t>
            </a:r>
            <a:r>
              <a:rPr lang="en-US" sz="1400" b="1" i="0" u="sng" strike="noStrike" cap="none">
                <a:solidFill>
                  <a:srgbClr val="800000"/>
                </a:solidFill>
                <a:latin typeface="Calibri"/>
                <a:ea typeface="Calibri"/>
                <a:cs typeface="Calibri"/>
                <a:sym typeface="Calibri"/>
              </a:rPr>
              <a:t>más</a:t>
            </a:r>
            <a:r>
              <a:rPr lang="en-US" sz="1400" b="0" i="0" u="none" strike="noStrike" cap="none">
                <a:solidFill>
                  <a:srgbClr val="000000"/>
                </a:solidFill>
                <a:latin typeface="Calibri"/>
                <a:ea typeface="Calibri"/>
                <a:cs typeface="Calibri"/>
                <a:sym typeface="Calibri"/>
              </a:rPr>
              <a:t> Total desc. Varios</a:t>
            </a:r>
            <a:endParaRPr sz="1400" b="0" i="0" u="none" strike="noStrike" cap="none">
              <a:solidFill>
                <a:srgbClr val="000000"/>
              </a:solidFill>
              <a:latin typeface="Calibri"/>
              <a:ea typeface="Calibri"/>
              <a:cs typeface="Calibri"/>
              <a:sym typeface="Calibri"/>
            </a:endParaRPr>
          </a:p>
        </p:txBody>
      </p:sp>
      <p:sp>
        <p:nvSpPr>
          <p:cNvPr id="499" name="Google Shape;499;p62"/>
          <p:cNvSpPr/>
          <p:nvPr/>
        </p:nvSpPr>
        <p:spPr>
          <a:xfrm>
            <a:off x="4918970" y="5617678"/>
            <a:ext cx="4301230" cy="651933"/>
          </a:xfrm>
          <a:prstGeom prst="roundRect">
            <a:avLst>
              <a:gd name="adj" fmla="val 9867"/>
            </a:avLst>
          </a:prstGeom>
          <a:solidFill>
            <a:srgbClr val="FFB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00" name="Google Shape;500;p62"/>
          <p:cNvSpPr/>
          <p:nvPr/>
        </p:nvSpPr>
        <p:spPr>
          <a:xfrm>
            <a:off x="5382199" y="5818861"/>
            <a:ext cx="2967479"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 </a:t>
            </a:r>
            <a:r>
              <a:rPr lang="en-US" sz="1400" b="1" i="0" u="none" strike="noStrike" cap="none" dirty="0" smtClean="0">
                <a:solidFill>
                  <a:srgbClr val="000000"/>
                </a:solidFill>
                <a:latin typeface="Calibri"/>
                <a:ea typeface="Calibri"/>
                <a:cs typeface="Calibri"/>
                <a:sym typeface="Calibri"/>
              </a:rPr>
              <a:t>143.592+ </a:t>
            </a:r>
            <a:r>
              <a:rPr lang="en-US" sz="1400" b="1" i="0" u="none" strike="noStrike" cap="none" dirty="0">
                <a:solidFill>
                  <a:srgbClr val="000000"/>
                </a:solidFill>
                <a:latin typeface="Calibri"/>
                <a:ea typeface="Calibri"/>
                <a:cs typeface="Calibri"/>
                <a:sym typeface="Calibri"/>
              </a:rPr>
              <a:t>$ 0 + $ 18.000 = $ </a:t>
            </a:r>
            <a:r>
              <a:rPr lang="en-US" sz="1400" b="1" i="0" u="none" strike="noStrike" cap="none" dirty="0" smtClean="0">
                <a:solidFill>
                  <a:srgbClr val="000000"/>
                </a:solidFill>
                <a:latin typeface="Calibri"/>
                <a:ea typeface="Calibri"/>
                <a:cs typeface="Calibri"/>
                <a:sym typeface="Calibri"/>
              </a:rPr>
              <a:t>161.592</a:t>
            </a:r>
            <a:endParaRPr dirty="0"/>
          </a:p>
        </p:txBody>
      </p:sp>
      <p:pic>
        <p:nvPicPr>
          <p:cNvPr id="20" name="Imagen 19"/>
          <p:cNvPicPr>
            <a:picLocks noChangeAspect="1"/>
          </p:cNvPicPr>
          <p:nvPr/>
        </p:nvPicPr>
        <p:blipFill>
          <a:blip r:embed="rId3"/>
          <a:stretch>
            <a:fillRect/>
          </a:stretch>
        </p:blipFill>
        <p:spPr>
          <a:xfrm>
            <a:off x="1476445" y="2798212"/>
            <a:ext cx="2050332" cy="3497263"/>
          </a:xfrm>
          <a:prstGeom prst="rect">
            <a:avLst/>
          </a:prstGeom>
        </p:spPr>
      </p:pic>
      <p:sp>
        <p:nvSpPr>
          <p:cNvPr id="495" name="Google Shape;495;p62"/>
          <p:cNvSpPr/>
          <p:nvPr/>
        </p:nvSpPr>
        <p:spPr>
          <a:xfrm>
            <a:off x="2968100" y="4657046"/>
            <a:ext cx="628527" cy="410633"/>
          </a:xfrm>
          <a:prstGeom prst="ellipse">
            <a:avLst/>
          </a:prstGeom>
          <a:noFill/>
          <a:ln w="19050" cap="flat" cmpd="sng">
            <a:solidFill>
              <a:srgbClr val="A935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1" name="Google Shape;501;p62"/>
          <p:cNvSpPr/>
          <p:nvPr/>
        </p:nvSpPr>
        <p:spPr>
          <a:xfrm>
            <a:off x="2898250" y="5686990"/>
            <a:ext cx="628527" cy="300564"/>
          </a:xfrm>
          <a:prstGeom prst="ellipse">
            <a:avLst/>
          </a:prstGeom>
          <a:noFill/>
          <a:ln w="19050" cap="flat" cmpd="sng">
            <a:solidFill>
              <a:srgbClr val="A9350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502" name="Google Shape;502;p62"/>
          <p:cNvCxnSpPr>
            <a:stCxn id="501" idx="7"/>
          </p:cNvCxnSpPr>
          <p:nvPr/>
        </p:nvCxnSpPr>
        <p:spPr>
          <a:xfrm flipV="1">
            <a:off x="3434731" y="5173841"/>
            <a:ext cx="4624015" cy="557166"/>
          </a:xfrm>
          <a:prstGeom prst="straightConnector1">
            <a:avLst/>
          </a:prstGeom>
          <a:noFill/>
          <a:ln w="19050" cap="flat" cmpd="sng">
            <a:solidFill>
              <a:srgbClr val="800000"/>
            </a:solidFill>
            <a:prstDash val="solid"/>
            <a:round/>
            <a:headEnd type="none" w="sm" len="sm"/>
            <a:tailEnd type="stealth" w="med" len="med"/>
          </a:ln>
        </p:spPr>
      </p:cxnSp>
    </p:spTree>
    <p:extLst>
      <p:ext uri="{BB962C8B-B14F-4D97-AF65-F5344CB8AC3E}">
        <p14:creationId xmlns:p14="http://schemas.microsoft.com/office/powerpoint/2010/main" val="236326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8"/>
          <p:cNvSpPr txBox="1"/>
          <p:nvPr/>
        </p:nvSpPr>
        <p:spPr>
          <a:xfrm>
            <a:off x="424015" y="2308949"/>
            <a:ext cx="2760221" cy="2491991"/>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i="0" u="none" strike="noStrike" cap="none">
                <a:solidFill>
                  <a:schemeClr val="dk1"/>
                </a:solidFill>
                <a:latin typeface="Calibri"/>
                <a:ea typeface="Calibri"/>
                <a:cs typeface="Calibri"/>
                <a:sym typeface="Calibri"/>
              </a:rPr>
              <a:t>OA 2</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Calcular remuneraciones y finiquitos, obligaciones tributarias y previsionales del o las trabajadoras de una empresa, de acuerdo a lo  estipulado en los contratos de trabajo.</a:t>
            </a:r>
            <a:endParaRPr/>
          </a:p>
          <a:p>
            <a:pPr marL="0" marR="0" lvl="0" indent="0" algn="l" rtl="0">
              <a:lnSpc>
                <a:spcPct val="50000"/>
              </a:lnSpc>
              <a:spcBef>
                <a:spcPts val="0"/>
              </a:spcBef>
              <a:spcAft>
                <a:spcPts val="0"/>
              </a:spcAft>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400" b="1" i="0" u="none" strike="noStrike" cap="none">
                <a:solidFill>
                  <a:schemeClr val="dk1"/>
                </a:solidFill>
                <a:latin typeface="Calibri"/>
                <a:ea typeface="Calibri"/>
                <a:cs typeface="Calibri"/>
                <a:sym typeface="Calibri"/>
              </a:rPr>
              <a:t>OA Genérico</a:t>
            </a:r>
            <a:endParaRPr/>
          </a:p>
          <a:p>
            <a:pPr marL="0" marR="0" lvl="0" indent="0" algn="l"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B - C - F - H</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r>
            <a:br>
              <a:rPr lang="en-US" sz="1400" b="0" i="0" u="none" strike="noStrike" cap="none">
                <a:solidFill>
                  <a:srgbClr val="000000"/>
                </a:solidFill>
                <a:latin typeface="Arial"/>
                <a:ea typeface="Arial"/>
                <a:cs typeface="Arial"/>
                <a:sym typeface="Arial"/>
              </a:rPr>
            </a:br>
            <a:endParaRPr sz="1400" b="1" i="0" u="none" strike="noStrike" cap="none">
              <a:solidFill>
                <a:srgbClr val="76384D"/>
              </a:solidFill>
              <a:latin typeface="Calibri"/>
              <a:ea typeface="Calibri"/>
              <a:cs typeface="Calibri"/>
              <a:sym typeface="Calibri"/>
            </a:endParaRPr>
          </a:p>
        </p:txBody>
      </p:sp>
      <p:sp>
        <p:nvSpPr>
          <p:cNvPr id="88" name="Google Shape;88;p38"/>
          <p:cNvSpPr/>
          <p:nvPr/>
        </p:nvSpPr>
        <p:spPr>
          <a:xfrm>
            <a:off x="252573" y="1472660"/>
            <a:ext cx="2980513" cy="4543828"/>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9" name="Google Shape;89;p38"/>
          <p:cNvSpPr txBox="1"/>
          <p:nvPr/>
        </p:nvSpPr>
        <p:spPr>
          <a:xfrm>
            <a:off x="358671" y="2041003"/>
            <a:ext cx="2768317"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ED6B00"/>
                </a:solidFill>
                <a:latin typeface="Calibri"/>
                <a:ea typeface="Calibri"/>
                <a:cs typeface="Calibri"/>
                <a:sym typeface="Calibri"/>
              </a:rPr>
              <a:t>OBJETIVO DE APRENDIZAJE</a:t>
            </a:r>
            <a:endParaRPr sz="1800" b="0" i="0" u="none" strike="noStrike" cap="none">
              <a:solidFill>
                <a:srgbClr val="ED6B00"/>
              </a:solidFill>
              <a:latin typeface="Calibri"/>
              <a:ea typeface="Calibri"/>
              <a:cs typeface="Calibri"/>
              <a:sym typeface="Calibri"/>
            </a:endParaRPr>
          </a:p>
        </p:txBody>
      </p:sp>
      <p:pic>
        <p:nvPicPr>
          <p:cNvPr id="90" name="Google Shape;90;p38"/>
          <p:cNvPicPr preferRelativeResize="0"/>
          <p:nvPr/>
        </p:nvPicPr>
        <p:blipFill rotWithShape="1">
          <a:blip r:embed="rId3">
            <a:alphaModFix/>
          </a:blip>
          <a:srcRect/>
          <a:stretch/>
        </p:blipFill>
        <p:spPr>
          <a:xfrm>
            <a:off x="1410122" y="1203013"/>
            <a:ext cx="702376" cy="669708"/>
          </a:xfrm>
          <a:prstGeom prst="rect">
            <a:avLst/>
          </a:prstGeom>
          <a:noFill/>
          <a:ln>
            <a:noFill/>
          </a:ln>
        </p:spPr>
      </p:pic>
      <p:sp>
        <p:nvSpPr>
          <p:cNvPr id="91" name="Google Shape;91;p38"/>
          <p:cNvSpPr/>
          <p:nvPr/>
        </p:nvSpPr>
        <p:spPr>
          <a:xfrm>
            <a:off x="3362219" y="1472660"/>
            <a:ext cx="2980513" cy="4543827"/>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2" name="Google Shape;92;p38"/>
          <p:cNvSpPr txBox="1"/>
          <p:nvPr/>
        </p:nvSpPr>
        <p:spPr>
          <a:xfrm>
            <a:off x="3421934" y="2474049"/>
            <a:ext cx="2661366" cy="109888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Utiliza software de remuneraciones para elaborar liquidaciones de sueldo y finiquitos,  sobre la base de la información del trabajador y de lo estipulado en los contrato de trabajo aplicando la </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legislación vigente.</a:t>
            </a:r>
            <a:endParaRPr/>
          </a:p>
        </p:txBody>
      </p:sp>
      <p:sp>
        <p:nvSpPr>
          <p:cNvPr id="93" name="Google Shape;93;p38"/>
          <p:cNvSpPr txBox="1"/>
          <p:nvPr/>
        </p:nvSpPr>
        <p:spPr>
          <a:xfrm>
            <a:off x="3561636" y="2041003"/>
            <a:ext cx="2609184"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ED6B00"/>
                </a:solidFill>
                <a:latin typeface="Calibri"/>
                <a:ea typeface="Calibri"/>
                <a:cs typeface="Calibri"/>
                <a:sym typeface="Calibri"/>
              </a:rPr>
              <a:t>APRENDIZAJE ESPERADO</a:t>
            </a:r>
            <a:endParaRPr sz="1800" b="0" i="0" u="none" strike="noStrike" cap="none">
              <a:solidFill>
                <a:srgbClr val="ED6B00"/>
              </a:solidFill>
              <a:latin typeface="Calibri"/>
              <a:ea typeface="Calibri"/>
              <a:cs typeface="Calibri"/>
              <a:sym typeface="Calibri"/>
            </a:endParaRPr>
          </a:p>
        </p:txBody>
      </p:sp>
      <p:pic>
        <p:nvPicPr>
          <p:cNvPr id="94" name="Google Shape;94;p38"/>
          <p:cNvPicPr preferRelativeResize="0"/>
          <p:nvPr/>
        </p:nvPicPr>
        <p:blipFill rotWithShape="1">
          <a:blip r:embed="rId4">
            <a:alphaModFix/>
          </a:blip>
          <a:srcRect/>
          <a:stretch/>
        </p:blipFill>
        <p:spPr>
          <a:xfrm>
            <a:off x="4539906" y="1203013"/>
            <a:ext cx="702376" cy="669708"/>
          </a:xfrm>
          <a:prstGeom prst="rect">
            <a:avLst/>
          </a:prstGeom>
          <a:noFill/>
          <a:ln>
            <a:noFill/>
          </a:ln>
        </p:spPr>
      </p:pic>
      <p:sp>
        <p:nvSpPr>
          <p:cNvPr id="95" name="Google Shape;95;p38"/>
          <p:cNvSpPr/>
          <p:nvPr/>
        </p:nvSpPr>
        <p:spPr>
          <a:xfrm>
            <a:off x="6473043" y="1472660"/>
            <a:ext cx="2980513" cy="5663580"/>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6" name="Google Shape;96;p38"/>
          <p:cNvSpPr txBox="1"/>
          <p:nvPr/>
        </p:nvSpPr>
        <p:spPr>
          <a:xfrm>
            <a:off x="6647973" y="2461349"/>
            <a:ext cx="2445227" cy="142485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500" b="0" i="0" u="none" strike="noStrike" cap="none">
                <a:solidFill>
                  <a:srgbClr val="000000"/>
                </a:solidFill>
                <a:latin typeface="Calibri"/>
                <a:ea typeface="Calibri"/>
                <a:cs typeface="Calibri"/>
                <a:sym typeface="Calibri"/>
              </a:rPr>
              <a:t>Calcula los tipos de Haberes, Tipos de descuentos e impuestos, en una planilla electrónica, en base de la información del trabajador y de lo estipulado en los contratos. </a:t>
            </a:r>
            <a:endParaRPr/>
          </a:p>
        </p:txBody>
      </p:sp>
      <p:sp>
        <p:nvSpPr>
          <p:cNvPr id="97" name="Google Shape;97;p38"/>
          <p:cNvSpPr txBox="1"/>
          <p:nvPr/>
        </p:nvSpPr>
        <p:spPr>
          <a:xfrm>
            <a:off x="6554516" y="2041003"/>
            <a:ext cx="2862260"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ED6B00"/>
                </a:solidFill>
                <a:latin typeface="Calibri"/>
                <a:ea typeface="Calibri"/>
                <a:cs typeface="Calibri"/>
                <a:sym typeface="Calibri"/>
              </a:rPr>
              <a:t>CRITERIOS DE EVALUACIÓN</a:t>
            </a:r>
            <a:endParaRPr sz="1800" b="0" i="0" u="none" strike="noStrike" cap="none">
              <a:solidFill>
                <a:srgbClr val="ED6B00"/>
              </a:solidFill>
              <a:latin typeface="Calibri"/>
              <a:ea typeface="Calibri"/>
              <a:cs typeface="Calibri"/>
              <a:sym typeface="Calibri"/>
            </a:endParaRPr>
          </a:p>
        </p:txBody>
      </p:sp>
      <p:pic>
        <p:nvPicPr>
          <p:cNvPr id="98" name="Google Shape;98;p38"/>
          <p:cNvPicPr preferRelativeResize="0"/>
          <p:nvPr/>
        </p:nvPicPr>
        <p:blipFill rotWithShape="1">
          <a:blip r:embed="rId5">
            <a:alphaModFix/>
          </a:blip>
          <a:srcRect/>
          <a:stretch/>
        </p:blipFill>
        <p:spPr>
          <a:xfrm>
            <a:off x="7649552" y="1203013"/>
            <a:ext cx="702376" cy="669708"/>
          </a:xfrm>
          <a:prstGeom prst="rect">
            <a:avLst/>
          </a:prstGeom>
          <a:noFill/>
          <a:ln>
            <a:noFill/>
          </a:ln>
        </p:spPr>
      </p:pic>
      <p:pic>
        <p:nvPicPr>
          <p:cNvPr id="99" name="Google Shape;99;p38"/>
          <p:cNvPicPr preferRelativeResize="0"/>
          <p:nvPr/>
        </p:nvPicPr>
        <p:blipFill rotWithShape="1">
          <a:blip r:embed="rId6">
            <a:alphaModFix/>
          </a:blip>
          <a:srcRect/>
          <a:stretch/>
        </p:blipFill>
        <p:spPr>
          <a:xfrm flipH="1">
            <a:off x="511864" y="4448534"/>
            <a:ext cx="3103843" cy="2466270"/>
          </a:xfrm>
          <a:prstGeom prst="rect">
            <a:avLst/>
          </a:prstGeom>
          <a:noFill/>
          <a:ln>
            <a:noFill/>
          </a:ln>
        </p:spPr>
      </p:pic>
      <p:pic>
        <p:nvPicPr>
          <p:cNvPr id="100" name="Google Shape;100;p38"/>
          <p:cNvPicPr preferRelativeResize="0"/>
          <p:nvPr/>
        </p:nvPicPr>
        <p:blipFill rotWithShape="1">
          <a:blip r:embed="rId7">
            <a:alphaModFix/>
          </a:blip>
          <a:srcRect b="6869"/>
          <a:stretch/>
        </p:blipFill>
        <p:spPr>
          <a:xfrm flipH="1">
            <a:off x="4553495" y="3898900"/>
            <a:ext cx="2912879" cy="3660775"/>
          </a:xfrm>
          <a:prstGeom prst="rect">
            <a:avLst/>
          </a:prstGeom>
          <a:noFill/>
          <a:ln>
            <a:noFill/>
          </a:ln>
        </p:spPr>
      </p:pic>
      <p:sp>
        <p:nvSpPr>
          <p:cNvPr id="101" name="Google Shape;101;p38"/>
          <p:cNvSpPr/>
          <p:nvPr/>
        </p:nvSpPr>
        <p:spPr>
          <a:xfrm>
            <a:off x="6113463" y="4102428"/>
            <a:ext cx="4857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102" name="Google Shape;102;p38"/>
          <p:cNvSpPr/>
          <p:nvPr/>
        </p:nvSpPr>
        <p:spPr>
          <a:xfrm>
            <a:off x="3435350" y="260906"/>
            <a:ext cx="4857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63"/>
          <p:cNvSpPr/>
          <p:nvPr/>
        </p:nvSpPr>
        <p:spPr>
          <a:xfrm>
            <a:off x="508000" y="2146300"/>
            <a:ext cx="8851900" cy="4559300"/>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10" name="Google Shape;510;p63"/>
          <p:cNvSpPr/>
          <p:nvPr/>
        </p:nvSpPr>
        <p:spPr>
          <a:xfrm>
            <a:off x="385761" y="1073706"/>
            <a:ext cx="9334501"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rgbClr val="ED6B00"/>
                </a:solidFill>
                <a:latin typeface="Calibri"/>
                <a:ea typeface="Calibri"/>
                <a:cs typeface="Calibri"/>
                <a:sym typeface="Calibri"/>
              </a:rPr>
              <a:t>LA PLANILLA ELECTRÓNICA COMO HERRAMIENTA DE </a:t>
            </a:r>
            <a:br>
              <a:rPr lang="en-US" sz="2600" b="1" i="0" u="none" strike="noStrike" cap="none">
                <a:solidFill>
                  <a:srgbClr val="ED6B00"/>
                </a:solidFill>
                <a:latin typeface="Calibri"/>
                <a:ea typeface="Calibri"/>
                <a:cs typeface="Calibri"/>
                <a:sym typeface="Calibri"/>
              </a:rPr>
            </a:br>
            <a:r>
              <a:rPr lang="en-US" sz="2600" b="0" i="0" u="none" strike="noStrike" cap="none">
                <a:solidFill>
                  <a:srgbClr val="A93501"/>
                </a:solidFill>
                <a:latin typeface="Calibri"/>
                <a:ea typeface="Calibri"/>
                <a:cs typeface="Calibri"/>
                <a:sym typeface="Calibri"/>
              </a:rPr>
              <a:t>CÁLCULOS PARCIALES DE REMUNERACIONES</a:t>
            </a:r>
            <a:endParaRPr sz="2600" b="0" i="0" u="none" strike="noStrike" cap="none">
              <a:solidFill>
                <a:srgbClr val="A93501"/>
              </a:solidFill>
              <a:latin typeface="Calibri"/>
              <a:ea typeface="Calibri"/>
              <a:cs typeface="Calibri"/>
              <a:sym typeface="Calibri"/>
            </a:endParaRPr>
          </a:p>
        </p:txBody>
      </p:sp>
      <p:sp>
        <p:nvSpPr>
          <p:cNvPr id="511" name="Google Shape;511;p63"/>
          <p:cNvSpPr/>
          <p:nvPr/>
        </p:nvSpPr>
        <p:spPr>
          <a:xfrm>
            <a:off x="5121073" y="1605340"/>
            <a:ext cx="7693989" cy="64807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3200" b="1" i="0" u="none" strike="noStrike" cap="none">
              <a:solidFill>
                <a:srgbClr val="ED6B00"/>
              </a:solidFill>
              <a:latin typeface="Calibri"/>
              <a:ea typeface="Calibri"/>
              <a:cs typeface="Calibri"/>
              <a:sym typeface="Calibri"/>
            </a:endParaRPr>
          </a:p>
        </p:txBody>
      </p:sp>
      <p:sp>
        <p:nvSpPr>
          <p:cNvPr id="512" name="Google Shape;512;p63"/>
          <p:cNvSpPr txBox="1"/>
          <p:nvPr/>
        </p:nvSpPr>
        <p:spPr>
          <a:xfrm>
            <a:off x="696869" y="2320255"/>
            <a:ext cx="773593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Trabajaremos con el Líquido a pago de la liquidación:</a:t>
            </a:r>
            <a:endParaRPr/>
          </a:p>
        </p:txBody>
      </p:sp>
      <p:sp>
        <p:nvSpPr>
          <p:cNvPr id="513" name="Google Shape;513;p63"/>
          <p:cNvSpPr txBox="1"/>
          <p:nvPr/>
        </p:nvSpPr>
        <p:spPr>
          <a:xfrm>
            <a:off x="8055585" y="1230213"/>
            <a:ext cx="3185019" cy="261610"/>
          </a:xfrm>
          <a:prstGeom prst="rect">
            <a:avLst/>
          </a:prstGeom>
          <a:noFill/>
          <a:ln>
            <a:noFill/>
          </a:ln>
        </p:spPr>
        <p:txBody>
          <a:bodyPr spcFirstLastPara="1" wrap="square" lIns="91425" tIns="45700" rIns="91425" bIns="45700" anchor="t" anchorCtr="0">
            <a:spAutoFit/>
          </a:bodyPr>
          <a:lstStyle/>
          <a:p>
            <a:pPr marL="136800" marR="0" lvl="0" indent="-66949" algn="l" rtl="0">
              <a:lnSpc>
                <a:spcPct val="100000"/>
              </a:lnSpc>
              <a:spcBef>
                <a:spcPts val="0"/>
              </a:spcBef>
              <a:spcAft>
                <a:spcPts val="0"/>
              </a:spcAft>
              <a:buClr>
                <a:srgbClr val="000000"/>
              </a:buClr>
              <a:buSzPts val="1100"/>
              <a:buFont typeface="Arial"/>
              <a:buNone/>
            </a:pPr>
            <a:endParaRPr sz="1100" b="1" i="0" u="none" strike="noStrike" cap="none">
              <a:solidFill>
                <a:srgbClr val="800000"/>
              </a:solidFill>
              <a:latin typeface="Calibri"/>
              <a:ea typeface="Calibri"/>
              <a:cs typeface="Calibri"/>
              <a:sym typeface="Calibri"/>
            </a:endParaRPr>
          </a:p>
        </p:txBody>
      </p:sp>
      <p:sp>
        <p:nvSpPr>
          <p:cNvPr id="514" name="Google Shape;514;p63"/>
          <p:cNvSpPr/>
          <p:nvPr/>
        </p:nvSpPr>
        <p:spPr>
          <a:xfrm>
            <a:off x="6888188" y="3482596"/>
            <a:ext cx="5914237" cy="62443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00" b="0" i="0" u="none" strike="noStrike" cap="none">
              <a:solidFill>
                <a:schemeClr val="dk1"/>
              </a:solidFill>
              <a:latin typeface="Calibri"/>
              <a:ea typeface="Calibri"/>
              <a:cs typeface="Calibri"/>
              <a:sym typeface="Calibri"/>
            </a:endParaRPr>
          </a:p>
        </p:txBody>
      </p:sp>
      <p:sp>
        <p:nvSpPr>
          <p:cNvPr id="516" name="Google Shape;516;p63"/>
          <p:cNvSpPr txBox="1"/>
          <p:nvPr/>
        </p:nvSpPr>
        <p:spPr>
          <a:xfrm>
            <a:off x="1090569" y="1786855"/>
            <a:ext cx="94711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sp>
        <p:nvSpPr>
          <p:cNvPr id="517" name="Google Shape;517;p63"/>
          <p:cNvSpPr/>
          <p:nvPr/>
        </p:nvSpPr>
        <p:spPr>
          <a:xfrm>
            <a:off x="5726531" y="4107026"/>
            <a:ext cx="3848100" cy="651933"/>
          </a:xfrm>
          <a:prstGeom prst="roundRect">
            <a:avLst>
              <a:gd name="adj" fmla="val 9867"/>
            </a:avLst>
          </a:prstGeom>
          <a:solidFill>
            <a:srgbClr val="FFB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18" name="Google Shape;518;p63"/>
          <p:cNvSpPr/>
          <p:nvPr/>
        </p:nvSpPr>
        <p:spPr>
          <a:xfrm>
            <a:off x="6257354" y="4308209"/>
            <a:ext cx="266793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chemeClr val="dk1"/>
                </a:solidFill>
                <a:latin typeface="Calibri"/>
                <a:ea typeface="Calibri"/>
                <a:cs typeface="Calibri"/>
                <a:sym typeface="Calibri"/>
              </a:rPr>
              <a:t>$ 820.573 - $ </a:t>
            </a:r>
            <a:r>
              <a:rPr lang="en-US" sz="1400" b="1" i="0" u="none" strike="noStrike" cap="none" dirty="0" smtClean="0">
                <a:solidFill>
                  <a:schemeClr val="dk1"/>
                </a:solidFill>
                <a:latin typeface="Calibri"/>
                <a:ea typeface="Calibri"/>
                <a:cs typeface="Calibri"/>
                <a:sym typeface="Calibri"/>
              </a:rPr>
              <a:t>161.592 </a:t>
            </a:r>
            <a:r>
              <a:rPr lang="en-US" sz="1400" b="1" i="0" u="none" strike="noStrike" cap="none" dirty="0">
                <a:solidFill>
                  <a:schemeClr val="dk1"/>
                </a:solidFill>
                <a:latin typeface="Calibri"/>
                <a:ea typeface="Calibri"/>
                <a:cs typeface="Calibri"/>
                <a:sym typeface="Calibri"/>
              </a:rPr>
              <a:t>= $ </a:t>
            </a:r>
            <a:r>
              <a:rPr lang="en-US" sz="1400" b="1" i="0" u="none" strike="noStrike" cap="none" dirty="0" smtClean="0">
                <a:solidFill>
                  <a:schemeClr val="dk1"/>
                </a:solidFill>
                <a:latin typeface="Calibri"/>
                <a:ea typeface="Calibri"/>
                <a:cs typeface="Calibri"/>
                <a:sym typeface="Calibri"/>
              </a:rPr>
              <a:t>658.981</a:t>
            </a:r>
            <a:endParaRPr dirty="0"/>
          </a:p>
        </p:txBody>
      </p:sp>
      <p:sp>
        <p:nvSpPr>
          <p:cNvPr id="519" name="Google Shape;519;p63"/>
          <p:cNvSpPr txBox="1"/>
          <p:nvPr/>
        </p:nvSpPr>
        <p:spPr>
          <a:xfrm>
            <a:off x="5786817" y="3225909"/>
            <a:ext cx="357308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b="1" i="0" u="none" strike="noStrike" cap="none" dirty="0" smtClean="0">
                <a:solidFill>
                  <a:srgbClr val="800000"/>
                </a:solidFill>
                <a:latin typeface="Calibri"/>
                <a:ea typeface="Calibri"/>
                <a:cs typeface="Calibri"/>
                <a:sym typeface="Calibri"/>
              </a:rPr>
              <a:t>El líquido a pago se obtiene de la sustracción del total haberes </a:t>
            </a:r>
            <a:r>
              <a:rPr lang="es-CL" b="1" i="0" u="sng" strike="noStrike" cap="none" dirty="0" smtClean="0">
                <a:solidFill>
                  <a:srgbClr val="800000"/>
                </a:solidFill>
                <a:latin typeface="Calibri"/>
                <a:ea typeface="Calibri"/>
                <a:cs typeface="Calibri"/>
                <a:sym typeface="Calibri"/>
              </a:rPr>
              <a:t>menos</a:t>
            </a:r>
            <a:r>
              <a:rPr lang="es-CL" b="1" i="0" u="none" strike="noStrike" cap="none" dirty="0" smtClean="0">
                <a:solidFill>
                  <a:srgbClr val="800000"/>
                </a:solidFill>
                <a:latin typeface="Calibri"/>
                <a:ea typeface="Calibri"/>
                <a:cs typeface="Calibri"/>
                <a:sym typeface="Calibri"/>
              </a:rPr>
              <a:t> total descuento.</a:t>
            </a:r>
            <a:endParaRPr lang="es-CL" sz="1200" dirty="0"/>
          </a:p>
        </p:txBody>
      </p:sp>
      <p:sp>
        <p:nvSpPr>
          <p:cNvPr id="520" name="Google Shape;520;p63"/>
          <p:cNvSpPr/>
          <p:nvPr/>
        </p:nvSpPr>
        <p:spPr>
          <a:xfrm>
            <a:off x="3525373" y="3625950"/>
            <a:ext cx="18466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1" i="0" u="none" strike="noStrike" cap="none">
              <a:solidFill>
                <a:schemeClr val="dk1"/>
              </a:solidFill>
              <a:latin typeface="Calibri"/>
              <a:ea typeface="Calibri"/>
              <a:cs typeface="Calibri"/>
              <a:sym typeface="Calibri"/>
            </a:endParaRPr>
          </a:p>
        </p:txBody>
      </p:sp>
      <p:pic>
        <p:nvPicPr>
          <p:cNvPr id="14" name="Imagen 13"/>
          <p:cNvPicPr>
            <a:picLocks noChangeAspect="1"/>
          </p:cNvPicPr>
          <p:nvPr/>
        </p:nvPicPr>
        <p:blipFill>
          <a:blip r:embed="rId3"/>
          <a:stretch>
            <a:fillRect/>
          </a:stretch>
        </p:blipFill>
        <p:spPr>
          <a:xfrm>
            <a:off x="722731" y="2647716"/>
            <a:ext cx="4768257" cy="3950167"/>
          </a:xfrm>
          <a:prstGeom prst="rect">
            <a:avLst/>
          </a:prstGeom>
        </p:spPr>
      </p:pic>
    </p:spTree>
    <p:extLst>
      <p:ext uri="{BB962C8B-B14F-4D97-AF65-F5344CB8AC3E}">
        <p14:creationId xmlns:p14="http://schemas.microsoft.com/office/powerpoint/2010/main" val="2832965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8"/>
          <p:cNvSpPr/>
          <p:nvPr/>
        </p:nvSpPr>
        <p:spPr>
          <a:xfrm>
            <a:off x="2035277" y="2911885"/>
            <a:ext cx="6999671" cy="2696553"/>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26" name="Google Shape;526;p18"/>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ED6B00"/>
                </a:solidFill>
                <a:latin typeface="Calibri"/>
                <a:ea typeface="Calibri"/>
                <a:cs typeface="Calibri"/>
                <a:sym typeface="Calibri"/>
              </a:rPr>
              <a:t>¿CUÁNTO APRENDIMOS?</a:t>
            </a:r>
            <a:endParaRPr sz="3100" b="1" i="0" u="none" strike="noStrike" cap="none">
              <a:solidFill>
                <a:srgbClr val="ED6B00"/>
              </a:solidFill>
              <a:latin typeface="Calibri"/>
              <a:ea typeface="Calibri"/>
              <a:cs typeface="Calibri"/>
              <a:sym typeface="Calibri"/>
            </a:endParaRPr>
          </a:p>
        </p:txBody>
      </p:sp>
      <p:sp>
        <p:nvSpPr>
          <p:cNvPr id="527" name="Google Shape;527;p18"/>
          <p:cNvSpPr txBox="1"/>
          <p:nvPr/>
        </p:nvSpPr>
        <p:spPr>
          <a:xfrm>
            <a:off x="366450" y="1229932"/>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REVISEMOS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pic>
        <p:nvPicPr>
          <p:cNvPr id="528" name="Google Shape;528;p18"/>
          <p:cNvPicPr preferRelativeResize="0"/>
          <p:nvPr/>
        </p:nvPicPr>
        <p:blipFill rotWithShape="1">
          <a:blip r:embed="rId3">
            <a:alphaModFix/>
          </a:blip>
          <a:srcRect/>
          <a:stretch/>
        </p:blipFill>
        <p:spPr>
          <a:xfrm>
            <a:off x="530942" y="2715213"/>
            <a:ext cx="2812026" cy="3182572"/>
          </a:xfrm>
          <a:prstGeom prst="rect">
            <a:avLst/>
          </a:prstGeom>
          <a:noFill/>
          <a:ln>
            <a:noFill/>
          </a:ln>
        </p:spPr>
      </p:pic>
      <p:pic>
        <p:nvPicPr>
          <p:cNvPr id="529" name="Google Shape;529;p18"/>
          <p:cNvPicPr preferRelativeResize="0"/>
          <p:nvPr/>
        </p:nvPicPr>
        <p:blipFill rotWithShape="1">
          <a:blip r:embed="rId4">
            <a:alphaModFix/>
          </a:blip>
          <a:srcRect/>
          <a:stretch/>
        </p:blipFill>
        <p:spPr>
          <a:xfrm>
            <a:off x="7228123" y="5063613"/>
            <a:ext cx="1705019" cy="1272246"/>
          </a:xfrm>
          <a:prstGeom prst="rect">
            <a:avLst/>
          </a:prstGeom>
          <a:noFill/>
          <a:ln>
            <a:noFill/>
          </a:ln>
        </p:spPr>
      </p:pic>
      <p:pic>
        <p:nvPicPr>
          <p:cNvPr id="530" name="Google Shape;530;p18"/>
          <p:cNvPicPr preferRelativeResize="0"/>
          <p:nvPr/>
        </p:nvPicPr>
        <p:blipFill rotWithShape="1">
          <a:blip r:embed="rId5">
            <a:alphaModFix/>
          </a:blip>
          <a:srcRect/>
          <a:stretch/>
        </p:blipFill>
        <p:spPr>
          <a:xfrm>
            <a:off x="5474444" y="5389023"/>
            <a:ext cx="1651873" cy="884514"/>
          </a:xfrm>
          <a:prstGeom prst="rect">
            <a:avLst/>
          </a:prstGeom>
          <a:noFill/>
          <a:ln>
            <a:noFill/>
          </a:ln>
        </p:spPr>
      </p:pic>
      <p:sp>
        <p:nvSpPr>
          <p:cNvPr id="531" name="Google Shape;531;p18"/>
          <p:cNvSpPr txBox="1"/>
          <p:nvPr/>
        </p:nvSpPr>
        <p:spPr>
          <a:xfrm>
            <a:off x="3972774" y="1171496"/>
            <a:ext cx="1031026" cy="555703"/>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a:solidFill>
                  <a:srgbClr val="FFB375"/>
                </a:solidFill>
                <a:latin typeface="Calibri"/>
                <a:ea typeface="Calibri"/>
                <a:cs typeface="Calibri"/>
                <a:sym typeface="Calibri"/>
              </a:rPr>
              <a:t>15</a:t>
            </a:r>
            <a:endParaRPr sz="5000" b="0" i="0" u="none" strike="noStrike" cap="none">
              <a:solidFill>
                <a:srgbClr val="FFB375"/>
              </a:solidFill>
              <a:latin typeface="Calibri"/>
              <a:ea typeface="Calibri"/>
              <a:cs typeface="Calibri"/>
              <a:sym typeface="Calibri"/>
            </a:endParaRPr>
          </a:p>
        </p:txBody>
      </p:sp>
      <p:sp>
        <p:nvSpPr>
          <p:cNvPr id="532" name="Google Shape;532;p18"/>
          <p:cNvSpPr txBox="1"/>
          <p:nvPr/>
        </p:nvSpPr>
        <p:spPr>
          <a:xfrm>
            <a:off x="3563674" y="3054652"/>
            <a:ext cx="5173926" cy="2495248"/>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n-US" sz="1800" b="0" i="0" u="none" strike="noStrike" cap="none">
                <a:solidFill>
                  <a:srgbClr val="A93501"/>
                </a:solidFill>
                <a:latin typeface="Calibri"/>
                <a:ea typeface="Calibri"/>
                <a:cs typeface="Calibri"/>
                <a:sym typeface="Calibri"/>
              </a:rPr>
              <a:t>LA PLANILLA ELECTRÓNICA COMO HERRAMIENTA </a:t>
            </a:r>
            <a:br>
              <a:rPr lang="en-US" sz="1800" b="0" i="0" u="none" strike="noStrike" cap="none">
                <a:solidFill>
                  <a:srgbClr val="A93501"/>
                </a:solidFill>
                <a:latin typeface="Calibri"/>
                <a:ea typeface="Calibri"/>
                <a:cs typeface="Calibri"/>
                <a:sym typeface="Calibri"/>
              </a:rPr>
            </a:br>
            <a:r>
              <a:rPr lang="en-US" sz="1800" b="0" i="0" u="none" strike="noStrike" cap="none">
                <a:solidFill>
                  <a:srgbClr val="A93501"/>
                </a:solidFill>
                <a:latin typeface="Calibri"/>
                <a:ea typeface="Calibri"/>
                <a:cs typeface="Calibri"/>
                <a:sym typeface="Calibri"/>
              </a:rPr>
              <a:t>DE CÁLCULOS PARCIALES DE REMUNERACIONES</a:t>
            </a:r>
            <a:endParaRPr sz="1800" b="0" i="0" u="none" strike="noStrike" cap="none">
              <a:solidFill>
                <a:srgbClr val="A93501"/>
              </a:solidFill>
              <a:latin typeface="Calibri"/>
              <a:ea typeface="Calibri"/>
              <a:cs typeface="Calibri"/>
              <a:sym typeface="Calibri"/>
            </a:endParaRPr>
          </a:p>
          <a:p>
            <a:pPr marL="0" marR="0" lvl="0" indent="0" algn="l" rtl="0">
              <a:lnSpc>
                <a:spcPct val="6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Calibri"/>
                <a:ea typeface="Calibri"/>
                <a:cs typeface="Calibri"/>
                <a:sym typeface="Calibri"/>
              </a:rPr>
              <a:t>Para revisar los temas trabajados a lo largo de la presentación, te invito a desarrollar la </a:t>
            </a:r>
            <a:r>
              <a:rPr lang="en-US" sz="1700" b="1" i="0" u="none" strike="noStrike" cap="none">
                <a:solidFill>
                  <a:srgbClr val="ED6B00"/>
                </a:solidFill>
                <a:latin typeface="Calibri"/>
                <a:ea typeface="Calibri"/>
                <a:cs typeface="Calibri"/>
                <a:sym typeface="Calibri"/>
              </a:rPr>
              <a:t>Actividad 15 Cuánto Aprendimos</a:t>
            </a:r>
            <a:r>
              <a:rPr lang="en-US" sz="1700" b="0" i="0" u="none" strike="noStrike" cap="none">
                <a:solidFill>
                  <a:srgbClr val="000000"/>
                </a:solidFill>
                <a:latin typeface="Calibri"/>
                <a:ea typeface="Calibri"/>
                <a:cs typeface="Calibri"/>
                <a:sym typeface="Calibri"/>
              </a:rPr>
              <a:t>. Descarga el archivo y sigue las instrucciones.</a:t>
            </a:r>
            <a:endParaRPr/>
          </a:p>
          <a:p>
            <a:pPr marL="0" marR="0" lvl="0" indent="0" algn="l" rtl="0">
              <a:lnSpc>
                <a:spcPct val="50000"/>
              </a:lnSpc>
              <a:spcBef>
                <a:spcPts val="0"/>
              </a:spcBef>
              <a:spcAft>
                <a:spcPts val="0"/>
              </a:spcAft>
              <a:buClr>
                <a:srgbClr val="000000"/>
              </a:buClr>
              <a:buSzPts val="1700"/>
              <a:buFont typeface="Arial"/>
              <a:buNone/>
            </a:pPr>
            <a:endParaRPr sz="17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Calibri"/>
                <a:ea typeface="Calibri"/>
                <a:cs typeface="Calibri"/>
                <a:sym typeface="Calibri"/>
              </a:rPr>
              <a:t>¡Muy bien!, </a:t>
            </a:r>
            <a:r>
              <a:rPr lang="en-US" sz="1700" b="0" i="0" u="none" strike="noStrike" cap="none">
                <a:solidFill>
                  <a:srgbClr val="000000"/>
                </a:solidFill>
                <a:latin typeface="Calibri"/>
                <a:ea typeface="Calibri"/>
                <a:cs typeface="Calibri"/>
                <a:sym typeface="Calibri"/>
              </a:rPr>
              <a:t>ahora vamos a practicar.</a:t>
            </a:r>
            <a:endParaRPr/>
          </a:p>
          <a:p>
            <a:pPr marL="0" marR="0" lvl="0" indent="0" algn="l" rtl="0">
              <a:lnSpc>
                <a:spcPct val="90000"/>
              </a:lnSpc>
              <a:spcBef>
                <a:spcPts val="0"/>
              </a:spcBef>
              <a:spcAft>
                <a:spcPts val="0"/>
              </a:spcAft>
              <a:buNone/>
            </a:pPr>
            <a:endParaRPr sz="2000" b="0" i="0" u="none" strike="noStrike" cap="none">
              <a:solidFill>
                <a:srgbClr val="A93501"/>
              </a:solidFill>
              <a:latin typeface="Calibri"/>
              <a:ea typeface="Calibri"/>
              <a:cs typeface="Calibri"/>
              <a:sym typeface="Calibri"/>
            </a:endParaRPr>
          </a:p>
          <a:p>
            <a:pPr marL="0" marR="0" lvl="0" indent="0" algn="l" rtl="0">
              <a:lnSpc>
                <a:spcPct val="90000"/>
              </a:lnSpc>
              <a:spcBef>
                <a:spcPts val="0"/>
              </a:spcBef>
              <a:spcAft>
                <a:spcPts val="0"/>
              </a:spcAft>
              <a:buNone/>
            </a:pPr>
            <a:endParaRPr sz="2000" b="1" i="0" u="none" strike="noStrike" cap="none">
              <a:solidFill>
                <a:srgbClr val="ED6B0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20"/>
          <p:cNvSpPr/>
          <p:nvPr/>
        </p:nvSpPr>
        <p:spPr>
          <a:xfrm>
            <a:off x="431624" y="2285848"/>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38" name="Google Shape;538;p20"/>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ED6B00"/>
                </a:solidFill>
                <a:latin typeface="Calibri"/>
                <a:ea typeface="Calibri"/>
                <a:cs typeface="Calibri"/>
                <a:sym typeface="Calibri"/>
              </a:rPr>
              <a:t>ACTIVIDAD PRÁCTICA</a:t>
            </a:r>
            <a:endParaRPr sz="3100" b="1" i="0" u="none" strike="noStrike" cap="none">
              <a:solidFill>
                <a:srgbClr val="ED6B00"/>
              </a:solidFill>
              <a:latin typeface="Calibri"/>
              <a:ea typeface="Calibri"/>
              <a:cs typeface="Calibri"/>
              <a:sym typeface="Calibri"/>
            </a:endParaRPr>
          </a:p>
        </p:txBody>
      </p:sp>
      <p:sp>
        <p:nvSpPr>
          <p:cNvPr id="539" name="Google Shape;539;p20"/>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0" name="Google Shape;540;p20"/>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¡PRACTIQUEMOS!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
        <p:nvSpPr>
          <p:cNvPr id="541" name="Google Shape;541;p20"/>
          <p:cNvSpPr txBox="1"/>
          <p:nvPr/>
        </p:nvSpPr>
        <p:spPr>
          <a:xfrm>
            <a:off x="3645160" y="1209418"/>
            <a:ext cx="1295140" cy="51778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6000"/>
              <a:buFont typeface="Arial"/>
              <a:buNone/>
            </a:pPr>
            <a:r>
              <a:rPr lang="en-US" sz="6000" b="0" i="0" u="none" strike="noStrike" cap="none">
                <a:solidFill>
                  <a:srgbClr val="FFB375"/>
                </a:solidFill>
                <a:latin typeface="Calibri"/>
                <a:ea typeface="Calibri"/>
                <a:cs typeface="Calibri"/>
                <a:sym typeface="Calibri"/>
              </a:rPr>
              <a:t>15</a:t>
            </a:r>
            <a:endParaRPr sz="6000" b="0" i="0" u="none" strike="noStrike" cap="none">
              <a:solidFill>
                <a:srgbClr val="FFB375"/>
              </a:solidFill>
              <a:latin typeface="Calibri"/>
              <a:ea typeface="Calibri"/>
              <a:cs typeface="Calibri"/>
              <a:sym typeface="Calibri"/>
            </a:endParaRPr>
          </a:p>
        </p:txBody>
      </p:sp>
      <p:pic>
        <p:nvPicPr>
          <p:cNvPr id="542" name="Google Shape;542;p20"/>
          <p:cNvPicPr preferRelativeResize="0"/>
          <p:nvPr/>
        </p:nvPicPr>
        <p:blipFill rotWithShape="1">
          <a:blip r:embed="rId3">
            <a:alphaModFix/>
          </a:blip>
          <a:srcRect/>
          <a:stretch/>
        </p:blipFill>
        <p:spPr>
          <a:xfrm>
            <a:off x="2716056" y="3978569"/>
            <a:ext cx="6899892" cy="3974395"/>
          </a:xfrm>
          <a:prstGeom prst="rect">
            <a:avLst/>
          </a:prstGeom>
          <a:noFill/>
          <a:ln>
            <a:noFill/>
          </a:ln>
        </p:spPr>
      </p:pic>
      <p:sp>
        <p:nvSpPr>
          <p:cNvPr id="543" name="Google Shape;543;p20"/>
          <p:cNvSpPr txBox="1"/>
          <p:nvPr/>
        </p:nvSpPr>
        <p:spPr>
          <a:xfrm>
            <a:off x="2686559" y="6881800"/>
            <a:ext cx="1639637"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 Medio | Presentación</a:t>
            </a:r>
            <a:endParaRPr sz="1100" b="0" i="0" u="none" strike="noStrike" cap="none">
              <a:solidFill>
                <a:srgbClr val="741B47"/>
              </a:solidFill>
              <a:latin typeface="Calibri"/>
              <a:ea typeface="Calibri"/>
              <a:cs typeface="Calibri"/>
              <a:sym typeface="Calibri"/>
            </a:endParaRPr>
          </a:p>
        </p:txBody>
      </p:sp>
      <p:sp>
        <p:nvSpPr>
          <p:cNvPr id="544" name="Google Shape;544;p20"/>
          <p:cNvSpPr txBox="1"/>
          <p:nvPr/>
        </p:nvSpPr>
        <p:spPr>
          <a:xfrm>
            <a:off x="958646" y="3771729"/>
            <a:ext cx="5315153" cy="774531"/>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700" b="0" i="0" u="none" strike="noStrike" cap="none">
                <a:solidFill>
                  <a:srgbClr val="000000"/>
                </a:solidFill>
                <a:latin typeface="Calibri"/>
                <a:ea typeface="Calibri"/>
                <a:cs typeface="Calibri"/>
                <a:sym typeface="Calibri"/>
              </a:rPr>
              <a:t>Para realizar la siguiente actividad,  utiliza el archivo </a:t>
            </a:r>
            <a:r>
              <a:rPr lang="en-US" sz="1700" b="1" i="0" u="none" strike="noStrike" cap="none">
                <a:solidFill>
                  <a:srgbClr val="ED6B00"/>
                </a:solidFill>
                <a:latin typeface="Calibri"/>
                <a:ea typeface="Calibri"/>
                <a:cs typeface="Calibri"/>
                <a:sym typeface="Calibri"/>
              </a:rPr>
              <a:t>Actividad Práctica 1</a:t>
            </a:r>
            <a:r>
              <a:rPr lang="en-US" sz="1700" b="1">
                <a:solidFill>
                  <a:srgbClr val="ED6B00"/>
                </a:solidFill>
                <a:latin typeface="Calibri"/>
                <a:ea typeface="Calibri"/>
                <a:cs typeface="Calibri"/>
                <a:sym typeface="Calibri"/>
              </a:rPr>
              <a:t>5</a:t>
            </a:r>
            <a:r>
              <a:rPr lang="en-US" sz="1700" b="0" i="0" u="none" strike="noStrike" cap="none">
                <a:solidFill>
                  <a:srgbClr val="000000"/>
                </a:solidFill>
                <a:latin typeface="Calibri"/>
                <a:ea typeface="Calibri"/>
                <a:cs typeface="Calibri"/>
                <a:sym typeface="Calibri"/>
              </a:rPr>
              <a:t>,  y sigue las instrucciones señaladas.</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100" b="1" i="0" u="none" strike="noStrike" cap="none">
                <a:solidFill>
                  <a:srgbClr val="ED6B00"/>
                </a:solidFill>
                <a:latin typeface="Calibri"/>
                <a:ea typeface="Calibri"/>
                <a:cs typeface="Calibri"/>
                <a:sym typeface="Calibri"/>
              </a:rPr>
              <a:t>¡Éxito! </a:t>
            </a:r>
            <a:r>
              <a:rPr lang="en-US" sz="16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
            </a:r>
            <a:br>
              <a:rPr lang="en-US" sz="1600" b="0" i="0" u="none" strike="noStrike" cap="none">
                <a:solidFill>
                  <a:srgbClr val="000000"/>
                </a:solidFill>
                <a:latin typeface="Arial"/>
                <a:ea typeface="Arial"/>
                <a:cs typeface="Arial"/>
                <a:sym typeface="Arial"/>
              </a:rPr>
            </a:br>
            <a:endParaRPr sz="1600" b="1" i="0" u="none" strike="noStrike" cap="none">
              <a:solidFill>
                <a:srgbClr val="76384D"/>
              </a:solidFill>
              <a:latin typeface="Calibri"/>
              <a:ea typeface="Calibri"/>
              <a:cs typeface="Calibri"/>
              <a:sym typeface="Calibri"/>
            </a:endParaRPr>
          </a:p>
        </p:txBody>
      </p:sp>
      <p:sp>
        <p:nvSpPr>
          <p:cNvPr id="545" name="Google Shape;545;p20"/>
          <p:cNvSpPr/>
          <p:nvPr/>
        </p:nvSpPr>
        <p:spPr>
          <a:xfrm>
            <a:off x="958646" y="2644327"/>
            <a:ext cx="6744790" cy="679417"/>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100" b="1" i="0" u="none" strike="noStrike" cap="none">
                <a:solidFill>
                  <a:srgbClr val="ED6B00"/>
                </a:solidFill>
                <a:latin typeface="Calibri"/>
                <a:ea typeface="Calibri"/>
                <a:cs typeface="Calibri"/>
                <a:sym typeface="Calibri"/>
              </a:rPr>
              <a:t>LA PLANILLA ELECTRÓNICA COMO HERRAMIENTA DE </a:t>
            </a:r>
            <a:r>
              <a:rPr lang="en-US" sz="2100" b="0" i="0" u="none" strike="noStrike" cap="none">
                <a:solidFill>
                  <a:srgbClr val="A93501"/>
                </a:solidFill>
                <a:latin typeface="Calibri"/>
                <a:ea typeface="Calibri"/>
                <a:cs typeface="Calibri"/>
                <a:sym typeface="Calibri"/>
              </a:rPr>
              <a:t>CÁLCULOS PARCIALES DE REMUNERACIONES</a:t>
            </a:r>
            <a:endParaRPr sz="2100" b="0" i="0" u="none" strike="noStrike" cap="none">
              <a:solidFill>
                <a:srgbClr val="A9350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19"/>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ANTES DE COMENZAR A TRABAJAR</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
        <p:nvSpPr>
          <p:cNvPr id="551" name="Google Shape;551;p19"/>
          <p:cNvSpPr txBox="1"/>
          <p:nvPr/>
        </p:nvSpPr>
        <p:spPr>
          <a:xfrm>
            <a:off x="375977" y="1392244"/>
            <a:ext cx="7017881"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0" i="0" u="none" strike="noStrike" cap="none">
                <a:solidFill>
                  <a:srgbClr val="A93501"/>
                </a:solidFill>
                <a:latin typeface="Calibri"/>
                <a:ea typeface="Calibri"/>
                <a:cs typeface="Calibri"/>
                <a:sym typeface="Calibri"/>
              </a:rPr>
              <a:t>TOMA LAS SIGUIENTES </a:t>
            </a:r>
            <a:r>
              <a:rPr lang="en-US" sz="2800" b="1" i="0" u="none" strike="noStrike" cap="none">
                <a:solidFill>
                  <a:srgbClr val="ED6B00"/>
                </a:solidFill>
                <a:latin typeface="Calibri"/>
                <a:ea typeface="Calibri"/>
                <a:cs typeface="Calibri"/>
                <a:sym typeface="Calibri"/>
              </a:rPr>
              <a:t>PRECAUCIONES</a:t>
            </a:r>
            <a:endParaRPr sz="3100" b="1" i="0" u="none" strike="noStrike" cap="none">
              <a:solidFill>
                <a:srgbClr val="ED6B00"/>
              </a:solidFill>
              <a:latin typeface="Calibri"/>
              <a:ea typeface="Calibri"/>
              <a:cs typeface="Calibri"/>
              <a:sym typeface="Calibri"/>
            </a:endParaRPr>
          </a:p>
        </p:txBody>
      </p:sp>
      <p:grpSp>
        <p:nvGrpSpPr>
          <p:cNvPr id="552" name="Google Shape;552;p19"/>
          <p:cNvGrpSpPr/>
          <p:nvPr/>
        </p:nvGrpSpPr>
        <p:grpSpPr>
          <a:xfrm>
            <a:off x="-4655" y="4568183"/>
            <a:ext cx="9154909" cy="783005"/>
            <a:chOff x="-4655" y="4354713"/>
            <a:chExt cx="9154909" cy="783005"/>
          </a:xfrm>
        </p:grpSpPr>
        <p:sp>
          <p:nvSpPr>
            <p:cNvPr id="553" name="Google Shape;553;p19"/>
            <p:cNvSpPr txBox="1"/>
            <p:nvPr/>
          </p:nvSpPr>
          <p:spPr>
            <a:xfrm>
              <a:off x="1284454" y="4576958"/>
              <a:ext cx="78658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Se </a:t>
              </a:r>
              <a:r>
                <a:rPr lang="en-US" sz="1600" b="1" i="0" u="none" strike="noStrike" cap="none">
                  <a:solidFill>
                    <a:srgbClr val="ED6B00"/>
                  </a:solidFill>
                  <a:latin typeface="Calibri"/>
                  <a:ea typeface="Calibri"/>
                  <a:cs typeface="Calibri"/>
                  <a:sym typeface="Calibri"/>
                </a:rPr>
                <a:t>riguroso</a:t>
              </a:r>
              <a:r>
                <a:rPr lang="en-US" sz="1600" b="0" i="0" u="none" strike="noStrike" cap="none">
                  <a:solidFill>
                    <a:srgbClr val="000000"/>
                  </a:solidFill>
                  <a:latin typeface="Calibri"/>
                  <a:ea typeface="Calibri"/>
                  <a:cs typeface="Calibri"/>
                  <a:sym typeface="Calibri"/>
                </a:rPr>
                <a:t> y </a:t>
              </a:r>
              <a:r>
                <a:rPr lang="en-US" sz="1600" b="1" i="0" u="none" strike="noStrike" cap="none">
                  <a:solidFill>
                    <a:srgbClr val="ED6B00"/>
                  </a:solidFill>
                  <a:latin typeface="Calibri"/>
                  <a:ea typeface="Calibri"/>
                  <a:cs typeface="Calibri"/>
                  <a:sym typeface="Calibri"/>
                </a:rPr>
                <a:t>ordenado</a:t>
              </a:r>
              <a:r>
                <a:rPr lang="en-US" sz="1600" b="0" i="0" u="none" strike="noStrike" cap="none">
                  <a:solidFill>
                    <a:srgbClr val="000000"/>
                  </a:solidFill>
                  <a:latin typeface="Calibri"/>
                  <a:ea typeface="Calibri"/>
                  <a:cs typeface="Calibri"/>
                  <a:sym typeface="Calibri"/>
                </a:rPr>
                <a:t> con los antecedentes que manejas.</a:t>
              </a:r>
              <a:endParaRPr sz="1600" b="0" i="0" u="none" strike="noStrike" cap="none">
                <a:solidFill>
                  <a:schemeClr val="lt1"/>
                </a:solidFill>
                <a:latin typeface="Calibri"/>
                <a:ea typeface="Calibri"/>
                <a:cs typeface="Calibri"/>
                <a:sym typeface="Calibri"/>
              </a:endParaRPr>
            </a:p>
          </p:txBody>
        </p:sp>
        <p:grpSp>
          <p:nvGrpSpPr>
            <p:cNvPr id="554" name="Google Shape;554;p19"/>
            <p:cNvGrpSpPr/>
            <p:nvPr/>
          </p:nvGrpSpPr>
          <p:grpSpPr>
            <a:xfrm>
              <a:off x="-4655" y="4354713"/>
              <a:ext cx="1135367" cy="783005"/>
              <a:chOff x="-4655" y="4407300"/>
              <a:chExt cx="1135367" cy="783005"/>
            </a:xfrm>
          </p:grpSpPr>
          <p:sp>
            <p:nvSpPr>
              <p:cNvPr id="555" name="Google Shape;555;p19"/>
              <p:cNvSpPr/>
              <p:nvPr/>
            </p:nvSpPr>
            <p:spPr>
              <a:xfrm rot="5400000">
                <a:off x="171526" y="4231119"/>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56" name="Google Shape;556;p19"/>
              <p:cNvPicPr preferRelativeResize="0"/>
              <p:nvPr/>
            </p:nvPicPr>
            <p:blipFill rotWithShape="1">
              <a:blip r:embed="rId3">
                <a:alphaModFix/>
              </a:blip>
              <a:srcRect/>
              <a:stretch/>
            </p:blipFill>
            <p:spPr>
              <a:xfrm>
                <a:off x="281796" y="4510802"/>
                <a:ext cx="683386" cy="576000"/>
              </a:xfrm>
              <a:prstGeom prst="rect">
                <a:avLst/>
              </a:prstGeom>
              <a:noFill/>
              <a:ln>
                <a:noFill/>
              </a:ln>
            </p:spPr>
          </p:pic>
        </p:grpSp>
      </p:grpSp>
      <p:grpSp>
        <p:nvGrpSpPr>
          <p:cNvPr id="557" name="Google Shape;557;p19"/>
          <p:cNvGrpSpPr/>
          <p:nvPr/>
        </p:nvGrpSpPr>
        <p:grpSpPr>
          <a:xfrm>
            <a:off x="-4655" y="3697448"/>
            <a:ext cx="6661094" cy="783005"/>
            <a:chOff x="-4655" y="3461842"/>
            <a:chExt cx="6661094" cy="783005"/>
          </a:xfrm>
        </p:grpSpPr>
        <p:sp>
          <p:nvSpPr>
            <p:cNvPr id="558" name="Google Shape;558;p19"/>
            <p:cNvSpPr txBox="1"/>
            <p:nvPr/>
          </p:nvSpPr>
          <p:spPr>
            <a:xfrm>
              <a:off x="1284454" y="3556270"/>
              <a:ext cx="5371985"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Cuidado con los dispositivos externos,  asegura la información instalando </a:t>
              </a:r>
              <a:r>
                <a:rPr lang="en-US" sz="1600" b="1" i="0" u="none" strike="noStrike" cap="none">
                  <a:solidFill>
                    <a:srgbClr val="ED6B00"/>
                  </a:solidFill>
                  <a:latin typeface="Calibri"/>
                  <a:ea typeface="Calibri"/>
                  <a:cs typeface="Calibri"/>
                  <a:sym typeface="Calibri"/>
                </a:rPr>
                <a:t>antivirus</a:t>
              </a:r>
              <a:r>
                <a:rPr lang="en-US" sz="1600" b="0" i="0" u="none" strike="noStrike" cap="none">
                  <a:solidFill>
                    <a:srgbClr val="ED6B00"/>
                  </a:solidFill>
                  <a:latin typeface="Calibri"/>
                  <a:ea typeface="Calibri"/>
                  <a:cs typeface="Calibri"/>
                  <a:sym typeface="Calibri"/>
                </a:rPr>
                <a:t>.</a:t>
              </a:r>
              <a:endParaRPr sz="1600" b="0" i="0" u="none" strike="noStrike" cap="none">
                <a:solidFill>
                  <a:srgbClr val="ED6B00"/>
                </a:solidFill>
                <a:latin typeface="Calibri"/>
                <a:ea typeface="Calibri"/>
                <a:cs typeface="Calibri"/>
                <a:sym typeface="Calibri"/>
              </a:endParaRPr>
            </a:p>
          </p:txBody>
        </p:sp>
        <p:grpSp>
          <p:nvGrpSpPr>
            <p:cNvPr id="559" name="Google Shape;559;p19"/>
            <p:cNvGrpSpPr/>
            <p:nvPr/>
          </p:nvGrpSpPr>
          <p:grpSpPr>
            <a:xfrm>
              <a:off x="-4655" y="3461842"/>
              <a:ext cx="1135367" cy="783005"/>
              <a:chOff x="-4655" y="3534477"/>
              <a:chExt cx="1135367" cy="783005"/>
            </a:xfrm>
          </p:grpSpPr>
          <p:sp>
            <p:nvSpPr>
              <p:cNvPr id="560" name="Google Shape;560;p19"/>
              <p:cNvSpPr/>
              <p:nvPr/>
            </p:nvSpPr>
            <p:spPr>
              <a:xfrm rot="5400000">
                <a:off x="171526" y="3358296"/>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61" name="Google Shape;561;p19"/>
              <p:cNvPicPr preferRelativeResize="0"/>
              <p:nvPr/>
            </p:nvPicPr>
            <p:blipFill rotWithShape="1">
              <a:blip r:embed="rId4">
                <a:alphaModFix/>
              </a:blip>
              <a:srcRect/>
              <a:stretch/>
            </p:blipFill>
            <p:spPr>
              <a:xfrm>
                <a:off x="281796" y="3637979"/>
                <a:ext cx="683386" cy="576000"/>
              </a:xfrm>
              <a:prstGeom prst="rect">
                <a:avLst/>
              </a:prstGeom>
              <a:noFill/>
              <a:ln>
                <a:noFill/>
              </a:ln>
            </p:spPr>
          </p:pic>
        </p:grpSp>
      </p:grpSp>
      <p:grpSp>
        <p:nvGrpSpPr>
          <p:cNvPr id="562" name="Google Shape;562;p19"/>
          <p:cNvGrpSpPr/>
          <p:nvPr/>
        </p:nvGrpSpPr>
        <p:grpSpPr>
          <a:xfrm>
            <a:off x="-4655" y="1955978"/>
            <a:ext cx="9223735" cy="783005"/>
            <a:chOff x="-4655" y="1788831"/>
            <a:chExt cx="9223735" cy="783005"/>
          </a:xfrm>
        </p:grpSpPr>
        <p:sp>
          <p:nvSpPr>
            <p:cNvPr id="563" name="Google Shape;563;p19"/>
            <p:cNvSpPr txBox="1"/>
            <p:nvPr/>
          </p:nvSpPr>
          <p:spPr>
            <a:xfrm>
              <a:off x="1284454" y="2011076"/>
              <a:ext cx="793462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Cuida </a:t>
              </a:r>
              <a:r>
                <a:rPr lang="en-US" sz="1600" b="1" i="0" u="none" strike="noStrike" cap="none">
                  <a:solidFill>
                    <a:srgbClr val="ED6B00"/>
                  </a:solidFill>
                  <a:latin typeface="Calibri"/>
                  <a:ea typeface="Calibri"/>
                  <a:cs typeface="Calibri"/>
                  <a:sym typeface="Calibri"/>
                </a:rPr>
                <a:t>tus claves </a:t>
              </a:r>
              <a:r>
                <a:rPr lang="en-US" sz="1600" b="0" i="0" u="none" strike="noStrike" cap="none">
                  <a:solidFill>
                    <a:srgbClr val="000000"/>
                  </a:solidFill>
                  <a:latin typeface="Calibri"/>
                  <a:ea typeface="Calibri"/>
                  <a:cs typeface="Calibri"/>
                  <a:sym typeface="Calibri"/>
                </a:rPr>
                <a:t>de acceso.</a:t>
              </a:r>
              <a:endParaRPr sz="1600" b="0" i="0" u="none" strike="noStrike" cap="none">
                <a:solidFill>
                  <a:schemeClr val="dk1"/>
                </a:solidFill>
                <a:latin typeface="Calibri"/>
                <a:ea typeface="Calibri"/>
                <a:cs typeface="Calibri"/>
                <a:sym typeface="Calibri"/>
              </a:endParaRPr>
            </a:p>
          </p:txBody>
        </p:sp>
        <p:grpSp>
          <p:nvGrpSpPr>
            <p:cNvPr id="564" name="Google Shape;564;p19"/>
            <p:cNvGrpSpPr/>
            <p:nvPr/>
          </p:nvGrpSpPr>
          <p:grpSpPr>
            <a:xfrm>
              <a:off x="-4655" y="1788831"/>
              <a:ext cx="1135367" cy="783005"/>
              <a:chOff x="-4655" y="1788831"/>
              <a:chExt cx="1135367" cy="783005"/>
            </a:xfrm>
          </p:grpSpPr>
          <p:sp>
            <p:nvSpPr>
              <p:cNvPr id="565" name="Google Shape;565;p19"/>
              <p:cNvSpPr/>
              <p:nvPr/>
            </p:nvSpPr>
            <p:spPr>
              <a:xfrm rot="5400000">
                <a:off x="171526" y="1612650"/>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66" name="Google Shape;566;p19"/>
              <p:cNvPicPr preferRelativeResize="0"/>
              <p:nvPr/>
            </p:nvPicPr>
            <p:blipFill rotWithShape="1">
              <a:blip r:embed="rId5">
                <a:alphaModFix/>
              </a:blip>
              <a:srcRect/>
              <a:stretch/>
            </p:blipFill>
            <p:spPr>
              <a:xfrm>
                <a:off x="257560" y="1871905"/>
                <a:ext cx="731859" cy="616856"/>
              </a:xfrm>
              <a:prstGeom prst="rect">
                <a:avLst/>
              </a:prstGeom>
              <a:noFill/>
              <a:ln>
                <a:noFill/>
              </a:ln>
            </p:spPr>
          </p:pic>
        </p:grpSp>
      </p:grpSp>
      <p:grpSp>
        <p:nvGrpSpPr>
          <p:cNvPr id="567" name="Google Shape;567;p19"/>
          <p:cNvGrpSpPr/>
          <p:nvPr/>
        </p:nvGrpSpPr>
        <p:grpSpPr>
          <a:xfrm>
            <a:off x="-4655" y="2826713"/>
            <a:ext cx="8958264" cy="783005"/>
            <a:chOff x="-4655" y="2568971"/>
            <a:chExt cx="8958264" cy="783005"/>
          </a:xfrm>
        </p:grpSpPr>
        <p:sp>
          <p:nvSpPr>
            <p:cNvPr id="568" name="Google Shape;568;p19"/>
            <p:cNvSpPr txBox="1"/>
            <p:nvPr/>
          </p:nvSpPr>
          <p:spPr>
            <a:xfrm>
              <a:off x="1284454" y="2791216"/>
              <a:ext cx="766915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Resguarda la </a:t>
              </a:r>
              <a:r>
                <a:rPr lang="en-US" sz="1600" b="1" i="0" u="none" strike="noStrike" cap="none">
                  <a:solidFill>
                    <a:srgbClr val="ED6B00"/>
                  </a:solidFill>
                  <a:latin typeface="Calibri"/>
                  <a:ea typeface="Calibri"/>
                  <a:cs typeface="Calibri"/>
                  <a:sym typeface="Calibri"/>
                </a:rPr>
                <a:t>confidencialidad</a:t>
              </a:r>
              <a:r>
                <a:rPr lang="en-US" sz="1600" b="0" i="0" u="none" strike="noStrike" cap="none">
                  <a:solidFill>
                    <a:srgbClr val="000000"/>
                  </a:solidFill>
                  <a:latin typeface="Calibri"/>
                  <a:ea typeface="Calibri"/>
                  <a:cs typeface="Calibri"/>
                  <a:sym typeface="Calibri"/>
                </a:rPr>
                <a:t> de la información.</a:t>
              </a:r>
              <a:endParaRPr sz="1600" b="0" i="0" u="none" strike="noStrike" cap="none">
                <a:solidFill>
                  <a:schemeClr val="dk1"/>
                </a:solidFill>
                <a:latin typeface="Calibri"/>
                <a:ea typeface="Calibri"/>
                <a:cs typeface="Calibri"/>
                <a:sym typeface="Calibri"/>
              </a:endParaRPr>
            </a:p>
          </p:txBody>
        </p:sp>
        <p:grpSp>
          <p:nvGrpSpPr>
            <p:cNvPr id="569" name="Google Shape;569;p19"/>
            <p:cNvGrpSpPr/>
            <p:nvPr/>
          </p:nvGrpSpPr>
          <p:grpSpPr>
            <a:xfrm>
              <a:off x="-4655" y="2568971"/>
              <a:ext cx="1135367" cy="783005"/>
              <a:chOff x="-4655" y="2661654"/>
              <a:chExt cx="1135367" cy="783005"/>
            </a:xfrm>
          </p:grpSpPr>
          <p:sp>
            <p:nvSpPr>
              <p:cNvPr id="570" name="Google Shape;570;p19"/>
              <p:cNvSpPr/>
              <p:nvPr/>
            </p:nvSpPr>
            <p:spPr>
              <a:xfrm rot="5400000">
                <a:off x="171526" y="2485473"/>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71" name="Google Shape;571;p19"/>
              <p:cNvPicPr preferRelativeResize="0"/>
              <p:nvPr/>
            </p:nvPicPr>
            <p:blipFill rotWithShape="1">
              <a:blip r:embed="rId6">
                <a:alphaModFix/>
              </a:blip>
              <a:srcRect/>
              <a:stretch/>
            </p:blipFill>
            <p:spPr>
              <a:xfrm>
                <a:off x="281796" y="2765156"/>
                <a:ext cx="683386" cy="576000"/>
              </a:xfrm>
              <a:prstGeom prst="rect">
                <a:avLst/>
              </a:prstGeom>
              <a:noFill/>
              <a:ln>
                <a:noFill/>
              </a:ln>
            </p:spPr>
          </p:pic>
        </p:grpSp>
      </p:grpSp>
      <p:grpSp>
        <p:nvGrpSpPr>
          <p:cNvPr id="572" name="Google Shape;572;p19"/>
          <p:cNvGrpSpPr/>
          <p:nvPr/>
        </p:nvGrpSpPr>
        <p:grpSpPr>
          <a:xfrm>
            <a:off x="-4655" y="5438917"/>
            <a:ext cx="6906899" cy="783005"/>
            <a:chOff x="-4655" y="5100793"/>
            <a:chExt cx="6906899" cy="783005"/>
          </a:xfrm>
        </p:grpSpPr>
        <p:sp>
          <p:nvSpPr>
            <p:cNvPr id="573" name="Google Shape;573;p19"/>
            <p:cNvSpPr txBox="1"/>
            <p:nvPr/>
          </p:nvSpPr>
          <p:spPr>
            <a:xfrm>
              <a:off x="1284453" y="5224717"/>
              <a:ext cx="5617791"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Realiza trabajo en equipo con </a:t>
              </a:r>
              <a:r>
                <a:rPr lang="en-US" sz="1600" b="1" i="0" u="none" strike="noStrike" cap="none">
                  <a:solidFill>
                    <a:srgbClr val="ED6B00"/>
                  </a:solidFill>
                  <a:latin typeface="Calibri"/>
                  <a:ea typeface="Calibri"/>
                  <a:cs typeface="Calibri"/>
                  <a:sym typeface="Calibri"/>
                </a:rPr>
                <a:t>respeto</a:t>
              </a:r>
              <a:r>
                <a:rPr lang="en-US" sz="1600" b="0" i="0" u="none" strike="noStrike" cap="none">
                  <a:solidFill>
                    <a:srgbClr val="000000"/>
                  </a:solidFill>
                  <a:latin typeface="Calibri"/>
                  <a:ea typeface="Calibri"/>
                  <a:cs typeface="Calibri"/>
                  <a:sym typeface="Calibri"/>
                </a:rPr>
                <a:t> en tus opiniones, </a:t>
              </a:r>
              <a:endParaRPr/>
            </a:p>
            <a:p>
              <a:pPr marL="0" marR="0" lvl="0" indent="0" algn="l" rtl="0">
                <a:lnSpc>
                  <a:spcPct val="100000"/>
                </a:lnSpc>
                <a:spcBef>
                  <a:spcPts val="0"/>
                </a:spcBef>
                <a:spcAft>
                  <a:spcPts val="0"/>
                </a:spcAft>
                <a:buNone/>
              </a:pPr>
              <a:r>
                <a:rPr lang="en-US" sz="1600" b="1" i="0" u="none" strike="noStrike" cap="none">
                  <a:solidFill>
                    <a:srgbClr val="ED6B00"/>
                  </a:solidFill>
                  <a:latin typeface="Calibri"/>
                  <a:ea typeface="Calibri"/>
                  <a:cs typeface="Calibri"/>
                  <a:sym typeface="Calibri"/>
                </a:rPr>
                <a:t>escucha</a:t>
              </a:r>
              <a:r>
                <a:rPr lang="en-US" sz="1600" b="0" i="0" u="none" strike="noStrike" cap="none">
                  <a:solidFill>
                    <a:srgbClr val="000000"/>
                  </a:solidFill>
                  <a:latin typeface="Calibri"/>
                  <a:ea typeface="Calibri"/>
                  <a:cs typeface="Calibri"/>
                  <a:sym typeface="Calibri"/>
                </a:rPr>
                <a:t> a los demás. </a:t>
              </a:r>
              <a:endParaRPr/>
            </a:p>
          </p:txBody>
        </p:sp>
        <p:grpSp>
          <p:nvGrpSpPr>
            <p:cNvPr id="574" name="Google Shape;574;p19"/>
            <p:cNvGrpSpPr/>
            <p:nvPr/>
          </p:nvGrpSpPr>
          <p:grpSpPr>
            <a:xfrm>
              <a:off x="-4655" y="5100793"/>
              <a:ext cx="1135367" cy="783005"/>
              <a:chOff x="-4655" y="5280123"/>
              <a:chExt cx="1135367" cy="783005"/>
            </a:xfrm>
          </p:grpSpPr>
          <p:sp>
            <p:nvSpPr>
              <p:cNvPr id="575" name="Google Shape;575;p19"/>
              <p:cNvSpPr/>
              <p:nvPr/>
            </p:nvSpPr>
            <p:spPr>
              <a:xfrm rot="5400000">
                <a:off x="171526" y="510394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76" name="Google Shape;576;p19"/>
              <p:cNvPicPr preferRelativeResize="0"/>
              <p:nvPr/>
            </p:nvPicPr>
            <p:blipFill rotWithShape="1">
              <a:blip r:embed="rId7">
                <a:alphaModFix/>
              </a:blip>
              <a:srcRect/>
              <a:stretch/>
            </p:blipFill>
            <p:spPr>
              <a:xfrm>
                <a:off x="281795" y="5383625"/>
                <a:ext cx="683389" cy="576000"/>
              </a:xfrm>
              <a:prstGeom prst="rect">
                <a:avLst/>
              </a:prstGeom>
              <a:noFill/>
              <a:ln>
                <a:noFill/>
              </a:ln>
            </p:spPr>
          </p:pic>
        </p:grpSp>
      </p:grpSp>
      <p:pic>
        <p:nvPicPr>
          <p:cNvPr id="577" name="Google Shape;577;p19"/>
          <p:cNvPicPr preferRelativeResize="0"/>
          <p:nvPr/>
        </p:nvPicPr>
        <p:blipFill rotWithShape="1">
          <a:blip r:embed="rId8">
            <a:alphaModFix/>
          </a:blip>
          <a:srcRect/>
          <a:stretch/>
        </p:blipFill>
        <p:spPr>
          <a:xfrm>
            <a:off x="5639333" y="1565094"/>
            <a:ext cx="3816532" cy="600617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21"/>
          <p:cNvSpPr/>
          <p:nvPr/>
        </p:nvSpPr>
        <p:spPr>
          <a:xfrm>
            <a:off x="431624" y="2285848"/>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83" name="Google Shape;583;p21"/>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4" name="Google Shape;584;p21"/>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ED6B00"/>
                </a:solidFill>
                <a:latin typeface="Calibri"/>
                <a:ea typeface="Calibri"/>
                <a:cs typeface="Calibri"/>
                <a:sym typeface="Calibri"/>
              </a:rPr>
              <a:t>TICKET DE SALIDA</a:t>
            </a:r>
            <a:endParaRPr sz="3100" b="1" i="0" u="none" strike="noStrike" cap="none">
              <a:solidFill>
                <a:srgbClr val="ED6B00"/>
              </a:solidFill>
              <a:latin typeface="Calibri"/>
              <a:ea typeface="Calibri"/>
              <a:cs typeface="Calibri"/>
              <a:sym typeface="Calibri"/>
            </a:endParaRPr>
          </a:p>
        </p:txBody>
      </p:sp>
      <p:sp>
        <p:nvSpPr>
          <p:cNvPr id="585" name="Google Shape;585;p21"/>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ANTES DE TERMINAR:</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pic>
        <p:nvPicPr>
          <p:cNvPr id="586" name="Google Shape;586;p21"/>
          <p:cNvPicPr preferRelativeResize="0"/>
          <p:nvPr/>
        </p:nvPicPr>
        <p:blipFill rotWithShape="1">
          <a:blip r:embed="rId3">
            <a:alphaModFix/>
          </a:blip>
          <a:srcRect/>
          <a:stretch/>
        </p:blipFill>
        <p:spPr>
          <a:xfrm>
            <a:off x="5830531" y="2890682"/>
            <a:ext cx="2963594" cy="4629223"/>
          </a:xfrm>
          <a:prstGeom prst="rect">
            <a:avLst/>
          </a:prstGeom>
          <a:noFill/>
          <a:ln>
            <a:noFill/>
          </a:ln>
        </p:spPr>
      </p:pic>
      <p:sp>
        <p:nvSpPr>
          <p:cNvPr id="587" name="Google Shape;587;p21"/>
          <p:cNvSpPr txBox="1"/>
          <p:nvPr/>
        </p:nvSpPr>
        <p:spPr>
          <a:xfrm>
            <a:off x="958647" y="3788886"/>
            <a:ext cx="5107856" cy="774531"/>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US" sz="2000" b="0" i="0" u="none" strike="noStrike" cap="none">
                <a:solidFill>
                  <a:srgbClr val="A93501"/>
                </a:solidFill>
                <a:latin typeface="Calibri"/>
                <a:ea typeface="Calibri"/>
                <a:cs typeface="Calibri"/>
                <a:sym typeface="Calibri"/>
              </a:rPr>
              <a:t>LA PLANILLA ELECTRÓNICA COMO HERRAMIENTA DE CÁLCULOS PARCIALES DE REMUNERACIONES</a:t>
            </a:r>
            <a:endParaRPr sz="2000" b="0" i="0" u="none" strike="noStrike" cap="none">
              <a:solidFill>
                <a:srgbClr val="A93501"/>
              </a:solidFill>
              <a:latin typeface="Calibri"/>
              <a:ea typeface="Calibri"/>
              <a:cs typeface="Calibri"/>
              <a:sym typeface="Calibri"/>
            </a:endParaRPr>
          </a:p>
          <a:p>
            <a:pPr marL="0" marR="0" lvl="0" indent="0" algn="l" rtl="0">
              <a:lnSpc>
                <a:spcPct val="115000"/>
              </a:lnSpc>
              <a:spcBef>
                <a:spcPts val="0"/>
              </a:spcBef>
              <a:spcAft>
                <a:spcPts val="0"/>
              </a:spcAft>
              <a:buNone/>
            </a:pPr>
            <a:endParaRPr sz="16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r>
              <a:rPr lang="en-US" sz="1600" b="0" i="0" u="none" strike="noStrike" cap="none">
                <a:solidFill>
                  <a:srgbClr val="000000"/>
                </a:solidFill>
                <a:latin typeface="Calibri"/>
                <a:ea typeface="Calibri"/>
                <a:cs typeface="Calibri"/>
                <a:sym typeface="Calibri"/>
              </a:rPr>
              <a:t>¡No olvides contestar la Autoevaluación y entregar el </a:t>
            </a:r>
            <a:br>
              <a:rPr lang="en-US" sz="1600" b="0" i="0" u="none" strike="noStrike" cap="none">
                <a:solidFill>
                  <a:srgbClr val="000000"/>
                </a:solidFill>
                <a:latin typeface="Calibri"/>
                <a:ea typeface="Calibri"/>
                <a:cs typeface="Calibri"/>
                <a:sym typeface="Calibri"/>
              </a:rPr>
            </a:br>
            <a:r>
              <a:rPr lang="en-US" sz="1600" b="0" i="0" u="none" strike="noStrike" cap="none">
                <a:solidFill>
                  <a:srgbClr val="000000"/>
                </a:solidFill>
                <a:latin typeface="Calibri"/>
                <a:ea typeface="Calibri"/>
                <a:cs typeface="Calibri"/>
                <a:sym typeface="Calibri"/>
              </a:rPr>
              <a:t>Ticket de Salida!</a:t>
            </a:r>
            <a:endParaRPr/>
          </a:p>
          <a:p>
            <a:pPr marL="0" marR="0" lvl="0" indent="0" algn="l" rtl="0">
              <a:lnSpc>
                <a:spcPct val="115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US" sz="2100" b="1" i="0" u="none" strike="noStrike" cap="none">
                <a:solidFill>
                  <a:srgbClr val="ED6B00"/>
                </a:solidFill>
                <a:latin typeface="Calibri"/>
                <a:ea typeface="Calibri"/>
                <a:cs typeface="Calibri"/>
                <a:sym typeface="Calibri"/>
              </a:rPr>
              <a:t>¡Hasta la próxima! </a:t>
            </a:r>
            <a:endParaRPr sz="2100" b="1" i="0" u="none" strike="noStrike" cap="none">
              <a:solidFill>
                <a:srgbClr val="ED6B0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
            </a:r>
            <a:br>
              <a:rPr lang="en-US" sz="1600" b="0" i="0" u="none" strike="noStrike" cap="none">
                <a:solidFill>
                  <a:srgbClr val="000000"/>
                </a:solidFill>
                <a:latin typeface="Arial"/>
                <a:ea typeface="Arial"/>
                <a:cs typeface="Arial"/>
                <a:sym typeface="Arial"/>
              </a:rPr>
            </a:br>
            <a:endParaRPr sz="1600" b="1" i="0" u="none" strike="noStrike" cap="none">
              <a:solidFill>
                <a:srgbClr val="76384D"/>
              </a:solidFill>
              <a:latin typeface="Calibri"/>
              <a:ea typeface="Calibri"/>
              <a:cs typeface="Calibri"/>
              <a:sym typeface="Calibri"/>
            </a:endParaRPr>
          </a:p>
        </p:txBody>
      </p:sp>
      <p:pic>
        <p:nvPicPr>
          <p:cNvPr id="588" name="Google Shape;588;p21"/>
          <p:cNvPicPr preferRelativeResize="0"/>
          <p:nvPr/>
        </p:nvPicPr>
        <p:blipFill rotWithShape="1">
          <a:blip r:embed="rId4">
            <a:alphaModFix/>
          </a:blip>
          <a:srcRect/>
          <a:stretch/>
        </p:blipFill>
        <p:spPr>
          <a:xfrm>
            <a:off x="3210792" y="4159042"/>
            <a:ext cx="673176" cy="6037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ED6B00"/>
                </a:solidFill>
                <a:latin typeface="Calibri"/>
                <a:ea typeface="Calibri"/>
                <a:cs typeface="Calibri"/>
                <a:sym typeface="Calibri"/>
              </a:rPr>
              <a:t>¿QUÉ APRENDIMOS LA ACTIVIDAD ANTERIOR?</a:t>
            </a:r>
            <a:endParaRPr sz="3100" b="1" i="0" u="none" strike="noStrike" cap="none">
              <a:solidFill>
                <a:srgbClr val="ED6B00"/>
              </a:solidFill>
              <a:latin typeface="Calibri"/>
              <a:ea typeface="Calibri"/>
              <a:cs typeface="Calibri"/>
              <a:sym typeface="Calibri"/>
            </a:endParaRPr>
          </a:p>
        </p:txBody>
      </p:sp>
      <p:sp>
        <p:nvSpPr>
          <p:cNvPr id="108" name="Google Shape;108;p3"/>
          <p:cNvSpPr txBox="1"/>
          <p:nvPr/>
        </p:nvSpPr>
        <p:spPr>
          <a:xfrm>
            <a:off x="434950" y="2362729"/>
            <a:ext cx="7400950" cy="409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US" sz="2600" b="0" i="0" u="none" strike="noStrike" cap="none">
                <a:solidFill>
                  <a:srgbClr val="A93501"/>
                </a:solidFill>
                <a:latin typeface="Calibri"/>
                <a:ea typeface="Calibri"/>
                <a:cs typeface="Calibri"/>
                <a:sym typeface="Calibri"/>
              </a:rPr>
              <a:t>EL IMPUESTO ÚNICO</a:t>
            </a:r>
            <a:endParaRPr sz="2600" b="0" i="0" u="none" strike="noStrike" cap="none">
              <a:solidFill>
                <a:srgbClr val="A93501"/>
              </a:solidFill>
              <a:latin typeface="Calibri"/>
              <a:ea typeface="Calibri"/>
              <a:cs typeface="Calibri"/>
              <a:sym typeface="Calibri"/>
            </a:endParaRPr>
          </a:p>
        </p:txBody>
      </p:sp>
      <p:sp>
        <p:nvSpPr>
          <p:cNvPr id="109" name="Google Shape;109;p3"/>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RECORDEMOS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sp>
        <p:nvSpPr>
          <p:cNvPr id="110" name="Google Shape;110;p3"/>
          <p:cNvSpPr/>
          <p:nvPr/>
        </p:nvSpPr>
        <p:spPr>
          <a:xfrm>
            <a:off x="6271270" y="800149"/>
            <a:ext cx="5666913" cy="37446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endParaRPr sz="2000" b="1" i="0" u="none" strike="noStrike" cap="none">
              <a:solidFill>
                <a:srgbClr val="A93501"/>
              </a:solidFill>
              <a:latin typeface="Calibri"/>
              <a:ea typeface="Calibri"/>
              <a:cs typeface="Calibri"/>
              <a:sym typeface="Calibri"/>
            </a:endParaRPr>
          </a:p>
        </p:txBody>
      </p:sp>
      <p:sp>
        <p:nvSpPr>
          <p:cNvPr id="111" name="Google Shape;111;p3"/>
          <p:cNvSpPr/>
          <p:nvPr/>
        </p:nvSpPr>
        <p:spPr>
          <a:xfrm>
            <a:off x="7446963" y="2027119"/>
            <a:ext cx="4857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112" name="Google Shape;112;p3"/>
          <p:cNvSpPr/>
          <p:nvPr/>
        </p:nvSpPr>
        <p:spPr>
          <a:xfrm>
            <a:off x="5293187" y="1367361"/>
            <a:ext cx="5666913" cy="37446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endParaRPr sz="2000" b="1" i="0" u="none" strike="noStrike" cap="none">
              <a:solidFill>
                <a:srgbClr val="A93501"/>
              </a:solidFill>
              <a:latin typeface="Calibri"/>
              <a:ea typeface="Calibri"/>
              <a:cs typeface="Calibri"/>
              <a:sym typeface="Calibri"/>
            </a:endParaRPr>
          </a:p>
        </p:txBody>
      </p:sp>
      <p:sp>
        <p:nvSpPr>
          <p:cNvPr id="113" name="Google Shape;113;p3"/>
          <p:cNvSpPr txBox="1"/>
          <p:nvPr/>
        </p:nvSpPr>
        <p:spPr>
          <a:xfrm>
            <a:off x="818137" y="4055775"/>
            <a:ext cx="3780341" cy="49413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Comprendimos el Impuesto retenido de la Liquidación de Sueldos</a:t>
            </a:r>
            <a:endParaRPr/>
          </a:p>
        </p:txBody>
      </p:sp>
      <p:sp>
        <p:nvSpPr>
          <p:cNvPr id="114" name="Google Shape;114;p3"/>
          <p:cNvSpPr/>
          <p:nvPr/>
        </p:nvSpPr>
        <p:spPr>
          <a:xfrm>
            <a:off x="648817" y="3122542"/>
            <a:ext cx="3973983" cy="677806"/>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5" name="Google Shape;115;p3"/>
          <p:cNvSpPr txBox="1"/>
          <p:nvPr/>
        </p:nvSpPr>
        <p:spPr>
          <a:xfrm>
            <a:off x="818137" y="3204848"/>
            <a:ext cx="4068994" cy="49413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Aplicamos Descuentos de Impuesto Único retenidos de la Liquidación de Sueldos.</a:t>
            </a:r>
            <a:endParaRPr/>
          </a:p>
        </p:txBody>
      </p:sp>
      <p:sp>
        <p:nvSpPr>
          <p:cNvPr id="116" name="Google Shape;116;p3"/>
          <p:cNvSpPr/>
          <p:nvPr/>
        </p:nvSpPr>
        <p:spPr>
          <a:xfrm>
            <a:off x="476120" y="3279084"/>
            <a:ext cx="276316" cy="283367"/>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3"/>
          <p:cNvSpPr txBox="1"/>
          <p:nvPr/>
        </p:nvSpPr>
        <p:spPr>
          <a:xfrm>
            <a:off x="446056" y="3186811"/>
            <a:ext cx="328644" cy="42221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a:solidFill>
                  <a:srgbClr val="FFFFFF"/>
                </a:solidFill>
                <a:latin typeface="Calibri"/>
                <a:ea typeface="Calibri"/>
                <a:cs typeface="Calibri"/>
                <a:sym typeface="Calibri"/>
              </a:rPr>
              <a:t>1</a:t>
            </a:r>
            <a:endParaRPr sz="1800" b="1" i="0" u="none" strike="noStrike" cap="none">
              <a:solidFill>
                <a:srgbClr val="FFFFFF"/>
              </a:solidFill>
              <a:latin typeface="Calibri"/>
              <a:ea typeface="Calibri"/>
              <a:cs typeface="Calibri"/>
              <a:sym typeface="Calibri"/>
            </a:endParaRPr>
          </a:p>
        </p:txBody>
      </p:sp>
      <p:sp>
        <p:nvSpPr>
          <p:cNvPr id="118" name="Google Shape;118;p3"/>
          <p:cNvSpPr txBox="1"/>
          <p:nvPr/>
        </p:nvSpPr>
        <p:spPr>
          <a:xfrm>
            <a:off x="818137" y="4912161"/>
            <a:ext cx="4130557" cy="49413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Aplicamos la forma de calcular el </a:t>
            </a:r>
            <a:br>
              <a:rPr lang="en-US" sz="1600" b="0" i="0" u="none" strike="noStrike" cap="none">
                <a:solidFill>
                  <a:srgbClr val="000000"/>
                </a:solidFill>
                <a:latin typeface="Calibri"/>
                <a:ea typeface="Calibri"/>
                <a:cs typeface="Calibri"/>
                <a:sym typeface="Calibri"/>
              </a:rPr>
            </a:br>
            <a:r>
              <a:rPr lang="en-US" sz="1600" b="0" i="0" u="none" strike="noStrike" cap="none">
                <a:solidFill>
                  <a:srgbClr val="000000"/>
                </a:solidFill>
                <a:latin typeface="Calibri"/>
                <a:ea typeface="Calibri"/>
                <a:cs typeface="Calibri"/>
                <a:sym typeface="Calibri"/>
              </a:rPr>
              <a:t>Impuesto único.</a:t>
            </a:r>
            <a:endParaRPr sz="1600" b="0" i="0" u="none" strike="noStrike" cap="none">
              <a:solidFill>
                <a:srgbClr val="000000"/>
              </a:solidFill>
              <a:latin typeface="Calibri"/>
              <a:ea typeface="Calibri"/>
              <a:cs typeface="Calibri"/>
              <a:sym typeface="Calibri"/>
            </a:endParaRPr>
          </a:p>
        </p:txBody>
      </p:sp>
      <p:sp>
        <p:nvSpPr>
          <p:cNvPr id="119" name="Google Shape;119;p3"/>
          <p:cNvSpPr/>
          <p:nvPr/>
        </p:nvSpPr>
        <p:spPr>
          <a:xfrm>
            <a:off x="648817" y="3963107"/>
            <a:ext cx="3973983" cy="677806"/>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20" name="Google Shape;120;p3"/>
          <p:cNvSpPr/>
          <p:nvPr/>
        </p:nvSpPr>
        <p:spPr>
          <a:xfrm>
            <a:off x="476120" y="4119649"/>
            <a:ext cx="276316" cy="283367"/>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3"/>
          <p:cNvSpPr/>
          <p:nvPr/>
        </p:nvSpPr>
        <p:spPr>
          <a:xfrm>
            <a:off x="648817" y="4831152"/>
            <a:ext cx="3973983" cy="677806"/>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22" name="Google Shape;122;p3"/>
          <p:cNvSpPr/>
          <p:nvPr/>
        </p:nvSpPr>
        <p:spPr>
          <a:xfrm>
            <a:off x="476120" y="4987693"/>
            <a:ext cx="276316" cy="283367"/>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3"/>
          <p:cNvSpPr txBox="1"/>
          <p:nvPr/>
        </p:nvSpPr>
        <p:spPr>
          <a:xfrm>
            <a:off x="458756" y="4037711"/>
            <a:ext cx="328644" cy="42221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a:solidFill>
                  <a:srgbClr val="FFFFFF"/>
                </a:solidFill>
                <a:latin typeface="Calibri"/>
                <a:ea typeface="Calibri"/>
                <a:cs typeface="Calibri"/>
                <a:sym typeface="Calibri"/>
              </a:rPr>
              <a:t>2</a:t>
            </a:r>
            <a:endParaRPr sz="1800" b="1" i="0" u="none" strike="noStrike" cap="none">
              <a:solidFill>
                <a:srgbClr val="FFFFFF"/>
              </a:solidFill>
              <a:latin typeface="Calibri"/>
              <a:ea typeface="Calibri"/>
              <a:cs typeface="Calibri"/>
              <a:sym typeface="Calibri"/>
            </a:endParaRPr>
          </a:p>
        </p:txBody>
      </p:sp>
      <p:sp>
        <p:nvSpPr>
          <p:cNvPr id="124" name="Google Shape;124;p3"/>
          <p:cNvSpPr txBox="1"/>
          <p:nvPr/>
        </p:nvSpPr>
        <p:spPr>
          <a:xfrm>
            <a:off x="446056" y="4901311"/>
            <a:ext cx="328644" cy="42221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a:solidFill>
                  <a:srgbClr val="FFFFFF"/>
                </a:solidFill>
                <a:latin typeface="Calibri"/>
                <a:ea typeface="Calibri"/>
                <a:cs typeface="Calibri"/>
                <a:sym typeface="Calibri"/>
              </a:rPr>
              <a:t>3</a:t>
            </a:r>
            <a:endParaRPr sz="1800" b="1" i="0" u="none" strike="noStrike" cap="none">
              <a:solidFill>
                <a:srgbClr val="FFFFFF"/>
              </a:solidFill>
              <a:latin typeface="Calibri"/>
              <a:ea typeface="Calibri"/>
              <a:cs typeface="Calibri"/>
              <a:sym typeface="Calibri"/>
            </a:endParaRPr>
          </a:p>
        </p:txBody>
      </p:sp>
      <p:sp>
        <p:nvSpPr>
          <p:cNvPr id="125" name="Google Shape;125;p3"/>
          <p:cNvSpPr/>
          <p:nvPr/>
        </p:nvSpPr>
        <p:spPr>
          <a:xfrm>
            <a:off x="4734516" y="3566660"/>
            <a:ext cx="696535" cy="69653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6" name="Google Shape;126;p3"/>
          <p:cNvSpPr txBox="1"/>
          <p:nvPr/>
        </p:nvSpPr>
        <p:spPr>
          <a:xfrm>
            <a:off x="818137" y="5750361"/>
            <a:ext cx="4130557" cy="49413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Comprendimos la normativa de SII sobre </a:t>
            </a:r>
            <a:br>
              <a:rPr lang="en-US" sz="1600" b="0" i="0" u="none" strike="noStrike" cap="none">
                <a:solidFill>
                  <a:srgbClr val="000000"/>
                </a:solidFill>
                <a:latin typeface="Calibri"/>
                <a:ea typeface="Calibri"/>
                <a:cs typeface="Calibri"/>
                <a:sym typeface="Calibri"/>
              </a:rPr>
            </a:br>
            <a:r>
              <a:rPr lang="en-US" sz="1600" b="0" i="0" u="none" strike="noStrike" cap="none">
                <a:solidFill>
                  <a:srgbClr val="000000"/>
                </a:solidFill>
                <a:latin typeface="Calibri"/>
                <a:ea typeface="Calibri"/>
                <a:cs typeface="Calibri"/>
                <a:sym typeface="Calibri"/>
              </a:rPr>
              <a:t>el Impuesto Único.</a:t>
            </a:r>
            <a:endParaRPr sz="1600" b="0" i="0" u="none" strike="noStrike" cap="none">
              <a:solidFill>
                <a:srgbClr val="000000"/>
              </a:solidFill>
              <a:latin typeface="Calibri"/>
              <a:ea typeface="Calibri"/>
              <a:cs typeface="Calibri"/>
              <a:sym typeface="Calibri"/>
            </a:endParaRPr>
          </a:p>
        </p:txBody>
      </p:sp>
      <p:sp>
        <p:nvSpPr>
          <p:cNvPr id="127" name="Google Shape;127;p3"/>
          <p:cNvSpPr/>
          <p:nvPr/>
        </p:nvSpPr>
        <p:spPr>
          <a:xfrm>
            <a:off x="674217" y="5694752"/>
            <a:ext cx="3973983" cy="677806"/>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28" name="Google Shape;128;p3"/>
          <p:cNvSpPr/>
          <p:nvPr/>
        </p:nvSpPr>
        <p:spPr>
          <a:xfrm>
            <a:off x="501520" y="5851293"/>
            <a:ext cx="276316" cy="283367"/>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3"/>
          <p:cNvSpPr txBox="1"/>
          <p:nvPr/>
        </p:nvSpPr>
        <p:spPr>
          <a:xfrm>
            <a:off x="471456" y="5764911"/>
            <a:ext cx="328644" cy="42221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a:solidFill>
                  <a:srgbClr val="FFFFFF"/>
                </a:solidFill>
                <a:latin typeface="Calibri"/>
                <a:ea typeface="Calibri"/>
                <a:cs typeface="Calibri"/>
                <a:sym typeface="Calibri"/>
              </a:rPr>
              <a:t>4</a:t>
            </a:r>
            <a:endParaRPr sz="1800" b="1" i="0" u="none" strike="noStrike" cap="none">
              <a:solidFill>
                <a:srgbClr val="FFFFFF"/>
              </a:solidFill>
              <a:latin typeface="Calibri"/>
              <a:ea typeface="Calibri"/>
              <a:cs typeface="Calibri"/>
              <a:sym typeface="Calibri"/>
            </a:endParaRPr>
          </a:p>
        </p:txBody>
      </p:sp>
      <p:pic>
        <p:nvPicPr>
          <p:cNvPr id="130" name="Google Shape;130;p3"/>
          <p:cNvPicPr preferRelativeResize="0"/>
          <p:nvPr/>
        </p:nvPicPr>
        <p:blipFill rotWithShape="1">
          <a:blip r:embed="rId3">
            <a:alphaModFix/>
          </a:blip>
          <a:srcRect/>
          <a:stretch/>
        </p:blipFill>
        <p:spPr>
          <a:xfrm>
            <a:off x="4527618" y="2424252"/>
            <a:ext cx="4828328" cy="45744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pSp>
        <p:nvGrpSpPr>
          <p:cNvPr id="135" name="Google Shape;135;p39"/>
          <p:cNvGrpSpPr/>
          <p:nvPr/>
        </p:nvGrpSpPr>
        <p:grpSpPr>
          <a:xfrm flipH="1">
            <a:off x="536225" y="2440019"/>
            <a:ext cx="5390398" cy="2567589"/>
            <a:chOff x="3774221" y="2843142"/>
            <a:chExt cx="5390398" cy="2567589"/>
          </a:xfrm>
        </p:grpSpPr>
        <p:sp>
          <p:nvSpPr>
            <p:cNvPr id="136" name="Google Shape;136;p39"/>
            <p:cNvSpPr/>
            <p:nvPr/>
          </p:nvSpPr>
          <p:spPr>
            <a:xfrm>
              <a:off x="4506819" y="2843142"/>
              <a:ext cx="4657800" cy="2567589"/>
            </a:xfrm>
            <a:prstGeom prst="roundRect">
              <a:avLst>
                <a:gd name="adj" fmla="val 16667"/>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7" name="Google Shape;137;p39"/>
            <p:cNvSpPr/>
            <p:nvPr/>
          </p:nvSpPr>
          <p:spPr>
            <a:xfrm rot="-7028957">
              <a:off x="4111561" y="4473675"/>
              <a:ext cx="432619" cy="1022555"/>
            </a:xfrm>
            <a:prstGeom prst="triangle">
              <a:avLst>
                <a:gd name="adj" fmla="val 50000"/>
              </a:avLst>
            </a:prstGeom>
            <a:solidFill>
              <a:srgbClr val="F7E3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138" name="Google Shape;138;p39"/>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ED6B00"/>
                </a:solidFill>
                <a:latin typeface="Calibri"/>
                <a:ea typeface="Calibri"/>
                <a:cs typeface="Calibri"/>
                <a:sym typeface="Calibri"/>
              </a:rPr>
              <a:t>ACTIVIDAD DE CONOCIMIENTOS PREVIOS</a:t>
            </a:r>
            <a:endParaRPr sz="3100" b="1" i="0" u="none" strike="noStrike" cap="none">
              <a:solidFill>
                <a:srgbClr val="ED6B00"/>
              </a:solidFill>
              <a:latin typeface="Calibri"/>
              <a:ea typeface="Calibri"/>
              <a:cs typeface="Calibri"/>
              <a:sym typeface="Calibri"/>
            </a:endParaRPr>
          </a:p>
        </p:txBody>
      </p:sp>
      <p:sp>
        <p:nvSpPr>
          <p:cNvPr id="139" name="Google Shape;139;p39"/>
          <p:cNvSpPr txBox="1"/>
          <p:nvPr/>
        </p:nvSpPr>
        <p:spPr>
          <a:xfrm>
            <a:off x="856788" y="2748928"/>
            <a:ext cx="4056002" cy="191729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Para revisar los aprendizajes trabajados en actividad anterior,  te invitamos a realizar la </a:t>
            </a:r>
            <a:r>
              <a:rPr lang="en-US" sz="1600" b="1" i="0" u="none" strike="noStrike" cap="none">
                <a:solidFill>
                  <a:srgbClr val="ED6B00"/>
                </a:solidFill>
                <a:latin typeface="Calibri"/>
                <a:ea typeface="Calibri"/>
                <a:cs typeface="Calibri"/>
                <a:sym typeface="Calibri"/>
              </a:rPr>
              <a:t>Actividad 15 de Conocimientos Previos</a:t>
            </a:r>
            <a:r>
              <a:rPr lang="en-US" sz="1600" b="0" i="0" u="none" strike="noStrike" cap="none">
                <a:solidFill>
                  <a:srgbClr val="000000"/>
                </a:solidFill>
                <a:latin typeface="Calibri"/>
                <a:ea typeface="Calibri"/>
                <a:cs typeface="Calibri"/>
                <a:sym typeface="Calibri"/>
              </a:rPr>
              <a:t>.</a:t>
            </a:r>
            <a:endParaRPr/>
          </a:p>
        </p:txBody>
      </p:sp>
      <p:sp>
        <p:nvSpPr>
          <p:cNvPr id="140" name="Google Shape;140;p39"/>
          <p:cNvSpPr txBox="1"/>
          <p:nvPr/>
        </p:nvSpPr>
        <p:spPr>
          <a:xfrm>
            <a:off x="856788" y="5814477"/>
            <a:ext cx="4995614" cy="31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ED6B00"/>
                </a:solidFill>
                <a:latin typeface="Calibri"/>
                <a:ea typeface="Calibri"/>
                <a:cs typeface="Calibri"/>
                <a:sym typeface="Calibri"/>
              </a:rPr>
              <a:t>¡Muy bien!</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rgbClr val="ED6B00"/>
                </a:solidFill>
                <a:latin typeface="Calibri"/>
                <a:ea typeface="Calibri"/>
                <a:cs typeface="Calibri"/>
                <a:sym typeface="Calibri"/>
              </a:rPr>
              <a:t>Te invitamos a profundizar revisando</a:t>
            </a:r>
            <a:endParaRPr sz="1400" b="0" i="0" u="none" strike="noStrike" cap="none">
              <a:solidFill>
                <a:srgbClr val="ED6B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rgbClr val="A93501"/>
                </a:solidFill>
                <a:latin typeface="Calibri"/>
                <a:ea typeface="Calibri"/>
                <a:cs typeface="Calibri"/>
                <a:sym typeface="Calibri"/>
              </a:rPr>
              <a:t>la siguiente presentación</a:t>
            </a:r>
            <a:endParaRPr sz="1400" b="0" i="0" u="none" strike="noStrike" cap="none">
              <a:solidFill>
                <a:srgbClr val="A93501"/>
              </a:solidFill>
              <a:latin typeface="Arial"/>
              <a:ea typeface="Arial"/>
              <a:cs typeface="Arial"/>
              <a:sym typeface="Arial"/>
            </a:endParaRPr>
          </a:p>
        </p:txBody>
      </p:sp>
      <p:pic>
        <p:nvPicPr>
          <p:cNvPr id="141" name="Google Shape;141;p39"/>
          <p:cNvPicPr preferRelativeResize="0"/>
          <p:nvPr/>
        </p:nvPicPr>
        <p:blipFill rotWithShape="1">
          <a:blip r:embed="rId3">
            <a:alphaModFix/>
          </a:blip>
          <a:srcRect/>
          <a:stretch/>
        </p:blipFill>
        <p:spPr>
          <a:xfrm>
            <a:off x="5135674" y="3333134"/>
            <a:ext cx="4585614" cy="4344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40"/>
          <p:cNvSpPr txBox="1"/>
          <p:nvPr/>
        </p:nvSpPr>
        <p:spPr>
          <a:xfrm>
            <a:off x="363275" y="14036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3200"/>
              <a:buFont typeface="Arial"/>
              <a:buNone/>
            </a:pPr>
            <a:r>
              <a:rPr lang="en-US" sz="3200" b="1" i="0" u="none" strike="noStrike" cap="none">
                <a:solidFill>
                  <a:srgbClr val="ED6B00"/>
                </a:solidFill>
                <a:latin typeface="Calibri"/>
                <a:ea typeface="Calibri"/>
                <a:cs typeface="Calibri"/>
                <a:sym typeface="Calibri"/>
              </a:rPr>
              <a:t>ANTES DE COMENZAR</a:t>
            </a:r>
            <a:endParaRPr sz="3200" b="0" i="0" u="none" strike="noStrike" cap="none">
              <a:solidFill>
                <a:srgbClr val="A93501"/>
              </a:solidFill>
              <a:latin typeface="Calibri"/>
              <a:ea typeface="Calibri"/>
              <a:cs typeface="Calibri"/>
              <a:sym typeface="Calibri"/>
            </a:endParaRPr>
          </a:p>
        </p:txBody>
      </p:sp>
      <p:sp>
        <p:nvSpPr>
          <p:cNvPr id="147" name="Google Shape;147;p40"/>
          <p:cNvSpPr txBox="1"/>
          <p:nvPr/>
        </p:nvSpPr>
        <p:spPr>
          <a:xfrm>
            <a:off x="366450" y="1153732"/>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MOTIVACIÓN</a:t>
            </a:r>
            <a:endParaRPr sz="1400" b="1" i="0" u="none" strike="noStrike" cap="none">
              <a:solidFill>
                <a:srgbClr val="000000"/>
              </a:solidFill>
              <a:latin typeface="Calibri"/>
              <a:ea typeface="Calibri"/>
              <a:cs typeface="Calibri"/>
              <a:sym typeface="Calibri"/>
            </a:endParaRPr>
          </a:p>
        </p:txBody>
      </p:sp>
      <p:sp>
        <p:nvSpPr>
          <p:cNvPr id="148" name="Google Shape;148;p40"/>
          <p:cNvSpPr/>
          <p:nvPr/>
        </p:nvSpPr>
        <p:spPr>
          <a:xfrm>
            <a:off x="3581400" y="2438400"/>
            <a:ext cx="4711700" cy="2730500"/>
          </a:xfrm>
          <a:prstGeom prst="roundRect">
            <a:avLst>
              <a:gd name="adj" fmla="val 7848"/>
            </a:avLst>
          </a:prstGeom>
          <a:solidFill>
            <a:srgbClr val="FFDDB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9" name="Google Shape;149;p40"/>
          <p:cNvSpPr/>
          <p:nvPr/>
        </p:nvSpPr>
        <p:spPr>
          <a:xfrm rot="-7028957">
            <a:off x="3225674" y="3164456"/>
            <a:ext cx="475492" cy="1123892"/>
          </a:xfrm>
          <a:prstGeom prst="triangle">
            <a:avLst>
              <a:gd name="adj" fmla="val 50000"/>
            </a:avLst>
          </a:prstGeom>
          <a:solidFill>
            <a:srgbClr val="FFDD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0" name="Google Shape;150;p40"/>
          <p:cNvSpPr/>
          <p:nvPr/>
        </p:nvSpPr>
        <p:spPr>
          <a:xfrm>
            <a:off x="3717924" y="2636719"/>
            <a:ext cx="4625976" cy="2308324"/>
          </a:xfrm>
          <a:prstGeom prst="rect">
            <a:avLst/>
          </a:prstGeom>
          <a:noFill/>
          <a:ln>
            <a:noFill/>
          </a:ln>
        </p:spPr>
        <p:txBody>
          <a:bodyPr spcFirstLastPara="1" wrap="square" lIns="91425" tIns="45700" rIns="91425" bIns="45700" anchor="t" anchorCtr="0">
            <a:spAutoFit/>
          </a:bodyPr>
          <a:lstStyle/>
          <a:p>
            <a:pPr marL="176400" marR="0" lvl="0" indent="-17640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En esta actividad podrás confeccionar las liquidaciones de remuneraciones de los trabajadores y con ello poder obtener el líquido a pago con una planilla electrónica.</a:t>
            </a:r>
            <a:endParaRPr/>
          </a:p>
          <a:p>
            <a:pPr marL="176400" marR="0" lvl="0" indent="-6210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176400" marR="0" lvl="0" indent="-17640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Como también podrás aplicar los conocimientos que has adquiridos en las actividades anteriores.</a:t>
            </a:r>
            <a:endParaRPr/>
          </a:p>
        </p:txBody>
      </p:sp>
      <p:sp>
        <p:nvSpPr>
          <p:cNvPr id="151" name="Google Shape;151;p40"/>
          <p:cNvSpPr/>
          <p:nvPr/>
        </p:nvSpPr>
        <p:spPr>
          <a:xfrm>
            <a:off x="5668963" y="5863263"/>
            <a:ext cx="4857750" cy="369332"/>
          </a:xfrm>
          <a:prstGeom prst="rect">
            <a:avLst/>
          </a:prstGeom>
          <a:noFill/>
          <a:ln>
            <a:noFill/>
          </a:ln>
        </p:spPr>
        <p:txBody>
          <a:bodyPr spcFirstLastPara="1" wrap="square" lIns="91425" tIns="45700" rIns="91425" bIns="45700" anchor="t" anchorCtr="0">
            <a:spAutoFit/>
          </a:bodyPr>
          <a:lstStyle/>
          <a:p>
            <a:pPr marL="140400" marR="0" lvl="0" indent="-2610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2" name="Google Shape;152;p40"/>
          <p:cNvPicPr preferRelativeResize="0"/>
          <p:nvPr/>
        </p:nvPicPr>
        <p:blipFill rotWithShape="1">
          <a:blip r:embed="rId3">
            <a:alphaModFix/>
          </a:blip>
          <a:srcRect/>
          <a:stretch/>
        </p:blipFill>
        <p:spPr>
          <a:xfrm flipH="1">
            <a:off x="757238" y="3263899"/>
            <a:ext cx="2671762" cy="292944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p:nvPr/>
        </p:nvSpPr>
        <p:spPr>
          <a:xfrm>
            <a:off x="4063852" y="2766533"/>
            <a:ext cx="493240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Calibri"/>
                <a:ea typeface="Calibri"/>
                <a:cs typeface="Calibri"/>
                <a:sym typeface="Calibri"/>
              </a:rPr>
              <a:t>Al término de la actividad estarás en condiciones de:</a:t>
            </a:r>
            <a:endParaRPr sz="1400" b="1" i="0" u="none" strike="noStrike" cap="none">
              <a:solidFill>
                <a:schemeClr val="dk1"/>
              </a:solidFill>
              <a:latin typeface="Calibri"/>
              <a:ea typeface="Calibri"/>
              <a:cs typeface="Calibri"/>
              <a:sym typeface="Calibri"/>
            </a:endParaRPr>
          </a:p>
        </p:txBody>
      </p:sp>
      <p:sp>
        <p:nvSpPr>
          <p:cNvPr id="158" name="Google Shape;158;p5"/>
          <p:cNvSpPr txBox="1"/>
          <p:nvPr/>
        </p:nvSpPr>
        <p:spPr>
          <a:xfrm>
            <a:off x="3940818" y="1209597"/>
            <a:ext cx="87248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a:solidFill>
                  <a:srgbClr val="FFB375"/>
                </a:solidFill>
                <a:latin typeface="Calibri"/>
                <a:ea typeface="Calibri"/>
                <a:cs typeface="Calibri"/>
                <a:sym typeface="Calibri"/>
              </a:rPr>
              <a:t>15</a:t>
            </a:r>
            <a:endParaRPr sz="5000" b="0" i="0" u="none" strike="noStrike" cap="none">
              <a:solidFill>
                <a:srgbClr val="FFB375"/>
              </a:solidFill>
              <a:latin typeface="Calibri"/>
              <a:ea typeface="Calibri"/>
              <a:cs typeface="Calibri"/>
              <a:sym typeface="Calibri"/>
            </a:endParaRPr>
          </a:p>
        </p:txBody>
      </p:sp>
      <p:pic>
        <p:nvPicPr>
          <p:cNvPr id="159" name="Google Shape;159;p5"/>
          <p:cNvPicPr preferRelativeResize="0"/>
          <p:nvPr/>
        </p:nvPicPr>
        <p:blipFill rotWithShape="1">
          <a:blip r:embed="rId3">
            <a:alphaModFix/>
          </a:blip>
          <a:srcRect/>
          <a:stretch/>
        </p:blipFill>
        <p:spPr>
          <a:xfrm>
            <a:off x="678383" y="2382979"/>
            <a:ext cx="2950556" cy="4313787"/>
          </a:xfrm>
          <a:prstGeom prst="rect">
            <a:avLst/>
          </a:prstGeom>
          <a:noFill/>
          <a:ln>
            <a:noFill/>
          </a:ln>
        </p:spPr>
      </p:pic>
      <p:sp>
        <p:nvSpPr>
          <p:cNvPr id="160" name="Google Shape;160;p5"/>
          <p:cNvSpPr txBox="1"/>
          <p:nvPr/>
        </p:nvSpPr>
        <p:spPr>
          <a:xfrm>
            <a:off x="375975" y="1373700"/>
            <a:ext cx="4107535"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ED6B00"/>
                </a:solidFill>
                <a:latin typeface="Calibri"/>
                <a:ea typeface="Calibri"/>
                <a:cs typeface="Calibri"/>
                <a:sym typeface="Calibri"/>
              </a:rPr>
              <a:t>MENÚ DE LA ACTIVIDAD</a:t>
            </a:r>
            <a:endParaRPr sz="3100" b="1" i="0" u="none" strike="noStrike" cap="none">
              <a:solidFill>
                <a:srgbClr val="ED6B00"/>
              </a:solidFill>
              <a:latin typeface="Calibri"/>
              <a:ea typeface="Calibri"/>
              <a:cs typeface="Calibri"/>
              <a:sym typeface="Calibri"/>
            </a:endParaRPr>
          </a:p>
        </p:txBody>
      </p:sp>
      <p:sp>
        <p:nvSpPr>
          <p:cNvPr id="161" name="Google Shape;161;p5"/>
          <p:cNvSpPr/>
          <p:nvPr/>
        </p:nvSpPr>
        <p:spPr>
          <a:xfrm>
            <a:off x="4171950" y="3227386"/>
            <a:ext cx="4743450" cy="3084514"/>
          </a:xfrm>
          <a:prstGeom prst="roundRect">
            <a:avLst>
              <a:gd name="adj" fmla="val 622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2" name="Google Shape;162;p5"/>
          <p:cNvSpPr/>
          <p:nvPr/>
        </p:nvSpPr>
        <p:spPr>
          <a:xfrm>
            <a:off x="4375683" y="3528066"/>
            <a:ext cx="4349219" cy="2518895"/>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700" b="0" i="0" u="none" strike="noStrike" cap="none">
                <a:solidFill>
                  <a:srgbClr val="000000"/>
                </a:solidFill>
                <a:latin typeface="Calibri"/>
                <a:ea typeface="Calibri"/>
                <a:cs typeface="Calibri"/>
                <a:sym typeface="Calibri"/>
              </a:rPr>
              <a:t>Reconocer las variables a considerar e ingresar un cálculo de remuneraciones en una planilla electrónica.</a:t>
            </a:r>
            <a:endParaRPr sz="1700" b="0" i="0" u="none" strike="noStrike" cap="none">
              <a:solidFill>
                <a:srgbClr val="000000"/>
              </a:solidFill>
              <a:latin typeface="Calibri"/>
              <a:ea typeface="Calibri"/>
              <a:cs typeface="Calibri"/>
              <a:sym typeface="Calibri"/>
            </a:endParaRPr>
          </a:p>
          <a:p>
            <a:pPr marL="0" marR="0" lvl="0" indent="0" algn="l" rtl="0">
              <a:lnSpc>
                <a:spcPct val="90000"/>
              </a:lnSpc>
              <a:spcBef>
                <a:spcPts val="1400"/>
              </a:spcBef>
              <a:spcAft>
                <a:spcPts val="0"/>
              </a:spcAft>
              <a:buNone/>
            </a:pPr>
            <a:r>
              <a:rPr lang="en-US" sz="1700" b="0" i="0" u="none" strike="noStrike" cap="none">
                <a:solidFill>
                  <a:srgbClr val="000000"/>
                </a:solidFill>
                <a:latin typeface="Calibri"/>
                <a:ea typeface="Calibri"/>
                <a:cs typeface="Calibri"/>
                <a:sym typeface="Calibri"/>
              </a:rPr>
              <a:t>Reconocer los indicadores previsionales que se obtienen de Previred.</a:t>
            </a:r>
            <a:endParaRPr sz="1700" b="0" i="0" u="none" strike="noStrike" cap="none">
              <a:solidFill>
                <a:srgbClr val="000000"/>
              </a:solidFill>
              <a:latin typeface="Calibri"/>
              <a:ea typeface="Calibri"/>
              <a:cs typeface="Calibri"/>
              <a:sym typeface="Calibri"/>
            </a:endParaRPr>
          </a:p>
          <a:p>
            <a:pPr marL="0" marR="0" lvl="0" indent="0" algn="l" rtl="0">
              <a:lnSpc>
                <a:spcPct val="90000"/>
              </a:lnSpc>
              <a:spcBef>
                <a:spcPts val="1400"/>
              </a:spcBef>
              <a:spcAft>
                <a:spcPts val="0"/>
              </a:spcAft>
              <a:buNone/>
            </a:pPr>
            <a:r>
              <a:rPr lang="en-US" sz="1700" b="0" i="0" u="none" strike="noStrike" cap="none">
                <a:solidFill>
                  <a:srgbClr val="000000"/>
                </a:solidFill>
                <a:latin typeface="Calibri"/>
                <a:ea typeface="Calibri"/>
                <a:cs typeface="Calibri"/>
                <a:sym typeface="Calibri"/>
              </a:rPr>
              <a:t>Reconocer la actualización de la tabla de impuesto único por SII.</a:t>
            </a:r>
            <a:endParaRPr sz="1700" b="0" i="0" u="none" strike="noStrike" cap="none">
              <a:solidFill>
                <a:srgbClr val="000000"/>
              </a:solidFill>
              <a:latin typeface="Calibri"/>
              <a:ea typeface="Calibri"/>
              <a:cs typeface="Calibri"/>
              <a:sym typeface="Calibri"/>
            </a:endParaRPr>
          </a:p>
          <a:p>
            <a:pPr marL="0" marR="0" lvl="0" indent="0" algn="l" rtl="0">
              <a:lnSpc>
                <a:spcPct val="90000"/>
              </a:lnSpc>
              <a:spcBef>
                <a:spcPts val="1400"/>
              </a:spcBef>
              <a:spcAft>
                <a:spcPts val="0"/>
              </a:spcAft>
              <a:buNone/>
            </a:pPr>
            <a:r>
              <a:rPr lang="en-US" sz="1700" b="0" i="0" u="none" strike="noStrike" cap="none">
                <a:solidFill>
                  <a:srgbClr val="000000"/>
                </a:solidFill>
                <a:latin typeface="Calibri"/>
                <a:ea typeface="Calibri"/>
                <a:cs typeface="Calibri"/>
                <a:sym typeface="Calibri"/>
              </a:rPr>
              <a:t>Trabajar con un Software en Excel.</a:t>
            </a:r>
            <a:endParaRPr sz="1700" b="0" i="0" u="none" strike="noStrike" cap="none">
              <a:solidFill>
                <a:srgbClr val="000000"/>
              </a:solidFill>
              <a:latin typeface="Calibri"/>
              <a:ea typeface="Calibri"/>
              <a:cs typeface="Calibri"/>
              <a:sym typeface="Calibri"/>
            </a:endParaRPr>
          </a:p>
        </p:txBody>
      </p:sp>
      <p:sp>
        <p:nvSpPr>
          <p:cNvPr id="163" name="Google Shape;163;p5"/>
          <p:cNvSpPr/>
          <p:nvPr/>
        </p:nvSpPr>
        <p:spPr>
          <a:xfrm>
            <a:off x="4052062" y="4491210"/>
            <a:ext cx="253746" cy="260221"/>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5"/>
          <p:cNvSpPr/>
          <p:nvPr/>
        </p:nvSpPr>
        <p:spPr>
          <a:xfrm>
            <a:off x="4052062" y="3612316"/>
            <a:ext cx="253746" cy="260221"/>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5"/>
          <p:cNvSpPr/>
          <p:nvPr/>
        </p:nvSpPr>
        <p:spPr>
          <a:xfrm>
            <a:off x="4052062" y="5116095"/>
            <a:ext cx="253746" cy="260221"/>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5"/>
          <p:cNvSpPr/>
          <p:nvPr/>
        </p:nvSpPr>
        <p:spPr>
          <a:xfrm>
            <a:off x="4091450" y="2002361"/>
            <a:ext cx="5628813" cy="65146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000" b="0" i="0" u="none" strike="noStrike" cap="none">
                <a:solidFill>
                  <a:srgbClr val="A93501"/>
                </a:solidFill>
                <a:latin typeface="Calibri"/>
                <a:ea typeface="Calibri"/>
                <a:cs typeface="Calibri"/>
                <a:sym typeface="Calibri"/>
              </a:rPr>
              <a:t>LA PLANILLA ELECTRÓNICA COMO HERRAMIENTA DE CÁLCULOS PARCIALES DE REMUNERACIONES</a:t>
            </a:r>
            <a:endParaRPr sz="2000" b="0" i="0" u="none" strike="noStrike" cap="none">
              <a:solidFill>
                <a:srgbClr val="A93501"/>
              </a:solidFill>
              <a:latin typeface="Calibri"/>
              <a:ea typeface="Calibri"/>
              <a:cs typeface="Calibri"/>
              <a:sym typeface="Calibri"/>
            </a:endParaRPr>
          </a:p>
        </p:txBody>
      </p:sp>
      <p:sp>
        <p:nvSpPr>
          <p:cNvPr id="167" name="Google Shape;167;p5"/>
          <p:cNvSpPr/>
          <p:nvPr/>
        </p:nvSpPr>
        <p:spPr>
          <a:xfrm>
            <a:off x="4052062" y="5725713"/>
            <a:ext cx="253746" cy="260221"/>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5"/>
          <p:cNvSpPr txBox="1"/>
          <p:nvPr/>
        </p:nvSpPr>
        <p:spPr>
          <a:xfrm>
            <a:off x="4031419" y="4455578"/>
            <a:ext cx="228904" cy="29407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700" b="1" i="0" u="none" strike="noStrike" cap="none">
                <a:solidFill>
                  <a:srgbClr val="FFFFFF"/>
                </a:solidFill>
                <a:latin typeface="Calibri"/>
                <a:ea typeface="Calibri"/>
                <a:cs typeface="Calibri"/>
                <a:sym typeface="Calibri"/>
              </a:rPr>
              <a:t>2</a:t>
            </a:r>
            <a:endParaRPr sz="1700" b="1" i="0" u="none" strike="noStrike" cap="none">
              <a:solidFill>
                <a:srgbClr val="FFFFFF"/>
              </a:solidFill>
              <a:latin typeface="Calibri"/>
              <a:ea typeface="Calibri"/>
              <a:cs typeface="Calibri"/>
              <a:sym typeface="Calibri"/>
            </a:endParaRPr>
          </a:p>
        </p:txBody>
      </p:sp>
      <p:sp>
        <p:nvSpPr>
          <p:cNvPr id="169" name="Google Shape;169;p5"/>
          <p:cNvSpPr txBox="1"/>
          <p:nvPr/>
        </p:nvSpPr>
        <p:spPr>
          <a:xfrm>
            <a:off x="4027194" y="3553874"/>
            <a:ext cx="228904" cy="29407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700" b="1" i="0" u="none" strike="noStrike" cap="none">
                <a:solidFill>
                  <a:srgbClr val="FFFFFF"/>
                </a:solidFill>
                <a:latin typeface="Calibri"/>
                <a:ea typeface="Calibri"/>
                <a:cs typeface="Calibri"/>
                <a:sym typeface="Calibri"/>
              </a:rPr>
              <a:t>1</a:t>
            </a:r>
            <a:endParaRPr sz="1700" b="1" i="0" u="none" strike="noStrike" cap="none">
              <a:solidFill>
                <a:srgbClr val="FFFFFF"/>
              </a:solidFill>
              <a:latin typeface="Calibri"/>
              <a:ea typeface="Calibri"/>
              <a:cs typeface="Calibri"/>
              <a:sym typeface="Calibri"/>
            </a:endParaRPr>
          </a:p>
        </p:txBody>
      </p:sp>
      <p:sp>
        <p:nvSpPr>
          <p:cNvPr id="170" name="Google Shape;170;p5"/>
          <p:cNvSpPr txBox="1"/>
          <p:nvPr/>
        </p:nvSpPr>
        <p:spPr>
          <a:xfrm>
            <a:off x="4031429" y="5069408"/>
            <a:ext cx="228904" cy="29407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700" b="1" i="0" u="none" strike="noStrike" cap="none">
                <a:solidFill>
                  <a:srgbClr val="FFFFFF"/>
                </a:solidFill>
                <a:latin typeface="Calibri"/>
                <a:ea typeface="Calibri"/>
                <a:cs typeface="Calibri"/>
                <a:sym typeface="Calibri"/>
              </a:rPr>
              <a:t>3</a:t>
            </a:r>
            <a:endParaRPr sz="1700" b="1" i="0" u="none" strike="noStrike" cap="none">
              <a:solidFill>
                <a:srgbClr val="FFFFFF"/>
              </a:solidFill>
              <a:latin typeface="Calibri"/>
              <a:ea typeface="Calibri"/>
              <a:cs typeface="Calibri"/>
              <a:sym typeface="Calibri"/>
            </a:endParaRPr>
          </a:p>
        </p:txBody>
      </p:sp>
      <p:sp>
        <p:nvSpPr>
          <p:cNvPr id="171" name="Google Shape;171;p5"/>
          <p:cNvSpPr txBox="1"/>
          <p:nvPr/>
        </p:nvSpPr>
        <p:spPr>
          <a:xfrm>
            <a:off x="4031441" y="5679026"/>
            <a:ext cx="228904" cy="29407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700" b="1" i="0" u="none" strike="noStrike" cap="none">
                <a:solidFill>
                  <a:srgbClr val="FFFFFF"/>
                </a:solidFill>
                <a:latin typeface="Calibri"/>
                <a:ea typeface="Calibri"/>
                <a:cs typeface="Calibri"/>
                <a:sym typeface="Calibri"/>
              </a:rPr>
              <a:t>4</a:t>
            </a:r>
            <a:endParaRPr sz="1700" b="1" i="0" u="none" strike="noStrike" cap="none">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1"/>
          <p:cNvSpPr/>
          <p:nvPr/>
        </p:nvSpPr>
        <p:spPr>
          <a:xfrm>
            <a:off x="508000" y="2070100"/>
            <a:ext cx="8610600" cy="4648200"/>
          </a:xfrm>
          <a:prstGeom prst="roundRect">
            <a:avLst>
              <a:gd name="adj" fmla="val 4423"/>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7" name="Google Shape;177;p41"/>
          <p:cNvSpPr/>
          <p:nvPr/>
        </p:nvSpPr>
        <p:spPr>
          <a:xfrm>
            <a:off x="736600" y="5041900"/>
            <a:ext cx="8140700" cy="1435100"/>
          </a:xfrm>
          <a:prstGeom prst="roundRect">
            <a:avLst>
              <a:gd name="adj" fmla="val 7848"/>
            </a:avLst>
          </a:prstGeom>
          <a:solidFill>
            <a:srgbClr val="FFDDB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8" name="Google Shape;178;p41"/>
          <p:cNvSpPr txBox="1"/>
          <p:nvPr/>
        </p:nvSpPr>
        <p:spPr>
          <a:xfrm>
            <a:off x="827708" y="5220234"/>
            <a:ext cx="7465392"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800000"/>
                </a:solidFill>
                <a:latin typeface="Calibri"/>
                <a:ea typeface="Calibri"/>
                <a:cs typeface="Calibri"/>
                <a:sym typeface="Calibri"/>
              </a:rPr>
              <a:t>Indicadores Previsionales</a:t>
            </a:r>
            <a:endParaRPr sz="1600" b="0" i="0" u="none" strike="noStrike" cap="none">
              <a:solidFill>
                <a:srgbClr val="8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b="0" i="0" u="none" strike="noStrike" cap="none">
                <a:solidFill>
                  <a:schemeClr val="dk1"/>
                </a:solidFill>
                <a:latin typeface="Calibri"/>
                <a:ea typeface="Calibri"/>
                <a:cs typeface="Calibri"/>
                <a:sym typeface="Calibri"/>
              </a:rPr>
              <a:t>Los indicadores previsionales que los informan varios organismos, el ideal es obtener el de Previred, donde aparecerán la gran mayoría de los puntos anteriormente indicados, salvo la tabla de impuesto único que la obtienes de SII.</a:t>
            </a:r>
            <a:endParaRPr sz="1600" b="0" i="0" u="none" strike="noStrike" cap="none">
              <a:solidFill>
                <a:schemeClr val="dk1"/>
              </a:solidFill>
              <a:latin typeface="Calibri"/>
              <a:ea typeface="Calibri"/>
              <a:cs typeface="Calibri"/>
              <a:sym typeface="Calibri"/>
            </a:endParaRPr>
          </a:p>
        </p:txBody>
      </p:sp>
      <p:sp>
        <p:nvSpPr>
          <p:cNvPr id="179" name="Google Shape;179;p41"/>
          <p:cNvSpPr txBox="1"/>
          <p:nvPr/>
        </p:nvSpPr>
        <p:spPr>
          <a:xfrm>
            <a:off x="738808" y="2322634"/>
            <a:ext cx="9872042" cy="28571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700" b="1" i="0" u="none" strike="noStrike" cap="none">
                <a:solidFill>
                  <a:schemeClr val="dk1"/>
                </a:solidFill>
                <a:latin typeface="Calibri"/>
                <a:ea typeface="Calibri"/>
                <a:cs typeface="Calibri"/>
                <a:sym typeface="Calibri"/>
              </a:rPr>
              <a:t>Para realizar un Cálculo de Remuneraciones debes tener algunos datos a considerar:</a:t>
            </a:r>
            <a:endParaRPr/>
          </a:p>
          <a:p>
            <a:pPr marL="342900" marR="0" lvl="0" indent="-342900" algn="l" rtl="0">
              <a:lnSpc>
                <a:spcPct val="100000"/>
              </a:lnSpc>
              <a:spcBef>
                <a:spcPts val="400"/>
              </a:spcBef>
              <a:spcAft>
                <a:spcPts val="0"/>
              </a:spcAft>
              <a:buClr>
                <a:srgbClr val="000000"/>
              </a:buClr>
              <a:buSzPts val="1700"/>
              <a:buFont typeface="Arial"/>
              <a:buAutoNum type="alphaLcParenR"/>
            </a:pPr>
            <a:r>
              <a:rPr lang="en-US" sz="1700" b="0" i="0" u="none" strike="noStrike" cap="none">
                <a:solidFill>
                  <a:schemeClr val="dk1"/>
                </a:solidFill>
                <a:latin typeface="Calibri"/>
                <a:ea typeface="Calibri"/>
                <a:cs typeface="Calibri"/>
                <a:sym typeface="Calibri"/>
              </a:rPr>
              <a:t>Mes que se está liquidando.</a:t>
            </a:r>
            <a:endParaRPr/>
          </a:p>
          <a:p>
            <a:pPr marL="342900" marR="0" lvl="0" indent="-342900" algn="l" rtl="0">
              <a:lnSpc>
                <a:spcPct val="100000"/>
              </a:lnSpc>
              <a:spcBef>
                <a:spcPts val="400"/>
              </a:spcBef>
              <a:spcAft>
                <a:spcPts val="0"/>
              </a:spcAft>
              <a:buClr>
                <a:srgbClr val="000000"/>
              </a:buClr>
              <a:buSzPts val="1700"/>
              <a:buFont typeface="Arial"/>
              <a:buAutoNum type="alphaLcParenR"/>
            </a:pPr>
            <a:r>
              <a:rPr lang="en-US" sz="1700" b="0" i="0" u="none" strike="noStrike" cap="none">
                <a:solidFill>
                  <a:schemeClr val="dk1"/>
                </a:solidFill>
                <a:latin typeface="Calibri"/>
                <a:ea typeface="Calibri"/>
                <a:cs typeface="Calibri"/>
                <a:sym typeface="Calibri"/>
              </a:rPr>
              <a:t>Valor UF del último día del mes que se está liquidando.</a:t>
            </a:r>
            <a:endParaRPr/>
          </a:p>
          <a:p>
            <a:pPr marL="342900" marR="0" lvl="0" indent="-342900" algn="l" rtl="0">
              <a:lnSpc>
                <a:spcPct val="100000"/>
              </a:lnSpc>
              <a:spcBef>
                <a:spcPts val="400"/>
              </a:spcBef>
              <a:spcAft>
                <a:spcPts val="0"/>
              </a:spcAft>
              <a:buClr>
                <a:srgbClr val="000000"/>
              </a:buClr>
              <a:buSzPts val="1700"/>
              <a:buFont typeface="Arial"/>
              <a:buAutoNum type="alphaLcParenR"/>
            </a:pPr>
            <a:r>
              <a:rPr lang="en-US" sz="1700" b="0" i="0" u="none" strike="noStrike" cap="none">
                <a:solidFill>
                  <a:schemeClr val="dk1"/>
                </a:solidFill>
                <a:latin typeface="Calibri"/>
                <a:ea typeface="Calibri"/>
                <a:cs typeface="Calibri"/>
                <a:sym typeface="Calibri"/>
              </a:rPr>
              <a:t>Valor UTM del mes</a:t>
            </a:r>
            <a:endParaRPr/>
          </a:p>
          <a:p>
            <a:pPr marL="342900" marR="0" lvl="0" indent="-342900" algn="l" rtl="0">
              <a:lnSpc>
                <a:spcPct val="100000"/>
              </a:lnSpc>
              <a:spcBef>
                <a:spcPts val="400"/>
              </a:spcBef>
              <a:spcAft>
                <a:spcPts val="0"/>
              </a:spcAft>
              <a:buClr>
                <a:srgbClr val="000000"/>
              </a:buClr>
              <a:buSzPts val="1700"/>
              <a:buFont typeface="Arial"/>
              <a:buAutoNum type="alphaLcParenR"/>
            </a:pPr>
            <a:r>
              <a:rPr lang="en-US" sz="1700" b="0" i="0" u="none" strike="noStrike" cap="none">
                <a:solidFill>
                  <a:schemeClr val="dk1"/>
                </a:solidFill>
                <a:latin typeface="Calibri"/>
                <a:ea typeface="Calibri"/>
                <a:cs typeface="Calibri"/>
                <a:sym typeface="Calibri"/>
              </a:rPr>
              <a:t>Topes Imponibles para AFP-Salud y AFC</a:t>
            </a:r>
            <a:endParaRPr/>
          </a:p>
          <a:p>
            <a:pPr marL="342900" marR="0" lvl="0" indent="-342900" algn="l" rtl="0">
              <a:lnSpc>
                <a:spcPct val="100000"/>
              </a:lnSpc>
              <a:spcBef>
                <a:spcPts val="400"/>
              </a:spcBef>
              <a:spcAft>
                <a:spcPts val="0"/>
              </a:spcAft>
              <a:buClr>
                <a:srgbClr val="000000"/>
              </a:buClr>
              <a:buSzPts val="1700"/>
              <a:buFont typeface="Arial"/>
              <a:buAutoNum type="alphaLcParenR"/>
            </a:pPr>
            <a:r>
              <a:rPr lang="en-US" sz="1700" b="0" i="0" u="none" strike="noStrike" cap="none">
                <a:solidFill>
                  <a:schemeClr val="dk1"/>
                </a:solidFill>
                <a:latin typeface="Calibri"/>
                <a:ea typeface="Calibri"/>
                <a:cs typeface="Calibri"/>
                <a:sym typeface="Calibri"/>
              </a:rPr>
              <a:t>Tablas de AFP con los porcentajes para ser aplicados</a:t>
            </a:r>
            <a:endParaRPr/>
          </a:p>
          <a:p>
            <a:pPr marL="342900" marR="0" lvl="0" indent="-342900" algn="l" rtl="0">
              <a:lnSpc>
                <a:spcPct val="100000"/>
              </a:lnSpc>
              <a:spcBef>
                <a:spcPts val="400"/>
              </a:spcBef>
              <a:spcAft>
                <a:spcPts val="0"/>
              </a:spcAft>
              <a:buClr>
                <a:srgbClr val="000000"/>
              </a:buClr>
              <a:buSzPts val="1700"/>
              <a:buFont typeface="Arial"/>
              <a:buAutoNum type="alphaLcParenR"/>
            </a:pPr>
            <a:r>
              <a:rPr lang="en-US" sz="1700" b="0" i="0" u="none" strike="noStrike" cap="none">
                <a:solidFill>
                  <a:schemeClr val="dk1"/>
                </a:solidFill>
                <a:latin typeface="Calibri"/>
                <a:ea typeface="Calibri"/>
                <a:cs typeface="Calibri"/>
                <a:sym typeface="Calibri"/>
              </a:rPr>
              <a:t>Tabla de Asignaciones Familiares vigente</a:t>
            </a:r>
            <a:endParaRPr/>
          </a:p>
          <a:p>
            <a:pPr marL="342900" marR="0" lvl="0" indent="-342900" algn="l" rtl="0">
              <a:lnSpc>
                <a:spcPct val="100000"/>
              </a:lnSpc>
              <a:spcBef>
                <a:spcPts val="400"/>
              </a:spcBef>
              <a:spcAft>
                <a:spcPts val="0"/>
              </a:spcAft>
              <a:buClr>
                <a:srgbClr val="000000"/>
              </a:buClr>
              <a:buSzPts val="1700"/>
              <a:buFont typeface="Arial"/>
              <a:buAutoNum type="alphaLcParenR"/>
            </a:pPr>
            <a:r>
              <a:rPr lang="en-US" sz="1700" b="0" i="0" u="none" strike="noStrike" cap="none">
                <a:solidFill>
                  <a:schemeClr val="dk1"/>
                </a:solidFill>
                <a:latin typeface="Calibri"/>
                <a:ea typeface="Calibri"/>
                <a:cs typeface="Calibri"/>
                <a:sym typeface="Calibri"/>
              </a:rPr>
              <a:t>Tabla de tramos de Impuesto Único.</a:t>
            </a:r>
            <a:endParaRPr sz="1700" b="0" i="0" u="none" strike="noStrike" cap="none">
              <a:solidFill>
                <a:schemeClr val="dk1"/>
              </a:solidFill>
              <a:latin typeface="Calibri"/>
              <a:ea typeface="Calibri"/>
              <a:cs typeface="Calibri"/>
              <a:sym typeface="Calibri"/>
            </a:endParaRPr>
          </a:p>
          <a:p>
            <a:pPr marL="342900" marR="0" lvl="0" indent="-234950" algn="l" rtl="0">
              <a:lnSpc>
                <a:spcPct val="100000"/>
              </a:lnSpc>
              <a:spcBef>
                <a:spcPts val="40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sp>
        <p:nvSpPr>
          <p:cNvPr id="180" name="Google Shape;180;p41"/>
          <p:cNvSpPr txBox="1"/>
          <p:nvPr/>
        </p:nvSpPr>
        <p:spPr>
          <a:xfrm>
            <a:off x="388938" y="1054916"/>
            <a:ext cx="9872042" cy="90306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800" b="1" i="0" u="none" strike="noStrike" cap="none">
                <a:solidFill>
                  <a:srgbClr val="ED6B00"/>
                </a:solidFill>
                <a:latin typeface="Calibri"/>
                <a:ea typeface="Calibri"/>
                <a:cs typeface="Calibri"/>
                <a:sym typeface="Calibri"/>
              </a:rPr>
              <a:t>¿QUÉ DEBO TENER ANTES DE REALIZAR UN </a:t>
            </a:r>
            <a:br>
              <a:rPr lang="en-US" sz="2800" b="1" i="0" u="none" strike="noStrike" cap="none">
                <a:solidFill>
                  <a:srgbClr val="ED6B00"/>
                </a:solidFill>
                <a:latin typeface="Calibri"/>
                <a:ea typeface="Calibri"/>
                <a:cs typeface="Calibri"/>
                <a:sym typeface="Calibri"/>
              </a:rPr>
            </a:br>
            <a:r>
              <a:rPr lang="en-US" sz="2800" b="0" i="0" u="none" strike="noStrike" cap="none">
                <a:solidFill>
                  <a:srgbClr val="A93501"/>
                </a:solidFill>
                <a:latin typeface="Calibri"/>
                <a:ea typeface="Calibri"/>
                <a:cs typeface="Calibri"/>
                <a:sym typeface="Calibri"/>
              </a:rPr>
              <a:t>CÁLCULO DE REMUNERACIONES?</a:t>
            </a:r>
            <a:endParaRPr sz="2800" b="0" i="0" u="none" strike="noStrike" cap="none">
              <a:solidFill>
                <a:srgbClr val="A93501"/>
              </a:solidFill>
              <a:latin typeface="Calibri"/>
              <a:ea typeface="Calibri"/>
              <a:cs typeface="Calibri"/>
              <a:sym typeface="Calibri"/>
            </a:endParaRPr>
          </a:p>
        </p:txBody>
      </p:sp>
      <p:pic>
        <p:nvPicPr>
          <p:cNvPr id="181" name="Google Shape;181;p41"/>
          <p:cNvPicPr preferRelativeResize="0"/>
          <p:nvPr/>
        </p:nvPicPr>
        <p:blipFill rotWithShape="1">
          <a:blip r:embed="rId3">
            <a:alphaModFix/>
          </a:blip>
          <a:srcRect/>
          <a:stretch/>
        </p:blipFill>
        <p:spPr>
          <a:xfrm>
            <a:off x="6205459" y="2944528"/>
            <a:ext cx="2655587" cy="17671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42"/>
          <p:cNvPicPr preferRelativeResize="0"/>
          <p:nvPr/>
        </p:nvPicPr>
        <p:blipFill rotWithShape="1">
          <a:blip r:embed="rId3">
            <a:alphaModFix/>
          </a:blip>
          <a:srcRect/>
          <a:stretch/>
        </p:blipFill>
        <p:spPr>
          <a:xfrm>
            <a:off x="5113773" y="1447827"/>
            <a:ext cx="4166228" cy="3255471"/>
          </a:xfrm>
          <a:prstGeom prst="rect">
            <a:avLst/>
          </a:prstGeom>
          <a:noFill/>
          <a:ln w="9525" cap="flat" cmpd="sng">
            <a:solidFill>
              <a:schemeClr val="dk1"/>
            </a:solidFill>
            <a:prstDash val="solid"/>
            <a:round/>
            <a:headEnd type="none" w="sm" len="sm"/>
            <a:tailEnd type="none" w="sm" len="sm"/>
          </a:ln>
        </p:spPr>
      </p:pic>
      <p:grpSp>
        <p:nvGrpSpPr>
          <p:cNvPr id="187" name="Google Shape;187;p42"/>
          <p:cNvGrpSpPr/>
          <p:nvPr/>
        </p:nvGrpSpPr>
        <p:grpSpPr>
          <a:xfrm>
            <a:off x="466995" y="1366517"/>
            <a:ext cx="4466699" cy="5021135"/>
            <a:chOff x="466995" y="1544287"/>
            <a:chExt cx="4466699" cy="5021135"/>
          </a:xfrm>
        </p:grpSpPr>
        <p:pic>
          <p:nvPicPr>
            <p:cNvPr id="188" name="Google Shape;188;p42"/>
            <p:cNvPicPr preferRelativeResize="0"/>
            <p:nvPr/>
          </p:nvPicPr>
          <p:blipFill rotWithShape="1">
            <a:blip r:embed="rId4">
              <a:alphaModFix/>
            </a:blip>
            <a:srcRect l="1915" r="2196"/>
            <a:stretch/>
          </p:blipFill>
          <p:spPr>
            <a:xfrm>
              <a:off x="477839" y="2410909"/>
              <a:ext cx="4449762" cy="4154513"/>
            </a:xfrm>
            <a:prstGeom prst="rect">
              <a:avLst/>
            </a:prstGeom>
            <a:noFill/>
            <a:ln>
              <a:noFill/>
            </a:ln>
          </p:spPr>
        </p:pic>
        <p:pic>
          <p:nvPicPr>
            <p:cNvPr id="189" name="Google Shape;189;p42"/>
            <p:cNvPicPr preferRelativeResize="0"/>
            <p:nvPr/>
          </p:nvPicPr>
          <p:blipFill rotWithShape="1">
            <a:blip r:embed="rId5">
              <a:alphaModFix/>
            </a:blip>
            <a:srcRect b="8681"/>
            <a:stretch/>
          </p:blipFill>
          <p:spPr>
            <a:xfrm>
              <a:off x="466995" y="1544287"/>
              <a:ext cx="4466699" cy="868716"/>
            </a:xfrm>
            <a:prstGeom prst="rect">
              <a:avLst/>
            </a:prstGeom>
            <a:noFill/>
            <a:ln>
              <a:noFill/>
            </a:ln>
          </p:spPr>
        </p:pic>
      </p:grpSp>
      <p:sp>
        <p:nvSpPr>
          <p:cNvPr id="190" name="Google Shape;190;p42"/>
          <p:cNvSpPr/>
          <p:nvPr/>
        </p:nvSpPr>
        <p:spPr>
          <a:xfrm>
            <a:off x="5096697" y="4994634"/>
            <a:ext cx="4234078" cy="1440033"/>
          </a:xfrm>
          <a:prstGeom prst="roundRect">
            <a:avLst>
              <a:gd name="adj" fmla="val 3733"/>
            </a:avLst>
          </a:prstGeom>
          <a:solidFill>
            <a:srgbClr val="FFFFFF"/>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91" name="Google Shape;191;p42"/>
          <p:cNvSpPr txBox="1"/>
          <p:nvPr/>
        </p:nvSpPr>
        <p:spPr>
          <a:xfrm>
            <a:off x="5207001" y="5076854"/>
            <a:ext cx="3962400" cy="12926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300" b="1" i="0" u="none" strike="noStrike" cap="none">
                <a:solidFill>
                  <a:schemeClr val="dk1"/>
                </a:solidFill>
                <a:latin typeface="Calibri"/>
                <a:ea typeface="Calibri"/>
                <a:cs typeface="Calibri"/>
                <a:sym typeface="Calibri"/>
              </a:rPr>
              <a:t>PREVIRED</a:t>
            </a:r>
            <a:r>
              <a:rPr lang="en-US" sz="1300" b="0" i="0" u="none" strike="noStrike" cap="none">
                <a:solidFill>
                  <a:schemeClr val="dk1"/>
                </a:solidFill>
                <a:latin typeface="Calibri"/>
                <a:ea typeface="Calibri"/>
                <a:cs typeface="Calibri"/>
                <a:sym typeface="Calibri"/>
              </a:rPr>
              <a:t>:</a:t>
            </a:r>
            <a:endParaRPr/>
          </a:p>
          <a:p>
            <a:pPr marL="0" marR="0" lvl="0" indent="0" algn="l" rtl="0">
              <a:lnSpc>
                <a:spcPct val="100000"/>
              </a:lnSpc>
              <a:spcBef>
                <a:spcPts val="0"/>
              </a:spcBef>
              <a:spcAft>
                <a:spcPts val="0"/>
              </a:spcAft>
              <a:buNone/>
            </a:pPr>
            <a:r>
              <a:rPr lang="en-US" sz="1300" b="0" i="0" u="sng" strike="noStrike" cap="none">
                <a:solidFill>
                  <a:schemeClr val="dk1"/>
                </a:solidFill>
                <a:latin typeface="Calibri"/>
                <a:ea typeface="Calibri"/>
                <a:cs typeface="Calibri"/>
                <a:sym typeface="Calibri"/>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https://www.previred.com/web/previred/indicadores-previsionales</a:t>
            </a:r>
            <a:r>
              <a:rPr lang="en-US" sz="1300" b="0" i="0" u="none" strike="noStrike" cap="none">
                <a:solidFill>
                  <a:schemeClr val="dk1"/>
                </a:solidFill>
                <a:latin typeface="Calibri"/>
                <a:ea typeface="Calibri"/>
                <a:cs typeface="Calibri"/>
                <a:sym typeface="Calibri"/>
              </a:rPr>
              <a:t> </a:t>
            </a: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3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300" b="1" i="0" u="none" strike="noStrike" cap="none">
                <a:solidFill>
                  <a:schemeClr val="dk1"/>
                </a:solidFill>
                <a:latin typeface="Calibri"/>
                <a:ea typeface="Calibri"/>
                <a:cs typeface="Calibri"/>
                <a:sym typeface="Calibri"/>
              </a:rPr>
              <a:t>IMPUESTO ÚNICO:  </a:t>
            </a:r>
            <a:endParaRPr/>
          </a:p>
          <a:p>
            <a:pPr marL="0" marR="0" lvl="0" indent="0" algn="l" rtl="0">
              <a:lnSpc>
                <a:spcPct val="100000"/>
              </a:lnSpc>
              <a:spcBef>
                <a:spcPts val="0"/>
              </a:spcBef>
              <a:spcAft>
                <a:spcPts val="0"/>
              </a:spcAft>
              <a:buNone/>
            </a:pPr>
            <a:r>
              <a:rPr lang="en-US" sz="1300" b="0" i="0" u="sng" strike="noStrike" cap="none">
                <a:solidFill>
                  <a:schemeClr val="dk1"/>
                </a:solidFill>
                <a:latin typeface="Calibri"/>
                <a:ea typeface="Calibri"/>
                <a:cs typeface="Calibri"/>
                <a:sym typeface="Calibri"/>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SII | Servicio de Impuestos Internos</a:t>
            </a:r>
            <a:endParaRPr sz="1300" b="1" i="0" u="none" strike="noStrike" cap="none">
              <a:solidFill>
                <a:schemeClr val="dk1"/>
              </a:solidFill>
              <a:latin typeface="Calibri"/>
              <a:ea typeface="Calibri"/>
              <a:cs typeface="Calibri"/>
              <a:sym typeface="Calibri"/>
            </a:endParaRPr>
          </a:p>
        </p:txBody>
      </p:sp>
      <p:sp>
        <p:nvSpPr>
          <p:cNvPr id="192" name="Google Shape;192;p42"/>
          <p:cNvSpPr/>
          <p:nvPr/>
        </p:nvSpPr>
        <p:spPr>
          <a:xfrm>
            <a:off x="8356145" y="1472501"/>
            <a:ext cx="921311" cy="313965"/>
          </a:xfrm>
          <a:prstGeom prst="roundRect">
            <a:avLst>
              <a:gd name="adj" fmla="val 0"/>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Personalizado 17">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C0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1876</Words>
  <Application>Microsoft Office PowerPoint</Application>
  <PresentationFormat>Personalizado</PresentationFormat>
  <Paragraphs>327</Paragraphs>
  <Slides>34</Slides>
  <Notes>34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34</vt:i4>
      </vt:variant>
    </vt:vector>
  </HeadingPairs>
  <TitlesOfParts>
    <vt:vector size="37" baseType="lpstr">
      <vt:lpstr>Arial</vt:lpstr>
      <vt:lpstr>Calibri</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Isabel Nuñez</cp:lastModifiedBy>
  <cp:revision>17</cp:revision>
  <dcterms:modified xsi:type="dcterms:W3CDTF">2021-02-18T04:32:01Z</dcterms:modified>
</cp:coreProperties>
</file>