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736">
          <p15:clr>
            <a:srgbClr val="000000"/>
          </p15:clr>
        </p15:guide>
        <p15:guide id="4" pos="5696">
          <p15:clr>
            <a:srgbClr val="000000"/>
          </p15:clr>
        </p15:guide>
        <p15:guide id="5" pos="32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inw7811oKldly1m5ZLfrwB/QGb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736" orient="horz"/>
        <p:guide pos="5696"/>
        <p:guide pos="3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5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5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2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7" name="Google Shape;347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.png"/><Relationship Id="rId7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 RRHH M2.png" id="70" name="Google Shape;70;p1"/>
          <p:cNvPicPr preferRelativeResize="0"/>
          <p:nvPr/>
        </p:nvPicPr>
        <p:blipFill rotWithShape="1">
          <a:blip r:embed="rId3">
            <a:alphaModFix/>
          </a:blip>
          <a:srcRect b="0" l="0" r="0" t="-13124"/>
          <a:stretch/>
        </p:blipFill>
        <p:spPr>
          <a:xfrm>
            <a:off x="2672185" y="2565400"/>
            <a:ext cx="5644631" cy="38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/>
          <p:nvPr/>
        </p:nvSpPr>
        <p:spPr>
          <a:xfrm>
            <a:off x="2781492" y="2692673"/>
            <a:ext cx="3446501" cy="559340"/>
          </a:xfrm>
          <a:prstGeom prst="roundRect">
            <a:avLst>
              <a:gd fmla="val 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365425" y="2174214"/>
            <a:ext cx="8422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1" i="0" sz="35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3"/>
          <p:cNvSpPr/>
          <p:nvPr/>
        </p:nvSpPr>
        <p:spPr>
          <a:xfrm>
            <a:off x="461962" y="1162606"/>
            <a:ext cx="90503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b="0" i="0" sz="35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3"/>
          <p:cNvSpPr/>
          <p:nvPr/>
        </p:nvSpPr>
        <p:spPr>
          <a:xfrm>
            <a:off x="8234363" y="584985"/>
            <a:ext cx="48577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grpSp>
        <p:nvGrpSpPr>
          <p:cNvPr id="182" name="Google Shape;182;p43"/>
          <p:cNvGrpSpPr/>
          <p:nvPr/>
        </p:nvGrpSpPr>
        <p:grpSpPr>
          <a:xfrm>
            <a:off x="5679286" y="2246771"/>
            <a:ext cx="3750605" cy="4170401"/>
            <a:chOff x="5679286" y="2246771"/>
            <a:chExt cx="3750605" cy="4170401"/>
          </a:xfrm>
        </p:grpSpPr>
        <p:pic>
          <p:nvPicPr>
            <p:cNvPr id="183" name="Google Shape;183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98702" y="3543300"/>
              <a:ext cx="2631189" cy="28738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43"/>
            <p:cNvSpPr/>
            <p:nvPr/>
          </p:nvSpPr>
          <p:spPr>
            <a:xfrm rot="10800000">
              <a:off x="5679286" y="2362199"/>
              <a:ext cx="2436013" cy="122061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3"/>
            <p:cNvSpPr/>
            <p:nvPr/>
          </p:nvSpPr>
          <p:spPr>
            <a:xfrm rot="8921100">
              <a:off x="7355210" y="3314840"/>
              <a:ext cx="349413" cy="637369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6" name="Google Shape;186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50675" y="2246771"/>
              <a:ext cx="482540" cy="482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43"/>
            <p:cNvSpPr/>
            <p:nvPr/>
          </p:nvSpPr>
          <p:spPr>
            <a:xfrm>
              <a:off x="5932279" y="2518732"/>
              <a:ext cx="213222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¿Por qué poner término a un contrato de trabajo?</a:t>
              </a:r>
              <a:endParaRPr/>
            </a:p>
          </p:txBody>
        </p:sp>
      </p:grpSp>
      <p:grpSp>
        <p:nvGrpSpPr>
          <p:cNvPr id="188" name="Google Shape;188;p43"/>
          <p:cNvGrpSpPr/>
          <p:nvPr/>
        </p:nvGrpSpPr>
        <p:grpSpPr>
          <a:xfrm>
            <a:off x="618216" y="2241650"/>
            <a:ext cx="4623815" cy="2420285"/>
            <a:chOff x="618216" y="2241650"/>
            <a:chExt cx="4623815" cy="2420285"/>
          </a:xfrm>
        </p:grpSpPr>
        <p:sp>
          <p:nvSpPr>
            <p:cNvPr id="189" name="Google Shape;189;p43"/>
            <p:cNvSpPr/>
            <p:nvPr/>
          </p:nvSpPr>
          <p:spPr>
            <a:xfrm>
              <a:off x="2933700" y="2628900"/>
              <a:ext cx="673100" cy="1816100"/>
            </a:xfrm>
            <a:prstGeom prst="rect">
              <a:avLst/>
            </a:prstGeom>
            <a:noFill/>
            <a:ln cap="flat" cmpd="sng" w="12700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" name="Google Shape;190;p43"/>
            <p:cNvCxnSpPr/>
            <p:nvPr/>
          </p:nvCxnSpPr>
          <p:spPr>
            <a:xfrm>
              <a:off x="2057400" y="3505200"/>
              <a:ext cx="1384300" cy="0"/>
            </a:xfrm>
            <a:prstGeom prst="straightConnector1">
              <a:avLst/>
            </a:prstGeom>
            <a:noFill/>
            <a:ln cap="flat" cmpd="sng" w="25400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1" name="Google Shape;191;p43"/>
            <p:cNvSpPr/>
            <p:nvPr/>
          </p:nvSpPr>
          <p:spPr>
            <a:xfrm>
              <a:off x="618216" y="3047999"/>
              <a:ext cx="1972584" cy="1244601"/>
            </a:xfrm>
            <a:prstGeom prst="roundRect">
              <a:avLst>
                <a:gd fmla="val 894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3"/>
            <p:cNvSpPr/>
            <p:nvPr/>
          </p:nvSpPr>
          <p:spPr>
            <a:xfrm>
              <a:off x="730405" y="3181450"/>
              <a:ext cx="189849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Contratos según su fecha de término</a:t>
              </a:r>
              <a:endParaRPr/>
            </a:p>
          </p:txBody>
        </p:sp>
        <p:sp>
          <p:nvSpPr>
            <p:cNvPr id="193" name="Google Shape;193;p43"/>
            <p:cNvSpPr/>
            <p:nvPr/>
          </p:nvSpPr>
          <p:spPr>
            <a:xfrm>
              <a:off x="3390901" y="2697896"/>
              <a:ext cx="330200" cy="1797904"/>
            </a:xfrm>
            <a:prstGeom prst="roundRect">
              <a:avLst>
                <a:gd fmla="val 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3"/>
            <p:cNvSpPr/>
            <p:nvPr/>
          </p:nvSpPr>
          <p:spPr>
            <a:xfrm>
              <a:off x="3234324" y="2393096"/>
              <a:ext cx="2007707" cy="640614"/>
            </a:xfrm>
            <a:prstGeom prst="roundRect">
              <a:avLst>
                <a:gd fmla="val 16667" name="adj"/>
              </a:avLst>
            </a:prstGeom>
            <a:solidFill>
              <a:srgbClr val="FFCC8B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3"/>
            <p:cNvSpPr/>
            <p:nvPr/>
          </p:nvSpPr>
          <p:spPr>
            <a:xfrm>
              <a:off x="3640404" y="2241650"/>
              <a:ext cx="10685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Plazo Fijo</a:t>
              </a:r>
              <a:endParaRPr/>
            </a:p>
          </p:txBody>
        </p:sp>
        <p:sp>
          <p:nvSpPr>
            <p:cNvPr id="196" name="Google Shape;196;p43"/>
            <p:cNvSpPr/>
            <p:nvPr/>
          </p:nvSpPr>
          <p:spPr>
            <a:xfrm>
              <a:off x="3234324" y="4021321"/>
              <a:ext cx="2007707" cy="640614"/>
            </a:xfrm>
            <a:prstGeom prst="roundRect">
              <a:avLst>
                <a:gd fmla="val 16667" name="adj"/>
              </a:avLst>
            </a:prstGeom>
            <a:solidFill>
              <a:srgbClr val="FFCC8B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3"/>
            <p:cNvSpPr/>
            <p:nvPr/>
          </p:nvSpPr>
          <p:spPr>
            <a:xfrm>
              <a:off x="3234324" y="3170421"/>
              <a:ext cx="2007707" cy="640614"/>
            </a:xfrm>
            <a:prstGeom prst="roundRect">
              <a:avLst>
                <a:gd fmla="val 16667" name="adj"/>
              </a:avLst>
            </a:prstGeom>
            <a:solidFill>
              <a:srgbClr val="FFB375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3"/>
            <p:cNvSpPr/>
            <p:nvPr/>
          </p:nvSpPr>
          <p:spPr>
            <a:xfrm>
              <a:off x="3365094" y="3283050"/>
              <a:ext cx="17461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Por obra o faena</a:t>
              </a:r>
              <a:endParaRPr/>
            </a:p>
          </p:txBody>
        </p:sp>
        <p:sp>
          <p:nvSpPr>
            <p:cNvPr id="199" name="Google Shape;199;p43"/>
            <p:cNvSpPr/>
            <p:nvPr/>
          </p:nvSpPr>
          <p:spPr>
            <a:xfrm>
              <a:off x="3668344" y="4156962"/>
              <a:ext cx="11396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Indefinido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/>
          <p:nvPr/>
        </p:nvSpPr>
        <p:spPr>
          <a:xfrm>
            <a:off x="508000" y="2222500"/>
            <a:ext cx="8559800" cy="44323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4"/>
          <p:cNvSpPr/>
          <p:nvPr/>
        </p:nvSpPr>
        <p:spPr>
          <a:xfrm>
            <a:off x="808558" y="4787900"/>
            <a:ext cx="7624242" cy="1625600"/>
          </a:xfrm>
          <a:prstGeom prst="roundRect">
            <a:avLst>
              <a:gd fmla="val 8292" name="adj"/>
            </a:avLst>
          </a:prstGeom>
          <a:solidFill>
            <a:srgbClr val="FFB375">
              <a:alpha val="7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4"/>
          <p:cNvSpPr/>
          <p:nvPr/>
        </p:nvSpPr>
        <p:spPr>
          <a:xfrm>
            <a:off x="385761" y="1238806"/>
            <a:ext cx="93345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CONCEPTO TÉRMINO </a:t>
            </a:r>
            <a:r>
              <a:rPr b="0" i="0" lang="en-US" sz="3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CONTRATO DE TRABAJO</a:t>
            </a:r>
            <a:endParaRPr/>
          </a:p>
        </p:txBody>
      </p:sp>
      <p:pic>
        <p:nvPicPr>
          <p:cNvPr id="207" name="Google Shape;20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8331" y="2483579"/>
            <a:ext cx="3204469" cy="2073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4"/>
          <p:cNvSpPr txBox="1"/>
          <p:nvPr/>
        </p:nvSpPr>
        <p:spPr>
          <a:xfrm>
            <a:off x="619124" y="2481515"/>
            <a:ext cx="4562476" cy="2139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terminación del contrato de trabajo tiene lugar cuando, por un acto voluntario o un hecho objetivo que constituya una causal legal de despido, una de las partes contratantes, o ambas, deciden cesar en la relación laboral que las unía. </a:t>
            </a:r>
            <a:endParaRPr/>
          </a:p>
          <a:p>
            <a:pPr indent="-176400" lvl="0" marL="176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contrato de trabajo debe entenderse terminado al momento en que se produce la separación del trabajador  (dictamen Nº 2039/99, de 04.06.2001).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995363" y="4852641"/>
            <a:ext cx="7272337" cy="1471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lograr un proceso de despido legal y fluido, es preciso que el empleador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ponga cuidado y atención en tres variables clave.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4399" lvl="0" marL="46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Causales </a:t>
            </a:r>
            <a:endParaRPr b="1" i="0" sz="1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4399" lvl="0" marL="46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Formalidades</a:t>
            </a:r>
            <a:endParaRPr b="1" i="0" sz="1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4399" lvl="0" marL="46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Finiquito 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/>
          <p:nvPr/>
        </p:nvSpPr>
        <p:spPr>
          <a:xfrm>
            <a:off x="508000" y="2222500"/>
            <a:ext cx="8559800" cy="34290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5"/>
          <p:cNvSpPr/>
          <p:nvPr/>
        </p:nvSpPr>
        <p:spPr>
          <a:xfrm>
            <a:off x="385761" y="1238806"/>
            <a:ext cx="93345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TÉRMINO </a:t>
            </a:r>
            <a:r>
              <a:rPr b="0" i="0" lang="en-US" sz="3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CONTRATO DE TRABAJO</a:t>
            </a:r>
            <a:endParaRPr/>
          </a:p>
        </p:txBody>
      </p:sp>
      <p:sp>
        <p:nvSpPr>
          <p:cNvPr id="216" name="Google Shape;216;p45"/>
          <p:cNvSpPr/>
          <p:nvPr/>
        </p:nvSpPr>
        <p:spPr>
          <a:xfrm>
            <a:off x="754893" y="2037182"/>
            <a:ext cx="6407907" cy="1950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al Código del Trabajo, las causales que ponen fin a un contrato de trabajo las encontramos en los siguientes artículos:</a:t>
            </a:r>
            <a:endParaRPr/>
          </a:p>
        </p:txBody>
      </p:sp>
      <p:sp>
        <p:nvSpPr>
          <p:cNvPr id="217" name="Google Shape;217;p45"/>
          <p:cNvSpPr/>
          <p:nvPr/>
        </p:nvSpPr>
        <p:spPr>
          <a:xfrm>
            <a:off x="1405524" y="3663096"/>
            <a:ext cx="2007707" cy="640614"/>
          </a:xfrm>
          <a:prstGeom prst="roundRect">
            <a:avLst>
              <a:gd fmla="val 16667" name="adj"/>
            </a:avLst>
          </a:prstGeom>
          <a:solidFill>
            <a:srgbClr val="FFCC8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5"/>
          <p:cNvSpPr/>
          <p:nvPr/>
        </p:nvSpPr>
        <p:spPr>
          <a:xfrm>
            <a:off x="3577224" y="3653021"/>
            <a:ext cx="2007707" cy="640614"/>
          </a:xfrm>
          <a:prstGeom prst="roundRect">
            <a:avLst>
              <a:gd fmla="val 16667" name="adj"/>
            </a:avLst>
          </a:prstGeom>
          <a:solidFill>
            <a:srgbClr val="FFB37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5"/>
          <p:cNvSpPr/>
          <p:nvPr/>
        </p:nvSpPr>
        <p:spPr>
          <a:xfrm>
            <a:off x="3564524" y="4463196"/>
            <a:ext cx="2007707" cy="640614"/>
          </a:xfrm>
          <a:prstGeom prst="roundRect">
            <a:avLst>
              <a:gd fmla="val 16667" name="adj"/>
            </a:avLst>
          </a:prstGeom>
          <a:solidFill>
            <a:srgbClr val="FFCC8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5"/>
          <p:cNvSpPr/>
          <p:nvPr/>
        </p:nvSpPr>
        <p:spPr>
          <a:xfrm>
            <a:off x="1405524" y="4453121"/>
            <a:ext cx="2007707" cy="640614"/>
          </a:xfrm>
          <a:prstGeom prst="roundRect">
            <a:avLst>
              <a:gd fmla="val 16667" name="adj"/>
            </a:avLst>
          </a:prstGeom>
          <a:solidFill>
            <a:srgbClr val="FFB37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5"/>
          <p:cNvSpPr/>
          <p:nvPr/>
        </p:nvSpPr>
        <p:spPr>
          <a:xfrm>
            <a:off x="4086542" y="3803750"/>
            <a:ext cx="9492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Art. 160°</a:t>
            </a:r>
            <a:endParaRPr/>
          </a:p>
        </p:txBody>
      </p:sp>
      <p:sp>
        <p:nvSpPr>
          <p:cNvPr id="222" name="Google Shape;222;p45"/>
          <p:cNvSpPr/>
          <p:nvPr/>
        </p:nvSpPr>
        <p:spPr>
          <a:xfrm>
            <a:off x="1876742" y="3803750"/>
            <a:ext cx="9492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Art. 150°</a:t>
            </a:r>
            <a:endParaRPr/>
          </a:p>
        </p:txBody>
      </p:sp>
      <p:sp>
        <p:nvSpPr>
          <p:cNvPr id="223" name="Google Shape;223;p45"/>
          <p:cNvSpPr/>
          <p:nvPr/>
        </p:nvSpPr>
        <p:spPr>
          <a:xfrm>
            <a:off x="1914842" y="4578450"/>
            <a:ext cx="9492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Art. 161°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3997642" y="4578450"/>
            <a:ext cx="9492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Art. 171°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9700" y="2881730"/>
            <a:ext cx="2628900" cy="283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/>
          <p:nvPr/>
        </p:nvSpPr>
        <p:spPr>
          <a:xfrm>
            <a:off x="411161" y="1099106"/>
            <a:ext cx="9334501" cy="903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FORMA DE CALCULAR LA BASE PARA LAS </a:t>
            </a:r>
            <a:r>
              <a:rPr b="0" i="0" lang="en-US" sz="29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INDEMNIZACIONES</a:t>
            </a:r>
            <a:endParaRPr/>
          </a:p>
        </p:txBody>
      </p:sp>
      <p:pic>
        <p:nvPicPr>
          <p:cNvPr id="231" name="Google Shape;23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700" y="2463800"/>
            <a:ext cx="81407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6"/>
          <p:cNvSpPr/>
          <p:nvPr/>
        </p:nvSpPr>
        <p:spPr>
          <a:xfrm>
            <a:off x="1294992" y="3429465"/>
            <a:ext cx="2734811" cy="75500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INDEMNIZACIÓN 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AVISO PREVIO</a:t>
            </a:r>
            <a:endParaRPr/>
          </a:p>
        </p:txBody>
      </p:sp>
      <p:sp>
        <p:nvSpPr>
          <p:cNvPr id="233" name="Google Shape;233;p46"/>
          <p:cNvSpPr/>
          <p:nvPr/>
        </p:nvSpPr>
        <p:spPr>
          <a:xfrm>
            <a:off x="3218401" y="2396455"/>
            <a:ext cx="2734811" cy="75500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INDEMNIZACIONES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ART. 163 CT.</a:t>
            </a:r>
            <a:endParaRPr/>
          </a:p>
        </p:txBody>
      </p:sp>
      <p:sp>
        <p:nvSpPr>
          <p:cNvPr id="234" name="Google Shape;234;p46"/>
          <p:cNvSpPr/>
          <p:nvPr/>
        </p:nvSpPr>
        <p:spPr>
          <a:xfrm>
            <a:off x="5173735" y="3399754"/>
            <a:ext cx="2734811" cy="75500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INDEMNIZACIÓN </a:t>
            </a:r>
            <a:b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 DE SERVICIO</a:t>
            </a:r>
            <a:endParaRPr/>
          </a:p>
        </p:txBody>
      </p:sp>
      <p:sp>
        <p:nvSpPr>
          <p:cNvPr id="235" name="Google Shape;235;p46"/>
          <p:cNvSpPr/>
          <p:nvPr/>
        </p:nvSpPr>
        <p:spPr>
          <a:xfrm>
            <a:off x="2767318" y="4457700"/>
            <a:ext cx="3671582" cy="1157681"/>
          </a:xfrm>
          <a:prstGeom prst="flowChartProcess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base de cálculo toma la última remuneración devengada, y si tiene una monto variable, se debe tomar la media de los tres últimos meses</a:t>
            </a:r>
            <a:endParaRPr/>
          </a:p>
        </p:txBody>
      </p:sp>
      <p:sp>
        <p:nvSpPr>
          <p:cNvPr id="236" name="Google Shape;236;p46"/>
          <p:cNvSpPr txBox="1"/>
          <p:nvPr/>
        </p:nvSpPr>
        <p:spPr>
          <a:xfrm>
            <a:off x="5545203" y="5634397"/>
            <a:ext cx="3405930" cy="936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 deben considerar en la base:</a:t>
            </a:r>
            <a:endParaRPr/>
          </a:p>
          <a:p>
            <a:pPr indent="0" lvl="0" marL="0" marR="0" rtl="0" algn="l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Remuneraciones Esporádicas ni las cargas familiares.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605360" y="5562589"/>
            <a:ext cx="3086100" cy="1157681"/>
          </a:xfrm>
          <a:prstGeom prst="flowChartProcess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consideran en la base:</a:t>
            </a:r>
            <a:endParaRPr/>
          </a:p>
          <a:p>
            <a:pPr indent="0" lvl="0" marL="0" marR="0" rtl="0" algn="l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los Haberes imponibles y los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imponibles, como también los beneficios evaluables en dinero.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/>
          <p:nvPr/>
        </p:nvSpPr>
        <p:spPr>
          <a:xfrm>
            <a:off x="508000" y="2222500"/>
            <a:ext cx="8216900" cy="38608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7"/>
          <p:cNvSpPr/>
          <p:nvPr/>
        </p:nvSpPr>
        <p:spPr>
          <a:xfrm>
            <a:off x="385761" y="1238806"/>
            <a:ext cx="93345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DESCUENTOS APLICADOS </a:t>
            </a:r>
            <a:r>
              <a:rPr b="0" i="0" lang="en-US" sz="31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A LOS FINIQUITOS</a:t>
            </a:r>
            <a:endParaRPr/>
          </a:p>
        </p:txBody>
      </p:sp>
      <p:sp>
        <p:nvSpPr>
          <p:cNvPr id="244" name="Google Shape;244;p47"/>
          <p:cNvSpPr txBox="1"/>
          <p:nvPr/>
        </p:nvSpPr>
        <p:spPr>
          <a:xfrm>
            <a:off x="698545" y="2626104"/>
            <a:ext cx="6629355" cy="2446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esta materia los legisladores han modificado y cambiado que se puede descontar de los líquidos a pago de los finiquitos, pero no todos saben qué prestaciones realmente se pueden descontar.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Descuentos permitidos se dan en las siguientes materias:</a:t>
            </a:r>
            <a:endParaRPr/>
          </a:p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7600" lvl="0" marL="327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1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Seguro de Cesantía.</a:t>
            </a:r>
            <a:endParaRPr/>
          </a:p>
          <a:p>
            <a:pPr indent="-327600" lvl="0" marL="327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1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Descuento crédito Caja de compensación.</a:t>
            </a:r>
            <a:endParaRPr/>
          </a:p>
          <a:p>
            <a:pPr indent="-327600" lvl="0" marL="327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1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Descuento por los tribunales de justicia.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677625" y="3035300"/>
            <a:ext cx="18821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8"/>
          <p:cNvSpPr/>
          <p:nvPr/>
        </p:nvSpPr>
        <p:spPr>
          <a:xfrm>
            <a:off x="508000" y="2044700"/>
            <a:ext cx="8534400" cy="48387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8"/>
          <p:cNvSpPr/>
          <p:nvPr/>
        </p:nvSpPr>
        <p:spPr>
          <a:xfrm>
            <a:off x="385761" y="1099106"/>
            <a:ext cx="93345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DESCUENTO DE SEGURO DE </a:t>
            </a:r>
            <a:r>
              <a:rPr b="0" i="0" lang="en-US" sz="3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CESANTÍA DEL FINIQUITO</a:t>
            </a:r>
            <a:endParaRPr/>
          </a:p>
        </p:txBody>
      </p:sp>
      <p:sp>
        <p:nvSpPr>
          <p:cNvPr id="252" name="Google Shape;252;p48"/>
          <p:cNvSpPr txBox="1"/>
          <p:nvPr/>
        </p:nvSpPr>
        <p:spPr>
          <a:xfrm>
            <a:off x="620713" y="2189684"/>
            <a:ext cx="8053387" cy="18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 permite al empleador descontar en el finiquito aquellos dineros que ha aportado al seguro de cesantía del trabajador, si el contrato termina por la causal del </a:t>
            </a: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Artículo 161 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tiene derecho a indemnización.</a:t>
            </a:r>
            <a:endParaRPr/>
          </a:p>
          <a:p>
            <a:pPr indent="-140400" lvl="0" marL="1404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realizar este descuento, el empleador debe solicitar a la AFC (Administradora de Fondos de Cesantía) que determine el monto de tales aportes y su rentabilidad, a través de un certificado emitido por dicha institución, el cual puede ser obtenido a través de la página </a:t>
            </a:r>
            <a:r>
              <a:rPr b="0" i="0" lang="en-US" sz="1500" u="sng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www.afcchile.cl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RUT y clave de usuario.</a:t>
            </a:r>
            <a:endParaRPr/>
          </a:p>
        </p:txBody>
      </p:sp>
      <p:pic>
        <p:nvPicPr>
          <p:cNvPr id="253" name="Google Shape;25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" y="3949700"/>
            <a:ext cx="6565900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8"/>
          <p:cNvSpPr/>
          <p:nvPr/>
        </p:nvSpPr>
        <p:spPr>
          <a:xfrm>
            <a:off x="868363" y="4934506"/>
            <a:ext cx="1671637" cy="6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Seguro de Cesantía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Aporte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Contrato Indefinido</a:t>
            </a:r>
            <a:endParaRPr/>
          </a:p>
        </p:txBody>
      </p:sp>
      <p:sp>
        <p:nvSpPr>
          <p:cNvPr id="255" name="Google Shape;255;p48"/>
          <p:cNvSpPr/>
          <p:nvPr/>
        </p:nvSpPr>
        <p:spPr>
          <a:xfrm>
            <a:off x="3400217" y="4032350"/>
            <a:ext cx="1768683" cy="871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Aporte del trabajador 0.6% de la Remuneración Imponible.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8"/>
          <p:cNvSpPr/>
          <p:nvPr/>
        </p:nvSpPr>
        <p:spPr>
          <a:xfrm>
            <a:off x="3429000" y="5641527"/>
            <a:ext cx="1765300" cy="871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Aporte del Empleador 2.4%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Rem. Imponible del trabajador.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8"/>
          <p:cNvSpPr/>
          <p:nvPr/>
        </p:nvSpPr>
        <p:spPr>
          <a:xfrm>
            <a:off x="5942523" y="4045050"/>
            <a:ext cx="8230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0.8%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Solidario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8"/>
          <p:cNvSpPr/>
          <p:nvPr/>
        </p:nvSpPr>
        <p:spPr>
          <a:xfrm>
            <a:off x="5838478" y="5696050"/>
            <a:ext cx="245462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1.6% aporte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 individual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trabajador AFC</a:t>
            </a:r>
            <a:endParaRPr/>
          </a:p>
        </p:txBody>
      </p:sp>
      <p:sp>
        <p:nvSpPr>
          <p:cNvPr id="259" name="Google Shape;259;p48"/>
          <p:cNvSpPr/>
          <p:nvPr/>
        </p:nvSpPr>
        <p:spPr>
          <a:xfrm rot="10800000">
            <a:off x="7493000" y="5499100"/>
            <a:ext cx="2006600" cy="774700"/>
          </a:xfrm>
          <a:prstGeom prst="homePlate">
            <a:avLst>
              <a:gd fmla="val 50000" name="adj"/>
            </a:avLst>
          </a:prstGeom>
          <a:solidFill>
            <a:srgbClr val="B2B2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8"/>
          <p:cNvSpPr/>
          <p:nvPr/>
        </p:nvSpPr>
        <p:spPr>
          <a:xfrm>
            <a:off x="7632700" y="5556350"/>
            <a:ext cx="1676399" cy="6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Monto a recuperar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descontar del finiquito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/>
          <p:nvPr/>
        </p:nvSpPr>
        <p:spPr>
          <a:xfrm>
            <a:off x="508000" y="2222500"/>
            <a:ext cx="7620000" cy="27178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9"/>
          <p:cNvSpPr txBox="1"/>
          <p:nvPr/>
        </p:nvSpPr>
        <p:spPr>
          <a:xfrm>
            <a:off x="2029204" y="2677078"/>
            <a:ext cx="7013196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9"/>
          <p:cNvSpPr txBox="1"/>
          <p:nvPr/>
        </p:nvSpPr>
        <p:spPr>
          <a:xfrm>
            <a:off x="817199" y="2755842"/>
            <a:ext cx="6561501" cy="2172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Empleadores no podrán descontar de los finiquitos los saldos de créditos sociales sin autorización del trabajador.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poder efectuar ese descuento, los empleadores primero deberán solicitar la voluntaria y expresa autorización de los trabajadores, que deberá quedar rubricada en un documento.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9"/>
          <p:cNvSpPr/>
          <p:nvPr/>
        </p:nvSpPr>
        <p:spPr>
          <a:xfrm>
            <a:off x="385761" y="1238806"/>
            <a:ext cx="93345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DESCUENTO CRÉDITO </a:t>
            </a:r>
            <a:r>
              <a:rPr b="0" i="0" lang="en-US" sz="3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CAJA DE COMPENSACIÓN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/>
          <p:nvPr/>
        </p:nvSpPr>
        <p:spPr>
          <a:xfrm>
            <a:off x="508000" y="2298700"/>
            <a:ext cx="7620000" cy="30861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0"/>
          <p:cNvSpPr txBox="1"/>
          <p:nvPr/>
        </p:nvSpPr>
        <p:spPr>
          <a:xfrm>
            <a:off x="2029204" y="2677078"/>
            <a:ext cx="7013196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0"/>
          <p:cNvSpPr txBox="1"/>
          <p:nvPr/>
        </p:nvSpPr>
        <p:spPr>
          <a:xfrm>
            <a:off x="791799" y="2717742"/>
            <a:ext cx="680280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Empleadores están obligados a descontar del finiquito del trabajador, en la misma proporción o procedimiento que ordena el tribunal de las remuneraciones mensuales.</a:t>
            </a:r>
            <a:endParaRPr/>
          </a:p>
          <a:p>
            <a:pPr indent="-621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oficio del tribunal debe estar expresamente indicado que se puede descontar al trabajador de las remuneraciones o no remuneraciones los porcentajes o montos que determine el tribunal.</a:t>
            </a:r>
            <a:endParaRPr/>
          </a:p>
          <a:p>
            <a:pPr indent="-621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21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0"/>
          <p:cNvSpPr/>
          <p:nvPr/>
        </p:nvSpPr>
        <p:spPr>
          <a:xfrm>
            <a:off x="423861" y="1035606"/>
            <a:ext cx="9334501" cy="958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DESCUENTO POR ORDEN DE </a:t>
            </a:r>
            <a:br>
              <a:rPr b="1" i="0" lang="en-US" sz="3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TRIBUNALES DE JUSTICIA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/>
          <p:nvPr/>
        </p:nvSpPr>
        <p:spPr>
          <a:xfrm>
            <a:off x="541339" y="2667000"/>
            <a:ext cx="7167561" cy="30480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1"/>
          <p:cNvSpPr/>
          <p:nvPr/>
        </p:nvSpPr>
        <p:spPr>
          <a:xfrm>
            <a:off x="461962" y="1162606"/>
            <a:ext cx="90503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PAUSAS </a:t>
            </a:r>
            <a:r>
              <a:rPr b="0" i="0" lang="en-US" sz="33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REFLEXIVAS</a:t>
            </a:r>
            <a:endParaRPr b="0" i="0" sz="33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6175" y="2500771"/>
            <a:ext cx="482540" cy="4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1"/>
          <p:cNvSpPr/>
          <p:nvPr/>
        </p:nvSpPr>
        <p:spPr>
          <a:xfrm>
            <a:off x="1010691" y="5124371"/>
            <a:ext cx="4611149" cy="2130804"/>
          </a:xfrm>
          <a:prstGeom prst="flowChartDocumen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1"/>
          <p:cNvSpPr/>
          <p:nvPr/>
        </p:nvSpPr>
        <p:spPr>
          <a:xfrm>
            <a:off x="625189" y="2020547"/>
            <a:ext cx="5799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Algunas preguntas de los temas que vamos trabajando. . . </a:t>
            </a:r>
            <a:endParaRPr b="1" i="1" sz="18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1"/>
          <p:cNvSpPr/>
          <p:nvPr/>
        </p:nvSpPr>
        <p:spPr>
          <a:xfrm>
            <a:off x="944563" y="3124528"/>
            <a:ext cx="4414837" cy="1135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¿Sabías que los créditos que otorga la empresa a un trabajador o trabajadora no puede ser descontado  del finiquito?.</a:t>
            </a:r>
            <a:endParaRPr/>
          </a:p>
        </p:txBody>
      </p:sp>
      <p:pic>
        <p:nvPicPr>
          <p:cNvPr id="287" name="Google Shape;28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070600" y="3086100"/>
            <a:ext cx="294640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1"/>
          <p:cNvSpPr/>
          <p:nvPr/>
        </p:nvSpPr>
        <p:spPr>
          <a:xfrm>
            <a:off x="3384550" y="5050295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8"/>
          <p:cNvSpPr txBox="1"/>
          <p:nvPr/>
        </p:nvSpPr>
        <p:spPr>
          <a:xfrm>
            <a:off x="3985474" y="1184196"/>
            <a:ext cx="1031026" cy="555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3550974" y="3143552"/>
            <a:ext cx="5453326" cy="24952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DESCUENTOS </a:t>
            </a:r>
            <a:b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APLICADOS A UN FINIQUITO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temas trabajados a lo largo de la presentación, te invito a desarrollar la </a:t>
            </a: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10 Cuánto Aprendimos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Descarga el archivo y sigue las instrucciones.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¡Muy bien!, 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vamos a practicar.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2a10.png" id="77" name="Google Shape;7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4690" y="2818566"/>
            <a:ext cx="5530882" cy="53607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7"/>
          <p:cNvSpPr txBox="1"/>
          <p:nvPr/>
        </p:nvSpPr>
        <p:spPr>
          <a:xfrm>
            <a:off x="373891" y="197066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7"/>
          <p:cNvSpPr/>
          <p:nvPr/>
        </p:nvSpPr>
        <p:spPr>
          <a:xfrm>
            <a:off x="378287" y="2095071"/>
            <a:ext cx="5666913" cy="1042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DESCUENTOS APLICADOS A UN FINIQUITO</a:t>
            </a:r>
            <a:endParaRPr/>
          </a:p>
        </p:txBody>
      </p:sp>
      <p:sp>
        <p:nvSpPr>
          <p:cNvPr id="80" name="Google Shape;80;p37"/>
          <p:cNvSpPr txBox="1"/>
          <p:nvPr/>
        </p:nvSpPr>
        <p:spPr>
          <a:xfrm>
            <a:off x="973697" y="35099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4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7"/>
          <p:cNvSpPr txBox="1"/>
          <p:nvPr/>
        </p:nvSpPr>
        <p:spPr>
          <a:xfrm>
            <a:off x="1139100" y="834799"/>
            <a:ext cx="6264242" cy="4082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CÁLCULO DE REMUNERACIÓN, FINIQUITOS Y OBLIGACIONES LABORALES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3645160" y="1209418"/>
            <a:ext cx="1295140" cy="517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0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958646" y="3708229"/>
            <a:ext cx="5315153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DESCUENTOS </a:t>
            </a: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APLICADOS</a:t>
            </a:r>
            <a:b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 UN FINIQUITO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 utiliza el archivo </a:t>
            </a: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10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 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9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320" name="Google Shape;320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19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322" name="Google Shape;322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3" name="Google Shape;323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4" name="Google Shape;324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325" name="Google Shape;325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6" name="Google Shape;326;p19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327" name="Google Shape;327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8" name="Google Shape;328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9" name="Google Shape;329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330" name="Google Shape;330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1" name="Google Shape;331;p1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332" name="Google Shape;332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3" name="Google Shape;333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34" name="Google Shape;334;p19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335" name="Google Shape;335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" name="Google Shape;336;p19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337" name="Google Shape;337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8" name="Google Shape;338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39" name="Google Shape;339;p19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340" name="Google Shape;340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341" name="Google Shape;341;p19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342" name="Google Shape;342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" name="Google Shape;343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44" name="Google Shape;344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DESCUENTOS APLICADOS</a:t>
            </a:r>
            <a:b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 UN FINIQUITO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/>
          <p:nvPr/>
        </p:nvSpPr>
        <p:spPr>
          <a:xfrm>
            <a:off x="424015" y="24359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2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Calcular remuneraciones y finiquitos, obligaciones tributarias y previsionales del o las trabajadoras de una empresa, de acuerdo a lo  estipulado en los contratos de trabajo.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- C - F - H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5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8"/>
          <p:cNvSpPr txBox="1"/>
          <p:nvPr/>
        </p:nvSpPr>
        <p:spPr>
          <a:xfrm>
            <a:off x="3561635" y="2512149"/>
            <a:ext cx="2559766" cy="1098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Cálculo de finiquitos, de acuerdo a las formalidades contractuales y a la </a:t>
            </a:r>
            <a:b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normativa vigente.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8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8"/>
          <p:cNvSpPr txBox="1"/>
          <p:nvPr/>
        </p:nvSpPr>
        <p:spPr>
          <a:xfrm>
            <a:off x="6647973" y="2499449"/>
            <a:ext cx="2597627" cy="14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2.3</a:t>
            </a: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Determina los descuentos a aplicar a los ingresos por</a:t>
            </a:r>
            <a:b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término de contrato, de acuerdo a las normas legales.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8"/>
          <p:cNvPicPr preferRelativeResize="0"/>
          <p:nvPr/>
        </p:nvPicPr>
        <p:blipFill rotWithShape="1">
          <a:blip r:embed="rId7">
            <a:alphaModFix/>
          </a:blip>
          <a:srcRect b="6869" l="0" r="0" t="0"/>
          <a:stretch/>
        </p:blipFill>
        <p:spPr>
          <a:xfrm flipH="1">
            <a:off x="3588296" y="3757726"/>
            <a:ext cx="3025211" cy="380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/>
          <p:nvPr/>
        </p:nvSpPr>
        <p:spPr>
          <a:xfrm>
            <a:off x="6926263" y="3804206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8"/>
          <p:cNvSpPr/>
          <p:nvPr/>
        </p:nvSpPr>
        <p:spPr>
          <a:xfrm>
            <a:off x="6113463" y="4102428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85750" y="2604029"/>
            <a:ext cx="740095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DETERMINACIÓN Y CÁLCULOS DE VACACIONES</a:t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35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881637" y="3331875"/>
            <a:ext cx="3780341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Identificamos los feriados del trabajador, convencional y progresivo.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881637" y="4277161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Determinamos la base de datos para el cálculo del feriado proporcional.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48817" y="3213807"/>
            <a:ext cx="41644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648817" y="4170752"/>
            <a:ext cx="4164483" cy="782248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271270" y="800149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446963" y="2027119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5293187" y="1367361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52175" y="3365500"/>
            <a:ext cx="337127" cy="345730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36300" y="3315905"/>
            <a:ext cx="3003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90275" y="4318000"/>
            <a:ext cx="337127" cy="345730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74400" y="4255705"/>
            <a:ext cx="3003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39"/>
          <p:cNvGrpSpPr/>
          <p:nvPr/>
        </p:nvGrpSpPr>
        <p:grpSpPr>
          <a:xfrm flipH="1">
            <a:off x="536225" y="2440019"/>
            <a:ext cx="5390398" cy="2567589"/>
            <a:chOff x="3774221" y="2843142"/>
            <a:chExt cx="5390398" cy="2567589"/>
          </a:xfrm>
        </p:grpSpPr>
        <p:sp>
          <p:nvSpPr>
            <p:cNvPr id="127" name="Google Shape;127;p39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9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9"/>
          <p:cNvSpPr txBox="1"/>
          <p:nvPr/>
        </p:nvSpPr>
        <p:spPr>
          <a:xfrm>
            <a:off x="856788" y="2748928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actividad anterior,  te invitamos a realizar la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10 de Conocimientos Previos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1" name="Google Shape;131;p39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 txBox="1"/>
          <p:nvPr/>
        </p:nvSpPr>
        <p:spPr>
          <a:xfrm>
            <a:off x="363275" y="14036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b="0" i="0" sz="3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0"/>
          <p:cNvSpPr txBox="1"/>
          <p:nvPr/>
        </p:nvSpPr>
        <p:spPr>
          <a:xfrm>
            <a:off x="366450" y="11537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0"/>
          <p:cNvSpPr/>
          <p:nvPr/>
        </p:nvSpPr>
        <p:spPr>
          <a:xfrm>
            <a:off x="3581400" y="2202296"/>
            <a:ext cx="5194300" cy="2750704"/>
          </a:xfrm>
          <a:prstGeom prst="roundRect">
            <a:avLst>
              <a:gd fmla="val 7848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0"/>
          <p:cNvSpPr/>
          <p:nvPr/>
        </p:nvSpPr>
        <p:spPr>
          <a:xfrm rot="-7028957">
            <a:off x="3185655" y="3268722"/>
            <a:ext cx="333492" cy="788255"/>
          </a:xfrm>
          <a:prstGeom prst="triangle">
            <a:avLst>
              <a:gd fmla="val 5000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/>
          <p:nvPr/>
        </p:nvSpPr>
        <p:spPr>
          <a:xfrm>
            <a:off x="3670300" y="2374940"/>
            <a:ext cx="5143500" cy="2423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esta actividad podrás identificar los tipos de descuentos que se le pueden aplicar a un finiquito de acuerdo a las instrucciones de la dirección del trabajo y la normativa vigente.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también podrás aplicar los conocimientos que has adquirido en las actividades anteriores y podremos realizar la liquidación de sueldo de los trabajadores.</a:t>
            </a:r>
            <a:endParaRPr/>
          </a:p>
        </p:txBody>
      </p:sp>
      <p:pic>
        <p:nvPicPr>
          <p:cNvPr id="142" name="Google Shape;14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30232" y="3276600"/>
            <a:ext cx="2973368" cy="334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4063852" y="27284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75974" y="1848153"/>
            <a:ext cx="9936426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DESCUENTOS APLICADOS A UN FINIQUITO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940818" y="1209597"/>
            <a:ext cx="87248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171950" y="3227386"/>
            <a:ext cx="4590573" cy="2487614"/>
          </a:xfrm>
          <a:prstGeom prst="roundRect">
            <a:avLst>
              <a:gd fmla="val 622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4025898" y="4501319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4409547" y="3625432"/>
            <a:ext cx="4649783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los tipos de descuentos que se </a:t>
            </a:r>
            <a:b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pueden realizar a un finiquito.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 de cálculo de los descuentos aplicados</a:t>
            </a:r>
            <a:b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los finiquitos.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027187" y="4472512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4025907" y="3696985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4027196" y="3668178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/>
          <p:nvPr/>
        </p:nvSpPr>
        <p:spPr>
          <a:xfrm>
            <a:off x="508000" y="2070100"/>
            <a:ext cx="8242300" cy="41021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1"/>
          <p:cNvSpPr/>
          <p:nvPr/>
        </p:nvSpPr>
        <p:spPr>
          <a:xfrm>
            <a:off x="385761" y="1238806"/>
            <a:ext cx="93345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RECORDEMOS ALGUNOS </a:t>
            </a:r>
            <a:r>
              <a:rPr b="0" i="0" lang="en-US" sz="33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CONCEPTOS:</a:t>
            </a:r>
            <a:endParaRPr/>
          </a:p>
        </p:txBody>
      </p:sp>
      <p:sp>
        <p:nvSpPr>
          <p:cNvPr id="164" name="Google Shape;164;p41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1"/>
          <p:cNvSpPr txBox="1"/>
          <p:nvPr/>
        </p:nvSpPr>
        <p:spPr>
          <a:xfrm>
            <a:off x="719350" y="2360516"/>
            <a:ext cx="7522950" cy="2217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¿Qué es el </a:t>
            </a:r>
            <a:r>
              <a:rPr b="1" i="0" lang="en-US" sz="2000" u="sng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contrato de trabajo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contrato de trabajo es un acuerdo entre un 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que se compromete a prestar servicios personales bajo la subordinación y dependencia de un 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empleador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cambio de una remuneración.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puede existir si ambas partes están de acuerdo en las obligaciones y los derechos que dan origen a la relación laboral.</a:t>
            </a:r>
            <a:endParaRPr b="0" baseline="3000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son los tipos de contrato más comunes que existen en una empresa?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34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obra o faena</a:t>
            </a:r>
            <a:endParaRPr/>
          </a:p>
          <a:p>
            <a:pPr indent="-162000" lvl="0" marL="34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Plazo Fijo</a:t>
            </a:r>
            <a:endParaRPr/>
          </a:p>
          <a:p>
            <a:pPr indent="-162000" lvl="0" marL="34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Plazo Indefinido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1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/>
          <p:nvPr/>
        </p:nvSpPr>
        <p:spPr>
          <a:xfrm>
            <a:off x="508000" y="2070100"/>
            <a:ext cx="8242300" cy="42418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2"/>
          <p:cNvSpPr/>
          <p:nvPr/>
        </p:nvSpPr>
        <p:spPr>
          <a:xfrm>
            <a:off x="385761" y="1238806"/>
            <a:ext cx="93345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RECORDEMOS ALGUNOS </a:t>
            </a:r>
            <a:r>
              <a:rPr b="0" i="0" lang="en-US" sz="33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CONCEPTOS:</a:t>
            </a:r>
            <a:endParaRPr/>
          </a:p>
        </p:txBody>
      </p:sp>
      <p:sp>
        <p:nvSpPr>
          <p:cNvPr id="173" name="Google Shape;173;p42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2"/>
          <p:cNvSpPr txBox="1"/>
          <p:nvPr/>
        </p:nvSpPr>
        <p:spPr>
          <a:xfrm>
            <a:off x="719350" y="2373216"/>
            <a:ext cx="7599150" cy="43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¿Qué es una </a:t>
            </a:r>
            <a:r>
              <a:rPr b="1" i="0" lang="en-US" sz="2000" u="sng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liquidación de sueldo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liquidación de sueldo es el documento donde  se comprueba y se especifica el detalle de los haberes y descuentos del sueldo de los trabajadores, tales como: el sueldo bruto generado, las bonificaciones de sueldo, ganancias adicionales, descuentos por Ley, sueldo líquido y todas las ganancias monetarias generadas durante el mes trabajado.</a:t>
            </a:r>
            <a:endParaRPr/>
          </a:p>
          <a:p>
            <a:pPr indent="-621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esto, una liquidación de sueldo se compone por los element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de Haberes y los Descuentos. Los Haberes especifican todos los ingresos generados por el trabajador, sean de carácter imponible o no imponible. Y los Descuentos especifican las deducciones obligatorias por conceptos de Salud, Servicio Social, impuestos, etc.</a:t>
            </a:r>
            <a:endParaRPr b="1" i="0" sz="1800" u="none" cap="none" strike="noStrike">
              <a:solidFill>
                <a:srgbClr val="004B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2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