
<file path=[Content_Types].xml><?xml version="1.0" encoding="utf-8"?>
<Types xmlns="http://schemas.openxmlformats.org/package/2006/content-types">
  <Default Extension="xml" ContentType="application/xml"/>
  <Default Extension="svg" ContentType="image/svg+xml"/>
  <Default Extension="jp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77" r:id="rId3"/>
    <p:sldId id="282" r:id="rId4"/>
    <p:sldId id="258" r:id="rId5"/>
    <p:sldId id="278" r:id="rId6"/>
    <p:sldId id="279" r:id="rId7"/>
    <p:sldId id="260" r:id="rId8"/>
    <p:sldId id="301" r:id="rId9"/>
    <p:sldId id="307" r:id="rId10"/>
    <p:sldId id="309" r:id="rId11"/>
    <p:sldId id="302" r:id="rId12"/>
    <p:sldId id="310" r:id="rId13"/>
    <p:sldId id="311" r:id="rId14"/>
    <p:sldId id="312" r:id="rId15"/>
    <p:sldId id="313" r:id="rId16"/>
    <p:sldId id="314" r:id="rId17"/>
    <p:sldId id="315" r:id="rId18"/>
    <p:sldId id="303" r:id="rId19"/>
    <p:sldId id="316" r:id="rId20"/>
    <p:sldId id="317" r:id="rId21"/>
    <p:sldId id="318" r:id="rId22"/>
    <p:sldId id="319" r:id="rId23"/>
    <p:sldId id="320" r:id="rId24"/>
    <p:sldId id="321" r:id="rId25"/>
    <p:sldId id="322" r:id="rId26"/>
    <p:sldId id="273" r:id="rId27"/>
    <p:sldId id="275" r:id="rId28"/>
    <p:sldId id="274" r:id="rId29"/>
    <p:sldId id="276" r:id="rId30"/>
  </p:sldIdLst>
  <p:sldSz cx="9720263" cy="7559675"/>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381">
          <p15:clr>
            <a:srgbClr val="A4A3A4"/>
          </p15:clr>
        </p15:guide>
        <p15:guide id="2" pos="3061">
          <p15:clr>
            <a:srgbClr val="A4A3A4"/>
          </p15:clr>
        </p15:guide>
      </p15:sldGuideLst>
    </p:ext>
    <p:ext uri="{2D200454-40CA-4A62-9FC3-DE9A4176ACB9}">
      <p15:notesGuideLst xmlns:p15="http://schemas.microsoft.com/office/powerpoint/2012/main" xmlns=""/>
    </p:ext>
    <p:ext uri="http://customooxmlschemas.google.com/">
      <go:slidesCustomData xmlns:go="http://customooxmlschemas.google.com/" xmlns:p15="http://schemas.microsoft.com/office/powerpoint/2012/main" xmlns="" roundtripDataSignature="AMtx7mgdpmz/hhui4CnszWcIjF0/xYqBtw==" r:id="rId33"/>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la Toledo" initials="" lastIdx="2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3501"/>
    <a:srgbClr val="F7E3D1"/>
    <a:srgbClr val="ED6B00"/>
    <a:srgbClr val="FECC00"/>
    <a:srgbClr val="B99F2F"/>
    <a:srgbClr val="C64033"/>
    <a:srgbClr val="AA4E02"/>
    <a:srgbClr val="FFB375"/>
    <a:srgbClr val="F9EBDE"/>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46" autoAdjust="0"/>
    <p:restoredTop sz="94643"/>
  </p:normalViewPr>
  <p:slideViewPr>
    <p:cSldViewPr snapToGrid="0">
      <p:cViewPr>
        <p:scale>
          <a:sx n="100" d="100"/>
          <a:sy n="100" d="100"/>
        </p:scale>
        <p:origin x="-1712" y="208"/>
      </p:cViewPr>
      <p:guideLst>
        <p:guide orient="horz" pos="1560"/>
        <p:guide pos="6122"/>
      </p:guideLst>
    </p:cSldViewPr>
  </p:slideViewPr>
  <p:notesTextViewPr>
    <p:cViewPr>
      <p:scale>
        <a:sx n="1" d="1"/>
        <a:sy n="1" d="1"/>
      </p:scale>
      <p:origin x="0" y="0"/>
    </p:cViewPr>
  </p:notesTextViewPr>
  <p:notesViewPr>
    <p:cSldViewPr snapToGrid="0">
      <p:cViewPr varScale="1">
        <p:scale>
          <a:sx n="94" d="100"/>
          <a:sy n="94" d="100"/>
        </p:scale>
        <p:origin x="3606" y="102"/>
      </p:cViewPr>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customschemas.google.com/relationships/presentationmetadata" Target="metadata"/><Relationship Id="rId34" Type="http://schemas.openxmlformats.org/officeDocument/2006/relationships/commentAuthors" Target="commentAuthors.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4128682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1: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8291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2374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32988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8: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18333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6" name="Google Shape;436;p20: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7431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8" name="Google Shape;398;p19: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3870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8" name="Google Shape;448;p21: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99878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7"/>
        <p:cNvGrpSpPr/>
        <p:nvPr/>
      </p:nvGrpSpPr>
      <p:grpSpPr>
        <a:xfrm>
          <a:off x="0" y="0"/>
          <a:ext cx="0" cy="0"/>
          <a:chOff x="0" y="0"/>
          <a:chExt cx="0" cy="0"/>
        </a:xfrm>
      </p:grpSpPr>
      <p:pic>
        <p:nvPicPr>
          <p:cNvPr id="25" name="Imagen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441" y="418596"/>
            <a:ext cx="2897433" cy="680400"/>
          </a:xfrm>
          <a:prstGeom prst="rect">
            <a:avLst/>
          </a:prstGeom>
        </p:spPr>
      </p:pic>
      <p:sp>
        <p:nvSpPr>
          <p:cNvPr id="19" name="Google Shape;9;p23"/>
          <p:cNvSpPr/>
          <p:nvPr userDrawn="1"/>
        </p:nvSpPr>
        <p:spPr>
          <a:xfrm>
            <a:off x="242856" y="1756550"/>
            <a:ext cx="9346500" cy="5675922"/>
          </a:xfrm>
          <a:prstGeom prst="round1Rect">
            <a:avLst>
              <a:gd name="adj" fmla="val 15350"/>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2" name="Google Shape;12;p23"/>
          <p:cNvPicPr preferRelativeResize="0">
            <a:picLocks noChangeAspect="1"/>
          </p:cNvPicPr>
          <p:nvPr userDrawn="1"/>
        </p:nvPicPr>
        <p:blipFill rotWithShape="1">
          <a:blip r:embed="rId3">
            <a:alphaModFix/>
          </a:blip>
          <a:srcRect/>
          <a:stretch/>
        </p:blipFill>
        <p:spPr>
          <a:xfrm>
            <a:off x="8521706" y="6387272"/>
            <a:ext cx="830659" cy="756000"/>
          </a:xfrm>
          <a:prstGeom prst="rect">
            <a:avLst/>
          </a:prstGeom>
          <a:noFill/>
          <a:ln>
            <a:noFill/>
          </a:ln>
        </p:spPr>
      </p:pic>
      <p:sp>
        <p:nvSpPr>
          <p:cNvPr id="13" name="Google Shape;13;p23"/>
          <p:cNvSpPr/>
          <p:nvPr/>
        </p:nvSpPr>
        <p:spPr>
          <a:xfrm>
            <a:off x="436350" y="6464001"/>
            <a:ext cx="7891862" cy="680474"/>
          </a:xfrm>
          <a:prstGeom prst="roundRect">
            <a:avLst>
              <a:gd name="adj" fmla="val 19335"/>
            </a:avLst>
          </a:prstGeom>
          <a:solidFill>
            <a:srgbClr val="FFB3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baseline="-25000">
              <a:solidFill>
                <a:schemeClr val="lt1"/>
              </a:solidFill>
              <a:latin typeface="Arial"/>
              <a:ea typeface="Arial"/>
              <a:cs typeface="Arial"/>
              <a:sym typeface="Arial"/>
            </a:endParaRPr>
          </a:p>
        </p:txBody>
      </p:sp>
      <p:pic>
        <p:nvPicPr>
          <p:cNvPr id="18" name="Imagen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3441" y="6462797"/>
            <a:ext cx="690482" cy="680475"/>
          </a:xfrm>
          <a:prstGeom prst="rect">
            <a:avLst/>
          </a:prstGeom>
        </p:spPr>
      </p:pic>
      <p:pic>
        <p:nvPicPr>
          <p:cNvPr id="2" name="Imagen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72365" y="1222172"/>
            <a:ext cx="1080000" cy="241875"/>
          </a:xfrm>
          <a:prstGeom prst="rect">
            <a:avLst/>
          </a:prstGeom>
        </p:spPr>
      </p:pic>
      <p:pic>
        <p:nvPicPr>
          <p:cNvPr id="3" name="Imagen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272365" y="418596"/>
            <a:ext cx="1080000" cy="66477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8" name="Google Shape;9;p23"/>
          <p:cNvSpPr/>
          <p:nvPr userDrawn="1"/>
        </p:nvSpPr>
        <p:spPr>
          <a:xfrm>
            <a:off x="242856" y="1756550"/>
            <a:ext cx="9346500" cy="5675922"/>
          </a:xfrm>
          <a:prstGeom prst="round1Rect">
            <a:avLst>
              <a:gd name="adj" fmla="val 15350"/>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441" y="418596"/>
            <a:ext cx="2897433" cy="680400"/>
          </a:xfrm>
          <a:prstGeom prst="rect">
            <a:avLst/>
          </a:prstGeom>
        </p:spPr>
      </p:pic>
      <p:pic>
        <p:nvPicPr>
          <p:cNvPr id="5" name="Imagen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2365" y="1222172"/>
            <a:ext cx="1080000" cy="241875"/>
          </a:xfrm>
          <a:prstGeom prst="rect">
            <a:avLst/>
          </a:prstGeom>
        </p:spPr>
      </p:pic>
      <p:pic>
        <p:nvPicPr>
          <p:cNvPr id="6" name="Imagen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72365" y="418596"/>
            <a:ext cx="1080000" cy="66477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25"/>
          <p:cNvSpPr/>
          <p:nvPr/>
        </p:nvSpPr>
        <p:spPr>
          <a:xfrm rot="10800000" flipH="1">
            <a:off x="180975" y="832250"/>
            <a:ext cx="9358200" cy="12369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5"/>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5"/>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3" name="Google Shape;23;p25"/>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6"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a:t>
            </a:r>
            <a:r>
              <a:rPr lang="en-US" sz="1200" b="0" i="0" u="none" strike="noStrike" cap="none" dirty="0" smtClean="0">
                <a:solidFill>
                  <a:srgbClr val="000000"/>
                </a:solidFill>
                <a:latin typeface="Calibri"/>
                <a:ea typeface="Calibri"/>
                <a:cs typeface="Calibri"/>
                <a:sym typeface="Calibri"/>
              </a:rPr>
              <a:t>7|</a:t>
            </a:r>
            <a:r>
              <a:rPr lang="en-US" sz="1600" b="0" i="0" u="none" strike="noStrike" cap="none" dirty="0" smtClean="0">
                <a:solidFill>
                  <a:srgbClr val="ED6B00"/>
                </a:solidFill>
                <a:latin typeface="Calibri"/>
                <a:ea typeface="Calibri"/>
                <a:cs typeface="Calibri"/>
                <a:sym typeface="Calibri"/>
              </a:rPr>
              <a:t>3</a:t>
            </a:r>
            <a:endParaRPr sz="1600" b="0" i="0" u="none" strike="noStrike" cap="none" dirty="0">
              <a:solidFill>
                <a:srgbClr val="ED6B00"/>
              </a:solidFill>
              <a:latin typeface="Calibri"/>
              <a:ea typeface="Calibri"/>
              <a:cs typeface="Calibri"/>
              <a:sym typeface="Calibri"/>
            </a:endParaRPr>
          </a:p>
        </p:txBody>
      </p:sp>
      <p:sp>
        <p:nvSpPr>
          <p:cNvPr id="10"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smtClean="0">
                <a:solidFill>
                  <a:srgbClr val="ED6B00"/>
                </a:solidFill>
                <a:latin typeface="Calibri"/>
                <a:ea typeface="Calibri"/>
                <a:cs typeface="Calibri"/>
                <a:sym typeface="Calibri"/>
              </a:rPr>
              <a:t>RECURSOS</a:t>
            </a:r>
            <a:r>
              <a:rPr lang="en-US" sz="1100" b="0" i="0" u="none" strike="noStrike" cap="none" baseline="0" dirty="0" smtClean="0">
                <a:solidFill>
                  <a:srgbClr val="ED6B00"/>
                </a:solidFill>
                <a:latin typeface="Calibri"/>
                <a:ea typeface="Calibri"/>
                <a:cs typeface="Calibri"/>
                <a:sym typeface="Calibri"/>
              </a:rPr>
              <a:t> HUMANOS </a:t>
            </a:r>
            <a:r>
              <a:rPr lang="en-US" sz="1100" b="0" i="0" u="none" strike="noStrike" cap="none" dirty="0" smtClean="0">
                <a:solidFill>
                  <a:srgbClr val="000000"/>
                </a:solidFill>
                <a:latin typeface="Calibri"/>
                <a:ea typeface="Calibri"/>
                <a:cs typeface="Calibri"/>
                <a:sym typeface="Calibri"/>
              </a:rPr>
              <a:t>| 4°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12"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‹Nr.›</a:t>
            </a:fld>
            <a:endParaRPr sz="1100" b="0" i="0" u="none" strike="noStrike" cap="none" dirty="0">
              <a:solidFill>
                <a:srgbClr val="741B47"/>
              </a:solidFill>
              <a:latin typeface="Calibri"/>
              <a:ea typeface="Calibri"/>
              <a:cs typeface="Calibri"/>
              <a:sym typeface="Calibri"/>
            </a:endParaRPr>
          </a:p>
        </p:txBody>
      </p:sp>
      <p:sp>
        <p:nvSpPr>
          <p:cNvPr id="11"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a:lnSpc>
                <a:spcPct val="90000"/>
              </a:lnSpc>
              <a:buClr>
                <a:schemeClr val="dk1"/>
              </a:buClr>
              <a:buSzPts val="1100"/>
            </a:pPr>
            <a:r>
              <a:rPr lang="en-US" sz="1400" b="1" i="0" u="none" strike="noStrike" cap="none" dirty="0" smtClean="0">
                <a:solidFill>
                  <a:srgbClr val="FFFFFF"/>
                </a:solidFill>
                <a:latin typeface="Calibri"/>
                <a:ea typeface="Calibri"/>
                <a:cs typeface="Calibri"/>
                <a:sym typeface="Calibri"/>
              </a:rPr>
              <a:t>MÓDULO</a:t>
            </a:r>
            <a:r>
              <a:rPr lang="en-US" sz="1400" b="0" i="0" u="none" strike="noStrike" cap="none" dirty="0" smtClean="0">
                <a:solidFill>
                  <a:srgbClr val="FFFFFF"/>
                </a:solidFill>
                <a:latin typeface="Calibri"/>
                <a:ea typeface="Calibri"/>
                <a:cs typeface="Calibri"/>
                <a:sym typeface="Calibri"/>
              </a:rPr>
              <a:t>  </a:t>
            </a:r>
            <a:r>
              <a:rPr lang="en-US" sz="1400" b="0" dirty="0" err="1" smtClean="0">
                <a:solidFill>
                  <a:schemeClr val="bg1"/>
                </a:solidFill>
                <a:latin typeface="Calibri" panose="020F0502020204030204" pitchFamily="34" charset="0"/>
                <a:ea typeface="Roboto"/>
                <a:cs typeface="Calibri" panose="020F0502020204030204" pitchFamily="34" charset="0"/>
              </a:rPr>
              <a:t>Cálculo</a:t>
            </a:r>
            <a:r>
              <a:rPr lang="en-US" sz="1400" b="0" dirty="0" smtClean="0">
                <a:solidFill>
                  <a:schemeClr val="bg1"/>
                </a:solidFill>
                <a:latin typeface="Calibri" panose="020F0502020204030204" pitchFamily="34" charset="0"/>
                <a:ea typeface="Roboto"/>
                <a:cs typeface="Calibri" panose="020F0502020204030204" pitchFamily="34" charset="0"/>
              </a:rPr>
              <a:t> de </a:t>
            </a:r>
            <a:r>
              <a:rPr lang="en-US" sz="1400" b="0" dirty="0" err="1" smtClean="0">
                <a:solidFill>
                  <a:schemeClr val="bg1"/>
                </a:solidFill>
                <a:latin typeface="Calibri" panose="020F0502020204030204" pitchFamily="34" charset="0"/>
                <a:ea typeface="Roboto"/>
                <a:cs typeface="Calibri" panose="020F0502020204030204" pitchFamily="34" charset="0"/>
              </a:rPr>
              <a:t>remuneración</a:t>
            </a:r>
            <a:r>
              <a:rPr lang="en-US" sz="1400" b="0" dirty="0" smtClean="0">
                <a:solidFill>
                  <a:schemeClr val="bg1"/>
                </a:solidFill>
                <a:latin typeface="Calibri" panose="020F0502020204030204" pitchFamily="34" charset="0"/>
                <a:ea typeface="Roboto"/>
                <a:cs typeface="Calibri" panose="020F0502020204030204" pitchFamily="34" charset="0"/>
              </a:rPr>
              <a:t>, </a:t>
            </a:r>
            <a:r>
              <a:rPr lang="en-US" sz="1400" b="0" dirty="0" err="1" smtClean="0">
                <a:solidFill>
                  <a:schemeClr val="bg1"/>
                </a:solidFill>
                <a:latin typeface="Calibri" panose="020F0502020204030204" pitchFamily="34" charset="0"/>
                <a:ea typeface="Roboto"/>
                <a:cs typeface="Calibri" panose="020F0502020204030204" pitchFamily="34" charset="0"/>
              </a:rPr>
              <a:t>finiquitos</a:t>
            </a:r>
            <a:r>
              <a:rPr lang="en-US" sz="1400" b="0" dirty="0" smtClean="0">
                <a:solidFill>
                  <a:schemeClr val="bg1"/>
                </a:solidFill>
                <a:latin typeface="Calibri" panose="020F0502020204030204" pitchFamily="34" charset="0"/>
                <a:ea typeface="Roboto"/>
                <a:cs typeface="Calibri" panose="020F0502020204030204" pitchFamily="34" charset="0"/>
              </a:rPr>
              <a:t> y </a:t>
            </a:r>
            <a:r>
              <a:rPr lang="en-US" sz="1400" b="0" dirty="0" err="1" smtClean="0">
                <a:solidFill>
                  <a:schemeClr val="bg1"/>
                </a:solidFill>
                <a:latin typeface="Calibri" panose="020F0502020204030204" pitchFamily="34" charset="0"/>
                <a:ea typeface="Roboto"/>
                <a:cs typeface="Calibri" panose="020F0502020204030204" pitchFamily="34" charset="0"/>
              </a:rPr>
              <a:t>obligaciones</a:t>
            </a:r>
            <a:r>
              <a:rPr lang="en-US" sz="1400" b="0" dirty="0" smtClean="0">
                <a:solidFill>
                  <a:schemeClr val="bg1"/>
                </a:solidFill>
                <a:latin typeface="Calibri" panose="020F0502020204030204" pitchFamily="34" charset="0"/>
                <a:ea typeface="Roboto"/>
                <a:cs typeface="Calibri" panose="020F0502020204030204" pitchFamily="34" charset="0"/>
              </a:rPr>
              <a:t> </a:t>
            </a:r>
            <a:r>
              <a:rPr lang="en-US" sz="1400" b="0" dirty="0" err="1" smtClean="0">
                <a:solidFill>
                  <a:schemeClr val="bg1"/>
                </a:solidFill>
                <a:latin typeface="Calibri" panose="020F0502020204030204" pitchFamily="34" charset="0"/>
                <a:ea typeface="Roboto"/>
                <a:cs typeface="Calibri" panose="020F0502020204030204" pitchFamily="34" charset="0"/>
              </a:rPr>
              <a:t>laborales</a:t>
            </a:r>
            <a:endParaRPr lang="en-US" sz="1400" b="0" dirty="0" smtClean="0">
              <a:solidFill>
                <a:schemeClr val="bg1"/>
              </a:solidFill>
              <a:latin typeface="Calibri" panose="020F0502020204030204" pitchFamily="34" charset="0"/>
              <a:ea typeface="Roboto"/>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6" name="Google Shape;26;p26"/>
          <p:cNvSpPr/>
          <p:nvPr/>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26"/>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6"/>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9" name="Google Shape;29;p26"/>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‹Nr.›</a:t>
            </a:fld>
            <a:endParaRPr sz="1100" b="0" i="0" u="none" strike="noStrike" cap="none" dirty="0">
              <a:solidFill>
                <a:srgbClr val="741B47"/>
              </a:solidFill>
              <a:latin typeface="Calibri"/>
              <a:ea typeface="Calibri"/>
              <a:cs typeface="Calibri"/>
              <a:sym typeface="Calibri"/>
            </a:endParaRPr>
          </a:p>
        </p:txBody>
      </p:sp>
      <p:sp>
        <p:nvSpPr>
          <p:cNvPr id="16"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smtClean="0">
                <a:solidFill>
                  <a:srgbClr val="ED6B00"/>
                </a:solidFill>
                <a:latin typeface="Calibri"/>
                <a:ea typeface="Calibri"/>
                <a:cs typeface="Calibri"/>
                <a:sym typeface="Calibri"/>
              </a:rPr>
              <a:t>RECURSOS</a:t>
            </a:r>
            <a:r>
              <a:rPr lang="en-US" sz="1100" b="0" i="0" u="none" strike="noStrike" cap="none" baseline="0" dirty="0" smtClean="0">
                <a:solidFill>
                  <a:srgbClr val="ED6B00"/>
                </a:solidFill>
                <a:latin typeface="Calibri"/>
                <a:ea typeface="Calibri"/>
                <a:cs typeface="Calibri"/>
                <a:sym typeface="Calibri"/>
              </a:rPr>
              <a:t> HUMANOS </a:t>
            </a:r>
            <a:r>
              <a:rPr lang="en-US" sz="1100" b="0" i="0" u="none" strike="noStrike" cap="none" dirty="0" smtClean="0">
                <a:solidFill>
                  <a:srgbClr val="000000"/>
                </a:solidFill>
                <a:latin typeface="Calibri"/>
                <a:ea typeface="Calibri"/>
                <a:cs typeface="Calibri"/>
                <a:sym typeface="Calibri"/>
              </a:rPr>
              <a:t>| 4°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10"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a:t>
            </a:r>
            <a:r>
              <a:rPr lang="en-US" sz="1200" b="0" i="0" u="none" strike="noStrike" cap="none" dirty="0" smtClean="0">
                <a:solidFill>
                  <a:srgbClr val="000000"/>
                </a:solidFill>
                <a:latin typeface="Calibri"/>
                <a:ea typeface="Calibri"/>
                <a:cs typeface="Calibri"/>
                <a:sym typeface="Calibri"/>
              </a:rPr>
              <a:t>7|</a:t>
            </a:r>
            <a:r>
              <a:rPr lang="en-US" sz="1600" b="0" i="0" u="none" strike="noStrike" cap="none" dirty="0" smtClean="0">
                <a:solidFill>
                  <a:srgbClr val="ED6B00"/>
                </a:solidFill>
                <a:latin typeface="Calibri"/>
                <a:ea typeface="Calibri"/>
                <a:cs typeface="Calibri"/>
                <a:sym typeface="Calibri"/>
              </a:rPr>
              <a:t>3</a:t>
            </a:r>
            <a:endParaRPr sz="1600" b="0" i="0" u="none" strike="noStrike" cap="none" dirty="0">
              <a:solidFill>
                <a:srgbClr val="ED6B00"/>
              </a:solidFill>
              <a:latin typeface="Calibri"/>
              <a:ea typeface="Calibri"/>
              <a:cs typeface="Calibri"/>
              <a:sym typeface="Calibri"/>
            </a:endParaRPr>
          </a:p>
        </p:txBody>
      </p:sp>
      <p:sp>
        <p:nvSpPr>
          <p:cNvPr id="11"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a:lnSpc>
                <a:spcPct val="90000"/>
              </a:lnSpc>
              <a:buClr>
                <a:schemeClr val="dk1"/>
              </a:buClr>
              <a:buSzPts val="1100"/>
            </a:pPr>
            <a:r>
              <a:rPr lang="en-US" sz="1400" b="1" i="0" u="none" strike="noStrike" cap="none" dirty="0" smtClean="0">
                <a:solidFill>
                  <a:srgbClr val="FFFFFF"/>
                </a:solidFill>
                <a:latin typeface="Calibri"/>
                <a:ea typeface="Calibri"/>
                <a:cs typeface="Calibri"/>
                <a:sym typeface="Calibri"/>
              </a:rPr>
              <a:t>MÓDULO</a:t>
            </a:r>
            <a:r>
              <a:rPr lang="en-US" sz="1400" b="0" i="0" u="none" strike="noStrike" cap="none" dirty="0" smtClean="0">
                <a:solidFill>
                  <a:srgbClr val="FFFFFF"/>
                </a:solidFill>
                <a:latin typeface="Calibri"/>
                <a:ea typeface="Calibri"/>
                <a:cs typeface="Calibri"/>
                <a:sym typeface="Calibri"/>
              </a:rPr>
              <a:t>  </a:t>
            </a:r>
            <a:r>
              <a:rPr lang="en-US" sz="1400" b="0" dirty="0" err="1" smtClean="0">
                <a:solidFill>
                  <a:schemeClr val="bg1"/>
                </a:solidFill>
                <a:latin typeface="Calibri" panose="020F0502020204030204" pitchFamily="34" charset="0"/>
                <a:ea typeface="Roboto"/>
                <a:cs typeface="Calibri" panose="020F0502020204030204" pitchFamily="34" charset="0"/>
              </a:rPr>
              <a:t>Cálculo</a:t>
            </a:r>
            <a:r>
              <a:rPr lang="en-US" sz="1400" b="0" dirty="0" smtClean="0">
                <a:solidFill>
                  <a:schemeClr val="bg1"/>
                </a:solidFill>
                <a:latin typeface="Calibri" panose="020F0502020204030204" pitchFamily="34" charset="0"/>
                <a:ea typeface="Roboto"/>
                <a:cs typeface="Calibri" panose="020F0502020204030204" pitchFamily="34" charset="0"/>
              </a:rPr>
              <a:t> de </a:t>
            </a:r>
            <a:r>
              <a:rPr lang="en-US" sz="1400" b="0" dirty="0" err="1" smtClean="0">
                <a:solidFill>
                  <a:schemeClr val="bg1"/>
                </a:solidFill>
                <a:latin typeface="Calibri" panose="020F0502020204030204" pitchFamily="34" charset="0"/>
                <a:ea typeface="Roboto"/>
                <a:cs typeface="Calibri" panose="020F0502020204030204" pitchFamily="34" charset="0"/>
              </a:rPr>
              <a:t>remuneración</a:t>
            </a:r>
            <a:r>
              <a:rPr lang="en-US" sz="1400" b="0" dirty="0" smtClean="0">
                <a:solidFill>
                  <a:schemeClr val="bg1"/>
                </a:solidFill>
                <a:latin typeface="Calibri" panose="020F0502020204030204" pitchFamily="34" charset="0"/>
                <a:ea typeface="Roboto"/>
                <a:cs typeface="Calibri" panose="020F0502020204030204" pitchFamily="34" charset="0"/>
              </a:rPr>
              <a:t>, </a:t>
            </a:r>
            <a:r>
              <a:rPr lang="en-US" sz="1400" b="0" dirty="0" err="1" smtClean="0">
                <a:solidFill>
                  <a:schemeClr val="bg1"/>
                </a:solidFill>
                <a:latin typeface="Calibri" panose="020F0502020204030204" pitchFamily="34" charset="0"/>
                <a:ea typeface="Roboto"/>
                <a:cs typeface="Calibri" panose="020F0502020204030204" pitchFamily="34" charset="0"/>
              </a:rPr>
              <a:t>finiquitos</a:t>
            </a:r>
            <a:r>
              <a:rPr lang="en-US" sz="1400" b="0" dirty="0" smtClean="0">
                <a:solidFill>
                  <a:schemeClr val="bg1"/>
                </a:solidFill>
                <a:latin typeface="Calibri" panose="020F0502020204030204" pitchFamily="34" charset="0"/>
                <a:ea typeface="Roboto"/>
                <a:cs typeface="Calibri" panose="020F0502020204030204" pitchFamily="34" charset="0"/>
              </a:rPr>
              <a:t> y </a:t>
            </a:r>
            <a:r>
              <a:rPr lang="en-US" sz="1400" b="0" dirty="0" err="1" smtClean="0">
                <a:solidFill>
                  <a:schemeClr val="bg1"/>
                </a:solidFill>
                <a:latin typeface="Calibri" panose="020F0502020204030204" pitchFamily="34" charset="0"/>
                <a:ea typeface="Roboto"/>
                <a:cs typeface="Calibri" panose="020F0502020204030204" pitchFamily="34" charset="0"/>
              </a:rPr>
              <a:t>obligaciones</a:t>
            </a:r>
            <a:r>
              <a:rPr lang="en-US" sz="1400" b="0" dirty="0" smtClean="0">
                <a:solidFill>
                  <a:schemeClr val="bg1"/>
                </a:solidFill>
                <a:latin typeface="Calibri" panose="020F0502020204030204" pitchFamily="34" charset="0"/>
                <a:ea typeface="Roboto"/>
                <a:cs typeface="Calibri" panose="020F0502020204030204" pitchFamily="34" charset="0"/>
              </a:rPr>
              <a:t> </a:t>
            </a:r>
            <a:r>
              <a:rPr lang="en-US" sz="1400" b="0" dirty="0" err="1" smtClean="0">
                <a:solidFill>
                  <a:schemeClr val="bg1"/>
                </a:solidFill>
                <a:latin typeface="Calibri" panose="020F0502020204030204" pitchFamily="34" charset="0"/>
                <a:ea typeface="Roboto"/>
                <a:cs typeface="Calibri" panose="020F0502020204030204" pitchFamily="34" charset="0"/>
              </a:rPr>
              <a:t>laborales</a:t>
            </a:r>
            <a:endParaRPr lang="en-US" sz="1400" b="0" dirty="0" smtClean="0">
              <a:solidFill>
                <a:schemeClr val="bg1"/>
              </a:solidFill>
              <a:latin typeface="Calibri" panose="020F0502020204030204" pitchFamily="34" charset="0"/>
              <a:ea typeface="Roboto"/>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27"/>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27"/>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3" name="Google Shape;33;p27"/>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5"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‹Nr.›</a:t>
            </a:fld>
            <a:endParaRPr sz="1100" b="0" i="0" u="none" strike="noStrike" cap="none" dirty="0">
              <a:solidFill>
                <a:srgbClr val="741B47"/>
              </a:solidFill>
              <a:latin typeface="Calibri"/>
              <a:ea typeface="Calibri"/>
              <a:cs typeface="Calibri"/>
              <a:sym typeface="Calibri"/>
            </a:endParaRPr>
          </a:p>
        </p:txBody>
      </p:sp>
      <p:sp>
        <p:nvSpPr>
          <p:cNvPr id="16"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smtClean="0">
                <a:solidFill>
                  <a:srgbClr val="ED6B00"/>
                </a:solidFill>
                <a:latin typeface="Calibri"/>
                <a:ea typeface="Calibri"/>
                <a:cs typeface="Calibri"/>
                <a:sym typeface="Calibri"/>
              </a:rPr>
              <a:t>RECURSOS</a:t>
            </a:r>
            <a:r>
              <a:rPr lang="en-US" sz="1100" b="0" i="0" u="none" strike="noStrike" cap="none" baseline="0" dirty="0" smtClean="0">
                <a:solidFill>
                  <a:srgbClr val="ED6B00"/>
                </a:solidFill>
                <a:latin typeface="Calibri"/>
                <a:ea typeface="Calibri"/>
                <a:cs typeface="Calibri"/>
                <a:sym typeface="Calibri"/>
              </a:rPr>
              <a:t> HUMANOS </a:t>
            </a:r>
            <a:r>
              <a:rPr lang="en-US" sz="1100" b="0" i="0" u="none" strike="noStrike" cap="none" dirty="0" smtClean="0">
                <a:solidFill>
                  <a:srgbClr val="000000"/>
                </a:solidFill>
                <a:latin typeface="Calibri"/>
                <a:ea typeface="Calibri"/>
                <a:cs typeface="Calibri"/>
                <a:sym typeface="Calibri"/>
              </a:rPr>
              <a:t>| 4°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10"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a:t>
            </a:r>
            <a:r>
              <a:rPr lang="en-US" sz="1200" b="0" i="0" u="none" strike="noStrike" cap="none" dirty="0" smtClean="0">
                <a:solidFill>
                  <a:srgbClr val="000000"/>
                </a:solidFill>
                <a:latin typeface="Calibri"/>
                <a:ea typeface="Calibri"/>
                <a:cs typeface="Calibri"/>
                <a:sym typeface="Calibri"/>
              </a:rPr>
              <a:t>7|</a:t>
            </a:r>
            <a:r>
              <a:rPr lang="en-US" sz="1600" b="0" i="0" u="none" strike="noStrike" cap="none" dirty="0" smtClean="0">
                <a:solidFill>
                  <a:srgbClr val="ED6B00"/>
                </a:solidFill>
                <a:latin typeface="Calibri"/>
                <a:ea typeface="Calibri"/>
                <a:cs typeface="Calibri"/>
                <a:sym typeface="Calibri"/>
              </a:rPr>
              <a:t>3</a:t>
            </a:r>
            <a:endParaRPr sz="1600" b="0" i="0" u="none" strike="noStrike" cap="none" dirty="0">
              <a:solidFill>
                <a:srgbClr val="ED6B00"/>
              </a:solidFill>
              <a:latin typeface="Calibri"/>
              <a:ea typeface="Calibri"/>
              <a:cs typeface="Calibri"/>
              <a:sym typeface="Calibri"/>
            </a:endParaRPr>
          </a:p>
        </p:txBody>
      </p:sp>
      <p:sp>
        <p:nvSpPr>
          <p:cNvPr id="11"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a:lnSpc>
                <a:spcPct val="90000"/>
              </a:lnSpc>
              <a:buClr>
                <a:schemeClr val="dk1"/>
              </a:buClr>
              <a:buSzPts val="1100"/>
            </a:pPr>
            <a:r>
              <a:rPr lang="en-US" sz="1400" b="1" i="0" u="none" strike="noStrike" cap="none" dirty="0" smtClean="0">
                <a:solidFill>
                  <a:srgbClr val="FFFFFF"/>
                </a:solidFill>
                <a:latin typeface="Calibri"/>
                <a:ea typeface="Calibri"/>
                <a:cs typeface="Calibri"/>
                <a:sym typeface="Calibri"/>
              </a:rPr>
              <a:t>MÓDULO</a:t>
            </a:r>
            <a:r>
              <a:rPr lang="en-US" sz="1400" b="0" i="0" u="none" strike="noStrike" cap="none" dirty="0" smtClean="0">
                <a:solidFill>
                  <a:srgbClr val="FFFFFF"/>
                </a:solidFill>
                <a:latin typeface="Calibri"/>
                <a:ea typeface="Calibri"/>
                <a:cs typeface="Calibri"/>
                <a:sym typeface="Calibri"/>
              </a:rPr>
              <a:t>  </a:t>
            </a:r>
            <a:r>
              <a:rPr lang="en-US" sz="1400" b="0" dirty="0" err="1" smtClean="0">
                <a:solidFill>
                  <a:schemeClr val="bg1"/>
                </a:solidFill>
                <a:latin typeface="Calibri" panose="020F0502020204030204" pitchFamily="34" charset="0"/>
                <a:ea typeface="Roboto"/>
                <a:cs typeface="Calibri" panose="020F0502020204030204" pitchFamily="34" charset="0"/>
              </a:rPr>
              <a:t>Cálculo</a:t>
            </a:r>
            <a:r>
              <a:rPr lang="en-US" sz="1400" b="0" dirty="0" smtClean="0">
                <a:solidFill>
                  <a:schemeClr val="bg1"/>
                </a:solidFill>
                <a:latin typeface="Calibri" panose="020F0502020204030204" pitchFamily="34" charset="0"/>
                <a:ea typeface="Roboto"/>
                <a:cs typeface="Calibri" panose="020F0502020204030204" pitchFamily="34" charset="0"/>
              </a:rPr>
              <a:t> de </a:t>
            </a:r>
            <a:r>
              <a:rPr lang="en-US" sz="1400" b="0" dirty="0" err="1" smtClean="0">
                <a:solidFill>
                  <a:schemeClr val="bg1"/>
                </a:solidFill>
                <a:latin typeface="Calibri" panose="020F0502020204030204" pitchFamily="34" charset="0"/>
                <a:ea typeface="Roboto"/>
                <a:cs typeface="Calibri" panose="020F0502020204030204" pitchFamily="34" charset="0"/>
              </a:rPr>
              <a:t>remuneración</a:t>
            </a:r>
            <a:r>
              <a:rPr lang="en-US" sz="1400" b="0" dirty="0" smtClean="0">
                <a:solidFill>
                  <a:schemeClr val="bg1"/>
                </a:solidFill>
                <a:latin typeface="Calibri" panose="020F0502020204030204" pitchFamily="34" charset="0"/>
                <a:ea typeface="Roboto"/>
                <a:cs typeface="Calibri" panose="020F0502020204030204" pitchFamily="34" charset="0"/>
              </a:rPr>
              <a:t>, </a:t>
            </a:r>
            <a:r>
              <a:rPr lang="en-US" sz="1400" b="0" dirty="0" err="1" smtClean="0">
                <a:solidFill>
                  <a:schemeClr val="bg1"/>
                </a:solidFill>
                <a:latin typeface="Calibri" panose="020F0502020204030204" pitchFamily="34" charset="0"/>
                <a:ea typeface="Roboto"/>
                <a:cs typeface="Calibri" panose="020F0502020204030204" pitchFamily="34" charset="0"/>
              </a:rPr>
              <a:t>finiquitos</a:t>
            </a:r>
            <a:r>
              <a:rPr lang="en-US" sz="1400" b="0" dirty="0" smtClean="0">
                <a:solidFill>
                  <a:schemeClr val="bg1"/>
                </a:solidFill>
                <a:latin typeface="Calibri" panose="020F0502020204030204" pitchFamily="34" charset="0"/>
                <a:ea typeface="Roboto"/>
                <a:cs typeface="Calibri" panose="020F0502020204030204" pitchFamily="34" charset="0"/>
              </a:rPr>
              <a:t> y </a:t>
            </a:r>
            <a:r>
              <a:rPr lang="en-US" sz="1400" b="0" dirty="0" err="1" smtClean="0">
                <a:solidFill>
                  <a:schemeClr val="bg1"/>
                </a:solidFill>
                <a:latin typeface="Calibri" panose="020F0502020204030204" pitchFamily="34" charset="0"/>
                <a:ea typeface="Roboto"/>
                <a:cs typeface="Calibri" panose="020F0502020204030204" pitchFamily="34" charset="0"/>
              </a:rPr>
              <a:t>obligaciones</a:t>
            </a:r>
            <a:r>
              <a:rPr lang="en-US" sz="1400" b="0" dirty="0" smtClean="0">
                <a:solidFill>
                  <a:schemeClr val="bg1"/>
                </a:solidFill>
                <a:latin typeface="Calibri" panose="020F0502020204030204" pitchFamily="34" charset="0"/>
                <a:ea typeface="Roboto"/>
                <a:cs typeface="Calibri" panose="020F0502020204030204" pitchFamily="34" charset="0"/>
              </a:rPr>
              <a:t> </a:t>
            </a:r>
            <a:r>
              <a:rPr lang="en-US" sz="1400" b="0" dirty="0" err="1" smtClean="0">
                <a:solidFill>
                  <a:schemeClr val="bg1"/>
                </a:solidFill>
                <a:latin typeface="Calibri" panose="020F0502020204030204" pitchFamily="34" charset="0"/>
                <a:ea typeface="Roboto"/>
                <a:cs typeface="Calibri" panose="020F0502020204030204" pitchFamily="34" charset="0"/>
              </a:rPr>
              <a:t>laborales</a:t>
            </a:r>
            <a:endParaRPr lang="en-US" sz="1400" b="0" dirty="0" smtClean="0">
              <a:solidFill>
                <a:schemeClr val="bg1"/>
              </a:solidFill>
              <a:latin typeface="Calibri" panose="020F0502020204030204" pitchFamily="34" charset="0"/>
              <a:ea typeface="Roboto"/>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28"/>
          <p:cNvSpPr/>
          <p:nvPr/>
        </p:nvSpPr>
        <p:spPr>
          <a:xfrm rot="10800000" flipH="1">
            <a:off x="181650" y="822025"/>
            <a:ext cx="9356700" cy="6531300"/>
          </a:xfrm>
          <a:prstGeom prst="round1Rect">
            <a:avLst>
              <a:gd name="adj" fmla="val 15350"/>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28"/>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8"/>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8" name="Google Shape;38;p28"/>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5"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‹Nr.›</a:t>
            </a:fld>
            <a:endParaRPr sz="1100" b="0" i="0" u="none" strike="noStrike" cap="none" dirty="0">
              <a:solidFill>
                <a:srgbClr val="741B47"/>
              </a:solidFill>
              <a:latin typeface="Calibri"/>
              <a:ea typeface="Calibri"/>
              <a:cs typeface="Calibri"/>
              <a:sym typeface="Calibri"/>
            </a:endParaRPr>
          </a:p>
        </p:txBody>
      </p:sp>
      <p:sp>
        <p:nvSpPr>
          <p:cNvPr id="16"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smtClean="0">
                <a:solidFill>
                  <a:srgbClr val="ED6B00"/>
                </a:solidFill>
                <a:latin typeface="Calibri"/>
                <a:ea typeface="Calibri"/>
                <a:cs typeface="Calibri"/>
                <a:sym typeface="Calibri"/>
              </a:rPr>
              <a:t>RECURSOS</a:t>
            </a:r>
            <a:r>
              <a:rPr lang="en-US" sz="1100" b="0" i="0" u="none" strike="noStrike" cap="none" baseline="0" dirty="0" smtClean="0">
                <a:solidFill>
                  <a:srgbClr val="ED6B00"/>
                </a:solidFill>
                <a:latin typeface="Calibri"/>
                <a:ea typeface="Calibri"/>
                <a:cs typeface="Calibri"/>
                <a:sym typeface="Calibri"/>
              </a:rPr>
              <a:t> HUMANOS </a:t>
            </a:r>
            <a:r>
              <a:rPr lang="en-US" sz="1100" b="0" i="0" u="none" strike="noStrike" cap="none" dirty="0" smtClean="0">
                <a:solidFill>
                  <a:srgbClr val="000000"/>
                </a:solidFill>
                <a:latin typeface="Calibri"/>
                <a:ea typeface="Calibri"/>
                <a:cs typeface="Calibri"/>
                <a:sym typeface="Calibri"/>
              </a:rPr>
              <a:t>| 4°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10"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a:t>
            </a:r>
            <a:r>
              <a:rPr lang="en-US" sz="1200" b="0" i="0" u="none" strike="noStrike" cap="none" dirty="0" smtClean="0">
                <a:solidFill>
                  <a:srgbClr val="000000"/>
                </a:solidFill>
                <a:latin typeface="Calibri"/>
                <a:ea typeface="Calibri"/>
                <a:cs typeface="Calibri"/>
                <a:sym typeface="Calibri"/>
              </a:rPr>
              <a:t>7|</a:t>
            </a:r>
            <a:r>
              <a:rPr lang="en-US" sz="1600" b="0" i="0" u="none" strike="noStrike" cap="none" dirty="0" smtClean="0">
                <a:solidFill>
                  <a:srgbClr val="ED6B00"/>
                </a:solidFill>
                <a:latin typeface="Calibri"/>
                <a:ea typeface="Calibri"/>
                <a:cs typeface="Calibri"/>
                <a:sym typeface="Calibri"/>
              </a:rPr>
              <a:t>3</a:t>
            </a:r>
            <a:endParaRPr sz="1600" b="0" i="0" u="none" strike="noStrike" cap="none" dirty="0">
              <a:solidFill>
                <a:srgbClr val="ED6B00"/>
              </a:solidFill>
              <a:latin typeface="Calibri"/>
              <a:ea typeface="Calibri"/>
              <a:cs typeface="Calibri"/>
              <a:sym typeface="Calibri"/>
            </a:endParaRPr>
          </a:p>
        </p:txBody>
      </p:sp>
      <p:sp>
        <p:nvSpPr>
          <p:cNvPr id="12"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a:lnSpc>
                <a:spcPct val="90000"/>
              </a:lnSpc>
              <a:buClr>
                <a:schemeClr val="dk1"/>
              </a:buClr>
              <a:buSzPts val="1100"/>
            </a:pPr>
            <a:r>
              <a:rPr lang="en-US" sz="1400" b="1" i="0" u="none" strike="noStrike" cap="none" dirty="0" smtClean="0">
                <a:solidFill>
                  <a:srgbClr val="FFFFFF"/>
                </a:solidFill>
                <a:latin typeface="Calibri"/>
                <a:ea typeface="Calibri"/>
                <a:cs typeface="Calibri"/>
                <a:sym typeface="Calibri"/>
              </a:rPr>
              <a:t>MÓDULO</a:t>
            </a:r>
            <a:r>
              <a:rPr lang="en-US" sz="1400" b="0" i="0" u="none" strike="noStrike" cap="none" dirty="0" smtClean="0">
                <a:solidFill>
                  <a:srgbClr val="FFFFFF"/>
                </a:solidFill>
                <a:latin typeface="Calibri"/>
                <a:ea typeface="Calibri"/>
                <a:cs typeface="Calibri"/>
                <a:sym typeface="Calibri"/>
              </a:rPr>
              <a:t>  </a:t>
            </a:r>
            <a:r>
              <a:rPr lang="en-US" sz="1400" b="0" dirty="0" err="1" smtClean="0">
                <a:solidFill>
                  <a:schemeClr val="bg1"/>
                </a:solidFill>
                <a:latin typeface="Calibri" panose="020F0502020204030204" pitchFamily="34" charset="0"/>
                <a:ea typeface="Roboto"/>
                <a:cs typeface="Calibri" panose="020F0502020204030204" pitchFamily="34" charset="0"/>
              </a:rPr>
              <a:t>Cálculo</a:t>
            </a:r>
            <a:r>
              <a:rPr lang="en-US" sz="1400" b="0" dirty="0" smtClean="0">
                <a:solidFill>
                  <a:schemeClr val="bg1"/>
                </a:solidFill>
                <a:latin typeface="Calibri" panose="020F0502020204030204" pitchFamily="34" charset="0"/>
                <a:ea typeface="Roboto"/>
                <a:cs typeface="Calibri" panose="020F0502020204030204" pitchFamily="34" charset="0"/>
              </a:rPr>
              <a:t> de </a:t>
            </a:r>
            <a:r>
              <a:rPr lang="en-US" sz="1400" b="0" dirty="0" err="1" smtClean="0">
                <a:solidFill>
                  <a:schemeClr val="bg1"/>
                </a:solidFill>
                <a:latin typeface="Calibri" panose="020F0502020204030204" pitchFamily="34" charset="0"/>
                <a:ea typeface="Roboto"/>
                <a:cs typeface="Calibri" panose="020F0502020204030204" pitchFamily="34" charset="0"/>
              </a:rPr>
              <a:t>remuneración</a:t>
            </a:r>
            <a:r>
              <a:rPr lang="en-US" sz="1400" b="0" dirty="0" smtClean="0">
                <a:solidFill>
                  <a:schemeClr val="bg1"/>
                </a:solidFill>
                <a:latin typeface="Calibri" panose="020F0502020204030204" pitchFamily="34" charset="0"/>
                <a:ea typeface="Roboto"/>
                <a:cs typeface="Calibri" panose="020F0502020204030204" pitchFamily="34" charset="0"/>
              </a:rPr>
              <a:t>, </a:t>
            </a:r>
            <a:r>
              <a:rPr lang="en-US" sz="1400" b="0" dirty="0" err="1" smtClean="0">
                <a:solidFill>
                  <a:schemeClr val="bg1"/>
                </a:solidFill>
                <a:latin typeface="Calibri" panose="020F0502020204030204" pitchFamily="34" charset="0"/>
                <a:ea typeface="Roboto"/>
                <a:cs typeface="Calibri" panose="020F0502020204030204" pitchFamily="34" charset="0"/>
              </a:rPr>
              <a:t>finiquitos</a:t>
            </a:r>
            <a:r>
              <a:rPr lang="en-US" sz="1400" b="0" dirty="0" smtClean="0">
                <a:solidFill>
                  <a:schemeClr val="bg1"/>
                </a:solidFill>
                <a:latin typeface="Calibri" panose="020F0502020204030204" pitchFamily="34" charset="0"/>
                <a:ea typeface="Roboto"/>
                <a:cs typeface="Calibri" panose="020F0502020204030204" pitchFamily="34" charset="0"/>
              </a:rPr>
              <a:t> y </a:t>
            </a:r>
            <a:r>
              <a:rPr lang="en-US" sz="1400" b="0" dirty="0" err="1" smtClean="0">
                <a:solidFill>
                  <a:schemeClr val="bg1"/>
                </a:solidFill>
                <a:latin typeface="Calibri" panose="020F0502020204030204" pitchFamily="34" charset="0"/>
                <a:ea typeface="Roboto"/>
                <a:cs typeface="Calibri" panose="020F0502020204030204" pitchFamily="34" charset="0"/>
              </a:rPr>
              <a:t>obligaciones</a:t>
            </a:r>
            <a:r>
              <a:rPr lang="en-US" sz="1400" b="0" dirty="0" smtClean="0">
                <a:solidFill>
                  <a:schemeClr val="bg1"/>
                </a:solidFill>
                <a:latin typeface="Calibri" panose="020F0502020204030204" pitchFamily="34" charset="0"/>
                <a:ea typeface="Roboto"/>
                <a:cs typeface="Calibri" panose="020F0502020204030204" pitchFamily="34" charset="0"/>
              </a:rPr>
              <a:t> </a:t>
            </a:r>
            <a:r>
              <a:rPr lang="en-US" sz="1400" b="0" dirty="0" err="1" smtClean="0">
                <a:solidFill>
                  <a:schemeClr val="bg1"/>
                </a:solidFill>
                <a:latin typeface="Calibri" panose="020F0502020204030204" pitchFamily="34" charset="0"/>
                <a:ea typeface="Roboto"/>
                <a:cs typeface="Calibri" panose="020F0502020204030204" pitchFamily="34" charset="0"/>
              </a:rPr>
              <a:t>laborales</a:t>
            </a:r>
            <a:endParaRPr lang="en-US" sz="1400" b="0" dirty="0" smtClean="0">
              <a:solidFill>
                <a:schemeClr val="bg1"/>
              </a:solidFill>
              <a:latin typeface="Calibri" panose="020F0502020204030204" pitchFamily="34" charset="0"/>
              <a:ea typeface="Roboto"/>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1_One column text 2">
    <p:bg>
      <p:bgPr>
        <a:solidFill>
          <a:schemeClr val="lt1"/>
        </a:solidFill>
        <a:effectLst/>
      </p:bgPr>
    </p:bg>
    <p:spTree>
      <p:nvGrpSpPr>
        <p:cNvPr id="1" name="Shape 59"/>
        <p:cNvGrpSpPr/>
        <p:nvPr/>
      </p:nvGrpSpPr>
      <p:grpSpPr>
        <a:xfrm>
          <a:off x="0" y="0"/>
          <a:ext cx="0" cy="0"/>
          <a:chOff x="0" y="0"/>
          <a:chExt cx="0" cy="0"/>
        </a:xfrm>
      </p:grpSpPr>
      <p:sp>
        <p:nvSpPr>
          <p:cNvPr id="61" name="Google Shape;61;p30"/>
          <p:cNvSpPr/>
          <p:nvPr/>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30"/>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3" name="Google Shape;63;p30"/>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 name="Google Shape;31;p6"/>
          <p:cNvSpPr/>
          <p:nvPr userDrawn="1"/>
        </p:nvSpPr>
        <p:spPr>
          <a:xfrm>
            <a:off x="181651" y="180900"/>
            <a:ext cx="7909200" cy="651000"/>
          </a:xfrm>
          <a:prstGeom prst="round2SameRect">
            <a:avLst>
              <a:gd name="adj1" fmla="val 16667"/>
              <a:gd name="adj2" fmla="val 0"/>
            </a:avLst>
          </a:prstGeom>
          <a:blipFill dpi="0" rotWithShape="0">
            <a:blip r:embed="rId2"/>
            <a:srcRect/>
            <a:tile tx="0" ty="0" sx="100000" sy="100000" flip="none" algn="tl"/>
          </a:blip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8"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‹Nr.›</a:t>
            </a:fld>
            <a:endParaRPr sz="1100" b="0" i="0" u="none" strike="noStrike" cap="none" dirty="0">
              <a:solidFill>
                <a:srgbClr val="741B47"/>
              </a:solidFill>
              <a:latin typeface="Calibri"/>
              <a:ea typeface="Calibri"/>
              <a:cs typeface="Calibri"/>
              <a:sym typeface="Calibri"/>
            </a:endParaRPr>
          </a:p>
        </p:txBody>
      </p:sp>
      <p:sp>
        <p:nvSpPr>
          <p:cNvPr id="14" name="Google Shape;92;p3"/>
          <p:cNvSpPr txBox="1"/>
          <p:nvPr userDrawn="1"/>
        </p:nvSpPr>
        <p:spPr>
          <a:xfrm>
            <a:off x="8170652" y="288449"/>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b="1" i="0" u="none" strike="noStrike" cap="none" dirty="0">
                <a:solidFill>
                  <a:schemeClr val="tx1"/>
                </a:solidFill>
                <a:latin typeface="Calibri"/>
                <a:ea typeface="Calibri"/>
                <a:cs typeface="Calibri"/>
                <a:sym typeface="Calibri"/>
              </a:rPr>
              <a:t>¡</a:t>
            </a:r>
            <a:r>
              <a:rPr lang="en-US" b="1" i="0" u="none" strike="noStrike" cap="none" dirty="0" err="1">
                <a:solidFill>
                  <a:schemeClr val="tx1"/>
                </a:solidFill>
                <a:latin typeface="Calibri"/>
                <a:ea typeface="Calibri"/>
                <a:cs typeface="Calibri"/>
                <a:sym typeface="Calibri"/>
              </a:rPr>
              <a:t>Atención</a:t>
            </a:r>
            <a:r>
              <a:rPr lang="en-US" b="1" i="0" u="none" strike="noStrike" cap="none" dirty="0">
                <a:solidFill>
                  <a:schemeClr val="tx1"/>
                </a:solidFill>
                <a:latin typeface="Calibri"/>
                <a:ea typeface="Calibri"/>
                <a:cs typeface="Calibri"/>
                <a:sym typeface="Calibri"/>
              </a:rPr>
              <a:t>!</a:t>
            </a:r>
            <a:endParaRPr b="1" i="0" u="none" strike="noStrike" cap="none" dirty="0">
              <a:solidFill>
                <a:schemeClr val="tx1"/>
              </a:solidFill>
              <a:latin typeface="Calibri"/>
              <a:ea typeface="Calibri"/>
              <a:cs typeface="Calibri"/>
              <a:sym typeface="Calibri"/>
            </a:endParaRPr>
          </a:p>
        </p:txBody>
      </p:sp>
      <p:sp>
        <p:nvSpPr>
          <p:cNvPr id="9"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smtClean="0">
                <a:solidFill>
                  <a:srgbClr val="ED6B00"/>
                </a:solidFill>
                <a:latin typeface="Calibri"/>
                <a:ea typeface="Calibri"/>
                <a:cs typeface="Calibri"/>
                <a:sym typeface="Calibri"/>
              </a:rPr>
              <a:t>RECURSOS</a:t>
            </a:r>
            <a:r>
              <a:rPr lang="en-US" sz="1100" b="0" i="0" u="none" strike="noStrike" cap="none" baseline="0" dirty="0" smtClean="0">
                <a:solidFill>
                  <a:srgbClr val="ED6B00"/>
                </a:solidFill>
                <a:latin typeface="Calibri"/>
                <a:ea typeface="Calibri"/>
                <a:cs typeface="Calibri"/>
                <a:sym typeface="Calibri"/>
              </a:rPr>
              <a:t> HUMANOS </a:t>
            </a:r>
            <a:r>
              <a:rPr lang="en-US" sz="1100" b="0" i="0" u="none" strike="noStrike" cap="none" dirty="0" smtClean="0">
                <a:solidFill>
                  <a:srgbClr val="000000"/>
                </a:solidFill>
                <a:latin typeface="Calibri"/>
                <a:ea typeface="Calibri"/>
                <a:cs typeface="Calibri"/>
                <a:sym typeface="Calibri"/>
              </a:rPr>
              <a:t>| 4°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7.svg"/><Relationship Id="rId5" Type="http://schemas.openxmlformats.org/officeDocument/2006/relationships/image" Target="../media/image22.png"/><Relationship Id="rId1" Type="http://schemas.openxmlformats.org/officeDocument/2006/relationships/slideLayout" Target="../slideLayouts/slideLayout3.xml"/><Relationship Id="rId2"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png"/><Relationship Id="rId3"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ng"/><Relationship Id="rId3"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0.emf"/><Relationship Id="rId4" Type="http://schemas.openxmlformats.org/officeDocument/2006/relationships/image" Target="../media/image31.emf"/><Relationship Id="rId1" Type="http://schemas.openxmlformats.org/officeDocument/2006/relationships/slideLayout" Target="../slideLayouts/slideLayout4.xml"/><Relationship Id="rId2" Type="http://schemas.openxmlformats.org/officeDocument/2006/relationships/image" Target="../media/image29.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4.png"/><Relationship Id="rId3" Type="http://schemas.openxmlformats.org/officeDocument/2006/relationships/image" Target="../media/image35.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7.jp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7.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5.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
          <p:cNvSpPr txBox="1"/>
          <p:nvPr/>
        </p:nvSpPr>
        <p:spPr>
          <a:xfrm>
            <a:off x="1176619" y="6648293"/>
            <a:ext cx="7012134" cy="311887"/>
          </a:xfrm>
          <a:prstGeom prst="rect">
            <a:avLst/>
          </a:prstGeom>
          <a:noFill/>
          <a:ln>
            <a:noFill/>
          </a:ln>
        </p:spPr>
        <p:txBody>
          <a:bodyPr spcFirstLastPara="1" wrap="square" lIns="91425" tIns="91425" rIns="91425" bIns="91425" anchor="ctr" anchorCtr="0">
            <a:noAutofit/>
          </a:bodyPr>
          <a:lstStyle/>
          <a:p>
            <a:pPr marL="0" marR="0" lvl="1" indent="0" algn="just" rtl="0">
              <a:lnSpc>
                <a:spcPct val="100000"/>
              </a:lnSpc>
              <a:spcBef>
                <a:spcPts val="0"/>
              </a:spcBef>
              <a:spcAft>
                <a:spcPts val="0"/>
              </a:spcAft>
              <a:buNone/>
            </a:pPr>
            <a:r>
              <a:rPr lang="en-US" sz="1100" b="0" i="0" u="none" strike="noStrike" cap="none" dirty="0">
                <a:solidFill>
                  <a:schemeClr val="lt1"/>
                </a:solidFill>
                <a:latin typeface="Calibri"/>
                <a:ea typeface="Calibri"/>
                <a:cs typeface="Calibri"/>
                <a:sym typeface="Calibri"/>
              </a:rPr>
              <a:t>En </a:t>
            </a:r>
            <a:r>
              <a:rPr lang="en-US" sz="1100" b="0" i="0" u="none" strike="noStrike" cap="none" dirty="0" err="1">
                <a:solidFill>
                  <a:schemeClr val="lt1"/>
                </a:solidFill>
                <a:latin typeface="Calibri"/>
                <a:ea typeface="Calibri"/>
                <a:cs typeface="Calibri"/>
                <a:sym typeface="Calibri"/>
              </a:rPr>
              <a:t>estos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documentos</a:t>
            </a:r>
            <a:r>
              <a:rPr lang="en-US" sz="1100" b="0" i="0" u="none" strike="noStrike" cap="none" dirty="0">
                <a:solidFill>
                  <a:schemeClr val="lt1"/>
                </a:solidFill>
                <a:latin typeface="Calibri"/>
                <a:ea typeface="Calibri"/>
                <a:cs typeface="Calibri"/>
                <a:sym typeface="Calibri"/>
              </a:rPr>
              <a:t> se </a:t>
            </a:r>
            <a:r>
              <a:rPr lang="en-US" sz="1100" b="0" i="0" u="none" strike="noStrike" cap="none" dirty="0" err="1">
                <a:solidFill>
                  <a:schemeClr val="lt1"/>
                </a:solidFill>
                <a:latin typeface="Calibri"/>
                <a:ea typeface="Calibri"/>
                <a:cs typeface="Calibri"/>
                <a:sym typeface="Calibri"/>
              </a:rPr>
              <a:t>utilizarán</a:t>
            </a:r>
            <a:r>
              <a:rPr lang="en-US" sz="1100" b="0" i="0" u="none" strike="noStrike" cap="none" dirty="0">
                <a:solidFill>
                  <a:schemeClr val="lt1"/>
                </a:solidFill>
                <a:latin typeface="Calibri"/>
                <a:ea typeface="Calibri"/>
                <a:cs typeface="Calibri"/>
                <a:sym typeface="Calibri"/>
              </a:rPr>
              <a:t> de </a:t>
            </a:r>
            <a:r>
              <a:rPr lang="en-US" sz="1100" b="0" i="0" u="none" strike="noStrike" cap="none" dirty="0" err="1">
                <a:solidFill>
                  <a:schemeClr val="lt1"/>
                </a:solidFill>
                <a:latin typeface="Calibri"/>
                <a:ea typeface="Calibri"/>
                <a:cs typeface="Calibri"/>
                <a:sym typeface="Calibri"/>
              </a:rPr>
              <a:t>manera</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inclusiva</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términos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como</a:t>
            </a:r>
            <a:r>
              <a:rPr lang="en-US" sz="1100" b="0" i="0" u="none" strike="noStrike" cap="none" dirty="0">
                <a:solidFill>
                  <a:schemeClr val="lt1"/>
                </a:solidFill>
                <a:latin typeface="Calibri"/>
                <a:ea typeface="Calibri"/>
                <a:cs typeface="Calibri"/>
                <a:sym typeface="Calibri"/>
              </a:rPr>
              <a:t>: el </a:t>
            </a:r>
            <a:r>
              <a:rPr lang="en-US" sz="1100" b="0" i="0" u="none" strike="noStrike" cap="none" dirty="0" err="1">
                <a:solidFill>
                  <a:schemeClr val="lt1"/>
                </a:solidFill>
                <a:latin typeface="Calibri"/>
                <a:ea typeface="Calibri"/>
                <a:cs typeface="Calibri"/>
                <a:sym typeface="Calibri"/>
              </a:rPr>
              <a:t>estudiante</a:t>
            </a:r>
            <a:r>
              <a:rPr lang="en-US" sz="1100" b="0" i="0" u="none" strike="noStrike" cap="none" dirty="0">
                <a:solidFill>
                  <a:schemeClr val="lt1"/>
                </a:solidFill>
                <a:latin typeface="Calibri"/>
                <a:ea typeface="Calibri"/>
                <a:cs typeface="Calibri"/>
                <a:sym typeface="Calibri"/>
              </a:rPr>
              <a:t>, el </a:t>
            </a:r>
            <a:r>
              <a:rPr lang="en-US" sz="1100" b="0" i="0" u="none" strike="noStrike" cap="none" dirty="0" err="1">
                <a:solidFill>
                  <a:schemeClr val="lt1"/>
                </a:solidFill>
                <a:latin typeface="Calibri"/>
                <a:ea typeface="Calibri"/>
                <a:cs typeface="Calibri"/>
                <a:sym typeface="Calibri"/>
              </a:rPr>
              <a:t>docente</a:t>
            </a:r>
            <a:r>
              <a:rPr lang="en-US" sz="1100" b="0" i="0" u="none" strike="noStrike" cap="none" dirty="0">
                <a:solidFill>
                  <a:schemeClr val="lt1"/>
                </a:solidFill>
                <a:latin typeface="Calibri"/>
                <a:ea typeface="Calibri"/>
                <a:cs typeface="Calibri"/>
                <a:sym typeface="Calibri"/>
              </a:rPr>
              <a:t>, el </a:t>
            </a:r>
            <a:r>
              <a:rPr lang="en-US" sz="1100" b="0" i="0" u="none" strike="noStrike" cap="none" dirty="0" err="1">
                <a:solidFill>
                  <a:schemeClr val="lt1"/>
                </a:solidFill>
                <a:latin typeface="Calibri"/>
                <a:ea typeface="Calibri"/>
                <a:cs typeface="Calibri"/>
                <a:sym typeface="Calibri"/>
              </a:rPr>
              <a:t>compañero</a:t>
            </a:r>
            <a:r>
              <a:rPr lang="en-US" sz="1100" b="0" i="0" u="none" strike="noStrike" cap="none" dirty="0">
                <a:solidFill>
                  <a:schemeClr val="lt1"/>
                </a:solidFill>
                <a:latin typeface="Calibri"/>
                <a:ea typeface="Calibri"/>
                <a:cs typeface="Calibri"/>
                <a:sym typeface="Calibri"/>
              </a:rPr>
              <a:t> u </a:t>
            </a:r>
            <a:r>
              <a:rPr lang="en-US" sz="1100" b="0" i="0" u="none" strike="noStrike" cap="none" dirty="0" err="1">
                <a:solidFill>
                  <a:schemeClr val="lt1"/>
                </a:solidFill>
                <a:latin typeface="Calibri"/>
                <a:ea typeface="Calibri"/>
                <a:cs typeface="Calibri"/>
                <a:sym typeface="Calibri"/>
              </a:rPr>
              <a:t>otras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palabras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equivalentes</a:t>
            </a:r>
            <a:r>
              <a:rPr lang="en-US" sz="1100" b="0" i="0" u="none" strike="noStrike" cap="none" dirty="0">
                <a:solidFill>
                  <a:schemeClr val="lt1"/>
                </a:solidFill>
                <a:latin typeface="Calibri"/>
                <a:ea typeface="Calibri"/>
                <a:cs typeface="Calibri"/>
                <a:sym typeface="Calibri"/>
              </a:rPr>
              <a:t> y </a:t>
            </a:r>
            <a:r>
              <a:rPr lang="en-US" sz="1100" b="0" i="0" u="none" strike="noStrike" cap="none" dirty="0" err="1">
                <a:solidFill>
                  <a:schemeClr val="lt1"/>
                </a:solidFill>
                <a:latin typeface="Calibri"/>
                <a:ea typeface="Calibri"/>
                <a:cs typeface="Calibri"/>
                <a:sym typeface="Calibri"/>
              </a:rPr>
              <a:t>sus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respectivos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plurales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es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decir</a:t>
            </a:r>
            <a:r>
              <a:rPr lang="en-US" sz="1100" b="0" i="0" u="none" strike="noStrike" cap="none" dirty="0">
                <a:solidFill>
                  <a:schemeClr val="lt1"/>
                </a:solidFill>
                <a:latin typeface="Calibri"/>
                <a:ea typeface="Calibri"/>
                <a:cs typeface="Calibri"/>
                <a:sym typeface="Calibri"/>
              </a:rPr>
              <a:t>, con </a:t>
            </a:r>
            <a:r>
              <a:rPr lang="en-US" sz="1100" b="0" i="0" u="none" strike="noStrike" cap="none" dirty="0" err="1">
                <a:solidFill>
                  <a:schemeClr val="lt1"/>
                </a:solidFill>
                <a:latin typeface="Calibri"/>
                <a:ea typeface="Calibri"/>
                <a:cs typeface="Calibri"/>
                <a:sym typeface="Calibri"/>
              </a:rPr>
              <a:t>ellas</a:t>
            </a:r>
            <a:r>
              <a:rPr lang="en-US" sz="1100" b="0" i="0" u="none" strike="noStrike" cap="none" dirty="0">
                <a:solidFill>
                  <a:schemeClr val="lt1"/>
                </a:solidFill>
                <a:latin typeface="Calibri"/>
                <a:ea typeface="Calibri"/>
                <a:cs typeface="Calibri"/>
                <a:sym typeface="Calibri"/>
              </a:rPr>
              <a:t>, se </a:t>
            </a:r>
            <a:r>
              <a:rPr lang="en-US" sz="1100" b="0" i="0" u="none" strike="noStrike" cap="none" dirty="0" err="1">
                <a:solidFill>
                  <a:schemeClr val="lt1"/>
                </a:solidFill>
                <a:latin typeface="Calibri"/>
                <a:ea typeface="Calibri"/>
                <a:cs typeface="Calibri"/>
                <a:sym typeface="Calibri"/>
              </a:rPr>
              <a:t>hace</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referencia</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tanto</a:t>
            </a:r>
            <a:r>
              <a:rPr lang="en-US" sz="1100" b="0" i="0" u="none" strike="noStrike" cap="none" dirty="0">
                <a:solidFill>
                  <a:schemeClr val="lt1"/>
                </a:solidFill>
                <a:latin typeface="Calibri"/>
                <a:ea typeface="Calibri"/>
                <a:cs typeface="Calibri"/>
                <a:sym typeface="Calibri"/>
              </a:rPr>
              <a:t> a hombres </a:t>
            </a:r>
            <a:r>
              <a:rPr lang="en-US" sz="1100" b="0" i="0" u="none" strike="noStrike" cap="none" dirty="0" err="1">
                <a:solidFill>
                  <a:schemeClr val="lt1"/>
                </a:solidFill>
                <a:latin typeface="Calibri"/>
                <a:ea typeface="Calibri"/>
                <a:cs typeface="Calibri"/>
                <a:sym typeface="Calibri"/>
              </a:rPr>
              <a:t>como</a:t>
            </a:r>
            <a:r>
              <a:rPr lang="en-US" sz="1100" b="0" i="0" u="none" strike="noStrike" cap="none" dirty="0">
                <a:solidFill>
                  <a:schemeClr val="lt1"/>
                </a:solidFill>
                <a:latin typeface="Calibri"/>
                <a:ea typeface="Calibri"/>
                <a:cs typeface="Calibri"/>
                <a:sym typeface="Calibri"/>
              </a:rPr>
              <a:t> a </a:t>
            </a:r>
            <a:r>
              <a:rPr lang="en-US" sz="1100" b="0" i="0" u="none" strike="noStrike" cap="none" dirty="0" err="1">
                <a:solidFill>
                  <a:schemeClr val="lt1"/>
                </a:solidFill>
                <a:latin typeface="Calibri"/>
                <a:ea typeface="Calibri"/>
                <a:cs typeface="Calibri"/>
                <a:sym typeface="Calibri"/>
              </a:rPr>
              <a:t>mujeres</a:t>
            </a:r>
            <a:r>
              <a:rPr lang="en-US" sz="1100" b="0" i="0" u="none" strike="noStrike" cap="none" dirty="0">
                <a:solidFill>
                  <a:schemeClr val="lt1"/>
                </a:solidFill>
                <a:latin typeface="Calibri"/>
                <a:ea typeface="Calibri"/>
                <a:cs typeface="Calibri"/>
                <a:sym typeface="Calibri"/>
              </a:rPr>
              <a:t>.</a:t>
            </a:r>
            <a:endParaRPr sz="1100" b="0" i="0" u="none" strike="noStrike" cap="none" dirty="0">
              <a:solidFill>
                <a:schemeClr val="lt1"/>
              </a:solidFill>
              <a:latin typeface="Calibri"/>
              <a:ea typeface="Calibri"/>
              <a:cs typeface="Calibri"/>
              <a:sym typeface="Calibri"/>
            </a:endParaRPr>
          </a:p>
        </p:txBody>
      </p:sp>
      <p:sp>
        <p:nvSpPr>
          <p:cNvPr id="6" name="Google Shape;15;p23"/>
          <p:cNvSpPr txBox="1"/>
          <p:nvPr/>
        </p:nvSpPr>
        <p:spPr>
          <a:xfrm>
            <a:off x="1139100" y="834800"/>
            <a:ext cx="4156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smtClean="0">
                <a:solidFill>
                  <a:srgbClr val="ED6B00"/>
                </a:solidFill>
                <a:latin typeface="Calibri"/>
                <a:ea typeface="Calibri"/>
                <a:cs typeface="Calibri"/>
                <a:sym typeface="Calibri"/>
              </a:rPr>
              <a:t>RECURSOS HUMANOS </a:t>
            </a:r>
            <a:r>
              <a:rPr lang="en-US" sz="1200" b="0" i="0" u="none" strike="noStrike" cap="none" dirty="0" smtClean="0">
                <a:solidFill>
                  <a:srgbClr val="ED6B00"/>
                </a:solidFill>
                <a:latin typeface="Calibri"/>
                <a:ea typeface="Calibri"/>
                <a:cs typeface="Calibri"/>
                <a:sym typeface="Calibri"/>
              </a:rPr>
              <a:t>| </a:t>
            </a:r>
            <a:r>
              <a:rPr lang="en-US" sz="1200" b="0" i="0" u="none" strike="noStrike" cap="none" dirty="0">
                <a:solidFill>
                  <a:srgbClr val="ED6B00"/>
                </a:solidFill>
                <a:latin typeface="Calibri"/>
                <a:ea typeface="Calibri"/>
                <a:cs typeface="Calibri"/>
                <a:sym typeface="Calibri"/>
              </a:rPr>
              <a:t>NIVEL </a:t>
            </a:r>
            <a:r>
              <a:rPr lang="en-US" sz="1200" b="0" i="0" u="none" strike="noStrike" cap="none" dirty="0" smtClean="0">
                <a:solidFill>
                  <a:srgbClr val="ED6B00"/>
                </a:solidFill>
                <a:latin typeface="Calibri"/>
                <a:ea typeface="Calibri"/>
                <a:cs typeface="Calibri"/>
                <a:sym typeface="Calibri"/>
              </a:rPr>
              <a:t>4° </a:t>
            </a:r>
            <a:r>
              <a:rPr lang="en-US" sz="1200" b="0" i="0" u="none" strike="noStrike" cap="none" dirty="0">
                <a:solidFill>
                  <a:srgbClr val="ED6B00"/>
                </a:solidFill>
                <a:latin typeface="Calibri"/>
                <a:ea typeface="Calibri"/>
                <a:cs typeface="Calibri"/>
                <a:sym typeface="Calibri"/>
              </a:rPr>
              <a:t>MEDIO</a:t>
            </a:r>
            <a:endParaRPr sz="1200" b="0" i="0" u="none" strike="noStrike" cap="none" dirty="0">
              <a:solidFill>
                <a:srgbClr val="ED6B00"/>
              </a:solidFill>
              <a:latin typeface="Calibri"/>
              <a:ea typeface="Calibri"/>
              <a:cs typeface="Calibri"/>
              <a:sym typeface="Calibri"/>
            </a:endParaRPr>
          </a:p>
        </p:txBody>
      </p:sp>
      <p:pic>
        <p:nvPicPr>
          <p:cNvPr id="7" name="Imagen 6" descr="PORTADA RRHH M2.png"/>
          <p:cNvPicPr>
            <a:picLocks noChangeAspect="1"/>
          </p:cNvPicPr>
          <p:nvPr/>
        </p:nvPicPr>
        <p:blipFill rotWithShape="1">
          <a:blip r:embed="rId3">
            <a:extLst>
              <a:ext uri="{28A0092B-C50C-407E-A947-70E740481C1C}">
                <a14:useLocalDpi xmlns:a14="http://schemas.microsoft.com/office/drawing/2010/main" val="0"/>
              </a:ext>
            </a:extLst>
          </a:blip>
          <a:srcRect t="-13125"/>
          <a:stretch/>
        </p:blipFill>
        <p:spPr>
          <a:xfrm>
            <a:off x="2672185" y="2565400"/>
            <a:ext cx="5644631" cy="3895724"/>
          </a:xfrm>
          <a:prstGeom prst="rect">
            <a:avLst/>
          </a:prstGeom>
        </p:spPr>
      </p:pic>
      <p:sp>
        <p:nvSpPr>
          <p:cNvPr id="8" name="Google Shape;76;p1"/>
          <p:cNvSpPr txBox="1"/>
          <p:nvPr/>
        </p:nvSpPr>
        <p:spPr>
          <a:xfrm>
            <a:off x="374950"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500" b="1" i="0" u="none" strike="noStrike" cap="none" dirty="0">
                <a:solidFill>
                  <a:srgbClr val="000000"/>
                </a:solidFill>
                <a:latin typeface="Calibri"/>
                <a:ea typeface="Calibri"/>
                <a:cs typeface="Calibri"/>
                <a:sym typeface="Calibri"/>
              </a:rPr>
              <a:t>MÓDULO </a:t>
            </a:r>
            <a:r>
              <a:rPr lang="en-US" sz="1500" b="1" dirty="0">
                <a:latin typeface="Calibri"/>
                <a:ea typeface="Calibri"/>
                <a:cs typeface="Calibri"/>
                <a:sym typeface="Calibri"/>
              </a:rPr>
              <a:t>2</a:t>
            </a:r>
            <a:endParaRPr dirty="0"/>
          </a:p>
          <a:p>
            <a:pPr marL="0" marR="0" lvl="0" indent="0" algn="l" rtl="0">
              <a:lnSpc>
                <a:spcPct val="100000"/>
              </a:lnSpc>
              <a:spcBef>
                <a:spcPts val="0"/>
              </a:spcBef>
              <a:spcAft>
                <a:spcPts val="0"/>
              </a:spcAft>
              <a:buNone/>
            </a:pPr>
            <a:endParaRPr sz="1500" b="1" i="0" u="none" strike="noStrike" cap="none" dirty="0">
              <a:solidFill>
                <a:srgbClr val="000000"/>
              </a:solidFill>
              <a:latin typeface="Calibri"/>
              <a:ea typeface="Calibri"/>
              <a:cs typeface="Calibri"/>
              <a:sym typeface="Calibri"/>
            </a:endParaRPr>
          </a:p>
        </p:txBody>
      </p:sp>
      <p:sp>
        <p:nvSpPr>
          <p:cNvPr id="9" name="Google Shape;76;p1"/>
          <p:cNvSpPr txBox="1"/>
          <p:nvPr/>
        </p:nvSpPr>
        <p:spPr>
          <a:xfrm>
            <a:off x="374950"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500" b="1" i="0" u="none" strike="noStrike" cap="none" dirty="0">
                <a:solidFill>
                  <a:srgbClr val="000000"/>
                </a:solidFill>
                <a:latin typeface="Calibri"/>
                <a:ea typeface="Calibri"/>
                <a:cs typeface="Calibri"/>
                <a:sym typeface="Calibri"/>
              </a:rPr>
              <a:t>MÓDULO </a:t>
            </a:r>
            <a:r>
              <a:rPr lang="en-US" sz="1500" b="1" dirty="0">
                <a:latin typeface="Calibri"/>
                <a:ea typeface="Calibri"/>
                <a:cs typeface="Calibri"/>
                <a:sym typeface="Calibri"/>
              </a:rPr>
              <a:t>2</a:t>
            </a:r>
            <a:endParaRPr dirty="0"/>
          </a:p>
          <a:p>
            <a:pPr marL="0" marR="0" lvl="0" indent="0" algn="l" rtl="0">
              <a:lnSpc>
                <a:spcPct val="100000"/>
              </a:lnSpc>
              <a:spcBef>
                <a:spcPts val="0"/>
              </a:spcBef>
              <a:spcAft>
                <a:spcPts val="0"/>
              </a:spcAft>
              <a:buNone/>
            </a:pPr>
            <a:endParaRPr sz="1500" b="1" i="0" u="none" strike="noStrike" cap="none" dirty="0">
              <a:solidFill>
                <a:srgbClr val="000000"/>
              </a:solidFill>
              <a:latin typeface="Calibri"/>
              <a:ea typeface="Calibri"/>
              <a:cs typeface="Calibri"/>
              <a:sym typeface="Calibri"/>
            </a:endParaRPr>
          </a:p>
        </p:txBody>
      </p:sp>
      <p:sp>
        <p:nvSpPr>
          <p:cNvPr id="13" name="Google Shape;101;p3"/>
          <p:cNvSpPr/>
          <p:nvPr/>
        </p:nvSpPr>
        <p:spPr>
          <a:xfrm>
            <a:off x="2781492" y="2692673"/>
            <a:ext cx="3446501" cy="559340"/>
          </a:xfrm>
          <a:prstGeom prst="roundRect">
            <a:avLst>
              <a:gd name="adj" fmla="val 0"/>
            </a:avLst>
          </a:prstGeom>
          <a:solidFill>
            <a:srgbClr val="F7E3D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61;p13"/>
          <p:cNvSpPr txBox="1">
            <a:spLocks/>
          </p:cNvSpPr>
          <p:nvPr/>
        </p:nvSpPr>
        <p:spPr>
          <a:xfrm>
            <a:off x="365425" y="2174214"/>
            <a:ext cx="8422975" cy="1357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100"/>
            </a:pPr>
            <a:r>
              <a:rPr lang="es-ES_tradnl" sz="3500" b="1" dirty="0">
                <a:solidFill>
                  <a:srgbClr val="ED6B00"/>
                </a:solidFill>
                <a:latin typeface="Calibri" panose="020F0502020204030204" pitchFamily="34" charset="0"/>
                <a:ea typeface="Roboto"/>
                <a:cs typeface="Calibri" panose="020F0502020204030204" pitchFamily="34" charset="0"/>
              </a:rPr>
              <a:t>CÁLCULO DE </a:t>
            </a:r>
            <a:r>
              <a:rPr lang="es-ES_tradnl" sz="3500" b="1" dirty="0" smtClean="0">
                <a:solidFill>
                  <a:srgbClr val="ED6B00"/>
                </a:solidFill>
                <a:latin typeface="Calibri" panose="020F0502020204030204" pitchFamily="34" charset="0"/>
                <a:ea typeface="Roboto"/>
                <a:cs typeface="Calibri" panose="020F0502020204030204" pitchFamily="34" charset="0"/>
              </a:rPr>
              <a:t>REMUNERACIÓN, FINIQUITOS Y OBLIGACIONES LABORALES</a:t>
            </a:r>
            <a:endParaRPr lang="es-ES" sz="3500" b="1" dirty="0">
              <a:solidFill>
                <a:srgbClr val="ED6B00"/>
              </a:solidFill>
              <a:latin typeface="Calibri" panose="020F0502020204030204" pitchFamily="34" charset="0"/>
              <a:ea typeface="Roboto"/>
              <a:cs typeface="Calibri" panose="020F0502020204030204" pitchFamily="34" charset="0"/>
            </a:endParaRPr>
          </a:p>
          <a:p>
            <a:pPr>
              <a:lnSpc>
                <a:spcPct val="90000"/>
              </a:lnSpc>
            </a:pPr>
            <a:endParaRPr lang="x-none" sz="3500" b="1" dirty="0">
              <a:solidFill>
                <a:srgbClr val="ED6B00"/>
              </a:solidFill>
              <a:latin typeface="Calibri" panose="020F0502020204030204" pitchFamily="34" charset="0"/>
              <a:ea typeface="Roboto"/>
              <a:cs typeface="Calibri" panose="020F0502020204030204" pitchFamily="34" charset="0"/>
              <a:sym typeface="Roboto"/>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agen 28" descr="viejito-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460" y="3699934"/>
            <a:ext cx="1371221" cy="2891366"/>
          </a:xfrm>
          <a:prstGeom prst="rect">
            <a:avLst/>
          </a:prstGeom>
        </p:spPr>
      </p:pic>
      <p:sp>
        <p:nvSpPr>
          <p:cNvPr id="6" name="Rectángulo 5"/>
          <p:cNvSpPr/>
          <p:nvPr/>
        </p:nvSpPr>
        <p:spPr>
          <a:xfrm>
            <a:off x="385761" y="1238806"/>
            <a:ext cx="9334501" cy="553998"/>
          </a:xfrm>
          <a:prstGeom prst="rect">
            <a:avLst/>
          </a:prstGeom>
        </p:spPr>
        <p:txBody>
          <a:bodyPr wrap="square">
            <a:spAutoFit/>
          </a:bodyPr>
          <a:lstStyle/>
          <a:p>
            <a:r>
              <a:rPr lang="es-CL" sz="3000" b="1" dirty="0">
                <a:solidFill>
                  <a:srgbClr val="ED6B00"/>
                </a:solidFill>
                <a:latin typeface="Calibri"/>
                <a:ea typeface="Calibri"/>
                <a:cs typeface="Calibri"/>
              </a:rPr>
              <a:t>DETALLE DE PAGO DE UNA </a:t>
            </a:r>
            <a:r>
              <a:rPr lang="es-CL" sz="3000" dirty="0">
                <a:solidFill>
                  <a:srgbClr val="C64033"/>
                </a:solidFill>
                <a:latin typeface="Calibri"/>
                <a:ea typeface="Calibri"/>
                <a:cs typeface="Calibri"/>
              </a:rPr>
              <a:t>LIQUIDACIÓN DE SUELDOS</a:t>
            </a:r>
          </a:p>
        </p:txBody>
      </p:sp>
      <p:sp>
        <p:nvSpPr>
          <p:cNvPr id="8" name="Freeform 7"/>
          <p:cNvSpPr>
            <a:spLocks/>
          </p:cNvSpPr>
          <p:nvPr/>
        </p:nvSpPr>
        <p:spPr bwMode="auto">
          <a:xfrm flipH="1">
            <a:off x="6102729" y="2400300"/>
            <a:ext cx="323469" cy="4648200"/>
          </a:xfrm>
          <a:custGeom>
            <a:avLst/>
            <a:gdLst>
              <a:gd name="T0" fmla="*/ 0 w 124"/>
              <a:gd name="T1" fmla="*/ 0 h 2193"/>
              <a:gd name="T2" fmla="*/ 0 w 124"/>
              <a:gd name="T3" fmla="*/ 1611313 h 2193"/>
              <a:gd name="T4" fmla="*/ 196850 w 124"/>
              <a:gd name="T5" fmla="*/ 1790700 h 2193"/>
              <a:gd name="T6" fmla="*/ 0 w 124"/>
              <a:gd name="T7" fmla="*/ 1968500 h 2193"/>
              <a:gd name="T8" fmla="*/ 0 w 124"/>
              <a:gd name="T9" fmla="*/ 3481388 h 21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 h="2193">
                <a:moveTo>
                  <a:pt x="0" y="0"/>
                </a:moveTo>
                <a:lnTo>
                  <a:pt x="0" y="1015"/>
                </a:lnTo>
                <a:lnTo>
                  <a:pt x="124" y="1128"/>
                </a:lnTo>
                <a:lnTo>
                  <a:pt x="0" y="1240"/>
                </a:lnTo>
                <a:lnTo>
                  <a:pt x="0" y="2193"/>
                </a:ln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L"/>
          </a:p>
        </p:txBody>
      </p:sp>
      <p:sp>
        <p:nvSpPr>
          <p:cNvPr id="16" name="Rectángulo 15"/>
          <p:cNvSpPr/>
          <p:nvPr/>
        </p:nvSpPr>
        <p:spPr>
          <a:xfrm>
            <a:off x="6799263" y="2504054"/>
            <a:ext cx="2173287" cy="2208297"/>
          </a:xfrm>
          <a:prstGeom prst="rect">
            <a:avLst/>
          </a:prstGeom>
        </p:spPr>
        <p:txBody>
          <a:bodyPr wrap="square">
            <a:spAutoFit/>
          </a:bodyPr>
          <a:lstStyle/>
          <a:p>
            <a:r>
              <a:rPr lang="es-ES" sz="1300" b="1" u="sng" dirty="0">
                <a:latin typeface="Calibri"/>
                <a:cs typeface="Calibri"/>
              </a:rPr>
              <a:t>HABERES IMPONIBLES</a:t>
            </a:r>
            <a:endParaRPr lang="es-ES_tradnl" sz="1300" b="1" u="sng" dirty="0">
              <a:latin typeface="Calibri"/>
              <a:cs typeface="Calibri"/>
            </a:endParaRPr>
          </a:p>
          <a:p>
            <a:r>
              <a:rPr lang="es-ES" sz="1300" dirty="0">
                <a:latin typeface="Calibri"/>
                <a:cs typeface="Calibri"/>
              </a:rPr>
              <a:t>Sueldo Base Del Mes</a:t>
            </a:r>
            <a:endParaRPr lang="es-ES_tradnl" sz="1300" dirty="0">
              <a:latin typeface="Calibri"/>
              <a:cs typeface="Calibri"/>
            </a:endParaRPr>
          </a:p>
          <a:p>
            <a:r>
              <a:rPr lang="es-ES" sz="1300" dirty="0">
                <a:latin typeface="Calibri"/>
                <a:cs typeface="Calibri"/>
              </a:rPr>
              <a:t>Gratificación Legal Mensual</a:t>
            </a:r>
            <a:endParaRPr lang="es-ES_tradnl" sz="1300" dirty="0">
              <a:latin typeface="Calibri"/>
              <a:cs typeface="Calibri"/>
            </a:endParaRPr>
          </a:p>
          <a:p>
            <a:r>
              <a:rPr lang="es-ES" sz="1300" dirty="0" err="1">
                <a:latin typeface="Calibri"/>
                <a:cs typeface="Calibri"/>
              </a:rPr>
              <a:t>Hrs</a:t>
            </a:r>
            <a:r>
              <a:rPr lang="es-ES" sz="1300" dirty="0">
                <a:latin typeface="Calibri"/>
                <a:cs typeface="Calibri"/>
              </a:rPr>
              <a:t>. Extras 50%</a:t>
            </a:r>
            <a:endParaRPr lang="es-ES_tradnl" sz="1300" dirty="0">
              <a:latin typeface="Calibri"/>
              <a:cs typeface="Calibri"/>
            </a:endParaRPr>
          </a:p>
          <a:p>
            <a:r>
              <a:rPr lang="es-ES" sz="1300" dirty="0">
                <a:latin typeface="Calibri"/>
                <a:cs typeface="Calibri"/>
              </a:rPr>
              <a:t>Bonos </a:t>
            </a:r>
            <a:r>
              <a:rPr lang="es-ES" sz="1300" dirty="0" smtClean="0">
                <a:latin typeface="Calibri"/>
                <a:cs typeface="Calibri"/>
              </a:rPr>
              <a:t>Imponibles</a:t>
            </a:r>
          </a:p>
          <a:p>
            <a:pPr>
              <a:lnSpc>
                <a:spcPct val="50000"/>
              </a:lnSpc>
            </a:pPr>
            <a:endParaRPr lang="es-ES_tradnl" sz="1300" dirty="0">
              <a:latin typeface="Calibri"/>
              <a:cs typeface="Calibri"/>
            </a:endParaRPr>
          </a:p>
          <a:p>
            <a:r>
              <a:rPr lang="es-ES" sz="1300" b="1" u="sng" dirty="0">
                <a:latin typeface="Calibri"/>
                <a:cs typeface="Calibri"/>
              </a:rPr>
              <a:t>HABERES NO IMPONIBLES</a:t>
            </a:r>
            <a:endParaRPr lang="es-ES_tradnl" sz="1300" dirty="0">
              <a:latin typeface="Calibri"/>
              <a:cs typeface="Calibri"/>
            </a:endParaRPr>
          </a:p>
          <a:p>
            <a:r>
              <a:rPr lang="es-ES" sz="1300" dirty="0">
                <a:latin typeface="Calibri"/>
                <a:cs typeface="Calibri"/>
              </a:rPr>
              <a:t>Colación</a:t>
            </a:r>
            <a:endParaRPr lang="es-ES_tradnl" sz="1300" dirty="0">
              <a:latin typeface="Calibri"/>
              <a:cs typeface="Calibri"/>
            </a:endParaRPr>
          </a:p>
          <a:p>
            <a:r>
              <a:rPr lang="es-ES" sz="1300" dirty="0">
                <a:latin typeface="Calibri"/>
                <a:cs typeface="Calibri"/>
              </a:rPr>
              <a:t>Movilización</a:t>
            </a:r>
            <a:endParaRPr lang="es-ES_tradnl" sz="1300" dirty="0">
              <a:latin typeface="Calibri"/>
              <a:cs typeface="Calibri"/>
            </a:endParaRPr>
          </a:p>
          <a:p>
            <a:r>
              <a:rPr lang="es-ES" sz="1300" dirty="0">
                <a:latin typeface="Calibri"/>
                <a:cs typeface="Calibri"/>
              </a:rPr>
              <a:t>Asignación Familiar</a:t>
            </a:r>
            <a:endParaRPr lang="es-ES_tradnl" sz="1300" dirty="0">
              <a:latin typeface="Calibri"/>
              <a:cs typeface="Calibri"/>
            </a:endParaRPr>
          </a:p>
          <a:p>
            <a:r>
              <a:rPr lang="es-ES_tradnl" dirty="0"/>
              <a:t> </a:t>
            </a:r>
          </a:p>
        </p:txBody>
      </p:sp>
      <p:sp>
        <p:nvSpPr>
          <p:cNvPr id="17" name="Rectángulo 16"/>
          <p:cNvSpPr/>
          <p:nvPr/>
        </p:nvSpPr>
        <p:spPr>
          <a:xfrm>
            <a:off x="6849822" y="4750065"/>
            <a:ext cx="2369876" cy="2256259"/>
          </a:xfrm>
          <a:prstGeom prst="rect">
            <a:avLst/>
          </a:prstGeom>
        </p:spPr>
        <p:txBody>
          <a:bodyPr wrap="square">
            <a:spAutoFit/>
          </a:bodyPr>
          <a:lstStyle/>
          <a:p>
            <a:pPr>
              <a:lnSpc>
                <a:spcPct val="90000"/>
              </a:lnSpc>
            </a:pPr>
            <a:r>
              <a:rPr lang="es-ES" sz="1300" b="1" u="sng" dirty="0">
                <a:latin typeface="Calibri"/>
                <a:cs typeface="Calibri"/>
              </a:rPr>
              <a:t>DESCUENTOS LEGALES</a:t>
            </a:r>
          </a:p>
          <a:p>
            <a:pPr>
              <a:lnSpc>
                <a:spcPct val="90000"/>
              </a:lnSpc>
            </a:pPr>
            <a:r>
              <a:rPr lang="es-ES_tradnl" sz="1300" dirty="0">
                <a:latin typeface="Calibri"/>
                <a:cs typeface="Calibri"/>
              </a:rPr>
              <a:t>Fondo de Pensiones</a:t>
            </a:r>
          </a:p>
          <a:p>
            <a:pPr>
              <a:lnSpc>
                <a:spcPct val="90000"/>
              </a:lnSpc>
            </a:pPr>
            <a:r>
              <a:rPr lang="es-ES_tradnl" sz="1300" dirty="0">
                <a:latin typeface="Calibri"/>
                <a:cs typeface="Calibri"/>
              </a:rPr>
              <a:t>Comisión AFP</a:t>
            </a:r>
          </a:p>
          <a:p>
            <a:pPr>
              <a:lnSpc>
                <a:spcPct val="90000"/>
              </a:lnSpc>
            </a:pPr>
            <a:r>
              <a:rPr lang="es-ES_tradnl" sz="1300" dirty="0" err="1">
                <a:latin typeface="Calibri"/>
                <a:cs typeface="Calibri"/>
              </a:rPr>
              <a:t>Fonasa-Isapre</a:t>
            </a:r>
            <a:endParaRPr lang="es-ES_tradnl" sz="1300" dirty="0">
              <a:latin typeface="Calibri"/>
              <a:cs typeface="Calibri"/>
            </a:endParaRPr>
          </a:p>
          <a:p>
            <a:pPr>
              <a:lnSpc>
                <a:spcPct val="90000"/>
              </a:lnSpc>
            </a:pPr>
            <a:r>
              <a:rPr lang="es-ES_tradnl" sz="1300" dirty="0">
                <a:latin typeface="Calibri"/>
                <a:cs typeface="Calibri"/>
              </a:rPr>
              <a:t>Seguro de Cesantía</a:t>
            </a:r>
          </a:p>
          <a:p>
            <a:pPr>
              <a:lnSpc>
                <a:spcPct val="90000"/>
              </a:lnSpc>
            </a:pPr>
            <a:r>
              <a:rPr lang="es-ES_tradnl" sz="1300" dirty="0">
                <a:latin typeface="Calibri"/>
                <a:cs typeface="Calibri"/>
              </a:rPr>
              <a:t>APV en AFP</a:t>
            </a:r>
          </a:p>
          <a:p>
            <a:pPr>
              <a:lnSpc>
                <a:spcPct val="90000"/>
              </a:lnSpc>
            </a:pPr>
            <a:r>
              <a:rPr lang="es-ES_tradnl" sz="1300" b="1" dirty="0">
                <a:latin typeface="Calibri"/>
                <a:cs typeface="Calibri"/>
              </a:rPr>
              <a:t>Impuesto </a:t>
            </a:r>
            <a:r>
              <a:rPr lang="es-ES_tradnl" sz="1300" b="1" dirty="0" smtClean="0">
                <a:latin typeface="Calibri"/>
                <a:cs typeface="Calibri"/>
              </a:rPr>
              <a:t>Único</a:t>
            </a:r>
          </a:p>
          <a:p>
            <a:pPr>
              <a:lnSpc>
                <a:spcPct val="90000"/>
              </a:lnSpc>
            </a:pPr>
            <a:endParaRPr lang="es-ES_tradnl" sz="1300" b="1" dirty="0">
              <a:latin typeface="Calibri"/>
              <a:cs typeface="Calibri"/>
            </a:endParaRPr>
          </a:p>
          <a:p>
            <a:pPr>
              <a:lnSpc>
                <a:spcPct val="90000"/>
              </a:lnSpc>
            </a:pPr>
            <a:r>
              <a:rPr lang="es-ES_tradnl" sz="1300" b="1" u="sng" dirty="0">
                <a:latin typeface="Calibri"/>
                <a:cs typeface="Calibri"/>
              </a:rPr>
              <a:t>OTROS DESCUENTOS/varios</a:t>
            </a:r>
          </a:p>
          <a:p>
            <a:pPr>
              <a:lnSpc>
                <a:spcPct val="90000"/>
              </a:lnSpc>
            </a:pPr>
            <a:r>
              <a:rPr lang="es-ES" sz="1300" dirty="0">
                <a:latin typeface="Calibri"/>
                <a:cs typeface="Calibri"/>
              </a:rPr>
              <a:t>Anticipos</a:t>
            </a:r>
          </a:p>
          <a:p>
            <a:pPr>
              <a:lnSpc>
                <a:spcPct val="90000"/>
              </a:lnSpc>
            </a:pPr>
            <a:r>
              <a:rPr lang="fr-FR" sz="1300" dirty="0" err="1">
                <a:latin typeface="Calibri"/>
                <a:cs typeface="Calibri"/>
              </a:rPr>
              <a:t>Crédito</a:t>
            </a:r>
            <a:r>
              <a:rPr lang="fr-FR" sz="1300" dirty="0">
                <a:latin typeface="Calibri"/>
                <a:cs typeface="Calibri"/>
              </a:rPr>
              <a:t> CCAF</a:t>
            </a:r>
            <a:endParaRPr lang="es-ES" sz="1300" dirty="0">
              <a:latin typeface="Calibri"/>
              <a:cs typeface="Calibri"/>
            </a:endParaRPr>
          </a:p>
          <a:p>
            <a:pPr>
              <a:lnSpc>
                <a:spcPct val="90000"/>
              </a:lnSpc>
            </a:pPr>
            <a:r>
              <a:rPr lang="es-ES_tradnl" sz="1300" dirty="0">
                <a:latin typeface="Calibri"/>
                <a:cs typeface="Calibri"/>
              </a:rPr>
              <a:t>Aporte Bienestar</a:t>
            </a:r>
          </a:p>
        </p:txBody>
      </p:sp>
      <p:sp>
        <p:nvSpPr>
          <p:cNvPr id="18" name="Google Shape;101;p3"/>
          <p:cNvSpPr/>
          <p:nvPr/>
        </p:nvSpPr>
        <p:spPr>
          <a:xfrm>
            <a:off x="6743700" y="2400300"/>
            <a:ext cx="2235200" cy="2133600"/>
          </a:xfrm>
          <a:prstGeom prst="roundRect">
            <a:avLst>
              <a:gd name="adj" fmla="val 5516"/>
            </a:avLst>
          </a:prstGeom>
          <a:noFill/>
          <a:ln w="1270"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0" name="Google Shape;101;p3"/>
          <p:cNvSpPr/>
          <p:nvPr/>
        </p:nvSpPr>
        <p:spPr>
          <a:xfrm>
            <a:off x="6756400" y="4711700"/>
            <a:ext cx="2235200" cy="2336800"/>
          </a:xfrm>
          <a:prstGeom prst="roundRect">
            <a:avLst>
              <a:gd name="adj" fmla="val 5516"/>
            </a:avLst>
          </a:prstGeom>
          <a:noFill/>
          <a:ln w="1270" cap="flat" cmpd="sng">
            <a:solidFill>
              <a:srgbClr val="8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1" name="CuadroTexto 20">
            <a:extLst>
              <a:ext uri="{FF2B5EF4-FFF2-40B4-BE49-F238E27FC236}">
                <a16:creationId xmlns:a16="http://schemas.microsoft.com/office/drawing/2014/main" xmlns="" id="{82200EAF-C4FE-4A58-8C03-445690190251}"/>
              </a:ext>
            </a:extLst>
          </p:cNvPr>
          <p:cNvSpPr txBox="1"/>
          <p:nvPr/>
        </p:nvSpPr>
        <p:spPr>
          <a:xfrm>
            <a:off x="394763" y="2218696"/>
            <a:ext cx="4634437" cy="877163"/>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p>
            <a:r>
              <a:rPr lang="es-ES" sz="1700" b="1" dirty="0">
                <a:latin typeface="Calibri"/>
                <a:cs typeface="Calibri"/>
              </a:rPr>
              <a:t>El empleador se encuentra obligado a entregar a los </a:t>
            </a:r>
            <a:r>
              <a:rPr lang="es-ES" sz="1700" b="1" dirty="0" smtClean="0">
                <a:latin typeface="Calibri"/>
                <a:cs typeface="Calibri"/>
              </a:rPr>
              <a:t>trabajadores</a:t>
            </a:r>
            <a:r>
              <a:rPr lang="es-ES" sz="1700" dirty="0" smtClean="0">
                <a:latin typeface="Calibri"/>
                <a:cs typeface="Calibri"/>
              </a:rPr>
              <a:t>, al </a:t>
            </a:r>
            <a:r>
              <a:rPr lang="es-ES" sz="1700" dirty="0">
                <a:latin typeface="Calibri"/>
                <a:cs typeface="Calibri"/>
              </a:rPr>
              <a:t>momento de realizar el pago de las </a:t>
            </a:r>
            <a:r>
              <a:rPr lang="es-ES" sz="1700" dirty="0" smtClean="0">
                <a:latin typeface="Calibri"/>
                <a:cs typeface="Calibri"/>
              </a:rPr>
              <a:t>remuneraciones, </a:t>
            </a:r>
            <a:r>
              <a:rPr lang="es-ES" sz="1700" b="1" dirty="0">
                <a:latin typeface="Calibri"/>
                <a:cs typeface="Calibri"/>
              </a:rPr>
              <a:t>un comprobante de pago</a:t>
            </a:r>
            <a:r>
              <a:rPr lang="es-ES" sz="1700" dirty="0">
                <a:latin typeface="Calibri"/>
                <a:cs typeface="Calibri"/>
              </a:rPr>
              <a:t>.</a:t>
            </a:r>
            <a:endParaRPr lang="es-CL" sz="1700" dirty="0">
              <a:latin typeface="Calibri"/>
              <a:cs typeface="Calibri"/>
            </a:endParaRPr>
          </a:p>
        </p:txBody>
      </p:sp>
      <p:pic>
        <p:nvPicPr>
          <p:cNvPr id="24" name="Gráfico 7" descr="Grupo de personas">
            <a:extLst>
              <a:ext uri="{FF2B5EF4-FFF2-40B4-BE49-F238E27FC236}">
                <a16:creationId xmlns:a16="http://schemas.microsoft.com/office/drawing/2014/main" xmlns="" id="{73CB0E8C-0F8E-4B27-9C88-5E1AD29FBA5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636903" y="5422900"/>
            <a:ext cx="1145794" cy="1145794"/>
          </a:xfrm>
          <a:prstGeom prst="rect">
            <a:avLst/>
          </a:prstGeom>
        </p:spPr>
      </p:pic>
      <p:pic>
        <p:nvPicPr>
          <p:cNvPr id="25" name="Imagen 24">
            <a:extLst>
              <a:ext uri="{FF2B5EF4-FFF2-40B4-BE49-F238E27FC236}">
                <a16:creationId xmlns:a16="http://schemas.microsoft.com/office/drawing/2014/main" xmlns="" id="{A8332D87-849B-4ED1-9A6D-90B4700C274B}"/>
              </a:ext>
            </a:extLst>
          </p:cNvPr>
          <p:cNvPicPr>
            <a:picLocks noChangeAspect="1"/>
          </p:cNvPicPr>
          <p:nvPr/>
        </p:nvPicPr>
        <p:blipFill>
          <a:blip r:embed="rId5" cstate="print"/>
          <a:stretch>
            <a:fillRect/>
          </a:stretch>
        </p:blipFill>
        <p:spPr>
          <a:xfrm>
            <a:off x="101600" y="3747500"/>
            <a:ext cx="2478326" cy="1159933"/>
          </a:xfrm>
          <a:prstGeom prst="rect">
            <a:avLst/>
          </a:prstGeom>
          <a:scene3d>
            <a:camera prst="perspectiveContrastingRightFacing"/>
            <a:lightRig rig="threePt" dir="t"/>
          </a:scene3d>
        </p:spPr>
      </p:pic>
      <p:sp>
        <p:nvSpPr>
          <p:cNvPr id="22" name="CuadroTexto 21">
            <a:extLst>
              <a:ext uri="{FF2B5EF4-FFF2-40B4-BE49-F238E27FC236}">
                <a16:creationId xmlns:a16="http://schemas.microsoft.com/office/drawing/2014/main" xmlns="" id="{0A574570-5E89-441C-A647-F4B06AC2B605}"/>
              </a:ext>
            </a:extLst>
          </p:cNvPr>
          <p:cNvSpPr txBox="1"/>
          <p:nvPr/>
        </p:nvSpPr>
        <p:spPr>
          <a:xfrm>
            <a:off x="3117862" y="3294976"/>
            <a:ext cx="1924695" cy="584776"/>
          </a:xfrm>
          <a:prstGeom prst="rect">
            <a:avLst/>
          </a:prstGeom>
          <a:solidFill>
            <a:srgbClr val="FFB3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CL" sz="1600" b="1" dirty="0">
                <a:solidFill>
                  <a:schemeClr val="tx1"/>
                </a:solidFill>
                <a:latin typeface="Calibri"/>
                <a:cs typeface="Calibri"/>
              </a:rPr>
              <a:t>Detalle de Pago Liquidación Sueldos</a:t>
            </a:r>
          </a:p>
        </p:txBody>
      </p:sp>
      <p:sp>
        <p:nvSpPr>
          <p:cNvPr id="32" name="Pentágono 31"/>
          <p:cNvSpPr/>
          <p:nvPr/>
        </p:nvSpPr>
        <p:spPr>
          <a:xfrm>
            <a:off x="5410200" y="2692400"/>
            <a:ext cx="1155700" cy="584199"/>
          </a:xfrm>
          <a:prstGeom prst="homePlate">
            <a:avLst/>
          </a:prstGeom>
          <a:solidFill>
            <a:schemeClr val="accent1">
              <a:lumMod val="40000"/>
              <a:lumOff val="60000"/>
            </a:schemeClr>
          </a:solidFill>
          <a:ln>
            <a:solidFill>
              <a:srgbClr val="ED6B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3" name="Pentágono 32"/>
          <p:cNvSpPr/>
          <p:nvPr/>
        </p:nvSpPr>
        <p:spPr>
          <a:xfrm>
            <a:off x="5410200" y="5486400"/>
            <a:ext cx="1308100" cy="584199"/>
          </a:xfrm>
          <a:prstGeom prst="homePlate">
            <a:avLst/>
          </a:prstGeom>
          <a:solidFill>
            <a:schemeClr val="accent1">
              <a:lumMod val="40000"/>
              <a:lumOff val="60000"/>
            </a:schemeClr>
          </a:solidFill>
          <a:ln>
            <a:solidFill>
              <a:srgbClr val="ED6B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4" name="Rectángulo 33"/>
          <p:cNvSpPr/>
          <p:nvPr/>
        </p:nvSpPr>
        <p:spPr>
          <a:xfrm>
            <a:off x="5478476" y="2800450"/>
            <a:ext cx="886881" cy="338554"/>
          </a:xfrm>
          <a:prstGeom prst="rect">
            <a:avLst/>
          </a:prstGeom>
        </p:spPr>
        <p:txBody>
          <a:bodyPr wrap="none">
            <a:spAutoFit/>
          </a:bodyPr>
          <a:lstStyle/>
          <a:p>
            <a:r>
              <a:rPr lang="es-ES" sz="1600" b="1" dirty="0" smtClean="0">
                <a:solidFill>
                  <a:srgbClr val="800000"/>
                </a:solidFill>
                <a:latin typeface="Calibri"/>
                <a:cs typeface="Calibri"/>
              </a:rPr>
              <a:t>Haberes</a:t>
            </a:r>
            <a:endParaRPr lang="es-ES" sz="1600" b="1" dirty="0">
              <a:solidFill>
                <a:srgbClr val="800000"/>
              </a:solidFill>
            </a:endParaRPr>
          </a:p>
        </p:txBody>
      </p:sp>
      <p:sp>
        <p:nvSpPr>
          <p:cNvPr id="35" name="Rectángulo 34"/>
          <p:cNvSpPr/>
          <p:nvPr/>
        </p:nvSpPr>
        <p:spPr>
          <a:xfrm>
            <a:off x="5389576" y="5556350"/>
            <a:ext cx="1172116" cy="494494"/>
          </a:xfrm>
          <a:prstGeom prst="rect">
            <a:avLst/>
          </a:prstGeom>
        </p:spPr>
        <p:txBody>
          <a:bodyPr wrap="none">
            <a:spAutoFit/>
          </a:bodyPr>
          <a:lstStyle/>
          <a:p>
            <a:pPr>
              <a:lnSpc>
                <a:spcPct val="80000"/>
              </a:lnSpc>
            </a:pPr>
            <a:r>
              <a:rPr lang="es-ES" sz="1600" b="1" dirty="0" smtClean="0">
                <a:solidFill>
                  <a:srgbClr val="800000"/>
                </a:solidFill>
                <a:latin typeface="Calibri"/>
                <a:cs typeface="Calibri"/>
              </a:rPr>
              <a:t>Descuentos</a:t>
            </a:r>
          </a:p>
          <a:p>
            <a:pPr>
              <a:lnSpc>
                <a:spcPct val="80000"/>
              </a:lnSpc>
            </a:pPr>
            <a:r>
              <a:rPr lang="es-ES" sz="1600" b="1" dirty="0" smtClean="0">
                <a:solidFill>
                  <a:srgbClr val="800000"/>
                </a:solidFill>
                <a:latin typeface="Calibri"/>
                <a:cs typeface="Calibri"/>
              </a:rPr>
              <a:t>aplicados</a:t>
            </a:r>
            <a:endParaRPr lang="es-ES" sz="1600" b="1" dirty="0">
              <a:solidFill>
                <a:srgbClr val="800000"/>
              </a:solidFill>
            </a:endParaRPr>
          </a:p>
        </p:txBody>
      </p:sp>
      <p:sp>
        <p:nvSpPr>
          <p:cNvPr id="36" name="Flecha: doblada hacia arriba 8">
            <a:extLst>
              <a:ext uri="{FF2B5EF4-FFF2-40B4-BE49-F238E27FC236}">
                <a16:creationId xmlns:a16="http://schemas.microsoft.com/office/drawing/2014/main" xmlns="" id="{7CCA66F6-3E3A-49AD-BFB0-7291E74B5B7D}"/>
              </a:ext>
            </a:extLst>
          </p:cNvPr>
          <p:cNvSpPr/>
          <p:nvPr/>
        </p:nvSpPr>
        <p:spPr>
          <a:xfrm rot="5400000">
            <a:off x="627899" y="5440763"/>
            <a:ext cx="915300" cy="725379"/>
          </a:xfrm>
          <a:prstGeom prst="bentUpArrow">
            <a:avLst/>
          </a:prstGeom>
          <a:solidFill>
            <a:srgbClr val="FFB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7" name="Flecha derecha 36"/>
          <p:cNvSpPr/>
          <p:nvPr/>
        </p:nvSpPr>
        <p:spPr>
          <a:xfrm>
            <a:off x="2870200" y="5905500"/>
            <a:ext cx="711200" cy="393700"/>
          </a:xfrm>
          <a:prstGeom prst="rightArrow">
            <a:avLst/>
          </a:prstGeom>
          <a:solidFill>
            <a:srgbClr val="FFB3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351429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101;p3"/>
          <p:cNvSpPr/>
          <p:nvPr/>
        </p:nvSpPr>
        <p:spPr>
          <a:xfrm>
            <a:off x="634999" y="4775200"/>
            <a:ext cx="6121401" cy="1778000"/>
          </a:xfrm>
          <a:prstGeom prst="roundRect">
            <a:avLst>
              <a:gd name="adj" fmla="val 5516"/>
            </a:avLst>
          </a:prstGeom>
          <a:solidFill>
            <a:schemeClr val="bg1"/>
          </a:solidFill>
          <a:ln w="9525"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 name="Google Shape;101;p3"/>
          <p:cNvSpPr/>
          <p:nvPr/>
        </p:nvSpPr>
        <p:spPr>
          <a:xfrm>
            <a:off x="634999" y="2311400"/>
            <a:ext cx="7937501" cy="2235200"/>
          </a:xfrm>
          <a:prstGeom prst="roundRect">
            <a:avLst>
              <a:gd name="adj" fmla="val 5516"/>
            </a:avLst>
          </a:prstGeom>
          <a:solidFill>
            <a:schemeClr val="bg1"/>
          </a:solidFill>
          <a:ln w="9525"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 name="Rectángulo 1"/>
          <p:cNvSpPr/>
          <p:nvPr/>
        </p:nvSpPr>
        <p:spPr>
          <a:xfrm>
            <a:off x="360362" y="1086406"/>
            <a:ext cx="8961438" cy="553998"/>
          </a:xfrm>
          <a:prstGeom prst="rect">
            <a:avLst/>
          </a:prstGeom>
        </p:spPr>
        <p:txBody>
          <a:bodyPr wrap="square">
            <a:noAutofit/>
          </a:bodyPr>
          <a:lstStyle/>
          <a:p>
            <a:pPr>
              <a:lnSpc>
                <a:spcPct val="90000"/>
              </a:lnSpc>
            </a:pPr>
            <a:r>
              <a:rPr lang="es-ES" sz="2800" b="1" dirty="0">
                <a:solidFill>
                  <a:srgbClr val="ED6B00"/>
                </a:solidFill>
                <a:latin typeface="Calibri"/>
                <a:ea typeface="Calibri"/>
                <a:cs typeface="Calibri"/>
              </a:rPr>
              <a:t>FIRMA DE LAS LIQUIDACIONES DE </a:t>
            </a:r>
            <a:r>
              <a:rPr lang="es-ES" sz="2800" b="1" dirty="0" smtClean="0">
                <a:solidFill>
                  <a:srgbClr val="ED6B00"/>
                </a:solidFill>
                <a:latin typeface="Calibri"/>
                <a:ea typeface="Calibri"/>
                <a:cs typeface="Calibri"/>
              </a:rPr>
              <a:t/>
            </a:r>
            <a:br>
              <a:rPr lang="es-ES" sz="2800" b="1" dirty="0" smtClean="0">
                <a:solidFill>
                  <a:srgbClr val="ED6B00"/>
                </a:solidFill>
                <a:latin typeface="Calibri"/>
                <a:ea typeface="Calibri"/>
                <a:cs typeface="Calibri"/>
              </a:rPr>
            </a:br>
            <a:r>
              <a:rPr lang="es-ES" sz="2800" dirty="0" smtClean="0">
                <a:solidFill>
                  <a:srgbClr val="A93501"/>
                </a:solidFill>
                <a:latin typeface="Calibri"/>
                <a:ea typeface="Calibri"/>
                <a:cs typeface="Calibri"/>
              </a:rPr>
              <a:t>REMUNERACIONES POR </a:t>
            </a:r>
            <a:r>
              <a:rPr lang="es-ES" sz="2800" dirty="0">
                <a:solidFill>
                  <a:srgbClr val="A93501"/>
                </a:solidFill>
                <a:latin typeface="Calibri"/>
                <a:ea typeface="Calibri"/>
                <a:cs typeface="Calibri"/>
              </a:rPr>
              <a:t>PARTE DEL TRABAJADOR</a:t>
            </a:r>
            <a:endParaRPr lang="es-CL" sz="2800" dirty="0">
              <a:solidFill>
                <a:srgbClr val="A93501"/>
              </a:solidFill>
              <a:latin typeface="Calibri"/>
              <a:ea typeface="Calibri"/>
              <a:cs typeface="Calibri"/>
            </a:endParaRPr>
          </a:p>
        </p:txBody>
      </p:sp>
      <p:sp>
        <p:nvSpPr>
          <p:cNvPr id="5" name="Rectángulo 4"/>
          <p:cNvSpPr/>
          <p:nvPr/>
        </p:nvSpPr>
        <p:spPr>
          <a:xfrm>
            <a:off x="2798762" y="2642841"/>
            <a:ext cx="5595938" cy="1569660"/>
          </a:xfrm>
          <a:prstGeom prst="rect">
            <a:avLst/>
          </a:prstGeom>
        </p:spPr>
        <p:txBody>
          <a:bodyPr wrap="square">
            <a:spAutoFit/>
          </a:bodyPr>
          <a:lstStyle/>
          <a:p>
            <a:r>
              <a:rPr lang="es-ES" sz="1600" dirty="0">
                <a:solidFill>
                  <a:schemeClr val="tx1"/>
                </a:solidFill>
                <a:latin typeface="Calibri"/>
                <a:cs typeface="Calibri"/>
              </a:rPr>
              <a:t>No se ha </a:t>
            </a:r>
            <a:r>
              <a:rPr lang="es-ES" sz="1600" b="1" u="sng" dirty="0">
                <a:solidFill>
                  <a:schemeClr val="tx1"/>
                </a:solidFill>
                <a:latin typeface="Calibri"/>
                <a:cs typeface="Calibri"/>
              </a:rPr>
              <a:t>establecido la obligación </a:t>
            </a:r>
            <a:r>
              <a:rPr lang="es-ES" sz="1600" dirty="0">
                <a:solidFill>
                  <a:schemeClr val="tx1"/>
                </a:solidFill>
                <a:latin typeface="Calibri"/>
                <a:cs typeface="Calibri"/>
              </a:rPr>
              <a:t>de que el trabajador firme las liquidaciones de remuneración para entender que el empleador ha cumplido su obligación de entregar las liquidaciones de remuneración al momento de que estas han sido pagadas, por lo que el empleador no está obligado a mantener copia firmadas de estas liquidaciones de remuneración</a:t>
            </a:r>
            <a:endParaRPr lang="es-ES" sz="1600" dirty="0"/>
          </a:p>
        </p:txBody>
      </p:sp>
      <p:pic>
        <p:nvPicPr>
          <p:cNvPr id="12" name="Imagen 11">
            <a:extLst>
              <a:ext uri="{FF2B5EF4-FFF2-40B4-BE49-F238E27FC236}">
                <a16:creationId xmlns:a16="http://schemas.microsoft.com/office/drawing/2014/main" xmlns="" id="{61D212E6-6FA8-4FFC-9A18-7124142FD83F}"/>
              </a:ext>
            </a:extLst>
          </p:cNvPr>
          <p:cNvPicPr>
            <a:picLocks noChangeAspect="1"/>
          </p:cNvPicPr>
          <p:nvPr/>
        </p:nvPicPr>
        <p:blipFill>
          <a:blip r:embed="rId2" cstate="print"/>
          <a:stretch>
            <a:fillRect/>
          </a:stretch>
        </p:blipFill>
        <p:spPr>
          <a:xfrm>
            <a:off x="896082" y="2577499"/>
            <a:ext cx="1761597" cy="1740501"/>
          </a:xfrm>
          <a:prstGeom prst="rect">
            <a:avLst/>
          </a:prstGeom>
          <a:ln>
            <a:noFill/>
          </a:ln>
          <a:effectLst/>
          <a:scene3d>
            <a:camera prst="orthographicFront"/>
            <a:lightRig rig="soft" dir="t">
              <a:rot lat="0" lon="0" rev="0"/>
            </a:lightRig>
          </a:scene3d>
          <a:sp3d prstMaterial="translucentPowder"/>
        </p:spPr>
      </p:pic>
      <p:sp>
        <p:nvSpPr>
          <p:cNvPr id="6" name="Rectángulo 5"/>
          <p:cNvSpPr/>
          <p:nvPr/>
        </p:nvSpPr>
        <p:spPr>
          <a:xfrm>
            <a:off x="850900" y="5036106"/>
            <a:ext cx="3644900" cy="1323439"/>
          </a:xfrm>
          <a:prstGeom prst="rect">
            <a:avLst/>
          </a:prstGeom>
        </p:spPr>
        <p:txBody>
          <a:bodyPr wrap="square">
            <a:spAutoFit/>
          </a:bodyPr>
          <a:lstStyle/>
          <a:p>
            <a:r>
              <a:rPr lang="es-ES" sz="1600" dirty="0" smtClean="0">
                <a:solidFill>
                  <a:schemeClr val="tx1"/>
                </a:solidFill>
                <a:latin typeface="Calibri"/>
                <a:cs typeface="Calibri"/>
              </a:rPr>
              <a:t>Es un medio </a:t>
            </a:r>
            <a:r>
              <a:rPr lang="es-ES" sz="1600" dirty="0">
                <a:solidFill>
                  <a:schemeClr val="tx1"/>
                </a:solidFill>
                <a:latin typeface="Calibri"/>
                <a:cs typeface="Calibri"/>
              </a:rPr>
              <a:t>idóneo para acreditar el pago de las remuneraciones del trabajador por parte del empleador, como así también el que estas liquidaciones se hayan entregado.</a:t>
            </a:r>
          </a:p>
        </p:txBody>
      </p:sp>
      <p:pic>
        <p:nvPicPr>
          <p:cNvPr id="13" name="Imagen 12">
            <a:extLst>
              <a:ext uri="{FF2B5EF4-FFF2-40B4-BE49-F238E27FC236}">
                <a16:creationId xmlns:a16="http://schemas.microsoft.com/office/drawing/2014/main" xmlns="" id="{833E2CC9-161B-4A3C-8FDD-B39F6E9A8D23}"/>
              </a:ext>
            </a:extLst>
          </p:cNvPr>
          <p:cNvPicPr>
            <a:picLocks noChangeAspect="1"/>
          </p:cNvPicPr>
          <p:nvPr/>
        </p:nvPicPr>
        <p:blipFill>
          <a:blip r:embed="rId3" cstate="print"/>
          <a:stretch>
            <a:fillRect/>
          </a:stretch>
        </p:blipFill>
        <p:spPr>
          <a:xfrm>
            <a:off x="4437781" y="4991100"/>
            <a:ext cx="1618531" cy="1447800"/>
          </a:xfrm>
          <a:prstGeom prst="rect">
            <a:avLst/>
          </a:prstGeom>
        </p:spPr>
      </p:pic>
    </p:spTree>
    <p:extLst>
      <p:ext uri="{BB962C8B-B14F-4D97-AF65-F5344CB8AC3E}">
        <p14:creationId xmlns:p14="http://schemas.microsoft.com/office/powerpoint/2010/main" val="393975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60362" y="1086406"/>
            <a:ext cx="8961438" cy="553998"/>
          </a:xfrm>
          <a:prstGeom prst="rect">
            <a:avLst/>
          </a:prstGeom>
        </p:spPr>
        <p:txBody>
          <a:bodyPr wrap="square">
            <a:noAutofit/>
          </a:bodyPr>
          <a:lstStyle/>
          <a:p>
            <a:r>
              <a:rPr lang="es-ES" sz="2800" b="1" dirty="0">
                <a:solidFill>
                  <a:srgbClr val="ED6B00"/>
                </a:solidFill>
                <a:latin typeface="Calibri"/>
                <a:ea typeface="Calibri"/>
                <a:cs typeface="Calibri"/>
              </a:rPr>
              <a:t>CONTENIDO MÍNIMO DE LAS </a:t>
            </a:r>
            <a:r>
              <a:rPr lang="es-ES" sz="2800" b="1" dirty="0" smtClean="0">
                <a:solidFill>
                  <a:srgbClr val="ED6B00"/>
                </a:solidFill>
                <a:latin typeface="Calibri"/>
                <a:ea typeface="Calibri"/>
                <a:cs typeface="Calibri"/>
              </a:rPr>
              <a:t/>
            </a:r>
            <a:br>
              <a:rPr lang="es-ES" sz="2800" b="1" dirty="0" smtClean="0">
                <a:solidFill>
                  <a:srgbClr val="ED6B00"/>
                </a:solidFill>
                <a:latin typeface="Calibri"/>
                <a:ea typeface="Calibri"/>
                <a:cs typeface="Calibri"/>
              </a:rPr>
            </a:br>
            <a:r>
              <a:rPr lang="es-ES" sz="2800" dirty="0" smtClean="0">
                <a:solidFill>
                  <a:srgbClr val="A93501"/>
                </a:solidFill>
                <a:latin typeface="Calibri"/>
                <a:ea typeface="Calibri"/>
                <a:cs typeface="Calibri"/>
              </a:rPr>
              <a:t>LIQUIDACIONES </a:t>
            </a:r>
            <a:r>
              <a:rPr lang="es-ES" sz="2800" dirty="0">
                <a:solidFill>
                  <a:srgbClr val="A93501"/>
                </a:solidFill>
                <a:latin typeface="Calibri"/>
                <a:ea typeface="Calibri"/>
                <a:cs typeface="Calibri"/>
              </a:rPr>
              <a:t>DE REMUNERACIÓN</a:t>
            </a:r>
            <a:endParaRPr lang="es-CL" sz="2800" dirty="0">
              <a:solidFill>
                <a:srgbClr val="A93501"/>
              </a:solidFill>
              <a:latin typeface="Calibri"/>
              <a:ea typeface="Calibri"/>
              <a:cs typeface="Calibri"/>
            </a:endParaRPr>
          </a:p>
        </p:txBody>
      </p:sp>
      <p:sp>
        <p:nvSpPr>
          <p:cNvPr id="11" name="CuadroTexto 10">
            <a:extLst>
              <a:ext uri="{FF2B5EF4-FFF2-40B4-BE49-F238E27FC236}">
                <a16:creationId xmlns:a16="http://schemas.microsoft.com/office/drawing/2014/main" xmlns="" id="{DF9A7A77-288B-416D-8C3D-A48117AFCC66}"/>
              </a:ext>
            </a:extLst>
          </p:cNvPr>
          <p:cNvSpPr txBox="1"/>
          <p:nvPr/>
        </p:nvSpPr>
        <p:spPr>
          <a:xfrm>
            <a:off x="482600" y="5097534"/>
            <a:ext cx="3073400" cy="1446550"/>
          </a:xfrm>
          <a:prstGeom prst="rect">
            <a:avLst/>
          </a:prstGeom>
          <a:noFill/>
        </p:spPr>
        <p:txBody>
          <a:bodyPr wrap="square">
            <a:spAutoFit/>
          </a:bodyPr>
          <a:lstStyle/>
          <a:p>
            <a:pPr>
              <a:lnSpc>
                <a:spcPct val="50000"/>
              </a:lnSpc>
            </a:pPr>
            <a:endParaRPr lang="es-ES" sz="1600" dirty="0">
              <a:latin typeface="Calibri"/>
              <a:cs typeface="Calibri"/>
            </a:endParaRPr>
          </a:p>
          <a:p>
            <a:r>
              <a:rPr lang="es-ES" sz="1600" dirty="0">
                <a:solidFill>
                  <a:srgbClr val="800000"/>
                </a:solidFill>
                <a:latin typeface="Calibri"/>
                <a:cs typeface="Calibri"/>
              </a:rPr>
              <a:t>Respecto del contenido mínimo de las liquidaciones de remuneración la Dirección del Trabajo ha señalado: </a:t>
            </a:r>
            <a:r>
              <a:rPr lang="es-ES" sz="1600" b="1" dirty="0">
                <a:solidFill>
                  <a:srgbClr val="800000"/>
                </a:solidFill>
                <a:latin typeface="Calibri"/>
                <a:cs typeface="Calibri"/>
              </a:rPr>
              <a:t>Ordinario Nº 0375/0031, de 26.01.2000</a:t>
            </a:r>
            <a:endParaRPr lang="es-CL" sz="1600" b="1" dirty="0">
              <a:solidFill>
                <a:srgbClr val="800000"/>
              </a:solidFill>
              <a:latin typeface="Calibri"/>
              <a:cs typeface="Calibri"/>
            </a:endParaRPr>
          </a:p>
        </p:txBody>
      </p:sp>
      <p:pic>
        <p:nvPicPr>
          <p:cNvPr id="15" name="Imagen 14">
            <a:extLst>
              <a:ext uri="{FF2B5EF4-FFF2-40B4-BE49-F238E27FC236}">
                <a16:creationId xmlns:a16="http://schemas.microsoft.com/office/drawing/2014/main" xmlns="" id="{F2DA3DD6-0E57-488D-9ED7-B7E4ADD03865}"/>
              </a:ext>
            </a:extLst>
          </p:cNvPr>
          <p:cNvPicPr>
            <a:picLocks noChangeAspect="1"/>
          </p:cNvPicPr>
          <p:nvPr/>
        </p:nvPicPr>
        <p:blipFill>
          <a:blip r:embed="rId2" cstate="print"/>
          <a:stretch>
            <a:fillRect/>
          </a:stretch>
        </p:blipFill>
        <p:spPr>
          <a:xfrm>
            <a:off x="4314189" y="2440103"/>
            <a:ext cx="4950586" cy="4265497"/>
          </a:xfrm>
          <a:prstGeom prst="rect">
            <a:avLst/>
          </a:prstGeom>
          <a:ln>
            <a:solidFill>
              <a:schemeClr val="tx1"/>
            </a:solidFill>
          </a:ln>
          <a:effectLst/>
        </p:spPr>
      </p:pic>
      <p:sp>
        <p:nvSpPr>
          <p:cNvPr id="17" name="Pentágono 16"/>
          <p:cNvSpPr/>
          <p:nvPr/>
        </p:nvSpPr>
        <p:spPr>
          <a:xfrm>
            <a:off x="3175000" y="5930900"/>
            <a:ext cx="1016000" cy="520700"/>
          </a:xfrm>
          <a:prstGeom prst="homePlate">
            <a:avLst/>
          </a:prstGeom>
          <a:solidFill>
            <a:schemeClr val="accent1">
              <a:lumMod val="40000"/>
              <a:lumOff val="60000"/>
            </a:schemeClr>
          </a:solidFill>
          <a:ln>
            <a:solidFill>
              <a:srgbClr val="A9350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9" name="CuadroTexto 18">
            <a:extLst>
              <a:ext uri="{FF2B5EF4-FFF2-40B4-BE49-F238E27FC236}">
                <a16:creationId xmlns:a16="http://schemas.microsoft.com/office/drawing/2014/main" xmlns="" id="{DF9A7A77-288B-416D-8C3D-A48117AFCC66}"/>
              </a:ext>
            </a:extLst>
          </p:cNvPr>
          <p:cNvSpPr txBox="1"/>
          <p:nvPr/>
        </p:nvSpPr>
        <p:spPr>
          <a:xfrm>
            <a:off x="444500" y="2316234"/>
            <a:ext cx="3619500" cy="2683299"/>
          </a:xfrm>
          <a:prstGeom prst="rect">
            <a:avLst/>
          </a:prstGeom>
          <a:noFill/>
        </p:spPr>
        <p:txBody>
          <a:bodyPr wrap="square">
            <a:spAutoFit/>
          </a:bodyPr>
          <a:lstStyle/>
          <a:p>
            <a:r>
              <a:rPr lang="es-ES" sz="1700" dirty="0">
                <a:latin typeface="Calibri"/>
                <a:cs typeface="Calibri"/>
              </a:rPr>
              <a:t>Las liquidaciones de remuneraciones de acuerdo a lo establecido en el artículo 54 del Código del Trabajo deben contener a lo menos los siguientes antecedentes</a:t>
            </a:r>
            <a:r>
              <a:rPr lang="es-ES" sz="1700" dirty="0" smtClean="0">
                <a:latin typeface="Calibri"/>
                <a:cs typeface="Calibri"/>
              </a:rPr>
              <a:t>:</a:t>
            </a:r>
          </a:p>
          <a:p>
            <a:pPr>
              <a:lnSpc>
                <a:spcPct val="50000"/>
              </a:lnSpc>
            </a:pPr>
            <a:endParaRPr lang="es-ES" sz="1600" dirty="0">
              <a:latin typeface="Calibri"/>
              <a:cs typeface="Calibri"/>
            </a:endParaRPr>
          </a:p>
          <a:p>
            <a:pPr marL="237600" lvl="1" indent="-104400">
              <a:lnSpc>
                <a:spcPct val="90000"/>
              </a:lnSpc>
              <a:spcBef>
                <a:spcPts val="700"/>
              </a:spcBef>
              <a:buFont typeface="Arial" panose="020B0604020202020204" pitchFamily="34" charset="0"/>
              <a:buChar char="•"/>
            </a:pPr>
            <a:r>
              <a:rPr lang="es-ES" sz="1600" b="1" dirty="0">
                <a:latin typeface="Calibri"/>
                <a:cs typeface="Calibri"/>
              </a:rPr>
              <a:t>Monto de la remuneración </a:t>
            </a:r>
            <a:r>
              <a:rPr lang="es-ES" sz="1600" b="1" dirty="0" smtClean="0">
                <a:latin typeface="Calibri"/>
                <a:cs typeface="Calibri"/>
              </a:rPr>
              <a:t>pagada</a:t>
            </a:r>
            <a:endParaRPr lang="es-ES" sz="1600" b="1" dirty="0">
              <a:latin typeface="Calibri"/>
              <a:cs typeface="Calibri"/>
            </a:endParaRPr>
          </a:p>
          <a:p>
            <a:pPr marL="237600" lvl="1" indent="-104400">
              <a:lnSpc>
                <a:spcPct val="90000"/>
              </a:lnSpc>
              <a:spcBef>
                <a:spcPts val="700"/>
              </a:spcBef>
              <a:buFont typeface="Arial" panose="020B0604020202020204" pitchFamily="34" charset="0"/>
              <a:buChar char="•"/>
            </a:pPr>
            <a:r>
              <a:rPr lang="es-ES" sz="1600" b="1" dirty="0">
                <a:latin typeface="Calibri"/>
                <a:cs typeface="Calibri"/>
              </a:rPr>
              <a:t>Forma como se determinó dicha </a:t>
            </a:r>
            <a:r>
              <a:rPr lang="es-ES" sz="1600" b="1" dirty="0" smtClean="0">
                <a:latin typeface="Calibri"/>
                <a:cs typeface="Calibri"/>
              </a:rPr>
              <a:t>remuneración</a:t>
            </a:r>
            <a:endParaRPr lang="es-ES" sz="1600" b="1" dirty="0">
              <a:latin typeface="Calibri"/>
              <a:cs typeface="Calibri"/>
            </a:endParaRPr>
          </a:p>
          <a:p>
            <a:pPr marL="237600" lvl="1" indent="-104400">
              <a:lnSpc>
                <a:spcPct val="90000"/>
              </a:lnSpc>
              <a:spcBef>
                <a:spcPts val="700"/>
              </a:spcBef>
              <a:buFont typeface="Arial" panose="020B0604020202020204" pitchFamily="34" charset="0"/>
              <a:buChar char="•"/>
            </a:pPr>
            <a:r>
              <a:rPr lang="es-ES" sz="1600" b="1" dirty="0">
                <a:latin typeface="Calibri"/>
                <a:cs typeface="Calibri"/>
              </a:rPr>
              <a:t>Descuentos practicados</a:t>
            </a:r>
            <a:r>
              <a:rPr lang="es-ES" sz="1600" b="1" dirty="0" smtClean="0">
                <a:latin typeface="Calibri"/>
                <a:cs typeface="Calibri"/>
              </a:rPr>
              <a:t>.</a:t>
            </a:r>
            <a:endParaRPr lang="es-ES" sz="1600" b="1" dirty="0">
              <a:latin typeface="Calibri"/>
              <a:cs typeface="Calibri"/>
            </a:endParaRPr>
          </a:p>
        </p:txBody>
      </p:sp>
    </p:spTree>
    <p:extLst>
      <p:ext uri="{BB962C8B-B14F-4D97-AF65-F5344CB8AC3E}">
        <p14:creationId xmlns:p14="http://schemas.microsoft.com/office/powerpoint/2010/main" val="2325737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101;p3"/>
          <p:cNvSpPr/>
          <p:nvPr/>
        </p:nvSpPr>
        <p:spPr>
          <a:xfrm>
            <a:off x="508000" y="3111500"/>
            <a:ext cx="8559800" cy="3708400"/>
          </a:xfrm>
          <a:prstGeom prst="roundRect">
            <a:avLst>
              <a:gd name="adj" fmla="val 5516"/>
            </a:avLst>
          </a:prstGeom>
          <a:solidFill>
            <a:schemeClr val="bg1"/>
          </a:solidFill>
          <a:ln w="1270"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 name="Rectángulo 1"/>
          <p:cNvSpPr/>
          <p:nvPr/>
        </p:nvSpPr>
        <p:spPr>
          <a:xfrm>
            <a:off x="360362" y="1086406"/>
            <a:ext cx="8961438" cy="553998"/>
          </a:xfrm>
          <a:prstGeom prst="rect">
            <a:avLst/>
          </a:prstGeom>
        </p:spPr>
        <p:txBody>
          <a:bodyPr wrap="square">
            <a:noAutofit/>
          </a:bodyPr>
          <a:lstStyle/>
          <a:p>
            <a:r>
              <a:rPr lang="es-CL" sz="3000" b="1" dirty="0">
                <a:solidFill>
                  <a:srgbClr val="ED6B00"/>
                </a:solidFill>
                <a:latin typeface="Calibri"/>
                <a:ea typeface="Calibri"/>
                <a:cs typeface="Calibri"/>
              </a:rPr>
              <a:t>FORMATOS DE LIQUIDACIÓN DE SUELDOS</a:t>
            </a:r>
          </a:p>
        </p:txBody>
      </p:sp>
      <p:sp>
        <p:nvSpPr>
          <p:cNvPr id="7" name="CuadroTexto 6">
            <a:extLst>
              <a:ext uri="{FF2B5EF4-FFF2-40B4-BE49-F238E27FC236}">
                <a16:creationId xmlns:a16="http://schemas.microsoft.com/office/drawing/2014/main" xmlns="" id="{FC4BA5D4-467F-4A6B-8FBB-E989E3DF2838}"/>
              </a:ext>
            </a:extLst>
          </p:cNvPr>
          <p:cNvSpPr txBox="1"/>
          <p:nvPr/>
        </p:nvSpPr>
        <p:spPr>
          <a:xfrm>
            <a:off x="6561939" y="1438595"/>
            <a:ext cx="8716161" cy="5232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endParaRPr lang="es-CL" sz="2800" b="1" dirty="0">
              <a:solidFill>
                <a:srgbClr val="ED6B00"/>
              </a:solidFill>
              <a:latin typeface="Calibri"/>
              <a:ea typeface="Calibri"/>
              <a:cs typeface="Calibri"/>
            </a:endParaRPr>
          </a:p>
        </p:txBody>
      </p:sp>
      <p:sp>
        <p:nvSpPr>
          <p:cNvPr id="8" name="CuadroTexto 7">
            <a:extLst>
              <a:ext uri="{FF2B5EF4-FFF2-40B4-BE49-F238E27FC236}">
                <a16:creationId xmlns:a16="http://schemas.microsoft.com/office/drawing/2014/main" xmlns="" id="{D7E6D026-7BB7-4BFB-B271-350F7967FA19}"/>
              </a:ext>
            </a:extLst>
          </p:cNvPr>
          <p:cNvSpPr txBox="1"/>
          <p:nvPr/>
        </p:nvSpPr>
        <p:spPr>
          <a:xfrm>
            <a:off x="6561939" y="2330626"/>
            <a:ext cx="8716161"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endParaRPr lang="es-CL" sz="1600" dirty="0">
              <a:latin typeface="Calibri"/>
              <a:cs typeface="Calibri"/>
            </a:endParaRPr>
          </a:p>
        </p:txBody>
      </p:sp>
      <p:sp>
        <p:nvSpPr>
          <p:cNvPr id="3" name="Rectángulo 2"/>
          <p:cNvSpPr/>
          <p:nvPr/>
        </p:nvSpPr>
        <p:spPr>
          <a:xfrm>
            <a:off x="444500" y="1817341"/>
            <a:ext cx="7810500" cy="1138773"/>
          </a:xfrm>
          <a:prstGeom prst="rect">
            <a:avLst/>
          </a:prstGeom>
        </p:spPr>
        <p:txBody>
          <a:bodyPr wrap="square">
            <a:spAutoFit/>
          </a:bodyPr>
          <a:lstStyle/>
          <a:p>
            <a:r>
              <a:rPr lang="es-CL" sz="1700" dirty="0">
                <a:latin typeface="Calibri"/>
                <a:cs typeface="Calibri"/>
              </a:rPr>
              <a:t>Existen muchos formatos de liquidación de sueldo, no existe un formato pre establecido por el legislador, va a depender del software con el que trabajes, pero lo importante es que debe contener los datos mínimos establecidos, y que le sirva al trabajador poder determinar cuáles son los haberes y descuentos de cómo se calculó. </a:t>
            </a:r>
          </a:p>
        </p:txBody>
      </p:sp>
      <p:pic>
        <p:nvPicPr>
          <p:cNvPr id="10" name="Imagen 9">
            <a:extLst>
              <a:ext uri="{FF2B5EF4-FFF2-40B4-BE49-F238E27FC236}">
                <a16:creationId xmlns:a16="http://schemas.microsoft.com/office/drawing/2014/main" xmlns="" id="{EE715BA6-89F3-467F-A174-FAB2335ECA41}"/>
              </a:ext>
            </a:extLst>
          </p:cNvPr>
          <p:cNvPicPr>
            <a:picLocks noChangeAspect="1"/>
          </p:cNvPicPr>
          <p:nvPr/>
        </p:nvPicPr>
        <p:blipFill rotWithShape="1">
          <a:blip r:embed="rId2" cstate="print"/>
          <a:srcRect l="2661" t="5749"/>
          <a:stretch/>
        </p:blipFill>
        <p:spPr>
          <a:xfrm>
            <a:off x="829688" y="3539067"/>
            <a:ext cx="3915933" cy="3053736"/>
          </a:xfrm>
          <a:prstGeom prst="rect">
            <a:avLst/>
          </a:prstGeom>
        </p:spPr>
      </p:pic>
      <p:pic>
        <p:nvPicPr>
          <p:cNvPr id="12" name="Imagen 11">
            <a:extLst>
              <a:ext uri="{FF2B5EF4-FFF2-40B4-BE49-F238E27FC236}">
                <a16:creationId xmlns:a16="http://schemas.microsoft.com/office/drawing/2014/main" xmlns="" id="{D6316B42-E9B4-4277-8CCF-F7DC9973DAEB}"/>
              </a:ext>
            </a:extLst>
          </p:cNvPr>
          <p:cNvPicPr>
            <a:picLocks noChangeAspect="1"/>
          </p:cNvPicPr>
          <p:nvPr/>
        </p:nvPicPr>
        <p:blipFill>
          <a:blip r:embed="rId3" cstate="print"/>
          <a:stretch>
            <a:fillRect/>
          </a:stretch>
        </p:blipFill>
        <p:spPr>
          <a:xfrm>
            <a:off x="4982212" y="3382158"/>
            <a:ext cx="3663798" cy="3249947"/>
          </a:xfrm>
          <a:prstGeom prst="rect">
            <a:avLst/>
          </a:prstGeom>
          <a:effectLst/>
        </p:spPr>
      </p:pic>
      <p:sp>
        <p:nvSpPr>
          <p:cNvPr id="4" name="Rectángulo 3"/>
          <p:cNvSpPr/>
          <p:nvPr/>
        </p:nvSpPr>
        <p:spPr>
          <a:xfrm>
            <a:off x="781461" y="3261885"/>
            <a:ext cx="2342646" cy="261610"/>
          </a:xfrm>
          <a:prstGeom prst="rect">
            <a:avLst/>
          </a:prstGeom>
          <a:solidFill>
            <a:schemeClr val="bg1"/>
          </a:solidFill>
        </p:spPr>
        <p:txBody>
          <a:bodyPr wrap="none">
            <a:spAutoFit/>
          </a:bodyPr>
          <a:lstStyle/>
          <a:p>
            <a:r>
              <a:rPr lang="es-CL" sz="1100" b="1" dirty="0" smtClean="0">
                <a:solidFill>
                  <a:srgbClr val="800000"/>
                </a:solidFill>
                <a:latin typeface="Calibri"/>
                <a:cs typeface="Calibri"/>
              </a:rPr>
              <a:t>Liquidación de suledo del Trabajador</a:t>
            </a:r>
            <a:endParaRPr lang="es-ES" sz="1100" b="1" dirty="0">
              <a:solidFill>
                <a:srgbClr val="800000"/>
              </a:solidFill>
            </a:endParaRPr>
          </a:p>
        </p:txBody>
      </p:sp>
    </p:spTree>
    <p:extLst>
      <p:ext uri="{BB962C8B-B14F-4D97-AF65-F5344CB8AC3E}">
        <p14:creationId xmlns:p14="http://schemas.microsoft.com/office/powerpoint/2010/main" val="404655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101;p3"/>
          <p:cNvSpPr/>
          <p:nvPr/>
        </p:nvSpPr>
        <p:spPr>
          <a:xfrm>
            <a:off x="508000" y="2235188"/>
            <a:ext cx="8712200" cy="3911611"/>
          </a:xfrm>
          <a:prstGeom prst="roundRect">
            <a:avLst>
              <a:gd name="adj" fmla="val 3933"/>
            </a:avLst>
          </a:prstGeom>
          <a:solidFill>
            <a:schemeClr val="bg1"/>
          </a:solidFill>
          <a:ln w="1270"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 name="Rectángulo 1"/>
          <p:cNvSpPr/>
          <p:nvPr/>
        </p:nvSpPr>
        <p:spPr>
          <a:xfrm>
            <a:off x="360362" y="1213406"/>
            <a:ext cx="8961438" cy="553998"/>
          </a:xfrm>
          <a:prstGeom prst="rect">
            <a:avLst/>
          </a:prstGeom>
        </p:spPr>
        <p:txBody>
          <a:bodyPr wrap="square">
            <a:noAutofit/>
          </a:bodyPr>
          <a:lstStyle/>
          <a:p>
            <a:r>
              <a:rPr lang="es-CL" sz="3000" b="1" dirty="0" smtClean="0">
                <a:solidFill>
                  <a:srgbClr val="ED6B00"/>
                </a:solidFill>
                <a:latin typeface="Calibri"/>
                <a:ea typeface="Calibri"/>
                <a:cs typeface="Calibri"/>
              </a:rPr>
              <a:t>ESTRUCTURA DE UNA </a:t>
            </a:r>
            <a:r>
              <a:rPr lang="es-CL" sz="3000" dirty="0" smtClean="0">
                <a:solidFill>
                  <a:srgbClr val="A93501"/>
                </a:solidFill>
                <a:latin typeface="Calibri"/>
                <a:ea typeface="Calibri"/>
                <a:cs typeface="Calibri"/>
              </a:rPr>
              <a:t>LIQUIDACIÓN </a:t>
            </a:r>
            <a:r>
              <a:rPr lang="es-CL" sz="3000" dirty="0">
                <a:solidFill>
                  <a:srgbClr val="A93501"/>
                </a:solidFill>
                <a:latin typeface="Calibri"/>
                <a:ea typeface="Calibri"/>
                <a:cs typeface="Calibri"/>
              </a:rPr>
              <a:t>DE SUELDOS</a:t>
            </a:r>
          </a:p>
        </p:txBody>
      </p:sp>
      <p:sp>
        <p:nvSpPr>
          <p:cNvPr id="7" name="CuadroTexto 6">
            <a:extLst>
              <a:ext uri="{FF2B5EF4-FFF2-40B4-BE49-F238E27FC236}">
                <a16:creationId xmlns:a16="http://schemas.microsoft.com/office/drawing/2014/main" xmlns="" id="{FC4BA5D4-467F-4A6B-8FBB-E989E3DF2838}"/>
              </a:ext>
            </a:extLst>
          </p:cNvPr>
          <p:cNvSpPr txBox="1"/>
          <p:nvPr/>
        </p:nvSpPr>
        <p:spPr>
          <a:xfrm>
            <a:off x="6561939" y="1438595"/>
            <a:ext cx="8716161" cy="5232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endParaRPr lang="es-CL" sz="2800" b="1" dirty="0">
              <a:solidFill>
                <a:srgbClr val="ED6B00"/>
              </a:solidFill>
              <a:latin typeface="Calibri"/>
              <a:ea typeface="Calibri"/>
              <a:cs typeface="Calibri"/>
            </a:endParaRPr>
          </a:p>
        </p:txBody>
      </p:sp>
      <p:sp>
        <p:nvSpPr>
          <p:cNvPr id="8" name="CuadroTexto 7">
            <a:extLst>
              <a:ext uri="{FF2B5EF4-FFF2-40B4-BE49-F238E27FC236}">
                <a16:creationId xmlns:a16="http://schemas.microsoft.com/office/drawing/2014/main" xmlns="" id="{D7E6D026-7BB7-4BFB-B271-350F7967FA19}"/>
              </a:ext>
            </a:extLst>
          </p:cNvPr>
          <p:cNvSpPr txBox="1"/>
          <p:nvPr/>
        </p:nvSpPr>
        <p:spPr>
          <a:xfrm>
            <a:off x="6561939" y="2330626"/>
            <a:ext cx="8716161"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endParaRPr lang="es-CL" sz="1600" dirty="0">
              <a:latin typeface="Calibri"/>
              <a:cs typeface="Calibri"/>
            </a:endParaRPr>
          </a:p>
        </p:txBody>
      </p:sp>
      <p:pic>
        <p:nvPicPr>
          <p:cNvPr id="3" name="Imagen 2" descr="ESQUEMAPPT Activ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669" y="2666993"/>
            <a:ext cx="8456862" cy="3048000"/>
          </a:xfrm>
          <a:prstGeom prst="rect">
            <a:avLst/>
          </a:prstGeom>
        </p:spPr>
      </p:pic>
    </p:spTree>
    <p:extLst>
      <p:ext uri="{BB962C8B-B14F-4D97-AF65-F5344CB8AC3E}">
        <p14:creationId xmlns:p14="http://schemas.microsoft.com/office/powerpoint/2010/main" val="2832707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101;p3"/>
          <p:cNvSpPr/>
          <p:nvPr/>
        </p:nvSpPr>
        <p:spPr>
          <a:xfrm>
            <a:off x="508000" y="2235188"/>
            <a:ext cx="8712200" cy="4241811"/>
          </a:xfrm>
          <a:prstGeom prst="roundRect">
            <a:avLst>
              <a:gd name="adj" fmla="val 3933"/>
            </a:avLst>
          </a:prstGeom>
          <a:solidFill>
            <a:schemeClr val="bg1"/>
          </a:solidFill>
          <a:ln w="1270"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4" name="Rectángulo 23"/>
          <p:cNvSpPr/>
          <p:nvPr/>
        </p:nvSpPr>
        <p:spPr>
          <a:xfrm>
            <a:off x="4089177" y="2692400"/>
            <a:ext cx="507973" cy="829733"/>
          </a:xfrm>
          <a:prstGeom prst="rect">
            <a:avLst/>
          </a:prstGeom>
          <a:solidFill>
            <a:schemeClr val="bg1"/>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Rectángulo 1"/>
          <p:cNvSpPr/>
          <p:nvPr/>
        </p:nvSpPr>
        <p:spPr>
          <a:xfrm>
            <a:off x="360362" y="1213406"/>
            <a:ext cx="8961438" cy="553998"/>
          </a:xfrm>
          <a:prstGeom prst="rect">
            <a:avLst/>
          </a:prstGeom>
        </p:spPr>
        <p:txBody>
          <a:bodyPr wrap="square">
            <a:noAutofit/>
          </a:bodyPr>
          <a:lstStyle/>
          <a:p>
            <a:r>
              <a:rPr lang="es-CL" sz="3000" b="1" dirty="0" smtClean="0">
                <a:solidFill>
                  <a:srgbClr val="ED6B00"/>
                </a:solidFill>
                <a:latin typeface="Calibri"/>
                <a:ea typeface="Calibri"/>
                <a:cs typeface="Calibri"/>
              </a:rPr>
              <a:t>ESTRUCTURA DE UNA </a:t>
            </a:r>
            <a:r>
              <a:rPr lang="es-CL" sz="3000" dirty="0" smtClean="0">
                <a:solidFill>
                  <a:srgbClr val="A93501"/>
                </a:solidFill>
                <a:latin typeface="Calibri"/>
                <a:ea typeface="Calibri"/>
                <a:cs typeface="Calibri"/>
              </a:rPr>
              <a:t>LIQUIDACIÓN </a:t>
            </a:r>
            <a:r>
              <a:rPr lang="es-CL" sz="3000" dirty="0">
                <a:solidFill>
                  <a:srgbClr val="A93501"/>
                </a:solidFill>
                <a:latin typeface="Calibri"/>
                <a:ea typeface="Calibri"/>
                <a:cs typeface="Calibri"/>
              </a:rPr>
              <a:t>DE SUELDOS</a:t>
            </a:r>
          </a:p>
        </p:txBody>
      </p:sp>
      <p:sp>
        <p:nvSpPr>
          <p:cNvPr id="7" name="CuadroTexto 6">
            <a:extLst>
              <a:ext uri="{FF2B5EF4-FFF2-40B4-BE49-F238E27FC236}">
                <a16:creationId xmlns:a16="http://schemas.microsoft.com/office/drawing/2014/main" xmlns="" id="{FC4BA5D4-467F-4A6B-8FBB-E989E3DF2838}"/>
              </a:ext>
            </a:extLst>
          </p:cNvPr>
          <p:cNvSpPr txBox="1"/>
          <p:nvPr/>
        </p:nvSpPr>
        <p:spPr>
          <a:xfrm>
            <a:off x="6561939" y="1438595"/>
            <a:ext cx="8716161" cy="5232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endParaRPr lang="es-CL" sz="2800" b="1" dirty="0">
              <a:solidFill>
                <a:srgbClr val="ED6B00"/>
              </a:solidFill>
              <a:latin typeface="Calibri"/>
              <a:ea typeface="Calibri"/>
              <a:cs typeface="Calibri"/>
            </a:endParaRPr>
          </a:p>
        </p:txBody>
      </p:sp>
      <p:sp>
        <p:nvSpPr>
          <p:cNvPr id="8" name="CuadroTexto 7">
            <a:extLst>
              <a:ext uri="{FF2B5EF4-FFF2-40B4-BE49-F238E27FC236}">
                <a16:creationId xmlns:a16="http://schemas.microsoft.com/office/drawing/2014/main" xmlns="" id="{D7E6D026-7BB7-4BFB-B271-350F7967FA19}"/>
              </a:ext>
            </a:extLst>
          </p:cNvPr>
          <p:cNvSpPr txBox="1"/>
          <p:nvPr/>
        </p:nvSpPr>
        <p:spPr>
          <a:xfrm>
            <a:off x="6561939" y="2330626"/>
            <a:ext cx="8716161"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endParaRPr lang="es-CL" sz="1600" dirty="0">
              <a:latin typeface="Calibri"/>
              <a:cs typeface="Calibri"/>
            </a:endParaRPr>
          </a:p>
        </p:txBody>
      </p:sp>
      <p:sp>
        <p:nvSpPr>
          <p:cNvPr id="3" name="Rectángulo 2"/>
          <p:cNvSpPr/>
          <p:nvPr/>
        </p:nvSpPr>
        <p:spPr>
          <a:xfrm>
            <a:off x="674989" y="3934983"/>
            <a:ext cx="1445911" cy="761234"/>
          </a:xfrm>
          <a:prstGeom prst="rect">
            <a:avLst/>
          </a:prstGeom>
          <a:solidFill>
            <a:srgbClr val="FFFFFF"/>
          </a:solidFill>
        </p:spPr>
        <p:txBody>
          <a:bodyPr wrap="square">
            <a:spAutoFit/>
          </a:bodyPr>
          <a:lstStyle/>
          <a:p>
            <a:pPr>
              <a:lnSpc>
                <a:spcPct val="90000"/>
              </a:lnSpc>
            </a:pPr>
            <a:r>
              <a:rPr lang="es-CL" sz="1600" b="1" dirty="0" smtClean="0">
                <a:solidFill>
                  <a:srgbClr val="A93501"/>
                </a:solidFill>
              </a:rPr>
              <a:t>Descuentos</a:t>
            </a:r>
          </a:p>
          <a:p>
            <a:pPr>
              <a:lnSpc>
                <a:spcPct val="90000"/>
              </a:lnSpc>
            </a:pPr>
            <a:r>
              <a:rPr lang="es-ES" sz="1600" b="1" dirty="0" smtClean="0">
                <a:solidFill>
                  <a:srgbClr val="A93501"/>
                </a:solidFill>
              </a:rPr>
              <a:t>e</a:t>
            </a:r>
            <a:r>
              <a:rPr lang="es-CL" sz="1600" b="1" dirty="0" smtClean="0">
                <a:solidFill>
                  <a:srgbClr val="A93501"/>
                </a:solidFill>
              </a:rPr>
              <a:t>n la liquidación</a:t>
            </a:r>
            <a:endParaRPr lang="es-CL" sz="1600" b="1" dirty="0">
              <a:solidFill>
                <a:srgbClr val="A93501"/>
              </a:solidFill>
            </a:endParaRPr>
          </a:p>
        </p:txBody>
      </p:sp>
      <p:sp>
        <p:nvSpPr>
          <p:cNvPr id="12" name="Freeform 7"/>
          <p:cNvSpPr>
            <a:spLocks/>
          </p:cNvSpPr>
          <p:nvPr/>
        </p:nvSpPr>
        <p:spPr bwMode="auto">
          <a:xfrm flipH="1">
            <a:off x="2133599" y="2692401"/>
            <a:ext cx="139701" cy="3149600"/>
          </a:xfrm>
          <a:custGeom>
            <a:avLst/>
            <a:gdLst>
              <a:gd name="T0" fmla="*/ 0 w 124"/>
              <a:gd name="T1" fmla="*/ 0 h 2193"/>
              <a:gd name="T2" fmla="*/ 0 w 124"/>
              <a:gd name="T3" fmla="*/ 1611313 h 2193"/>
              <a:gd name="T4" fmla="*/ 196850 w 124"/>
              <a:gd name="T5" fmla="*/ 1790700 h 2193"/>
              <a:gd name="T6" fmla="*/ 0 w 124"/>
              <a:gd name="T7" fmla="*/ 1968500 h 2193"/>
              <a:gd name="T8" fmla="*/ 0 w 124"/>
              <a:gd name="T9" fmla="*/ 3481388 h 21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 h="2193">
                <a:moveTo>
                  <a:pt x="0" y="0"/>
                </a:moveTo>
                <a:lnTo>
                  <a:pt x="0" y="1015"/>
                </a:lnTo>
                <a:lnTo>
                  <a:pt x="124" y="1128"/>
                </a:lnTo>
                <a:lnTo>
                  <a:pt x="0" y="1240"/>
                </a:lnTo>
                <a:lnTo>
                  <a:pt x="0" y="2193"/>
                </a:ln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L"/>
          </a:p>
        </p:txBody>
      </p:sp>
      <p:sp>
        <p:nvSpPr>
          <p:cNvPr id="14" name="Rectángulo 13"/>
          <p:cNvSpPr/>
          <p:nvPr/>
        </p:nvSpPr>
        <p:spPr>
          <a:xfrm>
            <a:off x="2596952" y="2914750"/>
            <a:ext cx="1390631" cy="399853"/>
          </a:xfrm>
          <a:prstGeom prst="rect">
            <a:avLst/>
          </a:prstGeom>
          <a:solidFill>
            <a:srgbClr val="FFFFFF"/>
          </a:solidFill>
        </p:spPr>
        <p:txBody>
          <a:bodyPr wrap="square">
            <a:spAutoFit/>
          </a:bodyPr>
          <a:lstStyle/>
          <a:p>
            <a:pPr>
              <a:lnSpc>
                <a:spcPct val="90000"/>
              </a:lnSpc>
            </a:pPr>
            <a:r>
              <a:rPr lang="es-CL" sz="1100" b="1" dirty="0" smtClean="0">
                <a:solidFill>
                  <a:srgbClr val="A93501"/>
                </a:solidFill>
              </a:rPr>
              <a:t>Descuentos</a:t>
            </a:r>
          </a:p>
          <a:p>
            <a:pPr>
              <a:lnSpc>
                <a:spcPct val="90000"/>
              </a:lnSpc>
            </a:pPr>
            <a:r>
              <a:rPr lang="es-ES_tradnl" sz="1100" b="1" dirty="0" smtClean="0">
                <a:solidFill>
                  <a:srgbClr val="A93501"/>
                </a:solidFill>
              </a:rPr>
              <a:t>Previsionales</a:t>
            </a:r>
            <a:endParaRPr lang="es-CL" sz="1100" b="1" dirty="0">
              <a:solidFill>
                <a:srgbClr val="A93501"/>
              </a:solidFill>
            </a:endParaRPr>
          </a:p>
        </p:txBody>
      </p:sp>
      <p:sp>
        <p:nvSpPr>
          <p:cNvPr id="15" name="Rectángulo 14"/>
          <p:cNvSpPr/>
          <p:nvPr/>
        </p:nvSpPr>
        <p:spPr>
          <a:xfrm>
            <a:off x="2596952" y="4108551"/>
            <a:ext cx="1559956" cy="399853"/>
          </a:xfrm>
          <a:prstGeom prst="rect">
            <a:avLst/>
          </a:prstGeom>
          <a:solidFill>
            <a:srgbClr val="FFFFFF"/>
          </a:solidFill>
        </p:spPr>
        <p:txBody>
          <a:bodyPr wrap="square">
            <a:spAutoFit/>
          </a:bodyPr>
          <a:lstStyle/>
          <a:p>
            <a:pPr>
              <a:lnSpc>
                <a:spcPct val="90000"/>
              </a:lnSpc>
            </a:pPr>
            <a:r>
              <a:rPr lang="es-ES_tradnl" sz="1100" b="1" dirty="0" smtClean="0">
                <a:solidFill>
                  <a:srgbClr val="A93501"/>
                </a:solidFill>
              </a:rPr>
              <a:t>Impuesto Único</a:t>
            </a:r>
          </a:p>
          <a:p>
            <a:pPr>
              <a:lnSpc>
                <a:spcPct val="90000"/>
              </a:lnSpc>
            </a:pPr>
            <a:r>
              <a:rPr lang="es-ES_tradnl" sz="1100" b="1" dirty="0" smtClean="0">
                <a:solidFill>
                  <a:srgbClr val="A93501"/>
                </a:solidFill>
              </a:rPr>
              <a:t>2º categoría</a:t>
            </a:r>
            <a:endParaRPr lang="es-CL" sz="1100" b="1" dirty="0">
              <a:solidFill>
                <a:srgbClr val="A93501"/>
              </a:solidFill>
            </a:endParaRPr>
          </a:p>
        </p:txBody>
      </p:sp>
      <p:sp>
        <p:nvSpPr>
          <p:cNvPr id="18" name="Rectángulo 17"/>
          <p:cNvSpPr/>
          <p:nvPr/>
        </p:nvSpPr>
        <p:spPr>
          <a:xfrm>
            <a:off x="2596952" y="5276950"/>
            <a:ext cx="1445911" cy="399853"/>
          </a:xfrm>
          <a:prstGeom prst="rect">
            <a:avLst/>
          </a:prstGeom>
          <a:solidFill>
            <a:srgbClr val="FFFFFF"/>
          </a:solidFill>
        </p:spPr>
        <p:txBody>
          <a:bodyPr wrap="square">
            <a:spAutoFit/>
          </a:bodyPr>
          <a:lstStyle/>
          <a:p>
            <a:pPr>
              <a:lnSpc>
                <a:spcPct val="90000"/>
              </a:lnSpc>
            </a:pPr>
            <a:r>
              <a:rPr lang="es-CL" sz="1100" b="1" dirty="0" smtClean="0">
                <a:solidFill>
                  <a:srgbClr val="A93501"/>
                </a:solidFill>
              </a:rPr>
              <a:t>Descuentos</a:t>
            </a:r>
          </a:p>
          <a:p>
            <a:pPr>
              <a:lnSpc>
                <a:spcPct val="90000"/>
              </a:lnSpc>
            </a:pPr>
            <a:r>
              <a:rPr lang="es-ES_tradnl" sz="1100" b="1" dirty="0" smtClean="0">
                <a:solidFill>
                  <a:srgbClr val="A93501"/>
                </a:solidFill>
              </a:rPr>
              <a:t>Variables</a:t>
            </a:r>
            <a:endParaRPr lang="es-CL" sz="1100" b="1" dirty="0">
              <a:solidFill>
                <a:srgbClr val="A93501"/>
              </a:solidFill>
            </a:endParaRPr>
          </a:p>
        </p:txBody>
      </p:sp>
      <p:sp>
        <p:nvSpPr>
          <p:cNvPr id="6" name="Rectángulo 5"/>
          <p:cNvSpPr/>
          <p:nvPr/>
        </p:nvSpPr>
        <p:spPr>
          <a:xfrm>
            <a:off x="3953719" y="4038599"/>
            <a:ext cx="338648" cy="541866"/>
          </a:xfrm>
          <a:prstGeom prst="rect">
            <a:avLst/>
          </a:prstGeom>
          <a:solidFill>
            <a:schemeClr val="bg1"/>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xmlns="" id="{320F9E3A-D8ED-4F19-BA1F-816700223D18}"/>
              </a:ext>
            </a:extLst>
          </p:cNvPr>
          <p:cNvSpPr/>
          <p:nvPr/>
        </p:nvSpPr>
        <p:spPr>
          <a:xfrm>
            <a:off x="4059254" y="3970863"/>
            <a:ext cx="4419662" cy="706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1200" b="1" dirty="0" smtClean="0">
                <a:solidFill>
                  <a:schemeClr val="tx1"/>
                </a:solidFill>
                <a:latin typeface="Calibri"/>
                <a:cs typeface="Calibri"/>
              </a:rPr>
              <a:t>Descuento para todo trabajador, de acuerdo a lo percibido, a mayor monto, mayor impuesto, ver tabla del mes del SII.</a:t>
            </a:r>
          </a:p>
          <a:p>
            <a:endParaRPr lang="es-CL" sz="1200" b="1" dirty="0">
              <a:solidFill>
                <a:schemeClr val="tx1"/>
              </a:solidFill>
              <a:latin typeface="Calibri"/>
              <a:cs typeface="Calibri"/>
            </a:endParaRPr>
          </a:p>
        </p:txBody>
      </p:sp>
      <p:sp>
        <p:nvSpPr>
          <p:cNvPr id="21" name="Rectángulo 20"/>
          <p:cNvSpPr/>
          <p:nvPr/>
        </p:nvSpPr>
        <p:spPr>
          <a:xfrm>
            <a:off x="3928328" y="5003800"/>
            <a:ext cx="338648" cy="977899"/>
          </a:xfrm>
          <a:prstGeom prst="rect">
            <a:avLst/>
          </a:prstGeom>
          <a:solidFill>
            <a:schemeClr val="bg1"/>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xmlns="" id="{320F9E3A-D8ED-4F19-BA1F-816700223D18}"/>
              </a:ext>
            </a:extLst>
          </p:cNvPr>
          <p:cNvSpPr/>
          <p:nvPr/>
        </p:nvSpPr>
        <p:spPr>
          <a:xfrm>
            <a:off x="4021154" y="4961459"/>
            <a:ext cx="4538646" cy="1058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L" sz="1200" b="1" dirty="0" smtClean="0">
              <a:solidFill>
                <a:schemeClr val="tx1"/>
              </a:solidFill>
              <a:latin typeface="Calibri"/>
              <a:cs typeface="Calibri"/>
            </a:endParaRPr>
          </a:p>
          <a:p>
            <a:r>
              <a:rPr lang="es-CL" sz="1200" b="1" dirty="0" smtClean="0">
                <a:solidFill>
                  <a:schemeClr val="tx1"/>
                </a:solidFill>
                <a:latin typeface="Calibri"/>
                <a:cs typeface="Calibri"/>
              </a:rPr>
              <a:t>Son todos aquellos descuentos distintos a los dos puntos anteriores y deben ser pactados por escrito con tope de un 15% de la remuneración, con exclusión de: anticipos, descuentos caja y retención judicial 50%, </a:t>
            </a:r>
            <a:br>
              <a:rPr lang="es-CL" sz="1200" b="1" dirty="0" smtClean="0">
                <a:solidFill>
                  <a:schemeClr val="tx1"/>
                </a:solidFill>
                <a:latin typeface="Calibri"/>
                <a:cs typeface="Calibri"/>
              </a:rPr>
            </a:br>
            <a:r>
              <a:rPr lang="es-CL" sz="1200" b="1" dirty="0" smtClean="0">
                <a:solidFill>
                  <a:schemeClr val="tx1"/>
                </a:solidFill>
                <a:latin typeface="Calibri"/>
                <a:cs typeface="Calibri"/>
              </a:rPr>
              <a:t>Art. 58 CT.</a:t>
            </a:r>
          </a:p>
          <a:p>
            <a:endParaRPr lang="es-CL" sz="1200" b="1" dirty="0">
              <a:solidFill>
                <a:schemeClr val="tx1"/>
              </a:solidFill>
              <a:latin typeface="Calibri"/>
              <a:cs typeface="Calibri"/>
            </a:endParaRPr>
          </a:p>
        </p:txBody>
      </p:sp>
      <p:sp>
        <p:nvSpPr>
          <p:cNvPr id="25" name="Rectángulo 24">
            <a:extLst>
              <a:ext uri="{FF2B5EF4-FFF2-40B4-BE49-F238E27FC236}">
                <a16:creationId xmlns:a16="http://schemas.microsoft.com/office/drawing/2014/main" xmlns="" id="{320F9E3A-D8ED-4F19-BA1F-816700223D18}"/>
              </a:ext>
            </a:extLst>
          </p:cNvPr>
          <p:cNvSpPr/>
          <p:nvPr/>
        </p:nvSpPr>
        <p:spPr>
          <a:xfrm>
            <a:off x="4232817" y="2641599"/>
            <a:ext cx="728379" cy="1058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1200" b="1" dirty="0" smtClean="0">
                <a:solidFill>
                  <a:schemeClr val="tx1"/>
                </a:solidFill>
                <a:latin typeface="Calibri"/>
                <a:cs typeface="Calibri"/>
              </a:rPr>
              <a:t>AFP </a:t>
            </a:r>
          </a:p>
          <a:p>
            <a:r>
              <a:rPr lang="es-CL" sz="1200" b="1" dirty="0" smtClean="0">
                <a:solidFill>
                  <a:schemeClr val="tx1"/>
                </a:solidFill>
                <a:latin typeface="Calibri"/>
                <a:cs typeface="Calibri"/>
              </a:rPr>
              <a:t>SALUD   </a:t>
            </a:r>
          </a:p>
          <a:p>
            <a:r>
              <a:rPr lang="es-CL" sz="1200" b="1" dirty="0" smtClean="0">
                <a:solidFill>
                  <a:schemeClr val="tx1"/>
                </a:solidFill>
                <a:latin typeface="Calibri"/>
                <a:cs typeface="Calibri"/>
              </a:rPr>
              <a:t>AFC         </a:t>
            </a:r>
          </a:p>
          <a:p>
            <a:r>
              <a:rPr lang="es-CL" sz="1200" b="1" dirty="0" smtClean="0">
                <a:solidFill>
                  <a:schemeClr val="tx1"/>
                </a:solidFill>
                <a:latin typeface="Calibri"/>
                <a:cs typeface="Calibri"/>
              </a:rPr>
              <a:t>APV</a:t>
            </a:r>
          </a:p>
          <a:p>
            <a:endParaRPr lang="es-CL" sz="1200" b="1" dirty="0">
              <a:solidFill>
                <a:schemeClr val="tx1"/>
              </a:solidFill>
              <a:latin typeface="Calibri"/>
              <a:cs typeface="Calibri"/>
            </a:endParaRPr>
          </a:p>
        </p:txBody>
      </p:sp>
      <p:sp>
        <p:nvSpPr>
          <p:cNvPr id="17" name="Rectángulo 16">
            <a:extLst>
              <a:ext uri="{FF2B5EF4-FFF2-40B4-BE49-F238E27FC236}">
                <a16:creationId xmlns:a16="http://schemas.microsoft.com/office/drawing/2014/main" xmlns="" id="{320F9E3A-D8ED-4F19-BA1F-816700223D18}"/>
              </a:ext>
            </a:extLst>
          </p:cNvPr>
          <p:cNvSpPr/>
          <p:nvPr/>
        </p:nvSpPr>
        <p:spPr>
          <a:xfrm>
            <a:off x="4833919" y="2641597"/>
            <a:ext cx="4097929" cy="1058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1200" b="1" dirty="0" smtClean="0">
                <a:solidFill>
                  <a:schemeClr val="tx1"/>
                </a:solidFill>
                <a:latin typeface="Calibri"/>
                <a:cs typeface="Calibri"/>
              </a:rPr>
              <a:t>CÁLCULO </a:t>
            </a:r>
            <a:r>
              <a:rPr lang="es-CL" sz="1200" b="1" dirty="0">
                <a:solidFill>
                  <a:schemeClr val="tx1"/>
                </a:solidFill>
                <a:latin typeface="Calibri"/>
                <a:cs typeface="Calibri"/>
              </a:rPr>
              <a:t>SOBRE EL TOPE SEGÚN TABLA AFP</a:t>
            </a:r>
          </a:p>
          <a:p>
            <a:r>
              <a:rPr lang="es-CL" sz="1200" b="1" dirty="0" smtClean="0">
                <a:solidFill>
                  <a:schemeClr val="tx1"/>
                </a:solidFill>
                <a:latin typeface="Calibri"/>
                <a:cs typeface="Calibri"/>
              </a:rPr>
              <a:t>CÁLCULO </a:t>
            </a:r>
            <a:r>
              <a:rPr lang="es-CL" sz="1200" b="1" dirty="0">
                <a:solidFill>
                  <a:schemeClr val="tx1"/>
                </a:solidFill>
                <a:latin typeface="Calibri"/>
                <a:cs typeface="Calibri"/>
              </a:rPr>
              <a:t>SOBRE EL TOPE SEGÚN TABLA AFP</a:t>
            </a:r>
          </a:p>
          <a:p>
            <a:r>
              <a:rPr lang="es-CL" sz="1200" b="1" dirty="0" smtClean="0">
                <a:solidFill>
                  <a:schemeClr val="tx1"/>
                </a:solidFill>
                <a:latin typeface="Calibri"/>
                <a:cs typeface="Calibri"/>
              </a:rPr>
              <a:t>CÁLCULO </a:t>
            </a:r>
            <a:r>
              <a:rPr lang="es-CL" sz="1200" b="1" dirty="0">
                <a:solidFill>
                  <a:schemeClr val="tx1"/>
                </a:solidFill>
                <a:latin typeface="Calibri"/>
                <a:cs typeface="Calibri"/>
              </a:rPr>
              <a:t>SOBRE EL TOPE SEGÚN TABLA </a:t>
            </a:r>
            <a:r>
              <a:rPr lang="es-CL" sz="1200" b="1" dirty="0" smtClean="0">
                <a:solidFill>
                  <a:schemeClr val="tx1"/>
                </a:solidFill>
                <a:latin typeface="Calibri"/>
                <a:cs typeface="Calibri"/>
              </a:rPr>
              <a:t>AFC</a:t>
            </a:r>
          </a:p>
          <a:p>
            <a:r>
              <a:rPr lang="es-CL" sz="1200" b="1" dirty="0" smtClean="0">
                <a:solidFill>
                  <a:schemeClr val="tx1"/>
                </a:solidFill>
                <a:latin typeface="Calibri"/>
                <a:cs typeface="Calibri"/>
              </a:rPr>
              <a:t>Contrato pactado voluntariamente</a:t>
            </a:r>
          </a:p>
          <a:p>
            <a:endParaRPr lang="es-CL" sz="1200" b="1" dirty="0">
              <a:solidFill>
                <a:schemeClr val="tx1"/>
              </a:solidFill>
              <a:latin typeface="Calibri"/>
              <a:cs typeface="Calibri"/>
            </a:endParaRPr>
          </a:p>
        </p:txBody>
      </p:sp>
    </p:spTree>
    <p:extLst>
      <p:ext uri="{BB962C8B-B14F-4D97-AF65-F5344CB8AC3E}">
        <p14:creationId xmlns:p14="http://schemas.microsoft.com/office/powerpoint/2010/main" val="1473338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61962" y="1099106"/>
            <a:ext cx="8961438" cy="553998"/>
          </a:xfrm>
          <a:prstGeom prst="rect">
            <a:avLst/>
          </a:prstGeom>
        </p:spPr>
        <p:txBody>
          <a:bodyPr wrap="square">
            <a:noAutofit/>
          </a:bodyPr>
          <a:lstStyle/>
          <a:p>
            <a:r>
              <a:rPr lang="es-CL" sz="3000" b="1" dirty="0">
                <a:solidFill>
                  <a:srgbClr val="ED6B00"/>
                </a:solidFill>
                <a:latin typeface="Calibri"/>
                <a:ea typeface="Calibri"/>
                <a:cs typeface="Calibri"/>
              </a:rPr>
              <a:t>¿CÓMO SE OBTIENE EL </a:t>
            </a:r>
            <a:r>
              <a:rPr lang="es-CL" sz="3000" dirty="0">
                <a:solidFill>
                  <a:srgbClr val="A93501"/>
                </a:solidFill>
                <a:latin typeface="Calibri"/>
                <a:ea typeface="Calibri"/>
                <a:cs typeface="Calibri"/>
              </a:rPr>
              <a:t>LÍQUIDO A PAGO?</a:t>
            </a:r>
          </a:p>
        </p:txBody>
      </p:sp>
      <p:sp>
        <p:nvSpPr>
          <p:cNvPr id="8" name="CuadroTexto 7">
            <a:extLst>
              <a:ext uri="{FF2B5EF4-FFF2-40B4-BE49-F238E27FC236}">
                <a16:creationId xmlns:a16="http://schemas.microsoft.com/office/drawing/2014/main" xmlns="" id="{D7E6D026-7BB7-4BFB-B271-350F7967FA19}"/>
              </a:ext>
            </a:extLst>
          </p:cNvPr>
          <p:cNvSpPr txBox="1"/>
          <p:nvPr/>
        </p:nvSpPr>
        <p:spPr>
          <a:xfrm>
            <a:off x="6561939" y="2330626"/>
            <a:ext cx="8716161"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endParaRPr lang="es-CL" sz="1600" dirty="0">
              <a:latin typeface="Calibri"/>
              <a:cs typeface="Calibri"/>
            </a:endParaRPr>
          </a:p>
        </p:txBody>
      </p:sp>
      <p:sp>
        <p:nvSpPr>
          <p:cNvPr id="12" name="Freeform 7"/>
          <p:cNvSpPr>
            <a:spLocks/>
          </p:cNvSpPr>
          <p:nvPr/>
        </p:nvSpPr>
        <p:spPr bwMode="auto">
          <a:xfrm rot="16200000" flipH="1">
            <a:off x="1739904" y="2019301"/>
            <a:ext cx="139696" cy="2425704"/>
          </a:xfrm>
          <a:custGeom>
            <a:avLst/>
            <a:gdLst>
              <a:gd name="T0" fmla="*/ 0 w 124"/>
              <a:gd name="T1" fmla="*/ 0 h 2193"/>
              <a:gd name="T2" fmla="*/ 0 w 124"/>
              <a:gd name="T3" fmla="*/ 1611313 h 2193"/>
              <a:gd name="T4" fmla="*/ 196850 w 124"/>
              <a:gd name="T5" fmla="*/ 1790700 h 2193"/>
              <a:gd name="T6" fmla="*/ 0 w 124"/>
              <a:gd name="T7" fmla="*/ 1968500 h 2193"/>
              <a:gd name="T8" fmla="*/ 0 w 124"/>
              <a:gd name="T9" fmla="*/ 3481388 h 21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 h="2193">
                <a:moveTo>
                  <a:pt x="0" y="0"/>
                </a:moveTo>
                <a:lnTo>
                  <a:pt x="0" y="1015"/>
                </a:lnTo>
                <a:lnTo>
                  <a:pt x="124" y="1128"/>
                </a:lnTo>
                <a:lnTo>
                  <a:pt x="0" y="1240"/>
                </a:lnTo>
                <a:lnTo>
                  <a:pt x="0" y="2193"/>
                </a:lnTo>
              </a:path>
            </a:pathLst>
          </a:custGeom>
          <a:noFill/>
          <a:ln w="28575" cap="rnd" cmpd="sng">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L"/>
          </a:p>
        </p:txBody>
      </p:sp>
      <p:sp>
        <p:nvSpPr>
          <p:cNvPr id="22" name="CuadroTexto 21">
            <a:extLst>
              <a:ext uri="{FF2B5EF4-FFF2-40B4-BE49-F238E27FC236}">
                <a16:creationId xmlns="" xmlns:a16="http://schemas.microsoft.com/office/drawing/2014/main" id="{DF82457C-DC20-4915-80BE-08A4AB45E35F}"/>
              </a:ext>
            </a:extLst>
          </p:cNvPr>
          <p:cNvSpPr txBox="1"/>
          <p:nvPr/>
        </p:nvSpPr>
        <p:spPr>
          <a:xfrm>
            <a:off x="529555" y="1864366"/>
            <a:ext cx="2632745" cy="138499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s-CL" b="1" dirty="0">
                <a:solidFill>
                  <a:srgbClr val="A93501"/>
                </a:solidFill>
                <a:latin typeface="Calibri"/>
                <a:cs typeface="Calibri"/>
              </a:rPr>
              <a:t>Primero</a:t>
            </a:r>
            <a:r>
              <a:rPr lang="es-CL" dirty="0">
                <a:solidFill>
                  <a:srgbClr val="A93501"/>
                </a:solidFill>
                <a:latin typeface="Calibri"/>
                <a:cs typeface="Calibri"/>
              </a:rPr>
              <a:t> </a:t>
            </a:r>
            <a:r>
              <a:rPr lang="es-CL" dirty="0">
                <a:latin typeface="Calibri"/>
                <a:cs typeface="Calibri"/>
              </a:rPr>
              <a:t>debes determinar los haberes imponibles y no imponibles, con ello podrás obtener el </a:t>
            </a:r>
            <a:r>
              <a:rPr lang="es-CL" b="1" dirty="0">
                <a:latin typeface="Calibri"/>
                <a:cs typeface="Calibri"/>
              </a:rPr>
              <a:t>Total Imponible, Total no Imponible y Total haberes</a:t>
            </a:r>
            <a:r>
              <a:rPr lang="es-CL" b="1" dirty="0" smtClean="0">
                <a:latin typeface="Calibri"/>
                <a:cs typeface="Calibri"/>
              </a:rPr>
              <a:t>.</a:t>
            </a:r>
            <a:endParaRPr lang="es-CL" b="1" dirty="0">
              <a:latin typeface="Calibri"/>
              <a:cs typeface="Calibri"/>
            </a:endParaRPr>
          </a:p>
          <a:p>
            <a:endParaRPr lang="es-CL" dirty="0">
              <a:latin typeface="Calibri"/>
              <a:cs typeface="Calibri"/>
            </a:endParaRPr>
          </a:p>
        </p:txBody>
      </p:sp>
      <p:sp>
        <p:nvSpPr>
          <p:cNvPr id="23" name="CuadroTexto 22">
            <a:extLst>
              <a:ext uri="{FF2B5EF4-FFF2-40B4-BE49-F238E27FC236}">
                <a16:creationId xmlns="" xmlns:a16="http://schemas.microsoft.com/office/drawing/2014/main" id="{DF340A00-49B9-4162-971C-538D9C0D476C}"/>
              </a:ext>
            </a:extLst>
          </p:cNvPr>
          <p:cNvSpPr txBox="1"/>
          <p:nvPr/>
        </p:nvSpPr>
        <p:spPr>
          <a:xfrm>
            <a:off x="3372491" y="1864366"/>
            <a:ext cx="2877424" cy="138499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s-CL" b="1" dirty="0" smtClean="0">
                <a:solidFill>
                  <a:srgbClr val="A93501"/>
                </a:solidFill>
                <a:latin typeface="Calibri"/>
                <a:cs typeface="Calibri"/>
              </a:rPr>
              <a:t>Segundo</a:t>
            </a:r>
            <a:r>
              <a:rPr lang="es-CL" dirty="0" smtClean="0">
                <a:latin typeface="Calibri"/>
                <a:cs typeface="Calibri"/>
              </a:rPr>
              <a:t>, </a:t>
            </a:r>
            <a:r>
              <a:rPr lang="es-CL" dirty="0">
                <a:latin typeface="Calibri"/>
                <a:cs typeface="Calibri"/>
              </a:rPr>
              <a:t>debes determinar los descuentos aplicados a las liquidaciones, como los descuentos previsionales, impuesto único , descuentos varios o convencionales y total Descuentos.</a:t>
            </a:r>
          </a:p>
        </p:txBody>
      </p:sp>
      <p:sp>
        <p:nvSpPr>
          <p:cNvPr id="26" name="CuadroTexto 25">
            <a:extLst>
              <a:ext uri="{FF2B5EF4-FFF2-40B4-BE49-F238E27FC236}">
                <a16:creationId xmlns="" xmlns:a16="http://schemas.microsoft.com/office/drawing/2014/main" id="{271D2497-7B9E-427F-8826-19097CCFD246}"/>
              </a:ext>
            </a:extLst>
          </p:cNvPr>
          <p:cNvSpPr txBox="1"/>
          <p:nvPr/>
        </p:nvSpPr>
        <p:spPr>
          <a:xfrm>
            <a:off x="6261450" y="1864366"/>
            <a:ext cx="2107850" cy="181588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s-CL" b="1" dirty="0">
                <a:solidFill>
                  <a:srgbClr val="A93501"/>
                </a:solidFill>
                <a:latin typeface="Calibri"/>
                <a:cs typeface="Calibri"/>
              </a:rPr>
              <a:t>Tercero</a:t>
            </a:r>
            <a:r>
              <a:rPr lang="es-CL" dirty="0">
                <a:latin typeface="Calibri"/>
                <a:cs typeface="Calibri"/>
              </a:rPr>
              <a:t>, al tener resuelto los dos puntos anteriores podremos obtener </a:t>
            </a:r>
            <a:r>
              <a:rPr lang="es-CL" b="1" dirty="0">
                <a:latin typeface="Calibri"/>
                <a:cs typeface="Calibri"/>
              </a:rPr>
              <a:t>el </a:t>
            </a:r>
            <a:r>
              <a:rPr lang="es-CL" b="1" dirty="0" smtClean="0">
                <a:latin typeface="Calibri"/>
                <a:cs typeface="Calibri"/>
              </a:rPr>
              <a:t>líquido </a:t>
            </a:r>
            <a:r>
              <a:rPr lang="es-CL" b="1" dirty="0">
                <a:latin typeface="Calibri"/>
                <a:cs typeface="Calibri"/>
              </a:rPr>
              <a:t>a pago del </a:t>
            </a:r>
            <a:r>
              <a:rPr lang="es-CL" b="1" dirty="0" smtClean="0">
                <a:latin typeface="Calibri"/>
                <a:cs typeface="Calibri"/>
              </a:rPr>
              <a:t>trabajador.</a:t>
            </a:r>
            <a:endParaRPr lang="es-CL" b="1" dirty="0">
              <a:latin typeface="Calibri"/>
              <a:cs typeface="Calibri"/>
            </a:endParaRPr>
          </a:p>
          <a:p>
            <a:endParaRPr lang="es-CL" dirty="0">
              <a:latin typeface="Calibri"/>
              <a:cs typeface="Calibri"/>
            </a:endParaRPr>
          </a:p>
          <a:p>
            <a:endParaRPr lang="es-CL" dirty="0">
              <a:latin typeface="Calibri"/>
              <a:cs typeface="Calibri"/>
            </a:endParaRPr>
          </a:p>
          <a:p>
            <a:endParaRPr lang="es-CL" dirty="0">
              <a:latin typeface="Calibri"/>
              <a:cs typeface="Calibri"/>
            </a:endParaRPr>
          </a:p>
        </p:txBody>
      </p:sp>
      <p:pic>
        <p:nvPicPr>
          <p:cNvPr id="27" name="Imagen 26">
            <a:extLst>
              <a:ext uri="{FF2B5EF4-FFF2-40B4-BE49-F238E27FC236}">
                <a16:creationId xmlns="" xmlns:a16="http://schemas.microsoft.com/office/drawing/2014/main" id="{0F71FCCF-5431-45CB-A5E6-BC92EB99BB26}"/>
              </a:ext>
            </a:extLst>
          </p:cNvPr>
          <p:cNvPicPr>
            <a:picLocks noChangeAspect="1"/>
          </p:cNvPicPr>
          <p:nvPr/>
        </p:nvPicPr>
        <p:blipFill>
          <a:blip r:embed="rId2" cstate="print"/>
          <a:stretch>
            <a:fillRect/>
          </a:stretch>
        </p:blipFill>
        <p:spPr>
          <a:xfrm>
            <a:off x="605755" y="3382200"/>
            <a:ext cx="2426752" cy="3357125"/>
          </a:xfrm>
          <a:prstGeom prst="rect">
            <a:avLst/>
          </a:prstGeom>
        </p:spPr>
      </p:pic>
      <p:pic>
        <p:nvPicPr>
          <p:cNvPr id="28" name="Imagen 27">
            <a:extLst>
              <a:ext uri="{FF2B5EF4-FFF2-40B4-BE49-F238E27FC236}">
                <a16:creationId xmlns="" xmlns:a16="http://schemas.microsoft.com/office/drawing/2014/main" id="{129C4E20-79C0-429F-B852-B8F2F34C1661}"/>
              </a:ext>
            </a:extLst>
          </p:cNvPr>
          <p:cNvPicPr>
            <a:picLocks noChangeAspect="1"/>
          </p:cNvPicPr>
          <p:nvPr/>
        </p:nvPicPr>
        <p:blipFill>
          <a:blip r:embed="rId3" cstate="print"/>
          <a:stretch>
            <a:fillRect/>
          </a:stretch>
        </p:blipFill>
        <p:spPr>
          <a:xfrm>
            <a:off x="3484339" y="3490323"/>
            <a:ext cx="2426752" cy="2363358"/>
          </a:xfrm>
          <a:prstGeom prst="rect">
            <a:avLst/>
          </a:prstGeom>
        </p:spPr>
      </p:pic>
      <p:pic>
        <p:nvPicPr>
          <p:cNvPr id="29" name="Imagen 28">
            <a:extLst>
              <a:ext uri="{FF2B5EF4-FFF2-40B4-BE49-F238E27FC236}">
                <a16:creationId xmlns="" xmlns:a16="http://schemas.microsoft.com/office/drawing/2014/main" id="{97ADD782-0800-4989-8F16-06773B9ED817}"/>
              </a:ext>
            </a:extLst>
          </p:cNvPr>
          <p:cNvPicPr>
            <a:picLocks noChangeAspect="1"/>
          </p:cNvPicPr>
          <p:nvPr/>
        </p:nvPicPr>
        <p:blipFill>
          <a:blip r:embed="rId4" cstate="print"/>
          <a:stretch>
            <a:fillRect/>
          </a:stretch>
        </p:blipFill>
        <p:spPr>
          <a:xfrm>
            <a:off x="6336248" y="3401421"/>
            <a:ext cx="2426752" cy="1255760"/>
          </a:xfrm>
          <a:prstGeom prst="rect">
            <a:avLst/>
          </a:prstGeom>
          <a:ln>
            <a:solidFill>
              <a:srgbClr val="002060"/>
            </a:solidFill>
          </a:ln>
        </p:spPr>
      </p:pic>
      <p:sp>
        <p:nvSpPr>
          <p:cNvPr id="30" name="Freeform 7"/>
          <p:cNvSpPr>
            <a:spLocks/>
          </p:cNvSpPr>
          <p:nvPr/>
        </p:nvSpPr>
        <p:spPr bwMode="auto">
          <a:xfrm rot="16200000" flipH="1">
            <a:off x="4597404" y="2133601"/>
            <a:ext cx="139696" cy="2425704"/>
          </a:xfrm>
          <a:custGeom>
            <a:avLst/>
            <a:gdLst>
              <a:gd name="T0" fmla="*/ 0 w 124"/>
              <a:gd name="T1" fmla="*/ 0 h 2193"/>
              <a:gd name="T2" fmla="*/ 0 w 124"/>
              <a:gd name="T3" fmla="*/ 1611313 h 2193"/>
              <a:gd name="T4" fmla="*/ 196850 w 124"/>
              <a:gd name="T5" fmla="*/ 1790700 h 2193"/>
              <a:gd name="T6" fmla="*/ 0 w 124"/>
              <a:gd name="T7" fmla="*/ 1968500 h 2193"/>
              <a:gd name="T8" fmla="*/ 0 w 124"/>
              <a:gd name="T9" fmla="*/ 3481388 h 21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 h="2193">
                <a:moveTo>
                  <a:pt x="0" y="0"/>
                </a:moveTo>
                <a:lnTo>
                  <a:pt x="0" y="1015"/>
                </a:lnTo>
                <a:lnTo>
                  <a:pt x="124" y="1128"/>
                </a:lnTo>
                <a:lnTo>
                  <a:pt x="0" y="1240"/>
                </a:lnTo>
                <a:lnTo>
                  <a:pt x="0" y="2193"/>
                </a:lnTo>
              </a:path>
            </a:pathLst>
          </a:custGeom>
          <a:noFill/>
          <a:ln w="28575" cap="rnd" cmpd="sng">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L"/>
          </a:p>
        </p:txBody>
      </p:sp>
      <p:sp>
        <p:nvSpPr>
          <p:cNvPr id="31" name="Freeform 7"/>
          <p:cNvSpPr>
            <a:spLocks/>
          </p:cNvSpPr>
          <p:nvPr/>
        </p:nvSpPr>
        <p:spPr bwMode="auto">
          <a:xfrm rot="16200000" flipH="1">
            <a:off x="7416804" y="2019302"/>
            <a:ext cx="139696" cy="2425704"/>
          </a:xfrm>
          <a:custGeom>
            <a:avLst/>
            <a:gdLst>
              <a:gd name="T0" fmla="*/ 0 w 124"/>
              <a:gd name="T1" fmla="*/ 0 h 2193"/>
              <a:gd name="T2" fmla="*/ 0 w 124"/>
              <a:gd name="T3" fmla="*/ 1611313 h 2193"/>
              <a:gd name="T4" fmla="*/ 196850 w 124"/>
              <a:gd name="T5" fmla="*/ 1790700 h 2193"/>
              <a:gd name="T6" fmla="*/ 0 w 124"/>
              <a:gd name="T7" fmla="*/ 1968500 h 2193"/>
              <a:gd name="T8" fmla="*/ 0 w 124"/>
              <a:gd name="T9" fmla="*/ 3481388 h 21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 h="2193">
                <a:moveTo>
                  <a:pt x="0" y="0"/>
                </a:moveTo>
                <a:lnTo>
                  <a:pt x="0" y="1015"/>
                </a:lnTo>
                <a:lnTo>
                  <a:pt x="124" y="1128"/>
                </a:lnTo>
                <a:lnTo>
                  <a:pt x="0" y="1240"/>
                </a:lnTo>
                <a:lnTo>
                  <a:pt x="0" y="2193"/>
                </a:lnTo>
              </a:path>
            </a:pathLst>
          </a:custGeom>
          <a:noFill/>
          <a:ln w="28575" cap="rnd" cmpd="sng">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L"/>
          </a:p>
        </p:txBody>
      </p:sp>
      <p:cxnSp>
        <p:nvCxnSpPr>
          <p:cNvPr id="10" name="Conector recto 9"/>
          <p:cNvCxnSpPr/>
          <p:nvPr/>
        </p:nvCxnSpPr>
        <p:spPr>
          <a:xfrm>
            <a:off x="580355" y="1828800"/>
            <a:ext cx="8144545" cy="0"/>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0598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101;p3"/>
          <p:cNvSpPr/>
          <p:nvPr/>
        </p:nvSpPr>
        <p:spPr>
          <a:xfrm>
            <a:off x="508000" y="2349500"/>
            <a:ext cx="8013700" cy="4229100"/>
          </a:xfrm>
          <a:prstGeom prst="roundRect">
            <a:avLst>
              <a:gd name="adj" fmla="val 4315"/>
            </a:avLst>
          </a:prstGeom>
          <a:solidFill>
            <a:schemeClr val="bg1"/>
          </a:solidFill>
          <a:ln w="1270"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 name="Rectángulo 1"/>
          <p:cNvSpPr/>
          <p:nvPr/>
        </p:nvSpPr>
        <p:spPr>
          <a:xfrm>
            <a:off x="398462" y="1149906"/>
            <a:ext cx="8961438" cy="553998"/>
          </a:xfrm>
          <a:prstGeom prst="rect">
            <a:avLst/>
          </a:prstGeom>
        </p:spPr>
        <p:txBody>
          <a:bodyPr wrap="square">
            <a:noAutofit/>
          </a:bodyPr>
          <a:lstStyle/>
          <a:p>
            <a:r>
              <a:rPr lang="es-CL" sz="3200" b="1" dirty="0">
                <a:solidFill>
                  <a:srgbClr val="ED6B00"/>
                </a:solidFill>
                <a:latin typeface="Calibri"/>
                <a:ea typeface="Calibri"/>
                <a:cs typeface="Calibri"/>
              </a:rPr>
              <a:t>¿QUÉ ES EL </a:t>
            </a:r>
            <a:r>
              <a:rPr lang="es-CL" sz="3200" dirty="0">
                <a:solidFill>
                  <a:srgbClr val="A93501"/>
                </a:solidFill>
                <a:latin typeface="Calibri"/>
                <a:ea typeface="Calibri"/>
                <a:cs typeface="Calibri"/>
              </a:rPr>
              <a:t>APORTE PATRONAL?</a:t>
            </a:r>
          </a:p>
        </p:txBody>
      </p:sp>
      <p:sp>
        <p:nvSpPr>
          <p:cNvPr id="7" name="CuadroTexto 6">
            <a:extLst>
              <a:ext uri="{FF2B5EF4-FFF2-40B4-BE49-F238E27FC236}">
                <a16:creationId xmlns:a16="http://schemas.microsoft.com/office/drawing/2014/main" xmlns="" id="{FC4BA5D4-467F-4A6B-8FBB-E989E3DF2838}"/>
              </a:ext>
            </a:extLst>
          </p:cNvPr>
          <p:cNvSpPr txBox="1"/>
          <p:nvPr/>
        </p:nvSpPr>
        <p:spPr>
          <a:xfrm>
            <a:off x="6561939" y="1438595"/>
            <a:ext cx="8716161" cy="5232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endParaRPr lang="es-CL" sz="2800" b="1" dirty="0">
              <a:solidFill>
                <a:srgbClr val="ED6B00"/>
              </a:solidFill>
              <a:latin typeface="Calibri"/>
              <a:ea typeface="Calibri"/>
              <a:cs typeface="Calibri"/>
            </a:endParaRPr>
          </a:p>
        </p:txBody>
      </p:sp>
      <p:sp>
        <p:nvSpPr>
          <p:cNvPr id="8" name="CuadroTexto 7">
            <a:extLst>
              <a:ext uri="{FF2B5EF4-FFF2-40B4-BE49-F238E27FC236}">
                <a16:creationId xmlns:a16="http://schemas.microsoft.com/office/drawing/2014/main" xmlns="" id="{D7E6D026-7BB7-4BFB-B271-350F7967FA19}"/>
              </a:ext>
            </a:extLst>
          </p:cNvPr>
          <p:cNvSpPr txBox="1"/>
          <p:nvPr/>
        </p:nvSpPr>
        <p:spPr>
          <a:xfrm>
            <a:off x="6561939" y="2330626"/>
            <a:ext cx="8716161" cy="33855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endParaRPr lang="es-CL" sz="1600" dirty="0">
              <a:latin typeface="Calibri"/>
              <a:cs typeface="Calibri"/>
            </a:endParaRPr>
          </a:p>
        </p:txBody>
      </p:sp>
      <p:sp>
        <p:nvSpPr>
          <p:cNvPr id="14" name="CuadroTexto 13">
            <a:extLst>
              <a:ext uri="{FF2B5EF4-FFF2-40B4-BE49-F238E27FC236}">
                <a16:creationId xmlns="" xmlns:a16="http://schemas.microsoft.com/office/drawing/2014/main" id="{94701116-C638-4E53-9E0D-7123B74F9FD7}"/>
              </a:ext>
            </a:extLst>
          </p:cNvPr>
          <p:cNvSpPr txBox="1"/>
          <p:nvPr/>
        </p:nvSpPr>
        <p:spPr>
          <a:xfrm>
            <a:off x="819267" y="2612763"/>
            <a:ext cx="7156333" cy="370357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spcBef>
                <a:spcPts val="1100"/>
              </a:spcBef>
            </a:pPr>
            <a:r>
              <a:rPr lang="es-CL" sz="1800" dirty="0">
                <a:latin typeface="Calibri"/>
                <a:cs typeface="Calibri"/>
              </a:rPr>
              <a:t>El aporte patronal es el costo que tiene el Empleador por tener trabajadores </a:t>
            </a:r>
            <a:r>
              <a:rPr lang="es-CL" sz="1800" dirty="0" smtClean="0">
                <a:latin typeface="Calibri"/>
                <a:cs typeface="Calibri"/>
              </a:rPr>
              <a:t>contratados</a:t>
            </a:r>
            <a:r>
              <a:rPr lang="es-CL" sz="1800" dirty="0">
                <a:latin typeface="Calibri"/>
                <a:cs typeface="Calibri"/>
              </a:rPr>
              <a:t>, los que se podría separar en costos directos y costos indirectos</a:t>
            </a:r>
            <a:r>
              <a:rPr lang="es-CL" sz="1800" dirty="0" smtClean="0">
                <a:latin typeface="Calibri"/>
                <a:cs typeface="Calibri"/>
              </a:rPr>
              <a:t>.</a:t>
            </a:r>
            <a:endParaRPr lang="es-CL" sz="1800" dirty="0">
              <a:latin typeface="Calibri"/>
              <a:cs typeface="Calibri"/>
            </a:endParaRPr>
          </a:p>
          <a:p>
            <a:pPr>
              <a:spcBef>
                <a:spcPts val="1100"/>
              </a:spcBef>
            </a:pPr>
            <a:r>
              <a:rPr lang="es-CL" sz="1800" dirty="0">
                <a:latin typeface="Calibri"/>
                <a:cs typeface="Calibri"/>
              </a:rPr>
              <a:t>En los sistemas de seguridad social de tipo contributivo, es decir, financiados mediante contribuciones laborales, y este financiamiento  esta compuesto por dos partes fundamentales</a:t>
            </a:r>
            <a:r>
              <a:rPr lang="es-CL" sz="1800" dirty="0" smtClean="0">
                <a:latin typeface="Calibri"/>
                <a:cs typeface="Calibri"/>
              </a:rPr>
              <a:t>:</a:t>
            </a:r>
            <a:endParaRPr lang="es-CL" sz="1800" dirty="0">
              <a:latin typeface="Calibri"/>
              <a:cs typeface="Calibri"/>
            </a:endParaRPr>
          </a:p>
          <a:p>
            <a:pPr marL="342900" indent="-342900">
              <a:spcBef>
                <a:spcPts val="1100"/>
              </a:spcBef>
              <a:buFont typeface="+mj-lt"/>
              <a:buAutoNum type="arabicPeriod"/>
            </a:pPr>
            <a:r>
              <a:rPr lang="es-CL" sz="1800" b="1" dirty="0">
                <a:latin typeface="Calibri"/>
                <a:cs typeface="Calibri"/>
              </a:rPr>
              <a:t>Por un lado los aportes de los trabajadores (que se deduce de sus sueldo, Descuentos Previsionales)</a:t>
            </a:r>
          </a:p>
          <a:p>
            <a:pPr marL="342900" indent="-342900">
              <a:spcBef>
                <a:spcPts val="1100"/>
              </a:spcBef>
              <a:buFont typeface="+mj-lt"/>
              <a:buAutoNum type="arabicPeriod"/>
            </a:pPr>
            <a:r>
              <a:rPr lang="es-CL" sz="1800" b="1" dirty="0">
                <a:latin typeface="Calibri"/>
                <a:cs typeface="Calibri"/>
              </a:rPr>
              <a:t>Por otro los aportes </a:t>
            </a:r>
            <a:r>
              <a:rPr lang="es-CL" sz="1800" b="1" dirty="0" smtClean="0">
                <a:latin typeface="Calibri"/>
                <a:cs typeface="Calibri"/>
              </a:rPr>
              <a:t>patronales que </a:t>
            </a:r>
            <a:r>
              <a:rPr lang="es-CL" sz="1800" b="1" dirty="0">
                <a:latin typeface="Calibri"/>
                <a:cs typeface="Calibri"/>
              </a:rPr>
              <a:t>corresponden a sus empleadores</a:t>
            </a:r>
            <a:r>
              <a:rPr lang="es-CL" sz="1800" b="1" dirty="0" smtClean="0">
                <a:latin typeface="Calibri"/>
                <a:cs typeface="Calibri"/>
              </a:rPr>
              <a:t>.</a:t>
            </a:r>
            <a:endParaRPr lang="es-CL" sz="1800" dirty="0">
              <a:latin typeface="Calibri"/>
              <a:cs typeface="Calibri"/>
            </a:endParaRPr>
          </a:p>
          <a:p>
            <a:pPr>
              <a:spcBef>
                <a:spcPts val="1100"/>
              </a:spcBef>
            </a:pPr>
            <a:r>
              <a:rPr lang="es-CL" sz="1800" dirty="0">
                <a:latin typeface="Calibri"/>
                <a:cs typeface="Calibri"/>
              </a:rPr>
              <a:t>Los aportes patronales resultan ser aquellas sumas de dinero que el patrón estará obligado a aportar al Estado por tener empleados. </a:t>
            </a:r>
          </a:p>
        </p:txBody>
      </p:sp>
    </p:spTree>
    <p:extLst>
      <p:ext uri="{BB962C8B-B14F-4D97-AF65-F5344CB8AC3E}">
        <p14:creationId xmlns:p14="http://schemas.microsoft.com/office/powerpoint/2010/main" val="2961863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01;p3"/>
          <p:cNvSpPr/>
          <p:nvPr/>
        </p:nvSpPr>
        <p:spPr>
          <a:xfrm>
            <a:off x="609600" y="2197100"/>
            <a:ext cx="7454900" cy="3632200"/>
          </a:xfrm>
          <a:prstGeom prst="roundRect">
            <a:avLst>
              <a:gd name="adj" fmla="val 4315"/>
            </a:avLst>
          </a:prstGeom>
          <a:solidFill>
            <a:schemeClr val="bg1"/>
          </a:solidFill>
          <a:ln w="1270"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 name="Google Shape;101;p3"/>
          <p:cNvSpPr/>
          <p:nvPr/>
        </p:nvSpPr>
        <p:spPr>
          <a:xfrm>
            <a:off x="571500" y="6134100"/>
            <a:ext cx="7429500" cy="647700"/>
          </a:xfrm>
          <a:prstGeom prst="roundRect">
            <a:avLst>
              <a:gd name="adj" fmla="val 17281"/>
            </a:avLst>
          </a:prstGeom>
          <a:solidFill>
            <a:schemeClr val="accent4">
              <a:lumMod val="40000"/>
              <a:lumOff val="60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 name="Rectángulo 1"/>
          <p:cNvSpPr/>
          <p:nvPr/>
        </p:nvSpPr>
        <p:spPr>
          <a:xfrm>
            <a:off x="487362" y="1175306"/>
            <a:ext cx="9050338" cy="553998"/>
          </a:xfrm>
          <a:prstGeom prst="rect">
            <a:avLst/>
          </a:prstGeom>
        </p:spPr>
        <p:txBody>
          <a:bodyPr wrap="square">
            <a:noAutofit/>
          </a:bodyPr>
          <a:lstStyle/>
          <a:p>
            <a:r>
              <a:rPr lang="es-CL" sz="3400" b="1" dirty="0" smtClean="0">
                <a:solidFill>
                  <a:srgbClr val="ED6B00"/>
                </a:solidFill>
                <a:latin typeface="Calibri"/>
                <a:ea typeface="Calibri"/>
                <a:cs typeface="Calibri"/>
              </a:rPr>
              <a:t>COSTOS </a:t>
            </a:r>
            <a:r>
              <a:rPr lang="es-CL" sz="3400" dirty="0" smtClean="0">
                <a:solidFill>
                  <a:srgbClr val="800000"/>
                </a:solidFill>
                <a:latin typeface="Calibri"/>
                <a:ea typeface="Calibri"/>
                <a:cs typeface="Calibri"/>
              </a:rPr>
              <a:t>DIRECTOS</a:t>
            </a:r>
            <a:endParaRPr lang="es-CL" sz="3400" dirty="0">
              <a:solidFill>
                <a:srgbClr val="800000"/>
              </a:solidFill>
              <a:latin typeface="Calibri"/>
              <a:ea typeface="Calibri"/>
              <a:cs typeface="Calibri"/>
            </a:endParaRPr>
          </a:p>
          <a:p>
            <a:endParaRPr lang="es-CL" sz="3200" dirty="0">
              <a:solidFill>
                <a:srgbClr val="800000"/>
              </a:solidFill>
              <a:latin typeface="Calibri"/>
              <a:ea typeface="Calibri"/>
              <a:cs typeface="Calibri"/>
            </a:endParaRPr>
          </a:p>
        </p:txBody>
      </p:sp>
      <p:sp>
        <p:nvSpPr>
          <p:cNvPr id="3" name="Rectangle 3"/>
          <p:cNvSpPr txBox="1">
            <a:spLocks noChangeArrowheads="1"/>
          </p:cNvSpPr>
          <p:nvPr/>
        </p:nvSpPr>
        <p:spPr>
          <a:xfrm>
            <a:off x="5928063" y="2672257"/>
            <a:ext cx="4469553" cy="703474"/>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endParaRPr lang="es-ES" sz="2600" b="1" dirty="0">
              <a:solidFill>
                <a:srgbClr val="ED6B00"/>
              </a:solidFill>
              <a:latin typeface="Calibri"/>
              <a:ea typeface="Calibri"/>
              <a:cs typeface="Calibri"/>
            </a:endParaRPr>
          </a:p>
        </p:txBody>
      </p:sp>
      <p:sp>
        <p:nvSpPr>
          <p:cNvPr id="13" name="CuadroTexto 12">
            <a:extLst>
              <a:ext uri="{FF2B5EF4-FFF2-40B4-BE49-F238E27FC236}">
                <a16:creationId xmlns="" xmlns:a16="http://schemas.microsoft.com/office/drawing/2014/main" id="{83696C82-8C1D-442C-A6E7-17C5ACAFCE37}"/>
              </a:ext>
            </a:extLst>
          </p:cNvPr>
          <p:cNvSpPr txBox="1"/>
          <p:nvPr/>
        </p:nvSpPr>
        <p:spPr>
          <a:xfrm>
            <a:off x="772252" y="2230044"/>
            <a:ext cx="6873148" cy="322395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spcBef>
                <a:spcPts val="1100"/>
              </a:spcBef>
            </a:pPr>
            <a:endParaRPr lang="es-CL" sz="1600" dirty="0">
              <a:latin typeface="Calibri"/>
              <a:cs typeface="Calibri"/>
            </a:endParaRPr>
          </a:p>
          <a:p>
            <a:pPr marL="140400" indent="-140400">
              <a:spcBef>
                <a:spcPts val="1100"/>
              </a:spcBef>
              <a:buFont typeface="Arial"/>
              <a:buChar char="•"/>
            </a:pPr>
            <a:r>
              <a:rPr lang="es-CL" sz="1600" b="1" u="sng" dirty="0">
                <a:solidFill>
                  <a:srgbClr val="A93501"/>
                </a:solidFill>
                <a:latin typeface="Calibri"/>
                <a:cs typeface="Calibri"/>
              </a:rPr>
              <a:t>SIS: </a:t>
            </a:r>
            <a:r>
              <a:rPr lang="es-CL" sz="1600" dirty="0">
                <a:latin typeface="Calibri"/>
                <a:cs typeface="Calibri"/>
              </a:rPr>
              <a:t>El costo del </a:t>
            </a:r>
            <a:r>
              <a:rPr lang="es-CL" sz="1600" b="1" dirty="0">
                <a:latin typeface="Calibri"/>
                <a:cs typeface="Calibri"/>
              </a:rPr>
              <a:t>Seguro de Invalidez y Sobrevivencia es de 1,99 % del la Remuneración imponible del </a:t>
            </a:r>
            <a:r>
              <a:rPr lang="es-CL" sz="1600" b="1" dirty="0" smtClean="0">
                <a:latin typeface="Calibri"/>
                <a:cs typeface="Calibri"/>
              </a:rPr>
              <a:t>trabajador </a:t>
            </a:r>
            <a:r>
              <a:rPr lang="es-CL" sz="1600" dirty="0">
                <a:latin typeface="Calibri"/>
                <a:cs typeface="Calibri"/>
              </a:rPr>
              <a:t>( octubre 2020, monto variable de acuerdo a la licitación que se realiza cada dos años)</a:t>
            </a:r>
            <a:r>
              <a:rPr lang="es-CL" sz="1600" dirty="0" smtClean="0">
                <a:latin typeface="Calibri"/>
                <a:cs typeface="Calibri"/>
              </a:rPr>
              <a:t>.</a:t>
            </a:r>
            <a:endParaRPr lang="es-CL" sz="1600" dirty="0">
              <a:latin typeface="Calibri"/>
              <a:cs typeface="Calibri"/>
            </a:endParaRPr>
          </a:p>
          <a:p>
            <a:pPr marL="140400" indent="-140400">
              <a:spcBef>
                <a:spcPts val="1100"/>
              </a:spcBef>
              <a:buFont typeface="Arial"/>
              <a:buChar char="•"/>
            </a:pPr>
            <a:r>
              <a:rPr lang="es-CL" sz="1600" dirty="0">
                <a:latin typeface="Calibri"/>
                <a:cs typeface="Calibri"/>
              </a:rPr>
              <a:t>En el caso de los trabajadores dependientes, el pago del seguro es de costo del empleador y en el caso de los </a:t>
            </a:r>
            <a:r>
              <a:rPr lang="es-CL" sz="1600" dirty="0" smtClean="0">
                <a:latin typeface="Calibri"/>
                <a:cs typeface="Calibri"/>
              </a:rPr>
              <a:t>trabajadores, </a:t>
            </a:r>
            <a:r>
              <a:rPr lang="es-CL" sz="1600" dirty="0">
                <a:latin typeface="Calibri"/>
                <a:cs typeface="Calibri"/>
              </a:rPr>
              <a:t>independientes es de costo de ellos mismos, y se paga el valor directamente en la AFP</a:t>
            </a:r>
            <a:r>
              <a:rPr lang="es-CL" sz="1600" dirty="0" smtClean="0">
                <a:latin typeface="Calibri"/>
                <a:cs typeface="Calibri"/>
              </a:rPr>
              <a:t>.</a:t>
            </a:r>
            <a:endParaRPr lang="es-CL" sz="1600" dirty="0">
              <a:latin typeface="Calibri"/>
              <a:cs typeface="Calibri"/>
            </a:endParaRPr>
          </a:p>
          <a:p>
            <a:pPr marL="140400" indent="-140400">
              <a:spcBef>
                <a:spcPts val="1100"/>
              </a:spcBef>
              <a:buFont typeface="Arial"/>
              <a:buChar char="•"/>
            </a:pPr>
            <a:r>
              <a:rPr lang="es-CL" sz="1600" dirty="0">
                <a:latin typeface="Calibri"/>
                <a:cs typeface="Calibri"/>
              </a:rPr>
              <a:t>El pago periódico del seguro da protección a los beneficiarios de sobrevivencia en caso de </a:t>
            </a:r>
            <a:r>
              <a:rPr lang="es-CL" sz="1600" dirty="0" smtClean="0">
                <a:latin typeface="Calibri"/>
                <a:cs typeface="Calibri"/>
              </a:rPr>
              <a:t> fallecimiento </a:t>
            </a:r>
            <a:r>
              <a:rPr lang="es-CL" sz="1600" dirty="0">
                <a:latin typeface="Calibri"/>
                <a:cs typeface="Calibri"/>
              </a:rPr>
              <a:t>del trabajador y en caso de alguna enfermedad de origen común, permite pensionarse por Invalidez en cualquier momento que se produzca el menoscabo de las capacidades laborales.</a:t>
            </a:r>
          </a:p>
        </p:txBody>
      </p:sp>
      <p:sp>
        <p:nvSpPr>
          <p:cNvPr id="4" name="Rectángulo 3"/>
          <p:cNvSpPr/>
          <p:nvPr/>
        </p:nvSpPr>
        <p:spPr>
          <a:xfrm>
            <a:off x="1956125" y="6242150"/>
            <a:ext cx="4660250" cy="338554"/>
          </a:xfrm>
          <a:prstGeom prst="rect">
            <a:avLst/>
          </a:prstGeom>
        </p:spPr>
        <p:txBody>
          <a:bodyPr wrap="none">
            <a:spAutoFit/>
          </a:bodyPr>
          <a:lstStyle/>
          <a:p>
            <a:pPr algn="ctr"/>
            <a:r>
              <a:rPr lang="es-CL" sz="1600" b="1" dirty="0">
                <a:solidFill>
                  <a:srgbClr val="A93501"/>
                </a:solidFill>
                <a:latin typeface="Calibri"/>
                <a:cs typeface="Calibri"/>
              </a:rPr>
              <a:t>REM. IMPONIBLE TRABAJADOR X 1.99% = VALOR SIS</a:t>
            </a:r>
          </a:p>
        </p:txBody>
      </p:sp>
    </p:spTree>
    <p:extLst>
      <p:ext uri="{BB962C8B-B14F-4D97-AF65-F5344CB8AC3E}">
        <p14:creationId xmlns:p14="http://schemas.microsoft.com/office/powerpoint/2010/main" val="981835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87362" y="1175306"/>
            <a:ext cx="9050338" cy="553998"/>
          </a:xfrm>
          <a:prstGeom prst="rect">
            <a:avLst/>
          </a:prstGeom>
        </p:spPr>
        <p:txBody>
          <a:bodyPr wrap="square">
            <a:noAutofit/>
          </a:bodyPr>
          <a:lstStyle/>
          <a:p>
            <a:r>
              <a:rPr lang="es-CL" sz="3400" b="1" dirty="0" smtClean="0">
                <a:solidFill>
                  <a:srgbClr val="ED6B00"/>
                </a:solidFill>
                <a:latin typeface="Calibri"/>
                <a:ea typeface="Calibri"/>
                <a:cs typeface="Calibri"/>
              </a:rPr>
              <a:t>SEGURO DE  </a:t>
            </a:r>
            <a:r>
              <a:rPr lang="es-CL" sz="3400" dirty="0" smtClean="0">
                <a:solidFill>
                  <a:srgbClr val="A93501"/>
                </a:solidFill>
                <a:latin typeface="Calibri"/>
                <a:ea typeface="Calibri"/>
                <a:cs typeface="Calibri"/>
              </a:rPr>
              <a:t>CESANTÍA</a:t>
            </a:r>
            <a:endParaRPr lang="es-CL" sz="3200" dirty="0">
              <a:solidFill>
                <a:srgbClr val="A93501"/>
              </a:solidFill>
              <a:latin typeface="Calibri"/>
              <a:ea typeface="Calibri"/>
              <a:cs typeface="Calibri"/>
            </a:endParaRPr>
          </a:p>
        </p:txBody>
      </p:sp>
      <p:sp>
        <p:nvSpPr>
          <p:cNvPr id="3" name="Rectangle 3"/>
          <p:cNvSpPr txBox="1">
            <a:spLocks noChangeArrowheads="1"/>
          </p:cNvSpPr>
          <p:nvPr/>
        </p:nvSpPr>
        <p:spPr>
          <a:xfrm>
            <a:off x="5928063" y="2672257"/>
            <a:ext cx="4469553" cy="703474"/>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endParaRPr lang="es-ES" sz="2600" b="1" dirty="0">
              <a:solidFill>
                <a:srgbClr val="ED6B00"/>
              </a:solidFill>
              <a:latin typeface="Calibri"/>
              <a:ea typeface="Calibri"/>
              <a:cs typeface="Calibri"/>
            </a:endParaRPr>
          </a:p>
        </p:txBody>
      </p:sp>
      <p:sp>
        <p:nvSpPr>
          <p:cNvPr id="8" name="CuadroTexto 7">
            <a:extLst>
              <a:ext uri="{FF2B5EF4-FFF2-40B4-BE49-F238E27FC236}">
                <a16:creationId xmlns="" xmlns:a16="http://schemas.microsoft.com/office/drawing/2014/main" id="{5B40B7CE-BC0B-42E7-B360-C0B52EF9D090}"/>
              </a:ext>
            </a:extLst>
          </p:cNvPr>
          <p:cNvSpPr txBox="1"/>
          <p:nvPr/>
        </p:nvSpPr>
        <p:spPr>
          <a:xfrm>
            <a:off x="508000" y="1992822"/>
            <a:ext cx="8559800" cy="172354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140400" indent="-140400">
              <a:spcBef>
                <a:spcPts val="600"/>
              </a:spcBef>
              <a:buFont typeface="Arial"/>
              <a:buChar char="•"/>
            </a:pPr>
            <a:r>
              <a:rPr lang="es-CL" sz="1600" b="1" dirty="0">
                <a:latin typeface="Calibri"/>
                <a:cs typeface="Calibri"/>
              </a:rPr>
              <a:t>Es una protección económica en caso de desempleo, a la que tiene derecho todos los trabajadores regidos por el Código del Trabajo</a:t>
            </a:r>
            <a:r>
              <a:rPr lang="es-CL" sz="1600" b="1" dirty="0" smtClean="0">
                <a:latin typeface="Calibri"/>
                <a:cs typeface="Calibri"/>
              </a:rPr>
              <a:t>.</a:t>
            </a:r>
            <a:endParaRPr lang="es-CL" sz="1600" b="1" dirty="0">
              <a:latin typeface="Calibri"/>
              <a:cs typeface="Calibri"/>
            </a:endParaRPr>
          </a:p>
          <a:p>
            <a:pPr marL="140400" indent="-140400">
              <a:spcBef>
                <a:spcPts val="600"/>
              </a:spcBef>
              <a:buFont typeface="Arial"/>
              <a:buChar char="•"/>
            </a:pPr>
            <a:r>
              <a:rPr lang="es-CL" sz="1600" dirty="0">
                <a:latin typeface="Calibri"/>
                <a:cs typeface="Calibri"/>
              </a:rPr>
              <a:t>Quedan afiliados automáticamente los trabajadores contratados a partir del 2 de octubre de 2002. </a:t>
            </a:r>
            <a:r>
              <a:rPr lang="es-CL" sz="1600" b="1" dirty="0">
                <a:latin typeface="Calibri"/>
                <a:cs typeface="Calibri"/>
              </a:rPr>
              <a:t>Esta afiliación es obligatoria y debe ser comunicada por el empleador a AFC Chile</a:t>
            </a:r>
            <a:r>
              <a:rPr lang="es-CL" sz="1600" dirty="0">
                <a:latin typeface="Calibri"/>
                <a:cs typeface="Calibri"/>
              </a:rPr>
              <a:t>. Si el contrato es previo a esa fecha, el trabajador se puede afiliar voluntariamente</a:t>
            </a:r>
            <a:r>
              <a:rPr lang="es-CL" sz="1600" dirty="0" smtClean="0">
                <a:latin typeface="Calibri"/>
                <a:cs typeface="Calibri"/>
              </a:rPr>
              <a:t>.</a:t>
            </a:r>
            <a:endParaRPr lang="es-CL" sz="1600" dirty="0">
              <a:latin typeface="Calibri"/>
              <a:cs typeface="Calibri"/>
            </a:endParaRPr>
          </a:p>
          <a:p>
            <a:pPr marL="140400" indent="-140400">
              <a:spcBef>
                <a:spcPts val="600"/>
              </a:spcBef>
              <a:buFont typeface="Arial"/>
              <a:buChar char="•"/>
            </a:pPr>
            <a:endParaRPr lang="es-CL" sz="1600" dirty="0">
              <a:latin typeface="Calibri"/>
              <a:cs typeface="Calibri"/>
            </a:endParaRPr>
          </a:p>
        </p:txBody>
      </p:sp>
      <p:pic>
        <p:nvPicPr>
          <p:cNvPr id="11" name="Imagen 10">
            <a:extLst>
              <a:ext uri="{FF2B5EF4-FFF2-40B4-BE49-F238E27FC236}">
                <a16:creationId xmlns="" xmlns:a16="http://schemas.microsoft.com/office/drawing/2014/main" id="{8FB7B452-DEA2-48BC-A7B4-976E651F8008}"/>
              </a:ext>
            </a:extLst>
          </p:cNvPr>
          <p:cNvPicPr>
            <a:picLocks noChangeAspect="1"/>
          </p:cNvPicPr>
          <p:nvPr/>
        </p:nvPicPr>
        <p:blipFill>
          <a:blip r:embed="rId2" cstate="print"/>
          <a:stretch>
            <a:fillRect/>
          </a:stretch>
        </p:blipFill>
        <p:spPr>
          <a:xfrm>
            <a:off x="4520501" y="3556364"/>
            <a:ext cx="4672398" cy="3023751"/>
          </a:xfrm>
          <a:prstGeom prst="rect">
            <a:avLst/>
          </a:prstGeom>
          <a:ln w="38100" cap="sq">
            <a:solidFill>
              <a:srgbClr val="000000"/>
            </a:solidFill>
            <a:prstDash val="solid"/>
            <a:miter lim="800000"/>
          </a:ln>
          <a:effectLst/>
        </p:spPr>
      </p:pic>
      <p:sp>
        <p:nvSpPr>
          <p:cNvPr id="12" name="CuadroTexto 11">
            <a:extLst>
              <a:ext uri="{FF2B5EF4-FFF2-40B4-BE49-F238E27FC236}">
                <a16:creationId xmlns="" xmlns:a16="http://schemas.microsoft.com/office/drawing/2014/main" id="{5B40B7CE-BC0B-42E7-B360-C0B52EF9D090}"/>
              </a:ext>
            </a:extLst>
          </p:cNvPr>
          <p:cNvSpPr txBox="1"/>
          <p:nvPr/>
        </p:nvSpPr>
        <p:spPr>
          <a:xfrm>
            <a:off x="508000" y="3415222"/>
            <a:ext cx="3937000" cy="320087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140400" indent="-140400">
              <a:spcBef>
                <a:spcPts val="600"/>
              </a:spcBef>
              <a:buFont typeface="Arial"/>
              <a:buChar char="•"/>
            </a:pPr>
            <a:r>
              <a:rPr lang="es-CL" sz="1600" dirty="0" smtClean="0">
                <a:latin typeface="Calibri"/>
                <a:cs typeface="Calibri"/>
              </a:rPr>
              <a:t>Para </a:t>
            </a:r>
            <a:r>
              <a:rPr lang="es-CL" sz="1600" dirty="0">
                <a:latin typeface="Calibri"/>
                <a:cs typeface="Calibri"/>
              </a:rPr>
              <a:t>cada afiliado, AFC crea una Cuenta Individual de Cesantía (CIC), cuyos recursos acumulados son de propiedad de cada trabajador</a:t>
            </a:r>
            <a:r>
              <a:rPr lang="es-CL" sz="1600" dirty="0" smtClean="0">
                <a:latin typeface="Calibri"/>
                <a:cs typeface="Calibri"/>
              </a:rPr>
              <a:t>.</a:t>
            </a:r>
            <a:endParaRPr lang="es-CL" sz="1600" dirty="0">
              <a:latin typeface="Calibri"/>
              <a:cs typeface="Calibri"/>
            </a:endParaRPr>
          </a:p>
          <a:p>
            <a:pPr marL="140400" indent="-140400">
              <a:spcBef>
                <a:spcPts val="600"/>
              </a:spcBef>
              <a:buFont typeface="Arial"/>
              <a:buChar char="•"/>
            </a:pPr>
            <a:r>
              <a:rPr lang="es-CL" sz="1600" dirty="0">
                <a:latin typeface="Calibri"/>
                <a:cs typeface="Calibri"/>
              </a:rPr>
              <a:t>Como complemento al ahorro individual, existe el Fondo de Cesantía Solidario (FCS), que es un fondo de reparto conformado con aportes del empleador y del Estado</a:t>
            </a:r>
            <a:r>
              <a:rPr lang="es-CL" sz="1600" dirty="0" smtClean="0">
                <a:latin typeface="Calibri"/>
                <a:cs typeface="Calibri"/>
              </a:rPr>
              <a:t>.</a:t>
            </a:r>
            <a:endParaRPr lang="es-CL" sz="1600" dirty="0">
              <a:latin typeface="Calibri"/>
              <a:cs typeface="Calibri"/>
            </a:endParaRPr>
          </a:p>
          <a:p>
            <a:pPr marL="140400" indent="-140400">
              <a:spcBef>
                <a:spcPts val="600"/>
              </a:spcBef>
              <a:buFont typeface="Arial"/>
              <a:buChar char="•"/>
            </a:pPr>
            <a:r>
              <a:rPr lang="es-CL" sz="1600" dirty="0">
                <a:latin typeface="Calibri"/>
                <a:cs typeface="Calibri"/>
              </a:rPr>
              <a:t>El Seguro de Cesantía cubre también beneficios sociales, previsionales, de salud y asignación familiar según el Fondo por el cual se cobre el beneficio.</a:t>
            </a:r>
          </a:p>
        </p:txBody>
      </p:sp>
    </p:spTree>
    <p:extLst>
      <p:ext uri="{BB962C8B-B14F-4D97-AF65-F5344CB8AC3E}">
        <p14:creationId xmlns:p14="http://schemas.microsoft.com/office/powerpoint/2010/main" val="2588183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3;p2"/>
          <p:cNvSpPr txBox="1"/>
          <p:nvPr/>
        </p:nvSpPr>
        <p:spPr>
          <a:xfrm>
            <a:off x="373891"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500" b="1" i="0" u="none" strike="noStrike" cap="none" dirty="0">
                <a:solidFill>
                  <a:srgbClr val="000000"/>
                </a:solidFill>
                <a:latin typeface="Calibri"/>
                <a:ea typeface="Calibri"/>
                <a:cs typeface="Calibri"/>
                <a:sym typeface="Calibri"/>
              </a:rPr>
              <a:t>ACTIVIDAD </a:t>
            </a:r>
            <a:r>
              <a:rPr lang="en-US" sz="1500" b="1" dirty="0">
                <a:latin typeface="Calibri"/>
                <a:ea typeface="Calibri"/>
                <a:cs typeface="Calibri"/>
                <a:sym typeface="Calibri"/>
              </a:rPr>
              <a:t>7</a:t>
            </a:r>
            <a:endParaRPr dirty="0"/>
          </a:p>
          <a:p>
            <a:pPr marL="0" marR="0" lvl="0" indent="0" algn="l" rtl="0">
              <a:lnSpc>
                <a:spcPct val="100000"/>
              </a:lnSpc>
              <a:spcBef>
                <a:spcPts val="0"/>
              </a:spcBef>
              <a:spcAft>
                <a:spcPts val="0"/>
              </a:spcAft>
              <a:buNone/>
            </a:pPr>
            <a:endParaRPr sz="1500" b="1" i="0" u="none" strike="noStrike" cap="none" dirty="0">
              <a:solidFill>
                <a:srgbClr val="000000"/>
              </a:solidFill>
              <a:latin typeface="Calibri"/>
              <a:ea typeface="Calibri"/>
              <a:cs typeface="Calibri"/>
              <a:sym typeface="Calibri"/>
            </a:endParaRPr>
          </a:p>
        </p:txBody>
      </p:sp>
      <p:sp>
        <p:nvSpPr>
          <p:cNvPr id="3" name="Rectángulo 2"/>
          <p:cNvSpPr/>
          <p:nvPr/>
        </p:nvSpPr>
        <p:spPr>
          <a:xfrm>
            <a:off x="378287" y="2332561"/>
            <a:ext cx="4193713" cy="1430135"/>
          </a:xfrm>
          <a:prstGeom prst="rect">
            <a:avLst/>
          </a:prstGeom>
        </p:spPr>
        <p:txBody>
          <a:bodyPr wrap="square">
            <a:spAutoFit/>
          </a:bodyPr>
          <a:lstStyle/>
          <a:p>
            <a:pPr>
              <a:lnSpc>
                <a:spcPct val="90000"/>
              </a:lnSpc>
              <a:buSzPts val="1100"/>
            </a:pPr>
            <a:r>
              <a:rPr lang="es-CL" sz="3200" b="1" dirty="0">
                <a:solidFill>
                  <a:srgbClr val="ED6B00"/>
                </a:solidFill>
                <a:latin typeface="Calibri" panose="020F0502020204030204" pitchFamily="34" charset="0"/>
                <a:ea typeface="Roboto"/>
                <a:cs typeface="Calibri" panose="020F0502020204030204" pitchFamily="34" charset="0"/>
              </a:rPr>
              <a:t>DISEÑO Y CÁLCULO </a:t>
            </a:r>
            <a:r>
              <a:rPr lang="es-CL" sz="3200" b="1" dirty="0" smtClean="0">
                <a:solidFill>
                  <a:srgbClr val="ED6B00"/>
                </a:solidFill>
                <a:latin typeface="Calibri" panose="020F0502020204030204" pitchFamily="34" charset="0"/>
                <a:ea typeface="Roboto"/>
                <a:cs typeface="Calibri" panose="020F0502020204030204" pitchFamily="34" charset="0"/>
              </a:rPr>
              <a:t>DE </a:t>
            </a:r>
            <a:r>
              <a:rPr lang="es-CL" sz="3200" b="1" dirty="0">
                <a:solidFill>
                  <a:srgbClr val="ED6B00"/>
                </a:solidFill>
                <a:latin typeface="Calibri" panose="020F0502020204030204" pitchFamily="34" charset="0"/>
                <a:ea typeface="Roboto"/>
                <a:cs typeface="Calibri" panose="020F0502020204030204" pitchFamily="34" charset="0"/>
              </a:rPr>
              <a:t>UNA </a:t>
            </a:r>
            <a:r>
              <a:rPr lang="es-CL" sz="3200" b="1" dirty="0" smtClean="0">
                <a:solidFill>
                  <a:srgbClr val="ED6B00"/>
                </a:solidFill>
                <a:latin typeface="Calibri" panose="020F0502020204030204" pitchFamily="34" charset="0"/>
                <a:ea typeface="Roboto"/>
                <a:cs typeface="Calibri" panose="020F0502020204030204" pitchFamily="34" charset="0"/>
              </a:rPr>
              <a:t>LIQUIDACIÓN </a:t>
            </a:r>
            <a:br>
              <a:rPr lang="es-CL" sz="3200" b="1" dirty="0" smtClean="0">
                <a:solidFill>
                  <a:srgbClr val="ED6B00"/>
                </a:solidFill>
                <a:latin typeface="Calibri" panose="020F0502020204030204" pitchFamily="34" charset="0"/>
                <a:ea typeface="Roboto"/>
                <a:cs typeface="Calibri" panose="020F0502020204030204" pitchFamily="34" charset="0"/>
              </a:rPr>
            </a:br>
            <a:r>
              <a:rPr lang="es-CL" sz="3200" b="1" dirty="0" smtClean="0">
                <a:solidFill>
                  <a:srgbClr val="ED6B00"/>
                </a:solidFill>
                <a:latin typeface="Calibri" panose="020F0502020204030204" pitchFamily="34" charset="0"/>
                <a:ea typeface="Roboto"/>
                <a:cs typeface="Calibri" panose="020F0502020204030204" pitchFamily="34" charset="0"/>
              </a:rPr>
              <a:t>DE </a:t>
            </a:r>
            <a:r>
              <a:rPr lang="es-CL" sz="3200" b="1" dirty="0">
                <a:solidFill>
                  <a:srgbClr val="ED6B00"/>
                </a:solidFill>
                <a:latin typeface="Calibri" panose="020F0502020204030204" pitchFamily="34" charset="0"/>
                <a:ea typeface="Roboto"/>
                <a:cs typeface="Calibri" panose="020F0502020204030204" pitchFamily="34" charset="0"/>
              </a:rPr>
              <a:t>SUELDOS</a:t>
            </a:r>
          </a:p>
        </p:txBody>
      </p:sp>
      <p:sp>
        <p:nvSpPr>
          <p:cNvPr id="6" name="Google Shape;15;p23"/>
          <p:cNvSpPr txBox="1"/>
          <p:nvPr/>
        </p:nvSpPr>
        <p:spPr>
          <a:xfrm>
            <a:off x="1139100" y="834799"/>
            <a:ext cx="6264242" cy="408257"/>
          </a:xfrm>
          <a:prstGeom prst="rect">
            <a:avLst/>
          </a:prstGeom>
          <a:noFill/>
          <a:ln>
            <a:noFill/>
          </a:ln>
        </p:spPr>
        <p:txBody>
          <a:bodyPr spcFirstLastPara="1" wrap="square" lIns="91425" tIns="91425" rIns="91425" bIns="91425" anchor="t" anchorCtr="0">
            <a:noAutofit/>
          </a:bodyPr>
          <a:lstStyle/>
          <a:p>
            <a:pPr>
              <a:lnSpc>
                <a:spcPct val="90000"/>
              </a:lnSpc>
              <a:buClr>
                <a:schemeClr val="dk1"/>
              </a:buClr>
              <a:buSzPts val="1100"/>
            </a:pPr>
            <a:r>
              <a:rPr lang="en-US" sz="1200" b="1" i="0" u="none" strike="noStrike" cap="none" dirty="0">
                <a:solidFill>
                  <a:srgbClr val="ED6B00"/>
                </a:solidFill>
                <a:latin typeface="Calibri"/>
                <a:ea typeface="Calibri"/>
                <a:cs typeface="Calibri"/>
                <a:sym typeface="Calibri"/>
              </a:rPr>
              <a:t>MÓDULO </a:t>
            </a:r>
            <a:r>
              <a:rPr lang="en-US" sz="1200" b="1" i="0" u="none" strike="noStrike" cap="none" dirty="0" smtClean="0">
                <a:solidFill>
                  <a:srgbClr val="ED6B00"/>
                </a:solidFill>
                <a:latin typeface="Calibri"/>
                <a:ea typeface="Calibri"/>
                <a:cs typeface="Calibri"/>
                <a:sym typeface="Calibri"/>
              </a:rPr>
              <a:t>2 </a:t>
            </a:r>
            <a:r>
              <a:rPr lang="en-US" sz="1200" b="0" i="0" u="none" strike="noStrike" cap="none" dirty="0">
                <a:solidFill>
                  <a:srgbClr val="ED6B00"/>
                </a:solidFill>
                <a:latin typeface="Calibri"/>
                <a:ea typeface="Calibri"/>
                <a:cs typeface="Calibri"/>
                <a:sym typeface="Calibri"/>
              </a:rPr>
              <a:t>| </a:t>
            </a:r>
            <a:r>
              <a:rPr lang="es-ES_tradnl" sz="1200" dirty="0">
                <a:solidFill>
                  <a:srgbClr val="ED6B00"/>
                </a:solidFill>
                <a:latin typeface="Calibri" panose="020F0502020204030204" pitchFamily="34" charset="0"/>
                <a:ea typeface="Roboto"/>
                <a:cs typeface="Calibri" panose="020F0502020204030204" pitchFamily="34" charset="0"/>
              </a:rPr>
              <a:t>CÁLCULO DE REMUNERACIÓN, FINIQUITOS Y OBLIGACIONES LABORALES</a:t>
            </a:r>
            <a:endParaRPr lang="es-ES" sz="1200" dirty="0">
              <a:solidFill>
                <a:srgbClr val="ED6B00"/>
              </a:solidFill>
              <a:latin typeface="Calibri" panose="020F0502020204030204" pitchFamily="34" charset="0"/>
              <a:ea typeface="Roboto"/>
              <a:cs typeface="Calibri" panose="020F0502020204030204" pitchFamily="34" charset="0"/>
            </a:endParaRPr>
          </a:p>
        </p:txBody>
      </p:sp>
      <p:pic>
        <p:nvPicPr>
          <p:cNvPr id="8" name="Imagen 7" descr="RRHH M2 A7 Diseno y calculo de una liquidacion-traz-corre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3436" y="2463800"/>
            <a:ext cx="6642494" cy="4961094"/>
          </a:xfrm>
          <a:prstGeom prst="rect">
            <a:avLst/>
          </a:prstGeom>
        </p:spPr>
      </p:pic>
    </p:spTree>
    <p:extLst>
      <p:ext uri="{BB962C8B-B14F-4D97-AF65-F5344CB8AC3E}">
        <p14:creationId xmlns:p14="http://schemas.microsoft.com/office/powerpoint/2010/main" val="3542685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01;p3"/>
          <p:cNvSpPr/>
          <p:nvPr/>
        </p:nvSpPr>
        <p:spPr>
          <a:xfrm>
            <a:off x="520700" y="2425700"/>
            <a:ext cx="7708900" cy="3746500"/>
          </a:xfrm>
          <a:prstGeom prst="roundRect">
            <a:avLst>
              <a:gd name="adj" fmla="val 4315"/>
            </a:avLst>
          </a:prstGeom>
          <a:solidFill>
            <a:schemeClr val="bg1"/>
          </a:solidFill>
          <a:ln w="1270"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 name="Rectángulo 1"/>
          <p:cNvSpPr/>
          <p:nvPr/>
        </p:nvSpPr>
        <p:spPr>
          <a:xfrm>
            <a:off x="436562" y="1086406"/>
            <a:ext cx="8961438" cy="553998"/>
          </a:xfrm>
          <a:prstGeom prst="rect">
            <a:avLst/>
          </a:prstGeom>
        </p:spPr>
        <p:txBody>
          <a:bodyPr wrap="square">
            <a:noAutofit/>
          </a:bodyPr>
          <a:lstStyle/>
          <a:p>
            <a:r>
              <a:rPr lang="es-CL" sz="2800" b="1" dirty="0">
                <a:solidFill>
                  <a:srgbClr val="ED6B00"/>
                </a:solidFill>
                <a:latin typeface="Calibri"/>
                <a:ea typeface="Calibri"/>
                <a:cs typeface="Calibri"/>
              </a:rPr>
              <a:t>SEGURO ANTE ACCIDENTES DEL TRABAJO Y </a:t>
            </a:r>
            <a:r>
              <a:rPr lang="es-CL" sz="2800" dirty="0">
                <a:solidFill>
                  <a:srgbClr val="A93501"/>
                </a:solidFill>
                <a:latin typeface="Calibri"/>
                <a:ea typeface="Calibri"/>
                <a:cs typeface="Calibri"/>
              </a:rPr>
              <a:t>ENFERMEDADES PROFESIONALES</a:t>
            </a:r>
          </a:p>
        </p:txBody>
      </p:sp>
      <p:sp>
        <p:nvSpPr>
          <p:cNvPr id="8" name="CuadroTexto 7">
            <a:extLst>
              <a:ext uri="{FF2B5EF4-FFF2-40B4-BE49-F238E27FC236}">
                <a16:creationId xmlns="" xmlns:a16="http://schemas.microsoft.com/office/drawing/2014/main" id="{D1429845-5566-499D-811C-A3EF4373D7CE}"/>
              </a:ext>
            </a:extLst>
          </p:cNvPr>
          <p:cNvSpPr txBox="1"/>
          <p:nvPr/>
        </p:nvSpPr>
        <p:spPr>
          <a:xfrm>
            <a:off x="831107" y="2984500"/>
            <a:ext cx="4121893" cy="2677913"/>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nSpc>
                <a:spcPct val="110000"/>
              </a:lnSpc>
            </a:pPr>
            <a:r>
              <a:rPr lang="es-CL" sz="1700" dirty="0">
                <a:latin typeface="Calibri"/>
                <a:cs typeface="Calibri"/>
              </a:rPr>
              <a:t>Seguro que cubre los Accidentes del trabajo, es un Seguro Social contra Riesgos de Accidentes del Trabajo y Enfermedades Profesionales, cuyas prestaciones son otorgadas por los organismos administradores (mutualidades) de la ley 16.744 a la que se encuentra afiliada o adherida la empresa.</a:t>
            </a:r>
          </a:p>
          <a:p>
            <a:endParaRPr lang="es-CL" sz="1700" dirty="0">
              <a:latin typeface="Calibri"/>
              <a:cs typeface="Calibri"/>
            </a:endParaRPr>
          </a:p>
        </p:txBody>
      </p:sp>
      <p:pic>
        <p:nvPicPr>
          <p:cNvPr id="12" name="Google Shape;102;p1"/>
          <p:cNvPicPr preferRelativeResize="0"/>
          <p:nvPr/>
        </p:nvPicPr>
        <p:blipFill rotWithShape="1">
          <a:blip r:embed="rId2">
            <a:alphaModFix/>
          </a:blip>
          <a:srcRect/>
          <a:stretch/>
        </p:blipFill>
        <p:spPr>
          <a:xfrm>
            <a:off x="5094508" y="3009900"/>
            <a:ext cx="3019669" cy="3163283"/>
          </a:xfrm>
          <a:prstGeom prst="rect">
            <a:avLst/>
          </a:prstGeom>
          <a:noFill/>
          <a:ln>
            <a:noFill/>
          </a:ln>
        </p:spPr>
      </p:pic>
    </p:spTree>
    <p:extLst>
      <p:ext uri="{BB962C8B-B14F-4D97-AF65-F5344CB8AC3E}">
        <p14:creationId xmlns:p14="http://schemas.microsoft.com/office/powerpoint/2010/main" val="2664877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01;p3"/>
          <p:cNvSpPr/>
          <p:nvPr/>
        </p:nvSpPr>
        <p:spPr>
          <a:xfrm>
            <a:off x="520700" y="2400300"/>
            <a:ext cx="7569200" cy="4241800"/>
          </a:xfrm>
          <a:prstGeom prst="roundRect">
            <a:avLst>
              <a:gd name="adj" fmla="val 4315"/>
            </a:avLst>
          </a:prstGeom>
          <a:solidFill>
            <a:schemeClr val="bg1"/>
          </a:solidFill>
          <a:ln w="1270"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 name="Rectángulo 1"/>
          <p:cNvSpPr/>
          <p:nvPr/>
        </p:nvSpPr>
        <p:spPr>
          <a:xfrm>
            <a:off x="436562" y="1086406"/>
            <a:ext cx="8961438" cy="553998"/>
          </a:xfrm>
          <a:prstGeom prst="rect">
            <a:avLst/>
          </a:prstGeom>
        </p:spPr>
        <p:txBody>
          <a:bodyPr wrap="square">
            <a:noAutofit/>
          </a:bodyPr>
          <a:lstStyle/>
          <a:p>
            <a:r>
              <a:rPr lang="es-CL" sz="2800" b="1" dirty="0">
                <a:solidFill>
                  <a:srgbClr val="ED6B00"/>
                </a:solidFill>
                <a:latin typeface="Calibri"/>
                <a:ea typeface="Calibri"/>
                <a:cs typeface="Calibri"/>
              </a:rPr>
              <a:t>A QUIÉN PROTEGE EL SEGURO ANTE </a:t>
            </a:r>
            <a:r>
              <a:rPr lang="es-CL" sz="2800" dirty="0">
                <a:solidFill>
                  <a:srgbClr val="A93501"/>
                </a:solidFill>
                <a:latin typeface="Calibri"/>
                <a:ea typeface="Calibri"/>
                <a:cs typeface="Calibri"/>
              </a:rPr>
              <a:t>ACCIDENTES </a:t>
            </a:r>
            <a:r>
              <a:rPr lang="es-CL" sz="2800" dirty="0" smtClean="0">
                <a:solidFill>
                  <a:srgbClr val="A93501"/>
                </a:solidFill>
                <a:latin typeface="Calibri"/>
                <a:ea typeface="Calibri"/>
                <a:cs typeface="Calibri"/>
              </a:rPr>
              <a:t/>
            </a:r>
            <a:br>
              <a:rPr lang="es-CL" sz="2800" dirty="0" smtClean="0">
                <a:solidFill>
                  <a:srgbClr val="A93501"/>
                </a:solidFill>
                <a:latin typeface="Calibri"/>
                <a:ea typeface="Calibri"/>
                <a:cs typeface="Calibri"/>
              </a:rPr>
            </a:br>
            <a:r>
              <a:rPr lang="es-CL" sz="2800" dirty="0" smtClean="0">
                <a:solidFill>
                  <a:srgbClr val="A93501"/>
                </a:solidFill>
                <a:latin typeface="Calibri"/>
                <a:ea typeface="Calibri"/>
                <a:cs typeface="Calibri"/>
              </a:rPr>
              <a:t>DEL </a:t>
            </a:r>
            <a:r>
              <a:rPr lang="es-CL" sz="2800" dirty="0">
                <a:solidFill>
                  <a:srgbClr val="A93501"/>
                </a:solidFill>
                <a:latin typeface="Calibri"/>
                <a:ea typeface="Calibri"/>
                <a:cs typeface="Calibri"/>
              </a:rPr>
              <a:t>TRABAJO Y ENFERMEDADES PROFESIONALES?</a:t>
            </a:r>
          </a:p>
        </p:txBody>
      </p:sp>
      <p:sp>
        <p:nvSpPr>
          <p:cNvPr id="8" name="CuadroTexto 7">
            <a:extLst>
              <a:ext uri="{FF2B5EF4-FFF2-40B4-BE49-F238E27FC236}">
                <a16:creationId xmlns="" xmlns:a16="http://schemas.microsoft.com/office/drawing/2014/main" id="{D1429845-5566-499D-811C-A3EF4373D7CE}"/>
              </a:ext>
            </a:extLst>
          </p:cNvPr>
          <p:cNvSpPr txBox="1"/>
          <p:nvPr/>
        </p:nvSpPr>
        <p:spPr>
          <a:xfrm>
            <a:off x="767607" y="2400300"/>
            <a:ext cx="7042893" cy="409342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endParaRPr lang="es-CL" sz="1600" dirty="0">
              <a:latin typeface="Calibri"/>
              <a:cs typeface="Calibri"/>
            </a:endParaRPr>
          </a:p>
          <a:p>
            <a:r>
              <a:rPr lang="es-CL" sz="2000" b="1" dirty="0">
                <a:solidFill>
                  <a:srgbClr val="A93501"/>
                </a:solidFill>
                <a:latin typeface="Calibri"/>
                <a:cs typeface="Calibri"/>
              </a:rPr>
              <a:t>¿A QUIÉN PROTEGE?:</a:t>
            </a:r>
          </a:p>
          <a:p>
            <a:endParaRPr lang="es-CL" sz="1600" dirty="0">
              <a:latin typeface="Calibri"/>
              <a:cs typeface="Calibri"/>
            </a:endParaRPr>
          </a:p>
          <a:p>
            <a:pPr marL="140400" indent="-140400">
              <a:buFont typeface="Arial"/>
              <a:buChar char="•"/>
            </a:pPr>
            <a:r>
              <a:rPr lang="es-CL" sz="1600" dirty="0">
                <a:latin typeface="Calibri"/>
                <a:cs typeface="Calibri"/>
              </a:rPr>
              <a:t>Trabajadores por cuenta ajena, que presten servicios bajo subordinación y dependencia, esto es bajo, un contrato de trabajo (escriturado o no), incluyendo a los trabajadores de casa particular y los aprendices.</a:t>
            </a:r>
          </a:p>
          <a:p>
            <a:pPr marL="140400" indent="-140400">
              <a:buFont typeface="Arial"/>
              <a:buChar char="•"/>
            </a:pPr>
            <a:endParaRPr lang="es-CL" sz="1600" dirty="0">
              <a:latin typeface="Calibri"/>
              <a:cs typeface="Calibri"/>
            </a:endParaRPr>
          </a:p>
          <a:p>
            <a:pPr marL="140400" indent="-140400">
              <a:buFont typeface="Arial"/>
              <a:buChar char="•"/>
            </a:pPr>
            <a:r>
              <a:rPr lang="es-CL" sz="1600" dirty="0">
                <a:latin typeface="Calibri"/>
                <a:cs typeface="Calibri"/>
              </a:rPr>
              <a:t>Los funcionarios públicos de la Administración Civil del Estado, municipales y de instituciones administrativamente descentralizadas del Estado.</a:t>
            </a:r>
          </a:p>
          <a:p>
            <a:pPr marL="140400" indent="-140400">
              <a:buFont typeface="Arial"/>
              <a:buChar char="•"/>
            </a:pPr>
            <a:endParaRPr lang="es-CL" sz="1600" dirty="0">
              <a:latin typeface="Calibri"/>
              <a:cs typeface="Calibri"/>
            </a:endParaRPr>
          </a:p>
          <a:p>
            <a:pPr marL="140400" indent="-140400">
              <a:buFont typeface="Arial"/>
              <a:buChar char="•"/>
            </a:pPr>
            <a:r>
              <a:rPr lang="es-CL" sz="1600" dirty="0">
                <a:latin typeface="Calibri"/>
                <a:cs typeface="Calibri"/>
              </a:rPr>
              <a:t>Los estudiantes que deban ejecutar trabajos que signifiquen una fuente de ingreso para el respectivo plantel.</a:t>
            </a:r>
          </a:p>
          <a:p>
            <a:pPr marL="140400" indent="-140400">
              <a:buFont typeface="Arial"/>
              <a:buChar char="•"/>
            </a:pPr>
            <a:r>
              <a:rPr lang="es-CL" sz="1600" dirty="0">
                <a:latin typeface="Calibri"/>
                <a:cs typeface="Calibri"/>
              </a:rPr>
              <a:t>Los trabajadores independientes y los trabajadores familiares.</a:t>
            </a:r>
          </a:p>
          <a:p>
            <a:pPr marL="140400" indent="-140400">
              <a:buFont typeface="Arial"/>
              <a:buChar char="•"/>
            </a:pPr>
            <a:r>
              <a:rPr lang="es-CL" sz="1600" dirty="0">
                <a:latin typeface="Calibri"/>
                <a:cs typeface="Calibri"/>
              </a:rPr>
              <a:t>Los estudiantes de establecimientos municipalizados o particulares, por los accidentes que sufran a causa o con ocasión de sus estudios o en la realización de su práctica educacional (Decreto Supremo Nº 313, MINTRAB).</a:t>
            </a:r>
          </a:p>
        </p:txBody>
      </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4843" y="2512689"/>
            <a:ext cx="536896" cy="511923"/>
          </a:xfrm>
          <a:prstGeom prst="rect">
            <a:avLst/>
          </a:prstGeom>
        </p:spPr>
      </p:pic>
    </p:spTree>
    <p:extLst>
      <p:ext uri="{BB962C8B-B14F-4D97-AF65-F5344CB8AC3E}">
        <p14:creationId xmlns:p14="http://schemas.microsoft.com/office/powerpoint/2010/main" val="430105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01;p3"/>
          <p:cNvSpPr/>
          <p:nvPr/>
        </p:nvSpPr>
        <p:spPr>
          <a:xfrm>
            <a:off x="520700" y="2400300"/>
            <a:ext cx="7569200" cy="4241800"/>
          </a:xfrm>
          <a:prstGeom prst="roundRect">
            <a:avLst>
              <a:gd name="adj" fmla="val 4315"/>
            </a:avLst>
          </a:prstGeom>
          <a:solidFill>
            <a:schemeClr val="bg1"/>
          </a:solidFill>
          <a:ln w="1270"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 name="Rectángulo 1"/>
          <p:cNvSpPr/>
          <p:nvPr/>
        </p:nvSpPr>
        <p:spPr>
          <a:xfrm>
            <a:off x="436562" y="1086406"/>
            <a:ext cx="8961438" cy="553998"/>
          </a:xfrm>
          <a:prstGeom prst="rect">
            <a:avLst/>
          </a:prstGeom>
        </p:spPr>
        <p:txBody>
          <a:bodyPr wrap="square">
            <a:noAutofit/>
          </a:bodyPr>
          <a:lstStyle/>
          <a:p>
            <a:pPr>
              <a:lnSpc>
                <a:spcPct val="90000"/>
              </a:lnSpc>
            </a:pPr>
            <a:r>
              <a:rPr lang="es-CL" sz="2600" b="1" dirty="0">
                <a:solidFill>
                  <a:srgbClr val="ED6B00"/>
                </a:solidFill>
                <a:latin typeface="Calibri"/>
                <a:ea typeface="Calibri"/>
                <a:cs typeface="Calibri"/>
              </a:rPr>
              <a:t>COTIZACIONES MENSUALES DEL SEGURO ANTE ACCIDENTES</a:t>
            </a:r>
            <a:r>
              <a:rPr lang="es-CL" sz="2600" dirty="0">
                <a:solidFill>
                  <a:srgbClr val="A93501"/>
                </a:solidFill>
                <a:latin typeface="Calibri"/>
                <a:ea typeface="Calibri"/>
                <a:cs typeface="Calibri"/>
              </a:rPr>
              <a:t> </a:t>
            </a:r>
            <a:endParaRPr lang="es-CL" sz="2600" dirty="0" smtClean="0">
              <a:solidFill>
                <a:srgbClr val="A93501"/>
              </a:solidFill>
              <a:latin typeface="Calibri"/>
              <a:ea typeface="Calibri"/>
              <a:cs typeface="Calibri"/>
            </a:endParaRPr>
          </a:p>
          <a:p>
            <a:pPr>
              <a:lnSpc>
                <a:spcPct val="90000"/>
              </a:lnSpc>
            </a:pPr>
            <a:r>
              <a:rPr lang="es-CL" sz="2600" dirty="0" smtClean="0">
                <a:solidFill>
                  <a:srgbClr val="A93501"/>
                </a:solidFill>
                <a:latin typeface="Calibri"/>
                <a:ea typeface="Calibri"/>
                <a:cs typeface="Calibri"/>
              </a:rPr>
              <a:t>DEL </a:t>
            </a:r>
            <a:r>
              <a:rPr lang="es-CL" sz="2600" dirty="0">
                <a:solidFill>
                  <a:srgbClr val="A93501"/>
                </a:solidFill>
                <a:latin typeface="Calibri"/>
                <a:ea typeface="Calibri"/>
                <a:cs typeface="Calibri"/>
              </a:rPr>
              <a:t>TRABAJO Y ENFERMEDADES PROFESIONALES</a:t>
            </a:r>
          </a:p>
        </p:txBody>
      </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2143" y="2512689"/>
            <a:ext cx="536896" cy="511923"/>
          </a:xfrm>
          <a:prstGeom prst="rect">
            <a:avLst/>
          </a:prstGeom>
        </p:spPr>
      </p:pic>
      <p:sp>
        <p:nvSpPr>
          <p:cNvPr id="7" name="CuadroTexto 6">
            <a:extLst>
              <a:ext uri="{FF2B5EF4-FFF2-40B4-BE49-F238E27FC236}">
                <a16:creationId xmlns="" xmlns:a16="http://schemas.microsoft.com/office/drawing/2014/main" id="{D1429845-5566-499D-811C-A3EF4373D7CE}"/>
              </a:ext>
            </a:extLst>
          </p:cNvPr>
          <p:cNvSpPr txBox="1"/>
          <p:nvPr/>
        </p:nvSpPr>
        <p:spPr>
          <a:xfrm>
            <a:off x="727179" y="2387204"/>
            <a:ext cx="5737121" cy="255454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endParaRPr lang="es-CL" sz="1600" dirty="0">
              <a:latin typeface="Calibri"/>
              <a:cs typeface="Calibri"/>
            </a:endParaRPr>
          </a:p>
          <a:p>
            <a:pPr marL="140400" indent="-140400">
              <a:buFont typeface="Arial"/>
              <a:buChar char="•"/>
            </a:pPr>
            <a:r>
              <a:rPr lang="es-CL" sz="1600" dirty="0">
                <a:latin typeface="Calibri"/>
                <a:cs typeface="Calibri"/>
              </a:rPr>
              <a:t>Es de cargo del Empleador, por tanto corresponde que </a:t>
            </a:r>
            <a:r>
              <a:rPr lang="es-CL" sz="1600" dirty="0" smtClean="0">
                <a:latin typeface="Calibri"/>
                <a:cs typeface="Calibri"/>
              </a:rPr>
              <a:t>este </a:t>
            </a:r>
            <a:r>
              <a:rPr lang="es-CL" sz="1600" dirty="0">
                <a:latin typeface="Calibri"/>
                <a:cs typeface="Calibri"/>
              </a:rPr>
              <a:t>efectúe las cotizaciones respectivas </a:t>
            </a:r>
            <a:r>
              <a:rPr lang="es-CL" sz="1600" dirty="0" smtClean="0">
                <a:latin typeface="Calibri"/>
                <a:cs typeface="Calibri"/>
              </a:rPr>
              <a:t>mensualmente. </a:t>
            </a:r>
            <a:r>
              <a:rPr lang="es-CL" sz="1600" dirty="0">
                <a:latin typeface="Calibri"/>
                <a:cs typeface="Calibri"/>
              </a:rPr>
              <a:t>Un 0,93% de la remuneración imponible de cada trabajador, </a:t>
            </a:r>
            <a:r>
              <a:rPr lang="es-CL" sz="1600" dirty="0" smtClean="0">
                <a:latin typeface="Calibri"/>
                <a:cs typeface="Calibri"/>
              </a:rPr>
              <a:t>más </a:t>
            </a:r>
            <a:r>
              <a:rPr lang="es-CL" sz="1600" dirty="0">
                <a:latin typeface="Calibri"/>
                <a:cs typeface="Calibri"/>
              </a:rPr>
              <a:t>una cotización adicional diferenciada en función de la actividad o riesgo presunto de la entidad empleadora, la cual varía desde un 0,00% hasta un 3,4%. No obstante, si la siniestralidad efectiva de la empresa sube, puede llegar a un 6,8% de la remuneración imponible de cada </a:t>
            </a:r>
            <a:r>
              <a:rPr lang="es-CL" sz="1600" dirty="0" smtClean="0">
                <a:latin typeface="Calibri"/>
                <a:cs typeface="Calibri"/>
              </a:rPr>
              <a:t>trabajador.</a:t>
            </a:r>
            <a:endParaRPr lang="es-CL" sz="1600" dirty="0">
              <a:latin typeface="Calibri"/>
              <a:cs typeface="Calibri"/>
            </a:endParaRPr>
          </a:p>
          <a:p>
            <a:endParaRPr lang="es-CL" sz="1600" dirty="0">
              <a:latin typeface="Calibri"/>
              <a:cs typeface="Calibri"/>
            </a:endParaRPr>
          </a:p>
        </p:txBody>
      </p:sp>
      <p:pic>
        <p:nvPicPr>
          <p:cNvPr id="12" name="Imagen 11"/>
          <p:cNvPicPr>
            <a:picLocks noChangeAspect="1"/>
          </p:cNvPicPr>
          <p:nvPr/>
        </p:nvPicPr>
        <p:blipFill>
          <a:blip r:embed="rId3"/>
          <a:stretch>
            <a:fillRect/>
          </a:stretch>
        </p:blipFill>
        <p:spPr>
          <a:xfrm>
            <a:off x="4876800" y="4470400"/>
            <a:ext cx="3464618" cy="2171700"/>
          </a:xfrm>
          <a:prstGeom prst="rect">
            <a:avLst/>
          </a:prstGeom>
        </p:spPr>
      </p:pic>
      <p:sp>
        <p:nvSpPr>
          <p:cNvPr id="13" name="CuadroTexto 12">
            <a:extLst>
              <a:ext uri="{FF2B5EF4-FFF2-40B4-BE49-F238E27FC236}">
                <a16:creationId xmlns="" xmlns:a16="http://schemas.microsoft.com/office/drawing/2014/main" id="{D1429845-5566-499D-811C-A3EF4373D7CE}"/>
              </a:ext>
            </a:extLst>
          </p:cNvPr>
          <p:cNvSpPr txBox="1"/>
          <p:nvPr/>
        </p:nvSpPr>
        <p:spPr>
          <a:xfrm>
            <a:off x="727179" y="4863704"/>
            <a:ext cx="3997221" cy="83099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marL="140400" indent="-140400">
              <a:buFont typeface="Arial"/>
              <a:buChar char="•"/>
            </a:pPr>
            <a:r>
              <a:rPr lang="es-CL" sz="1600" dirty="0" smtClean="0">
                <a:latin typeface="Calibri"/>
                <a:cs typeface="Calibri"/>
              </a:rPr>
              <a:t>Este </a:t>
            </a:r>
            <a:r>
              <a:rPr lang="es-CL" sz="1600" dirty="0">
                <a:latin typeface="Calibri"/>
                <a:cs typeface="Calibri"/>
              </a:rPr>
              <a:t>seguro contempla el otorgamiento de prestaciones preventivas, económicas, médicas, de rehabilitación y reeducación.</a:t>
            </a:r>
          </a:p>
        </p:txBody>
      </p:sp>
    </p:spTree>
    <p:extLst>
      <p:ext uri="{BB962C8B-B14F-4D97-AF65-F5344CB8AC3E}">
        <p14:creationId xmlns:p14="http://schemas.microsoft.com/office/powerpoint/2010/main" val="1959579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01;p3"/>
          <p:cNvSpPr/>
          <p:nvPr/>
        </p:nvSpPr>
        <p:spPr>
          <a:xfrm>
            <a:off x="520700" y="2197100"/>
            <a:ext cx="7569200" cy="2870200"/>
          </a:xfrm>
          <a:prstGeom prst="roundRect">
            <a:avLst>
              <a:gd name="adj" fmla="val 4315"/>
            </a:avLst>
          </a:prstGeom>
          <a:solidFill>
            <a:schemeClr val="bg1"/>
          </a:solidFill>
          <a:ln w="1270"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 name="Google Shape;101;p3"/>
          <p:cNvSpPr/>
          <p:nvPr/>
        </p:nvSpPr>
        <p:spPr>
          <a:xfrm>
            <a:off x="520700" y="5384800"/>
            <a:ext cx="7569200" cy="825500"/>
          </a:xfrm>
          <a:prstGeom prst="roundRect">
            <a:avLst>
              <a:gd name="adj" fmla="val 17281"/>
            </a:avLst>
          </a:prstGeom>
          <a:solidFill>
            <a:schemeClr val="accent4">
              <a:lumMod val="40000"/>
              <a:lumOff val="60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 name="Rectángulo 1"/>
          <p:cNvSpPr/>
          <p:nvPr/>
        </p:nvSpPr>
        <p:spPr>
          <a:xfrm>
            <a:off x="487362" y="1175306"/>
            <a:ext cx="9050338" cy="553998"/>
          </a:xfrm>
          <a:prstGeom prst="rect">
            <a:avLst/>
          </a:prstGeom>
        </p:spPr>
        <p:txBody>
          <a:bodyPr wrap="square">
            <a:noAutofit/>
          </a:bodyPr>
          <a:lstStyle/>
          <a:p>
            <a:r>
              <a:rPr lang="es-CL" sz="3400" b="1" dirty="0" smtClean="0">
                <a:solidFill>
                  <a:srgbClr val="ED6B00"/>
                </a:solidFill>
                <a:latin typeface="Calibri"/>
                <a:ea typeface="Calibri"/>
                <a:cs typeface="Calibri"/>
              </a:rPr>
              <a:t>COSTOS </a:t>
            </a:r>
            <a:r>
              <a:rPr lang="es-CL" sz="3400" dirty="0" smtClean="0">
                <a:solidFill>
                  <a:srgbClr val="A93501"/>
                </a:solidFill>
                <a:latin typeface="Calibri"/>
                <a:ea typeface="Calibri"/>
                <a:cs typeface="Calibri"/>
              </a:rPr>
              <a:t>INDIRECTOS</a:t>
            </a:r>
            <a:endParaRPr lang="es-CL" sz="3400" dirty="0">
              <a:solidFill>
                <a:srgbClr val="A93501"/>
              </a:solidFill>
              <a:latin typeface="Calibri"/>
              <a:ea typeface="Calibri"/>
              <a:cs typeface="Calibri"/>
            </a:endParaRPr>
          </a:p>
          <a:p>
            <a:endParaRPr lang="es-CL" sz="3200" dirty="0">
              <a:solidFill>
                <a:srgbClr val="800000"/>
              </a:solidFill>
              <a:latin typeface="Calibri"/>
              <a:ea typeface="Calibri"/>
              <a:cs typeface="Calibri"/>
            </a:endParaRPr>
          </a:p>
        </p:txBody>
      </p:sp>
      <p:sp>
        <p:nvSpPr>
          <p:cNvPr id="13" name="CuadroTexto 12">
            <a:extLst>
              <a:ext uri="{FF2B5EF4-FFF2-40B4-BE49-F238E27FC236}">
                <a16:creationId xmlns="" xmlns:a16="http://schemas.microsoft.com/office/drawing/2014/main" id="{83696C82-8C1D-442C-A6E7-17C5ACAFCE37}"/>
              </a:ext>
            </a:extLst>
          </p:cNvPr>
          <p:cNvSpPr txBox="1"/>
          <p:nvPr/>
        </p:nvSpPr>
        <p:spPr>
          <a:xfrm>
            <a:off x="721452" y="2217344"/>
            <a:ext cx="6263548" cy="255454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spcBef>
                <a:spcPts val="1100"/>
              </a:spcBef>
            </a:pPr>
            <a:endParaRPr lang="es-CL" sz="1600" dirty="0">
              <a:latin typeface="Calibri"/>
              <a:cs typeface="Calibri"/>
            </a:endParaRPr>
          </a:p>
          <a:p>
            <a:r>
              <a:rPr lang="es-CL" sz="1600" dirty="0">
                <a:latin typeface="Calibri"/>
                <a:cs typeface="Calibri"/>
              </a:rPr>
              <a:t>Es el costo que tiene el Empleador para financiar los feriados legales y </a:t>
            </a:r>
            <a:r>
              <a:rPr lang="es-CL" sz="1600" dirty="0" smtClean="0">
                <a:latin typeface="Calibri"/>
                <a:cs typeface="Calibri"/>
              </a:rPr>
              <a:t>las </a:t>
            </a:r>
            <a:r>
              <a:rPr lang="es-CL" sz="1600" dirty="0">
                <a:latin typeface="Calibri"/>
                <a:cs typeface="Calibri"/>
              </a:rPr>
              <a:t>probables </a:t>
            </a:r>
            <a:r>
              <a:rPr lang="es-CL" sz="1600" dirty="0" smtClean="0">
                <a:latin typeface="Calibri"/>
                <a:cs typeface="Calibri"/>
              </a:rPr>
              <a:t>indemnizaciones </a:t>
            </a:r>
            <a:r>
              <a:rPr lang="es-CL" sz="1600" dirty="0">
                <a:latin typeface="Calibri"/>
                <a:cs typeface="Calibri"/>
              </a:rPr>
              <a:t>por desvinculación laboral y se divide en:</a:t>
            </a:r>
          </a:p>
          <a:p>
            <a:endParaRPr lang="es-CL" sz="1600" dirty="0">
              <a:latin typeface="Calibri"/>
              <a:cs typeface="Calibri"/>
            </a:endParaRPr>
          </a:p>
          <a:p>
            <a:pPr marL="285750" indent="-285750">
              <a:buFont typeface="Arial" panose="020B0604020202020204" pitchFamily="34" charset="0"/>
              <a:buChar char="•"/>
            </a:pPr>
            <a:r>
              <a:rPr lang="es-CL" sz="1600" b="1" dirty="0">
                <a:latin typeface="Calibri"/>
                <a:cs typeface="Calibri"/>
              </a:rPr>
              <a:t>Provisión de Vacaciones</a:t>
            </a:r>
          </a:p>
          <a:p>
            <a:pPr marL="285750" indent="-285750">
              <a:buFont typeface="Arial" panose="020B0604020202020204" pitchFamily="34" charset="0"/>
              <a:buChar char="•"/>
            </a:pPr>
            <a:r>
              <a:rPr lang="es-CL" sz="1600" b="1" dirty="0">
                <a:latin typeface="Calibri"/>
                <a:cs typeface="Calibri"/>
              </a:rPr>
              <a:t>Provisión de Indemnizaciones</a:t>
            </a:r>
          </a:p>
          <a:p>
            <a:pPr marL="285750" indent="-285750">
              <a:buFont typeface="Arial" panose="020B0604020202020204" pitchFamily="34" charset="0"/>
              <a:buChar char="•"/>
            </a:pPr>
            <a:endParaRPr lang="es-CL" sz="1600" dirty="0">
              <a:latin typeface="Calibri"/>
              <a:cs typeface="Calibri"/>
            </a:endParaRPr>
          </a:p>
          <a:p>
            <a:r>
              <a:rPr lang="es-CL" sz="1600" dirty="0">
                <a:latin typeface="Calibri"/>
                <a:cs typeface="Calibri"/>
              </a:rPr>
              <a:t>Los empleadores contabilizan estos montos bajo un principio contable del Devengado, que es contabilizar el gasto cuando se produce y no cuando se paga.</a:t>
            </a:r>
          </a:p>
        </p:txBody>
      </p:sp>
      <p:sp>
        <p:nvSpPr>
          <p:cNvPr id="4" name="Rectángulo 3"/>
          <p:cNvSpPr/>
          <p:nvPr/>
        </p:nvSpPr>
        <p:spPr>
          <a:xfrm>
            <a:off x="660401" y="5492850"/>
            <a:ext cx="6222999" cy="584776"/>
          </a:xfrm>
          <a:prstGeom prst="rect">
            <a:avLst/>
          </a:prstGeom>
        </p:spPr>
        <p:txBody>
          <a:bodyPr wrap="square">
            <a:spAutoFit/>
          </a:bodyPr>
          <a:lstStyle/>
          <a:p>
            <a:r>
              <a:rPr lang="es-CL" sz="1600" b="1" dirty="0">
                <a:solidFill>
                  <a:srgbClr val="A93501"/>
                </a:solidFill>
                <a:latin typeface="Calibri"/>
                <a:cs typeface="Calibri"/>
              </a:rPr>
              <a:t>Nota: </a:t>
            </a:r>
            <a:r>
              <a:rPr lang="es-CL" sz="1600" dirty="0">
                <a:solidFill>
                  <a:schemeClr val="tx1"/>
                </a:solidFill>
                <a:latin typeface="Calibri"/>
                <a:cs typeface="Calibri"/>
              </a:rPr>
              <a:t>Contablemente es lo correcto, pero depende del empleador y su sistema contable si lo realiza y en las cantidades a provisionar.</a:t>
            </a:r>
          </a:p>
        </p:txBody>
      </p:sp>
      <p:sp>
        <p:nvSpPr>
          <p:cNvPr id="10" name="Rectángulo 9">
            <a:extLst>
              <a:ext uri="{FF2B5EF4-FFF2-40B4-BE49-F238E27FC236}">
                <a16:creationId xmlns="" xmlns:a16="http://schemas.microsoft.com/office/drawing/2014/main" id="{20FA3857-94FA-4999-B500-B4A19A85B078}"/>
              </a:ext>
            </a:extLst>
          </p:cNvPr>
          <p:cNvSpPr/>
          <p:nvPr/>
        </p:nvSpPr>
        <p:spPr>
          <a:xfrm>
            <a:off x="4865147" y="5017131"/>
            <a:ext cx="8839200" cy="486403"/>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endParaRPr lang="es-CL" sz="1400" dirty="0">
              <a:solidFill>
                <a:schemeClr val="tx1"/>
              </a:solidFill>
              <a:latin typeface="Calibri"/>
              <a:cs typeface="Calibri"/>
            </a:endParaRPr>
          </a:p>
        </p:txBody>
      </p:sp>
    </p:spTree>
    <p:extLst>
      <p:ext uri="{BB962C8B-B14F-4D97-AF65-F5344CB8AC3E}">
        <p14:creationId xmlns:p14="http://schemas.microsoft.com/office/powerpoint/2010/main" val="2431740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01;p3"/>
          <p:cNvSpPr/>
          <p:nvPr/>
        </p:nvSpPr>
        <p:spPr>
          <a:xfrm>
            <a:off x="520700" y="2197100"/>
            <a:ext cx="5956300" cy="3644900"/>
          </a:xfrm>
          <a:prstGeom prst="roundRect">
            <a:avLst>
              <a:gd name="adj" fmla="val 4315"/>
            </a:avLst>
          </a:prstGeom>
          <a:solidFill>
            <a:schemeClr val="bg1"/>
          </a:solidFill>
          <a:ln w="1270"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 name="Rectángulo 1"/>
          <p:cNvSpPr/>
          <p:nvPr/>
        </p:nvSpPr>
        <p:spPr>
          <a:xfrm>
            <a:off x="487362" y="1175306"/>
            <a:ext cx="9050338" cy="553998"/>
          </a:xfrm>
          <a:prstGeom prst="rect">
            <a:avLst/>
          </a:prstGeom>
        </p:spPr>
        <p:txBody>
          <a:bodyPr wrap="square">
            <a:noAutofit/>
          </a:bodyPr>
          <a:lstStyle/>
          <a:p>
            <a:r>
              <a:rPr lang="es-CL" sz="3400" b="1" dirty="0" smtClean="0">
                <a:solidFill>
                  <a:srgbClr val="ED6B00"/>
                </a:solidFill>
                <a:latin typeface="Calibri"/>
                <a:ea typeface="Calibri"/>
                <a:cs typeface="Calibri"/>
              </a:rPr>
              <a:t>PROVISIÓN </a:t>
            </a:r>
            <a:r>
              <a:rPr lang="es-CL" sz="3400" dirty="0" smtClean="0">
                <a:solidFill>
                  <a:srgbClr val="A93501"/>
                </a:solidFill>
                <a:latin typeface="Calibri"/>
                <a:ea typeface="Calibri"/>
                <a:cs typeface="Calibri"/>
              </a:rPr>
              <a:t>DE VACACIONES</a:t>
            </a:r>
            <a:endParaRPr lang="es-CL" sz="3400" dirty="0">
              <a:solidFill>
                <a:srgbClr val="A93501"/>
              </a:solidFill>
              <a:latin typeface="Calibri"/>
              <a:ea typeface="Calibri"/>
              <a:cs typeface="Calibri"/>
            </a:endParaRPr>
          </a:p>
          <a:p>
            <a:endParaRPr lang="es-CL" sz="3200" dirty="0">
              <a:solidFill>
                <a:srgbClr val="800000"/>
              </a:solidFill>
              <a:latin typeface="Calibri"/>
              <a:ea typeface="Calibri"/>
              <a:cs typeface="Calibri"/>
            </a:endParaRPr>
          </a:p>
        </p:txBody>
      </p:sp>
      <p:sp>
        <p:nvSpPr>
          <p:cNvPr id="10" name="Rectángulo 9">
            <a:extLst>
              <a:ext uri="{FF2B5EF4-FFF2-40B4-BE49-F238E27FC236}">
                <a16:creationId xmlns="" xmlns:a16="http://schemas.microsoft.com/office/drawing/2014/main" id="{20FA3857-94FA-4999-B500-B4A19A85B078}"/>
              </a:ext>
            </a:extLst>
          </p:cNvPr>
          <p:cNvSpPr/>
          <p:nvPr/>
        </p:nvSpPr>
        <p:spPr>
          <a:xfrm>
            <a:off x="4865147" y="5017131"/>
            <a:ext cx="8839200" cy="486403"/>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endParaRPr lang="es-CL" sz="1400" dirty="0">
              <a:solidFill>
                <a:schemeClr val="tx1"/>
              </a:solidFill>
              <a:latin typeface="Calibri"/>
              <a:cs typeface="Calibri"/>
            </a:endParaRPr>
          </a:p>
        </p:txBody>
      </p:sp>
      <p:pic>
        <p:nvPicPr>
          <p:cNvPr id="3" name="Imagen 2" descr="Vacaciones Cuadr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200" y="2616200"/>
            <a:ext cx="4844420" cy="2933700"/>
          </a:xfrm>
          <a:prstGeom prst="rect">
            <a:avLst/>
          </a:prstGeom>
        </p:spPr>
      </p:pic>
    </p:spTree>
    <p:extLst>
      <p:ext uri="{BB962C8B-B14F-4D97-AF65-F5344CB8AC3E}">
        <p14:creationId xmlns:p14="http://schemas.microsoft.com/office/powerpoint/2010/main" val="645177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01;p3"/>
          <p:cNvSpPr/>
          <p:nvPr/>
        </p:nvSpPr>
        <p:spPr>
          <a:xfrm>
            <a:off x="520700" y="2197100"/>
            <a:ext cx="7010400" cy="3352800"/>
          </a:xfrm>
          <a:prstGeom prst="roundRect">
            <a:avLst>
              <a:gd name="adj" fmla="val 4315"/>
            </a:avLst>
          </a:prstGeom>
          <a:solidFill>
            <a:schemeClr val="bg1"/>
          </a:solidFill>
          <a:ln w="1270"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 name="Rectángulo 1"/>
          <p:cNvSpPr/>
          <p:nvPr/>
        </p:nvSpPr>
        <p:spPr>
          <a:xfrm>
            <a:off x="487362" y="1175306"/>
            <a:ext cx="9050338" cy="553998"/>
          </a:xfrm>
          <a:prstGeom prst="rect">
            <a:avLst/>
          </a:prstGeom>
        </p:spPr>
        <p:txBody>
          <a:bodyPr wrap="square">
            <a:noAutofit/>
          </a:bodyPr>
          <a:lstStyle/>
          <a:p>
            <a:r>
              <a:rPr lang="es-CL" sz="3400" b="1" dirty="0" smtClean="0">
                <a:solidFill>
                  <a:srgbClr val="ED6B00"/>
                </a:solidFill>
                <a:latin typeface="Calibri"/>
                <a:ea typeface="Calibri"/>
                <a:cs typeface="Calibri"/>
              </a:rPr>
              <a:t>PROVISIÓN </a:t>
            </a:r>
            <a:r>
              <a:rPr lang="es-CL" sz="3400" dirty="0" smtClean="0">
                <a:solidFill>
                  <a:srgbClr val="A93501"/>
                </a:solidFill>
                <a:latin typeface="Calibri"/>
                <a:ea typeface="Calibri"/>
                <a:cs typeface="Calibri"/>
              </a:rPr>
              <a:t>DE INDEMNIZACIÓN</a:t>
            </a:r>
            <a:endParaRPr lang="es-CL" sz="3400" dirty="0">
              <a:solidFill>
                <a:srgbClr val="A93501"/>
              </a:solidFill>
              <a:latin typeface="Calibri"/>
              <a:ea typeface="Calibri"/>
              <a:cs typeface="Calibri"/>
            </a:endParaRPr>
          </a:p>
          <a:p>
            <a:endParaRPr lang="es-CL" sz="3200" dirty="0">
              <a:solidFill>
                <a:srgbClr val="800000"/>
              </a:solidFill>
              <a:latin typeface="Calibri"/>
              <a:ea typeface="Calibri"/>
              <a:cs typeface="Calibri"/>
            </a:endParaRPr>
          </a:p>
        </p:txBody>
      </p:sp>
      <p:sp>
        <p:nvSpPr>
          <p:cNvPr id="10" name="Rectángulo 9">
            <a:extLst>
              <a:ext uri="{FF2B5EF4-FFF2-40B4-BE49-F238E27FC236}">
                <a16:creationId xmlns="" xmlns:a16="http://schemas.microsoft.com/office/drawing/2014/main" id="{20FA3857-94FA-4999-B500-B4A19A85B078}"/>
              </a:ext>
            </a:extLst>
          </p:cNvPr>
          <p:cNvSpPr/>
          <p:nvPr/>
        </p:nvSpPr>
        <p:spPr>
          <a:xfrm>
            <a:off x="4865147" y="5017131"/>
            <a:ext cx="8839200" cy="486403"/>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endParaRPr lang="es-CL" sz="1400" dirty="0">
              <a:solidFill>
                <a:schemeClr val="tx1"/>
              </a:solidFill>
              <a:latin typeface="Calibri"/>
              <a:cs typeface="Calibri"/>
            </a:endParaRPr>
          </a:p>
        </p:txBody>
      </p:sp>
      <p:pic>
        <p:nvPicPr>
          <p:cNvPr id="4" name="Imagen 3" descr="OtroCuadro-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900" y="2540000"/>
            <a:ext cx="6303264" cy="2615184"/>
          </a:xfrm>
          <a:prstGeom prst="rect">
            <a:avLst/>
          </a:prstGeom>
        </p:spPr>
      </p:pic>
    </p:spTree>
    <p:extLst>
      <p:ext uri="{BB962C8B-B14F-4D97-AF65-F5344CB8AC3E}">
        <p14:creationId xmlns:p14="http://schemas.microsoft.com/office/powerpoint/2010/main" val="3431336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90" name="Google Shape;390;p18"/>
          <p:cNvSpPr/>
          <p:nvPr/>
        </p:nvSpPr>
        <p:spPr>
          <a:xfrm>
            <a:off x="2035277" y="2911885"/>
            <a:ext cx="6999671" cy="2696553"/>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0" name="Google Shape;158;p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dirty="0">
                <a:solidFill>
                  <a:srgbClr val="ED6B00"/>
                </a:solidFill>
                <a:latin typeface="Calibri"/>
                <a:ea typeface="Calibri"/>
                <a:cs typeface="Calibri"/>
                <a:sym typeface="Calibri"/>
              </a:rPr>
              <a:t>¿CUÁNTO APRENDIMOS?</a:t>
            </a:r>
            <a:endParaRPr sz="3100" b="1" i="0" u="none" strike="noStrike" cap="none" dirty="0">
              <a:solidFill>
                <a:srgbClr val="ED6B00"/>
              </a:solidFill>
              <a:latin typeface="Calibri"/>
              <a:ea typeface="Calibri"/>
              <a:cs typeface="Calibri"/>
              <a:sym typeface="Calibri"/>
            </a:endParaRPr>
          </a:p>
        </p:txBody>
      </p:sp>
      <p:sp>
        <p:nvSpPr>
          <p:cNvPr id="11" name="Google Shape;159;p5"/>
          <p:cNvSpPr txBox="1"/>
          <p:nvPr/>
        </p:nvSpPr>
        <p:spPr>
          <a:xfrm>
            <a:off x="366450" y="1229932"/>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b="1" dirty="0">
                <a:latin typeface="Calibri"/>
                <a:cs typeface="Calibri"/>
                <a:sym typeface="Calibri"/>
              </a:rPr>
              <a:t>REVISEMOS</a:t>
            </a:r>
            <a:endParaRPr dirty="0"/>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942" y="2715213"/>
            <a:ext cx="2812026" cy="3182572"/>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8123" y="5063613"/>
            <a:ext cx="1705019" cy="1272246"/>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4444" y="5389023"/>
            <a:ext cx="1651873" cy="884514"/>
          </a:xfrm>
          <a:prstGeom prst="rect">
            <a:avLst/>
          </a:prstGeom>
        </p:spPr>
      </p:pic>
      <p:sp>
        <p:nvSpPr>
          <p:cNvPr id="13" name="Google Shape;168;p5"/>
          <p:cNvSpPr txBox="1"/>
          <p:nvPr/>
        </p:nvSpPr>
        <p:spPr>
          <a:xfrm>
            <a:off x="4175975" y="1184197"/>
            <a:ext cx="466492" cy="521098"/>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5000" dirty="0">
                <a:solidFill>
                  <a:srgbClr val="FFB375"/>
                </a:solidFill>
                <a:latin typeface="Calibri"/>
                <a:ea typeface="Calibri"/>
                <a:cs typeface="Calibri"/>
                <a:sym typeface="Calibri"/>
              </a:rPr>
              <a:t>7</a:t>
            </a:r>
            <a:endParaRPr sz="5000" b="0" i="0" u="none" strike="noStrike" cap="none" dirty="0">
              <a:solidFill>
                <a:srgbClr val="FFB375"/>
              </a:solidFill>
              <a:latin typeface="Calibri"/>
              <a:ea typeface="Calibri"/>
              <a:cs typeface="Calibri"/>
              <a:sym typeface="Calibri"/>
            </a:endParaRPr>
          </a:p>
        </p:txBody>
      </p:sp>
      <p:sp>
        <p:nvSpPr>
          <p:cNvPr id="12" name="Google Shape;167;p5"/>
          <p:cNvSpPr txBox="1"/>
          <p:nvPr/>
        </p:nvSpPr>
        <p:spPr>
          <a:xfrm>
            <a:off x="3550974" y="3143552"/>
            <a:ext cx="5453326" cy="2495248"/>
          </a:xfrm>
          <a:prstGeom prst="rect">
            <a:avLst/>
          </a:prstGeom>
          <a:noFill/>
          <a:ln>
            <a:noFill/>
          </a:ln>
        </p:spPr>
        <p:txBody>
          <a:bodyPr spcFirstLastPara="1" wrap="square" lIns="91425" tIns="91425" rIns="91425" bIns="91425" anchor="t" anchorCtr="0">
            <a:noAutofit/>
          </a:bodyPr>
          <a:lstStyle/>
          <a:p>
            <a:pPr lvl="0">
              <a:lnSpc>
                <a:spcPct val="90000"/>
              </a:lnSpc>
              <a:buSzPts val="1100"/>
            </a:pPr>
            <a:r>
              <a:rPr lang="es-CL" sz="2400" dirty="0">
                <a:solidFill>
                  <a:srgbClr val="A93501"/>
                </a:solidFill>
                <a:latin typeface="Calibri"/>
                <a:ea typeface="Calibri"/>
                <a:cs typeface="Calibri"/>
              </a:rPr>
              <a:t>DISEÑO Y CÁLCULO DE UNA </a:t>
            </a:r>
            <a:br>
              <a:rPr lang="es-CL" sz="2400" dirty="0">
                <a:solidFill>
                  <a:srgbClr val="A93501"/>
                </a:solidFill>
                <a:latin typeface="Calibri"/>
                <a:ea typeface="Calibri"/>
                <a:cs typeface="Calibri"/>
              </a:rPr>
            </a:br>
            <a:r>
              <a:rPr lang="es-CL" sz="2400" dirty="0">
                <a:solidFill>
                  <a:srgbClr val="A93501"/>
                </a:solidFill>
                <a:latin typeface="Calibri"/>
                <a:ea typeface="Calibri"/>
                <a:cs typeface="Calibri"/>
              </a:rPr>
              <a:t>LIQUIDACIÓN DE SUELDOS</a:t>
            </a:r>
          </a:p>
          <a:p>
            <a:pPr lvl="0">
              <a:lnSpc>
                <a:spcPct val="50000"/>
              </a:lnSpc>
              <a:buSzPts val="1100"/>
            </a:pPr>
            <a:endParaRPr lang="es-CL" sz="2000" dirty="0">
              <a:solidFill>
                <a:srgbClr val="A93501"/>
              </a:solidFill>
              <a:latin typeface="Calibri"/>
              <a:ea typeface="Calibri"/>
              <a:cs typeface="Calibri"/>
            </a:endParaRPr>
          </a:p>
          <a:p>
            <a:pPr marL="0" indent="0">
              <a:buNone/>
            </a:pPr>
            <a:r>
              <a:rPr lang="es-CL" sz="1700" dirty="0">
                <a:latin typeface="Calibri"/>
                <a:cs typeface="Calibri"/>
              </a:rPr>
              <a:t>Para revisar los temas trabajados a lo largo de la presentación, te invito a desarrollar la </a:t>
            </a:r>
            <a:r>
              <a:rPr lang="es-CL" sz="1700" b="1" dirty="0">
                <a:solidFill>
                  <a:srgbClr val="ED6B00"/>
                </a:solidFill>
                <a:latin typeface="Calibri"/>
                <a:cs typeface="Calibri"/>
              </a:rPr>
              <a:t>Actividad </a:t>
            </a:r>
            <a:r>
              <a:rPr lang="es-CL" sz="1700" b="1" dirty="0" smtClean="0">
                <a:solidFill>
                  <a:srgbClr val="ED6B00"/>
                </a:solidFill>
                <a:latin typeface="Calibri"/>
                <a:cs typeface="Calibri"/>
              </a:rPr>
              <a:t>7 </a:t>
            </a:r>
            <a:r>
              <a:rPr lang="es-CL" sz="1700" b="1" dirty="0">
                <a:solidFill>
                  <a:srgbClr val="ED6B00"/>
                </a:solidFill>
                <a:latin typeface="Calibri"/>
                <a:cs typeface="Calibri"/>
              </a:rPr>
              <a:t>Cuánto Aprendimos</a:t>
            </a:r>
            <a:r>
              <a:rPr lang="es-CL" sz="1700" dirty="0">
                <a:latin typeface="Calibri"/>
                <a:cs typeface="Calibri"/>
              </a:rPr>
              <a:t>. Descarga el archivo y sigue las instrucciones.</a:t>
            </a:r>
          </a:p>
          <a:p>
            <a:pPr marL="0" indent="0">
              <a:lnSpc>
                <a:spcPct val="50000"/>
              </a:lnSpc>
              <a:buNone/>
            </a:pPr>
            <a:endParaRPr lang="es-CL" sz="1700" b="1" dirty="0">
              <a:latin typeface="Calibri"/>
              <a:cs typeface="Calibri"/>
            </a:endParaRPr>
          </a:p>
          <a:p>
            <a:pPr marL="0" indent="0">
              <a:buNone/>
            </a:pPr>
            <a:r>
              <a:rPr lang="es-CL" sz="1700" b="1" dirty="0">
                <a:latin typeface="Calibri"/>
                <a:cs typeface="Calibri"/>
              </a:rPr>
              <a:t>¡Muy bien!, </a:t>
            </a:r>
            <a:r>
              <a:rPr lang="es-CL" sz="1700" dirty="0">
                <a:latin typeface="Calibri"/>
                <a:cs typeface="Calibri"/>
              </a:rPr>
              <a:t>ahora vamos a practicar.</a:t>
            </a:r>
          </a:p>
          <a:p>
            <a:pPr lvl="0">
              <a:lnSpc>
                <a:spcPct val="90000"/>
              </a:lnSpc>
              <a:buSzPts val="1100"/>
            </a:pPr>
            <a:endParaRPr lang="es-ES" sz="2000" dirty="0">
              <a:solidFill>
                <a:srgbClr val="A93501"/>
              </a:solidFill>
              <a:latin typeface="Calibri"/>
              <a:ea typeface="Calibri"/>
              <a:cs typeface="Calibri"/>
            </a:endParaRPr>
          </a:p>
          <a:p>
            <a:pPr>
              <a:lnSpc>
                <a:spcPct val="90000"/>
              </a:lnSpc>
            </a:pPr>
            <a:endParaRPr lang="x-none" sz="2000" b="1" dirty="0">
              <a:solidFill>
                <a:srgbClr val="ED6B00"/>
              </a:solidFill>
              <a:latin typeface="Calibri"/>
              <a:ea typeface="Calibri"/>
              <a:cs typeface="Calibri"/>
              <a:sym typeface="Roboto"/>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16" name="Google Shape;450;p21"/>
          <p:cNvSpPr/>
          <p:nvPr/>
        </p:nvSpPr>
        <p:spPr>
          <a:xfrm>
            <a:off x="431624" y="2285848"/>
            <a:ext cx="8839201" cy="3238192"/>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38" name="Google Shape;438;p20"/>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ACTIVIDAD PRÁCTICA</a:t>
            </a:r>
            <a:endParaRPr sz="3100" b="1" i="0" u="none" strike="noStrike" cap="none" dirty="0">
              <a:solidFill>
                <a:srgbClr val="ED6B00"/>
              </a:solidFill>
              <a:latin typeface="Calibri"/>
              <a:ea typeface="Calibri"/>
              <a:cs typeface="Calibri"/>
              <a:sym typeface="Calibri"/>
            </a:endParaRPr>
          </a:p>
        </p:txBody>
      </p:sp>
      <p:sp>
        <p:nvSpPr>
          <p:cNvPr id="442" name="Google Shape;442;p20"/>
          <p:cNvSpPr/>
          <p:nvPr/>
        </p:nvSpPr>
        <p:spPr>
          <a:xfrm>
            <a:off x="5279923" y="7354529"/>
            <a:ext cx="2723535" cy="2051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3" name="Google Shape;443;p20"/>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¡PRACTIQUEMOS!</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a:solidFill>
                <a:srgbClr val="000000"/>
              </a:solidFill>
              <a:latin typeface="Calibri"/>
              <a:ea typeface="Calibri"/>
              <a:cs typeface="Calibri"/>
              <a:sym typeface="Calibri"/>
            </a:endParaRPr>
          </a:p>
        </p:txBody>
      </p:sp>
      <p:sp>
        <p:nvSpPr>
          <p:cNvPr id="10" name="Google Shape;168;p5"/>
          <p:cNvSpPr txBox="1"/>
          <p:nvPr/>
        </p:nvSpPr>
        <p:spPr>
          <a:xfrm>
            <a:off x="3670560" y="1209418"/>
            <a:ext cx="559356" cy="409500"/>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6000" b="0" i="0" u="none" strike="noStrike" cap="none" dirty="0" smtClean="0">
                <a:solidFill>
                  <a:srgbClr val="FFB375"/>
                </a:solidFill>
                <a:latin typeface="Calibri"/>
                <a:ea typeface="Calibri"/>
                <a:cs typeface="Calibri"/>
                <a:sym typeface="Calibri"/>
              </a:rPr>
              <a:t>7</a:t>
            </a:r>
            <a:endParaRPr sz="6000" b="0" i="0" u="none" strike="noStrike" cap="none" dirty="0">
              <a:solidFill>
                <a:srgbClr val="FFB375"/>
              </a:solidFill>
              <a:latin typeface="Calibri"/>
              <a:ea typeface="Calibri"/>
              <a:cs typeface="Calibri"/>
              <a:sym typeface="Calibri"/>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6056" y="3978569"/>
            <a:ext cx="6899892" cy="3974395"/>
          </a:xfrm>
          <a:prstGeom prst="rect">
            <a:avLst/>
          </a:prstGeom>
        </p:spPr>
      </p:pic>
      <p:sp>
        <p:nvSpPr>
          <p:cNvPr id="14" name="Google Shape;97;p3"/>
          <p:cNvSpPr txBox="1"/>
          <p:nvPr/>
        </p:nvSpPr>
        <p:spPr>
          <a:xfrm>
            <a:off x="2686559" y="6881800"/>
            <a:ext cx="1639637"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000000"/>
                </a:solidFill>
                <a:latin typeface="Calibri"/>
                <a:ea typeface="Calibri"/>
                <a:cs typeface="Calibri"/>
                <a:sym typeface="Calibri"/>
              </a:rPr>
              <a:t>°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18" name="Google Shape;445;p20"/>
          <p:cNvSpPr txBox="1"/>
          <p:nvPr/>
        </p:nvSpPr>
        <p:spPr>
          <a:xfrm>
            <a:off x="958646" y="3708229"/>
            <a:ext cx="5315153" cy="774531"/>
          </a:xfrm>
          <a:prstGeom prst="rect">
            <a:avLst/>
          </a:prstGeom>
          <a:noFill/>
          <a:ln>
            <a:noFill/>
          </a:ln>
        </p:spPr>
        <p:txBody>
          <a:bodyPr spcFirstLastPara="1" wrap="square" lIns="91425" tIns="91425" rIns="91425" bIns="91425" anchor="ctr" anchorCtr="0">
            <a:noAutofit/>
          </a:bodyPr>
          <a:lstStyle/>
          <a:p>
            <a:pPr lvl="0">
              <a:lnSpc>
                <a:spcPct val="90000"/>
              </a:lnSpc>
              <a:buSzPts val="1100"/>
            </a:pPr>
            <a:r>
              <a:rPr lang="pt-BR" sz="2400" b="1" dirty="0">
                <a:solidFill>
                  <a:srgbClr val="ED6B00"/>
                </a:solidFill>
                <a:latin typeface="Calibri"/>
                <a:ea typeface="Calibri"/>
                <a:cs typeface="Calibri"/>
              </a:rPr>
              <a:t>DISEÑO </a:t>
            </a:r>
            <a:r>
              <a:rPr lang="pt-BR" sz="2400" b="1" dirty="0" err="1">
                <a:solidFill>
                  <a:srgbClr val="ED6B00"/>
                </a:solidFill>
                <a:latin typeface="Calibri"/>
                <a:ea typeface="Calibri"/>
                <a:cs typeface="Calibri"/>
              </a:rPr>
              <a:t>Y</a:t>
            </a:r>
            <a:r>
              <a:rPr lang="pt-BR" sz="2400" b="1" dirty="0">
                <a:solidFill>
                  <a:srgbClr val="ED6B00"/>
                </a:solidFill>
                <a:latin typeface="Calibri"/>
                <a:ea typeface="Calibri"/>
                <a:cs typeface="Calibri"/>
              </a:rPr>
              <a:t> CÁLCULO DE UNA </a:t>
            </a:r>
            <a:br>
              <a:rPr lang="pt-BR" sz="2400" b="1" dirty="0">
                <a:solidFill>
                  <a:srgbClr val="ED6B00"/>
                </a:solidFill>
                <a:latin typeface="Calibri"/>
                <a:ea typeface="Calibri"/>
                <a:cs typeface="Calibri"/>
              </a:rPr>
            </a:br>
            <a:r>
              <a:rPr lang="pt-BR" sz="2400" dirty="0">
                <a:solidFill>
                  <a:srgbClr val="A93501"/>
                </a:solidFill>
                <a:latin typeface="Calibri"/>
                <a:ea typeface="Calibri"/>
                <a:cs typeface="Calibri"/>
              </a:rPr>
              <a:t>LIQUIDACIÓN DE SUELDOS</a:t>
            </a:r>
          </a:p>
          <a:p>
            <a:pPr lvl="0">
              <a:lnSpc>
                <a:spcPct val="115000"/>
              </a:lnSpc>
            </a:pPr>
            <a:endParaRPr sz="1600" b="0" i="0" u="none" strike="noStrike" cap="none" dirty="0">
              <a:solidFill>
                <a:srgbClr val="000000"/>
              </a:solidFill>
              <a:latin typeface="Calibri"/>
              <a:ea typeface="Calibri"/>
              <a:cs typeface="Calibri"/>
              <a:sym typeface="Calibri"/>
            </a:endParaRPr>
          </a:p>
          <a:p>
            <a:r>
              <a:rPr lang="es-CL" sz="1700" dirty="0">
                <a:latin typeface="Calibri" panose="020F0502020204030204" pitchFamily="34" charset="0"/>
                <a:cs typeface="Calibri" panose="020F0502020204030204" pitchFamily="34" charset="0"/>
              </a:rPr>
              <a:t>Para realizar la siguiente actividad,  utiliza el archivo </a:t>
            </a:r>
            <a:r>
              <a:rPr lang="es-CL" sz="1700" b="1" dirty="0">
                <a:solidFill>
                  <a:srgbClr val="ED6B00"/>
                </a:solidFill>
                <a:latin typeface="Calibri" panose="020F0502020204030204" pitchFamily="34" charset="0"/>
                <a:cs typeface="Calibri" panose="020F0502020204030204" pitchFamily="34" charset="0"/>
              </a:rPr>
              <a:t>Actividad </a:t>
            </a:r>
            <a:r>
              <a:rPr lang="es-CL" sz="1700" b="1" dirty="0" smtClean="0">
                <a:solidFill>
                  <a:srgbClr val="ED6B00"/>
                </a:solidFill>
                <a:latin typeface="Calibri" panose="020F0502020204030204" pitchFamily="34" charset="0"/>
                <a:cs typeface="Calibri" panose="020F0502020204030204" pitchFamily="34" charset="0"/>
              </a:rPr>
              <a:t>Práctica 7</a:t>
            </a:r>
            <a:r>
              <a:rPr lang="es-CL" sz="1700" dirty="0" smtClean="0">
                <a:latin typeface="Calibri" panose="020F0502020204030204" pitchFamily="34" charset="0"/>
                <a:cs typeface="Calibri" panose="020F0502020204030204" pitchFamily="34" charset="0"/>
              </a:rPr>
              <a:t>,</a:t>
            </a:r>
            <a:r>
              <a:rPr lang="es-CL" sz="1700" dirty="0">
                <a:latin typeface="Calibri" panose="020F0502020204030204" pitchFamily="34" charset="0"/>
                <a:cs typeface="Calibri" panose="020F0502020204030204" pitchFamily="34" charset="0"/>
              </a:rPr>
              <a:t>  y sigue las instrucciones señaladas.</a:t>
            </a:r>
          </a:p>
          <a:p>
            <a:endParaRPr lang="es-CL" sz="1600" dirty="0">
              <a:latin typeface="Calibri" panose="020F0502020204030204" pitchFamily="34" charset="0"/>
              <a:cs typeface="Calibri" panose="020F0502020204030204" pitchFamily="34" charset="0"/>
            </a:endParaRPr>
          </a:p>
          <a:p>
            <a:r>
              <a:rPr lang="es-CL" sz="2100" b="1" dirty="0">
                <a:solidFill>
                  <a:srgbClr val="ED6B00"/>
                </a:solidFill>
                <a:latin typeface="Calibri"/>
                <a:ea typeface="Calibri"/>
                <a:cs typeface="Calibri"/>
                <a:sym typeface="Calibri"/>
              </a:rPr>
              <a:t>¡Éxito! </a:t>
            </a:r>
            <a:r>
              <a:rPr lang="es-CL" sz="1600" dirty="0"/>
              <a:t> </a:t>
            </a:r>
          </a:p>
          <a:p>
            <a:r>
              <a:rPr lang="es-CL" sz="1600" dirty="0"/>
              <a:t/>
            </a:r>
            <a:br>
              <a:rPr lang="es-CL" sz="1600" dirty="0"/>
            </a:br>
            <a:endParaRPr sz="1600" b="1" i="0" u="none" strike="noStrike" cap="none" dirty="0">
              <a:solidFill>
                <a:srgbClr val="76384D"/>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1" name="Google Shape;401;p19"/>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ANTES DE COMENZAR </a:t>
            </a:r>
            <a:r>
              <a:rPr lang="en-US" b="1" dirty="0">
                <a:latin typeface="Calibri"/>
                <a:ea typeface="Calibri"/>
                <a:cs typeface="Calibri"/>
                <a:sym typeface="Calibri"/>
              </a:rPr>
              <a:t>A TRABAJAR</a:t>
            </a:r>
            <a:endParaRPr sz="1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402" name="Google Shape;402;p19"/>
          <p:cNvSpPr txBox="1"/>
          <p:nvPr/>
        </p:nvSpPr>
        <p:spPr>
          <a:xfrm>
            <a:off x="375977" y="1392244"/>
            <a:ext cx="7017881"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i="0" u="none" strike="noStrike" cap="none" dirty="0">
                <a:solidFill>
                  <a:srgbClr val="A93501"/>
                </a:solidFill>
                <a:latin typeface="Calibri"/>
                <a:ea typeface="Calibri"/>
                <a:cs typeface="Calibri"/>
                <a:sym typeface="Calibri"/>
              </a:rPr>
              <a:t>TOMA LAS SIGUIENTES </a:t>
            </a:r>
            <a:r>
              <a:rPr lang="en-US" sz="2800" b="1" i="0" u="none" strike="noStrike" cap="none" dirty="0">
                <a:solidFill>
                  <a:srgbClr val="ED6B00"/>
                </a:solidFill>
                <a:latin typeface="Calibri"/>
                <a:ea typeface="Calibri"/>
                <a:cs typeface="Calibri"/>
                <a:sym typeface="Calibri"/>
              </a:rPr>
              <a:t>PRECAUCIONES</a:t>
            </a:r>
            <a:endParaRPr sz="3100" b="1" i="0" u="none" strike="noStrike" cap="none" dirty="0">
              <a:solidFill>
                <a:srgbClr val="ED6B00"/>
              </a:solidFill>
              <a:latin typeface="Calibri"/>
              <a:ea typeface="Calibri"/>
              <a:cs typeface="Calibri"/>
              <a:sym typeface="Calibri"/>
            </a:endParaRPr>
          </a:p>
        </p:txBody>
      </p:sp>
      <p:grpSp>
        <p:nvGrpSpPr>
          <p:cNvPr id="18" name="Grupo 17"/>
          <p:cNvGrpSpPr/>
          <p:nvPr/>
        </p:nvGrpSpPr>
        <p:grpSpPr>
          <a:xfrm>
            <a:off x="-4655" y="4568183"/>
            <a:ext cx="9154909" cy="783005"/>
            <a:chOff x="-4655" y="4354713"/>
            <a:chExt cx="9154909" cy="783005"/>
          </a:xfrm>
        </p:grpSpPr>
        <p:sp>
          <p:nvSpPr>
            <p:cNvPr id="406" name="Google Shape;406;p19"/>
            <p:cNvSpPr txBox="1"/>
            <p:nvPr/>
          </p:nvSpPr>
          <p:spPr>
            <a:xfrm>
              <a:off x="1284454" y="4576958"/>
              <a:ext cx="7865800" cy="338514"/>
            </a:xfrm>
            <a:prstGeom prst="rect">
              <a:avLst/>
            </a:prstGeom>
            <a:noFill/>
            <a:ln>
              <a:noFill/>
            </a:ln>
          </p:spPr>
          <p:txBody>
            <a:bodyPr spcFirstLastPara="1" wrap="square" lIns="91425" tIns="45700" rIns="91425" bIns="45700" anchor="t" anchorCtr="0">
              <a:spAutoFit/>
            </a:bodyPr>
            <a:lstStyle/>
            <a:p>
              <a:pPr lvl="0"/>
              <a:r>
                <a:rPr lang="es-CL" sz="1600" dirty="0">
                  <a:latin typeface="Calibri" panose="020F0502020204030204" pitchFamily="34" charset="0"/>
                  <a:cs typeface="Calibri" panose="020F0502020204030204" pitchFamily="34" charset="0"/>
                </a:rPr>
                <a:t>Se </a:t>
              </a:r>
              <a:r>
                <a:rPr lang="es-CL" sz="1600" b="1" dirty="0">
                  <a:solidFill>
                    <a:srgbClr val="ED6B00"/>
                  </a:solidFill>
                  <a:latin typeface="Calibri" panose="020F0502020204030204" pitchFamily="34" charset="0"/>
                  <a:cs typeface="Calibri" panose="020F0502020204030204" pitchFamily="34" charset="0"/>
                </a:rPr>
                <a:t>riguroso</a:t>
              </a:r>
              <a:r>
                <a:rPr lang="es-CL" sz="1600" dirty="0">
                  <a:latin typeface="Calibri" panose="020F0502020204030204" pitchFamily="34" charset="0"/>
                  <a:cs typeface="Calibri" panose="020F0502020204030204" pitchFamily="34" charset="0"/>
                </a:rPr>
                <a:t> y </a:t>
              </a:r>
              <a:r>
                <a:rPr lang="es-CL" sz="1600" b="1" dirty="0">
                  <a:solidFill>
                    <a:srgbClr val="ED6B00"/>
                  </a:solidFill>
                  <a:latin typeface="Calibri" panose="020F0502020204030204" pitchFamily="34" charset="0"/>
                  <a:cs typeface="Calibri" panose="020F0502020204030204" pitchFamily="34" charset="0"/>
                </a:rPr>
                <a:t>ordenado</a:t>
              </a:r>
              <a:r>
                <a:rPr lang="es-CL" sz="1600" dirty="0">
                  <a:latin typeface="Calibri" panose="020F0502020204030204" pitchFamily="34" charset="0"/>
                  <a:cs typeface="Calibri" panose="020F0502020204030204" pitchFamily="34" charset="0"/>
                </a:rPr>
                <a:t> con los antecedentes que manejas.</a:t>
              </a:r>
              <a:endParaRPr sz="16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grpSp>
          <p:nvGrpSpPr>
            <p:cNvPr id="13" name="Grupo 12"/>
            <p:cNvGrpSpPr/>
            <p:nvPr/>
          </p:nvGrpSpPr>
          <p:grpSpPr>
            <a:xfrm>
              <a:off x="-4655" y="4354713"/>
              <a:ext cx="1135367" cy="783005"/>
              <a:chOff x="-4655" y="4407300"/>
              <a:chExt cx="1135367" cy="783005"/>
            </a:xfrm>
          </p:grpSpPr>
          <p:sp>
            <p:nvSpPr>
              <p:cNvPr id="422" name="Google Shape;422;p19"/>
              <p:cNvSpPr/>
              <p:nvPr/>
            </p:nvSpPr>
            <p:spPr>
              <a:xfrm rot="5400000">
                <a:off x="171526" y="4231119"/>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96" y="4510802"/>
                <a:ext cx="683386" cy="576000"/>
              </a:xfrm>
              <a:prstGeom prst="rect">
                <a:avLst/>
              </a:prstGeom>
            </p:spPr>
          </p:pic>
        </p:grpSp>
      </p:grpSp>
      <p:grpSp>
        <p:nvGrpSpPr>
          <p:cNvPr id="17" name="Grupo 16"/>
          <p:cNvGrpSpPr/>
          <p:nvPr/>
        </p:nvGrpSpPr>
        <p:grpSpPr>
          <a:xfrm>
            <a:off x="-4655" y="3697448"/>
            <a:ext cx="6661094" cy="783005"/>
            <a:chOff x="-4655" y="3461842"/>
            <a:chExt cx="6661094" cy="783005"/>
          </a:xfrm>
        </p:grpSpPr>
        <p:sp>
          <p:nvSpPr>
            <p:cNvPr id="414" name="Google Shape;414;p19"/>
            <p:cNvSpPr txBox="1"/>
            <p:nvPr/>
          </p:nvSpPr>
          <p:spPr>
            <a:xfrm>
              <a:off x="1284454" y="3556270"/>
              <a:ext cx="5371985" cy="584735"/>
            </a:xfrm>
            <a:prstGeom prst="rect">
              <a:avLst/>
            </a:prstGeom>
            <a:noFill/>
            <a:ln>
              <a:noFill/>
            </a:ln>
          </p:spPr>
          <p:txBody>
            <a:bodyPr spcFirstLastPara="1" wrap="square" lIns="91425" tIns="45700" rIns="91425" bIns="45700" anchor="t" anchorCtr="0">
              <a:spAutoFit/>
            </a:bodyPr>
            <a:lstStyle/>
            <a:p>
              <a:pPr lvl="0"/>
              <a:r>
                <a:rPr lang="es-CL" sz="1600" dirty="0">
                  <a:latin typeface="Calibri" panose="020F0502020204030204" pitchFamily="34" charset="0"/>
                  <a:cs typeface="Calibri" panose="020F0502020204030204" pitchFamily="34" charset="0"/>
                </a:rPr>
                <a:t>Cuidado con los dispositivos externos,  asegura la información instalando </a:t>
              </a:r>
              <a:r>
                <a:rPr lang="es-CL" sz="1600" b="1" dirty="0">
                  <a:solidFill>
                    <a:srgbClr val="ED6B00"/>
                  </a:solidFill>
                  <a:latin typeface="Calibri" panose="020F0502020204030204" pitchFamily="34" charset="0"/>
                  <a:cs typeface="Calibri" panose="020F0502020204030204" pitchFamily="34" charset="0"/>
                </a:rPr>
                <a:t>antivirus</a:t>
              </a:r>
              <a:r>
                <a:rPr lang="es-CL" sz="1600" dirty="0">
                  <a:solidFill>
                    <a:srgbClr val="ED6B00"/>
                  </a:solidFill>
                  <a:latin typeface="Calibri" panose="020F0502020204030204" pitchFamily="34" charset="0"/>
                  <a:cs typeface="Calibri" panose="020F0502020204030204" pitchFamily="34" charset="0"/>
                </a:rPr>
                <a:t>.</a:t>
              </a:r>
              <a:endParaRPr sz="1600" dirty="0">
                <a:solidFill>
                  <a:srgbClr val="ED6B00"/>
                </a:solidFill>
                <a:latin typeface="Calibri" panose="020F0502020204030204" pitchFamily="34" charset="0"/>
                <a:cs typeface="Calibri" panose="020F0502020204030204" pitchFamily="34" charset="0"/>
              </a:endParaRPr>
            </a:p>
          </p:txBody>
        </p:sp>
        <p:grpSp>
          <p:nvGrpSpPr>
            <p:cNvPr id="12" name="Grupo 11"/>
            <p:cNvGrpSpPr/>
            <p:nvPr/>
          </p:nvGrpSpPr>
          <p:grpSpPr>
            <a:xfrm>
              <a:off x="-4655" y="3461842"/>
              <a:ext cx="1135367" cy="783005"/>
              <a:chOff x="-4655" y="3534477"/>
              <a:chExt cx="1135367" cy="783005"/>
            </a:xfrm>
          </p:grpSpPr>
          <p:sp>
            <p:nvSpPr>
              <p:cNvPr id="419" name="Google Shape;419;p19"/>
              <p:cNvSpPr/>
              <p:nvPr/>
            </p:nvSpPr>
            <p:spPr>
              <a:xfrm rot="5400000">
                <a:off x="171526" y="3358296"/>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796" y="3637979"/>
                <a:ext cx="683386" cy="576000"/>
              </a:xfrm>
              <a:prstGeom prst="rect">
                <a:avLst/>
              </a:prstGeom>
            </p:spPr>
          </p:pic>
        </p:grpSp>
      </p:grpSp>
      <p:grpSp>
        <p:nvGrpSpPr>
          <p:cNvPr id="15" name="Grupo 14"/>
          <p:cNvGrpSpPr/>
          <p:nvPr/>
        </p:nvGrpSpPr>
        <p:grpSpPr>
          <a:xfrm>
            <a:off x="-4655" y="1955978"/>
            <a:ext cx="9223735" cy="783005"/>
            <a:chOff x="-4655" y="1788831"/>
            <a:chExt cx="9223735" cy="783005"/>
          </a:xfrm>
        </p:grpSpPr>
        <p:sp>
          <p:nvSpPr>
            <p:cNvPr id="404" name="Google Shape;404;p19"/>
            <p:cNvSpPr txBox="1"/>
            <p:nvPr/>
          </p:nvSpPr>
          <p:spPr>
            <a:xfrm>
              <a:off x="1284454" y="2011076"/>
              <a:ext cx="7934626" cy="338514"/>
            </a:xfrm>
            <a:prstGeom prst="rect">
              <a:avLst/>
            </a:prstGeom>
            <a:noFill/>
            <a:ln>
              <a:noFill/>
            </a:ln>
          </p:spPr>
          <p:txBody>
            <a:bodyPr spcFirstLastPara="1" wrap="square" lIns="91425" tIns="45700" rIns="91425" bIns="45700" anchor="t" anchorCtr="0">
              <a:spAutoFit/>
            </a:bodyPr>
            <a:lstStyle/>
            <a:p>
              <a:pPr lvl="0"/>
              <a:r>
                <a:rPr lang="es-CL" sz="1600" dirty="0">
                  <a:latin typeface="Calibri" panose="020F0502020204030204" pitchFamily="34" charset="0"/>
                  <a:cs typeface="Calibri" panose="020F0502020204030204" pitchFamily="34" charset="0"/>
                </a:rPr>
                <a:t>Cuida </a:t>
              </a:r>
              <a:r>
                <a:rPr lang="es-CL" sz="1600" b="1" dirty="0">
                  <a:solidFill>
                    <a:srgbClr val="ED6B00"/>
                  </a:solidFill>
                  <a:latin typeface="Calibri" panose="020F0502020204030204" pitchFamily="34" charset="0"/>
                  <a:cs typeface="Calibri" panose="020F0502020204030204" pitchFamily="34" charset="0"/>
                </a:rPr>
                <a:t>tus claves </a:t>
              </a:r>
              <a:r>
                <a:rPr lang="es-CL" sz="1600" dirty="0">
                  <a:latin typeface="Calibri" panose="020F0502020204030204" pitchFamily="34" charset="0"/>
                  <a:cs typeface="Calibri" panose="020F0502020204030204" pitchFamily="34" charset="0"/>
                </a:rPr>
                <a:t>de acceso.</a:t>
              </a:r>
              <a:endParaRPr sz="16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grpSp>
          <p:nvGrpSpPr>
            <p:cNvPr id="10" name="Grupo 9"/>
            <p:cNvGrpSpPr/>
            <p:nvPr/>
          </p:nvGrpSpPr>
          <p:grpSpPr>
            <a:xfrm>
              <a:off x="-4655" y="1788831"/>
              <a:ext cx="1135367" cy="783005"/>
              <a:chOff x="-4655" y="1788831"/>
              <a:chExt cx="1135367" cy="783005"/>
            </a:xfrm>
          </p:grpSpPr>
          <p:sp>
            <p:nvSpPr>
              <p:cNvPr id="412" name="Google Shape;412;p19"/>
              <p:cNvSpPr/>
              <p:nvPr/>
            </p:nvSpPr>
            <p:spPr>
              <a:xfrm rot="5400000">
                <a:off x="171526" y="1612650"/>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560" y="1871905"/>
                <a:ext cx="731859" cy="616856"/>
              </a:xfrm>
              <a:prstGeom prst="rect">
                <a:avLst/>
              </a:prstGeom>
            </p:spPr>
          </p:pic>
        </p:grpSp>
      </p:grpSp>
      <p:grpSp>
        <p:nvGrpSpPr>
          <p:cNvPr id="16" name="Grupo 15"/>
          <p:cNvGrpSpPr/>
          <p:nvPr/>
        </p:nvGrpSpPr>
        <p:grpSpPr>
          <a:xfrm>
            <a:off x="-4655" y="2826713"/>
            <a:ext cx="8958264" cy="783005"/>
            <a:chOff x="-4655" y="2568971"/>
            <a:chExt cx="8958264" cy="783005"/>
          </a:xfrm>
        </p:grpSpPr>
        <p:sp>
          <p:nvSpPr>
            <p:cNvPr id="405" name="Google Shape;405;p19"/>
            <p:cNvSpPr txBox="1"/>
            <p:nvPr/>
          </p:nvSpPr>
          <p:spPr>
            <a:xfrm>
              <a:off x="1284454" y="2791216"/>
              <a:ext cx="7669155" cy="338514"/>
            </a:xfrm>
            <a:prstGeom prst="rect">
              <a:avLst/>
            </a:prstGeom>
            <a:noFill/>
            <a:ln>
              <a:noFill/>
            </a:ln>
          </p:spPr>
          <p:txBody>
            <a:bodyPr spcFirstLastPara="1" wrap="square" lIns="91425" tIns="45700" rIns="91425" bIns="45700" anchor="t" anchorCtr="0">
              <a:spAutoFit/>
            </a:bodyPr>
            <a:lstStyle/>
            <a:p>
              <a:pPr lvl="0"/>
              <a:r>
                <a:rPr lang="es-CL" sz="1600" dirty="0">
                  <a:latin typeface="Calibri" panose="020F0502020204030204" pitchFamily="34" charset="0"/>
                  <a:cs typeface="Calibri" panose="020F0502020204030204" pitchFamily="34" charset="0"/>
                </a:rPr>
                <a:t>Resguarda la </a:t>
              </a:r>
              <a:r>
                <a:rPr lang="es-CL" sz="1600" b="1" dirty="0">
                  <a:solidFill>
                    <a:srgbClr val="ED6B00"/>
                  </a:solidFill>
                  <a:latin typeface="Calibri" panose="020F0502020204030204" pitchFamily="34" charset="0"/>
                  <a:cs typeface="Calibri" panose="020F0502020204030204" pitchFamily="34" charset="0"/>
                </a:rPr>
                <a:t>confidencialidad</a:t>
              </a:r>
              <a:r>
                <a:rPr lang="es-CL" sz="1600" dirty="0">
                  <a:latin typeface="Calibri" panose="020F0502020204030204" pitchFamily="34" charset="0"/>
                  <a:cs typeface="Calibri" panose="020F0502020204030204" pitchFamily="34" charset="0"/>
                </a:rPr>
                <a:t> de la información.</a:t>
              </a:r>
              <a:endParaRPr sz="16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grpSp>
          <p:nvGrpSpPr>
            <p:cNvPr id="11" name="Grupo 10"/>
            <p:cNvGrpSpPr/>
            <p:nvPr/>
          </p:nvGrpSpPr>
          <p:grpSpPr>
            <a:xfrm>
              <a:off x="-4655" y="2568971"/>
              <a:ext cx="1135367" cy="783005"/>
              <a:chOff x="-4655" y="2661654"/>
              <a:chExt cx="1135367" cy="783005"/>
            </a:xfrm>
          </p:grpSpPr>
          <p:sp>
            <p:nvSpPr>
              <p:cNvPr id="416" name="Google Shape;416;p19"/>
              <p:cNvSpPr/>
              <p:nvPr/>
            </p:nvSpPr>
            <p:spPr>
              <a:xfrm rot="5400000">
                <a:off x="171526" y="2485473"/>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7" name="Imagen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796" y="2765156"/>
                <a:ext cx="683386" cy="576000"/>
              </a:xfrm>
              <a:prstGeom prst="rect">
                <a:avLst/>
              </a:prstGeom>
            </p:spPr>
          </p:pic>
        </p:grpSp>
      </p:grpSp>
      <p:grpSp>
        <p:nvGrpSpPr>
          <p:cNvPr id="19" name="Grupo 18"/>
          <p:cNvGrpSpPr/>
          <p:nvPr/>
        </p:nvGrpSpPr>
        <p:grpSpPr>
          <a:xfrm>
            <a:off x="-4655" y="5438917"/>
            <a:ext cx="6906899" cy="783005"/>
            <a:chOff x="-4655" y="5100793"/>
            <a:chExt cx="6906899" cy="783005"/>
          </a:xfrm>
        </p:grpSpPr>
        <p:sp>
          <p:nvSpPr>
            <p:cNvPr id="38" name="Google Shape;406;p19"/>
            <p:cNvSpPr txBox="1"/>
            <p:nvPr/>
          </p:nvSpPr>
          <p:spPr>
            <a:xfrm>
              <a:off x="1284453" y="5224717"/>
              <a:ext cx="5617791" cy="584735"/>
            </a:xfrm>
            <a:prstGeom prst="rect">
              <a:avLst/>
            </a:prstGeom>
            <a:noFill/>
            <a:ln>
              <a:noFill/>
            </a:ln>
          </p:spPr>
          <p:txBody>
            <a:bodyPr spcFirstLastPara="1" wrap="square" lIns="91425" tIns="45700" rIns="91425" bIns="45700" anchor="t" anchorCtr="0">
              <a:spAutoFit/>
            </a:bodyPr>
            <a:lstStyle/>
            <a:p>
              <a:pPr fontAlgn="base"/>
              <a:r>
                <a:rPr lang="es-CL" sz="1600" dirty="0">
                  <a:latin typeface="Calibri" panose="020F0502020204030204" pitchFamily="34" charset="0"/>
                  <a:cs typeface="Calibri" panose="020F0502020204030204" pitchFamily="34" charset="0"/>
                </a:rPr>
                <a:t>Realiza trabajo en equipo con </a:t>
              </a:r>
              <a:r>
                <a:rPr lang="es-CL" sz="1600" b="1" dirty="0">
                  <a:solidFill>
                    <a:srgbClr val="ED6B00"/>
                  </a:solidFill>
                  <a:latin typeface="Calibri" panose="020F0502020204030204" pitchFamily="34" charset="0"/>
                  <a:cs typeface="Calibri" panose="020F0502020204030204" pitchFamily="34" charset="0"/>
                </a:rPr>
                <a:t>respeto</a:t>
              </a:r>
              <a:r>
                <a:rPr lang="es-CL" sz="1600" dirty="0">
                  <a:latin typeface="Calibri" panose="020F0502020204030204" pitchFamily="34" charset="0"/>
                  <a:cs typeface="Calibri" panose="020F0502020204030204" pitchFamily="34" charset="0"/>
                </a:rPr>
                <a:t> en tus opiniones, </a:t>
              </a:r>
            </a:p>
            <a:p>
              <a:pPr fontAlgn="base"/>
              <a:r>
                <a:rPr lang="es-CL" sz="1600" b="1" dirty="0">
                  <a:solidFill>
                    <a:srgbClr val="ED6B00"/>
                  </a:solidFill>
                  <a:latin typeface="Calibri" panose="020F0502020204030204" pitchFamily="34" charset="0"/>
                  <a:cs typeface="Calibri" panose="020F0502020204030204" pitchFamily="34" charset="0"/>
                </a:rPr>
                <a:t>escucha</a:t>
              </a:r>
              <a:r>
                <a:rPr lang="es-CL" sz="1600" dirty="0">
                  <a:latin typeface="Calibri" panose="020F0502020204030204" pitchFamily="34" charset="0"/>
                  <a:cs typeface="Calibri" panose="020F0502020204030204" pitchFamily="34" charset="0"/>
                </a:rPr>
                <a:t> a los demás. </a:t>
              </a:r>
            </a:p>
          </p:txBody>
        </p:sp>
        <p:grpSp>
          <p:nvGrpSpPr>
            <p:cNvPr id="14" name="Grupo 13"/>
            <p:cNvGrpSpPr/>
            <p:nvPr/>
          </p:nvGrpSpPr>
          <p:grpSpPr>
            <a:xfrm>
              <a:off x="-4655" y="5100793"/>
              <a:ext cx="1135367" cy="783005"/>
              <a:chOff x="-4655" y="5280123"/>
              <a:chExt cx="1135367" cy="783005"/>
            </a:xfrm>
          </p:grpSpPr>
          <p:sp>
            <p:nvSpPr>
              <p:cNvPr id="428" name="Google Shape;428;p19"/>
              <p:cNvSpPr/>
              <p:nvPr/>
            </p:nvSpPr>
            <p:spPr>
              <a:xfrm rot="5400000">
                <a:off x="171526" y="5103942"/>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9" name="Imagen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795" y="5383625"/>
                <a:ext cx="683389" cy="576000"/>
              </a:xfrm>
              <a:prstGeom prst="rect">
                <a:avLst/>
              </a:prstGeom>
            </p:spPr>
          </p:pic>
        </p:grpSp>
      </p:grpSp>
      <p:pic>
        <p:nvPicPr>
          <p:cNvPr id="2" name="Imagen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39333" y="1565094"/>
            <a:ext cx="3816532" cy="600617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11" name="Google Shape;450;p21"/>
          <p:cNvSpPr/>
          <p:nvPr/>
        </p:nvSpPr>
        <p:spPr>
          <a:xfrm>
            <a:off x="431624" y="2285848"/>
            <a:ext cx="8839201" cy="3238192"/>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53" name="Google Shape;453;p21"/>
          <p:cNvSpPr/>
          <p:nvPr/>
        </p:nvSpPr>
        <p:spPr>
          <a:xfrm>
            <a:off x="5279923" y="7354529"/>
            <a:ext cx="2723535" cy="2051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55" name="Google Shape;455;p21"/>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TICKET DE SALIDA</a:t>
            </a:r>
            <a:endParaRPr sz="3100" b="1" i="0" u="none" strike="noStrike" cap="none" dirty="0">
              <a:solidFill>
                <a:srgbClr val="ED6B00"/>
              </a:solidFill>
              <a:latin typeface="Calibri"/>
              <a:ea typeface="Calibri"/>
              <a:cs typeface="Calibri"/>
              <a:sym typeface="Calibri"/>
            </a:endParaRPr>
          </a:p>
        </p:txBody>
      </p:sp>
      <p:sp>
        <p:nvSpPr>
          <p:cNvPr id="456" name="Google Shape;456;p21"/>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ANTES DE TERMINAR:</a:t>
            </a:r>
            <a:endParaRPr sz="1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0531" y="2890682"/>
            <a:ext cx="2963594" cy="4629223"/>
          </a:xfrm>
          <a:prstGeom prst="rect">
            <a:avLst/>
          </a:prstGeom>
        </p:spPr>
      </p:pic>
      <p:sp>
        <p:nvSpPr>
          <p:cNvPr id="16" name="Google Shape;445;p20"/>
          <p:cNvSpPr txBox="1"/>
          <p:nvPr/>
        </p:nvSpPr>
        <p:spPr>
          <a:xfrm>
            <a:off x="958647" y="3788886"/>
            <a:ext cx="5107856" cy="774531"/>
          </a:xfrm>
          <a:prstGeom prst="rect">
            <a:avLst/>
          </a:prstGeom>
          <a:noFill/>
          <a:ln>
            <a:noFill/>
          </a:ln>
        </p:spPr>
        <p:txBody>
          <a:bodyPr spcFirstLastPara="1" wrap="square" lIns="91425" tIns="91425" rIns="91425" bIns="91425" anchor="ctr" anchorCtr="0">
            <a:noAutofit/>
          </a:bodyPr>
          <a:lstStyle/>
          <a:p>
            <a:pPr lvl="0">
              <a:lnSpc>
                <a:spcPct val="90000"/>
              </a:lnSpc>
              <a:buSzPts val="1100"/>
            </a:pPr>
            <a:r>
              <a:rPr lang="pt-BR" sz="2400" dirty="0">
                <a:solidFill>
                  <a:srgbClr val="A93501"/>
                </a:solidFill>
                <a:latin typeface="Calibri"/>
                <a:ea typeface="Calibri"/>
                <a:cs typeface="Calibri"/>
              </a:rPr>
              <a:t>DISEÑO </a:t>
            </a:r>
            <a:r>
              <a:rPr lang="pt-BR" sz="2400" dirty="0" err="1">
                <a:solidFill>
                  <a:srgbClr val="A93501"/>
                </a:solidFill>
                <a:latin typeface="Calibri"/>
                <a:ea typeface="Calibri"/>
                <a:cs typeface="Calibri"/>
              </a:rPr>
              <a:t>Y</a:t>
            </a:r>
            <a:r>
              <a:rPr lang="pt-BR" sz="2400" dirty="0">
                <a:solidFill>
                  <a:srgbClr val="A93501"/>
                </a:solidFill>
                <a:latin typeface="Calibri"/>
                <a:ea typeface="Calibri"/>
                <a:cs typeface="Calibri"/>
              </a:rPr>
              <a:t> CÁLCULO DE UNA </a:t>
            </a:r>
            <a:br>
              <a:rPr lang="pt-BR" sz="2400" dirty="0">
                <a:solidFill>
                  <a:srgbClr val="A93501"/>
                </a:solidFill>
                <a:latin typeface="Calibri"/>
                <a:ea typeface="Calibri"/>
                <a:cs typeface="Calibri"/>
              </a:rPr>
            </a:br>
            <a:r>
              <a:rPr lang="pt-BR" sz="2400" dirty="0">
                <a:solidFill>
                  <a:srgbClr val="A93501"/>
                </a:solidFill>
                <a:latin typeface="Calibri"/>
                <a:ea typeface="Calibri"/>
                <a:cs typeface="Calibri"/>
              </a:rPr>
              <a:t>LIQUIDACIÓN DE SUELDOS</a:t>
            </a:r>
          </a:p>
          <a:p>
            <a:pPr lvl="0">
              <a:lnSpc>
                <a:spcPct val="115000"/>
              </a:lnSpc>
            </a:pPr>
            <a:endParaRPr sz="1600" b="0" i="0" u="none" strike="noStrike" cap="none" dirty="0">
              <a:solidFill>
                <a:srgbClr val="000000"/>
              </a:solidFill>
              <a:latin typeface="Calibri"/>
              <a:ea typeface="Calibri"/>
              <a:cs typeface="Calibri"/>
              <a:sym typeface="Calibri"/>
            </a:endParaRPr>
          </a:p>
          <a:p>
            <a:pPr lvl="0">
              <a:lnSpc>
                <a:spcPct val="115000"/>
              </a:lnSpc>
            </a:pPr>
            <a:r>
              <a:rPr lang="es-CL" sz="1600" dirty="0">
                <a:latin typeface="Calibri"/>
                <a:ea typeface="Calibri"/>
                <a:cs typeface="Calibri"/>
                <a:sym typeface="Calibri"/>
              </a:rPr>
              <a:t>¡No olvides contestar la Autoevaluación y entregar el Ticket de Salida!</a:t>
            </a:r>
          </a:p>
          <a:p>
            <a:pPr lvl="0">
              <a:lnSpc>
                <a:spcPct val="115000"/>
              </a:lnSpc>
            </a:pPr>
            <a:endParaRPr lang="es-CL" sz="1600" dirty="0"/>
          </a:p>
          <a:p>
            <a:pPr lvl="0">
              <a:lnSpc>
                <a:spcPct val="115000"/>
              </a:lnSpc>
            </a:pPr>
            <a:r>
              <a:rPr lang="es-CL" sz="2100" b="1" dirty="0">
                <a:solidFill>
                  <a:srgbClr val="ED6B00"/>
                </a:solidFill>
                <a:latin typeface="Calibri"/>
                <a:ea typeface="Calibri"/>
                <a:cs typeface="Calibri"/>
                <a:sym typeface="Calibri"/>
              </a:rPr>
              <a:t>¡Hasta la próxima! </a:t>
            </a:r>
            <a:endParaRPr lang="es-CL" sz="2100" b="1" dirty="0">
              <a:solidFill>
                <a:srgbClr val="ED6B00"/>
              </a:solidFill>
            </a:endParaRPr>
          </a:p>
          <a:p>
            <a:r>
              <a:rPr lang="es-CL" sz="1600" dirty="0"/>
              <a:t/>
            </a:r>
            <a:br>
              <a:rPr lang="es-CL" sz="1600" dirty="0"/>
            </a:br>
            <a:endParaRPr sz="1600" b="1" i="0" u="none" strike="noStrike" cap="none" dirty="0">
              <a:solidFill>
                <a:srgbClr val="76384D"/>
              </a:solidFill>
              <a:latin typeface="Calibri"/>
              <a:ea typeface="Calibri"/>
              <a:cs typeface="Calibri"/>
              <a:sym typeface="Calibri"/>
            </a:endParaRPr>
          </a:p>
        </p:txBody>
      </p:sp>
      <p:pic>
        <p:nvPicPr>
          <p:cNvPr id="17" name="Imagen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0792" y="4159042"/>
            <a:ext cx="673176" cy="60372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oogle Shape;99;p3"/>
          <p:cNvSpPr txBox="1"/>
          <p:nvPr/>
        </p:nvSpPr>
        <p:spPr>
          <a:xfrm>
            <a:off x="424015" y="2474049"/>
            <a:ext cx="2760221" cy="2491991"/>
          </a:xfrm>
          <a:prstGeom prst="rect">
            <a:avLst/>
          </a:prstGeom>
          <a:noFill/>
          <a:ln>
            <a:noFill/>
          </a:ln>
        </p:spPr>
        <p:txBody>
          <a:bodyPr spcFirstLastPara="1" wrap="square" lIns="91425" tIns="91425" rIns="91425" bIns="91425" anchor="t" anchorCtr="0">
            <a:noAutofit/>
          </a:bodyPr>
          <a:lstStyle/>
          <a:p>
            <a:pPr lvl="0">
              <a:lnSpc>
                <a:spcPct val="115000"/>
              </a:lnSpc>
              <a:buSzPts val="1600"/>
            </a:pPr>
            <a:r>
              <a:rPr lang="es-CL" b="1" dirty="0" smtClean="0">
                <a:solidFill>
                  <a:schemeClr val="tx1"/>
                </a:solidFill>
                <a:latin typeface="Calibri" panose="020F0502020204030204" pitchFamily="34" charset="0"/>
                <a:cs typeface="Calibri" panose="020F0502020204030204" pitchFamily="34" charset="0"/>
              </a:rPr>
              <a:t>OA 2</a:t>
            </a:r>
            <a:endParaRPr lang="es-CL" dirty="0">
              <a:latin typeface="Calibri" panose="020F0502020204030204" pitchFamily="34" charset="0"/>
              <a:cs typeface="Calibri" panose="020F0502020204030204" pitchFamily="34" charset="0"/>
            </a:endParaRPr>
          </a:p>
          <a:p>
            <a:pPr fontAlgn="ctr"/>
            <a:r>
              <a:rPr lang="es-CL" dirty="0">
                <a:latin typeface="Calibri" panose="020F0502020204030204" pitchFamily="34" charset="0"/>
              </a:rPr>
              <a:t>Calcular remuneraciones y finiquitos, obligaciones tributarias y previsionales de los trabajadores de una empresa, de acuerdo a lo  estipulado en los contratos de </a:t>
            </a:r>
            <a:r>
              <a:rPr lang="es-CL" dirty="0" smtClean="0">
                <a:latin typeface="Calibri" panose="020F0502020204030204" pitchFamily="34" charset="0"/>
              </a:rPr>
              <a:t>trabajo.</a:t>
            </a:r>
          </a:p>
          <a:p>
            <a:pPr fontAlgn="ctr">
              <a:lnSpc>
                <a:spcPct val="50000"/>
              </a:lnSpc>
            </a:pPr>
            <a:endParaRPr lang="es-CL" dirty="0" smtClean="0">
              <a:latin typeface="Calibri" panose="020F0502020204030204" pitchFamily="34" charset="0"/>
              <a:cs typeface="Calibri" panose="020F0502020204030204" pitchFamily="34" charset="0"/>
            </a:endParaRPr>
          </a:p>
          <a:p>
            <a:pPr lvl="0"/>
            <a:r>
              <a:rPr lang="es-CL" b="1" dirty="0">
                <a:solidFill>
                  <a:schemeClr val="tx1"/>
                </a:solidFill>
                <a:latin typeface="Calibri" panose="020F0502020204030204" pitchFamily="34" charset="0"/>
                <a:cs typeface="Calibri" panose="020F0502020204030204" pitchFamily="34" charset="0"/>
              </a:rPr>
              <a:t>OA </a:t>
            </a:r>
            <a:r>
              <a:rPr lang="es-CL" b="1" dirty="0" smtClean="0">
                <a:solidFill>
                  <a:schemeClr val="tx1"/>
                </a:solidFill>
                <a:latin typeface="Calibri" panose="020F0502020204030204" pitchFamily="34" charset="0"/>
                <a:cs typeface="Calibri" panose="020F0502020204030204" pitchFamily="34" charset="0"/>
              </a:rPr>
              <a:t>Genérico</a:t>
            </a:r>
          </a:p>
          <a:p>
            <a:r>
              <a:rPr lang="es-CL" dirty="0" smtClean="0">
                <a:solidFill>
                  <a:schemeClr val="tx1"/>
                </a:solidFill>
                <a:latin typeface="Calibri" panose="020F0502020204030204" pitchFamily="34" charset="0"/>
                <a:cs typeface="Calibri" panose="020F0502020204030204" pitchFamily="34" charset="0"/>
              </a:rPr>
              <a:t>B - C </a:t>
            </a:r>
            <a:r>
              <a:rPr lang="es-ES" dirty="0" smtClean="0">
                <a:solidFill>
                  <a:schemeClr val="tx1"/>
                </a:solidFill>
                <a:latin typeface="Calibri" panose="020F0502020204030204" pitchFamily="34" charset="0"/>
                <a:cs typeface="Calibri" panose="020F0502020204030204" pitchFamily="34" charset="0"/>
              </a:rPr>
              <a:t>-</a:t>
            </a:r>
            <a:r>
              <a:rPr lang="es-CL" dirty="0" smtClean="0">
                <a:solidFill>
                  <a:schemeClr val="tx1"/>
                </a:solidFill>
                <a:latin typeface="Calibri" panose="020F0502020204030204" pitchFamily="34" charset="0"/>
                <a:cs typeface="Calibri" panose="020F0502020204030204" pitchFamily="34" charset="0"/>
              </a:rPr>
              <a:t> </a:t>
            </a:r>
            <a:r>
              <a:rPr lang="es-CL" dirty="0">
                <a:solidFill>
                  <a:schemeClr val="tx1"/>
                </a:solidFill>
                <a:latin typeface="Calibri" panose="020F0502020204030204" pitchFamily="34" charset="0"/>
                <a:cs typeface="Calibri" panose="020F0502020204030204" pitchFamily="34" charset="0"/>
              </a:rPr>
              <a:t>F </a:t>
            </a:r>
            <a:r>
              <a:rPr lang="es-CL" dirty="0" smtClean="0">
                <a:solidFill>
                  <a:schemeClr val="tx1"/>
                </a:solidFill>
                <a:latin typeface="Calibri" panose="020F0502020204030204" pitchFamily="34" charset="0"/>
                <a:cs typeface="Calibri" panose="020F0502020204030204" pitchFamily="34" charset="0"/>
              </a:rPr>
              <a:t>- H</a:t>
            </a:r>
            <a:endParaRPr lang="es-CL" dirty="0">
              <a:latin typeface="Calibri" panose="020F0502020204030204" pitchFamily="34" charset="0"/>
              <a:cs typeface="Calibri" panose="020F0502020204030204" pitchFamily="34" charset="0"/>
            </a:endParaRPr>
          </a:p>
          <a:p>
            <a:pPr lvl="0"/>
            <a:endParaRPr lang="es-CL" dirty="0">
              <a:latin typeface="Calibri" panose="020F0502020204030204" pitchFamily="34" charset="0"/>
              <a:cs typeface="Calibri" panose="020F0502020204030204" pitchFamily="34" charset="0"/>
            </a:endParaRPr>
          </a:p>
          <a:p>
            <a:endParaRPr lang="es-CL" dirty="0">
              <a:latin typeface="Calibri" panose="020F0502020204030204" pitchFamily="34" charset="0"/>
              <a:cs typeface="Calibri" panose="020F0502020204030204" pitchFamily="34" charset="0"/>
            </a:endParaRPr>
          </a:p>
          <a:p>
            <a:r>
              <a:rPr lang="es-CL" dirty="0"/>
              <a:t/>
            </a:r>
            <a:br>
              <a:rPr lang="es-CL" dirty="0"/>
            </a:br>
            <a:endParaRPr b="1" i="0" u="none" strike="noStrike" cap="none" dirty="0">
              <a:solidFill>
                <a:srgbClr val="76384D"/>
              </a:solidFill>
              <a:latin typeface="Calibri" panose="020F0502020204030204" pitchFamily="34" charset="0"/>
              <a:ea typeface="Calibri"/>
              <a:cs typeface="Calibri" panose="020F0502020204030204" pitchFamily="34" charset="0"/>
              <a:sym typeface="Calibri"/>
            </a:endParaRPr>
          </a:p>
        </p:txBody>
      </p:sp>
      <p:sp>
        <p:nvSpPr>
          <p:cNvPr id="26" name="Google Shape;101;p3"/>
          <p:cNvSpPr/>
          <p:nvPr/>
        </p:nvSpPr>
        <p:spPr>
          <a:xfrm>
            <a:off x="252573" y="1472660"/>
            <a:ext cx="2980513" cy="4543828"/>
          </a:xfrm>
          <a:prstGeom prst="roundRect">
            <a:avLst>
              <a:gd name="adj" fmla="val 84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7" name="Google Shape;96;p3"/>
          <p:cNvSpPr txBox="1"/>
          <p:nvPr/>
        </p:nvSpPr>
        <p:spPr>
          <a:xfrm>
            <a:off x="358671" y="2041003"/>
            <a:ext cx="2768317"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rgbClr val="ED6B00"/>
                </a:solidFill>
                <a:latin typeface="Calibri"/>
                <a:ea typeface="Calibri"/>
                <a:cs typeface="Calibri"/>
                <a:sym typeface="Calibri"/>
              </a:rPr>
              <a:t>OBJETIVO DE APRENDIZAJE</a:t>
            </a:r>
            <a:endParaRPr sz="1800" b="0" i="0" u="none" strike="noStrike" cap="none" dirty="0">
              <a:solidFill>
                <a:srgbClr val="ED6B00"/>
              </a:solidFill>
              <a:latin typeface="Calibri"/>
              <a:ea typeface="Calibri"/>
              <a:cs typeface="Calibri"/>
              <a:sym typeface="Calibri"/>
            </a:endParaRPr>
          </a:p>
        </p:txBody>
      </p:sp>
      <p:pic>
        <p:nvPicPr>
          <p:cNvPr id="28" name="Imagen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0122" y="1203013"/>
            <a:ext cx="702376" cy="669708"/>
          </a:xfrm>
          <a:prstGeom prst="rect">
            <a:avLst/>
          </a:prstGeom>
        </p:spPr>
      </p:pic>
      <p:sp>
        <p:nvSpPr>
          <p:cNvPr id="29" name="Google Shape;101;p3"/>
          <p:cNvSpPr/>
          <p:nvPr/>
        </p:nvSpPr>
        <p:spPr>
          <a:xfrm>
            <a:off x="3362219" y="1472660"/>
            <a:ext cx="2980513" cy="4543827"/>
          </a:xfrm>
          <a:prstGeom prst="roundRect">
            <a:avLst>
              <a:gd name="adj" fmla="val 84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0" name="Google Shape;99;p3"/>
          <p:cNvSpPr txBox="1"/>
          <p:nvPr/>
        </p:nvSpPr>
        <p:spPr>
          <a:xfrm>
            <a:off x="3561635" y="2512149"/>
            <a:ext cx="2559766" cy="1098884"/>
          </a:xfrm>
          <a:prstGeom prst="rect">
            <a:avLst/>
          </a:prstGeom>
          <a:noFill/>
          <a:ln>
            <a:noFill/>
          </a:ln>
        </p:spPr>
        <p:txBody>
          <a:bodyPr spcFirstLastPara="1" wrap="square" lIns="91425" tIns="91425" rIns="91425" bIns="91425" anchor="t" anchorCtr="0">
            <a:noAutofit/>
          </a:bodyPr>
          <a:lstStyle/>
          <a:p>
            <a:pPr fontAlgn="ctr"/>
            <a:r>
              <a:rPr lang="es-CL" b="1" dirty="0">
                <a:latin typeface="Calibri" panose="020F0502020204030204" pitchFamily="34" charset="0"/>
              </a:rPr>
              <a:t>1. </a:t>
            </a:r>
            <a:r>
              <a:rPr lang="es-CL" dirty="0">
                <a:latin typeface="Calibri" panose="020F0502020204030204" pitchFamily="34" charset="0"/>
              </a:rPr>
              <a:t>Calcula las  remuneraciones de un trabajador o trabajadora, de acuerdo a las disposiciones legales vigentes.</a:t>
            </a:r>
          </a:p>
          <a:p>
            <a:pPr lvl="0">
              <a:buSzPts val="1600"/>
            </a:pPr>
            <a:endParaRPr lang="es-CL" dirty="0">
              <a:latin typeface="Calibri" panose="020F0502020204030204" pitchFamily="34" charset="0"/>
              <a:cs typeface="Calibri" panose="020F0502020204030204" pitchFamily="34" charset="0"/>
            </a:endParaRPr>
          </a:p>
        </p:txBody>
      </p:sp>
      <p:sp>
        <p:nvSpPr>
          <p:cNvPr id="33" name="Google Shape;96;p3"/>
          <p:cNvSpPr txBox="1"/>
          <p:nvPr/>
        </p:nvSpPr>
        <p:spPr>
          <a:xfrm>
            <a:off x="3561636" y="2041003"/>
            <a:ext cx="2609184"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rgbClr val="ED6B00"/>
                </a:solidFill>
                <a:latin typeface="Calibri"/>
                <a:ea typeface="Calibri"/>
                <a:cs typeface="Calibri"/>
                <a:sym typeface="Calibri"/>
              </a:rPr>
              <a:t>APRENDIZAJE ESPERADO</a:t>
            </a:r>
            <a:endParaRPr sz="1800" b="0" i="0" u="none" strike="noStrike" cap="none" dirty="0">
              <a:solidFill>
                <a:srgbClr val="ED6B00"/>
              </a:solidFill>
              <a:latin typeface="Calibri"/>
              <a:ea typeface="Calibri"/>
              <a:cs typeface="Calibri"/>
              <a:sym typeface="Calibri"/>
            </a:endParaRPr>
          </a:p>
        </p:txBody>
      </p:sp>
      <p:pic>
        <p:nvPicPr>
          <p:cNvPr id="36" name="Imagen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9906" y="1203013"/>
            <a:ext cx="702376" cy="669708"/>
          </a:xfrm>
          <a:prstGeom prst="rect">
            <a:avLst/>
          </a:prstGeom>
        </p:spPr>
      </p:pic>
      <p:sp>
        <p:nvSpPr>
          <p:cNvPr id="37" name="Google Shape;101;p3"/>
          <p:cNvSpPr/>
          <p:nvPr/>
        </p:nvSpPr>
        <p:spPr>
          <a:xfrm>
            <a:off x="6473043" y="1472660"/>
            <a:ext cx="2980513" cy="5663580"/>
          </a:xfrm>
          <a:prstGeom prst="roundRect">
            <a:avLst>
              <a:gd name="adj" fmla="val 84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8" name="Google Shape;99;p3"/>
          <p:cNvSpPr txBox="1"/>
          <p:nvPr/>
        </p:nvSpPr>
        <p:spPr>
          <a:xfrm>
            <a:off x="6647973" y="2512149"/>
            <a:ext cx="2597627" cy="1424851"/>
          </a:xfrm>
          <a:prstGeom prst="rect">
            <a:avLst/>
          </a:prstGeom>
          <a:noFill/>
          <a:ln>
            <a:noFill/>
          </a:ln>
        </p:spPr>
        <p:txBody>
          <a:bodyPr spcFirstLastPara="1" wrap="square" lIns="91425" tIns="91425" rIns="91425" bIns="91425" anchor="t" anchorCtr="0">
            <a:noAutofit/>
          </a:bodyPr>
          <a:lstStyle/>
          <a:p>
            <a:pPr fontAlgn="ctr"/>
            <a:r>
              <a:rPr lang="es-CL" b="1" dirty="0" smtClean="0">
                <a:latin typeface="Calibri" panose="020F0502020204030204" pitchFamily="34" charset="0"/>
              </a:rPr>
              <a:t>1.7</a:t>
            </a:r>
            <a:r>
              <a:rPr lang="es-CL" dirty="0" smtClean="0">
                <a:latin typeface="Calibri" panose="020F0502020204030204" pitchFamily="34" charset="0"/>
              </a:rPr>
              <a:t> </a:t>
            </a:r>
            <a:r>
              <a:rPr lang="es-CL" dirty="0">
                <a:latin typeface="Calibri" panose="020F0502020204030204" pitchFamily="34" charset="0"/>
              </a:rPr>
              <a:t>Calcula el total de remuneraciones del personal de </a:t>
            </a:r>
            <a:r>
              <a:rPr lang="es-CL" dirty="0" smtClean="0">
                <a:latin typeface="Calibri" panose="020F0502020204030204" pitchFamily="34" charset="0"/>
              </a:rPr>
              <a:t>acuerdo al </a:t>
            </a:r>
            <a:r>
              <a:rPr lang="es-CL" dirty="0">
                <a:latin typeface="Calibri" panose="020F0502020204030204" pitchFamily="34" charset="0"/>
              </a:rPr>
              <a:t>contrato de trabajo y la normativa laboral vigente.</a:t>
            </a:r>
          </a:p>
        </p:txBody>
      </p:sp>
      <p:sp>
        <p:nvSpPr>
          <p:cNvPr id="39" name="Google Shape;96;p3"/>
          <p:cNvSpPr txBox="1"/>
          <p:nvPr/>
        </p:nvSpPr>
        <p:spPr>
          <a:xfrm>
            <a:off x="6554516" y="2041003"/>
            <a:ext cx="2862260"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rgbClr val="ED6B00"/>
                </a:solidFill>
                <a:latin typeface="Calibri"/>
                <a:ea typeface="Calibri"/>
                <a:cs typeface="Calibri"/>
                <a:sym typeface="Calibri"/>
              </a:rPr>
              <a:t>CRITERIOS DE EVALUACIÓN</a:t>
            </a:r>
            <a:endParaRPr sz="1800" b="0" i="0" u="none" strike="noStrike" cap="none" dirty="0">
              <a:solidFill>
                <a:srgbClr val="ED6B00"/>
              </a:solidFill>
              <a:latin typeface="Calibri"/>
              <a:ea typeface="Calibri"/>
              <a:cs typeface="Calibri"/>
              <a:sym typeface="Calibri"/>
            </a:endParaRPr>
          </a:p>
        </p:txBody>
      </p:sp>
      <p:pic>
        <p:nvPicPr>
          <p:cNvPr id="40" name="Imagen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9552" y="1203013"/>
            <a:ext cx="702376" cy="669708"/>
          </a:xfrm>
          <a:prstGeom prst="rect">
            <a:avLst/>
          </a:prstGeom>
        </p:spPr>
      </p:pic>
      <p:pic>
        <p:nvPicPr>
          <p:cNvPr id="41" name="Imagen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11864" y="4448534"/>
            <a:ext cx="3103843" cy="2466270"/>
          </a:xfrm>
          <a:prstGeom prst="rect">
            <a:avLst/>
          </a:prstGeom>
        </p:spPr>
      </p:pic>
      <p:pic>
        <p:nvPicPr>
          <p:cNvPr id="44" name="Imagen 43"/>
          <p:cNvPicPr>
            <a:picLocks noChangeAspect="1"/>
          </p:cNvPicPr>
          <p:nvPr/>
        </p:nvPicPr>
        <p:blipFill rotWithShape="1">
          <a:blip r:embed="rId6">
            <a:extLst>
              <a:ext uri="{28A0092B-C50C-407E-A947-70E740481C1C}">
                <a14:useLocalDpi xmlns:a14="http://schemas.microsoft.com/office/drawing/2010/main" val="0"/>
              </a:ext>
            </a:extLst>
          </a:blip>
          <a:srcRect b="6869"/>
          <a:stretch/>
        </p:blipFill>
        <p:spPr>
          <a:xfrm flipH="1">
            <a:off x="3588296" y="3757726"/>
            <a:ext cx="3025211" cy="3801949"/>
          </a:xfrm>
          <a:prstGeom prst="rect">
            <a:avLst/>
          </a:prstGeom>
        </p:spPr>
      </p:pic>
    </p:spTree>
    <p:extLst>
      <p:ext uri="{BB962C8B-B14F-4D97-AF65-F5344CB8AC3E}">
        <p14:creationId xmlns:p14="http://schemas.microsoft.com/office/powerpoint/2010/main" val="1310783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45" name="Google Shape;101;p3"/>
          <p:cNvSpPr/>
          <p:nvPr/>
        </p:nvSpPr>
        <p:spPr>
          <a:xfrm>
            <a:off x="574651" y="4375028"/>
            <a:ext cx="4657800" cy="88365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7" name="Google Shape;103;p3"/>
          <p:cNvSpPr/>
          <p:nvPr/>
        </p:nvSpPr>
        <p:spPr>
          <a:xfrm>
            <a:off x="386551" y="4628716"/>
            <a:ext cx="39111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104;p3"/>
          <p:cNvSpPr txBox="1"/>
          <p:nvPr/>
        </p:nvSpPr>
        <p:spPr>
          <a:xfrm>
            <a:off x="409154" y="4606491"/>
            <a:ext cx="312202"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700" b="1" i="0" u="none" strike="noStrike" cap="none" dirty="0">
                <a:solidFill>
                  <a:srgbClr val="FFFFFF"/>
                </a:solidFill>
                <a:latin typeface="Calibri"/>
                <a:ea typeface="Calibri"/>
                <a:cs typeface="Calibri"/>
                <a:sym typeface="Calibri"/>
              </a:rPr>
              <a:t>2</a:t>
            </a:r>
            <a:endParaRPr sz="2700" b="1" i="0" u="none" strike="noStrike" cap="none" dirty="0">
              <a:solidFill>
                <a:srgbClr val="FFFFFF"/>
              </a:solidFill>
              <a:latin typeface="Calibri"/>
              <a:ea typeface="Calibri"/>
              <a:cs typeface="Calibri"/>
              <a:sym typeface="Calibri"/>
            </a:endParaRPr>
          </a:p>
        </p:txBody>
      </p:sp>
      <p:sp>
        <p:nvSpPr>
          <p:cNvPr id="49" name="Google Shape;99;p3"/>
          <p:cNvSpPr txBox="1"/>
          <p:nvPr/>
        </p:nvSpPr>
        <p:spPr>
          <a:xfrm>
            <a:off x="949350" y="4547753"/>
            <a:ext cx="4117499" cy="538200"/>
          </a:xfrm>
          <a:prstGeom prst="rect">
            <a:avLst/>
          </a:prstGeom>
          <a:noFill/>
          <a:ln>
            <a:noFill/>
          </a:ln>
        </p:spPr>
        <p:txBody>
          <a:bodyPr spcFirstLastPara="1" wrap="square" lIns="91425" tIns="91425" rIns="91425" bIns="91425" anchor="ctr" anchorCtr="0">
            <a:noAutofit/>
          </a:bodyPr>
          <a:lstStyle/>
          <a:p>
            <a:r>
              <a:rPr lang="es-CL" sz="1600" dirty="0">
                <a:latin typeface="Calibri"/>
                <a:cs typeface="Calibri"/>
              </a:rPr>
              <a:t>Aplicamos la normativa vigente.</a:t>
            </a:r>
          </a:p>
        </p:txBody>
      </p:sp>
      <p:sp>
        <p:nvSpPr>
          <p:cNvPr id="101" name="Google Shape;101;p3"/>
          <p:cNvSpPr/>
          <p:nvPr/>
        </p:nvSpPr>
        <p:spPr>
          <a:xfrm>
            <a:off x="564075" y="3351142"/>
            <a:ext cx="4657800" cy="88365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03" name="Google Shape;103;p3"/>
          <p:cNvSpPr/>
          <p:nvPr/>
        </p:nvSpPr>
        <p:spPr>
          <a:xfrm>
            <a:off x="375975" y="3604830"/>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3"/>
          <p:cNvSpPr txBox="1"/>
          <p:nvPr/>
        </p:nvSpPr>
        <p:spPr>
          <a:xfrm>
            <a:off x="385500" y="3569905"/>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700" b="1" i="0" u="none" strike="noStrike" cap="none" dirty="0">
                <a:solidFill>
                  <a:srgbClr val="FFFFFF"/>
                </a:solidFill>
                <a:latin typeface="Calibri"/>
                <a:ea typeface="Calibri"/>
                <a:cs typeface="Calibri"/>
                <a:sym typeface="Calibri"/>
              </a:rPr>
              <a:t>1</a:t>
            </a:r>
            <a:endParaRPr sz="2700" b="1" i="0" u="none" strike="noStrike" cap="none" dirty="0">
              <a:solidFill>
                <a:srgbClr val="FFFFFF"/>
              </a:solidFill>
              <a:latin typeface="Calibri"/>
              <a:ea typeface="Calibri"/>
              <a:cs typeface="Calibri"/>
              <a:sym typeface="Calibri"/>
            </a:endParaRPr>
          </a:p>
        </p:txBody>
      </p:sp>
      <p:sp>
        <p:nvSpPr>
          <p:cNvPr id="99" name="Google Shape;99;p3"/>
          <p:cNvSpPr txBox="1"/>
          <p:nvPr/>
        </p:nvSpPr>
        <p:spPr>
          <a:xfrm>
            <a:off x="938775" y="3523867"/>
            <a:ext cx="3960526" cy="538200"/>
          </a:xfrm>
          <a:prstGeom prst="rect">
            <a:avLst/>
          </a:prstGeom>
          <a:noFill/>
          <a:ln>
            <a:noFill/>
          </a:ln>
        </p:spPr>
        <p:txBody>
          <a:bodyPr spcFirstLastPara="1" wrap="square" lIns="91425" tIns="91425" rIns="91425" bIns="91425" anchor="ctr" anchorCtr="0">
            <a:noAutofit/>
          </a:bodyPr>
          <a:lstStyle/>
          <a:p>
            <a:r>
              <a:rPr lang="es-CL" sz="1600" dirty="0">
                <a:latin typeface="Calibri"/>
                <a:cs typeface="Calibri"/>
              </a:rPr>
              <a:t>Calculamos los diferentes tipos de descuentos varios.</a:t>
            </a:r>
          </a:p>
        </p:txBody>
      </p:sp>
      <p:sp>
        <p:nvSpPr>
          <p:cNvPr id="44" name="Elipse 43">
            <a:extLst>
              <a:ext uri="{FF2B5EF4-FFF2-40B4-BE49-F238E27FC236}">
                <a16:creationId xmlns:a16="http://schemas.microsoft.com/office/drawing/2014/main" xmlns="" id="{97F78E1C-2545-824E-8231-C7C3CD4E3C3F}"/>
              </a:ext>
            </a:extLst>
          </p:cNvPr>
          <p:cNvSpPr/>
          <p:nvPr/>
        </p:nvSpPr>
        <p:spPr>
          <a:xfrm>
            <a:off x="5026616" y="3630160"/>
            <a:ext cx="696535" cy="6965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95" name="Google Shape;95;p3"/>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¿QUÉ APRENDIMOS LA ACTIVIDAD ANTERIOR?</a:t>
            </a:r>
            <a:endParaRPr sz="3100" b="1" i="0" u="none" strike="noStrike" cap="none" dirty="0">
              <a:solidFill>
                <a:srgbClr val="ED6B00"/>
              </a:solidFill>
              <a:latin typeface="Calibri"/>
              <a:ea typeface="Calibri"/>
              <a:cs typeface="Calibri"/>
              <a:sym typeface="Calibri"/>
            </a:endParaRPr>
          </a:p>
        </p:txBody>
      </p:sp>
      <p:sp>
        <p:nvSpPr>
          <p:cNvPr id="96" name="Google Shape;96;p3"/>
          <p:cNvSpPr txBox="1"/>
          <p:nvPr/>
        </p:nvSpPr>
        <p:spPr>
          <a:xfrm>
            <a:off x="485751" y="2705629"/>
            <a:ext cx="4778400" cy="409500"/>
          </a:xfrm>
          <a:prstGeom prst="rect">
            <a:avLst/>
          </a:prstGeom>
          <a:noFill/>
          <a:ln>
            <a:noFill/>
          </a:ln>
        </p:spPr>
        <p:txBody>
          <a:bodyPr spcFirstLastPara="1" wrap="square" lIns="91425" tIns="91425" rIns="91425" bIns="91425" anchor="ctr" anchorCtr="0">
            <a:noAutofit/>
          </a:bodyPr>
          <a:lstStyle/>
          <a:p>
            <a:pPr lvl="0">
              <a:lnSpc>
                <a:spcPct val="90000"/>
              </a:lnSpc>
              <a:buSzPts val="1100"/>
            </a:pPr>
            <a:r>
              <a:rPr lang="es-CL" sz="2000" b="1" dirty="0">
                <a:solidFill>
                  <a:srgbClr val="A93501"/>
                </a:solidFill>
                <a:latin typeface="Calibri"/>
                <a:ea typeface="Calibri"/>
                <a:cs typeface="Calibri"/>
              </a:rPr>
              <a:t>CÁLCULOS DE LOS TIPOS DE DESCUENTOS </a:t>
            </a:r>
            <a:br>
              <a:rPr lang="es-CL" sz="2000" b="1" dirty="0">
                <a:solidFill>
                  <a:srgbClr val="A93501"/>
                </a:solidFill>
                <a:latin typeface="Calibri"/>
                <a:ea typeface="Calibri"/>
                <a:cs typeface="Calibri"/>
              </a:rPr>
            </a:br>
            <a:r>
              <a:rPr lang="es-CL" sz="2000" b="1" dirty="0">
                <a:solidFill>
                  <a:srgbClr val="A93501"/>
                </a:solidFill>
                <a:latin typeface="Calibri"/>
                <a:ea typeface="Calibri"/>
                <a:cs typeface="Calibri"/>
              </a:rPr>
              <a:t>APLICADOS A LAS REMUNERACIONES</a:t>
            </a:r>
          </a:p>
        </p:txBody>
      </p:sp>
      <p:sp>
        <p:nvSpPr>
          <p:cNvPr id="34" name="Google Shape;70;p14">
            <a:extLst>
              <a:ext uri="{FF2B5EF4-FFF2-40B4-BE49-F238E27FC236}">
                <a16:creationId xmlns:a16="http://schemas.microsoft.com/office/drawing/2014/main" xmlns=""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s-CL" b="1" dirty="0">
                <a:latin typeface="Calibri" panose="020F0502020204030204" pitchFamily="34" charset="0"/>
                <a:ea typeface="Roboto"/>
                <a:cs typeface="Calibri" panose="020F0502020204030204" pitchFamily="34" charset="0"/>
                <a:sym typeface="Roboto"/>
              </a:rPr>
              <a:t>RECORDEMOS</a:t>
            </a:r>
            <a:endParaRPr lang="x-none" b="1" dirty="0">
              <a:latin typeface="Calibri" panose="020F0502020204030204" pitchFamily="34" charset="0"/>
              <a:ea typeface="Roboto"/>
              <a:cs typeface="Calibri" panose="020F0502020204030204" pitchFamily="34" charset="0"/>
              <a:sym typeface="Roboto"/>
            </a:endParaRPr>
          </a:p>
          <a:p>
            <a:endParaRPr lang="x-none" b="1" dirty="0">
              <a:latin typeface="Calibri" panose="020F0502020204030204" pitchFamily="34" charset="0"/>
              <a:ea typeface="Roboto"/>
              <a:cs typeface="Calibri" panose="020F0502020204030204" pitchFamily="34" charset="0"/>
              <a:sym typeface="Roboto"/>
            </a:endParaRPr>
          </a:p>
        </p:txBody>
      </p:sp>
      <p:pic>
        <p:nvPicPr>
          <p:cNvPr id="35" name="Imagen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0518" y="2513152"/>
            <a:ext cx="4828328" cy="4574478"/>
          </a:xfrm>
          <a:prstGeom prst="rect">
            <a:avLst/>
          </a:prstGeom>
        </p:spPr>
      </p:pic>
      <p:sp>
        <p:nvSpPr>
          <p:cNvPr id="17" name="Google Shape;101;p3"/>
          <p:cNvSpPr/>
          <p:nvPr/>
        </p:nvSpPr>
        <p:spPr>
          <a:xfrm>
            <a:off x="574651" y="5391028"/>
            <a:ext cx="4657800" cy="88365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8" name="Google Shape;103;p3"/>
          <p:cNvSpPr/>
          <p:nvPr/>
        </p:nvSpPr>
        <p:spPr>
          <a:xfrm>
            <a:off x="386551" y="5644716"/>
            <a:ext cx="39111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04;p3"/>
          <p:cNvSpPr txBox="1"/>
          <p:nvPr/>
        </p:nvSpPr>
        <p:spPr>
          <a:xfrm>
            <a:off x="409154" y="5622491"/>
            <a:ext cx="312202"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700" b="1" i="0" u="none" strike="noStrike" cap="none" dirty="0" smtClean="0">
                <a:solidFill>
                  <a:srgbClr val="FFFFFF"/>
                </a:solidFill>
                <a:latin typeface="Calibri"/>
                <a:ea typeface="Calibri"/>
                <a:cs typeface="Calibri"/>
                <a:sym typeface="Calibri"/>
              </a:rPr>
              <a:t>3</a:t>
            </a:r>
            <a:endParaRPr sz="2700" b="1" i="0" u="none" strike="noStrike" cap="none" dirty="0">
              <a:solidFill>
                <a:srgbClr val="FFFFFF"/>
              </a:solidFill>
              <a:latin typeface="Calibri"/>
              <a:ea typeface="Calibri"/>
              <a:cs typeface="Calibri"/>
              <a:sym typeface="Calibri"/>
            </a:endParaRPr>
          </a:p>
        </p:txBody>
      </p:sp>
      <p:sp>
        <p:nvSpPr>
          <p:cNvPr id="20" name="Google Shape;99;p3"/>
          <p:cNvSpPr txBox="1"/>
          <p:nvPr/>
        </p:nvSpPr>
        <p:spPr>
          <a:xfrm>
            <a:off x="949350" y="5563753"/>
            <a:ext cx="4117499" cy="538200"/>
          </a:xfrm>
          <a:prstGeom prst="rect">
            <a:avLst/>
          </a:prstGeom>
          <a:noFill/>
          <a:ln>
            <a:noFill/>
          </a:ln>
        </p:spPr>
        <p:txBody>
          <a:bodyPr spcFirstLastPara="1" wrap="square" lIns="91425" tIns="91425" rIns="91425" bIns="91425" anchor="ctr" anchorCtr="0">
            <a:noAutofit/>
          </a:bodyPr>
          <a:lstStyle/>
          <a:p>
            <a:r>
              <a:rPr lang="es-CL" sz="1600" dirty="0">
                <a:latin typeface="Calibri"/>
                <a:cs typeface="Calibri"/>
              </a:rPr>
              <a:t>Aplicamos los topes máximos a descontar como protección a las remuneraciones.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o 15"/>
          <p:cNvGrpSpPr/>
          <p:nvPr/>
        </p:nvGrpSpPr>
        <p:grpSpPr>
          <a:xfrm flipH="1">
            <a:off x="536225" y="2440019"/>
            <a:ext cx="5348026" cy="2567589"/>
            <a:chOff x="3816593" y="2843142"/>
            <a:chExt cx="5348026" cy="2567589"/>
          </a:xfrm>
        </p:grpSpPr>
        <p:sp>
          <p:nvSpPr>
            <p:cNvPr id="5" name="Google Shape;101;p3"/>
            <p:cNvSpPr/>
            <p:nvPr/>
          </p:nvSpPr>
          <p:spPr>
            <a:xfrm>
              <a:off x="4506819" y="2843142"/>
              <a:ext cx="4657800" cy="2567589"/>
            </a:xfrm>
            <a:prstGeom prst="roundRect">
              <a:avLst>
                <a:gd name="adj" fmla="val 16667"/>
              </a:avLst>
            </a:prstGeom>
            <a:solidFill>
              <a:srgbClr val="F7E3D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5" name="Triángulo isósceles 14"/>
            <p:cNvSpPr/>
            <p:nvPr/>
          </p:nvSpPr>
          <p:spPr>
            <a:xfrm rot="14571043">
              <a:off x="4111561" y="4473675"/>
              <a:ext cx="432619" cy="1022555"/>
            </a:xfrm>
            <a:prstGeom prst="triangle">
              <a:avLst/>
            </a:prstGeom>
            <a:solidFill>
              <a:srgbClr val="F7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2" name="Google Shape;95;p3"/>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ACTIVIDAD DE CONOCIMIENTOS PREVIOS</a:t>
            </a:r>
            <a:endParaRPr sz="3100" b="1" i="0" u="none" strike="noStrike" cap="none" dirty="0">
              <a:solidFill>
                <a:srgbClr val="ED6B00"/>
              </a:solidFill>
              <a:latin typeface="Calibri"/>
              <a:ea typeface="Calibri"/>
              <a:cs typeface="Calibri"/>
              <a:sym typeface="Calibri"/>
            </a:endParaRPr>
          </a:p>
        </p:txBody>
      </p:sp>
      <p:sp>
        <p:nvSpPr>
          <p:cNvPr id="7" name="Google Shape;99;p3"/>
          <p:cNvSpPr txBox="1"/>
          <p:nvPr/>
        </p:nvSpPr>
        <p:spPr>
          <a:xfrm>
            <a:off x="856788" y="2748928"/>
            <a:ext cx="4056002" cy="1917290"/>
          </a:xfrm>
          <a:prstGeom prst="rect">
            <a:avLst/>
          </a:prstGeom>
          <a:noFill/>
          <a:ln>
            <a:noFill/>
          </a:ln>
        </p:spPr>
        <p:txBody>
          <a:bodyPr spcFirstLastPara="1" wrap="square" lIns="91425" tIns="91425" rIns="91425" bIns="91425" anchor="ctr" anchorCtr="0">
            <a:noAutofit/>
          </a:bodyPr>
          <a:lstStyle/>
          <a:p>
            <a:pPr marL="0" indent="0">
              <a:buNone/>
            </a:pPr>
            <a:r>
              <a:rPr lang="es-CL" sz="1600" dirty="0">
                <a:latin typeface="Calibri"/>
                <a:cs typeface="Calibri"/>
              </a:rPr>
              <a:t>Para revisar los aprendizajes trabajados en actividad anterior,  te invitamos a realizar la </a:t>
            </a:r>
            <a:r>
              <a:rPr lang="es-CL" sz="1600" b="1" dirty="0">
                <a:solidFill>
                  <a:srgbClr val="ED6B00"/>
                </a:solidFill>
                <a:latin typeface="Calibri"/>
                <a:cs typeface="Calibri"/>
              </a:rPr>
              <a:t>Actividad </a:t>
            </a:r>
            <a:r>
              <a:rPr lang="es-CL" sz="1600" b="1" dirty="0" smtClean="0">
                <a:solidFill>
                  <a:srgbClr val="ED6B00"/>
                </a:solidFill>
                <a:latin typeface="Calibri"/>
                <a:cs typeface="Calibri"/>
              </a:rPr>
              <a:t>7 </a:t>
            </a:r>
            <a:r>
              <a:rPr lang="es-CL" sz="1600" b="1" dirty="0">
                <a:solidFill>
                  <a:srgbClr val="ED6B00"/>
                </a:solidFill>
                <a:latin typeface="Calibri"/>
                <a:cs typeface="Calibri"/>
              </a:rPr>
              <a:t>de </a:t>
            </a:r>
            <a:r>
              <a:rPr lang="es-CL" sz="1600" b="1" dirty="0" smtClean="0">
                <a:solidFill>
                  <a:srgbClr val="ED6B00"/>
                </a:solidFill>
                <a:latin typeface="Calibri"/>
                <a:cs typeface="Calibri"/>
              </a:rPr>
              <a:t>Conocimientos Previos</a:t>
            </a:r>
            <a:r>
              <a:rPr lang="es-CL" sz="1600" dirty="0">
                <a:latin typeface="Calibri"/>
                <a:cs typeface="Calibri"/>
              </a:rPr>
              <a:t>.</a:t>
            </a:r>
          </a:p>
        </p:txBody>
      </p:sp>
      <p:sp>
        <p:nvSpPr>
          <p:cNvPr id="17" name="Google Shape;318;p12"/>
          <p:cNvSpPr txBox="1"/>
          <p:nvPr/>
        </p:nvSpPr>
        <p:spPr>
          <a:xfrm>
            <a:off x="856788" y="5814477"/>
            <a:ext cx="4995614" cy="319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2100" b="1" i="0" u="none" strike="noStrike" cap="none" dirty="0">
                <a:solidFill>
                  <a:srgbClr val="ED6B00"/>
                </a:solidFill>
                <a:latin typeface="Calibri"/>
                <a:ea typeface="Calibri"/>
                <a:cs typeface="Calibri"/>
                <a:sym typeface="Calibri"/>
              </a:rPr>
              <a:t>¡</a:t>
            </a:r>
            <a:r>
              <a:rPr lang="es-CL" sz="2100" b="1" i="0" u="none" strike="noStrike" cap="none" dirty="0">
                <a:solidFill>
                  <a:srgbClr val="ED6B00"/>
                </a:solidFill>
                <a:latin typeface="Calibri"/>
                <a:ea typeface="Calibri"/>
                <a:cs typeface="Calibri"/>
                <a:sym typeface="Calibri"/>
              </a:rPr>
              <a:t>Muy bien!</a:t>
            </a:r>
            <a:endParaRPr b="1" dirty="0"/>
          </a:p>
          <a:p>
            <a:pPr marL="0" marR="0" lvl="0" indent="0" algn="l" rtl="0">
              <a:lnSpc>
                <a:spcPct val="100000"/>
              </a:lnSpc>
              <a:spcBef>
                <a:spcPts val="0"/>
              </a:spcBef>
              <a:spcAft>
                <a:spcPts val="0"/>
              </a:spcAft>
              <a:buNone/>
            </a:pPr>
            <a:r>
              <a:rPr lang="en-US" sz="2100" b="0" i="0" u="none" strike="noStrike" cap="none" dirty="0" err="1">
                <a:solidFill>
                  <a:srgbClr val="ED6B00"/>
                </a:solidFill>
                <a:latin typeface="Calibri"/>
                <a:ea typeface="Calibri"/>
                <a:cs typeface="Calibri"/>
                <a:sym typeface="Calibri"/>
              </a:rPr>
              <a:t>Te</a:t>
            </a:r>
            <a:r>
              <a:rPr lang="en-US" sz="2100" b="0" i="0" u="none" strike="noStrike" cap="none" dirty="0">
                <a:solidFill>
                  <a:srgbClr val="ED6B00"/>
                </a:solidFill>
                <a:latin typeface="Calibri"/>
                <a:ea typeface="Calibri"/>
                <a:cs typeface="Calibri"/>
                <a:sym typeface="Calibri"/>
              </a:rPr>
              <a:t> </a:t>
            </a:r>
            <a:r>
              <a:rPr lang="en-US" sz="2100" b="0" i="0" u="none" strike="noStrike" cap="none" dirty="0" err="1">
                <a:solidFill>
                  <a:srgbClr val="ED6B00"/>
                </a:solidFill>
                <a:latin typeface="Calibri"/>
                <a:ea typeface="Calibri"/>
                <a:cs typeface="Calibri"/>
                <a:sym typeface="Calibri"/>
              </a:rPr>
              <a:t>invitamos</a:t>
            </a:r>
            <a:r>
              <a:rPr lang="en-US" sz="2100" b="0" i="0" u="none" strike="noStrike" cap="none" dirty="0">
                <a:solidFill>
                  <a:srgbClr val="ED6B00"/>
                </a:solidFill>
                <a:latin typeface="Calibri"/>
                <a:ea typeface="Calibri"/>
                <a:cs typeface="Calibri"/>
                <a:sym typeface="Calibri"/>
              </a:rPr>
              <a:t> a </a:t>
            </a:r>
            <a:r>
              <a:rPr lang="en-US" sz="2100" b="0" i="0" u="none" strike="noStrike" cap="none" dirty="0" err="1">
                <a:solidFill>
                  <a:srgbClr val="ED6B00"/>
                </a:solidFill>
                <a:latin typeface="Calibri"/>
                <a:ea typeface="Calibri"/>
                <a:cs typeface="Calibri"/>
                <a:sym typeface="Calibri"/>
              </a:rPr>
              <a:t>profundizar</a:t>
            </a:r>
            <a:r>
              <a:rPr lang="en-US" sz="2100" b="0" i="0" u="none" strike="noStrike" cap="none" dirty="0">
                <a:solidFill>
                  <a:srgbClr val="ED6B00"/>
                </a:solidFill>
                <a:latin typeface="Calibri"/>
                <a:ea typeface="Calibri"/>
                <a:cs typeface="Calibri"/>
                <a:sym typeface="Calibri"/>
              </a:rPr>
              <a:t> </a:t>
            </a:r>
            <a:r>
              <a:rPr lang="en-US" sz="2100" b="0" i="0" u="none" strike="noStrike" cap="none" dirty="0" err="1">
                <a:solidFill>
                  <a:srgbClr val="ED6B00"/>
                </a:solidFill>
                <a:latin typeface="Calibri"/>
                <a:ea typeface="Calibri"/>
                <a:cs typeface="Calibri"/>
                <a:sym typeface="Calibri"/>
              </a:rPr>
              <a:t>revisando</a:t>
            </a:r>
            <a:endParaRPr dirty="0">
              <a:solidFill>
                <a:srgbClr val="ED6B00"/>
              </a:solidFill>
            </a:endParaRPr>
          </a:p>
          <a:p>
            <a:pPr marL="0" marR="0" lvl="0" indent="0" algn="l" rtl="0">
              <a:lnSpc>
                <a:spcPct val="100000"/>
              </a:lnSpc>
              <a:spcBef>
                <a:spcPts val="0"/>
              </a:spcBef>
              <a:spcAft>
                <a:spcPts val="0"/>
              </a:spcAft>
              <a:buNone/>
            </a:pPr>
            <a:r>
              <a:rPr lang="en-US" sz="2100" i="0" u="none" strike="noStrike" cap="none" dirty="0">
                <a:solidFill>
                  <a:srgbClr val="A93501"/>
                </a:solidFill>
                <a:latin typeface="Calibri"/>
                <a:ea typeface="Calibri"/>
                <a:cs typeface="Calibri"/>
                <a:sym typeface="Calibri"/>
              </a:rPr>
              <a:t>la </a:t>
            </a:r>
            <a:r>
              <a:rPr lang="en-US" sz="2100" i="0" u="none" strike="noStrike" cap="none" dirty="0" err="1">
                <a:solidFill>
                  <a:srgbClr val="A93501"/>
                </a:solidFill>
                <a:latin typeface="Calibri"/>
                <a:ea typeface="Calibri"/>
                <a:cs typeface="Calibri"/>
                <a:sym typeface="Calibri"/>
              </a:rPr>
              <a:t>siguiente</a:t>
            </a:r>
            <a:r>
              <a:rPr lang="en-US" sz="2100" i="0" u="none" strike="noStrike" cap="none" dirty="0">
                <a:solidFill>
                  <a:srgbClr val="A93501"/>
                </a:solidFill>
                <a:latin typeface="Calibri"/>
                <a:ea typeface="Calibri"/>
                <a:cs typeface="Calibri"/>
                <a:sym typeface="Calibri"/>
              </a:rPr>
              <a:t> </a:t>
            </a:r>
            <a:r>
              <a:rPr lang="en-US" sz="2100" i="0" u="none" strike="noStrike" cap="none" dirty="0" err="1">
                <a:solidFill>
                  <a:srgbClr val="A93501"/>
                </a:solidFill>
                <a:latin typeface="Calibri"/>
                <a:ea typeface="Calibri"/>
                <a:cs typeface="Calibri"/>
                <a:sym typeface="Calibri"/>
              </a:rPr>
              <a:t>presentación</a:t>
            </a:r>
            <a:endParaRPr dirty="0">
              <a:solidFill>
                <a:srgbClr val="A93501"/>
              </a:solidFill>
            </a:endParaRPr>
          </a:p>
        </p:txBody>
      </p:sp>
      <p:pic>
        <p:nvPicPr>
          <p:cNvPr id="20" name="Imagen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5674" y="3333134"/>
            <a:ext cx="4585614" cy="4344525"/>
          </a:xfrm>
          <a:prstGeom prst="rect">
            <a:avLst/>
          </a:prstGeom>
        </p:spPr>
      </p:pic>
    </p:spTree>
    <p:extLst>
      <p:ext uri="{BB962C8B-B14F-4D97-AF65-F5344CB8AC3E}">
        <p14:creationId xmlns:p14="http://schemas.microsoft.com/office/powerpoint/2010/main" val="2999002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01;p3"/>
          <p:cNvSpPr/>
          <p:nvPr/>
        </p:nvSpPr>
        <p:spPr>
          <a:xfrm>
            <a:off x="2842648" y="2049896"/>
            <a:ext cx="6110852" cy="2395104"/>
          </a:xfrm>
          <a:prstGeom prst="roundRect">
            <a:avLst>
              <a:gd name="adj" fmla="val 10157"/>
            </a:avLst>
          </a:prstGeom>
          <a:solidFill>
            <a:srgbClr val="F7E3D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 name="Triángulo isósceles 7"/>
          <p:cNvSpPr/>
          <p:nvPr/>
        </p:nvSpPr>
        <p:spPr>
          <a:xfrm rot="14571043">
            <a:off x="2537955" y="3306822"/>
            <a:ext cx="333492" cy="788255"/>
          </a:xfrm>
          <a:prstGeom prst="triangle">
            <a:avLst/>
          </a:prstGeom>
          <a:solidFill>
            <a:srgbClr val="F7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Rectángulo 3"/>
          <p:cNvSpPr/>
          <p:nvPr/>
        </p:nvSpPr>
        <p:spPr>
          <a:xfrm>
            <a:off x="3001962" y="2311440"/>
            <a:ext cx="5811838" cy="1892826"/>
          </a:xfrm>
          <a:prstGeom prst="rect">
            <a:avLst/>
          </a:prstGeom>
        </p:spPr>
        <p:txBody>
          <a:bodyPr wrap="square">
            <a:spAutoFit/>
          </a:bodyPr>
          <a:lstStyle/>
          <a:p>
            <a:pPr marL="140400" indent="-140400">
              <a:buFont typeface="Arial"/>
              <a:buChar char="•"/>
            </a:pPr>
            <a:r>
              <a:rPr lang="es-CL" sz="1800" dirty="0">
                <a:latin typeface="Calibri"/>
                <a:cs typeface="Calibri"/>
              </a:rPr>
              <a:t>En esta actividad podrás </a:t>
            </a:r>
            <a:r>
              <a:rPr lang="es-CL" sz="1800" b="1" dirty="0">
                <a:solidFill>
                  <a:srgbClr val="A93501"/>
                </a:solidFill>
                <a:latin typeface="Calibri"/>
                <a:cs typeface="Calibri"/>
              </a:rPr>
              <a:t>confeccionar las liquidaciones de remuneraciones de los trabajadores  </a:t>
            </a:r>
            <a:r>
              <a:rPr lang="es-CL" sz="1800" dirty="0">
                <a:latin typeface="Calibri"/>
                <a:cs typeface="Calibri"/>
              </a:rPr>
              <a:t>y con ello poder </a:t>
            </a:r>
            <a:r>
              <a:rPr lang="es-CL" sz="1800" b="1" dirty="0">
                <a:solidFill>
                  <a:schemeClr val="tx1"/>
                </a:solidFill>
                <a:latin typeface="Calibri"/>
                <a:cs typeface="Calibri"/>
              </a:rPr>
              <a:t>obtener el líquido a pago</a:t>
            </a:r>
            <a:r>
              <a:rPr lang="es-CL" sz="1800" dirty="0">
                <a:latin typeface="Calibri"/>
                <a:cs typeface="Calibri"/>
              </a:rPr>
              <a:t>.</a:t>
            </a:r>
          </a:p>
          <a:p>
            <a:pPr marL="140400" indent="-140400">
              <a:lnSpc>
                <a:spcPct val="50000"/>
              </a:lnSpc>
              <a:buFont typeface="Arial"/>
              <a:buChar char="•"/>
            </a:pPr>
            <a:endParaRPr lang="es-CL" sz="1800" dirty="0">
              <a:latin typeface="Calibri"/>
              <a:cs typeface="Calibri"/>
            </a:endParaRPr>
          </a:p>
          <a:p>
            <a:pPr marL="140400" indent="-140400">
              <a:buFont typeface="Arial"/>
              <a:buChar char="•"/>
            </a:pPr>
            <a:r>
              <a:rPr lang="es-CL" sz="1800" dirty="0">
                <a:latin typeface="Calibri"/>
                <a:cs typeface="Calibri"/>
              </a:rPr>
              <a:t>Como también, podrás aplicar los conocimientos que has adquiridos en las actividades anteriores y podremos </a:t>
            </a:r>
            <a:r>
              <a:rPr lang="es-CL" sz="1800" b="1" dirty="0">
                <a:latin typeface="Calibri"/>
                <a:cs typeface="Calibri"/>
              </a:rPr>
              <a:t>realizar las liquidaciones de sueldo de los trabajadores</a:t>
            </a:r>
            <a:r>
              <a:rPr lang="es-CL" sz="1800" dirty="0">
                <a:latin typeface="Calibri"/>
                <a:cs typeface="Calibri"/>
              </a:rPr>
              <a:t>.</a:t>
            </a:r>
          </a:p>
        </p:txBody>
      </p:sp>
      <p:pic>
        <p:nvPicPr>
          <p:cNvPr id="10" name="Imagen 9" descr="Otro-mon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287" y="3530600"/>
            <a:ext cx="3116112" cy="3264313"/>
          </a:xfrm>
          <a:prstGeom prst="rect">
            <a:avLst/>
          </a:prstGeom>
        </p:spPr>
      </p:pic>
      <p:sp>
        <p:nvSpPr>
          <p:cNvPr id="9" name="Google Shape;178;p6"/>
          <p:cNvSpPr txBox="1"/>
          <p:nvPr/>
        </p:nvSpPr>
        <p:spPr>
          <a:xfrm>
            <a:off x="363275" y="1403645"/>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3200" b="1" i="0" u="none" strike="noStrike" cap="none" dirty="0" smtClean="0">
                <a:solidFill>
                  <a:srgbClr val="ED6B00"/>
                </a:solidFill>
                <a:latin typeface="Calibri"/>
                <a:ea typeface="Calibri"/>
                <a:cs typeface="Calibri"/>
                <a:sym typeface="Calibri"/>
              </a:rPr>
              <a:t>ANTES DE COMENZAR</a:t>
            </a:r>
            <a:endParaRPr sz="3200" b="0" i="0" u="none" strike="noStrike" cap="none" dirty="0">
              <a:solidFill>
                <a:srgbClr val="A93501"/>
              </a:solidFill>
              <a:latin typeface="Calibri"/>
              <a:ea typeface="Calibri"/>
              <a:cs typeface="Calibri"/>
              <a:sym typeface="Calibri"/>
            </a:endParaRPr>
          </a:p>
        </p:txBody>
      </p:sp>
      <p:sp>
        <p:nvSpPr>
          <p:cNvPr id="11" name="Google Shape;159;p5"/>
          <p:cNvSpPr txBox="1"/>
          <p:nvPr/>
        </p:nvSpPr>
        <p:spPr>
          <a:xfrm>
            <a:off x="366450" y="1153732"/>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ES_tradnl" b="1" dirty="0" smtClean="0">
                <a:latin typeface="Calibri"/>
                <a:cs typeface="Calibri"/>
                <a:sym typeface="Calibri"/>
              </a:rPr>
              <a:t>MOTIVACIÓN</a:t>
            </a:r>
            <a:endParaRPr sz="1400" b="1"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080907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4" name="Google Shape;154;p5"/>
          <p:cNvSpPr txBox="1"/>
          <p:nvPr/>
        </p:nvSpPr>
        <p:spPr>
          <a:xfrm>
            <a:off x="4063852" y="2728433"/>
            <a:ext cx="4932406" cy="338514"/>
          </a:xfrm>
          <a:prstGeom prst="rect">
            <a:avLst/>
          </a:prstGeom>
          <a:noFill/>
          <a:ln>
            <a:noFill/>
          </a:ln>
        </p:spPr>
        <p:txBody>
          <a:bodyPr spcFirstLastPara="1" wrap="square" lIns="91425" tIns="45700" rIns="91425" bIns="45700" anchor="t" anchorCtr="0">
            <a:spAutoFit/>
          </a:bodyPr>
          <a:lstStyle/>
          <a:p>
            <a:pPr lvl="0"/>
            <a:r>
              <a:rPr lang="es-CL" sz="1600" b="1" dirty="0">
                <a:solidFill>
                  <a:schemeClr val="tx1"/>
                </a:solidFill>
                <a:latin typeface="Calibri" panose="020F0502020204030204" pitchFamily="34" charset="0"/>
                <a:cs typeface="Calibri" panose="020F0502020204030204" pitchFamily="34" charset="0"/>
              </a:rPr>
              <a:t>Al término de la actividad estarás en condiciones de:</a:t>
            </a:r>
            <a:endParaRPr b="1" dirty="0">
              <a:solidFill>
                <a:schemeClr val="tx1"/>
              </a:solidFill>
              <a:latin typeface="Calibri" panose="020F0502020204030204" pitchFamily="34" charset="0"/>
              <a:cs typeface="Calibri" panose="020F0502020204030204" pitchFamily="34" charset="0"/>
            </a:endParaRPr>
          </a:p>
        </p:txBody>
      </p:sp>
      <p:sp>
        <p:nvSpPr>
          <p:cNvPr id="167" name="Google Shape;167;p5"/>
          <p:cNvSpPr txBox="1"/>
          <p:nvPr/>
        </p:nvSpPr>
        <p:spPr>
          <a:xfrm>
            <a:off x="375974" y="1848153"/>
            <a:ext cx="9936426" cy="409500"/>
          </a:xfrm>
          <a:prstGeom prst="rect">
            <a:avLst/>
          </a:prstGeom>
          <a:noFill/>
          <a:ln>
            <a:noFill/>
          </a:ln>
        </p:spPr>
        <p:txBody>
          <a:bodyPr spcFirstLastPara="1" wrap="square" lIns="91425" tIns="91425" rIns="91425" bIns="91425" anchor="t" anchorCtr="0">
            <a:noAutofit/>
          </a:bodyPr>
          <a:lstStyle/>
          <a:p>
            <a:pPr>
              <a:lnSpc>
                <a:spcPct val="90000"/>
              </a:lnSpc>
              <a:buSzPts val="1100"/>
            </a:pPr>
            <a:r>
              <a:rPr lang="es-CL" sz="2000" dirty="0">
                <a:solidFill>
                  <a:srgbClr val="A93501"/>
                </a:solidFill>
                <a:latin typeface="Calibri"/>
                <a:ea typeface="Calibri"/>
                <a:cs typeface="Calibri"/>
              </a:rPr>
              <a:t>DISEÑO Y CÁLCULO DE UNA LIQUIDACIÓN DE SUELDOS</a:t>
            </a:r>
          </a:p>
          <a:p>
            <a:pPr>
              <a:lnSpc>
                <a:spcPct val="90000"/>
              </a:lnSpc>
            </a:pPr>
            <a:endParaRPr lang="x-none" sz="2000" b="1" dirty="0">
              <a:solidFill>
                <a:srgbClr val="ED6B00"/>
              </a:solidFill>
              <a:latin typeface="Calibri"/>
              <a:ea typeface="Calibri"/>
              <a:cs typeface="Calibri"/>
              <a:sym typeface="Roboto"/>
            </a:endParaRPr>
          </a:p>
        </p:txBody>
      </p:sp>
      <p:sp>
        <p:nvSpPr>
          <p:cNvPr id="168" name="Google Shape;168;p5"/>
          <p:cNvSpPr txBox="1"/>
          <p:nvPr/>
        </p:nvSpPr>
        <p:spPr>
          <a:xfrm>
            <a:off x="4017018" y="1184197"/>
            <a:ext cx="466492" cy="521098"/>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5000" b="0" i="0" u="none" strike="noStrike" cap="none" dirty="0" smtClean="0">
                <a:solidFill>
                  <a:srgbClr val="FFB375"/>
                </a:solidFill>
                <a:latin typeface="Calibri"/>
                <a:ea typeface="Calibri"/>
                <a:cs typeface="Calibri"/>
                <a:sym typeface="Calibri"/>
              </a:rPr>
              <a:t>7</a:t>
            </a:r>
            <a:endParaRPr sz="5000" b="0" i="0" u="none" strike="noStrike" cap="none" dirty="0">
              <a:solidFill>
                <a:srgbClr val="FFB375"/>
              </a:solidFill>
              <a:latin typeface="Calibri"/>
              <a:ea typeface="Calibri"/>
              <a:cs typeface="Calibri"/>
              <a:sym typeface="Calibri"/>
            </a:endParaRPr>
          </a:p>
        </p:txBody>
      </p:sp>
      <p:pic>
        <p:nvPicPr>
          <p:cNvPr id="21" name="Imagen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383" y="2382979"/>
            <a:ext cx="2950556" cy="4313787"/>
          </a:xfrm>
          <a:prstGeom prst="rect">
            <a:avLst/>
          </a:prstGeom>
        </p:spPr>
      </p:pic>
      <p:sp>
        <p:nvSpPr>
          <p:cNvPr id="20" name="Google Shape;95;p3"/>
          <p:cNvSpPr txBox="1"/>
          <p:nvPr/>
        </p:nvSpPr>
        <p:spPr>
          <a:xfrm>
            <a:off x="375975" y="1373700"/>
            <a:ext cx="4107535" cy="319500"/>
          </a:xfrm>
          <a:prstGeom prst="rect">
            <a:avLst/>
          </a:prstGeom>
          <a:noFill/>
          <a:ln>
            <a:noFill/>
          </a:ln>
        </p:spPr>
        <p:txBody>
          <a:bodyPr spcFirstLastPara="1" wrap="square" lIns="91425" tIns="91425" rIns="91425" bIns="91425" anchor="ctr" anchorCtr="0">
            <a:noAutofit/>
          </a:bodyPr>
          <a:lstStyle/>
          <a:p>
            <a:pPr lvl="0">
              <a:lnSpc>
                <a:spcPct val="80000"/>
              </a:lnSpc>
              <a:buSzPts val="2800"/>
            </a:pPr>
            <a:r>
              <a:rPr lang="en-US" sz="2800" b="1" dirty="0">
                <a:solidFill>
                  <a:srgbClr val="ED6B00"/>
                </a:solidFill>
                <a:latin typeface="Calibri"/>
                <a:ea typeface="Calibri"/>
                <a:cs typeface="Calibri"/>
                <a:sym typeface="Calibri"/>
              </a:rPr>
              <a:t>MENÚ DE LA ACTIVIDAD</a:t>
            </a:r>
            <a:endParaRPr lang="en-US" sz="3100" b="1" dirty="0">
              <a:solidFill>
                <a:srgbClr val="ED6B00"/>
              </a:solidFill>
              <a:latin typeface="Calibri"/>
              <a:ea typeface="Calibri"/>
              <a:cs typeface="Calibri"/>
              <a:sym typeface="Calibri"/>
            </a:endParaRPr>
          </a:p>
        </p:txBody>
      </p:sp>
      <p:sp>
        <p:nvSpPr>
          <p:cNvPr id="17" name="Google Shape;152;p5"/>
          <p:cNvSpPr/>
          <p:nvPr/>
        </p:nvSpPr>
        <p:spPr>
          <a:xfrm>
            <a:off x="4171950" y="3227386"/>
            <a:ext cx="4730750" cy="2995614"/>
          </a:xfrm>
          <a:prstGeom prst="roundRect">
            <a:avLst>
              <a:gd name="adj" fmla="val 622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2" name="Google Shape;103;p3"/>
          <p:cNvSpPr/>
          <p:nvPr/>
        </p:nvSpPr>
        <p:spPr>
          <a:xfrm>
            <a:off x="4050476" y="3512028"/>
            <a:ext cx="242532" cy="248721"/>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103;p3"/>
          <p:cNvSpPr/>
          <p:nvPr/>
        </p:nvSpPr>
        <p:spPr>
          <a:xfrm>
            <a:off x="4050476" y="4099158"/>
            <a:ext cx="242532" cy="248721"/>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103;p3"/>
          <p:cNvSpPr/>
          <p:nvPr/>
        </p:nvSpPr>
        <p:spPr>
          <a:xfrm>
            <a:off x="4050476" y="4703222"/>
            <a:ext cx="242532" cy="248721"/>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Rectángulo 1"/>
          <p:cNvSpPr/>
          <p:nvPr/>
        </p:nvSpPr>
        <p:spPr>
          <a:xfrm>
            <a:off x="4329117" y="3413764"/>
            <a:ext cx="4857750" cy="2523768"/>
          </a:xfrm>
          <a:prstGeom prst="rect">
            <a:avLst/>
          </a:prstGeom>
        </p:spPr>
        <p:txBody>
          <a:bodyPr>
            <a:spAutoFit/>
          </a:bodyPr>
          <a:lstStyle/>
          <a:p>
            <a:pPr>
              <a:spcBef>
                <a:spcPts val="900"/>
              </a:spcBef>
            </a:pPr>
            <a:r>
              <a:rPr lang="es-CL" sz="1600" dirty="0" smtClean="0">
                <a:latin typeface="Calibri"/>
                <a:cs typeface="Calibri"/>
              </a:rPr>
              <a:t>Comprender disposiciones legales asociadas a una liquidación de sueldo.</a:t>
            </a:r>
          </a:p>
          <a:p>
            <a:pPr>
              <a:spcBef>
                <a:spcPts val="900"/>
              </a:spcBef>
            </a:pPr>
            <a:r>
              <a:rPr lang="es-CL" sz="1600" dirty="0" smtClean="0">
                <a:latin typeface="Calibri"/>
                <a:cs typeface="Calibri"/>
              </a:rPr>
              <a:t>Diseñar </a:t>
            </a:r>
            <a:r>
              <a:rPr lang="es-CL" sz="1600" dirty="0">
                <a:latin typeface="Calibri"/>
                <a:cs typeface="Calibri"/>
              </a:rPr>
              <a:t>una liquidación de sueldo a partir de parámetros entregados.</a:t>
            </a:r>
          </a:p>
          <a:p>
            <a:pPr>
              <a:spcBef>
                <a:spcPts val="900"/>
              </a:spcBef>
            </a:pPr>
            <a:r>
              <a:rPr lang="es-CL" sz="1600" dirty="0">
                <a:latin typeface="Calibri"/>
                <a:cs typeface="Calibri"/>
              </a:rPr>
              <a:t>Aplicar los haberes imponibles y no imponibles.</a:t>
            </a:r>
          </a:p>
          <a:p>
            <a:pPr>
              <a:spcBef>
                <a:spcPts val="900"/>
              </a:spcBef>
            </a:pPr>
            <a:r>
              <a:rPr lang="es-CL" sz="1600" dirty="0">
                <a:latin typeface="Calibri"/>
                <a:cs typeface="Calibri"/>
              </a:rPr>
              <a:t>Aplicar los descuentos legales, tributo y descuentos varios o convencionales.</a:t>
            </a:r>
          </a:p>
          <a:p>
            <a:pPr>
              <a:spcBef>
                <a:spcPts val="900"/>
              </a:spcBef>
            </a:pPr>
            <a:r>
              <a:rPr lang="es-CL" sz="1600" dirty="0">
                <a:latin typeface="Calibri"/>
                <a:cs typeface="Calibri"/>
              </a:rPr>
              <a:t>Obtener el líquido a pago del los sueldos.</a:t>
            </a:r>
          </a:p>
        </p:txBody>
      </p:sp>
      <p:sp>
        <p:nvSpPr>
          <p:cNvPr id="19" name="Google Shape;103;p3"/>
          <p:cNvSpPr/>
          <p:nvPr/>
        </p:nvSpPr>
        <p:spPr>
          <a:xfrm>
            <a:off x="4050476" y="5078374"/>
            <a:ext cx="242532" cy="248721"/>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103;p3"/>
          <p:cNvSpPr/>
          <p:nvPr/>
        </p:nvSpPr>
        <p:spPr>
          <a:xfrm>
            <a:off x="4050476" y="5640103"/>
            <a:ext cx="242532" cy="248721"/>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104;p3"/>
          <p:cNvSpPr txBox="1"/>
          <p:nvPr/>
        </p:nvSpPr>
        <p:spPr>
          <a:xfrm>
            <a:off x="4029301" y="3467096"/>
            <a:ext cx="228904" cy="294077"/>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600" b="1" i="0" u="none" strike="noStrike" cap="none" dirty="0">
                <a:solidFill>
                  <a:srgbClr val="FFFFFF"/>
                </a:solidFill>
                <a:latin typeface="Calibri"/>
                <a:ea typeface="Calibri"/>
                <a:cs typeface="Calibri"/>
                <a:sym typeface="Calibri"/>
              </a:rPr>
              <a:t>1</a:t>
            </a:r>
            <a:endParaRPr sz="1600" b="1" i="0" u="none" strike="noStrike" cap="none" dirty="0">
              <a:solidFill>
                <a:srgbClr val="FFFFFF"/>
              </a:solidFill>
              <a:latin typeface="Calibri"/>
              <a:ea typeface="Calibri"/>
              <a:cs typeface="Calibri"/>
              <a:sym typeface="Calibri"/>
            </a:endParaRPr>
          </a:p>
        </p:txBody>
      </p:sp>
      <p:sp>
        <p:nvSpPr>
          <p:cNvPr id="32" name="Google Shape;104;p3"/>
          <p:cNvSpPr txBox="1"/>
          <p:nvPr/>
        </p:nvSpPr>
        <p:spPr>
          <a:xfrm>
            <a:off x="4035651" y="4053419"/>
            <a:ext cx="228904" cy="294077"/>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600" b="1" i="0" u="none" strike="noStrike" cap="none" dirty="0" smtClean="0">
                <a:solidFill>
                  <a:srgbClr val="FFFFFF"/>
                </a:solidFill>
                <a:latin typeface="Calibri"/>
                <a:ea typeface="Calibri"/>
                <a:cs typeface="Calibri"/>
                <a:sym typeface="Calibri"/>
              </a:rPr>
              <a:t>2</a:t>
            </a:r>
            <a:endParaRPr sz="1600" b="1" i="0" u="none" strike="noStrike" cap="none" dirty="0">
              <a:solidFill>
                <a:srgbClr val="FFFFFF"/>
              </a:solidFill>
              <a:latin typeface="Calibri"/>
              <a:ea typeface="Calibri"/>
              <a:cs typeface="Calibri"/>
              <a:sym typeface="Calibri"/>
            </a:endParaRPr>
          </a:p>
        </p:txBody>
      </p:sp>
      <p:sp>
        <p:nvSpPr>
          <p:cNvPr id="33" name="Google Shape;104;p3"/>
          <p:cNvSpPr txBox="1"/>
          <p:nvPr/>
        </p:nvSpPr>
        <p:spPr>
          <a:xfrm>
            <a:off x="4035651" y="4658793"/>
            <a:ext cx="228904" cy="294077"/>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600" b="1" i="0" u="none" strike="noStrike" cap="none" dirty="0" smtClean="0">
                <a:solidFill>
                  <a:srgbClr val="FFFFFF"/>
                </a:solidFill>
                <a:latin typeface="Calibri"/>
                <a:ea typeface="Calibri"/>
                <a:cs typeface="Calibri"/>
                <a:sym typeface="Calibri"/>
              </a:rPr>
              <a:t>3</a:t>
            </a:r>
            <a:endParaRPr sz="1600" b="1" i="0" u="none" strike="noStrike" cap="none" dirty="0">
              <a:solidFill>
                <a:srgbClr val="FFFFFF"/>
              </a:solidFill>
              <a:latin typeface="Calibri"/>
              <a:ea typeface="Calibri"/>
              <a:cs typeface="Calibri"/>
              <a:sym typeface="Calibri"/>
            </a:endParaRPr>
          </a:p>
        </p:txBody>
      </p:sp>
      <p:sp>
        <p:nvSpPr>
          <p:cNvPr id="34" name="Google Shape;104;p3"/>
          <p:cNvSpPr txBox="1"/>
          <p:nvPr/>
        </p:nvSpPr>
        <p:spPr>
          <a:xfrm>
            <a:off x="4029303" y="5033442"/>
            <a:ext cx="228904" cy="294077"/>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600" b="1" i="0" u="none" strike="noStrike" cap="none" dirty="0" smtClean="0">
                <a:solidFill>
                  <a:srgbClr val="FFFFFF"/>
                </a:solidFill>
                <a:latin typeface="Calibri"/>
                <a:ea typeface="Calibri"/>
                <a:cs typeface="Calibri"/>
                <a:sym typeface="Calibri"/>
              </a:rPr>
              <a:t>4</a:t>
            </a:r>
            <a:endParaRPr sz="1600" b="1" i="0" u="none" strike="noStrike" cap="none" dirty="0">
              <a:solidFill>
                <a:srgbClr val="FFFFFF"/>
              </a:solidFill>
              <a:latin typeface="Calibri"/>
              <a:ea typeface="Calibri"/>
              <a:cs typeface="Calibri"/>
              <a:sym typeface="Calibri"/>
            </a:endParaRPr>
          </a:p>
        </p:txBody>
      </p:sp>
      <p:sp>
        <p:nvSpPr>
          <p:cNvPr id="35" name="Google Shape;104;p3"/>
          <p:cNvSpPr txBox="1"/>
          <p:nvPr/>
        </p:nvSpPr>
        <p:spPr>
          <a:xfrm>
            <a:off x="4044119" y="5585897"/>
            <a:ext cx="228904" cy="294077"/>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600" b="1" i="0" u="none" strike="noStrike" cap="none" dirty="0" smtClean="0">
                <a:solidFill>
                  <a:srgbClr val="FFFFFF"/>
                </a:solidFill>
                <a:latin typeface="Calibri"/>
                <a:ea typeface="Calibri"/>
                <a:cs typeface="Calibri"/>
                <a:sym typeface="Calibri"/>
              </a:rPr>
              <a:t>5</a:t>
            </a:r>
            <a:endParaRPr sz="1600" b="1" i="0" u="none" strike="noStrike" cap="none" dirty="0">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60362" y="1137206"/>
            <a:ext cx="7767637" cy="875111"/>
          </a:xfrm>
          <a:prstGeom prst="rect">
            <a:avLst/>
          </a:prstGeom>
        </p:spPr>
        <p:txBody>
          <a:bodyPr wrap="square">
            <a:spAutoFit/>
          </a:bodyPr>
          <a:lstStyle/>
          <a:p>
            <a:pPr>
              <a:lnSpc>
                <a:spcPct val="90000"/>
              </a:lnSpc>
            </a:pPr>
            <a:r>
              <a:rPr lang="es-ES_tradnl" sz="2800" b="1" dirty="0" smtClean="0">
                <a:solidFill>
                  <a:srgbClr val="ED6B00"/>
                </a:solidFill>
                <a:latin typeface="Calibri"/>
                <a:ea typeface="Calibri"/>
                <a:cs typeface="Calibri"/>
              </a:rPr>
              <a:t>¿QUÉ ES UNA </a:t>
            </a:r>
            <a:br>
              <a:rPr lang="es-ES_tradnl" sz="2800" b="1" dirty="0" smtClean="0">
                <a:solidFill>
                  <a:srgbClr val="ED6B00"/>
                </a:solidFill>
                <a:latin typeface="Calibri"/>
                <a:ea typeface="Calibri"/>
                <a:cs typeface="Calibri"/>
              </a:rPr>
            </a:br>
            <a:r>
              <a:rPr lang="es-ES_tradnl" sz="2800" dirty="0" smtClean="0">
                <a:solidFill>
                  <a:srgbClr val="A93501"/>
                </a:solidFill>
                <a:latin typeface="Calibri"/>
                <a:ea typeface="Calibri"/>
                <a:cs typeface="Calibri"/>
              </a:rPr>
              <a:t>LIQUIDACIÓN DE SUELDOS?</a:t>
            </a:r>
            <a:endParaRPr lang="es-ES" sz="2800" dirty="0">
              <a:solidFill>
                <a:srgbClr val="A93501"/>
              </a:solidFill>
              <a:latin typeface="Calibri"/>
              <a:ea typeface="Calibri"/>
              <a:cs typeface="Calibri"/>
            </a:endParaRPr>
          </a:p>
        </p:txBody>
      </p:sp>
      <p:sp>
        <p:nvSpPr>
          <p:cNvPr id="3" name="Rectangle 3"/>
          <p:cNvSpPr txBox="1">
            <a:spLocks noChangeArrowheads="1"/>
          </p:cNvSpPr>
          <p:nvPr/>
        </p:nvSpPr>
        <p:spPr>
          <a:xfrm>
            <a:off x="5928063" y="2672257"/>
            <a:ext cx="4469553" cy="703474"/>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endParaRPr lang="es-ES" sz="2600" b="1" dirty="0">
              <a:solidFill>
                <a:srgbClr val="ED6B00"/>
              </a:solidFill>
              <a:latin typeface="Calibri"/>
              <a:ea typeface="Calibri"/>
              <a:cs typeface="Calibri"/>
            </a:endParaRPr>
          </a:p>
        </p:txBody>
      </p:sp>
      <p:sp>
        <p:nvSpPr>
          <p:cNvPr id="4" name="Rectangle 2"/>
          <p:cNvSpPr txBox="1">
            <a:spLocks noChangeArrowheads="1"/>
          </p:cNvSpPr>
          <p:nvPr/>
        </p:nvSpPr>
        <p:spPr>
          <a:xfrm>
            <a:off x="363539" y="2280461"/>
            <a:ext cx="3649661" cy="5496619"/>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140400" indent="-140400">
              <a:lnSpc>
                <a:spcPct val="90000"/>
              </a:lnSpc>
              <a:buFont typeface="Arial"/>
              <a:buChar char="•"/>
            </a:pPr>
            <a:r>
              <a:rPr lang="es-CL" sz="1600" dirty="0">
                <a:latin typeface="Calibri"/>
                <a:cs typeface="Calibri"/>
              </a:rPr>
              <a:t>Una liquidación de sueldo es el documento donde  se comprueba y se especifica el detalle de los haberes y descuentos del sueldo de los trabajadores, tales como: el sueldo bruto generado, las bonificaciones de sueldo, ganancias adicionales, descuentos por Ley, sueldo líquido y todas las ganancias monetarias generadas durante el mes trabajado.</a:t>
            </a:r>
          </a:p>
          <a:p>
            <a:pPr marL="140400" indent="-140400">
              <a:lnSpc>
                <a:spcPct val="90000"/>
              </a:lnSpc>
              <a:buFont typeface="Arial"/>
              <a:buChar char="•"/>
            </a:pPr>
            <a:endParaRPr lang="es-CL" sz="1600" dirty="0">
              <a:latin typeface="Calibri"/>
              <a:cs typeface="Calibri"/>
            </a:endParaRPr>
          </a:p>
          <a:p>
            <a:pPr marL="140400" indent="-140400">
              <a:lnSpc>
                <a:spcPct val="90000"/>
              </a:lnSpc>
              <a:buFont typeface="Arial"/>
              <a:buChar char="•"/>
            </a:pPr>
            <a:r>
              <a:rPr lang="es-CL" sz="1600" dirty="0" smtClean="0">
                <a:latin typeface="Calibri"/>
                <a:cs typeface="Calibri"/>
              </a:rPr>
              <a:t>Considerando </a:t>
            </a:r>
            <a:r>
              <a:rPr lang="es-CL" sz="1600" dirty="0">
                <a:latin typeface="Calibri"/>
                <a:cs typeface="Calibri"/>
              </a:rPr>
              <a:t>esto, una liquidación de sueldo se compone por los elementes de haberes y los descuentos. Los haberes especifican todos los ingresos generados por el trabajador, sean de carácter imponible o no imponible. Los descuentos especifican las deducciones obligatorias por conceptos de salud, servicio social, impuestos, etc.</a:t>
            </a:r>
            <a:endParaRPr lang="es-ES" sz="1600" b="1" dirty="0">
              <a:solidFill>
                <a:schemeClr val="accent5">
                  <a:lumMod val="50000"/>
                </a:schemeClr>
              </a:solidFill>
              <a:latin typeface="Calibri"/>
              <a:cs typeface="Calibri"/>
            </a:endParaRPr>
          </a:p>
        </p:txBody>
      </p:sp>
      <p:pic>
        <p:nvPicPr>
          <p:cNvPr id="7" name="Imagen 6">
            <a:extLst>
              <a:ext uri="{FF2B5EF4-FFF2-40B4-BE49-F238E27FC236}">
                <a16:creationId xmlns:a16="http://schemas.microsoft.com/office/drawing/2014/main" xmlns="" id="{AA85C30A-CCCB-41B0-B397-9989E596D37A}"/>
              </a:ext>
            </a:extLst>
          </p:cNvPr>
          <p:cNvPicPr>
            <a:picLocks noChangeAspect="1"/>
          </p:cNvPicPr>
          <p:nvPr/>
        </p:nvPicPr>
        <p:blipFill>
          <a:blip r:embed="rId2" cstate="print"/>
          <a:stretch>
            <a:fillRect/>
          </a:stretch>
        </p:blipFill>
        <p:spPr>
          <a:xfrm>
            <a:off x="4660900" y="1269999"/>
            <a:ext cx="4410193" cy="5690305"/>
          </a:xfrm>
          <a:prstGeom prst="rect">
            <a:avLst/>
          </a:prstGeom>
          <a:ln w="9525" cmpd="sng">
            <a:solidFill>
              <a:schemeClr val="accent1"/>
            </a:solidFill>
          </a:ln>
          <a:effectLst/>
          <a:scene3d>
            <a:camera prst="orthographicFront">
              <a:rot lat="0" lon="0" rev="0"/>
            </a:camera>
            <a:lightRig rig="soft" dir="t">
              <a:rot lat="0" lon="0" rev="0"/>
            </a:lightRig>
          </a:scene3d>
          <a:sp3d contourW="44450" prstMaterial="matte">
            <a:contourClr>
              <a:srgbClr val="FFFFFF"/>
            </a:contourClr>
          </a:sp3d>
        </p:spPr>
      </p:pic>
    </p:spTree>
    <p:extLst>
      <p:ext uri="{BB962C8B-B14F-4D97-AF65-F5344CB8AC3E}">
        <p14:creationId xmlns:p14="http://schemas.microsoft.com/office/powerpoint/2010/main" val="473911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724342F8-8498-4C23-9730-E8EBAA167770}"/>
              </a:ext>
            </a:extLst>
          </p:cNvPr>
          <p:cNvPicPr>
            <a:picLocks noChangeAspect="1"/>
          </p:cNvPicPr>
          <p:nvPr/>
        </p:nvPicPr>
        <p:blipFill>
          <a:blip r:embed="rId2" cstate="print"/>
          <a:stretch>
            <a:fillRect/>
          </a:stretch>
        </p:blipFill>
        <p:spPr>
          <a:xfrm>
            <a:off x="4602104" y="2546174"/>
            <a:ext cx="4629958" cy="2419526"/>
          </a:xfrm>
          <a:prstGeom prst="rect">
            <a:avLst/>
          </a:prstGeom>
        </p:spPr>
      </p:pic>
      <p:sp>
        <p:nvSpPr>
          <p:cNvPr id="3" name="CuadroTexto 2">
            <a:extLst>
              <a:ext uri="{FF2B5EF4-FFF2-40B4-BE49-F238E27FC236}">
                <a16:creationId xmlns:a16="http://schemas.microsoft.com/office/drawing/2014/main" xmlns="" id="{42005512-543E-45A6-8C06-BED99C3F0A8D}"/>
              </a:ext>
            </a:extLst>
          </p:cNvPr>
          <p:cNvSpPr txBox="1"/>
          <p:nvPr/>
        </p:nvSpPr>
        <p:spPr>
          <a:xfrm>
            <a:off x="408740" y="2458672"/>
            <a:ext cx="4048959" cy="2585323"/>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r>
              <a:rPr lang="es-ES" sz="1800" dirty="0">
                <a:latin typeface="Calibri"/>
                <a:cs typeface="Calibri"/>
              </a:rPr>
              <a:t>Las liquidaciones de remuneraciones que el empleador debe entregar a sus trabajadores se encuentran reguladas en los artículos 54 y 54 bis del código del Trabajo que en lo pertinente establecen lo siguiente: </a:t>
            </a:r>
          </a:p>
          <a:p>
            <a:pPr>
              <a:lnSpc>
                <a:spcPct val="50000"/>
              </a:lnSpc>
            </a:pPr>
            <a:endParaRPr lang="es-ES" sz="1800" dirty="0">
              <a:latin typeface="Calibri"/>
              <a:cs typeface="Calibri"/>
            </a:endParaRPr>
          </a:p>
          <a:p>
            <a:pPr marL="285750" indent="-285750">
              <a:buFont typeface="Arial" panose="020B0604020202020204" pitchFamily="34" charset="0"/>
              <a:buChar char="•"/>
            </a:pPr>
            <a:r>
              <a:rPr lang="es-ES" sz="1800" b="1" dirty="0">
                <a:latin typeface="Calibri"/>
                <a:cs typeface="Calibri"/>
              </a:rPr>
              <a:t>Inciso tercero Artículo 54:</a:t>
            </a:r>
          </a:p>
          <a:p>
            <a:pPr marL="285750" indent="-285750">
              <a:lnSpc>
                <a:spcPct val="50000"/>
              </a:lnSpc>
              <a:buFont typeface="Arial" panose="020B0604020202020204" pitchFamily="34" charset="0"/>
              <a:buChar char="•"/>
            </a:pPr>
            <a:endParaRPr lang="es-ES" sz="1800" dirty="0">
              <a:latin typeface="Calibri"/>
              <a:cs typeface="Calibri"/>
            </a:endParaRPr>
          </a:p>
          <a:p>
            <a:pPr marL="285750" indent="-285750">
              <a:buFont typeface="Arial" panose="020B0604020202020204" pitchFamily="34" charset="0"/>
              <a:buChar char="•"/>
            </a:pPr>
            <a:r>
              <a:rPr lang="es-ES" sz="1800" b="1" dirty="0">
                <a:latin typeface="Calibri"/>
                <a:cs typeface="Calibri"/>
              </a:rPr>
              <a:t>Inciso tercero Artículo 54 Bis</a:t>
            </a:r>
          </a:p>
        </p:txBody>
      </p:sp>
      <p:sp>
        <p:nvSpPr>
          <p:cNvPr id="5" name="Rectángulo 4"/>
          <p:cNvSpPr/>
          <p:nvPr/>
        </p:nvSpPr>
        <p:spPr>
          <a:xfrm>
            <a:off x="385762" y="1188006"/>
            <a:ext cx="8504238" cy="695575"/>
          </a:xfrm>
          <a:prstGeom prst="rect">
            <a:avLst/>
          </a:prstGeom>
        </p:spPr>
        <p:txBody>
          <a:bodyPr wrap="square">
            <a:spAutoFit/>
          </a:bodyPr>
          <a:lstStyle/>
          <a:p>
            <a:pPr>
              <a:lnSpc>
                <a:spcPct val="80000"/>
              </a:lnSpc>
            </a:pPr>
            <a:r>
              <a:rPr lang="es-CL" sz="2400" b="1" dirty="0">
                <a:solidFill>
                  <a:srgbClr val="ED6B00"/>
                </a:solidFill>
                <a:latin typeface="Calibri"/>
                <a:ea typeface="Calibri"/>
                <a:cs typeface="Calibri"/>
              </a:rPr>
              <a:t>DISPOSICIÓN LEGAL QUE EL EMPLEADOR DEBE ENTREGAR UN FORMULARIO DE </a:t>
            </a:r>
            <a:r>
              <a:rPr lang="es-CL" sz="2400" dirty="0">
                <a:solidFill>
                  <a:srgbClr val="A93501"/>
                </a:solidFill>
                <a:latin typeface="Calibri"/>
                <a:ea typeface="Calibri"/>
                <a:cs typeface="Calibri"/>
              </a:rPr>
              <a:t>CÓMO SE REALIZÓ LA LIQUIDACIÓN DE SUELDOS</a:t>
            </a:r>
          </a:p>
        </p:txBody>
      </p:sp>
    </p:spTree>
    <p:extLst>
      <p:ext uri="{BB962C8B-B14F-4D97-AF65-F5344CB8AC3E}">
        <p14:creationId xmlns:p14="http://schemas.microsoft.com/office/powerpoint/2010/main" val="3129312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Simple Light">
  <a:themeElements>
    <a:clrScheme name="Personalizado 17">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C00000"/>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2411</TotalTime>
  <Words>1984</Words>
  <Application>Microsoft Macintosh PowerPoint</Application>
  <PresentationFormat>Personalizado</PresentationFormat>
  <Paragraphs>244</Paragraphs>
  <Slides>29</Slides>
  <Notes>7</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Toledo</dc:creator>
  <cp:lastModifiedBy>Andrea Méndez</cp:lastModifiedBy>
  <cp:revision>169</cp:revision>
  <dcterms:modified xsi:type="dcterms:W3CDTF">2021-02-12T00:34:59Z</dcterms:modified>
</cp:coreProperties>
</file>