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000000"/>
          </p15:clr>
        </p15:guide>
        <p15:guide id="4" pos="554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dTyrcoEPPGo7o72jMksZlt+ss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68" y="48"/>
      </p:cViewPr>
      <p:guideLst>
        <p:guide orient="horz" pos="2381"/>
        <p:guide pos="3061"/>
        <p:guide orient="horz"/>
        <p:guide pos="5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7928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258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475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768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51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878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860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06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6475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9361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524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98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78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87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24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16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56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950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515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remuneración</a:t>
            </a:r>
            <a:r>
              <a:rPr lang="en-US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4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finiquitos</a:t>
            </a:r>
            <a:r>
              <a:rPr lang="en-US" sz="14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baseline="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obligaciones</a:t>
            </a:r>
            <a:r>
              <a:rPr lang="en-US" sz="14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laborales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remuneración,</a:t>
            </a:r>
            <a:r>
              <a:rPr lang="es-ES" sz="14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finiquitos y obligaciones laborales</a:t>
            </a:r>
            <a:endParaRPr lang="es-ES" sz="14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</a:t>
            </a:r>
            <a:r>
              <a:rPr lang="es-ES" sz="14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finiquitos y obligaciones laborales</a:t>
            </a:r>
            <a:endParaRPr lang="es-ES"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</a:t>
            </a:r>
            <a:r>
              <a:rPr lang="es-ES" sz="14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finiquitos y obligaciones laborales</a:t>
            </a:r>
            <a:endParaRPr lang="es-ES"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2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" descr="PORTADA RRHH M2.png"/>
          <p:cNvPicPr preferRelativeResize="0"/>
          <p:nvPr/>
        </p:nvPicPr>
        <p:blipFill rotWithShape="1">
          <a:blip r:embed="rId3">
            <a:alphaModFix/>
          </a:blip>
          <a:srcRect t="2733"/>
          <a:stretch/>
        </p:blipFill>
        <p:spPr>
          <a:xfrm>
            <a:off x="1867155" y="2832100"/>
            <a:ext cx="6094062" cy="36163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/>
          <p:nvPr/>
        </p:nvSpPr>
        <p:spPr>
          <a:xfrm>
            <a:off x="374950" y="2422649"/>
            <a:ext cx="76356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LCULO DE REMUNERACI</a:t>
            </a:r>
            <a:r>
              <a:rPr lang="en-US" sz="3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ÓN, FINIQUITOS Y OBLIGACIONES LABORALES</a:t>
            </a:r>
            <a:endParaRPr sz="36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/>
          <p:nvPr/>
        </p:nvSpPr>
        <p:spPr>
          <a:xfrm>
            <a:off x="508000" y="2324100"/>
            <a:ext cx="7572375" cy="3454400"/>
          </a:xfrm>
          <a:prstGeom prst="roundRect">
            <a:avLst>
              <a:gd name="adj" fmla="val 5516"/>
            </a:avLst>
          </a:prstGeom>
          <a:solidFill>
            <a:schemeClr val="lt1"/>
          </a:solidFill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3"/>
          <p:cNvSpPr/>
          <p:nvPr/>
        </p:nvSpPr>
        <p:spPr>
          <a:xfrm>
            <a:off x="385761" y="1238806"/>
            <a:ext cx="933450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IMPUESTO </a:t>
            </a:r>
            <a:r>
              <a:rPr lang="en-US" sz="34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34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SEGUNDA CATEGORÍA</a:t>
            </a:r>
            <a:endParaRPr sz="34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3"/>
          <p:cNvSpPr txBox="1"/>
          <p:nvPr/>
        </p:nvSpPr>
        <p:spPr>
          <a:xfrm>
            <a:off x="749301" y="2831237"/>
            <a:ext cx="4025899" cy="237240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0400" marR="0" lvl="0" indent="-140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Impuesto Único de Segunda Categoría es uno de los impuestos obligatorios en Chile que se cobra a las personas que perciben rentas por el desarrollo de actividad laboral de forma dependiente.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400" marR="0" lvl="0" indent="-140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de carácter progresivo y es descontado por el mismo empleador.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43"/>
          <p:cNvGrpSpPr/>
          <p:nvPr/>
        </p:nvGrpSpPr>
        <p:grpSpPr>
          <a:xfrm>
            <a:off x="4841875" y="2527300"/>
            <a:ext cx="2806700" cy="2878635"/>
            <a:chOff x="431800" y="2603500"/>
            <a:chExt cx="2806700" cy="2878635"/>
          </a:xfrm>
        </p:grpSpPr>
        <p:pic>
          <p:nvPicPr>
            <p:cNvPr id="193" name="Google Shape;193;p43"/>
            <p:cNvPicPr preferRelativeResize="0"/>
            <p:nvPr/>
          </p:nvPicPr>
          <p:blipFill rotWithShape="1">
            <a:blip r:embed="rId3">
              <a:alphaModFix/>
            </a:blip>
            <a:srcRect l="61538" t="45767" b="1"/>
            <a:stretch/>
          </p:blipFill>
          <p:spPr>
            <a:xfrm>
              <a:off x="431800" y="2603500"/>
              <a:ext cx="2806700" cy="28786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43"/>
            <p:cNvSpPr txBox="1"/>
            <p:nvPr/>
          </p:nvSpPr>
          <p:spPr>
            <a:xfrm>
              <a:off x="733001" y="2994227"/>
              <a:ext cx="2264199" cy="757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Impuesto de  </a:t>
              </a:r>
              <a:b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Segunda Categoría</a:t>
              </a: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3"/>
            <p:cNvSpPr/>
            <p:nvPr/>
          </p:nvSpPr>
          <p:spPr>
            <a:xfrm>
              <a:off x="859178" y="4430281"/>
              <a:ext cx="188402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Es aplicado a los sueldos de los trabajadores</a:t>
              </a:r>
              <a:endParaRPr sz="1600" b="1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4"/>
          <p:cNvSpPr/>
          <p:nvPr/>
        </p:nvSpPr>
        <p:spPr>
          <a:xfrm>
            <a:off x="444500" y="2514600"/>
            <a:ext cx="8039100" cy="3454400"/>
          </a:xfrm>
          <a:prstGeom prst="roundRect">
            <a:avLst>
              <a:gd name="adj" fmla="val 5516"/>
            </a:avLst>
          </a:prstGeom>
          <a:solidFill>
            <a:schemeClr val="lt1"/>
          </a:solidFill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4"/>
          <p:cNvSpPr/>
          <p:nvPr/>
        </p:nvSpPr>
        <p:spPr>
          <a:xfrm>
            <a:off x="385761" y="1188006"/>
            <a:ext cx="93345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ES EL IMPUESTO ÚNICO DE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SEGUNDA CATEGORÍA?</a:t>
            </a:r>
            <a:endParaRPr sz="28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0700" y="3199230"/>
            <a:ext cx="2628900" cy="283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4"/>
          <p:cNvSpPr txBox="1"/>
          <p:nvPr/>
        </p:nvSpPr>
        <p:spPr>
          <a:xfrm>
            <a:off x="762001" y="2899171"/>
            <a:ext cx="4876799" cy="270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0400" marR="0" lvl="0" indent="-1404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impuesto único de segunda categoría se aplica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 sobre la renta de trabajadores dependientes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 diferencia del Global Complementario), o sea, sobre los salarios que resultan producto de un contrato de trabajo.</a:t>
            </a:r>
            <a:endParaRPr/>
          </a:p>
          <a:p>
            <a:pPr marL="140400" marR="0" lvl="0" indent="-1404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 la palabra “único” en su nombre, ya que si ese trabajo es la </a:t>
            </a:r>
            <a:r>
              <a:rPr lang="en-US" sz="1800" b="1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única fuente de ingresos del trabajador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necesita realizar ninguna declaración de impuestos adicional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/>
          <p:nvPr/>
        </p:nvSpPr>
        <p:spPr>
          <a:xfrm>
            <a:off x="508000" y="2260600"/>
            <a:ext cx="7572375" cy="2743200"/>
          </a:xfrm>
          <a:prstGeom prst="roundRect">
            <a:avLst>
              <a:gd name="adj" fmla="val 5516"/>
            </a:avLst>
          </a:prstGeom>
          <a:solidFill>
            <a:schemeClr val="lt1"/>
          </a:solidFill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5"/>
          <p:cNvSpPr/>
          <p:nvPr/>
        </p:nvSpPr>
        <p:spPr>
          <a:xfrm>
            <a:off x="385761" y="1238806"/>
            <a:ext cx="933450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BASE DE CÁLCULO DE </a:t>
            </a:r>
            <a:r>
              <a:rPr lang="en-US" sz="33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IMPUESTO ÚNICO</a:t>
            </a:r>
            <a:endParaRPr sz="33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5"/>
          <p:cNvSpPr txBox="1"/>
          <p:nvPr/>
        </p:nvSpPr>
        <p:spPr>
          <a:xfrm>
            <a:off x="696097" y="2554681"/>
            <a:ext cx="7203303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0400" marR="0" lvl="0" indent="-14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Impuesto Único de Segunda Categoría se cobra sobre las rentas imponibles, después de haber sido descontados los aportes previsionales y de salud.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400" marR="0" lvl="0" indent="-261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400" marR="0" lvl="0" indent="-14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impuesto se cobra sobre las rentas efectivamente percibidas, y es directamente descontado por el empleador mes a mes. Por esto, la responsabilidad de retener y pagar el impuesto al fisco recae exclusivamente sobre tu empleador.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5"/>
          <p:cNvSpPr/>
          <p:nvPr/>
        </p:nvSpPr>
        <p:spPr>
          <a:xfrm>
            <a:off x="523080" y="5270500"/>
            <a:ext cx="7483475" cy="762000"/>
          </a:xfrm>
          <a:prstGeom prst="roundRect">
            <a:avLst>
              <a:gd name="adj" fmla="val 8292"/>
            </a:avLst>
          </a:prstGeom>
          <a:solidFill>
            <a:srgbClr val="FFDD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5"/>
          <p:cNvSpPr/>
          <p:nvPr/>
        </p:nvSpPr>
        <p:spPr>
          <a:xfrm>
            <a:off x="569911" y="5482223"/>
            <a:ext cx="73390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IMPONIBLE  –  TOTAL DESCUENTO PREVISIONALES  </a:t>
            </a:r>
            <a:r>
              <a:rPr lang="en-US" sz="1600" b="1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=  BASE TRIBUTABLE</a:t>
            </a:r>
            <a:endParaRPr sz="1600" b="1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/>
          <p:nvPr/>
        </p:nvSpPr>
        <p:spPr>
          <a:xfrm>
            <a:off x="498475" y="3441700"/>
            <a:ext cx="7883525" cy="3403600"/>
          </a:xfrm>
          <a:prstGeom prst="roundRect">
            <a:avLst>
              <a:gd name="adj" fmla="val 5516"/>
            </a:avLst>
          </a:prstGeom>
          <a:solidFill>
            <a:schemeClr val="lt1"/>
          </a:solidFill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6"/>
          <p:cNvSpPr/>
          <p:nvPr/>
        </p:nvSpPr>
        <p:spPr>
          <a:xfrm>
            <a:off x="385761" y="1238806"/>
            <a:ext cx="933450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CÁLCULO DE </a:t>
            </a:r>
            <a:r>
              <a:rPr lang="en-US" sz="33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IMPUESTO ÚNICO</a:t>
            </a:r>
            <a:endParaRPr sz="33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6"/>
          <p:cNvSpPr txBox="1"/>
          <p:nvPr/>
        </p:nvSpPr>
        <p:spPr>
          <a:xfrm>
            <a:off x="422275" y="2025450"/>
            <a:ext cx="8582025" cy="12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0400" marR="0" lvl="0" indent="-140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cumplir con esta obligación tributaria, el Servicio de Impuestos Internos aplica una </a:t>
            </a:r>
            <a:r>
              <a:rPr lang="en-US" sz="16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tabla de porcentajes</a:t>
            </a:r>
            <a:r>
              <a:rPr lang="en-US" sz="1600" b="0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cálculo de los impuestos efectivos para todos los meses del año calendario, como también para años anteriores en caso de tener que realizar regularizaciones.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400" marR="0" lvl="0" indent="-140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se considera desde una base exenta, la cual va aumentando de manera progresiva en cada uno de sus tramos, según sean sus rentas imponibles.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6"/>
          <p:cNvSpPr txBox="1"/>
          <p:nvPr/>
        </p:nvSpPr>
        <p:spPr>
          <a:xfrm>
            <a:off x="674661" y="3593960"/>
            <a:ext cx="326233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Tabla de cálculo del IU establecida en el artículo 43 N° 1 de la LIR, para los trabajadores dependientes y pensionados o jubilados correspondiente al mes de febrero de 2020, el SII la entrega en UTM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46"/>
          <p:cNvPicPr preferRelativeResize="0"/>
          <p:nvPr/>
        </p:nvPicPr>
        <p:blipFill rotWithShape="1">
          <a:blip r:embed="rId3">
            <a:alphaModFix/>
          </a:blip>
          <a:srcRect l="-75" r="968"/>
          <a:stretch/>
        </p:blipFill>
        <p:spPr>
          <a:xfrm>
            <a:off x="3903323" y="3682930"/>
            <a:ext cx="4084978" cy="193047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6"/>
          <p:cNvSpPr/>
          <p:nvPr/>
        </p:nvSpPr>
        <p:spPr>
          <a:xfrm>
            <a:off x="711200" y="5702300"/>
            <a:ext cx="7340600" cy="939800"/>
          </a:xfrm>
          <a:prstGeom prst="roundRect">
            <a:avLst>
              <a:gd name="adj" fmla="val 8292"/>
            </a:avLst>
          </a:prstGeom>
          <a:solidFill>
            <a:srgbClr val="FFDD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6"/>
          <p:cNvSpPr txBox="1"/>
          <p:nvPr/>
        </p:nvSpPr>
        <p:spPr>
          <a:xfrm>
            <a:off x="801661" y="5758509"/>
            <a:ext cx="7224739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Fórmula:  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haberes imponibles menos descuentos legales, y el resultado lo debes buscar en la tabla de impuesto* en donde deberás buscar en cual categoría queda el total a rebajar y aplicarle el factor, y por último, el monto a rebajar.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798" y="2818132"/>
            <a:ext cx="3808371" cy="366504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9" name="Google Shape;22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6724" y="2818131"/>
            <a:ext cx="4802266" cy="186374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0" name="Google Shape;230;p47"/>
          <p:cNvSpPr/>
          <p:nvPr/>
        </p:nvSpPr>
        <p:spPr>
          <a:xfrm>
            <a:off x="4710722" y="4844248"/>
            <a:ext cx="1060369" cy="324651"/>
          </a:xfrm>
          <a:prstGeom prst="flowChartProcess">
            <a:avLst/>
          </a:prstGeom>
          <a:solidFill>
            <a:schemeClr val="accen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140400" rIns="91425" bIns="1404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 Tributable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7"/>
          <p:cNvSpPr/>
          <p:nvPr/>
        </p:nvSpPr>
        <p:spPr>
          <a:xfrm>
            <a:off x="5969301" y="4849432"/>
            <a:ext cx="719661" cy="313118"/>
          </a:xfrm>
          <a:prstGeom prst="flowChartProcess">
            <a:avLst/>
          </a:prstGeom>
          <a:solidFill>
            <a:schemeClr val="accen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Factor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7"/>
          <p:cNvSpPr/>
          <p:nvPr/>
        </p:nvSpPr>
        <p:spPr>
          <a:xfrm>
            <a:off x="6887172" y="4849238"/>
            <a:ext cx="1060369" cy="326011"/>
          </a:xfrm>
          <a:prstGeom prst="flowChartProcess">
            <a:avLst/>
          </a:prstGeom>
          <a:solidFill>
            <a:schemeClr val="accen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Cantidad a Rebajar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7"/>
          <p:cNvSpPr/>
          <p:nvPr/>
        </p:nvSpPr>
        <p:spPr>
          <a:xfrm>
            <a:off x="8098773" y="4842334"/>
            <a:ext cx="1103238" cy="332916"/>
          </a:xfrm>
          <a:prstGeom prst="flowChartProcess">
            <a:avLst/>
          </a:prstGeom>
          <a:solidFill>
            <a:schemeClr val="accen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Valor impuesto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7"/>
          <p:cNvSpPr/>
          <p:nvPr/>
        </p:nvSpPr>
        <p:spPr>
          <a:xfrm>
            <a:off x="4710721" y="5317306"/>
            <a:ext cx="1060369" cy="265460"/>
          </a:xfrm>
          <a:prstGeom prst="flowChartProcess">
            <a:avLst/>
          </a:prstGeom>
          <a:solidFill>
            <a:srgbClr val="FFB375"/>
          </a:solidFill>
          <a:ln w="12700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$ 929.779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7"/>
          <p:cNvSpPr/>
          <p:nvPr/>
        </p:nvSpPr>
        <p:spPr>
          <a:xfrm>
            <a:off x="5993972" y="5303975"/>
            <a:ext cx="694990" cy="265460"/>
          </a:xfrm>
          <a:prstGeom prst="flowChartProcess">
            <a:avLst/>
          </a:prstGeom>
          <a:solidFill>
            <a:srgbClr val="FFB375"/>
          </a:solidFill>
          <a:ln w="12700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7"/>
          <p:cNvSpPr/>
          <p:nvPr/>
        </p:nvSpPr>
        <p:spPr>
          <a:xfrm>
            <a:off x="6911844" y="5303974"/>
            <a:ext cx="1060368" cy="265460"/>
          </a:xfrm>
          <a:prstGeom prst="flowChartProcess">
            <a:avLst/>
          </a:prstGeom>
          <a:solidFill>
            <a:srgbClr val="FFB375"/>
          </a:solidFill>
          <a:ln w="12700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$ 27.555.56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7"/>
          <p:cNvSpPr/>
          <p:nvPr/>
        </p:nvSpPr>
        <p:spPr>
          <a:xfrm>
            <a:off x="8120208" y="5303973"/>
            <a:ext cx="1060368" cy="265460"/>
          </a:xfrm>
          <a:prstGeom prst="flowChartProcess">
            <a:avLst/>
          </a:prstGeom>
          <a:solidFill>
            <a:srgbClr val="595959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$ 9.636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7"/>
          <p:cNvSpPr/>
          <p:nvPr/>
        </p:nvSpPr>
        <p:spPr>
          <a:xfrm>
            <a:off x="385761" y="1238806"/>
            <a:ext cx="93345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FORMA DE APLICAR LA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FÓRMULA DE IMPUESTO ÚNICO</a:t>
            </a:r>
            <a:endParaRPr sz="28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7"/>
          <p:cNvSpPr txBox="1"/>
          <p:nvPr/>
        </p:nvSpPr>
        <p:spPr>
          <a:xfrm>
            <a:off x="430741" y="2033919"/>
            <a:ext cx="80613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 tener calculado la base tributable ( Total imponible menos total descuentos legales), y dicha base se lleva a la tabla de Impuesto Único 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7"/>
          <p:cNvSpPr txBox="1"/>
          <p:nvPr/>
        </p:nvSpPr>
        <p:spPr>
          <a:xfrm>
            <a:off x="1968500" y="3749825"/>
            <a:ext cx="8579043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7"/>
          <p:cNvSpPr txBox="1"/>
          <p:nvPr/>
        </p:nvSpPr>
        <p:spPr>
          <a:xfrm>
            <a:off x="102567" y="246767"/>
            <a:ext cx="919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7"/>
          <p:cNvSpPr txBox="1"/>
          <p:nvPr/>
        </p:nvSpPr>
        <p:spPr>
          <a:xfrm>
            <a:off x="1693819" y="6277544"/>
            <a:ext cx="687431" cy="275656"/>
          </a:xfrm>
          <a:prstGeom prst="rect">
            <a:avLst/>
          </a:prstGeom>
          <a:noFill/>
          <a:ln w="3810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3" name="Google Shape;243;p47"/>
          <p:cNvCxnSpPr/>
          <p:nvPr/>
        </p:nvCxnSpPr>
        <p:spPr>
          <a:xfrm rot="10800000" flipH="1">
            <a:off x="2355850" y="3572312"/>
            <a:ext cx="2630531" cy="2726888"/>
          </a:xfrm>
          <a:prstGeom prst="straightConnector1">
            <a:avLst/>
          </a:prstGeom>
          <a:noFill/>
          <a:ln w="19050" cap="flat" cmpd="sng">
            <a:solidFill>
              <a:srgbClr val="8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/>
          <p:nvPr/>
        </p:nvSpPr>
        <p:spPr>
          <a:xfrm>
            <a:off x="2035277" y="2911885"/>
            <a:ext cx="6999671" cy="26965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8"/>
          <p:cNvSpPr txBox="1"/>
          <p:nvPr/>
        </p:nvSpPr>
        <p:spPr>
          <a:xfrm>
            <a:off x="41759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5000" b="0" i="0" u="none" strike="noStrike" cap="non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3398568" y="3143552"/>
            <a:ext cx="5453326" cy="249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TRIBUTACIÓN DE LAS REMUNERACIONES</a:t>
            </a:r>
            <a:endParaRPr sz="24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temas trabajados a lo largo de la presentación, te invito a desarrollar la </a:t>
            </a:r>
            <a:r>
              <a:rPr lang="en-US" sz="17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5 Cuánto Aprendimos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Descarga el archivo y sigue las instrucciones.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¡Muy bien!,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vamos a practicar.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0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000" b="0" i="0" u="none" strike="noStrike" cap="non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0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958646" y="3708229"/>
            <a:ext cx="5315153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TRIBUTACIÓN DE </a:t>
            </a:r>
            <a:br>
              <a:rPr lang="en-US" sz="2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0" i="0" u="none" strike="noStrike" cap="non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LAS REMUNERACIONES</a:t>
            </a:r>
            <a:endParaRPr sz="2600" b="0" i="0" u="none" strike="noStrike" cap="none">
              <a:solidFill>
                <a:srgbClr val="C640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 utiliza el archivo </a:t>
            </a:r>
            <a:r>
              <a:rPr lang="en-US" sz="17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5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 y sigue las instrucciones señaladas.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19"/>
          <p:cNvGrpSpPr/>
          <p:nvPr/>
        </p:nvGrpSpPr>
        <p:grpSpPr>
          <a:xfrm>
            <a:off x="-4655" y="4568183"/>
            <a:ext cx="9154909" cy="783005"/>
            <a:chOff x="-4655" y="4354713"/>
            <a:chExt cx="9154909" cy="783005"/>
          </a:xfrm>
        </p:grpSpPr>
        <p:sp>
          <p:nvSpPr>
            <p:cNvPr id="275" name="Google Shape;275;p19"/>
            <p:cNvSpPr txBox="1"/>
            <p:nvPr/>
          </p:nvSpPr>
          <p:spPr>
            <a:xfrm>
              <a:off x="1284454" y="4576958"/>
              <a:ext cx="78658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" name="Google Shape;276;p19"/>
            <p:cNvGrpSpPr/>
            <p:nvPr/>
          </p:nvGrpSpPr>
          <p:grpSpPr>
            <a:xfrm>
              <a:off x="-4655" y="4354713"/>
              <a:ext cx="1135367" cy="783005"/>
              <a:chOff x="-4655" y="4407300"/>
              <a:chExt cx="1135367" cy="783005"/>
            </a:xfrm>
          </p:grpSpPr>
          <p:sp>
            <p:nvSpPr>
              <p:cNvPr id="277" name="Google Shape;277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78" name="Google Shape;278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1796" y="4510802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9" name="Google Shape;279;p19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280" name="Google Shape;280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lang="en-US" sz="1600" b="0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9"/>
            <p:cNvGrpSpPr/>
            <p:nvPr/>
          </p:nvGrpSpPr>
          <p:grpSpPr>
            <a:xfrm>
              <a:off x="-4655" y="3461842"/>
              <a:ext cx="1135367" cy="783005"/>
              <a:chOff x="-4655" y="3534477"/>
              <a:chExt cx="1135367" cy="783005"/>
            </a:xfrm>
          </p:grpSpPr>
          <p:sp>
            <p:nvSpPr>
              <p:cNvPr id="282" name="Google Shape;282;p19"/>
              <p:cNvSpPr/>
              <p:nvPr/>
            </p:nvSpPr>
            <p:spPr>
              <a:xfrm rot="5400000">
                <a:off x="171526" y="3358296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83" name="Google Shape;283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81796" y="3637979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84" name="Google Shape;284;p19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285" name="Google Shape;285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" name="Google Shape;286;p19"/>
            <p:cNvGrpSpPr/>
            <p:nvPr/>
          </p:nvGrpSpPr>
          <p:grpSpPr>
            <a:xfrm>
              <a:off x="-4655" y="1788831"/>
              <a:ext cx="1135367" cy="783005"/>
              <a:chOff x="-4655" y="1788831"/>
              <a:chExt cx="1135367" cy="783005"/>
            </a:xfrm>
          </p:grpSpPr>
          <p:sp>
            <p:nvSpPr>
              <p:cNvPr id="287" name="Google Shape;287;p19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88" name="Google Shape;288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57560" y="1871905"/>
                <a:ext cx="731859" cy="6168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89" name="Google Shape;289;p19"/>
          <p:cNvGrpSpPr/>
          <p:nvPr/>
        </p:nvGrpSpPr>
        <p:grpSpPr>
          <a:xfrm>
            <a:off x="-4655" y="2826713"/>
            <a:ext cx="8958264" cy="783005"/>
            <a:chOff x="-4655" y="2568971"/>
            <a:chExt cx="8958264" cy="783005"/>
          </a:xfrm>
        </p:grpSpPr>
        <p:sp>
          <p:nvSpPr>
            <p:cNvPr id="290" name="Google Shape;290;p19"/>
            <p:cNvSpPr txBox="1"/>
            <p:nvPr/>
          </p:nvSpPr>
          <p:spPr>
            <a:xfrm>
              <a:off x="1284454" y="2791216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1" name="Google Shape;291;p19"/>
            <p:cNvGrpSpPr/>
            <p:nvPr/>
          </p:nvGrpSpPr>
          <p:grpSpPr>
            <a:xfrm>
              <a:off x="-4655" y="2568971"/>
              <a:ext cx="1135367" cy="783005"/>
              <a:chOff x="-4655" y="2661654"/>
              <a:chExt cx="1135367" cy="783005"/>
            </a:xfrm>
          </p:grpSpPr>
          <p:sp>
            <p:nvSpPr>
              <p:cNvPr id="292" name="Google Shape;292;p19"/>
              <p:cNvSpPr/>
              <p:nvPr/>
            </p:nvSpPr>
            <p:spPr>
              <a:xfrm rot="5400000">
                <a:off x="171526" y="2485473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3" name="Google Shape;293;p1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81796" y="2765156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4" name="Google Shape;294;p19"/>
          <p:cNvGrpSpPr/>
          <p:nvPr/>
        </p:nvGrpSpPr>
        <p:grpSpPr>
          <a:xfrm>
            <a:off x="-4655" y="5438917"/>
            <a:ext cx="6906899" cy="783005"/>
            <a:chOff x="-4655" y="5100793"/>
            <a:chExt cx="6906899" cy="783005"/>
          </a:xfrm>
        </p:grpSpPr>
        <p:sp>
          <p:nvSpPr>
            <p:cNvPr id="295" name="Google Shape;295;p19"/>
            <p:cNvSpPr txBox="1"/>
            <p:nvPr/>
          </p:nvSpPr>
          <p:spPr>
            <a:xfrm>
              <a:off x="1284453" y="5224717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296" name="Google Shape;296;p19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297" name="Google Shape;297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8" name="Google Shape;298;p1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99" name="Google Shape;299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TRIBUTACIÓN DE LAS REMUNERACIONES</a:t>
            </a:r>
            <a:endParaRPr sz="26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Salida!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sz="21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792" y="4159042"/>
            <a:ext cx="673176" cy="60372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1"/>
          <p:cNvSpPr txBox="1"/>
          <p:nvPr/>
        </p:nvSpPr>
        <p:spPr>
          <a:xfrm>
            <a:off x="375974" y="1848153"/>
            <a:ext cx="993642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/>
        </p:nvSpPr>
        <p:spPr>
          <a:xfrm>
            <a:off x="373891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7"/>
          <p:cNvSpPr txBox="1"/>
          <p:nvPr/>
        </p:nvSpPr>
        <p:spPr>
          <a:xfrm>
            <a:off x="1139100" y="834800"/>
            <a:ext cx="6306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lang="en-US" sz="12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CÁLCULO DE REMUNERACIÓN,FINIQUITOS Y OBLIGACIONES LABORALES</a:t>
            </a:r>
            <a:endParaRPr sz="12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7"/>
          <p:cNvSpPr/>
          <p:nvPr/>
        </p:nvSpPr>
        <p:spPr>
          <a:xfrm>
            <a:off x="378271" y="2269050"/>
            <a:ext cx="75189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TRIBUTACIÓN DE LAS REMUNERACIONES</a:t>
            </a:r>
            <a:endParaRPr sz="34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7"/>
          <p:cNvSpPr/>
          <p:nvPr/>
        </p:nvSpPr>
        <p:spPr>
          <a:xfrm>
            <a:off x="4794322" y="1086306"/>
            <a:ext cx="184666" cy="57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37" descr="RRHH M2 A5 Tributacion de las remuneracion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857500"/>
            <a:ext cx="6306522" cy="455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 txBox="1"/>
          <p:nvPr/>
        </p:nvSpPr>
        <p:spPr>
          <a:xfrm>
            <a:off x="424015" y="24740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2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Calcular remuneraciones y finiquitos, obligaciones tributarias y previsionales del o las trabajadoras de una empresa, de acuerdo a lo  estipulado en los contratos de trabajo.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- C - F - H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8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8"/>
          <p:cNvSpPr txBox="1"/>
          <p:nvPr/>
        </p:nvSpPr>
        <p:spPr>
          <a:xfrm>
            <a:off x="3561634" y="2512149"/>
            <a:ext cx="2618695" cy="1098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las  remuneraciones de un trabajador o trabajadora, de acuerdo a las disposiciones legales vigentes.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8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8"/>
          <p:cNvSpPr/>
          <p:nvPr/>
        </p:nvSpPr>
        <p:spPr>
          <a:xfrm>
            <a:off x="6473043" y="1472660"/>
            <a:ext cx="2980500" cy="5663700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8"/>
          <p:cNvSpPr txBox="1"/>
          <p:nvPr/>
        </p:nvSpPr>
        <p:spPr>
          <a:xfrm>
            <a:off x="6605643" y="2512149"/>
            <a:ext cx="2597627" cy="142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Calcula el Impuesto Único a las y los trabajadores, aplicando factores y rebajas, en conformidad a la ley.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8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8"/>
          <p:cNvPicPr preferRelativeResize="0"/>
          <p:nvPr/>
        </p:nvPicPr>
        <p:blipFill rotWithShape="1">
          <a:blip r:embed="rId7">
            <a:alphaModFix/>
          </a:blip>
          <a:srcRect b="6869"/>
          <a:stretch/>
        </p:blipFill>
        <p:spPr>
          <a:xfrm flipH="1">
            <a:off x="3588296" y="3757726"/>
            <a:ext cx="3025211" cy="380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485751" y="2256898"/>
            <a:ext cx="445455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CÁLCULO DE DESCUENTOS APLICADOS </a:t>
            </a:r>
            <a:b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 LAS REMUNERACIONES</a:t>
            </a:r>
            <a:endParaRPr sz="20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852003" y="3763675"/>
            <a:ext cx="3780341" cy="49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Calculamos los descuentos previsionales.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648817" y="2843142"/>
            <a:ext cx="4253116" cy="67780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852003" y="2955083"/>
            <a:ext cx="4094666" cy="49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Conocimos los descuentos previsionales que 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le efectúan a las liquidaciones de sueldos.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476120" y="2999684"/>
            <a:ext cx="276316" cy="283367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46056" y="29074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852003" y="4573494"/>
            <a:ext cx="4130557" cy="49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Calculamos los montos base para los descuentos previsionales.</a:t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648817" y="3671007"/>
            <a:ext cx="4253116" cy="67780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76120" y="3827549"/>
            <a:ext cx="276316" cy="283367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48817" y="4475552"/>
            <a:ext cx="4253116" cy="67780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76120" y="4632093"/>
            <a:ext cx="276316" cy="283367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637157" y="5256777"/>
            <a:ext cx="4253116" cy="67780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464460" y="5413318"/>
            <a:ext cx="276316" cy="283367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852003" y="5333480"/>
            <a:ext cx="4130557" cy="49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Conocimos para que están destinados estos descuentos previsionales.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637157" y="6049662"/>
            <a:ext cx="4253116" cy="67780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64460" y="6206203"/>
            <a:ext cx="276316" cy="283367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852003" y="6133863"/>
            <a:ext cx="4130557" cy="49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Conocimos su importancia en la 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protección social.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458756" y="37456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46056" y="45457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446056" y="53331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433356" y="61205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4772636" y="36301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0392" y="2462350"/>
            <a:ext cx="4828328" cy="457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39"/>
          <p:cNvGrpSpPr/>
          <p:nvPr/>
        </p:nvGrpSpPr>
        <p:grpSpPr>
          <a:xfrm flipH="1">
            <a:off x="536225" y="2440019"/>
            <a:ext cx="5390398" cy="2567589"/>
            <a:chOff x="3774221" y="2843142"/>
            <a:chExt cx="5390398" cy="2567589"/>
          </a:xfrm>
        </p:grpSpPr>
        <p:sp>
          <p:nvSpPr>
            <p:cNvPr id="132" name="Google Shape;132;p39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9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name="adj" fmla="val 50000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9"/>
          <p:cNvSpPr txBox="1"/>
          <p:nvPr/>
        </p:nvSpPr>
        <p:spPr>
          <a:xfrm>
            <a:off x="856788" y="2748928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actividad anterior,  te invitamos a realizar la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5 de Conocimientos Previos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6" name="Google Shape;136;p39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sz="1400" b="0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 sz="1400" b="0" i="0" u="none" strike="noStrike" cap="non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5674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0"/>
          <p:cNvSpPr txBox="1"/>
          <p:nvPr/>
        </p:nvSpPr>
        <p:spPr>
          <a:xfrm>
            <a:off x="363275" y="14036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sz="32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0"/>
          <p:cNvSpPr txBox="1"/>
          <p:nvPr/>
        </p:nvSpPr>
        <p:spPr>
          <a:xfrm>
            <a:off x="366450" y="11537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0"/>
          <p:cNvSpPr/>
          <p:nvPr/>
        </p:nvSpPr>
        <p:spPr>
          <a:xfrm>
            <a:off x="3848100" y="2336800"/>
            <a:ext cx="5308600" cy="2501900"/>
          </a:xfrm>
          <a:prstGeom prst="roundRect">
            <a:avLst>
              <a:gd name="adj" fmla="val 10157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0"/>
          <p:cNvSpPr/>
          <p:nvPr/>
        </p:nvSpPr>
        <p:spPr>
          <a:xfrm rot="-7028957">
            <a:off x="3503155" y="3738622"/>
            <a:ext cx="333492" cy="788255"/>
          </a:xfrm>
          <a:prstGeom prst="triangle">
            <a:avLst>
              <a:gd name="adj" fmla="val 5000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0"/>
          <p:cNvSpPr/>
          <p:nvPr/>
        </p:nvSpPr>
        <p:spPr>
          <a:xfrm>
            <a:off x="3949700" y="2514640"/>
            <a:ext cx="5016500" cy="222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0400" marR="0" lvl="0" indent="-14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esta actividad podrás calcular el impuesto que se le aplica a las remuneraciones que perciben los trabajadores.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400" marR="0" lvl="0" indent="-140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Conocerás qué es el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Impuesto Único e Impuesto 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la Renta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400" marR="0" lvl="0" indent="-140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esta actividad podrás aplicar los conocimientos que has adquiridos en las actividades anteriores.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" y="3060700"/>
            <a:ext cx="3200210" cy="36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/>
        </p:nvSpPr>
        <p:spPr>
          <a:xfrm>
            <a:off x="4089252" y="27665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375974" y="1848153"/>
            <a:ext cx="993642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TRIBUTACIÓN DE LAS REMUNERACIONES</a:t>
            </a:r>
            <a:endParaRPr sz="22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017018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5000" b="0" i="0" u="none" strike="noStrike" cap="non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4171950" y="3227386"/>
            <a:ext cx="4972050" cy="1916114"/>
          </a:xfrm>
          <a:prstGeom prst="roundRect">
            <a:avLst>
              <a:gd name="adj" fmla="val 622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4050475" y="4268827"/>
            <a:ext cx="309137" cy="317025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4406898" y="3515364"/>
            <a:ext cx="4546600" cy="1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Calcular el impuesto único de acuerdo a las rentas que perciben los trabajadores.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Determinar la Base Tributable para aplicar el Impuesto Único.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4061058" y="4260844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4988387" y="770461"/>
            <a:ext cx="5666913" cy="37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042021" y="3582994"/>
            <a:ext cx="309137" cy="317025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4044138" y="3566544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1"/>
          <p:cNvSpPr/>
          <p:nvPr/>
        </p:nvSpPr>
        <p:spPr>
          <a:xfrm>
            <a:off x="508000" y="2324100"/>
            <a:ext cx="8559800" cy="3454400"/>
          </a:xfrm>
          <a:prstGeom prst="roundRect">
            <a:avLst>
              <a:gd name="adj" fmla="val 5516"/>
            </a:avLst>
          </a:prstGeom>
          <a:solidFill>
            <a:schemeClr val="lt1"/>
          </a:solidFill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1"/>
          <p:cNvSpPr txBox="1"/>
          <p:nvPr/>
        </p:nvSpPr>
        <p:spPr>
          <a:xfrm>
            <a:off x="681255" y="2680474"/>
            <a:ext cx="4284445" cy="272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0400" marR="0" lvl="0" indent="-14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impuesto es una clase de tributo (obligaciones generalmente pecuniarias en favor del acreedor tributario “SII”) regido por derecho público.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400" marR="0" lvl="0" indent="-1404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caracteriza por no requerir una contraprestación directa o determinada por parte de la administración hacendaria (acreedor tributario) “potestad tributaria del Estado”.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1"/>
          <p:cNvSpPr/>
          <p:nvPr/>
        </p:nvSpPr>
        <p:spPr>
          <a:xfrm>
            <a:off x="385761" y="1238806"/>
            <a:ext cx="933450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IMPUESTO</a:t>
            </a:r>
            <a:endParaRPr sz="34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41"/>
          <p:cNvPicPr preferRelativeResize="0"/>
          <p:nvPr/>
        </p:nvPicPr>
        <p:blipFill rotWithShape="1">
          <a:blip r:embed="rId3">
            <a:alphaModFix/>
          </a:blip>
          <a:srcRect l="13348" r="15855"/>
          <a:stretch/>
        </p:blipFill>
        <p:spPr>
          <a:xfrm>
            <a:off x="5092700" y="2747787"/>
            <a:ext cx="3695700" cy="249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/>
          <p:nvPr/>
        </p:nvSpPr>
        <p:spPr>
          <a:xfrm>
            <a:off x="508000" y="2120900"/>
            <a:ext cx="7572375" cy="4610100"/>
          </a:xfrm>
          <a:prstGeom prst="roundRect">
            <a:avLst>
              <a:gd name="adj" fmla="val 5516"/>
            </a:avLst>
          </a:prstGeom>
          <a:solidFill>
            <a:schemeClr val="lt1"/>
          </a:solidFill>
          <a:ln w="952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42"/>
          <p:cNvPicPr preferRelativeResize="0"/>
          <p:nvPr/>
        </p:nvPicPr>
        <p:blipFill rotWithShape="1">
          <a:blip r:embed="rId3">
            <a:alphaModFix/>
          </a:blip>
          <a:srcRect t="69697"/>
          <a:stretch/>
        </p:blipFill>
        <p:spPr>
          <a:xfrm>
            <a:off x="1705852" y="5147731"/>
            <a:ext cx="4863933" cy="122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2"/>
          <p:cNvPicPr preferRelativeResize="0"/>
          <p:nvPr/>
        </p:nvPicPr>
        <p:blipFill rotWithShape="1">
          <a:blip r:embed="rId4">
            <a:alphaModFix/>
          </a:blip>
          <a:srcRect b="30094"/>
          <a:stretch/>
        </p:blipFill>
        <p:spPr>
          <a:xfrm>
            <a:off x="1951363" y="2349500"/>
            <a:ext cx="4462136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2"/>
          <p:cNvSpPr/>
          <p:nvPr/>
        </p:nvSpPr>
        <p:spPr>
          <a:xfrm>
            <a:off x="385761" y="1238806"/>
            <a:ext cx="933450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lang="en-US" sz="34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IMPUESTOS</a:t>
            </a:r>
            <a:endParaRPr sz="34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2"/>
          <p:cNvSpPr txBox="1"/>
          <p:nvPr/>
        </p:nvSpPr>
        <p:spPr>
          <a:xfrm>
            <a:off x="3417491" y="2306394"/>
            <a:ext cx="1561763" cy="75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Impuesto SII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2"/>
          <p:cNvSpPr txBox="1"/>
          <p:nvPr/>
        </p:nvSpPr>
        <p:spPr>
          <a:xfrm>
            <a:off x="1952201" y="4391227"/>
            <a:ext cx="1561763" cy="75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Impuesto </a:t>
            </a:r>
            <a:b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 Categoría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2"/>
          <p:cNvSpPr txBox="1"/>
          <p:nvPr/>
        </p:nvSpPr>
        <p:spPr>
          <a:xfrm>
            <a:off x="4860501" y="4378527"/>
            <a:ext cx="1561763" cy="75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Impuesto </a:t>
            </a:r>
            <a:b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 Categoría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4783478" y="5573281"/>
            <a:ext cx="163390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Es aplicado a los sueldos de los trabajadores</a:t>
            </a:r>
            <a:endParaRPr sz="1300" b="1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1888046" y="5547881"/>
            <a:ext cx="163390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Es aplicado a las empresas</a:t>
            </a:r>
            <a:endParaRPr sz="1300" b="1" i="0" u="none" strike="noStrike" cap="non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Ej. IVA</a:t>
            </a:r>
            <a:endParaRPr sz="1300" b="1" i="0" u="none" strike="noStrike" cap="non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Personalizado</PresentationFormat>
  <Paragraphs>144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Isabel Nuñez</cp:lastModifiedBy>
  <cp:revision>1</cp:revision>
  <dcterms:modified xsi:type="dcterms:W3CDTF">2021-02-17T02:18:14Z</dcterms:modified>
</cp:coreProperties>
</file>