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77" r:id="rId3"/>
    <p:sldId id="304" r:id="rId4"/>
    <p:sldId id="287" r:id="rId5"/>
    <p:sldId id="305" r:id="rId6"/>
    <p:sldId id="260" r:id="rId7"/>
    <p:sldId id="290" r:id="rId8"/>
    <p:sldId id="281" r:id="rId9"/>
    <p:sldId id="291" r:id="rId10"/>
    <p:sldId id="292" r:id="rId11"/>
    <p:sldId id="293" r:id="rId12"/>
    <p:sldId id="294" r:id="rId13"/>
    <p:sldId id="295" r:id="rId14"/>
    <p:sldId id="296" r:id="rId15"/>
    <p:sldId id="297" r:id="rId16"/>
    <p:sldId id="299" r:id="rId17"/>
    <p:sldId id="300" r:id="rId18"/>
    <p:sldId id="301" r:id="rId19"/>
    <p:sldId id="302" r:id="rId20"/>
    <p:sldId id="303" r:id="rId21"/>
    <p:sldId id="273" r:id="rId22"/>
    <p:sldId id="275" r:id="rId23"/>
    <p:sldId id="276" r:id="rId24"/>
    <p:sldId id="274" r:id="rId25"/>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guide id="3" orient="horz" pos="4761">
          <p15:clr>
            <a:srgbClr val="A4A3A4"/>
          </p15:clr>
        </p15:guide>
        <p15:guide id="4" pos="512">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Y5pWMYHGHDWxF7ajhTTfqhk8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son Ahuma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B00"/>
    <a:srgbClr val="A93501"/>
    <a:srgbClr val="F7E3D1"/>
    <a:srgbClr val="FFB375"/>
    <a:srgbClr val="F9EBDE"/>
    <a:srgbClr val="EEEEEE"/>
    <a:srgbClr val="E4AF81"/>
    <a:srgbClr val="F3E5D8"/>
    <a:srgbClr val="F2E4D7"/>
    <a:srgbClr val="F5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snapToGrid="0">
      <p:cViewPr varScale="1">
        <p:scale>
          <a:sx n="58" d="100"/>
          <a:sy n="58" d="100"/>
        </p:scale>
        <p:origin x="1512" y="78"/>
      </p:cViewPr>
      <p:guideLst>
        <p:guide orient="horz" pos="2381"/>
        <p:guide pos="3061"/>
        <p:guide orient="horz" pos="4761"/>
        <p:guide pos="512"/>
      </p:guideLst>
    </p:cSldViewPr>
  </p:slideViewPr>
  <p:notesTextViewPr>
    <p:cViewPr>
      <p:scale>
        <a:sx n="1" d="1"/>
        <a:sy n="1" d="1"/>
      </p:scale>
      <p:origin x="0" y="0"/>
    </p:cViewPr>
  </p:notesTextViewPr>
  <p:notesViewPr>
    <p:cSldViewPr snapToGrid="0">
      <p:cViewPr varScale="1">
        <p:scale>
          <a:sx n="94" d="100"/>
          <a:sy n="94" d="100"/>
        </p:scale>
        <p:origin x="360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pic>
        <p:nvPicPr>
          <p:cNvPr id="25" name="Imagen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19"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Google Shape;12;p23"/>
          <p:cNvPicPr preferRelativeResize="0"/>
          <p:nvPr userDrawn="1"/>
        </p:nvPicPr>
        <p:blipFill rotWithShape="1">
          <a:blip r:embed="rId3">
            <a:alphaModFix/>
          </a:blip>
          <a:srcRect/>
          <a:stretch/>
        </p:blipFill>
        <p:spPr>
          <a:xfrm>
            <a:off x="8527725" y="6464000"/>
            <a:ext cx="747675" cy="680475"/>
          </a:xfrm>
          <a:prstGeom prst="rect">
            <a:avLst/>
          </a:prstGeom>
          <a:noFill/>
          <a:ln>
            <a:noFill/>
          </a:ln>
        </p:spPr>
      </p:pic>
      <p:sp>
        <p:nvSpPr>
          <p:cNvPr id="13" name="Google Shape;13;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18" name="Imagen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9" name="Imagen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8" name="Google Shape;9;p23"/>
          <p:cNvSpPr/>
          <p:nvPr userDrawn="1"/>
        </p:nvSpPr>
        <p:spPr>
          <a:xfrm>
            <a:off x="259789" y="1739619"/>
            <a:ext cx="9240327" cy="5608419"/>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7|</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1"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Legislación</a:t>
            </a:r>
            <a:r>
              <a:rPr lang="en-US" sz="1400" b="0"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Laboral</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5"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s-ES_tradnl" sz="1100" b="0" i="0" u="none" strike="noStrike" cap="none" dirty="0">
                <a:solidFill>
                  <a:srgbClr val="ED6B00"/>
                </a:solidFill>
                <a:latin typeface="Calibri"/>
                <a:ea typeface="Calibri"/>
                <a:cs typeface="Calibri"/>
                <a:sym typeface="Calibri"/>
              </a:rPr>
              <a:t>RECURSOS HUMANOS </a:t>
            </a:r>
            <a:r>
              <a:rPr lang="es-ES_tradnl" sz="1100" b="0" i="0" u="none" strike="noStrike" cap="none" dirty="0">
                <a:solidFill>
                  <a:srgbClr val="000000"/>
                </a:solidFill>
                <a:latin typeface="Calibri"/>
                <a:ea typeface="Calibri"/>
                <a:cs typeface="Calibri"/>
                <a:sym typeface="Calibri"/>
              </a:rPr>
              <a:t>| 4° Medio | Presentación</a:t>
            </a:r>
            <a:endParaRPr lang="es-ES_tradnl" sz="1100" b="0" i="0" u="none" strike="noStrike" cap="none" dirty="0">
              <a:solidFill>
                <a:srgbClr val="741B47"/>
              </a:solidFill>
              <a:latin typeface="Calibri"/>
              <a:ea typeface="Calibri"/>
              <a:cs typeface="Calibri"/>
              <a:sym typeface="Calibri"/>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7|</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1"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Legislación</a:t>
            </a:r>
            <a:r>
              <a:rPr lang="en-US" sz="1400" b="0"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Laboral</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s-ES_tradnl" sz="1100" b="0" i="0" u="none" strike="noStrike" cap="none" dirty="0">
                <a:solidFill>
                  <a:srgbClr val="ED6B00"/>
                </a:solidFill>
                <a:latin typeface="Calibri"/>
                <a:ea typeface="Calibri"/>
                <a:cs typeface="Calibri"/>
                <a:sym typeface="Calibri"/>
              </a:rPr>
              <a:t>RECURSOS HUMANOS </a:t>
            </a:r>
            <a:r>
              <a:rPr lang="es-ES_tradnl" sz="1100" b="0" i="0" u="none" strike="noStrike" cap="none" dirty="0">
                <a:solidFill>
                  <a:srgbClr val="000000"/>
                </a:solidFill>
                <a:latin typeface="Calibri"/>
                <a:ea typeface="Calibri"/>
                <a:cs typeface="Calibri"/>
                <a:sym typeface="Calibri"/>
              </a:rPr>
              <a:t>| 4° Medio | Presentación</a:t>
            </a:r>
            <a:endParaRPr lang="es-ES_tradnl"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4"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7|</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1"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Legislación</a:t>
            </a:r>
            <a:r>
              <a:rPr lang="en-US" sz="1400" b="0"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Laboral</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1" name="Google Shape;61;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s-ES_tradnl" sz="1100" b="0" i="0" u="none" strike="noStrike" cap="none" dirty="0">
                <a:solidFill>
                  <a:srgbClr val="ED6B00"/>
                </a:solidFill>
                <a:latin typeface="Calibri"/>
                <a:ea typeface="Calibri"/>
                <a:cs typeface="Calibri"/>
                <a:sym typeface="Calibri"/>
              </a:rPr>
              <a:t>RECURSOS HUMANOS </a:t>
            </a:r>
            <a:r>
              <a:rPr lang="es-ES_tradnl" sz="1100" b="0" i="0" u="none" strike="noStrike" cap="none" dirty="0">
                <a:solidFill>
                  <a:srgbClr val="000000"/>
                </a:solidFill>
                <a:latin typeface="Calibri"/>
                <a:ea typeface="Calibri"/>
                <a:cs typeface="Calibri"/>
                <a:sym typeface="Calibri"/>
              </a:rPr>
              <a:t>| 4° Medio | Presentación</a:t>
            </a:r>
            <a:endParaRPr lang="es-ES_tradnl" sz="1100" b="0" i="0" u="none" strike="noStrike" cap="none" dirty="0">
              <a:solidFill>
                <a:srgbClr val="741B47"/>
              </a:solidFill>
              <a:latin typeface="Calibri"/>
              <a:ea typeface="Calibri"/>
              <a:cs typeface="Calibri"/>
              <a:sym typeface="Calibri"/>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9"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7|</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1"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1"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Legislación</a:t>
            </a:r>
            <a:r>
              <a:rPr lang="en-US" sz="1400" b="0"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Laboral</a:t>
            </a:r>
            <a:endParaRPr sz="14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602025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60" r:id="rId6"/>
    <p:sldLayoutId id="2147483661" r:id="rId7"/>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a:solidFill>
                  <a:schemeClr val="lt1"/>
                </a:solidFill>
                <a:latin typeface="Calibri"/>
                <a:ea typeface="Calibri"/>
                <a:cs typeface="Calibri"/>
                <a:sym typeface="Calibri"/>
              </a:rPr>
              <a:t>En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palabras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76"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a:solidFill>
                  <a:srgbClr val="000000"/>
                </a:solidFill>
                <a:latin typeface="Calibri"/>
                <a:ea typeface="Calibri"/>
                <a:cs typeface="Calibri"/>
                <a:sym typeface="Calibri"/>
              </a:rPr>
              <a:t>MÓDULO 1</a:t>
            </a:r>
            <a:endParaRPr/>
          </a:p>
          <a:p>
            <a:pPr marL="0" marR="0" lvl="0" indent="0" algn="l" rtl="0">
              <a:lnSpc>
                <a:spcPct val="100000"/>
              </a:lnSpc>
              <a:spcBef>
                <a:spcPts val="0"/>
              </a:spcBef>
              <a:spcAft>
                <a:spcPts val="0"/>
              </a:spcAft>
              <a:buNone/>
            </a:pPr>
            <a:endParaRPr sz="1500" b="1" i="0" u="none" strike="noStrike" cap="none">
              <a:solidFill>
                <a:srgbClr val="000000"/>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ED6B00"/>
                </a:solidFill>
                <a:latin typeface="Calibri"/>
                <a:ea typeface="Calibri"/>
                <a:cs typeface="Calibri"/>
                <a:sym typeface="Calibri"/>
              </a:rPr>
              <a:t>RECURSOS HUMANOS</a:t>
            </a:r>
            <a:r>
              <a:rPr lang="en-US" sz="1200" b="0" i="0" u="none" strike="noStrike" cap="none" dirty="0">
                <a:solidFill>
                  <a:srgbClr val="ED6B00"/>
                </a:solidFill>
                <a:latin typeface="Calibri"/>
                <a:ea typeface="Calibri"/>
                <a:cs typeface="Calibri"/>
                <a:sym typeface="Calibri"/>
              </a:rPr>
              <a:t>| NIVEL 4° MEDIO</a:t>
            </a:r>
            <a:endParaRPr sz="1200" b="0" i="0" u="none" strike="noStrike" cap="none" dirty="0">
              <a:solidFill>
                <a:srgbClr val="ED6B00"/>
              </a:solidFill>
              <a:latin typeface="Calibri"/>
              <a:ea typeface="Calibri"/>
              <a:cs typeface="Calibri"/>
              <a:sym typeface="Calibri"/>
            </a:endParaRPr>
          </a:p>
        </p:txBody>
      </p:sp>
      <p:sp>
        <p:nvSpPr>
          <p:cNvPr id="14" name="Google Shape;61;p13"/>
          <p:cNvSpPr txBox="1">
            <a:spLocks/>
          </p:cNvSpPr>
          <p:nvPr/>
        </p:nvSpPr>
        <p:spPr>
          <a:xfrm>
            <a:off x="365424" y="2391871"/>
            <a:ext cx="4749501"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800" b="1" dirty="0">
                <a:solidFill>
                  <a:srgbClr val="ED6B00"/>
                </a:solidFill>
                <a:latin typeface="Calibri" panose="020F0502020204030204" pitchFamily="34" charset="0"/>
                <a:ea typeface="Roboto"/>
                <a:cs typeface="Calibri" panose="020F0502020204030204" pitchFamily="34" charset="0"/>
                <a:sym typeface="Roboto"/>
              </a:rPr>
              <a:t>LEGISLACIÓN </a:t>
            </a:r>
            <a:endParaRPr lang="es-ES_tradnl" sz="3800" b="1" dirty="0">
              <a:solidFill>
                <a:srgbClr val="ED6B00"/>
              </a:solidFill>
              <a:latin typeface="Calibri" panose="020F0502020204030204" pitchFamily="34" charset="0"/>
              <a:ea typeface="Roboto"/>
              <a:cs typeface="Calibri" panose="020F0502020204030204" pitchFamily="34" charset="0"/>
              <a:sym typeface="Roboto"/>
            </a:endParaRPr>
          </a:p>
          <a:p>
            <a:pPr>
              <a:lnSpc>
                <a:spcPct val="90000"/>
              </a:lnSpc>
              <a:buClr>
                <a:schemeClr val="dk1"/>
              </a:buClr>
              <a:buSzPts val="1100"/>
            </a:pPr>
            <a:r>
              <a:rPr lang="es-ES_tradnl" sz="3800" b="1" dirty="0">
                <a:solidFill>
                  <a:srgbClr val="ED6B00"/>
                </a:solidFill>
                <a:latin typeface="Calibri" panose="020F0502020204030204" pitchFamily="34" charset="0"/>
                <a:ea typeface="Roboto"/>
                <a:cs typeface="Calibri" panose="020F0502020204030204" pitchFamily="34" charset="0"/>
                <a:sym typeface="Roboto"/>
              </a:rPr>
              <a:t>LABORAL</a:t>
            </a:r>
            <a:endParaRPr lang="x-none" sz="3800" b="1" dirty="0">
              <a:solidFill>
                <a:srgbClr val="ED6B00"/>
              </a:solidFill>
              <a:latin typeface="Calibri" panose="020F0502020204030204" pitchFamily="34" charset="0"/>
              <a:ea typeface="Roboto"/>
              <a:cs typeface="Calibri" panose="020F0502020204030204" pitchFamily="34" charset="0"/>
              <a:sym typeface="Roboto"/>
            </a:endParaRPr>
          </a:p>
          <a:p>
            <a:pPr>
              <a:lnSpc>
                <a:spcPct val="90000"/>
              </a:lnSpc>
            </a:pPr>
            <a:endParaRPr lang="x-none" sz="3600" b="1" dirty="0">
              <a:solidFill>
                <a:srgbClr val="ED6B00"/>
              </a:solidFill>
              <a:latin typeface="Calibri" panose="020F0502020204030204" pitchFamily="34" charset="0"/>
              <a:ea typeface="Roboto"/>
              <a:cs typeface="Calibri" panose="020F0502020204030204" pitchFamily="34" charset="0"/>
              <a:sym typeface="Roboto"/>
            </a:endParaRPr>
          </a:p>
        </p:txBody>
      </p:sp>
      <p:pic>
        <p:nvPicPr>
          <p:cNvPr id="5" name="Imagen 4"/>
          <p:cNvPicPr>
            <a:picLocks noChangeAspect="1"/>
          </p:cNvPicPr>
          <p:nvPr/>
        </p:nvPicPr>
        <p:blipFill>
          <a:blip r:embed="rId3"/>
          <a:stretch>
            <a:fillRect/>
          </a:stretch>
        </p:blipFill>
        <p:spPr>
          <a:xfrm>
            <a:off x="3142059" y="2082508"/>
            <a:ext cx="6202095" cy="411930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8162" y="2390666"/>
            <a:ext cx="6510338" cy="4238085"/>
          </a:xfrm>
          <a:prstGeom prst="rect">
            <a:avLst/>
          </a:prstGeom>
        </p:spPr>
        <p:txBody>
          <a:bodyPr wrap="square">
            <a:spAutoFit/>
          </a:bodyPr>
          <a:lstStyle/>
          <a:p>
            <a:r>
              <a:rPr lang="es-ES" sz="1800" b="1" dirty="0">
                <a:latin typeface="Calibri"/>
                <a:cs typeface="Calibri"/>
              </a:rPr>
              <a:t>Según el Código del Trabajo (Sector Privado) el origen para una desvinculación se puede dar por lo siguiente:</a:t>
            </a:r>
          </a:p>
          <a:p>
            <a:pPr marL="285750" indent="-285750">
              <a:buFont typeface="Arial" panose="020B0604020202020204" pitchFamily="34" charset="0"/>
              <a:buChar char="•"/>
            </a:pPr>
            <a:endParaRPr lang="es-ES" sz="1800" dirty="0">
              <a:latin typeface="Calibri"/>
              <a:cs typeface="Calibri"/>
            </a:endParaRPr>
          </a:p>
          <a:p>
            <a:pPr marL="180000" indent="-180000">
              <a:lnSpc>
                <a:spcPct val="120000"/>
              </a:lnSpc>
              <a:buFont typeface="Arial" panose="020B0604020202020204" pitchFamily="34" charset="0"/>
              <a:buChar char="•"/>
            </a:pPr>
            <a:r>
              <a:rPr lang="es-ES" sz="1800" dirty="0">
                <a:latin typeface="Calibri"/>
                <a:cs typeface="Calibri"/>
              </a:rPr>
              <a:t>Art. 9 Si el trabajador niega firma ante I.T. a menos que pruebe haber sido contratado de manera distinta. </a:t>
            </a:r>
          </a:p>
          <a:p>
            <a:pPr marL="180000" indent="-180000">
              <a:lnSpc>
                <a:spcPct val="120000"/>
              </a:lnSpc>
              <a:buFont typeface="Arial" panose="020B0604020202020204" pitchFamily="34" charset="0"/>
              <a:buChar char="•"/>
            </a:pPr>
            <a:r>
              <a:rPr lang="es-ES" sz="1800" dirty="0">
                <a:latin typeface="Calibri"/>
                <a:cs typeface="Calibri"/>
              </a:rPr>
              <a:t>Art.159 CAUSALES “OBJETIVAS” DE TERMINACIÓN DE CONTRATO.</a:t>
            </a:r>
          </a:p>
          <a:p>
            <a:pPr marL="180000" indent="-180000">
              <a:lnSpc>
                <a:spcPct val="120000"/>
              </a:lnSpc>
              <a:buFont typeface="Arial" panose="020B0604020202020204" pitchFamily="34" charset="0"/>
              <a:buChar char="•"/>
            </a:pPr>
            <a:r>
              <a:rPr lang="es-ES" sz="1800" dirty="0">
                <a:latin typeface="Calibri"/>
                <a:cs typeface="Calibri"/>
              </a:rPr>
              <a:t>Art.160 CAUSALES SUBJETIVAS DE TERMINACIÓN DE CONTRATO o de “Caducidad”</a:t>
            </a:r>
          </a:p>
          <a:p>
            <a:pPr marL="180000" indent="-180000">
              <a:lnSpc>
                <a:spcPct val="120000"/>
              </a:lnSpc>
              <a:buFont typeface="Arial" panose="020B0604020202020204" pitchFamily="34" charset="0"/>
              <a:buChar char="•"/>
            </a:pPr>
            <a:r>
              <a:rPr lang="es-ES" sz="1800" dirty="0">
                <a:latin typeface="Calibri"/>
                <a:cs typeface="Calibri"/>
              </a:rPr>
              <a:t>Art.161 Necesidades de la empresa, establecimiento o servicio (N.E.E.S.) o unilateral de término.</a:t>
            </a:r>
          </a:p>
          <a:p>
            <a:pPr marL="180000" indent="-180000">
              <a:lnSpc>
                <a:spcPct val="120000"/>
              </a:lnSpc>
              <a:buFont typeface="Arial" panose="020B0604020202020204" pitchFamily="34" charset="0"/>
              <a:buChar char="•"/>
            </a:pPr>
            <a:r>
              <a:rPr lang="es-ES" sz="1800" dirty="0">
                <a:latin typeface="Calibri"/>
                <a:cs typeface="Calibri"/>
              </a:rPr>
              <a:t>Art. 168 letra b) Sin expresión de causa</a:t>
            </a:r>
          </a:p>
          <a:p>
            <a:pPr marL="180000" indent="-180000">
              <a:lnSpc>
                <a:spcPct val="120000"/>
              </a:lnSpc>
              <a:buFont typeface="Arial" panose="020B0604020202020204" pitchFamily="34" charset="0"/>
              <a:buChar char="•"/>
            </a:pPr>
            <a:r>
              <a:rPr lang="es-ES" sz="1800" dirty="0">
                <a:latin typeface="Calibri"/>
                <a:cs typeface="Calibri"/>
              </a:rPr>
              <a:t>Art.171 Despido Indirecto</a:t>
            </a:r>
          </a:p>
          <a:p>
            <a:pPr marL="180000" indent="-180000">
              <a:lnSpc>
                <a:spcPct val="120000"/>
              </a:lnSpc>
              <a:buFont typeface="Arial" panose="020B0604020202020204" pitchFamily="34" charset="0"/>
              <a:buChar char="•"/>
            </a:pPr>
            <a:r>
              <a:rPr lang="es-ES" sz="1800" dirty="0">
                <a:latin typeface="Calibri"/>
                <a:cs typeface="Calibri"/>
              </a:rPr>
              <a:t>Art.174 Desafuero</a:t>
            </a:r>
          </a:p>
        </p:txBody>
      </p:sp>
      <p:sp>
        <p:nvSpPr>
          <p:cNvPr id="4" name="Rectángulo 3"/>
          <p:cNvSpPr/>
          <p:nvPr/>
        </p:nvSpPr>
        <p:spPr>
          <a:xfrm>
            <a:off x="436562" y="1111806"/>
            <a:ext cx="6434137" cy="819199"/>
          </a:xfrm>
          <a:prstGeom prst="rect">
            <a:avLst/>
          </a:prstGeom>
        </p:spPr>
        <p:txBody>
          <a:bodyPr wrap="square">
            <a:spAutoFit/>
          </a:bodyPr>
          <a:lstStyle/>
          <a:p>
            <a:pPr algn="just">
              <a:lnSpc>
                <a:spcPct val="90000"/>
              </a:lnSpc>
            </a:pPr>
            <a:r>
              <a:rPr lang="es-ES" sz="2600" b="1" dirty="0">
                <a:solidFill>
                  <a:srgbClr val="ED6B00"/>
                </a:solidFill>
                <a:latin typeface="Calibri"/>
                <a:ea typeface="Calibri"/>
                <a:cs typeface="Calibri"/>
              </a:rPr>
              <a:t>SISTEMA CHILENO DE </a:t>
            </a:r>
            <a:br>
              <a:rPr lang="es-ES" sz="2600" b="1" dirty="0">
                <a:solidFill>
                  <a:srgbClr val="ED6B00"/>
                </a:solidFill>
                <a:latin typeface="Calibri"/>
                <a:ea typeface="Calibri"/>
                <a:cs typeface="Calibri"/>
              </a:rPr>
            </a:br>
            <a:r>
              <a:rPr lang="es-ES" sz="2600" b="1" dirty="0">
                <a:solidFill>
                  <a:srgbClr val="ED6B00"/>
                </a:solidFill>
                <a:latin typeface="Calibri"/>
                <a:ea typeface="Calibri"/>
                <a:cs typeface="Calibri"/>
              </a:rPr>
              <a:t>TERMINACIÓN DE CONTRATO DE TRABAJO</a:t>
            </a:r>
            <a:endParaRPr lang="es-CL" sz="2600" b="1" dirty="0">
              <a:solidFill>
                <a:srgbClr val="ED6B00"/>
              </a:solidFill>
              <a:latin typeface="Calibri"/>
              <a:ea typeface="Calibri"/>
              <a:cs typeface="Calibri"/>
            </a:endParaRPr>
          </a:p>
        </p:txBody>
      </p:sp>
      <p:sp>
        <p:nvSpPr>
          <p:cNvPr id="5" name="Google Shape;101;p3"/>
          <p:cNvSpPr/>
          <p:nvPr/>
        </p:nvSpPr>
        <p:spPr>
          <a:xfrm>
            <a:off x="500575" y="3136901"/>
            <a:ext cx="6852725" cy="3492500"/>
          </a:xfrm>
          <a:prstGeom prst="roundRect">
            <a:avLst>
              <a:gd name="adj" fmla="val 528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243" y="3020689"/>
            <a:ext cx="536896" cy="511923"/>
          </a:xfrm>
          <a:prstGeom prst="rect">
            <a:avLst/>
          </a:prstGeom>
        </p:spPr>
      </p:pic>
    </p:spTree>
    <p:extLst>
      <p:ext uri="{BB962C8B-B14F-4D97-AF65-F5344CB8AC3E}">
        <p14:creationId xmlns:p14="http://schemas.microsoft.com/office/powerpoint/2010/main" val="31343163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8162" y="2174766"/>
            <a:ext cx="6510338" cy="369332"/>
          </a:xfrm>
          <a:prstGeom prst="rect">
            <a:avLst/>
          </a:prstGeom>
        </p:spPr>
        <p:txBody>
          <a:bodyPr wrap="square">
            <a:spAutoFit/>
          </a:bodyPr>
          <a:lstStyle/>
          <a:p>
            <a:r>
              <a:rPr lang="es-CL" sz="1800" b="1" dirty="0">
                <a:latin typeface="Calibri"/>
                <a:cs typeface="Calibri"/>
              </a:rPr>
              <a:t>Causales de Término Art. 159 C.T.</a:t>
            </a:r>
          </a:p>
        </p:txBody>
      </p:sp>
      <p:sp>
        <p:nvSpPr>
          <p:cNvPr id="4" name="Rectángulo 3"/>
          <p:cNvSpPr/>
          <p:nvPr/>
        </p:nvSpPr>
        <p:spPr>
          <a:xfrm>
            <a:off x="436562" y="1111806"/>
            <a:ext cx="6434137" cy="819199"/>
          </a:xfrm>
          <a:prstGeom prst="rect">
            <a:avLst/>
          </a:prstGeom>
        </p:spPr>
        <p:txBody>
          <a:bodyPr wrap="square">
            <a:spAutoFit/>
          </a:bodyPr>
          <a:lstStyle/>
          <a:p>
            <a:pPr algn="just">
              <a:lnSpc>
                <a:spcPct val="90000"/>
              </a:lnSpc>
            </a:pPr>
            <a:r>
              <a:rPr lang="es-ES" sz="2600" b="1" dirty="0">
                <a:solidFill>
                  <a:srgbClr val="ED6B00"/>
                </a:solidFill>
                <a:latin typeface="Calibri"/>
                <a:ea typeface="Calibri"/>
                <a:cs typeface="Calibri"/>
              </a:rPr>
              <a:t>SISTEMA CHILENO DE </a:t>
            </a:r>
            <a:br>
              <a:rPr lang="es-ES" sz="2600" b="1" dirty="0">
                <a:solidFill>
                  <a:srgbClr val="ED6B00"/>
                </a:solidFill>
                <a:latin typeface="Calibri"/>
                <a:ea typeface="Calibri"/>
                <a:cs typeface="Calibri"/>
              </a:rPr>
            </a:br>
            <a:r>
              <a:rPr lang="es-ES" sz="2600" b="1" dirty="0">
                <a:solidFill>
                  <a:srgbClr val="ED6B00"/>
                </a:solidFill>
                <a:latin typeface="Calibri"/>
                <a:ea typeface="Calibri"/>
                <a:cs typeface="Calibri"/>
              </a:rPr>
              <a:t>TERMINACIÓN DE CONTRATO DE TRABAJO</a:t>
            </a:r>
            <a:endParaRPr lang="es-CL" sz="2600" b="1" dirty="0">
              <a:solidFill>
                <a:srgbClr val="ED6B00"/>
              </a:solidFill>
              <a:latin typeface="Calibri"/>
              <a:ea typeface="Calibri"/>
              <a:cs typeface="Calibri"/>
            </a:endParaRPr>
          </a:p>
        </p:txBody>
      </p:sp>
      <p:sp>
        <p:nvSpPr>
          <p:cNvPr id="5" name="Google Shape;101;p3"/>
          <p:cNvSpPr/>
          <p:nvPr/>
        </p:nvSpPr>
        <p:spPr>
          <a:xfrm>
            <a:off x="500575" y="2628900"/>
            <a:ext cx="8211625" cy="4241800"/>
          </a:xfrm>
          <a:prstGeom prst="roundRect">
            <a:avLst>
              <a:gd name="adj" fmla="val 528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379" y="2576189"/>
            <a:ext cx="536896" cy="511923"/>
          </a:xfrm>
          <a:prstGeom prst="rect">
            <a:avLst/>
          </a:prstGeom>
        </p:spPr>
      </p:pic>
      <p:sp>
        <p:nvSpPr>
          <p:cNvPr id="9" name="Rectangle 3">
            <a:extLst>
              <a:ext uri="{FF2B5EF4-FFF2-40B4-BE49-F238E27FC236}">
                <a16:creationId xmlns:a16="http://schemas.microsoft.com/office/drawing/2014/main" id="{C44E8897-4E31-41E7-898F-0F0702FB38C4}"/>
              </a:ext>
            </a:extLst>
          </p:cNvPr>
          <p:cNvSpPr txBox="1">
            <a:spLocks noChangeArrowheads="1"/>
          </p:cNvSpPr>
          <p:nvPr/>
        </p:nvSpPr>
        <p:spPr>
          <a:xfrm>
            <a:off x="615411" y="2761741"/>
            <a:ext cx="8229600" cy="438728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10000"/>
              </a:lnSpc>
              <a:spcBef>
                <a:spcPts val="0"/>
              </a:spcBef>
            </a:pPr>
            <a:r>
              <a:rPr lang="es-ES_tradnl" altLang="es-CL" sz="1800" b="1" dirty="0">
                <a:solidFill>
                  <a:srgbClr val="ED6B00"/>
                </a:solidFill>
                <a:latin typeface="Calibri"/>
                <a:ea typeface="Arial"/>
                <a:cs typeface="Calibri"/>
              </a:rPr>
              <a:t>Derecho a pago feriado legal proporcional , sin derecho a indemnización.</a:t>
            </a:r>
          </a:p>
          <a:p>
            <a:pPr marL="180000" indent="-180000">
              <a:lnSpc>
                <a:spcPct val="110000"/>
              </a:lnSpc>
              <a:spcBef>
                <a:spcPts val="0"/>
              </a:spcBef>
            </a:pPr>
            <a:r>
              <a:rPr lang="es-ES_tradnl" altLang="es-CL" sz="1800" dirty="0">
                <a:solidFill>
                  <a:srgbClr val="000000"/>
                </a:solidFill>
                <a:latin typeface="Calibri"/>
                <a:ea typeface="Arial"/>
                <a:cs typeface="Calibri"/>
              </a:rPr>
              <a:t>Mutuo consentimiento.</a:t>
            </a:r>
          </a:p>
          <a:p>
            <a:pPr marL="180000" indent="-180000">
              <a:lnSpc>
                <a:spcPct val="110000"/>
              </a:lnSpc>
              <a:spcBef>
                <a:spcPts val="0"/>
              </a:spcBef>
            </a:pPr>
            <a:r>
              <a:rPr lang="es-ES_tradnl" altLang="es-CL" sz="1800" dirty="0">
                <a:solidFill>
                  <a:srgbClr val="000000"/>
                </a:solidFill>
                <a:latin typeface="Calibri"/>
                <a:ea typeface="Arial"/>
                <a:cs typeface="Calibri"/>
              </a:rPr>
              <a:t>Renuncia</a:t>
            </a:r>
          </a:p>
          <a:p>
            <a:pPr marL="180000" lvl="1" indent="-180000">
              <a:lnSpc>
                <a:spcPct val="110000"/>
              </a:lnSpc>
              <a:spcBef>
                <a:spcPts val="0"/>
              </a:spcBef>
            </a:pPr>
            <a:r>
              <a:rPr lang="es-ES_tradnl" altLang="es-CL" sz="1800" dirty="0">
                <a:solidFill>
                  <a:srgbClr val="000000"/>
                </a:solidFill>
                <a:latin typeface="Calibri"/>
                <a:ea typeface="Arial"/>
                <a:cs typeface="Calibri"/>
              </a:rPr>
              <a:t>Dando aviso a lo menos con 30 días de anticipación</a:t>
            </a:r>
          </a:p>
          <a:p>
            <a:pPr marL="180000" indent="-180000">
              <a:lnSpc>
                <a:spcPct val="110000"/>
              </a:lnSpc>
              <a:spcBef>
                <a:spcPts val="0"/>
              </a:spcBef>
            </a:pPr>
            <a:r>
              <a:rPr lang="es-ES_tradnl" altLang="es-CL" sz="1800" dirty="0">
                <a:solidFill>
                  <a:srgbClr val="000000"/>
                </a:solidFill>
                <a:latin typeface="Calibri"/>
                <a:ea typeface="Arial"/>
                <a:cs typeface="Calibri"/>
              </a:rPr>
              <a:t>Muerte del trabajador</a:t>
            </a:r>
          </a:p>
          <a:p>
            <a:pPr marL="180000" indent="-180000">
              <a:lnSpc>
                <a:spcPct val="110000"/>
              </a:lnSpc>
              <a:spcBef>
                <a:spcPts val="0"/>
              </a:spcBef>
            </a:pPr>
            <a:r>
              <a:rPr lang="es-ES_tradnl" altLang="es-CL" sz="1800" dirty="0">
                <a:solidFill>
                  <a:srgbClr val="000000"/>
                </a:solidFill>
                <a:latin typeface="Calibri"/>
                <a:ea typeface="Arial"/>
                <a:cs typeface="Calibri"/>
              </a:rPr>
              <a:t>Vencimiento del plazo convenido- Principio de Continuidad </a:t>
            </a:r>
          </a:p>
          <a:p>
            <a:pPr marL="180000" lvl="1" indent="-180000">
              <a:lnSpc>
                <a:spcPct val="110000"/>
              </a:lnSpc>
              <a:spcBef>
                <a:spcPts val="0"/>
              </a:spcBef>
            </a:pPr>
            <a:r>
              <a:rPr lang="es-ES_tradnl" altLang="es-CL" sz="1800" dirty="0">
                <a:solidFill>
                  <a:srgbClr val="000000"/>
                </a:solidFill>
                <a:latin typeface="Calibri"/>
                <a:ea typeface="Arial"/>
                <a:cs typeface="Calibri"/>
              </a:rPr>
              <a:t>1 año para trabajadores, 2 para profesionales.</a:t>
            </a:r>
          </a:p>
          <a:p>
            <a:pPr marL="180000" lvl="1" indent="-180000">
              <a:lnSpc>
                <a:spcPct val="110000"/>
              </a:lnSpc>
              <a:spcBef>
                <a:spcPts val="0"/>
              </a:spcBef>
            </a:pPr>
            <a:r>
              <a:rPr lang="es-ES_tradnl" altLang="es-CL" sz="1800" dirty="0">
                <a:solidFill>
                  <a:srgbClr val="000000"/>
                </a:solidFill>
                <a:latin typeface="Calibri"/>
                <a:ea typeface="Arial"/>
                <a:cs typeface="Calibri"/>
              </a:rPr>
              <a:t>Si continúa trabajando = contrato indefinido.</a:t>
            </a:r>
          </a:p>
          <a:p>
            <a:pPr marL="180000" lvl="1" indent="-180000">
              <a:lnSpc>
                <a:spcPct val="110000"/>
              </a:lnSpc>
              <a:spcBef>
                <a:spcPts val="0"/>
              </a:spcBef>
            </a:pPr>
            <a:r>
              <a:rPr lang="es-ES_tradnl" altLang="es-CL" sz="1800" dirty="0">
                <a:solidFill>
                  <a:srgbClr val="000000"/>
                </a:solidFill>
                <a:latin typeface="Calibri"/>
                <a:ea typeface="Arial"/>
                <a:cs typeface="Calibri"/>
              </a:rPr>
              <a:t>Después 2º renovación = indefinido.</a:t>
            </a:r>
          </a:p>
          <a:p>
            <a:pPr marL="180000" lvl="1" indent="-180000">
              <a:lnSpc>
                <a:spcPts val="50"/>
              </a:lnSpc>
              <a:spcBef>
                <a:spcPts val="0"/>
              </a:spcBef>
            </a:pPr>
            <a:endParaRPr lang="es-ES_tradnl" altLang="es-CL" sz="1800" dirty="0">
              <a:solidFill>
                <a:srgbClr val="000000"/>
              </a:solidFill>
              <a:latin typeface="Calibri"/>
              <a:ea typeface="Arial"/>
              <a:cs typeface="Calibri"/>
            </a:endParaRPr>
          </a:p>
          <a:p>
            <a:pPr marL="180000" lvl="1" indent="-180000">
              <a:lnSpc>
                <a:spcPct val="80000"/>
              </a:lnSpc>
              <a:spcBef>
                <a:spcPts val="0"/>
              </a:spcBef>
            </a:pPr>
            <a:r>
              <a:rPr lang="es-ES_tradnl" altLang="es-CL" sz="1800" dirty="0">
                <a:solidFill>
                  <a:srgbClr val="000000"/>
                </a:solidFill>
                <a:latin typeface="Calibri"/>
                <a:ea typeface="Arial"/>
                <a:cs typeface="Calibri"/>
              </a:rPr>
              <a:t>Más de dos contratos durante 12 meses o más trabajados en un periodo de</a:t>
            </a:r>
            <a:br>
              <a:rPr lang="es-ES_tradnl" altLang="es-CL" sz="1800" dirty="0">
                <a:solidFill>
                  <a:srgbClr val="000000"/>
                </a:solidFill>
                <a:latin typeface="Calibri"/>
                <a:ea typeface="Arial"/>
                <a:cs typeface="Calibri"/>
              </a:rPr>
            </a:br>
            <a:r>
              <a:rPr lang="es-ES_tradnl" altLang="es-CL" sz="1800" dirty="0">
                <a:solidFill>
                  <a:srgbClr val="000000"/>
                </a:solidFill>
                <a:latin typeface="Calibri"/>
                <a:ea typeface="Arial"/>
                <a:cs typeface="Calibri"/>
              </a:rPr>
              <a:t>15 meses o menos.</a:t>
            </a:r>
          </a:p>
          <a:p>
            <a:pPr marL="144000" lvl="1" indent="-180000">
              <a:lnSpc>
                <a:spcPts val="50"/>
              </a:lnSpc>
              <a:spcBef>
                <a:spcPts val="0"/>
              </a:spcBef>
            </a:pPr>
            <a:endParaRPr lang="es-ES_tradnl" altLang="es-CL" sz="1800" dirty="0">
              <a:solidFill>
                <a:srgbClr val="000000"/>
              </a:solidFill>
              <a:latin typeface="Calibri"/>
              <a:ea typeface="Arial"/>
              <a:cs typeface="Calibri"/>
            </a:endParaRPr>
          </a:p>
          <a:p>
            <a:pPr marL="180000" indent="-180000">
              <a:lnSpc>
                <a:spcPct val="110000"/>
              </a:lnSpc>
              <a:spcBef>
                <a:spcPts val="0"/>
              </a:spcBef>
            </a:pPr>
            <a:r>
              <a:rPr lang="es-ES_tradnl" altLang="es-CL" sz="1800" dirty="0">
                <a:solidFill>
                  <a:srgbClr val="000000"/>
                </a:solidFill>
                <a:latin typeface="Calibri"/>
                <a:ea typeface="Arial"/>
                <a:cs typeface="Calibri"/>
              </a:rPr>
              <a:t>Conclusión del trabajo (expresamente obra que presta)</a:t>
            </a:r>
          </a:p>
          <a:p>
            <a:pPr marL="180000" indent="-180000">
              <a:lnSpc>
                <a:spcPct val="110000"/>
              </a:lnSpc>
              <a:spcBef>
                <a:spcPts val="0"/>
              </a:spcBef>
            </a:pPr>
            <a:r>
              <a:rPr lang="es-ES_tradnl" altLang="es-CL" sz="1800" dirty="0">
                <a:solidFill>
                  <a:srgbClr val="000000"/>
                </a:solidFill>
                <a:latin typeface="Calibri"/>
                <a:ea typeface="Arial"/>
                <a:cs typeface="Calibri"/>
              </a:rPr>
              <a:t>Caso fortuito o fuerza mayor.</a:t>
            </a:r>
            <a:endParaRPr lang="es-ES" altLang="es-CL" sz="1800" dirty="0">
              <a:solidFill>
                <a:srgbClr val="000000"/>
              </a:solidFill>
              <a:latin typeface="Calibri"/>
              <a:ea typeface="Arial"/>
              <a:cs typeface="Calibri"/>
            </a:endParaRPr>
          </a:p>
        </p:txBody>
      </p:sp>
    </p:spTree>
    <p:extLst>
      <p:ext uri="{BB962C8B-B14F-4D97-AF65-F5344CB8AC3E}">
        <p14:creationId xmlns:p14="http://schemas.microsoft.com/office/powerpoint/2010/main" val="35098205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8162" y="2174766"/>
            <a:ext cx="6510338" cy="369332"/>
          </a:xfrm>
          <a:prstGeom prst="rect">
            <a:avLst/>
          </a:prstGeom>
        </p:spPr>
        <p:txBody>
          <a:bodyPr wrap="square">
            <a:spAutoFit/>
          </a:bodyPr>
          <a:lstStyle/>
          <a:p>
            <a:r>
              <a:rPr lang="es-CL" sz="1800" b="1" dirty="0">
                <a:latin typeface="Calibri"/>
                <a:cs typeface="Calibri"/>
              </a:rPr>
              <a:t>Causales de Término Art. 160 C.T.</a:t>
            </a:r>
          </a:p>
        </p:txBody>
      </p:sp>
      <p:sp>
        <p:nvSpPr>
          <p:cNvPr id="4" name="Rectángulo 3"/>
          <p:cNvSpPr/>
          <p:nvPr/>
        </p:nvSpPr>
        <p:spPr>
          <a:xfrm>
            <a:off x="436562" y="1111806"/>
            <a:ext cx="6434137" cy="819199"/>
          </a:xfrm>
          <a:prstGeom prst="rect">
            <a:avLst/>
          </a:prstGeom>
        </p:spPr>
        <p:txBody>
          <a:bodyPr wrap="square">
            <a:spAutoFit/>
          </a:bodyPr>
          <a:lstStyle/>
          <a:p>
            <a:pPr algn="just">
              <a:lnSpc>
                <a:spcPct val="90000"/>
              </a:lnSpc>
            </a:pPr>
            <a:r>
              <a:rPr lang="es-ES" sz="2600" b="1" dirty="0">
                <a:solidFill>
                  <a:srgbClr val="ED6B00"/>
                </a:solidFill>
                <a:latin typeface="Calibri"/>
                <a:ea typeface="Calibri"/>
                <a:cs typeface="Calibri"/>
              </a:rPr>
              <a:t>SISTEMA CHILENO DE </a:t>
            </a:r>
            <a:br>
              <a:rPr lang="es-ES" sz="2600" b="1" dirty="0">
                <a:solidFill>
                  <a:srgbClr val="ED6B00"/>
                </a:solidFill>
                <a:latin typeface="Calibri"/>
                <a:ea typeface="Calibri"/>
                <a:cs typeface="Calibri"/>
              </a:rPr>
            </a:br>
            <a:r>
              <a:rPr lang="es-ES" sz="2600" b="1" dirty="0">
                <a:solidFill>
                  <a:srgbClr val="ED6B00"/>
                </a:solidFill>
                <a:latin typeface="Calibri"/>
                <a:ea typeface="Calibri"/>
                <a:cs typeface="Calibri"/>
              </a:rPr>
              <a:t>TERMINACIÓN DE CONTRATO DE TRABAJO</a:t>
            </a:r>
            <a:endParaRPr lang="es-CL" sz="2600" b="1" dirty="0">
              <a:solidFill>
                <a:srgbClr val="ED6B00"/>
              </a:solidFill>
              <a:latin typeface="Calibri"/>
              <a:ea typeface="Calibri"/>
              <a:cs typeface="Calibri"/>
            </a:endParaRPr>
          </a:p>
        </p:txBody>
      </p:sp>
      <p:sp>
        <p:nvSpPr>
          <p:cNvPr id="5" name="Google Shape;101;p3"/>
          <p:cNvSpPr/>
          <p:nvPr/>
        </p:nvSpPr>
        <p:spPr>
          <a:xfrm>
            <a:off x="475175" y="2971800"/>
            <a:ext cx="8211625" cy="3810000"/>
          </a:xfrm>
          <a:prstGeom prst="roundRect">
            <a:avLst>
              <a:gd name="adj" fmla="val 349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979" y="2779389"/>
            <a:ext cx="536896" cy="511923"/>
          </a:xfrm>
          <a:prstGeom prst="rect">
            <a:avLst/>
          </a:prstGeom>
        </p:spPr>
      </p:pic>
      <p:sp>
        <p:nvSpPr>
          <p:cNvPr id="8" name="Rectangle 3">
            <a:extLst>
              <a:ext uri="{FF2B5EF4-FFF2-40B4-BE49-F238E27FC236}">
                <a16:creationId xmlns:a16="http://schemas.microsoft.com/office/drawing/2014/main" id="{6688F7D6-B7D8-4C2C-B357-816A14D585DE}"/>
              </a:ext>
            </a:extLst>
          </p:cNvPr>
          <p:cNvSpPr txBox="1">
            <a:spLocks noChangeArrowheads="1"/>
          </p:cNvSpPr>
          <p:nvPr/>
        </p:nvSpPr>
        <p:spPr>
          <a:xfrm>
            <a:off x="617754" y="3042540"/>
            <a:ext cx="7653121" cy="381559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10000"/>
              </a:lnSpc>
              <a:spcBef>
                <a:spcPts val="400"/>
              </a:spcBef>
            </a:pPr>
            <a:r>
              <a:rPr lang="es-ES_tradnl" altLang="es-CL" sz="1700" b="1" dirty="0">
                <a:solidFill>
                  <a:srgbClr val="000000"/>
                </a:solidFill>
                <a:latin typeface="Calibri"/>
                <a:ea typeface="Arial"/>
                <a:cs typeface="Calibri"/>
              </a:rPr>
              <a:t>Conductas de carácter grave, debidamente comprobada:</a:t>
            </a:r>
          </a:p>
          <a:p>
            <a:pPr marL="288000" lvl="1" indent="0">
              <a:lnSpc>
                <a:spcPct val="110000"/>
              </a:lnSpc>
              <a:spcBef>
                <a:spcPts val="400"/>
              </a:spcBef>
              <a:buNone/>
            </a:pPr>
            <a:r>
              <a:rPr lang="es-ES_tradnl" altLang="es-CL" sz="1600" dirty="0">
                <a:solidFill>
                  <a:srgbClr val="ED6B00"/>
                </a:solidFill>
                <a:latin typeface="Calibri"/>
                <a:ea typeface="Arial"/>
                <a:cs typeface="Calibri"/>
              </a:rPr>
              <a:t>• </a:t>
            </a:r>
            <a:r>
              <a:rPr lang="es-ES_tradnl" altLang="es-CL" sz="1600" dirty="0">
                <a:solidFill>
                  <a:srgbClr val="000000"/>
                </a:solidFill>
                <a:latin typeface="Calibri"/>
                <a:ea typeface="Arial"/>
                <a:cs typeface="Calibri"/>
              </a:rPr>
              <a:t> Falta de probidad en el desempeño de sus funciones:</a:t>
            </a:r>
          </a:p>
          <a:p>
            <a:pPr marL="288000" lvl="2" indent="0">
              <a:lnSpc>
                <a:spcPct val="110000"/>
              </a:lnSpc>
              <a:spcBef>
                <a:spcPts val="400"/>
              </a:spcBef>
              <a:buNone/>
            </a:pPr>
            <a:r>
              <a:rPr lang="es-ES_tradnl" altLang="es-CL" sz="1600" dirty="0">
                <a:solidFill>
                  <a:srgbClr val="000000"/>
                </a:solidFill>
                <a:latin typeface="Calibri"/>
                <a:ea typeface="Arial"/>
                <a:cs typeface="Calibri"/>
              </a:rPr>
              <a:t>- Dentro de la empresa</a:t>
            </a:r>
          </a:p>
          <a:p>
            <a:pPr marL="288000" lvl="2" indent="0">
              <a:lnSpc>
                <a:spcPct val="110000"/>
              </a:lnSpc>
              <a:spcBef>
                <a:spcPts val="400"/>
              </a:spcBef>
              <a:buNone/>
            </a:pPr>
            <a:r>
              <a:rPr lang="es-ES_tradnl" altLang="es-CL" sz="1600" dirty="0">
                <a:solidFill>
                  <a:srgbClr val="000000"/>
                </a:solidFill>
                <a:latin typeface="Calibri"/>
                <a:ea typeface="Arial"/>
                <a:cs typeface="Calibri"/>
              </a:rPr>
              <a:t>- En desempeño de sus funciones</a:t>
            </a:r>
          </a:p>
          <a:p>
            <a:pPr marL="288000" lvl="1" indent="0">
              <a:lnSpc>
                <a:spcPct val="100000"/>
              </a:lnSpc>
              <a:spcBef>
                <a:spcPts val="400"/>
              </a:spcBef>
              <a:buClr>
                <a:srgbClr val="FF6600"/>
              </a:buClr>
              <a:buNone/>
            </a:pPr>
            <a:r>
              <a:rPr lang="es-ES_tradnl" altLang="es-CL" sz="1600" dirty="0">
                <a:solidFill>
                  <a:srgbClr val="ED6B00"/>
                </a:solidFill>
                <a:latin typeface="Calibri"/>
                <a:ea typeface="Arial"/>
                <a:cs typeface="Calibri"/>
              </a:rPr>
              <a:t>• </a:t>
            </a:r>
            <a:r>
              <a:rPr lang="es-ES_tradnl" altLang="es-CL" sz="1600" dirty="0">
                <a:solidFill>
                  <a:srgbClr val="000000"/>
                </a:solidFill>
                <a:latin typeface="Calibri"/>
                <a:ea typeface="Arial"/>
                <a:cs typeface="Calibri"/>
              </a:rPr>
              <a:t>Conductas de acoso sexual.</a:t>
            </a:r>
          </a:p>
          <a:p>
            <a:pPr marL="288000" lvl="1" indent="0">
              <a:lnSpc>
                <a:spcPct val="100000"/>
              </a:lnSpc>
              <a:spcBef>
                <a:spcPts val="400"/>
              </a:spcBef>
              <a:buClr>
                <a:srgbClr val="FF6600"/>
              </a:buClr>
              <a:buNone/>
            </a:pPr>
            <a:r>
              <a:rPr lang="es-ES_tradnl" altLang="es-CL" sz="1600" dirty="0">
                <a:solidFill>
                  <a:srgbClr val="ED6B00"/>
                </a:solidFill>
                <a:latin typeface="Calibri"/>
                <a:ea typeface="Arial"/>
                <a:cs typeface="Calibri"/>
              </a:rPr>
              <a:t>• </a:t>
            </a:r>
            <a:r>
              <a:rPr lang="es-ES_tradnl" altLang="es-CL" sz="1600" dirty="0">
                <a:solidFill>
                  <a:srgbClr val="000000"/>
                </a:solidFill>
                <a:latin typeface="Calibri"/>
                <a:ea typeface="Arial"/>
                <a:cs typeface="Calibri"/>
              </a:rPr>
              <a:t>Vías de hecho del trabajador contra el empleador o cualquier trabajador que se   desempeñe en la misma empresa.</a:t>
            </a:r>
          </a:p>
          <a:p>
            <a:pPr marL="288000" lvl="1" indent="0">
              <a:lnSpc>
                <a:spcPct val="100000"/>
              </a:lnSpc>
              <a:spcBef>
                <a:spcPts val="400"/>
              </a:spcBef>
              <a:buClr>
                <a:srgbClr val="FF6600"/>
              </a:buClr>
              <a:buNone/>
            </a:pPr>
            <a:r>
              <a:rPr lang="es-ES_tradnl" altLang="es-CL" sz="1600" dirty="0">
                <a:solidFill>
                  <a:srgbClr val="ED6B00"/>
                </a:solidFill>
                <a:latin typeface="Calibri"/>
                <a:ea typeface="Arial"/>
                <a:cs typeface="Calibri"/>
              </a:rPr>
              <a:t>• </a:t>
            </a:r>
            <a:r>
              <a:rPr lang="es-ES_tradnl" altLang="es-CL" sz="1600" dirty="0">
                <a:solidFill>
                  <a:srgbClr val="000000"/>
                </a:solidFill>
                <a:latin typeface="Calibri"/>
                <a:ea typeface="Arial"/>
                <a:cs typeface="Calibri"/>
              </a:rPr>
              <a:t>Injurias proferidas por el trabajador contra el empleador.</a:t>
            </a:r>
          </a:p>
          <a:p>
            <a:pPr marL="288000" lvl="1" indent="0">
              <a:lnSpc>
                <a:spcPct val="100000"/>
              </a:lnSpc>
              <a:spcBef>
                <a:spcPts val="400"/>
              </a:spcBef>
              <a:buClr>
                <a:srgbClr val="FF6600"/>
              </a:buClr>
              <a:buNone/>
            </a:pPr>
            <a:r>
              <a:rPr lang="es-ES_tradnl" altLang="es-CL" sz="1600" dirty="0">
                <a:solidFill>
                  <a:srgbClr val="ED6B00"/>
                </a:solidFill>
                <a:latin typeface="Calibri"/>
                <a:ea typeface="Arial"/>
                <a:cs typeface="Calibri"/>
              </a:rPr>
              <a:t>• </a:t>
            </a:r>
            <a:r>
              <a:rPr lang="es-ES_tradnl" altLang="es-CL" sz="1600" dirty="0">
                <a:solidFill>
                  <a:srgbClr val="000000"/>
                </a:solidFill>
                <a:latin typeface="Calibri"/>
                <a:ea typeface="Arial"/>
                <a:cs typeface="Calibri"/>
              </a:rPr>
              <a:t>Conducta inmoral del trabajador que afecte a la empresa donde se desempeña.</a:t>
            </a:r>
          </a:p>
          <a:p>
            <a:pPr marL="288000" lvl="1" indent="0">
              <a:lnSpc>
                <a:spcPct val="100000"/>
              </a:lnSpc>
              <a:spcBef>
                <a:spcPts val="400"/>
              </a:spcBef>
              <a:buClr>
                <a:srgbClr val="FF6600"/>
              </a:buClr>
              <a:buNone/>
            </a:pPr>
            <a:r>
              <a:rPr lang="es-ES_tradnl" altLang="es-CL" sz="1600" dirty="0">
                <a:solidFill>
                  <a:srgbClr val="ED6B00"/>
                </a:solidFill>
                <a:latin typeface="Calibri"/>
                <a:ea typeface="Arial"/>
                <a:cs typeface="Calibri"/>
              </a:rPr>
              <a:t>• </a:t>
            </a:r>
            <a:r>
              <a:rPr lang="es-ES_tradnl" altLang="es-CL" sz="1600" dirty="0">
                <a:solidFill>
                  <a:srgbClr val="000000"/>
                </a:solidFill>
                <a:latin typeface="Calibri"/>
                <a:ea typeface="Arial"/>
                <a:cs typeface="Calibri"/>
              </a:rPr>
              <a:t>Conductas de acoso laboral</a:t>
            </a:r>
          </a:p>
          <a:p>
            <a:pPr marL="180000" indent="-180000">
              <a:lnSpc>
                <a:spcPct val="110000"/>
              </a:lnSpc>
              <a:spcBef>
                <a:spcPts val="400"/>
              </a:spcBef>
            </a:pPr>
            <a:r>
              <a:rPr lang="es-ES_tradnl" altLang="es-CL" sz="1700" b="1" dirty="0">
                <a:solidFill>
                  <a:srgbClr val="000000"/>
                </a:solidFill>
                <a:latin typeface="Calibri"/>
                <a:ea typeface="Arial"/>
                <a:cs typeface="Calibri"/>
              </a:rPr>
              <a:t>Negociaciones que ejecute trabajador dentro del giro del negocio y que hubieran sido prohibidas por escrito en el respectivo contrato por el empleador.</a:t>
            </a:r>
            <a:endParaRPr lang="es-ES" altLang="es-CL" sz="1700" b="1" dirty="0">
              <a:solidFill>
                <a:srgbClr val="000000"/>
              </a:solidFill>
              <a:latin typeface="Calibri"/>
              <a:ea typeface="Arial"/>
              <a:cs typeface="Calibri"/>
            </a:endParaRPr>
          </a:p>
        </p:txBody>
      </p:sp>
      <p:sp>
        <p:nvSpPr>
          <p:cNvPr id="10" name="CuadroTexto 9">
            <a:extLst>
              <a:ext uri="{FF2B5EF4-FFF2-40B4-BE49-F238E27FC236}">
                <a16:creationId xmlns:a16="http://schemas.microsoft.com/office/drawing/2014/main" id="{1E75F0D8-7F4B-4A23-99DF-26347A86909B}"/>
              </a:ext>
            </a:extLst>
          </p:cNvPr>
          <p:cNvSpPr txBox="1"/>
          <p:nvPr/>
        </p:nvSpPr>
        <p:spPr>
          <a:xfrm>
            <a:off x="554255" y="2484462"/>
            <a:ext cx="8489659" cy="338554"/>
          </a:xfrm>
          <a:prstGeom prst="rect">
            <a:avLst/>
          </a:prstGeom>
          <a:noFill/>
        </p:spPr>
        <p:txBody>
          <a:bodyPr wrap="square" rtlCol="0">
            <a:spAutoFit/>
          </a:bodyPr>
          <a:lstStyle/>
          <a:p>
            <a:r>
              <a:rPr lang="es-CL" sz="1600" b="1" dirty="0">
                <a:solidFill>
                  <a:srgbClr val="ED6B00"/>
                </a:solidFill>
                <a:latin typeface="Calibri"/>
                <a:cs typeface="Calibri"/>
              </a:rPr>
              <a:t>Derecho a pago Feriado legal proporcional y sin derecho a indemnización</a:t>
            </a:r>
          </a:p>
        </p:txBody>
      </p:sp>
    </p:spTree>
    <p:extLst>
      <p:ext uri="{BB962C8B-B14F-4D97-AF65-F5344CB8AC3E}">
        <p14:creationId xmlns:p14="http://schemas.microsoft.com/office/powerpoint/2010/main" val="39679048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8162" y="2174766"/>
            <a:ext cx="6510338" cy="369332"/>
          </a:xfrm>
          <a:prstGeom prst="rect">
            <a:avLst/>
          </a:prstGeom>
        </p:spPr>
        <p:txBody>
          <a:bodyPr wrap="square">
            <a:spAutoFit/>
          </a:bodyPr>
          <a:lstStyle/>
          <a:p>
            <a:r>
              <a:rPr lang="es-CL" sz="1800" b="1" dirty="0">
                <a:latin typeface="Calibri"/>
                <a:cs typeface="Calibri"/>
              </a:rPr>
              <a:t>Causales de Término Art. 160 C.T.</a:t>
            </a:r>
          </a:p>
        </p:txBody>
      </p:sp>
      <p:sp>
        <p:nvSpPr>
          <p:cNvPr id="4" name="Rectángulo 3"/>
          <p:cNvSpPr/>
          <p:nvPr/>
        </p:nvSpPr>
        <p:spPr>
          <a:xfrm>
            <a:off x="436562" y="1111806"/>
            <a:ext cx="6434137" cy="819199"/>
          </a:xfrm>
          <a:prstGeom prst="rect">
            <a:avLst/>
          </a:prstGeom>
        </p:spPr>
        <p:txBody>
          <a:bodyPr wrap="square">
            <a:spAutoFit/>
          </a:bodyPr>
          <a:lstStyle/>
          <a:p>
            <a:pPr algn="just">
              <a:lnSpc>
                <a:spcPct val="90000"/>
              </a:lnSpc>
            </a:pPr>
            <a:r>
              <a:rPr lang="es-ES" sz="2600" b="1" dirty="0">
                <a:solidFill>
                  <a:srgbClr val="ED6B00"/>
                </a:solidFill>
                <a:latin typeface="Calibri"/>
                <a:ea typeface="Calibri"/>
                <a:cs typeface="Calibri"/>
              </a:rPr>
              <a:t>SISTEMA CHILENO DE </a:t>
            </a:r>
            <a:br>
              <a:rPr lang="es-ES" sz="2600" b="1" dirty="0">
                <a:solidFill>
                  <a:srgbClr val="ED6B00"/>
                </a:solidFill>
                <a:latin typeface="Calibri"/>
                <a:ea typeface="Calibri"/>
                <a:cs typeface="Calibri"/>
              </a:rPr>
            </a:br>
            <a:r>
              <a:rPr lang="es-ES" sz="2600" b="1" dirty="0">
                <a:solidFill>
                  <a:srgbClr val="ED6B00"/>
                </a:solidFill>
                <a:latin typeface="Calibri"/>
                <a:ea typeface="Calibri"/>
                <a:cs typeface="Calibri"/>
              </a:rPr>
              <a:t>TERMINACIÓN DE CONTRATO DE TRABAJO</a:t>
            </a:r>
            <a:endParaRPr lang="es-CL" sz="2600" b="1" dirty="0">
              <a:solidFill>
                <a:srgbClr val="ED6B00"/>
              </a:solidFill>
              <a:latin typeface="Calibri"/>
              <a:ea typeface="Calibri"/>
              <a:cs typeface="Calibri"/>
            </a:endParaRPr>
          </a:p>
        </p:txBody>
      </p:sp>
      <p:sp>
        <p:nvSpPr>
          <p:cNvPr id="5" name="Google Shape;101;p3"/>
          <p:cNvSpPr/>
          <p:nvPr/>
        </p:nvSpPr>
        <p:spPr>
          <a:xfrm>
            <a:off x="500575" y="2628900"/>
            <a:ext cx="8211625" cy="4241800"/>
          </a:xfrm>
          <a:prstGeom prst="roundRect">
            <a:avLst>
              <a:gd name="adj" fmla="val 528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379" y="2576189"/>
            <a:ext cx="536896" cy="511923"/>
          </a:xfrm>
          <a:prstGeom prst="rect">
            <a:avLst/>
          </a:prstGeom>
        </p:spPr>
      </p:pic>
      <p:sp>
        <p:nvSpPr>
          <p:cNvPr id="7" name="Rectangle 3">
            <a:extLst>
              <a:ext uri="{FF2B5EF4-FFF2-40B4-BE49-F238E27FC236}">
                <a16:creationId xmlns:a16="http://schemas.microsoft.com/office/drawing/2014/main" id="{5BAE8C25-2B1F-4D38-87F8-4542ADB88C10}"/>
              </a:ext>
            </a:extLst>
          </p:cNvPr>
          <p:cNvSpPr txBox="1">
            <a:spLocks noChangeArrowheads="1"/>
          </p:cNvSpPr>
          <p:nvPr/>
        </p:nvSpPr>
        <p:spPr>
          <a:xfrm>
            <a:off x="586006" y="2727282"/>
            <a:ext cx="8229600" cy="416369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buSzPct val="80000"/>
              <a:buFont typeface="Arial"/>
              <a:buChar char="•"/>
            </a:pPr>
            <a:r>
              <a:rPr lang="es-ES_tradnl" altLang="es-CL" sz="1700" b="1" dirty="0">
                <a:latin typeface="Calibri"/>
                <a:cs typeface="Calibri"/>
              </a:rPr>
              <a:t>No concurrencia sin causa justificada</a:t>
            </a:r>
          </a:p>
          <a:p>
            <a:pPr lvl="1">
              <a:spcBef>
                <a:spcPts val="300"/>
              </a:spcBef>
              <a:buSzPct val="80000"/>
              <a:buFont typeface="Courier New"/>
              <a:buChar char="o"/>
            </a:pPr>
            <a:r>
              <a:rPr lang="es-ES_tradnl" altLang="es-CL" sz="1700" dirty="0">
                <a:latin typeface="Calibri"/>
                <a:cs typeface="Calibri"/>
              </a:rPr>
              <a:t>Dos días seguidos</a:t>
            </a:r>
          </a:p>
          <a:p>
            <a:pPr lvl="1">
              <a:spcBef>
                <a:spcPts val="300"/>
              </a:spcBef>
              <a:buSzPct val="80000"/>
              <a:buFont typeface="Courier New"/>
              <a:buChar char="o"/>
            </a:pPr>
            <a:r>
              <a:rPr lang="es-ES_tradnl" altLang="es-CL" sz="1700" dirty="0">
                <a:latin typeface="Calibri"/>
                <a:cs typeface="Calibri"/>
              </a:rPr>
              <a:t>Dos Lunes al mes</a:t>
            </a:r>
          </a:p>
          <a:p>
            <a:pPr lvl="1">
              <a:spcBef>
                <a:spcPts val="300"/>
              </a:spcBef>
              <a:buSzPct val="80000"/>
              <a:buFont typeface="Courier New"/>
              <a:buChar char="o"/>
            </a:pPr>
            <a:r>
              <a:rPr lang="es-ES_tradnl" altLang="es-CL" sz="1700" dirty="0">
                <a:latin typeface="Calibri"/>
                <a:cs typeface="Calibri"/>
              </a:rPr>
              <a:t>Tres días al mes</a:t>
            </a:r>
          </a:p>
          <a:p>
            <a:pPr lvl="1">
              <a:spcBef>
                <a:spcPts val="300"/>
              </a:spcBef>
              <a:buSzPct val="80000"/>
              <a:buFont typeface="Courier New"/>
              <a:buChar char="o"/>
            </a:pPr>
            <a:r>
              <a:rPr lang="es-ES_tradnl" altLang="es-CL" sz="1700" dirty="0">
                <a:latin typeface="Calibri"/>
                <a:cs typeface="Calibri"/>
              </a:rPr>
              <a:t>Trabajador cuya ausencia signifique perturbación grave en la marcha de la empresa.</a:t>
            </a:r>
          </a:p>
          <a:p>
            <a:pPr>
              <a:spcBef>
                <a:spcPts val="300"/>
              </a:spcBef>
            </a:pPr>
            <a:r>
              <a:rPr lang="es-ES_tradnl" altLang="es-CL" sz="1700" b="1" dirty="0">
                <a:latin typeface="Calibri"/>
                <a:cs typeface="Calibri"/>
              </a:rPr>
              <a:t>Abandono del trabajo</a:t>
            </a:r>
          </a:p>
          <a:p>
            <a:pPr lvl="1">
              <a:spcBef>
                <a:spcPts val="300"/>
              </a:spcBef>
              <a:buSzPct val="80000"/>
              <a:buFont typeface="Courier New"/>
              <a:buChar char="o"/>
            </a:pPr>
            <a:r>
              <a:rPr lang="es-ES_tradnl" altLang="es-CL" sz="1700" dirty="0">
                <a:latin typeface="Calibri"/>
                <a:cs typeface="Calibri"/>
              </a:rPr>
              <a:t>Salida intempestiva e injustificada, durante las horas del trabajo, sin permiso del empleador.</a:t>
            </a:r>
          </a:p>
          <a:p>
            <a:pPr lvl="1">
              <a:spcBef>
                <a:spcPts val="300"/>
              </a:spcBef>
              <a:buSzPct val="80000"/>
              <a:buFont typeface="Courier New"/>
              <a:buChar char="o"/>
            </a:pPr>
            <a:r>
              <a:rPr lang="es-ES_tradnl" altLang="es-CL" sz="1700" dirty="0">
                <a:latin typeface="Calibri"/>
                <a:cs typeface="Calibri"/>
              </a:rPr>
              <a:t>Negativa a trabajar sin causa justificada en las faenas convenidas en el contrato.</a:t>
            </a:r>
          </a:p>
          <a:p>
            <a:pPr lvl="1">
              <a:lnSpc>
                <a:spcPts val="40"/>
              </a:lnSpc>
              <a:spcBef>
                <a:spcPts val="300"/>
              </a:spcBef>
              <a:buSzPct val="80000"/>
              <a:buFont typeface="Courier New"/>
              <a:buChar char="o"/>
            </a:pPr>
            <a:endParaRPr lang="es-ES_tradnl" altLang="es-CL" sz="1700" dirty="0">
              <a:latin typeface="Calibri"/>
              <a:cs typeface="Calibri"/>
            </a:endParaRPr>
          </a:p>
          <a:p>
            <a:pPr>
              <a:spcBef>
                <a:spcPts val="300"/>
              </a:spcBef>
            </a:pPr>
            <a:r>
              <a:rPr lang="es-ES_tradnl" altLang="es-CL" sz="1700" b="1" dirty="0">
                <a:latin typeface="Calibri"/>
                <a:cs typeface="Calibri"/>
              </a:rPr>
              <a:t>Actos u omisiones temerarias que afecten la seguridad o funcionamiento de la empresa, a la seguridad o a la actividad de los trabajadores, o la salud de estos.</a:t>
            </a:r>
          </a:p>
          <a:p>
            <a:pPr>
              <a:spcBef>
                <a:spcPts val="300"/>
              </a:spcBef>
            </a:pPr>
            <a:r>
              <a:rPr lang="es-ES_tradnl" altLang="es-CL" sz="1700" b="1" dirty="0">
                <a:latin typeface="Calibri"/>
                <a:cs typeface="Calibri"/>
              </a:rPr>
              <a:t>El perjuicio material causado intencionalmente en las instalaciones, máquinas, herramientas, útiles de trabajo, productos o mercaderías.</a:t>
            </a:r>
          </a:p>
          <a:p>
            <a:pPr>
              <a:spcBef>
                <a:spcPts val="300"/>
              </a:spcBef>
            </a:pPr>
            <a:r>
              <a:rPr lang="es-ES_tradnl" altLang="es-CL" sz="1700" b="1" dirty="0">
                <a:latin typeface="Calibri"/>
                <a:cs typeface="Calibri"/>
              </a:rPr>
              <a:t>Incumplimiento grave de las obligaciones del contrato.</a:t>
            </a:r>
          </a:p>
        </p:txBody>
      </p:sp>
    </p:spTree>
    <p:extLst>
      <p:ext uri="{BB962C8B-B14F-4D97-AF65-F5344CB8AC3E}">
        <p14:creationId xmlns:p14="http://schemas.microsoft.com/office/powerpoint/2010/main" val="24277542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8162" y="2174766"/>
            <a:ext cx="6510338" cy="369332"/>
          </a:xfrm>
          <a:prstGeom prst="rect">
            <a:avLst/>
          </a:prstGeom>
        </p:spPr>
        <p:txBody>
          <a:bodyPr wrap="square">
            <a:spAutoFit/>
          </a:bodyPr>
          <a:lstStyle/>
          <a:p>
            <a:r>
              <a:rPr lang="es-CL" sz="1800" b="1" dirty="0">
                <a:latin typeface="Calibri"/>
                <a:cs typeface="Calibri"/>
              </a:rPr>
              <a:t>Causales de Término Art. 161 C.T.</a:t>
            </a:r>
          </a:p>
        </p:txBody>
      </p:sp>
      <p:sp>
        <p:nvSpPr>
          <p:cNvPr id="4" name="Rectángulo 3"/>
          <p:cNvSpPr/>
          <p:nvPr/>
        </p:nvSpPr>
        <p:spPr>
          <a:xfrm>
            <a:off x="436562" y="1111806"/>
            <a:ext cx="6434137" cy="819199"/>
          </a:xfrm>
          <a:prstGeom prst="rect">
            <a:avLst/>
          </a:prstGeom>
        </p:spPr>
        <p:txBody>
          <a:bodyPr wrap="square">
            <a:spAutoFit/>
          </a:bodyPr>
          <a:lstStyle/>
          <a:p>
            <a:pPr algn="just">
              <a:lnSpc>
                <a:spcPct val="90000"/>
              </a:lnSpc>
            </a:pPr>
            <a:r>
              <a:rPr lang="es-ES" sz="2600" b="1" dirty="0">
                <a:solidFill>
                  <a:srgbClr val="ED6B00"/>
                </a:solidFill>
                <a:latin typeface="Calibri"/>
                <a:ea typeface="Calibri"/>
                <a:cs typeface="Calibri"/>
              </a:rPr>
              <a:t>SISTEMA CHILENO DE </a:t>
            </a:r>
            <a:br>
              <a:rPr lang="es-ES" sz="2600" b="1" dirty="0">
                <a:solidFill>
                  <a:srgbClr val="ED6B00"/>
                </a:solidFill>
                <a:latin typeface="Calibri"/>
                <a:ea typeface="Calibri"/>
                <a:cs typeface="Calibri"/>
              </a:rPr>
            </a:br>
            <a:r>
              <a:rPr lang="es-ES" sz="2600" b="1" dirty="0">
                <a:solidFill>
                  <a:srgbClr val="ED6B00"/>
                </a:solidFill>
                <a:latin typeface="Calibri"/>
                <a:ea typeface="Calibri"/>
                <a:cs typeface="Calibri"/>
              </a:rPr>
              <a:t>TERMINACIÓN DE CONTRATO DE TRABAJO</a:t>
            </a:r>
            <a:endParaRPr lang="es-CL" sz="2600" b="1" dirty="0">
              <a:solidFill>
                <a:srgbClr val="ED6B00"/>
              </a:solidFill>
              <a:latin typeface="Calibri"/>
              <a:ea typeface="Calibri"/>
              <a:cs typeface="Calibri"/>
            </a:endParaRPr>
          </a:p>
        </p:txBody>
      </p:sp>
      <p:sp>
        <p:nvSpPr>
          <p:cNvPr id="5" name="Google Shape;101;p3"/>
          <p:cNvSpPr/>
          <p:nvPr/>
        </p:nvSpPr>
        <p:spPr>
          <a:xfrm>
            <a:off x="500575" y="2628900"/>
            <a:ext cx="8211625" cy="4241800"/>
          </a:xfrm>
          <a:prstGeom prst="roundRect">
            <a:avLst>
              <a:gd name="adj" fmla="val 528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379" y="2576189"/>
            <a:ext cx="536896" cy="511923"/>
          </a:xfrm>
          <a:prstGeom prst="rect">
            <a:avLst/>
          </a:prstGeom>
        </p:spPr>
      </p:pic>
      <p:sp>
        <p:nvSpPr>
          <p:cNvPr id="8" name="Rectangle 3">
            <a:extLst>
              <a:ext uri="{FF2B5EF4-FFF2-40B4-BE49-F238E27FC236}">
                <a16:creationId xmlns:a16="http://schemas.microsoft.com/office/drawing/2014/main" id="{A7056B86-3481-451F-ABD4-73E73D0CAEB7}"/>
              </a:ext>
            </a:extLst>
          </p:cNvPr>
          <p:cNvSpPr txBox="1">
            <a:spLocks noChangeArrowheads="1"/>
          </p:cNvSpPr>
          <p:nvPr/>
        </p:nvSpPr>
        <p:spPr>
          <a:xfrm>
            <a:off x="711665" y="2903057"/>
            <a:ext cx="8208627" cy="39630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_tradnl" altLang="es-CL" sz="1800" b="1" dirty="0">
                <a:solidFill>
                  <a:srgbClr val="ED6B00"/>
                </a:solidFill>
                <a:latin typeface="Calibri"/>
                <a:cs typeface="Calibri"/>
              </a:rPr>
              <a:t>El empleador podrá poner término al CT invocando como causal: </a:t>
            </a:r>
          </a:p>
          <a:p>
            <a:pPr>
              <a:lnSpc>
                <a:spcPct val="100000"/>
              </a:lnSpc>
            </a:pPr>
            <a:r>
              <a:rPr lang="es-ES_tradnl" altLang="es-CL" sz="1800" b="1" dirty="0">
                <a:latin typeface="Calibri"/>
                <a:cs typeface="Calibri"/>
              </a:rPr>
              <a:t>Inc. 1º: N.E.E.S. Puede ser justificado si el despido </a:t>
            </a:r>
            <a:r>
              <a:rPr lang="es-ES_tradnl" altLang="es-CL" sz="1800" b="1" dirty="0">
                <a:effectLst>
                  <a:outerShdw blurRad="38100" dist="38100" dir="2700000" algn="tl">
                    <a:srgbClr val="C0C0C0"/>
                  </a:outerShdw>
                </a:effectLst>
                <a:latin typeface="Calibri"/>
                <a:cs typeface="Calibri"/>
              </a:rPr>
              <a:t> </a:t>
            </a:r>
            <a:r>
              <a:rPr lang="es-ES_tradnl" altLang="es-CL" sz="1800" b="1" dirty="0">
                <a:latin typeface="Calibri"/>
                <a:cs typeface="Calibri"/>
              </a:rPr>
              <a:t>se basa en:</a:t>
            </a:r>
          </a:p>
          <a:p>
            <a:pPr marL="457200" lvl="1" indent="0">
              <a:lnSpc>
                <a:spcPct val="100000"/>
              </a:lnSpc>
              <a:buNone/>
            </a:pPr>
            <a:r>
              <a:rPr lang="es-ES_tradnl" altLang="es-CL" sz="1800" dirty="0">
                <a:latin typeface="Calibri"/>
                <a:cs typeface="Calibri"/>
              </a:rPr>
              <a:t>- Racionalización</a:t>
            </a:r>
          </a:p>
          <a:p>
            <a:pPr marL="457200" lvl="1" indent="0">
              <a:lnSpc>
                <a:spcPct val="100000"/>
              </a:lnSpc>
              <a:buNone/>
            </a:pPr>
            <a:r>
              <a:rPr lang="es-ES_tradnl" altLang="es-CL" sz="1800" dirty="0">
                <a:latin typeface="Calibri"/>
                <a:cs typeface="Calibri"/>
              </a:rPr>
              <a:t>- Modernización</a:t>
            </a:r>
          </a:p>
          <a:p>
            <a:pPr marL="457200" lvl="1" indent="0">
              <a:lnSpc>
                <a:spcPct val="100000"/>
              </a:lnSpc>
              <a:buNone/>
            </a:pPr>
            <a:r>
              <a:rPr lang="es-ES_tradnl" altLang="es-CL" sz="1800" dirty="0">
                <a:latin typeface="Calibri"/>
                <a:cs typeface="Calibri"/>
              </a:rPr>
              <a:t>- Bajas en la productividad.</a:t>
            </a:r>
          </a:p>
          <a:p>
            <a:pPr marL="457200" lvl="1" indent="0">
              <a:lnSpc>
                <a:spcPct val="100000"/>
              </a:lnSpc>
              <a:buNone/>
            </a:pPr>
            <a:r>
              <a:rPr lang="es-ES_tradnl" altLang="es-CL" sz="1800" dirty="0">
                <a:latin typeface="Calibri"/>
                <a:cs typeface="Calibri"/>
              </a:rPr>
              <a:t>- Cambios en las condiciones del mercado o economía.</a:t>
            </a:r>
          </a:p>
          <a:p>
            <a:pPr>
              <a:lnSpc>
                <a:spcPct val="100000"/>
              </a:lnSpc>
            </a:pPr>
            <a:r>
              <a:rPr lang="es-ES_tradnl" altLang="es-CL" sz="1800" b="1" dirty="0">
                <a:latin typeface="Calibri"/>
                <a:cs typeface="Calibri"/>
              </a:rPr>
              <a:t>Inc. 2º: Desahucio</a:t>
            </a:r>
            <a:r>
              <a:rPr lang="es-ES_tradnl" altLang="es-CL" sz="1800" dirty="0">
                <a:latin typeface="Calibri"/>
                <a:cs typeface="Calibri"/>
              </a:rPr>
              <a:t>.</a:t>
            </a:r>
          </a:p>
          <a:p>
            <a:pPr>
              <a:lnSpc>
                <a:spcPct val="100000"/>
              </a:lnSpc>
            </a:pPr>
            <a:r>
              <a:rPr lang="es-ES_tradnl" altLang="es-CL" sz="1800" b="1" dirty="0">
                <a:latin typeface="Calibri"/>
                <a:cs typeface="Calibri"/>
              </a:rPr>
              <a:t>Excepción: no aplicable a quienes gocen de licencia médica por enfermedad.</a:t>
            </a:r>
          </a:p>
          <a:p>
            <a:pPr>
              <a:lnSpc>
                <a:spcPct val="100000"/>
              </a:lnSpc>
            </a:pPr>
            <a:r>
              <a:rPr lang="es-ES_tradnl" altLang="es-CL" sz="1800" b="1" dirty="0">
                <a:latin typeface="Calibri"/>
                <a:cs typeface="Calibri"/>
              </a:rPr>
              <a:t>Derecho a Indemnización- Art. 163.</a:t>
            </a:r>
          </a:p>
          <a:p>
            <a:pPr>
              <a:lnSpc>
                <a:spcPct val="100000"/>
              </a:lnSpc>
            </a:pPr>
            <a:r>
              <a:rPr lang="es-ES_tradnl" altLang="es-CL" sz="1800" b="1" dirty="0">
                <a:latin typeface="Calibri"/>
                <a:cs typeface="Calibri"/>
              </a:rPr>
              <a:t>Derecho a Feriado Legal proporcional</a:t>
            </a:r>
            <a:r>
              <a:rPr lang="es-ES_tradnl" altLang="es-CL" sz="1800" dirty="0">
                <a:latin typeface="Calibri"/>
                <a:cs typeface="Calibri"/>
              </a:rPr>
              <a:t>.</a:t>
            </a:r>
            <a:endParaRPr lang="es-ES" altLang="es-CL" sz="1800" dirty="0">
              <a:latin typeface="Calibri"/>
              <a:cs typeface="Calibri"/>
            </a:endParaRPr>
          </a:p>
        </p:txBody>
      </p:sp>
    </p:spTree>
    <p:extLst>
      <p:ext uri="{BB962C8B-B14F-4D97-AF65-F5344CB8AC3E}">
        <p14:creationId xmlns:p14="http://schemas.microsoft.com/office/powerpoint/2010/main" val="25411703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36562" y="1111806"/>
            <a:ext cx="6434137" cy="819199"/>
          </a:xfrm>
          <a:prstGeom prst="rect">
            <a:avLst/>
          </a:prstGeom>
        </p:spPr>
        <p:txBody>
          <a:bodyPr wrap="square">
            <a:spAutoFit/>
          </a:bodyPr>
          <a:lstStyle/>
          <a:p>
            <a:pPr algn="just">
              <a:lnSpc>
                <a:spcPct val="90000"/>
              </a:lnSpc>
            </a:pPr>
            <a:r>
              <a:rPr lang="es-ES" sz="2600" b="1" dirty="0">
                <a:solidFill>
                  <a:srgbClr val="ED6B00"/>
                </a:solidFill>
                <a:latin typeface="Calibri"/>
                <a:ea typeface="Calibri"/>
                <a:cs typeface="Calibri"/>
              </a:rPr>
              <a:t>SISTEMA CHILENO DE </a:t>
            </a:r>
            <a:br>
              <a:rPr lang="es-ES" sz="2600" b="1" dirty="0">
                <a:solidFill>
                  <a:srgbClr val="ED6B00"/>
                </a:solidFill>
                <a:latin typeface="Calibri"/>
                <a:ea typeface="Calibri"/>
                <a:cs typeface="Calibri"/>
              </a:rPr>
            </a:br>
            <a:r>
              <a:rPr lang="es-ES" sz="2600" b="1" dirty="0">
                <a:solidFill>
                  <a:srgbClr val="ED6B00"/>
                </a:solidFill>
                <a:latin typeface="Calibri"/>
                <a:ea typeface="Calibri"/>
                <a:cs typeface="Calibri"/>
              </a:rPr>
              <a:t>TERMINACIÓN DE CONTRATO DE TRABAJO</a:t>
            </a:r>
            <a:endParaRPr lang="es-CL" sz="2600" b="1" dirty="0">
              <a:solidFill>
                <a:srgbClr val="ED6B00"/>
              </a:solidFill>
              <a:latin typeface="Calibri"/>
              <a:ea typeface="Calibri"/>
              <a:cs typeface="Calibri"/>
            </a:endParaRPr>
          </a:p>
        </p:txBody>
      </p:sp>
      <p:sp>
        <p:nvSpPr>
          <p:cNvPr id="14" name="Google Shape;173;p6"/>
          <p:cNvSpPr/>
          <p:nvPr/>
        </p:nvSpPr>
        <p:spPr>
          <a:xfrm>
            <a:off x="453433" y="2286000"/>
            <a:ext cx="7611067" cy="4546600"/>
          </a:xfrm>
          <a:prstGeom prst="roundRect">
            <a:avLst>
              <a:gd name="adj" fmla="val 5667"/>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1" name="Imagen 10"/>
          <p:cNvPicPr>
            <a:picLocks noChangeAspect="1"/>
          </p:cNvPicPr>
          <p:nvPr/>
        </p:nvPicPr>
        <p:blipFill>
          <a:blip r:embed="rId2"/>
          <a:stretch>
            <a:fillRect/>
          </a:stretch>
        </p:blipFill>
        <p:spPr>
          <a:xfrm>
            <a:off x="5816600" y="4660900"/>
            <a:ext cx="3464618" cy="2171700"/>
          </a:xfrm>
          <a:prstGeom prst="rect">
            <a:avLst/>
          </a:prstGeom>
        </p:spPr>
      </p:pic>
      <p:sp>
        <p:nvSpPr>
          <p:cNvPr id="13" name="CuadroTexto 12">
            <a:extLst>
              <a:ext uri="{FF2B5EF4-FFF2-40B4-BE49-F238E27FC236}">
                <a16:creationId xmlns:a16="http://schemas.microsoft.com/office/drawing/2014/main" id="{46F7599A-18F7-4928-89EE-D275944B53C7}"/>
              </a:ext>
            </a:extLst>
          </p:cNvPr>
          <p:cNvSpPr txBox="1"/>
          <p:nvPr/>
        </p:nvSpPr>
        <p:spPr>
          <a:xfrm>
            <a:off x="681255" y="4745672"/>
            <a:ext cx="4843245" cy="191590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10000"/>
              </a:lnSpc>
              <a:spcBef>
                <a:spcPts val="900"/>
              </a:spcBef>
            </a:pPr>
            <a:r>
              <a:rPr lang="es-CL" sz="1800" dirty="0">
                <a:latin typeface="Calibri"/>
                <a:cs typeface="Calibri"/>
              </a:rPr>
              <a:t>En el caso que el empleador aplique el art. 161 y no pueda justificar las necesidades de la empresa, establecimiento o servicio, y el trabajador demande en tribunales del trabajo, el empleador será sancionado hasta un 30% de la indemnización a favor del trabajador.</a:t>
            </a:r>
          </a:p>
        </p:txBody>
      </p:sp>
      <p:sp>
        <p:nvSpPr>
          <p:cNvPr id="10" name="CuadroTexto 9">
            <a:extLst>
              <a:ext uri="{FF2B5EF4-FFF2-40B4-BE49-F238E27FC236}">
                <a16:creationId xmlns:a16="http://schemas.microsoft.com/office/drawing/2014/main" id="{46F7599A-18F7-4928-89EE-D275944B53C7}"/>
              </a:ext>
            </a:extLst>
          </p:cNvPr>
          <p:cNvSpPr txBox="1"/>
          <p:nvPr/>
        </p:nvSpPr>
        <p:spPr>
          <a:xfrm>
            <a:off x="681255" y="2535872"/>
            <a:ext cx="6545045" cy="264072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10000"/>
              </a:lnSpc>
              <a:spcBef>
                <a:spcPts val="900"/>
              </a:spcBef>
            </a:pPr>
            <a:r>
              <a:rPr lang="es-CL" sz="1800" dirty="0">
                <a:latin typeface="Calibri"/>
                <a:cs typeface="Calibri"/>
              </a:rPr>
              <a:t>Para que el empleador pueda aplicar las causales de despido por el artículo 160, debe tener las evidencias o pruebas que fundamente el despido, en caso contrario el trabajador puede demandar en los tribunales de trabajo, y el juez puede sancionar que el empleador pague indemnizaciones de acuerdo al art. 163 del C.T. y multarlo hasta con un 100% de las indemnizaciones a las que tendría </a:t>
            </a:r>
            <a:br>
              <a:rPr lang="es-CL" sz="1800" dirty="0">
                <a:latin typeface="Calibri"/>
                <a:cs typeface="Calibri"/>
              </a:rPr>
            </a:br>
            <a:r>
              <a:rPr lang="es-CL" sz="1800" dirty="0">
                <a:latin typeface="Calibri"/>
                <a:cs typeface="Calibri"/>
              </a:rPr>
              <a:t>derecho el trabajador.</a:t>
            </a:r>
          </a:p>
          <a:p>
            <a:pPr>
              <a:spcBef>
                <a:spcPts val="900"/>
              </a:spcBef>
            </a:pPr>
            <a:endParaRPr lang="es-CL" sz="1800" dirty="0">
              <a:latin typeface="Calibri"/>
              <a:cs typeface="Calibri"/>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679" y="2288815"/>
            <a:ext cx="638496" cy="608797"/>
          </a:xfrm>
          <a:prstGeom prst="rect">
            <a:avLst/>
          </a:prstGeom>
        </p:spPr>
      </p:pic>
    </p:spTree>
    <p:extLst>
      <p:ext uri="{BB962C8B-B14F-4D97-AF65-F5344CB8AC3E}">
        <p14:creationId xmlns:p14="http://schemas.microsoft.com/office/powerpoint/2010/main" val="21523615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3;p6"/>
          <p:cNvSpPr/>
          <p:nvPr/>
        </p:nvSpPr>
        <p:spPr>
          <a:xfrm>
            <a:off x="478833" y="5194300"/>
            <a:ext cx="7792042" cy="1600200"/>
          </a:xfrm>
          <a:prstGeom prst="roundRect">
            <a:avLst>
              <a:gd name="adj" fmla="val 5667"/>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 name="Rectángulo 2"/>
          <p:cNvSpPr/>
          <p:nvPr/>
        </p:nvSpPr>
        <p:spPr>
          <a:xfrm>
            <a:off x="538162" y="2123966"/>
            <a:ext cx="6510338" cy="400110"/>
          </a:xfrm>
          <a:prstGeom prst="rect">
            <a:avLst/>
          </a:prstGeom>
        </p:spPr>
        <p:txBody>
          <a:bodyPr wrap="square">
            <a:spAutoFit/>
          </a:bodyPr>
          <a:lstStyle/>
          <a:p>
            <a:r>
              <a:rPr lang="es-CL" sz="2000" b="1" dirty="0">
                <a:latin typeface="Calibri"/>
                <a:cs typeface="Calibri"/>
              </a:rPr>
              <a:t>AUTO DESPIDO</a:t>
            </a:r>
          </a:p>
        </p:txBody>
      </p:sp>
      <p:sp>
        <p:nvSpPr>
          <p:cNvPr id="4" name="Rectángulo 3"/>
          <p:cNvSpPr/>
          <p:nvPr/>
        </p:nvSpPr>
        <p:spPr>
          <a:xfrm>
            <a:off x="436562" y="1111806"/>
            <a:ext cx="6434137" cy="819199"/>
          </a:xfrm>
          <a:prstGeom prst="rect">
            <a:avLst/>
          </a:prstGeom>
        </p:spPr>
        <p:txBody>
          <a:bodyPr wrap="square">
            <a:spAutoFit/>
          </a:bodyPr>
          <a:lstStyle/>
          <a:p>
            <a:pPr algn="just">
              <a:lnSpc>
                <a:spcPct val="90000"/>
              </a:lnSpc>
            </a:pPr>
            <a:r>
              <a:rPr lang="es-ES" sz="2600" b="1" dirty="0">
                <a:solidFill>
                  <a:srgbClr val="ED6B00"/>
                </a:solidFill>
                <a:latin typeface="Calibri"/>
                <a:ea typeface="Calibri"/>
                <a:cs typeface="Calibri"/>
              </a:rPr>
              <a:t>SISTEMA CHILENO DE </a:t>
            </a:r>
            <a:br>
              <a:rPr lang="es-ES" sz="2600" b="1" dirty="0">
                <a:solidFill>
                  <a:srgbClr val="ED6B00"/>
                </a:solidFill>
                <a:latin typeface="Calibri"/>
                <a:ea typeface="Calibri"/>
                <a:cs typeface="Calibri"/>
              </a:rPr>
            </a:br>
            <a:r>
              <a:rPr lang="es-ES" sz="2600" b="1" dirty="0">
                <a:solidFill>
                  <a:srgbClr val="ED6B00"/>
                </a:solidFill>
                <a:latin typeface="Calibri"/>
                <a:ea typeface="Calibri"/>
                <a:cs typeface="Calibri"/>
              </a:rPr>
              <a:t>TERMINACIÓN DE CONTRATO DE TRABAJO</a:t>
            </a:r>
            <a:endParaRPr lang="es-CL" sz="2600" b="1" dirty="0">
              <a:solidFill>
                <a:srgbClr val="ED6B00"/>
              </a:solidFill>
              <a:latin typeface="Calibri"/>
              <a:ea typeface="Calibri"/>
              <a:cs typeface="Calibri"/>
            </a:endParaRPr>
          </a:p>
        </p:txBody>
      </p:sp>
      <p:sp>
        <p:nvSpPr>
          <p:cNvPr id="5" name="Google Shape;101;p3"/>
          <p:cNvSpPr/>
          <p:nvPr/>
        </p:nvSpPr>
        <p:spPr>
          <a:xfrm>
            <a:off x="500576" y="2603500"/>
            <a:ext cx="7770300" cy="2082800"/>
          </a:xfrm>
          <a:prstGeom prst="roundRect">
            <a:avLst>
              <a:gd name="adj" fmla="val 528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652462" y="2713376"/>
            <a:ext cx="7424738" cy="1749197"/>
          </a:xfrm>
          <a:prstGeom prst="rect">
            <a:avLst/>
          </a:prstGeom>
        </p:spPr>
        <p:txBody>
          <a:bodyPr wrap="square">
            <a:spAutoFit/>
          </a:bodyPr>
          <a:lstStyle/>
          <a:p>
            <a:pPr>
              <a:spcBef>
                <a:spcPts val="700"/>
              </a:spcBef>
            </a:pPr>
            <a:r>
              <a:rPr lang="es-ES" sz="1600" dirty="0">
                <a:latin typeface="Calibri"/>
                <a:cs typeface="Calibri"/>
              </a:rPr>
              <a:t>El trabajador que sienta que sus derechos han sido vulnerados o se siente presionado a renunciar, podrá invocar la causal del Art. Nº171 del Código del Trabajo, utilizando una causal en contra de su empleador.</a:t>
            </a:r>
          </a:p>
          <a:p>
            <a:pPr>
              <a:spcBef>
                <a:spcPts val="700"/>
              </a:spcBef>
            </a:pPr>
            <a:r>
              <a:rPr lang="es-ES" sz="1600" b="1" dirty="0">
                <a:latin typeface="Calibri"/>
                <a:cs typeface="Calibri"/>
              </a:rPr>
              <a:t>Por ejemplo: </a:t>
            </a:r>
            <a:r>
              <a:rPr lang="es-ES" sz="1600" i="1" dirty="0">
                <a:latin typeface="Calibri"/>
                <a:cs typeface="Calibri"/>
              </a:rPr>
              <a:t>el no pago de imposiciones sería una causal de auto despido.</a:t>
            </a:r>
          </a:p>
          <a:p>
            <a:pPr>
              <a:spcBef>
                <a:spcPts val="700"/>
              </a:spcBef>
            </a:pPr>
            <a:r>
              <a:rPr lang="es-ES" sz="1600" dirty="0">
                <a:latin typeface="Calibri"/>
                <a:cs typeface="Calibri"/>
              </a:rPr>
              <a:t>Esta causal debe ser presentada directamente en los tribunales laborales competentes por parte del trabajador.</a:t>
            </a:r>
          </a:p>
        </p:txBody>
      </p:sp>
      <p:sp>
        <p:nvSpPr>
          <p:cNvPr id="9" name="CuadroTexto 8">
            <a:extLst>
              <a:ext uri="{FF2B5EF4-FFF2-40B4-BE49-F238E27FC236}">
                <a16:creationId xmlns:a16="http://schemas.microsoft.com/office/drawing/2014/main" id="{AF400C06-CE64-4CB0-B91A-8CDCDC6DAEEE}"/>
              </a:ext>
            </a:extLst>
          </p:cNvPr>
          <p:cNvSpPr txBox="1"/>
          <p:nvPr/>
        </p:nvSpPr>
        <p:spPr>
          <a:xfrm>
            <a:off x="562271" y="4773074"/>
            <a:ext cx="6094602" cy="369332"/>
          </a:xfrm>
          <a:prstGeom prst="rect">
            <a:avLst/>
          </a:prstGeom>
          <a:noFill/>
        </p:spPr>
        <p:txBody>
          <a:bodyPr wrap="square">
            <a:spAutoFit/>
          </a:bodyPr>
          <a:lstStyle/>
          <a:p>
            <a:r>
              <a:rPr lang="es-ES" sz="1800" b="1" dirty="0">
                <a:solidFill>
                  <a:srgbClr val="ED6B00"/>
                </a:solidFill>
                <a:latin typeface="Calibri"/>
                <a:cs typeface="Calibri"/>
              </a:rPr>
              <a:t>El despido indirecto o auto despido:</a:t>
            </a:r>
            <a:endParaRPr lang="es-CL" sz="1800" b="1" dirty="0">
              <a:solidFill>
                <a:srgbClr val="ED6B00"/>
              </a:solidFill>
              <a:latin typeface="Calibri"/>
              <a:cs typeface="Calibri"/>
            </a:endParaRPr>
          </a:p>
        </p:txBody>
      </p:sp>
      <p:sp>
        <p:nvSpPr>
          <p:cNvPr id="10" name="CuadroTexto 9">
            <a:extLst>
              <a:ext uri="{FF2B5EF4-FFF2-40B4-BE49-F238E27FC236}">
                <a16:creationId xmlns:a16="http://schemas.microsoft.com/office/drawing/2014/main" id="{5C2B4065-C6EC-4C86-AB96-6BCA04CE4DC7}"/>
              </a:ext>
            </a:extLst>
          </p:cNvPr>
          <p:cNvSpPr txBox="1"/>
          <p:nvPr/>
        </p:nvSpPr>
        <p:spPr>
          <a:xfrm>
            <a:off x="634534" y="5362275"/>
            <a:ext cx="7252166" cy="116698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spcBef>
                <a:spcPts val="700"/>
              </a:spcBef>
            </a:pPr>
            <a:r>
              <a:rPr lang="es-ES" sz="1600" dirty="0">
                <a:solidFill>
                  <a:srgbClr val="000000"/>
                </a:solidFill>
                <a:latin typeface="Calibri"/>
                <a:ea typeface="Arial"/>
                <a:cs typeface="Calibri"/>
              </a:rPr>
              <a:t>Es una causal de término del contrato de trabajo. Encuentra su origen en </a:t>
            </a:r>
            <a:r>
              <a:rPr lang="es-ES" sz="1600" b="1" dirty="0">
                <a:solidFill>
                  <a:srgbClr val="000000"/>
                </a:solidFill>
                <a:latin typeface="Calibri"/>
                <a:ea typeface="Arial"/>
                <a:cs typeface="Calibri"/>
              </a:rPr>
              <a:t>la decisión del trabajador, no del empleador</a:t>
            </a:r>
            <a:r>
              <a:rPr lang="es-ES" sz="1600" dirty="0">
                <a:solidFill>
                  <a:srgbClr val="000000"/>
                </a:solidFill>
                <a:latin typeface="Calibri"/>
                <a:ea typeface="Arial"/>
                <a:cs typeface="Calibri"/>
              </a:rPr>
              <a:t>, de poner fin al vínculo laboral.</a:t>
            </a:r>
          </a:p>
          <a:p>
            <a:pPr>
              <a:spcBef>
                <a:spcPts val="700"/>
              </a:spcBef>
            </a:pPr>
            <a:r>
              <a:rPr lang="es-ES" sz="1600" dirty="0">
                <a:solidFill>
                  <a:srgbClr val="000000"/>
                </a:solidFill>
                <a:latin typeface="Calibri"/>
                <a:ea typeface="Arial"/>
                <a:cs typeface="Calibri"/>
              </a:rPr>
              <a:t>En este caso, el trabajador se ve </a:t>
            </a:r>
            <a:r>
              <a:rPr lang="es-ES" sz="1600" b="1" dirty="0">
                <a:solidFill>
                  <a:srgbClr val="000000"/>
                </a:solidFill>
                <a:latin typeface="Calibri"/>
                <a:ea typeface="Arial"/>
                <a:cs typeface="Calibri"/>
              </a:rPr>
              <a:t>obligado o forzado </a:t>
            </a:r>
            <a:r>
              <a:rPr lang="es-ES" sz="1600" dirty="0">
                <a:solidFill>
                  <a:srgbClr val="000000"/>
                </a:solidFill>
                <a:latin typeface="Calibri"/>
                <a:ea typeface="Arial"/>
                <a:cs typeface="Calibri"/>
              </a:rPr>
              <a:t>a poner término a su contrato de trabajo por culpa de su empleador.</a:t>
            </a:r>
            <a:endParaRPr lang="es-CL" sz="1600" dirty="0">
              <a:solidFill>
                <a:srgbClr val="000000"/>
              </a:solidFill>
              <a:latin typeface="Calibri"/>
              <a:ea typeface="Arial"/>
              <a:cs typeface="Calibri"/>
            </a:endParaRPr>
          </a:p>
        </p:txBody>
      </p:sp>
    </p:spTree>
    <p:extLst>
      <p:ext uri="{BB962C8B-B14F-4D97-AF65-F5344CB8AC3E}">
        <p14:creationId xmlns:p14="http://schemas.microsoft.com/office/powerpoint/2010/main" val="8840452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1961" y="2123966"/>
            <a:ext cx="7732713" cy="369332"/>
          </a:xfrm>
          <a:prstGeom prst="rect">
            <a:avLst/>
          </a:prstGeom>
        </p:spPr>
        <p:txBody>
          <a:bodyPr wrap="square">
            <a:spAutoFit/>
          </a:bodyPr>
          <a:lstStyle/>
          <a:p>
            <a:r>
              <a:rPr lang="es-CL" sz="1800" b="1" dirty="0">
                <a:latin typeface="Calibri"/>
                <a:cs typeface="Calibri"/>
              </a:rPr>
              <a:t>Imposibilidad del Empleador poner término al Contrato de Trabajo</a:t>
            </a:r>
          </a:p>
        </p:txBody>
      </p:sp>
      <p:sp>
        <p:nvSpPr>
          <p:cNvPr id="4" name="Rectángulo 3"/>
          <p:cNvSpPr/>
          <p:nvPr/>
        </p:nvSpPr>
        <p:spPr>
          <a:xfrm>
            <a:off x="436562" y="1111806"/>
            <a:ext cx="6434137" cy="819199"/>
          </a:xfrm>
          <a:prstGeom prst="rect">
            <a:avLst/>
          </a:prstGeom>
        </p:spPr>
        <p:txBody>
          <a:bodyPr wrap="square">
            <a:spAutoFit/>
          </a:bodyPr>
          <a:lstStyle/>
          <a:p>
            <a:pPr algn="just">
              <a:lnSpc>
                <a:spcPct val="90000"/>
              </a:lnSpc>
            </a:pPr>
            <a:r>
              <a:rPr lang="es-ES" sz="2600" b="1" dirty="0">
                <a:solidFill>
                  <a:srgbClr val="ED6B00"/>
                </a:solidFill>
                <a:latin typeface="Calibri"/>
                <a:ea typeface="Calibri"/>
                <a:cs typeface="Calibri"/>
              </a:rPr>
              <a:t>SISTEMA CHILENO DE </a:t>
            </a:r>
            <a:br>
              <a:rPr lang="es-ES" sz="2600" b="1" dirty="0">
                <a:solidFill>
                  <a:srgbClr val="ED6B00"/>
                </a:solidFill>
                <a:latin typeface="Calibri"/>
                <a:ea typeface="Calibri"/>
                <a:cs typeface="Calibri"/>
              </a:rPr>
            </a:br>
            <a:r>
              <a:rPr lang="es-ES" sz="2600" b="1" dirty="0">
                <a:solidFill>
                  <a:srgbClr val="ED6B00"/>
                </a:solidFill>
                <a:latin typeface="Calibri"/>
                <a:ea typeface="Calibri"/>
                <a:cs typeface="Calibri"/>
              </a:rPr>
              <a:t>TERMINACIÓN DE CONTRATO DE TRABAJO</a:t>
            </a:r>
            <a:endParaRPr lang="es-CL" sz="2600" b="1" dirty="0">
              <a:solidFill>
                <a:srgbClr val="ED6B00"/>
              </a:solidFill>
              <a:latin typeface="Calibri"/>
              <a:ea typeface="Calibri"/>
              <a:cs typeface="Calibri"/>
            </a:endParaRPr>
          </a:p>
        </p:txBody>
      </p:sp>
      <p:sp>
        <p:nvSpPr>
          <p:cNvPr id="5" name="Google Shape;101;p3"/>
          <p:cNvSpPr/>
          <p:nvPr/>
        </p:nvSpPr>
        <p:spPr>
          <a:xfrm>
            <a:off x="500576" y="2603500"/>
            <a:ext cx="7770300" cy="2781300"/>
          </a:xfrm>
          <a:prstGeom prst="roundRect">
            <a:avLst>
              <a:gd name="adj" fmla="val 528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627062" y="2789576"/>
            <a:ext cx="7424738" cy="2423741"/>
          </a:xfrm>
          <a:prstGeom prst="rect">
            <a:avLst/>
          </a:prstGeom>
        </p:spPr>
        <p:txBody>
          <a:bodyPr wrap="square">
            <a:spAutoFit/>
          </a:bodyPr>
          <a:lstStyle/>
          <a:p>
            <a:pPr>
              <a:spcBef>
                <a:spcPts val="900"/>
              </a:spcBef>
            </a:pPr>
            <a:r>
              <a:rPr lang="es-ES" sz="1800" dirty="0">
                <a:latin typeface="Calibri"/>
                <a:cs typeface="Calibri"/>
              </a:rPr>
              <a:t>Antes de tomar la decisión de desvincular a un trabajador, se debe tener en consideración lo establecido en la Ley 19.631, que imposibilita al empleador a poner término al contrato de trabajo si mantiene deudas previsionales del trabajador. </a:t>
            </a:r>
          </a:p>
          <a:p>
            <a:pPr>
              <a:spcBef>
                <a:spcPts val="900"/>
              </a:spcBef>
            </a:pPr>
            <a:r>
              <a:rPr lang="es-ES" sz="1800" dirty="0">
                <a:latin typeface="Calibri"/>
                <a:cs typeface="Calibri"/>
              </a:rPr>
              <a:t>De no mediar la demostración del pago mediante certificados o planillas de pago, el contrato se mantiene vigente, estando el empleador obligado a remunerar íntegramente al trabajador hasta el respectivo pago de los previsionales.</a:t>
            </a:r>
            <a:endParaRPr lang="es-CL" sz="1800" dirty="0">
              <a:latin typeface="Calibri"/>
              <a:cs typeface="Calibri"/>
            </a:endParaRPr>
          </a:p>
        </p:txBody>
      </p:sp>
    </p:spTree>
    <p:extLst>
      <p:ext uri="{BB962C8B-B14F-4D97-AF65-F5344CB8AC3E}">
        <p14:creationId xmlns:p14="http://schemas.microsoft.com/office/powerpoint/2010/main" val="34741400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1961" y="2123966"/>
            <a:ext cx="7732713" cy="369332"/>
          </a:xfrm>
          <a:prstGeom prst="rect">
            <a:avLst/>
          </a:prstGeom>
        </p:spPr>
        <p:txBody>
          <a:bodyPr wrap="square">
            <a:spAutoFit/>
          </a:bodyPr>
          <a:lstStyle/>
          <a:p>
            <a:r>
              <a:rPr lang="es-CL" sz="1800" b="1" dirty="0">
                <a:latin typeface="Calibri"/>
                <a:cs typeface="Calibri"/>
              </a:rPr>
              <a:t>Formalidades o protocolos de desvinculación - Carta de aviso</a:t>
            </a:r>
          </a:p>
        </p:txBody>
      </p:sp>
      <p:sp>
        <p:nvSpPr>
          <p:cNvPr id="4" name="Rectángulo 3"/>
          <p:cNvSpPr/>
          <p:nvPr/>
        </p:nvSpPr>
        <p:spPr>
          <a:xfrm>
            <a:off x="436562" y="1111806"/>
            <a:ext cx="6434137" cy="819199"/>
          </a:xfrm>
          <a:prstGeom prst="rect">
            <a:avLst/>
          </a:prstGeom>
        </p:spPr>
        <p:txBody>
          <a:bodyPr wrap="square">
            <a:spAutoFit/>
          </a:bodyPr>
          <a:lstStyle/>
          <a:p>
            <a:pPr algn="just">
              <a:lnSpc>
                <a:spcPct val="90000"/>
              </a:lnSpc>
            </a:pPr>
            <a:r>
              <a:rPr lang="es-ES" sz="2600" b="1" dirty="0">
                <a:solidFill>
                  <a:srgbClr val="ED6B00"/>
                </a:solidFill>
                <a:latin typeface="Calibri"/>
                <a:ea typeface="Calibri"/>
                <a:cs typeface="Calibri"/>
              </a:rPr>
              <a:t>SISTEMA CHILENO DE </a:t>
            </a:r>
            <a:br>
              <a:rPr lang="es-ES" sz="2600" b="1" dirty="0">
                <a:solidFill>
                  <a:srgbClr val="ED6B00"/>
                </a:solidFill>
                <a:latin typeface="Calibri"/>
                <a:ea typeface="Calibri"/>
                <a:cs typeface="Calibri"/>
              </a:rPr>
            </a:br>
            <a:r>
              <a:rPr lang="es-ES" sz="2600" b="1" dirty="0">
                <a:solidFill>
                  <a:srgbClr val="ED6B00"/>
                </a:solidFill>
                <a:latin typeface="Calibri"/>
                <a:ea typeface="Calibri"/>
                <a:cs typeface="Calibri"/>
              </a:rPr>
              <a:t>TERMINACIÓN DE CONTRATO DE TRABAJO</a:t>
            </a:r>
            <a:endParaRPr lang="es-CL" sz="2600" b="1" dirty="0">
              <a:solidFill>
                <a:srgbClr val="ED6B00"/>
              </a:solidFill>
              <a:latin typeface="Calibri"/>
              <a:ea typeface="Calibri"/>
              <a:cs typeface="Calibri"/>
            </a:endParaRPr>
          </a:p>
        </p:txBody>
      </p:sp>
      <p:sp>
        <p:nvSpPr>
          <p:cNvPr id="5" name="Google Shape;101;p3"/>
          <p:cNvSpPr/>
          <p:nvPr/>
        </p:nvSpPr>
        <p:spPr>
          <a:xfrm>
            <a:off x="500576" y="2603500"/>
            <a:ext cx="7770300" cy="3314700"/>
          </a:xfrm>
          <a:prstGeom prst="roundRect">
            <a:avLst>
              <a:gd name="adj" fmla="val 528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627062" y="2789576"/>
            <a:ext cx="7424738" cy="2830006"/>
          </a:xfrm>
          <a:prstGeom prst="rect">
            <a:avLst/>
          </a:prstGeom>
        </p:spPr>
        <p:txBody>
          <a:bodyPr wrap="square">
            <a:spAutoFit/>
          </a:bodyPr>
          <a:lstStyle/>
          <a:p>
            <a:pPr>
              <a:lnSpc>
                <a:spcPct val="110000"/>
              </a:lnSpc>
              <a:spcBef>
                <a:spcPts val="900"/>
              </a:spcBef>
            </a:pPr>
            <a:r>
              <a:rPr lang="es-ES" sz="1800" dirty="0">
                <a:latin typeface="Calibri"/>
                <a:cs typeface="Calibri"/>
              </a:rPr>
              <a:t>El empleador que decide poner término al contrato de un dependiente debe aplicar, necesariamente, algunas de las causales que se establece en los Art. 159, 160 y 161 del Código del Trabajo y comunicarlo por escrito al trabajador, personalmente o por correo certificado, con copia a la Inspección del Trabajo respectiva, </a:t>
            </a:r>
            <a:r>
              <a:rPr lang="es-ES" sz="1800" i="1" dirty="0">
                <a:latin typeface="Calibri"/>
                <a:cs typeface="Calibri"/>
              </a:rPr>
              <a:t>informando la causal legal aplicada, los hechos en que se funda el despido, el monto de las indemnizaciones que se pagarán por el término del contrato si correspondiere y el estado de pago en que se encuentran sus imposiciones hasta el último día del mes anterior al despido, adjuntando los comprobantes que acrediten tal pago respecto de todo el período trabajado</a:t>
            </a:r>
            <a:r>
              <a:rPr lang="es-ES" sz="1800" dirty="0">
                <a:latin typeface="Calibri"/>
                <a:cs typeface="Calibri"/>
              </a:rPr>
              <a:t>. </a:t>
            </a:r>
            <a:endParaRPr lang="es-CL" sz="1800" dirty="0">
              <a:latin typeface="Calibri"/>
              <a:cs typeface="Calibri"/>
            </a:endParaRPr>
          </a:p>
        </p:txBody>
      </p:sp>
    </p:spTree>
    <p:extLst>
      <p:ext uri="{BB962C8B-B14F-4D97-AF65-F5344CB8AC3E}">
        <p14:creationId xmlns:p14="http://schemas.microsoft.com/office/powerpoint/2010/main" val="32317917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1961" y="2123966"/>
            <a:ext cx="7732713" cy="369332"/>
          </a:xfrm>
          <a:prstGeom prst="rect">
            <a:avLst/>
          </a:prstGeom>
        </p:spPr>
        <p:txBody>
          <a:bodyPr wrap="square">
            <a:spAutoFit/>
          </a:bodyPr>
          <a:lstStyle/>
          <a:p>
            <a:r>
              <a:rPr lang="es-CL" sz="1800" b="1" dirty="0">
                <a:solidFill>
                  <a:schemeClr val="tx1">
                    <a:lumMod val="85000"/>
                    <a:lumOff val="15000"/>
                  </a:schemeClr>
                </a:solidFill>
                <a:latin typeface="Calibri"/>
                <a:cs typeface="Calibri"/>
              </a:rPr>
              <a:t>Carta de Aviso</a:t>
            </a:r>
          </a:p>
        </p:txBody>
      </p:sp>
      <p:sp>
        <p:nvSpPr>
          <p:cNvPr id="4" name="Rectángulo 3"/>
          <p:cNvSpPr/>
          <p:nvPr/>
        </p:nvSpPr>
        <p:spPr>
          <a:xfrm>
            <a:off x="436562" y="1111806"/>
            <a:ext cx="6434137" cy="819199"/>
          </a:xfrm>
          <a:prstGeom prst="rect">
            <a:avLst/>
          </a:prstGeom>
        </p:spPr>
        <p:txBody>
          <a:bodyPr wrap="square">
            <a:spAutoFit/>
          </a:bodyPr>
          <a:lstStyle/>
          <a:p>
            <a:pPr algn="just">
              <a:lnSpc>
                <a:spcPct val="90000"/>
              </a:lnSpc>
            </a:pPr>
            <a:r>
              <a:rPr lang="es-ES" sz="2600" b="1" dirty="0">
                <a:solidFill>
                  <a:srgbClr val="ED6B00"/>
                </a:solidFill>
                <a:latin typeface="Calibri"/>
                <a:ea typeface="Calibri"/>
                <a:cs typeface="Calibri"/>
              </a:rPr>
              <a:t>SISTEMA CHILENO DE </a:t>
            </a:r>
            <a:br>
              <a:rPr lang="es-ES" sz="2600" b="1" dirty="0">
                <a:solidFill>
                  <a:srgbClr val="ED6B00"/>
                </a:solidFill>
                <a:latin typeface="Calibri"/>
                <a:ea typeface="Calibri"/>
                <a:cs typeface="Calibri"/>
              </a:rPr>
            </a:br>
            <a:r>
              <a:rPr lang="es-ES" sz="2600" b="1" dirty="0">
                <a:solidFill>
                  <a:srgbClr val="ED6B00"/>
                </a:solidFill>
                <a:latin typeface="Calibri"/>
                <a:ea typeface="Calibri"/>
                <a:cs typeface="Calibri"/>
              </a:rPr>
              <a:t>TERMINACIÓN DE CONTRATO DE TRABAJO</a:t>
            </a:r>
            <a:endParaRPr lang="es-CL" sz="2600" b="1" dirty="0">
              <a:solidFill>
                <a:srgbClr val="ED6B00"/>
              </a:solidFill>
              <a:latin typeface="Calibri"/>
              <a:ea typeface="Calibri"/>
              <a:cs typeface="Calibri"/>
            </a:endParaRPr>
          </a:p>
        </p:txBody>
      </p:sp>
      <p:sp>
        <p:nvSpPr>
          <p:cNvPr id="7" name="Google Shape;173;p6"/>
          <p:cNvSpPr/>
          <p:nvPr/>
        </p:nvSpPr>
        <p:spPr>
          <a:xfrm>
            <a:off x="478833" y="2603500"/>
            <a:ext cx="7792042" cy="3594100"/>
          </a:xfrm>
          <a:prstGeom prst="roundRect">
            <a:avLst>
              <a:gd name="adj" fmla="val 5667"/>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627062" y="2814976"/>
            <a:ext cx="7424738" cy="3134705"/>
          </a:xfrm>
          <a:prstGeom prst="rect">
            <a:avLst/>
          </a:prstGeom>
        </p:spPr>
        <p:txBody>
          <a:bodyPr wrap="square">
            <a:spAutoFit/>
          </a:bodyPr>
          <a:lstStyle/>
          <a:p>
            <a:pPr>
              <a:lnSpc>
                <a:spcPct val="110000"/>
              </a:lnSpc>
            </a:pPr>
            <a:r>
              <a:rPr lang="es-ES" sz="1800" dirty="0">
                <a:latin typeface="Calibri"/>
                <a:cs typeface="Calibri"/>
              </a:rPr>
              <a:t>La carta aviso debe darse dentro del plazo que otorga la ley, esto es, con una anticipación de 30 días, a lo menos, en caso que se aplique la causal de necesidades de la empresa o el desahucio </a:t>
            </a:r>
            <a:r>
              <a:rPr lang="es-ES" sz="1800" i="1" dirty="0">
                <a:latin typeface="Calibri"/>
                <a:cs typeface="Calibri"/>
              </a:rPr>
              <a:t>(salvo que se pague la indemnización sustitutiva del aviso previo equivalente a 30 días de remuneración)</a:t>
            </a:r>
            <a:r>
              <a:rPr lang="es-ES" sz="1800" dirty="0">
                <a:latin typeface="Calibri"/>
                <a:cs typeface="Calibri"/>
              </a:rPr>
              <a:t>, o dentro de los 3 días hábiles siguientes al de la separación del trabajador en el caso de invocarse las causales del N° 4 </a:t>
            </a:r>
            <a:r>
              <a:rPr lang="es-ES" sz="1800" i="1" dirty="0">
                <a:latin typeface="Calibri"/>
                <a:cs typeface="Calibri"/>
              </a:rPr>
              <a:t>(vencimiento del plazo convenido)</a:t>
            </a:r>
            <a:r>
              <a:rPr lang="es-ES" sz="1800" dirty="0">
                <a:latin typeface="Calibri"/>
                <a:cs typeface="Calibri"/>
              </a:rPr>
              <a:t> y N° 5 (conclusión del trabajo o servicio que dio origen al contrato) del artículo 159 o las causales del artículo 160 del Código del Trabajo (causales disciplinarias), o dentro de los 6 días hábiles siguientes de aplicarse la causal del N°6 del artículo 159 </a:t>
            </a:r>
            <a:r>
              <a:rPr lang="es-ES" sz="1800" i="1" dirty="0">
                <a:latin typeface="Calibri"/>
                <a:cs typeface="Calibri"/>
              </a:rPr>
              <a:t>(caso fortuito o fuerza mayor).</a:t>
            </a:r>
            <a:endParaRPr lang="es-CL" sz="1800" i="1" dirty="0">
              <a:latin typeface="Calibri"/>
              <a:cs typeface="Calibri"/>
            </a:endParaRPr>
          </a:p>
        </p:txBody>
      </p:sp>
    </p:spTree>
    <p:extLst>
      <p:ext uri="{BB962C8B-B14F-4D97-AF65-F5344CB8AC3E}">
        <p14:creationId xmlns:p14="http://schemas.microsoft.com/office/powerpoint/2010/main" val="1918942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2"/>
          <p:cNvSpPr txBox="1"/>
          <p:nvPr/>
        </p:nvSpPr>
        <p:spPr>
          <a:xfrm>
            <a:off x="390823"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a:t>
            </a:r>
            <a:r>
              <a:rPr lang="en-US" sz="1500" b="1" dirty="0">
                <a:latin typeface="Calibri"/>
                <a:ea typeface="Calibri"/>
                <a:cs typeface="Calibri"/>
                <a:sym typeface="Calibri"/>
              </a:rPr>
              <a:t>7</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4"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ED6B00"/>
                </a:solidFill>
                <a:latin typeface="Calibri"/>
                <a:ea typeface="Calibri"/>
                <a:cs typeface="Calibri"/>
                <a:sym typeface="Calibri"/>
              </a:rPr>
              <a:t>MÓDULO 1 </a:t>
            </a:r>
            <a:r>
              <a:rPr lang="en-US" sz="1200" b="0" i="0" u="none" strike="noStrike" cap="none" dirty="0">
                <a:solidFill>
                  <a:srgbClr val="ED6B00"/>
                </a:solidFill>
                <a:latin typeface="Calibri"/>
                <a:ea typeface="Calibri"/>
                <a:cs typeface="Calibri"/>
                <a:sym typeface="Calibri"/>
              </a:rPr>
              <a:t>| </a:t>
            </a:r>
            <a:r>
              <a:rPr lang="en-US" sz="1200" dirty="0">
                <a:solidFill>
                  <a:srgbClr val="ED6B00"/>
                </a:solidFill>
                <a:latin typeface="Calibri"/>
                <a:ea typeface="Calibri"/>
                <a:cs typeface="Calibri"/>
                <a:sym typeface="Calibri"/>
              </a:rPr>
              <a:t>LEGISLACIÓN LABORAL</a:t>
            </a:r>
            <a:endParaRPr sz="1200" b="0" i="0" u="none" strike="noStrike" cap="none" dirty="0">
              <a:solidFill>
                <a:srgbClr val="ED6B00"/>
              </a:solidFill>
              <a:latin typeface="Calibri"/>
              <a:ea typeface="Calibri"/>
              <a:cs typeface="Calibri"/>
              <a:sym typeface="Calibri"/>
            </a:endParaRPr>
          </a:p>
        </p:txBody>
      </p:sp>
      <p:pic>
        <p:nvPicPr>
          <p:cNvPr id="5" name="Imagen 4" descr="Portadilla-PAA-A7.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2247900"/>
            <a:ext cx="6905728" cy="4861052"/>
          </a:xfrm>
          <a:prstGeom prst="rect">
            <a:avLst/>
          </a:prstGeom>
        </p:spPr>
      </p:pic>
      <p:sp>
        <p:nvSpPr>
          <p:cNvPr id="8" name="Google Shape;87;p2"/>
          <p:cNvSpPr txBox="1"/>
          <p:nvPr/>
        </p:nvSpPr>
        <p:spPr>
          <a:xfrm>
            <a:off x="352340" y="2090335"/>
            <a:ext cx="5607868" cy="1357200"/>
          </a:xfrm>
          <a:prstGeom prst="rect">
            <a:avLst/>
          </a:prstGeom>
          <a:noFill/>
          <a:ln>
            <a:noFill/>
          </a:ln>
        </p:spPr>
        <p:txBody>
          <a:bodyPr spcFirstLastPara="1" wrap="square" lIns="91425" tIns="91425" rIns="91425" bIns="91425" anchor="ctr" anchorCtr="0">
            <a:noAutofit/>
          </a:bodyPr>
          <a:lstStyle/>
          <a:p>
            <a:pPr>
              <a:lnSpc>
                <a:spcPct val="90000"/>
              </a:lnSpc>
            </a:pPr>
            <a:r>
              <a:rPr lang="es-ES_tradnl" sz="3600" b="1" dirty="0">
                <a:solidFill>
                  <a:srgbClr val="ED6B00"/>
                </a:solidFill>
                <a:latin typeface="Calibri"/>
                <a:ea typeface="Calibri"/>
                <a:cs typeface="Calibri"/>
              </a:rPr>
              <a:t>CAUSALES Y PROTOCOLOS </a:t>
            </a:r>
            <a:br>
              <a:rPr lang="es-ES_tradnl" sz="3600" b="1" dirty="0">
                <a:solidFill>
                  <a:srgbClr val="ED6B00"/>
                </a:solidFill>
                <a:latin typeface="Calibri"/>
                <a:ea typeface="Calibri"/>
                <a:cs typeface="Calibri"/>
              </a:rPr>
            </a:br>
            <a:r>
              <a:rPr lang="es-ES_tradnl" sz="3600" b="1" dirty="0">
                <a:solidFill>
                  <a:srgbClr val="ED6B00"/>
                </a:solidFill>
                <a:latin typeface="Calibri"/>
                <a:ea typeface="Calibri"/>
                <a:cs typeface="Calibri"/>
              </a:rPr>
              <a:t>DE DESVINCULACIÓN </a:t>
            </a:r>
          </a:p>
        </p:txBody>
      </p:sp>
    </p:spTree>
    <p:extLst>
      <p:ext uri="{BB962C8B-B14F-4D97-AF65-F5344CB8AC3E}">
        <p14:creationId xmlns:p14="http://schemas.microsoft.com/office/powerpoint/2010/main" val="3542685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1961" y="2123966"/>
            <a:ext cx="7732713" cy="369332"/>
          </a:xfrm>
          <a:prstGeom prst="rect">
            <a:avLst/>
          </a:prstGeom>
        </p:spPr>
        <p:txBody>
          <a:bodyPr wrap="square">
            <a:spAutoFit/>
          </a:bodyPr>
          <a:lstStyle/>
          <a:p>
            <a:r>
              <a:rPr lang="es-CL" sz="1800" b="1" dirty="0">
                <a:solidFill>
                  <a:schemeClr val="tx1">
                    <a:lumMod val="85000"/>
                    <a:lumOff val="15000"/>
                  </a:schemeClr>
                </a:solidFill>
                <a:latin typeface="Calibri"/>
                <a:cs typeface="Calibri"/>
              </a:rPr>
              <a:t>Carta de Despido</a:t>
            </a:r>
          </a:p>
        </p:txBody>
      </p:sp>
      <p:sp>
        <p:nvSpPr>
          <p:cNvPr id="4" name="Rectángulo 3"/>
          <p:cNvSpPr/>
          <p:nvPr/>
        </p:nvSpPr>
        <p:spPr>
          <a:xfrm>
            <a:off x="436562" y="1111806"/>
            <a:ext cx="6434137" cy="819199"/>
          </a:xfrm>
          <a:prstGeom prst="rect">
            <a:avLst/>
          </a:prstGeom>
        </p:spPr>
        <p:txBody>
          <a:bodyPr wrap="square">
            <a:spAutoFit/>
          </a:bodyPr>
          <a:lstStyle/>
          <a:p>
            <a:pPr algn="just">
              <a:lnSpc>
                <a:spcPct val="90000"/>
              </a:lnSpc>
            </a:pPr>
            <a:r>
              <a:rPr lang="es-ES" sz="2600" b="1" dirty="0">
                <a:solidFill>
                  <a:srgbClr val="ED6B00"/>
                </a:solidFill>
                <a:latin typeface="Calibri"/>
                <a:ea typeface="Calibri"/>
                <a:cs typeface="Calibri"/>
              </a:rPr>
              <a:t>SISTEMA CHILENO DE </a:t>
            </a:r>
            <a:br>
              <a:rPr lang="es-ES" sz="2600" b="1" dirty="0">
                <a:solidFill>
                  <a:srgbClr val="ED6B00"/>
                </a:solidFill>
                <a:latin typeface="Calibri"/>
                <a:ea typeface="Calibri"/>
                <a:cs typeface="Calibri"/>
              </a:rPr>
            </a:br>
            <a:r>
              <a:rPr lang="es-ES" sz="2600" b="1" dirty="0">
                <a:solidFill>
                  <a:srgbClr val="ED6B00"/>
                </a:solidFill>
                <a:latin typeface="Calibri"/>
                <a:ea typeface="Calibri"/>
                <a:cs typeface="Calibri"/>
              </a:rPr>
              <a:t>TERMINACIÓN DE CONTRATO DE TRABAJO</a:t>
            </a:r>
            <a:endParaRPr lang="es-CL" sz="2600" b="1" dirty="0">
              <a:solidFill>
                <a:srgbClr val="ED6B00"/>
              </a:solidFill>
              <a:latin typeface="Calibri"/>
              <a:ea typeface="Calibri"/>
              <a:cs typeface="Calibri"/>
            </a:endParaRPr>
          </a:p>
        </p:txBody>
      </p:sp>
      <p:sp>
        <p:nvSpPr>
          <p:cNvPr id="7" name="Google Shape;173;p6"/>
          <p:cNvSpPr/>
          <p:nvPr/>
        </p:nvSpPr>
        <p:spPr>
          <a:xfrm>
            <a:off x="478833" y="2603500"/>
            <a:ext cx="7792042" cy="4102100"/>
          </a:xfrm>
          <a:prstGeom prst="roundRect">
            <a:avLst>
              <a:gd name="adj" fmla="val 5667"/>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Rectangle 3">
            <a:extLst>
              <a:ext uri="{FF2B5EF4-FFF2-40B4-BE49-F238E27FC236}">
                <a16:creationId xmlns:a16="http://schemas.microsoft.com/office/drawing/2014/main" id="{753DD5B1-FF9A-42F8-9B50-152B7FEF1419}"/>
              </a:ext>
            </a:extLst>
          </p:cNvPr>
          <p:cNvSpPr txBox="1">
            <a:spLocks noChangeArrowheads="1"/>
          </p:cNvSpPr>
          <p:nvPr/>
        </p:nvSpPr>
        <p:spPr>
          <a:xfrm>
            <a:off x="655856" y="2745455"/>
            <a:ext cx="7357844" cy="413003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s-ES_tradnl" altLang="es-CL" sz="1600" b="1" dirty="0">
                <a:latin typeface="Calibri"/>
                <a:cs typeface="Calibri"/>
              </a:rPr>
              <a:t>Concepto:</a:t>
            </a:r>
          </a:p>
          <a:p>
            <a:pPr marL="457200" lvl="1" indent="0">
              <a:lnSpc>
                <a:spcPct val="80000"/>
              </a:lnSpc>
              <a:buNone/>
            </a:pPr>
            <a:r>
              <a:rPr lang="es-ES_tradnl" altLang="es-CL" sz="1600" dirty="0">
                <a:latin typeface="Calibri"/>
                <a:cs typeface="Calibri"/>
              </a:rPr>
              <a:t>Carta mediante la cual se informa al trabajador de su despido, la causal, los hechos que la conforma y la situación de pago de sus cotizaciones.</a:t>
            </a:r>
          </a:p>
          <a:p>
            <a:pPr>
              <a:lnSpc>
                <a:spcPct val="80000"/>
              </a:lnSpc>
            </a:pPr>
            <a:r>
              <a:rPr lang="es-ES_tradnl" altLang="es-CL" sz="1600" dirty="0">
                <a:latin typeface="Calibri"/>
                <a:cs typeface="Calibri"/>
              </a:rPr>
              <a:t>Aplicable a causales Art.159 (4, 5 ó 6), Art.160, 161 y 171 C.T.</a:t>
            </a:r>
          </a:p>
          <a:p>
            <a:pPr>
              <a:lnSpc>
                <a:spcPct val="80000"/>
              </a:lnSpc>
            </a:pPr>
            <a:r>
              <a:rPr lang="es-ES_tradnl" altLang="es-CL" sz="1600" b="1" dirty="0">
                <a:latin typeface="Calibri"/>
                <a:cs typeface="Calibri"/>
              </a:rPr>
              <a:t>Comunicar:</a:t>
            </a:r>
          </a:p>
          <a:p>
            <a:pPr lvl="1">
              <a:lnSpc>
                <a:spcPct val="80000"/>
              </a:lnSpc>
              <a:buSzPct val="75000"/>
              <a:buFont typeface="Courier New"/>
              <a:buChar char="o"/>
            </a:pPr>
            <a:r>
              <a:rPr lang="es-ES_tradnl" altLang="es-CL" sz="1600" dirty="0">
                <a:latin typeface="Calibri"/>
                <a:cs typeface="Calibri"/>
              </a:rPr>
              <a:t>Forma: personalmente, carta certificada, plazo 3 días.</a:t>
            </a:r>
          </a:p>
          <a:p>
            <a:pPr lvl="1">
              <a:lnSpc>
                <a:spcPct val="80000"/>
              </a:lnSpc>
              <a:buSzPct val="75000"/>
              <a:buFont typeface="Courier New"/>
              <a:buChar char="o"/>
            </a:pPr>
            <a:r>
              <a:rPr lang="es-ES_tradnl" altLang="es-CL" sz="1600" dirty="0">
                <a:latin typeface="Calibri"/>
                <a:cs typeface="Calibri"/>
              </a:rPr>
              <a:t>Hechos y causal invocada que tengan relación con la fecha de despido.</a:t>
            </a:r>
          </a:p>
          <a:p>
            <a:pPr lvl="1">
              <a:lnSpc>
                <a:spcPct val="80000"/>
              </a:lnSpc>
              <a:buSzPct val="75000"/>
              <a:buFont typeface="Courier New"/>
              <a:buChar char="o"/>
            </a:pPr>
            <a:r>
              <a:rPr lang="es-ES_tradnl" altLang="es-CL" sz="1600" dirty="0">
                <a:latin typeface="Calibri"/>
                <a:cs typeface="Calibri"/>
              </a:rPr>
              <a:t>Estado de las cotizaciones previsionales.</a:t>
            </a:r>
          </a:p>
          <a:p>
            <a:pPr>
              <a:lnSpc>
                <a:spcPct val="80000"/>
              </a:lnSpc>
            </a:pPr>
            <a:r>
              <a:rPr lang="es-ES_tradnl" altLang="es-CL" sz="1600" b="1" dirty="0">
                <a:latin typeface="Calibri"/>
                <a:cs typeface="Calibri"/>
              </a:rPr>
              <a:t>Plazo para entregar:</a:t>
            </a:r>
          </a:p>
          <a:p>
            <a:pPr lvl="1">
              <a:lnSpc>
                <a:spcPct val="80000"/>
              </a:lnSpc>
              <a:buSzPct val="75000"/>
              <a:buFont typeface="Courier New"/>
              <a:buChar char="o"/>
            </a:pPr>
            <a:r>
              <a:rPr lang="es-ES_tradnl" altLang="es-CL" sz="1600" dirty="0">
                <a:latin typeface="Calibri"/>
                <a:cs typeface="Calibri"/>
              </a:rPr>
              <a:t>Regla general: 3 días</a:t>
            </a:r>
          </a:p>
          <a:p>
            <a:pPr lvl="1">
              <a:lnSpc>
                <a:spcPct val="80000"/>
              </a:lnSpc>
              <a:buSzPct val="75000"/>
              <a:buFont typeface="Courier New"/>
              <a:buChar char="o"/>
            </a:pPr>
            <a:r>
              <a:rPr lang="es-ES_tradnl" altLang="es-CL" sz="1600" b="1" i="1" dirty="0">
                <a:solidFill>
                  <a:srgbClr val="ED6B00"/>
                </a:solidFill>
                <a:latin typeface="Calibri"/>
                <a:cs typeface="Calibri"/>
              </a:rPr>
              <a:t>Excepciones:</a:t>
            </a:r>
          </a:p>
          <a:p>
            <a:pPr lvl="2">
              <a:lnSpc>
                <a:spcPct val="80000"/>
              </a:lnSpc>
              <a:buSzPct val="80000"/>
              <a:buFont typeface="Courier New"/>
              <a:buChar char="o"/>
            </a:pPr>
            <a:r>
              <a:rPr lang="es-ES_tradnl" altLang="es-CL" sz="1600" dirty="0">
                <a:latin typeface="Calibri"/>
                <a:cs typeface="Calibri"/>
              </a:rPr>
              <a:t>Art. 161, con 30 días de anticipación, salvo que pague Indemnización sustitutiva del aviso previo.</a:t>
            </a:r>
          </a:p>
          <a:p>
            <a:pPr lvl="2">
              <a:lnSpc>
                <a:spcPct val="80000"/>
              </a:lnSpc>
              <a:buSzPct val="80000"/>
              <a:buFont typeface="Courier New"/>
              <a:buChar char="o"/>
            </a:pPr>
            <a:r>
              <a:rPr lang="es-ES" altLang="es-CL" sz="1600" dirty="0">
                <a:latin typeface="Calibri"/>
                <a:cs typeface="Calibri"/>
              </a:rPr>
              <a:t>Art. 159 nº 6: Fuerza Mayor o caso fortuito = 6 días.</a:t>
            </a:r>
          </a:p>
        </p:txBody>
      </p:sp>
    </p:spTree>
    <p:extLst>
      <p:ext uri="{BB962C8B-B14F-4D97-AF65-F5344CB8AC3E}">
        <p14:creationId xmlns:p14="http://schemas.microsoft.com/office/powerpoint/2010/main" val="41757642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90" name="Google Shape;390;p18"/>
          <p:cNvSpPr/>
          <p:nvPr/>
        </p:nvSpPr>
        <p:spPr>
          <a:xfrm>
            <a:off x="2035277" y="2911885"/>
            <a:ext cx="6999671" cy="2696553"/>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3431867" y="3246501"/>
            <a:ext cx="5161934" cy="538100"/>
          </a:xfrm>
          <a:prstGeom prst="rect">
            <a:avLst/>
          </a:prstGeom>
          <a:noFill/>
          <a:ln>
            <a:noFill/>
          </a:ln>
        </p:spPr>
        <p:txBody>
          <a:bodyPr spcFirstLastPara="1" wrap="square" lIns="91425" tIns="91425" rIns="91425" bIns="91425" anchor="ctr" anchorCtr="0">
            <a:noAutofit/>
          </a:bodyPr>
          <a:lstStyle/>
          <a:p>
            <a:pPr>
              <a:lnSpc>
                <a:spcPct val="90000"/>
              </a:lnSpc>
            </a:pPr>
            <a:r>
              <a:rPr lang="es-ES_tradnl" sz="2200" b="1" dirty="0">
                <a:solidFill>
                  <a:srgbClr val="ED6B00"/>
                </a:solidFill>
                <a:latin typeface="Calibri"/>
                <a:ea typeface="Calibri"/>
                <a:cs typeface="Calibri"/>
              </a:rPr>
              <a:t>CAUSALES Y PROTOCOLOS </a:t>
            </a:r>
            <a:br>
              <a:rPr lang="es-ES_tradnl" sz="2200" b="1" dirty="0">
                <a:solidFill>
                  <a:srgbClr val="ED6B00"/>
                </a:solidFill>
                <a:latin typeface="Calibri"/>
                <a:ea typeface="Calibri"/>
                <a:cs typeface="Calibri"/>
              </a:rPr>
            </a:br>
            <a:r>
              <a:rPr lang="es-ES_tradnl" sz="2200" b="1" dirty="0">
                <a:solidFill>
                  <a:srgbClr val="ED6B00"/>
                </a:solidFill>
                <a:latin typeface="Calibri"/>
                <a:ea typeface="Calibri"/>
                <a:cs typeface="Calibri"/>
              </a:rPr>
              <a:t>DE DESVINCULACIÓN </a:t>
            </a:r>
          </a:p>
          <a:p>
            <a:pPr marL="0" marR="0" lvl="0" indent="0" algn="l" rtl="0">
              <a:lnSpc>
                <a:spcPct val="115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p:txBody>
      </p:sp>
      <p:sp>
        <p:nvSpPr>
          <p:cNvPr id="10" name="Google Shape;158;p5"/>
          <p:cNvSpPr txBox="1"/>
          <p:nvPr/>
        </p:nvSpPr>
        <p:spPr>
          <a:xfrm>
            <a:off x="375975" y="14245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2" name="Google Shape;168;p5"/>
          <p:cNvSpPr txBox="1"/>
          <p:nvPr/>
        </p:nvSpPr>
        <p:spPr>
          <a:xfrm>
            <a:off x="4226900" y="1298318"/>
            <a:ext cx="99280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6000"/>
              <a:buFont typeface="Arial"/>
              <a:buNone/>
            </a:pPr>
            <a:r>
              <a:rPr lang="es-ES_tradnl" sz="6000" b="0" i="0" u="none" strike="noStrike" cap="none" dirty="0">
                <a:solidFill>
                  <a:srgbClr val="FFB375"/>
                </a:solidFill>
                <a:latin typeface="Calibri"/>
                <a:ea typeface="Calibri"/>
                <a:cs typeface="Calibri"/>
                <a:sym typeface="Calibri"/>
              </a:rPr>
              <a:t>7</a:t>
            </a:r>
            <a:endParaRPr sz="6000" b="0" i="0" u="none" strike="noStrike" cap="none" dirty="0">
              <a:solidFill>
                <a:srgbClr val="FFB375"/>
              </a:solidFill>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42" y="2715213"/>
            <a:ext cx="2812026" cy="318257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123" y="5063613"/>
            <a:ext cx="1705019" cy="127224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sp>
        <p:nvSpPr>
          <p:cNvPr id="15" name="Marcador de contenido 2"/>
          <p:cNvSpPr txBox="1">
            <a:spLocks/>
          </p:cNvSpPr>
          <p:nvPr/>
        </p:nvSpPr>
        <p:spPr>
          <a:xfrm>
            <a:off x="6718300" y="1771894"/>
            <a:ext cx="10515600" cy="435133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CL" sz="1600" dirty="0">
              <a:latin typeface="Calibri"/>
              <a:cs typeface="Calibri"/>
            </a:endParaRPr>
          </a:p>
        </p:txBody>
      </p:sp>
      <p:sp>
        <p:nvSpPr>
          <p:cNvPr id="2" name="Rectángulo 1"/>
          <p:cNvSpPr/>
          <p:nvPr/>
        </p:nvSpPr>
        <p:spPr>
          <a:xfrm>
            <a:off x="3413125" y="3830519"/>
            <a:ext cx="4857750" cy="1477328"/>
          </a:xfrm>
          <a:prstGeom prst="rect">
            <a:avLst/>
          </a:prstGeom>
        </p:spPr>
        <p:txBody>
          <a:bodyPr>
            <a:spAutoFit/>
          </a:bodyPr>
          <a:lstStyle/>
          <a:p>
            <a:pPr marL="0" indent="0">
              <a:buNone/>
            </a:pPr>
            <a:r>
              <a:rPr lang="es-CL" sz="1800" b="1" dirty="0">
                <a:latin typeface="Calibri"/>
                <a:cs typeface="Calibri"/>
              </a:rPr>
              <a:t>Te invito a recordar algunos conceptos completando crucigrama adjunto. </a:t>
            </a:r>
          </a:p>
          <a:p>
            <a:pPr marL="0" indent="0">
              <a:buNone/>
            </a:pPr>
            <a:endParaRPr lang="es-CL" sz="1800" b="1" dirty="0">
              <a:solidFill>
                <a:srgbClr val="ED6B00"/>
              </a:solidFill>
              <a:latin typeface="Calibri"/>
              <a:cs typeface="Calibri"/>
            </a:endParaRPr>
          </a:p>
          <a:p>
            <a:pPr marL="0" indent="0">
              <a:buNone/>
            </a:pPr>
            <a:r>
              <a:rPr lang="es-CL" sz="1800" b="1" dirty="0">
                <a:solidFill>
                  <a:srgbClr val="ED6B00"/>
                </a:solidFill>
                <a:latin typeface="Calibri"/>
                <a:cs typeface="Calibri"/>
              </a:rPr>
              <a:t>¡Muy Bien!</a:t>
            </a:r>
            <a:r>
              <a:rPr lang="es-CL" sz="1800" dirty="0">
                <a:solidFill>
                  <a:srgbClr val="ED6B00"/>
                </a:solidFill>
                <a:latin typeface="Calibri"/>
                <a:cs typeface="Calibri"/>
              </a:rPr>
              <a:t> </a:t>
            </a:r>
            <a:r>
              <a:rPr lang="es-CL" sz="1800" dirty="0">
                <a:latin typeface="Calibri"/>
                <a:cs typeface="Calibri"/>
              </a:rPr>
              <a:t>ahora te invito a poner en práctica lo revisado en la presentación.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PRÁCTICA</a:t>
            </a:r>
            <a:endParaRPr sz="3100" b="1" i="0" u="none" strike="noStrike" cap="none" dirty="0">
              <a:solidFill>
                <a:srgbClr val="ED6B00"/>
              </a:solidFill>
              <a:latin typeface="Calibri"/>
              <a:ea typeface="Calibri"/>
              <a:cs typeface="Calibri"/>
              <a:sym typeface="Calibri"/>
            </a:endParaRPr>
          </a:p>
        </p:txBody>
      </p:sp>
      <p:sp>
        <p:nvSpPr>
          <p:cNvPr id="440" name="Google Shape;440;p20"/>
          <p:cNvSpPr/>
          <p:nvPr/>
        </p:nvSpPr>
        <p:spPr>
          <a:xfrm>
            <a:off x="375975" y="2370247"/>
            <a:ext cx="8839201" cy="3238192"/>
          </a:xfrm>
          <a:prstGeom prst="roundRect">
            <a:avLst>
              <a:gd name="adj" fmla="val 1313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442"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1" b="2634"/>
          <a:stretch/>
        </p:blipFill>
        <p:spPr>
          <a:xfrm>
            <a:off x="2716056" y="3689939"/>
            <a:ext cx="6899892" cy="3869736"/>
          </a:xfrm>
          <a:prstGeom prst="rect">
            <a:avLst/>
          </a:prstGeom>
        </p:spPr>
      </p:pic>
      <p:sp>
        <p:nvSpPr>
          <p:cNvPr id="14" name="Google Shape;97;p3"/>
          <p:cNvSpPr txBox="1"/>
          <p:nvPr/>
        </p:nvSpPr>
        <p:spPr>
          <a:xfrm>
            <a:off x="2686559" y="6881800"/>
            <a:ext cx="1639637"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2" name="Rectángulo 1"/>
          <p:cNvSpPr/>
          <p:nvPr/>
        </p:nvSpPr>
        <p:spPr>
          <a:xfrm>
            <a:off x="6443663" y="1411566"/>
            <a:ext cx="4857750" cy="338554"/>
          </a:xfrm>
          <a:prstGeom prst="rect">
            <a:avLst/>
          </a:prstGeom>
        </p:spPr>
        <p:txBody>
          <a:bodyPr>
            <a:spAutoFit/>
          </a:bodyPr>
          <a:lstStyle/>
          <a:p>
            <a:pPr marL="0" indent="0">
              <a:buNone/>
            </a:pPr>
            <a:endParaRPr lang="es-CL" sz="1600" b="1" dirty="0">
              <a:latin typeface="Calibri"/>
              <a:cs typeface="Calibri"/>
            </a:endParaRPr>
          </a:p>
        </p:txBody>
      </p:sp>
      <p:sp>
        <p:nvSpPr>
          <p:cNvPr id="11" name="Google Shape;168;p5"/>
          <p:cNvSpPr txBox="1"/>
          <p:nvPr/>
        </p:nvSpPr>
        <p:spPr>
          <a:xfrm>
            <a:off x="3655400" y="1298318"/>
            <a:ext cx="99280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6000"/>
              <a:buFont typeface="Arial"/>
              <a:buNone/>
            </a:pPr>
            <a:r>
              <a:rPr lang="es-ES_tradnl" sz="6000" b="0" i="0" u="none" strike="noStrike" cap="none" dirty="0">
                <a:solidFill>
                  <a:srgbClr val="FFB375"/>
                </a:solidFill>
                <a:latin typeface="Calibri"/>
                <a:ea typeface="Calibri"/>
                <a:cs typeface="Calibri"/>
                <a:sym typeface="Calibri"/>
              </a:rPr>
              <a:t>7</a:t>
            </a:r>
            <a:endParaRPr sz="6000" b="0" i="0" u="none" strike="noStrike" cap="none" dirty="0">
              <a:solidFill>
                <a:srgbClr val="FFB375"/>
              </a:solidFill>
              <a:latin typeface="Calibri"/>
              <a:ea typeface="Calibri"/>
              <a:cs typeface="Calibri"/>
              <a:sym typeface="Calibri"/>
            </a:endParaRPr>
          </a:p>
        </p:txBody>
      </p:sp>
      <p:sp>
        <p:nvSpPr>
          <p:cNvPr id="5" name="Rectángulo 4"/>
          <p:cNvSpPr/>
          <p:nvPr/>
        </p:nvSpPr>
        <p:spPr>
          <a:xfrm>
            <a:off x="792162" y="3214930"/>
            <a:ext cx="5189537" cy="2220095"/>
          </a:xfrm>
          <a:prstGeom prst="rect">
            <a:avLst/>
          </a:prstGeom>
        </p:spPr>
        <p:txBody>
          <a:bodyPr wrap="square">
            <a:spAutoFit/>
          </a:bodyPr>
          <a:lstStyle/>
          <a:p>
            <a:pPr lvl="0">
              <a:lnSpc>
                <a:spcPct val="90000"/>
              </a:lnSpc>
            </a:pPr>
            <a:r>
              <a:rPr lang="es-CL" sz="1600" dirty="0">
                <a:latin typeface="Calibri"/>
                <a:cs typeface="Calibri"/>
              </a:rPr>
              <a:t>Ahora realizaremos una actividad práctica con todo lo que hemos conocido. </a:t>
            </a:r>
          </a:p>
          <a:p>
            <a:pPr lvl="0">
              <a:lnSpc>
                <a:spcPct val="90000"/>
              </a:lnSpc>
            </a:pPr>
            <a:endParaRPr lang="es-CL" sz="1600" dirty="0">
              <a:latin typeface="Calibri"/>
              <a:cs typeface="Calibri"/>
            </a:endParaRPr>
          </a:p>
          <a:p>
            <a:pPr marL="0" indent="0">
              <a:buNone/>
            </a:pPr>
            <a:r>
              <a:rPr lang="es-CL" sz="1600" dirty="0">
                <a:latin typeface="Calibri"/>
                <a:cs typeface="Calibri"/>
              </a:rPr>
              <a:t>Para realizar la siguiente actividad,  descarga el archivo</a:t>
            </a:r>
          </a:p>
          <a:p>
            <a:pPr marL="0" indent="0">
              <a:buNone/>
            </a:pPr>
            <a:r>
              <a:rPr lang="es-CL" sz="1600" b="1" dirty="0">
                <a:solidFill>
                  <a:srgbClr val="ED6B00"/>
                </a:solidFill>
                <a:latin typeface="Calibri"/>
                <a:cs typeface="Calibri"/>
              </a:rPr>
              <a:t>Actividad 7_</a:t>
            </a:r>
            <a:r>
              <a:rPr lang="es-ES" sz="1600" b="1" dirty="0">
                <a:solidFill>
                  <a:srgbClr val="ED6B00"/>
                </a:solidFill>
                <a:latin typeface="Calibri"/>
                <a:cs typeface="Calibri"/>
              </a:rPr>
              <a:t>Causales y   protocolos de desvinculación</a:t>
            </a:r>
            <a:r>
              <a:rPr lang="es-CL" sz="1600" dirty="0">
                <a:latin typeface="Calibri"/>
                <a:cs typeface="Calibri"/>
              </a:rPr>
              <a:t>,  </a:t>
            </a:r>
            <a:br>
              <a:rPr lang="es-CL" sz="1600" dirty="0">
                <a:latin typeface="Calibri"/>
                <a:cs typeface="Calibri"/>
              </a:rPr>
            </a:br>
            <a:r>
              <a:rPr lang="es-CL" sz="1600" dirty="0">
                <a:latin typeface="Calibri"/>
                <a:cs typeface="Calibri"/>
              </a:rPr>
              <a:t>y sigue las instrucciones señaladas. </a:t>
            </a:r>
            <a:endParaRPr lang="es-ES" sz="1600" dirty="0">
              <a:latin typeface="Calibri"/>
              <a:cs typeface="Calibri"/>
            </a:endParaRPr>
          </a:p>
          <a:p>
            <a:pPr lvl="0">
              <a:lnSpc>
                <a:spcPct val="90000"/>
              </a:lnSpc>
            </a:pPr>
            <a:endParaRPr lang="es-CL" sz="1600" b="1" dirty="0">
              <a:latin typeface="Calibri"/>
              <a:cs typeface="Calibri"/>
            </a:endParaRPr>
          </a:p>
          <a:p>
            <a:pPr lvl="0">
              <a:lnSpc>
                <a:spcPct val="90000"/>
              </a:lnSpc>
            </a:pPr>
            <a:r>
              <a:rPr lang="es-CL" sz="2000" b="1" dirty="0">
                <a:solidFill>
                  <a:srgbClr val="ED6B00"/>
                </a:solidFill>
                <a:latin typeface="Calibri"/>
                <a:cs typeface="Calibri"/>
              </a:rPr>
              <a:t>¡Éxito!</a:t>
            </a:r>
          </a:p>
          <a:p>
            <a:pPr lvl="0">
              <a:lnSpc>
                <a:spcPct val="90000"/>
              </a:lnSpc>
            </a:pPr>
            <a:endParaRPr lang="es-CL" sz="1600" dirty="0">
              <a:latin typeface="Calibri"/>
              <a:cs typeface="Calibri"/>
            </a:endParaRPr>
          </a:p>
        </p:txBody>
      </p:sp>
      <p:sp>
        <p:nvSpPr>
          <p:cNvPr id="12" name="Google Shape;391;p18"/>
          <p:cNvSpPr txBox="1"/>
          <p:nvPr/>
        </p:nvSpPr>
        <p:spPr>
          <a:xfrm>
            <a:off x="815666" y="2751201"/>
            <a:ext cx="6918633" cy="538100"/>
          </a:xfrm>
          <a:prstGeom prst="rect">
            <a:avLst/>
          </a:prstGeom>
          <a:noFill/>
          <a:ln>
            <a:noFill/>
          </a:ln>
        </p:spPr>
        <p:txBody>
          <a:bodyPr spcFirstLastPara="1" wrap="square" lIns="91425" tIns="91425" rIns="91425" bIns="91425" anchor="ctr" anchorCtr="0">
            <a:noAutofit/>
          </a:bodyPr>
          <a:lstStyle/>
          <a:p>
            <a:pPr>
              <a:lnSpc>
                <a:spcPct val="90000"/>
              </a:lnSpc>
            </a:pPr>
            <a:r>
              <a:rPr lang="es-ES_tradnl" sz="2200" b="1" dirty="0">
                <a:solidFill>
                  <a:srgbClr val="ED6B00"/>
                </a:solidFill>
                <a:latin typeface="Calibri"/>
                <a:ea typeface="Calibri"/>
                <a:cs typeface="Calibri"/>
              </a:rPr>
              <a:t>CAUSALES Y PROTOCOLOS DE DESVINCULACIÓN </a:t>
            </a:r>
          </a:p>
          <a:p>
            <a:pPr marL="0" marR="0" lvl="0" indent="0" algn="l" rtl="0">
              <a:lnSpc>
                <a:spcPct val="115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1"/>
          <p:cNvSpPr/>
          <p:nvPr/>
        </p:nvSpPr>
        <p:spPr>
          <a:xfrm>
            <a:off x="431624" y="2372800"/>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1" y="2890682"/>
            <a:ext cx="2963594" cy="4629223"/>
          </a:xfrm>
          <a:prstGeom prst="rect">
            <a:avLst/>
          </a:prstGeom>
        </p:spPr>
      </p:pic>
      <p:sp>
        <p:nvSpPr>
          <p:cNvPr id="10" name="Google Shape;445;p20"/>
          <p:cNvSpPr txBox="1"/>
          <p:nvPr/>
        </p:nvSpPr>
        <p:spPr>
          <a:xfrm>
            <a:off x="958646" y="3641405"/>
            <a:ext cx="5886653" cy="774531"/>
          </a:xfrm>
          <a:prstGeom prst="rect">
            <a:avLst/>
          </a:prstGeom>
          <a:noFill/>
          <a:ln>
            <a:noFill/>
          </a:ln>
        </p:spPr>
        <p:txBody>
          <a:bodyPr spcFirstLastPara="1" wrap="square" lIns="91425" tIns="91425" rIns="91425" bIns="91425" anchor="ctr" anchorCtr="0">
            <a:noAutofit/>
          </a:bodyPr>
          <a:lstStyle/>
          <a:p>
            <a:pPr>
              <a:lnSpc>
                <a:spcPct val="90000"/>
              </a:lnSpc>
            </a:pPr>
            <a:r>
              <a:rPr lang="es-ES_tradnl" sz="2200" b="1" dirty="0">
                <a:solidFill>
                  <a:srgbClr val="ED6B00"/>
                </a:solidFill>
                <a:latin typeface="Calibri"/>
                <a:ea typeface="Calibri"/>
                <a:cs typeface="Calibri"/>
              </a:rPr>
              <a:t>CAUSALES Y PROTOCOLOS DE DESVINCULACIÓN </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la Autoevaluación y entregar el</a:t>
            </a:r>
            <a:br>
              <a:rPr lang="es-CL" sz="1600" dirty="0">
                <a:latin typeface="Calibri"/>
                <a:ea typeface="Calibri"/>
                <a:cs typeface="Calibri"/>
                <a:sym typeface="Calibri"/>
              </a:rPr>
            </a:br>
            <a:r>
              <a:rPr lang="es-CL" sz="1600" dirty="0">
                <a:latin typeface="Calibri"/>
                <a:ea typeface="Calibri"/>
                <a:cs typeface="Calibri"/>
                <a:sym typeface="Calibri"/>
              </a:rPr>
              <a:t> Ticket de Salida!</a:t>
            </a:r>
          </a:p>
          <a:p>
            <a:pPr lvl="0">
              <a:lnSpc>
                <a:spcPct val="115000"/>
              </a:lnSpc>
            </a:pPr>
            <a:endParaRPr lang="es-CL" sz="1600" dirty="0">
              <a:latin typeface="Calibri"/>
              <a:ea typeface="Calibri"/>
              <a:cs typeface="Calibri"/>
              <a:sym typeface="Calibri"/>
            </a:endParaRPr>
          </a:p>
          <a:p>
            <a:pPr lvl="0">
              <a:lnSpc>
                <a:spcPct val="115000"/>
              </a:lnSpc>
            </a:pPr>
            <a:endParaRPr lang="es-CL" sz="1600" dirty="0"/>
          </a:p>
          <a:p>
            <a:pPr lvl="0">
              <a:lnSpc>
                <a:spcPct val="115000"/>
              </a:lnSpc>
            </a:pPr>
            <a:r>
              <a:rPr lang="es-CL" sz="2100" b="1" dirty="0">
                <a:solidFill>
                  <a:srgbClr val="ED6B00"/>
                </a:solidFill>
                <a:latin typeface="Calibri"/>
                <a:ea typeface="Calibri"/>
                <a:cs typeface="Calibri"/>
                <a:sym typeface="Calibri"/>
              </a:rPr>
              <a:t>¡Hasta la próxima! </a:t>
            </a:r>
            <a:endParaRPr lang="es-CL" sz="2100" b="1" dirty="0">
              <a:solidFill>
                <a:srgbClr val="ED6B00"/>
              </a:solidFill>
            </a:endParaRPr>
          </a:p>
          <a:p>
            <a:br>
              <a:rPr lang="es-CL" sz="1600" dirty="0"/>
            </a:br>
            <a:endParaRPr sz="1600" b="1" i="0" u="none" strike="noStrike" cap="none" dirty="0">
              <a:solidFill>
                <a:srgbClr val="76384D"/>
              </a:solidFill>
              <a:latin typeface="Calibri"/>
              <a:ea typeface="Calibri"/>
              <a:cs typeface="Calibri"/>
              <a:sym typeface="Calibri"/>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624" y="4011561"/>
            <a:ext cx="673176" cy="6037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435">
                                          <p:stCondLst>
                                            <p:cond delay="0"/>
                                          </p:stCondLst>
                                        </p:cTn>
                                        <p:tgtEl>
                                          <p:spTgt spid="9"/>
                                        </p:tgtEl>
                                      </p:cBhvr>
                                    </p:animEffect>
                                    <p:anim calcmode="lin" valueType="num">
                                      <p:cBhvr>
                                        <p:cTn id="8" dur="1367"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9"/>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9"/>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9"/>
                                        </p:tgtEl>
                                        <p:attrNameLst>
                                          <p:attrName>ppt_y</p:attrName>
                                        </p:attrNameLst>
                                      </p:cBhvr>
                                      <p:tavLst>
                                        <p:tav tm="0" fmla="#ppt_y-sin(pi*$)/81">
                                          <p:val>
                                            <p:fltVal val="0"/>
                                          </p:val>
                                        </p:tav>
                                        <p:tav tm="100000">
                                          <p:val>
                                            <p:fltVal val="1"/>
                                          </p:val>
                                        </p:tav>
                                      </p:tavLst>
                                    </p:anim>
                                    <p:animScale>
                                      <p:cBhvr>
                                        <p:cTn id="13" dur="20">
                                          <p:stCondLst>
                                            <p:cond delay="487"/>
                                          </p:stCondLst>
                                        </p:cTn>
                                        <p:tgtEl>
                                          <p:spTgt spid="9"/>
                                        </p:tgtEl>
                                      </p:cBhvr>
                                      <p:to x="100000" y="60000"/>
                                    </p:animScale>
                                    <p:animScale>
                                      <p:cBhvr>
                                        <p:cTn id="14" dur="124" decel="50000">
                                          <p:stCondLst>
                                            <p:cond delay="507"/>
                                          </p:stCondLst>
                                        </p:cTn>
                                        <p:tgtEl>
                                          <p:spTgt spid="9"/>
                                        </p:tgtEl>
                                      </p:cBhvr>
                                      <p:to x="100000" y="100000"/>
                                    </p:animScale>
                                    <p:animScale>
                                      <p:cBhvr>
                                        <p:cTn id="15" dur="20">
                                          <p:stCondLst>
                                            <p:cond delay="984"/>
                                          </p:stCondLst>
                                        </p:cTn>
                                        <p:tgtEl>
                                          <p:spTgt spid="9"/>
                                        </p:tgtEl>
                                      </p:cBhvr>
                                      <p:to x="100000" y="80000"/>
                                    </p:animScale>
                                    <p:animScale>
                                      <p:cBhvr>
                                        <p:cTn id="16" dur="124" decel="50000">
                                          <p:stCondLst>
                                            <p:cond delay="1004"/>
                                          </p:stCondLst>
                                        </p:cTn>
                                        <p:tgtEl>
                                          <p:spTgt spid="9"/>
                                        </p:tgtEl>
                                      </p:cBhvr>
                                      <p:to x="100000" y="100000"/>
                                    </p:animScale>
                                    <p:animScale>
                                      <p:cBhvr>
                                        <p:cTn id="17" dur="20">
                                          <p:stCondLst>
                                            <p:cond delay="1231"/>
                                          </p:stCondLst>
                                        </p:cTn>
                                        <p:tgtEl>
                                          <p:spTgt spid="9"/>
                                        </p:tgtEl>
                                      </p:cBhvr>
                                      <p:to x="100000" y="90000"/>
                                    </p:animScale>
                                    <p:animScale>
                                      <p:cBhvr>
                                        <p:cTn id="18" dur="124" decel="50000">
                                          <p:stCondLst>
                                            <p:cond delay="1251"/>
                                          </p:stCondLst>
                                        </p:cTn>
                                        <p:tgtEl>
                                          <p:spTgt spid="9"/>
                                        </p:tgtEl>
                                      </p:cBhvr>
                                      <p:to x="100000" y="100000"/>
                                    </p:animScale>
                                    <p:animScale>
                                      <p:cBhvr>
                                        <p:cTn id="19" dur="20">
                                          <p:stCondLst>
                                            <p:cond delay="1356"/>
                                          </p:stCondLst>
                                        </p:cTn>
                                        <p:tgtEl>
                                          <p:spTgt spid="9"/>
                                        </p:tgtEl>
                                      </p:cBhvr>
                                      <p:to x="100000" y="95000"/>
                                    </p:animScale>
                                    <p:animScale>
                                      <p:cBhvr>
                                        <p:cTn id="20" dur="124" decel="50000">
                                          <p:stCondLst>
                                            <p:cond delay="1376"/>
                                          </p:stCondLst>
                                        </p:cTn>
                                        <p:tgtEl>
                                          <p:spTgt spid="9"/>
                                        </p:tgtEl>
                                      </p:cBhvr>
                                      <p:to x="100000" y="100000"/>
                                    </p:animScale>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402" name="Google Shape;402;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i="0" u="none" strike="noStrike" cap="none" dirty="0">
                <a:solidFill>
                  <a:srgbClr val="A93501"/>
                </a:solidFill>
                <a:latin typeface="Calibri"/>
                <a:ea typeface="Calibri"/>
                <a:cs typeface="Calibri"/>
                <a:sym typeface="Calibri"/>
              </a:rPr>
              <a:t>TOMA LAS SIGUIENTES </a:t>
            </a:r>
            <a:r>
              <a:rPr lang="en-US" sz="2800" b="1" i="0" u="none" strike="noStrike" cap="none" dirty="0">
                <a:solidFill>
                  <a:srgbClr val="ED6B00"/>
                </a:solidFill>
                <a:latin typeface="Calibri"/>
                <a:ea typeface="Calibri"/>
                <a:cs typeface="Calibri"/>
                <a:sym typeface="Calibri"/>
              </a:rPr>
              <a:t>PRECAUCIONES</a:t>
            </a:r>
            <a:endParaRPr sz="3100" b="1" i="0" u="none" strike="noStrike" cap="none" dirty="0">
              <a:solidFill>
                <a:srgbClr val="ED6B00"/>
              </a:solidFill>
              <a:latin typeface="Calibri"/>
              <a:ea typeface="Calibri"/>
              <a:cs typeface="Calibri"/>
              <a:sym typeface="Calibri"/>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333" y="1565094"/>
            <a:ext cx="3816532" cy="6006178"/>
          </a:xfrm>
          <a:prstGeom prst="rect">
            <a:avLst/>
          </a:prstGeom>
        </p:spPr>
      </p:pic>
      <p:grpSp>
        <p:nvGrpSpPr>
          <p:cNvPr id="22" name="Agrupar 21"/>
          <p:cNvGrpSpPr/>
          <p:nvPr/>
        </p:nvGrpSpPr>
        <p:grpSpPr>
          <a:xfrm>
            <a:off x="-4655" y="4568183"/>
            <a:ext cx="9154909" cy="783005"/>
            <a:chOff x="-4655" y="4568183"/>
            <a:chExt cx="9154909" cy="783005"/>
          </a:xfrm>
        </p:grpSpPr>
        <p:sp>
          <p:nvSpPr>
            <p:cNvPr id="406" name="Google Shape;406;p19"/>
            <p:cNvSpPr txBox="1"/>
            <p:nvPr/>
          </p:nvSpPr>
          <p:spPr>
            <a:xfrm>
              <a:off x="1284454" y="4701528"/>
              <a:ext cx="7865800" cy="441106"/>
            </a:xfrm>
            <a:prstGeom prst="rect">
              <a:avLst/>
            </a:prstGeom>
            <a:noFill/>
            <a:ln>
              <a:noFill/>
            </a:ln>
          </p:spPr>
          <p:txBody>
            <a:bodyPr spcFirstLastPara="1" wrap="square" lIns="91425" tIns="45700" rIns="91425" bIns="45700" anchor="t" anchorCtr="0">
              <a:spAutoFit/>
            </a:bodyPr>
            <a:lstStyle/>
            <a:p>
              <a:pPr>
                <a:lnSpc>
                  <a:spcPct val="150000"/>
                </a:lnSpc>
              </a:pPr>
              <a:r>
                <a:rPr lang="es-CL" sz="1600" dirty="0">
                  <a:latin typeface="Calibri"/>
                  <a:cs typeface="Calibri"/>
                </a:rPr>
                <a:t>Revisar la </a:t>
              </a:r>
              <a:r>
                <a:rPr lang="es-CL" sz="1600" b="1" dirty="0">
                  <a:solidFill>
                    <a:srgbClr val="FF6600"/>
                  </a:solidFill>
                  <a:latin typeface="Calibri"/>
                  <a:cs typeface="Calibri"/>
                </a:rPr>
                <a:t>Ley Nº 19.631</a:t>
              </a:r>
              <a:endParaRPr lang="es-CL" sz="1600" dirty="0">
                <a:latin typeface="Calibri"/>
                <a:cs typeface="Calibri"/>
              </a:endParaRPr>
            </a:p>
          </p:txBody>
        </p:sp>
        <p:grpSp>
          <p:nvGrpSpPr>
            <p:cNvPr id="3" name="Agrupar 2"/>
            <p:cNvGrpSpPr/>
            <p:nvPr/>
          </p:nvGrpSpPr>
          <p:grpSpPr>
            <a:xfrm>
              <a:off x="-4655" y="4568183"/>
              <a:ext cx="1135367" cy="783005"/>
              <a:chOff x="-4655" y="4568183"/>
              <a:chExt cx="1135367" cy="783005"/>
            </a:xfrm>
          </p:grpSpPr>
          <p:sp>
            <p:nvSpPr>
              <p:cNvPr id="422" name="Google Shape;422;p19"/>
              <p:cNvSpPr/>
              <p:nvPr/>
            </p:nvSpPr>
            <p:spPr>
              <a:xfrm rot="5400000">
                <a:off x="171526" y="439200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1" name="Imagen 30" descr="MonoLeyes RRHH.png"/>
              <p:cNvPicPr>
                <a:picLocks noChangeAspect="1"/>
              </p:cNvPicPr>
              <p:nvPr/>
            </p:nvPicPr>
            <p:blipFill rotWithShape="1">
              <a:blip r:embed="rId4">
                <a:extLst>
                  <a:ext uri="{28A0092B-C50C-407E-A947-70E740481C1C}">
                    <a14:useLocalDpi xmlns:a14="http://schemas.microsoft.com/office/drawing/2010/main" val="0"/>
                  </a:ext>
                </a:extLst>
              </a:blip>
              <a:srcRect r="56604" b="56897"/>
              <a:stretch/>
            </p:blipFill>
            <p:spPr>
              <a:xfrm>
                <a:off x="431776" y="4690532"/>
                <a:ext cx="558771" cy="562602"/>
              </a:xfrm>
              <a:prstGeom prst="rect">
                <a:avLst/>
              </a:prstGeom>
            </p:spPr>
          </p:pic>
        </p:grpSp>
      </p:grpSp>
      <p:grpSp>
        <p:nvGrpSpPr>
          <p:cNvPr id="20" name="Agrupar 19"/>
          <p:cNvGrpSpPr/>
          <p:nvPr/>
        </p:nvGrpSpPr>
        <p:grpSpPr>
          <a:xfrm>
            <a:off x="-4655" y="2826713"/>
            <a:ext cx="8958264" cy="783005"/>
            <a:chOff x="-4655" y="2826713"/>
            <a:chExt cx="8958264" cy="783005"/>
          </a:xfrm>
        </p:grpSpPr>
        <p:sp>
          <p:nvSpPr>
            <p:cNvPr id="405" name="Google Shape;405;p19"/>
            <p:cNvSpPr txBox="1"/>
            <p:nvPr/>
          </p:nvSpPr>
          <p:spPr>
            <a:xfrm>
              <a:off x="1284454" y="3048958"/>
              <a:ext cx="7669155"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a:cs typeface="Calibri"/>
                </a:rPr>
                <a:t>Revisar la </a:t>
              </a:r>
              <a:r>
                <a:rPr lang="es-CL" sz="1600" b="1" dirty="0">
                  <a:solidFill>
                    <a:srgbClr val="FF6600"/>
                  </a:solidFill>
                  <a:latin typeface="Calibri"/>
                  <a:cs typeface="Calibri"/>
                </a:rPr>
                <a:t>Dirección del Trabajo</a:t>
              </a:r>
              <a:r>
                <a:rPr lang="es-CL" sz="1600" dirty="0">
                  <a:latin typeface="Calibri"/>
                  <a:cs typeface="Calibri"/>
                </a:rPr>
                <a:t>.</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6" name="Google Shape;416;p19"/>
            <p:cNvSpPr/>
            <p:nvPr/>
          </p:nvSpPr>
          <p:spPr>
            <a:xfrm rot="5400000">
              <a:off x="171526" y="265053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2" name="Imagen 31" descr="MonoLeyes RRHH.png"/>
            <p:cNvPicPr>
              <a:picLocks noChangeAspect="1"/>
            </p:cNvPicPr>
            <p:nvPr/>
          </p:nvPicPr>
          <p:blipFill rotWithShape="1">
            <a:blip r:embed="rId4">
              <a:extLst>
                <a:ext uri="{28A0092B-C50C-407E-A947-70E740481C1C}">
                  <a14:useLocalDpi xmlns:a14="http://schemas.microsoft.com/office/drawing/2010/main" val="0"/>
                </a:ext>
              </a:extLst>
            </a:blip>
            <a:srcRect l="53240" t="7899" b="45365"/>
            <a:stretch/>
          </p:blipFill>
          <p:spPr>
            <a:xfrm>
              <a:off x="389445" y="2938599"/>
              <a:ext cx="592644" cy="600467"/>
            </a:xfrm>
            <a:prstGeom prst="rect">
              <a:avLst/>
            </a:prstGeom>
          </p:spPr>
        </p:pic>
      </p:grpSp>
      <p:grpSp>
        <p:nvGrpSpPr>
          <p:cNvPr id="21" name="Agrupar 20"/>
          <p:cNvGrpSpPr/>
          <p:nvPr/>
        </p:nvGrpSpPr>
        <p:grpSpPr>
          <a:xfrm>
            <a:off x="-4655" y="3697448"/>
            <a:ext cx="6661094" cy="783005"/>
            <a:chOff x="-4655" y="3697448"/>
            <a:chExt cx="6661094" cy="783005"/>
          </a:xfrm>
        </p:grpSpPr>
        <p:sp>
          <p:nvSpPr>
            <p:cNvPr id="414" name="Google Shape;414;p19"/>
            <p:cNvSpPr txBox="1"/>
            <p:nvPr/>
          </p:nvSpPr>
          <p:spPr>
            <a:xfrm>
              <a:off x="1284454" y="3791876"/>
              <a:ext cx="5371985" cy="441106"/>
            </a:xfrm>
            <a:prstGeom prst="rect">
              <a:avLst/>
            </a:prstGeom>
            <a:noFill/>
            <a:ln>
              <a:noFill/>
            </a:ln>
          </p:spPr>
          <p:txBody>
            <a:bodyPr spcFirstLastPara="1" wrap="square" lIns="91425" tIns="45700" rIns="91425" bIns="45700" anchor="t" anchorCtr="0">
              <a:spAutoFit/>
            </a:bodyPr>
            <a:lstStyle/>
            <a:p>
              <a:pPr>
                <a:lnSpc>
                  <a:spcPct val="150000"/>
                </a:lnSpc>
              </a:pPr>
              <a:r>
                <a:rPr lang="es-CL" sz="1600" dirty="0">
                  <a:latin typeface="Calibri"/>
                  <a:cs typeface="Calibri"/>
                </a:rPr>
                <a:t>Revisar la </a:t>
              </a:r>
              <a:r>
                <a:rPr lang="es-CL" sz="1600" b="1" dirty="0">
                  <a:solidFill>
                    <a:srgbClr val="FF6600"/>
                  </a:solidFill>
                  <a:latin typeface="Calibri"/>
                  <a:cs typeface="Calibri"/>
                </a:rPr>
                <a:t>DL.3500</a:t>
              </a:r>
            </a:p>
          </p:txBody>
        </p:sp>
        <p:grpSp>
          <p:nvGrpSpPr>
            <p:cNvPr id="6" name="Agrupar 5"/>
            <p:cNvGrpSpPr/>
            <p:nvPr/>
          </p:nvGrpSpPr>
          <p:grpSpPr>
            <a:xfrm>
              <a:off x="-4655" y="3697448"/>
              <a:ext cx="1135367" cy="783005"/>
              <a:chOff x="-4655" y="3697448"/>
              <a:chExt cx="1135367" cy="783005"/>
            </a:xfrm>
          </p:grpSpPr>
          <p:sp>
            <p:nvSpPr>
              <p:cNvPr id="419" name="Google Shape;419;p19"/>
              <p:cNvSpPr/>
              <p:nvPr/>
            </p:nvSpPr>
            <p:spPr>
              <a:xfrm rot="5400000">
                <a:off x="171526" y="352126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3" name="Imagen 32" descr="MonoLeyes RRHH.png"/>
              <p:cNvPicPr>
                <a:picLocks noChangeAspect="1"/>
              </p:cNvPicPr>
              <p:nvPr/>
            </p:nvPicPr>
            <p:blipFill rotWithShape="1">
              <a:blip r:embed="rId4">
                <a:extLst>
                  <a:ext uri="{28A0092B-C50C-407E-A947-70E740481C1C}">
                    <a14:useLocalDpi xmlns:a14="http://schemas.microsoft.com/office/drawing/2010/main" val="0"/>
                  </a:ext>
                </a:extLst>
              </a:blip>
              <a:srcRect t="52207" r="53528"/>
              <a:stretch/>
            </p:blipFill>
            <p:spPr>
              <a:xfrm>
                <a:off x="399455" y="3784599"/>
                <a:ext cx="582624" cy="607394"/>
              </a:xfrm>
              <a:prstGeom prst="rect">
                <a:avLst/>
              </a:prstGeom>
            </p:spPr>
          </p:pic>
        </p:grpSp>
      </p:grpSp>
      <p:grpSp>
        <p:nvGrpSpPr>
          <p:cNvPr id="10" name="Agrupar 9"/>
          <p:cNvGrpSpPr/>
          <p:nvPr/>
        </p:nvGrpSpPr>
        <p:grpSpPr>
          <a:xfrm>
            <a:off x="-4655" y="1955978"/>
            <a:ext cx="9223735" cy="783005"/>
            <a:chOff x="-4655" y="1955978"/>
            <a:chExt cx="9223735" cy="783005"/>
          </a:xfrm>
        </p:grpSpPr>
        <p:sp>
          <p:nvSpPr>
            <p:cNvPr id="404" name="Google Shape;404;p19"/>
            <p:cNvSpPr txBox="1"/>
            <p:nvPr/>
          </p:nvSpPr>
          <p:spPr>
            <a:xfrm>
              <a:off x="1284454" y="2178223"/>
              <a:ext cx="7934626" cy="338514"/>
            </a:xfrm>
            <a:prstGeom prst="rect">
              <a:avLst/>
            </a:prstGeom>
            <a:noFill/>
            <a:ln>
              <a:noFill/>
            </a:ln>
          </p:spPr>
          <p:txBody>
            <a:bodyPr spcFirstLastPara="1" wrap="square" lIns="91425" tIns="45700" rIns="91425" bIns="45700" anchor="t" anchorCtr="0">
              <a:spAutoFit/>
            </a:bodyPr>
            <a:lstStyle/>
            <a:p>
              <a:r>
                <a:rPr lang="es-CL" sz="1600" dirty="0">
                  <a:latin typeface="Calibri"/>
                  <a:cs typeface="Calibri"/>
                </a:rPr>
                <a:t>Revisar el </a:t>
              </a:r>
              <a:r>
                <a:rPr lang="es-CL" sz="1600" b="1" dirty="0">
                  <a:solidFill>
                    <a:srgbClr val="FF6600"/>
                  </a:solidFill>
                  <a:latin typeface="Calibri"/>
                  <a:cs typeface="Calibri"/>
                </a:rPr>
                <a:t>Código del Trabajo</a:t>
              </a:r>
              <a:r>
                <a:rPr lang="es-CL" sz="1600" dirty="0">
                  <a:latin typeface="Calibri"/>
                  <a:cs typeface="Calibri"/>
                </a:rPr>
                <a:t>.</a:t>
              </a:r>
            </a:p>
          </p:txBody>
        </p:sp>
        <p:grpSp>
          <p:nvGrpSpPr>
            <p:cNvPr id="8" name="Agrupar 7"/>
            <p:cNvGrpSpPr/>
            <p:nvPr/>
          </p:nvGrpSpPr>
          <p:grpSpPr>
            <a:xfrm>
              <a:off x="-4655" y="1955978"/>
              <a:ext cx="1135367" cy="783005"/>
              <a:chOff x="-4655" y="1955978"/>
              <a:chExt cx="1135367" cy="783005"/>
            </a:xfrm>
          </p:grpSpPr>
          <p:sp>
            <p:nvSpPr>
              <p:cNvPr id="412" name="Google Shape;412;p19"/>
              <p:cNvSpPr/>
              <p:nvPr/>
            </p:nvSpPr>
            <p:spPr>
              <a:xfrm rot="5400000">
                <a:off x="171526" y="177979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4" name="Imagen 33" descr="MonoLeyes RRHH.png"/>
              <p:cNvPicPr>
                <a:picLocks noChangeAspect="1"/>
              </p:cNvPicPr>
              <p:nvPr/>
            </p:nvPicPr>
            <p:blipFill rotWithShape="1">
              <a:blip r:embed="rId4">
                <a:extLst>
                  <a:ext uri="{28A0092B-C50C-407E-A947-70E740481C1C}">
                    <a14:useLocalDpi xmlns:a14="http://schemas.microsoft.com/office/drawing/2010/main" val="0"/>
                  </a:ext>
                </a:extLst>
              </a:blip>
              <a:srcRect l="54470" t="58277"/>
              <a:stretch/>
            </p:blipFill>
            <p:spPr>
              <a:xfrm>
                <a:off x="309970" y="2065865"/>
                <a:ext cx="601542" cy="558800"/>
              </a:xfrm>
              <a:prstGeom prst="rect">
                <a:avLst/>
              </a:prstGeom>
            </p:spPr>
          </p:pic>
        </p:grpSp>
      </p:grpSp>
      <p:grpSp>
        <p:nvGrpSpPr>
          <p:cNvPr id="26" name="Agrupar 25"/>
          <p:cNvGrpSpPr/>
          <p:nvPr/>
        </p:nvGrpSpPr>
        <p:grpSpPr>
          <a:xfrm>
            <a:off x="-4655" y="5438917"/>
            <a:ext cx="6906899" cy="783005"/>
            <a:chOff x="-4655" y="5438917"/>
            <a:chExt cx="6906899" cy="783005"/>
          </a:xfrm>
        </p:grpSpPr>
        <p:sp>
          <p:nvSpPr>
            <p:cNvPr id="38" name="Google Shape;406;p19"/>
            <p:cNvSpPr txBox="1"/>
            <p:nvPr/>
          </p:nvSpPr>
          <p:spPr>
            <a:xfrm>
              <a:off x="1284453" y="5562841"/>
              <a:ext cx="5617791" cy="584735"/>
            </a:xfrm>
            <a:prstGeom prst="rect">
              <a:avLst/>
            </a:prstGeom>
            <a:noFill/>
            <a:ln>
              <a:noFill/>
            </a:ln>
          </p:spPr>
          <p:txBody>
            <a:bodyPr spcFirstLastPara="1" wrap="square" lIns="91425" tIns="45700" rIns="91425" bIns="45700" anchor="t" anchorCtr="0">
              <a:spAutoFit/>
            </a:bodyPr>
            <a:lstStyle/>
            <a:p>
              <a:pPr fontAlgn="base"/>
              <a:r>
                <a:rPr lang="es-CL" sz="1600" dirty="0">
                  <a:latin typeface="Calibri" panose="020F0502020204030204" pitchFamily="34" charset="0"/>
                  <a:cs typeface="Calibri" panose="020F0502020204030204" pitchFamily="34" charset="0"/>
                </a:rPr>
                <a:t>Ser </a:t>
              </a:r>
              <a:r>
                <a:rPr lang="es-CL" sz="1600" b="1" dirty="0">
                  <a:solidFill>
                    <a:srgbClr val="FF6600"/>
                  </a:solidFill>
                  <a:latin typeface="Calibri" panose="020F0502020204030204" pitchFamily="34" charset="0"/>
                  <a:cs typeface="Calibri" panose="020F0502020204030204" pitchFamily="34" charset="0"/>
                </a:rPr>
                <a:t>cuidadoso</a:t>
              </a:r>
              <a:r>
                <a:rPr lang="es-CL" sz="1600" dirty="0">
                  <a:latin typeface="Calibri" panose="020F0502020204030204" pitchFamily="34" charset="0"/>
                  <a:cs typeface="Calibri" panose="020F0502020204030204" pitchFamily="34" charset="0"/>
                </a:rPr>
                <a:t> y </a:t>
              </a:r>
              <a:r>
                <a:rPr lang="es-CL" sz="1600" b="1" dirty="0">
                  <a:solidFill>
                    <a:srgbClr val="FF6600"/>
                  </a:solidFill>
                  <a:latin typeface="Calibri" panose="020F0502020204030204" pitchFamily="34" charset="0"/>
                  <a:cs typeface="Calibri" panose="020F0502020204030204" pitchFamily="34" charset="0"/>
                </a:rPr>
                <a:t>respetuoso</a:t>
              </a:r>
              <a:r>
                <a:rPr lang="es-CL" sz="1600" dirty="0">
                  <a:latin typeface="Calibri" panose="020F0502020204030204" pitchFamily="34" charset="0"/>
                  <a:cs typeface="Calibri" panose="020F0502020204030204" pitchFamily="34" charset="0"/>
                </a:rPr>
                <a:t> con los integrantes de tu </a:t>
              </a:r>
              <a:br>
                <a:rPr lang="es-CL" sz="1600" dirty="0">
                  <a:latin typeface="Calibri" panose="020F0502020204030204" pitchFamily="34" charset="0"/>
                  <a:cs typeface="Calibri" panose="020F0502020204030204" pitchFamily="34" charset="0"/>
                </a:rPr>
              </a:br>
              <a:r>
                <a:rPr lang="es-CL" sz="1600" dirty="0">
                  <a:latin typeface="Calibri" panose="020F0502020204030204" pitchFamily="34" charset="0"/>
                  <a:cs typeface="Calibri" panose="020F0502020204030204" pitchFamily="34" charset="0"/>
                </a:rPr>
                <a:t>equipo de trabajo. </a:t>
              </a:r>
            </a:p>
          </p:txBody>
        </p:sp>
        <p:grpSp>
          <p:nvGrpSpPr>
            <p:cNvPr id="25" name="Agrupar 24"/>
            <p:cNvGrpSpPr/>
            <p:nvPr/>
          </p:nvGrpSpPr>
          <p:grpSpPr>
            <a:xfrm>
              <a:off x="-4655" y="5438917"/>
              <a:ext cx="1135367" cy="783005"/>
              <a:chOff x="-4655" y="5438917"/>
              <a:chExt cx="1135367" cy="783005"/>
            </a:xfrm>
          </p:grpSpPr>
          <p:sp>
            <p:nvSpPr>
              <p:cNvPr id="428" name="Google Shape;428;p19"/>
              <p:cNvSpPr/>
              <p:nvPr/>
            </p:nvSpPr>
            <p:spPr>
              <a:xfrm rot="5400000">
                <a:off x="171526" y="526273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 name="Imagen 40" descr="Equip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400" y="5537801"/>
                <a:ext cx="685823" cy="585236"/>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0-#ppt_w/2"/>
                                          </p:val>
                                        </p:tav>
                                        <p:tav tm="100000">
                                          <p:val>
                                            <p:strVal val="#ppt_x"/>
                                          </p:val>
                                        </p:tav>
                                      </p:tavLst>
                                    </p:anim>
                                    <p:anim calcmode="lin" valueType="num">
                                      <p:cBhvr additive="base">
                                        <p:cTn id="11" dur="1000" fill="hold"/>
                                        <p:tgtEl>
                                          <p:spTgt spid="10"/>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1000" fill="hold"/>
                                        <p:tgtEl>
                                          <p:spTgt spid="20"/>
                                        </p:tgtEl>
                                        <p:attrNameLst>
                                          <p:attrName>ppt_x</p:attrName>
                                        </p:attrNameLst>
                                      </p:cBhvr>
                                      <p:tavLst>
                                        <p:tav tm="0">
                                          <p:val>
                                            <p:strVal val="0-#ppt_w/2"/>
                                          </p:val>
                                        </p:tav>
                                        <p:tav tm="100000">
                                          <p:val>
                                            <p:strVal val="#ppt_x"/>
                                          </p:val>
                                        </p:tav>
                                      </p:tavLst>
                                    </p:anim>
                                    <p:anim calcmode="lin" valueType="num">
                                      <p:cBhvr additive="base">
                                        <p:cTn id="15" dur="10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1000" fill="hold"/>
                                        <p:tgtEl>
                                          <p:spTgt spid="21"/>
                                        </p:tgtEl>
                                        <p:attrNameLst>
                                          <p:attrName>ppt_x</p:attrName>
                                        </p:attrNameLst>
                                      </p:cBhvr>
                                      <p:tavLst>
                                        <p:tav tm="0">
                                          <p:val>
                                            <p:strVal val="0-#ppt_w/2"/>
                                          </p:val>
                                        </p:tav>
                                        <p:tav tm="100000">
                                          <p:val>
                                            <p:strVal val="#ppt_x"/>
                                          </p:val>
                                        </p:tav>
                                      </p:tavLst>
                                    </p:anim>
                                    <p:anim calcmode="lin" valueType="num">
                                      <p:cBhvr additive="base">
                                        <p:cTn id="19" dur="1000" fill="hold"/>
                                        <p:tgtEl>
                                          <p:spTgt spid="2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1000" fill="hold"/>
                                        <p:tgtEl>
                                          <p:spTgt spid="22"/>
                                        </p:tgtEl>
                                        <p:attrNameLst>
                                          <p:attrName>ppt_x</p:attrName>
                                        </p:attrNameLst>
                                      </p:cBhvr>
                                      <p:tavLst>
                                        <p:tav tm="0">
                                          <p:val>
                                            <p:strVal val="0-#ppt_w/2"/>
                                          </p:val>
                                        </p:tav>
                                        <p:tav tm="100000">
                                          <p:val>
                                            <p:strVal val="#ppt_x"/>
                                          </p:val>
                                        </p:tav>
                                      </p:tavLst>
                                    </p:anim>
                                    <p:anim calcmode="lin" valueType="num">
                                      <p:cBhvr additive="base">
                                        <p:cTn id="23" dur="1000" fill="hold"/>
                                        <p:tgtEl>
                                          <p:spTgt spid="22"/>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0" fill="hold"/>
                                        <p:tgtEl>
                                          <p:spTgt spid="26"/>
                                        </p:tgtEl>
                                        <p:attrNameLst>
                                          <p:attrName>ppt_x</p:attrName>
                                        </p:attrNameLst>
                                      </p:cBhvr>
                                      <p:tavLst>
                                        <p:tav tm="0">
                                          <p:val>
                                            <p:strVal val="0-#ppt_w/2"/>
                                          </p:val>
                                        </p:tav>
                                        <p:tav tm="100000">
                                          <p:val>
                                            <p:strVal val="#ppt_x"/>
                                          </p:val>
                                        </p:tav>
                                      </p:tavLst>
                                    </p:anim>
                                    <p:anim calcmode="lin" valueType="num">
                                      <p:cBhvr additive="base">
                                        <p:cTn id="2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9;p3"/>
          <p:cNvSpPr txBox="1"/>
          <p:nvPr/>
        </p:nvSpPr>
        <p:spPr>
          <a:xfrm>
            <a:off x="462115" y="2499449"/>
            <a:ext cx="2760221" cy="2491991"/>
          </a:xfrm>
          <a:prstGeom prst="rect">
            <a:avLst/>
          </a:prstGeom>
          <a:noFill/>
          <a:ln>
            <a:noFill/>
          </a:ln>
        </p:spPr>
        <p:txBody>
          <a:bodyPr spcFirstLastPara="1" wrap="square" lIns="91425" tIns="91425" rIns="91425" bIns="91425" anchor="t" anchorCtr="0">
            <a:noAutofit/>
          </a:bodyPr>
          <a:lstStyle/>
          <a:p>
            <a:pPr lvl="0">
              <a:lnSpc>
                <a:spcPct val="115000"/>
              </a:lnSpc>
              <a:buSzPts val="1600"/>
            </a:pPr>
            <a:r>
              <a:rPr lang="es-CL" b="1" dirty="0">
                <a:solidFill>
                  <a:schemeClr val="tx1"/>
                </a:solidFill>
                <a:latin typeface="Calibri" panose="020F0502020204030204" pitchFamily="34" charset="0"/>
                <a:cs typeface="Calibri" panose="020F0502020204030204" pitchFamily="34" charset="0"/>
              </a:rPr>
              <a:t>OA 1</a:t>
            </a:r>
            <a:endParaRPr lang="es-CL" dirty="0">
              <a:latin typeface="Calibri" panose="020F0502020204030204" pitchFamily="34" charset="0"/>
              <a:cs typeface="Calibri" panose="020F0502020204030204" pitchFamily="34" charset="0"/>
            </a:endParaRPr>
          </a:p>
          <a:p>
            <a:r>
              <a:rPr lang="es-ES_tradnl" dirty="0">
                <a:latin typeface="Calibri" panose="020F0502020204030204" pitchFamily="34" charset="0"/>
                <a:cs typeface="Calibri" panose="020F0502020204030204" pitchFamily="34" charset="0"/>
              </a:rPr>
              <a:t>Realizar llenado y tramitación de contratos de trabajo, remuneraciones y finiquitos, de acuerdo a la normativa legal vigente.</a:t>
            </a:r>
          </a:p>
          <a:p>
            <a:endParaRPr lang="es-CL" dirty="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Genérico</a:t>
            </a:r>
          </a:p>
          <a:p>
            <a:pPr lvl="0"/>
            <a:r>
              <a:rPr lang="de-DE" dirty="0">
                <a:solidFill>
                  <a:schemeClr val="tx1"/>
                </a:solidFill>
                <a:latin typeface="Calibri" panose="020F0502020204030204" pitchFamily="34" charset="0"/>
                <a:cs typeface="Calibri" panose="020F0502020204030204" pitchFamily="34" charset="0"/>
              </a:rPr>
              <a:t>A-B-C-H</a:t>
            </a:r>
          </a:p>
          <a:p>
            <a:endParaRPr lang="es-CL" dirty="0">
              <a:latin typeface="Calibri" panose="020F0502020204030204" pitchFamily="34" charset="0"/>
              <a:cs typeface="Calibri" panose="020F0502020204030204" pitchFamily="34" charset="0"/>
            </a:endParaRPr>
          </a:p>
          <a:p>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26" name="Google Shape;101;p3"/>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 name="Google Shape;96;p3"/>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29" name="Google Shape;101;p3"/>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99;p3"/>
          <p:cNvSpPr txBox="1"/>
          <p:nvPr/>
        </p:nvSpPr>
        <p:spPr>
          <a:xfrm>
            <a:off x="3561634" y="2499449"/>
            <a:ext cx="2781097" cy="2317912"/>
          </a:xfrm>
          <a:prstGeom prst="rect">
            <a:avLst/>
          </a:prstGeom>
          <a:noFill/>
          <a:ln>
            <a:noFill/>
          </a:ln>
        </p:spPr>
        <p:txBody>
          <a:bodyPr spcFirstLastPara="1" wrap="square" lIns="91425" tIns="91425" rIns="91425" bIns="91425" anchor="t" anchorCtr="0">
            <a:noAutofit/>
          </a:bodyPr>
          <a:lstStyle/>
          <a:p>
            <a:pPr lvl="0">
              <a:buSzPts val="1600"/>
            </a:pPr>
            <a:r>
              <a:rPr lang="es-CL" b="1" dirty="0">
                <a:solidFill>
                  <a:schemeClr val="tx1"/>
                </a:solidFill>
                <a:latin typeface="Calibri" panose="020F0502020204030204" pitchFamily="34" charset="0"/>
                <a:cs typeface="Calibri" panose="020F0502020204030204" pitchFamily="34" charset="0"/>
              </a:rPr>
              <a:t>3 </a:t>
            </a:r>
            <a:r>
              <a:rPr lang="es-ES_tradnl" dirty="0">
                <a:latin typeface="Calibri" panose="020F0502020204030204" pitchFamily="34" charset="0"/>
                <a:cs typeface="Calibri" panose="020F0502020204030204" pitchFamily="34" charset="0"/>
              </a:rPr>
              <a:t>Elabora y tramita los documentos de término de una relación laboral, aplicando el marco legal actual.</a:t>
            </a:r>
          </a:p>
        </p:txBody>
      </p:sp>
      <p:sp>
        <p:nvSpPr>
          <p:cNvPr id="33" name="Google Shape;96;p3"/>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37" name="Google Shape;101;p3"/>
          <p:cNvSpPr/>
          <p:nvPr/>
        </p:nvSpPr>
        <p:spPr>
          <a:xfrm>
            <a:off x="6473043" y="1472660"/>
            <a:ext cx="2980513" cy="566358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99;p3"/>
          <p:cNvSpPr txBox="1"/>
          <p:nvPr/>
        </p:nvSpPr>
        <p:spPr>
          <a:xfrm>
            <a:off x="6656439" y="2499449"/>
            <a:ext cx="2684206" cy="3957251"/>
          </a:xfrm>
          <a:prstGeom prst="rect">
            <a:avLst/>
          </a:prstGeom>
          <a:noFill/>
          <a:ln>
            <a:noFill/>
          </a:ln>
        </p:spPr>
        <p:txBody>
          <a:bodyPr spcFirstLastPara="1" wrap="square" lIns="91425" tIns="91425" rIns="91425" bIns="91425" anchor="t" anchorCtr="0">
            <a:noAutofit/>
          </a:bodyPr>
          <a:lstStyle/>
          <a:p>
            <a:pPr fontAlgn="ctr"/>
            <a:r>
              <a:rPr lang="es-ES" b="1" dirty="0">
                <a:latin typeface="Calibri" panose="020F0502020204030204" pitchFamily="34" charset="0"/>
              </a:rPr>
              <a:t>3.1</a:t>
            </a:r>
            <a:r>
              <a:rPr lang="es-ES" dirty="0">
                <a:latin typeface="Calibri" panose="020F0502020204030204" pitchFamily="34" charset="0"/>
              </a:rPr>
              <a:t> </a:t>
            </a:r>
            <a:r>
              <a:rPr lang="es-ES_tradnl" dirty="0">
                <a:latin typeface="Calibri" panose="020F0502020204030204" pitchFamily="34" charset="0"/>
              </a:rPr>
              <a:t>Redacta documentos de aviso previo al término de contrato, según normas laborales actuales.</a:t>
            </a:r>
            <a:br>
              <a:rPr lang="es-ES" dirty="0">
                <a:latin typeface="Calibri" panose="020F0502020204030204" pitchFamily="34" charset="0"/>
              </a:rPr>
            </a:br>
            <a:br>
              <a:rPr lang="es-ES" dirty="0">
                <a:latin typeface="Calibri" panose="020F0502020204030204" pitchFamily="34" charset="0"/>
              </a:rPr>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39" name="Google Shape;96;p3"/>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41" name="Imagen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1864" y="4448534"/>
            <a:ext cx="3103843" cy="2466270"/>
          </a:xfrm>
          <a:prstGeom prst="rect">
            <a:avLst/>
          </a:prstGeom>
        </p:spPr>
      </p:pic>
      <p:pic>
        <p:nvPicPr>
          <p:cNvPr id="44" name="Imagen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588297" y="3757726"/>
            <a:ext cx="3025211" cy="4082383"/>
          </a:xfrm>
          <a:prstGeom prst="rect">
            <a:avLst/>
          </a:prstGeom>
        </p:spPr>
      </p:pic>
    </p:spTree>
    <p:extLst>
      <p:ext uri="{BB962C8B-B14F-4D97-AF65-F5344CB8AC3E}">
        <p14:creationId xmlns:p14="http://schemas.microsoft.com/office/powerpoint/2010/main" val="13133755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1;p3"/>
          <p:cNvSpPr/>
          <p:nvPr/>
        </p:nvSpPr>
        <p:spPr>
          <a:xfrm>
            <a:off x="564075" y="2843142"/>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10" name="Grupo 3"/>
          <p:cNvGrpSpPr/>
          <p:nvPr/>
        </p:nvGrpSpPr>
        <p:grpSpPr>
          <a:xfrm>
            <a:off x="375975" y="3087305"/>
            <a:ext cx="376200" cy="395325"/>
            <a:chOff x="375767" y="3437085"/>
            <a:chExt cx="376200" cy="395325"/>
          </a:xfrm>
        </p:grpSpPr>
        <p:sp>
          <p:nvSpPr>
            <p:cNvPr id="12"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sp>
        <p:nvSpPr>
          <p:cNvPr id="11" name="Google Shape;99;p3"/>
          <p:cNvSpPr txBox="1"/>
          <p:nvPr/>
        </p:nvSpPr>
        <p:spPr>
          <a:xfrm>
            <a:off x="840455" y="3015867"/>
            <a:ext cx="4471200" cy="53820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Diferenciamos la documentación necesaria Interna y Externa para realizar las Remuneraciones.</a:t>
            </a:r>
          </a:p>
        </p:txBody>
      </p:sp>
      <p:sp>
        <p:nvSpPr>
          <p:cNvPr id="19" name="Google Shape;101;p3"/>
          <p:cNvSpPr/>
          <p:nvPr/>
        </p:nvSpPr>
        <p:spPr>
          <a:xfrm>
            <a:off x="582772" y="4789314"/>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0" name="Grupo 50"/>
          <p:cNvGrpSpPr/>
          <p:nvPr/>
        </p:nvGrpSpPr>
        <p:grpSpPr>
          <a:xfrm>
            <a:off x="394672" y="5033477"/>
            <a:ext cx="376200" cy="395325"/>
            <a:chOff x="375767" y="3437085"/>
            <a:chExt cx="376200" cy="395325"/>
          </a:xfrm>
        </p:grpSpPr>
        <p:sp>
          <p:nvSpPr>
            <p:cNvPr id="22"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sp>
        <p:nvSpPr>
          <p:cNvPr id="21" name="Google Shape;99;p3"/>
          <p:cNvSpPr txBox="1"/>
          <p:nvPr/>
        </p:nvSpPr>
        <p:spPr>
          <a:xfrm>
            <a:off x="859152" y="4962039"/>
            <a:ext cx="3960526" cy="53820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Identificamos el Ciclo de la remuneraciones.</a:t>
            </a:r>
          </a:p>
        </p:txBody>
      </p:sp>
      <p:sp>
        <p:nvSpPr>
          <p:cNvPr id="25" name="Google Shape;101;p3"/>
          <p:cNvSpPr/>
          <p:nvPr/>
        </p:nvSpPr>
        <p:spPr>
          <a:xfrm>
            <a:off x="564976" y="5762399"/>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6" name="Grupo 60"/>
          <p:cNvGrpSpPr/>
          <p:nvPr/>
        </p:nvGrpSpPr>
        <p:grpSpPr>
          <a:xfrm>
            <a:off x="376876" y="6006562"/>
            <a:ext cx="376200" cy="395325"/>
            <a:chOff x="375767" y="3437085"/>
            <a:chExt cx="376200" cy="395325"/>
          </a:xfrm>
        </p:grpSpPr>
        <p:sp>
          <p:nvSpPr>
            <p:cNvPr id="28"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4</a:t>
              </a:r>
              <a:endParaRPr sz="2800" b="1" i="0" u="none" strike="noStrike" cap="none" dirty="0">
                <a:solidFill>
                  <a:srgbClr val="FFFFFF"/>
                </a:solidFill>
                <a:latin typeface="Calibri"/>
                <a:ea typeface="Calibri"/>
                <a:cs typeface="Calibri"/>
                <a:sym typeface="Calibri"/>
              </a:endParaRPr>
            </a:p>
          </p:txBody>
        </p:sp>
      </p:grpSp>
      <p:sp>
        <p:nvSpPr>
          <p:cNvPr id="27" name="Google Shape;99;p3"/>
          <p:cNvSpPr txBox="1"/>
          <p:nvPr/>
        </p:nvSpPr>
        <p:spPr>
          <a:xfrm>
            <a:off x="841356" y="5935124"/>
            <a:ext cx="3960526" cy="53820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Conocimos el Calendario de Pagos a organismos previsionales, tributarios y otros.</a:t>
            </a:r>
          </a:p>
        </p:txBody>
      </p:sp>
      <p:sp>
        <p:nvSpPr>
          <p:cNvPr id="30"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31" name="Google Shape;70;p14">
            <a:extLst>
              <a:ext uri="{FF2B5EF4-FFF2-40B4-BE49-F238E27FC236}">
                <a16:creationId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32" name="Google Shape;96;p3"/>
          <p:cNvSpPr txBox="1"/>
          <p:nvPr/>
        </p:nvSpPr>
        <p:spPr>
          <a:xfrm>
            <a:off x="371451" y="2225387"/>
            <a:ext cx="47784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FLUJO DE DATOS E INFORMACIÓN PARA CONFECCIONAR UNA LIQUIDACIÓN DE SUELDOS</a:t>
            </a:r>
            <a:endParaRPr sz="1800" b="0" i="0" u="none" strike="noStrike" cap="none" dirty="0">
              <a:solidFill>
                <a:srgbClr val="ED6B00"/>
              </a:solidFill>
              <a:latin typeface="Calibri"/>
              <a:ea typeface="Calibri"/>
              <a:cs typeface="Calibri"/>
              <a:sym typeface="Calibri"/>
            </a:endParaRPr>
          </a:p>
        </p:txBody>
      </p:sp>
      <p:sp>
        <p:nvSpPr>
          <p:cNvPr id="3" name="Google Shape;101;p3"/>
          <p:cNvSpPr/>
          <p:nvPr/>
        </p:nvSpPr>
        <p:spPr>
          <a:xfrm>
            <a:off x="574651" y="3816228"/>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 name="Grupo 45"/>
          <p:cNvGrpSpPr/>
          <p:nvPr/>
        </p:nvGrpSpPr>
        <p:grpSpPr>
          <a:xfrm>
            <a:off x="386551" y="4060391"/>
            <a:ext cx="391110" cy="395325"/>
            <a:chOff x="375767" y="3437085"/>
            <a:chExt cx="376200" cy="395325"/>
          </a:xfrm>
        </p:grpSpPr>
        <p:sp>
          <p:nvSpPr>
            <p:cNvPr id="6"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sp>
        <p:nvSpPr>
          <p:cNvPr id="5" name="Google Shape;99;p3"/>
          <p:cNvSpPr txBox="1"/>
          <p:nvPr/>
        </p:nvSpPr>
        <p:spPr>
          <a:xfrm>
            <a:off x="851030" y="3988953"/>
            <a:ext cx="4117499" cy="53820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Conocimos los archivo de la documentación para fiscalizaciones de la autoridad.</a:t>
            </a:r>
          </a:p>
        </p:txBody>
      </p:sp>
      <p:grpSp>
        <p:nvGrpSpPr>
          <p:cNvPr id="15" name="Grupo 14"/>
          <p:cNvGrpSpPr/>
          <p:nvPr/>
        </p:nvGrpSpPr>
        <p:grpSpPr>
          <a:xfrm>
            <a:off x="4870518" y="2513152"/>
            <a:ext cx="4828328" cy="4574478"/>
            <a:chOff x="4870518" y="2513152"/>
            <a:chExt cx="4828328" cy="4574478"/>
          </a:xfrm>
        </p:grpSpPr>
        <p:sp>
          <p:nvSpPr>
            <p:cNvPr id="14" name="Elipse 13"/>
            <p:cNvSpPr/>
            <p:nvPr/>
          </p:nvSpPr>
          <p:spPr>
            <a:xfrm>
              <a:off x="5026049" y="3628334"/>
              <a:ext cx="719399" cy="7193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6" name="Imagen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518" y="2513152"/>
              <a:ext cx="4828328" cy="4574478"/>
            </a:xfrm>
            <a:prstGeom prst="rect">
              <a:avLst/>
            </a:prstGeom>
          </p:spPr>
        </p:pic>
      </p:grpSp>
    </p:spTree>
    <p:extLst>
      <p:ext uri="{BB962C8B-B14F-4D97-AF65-F5344CB8AC3E}">
        <p14:creationId xmlns:p14="http://schemas.microsoft.com/office/powerpoint/2010/main" val="21335949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flipH="1">
            <a:off x="536225" y="2440019"/>
            <a:ext cx="5348026" cy="2567589"/>
            <a:chOff x="3816593" y="2843142"/>
            <a:chExt cx="5348026" cy="2567589"/>
          </a:xfrm>
        </p:grpSpPr>
        <p:sp>
          <p:nvSpPr>
            <p:cNvPr id="5" name="Google Shape;101;p3"/>
            <p:cNvSpPr/>
            <p:nvPr/>
          </p:nvSpPr>
          <p:spPr>
            <a:xfrm>
              <a:off x="4506819" y="2843142"/>
              <a:ext cx="4657800" cy="2567589"/>
            </a:xfrm>
            <a:prstGeom prst="roundRect">
              <a:avLst>
                <a:gd name="adj" fmla="val 1666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Triángulo isósceles 14"/>
            <p:cNvSpPr/>
            <p:nvPr/>
          </p:nvSpPr>
          <p:spPr>
            <a:xfrm rot="14571043">
              <a:off x="4111561" y="4473675"/>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DE CONOCIMIENTOS PREVIOS</a:t>
            </a:r>
            <a:endParaRPr sz="3100" b="1" i="0" u="none" strike="noStrike" cap="none" dirty="0">
              <a:solidFill>
                <a:srgbClr val="ED6B00"/>
              </a:solidFill>
              <a:latin typeface="Calibri"/>
              <a:ea typeface="Calibri"/>
              <a:cs typeface="Calibri"/>
              <a:sym typeface="Calibri"/>
            </a:endParaRPr>
          </a:p>
        </p:txBody>
      </p:sp>
      <p:sp>
        <p:nvSpPr>
          <p:cNvPr id="7" name="Google Shape;99;p3"/>
          <p:cNvSpPr txBox="1"/>
          <p:nvPr/>
        </p:nvSpPr>
        <p:spPr>
          <a:xfrm>
            <a:off x="856788" y="2879860"/>
            <a:ext cx="4056002" cy="1917290"/>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ES_tradnl" sz="1600" dirty="0">
                <a:latin typeface="Calibri" panose="020F0502020204030204" pitchFamily="34" charset="0"/>
                <a:cs typeface="Calibri" panose="020F0502020204030204" pitchFamily="34" charset="0"/>
              </a:rPr>
              <a:t>Para revisar los aprendizajes trabajados en actividad anterior, te invito a realizar la </a:t>
            </a:r>
            <a:r>
              <a:rPr lang="es-ES_tradnl" sz="1600" b="1" dirty="0">
                <a:solidFill>
                  <a:srgbClr val="FF6600"/>
                </a:solidFill>
                <a:latin typeface="Calibri" panose="020F0502020204030204" pitchFamily="34" charset="0"/>
                <a:cs typeface="Calibri" panose="020F0502020204030204" pitchFamily="34" charset="0"/>
              </a:rPr>
              <a:t>Actividad 7 de Conocimientos Previos.</a:t>
            </a:r>
          </a:p>
          <a:p>
            <a:pPr lvl="0">
              <a:lnSpc>
                <a:spcPct val="115000"/>
              </a:lnSpc>
              <a:buSzPts val="1600"/>
            </a:pPr>
            <a:endParaRPr lang="es-ES_tradnl" sz="1600" b="1" dirty="0">
              <a:solidFill>
                <a:srgbClr val="FF6600"/>
              </a:solidFill>
              <a:latin typeface="Calibri" panose="020F0502020204030204" pitchFamily="34" charset="0"/>
              <a:cs typeface="Calibri" panose="020F0502020204030204" pitchFamily="34" charset="0"/>
            </a:endParaRPr>
          </a:p>
          <a:p>
            <a:pPr lvl="0">
              <a:lnSpc>
                <a:spcPct val="115000"/>
              </a:lnSpc>
              <a:buSzPts val="1600"/>
            </a:pPr>
            <a:r>
              <a:rPr lang="es-ES_tradnl" sz="1600" dirty="0">
                <a:latin typeface="Calibri" panose="020F0502020204030204" pitchFamily="34" charset="0"/>
                <a:cs typeface="Calibri" panose="020F0502020204030204" pitchFamily="34" charset="0"/>
              </a:rPr>
              <a:t>Descarga el archivo y sigue sus instrucciones.</a:t>
            </a:r>
          </a:p>
          <a:p>
            <a:pPr lvl="0">
              <a:lnSpc>
                <a:spcPct val="115000"/>
              </a:lnSpc>
              <a:buSzPts val="1600"/>
            </a:pPr>
            <a:r>
              <a:rPr lang="es-ES_tradnl" sz="1600" dirty="0">
                <a:latin typeface="Calibri" panose="020F0502020204030204" pitchFamily="34" charset="0"/>
                <a:cs typeface="Calibri" panose="020F0502020204030204" pitchFamily="34" charset="0"/>
              </a:rPr>
              <a:t> </a:t>
            </a:r>
          </a:p>
        </p:txBody>
      </p:sp>
      <p:sp>
        <p:nvSpPr>
          <p:cNvPr id="17" name="Google Shape;318;p12"/>
          <p:cNvSpPr txBox="1"/>
          <p:nvPr/>
        </p:nvSpPr>
        <p:spPr>
          <a:xfrm>
            <a:off x="856788" y="581447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1" i="0" u="none" strike="noStrike" cap="none" dirty="0">
                <a:solidFill>
                  <a:srgbClr val="ED6B00"/>
                </a:solidFill>
                <a:latin typeface="Calibri"/>
                <a:ea typeface="Calibri"/>
                <a:cs typeface="Calibri"/>
                <a:sym typeface="Calibri"/>
              </a:rPr>
              <a:t>¡</a:t>
            </a:r>
            <a:r>
              <a:rPr lang="es-CL" sz="2100" b="1" i="0" u="none" strike="noStrike" cap="none" dirty="0">
                <a:solidFill>
                  <a:srgbClr val="ED6B00"/>
                </a:solidFill>
                <a:latin typeface="Calibri"/>
                <a:ea typeface="Calibri"/>
                <a:cs typeface="Calibri"/>
                <a:sym typeface="Calibri"/>
              </a:rPr>
              <a:t>Muy bien!</a:t>
            </a:r>
            <a:endParaRPr b="1" dirty="0"/>
          </a:p>
          <a:p>
            <a:pPr marL="0" marR="0" lvl="0" indent="0" algn="l" rtl="0">
              <a:lnSpc>
                <a:spcPct val="100000"/>
              </a:lnSpc>
              <a:spcBef>
                <a:spcPts val="0"/>
              </a:spcBef>
              <a:spcAft>
                <a:spcPts val="0"/>
              </a:spcAft>
              <a:buNone/>
            </a:pPr>
            <a:r>
              <a:rPr lang="en-US" sz="2100" b="0" i="0" u="none" strike="noStrike" cap="none" dirty="0" err="1">
                <a:solidFill>
                  <a:srgbClr val="ED6B00"/>
                </a:solidFill>
                <a:latin typeface="Calibri"/>
                <a:ea typeface="Calibri"/>
                <a:cs typeface="Calibri"/>
                <a:sym typeface="Calibri"/>
              </a:rPr>
              <a:t>Te</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invitamos</a:t>
            </a:r>
            <a:r>
              <a:rPr lang="en-US" sz="2100" b="0" i="0" u="none" strike="noStrike" cap="none" dirty="0">
                <a:solidFill>
                  <a:srgbClr val="ED6B00"/>
                </a:solidFill>
                <a:latin typeface="Calibri"/>
                <a:ea typeface="Calibri"/>
                <a:cs typeface="Calibri"/>
                <a:sym typeface="Calibri"/>
              </a:rPr>
              <a:t> a </a:t>
            </a:r>
            <a:r>
              <a:rPr lang="en-US" sz="2100" b="0" i="0" u="none" strike="noStrike" cap="none" dirty="0" err="1">
                <a:solidFill>
                  <a:srgbClr val="ED6B00"/>
                </a:solidFill>
                <a:latin typeface="Calibri"/>
                <a:ea typeface="Calibri"/>
                <a:cs typeface="Calibri"/>
                <a:sym typeface="Calibri"/>
              </a:rPr>
              <a:t>profundizar</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revisando</a:t>
            </a:r>
            <a:endParaRPr dirty="0">
              <a:solidFill>
                <a:srgbClr val="ED6B00"/>
              </a:solidFill>
            </a:endParaRPr>
          </a:p>
          <a:p>
            <a:pPr marL="0" marR="0" lvl="0" indent="0" algn="l" rtl="0">
              <a:lnSpc>
                <a:spcPct val="100000"/>
              </a:lnSpc>
              <a:spcBef>
                <a:spcPts val="0"/>
              </a:spcBef>
              <a:spcAft>
                <a:spcPts val="0"/>
              </a:spcAft>
              <a:buNone/>
            </a:pPr>
            <a:r>
              <a:rPr lang="en-US" sz="2100" i="0" u="none" strike="noStrike" cap="none" dirty="0">
                <a:solidFill>
                  <a:srgbClr val="A93501"/>
                </a:solidFill>
                <a:latin typeface="Calibri"/>
                <a:ea typeface="Calibri"/>
                <a:cs typeface="Calibri"/>
                <a:sym typeface="Calibri"/>
              </a:rPr>
              <a:t>la </a:t>
            </a:r>
            <a:r>
              <a:rPr lang="en-US" sz="2100" i="0" u="none" strike="noStrike" cap="none" dirty="0" err="1">
                <a:solidFill>
                  <a:srgbClr val="A93501"/>
                </a:solidFill>
                <a:latin typeface="Calibri"/>
                <a:ea typeface="Calibri"/>
                <a:cs typeface="Calibri"/>
                <a:sym typeface="Calibri"/>
              </a:rPr>
              <a:t>siguiente</a:t>
            </a:r>
            <a:r>
              <a:rPr lang="en-US" sz="2100" i="0" u="none" strike="noStrike" cap="none" dirty="0">
                <a:solidFill>
                  <a:srgbClr val="A93501"/>
                </a:solidFill>
                <a:latin typeface="Calibri"/>
                <a:ea typeface="Calibri"/>
                <a:cs typeface="Calibri"/>
                <a:sym typeface="Calibri"/>
              </a:rPr>
              <a:t> </a:t>
            </a:r>
            <a:r>
              <a:rPr lang="en-US" sz="2100" i="0" u="none" strike="noStrike" cap="none" dirty="0" err="1">
                <a:solidFill>
                  <a:srgbClr val="A93501"/>
                </a:solidFill>
                <a:latin typeface="Calibri"/>
                <a:ea typeface="Calibri"/>
                <a:cs typeface="Calibri"/>
                <a:sym typeface="Calibri"/>
              </a:rPr>
              <a:t>presentación</a:t>
            </a:r>
            <a:endParaRPr dirty="0">
              <a:solidFill>
                <a:srgbClr val="A93501"/>
              </a:solidFill>
            </a:endParaRPr>
          </a:p>
        </p:txBody>
      </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674" y="3333134"/>
            <a:ext cx="4585614" cy="4344525"/>
          </a:xfrm>
          <a:prstGeom prst="rect">
            <a:avLst/>
          </a:prstGeom>
        </p:spPr>
      </p:pic>
    </p:spTree>
    <p:extLst>
      <p:ext uri="{BB962C8B-B14F-4D97-AF65-F5344CB8AC3E}">
        <p14:creationId xmlns:p14="http://schemas.microsoft.com/office/powerpoint/2010/main" val="12542780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4" name="Google Shape;154;p5"/>
          <p:cNvSpPr txBox="1"/>
          <p:nvPr/>
        </p:nvSpPr>
        <p:spPr>
          <a:xfrm>
            <a:off x="4285917" y="2863545"/>
            <a:ext cx="4932406" cy="338514"/>
          </a:xfrm>
          <a:prstGeom prst="rect">
            <a:avLst/>
          </a:prstGeom>
          <a:noFill/>
          <a:ln>
            <a:noFill/>
          </a:ln>
        </p:spPr>
        <p:txBody>
          <a:bodyPr spcFirstLastPara="1" wrap="square" lIns="91425" tIns="45700" rIns="91425" bIns="45700" anchor="t" anchorCtr="0">
            <a:spAutoFit/>
          </a:bodyPr>
          <a:lstStyle/>
          <a:p>
            <a:pPr lvl="0"/>
            <a:r>
              <a:rPr lang="es-CL" sz="1600" dirty="0">
                <a:solidFill>
                  <a:schemeClr val="tx1"/>
                </a:solidFill>
                <a:latin typeface="Calibri" panose="020F0502020204030204" pitchFamily="34" charset="0"/>
                <a:cs typeface="Calibri" panose="020F0502020204030204" pitchFamily="34" charset="0"/>
              </a:rPr>
              <a:t>Al término de la actividad estarás en condiciones de:</a:t>
            </a:r>
            <a:endParaRPr dirty="0">
              <a:solidFill>
                <a:schemeClr val="tx1"/>
              </a:solidFill>
              <a:latin typeface="Calibri" panose="020F0502020204030204" pitchFamily="34" charset="0"/>
              <a:cs typeface="Calibri" panose="020F0502020204030204" pitchFamily="34" charset="0"/>
            </a:endParaRPr>
          </a:p>
        </p:txBody>
      </p:sp>
      <p:sp>
        <p:nvSpPr>
          <p:cNvPr id="158"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MENÚ DE LA ACTIVIDAD</a:t>
            </a:r>
            <a:endParaRPr sz="3100" b="1" i="0" u="none" strike="noStrike" cap="none" dirty="0">
              <a:solidFill>
                <a:srgbClr val="ED6B00"/>
              </a:solidFill>
              <a:latin typeface="Calibri"/>
              <a:ea typeface="Calibri"/>
              <a:cs typeface="Calibri"/>
              <a:sym typeface="Calibri"/>
            </a:endParaRPr>
          </a:p>
        </p:txBody>
      </p:sp>
      <p:sp>
        <p:nvSpPr>
          <p:cNvPr id="167" name="Google Shape;167;p5"/>
          <p:cNvSpPr txBox="1"/>
          <p:nvPr/>
        </p:nvSpPr>
        <p:spPr>
          <a:xfrm>
            <a:off x="4324017" y="2380525"/>
            <a:ext cx="4997500" cy="409500"/>
          </a:xfrm>
          <a:prstGeom prst="rect">
            <a:avLst/>
          </a:prstGeom>
          <a:noFill/>
          <a:ln>
            <a:noFill/>
          </a:ln>
        </p:spPr>
        <p:txBody>
          <a:bodyPr spcFirstLastPara="1" wrap="square" lIns="91425" tIns="91425" rIns="91425" bIns="91425" anchor="ctr" anchorCtr="0">
            <a:noAutofit/>
          </a:bodyPr>
          <a:lstStyle/>
          <a:p>
            <a:pPr>
              <a:lnSpc>
                <a:spcPct val="90000"/>
              </a:lnSpc>
              <a:buSzPts val="2000"/>
            </a:pPr>
            <a:r>
              <a:rPr lang="es-ES_tradnl" sz="2000" b="1" dirty="0">
                <a:solidFill>
                  <a:srgbClr val="ED6B00"/>
                </a:solidFill>
                <a:latin typeface="Calibri"/>
                <a:ea typeface="Calibri"/>
                <a:cs typeface="Calibri"/>
              </a:rPr>
              <a:t>CAUSALES Y PROTOCOLOS </a:t>
            </a:r>
            <a:br>
              <a:rPr lang="es-ES_tradnl" sz="2000" b="1" dirty="0">
                <a:solidFill>
                  <a:srgbClr val="ED6B00"/>
                </a:solidFill>
                <a:latin typeface="Calibri"/>
                <a:ea typeface="Calibri"/>
                <a:cs typeface="Calibri"/>
              </a:rPr>
            </a:br>
            <a:r>
              <a:rPr lang="es-ES_tradnl" sz="2000" b="1" dirty="0">
                <a:solidFill>
                  <a:srgbClr val="ED6B00"/>
                </a:solidFill>
                <a:latin typeface="Calibri"/>
                <a:ea typeface="Calibri"/>
                <a:cs typeface="Calibri"/>
              </a:rPr>
              <a:t>DE DESVINCULACIÓN </a:t>
            </a:r>
          </a:p>
        </p:txBody>
      </p:sp>
      <p:sp>
        <p:nvSpPr>
          <p:cNvPr id="168" name="Google Shape;168;p5"/>
          <p:cNvSpPr txBox="1"/>
          <p:nvPr/>
        </p:nvSpPr>
        <p:spPr>
          <a:xfrm>
            <a:off x="3847542" y="1209418"/>
            <a:ext cx="1016148" cy="53048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6000"/>
              <a:buFont typeface="Arial"/>
              <a:buNone/>
            </a:pPr>
            <a:r>
              <a:rPr lang="en-US" sz="6000" b="0" i="0" u="none" strike="noStrike" cap="none" dirty="0">
                <a:solidFill>
                  <a:srgbClr val="FFB375"/>
                </a:solidFill>
                <a:latin typeface="Calibri"/>
                <a:ea typeface="Calibri"/>
                <a:cs typeface="Calibri"/>
                <a:sym typeface="Calibri"/>
              </a:rPr>
              <a:t>7</a:t>
            </a:r>
            <a:endParaRPr sz="6000" b="0" i="0" u="none" strike="noStrike" cap="none" dirty="0">
              <a:solidFill>
                <a:srgbClr val="FFB375"/>
              </a:solidFill>
              <a:latin typeface="Calibri"/>
              <a:ea typeface="Calibri"/>
              <a:cs typeface="Calibri"/>
              <a:sym typeface="Calibri"/>
            </a:endParaRPr>
          </a:p>
        </p:txBody>
      </p:sp>
      <p:sp>
        <p:nvSpPr>
          <p:cNvPr id="152" name="Google Shape;152;p5"/>
          <p:cNvSpPr/>
          <p:nvPr/>
        </p:nvSpPr>
        <p:spPr>
          <a:xfrm>
            <a:off x="4349955" y="3354386"/>
            <a:ext cx="4730545" cy="3198814"/>
          </a:xfrm>
          <a:prstGeom prst="roundRect">
            <a:avLst>
              <a:gd name="adj" fmla="val 622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8" name="Rectángulo 7"/>
          <p:cNvSpPr/>
          <p:nvPr/>
        </p:nvSpPr>
        <p:spPr>
          <a:xfrm>
            <a:off x="4895490" y="3728754"/>
            <a:ext cx="4198938" cy="2462213"/>
          </a:xfrm>
          <a:prstGeom prst="rect">
            <a:avLst/>
          </a:prstGeom>
        </p:spPr>
        <p:txBody>
          <a:bodyPr wrap="square">
            <a:spAutoFit/>
          </a:bodyPr>
          <a:lstStyle/>
          <a:p>
            <a:r>
              <a:rPr lang="es-CL" sz="1600" dirty="0">
                <a:latin typeface="Calibri"/>
                <a:cs typeface="Calibri"/>
              </a:rPr>
              <a:t>Reconocer las causales de término del </a:t>
            </a:r>
            <a:br>
              <a:rPr lang="es-CL" sz="1600" dirty="0">
                <a:latin typeface="Calibri"/>
                <a:cs typeface="Calibri"/>
              </a:rPr>
            </a:br>
            <a:r>
              <a:rPr lang="es-CL" sz="1600" dirty="0">
                <a:latin typeface="Calibri"/>
                <a:cs typeface="Calibri"/>
              </a:rPr>
              <a:t>Contrato de Trabajo.</a:t>
            </a:r>
          </a:p>
          <a:p>
            <a:endParaRPr lang="es-CL" sz="1600" dirty="0">
              <a:latin typeface="Calibri"/>
              <a:cs typeface="Calibri"/>
            </a:endParaRPr>
          </a:p>
          <a:p>
            <a:r>
              <a:rPr lang="es-CL" sz="1600" dirty="0">
                <a:latin typeface="Calibri"/>
                <a:cs typeface="Calibri"/>
              </a:rPr>
              <a:t>Identificar los protocolos a seguir en la aplicación de cada causal.</a:t>
            </a:r>
          </a:p>
          <a:p>
            <a:pPr>
              <a:lnSpc>
                <a:spcPts val="1200"/>
              </a:lnSpc>
            </a:pPr>
            <a:endParaRPr lang="en-US" sz="1600" dirty="0">
              <a:latin typeface="Calibri" panose="020F0502020204030204" pitchFamily="34" charset="0"/>
              <a:cs typeface="Calibri" panose="020F0502020204030204" pitchFamily="34" charset="0"/>
            </a:endParaRPr>
          </a:p>
          <a:p>
            <a:r>
              <a:rPr lang="es-CL" sz="1600" dirty="0">
                <a:latin typeface="Calibri" panose="020F0502020204030204" pitchFamily="34" charset="0"/>
                <a:cs typeface="Calibri" panose="020F0502020204030204" pitchFamily="34" charset="0"/>
              </a:rPr>
              <a:t>Conocer lo que debe incluir una carta de notificación de despido y cómo redactarla.  Carta de comunicación al trabajador por la desvinculación.</a:t>
            </a:r>
          </a:p>
        </p:txBody>
      </p:sp>
      <p:pic>
        <p:nvPicPr>
          <p:cNvPr id="24" name="Imagen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3" y="2382979"/>
            <a:ext cx="2950556" cy="4313787"/>
          </a:xfrm>
          <a:prstGeom prst="rect">
            <a:avLst/>
          </a:prstGeom>
        </p:spPr>
      </p:pic>
      <p:grpSp>
        <p:nvGrpSpPr>
          <p:cNvPr id="37" name="Grupo 36"/>
          <p:cNvGrpSpPr/>
          <p:nvPr/>
        </p:nvGrpSpPr>
        <p:grpSpPr>
          <a:xfrm>
            <a:off x="4180356" y="3798380"/>
            <a:ext cx="375438" cy="362157"/>
            <a:chOff x="8933845" y="4538850"/>
            <a:chExt cx="376200" cy="385800"/>
          </a:xfrm>
        </p:grpSpPr>
        <p:sp>
          <p:nvSpPr>
            <p:cNvPr id="38" name="Google Shape;162;p5"/>
            <p:cNvSpPr/>
            <p:nvPr/>
          </p:nvSpPr>
          <p:spPr>
            <a:xfrm>
              <a:off x="8933845" y="453885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163;p5"/>
            <p:cNvSpPr txBox="1"/>
            <p:nvPr/>
          </p:nvSpPr>
          <p:spPr>
            <a:xfrm>
              <a:off x="8943370" y="453885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grpSp>
        <p:nvGrpSpPr>
          <p:cNvPr id="41" name="Grupo 40"/>
          <p:cNvGrpSpPr/>
          <p:nvPr/>
        </p:nvGrpSpPr>
        <p:grpSpPr>
          <a:xfrm>
            <a:off x="4180356" y="4573117"/>
            <a:ext cx="375438" cy="362157"/>
            <a:chOff x="8933845" y="6093269"/>
            <a:chExt cx="376200" cy="385800"/>
          </a:xfrm>
        </p:grpSpPr>
        <p:sp>
          <p:nvSpPr>
            <p:cNvPr id="42"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165;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grpSp>
        <p:nvGrpSpPr>
          <p:cNvPr id="44" name="Grupo 3"/>
          <p:cNvGrpSpPr/>
          <p:nvPr/>
        </p:nvGrpSpPr>
        <p:grpSpPr>
          <a:xfrm>
            <a:off x="4180356" y="5423169"/>
            <a:ext cx="375438" cy="362157"/>
            <a:chOff x="8933845" y="6093269"/>
            <a:chExt cx="376200" cy="385800"/>
          </a:xfrm>
        </p:grpSpPr>
        <p:sp>
          <p:nvSpPr>
            <p:cNvPr id="45"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165;p5"/>
            <p:cNvSpPr txBox="1"/>
            <p:nvPr/>
          </p:nvSpPr>
          <p:spPr>
            <a:xfrm>
              <a:off x="8958341"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0500" y="3692525"/>
            <a:ext cx="10515600" cy="1325563"/>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pPr>
            <a:endParaRPr lang="es-CL" sz="2600" b="1" dirty="0">
              <a:solidFill>
                <a:srgbClr val="ED6B00"/>
              </a:solidFill>
              <a:latin typeface="Calibri"/>
              <a:ea typeface="Calibri"/>
              <a:cs typeface="Calibri"/>
            </a:endParaRPr>
          </a:p>
        </p:txBody>
      </p:sp>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RESPONDEREMOS LAS SIGUIENTES PREGUNTAS CON ESTA ACTIVIDAD: </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7" name="Rectángulo 6"/>
          <p:cNvSpPr/>
          <p:nvPr/>
        </p:nvSpPr>
        <p:spPr>
          <a:xfrm>
            <a:off x="360362" y="4805274"/>
            <a:ext cx="4986337" cy="1785104"/>
          </a:xfrm>
          <a:prstGeom prst="rect">
            <a:avLst/>
          </a:prstGeom>
        </p:spPr>
        <p:txBody>
          <a:bodyPr wrap="square">
            <a:spAutoFit/>
          </a:bodyPr>
          <a:lstStyle/>
          <a:p>
            <a:pPr marL="457200" lvl="1">
              <a:spcBef>
                <a:spcPts val="1200"/>
              </a:spcBef>
            </a:pPr>
            <a:r>
              <a:rPr lang="es-ES" sz="2000" b="1" i="1" dirty="0">
                <a:solidFill>
                  <a:srgbClr val="ED6B00"/>
                </a:solidFill>
                <a:latin typeface="Calibri"/>
                <a:cs typeface="Calibri"/>
              </a:rPr>
              <a:t>Reflexiona de manera individual, anota tus respuestas y luego compártelas con tu grupo.</a:t>
            </a:r>
          </a:p>
          <a:p>
            <a:pPr marL="457200" lvl="1">
              <a:spcBef>
                <a:spcPts val="1200"/>
              </a:spcBef>
            </a:pPr>
            <a:r>
              <a:rPr lang="es-ES" sz="2000" dirty="0">
                <a:latin typeface="Calibri"/>
                <a:cs typeface="Calibri"/>
              </a:rPr>
              <a:t>Posteriormente, participa en un plenario dirigido por el docente. </a:t>
            </a:r>
            <a:endParaRPr lang="es-CL" sz="2000" dirty="0">
              <a:latin typeface="Calibri"/>
              <a:cs typeface="Calibri"/>
            </a:endParaRPr>
          </a:p>
        </p:txBody>
      </p:sp>
      <p:grpSp>
        <p:nvGrpSpPr>
          <p:cNvPr id="11" name="Agrupar 10"/>
          <p:cNvGrpSpPr/>
          <p:nvPr/>
        </p:nvGrpSpPr>
        <p:grpSpPr>
          <a:xfrm>
            <a:off x="134938" y="2462127"/>
            <a:ext cx="7931140" cy="1867210"/>
            <a:chOff x="134938" y="2462127"/>
            <a:chExt cx="7931140" cy="1867210"/>
          </a:xfrm>
        </p:grpSpPr>
        <p:sp>
          <p:nvSpPr>
            <p:cNvPr id="8" name="Google Shape;173;p6"/>
            <p:cNvSpPr/>
            <p:nvPr/>
          </p:nvSpPr>
          <p:spPr>
            <a:xfrm>
              <a:off x="372406" y="2540000"/>
              <a:ext cx="7629008" cy="1638299"/>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3538" y="2462127"/>
              <a:ext cx="482540" cy="482540"/>
            </a:xfrm>
            <a:prstGeom prst="rect">
              <a:avLst/>
            </a:prstGeom>
          </p:spPr>
        </p:pic>
        <p:sp>
          <p:nvSpPr>
            <p:cNvPr id="6" name="Rectángulo 5"/>
            <p:cNvSpPr/>
            <p:nvPr/>
          </p:nvSpPr>
          <p:spPr>
            <a:xfrm>
              <a:off x="134938" y="2704277"/>
              <a:ext cx="7929562" cy="1625060"/>
            </a:xfrm>
            <a:prstGeom prst="rect">
              <a:avLst/>
            </a:prstGeom>
          </p:spPr>
          <p:txBody>
            <a:bodyPr wrap="square">
              <a:spAutoFit/>
            </a:bodyPr>
            <a:lstStyle/>
            <a:p>
              <a:pPr marL="800100" lvl="1" indent="-342900">
                <a:lnSpc>
                  <a:spcPct val="140000"/>
                </a:lnSpc>
                <a:buFont typeface="+mj-lt"/>
                <a:buAutoNum type="arabicPeriod"/>
              </a:pPr>
              <a:r>
                <a:rPr lang="es-ES" sz="1800" b="1" dirty="0">
                  <a:latin typeface="Calibri"/>
                  <a:cs typeface="Calibri"/>
                </a:rPr>
                <a:t>¿Cuál creen que son causales de término de contrato de trabajo?</a:t>
              </a:r>
            </a:p>
            <a:p>
              <a:pPr marL="800100" lvl="1" indent="-342900">
                <a:lnSpc>
                  <a:spcPct val="140000"/>
                </a:lnSpc>
                <a:buFont typeface="+mj-lt"/>
                <a:buAutoNum type="arabicPeriod"/>
              </a:pPr>
              <a:r>
                <a:rPr lang="es-ES" sz="1800" b="1" dirty="0">
                  <a:latin typeface="Calibri"/>
                  <a:cs typeface="Calibri"/>
                </a:rPr>
                <a:t>¿Existen causales solo de parte del trabajador?</a:t>
              </a:r>
            </a:p>
            <a:p>
              <a:pPr marL="800100" lvl="1" indent="-342900">
                <a:lnSpc>
                  <a:spcPct val="140000"/>
                </a:lnSpc>
                <a:buFont typeface="+mj-lt"/>
                <a:buAutoNum type="arabicPeriod"/>
              </a:pPr>
              <a:r>
                <a:rPr lang="es-ES" sz="1800" b="1" dirty="0">
                  <a:latin typeface="Calibri"/>
                  <a:cs typeface="Calibri"/>
                </a:rPr>
                <a:t>¿Qué causales son imputables al Empleador?</a:t>
              </a:r>
            </a:p>
            <a:p>
              <a:pPr marL="457200" lvl="1"/>
              <a:endParaRPr lang="es-ES" sz="1800" dirty="0">
                <a:latin typeface="Calibri"/>
                <a:cs typeface="Calibri"/>
              </a:endParaRPr>
            </a:p>
          </p:txBody>
        </p:sp>
      </p:grpSp>
      <p:pic>
        <p:nvPicPr>
          <p:cNvPr id="10" name="Imagen 9"/>
          <p:cNvPicPr>
            <a:picLocks noChangeAspect="1"/>
          </p:cNvPicPr>
          <p:nvPr/>
        </p:nvPicPr>
        <p:blipFill>
          <a:blip r:embed="rId3"/>
          <a:stretch>
            <a:fillRect/>
          </a:stretch>
        </p:blipFill>
        <p:spPr>
          <a:xfrm>
            <a:off x="5562600" y="4738766"/>
            <a:ext cx="3441700" cy="2157334"/>
          </a:xfrm>
          <a:prstGeom prst="rect">
            <a:avLst/>
          </a:prstGeom>
        </p:spPr>
      </p:pic>
    </p:spTree>
    <p:extLst>
      <p:ext uri="{BB962C8B-B14F-4D97-AF65-F5344CB8AC3E}">
        <p14:creationId xmlns:p14="http://schemas.microsoft.com/office/powerpoint/2010/main" val="7955769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10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112330" y="42756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3" y="1111806"/>
            <a:ext cx="4857750" cy="819199"/>
          </a:xfrm>
          <a:prstGeom prst="rect">
            <a:avLst/>
          </a:prstGeom>
        </p:spPr>
        <p:txBody>
          <a:bodyPr>
            <a:spAutoFit/>
          </a:bodyPr>
          <a:lstStyle/>
          <a:p>
            <a:pPr algn="just">
              <a:lnSpc>
                <a:spcPct val="90000"/>
              </a:lnSpc>
            </a:pPr>
            <a:r>
              <a:rPr lang="es-ES" sz="2600" b="1" dirty="0">
                <a:solidFill>
                  <a:srgbClr val="ED6B00"/>
                </a:solidFill>
                <a:latin typeface="Calibri"/>
                <a:ea typeface="Calibri"/>
                <a:cs typeface="Calibri"/>
              </a:rPr>
              <a:t>CAUSALES DE TERMINACIÓN DEL CONTRATO DE TRABAJO </a:t>
            </a:r>
            <a:endParaRPr lang="es-CL" sz="2600" b="1" dirty="0">
              <a:solidFill>
                <a:srgbClr val="ED6B00"/>
              </a:solidFill>
              <a:latin typeface="Calibri"/>
              <a:ea typeface="Calibri"/>
              <a:cs typeface="Calibri"/>
            </a:endParaRPr>
          </a:p>
        </p:txBody>
      </p:sp>
      <p:sp>
        <p:nvSpPr>
          <p:cNvPr id="14" name="CuadroTexto 13">
            <a:extLst>
              <a:ext uri="{FF2B5EF4-FFF2-40B4-BE49-F238E27FC236}">
                <a16:creationId xmlns:a16="http://schemas.microsoft.com/office/drawing/2014/main" id="{2F5EC65D-C470-4FEC-99A1-08FD78020CCF}"/>
              </a:ext>
            </a:extLst>
          </p:cNvPr>
          <p:cNvSpPr txBox="1"/>
          <p:nvPr/>
        </p:nvSpPr>
        <p:spPr>
          <a:xfrm>
            <a:off x="401856" y="2322119"/>
            <a:ext cx="4186106" cy="430887"/>
          </a:xfrm>
          <a:prstGeom prst="rect">
            <a:avLst/>
          </a:prstGeom>
          <a:noFill/>
        </p:spPr>
        <p:txBody>
          <a:bodyPr wrap="square" rtlCol="0">
            <a:spAutoFit/>
          </a:bodyPr>
          <a:lstStyle/>
          <a:p>
            <a:r>
              <a:rPr lang="es-CL" sz="2200" b="1" dirty="0">
                <a:latin typeface="Calibri"/>
                <a:cs typeface="Calibri"/>
              </a:rPr>
              <a:t>Concepto:</a:t>
            </a:r>
          </a:p>
        </p:txBody>
      </p:sp>
      <p:pic>
        <p:nvPicPr>
          <p:cNvPr id="16" name="Imagen 15" descr="Portadilla-PAA-A7.psd"/>
          <p:cNvPicPr>
            <a:picLocks noChangeAspect="1"/>
          </p:cNvPicPr>
          <p:nvPr/>
        </p:nvPicPr>
        <p:blipFill rotWithShape="1">
          <a:blip r:embed="rId2">
            <a:extLst>
              <a:ext uri="{28A0092B-C50C-407E-A947-70E740481C1C}">
                <a14:useLocalDpi xmlns:a14="http://schemas.microsoft.com/office/drawing/2010/main" val="0"/>
              </a:ext>
            </a:extLst>
          </a:blip>
          <a:srcRect l="-28959" r="-2"/>
          <a:stretch/>
        </p:blipFill>
        <p:spPr>
          <a:xfrm>
            <a:off x="1601590" y="2679699"/>
            <a:ext cx="7602837" cy="4149851"/>
          </a:xfrm>
          <a:prstGeom prst="rect">
            <a:avLst/>
          </a:prstGeom>
        </p:spPr>
      </p:pic>
      <p:sp>
        <p:nvSpPr>
          <p:cNvPr id="15" name="CuadroTexto 14">
            <a:extLst>
              <a:ext uri="{FF2B5EF4-FFF2-40B4-BE49-F238E27FC236}">
                <a16:creationId xmlns:a16="http://schemas.microsoft.com/office/drawing/2014/main" id="{139550D2-1D48-4DC2-9619-23A719F4A11F}"/>
              </a:ext>
            </a:extLst>
          </p:cNvPr>
          <p:cNvSpPr txBox="1"/>
          <p:nvPr/>
        </p:nvSpPr>
        <p:spPr>
          <a:xfrm>
            <a:off x="516156" y="2997974"/>
            <a:ext cx="4259044" cy="286232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s-ES" sz="1800" dirty="0">
                <a:solidFill>
                  <a:schemeClr val="tx1">
                    <a:lumMod val="85000"/>
                    <a:lumOff val="15000"/>
                  </a:schemeClr>
                </a:solidFill>
                <a:latin typeface="Calibri"/>
                <a:cs typeface="Calibri"/>
              </a:rPr>
              <a:t>La terminación del contrato de trabajo tiene lugar cuando, por un acto voluntario o un hecho objetivo que constituya una causal legal de despido, una de las partes contratantes, o ambas, deciden cesar en la relación laboral que las unía. El contrato de trabajo debe entenderse terminado al momento en que se produce la separación del trabajador (dictamen Nº 2039/99, de 04.06.2001).</a:t>
            </a:r>
            <a:endParaRPr lang="es-CL" sz="1800" dirty="0">
              <a:solidFill>
                <a:schemeClr val="tx1">
                  <a:lumMod val="85000"/>
                  <a:lumOff val="15000"/>
                </a:schemeClr>
              </a:solidFill>
              <a:latin typeface="Calibri"/>
              <a:cs typeface="Calibri"/>
            </a:endParaRPr>
          </a:p>
        </p:txBody>
      </p:sp>
      <p:sp>
        <p:nvSpPr>
          <p:cNvPr id="18" name="Google Shape;101;p3"/>
          <p:cNvSpPr/>
          <p:nvPr/>
        </p:nvSpPr>
        <p:spPr>
          <a:xfrm>
            <a:off x="398974" y="2881242"/>
            <a:ext cx="4477825" cy="3075058"/>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074629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73;p6"/>
          <p:cNvSpPr/>
          <p:nvPr/>
        </p:nvSpPr>
        <p:spPr>
          <a:xfrm>
            <a:off x="428033" y="4307354"/>
            <a:ext cx="7395167" cy="2156946"/>
          </a:xfrm>
          <a:prstGeom prst="roundRect">
            <a:avLst>
              <a:gd name="adj" fmla="val 7433"/>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 name="Rectángulo 4"/>
          <p:cNvSpPr/>
          <p:nvPr/>
        </p:nvSpPr>
        <p:spPr>
          <a:xfrm>
            <a:off x="436563" y="1111806"/>
            <a:ext cx="4857750" cy="819199"/>
          </a:xfrm>
          <a:prstGeom prst="rect">
            <a:avLst/>
          </a:prstGeom>
        </p:spPr>
        <p:txBody>
          <a:bodyPr>
            <a:spAutoFit/>
          </a:bodyPr>
          <a:lstStyle/>
          <a:p>
            <a:pPr algn="just">
              <a:lnSpc>
                <a:spcPct val="90000"/>
              </a:lnSpc>
            </a:pPr>
            <a:r>
              <a:rPr lang="es-ES" sz="2600" b="1" dirty="0">
                <a:solidFill>
                  <a:srgbClr val="ED6B00"/>
                </a:solidFill>
                <a:latin typeface="Calibri"/>
                <a:ea typeface="Calibri"/>
                <a:cs typeface="Calibri"/>
              </a:rPr>
              <a:t>CAUSALES DE TERMINACIÓN DEL CONTRATO DE TRABAJO </a:t>
            </a:r>
            <a:endParaRPr lang="es-CL" sz="2600" b="1" dirty="0">
              <a:solidFill>
                <a:srgbClr val="ED6B00"/>
              </a:solidFill>
              <a:latin typeface="Calibri"/>
              <a:ea typeface="Calibri"/>
              <a:cs typeface="Calibri"/>
            </a:endParaRPr>
          </a:p>
        </p:txBody>
      </p:sp>
      <p:sp>
        <p:nvSpPr>
          <p:cNvPr id="15" name="CuadroTexto 14">
            <a:extLst>
              <a:ext uri="{FF2B5EF4-FFF2-40B4-BE49-F238E27FC236}">
                <a16:creationId xmlns:a16="http://schemas.microsoft.com/office/drawing/2014/main" id="{139550D2-1D48-4DC2-9619-23A719F4A11F}"/>
              </a:ext>
            </a:extLst>
          </p:cNvPr>
          <p:cNvSpPr txBox="1"/>
          <p:nvPr/>
        </p:nvSpPr>
        <p:spPr>
          <a:xfrm>
            <a:off x="579656" y="2578874"/>
            <a:ext cx="6799044" cy="130651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0000"/>
              </a:lnSpc>
            </a:pPr>
            <a:r>
              <a:rPr lang="es-ES" sz="1800" dirty="0">
                <a:solidFill>
                  <a:schemeClr val="tx1">
                    <a:lumMod val="85000"/>
                    <a:lumOff val="15000"/>
                  </a:schemeClr>
                </a:solidFill>
                <a:latin typeface="Calibri"/>
                <a:cs typeface="Calibri"/>
              </a:rPr>
              <a:t>Despedir a un trabajador es parte de la realidad de toda empresa. La desvinculación de trabajadores son acciones reguladas por la ley, por lo que la empresa debe realizar un proceso correcto para proteger la integridad del negocio y los derechos del trabajador desvinculado.</a:t>
            </a:r>
            <a:endParaRPr lang="es-CL" sz="1800" dirty="0">
              <a:solidFill>
                <a:schemeClr val="tx1">
                  <a:lumMod val="85000"/>
                  <a:lumOff val="15000"/>
                </a:schemeClr>
              </a:solidFill>
              <a:latin typeface="Calibri"/>
              <a:cs typeface="Calibri"/>
            </a:endParaRPr>
          </a:p>
        </p:txBody>
      </p:sp>
      <p:sp>
        <p:nvSpPr>
          <p:cNvPr id="18" name="Google Shape;101;p3"/>
          <p:cNvSpPr/>
          <p:nvPr/>
        </p:nvSpPr>
        <p:spPr>
          <a:xfrm>
            <a:off x="411674" y="2385942"/>
            <a:ext cx="7309926" cy="1639958"/>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CuadroTexto 9">
            <a:extLst>
              <a:ext uri="{FF2B5EF4-FFF2-40B4-BE49-F238E27FC236}">
                <a16:creationId xmlns:a16="http://schemas.microsoft.com/office/drawing/2014/main" id="{3F4AD7AC-3AF3-4CAE-8716-0E41F0B2B24E}"/>
              </a:ext>
            </a:extLst>
          </p:cNvPr>
          <p:cNvSpPr txBox="1"/>
          <p:nvPr/>
        </p:nvSpPr>
        <p:spPr>
          <a:xfrm>
            <a:off x="563881" y="4487497"/>
            <a:ext cx="6929119" cy="1800493"/>
          </a:xfrm>
          <a:prstGeom prst="rect">
            <a:avLst/>
          </a:prstGeom>
          <a:noFill/>
        </p:spPr>
        <p:txBody>
          <a:bodyPr wrap="square">
            <a:spAutoFit/>
          </a:bodyPr>
          <a:lstStyle/>
          <a:p>
            <a:r>
              <a:rPr lang="es-ES" sz="1800" dirty="0">
                <a:solidFill>
                  <a:schemeClr val="tx1">
                    <a:lumMod val="85000"/>
                    <a:lumOff val="15000"/>
                  </a:schemeClr>
                </a:solidFill>
                <a:latin typeface="Calibri"/>
                <a:ea typeface="+mn-ea"/>
                <a:cs typeface="Calibri"/>
              </a:rPr>
              <a:t>Para lograr un proceso de despido legal y fluido, es preciso que el empleador ponga cuidado y atención en tres variables claves.</a:t>
            </a:r>
          </a:p>
          <a:p>
            <a:pPr>
              <a:lnSpc>
                <a:spcPct val="60000"/>
              </a:lnSpc>
              <a:buClr>
                <a:srgbClr val="ED6B00"/>
              </a:buClr>
            </a:pPr>
            <a:endParaRPr lang="es-ES" sz="1800" b="1" dirty="0">
              <a:solidFill>
                <a:schemeClr val="tx1">
                  <a:lumMod val="85000"/>
                  <a:lumOff val="15000"/>
                </a:schemeClr>
              </a:solidFill>
              <a:latin typeface="Calibri"/>
              <a:ea typeface="+mn-ea"/>
              <a:cs typeface="Calibri"/>
            </a:endParaRPr>
          </a:p>
          <a:p>
            <a:pPr marL="285750" indent="-285750">
              <a:lnSpc>
                <a:spcPct val="120000"/>
              </a:lnSpc>
              <a:buClr>
                <a:srgbClr val="ED6B00"/>
              </a:buClr>
              <a:buFont typeface="Arial"/>
              <a:buChar char="•"/>
            </a:pPr>
            <a:r>
              <a:rPr lang="es-ES" sz="1800" b="1" dirty="0">
                <a:solidFill>
                  <a:schemeClr val="tx1">
                    <a:lumMod val="85000"/>
                    <a:lumOff val="15000"/>
                  </a:schemeClr>
                </a:solidFill>
                <a:latin typeface="Calibri"/>
                <a:ea typeface="+mn-ea"/>
                <a:cs typeface="Calibri"/>
              </a:rPr>
              <a:t>Causales </a:t>
            </a:r>
          </a:p>
          <a:p>
            <a:pPr marL="285750" indent="-285750">
              <a:lnSpc>
                <a:spcPct val="120000"/>
              </a:lnSpc>
              <a:buClr>
                <a:srgbClr val="ED6B00"/>
              </a:buClr>
              <a:buFont typeface="Arial"/>
              <a:buChar char="•"/>
            </a:pPr>
            <a:r>
              <a:rPr lang="es-ES" sz="1800" b="1" dirty="0">
                <a:solidFill>
                  <a:schemeClr val="tx1">
                    <a:lumMod val="85000"/>
                    <a:lumOff val="15000"/>
                  </a:schemeClr>
                </a:solidFill>
                <a:latin typeface="Calibri"/>
                <a:ea typeface="+mn-ea"/>
                <a:cs typeface="Calibri"/>
              </a:rPr>
              <a:t>Formalidades</a:t>
            </a:r>
          </a:p>
          <a:p>
            <a:pPr marL="285750" indent="-285750">
              <a:lnSpc>
                <a:spcPct val="120000"/>
              </a:lnSpc>
              <a:buClr>
                <a:srgbClr val="ED6B00"/>
              </a:buClr>
              <a:buFont typeface="Arial"/>
              <a:buChar char="•"/>
            </a:pPr>
            <a:r>
              <a:rPr lang="es-ES" sz="1800" b="1" dirty="0">
                <a:solidFill>
                  <a:schemeClr val="tx1">
                    <a:lumMod val="85000"/>
                    <a:lumOff val="15000"/>
                  </a:schemeClr>
                </a:solidFill>
                <a:latin typeface="Calibri"/>
                <a:ea typeface="+mn-ea"/>
                <a:cs typeface="Calibri"/>
              </a:rPr>
              <a:t>Finiquito</a:t>
            </a:r>
            <a:r>
              <a:rPr lang="es-ES" sz="1800" dirty="0">
                <a:solidFill>
                  <a:schemeClr val="tx1">
                    <a:lumMod val="85000"/>
                    <a:lumOff val="15000"/>
                  </a:schemeClr>
                </a:solidFill>
                <a:latin typeface="Calibri"/>
                <a:ea typeface="+mn-ea"/>
                <a:cs typeface="Calibri"/>
              </a:rPr>
              <a:t> </a:t>
            </a:r>
          </a:p>
        </p:txBody>
      </p:sp>
    </p:spTree>
    <p:extLst>
      <p:ext uri="{BB962C8B-B14F-4D97-AF65-F5344CB8AC3E}">
        <p14:creationId xmlns:p14="http://schemas.microsoft.com/office/powerpoint/2010/main" val="23032752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1807</TotalTime>
  <Words>2192</Words>
  <Application>Microsoft Office PowerPoint</Application>
  <PresentationFormat>Personalizado</PresentationFormat>
  <Paragraphs>229</Paragraphs>
  <Slides>24</Slides>
  <Notes>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Courier New</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Pamela  Marquez Pauchard</cp:lastModifiedBy>
  <cp:revision>143</cp:revision>
  <dcterms:modified xsi:type="dcterms:W3CDTF">2021-02-23T23:46:03Z</dcterms:modified>
</cp:coreProperties>
</file>