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77" r:id="rId3"/>
    <p:sldId id="300" r:id="rId4"/>
    <p:sldId id="258" r:id="rId5"/>
    <p:sldId id="301" r:id="rId6"/>
    <p:sldId id="302" r:id="rId7"/>
    <p:sldId id="261" r:id="rId8"/>
    <p:sldId id="282" r:id="rId9"/>
    <p:sldId id="291" r:id="rId10"/>
    <p:sldId id="293" r:id="rId11"/>
    <p:sldId id="292" r:id="rId12"/>
    <p:sldId id="294" r:id="rId13"/>
    <p:sldId id="295" r:id="rId14"/>
    <p:sldId id="298" r:id="rId15"/>
    <p:sldId id="296" r:id="rId16"/>
    <p:sldId id="297" r:id="rId17"/>
    <p:sldId id="273" r:id="rId18"/>
    <p:sldId id="289" r:id="rId19"/>
    <p:sldId id="274" r:id="rId20"/>
    <p:sldId id="290" r:id="rId21"/>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guide id="3" orient="horz">
          <p15:clr>
            <a:srgbClr val="A4A3A4"/>
          </p15:clr>
        </p15:guide>
        <p15:guide id="4" pos="447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Y5pWMYHGHDWxF7ajhTTfqhk8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son Ahuma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A7"/>
    <a:srgbClr val="A3931D"/>
    <a:srgbClr val="FFB375"/>
    <a:srgbClr val="9F5900"/>
    <a:srgbClr val="FFAB40"/>
    <a:srgbClr val="F9EBDE"/>
    <a:srgbClr val="A93501"/>
    <a:srgbClr val="ED6B00"/>
    <a:srgbClr val="F7E3D1"/>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8138" autoAdjust="0"/>
  </p:normalViewPr>
  <p:slideViewPr>
    <p:cSldViewPr snapToGrid="0">
      <p:cViewPr>
        <p:scale>
          <a:sx n="100" d="100"/>
          <a:sy n="100" d="100"/>
        </p:scale>
        <p:origin x="1590" y="144"/>
      </p:cViewPr>
      <p:guideLst>
        <p:guide orient="horz" pos="2381"/>
        <p:guide pos="3061"/>
        <p:guide orient="horz"/>
        <p:guide pos="4470"/>
      </p:guideLst>
    </p:cSldViewPr>
  </p:slideViewPr>
  <p:notesTextViewPr>
    <p:cViewPr>
      <p:scale>
        <a:sx n="1" d="1"/>
        <a:sy n="1" d="1"/>
      </p:scale>
      <p:origin x="0" y="0"/>
    </p:cViewPr>
  </p:notesTextViewPr>
  <p:notesViewPr>
    <p:cSldViewPr snapToGrid="0">
      <p:cViewPr varScale="1">
        <p:scale>
          <a:sx n="94" d="100"/>
          <a:sy n="94" d="100"/>
        </p:scale>
        <p:origin x="360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pic>
        <p:nvPicPr>
          <p:cNvPr id="25" name="Imagen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19"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Google Shape;12;p23"/>
          <p:cNvPicPr preferRelativeResize="0"/>
          <p:nvPr userDrawn="1"/>
        </p:nvPicPr>
        <p:blipFill rotWithShape="1">
          <a:blip r:embed="rId3">
            <a:alphaModFix/>
          </a:blip>
          <a:srcRect/>
          <a:stretch/>
        </p:blipFill>
        <p:spPr>
          <a:xfrm>
            <a:off x="8527725" y="6464000"/>
            <a:ext cx="747675" cy="680475"/>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18" name="Imagen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9" name="Imagen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 sz="1200" b="0" i="0" u="none" strike="noStrike" cap="none" dirty="0" smtClean="0">
                <a:solidFill>
                  <a:srgbClr val="000000"/>
                </a:solidFill>
                <a:latin typeface="Calibri"/>
                <a:ea typeface="Calibri"/>
                <a:cs typeface="Calibri"/>
                <a:sym typeface="Calibri"/>
              </a:rPr>
              <a:t>Actividad</a:t>
            </a:r>
            <a:r>
              <a:rPr lang="es-ES" sz="1200" b="0" i="0" u="none" strike="noStrike" cap="none" baseline="0" dirty="0" smtClean="0">
                <a:solidFill>
                  <a:srgbClr val="000000"/>
                </a:solidFill>
                <a:latin typeface="Calibri"/>
                <a:ea typeface="Calibri"/>
                <a:cs typeface="Calibri"/>
                <a:sym typeface="Calibri"/>
              </a:rPr>
              <a:t> 5</a:t>
            </a:r>
            <a:r>
              <a:rPr lang="en-US" sz="1200" b="0" i="0" u="none" strike="noStrike" cap="none" dirty="0" smtClean="0">
                <a:solidFill>
                  <a:srgbClr val="000000"/>
                </a:solidFill>
                <a:latin typeface="Calibri"/>
                <a:ea typeface="Calibri"/>
                <a:cs typeface="Calibri"/>
                <a:sym typeface="Calibri"/>
              </a:rPr>
              <a:t>|</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smtClean="0">
                <a:solidFill>
                  <a:srgbClr val="FFFFFF"/>
                </a:solidFill>
                <a:latin typeface="Calibri"/>
                <a:ea typeface="Calibri"/>
                <a:cs typeface="Calibri"/>
                <a:sym typeface="Calibri"/>
              </a:rPr>
              <a:t>Legislación</a:t>
            </a:r>
            <a:r>
              <a:rPr lang="en-US" sz="1400" b="0" i="0" u="none" strike="noStrike" cap="none" dirty="0" smtClean="0">
                <a:solidFill>
                  <a:srgbClr val="FFFFFF"/>
                </a:solidFill>
                <a:latin typeface="Calibri"/>
                <a:ea typeface="Calibri"/>
                <a:cs typeface="Calibri"/>
                <a:sym typeface="Calibri"/>
              </a:rPr>
              <a:t> </a:t>
            </a:r>
            <a:r>
              <a:rPr lang="en-US" sz="1400" b="0" i="0" u="none" strike="noStrike" cap="none" dirty="0" err="1" smtClean="0">
                <a:solidFill>
                  <a:srgbClr val="FFFFFF"/>
                </a:solidFill>
                <a:latin typeface="Calibri"/>
                <a:ea typeface="Calibri"/>
                <a:cs typeface="Calibri"/>
                <a:sym typeface="Calibri"/>
              </a:rPr>
              <a:t>Laboral</a:t>
            </a:r>
            <a:endParaRPr sz="1400" b="0" i="0" u="none" strike="noStrike" cap="none" dirty="0">
              <a:solidFill>
                <a:srgbClr val="FFFFFF"/>
              </a:solidFill>
              <a:latin typeface="Calibri"/>
              <a:ea typeface="Calibri"/>
              <a:cs typeface="Calibri"/>
              <a:sym typeface="Calibri"/>
            </a:endParaRPr>
          </a:p>
        </p:txBody>
      </p:sp>
      <p:sp>
        <p:nvSpPr>
          <p:cNvPr id="10"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8D837FA-7D10-4FEB-9DD5-99DA87700FA3}" type="slidenum">
              <a:rPr lang="es-ES" sz="1100" b="0" i="0" u="none" strike="noStrike" cap="none" smtClean="0">
                <a:solidFill>
                  <a:srgbClr val="000000"/>
                </a:solidFill>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‹Nº›</a:t>
            </a:fld>
            <a:r>
              <a:rPr lang="es-ES" sz="1100" b="0" i="0" u="none" strike="noStrike" cap="none" baseline="0" dirty="0" smtClean="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ADMINISTRACIÓN RECURSOS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a:t>
            </a:r>
            <a:r>
              <a:rPr lang="es-ES_tradnl" sz="1200" b="0" i="0" u="none" strike="noStrike" cap="none" baseline="0" dirty="0" smtClean="0">
                <a:solidFill>
                  <a:srgbClr val="000000"/>
                </a:solidFill>
                <a:latin typeface="Calibri"/>
                <a:ea typeface="Calibri"/>
                <a:cs typeface="Calibri"/>
                <a:sym typeface="Calibri"/>
              </a:rPr>
              <a:t> 5</a:t>
            </a:r>
            <a:r>
              <a:rPr lang="es-ES_tradnl" sz="1200" b="0" i="0" u="none" strike="noStrike" cap="none" dirty="0" smtClean="0">
                <a:solidFill>
                  <a:srgbClr val="000000"/>
                </a:solidFill>
                <a:latin typeface="Calibri"/>
                <a:ea typeface="Calibri"/>
                <a:cs typeface="Calibri"/>
                <a:sym typeface="Calibri"/>
              </a:rPr>
              <a:t>|</a:t>
            </a:r>
            <a:r>
              <a:rPr lang="es-ES_tradnl" sz="1600" b="0" i="0" u="none" strike="noStrike" cap="none" dirty="0" smtClean="0">
                <a:solidFill>
                  <a:srgbClr val="ED6B00"/>
                </a:solidFill>
                <a:latin typeface="Calibri"/>
                <a:ea typeface="Calibri"/>
                <a:cs typeface="Calibri"/>
                <a:sym typeface="Calibri"/>
              </a:rPr>
              <a:t>3</a:t>
            </a:r>
            <a:endParaRPr lang="es-ES_tradnl" sz="1600" b="0" i="0" u="none" strike="noStrike" cap="none" dirty="0">
              <a:solidFill>
                <a:srgbClr val="ED6B00"/>
              </a:solidFill>
              <a:latin typeface="Calibri"/>
              <a:ea typeface="Calibri"/>
              <a:cs typeface="Calibri"/>
              <a:sym typeface="Calibri"/>
            </a:endParaRPr>
          </a:p>
        </p:txBody>
      </p:sp>
      <p:sp>
        <p:nvSpPr>
          <p:cNvPr id="12"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_tradnl" sz="1400" b="1" i="0" u="none" strike="noStrike" cap="none" dirty="0" smtClean="0">
                <a:solidFill>
                  <a:srgbClr val="FFFFFF"/>
                </a:solidFill>
                <a:latin typeface="Calibri"/>
                <a:ea typeface="Calibri"/>
                <a:cs typeface="Calibri"/>
                <a:sym typeface="Calibri"/>
              </a:rPr>
              <a:t>MÓDULO</a:t>
            </a:r>
            <a:r>
              <a:rPr lang="es-ES_tradnl" sz="1400" b="0" i="0" u="none" strike="noStrike" cap="none" dirty="0" smtClean="0">
                <a:solidFill>
                  <a:srgbClr val="FFFFFF"/>
                </a:solidFill>
                <a:latin typeface="Calibri"/>
                <a:ea typeface="Calibri"/>
                <a:cs typeface="Calibri"/>
                <a:sym typeface="Calibri"/>
              </a:rPr>
              <a:t> Legislación Laboral</a:t>
            </a:r>
            <a:endParaRPr lang="es-ES_tradnl" sz="1400" b="0" i="0" u="none" strike="noStrike" cap="none" dirty="0">
              <a:solidFill>
                <a:srgbClr val="FFFFFF"/>
              </a:solidFill>
              <a:latin typeface="Calibri"/>
              <a:ea typeface="Calibri"/>
              <a:cs typeface="Calibri"/>
              <a:sym typeface="Calibri"/>
            </a:endParaRPr>
          </a:p>
        </p:txBody>
      </p:sp>
      <p:sp>
        <p:nvSpPr>
          <p:cNvPr id="15"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8D837FA-7D10-4FEB-9DD5-99DA87700FA3}" type="slidenum">
              <a:rPr lang="es-ES" sz="1100" b="0" i="0" u="none" strike="noStrike" cap="none" smtClean="0">
                <a:solidFill>
                  <a:srgbClr val="000000"/>
                </a:solidFill>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‹Nº›</a:t>
            </a:fld>
            <a:r>
              <a:rPr lang="es-ES" sz="1100" b="0" i="0" u="none" strike="noStrike" cap="none" baseline="0" dirty="0" smtClean="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ADMINISTRACIÓN RECURSOS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8D837FA-7D10-4FEB-9DD5-99DA87700FA3}" type="slidenum">
              <a:rPr lang="es-ES" sz="1100" b="0" i="0" u="none" strike="noStrike" cap="none" smtClean="0">
                <a:solidFill>
                  <a:srgbClr val="000000"/>
                </a:solidFill>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‹Nº›</a:t>
            </a:fld>
            <a:r>
              <a:rPr lang="es-ES" sz="1100" b="0" i="0" u="none" strike="noStrike" cap="none" baseline="0" dirty="0" smtClean="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ADMINISTRACIÓN RECURSOS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_tradnl" sz="1400" b="1" i="0" u="none" strike="noStrike" cap="none" dirty="0" smtClean="0">
                <a:solidFill>
                  <a:srgbClr val="FFFFFF"/>
                </a:solidFill>
                <a:latin typeface="Calibri"/>
                <a:ea typeface="Calibri"/>
                <a:cs typeface="Calibri"/>
                <a:sym typeface="Calibri"/>
              </a:rPr>
              <a:t>MÓDULO</a:t>
            </a:r>
            <a:r>
              <a:rPr lang="es-ES_tradnl" sz="1400" b="0" i="0" u="none" strike="noStrike" cap="none" dirty="0" smtClean="0">
                <a:solidFill>
                  <a:srgbClr val="FFFFFF"/>
                </a:solidFill>
                <a:latin typeface="Calibri"/>
                <a:ea typeface="Calibri"/>
                <a:cs typeface="Calibri"/>
                <a:sym typeface="Calibri"/>
              </a:rPr>
              <a:t> Legislación Laboral</a:t>
            </a:r>
            <a:endParaRPr lang="es-ES_tradnl" sz="1400" b="0" i="0" u="none" strike="noStrike" cap="none" dirty="0">
              <a:solidFill>
                <a:srgbClr val="FFFFFF"/>
              </a:solidFill>
              <a:latin typeface="Calibri"/>
              <a:ea typeface="Calibri"/>
              <a:cs typeface="Calibri"/>
              <a:sym typeface="Calibri"/>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a:t>
            </a:r>
            <a:r>
              <a:rPr lang="es-ES_tradnl" sz="1200" b="0" i="0" u="none" strike="noStrike" cap="none" baseline="0" dirty="0" smtClean="0">
                <a:solidFill>
                  <a:srgbClr val="000000"/>
                </a:solidFill>
                <a:latin typeface="Calibri"/>
                <a:ea typeface="Calibri"/>
                <a:cs typeface="Calibri"/>
                <a:sym typeface="Calibri"/>
              </a:rPr>
              <a:t> 5</a:t>
            </a:r>
            <a:r>
              <a:rPr lang="es-ES_tradnl" sz="1200" b="0" i="0" u="none" strike="noStrike" cap="none" dirty="0" smtClean="0">
                <a:solidFill>
                  <a:srgbClr val="000000"/>
                </a:solidFill>
                <a:latin typeface="Calibri"/>
                <a:ea typeface="Calibri"/>
                <a:cs typeface="Calibri"/>
                <a:sym typeface="Calibri"/>
              </a:rPr>
              <a:t>|</a:t>
            </a:r>
            <a:r>
              <a:rPr lang="es-ES_tradnl" sz="1600" b="0" i="0" u="none" strike="noStrike" cap="none" dirty="0" smtClean="0">
                <a:solidFill>
                  <a:srgbClr val="ED6B00"/>
                </a:solidFill>
                <a:latin typeface="Calibri"/>
                <a:ea typeface="Calibri"/>
                <a:cs typeface="Calibri"/>
                <a:sym typeface="Calibri"/>
              </a:rPr>
              <a:t>3</a:t>
            </a:r>
            <a:endParaRPr lang="es-ES_tradnl" sz="1600" b="0" i="0" u="none" strike="noStrike" cap="none" dirty="0">
              <a:solidFill>
                <a:srgbClr val="ED6B00"/>
              </a:solidFill>
              <a:latin typeface="Calibri"/>
              <a:ea typeface="Calibri"/>
              <a:cs typeface="Calibri"/>
              <a:sym typeface="Calibri"/>
            </a:endParaRPr>
          </a:p>
        </p:txBody>
      </p:sp>
      <p:sp>
        <p:nvSpPr>
          <p:cNvPr id="15"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RECURSOS</a:t>
            </a:r>
            <a:r>
              <a:rPr lang="en-US" sz="1100" b="0" i="0" u="none" strike="noStrike" cap="none" baseline="0" dirty="0" smtClean="0">
                <a:solidFill>
                  <a:srgbClr val="ED6B00"/>
                </a:solidFill>
                <a:latin typeface="Calibri"/>
                <a:ea typeface="Calibri"/>
                <a:cs typeface="Calibri"/>
                <a:sym typeface="Calibri"/>
              </a:rPr>
              <a:t>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extLst>
      <p:ext uri="{BB962C8B-B14F-4D97-AF65-F5344CB8AC3E}">
        <p14:creationId xmlns:p14="http://schemas.microsoft.com/office/powerpoint/2010/main" val="2461896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Nombre</a:t>
            </a:r>
            <a:r>
              <a:rPr lang="en-US" sz="1400" b="0" i="0" u="none" strike="noStrike" cap="none" dirty="0">
                <a:solidFill>
                  <a:srgbClr val="FFFFFF"/>
                </a:solidFill>
                <a:latin typeface="Calibri"/>
                <a:ea typeface="Calibri"/>
                <a:cs typeface="Calibri"/>
                <a:sym typeface="Calibri"/>
              </a:rPr>
              <a:t> del </a:t>
            </a:r>
            <a:r>
              <a:rPr lang="en-US" sz="1400" b="0" i="0" u="none" strike="noStrike" cap="none" dirty="0" err="1">
                <a:solidFill>
                  <a:srgbClr val="FFFFFF"/>
                </a:solidFill>
                <a:latin typeface="Calibri"/>
                <a:ea typeface="Calibri"/>
                <a:cs typeface="Calibri"/>
                <a:sym typeface="Calibri"/>
              </a:rPr>
              <a:t>Módulo</a:t>
            </a:r>
            <a:endParaRPr sz="1400" b="0" i="0" u="none" strike="noStrike" cap="none" dirty="0">
              <a:solidFill>
                <a:srgbClr val="FFFFFF"/>
              </a:solidFill>
              <a:latin typeface="Calibri"/>
              <a:ea typeface="Calibri"/>
              <a:cs typeface="Calibri"/>
              <a:sym typeface="Calibri"/>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a:t>
            </a:r>
            <a:r>
              <a:rPr lang="es-ES_tradnl" sz="1200" b="0" i="0" u="none" strike="noStrike" cap="none" baseline="0" dirty="0" smtClean="0">
                <a:solidFill>
                  <a:srgbClr val="000000"/>
                </a:solidFill>
                <a:latin typeface="Calibri"/>
                <a:ea typeface="Calibri"/>
                <a:cs typeface="Calibri"/>
                <a:sym typeface="Calibri"/>
              </a:rPr>
              <a:t> 5</a:t>
            </a:r>
            <a:r>
              <a:rPr lang="es-ES_tradnl" sz="1200" b="0" i="0" u="none" strike="noStrike" cap="none" dirty="0" smtClean="0">
                <a:solidFill>
                  <a:srgbClr val="000000"/>
                </a:solidFill>
                <a:latin typeface="Calibri"/>
                <a:ea typeface="Calibri"/>
                <a:cs typeface="Calibri"/>
                <a:sym typeface="Calibri"/>
              </a:rPr>
              <a:t>|</a:t>
            </a:r>
            <a:r>
              <a:rPr lang="es-ES_tradnl" sz="1600" b="0" i="0" u="none" strike="noStrike" cap="none" dirty="0" smtClean="0">
                <a:solidFill>
                  <a:srgbClr val="ED6B00"/>
                </a:solidFill>
                <a:latin typeface="Calibri"/>
                <a:ea typeface="Calibri"/>
                <a:cs typeface="Calibri"/>
                <a:sym typeface="Calibri"/>
              </a:rPr>
              <a:t>3</a:t>
            </a:r>
            <a:endParaRPr lang="es-ES_tradnl" sz="1600" b="0" i="0" u="none" strike="noStrike" cap="none" dirty="0">
              <a:solidFill>
                <a:srgbClr val="ED6B00"/>
              </a:solidFill>
              <a:latin typeface="Calibri"/>
              <a:ea typeface="Calibri"/>
              <a:cs typeface="Calibri"/>
              <a:sym typeface="Calibri"/>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RECURSOS</a:t>
            </a:r>
            <a:r>
              <a:rPr lang="en-US" sz="1100" b="0" i="0" u="none" strike="noStrike" cap="none" baseline="0" dirty="0" smtClean="0">
                <a:solidFill>
                  <a:srgbClr val="ED6B00"/>
                </a:solidFill>
                <a:latin typeface="Calibri"/>
                <a:ea typeface="Calibri"/>
                <a:cs typeface="Calibri"/>
                <a:sym typeface="Calibri"/>
              </a:rPr>
              <a:t>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extLst>
      <p:ext uri="{BB962C8B-B14F-4D97-AF65-F5344CB8AC3E}">
        <p14:creationId xmlns:p14="http://schemas.microsoft.com/office/powerpoint/2010/main" val="2252710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60" r:id="rId5"/>
    <p:sldLayoutId id="2147483661" r:id="rId6"/>
    <p:sldLayoutId id="2147483662" r:id="rId7"/>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6.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3.emf"/><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2" name="Imagen 1" descr="rrhhmodul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301" y="2529553"/>
            <a:ext cx="6903661" cy="3835367"/>
          </a:xfrm>
          <a:prstGeom prst="rect">
            <a:avLst/>
          </a:prstGeom>
        </p:spPr>
      </p:pic>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76"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Calibri"/>
                <a:ea typeface="Calibri"/>
                <a:cs typeface="Calibri"/>
                <a:sym typeface="Calibri"/>
              </a:rPr>
              <a:t>MÓDULO 1</a:t>
            </a:r>
            <a:endParaRPr/>
          </a:p>
          <a:p>
            <a:pPr marL="0" marR="0" lvl="0" indent="0" algn="l" rtl="0">
              <a:lnSpc>
                <a:spcPct val="100000"/>
              </a:lnSpc>
              <a:spcBef>
                <a:spcPts val="0"/>
              </a:spcBef>
              <a:spcAft>
                <a:spcPts val="0"/>
              </a:spcAft>
              <a:buNone/>
            </a:pPr>
            <a:endParaRPr sz="1500" b="1" i="0" u="none" strike="noStrike" cap="none">
              <a:solidFill>
                <a:srgbClr val="000000"/>
              </a:solidFill>
              <a:latin typeface="Calibri"/>
              <a:ea typeface="Calibri"/>
              <a:cs typeface="Calibri"/>
              <a:sym typeface="Calibri"/>
            </a:endParaRPr>
          </a:p>
        </p:txBody>
      </p:sp>
      <p:sp>
        <p:nvSpPr>
          <p:cNvPr id="14" name="Google Shape;61;p13"/>
          <p:cNvSpPr txBox="1">
            <a:spLocks/>
          </p:cNvSpPr>
          <p:nvPr/>
        </p:nvSpPr>
        <p:spPr>
          <a:xfrm>
            <a:off x="365424" y="2162898"/>
            <a:ext cx="4749501" cy="135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_tradnl" sz="3600" b="1" dirty="0" smtClean="0">
                <a:solidFill>
                  <a:srgbClr val="ED6B00"/>
                </a:solidFill>
                <a:latin typeface="Calibri" panose="020F0502020204030204" pitchFamily="34" charset="0"/>
                <a:ea typeface="Roboto"/>
                <a:cs typeface="Calibri" panose="020F0502020204030204" pitchFamily="34" charset="0"/>
                <a:sym typeface="Roboto"/>
              </a:rPr>
              <a:t>LEGISLACIÓN LABORAL</a:t>
            </a:r>
            <a:endParaRPr lang="x-none" sz="3600" b="1" dirty="0">
              <a:solidFill>
                <a:srgbClr val="ED6B00"/>
              </a:solidFill>
              <a:latin typeface="Calibri" panose="020F0502020204030204" pitchFamily="34" charset="0"/>
              <a:ea typeface="Roboto"/>
              <a:cs typeface="Calibri" panose="020F0502020204030204" pitchFamily="34" charset="0"/>
              <a:sym typeface="Roboto"/>
            </a:endParaRPr>
          </a:p>
        </p:txBody>
      </p:sp>
      <p:sp>
        <p:nvSpPr>
          <p:cNvPr id="7"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smtClean="0">
                <a:solidFill>
                  <a:srgbClr val="ED6B00"/>
                </a:solidFill>
                <a:latin typeface="Calibri"/>
                <a:ea typeface="Calibri"/>
                <a:cs typeface="Calibri"/>
                <a:sym typeface="Calibri"/>
              </a:rPr>
              <a:t>RECURSOS HUMANOS </a:t>
            </a:r>
            <a:r>
              <a:rPr lang="en-US" sz="1200" b="0" i="0" u="none" strike="noStrike" cap="none" dirty="0" smtClean="0">
                <a:solidFill>
                  <a:srgbClr val="ED6B00"/>
                </a:solidFill>
                <a:latin typeface="Calibri"/>
                <a:ea typeface="Calibri"/>
                <a:cs typeface="Calibri"/>
                <a:sym typeface="Calibri"/>
              </a:rPr>
              <a:t>| </a:t>
            </a:r>
            <a:r>
              <a:rPr lang="en-US" sz="1200" b="0" i="0" u="none" strike="noStrike" cap="none" dirty="0">
                <a:solidFill>
                  <a:srgbClr val="ED6B00"/>
                </a:solidFill>
                <a:latin typeface="Calibri"/>
                <a:ea typeface="Calibri"/>
                <a:cs typeface="Calibri"/>
                <a:sym typeface="Calibri"/>
              </a:rPr>
              <a:t>NIVEL </a:t>
            </a:r>
            <a:r>
              <a:rPr lang="en-US" sz="1200" b="0" i="0" u="none" strike="noStrike" cap="none" dirty="0" smtClean="0">
                <a:solidFill>
                  <a:srgbClr val="ED6B00"/>
                </a:solidFill>
                <a:latin typeface="Calibri"/>
                <a:ea typeface="Calibri"/>
                <a:cs typeface="Calibri"/>
                <a:sym typeface="Calibri"/>
              </a:rPr>
              <a:t>4° </a:t>
            </a:r>
            <a:r>
              <a:rPr lang="en-US" sz="1200" b="0" i="0" u="none" strike="noStrike" cap="none" dirty="0">
                <a:solidFill>
                  <a:srgbClr val="ED6B00"/>
                </a:solidFill>
                <a:latin typeface="Calibri"/>
                <a:ea typeface="Calibri"/>
                <a:cs typeface="Calibri"/>
                <a:sym typeface="Calibri"/>
              </a:rPr>
              <a:t>MEDIO</a:t>
            </a:r>
            <a:endParaRPr sz="1200" b="0" i="0" u="none" strike="noStrike" cap="none" dirty="0">
              <a:solidFill>
                <a:srgbClr val="ED6B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6" name="Google Shape;173;p6"/>
          <p:cNvSpPr/>
          <p:nvPr/>
        </p:nvSpPr>
        <p:spPr>
          <a:xfrm>
            <a:off x="1044834" y="7903071"/>
            <a:ext cx="7629008" cy="1120878"/>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174;p6"/>
          <p:cNvSpPr txBox="1"/>
          <p:nvPr/>
        </p:nvSpPr>
        <p:spPr>
          <a:xfrm>
            <a:off x="1680439" y="8165295"/>
            <a:ext cx="6583093" cy="800179"/>
          </a:xfrm>
          <a:prstGeom prst="rect">
            <a:avLst/>
          </a:prstGeom>
          <a:noFill/>
          <a:ln>
            <a:noFill/>
          </a:ln>
        </p:spPr>
        <p:txBody>
          <a:bodyPr spcFirstLastPara="1" wrap="square" lIns="91425" tIns="45700" rIns="91425" bIns="45700" anchor="t" anchorCtr="0">
            <a:spAutoFit/>
          </a:bodyPr>
          <a:lstStyle/>
          <a:p>
            <a:r>
              <a:rPr lang="es-CL" sz="1600" dirty="0" smtClean="0">
                <a:latin typeface="Calibri" panose="020F0502020204030204" pitchFamily="34" charset="0"/>
                <a:cs typeface="Calibri" panose="020F0502020204030204" pitchFamily="34" charset="0"/>
              </a:rPr>
              <a:t>Cuadro preguntas</a:t>
            </a:r>
            <a:endParaRPr lang="es-CL" sz="1600" dirty="0">
              <a:latin typeface="Calibri" panose="020F0502020204030204" pitchFamily="34" charset="0"/>
              <a:cs typeface="Calibri" panose="020F0502020204030204" pitchFamily="34" charset="0"/>
            </a:endParaRPr>
          </a:p>
          <a:p>
            <a:r>
              <a:rPr lang="es-CL" sz="1600" dirty="0">
                <a:latin typeface="Calibri" panose="020F0502020204030204" pitchFamily="34" charset="0"/>
                <a:cs typeface="Calibri" panose="020F0502020204030204" pitchFamily="34" charset="0"/>
              </a:rPr>
              <a:t/>
            </a:r>
            <a:br>
              <a:rPr lang="es-CL" sz="1600"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1366" y="7661801"/>
            <a:ext cx="482540" cy="482540"/>
          </a:xfrm>
          <a:prstGeom prst="rect">
            <a:avLst/>
          </a:prstGeom>
        </p:spPr>
      </p:pic>
      <p:sp>
        <p:nvSpPr>
          <p:cNvPr id="9"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smtClean="0">
                <a:solidFill>
                  <a:srgbClr val="ED6B00"/>
                </a:solidFill>
                <a:latin typeface="Calibri"/>
                <a:ea typeface="Calibri"/>
                <a:cs typeface="Calibri"/>
                <a:sym typeface="Calibri"/>
              </a:rPr>
              <a:t>DISPOSICIÓN LEGAL QUE EL EMPLEADOR DEBE </a:t>
            </a:r>
          </a:p>
          <a:p>
            <a:pPr lvl="0">
              <a:lnSpc>
                <a:spcPct val="80000"/>
              </a:lnSpc>
            </a:pPr>
            <a:r>
              <a:rPr lang="es-ES_tradnl" sz="2800" b="1" dirty="0" smtClean="0">
                <a:solidFill>
                  <a:srgbClr val="ED6B00"/>
                </a:solidFill>
                <a:latin typeface="Calibri"/>
                <a:ea typeface="Calibri"/>
                <a:cs typeface="Calibri"/>
                <a:sym typeface="Calibri"/>
              </a:rPr>
              <a:t>ENTREGAR</a:t>
            </a:r>
            <a:r>
              <a:rPr lang="es-ES_tradnl" sz="2800" dirty="0" smtClean="0">
                <a:solidFill>
                  <a:srgbClr val="A93501"/>
                </a:solidFill>
                <a:latin typeface="Calibri"/>
                <a:ea typeface="Calibri"/>
                <a:cs typeface="Calibri"/>
                <a:sym typeface="Calibri"/>
              </a:rPr>
              <a:t>(FORMULARIO DE CÓMO SE REALIZÓ </a:t>
            </a:r>
          </a:p>
          <a:p>
            <a:pPr lvl="0">
              <a:lnSpc>
                <a:spcPct val="80000"/>
              </a:lnSpc>
            </a:pPr>
            <a:r>
              <a:rPr lang="es-ES_tradnl" sz="2800" dirty="0" smtClean="0">
                <a:solidFill>
                  <a:srgbClr val="A93501"/>
                </a:solidFill>
                <a:latin typeface="Calibri"/>
                <a:ea typeface="Calibri"/>
                <a:cs typeface="Calibri"/>
                <a:sym typeface="Calibri"/>
              </a:rPr>
              <a:t>LA LIQUIDACIÓN DE SUELDOS)</a:t>
            </a:r>
            <a:endParaRPr lang="pt-BR" sz="2800" b="0" i="0" u="none" strike="noStrike" cap="none" dirty="0">
              <a:solidFill>
                <a:srgbClr val="A93501"/>
              </a:solidFill>
              <a:latin typeface="Calibri"/>
              <a:ea typeface="Calibri"/>
              <a:cs typeface="Calibri"/>
              <a:sym typeface="Calibri"/>
            </a:endParaRPr>
          </a:p>
        </p:txBody>
      </p:sp>
      <p:sp>
        <p:nvSpPr>
          <p:cNvPr id="23" name="CuadroTexto 22">
            <a:extLst>
              <a:ext uri="{FF2B5EF4-FFF2-40B4-BE49-F238E27FC236}">
                <a16:creationId xmlns:a16="http://schemas.microsoft.com/office/drawing/2014/main" xmlns="" id="{82200EAF-C4FE-4A58-8C03-445690190251}"/>
              </a:ext>
            </a:extLst>
          </p:cNvPr>
          <p:cNvSpPr txBox="1"/>
          <p:nvPr/>
        </p:nvSpPr>
        <p:spPr>
          <a:xfrm>
            <a:off x="236549" y="2587000"/>
            <a:ext cx="3489489"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S" dirty="0">
                <a:latin typeface="Calibri"/>
                <a:cs typeface="Calibri"/>
              </a:rPr>
              <a:t>El empleador se encuentra obligado a entregar a los trabajadores al momento de realizar el pago de las remuneraciones un comprobante de pago.</a:t>
            </a:r>
            <a:endParaRPr lang="es-CL" dirty="0">
              <a:latin typeface="Calibri"/>
              <a:cs typeface="Calibri"/>
            </a:endParaRPr>
          </a:p>
        </p:txBody>
      </p:sp>
      <p:pic>
        <p:nvPicPr>
          <p:cNvPr id="24" name="Gráfico 7" descr="Grupo de personas">
            <a:extLst>
              <a:ext uri="{FF2B5EF4-FFF2-40B4-BE49-F238E27FC236}">
                <a16:creationId xmlns:a16="http://schemas.microsoft.com/office/drawing/2014/main" xmlns="" id="{73CB0E8C-0F8E-4B27-9C88-5E1AD29FBA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848330" y="5019617"/>
            <a:ext cx="777821" cy="777821"/>
          </a:xfrm>
          <a:prstGeom prst="rect">
            <a:avLst/>
          </a:prstGeom>
        </p:spPr>
      </p:pic>
      <p:sp>
        <p:nvSpPr>
          <p:cNvPr id="25" name="Flecha: doblada hacia arriba 8">
            <a:extLst>
              <a:ext uri="{FF2B5EF4-FFF2-40B4-BE49-F238E27FC236}">
                <a16:creationId xmlns:a16="http://schemas.microsoft.com/office/drawing/2014/main" xmlns="" id="{7CCA66F6-3E3A-49AD-BFB0-7291E74B5B7D}"/>
              </a:ext>
            </a:extLst>
          </p:cNvPr>
          <p:cNvSpPr/>
          <p:nvPr/>
        </p:nvSpPr>
        <p:spPr>
          <a:xfrm rot="5400000">
            <a:off x="816624" y="4942356"/>
            <a:ext cx="706461" cy="61703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6" name="Imagen 25">
            <a:extLst>
              <a:ext uri="{FF2B5EF4-FFF2-40B4-BE49-F238E27FC236}">
                <a16:creationId xmlns:a16="http://schemas.microsoft.com/office/drawing/2014/main" xmlns="" id="{A8332D87-849B-4ED1-9A6D-90B4700C274B}"/>
              </a:ext>
            </a:extLst>
          </p:cNvPr>
          <p:cNvPicPr>
            <a:picLocks noChangeAspect="1"/>
          </p:cNvPicPr>
          <p:nvPr/>
        </p:nvPicPr>
        <p:blipFill>
          <a:blip r:embed="rId6" cstate="print"/>
          <a:stretch>
            <a:fillRect/>
          </a:stretch>
        </p:blipFill>
        <p:spPr>
          <a:xfrm>
            <a:off x="30387" y="4013332"/>
            <a:ext cx="1661901" cy="777821"/>
          </a:xfrm>
          <a:prstGeom prst="rect">
            <a:avLst/>
          </a:prstGeom>
          <a:scene3d>
            <a:camera prst="perspectiveContrastingRightFacing"/>
            <a:lightRig rig="threePt" dir="t"/>
          </a:scene3d>
        </p:spPr>
      </p:pic>
      <p:sp>
        <p:nvSpPr>
          <p:cNvPr id="27" name="Flecha: a la derecha con muesca 11">
            <a:extLst>
              <a:ext uri="{FF2B5EF4-FFF2-40B4-BE49-F238E27FC236}">
                <a16:creationId xmlns:a16="http://schemas.microsoft.com/office/drawing/2014/main" xmlns="" id="{20B0199C-9FC5-422B-8809-EB5891A17F62}"/>
              </a:ext>
            </a:extLst>
          </p:cNvPr>
          <p:cNvSpPr/>
          <p:nvPr/>
        </p:nvSpPr>
        <p:spPr>
          <a:xfrm>
            <a:off x="2898266" y="5250872"/>
            <a:ext cx="899132" cy="36393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brir llave 27">
            <a:extLst>
              <a:ext uri="{FF2B5EF4-FFF2-40B4-BE49-F238E27FC236}">
                <a16:creationId xmlns:a16="http://schemas.microsoft.com/office/drawing/2014/main" xmlns="" id="{B14411B4-7D10-4957-ABCE-ED889CA60EE8}"/>
              </a:ext>
            </a:extLst>
          </p:cNvPr>
          <p:cNvSpPr/>
          <p:nvPr/>
        </p:nvSpPr>
        <p:spPr>
          <a:xfrm>
            <a:off x="5435180" y="2558870"/>
            <a:ext cx="555207" cy="3917647"/>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CL"/>
          </a:p>
        </p:txBody>
      </p:sp>
      <p:sp>
        <p:nvSpPr>
          <p:cNvPr id="29" name="CuadroTexto 28">
            <a:extLst>
              <a:ext uri="{FF2B5EF4-FFF2-40B4-BE49-F238E27FC236}">
                <a16:creationId xmlns:a16="http://schemas.microsoft.com/office/drawing/2014/main" xmlns="" id="{0A574570-5E89-441C-A647-F4B06AC2B605}"/>
              </a:ext>
            </a:extLst>
          </p:cNvPr>
          <p:cNvSpPr txBox="1"/>
          <p:nvPr/>
        </p:nvSpPr>
        <p:spPr>
          <a:xfrm>
            <a:off x="3916404" y="2634912"/>
            <a:ext cx="1428057"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CL" b="1" dirty="0">
                <a:latin typeface="Calibri"/>
                <a:cs typeface="Calibri"/>
              </a:rPr>
              <a:t>Detalle de Pago Liquidación Sueldos</a:t>
            </a:r>
          </a:p>
        </p:txBody>
      </p:sp>
      <p:sp>
        <p:nvSpPr>
          <p:cNvPr id="31" name="Globo: flecha derecha 17">
            <a:extLst>
              <a:ext uri="{FF2B5EF4-FFF2-40B4-BE49-F238E27FC236}">
                <a16:creationId xmlns:a16="http://schemas.microsoft.com/office/drawing/2014/main" xmlns="" id="{DAE56E96-0909-4CA6-A447-A682F6170B03}"/>
              </a:ext>
            </a:extLst>
          </p:cNvPr>
          <p:cNvSpPr/>
          <p:nvPr/>
        </p:nvSpPr>
        <p:spPr>
          <a:xfrm>
            <a:off x="5870869" y="2833420"/>
            <a:ext cx="1419288" cy="543036"/>
          </a:xfrm>
          <a:prstGeom prst="rightArrowCallout">
            <a:avLst>
              <a:gd name="adj1" fmla="val 25000"/>
              <a:gd name="adj2" fmla="val 25000"/>
              <a:gd name="adj3" fmla="val 25000"/>
              <a:gd name="adj4" fmla="val 776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Calibri"/>
                <a:cs typeface="Calibri"/>
              </a:rPr>
              <a:t>Haberes</a:t>
            </a:r>
          </a:p>
        </p:txBody>
      </p:sp>
      <p:sp>
        <p:nvSpPr>
          <p:cNvPr id="32" name="CuadroTexto 31">
            <a:extLst>
              <a:ext uri="{FF2B5EF4-FFF2-40B4-BE49-F238E27FC236}">
                <a16:creationId xmlns:a16="http://schemas.microsoft.com/office/drawing/2014/main" xmlns="" id="{02599098-361F-422A-BEB1-C5705AE653FE}"/>
              </a:ext>
            </a:extLst>
          </p:cNvPr>
          <p:cNvSpPr txBox="1"/>
          <p:nvPr/>
        </p:nvSpPr>
        <p:spPr>
          <a:xfrm>
            <a:off x="7327029" y="2351375"/>
            <a:ext cx="2213447" cy="203132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s-ES" b="1" u="sng" dirty="0">
                <a:latin typeface="Calibri"/>
                <a:cs typeface="Calibri"/>
              </a:rPr>
              <a:t>HABERES IMPONIBL</a:t>
            </a:r>
            <a:r>
              <a:rPr lang="es-ES" dirty="0">
                <a:latin typeface="Calibri"/>
                <a:cs typeface="Calibri"/>
              </a:rPr>
              <a:t>ES</a:t>
            </a:r>
          </a:p>
          <a:p>
            <a:r>
              <a:rPr lang="es-ES" dirty="0">
                <a:latin typeface="Calibri"/>
                <a:cs typeface="Calibri"/>
              </a:rPr>
              <a:t>Sueldo Base Del Mes</a:t>
            </a:r>
          </a:p>
          <a:p>
            <a:r>
              <a:rPr lang="es-ES" dirty="0">
                <a:latin typeface="Calibri"/>
                <a:cs typeface="Calibri"/>
              </a:rPr>
              <a:t>Gratificación Legal Mensual</a:t>
            </a:r>
          </a:p>
          <a:p>
            <a:r>
              <a:rPr lang="es-ES" dirty="0" err="1">
                <a:latin typeface="Calibri"/>
                <a:cs typeface="Calibri"/>
              </a:rPr>
              <a:t>Hrs</a:t>
            </a:r>
            <a:r>
              <a:rPr lang="es-ES" dirty="0">
                <a:latin typeface="Calibri"/>
                <a:cs typeface="Calibri"/>
              </a:rPr>
              <a:t>. Extras 50%</a:t>
            </a:r>
          </a:p>
          <a:p>
            <a:r>
              <a:rPr lang="es-ES" dirty="0">
                <a:latin typeface="Calibri"/>
                <a:cs typeface="Calibri"/>
              </a:rPr>
              <a:t>Bonos Imponibles</a:t>
            </a:r>
          </a:p>
          <a:p>
            <a:r>
              <a:rPr lang="es-ES" b="1" u="sng" dirty="0">
                <a:latin typeface="Calibri"/>
                <a:cs typeface="Calibri"/>
              </a:rPr>
              <a:t>HABERES NO IMPONIBLES</a:t>
            </a:r>
          </a:p>
          <a:p>
            <a:r>
              <a:rPr lang="es-ES" dirty="0">
                <a:latin typeface="Calibri"/>
                <a:cs typeface="Calibri"/>
              </a:rPr>
              <a:t>Colación</a:t>
            </a:r>
          </a:p>
          <a:p>
            <a:r>
              <a:rPr lang="es-ES" dirty="0">
                <a:latin typeface="Calibri"/>
                <a:cs typeface="Calibri"/>
              </a:rPr>
              <a:t>Movilización</a:t>
            </a:r>
          </a:p>
          <a:p>
            <a:r>
              <a:rPr lang="es-ES" dirty="0">
                <a:latin typeface="Calibri"/>
                <a:cs typeface="Calibri"/>
              </a:rPr>
              <a:t>Asignación Familiar</a:t>
            </a:r>
          </a:p>
        </p:txBody>
      </p:sp>
      <p:sp>
        <p:nvSpPr>
          <p:cNvPr id="33" name="Globo: flecha derecha 22">
            <a:extLst>
              <a:ext uri="{FF2B5EF4-FFF2-40B4-BE49-F238E27FC236}">
                <a16:creationId xmlns:a16="http://schemas.microsoft.com/office/drawing/2014/main" xmlns="" id="{C07C963F-A386-4CAA-A612-71C23E020CFF}"/>
              </a:ext>
            </a:extLst>
          </p:cNvPr>
          <p:cNvSpPr/>
          <p:nvPr/>
        </p:nvSpPr>
        <p:spPr>
          <a:xfrm>
            <a:off x="5855928" y="4706121"/>
            <a:ext cx="1500032" cy="791823"/>
          </a:xfrm>
          <a:prstGeom prst="rightArrowCallout">
            <a:avLst>
              <a:gd name="adj1" fmla="val 25000"/>
              <a:gd name="adj2" fmla="val 25000"/>
              <a:gd name="adj3" fmla="val 25000"/>
              <a:gd name="adj4" fmla="val 74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Calibri"/>
                <a:cs typeface="Calibri"/>
              </a:rPr>
              <a:t>Descuentos aplicados</a:t>
            </a:r>
          </a:p>
        </p:txBody>
      </p:sp>
      <p:sp>
        <p:nvSpPr>
          <p:cNvPr id="34" name="CuadroTexto 33">
            <a:extLst>
              <a:ext uri="{FF2B5EF4-FFF2-40B4-BE49-F238E27FC236}">
                <a16:creationId xmlns:a16="http://schemas.microsoft.com/office/drawing/2014/main" xmlns="" id="{649539AB-D877-4013-B211-378D026BC502}"/>
              </a:ext>
            </a:extLst>
          </p:cNvPr>
          <p:cNvSpPr txBox="1"/>
          <p:nvPr/>
        </p:nvSpPr>
        <p:spPr>
          <a:xfrm>
            <a:off x="7327029" y="4143818"/>
            <a:ext cx="2213447" cy="267765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defPPr>
              <a:defRPr lang="es-CL"/>
            </a:defPPr>
            <a:lvl1pPr>
              <a:defRPr sz="1200" b="1" u="sng">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400" dirty="0">
                <a:latin typeface="Calibri"/>
                <a:cs typeface="Calibri"/>
              </a:rPr>
              <a:t>DESCUENTOS LEGALES</a:t>
            </a:r>
          </a:p>
          <a:p>
            <a:r>
              <a:rPr lang="es-ES" sz="1400" b="0" u="none" dirty="0">
                <a:latin typeface="Calibri"/>
                <a:cs typeface="Calibri"/>
              </a:rPr>
              <a:t>Fondo de Pensiones</a:t>
            </a:r>
          </a:p>
          <a:p>
            <a:r>
              <a:rPr lang="es-ES" sz="1400" b="0" u="none" dirty="0">
                <a:latin typeface="Calibri"/>
                <a:cs typeface="Calibri"/>
              </a:rPr>
              <a:t>Comisión AFP</a:t>
            </a:r>
          </a:p>
          <a:p>
            <a:r>
              <a:rPr lang="es-ES" sz="1400" b="0" u="none" dirty="0">
                <a:latin typeface="Calibri"/>
                <a:cs typeface="Calibri"/>
              </a:rPr>
              <a:t>Fonasa-Isapre</a:t>
            </a:r>
          </a:p>
          <a:p>
            <a:r>
              <a:rPr lang="es-ES" sz="1400" b="0" u="none" dirty="0">
                <a:latin typeface="Calibri"/>
                <a:cs typeface="Calibri"/>
              </a:rPr>
              <a:t>Seguro de Cesantía</a:t>
            </a:r>
          </a:p>
          <a:p>
            <a:r>
              <a:rPr lang="es-ES" sz="1400" b="0" u="none" dirty="0">
                <a:latin typeface="Calibri"/>
                <a:cs typeface="Calibri"/>
              </a:rPr>
              <a:t>APV en AFP</a:t>
            </a:r>
          </a:p>
          <a:p>
            <a:r>
              <a:rPr lang="es-ES" sz="1400" dirty="0">
                <a:latin typeface="Calibri"/>
                <a:cs typeface="Calibri"/>
              </a:rPr>
              <a:t>Impuesto Ú</a:t>
            </a:r>
            <a:r>
              <a:rPr lang="es-ES" sz="1400" dirty="0" smtClean="0">
                <a:latin typeface="Calibri"/>
                <a:cs typeface="Calibri"/>
              </a:rPr>
              <a:t>nico</a:t>
            </a:r>
            <a:endParaRPr lang="es-ES" sz="1400" dirty="0">
              <a:latin typeface="Calibri"/>
              <a:cs typeface="Calibri"/>
            </a:endParaRPr>
          </a:p>
          <a:p>
            <a:r>
              <a:rPr lang="es-ES" sz="1400" dirty="0">
                <a:latin typeface="Calibri"/>
                <a:cs typeface="Calibri"/>
              </a:rPr>
              <a:t>OTROS DESCUENTOS/varios</a:t>
            </a:r>
          </a:p>
          <a:p>
            <a:r>
              <a:rPr lang="es-ES" sz="1400" b="0" u="none" dirty="0">
                <a:latin typeface="Calibri"/>
                <a:cs typeface="Calibri"/>
              </a:rPr>
              <a:t>Anticipos</a:t>
            </a:r>
          </a:p>
          <a:p>
            <a:r>
              <a:rPr lang="es-ES" sz="1400" b="0" u="none" dirty="0">
                <a:latin typeface="Calibri"/>
                <a:cs typeface="Calibri"/>
              </a:rPr>
              <a:t>Crédito CCAF</a:t>
            </a:r>
          </a:p>
          <a:p>
            <a:r>
              <a:rPr lang="es-ES" sz="1400" b="0" u="none" dirty="0">
                <a:latin typeface="Calibri"/>
                <a:cs typeface="Calibri"/>
              </a:rPr>
              <a:t>Aporte Bienestar</a:t>
            </a:r>
          </a:p>
        </p:txBody>
      </p:sp>
      <p:grpSp>
        <p:nvGrpSpPr>
          <p:cNvPr id="19" name="Group 506"/>
          <p:cNvGrpSpPr/>
          <p:nvPr/>
        </p:nvGrpSpPr>
        <p:grpSpPr>
          <a:xfrm>
            <a:off x="3832159" y="3152355"/>
            <a:ext cx="1578616" cy="3732296"/>
            <a:chOff x="1547813" y="630238"/>
            <a:chExt cx="2444750" cy="5780088"/>
          </a:xfrm>
        </p:grpSpPr>
        <p:sp>
          <p:nvSpPr>
            <p:cNvPr id="20" name="Freeform 334"/>
            <p:cNvSpPr>
              <a:spLocks/>
            </p:cNvSpPr>
            <p:nvPr/>
          </p:nvSpPr>
          <p:spPr bwMode="auto">
            <a:xfrm>
              <a:off x="1547813" y="630238"/>
              <a:ext cx="317500" cy="603250"/>
            </a:xfrm>
            <a:custGeom>
              <a:avLst/>
              <a:gdLst>
                <a:gd name="T0" fmla="*/ 91 w 91"/>
                <a:gd name="T1" fmla="*/ 155 h 173"/>
                <a:gd name="T2" fmla="*/ 86 w 91"/>
                <a:gd name="T3" fmla="*/ 120 h 173"/>
                <a:gd name="T4" fmla="*/ 81 w 91"/>
                <a:gd name="T5" fmla="*/ 69 h 173"/>
                <a:gd name="T6" fmla="*/ 77 w 91"/>
                <a:gd name="T7" fmla="*/ 43 h 173"/>
                <a:gd name="T8" fmla="*/ 74 w 91"/>
                <a:gd name="T9" fmla="*/ 34 h 173"/>
                <a:gd name="T10" fmla="*/ 66 w 91"/>
                <a:gd name="T11" fmla="*/ 29 h 173"/>
                <a:gd name="T12" fmla="*/ 60 w 91"/>
                <a:gd name="T13" fmla="*/ 36 h 173"/>
                <a:gd name="T14" fmla="*/ 33 w 91"/>
                <a:gd name="T15" fmla="*/ 5 h 173"/>
                <a:gd name="T16" fmla="*/ 23 w 91"/>
                <a:gd name="T17" fmla="*/ 2 h 173"/>
                <a:gd name="T18" fmla="*/ 18 w 91"/>
                <a:gd name="T19" fmla="*/ 10 h 173"/>
                <a:gd name="T20" fmla="*/ 10 w 91"/>
                <a:gd name="T21" fmla="*/ 13 h 173"/>
                <a:gd name="T22" fmla="*/ 10 w 91"/>
                <a:gd name="T23" fmla="*/ 22 h 173"/>
                <a:gd name="T24" fmla="*/ 6 w 91"/>
                <a:gd name="T25" fmla="*/ 37 h 173"/>
                <a:gd name="T26" fmla="*/ 3 w 91"/>
                <a:gd name="T27" fmla="*/ 49 h 173"/>
                <a:gd name="T28" fmla="*/ 13 w 91"/>
                <a:gd name="T29" fmla="*/ 59 h 173"/>
                <a:gd name="T30" fmla="*/ 32 w 91"/>
                <a:gd name="T31" fmla="*/ 98 h 173"/>
                <a:gd name="T32" fmla="*/ 40 w 91"/>
                <a:gd name="T33" fmla="*/ 140 h 173"/>
                <a:gd name="T34" fmla="*/ 67 w 91"/>
                <a:gd name="T35" fmla="*/ 173 h 173"/>
                <a:gd name="T36" fmla="*/ 91 w 91"/>
                <a:gd name="T37" fmla="*/ 15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73">
                  <a:moveTo>
                    <a:pt x="91" y="155"/>
                  </a:moveTo>
                  <a:cubicBezTo>
                    <a:pt x="86" y="144"/>
                    <a:pt x="87" y="132"/>
                    <a:pt x="86" y="120"/>
                  </a:cubicBezTo>
                  <a:cubicBezTo>
                    <a:pt x="86" y="103"/>
                    <a:pt x="83" y="86"/>
                    <a:pt x="81" y="69"/>
                  </a:cubicBezTo>
                  <a:cubicBezTo>
                    <a:pt x="80" y="60"/>
                    <a:pt x="78" y="52"/>
                    <a:pt x="77" y="43"/>
                  </a:cubicBezTo>
                  <a:cubicBezTo>
                    <a:pt x="76" y="40"/>
                    <a:pt x="76" y="37"/>
                    <a:pt x="74" y="34"/>
                  </a:cubicBezTo>
                  <a:cubicBezTo>
                    <a:pt x="72" y="31"/>
                    <a:pt x="69" y="29"/>
                    <a:pt x="66" y="29"/>
                  </a:cubicBezTo>
                  <a:cubicBezTo>
                    <a:pt x="62" y="29"/>
                    <a:pt x="59" y="32"/>
                    <a:pt x="60" y="36"/>
                  </a:cubicBezTo>
                  <a:cubicBezTo>
                    <a:pt x="51" y="25"/>
                    <a:pt x="41" y="17"/>
                    <a:pt x="33" y="5"/>
                  </a:cubicBezTo>
                  <a:cubicBezTo>
                    <a:pt x="31" y="2"/>
                    <a:pt x="27" y="0"/>
                    <a:pt x="23" y="2"/>
                  </a:cubicBezTo>
                  <a:cubicBezTo>
                    <a:pt x="20" y="3"/>
                    <a:pt x="17" y="6"/>
                    <a:pt x="18" y="10"/>
                  </a:cubicBezTo>
                  <a:cubicBezTo>
                    <a:pt x="15" y="9"/>
                    <a:pt x="11" y="10"/>
                    <a:pt x="10" y="13"/>
                  </a:cubicBezTo>
                  <a:cubicBezTo>
                    <a:pt x="8" y="15"/>
                    <a:pt x="8" y="19"/>
                    <a:pt x="10" y="22"/>
                  </a:cubicBezTo>
                  <a:cubicBezTo>
                    <a:pt x="4" y="24"/>
                    <a:pt x="2" y="32"/>
                    <a:pt x="6" y="37"/>
                  </a:cubicBezTo>
                  <a:cubicBezTo>
                    <a:pt x="1" y="39"/>
                    <a:pt x="0" y="45"/>
                    <a:pt x="3" y="49"/>
                  </a:cubicBezTo>
                  <a:cubicBezTo>
                    <a:pt x="5" y="54"/>
                    <a:pt x="9" y="56"/>
                    <a:pt x="13" y="59"/>
                  </a:cubicBezTo>
                  <a:cubicBezTo>
                    <a:pt x="24" y="69"/>
                    <a:pt x="29" y="84"/>
                    <a:pt x="32" y="98"/>
                  </a:cubicBezTo>
                  <a:cubicBezTo>
                    <a:pt x="35" y="112"/>
                    <a:pt x="36" y="127"/>
                    <a:pt x="40" y="140"/>
                  </a:cubicBezTo>
                  <a:cubicBezTo>
                    <a:pt x="44" y="154"/>
                    <a:pt x="53" y="167"/>
                    <a:pt x="67" y="173"/>
                  </a:cubicBezTo>
                  <a:cubicBezTo>
                    <a:pt x="74" y="167"/>
                    <a:pt x="83" y="161"/>
                    <a:pt x="91" y="155"/>
                  </a:cubicBezTo>
                  <a:close/>
                </a:path>
              </a:pathLst>
            </a:custGeom>
            <a:solidFill>
              <a:srgbClr val="FDC9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335"/>
            <p:cNvSpPr>
              <a:spLocks/>
            </p:cNvSpPr>
            <p:nvPr/>
          </p:nvSpPr>
          <p:spPr bwMode="auto">
            <a:xfrm>
              <a:off x="1722438" y="1143001"/>
              <a:ext cx="203200" cy="203200"/>
            </a:xfrm>
            <a:custGeom>
              <a:avLst/>
              <a:gdLst>
                <a:gd name="T0" fmla="*/ 58 w 58"/>
                <a:gd name="T1" fmla="*/ 11 h 58"/>
                <a:gd name="T2" fmla="*/ 46 w 58"/>
                <a:gd name="T3" fmla="*/ 0 h 58"/>
                <a:gd name="T4" fmla="*/ 0 w 58"/>
                <a:gd name="T5" fmla="*/ 39 h 58"/>
                <a:gd name="T6" fmla="*/ 14 w 58"/>
                <a:gd name="T7" fmla="*/ 58 h 58"/>
                <a:gd name="T8" fmla="*/ 58 w 58"/>
                <a:gd name="T9" fmla="*/ 11 h 58"/>
              </a:gdLst>
              <a:ahLst/>
              <a:cxnLst>
                <a:cxn ang="0">
                  <a:pos x="T0" y="T1"/>
                </a:cxn>
                <a:cxn ang="0">
                  <a:pos x="T2" y="T3"/>
                </a:cxn>
                <a:cxn ang="0">
                  <a:pos x="T4" y="T5"/>
                </a:cxn>
                <a:cxn ang="0">
                  <a:pos x="T6" y="T7"/>
                </a:cxn>
                <a:cxn ang="0">
                  <a:pos x="T8" y="T9"/>
                </a:cxn>
              </a:cxnLst>
              <a:rect l="0" t="0" r="r" b="b"/>
              <a:pathLst>
                <a:path w="58" h="58">
                  <a:moveTo>
                    <a:pt x="58" y="11"/>
                  </a:moveTo>
                  <a:cubicBezTo>
                    <a:pt x="50" y="3"/>
                    <a:pt x="46" y="0"/>
                    <a:pt x="46" y="0"/>
                  </a:cubicBezTo>
                  <a:cubicBezTo>
                    <a:pt x="46" y="0"/>
                    <a:pt x="5" y="26"/>
                    <a:pt x="0" y="39"/>
                  </a:cubicBezTo>
                  <a:cubicBezTo>
                    <a:pt x="9" y="51"/>
                    <a:pt x="14" y="58"/>
                    <a:pt x="14" y="58"/>
                  </a:cubicBezTo>
                  <a:lnTo>
                    <a:pt x="58"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336"/>
            <p:cNvSpPr>
              <a:spLocks/>
            </p:cNvSpPr>
            <p:nvPr/>
          </p:nvSpPr>
          <p:spPr bwMode="auto">
            <a:xfrm>
              <a:off x="1736725" y="1163638"/>
              <a:ext cx="1238250" cy="1335088"/>
            </a:xfrm>
            <a:custGeom>
              <a:avLst/>
              <a:gdLst>
                <a:gd name="T0" fmla="*/ 246 w 354"/>
                <a:gd name="T1" fmla="*/ 382 h 382"/>
                <a:gd name="T2" fmla="*/ 226 w 354"/>
                <a:gd name="T3" fmla="*/ 325 h 382"/>
                <a:gd name="T4" fmla="*/ 95 w 354"/>
                <a:gd name="T5" fmla="*/ 162 h 382"/>
                <a:gd name="T6" fmla="*/ 0 w 354"/>
                <a:gd name="T7" fmla="*/ 58 h 382"/>
                <a:gd name="T8" fmla="*/ 60 w 354"/>
                <a:gd name="T9" fmla="*/ 0 h 382"/>
                <a:gd name="T10" fmla="*/ 293 w 354"/>
                <a:gd name="T11" fmla="*/ 213 h 382"/>
                <a:gd name="T12" fmla="*/ 354 w 354"/>
                <a:gd name="T13" fmla="*/ 256 h 382"/>
                <a:gd name="T14" fmla="*/ 246 w 354"/>
                <a:gd name="T15" fmla="*/ 382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382">
                  <a:moveTo>
                    <a:pt x="246" y="382"/>
                  </a:moveTo>
                  <a:cubicBezTo>
                    <a:pt x="244" y="360"/>
                    <a:pt x="244" y="350"/>
                    <a:pt x="226" y="325"/>
                  </a:cubicBezTo>
                  <a:cubicBezTo>
                    <a:pt x="208" y="299"/>
                    <a:pt x="146" y="214"/>
                    <a:pt x="95" y="162"/>
                  </a:cubicBezTo>
                  <a:cubicBezTo>
                    <a:pt x="45" y="111"/>
                    <a:pt x="0" y="60"/>
                    <a:pt x="0" y="58"/>
                  </a:cubicBezTo>
                  <a:cubicBezTo>
                    <a:pt x="0" y="56"/>
                    <a:pt x="30" y="4"/>
                    <a:pt x="60" y="0"/>
                  </a:cubicBezTo>
                  <a:cubicBezTo>
                    <a:pt x="131" y="64"/>
                    <a:pt x="287" y="210"/>
                    <a:pt x="293" y="213"/>
                  </a:cubicBezTo>
                  <a:cubicBezTo>
                    <a:pt x="300" y="217"/>
                    <a:pt x="354" y="256"/>
                    <a:pt x="354" y="256"/>
                  </a:cubicBezTo>
                  <a:lnTo>
                    <a:pt x="246" y="382"/>
                  </a:lnTo>
                  <a:close/>
                </a:path>
              </a:pathLst>
            </a:custGeom>
            <a:solidFill>
              <a:srgbClr val="3E45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Freeform 337"/>
            <p:cNvSpPr>
              <a:spLocks/>
            </p:cNvSpPr>
            <p:nvPr/>
          </p:nvSpPr>
          <p:spPr bwMode="auto">
            <a:xfrm>
              <a:off x="2516188" y="5837238"/>
              <a:ext cx="717550" cy="227013"/>
            </a:xfrm>
            <a:custGeom>
              <a:avLst/>
              <a:gdLst>
                <a:gd name="T0" fmla="*/ 162 w 205"/>
                <a:gd name="T1" fmla="*/ 18 h 65"/>
                <a:gd name="T2" fmla="*/ 80 w 205"/>
                <a:gd name="T3" fmla="*/ 50 h 65"/>
                <a:gd name="T4" fmla="*/ 0 w 205"/>
                <a:gd name="T5" fmla="*/ 49 h 65"/>
                <a:gd name="T6" fmla="*/ 11 w 205"/>
                <a:gd name="T7" fmla="*/ 58 h 65"/>
                <a:gd name="T8" fmla="*/ 40 w 205"/>
                <a:gd name="T9" fmla="*/ 64 h 65"/>
                <a:gd name="T10" fmla="*/ 138 w 205"/>
                <a:gd name="T11" fmla="*/ 33 h 65"/>
                <a:gd name="T12" fmla="*/ 151 w 205"/>
                <a:gd name="T13" fmla="*/ 27 h 65"/>
                <a:gd name="T14" fmla="*/ 165 w 205"/>
                <a:gd name="T15" fmla="*/ 27 h 65"/>
                <a:gd name="T16" fmla="*/ 171 w 205"/>
                <a:gd name="T17" fmla="*/ 31 h 65"/>
                <a:gd name="T18" fmla="*/ 185 w 205"/>
                <a:gd name="T19" fmla="*/ 26 h 65"/>
                <a:gd name="T20" fmla="*/ 202 w 205"/>
                <a:gd name="T21" fmla="*/ 17 h 65"/>
                <a:gd name="T22" fmla="*/ 203 w 205"/>
                <a:gd name="T23" fmla="*/ 2 h 65"/>
                <a:gd name="T24" fmla="*/ 203 w 205"/>
                <a:gd name="T25" fmla="*/ 0 h 65"/>
                <a:gd name="T26" fmla="*/ 191 w 205"/>
                <a:gd name="T27" fmla="*/ 8 h 65"/>
                <a:gd name="T28" fmla="*/ 162 w 205"/>
                <a:gd name="T2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65">
                  <a:moveTo>
                    <a:pt x="162" y="18"/>
                  </a:moveTo>
                  <a:cubicBezTo>
                    <a:pt x="134" y="28"/>
                    <a:pt x="108" y="42"/>
                    <a:pt x="80" y="50"/>
                  </a:cubicBezTo>
                  <a:cubicBezTo>
                    <a:pt x="54" y="57"/>
                    <a:pt x="25" y="59"/>
                    <a:pt x="0" y="49"/>
                  </a:cubicBezTo>
                  <a:cubicBezTo>
                    <a:pt x="3" y="52"/>
                    <a:pt x="7" y="55"/>
                    <a:pt x="11" y="58"/>
                  </a:cubicBezTo>
                  <a:cubicBezTo>
                    <a:pt x="20" y="62"/>
                    <a:pt x="30" y="64"/>
                    <a:pt x="40" y="64"/>
                  </a:cubicBezTo>
                  <a:cubicBezTo>
                    <a:pt x="75" y="65"/>
                    <a:pt x="108" y="51"/>
                    <a:pt x="138" y="33"/>
                  </a:cubicBezTo>
                  <a:cubicBezTo>
                    <a:pt x="142" y="30"/>
                    <a:pt x="146" y="28"/>
                    <a:pt x="151" y="27"/>
                  </a:cubicBezTo>
                  <a:cubicBezTo>
                    <a:pt x="155" y="25"/>
                    <a:pt x="161" y="25"/>
                    <a:pt x="165" y="27"/>
                  </a:cubicBezTo>
                  <a:cubicBezTo>
                    <a:pt x="167" y="28"/>
                    <a:pt x="169" y="30"/>
                    <a:pt x="171" y="31"/>
                  </a:cubicBezTo>
                  <a:cubicBezTo>
                    <a:pt x="176" y="32"/>
                    <a:pt x="181" y="28"/>
                    <a:pt x="185" y="26"/>
                  </a:cubicBezTo>
                  <a:cubicBezTo>
                    <a:pt x="191" y="23"/>
                    <a:pt x="198" y="22"/>
                    <a:pt x="202" y="17"/>
                  </a:cubicBezTo>
                  <a:cubicBezTo>
                    <a:pt x="205" y="13"/>
                    <a:pt x="204" y="7"/>
                    <a:pt x="203" y="2"/>
                  </a:cubicBezTo>
                  <a:cubicBezTo>
                    <a:pt x="203" y="1"/>
                    <a:pt x="203" y="1"/>
                    <a:pt x="203" y="0"/>
                  </a:cubicBezTo>
                  <a:cubicBezTo>
                    <a:pt x="199" y="3"/>
                    <a:pt x="195" y="5"/>
                    <a:pt x="191" y="8"/>
                  </a:cubicBezTo>
                  <a:cubicBezTo>
                    <a:pt x="181" y="12"/>
                    <a:pt x="171" y="15"/>
                    <a:pt x="162" y="1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338"/>
            <p:cNvSpPr>
              <a:spLocks/>
            </p:cNvSpPr>
            <p:nvPr/>
          </p:nvSpPr>
          <p:spPr bwMode="auto">
            <a:xfrm>
              <a:off x="2484438" y="5680076"/>
              <a:ext cx="742950" cy="363538"/>
            </a:xfrm>
            <a:custGeom>
              <a:avLst/>
              <a:gdLst>
                <a:gd name="T0" fmla="*/ 113 w 212"/>
                <a:gd name="T1" fmla="*/ 1 h 104"/>
                <a:gd name="T2" fmla="*/ 12 w 212"/>
                <a:gd name="T3" fmla="*/ 59 h 104"/>
                <a:gd name="T4" fmla="*/ 2 w 212"/>
                <a:gd name="T5" fmla="*/ 67 h 104"/>
                <a:gd name="T6" fmla="*/ 1 w 212"/>
                <a:gd name="T7" fmla="*/ 81 h 104"/>
                <a:gd name="T8" fmla="*/ 9 w 212"/>
                <a:gd name="T9" fmla="*/ 94 h 104"/>
                <a:gd name="T10" fmla="*/ 89 w 212"/>
                <a:gd name="T11" fmla="*/ 95 h 104"/>
                <a:gd name="T12" fmla="*/ 171 w 212"/>
                <a:gd name="T13" fmla="*/ 63 h 104"/>
                <a:gd name="T14" fmla="*/ 200 w 212"/>
                <a:gd name="T15" fmla="*/ 53 h 104"/>
                <a:gd name="T16" fmla="*/ 212 w 212"/>
                <a:gd name="T17" fmla="*/ 45 h 104"/>
                <a:gd name="T18" fmla="*/ 203 w 212"/>
                <a:gd name="T19" fmla="*/ 0 h 104"/>
                <a:gd name="T20" fmla="*/ 113 w 212"/>
                <a:gd name="T21"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104">
                  <a:moveTo>
                    <a:pt x="113" y="1"/>
                  </a:moveTo>
                  <a:cubicBezTo>
                    <a:pt x="86" y="30"/>
                    <a:pt x="47" y="42"/>
                    <a:pt x="12" y="59"/>
                  </a:cubicBezTo>
                  <a:cubicBezTo>
                    <a:pt x="9" y="61"/>
                    <a:pt x="5" y="63"/>
                    <a:pt x="2" y="67"/>
                  </a:cubicBezTo>
                  <a:cubicBezTo>
                    <a:pt x="0" y="71"/>
                    <a:pt x="0" y="76"/>
                    <a:pt x="1" y="81"/>
                  </a:cubicBezTo>
                  <a:cubicBezTo>
                    <a:pt x="3" y="86"/>
                    <a:pt x="5" y="90"/>
                    <a:pt x="9" y="94"/>
                  </a:cubicBezTo>
                  <a:cubicBezTo>
                    <a:pt x="34" y="104"/>
                    <a:pt x="63" y="102"/>
                    <a:pt x="89" y="95"/>
                  </a:cubicBezTo>
                  <a:cubicBezTo>
                    <a:pt x="117" y="87"/>
                    <a:pt x="143" y="73"/>
                    <a:pt x="171" y="63"/>
                  </a:cubicBezTo>
                  <a:cubicBezTo>
                    <a:pt x="180" y="60"/>
                    <a:pt x="190" y="57"/>
                    <a:pt x="200" y="53"/>
                  </a:cubicBezTo>
                  <a:cubicBezTo>
                    <a:pt x="204" y="50"/>
                    <a:pt x="208" y="48"/>
                    <a:pt x="212" y="45"/>
                  </a:cubicBezTo>
                  <a:cubicBezTo>
                    <a:pt x="210" y="30"/>
                    <a:pt x="207" y="15"/>
                    <a:pt x="203" y="0"/>
                  </a:cubicBezTo>
                  <a:cubicBezTo>
                    <a:pt x="173" y="7"/>
                    <a:pt x="143" y="4"/>
                    <a:pt x="113" y="1"/>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Freeform 339"/>
            <p:cNvSpPr>
              <a:spLocks/>
            </p:cNvSpPr>
            <p:nvPr/>
          </p:nvSpPr>
          <p:spPr bwMode="auto">
            <a:xfrm>
              <a:off x="2600325" y="3716338"/>
              <a:ext cx="674687" cy="2016125"/>
            </a:xfrm>
            <a:custGeom>
              <a:avLst/>
              <a:gdLst>
                <a:gd name="T0" fmla="*/ 15 w 193"/>
                <a:gd name="T1" fmla="*/ 73 h 577"/>
                <a:gd name="T2" fmla="*/ 37 w 193"/>
                <a:gd name="T3" fmla="*/ 322 h 577"/>
                <a:gd name="T4" fmla="*/ 75 w 193"/>
                <a:gd name="T5" fmla="*/ 569 h 577"/>
                <a:gd name="T6" fmla="*/ 142 w 193"/>
                <a:gd name="T7" fmla="*/ 574 h 577"/>
                <a:gd name="T8" fmla="*/ 174 w 193"/>
                <a:gd name="T9" fmla="*/ 567 h 577"/>
                <a:gd name="T10" fmla="*/ 178 w 193"/>
                <a:gd name="T11" fmla="*/ 560 h 577"/>
                <a:gd name="T12" fmla="*/ 182 w 193"/>
                <a:gd name="T13" fmla="*/ 543 h 577"/>
                <a:gd name="T14" fmla="*/ 183 w 193"/>
                <a:gd name="T15" fmla="*/ 406 h 577"/>
                <a:gd name="T16" fmla="*/ 151 w 193"/>
                <a:gd name="T17" fmla="*/ 251 h 577"/>
                <a:gd name="T18" fmla="*/ 153 w 193"/>
                <a:gd name="T19" fmla="*/ 95 h 577"/>
                <a:gd name="T20" fmla="*/ 162 w 193"/>
                <a:gd name="T21" fmla="*/ 31 h 577"/>
                <a:gd name="T22" fmla="*/ 158 w 193"/>
                <a:gd name="T23" fmla="*/ 12 h 577"/>
                <a:gd name="T24" fmla="*/ 142 w 193"/>
                <a:gd name="T25" fmla="*/ 5 h 577"/>
                <a:gd name="T26" fmla="*/ 61 w 193"/>
                <a:gd name="T27" fmla="*/ 1 h 577"/>
                <a:gd name="T28" fmla="*/ 39 w 193"/>
                <a:gd name="T29" fmla="*/ 7 h 577"/>
                <a:gd name="T30" fmla="*/ 32 w 193"/>
                <a:gd name="T31" fmla="*/ 19 h 577"/>
                <a:gd name="T32" fmla="*/ 15 w 193"/>
                <a:gd name="T33" fmla="*/ 73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577">
                  <a:moveTo>
                    <a:pt x="15" y="73"/>
                  </a:moveTo>
                  <a:cubicBezTo>
                    <a:pt x="0" y="156"/>
                    <a:pt x="17" y="240"/>
                    <a:pt x="37" y="322"/>
                  </a:cubicBezTo>
                  <a:cubicBezTo>
                    <a:pt x="56" y="403"/>
                    <a:pt x="79" y="486"/>
                    <a:pt x="75" y="569"/>
                  </a:cubicBezTo>
                  <a:cubicBezTo>
                    <a:pt x="96" y="575"/>
                    <a:pt x="119" y="577"/>
                    <a:pt x="142" y="574"/>
                  </a:cubicBezTo>
                  <a:cubicBezTo>
                    <a:pt x="152" y="573"/>
                    <a:pt x="165" y="572"/>
                    <a:pt x="174" y="567"/>
                  </a:cubicBezTo>
                  <a:cubicBezTo>
                    <a:pt x="180" y="564"/>
                    <a:pt x="177" y="565"/>
                    <a:pt x="178" y="560"/>
                  </a:cubicBezTo>
                  <a:cubicBezTo>
                    <a:pt x="180" y="554"/>
                    <a:pt x="181" y="549"/>
                    <a:pt x="182" y="543"/>
                  </a:cubicBezTo>
                  <a:cubicBezTo>
                    <a:pt x="193" y="498"/>
                    <a:pt x="190" y="451"/>
                    <a:pt x="183" y="406"/>
                  </a:cubicBezTo>
                  <a:cubicBezTo>
                    <a:pt x="174" y="354"/>
                    <a:pt x="159" y="303"/>
                    <a:pt x="151" y="251"/>
                  </a:cubicBezTo>
                  <a:cubicBezTo>
                    <a:pt x="142" y="199"/>
                    <a:pt x="139" y="145"/>
                    <a:pt x="153" y="95"/>
                  </a:cubicBezTo>
                  <a:cubicBezTo>
                    <a:pt x="160" y="73"/>
                    <a:pt x="160" y="54"/>
                    <a:pt x="162" y="31"/>
                  </a:cubicBezTo>
                  <a:cubicBezTo>
                    <a:pt x="162" y="25"/>
                    <a:pt x="162" y="17"/>
                    <a:pt x="158" y="12"/>
                  </a:cubicBezTo>
                  <a:cubicBezTo>
                    <a:pt x="154" y="7"/>
                    <a:pt x="148" y="6"/>
                    <a:pt x="142" y="5"/>
                  </a:cubicBezTo>
                  <a:cubicBezTo>
                    <a:pt x="115" y="1"/>
                    <a:pt x="88" y="0"/>
                    <a:pt x="61" y="1"/>
                  </a:cubicBezTo>
                  <a:cubicBezTo>
                    <a:pt x="53" y="1"/>
                    <a:pt x="45" y="2"/>
                    <a:pt x="39" y="7"/>
                  </a:cubicBezTo>
                  <a:cubicBezTo>
                    <a:pt x="35" y="10"/>
                    <a:pt x="33" y="14"/>
                    <a:pt x="32" y="19"/>
                  </a:cubicBezTo>
                  <a:cubicBezTo>
                    <a:pt x="24" y="35"/>
                    <a:pt x="18" y="56"/>
                    <a:pt x="15" y="73"/>
                  </a:cubicBezTo>
                  <a:close/>
                </a:path>
              </a:pathLst>
            </a:custGeom>
            <a:solidFill>
              <a:srgbClr val="363E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340"/>
            <p:cNvSpPr>
              <a:spLocks/>
            </p:cNvSpPr>
            <p:nvPr/>
          </p:nvSpPr>
          <p:spPr bwMode="auto">
            <a:xfrm>
              <a:off x="3192463" y="5903913"/>
              <a:ext cx="596900" cy="501650"/>
            </a:xfrm>
            <a:custGeom>
              <a:avLst/>
              <a:gdLst>
                <a:gd name="T0" fmla="*/ 157 w 171"/>
                <a:gd name="T1" fmla="*/ 60 h 144"/>
                <a:gd name="T2" fmla="*/ 167 w 171"/>
                <a:gd name="T3" fmla="*/ 40 h 144"/>
                <a:gd name="T4" fmla="*/ 169 w 171"/>
                <a:gd name="T5" fmla="*/ 0 h 144"/>
                <a:gd name="T6" fmla="*/ 143 w 171"/>
                <a:gd name="T7" fmla="*/ 15 h 144"/>
                <a:gd name="T8" fmla="*/ 112 w 171"/>
                <a:gd name="T9" fmla="*/ 15 h 144"/>
                <a:gd name="T10" fmla="*/ 85 w 171"/>
                <a:gd name="T11" fmla="*/ 8 h 144"/>
                <a:gd name="T12" fmla="*/ 5 w 171"/>
                <a:gd name="T13" fmla="*/ 116 h 144"/>
                <a:gd name="T14" fmla="*/ 16 w 171"/>
                <a:gd name="T15" fmla="*/ 129 h 144"/>
                <a:gd name="T16" fmla="*/ 116 w 171"/>
                <a:gd name="T17" fmla="*/ 110 h 144"/>
                <a:gd name="T18" fmla="*/ 157 w 171"/>
                <a:gd name="T19"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44">
                  <a:moveTo>
                    <a:pt x="157" y="60"/>
                  </a:moveTo>
                  <a:cubicBezTo>
                    <a:pt x="161" y="53"/>
                    <a:pt x="165" y="47"/>
                    <a:pt x="167" y="40"/>
                  </a:cubicBezTo>
                  <a:cubicBezTo>
                    <a:pt x="171" y="27"/>
                    <a:pt x="168" y="13"/>
                    <a:pt x="169" y="0"/>
                  </a:cubicBezTo>
                  <a:cubicBezTo>
                    <a:pt x="163" y="8"/>
                    <a:pt x="153" y="13"/>
                    <a:pt x="143" y="15"/>
                  </a:cubicBezTo>
                  <a:cubicBezTo>
                    <a:pt x="132" y="17"/>
                    <a:pt x="122" y="16"/>
                    <a:pt x="112" y="15"/>
                  </a:cubicBezTo>
                  <a:cubicBezTo>
                    <a:pt x="103" y="13"/>
                    <a:pt x="94" y="11"/>
                    <a:pt x="85" y="8"/>
                  </a:cubicBezTo>
                  <a:cubicBezTo>
                    <a:pt x="62" y="46"/>
                    <a:pt x="27" y="77"/>
                    <a:pt x="5" y="116"/>
                  </a:cubicBezTo>
                  <a:cubicBezTo>
                    <a:pt x="0" y="124"/>
                    <a:pt x="14" y="129"/>
                    <a:pt x="16" y="129"/>
                  </a:cubicBezTo>
                  <a:cubicBezTo>
                    <a:pt x="51" y="144"/>
                    <a:pt x="86" y="134"/>
                    <a:pt x="116" y="110"/>
                  </a:cubicBezTo>
                  <a:cubicBezTo>
                    <a:pt x="133" y="97"/>
                    <a:pt x="145" y="78"/>
                    <a:pt x="157" y="6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341"/>
            <p:cNvSpPr>
              <a:spLocks/>
            </p:cNvSpPr>
            <p:nvPr/>
          </p:nvSpPr>
          <p:spPr bwMode="auto">
            <a:xfrm>
              <a:off x="3219450" y="6032501"/>
              <a:ext cx="569912" cy="377825"/>
            </a:xfrm>
            <a:custGeom>
              <a:avLst/>
              <a:gdLst>
                <a:gd name="T0" fmla="*/ 163 w 163"/>
                <a:gd name="T1" fmla="*/ 19 h 108"/>
                <a:gd name="T2" fmla="*/ 160 w 163"/>
                <a:gd name="T3" fmla="*/ 0 h 108"/>
                <a:gd name="T4" fmla="*/ 159 w 163"/>
                <a:gd name="T5" fmla="*/ 3 h 108"/>
                <a:gd name="T6" fmla="*/ 149 w 163"/>
                <a:gd name="T7" fmla="*/ 23 h 108"/>
                <a:gd name="T8" fmla="*/ 108 w 163"/>
                <a:gd name="T9" fmla="*/ 73 h 108"/>
                <a:gd name="T10" fmla="*/ 8 w 163"/>
                <a:gd name="T11" fmla="*/ 92 h 108"/>
                <a:gd name="T12" fmla="*/ 0 w 163"/>
                <a:gd name="T13" fmla="*/ 88 h 108"/>
                <a:gd name="T14" fmla="*/ 42 w 163"/>
                <a:gd name="T15" fmla="*/ 106 h 108"/>
                <a:gd name="T16" fmla="*/ 131 w 163"/>
                <a:gd name="T17" fmla="*/ 58 h 108"/>
                <a:gd name="T18" fmla="*/ 148 w 163"/>
                <a:gd name="T19" fmla="*/ 33 h 108"/>
                <a:gd name="T20" fmla="*/ 152 w 163"/>
                <a:gd name="T21" fmla="*/ 38 h 108"/>
                <a:gd name="T22" fmla="*/ 163 w 163"/>
                <a:gd name="T23" fmla="*/ 1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8">
                  <a:moveTo>
                    <a:pt x="163" y="19"/>
                  </a:moveTo>
                  <a:cubicBezTo>
                    <a:pt x="160" y="0"/>
                    <a:pt x="160" y="0"/>
                    <a:pt x="160" y="0"/>
                  </a:cubicBezTo>
                  <a:cubicBezTo>
                    <a:pt x="160" y="1"/>
                    <a:pt x="160" y="2"/>
                    <a:pt x="159" y="3"/>
                  </a:cubicBezTo>
                  <a:cubicBezTo>
                    <a:pt x="157" y="10"/>
                    <a:pt x="153" y="16"/>
                    <a:pt x="149" y="23"/>
                  </a:cubicBezTo>
                  <a:cubicBezTo>
                    <a:pt x="137" y="41"/>
                    <a:pt x="125" y="60"/>
                    <a:pt x="108" y="73"/>
                  </a:cubicBezTo>
                  <a:cubicBezTo>
                    <a:pt x="78" y="97"/>
                    <a:pt x="43" y="107"/>
                    <a:pt x="8" y="92"/>
                  </a:cubicBezTo>
                  <a:cubicBezTo>
                    <a:pt x="7" y="92"/>
                    <a:pt x="3" y="91"/>
                    <a:pt x="0" y="88"/>
                  </a:cubicBezTo>
                  <a:cubicBezTo>
                    <a:pt x="8" y="98"/>
                    <a:pt x="25" y="108"/>
                    <a:pt x="42" y="106"/>
                  </a:cubicBezTo>
                  <a:cubicBezTo>
                    <a:pt x="106" y="99"/>
                    <a:pt x="121" y="75"/>
                    <a:pt x="131" y="58"/>
                  </a:cubicBezTo>
                  <a:cubicBezTo>
                    <a:pt x="140" y="41"/>
                    <a:pt x="148" y="33"/>
                    <a:pt x="148" y="33"/>
                  </a:cubicBezTo>
                  <a:cubicBezTo>
                    <a:pt x="152" y="38"/>
                    <a:pt x="152" y="38"/>
                    <a:pt x="152" y="38"/>
                  </a:cubicBezTo>
                  <a:lnTo>
                    <a:pt x="163"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342"/>
            <p:cNvSpPr>
              <a:spLocks/>
            </p:cNvSpPr>
            <p:nvPr/>
          </p:nvSpPr>
          <p:spPr bwMode="auto">
            <a:xfrm>
              <a:off x="3030538" y="4062413"/>
              <a:ext cx="839787" cy="1935163"/>
            </a:xfrm>
            <a:custGeom>
              <a:avLst/>
              <a:gdLst>
                <a:gd name="T0" fmla="*/ 0 w 240"/>
                <a:gd name="T1" fmla="*/ 38 h 554"/>
                <a:gd name="T2" fmla="*/ 58 w 240"/>
                <a:gd name="T3" fmla="*/ 215 h 554"/>
                <a:gd name="T4" fmla="*/ 122 w 240"/>
                <a:gd name="T5" fmla="*/ 539 h 554"/>
                <a:gd name="T6" fmla="*/ 223 w 240"/>
                <a:gd name="T7" fmla="*/ 532 h 554"/>
                <a:gd name="T8" fmla="*/ 164 w 240"/>
                <a:gd name="T9" fmla="*/ 0 h 554"/>
                <a:gd name="T10" fmla="*/ 0 w 240"/>
                <a:gd name="T11" fmla="*/ 38 h 554"/>
              </a:gdLst>
              <a:ahLst/>
              <a:cxnLst>
                <a:cxn ang="0">
                  <a:pos x="T0" y="T1"/>
                </a:cxn>
                <a:cxn ang="0">
                  <a:pos x="T2" y="T3"/>
                </a:cxn>
                <a:cxn ang="0">
                  <a:pos x="T4" y="T5"/>
                </a:cxn>
                <a:cxn ang="0">
                  <a:pos x="T6" y="T7"/>
                </a:cxn>
                <a:cxn ang="0">
                  <a:pos x="T8" y="T9"/>
                </a:cxn>
                <a:cxn ang="0">
                  <a:pos x="T10" y="T11"/>
                </a:cxn>
              </a:cxnLst>
              <a:rect l="0" t="0" r="r" b="b"/>
              <a:pathLst>
                <a:path w="240" h="554">
                  <a:moveTo>
                    <a:pt x="0" y="38"/>
                  </a:moveTo>
                  <a:cubicBezTo>
                    <a:pt x="6" y="100"/>
                    <a:pt x="35" y="157"/>
                    <a:pt x="58" y="215"/>
                  </a:cubicBezTo>
                  <a:cubicBezTo>
                    <a:pt x="98" y="318"/>
                    <a:pt x="120" y="428"/>
                    <a:pt x="122" y="539"/>
                  </a:cubicBezTo>
                  <a:cubicBezTo>
                    <a:pt x="154" y="554"/>
                    <a:pt x="193" y="551"/>
                    <a:pt x="223" y="532"/>
                  </a:cubicBezTo>
                  <a:cubicBezTo>
                    <a:pt x="240" y="354"/>
                    <a:pt x="201" y="175"/>
                    <a:pt x="164" y="0"/>
                  </a:cubicBezTo>
                  <a:cubicBezTo>
                    <a:pt x="116" y="32"/>
                    <a:pt x="56" y="47"/>
                    <a:pt x="0" y="38"/>
                  </a:cubicBezTo>
                  <a:close/>
                </a:path>
              </a:pathLst>
            </a:custGeom>
            <a:solidFill>
              <a:srgbClr val="3E45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343"/>
            <p:cNvSpPr>
              <a:spLocks/>
            </p:cNvSpPr>
            <p:nvPr/>
          </p:nvSpPr>
          <p:spPr bwMode="auto">
            <a:xfrm>
              <a:off x="2544763" y="2012951"/>
              <a:ext cx="619125" cy="2046288"/>
            </a:xfrm>
            <a:custGeom>
              <a:avLst/>
              <a:gdLst>
                <a:gd name="T0" fmla="*/ 177 w 177"/>
                <a:gd name="T1" fmla="*/ 8 h 586"/>
                <a:gd name="T2" fmla="*/ 93 w 177"/>
                <a:gd name="T3" fmla="*/ 14 h 586"/>
                <a:gd name="T4" fmla="*/ 67 w 177"/>
                <a:gd name="T5" fmla="*/ 36 h 586"/>
                <a:gd name="T6" fmla="*/ 25 w 177"/>
                <a:gd name="T7" fmla="*/ 102 h 586"/>
                <a:gd name="T8" fmla="*/ 15 w 177"/>
                <a:gd name="T9" fmla="*/ 138 h 586"/>
                <a:gd name="T10" fmla="*/ 17 w 177"/>
                <a:gd name="T11" fmla="*/ 181 h 586"/>
                <a:gd name="T12" fmla="*/ 29 w 177"/>
                <a:gd name="T13" fmla="*/ 428 h 586"/>
                <a:gd name="T14" fmla="*/ 0 w 177"/>
                <a:gd name="T15" fmla="*/ 568 h 586"/>
                <a:gd name="T16" fmla="*/ 19 w 177"/>
                <a:gd name="T17" fmla="*/ 583 h 586"/>
                <a:gd name="T18" fmla="*/ 43 w 177"/>
                <a:gd name="T19" fmla="*/ 582 h 586"/>
                <a:gd name="T20" fmla="*/ 62 w 177"/>
                <a:gd name="T21" fmla="*/ 552 h 586"/>
                <a:gd name="T22" fmla="*/ 67 w 177"/>
                <a:gd name="T23" fmla="*/ 513 h 586"/>
                <a:gd name="T24" fmla="*/ 61 w 177"/>
                <a:gd name="T25" fmla="*/ 354 h 586"/>
                <a:gd name="T26" fmla="*/ 177 w 177"/>
                <a:gd name="T27" fmla="*/ 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586">
                  <a:moveTo>
                    <a:pt x="177" y="8"/>
                  </a:moveTo>
                  <a:cubicBezTo>
                    <a:pt x="148" y="2"/>
                    <a:pt x="118" y="0"/>
                    <a:pt x="93" y="14"/>
                  </a:cubicBezTo>
                  <a:cubicBezTo>
                    <a:pt x="83" y="20"/>
                    <a:pt x="75" y="28"/>
                    <a:pt x="67" y="36"/>
                  </a:cubicBezTo>
                  <a:cubicBezTo>
                    <a:pt x="50" y="56"/>
                    <a:pt x="35" y="78"/>
                    <a:pt x="25" y="102"/>
                  </a:cubicBezTo>
                  <a:cubicBezTo>
                    <a:pt x="20" y="113"/>
                    <a:pt x="16" y="126"/>
                    <a:pt x="15" y="138"/>
                  </a:cubicBezTo>
                  <a:cubicBezTo>
                    <a:pt x="15" y="152"/>
                    <a:pt x="16" y="167"/>
                    <a:pt x="17" y="181"/>
                  </a:cubicBezTo>
                  <a:cubicBezTo>
                    <a:pt x="23" y="263"/>
                    <a:pt x="41" y="346"/>
                    <a:pt x="29" y="428"/>
                  </a:cubicBezTo>
                  <a:cubicBezTo>
                    <a:pt x="22" y="475"/>
                    <a:pt x="18" y="524"/>
                    <a:pt x="0" y="568"/>
                  </a:cubicBezTo>
                  <a:cubicBezTo>
                    <a:pt x="5" y="575"/>
                    <a:pt x="12" y="580"/>
                    <a:pt x="19" y="583"/>
                  </a:cubicBezTo>
                  <a:cubicBezTo>
                    <a:pt x="27" y="586"/>
                    <a:pt x="36" y="586"/>
                    <a:pt x="43" y="582"/>
                  </a:cubicBezTo>
                  <a:cubicBezTo>
                    <a:pt x="54" y="576"/>
                    <a:pt x="60" y="564"/>
                    <a:pt x="62" y="552"/>
                  </a:cubicBezTo>
                  <a:cubicBezTo>
                    <a:pt x="64" y="540"/>
                    <a:pt x="62" y="524"/>
                    <a:pt x="67" y="513"/>
                  </a:cubicBezTo>
                  <a:cubicBezTo>
                    <a:pt x="66" y="461"/>
                    <a:pt x="66" y="378"/>
                    <a:pt x="61" y="354"/>
                  </a:cubicBezTo>
                  <a:cubicBezTo>
                    <a:pt x="57" y="330"/>
                    <a:pt x="30" y="99"/>
                    <a:pt x="177" y="8"/>
                  </a:cubicBezTo>
                  <a:close/>
                </a:path>
              </a:pathLst>
            </a:custGeom>
            <a:solidFill>
              <a:srgbClr val="3E45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344"/>
            <p:cNvSpPr>
              <a:spLocks/>
            </p:cNvSpPr>
            <p:nvPr/>
          </p:nvSpPr>
          <p:spPr bwMode="auto">
            <a:xfrm>
              <a:off x="2673350" y="2085976"/>
              <a:ext cx="769937" cy="1187450"/>
            </a:xfrm>
            <a:custGeom>
              <a:avLst/>
              <a:gdLst>
                <a:gd name="T0" fmla="*/ 201 w 220"/>
                <a:gd name="T1" fmla="*/ 7 h 340"/>
                <a:gd name="T2" fmla="*/ 189 w 220"/>
                <a:gd name="T3" fmla="*/ 0 h 340"/>
                <a:gd name="T4" fmla="*/ 190 w 220"/>
                <a:gd name="T5" fmla="*/ 3 h 340"/>
                <a:gd name="T6" fmla="*/ 192 w 220"/>
                <a:gd name="T7" fmla="*/ 22 h 340"/>
                <a:gd name="T8" fmla="*/ 183 w 220"/>
                <a:gd name="T9" fmla="*/ 36 h 340"/>
                <a:gd name="T10" fmla="*/ 144 w 220"/>
                <a:gd name="T11" fmla="*/ 66 h 340"/>
                <a:gd name="T12" fmla="*/ 99 w 220"/>
                <a:gd name="T13" fmla="*/ 85 h 340"/>
                <a:gd name="T14" fmla="*/ 91 w 220"/>
                <a:gd name="T15" fmla="*/ 29 h 340"/>
                <a:gd name="T16" fmla="*/ 24 w 220"/>
                <a:gd name="T17" fmla="*/ 333 h 340"/>
                <a:gd name="T18" fmla="*/ 25 w 220"/>
                <a:gd name="T19" fmla="*/ 340 h 340"/>
                <a:gd name="T20" fmla="*/ 130 w 220"/>
                <a:gd name="T21" fmla="*/ 116 h 340"/>
                <a:gd name="T22" fmla="*/ 220 w 220"/>
                <a:gd name="T23" fmla="*/ 24 h 340"/>
                <a:gd name="T24" fmla="*/ 201 w 220"/>
                <a:gd name="T25" fmla="*/ 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40">
                  <a:moveTo>
                    <a:pt x="201" y="7"/>
                  </a:moveTo>
                  <a:cubicBezTo>
                    <a:pt x="197" y="4"/>
                    <a:pt x="193" y="2"/>
                    <a:pt x="189" y="0"/>
                  </a:cubicBezTo>
                  <a:cubicBezTo>
                    <a:pt x="190" y="1"/>
                    <a:pt x="190" y="2"/>
                    <a:pt x="190" y="3"/>
                  </a:cubicBezTo>
                  <a:cubicBezTo>
                    <a:pt x="192" y="9"/>
                    <a:pt x="193" y="16"/>
                    <a:pt x="192" y="22"/>
                  </a:cubicBezTo>
                  <a:cubicBezTo>
                    <a:pt x="190" y="28"/>
                    <a:pt x="187" y="32"/>
                    <a:pt x="183" y="36"/>
                  </a:cubicBezTo>
                  <a:cubicBezTo>
                    <a:pt x="172" y="49"/>
                    <a:pt x="158" y="59"/>
                    <a:pt x="144" y="66"/>
                  </a:cubicBezTo>
                  <a:cubicBezTo>
                    <a:pt x="129" y="74"/>
                    <a:pt x="115" y="80"/>
                    <a:pt x="99" y="85"/>
                  </a:cubicBezTo>
                  <a:cubicBezTo>
                    <a:pt x="89" y="68"/>
                    <a:pt x="86" y="48"/>
                    <a:pt x="91" y="29"/>
                  </a:cubicBezTo>
                  <a:cubicBezTo>
                    <a:pt x="0" y="135"/>
                    <a:pt x="21" y="312"/>
                    <a:pt x="24" y="333"/>
                  </a:cubicBezTo>
                  <a:cubicBezTo>
                    <a:pt x="25" y="335"/>
                    <a:pt x="25" y="337"/>
                    <a:pt x="25" y="340"/>
                  </a:cubicBezTo>
                  <a:cubicBezTo>
                    <a:pt x="40" y="263"/>
                    <a:pt x="52" y="197"/>
                    <a:pt x="130" y="116"/>
                  </a:cubicBezTo>
                  <a:cubicBezTo>
                    <a:pt x="168" y="78"/>
                    <a:pt x="198" y="47"/>
                    <a:pt x="220" y="24"/>
                  </a:cubicBezTo>
                  <a:cubicBezTo>
                    <a:pt x="215" y="17"/>
                    <a:pt x="208" y="11"/>
                    <a:pt x="201"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Freeform 345"/>
            <p:cNvSpPr>
              <a:spLocks/>
            </p:cNvSpPr>
            <p:nvPr/>
          </p:nvSpPr>
          <p:spPr bwMode="auto">
            <a:xfrm>
              <a:off x="2760663" y="2170113"/>
              <a:ext cx="1155700" cy="2070100"/>
            </a:xfrm>
            <a:custGeom>
              <a:avLst/>
              <a:gdLst>
                <a:gd name="T0" fmla="*/ 271 w 330"/>
                <a:gd name="T1" fmla="*/ 208 h 593"/>
                <a:gd name="T2" fmla="*/ 273 w 330"/>
                <a:gd name="T3" fmla="*/ 135 h 593"/>
                <a:gd name="T4" fmla="*/ 254 w 330"/>
                <a:gd name="T5" fmla="*/ 97 h 593"/>
                <a:gd name="T6" fmla="*/ 199 w 330"/>
                <a:gd name="T7" fmla="*/ 5 h 593"/>
                <a:gd name="T8" fmla="*/ 195 w 330"/>
                <a:gd name="T9" fmla="*/ 0 h 593"/>
                <a:gd name="T10" fmla="*/ 105 w 330"/>
                <a:gd name="T11" fmla="*/ 92 h 593"/>
                <a:gd name="T12" fmla="*/ 0 w 330"/>
                <a:gd name="T13" fmla="*/ 316 h 593"/>
                <a:gd name="T14" fmla="*/ 5 w 330"/>
                <a:gd name="T15" fmla="*/ 468 h 593"/>
                <a:gd name="T16" fmla="*/ 53 w 330"/>
                <a:gd name="T17" fmla="*/ 582 h 593"/>
                <a:gd name="T18" fmla="*/ 135 w 330"/>
                <a:gd name="T19" fmla="*/ 590 h 593"/>
                <a:gd name="T20" fmla="*/ 216 w 330"/>
                <a:gd name="T21" fmla="*/ 571 h 593"/>
                <a:gd name="T22" fmla="*/ 246 w 330"/>
                <a:gd name="T23" fmla="*/ 559 h 593"/>
                <a:gd name="T24" fmla="*/ 270 w 330"/>
                <a:gd name="T25" fmla="*/ 538 h 593"/>
                <a:gd name="T26" fmla="*/ 235 w 330"/>
                <a:gd name="T27" fmla="*/ 403 h 593"/>
                <a:gd name="T28" fmla="*/ 245 w 330"/>
                <a:gd name="T29" fmla="*/ 264 h 593"/>
                <a:gd name="T30" fmla="*/ 271 w 330"/>
                <a:gd name="T31" fmla="*/ 20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0" h="593">
                  <a:moveTo>
                    <a:pt x="271" y="208"/>
                  </a:moveTo>
                  <a:cubicBezTo>
                    <a:pt x="330" y="92"/>
                    <a:pt x="284" y="159"/>
                    <a:pt x="273" y="135"/>
                  </a:cubicBezTo>
                  <a:cubicBezTo>
                    <a:pt x="266" y="122"/>
                    <a:pt x="260" y="110"/>
                    <a:pt x="254" y="97"/>
                  </a:cubicBezTo>
                  <a:cubicBezTo>
                    <a:pt x="238" y="65"/>
                    <a:pt x="222" y="33"/>
                    <a:pt x="199" y="5"/>
                  </a:cubicBezTo>
                  <a:cubicBezTo>
                    <a:pt x="198" y="3"/>
                    <a:pt x="197" y="2"/>
                    <a:pt x="195" y="0"/>
                  </a:cubicBezTo>
                  <a:cubicBezTo>
                    <a:pt x="173" y="23"/>
                    <a:pt x="143" y="54"/>
                    <a:pt x="105" y="92"/>
                  </a:cubicBezTo>
                  <a:cubicBezTo>
                    <a:pt x="27" y="173"/>
                    <a:pt x="15" y="239"/>
                    <a:pt x="0" y="316"/>
                  </a:cubicBezTo>
                  <a:cubicBezTo>
                    <a:pt x="4" y="347"/>
                    <a:pt x="4" y="421"/>
                    <a:pt x="5" y="468"/>
                  </a:cubicBezTo>
                  <a:cubicBezTo>
                    <a:pt x="15" y="507"/>
                    <a:pt x="32" y="547"/>
                    <a:pt x="53" y="582"/>
                  </a:cubicBezTo>
                  <a:cubicBezTo>
                    <a:pt x="79" y="592"/>
                    <a:pt x="108" y="593"/>
                    <a:pt x="135" y="590"/>
                  </a:cubicBezTo>
                  <a:cubicBezTo>
                    <a:pt x="163" y="587"/>
                    <a:pt x="190" y="579"/>
                    <a:pt x="216" y="571"/>
                  </a:cubicBezTo>
                  <a:cubicBezTo>
                    <a:pt x="227" y="568"/>
                    <a:pt x="237" y="565"/>
                    <a:pt x="246" y="559"/>
                  </a:cubicBezTo>
                  <a:cubicBezTo>
                    <a:pt x="255" y="554"/>
                    <a:pt x="266" y="548"/>
                    <a:pt x="270" y="538"/>
                  </a:cubicBezTo>
                  <a:cubicBezTo>
                    <a:pt x="257" y="493"/>
                    <a:pt x="242" y="449"/>
                    <a:pt x="235" y="403"/>
                  </a:cubicBezTo>
                  <a:cubicBezTo>
                    <a:pt x="227" y="356"/>
                    <a:pt x="228" y="308"/>
                    <a:pt x="245" y="264"/>
                  </a:cubicBezTo>
                  <a:cubicBezTo>
                    <a:pt x="253" y="245"/>
                    <a:pt x="262" y="227"/>
                    <a:pt x="271" y="208"/>
                  </a:cubicBezTo>
                  <a:close/>
                </a:path>
              </a:pathLst>
            </a:custGeom>
            <a:solidFill>
              <a:srgbClr val="404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346"/>
            <p:cNvSpPr>
              <a:spLocks/>
            </p:cNvSpPr>
            <p:nvPr/>
          </p:nvSpPr>
          <p:spPr bwMode="auto">
            <a:xfrm>
              <a:off x="3055938" y="2085976"/>
              <a:ext cx="387350" cy="422275"/>
            </a:xfrm>
            <a:custGeom>
              <a:avLst/>
              <a:gdLst>
                <a:gd name="T0" fmla="*/ 111 w 111"/>
                <a:gd name="T1" fmla="*/ 24 h 121"/>
                <a:gd name="T2" fmla="*/ 92 w 111"/>
                <a:gd name="T3" fmla="*/ 7 h 121"/>
                <a:gd name="T4" fmla="*/ 80 w 111"/>
                <a:gd name="T5" fmla="*/ 0 h 121"/>
                <a:gd name="T6" fmla="*/ 81 w 111"/>
                <a:gd name="T7" fmla="*/ 3 h 121"/>
                <a:gd name="T8" fmla="*/ 83 w 111"/>
                <a:gd name="T9" fmla="*/ 22 h 121"/>
                <a:gd name="T10" fmla="*/ 74 w 111"/>
                <a:gd name="T11" fmla="*/ 36 h 121"/>
                <a:gd name="T12" fmla="*/ 35 w 111"/>
                <a:gd name="T13" fmla="*/ 66 h 121"/>
                <a:gd name="T14" fmla="*/ 0 w 111"/>
                <a:gd name="T15" fmla="*/ 81 h 121"/>
                <a:gd name="T16" fmla="*/ 16 w 111"/>
                <a:gd name="T17" fmla="*/ 121 h 121"/>
                <a:gd name="T18" fmla="*/ 21 w 111"/>
                <a:gd name="T19" fmla="*/ 116 h 121"/>
                <a:gd name="T20" fmla="*/ 111 w 111"/>
                <a:gd name="T21" fmla="*/ 2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1">
                  <a:moveTo>
                    <a:pt x="111" y="24"/>
                  </a:moveTo>
                  <a:cubicBezTo>
                    <a:pt x="106" y="17"/>
                    <a:pt x="99" y="11"/>
                    <a:pt x="92" y="7"/>
                  </a:cubicBezTo>
                  <a:cubicBezTo>
                    <a:pt x="88" y="4"/>
                    <a:pt x="84" y="2"/>
                    <a:pt x="80" y="0"/>
                  </a:cubicBezTo>
                  <a:cubicBezTo>
                    <a:pt x="81" y="1"/>
                    <a:pt x="81" y="2"/>
                    <a:pt x="81" y="3"/>
                  </a:cubicBezTo>
                  <a:cubicBezTo>
                    <a:pt x="83" y="9"/>
                    <a:pt x="84" y="16"/>
                    <a:pt x="83" y="22"/>
                  </a:cubicBezTo>
                  <a:cubicBezTo>
                    <a:pt x="81" y="28"/>
                    <a:pt x="78" y="32"/>
                    <a:pt x="74" y="36"/>
                  </a:cubicBezTo>
                  <a:cubicBezTo>
                    <a:pt x="63" y="49"/>
                    <a:pt x="49" y="59"/>
                    <a:pt x="35" y="66"/>
                  </a:cubicBezTo>
                  <a:cubicBezTo>
                    <a:pt x="24" y="72"/>
                    <a:pt x="12" y="77"/>
                    <a:pt x="0" y="81"/>
                  </a:cubicBezTo>
                  <a:cubicBezTo>
                    <a:pt x="16" y="121"/>
                    <a:pt x="16" y="121"/>
                    <a:pt x="16" y="121"/>
                  </a:cubicBezTo>
                  <a:cubicBezTo>
                    <a:pt x="18" y="120"/>
                    <a:pt x="20" y="118"/>
                    <a:pt x="21" y="116"/>
                  </a:cubicBezTo>
                  <a:cubicBezTo>
                    <a:pt x="59" y="78"/>
                    <a:pt x="89" y="47"/>
                    <a:pt x="111" y="24"/>
                  </a:cubicBezTo>
                  <a:close/>
                </a:path>
              </a:pathLst>
            </a:custGeom>
            <a:solidFill>
              <a:srgbClr val="F0F8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347"/>
            <p:cNvSpPr>
              <a:spLocks/>
            </p:cNvSpPr>
            <p:nvPr/>
          </p:nvSpPr>
          <p:spPr bwMode="auto">
            <a:xfrm>
              <a:off x="2844800" y="2187576"/>
              <a:ext cx="150812" cy="241300"/>
            </a:xfrm>
            <a:custGeom>
              <a:avLst/>
              <a:gdLst>
                <a:gd name="T0" fmla="*/ 42 w 43"/>
                <a:gd name="T1" fmla="*/ 0 h 69"/>
                <a:gd name="T2" fmla="*/ 0 w 43"/>
                <a:gd name="T3" fmla="*/ 69 h 69"/>
                <a:gd name="T4" fmla="*/ 43 w 43"/>
                <a:gd name="T5" fmla="*/ 41 h 69"/>
                <a:gd name="T6" fmla="*/ 42 w 43"/>
                <a:gd name="T7" fmla="*/ 0 h 69"/>
              </a:gdLst>
              <a:ahLst/>
              <a:cxnLst>
                <a:cxn ang="0">
                  <a:pos x="T0" y="T1"/>
                </a:cxn>
                <a:cxn ang="0">
                  <a:pos x="T2" y="T3"/>
                </a:cxn>
                <a:cxn ang="0">
                  <a:pos x="T4" y="T5"/>
                </a:cxn>
                <a:cxn ang="0">
                  <a:pos x="T6" y="T7"/>
                </a:cxn>
              </a:cxnLst>
              <a:rect l="0" t="0" r="r" b="b"/>
              <a:pathLst>
                <a:path w="43" h="69">
                  <a:moveTo>
                    <a:pt x="42" y="0"/>
                  </a:moveTo>
                  <a:cubicBezTo>
                    <a:pt x="24" y="21"/>
                    <a:pt x="10" y="45"/>
                    <a:pt x="0" y="69"/>
                  </a:cubicBezTo>
                  <a:cubicBezTo>
                    <a:pt x="43" y="41"/>
                    <a:pt x="43" y="41"/>
                    <a:pt x="43" y="41"/>
                  </a:cubicBezTo>
                  <a:cubicBezTo>
                    <a:pt x="39" y="28"/>
                    <a:pt x="39" y="14"/>
                    <a:pt x="42" y="0"/>
                  </a:cubicBezTo>
                  <a:close/>
                </a:path>
              </a:pathLst>
            </a:custGeom>
            <a:solidFill>
              <a:srgbClr val="F0F8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348"/>
            <p:cNvSpPr>
              <a:spLocks/>
            </p:cNvSpPr>
            <p:nvPr/>
          </p:nvSpPr>
          <p:spPr bwMode="auto">
            <a:xfrm>
              <a:off x="2936875" y="2336801"/>
              <a:ext cx="139700" cy="147638"/>
            </a:xfrm>
            <a:custGeom>
              <a:avLst/>
              <a:gdLst>
                <a:gd name="T0" fmla="*/ 34 w 40"/>
                <a:gd name="T1" fmla="*/ 9 h 42"/>
                <a:gd name="T2" fmla="*/ 24 w 40"/>
                <a:gd name="T3" fmla="*/ 13 h 42"/>
                <a:gd name="T4" fmla="*/ 18 w 40"/>
                <a:gd name="T5" fmla="*/ 0 h 42"/>
                <a:gd name="T6" fmla="*/ 14 w 40"/>
                <a:gd name="T7" fmla="*/ 0 h 42"/>
                <a:gd name="T8" fmla="*/ 3 w 40"/>
                <a:gd name="T9" fmla="*/ 8 h 42"/>
                <a:gd name="T10" fmla="*/ 0 w 40"/>
                <a:gd name="T11" fmla="*/ 36 h 42"/>
                <a:gd name="T12" fmla="*/ 16 w 40"/>
                <a:gd name="T13" fmla="*/ 42 h 42"/>
                <a:gd name="T14" fmla="*/ 40 w 40"/>
                <a:gd name="T15" fmla="*/ 23 h 42"/>
                <a:gd name="T16" fmla="*/ 34 w 40"/>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2">
                  <a:moveTo>
                    <a:pt x="34" y="9"/>
                  </a:moveTo>
                  <a:cubicBezTo>
                    <a:pt x="31" y="11"/>
                    <a:pt x="27" y="12"/>
                    <a:pt x="24" y="13"/>
                  </a:cubicBezTo>
                  <a:cubicBezTo>
                    <a:pt x="21" y="9"/>
                    <a:pt x="19" y="4"/>
                    <a:pt x="18" y="0"/>
                  </a:cubicBezTo>
                  <a:cubicBezTo>
                    <a:pt x="14" y="0"/>
                    <a:pt x="14" y="0"/>
                    <a:pt x="14" y="0"/>
                  </a:cubicBezTo>
                  <a:cubicBezTo>
                    <a:pt x="3" y="8"/>
                    <a:pt x="3" y="8"/>
                    <a:pt x="3" y="8"/>
                  </a:cubicBezTo>
                  <a:cubicBezTo>
                    <a:pt x="0" y="36"/>
                    <a:pt x="0" y="36"/>
                    <a:pt x="0" y="36"/>
                  </a:cubicBezTo>
                  <a:cubicBezTo>
                    <a:pt x="16" y="42"/>
                    <a:pt x="16" y="42"/>
                    <a:pt x="16" y="42"/>
                  </a:cubicBezTo>
                  <a:cubicBezTo>
                    <a:pt x="40" y="23"/>
                    <a:pt x="40" y="23"/>
                    <a:pt x="40" y="23"/>
                  </a:cubicBezTo>
                  <a:lnTo>
                    <a:pt x="34" y="9"/>
                  </a:ln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349"/>
            <p:cNvSpPr>
              <a:spLocks/>
            </p:cNvSpPr>
            <p:nvPr/>
          </p:nvSpPr>
          <p:spPr bwMode="auto">
            <a:xfrm>
              <a:off x="2765425" y="32845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350"/>
            <p:cNvSpPr>
              <a:spLocks/>
            </p:cNvSpPr>
            <p:nvPr/>
          </p:nvSpPr>
          <p:spPr bwMode="auto">
            <a:xfrm>
              <a:off x="2736850" y="2463801"/>
              <a:ext cx="255587" cy="809625"/>
            </a:xfrm>
            <a:custGeom>
              <a:avLst/>
              <a:gdLst>
                <a:gd name="T0" fmla="*/ 57 w 73"/>
                <a:gd name="T1" fmla="*/ 0 h 232"/>
                <a:gd name="T2" fmla="*/ 2 w 73"/>
                <a:gd name="T3" fmla="*/ 132 h 232"/>
                <a:gd name="T4" fmla="*/ 6 w 73"/>
                <a:gd name="T5" fmla="*/ 225 h 232"/>
                <a:gd name="T6" fmla="*/ 7 w 73"/>
                <a:gd name="T7" fmla="*/ 232 h 232"/>
                <a:gd name="T8" fmla="*/ 36 w 73"/>
                <a:gd name="T9" fmla="*/ 121 h 232"/>
                <a:gd name="T10" fmla="*/ 73 w 73"/>
                <a:gd name="T11" fmla="*/ 6 h 232"/>
                <a:gd name="T12" fmla="*/ 57 w 73"/>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73" h="232">
                  <a:moveTo>
                    <a:pt x="57" y="0"/>
                  </a:moveTo>
                  <a:cubicBezTo>
                    <a:pt x="48" y="13"/>
                    <a:pt x="17" y="66"/>
                    <a:pt x="2" y="132"/>
                  </a:cubicBezTo>
                  <a:cubicBezTo>
                    <a:pt x="0" y="179"/>
                    <a:pt x="5" y="216"/>
                    <a:pt x="6" y="225"/>
                  </a:cubicBezTo>
                  <a:cubicBezTo>
                    <a:pt x="7" y="227"/>
                    <a:pt x="7" y="229"/>
                    <a:pt x="7" y="232"/>
                  </a:cubicBezTo>
                  <a:cubicBezTo>
                    <a:pt x="15" y="193"/>
                    <a:pt x="22" y="157"/>
                    <a:pt x="36" y="121"/>
                  </a:cubicBezTo>
                  <a:cubicBezTo>
                    <a:pt x="41" y="80"/>
                    <a:pt x="47" y="50"/>
                    <a:pt x="73" y="6"/>
                  </a:cubicBezTo>
                  <a:cubicBezTo>
                    <a:pt x="62" y="2"/>
                    <a:pt x="57" y="0"/>
                    <a:pt x="57" y="0"/>
                  </a:cubicBez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351"/>
            <p:cNvSpPr>
              <a:spLocks/>
            </p:cNvSpPr>
            <p:nvPr/>
          </p:nvSpPr>
          <p:spPr bwMode="auto">
            <a:xfrm>
              <a:off x="2760663" y="2170113"/>
              <a:ext cx="728662" cy="1103313"/>
            </a:xfrm>
            <a:custGeom>
              <a:avLst/>
              <a:gdLst>
                <a:gd name="T0" fmla="*/ 156 w 208"/>
                <a:gd name="T1" fmla="*/ 74 h 316"/>
                <a:gd name="T2" fmla="*/ 160 w 208"/>
                <a:gd name="T3" fmla="*/ 53 h 316"/>
                <a:gd name="T4" fmla="*/ 208 w 208"/>
                <a:gd name="T5" fmla="*/ 16 h 316"/>
                <a:gd name="T6" fmla="*/ 199 w 208"/>
                <a:gd name="T7" fmla="*/ 5 h 316"/>
                <a:gd name="T8" fmla="*/ 195 w 208"/>
                <a:gd name="T9" fmla="*/ 0 h 316"/>
                <a:gd name="T10" fmla="*/ 105 w 208"/>
                <a:gd name="T11" fmla="*/ 92 h 316"/>
                <a:gd name="T12" fmla="*/ 0 w 208"/>
                <a:gd name="T13" fmla="*/ 316 h 316"/>
                <a:gd name="T14" fmla="*/ 156 w 208"/>
                <a:gd name="T15" fmla="*/ 74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316">
                  <a:moveTo>
                    <a:pt x="156" y="74"/>
                  </a:moveTo>
                  <a:cubicBezTo>
                    <a:pt x="159" y="59"/>
                    <a:pt x="160" y="53"/>
                    <a:pt x="160" y="53"/>
                  </a:cubicBezTo>
                  <a:cubicBezTo>
                    <a:pt x="208" y="16"/>
                    <a:pt x="208" y="16"/>
                    <a:pt x="208" y="16"/>
                  </a:cubicBezTo>
                  <a:cubicBezTo>
                    <a:pt x="205" y="13"/>
                    <a:pt x="202" y="9"/>
                    <a:pt x="199" y="5"/>
                  </a:cubicBezTo>
                  <a:cubicBezTo>
                    <a:pt x="198" y="3"/>
                    <a:pt x="197" y="2"/>
                    <a:pt x="195" y="0"/>
                  </a:cubicBezTo>
                  <a:cubicBezTo>
                    <a:pt x="173" y="23"/>
                    <a:pt x="143" y="54"/>
                    <a:pt x="105" y="92"/>
                  </a:cubicBezTo>
                  <a:cubicBezTo>
                    <a:pt x="27" y="173"/>
                    <a:pt x="15" y="239"/>
                    <a:pt x="0" y="316"/>
                  </a:cubicBezTo>
                  <a:cubicBezTo>
                    <a:pt x="48" y="219"/>
                    <a:pt x="53" y="170"/>
                    <a:pt x="156" y="74"/>
                  </a:cubicBezTo>
                  <a:close/>
                </a:path>
              </a:pathLst>
            </a:custGeom>
            <a:solidFill>
              <a:srgbClr val="333B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352"/>
            <p:cNvSpPr>
              <a:spLocks/>
            </p:cNvSpPr>
            <p:nvPr/>
          </p:nvSpPr>
          <p:spPr bwMode="auto">
            <a:xfrm>
              <a:off x="2597150" y="2016126"/>
              <a:ext cx="566737" cy="1243013"/>
            </a:xfrm>
            <a:custGeom>
              <a:avLst/>
              <a:gdLst>
                <a:gd name="T0" fmla="*/ 162 w 162"/>
                <a:gd name="T1" fmla="*/ 7 h 356"/>
                <a:gd name="T2" fmla="*/ 100 w 162"/>
                <a:gd name="T3" fmla="*/ 5 h 356"/>
                <a:gd name="T4" fmla="*/ 77 w 162"/>
                <a:gd name="T5" fmla="*/ 70 h 356"/>
                <a:gd name="T6" fmla="*/ 51 w 162"/>
                <a:gd name="T7" fmla="*/ 100 h 356"/>
                <a:gd name="T8" fmla="*/ 47 w 162"/>
                <a:gd name="T9" fmla="*/ 356 h 356"/>
                <a:gd name="T10" fmla="*/ 46 w 162"/>
                <a:gd name="T11" fmla="*/ 353 h 356"/>
                <a:gd name="T12" fmla="*/ 162 w 162"/>
                <a:gd name="T13" fmla="*/ 7 h 356"/>
              </a:gdLst>
              <a:ahLst/>
              <a:cxnLst>
                <a:cxn ang="0">
                  <a:pos x="T0" y="T1"/>
                </a:cxn>
                <a:cxn ang="0">
                  <a:pos x="T2" y="T3"/>
                </a:cxn>
                <a:cxn ang="0">
                  <a:pos x="T4" y="T5"/>
                </a:cxn>
                <a:cxn ang="0">
                  <a:pos x="T6" y="T7"/>
                </a:cxn>
                <a:cxn ang="0">
                  <a:pos x="T8" y="T9"/>
                </a:cxn>
                <a:cxn ang="0">
                  <a:pos x="T10" y="T11"/>
                </a:cxn>
                <a:cxn ang="0">
                  <a:pos x="T12" y="T13"/>
                </a:cxn>
              </a:cxnLst>
              <a:rect l="0" t="0" r="r" b="b"/>
              <a:pathLst>
                <a:path w="162" h="356">
                  <a:moveTo>
                    <a:pt x="162" y="7"/>
                  </a:moveTo>
                  <a:cubicBezTo>
                    <a:pt x="142" y="3"/>
                    <a:pt x="120" y="0"/>
                    <a:pt x="100" y="5"/>
                  </a:cubicBezTo>
                  <a:cubicBezTo>
                    <a:pt x="77" y="70"/>
                    <a:pt x="77" y="70"/>
                    <a:pt x="77" y="70"/>
                  </a:cubicBezTo>
                  <a:cubicBezTo>
                    <a:pt x="77" y="70"/>
                    <a:pt x="56" y="92"/>
                    <a:pt x="51" y="100"/>
                  </a:cubicBezTo>
                  <a:cubicBezTo>
                    <a:pt x="0" y="194"/>
                    <a:pt x="35" y="320"/>
                    <a:pt x="47" y="356"/>
                  </a:cubicBezTo>
                  <a:cubicBezTo>
                    <a:pt x="47" y="355"/>
                    <a:pt x="47" y="354"/>
                    <a:pt x="46" y="353"/>
                  </a:cubicBezTo>
                  <a:cubicBezTo>
                    <a:pt x="42" y="329"/>
                    <a:pt x="15" y="98"/>
                    <a:pt x="162" y="7"/>
                  </a:cubicBezTo>
                  <a:close/>
                </a:path>
              </a:pathLst>
            </a:custGeom>
            <a:solidFill>
              <a:srgbClr val="333B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353"/>
            <p:cNvSpPr>
              <a:spLocks/>
            </p:cNvSpPr>
            <p:nvPr/>
          </p:nvSpPr>
          <p:spPr bwMode="auto">
            <a:xfrm>
              <a:off x="2862263" y="1433513"/>
              <a:ext cx="571500" cy="576263"/>
            </a:xfrm>
            <a:custGeom>
              <a:avLst/>
              <a:gdLst>
                <a:gd name="T0" fmla="*/ 162 w 163"/>
                <a:gd name="T1" fmla="*/ 85 h 165"/>
                <a:gd name="T2" fmla="*/ 145 w 163"/>
                <a:gd name="T3" fmla="*/ 36 h 165"/>
                <a:gd name="T4" fmla="*/ 105 w 163"/>
                <a:gd name="T5" fmla="*/ 5 h 165"/>
                <a:gd name="T6" fmla="*/ 103 w 163"/>
                <a:gd name="T7" fmla="*/ 4 h 165"/>
                <a:gd name="T8" fmla="*/ 64 w 163"/>
                <a:gd name="T9" fmla="*/ 1 h 165"/>
                <a:gd name="T10" fmla="*/ 10 w 163"/>
                <a:gd name="T11" fmla="*/ 14 h 165"/>
                <a:gd name="T12" fmla="*/ 1 w 163"/>
                <a:gd name="T13" fmla="*/ 24 h 165"/>
                <a:gd name="T14" fmla="*/ 6 w 163"/>
                <a:gd name="T15" fmla="*/ 35 h 165"/>
                <a:gd name="T16" fmla="*/ 66 w 163"/>
                <a:gd name="T17" fmla="*/ 37 h 165"/>
                <a:gd name="T18" fmla="*/ 89 w 163"/>
                <a:gd name="T19" fmla="*/ 93 h 165"/>
                <a:gd name="T20" fmla="*/ 89 w 163"/>
                <a:gd name="T21" fmla="*/ 118 h 165"/>
                <a:gd name="T22" fmla="*/ 102 w 163"/>
                <a:gd name="T23" fmla="*/ 124 h 165"/>
                <a:gd name="T24" fmla="*/ 139 w 163"/>
                <a:gd name="T25" fmla="*/ 97 h 165"/>
                <a:gd name="T26" fmla="*/ 132 w 163"/>
                <a:gd name="T27" fmla="*/ 145 h 165"/>
                <a:gd name="T28" fmla="*/ 136 w 163"/>
                <a:gd name="T29" fmla="*/ 165 h 165"/>
                <a:gd name="T30" fmla="*/ 144 w 163"/>
                <a:gd name="T31" fmla="*/ 151 h 165"/>
                <a:gd name="T32" fmla="*/ 162 w 163"/>
                <a:gd name="T33" fmla="*/ 8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165">
                  <a:moveTo>
                    <a:pt x="162" y="85"/>
                  </a:moveTo>
                  <a:cubicBezTo>
                    <a:pt x="161" y="67"/>
                    <a:pt x="155" y="50"/>
                    <a:pt x="145" y="36"/>
                  </a:cubicBezTo>
                  <a:cubicBezTo>
                    <a:pt x="135" y="21"/>
                    <a:pt x="123" y="10"/>
                    <a:pt x="105" y="5"/>
                  </a:cubicBezTo>
                  <a:cubicBezTo>
                    <a:pt x="104" y="4"/>
                    <a:pt x="104" y="4"/>
                    <a:pt x="103" y="4"/>
                  </a:cubicBezTo>
                  <a:cubicBezTo>
                    <a:pt x="90" y="1"/>
                    <a:pt x="77" y="0"/>
                    <a:pt x="64" y="1"/>
                  </a:cubicBezTo>
                  <a:cubicBezTo>
                    <a:pt x="46" y="1"/>
                    <a:pt x="26" y="4"/>
                    <a:pt x="10" y="14"/>
                  </a:cubicBezTo>
                  <a:cubicBezTo>
                    <a:pt x="7" y="17"/>
                    <a:pt x="3" y="20"/>
                    <a:pt x="1" y="24"/>
                  </a:cubicBezTo>
                  <a:cubicBezTo>
                    <a:pt x="0" y="28"/>
                    <a:pt x="2" y="33"/>
                    <a:pt x="6" y="35"/>
                  </a:cubicBezTo>
                  <a:cubicBezTo>
                    <a:pt x="16" y="40"/>
                    <a:pt x="66" y="37"/>
                    <a:pt x="66" y="37"/>
                  </a:cubicBezTo>
                  <a:cubicBezTo>
                    <a:pt x="66" y="37"/>
                    <a:pt x="78" y="84"/>
                    <a:pt x="89" y="93"/>
                  </a:cubicBezTo>
                  <a:cubicBezTo>
                    <a:pt x="88" y="99"/>
                    <a:pt x="89" y="118"/>
                    <a:pt x="89" y="118"/>
                  </a:cubicBezTo>
                  <a:cubicBezTo>
                    <a:pt x="102" y="124"/>
                    <a:pt x="102" y="124"/>
                    <a:pt x="102" y="124"/>
                  </a:cubicBezTo>
                  <a:cubicBezTo>
                    <a:pt x="102" y="124"/>
                    <a:pt x="118" y="83"/>
                    <a:pt x="139" y="97"/>
                  </a:cubicBezTo>
                  <a:cubicBezTo>
                    <a:pt x="149" y="109"/>
                    <a:pt x="145" y="129"/>
                    <a:pt x="132" y="145"/>
                  </a:cubicBezTo>
                  <a:cubicBezTo>
                    <a:pt x="134" y="154"/>
                    <a:pt x="135" y="161"/>
                    <a:pt x="136" y="165"/>
                  </a:cubicBezTo>
                  <a:cubicBezTo>
                    <a:pt x="138" y="160"/>
                    <a:pt x="141" y="156"/>
                    <a:pt x="144" y="151"/>
                  </a:cubicBezTo>
                  <a:cubicBezTo>
                    <a:pt x="156" y="131"/>
                    <a:pt x="163" y="108"/>
                    <a:pt x="162" y="85"/>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354"/>
            <p:cNvSpPr>
              <a:spLocks/>
            </p:cNvSpPr>
            <p:nvPr/>
          </p:nvSpPr>
          <p:spPr bwMode="auto">
            <a:xfrm>
              <a:off x="2800350" y="1555751"/>
              <a:ext cx="584200" cy="827088"/>
            </a:xfrm>
            <a:custGeom>
              <a:avLst/>
              <a:gdLst>
                <a:gd name="T0" fmla="*/ 157 w 167"/>
                <a:gd name="T1" fmla="*/ 62 h 237"/>
                <a:gd name="T2" fmla="*/ 120 w 167"/>
                <a:gd name="T3" fmla="*/ 89 h 237"/>
                <a:gd name="T4" fmla="*/ 107 w 167"/>
                <a:gd name="T5" fmla="*/ 83 h 237"/>
                <a:gd name="T6" fmla="*/ 107 w 167"/>
                <a:gd name="T7" fmla="*/ 58 h 237"/>
                <a:gd name="T8" fmla="*/ 84 w 167"/>
                <a:gd name="T9" fmla="*/ 2 h 237"/>
                <a:gd name="T10" fmla="*/ 24 w 167"/>
                <a:gd name="T11" fmla="*/ 0 h 237"/>
                <a:gd name="T12" fmla="*/ 12 w 167"/>
                <a:gd name="T13" fmla="*/ 22 h 237"/>
                <a:gd name="T14" fmla="*/ 4 w 167"/>
                <a:gd name="T15" fmla="*/ 53 h 237"/>
                <a:gd name="T16" fmla="*/ 7 w 167"/>
                <a:gd name="T17" fmla="*/ 77 h 237"/>
                <a:gd name="T18" fmla="*/ 3 w 167"/>
                <a:gd name="T19" fmla="*/ 96 h 237"/>
                <a:gd name="T20" fmla="*/ 0 w 167"/>
                <a:gd name="T21" fmla="*/ 103 h 237"/>
                <a:gd name="T22" fmla="*/ 2 w 167"/>
                <a:gd name="T23" fmla="*/ 111 h 237"/>
                <a:gd name="T24" fmla="*/ 5 w 167"/>
                <a:gd name="T25" fmla="*/ 114 h 237"/>
                <a:gd name="T26" fmla="*/ 8 w 167"/>
                <a:gd name="T27" fmla="*/ 123 h 237"/>
                <a:gd name="T28" fmla="*/ 8 w 167"/>
                <a:gd name="T29" fmla="*/ 131 h 237"/>
                <a:gd name="T30" fmla="*/ 9 w 167"/>
                <a:gd name="T31" fmla="*/ 133 h 237"/>
                <a:gd name="T32" fmla="*/ 9 w 167"/>
                <a:gd name="T33" fmla="*/ 138 h 237"/>
                <a:gd name="T34" fmla="*/ 11 w 167"/>
                <a:gd name="T35" fmla="*/ 143 h 237"/>
                <a:gd name="T36" fmla="*/ 12 w 167"/>
                <a:gd name="T37" fmla="*/ 165 h 237"/>
                <a:gd name="T38" fmla="*/ 24 w 167"/>
                <a:gd name="T39" fmla="*/ 177 h 237"/>
                <a:gd name="T40" fmla="*/ 41 w 167"/>
                <a:gd name="T41" fmla="*/ 179 h 237"/>
                <a:gd name="T42" fmla="*/ 57 w 167"/>
                <a:gd name="T43" fmla="*/ 175 h 237"/>
                <a:gd name="T44" fmla="*/ 63 w 167"/>
                <a:gd name="T45" fmla="*/ 237 h 237"/>
                <a:gd name="T46" fmla="*/ 108 w 167"/>
                <a:gd name="T47" fmla="*/ 218 h 237"/>
                <a:gd name="T48" fmla="*/ 147 w 167"/>
                <a:gd name="T49" fmla="*/ 188 h 237"/>
                <a:gd name="T50" fmla="*/ 156 w 167"/>
                <a:gd name="T51" fmla="*/ 174 h 237"/>
                <a:gd name="T52" fmla="*/ 154 w 167"/>
                <a:gd name="T53" fmla="*/ 155 h 237"/>
                <a:gd name="T54" fmla="*/ 154 w 167"/>
                <a:gd name="T55" fmla="*/ 132 h 237"/>
                <a:gd name="T56" fmla="*/ 154 w 167"/>
                <a:gd name="T57" fmla="*/ 130 h 237"/>
                <a:gd name="T58" fmla="*/ 150 w 167"/>
                <a:gd name="T59" fmla="*/ 110 h 237"/>
                <a:gd name="T60" fmla="*/ 157 w 167"/>
                <a:gd name="T61"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7" h="237">
                  <a:moveTo>
                    <a:pt x="157" y="62"/>
                  </a:moveTo>
                  <a:cubicBezTo>
                    <a:pt x="136" y="48"/>
                    <a:pt x="120" y="89"/>
                    <a:pt x="120" y="89"/>
                  </a:cubicBezTo>
                  <a:cubicBezTo>
                    <a:pt x="107" y="83"/>
                    <a:pt x="107" y="83"/>
                    <a:pt x="107" y="83"/>
                  </a:cubicBezTo>
                  <a:cubicBezTo>
                    <a:pt x="107" y="83"/>
                    <a:pt x="106" y="64"/>
                    <a:pt x="107" y="58"/>
                  </a:cubicBezTo>
                  <a:cubicBezTo>
                    <a:pt x="96" y="49"/>
                    <a:pt x="84" y="2"/>
                    <a:pt x="84" y="2"/>
                  </a:cubicBezTo>
                  <a:cubicBezTo>
                    <a:pt x="84" y="2"/>
                    <a:pt x="34" y="5"/>
                    <a:pt x="24" y="0"/>
                  </a:cubicBezTo>
                  <a:cubicBezTo>
                    <a:pt x="19" y="7"/>
                    <a:pt x="16" y="14"/>
                    <a:pt x="12" y="22"/>
                  </a:cubicBezTo>
                  <a:cubicBezTo>
                    <a:pt x="7" y="32"/>
                    <a:pt x="3" y="43"/>
                    <a:pt x="4" y="53"/>
                  </a:cubicBezTo>
                  <a:cubicBezTo>
                    <a:pt x="4" y="61"/>
                    <a:pt x="7" y="69"/>
                    <a:pt x="7" y="77"/>
                  </a:cubicBezTo>
                  <a:cubicBezTo>
                    <a:pt x="7" y="83"/>
                    <a:pt x="5" y="90"/>
                    <a:pt x="3" y="96"/>
                  </a:cubicBezTo>
                  <a:cubicBezTo>
                    <a:pt x="2" y="98"/>
                    <a:pt x="0" y="101"/>
                    <a:pt x="0" y="103"/>
                  </a:cubicBezTo>
                  <a:cubicBezTo>
                    <a:pt x="0" y="106"/>
                    <a:pt x="0" y="109"/>
                    <a:pt x="2" y="111"/>
                  </a:cubicBezTo>
                  <a:cubicBezTo>
                    <a:pt x="3" y="112"/>
                    <a:pt x="4" y="113"/>
                    <a:pt x="5" y="114"/>
                  </a:cubicBezTo>
                  <a:cubicBezTo>
                    <a:pt x="8" y="116"/>
                    <a:pt x="9" y="120"/>
                    <a:pt x="8" y="123"/>
                  </a:cubicBezTo>
                  <a:cubicBezTo>
                    <a:pt x="8" y="126"/>
                    <a:pt x="6" y="129"/>
                    <a:pt x="8" y="131"/>
                  </a:cubicBezTo>
                  <a:cubicBezTo>
                    <a:pt x="8" y="132"/>
                    <a:pt x="9" y="132"/>
                    <a:pt x="9" y="133"/>
                  </a:cubicBezTo>
                  <a:cubicBezTo>
                    <a:pt x="10" y="135"/>
                    <a:pt x="9" y="137"/>
                    <a:pt x="9" y="138"/>
                  </a:cubicBezTo>
                  <a:cubicBezTo>
                    <a:pt x="9" y="140"/>
                    <a:pt x="10" y="142"/>
                    <a:pt x="11" y="143"/>
                  </a:cubicBezTo>
                  <a:cubicBezTo>
                    <a:pt x="13" y="150"/>
                    <a:pt x="10" y="158"/>
                    <a:pt x="12" y="165"/>
                  </a:cubicBezTo>
                  <a:cubicBezTo>
                    <a:pt x="13" y="170"/>
                    <a:pt x="18" y="175"/>
                    <a:pt x="24" y="177"/>
                  </a:cubicBezTo>
                  <a:cubicBezTo>
                    <a:pt x="29" y="179"/>
                    <a:pt x="35" y="179"/>
                    <a:pt x="41" y="179"/>
                  </a:cubicBezTo>
                  <a:cubicBezTo>
                    <a:pt x="46" y="179"/>
                    <a:pt x="53" y="178"/>
                    <a:pt x="57" y="175"/>
                  </a:cubicBezTo>
                  <a:cubicBezTo>
                    <a:pt x="50" y="195"/>
                    <a:pt x="52" y="218"/>
                    <a:pt x="63" y="237"/>
                  </a:cubicBezTo>
                  <a:cubicBezTo>
                    <a:pt x="79" y="232"/>
                    <a:pt x="93" y="226"/>
                    <a:pt x="108" y="218"/>
                  </a:cubicBezTo>
                  <a:cubicBezTo>
                    <a:pt x="122" y="211"/>
                    <a:pt x="136" y="201"/>
                    <a:pt x="147" y="188"/>
                  </a:cubicBezTo>
                  <a:cubicBezTo>
                    <a:pt x="151" y="184"/>
                    <a:pt x="154" y="180"/>
                    <a:pt x="156" y="174"/>
                  </a:cubicBezTo>
                  <a:cubicBezTo>
                    <a:pt x="157" y="168"/>
                    <a:pt x="156" y="161"/>
                    <a:pt x="154" y="155"/>
                  </a:cubicBezTo>
                  <a:cubicBezTo>
                    <a:pt x="152" y="147"/>
                    <a:pt x="151" y="140"/>
                    <a:pt x="154" y="132"/>
                  </a:cubicBezTo>
                  <a:cubicBezTo>
                    <a:pt x="154" y="131"/>
                    <a:pt x="154" y="131"/>
                    <a:pt x="154" y="130"/>
                  </a:cubicBezTo>
                  <a:cubicBezTo>
                    <a:pt x="153" y="126"/>
                    <a:pt x="152" y="119"/>
                    <a:pt x="150" y="110"/>
                  </a:cubicBezTo>
                  <a:cubicBezTo>
                    <a:pt x="163" y="94"/>
                    <a:pt x="167" y="74"/>
                    <a:pt x="157" y="62"/>
                  </a:cubicBezTo>
                  <a:close/>
                </a:path>
              </a:pathLst>
            </a:custGeom>
            <a:solidFill>
              <a:srgbClr val="FDC9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Freeform 355"/>
            <p:cNvSpPr>
              <a:spLocks/>
            </p:cNvSpPr>
            <p:nvPr/>
          </p:nvSpPr>
          <p:spPr bwMode="auto">
            <a:xfrm>
              <a:off x="3405188" y="1346201"/>
              <a:ext cx="560387" cy="1525588"/>
            </a:xfrm>
            <a:custGeom>
              <a:avLst/>
              <a:gdLst>
                <a:gd name="T0" fmla="*/ 0 w 160"/>
                <a:gd name="T1" fmla="*/ 286 h 437"/>
                <a:gd name="T2" fmla="*/ 60 w 160"/>
                <a:gd name="T3" fmla="*/ 424 h 437"/>
                <a:gd name="T4" fmla="*/ 133 w 160"/>
                <a:gd name="T5" fmla="*/ 320 h 437"/>
                <a:gd name="T6" fmla="*/ 160 w 160"/>
                <a:gd name="T7" fmla="*/ 35 h 437"/>
                <a:gd name="T8" fmla="*/ 58 w 160"/>
                <a:gd name="T9" fmla="*/ 0 h 437"/>
                <a:gd name="T10" fmla="*/ 0 w 160"/>
                <a:gd name="T11" fmla="*/ 286 h 437"/>
              </a:gdLst>
              <a:ahLst/>
              <a:cxnLst>
                <a:cxn ang="0">
                  <a:pos x="T0" y="T1"/>
                </a:cxn>
                <a:cxn ang="0">
                  <a:pos x="T2" y="T3"/>
                </a:cxn>
                <a:cxn ang="0">
                  <a:pos x="T4" y="T5"/>
                </a:cxn>
                <a:cxn ang="0">
                  <a:pos x="T6" y="T7"/>
                </a:cxn>
                <a:cxn ang="0">
                  <a:pos x="T8" y="T9"/>
                </a:cxn>
                <a:cxn ang="0">
                  <a:pos x="T10" y="T11"/>
                </a:cxn>
              </a:cxnLst>
              <a:rect l="0" t="0" r="r" b="b"/>
              <a:pathLst>
                <a:path w="160" h="437">
                  <a:moveTo>
                    <a:pt x="0" y="286"/>
                  </a:moveTo>
                  <a:cubicBezTo>
                    <a:pt x="0" y="321"/>
                    <a:pt x="6" y="437"/>
                    <a:pt x="60" y="424"/>
                  </a:cubicBezTo>
                  <a:cubicBezTo>
                    <a:pt x="113" y="411"/>
                    <a:pt x="127" y="368"/>
                    <a:pt x="133" y="320"/>
                  </a:cubicBezTo>
                  <a:cubicBezTo>
                    <a:pt x="138" y="272"/>
                    <a:pt x="157" y="50"/>
                    <a:pt x="160" y="35"/>
                  </a:cubicBezTo>
                  <a:cubicBezTo>
                    <a:pt x="129" y="47"/>
                    <a:pt x="83" y="43"/>
                    <a:pt x="58" y="0"/>
                  </a:cubicBezTo>
                  <a:cubicBezTo>
                    <a:pt x="46" y="64"/>
                    <a:pt x="0" y="252"/>
                    <a:pt x="0" y="286"/>
                  </a:cubicBezTo>
                  <a:close/>
                </a:path>
              </a:pathLst>
            </a:custGeom>
            <a:solidFill>
              <a:srgbClr val="404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Freeform 356"/>
            <p:cNvSpPr>
              <a:spLocks/>
            </p:cNvSpPr>
            <p:nvPr/>
          </p:nvSpPr>
          <p:spPr bwMode="auto">
            <a:xfrm>
              <a:off x="3608388" y="1293813"/>
              <a:ext cx="384175" cy="215900"/>
            </a:xfrm>
            <a:custGeom>
              <a:avLst/>
              <a:gdLst>
                <a:gd name="T0" fmla="*/ 0 w 110"/>
                <a:gd name="T1" fmla="*/ 15 h 62"/>
                <a:gd name="T2" fmla="*/ 102 w 110"/>
                <a:gd name="T3" fmla="*/ 50 h 62"/>
                <a:gd name="T4" fmla="*/ 0 w 110"/>
                <a:gd name="T5" fmla="*/ 15 h 62"/>
              </a:gdLst>
              <a:ahLst/>
              <a:cxnLst>
                <a:cxn ang="0">
                  <a:pos x="T0" y="T1"/>
                </a:cxn>
                <a:cxn ang="0">
                  <a:pos x="T2" y="T3"/>
                </a:cxn>
                <a:cxn ang="0">
                  <a:pos x="T4" y="T5"/>
                </a:cxn>
              </a:cxnLst>
              <a:rect l="0" t="0" r="r" b="b"/>
              <a:pathLst>
                <a:path w="110" h="62">
                  <a:moveTo>
                    <a:pt x="0" y="15"/>
                  </a:moveTo>
                  <a:cubicBezTo>
                    <a:pt x="25" y="58"/>
                    <a:pt x="71" y="62"/>
                    <a:pt x="102" y="50"/>
                  </a:cubicBezTo>
                  <a:cubicBezTo>
                    <a:pt x="110" y="7"/>
                    <a:pt x="0" y="0"/>
                    <a:pt x="0" y="15"/>
                  </a:cubicBezTo>
                  <a:close/>
                </a:path>
              </a:pathLst>
            </a:custGeom>
            <a:solidFill>
              <a:srgbClr val="2329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357"/>
            <p:cNvSpPr>
              <a:spLocks/>
            </p:cNvSpPr>
            <p:nvPr/>
          </p:nvSpPr>
          <p:spPr bwMode="auto">
            <a:xfrm>
              <a:off x="3671888" y="1303338"/>
              <a:ext cx="261937" cy="107950"/>
            </a:xfrm>
            <a:custGeom>
              <a:avLst/>
              <a:gdLst>
                <a:gd name="T0" fmla="*/ 37 w 75"/>
                <a:gd name="T1" fmla="*/ 30 h 31"/>
                <a:gd name="T2" fmla="*/ 75 w 75"/>
                <a:gd name="T3" fmla="*/ 11 h 31"/>
                <a:gd name="T4" fmla="*/ 0 w 75"/>
                <a:gd name="T5" fmla="*/ 5 h 31"/>
                <a:gd name="T6" fmla="*/ 37 w 75"/>
                <a:gd name="T7" fmla="*/ 30 h 31"/>
              </a:gdLst>
              <a:ahLst/>
              <a:cxnLst>
                <a:cxn ang="0">
                  <a:pos x="T0" y="T1"/>
                </a:cxn>
                <a:cxn ang="0">
                  <a:pos x="T2" y="T3"/>
                </a:cxn>
                <a:cxn ang="0">
                  <a:pos x="T4" y="T5"/>
                </a:cxn>
                <a:cxn ang="0">
                  <a:pos x="T6" y="T7"/>
                </a:cxn>
              </a:cxnLst>
              <a:rect l="0" t="0" r="r" b="b"/>
              <a:pathLst>
                <a:path w="75" h="31">
                  <a:moveTo>
                    <a:pt x="37" y="30"/>
                  </a:moveTo>
                  <a:cubicBezTo>
                    <a:pt x="60" y="31"/>
                    <a:pt x="73" y="21"/>
                    <a:pt x="75" y="11"/>
                  </a:cubicBezTo>
                  <a:cubicBezTo>
                    <a:pt x="75" y="11"/>
                    <a:pt x="18" y="0"/>
                    <a:pt x="0" y="5"/>
                  </a:cubicBezTo>
                  <a:cubicBezTo>
                    <a:pt x="0" y="5"/>
                    <a:pt x="14" y="30"/>
                    <a:pt x="37" y="30"/>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58"/>
            <p:cNvSpPr>
              <a:spLocks/>
            </p:cNvSpPr>
            <p:nvPr/>
          </p:nvSpPr>
          <p:spPr bwMode="auto">
            <a:xfrm>
              <a:off x="3629025" y="755651"/>
              <a:ext cx="331787" cy="684213"/>
            </a:xfrm>
            <a:custGeom>
              <a:avLst/>
              <a:gdLst>
                <a:gd name="T0" fmla="*/ 25 w 95"/>
                <a:gd name="T1" fmla="*/ 182 h 196"/>
                <a:gd name="T2" fmla="*/ 19 w 95"/>
                <a:gd name="T3" fmla="*/ 148 h 196"/>
                <a:gd name="T4" fmla="*/ 5 w 95"/>
                <a:gd name="T5" fmla="*/ 116 h 196"/>
                <a:gd name="T6" fmla="*/ 2 w 95"/>
                <a:gd name="T7" fmla="*/ 86 h 196"/>
                <a:gd name="T8" fmla="*/ 0 w 95"/>
                <a:gd name="T9" fmla="*/ 47 h 196"/>
                <a:gd name="T10" fmla="*/ 2 w 95"/>
                <a:gd name="T11" fmla="*/ 41 h 196"/>
                <a:gd name="T12" fmla="*/ 8 w 95"/>
                <a:gd name="T13" fmla="*/ 40 h 196"/>
                <a:gd name="T14" fmla="*/ 13 w 95"/>
                <a:gd name="T15" fmla="*/ 44 h 196"/>
                <a:gd name="T16" fmla="*/ 24 w 95"/>
                <a:gd name="T17" fmla="*/ 81 h 196"/>
                <a:gd name="T18" fmla="*/ 31 w 95"/>
                <a:gd name="T19" fmla="*/ 88 h 196"/>
                <a:gd name="T20" fmla="*/ 36 w 95"/>
                <a:gd name="T21" fmla="*/ 80 h 196"/>
                <a:gd name="T22" fmla="*/ 39 w 95"/>
                <a:gd name="T23" fmla="*/ 57 h 196"/>
                <a:gd name="T24" fmla="*/ 32 w 95"/>
                <a:gd name="T25" fmla="*/ 36 h 196"/>
                <a:gd name="T26" fmla="*/ 21 w 95"/>
                <a:gd name="T27" fmla="*/ 15 h 196"/>
                <a:gd name="T28" fmla="*/ 23 w 95"/>
                <a:gd name="T29" fmla="*/ 7 h 196"/>
                <a:gd name="T30" fmla="*/ 28 w 95"/>
                <a:gd name="T31" fmla="*/ 6 h 196"/>
                <a:gd name="T32" fmla="*/ 32 w 95"/>
                <a:gd name="T33" fmla="*/ 9 h 196"/>
                <a:gd name="T34" fmla="*/ 33 w 95"/>
                <a:gd name="T35" fmla="*/ 3 h 196"/>
                <a:gd name="T36" fmla="*/ 37 w 95"/>
                <a:gd name="T37" fmla="*/ 0 h 196"/>
                <a:gd name="T38" fmla="*/ 41 w 95"/>
                <a:gd name="T39" fmla="*/ 2 h 196"/>
                <a:gd name="T40" fmla="*/ 47 w 95"/>
                <a:gd name="T41" fmla="*/ 12 h 196"/>
                <a:gd name="T42" fmla="*/ 55 w 95"/>
                <a:gd name="T43" fmla="*/ 13 h 196"/>
                <a:gd name="T44" fmla="*/ 59 w 95"/>
                <a:gd name="T45" fmla="*/ 19 h 196"/>
                <a:gd name="T46" fmla="*/ 61 w 95"/>
                <a:gd name="T47" fmla="*/ 27 h 196"/>
                <a:gd name="T48" fmla="*/ 63 w 95"/>
                <a:gd name="T49" fmla="*/ 30 h 196"/>
                <a:gd name="T50" fmla="*/ 67 w 95"/>
                <a:gd name="T51" fmla="*/ 30 h 196"/>
                <a:gd name="T52" fmla="*/ 74 w 95"/>
                <a:gd name="T53" fmla="*/ 35 h 196"/>
                <a:gd name="T54" fmla="*/ 89 w 95"/>
                <a:gd name="T55" fmla="*/ 57 h 196"/>
                <a:gd name="T56" fmla="*/ 91 w 95"/>
                <a:gd name="T57" fmla="*/ 95 h 196"/>
                <a:gd name="T58" fmla="*/ 81 w 95"/>
                <a:gd name="T59" fmla="*/ 132 h 196"/>
                <a:gd name="T60" fmla="*/ 73 w 95"/>
                <a:gd name="T61" fmla="*/ 180 h 196"/>
                <a:gd name="T62" fmla="*/ 67 w 95"/>
                <a:gd name="T63" fmla="*/ 193 h 196"/>
                <a:gd name="T64" fmla="*/ 54 w 95"/>
                <a:gd name="T65" fmla="*/ 196 h 196"/>
                <a:gd name="T66" fmla="*/ 35 w 95"/>
                <a:gd name="T67" fmla="*/ 192 h 196"/>
                <a:gd name="T68" fmla="*/ 25 w 95"/>
                <a:gd name="T69"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96">
                  <a:moveTo>
                    <a:pt x="25" y="182"/>
                  </a:moveTo>
                  <a:cubicBezTo>
                    <a:pt x="27" y="171"/>
                    <a:pt x="24" y="159"/>
                    <a:pt x="19" y="148"/>
                  </a:cubicBezTo>
                  <a:cubicBezTo>
                    <a:pt x="14" y="138"/>
                    <a:pt x="8" y="127"/>
                    <a:pt x="5" y="116"/>
                  </a:cubicBezTo>
                  <a:cubicBezTo>
                    <a:pt x="2" y="106"/>
                    <a:pt x="2" y="96"/>
                    <a:pt x="2" y="86"/>
                  </a:cubicBezTo>
                  <a:cubicBezTo>
                    <a:pt x="1" y="73"/>
                    <a:pt x="1" y="60"/>
                    <a:pt x="0" y="47"/>
                  </a:cubicBezTo>
                  <a:cubicBezTo>
                    <a:pt x="0" y="45"/>
                    <a:pt x="0" y="42"/>
                    <a:pt x="2" y="41"/>
                  </a:cubicBezTo>
                  <a:cubicBezTo>
                    <a:pt x="4" y="39"/>
                    <a:pt x="6" y="39"/>
                    <a:pt x="8" y="40"/>
                  </a:cubicBezTo>
                  <a:cubicBezTo>
                    <a:pt x="10" y="41"/>
                    <a:pt x="12" y="43"/>
                    <a:pt x="13" y="44"/>
                  </a:cubicBezTo>
                  <a:cubicBezTo>
                    <a:pt x="20" y="55"/>
                    <a:pt x="19" y="69"/>
                    <a:pt x="24" y="81"/>
                  </a:cubicBezTo>
                  <a:cubicBezTo>
                    <a:pt x="25" y="85"/>
                    <a:pt x="27" y="88"/>
                    <a:pt x="31" y="88"/>
                  </a:cubicBezTo>
                  <a:cubicBezTo>
                    <a:pt x="34" y="87"/>
                    <a:pt x="35" y="83"/>
                    <a:pt x="36" y="80"/>
                  </a:cubicBezTo>
                  <a:cubicBezTo>
                    <a:pt x="37" y="73"/>
                    <a:pt x="38" y="65"/>
                    <a:pt x="39" y="57"/>
                  </a:cubicBezTo>
                  <a:cubicBezTo>
                    <a:pt x="39" y="50"/>
                    <a:pt x="36" y="42"/>
                    <a:pt x="32" y="36"/>
                  </a:cubicBezTo>
                  <a:cubicBezTo>
                    <a:pt x="28" y="29"/>
                    <a:pt x="24" y="23"/>
                    <a:pt x="21" y="15"/>
                  </a:cubicBezTo>
                  <a:cubicBezTo>
                    <a:pt x="21" y="12"/>
                    <a:pt x="20" y="9"/>
                    <a:pt x="23" y="7"/>
                  </a:cubicBezTo>
                  <a:cubicBezTo>
                    <a:pt x="24" y="6"/>
                    <a:pt x="26" y="6"/>
                    <a:pt x="28" y="6"/>
                  </a:cubicBezTo>
                  <a:cubicBezTo>
                    <a:pt x="29" y="7"/>
                    <a:pt x="31" y="8"/>
                    <a:pt x="32" y="9"/>
                  </a:cubicBezTo>
                  <a:cubicBezTo>
                    <a:pt x="32" y="7"/>
                    <a:pt x="32" y="5"/>
                    <a:pt x="33" y="3"/>
                  </a:cubicBezTo>
                  <a:cubicBezTo>
                    <a:pt x="34" y="1"/>
                    <a:pt x="35" y="0"/>
                    <a:pt x="37" y="0"/>
                  </a:cubicBezTo>
                  <a:cubicBezTo>
                    <a:pt x="39" y="0"/>
                    <a:pt x="40" y="1"/>
                    <a:pt x="41" y="2"/>
                  </a:cubicBezTo>
                  <a:cubicBezTo>
                    <a:pt x="44" y="5"/>
                    <a:pt x="46" y="8"/>
                    <a:pt x="47" y="12"/>
                  </a:cubicBezTo>
                  <a:cubicBezTo>
                    <a:pt x="50" y="11"/>
                    <a:pt x="53" y="11"/>
                    <a:pt x="55" y="13"/>
                  </a:cubicBezTo>
                  <a:cubicBezTo>
                    <a:pt x="57" y="14"/>
                    <a:pt x="58" y="17"/>
                    <a:pt x="59" y="19"/>
                  </a:cubicBezTo>
                  <a:cubicBezTo>
                    <a:pt x="60" y="22"/>
                    <a:pt x="60" y="25"/>
                    <a:pt x="61" y="27"/>
                  </a:cubicBezTo>
                  <a:cubicBezTo>
                    <a:pt x="61" y="28"/>
                    <a:pt x="62" y="30"/>
                    <a:pt x="63" y="30"/>
                  </a:cubicBezTo>
                  <a:cubicBezTo>
                    <a:pt x="64" y="31"/>
                    <a:pt x="66" y="30"/>
                    <a:pt x="67" y="30"/>
                  </a:cubicBezTo>
                  <a:cubicBezTo>
                    <a:pt x="70" y="31"/>
                    <a:pt x="72" y="33"/>
                    <a:pt x="74" y="35"/>
                  </a:cubicBezTo>
                  <a:cubicBezTo>
                    <a:pt x="80" y="42"/>
                    <a:pt x="85" y="50"/>
                    <a:pt x="89" y="57"/>
                  </a:cubicBezTo>
                  <a:cubicBezTo>
                    <a:pt x="95" y="69"/>
                    <a:pt x="93" y="82"/>
                    <a:pt x="91" y="95"/>
                  </a:cubicBezTo>
                  <a:cubicBezTo>
                    <a:pt x="88" y="108"/>
                    <a:pt x="84" y="120"/>
                    <a:pt x="81" y="132"/>
                  </a:cubicBezTo>
                  <a:cubicBezTo>
                    <a:pt x="78" y="148"/>
                    <a:pt x="75" y="164"/>
                    <a:pt x="73" y="180"/>
                  </a:cubicBezTo>
                  <a:cubicBezTo>
                    <a:pt x="72" y="185"/>
                    <a:pt x="71" y="190"/>
                    <a:pt x="67" y="193"/>
                  </a:cubicBezTo>
                  <a:cubicBezTo>
                    <a:pt x="64" y="196"/>
                    <a:pt x="58" y="196"/>
                    <a:pt x="54" y="196"/>
                  </a:cubicBezTo>
                  <a:cubicBezTo>
                    <a:pt x="47" y="195"/>
                    <a:pt x="41" y="194"/>
                    <a:pt x="35" y="192"/>
                  </a:cubicBezTo>
                  <a:cubicBezTo>
                    <a:pt x="30" y="190"/>
                    <a:pt x="24" y="187"/>
                    <a:pt x="25" y="182"/>
                  </a:cubicBezTo>
                  <a:close/>
                </a:path>
              </a:pathLst>
            </a:custGeom>
            <a:solidFill>
              <a:srgbClr val="FDC9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59"/>
            <p:cNvSpPr>
              <a:spLocks/>
            </p:cNvSpPr>
            <p:nvPr/>
          </p:nvSpPr>
          <p:spPr bwMode="auto">
            <a:xfrm>
              <a:off x="3654425" y="1320801"/>
              <a:ext cx="279400" cy="177800"/>
            </a:xfrm>
            <a:custGeom>
              <a:avLst/>
              <a:gdLst>
                <a:gd name="T0" fmla="*/ 76 w 80"/>
                <a:gd name="T1" fmla="*/ 46 h 51"/>
                <a:gd name="T2" fmla="*/ 80 w 80"/>
                <a:gd name="T3" fmla="*/ 6 h 51"/>
                <a:gd name="T4" fmla="*/ 42 w 80"/>
                <a:gd name="T5" fmla="*/ 25 h 51"/>
                <a:gd name="T6" fmla="*/ 5 w 80"/>
                <a:gd name="T7" fmla="*/ 0 h 51"/>
                <a:gd name="T8" fmla="*/ 0 w 80"/>
                <a:gd name="T9" fmla="*/ 24 h 51"/>
                <a:gd name="T10" fmla="*/ 76 w 80"/>
                <a:gd name="T11" fmla="*/ 46 h 51"/>
              </a:gdLst>
              <a:ahLst/>
              <a:cxnLst>
                <a:cxn ang="0">
                  <a:pos x="T0" y="T1"/>
                </a:cxn>
                <a:cxn ang="0">
                  <a:pos x="T2" y="T3"/>
                </a:cxn>
                <a:cxn ang="0">
                  <a:pos x="T4" y="T5"/>
                </a:cxn>
                <a:cxn ang="0">
                  <a:pos x="T6" y="T7"/>
                </a:cxn>
                <a:cxn ang="0">
                  <a:pos x="T8" y="T9"/>
                </a:cxn>
                <a:cxn ang="0">
                  <a:pos x="T10" y="T11"/>
                </a:cxn>
              </a:cxnLst>
              <a:rect l="0" t="0" r="r" b="b"/>
              <a:pathLst>
                <a:path w="80" h="51">
                  <a:moveTo>
                    <a:pt x="76" y="46"/>
                  </a:moveTo>
                  <a:cubicBezTo>
                    <a:pt x="78" y="30"/>
                    <a:pt x="79" y="13"/>
                    <a:pt x="80" y="6"/>
                  </a:cubicBezTo>
                  <a:cubicBezTo>
                    <a:pt x="78" y="16"/>
                    <a:pt x="65" y="26"/>
                    <a:pt x="42" y="25"/>
                  </a:cubicBezTo>
                  <a:cubicBezTo>
                    <a:pt x="19" y="25"/>
                    <a:pt x="5" y="0"/>
                    <a:pt x="5" y="0"/>
                  </a:cubicBezTo>
                  <a:cubicBezTo>
                    <a:pt x="0" y="24"/>
                    <a:pt x="0" y="24"/>
                    <a:pt x="0" y="24"/>
                  </a:cubicBezTo>
                  <a:cubicBezTo>
                    <a:pt x="21" y="47"/>
                    <a:pt x="51" y="51"/>
                    <a:pt x="76" y="4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9278921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9"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smtClean="0">
                <a:solidFill>
                  <a:srgbClr val="ED6B00"/>
                </a:solidFill>
                <a:latin typeface="Calibri"/>
                <a:ea typeface="Calibri"/>
                <a:cs typeface="Calibri"/>
                <a:sym typeface="Calibri"/>
              </a:rPr>
              <a:t>FIRMA DE LAS LIQUIDACIONES DE REMUNERACIONES</a:t>
            </a:r>
          </a:p>
          <a:p>
            <a:pPr lvl="0">
              <a:lnSpc>
                <a:spcPct val="80000"/>
              </a:lnSpc>
            </a:pPr>
            <a:r>
              <a:rPr lang="es-ES_tradnl" sz="2800" dirty="0" smtClean="0">
                <a:solidFill>
                  <a:srgbClr val="A93501"/>
                </a:solidFill>
                <a:latin typeface="Calibri"/>
                <a:ea typeface="Calibri"/>
                <a:cs typeface="Calibri"/>
                <a:sym typeface="Calibri"/>
              </a:rPr>
              <a:t>POR PARTE DEL TRABAJADOR</a:t>
            </a:r>
            <a:endParaRPr lang="pt-BR" sz="2800" b="0" i="0" u="none" strike="noStrike" cap="none" dirty="0">
              <a:solidFill>
                <a:srgbClr val="A9350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xmlns="" id="{61D212E6-6FA8-4FFC-9A18-7124142FD83F}"/>
              </a:ext>
            </a:extLst>
          </p:cNvPr>
          <p:cNvPicPr>
            <a:picLocks noChangeAspect="1"/>
          </p:cNvPicPr>
          <p:nvPr/>
        </p:nvPicPr>
        <p:blipFill>
          <a:blip r:embed="rId3" cstate="print"/>
          <a:stretch>
            <a:fillRect/>
          </a:stretch>
        </p:blipFill>
        <p:spPr>
          <a:xfrm>
            <a:off x="871145" y="2440723"/>
            <a:ext cx="1980982" cy="195725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3" name="Imagen 12">
            <a:extLst>
              <a:ext uri="{FF2B5EF4-FFF2-40B4-BE49-F238E27FC236}">
                <a16:creationId xmlns:a16="http://schemas.microsoft.com/office/drawing/2014/main" xmlns="" id="{833E2CC9-161B-4A3C-8FDD-B39F6E9A8D23}"/>
              </a:ext>
            </a:extLst>
          </p:cNvPr>
          <p:cNvPicPr>
            <a:picLocks noChangeAspect="1"/>
          </p:cNvPicPr>
          <p:nvPr/>
        </p:nvPicPr>
        <p:blipFill>
          <a:blip r:embed="rId4" cstate="print"/>
          <a:stretch>
            <a:fillRect/>
          </a:stretch>
        </p:blipFill>
        <p:spPr>
          <a:xfrm>
            <a:off x="6837515" y="5153196"/>
            <a:ext cx="2257425" cy="2019300"/>
          </a:xfrm>
          <a:prstGeom prst="rect">
            <a:avLst/>
          </a:prstGeom>
        </p:spPr>
      </p:pic>
      <p:grpSp>
        <p:nvGrpSpPr>
          <p:cNvPr id="5" name="Agrupar 4"/>
          <p:cNvGrpSpPr/>
          <p:nvPr/>
        </p:nvGrpSpPr>
        <p:grpSpPr>
          <a:xfrm>
            <a:off x="3361472" y="2189244"/>
            <a:ext cx="5826557" cy="2516878"/>
            <a:chOff x="3555691" y="2383465"/>
            <a:chExt cx="5826557" cy="2516878"/>
          </a:xfrm>
        </p:grpSpPr>
        <p:sp>
          <p:nvSpPr>
            <p:cNvPr id="14" name="Google Shape;173;p6"/>
            <p:cNvSpPr/>
            <p:nvPr/>
          </p:nvSpPr>
          <p:spPr>
            <a:xfrm>
              <a:off x="3555691" y="2704152"/>
              <a:ext cx="5826557" cy="2196191"/>
            </a:xfrm>
            <a:prstGeom prst="roundRect">
              <a:avLst>
                <a:gd name="adj" fmla="val 1592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 name="Rectángulo 3"/>
            <p:cNvSpPr/>
            <p:nvPr/>
          </p:nvSpPr>
          <p:spPr>
            <a:xfrm>
              <a:off x="3834812" y="2889978"/>
              <a:ext cx="5248638" cy="1815882"/>
            </a:xfrm>
            <a:prstGeom prst="rect">
              <a:avLst/>
            </a:prstGeom>
          </p:spPr>
          <p:txBody>
            <a:bodyPr wrap="square">
              <a:spAutoFit/>
            </a:bodyPr>
            <a:lstStyle/>
            <a:p>
              <a:r>
                <a:rPr lang="es-ES_tradnl" sz="1600" dirty="0">
                  <a:latin typeface="Calibri"/>
                  <a:cs typeface="Calibri"/>
                </a:rPr>
                <a:t>No se ha establecido la obligación de que el trabajador firme las liquidaciones de remuneración para entender que el empleador ha cumplido su obligación de entregar las liquidaciones de remuneración al momento de que estas han sido pagadas, por lo que el empleador no está obligado a mantener copia firmadas de estas liquidaciones de remuneración.</a:t>
              </a:r>
              <a:endParaRPr lang="es-ES" sz="1600" dirty="0">
                <a:latin typeface="Calibri"/>
                <a:cs typeface="Calibri"/>
              </a:endParaRPr>
            </a:p>
          </p:txBody>
        </p:sp>
        <p:pic>
          <p:nvPicPr>
            <p:cNvPr id="16" name="Imagen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5720" y="2383465"/>
              <a:ext cx="500374" cy="477100"/>
            </a:xfrm>
            <a:prstGeom prst="rect">
              <a:avLst/>
            </a:prstGeom>
          </p:spPr>
        </p:pic>
      </p:grpSp>
      <p:sp>
        <p:nvSpPr>
          <p:cNvPr id="19" name="Google Shape;173;p6"/>
          <p:cNvSpPr/>
          <p:nvPr/>
        </p:nvSpPr>
        <p:spPr>
          <a:xfrm>
            <a:off x="356922" y="5173726"/>
            <a:ext cx="5826557" cy="1408322"/>
          </a:xfrm>
          <a:prstGeom prst="roundRect">
            <a:avLst>
              <a:gd name="adj" fmla="val 1592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 name="Rectángulo 19"/>
          <p:cNvSpPr/>
          <p:nvPr/>
        </p:nvSpPr>
        <p:spPr>
          <a:xfrm>
            <a:off x="636043" y="5359551"/>
            <a:ext cx="5248638" cy="1077218"/>
          </a:xfrm>
          <a:prstGeom prst="rect">
            <a:avLst/>
          </a:prstGeom>
        </p:spPr>
        <p:txBody>
          <a:bodyPr wrap="square">
            <a:spAutoFit/>
          </a:bodyPr>
          <a:lstStyle/>
          <a:p>
            <a:r>
              <a:rPr lang="es-ES_tradnl" sz="1600" dirty="0">
                <a:latin typeface="Calibri"/>
                <a:cs typeface="Calibri"/>
              </a:rPr>
              <a:t>Es  un medio idóneo para acreditar el pago de las remuneraciones del trabajador por parte del empleador, como así también el que estas liquidaciones se hayan entregado.</a:t>
            </a:r>
            <a:endParaRPr lang="es-ES" sz="1600" dirty="0">
              <a:latin typeface="Calibri"/>
              <a:cs typeface="Calibri"/>
            </a:endParaRPr>
          </a:p>
        </p:txBody>
      </p:sp>
      <p:pic>
        <p:nvPicPr>
          <p:cNvPr id="21" name="Imagen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951" y="4853038"/>
            <a:ext cx="500374" cy="477100"/>
          </a:xfrm>
          <a:prstGeom prst="rect">
            <a:avLst/>
          </a:prstGeom>
        </p:spPr>
      </p:pic>
    </p:spTree>
    <p:extLst>
      <p:ext uri="{BB962C8B-B14F-4D97-AF65-F5344CB8AC3E}">
        <p14:creationId xmlns:p14="http://schemas.microsoft.com/office/powerpoint/2010/main" val="16978108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516396" y="2471088"/>
            <a:ext cx="4385267" cy="4087603"/>
          </a:xfrm>
          <a:prstGeom prst="roundRect">
            <a:avLst>
              <a:gd name="adj" fmla="val 7668"/>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919772" y="2733313"/>
            <a:ext cx="3603351" cy="3539390"/>
          </a:xfrm>
          <a:prstGeom prst="rect">
            <a:avLst/>
          </a:prstGeom>
          <a:noFill/>
          <a:ln>
            <a:noFill/>
          </a:ln>
        </p:spPr>
        <p:txBody>
          <a:bodyPr spcFirstLastPara="1" wrap="square" lIns="91425" tIns="45700" rIns="91425" bIns="45700" anchor="t" anchorCtr="0">
            <a:spAutoFit/>
          </a:bodyPr>
          <a:lstStyle/>
          <a:p>
            <a:r>
              <a:rPr lang="es-ES_tradnl" sz="1600" dirty="0">
                <a:latin typeface="Calibri" panose="020F0502020204030204" pitchFamily="34" charset="0"/>
                <a:cs typeface="Calibri" panose="020F0502020204030204" pitchFamily="34" charset="0"/>
              </a:rPr>
              <a:t>Las liquidaciones de remuneraciones de acuerdo a lo establecido en el artículo 54 del Código del Trabajo deben contener a lo menos los siguientes antecedentes:</a:t>
            </a:r>
          </a:p>
          <a:p>
            <a:endParaRPr lang="es-ES_tradnl" sz="1600" dirty="0">
              <a:latin typeface="Calibri" panose="020F0502020204030204" pitchFamily="34" charset="0"/>
              <a:cs typeface="Calibri" panose="020F0502020204030204" pitchFamily="34" charset="0"/>
            </a:endParaRPr>
          </a:p>
          <a:p>
            <a:pPr marL="285750" indent="-285750">
              <a:buFont typeface="Arial"/>
              <a:buChar char="•"/>
            </a:pPr>
            <a:r>
              <a:rPr lang="es-ES_tradnl" sz="1600" dirty="0">
                <a:latin typeface="Calibri" panose="020F0502020204030204" pitchFamily="34" charset="0"/>
                <a:cs typeface="Calibri" panose="020F0502020204030204" pitchFamily="34" charset="0"/>
              </a:rPr>
              <a:t>Monto de la remuneración pagada,</a:t>
            </a:r>
          </a:p>
          <a:p>
            <a:pPr marL="285750" indent="-285750">
              <a:buFont typeface="Arial"/>
              <a:buChar char="•"/>
            </a:pPr>
            <a:r>
              <a:rPr lang="es-ES_tradnl" sz="1600" dirty="0" smtClean="0">
                <a:latin typeface="Calibri" panose="020F0502020204030204" pitchFamily="34" charset="0"/>
                <a:cs typeface="Calibri" panose="020F0502020204030204" pitchFamily="34" charset="0"/>
              </a:rPr>
              <a:t>Forma </a:t>
            </a:r>
            <a:r>
              <a:rPr lang="es-ES_tradnl" sz="1600" dirty="0">
                <a:latin typeface="Calibri" panose="020F0502020204030204" pitchFamily="34" charset="0"/>
                <a:cs typeface="Calibri" panose="020F0502020204030204" pitchFamily="34" charset="0"/>
              </a:rPr>
              <a:t>como se determinó dicha remuneración, y</a:t>
            </a:r>
          </a:p>
          <a:p>
            <a:pPr marL="285750" indent="-285750">
              <a:buFont typeface="Arial"/>
              <a:buChar char="•"/>
            </a:pPr>
            <a:r>
              <a:rPr lang="es-ES_tradnl" sz="1600" dirty="0" smtClean="0">
                <a:latin typeface="Calibri" panose="020F0502020204030204" pitchFamily="34" charset="0"/>
                <a:cs typeface="Calibri" panose="020F0502020204030204" pitchFamily="34" charset="0"/>
              </a:rPr>
              <a:t>Descuentos </a:t>
            </a:r>
            <a:r>
              <a:rPr lang="es-ES_tradnl" sz="1600" dirty="0">
                <a:latin typeface="Calibri" panose="020F0502020204030204" pitchFamily="34" charset="0"/>
                <a:cs typeface="Calibri" panose="020F0502020204030204" pitchFamily="34" charset="0"/>
              </a:rPr>
              <a:t>practicados.</a:t>
            </a:r>
          </a:p>
          <a:p>
            <a:endParaRPr lang="es-ES_tradnl" sz="1600" dirty="0">
              <a:latin typeface="Calibri" panose="020F0502020204030204" pitchFamily="34" charset="0"/>
              <a:cs typeface="Calibri" panose="020F0502020204030204" pitchFamily="34" charset="0"/>
            </a:endParaRPr>
          </a:p>
          <a:p>
            <a:r>
              <a:rPr lang="es-ES_tradnl" sz="1600" dirty="0" smtClean="0">
                <a:latin typeface="Calibri" panose="020F0502020204030204" pitchFamily="34" charset="0"/>
                <a:cs typeface="Calibri" panose="020F0502020204030204" pitchFamily="34" charset="0"/>
              </a:rPr>
              <a:t>Respecto </a:t>
            </a:r>
            <a:r>
              <a:rPr lang="es-ES_tradnl" sz="1600" dirty="0">
                <a:latin typeface="Calibri" panose="020F0502020204030204" pitchFamily="34" charset="0"/>
                <a:cs typeface="Calibri" panose="020F0502020204030204" pitchFamily="34" charset="0"/>
              </a:rPr>
              <a:t>del contenido mínimo de las liquidaciones de remuneración la Dirección del Trabajo ha señalado: Ordinario Nº 0375/0031, de 26.01.2000</a:t>
            </a:r>
            <a:endParaRPr dirty="0">
              <a:latin typeface="Calibri" panose="020F0502020204030204" pitchFamily="34" charset="0"/>
              <a:cs typeface="Calibri" panose="020F0502020204030204" pitchFamily="34" charset="0"/>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353" y="2234065"/>
            <a:ext cx="500374" cy="477100"/>
          </a:xfrm>
          <a:prstGeom prst="rect">
            <a:avLst/>
          </a:prstGeom>
        </p:spPr>
      </p:pic>
      <p:sp>
        <p:nvSpPr>
          <p:cNvPr id="6" name="Google Shape;173;p6"/>
          <p:cNvSpPr/>
          <p:nvPr/>
        </p:nvSpPr>
        <p:spPr>
          <a:xfrm>
            <a:off x="1044834" y="7903071"/>
            <a:ext cx="7629008" cy="1120878"/>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174;p6"/>
          <p:cNvSpPr txBox="1"/>
          <p:nvPr/>
        </p:nvSpPr>
        <p:spPr>
          <a:xfrm>
            <a:off x="1680439" y="8165295"/>
            <a:ext cx="6583093" cy="800179"/>
          </a:xfrm>
          <a:prstGeom prst="rect">
            <a:avLst/>
          </a:prstGeom>
          <a:noFill/>
          <a:ln>
            <a:noFill/>
          </a:ln>
        </p:spPr>
        <p:txBody>
          <a:bodyPr spcFirstLastPara="1" wrap="square" lIns="91425" tIns="45700" rIns="91425" bIns="45700" anchor="t" anchorCtr="0">
            <a:spAutoFit/>
          </a:bodyPr>
          <a:lstStyle/>
          <a:p>
            <a:r>
              <a:rPr lang="es-CL" sz="1600" dirty="0" smtClean="0">
                <a:latin typeface="Calibri" panose="020F0502020204030204" pitchFamily="34" charset="0"/>
                <a:cs typeface="Calibri" panose="020F0502020204030204" pitchFamily="34" charset="0"/>
              </a:rPr>
              <a:t>Cuadro preguntas</a:t>
            </a:r>
            <a:endParaRPr lang="es-CL" sz="1600" dirty="0">
              <a:latin typeface="Calibri" panose="020F0502020204030204" pitchFamily="34" charset="0"/>
              <a:cs typeface="Calibri" panose="020F0502020204030204" pitchFamily="34" charset="0"/>
            </a:endParaRPr>
          </a:p>
          <a:p>
            <a:r>
              <a:rPr lang="es-CL" sz="1600" dirty="0">
                <a:latin typeface="Calibri" panose="020F0502020204030204" pitchFamily="34" charset="0"/>
                <a:cs typeface="Calibri" panose="020F0502020204030204" pitchFamily="34" charset="0"/>
              </a:rPr>
              <a:t/>
            </a:r>
            <a:br>
              <a:rPr lang="es-CL" sz="1600"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1366" y="7661801"/>
            <a:ext cx="482540" cy="482540"/>
          </a:xfrm>
          <a:prstGeom prst="rect">
            <a:avLst/>
          </a:prstGeom>
        </p:spPr>
      </p:pic>
      <p:sp>
        <p:nvSpPr>
          <p:cNvPr id="9"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smtClean="0">
                <a:solidFill>
                  <a:srgbClr val="ED6B00"/>
                </a:solidFill>
                <a:latin typeface="Calibri"/>
                <a:ea typeface="Calibri"/>
                <a:cs typeface="Calibri"/>
                <a:sym typeface="Calibri"/>
              </a:rPr>
              <a:t>CONTENIDO MÍNIMO DE LAS </a:t>
            </a:r>
            <a:r>
              <a:rPr lang="es-ES_tradnl" sz="2800" dirty="0" smtClean="0">
                <a:solidFill>
                  <a:srgbClr val="A93501"/>
                </a:solidFill>
                <a:latin typeface="Calibri"/>
                <a:ea typeface="Calibri"/>
                <a:cs typeface="Calibri"/>
                <a:sym typeface="Calibri"/>
              </a:rPr>
              <a:t>LIQUIDACIONES</a:t>
            </a:r>
          </a:p>
          <a:p>
            <a:pPr lvl="0">
              <a:lnSpc>
                <a:spcPct val="80000"/>
              </a:lnSpc>
            </a:pPr>
            <a:r>
              <a:rPr lang="es-ES_tradnl" sz="2800" dirty="0" smtClean="0">
                <a:solidFill>
                  <a:srgbClr val="A93501"/>
                </a:solidFill>
                <a:latin typeface="Calibri"/>
                <a:ea typeface="Calibri"/>
                <a:cs typeface="Calibri"/>
                <a:sym typeface="Calibri"/>
              </a:rPr>
              <a:t>DE REMUNERACIÓN</a:t>
            </a:r>
            <a:endParaRPr lang="pt-BR" sz="2800" b="0" i="0" u="none" strike="noStrike" cap="none" dirty="0">
              <a:solidFill>
                <a:srgbClr val="A93501"/>
              </a:solidFill>
              <a:latin typeface="Calibri"/>
              <a:ea typeface="Calibri"/>
              <a:cs typeface="Calibri"/>
              <a:sym typeface="Calibri"/>
            </a:endParaRPr>
          </a:p>
        </p:txBody>
      </p:sp>
      <p:pic>
        <p:nvPicPr>
          <p:cNvPr id="11" name="Imagen 10">
            <a:extLst>
              <a:ext uri="{FF2B5EF4-FFF2-40B4-BE49-F238E27FC236}">
                <a16:creationId xmlns:a16="http://schemas.microsoft.com/office/drawing/2014/main" xmlns="" id="{978ED062-7FE1-4810-A6F3-F010BD6EFFDC}"/>
              </a:ext>
            </a:extLst>
          </p:cNvPr>
          <p:cNvPicPr>
            <a:picLocks noChangeAspect="1"/>
          </p:cNvPicPr>
          <p:nvPr/>
        </p:nvPicPr>
        <p:blipFill>
          <a:blip r:embed="rId5"/>
          <a:stretch>
            <a:fillRect/>
          </a:stretch>
        </p:blipFill>
        <p:spPr>
          <a:xfrm rot="898667">
            <a:off x="5228570" y="2226343"/>
            <a:ext cx="3630466" cy="4684253"/>
          </a:xfrm>
          <a:prstGeom prst="rect">
            <a:avLst/>
          </a:prstGeom>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21236569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865948" y="2605548"/>
            <a:ext cx="7732366" cy="3639401"/>
          </a:xfrm>
          <a:prstGeom prst="roundRect">
            <a:avLst>
              <a:gd name="adj" fmla="val 9861"/>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1255625" y="2867773"/>
            <a:ext cx="6964150" cy="3046947"/>
          </a:xfrm>
          <a:prstGeom prst="rect">
            <a:avLst/>
          </a:prstGeom>
          <a:noFill/>
          <a:ln>
            <a:noFill/>
          </a:ln>
        </p:spPr>
        <p:txBody>
          <a:bodyPr spcFirstLastPara="1" wrap="square" lIns="91425" tIns="45700" rIns="91425" bIns="45700" anchor="t" anchorCtr="0">
            <a:spAutoFit/>
          </a:bodyPr>
          <a:lstStyle/>
          <a:p>
            <a:r>
              <a:rPr lang="es-ES_tradnl" sz="1600" dirty="0">
                <a:latin typeface="Calibri" panose="020F0502020204030204" pitchFamily="34" charset="0"/>
                <a:cs typeface="Calibri" panose="020F0502020204030204" pitchFamily="34" charset="0"/>
              </a:rPr>
              <a:t>Si bien esta situación no se encuentra regulada en el código del Trabajo la Dirección del Trabajo ha señalado que resulta factible que el comprobante de pago de remuneraciones puede ser entregado a través de un sistema computacional o vía internet, en la medida que se cumpla con determinados requisitos.</a:t>
            </a:r>
          </a:p>
          <a:p>
            <a:endParaRPr lang="es-ES_tradnl" sz="1600" dirty="0">
              <a:latin typeface="Calibri" panose="020F0502020204030204" pitchFamily="34" charset="0"/>
              <a:cs typeface="Calibri" panose="020F0502020204030204" pitchFamily="34" charset="0"/>
            </a:endParaRPr>
          </a:p>
          <a:p>
            <a:pPr marL="342900" indent="-342900">
              <a:buFont typeface="+mj-lt"/>
              <a:buAutoNum type="arabicPeriod"/>
            </a:pPr>
            <a:r>
              <a:rPr lang="es-ES_tradnl" sz="1600" dirty="0" smtClean="0">
                <a:latin typeface="Calibri" panose="020F0502020204030204" pitchFamily="34" charset="0"/>
                <a:cs typeface="Calibri" panose="020F0502020204030204" pitchFamily="34" charset="0"/>
              </a:rPr>
              <a:t>Los </a:t>
            </a:r>
            <a:r>
              <a:rPr lang="es-ES_tradnl" sz="1600" dirty="0">
                <a:latin typeface="Calibri" panose="020F0502020204030204" pitchFamily="34" charset="0"/>
                <a:cs typeface="Calibri" panose="020F0502020204030204" pitchFamily="34" charset="0"/>
              </a:rPr>
              <a:t>trabajadores deben consentir expresamente que su documentación derivada de la relación laboral sea confeccionada, procesada y remitida de manera electrónica. </a:t>
            </a:r>
          </a:p>
          <a:p>
            <a:pPr marL="342900" indent="-342900">
              <a:buFont typeface="+mj-lt"/>
              <a:buAutoNum type="arabicPeriod"/>
            </a:pPr>
            <a:r>
              <a:rPr lang="es-ES_tradnl" sz="1600" dirty="0">
                <a:latin typeface="Calibri" panose="020F0502020204030204" pitchFamily="34" charset="0"/>
                <a:cs typeface="Calibri" panose="020F0502020204030204" pitchFamily="34" charset="0"/>
              </a:rPr>
              <a:t>Una vez finalizada su confección el sistema debe enviar inmediatamente el documento por correo electrónico a la casilla particular que previamente el trabajador haya indicado a su empleador.</a:t>
            </a:r>
            <a:endParaRPr dirty="0">
              <a:latin typeface="Calibri" panose="020F0502020204030204" pitchFamily="34" charset="0"/>
              <a:cs typeface="Calibri" panose="020F0502020204030204" pitchFamily="34" charset="0"/>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004" y="2368525"/>
            <a:ext cx="500374" cy="477100"/>
          </a:xfrm>
          <a:prstGeom prst="rect">
            <a:avLst/>
          </a:prstGeom>
        </p:spPr>
      </p:pic>
      <p:sp>
        <p:nvSpPr>
          <p:cNvPr id="6" name="Google Shape;173;p6"/>
          <p:cNvSpPr/>
          <p:nvPr/>
        </p:nvSpPr>
        <p:spPr>
          <a:xfrm>
            <a:off x="1044834" y="7903071"/>
            <a:ext cx="7629008" cy="1120878"/>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174;p6"/>
          <p:cNvSpPr txBox="1"/>
          <p:nvPr/>
        </p:nvSpPr>
        <p:spPr>
          <a:xfrm>
            <a:off x="1680439" y="8165295"/>
            <a:ext cx="6583093" cy="800179"/>
          </a:xfrm>
          <a:prstGeom prst="rect">
            <a:avLst/>
          </a:prstGeom>
          <a:noFill/>
          <a:ln>
            <a:noFill/>
          </a:ln>
        </p:spPr>
        <p:txBody>
          <a:bodyPr spcFirstLastPara="1" wrap="square" lIns="91425" tIns="45700" rIns="91425" bIns="45700" anchor="t" anchorCtr="0">
            <a:spAutoFit/>
          </a:bodyPr>
          <a:lstStyle/>
          <a:p>
            <a:r>
              <a:rPr lang="es-CL" sz="1600" dirty="0" smtClean="0">
                <a:latin typeface="Calibri" panose="020F0502020204030204" pitchFamily="34" charset="0"/>
                <a:cs typeface="Calibri" panose="020F0502020204030204" pitchFamily="34" charset="0"/>
              </a:rPr>
              <a:t>Cuadro preguntas</a:t>
            </a:r>
            <a:endParaRPr lang="es-CL" sz="1600" dirty="0">
              <a:latin typeface="Calibri" panose="020F0502020204030204" pitchFamily="34" charset="0"/>
              <a:cs typeface="Calibri" panose="020F0502020204030204" pitchFamily="34" charset="0"/>
            </a:endParaRPr>
          </a:p>
          <a:p>
            <a:r>
              <a:rPr lang="es-CL" sz="1600" dirty="0">
                <a:latin typeface="Calibri" panose="020F0502020204030204" pitchFamily="34" charset="0"/>
                <a:cs typeface="Calibri" panose="020F0502020204030204" pitchFamily="34" charset="0"/>
              </a:rPr>
              <a:t/>
            </a:r>
            <a:br>
              <a:rPr lang="es-CL" sz="1600"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1366" y="7661801"/>
            <a:ext cx="482540" cy="482540"/>
          </a:xfrm>
          <a:prstGeom prst="rect">
            <a:avLst/>
          </a:prstGeom>
        </p:spPr>
      </p:pic>
      <p:sp>
        <p:nvSpPr>
          <p:cNvPr id="9"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smtClean="0">
                <a:solidFill>
                  <a:srgbClr val="ED6B00"/>
                </a:solidFill>
                <a:latin typeface="Calibri"/>
                <a:ea typeface="Calibri"/>
                <a:cs typeface="Calibri"/>
                <a:sym typeface="Calibri"/>
              </a:rPr>
              <a:t>ENTREGA DE LAS LIQUIDACIONES DE REMUNERACIÓN </a:t>
            </a:r>
          </a:p>
          <a:p>
            <a:pPr lvl="0">
              <a:lnSpc>
                <a:spcPct val="80000"/>
              </a:lnSpc>
            </a:pPr>
            <a:r>
              <a:rPr lang="es-ES_tradnl" sz="2800" dirty="0" smtClean="0">
                <a:solidFill>
                  <a:srgbClr val="A93501"/>
                </a:solidFill>
                <a:latin typeface="Calibri"/>
                <a:ea typeface="Calibri"/>
                <a:cs typeface="Calibri"/>
                <a:sym typeface="Calibri"/>
              </a:rPr>
              <a:t>VÍA SISTEMA COMPUTACIONAL</a:t>
            </a:r>
            <a:endParaRPr lang="pt-BR" sz="2800" b="0" i="0" u="none" strike="noStrike" cap="none" dirty="0">
              <a:solidFill>
                <a:srgbClr val="A93501"/>
              </a:solidFill>
              <a:latin typeface="Calibri"/>
              <a:ea typeface="Calibri"/>
              <a:cs typeface="Calibri"/>
              <a:sym typeface="Calibri"/>
            </a:endParaRPr>
          </a:p>
        </p:txBody>
      </p:sp>
    </p:spTree>
    <p:extLst>
      <p:ext uri="{BB962C8B-B14F-4D97-AF65-F5344CB8AC3E}">
        <p14:creationId xmlns:p14="http://schemas.microsoft.com/office/powerpoint/2010/main" val="40969845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444476" y="2415035"/>
            <a:ext cx="5740970" cy="4231764"/>
          </a:xfrm>
          <a:prstGeom prst="roundRect">
            <a:avLst>
              <a:gd name="adj" fmla="val 9861"/>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832316" y="2677260"/>
            <a:ext cx="4818878" cy="3785611"/>
          </a:xfrm>
          <a:prstGeom prst="rect">
            <a:avLst/>
          </a:prstGeom>
          <a:noFill/>
          <a:ln>
            <a:noFill/>
          </a:ln>
        </p:spPr>
        <p:txBody>
          <a:bodyPr spcFirstLastPara="1" wrap="square" lIns="91425" tIns="45700" rIns="91425" bIns="45700" anchor="t" anchorCtr="0">
            <a:spAutoFit/>
          </a:bodyPr>
          <a:lstStyle/>
          <a:p>
            <a:pPr marL="285750" indent="-285750">
              <a:buFont typeface="Arial"/>
              <a:buChar char="•"/>
            </a:pPr>
            <a:r>
              <a:rPr lang="es-ES_tradnl" sz="1600" dirty="0" smtClean="0">
                <a:latin typeface="Calibri" panose="020F0502020204030204" pitchFamily="34" charset="0"/>
                <a:cs typeface="Calibri" panose="020F0502020204030204" pitchFamily="34" charset="0"/>
              </a:rPr>
              <a:t>La </a:t>
            </a:r>
            <a:r>
              <a:rPr lang="es-ES_tradnl" sz="1600" dirty="0">
                <a:latin typeface="Calibri" panose="020F0502020204030204" pitchFamily="34" charset="0"/>
                <a:cs typeface="Calibri" panose="020F0502020204030204" pitchFamily="34" charset="0"/>
              </a:rPr>
              <a:t>liquidación de remuneraciones firmada por el trabajador</a:t>
            </a:r>
          </a:p>
          <a:p>
            <a:pPr marL="285750" indent="-285750">
              <a:buFont typeface="Arial"/>
              <a:buChar char="•"/>
            </a:pPr>
            <a:endParaRPr lang="es-ES_tradnl" sz="1600" dirty="0">
              <a:latin typeface="Calibri" panose="020F0502020204030204" pitchFamily="34" charset="0"/>
              <a:cs typeface="Calibri" panose="020F0502020204030204" pitchFamily="34" charset="0"/>
            </a:endParaRPr>
          </a:p>
          <a:p>
            <a:pPr marL="285750" indent="-285750">
              <a:buFont typeface="Arial"/>
              <a:buChar char="•"/>
            </a:pPr>
            <a:r>
              <a:rPr lang="es-ES_tradnl" sz="1600" dirty="0" smtClean="0">
                <a:latin typeface="Calibri" panose="020F0502020204030204" pitchFamily="34" charset="0"/>
                <a:cs typeface="Calibri" panose="020F0502020204030204" pitchFamily="34" charset="0"/>
              </a:rPr>
              <a:t>Los </a:t>
            </a:r>
            <a:r>
              <a:rPr lang="es-ES_tradnl" sz="1600" dirty="0">
                <a:latin typeface="Calibri" panose="020F0502020204030204" pitchFamily="34" charset="0"/>
                <a:cs typeface="Calibri" panose="020F0502020204030204" pitchFamily="34" charset="0"/>
              </a:rPr>
              <a:t>comprobantes de depósito o transferencia de fondos cuando se ha acordado el pago vía deposito en una cuenta bancaria</a:t>
            </a:r>
          </a:p>
          <a:p>
            <a:pPr marL="285750" indent="-285750">
              <a:buFont typeface="Arial"/>
              <a:buChar char="•"/>
            </a:pPr>
            <a:endParaRPr lang="es-ES_tradnl" sz="1600" dirty="0">
              <a:latin typeface="Calibri" panose="020F0502020204030204" pitchFamily="34" charset="0"/>
              <a:cs typeface="Calibri" panose="020F0502020204030204" pitchFamily="34" charset="0"/>
            </a:endParaRPr>
          </a:p>
          <a:p>
            <a:pPr marL="285750" indent="-285750">
              <a:buFont typeface="Arial"/>
              <a:buChar char="•"/>
            </a:pPr>
            <a:r>
              <a:rPr lang="es-ES_tradnl" sz="1600" dirty="0" smtClean="0">
                <a:latin typeface="Calibri" panose="020F0502020204030204" pitchFamily="34" charset="0"/>
                <a:cs typeface="Calibri" panose="020F0502020204030204" pitchFamily="34" charset="0"/>
              </a:rPr>
              <a:t>Las </a:t>
            </a:r>
            <a:r>
              <a:rPr lang="es-ES_tradnl" sz="1600" dirty="0">
                <a:latin typeface="Calibri" panose="020F0502020204030204" pitchFamily="34" charset="0"/>
                <a:cs typeface="Calibri" panose="020F0502020204030204" pitchFamily="34" charset="0"/>
              </a:rPr>
              <a:t>anotaciones del libro de remuneraciones si esta han sido firmada por los trabajadores de acuerdo a lo señalado en el artículo 12 del Decreto Nº 375, del año 1969</a:t>
            </a:r>
          </a:p>
          <a:p>
            <a:pPr marL="285750" indent="-285750">
              <a:buFont typeface="Arial"/>
              <a:buChar char="•"/>
            </a:pPr>
            <a:endParaRPr lang="es-ES_tradnl" sz="1600" dirty="0" smtClean="0">
              <a:latin typeface="Calibri" panose="020F0502020204030204" pitchFamily="34" charset="0"/>
              <a:cs typeface="Calibri" panose="020F0502020204030204" pitchFamily="34" charset="0"/>
            </a:endParaRPr>
          </a:p>
          <a:p>
            <a:pPr marL="285750" indent="-285750">
              <a:buFont typeface="Arial"/>
              <a:buChar char="•"/>
            </a:pPr>
            <a:r>
              <a:rPr lang="es-ES_tradnl" sz="1600" dirty="0" smtClean="0">
                <a:latin typeface="Calibri" panose="020F0502020204030204" pitchFamily="34" charset="0"/>
                <a:cs typeface="Calibri" panose="020F0502020204030204" pitchFamily="34" charset="0"/>
              </a:rPr>
              <a:t>Cualquier </a:t>
            </a:r>
            <a:r>
              <a:rPr lang="es-ES_tradnl" sz="1600" dirty="0">
                <a:latin typeface="Calibri" panose="020F0502020204030204" pitchFamily="34" charset="0"/>
                <a:cs typeface="Calibri" panose="020F0502020204030204" pitchFamily="34" charset="0"/>
              </a:rPr>
              <a:t>documento en que conste la identificación del trabajador, el monto pagado y la oportunidad en que se realizó dicho pago.</a:t>
            </a:r>
            <a:endParaRPr dirty="0">
              <a:latin typeface="Calibri" panose="020F0502020204030204" pitchFamily="34" charset="0"/>
              <a:cs typeface="Calibri" panose="020F0502020204030204" pitchFamily="34" charset="0"/>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136" y="2178012"/>
            <a:ext cx="500374" cy="477100"/>
          </a:xfrm>
          <a:prstGeom prst="rect">
            <a:avLst/>
          </a:prstGeom>
        </p:spPr>
      </p:pic>
      <p:sp>
        <p:nvSpPr>
          <p:cNvPr id="9"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smtClean="0">
                <a:solidFill>
                  <a:srgbClr val="ED6B00"/>
                </a:solidFill>
                <a:latin typeface="Calibri"/>
                <a:ea typeface="Calibri"/>
                <a:cs typeface="Calibri"/>
                <a:sym typeface="Calibri"/>
              </a:rPr>
              <a:t>MEDIO PARA ACREDITAR LA EFECTIVIDAD </a:t>
            </a:r>
          </a:p>
          <a:p>
            <a:pPr lvl="0">
              <a:lnSpc>
                <a:spcPct val="80000"/>
              </a:lnSpc>
            </a:pPr>
            <a:r>
              <a:rPr lang="es-ES_tradnl" sz="2800" dirty="0" smtClean="0">
                <a:solidFill>
                  <a:srgbClr val="A93501"/>
                </a:solidFill>
                <a:latin typeface="Calibri"/>
                <a:ea typeface="Calibri"/>
                <a:cs typeface="Calibri"/>
                <a:sym typeface="Calibri"/>
              </a:rPr>
              <a:t>DE PAGO DE LAS REMUNERACIONES</a:t>
            </a:r>
            <a:endParaRPr lang="pt-BR" sz="2800" b="0" i="0" u="none" strike="noStrike" cap="none" dirty="0">
              <a:solidFill>
                <a:srgbClr val="A93501"/>
              </a:solidFill>
              <a:latin typeface="Calibri"/>
              <a:ea typeface="Calibri"/>
              <a:cs typeface="Calibri"/>
              <a:sym typeface="Calibri"/>
            </a:endParaRPr>
          </a:p>
        </p:txBody>
      </p:sp>
      <p:grpSp>
        <p:nvGrpSpPr>
          <p:cNvPr id="6" name="Group 200"/>
          <p:cNvGrpSpPr/>
          <p:nvPr/>
        </p:nvGrpSpPr>
        <p:grpSpPr>
          <a:xfrm rot="6300000">
            <a:off x="6012670" y="4060843"/>
            <a:ext cx="4163586" cy="3528979"/>
            <a:chOff x="8467725" y="647700"/>
            <a:chExt cx="2822575" cy="2392363"/>
          </a:xfrm>
        </p:grpSpPr>
        <p:sp>
          <p:nvSpPr>
            <p:cNvPr id="7" name="Freeform 146"/>
            <p:cNvSpPr>
              <a:spLocks/>
            </p:cNvSpPr>
            <p:nvPr/>
          </p:nvSpPr>
          <p:spPr bwMode="auto">
            <a:xfrm>
              <a:off x="8521700" y="2357438"/>
              <a:ext cx="681037" cy="682625"/>
            </a:xfrm>
            <a:custGeom>
              <a:avLst/>
              <a:gdLst>
                <a:gd name="T0" fmla="*/ 1 w 179"/>
                <a:gd name="T1" fmla="*/ 90 h 179"/>
                <a:gd name="T2" fmla="*/ 91 w 179"/>
                <a:gd name="T3" fmla="*/ 178 h 179"/>
                <a:gd name="T4" fmla="*/ 179 w 179"/>
                <a:gd name="T5" fmla="*/ 89 h 179"/>
                <a:gd name="T6" fmla="*/ 89 w 179"/>
                <a:gd name="T7" fmla="*/ 1 h 179"/>
                <a:gd name="T8" fmla="*/ 1 w 179"/>
                <a:gd name="T9" fmla="*/ 90 h 179"/>
              </a:gdLst>
              <a:ahLst/>
              <a:cxnLst>
                <a:cxn ang="0">
                  <a:pos x="T0" y="T1"/>
                </a:cxn>
                <a:cxn ang="0">
                  <a:pos x="T2" y="T3"/>
                </a:cxn>
                <a:cxn ang="0">
                  <a:pos x="T4" y="T5"/>
                </a:cxn>
                <a:cxn ang="0">
                  <a:pos x="T6" y="T7"/>
                </a:cxn>
                <a:cxn ang="0">
                  <a:pos x="T8" y="T9"/>
                </a:cxn>
              </a:cxnLst>
              <a:rect l="0" t="0" r="r" b="b"/>
              <a:pathLst>
                <a:path w="179" h="179">
                  <a:moveTo>
                    <a:pt x="1" y="90"/>
                  </a:moveTo>
                  <a:cubicBezTo>
                    <a:pt x="1" y="139"/>
                    <a:pt x="42" y="179"/>
                    <a:pt x="91" y="178"/>
                  </a:cubicBezTo>
                  <a:cubicBezTo>
                    <a:pt x="140" y="178"/>
                    <a:pt x="179" y="138"/>
                    <a:pt x="179" y="89"/>
                  </a:cubicBezTo>
                  <a:cubicBezTo>
                    <a:pt x="178" y="40"/>
                    <a:pt x="138" y="0"/>
                    <a:pt x="89" y="1"/>
                  </a:cubicBezTo>
                  <a:cubicBezTo>
                    <a:pt x="40" y="1"/>
                    <a:pt x="0" y="41"/>
                    <a:pt x="1" y="90"/>
                  </a:cubicBezTo>
                </a:path>
              </a:pathLst>
            </a:custGeom>
            <a:solidFill>
              <a:srgbClr val="AF5E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 name="Freeform 147"/>
            <p:cNvSpPr>
              <a:spLocks/>
            </p:cNvSpPr>
            <p:nvPr/>
          </p:nvSpPr>
          <p:spPr bwMode="auto">
            <a:xfrm>
              <a:off x="8510588" y="2346325"/>
              <a:ext cx="684212" cy="685800"/>
            </a:xfrm>
            <a:custGeom>
              <a:avLst/>
              <a:gdLst>
                <a:gd name="T0" fmla="*/ 0 w 180"/>
                <a:gd name="T1" fmla="*/ 91 h 180"/>
                <a:gd name="T2" fmla="*/ 91 w 180"/>
                <a:gd name="T3" fmla="*/ 179 h 180"/>
                <a:gd name="T4" fmla="*/ 180 w 180"/>
                <a:gd name="T5" fmla="*/ 89 h 180"/>
                <a:gd name="T6" fmla="*/ 89 w 180"/>
                <a:gd name="T7" fmla="*/ 0 h 180"/>
                <a:gd name="T8" fmla="*/ 0 w 180"/>
                <a:gd name="T9" fmla="*/ 91 h 180"/>
              </a:gdLst>
              <a:ahLst/>
              <a:cxnLst>
                <a:cxn ang="0">
                  <a:pos x="T0" y="T1"/>
                </a:cxn>
                <a:cxn ang="0">
                  <a:pos x="T2" y="T3"/>
                </a:cxn>
                <a:cxn ang="0">
                  <a:pos x="T4" y="T5"/>
                </a:cxn>
                <a:cxn ang="0">
                  <a:pos x="T6" y="T7"/>
                </a:cxn>
                <a:cxn ang="0">
                  <a:pos x="T8" y="T9"/>
                </a:cxn>
              </a:cxnLst>
              <a:rect l="0" t="0" r="r" b="b"/>
              <a:pathLst>
                <a:path w="180" h="180">
                  <a:moveTo>
                    <a:pt x="0" y="91"/>
                  </a:moveTo>
                  <a:cubicBezTo>
                    <a:pt x="1" y="140"/>
                    <a:pt x="41" y="180"/>
                    <a:pt x="91" y="179"/>
                  </a:cubicBezTo>
                  <a:cubicBezTo>
                    <a:pt x="140" y="179"/>
                    <a:pt x="180" y="138"/>
                    <a:pt x="180" y="89"/>
                  </a:cubicBezTo>
                  <a:cubicBezTo>
                    <a:pt x="179" y="39"/>
                    <a:pt x="138" y="0"/>
                    <a:pt x="89" y="0"/>
                  </a:cubicBezTo>
                  <a:cubicBezTo>
                    <a:pt x="40" y="1"/>
                    <a:pt x="0" y="41"/>
                    <a:pt x="0" y="91"/>
                  </a:cubicBezTo>
                </a:path>
              </a:pathLst>
            </a:custGeom>
            <a:solidFill>
              <a:srgbClr val="FFD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Freeform 148"/>
            <p:cNvSpPr>
              <a:spLocks/>
            </p:cNvSpPr>
            <p:nvPr/>
          </p:nvSpPr>
          <p:spPr bwMode="auto">
            <a:xfrm>
              <a:off x="8562975" y="2395538"/>
              <a:ext cx="579437" cy="582613"/>
            </a:xfrm>
            <a:custGeom>
              <a:avLst/>
              <a:gdLst>
                <a:gd name="T0" fmla="*/ 77 w 152"/>
                <a:gd name="T1" fmla="*/ 153 h 153"/>
                <a:gd name="T2" fmla="*/ 152 w 152"/>
                <a:gd name="T3" fmla="*/ 76 h 153"/>
                <a:gd name="T4" fmla="*/ 75 w 152"/>
                <a:gd name="T5" fmla="*/ 1 h 153"/>
                <a:gd name="T6" fmla="*/ 0 w 152"/>
                <a:gd name="T7" fmla="*/ 77 h 153"/>
                <a:gd name="T8" fmla="*/ 77 w 152"/>
                <a:gd name="T9" fmla="*/ 153 h 153"/>
              </a:gdLst>
              <a:ahLst/>
              <a:cxnLst>
                <a:cxn ang="0">
                  <a:pos x="T0" y="T1"/>
                </a:cxn>
                <a:cxn ang="0">
                  <a:pos x="T2" y="T3"/>
                </a:cxn>
                <a:cxn ang="0">
                  <a:pos x="T4" y="T5"/>
                </a:cxn>
                <a:cxn ang="0">
                  <a:pos x="T6" y="T7"/>
                </a:cxn>
                <a:cxn ang="0">
                  <a:pos x="T8" y="T9"/>
                </a:cxn>
              </a:cxnLst>
              <a:rect l="0" t="0" r="r" b="b"/>
              <a:pathLst>
                <a:path w="152" h="153">
                  <a:moveTo>
                    <a:pt x="77" y="153"/>
                  </a:moveTo>
                  <a:cubicBezTo>
                    <a:pt x="119" y="152"/>
                    <a:pt x="152" y="118"/>
                    <a:pt x="152" y="76"/>
                  </a:cubicBezTo>
                  <a:cubicBezTo>
                    <a:pt x="151" y="34"/>
                    <a:pt x="117" y="0"/>
                    <a:pt x="75" y="1"/>
                  </a:cubicBezTo>
                  <a:cubicBezTo>
                    <a:pt x="33" y="1"/>
                    <a:pt x="0" y="36"/>
                    <a:pt x="0" y="77"/>
                  </a:cubicBezTo>
                  <a:cubicBezTo>
                    <a:pt x="0" y="119"/>
                    <a:pt x="35" y="153"/>
                    <a:pt x="77" y="153"/>
                  </a:cubicBezTo>
                </a:path>
              </a:pathLst>
            </a:custGeom>
            <a:solidFill>
              <a:srgbClr val="AF5E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149"/>
            <p:cNvSpPr>
              <a:spLocks/>
            </p:cNvSpPr>
            <p:nvPr/>
          </p:nvSpPr>
          <p:spPr bwMode="auto">
            <a:xfrm>
              <a:off x="8597900" y="2433638"/>
              <a:ext cx="544512" cy="544513"/>
            </a:xfrm>
            <a:custGeom>
              <a:avLst/>
              <a:gdLst>
                <a:gd name="T0" fmla="*/ 72 w 143"/>
                <a:gd name="T1" fmla="*/ 143 h 143"/>
                <a:gd name="T2" fmla="*/ 143 w 143"/>
                <a:gd name="T3" fmla="*/ 71 h 143"/>
                <a:gd name="T4" fmla="*/ 71 w 143"/>
                <a:gd name="T5" fmla="*/ 0 h 143"/>
                <a:gd name="T6" fmla="*/ 0 w 143"/>
                <a:gd name="T7" fmla="*/ 72 h 143"/>
                <a:gd name="T8" fmla="*/ 72 w 143"/>
                <a:gd name="T9" fmla="*/ 143 h 143"/>
              </a:gdLst>
              <a:ahLst/>
              <a:cxnLst>
                <a:cxn ang="0">
                  <a:pos x="T0" y="T1"/>
                </a:cxn>
                <a:cxn ang="0">
                  <a:pos x="T2" y="T3"/>
                </a:cxn>
                <a:cxn ang="0">
                  <a:pos x="T4" y="T5"/>
                </a:cxn>
                <a:cxn ang="0">
                  <a:pos x="T6" y="T7"/>
                </a:cxn>
                <a:cxn ang="0">
                  <a:pos x="T8" y="T9"/>
                </a:cxn>
              </a:cxnLst>
              <a:rect l="0" t="0" r="r" b="b"/>
              <a:pathLst>
                <a:path w="143" h="143">
                  <a:moveTo>
                    <a:pt x="72" y="143"/>
                  </a:moveTo>
                  <a:cubicBezTo>
                    <a:pt x="112" y="142"/>
                    <a:pt x="143" y="110"/>
                    <a:pt x="143" y="71"/>
                  </a:cubicBezTo>
                  <a:cubicBezTo>
                    <a:pt x="143" y="31"/>
                    <a:pt x="110" y="0"/>
                    <a:pt x="71" y="0"/>
                  </a:cubicBezTo>
                  <a:cubicBezTo>
                    <a:pt x="32" y="0"/>
                    <a:pt x="0" y="33"/>
                    <a:pt x="0" y="72"/>
                  </a:cubicBezTo>
                  <a:cubicBezTo>
                    <a:pt x="1" y="111"/>
                    <a:pt x="33" y="143"/>
                    <a:pt x="72" y="143"/>
                  </a:cubicBezTo>
                </a:path>
              </a:pathLst>
            </a:custGeom>
            <a:solidFill>
              <a:srgbClr val="FFB8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Rectangle 150"/>
            <p:cNvSpPr>
              <a:spLocks noChangeArrowheads="1"/>
            </p:cNvSpPr>
            <p:nvPr/>
          </p:nvSpPr>
          <p:spPr bwMode="auto">
            <a:xfrm>
              <a:off x="8959850" y="2711450"/>
              <a:ext cx="1587" cy="1588"/>
            </a:xfrm>
            <a:prstGeom prst="rect">
              <a:avLst/>
            </a:prstGeom>
            <a:solidFill>
              <a:srgbClr val="FFF2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151"/>
            <p:cNvSpPr>
              <a:spLocks noChangeArrowheads="1"/>
            </p:cNvSpPr>
            <p:nvPr/>
          </p:nvSpPr>
          <p:spPr bwMode="auto">
            <a:xfrm>
              <a:off x="8959850" y="2711450"/>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152"/>
            <p:cNvSpPr>
              <a:spLocks/>
            </p:cNvSpPr>
            <p:nvPr/>
          </p:nvSpPr>
          <p:spPr bwMode="auto">
            <a:xfrm>
              <a:off x="8709025" y="2487613"/>
              <a:ext cx="273050" cy="400050"/>
            </a:xfrm>
            <a:custGeom>
              <a:avLst/>
              <a:gdLst>
                <a:gd name="T0" fmla="*/ 46 w 72"/>
                <a:gd name="T1" fmla="*/ 0 h 105"/>
                <a:gd name="T2" fmla="*/ 40 w 72"/>
                <a:gd name="T3" fmla="*/ 5 h 105"/>
                <a:gd name="T4" fmla="*/ 39 w 72"/>
                <a:gd name="T5" fmla="*/ 10 h 105"/>
                <a:gd name="T6" fmla="*/ 39 w 72"/>
                <a:gd name="T7" fmla="*/ 10 h 105"/>
                <a:gd name="T8" fmla="*/ 23 w 72"/>
                <a:gd name="T9" fmla="*/ 14 h 105"/>
                <a:gd name="T10" fmla="*/ 12 w 72"/>
                <a:gd name="T11" fmla="*/ 37 h 105"/>
                <a:gd name="T12" fmla="*/ 29 w 72"/>
                <a:gd name="T13" fmla="*/ 56 h 105"/>
                <a:gd name="T14" fmla="*/ 31 w 72"/>
                <a:gd name="T15" fmla="*/ 57 h 105"/>
                <a:gd name="T16" fmla="*/ 42 w 72"/>
                <a:gd name="T17" fmla="*/ 62 h 105"/>
                <a:gd name="T18" fmla="*/ 44 w 72"/>
                <a:gd name="T19" fmla="*/ 62 h 105"/>
                <a:gd name="T20" fmla="*/ 52 w 72"/>
                <a:gd name="T21" fmla="*/ 76 h 105"/>
                <a:gd name="T22" fmla="*/ 39 w 72"/>
                <a:gd name="T23" fmla="*/ 83 h 105"/>
                <a:gd name="T24" fmla="*/ 39 w 72"/>
                <a:gd name="T25" fmla="*/ 83 h 105"/>
                <a:gd name="T26" fmla="*/ 38 w 72"/>
                <a:gd name="T27" fmla="*/ 83 h 105"/>
                <a:gd name="T28" fmla="*/ 27 w 72"/>
                <a:gd name="T29" fmla="*/ 81 h 105"/>
                <a:gd name="T30" fmla="*/ 16 w 72"/>
                <a:gd name="T31" fmla="*/ 67 h 105"/>
                <a:gd name="T32" fmla="*/ 9 w 72"/>
                <a:gd name="T33" fmla="*/ 61 h 105"/>
                <a:gd name="T34" fmla="*/ 2 w 72"/>
                <a:gd name="T35" fmla="*/ 70 h 105"/>
                <a:gd name="T36" fmla="*/ 25 w 72"/>
                <a:gd name="T37" fmla="*/ 93 h 105"/>
                <a:gd name="T38" fmla="*/ 24 w 72"/>
                <a:gd name="T39" fmla="*/ 98 h 105"/>
                <a:gd name="T40" fmla="*/ 29 w 72"/>
                <a:gd name="T41" fmla="*/ 105 h 105"/>
                <a:gd name="T42" fmla="*/ 30 w 72"/>
                <a:gd name="T43" fmla="*/ 105 h 105"/>
                <a:gd name="T44" fmla="*/ 36 w 72"/>
                <a:gd name="T45" fmla="*/ 100 h 105"/>
                <a:gd name="T46" fmla="*/ 37 w 72"/>
                <a:gd name="T47" fmla="*/ 95 h 105"/>
                <a:gd name="T48" fmla="*/ 40 w 72"/>
                <a:gd name="T49" fmla="*/ 95 h 105"/>
                <a:gd name="T50" fmla="*/ 43 w 72"/>
                <a:gd name="T51" fmla="*/ 95 h 105"/>
                <a:gd name="T52" fmla="*/ 64 w 72"/>
                <a:gd name="T53" fmla="*/ 85 h 105"/>
                <a:gd name="T54" fmla="*/ 66 w 72"/>
                <a:gd name="T55" fmla="*/ 60 h 105"/>
                <a:gd name="T56" fmla="*/ 66 w 72"/>
                <a:gd name="T57" fmla="*/ 60 h 105"/>
                <a:gd name="T58" fmla="*/ 66 w 72"/>
                <a:gd name="T59" fmla="*/ 60 h 105"/>
                <a:gd name="T60" fmla="*/ 66 w 72"/>
                <a:gd name="T61" fmla="*/ 59 h 105"/>
                <a:gd name="T62" fmla="*/ 66 w 72"/>
                <a:gd name="T63" fmla="*/ 59 h 105"/>
                <a:gd name="T64" fmla="*/ 51 w 72"/>
                <a:gd name="T65" fmla="*/ 48 h 105"/>
                <a:gd name="T66" fmla="*/ 45 w 72"/>
                <a:gd name="T67" fmla="*/ 45 h 105"/>
                <a:gd name="T68" fmla="*/ 38 w 72"/>
                <a:gd name="T69" fmla="*/ 42 h 105"/>
                <a:gd name="T70" fmla="*/ 34 w 72"/>
                <a:gd name="T71" fmla="*/ 40 h 105"/>
                <a:gd name="T72" fmla="*/ 28 w 72"/>
                <a:gd name="T73" fmla="*/ 34 h 105"/>
                <a:gd name="T74" fmla="*/ 34 w 72"/>
                <a:gd name="T75" fmla="*/ 23 h 105"/>
                <a:gd name="T76" fmla="*/ 37 w 72"/>
                <a:gd name="T77" fmla="*/ 22 h 105"/>
                <a:gd name="T78" fmla="*/ 40 w 72"/>
                <a:gd name="T79" fmla="*/ 22 h 105"/>
                <a:gd name="T80" fmla="*/ 49 w 72"/>
                <a:gd name="T81" fmla="*/ 24 h 105"/>
                <a:gd name="T82" fmla="*/ 57 w 72"/>
                <a:gd name="T83" fmla="*/ 33 h 105"/>
                <a:gd name="T84" fmla="*/ 57 w 72"/>
                <a:gd name="T85" fmla="*/ 34 h 105"/>
                <a:gd name="T86" fmla="*/ 57 w 72"/>
                <a:gd name="T87" fmla="*/ 34 h 105"/>
                <a:gd name="T88" fmla="*/ 65 w 72"/>
                <a:gd name="T89" fmla="*/ 39 h 105"/>
                <a:gd name="T90" fmla="*/ 72 w 72"/>
                <a:gd name="T91" fmla="*/ 33 h 105"/>
                <a:gd name="T92" fmla="*/ 72 w 72"/>
                <a:gd name="T93" fmla="*/ 32 h 105"/>
                <a:gd name="T94" fmla="*/ 71 w 72"/>
                <a:gd name="T95" fmla="*/ 28 h 105"/>
                <a:gd name="T96" fmla="*/ 51 w 72"/>
                <a:gd name="T97" fmla="*/ 12 h 105"/>
                <a:gd name="T98" fmla="*/ 52 w 72"/>
                <a:gd name="T99" fmla="*/ 7 h 105"/>
                <a:gd name="T100" fmla="*/ 47 w 72"/>
                <a:gd name="T101" fmla="*/ 0 h 105"/>
                <a:gd name="T102" fmla="*/ 46 w 72"/>
                <a:gd name="T10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05">
                  <a:moveTo>
                    <a:pt x="46" y="0"/>
                  </a:moveTo>
                  <a:cubicBezTo>
                    <a:pt x="43" y="0"/>
                    <a:pt x="41" y="2"/>
                    <a:pt x="40" y="5"/>
                  </a:cubicBezTo>
                  <a:cubicBezTo>
                    <a:pt x="39" y="10"/>
                    <a:pt x="39" y="10"/>
                    <a:pt x="39" y="10"/>
                  </a:cubicBezTo>
                  <a:cubicBezTo>
                    <a:pt x="39" y="10"/>
                    <a:pt x="39" y="10"/>
                    <a:pt x="39" y="10"/>
                  </a:cubicBezTo>
                  <a:cubicBezTo>
                    <a:pt x="33" y="10"/>
                    <a:pt x="28" y="11"/>
                    <a:pt x="23" y="14"/>
                  </a:cubicBezTo>
                  <a:cubicBezTo>
                    <a:pt x="15" y="19"/>
                    <a:pt x="11" y="28"/>
                    <a:pt x="12" y="37"/>
                  </a:cubicBezTo>
                  <a:cubicBezTo>
                    <a:pt x="13" y="47"/>
                    <a:pt x="20" y="52"/>
                    <a:pt x="29" y="56"/>
                  </a:cubicBezTo>
                  <a:cubicBezTo>
                    <a:pt x="31" y="57"/>
                    <a:pt x="31" y="57"/>
                    <a:pt x="31" y="57"/>
                  </a:cubicBezTo>
                  <a:cubicBezTo>
                    <a:pt x="42" y="62"/>
                    <a:pt x="42" y="62"/>
                    <a:pt x="42" y="62"/>
                  </a:cubicBezTo>
                  <a:cubicBezTo>
                    <a:pt x="44" y="62"/>
                    <a:pt x="44" y="62"/>
                    <a:pt x="44" y="62"/>
                  </a:cubicBezTo>
                  <a:cubicBezTo>
                    <a:pt x="49" y="65"/>
                    <a:pt x="54" y="69"/>
                    <a:pt x="52" y="76"/>
                  </a:cubicBezTo>
                  <a:cubicBezTo>
                    <a:pt x="50" y="82"/>
                    <a:pt x="44" y="83"/>
                    <a:pt x="39" y="83"/>
                  </a:cubicBezTo>
                  <a:cubicBezTo>
                    <a:pt x="39" y="83"/>
                    <a:pt x="39" y="83"/>
                    <a:pt x="39" y="83"/>
                  </a:cubicBezTo>
                  <a:cubicBezTo>
                    <a:pt x="38" y="83"/>
                    <a:pt x="38" y="83"/>
                    <a:pt x="38" y="83"/>
                  </a:cubicBezTo>
                  <a:cubicBezTo>
                    <a:pt x="34" y="83"/>
                    <a:pt x="31" y="82"/>
                    <a:pt x="27" y="81"/>
                  </a:cubicBezTo>
                  <a:cubicBezTo>
                    <a:pt x="21" y="79"/>
                    <a:pt x="17" y="74"/>
                    <a:pt x="16" y="67"/>
                  </a:cubicBezTo>
                  <a:cubicBezTo>
                    <a:pt x="16" y="63"/>
                    <a:pt x="13" y="61"/>
                    <a:pt x="9" y="61"/>
                  </a:cubicBezTo>
                  <a:cubicBezTo>
                    <a:pt x="5" y="61"/>
                    <a:pt x="0" y="64"/>
                    <a:pt x="2" y="70"/>
                  </a:cubicBezTo>
                  <a:cubicBezTo>
                    <a:pt x="4" y="82"/>
                    <a:pt x="14" y="90"/>
                    <a:pt x="25" y="93"/>
                  </a:cubicBezTo>
                  <a:cubicBezTo>
                    <a:pt x="24" y="98"/>
                    <a:pt x="24" y="98"/>
                    <a:pt x="24" y="98"/>
                  </a:cubicBezTo>
                  <a:cubicBezTo>
                    <a:pt x="24" y="102"/>
                    <a:pt x="26" y="105"/>
                    <a:pt x="29" y="105"/>
                  </a:cubicBezTo>
                  <a:cubicBezTo>
                    <a:pt x="29" y="105"/>
                    <a:pt x="30" y="105"/>
                    <a:pt x="30" y="105"/>
                  </a:cubicBezTo>
                  <a:cubicBezTo>
                    <a:pt x="33" y="105"/>
                    <a:pt x="35" y="103"/>
                    <a:pt x="36" y="100"/>
                  </a:cubicBezTo>
                  <a:cubicBezTo>
                    <a:pt x="37" y="95"/>
                    <a:pt x="37" y="95"/>
                    <a:pt x="37" y="95"/>
                  </a:cubicBezTo>
                  <a:cubicBezTo>
                    <a:pt x="38" y="95"/>
                    <a:pt x="39" y="95"/>
                    <a:pt x="40" y="95"/>
                  </a:cubicBezTo>
                  <a:cubicBezTo>
                    <a:pt x="41" y="95"/>
                    <a:pt x="42" y="95"/>
                    <a:pt x="43" y="95"/>
                  </a:cubicBezTo>
                  <a:cubicBezTo>
                    <a:pt x="51" y="95"/>
                    <a:pt x="60" y="91"/>
                    <a:pt x="64" y="85"/>
                  </a:cubicBezTo>
                  <a:cubicBezTo>
                    <a:pt x="69" y="78"/>
                    <a:pt x="70" y="68"/>
                    <a:pt x="66" y="60"/>
                  </a:cubicBezTo>
                  <a:cubicBezTo>
                    <a:pt x="66" y="60"/>
                    <a:pt x="66" y="60"/>
                    <a:pt x="66" y="60"/>
                  </a:cubicBezTo>
                  <a:cubicBezTo>
                    <a:pt x="66" y="60"/>
                    <a:pt x="66" y="60"/>
                    <a:pt x="66" y="60"/>
                  </a:cubicBezTo>
                  <a:cubicBezTo>
                    <a:pt x="66" y="59"/>
                    <a:pt x="66" y="59"/>
                    <a:pt x="66" y="59"/>
                  </a:cubicBezTo>
                  <a:cubicBezTo>
                    <a:pt x="66" y="59"/>
                    <a:pt x="66" y="59"/>
                    <a:pt x="66" y="59"/>
                  </a:cubicBezTo>
                  <a:cubicBezTo>
                    <a:pt x="64" y="55"/>
                    <a:pt x="59" y="51"/>
                    <a:pt x="51" y="48"/>
                  </a:cubicBezTo>
                  <a:cubicBezTo>
                    <a:pt x="45" y="45"/>
                    <a:pt x="45" y="45"/>
                    <a:pt x="45" y="45"/>
                  </a:cubicBezTo>
                  <a:cubicBezTo>
                    <a:pt x="38" y="42"/>
                    <a:pt x="38" y="42"/>
                    <a:pt x="38" y="42"/>
                  </a:cubicBezTo>
                  <a:cubicBezTo>
                    <a:pt x="37" y="41"/>
                    <a:pt x="35" y="41"/>
                    <a:pt x="34" y="40"/>
                  </a:cubicBezTo>
                  <a:cubicBezTo>
                    <a:pt x="32" y="39"/>
                    <a:pt x="29" y="36"/>
                    <a:pt x="28" y="34"/>
                  </a:cubicBezTo>
                  <a:cubicBezTo>
                    <a:pt x="27" y="29"/>
                    <a:pt x="30" y="25"/>
                    <a:pt x="34" y="23"/>
                  </a:cubicBezTo>
                  <a:cubicBezTo>
                    <a:pt x="35" y="22"/>
                    <a:pt x="36" y="22"/>
                    <a:pt x="37" y="22"/>
                  </a:cubicBezTo>
                  <a:cubicBezTo>
                    <a:pt x="38" y="22"/>
                    <a:pt x="39" y="22"/>
                    <a:pt x="40" y="22"/>
                  </a:cubicBezTo>
                  <a:cubicBezTo>
                    <a:pt x="43" y="22"/>
                    <a:pt x="46" y="22"/>
                    <a:pt x="49" y="24"/>
                  </a:cubicBezTo>
                  <a:cubicBezTo>
                    <a:pt x="53" y="25"/>
                    <a:pt x="56" y="28"/>
                    <a:pt x="57" y="33"/>
                  </a:cubicBezTo>
                  <a:cubicBezTo>
                    <a:pt x="57" y="33"/>
                    <a:pt x="57" y="33"/>
                    <a:pt x="57" y="34"/>
                  </a:cubicBezTo>
                  <a:cubicBezTo>
                    <a:pt x="57" y="34"/>
                    <a:pt x="57" y="34"/>
                    <a:pt x="57" y="34"/>
                  </a:cubicBezTo>
                  <a:cubicBezTo>
                    <a:pt x="59" y="37"/>
                    <a:pt x="62" y="39"/>
                    <a:pt x="65" y="39"/>
                  </a:cubicBezTo>
                  <a:cubicBezTo>
                    <a:pt x="68" y="39"/>
                    <a:pt x="71" y="37"/>
                    <a:pt x="72" y="33"/>
                  </a:cubicBezTo>
                  <a:cubicBezTo>
                    <a:pt x="72" y="32"/>
                    <a:pt x="72" y="32"/>
                    <a:pt x="72" y="32"/>
                  </a:cubicBezTo>
                  <a:cubicBezTo>
                    <a:pt x="72" y="31"/>
                    <a:pt x="71" y="29"/>
                    <a:pt x="71" y="28"/>
                  </a:cubicBezTo>
                  <a:cubicBezTo>
                    <a:pt x="68" y="19"/>
                    <a:pt x="59" y="14"/>
                    <a:pt x="51" y="12"/>
                  </a:cubicBezTo>
                  <a:cubicBezTo>
                    <a:pt x="52" y="7"/>
                    <a:pt x="52" y="7"/>
                    <a:pt x="52" y="7"/>
                  </a:cubicBezTo>
                  <a:cubicBezTo>
                    <a:pt x="52" y="4"/>
                    <a:pt x="50" y="1"/>
                    <a:pt x="47" y="0"/>
                  </a:cubicBezTo>
                  <a:cubicBezTo>
                    <a:pt x="47" y="0"/>
                    <a:pt x="46" y="0"/>
                    <a:pt x="46" y="0"/>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153"/>
            <p:cNvSpPr>
              <a:spLocks noEditPoints="1"/>
            </p:cNvSpPr>
            <p:nvPr/>
          </p:nvSpPr>
          <p:spPr bwMode="auto">
            <a:xfrm>
              <a:off x="8510588" y="2346325"/>
              <a:ext cx="346075" cy="354013"/>
            </a:xfrm>
            <a:custGeom>
              <a:avLst/>
              <a:gdLst>
                <a:gd name="T0" fmla="*/ 0 w 91"/>
                <a:gd name="T1" fmla="*/ 93 h 93"/>
                <a:gd name="T2" fmla="*/ 0 w 91"/>
                <a:gd name="T3" fmla="*/ 93 h 93"/>
                <a:gd name="T4" fmla="*/ 0 w 91"/>
                <a:gd name="T5" fmla="*/ 93 h 93"/>
                <a:gd name="T6" fmla="*/ 0 w 91"/>
                <a:gd name="T7" fmla="*/ 93 h 93"/>
                <a:gd name="T8" fmla="*/ 0 w 91"/>
                <a:gd name="T9" fmla="*/ 93 h 93"/>
                <a:gd name="T10" fmla="*/ 0 w 91"/>
                <a:gd name="T11" fmla="*/ 93 h 93"/>
                <a:gd name="T12" fmla="*/ 0 w 91"/>
                <a:gd name="T13" fmla="*/ 93 h 93"/>
                <a:gd name="T14" fmla="*/ 0 w 91"/>
                <a:gd name="T15" fmla="*/ 93 h 93"/>
                <a:gd name="T16" fmla="*/ 0 w 91"/>
                <a:gd name="T17" fmla="*/ 93 h 93"/>
                <a:gd name="T18" fmla="*/ 0 w 91"/>
                <a:gd name="T19" fmla="*/ 92 h 93"/>
                <a:gd name="T20" fmla="*/ 0 w 91"/>
                <a:gd name="T21" fmla="*/ 92 h 93"/>
                <a:gd name="T22" fmla="*/ 0 w 91"/>
                <a:gd name="T23" fmla="*/ 92 h 93"/>
                <a:gd name="T24" fmla="*/ 0 w 91"/>
                <a:gd name="T25" fmla="*/ 92 h 93"/>
                <a:gd name="T26" fmla="*/ 0 w 91"/>
                <a:gd name="T27" fmla="*/ 92 h 93"/>
                <a:gd name="T28" fmla="*/ 0 w 91"/>
                <a:gd name="T29" fmla="*/ 92 h 93"/>
                <a:gd name="T30" fmla="*/ 0 w 91"/>
                <a:gd name="T31" fmla="*/ 92 h 93"/>
                <a:gd name="T32" fmla="*/ 0 w 91"/>
                <a:gd name="T33" fmla="*/ 92 h 93"/>
                <a:gd name="T34" fmla="*/ 0 w 91"/>
                <a:gd name="T35" fmla="*/ 92 h 93"/>
                <a:gd name="T36" fmla="*/ 0 w 91"/>
                <a:gd name="T37" fmla="*/ 92 h 93"/>
                <a:gd name="T38" fmla="*/ 0 w 91"/>
                <a:gd name="T39" fmla="*/ 92 h 93"/>
                <a:gd name="T40" fmla="*/ 0 w 91"/>
                <a:gd name="T41" fmla="*/ 92 h 93"/>
                <a:gd name="T42" fmla="*/ 0 w 91"/>
                <a:gd name="T43" fmla="*/ 92 h 93"/>
                <a:gd name="T44" fmla="*/ 0 w 91"/>
                <a:gd name="T45" fmla="*/ 92 h 93"/>
                <a:gd name="T46" fmla="*/ 0 w 91"/>
                <a:gd name="T47" fmla="*/ 92 h 93"/>
                <a:gd name="T48" fmla="*/ 0 w 91"/>
                <a:gd name="T49" fmla="*/ 91 h 93"/>
                <a:gd name="T50" fmla="*/ 0 w 91"/>
                <a:gd name="T51" fmla="*/ 91 h 93"/>
                <a:gd name="T52" fmla="*/ 0 w 91"/>
                <a:gd name="T53" fmla="*/ 91 h 93"/>
                <a:gd name="T54" fmla="*/ 0 w 91"/>
                <a:gd name="T55" fmla="*/ 91 h 93"/>
                <a:gd name="T56" fmla="*/ 0 w 91"/>
                <a:gd name="T57" fmla="*/ 91 h 93"/>
                <a:gd name="T58" fmla="*/ 0 w 91"/>
                <a:gd name="T59" fmla="*/ 91 h 93"/>
                <a:gd name="T60" fmla="*/ 0 w 91"/>
                <a:gd name="T61" fmla="*/ 91 h 93"/>
                <a:gd name="T62" fmla="*/ 0 w 91"/>
                <a:gd name="T63" fmla="*/ 91 h 93"/>
                <a:gd name="T64" fmla="*/ 0 w 91"/>
                <a:gd name="T65" fmla="*/ 91 h 93"/>
                <a:gd name="T66" fmla="*/ 0 w 91"/>
                <a:gd name="T67" fmla="*/ 91 h 93"/>
                <a:gd name="T68" fmla="*/ 0 w 91"/>
                <a:gd name="T69" fmla="*/ 91 h 93"/>
                <a:gd name="T70" fmla="*/ 0 w 91"/>
                <a:gd name="T71" fmla="*/ 91 h 93"/>
                <a:gd name="T72" fmla="*/ 91 w 91"/>
                <a:gd name="T73" fmla="*/ 0 h 93"/>
                <a:gd name="T74" fmla="*/ 91 w 91"/>
                <a:gd name="T75" fmla="*/ 0 h 93"/>
                <a:gd name="T76" fmla="*/ 91 w 91"/>
                <a:gd name="T77" fmla="*/ 0 h 93"/>
                <a:gd name="T78" fmla="*/ 91 w 91"/>
                <a:gd name="T79" fmla="*/ 0 h 93"/>
                <a:gd name="T80" fmla="*/ 91 w 91"/>
                <a:gd name="T81" fmla="*/ 0 h 93"/>
                <a:gd name="T82" fmla="*/ 91 w 91"/>
                <a:gd name="T83" fmla="*/ 0 h 93"/>
                <a:gd name="T84" fmla="*/ 91 w 91"/>
                <a:gd name="T85" fmla="*/ 0 h 93"/>
                <a:gd name="T86" fmla="*/ 91 w 91"/>
                <a:gd name="T87" fmla="*/ 0 h 93"/>
                <a:gd name="T88" fmla="*/ 91 w 91"/>
                <a:gd name="T89" fmla="*/ 0 h 93"/>
                <a:gd name="T90" fmla="*/ 90 w 91"/>
                <a:gd name="T91" fmla="*/ 0 h 93"/>
                <a:gd name="T92" fmla="*/ 90 w 91"/>
                <a:gd name="T93" fmla="*/ 0 h 93"/>
                <a:gd name="T94" fmla="*/ 90 w 91"/>
                <a:gd name="T95" fmla="*/ 0 h 93"/>
                <a:gd name="T96" fmla="*/ 90 w 91"/>
                <a:gd name="T97" fmla="*/ 0 h 93"/>
                <a:gd name="T98" fmla="*/ 90 w 91"/>
                <a:gd name="T99" fmla="*/ 0 h 93"/>
                <a:gd name="T100" fmla="*/ 90 w 91"/>
                <a:gd name="T101" fmla="*/ 0 h 93"/>
                <a:gd name="T102" fmla="*/ 90 w 91"/>
                <a:gd name="T103" fmla="*/ 0 h 93"/>
                <a:gd name="T104" fmla="*/ 89 w 91"/>
                <a:gd name="T105" fmla="*/ 0 h 93"/>
                <a:gd name="T106" fmla="*/ 84 w 91"/>
                <a:gd name="T107" fmla="*/ 0 h 93"/>
                <a:gd name="T108" fmla="*/ 84 w 91"/>
                <a:gd name="T109" fmla="*/ 0 h 93"/>
                <a:gd name="T110" fmla="*/ 89 w 91"/>
                <a:gd name="T111" fmla="*/ 0 h 93"/>
                <a:gd name="T112" fmla="*/ 90 w 91"/>
                <a:gd name="T113" fmla="*/ 0 h 93"/>
                <a:gd name="T114" fmla="*/ 90 w 91"/>
                <a:gd name="T115" fmla="*/ 0 h 93"/>
                <a:gd name="T116" fmla="*/ 90 w 91"/>
                <a:gd name="T1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93">
                  <a:moveTo>
                    <a:pt x="0" y="93"/>
                  </a:moveTo>
                  <a:cubicBezTo>
                    <a:pt x="0" y="93"/>
                    <a:pt x="0" y="93"/>
                    <a:pt x="0" y="93"/>
                  </a:cubicBezTo>
                  <a:cubicBezTo>
                    <a:pt x="0" y="93"/>
                    <a:pt x="0" y="93"/>
                    <a:pt x="0" y="93"/>
                  </a:cubicBezTo>
                  <a:moveTo>
                    <a:pt x="0" y="93"/>
                  </a:moveTo>
                  <a:cubicBezTo>
                    <a:pt x="0" y="93"/>
                    <a:pt x="0" y="93"/>
                    <a:pt x="0" y="93"/>
                  </a:cubicBezTo>
                  <a:cubicBezTo>
                    <a:pt x="0" y="93"/>
                    <a:pt x="0" y="93"/>
                    <a:pt x="0" y="93"/>
                  </a:cubicBezTo>
                  <a:moveTo>
                    <a:pt x="0" y="93"/>
                  </a:moveTo>
                  <a:cubicBezTo>
                    <a:pt x="0" y="93"/>
                    <a:pt x="0" y="93"/>
                    <a:pt x="0" y="93"/>
                  </a:cubicBezTo>
                  <a:cubicBezTo>
                    <a:pt x="0" y="93"/>
                    <a:pt x="0" y="93"/>
                    <a:pt x="0" y="93"/>
                  </a:cubicBezTo>
                  <a:moveTo>
                    <a:pt x="0" y="92"/>
                  </a:moveTo>
                  <a:cubicBezTo>
                    <a:pt x="0" y="92"/>
                    <a:pt x="0" y="92"/>
                    <a:pt x="0" y="92"/>
                  </a:cubicBezTo>
                  <a:cubicBezTo>
                    <a:pt x="0" y="92"/>
                    <a:pt x="0" y="92"/>
                    <a:pt x="0" y="92"/>
                  </a:cubicBezTo>
                  <a:moveTo>
                    <a:pt x="0" y="92"/>
                  </a:moveTo>
                  <a:cubicBezTo>
                    <a:pt x="0" y="92"/>
                    <a:pt x="0" y="92"/>
                    <a:pt x="0" y="92"/>
                  </a:cubicBezTo>
                  <a:cubicBezTo>
                    <a:pt x="0" y="92"/>
                    <a:pt x="0" y="92"/>
                    <a:pt x="0" y="92"/>
                  </a:cubicBezTo>
                  <a:moveTo>
                    <a:pt x="0" y="92"/>
                  </a:moveTo>
                  <a:cubicBezTo>
                    <a:pt x="0" y="92"/>
                    <a:pt x="0" y="92"/>
                    <a:pt x="0" y="92"/>
                  </a:cubicBezTo>
                  <a:cubicBezTo>
                    <a:pt x="0" y="92"/>
                    <a:pt x="0" y="92"/>
                    <a:pt x="0" y="92"/>
                  </a:cubicBezTo>
                  <a:moveTo>
                    <a:pt x="0" y="92"/>
                  </a:moveTo>
                  <a:cubicBezTo>
                    <a:pt x="0" y="92"/>
                    <a:pt x="0" y="92"/>
                    <a:pt x="0" y="92"/>
                  </a:cubicBezTo>
                  <a:cubicBezTo>
                    <a:pt x="0" y="92"/>
                    <a:pt x="0" y="92"/>
                    <a:pt x="0" y="92"/>
                  </a:cubicBezTo>
                  <a:moveTo>
                    <a:pt x="0" y="92"/>
                  </a:moveTo>
                  <a:cubicBezTo>
                    <a:pt x="0" y="92"/>
                    <a:pt x="0" y="92"/>
                    <a:pt x="0" y="92"/>
                  </a:cubicBezTo>
                  <a:cubicBezTo>
                    <a:pt x="0" y="92"/>
                    <a:pt x="0" y="92"/>
                    <a:pt x="0" y="92"/>
                  </a:cubicBezTo>
                  <a:moveTo>
                    <a:pt x="0" y="91"/>
                  </a:moveTo>
                  <a:cubicBezTo>
                    <a:pt x="0" y="91"/>
                    <a:pt x="0" y="91"/>
                    <a:pt x="0" y="91"/>
                  </a:cubicBezTo>
                  <a:cubicBezTo>
                    <a:pt x="0" y="91"/>
                    <a:pt x="0" y="91"/>
                    <a:pt x="0" y="91"/>
                  </a:cubicBezTo>
                  <a:moveTo>
                    <a:pt x="0" y="91"/>
                  </a:moveTo>
                  <a:cubicBezTo>
                    <a:pt x="0" y="91"/>
                    <a:pt x="0" y="91"/>
                    <a:pt x="0" y="91"/>
                  </a:cubicBezTo>
                  <a:cubicBezTo>
                    <a:pt x="0" y="91"/>
                    <a:pt x="0" y="91"/>
                    <a:pt x="0" y="91"/>
                  </a:cubicBezTo>
                  <a:moveTo>
                    <a:pt x="0" y="91"/>
                  </a:moveTo>
                  <a:cubicBezTo>
                    <a:pt x="0" y="91"/>
                    <a:pt x="0" y="91"/>
                    <a:pt x="0" y="91"/>
                  </a:cubicBezTo>
                  <a:cubicBezTo>
                    <a:pt x="0" y="91"/>
                    <a:pt x="0" y="91"/>
                    <a:pt x="0" y="91"/>
                  </a:cubicBezTo>
                  <a:moveTo>
                    <a:pt x="0" y="91"/>
                  </a:moveTo>
                  <a:cubicBezTo>
                    <a:pt x="0" y="91"/>
                    <a:pt x="0" y="91"/>
                    <a:pt x="0" y="91"/>
                  </a:cubicBezTo>
                  <a:cubicBezTo>
                    <a:pt x="0" y="91"/>
                    <a:pt x="0" y="91"/>
                    <a:pt x="0" y="91"/>
                  </a:cubicBezTo>
                  <a:moveTo>
                    <a:pt x="91" y="0"/>
                  </a:moveTo>
                  <a:cubicBezTo>
                    <a:pt x="91" y="0"/>
                    <a:pt x="91" y="0"/>
                    <a:pt x="91" y="0"/>
                  </a:cubicBezTo>
                  <a:cubicBezTo>
                    <a:pt x="91" y="0"/>
                    <a:pt x="91" y="0"/>
                    <a:pt x="91" y="0"/>
                  </a:cubicBezTo>
                  <a:moveTo>
                    <a:pt x="91" y="0"/>
                  </a:moveTo>
                  <a:cubicBezTo>
                    <a:pt x="91" y="0"/>
                    <a:pt x="91" y="0"/>
                    <a:pt x="91" y="0"/>
                  </a:cubicBezTo>
                  <a:cubicBezTo>
                    <a:pt x="91" y="0"/>
                    <a:pt x="91" y="0"/>
                    <a:pt x="91" y="0"/>
                  </a:cubicBezTo>
                  <a:moveTo>
                    <a:pt x="91" y="0"/>
                  </a:moveTo>
                  <a:cubicBezTo>
                    <a:pt x="91" y="0"/>
                    <a:pt x="91" y="0"/>
                    <a:pt x="91" y="0"/>
                  </a:cubicBezTo>
                  <a:cubicBezTo>
                    <a:pt x="91" y="0"/>
                    <a:pt x="91" y="0"/>
                    <a:pt x="91" y="0"/>
                  </a:cubicBezTo>
                  <a:moveTo>
                    <a:pt x="90" y="0"/>
                  </a:moveTo>
                  <a:cubicBezTo>
                    <a:pt x="90" y="0"/>
                    <a:pt x="90" y="0"/>
                    <a:pt x="90" y="0"/>
                  </a:cubicBezTo>
                  <a:cubicBezTo>
                    <a:pt x="90" y="0"/>
                    <a:pt x="90" y="0"/>
                    <a:pt x="90" y="0"/>
                  </a:cubicBezTo>
                  <a:moveTo>
                    <a:pt x="90" y="0"/>
                  </a:moveTo>
                  <a:cubicBezTo>
                    <a:pt x="90" y="0"/>
                    <a:pt x="90" y="0"/>
                    <a:pt x="90" y="0"/>
                  </a:cubicBezTo>
                  <a:cubicBezTo>
                    <a:pt x="90" y="0"/>
                    <a:pt x="90" y="0"/>
                    <a:pt x="90" y="0"/>
                  </a:cubicBezTo>
                  <a:moveTo>
                    <a:pt x="90" y="0"/>
                  </a:moveTo>
                  <a:cubicBezTo>
                    <a:pt x="90" y="0"/>
                    <a:pt x="89" y="0"/>
                    <a:pt x="89" y="0"/>
                  </a:cubicBezTo>
                  <a:cubicBezTo>
                    <a:pt x="87" y="0"/>
                    <a:pt x="86" y="0"/>
                    <a:pt x="84" y="0"/>
                  </a:cubicBezTo>
                  <a:cubicBezTo>
                    <a:pt x="84" y="0"/>
                    <a:pt x="84" y="0"/>
                    <a:pt x="84" y="0"/>
                  </a:cubicBezTo>
                  <a:cubicBezTo>
                    <a:pt x="86" y="0"/>
                    <a:pt x="87" y="0"/>
                    <a:pt x="89" y="0"/>
                  </a:cubicBezTo>
                  <a:cubicBezTo>
                    <a:pt x="89" y="0"/>
                    <a:pt x="90" y="0"/>
                    <a:pt x="90" y="0"/>
                  </a:cubicBezTo>
                  <a:cubicBezTo>
                    <a:pt x="90" y="0"/>
                    <a:pt x="90" y="0"/>
                    <a:pt x="90" y="0"/>
                  </a:cubicBezTo>
                  <a:cubicBezTo>
                    <a:pt x="90" y="0"/>
                    <a:pt x="90" y="0"/>
                    <a:pt x="9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154"/>
            <p:cNvSpPr>
              <a:spLocks/>
            </p:cNvSpPr>
            <p:nvPr/>
          </p:nvSpPr>
          <p:spPr bwMode="auto">
            <a:xfrm>
              <a:off x="8510588" y="2346325"/>
              <a:ext cx="533400" cy="631825"/>
            </a:xfrm>
            <a:custGeom>
              <a:avLst/>
              <a:gdLst>
                <a:gd name="T0" fmla="*/ 90 w 140"/>
                <a:gd name="T1" fmla="*/ 0 h 166"/>
                <a:gd name="T2" fmla="*/ 89 w 140"/>
                <a:gd name="T3" fmla="*/ 0 h 166"/>
                <a:gd name="T4" fmla="*/ 84 w 140"/>
                <a:gd name="T5" fmla="*/ 0 h 166"/>
                <a:gd name="T6" fmla="*/ 84 w 140"/>
                <a:gd name="T7" fmla="*/ 0 h 166"/>
                <a:gd name="T8" fmla="*/ 69 w 140"/>
                <a:gd name="T9" fmla="*/ 3 h 166"/>
                <a:gd name="T10" fmla="*/ 69 w 140"/>
                <a:gd name="T11" fmla="*/ 3 h 166"/>
                <a:gd name="T12" fmla="*/ 69 w 140"/>
                <a:gd name="T13" fmla="*/ 3 h 166"/>
                <a:gd name="T14" fmla="*/ 69 w 140"/>
                <a:gd name="T15" fmla="*/ 3 h 166"/>
                <a:gd name="T16" fmla="*/ 3 w 140"/>
                <a:gd name="T17" fmla="*/ 69 h 166"/>
                <a:gd name="T18" fmla="*/ 3 w 140"/>
                <a:gd name="T19" fmla="*/ 69 h 166"/>
                <a:gd name="T20" fmla="*/ 0 w 140"/>
                <a:gd name="T21" fmla="*/ 90 h 166"/>
                <a:gd name="T22" fmla="*/ 0 w 140"/>
                <a:gd name="T23" fmla="*/ 91 h 166"/>
                <a:gd name="T24" fmla="*/ 0 w 140"/>
                <a:gd name="T25" fmla="*/ 91 h 166"/>
                <a:gd name="T26" fmla="*/ 0 w 140"/>
                <a:gd name="T27" fmla="*/ 91 h 166"/>
                <a:gd name="T28" fmla="*/ 0 w 140"/>
                <a:gd name="T29" fmla="*/ 91 h 166"/>
                <a:gd name="T30" fmla="*/ 0 w 140"/>
                <a:gd name="T31" fmla="*/ 91 h 166"/>
                <a:gd name="T32" fmla="*/ 0 w 140"/>
                <a:gd name="T33" fmla="*/ 91 h 166"/>
                <a:gd name="T34" fmla="*/ 0 w 140"/>
                <a:gd name="T35" fmla="*/ 91 h 166"/>
                <a:gd name="T36" fmla="*/ 0 w 140"/>
                <a:gd name="T37" fmla="*/ 91 h 166"/>
                <a:gd name="T38" fmla="*/ 0 w 140"/>
                <a:gd name="T39" fmla="*/ 91 h 166"/>
                <a:gd name="T40" fmla="*/ 0 w 140"/>
                <a:gd name="T41" fmla="*/ 92 h 166"/>
                <a:gd name="T42" fmla="*/ 0 w 140"/>
                <a:gd name="T43" fmla="*/ 92 h 166"/>
                <a:gd name="T44" fmla="*/ 0 w 140"/>
                <a:gd name="T45" fmla="*/ 92 h 166"/>
                <a:gd name="T46" fmla="*/ 0 w 140"/>
                <a:gd name="T47" fmla="*/ 92 h 166"/>
                <a:gd name="T48" fmla="*/ 0 w 140"/>
                <a:gd name="T49" fmla="*/ 92 h 166"/>
                <a:gd name="T50" fmla="*/ 0 w 140"/>
                <a:gd name="T51" fmla="*/ 92 h 166"/>
                <a:gd name="T52" fmla="*/ 0 w 140"/>
                <a:gd name="T53" fmla="*/ 92 h 166"/>
                <a:gd name="T54" fmla="*/ 0 w 140"/>
                <a:gd name="T55" fmla="*/ 92 h 166"/>
                <a:gd name="T56" fmla="*/ 0 w 140"/>
                <a:gd name="T57" fmla="*/ 92 h 166"/>
                <a:gd name="T58" fmla="*/ 0 w 140"/>
                <a:gd name="T59" fmla="*/ 92 h 166"/>
                <a:gd name="T60" fmla="*/ 0 w 140"/>
                <a:gd name="T61" fmla="*/ 93 h 166"/>
                <a:gd name="T62" fmla="*/ 0 w 140"/>
                <a:gd name="T63" fmla="*/ 93 h 166"/>
                <a:gd name="T64" fmla="*/ 0 w 140"/>
                <a:gd name="T65" fmla="*/ 93 h 166"/>
                <a:gd name="T66" fmla="*/ 0 w 140"/>
                <a:gd name="T67" fmla="*/ 93 h 166"/>
                <a:gd name="T68" fmla="*/ 0 w 140"/>
                <a:gd name="T69" fmla="*/ 93 h 166"/>
                <a:gd name="T70" fmla="*/ 0 w 140"/>
                <a:gd name="T71" fmla="*/ 93 h 166"/>
                <a:gd name="T72" fmla="*/ 43 w 140"/>
                <a:gd name="T73" fmla="*/ 166 h 166"/>
                <a:gd name="T74" fmla="*/ 4 w 140"/>
                <a:gd name="T75" fmla="*/ 93 h 166"/>
                <a:gd name="T76" fmla="*/ 93 w 140"/>
                <a:gd name="T77" fmla="*/ 3 h 166"/>
                <a:gd name="T78" fmla="*/ 94 w 140"/>
                <a:gd name="T79" fmla="*/ 3 h 166"/>
                <a:gd name="T80" fmla="*/ 140 w 140"/>
                <a:gd name="T81" fmla="*/ 16 h 166"/>
                <a:gd name="T82" fmla="*/ 91 w 140"/>
                <a:gd name="T83" fmla="*/ 0 h 166"/>
                <a:gd name="T84" fmla="*/ 91 w 140"/>
                <a:gd name="T85" fmla="*/ 0 h 166"/>
                <a:gd name="T86" fmla="*/ 91 w 140"/>
                <a:gd name="T87" fmla="*/ 0 h 166"/>
                <a:gd name="T88" fmla="*/ 91 w 140"/>
                <a:gd name="T89" fmla="*/ 0 h 166"/>
                <a:gd name="T90" fmla="*/ 91 w 140"/>
                <a:gd name="T91" fmla="*/ 0 h 166"/>
                <a:gd name="T92" fmla="*/ 91 w 140"/>
                <a:gd name="T93" fmla="*/ 0 h 166"/>
                <a:gd name="T94" fmla="*/ 90 w 140"/>
                <a:gd name="T95" fmla="*/ 0 h 166"/>
                <a:gd name="T96" fmla="*/ 90 w 140"/>
                <a:gd name="T97" fmla="*/ 0 h 166"/>
                <a:gd name="T98" fmla="*/ 90 w 140"/>
                <a:gd name="T99" fmla="*/ 0 h 166"/>
                <a:gd name="T100" fmla="*/ 90 w 140"/>
                <a:gd name="T101" fmla="*/ 0 h 166"/>
                <a:gd name="T102" fmla="*/ 90 w 140"/>
                <a:gd name="T103" fmla="*/ 0 h 166"/>
                <a:gd name="T104" fmla="*/ 90 w 140"/>
                <a:gd name="T10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66">
                  <a:moveTo>
                    <a:pt x="90" y="0"/>
                  </a:moveTo>
                  <a:cubicBezTo>
                    <a:pt x="90" y="0"/>
                    <a:pt x="89" y="0"/>
                    <a:pt x="89" y="0"/>
                  </a:cubicBezTo>
                  <a:cubicBezTo>
                    <a:pt x="87" y="0"/>
                    <a:pt x="86" y="0"/>
                    <a:pt x="84" y="0"/>
                  </a:cubicBezTo>
                  <a:cubicBezTo>
                    <a:pt x="84" y="0"/>
                    <a:pt x="84" y="0"/>
                    <a:pt x="84" y="0"/>
                  </a:cubicBezTo>
                  <a:cubicBezTo>
                    <a:pt x="79" y="1"/>
                    <a:pt x="74" y="1"/>
                    <a:pt x="69" y="3"/>
                  </a:cubicBezTo>
                  <a:cubicBezTo>
                    <a:pt x="69" y="3"/>
                    <a:pt x="69" y="3"/>
                    <a:pt x="69" y="3"/>
                  </a:cubicBezTo>
                  <a:cubicBezTo>
                    <a:pt x="69" y="3"/>
                    <a:pt x="69" y="3"/>
                    <a:pt x="69" y="3"/>
                  </a:cubicBezTo>
                  <a:cubicBezTo>
                    <a:pt x="69" y="3"/>
                    <a:pt x="69" y="3"/>
                    <a:pt x="69" y="3"/>
                  </a:cubicBezTo>
                  <a:cubicBezTo>
                    <a:pt x="36" y="10"/>
                    <a:pt x="11" y="36"/>
                    <a:pt x="3" y="69"/>
                  </a:cubicBezTo>
                  <a:cubicBezTo>
                    <a:pt x="3" y="69"/>
                    <a:pt x="3" y="69"/>
                    <a:pt x="3" y="69"/>
                  </a:cubicBezTo>
                  <a:cubicBezTo>
                    <a:pt x="1" y="76"/>
                    <a:pt x="0" y="83"/>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2" y="124"/>
                    <a:pt x="18" y="151"/>
                    <a:pt x="43" y="166"/>
                  </a:cubicBezTo>
                  <a:cubicBezTo>
                    <a:pt x="20" y="150"/>
                    <a:pt x="4" y="123"/>
                    <a:pt x="4" y="93"/>
                  </a:cubicBezTo>
                  <a:cubicBezTo>
                    <a:pt x="4" y="44"/>
                    <a:pt x="43" y="3"/>
                    <a:pt x="93" y="3"/>
                  </a:cubicBezTo>
                  <a:cubicBezTo>
                    <a:pt x="93" y="3"/>
                    <a:pt x="93" y="3"/>
                    <a:pt x="94" y="3"/>
                  </a:cubicBezTo>
                  <a:cubicBezTo>
                    <a:pt x="111" y="3"/>
                    <a:pt x="127" y="7"/>
                    <a:pt x="140" y="16"/>
                  </a:cubicBezTo>
                  <a:cubicBezTo>
                    <a:pt x="126" y="6"/>
                    <a:pt x="109"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path>
              </a:pathLst>
            </a:custGeom>
            <a:solidFill>
              <a:srgbClr val="FFF7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Freeform 155"/>
            <p:cNvSpPr>
              <a:spLocks/>
            </p:cNvSpPr>
            <p:nvPr/>
          </p:nvSpPr>
          <p:spPr bwMode="auto">
            <a:xfrm>
              <a:off x="8772525" y="1916113"/>
              <a:ext cx="239712" cy="441325"/>
            </a:xfrm>
            <a:custGeom>
              <a:avLst/>
              <a:gdLst>
                <a:gd name="T0" fmla="*/ 15 w 63"/>
                <a:gd name="T1" fmla="*/ 113 h 116"/>
                <a:gd name="T2" fmla="*/ 32 w 63"/>
                <a:gd name="T3" fmla="*/ 31 h 116"/>
                <a:gd name="T4" fmla="*/ 63 w 63"/>
                <a:gd name="T5" fmla="*/ 0 h 116"/>
                <a:gd name="T6" fmla="*/ 17 w 63"/>
                <a:gd name="T7" fmla="*/ 41 h 116"/>
                <a:gd name="T8" fmla="*/ 0 w 63"/>
                <a:gd name="T9" fmla="*/ 116 h 116"/>
                <a:gd name="T10" fmla="*/ 15 w 63"/>
                <a:gd name="T11" fmla="*/ 113 h 116"/>
              </a:gdLst>
              <a:ahLst/>
              <a:cxnLst>
                <a:cxn ang="0">
                  <a:pos x="T0" y="T1"/>
                </a:cxn>
                <a:cxn ang="0">
                  <a:pos x="T2" y="T3"/>
                </a:cxn>
                <a:cxn ang="0">
                  <a:pos x="T4" y="T5"/>
                </a:cxn>
                <a:cxn ang="0">
                  <a:pos x="T6" y="T7"/>
                </a:cxn>
                <a:cxn ang="0">
                  <a:pos x="T8" y="T9"/>
                </a:cxn>
                <a:cxn ang="0">
                  <a:pos x="T10" y="T11"/>
                </a:cxn>
              </a:cxnLst>
              <a:rect l="0" t="0" r="r" b="b"/>
              <a:pathLst>
                <a:path w="63" h="116">
                  <a:moveTo>
                    <a:pt x="15" y="113"/>
                  </a:moveTo>
                  <a:cubicBezTo>
                    <a:pt x="18" y="76"/>
                    <a:pt x="24" y="47"/>
                    <a:pt x="32" y="31"/>
                  </a:cubicBezTo>
                  <a:cubicBezTo>
                    <a:pt x="43" y="19"/>
                    <a:pt x="53" y="8"/>
                    <a:pt x="63" y="0"/>
                  </a:cubicBezTo>
                  <a:cubicBezTo>
                    <a:pt x="47" y="7"/>
                    <a:pt x="34" y="23"/>
                    <a:pt x="17" y="41"/>
                  </a:cubicBezTo>
                  <a:cubicBezTo>
                    <a:pt x="10" y="56"/>
                    <a:pt x="3" y="82"/>
                    <a:pt x="0" y="116"/>
                  </a:cubicBezTo>
                  <a:cubicBezTo>
                    <a:pt x="5" y="114"/>
                    <a:pt x="10" y="114"/>
                    <a:pt x="15" y="113"/>
                  </a:cubicBezTo>
                </a:path>
              </a:pathLst>
            </a:custGeom>
            <a:solidFill>
              <a:srgbClr val="C4A2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56"/>
            <p:cNvSpPr>
              <a:spLocks/>
            </p:cNvSpPr>
            <p:nvPr/>
          </p:nvSpPr>
          <p:spPr bwMode="auto">
            <a:xfrm>
              <a:off x="8829675" y="2114550"/>
              <a:ext cx="38100" cy="231775"/>
            </a:xfrm>
            <a:custGeom>
              <a:avLst/>
              <a:gdLst>
                <a:gd name="T0" fmla="*/ 4 w 10"/>
                <a:gd name="T1" fmla="*/ 61 h 61"/>
                <a:gd name="T2" fmla="*/ 4 w 10"/>
                <a:gd name="T3" fmla="*/ 58 h 61"/>
                <a:gd name="T4" fmla="*/ 10 w 10"/>
                <a:gd name="T5" fmla="*/ 0 h 61"/>
                <a:gd name="T6" fmla="*/ 0 w 10"/>
                <a:gd name="T7" fmla="*/ 61 h 61"/>
                <a:gd name="T8" fmla="*/ 4 w 10"/>
                <a:gd name="T9" fmla="*/ 61 h 61"/>
              </a:gdLst>
              <a:ahLst/>
              <a:cxnLst>
                <a:cxn ang="0">
                  <a:pos x="T0" y="T1"/>
                </a:cxn>
                <a:cxn ang="0">
                  <a:pos x="T2" y="T3"/>
                </a:cxn>
                <a:cxn ang="0">
                  <a:pos x="T4" y="T5"/>
                </a:cxn>
                <a:cxn ang="0">
                  <a:pos x="T6" y="T7"/>
                </a:cxn>
                <a:cxn ang="0">
                  <a:pos x="T8" y="T9"/>
                </a:cxn>
              </a:cxnLst>
              <a:rect l="0" t="0" r="r" b="b"/>
              <a:pathLst>
                <a:path w="10" h="61">
                  <a:moveTo>
                    <a:pt x="4" y="61"/>
                  </a:moveTo>
                  <a:cubicBezTo>
                    <a:pt x="4" y="60"/>
                    <a:pt x="4" y="59"/>
                    <a:pt x="4" y="58"/>
                  </a:cubicBezTo>
                  <a:cubicBezTo>
                    <a:pt x="4" y="36"/>
                    <a:pt x="7" y="16"/>
                    <a:pt x="10" y="0"/>
                  </a:cubicBezTo>
                  <a:cubicBezTo>
                    <a:pt x="5" y="16"/>
                    <a:pt x="2" y="37"/>
                    <a:pt x="0" y="61"/>
                  </a:cubicBezTo>
                  <a:cubicBezTo>
                    <a:pt x="1" y="61"/>
                    <a:pt x="3" y="61"/>
                    <a:pt x="4" y="61"/>
                  </a:cubicBezTo>
                  <a:close/>
                </a:path>
              </a:pathLst>
            </a:custGeom>
            <a:solidFill>
              <a:srgbClr val="B5917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57"/>
            <p:cNvSpPr>
              <a:spLocks/>
            </p:cNvSpPr>
            <p:nvPr/>
          </p:nvSpPr>
          <p:spPr bwMode="auto">
            <a:xfrm>
              <a:off x="8829675" y="2052638"/>
              <a:ext cx="57150" cy="293688"/>
            </a:xfrm>
            <a:custGeom>
              <a:avLst/>
              <a:gdLst>
                <a:gd name="T0" fmla="*/ 0 w 15"/>
                <a:gd name="T1" fmla="*/ 77 h 77"/>
                <a:gd name="T2" fmla="*/ 5 w 15"/>
                <a:gd name="T3" fmla="*/ 77 h 77"/>
                <a:gd name="T4" fmla="*/ 11 w 15"/>
                <a:gd name="T5" fmla="*/ 77 h 77"/>
                <a:gd name="T6" fmla="*/ 9 w 15"/>
                <a:gd name="T7" fmla="*/ 61 h 77"/>
                <a:gd name="T8" fmla="*/ 15 w 15"/>
                <a:gd name="T9" fmla="*/ 0 h 77"/>
                <a:gd name="T10" fmla="*/ 0 w 15"/>
                <a:gd name="T11" fmla="*/ 77 h 77"/>
              </a:gdLst>
              <a:ahLst/>
              <a:cxnLst>
                <a:cxn ang="0">
                  <a:pos x="T0" y="T1"/>
                </a:cxn>
                <a:cxn ang="0">
                  <a:pos x="T2" y="T3"/>
                </a:cxn>
                <a:cxn ang="0">
                  <a:pos x="T4" y="T5"/>
                </a:cxn>
                <a:cxn ang="0">
                  <a:pos x="T6" y="T7"/>
                </a:cxn>
                <a:cxn ang="0">
                  <a:pos x="T8" y="T9"/>
                </a:cxn>
                <a:cxn ang="0">
                  <a:pos x="T10" y="T11"/>
                </a:cxn>
              </a:cxnLst>
              <a:rect l="0" t="0" r="r" b="b"/>
              <a:pathLst>
                <a:path w="15" h="77">
                  <a:moveTo>
                    <a:pt x="0" y="77"/>
                  </a:moveTo>
                  <a:cubicBezTo>
                    <a:pt x="2" y="77"/>
                    <a:pt x="3" y="77"/>
                    <a:pt x="5" y="77"/>
                  </a:cubicBezTo>
                  <a:cubicBezTo>
                    <a:pt x="7" y="77"/>
                    <a:pt x="9" y="77"/>
                    <a:pt x="11" y="77"/>
                  </a:cubicBezTo>
                  <a:cubicBezTo>
                    <a:pt x="9" y="72"/>
                    <a:pt x="8" y="66"/>
                    <a:pt x="9" y="61"/>
                  </a:cubicBezTo>
                  <a:cubicBezTo>
                    <a:pt x="9" y="38"/>
                    <a:pt x="12" y="17"/>
                    <a:pt x="15" y="0"/>
                  </a:cubicBezTo>
                  <a:cubicBezTo>
                    <a:pt x="8" y="17"/>
                    <a:pt x="2" y="44"/>
                    <a:pt x="0" y="77"/>
                  </a:cubicBezTo>
                  <a:close/>
                </a:path>
              </a:pathLst>
            </a:custGeom>
            <a:solidFill>
              <a:srgbClr val="94796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58"/>
            <p:cNvSpPr>
              <a:spLocks/>
            </p:cNvSpPr>
            <p:nvPr/>
          </p:nvSpPr>
          <p:spPr bwMode="auto">
            <a:xfrm>
              <a:off x="8467725" y="1168400"/>
              <a:ext cx="2074862" cy="1787525"/>
            </a:xfrm>
            <a:custGeom>
              <a:avLst/>
              <a:gdLst>
                <a:gd name="T0" fmla="*/ 477 w 545"/>
                <a:gd name="T1" fmla="*/ 0 h 469"/>
                <a:gd name="T2" fmla="*/ 232 w 545"/>
                <a:gd name="T3" fmla="*/ 42 h 469"/>
                <a:gd name="T4" fmla="*/ 230 w 545"/>
                <a:gd name="T5" fmla="*/ 42 h 469"/>
                <a:gd name="T6" fmla="*/ 220 w 545"/>
                <a:gd name="T7" fmla="*/ 43 h 469"/>
                <a:gd name="T8" fmla="*/ 123 w 545"/>
                <a:gd name="T9" fmla="*/ 57 h 469"/>
                <a:gd name="T10" fmla="*/ 11 w 545"/>
                <a:gd name="T11" fmla="*/ 214 h 469"/>
                <a:gd name="T12" fmla="*/ 5 w 545"/>
                <a:gd name="T13" fmla="*/ 340 h 469"/>
                <a:gd name="T14" fmla="*/ 14 w 545"/>
                <a:gd name="T15" fmla="*/ 378 h 469"/>
                <a:gd name="T16" fmla="*/ 80 w 545"/>
                <a:gd name="T17" fmla="*/ 312 h 469"/>
                <a:gd name="T18" fmla="*/ 97 w 545"/>
                <a:gd name="T19" fmla="*/ 237 h 469"/>
                <a:gd name="T20" fmla="*/ 197 w 545"/>
                <a:gd name="T21" fmla="*/ 200 h 469"/>
                <a:gd name="T22" fmla="*/ 216 w 545"/>
                <a:gd name="T23" fmla="*/ 211 h 469"/>
                <a:gd name="T24" fmla="*/ 220 w 545"/>
                <a:gd name="T25" fmla="*/ 267 h 469"/>
                <a:gd name="T26" fmla="*/ 166 w 545"/>
                <a:gd name="T27" fmla="*/ 348 h 469"/>
                <a:gd name="T28" fmla="*/ 169 w 545"/>
                <a:gd name="T29" fmla="*/ 461 h 469"/>
                <a:gd name="T30" fmla="*/ 217 w 545"/>
                <a:gd name="T31" fmla="*/ 397 h 469"/>
                <a:gd name="T32" fmla="*/ 273 w 545"/>
                <a:gd name="T33" fmla="*/ 344 h 469"/>
                <a:gd name="T34" fmla="*/ 337 w 545"/>
                <a:gd name="T35" fmla="*/ 298 h 469"/>
                <a:gd name="T36" fmla="*/ 398 w 545"/>
                <a:gd name="T37" fmla="*/ 268 h 469"/>
                <a:gd name="T38" fmla="*/ 426 w 545"/>
                <a:gd name="T39" fmla="*/ 249 h 469"/>
                <a:gd name="T40" fmla="*/ 545 w 545"/>
                <a:gd name="T41" fmla="*/ 176 h 469"/>
                <a:gd name="T42" fmla="*/ 477 w 545"/>
                <a:gd name="T43"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5" h="469">
                  <a:moveTo>
                    <a:pt x="477" y="0"/>
                  </a:moveTo>
                  <a:cubicBezTo>
                    <a:pt x="447" y="5"/>
                    <a:pt x="250" y="39"/>
                    <a:pt x="232" y="42"/>
                  </a:cubicBezTo>
                  <a:cubicBezTo>
                    <a:pt x="231" y="42"/>
                    <a:pt x="230" y="42"/>
                    <a:pt x="230" y="42"/>
                  </a:cubicBezTo>
                  <a:cubicBezTo>
                    <a:pt x="228" y="42"/>
                    <a:pt x="224" y="42"/>
                    <a:pt x="220" y="43"/>
                  </a:cubicBezTo>
                  <a:cubicBezTo>
                    <a:pt x="195" y="44"/>
                    <a:pt x="137" y="47"/>
                    <a:pt x="123" y="57"/>
                  </a:cubicBezTo>
                  <a:cubicBezTo>
                    <a:pt x="106" y="69"/>
                    <a:pt x="33" y="171"/>
                    <a:pt x="11" y="214"/>
                  </a:cubicBezTo>
                  <a:cubicBezTo>
                    <a:pt x="0" y="235"/>
                    <a:pt x="0" y="290"/>
                    <a:pt x="5" y="340"/>
                  </a:cubicBezTo>
                  <a:cubicBezTo>
                    <a:pt x="7" y="353"/>
                    <a:pt x="10" y="366"/>
                    <a:pt x="14" y="378"/>
                  </a:cubicBezTo>
                  <a:cubicBezTo>
                    <a:pt x="22" y="345"/>
                    <a:pt x="47" y="319"/>
                    <a:pt x="80" y="312"/>
                  </a:cubicBezTo>
                  <a:cubicBezTo>
                    <a:pt x="83" y="278"/>
                    <a:pt x="90" y="252"/>
                    <a:pt x="97" y="237"/>
                  </a:cubicBezTo>
                  <a:cubicBezTo>
                    <a:pt x="129" y="201"/>
                    <a:pt x="150" y="177"/>
                    <a:pt x="197" y="200"/>
                  </a:cubicBezTo>
                  <a:cubicBezTo>
                    <a:pt x="203" y="203"/>
                    <a:pt x="209" y="207"/>
                    <a:pt x="216" y="211"/>
                  </a:cubicBezTo>
                  <a:cubicBezTo>
                    <a:pt x="230" y="228"/>
                    <a:pt x="230" y="249"/>
                    <a:pt x="220" y="267"/>
                  </a:cubicBezTo>
                  <a:cubicBezTo>
                    <a:pt x="210" y="286"/>
                    <a:pt x="179" y="332"/>
                    <a:pt x="166" y="348"/>
                  </a:cubicBezTo>
                  <a:cubicBezTo>
                    <a:pt x="126" y="398"/>
                    <a:pt x="150" y="452"/>
                    <a:pt x="169" y="461"/>
                  </a:cubicBezTo>
                  <a:cubicBezTo>
                    <a:pt x="185" y="469"/>
                    <a:pt x="190" y="428"/>
                    <a:pt x="217" y="397"/>
                  </a:cubicBezTo>
                  <a:cubicBezTo>
                    <a:pt x="230" y="383"/>
                    <a:pt x="260" y="358"/>
                    <a:pt x="273" y="344"/>
                  </a:cubicBezTo>
                  <a:cubicBezTo>
                    <a:pt x="290" y="325"/>
                    <a:pt x="314" y="310"/>
                    <a:pt x="337" y="298"/>
                  </a:cubicBezTo>
                  <a:cubicBezTo>
                    <a:pt x="357" y="288"/>
                    <a:pt x="378" y="279"/>
                    <a:pt x="398" y="268"/>
                  </a:cubicBezTo>
                  <a:cubicBezTo>
                    <a:pt x="408" y="262"/>
                    <a:pt x="418" y="256"/>
                    <a:pt x="426" y="249"/>
                  </a:cubicBezTo>
                  <a:cubicBezTo>
                    <a:pt x="458" y="223"/>
                    <a:pt x="525" y="187"/>
                    <a:pt x="545" y="176"/>
                  </a:cubicBezTo>
                  <a:cubicBezTo>
                    <a:pt x="477" y="0"/>
                    <a:pt x="477" y="0"/>
                    <a:pt x="477" y="0"/>
                  </a:cubicBezTo>
                </a:path>
              </a:pathLst>
            </a:custGeom>
            <a:solidFill>
              <a:srgbClr val="FCD0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59"/>
            <p:cNvSpPr>
              <a:spLocks noEditPoints="1"/>
            </p:cNvSpPr>
            <p:nvPr/>
          </p:nvSpPr>
          <p:spPr bwMode="auto">
            <a:xfrm>
              <a:off x="8886825" y="1897063"/>
              <a:ext cx="419100" cy="522288"/>
            </a:xfrm>
            <a:custGeom>
              <a:avLst/>
              <a:gdLst>
                <a:gd name="T0" fmla="*/ 95 w 110"/>
                <a:gd name="T1" fmla="*/ 101 h 137"/>
                <a:gd name="T2" fmla="*/ 71 w 110"/>
                <a:gd name="T3" fmla="*/ 137 h 137"/>
                <a:gd name="T4" fmla="*/ 71 w 110"/>
                <a:gd name="T5" fmla="*/ 137 h 137"/>
                <a:gd name="T6" fmla="*/ 95 w 110"/>
                <a:gd name="T7" fmla="*/ 101 h 137"/>
                <a:gd name="T8" fmla="*/ 95 w 110"/>
                <a:gd name="T9" fmla="*/ 100 h 137"/>
                <a:gd name="T10" fmla="*/ 95 w 110"/>
                <a:gd name="T11" fmla="*/ 100 h 137"/>
                <a:gd name="T12" fmla="*/ 95 w 110"/>
                <a:gd name="T13" fmla="*/ 100 h 137"/>
                <a:gd name="T14" fmla="*/ 110 w 110"/>
                <a:gd name="T15" fmla="*/ 76 h 137"/>
                <a:gd name="T16" fmla="*/ 110 w 110"/>
                <a:gd name="T17" fmla="*/ 76 h 137"/>
                <a:gd name="T18" fmla="*/ 110 w 110"/>
                <a:gd name="T19" fmla="*/ 76 h 137"/>
                <a:gd name="T20" fmla="*/ 0 w 110"/>
                <a:gd name="T21" fmla="*/ 31 h 137"/>
                <a:gd name="T22" fmla="*/ 0 w 110"/>
                <a:gd name="T23" fmla="*/ 31 h 137"/>
                <a:gd name="T24" fmla="*/ 0 w 110"/>
                <a:gd name="T25" fmla="*/ 31 h 137"/>
                <a:gd name="T26" fmla="*/ 1 w 110"/>
                <a:gd name="T27" fmla="*/ 31 h 137"/>
                <a:gd name="T28" fmla="*/ 1 w 110"/>
                <a:gd name="T29" fmla="*/ 31 h 137"/>
                <a:gd name="T30" fmla="*/ 1 w 110"/>
                <a:gd name="T31" fmla="*/ 31 h 137"/>
                <a:gd name="T32" fmla="*/ 54 w 110"/>
                <a:gd name="T33" fmla="*/ 0 h 137"/>
                <a:gd name="T34" fmla="*/ 1 w 110"/>
                <a:gd name="T35" fmla="*/ 31 h 137"/>
                <a:gd name="T36" fmla="*/ 54 w 110"/>
                <a:gd name="T37" fmla="*/ 0 h 137"/>
                <a:gd name="T38" fmla="*/ 87 w 110"/>
                <a:gd name="T39" fmla="*/ 9 h 137"/>
                <a:gd name="T40" fmla="*/ 54 w 110"/>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37">
                  <a:moveTo>
                    <a:pt x="95" y="101"/>
                  </a:moveTo>
                  <a:cubicBezTo>
                    <a:pt x="88" y="112"/>
                    <a:pt x="79" y="125"/>
                    <a:pt x="71" y="137"/>
                  </a:cubicBezTo>
                  <a:cubicBezTo>
                    <a:pt x="71" y="137"/>
                    <a:pt x="71" y="137"/>
                    <a:pt x="71" y="137"/>
                  </a:cubicBezTo>
                  <a:cubicBezTo>
                    <a:pt x="79" y="125"/>
                    <a:pt x="88" y="112"/>
                    <a:pt x="95" y="101"/>
                  </a:cubicBezTo>
                  <a:moveTo>
                    <a:pt x="95" y="100"/>
                  </a:moveTo>
                  <a:cubicBezTo>
                    <a:pt x="95" y="100"/>
                    <a:pt x="95" y="100"/>
                    <a:pt x="95" y="100"/>
                  </a:cubicBezTo>
                  <a:cubicBezTo>
                    <a:pt x="95" y="100"/>
                    <a:pt x="95" y="100"/>
                    <a:pt x="95" y="100"/>
                  </a:cubicBezTo>
                  <a:moveTo>
                    <a:pt x="110" y="76"/>
                  </a:moveTo>
                  <a:cubicBezTo>
                    <a:pt x="110" y="76"/>
                    <a:pt x="110" y="76"/>
                    <a:pt x="110" y="76"/>
                  </a:cubicBezTo>
                  <a:cubicBezTo>
                    <a:pt x="110" y="76"/>
                    <a:pt x="110" y="76"/>
                    <a:pt x="110" y="76"/>
                  </a:cubicBezTo>
                  <a:moveTo>
                    <a:pt x="0" y="31"/>
                  </a:moveTo>
                  <a:cubicBezTo>
                    <a:pt x="0" y="31"/>
                    <a:pt x="0" y="31"/>
                    <a:pt x="0" y="31"/>
                  </a:cubicBezTo>
                  <a:cubicBezTo>
                    <a:pt x="0" y="31"/>
                    <a:pt x="0" y="31"/>
                    <a:pt x="0" y="31"/>
                  </a:cubicBezTo>
                  <a:moveTo>
                    <a:pt x="1" y="31"/>
                  </a:moveTo>
                  <a:cubicBezTo>
                    <a:pt x="1" y="31"/>
                    <a:pt x="1" y="31"/>
                    <a:pt x="1" y="31"/>
                  </a:cubicBezTo>
                  <a:cubicBezTo>
                    <a:pt x="1" y="31"/>
                    <a:pt x="1" y="31"/>
                    <a:pt x="1" y="31"/>
                  </a:cubicBezTo>
                  <a:moveTo>
                    <a:pt x="54" y="0"/>
                  </a:moveTo>
                  <a:cubicBezTo>
                    <a:pt x="33" y="0"/>
                    <a:pt x="18" y="13"/>
                    <a:pt x="1" y="31"/>
                  </a:cubicBezTo>
                  <a:cubicBezTo>
                    <a:pt x="18" y="13"/>
                    <a:pt x="33" y="0"/>
                    <a:pt x="54" y="0"/>
                  </a:cubicBezTo>
                  <a:cubicBezTo>
                    <a:pt x="63" y="0"/>
                    <a:pt x="74" y="3"/>
                    <a:pt x="87" y="9"/>
                  </a:cubicBezTo>
                  <a:cubicBezTo>
                    <a:pt x="74" y="3"/>
                    <a:pt x="63" y="0"/>
                    <a:pt x="54" y="0"/>
                  </a:cubicBezTo>
                </a:path>
              </a:pathLst>
            </a:custGeom>
            <a:solidFill>
              <a:srgbClr val="C4AB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60"/>
            <p:cNvSpPr>
              <a:spLocks/>
            </p:cNvSpPr>
            <p:nvPr/>
          </p:nvSpPr>
          <p:spPr bwMode="auto">
            <a:xfrm>
              <a:off x="8856663" y="1858963"/>
              <a:ext cx="517525" cy="560388"/>
            </a:xfrm>
            <a:custGeom>
              <a:avLst/>
              <a:gdLst>
                <a:gd name="T0" fmla="*/ 69 w 136"/>
                <a:gd name="T1" fmla="*/ 0 h 147"/>
                <a:gd name="T2" fmla="*/ 2 w 136"/>
                <a:gd name="T3" fmla="*/ 46 h 147"/>
                <a:gd name="T4" fmla="*/ 0 w 136"/>
                <a:gd name="T5" fmla="*/ 50 h 147"/>
                <a:gd name="T6" fmla="*/ 8 w 136"/>
                <a:gd name="T7" fmla="*/ 41 h 147"/>
                <a:gd name="T8" fmla="*/ 8 w 136"/>
                <a:gd name="T9" fmla="*/ 41 h 147"/>
                <a:gd name="T10" fmla="*/ 9 w 136"/>
                <a:gd name="T11" fmla="*/ 41 h 147"/>
                <a:gd name="T12" fmla="*/ 9 w 136"/>
                <a:gd name="T13" fmla="*/ 41 h 147"/>
                <a:gd name="T14" fmla="*/ 9 w 136"/>
                <a:gd name="T15" fmla="*/ 41 h 147"/>
                <a:gd name="T16" fmla="*/ 62 w 136"/>
                <a:gd name="T17" fmla="*/ 10 h 147"/>
                <a:gd name="T18" fmla="*/ 95 w 136"/>
                <a:gd name="T19" fmla="*/ 19 h 147"/>
                <a:gd name="T20" fmla="*/ 95 w 136"/>
                <a:gd name="T21" fmla="*/ 19 h 147"/>
                <a:gd name="T22" fmla="*/ 114 w 136"/>
                <a:gd name="T23" fmla="*/ 30 h 147"/>
                <a:gd name="T24" fmla="*/ 125 w 136"/>
                <a:gd name="T25" fmla="*/ 60 h 147"/>
                <a:gd name="T26" fmla="*/ 118 w 136"/>
                <a:gd name="T27" fmla="*/ 86 h 147"/>
                <a:gd name="T28" fmla="*/ 118 w 136"/>
                <a:gd name="T29" fmla="*/ 86 h 147"/>
                <a:gd name="T30" fmla="*/ 118 w 136"/>
                <a:gd name="T31" fmla="*/ 86 h 147"/>
                <a:gd name="T32" fmla="*/ 118 w 136"/>
                <a:gd name="T33" fmla="*/ 86 h 147"/>
                <a:gd name="T34" fmla="*/ 103 w 136"/>
                <a:gd name="T35" fmla="*/ 110 h 147"/>
                <a:gd name="T36" fmla="*/ 103 w 136"/>
                <a:gd name="T37" fmla="*/ 110 h 147"/>
                <a:gd name="T38" fmla="*/ 103 w 136"/>
                <a:gd name="T39" fmla="*/ 111 h 147"/>
                <a:gd name="T40" fmla="*/ 79 w 136"/>
                <a:gd name="T41" fmla="*/ 147 h 147"/>
                <a:gd name="T42" fmla="*/ 125 w 136"/>
                <a:gd name="T43" fmla="*/ 76 h 147"/>
                <a:gd name="T44" fmla="*/ 121 w 136"/>
                <a:gd name="T45" fmla="*/ 20 h 147"/>
                <a:gd name="T46" fmla="*/ 102 w 136"/>
                <a:gd name="T47" fmla="*/ 9 h 147"/>
                <a:gd name="T48" fmla="*/ 69 w 136"/>
                <a:gd name="T4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47">
                  <a:moveTo>
                    <a:pt x="69" y="0"/>
                  </a:moveTo>
                  <a:cubicBezTo>
                    <a:pt x="43" y="0"/>
                    <a:pt x="26" y="20"/>
                    <a:pt x="2" y="46"/>
                  </a:cubicBezTo>
                  <a:cubicBezTo>
                    <a:pt x="2" y="47"/>
                    <a:pt x="1" y="48"/>
                    <a:pt x="0" y="50"/>
                  </a:cubicBezTo>
                  <a:cubicBezTo>
                    <a:pt x="3" y="47"/>
                    <a:pt x="6" y="44"/>
                    <a:pt x="8" y="41"/>
                  </a:cubicBezTo>
                  <a:cubicBezTo>
                    <a:pt x="8" y="41"/>
                    <a:pt x="8" y="41"/>
                    <a:pt x="8" y="41"/>
                  </a:cubicBezTo>
                  <a:cubicBezTo>
                    <a:pt x="9" y="41"/>
                    <a:pt x="9" y="41"/>
                    <a:pt x="9" y="41"/>
                  </a:cubicBezTo>
                  <a:cubicBezTo>
                    <a:pt x="9" y="41"/>
                    <a:pt x="9" y="41"/>
                    <a:pt x="9" y="41"/>
                  </a:cubicBezTo>
                  <a:cubicBezTo>
                    <a:pt x="9" y="41"/>
                    <a:pt x="9" y="41"/>
                    <a:pt x="9" y="41"/>
                  </a:cubicBezTo>
                  <a:cubicBezTo>
                    <a:pt x="26" y="23"/>
                    <a:pt x="41" y="10"/>
                    <a:pt x="62" y="10"/>
                  </a:cubicBezTo>
                  <a:cubicBezTo>
                    <a:pt x="71" y="10"/>
                    <a:pt x="82" y="13"/>
                    <a:pt x="95" y="19"/>
                  </a:cubicBezTo>
                  <a:cubicBezTo>
                    <a:pt x="95" y="19"/>
                    <a:pt x="95" y="19"/>
                    <a:pt x="95" y="19"/>
                  </a:cubicBezTo>
                  <a:cubicBezTo>
                    <a:pt x="101" y="22"/>
                    <a:pt x="107" y="26"/>
                    <a:pt x="114" y="30"/>
                  </a:cubicBezTo>
                  <a:cubicBezTo>
                    <a:pt x="122" y="39"/>
                    <a:pt x="125" y="49"/>
                    <a:pt x="125" y="60"/>
                  </a:cubicBezTo>
                  <a:cubicBezTo>
                    <a:pt x="125" y="68"/>
                    <a:pt x="123" y="78"/>
                    <a:pt x="118" y="86"/>
                  </a:cubicBezTo>
                  <a:cubicBezTo>
                    <a:pt x="118" y="86"/>
                    <a:pt x="118" y="86"/>
                    <a:pt x="118" y="86"/>
                  </a:cubicBezTo>
                  <a:cubicBezTo>
                    <a:pt x="118" y="86"/>
                    <a:pt x="118" y="86"/>
                    <a:pt x="118" y="86"/>
                  </a:cubicBezTo>
                  <a:cubicBezTo>
                    <a:pt x="118" y="86"/>
                    <a:pt x="118" y="86"/>
                    <a:pt x="118" y="86"/>
                  </a:cubicBezTo>
                  <a:cubicBezTo>
                    <a:pt x="115" y="92"/>
                    <a:pt x="110" y="101"/>
                    <a:pt x="103" y="110"/>
                  </a:cubicBezTo>
                  <a:cubicBezTo>
                    <a:pt x="103" y="110"/>
                    <a:pt x="103" y="110"/>
                    <a:pt x="103" y="110"/>
                  </a:cubicBezTo>
                  <a:cubicBezTo>
                    <a:pt x="103" y="110"/>
                    <a:pt x="103" y="110"/>
                    <a:pt x="103" y="111"/>
                  </a:cubicBezTo>
                  <a:cubicBezTo>
                    <a:pt x="96" y="122"/>
                    <a:pt x="87" y="135"/>
                    <a:pt x="79" y="147"/>
                  </a:cubicBezTo>
                  <a:cubicBezTo>
                    <a:pt x="94" y="126"/>
                    <a:pt x="117" y="92"/>
                    <a:pt x="125" y="76"/>
                  </a:cubicBezTo>
                  <a:cubicBezTo>
                    <a:pt x="135" y="58"/>
                    <a:pt x="136" y="37"/>
                    <a:pt x="121" y="20"/>
                  </a:cubicBezTo>
                  <a:cubicBezTo>
                    <a:pt x="114" y="16"/>
                    <a:pt x="108" y="12"/>
                    <a:pt x="102" y="9"/>
                  </a:cubicBezTo>
                  <a:cubicBezTo>
                    <a:pt x="89" y="3"/>
                    <a:pt x="79" y="0"/>
                    <a:pt x="69" y="0"/>
                  </a:cubicBezTo>
                </a:path>
              </a:pathLst>
            </a:custGeom>
            <a:solidFill>
              <a:srgbClr val="C28B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161"/>
            <p:cNvSpPr>
              <a:spLocks/>
            </p:cNvSpPr>
            <p:nvPr/>
          </p:nvSpPr>
          <p:spPr bwMode="auto">
            <a:xfrm>
              <a:off x="9134475" y="2654300"/>
              <a:ext cx="187325" cy="255588"/>
            </a:xfrm>
            <a:custGeom>
              <a:avLst/>
              <a:gdLst>
                <a:gd name="T0" fmla="*/ 42 w 49"/>
                <a:gd name="T1" fmla="*/ 7 h 67"/>
                <a:gd name="T2" fmla="*/ 49 w 49"/>
                <a:gd name="T3" fmla="*/ 0 h 67"/>
                <a:gd name="T4" fmla="*/ 14 w 49"/>
                <a:gd name="T5" fmla="*/ 16 h 67"/>
                <a:gd name="T6" fmla="*/ 6 w 49"/>
                <a:gd name="T7" fmla="*/ 67 h 67"/>
                <a:gd name="T8" fmla="*/ 42 w 49"/>
                <a:gd name="T9" fmla="*/ 7 h 67"/>
              </a:gdLst>
              <a:ahLst/>
              <a:cxnLst>
                <a:cxn ang="0">
                  <a:pos x="T0" y="T1"/>
                </a:cxn>
                <a:cxn ang="0">
                  <a:pos x="T2" y="T3"/>
                </a:cxn>
                <a:cxn ang="0">
                  <a:pos x="T4" y="T5"/>
                </a:cxn>
                <a:cxn ang="0">
                  <a:pos x="T6" y="T7"/>
                </a:cxn>
                <a:cxn ang="0">
                  <a:pos x="T8" y="T9"/>
                </a:cxn>
              </a:cxnLst>
              <a:rect l="0" t="0" r="r" b="b"/>
              <a:pathLst>
                <a:path w="49" h="67">
                  <a:moveTo>
                    <a:pt x="42" y="7"/>
                  </a:moveTo>
                  <a:cubicBezTo>
                    <a:pt x="44" y="5"/>
                    <a:pt x="46" y="3"/>
                    <a:pt x="49" y="0"/>
                  </a:cubicBezTo>
                  <a:cubicBezTo>
                    <a:pt x="35" y="1"/>
                    <a:pt x="23" y="6"/>
                    <a:pt x="14" y="16"/>
                  </a:cubicBezTo>
                  <a:cubicBezTo>
                    <a:pt x="2" y="30"/>
                    <a:pt x="0" y="49"/>
                    <a:pt x="6" y="67"/>
                  </a:cubicBezTo>
                  <a:cubicBezTo>
                    <a:pt x="14" y="56"/>
                    <a:pt x="23" y="29"/>
                    <a:pt x="42" y="7"/>
                  </a:cubicBezTo>
                  <a:close/>
                </a:path>
              </a:pathLst>
            </a:custGeom>
            <a:solidFill>
              <a:srgbClr val="F7EA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162"/>
            <p:cNvSpPr>
              <a:spLocks/>
            </p:cNvSpPr>
            <p:nvPr/>
          </p:nvSpPr>
          <p:spPr bwMode="auto">
            <a:xfrm>
              <a:off x="9221788" y="1470025"/>
              <a:ext cx="1320800" cy="1219200"/>
            </a:xfrm>
            <a:custGeom>
              <a:avLst/>
              <a:gdLst>
                <a:gd name="T0" fmla="*/ 334 w 347"/>
                <a:gd name="T1" fmla="*/ 65 h 320"/>
                <a:gd name="T2" fmla="*/ 286 w 347"/>
                <a:gd name="T3" fmla="*/ 89 h 320"/>
                <a:gd name="T4" fmla="*/ 240 w 347"/>
                <a:gd name="T5" fmla="*/ 85 h 320"/>
                <a:gd name="T6" fmla="*/ 202 w 347"/>
                <a:gd name="T7" fmla="*/ 64 h 320"/>
                <a:gd name="T8" fmla="*/ 193 w 347"/>
                <a:gd name="T9" fmla="*/ 47 h 320"/>
                <a:gd name="T10" fmla="*/ 188 w 347"/>
                <a:gd name="T11" fmla="*/ 35 h 320"/>
                <a:gd name="T12" fmla="*/ 180 w 347"/>
                <a:gd name="T13" fmla="*/ 21 h 320"/>
                <a:gd name="T14" fmla="*/ 146 w 347"/>
                <a:gd name="T15" fmla="*/ 0 h 320"/>
                <a:gd name="T16" fmla="*/ 180 w 347"/>
                <a:gd name="T17" fmla="*/ 31 h 320"/>
                <a:gd name="T18" fmla="*/ 184 w 347"/>
                <a:gd name="T19" fmla="*/ 49 h 320"/>
                <a:gd name="T20" fmla="*/ 188 w 347"/>
                <a:gd name="T21" fmla="*/ 88 h 320"/>
                <a:gd name="T22" fmla="*/ 182 w 347"/>
                <a:gd name="T23" fmla="*/ 126 h 320"/>
                <a:gd name="T24" fmla="*/ 116 w 347"/>
                <a:gd name="T25" fmla="*/ 180 h 320"/>
                <a:gd name="T26" fmla="*/ 55 w 347"/>
                <a:gd name="T27" fmla="*/ 232 h 320"/>
                <a:gd name="T28" fmla="*/ 0 w 347"/>
                <a:gd name="T29" fmla="*/ 320 h 320"/>
                <a:gd name="T30" fmla="*/ 26 w 347"/>
                <a:gd name="T31" fmla="*/ 311 h 320"/>
                <a:gd name="T32" fmla="*/ 75 w 347"/>
                <a:gd name="T33" fmla="*/ 265 h 320"/>
                <a:gd name="T34" fmla="*/ 139 w 347"/>
                <a:gd name="T35" fmla="*/ 219 h 320"/>
                <a:gd name="T36" fmla="*/ 200 w 347"/>
                <a:gd name="T37" fmla="*/ 189 h 320"/>
                <a:gd name="T38" fmla="*/ 228 w 347"/>
                <a:gd name="T39" fmla="*/ 170 h 320"/>
                <a:gd name="T40" fmla="*/ 347 w 347"/>
                <a:gd name="T41" fmla="*/ 97 h 320"/>
                <a:gd name="T42" fmla="*/ 334 w 347"/>
                <a:gd name="T43" fmla="*/ 6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7" h="320">
                  <a:moveTo>
                    <a:pt x="334" y="65"/>
                  </a:moveTo>
                  <a:cubicBezTo>
                    <a:pt x="322" y="73"/>
                    <a:pt x="299" y="90"/>
                    <a:pt x="286" y="89"/>
                  </a:cubicBezTo>
                  <a:cubicBezTo>
                    <a:pt x="271" y="89"/>
                    <a:pt x="255" y="88"/>
                    <a:pt x="240" y="85"/>
                  </a:cubicBezTo>
                  <a:cubicBezTo>
                    <a:pt x="226" y="83"/>
                    <a:pt x="211" y="77"/>
                    <a:pt x="202" y="64"/>
                  </a:cubicBezTo>
                  <a:cubicBezTo>
                    <a:pt x="198" y="59"/>
                    <a:pt x="195" y="53"/>
                    <a:pt x="193" y="47"/>
                  </a:cubicBezTo>
                  <a:cubicBezTo>
                    <a:pt x="191" y="43"/>
                    <a:pt x="190" y="39"/>
                    <a:pt x="188" y="35"/>
                  </a:cubicBezTo>
                  <a:cubicBezTo>
                    <a:pt x="186" y="30"/>
                    <a:pt x="183" y="25"/>
                    <a:pt x="180" y="21"/>
                  </a:cubicBezTo>
                  <a:cubicBezTo>
                    <a:pt x="168" y="8"/>
                    <a:pt x="160" y="2"/>
                    <a:pt x="146" y="0"/>
                  </a:cubicBezTo>
                  <a:cubicBezTo>
                    <a:pt x="150" y="1"/>
                    <a:pt x="173" y="15"/>
                    <a:pt x="180" y="31"/>
                  </a:cubicBezTo>
                  <a:cubicBezTo>
                    <a:pt x="181" y="35"/>
                    <a:pt x="184" y="45"/>
                    <a:pt x="184" y="49"/>
                  </a:cubicBezTo>
                  <a:cubicBezTo>
                    <a:pt x="187" y="64"/>
                    <a:pt x="187" y="73"/>
                    <a:pt x="188" y="88"/>
                  </a:cubicBezTo>
                  <a:cubicBezTo>
                    <a:pt x="188" y="100"/>
                    <a:pt x="187" y="114"/>
                    <a:pt x="182" y="126"/>
                  </a:cubicBezTo>
                  <a:cubicBezTo>
                    <a:pt x="167" y="158"/>
                    <a:pt x="146" y="160"/>
                    <a:pt x="116" y="180"/>
                  </a:cubicBezTo>
                  <a:cubicBezTo>
                    <a:pt x="94" y="196"/>
                    <a:pt x="74" y="211"/>
                    <a:pt x="55" y="232"/>
                  </a:cubicBezTo>
                  <a:cubicBezTo>
                    <a:pt x="19" y="271"/>
                    <a:pt x="10" y="268"/>
                    <a:pt x="0" y="320"/>
                  </a:cubicBezTo>
                  <a:cubicBezTo>
                    <a:pt x="8" y="315"/>
                    <a:pt x="16" y="312"/>
                    <a:pt x="26" y="311"/>
                  </a:cubicBezTo>
                  <a:cubicBezTo>
                    <a:pt x="40" y="297"/>
                    <a:pt x="64" y="277"/>
                    <a:pt x="75" y="265"/>
                  </a:cubicBezTo>
                  <a:cubicBezTo>
                    <a:pt x="92" y="246"/>
                    <a:pt x="116" y="231"/>
                    <a:pt x="139" y="219"/>
                  </a:cubicBezTo>
                  <a:cubicBezTo>
                    <a:pt x="159" y="209"/>
                    <a:pt x="180" y="200"/>
                    <a:pt x="200" y="189"/>
                  </a:cubicBezTo>
                  <a:cubicBezTo>
                    <a:pt x="210" y="183"/>
                    <a:pt x="220" y="177"/>
                    <a:pt x="228" y="170"/>
                  </a:cubicBezTo>
                  <a:cubicBezTo>
                    <a:pt x="260" y="144"/>
                    <a:pt x="327" y="108"/>
                    <a:pt x="347" y="97"/>
                  </a:cubicBezTo>
                  <a:lnTo>
                    <a:pt x="334" y="65"/>
                  </a:lnTo>
                  <a:close/>
                </a:path>
              </a:pathLst>
            </a:custGeom>
            <a:solidFill>
              <a:srgbClr val="FCC4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163"/>
            <p:cNvSpPr>
              <a:spLocks/>
            </p:cNvSpPr>
            <p:nvPr/>
          </p:nvSpPr>
          <p:spPr bwMode="auto">
            <a:xfrm>
              <a:off x="8837613" y="2052638"/>
              <a:ext cx="15875" cy="15875"/>
            </a:xfrm>
            <a:custGeom>
              <a:avLst/>
              <a:gdLst>
                <a:gd name="T0" fmla="*/ 4 w 4"/>
                <a:gd name="T1" fmla="*/ 0 h 4"/>
                <a:gd name="T2" fmla="*/ 0 w 4"/>
                <a:gd name="T3" fmla="*/ 4 h 4"/>
                <a:gd name="T4" fmla="*/ 0 w 4"/>
                <a:gd name="T5" fmla="*/ 4 h 4"/>
                <a:gd name="T6" fmla="*/ 1 w 4"/>
                <a:gd name="T7" fmla="*/ 3 h 4"/>
                <a:gd name="T8" fmla="*/ 4 w 4"/>
                <a:gd name="T9" fmla="*/ 1 h 4"/>
                <a:gd name="T10" fmla="*/ 4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cubicBezTo>
                    <a:pt x="3" y="2"/>
                    <a:pt x="1" y="3"/>
                    <a:pt x="0" y="4"/>
                  </a:cubicBezTo>
                  <a:cubicBezTo>
                    <a:pt x="0" y="4"/>
                    <a:pt x="0" y="4"/>
                    <a:pt x="0" y="4"/>
                  </a:cubicBezTo>
                  <a:cubicBezTo>
                    <a:pt x="1" y="4"/>
                    <a:pt x="1" y="4"/>
                    <a:pt x="1" y="3"/>
                  </a:cubicBezTo>
                  <a:cubicBezTo>
                    <a:pt x="2" y="2"/>
                    <a:pt x="3" y="2"/>
                    <a:pt x="4" y="1"/>
                  </a:cubicBezTo>
                  <a:cubicBezTo>
                    <a:pt x="4" y="1"/>
                    <a:pt x="4" y="1"/>
                    <a:pt x="4" y="0"/>
                  </a:cubicBezTo>
                  <a:cubicBezTo>
                    <a:pt x="4" y="0"/>
                    <a:pt x="4" y="0"/>
                    <a:pt x="4" y="0"/>
                  </a:cubicBezTo>
                </a:path>
              </a:pathLst>
            </a:custGeom>
            <a:solidFill>
              <a:srgbClr val="E6E7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164"/>
            <p:cNvSpPr>
              <a:spLocks noEditPoints="1"/>
            </p:cNvSpPr>
            <p:nvPr/>
          </p:nvSpPr>
          <p:spPr bwMode="auto">
            <a:xfrm>
              <a:off x="8837613" y="2052638"/>
              <a:ext cx="15875" cy="15875"/>
            </a:xfrm>
            <a:custGeom>
              <a:avLst/>
              <a:gdLst>
                <a:gd name="T0" fmla="*/ 1 w 4"/>
                <a:gd name="T1" fmla="*/ 3 h 4"/>
                <a:gd name="T2" fmla="*/ 0 w 4"/>
                <a:gd name="T3" fmla="*/ 4 h 4"/>
                <a:gd name="T4" fmla="*/ 0 w 4"/>
                <a:gd name="T5" fmla="*/ 4 h 4"/>
                <a:gd name="T6" fmla="*/ 1 w 4"/>
                <a:gd name="T7" fmla="*/ 3 h 4"/>
                <a:gd name="T8" fmla="*/ 4 w 4"/>
                <a:gd name="T9" fmla="*/ 0 h 4"/>
                <a:gd name="T10" fmla="*/ 4 w 4"/>
                <a:gd name="T11" fmla="*/ 1 h 4"/>
                <a:gd name="T12" fmla="*/ 4 w 4"/>
                <a:gd name="T13" fmla="*/ 0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1" y="4"/>
                    <a:pt x="1" y="4"/>
                    <a:pt x="0" y="4"/>
                  </a:cubicBezTo>
                  <a:cubicBezTo>
                    <a:pt x="0" y="4"/>
                    <a:pt x="0" y="4"/>
                    <a:pt x="0" y="4"/>
                  </a:cubicBezTo>
                  <a:cubicBezTo>
                    <a:pt x="1" y="4"/>
                    <a:pt x="1" y="4"/>
                    <a:pt x="1" y="3"/>
                  </a:cubicBezTo>
                  <a:moveTo>
                    <a:pt x="4" y="0"/>
                  </a:moveTo>
                  <a:cubicBezTo>
                    <a:pt x="4" y="1"/>
                    <a:pt x="4" y="1"/>
                    <a:pt x="4" y="1"/>
                  </a:cubicBezTo>
                  <a:cubicBezTo>
                    <a:pt x="4" y="1"/>
                    <a:pt x="4" y="1"/>
                    <a:pt x="4" y="0"/>
                  </a:cubicBezTo>
                  <a:cubicBezTo>
                    <a:pt x="4" y="0"/>
                    <a:pt x="4" y="0"/>
                    <a:pt x="4" y="0"/>
                  </a:cubicBezTo>
                </a:path>
              </a:pathLst>
            </a:custGeom>
            <a:solidFill>
              <a:srgbClr val="B193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165"/>
            <p:cNvSpPr>
              <a:spLocks/>
            </p:cNvSpPr>
            <p:nvPr/>
          </p:nvSpPr>
          <p:spPr bwMode="auto">
            <a:xfrm>
              <a:off x="8701088" y="2033588"/>
              <a:ext cx="152400" cy="34925"/>
            </a:xfrm>
            <a:custGeom>
              <a:avLst/>
              <a:gdLst>
                <a:gd name="T0" fmla="*/ 14 w 40"/>
                <a:gd name="T1" fmla="*/ 0 h 9"/>
                <a:gd name="T2" fmla="*/ 0 w 40"/>
                <a:gd name="T3" fmla="*/ 2 h 9"/>
                <a:gd name="T4" fmla="*/ 1 w 40"/>
                <a:gd name="T5" fmla="*/ 2 h 9"/>
                <a:gd name="T6" fmla="*/ 36 w 40"/>
                <a:gd name="T7" fmla="*/ 9 h 9"/>
                <a:gd name="T8" fmla="*/ 40 w 40"/>
                <a:gd name="T9" fmla="*/ 5 h 9"/>
                <a:gd name="T10" fmla="*/ 14 w 40"/>
                <a:gd name="T11" fmla="*/ 0 h 9"/>
              </a:gdLst>
              <a:ahLst/>
              <a:cxnLst>
                <a:cxn ang="0">
                  <a:pos x="T0" y="T1"/>
                </a:cxn>
                <a:cxn ang="0">
                  <a:pos x="T2" y="T3"/>
                </a:cxn>
                <a:cxn ang="0">
                  <a:pos x="T4" y="T5"/>
                </a:cxn>
                <a:cxn ang="0">
                  <a:pos x="T6" y="T7"/>
                </a:cxn>
                <a:cxn ang="0">
                  <a:pos x="T8" y="T9"/>
                </a:cxn>
                <a:cxn ang="0">
                  <a:pos x="T10" y="T11"/>
                </a:cxn>
              </a:cxnLst>
              <a:rect l="0" t="0" r="r" b="b"/>
              <a:pathLst>
                <a:path w="40" h="9">
                  <a:moveTo>
                    <a:pt x="14" y="0"/>
                  </a:moveTo>
                  <a:cubicBezTo>
                    <a:pt x="9" y="0"/>
                    <a:pt x="5" y="0"/>
                    <a:pt x="0" y="2"/>
                  </a:cubicBezTo>
                  <a:cubicBezTo>
                    <a:pt x="0" y="2"/>
                    <a:pt x="0" y="2"/>
                    <a:pt x="1" y="2"/>
                  </a:cubicBezTo>
                  <a:cubicBezTo>
                    <a:pt x="6" y="2"/>
                    <a:pt x="22" y="4"/>
                    <a:pt x="36" y="9"/>
                  </a:cubicBezTo>
                  <a:cubicBezTo>
                    <a:pt x="37" y="8"/>
                    <a:pt x="39" y="7"/>
                    <a:pt x="40" y="5"/>
                  </a:cubicBezTo>
                  <a:cubicBezTo>
                    <a:pt x="30" y="2"/>
                    <a:pt x="22" y="0"/>
                    <a:pt x="14" y="0"/>
                  </a:cubicBezTo>
                </a:path>
              </a:pathLst>
            </a:custGeom>
            <a:solidFill>
              <a:srgbClr val="E3BCA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166"/>
            <p:cNvSpPr>
              <a:spLocks/>
            </p:cNvSpPr>
            <p:nvPr/>
          </p:nvSpPr>
          <p:spPr bwMode="auto">
            <a:xfrm>
              <a:off x="10215563" y="966788"/>
              <a:ext cx="582612" cy="1052513"/>
            </a:xfrm>
            <a:custGeom>
              <a:avLst/>
              <a:gdLst>
                <a:gd name="T0" fmla="*/ 283 w 367"/>
                <a:gd name="T1" fmla="*/ 394 h 663"/>
                <a:gd name="T2" fmla="*/ 135 w 367"/>
                <a:gd name="T3" fmla="*/ 0 h 663"/>
                <a:gd name="T4" fmla="*/ 0 w 367"/>
                <a:gd name="T5" fmla="*/ 53 h 663"/>
                <a:gd name="T6" fmla="*/ 24 w 367"/>
                <a:gd name="T7" fmla="*/ 113 h 663"/>
                <a:gd name="T8" fmla="*/ 151 w 367"/>
                <a:gd name="T9" fmla="*/ 444 h 663"/>
                <a:gd name="T10" fmla="*/ 199 w 367"/>
                <a:gd name="T11" fmla="*/ 569 h 663"/>
                <a:gd name="T12" fmla="*/ 235 w 367"/>
                <a:gd name="T13" fmla="*/ 663 h 663"/>
                <a:gd name="T14" fmla="*/ 367 w 367"/>
                <a:gd name="T15" fmla="*/ 612 h 663"/>
                <a:gd name="T16" fmla="*/ 283 w 367"/>
                <a:gd name="T17" fmla="*/ 39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663">
                  <a:moveTo>
                    <a:pt x="283" y="394"/>
                  </a:moveTo>
                  <a:lnTo>
                    <a:pt x="135" y="0"/>
                  </a:lnTo>
                  <a:lnTo>
                    <a:pt x="0" y="53"/>
                  </a:lnTo>
                  <a:lnTo>
                    <a:pt x="24" y="113"/>
                  </a:lnTo>
                  <a:lnTo>
                    <a:pt x="151" y="444"/>
                  </a:lnTo>
                  <a:lnTo>
                    <a:pt x="199" y="569"/>
                  </a:lnTo>
                  <a:lnTo>
                    <a:pt x="235" y="663"/>
                  </a:lnTo>
                  <a:lnTo>
                    <a:pt x="367" y="612"/>
                  </a:lnTo>
                  <a:lnTo>
                    <a:pt x="283" y="3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167"/>
            <p:cNvSpPr>
              <a:spLocks/>
            </p:cNvSpPr>
            <p:nvPr/>
          </p:nvSpPr>
          <p:spPr bwMode="auto">
            <a:xfrm>
              <a:off x="10215563" y="966788"/>
              <a:ext cx="582612" cy="1052513"/>
            </a:xfrm>
            <a:custGeom>
              <a:avLst/>
              <a:gdLst>
                <a:gd name="T0" fmla="*/ 283 w 367"/>
                <a:gd name="T1" fmla="*/ 394 h 663"/>
                <a:gd name="T2" fmla="*/ 135 w 367"/>
                <a:gd name="T3" fmla="*/ 0 h 663"/>
                <a:gd name="T4" fmla="*/ 0 w 367"/>
                <a:gd name="T5" fmla="*/ 53 h 663"/>
                <a:gd name="T6" fmla="*/ 24 w 367"/>
                <a:gd name="T7" fmla="*/ 113 h 663"/>
                <a:gd name="T8" fmla="*/ 151 w 367"/>
                <a:gd name="T9" fmla="*/ 444 h 663"/>
                <a:gd name="T10" fmla="*/ 199 w 367"/>
                <a:gd name="T11" fmla="*/ 569 h 663"/>
                <a:gd name="T12" fmla="*/ 235 w 367"/>
                <a:gd name="T13" fmla="*/ 663 h 663"/>
                <a:gd name="T14" fmla="*/ 367 w 367"/>
                <a:gd name="T15" fmla="*/ 612 h 663"/>
                <a:gd name="T16" fmla="*/ 283 w 367"/>
                <a:gd name="T17" fmla="*/ 39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663">
                  <a:moveTo>
                    <a:pt x="283" y="394"/>
                  </a:moveTo>
                  <a:lnTo>
                    <a:pt x="135" y="0"/>
                  </a:lnTo>
                  <a:lnTo>
                    <a:pt x="0" y="53"/>
                  </a:lnTo>
                  <a:lnTo>
                    <a:pt x="24" y="113"/>
                  </a:lnTo>
                  <a:lnTo>
                    <a:pt x="151" y="444"/>
                  </a:lnTo>
                  <a:lnTo>
                    <a:pt x="199" y="569"/>
                  </a:lnTo>
                  <a:lnTo>
                    <a:pt x="235" y="663"/>
                  </a:lnTo>
                  <a:lnTo>
                    <a:pt x="367" y="612"/>
                  </a:lnTo>
                  <a:lnTo>
                    <a:pt x="283" y="39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168"/>
            <p:cNvSpPr>
              <a:spLocks/>
            </p:cNvSpPr>
            <p:nvPr/>
          </p:nvSpPr>
          <p:spPr bwMode="auto">
            <a:xfrm>
              <a:off x="10528300" y="1592263"/>
              <a:ext cx="269875" cy="427038"/>
            </a:xfrm>
            <a:custGeom>
              <a:avLst/>
              <a:gdLst>
                <a:gd name="T0" fmla="*/ 0 w 170"/>
                <a:gd name="T1" fmla="*/ 57 h 269"/>
                <a:gd name="T2" fmla="*/ 38 w 170"/>
                <a:gd name="T3" fmla="*/ 269 h 269"/>
                <a:gd name="T4" fmla="*/ 170 w 170"/>
                <a:gd name="T5" fmla="*/ 218 h 269"/>
                <a:gd name="T6" fmla="*/ 86 w 170"/>
                <a:gd name="T7" fmla="*/ 0 h 269"/>
                <a:gd name="T8" fmla="*/ 0 w 170"/>
                <a:gd name="T9" fmla="*/ 57 h 269"/>
              </a:gdLst>
              <a:ahLst/>
              <a:cxnLst>
                <a:cxn ang="0">
                  <a:pos x="T0" y="T1"/>
                </a:cxn>
                <a:cxn ang="0">
                  <a:pos x="T2" y="T3"/>
                </a:cxn>
                <a:cxn ang="0">
                  <a:pos x="T4" y="T5"/>
                </a:cxn>
                <a:cxn ang="0">
                  <a:pos x="T6" y="T7"/>
                </a:cxn>
                <a:cxn ang="0">
                  <a:pos x="T8" y="T9"/>
                </a:cxn>
              </a:cxnLst>
              <a:rect l="0" t="0" r="r" b="b"/>
              <a:pathLst>
                <a:path w="170" h="269">
                  <a:moveTo>
                    <a:pt x="0" y="57"/>
                  </a:moveTo>
                  <a:lnTo>
                    <a:pt x="38" y="269"/>
                  </a:lnTo>
                  <a:lnTo>
                    <a:pt x="170" y="218"/>
                  </a:lnTo>
                  <a:lnTo>
                    <a:pt x="86" y="0"/>
                  </a:lnTo>
                  <a:lnTo>
                    <a:pt x="0" y="57"/>
                  </a:ln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Oval 169"/>
            <p:cNvSpPr>
              <a:spLocks noChangeArrowheads="1"/>
            </p:cNvSpPr>
            <p:nvPr/>
          </p:nvSpPr>
          <p:spPr bwMode="auto">
            <a:xfrm>
              <a:off x="10623550" y="1804988"/>
              <a:ext cx="103187" cy="103188"/>
            </a:xfrm>
            <a:prstGeom prst="ellipse">
              <a:avLst/>
            </a:prstGeom>
            <a:solidFill>
              <a:srgbClr val="BCBE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Oval 170"/>
            <p:cNvSpPr>
              <a:spLocks noChangeArrowheads="1"/>
            </p:cNvSpPr>
            <p:nvPr/>
          </p:nvSpPr>
          <p:spPr bwMode="auto">
            <a:xfrm>
              <a:off x="10615613" y="1801813"/>
              <a:ext cx="103187" cy="1031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Oval 171"/>
            <p:cNvSpPr>
              <a:spLocks noChangeArrowheads="1"/>
            </p:cNvSpPr>
            <p:nvPr/>
          </p:nvSpPr>
          <p:spPr bwMode="auto">
            <a:xfrm>
              <a:off x="10661650" y="1820863"/>
              <a:ext cx="11112" cy="14288"/>
            </a:xfrm>
            <a:prstGeom prst="ellipse">
              <a:avLst/>
            </a:pr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Oval 172"/>
            <p:cNvSpPr>
              <a:spLocks noChangeArrowheads="1"/>
            </p:cNvSpPr>
            <p:nvPr/>
          </p:nvSpPr>
          <p:spPr bwMode="auto">
            <a:xfrm>
              <a:off x="10634663" y="1847850"/>
              <a:ext cx="15875" cy="11113"/>
            </a:xfrm>
            <a:prstGeom prst="ellipse">
              <a:avLst/>
            </a:pr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Oval 173"/>
            <p:cNvSpPr>
              <a:spLocks noChangeArrowheads="1"/>
            </p:cNvSpPr>
            <p:nvPr/>
          </p:nvSpPr>
          <p:spPr bwMode="auto">
            <a:xfrm>
              <a:off x="10661650" y="1870075"/>
              <a:ext cx="11112" cy="15875"/>
            </a:xfrm>
            <a:prstGeom prst="ellipse">
              <a:avLst/>
            </a:pr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Oval 174"/>
            <p:cNvSpPr>
              <a:spLocks noChangeArrowheads="1"/>
            </p:cNvSpPr>
            <p:nvPr/>
          </p:nvSpPr>
          <p:spPr bwMode="auto">
            <a:xfrm>
              <a:off x="10683875" y="1847850"/>
              <a:ext cx="15875" cy="11113"/>
            </a:xfrm>
            <a:prstGeom prst="ellipse">
              <a:avLst/>
            </a:pr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175"/>
            <p:cNvSpPr>
              <a:spLocks/>
            </p:cNvSpPr>
            <p:nvPr/>
          </p:nvSpPr>
          <p:spPr bwMode="auto">
            <a:xfrm>
              <a:off x="10425113" y="647700"/>
              <a:ext cx="865187" cy="1363663"/>
            </a:xfrm>
            <a:custGeom>
              <a:avLst/>
              <a:gdLst>
                <a:gd name="T0" fmla="*/ 545 w 545"/>
                <a:gd name="T1" fmla="*/ 0 h 859"/>
                <a:gd name="T2" fmla="*/ 0 w 545"/>
                <a:gd name="T3" fmla="*/ 192 h 859"/>
                <a:gd name="T4" fmla="*/ 3 w 545"/>
                <a:gd name="T5" fmla="*/ 201 h 859"/>
                <a:gd name="T6" fmla="*/ 151 w 545"/>
                <a:gd name="T7" fmla="*/ 595 h 859"/>
                <a:gd name="T8" fmla="*/ 235 w 545"/>
                <a:gd name="T9" fmla="*/ 813 h 859"/>
                <a:gd name="T10" fmla="*/ 254 w 545"/>
                <a:gd name="T11" fmla="*/ 859 h 859"/>
                <a:gd name="T12" fmla="*/ 545 w 545"/>
                <a:gd name="T13" fmla="*/ 763 h 859"/>
                <a:gd name="T14" fmla="*/ 545 w 545"/>
                <a:gd name="T15" fmla="*/ 0 h 8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5" h="859">
                  <a:moveTo>
                    <a:pt x="545" y="0"/>
                  </a:moveTo>
                  <a:lnTo>
                    <a:pt x="0" y="192"/>
                  </a:lnTo>
                  <a:lnTo>
                    <a:pt x="3" y="201"/>
                  </a:lnTo>
                  <a:lnTo>
                    <a:pt x="151" y="595"/>
                  </a:lnTo>
                  <a:lnTo>
                    <a:pt x="235" y="813"/>
                  </a:lnTo>
                  <a:lnTo>
                    <a:pt x="254" y="859"/>
                  </a:lnTo>
                  <a:lnTo>
                    <a:pt x="545" y="763"/>
                  </a:lnTo>
                  <a:lnTo>
                    <a:pt x="545" y="0"/>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176"/>
            <p:cNvSpPr>
              <a:spLocks/>
            </p:cNvSpPr>
            <p:nvPr/>
          </p:nvSpPr>
          <p:spPr bwMode="auto">
            <a:xfrm>
              <a:off x="10783888" y="1393825"/>
              <a:ext cx="506412" cy="617538"/>
            </a:xfrm>
            <a:custGeom>
              <a:avLst/>
              <a:gdLst>
                <a:gd name="T0" fmla="*/ 319 w 319"/>
                <a:gd name="T1" fmla="*/ 0 h 389"/>
                <a:gd name="T2" fmla="*/ 0 w 319"/>
                <a:gd name="T3" fmla="*/ 130 h 389"/>
                <a:gd name="T4" fmla="*/ 28 w 319"/>
                <a:gd name="T5" fmla="*/ 389 h 389"/>
                <a:gd name="T6" fmla="*/ 319 w 319"/>
                <a:gd name="T7" fmla="*/ 293 h 389"/>
                <a:gd name="T8" fmla="*/ 319 w 319"/>
                <a:gd name="T9" fmla="*/ 0 h 389"/>
              </a:gdLst>
              <a:ahLst/>
              <a:cxnLst>
                <a:cxn ang="0">
                  <a:pos x="T0" y="T1"/>
                </a:cxn>
                <a:cxn ang="0">
                  <a:pos x="T2" y="T3"/>
                </a:cxn>
                <a:cxn ang="0">
                  <a:pos x="T4" y="T5"/>
                </a:cxn>
                <a:cxn ang="0">
                  <a:pos x="T6" y="T7"/>
                </a:cxn>
                <a:cxn ang="0">
                  <a:pos x="T8" y="T9"/>
                </a:cxn>
              </a:cxnLst>
              <a:rect l="0" t="0" r="r" b="b"/>
              <a:pathLst>
                <a:path w="319" h="389">
                  <a:moveTo>
                    <a:pt x="319" y="0"/>
                  </a:moveTo>
                  <a:lnTo>
                    <a:pt x="0" y="130"/>
                  </a:lnTo>
                  <a:lnTo>
                    <a:pt x="28" y="389"/>
                  </a:lnTo>
                  <a:lnTo>
                    <a:pt x="319" y="293"/>
                  </a:lnTo>
                  <a:lnTo>
                    <a:pt x="319" y="0"/>
                  </a:lnTo>
                  <a:close/>
                </a:path>
              </a:pathLst>
            </a:custGeom>
            <a:solidFill>
              <a:srgbClr val="4140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Oval 177"/>
            <p:cNvSpPr>
              <a:spLocks noChangeArrowheads="1"/>
            </p:cNvSpPr>
            <p:nvPr/>
          </p:nvSpPr>
          <p:spPr bwMode="auto">
            <a:xfrm>
              <a:off x="10920413" y="1698625"/>
              <a:ext cx="106362" cy="106363"/>
            </a:xfrm>
            <a:prstGeom prst="ellipse">
              <a:avLst/>
            </a:pr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Oval 178"/>
            <p:cNvSpPr>
              <a:spLocks noChangeArrowheads="1"/>
            </p:cNvSpPr>
            <p:nvPr/>
          </p:nvSpPr>
          <p:spPr bwMode="auto">
            <a:xfrm>
              <a:off x="10912475" y="1695450"/>
              <a:ext cx="106362" cy="10636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Oval 179"/>
            <p:cNvSpPr>
              <a:spLocks noChangeArrowheads="1"/>
            </p:cNvSpPr>
            <p:nvPr/>
          </p:nvSpPr>
          <p:spPr bwMode="auto">
            <a:xfrm>
              <a:off x="10961688" y="1717675"/>
              <a:ext cx="11112" cy="11113"/>
            </a:xfrm>
            <a:prstGeom prst="ellipse">
              <a:avLst/>
            </a:pr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Oval 180"/>
            <p:cNvSpPr>
              <a:spLocks noChangeArrowheads="1"/>
            </p:cNvSpPr>
            <p:nvPr/>
          </p:nvSpPr>
          <p:spPr bwMode="auto">
            <a:xfrm>
              <a:off x="10936288" y="1739900"/>
              <a:ext cx="11112" cy="15875"/>
            </a:xfrm>
            <a:prstGeom prst="ellipse">
              <a:avLst/>
            </a:pr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Oval 181"/>
            <p:cNvSpPr>
              <a:spLocks noChangeArrowheads="1"/>
            </p:cNvSpPr>
            <p:nvPr/>
          </p:nvSpPr>
          <p:spPr bwMode="auto">
            <a:xfrm>
              <a:off x="10961688" y="1766888"/>
              <a:ext cx="11112" cy="11113"/>
            </a:xfrm>
            <a:prstGeom prst="ellipse">
              <a:avLst/>
            </a:pr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Oval 182"/>
            <p:cNvSpPr>
              <a:spLocks noChangeArrowheads="1"/>
            </p:cNvSpPr>
            <p:nvPr/>
          </p:nvSpPr>
          <p:spPr bwMode="auto">
            <a:xfrm>
              <a:off x="10985500" y="1739900"/>
              <a:ext cx="11112" cy="15875"/>
            </a:xfrm>
            <a:prstGeom prst="ellipse">
              <a:avLst/>
            </a:pr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183"/>
            <p:cNvSpPr>
              <a:spLocks noEditPoints="1"/>
            </p:cNvSpPr>
            <p:nvPr/>
          </p:nvSpPr>
          <p:spPr bwMode="auto">
            <a:xfrm>
              <a:off x="9194800" y="1244600"/>
              <a:ext cx="658812" cy="95250"/>
            </a:xfrm>
            <a:custGeom>
              <a:avLst/>
              <a:gdLst>
                <a:gd name="T0" fmla="*/ 36 w 173"/>
                <a:gd name="T1" fmla="*/ 22 h 25"/>
                <a:gd name="T2" fmla="*/ 29 w 173"/>
                <a:gd name="T3" fmla="*/ 23 h 25"/>
                <a:gd name="T4" fmla="*/ 0 w 173"/>
                <a:gd name="T5" fmla="*/ 25 h 25"/>
                <a:gd name="T6" fmla="*/ 29 w 173"/>
                <a:gd name="T7" fmla="*/ 23 h 25"/>
                <a:gd name="T8" fmla="*/ 36 w 173"/>
                <a:gd name="T9" fmla="*/ 22 h 25"/>
                <a:gd name="T10" fmla="*/ 173 w 173"/>
                <a:gd name="T11" fmla="*/ 0 h 25"/>
                <a:gd name="T12" fmla="*/ 41 w 173"/>
                <a:gd name="T13" fmla="*/ 22 h 25"/>
                <a:gd name="T14" fmla="*/ 40 w 173"/>
                <a:gd name="T15" fmla="*/ 22 h 25"/>
                <a:gd name="T16" fmla="*/ 41 w 173"/>
                <a:gd name="T17" fmla="*/ 22 h 25"/>
                <a:gd name="T18" fmla="*/ 173 w 173"/>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25">
                  <a:moveTo>
                    <a:pt x="36" y="22"/>
                  </a:moveTo>
                  <a:cubicBezTo>
                    <a:pt x="35" y="22"/>
                    <a:pt x="32" y="23"/>
                    <a:pt x="29" y="23"/>
                  </a:cubicBezTo>
                  <a:cubicBezTo>
                    <a:pt x="22" y="23"/>
                    <a:pt x="11" y="24"/>
                    <a:pt x="0" y="25"/>
                  </a:cubicBezTo>
                  <a:cubicBezTo>
                    <a:pt x="11" y="24"/>
                    <a:pt x="22" y="23"/>
                    <a:pt x="29" y="23"/>
                  </a:cubicBezTo>
                  <a:cubicBezTo>
                    <a:pt x="32" y="23"/>
                    <a:pt x="35" y="22"/>
                    <a:pt x="36" y="22"/>
                  </a:cubicBezTo>
                  <a:moveTo>
                    <a:pt x="173" y="0"/>
                  </a:moveTo>
                  <a:cubicBezTo>
                    <a:pt x="113" y="10"/>
                    <a:pt x="50" y="20"/>
                    <a:pt x="41" y="22"/>
                  </a:cubicBezTo>
                  <a:cubicBezTo>
                    <a:pt x="40" y="22"/>
                    <a:pt x="40" y="22"/>
                    <a:pt x="40" y="22"/>
                  </a:cubicBezTo>
                  <a:cubicBezTo>
                    <a:pt x="40" y="22"/>
                    <a:pt x="40" y="22"/>
                    <a:pt x="41" y="22"/>
                  </a:cubicBezTo>
                  <a:cubicBezTo>
                    <a:pt x="50" y="20"/>
                    <a:pt x="113" y="10"/>
                    <a:pt x="173"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184"/>
            <p:cNvSpPr>
              <a:spLocks/>
            </p:cNvSpPr>
            <p:nvPr/>
          </p:nvSpPr>
          <p:spPr bwMode="auto">
            <a:xfrm>
              <a:off x="8483600" y="1173163"/>
              <a:ext cx="1819275" cy="909638"/>
            </a:xfrm>
            <a:custGeom>
              <a:avLst/>
              <a:gdLst>
                <a:gd name="T0" fmla="*/ 468 w 478"/>
                <a:gd name="T1" fmla="*/ 0 h 239"/>
                <a:gd name="T2" fmla="*/ 360 w 478"/>
                <a:gd name="T3" fmla="*/ 19 h 239"/>
                <a:gd name="T4" fmla="*/ 228 w 478"/>
                <a:gd name="T5" fmla="*/ 41 h 239"/>
                <a:gd name="T6" fmla="*/ 227 w 478"/>
                <a:gd name="T7" fmla="*/ 41 h 239"/>
                <a:gd name="T8" fmla="*/ 226 w 478"/>
                <a:gd name="T9" fmla="*/ 41 h 239"/>
                <a:gd name="T10" fmla="*/ 223 w 478"/>
                <a:gd name="T11" fmla="*/ 41 h 239"/>
                <a:gd name="T12" fmla="*/ 216 w 478"/>
                <a:gd name="T13" fmla="*/ 42 h 239"/>
                <a:gd name="T14" fmla="*/ 187 w 478"/>
                <a:gd name="T15" fmla="*/ 44 h 239"/>
                <a:gd name="T16" fmla="*/ 119 w 478"/>
                <a:gd name="T17" fmla="*/ 56 h 239"/>
                <a:gd name="T18" fmla="*/ 7 w 478"/>
                <a:gd name="T19" fmla="*/ 213 h 239"/>
                <a:gd name="T20" fmla="*/ 0 w 478"/>
                <a:gd name="T21" fmla="*/ 239 h 239"/>
                <a:gd name="T22" fmla="*/ 144 w 478"/>
                <a:gd name="T23" fmla="*/ 79 h 239"/>
                <a:gd name="T24" fmla="*/ 145 w 478"/>
                <a:gd name="T25" fmla="*/ 78 h 239"/>
                <a:gd name="T26" fmla="*/ 161 w 478"/>
                <a:gd name="T27" fmla="*/ 74 h 239"/>
                <a:gd name="T28" fmla="*/ 161 w 478"/>
                <a:gd name="T29" fmla="*/ 74 h 239"/>
                <a:gd name="T30" fmla="*/ 240 w 478"/>
                <a:gd name="T31" fmla="*/ 65 h 239"/>
                <a:gd name="T32" fmla="*/ 249 w 478"/>
                <a:gd name="T33" fmla="*/ 65 h 239"/>
                <a:gd name="T34" fmla="*/ 251 w 478"/>
                <a:gd name="T35" fmla="*/ 65 h 239"/>
                <a:gd name="T36" fmla="*/ 478 w 478"/>
                <a:gd name="T37" fmla="*/ 26 h 239"/>
                <a:gd name="T38" fmla="*/ 468 w 478"/>
                <a:gd name="T3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8" h="239">
                  <a:moveTo>
                    <a:pt x="468" y="0"/>
                  </a:moveTo>
                  <a:cubicBezTo>
                    <a:pt x="449" y="3"/>
                    <a:pt x="405" y="11"/>
                    <a:pt x="360" y="19"/>
                  </a:cubicBezTo>
                  <a:cubicBezTo>
                    <a:pt x="300" y="29"/>
                    <a:pt x="237" y="39"/>
                    <a:pt x="228" y="41"/>
                  </a:cubicBezTo>
                  <a:cubicBezTo>
                    <a:pt x="227" y="41"/>
                    <a:pt x="227" y="41"/>
                    <a:pt x="227" y="41"/>
                  </a:cubicBezTo>
                  <a:cubicBezTo>
                    <a:pt x="226" y="41"/>
                    <a:pt x="226" y="41"/>
                    <a:pt x="226" y="41"/>
                  </a:cubicBezTo>
                  <a:cubicBezTo>
                    <a:pt x="225" y="41"/>
                    <a:pt x="224" y="41"/>
                    <a:pt x="223" y="41"/>
                  </a:cubicBezTo>
                  <a:cubicBezTo>
                    <a:pt x="222" y="41"/>
                    <a:pt x="219" y="42"/>
                    <a:pt x="216" y="42"/>
                  </a:cubicBezTo>
                  <a:cubicBezTo>
                    <a:pt x="209" y="42"/>
                    <a:pt x="198" y="43"/>
                    <a:pt x="187" y="44"/>
                  </a:cubicBezTo>
                  <a:cubicBezTo>
                    <a:pt x="161" y="46"/>
                    <a:pt x="129" y="49"/>
                    <a:pt x="119" y="56"/>
                  </a:cubicBezTo>
                  <a:cubicBezTo>
                    <a:pt x="102" y="68"/>
                    <a:pt x="29" y="170"/>
                    <a:pt x="7" y="213"/>
                  </a:cubicBezTo>
                  <a:cubicBezTo>
                    <a:pt x="4" y="219"/>
                    <a:pt x="2" y="228"/>
                    <a:pt x="0" y="239"/>
                  </a:cubicBezTo>
                  <a:cubicBezTo>
                    <a:pt x="40" y="177"/>
                    <a:pt x="107" y="99"/>
                    <a:pt x="144" y="79"/>
                  </a:cubicBezTo>
                  <a:cubicBezTo>
                    <a:pt x="145" y="78"/>
                    <a:pt x="145" y="78"/>
                    <a:pt x="145" y="78"/>
                  </a:cubicBezTo>
                  <a:cubicBezTo>
                    <a:pt x="149" y="76"/>
                    <a:pt x="154" y="75"/>
                    <a:pt x="161" y="74"/>
                  </a:cubicBezTo>
                  <a:cubicBezTo>
                    <a:pt x="161" y="74"/>
                    <a:pt x="161" y="74"/>
                    <a:pt x="161" y="74"/>
                  </a:cubicBezTo>
                  <a:cubicBezTo>
                    <a:pt x="184" y="69"/>
                    <a:pt x="221" y="66"/>
                    <a:pt x="240" y="65"/>
                  </a:cubicBezTo>
                  <a:cubicBezTo>
                    <a:pt x="244" y="65"/>
                    <a:pt x="247" y="65"/>
                    <a:pt x="249" y="65"/>
                  </a:cubicBezTo>
                  <a:cubicBezTo>
                    <a:pt x="250" y="65"/>
                    <a:pt x="251" y="65"/>
                    <a:pt x="251" y="65"/>
                  </a:cubicBezTo>
                  <a:cubicBezTo>
                    <a:pt x="267" y="62"/>
                    <a:pt x="419" y="36"/>
                    <a:pt x="478" y="26"/>
                  </a:cubicBezTo>
                  <a:cubicBezTo>
                    <a:pt x="468" y="0"/>
                    <a:pt x="468" y="0"/>
                    <a:pt x="468" y="0"/>
                  </a:cubicBezTo>
                </a:path>
              </a:pathLst>
            </a:custGeom>
            <a:solidFill>
              <a:srgbClr val="FDE0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185"/>
            <p:cNvSpPr>
              <a:spLocks/>
            </p:cNvSpPr>
            <p:nvPr/>
          </p:nvSpPr>
          <p:spPr bwMode="auto">
            <a:xfrm>
              <a:off x="10264775" y="1168400"/>
              <a:ext cx="57150" cy="103188"/>
            </a:xfrm>
            <a:custGeom>
              <a:avLst/>
              <a:gdLst>
                <a:gd name="T0" fmla="*/ 5 w 15"/>
                <a:gd name="T1" fmla="*/ 0 h 27"/>
                <a:gd name="T2" fmla="*/ 0 w 15"/>
                <a:gd name="T3" fmla="*/ 1 h 27"/>
                <a:gd name="T4" fmla="*/ 10 w 15"/>
                <a:gd name="T5" fmla="*/ 27 h 27"/>
                <a:gd name="T6" fmla="*/ 15 w 15"/>
                <a:gd name="T7" fmla="*/ 26 h 27"/>
                <a:gd name="T8" fmla="*/ 5 w 15"/>
                <a:gd name="T9" fmla="*/ 0 h 27"/>
              </a:gdLst>
              <a:ahLst/>
              <a:cxnLst>
                <a:cxn ang="0">
                  <a:pos x="T0" y="T1"/>
                </a:cxn>
                <a:cxn ang="0">
                  <a:pos x="T2" y="T3"/>
                </a:cxn>
                <a:cxn ang="0">
                  <a:pos x="T4" y="T5"/>
                </a:cxn>
                <a:cxn ang="0">
                  <a:pos x="T6" y="T7"/>
                </a:cxn>
                <a:cxn ang="0">
                  <a:pos x="T8" y="T9"/>
                </a:cxn>
              </a:cxnLst>
              <a:rect l="0" t="0" r="r" b="b"/>
              <a:pathLst>
                <a:path w="15" h="27">
                  <a:moveTo>
                    <a:pt x="5" y="0"/>
                  </a:moveTo>
                  <a:cubicBezTo>
                    <a:pt x="4" y="0"/>
                    <a:pt x="2" y="1"/>
                    <a:pt x="0" y="1"/>
                  </a:cubicBezTo>
                  <a:cubicBezTo>
                    <a:pt x="10" y="27"/>
                    <a:pt x="10" y="27"/>
                    <a:pt x="10" y="27"/>
                  </a:cubicBezTo>
                  <a:cubicBezTo>
                    <a:pt x="12" y="27"/>
                    <a:pt x="14" y="27"/>
                    <a:pt x="15" y="26"/>
                  </a:cubicBezTo>
                  <a:cubicBezTo>
                    <a:pt x="5" y="0"/>
                    <a:pt x="5" y="0"/>
                    <a:pt x="5"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1697941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9"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smtClean="0">
                <a:solidFill>
                  <a:srgbClr val="ED6B00"/>
                </a:solidFill>
                <a:latin typeface="Calibri"/>
                <a:ea typeface="Calibri"/>
                <a:cs typeface="Calibri"/>
                <a:sym typeface="Calibri"/>
              </a:rPr>
              <a:t>FORMATOS DE UNA </a:t>
            </a:r>
            <a:r>
              <a:rPr lang="es-ES_tradnl" sz="2800" dirty="0" smtClean="0">
                <a:solidFill>
                  <a:srgbClr val="A93501"/>
                </a:solidFill>
                <a:latin typeface="Calibri"/>
                <a:ea typeface="Calibri"/>
                <a:cs typeface="Calibri"/>
                <a:sym typeface="Calibri"/>
              </a:rPr>
              <a:t>LIQUIDACIÓN DE REMUNERACIONES</a:t>
            </a:r>
            <a:endParaRPr lang="pt-BR" sz="2800" b="0" i="0" u="none" strike="noStrike" cap="none" dirty="0">
              <a:solidFill>
                <a:srgbClr val="A93501"/>
              </a:solidFill>
              <a:latin typeface="Calibri"/>
              <a:ea typeface="Calibri"/>
              <a:cs typeface="Calibri"/>
              <a:sym typeface="Calibri"/>
            </a:endParaRPr>
          </a:p>
        </p:txBody>
      </p:sp>
      <p:sp>
        <p:nvSpPr>
          <p:cNvPr id="2" name="CuadroTexto 1"/>
          <p:cNvSpPr txBox="1"/>
          <p:nvPr/>
        </p:nvSpPr>
        <p:spPr>
          <a:xfrm>
            <a:off x="951722" y="2640563"/>
            <a:ext cx="184731" cy="307777"/>
          </a:xfrm>
          <a:prstGeom prst="rect">
            <a:avLst/>
          </a:prstGeom>
          <a:noFill/>
        </p:spPr>
        <p:txBody>
          <a:bodyPr wrap="none" rtlCol="0">
            <a:spAutoFit/>
          </a:bodyPr>
          <a:lstStyle/>
          <a:p>
            <a:endParaRPr lang="es-CL" dirty="0"/>
          </a:p>
        </p:txBody>
      </p:sp>
      <p:graphicFrame>
        <p:nvGraphicFramePr>
          <p:cNvPr id="5" name="Tabla 4"/>
          <p:cNvGraphicFramePr>
            <a:graphicFrameLocks noGrp="1"/>
          </p:cNvGraphicFramePr>
          <p:nvPr>
            <p:extLst>
              <p:ext uri="{D42A27DB-BD31-4B8C-83A1-F6EECF244321}">
                <p14:modId xmlns:p14="http://schemas.microsoft.com/office/powerpoint/2010/main" val="3315765712"/>
              </p:ext>
            </p:extLst>
          </p:nvPr>
        </p:nvGraphicFramePr>
        <p:xfrm>
          <a:off x="5667988" y="1903444"/>
          <a:ext cx="3653294" cy="4883594"/>
        </p:xfrm>
        <a:graphic>
          <a:graphicData uri="http://schemas.openxmlformats.org/drawingml/2006/table">
            <a:tbl>
              <a:tblPr>
                <a:tableStyleId>{5C22544A-7EE6-4342-B048-85BDC9FD1C3A}</a:tableStyleId>
              </a:tblPr>
              <a:tblGrid>
                <a:gridCol w="365180"/>
                <a:gridCol w="3288114"/>
              </a:tblGrid>
              <a:tr h="517250">
                <a:tc>
                  <a:txBody>
                    <a:bodyPr/>
                    <a:lstStyle/>
                    <a:p>
                      <a:pPr algn="ctr" fontAlgn="b"/>
                      <a:r>
                        <a:rPr lang="es-CL" sz="1200" b="1" u="none" strike="noStrike" dirty="0">
                          <a:solidFill>
                            <a:schemeClr val="bg1"/>
                          </a:solidFill>
                          <a:effectLst/>
                          <a:latin typeface="Calibri" panose="020F0502020204030204" pitchFamily="34" charset="0"/>
                          <a:cs typeface="Calibri" panose="020F0502020204030204" pitchFamily="34" charset="0"/>
                        </a:rPr>
                        <a:t>1</a:t>
                      </a:r>
                      <a:endParaRPr lang="es-CL"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rgbClr val="FFAB40"/>
                    </a:solidFill>
                  </a:tcPr>
                </a:tc>
                <a:tc>
                  <a:txBody>
                    <a:bodyPr/>
                    <a:lstStyle/>
                    <a:p>
                      <a:pPr algn="l" fontAlgn="b"/>
                      <a:r>
                        <a:rPr lang="es-CL" sz="1200" u="none" strike="noStrike" dirty="0">
                          <a:solidFill>
                            <a:schemeClr val="tx1"/>
                          </a:solidFill>
                          <a:effectLst/>
                          <a:latin typeface="Calibri" panose="020F0502020204030204" pitchFamily="34" charset="0"/>
                          <a:cs typeface="Calibri" panose="020F0502020204030204" pitchFamily="34" charset="0"/>
                        </a:rPr>
                        <a:t>Es el monto en dinero que </a:t>
                      </a:r>
                      <a:r>
                        <a:rPr lang="es-CL" sz="1200" u="none" strike="noStrike" dirty="0" smtClean="0">
                          <a:solidFill>
                            <a:schemeClr val="tx1"/>
                          </a:solidFill>
                          <a:effectLst/>
                          <a:latin typeface="Calibri" panose="020F0502020204030204" pitchFamily="34" charset="0"/>
                          <a:cs typeface="Calibri" panose="020F0502020204030204" pitchFamily="34" charset="0"/>
                        </a:rPr>
                        <a:t>recibe </a:t>
                      </a:r>
                      <a:r>
                        <a:rPr lang="es-CL" sz="1200" u="none" strike="noStrike" dirty="0">
                          <a:solidFill>
                            <a:schemeClr val="tx1"/>
                          </a:solidFill>
                          <a:effectLst/>
                          <a:latin typeface="Calibri" panose="020F0502020204030204" pitchFamily="34" charset="0"/>
                          <a:cs typeface="Calibri" panose="020F0502020204030204" pitchFamily="34" charset="0"/>
                        </a:rPr>
                        <a:t>el </a:t>
                      </a:r>
                      <a:r>
                        <a:rPr lang="es-CL" sz="1200" u="none" strike="noStrike" dirty="0" smtClean="0">
                          <a:solidFill>
                            <a:schemeClr val="tx1"/>
                          </a:solidFill>
                          <a:effectLst/>
                          <a:latin typeface="Calibri" panose="020F0502020204030204" pitchFamily="34" charset="0"/>
                          <a:cs typeface="Calibri" panose="020F0502020204030204" pitchFamily="34" charset="0"/>
                        </a:rPr>
                        <a:t>trabajador </a:t>
                      </a:r>
                      <a:r>
                        <a:rPr lang="es-CL" sz="1200" u="none" strike="noStrike" dirty="0">
                          <a:solidFill>
                            <a:schemeClr val="tx1"/>
                          </a:solidFill>
                          <a:effectLst/>
                          <a:latin typeface="Calibri" panose="020F0502020204030204" pitchFamily="34" charset="0"/>
                          <a:cs typeface="Calibri" panose="020F0502020204030204" pitchFamily="34" charset="0"/>
                        </a:rPr>
                        <a:t>por los servicios </a:t>
                      </a:r>
                      <a:r>
                        <a:rPr lang="es-CL" sz="1200" u="none" strike="noStrike" dirty="0" smtClean="0">
                          <a:solidFill>
                            <a:schemeClr val="tx1"/>
                          </a:solidFill>
                          <a:effectLst/>
                          <a:latin typeface="Calibri" panose="020F0502020204030204" pitchFamily="34" charset="0"/>
                          <a:cs typeface="Calibri" panose="020F0502020204030204" pitchFamily="34" charset="0"/>
                        </a:rPr>
                        <a:t>prestados.</a:t>
                      </a:r>
                      <a:endParaRPr lang="es-CL"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lumMod val="95000"/>
                      </a:schemeClr>
                    </a:solidFill>
                  </a:tcPr>
                </a:tc>
              </a:tr>
              <a:tr h="768400">
                <a:tc>
                  <a:txBody>
                    <a:bodyPr/>
                    <a:lstStyle/>
                    <a:p>
                      <a:pPr algn="ctr" fontAlgn="b"/>
                      <a:r>
                        <a:rPr lang="es-CL" sz="1200" b="1" u="none" strike="noStrike" dirty="0">
                          <a:solidFill>
                            <a:schemeClr val="bg1"/>
                          </a:solidFill>
                          <a:effectLst/>
                          <a:latin typeface="Calibri" panose="020F0502020204030204" pitchFamily="34" charset="0"/>
                          <a:cs typeface="Calibri" panose="020F0502020204030204" pitchFamily="34" charset="0"/>
                        </a:rPr>
                        <a:t>2</a:t>
                      </a:r>
                      <a:endParaRPr lang="es-CL"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rgbClr val="C00000"/>
                    </a:solidFill>
                  </a:tcPr>
                </a:tc>
                <a:tc>
                  <a:txBody>
                    <a:bodyPr/>
                    <a:lstStyle/>
                    <a:p>
                      <a:pPr algn="l" fontAlgn="b"/>
                      <a:r>
                        <a:rPr lang="es-CL" sz="1200" u="none" strike="noStrike" dirty="0">
                          <a:solidFill>
                            <a:schemeClr val="tx1"/>
                          </a:solidFill>
                          <a:effectLst/>
                          <a:latin typeface="Calibri" panose="020F0502020204030204" pitchFamily="34" charset="0"/>
                          <a:cs typeface="Calibri" panose="020F0502020204030204" pitchFamily="34" charset="0"/>
                        </a:rPr>
                        <a:t>Es el valor de la carga familiar según el tramo, multiplicado por el Número de </a:t>
                      </a:r>
                      <a:r>
                        <a:rPr lang="es-CL" sz="1200" u="none" strike="noStrike" dirty="0" smtClean="0">
                          <a:solidFill>
                            <a:schemeClr val="tx1"/>
                          </a:solidFill>
                          <a:effectLst/>
                          <a:latin typeface="Calibri" panose="020F0502020204030204" pitchFamily="34" charset="0"/>
                          <a:cs typeface="Calibri" panose="020F0502020204030204" pitchFamily="34" charset="0"/>
                        </a:rPr>
                        <a:t>cargas. En </a:t>
                      </a:r>
                      <a:r>
                        <a:rPr lang="es-CL" sz="1200" u="none" strike="noStrike" dirty="0">
                          <a:solidFill>
                            <a:schemeClr val="tx1"/>
                          </a:solidFill>
                          <a:effectLst/>
                          <a:latin typeface="Calibri" panose="020F0502020204030204" pitchFamily="34" charset="0"/>
                          <a:cs typeface="Calibri" panose="020F0502020204030204" pitchFamily="34" charset="0"/>
                        </a:rPr>
                        <a:t>este caso es 2 en el tramo </a:t>
                      </a:r>
                      <a:r>
                        <a:rPr lang="es-CL" sz="1200" u="none" strike="noStrike" dirty="0" smtClean="0">
                          <a:solidFill>
                            <a:schemeClr val="tx1"/>
                          </a:solidFill>
                          <a:effectLst/>
                          <a:latin typeface="Calibri" panose="020F0502020204030204" pitchFamily="34" charset="0"/>
                          <a:cs typeface="Calibri" panose="020F0502020204030204" pitchFamily="34" charset="0"/>
                        </a:rPr>
                        <a:t>A.</a:t>
                      </a:r>
                      <a:endParaRPr lang="es-CL"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lumMod val="95000"/>
                      </a:schemeClr>
                    </a:solidFill>
                  </a:tcPr>
                </a:tc>
              </a:tr>
              <a:tr h="470555">
                <a:tc>
                  <a:txBody>
                    <a:bodyPr/>
                    <a:lstStyle/>
                    <a:p>
                      <a:pPr algn="ctr" fontAlgn="b"/>
                      <a:r>
                        <a:rPr lang="es-CL" sz="1200" b="1" u="none" strike="noStrike" dirty="0">
                          <a:solidFill>
                            <a:schemeClr val="bg1"/>
                          </a:solidFill>
                          <a:effectLst/>
                          <a:latin typeface="Calibri" panose="020F0502020204030204" pitchFamily="34" charset="0"/>
                          <a:cs typeface="Calibri" panose="020F0502020204030204" pitchFamily="34" charset="0"/>
                        </a:rPr>
                        <a:t>3</a:t>
                      </a:r>
                      <a:endParaRPr lang="es-CL"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rgbClr val="A3931D"/>
                    </a:solidFill>
                  </a:tcPr>
                </a:tc>
                <a:tc>
                  <a:txBody>
                    <a:bodyPr/>
                    <a:lstStyle/>
                    <a:p>
                      <a:pPr marL="0" marR="0" indent="0" algn="l" defTabSz="914400" rtl="0" eaLnBrk="1" fontAlgn="b" latinLnBrk="0" hangingPunct="1">
                        <a:lnSpc>
                          <a:spcPct val="100000"/>
                        </a:lnSpc>
                        <a:spcBef>
                          <a:spcPts val="0"/>
                        </a:spcBef>
                        <a:spcAft>
                          <a:spcPts val="0"/>
                        </a:spcAft>
                        <a:buClr>
                          <a:srgbClr val="000000"/>
                        </a:buClr>
                        <a:buSzTx/>
                        <a:buFont typeface="Arial"/>
                        <a:buNone/>
                        <a:tabLst/>
                        <a:defRPr/>
                      </a:pPr>
                      <a:r>
                        <a:rPr lang="es-CL" sz="1200" u="none" strike="noStrike" dirty="0">
                          <a:solidFill>
                            <a:schemeClr val="tx1"/>
                          </a:solidFill>
                          <a:effectLst/>
                          <a:latin typeface="Calibri" panose="020F0502020204030204" pitchFamily="34" charset="0"/>
                          <a:cs typeface="Calibri" panose="020F0502020204030204" pitchFamily="34" charset="0"/>
                        </a:rPr>
                        <a:t>Número de cargas autorizadas por el IPS (</a:t>
                      </a:r>
                      <a:r>
                        <a:rPr lang="es-CL" sz="1200" u="none" strike="noStrike" dirty="0" smtClean="0">
                          <a:solidFill>
                            <a:schemeClr val="tx1"/>
                          </a:solidFill>
                          <a:effectLst/>
                          <a:latin typeface="Calibri" panose="020F0502020204030204" pitchFamily="34" charset="0"/>
                          <a:cs typeface="Calibri" panose="020F0502020204030204" pitchFamily="34" charset="0"/>
                        </a:rPr>
                        <a:t>ex </a:t>
                      </a:r>
                      <a:r>
                        <a:rPr lang="es-CL" sz="1200" u="none" strike="noStrike" dirty="0" smtClean="0">
                          <a:solidFill>
                            <a:schemeClr val="tx1"/>
                          </a:solidFill>
                          <a:effectLst/>
                          <a:latin typeface="Calibri" panose="020F0502020204030204" pitchFamily="34" charset="0"/>
                          <a:cs typeface="Calibri" panose="020F0502020204030204" pitchFamily="34" charset="0"/>
                        </a:rPr>
                        <a:t>INP)</a:t>
                      </a:r>
                      <a:endParaRPr lang="es-CL" sz="1200" b="0" i="0" u="none" strike="noStrike" dirty="0" smtClean="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lumMod val="95000"/>
                      </a:schemeClr>
                    </a:solidFill>
                  </a:tcPr>
                </a:tc>
              </a:tr>
              <a:tr h="517250">
                <a:tc>
                  <a:txBody>
                    <a:bodyPr/>
                    <a:lstStyle/>
                    <a:p>
                      <a:pPr algn="ctr" fontAlgn="b"/>
                      <a:r>
                        <a:rPr lang="es-CL" sz="1200" b="1" u="none" strike="noStrike" dirty="0">
                          <a:solidFill>
                            <a:schemeClr val="bg1"/>
                          </a:solidFill>
                          <a:effectLst/>
                          <a:latin typeface="Calibri" panose="020F0502020204030204" pitchFamily="34" charset="0"/>
                          <a:cs typeface="Calibri" panose="020F0502020204030204" pitchFamily="34" charset="0"/>
                        </a:rPr>
                        <a:t>4</a:t>
                      </a:r>
                      <a:endParaRPr lang="es-CL"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rgbClr val="0097A7"/>
                    </a:solidFill>
                  </a:tcPr>
                </a:tc>
                <a:tc>
                  <a:txBody>
                    <a:bodyPr/>
                    <a:lstStyle/>
                    <a:p>
                      <a:pPr algn="l" fontAlgn="b"/>
                      <a:r>
                        <a:rPr lang="es-CL" sz="1200" u="none" strike="noStrike" dirty="0">
                          <a:solidFill>
                            <a:schemeClr val="tx1"/>
                          </a:solidFill>
                          <a:effectLst/>
                          <a:latin typeface="Calibri" panose="020F0502020204030204" pitchFamily="34" charset="0"/>
                          <a:cs typeface="Calibri" panose="020F0502020204030204" pitchFamily="34" charset="0"/>
                        </a:rPr>
                        <a:t>Monto en </a:t>
                      </a:r>
                      <a:r>
                        <a:rPr lang="es-CL" sz="1200" u="none" strike="noStrike" dirty="0" err="1">
                          <a:solidFill>
                            <a:schemeClr val="tx1"/>
                          </a:solidFill>
                          <a:effectLst/>
                          <a:latin typeface="Calibri" panose="020F0502020204030204" pitchFamily="34" charset="0"/>
                          <a:cs typeface="Calibri" panose="020F0502020204030204" pitchFamily="34" charset="0"/>
                        </a:rPr>
                        <a:t>dienro</a:t>
                      </a:r>
                      <a:r>
                        <a:rPr lang="es-CL" sz="1200" u="none" strike="noStrike" dirty="0">
                          <a:solidFill>
                            <a:schemeClr val="tx1"/>
                          </a:solidFill>
                          <a:effectLst/>
                          <a:latin typeface="Calibri" panose="020F0502020204030204" pitchFamily="34" charset="0"/>
                          <a:cs typeface="Calibri" panose="020F0502020204030204" pitchFamily="34" charset="0"/>
                        </a:rPr>
                        <a:t> asignado exclusivo para la movilización del trabajador</a:t>
                      </a:r>
                      <a:endParaRPr lang="es-CL"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lumMod val="95000"/>
                      </a:schemeClr>
                    </a:solidFill>
                  </a:tcPr>
                </a:tc>
              </a:tr>
              <a:tr h="517250">
                <a:tc>
                  <a:txBody>
                    <a:bodyPr/>
                    <a:lstStyle/>
                    <a:p>
                      <a:pPr algn="ctr" fontAlgn="b"/>
                      <a:r>
                        <a:rPr lang="es-CL" sz="1200" b="1" u="none" strike="noStrike" dirty="0">
                          <a:solidFill>
                            <a:schemeClr val="bg1"/>
                          </a:solidFill>
                          <a:effectLst/>
                          <a:latin typeface="Calibri" panose="020F0502020204030204" pitchFamily="34" charset="0"/>
                          <a:cs typeface="Calibri" panose="020F0502020204030204" pitchFamily="34" charset="0"/>
                        </a:rPr>
                        <a:t>5</a:t>
                      </a:r>
                      <a:endParaRPr lang="es-CL"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rgbClr val="9F5900"/>
                    </a:solidFill>
                  </a:tcPr>
                </a:tc>
                <a:tc>
                  <a:txBody>
                    <a:bodyPr/>
                    <a:lstStyle/>
                    <a:p>
                      <a:pPr algn="l" fontAlgn="b"/>
                      <a:r>
                        <a:rPr lang="es-CL" sz="1200" u="none" strike="noStrike" dirty="0">
                          <a:solidFill>
                            <a:schemeClr val="tx1"/>
                          </a:solidFill>
                          <a:effectLst/>
                          <a:latin typeface="Calibri" panose="020F0502020204030204" pitchFamily="34" charset="0"/>
                          <a:cs typeface="Calibri" panose="020F0502020204030204" pitchFamily="34" charset="0"/>
                        </a:rPr>
                        <a:t>Monto que se obtiene del cálculo del </a:t>
                      </a:r>
                      <a:r>
                        <a:rPr lang="es-CL" sz="1200" u="none" strike="noStrike" dirty="0" err="1">
                          <a:solidFill>
                            <a:schemeClr val="tx1"/>
                          </a:solidFill>
                          <a:effectLst/>
                          <a:latin typeface="Calibri" panose="020F0502020204030204" pitchFamily="34" charset="0"/>
                          <a:cs typeface="Calibri" panose="020F0502020204030204" pitchFamily="34" charset="0"/>
                        </a:rPr>
                        <a:t>procentaje</a:t>
                      </a:r>
                      <a:r>
                        <a:rPr lang="es-CL" sz="1200" u="none" strike="noStrike" dirty="0">
                          <a:solidFill>
                            <a:schemeClr val="tx1"/>
                          </a:solidFill>
                          <a:effectLst/>
                          <a:latin typeface="Calibri" panose="020F0502020204030204" pitchFamily="34" charset="0"/>
                          <a:cs typeface="Calibri" panose="020F0502020204030204" pitchFamily="34" charset="0"/>
                        </a:rPr>
                        <a:t> de AFP por el Total de Remuneración imponible.</a:t>
                      </a:r>
                      <a:endParaRPr lang="es-CL"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lumMod val="95000"/>
                      </a:schemeClr>
                    </a:solidFill>
                  </a:tcPr>
                </a:tc>
              </a:tr>
              <a:tr h="541139">
                <a:tc>
                  <a:txBody>
                    <a:bodyPr/>
                    <a:lstStyle/>
                    <a:p>
                      <a:pPr algn="ctr" fontAlgn="b"/>
                      <a:r>
                        <a:rPr lang="es-CL" sz="1200" b="1" u="none" strike="noStrike" dirty="0">
                          <a:solidFill>
                            <a:schemeClr val="bg1"/>
                          </a:solidFill>
                          <a:effectLst/>
                          <a:latin typeface="Calibri" panose="020F0502020204030204" pitchFamily="34" charset="0"/>
                          <a:cs typeface="Calibri" panose="020F0502020204030204" pitchFamily="34" charset="0"/>
                        </a:rPr>
                        <a:t>6</a:t>
                      </a:r>
                      <a:endParaRPr lang="es-CL"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rgbClr val="FFB375"/>
                    </a:solidFill>
                  </a:tcPr>
                </a:tc>
                <a:tc>
                  <a:txBody>
                    <a:bodyPr/>
                    <a:lstStyle/>
                    <a:p>
                      <a:pPr algn="l" fontAlgn="b"/>
                      <a:r>
                        <a:rPr lang="es-CL" sz="1200" u="none" strike="noStrike" dirty="0">
                          <a:solidFill>
                            <a:schemeClr val="tx1"/>
                          </a:solidFill>
                          <a:effectLst/>
                          <a:latin typeface="Calibri" panose="020F0502020204030204" pitchFamily="34" charset="0"/>
                          <a:cs typeface="Calibri" panose="020F0502020204030204" pitchFamily="34" charset="0"/>
                        </a:rPr>
                        <a:t>Corresponde al 7% de salud, calculado en base al total de Remuneración Imponible</a:t>
                      </a:r>
                      <a:endParaRPr lang="es-CL"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lumMod val="95000"/>
                      </a:schemeClr>
                    </a:solidFill>
                  </a:tcPr>
                </a:tc>
              </a:tr>
              <a:tr h="517250">
                <a:tc>
                  <a:txBody>
                    <a:bodyPr/>
                    <a:lstStyle/>
                    <a:p>
                      <a:pPr algn="ctr" fontAlgn="b"/>
                      <a:r>
                        <a:rPr lang="es-CL" sz="1200" b="1" u="none" strike="noStrike" dirty="0">
                          <a:solidFill>
                            <a:schemeClr val="bg1"/>
                          </a:solidFill>
                          <a:effectLst/>
                          <a:latin typeface="Calibri" panose="020F0502020204030204" pitchFamily="34" charset="0"/>
                          <a:cs typeface="Calibri" panose="020F0502020204030204" pitchFamily="34" charset="0"/>
                        </a:rPr>
                        <a:t>7</a:t>
                      </a:r>
                      <a:endParaRPr lang="es-CL"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rgbClr val="C00000"/>
                    </a:solidFill>
                  </a:tcPr>
                </a:tc>
                <a:tc>
                  <a:txBody>
                    <a:bodyPr/>
                    <a:lstStyle/>
                    <a:p>
                      <a:pPr algn="l" fontAlgn="b"/>
                      <a:r>
                        <a:rPr lang="es-CL" sz="1200" u="none" strike="noStrike" dirty="0">
                          <a:solidFill>
                            <a:schemeClr val="tx1"/>
                          </a:solidFill>
                          <a:effectLst/>
                          <a:latin typeface="Calibri" panose="020F0502020204030204" pitchFamily="34" charset="0"/>
                          <a:cs typeface="Calibri" panose="020F0502020204030204" pitchFamily="34" charset="0"/>
                        </a:rPr>
                        <a:t>Es la resta entre el Total Haberes (1) y el Total Descuentos (2)</a:t>
                      </a:r>
                      <a:endParaRPr lang="es-CL"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lumMod val="95000"/>
                      </a:schemeClr>
                    </a:solidFill>
                  </a:tcPr>
                </a:tc>
              </a:tr>
              <a:tr h="517250">
                <a:tc>
                  <a:txBody>
                    <a:bodyPr/>
                    <a:lstStyle/>
                    <a:p>
                      <a:pPr algn="ctr" fontAlgn="b"/>
                      <a:r>
                        <a:rPr lang="es-CL" sz="1200" b="1" u="none" strike="noStrike" dirty="0">
                          <a:solidFill>
                            <a:schemeClr val="bg1"/>
                          </a:solidFill>
                          <a:effectLst/>
                          <a:latin typeface="Calibri" panose="020F0502020204030204" pitchFamily="34" charset="0"/>
                          <a:cs typeface="Calibri" panose="020F0502020204030204" pitchFamily="34" charset="0"/>
                        </a:rPr>
                        <a:t>8</a:t>
                      </a:r>
                      <a:endParaRPr lang="es-CL"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rgbClr val="A3931D"/>
                    </a:solidFill>
                  </a:tcPr>
                </a:tc>
                <a:tc>
                  <a:txBody>
                    <a:bodyPr/>
                    <a:lstStyle/>
                    <a:p>
                      <a:pPr algn="l" fontAlgn="b"/>
                      <a:r>
                        <a:rPr lang="es-CL" sz="1200" u="none" strike="noStrike" dirty="0">
                          <a:solidFill>
                            <a:schemeClr val="tx1"/>
                          </a:solidFill>
                          <a:effectLst/>
                          <a:latin typeface="Calibri" panose="020F0502020204030204" pitchFamily="34" charset="0"/>
                          <a:cs typeface="Calibri" panose="020F0502020204030204" pitchFamily="34" charset="0"/>
                        </a:rPr>
                        <a:t>Monto otorgado al  trabajador por concepto de préstamos o anticipos</a:t>
                      </a:r>
                      <a:endParaRPr lang="es-CL"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lumMod val="95000"/>
                      </a:schemeClr>
                    </a:solidFill>
                  </a:tcPr>
                </a:tc>
              </a:tr>
              <a:tr h="517250">
                <a:tc>
                  <a:txBody>
                    <a:bodyPr/>
                    <a:lstStyle/>
                    <a:p>
                      <a:pPr algn="ctr" fontAlgn="b"/>
                      <a:r>
                        <a:rPr lang="es-CL" sz="1200" b="1" u="none" strike="noStrike" dirty="0">
                          <a:solidFill>
                            <a:schemeClr val="bg1"/>
                          </a:solidFill>
                          <a:effectLst/>
                          <a:latin typeface="Calibri" panose="020F0502020204030204" pitchFamily="34" charset="0"/>
                          <a:cs typeface="Calibri" panose="020F0502020204030204" pitchFamily="34" charset="0"/>
                        </a:rPr>
                        <a:t>9</a:t>
                      </a:r>
                      <a:endParaRPr lang="es-CL" sz="12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rgbClr val="0097A7"/>
                    </a:solidFill>
                  </a:tcPr>
                </a:tc>
                <a:tc>
                  <a:txBody>
                    <a:bodyPr/>
                    <a:lstStyle/>
                    <a:p>
                      <a:pPr algn="l" fontAlgn="b"/>
                      <a:r>
                        <a:rPr lang="es-CL" sz="1200" u="none" strike="noStrike" dirty="0">
                          <a:solidFill>
                            <a:schemeClr val="tx1"/>
                          </a:solidFill>
                          <a:effectLst/>
                          <a:latin typeface="Calibri" panose="020F0502020204030204" pitchFamily="34" charset="0"/>
                          <a:cs typeface="Calibri" panose="020F0502020204030204" pitchFamily="34" charset="0"/>
                        </a:rPr>
                        <a:t>Es la resta entre el Sueldo Líquido y el valor por anticipo o préstamos.</a:t>
                      </a:r>
                      <a:endParaRPr lang="es-CL"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lumMod val="95000"/>
                      </a:schemeClr>
                    </a:solidFill>
                  </a:tcPr>
                </a:tc>
              </a:tr>
            </a:tbl>
          </a:graphicData>
        </a:graphic>
      </p:graphicFrame>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03" y="1884358"/>
            <a:ext cx="4567809" cy="4902677"/>
          </a:xfrm>
          <a:prstGeom prst="rect">
            <a:avLst/>
          </a:prstGeom>
        </p:spPr>
      </p:pic>
      <p:grpSp>
        <p:nvGrpSpPr>
          <p:cNvPr id="21" name="Grupo 20"/>
          <p:cNvGrpSpPr/>
          <p:nvPr/>
        </p:nvGrpSpPr>
        <p:grpSpPr>
          <a:xfrm>
            <a:off x="4713320" y="3038029"/>
            <a:ext cx="276037" cy="307777"/>
            <a:chOff x="4726654" y="3038029"/>
            <a:chExt cx="276037" cy="307777"/>
          </a:xfrm>
        </p:grpSpPr>
        <p:sp>
          <p:nvSpPr>
            <p:cNvPr id="19" name="Elipse 18"/>
            <p:cNvSpPr/>
            <p:nvPr/>
          </p:nvSpPr>
          <p:spPr>
            <a:xfrm>
              <a:off x="4748214" y="3083724"/>
              <a:ext cx="232919" cy="2329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p:cNvSpPr/>
            <p:nvPr/>
          </p:nvSpPr>
          <p:spPr>
            <a:xfrm>
              <a:off x="4726654" y="3038029"/>
              <a:ext cx="276037" cy="307777"/>
            </a:xfrm>
            <a:prstGeom prst="rect">
              <a:avLst/>
            </a:prstGeom>
          </p:spPr>
          <p:txBody>
            <a:bodyPr wrap="none">
              <a:spAutoFit/>
            </a:bodyPr>
            <a:lstStyle/>
            <a:p>
              <a:pPr algn="ctr" fontAlgn="b"/>
              <a:r>
                <a:rPr lang="es-CL" b="1" dirty="0">
                  <a:solidFill>
                    <a:schemeClr val="bg1"/>
                  </a:solidFill>
                  <a:latin typeface="Calibri" panose="020F0502020204030204" pitchFamily="34" charset="0"/>
                  <a:cs typeface="Calibri" panose="020F0502020204030204" pitchFamily="34" charset="0"/>
                </a:rPr>
                <a:t>1</a:t>
              </a:r>
              <a:endParaRPr lang="es-CL" b="1" dirty="0">
                <a:solidFill>
                  <a:schemeClr val="bg1"/>
                </a:solidFill>
                <a:latin typeface="Calibri" panose="020F0502020204030204" pitchFamily="34" charset="0"/>
                <a:cs typeface="Calibri" panose="020F0502020204030204" pitchFamily="34" charset="0"/>
              </a:endParaRPr>
            </a:p>
          </p:txBody>
        </p:sp>
      </p:grpSp>
      <p:grpSp>
        <p:nvGrpSpPr>
          <p:cNvPr id="22" name="Grupo 21"/>
          <p:cNvGrpSpPr/>
          <p:nvPr/>
        </p:nvGrpSpPr>
        <p:grpSpPr>
          <a:xfrm>
            <a:off x="4713320" y="3419923"/>
            <a:ext cx="276037" cy="307777"/>
            <a:chOff x="4726654" y="3038029"/>
            <a:chExt cx="276037" cy="307777"/>
          </a:xfrm>
        </p:grpSpPr>
        <p:sp>
          <p:nvSpPr>
            <p:cNvPr id="23" name="Elipse 22"/>
            <p:cNvSpPr/>
            <p:nvPr/>
          </p:nvSpPr>
          <p:spPr>
            <a:xfrm>
              <a:off x="4748214" y="3083724"/>
              <a:ext cx="232919" cy="2329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p:cNvSpPr/>
            <p:nvPr/>
          </p:nvSpPr>
          <p:spPr>
            <a:xfrm>
              <a:off x="4726654" y="3038029"/>
              <a:ext cx="276037" cy="307777"/>
            </a:xfrm>
            <a:prstGeom prst="rect">
              <a:avLst/>
            </a:prstGeom>
          </p:spPr>
          <p:txBody>
            <a:bodyPr wrap="none">
              <a:spAutoFit/>
            </a:bodyPr>
            <a:lstStyle/>
            <a:p>
              <a:pPr algn="ctr" fontAlgn="b"/>
              <a:r>
                <a:rPr lang="es-CL" b="1" dirty="0" smtClean="0">
                  <a:solidFill>
                    <a:schemeClr val="bg1"/>
                  </a:solidFill>
                  <a:latin typeface="Calibri" panose="020F0502020204030204" pitchFamily="34" charset="0"/>
                  <a:cs typeface="Calibri" panose="020F0502020204030204" pitchFamily="34" charset="0"/>
                </a:rPr>
                <a:t>2</a:t>
              </a:r>
              <a:endParaRPr lang="es-CL" b="1" dirty="0">
                <a:solidFill>
                  <a:schemeClr val="bg1"/>
                </a:solidFill>
                <a:latin typeface="Calibri" panose="020F0502020204030204" pitchFamily="34" charset="0"/>
                <a:cs typeface="Calibri" panose="020F0502020204030204" pitchFamily="34" charset="0"/>
              </a:endParaRPr>
            </a:p>
          </p:txBody>
        </p:sp>
      </p:grpSp>
      <p:grpSp>
        <p:nvGrpSpPr>
          <p:cNvPr id="25" name="Grupo 24"/>
          <p:cNvGrpSpPr/>
          <p:nvPr/>
        </p:nvGrpSpPr>
        <p:grpSpPr>
          <a:xfrm>
            <a:off x="3387478" y="3356074"/>
            <a:ext cx="276037" cy="307777"/>
            <a:chOff x="4726654" y="3038029"/>
            <a:chExt cx="276037" cy="307777"/>
          </a:xfrm>
        </p:grpSpPr>
        <p:sp>
          <p:nvSpPr>
            <p:cNvPr id="26" name="Elipse 25"/>
            <p:cNvSpPr/>
            <p:nvPr/>
          </p:nvSpPr>
          <p:spPr>
            <a:xfrm>
              <a:off x="4748214" y="3083724"/>
              <a:ext cx="232919" cy="232919"/>
            </a:xfrm>
            <a:prstGeom prst="ellipse">
              <a:avLst/>
            </a:prstGeom>
            <a:solidFill>
              <a:srgbClr val="A3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p:cNvSpPr/>
            <p:nvPr/>
          </p:nvSpPr>
          <p:spPr>
            <a:xfrm>
              <a:off x="4726654" y="3038029"/>
              <a:ext cx="276037" cy="307777"/>
            </a:xfrm>
            <a:prstGeom prst="rect">
              <a:avLst/>
            </a:prstGeom>
          </p:spPr>
          <p:txBody>
            <a:bodyPr wrap="none">
              <a:spAutoFit/>
            </a:bodyPr>
            <a:lstStyle/>
            <a:p>
              <a:pPr algn="ctr" fontAlgn="b"/>
              <a:r>
                <a:rPr lang="es-CL" b="1" dirty="0" smtClean="0">
                  <a:solidFill>
                    <a:schemeClr val="bg1"/>
                  </a:solidFill>
                  <a:latin typeface="Calibri" panose="020F0502020204030204" pitchFamily="34" charset="0"/>
                  <a:cs typeface="Calibri" panose="020F0502020204030204" pitchFamily="34" charset="0"/>
                </a:rPr>
                <a:t>3</a:t>
              </a:r>
              <a:endParaRPr lang="es-CL" b="1" dirty="0">
                <a:solidFill>
                  <a:schemeClr val="bg1"/>
                </a:solidFill>
                <a:latin typeface="Calibri" panose="020F0502020204030204" pitchFamily="34" charset="0"/>
                <a:cs typeface="Calibri" panose="020F0502020204030204" pitchFamily="34" charset="0"/>
              </a:endParaRPr>
            </a:p>
          </p:txBody>
        </p:sp>
      </p:grpSp>
      <p:grpSp>
        <p:nvGrpSpPr>
          <p:cNvPr id="28" name="Grupo 27"/>
          <p:cNvGrpSpPr/>
          <p:nvPr/>
        </p:nvGrpSpPr>
        <p:grpSpPr>
          <a:xfrm>
            <a:off x="4713320" y="3694211"/>
            <a:ext cx="276037" cy="307777"/>
            <a:chOff x="4726654" y="3038029"/>
            <a:chExt cx="276037" cy="307777"/>
          </a:xfrm>
        </p:grpSpPr>
        <p:sp>
          <p:nvSpPr>
            <p:cNvPr id="29" name="Elipse 28"/>
            <p:cNvSpPr/>
            <p:nvPr/>
          </p:nvSpPr>
          <p:spPr>
            <a:xfrm>
              <a:off x="4748214" y="3083724"/>
              <a:ext cx="232919" cy="2329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Rectángulo 29"/>
            <p:cNvSpPr/>
            <p:nvPr/>
          </p:nvSpPr>
          <p:spPr>
            <a:xfrm>
              <a:off x="4726654" y="3038029"/>
              <a:ext cx="276037" cy="307777"/>
            </a:xfrm>
            <a:prstGeom prst="rect">
              <a:avLst/>
            </a:prstGeom>
          </p:spPr>
          <p:txBody>
            <a:bodyPr wrap="none">
              <a:spAutoFit/>
            </a:bodyPr>
            <a:lstStyle/>
            <a:p>
              <a:pPr algn="ctr" fontAlgn="b"/>
              <a:r>
                <a:rPr lang="es-CL" b="1" dirty="0" smtClean="0">
                  <a:solidFill>
                    <a:schemeClr val="bg1"/>
                  </a:solidFill>
                  <a:latin typeface="Calibri" panose="020F0502020204030204" pitchFamily="34" charset="0"/>
                  <a:cs typeface="Calibri" panose="020F0502020204030204" pitchFamily="34" charset="0"/>
                </a:rPr>
                <a:t>4</a:t>
              </a:r>
              <a:endParaRPr lang="es-CL" b="1" dirty="0">
                <a:solidFill>
                  <a:schemeClr val="bg1"/>
                </a:solidFill>
                <a:latin typeface="Calibri" panose="020F0502020204030204" pitchFamily="34" charset="0"/>
                <a:cs typeface="Calibri" panose="020F0502020204030204" pitchFamily="34" charset="0"/>
              </a:endParaRPr>
            </a:p>
          </p:txBody>
        </p:sp>
      </p:grpSp>
      <p:grpSp>
        <p:nvGrpSpPr>
          <p:cNvPr id="31" name="Grupo 30"/>
          <p:cNvGrpSpPr/>
          <p:nvPr/>
        </p:nvGrpSpPr>
        <p:grpSpPr>
          <a:xfrm>
            <a:off x="4713320" y="4059821"/>
            <a:ext cx="276037" cy="307777"/>
            <a:chOff x="4726654" y="3038029"/>
            <a:chExt cx="276037" cy="307777"/>
          </a:xfrm>
        </p:grpSpPr>
        <p:sp>
          <p:nvSpPr>
            <p:cNvPr id="32" name="Elipse 31"/>
            <p:cNvSpPr/>
            <p:nvPr/>
          </p:nvSpPr>
          <p:spPr>
            <a:xfrm>
              <a:off x="4748214" y="3083724"/>
              <a:ext cx="232919" cy="23291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Rectángulo 32"/>
            <p:cNvSpPr/>
            <p:nvPr/>
          </p:nvSpPr>
          <p:spPr>
            <a:xfrm>
              <a:off x="4726654" y="3038029"/>
              <a:ext cx="276037" cy="307777"/>
            </a:xfrm>
            <a:prstGeom prst="rect">
              <a:avLst/>
            </a:prstGeom>
          </p:spPr>
          <p:txBody>
            <a:bodyPr wrap="none">
              <a:spAutoFit/>
            </a:bodyPr>
            <a:lstStyle/>
            <a:p>
              <a:pPr algn="ctr" fontAlgn="b"/>
              <a:r>
                <a:rPr lang="es-CL" b="1" dirty="0" smtClean="0">
                  <a:solidFill>
                    <a:schemeClr val="bg1"/>
                  </a:solidFill>
                  <a:latin typeface="Calibri" panose="020F0502020204030204" pitchFamily="34" charset="0"/>
                  <a:cs typeface="Calibri" panose="020F0502020204030204" pitchFamily="34" charset="0"/>
                </a:rPr>
                <a:t>5</a:t>
              </a:r>
              <a:endParaRPr lang="es-CL" b="1" dirty="0">
                <a:solidFill>
                  <a:schemeClr val="bg1"/>
                </a:solidFill>
                <a:latin typeface="Calibri" panose="020F0502020204030204" pitchFamily="34" charset="0"/>
                <a:cs typeface="Calibri" panose="020F0502020204030204" pitchFamily="34" charset="0"/>
              </a:endParaRPr>
            </a:p>
          </p:txBody>
        </p:sp>
      </p:grpSp>
      <p:grpSp>
        <p:nvGrpSpPr>
          <p:cNvPr id="34" name="Grupo 33"/>
          <p:cNvGrpSpPr/>
          <p:nvPr/>
        </p:nvGrpSpPr>
        <p:grpSpPr>
          <a:xfrm>
            <a:off x="4713320" y="4334109"/>
            <a:ext cx="276037" cy="307777"/>
            <a:chOff x="4726654" y="3038029"/>
            <a:chExt cx="276037" cy="307777"/>
          </a:xfrm>
        </p:grpSpPr>
        <p:sp>
          <p:nvSpPr>
            <p:cNvPr id="35" name="Elipse 34"/>
            <p:cNvSpPr/>
            <p:nvPr/>
          </p:nvSpPr>
          <p:spPr>
            <a:xfrm>
              <a:off x="4748214" y="3083724"/>
              <a:ext cx="232919" cy="232919"/>
            </a:xfrm>
            <a:prstGeom prst="ellipse">
              <a:avLst/>
            </a:prstGeom>
            <a:solidFill>
              <a:srgbClr val="FFA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 name="Rectángulo 35"/>
            <p:cNvSpPr/>
            <p:nvPr/>
          </p:nvSpPr>
          <p:spPr>
            <a:xfrm>
              <a:off x="4726654" y="3038029"/>
              <a:ext cx="276037" cy="307777"/>
            </a:xfrm>
            <a:prstGeom prst="rect">
              <a:avLst/>
            </a:prstGeom>
          </p:spPr>
          <p:txBody>
            <a:bodyPr wrap="none">
              <a:spAutoFit/>
            </a:bodyPr>
            <a:lstStyle/>
            <a:p>
              <a:pPr algn="ctr" fontAlgn="b"/>
              <a:r>
                <a:rPr lang="es-CL" b="1" dirty="0" smtClean="0">
                  <a:solidFill>
                    <a:schemeClr val="bg1"/>
                  </a:solidFill>
                  <a:latin typeface="Calibri" panose="020F0502020204030204" pitchFamily="34" charset="0"/>
                  <a:cs typeface="Calibri" panose="020F0502020204030204" pitchFamily="34" charset="0"/>
                </a:rPr>
                <a:t>6</a:t>
              </a:r>
              <a:endParaRPr lang="es-CL" b="1" dirty="0">
                <a:solidFill>
                  <a:schemeClr val="bg1"/>
                </a:solidFill>
                <a:latin typeface="Calibri" panose="020F0502020204030204" pitchFamily="34" charset="0"/>
                <a:cs typeface="Calibri" panose="020F0502020204030204" pitchFamily="34" charset="0"/>
              </a:endParaRPr>
            </a:p>
          </p:txBody>
        </p:sp>
      </p:grpSp>
      <p:grpSp>
        <p:nvGrpSpPr>
          <p:cNvPr id="37" name="Grupo 36"/>
          <p:cNvGrpSpPr/>
          <p:nvPr/>
        </p:nvGrpSpPr>
        <p:grpSpPr>
          <a:xfrm>
            <a:off x="4713320" y="5317304"/>
            <a:ext cx="276037" cy="307777"/>
            <a:chOff x="4726654" y="3038029"/>
            <a:chExt cx="276037" cy="307777"/>
          </a:xfrm>
        </p:grpSpPr>
        <p:sp>
          <p:nvSpPr>
            <p:cNvPr id="38" name="Elipse 37"/>
            <p:cNvSpPr/>
            <p:nvPr/>
          </p:nvSpPr>
          <p:spPr>
            <a:xfrm>
              <a:off x="4748214" y="3083724"/>
              <a:ext cx="232919" cy="2329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Rectángulo 38"/>
            <p:cNvSpPr/>
            <p:nvPr/>
          </p:nvSpPr>
          <p:spPr>
            <a:xfrm>
              <a:off x="4726654" y="3038029"/>
              <a:ext cx="276037" cy="307777"/>
            </a:xfrm>
            <a:prstGeom prst="rect">
              <a:avLst/>
            </a:prstGeom>
          </p:spPr>
          <p:txBody>
            <a:bodyPr wrap="none">
              <a:spAutoFit/>
            </a:bodyPr>
            <a:lstStyle/>
            <a:p>
              <a:pPr algn="ctr" fontAlgn="b"/>
              <a:r>
                <a:rPr lang="es-CL" b="1" dirty="0" smtClean="0">
                  <a:solidFill>
                    <a:schemeClr val="bg1"/>
                  </a:solidFill>
                  <a:latin typeface="Calibri" panose="020F0502020204030204" pitchFamily="34" charset="0"/>
                  <a:cs typeface="Calibri" panose="020F0502020204030204" pitchFamily="34" charset="0"/>
                </a:rPr>
                <a:t>7</a:t>
              </a:r>
              <a:endParaRPr lang="es-CL" b="1" dirty="0">
                <a:solidFill>
                  <a:schemeClr val="bg1"/>
                </a:solidFill>
                <a:latin typeface="Calibri" panose="020F0502020204030204" pitchFamily="34" charset="0"/>
                <a:cs typeface="Calibri" panose="020F0502020204030204" pitchFamily="34" charset="0"/>
              </a:endParaRPr>
            </a:p>
          </p:txBody>
        </p:sp>
      </p:grpSp>
      <p:grpSp>
        <p:nvGrpSpPr>
          <p:cNvPr id="40" name="Grupo 39"/>
          <p:cNvGrpSpPr/>
          <p:nvPr/>
        </p:nvGrpSpPr>
        <p:grpSpPr>
          <a:xfrm>
            <a:off x="4713320" y="5555134"/>
            <a:ext cx="276037" cy="307777"/>
            <a:chOff x="4726654" y="3038029"/>
            <a:chExt cx="276037" cy="307777"/>
          </a:xfrm>
        </p:grpSpPr>
        <p:sp>
          <p:nvSpPr>
            <p:cNvPr id="41" name="Elipse 40"/>
            <p:cNvSpPr/>
            <p:nvPr/>
          </p:nvSpPr>
          <p:spPr>
            <a:xfrm>
              <a:off x="4748214" y="3083724"/>
              <a:ext cx="232919" cy="232919"/>
            </a:xfrm>
            <a:prstGeom prst="ellipse">
              <a:avLst/>
            </a:prstGeom>
            <a:solidFill>
              <a:srgbClr val="A3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Rectángulo 41"/>
            <p:cNvSpPr/>
            <p:nvPr/>
          </p:nvSpPr>
          <p:spPr>
            <a:xfrm>
              <a:off x="4726654" y="3038029"/>
              <a:ext cx="276037" cy="307777"/>
            </a:xfrm>
            <a:prstGeom prst="rect">
              <a:avLst/>
            </a:prstGeom>
          </p:spPr>
          <p:txBody>
            <a:bodyPr wrap="none">
              <a:spAutoFit/>
            </a:bodyPr>
            <a:lstStyle/>
            <a:p>
              <a:pPr algn="ctr" fontAlgn="b"/>
              <a:r>
                <a:rPr lang="es-CL" b="1" dirty="0" smtClean="0">
                  <a:solidFill>
                    <a:schemeClr val="bg1"/>
                  </a:solidFill>
                  <a:latin typeface="Calibri" panose="020F0502020204030204" pitchFamily="34" charset="0"/>
                  <a:cs typeface="Calibri" panose="020F0502020204030204" pitchFamily="34" charset="0"/>
                </a:rPr>
                <a:t>8</a:t>
              </a:r>
              <a:endParaRPr lang="es-CL" b="1" dirty="0">
                <a:solidFill>
                  <a:schemeClr val="bg1"/>
                </a:solidFill>
                <a:latin typeface="Calibri" panose="020F0502020204030204" pitchFamily="34" charset="0"/>
                <a:cs typeface="Calibri" panose="020F0502020204030204" pitchFamily="34" charset="0"/>
              </a:endParaRPr>
            </a:p>
          </p:txBody>
        </p:sp>
      </p:grpSp>
      <p:grpSp>
        <p:nvGrpSpPr>
          <p:cNvPr id="43" name="Grupo 42"/>
          <p:cNvGrpSpPr/>
          <p:nvPr/>
        </p:nvGrpSpPr>
        <p:grpSpPr>
          <a:xfrm>
            <a:off x="4713320" y="5796467"/>
            <a:ext cx="276037" cy="307777"/>
            <a:chOff x="4726654" y="3038029"/>
            <a:chExt cx="276037" cy="307777"/>
          </a:xfrm>
        </p:grpSpPr>
        <p:sp>
          <p:nvSpPr>
            <p:cNvPr id="44" name="Elipse 43"/>
            <p:cNvSpPr/>
            <p:nvPr/>
          </p:nvSpPr>
          <p:spPr>
            <a:xfrm>
              <a:off x="4748214" y="3083724"/>
              <a:ext cx="232919" cy="232919"/>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5" name="Rectángulo 44"/>
            <p:cNvSpPr/>
            <p:nvPr/>
          </p:nvSpPr>
          <p:spPr>
            <a:xfrm>
              <a:off x="4726654" y="3038029"/>
              <a:ext cx="276037" cy="307777"/>
            </a:xfrm>
            <a:prstGeom prst="rect">
              <a:avLst/>
            </a:prstGeom>
          </p:spPr>
          <p:txBody>
            <a:bodyPr wrap="none">
              <a:spAutoFit/>
            </a:bodyPr>
            <a:lstStyle/>
            <a:p>
              <a:pPr algn="ctr" fontAlgn="b"/>
              <a:r>
                <a:rPr lang="es-CL" b="1" dirty="0" smtClean="0">
                  <a:solidFill>
                    <a:schemeClr val="bg1"/>
                  </a:solidFill>
                  <a:latin typeface="Calibri" panose="020F0502020204030204" pitchFamily="34" charset="0"/>
                  <a:cs typeface="Calibri" panose="020F0502020204030204" pitchFamily="34" charset="0"/>
                </a:rPr>
                <a:t>9</a:t>
              </a:r>
              <a:endParaRPr lang="es-CL"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36355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865948" y="2321687"/>
            <a:ext cx="7732366" cy="1733922"/>
          </a:xfrm>
          <a:prstGeom prst="roundRect">
            <a:avLst>
              <a:gd name="adj" fmla="val 9861"/>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1255625" y="2583911"/>
            <a:ext cx="6964150" cy="1077178"/>
          </a:xfrm>
          <a:prstGeom prst="rect">
            <a:avLst/>
          </a:prstGeom>
          <a:noFill/>
          <a:ln>
            <a:noFill/>
          </a:ln>
        </p:spPr>
        <p:txBody>
          <a:bodyPr spcFirstLastPara="1" wrap="square" lIns="91425" tIns="45700" rIns="91425" bIns="45700" anchor="t" anchorCtr="0">
            <a:spAutoFit/>
          </a:bodyPr>
          <a:lstStyle/>
          <a:p>
            <a:r>
              <a:rPr lang="es-ES_tradnl" sz="1600" dirty="0">
                <a:latin typeface="Calibri" panose="020F0502020204030204" pitchFamily="34" charset="0"/>
                <a:cs typeface="Calibri" panose="020F0502020204030204" pitchFamily="34" charset="0"/>
              </a:rPr>
              <a:t>Existen muchos formatos de liquidación de sueldo, va a depender del software con el que trabajes, pero lo importante es que debe contener los datos mínimos establecidos, y que les sirva al trabajador poder determinar cuales son los haberes y descuentos, y  cómo se calculó.</a:t>
            </a:r>
            <a:endParaRPr dirty="0">
              <a:latin typeface="Calibri" panose="020F0502020204030204" pitchFamily="34" charset="0"/>
              <a:cs typeface="Calibri" panose="020F0502020204030204" pitchFamily="34" charset="0"/>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004" y="2084663"/>
            <a:ext cx="500374" cy="477100"/>
          </a:xfrm>
          <a:prstGeom prst="rect">
            <a:avLst/>
          </a:prstGeom>
        </p:spPr>
      </p:pic>
      <p:sp>
        <p:nvSpPr>
          <p:cNvPr id="6" name="Google Shape;173;p6"/>
          <p:cNvSpPr/>
          <p:nvPr/>
        </p:nvSpPr>
        <p:spPr>
          <a:xfrm>
            <a:off x="1044834" y="7903071"/>
            <a:ext cx="7629008" cy="1120878"/>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174;p6"/>
          <p:cNvSpPr txBox="1"/>
          <p:nvPr/>
        </p:nvSpPr>
        <p:spPr>
          <a:xfrm>
            <a:off x="1680439" y="8165295"/>
            <a:ext cx="6583093" cy="800179"/>
          </a:xfrm>
          <a:prstGeom prst="rect">
            <a:avLst/>
          </a:prstGeom>
          <a:noFill/>
          <a:ln>
            <a:noFill/>
          </a:ln>
        </p:spPr>
        <p:txBody>
          <a:bodyPr spcFirstLastPara="1" wrap="square" lIns="91425" tIns="45700" rIns="91425" bIns="45700" anchor="t" anchorCtr="0">
            <a:spAutoFit/>
          </a:bodyPr>
          <a:lstStyle/>
          <a:p>
            <a:r>
              <a:rPr lang="es-CL" sz="1600" dirty="0" smtClean="0">
                <a:latin typeface="Calibri" panose="020F0502020204030204" pitchFamily="34" charset="0"/>
                <a:cs typeface="Calibri" panose="020F0502020204030204" pitchFamily="34" charset="0"/>
              </a:rPr>
              <a:t>Cuadro preguntas</a:t>
            </a:r>
            <a:endParaRPr lang="es-CL" sz="1600" dirty="0">
              <a:latin typeface="Calibri" panose="020F0502020204030204" pitchFamily="34" charset="0"/>
              <a:cs typeface="Calibri" panose="020F0502020204030204" pitchFamily="34" charset="0"/>
            </a:endParaRPr>
          </a:p>
          <a:p>
            <a:r>
              <a:rPr lang="es-CL" sz="1600" dirty="0">
                <a:latin typeface="Calibri" panose="020F0502020204030204" pitchFamily="34" charset="0"/>
                <a:cs typeface="Calibri" panose="020F0502020204030204" pitchFamily="34" charset="0"/>
              </a:rPr>
              <a:t/>
            </a:r>
            <a:br>
              <a:rPr lang="es-CL" sz="1600"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sp>
        <p:nvSpPr>
          <p:cNvPr id="9"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smtClean="0">
                <a:solidFill>
                  <a:srgbClr val="ED6B00"/>
                </a:solidFill>
                <a:latin typeface="Calibri"/>
                <a:ea typeface="Calibri"/>
                <a:cs typeface="Calibri"/>
                <a:sym typeface="Calibri"/>
              </a:rPr>
              <a:t>FORMATOS DE </a:t>
            </a:r>
            <a:r>
              <a:rPr lang="es-ES_tradnl" sz="2800" dirty="0" smtClean="0">
                <a:solidFill>
                  <a:srgbClr val="A93501"/>
                </a:solidFill>
                <a:latin typeface="Calibri"/>
                <a:ea typeface="Calibri"/>
                <a:cs typeface="Calibri"/>
                <a:sym typeface="Calibri"/>
              </a:rPr>
              <a:t>LIQUIDACIÓN DE SUELDOS</a:t>
            </a:r>
            <a:endParaRPr lang="pt-BR" sz="2800" b="0" i="0" u="none" strike="noStrike" cap="none" dirty="0">
              <a:solidFill>
                <a:srgbClr val="A93501"/>
              </a:solidFill>
              <a:latin typeface="Calibri"/>
              <a:ea typeface="Calibri"/>
              <a:cs typeface="Calibri"/>
              <a:sym typeface="Calibri"/>
            </a:endParaRPr>
          </a:p>
        </p:txBody>
      </p:sp>
      <p:pic>
        <p:nvPicPr>
          <p:cNvPr id="11" name="Imagen 10">
            <a:extLst>
              <a:ext uri="{FF2B5EF4-FFF2-40B4-BE49-F238E27FC236}">
                <a16:creationId xmlns="" xmlns:a16="http://schemas.microsoft.com/office/drawing/2014/main" id="{D6316B42-E9B4-4277-8CCF-F7DC9973DAEB}"/>
              </a:ext>
            </a:extLst>
          </p:cNvPr>
          <p:cNvPicPr>
            <a:picLocks noChangeAspect="1"/>
          </p:cNvPicPr>
          <p:nvPr/>
        </p:nvPicPr>
        <p:blipFill>
          <a:blip r:embed="rId4" cstate="print"/>
          <a:stretch>
            <a:fillRect/>
          </a:stretch>
        </p:blipFill>
        <p:spPr>
          <a:xfrm>
            <a:off x="5264226" y="3972316"/>
            <a:ext cx="3663798" cy="3249947"/>
          </a:xfrm>
          <a:prstGeom prst="rect">
            <a:avLst/>
          </a:prstGeom>
        </p:spPr>
      </p:pic>
      <p:pic>
        <p:nvPicPr>
          <p:cNvPr id="10" name="Imagen 9">
            <a:extLst>
              <a:ext uri="{FF2B5EF4-FFF2-40B4-BE49-F238E27FC236}">
                <a16:creationId xmlns="" xmlns:a16="http://schemas.microsoft.com/office/drawing/2014/main" id="{EE715BA6-89F3-467F-A174-FAB2335ECA41}"/>
              </a:ext>
            </a:extLst>
          </p:cNvPr>
          <p:cNvPicPr>
            <a:picLocks noChangeAspect="1"/>
          </p:cNvPicPr>
          <p:nvPr/>
        </p:nvPicPr>
        <p:blipFill>
          <a:blip r:embed="rId5" cstate="print"/>
          <a:stretch>
            <a:fillRect/>
          </a:stretch>
        </p:blipFill>
        <p:spPr>
          <a:xfrm>
            <a:off x="1573717" y="3798849"/>
            <a:ext cx="3976688" cy="2862263"/>
          </a:xfrm>
          <a:prstGeom prst="rect">
            <a:avLst/>
          </a:prstGeom>
        </p:spPr>
      </p:pic>
    </p:spTree>
    <p:extLst>
      <p:ext uri="{BB962C8B-B14F-4D97-AF65-F5344CB8AC3E}">
        <p14:creationId xmlns:p14="http://schemas.microsoft.com/office/powerpoint/2010/main" val="17134670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90" name="Google Shape;390;p18"/>
          <p:cNvSpPr/>
          <p:nvPr/>
        </p:nvSpPr>
        <p:spPr>
          <a:xfrm>
            <a:off x="2035277" y="1987030"/>
            <a:ext cx="6999671" cy="487046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3342967" y="2217185"/>
            <a:ext cx="5381926" cy="1449187"/>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1800" dirty="0" smtClean="0">
                <a:latin typeface="Calibri"/>
                <a:ea typeface="Calibri"/>
                <a:cs typeface="Calibri"/>
                <a:sym typeface="Calibri"/>
              </a:rPr>
              <a:t>En tu </a:t>
            </a:r>
            <a:r>
              <a:rPr lang="es-ES_tradnl" sz="1800" dirty="0">
                <a:latin typeface="Calibri"/>
                <a:ea typeface="Calibri"/>
                <a:cs typeface="Calibri"/>
                <a:sym typeface="Calibri"/>
              </a:rPr>
              <a:t>cuaderno elabora una liquidación indicando las familias de los Haberes y las Familias de Descuento aplicados, que  consideras relevante que deben estar en una liquidación.</a:t>
            </a:r>
          </a:p>
        </p:txBody>
      </p:sp>
      <p:sp>
        <p:nvSpPr>
          <p:cNvPr id="10"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smtClean="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smtClean="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2" name="Google Shape;168;p5"/>
          <p:cNvSpPr txBox="1"/>
          <p:nvPr/>
        </p:nvSpPr>
        <p:spPr>
          <a:xfrm>
            <a:off x="4074503" y="1209418"/>
            <a:ext cx="814728" cy="505202"/>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s-ES" sz="6000" b="0" i="0" u="none" strike="noStrike" cap="none" dirty="0" smtClean="0">
                <a:solidFill>
                  <a:srgbClr val="FFB375"/>
                </a:solidFill>
                <a:latin typeface="Calibri"/>
                <a:ea typeface="Calibri"/>
                <a:cs typeface="Calibri"/>
                <a:sym typeface="Calibri"/>
              </a:rPr>
              <a:t>5</a:t>
            </a:r>
            <a:endParaRPr sz="6000" b="0" i="0" u="none" strike="noStrike" cap="none" dirty="0">
              <a:solidFill>
                <a:srgbClr val="FFB375"/>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42" y="3372576"/>
            <a:ext cx="2812026" cy="3182572"/>
          </a:xfrm>
          <a:prstGeom prst="rect">
            <a:avLst/>
          </a:prstGeom>
        </p:spPr>
      </p:pic>
      <p:sp>
        <p:nvSpPr>
          <p:cNvPr id="13" name="CuadroTexto 12">
            <a:extLst>
              <a:ext uri="{FF2B5EF4-FFF2-40B4-BE49-F238E27FC236}">
                <a16:creationId xmlns="" xmlns:a16="http://schemas.microsoft.com/office/drawing/2014/main" id="{02599098-361F-422A-BEB1-C5705AE653FE}"/>
              </a:ext>
            </a:extLst>
          </p:cNvPr>
          <p:cNvSpPr txBox="1"/>
          <p:nvPr/>
        </p:nvSpPr>
        <p:spPr>
          <a:xfrm>
            <a:off x="3667957" y="3771178"/>
            <a:ext cx="2212537" cy="2308324"/>
          </a:xfrm>
          <a:prstGeom prst="rect">
            <a:avLst/>
          </a:prstGeom>
          <a:solidFill>
            <a:srgbClr val="A93501"/>
          </a:solidFill>
          <a:ln>
            <a:noFill/>
          </a:ln>
        </p:spPr>
        <p:style>
          <a:lnRef idx="3">
            <a:schemeClr val="lt1"/>
          </a:lnRef>
          <a:fillRef idx="1">
            <a:schemeClr val="dk1"/>
          </a:fillRef>
          <a:effectRef idx="1">
            <a:schemeClr val="dk1"/>
          </a:effectRef>
          <a:fontRef idx="minor">
            <a:schemeClr val="lt1"/>
          </a:fontRef>
        </p:style>
        <p:txBody>
          <a:bodyPr wrap="square">
            <a:spAutoFit/>
          </a:bodyPr>
          <a:lstStyle/>
          <a:p>
            <a:r>
              <a:rPr lang="es-ES" sz="1200" b="1" u="sng" dirty="0"/>
              <a:t>HABERES IMPONIBL</a:t>
            </a:r>
            <a:r>
              <a:rPr lang="es-ES" sz="1200" dirty="0"/>
              <a:t>ES</a:t>
            </a:r>
          </a:p>
          <a:p>
            <a:r>
              <a:rPr lang="es-ES" sz="1200" dirty="0"/>
              <a:t>Sueldo Base Del Mes</a:t>
            </a:r>
          </a:p>
          <a:p>
            <a:r>
              <a:rPr lang="es-ES" sz="1200" dirty="0"/>
              <a:t>Gratificación Legal Mensual</a:t>
            </a:r>
          </a:p>
          <a:p>
            <a:r>
              <a:rPr lang="es-ES" sz="1200" dirty="0" err="1"/>
              <a:t>Hrs</a:t>
            </a:r>
            <a:r>
              <a:rPr lang="es-ES" sz="1200" dirty="0"/>
              <a:t>. Extras 50%</a:t>
            </a:r>
          </a:p>
          <a:p>
            <a:r>
              <a:rPr lang="es-ES" sz="1200" dirty="0"/>
              <a:t>Bonos Imponibles</a:t>
            </a:r>
          </a:p>
          <a:p>
            <a:r>
              <a:rPr lang="es-ES" sz="1200" b="1" u="sng" dirty="0"/>
              <a:t>HABERES NO IMPONIBLES</a:t>
            </a:r>
          </a:p>
          <a:p>
            <a:r>
              <a:rPr lang="es-ES" sz="1200" dirty="0"/>
              <a:t>Colación</a:t>
            </a:r>
          </a:p>
          <a:p>
            <a:r>
              <a:rPr lang="es-ES" sz="1200" dirty="0"/>
              <a:t>Movilización</a:t>
            </a:r>
          </a:p>
          <a:p>
            <a:r>
              <a:rPr lang="es-ES" sz="1200" dirty="0"/>
              <a:t>Asignación Familiar</a:t>
            </a:r>
          </a:p>
          <a:p>
            <a:endParaRPr lang="es-ES" sz="1200" dirty="0"/>
          </a:p>
          <a:p>
            <a:r>
              <a:rPr lang="es-ES" sz="1200" dirty="0"/>
              <a:t>Liquido a </a:t>
            </a:r>
            <a:r>
              <a:rPr lang="es-ES" sz="1200" dirty="0" smtClean="0"/>
              <a:t>pago</a:t>
            </a:r>
          </a:p>
          <a:p>
            <a:endParaRPr lang="es-ES" sz="1200" dirty="0"/>
          </a:p>
        </p:txBody>
      </p:sp>
      <p:sp>
        <p:nvSpPr>
          <p:cNvPr id="14" name="CuadroTexto 13">
            <a:extLst>
              <a:ext uri="{FF2B5EF4-FFF2-40B4-BE49-F238E27FC236}">
                <a16:creationId xmlns="" xmlns:a16="http://schemas.microsoft.com/office/drawing/2014/main" id="{649539AB-D877-4013-B211-378D026BC502}"/>
              </a:ext>
            </a:extLst>
          </p:cNvPr>
          <p:cNvSpPr txBox="1"/>
          <p:nvPr/>
        </p:nvSpPr>
        <p:spPr>
          <a:xfrm>
            <a:off x="6461410" y="3771178"/>
            <a:ext cx="2199162" cy="2361226"/>
          </a:xfrm>
          <a:prstGeom prst="rect">
            <a:avLst/>
          </a:prstGeom>
          <a:solidFill>
            <a:srgbClr val="A93501"/>
          </a:solidFill>
          <a:ln>
            <a:noFill/>
          </a:ln>
        </p:spPr>
        <p:style>
          <a:lnRef idx="3">
            <a:schemeClr val="lt1"/>
          </a:lnRef>
          <a:fillRef idx="1">
            <a:schemeClr val="dk1"/>
          </a:fillRef>
          <a:effectRef idx="1">
            <a:schemeClr val="dk1"/>
          </a:effectRef>
          <a:fontRef idx="minor">
            <a:schemeClr val="lt1"/>
          </a:fontRef>
        </p:style>
        <p:txBody>
          <a:bodyPr wrap="square">
            <a:spAutoFit/>
          </a:bodyPr>
          <a:lstStyle>
            <a:defPPr>
              <a:defRPr lang="es-CL"/>
            </a:defPPr>
            <a:lvl1pPr>
              <a:defRPr sz="1200" b="1" u="sng">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DESCUENTOS LEGALES</a:t>
            </a:r>
          </a:p>
          <a:p>
            <a:r>
              <a:rPr lang="es-ES" b="0" u="none" dirty="0"/>
              <a:t>Fondo de Pensiones</a:t>
            </a:r>
          </a:p>
          <a:p>
            <a:r>
              <a:rPr lang="es-ES" b="0" u="none" dirty="0"/>
              <a:t>Comisión AFP</a:t>
            </a:r>
          </a:p>
          <a:p>
            <a:r>
              <a:rPr lang="es-ES" b="0" u="none" dirty="0"/>
              <a:t>Fonasa-Isapre</a:t>
            </a:r>
          </a:p>
          <a:p>
            <a:r>
              <a:rPr lang="es-ES" b="0" u="none" dirty="0"/>
              <a:t>Seguro de Cesantía</a:t>
            </a:r>
          </a:p>
          <a:p>
            <a:r>
              <a:rPr lang="es-ES" b="0" u="none" dirty="0"/>
              <a:t>APV en AFP</a:t>
            </a:r>
          </a:p>
          <a:p>
            <a:r>
              <a:rPr lang="es-ES" dirty="0"/>
              <a:t>IMPUESTO UNICO</a:t>
            </a:r>
          </a:p>
          <a:p>
            <a:r>
              <a:rPr lang="es-ES" dirty="0"/>
              <a:t>OTROS DESCUENTOS/varios</a:t>
            </a:r>
          </a:p>
          <a:p>
            <a:r>
              <a:rPr lang="es-ES" b="0" u="none" dirty="0"/>
              <a:t>Anticipos</a:t>
            </a:r>
          </a:p>
          <a:p>
            <a:r>
              <a:rPr lang="es-ES" b="0" u="none" dirty="0"/>
              <a:t>Crédito CCAF</a:t>
            </a:r>
          </a:p>
          <a:p>
            <a:r>
              <a:rPr lang="es-ES" b="0" u="none" dirty="0"/>
              <a:t>Aporte Bienestar</a:t>
            </a:r>
          </a:p>
        </p:txBody>
      </p:sp>
      <p:sp>
        <p:nvSpPr>
          <p:cNvPr id="15" name="Rectángulo 14"/>
          <p:cNvSpPr/>
          <p:nvPr/>
        </p:nvSpPr>
        <p:spPr>
          <a:xfrm>
            <a:off x="4137089" y="6317619"/>
            <a:ext cx="1163053" cy="371895"/>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latin typeface="Calibri"/>
                <a:cs typeface="Calibri"/>
              </a:rPr>
              <a:t>Haberes</a:t>
            </a:r>
          </a:p>
        </p:txBody>
      </p:sp>
      <p:sp>
        <p:nvSpPr>
          <p:cNvPr id="16" name="Rectángulo 15"/>
          <p:cNvSpPr/>
          <p:nvPr/>
        </p:nvSpPr>
        <p:spPr>
          <a:xfrm>
            <a:off x="6854688" y="6317619"/>
            <a:ext cx="1403684" cy="394174"/>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latin typeface="Calibri"/>
                <a:cs typeface="Calibri"/>
              </a:rPr>
              <a:t>Descuentos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0" name="Google Shape;440;p20"/>
          <p:cNvSpPr/>
          <p:nvPr/>
        </p:nvSpPr>
        <p:spPr>
          <a:xfrm>
            <a:off x="375975"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445" name="Google Shape;445;p20"/>
          <p:cNvSpPr txBox="1"/>
          <p:nvPr/>
        </p:nvSpPr>
        <p:spPr>
          <a:xfrm>
            <a:off x="958647" y="3641405"/>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pt-BR" sz="2000" dirty="0" smtClean="0">
                <a:solidFill>
                  <a:srgbClr val="A93501"/>
                </a:solidFill>
                <a:latin typeface="Calibri"/>
                <a:ea typeface="Calibri"/>
                <a:cs typeface="Calibri"/>
                <a:sym typeface="Calibri"/>
              </a:rPr>
              <a:t>LA LIQUIDACIÓN </a:t>
            </a:r>
            <a:r>
              <a:rPr lang="pt-BR" sz="2000" b="1" dirty="0" smtClean="0">
                <a:solidFill>
                  <a:srgbClr val="ED6B00"/>
                </a:solidFill>
                <a:latin typeface="Calibri"/>
                <a:ea typeface="Calibri"/>
                <a:cs typeface="Calibri"/>
                <a:sym typeface="Calibri"/>
              </a:rPr>
              <a:t>DE REMUNERACIONES</a:t>
            </a:r>
            <a:endParaRPr lang="pt-BR" sz="1600" dirty="0">
              <a:latin typeface="Calibri"/>
              <a:ea typeface="Calibri"/>
              <a:cs typeface="Calibri"/>
              <a:sym typeface="Calibri"/>
            </a:endParaRPr>
          </a:p>
          <a:p>
            <a:pPr lvl="0">
              <a:lnSpc>
                <a:spcPct val="115000"/>
              </a:lnSpc>
            </a:pPr>
            <a:endParaRPr sz="1600" b="0" i="0" u="none" strike="noStrike" cap="none" dirty="0">
              <a:solidFill>
                <a:srgbClr val="000000"/>
              </a:solidFill>
              <a:latin typeface="Calibri"/>
              <a:ea typeface="Calibri"/>
              <a:cs typeface="Calibri"/>
              <a:sym typeface="Calibri"/>
            </a:endParaRPr>
          </a:p>
          <a:p>
            <a:r>
              <a:rPr lang="es-ES_tradnl" sz="1600" dirty="0">
                <a:latin typeface="Calibri" panose="020F0502020204030204" pitchFamily="34" charset="0"/>
                <a:cs typeface="Calibri" panose="020F0502020204030204" pitchFamily="34" charset="0"/>
              </a:rPr>
              <a:t>Ahora realizaremos una actividad práctica. Utiliza el  archivo </a:t>
            </a:r>
            <a:r>
              <a:rPr lang="es-ES_tradnl" sz="1600" b="1" dirty="0">
                <a:solidFill>
                  <a:srgbClr val="FF6600"/>
                </a:solidFill>
                <a:latin typeface="Calibri" panose="020F0502020204030204" pitchFamily="34" charset="0"/>
                <a:cs typeface="Calibri" panose="020F0502020204030204" pitchFamily="34" charset="0"/>
              </a:rPr>
              <a:t>“Actividad </a:t>
            </a:r>
            <a:r>
              <a:rPr lang="es-ES_tradnl" sz="1600" b="1" dirty="0" smtClean="0">
                <a:solidFill>
                  <a:srgbClr val="FF6600"/>
                </a:solidFill>
                <a:latin typeface="Calibri" panose="020F0502020204030204" pitchFamily="34" charset="0"/>
                <a:cs typeface="Calibri" panose="020F0502020204030204" pitchFamily="34" charset="0"/>
              </a:rPr>
              <a:t>5_ </a:t>
            </a:r>
            <a:r>
              <a:rPr lang="es-ES_tradnl" sz="1600" b="1" dirty="0">
                <a:solidFill>
                  <a:srgbClr val="FF6600"/>
                </a:solidFill>
                <a:latin typeface="Calibri" panose="020F0502020204030204" pitchFamily="34" charset="0"/>
                <a:cs typeface="Calibri" panose="020F0502020204030204" pitchFamily="34" charset="0"/>
              </a:rPr>
              <a:t>La Liquidación de Remuneraciones” </a:t>
            </a:r>
            <a:r>
              <a:rPr lang="es-ES_tradnl" sz="1600" dirty="0">
                <a:latin typeface="Calibri" panose="020F0502020204030204" pitchFamily="34" charset="0"/>
                <a:cs typeface="Calibri" panose="020F0502020204030204" pitchFamily="34" charset="0"/>
              </a:rPr>
              <a:t>y sigue las instrucciones señaladas.</a:t>
            </a:r>
          </a:p>
        </p:txBody>
      </p:sp>
      <p:sp>
        <p:nvSpPr>
          <p:cNvPr id="10" name="Google Shape;168;p5"/>
          <p:cNvSpPr txBox="1"/>
          <p:nvPr/>
        </p:nvSpPr>
        <p:spPr>
          <a:xfrm>
            <a:off x="3670559" y="1209418"/>
            <a:ext cx="1022115" cy="409500"/>
          </a:xfrm>
          <a:prstGeom prst="rect">
            <a:avLst/>
          </a:prstGeom>
          <a:noFill/>
          <a:ln>
            <a:noFill/>
          </a:ln>
        </p:spPr>
        <p:txBody>
          <a:bodyPr spcFirstLastPara="1" wrap="square" lIns="91425" tIns="91425" rIns="91425" bIns="91425" anchor="ctr" anchorCtr="0">
            <a:noAutofit/>
          </a:bodyPr>
          <a:lstStyle/>
          <a:p>
            <a:pPr marL="0" marR="0" lvl="0" indent="0" rtl="0">
              <a:lnSpc>
                <a:spcPct val="90000"/>
              </a:lnSpc>
              <a:spcBef>
                <a:spcPts val="0"/>
              </a:spcBef>
              <a:spcAft>
                <a:spcPts val="0"/>
              </a:spcAft>
              <a:buClr>
                <a:srgbClr val="000000"/>
              </a:buClr>
              <a:buSzPts val="6000"/>
              <a:buFont typeface="Arial"/>
              <a:buNone/>
            </a:pPr>
            <a:r>
              <a:rPr lang="es-ES" sz="6000" b="0" i="0" u="none" strike="noStrike" cap="none" dirty="0" smtClean="0">
                <a:solidFill>
                  <a:srgbClr val="FFB375"/>
                </a:solidFill>
                <a:latin typeface="Calibri"/>
                <a:ea typeface="Calibri"/>
                <a:cs typeface="Calibri"/>
                <a:sym typeface="Calibri"/>
              </a:rPr>
              <a:t>5</a:t>
            </a:r>
            <a:endParaRPr sz="6000" b="0" i="0" u="none" strike="noStrike" cap="none" dirty="0">
              <a:solidFill>
                <a:srgbClr val="FFB375"/>
              </a:solidFill>
              <a:latin typeface="Calibri"/>
              <a:ea typeface="Calibri"/>
              <a:cs typeface="Calibri"/>
              <a:sym typeface="Calibri"/>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056" y="3978569"/>
            <a:ext cx="6899892" cy="3974395"/>
          </a:xfrm>
          <a:prstGeom prst="rect">
            <a:avLst/>
          </a:prstGeom>
        </p:spPr>
      </p:pic>
      <p:sp>
        <p:nvSpPr>
          <p:cNvPr id="14" name="Google Shape;97;p3"/>
          <p:cNvSpPr txBox="1"/>
          <p:nvPr/>
        </p:nvSpPr>
        <p:spPr>
          <a:xfrm>
            <a:off x="2686559"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extLst>
      <p:ext uri="{BB962C8B-B14F-4D97-AF65-F5344CB8AC3E}">
        <p14:creationId xmlns:p14="http://schemas.microsoft.com/office/powerpoint/2010/main" val="41913812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30"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smtClean="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31"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smtClean="0">
                <a:solidFill>
                  <a:srgbClr val="A93501"/>
                </a:solidFill>
                <a:latin typeface="Calibri"/>
                <a:ea typeface="Calibri"/>
                <a:cs typeface="Calibri"/>
                <a:sym typeface="Calibri"/>
              </a:rPr>
              <a:t>TOMA LAS SIGUIENTES </a:t>
            </a:r>
            <a:r>
              <a:rPr lang="en-US" sz="2800" b="1" i="0" u="none" strike="noStrike" cap="none" dirty="0" smtClean="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pic>
        <p:nvPicPr>
          <p:cNvPr id="32" name="Imagen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grpSp>
        <p:nvGrpSpPr>
          <p:cNvPr id="33" name="Agrupar 32"/>
          <p:cNvGrpSpPr/>
          <p:nvPr/>
        </p:nvGrpSpPr>
        <p:grpSpPr>
          <a:xfrm>
            <a:off x="-4655" y="4568183"/>
            <a:ext cx="9154909" cy="783005"/>
            <a:chOff x="-4655" y="4568183"/>
            <a:chExt cx="9154909" cy="783005"/>
          </a:xfrm>
        </p:grpSpPr>
        <p:sp>
          <p:nvSpPr>
            <p:cNvPr id="34" name="Google Shape;406;p19"/>
            <p:cNvSpPr txBox="1"/>
            <p:nvPr/>
          </p:nvSpPr>
          <p:spPr>
            <a:xfrm>
              <a:off x="1284454" y="4701528"/>
              <a:ext cx="7865800" cy="441106"/>
            </a:xfrm>
            <a:prstGeom prst="rect">
              <a:avLst/>
            </a:prstGeom>
            <a:noFill/>
            <a:ln>
              <a:noFill/>
            </a:ln>
          </p:spPr>
          <p:txBody>
            <a:bodyPr spcFirstLastPara="1" wrap="square" lIns="91425" tIns="45700" rIns="91425" bIns="45700" anchor="t" anchorCtr="0">
              <a:spAutoFit/>
            </a:bodyPr>
            <a:lstStyle/>
            <a:p>
              <a:pPr>
                <a:lnSpc>
                  <a:spcPct val="150000"/>
                </a:lnSpc>
              </a:pPr>
              <a:r>
                <a:rPr lang="es-CL" sz="1600" dirty="0">
                  <a:latin typeface="Calibri"/>
                  <a:cs typeface="Calibri"/>
                </a:rPr>
                <a:t>Revisar la </a:t>
              </a:r>
              <a:r>
                <a:rPr lang="es-CL" sz="1600" b="1" dirty="0" smtClean="0">
                  <a:solidFill>
                    <a:srgbClr val="FF6600"/>
                  </a:solidFill>
                  <a:latin typeface="Calibri"/>
                  <a:cs typeface="Calibri"/>
                </a:rPr>
                <a:t>Ley </a:t>
              </a:r>
              <a:r>
                <a:rPr lang="es-CL" sz="1600" b="1" dirty="0">
                  <a:solidFill>
                    <a:srgbClr val="FF6600"/>
                  </a:solidFill>
                  <a:latin typeface="Calibri"/>
                  <a:cs typeface="Calibri"/>
                </a:rPr>
                <a:t>Nº </a:t>
              </a:r>
              <a:r>
                <a:rPr lang="es-CL" sz="1600" b="1" dirty="0" smtClean="0">
                  <a:solidFill>
                    <a:srgbClr val="FF6600"/>
                  </a:solidFill>
                  <a:latin typeface="Calibri"/>
                  <a:cs typeface="Calibri"/>
                </a:rPr>
                <a:t>19.631</a:t>
              </a:r>
              <a:endParaRPr lang="es-CL" sz="1600" dirty="0">
                <a:latin typeface="Calibri"/>
                <a:cs typeface="Calibri"/>
              </a:endParaRPr>
            </a:p>
          </p:txBody>
        </p:sp>
        <p:grpSp>
          <p:nvGrpSpPr>
            <p:cNvPr id="35" name="Agrupar 34"/>
            <p:cNvGrpSpPr/>
            <p:nvPr/>
          </p:nvGrpSpPr>
          <p:grpSpPr>
            <a:xfrm>
              <a:off x="-4655" y="4568183"/>
              <a:ext cx="1135367" cy="783005"/>
              <a:chOff x="-4655" y="4568183"/>
              <a:chExt cx="1135367" cy="783005"/>
            </a:xfrm>
          </p:grpSpPr>
          <p:sp>
            <p:nvSpPr>
              <p:cNvPr id="36" name="Google Shape;422;p19"/>
              <p:cNvSpPr/>
              <p:nvPr/>
            </p:nvSpPr>
            <p:spPr>
              <a:xfrm rot="5400000">
                <a:off x="171526" y="439200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7" name="Imagen 36" descr="MonoLeyes RRHH.png"/>
              <p:cNvPicPr>
                <a:picLocks noChangeAspect="1"/>
              </p:cNvPicPr>
              <p:nvPr/>
            </p:nvPicPr>
            <p:blipFill rotWithShape="1">
              <a:blip r:embed="rId4">
                <a:extLst>
                  <a:ext uri="{28A0092B-C50C-407E-A947-70E740481C1C}">
                    <a14:useLocalDpi xmlns:a14="http://schemas.microsoft.com/office/drawing/2010/main" val="0"/>
                  </a:ext>
                </a:extLst>
              </a:blip>
              <a:srcRect r="56604" b="56897"/>
              <a:stretch/>
            </p:blipFill>
            <p:spPr>
              <a:xfrm>
                <a:off x="431776" y="4690532"/>
                <a:ext cx="558771" cy="562602"/>
              </a:xfrm>
              <a:prstGeom prst="rect">
                <a:avLst/>
              </a:prstGeom>
            </p:spPr>
          </p:pic>
        </p:grpSp>
      </p:grpSp>
      <p:grpSp>
        <p:nvGrpSpPr>
          <p:cNvPr id="39" name="Agrupar 38"/>
          <p:cNvGrpSpPr/>
          <p:nvPr/>
        </p:nvGrpSpPr>
        <p:grpSpPr>
          <a:xfrm>
            <a:off x="-4655" y="2826713"/>
            <a:ext cx="8958264" cy="783005"/>
            <a:chOff x="-4655" y="2826713"/>
            <a:chExt cx="8958264" cy="783005"/>
          </a:xfrm>
        </p:grpSpPr>
        <p:sp>
          <p:nvSpPr>
            <p:cNvPr id="40" name="Google Shape;405;p19"/>
            <p:cNvSpPr txBox="1"/>
            <p:nvPr/>
          </p:nvSpPr>
          <p:spPr>
            <a:xfrm>
              <a:off x="1284454" y="3048958"/>
              <a:ext cx="7669155"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a:cs typeface="Calibri"/>
                </a:rPr>
                <a:t>Revisar la </a:t>
              </a:r>
              <a:r>
                <a:rPr lang="es-CL" sz="1600" b="1" dirty="0">
                  <a:solidFill>
                    <a:srgbClr val="FF6600"/>
                  </a:solidFill>
                  <a:latin typeface="Calibri"/>
                  <a:cs typeface="Calibri"/>
                </a:rPr>
                <a:t>Dirección del </a:t>
              </a:r>
              <a:r>
                <a:rPr lang="es-CL" sz="1600" b="1" dirty="0" smtClean="0">
                  <a:solidFill>
                    <a:srgbClr val="FF6600"/>
                  </a:solidFill>
                  <a:latin typeface="Calibri"/>
                  <a:cs typeface="Calibri"/>
                </a:rPr>
                <a:t>Trabajo</a:t>
              </a:r>
              <a:r>
                <a:rPr lang="es-CL" sz="1600" dirty="0" smtClean="0">
                  <a:latin typeface="Calibri"/>
                  <a:cs typeface="Calibri"/>
                </a:rPr>
                <a:t>.</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 name="Google Shape;416;p19"/>
            <p:cNvSpPr/>
            <p:nvPr/>
          </p:nvSpPr>
          <p:spPr>
            <a:xfrm rot="5400000">
              <a:off x="171526" y="265053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 name="Imagen 41" descr="MonoLeyes RRHH.png"/>
            <p:cNvPicPr>
              <a:picLocks noChangeAspect="1"/>
            </p:cNvPicPr>
            <p:nvPr/>
          </p:nvPicPr>
          <p:blipFill rotWithShape="1">
            <a:blip r:embed="rId4">
              <a:extLst>
                <a:ext uri="{28A0092B-C50C-407E-A947-70E740481C1C}">
                  <a14:useLocalDpi xmlns:a14="http://schemas.microsoft.com/office/drawing/2010/main" val="0"/>
                </a:ext>
              </a:extLst>
            </a:blip>
            <a:srcRect l="53240" t="7899" b="45365"/>
            <a:stretch/>
          </p:blipFill>
          <p:spPr>
            <a:xfrm>
              <a:off x="389445" y="2938599"/>
              <a:ext cx="592644" cy="600467"/>
            </a:xfrm>
            <a:prstGeom prst="rect">
              <a:avLst/>
            </a:prstGeom>
          </p:spPr>
        </p:pic>
      </p:grpSp>
      <p:grpSp>
        <p:nvGrpSpPr>
          <p:cNvPr id="43" name="Agrupar 42"/>
          <p:cNvGrpSpPr/>
          <p:nvPr/>
        </p:nvGrpSpPr>
        <p:grpSpPr>
          <a:xfrm>
            <a:off x="-4655" y="3697448"/>
            <a:ext cx="6661094" cy="783005"/>
            <a:chOff x="-4655" y="3697448"/>
            <a:chExt cx="6661094" cy="783005"/>
          </a:xfrm>
        </p:grpSpPr>
        <p:sp>
          <p:nvSpPr>
            <p:cNvPr id="44" name="Google Shape;414;p19"/>
            <p:cNvSpPr txBox="1"/>
            <p:nvPr/>
          </p:nvSpPr>
          <p:spPr>
            <a:xfrm>
              <a:off x="1284454" y="3791876"/>
              <a:ext cx="5371985" cy="441106"/>
            </a:xfrm>
            <a:prstGeom prst="rect">
              <a:avLst/>
            </a:prstGeom>
            <a:noFill/>
            <a:ln>
              <a:noFill/>
            </a:ln>
          </p:spPr>
          <p:txBody>
            <a:bodyPr spcFirstLastPara="1" wrap="square" lIns="91425" tIns="45700" rIns="91425" bIns="45700" anchor="t" anchorCtr="0">
              <a:spAutoFit/>
            </a:bodyPr>
            <a:lstStyle/>
            <a:p>
              <a:pPr>
                <a:lnSpc>
                  <a:spcPct val="150000"/>
                </a:lnSpc>
              </a:pPr>
              <a:r>
                <a:rPr lang="es-CL" sz="1600" dirty="0">
                  <a:latin typeface="Calibri"/>
                  <a:cs typeface="Calibri"/>
                </a:rPr>
                <a:t>Revisar la </a:t>
              </a:r>
              <a:r>
                <a:rPr lang="es-CL" sz="1600" b="1" dirty="0">
                  <a:solidFill>
                    <a:srgbClr val="FF6600"/>
                  </a:solidFill>
                  <a:latin typeface="Calibri"/>
                  <a:cs typeface="Calibri"/>
                </a:rPr>
                <a:t>DL.</a:t>
              </a:r>
              <a:r>
                <a:rPr lang="es-CL" sz="1600" b="1" dirty="0" smtClean="0">
                  <a:solidFill>
                    <a:srgbClr val="FF6600"/>
                  </a:solidFill>
                  <a:latin typeface="Calibri"/>
                  <a:cs typeface="Calibri"/>
                </a:rPr>
                <a:t>3500</a:t>
              </a:r>
              <a:endParaRPr lang="es-CL" sz="1600" b="1" dirty="0">
                <a:solidFill>
                  <a:srgbClr val="FF6600"/>
                </a:solidFill>
                <a:latin typeface="Calibri"/>
                <a:cs typeface="Calibri"/>
              </a:endParaRPr>
            </a:p>
          </p:txBody>
        </p:sp>
        <p:grpSp>
          <p:nvGrpSpPr>
            <p:cNvPr id="45" name="Agrupar 44"/>
            <p:cNvGrpSpPr/>
            <p:nvPr/>
          </p:nvGrpSpPr>
          <p:grpSpPr>
            <a:xfrm>
              <a:off x="-4655" y="3697448"/>
              <a:ext cx="1135367" cy="783005"/>
              <a:chOff x="-4655" y="3697448"/>
              <a:chExt cx="1135367" cy="783005"/>
            </a:xfrm>
          </p:grpSpPr>
          <p:sp>
            <p:nvSpPr>
              <p:cNvPr id="46" name="Google Shape;419;p19"/>
              <p:cNvSpPr/>
              <p:nvPr/>
            </p:nvSpPr>
            <p:spPr>
              <a:xfrm rot="5400000">
                <a:off x="171526" y="352126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7" name="Imagen 46" descr="MonoLeyes RRHH.png"/>
              <p:cNvPicPr>
                <a:picLocks noChangeAspect="1"/>
              </p:cNvPicPr>
              <p:nvPr/>
            </p:nvPicPr>
            <p:blipFill rotWithShape="1">
              <a:blip r:embed="rId4">
                <a:extLst>
                  <a:ext uri="{28A0092B-C50C-407E-A947-70E740481C1C}">
                    <a14:useLocalDpi xmlns:a14="http://schemas.microsoft.com/office/drawing/2010/main" val="0"/>
                  </a:ext>
                </a:extLst>
              </a:blip>
              <a:srcRect t="52207" r="53528"/>
              <a:stretch/>
            </p:blipFill>
            <p:spPr>
              <a:xfrm>
                <a:off x="399455" y="3784599"/>
                <a:ext cx="582624" cy="607394"/>
              </a:xfrm>
              <a:prstGeom prst="rect">
                <a:avLst/>
              </a:prstGeom>
            </p:spPr>
          </p:pic>
        </p:grpSp>
      </p:grpSp>
      <p:grpSp>
        <p:nvGrpSpPr>
          <p:cNvPr id="48" name="Agrupar 47"/>
          <p:cNvGrpSpPr/>
          <p:nvPr/>
        </p:nvGrpSpPr>
        <p:grpSpPr>
          <a:xfrm>
            <a:off x="-4655" y="1955978"/>
            <a:ext cx="9223735" cy="783005"/>
            <a:chOff x="-4655" y="1955978"/>
            <a:chExt cx="9223735" cy="783005"/>
          </a:xfrm>
        </p:grpSpPr>
        <p:sp>
          <p:nvSpPr>
            <p:cNvPr id="49" name="Google Shape;404;p19"/>
            <p:cNvSpPr txBox="1"/>
            <p:nvPr/>
          </p:nvSpPr>
          <p:spPr>
            <a:xfrm>
              <a:off x="1284454" y="2178223"/>
              <a:ext cx="7934626" cy="338514"/>
            </a:xfrm>
            <a:prstGeom prst="rect">
              <a:avLst/>
            </a:prstGeom>
            <a:noFill/>
            <a:ln>
              <a:noFill/>
            </a:ln>
          </p:spPr>
          <p:txBody>
            <a:bodyPr spcFirstLastPara="1" wrap="square" lIns="91425" tIns="45700" rIns="91425" bIns="45700" anchor="t" anchorCtr="0">
              <a:spAutoFit/>
            </a:bodyPr>
            <a:lstStyle/>
            <a:p>
              <a:r>
                <a:rPr lang="es-CL" sz="1600" dirty="0">
                  <a:latin typeface="Calibri"/>
                  <a:cs typeface="Calibri"/>
                </a:rPr>
                <a:t>Revisar el </a:t>
              </a:r>
              <a:r>
                <a:rPr lang="es-CL" sz="1600" b="1" dirty="0">
                  <a:solidFill>
                    <a:srgbClr val="FF6600"/>
                  </a:solidFill>
                  <a:latin typeface="Calibri"/>
                  <a:cs typeface="Calibri"/>
                </a:rPr>
                <a:t>Código del Trabajo</a:t>
              </a:r>
              <a:r>
                <a:rPr lang="es-CL" sz="1600" dirty="0">
                  <a:latin typeface="Calibri"/>
                  <a:cs typeface="Calibri"/>
                </a:rPr>
                <a:t>.</a:t>
              </a:r>
            </a:p>
          </p:txBody>
        </p:sp>
        <p:grpSp>
          <p:nvGrpSpPr>
            <p:cNvPr id="50" name="Agrupar 49"/>
            <p:cNvGrpSpPr/>
            <p:nvPr/>
          </p:nvGrpSpPr>
          <p:grpSpPr>
            <a:xfrm>
              <a:off x="-4655" y="1955978"/>
              <a:ext cx="1135367" cy="783005"/>
              <a:chOff x="-4655" y="1955978"/>
              <a:chExt cx="1135367" cy="783005"/>
            </a:xfrm>
          </p:grpSpPr>
          <p:sp>
            <p:nvSpPr>
              <p:cNvPr id="51" name="Google Shape;412;p19"/>
              <p:cNvSpPr/>
              <p:nvPr/>
            </p:nvSpPr>
            <p:spPr>
              <a:xfrm rot="5400000">
                <a:off x="171526" y="177979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2" name="Imagen 51" descr="MonoLeyes RRHH.png"/>
              <p:cNvPicPr>
                <a:picLocks noChangeAspect="1"/>
              </p:cNvPicPr>
              <p:nvPr/>
            </p:nvPicPr>
            <p:blipFill rotWithShape="1">
              <a:blip r:embed="rId4">
                <a:extLst>
                  <a:ext uri="{28A0092B-C50C-407E-A947-70E740481C1C}">
                    <a14:useLocalDpi xmlns:a14="http://schemas.microsoft.com/office/drawing/2010/main" val="0"/>
                  </a:ext>
                </a:extLst>
              </a:blip>
              <a:srcRect l="54470" t="58277"/>
              <a:stretch/>
            </p:blipFill>
            <p:spPr>
              <a:xfrm>
                <a:off x="309970" y="2065865"/>
                <a:ext cx="601542" cy="558800"/>
              </a:xfrm>
              <a:prstGeom prst="rect">
                <a:avLst/>
              </a:prstGeom>
            </p:spPr>
          </p:pic>
        </p:grpSp>
      </p:grpSp>
      <p:grpSp>
        <p:nvGrpSpPr>
          <p:cNvPr id="53" name="Agrupar 52"/>
          <p:cNvGrpSpPr/>
          <p:nvPr/>
        </p:nvGrpSpPr>
        <p:grpSpPr>
          <a:xfrm>
            <a:off x="-4655" y="5438917"/>
            <a:ext cx="6906899" cy="783005"/>
            <a:chOff x="-4655" y="5438917"/>
            <a:chExt cx="6906899" cy="783005"/>
          </a:xfrm>
        </p:grpSpPr>
        <p:sp>
          <p:nvSpPr>
            <p:cNvPr id="54" name="Google Shape;406;p19"/>
            <p:cNvSpPr txBox="1"/>
            <p:nvPr/>
          </p:nvSpPr>
          <p:spPr>
            <a:xfrm>
              <a:off x="1284453" y="5562841"/>
              <a:ext cx="5617791"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Ser </a:t>
              </a:r>
              <a:r>
                <a:rPr lang="es-CL" sz="1600" b="1" dirty="0" smtClean="0">
                  <a:solidFill>
                    <a:srgbClr val="FF6600"/>
                  </a:solidFill>
                  <a:latin typeface="Calibri" panose="020F0502020204030204" pitchFamily="34" charset="0"/>
                  <a:cs typeface="Calibri" panose="020F0502020204030204" pitchFamily="34" charset="0"/>
                </a:rPr>
                <a:t>cuidadoso</a:t>
              </a:r>
              <a:r>
                <a:rPr lang="es-CL" sz="1600" dirty="0" smtClean="0">
                  <a:latin typeface="Calibri" panose="020F0502020204030204" pitchFamily="34" charset="0"/>
                  <a:cs typeface="Calibri" panose="020F0502020204030204" pitchFamily="34" charset="0"/>
                </a:rPr>
                <a:t> </a:t>
              </a:r>
              <a:r>
                <a:rPr lang="es-CL" sz="1600" dirty="0">
                  <a:latin typeface="Calibri" panose="020F0502020204030204" pitchFamily="34" charset="0"/>
                  <a:cs typeface="Calibri" panose="020F0502020204030204" pitchFamily="34" charset="0"/>
                </a:rPr>
                <a:t>y </a:t>
              </a:r>
              <a:r>
                <a:rPr lang="es-CL" sz="1600" b="1" dirty="0">
                  <a:solidFill>
                    <a:srgbClr val="FF6600"/>
                  </a:solidFill>
                  <a:latin typeface="Calibri" panose="020F0502020204030204" pitchFamily="34" charset="0"/>
                  <a:cs typeface="Calibri" panose="020F0502020204030204" pitchFamily="34" charset="0"/>
                </a:rPr>
                <a:t>respetuoso</a:t>
              </a:r>
              <a:r>
                <a:rPr lang="es-CL" sz="1600" dirty="0">
                  <a:latin typeface="Calibri" panose="020F0502020204030204" pitchFamily="34" charset="0"/>
                  <a:cs typeface="Calibri" panose="020F0502020204030204" pitchFamily="34" charset="0"/>
                </a:rPr>
                <a:t> con los integrantes de tu </a:t>
              </a:r>
              <a:r>
                <a:rPr lang="es-CL" sz="1600" dirty="0" smtClean="0">
                  <a:latin typeface="Calibri" panose="020F0502020204030204" pitchFamily="34" charset="0"/>
                  <a:cs typeface="Calibri" panose="020F0502020204030204" pitchFamily="34" charset="0"/>
                </a:rPr>
                <a:t/>
              </a:r>
              <a:br>
                <a:rPr lang="es-CL" sz="1600" dirty="0" smtClean="0">
                  <a:latin typeface="Calibri" panose="020F0502020204030204" pitchFamily="34" charset="0"/>
                  <a:cs typeface="Calibri" panose="020F0502020204030204" pitchFamily="34" charset="0"/>
                </a:rPr>
              </a:br>
              <a:r>
                <a:rPr lang="es-CL" sz="1600" dirty="0" smtClean="0">
                  <a:latin typeface="Calibri" panose="020F0502020204030204" pitchFamily="34" charset="0"/>
                  <a:cs typeface="Calibri" panose="020F0502020204030204" pitchFamily="34" charset="0"/>
                </a:rPr>
                <a:t>equipo </a:t>
              </a:r>
              <a:r>
                <a:rPr lang="es-CL" sz="1600" dirty="0">
                  <a:latin typeface="Calibri" panose="020F0502020204030204" pitchFamily="34" charset="0"/>
                  <a:cs typeface="Calibri" panose="020F0502020204030204" pitchFamily="34" charset="0"/>
                </a:rPr>
                <a:t>de trabajo. </a:t>
              </a:r>
            </a:p>
          </p:txBody>
        </p:sp>
        <p:grpSp>
          <p:nvGrpSpPr>
            <p:cNvPr id="55" name="Agrupar 54"/>
            <p:cNvGrpSpPr/>
            <p:nvPr/>
          </p:nvGrpSpPr>
          <p:grpSpPr>
            <a:xfrm>
              <a:off x="-4655" y="5438917"/>
              <a:ext cx="1135367" cy="783005"/>
              <a:chOff x="-4655" y="5438917"/>
              <a:chExt cx="1135367" cy="783005"/>
            </a:xfrm>
          </p:grpSpPr>
          <p:sp>
            <p:nvSpPr>
              <p:cNvPr id="56" name="Google Shape;428;p19"/>
              <p:cNvSpPr/>
              <p:nvPr/>
            </p:nvSpPr>
            <p:spPr>
              <a:xfrm rot="5400000">
                <a:off x="171526" y="526273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7" name="Imagen 56" descr="Equip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400" y="5537801"/>
                <a:ext cx="685823" cy="585236"/>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cTn>
                              </p:par>
                              <p:par>
                                <p:cTn id="8" presetID="2" presetClass="entr" presetSubtype="8"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 calcmode="lin" valueType="num">
                                      <p:cBhvr additive="base">
                                        <p:cTn id="10" dur="1000" fill="hold"/>
                                        <p:tgtEl>
                                          <p:spTgt spid="48"/>
                                        </p:tgtEl>
                                        <p:attrNameLst>
                                          <p:attrName>ppt_x</p:attrName>
                                        </p:attrNameLst>
                                      </p:cBhvr>
                                      <p:tavLst>
                                        <p:tav tm="0">
                                          <p:val>
                                            <p:strVal val="0-#ppt_w/2"/>
                                          </p:val>
                                        </p:tav>
                                        <p:tav tm="100000">
                                          <p:val>
                                            <p:strVal val="#ppt_x"/>
                                          </p:val>
                                        </p:tav>
                                      </p:tavLst>
                                    </p:anim>
                                    <p:anim calcmode="lin" valueType="num">
                                      <p:cBhvr additive="base">
                                        <p:cTn id="11" dur="1000" fill="hold"/>
                                        <p:tgtEl>
                                          <p:spTgt spid="4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1000" fill="hold"/>
                                        <p:tgtEl>
                                          <p:spTgt spid="39"/>
                                        </p:tgtEl>
                                        <p:attrNameLst>
                                          <p:attrName>ppt_x</p:attrName>
                                        </p:attrNameLst>
                                      </p:cBhvr>
                                      <p:tavLst>
                                        <p:tav tm="0">
                                          <p:val>
                                            <p:strVal val="0-#ppt_w/2"/>
                                          </p:val>
                                        </p:tav>
                                        <p:tav tm="100000">
                                          <p:val>
                                            <p:strVal val="#ppt_x"/>
                                          </p:val>
                                        </p:tav>
                                      </p:tavLst>
                                    </p:anim>
                                    <p:anim calcmode="lin" valueType="num">
                                      <p:cBhvr additive="base">
                                        <p:cTn id="15" dur="1000" fill="hold"/>
                                        <p:tgtEl>
                                          <p:spTgt spid="3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1000" fill="hold"/>
                                        <p:tgtEl>
                                          <p:spTgt spid="43"/>
                                        </p:tgtEl>
                                        <p:attrNameLst>
                                          <p:attrName>ppt_x</p:attrName>
                                        </p:attrNameLst>
                                      </p:cBhvr>
                                      <p:tavLst>
                                        <p:tav tm="0">
                                          <p:val>
                                            <p:strVal val="0-#ppt_w/2"/>
                                          </p:val>
                                        </p:tav>
                                        <p:tav tm="100000">
                                          <p:val>
                                            <p:strVal val="#ppt_x"/>
                                          </p:val>
                                        </p:tav>
                                      </p:tavLst>
                                    </p:anim>
                                    <p:anim calcmode="lin" valueType="num">
                                      <p:cBhvr additive="base">
                                        <p:cTn id="19" dur="10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1000" fill="hold"/>
                                        <p:tgtEl>
                                          <p:spTgt spid="33"/>
                                        </p:tgtEl>
                                        <p:attrNameLst>
                                          <p:attrName>ppt_x</p:attrName>
                                        </p:attrNameLst>
                                      </p:cBhvr>
                                      <p:tavLst>
                                        <p:tav tm="0">
                                          <p:val>
                                            <p:strVal val="0-#ppt_w/2"/>
                                          </p:val>
                                        </p:tav>
                                        <p:tav tm="100000">
                                          <p:val>
                                            <p:strVal val="#ppt_x"/>
                                          </p:val>
                                        </p:tav>
                                      </p:tavLst>
                                    </p:anim>
                                    <p:anim calcmode="lin" valueType="num">
                                      <p:cBhvr additive="base">
                                        <p:cTn id="23" dur="10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1000" fill="hold"/>
                                        <p:tgtEl>
                                          <p:spTgt spid="53"/>
                                        </p:tgtEl>
                                        <p:attrNameLst>
                                          <p:attrName>ppt_x</p:attrName>
                                        </p:attrNameLst>
                                      </p:cBhvr>
                                      <p:tavLst>
                                        <p:tav tm="0">
                                          <p:val>
                                            <p:strVal val="0-#ppt_w/2"/>
                                          </p:val>
                                        </p:tav>
                                        <p:tav tm="100000">
                                          <p:val>
                                            <p:strVal val="#ppt_x"/>
                                          </p:val>
                                        </p:tav>
                                      </p:tavLst>
                                    </p:anim>
                                    <p:anim calcmode="lin" valueType="num">
                                      <p:cBhvr additive="base">
                                        <p:cTn id="27"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ES" sz="1500" b="1" i="0" u="none" strike="noStrike" cap="none" dirty="0" smtClean="0">
                <a:solidFill>
                  <a:srgbClr val="000000"/>
                </a:solidFill>
                <a:latin typeface="Calibri"/>
                <a:ea typeface="Calibri"/>
                <a:cs typeface="Calibri"/>
                <a:sym typeface="Calibri"/>
              </a:rPr>
              <a:t>ACTIVIDAD 5</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3" name="Google Shape;87;p2"/>
          <p:cNvSpPr txBox="1"/>
          <p:nvPr/>
        </p:nvSpPr>
        <p:spPr>
          <a:xfrm>
            <a:off x="365423" y="2116838"/>
            <a:ext cx="8432926" cy="647075"/>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ES_tradnl" sz="3600" b="1" i="0" u="none" strike="noStrike" cap="none" dirty="0" smtClean="0">
                <a:solidFill>
                  <a:srgbClr val="ED6B00"/>
                </a:solidFill>
                <a:latin typeface="Calibri"/>
                <a:ea typeface="Calibri"/>
                <a:cs typeface="Calibri"/>
                <a:sym typeface="Calibri"/>
              </a:rPr>
              <a:t>LA LIQUIDACIÓN DE REMUNERACIONES</a:t>
            </a:r>
            <a:endParaRPr sz="3600" b="1" i="0" u="none" strike="noStrike" cap="none" dirty="0">
              <a:solidFill>
                <a:srgbClr val="ED6B00"/>
              </a:solidFill>
              <a:latin typeface="Calibri"/>
              <a:ea typeface="Calibri"/>
              <a:cs typeface="Calibri"/>
              <a:sym typeface="Calibri"/>
            </a:endParaRPr>
          </a:p>
        </p:txBody>
      </p:sp>
      <p:sp>
        <p:nvSpPr>
          <p:cNvPr id="4"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smtClean="0">
                <a:solidFill>
                  <a:srgbClr val="ED6B00"/>
                </a:solidFill>
                <a:latin typeface="Calibri"/>
                <a:ea typeface="Calibri"/>
                <a:cs typeface="Calibri"/>
                <a:sym typeface="Calibri"/>
              </a:rPr>
              <a:t>MÓDULO 1 </a:t>
            </a:r>
            <a:r>
              <a:rPr lang="en-US" sz="1200" b="0" i="0" u="none" strike="noStrike" cap="none" dirty="0" smtClean="0">
                <a:solidFill>
                  <a:srgbClr val="ED6B00"/>
                </a:solidFill>
                <a:latin typeface="Calibri"/>
                <a:ea typeface="Calibri"/>
                <a:cs typeface="Calibri"/>
                <a:sym typeface="Calibri"/>
              </a:rPr>
              <a:t>| </a:t>
            </a:r>
            <a:r>
              <a:rPr lang="en-US" sz="1200" dirty="0" smtClean="0">
                <a:solidFill>
                  <a:srgbClr val="ED6B00"/>
                </a:solidFill>
                <a:latin typeface="Calibri"/>
                <a:ea typeface="Calibri"/>
                <a:cs typeface="Calibri"/>
                <a:sym typeface="Calibri"/>
              </a:rPr>
              <a:t>LEGISLACIÓN LABORAL</a:t>
            </a:r>
            <a:endParaRPr sz="1200" b="0" i="0" u="none" strike="noStrike" cap="none" dirty="0">
              <a:solidFill>
                <a:srgbClr val="ED6B00"/>
              </a:solidFill>
              <a:latin typeface="Calibri"/>
              <a:ea typeface="Calibri"/>
              <a:cs typeface="Calibri"/>
              <a:sym typeface="Calibri"/>
            </a:endParaRPr>
          </a:p>
        </p:txBody>
      </p:sp>
      <p:pic>
        <p:nvPicPr>
          <p:cNvPr id="5" name="Imagen 4" descr="rrhhtap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383" y="2803715"/>
            <a:ext cx="6933497" cy="4357510"/>
          </a:xfrm>
          <a:prstGeom prst="rect">
            <a:avLst/>
          </a:prstGeom>
        </p:spPr>
      </p:pic>
    </p:spTree>
    <p:extLst>
      <p:ext uri="{BB962C8B-B14F-4D97-AF65-F5344CB8AC3E}">
        <p14:creationId xmlns:p14="http://schemas.microsoft.com/office/powerpoint/2010/main" val="3542685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1" name="Google Shape;450;p21"/>
          <p:cNvSpPr/>
          <p:nvPr/>
        </p:nvSpPr>
        <p:spPr>
          <a:xfrm>
            <a:off x="431624" y="2372800"/>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smtClean="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2"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15"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7" name="Google Shape;445;p20"/>
          <p:cNvSpPr txBox="1"/>
          <p:nvPr/>
        </p:nvSpPr>
        <p:spPr>
          <a:xfrm>
            <a:off x="958647" y="3641405"/>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pt-BR" sz="2000">
                <a:solidFill>
                  <a:srgbClr val="A93501"/>
                </a:solidFill>
                <a:latin typeface="Calibri"/>
                <a:ea typeface="Calibri"/>
                <a:cs typeface="Calibri"/>
                <a:sym typeface="Calibri"/>
              </a:rPr>
              <a:t>LA LIQUIDACIÓN </a:t>
            </a:r>
            <a:r>
              <a:rPr lang="pt-BR" sz="2000" b="1">
                <a:solidFill>
                  <a:srgbClr val="ED6B00"/>
                </a:solidFill>
                <a:latin typeface="Calibri"/>
                <a:ea typeface="Calibri"/>
                <a:cs typeface="Calibri"/>
                <a:sym typeface="Calibri"/>
              </a:rPr>
              <a:t>DE REMUNERACIONES</a:t>
            </a:r>
            <a:endParaRPr lang="pt-BR" sz="1600">
              <a:latin typeface="Calibri"/>
              <a:ea typeface="Calibri"/>
              <a:cs typeface="Calibri"/>
              <a:sym typeface="Calibri"/>
            </a:endParaRP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a:t>
            </a:r>
            <a:r>
              <a:rPr lang="es-CL" sz="1600" dirty="0" smtClean="0">
                <a:latin typeface="Calibri"/>
                <a:ea typeface="Calibri"/>
                <a:cs typeface="Calibri"/>
                <a:sym typeface="Calibri"/>
              </a:rPr>
              <a:t>la Autoevaluación y </a:t>
            </a:r>
            <a:r>
              <a:rPr lang="es-CL" sz="1600" dirty="0">
                <a:latin typeface="Calibri"/>
                <a:ea typeface="Calibri"/>
                <a:cs typeface="Calibri"/>
                <a:sym typeface="Calibri"/>
              </a:rPr>
              <a:t>entregar el </a:t>
            </a:r>
            <a:r>
              <a:rPr lang="es-CL" sz="1600" dirty="0" smtClean="0">
                <a:latin typeface="Calibri"/>
                <a:ea typeface="Calibri"/>
                <a:cs typeface="Calibri"/>
                <a:sym typeface="Calibri"/>
              </a:rPr>
              <a:t>Ticket </a:t>
            </a:r>
            <a:r>
              <a:rPr lang="es-CL" sz="1600" dirty="0">
                <a:latin typeface="Calibri"/>
                <a:ea typeface="Calibri"/>
                <a:cs typeface="Calibri"/>
                <a:sym typeface="Calibri"/>
              </a:rPr>
              <a:t>de </a:t>
            </a:r>
            <a:r>
              <a:rPr lang="es-CL" sz="1600" dirty="0" smtClean="0">
                <a:latin typeface="Calibri"/>
                <a:ea typeface="Calibri"/>
                <a:cs typeface="Calibri"/>
                <a:sym typeface="Calibri"/>
              </a:rPr>
              <a:t>Salida!</a:t>
            </a:r>
          </a:p>
          <a:p>
            <a:pPr lvl="0">
              <a:lnSpc>
                <a:spcPct val="115000"/>
              </a:lnSpc>
            </a:pPr>
            <a:endParaRPr lang="es-CL" sz="1600" dirty="0"/>
          </a:p>
          <a:p>
            <a:pPr lvl="0">
              <a:lnSpc>
                <a:spcPct val="115000"/>
              </a:lnSpc>
            </a:pPr>
            <a:r>
              <a:rPr lang="es-CL" sz="2100" b="1" dirty="0" smtClean="0">
                <a:solidFill>
                  <a:srgbClr val="ED6B00"/>
                </a:solidFill>
                <a:latin typeface="Calibri"/>
                <a:ea typeface="Calibri"/>
                <a:cs typeface="Calibri"/>
                <a:sym typeface="Calibri"/>
              </a:rPr>
              <a:t>¡Hasta la próxima! </a:t>
            </a:r>
            <a:endParaRPr lang="es-CL" sz="2100" b="1" dirty="0" smtClean="0">
              <a:solidFill>
                <a:srgbClr val="ED6B00"/>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624" y="4011561"/>
            <a:ext cx="673176" cy="603721"/>
          </a:xfrm>
          <a:prstGeom prst="rect">
            <a:avLst/>
          </a:prstGeom>
        </p:spPr>
      </p:pic>
    </p:spTree>
    <p:extLst>
      <p:ext uri="{BB962C8B-B14F-4D97-AF65-F5344CB8AC3E}">
        <p14:creationId xmlns:p14="http://schemas.microsoft.com/office/powerpoint/2010/main" val="36956604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435">
                                          <p:stCondLst>
                                            <p:cond delay="0"/>
                                          </p:stCondLst>
                                        </p:cTn>
                                        <p:tgtEl>
                                          <p:spTgt spid="16"/>
                                        </p:tgtEl>
                                      </p:cBhvr>
                                    </p:animEffect>
                                    <p:anim calcmode="lin" valueType="num">
                                      <p:cBhvr>
                                        <p:cTn id="8" dur="1367"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6"/>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6"/>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6"/>
                                        </p:tgtEl>
                                        <p:attrNameLst>
                                          <p:attrName>ppt_y</p:attrName>
                                        </p:attrNameLst>
                                      </p:cBhvr>
                                      <p:tavLst>
                                        <p:tav tm="0" fmla="#ppt_y-sin(pi*$)/81">
                                          <p:val>
                                            <p:fltVal val="0"/>
                                          </p:val>
                                        </p:tav>
                                        <p:tav tm="100000">
                                          <p:val>
                                            <p:fltVal val="1"/>
                                          </p:val>
                                        </p:tav>
                                      </p:tavLst>
                                    </p:anim>
                                    <p:animScale>
                                      <p:cBhvr>
                                        <p:cTn id="13" dur="20">
                                          <p:stCondLst>
                                            <p:cond delay="487"/>
                                          </p:stCondLst>
                                        </p:cTn>
                                        <p:tgtEl>
                                          <p:spTgt spid="16"/>
                                        </p:tgtEl>
                                      </p:cBhvr>
                                      <p:to x="100000" y="60000"/>
                                    </p:animScale>
                                    <p:animScale>
                                      <p:cBhvr>
                                        <p:cTn id="14" dur="124" decel="50000">
                                          <p:stCondLst>
                                            <p:cond delay="507"/>
                                          </p:stCondLst>
                                        </p:cTn>
                                        <p:tgtEl>
                                          <p:spTgt spid="16"/>
                                        </p:tgtEl>
                                      </p:cBhvr>
                                      <p:to x="100000" y="100000"/>
                                    </p:animScale>
                                    <p:animScale>
                                      <p:cBhvr>
                                        <p:cTn id="15" dur="20">
                                          <p:stCondLst>
                                            <p:cond delay="984"/>
                                          </p:stCondLst>
                                        </p:cTn>
                                        <p:tgtEl>
                                          <p:spTgt spid="16"/>
                                        </p:tgtEl>
                                      </p:cBhvr>
                                      <p:to x="100000" y="80000"/>
                                    </p:animScale>
                                    <p:animScale>
                                      <p:cBhvr>
                                        <p:cTn id="16" dur="124" decel="50000">
                                          <p:stCondLst>
                                            <p:cond delay="1004"/>
                                          </p:stCondLst>
                                        </p:cTn>
                                        <p:tgtEl>
                                          <p:spTgt spid="16"/>
                                        </p:tgtEl>
                                      </p:cBhvr>
                                      <p:to x="100000" y="100000"/>
                                    </p:animScale>
                                    <p:animScale>
                                      <p:cBhvr>
                                        <p:cTn id="17" dur="20">
                                          <p:stCondLst>
                                            <p:cond delay="1231"/>
                                          </p:stCondLst>
                                        </p:cTn>
                                        <p:tgtEl>
                                          <p:spTgt spid="16"/>
                                        </p:tgtEl>
                                      </p:cBhvr>
                                      <p:to x="100000" y="90000"/>
                                    </p:animScale>
                                    <p:animScale>
                                      <p:cBhvr>
                                        <p:cTn id="18" dur="124" decel="50000">
                                          <p:stCondLst>
                                            <p:cond delay="1251"/>
                                          </p:stCondLst>
                                        </p:cTn>
                                        <p:tgtEl>
                                          <p:spTgt spid="16"/>
                                        </p:tgtEl>
                                      </p:cBhvr>
                                      <p:to x="100000" y="100000"/>
                                    </p:animScale>
                                    <p:animScale>
                                      <p:cBhvr>
                                        <p:cTn id="19" dur="20">
                                          <p:stCondLst>
                                            <p:cond delay="1356"/>
                                          </p:stCondLst>
                                        </p:cTn>
                                        <p:tgtEl>
                                          <p:spTgt spid="16"/>
                                        </p:tgtEl>
                                      </p:cBhvr>
                                      <p:to x="100000" y="95000"/>
                                    </p:animScale>
                                    <p:animScale>
                                      <p:cBhvr>
                                        <p:cTn id="20" dur="124" decel="50000">
                                          <p:stCondLst>
                                            <p:cond delay="1376"/>
                                          </p:stCondLst>
                                        </p:cTn>
                                        <p:tgtEl>
                                          <p:spTgt spid="16"/>
                                        </p:tgtEl>
                                      </p:cBhvr>
                                      <p:to x="100000" y="100000"/>
                                    </p:animScale>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9;p3"/>
          <p:cNvSpPr txBox="1"/>
          <p:nvPr/>
        </p:nvSpPr>
        <p:spPr>
          <a:xfrm>
            <a:off x="462115" y="24994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smtClean="0">
                <a:solidFill>
                  <a:schemeClr val="tx1"/>
                </a:solidFill>
                <a:latin typeface="Calibri" panose="020F0502020204030204" pitchFamily="34" charset="0"/>
                <a:cs typeface="Calibri" panose="020F0502020204030204" pitchFamily="34" charset="0"/>
              </a:rPr>
              <a:t>OA </a:t>
            </a:r>
            <a:endParaRPr lang="es-CL" dirty="0">
              <a:latin typeface="Calibri" panose="020F0502020204030204" pitchFamily="34" charset="0"/>
              <a:cs typeface="Calibri" panose="020F0502020204030204" pitchFamily="34" charset="0"/>
            </a:endParaRPr>
          </a:p>
          <a:p>
            <a:r>
              <a:rPr lang="es-ES" dirty="0">
                <a:latin typeface="Calibri"/>
                <a:ea typeface="Calibri"/>
                <a:cs typeface="Calibri"/>
              </a:rPr>
              <a:t> Realizar llenado y tramitación de contratos de trabajo, remuneraciones y finiquitos, de acuerdo a la normativa legal vigente</a:t>
            </a:r>
            <a:r>
              <a:rPr lang="es-ES" dirty="0" smtClean="0">
                <a:latin typeface="Calibri"/>
                <a:ea typeface="Calibri"/>
                <a:cs typeface="Calibri"/>
              </a:rPr>
              <a:t>.</a:t>
            </a:r>
          </a:p>
          <a:p>
            <a:endParaRPr lang="es-CL" dirty="0" smtClean="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a:t>
            </a:r>
            <a:r>
              <a:rPr lang="es-CL" b="1" dirty="0" smtClean="0">
                <a:solidFill>
                  <a:schemeClr val="tx1"/>
                </a:solidFill>
                <a:latin typeface="Calibri" panose="020F0502020204030204" pitchFamily="34" charset="0"/>
                <a:cs typeface="Calibri" panose="020F0502020204030204" pitchFamily="34" charset="0"/>
              </a:rPr>
              <a:t>Genérico</a:t>
            </a:r>
          </a:p>
          <a:p>
            <a:pPr lvl="0"/>
            <a:r>
              <a:rPr lang="es-CL" dirty="0" smtClean="0">
                <a:solidFill>
                  <a:schemeClr val="tx1"/>
                </a:solidFill>
                <a:latin typeface="Calibri" panose="020F0502020204030204" pitchFamily="34" charset="0"/>
                <a:cs typeface="Calibri" panose="020F0502020204030204" pitchFamily="34" charset="0"/>
              </a:rPr>
              <a:t>B - C - H</a:t>
            </a:r>
            <a:endParaRPr lang="es-CL" dirty="0">
              <a:latin typeface="Calibri" panose="020F0502020204030204" pitchFamily="34" charset="0"/>
              <a:cs typeface="Calibri" panose="020F0502020204030204" pitchFamily="34" charset="0"/>
            </a:endParaRPr>
          </a:p>
          <a:p>
            <a:endParaRPr lang="es-CL" dirty="0">
              <a:latin typeface="Calibri" panose="020F0502020204030204" pitchFamily="34" charset="0"/>
              <a:cs typeface="Calibri" panose="020F0502020204030204" pitchFamily="34" charset="0"/>
            </a:endParaRPr>
          </a:p>
          <a:p>
            <a:r>
              <a:rPr lang="es-CL" dirty="0"/>
              <a:t/>
            </a:r>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26"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29"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99;p3"/>
          <p:cNvSpPr txBox="1"/>
          <p:nvPr/>
        </p:nvSpPr>
        <p:spPr>
          <a:xfrm>
            <a:off x="3561634" y="2499449"/>
            <a:ext cx="2781097" cy="2317912"/>
          </a:xfrm>
          <a:prstGeom prst="rect">
            <a:avLst/>
          </a:prstGeom>
          <a:noFill/>
          <a:ln>
            <a:noFill/>
          </a:ln>
        </p:spPr>
        <p:txBody>
          <a:bodyPr spcFirstLastPara="1" wrap="square" lIns="91425" tIns="91425" rIns="91425" bIns="91425" anchor="t" anchorCtr="0">
            <a:noAutofit/>
          </a:bodyPr>
          <a:lstStyle/>
          <a:p>
            <a:r>
              <a:rPr lang="es-CL" b="1" dirty="0">
                <a:solidFill>
                  <a:schemeClr val="tx1"/>
                </a:solidFill>
                <a:latin typeface="Calibri" panose="020F0502020204030204" pitchFamily="34" charset="0"/>
                <a:cs typeface="Calibri" panose="020F0502020204030204" pitchFamily="34" charset="0"/>
              </a:rPr>
              <a:t>2</a:t>
            </a:r>
            <a:r>
              <a:rPr lang="es-CL" b="1" dirty="0" smtClean="0">
                <a:solidFill>
                  <a:schemeClr val="tx1"/>
                </a:solidFill>
                <a:latin typeface="Calibri" panose="020F0502020204030204" pitchFamily="34" charset="0"/>
                <a:cs typeface="Calibri" panose="020F0502020204030204" pitchFamily="34" charset="0"/>
              </a:rPr>
              <a:t> </a:t>
            </a:r>
            <a:r>
              <a:rPr lang="es-ES" dirty="0">
                <a:latin typeface="Calibri"/>
                <a:ea typeface="Calibri"/>
                <a:cs typeface="Calibri"/>
              </a:rPr>
              <a:t>Confecciona y tramita las remuneraciones, de acuerdo al contrato de prestación laboral, a las normas contables y laborales vigentes, utilizando herramientas computacionales disponibles.</a:t>
            </a:r>
          </a:p>
          <a:p>
            <a:endParaRPr lang="es-ES" dirty="0">
              <a:latin typeface="Calibri"/>
              <a:ea typeface="Calibri"/>
              <a:cs typeface="Calibri"/>
            </a:endParaRPr>
          </a:p>
          <a:p>
            <a:r>
              <a:rPr lang="es-ES" dirty="0">
                <a:latin typeface="Calibri"/>
                <a:ea typeface="Calibri"/>
                <a:cs typeface="Calibri"/>
              </a:rPr>
              <a:t>Reconoce los distintos tipos de haberes y descuentos que se aplican a las remuneraciones, de acuerdo al contrato de trabajo, a las normas contables y laborales vigentes, utilizando herramientas computacionales disponibles.</a:t>
            </a:r>
            <a:endParaRPr lang="es-CL" dirty="0">
              <a:latin typeface="Calibri" panose="020F0502020204030204" pitchFamily="34" charset="0"/>
              <a:cs typeface="Calibri" panose="020F0502020204030204" pitchFamily="34" charset="0"/>
            </a:endParaRPr>
          </a:p>
        </p:txBody>
      </p:sp>
      <p:sp>
        <p:nvSpPr>
          <p:cNvPr id="33"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37" name="Google Shape;101;p3"/>
          <p:cNvSpPr/>
          <p:nvPr/>
        </p:nvSpPr>
        <p:spPr>
          <a:xfrm>
            <a:off x="6473043" y="1472660"/>
            <a:ext cx="2980513" cy="462288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99;p3"/>
          <p:cNvSpPr txBox="1"/>
          <p:nvPr/>
        </p:nvSpPr>
        <p:spPr>
          <a:xfrm>
            <a:off x="6656439" y="2499449"/>
            <a:ext cx="2684206" cy="3957251"/>
          </a:xfrm>
          <a:prstGeom prst="rect">
            <a:avLst/>
          </a:prstGeom>
          <a:noFill/>
          <a:ln>
            <a:noFill/>
          </a:ln>
        </p:spPr>
        <p:txBody>
          <a:bodyPr spcFirstLastPara="1" wrap="square" lIns="91425" tIns="91425" rIns="91425" bIns="91425" anchor="t" anchorCtr="0">
            <a:noAutofit/>
          </a:bodyPr>
          <a:lstStyle/>
          <a:p>
            <a:r>
              <a:rPr lang="es-ES" b="1" dirty="0">
                <a:latin typeface="Calibri" panose="020F0502020204030204" pitchFamily="34" charset="0"/>
              </a:rPr>
              <a:t>2</a:t>
            </a:r>
            <a:r>
              <a:rPr lang="es-ES" b="1" dirty="0" smtClean="0">
                <a:latin typeface="Calibri" panose="020F0502020204030204" pitchFamily="34" charset="0"/>
              </a:rPr>
              <a:t>.2</a:t>
            </a:r>
            <a:r>
              <a:rPr lang="es-ES" dirty="0" smtClean="0">
                <a:latin typeface="Calibri" panose="020F0502020204030204" pitchFamily="34" charset="0"/>
              </a:rPr>
              <a:t> </a:t>
            </a:r>
            <a:r>
              <a:rPr lang="es-ES" dirty="0" smtClean="0">
                <a:latin typeface="Calibri"/>
                <a:ea typeface="Calibri"/>
                <a:cs typeface="Calibri"/>
              </a:rPr>
              <a:t>Confecciona </a:t>
            </a:r>
            <a:r>
              <a:rPr lang="es-ES" dirty="0">
                <a:latin typeface="Calibri"/>
                <a:ea typeface="Calibri"/>
                <a:cs typeface="Calibri"/>
              </a:rPr>
              <a:t>distintos tipos de formatos de liquidación de sueldos, utilizando herramientas computacionales disponibles de acuerdo a datos específicos del contrato y a los requerimientos de jefatura.</a:t>
            </a:r>
          </a:p>
          <a:p>
            <a:endParaRPr lang="es-ES" dirty="0">
              <a:latin typeface="Calibri"/>
              <a:ea typeface="Calibri"/>
              <a:cs typeface="Calibri"/>
            </a:endParaRPr>
          </a:p>
          <a:p>
            <a:r>
              <a:rPr lang="es-ES" dirty="0">
                <a:latin typeface="Calibri"/>
                <a:ea typeface="Calibri"/>
                <a:cs typeface="Calibri"/>
              </a:rPr>
              <a:t>Reconoce  los  distintos tipos de   formatos de liquidación de Remuneraciones, utilizando herramientas computacionales disponibles de acuerdo a datos específicos del contrato y a los requerimientos de la empresa</a:t>
            </a:r>
            <a:r>
              <a:rPr lang="es-ES" dirty="0">
                <a:latin typeface="Calibri" panose="020F0502020204030204" pitchFamily="34" charset="0"/>
              </a:rPr>
              <a:t/>
            </a:r>
            <a:br>
              <a:rPr lang="es-ES"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39"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41" name="Imagen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1864" y="4448534"/>
            <a:ext cx="3103843" cy="2466270"/>
          </a:xfrm>
          <a:prstGeom prst="rect">
            <a:avLst/>
          </a:prstGeom>
        </p:spPr>
      </p:pic>
    </p:spTree>
    <p:extLst>
      <p:ext uri="{BB962C8B-B14F-4D97-AF65-F5344CB8AC3E}">
        <p14:creationId xmlns:p14="http://schemas.microsoft.com/office/powerpoint/2010/main" val="23087227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5" name="Agrupar 4"/>
          <p:cNvGrpSpPr/>
          <p:nvPr/>
        </p:nvGrpSpPr>
        <p:grpSpPr>
          <a:xfrm>
            <a:off x="375975" y="2958050"/>
            <a:ext cx="4845900" cy="653834"/>
            <a:chOff x="375975" y="2958050"/>
            <a:chExt cx="4845900" cy="653834"/>
          </a:xfrm>
        </p:grpSpPr>
        <p:sp>
          <p:nvSpPr>
            <p:cNvPr id="23" name="Google Shape;101;p3"/>
            <p:cNvSpPr/>
            <p:nvPr/>
          </p:nvSpPr>
          <p:spPr>
            <a:xfrm>
              <a:off x="564075" y="2958050"/>
              <a:ext cx="4657800" cy="653834"/>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4" name="Grupo 3"/>
            <p:cNvGrpSpPr/>
            <p:nvPr/>
          </p:nvGrpSpPr>
          <p:grpSpPr>
            <a:xfrm>
              <a:off x="375975" y="3087305"/>
              <a:ext cx="376200" cy="395325"/>
              <a:chOff x="375767" y="3437085"/>
              <a:chExt cx="376200" cy="395325"/>
            </a:xfrm>
          </p:grpSpPr>
          <p:sp>
            <p:nvSpPr>
              <p:cNvPr id="26"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sp>
          <p:nvSpPr>
            <p:cNvPr id="25" name="Google Shape;99;p3"/>
            <p:cNvSpPr txBox="1"/>
            <p:nvPr/>
          </p:nvSpPr>
          <p:spPr>
            <a:xfrm>
              <a:off x="938775" y="3015867"/>
              <a:ext cx="3960526" cy="53820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CL" sz="1600" dirty="0">
                  <a:latin typeface="Calibri" panose="020F0502020204030204" pitchFamily="34" charset="0"/>
                  <a:cs typeface="Calibri" panose="020F0502020204030204" pitchFamily="34" charset="0"/>
                </a:rPr>
                <a:t>Conocimos la definición de Remuneración y no Remuneración</a:t>
              </a:r>
              <a:endParaRPr lang="es-ES_tradnl" sz="1600" dirty="0">
                <a:latin typeface="Calibri" panose="020F0502020204030204" pitchFamily="34" charset="0"/>
                <a:cs typeface="Calibri" panose="020F0502020204030204" pitchFamily="34" charset="0"/>
              </a:endParaRPr>
            </a:p>
          </p:txBody>
        </p:sp>
      </p:grpSp>
      <p:grpSp>
        <p:nvGrpSpPr>
          <p:cNvPr id="4" name="Agrupar 3"/>
          <p:cNvGrpSpPr/>
          <p:nvPr/>
        </p:nvGrpSpPr>
        <p:grpSpPr>
          <a:xfrm>
            <a:off x="386551" y="3766737"/>
            <a:ext cx="4835324" cy="653834"/>
            <a:chOff x="386551" y="3717685"/>
            <a:chExt cx="4835324" cy="653834"/>
          </a:xfrm>
        </p:grpSpPr>
        <p:sp>
          <p:nvSpPr>
            <p:cNvPr id="19" name="Google Shape;99;p3"/>
            <p:cNvSpPr txBox="1"/>
            <p:nvPr/>
          </p:nvSpPr>
          <p:spPr>
            <a:xfrm>
              <a:off x="949350" y="3775502"/>
              <a:ext cx="4117499" cy="53820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CL" sz="1600" dirty="0">
                  <a:latin typeface="Calibri" panose="020F0502020204030204" pitchFamily="34" charset="0"/>
                  <a:cs typeface="Calibri" panose="020F0502020204030204" pitchFamily="34" charset="0"/>
                </a:rPr>
                <a:t>Diferenciamos los Haberes imponibles y no imponibles</a:t>
              </a:r>
              <a:endParaRPr lang="es-ES_tradnl" sz="1600" dirty="0">
                <a:latin typeface="Calibri" panose="020F0502020204030204" pitchFamily="34" charset="0"/>
                <a:cs typeface="Calibri" panose="020F0502020204030204" pitchFamily="34" charset="0"/>
              </a:endParaRPr>
            </a:p>
          </p:txBody>
        </p:sp>
        <p:sp>
          <p:nvSpPr>
            <p:cNvPr id="38" name="Google Shape;101;p3"/>
            <p:cNvSpPr/>
            <p:nvPr/>
          </p:nvSpPr>
          <p:spPr>
            <a:xfrm>
              <a:off x="564075" y="3717685"/>
              <a:ext cx="4657800" cy="653834"/>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18" name="Grupo 45"/>
            <p:cNvGrpSpPr/>
            <p:nvPr/>
          </p:nvGrpSpPr>
          <p:grpSpPr>
            <a:xfrm>
              <a:off x="386551" y="3846940"/>
              <a:ext cx="391110" cy="395325"/>
              <a:chOff x="375767" y="3437085"/>
              <a:chExt cx="376200" cy="395325"/>
            </a:xfrm>
          </p:grpSpPr>
          <p:sp>
            <p:nvSpPr>
              <p:cNvPr id="20"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grpSp>
      <p:grpSp>
        <p:nvGrpSpPr>
          <p:cNvPr id="7" name="Agrupar 6"/>
          <p:cNvGrpSpPr/>
          <p:nvPr/>
        </p:nvGrpSpPr>
        <p:grpSpPr>
          <a:xfrm>
            <a:off x="394672" y="4575424"/>
            <a:ext cx="4827203" cy="653834"/>
            <a:chOff x="394672" y="4562018"/>
            <a:chExt cx="4827203" cy="653834"/>
          </a:xfrm>
        </p:grpSpPr>
        <p:sp>
          <p:nvSpPr>
            <p:cNvPr id="33" name="Google Shape;99;p3"/>
            <p:cNvSpPr txBox="1"/>
            <p:nvPr/>
          </p:nvSpPr>
          <p:spPr>
            <a:xfrm>
              <a:off x="957472" y="4619835"/>
              <a:ext cx="3960526" cy="53820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ES_tradnl" sz="1600" dirty="0">
                  <a:latin typeface="Calibri" panose="020F0502020204030204" pitchFamily="34" charset="0"/>
                  <a:cs typeface="Calibri" panose="020F0502020204030204" pitchFamily="34" charset="0"/>
                </a:rPr>
                <a:t>Definiciones de Descuentos legales (Previsionales e Impuesto Único</a:t>
              </a:r>
              <a:r>
                <a:rPr lang="es-ES_tradnl" sz="1600" dirty="0" smtClean="0">
                  <a:latin typeface="Calibri" panose="020F0502020204030204" pitchFamily="34" charset="0"/>
                  <a:cs typeface="Calibri" panose="020F0502020204030204" pitchFamily="34" charset="0"/>
                </a:rPr>
                <a:t>)</a:t>
              </a:r>
              <a:endParaRPr lang="es-ES_tradnl" sz="1600" dirty="0">
                <a:latin typeface="Calibri" panose="020F0502020204030204" pitchFamily="34" charset="0"/>
                <a:cs typeface="Calibri" panose="020F0502020204030204" pitchFamily="34" charset="0"/>
              </a:endParaRPr>
            </a:p>
          </p:txBody>
        </p:sp>
        <p:sp>
          <p:nvSpPr>
            <p:cNvPr id="45" name="Google Shape;101;p3"/>
            <p:cNvSpPr/>
            <p:nvPr/>
          </p:nvSpPr>
          <p:spPr>
            <a:xfrm>
              <a:off x="564075" y="4562018"/>
              <a:ext cx="4657800" cy="653834"/>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32" name="Grupo 50"/>
            <p:cNvGrpSpPr/>
            <p:nvPr/>
          </p:nvGrpSpPr>
          <p:grpSpPr>
            <a:xfrm>
              <a:off x="394672" y="4691273"/>
              <a:ext cx="376200" cy="395325"/>
              <a:chOff x="375767" y="3437085"/>
              <a:chExt cx="376200" cy="395325"/>
            </a:xfrm>
          </p:grpSpPr>
          <p:sp>
            <p:nvSpPr>
              <p:cNvPr id="36"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grpSp>
      <p:grpSp>
        <p:nvGrpSpPr>
          <p:cNvPr id="10" name="Agrupar 9"/>
          <p:cNvGrpSpPr/>
          <p:nvPr/>
        </p:nvGrpSpPr>
        <p:grpSpPr>
          <a:xfrm>
            <a:off x="376876" y="5384111"/>
            <a:ext cx="4844999" cy="662612"/>
            <a:chOff x="376876" y="5891834"/>
            <a:chExt cx="4844999" cy="662612"/>
          </a:xfrm>
        </p:grpSpPr>
        <p:sp>
          <p:nvSpPr>
            <p:cNvPr id="41" name="Google Shape;99;p3"/>
            <p:cNvSpPr txBox="1"/>
            <p:nvPr/>
          </p:nvSpPr>
          <p:spPr>
            <a:xfrm>
              <a:off x="939676" y="5891834"/>
              <a:ext cx="3737511" cy="538200"/>
            </a:xfrm>
            <a:prstGeom prst="rect">
              <a:avLst/>
            </a:prstGeom>
            <a:noFill/>
            <a:ln>
              <a:noFill/>
            </a:ln>
          </p:spPr>
          <p:txBody>
            <a:bodyPr spcFirstLastPara="1" wrap="square" lIns="91425" tIns="91425" rIns="91425" bIns="91425" anchor="ctr" anchorCtr="0">
              <a:noAutofit/>
            </a:bodyPr>
            <a:lstStyle/>
            <a:p>
              <a:pPr>
                <a:lnSpc>
                  <a:spcPct val="115000"/>
                </a:lnSpc>
                <a:buSzPts val="1600"/>
              </a:pPr>
              <a:r>
                <a:rPr lang="es-CL" sz="1600" dirty="0" smtClean="0">
                  <a:latin typeface="Calibri" panose="020F0502020204030204" pitchFamily="34" charset="0"/>
                  <a:cs typeface="Calibri" panose="020F0502020204030204" pitchFamily="34" charset="0"/>
                </a:rPr>
                <a:t>Conocimos </a:t>
              </a:r>
              <a:r>
                <a:rPr lang="es-CL" sz="1600" dirty="0">
                  <a:latin typeface="Calibri" panose="020F0502020204030204" pitchFamily="34" charset="0"/>
                  <a:cs typeface="Calibri" panose="020F0502020204030204" pitchFamily="34" charset="0"/>
                </a:rPr>
                <a:t>diferentes descuentos Varios</a:t>
              </a:r>
              <a:endParaRPr lang="es-ES_tradnl" sz="1600" dirty="0">
                <a:latin typeface="Calibri" panose="020F0502020204030204" pitchFamily="34" charset="0"/>
                <a:cs typeface="Calibri" panose="020F0502020204030204" pitchFamily="34" charset="0"/>
              </a:endParaRPr>
            </a:p>
          </p:txBody>
        </p:sp>
        <p:grpSp>
          <p:nvGrpSpPr>
            <p:cNvPr id="8" name="Agrupar 7"/>
            <p:cNvGrpSpPr/>
            <p:nvPr/>
          </p:nvGrpSpPr>
          <p:grpSpPr>
            <a:xfrm>
              <a:off x="376876" y="5900612"/>
              <a:ext cx="4844999" cy="653834"/>
              <a:chOff x="376876" y="5900612"/>
              <a:chExt cx="4844999" cy="653834"/>
            </a:xfrm>
          </p:grpSpPr>
          <p:sp>
            <p:nvSpPr>
              <p:cNvPr id="46" name="Google Shape;101;p3"/>
              <p:cNvSpPr/>
              <p:nvPr/>
            </p:nvSpPr>
            <p:spPr>
              <a:xfrm>
                <a:off x="564075" y="5900612"/>
                <a:ext cx="4657800" cy="653834"/>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0" name="Grupo 60"/>
              <p:cNvGrpSpPr/>
              <p:nvPr/>
            </p:nvGrpSpPr>
            <p:grpSpPr>
              <a:xfrm>
                <a:off x="376876" y="6006562"/>
                <a:ext cx="376200" cy="395325"/>
                <a:chOff x="375767" y="3437085"/>
                <a:chExt cx="376200" cy="395325"/>
              </a:xfrm>
            </p:grpSpPr>
            <p:sp>
              <p:nvSpPr>
                <p:cNvPr id="42"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4</a:t>
                  </a:r>
                  <a:endParaRPr sz="2800" b="1" i="0" u="none" strike="noStrike" cap="none" dirty="0">
                    <a:solidFill>
                      <a:srgbClr val="FFFFFF"/>
                    </a:solidFill>
                    <a:latin typeface="Calibri"/>
                    <a:ea typeface="Calibri"/>
                    <a:cs typeface="Calibri"/>
                    <a:sym typeface="Calibri"/>
                  </a:endParaRPr>
                </a:p>
              </p:txBody>
            </p:sp>
          </p:grpSp>
        </p:grpSp>
      </p:grpSp>
      <p:grpSp>
        <p:nvGrpSpPr>
          <p:cNvPr id="11" name="Agrupar 10"/>
          <p:cNvGrpSpPr/>
          <p:nvPr/>
        </p:nvGrpSpPr>
        <p:grpSpPr>
          <a:xfrm>
            <a:off x="376876" y="6201577"/>
            <a:ext cx="4844999" cy="662612"/>
            <a:chOff x="376876" y="6201577"/>
            <a:chExt cx="4844999" cy="662612"/>
          </a:xfrm>
        </p:grpSpPr>
        <p:sp>
          <p:nvSpPr>
            <p:cNvPr id="49" name="Google Shape;99;p3"/>
            <p:cNvSpPr txBox="1"/>
            <p:nvPr/>
          </p:nvSpPr>
          <p:spPr>
            <a:xfrm>
              <a:off x="939676" y="6201577"/>
              <a:ext cx="3737511" cy="53820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ES_tradnl" sz="1600" dirty="0">
                  <a:latin typeface="Calibri" panose="020F0502020204030204" pitchFamily="34" charset="0"/>
                  <a:cs typeface="Calibri" panose="020F0502020204030204" pitchFamily="34" charset="0"/>
                </a:rPr>
                <a:t>Regalías del Empleador</a:t>
              </a:r>
            </a:p>
          </p:txBody>
        </p:sp>
        <p:grpSp>
          <p:nvGrpSpPr>
            <p:cNvPr id="50" name="Agrupar 49"/>
            <p:cNvGrpSpPr/>
            <p:nvPr/>
          </p:nvGrpSpPr>
          <p:grpSpPr>
            <a:xfrm>
              <a:off x="376876" y="6210355"/>
              <a:ext cx="4844999" cy="653834"/>
              <a:chOff x="376876" y="5900612"/>
              <a:chExt cx="4844999" cy="653834"/>
            </a:xfrm>
          </p:grpSpPr>
          <p:sp>
            <p:nvSpPr>
              <p:cNvPr id="51" name="Google Shape;101;p3"/>
              <p:cNvSpPr/>
              <p:nvPr/>
            </p:nvSpPr>
            <p:spPr>
              <a:xfrm>
                <a:off x="564075" y="5900612"/>
                <a:ext cx="4657800" cy="653834"/>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52" name="Grupo 60"/>
              <p:cNvGrpSpPr/>
              <p:nvPr/>
            </p:nvGrpSpPr>
            <p:grpSpPr>
              <a:xfrm>
                <a:off x="376876" y="6006562"/>
                <a:ext cx="376200" cy="395325"/>
                <a:chOff x="375767" y="3437085"/>
                <a:chExt cx="376200" cy="395325"/>
              </a:xfrm>
            </p:grpSpPr>
            <p:sp>
              <p:nvSpPr>
                <p:cNvPr id="53"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5</a:t>
                  </a:r>
                  <a:endParaRPr sz="2800" b="1" i="0" u="none" strike="noStrike" cap="none" dirty="0">
                    <a:solidFill>
                      <a:srgbClr val="FFFFFF"/>
                    </a:solidFill>
                    <a:latin typeface="Calibri"/>
                    <a:ea typeface="Calibri"/>
                    <a:cs typeface="Calibri"/>
                    <a:sym typeface="Calibri"/>
                  </a:endParaRPr>
                </a:p>
              </p:txBody>
            </p:sp>
          </p:grpSp>
        </p:grpSp>
      </p:grpSp>
      <p:sp>
        <p:nvSpPr>
          <p:cNvPr id="44" name="Elipse 43">
            <a:extLst>
              <a:ext uri="{FF2B5EF4-FFF2-40B4-BE49-F238E27FC236}">
                <a16:creationId xmlns:a16="http://schemas.microsoft.com/office/drawing/2014/main" xmlns="" id="{97F78E1C-2545-824E-8231-C7C3CD4E3C3F}"/>
              </a:ext>
            </a:extLst>
          </p:cNvPr>
          <p:cNvSpPr/>
          <p:nvPr/>
        </p:nvSpPr>
        <p:spPr>
          <a:xfrm>
            <a:off x="5026616" y="3630160"/>
            <a:ext cx="696535" cy="696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34" name="Google Shape;70;p14">
            <a:extLst>
              <a:ext uri="{FF2B5EF4-FFF2-40B4-BE49-F238E27FC236}">
                <a16:creationId xmlns="" xmlns:a16="http://schemas.microsoft.com/office/drawing/2014/main"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smtClean="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29" name="Google Shape;96;p3"/>
          <p:cNvSpPr txBox="1"/>
          <p:nvPr/>
        </p:nvSpPr>
        <p:spPr>
          <a:xfrm>
            <a:off x="574651" y="2261129"/>
            <a:ext cx="3730839"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smtClean="0">
                <a:solidFill>
                  <a:srgbClr val="ED6B00"/>
                </a:solidFill>
                <a:latin typeface="Calibri"/>
                <a:ea typeface="Calibri"/>
                <a:cs typeface="Calibri"/>
                <a:sym typeface="Calibri"/>
              </a:rPr>
              <a:t>HABERES Y DESCUENTOS APLICADOS A </a:t>
            </a:r>
            <a:r>
              <a:rPr lang="en-US" sz="1800" b="1" dirty="0" smtClean="0">
                <a:solidFill>
                  <a:srgbClr val="ED6B00"/>
                </a:solidFill>
                <a:latin typeface="Calibri"/>
                <a:ea typeface="Calibri"/>
                <a:cs typeface="Calibri"/>
                <a:sym typeface="Calibri"/>
              </a:rPr>
              <a:t>LAS REMUNERACIONES</a:t>
            </a:r>
            <a:endParaRPr sz="1800" b="0" i="0" u="none" strike="noStrike" cap="none" dirty="0">
              <a:solidFill>
                <a:srgbClr val="ED6B00"/>
              </a:solidFill>
              <a:latin typeface="Calibri"/>
              <a:ea typeface="Calibri"/>
              <a:cs typeface="Calibri"/>
              <a:sym typeface="Calibri"/>
            </a:endParaRPr>
          </a:p>
        </p:txBody>
      </p:sp>
      <p:pic>
        <p:nvPicPr>
          <p:cNvPr id="47" name="Imagen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518" y="2513152"/>
            <a:ext cx="4828328" cy="45744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flipH="1">
            <a:off x="536225" y="2440019"/>
            <a:ext cx="5348026" cy="2567589"/>
            <a:chOff x="3816593" y="2843142"/>
            <a:chExt cx="5348026" cy="2567589"/>
          </a:xfrm>
        </p:grpSpPr>
        <p:sp>
          <p:nvSpPr>
            <p:cNvPr id="5" name="Google Shape;101;p3"/>
            <p:cNvSpPr/>
            <p:nvPr/>
          </p:nvSpPr>
          <p:spPr>
            <a:xfrm>
              <a:off x="4506819" y="2843142"/>
              <a:ext cx="4657800" cy="2567589"/>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Triángulo isósceles 14"/>
            <p:cNvSpPr/>
            <p:nvPr/>
          </p:nvSpPr>
          <p:spPr>
            <a:xfrm rot="14571043">
              <a:off x="4111561" y="4473675"/>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DE CONOCIMIENTOS PREVIOS</a:t>
            </a:r>
            <a:endParaRPr sz="3100" b="1" i="0" u="none" strike="noStrike" cap="none" dirty="0">
              <a:solidFill>
                <a:srgbClr val="ED6B00"/>
              </a:solidFill>
              <a:latin typeface="Calibri"/>
              <a:ea typeface="Calibri"/>
              <a:cs typeface="Calibri"/>
              <a:sym typeface="Calibri"/>
            </a:endParaRPr>
          </a:p>
        </p:txBody>
      </p:sp>
      <p:sp>
        <p:nvSpPr>
          <p:cNvPr id="7" name="Google Shape;99;p3"/>
          <p:cNvSpPr txBox="1"/>
          <p:nvPr/>
        </p:nvSpPr>
        <p:spPr>
          <a:xfrm>
            <a:off x="856788" y="2748928"/>
            <a:ext cx="4056002" cy="1917290"/>
          </a:xfrm>
          <a:prstGeom prst="rect">
            <a:avLst/>
          </a:prstGeom>
          <a:noFill/>
          <a:ln>
            <a:noFill/>
          </a:ln>
        </p:spPr>
        <p:txBody>
          <a:bodyPr spcFirstLastPara="1" wrap="square" lIns="91425" tIns="91425" rIns="91425" bIns="91425" anchor="ctr" anchorCtr="0">
            <a:noAutofit/>
          </a:bodyPr>
          <a:lstStyle/>
          <a:p>
            <a:pPr lvl="0">
              <a:lnSpc>
                <a:spcPct val="115000"/>
              </a:lnSpc>
              <a:buSzPts val="1600"/>
            </a:pPr>
            <a:r>
              <a:rPr lang="es-ES_tradnl" sz="1600" dirty="0">
                <a:latin typeface="Calibri" panose="020F0502020204030204" pitchFamily="34" charset="0"/>
                <a:cs typeface="Calibri" panose="020F0502020204030204" pitchFamily="34" charset="0"/>
              </a:rPr>
              <a:t>Para revisar los aprendizajes trabajados en actividad anterior, te invitamos a reunirte en grupos no más de tres integrantes, realizar la </a:t>
            </a:r>
            <a:r>
              <a:rPr lang="es-ES_tradnl" sz="1600" b="1" dirty="0">
                <a:solidFill>
                  <a:srgbClr val="ED6B00"/>
                </a:solidFill>
                <a:latin typeface="Calibri" panose="020F0502020204030204" pitchFamily="34" charset="0"/>
                <a:cs typeface="Calibri" panose="020F0502020204030204" pitchFamily="34" charset="0"/>
              </a:rPr>
              <a:t>Actividad 5 de Conocimientos Previos</a:t>
            </a:r>
            <a:r>
              <a:rPr lang="es-ES_tradnl" sz="1600" dirty="0">
                <a:latin typeface="Calibri" panose="020F0502020204030204" pitchFamily="34" charset="0"/>
                <a:cs typeface="Calibri" panose="020F0502020204030204" pitchFamily="34" charset="0"/>
              </a:rPr>
              <a:t>, sigue las instrucciones señaladas.</a:t>
            </a:r>
          </a:p>
        </p:txBody>
      </p:sp>
      <p:sp>
        <p:nvSpPr>
          <p:cNvPr id="17" name="Google Shape;318;p12"/>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a:solidFill>
                  <a:srgbClr val="ED6B00"/>
                </a:solidFill>
                <a:latin typeface="Calibri"/>
                <a:ea typeface="Calibri"/>
                <a:cs typeface="Calibri"/>
                <a:sym typeface="Calibri"/>
              </a:rPr>
              <a:t>¡</a:t>
            </a:r>
            <a:r>
              <a:rPr lang="es-CL" sz="2100" b="1" i="0" u="none" strike="noStrike" cap="none" dirty="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n-US" sz="2100" b="0" i="0" u="none" strike="noStrike" cap="none" dirty="0" err="1">
                <a:solidFill>
                  <a:srgbClr val="ED6B00"/>
                </a:solidFill>
                <a:latin typeface="Calibri"/>
                <a:ea typeface="Calibri"/>
                <a:cs typeface="Calibri"/>
                <a:sym typeface="Calibri"/>
              </a:rPr>
              <a:t>Te</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invitamos</a:t>
            </a:r>
            <a:r>
              <a:rPr lang="en-US" sz="2100" b="0" i="0" u="none" strike="noStrike" cap="none" dirty="0">
                <a:solidFill>
                  <a:srgbClr val="ED6B00"/>
                </a:solidFill>
                <a:latin typeface="Calibri"/>
                <a:ea typeface="Calibri"/>
                <a:cs typeface="Calibri"/>
                <a:sym typeface="Calibri"/>
              </a:rPr>
              <a:t> a </a:t>
            </a:r>
            <a:r>
              <a:rPr lang="en-US" sz="2100" b="0" i="0" u="none" strike="noStrike" cap="none" dirty="0" err="1">
                <a:solidFill>
                  <a:srgbClr val="ED6B00"/>
                </a:solidFill>
                <a:latin typeface="Calibri"/>
                <a:ea typeface="Calibri"/>
                <a:cs typeface="Calibri"/>
                <a:sym typeface="Calibri"/>
              </a:rPr>
              <a:t>profundizar</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revisando</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a:solidFill>
                  <a:srgbClr val="A93501"/>
                </a:solidFill>
                <a:latin typeface="Calibri"/>
                <a:ea typeface="Calibri"/>
                <a:cs typeface="Calibri"/>
                <a:sym typeface="Calibri"/>
              </a:rPr>
              <a:t>la </a:t>
            </a:r>
            <a:r>
              <a:rPr lang="en-US" sz="2100" i="0" u="none" strike="noStrike" cap="none" dirty="0" err="1">
                <a:solidFill>
                  <a:srgbClr val="A93501"/>
                </a:solidFill>
                <a:latin typeface="Calibri"/>
                <a:ea typeface="Calibri"/>
                <a:cs typeface="Calibri"/>
                <a:sym typeface="Calibri"/>
              </a:rPr>
              <a:t>siguiente</a:t>
            </a:r>
            <a:r>
              <a:rPr lang="en-US" sz="2100" i="0" u="none" strike="noStrike" cap="none" dirty="0">
                <a:solidFill>
                  <a:srgbClr val="A93501"/>
                </a:solidFill>
                <a:latin typeface="Calibri"/>
                <a:ea typeface="Calibri"/>
                <a:cs typeface="Calibri"/>
                <a:sym typeface="Calibri"/>
              </a:rPr>
              <a:t> </a:t>
            </a:r>
            <a:r>
              <a:rPr lang="en-US" sz="2100" i="0" u="none" strike="noStrike" cap="none" dirty="0" err="1">
                <a:solidFill>
                  <a:srgbClr val="A93501"/>
                </a:solidFill>
                <a:latin typeface="Calibri"/>
                <a:ea typeface="Calibri"/>
                <a:cs typeface="Calibri"/>
                <a:sym typeface="Calibri"/>
              </a:rPr>
              <a:t>presentación</a:t>
            </a:r>
            <a:endParaRPr dirty="0">
              <a:solidFill>
                <a:srgbClr val="A93501"/>
              </a:solidFill>
            </a:endParaRPr>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74" y="3333134"/>
            <a:ext cx="4585614" cy="4344525"/>
          </a:xfrm>
          <a:prstGeom prst="rect">
            <a:avLst/>
          </a:prstGeom>
        </p:spPr>
      </p:pic>
    </p:spTree>
    <p:extLst>
      <p:ext uri="{BB962C8B-B14F-4D97-AF65-F5344CB8AC3E}">
        <p14:creationId xmlns:p14="http://schemas.microsoft.com/office/powerpoint/2010/main" val="1312907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4" name="Google Shape;154;p5"/>
          <p:cNvSpPr txBox="1"/>
          <p:nvPr/>
        </p:nvSpPr>
        <p:spPr>
          <a:xfrm>
            <a:off x="4063852" y="2664933"/>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en condiciones de:</a:t>
            </a:r>
            <a:endParaRPr b="1" dirty="0">
              <a:solidFill>
                <a:schemeClr val="tx1"/>
              </a:solidFill>
              <a:latin typeface="Calibri" panose="020F0502020204030204" pitchFamily="34" charset="0"/>
              <a:cs typeface="Calibri" panose="020F0502020204030204" pitchFamily="34" charset="0"/>
            </a:endParaRPr>
          </a:p>
        </p:txBody>
      </p:sp>
      <p:sp>
        <p:nvSpPr>
          <p:cNvPr id="152" name="Google Shape;152;p5"/>
          <p:cNvSpPr/>
          <p:nvPr/>
        </p:nvSpPr>
        <p:spPr>
          <a:xfrm>
            <a:off x="4063852" y="3185652"/>
            <a:ext cx="5081308" cy="3477619"/>
          </a:xfrm>
          <a:prstGeom prst="roundRect">
            <a:avLst>
              <a:gd name="adj" fmla="val 674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5" name="Google Shape;155;p5"/>
          <p:cNvSpPr txBox="1"/>
          <p:nvPr/>
        </p:nvSpPr>
        <p:spPr>
          <a:xfrm>
            <a:off x="4578913" y="3566770"/>
            <a:ext cx="4310317" cy="2800726"/>
          </a:xfrm>
          <a:prstGeom prst="rect">
            <a:avLst/>
          </a:prstGeom>
          <a:noFill/>
          <a:ln>
            <a:noFill/>
          </a:ln>
        </p:spPr>
        <p:txBody>
          <a:bodyPr spcFirstLastPara="1" wrap="square" lIns="91425" tIns="45700" rIns="91425" bIns="45700" anchor="t" anchorCtr="0">
            <a:spAutoFit/>
          </a:bodyPr>
          <a:lstStyle/>
          <a:p>
            <a:pPr lvl="0"/>
            <a:r>
              <a:rPr lang="es-ES_tradnl" sz="1600" dirty="0">
                <a:latin typeface="Calibri" panose="020F0502020204030204" pitchFamily="34" charset="0"/>
                <a:cs typeface="Calibri" panose="020F0502020204030204" pitchFamily="34" charset="0"/>
              </a:rPr>
              <a:t>Conocer la ventajas y desventajas de un software de </a:t>
            </a:r>
            <a:r>
              <a:rPr lang="es-ES_tradnl" sz="1600" dirty="0" smtClean="0">
                <a:latin typeface="Calibri" panose="020F0502020204030204" pitchFamily="34" charset="0"/>
                <a:cs typeface="Calibri" panose="020F0502020204030204" pitchFamily="34" charset="0"/>
              </a:rPr>
              <a:t>Remuneraciones</a:t>
            </a:r>
          </a:p>
          <a:p>
            <a:pPr lvl="0"/>
            <a:endParaRPr lang="es-ES_tradnl" sz="1600" dirty="0">
              <a:latin typeface="Calibri" panose="020F0502020204030204" pitchFamily="34" charset="0"/>
              <a:cs typeface="Calibri" panose="020F0502020204030204" pitchFamily="34" charset="0"/>
            </a:endParaRPr>
          </a:p>
          <a:p>
            <a:pPr lvl="0"/>
            <a:r>
              <a:rPr lang="es-ES_tradnl" sz="1600" dirty="0">
                <a:latin typeface="Calibri" panose="020F0502020204030204" pitchFamily="34" charset="0"/>
                <a:cs typeface="Calibri" panose="020F0502020204030204" pitchFamily="34" charset="0"/>
              </a:rPr>
              <a:t>Reconocer las disposiciones legales del empleador </a:t>
            </a:r>
            <a:endParaRPr lang="es-ES_tradnl" sz="1600" dirty="0" smtClean="0">
              <a:latin typeface="Calibri" panose="020F0502020204030204" pitchFamily="34" charset="0"/>
              <a:cs typeface="Calibri" panose="020F0502020204030204" pitchFamily="34" charset="0"/>
            </a:endParaRPr>
          </a:p>
          <a:p>
            <a:pPr lvl="0"/>
            <a:endParaRPr lang="es-ES_tradnl" sz="1600" dirty="0">
              <a:latin typeface="Calibri" panose="020F0502020204030204" pitchFamily="34" charset="0"/>
              <a:cs typeface="Calibri" panose="020F0502020204030204" pitchFamily="34" charset="0"/>
            </a:endParaRPr>
          </a:p>
          <a:p>
            <a:pPr lvl="0"/>
            <a:r>
              <a:rPr lang="es-ES_tradnl" sz="1600" dirty="0">
                <a:latin typeface="Calibri" panose="020F0502020204030204" pitchFamily="34" charset="0"/>
                <a:cs typeface="Calibri" panose="020F0502020204030204" pitchFamily="34" charset="0"/>
              </a:rPr>
              <a:t>Identificar los contenidos mínimos  de la liquidación de </a:t>
            </a:r>
            <a:r>
              <a:rPr lang="es-ES_tradnl" sz="1600" dirty="0" smtClean="0">
                <a:latin typeface="Calibri" panose="020F0502020204030204" pitchFamily="34" charset="0"/>
                <a:cs typeface="Calibri" panose="020F0502020204030204" pitchFamily="34" charset="0"/>
              </a:rPr>
              <a:t>sueldo</a:t>
            </a:r>
          </a:p>
          <a:p>
            <a:pPr lvl="0"/>
            <a:endParaRPr lang="es-ES_tradnl" sz="1600" dirty="0">
              <a:latin typeface="Calibri" panose="020F0502020204030204" pitchFamily="34" charset="0"/>
              <a:cs typeface="Calibri" panose="020F0502020204030204" pitchFamily="34" charset="0"/>
            </a:endParaRPr>
          </a:p>
          <a:p>
            <a:pPr lvl="0"/>
            <a:r>
              <a:rPr lang="es-ES_tradnl" sz="1600" dirty="0">
                <a:latin typeface="Calibri" panose="020F0502020204030204" pitchFamily="34" charset="0"/>
                <a:cs typeface="Calibri" panose="020F0502020204030204" pitchFamily="34" charset="0"/>
              </a:rPr>
              <a:t>Reconocer el formato de una liquidación de sueldo</a:t>
            </a:r>
          </a:p>
        </p:txBody>
      </p:sp>
      <p:grpSp>
        <p:nvGrpSpPr>
          <p:cNvPr id="3" name="Grupo 2"/>
          <p:cNvGrpSpPr/>
          <p:nvPr/>
        </p:nvGrpSpPr>
        <p:grpSpPr>
          <a:xfrm>
            <a:off x="3895220" y="3631232"/>
            <a:ext cx="375438" cy="362157"/>
            <a:chOff x="8933845" y="4538850"/>
            <a:chExt cx="376200" cy="385800"/>
          </a:xfrm>
        </p:grpSpPr>
        <p:sp>
          <p:nvSpPr>
            <p:cNvPr id="162" name="Google Shape;162;p5"/>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grpSp>
        <p:nvGrpSpPr>
          <p:cNvPr id="4" name="Grupo 3"/>
          <p:cNvGrpSpPr/>
          <p:nvPr/>
        </p:nvGrpSpPr>
        <p:grpSpPr>
          <a:xfrm>
            <a:off x="3895220" y="4386305"/>
            <a:ext cx="375438" cy="362157"/>
            <a:chOff x="8933845" y="6093269"/>
            <a:chExt cx="376200" cy="385800"/>
          </a:xfrm>
        </p:grpSpPr>
        <p:sp>
          <p:nvSpPr>
            <p:cNvPr id="164"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sp>
        <p:nvSpPr>
          <p:cNvPr id="167" name="Google Shape;167;p5"/>
          <p:cNvSpPr txBox="1"/>
          <p:nvPr/>
        </p:nvSpPr>
        <p:spPr>
          <a:xfrm>
            <a:off x="375975" y="1771953"/>
            <a:ext cx="49975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smtClean="0">
                <a:solidFill>
                  <a:srgbClr val="A93501"/>
                </a:solidFill>
                <a:latin typeface="Calibri"/>
                <a:ea typeface="Calibri"/>
                <a:cs typeface="Calibri"/>
                <a:sym typeface="Calibri"/>
              </a:rPr>
              <a:t>LA LIQUIDACIÓN </a:t>
            </a:r>
            <a:r>
              <a:rPr lang="en-US" sz="2000" b="1" i="0" u="none" strike="noStrike" cap="none" dirty="0" smtClean="0">
                <a:solidFill>
                  <a:srgbClr val="ED6B00"/>
                </a:solidFill>
                <a:latin typeface="Calibri"/>
                <a:ea typeface="Calibri"/>
                <a:cs typeface="Calibri"/>
                <a:sym typeface="Calibri"/>
              </a:rPr>
              <a:t>DE REMUNERACIONES</a:t>
            </a:r>
            <a:endParaRPr sz="2000" b="1" i="0" u="none" strike="noStrike" cap="none" dirty="0">
              <a:solidFill>
                <a:srgbClr val="ED6B00"/>
              </a:solidFill>
              <a:latin typeface="Calibri"/>
              <a:ea typeface="Calibri"/>
              <a:cs typeface="Calibri"/>
              <a:sym typeface="Calibri"/>
            </a:endParaRPr>
          </a:p>
        </p:txBody>
      </p:sp>
      <p:sp>
        <p:nvSpPr>
          <p:cNvPr id="168" name="Google Shape;168;p5"/>
          <p:cNvSpPr txBox="1"/>
          <p:nvPr/>
        </p:nvSpPr>
        <p:spPr>
          <a:xfrm>
            <a:off x="4017018"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dirty="0">
                <a:solidFill>
                  <a:srgbClr val="FFB375"/>
                </a:solidFill>
                <a:latin typeface="Calibri"/>
                <a:ea typeface="Calibri"/>
                <a:cs typeface="Calibri"/>
                <a:sym typeface="Calibri"/>
              </a:rPr>
              <a:t>5</a:t>
            </a:r>
            <a:endParaRPr sz="5000" b="0" i="0" u="none" strike="noStrike" cap="none" dirty="0">
              <a:solidFill>
                <a:srgbClr val="FFB375"/>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3" y="2382979"/>
            <a:ext cx="2950556" cy="4313787"/>
          </a:xfrm>
          <a:prstGeom prst="rect">
            <a:avLst/>
          </a:prstGeom>
        </p:spPr>
      </p:pic>
      <p:sp>
        <p:nvSpPr>
          <p:cNvPr id="20"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ED6B00"/>
                </a:solidFill>
                <a:latin typeface="Calibri"/>
                <a:ea typeface="Calibri"/>
                <a:cs typeface="Calibri"/>
                <a:sym typeface="Calibri"/>
              </a:rPr>
              <a:t>MENÚ DE LA ACTIVIDAD</a:t>
            </a:r>
            <a:endParaRPr lang="en-US" sz="3100" b="1" dirty="0">
              <a:solidFill>
                <a:srgbClr val="ED6B00"/>
              </a:solidFill>
              <a:latin typeface="Calibri"/>
              <a:ea typeface="Calibri"/>
              <a:cs typeface="Calibri"/>
              <a:sym typeface="Calibri"/>
            </a:endParaRPr>
          </a:p>
        </p:txBody>
      </p:sp>
      <p:grpSp>
        <p:nvGrpSpPr>
          <p:cNvPr id="16" name="Grupo 3"/>
          <p:cNvGrpSpPr/>
          <p:nvPr/>
        </p:nvGrpSpPr>
        <p:grpSpPr>
          <a:xfrm>
            <a:off x="3895220" y="5118369"/>
            <a:ext cx="375438" cy="362157"/>
            <a:chOff x="8933845" y="6093269"/>
            <a:chExt cx="376200" cy="385800"/>
          </a:xfrm>
        </p:grpSpPr>
        <p:sp>
          <p:nvSpPr>
            <p:cNvPr id="17"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65;p5"/>
            <p:cNvSpPr txBox="1"/>
            <p:nvPr/>
          </p:nvSpPr>
          <p:spPr>
            <a:xfrm>
              <a:off x="8958341"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grpSp>
        <p:nvGrpSpPr>
          <p:cNvPr id="19" name="Grupo 3"/>
          <p:cNvGrpSpPr/>
          <p:nvPr/>
        </p:nvGrpSpPr>
        <p:grpSpPr>
          <a:xfrm>
            <a:off x="3895220" y="5850432"/>
            <a:ext cx="375438" cy="362157"/>
            <a:chOff x="8933845" y="6093269"/>
            <a:chExt cx="376200" cy="385800"/>
          </a:xfrm>
        </p:grpSpPr>
        <p:sp>
          <p:nvSpPr>
            <p:cNvPr id="22"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4</a:t>
              </a:r>
              <a:endParaRPr sz="2800" b="1" i="0" u="none" strike="noStrike" cap="none"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571282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smtClean="0">
                <a:solidFill>
                  <a:srgbClr val="ED6B00"/>
                </a:solidFill>
                <a:latin typeface="Calibri"/>
                <a:ea typeface="Calibri"/>
                <a:cs typeface="Calibri"/>
                <a:sym typeface="Calibri"/>
              </a:rPr>
              <a:t>HERRAMIENTAS INFORMÁTICAS</a:t>
            </a:r>
            <a:endParaRPr lang="es-ES_tradnl" sz="2800" b="1" dirty="0" smtClean="0">
              <a:solidFill>
                <a:srgbClr val="ED6B00"/>
              </a:solidFill>
              <a:latin typeface="Calibri"/>
              <a:ea typeface="Calibri"/>
              <a:cs typeface="Calibri"/>
              <a:sym typeface="Calibri"/>
            </a:endParaRPr>
          </a:p>
          <a:p>
            <a:pPr lvl="0">
              <a:lnSpc>
                <a:spcPct val="80000"/>
              </a:lnSpc>
            </a:pPr>
            <a:r>
              <a:rPr lang="es-ES_tradnl" sz="2800" b="1" dirty="0" smtClean="0">
                <a:solidFill>
                  <a:srgbClr val="ED6B00"/>
                </a:solidFill>
                <a:latin typeface="Calibri"/>
                <a:ea typeface="Calibri"/>
                <a:cs typeface="Calibri"/>
                <a:sym typeface="Calibri"/>
              </a:rPr>
              <a:t>PARA </a:t>
            </a:r>
            <a:r>
              <a:rPr lang="es-ES_tradnl" sz="2800" dirty="0" smtClean="0">
                <a:solidFill>
                  <a:srgbClr val="A93501"/>
                </a:solidFill>
                <a:latin typeface="Calibri"/>
                <a:ea typeface="Calibri"/>
                <a:cs typeface="Calibri"/>
                <a:sym typeface="Calibri"/>
              </a:rPr>
              <a:t>CONFECCIONAR REMUNERACIONES</a:t>
            </a:r>
            <a:endParaRPr lang="pt-BR" sz="2800" b="0" i="0" u="none" strike="noStrike" cap="none" dirty="0">
              <a:solidFill>
                <a:srgbClr val="A93501"/>
              </a:solidFill>
              <a:latin typeface="Calibri"/>
              <a:ea typeface="Calibri"/>
              <a:cs typeface="Calibri"/>
              <a:sym typeface="Calibri"/>
            </a:endParaRPr>
          </a:p>
        </p:txBody>
      </p:sp>
      <p:pic>
        <p:nvPicPr>
          <p:cNvPr id="9" name="Imagen 8">
            <a:extLst>
              <a:ext uri="{FF2B5EF4-FFF2-40B4-BE49-F238E27FC236}">
                <a16:creationId xmlns:a16="http://schemas.microsoft.com/office/drawing/2014/main" xmlns="" id="{EC4B2EDC-6BD2-4B90-A77E-B9FE1577BD7E}"/>
              </a:ext>
            </a:extLst>
          </p:cNvPr>
          <p:cNvPicPr>
            <a:picLocks noChangeAspect="1"/>
          </p:cNvPicPr>
          <p:nvPr/>
        </p:nvPicPr>
        <p:blipFill>
          <a:blip r:embed="rId3" cstate="print"/>
          <a:stretch>
            <a:fillRect/>
          </a:stretch>
        </p:blipFill>
        <p:spPr>
          <a:xfrm>
            <a:off x="239038" y="2348437"/>
            <a:ext cx="9324975" cy="37814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484969" y="2426269"/>
            <a:ext cx="7732366" cy="1712753"/>
          </a:xfrm>
          <a:prstGeom prst="roundRect">
            <a:avLst>
              <a:gd name="adj" fmla="val 9861"/>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874646" y="2688493"/>
            <a:ext cx="6964150" cy="1077178"/>
          </a:xfrm>
          <a:prstGeom prst="rect">
            <a:avLst/>
          </a:prstGeom>
          <a:noFill/>
          <a:ln>
            <a:noFill/>
          </a:ln>
        </p:spPr>
        <p:txBody>
          <a:bodyPr spcFirstLastPara="1" wrap="square" lIns="91425" tIns="45700" rIns="91425" bIns="45700" anchor="t" anchorCtr="0">
            <a:spAutoFit/>
          </a:bodyPr>
          <a:lstStyle/>
          <a:p>
            <a:r>
              <a:rPr lang="es-ES_tradnl" sz="1600" dirty="0">
                <a:latin typeface="Calibri" panose="020F0502020204030204" pitchFamily="34" charset="0"/>
                <a:cs typeface="Calibri" panose="020F0502020204030204" pitchFamily="34" charset="0"/>
              </a:rPr>
              <a:t>Ya es un hecho importante el asumir y reconocer la validez del uso de aplicaciones y sistemas que nos permitan automatizar el proceso de remuneraciones con la mayor rapidez y precisión que se requiere con todas las ventajas que esta decisión supone. </a:t>
            </a:r>
            <a:endParaRPr dirty="0">
              <a:latin typeface="Calibri" panose="020F0502020204030204" pitchFamily="34" charset="0"/>
              <a:cs typeface="Calibri" panose="020F0502020204030204" pitchFamily="34" charset="0"/>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025" y="2189245"/>
            <a:ext cx="500374" cy="477100"/>
          </a:xfrm>
          <a:prstGeom prst="rect">
            <a:avLst/>
          </a:prstGeom>
        </p:spPr>
      </p:pic>
      <p:sp>
        <p:nvSpPr>
          <p:cNvPr id="9"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smtClean="0">
                <a:solidFill>
                  <a:srgbClr val="ED6B00"/>
                </a:solidFill>
                <a:latin typeface="Calibri"/>
                <a:ea typeface="Calibri"/>
                <a:cs typeface="Calibri"/>
                <a:sym typeface="Calibri"/>
              </a:rPr>
              <a:t>VENTAJAS DE UN </a:t>
            </a:r>
            <a:r>
              <a:rPr lang="es-ES_tradnl" sz="2800" dirty="0" smtClean="0">
                <a:solidFill>
                  <a:srgbClr val="A93501"/>
                </a:solidFill>
                <a:latin typeface="Calibri"/>
                <a:ea typeface="Calibri"/>
                <a:cs typeface="Calibri"/>
                <a:sym typeface="Calibri"/>
              </a:rPr>
              <a:t>SOFTWARE DE REMUNERACIONES</a:t>
            </a:r>
            <a:endParaRPr lang="pt-BR" sz="2800" b="0" i="0" u="none" strike="noStrike" cap="none" dirty="0">
              <a:solidFill>
                <a:srgbClr val="A93501"/>
              </a:solidFill>
              <a:latin typeface="Calibri"/>
              <a:ea typeface="Calibri"/>
              <a:cs typeface="Calibri"/>
              <a:sym typeface="Calibri"/>
            </a:endParaRPr>
          </a:p>
        </p:txBody>
      </p:sp>
      <p:sp>
        <p:nvSpPr>
          <p:cNvPr id="10" name="Google Shape;173;p6"/>
          <p:cNvSpPr/>
          <p:nvPr/>
        </p:nvSpPr>
        <p:spPr>
          <a:xfrm>
            <a:off x="1691404" y="4351346"/>
            <a:ext cx="7732366" cy="2356746"/>
          </a:xfrm>
          <a:prstGeom prst="roundRect">
            <a:avLst>
              <a:gd name="adj" fmla="val 9861"/>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74;p6"/>
          <p:cNvSpPr txBox="1"/>
          <p:nvPr/>
        </p:nvSpPr>
        <p:spPr>
          <a:xfrm>
            <a:off x="2081081" y="4613570"/>
            <a:ext cx="6964150" cy="1815841"/>
          </a:xfrm>
          <a:prstGeom prst="rect">
            <a:avLst/>
          </a:prstGeom>
          <a:noFill/>
          <a:ln>
            <a:noFill/>
          </a:ln>
        </p:spPr>
        <p:txBody>
          <a:bodyPr spcFirstLastPara="1" wrap="square" lIns="91425" tIns="45700" rIns="91425" bIns="45700" anchor="t" anchorCtr="0">
            <a:spAutoFit/>
          </a:bodyPr>
          <a:lstStyle/>
          <a:p>
            <a:pPr algn="just"/>
            <a:r>
              <a:rPr lang="es-ES" sz="1600" dirty="0">
                <a:latin typeface="Calibri"/>
                <a:cs typeface="Calibri"/>
              </a:rPr>
              <a:t>Existen muchas empresas que ofrecen software de remuneración que nos permitirán  responder con mayor eficiencia y rapidez  la confección de estas, y para ello existen ofertas en el mercado de software exclusivos para realizar Remuneraciones y otros son los </a:t>
            </a:r>
            <a:r>
              <a:rPr lang="es-ES" sz="1600" dirty="0" err="1">
                <a:latin typeface="Calibri"/>
                <a:cs typeface="Calibri"/>
              </a:rPr>
              <a:t>softwares</a:t>
            </a:r>
            <a:r>
              <a:rPr lang="es-ES" sz="1600" dirty="0">
                <a:latin typeface="Calibri"/>
                <a:cs typeface="Calibri"/>
              </a:rPr>
              <a:t> integrados con varios módulos, y entre ellos se encuentra el de remuneraciones, llamados ERP, ambos procesan los sueldos de trabajadores y gestionan la documentación de relación laboral asociada a este proceso.</a:t>
            </a: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460" y="4114322"/>
            <a:ext cx="500374" cy="477100"/>
          </a:xfrm>
          <a:prstGeom prst="rect">
            <a:avLst/>
          </a:prstGeom>
        </p:spPr>
      </p:pic>
    </p:spTree>
    <p:extLst>
      <p:ext uri="{BB962C8B-B14F-4D97-AF65-F5344CB8AC3E}">
        <p14:creationId xmlns:p14="http://schemas.microsoft.com/office/powerpoint/2010/main" val="39817936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3" name="Agrupar 2"/>
          <p:cNvGrpSpPr/>
          <p:nvPr/>
        </p:nvGrpSpPr>
        <p:grpSpPr>
          <a:xfrm>
            <a:off x="515942" y="2174305"/>
            <a:ext cx="8688378" cy="4593546"/>
            <a:chOff x="0" y="2204185"/>
            <a:chExt cx="8688378" cy="4593546"/>
          </a:xfrm>
        </p:grpSpPr>
        <p:sp>
          <p:nvSpPr>
            <p:cNvPr id="173" name="Google Shape;173;p6"/>
            <p:cNvSpPr/>
            <p:nvPr/>
          </p:nvSpPr>
          <p:spPr>
            <a:xfrm>
              <a:off x="0" y="2441208"/>
              <a:ext cx="8598314" cy="4356523"/>
            </a:xfrm>
            <a:prstGeom prst="roundRect">
              <a:avLst>
                <a:gd name="adj" fmla="val 695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328677" y="2703433"/>
              <a:ext cx="7891098" cy="3867685"/>
            </a:xfrm>
            <a:prstGeom prst="rect">
              <a:avLst/>
            </a:prstGeom>
            <a:noFill/>
            <a:ln>
              <a:noFill/>
            </a:ln>
          </p:spPr>
          <p:txBody>
            <a:bodyPr spcFirstLastPara="1" wrap="square" lIns="91425" tIns="45700" rIns="91425" bIns="45700" anchor="t" anchorCtr="0">
              <a:spAutoFit/>
            </a:bodyPr>
            <a:lstStyle/>
            <a:p>
              <a:pPr>
                <a:lnSpc>
                  <a:spcPct val="140000"/>
                </a:lnSpc>
              </a:pPr>
              <a:r>
                <a:rPr lang="es-ES_tradnl" sz="1600" dirty="0">
                  <a:latin typeface="Calibri" panose="020F0502020204030204" pitchFamily="34" charset="0"/>
                  <a:cs typeface="Calibri" panose="020F0502020204030204" pitchFamily="34" charset="0"/>
                </a:rPr>
                <a:t>Las liquidaciones de remuneraciones que el empleador debe entregar a sus trabajadores se encuentran reguladas en los artículos 54 y 54 bis del código del Trabajo que en lo pertinente establecen lo siguiente: </a:t>
              </a:r>
            </a:p>
            <a:p>
              <a:pPr marL="285750" indent="-285750">
                <a:lnSpc>
                  <a:spcPct val="140000"/>
                </a:lnSpc>
                <a:buFont typeface="Arial"/>
                <a:buChar char="•"/>
              </a:pPr>
              <a:r>
                <a:rPr lang="es-ES_tradnl" sz="1600" dirty="0" smtClean="0">
                  <a:latin typeface="Calibri" panose="020F0502020204030204" pitchFamily="34" charset="0"/>
                  <a:cs typeface="Calibri" panose="020F0502020204030204" pitchFamily="34" charset="0"/>
                </a:rPr>
                <a:t>Inciso </a:t>
              </a:r>
              <a:r>
                <a:rPr lang="es-ES_tradnl" sz="1600" dirty="0">
                  <a:latin typeface="Calibri" panose="020F0502020204030204" pitchFamily="34" charset="0"/>
                  <a:cs typeface="Calibri" panose="020F0502020204030204" pitchFamily="34" charset="0"/>
                </a:rPr>
                <a:t>tercero Artículo 54:  “Junto con el pago, el empleador deberá entregar al trabajador un comprobante con indicación del monto pagado, de la forma como se determinó y de las deducciones efectuadas.”</a:t>
              </a:r>
            </a:p>
            <a:p>
              <a:pPr marL="285750" indent="-285750">
                <a:lnSpc>
                  <a:spcPct val="140000"/>
                </a:lnSpc>
                <a:buFont typeface="Arial"/>
                <a:buChar char="•"/>
              </a:pPr>
              <a:r>
                <a:rPr lang="es-ES_tradnl" sz="1600" dirty="0" smtClean="0">
                  <a:latin typeface="Calibri" panose="020F0502020204030204" pitchFamily="34" charset="0"/>
                  <a:cs typeface="Calibri" panose="020F0502020204030204" pitchFamily="34" charset="0"/>
                </a:rPr>
                <a:t>Inciso </a:t>
              </a:r>
              <a:r>
                <a:rPr lang="es-ES_tradnl" sz="1600" dirty="0">
                  <a:latin typeface="Calibri" panose="020F0502020204030204" pitchFamily="34" charset="0"/>
                  <a:cs typeface="Calibri" panose="020F0502020204030204" pitchFamily="34" charset="0"/>
                </a:rPr>
                <a:t>tercero Artículo 54 Bis:  “Sin perjuicio de lo dispuesto en el artículo anterior, y conforme a lo señalado en los incisos precedentes, las liquidaciones de remuneraciones deberán contener en un anexo, que constituye parte integrante de las mismas, los montos de cada comisión, bono, premio u otro incentivo que recibe el trabajador, junto al detalle de cada operación que le dio origen y la forma empleada para su cálculo”.</a:t>
              </a:r>
              <a:endParaRPr dirty="0">
                <a:latin typeface="Calibri" panose="020F0502020204030204" pitchFamily="34" charset="0"/>
                <a:cs typeface="Calibri" panose="020F0502020204030204" pitchFamily="34" charset="0"/>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004" y="2204185"/>
              <a:ext cx="500374" cy="477100"/>
            </a:xfrm>
            <a:prstGeom prst="rect">
              <a:avLst/>
            </a:prstGeom>
          </p:spPr>
        </p:pic>
      </p:grpSp>
      <p:sp>
        <p:nvSpPr>
          <p:cNvPr id="9"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s-ES_tradnl" sz="2800" b="1" dirty="0" smtClean="0">
                <a:solidFill>
                  <a:srgbClr val="ED6B00"/>
                </a:solidFill>
                <a:latin typeface="Calibri"/>
                <a:ea typeface="Calibri"/>
                <a:cs typeface="Calibri"/>
                <a:sym typeface="Calibri"/>
              </a:rPr>
              <a:t>DISPOSICIÓN LEGAL QUE EL EMPLEADOR DEBE </a:t>
            </a:r>
          </a:p>
          <a:p>
            <a:pPr lvl="0">
              <a:lnSpc>
                <a:spcPct val="80000"/>
              </a:lnSpc>
            </a:pPr>
            <a:r>
              <a:rPr lang="es-ES_tradnl" sz="2800" b="1" dirty="0" smtClean="0">
                <a:solidFill>
                  <a:srgbClr val="ED6B00"/>
                </a:solidFill>
                <a:latin typeface="Calibri"/>
                <a:ea typeface="Calibri"/>
                <a:cs typeface="Calibri"/>
                <a:sym typeface="Calibri"/>
              </a:rPr>
              <a:t>ENTREGAR</a:t>
            </a:r>
            <a:r>
              <a:rPr lang="es-ES_tradnl" sz="2800" dirty="0" smtClean="0">
                <a:solidFill>
                  <a:srgbClr val="A93501"/>
                </a:solidFill>
                <a:latin typeface="Calibri"/>
                <a:ea typeface="Calibri"/>
                <a:cs typeface="Calibri"/>
                <a:sym typeface="Calibri"/>
              </a:rPr>
              <a:t>(FORMULARIO DE CÓMO SE REALIZÓ </a:t>
            </a:r>
          </a:p>
          <a:p>
            <a:pPr lvl="0">
              <a:lnSpc>
                <a:spcPct val="80000"/>
              </a:lnSpc>
            </a:pPr>
            <a:r>
              <a:rPr lang="es-ES_tradnl" sz="2800" dirty="0" smtClean="0">
                <a:solidFill>
                  <a:srgbClr val="A93501"/>
                </a:solidFill>
                <a:latin typeface="Calibri"/>
                <a:ea typeface="Calibri"/>
                <a:cs typeface="Calibri"/>
                <a:sym typeface="Calibri"/>
              </a:rPr>
              <a:t>LA LIQUIDACIÓN DE SUELDOS)</a:t>
            </a:r>
            <a:endParaRPr lang="pt-BR" sz="2800" b="0" i="0" u="none" strike="noStrike" cap="none" dirty="0">
              <a:solidFill>
                <a:srgbClr val="A93501"/>
              </a:solidFill>
              <a:latin typeface="Calibri"/>
              <a:ea typeface="Calibri"/>
              <a:cs typeface="Calibri"/>
              <a:sym typeface="Calibri"/>
            </a:endParaRPr>
          </a:p>
        </p:txBody>
      </p:sp>
    </p:spTree>
    <p:extLst>
      <p:ext uri="{BB962C8B-B14F-4D97-AF65-F5344CB8AC3E}">
        <p14:creationId xmlns:p14="http://schemas.microsoft.com/office/powerpoint/2010/main" val="14875838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1500</TotalTime>
  <Words>1588</Words>
  <Application>Microsoft Office PowerPoint</Application>
  <PresentationFormat>Personalizado</PresentationFormat>
  <Paragraphs>236</Paragraphs>
  <Slides>20</Slides>
  <Notes>17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92</cp:revision>
  <dcterms:modified xsi:type="dcterms:W3CDTF">2021-02-18T01:53:27Z</dcterms:modified>
</cp:coreProperties>
</file>