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77" r:id="rId3"/>
    <p:sldId id="282" r:id="rId4"/>
    <p:sldId id="278" r:id="rId5"/>
    <p:sldId id="312" r:id="rId6"/>
    <p:sldId id="260" r:id="rId7"/>
    <p:sldId id="313" r:id="rId8"/>
    <p:sldId id="261" r:id="rId9"/>
    <p:sldId id="328" r:id="rId10"/>
    <p:sldId id="318" r:id="rId11"/>
    <p:sldId id="329" r:id="rId12"/>
    <p:sldId id="316" r:id="rId13"/>
    <p:sldId id="330" r:id="rId14"/>
    <p:sldId id="331" r:id="rId15"/>
    <p:sldId id="325" r:id="rId16"/>
    <p:sldId id="332" r:id="rId17"/>
    <p:sldId id="324" r:id="rId18"/>
    <p:sldId id="333" r:id="rId19"/>
    <p:sldId id="334" r:id="rId20"/>
    <p:sldId id="335" r:id="rId21"/>
    <p:sldId id="273" r:id="rId22"/>
    <p:sldId id="336" r:id="rId23"/>
    <p:sldId id="337" r:id="rId24"/>
    <p:sldId id="301" r:id="rId25"/>
    <p:sldId id="275" r:id="rId26"/>
    <p:sldId id="276" r:id="rId27"/>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 roundtripDataSignature="AMtx7mgdpmz/hhui4CnszWcIjF0/xYqBtw==" r:id="rId30"/>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a Toledo" initials="" lastIdx="2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B00"/>
    <a:srgbClr val="A93501"/>
    <a:srgbClr val="AA4E02"/>
    <a:srgbClr val="B99F2F"/>
    <a:srgbClr val="FECC00"/>
    <a:srgbClr val="F7E3D1"/>
    <a:srgbClr val="FFB375"/>
    <a:srgbClr val="C64033"/>
    <a:srgbClr val="F9EBDE"/>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2" autoAdjust="0"/>
    <p:restoredTop sz="94668"/>
  </p:normalViewPr>
  <p:slideViewPr>
    <p:cSldViewPr snapToGrid="0">
      <p:cViewPr varScale="1">
        <p:scale>
          <a:sx n="58" d="100"/>
          <a:sy n="58" d="100"/>
        </p:scale>
        <p:origin x="1764" y="78"/>
      </p:cViewPr>
      <p:guideLst>
        <p:guide orient="horz" pos="2381"/>
        <p:guide pos="3061"/>
      </p:guideLst>
    </p:cSldViewPr>
  </p:slideViewPr>
  <p:notesTextViewPr>
    <p:cViewPr>
      <p:scale>
        <a:sx n="1" d="1"/>
        <a:sy n="1" d="1"/>
      </p:scale>
      <p:origin x="0" y="0"/>
    </p:cViewPr>
  </p:notesTextViewPr>
  <p:notesViewPr>
    <p:cSldViewPr snapToGrid="0">
      <p:cViewPr varScale="1">
        <p:scale>
          <a:sx n="94" d="100"/>
          <a:sy n="94" d="100"/>
        </p:scale>
        <p:origin x="360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customschemas.google.com/relationships/presentationmetadata" Target="meta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128682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829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3306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40210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9399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320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24664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11302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07188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18333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8244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7254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2988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1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6945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2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7431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98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91300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9938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54537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5926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21019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60920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67190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7"/>
        <p:cNvGrpSpPr/>
        <p:nvPr/>
      </p:nvGrpSpPr>
      <p:grpSpPr>
        <a:xfrm>
          <a:off x="0" y="0"/>
          <a:ext cx="0" cy="0"/>
          <a:chOff x="0" y="0"/>
          <a:chExt cx="0" cy="0"/>
        </a:xfrm>
      </p:grpSpPr>
      <p:pic>
        <p:nvPicPr>
          <p:cNvPr id="25" name="Imagen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41" y="418596"/>
            <a:ext cx="2897433" cy="680400"/>
          </a:xfrm>
          <a:prstGeom prst="rect">
            <a:avLst/>
          </a:prstGeom>
        </p:spPr>
      </p:pic>
      <p:sp>
        <p:nvSpPr>
          <p:cNvPr id="19" name="Google Shape;9;p23"/>
          <p:cNvSpPr/>
          <p:nvPr userDrawn="1"/>
        </p:nvSpPr>
        <p:spPr>
          <a:xfrm>
            <a:off x="242856" y="1756550"/>
            <a:ext cx="9346500" cy="5675922"/>
          </a:xfrm>
          <a:prstGeom prst="round1Rect">
            <a:avLst>
              <a:gd name="adj" fmla="val 15350"/>
            </a:avLst>
          </a:prstGeom>
          <a:solidFill>
            <a:srgbClr val="F7E3D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2" name="Google Shape;12;p23"/>
          <p:cNvPicPr preferRelativeResize="0">
            <a:picLocks noChangeAspect="1"/>
          </p:cNvPicPr>
          <p:nvPr userDrawn="1"/>
        </p:nvPicPr>
        <p:blipFill rotWithShape="1">
          <a:blip r:embed="rId3">
            <a:alphaModFix/>
          </a:blip>
          <a:srcRect/>
          <a:stretch/>
        </p:blipFill>
        <p:spPr>
          <a:xfrm>
            <a:off x="8521706" y="6387272"/>
            <a:ext cx="830659" cy="756000"/>
          </a:xfrm>
          <a:prstGeom prst="rect">
            <a:avLst/>
          </a:prstGeom>
          <a:noFill/>
          <a:ln>
            <a:noFill/>
          </a:ln>
        </p:spPr>
      </p:pic>
      <p:sp>
        <p:nvSpPr>
          <p:cNvPr id="13" name="Google Shape;13;p23"/>
          <p:cNvSpPr/>
          <p:nvPr/>
        </p:nvSpPr>
        <p:spPr>
          <a:xfrm>
            <a:off x="436350" y="6464001"/>
            <a:ext cx="7891862" cy="680474"/>
          </a:xfrm>
          <a:prstGeom prst="roundRect">
            <a:avLst>
              <a:gd name="adj" fmla="val 19335"/>
            </a:avLst>
          </a:prstGeom>
          <a:solidFill>
            <a:srgbClr val="FFB3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baseline="-25000">
              <a:solidFill>
                <a:schemeClr val="lt1"/>
              </a:solidFill>
              <a:latin typeface="Arial"/>
              <a:ea typeface="Arial"/>
              <a:cs typeface="Arial"/>
              <a:sym typeface="Arial"/>
            </a:endParaRPr>
          </a:p>
        </p:txBody>
      </p:sp>
      <p:pic>
        <p:nvPicPr>
          <p:cNvPr id="18" name="Imagen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3441" y="6462797"/>
            <a:ext cx="690482" cy="680475"/>
          </a:xfrm>
          <a:prstGeom prst="rect">
            <a:avLst/>
          </a:prstGeom>
        </p:spPr>
      </p:pic>
      <p:pic>
        <p:nvPicPr>
          <p:cNvPr id="2" name="Imagen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3" name="Imagen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8" name="Google Shape;9;p23"/>
          <p:cNvSpPr/>
          <p:nvPr userDrawn="1"/>
        </p:nvSpPr>
        <p:spPr>
          <a:xfrm>
            <a:off x="242856" y="1756550"/>
            <a:ext cx="9346500" cy="5675922"/>
          </a:xfrm>
          <a:prstGeom prst="round1Rect">
            <a:avLst>
              <a:gd name="adj" fmla="val 15350"/>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0" name="Imagen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41" y="418596"/>
            <a:ext cx="2897433" cy="680400"/>
          </a:xfrm>
          <a:prstGeom prst="rect">
            <a:avLst/>
          </a:prstGeom>
        </p:spPr>
      </p:pic>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6" name="Imagen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5"/>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5"/>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6"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7|</a:t>
            </a:r>
            <a:r>
              <a:rPr lang="en-US" sz="1600" b="0" i="0" u="none" strike="noStrike" cap="none" dirty="0">
                <a:solidFill>
                  <a:srgbClr val="ED6B00"/>
                </a:solidFill>
                <a:latin typeface="Calibri"/>
                <a:ea typeface="Calibri"/>
                <a:cs typeface="Calibri"/>
                <a:sym typeface="Calibri"/>
              </a:rPr>
              <a:t>3</a:t>
            </a:r>
            <a:endParaRPr sz="1600" b="0" i="0" u="none" strike="noStrike" cap="none" dirty="0">
              <a:solidFill>
                <a:srgbClr val="ED6B00"/>
              </a:solidFill>
              <a:latin typeface="Calibri"/>
              <a:ea typeface="Calibri"/>
              <a:cs typeface="Calibri"/>
              <a:sym typeface="Calibri"/>
            </a:endParaRPr>
          </a:p>
        </p:txBody>
      </p:sp>
      <p:sp>
        <p:nvSpPr>
          <p:cNvPr id="17"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Seguridad</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en</a:t>
            </a:r>
            <a:r>
              <a:rPr lang="en-US" sz="1400" b="0" i="0" u="none" strike="noStrike" cap="none" dirty="0">
                <a:solidFill>
                  <a:srgbClr val="FFFFFF"/>
                </a:solidFill>
                <a:latin typeface="Calibri"/>
                <a:ea typeface="Calibri"/>
                <a:cs typeface="Calibri"/>
                <a:sym typeface="Calibri"/>
              </a:rPr>
              <a:t> bodegas</a:t>
            </a:r>
            <a:endParaRPr sz="1400" b="0" i="0" u="none" strike="noStrike" cap="none" dirty="0">
              <a:solidFill>
                <a:srgbClr val="FFFFFF"/>
              </a:solidFill>
              <a:latin typeface="Calibri"/>
              <a:ea typeface="Calibri"/>
              <a:cs typeface="Calibri"/>
              <a:sym typeface="Calibri"/>
            </a:endParaRPr>
          </a:p>
        </p:txBody>
      </p:sp>
      <p:sp>
        <p:nvSpPr>
          <p:cNvPr id="10"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a:t>
            </a:r>
            <a:r>
              <a:rPr lang="en-US" sz="1100" b="0" i="0" u="none" strike="noStrike" cap="none" dirty="0">
                <a:solidFill>
                  <a:srgbClr val="ED6B00"/>
                </a:solidFill>
                <a:latin typeface="Calibri"/>
                <a:ea typeface="Calibri"/>
                <a:cs typeface="Calibri"/>
                <a:sym typeface="Calibri"/>
              </a:rPr>
              <a:t>LOGÍSTICA </a:t>
            </a:r>
            <a:r>
              <a:rPr lang="en-US" sz="1100" b="0" i="0" u="none" strike="noStrike" cap="none" dirty="0">
                <a:solidFill>
                  <a:srgbClr val="000000"/>
                </a:solidFill>
                <a:latin typeface="Calibri"/>
                <a:ea typeface="Calibri"/>
                <a:cs typeface="Calibri"/>
                <a:sym typeface="Calibri"/>
              </a:rPr>
              <a:t>| 4°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2"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6" name="Google Shape;26;p2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6"/>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 name="Google Shape;29;p2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Seguridad</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en</a:t>
            </a:r>
            <a:r>
              <a:rPr lang="en-US" sz="1400" b="0" i="0" u="none" strike="noStrike" cap="none" dirty="0">
                <a:solidFill>
                  <a:srgbClr val="FFFFFF"/>
                </a:solidFill>
                <a:latin typeface="Calibri"/>
                <a:ea typeface="Calibri"/>
                <a:cs typeface="Calibri"/>
                <a:sym typeface="Calibri"/>
              </a:rPr>
              <a:t> bodegas</a:t>
            </a:r>
            <a:endParaRPr sz="1400" b="0" i="0" u="none" strike="noStrike" cap="none" dirty="0">
              <a:solidFill>
                <a:srgbClr val="FFFFFF"/>
              </a:solidFill>
              <a:latin typeface="Calibri"/>
              <a:ea typeface="Calibri"/>
              <a:cs typeface="Calibri"/>
              <a:sym typeface="Calibri"/>
            </a:endParaRPr>
          </a:p>
        </p:txBody>
      </p:sp>
      <p:sp>
        <p:nvSpPr>
          <p:cNvPr id="11"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7|</a:t>
            </a:r>
            <a:r>
              <a:rPr lang="en-US" sz="1600" b="0" i="0" u="none" strike="noStrike" cap="none" dirty="0">
                <a:solidFill>
                  <a:srgbClr val="ED6B00"/>
                </a:solidFill>
                <a:latin typeface="Calibri"/>
                <a:ea typeface="Calibri"/>
                <a:cs typeface="Calibri"/>
                <a:sym typeface="Calibri"/>
              </a:rPr>
              <a:t>3</a:t>
            </a:r>
            <a:endParaRPr sz="1600" b="0" i="0" u="none" strike="noStrike" cap="none" dirty="0">
              <a:solidFill>
                <a:srgbClr val="ED6B00"/>
              </a:solidFill>
              <a:latin typeface="Calibri"/>
              <a:ea typeface="Calibri"/>
              <a:cs typeface="Calibri"/>
              <a:sym typeface="Calibri"/>
            </a:endParaRPr>
          </a:p>
        </p:txBody>
      </p:sp>
      <p:sp>
        <p:nvSpPr>
          <p:cNvPr id="14"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7"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a:t>
            </a:r>
            <a:r>
              <a:rPr lang="en-US" sz="1100" b="0" i="0" u="none" strike="noStrike" cap="none" dirty="0">
                <a:solidFill>
                  <a:srgbClr val="ED6B00"/>
                </a:solidFill>
                <a:latin typeface="Calibri"/>
                <a:ea typeface="Calibri"/>
                <a:cs typeface="Calibri"/>
                <a:sym typeface="Calibri"/>
              </a:rPr>
              <a:t>LOGÍSTICA </a:t>
            </a:r>
            <a:r>
              <a:rPr lang="en-US" sz="1100" b="0" i="0" u="none" strike="noStrike" cap="none" dirty="0">
                <a:solidFill>
                  <a:srgbClr val="000000"/>
                </a:solidFill>
                <a:latin typeface="Calibri"/>
                <a:ea typeface="Calibri"/>
                <a:cs typeface="Calibri"/>
                <a:sym typeface="Calibri"/>
              </a:rPr>
              <a:t>| 4°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27"/>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7"/>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 name="Google Shape;33;p27"/>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Seguridad</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en</a:t>
            </a:r>
            <a:r>
              <a:rPr lang="en-US" sz="1400" b="0" i="0" u="none" strike="noStrike" cap="none" dirty="0">
                <a:solidFill>
                  <a:srgbClr val="FFFFFF"/>
                </a:solidFill>
                <a:latin typeface="Calibri"/>
                <a:ea typeface="Calibri"/>
                <a:cs typeface="Calibri"/>
                <a:sym typeface="Calibri"/>
              </a:rPr>
              <a:t> bodegas</a:t>
            </a:r>
            <a:endParaRPr sz="1400" b="0" i="0" u="none" strike="noStrike" cap="none" dirty="0">
              <a:solidFill>
                <a:srgbClr val="FFFFFF"/>
              </a:solidFill>
              <a:latin typeface="Calibri"/>
              <a:ea typeface="Calibri"/>
              <a:cs typeface="Calibri"/>
              <a:sym typeface="Calibri"/>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7|</a:t>
            </a:r>
            <a:r>
              <a:rPr lang="en-US" sz="1600" b="0" i="0" u="none" strike="noStrike" cap="none" dirty="0">
                <a:solidFill>
                  <a:srgbClr val="ED6B00"/>
                </a:solidFill>
                <a:latin typeface="Calibri"/>
                <a:ea typeface="Calibri"/>
                <a:cs typeface="Calibri"/>
                <a:sym typeface="Calibri"/>
              </a:rPr>
              <a:t>3</a:t>
            </a:r>
            <a:endParaRPr sz="1600" b="0" i="0" u="none" strike="noStrike" cap="none" dirty="0">
              <a:solidFill>
                <a:srgbClr val="ED6B00"/>
              </a:solidFill>
              <a:latin typeface="Calibri"/>
              <a:ea typeface="Calibri"/>
              <a:cs typeface="Calibri"/>
              <a:sym typeface="Calibri"/>
            </a:endParaRPr>
          </a:p>
        </p:txBody>
      </p:sp>
      <p:sp>
        <p:nvSpPr>
          <p:cNvPr id="15"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7"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a:t>
            </a:r>
            <a:r>
              <a:rPr lang="en-US" sz="1100" b="0" i="0" u="none" strike="noStrike" cap="none" dirty="0">
                <a:solidFill>
                  <a:srgbClr val="ED6B00"/>
                </a:solidFill>
                <a:latin typeface="Calibri"/>
                <a:ea typeface="Calibri"/>
                <a:cs typeface="Calibri"/>
                <a:sym typeface="Calibri"/>
              </a:rPr>
              <a:t>LOGÍSTICA </a:t>
            </a:r>
            <a:r>
              <a:rPr lang="en-US" sz="1100" b="0" i="0" u="none" strike="noStrike" cap="none" dirty="0">
                <a:solidFill>
                  <a:srgbClr val="000000"/>
                </a:solidFill>
                <a:latin typeface="Calibri"/>
                <a:ea typeface="Calibri"/>
                <a:cs typeface="Calibri"/>
                <a:sym typeface="Calibri"/>
              </a:rPr>
              <a:t>| 4°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28"/>
          <p:cNvSpPr/>
          <p:nvPr/>
        </p:nvSpPr>
        <p:spPr>
          <a:xfrm rot="10800000" flipH="1">
            <a:off x="181650" y="822025"/>
            <a:ext cx="9356700" cy="6531300"/>
          </a:xfrm>
          <a:prstGeom prst="round1Rect">
            <a:avLst>
              <a:gd name="adj" fmla="val 15350"/>
            </a:avLst>
          </a:prstGeom>
          <a:solidFill>
            <a:srgbClr val="F7E3D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8"/>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2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Seguridad</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en</a:t>
            </a:r>
            <a:r>
              <a:rPr lang="en-US" sz="1400" b="0" i="0" u="none" strike="noStrike" cap="none" dirty="0">
                <a:solidFill>
                  <a:srgbClr val="FFFFFF"/>
                </a:solidFill>
                <a:latin typeface="Calibri"/>
                <a:ea typeface="Calibri"/>
                <a:cs typeface="Calibri"/>
                <a:sym typeface="Calibri"/>
              </a:rPr>
              <a:t> bodegas</a:t>
            </a:r>
            <a:endParaRPr sz="1400" b="0" i="0" u="none" strike="noStrike" cap="none" dirty="0">
              <a:solidFill>
                <a:srgbClr val="FFFFFF"/>
              </a:solidFill>
              <a:latin typeface="Calibri"/>
              <a:ea typeface="Calibri"/>
              <a:cs typeface="Calibri"/>
              <a:sym typeface="Calibri"/>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7|</a:t>
            </a:r>
            <a:r>
              <a:rPr lang="en-US" sz="1600" b="0" i="0" u="none" strike="noStrike" cap="none" dirty="0">
                <a:solidFill>
                  <a:srgbClr val="ED6B00"/>
                </a:solidFill>
                <a:latin typeface="Calibri"/>
                <a:ea typeface="Calibri"/>
                <a:cs typeface="Calibri"/>
                <a:sym typeface="Calibri"/>
              </a:rPr>
              <a:t>3</a:t>
            </a:r>
            <a:endParaRPr sz="1600" b="0" i="0" u="none" strike="noStrike" cap="none" dirty="0">
              <a:solidFill>
                <a:srgbClr val="ED6B00"/>
              </a:solidFill>
              <a:latin typeface="Calibri"/>
              <a:ea typeface="Calibri"/>
              <a:cs typeface="Calibri"/>
              <a:sym typeface="Calibri"/>
            </a:endParaRPr>
          </a:p>
        </p:txBody>
      </p:sp>
      <p:sp>
        <p:nvSpPr>
          <p:cNvPr id="15"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7"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a:t>
            </a:r>
            <a:r>
              <a:rPr lang="en-US" sz="1100" b="0" i="0" u="none" strike="noStrike" cap="none" dirty="0">
                <a:solidFill>
                  <a:srgbClr val="ED6B00"/>
                </a:solidFill>
                <a:latin typeface="Calibri"/>
                <a:ea typeface="Calibri"/>
                <a:cs typeface="Calibri"/>
                <a:sym typeface="Calibri"/>
              </a:rPr>
              <a:t>LOGÍSTICA </a:t>
            </a:r>
            <a:r>
              <a:rPr lang="en-US" sz="1100" b="0" i="0" u="none" strike="noStrike" cap="none" dirty="0">
                <a:solidFill>
                  <a:srgbClr val="000000"/>
                </a:solidFill>
                <a:latin typeface="Calibri"/>
                <a:ea typeface="Calibri"/>
                <a:cs typeface="Calibri"/>
                <a:sym typeface="Calibri"/>
              </a:rPr>
              <a:t>| 4°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2">
    <p:bg>
      <p:bgPr>
        <a:solidFill>
          <a:schemeClr val="lt1"/>
        </a:solidFill>
        <a:effectLst/>
      </p:bgPr>
    </p:bg>
    <p:spTree>
      <p:nvGrpSpPr>
        <p:cNvPr id="1" name="Shape 59"/>
        <p:cNvGrpSpPr/>
        <p:nvPr/>
      </p:nvGrpSpPr>
      <p:grpSpPr>
        <a:xfrm>
          <a:off x="0" y="0"/>
          <a:ext cx="0" cy="0"/>
          <a:chOff x="0" y="0"/>
          <a:chExt cx="0" cy="0"/>
        </a:xfrm>
      </p:grpSpPr>
      <p:sp>
        <p:nvSpPr>
          <p:cNvPr id="61" name="Google Shape;61;p30"/>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0"/>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3" name="Google Shape;63;p30"/>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8"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4" name="Google Shape;92;p3"/>
          <p:cNvSpPr txBox="1"/>
          <p:nvPr userDrawn="1"/>
        </p:nvSpPr>
        <p:spPr>
          <a:xfrm>
            <a:off x="8170652" y="288449"/>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b="1" i="0" u="none" strike="noStrike" cap="none" dirty="0">
                <a:solidFill>
                  <a:schemeClr val="tx1"/>
                </a:solidFill>
                <a:latin typeface="Calibri"/>
                <a:ea typeface="Calibri"/>
                <a:cs typeface="Calibri"/>
                <a:sym typeface="Calibri"/>
              </a:rPr>
              <a:t>¡</a:t>
            </a:r>
            <a:r>
              <a:rPr lang="en-US" b="1" i="0" u="none" strike="noStrike" cap="none" dirty="0" err="1">
                <a:solidFill>
                  <a:schemeClr val="tx1"/>
                </a:solidFill>
                <a:latin typeface="Calibri"/>
                <a:ea typeface="Calibri"/>
                <a:cs typeface="Calibri"/>
                <a:sym typeface="Calibri"/>
              </a:rPr>
              <a:t>Atención</a:t>
            </a:r>
            <a:r>
              <a:rPr lang="en-US" b="1" i="0" u="none" strike="noStrike" cap="none" dirty="0">
                <a:solidFill>
                  <a:schemeClr val="tx1"/>
                </a:solidFill>
                <a:latin typeface="Calibri"/>
                <a:ea typeface="Calibri"/>
                <a:cs typeface="Calibri"/>
                <a:sym typeface="Calibri"/>
              </a:rPr>
              <a:t>!</a:t>
            </a:r>
            <a:endParaRPr b="1" i="0" u="none" strike="noStrike" cap="none" dirty="0">
              <a:solidFill>
                <a:schemeClr val="tx1"/>
              </a:solidFill>
              <a:latin typeface="Calibri"/>
              <a:ea typeface="Calibri"/>
              <a:cs typeface="Calibri"/>
              <a:sym typeface="Calibri"/>
            </a:endParaRPr>
          </a:p>
        </p:txBody>
      </p:sp>
      <p:sp>
        <p:nvSpPr>
          <p:cNvPr id="10"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a:t>
            </a:r>
            <a:r>
              <a:rPr lang="en-US" sz="1100" b="0" i="0" u="none" strike="noStrike" cap="none" dirty="0">
                <a:solidFill>
                  <a:srgbClr val="ED6B00"/>
                </a:solidFill>
                <a:latin typeface="Calibri"/>
                <a:ea typeface="Calibri"/>
                <a:cs typeface="Calibri"/>
                <a:sym typeface="Calibri"/>
              </a:rPr>
              <a:t>LOGÍSTICA </a:t>
            </a:r>
            <a:r>
              <a:rPr lang="en-US" sz="1100" b="0" i="0" u="none" strike="noStrike" cap="none" dirty="0">
                <a:solidFill>
                  <a:srgbClr val="000000"/>
                </a:solidFill>
                <a:latin typeface="Calibri"/>
                <a:ea typeface="Calibri"/>
                <a:cs typeface="Calibri"/>
                <a:sym typeface="Calibri"/>
              </a:rPr>
              <a:t>| 4°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hyperlink" Target="https://www.youtube.com/watch?v=mAZjqjeX1ZI" TargetMode="External"/><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dirty="0">
                <a:solidFill>
                  <a:schemeClr val="lt1"/>
                </a:solidFill>
                <a:latin typeface="Calibri"/>
                <a:ea typeface="Calibri"/>
                <a:cs typeface="Calibri"/>
                <a:sym typeface="Calibri"/>
              </a:rPr>
              <a:t>En </a:t>
            </a:r>
            <a:r>
              <a:rPr lang="en-US" sz="1100" b="0" i="0" u="none" strike="noStrike" cap="none" dirty="0" err="1">
                <a:solidFill>
                  <a:schemeClr val="lt1"/>
                </a:solidFill>
                <a:latin typeface="Calibri"/>
                <a:ea typeface="Calibri"/>
                <a:cs typeface="Calibri"/>
                <a:sym typeface="Calibri"/>
              </a:rPr>
              <a:t>estos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documentos</a:t>
            </a:r>
            <a:r>
              <a:rPr lang="en-US" sz="1100" b="0" i="0" u="none" strike="noStrike" cap="none" dirty="0">
                <a:solidFill>
                  <a:schemeClr val="lt1"/>
                </a:solidFill>
                <a:latin typeface="Calibri"/>
                <a:ea typeface="Calibri"/>
                <a:cs typeface="Calibri"/>
                <a:sym typeface="Calibri"/>
              </a:rPr>
              <a:t> se </a:t>
            </a:r>
            <a:r>
              <a:rPr lang="en-US" sz="1100" b="0" i="0" u="none" strike="noStrike" cap="none" dirty="0" err="1">
                <a:solidFill>
                  <a:schemeClr val="lt1"/>
                </a:solidFill>
                <a:latin typeface="Calibri"/>
                <a:ea typeface="Calibri"/>
                <a:cs typeface="Calibri"/>
                <a:sym typeface="Calibri"/>
              </a:rPr>
              <a:t>utilizarán</a:t>
            </a:r>
            <a:r>
              <a:rPr lang="en-US" sz="1100" b="0" i="0" u="none" strike="noStrike" cap="none" dirty="0">
                <a:solidFill>
                  <a:schemeClr val="lt1"/>
                </a:solidFill>
                <a:latin typeface="Calibri"/>
                <a:ea typeface="Calibri"/>
                <a:cs typeface="Calibri"/>
                <a:sym typeface="Calibri"/>
              </a:rPr>
              <a:t> de </a:t>
            </a:r>
            <a:r>
              <a:rPr lang="en-US" sz="1100" b="0" i="0" u="none" strike="noStrike" cap="none" dirty="0" err="1">
                <a:solidFill>
                  <a:schemeClr val="lt1"/>
                </a:solidFill>
                <a:latin typeface="Calibri"/>
                <a:ea typeface="Calibri"/>
                <a:cs typeface="Calibri"/>
                <a:sym typeface="Calibri"/>
              </a:rPr>
              <a:t>manera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inclusiva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términos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como</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estudiante</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docente</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compañero</a:t>
            </a:r>
            <a:r>
              <a:rPr lang="en-US" sz="1100" b="0" i="0" u="none" strike="noStrike" cap="none" dirty="0">
                <a:solidFill>
                  <a:schemeClr val="lt1"/>
                </a:solidFill>
                <a:latin typeface="Calibri"/>
                <a:ea typeface="Calibri"/>
                <a:cs typeface="Calibri"/>
                <a:sym typeface="Calibri"/>
              </a:rPr>
              <a:t> u </a:t>
            </a:r>
            <a:r>
              <a:rPr lang="en-US" sz="1100" b="0" i="0" u="none" strike="noStrike" cap="none" dirty="0" err="1">
                <a:solidFill>
                  <a:schemeClr val="lt1"/>
                </a:solidFill>
                <a:latin typeface="Calibri"/>
                <a:ea typeface="Calibri"/>
                <a:cs typeface="Calibri"/>
                <a:sym typeface="Calibri"/>
              </a:rPr>
              <a:t>otras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palabras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equivalentes</a:t>
            </a:r>
            <a:r>
              <a:rPr lang="en-US" sz="1100" b="0" i="0" u="none" strike="noStrike" cap="none" dirty="0">
                <a:solidFill>
                  <a:schemeClr val="lt1"/>
                </a:solidFill>
                <a:latin typeface="Calibri"/>
                <a:ea typeface="Calibri"/>
                <a:cs typeface="Calibri"/>
                <a:sym typeface="Calibri"/>
              </a:rPr>
              <a:t> y </a:t>
            </a:r>
            <a:r>
              <a:rPr lang="en-US" sz="1100" b="0" i="0" u="none" strike="noStrike" cap="none" dirty="0" err="1">
                <a:solidFill>
                  <a:schemeClr val="lt1"/>
                </a:solidFill>
                <a:latin typeface="Calibri"/>
                <a:ea typeface="Calibri"/>
                <a:cs typeface="Calibri"/>
                <a:sym typeface="Calibri"/>
              </a:rPr>
              <a:t>sus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respectivos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plurales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es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decir</a:t>
            </a:r>
            <a:r>
              <a:rPr lang="en-US" sz="1100" b="0" i="0" u="none" strike="noStrike" cap="none" dirty="0">
                <a:solidFill>
                  <a:schemeClr val="lt1"/>
                </a:solidFill>
                <a:latin typeface="Calibri"/>
                <a:ea typeface="Calibri"/>
                <a:cs typeface="Calibri"/>
                <a:sym typeface="Calibri"/>
              </a:rPr>
              <a:t>, con </a:t>
            </a:r>
            <a:r>
              <a:rPr lang="en-US" sz="1100" b="0" i="0" u="none" strike="noStrike" cap="none" dirty="0" err="1">
                <a:solidFill>
                  <a:schemeClr val="lt1"/>
                </a:solidFill>
                <a:latin typeface="Calibri"/>
                <a:ea typeface="Calibri"/>
                <a:cs typeface="Calibri"/>
                <a:sym typeface="Calibri"/>
              </a:rPr>
              <a:t>ellas</a:t>
            </a:r>
            <a:r>
              <a:rPr lang="en-US" sz="1100" b="0" i="0" u="none" strike="noStrike" cap="none" dirty="0">
                <a:solidFill>
                  <a:schemeClr val="lt1"/>
                </a:solidFill>
                <a:latin typeface="Calibri"/>
                <a:ea typeface="Calibri"/>
                <a:cs typeface="Calibri"/>
                <a:sym typeface="Calibri"/>
              </a:rPr>
              <a:t>, se </a:t>
            </a:r>
            <a:r>
              <a:rPr lang="en-US" sz="1100" b="0" i="0" u="none" strike="noStrike" cap="none" dirty="0" err="1">
                <a:solidFill>
                  <a:schemeClr val="lt1"/>
                </a:solidFill>
                <a:latin typeface="Calibri"/>
                <a:ea typeface="Calibri"/>
                <a:cs typeface="Calibri"/>
                <a:sym typeface="Calibri"/>
              </a:rPr>
              <a:t>hace</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referencia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tanto</a:t>
            </a:r>
            <a:r>
              <a:rPr lang="en-US" sz="1100" b="0" i="0" u="none" strike="noStrike" cap="none" dirty="0">
                <a:solidFill>
                  <a:schemeClr val="lt1"/>
                </a:solidFill>
                <a:latin typeface="Calibri"/>
                <a:ea typeface="Calibri"/>
                <a:cs typeface="Calibri"/>
                <a:sym typeface="Calibri"/>
              </a:rPr>
              <a:t> a hombres </a:t>
            </a:r>
            <a:r>
              <a:rPr lang="en-US" sz="1100" b="0" i="0" u="none" strike="noStrike" cap="none" dirty="0" err="1">
                <a:solidFill>
                  <a:schemeClr val="lt1"/>
                </a:solidFill>
                <a:latin typeface="Calibri"/>
                <a:ea typeface="Calibri"/>
                <a:cs typeface="Calibri"/>
                <a:sym typeface="Calibri"/>
              </a:rPr>
              <a:t>como</a:t>
            </a:r>
            <a:r>
              <a:rPr lang="en-US" sz="1100" b="0" i="0" u="none" strike="noStrike" cap="none" dirty="0">
                <a:solidFill>
                  <a:schemeClr val="lt1"/>
                </a:solidFill>
                <a:latin typeface="Calibri"/>
                <a:ea typeface="Calibri"/>
                <a:cs typeface="Calibri"/>
                <a:sym typeface="Calibri"/>
              </a:rPr>
              <a:t> a </a:t>
            </a:r>
            <a:r>
              <a:rPr lang="en-US" sz="1100" b="0" i="0" u="none" strike="noStrike" cap="none" dirty="0" err="1">
                <a:solidFill>
                  <a:schemeClr val="lt1"/>
                </a:solidFill>
                <a:latin typeface="Calibri"/>
                <a:ea typeface="Calibri"/>
                <a:cs typeface="Calibri"/>
                <a:sym typeface="Calibri"/>
              </a:rPr>
              <a:t>mujeres</a:t>
            </a:r>
            <a:r>
              <a:rPr lang="en-US" sz="1100" b="0" i="0" u="none" strike="noStrike" cap="none" dirty="0">
                <a:solidFill>
                  <a:schemeClr val="lt1"/>
                </a:solidFill>
                <a:latin typeface="Calibri"/>
                <a:ea typeface="Calibri"/>
                <a:cs typeface="Calibri"/>
                <a:sym typeface="Calibri"/>
              </a:rPr>
              <a:t>.</a:t>
            </a:r>
            <a:endParaRPr sz="1100" b="0" i="0" u="none" strike="noStrike" cap="none" dirty="0">
              <a:solidFill>
                <a:schemeClr val="lt1"/>
              </a:solidFill>
              <a:latin typeface="Calibri"/>
              <a:ea typeface="Calibri"/>
              <a:cs typeface="Calibri"/>
              <a:sym typeface="Calibri"/>
            </a:endParaRPr>
          </a:p>
        </p:txBody>
      </p:sp>
      <p:sp>
        <p:nvSpPr>
          <p:cNvPr id="76" name="Google Shape;76;p1"/>
          <p:cNvSpPr txBox="1"/>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4</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6"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ED6B00"/>
                </a:solidFill>
                <a:latin typeface="Calibri"/>
                <a:ea typeface="Calibri"/>
                <a:cs typeface="Calibri"/>
                <a:sym typeface="Calibri"/>
              </a:rPr>
              <a:t>LOGÍSTICA </a:t>
            </a:r>
            <a:r>
              <a:rPr lang="en-US" sz="1200" b="0" i="0" u="none" strike="noStrike" cap="none" dirty="0">
                <a:solidFill>
                  <a:srgbClr val="ED6B00"/>
                </a:solidFill>
                <a:latin typeface="Calibri"/>
                <a:ea typeface="Calibri"/>
                <a:cs typeface="Calibri"/>
                <a:sym typeface="Calibri"/>
              </a:rPr>
              <a:t>| NIVEL 4° MEDIO</a:t>
            </a:r>
            <a:endParaRPr sz="1200" b="0" i="0" u="none" strike="noStrike" cap="none" dirty="0">
              <a:solidFill>
                <a:srgbClr val="ED6B00"/>
              </a:solidFill>
              <a:latin typeface="Calibri"/>
              <a:ea typeface="Calibri"/>
              <a:cs typeface="Calibri"/>
              <a:sym typeface="Calibri"/>
            </a:endParaRPr>
          </a:p>
        </p:txBody>
      </p:sp>
      <p:sp>
        <p:nvSpPr>
          <p:cNvPr id="14" name="Google Shape;61;p13"/>
          <p:cNvSpPr txBox="1">
            <a:spLocks/>
          </p:cNvSpPr>
          <p:nvPr/>
        </p:nvSpPr>
        <p:spPr>
          <a:xfrm>
            <a:off x="365425" y="2139140"/>
            <a:ext cx="2963563"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AR" sz="3600" b="1" dirty="0">
                <a:solidFill>
                  <a:srgbClr val="ED6B00"/>
                </a:solidFill>
                <a:latin typeface="Calibri" panose="020F0502020204030204" pitchFamily="34" charset="0"/>
                <a:ea typeface="Roboto"/>
                <a:cs typeface="Calibri" panose="020F0502020204030204" pitchFamily="34" charset="0"/>
                <a:sym typeface="Roboto"/>
              </a:rPr>
              <a:t>SEGURIDAD EN BODEGAS</a:t>
            </a:r>
            <a:endParaRPr lang="x-none" sz="3600" b="1" dirty="0">
              <a:solidFill>
                <a:srgbClr val="ED6B00"/>
              </a:solidFill>
              <a:latin typeface="Calibri" panose="020F0502020204030204" pitchFamily="34" charset="0"/>
              <a:ea typeface="Roboto"/>
              <a:cs typeface="Calibri" panose="020F0502020204030204" pitchFamily="34" charset="0"/>
              <a:sym typeface="Roboto"/>
            </a:endParaRPr>
          </a:p>
        </p:txBody>
      </p:sp>
      <p:pic>
        <p:nvPicPr>
          <p:cNvPr id="3" name="Imagen 2">
            <a:extLst>
              <a:ext uri="{FF2B5EF4-FFF2-40B4-BE49-F238E27FC236}">
                <a16:creationId xmlns:a16="http://schemas.microsoft.com/office/drawing/2014/main" id="{FCAE4515-6852-45A5-81A1-B7DC8A42263B}"/>
              </a:ext>
            </a:extLst>
          </p:cNvPr>
          <p:cNvPicPr>
            <a:picLocks noChangeAspect="1"/>
          </p:cNvPicPr>
          <p:nvPr/>
        </p:nvPicPr>
        <p:blipFill>
          <a:blip r:embed="rId3"/>
          <a:stretch>
            <a:fillRect/>
          </a:stretch>
        </p:blipFill>
        <p:spPr>
          <a:xfrm>
            <a:off x="2449303" y="2887000"/>
            <a:ext cx="6393283" cy="334777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3" name="Rectángulo: esquinas redondeadas 12">
            <a:extLst>
              <a:ext uri="{FF2B5EF4-FFF2-40B4-BE49-F238E27FC236}">
                <a16:creationId xmlns:a16="http://schemas.microsoft.com/office/drawing/2014/main" id="{DF697D32-48AB-476A-A161-1F03B4DC4058}"/>
              </a:ext>
            </a:extLst>
          </p:cNvPr>
          <p:cNvSpPr/>
          <p:nvPr/>
        </p:nvSpPr>
        <p:spPr>
          <a:xfrm>
            <a:off x="579587" y="3985210"/>
            <a:ext cx="8637761" cy="2234666"/>
          </a:xfrm>
          <a:prstGeom prst="roundRect">
            <a:avLst>
              <a:gd name="adj" fmla="val 5302"/>
            </a:avLst>
          </a:prstGeom>
          <a:solidFill>
            <a:schemeClr val="bg1"/>
          </a:solidFill>
          <a:ln>
            <a:solidFill>
              <a:schemeClr val="bg2">
                <a:lumMod val="20000"/>
                <a:lumOff val="80000"/>
              </a:schemeClr>
            </a:solid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Google Shape;174;p6">
            <a:extLst>
              <a:ext uri="{FF2B5EF4-FFF2-40B4-BE49-F238E27FC236}">
                <a16:creationId xmlns:a16="http://schemas.microsoft.com/office/drawing/2014/main" id="{6DD75A55-8713-47A9-B216-3D6A1420C6C7}"/>
              </a:ext>
            </a:extLst>
          </p:cNvPr>
          <p:cNvSpPr txBox="1"/>
          <p:nvPr/>
        </p:nvSpPr>
        <p:spPr>
          <a:xfrm>
            <a:off x="624624" y="2302550"/>
            <a:ext cx="6128243" cy="1477287"/>
          </a:xfrm>
          <a:prstGeom prst="rect">
            <a:avLst/>
          </a:prstGeom>
          <a:noFill/>
          <a:ln>
            <a:noFill/>
          </a:ln>
        </p:spPr>
        <p:txBody>
          <a:bodyPr spcFirstLastPara="1" wrap="square" lIns="91425" tIns="45700" rIns="91425" bIns="45700" anchor="t" anchorCtr="0">
            <a:spAutoFit/>
          </a:bodyPr>
          <a:lstStyle/>
          <a:p>
            <a:pPr>
              <a:spcAft>
                <a:spcPts val="1200"/>
              </a:spcAft>
            </a:pPr>
            <a:r>
              <a:rPr lang="es-CL" sz="1600" dirty="0">
                <a:solidFill>
                  <a:schemeClr val="tx1"/>
                </a:solidFill>
                <a:latin typeface="Calibri" panose="020F0502020204030204" pitchFamily="34" charset="0"/>
                <a:cs typeface="Calibri" panose="020F0502020204030204" pitchFamily="34" charset="0"/>
              </a:rPr>
              <a:t>Establece las condiciones, normas y procedimientos aplicables al transporte de carga, por calles y caminos, de sustancias o productos que, por sus características, sean peligrosas o representen riesgos para la salud de las personas, para la seguridad pública o el medioambiente, el decreto está distribuido con las siguientes pautas:</a:t>
            </a:r>
            <a:endParaRPr dirty="0">
              <a:solidFill>
                <a:schemeClr val="tx1"/>
              </a:solidFill>
              <a:latin typeface="Calibri" panose="020F0502020204030204" pitchFamily="34" charset="0"/>
              <a:cs typeface="Calibri" panose="020F0502020204030204" pitchFamily="34" charset="0"/>
            </a:endParaRPr>
          </a:p>
        </p:txBody>
      </p:sp>
      <p:sp>
        <p:nvSpPr>
          <p:cNvPr id="4" name="Google Shape;178;p6">
            <a:extLst>
              <a:ext uri="{FF2B5EF4-FFF2-40B4-BE49-F238E27FC236}">
                <a16:creationId xmlns:a16="http://schemas.microsoft.com/office/drawing/2014/main" id="{25EA2C6B-D791-418C-8BCE-DAB20BFBB4F8}"/>
              </a:ext>
            </a:extLst>
          </p:cNvPr>
          <p:cNvSpPr txBox="1"/>
          <p:nvPr/>
        </p:nvSpPr>
        <p:spPr>
          <a:xfrm>
            <a:off x="366449" y="1284579"/>
            <a:ext cx="7535531"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a:solidFill>
                  <a:srgbClr val="ED6B00"/>
                </a:solidFill>
                <a:latin typeface="Calibri"/>
                <a:ea typeface="Calibri"/>
                <a:cs typeface="Calibri"/>
                <a:sym typeface="Calibri"/>
              </a:rPr>
              <a:t>DECRETO 298: </a:t>
            </a:r>
            <a:r>
              <a:rPr lang="en-US" sz="2800" b="0" i="0" u="none" strike="noStrike" cap="none" dirty="0">
                <a:solidFill>
                  <a:srgbClr val="A93501"/>
                </a:solidFill>
                <a:latin typeface="Calibri"/>
                <a:ea typeface="Calibri"/>
                <a:cs typeface="Calibri"/>
                <a:sym typeface="Calibri"/>
              </a:rPr>
              <a:t>REGLAMENTA TRANSPORTE DE CARGAS PELIGROSAS POR CALLES Y CAMINOS</a:t>
            </a:r>
            <a:endParaRPr sz="3100" b="0" i="0" u="none" strike="noStrike" cap="none" dirty="0">
              <a:solidFill>
                <a:srgbClr val="A93501"/>
              </a:solidFill>
              <a:latin typeface="Calibri"/>
              <a:ea typeface="Calibri"/>
              <a:cs typeface="Calibri"/>
              <a:sym typeface="Calibri"/>
            </a:endParaRPr>
          </a:p>
        </p:txBody>
      </p:sp>
      <p:sp>
        <p:nvSpPr>
          <p:cNvPr id="5" name="Rectángulo: esquinas redondeadas 4">
            <a:extLst>
              <a:ext uri="{FF2B5EF4-FFF2-40B4-BE49-F238E27FC236}">
                <a16:creationId xmlns:a16="http://schemas.microsoft.com/office/drawing/2014/main" id="{D5C4C637-6CA7-42C7-96F3-6693F599E782}"/>
              </a:ext>
            </a:extLst>
          </p:cNvPr>
          <p:cNvSpPr/>
          <p:nvPr/>
        </p:nvSpPr>
        <p:spPr>
          <a:xfrm>
            <a:off x="717534" y="4968476"/>
            <a:ext cx="1509897" cy="792302"/>
          </a:xfrm>
          <a:prstGeom prst="roundRect">
            <a:avLst>
              <a:gd name="adj" fmla="val 50000"/>
            </a:avLst>
          </a:prstGeom>
          <a:solidFill>
            <a:srgbClr val="F7E3D1"/>
          </a:solidFill>
          <a:ln w="12700">
            <a:solidFill>
              <a:srgbClr val="ED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rgbClr val="ED6B00"/>
                </a:solidFill>
                <a:latin typeface="Calibri" panose="020F0502020204030204" pitchFamily="34" charset="0"/>
                <a:cs typeface="Calibri" panose="020F0502020204030204" pitchFamily="34" charset="0"/>
              </a:rPr>
              <a:t>Definir conceptos</a:t>
            </a:r>
          </a:p>
        </p:txBody>
      </p:sp>
      <p:sp>
        <p:nvSpPr>
          <p:cNvPr id="6" name="Rectángulo: esquinas redondeadas 5">
            <a:extLst>
              <a:ext uri="{FF2B5EF4-FFF2-40B4-BE49-F238E27FC236}">
                <a16:creationId xmlns:a16="http://schemas.microsoft.com/office/drawing/2014/main" id="{959906BA-5BD6-4454-9C77-B309BA16C815}"/>
              </a:ext>
            </a:extLst>
          </p:cNvPr>
          <p:cNvSpPr/>
          <p:nvPr/>
        </p:nvSpPr>
        <p:spPr>
          <a:xfrm>
            <a:off x="2351519" y="4968476"/>
            <a:ext cx="1509898" cy="792302"/>
          </a:xfrm>
          <a:prstGeom prst="roundRect">
            <a:avLst>
              <a:gd name="adj" fmla="val 50000"/>
            </a:avLst>
          </a:prstGeom>
          <a:solidFill>
            <a:srgbClr val="F7E3D1"/>
          </a:solidFill>
          <a:ln w="12700">
            <a:solidFill>
              <a:srgbClr val="ED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rgbClr val="ED6B00"/>
                </a:solidFill>
                <a:latin typeface="Calibri" panose="020F0502020204030204" pitchFamily="34" charset="0"/>
                <a:cs typeface="Calibri" panose="020F0502020204030204" pitchFamily="34" charset="0"/>
              </a:rPr>
              <a:t>Fijar criterios y exigencias</a:t>
            </a:r>
          </a:p>
        </p:txBody>
      </p:sp>
      <p:sp>
        <p:nvSpPr>
          <p:cNvPr id="7" name="Rectángulo: esquinas redondeadas 6">
            <a:extLst>
              <a:ext uri="{FF2B5EF4-FFF2-40B4-BE49-F238E27FC236}">
                <a16:creationId xmlns:a16="http://schemas.microsoft.com/office/drawing/2014/main" id="{CA32385E-624F-455F-8466-0DA5D01E7FCC}"/>
              </a:ext>
            </a:extLst>
          </p:cNvPr>
          <p:cNvSpPr/>
          <p:nvPr/>
        </p:nvSpPr>
        <p:spPr>
          <a:xfrm>
            <a:off x="3985505" y="4968476"/>
            <a:ext cx="1509898" cy="792302"/>
          </a:xfrm>
          <a:prstGeom prst="roundRect">
            <a:avLst>
              <a:gd name="adj" fmla="val 50000"/>
            </a:avLst>
          </a:prstGeom>
          <a:solidFill>
            <a:srgbClr val="F7E3D1"/>
          </a:solidFill>
          <a:ln w="12700">
            <a:solidFill>
              <a:srgbClr val="ED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rgbClr val="ED6B00"/>
                </a:solidFill>
                <a:latin typeface="Calibri" panose="020F0502020204030204" pitchFamily="34" charset="0"/>
                <a:cs typeface="Calibri" panose="020F0502020204030204" pitchFamily="34" charset="0"/>
              </a:rPr>
              <a:t>Mejorar la seguridad de las carreteras</a:t>
            </a:r>
          </a:p>
        </p:txBody>
      </p:sp>
      <p:sp>
        <p:nvSpPr>
          <p:cNvPr id="8" name="Rectángulo: esquinas redondeadas 7">
            <a:extLst>
              <a:ext uri="{FF2B5EF4-FFF2-40B4-BE49-F238E27FC236}">
                <a16:creationId xmlns:a16="http://schemas.microsoft.com/office/drawing/2014/main" id="{B410EAFE-791C-4680-A87A-A5BC010481E1}"/>
              </a:ext>
            </a:extLst>
          </p:cNvPr>
          <p:cNvSpPr/>
          <p:nvPr/>
        </p:nvSpPr>
        <p:spPr>
          <a:xfrm>
            <a:off x="5619491" y="4968476"/>
            <a:ext cx="1509899" cy="792302"/>
          </a:xfrm>
          <a:prstGeom prst="roundRect">
            <a:avLst>
              <a:gd name="adj" fmla="val 50000"/>
            </a:avLst>
          </a:prstGeom>
          <a:solidFill>
            <a:srgbClr val="F7E3D1"/>
          </a:solidFill>
          <a:ln w="12700">
            <a:solidFill>
              <a:srgbClr val="ED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rgbClr val="ED6B00"/>
                </a:solidFill>
                <a:latin typeface="Calibri" panose="020F0502020204030204" pitchFamily="34" charset="0"/>
                <a:cs typeface="Calibri" panose="020F0502020204030204" pitchFamily="34" charset="0"/>
              </a:rPr>
              <a:t>Facilitar fiscalización</a:t>
            </a:r>
          </a:p>
        </p:txBody>
      </p:sp>
      <p:sp>
        <p:nvSpPr>
          <p:cNvPr id="9" name="Google Shape;167;p5">
            <a:extLst>
              <a:ext uri="{FF2B5EF4-FFF2-40B4-BE49-F238E27FC236}">
                <a16:creationId xmlns:a16="http://schemas.microsoft.com/office/drawing/2014/main" id="{BC044F1B-06B1-4D5E-9C79-FE6C14E53B44}"/>
              </a:ext>
            </a:extLst>
          </p:cNvPr>
          <p:cNvSpPr txBox="1"/>
          <p:nvPr/>
        </p:nvSpPr>
        <p:spPr>
          <a:xfrm>
            <a:off x="2879108" y="4210143"/>
            <a:ext cx="3962046"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dirty="0">
                <a:solidFill>
                  <a:srgbClr val="ED6B00"/>
                </a:solidFill>
                <a:latin typeface="Calibri"/>
                <a:ea typeface="Calibri"/>
                <a:cs typeface="Calibri"/>
                <a:sym typeface="Calibri"/>
              </a:rPr>
              <a:t>PRINCIPALES OBJETIVOS </a:t>
            </a:r>
            <a:r>
              <a:rPr lang="en-US" sz="2000" b="0" i="0" u="none" strike="noStrike" cap="none" dirty="0">
                <a:solidFill>
                  <a:srgbClr val="A93501"/>
                </a:solidFill>
                <a:latin typeface="Calibri"/>
                <a:ea typeface="Calibri"/>
                <a:cs typeface="Calibri"/>
                <a:sym typeface="Calibri"/>
              </a:rPr>
              <a:t>DS 298</a:t>
            </a:r>
            <a:endParaRPr sz="2000" b="1" i="0" u="none" strike="noStrike" cap="none" dirty="0">
              <a:solidFill>
                <a:srgbClr val="A93501"/>
              </a:solidFill>
              <a:latin typeface="Calibri"/>
              <a:ea typeface="Calibri"/>
              <a:cs typeface="Calibri"/>
              <a:sym typeface="Calibri"/>
            </a:endParaRPr>
          </a:p>
        </p:txBody>
      </p:sp>
      <p:sp>
        <p:nvSpPr>
          <p:cNvPr id="12" name="Rectángulo: esquinas redondeadas 11">
            <a:extLst>
              <a:ext uri="{FF2B5EF4-FFF2-40B4-BE49-F238E27FC236}">
                <a16:creationId xmlns:a16="http://schemas.microsoft.com/office/drawing/2014/main" id="{8032F9DC-CFAE-4782-A505-409072AF1A88}"/>
              </a:ext>
            </a:extLst>
          </p:cNvPr>
          <p:cNvSpPr/>
          <p:nvPr/>
        </p:nvSpPr>
        <p:spPr>
          <a:xfrm>
            <a:off x="7253478" y="4968476"/>
            <a:ext cx="1802505" cy="792302"/>
          </a:xfrm>
          <a:prstGeom prst="roundRect">
            <a:avLst>
              <a:gd name="adj" fmla="val 50000"/>
            </a:avLst>
          </a:prstGeom>
          <a:solidFill>
            <a:srgbClr val="F7E3D1"/>
          </a:solidFill>
          <a:ln w="12700">
            <a:solidFill>
              <a:srgbClr val="ED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rgbClr val="ED6B00"/>
                </a:solidFill>
                <a:latin typeface="Calibri" panose="020F0502020204030204" pitchFamily="34" charset="0"/>
                <a:cs typeface="Calibri" panose="020F0502020204030204" pitchFamily="34" charset="0"/>
              </a:rPr>
              <a:t>Establecer las responsabilidades de un accidente</a:t>
            </a:r>
          </a:p>
        </p:txBody>
      </p:sp>
    </p:spTree>
    <p:extLst>
      <p:ext uri="{BB962C8B-B14F-4D97-AF65-F5344CB8AC3E}">
        <p14:creationId xmlns:p14="http://schemas.microsoft.com/office/powerpoint/2010/main" val="535913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0" name="Google Shape;174;p6">
            <a:extLst>
              <a:ext uri="{FF2B5EF4-FFF2-40B4-BE49-F238E27FC236}">
                <a16:creationId xmlns:a16="http://schemas.microsoft.com/office/drawing/2014/main" id="{6DD75A55-8713-47A9-B216-3D6A1420C6C7}"/>
              </a:ext>
            </a:extLst>
          </p:cNvPr>
          <p:cNvSpPr txBox="1"/>
          <p:nvPr/>
        </p:nvSpPr>
        <p:spPr>
          <a:xfrm>
            <a:off x="624624" y="2128054"/>
            <a:ext cx="6128243" cy="492402"/>
          </a:xfrm>
          <a:prstGeom prst="rect">
            <a:avLst/>
          </a:prstGeom>
          <a:noFill/>
          <a:ln>
            <a:noFill/>
          </a:ln>
        </p:spPr>
        <p:txBody>
          <a:bodyPr spcFirstLastPara="1" wrap="square" lIns="91425" tIns="45700" rIns="91425" bIns="45700" anchor="t" anchorCtr="0">
            <a:spAutoFit/>
          </a:bodyPr>
          <a:lstStyle/>
          <a:p>
            <a:pPr>
              <a:spcAft>
                <a:spcPts val="1200"/>
              </a:spcAft>
            </a:pPr>
            <a:r>
              <a:rPr lang="es-CL" sz="1600" dirty="0">
                <a:solidFill>
                  <a:schemeClr val="tx1"/>
                </a:solidFill>
                <a:latin typeface="Calibri" panose="020F0502020204030204" pitchFamily="34" charset="0"/>
                <a:cs typeface="Calibri" panose="020F0502020204030204" pitchFamily="34" charset="0"/>
              </a:rPr>
              <a:t>El decreto está distribuido con las siguientes pautas:</a:t>
            </a:r>
            <a:endParaRPr dirty="0">
              <a:solidFill>
                <a:schemeClr val="tx1"/>
              </a:solidFill>
              <a:latin typeface="Calibri" panose="020F0502020204030204" pitchFamily="34" charset="0"/>
              <a:cs typeface="Calibri" panose="020F0502020204030204" pitchFamily="34" charset="0"/>
            </a:endParaRPr>
          </a:p>
        </p:txBody>
      </p:sp>
      <p:sp>
        <p:nvSpPr>
          <p:cNvPr id="4" name="Google Shape;178;p6">
            <a:extLst>
              <a:ext uri="{FF2B5EF4-FFF2-40B4-BE49-F238E27FC236}">
                <a16:creationId xmlns:a16="http://schemas.microsoft.com/office/drawing/2014/main" id="{25EA2C6B-D791-418C-8BCE-DAB20BFBB4F8}"/>
              </a:ext>
            </a:extLst>
          </p:cNvPr>
          <p:cNvSpPr txBox="1"/>
          <p:nvPr/>
        </p:nvSpPr>
        <p:spPr>
          <a:xfrm>
            <a:off x="366449" y="1384158"/>
            <a:ext cx="7535531"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a:solidFill>
                  <a:srgbClr val="ED6B00"/>
                </a:solidFill>
                <a:latin typeface="Calibri"/>
                <a:ea typeface="Calibri"/>
                <a:cs typeface="Calibri"/>
                <a:sym typeface="Calibri"/>
              </a:rPr>
              <a:t>DECRETO 298: </a:t>
            </a:r>
            <a:r>
              <a:rPr lang="en-US" sz="2800" b="0" i="0" u="none" strike="noStrike" cap="none" dirty="0">
                <a:solidFill>
                  <a:srgbClr val="A93501"/>
                </a:solidFill>
                <a:latin typeface="Calibri"/>
                <a:ea typeface="Calibri"/>
                <a:cs typeface="Calibri"/>
                <a:sym typeface="Calibri"/>
              </a:rPr>
              <a:t>REGLAMENTA TRANSPORTE DE CARGAS PELIGROSAS POR CALLES Y CAMINOS</a:t>
            </a:r>
            <a:endParaRPr sz="3100" b="0" i="0" u="none" strike="noStrike" cap="none" dirty="0">
              <a:solidFill>
                <a:srgbClr val="A93501"/>
              </a:solidFill>
              <a:latin typeface="Calibri"/>
              <a:ea typeface="Calibri"/>
              <a:cs typeface="Calibri"/>
              <a:sym typeface="Calibri"/>
            </a:endParaRPr>
          </a:p>
        </p:txBody>
      </p:sp>
      <p:grpSp>
        <p:nvGrpSpPr>
          <p:cNvPr id="44" name="Grupo 43">
            <a:extLst>
              <a:ext uri="{FF2B5EF4-FFF2-40B4-BE49-F238E27FC236}">
                <a16:creationId xmlns:a16="http://schemas.microsoft.com/office/drawing/2014/main" id="{AC85A6F5-EC92-482A-A1D5-B9D757C5BC64}"/>
              </a:ext>
            </a:extLst>
          </p:cNvPr>
          <p:cNvGrpSpPr/>
          <p:nvPr/>
        </p:nvGrpSpPr>
        <p:grpSpPr>
          <a:xfrm>
            <a:off x="7094521" y="2689489"/>
            <a:ext cx="1697409" cy="1865946"/>
            <a:chOff x="6395274" y="2691031"/>
            <a:chExt cx="1697409" cy="1865946"/>
          </a:xfrm>
        </p:grpSpPr>
        <p:sp>
          <p:nvSpPr>
            <p:cNvPr id="28" name="Rectángulo: esquinas redondeadas 27">
              <a:extLst>
                <a:ext uri="{FF2B5EF4-FFF2-40B4-BE49-F238E27FC236}">
                  <a16:creationId xmlns:a16="http://schemas.microsoft.com/office/drawing/2014/main" id="{0AA1DD86-85D4-4C59-9BC6-E7BB0AE43A85}"/>
                </a:ext>
              </a:extLst>
            </p:cNvPr>
            <p:cNvSpPr/>
            <p:nvPr/>
          </p:nvSpPr>
          <p:spPr>
            <a:xfrm>
              <a:off x="6395274" y="2691031"/>
              <a:ext cx="1697409" cy="1339619"/>
            </a:xfrm>
            <a:prstGeom prst="roundRect">
              <a:avLst>
                <a:gd name="adj" fmla="val 5302"/>
              </a:avLst>
            </a:prstGeom>
            <a:solidFill>
              <a:srgbClr val="ED6B00"/>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CL" sz="2400" b="1" dirty="0">
                  <a:latin typeface="Calibri" panose="020F0502020204030204" pitchFamily="34" charset="0"/>
                  <a:cs typeface="Calibri" panose="020F0502020204030204" pitchFamily="34" charset="0"/>
                </a:rPr>
                <a:t>4</a:t>
              </a:r>
            </a:p>
          </p:txBody>
        </p:sp>
        <p:sp>
          <p:nvSpPr>
            <p:cNvPr id="19" name="Rectángulo: esquinas redondeadas 18">
              <a:extLst>
                <a:ext uri="{FF2B5EF4-FFF2-40B4-BE49-F238E27FC236}">
                  <a16:creationId xmlns:a16="http://schemas.microsoft.com/office/drawing/2014/main" id="{DA0D412D-E011-4517-A0E3-74DDED85D0B5}"/>
                </a:ext>
              </a:extLst>
            </p:cNvPr>
            <p:cNvSpPr/>
            <p:nvPr/>
          </p:nvSpPr>
          <p:spPr>
            <a:xfrm>
              <a:off x="6395275" y="3217358"/>
              <a:ext cx="1697407" cy="1339619"/>
            </a:xfrm>
            <a:prstGeom prst="roundRect">
              <a:avLst>
                <a:gd name="adj" fmla="val 5302"/>
              </a:avLst>
            </a:prstGeom>
            <a:solidFill>
              <a:schemeClr val="bg1"/>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solidFill>
                    <a:srgbClr val="A93501"/>
                  </a:solidFill>
                  <a:latin typeface="Calibri" panose="020F0502020204030204" pitchFamily="34" charset="0"/>
                  <a:cs typeface="Calibri" panose="020F0502020204030204" pitchFamily="34" charset="0"/>
                </a:rPr>
                <a:t>Personas que participan en las operaciones de transporte</a:t>
              </a:r>
            </a:p>
          </p:txBody>
        </p:sp>
        <p:pic>
          <p:nvPicPr>
            <p:cNvPr id="3" name="Imagen 2">
              <a:extLst>
                <a:ext uri="{FF2B5EF4-FFF2-40B4-BE49-F238E27FC236}">
                  <a16:creationId xmlns:a16="http://schemas.microsoft.com/office/drawing/2014/main" id="{008B9E51-1AA4-4433-9032-AF39071A3347}"/>
                </a:ext>
              </a:extLst>
            </p:cNvPr>
            <p:cNvPicPr>
              <a:picLocks noChangeAspect="1"/>
            </p:cNvPicPr>
            <p:nvPr/>
          </p:nvPicPr>
          <p:blipFill>
            <a:blip r:embed="rId3"/>
            <a:stretch>
              <a:fillRect/>
            </a:stretch>
          </p:blipFill>
          <p:spPr>
            <a:xfrm>
              <a:off x="7056689" y="2800593"/>
              <a:ext cx="374578" cy="283876"/>
            </a:xfrm>
            <a:prstGeom prst="rect">
              <a:avLst/>
            </a:prstGeom>
          </p:spPr>
        </p:pic>
      </p:grpSp>
      <p:grpSp>
        <p:nvGrpSpPr>
          <p:cNvPr id="50" name="Grupo 49">
            <a:extLst>
              <a:ext uri="{FF2B5EF4-FFF2-40B4-BE49-F238E27FC236}">
                <a16:creationId xmlns:a16="http://schemas.microsoft.com/office/drawing/2014/main" id="{696370B5-E0BE-42B5-A4B0-7DAD66416137}"/>
              </a:ext>
            </a:extLst>
          </p:cNvPr>
          <p:cNvGrpSpPr/>
          <p:nvPr/>
        </p:nvGrpSpPr>
        <p:grpSpPr>
          <a:xfrm>
            <a:off x="3241328" y="4751168"/>
            <a:ext cx="1697409" cy="1884271"/>
            <a:chOff x="708392" y="4752710"/>
            <a:chExt cx="1697409" cy="1884271"/>
          </a:xfrm>
        </p:grpSpPr>
        <p:sp>
          <p:nvSpPr>
            <p:cNvPr id="29" name="Rectángulo: esquinas redondeadas 28">
              <a:extLst>
                <a:ext uri="{FF2B5EF4-FFF2-40B4-BE49-F238E27FC236}">
                  <a16:creationId xmlns:a16="http://schemas.microsoft.com/office/drawing/2014/main" id="{C0FBFCE3-CA8E-4A75-B3E5-5DED39B0E170}"/>
                </a:ext>
              </a:extLst>
            </p:cNvPr>
            <p:cNvSpPr/>
            <p:nvPr/>
          </p:nvSpPr>
          <p:spPr>
            <a:xfrm>
              <a:off x="708392" y="4752710"/>
              <a:ext cx="1697409" cy="1339619"/>
            </a:xfrm>
            <a:prstGeom prst="roundRect">
              <a:avLst>
                <a:gd name="adj" fmla="val 5302"/>
              </a:avLst>
            </a:prstGeom>
            <a:solidFill>
              <a:srgbClr val="ED6B00"/>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CL" sz="2400" b="1" dirty="0">
                  <a:latin typeface="Calibri" panose="020F0502020204030204" pitchFamily="34" charset="0"/>
                  <a:cs typeface="Calibri" panose="020F0502020204030204" pitchFamily="34" charset="0"/>
                </a:rPr>
                <a:t>5</a:t>
              </a:r>
            </a:p>
          </p:txBody>
        </p:sp>
        <p:sp>
          <p:nvSpPr>
            <p:cNvPr id="21" name="Rectángulo: esquinas redondeadas 20">
              <a:extLst>
                <a:ext uri="{FF2B5EF4-FFF2-40B4-BE49-F238E27FC236}">
                  <a16:creationId xmlns:a16="http://schemas.microsoft.com/office/drawing/2014/main" id="{136A0E2B-D691-403F-BBFC-DEDA743EAB61}"/>
                </a:ext>
              </a:extLst>
            </p:cNvPr>
            <p:cNvSpPr/>
            <p:nvPr/>
          </p:nvSpPr>
          <p:spPr>
            <a:xfrm>
              <a:off x="708392" y="5297362"/>
              <a:ext cx="1697408" cy="1339619"/>
            </a:xfrm>
            <a:prstGeom prst="roundRect">
              <a:avLst>
                <a:gd name="adj" fmla="val 5302"/>
              </a:avLst>
            </a:prstGeom>
            <a:solidFill>
              <a:schemeClr val="bg1"/>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solidFill>
                    <a:srgbClr val="A93501"/>
                  </a:solidFill>
                  <a:latin typeface="Calibri" panose="020F0502020204030204" pitchFamily="34" charset="0"/>
                  <a:cs typeface="Calibri" panose="020F0502020204030204" pitchFamily="34" charset="0"/>
                </a:rPr>
                <a:t>Obligaciones del transportista</a:t>
              </a:r>
            </a:p>
          </p:txBody>
        </p:sp>
        <p:pic>
          <p:nvPicPr>
            <p:cNvPr id="33" name="Imagen 32">
              <a:extLst>
                <a:ext uri="{FF2B5EF4-FFF2-40B4-BE49-F238E27FC236}">
                  <a16:creationId xmlns:a16="http://schemas.microsoft.com/office/drawing/2014/main" id="{E867E17A-641F-4EE7-BF0A-D15C5F0E4207}"/>
                </a:ext>
              </a:extLst>
            </p:cNvPr>
            <p:cNvPicPr>
              <a:picLocks noChangeAspect="1"/>
            </p:cNvPicPr>
            <p:nvPr/>
          </p:nvPicPr>
          <p:blipFill>
            <a:blip r:embed="rId4"/>
            <a:stretch>
              <a:fillRect/>
            </a:stretch>
          </p:blipFill>
          <p:spPr>
            <a:xfrm>
              <a:off x="1318470" y="4843603"/>
              <a:ext cx="477253" cy="326970"/>
            </a:xfrm>
            <a:prstGeom prst="rect">
              <a:avLst/>
            </a:prstGeom>
          </p:spPr>
        </p:pic>
      </p:grpSp>
      <p:grpSp>
        <p:nvGrpSpPr>
          <p:cNvPr id="49" name="Grupo 48">
            <a:extLst>
              <a:ext uri="{FF2B5EF4-FFF2-40B4-BE49-F238E27FC236}">
                <a16:creationId xmlns:a16="http://schemas.microsoft.com/office/drawing/2014/main" id="{DA425A7C-57B3-444B-88F6-0CF162E68340}"/>
              </a:ext>
            </a:extLst>
          </p:cNvPr>
          <p:cNvGrpSpPr/>
          <p:nvPr/>
        </p:nvGrpSpPr>
        <p:grpSpPr>
          <a:xfrm>
            <a:off x="1314732" y="2671164"/>
            <a:ext cx="1697409" cy="1884271"/>
            <a:chOff x="708392" y="2672706"/>
            <a:chExt cx="1697409" cy="1884271"/>
          </a:xfrm>
        </p:grpSpPr>
        <p:sp>
          <p:nvSpPr>
            <p:cNvPr id="13" name="Rectángulo: esquinas redondeadas 12">
              <a:extLst>
                <a:ext uri="{FF2B5EF4-FFF2-40B4-BE49-F238E27FC236}">
                  <a16:creationId xmlns:a16="http://schemas.microsoft.com/office/drawing/2014/main" id="{DF697D32-48AB-476A-A161-1F03B4DC4058}"/>
                </a:ext>
              </a:extLst>
            </p:cNvPr>
            <p:cNvSpPr/>
            <p:nvPr/>
          </p:nvSpPr>
          <p:spPr>
            <a:xfrm>
              <a:off x="708392" y="2672706"/>
              <a:ext cx="1697409" cy="1339619"/>
            </a:xfrm>
            <a:prstGeom prst="roundRect">
              <a:avLst>
                <a:gd name="adj" fmla="val 5302"/>
              </a:avLst>
            </a:prstGeom>
            <a:solidFill>
              <a:srgbClr val="ED6B00"/>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CL" sz="2400" b="1" dirty="0">
                  <a:latin typeface="Calibri" panose="020F0502020204030204" pitchFamily="34" charset="0"/>
                  <a:cs typeface="Calibri" panose="020F0502020204030204" pitchFamily="34" charset="0"/>
                </a:rPr>
                <a:t>1</a:t>
              </a:r>
            </a:p>
          </p:txBody>
        </p:sp>
        <p:sp>
          <p:nvSpPr>
            <p:cNvPr id="11" name="Rectángulo: esquinas redondeadas 10">
              <a:extLst>
                <a:ext uri="{FF2B5EF4-FFF2-40B4-BE49-F238E27FC236}">
                  <a16:creationId xmlns:a16="http://schemas.microsoft.com/office/drawing/2014/main" id="{062CBCF0-336C-43A4-B2A8-A550F4BC74A4}"/>
                </a:ext>
              </a:extLst>
            </p:cNvPr>
            <p:cNvSpPr/>
            <p:nvPr/>
          </p:nvSpPr>
          <p:spPr>
            <a:xfrm>
              <a:off x="708392" y="3217358"/>
              <a:ext cx="1697409" cy="1339619"/>
            </a:xfrm>
            <a:prstGeom prst="roundRect">
              <a:avLst>
                <a:gd name="adj" fmla="val 5302"/>
              </a:avLst>
            </a:prstGeom>
            <a:solidFill>
              <a:schemeClr val="bg1"/>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A93501"/>
                  </a:solidFill>
                  <a:latin typeface="Calibri" panose="020F0502020204030204" pitchFamily="34" charset="0"/>
                  <a:cs typeface="Calibri" panose="020F0502020204030204" pitchFamily="34" charset="0"/>
                </a:rPr>
                <a:t>Vehículos</a:t>
              </a:r>
              <a:r>
                <a:rPr lang="es-CL" sz="1600" b="1" dirty="0">
                  <a:solidFill>
                    <a:srgbClr val="A93501"/>
                  </a:solidFill>
                  <a:latin typeface="Calibri" panose="020F0502020204030204" pitchFamily="34" charset="0"/>
                  <a:cs typeface="Calibri" panose="020F0502020204030204" pitchFamily="34" charset="0"/>
                </a:rPr>
                <a:t> y su equipamiento</a:t>
              </a:r>
            </a:p>
          </p:txBody>
        </p:sp>
        <p:pic>
          <p:nvPicPr>
            <p:cNvPr id="35" name="Imagen 34">
              <a:extLst>
                <a:ext uri="{FF2B5EF4-FFF2-40B4-BE49-F238E27FC236}">
                  <a16:creationId xmlns:a16="http://schemas.microsoft.com/office/drawing/2014/main" id="{212FE120-B9E1-40BC-A830-766E213D41ED}"/>
                </a:ext>
              </a:extLst>
            </p:cNvPr>
            <p:cNvPicPr>
              <a:picLocks noChangeAspect="1"/>
            </p:cNvPicPr>
            <p:nvPr/>
          </p:nvPicPr>
          <p:blipFill>
            <a:blip r:embed="rId5"/>
            <a:stretch>
              <a:fillRect/>
            </a:stretch>
          </p:blipFill>
          <p:spPr>
            <a:xfrm>
              <a:off x="1298363" y="2822781"/>
              <a:ext cx="517467" cy="244503"/>
            </a:xfrm>
            <a:prstGeom prst="rect">
              <a:avLst/>
            </a:prstGeom>
          </p:spPr>
        </p:pic>
      </p:grpSp>
      <p:grpSp>
        <p:nvGrpSpPr>
          <p:cNvPr id="48" name="Grupo 47">
            <a:extLst>
              <a:ext uri="{FF2B5EF4-FFF2-40B4-BE49-F238E27FC236}">
                <a16:creationId xmlns:a16="http://schemas.microsoft.com/office/drawing/2014/main" id="{94F91E9A-C464-40AC-A660-AE622E1E6ED7}"/>
              </a:ext>
            </a:extLst>
          </p:cNvPr>
          <p:cNvGrpSpPr/>
          <p:nvPr/>
        </p:nvGrpSpPr>
        <p:grpSpPr>
          <a:xfrm>
            <a:off x="3241328" y="2671164"/>
            <a:ext cx="1697409" cy="1884271"/>
            <a:chOff x="2537192" y="2672706"/>
            <a:chExt cx="1697409" cy="1884271"/>
          </a:xfrm>
        </p:grpSpPr>
        <p:sp>
          <p:nvSpPr>
            <p:cNvPr id="26" name="Rectángulo: esquinas redondeadas 25">
              <a:extLst>
                <a:ext uri="{FF2B5EF4-FFF2-40B4-BE49-F238E27FC236}">
                  <a16:creationId xmlns:a16="http://schemas.microsoft.com/office/drawing/2014/main" id="{DEE11525-D35A-459C-B921-E1821A163E4A}"/>
                </a:ext>
              </a:extLst>
            </p:cNvPr>
            <p:cNvSpPr/>
            <p:nvPr/>
          </p:nvSpPr>
          <p:spPr>
            <a:xfrm>
              <a:off x="2537192" y="2672706"/>
              <a:ext cx="1697409" cy="1339619"/>
            </a:xfrm>
            <a:prstGeom prst="roundRect">
              <a:avLst>
                <a:gd name="adj" fmla="val 5302"/>
              </a:avLst>
            </a:prstGeom>
            <a:solidFill>
              <a:srgbClr val="ED6B00"/>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CL" sz="2400" b="1" dirty="0">
                  <a:latin typeface="Calibri" panose="020F0502020204030204" pitchFamily="34" charset="0"/>
                  <a:cs typeface="Calibri" panose="020F0502020204030204" pitchFamily="34" charset="0"/>
                </a:rPr>
                <a:t>2</a:t>
              </a:r>
            </a:p>
          </p:txBody>
        </p:sp>
        <p:sp>
          <p:nvSpPr>
            <p:cNvPr id="15" name="Rectángulo: esquinas redondeadas 14">
              <a:extLst>
                <a:ext uri="{FF2B5EF4-FFF2-40B4-BE49-F238E27FC236}">
                  <a16:creationId xmlns:a16="http://schemas.microsoft.com/office/drawing/2014/main" id="{3A0F14C4-979D-4F5E-8857-24D6E14E8085}"/>
                </a:ext>
              </a:extLst>
            </p:cNvPr>
            <p:cNvSpPr/>
            <p:nvPr/>
          </p:nvSpPr>
          <p:spPr>
            <a:xfrm>
              <a:off x="2537192" y="3217358"/>
              <a:ext cx="1697409" cy="1339619"/>
            </a:xfrm>
            <a:prstGeom prst="roundRect">
              <a:avLst>
                <a:gd name="adj" fmla="val 5302"/>
              </a:avLst>
            </a:prstGeom>
            <a:solidFill>
              <a:schemeClr val="bg1"/>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rgbClr val="A93501"/>
                  </a:solidFill>
                  <a:latin typeface="Calibri" panose="020F0502020204030204" pitchFamily="34" charset="0"/>
                  <a:cs typeface="Calibri" panose="020F0502020204030204" pitchFamily="34" charset="0"/>
                </a:rPr>
                <a:t>Carga, acondicionamiento, descarga y manipulación</a:t>
              </a:r>
            </a:p>
          </p:txBody>
        </p:sp>
        <p:pic>
          <p:nvPicPr>
            <p:cNvPr id="37" name="Imagen 36">
              <a:extLst>
                <a:ext uri="{FF2B5EF4-FFF2-40B4-BE49-F238E27FC236}">
                  <a16:creationId xmlns:a16="http://schemas.microsoft.com/office/drawing/2014/main" id="{448972B9-7603-4BED-89DD-C53EEA2824DA}"/>
                </a:ext>
              </a:extLst>
            </p:cNvPr>
            <p:cNvPicPr>
              <a:picLocks noChangeAspect="1"/>
            </p:cNvPicPr>
            <p:nvPr/>
          </p:nvPicPr>
          <p:blipFill>
            <a:blip r:embed="rId6"/>
            <a:stretch>
              <a:fillRect/>
            </a:stretch>
          </p:blipFill>
          <p:spPr>
            <a:xfrm>
              <a:off x="3157564" y="2770682"/>
              <a:ext cx="456664" cy="364814"/>
            </a:xfrm>
            <a:prstGeom prst="rect">
              <a:avLst/>
            </a:prstGeom>
          </p:spPr>
        </p:pic>
      </p:grpSp>
      <p:grpSp>
        <p:nvGrpSpPr>
          <p:cNvPr id="47" name="Grupo 46">
            <a:extLst>
              <a:ext uri="{FF2B5EF4-FFF2-40B4-BE49-F238E27FC236}">
                <a16:creationId xmlns:a16="http://schemas.microsoft.com/office/drawing/2014/main" id="{837D8621-5C76-49CC-B117-534AD7D2FBE7}"/>
              </a:ext>
            </a:extLst>
          </p:cNvPr>
          <p:cNvGrpSpPr/>
          <p:nvPr/>
        </p:nvGrpSpPr>
        <p:grpSpPr>
          <a:xfrm>
            <a:off x="5167924" y="4751168"/>
            <a:ext cx="1697409" cy="1884271"/>
            <a:chOff x="2537192" y="4752710"/>
            <a:chExt cx="1697409" cy="1884271"/>
          </a:xfrm>
        </p:grpSpPr>
        <p:sp>
          <p:nvSpPr>
            <p:cNvPr id="30" name="Rectángulo: esquinas redondeadas 29">
              <a:extLst>
                <a:ext uri="{FF2B5EF4-FFF2-40B4-BE49-F238E27FC236}">
                  <a16:creationId xmlns:a16="http://schemas.microsoft.com/office/drawing/2014/main" id="{21577446-6E1A-4B21-BB26-25BD4C62F793}"/>
                </a:ext>
              </a:extLst>
            </p:cNvPr>
            <p:cNvSpPr/>
            <p:nvPr/>
          </p:nvSpPr>
          <p:spPr>
            <a:xfrm>
              <a:off x="2537192" y="4752710"/>
              <a:ext cx="1697409" cy="1339619"/>
            </a:xfrm>
            <a:prstGeom prst="roundRect">
              <a:avLst>
                <a:gd name="adj" fmla="val 5302"/>
              </a:avLst>
            </a:prstGeom>
            <a:solidFill>
              <a:srgbClr val="ED6B00"/>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CL" sz="2400" b="1" dirty="0">
                  <a:latin typeface="Calibri" panose="020F0502020204030204" pitchFamily="34" charset="0"/>
                  <a:cs typeface="Calibri" panose="020F0502020204030204" pitchFamily="34" charset="0"/>
                </a:rPr>
                <a:t>6</a:t>
              </a:r>
            </a:p>
          </p:txBody>
        </p:sp>
        <p:sp>
          <p:nvSpPr>
            <p:cNvPr id="23" name="Rectángulo: esquinas redondeadas 22">
              <a:extLst>
                <a:ext uri="{FF2B5EF4-FFF2-40B4-BE49-F238E27FC236}">
                  <a16:creationId xmlns:a16="http://schemas.microsoft.com/office/drawing/2014/main" id="{589AEA2F-850D-4D4A-A0FF-9CE52BF49A6D}"/>
                </a:ext>
              </a:extLst>
            </p:cNvPr>
            <p:cNvSpPr/>
            <p:nvPr/>
          </p:nvSpPr>
          <p:spPr>
            <a:xfrm>
              <a:off x="2537193" y="5297362"/>
              <a:ext cx="1697407" cy="1339619"/>
            </a:xfrm>
            <a:prstGeom prst="roundRect">
              <a:avLst>
                <a:gd name="adj" fmla="val 5302"/>
              </a:avLst>
            </a:prstGeom>
            <a:solidFill>
              <a:schemeClr val="bg1"/>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solidFill>
                    <a:srgbClr val="A93501"/>
                  </a:solidFill>
                  <a:latin typeface="Calibri" panose="020F0502020204030204" pitchFamily="34" charset="0"/>
                  <a:cs typeface="Calibri" panose="020F0502020204030204" pitchFamily="34" charset="0"/>
                </a:rPr>
                <a:t>Fiscalización</a:t>
              </a:r>
            </a:p>
          </p:txBody>
        </p:sp>
        <p:pic>
          <p:nvPicPr>
            <p:cNvPr id="39" name="Imagen 38">
              <a:extLst>
                <a:ext uri="{FF2B5EF4-FFF2-40B4-BE49-F238E27FC236}">
                  <a16:creationId xmlns:a16="http://schemas.microsoft.com/office/drawing/2014/main" id="{9E8C3FBE-ADDE-4F12-A15C-3E3E31B821FF}"/>
                </a:ext>
              </a:extLst>
            </p:cNvPr>
            <p:cNvPicPr>
              <a:picLocks noChangeAspect="1"/>
            </p:cNvPicPr>
            <p:nvPr/>
          </p:nvPicPr>
          <p:blipFill>
            <a:blip r:embed="rId7"/>
            <a:stretch>
              <a:fillRect/>
            </a:stretch>
          </p:blipFill>
          <p:spPr>
            <a:xfrm>
              <a:off x="3222273" y="4834220"/>
              <a:ext cx="327246" cy="374935"/>
            </a:xfrm>
            <a:prstGeom prst="rect">
              <a:avLst/>
            </a:prstGeom>
          </p:spPr>
        </p:pic>
      </p:grpSp>
      <p:grpSp>
        <p:nvGrpSpPr>
          <p:cNvPr id="46" name="Grupo 45">
            <a:extLst>
              <a:ext uri="{FF2B5EF4-FFF2-40B4-BE49-F238E27FC236}">
                <a16:creationId xmlns:a16="http://schemas.microsoft.com/office/drawing/2014/main" id="{C48EE8A1-9C55-4E39-BE64-CBACCE8B3466}"/>
              </a:ext>
            </a:extLst>
          </p:cNvPr>
          <p:cNvGrpSpPr/>
          <p:nvPr/>
        </p:nvGrpSpPr>
        <p:grpSpPr>
          <a:xfrm>
            <a:off x="5167924" y="2689489"/>
            <a:ext cx="1697409" cy="1865946"/>
            <a:chOff x="4321983" y="2691031"/>
            <a:chExt cx="1697409" cy="1865946"/>
          </a:xfrm>
        </p:grpSpPr>
        <p:sp>
          <p:nvSpPr>
            <p:cNvPr id="27" name="Rectángulo: esquinas redondeadas 26">
              <a:extLst>
                <a:ext uri="{FF2B5EF4-FFF2-40B4-BE49-F238E27FC236}">
                  <a16:creationId xmlns:a16="http://schemas.microsoft.com/office/drawing/2014/main" id="{30BFAAB6-FC3E-4315-8433-D8FF53419A83}"/>
                </a:ext>
              </a:extLst>
            </p:cNvPr>
            <p:cNvSpPr/>
            <p:nvPr/>
          </p:nvSpPr>
          <p:spPr>
            <a:xfrm>
              <a:off x="4321983" y="2691031"/>
              <a:ext cx="1697409" cy="1339619"/>
            </a:xfrm>
            <a:prstGeom prst="roundRect">
              <a:avLst>
                <a:gd name="adj" fmla="val 5302"/>
              </a:avLst>
            </a:prstGeom>
            <a:solidFill>
              <a:srgbClr val="ED6B00"/>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CL" sz="2400" b="1" dirty="0">
                  <a:latin typeface="Calibri" panose="020F0502020204030204" pitchFamily="34" charset="0"/>
                  <a:cs typeface="Calibri" panose="020F0502020204030204" pitchFamily="34" charset="0"/>
                </a:rPr>
                <a:t>3</a:t>
              </a:r>
            </a:p>
          </p:txBody>
        </p:sp>
        <p:sp>
          <p:nvSpPr>
            <p:cNvPr id="17" name="Rectángulo: esquinas redondeadas 16">
              <a:extLst>
                <a:ext uri="{FF2B5EF4-FFF2-40B4-BE49-F238E27FC236}">
                  <a16:creationId xmlns:a16="http://schemas.microsoft.com/office/drawing/2014/main" id="{041805EE-A883-4D61-AEB2-E00F224D2807}"/>
                </a:ext>
              </a:extLst>
            </p:cNvPr>
            <p:cNvSpPr/>
            <p:nvPr/>
          </p:nvSpPr>
          <p:spPr>
            <a:xfrm>
              <a:off x="4321983" y="3217358"/>
              <a:ext cx="1697408" cy="1339619"/>
            </a:xfrm>
            <a:prstGeom prst="roundRect">
              <a:avLst>
                <a:gd name="adj" fmla="val 5302"/>
              </a:avLst>
            </a:prstGeom>
            <a:solidFill>
              <a:schemeClr val="bg1"/>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solidFill>
                    <a:srgbClr val="A93501"/>
                  </a:solidFill>
                  <a:latin typeface="Calibri" panose="020F0502020204030204" pitchFamily="34" charset="0"/>
                  <a:cs typeface="Calibri" panose="020F0502020204030204" pitchFamily="34" charset="0"/>
                </a:rPr>
                <a:t>Circulación y estacionamiento</a:t>
              </a:r>
            </a:p>
          </p:txBody>
        </p:sp>
        <p:pic>
          <p:nvPicPr>
            <p:cNvPr id="41" name="Imagen 40">
              <a:extLst>
                <a:ext uri="{FF2B5EF4-FFF2-40B4-BE49-F238E27FC236}">
                  <a16:creationId xmlns:a16="http://schemas.microsoft.com/office/drawing/2014/main" id="{D7529032-39AC-4A70-9AC7-7F170403DEDC}"/>
                </a:ext>
              </a:extLst>
            </p:cNvPr>
            <p:cNvPicPr>
              <a:picLocks noChangeAspect="1"/>
            </p:cNvPicPr>
            <p:nvPr/>
          </p:nvPicPr>
          <p:blipFill>
            <a:blip r:embed="rId8"/>
            <a:stretch>
              <a:fillRect/>
            </a:stretch>
          </p:blipFill>
          <p:spPr>
            <a:xfrm>
              <a:off x="4919036" y="2800593"/>
              <a:ext cx="503302" cy="315669"/>
            </a:xfrm>
            <a:prstGeom prst="rect">
              <a:avLst/>
            </a:prstGeom>
          </p:spPr>
        </p:pic>
      </p:grpSp>
      <p:grpSp>
        <p:nvGrpSpPr>
          <p:cNvPr id="45" name="Grupo 44">
            <a:extLst>
              <a:ext uri="{FF2B5EF4-FFF2-40B4-BE49-F238E27FC236}">
                <a16:creationId xmlns:a16="http://schemas.microsoft.com/office/drawing/2014/main" id="{EB968172-C840-4906-8030-8CCF47618341}"/>
              </a:ext>
            </a:extLst>
          </p:cNvPr>
          <p:cNvGrpSpPr/>
          <p:nvPr/>
        </p:nvGrpSpPr>
        <p:grpSpPr>
          <a:xfrm>
            <a:off x="7094520" y="4751167"/>
            <a:ext cx="1697409" cy="1884271"/>
            <a:chOff x="4321983" y="4771035"/>
            <a:chExt cx="1697409" cy="1865946"/>
          </a:xfrm>
        </p:grpSpPr>
        <p:sp>
          <p:nvSpPr>
            <p:cNvPr id="31" name="Rectángulo: esquinas redondeadas 30">
              <a:extLst>
                <a:ext uri="{FF2B5EF4-FFF2-40B4-BE49-F238E27FC236}">
                  <a16:creationId xmlns:a16="http://schemas.microsoft.com/office/drawing/2014/main" id="{6D5C0A5E-641A-45D0-BED2-599C7A957A79}"/>
                </a:ext>
              </a:extLst>
            </p:cNvPr>
            <p:cNvSpPr/>
            <p:nvPr/>
          </p:nvSpPr>
          <p:spPr>
            <a:xfrm>
              <a:off x="4321983" y="4771035"/>
              <a:ext cx="1697409" cy="1339619"/>
            </a:xfrm>
            <a:prstGeom prst="roundRect">
              <a:avLst>
                <a:gd name="adj" fmla="val 5302"/>
              </a:avLst>
            </a:prstGeom>
            <a:solidFill>
              <a:srgbClr val="ED6B00"/>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CL" sz="2400" b="1" dirty="0">
                  <a:latin typeface="Calibri" panose="020F0502020204030204" pitchFamily="34" charset="0"/>
                  <a:cs typeface="Calibri" panose="020F0502020204030204" pitchFamily="34" charset="0"/>
                </a:rPr>
                <a:t>7</a:t>
              </a:r>
            </a:p>
          </p:txBody>
        </p:sp>
        <p:sp>
          <p:nvSpPr>
            <p:cNvPr id="25" name="Rectángulo: esquinas redondeadas 24">
              <a:extLst>
                <a:ext uri="{FF2B5EF4-FFF2-40B4-BE49-F238E27FC236}">
                  <a16:creationId xmlns:a16="http://schemas.microsoft.com/office/drawing/2014/main" id="{193275B4-DA6F-4421-8ACF-1DC11C416A87}"/>
                </a:ext>
              </a:extLst>
            </p:cNvPr>
            <p:cNvSpPr/>
            <p:nvPr/>
          </p:nvSpPr>
          <p:spPr>
            <a:xfrm>
              <a:off x="4321984" y="5310390"/>
              <a:ext cx="1697407" cy="1326591"/>
            </a:xfrm>
            <a:prstGeom prst="roundRect">
              <a:avLst>
                <a:gd name="adj" fmla="val 5302"/>
              </a:avLst>
            </a:prstGeom>
            <a:solidFill>
              <a:schemeClr val="bg1"/>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solidFill>
                    <a:srgbClr val="A93501"/>
                  </a:solidFill>
                  <a:latin typeface="Calibri" panose="020F0502020204030204" pitchFamily="34" charset="0"/>
                  <a:cs typeface="Calibri" panose="020F0502020204030204" pitchFamily="34" charset="0"/>
                </a:rPr>
                <a:t>Vigencia</a:t>
              </a:r>
            </a:p>
          </p:txBody>
        </p:sp>
        <p:pic>
          <p:nvPicPr>
            <p:cNvPr id="43" name="Imagen 42">
              <a:extLst>
                <a:ext uri="{FF2B5EF4-FFF2-40B4-BE49-F238E27FC236}">
                  <a16:creationId xmlns:a16="http://schemas.microsoft.com/office/drawing/2014/main" id="{4C1A3363-3B36-4D35-93EB-59EE0137CC10}"/>
                </a:ext>
              </a:extLst>
            </p:cNvPr>
            <p:cNvPicPr>
              <a:picLocks noChangeAspect="1"/>
            </p:cNvPicPr>
            <p:nvPr/>
          </p:nvPicPr>
          <p:blipFill>
            <a:blip r:embed="rId9"/>
            <a:stretch>
              <a:fillRect/>
            </a:stretch>
          </p:blipFill>
          <p:spPr>
            <a:xfrm>
              <a:off x="4995933" y="4879498"/>
              <a:ext cx="349509" cy="372699"/>
            </a:xfrm>
            <a:prstGeom prst="rect">
              <a:avLst/>
            </a:prstGeom>
          </p:spPr>
        </p:pic>
      </p:grpSp>
      <p:pic>
        <p:nvPicPr>
          <p:cNvPr id="52" name="Imagen 51">
            <a:extLst>
              <a:ext uri="{FF2B5EF4-FFF2-40B4-BE49-F238E27FC236}">
                <a16:creationId xmlns:a16="http://schemas.microsoft.com/office/drawing/2014/main" id="{7A0E07D2-E5E3-434B-9D7B-3ED6054AD497}"/>
              </a:ext>
            </a:extLst>
          </p:cNvPr>
          <p:cNvPicPr>
            <a:picLocks noChangeAspect="1"/>
          </p:cNvPicPr>
          <p:nvPr/>
        </p:nvPicPr>
        <p:blipFill>
          <a:blip r:embed="rId10"/>
          <a:stretch>
            <a:fillRect/>
          </a:stretch>
        </p:blipFill>
        <p:spPr>
          <a:xfrm>
            <a:off x="-124389" y="4832678"/>
            <a:ext cx="3216893" cy="2765906"/>
          </a:xfrm>
          <a:prstGeom prst="rect">
            <a:avLst/>
          </a:prstGeom>
        </p:spPr>
      </p:pic>
      <p:sp>
        <p:nvSpPr>
          <p:cNvPr id="53" name="Google Shape;97;p3">
            <a:extLst>
              <a:ext uri="{FF2B5EF4-FFF2-40B4-BE49-F238E27FC236}">
                <a16:creationId xmlns:a16="http://schemas.microsoft.com/office/drawing/2014/main" id="{AE5FD328-3390-4432-86F1-E91D4E8A619B}"/>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chemeClr val="bg1"/>
                </a:solidFill>
                <a:latin typeface="Calibri"/>
                <a:ea typeface="Calibri"/>
                <a:cs typeface="Calibri"/>
                <a:sym typeface="Calibri"/>
              </a:rPr>
              <a:t>        LOGÍSTICA </a:t>
            </a:r>
            <a:r>
              <a:rPr lang="en-US" sz="1100" b="0" i="0" u="none" strike="noStrike" cap="none" dirty="0">
                <a:solidFill>
                  <a:srgbClr val="000000"/>
                </a:solidFill>
                <a:latin typeface="Calibri"/>
                <a:ea typeface="Calibri"/>
                <a:cs typeface="Calibri"/>
                <a:sym typeface="Calibri"/>
              </a:rPr>
              <a:t>| 4°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Tree>
    <p:extLst>
      <p:ext uri="{BB962C8B-B14F-4D97-AF65-F5344CB8AC3E}">
        <p14:creationId xmlns:p14="http://schemas.microsoft.com/office/powerpoint/2010/main" val="515081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0" name="Google Shape;174;p6">
            <a:extLst>
              <a:ext uri="{FF2B5EF4-FFF2-40B4-BE49-F238E27FC236}">
                <a16:creationId xmlns:a16="http://schemas.microsoft.com/office/drawing/2014/main" id="{6DD75A55-8713-47A9-B216-3D6A1420C6C7}"/>
              </a:ext>
            </a:extLst>
          </p:cNvPr>
          <p:cNvSpPr txBox="1"/>
          <p:nvPr/>
        </p:nvSpPr>
        <p:spPr>
          <a:xfrm>
            <a:off x="569691" y="2412196"/>
            <a:ext cx="6354322" cy="738623"/>
          </a:xfrm>
          <a:prstGeom prst="rect">
            <a:avLst/>
          </a:prstGeom>
          <a:noFill/>
          <a:ln>
            <a:noFill/>
          </a:ln>
        </p:spPr>
        <p:txBody>
          <a:bodyPr spcFirstLastPara="1" wrap="square" lIns="91425" tIns="45700" rIns="91425" bIns="45700" anchor="t" anchorCtr="0">
            <a:spAutoFit/>
          </a:bodyPr>
          <a:lstStyle/>
          <a:p>
            <a:pPr>
              <a:spcAft>
                <a:spcPts val="1200"/>
              </a:spcAft>
            </a:pPr>
            <a:r>
              <a:rPr lang="es-CL" sz="1600" dirty="0">
                <a:latin typeface="Calibri" panose="020F0502020204030204" pitchFamily="34" charset="0"/>
                <a:cs typeface="Calibri" panose="020F0502020204030204" pitchFamily="34" charset="0"/>
              </a:rPr>
              <a:t>Las sustancias peligrosas fraccionadas deberán ser acondicionadas de forma de soportar los riesgos de carga, transporte, descarga y transbordo.</a:t>
            </a:r>
            <a:endParaRPr dirty="0">
              <a:latin typeface="Calibri" panose="020F0502020204030204" pitchFamily="34" charset="0"/>
              <a:cs typeface="Calibri" panose="020F0502020204030204" pitchFamily="34" charset="0"/>
            </a:endParaRPr>
          </a:p>
        </p:txBody>
      </p:sp>
      <p:sp>
        <p:nvSpPr>
          <p:cNvPr id="4" name="Google Shape;178;p6">
            <a:extLst>
              <a:ext uri="{FF2B5EF4-FFF2-40B4-BE49-F238E27FC236}">
                <a16:creationId xmlns:a16="http://schemas.microsoft.com/office/drawing/2014/main" id="{25EA2C6B-D791-418C-8BCE-DAB20BFBB4F8}"/>
              </a:ext>
            </a:extLst>
          </p:cNvPr>
          <p:cNvSpPr txBox="1"/>
          <p:nvPr/>
        </p:nvSpPr>
        <p:spPr>
          <a:xfrm>
            <a:off x="366449" y="1346897"/>
            <a:ext cx="5388892"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a:solidFill>
                  <a:srgbClr val="ED6B00"/>
                </a:solidFill>
                <a:latin typeface="Calibri"/>
                <a:ea typeface="Calibri"/>
                <a:cs typeface="Calibri"/>
                <a:sym typeface="Calibri"/>
              </a:rPr>
              <a:t>CARGA, ACONDICIONAMIENTO,</a:t>
            </a:r>
          </a:p>
          <a:p>
            <a:pPr marL="0" marR="0" lvl="0" indent="0" algn="l" rtl="0">
              <a:lnSpc>
                <a:spcPct val="80000"/>
              </a:lnSpc>
              <a:spcBef>
                <a:spcPts val="0"/>
              </a:spcBef>
              <a:spcAft>
                <a:spcPts val="0"/>
              </a:spcAft>
              <a:buNone/>
            </a:pPr>
            <a:r>
              <a:rPr lang="en-US" sz="2800" b="0" i="0" u="none" strike="noStrike" cap="none" dirty="0">
                <a:solidFill>
                  <a:srgbClr val="A93501"/>
                </a:solidFill>
                <a:latin typeface="Calibri"/>
                <a:ea typeface="Calibri"/>
                <a:cs typeface="Calibri"/>
                <a:sym typeface="Calibri"/>
              </a:rPr>
              <a:t>DESCARGA Y MANIPULACIÓN</a:t>
            </a:r>
            <a:endParaRPr sz="3100" b="0" i="0" u="none" strike="noStrike" cap="none" dirty="0">
              <a:solidFill>
                <a:srgbClr val="A93501"/>
              </a:solidFill>
              <a:latin typeface="Calibri"/>
              <a:ea typeface="Calibri"/>
              <a:cs typeface="Calibri"/>
              <a:sym typeface="Calibri"/>
            </a:endParaRPr>
          </a:p>
        </p:txBody>
      </p:sp>
      <p:sp>
        <p:nvSpPr>
          <p:cNvPr id="5" name="Google Shape;173;p6">
            <a:extLst>
              <a:ext uri="{FF2B5EF4-FFF2-40B4-BE49-F238E27FC236}">
                <a16:creationId xmlns:a16="http://schemas.microsoft.com/office/drawing/2014/main" id="{F4F95262-7DB4-4E63-859F-CA60070C537B}"/>
              </a:ext>
            </a:extLst>
          </p:cNvPr>
          <p:cNvSpPr/>
          <p:nvPr/>
        </p:nvSpPr>
        <p:spPr>
          <a:xfrm>
            <a:off x="502777" y="3150820"/>
            <a:ext cx="7379644" cy="3685538"/>
          </a:xfrm>
          <a:prstGeom prst="roundRect">
            <a:avLst>
              <a:gd name="adj" fmla="val 10161"/>
            </a:avLst>
          </a:prstGeom>
          <a:solidFill>
            <a:srgbClr val="F7E3D1"/>
          </a:solidFill>
          <a:ln>
            <a:noFill/>
          </a:ln>
        </p:spPr>
        <p:txBody>
          <a:bodyPr spcFirstLastPara="1" wrap="square" lIns="91425" tIns="91425" rIns="91425" bIns="91425" anchor="ctr" anchorCtr="0">
            <a:noAutofit/>
          </a:bodyPr>
          <a:lstStyle/>
          <a:p>
            <a:pPr marL="285750" indent="-285750">
              <a:lnSpc>
                <a:spcPts val="1700"/>
              </a:lnSpc>
              <a:spcBef>
                <a:spcPts val="600"/>
              </a:spcBef>
              <a:buFont typeface="Arial" panose="020B0604020202020204" pitchFamily="34" charset="0"/>
              <a:buChar char="•"/>
            </a:pPr>
            <a:endParaRPr sz="1400" b="0" i="0" u="none" strike="noStrike" cap="none" dirty="0">
              <a:solidFill>
                <a:srgbClr val="000000"/>
              </a:solidFill>
              <a:latin typeface="Arial"/>
              <a:ea typeface="Arial"/>
              <a:cs typeface="Arial"/>
              <a:sym typeface="Arial"/>
            </a:endParaRPr>
          </a:p>
        </p:txBody>
      </p:sp>
      <p:sp>
        <p:nvSpPr>
          <p:cNvPr id="7" name="Google Shape;174;p6">
            <a:extLst>
              <a:ext uri="{FF2B5EF4-FFF2-40B4-BE49-F238E27FC236}">
                <a16:creationId xmlns:a16="http://schemas.microsoft.com/office/drawing/2014/main" id="{3101C3EF-70EA-4E54-8389-06886C4E87DC}"/>
              </a:ext>
            </a:extLst>
          </p:cNvPr>
          <p:cNvSpPr txBox="1"/>
          <p:nvPr/>
        </p:nvSpPr>
        <p:spPr>
          <a:xfrm>
            <a:off x="819302" y="3352196"/>
            <a:ext cx="6451890" cy="3508612"/>
          </a:xfrm>
          <a:prstGeom prst="rect">
            <a:avLst/>
          </a:prstGeom>
          <a:noFill/>
          <a:ln>
            <a:noFill/>
          </a:ln>
        </p:spPr>
        <p:txBody>
          <a:bodyPr spcFirstLastPara="1" wrap="square" lIns="91425" tIns="45700" rIns="91425" bIns="45700" anchor="t" anchorCtr="0">
            <a:spAutoFit/>
          </a:bodyPr>
          <a:lstStyle/>
          <a:p>
            <a:pPr marL="180975" indent="-180975">
              <a:spcAft>
                <a:spcPts val="600"/>
              </a:spcAft>
              <a:buFont typeface="Arial" panose="020B0604020202020204" pitchFamily="34" charset="0"/>
              <a:buChar char="•"/>
            </a:pPr>
            <a:r>
              <a:rPr lang="es-CL" dirty="0">
                <a:solidFill>
                  <a:schemeClr val="tx1"/>
                </a:solidFill>
                <a:latin typeface="Calibri" panose="020F0502020204030204" pitchFamily="34" charset="0"/>
                <a:cs typeface="Calibri" panose="020F0502020204030204" pitchFamily="34" charset="0"/>
              </a:rPr>
              <a:t>El </a:t>
            </a:r>
            <a:r>
              <a:rPr lang="es-CL" b="1" dirty="0">
                <a:solidFill>
                  <a:srgbClr val="ED6B00"/>
                </a:solidFill>
                <a:latin typeface="Calibri" panose="020F0502020204030204" pitchFamily="34" charset="0"/>
                <a:cs typeface="Calibri" panose="020F0502020204030204" pitchFamily="34" charset="0"/>
              </a:rPr>
              <a:t>embalaje externo </a:t>
            </a:r>
            <a:r>
              <a:rPr lang="es-CL" dirty="0">
                <a:solidFill>
                  <a:schemeClr val="tx1"/>
                </a:solidFill>
                <a:latin typeface="Calibri" panose="020F0502020204030204" pitchFamily="34" charset="0"/>
                <a:cs typeface="Calibri" panose="020F0502020204030204" pitchFamily="34" charset="0"/>
              </a:rPr>
              <a:t>de estas sustancias deberá estar marcado y etiquetado de conformidad con lo establecido en la Norma Chilena Oficial NCh2190.Of93.</a:t>
            </a:r>
          </a:p>
          <a:p>
            <a:pPr marL="180975" indent="-180975">
              <a:spcAft>
                <a:spcPts val="600"/>
              </a:spcAft>
              <a:buFont typeface="Arial" panose="020B0604020202020204" pitchFamily="34" charset="0"/>
              <a:buChar char="•"/>
            </a:pPr>
            <a:r>
              <a:rPr lang="es-CL" dirty="0">
                <a:solidFill>
                  <a:schemeClr val="tx1"/>
                </a:solidFill>
                <a:latin typeface="Calibri" panose="020F0502020204030204" pitchFamily="34" charset="0"/>
                <a:cs typeface="Calibri" panose="020F0502020204030204" pitchFamily="34" charset="0"/>
              </a:rPr>
              <a:t>Será responsable del cumplimiento de las obligaciones establecidas el </a:t>
            </a:r>
            <a:r>
              <a:rPr lang="es-CL" b="1" dirty="0">
                <a:solidFill>
                  <a:srgbClr val="ED6B00"/>
                </a:solidFill>
                <a:latin typeface="Calibri" panose="020F0502020204030204" pitchFamily="34" charset="0"/>
                <a:cs typeface="Calibri" panose="020F0502020204030204" pitchFamily="34" charset="0"/>
              </a:rPr>
              <a:t>expedidor de la carga.</a:t>
            </a:r>
          </a:p>
          <a:p>
            <a:pPr marL="180975" indent="-180975">
              <a:spcAft>
                <a:spcPts val="600"/>
              </a:spcAft>
              <a:buFont typeface="Arial" panose="020B0604020202020204" pitchFamily="34" charset="0"/>
              <a:buChar char="•"/>
            </a:pPr>
            <a:r>
              <a:rPr lang="es-CL" dirty="0">
                <a:solidFill>
                  <a:schemeClr val="tx1"/>
                </a:solidFill>
                <a:latin typeface="Calibri" panose="020F0502020204030204" pitchFamily="34" charset="0"/>
                <a:cs typeface="Calibri" panose="020F0502020204030204" pitchFamily="34" charset="0"/>
              </a:rPr>
              <a:t>Tratándose de productos importados, </a:t>
            </a:r>
            <a:r>
              <a:rPr lang="es-CL" b="1" dirty="0">
                <a:solidFill>
                  <a:srgbClr val="ED6B00"/>
                </a:solidFill>
                <a:latin typeface="Calibri" panose="020F0502020204030204" pitchFamily="34" charset="0"/>
                <a:cs typeface="Calibri" panose="020F0502020204030204" pitchFamily="34" charset="0"/>
              </a:rPr>
              <a:t>el importador </a:t>
            </a:r>
            <a:r>
              <a:rPr lang="es-CL" dirty="0">
                <a:solidFill>
                  <a:schemeClr val="tx1"/>
                </a:solidFill>
                <a:latin typeface="Calibri" panose="020F0502020204030204" pitchFamily="34" charset="0"/>
                <a:cs typeface="Calibri" panose="020F0502020204030204" pitchFamily="34" charset="0"/>
              </a:rPr>
              <a:t>será responsable de cumplir con las normativas.</a:t>
            </a:r>
          </a:p>
          <a:p>
            <a:pPr marL="180975" indent="-180975">
              <a:spcAft>
                <a:spcPts val="600"/>
              </a:spcAft>
              <a:buFont typeface="Arial" panose="020B0604020202020204" pitchFamily="34" charset="0"/>
              <a:buChar char="•"/>
            </a:pPr>
            <a:r>
              <a:rPr lang="es-CL" dirty="0">
                <a:solidFill>
                  <a:schemeClr val="tx1"/>
                </a:solidFill>
                <a:latin typeface="Calibri" panose="020F0502020204030204" pitchFamily="34" charset="0"/>
                <a:cs typeface="Calibri" panose="020F0502020204030204" pitchFamily="34" charset="0"/>
              </a:rPr>
              <a:t>Está </a:t>
            </a:r>
            <a:r>
              <a:rPr lang="es-CL" b="1" dirty="0">
                <a:solidFill>
                  <a:srgbClr val="ED6B00"/>
                </a:solidFill>
                <a:latin typeface="Calibri" panose="020F0502020204030204" pitchFamily="34" charset="0"/>
                <a:cs typeface="Calibri" panose="020F0502020204030204" pitchFamily="34" charset="0"/>
              </a:rPr>
              <a:t>prohibido </a:t>
            </a:r>
            <a:r>
              <a:rPr lang="es-CL" dirty="0">
                <a:solidFill>
                  <a:schemeClr val="tx1"/>
                </a:solidFill>
                <a:latin typeface="Calibri" panose="020F0502020204030204" pitchFamily="34" charset="0"/>
                <a:cs typeface="Calibri" panose="020F0502020204030204" pitchFamily="34" charset="0"/>
              </a:rPr>
              <a:t>el transporte de cargas peligrosas conjuntamente con:</a:t>
            </a:r>
          </a:p>
          <a:p>
            <a:pPr marL="357188" indent="180975">
              <a:spcAft>
                <a:spcPts val="600"/>
              </a:spcAft>
              <a:buFont typeface="Arial" panose="020B0604020202020204" pitchFamily="34" charset="0"/>
              <a:buChar char="•"/>
            </a:pPr>
            <a:r>
              <a:rPr lang="es-CL" sz="1300" dirty="0">
                <a:solidFill>
                  <a:schemeClr val="tx1"/>
                </a:solidFill>
                <a:latin typeface="Calibri" panose="020F0502020204030204" pitchFamily="34" charset="0"/>
                <a:cs typeface="Calibri" panose="020F0502020204030204" pitchFamily="34" charset="0"/>
              </a:rPr>
              <a:t>Animales.</a:t>
            </a:r>
          </a:p>
          <a:p>
            <a:pPr marL="357188" indent="180975">
              <a:spcAft>
                <a:spcPts val="600"/>
              </a:spcAft>
              <a:buFont typeface="Arial" panose="020B0604020202020204" pitchFamily="34" charset="0"/>
              <a:buChar char="•"/>
            </a:pPr>
            <a:r>
              <a:rPr lang="es-CL" sz="1300" dirty="0">
                <a:solidFill>
                  <a:schemeClr val="tx1"/>
                </a:solidFill>
                <a:latin typeface="Calibri" panose="020F0502020204030204" pitchFamily="34" charset="0"/>
                <a:cs typeface="Calibri" panose="020F0502020204030204" pitchFamily="34" charset="0"/>
              </a:rPr>
              <a:t>Alimentos o medicamentos destinados al consumo humano.</a:t>
            </a:r>
          </a:p>
          <a:p>
            <a:pPr marL="357188" indent="180975">
              <a:spcAft>
                <a:spcPts val="600"/>
              </a:spcAft>
              <a:buFont typeface="Arial" panose="020B0604020202020204" pitchFamily="34" charset="0"/>
              <a:buChar char="•"/>
            </a:pPr>
            <a:r>
              <a:rPr lang="es-CL" sz="1300" dirty="0">
                <a:solidFill>
                  <a:schemeClr val="tx1"/>
                </a:solidFill>
                <a:latin typeface="Calibri" panose="020F0502020204030204" pitchFamily="34" charset="0"/>
                <a:cs typeface="Calibri" panose="020F0502020204030204" pitchFamily="34" charset="0"/>
              </a:rPr>
              <a:t>Otro tipo de carga, salvo de existir compatibilidad entre los distintos productos transportados.</a:t>
            </a:r>
          </a:p>
          <a:p>
            <a:pPr marL="357188" indent="180975">
              <a:spcAft>
                <a:spcPts val="600"/>
              </a:spcAft>
              <a:buFont typeface="Arial" panose="020B0604020202020204" pitchFamily="34" charset="0"/>
              <a:buChar char="•"/>
            </a:pPr>
            <a:r>
              <a:rPr lang="es-CL" sz="1300" dirty="0">
                <a:solidFill>
                  <a:schemeClr val="tx1"/>
                </a:solidFill>
                <a:latin typeface="Calibri" panose="020F0502020204030204" pitchFamily="34" charset="0"/>
                <a:cs typeface="Calibri" panose="020F0502020204030204" pitchFamily="34" charset="0"/>
              </a:rPr>
              <a:t>Las prohibiciones de cargamento común en el vehículo se hacen extensivas a los casos de cargas en el interior de contenedores.</a:t>
            </a:r>
          </a:p>
        </p:txBody>
      </p:sp>
      <p:pic>
        <p:nvPicPr>
          <p:cNvPr id="8" name="Imagen 7">
            <a:extLst>
              <a:ext uri="{FF2B5EF4-FFF2-40B4-BE49-F238E27FC236}">
                <a16:creationId xmlns:a16="http://schemas.microsoft.com/office/drawing/2014/main" id="{231CB010-A861-4A8A-8F63-03474B0D6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545" y="2912270"/>
            <a:ext cx="500374" cy="477100"/>
          </a:xfrm>
          <a:prstGeom prst="rect">
            <a:avLst/>
          </a:prstGeom>
        </p:spPr>
      </p:pic>
    </p:spTree>
    <p:extLst>
      <p:ext uri="{BB962C8B-B14F-4D97-AF65-F5344CB8AC3E}">
        <p14:creationId xmlns:p14="http://schemas.microsoft.com/office/powerpoint/2010/main" val="2206796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0" name="Google Shape;174;p6">
            <a:extLst>
              <a:ext uri="{FF2B5EF4-FFF2-40B4-BE49-F238E27FC236}">
                <a16:creationId xmlns:a16="http://schemas.microsoft.com/office/drawing/2014/main" id="{6DD75A55-8713-47A9-B216-3D6A1420C6C7}"/>
              </a:ext>
            </a:extLst>
          </p:cNvPr>
          <p:cNvSpPr txBox="1"/>
          <p:nvPr/>
        </p:nvSpPr>
        <p:spPr>
          <a:xfrm>
            <a:off x="569691" y="2412196"/>
            <a:ext cx="6354322" cy="738623"/>
          </a:xfrm>
          <a:prstGeom prst="rect">
            <a:avLst/>
          </a:prstGeom>
          <a:noFill/>
          <a:ln>
            <a:noFill/>
          </a:ln>
        </p:spPr>
        <p:txBody>
          <a:bodyPr spcFirstLastPara="1" wrap="square" lIns="91425" tIns="45700" rIns="91425" bIns="45700" anchor="t" anchorCtr="0">
            <a:spAutoFit/>
          </a:bodyPr>
          <a:lstStyle/>
          <a:p>
            <a:pPr>
              <a:spcAft>
                <a:spcPts val="1200"/>
              </a:spcAft>
            </a:pPr>
            <a:r>
              <a:rPr lang="es-CL" sz="1600" dirty="0">
                <a:latin typeface="Calibri" panose="020F0502020204030204" pitchFamily="34" charset="0"/>
                <a:cs typeface="Calibri" panose="020F0502020204030204" pitchFamily="34" charset="0"/>
              </a:rPr>
              <a:t>Las sustancias peligrosas fraccionadas deberán ser acondicionadas de forma de soportar los riesgos de carga, transporte, descarga y transbordo.</a:t>
            </a:r>
            <a:endParaRPr dirty="0">
              <a:latin typeface="Calibri" panose="020F0502020204030204" pitchFamily="34" charset="0"/>
              <a:cs typeface="Calibri" panose="020F0502020204030204" pitchFamily="34" charset="0"/>
            </a:endParaRPr>
          </a:p>
        </p:txBody>
      </p:sp>
      <p:sp>
        <p:nvSpPr>
          <p:cNvPr id="4" name="Google Shape;178;p6">
            <a:extLst>
              <a:ext uri="{FF2B5EF4-FFF2-40B4-BE49-F238E27FC236}">
                <a16:creationId xmlns:a16="http://schemas.microsoft.com/office/drawing/2014/main" id="{25EA2C6B-D791-418C-8BCE-DAB20BFBB4F8}"/>
              </a:ext>
            </a:extLst>
          </p:cNvPr>
          <p:cNvSpPr txBox="1"/>
          <p:nvPr/>
        </p:nvSpPr>
        <p:spPr>
          <a:xfrm>
            <a:off x="366449" y="1346897"/>
            <a:ext cx="5388892"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a:solidFill>
                  <a:srgbClr val="ED6B00"/>
                </a:solidFill>
                <a:latin typeface="Calibri"/>
                <a:ea typeface="Calibri"/>
                <a:cs typeface="Calibri"/>
                <a:sym typeface="Calibri"/>
              </a:rPr>
              <a:t>CARGA, ACONDICIONAMIENTO,</a:t>
            </a:r>
          </a:p>
          <a:p>
            <a:pPr marL="0" marR="0" lvl="0" indent="0" algn="l" rtl="0">
              <a:lnSpc>
                <a:spcPct val="80000"/>
              </a:lnSpc>
              <a:spcBef>
                <a:spcPts val="0"/>
              </a:spcBef>
              <a:spcAft>
                <a:spcPts val="0"/>
              </a:spcAft>
              <a:buNone/>
            </a:pPr>
            <a:r>
              <a:rPr lang="en-US" sz="2800" b="0" i="0" u="none" strike="noStrike" cap="none" dirty="0">
                <a:solidFill>
                  <a:srgbClr val="A93501"/>
                </a:solidFill>
                <a:latin typeface="Calibri"/>
                <a:ea typeface="Calibri"/>
                <a:cs typeface="Calibri"/>
                <a:sym typeface="Calibri"/>
              </a:rPr>
              <a:t>DESCARGA Y MANIPULACIÓN</a:t>
            </a:r>
            <a:endParaRPr sz="3100" b="0" i="0" u="none" strike="noStrike" cap="none" dirty="0">
              <a:solidFill>
                <a:srgbClr val="A93501"/>
              </a:solidFill>
              <a:latin typeface="Calibri"/>
              <a:ea typeface="Calibri"/>
              <a:cs typeface="Calibri"/>
              <a:sym typeface="Calibri"/>
            </a:endParaRPr>
          </a:p>
        </p:txBody>
      </p:sp>
      <p:sp>
        <p:nvSpPr>
          <p:cNvPr id="5" name="Google Shape;173;p6">
            <a:extLst>
              <a:ext uri="{FF2B5EF4-FFF2-40B4-BE49-F238E27FC236}">
                <a16:creationId xmlns:a16="http://schemas.microsoft.com/office/drawing/2014/main" id="{F4F95262-7DB4-4E63-859F-CA60070C537B}"/>
              </a:ext>
            </a:extLst>
          </p:cNvPr>
          <p:cNvSpPr/>
          <p:nvPr/>
        </p:nvSpPr>
        <p:spPr>
          <a:xfrm>
            <a:off x="502777" y="3470320"/>
            <a:ext cx="7379644" cy="2863683"/>
          </a:xfrm>
          <a:prstGeom prst="roundRect">
            <a:avLst>
              <a:gd name="adj" fmla="val 10161"/>
            </a:avLst>
          </a:prstGeom>
          <a:solidFill>
            <a:srgbClr val="F7E3D1"/>
          </a:solidFill>
          <a:ln>
            <a:noFill/>
          </a:ln>
        </p:spPr>
        <p:txBody>
          <a:bodyPr spcFirstLastPara="1" wrap="square" lIns="91425" tIns="91425" rIns="91425" bIns="91425" anchor="ctr" anchorCtr="0">
            <a:noAutofit/>
          </a:bodyPr>
          <a:lstStyle/>
          <a:p>
            <a:pPr marL="285750" indent="-285750">
              <a:lnSpc>
                <a:spcPts val="1700"/>
              </a:lnSpc>
              <a:spcBef>
                <a:spcPts val="600"/>
              </a:spcBef>
              <a:buFont typeface="Arial" panose="020B0604020202020204" pitchFamily="34" charset="0"/>
              <a:buChar char="•"/>
            </a:pPr>
            <a:endParaRPr sz="1400" b="0" i="0" u="none" strike="noStrike" cap="none" dirty="0">
              <a:solidFill>
                <a:srgbClr val="000000"/>
              </a:solidFill>
              <a:latin typeface="Arial"/>
              <a:ea typeface="Arial"/>
              <a:cs typeface="Arial"/>
              <a:sym typeface="Arial"/>
            </a:endParaRPr>
          </a:p>
        </p:txBody>
      </p:sp>
      <p:sp>
        <p:nvSpPr>
          <p:cNvPr id="7" name="Google Shape;174;p6">
            <a:extLst>
              <a:ext uri="{FF2B5EF4-FFF2-40B4-BE49-F238E27FC236}">
                <a16:creationId xmlns:a16="http://schemas.microsoft.com/office/drawing/2014/main" id="{3101C3EF-70EA-4E54-8389-06886C4E87DC}"/>
              </a:ext>
            </a:extLst>
          </p:cNvPr>
          <p:cNvSpPr txBox="1"/>
          <p:nvPr/>
        </p:nvSpPr>
        <p:spPr>
          <a:xfrm>
            <a:off x="873090" y="3815989"/>
            <a:ext cx="6451890" cy="2277506"/>
          </a:xfrm>
          <a:prstGeom prst="rect">
            <a:avLst/>
          </a:prstGeom>
          <a:noFill/>
          <a:ln>
            <a:noFill/>
          </a:ln>
        </p:spPr>
        <p:txBody>
          <a:bodyPr spcFirstLastPara="1" wrap="square" lIns="91425" tIns="45700" rIns="91425" bIns="45700" anchor="t" anchorCtr="0">
            <a:spAutoFit/>
          </a:bodyPr>
          <a:lstStyle/>
          <a:p>
            <a:pPr marL="180975" indent="-180975">
              <a:spcAft>
                <a:spcPts val="1200"/>
              </a:spcAft>
              <a:buFont typeface="Arial" panose="020B0604020202020204" pitchFamily="34" charset="0"/>
              <a:buChar char="•"/>
            </a:pPr>
            <a:r>
              <a:rPr lang="es-CL" sz="1600" dirty="0">
                <a:solidFill>
                  <a:schemeClr val="tx1"/>
                </a:solidFill>
                <a:latin typeface="Calibri" panose="020F0502020204030204" pitchFamily="34" charset="0"/>
                <a:cs typeface="Calibri" panose="020F0502020204030204" pitchFamily="34" charset="0"/>
              </a:rPr>
              <a:t>Cuando el cargamento comprenda sustancias peligrosas y no peligrosas compatibles entre sí, estas deberán estibarse separadamente.</a:t>
            </a:r>
          </a:p>
          <a:p>
            <a:pPr marL="180975" indent="-180975">
              <a:spcAft>
                <a:spcPts val="1200"/>
              </a:spcAft>
              <a:buFont typeface="Arial" panose="020B0604020202020204" pitchFamily="34" charset="0"/>
              <a:buChar char="•"/>
            </a:pPr>
            <a:r>
              <a:rPr lang="es-CL" sz="1600" dirty="0">
                <a:solidFill>
                  <a:schemeClr val="tx1"/>
                </a:solidFill>
                <a:latin typeface="Calibri" panose="020F0502020204030204" pitchFamily="34" charset="0"/>
                <a:cs typeface="Calibri" panose="020F0502020204030204" pitchFamily="34" charset="0"/>
              </a:rPr>
              <a:t>Se prohíbe emplear materiales fácilmente inflamables para estibar los bultos en el interior de los vehículos.</a:t>
            </a:r>
          </a:p>
          <a:p>
            <a:pPr marL="180975" indent="-180975">
              <a:spcAft>
                <a:spcPts val="1200"/>
              </a:spcAft>
              <a:buFont typeface="Arial" panose="020B0604020202020204" pitchFamily="34" charset="0"/>
              <a:buChar char="•"/>
            </a:pPr>
            <a:r>
              <a:rPr lang="es-CL" sz="1600" dirty="0">
                <a:solidFill>
                  <a:schemeClr val="tx1"/>
                </a:solidFill>
                <a:latin typeface="Calibri" panose="020F0502020204030204" pitchFamily="34" charset="0"/>
                <a:cs typeface="Calibri" panose="020F0502020204030204" pitchFamily="34" charset="0"/>
              </a:rPr>
              <a:t>Los bultos cuyos embalajes estén constituidos por materiales sensibles a la humedad, deberán cargarse en vehículos cerrados o en vehículos abiertos debidamente protegidos con lona impermeable o similar.</a:t>
            </a:r>
          </a:p>
        </p:txBody>
      </p:sp>
      <p:pic>
        <p:nvPicPr>
          <p:cNvPr id="8" name="Imagen 7">
            <a:extLst>
              <a:ext uri="{FF2B5EF4-FFF2-40B4-BE49-F238E27FC236}">
                <a16:creationId xmlns:a16="http://schemas.microsoft.com/office/drawing/2014/main" id="{231CB010-A861-4A8A-8F63-03474B0D6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545" y="3231770"/>
            <a:ext cx="500374" cy="477100"/>
          </a:xfrm>
          <a:prstGeom prst="rect">
            <a:avLst/>
          </a:prstGeom>
        </p:spPr>
      </p:pic>
    </p:spTree>
    <p:extLst>
      <p:ext uri="{BB962C8B-B14F-4D97-AF65-F5344CB8AC3E}">
        <p14:creationId xmlns:p14="http://schemas.microsoft.com/office/powerpoint/2010/main" val="3770987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0" name="Google Shape;174;p6">
            <a:extLst>
              <a:ext uri="{FF2B5EF4-FFF2-40B4-BE49-F238E27FC236}">
                <a16:creationId xmlns:a16="http://schemas.microsoft.com/office/drawing/2014/main" id="{6DD75A55-8713-47A9-B216-3D6A1420C6C7}"/>
              </a:ext>
            </a:extLst>
          </p:cNvPr>
          <p:cNvSpPr txBox="1"/>
          <p:nvPr/>
        </p:nvSpPr>
        <p:spPr>
          <a:xfrm>
            <a:off x="569691" y="2412196"/>
            <a:ext cx="6354322" cy="738623"/>
          </a:xfrm>
          <a:prstGeom prst="rect">
            <a:avLst/>
          </a:prstGeom>
          <a:noFill/>
          <a:ln>
            <a:noFill/>
          </a:ln>
        </p:spPr>
        <p:txBody>
          <a:bodyPr spcFirstLastPara="1" wrap="square" lIns="91425" tIns="45700" rIns="91425" bIns="45700" anchor="t" anchorCtr="0">
            <a:spAutoFit/>
          </a:bodyPr>
          <a:lstStyle/>
          <a:p>
            <a:pPr>
              <a:spcAft>
                <a:spcPts val="1200"/>
              </a:spcAft>
            </a:pPr>
            <a:r>
              <a:rPr lang="es-CL" sz="1600" dirty="0">
                <a:latin typeface="Calibri" panose="020F0502020204030204" pitchFamily="34" charset="0"/>
                <a:cs typeface="Calibri" panose="020F0502020204030204" pitchFamily="34" charset="0"/>
              </a:rPr>
              <a:t>Las sustancias peligrosas fraccionadas deberán ser acondicionadas de forma de soportar los riesgos de carga, transporte, descarga y transbordo.</a:t>
            </a:r>
            <a:endParaRPr dirty="0">
              <a:latin typeface="Calibri" panose="020F0502020204030204" pitchFamily="34" charset="0"/>
              <a:cs typeface="Calibri" panose="020F0502020204030204" pitchFamily="34" charset="0"/>
            </a:endParaRPr>
          </a:p>
        </p:txBody>
      </p:sp>
      <p:sp>
        <p:nvSpPr>
          <p:cNvPr id="4" name="Google Shape;178;p6">
            <a:extLst>
              <a:ext uri="{FF2B5EF4-FFF2-40B4-BE49-F238E27FC236}">
                <a16:creationId xmlns:a16="http://schemas.microsoft.com/office/drawing/2014/main" id="{25EA2C6B-D791-418C-8BCE-DAB20BFBB4F8}"/>
              </a:ext>
            </a:extLst>
          </p:cNvPr>
          <p:cNvSpPr txBox="1"/>
          <p:nvPr/>
        </p:nvSpPr>
        <p:spPr>
          <a:xfrm>
            <a:off x="366449" y="1346897"/>
            <a:ext cx="5388892"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a:solidFill>
                  <a:srgbClr val="ED6B00"/>
                </a:solidFill>
                <a:latin typeface="Calibri"/>
                <a:ea typeface="Calibri"/>
                <a:cs typeface="Calibri"/>
                <a:sym typeface="Calibri"/>
              </a:rPr>
              <a:t>CARGA, ACONDICIONAMIENTO,</a:t>
            </a:r>
          </a:p>
          <a:p>
            <a:pPr marL="0" marR="0" lvl="0" indent="0" algn="l" rtl="0">
              <a:lnSpc>
                <a:spcPct val="80000"/>
              </a:lnSpc>
              <a:spcBef>
                <a:spcPts val="0"/>
              </a:spcBef>
              <a:spcAft>
                <a:spcPts val="0"/>
              </a:spcAft>
              <a:buNone/>
            </a:pPr>
            <a:r>
              <a:rPr lang="en-US" sz="2800" b="0" i="0" u="none" strike="noStrike" cap="none" dirty="0">
                <a:solidFill>
                  <a:srgbClr val="A93501"/>
                </a:solidFill>
                <a:latin typeface="Calibri"/>
                <a:ea typeface="Calibri"/>
                <a:cs typeface="Calibri"/>
                <a:sym typeface="Calibri"/>
              </a:rPr>
              <a:t>DESCARGA Y MANIPULACIÓN</a:t>
            </a:r>
            <a:endParaRPr sz="3100" b="0" i="0" u="none" strike="noStrike" cap="none" dirty="0">
              <a:solidFill>
                <a:srgbClr val="A93501"/>
              </a:solidFill>
              <a:latin typeface="Calibri"/>
              <a:ea typeface="Calibri"/>
              <a:cs typeface="Calibri"/>
              <a:sym typeface="Calibri"/>
            </a:endParaRPr>
          </a:p>
        </p:txBody>
      </p:sp>
      <p:sp>
        <p:nvSpPr>
          <p:cNvPr id="5" name="Google Shape;173;p6">
            <a:extLst>
              <a:ext uri="{FF2B5EF4-FFF2-40B4-BE49-F238E27FC236}">
                <a16:creationId xmlns:a16="http://schemas.microsoft.com/office/drawing/2014/main" id="{F4F95262-7DB4-4E63-859F-CA60070C537B}"/>
              </a:ext>
            </a:extLst>
          </p:cNvPr>
          <p:cNvSpPr/>
          <p:nvPr/>
        </p:nvSpPr>
        <p:spPr>
          <a:xfrm>
            <a:off x="502777" y="3389369"/>
            <a:ext cx="7379644" cy="3061958"/>
          </a:xfrm>
          <a:prstGeom prst="roundRect">
            <a:avLst>
              <a:gd name="adj" fmla="val 10161"/>
            </a:avLst>
          </a:prstGeom>
          <a:solidFill>
            <a:srgbClr val="F7E3D1"/>
          </a:solidFill>
          <a:ln>
            <a:noFill/>
          </a:ln>
        </p:spPr>
        <p:txBody>
          <a:bodyPr spcFirstLastPara="1" wrap="square" lIns="91425" tIns="91425" rIns="91425" bIns="91425" anchor="ctr" anchorCtr="0">
            <a:noAutofit/>
          </a:bodyPr>
          <a:lstStyle/>
          <a:p>
            <a:pPr marL="285750" indent="-285750">
              <a:lnSpc>
                <a:spcPts val="1700"/>
              </a:lnSpc>
              <a:spcBef>
                <a:spcPts val="600"/>
              </a:spcBef>
              <a:buFont typeface="Arial" panose="020B0604020202020204" pitchFamily="34" charset="0"/>
              <a:buChar char="•"/>
            </a:pPr>
            <a:endParaRPr sz="1400" b="0" i="0" u="none" strike="noStrike" cap="none" dirty="0">
              <a:solidFill>
                <a:srgbClr val="000000"/>
              </a:solidFill>
              <a:latin typeface="Arial"/>
              <a:ea typeface="Arial"/>
              <a:cs typeface="Arial"/>
              <a:sym typeface="Arial"/>
            </a:endParaRPr>
          </a:p>
        </p:txBody>
      </p:sp>
      <p:pic>
        <p:nvPicPr>
          <p:cNvPr id="8" name="Imagen 7">
            <a:extLst>
              <a:ext uri="{FF2B5EF4-FFF2-40B4-BE49-F238E27FC236}">
                <a16:creationId xmlns:a16="http://schemas.microsoft.com/office/drawing/2014/main" id="{231CB010-A861-4A8A-8F63-03474B0D6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545" y="3150819"/>
            <a:ext cx="500374" cy="477100"/>
          </a:xfrm>
          <a:prstGeom prst="rect">
            <a:avLst/>
          </a:prstGeom>
        </p:spPr>
      </p:pic>
      <p:sp>
        <p:nvSpPr>
          <p:cNvPr id="11" name="CuadroTexto 10">
            <a:extLst>
              <a:ext uri="{FF2B5EF4-FFF2-40B4-BE49-F238E27FC236}">
                <a16:creationId xmlns:a16="http://schemas.microsoft.com/office/drawing/2014/main" id="{A4252F46-2F70-467A-A663-29435978F30F}"/>
              </a:ext>
            </a:extLst>
          </p:cNvPr>
          <p:cNvSpPr txBox="1"/>
          <p:nvPr/>
        </p:nvSpPr>
        <p:spPr>
          <a:xfrm>
            <a:off x="992637" y="3735408"/>
            <a:ext cx="6298113" cy="2369880"/>
          </a:xfrm>
          <a:prstGeom prst="rect">
            <a:avLst/>
          </a:prstGeom>
          <a:noFill/>
        </p:spPr>
        <p:txBody>
          <a:bodyPr wrap="square">
            <a:spAutoFit/>
          </a:bodyPr>
          <a:lstStyle/>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s-CL"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Después de la descarga de un vehículo en que se haya transportado sustancias peligrosas, éste y especialmente el depósito o plataforma destinada a la carga, deberá limpiarse a la brevedad posible.</a:t>
            </a:r>
          </a:p>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s-CL"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El motor del vehículo deberá estar detenido mientras se realizan las operaciones de carga y descarga.</a:t>
            </a:r>
          </a:p>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s-CL"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Durante el proceso de carga y descarga el vehículo deberá encontrarse inmovilizado mediante un dispositivo que lo asegure, como cuñas u otros elementos, que eviten su desplazamiento.</a:t>
            </a:r>
          </a:p>
        </p:txBody>
      </p:sp>
      <p:pic>
        <p:nvPicPr>
          <p:cNvPr id="12" name="Imagen 11">
            <a:extLst>
              <a:ext uri="{FF2B5EF4-FFF2-40B4-BE49-F238E27FC236}">
                <a16:creationId xmlns:a16="http://schemas.microsoft.com/office/drawing/2014/main" id="{67485C71-9D7E-4563-9C83-5BA9E5D19776}"/>
              </a:ext>
            </a:extLst>
          </p:cNvPr>
          <p:cNvPicPr>
            <a:picLocks noChangeAspect="1"/>
          </p:cNvPicPr>
          <p:nvPr/>
        </p:nvPicPr>
        <p:blipFill rotWithShape="1">
          <a:blip r:embed="rId4"/>
          <a:srcRect b="35028"/>
          <a:stretch/>
        </p:blipFill>
        <p:spPr>
          <a:xfrm>
            <a:off x="7290750" y="4251564"/>
            <a:ext cx="2113255" cy="3308111"/>
          </a:xfrm>
          <a:prstGeom prst="rect">
            <a:avLst/>
          </a:prstGeom>
        </p:spPr>
      </p:pic>
    </p:spTree>
    <p:extLst>
      <p:ext uri="{BB962C8B-B14F-4D97-AF65-F5344CB8AC3E}">
        <p14:creationId xmlns:p14="http://schemas.microsoft.com/office/powerpoint/2010/main" val="3719318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4" name="Google Shape;178;p6">
            <a:extLst>
              <a:ext uri="{FF2B5EF4-FFF2-40B4-BE49-F238E27FC236}">
                <a16:creationId xmlns:a16="http://schemas.microsoft.com/office/drawing/2014/main" id="{25EA2C6B-D791-418C-8BCE-DAB20BFBB4F8}"/>
              </a:ext>
            </a:extLst>
          </p:cNvPr>
          <p:cNvSpPr txBox="1"/>
          <p:nvPr/>
        </p:nvSpPr>
        <p:spPr>
          <a:xfrm>
            <a:off x="366449" y="1375067"/>
            <a:ext cx="7286149"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a:solidFill>
                  <a:srgbClr val="ED6B00"/>
                </a:solidFill>
                <a:latin typeface="Calibri"/>
                <a:ea typeface="Calibri"/>
                <a:cs typeface="Calibri"/>
                <a:sym typeface="Calibri"/>
              </a:rPr>
              <a:t>CIRCULACIÓN </a:t>
            </a:r>
            <a:r>
              <a:rPr lang="en-US" sz="2800" b="0" i="0" u="none" strike="noStrike" cap="none" dirty="0">
                <a:solidFill>
                  <a:srgbClr val="A93501"/>
                </a:solidFill>
                <a:latin typeface="Calibri"/>
                <a:ea typeface="Calibri"/>
                <a:cs typeface="Calibri"/>
                <a:sym typeface="Calibri"/>
              </a:rPr>
              <a:t>Y ESTACIONAMIENTO</a:t>
            </a:r>
            <a:endParaRPr sz="3100" b="0" i="0" u="none" strike="noStrike" cap="none" dirty="0">
              <a:solidFill>
                <a:srgbClr val="A93501"/>
              </a:solidFill>
              <a:latin typeface="Calibri"/>
              <a:ea typeface="Calibri"/>
              <a:cs typeface="Calibri"/>
              <a:sym typeface="Calibri"/>
            </a:endParaRPr>
          </a:p>
        </p:txBody>
      </p:sp>
      <p:sp>
        <p:nvSpPr>
          <p:cNvPr id="8" name="Google Shape;173;p6">
            <a:extLst>
              <a:ext uri="{FF2B5EF4-FFF2-40B4-BE49-F238E27FC236}">
                <a16:creationId xmlns:a16="http://schemas.microsoft.com/office/drawing/2014/main" id="{AEDDA0F8-6D84-497B-8200-C82802B09DBD}"/>
              </a:ext>
            </a:extLst>
          </p:cNvPr>
          <p:cNvSpPr/>
          <p:nvPr/>
        </p:nvSpPr>
        <p:spPr>
          <a:xfrm>
            <a:off x="502777" y="2201138"/>
            <a:ext cx="7379644" cy="4116536"/>
          </a:xfrm>
          <a:prstGeom prst="roundRect">
            <a:avLst>
              <a:gd name="adj" fmla="val 8111"/>
            </a:avLst>
          </a:prstGeom>
          <a:solidFill>
            <a:srgbClr val="F7E3D1"/>
          </a:solidFill>
          <a:ln>
            <a:noFill/>
          </a:ln>
        </p:spPr>
        <p:txBody>
          <a:bodyPr spcFirstLastPara="1" wrap="square" lIns="91425" tIns="91425" rIns="91425" bIns="91425" anchor="ctr" anchorCtr="0">
            <a:noAutofit/>
          </a:bodyPr>
          <a:lstStyle/>
          <a:p>
            <a:pPr marL="285750" indent="-285750">
              <a:lnSpc>
                <a:spcPts val="1700"/>
              </a:lnSpc>
              <a:spcBef>
                <a:spcPts val="600"/>
              </a:spcBef>
              <a:buFont typeface="Arial" panose="020B0604020202020204" pitchFamily="34" charset="0"/>
              <a:buChar char="•"/>
            </a:pPr>
            <a:endParaRPr sz="1400" b="0" i="0" u="none" strike="noStrike" cap="none" dirty="0">
              <a:solidFill>
                <a:srgbClr val="000000"/>
              </a:solidFill>
              <a:latin typeface="Arial"/>
              <a:ea typeface="Arial"/>
              <a:cs typeface="Arial"/>
              <a:sym typeface="Arial"/>
            </a:endParaRPr>
          </a:p>
        </p:txBody>
      </p:sp>
      <p:pic>
        <p:nvPicPr>
          <p:cNvPr id="12" name="Imagen 11">
            <a:extLst>
              <a:ext uri="{FF2B5EF4-FFF2-40B4-BE49-F238E27FC236}">
                <a16:creationId xmlns:a16="http://schemas.microsoft.com/office/drawing/2014/main" id="{12AE8322-29F0-4709-9859-3C39712F7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545" y="1962588"/>
            <a:ext cx="500374" cy="477100"/>
          </a:xfrm>
          <a:prstGeom prst="rect">
            <a:avLst/>
          </a:prstGeom>
        </p:spPr>
      </p:pic>
      <p:sp>
        <p:nvSpPr>
          <p:cNvPr id="13" name="CuadroTexto 12">
            <a:extLst>
              <a:ext uri="{FF2B5EF4-FFF2-40B4-BE49-F238E27FC236}">
                <a16:creationId xmlns:a16="http://schemas.microsoft.com/office/drawing/2014/main" id="{A1CB4123-2090-48F6-8F50-BD03A401427F}"/>
              </a:ext>
            </a:extLst>
          </p:cNvPr>
          <p:cNvSpPr txBox="1"/>
          <p:nvPr/>
        </p:nvSpPr>
        <p:spPr>
          <a:xfrm>
            <a:off x="860466" y="2594245"/>
            <a:ext cx="6449844" cy="3354765"/>
          </a:xfrm>
          <a:prstGeom prst="rect">
            <a:avLst/>
          </a:prstGeom>
          <a:noFill/>
        </p:spPr>
        <p:txBody>
          <a:bodyPr wrap="square">
            <a:spAutoFit/>
          </a:bodyPr>
          <a:lstStyle/>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s-CL"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Los vehículos que transporten sustancias peligrosas deberán evitar el uso de vías en áreas densamente pobladas y no podrán circular por túneles cuya longitud sea superior a 500mts, cuando estos tengan una vía alternativa segura, como es el caso de Lo Prado, Zapata y Chacabuco 16.</a:t>
            </a:r>
          </a:p>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lang="es-CL" sz="1600" dirty="0">
                <a:latin typeface="Calibri" panose="020F0502020204030204" pitchFamily="34" charset="0"/>
                <a:cs typeface="Calibri" panose="020F0502020204030204" pitchFamily="34" charset="0"/>
              </a:rPr>
              <a:t>Los vehículos que transporten sustancias peligrosas no deberán circular cerca de zonas de fuego abierto, a menos que el conductor tome previamente las precauciones para asegurarse que el vehículo puede pasar seguro por la zona, sin detenerse.</a:t>
            </a:r>
          </a:p>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s-CL"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Los vehículos que transporten sustancias peligrosas solo podrán estacionarse para el descanso o alojamiento de los conductores en áreas previamente determinadas por la autoridad competente, deben evitar zonas residenciales, o con gran concentración de personas o vehículos.</a:t>
            </a:r>
          </a:p>
        </p:txBody>
      </p:sp>
    </p:spTree>
    <p:extLst>
      <p:ext uri="{BB962C8B-B14F-4D97-AF65-F5344CB8AC3E}">
        <p14:creationId xmlns:p14="http://schemas.microsoft.com/office/powerpoint/2010/main" val="1398625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4" name="Google Shape;178;p6">
            <a:extLst>
              <a:ext uri="{FF2B5EF4-FFF2-40B4-BE49-F238E27FC236}">
                <a16:creationId xmlns:a16="http://schemas.microsoft.com/office/drawing/2014/main" id="{25EA2C6B-D791-418C-8BCE-DAB20BFBB4F8}"/>
              </a:ext>
            </a:extLst>
          </p:cNvPr>
          <p:cNvSpPr txBox="1"/>
          <p:nvPr/>
        </p:nvSpPr>
        <p:spPr>
          <a:xfrm>
            <a:off x="366449" y="1375067"/>
            <a:ext cx="7286149"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a:solidFill>
                  <a:srgbClr val="ED6B00"/>
                </a:solidFill>
                <a:latin typeface="Calibri"/>
                <a:ea typeface="Calibri"/>
                <a:cs typeface="Calibri"/>
                <a:sym typeface="Calibri"/>
              </a:rPr>
              <a:t>CIRCULACIÓN </a:t>
            </a:r>
            <a:r>
              <a:rPr lang="en-US" sz="2800" b="0" i="0" u="none" strike="noStrike" cap="none" dirty="0">
                <a:solidFill>
                  <a:srgbClr val="A93501"/>
                </a:solidFill>
                <a:latin typeface="Calibri"/>
                <a:ea typeface="Calibri"/>
                <a:cs typeface="Calibri"/>
                <a:sym typeface="Calibri"/>
              </a:rPr>
              <a:t>Y ESTACIONAMIENTO</a:t>
            </a:r>
            <a:endParaRPr sz="3100" b="0" i="0" u="none" strike="noStrike" cap="none" dirty="0">
              <a:solidFill>
                <a:srgbClr val="A93501"/>
              </a:solidFill>
              <a:latin typeface="Calibri"/>
              <a:ea typeface="Calibri"/>
              <a:cs typeface="Calibri"/>
              <a:sym typeface="Calibri"/>
            </a:endParaRPr>
          </a:p>
        </p:txBody>
      </p:sp>
      <p:sp>
        <p:nvSpPr>
          <p:cNvPr id="8" name="Google Shape;173;p6">
            <a:extLst>
              <a:ext uri="{FF2B5EF4-FFF2-40B4-BE49-F238E27FC236}">
                <a16:creationId xmlns:a16="http://schemas.microsoft.com/office/drawing/2014/main" id="{AEDDA0F8-6D84-497B-8200-C82802B09DBD}"/>
              </a:ext>
            </a:extLst>
          </p:cNvPr>
          <p:cNvSpPr/>
          <p:nvPr/>
        </p:nvSpPr>
        <p:spPr>
          <a:xfrm>
            <a:off x="502777" y="2357613"/>
            <a:ext cx="7379644" cy="3559093"/>
          </a:xfrm>
          <a:prstGeom prst="roundRect">
            <a:avLst>
              <a:gd name="adj" fmla="val 8111"/>
            </a:avLst>
          </a:prstGeom>
          <a:solidFill>
            <a:srgbClr val="F7E3D1"/>
          </a:solidFill>
          <a:ln>
            <a:noFill/>
          </a:ln>
        </p:spPr>
        <p:txBody>
          <a:bodyPr spcFirstLastPara="1" wrap="square" lIns="91425" tIns="91425" rIns="91425" bIns="91425" anchor="ctr" anchorCtr="0">
            <a:noAutofit/>
          </a:bodyPr>
          <a:lstStyle/>
          <a:p>
            <a:pPr marL="285750" indent="-285750">
              <a:lnSpc>
                <a:spcPts val="1700"/>
              </a:lnSpc>
              <a:spcBef>
                <a:spcPts val="600"/>
              </a:spcBef>
              <a:buFont typeface="Arial" panose="020B0604020202020204" pitchFamily="34" charset="0"/>
              <a:buChar char="•"/>
            </a:pPr>
            <a:endParaRPr sz="1400" b="0" i="0" u="none" strike="noStrike" cap="none" dirty="0">
              <a:solidFill>
                <a:srgbClr val="000000"/>
              </a:solidFill>
              <a:latin typeface="Arial"/>
              <a:ea typeface="Arial"/>
              <a:cs typeface="Arial"/>
              <a:sym typeface="Arial"/>
            </a:endParaRPr>
          </a:p>
        </p:txBody>
      </p:sp>
      <p:pic>
        <p:nvPicPr>
          <p:cNvPr id="12" name="Imagen 11">
            <a:extLst>
              <a:ext uri="{FF2B5EF4-FFF2-40B4-BE49-F238E27FC236}">
                <a16:creationId xmlns:a16="http://schemas.microsoft.com/office/drawing/2014/main" id="{12AE8322-29F0-4709-9859-3C39712F7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545" y="2119063"/>
            <a:ext cx="500374" cy="477100"/>
          </a:xfrm>
          <a:prstGeom prst="rect">
            <a:avLst/>
          </a:prstGeom>
        </p:spPr>
      </p:pic>
      <p:sp>
        <p:nvSpPr>
          <p:cNvPr id="13" name="CuadroTexto 12">
            <a:extLst>
              <a:ext uri="{FF2B5EF4-FFF2-40B4-BE49-F238E27FC236}">
                <a16:creationId xmlns:a16="http://schemas.microsoft.com/office/drawing/2014/main" id="{A1CB4123-2090-48F6-8F50-BD03A401427F}"/>
              </a:ext>
            </a:extLst>
          </p:cNvPr>
          <p:cNvSpPr txBox="1"/>
          <p:nvPr/>
        </p:nvSpPr>
        <p:spPr>
          <a:xfrm>
            <a:off x="860466" y="2750720"/>
            <a:ext cx="6449844" cy="2723823"/>
          </a:xfrm>
          <a:prstGeom prst="rect">
            <a:avLst/>
          </a:prstGeom>
          <a:noFill/>
        </p:spPr>
        <p:txBody>
          <a:bodyPr wrap="square">
            <a:spAutoFit/>
          </a:bodyPr>
          <a:lstStyle/>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s-CL"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Todo vehículo que transporte materiales peligrosos deberá estacionarse con su freno de estacionamiento accionado.</a:t>
            </a:r>
          </a:p>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lang="es-CL" sz="1600" dirty="0">
                <a:latin typeface="Calibri" panose="020F0502020204030204" pitchFamily="34" charset="0"/>
                <a:cs typeface="Calibri" panose="020F0502020204030204" pitchFamily="34" charset="0"/>
              </a:rPr>
              <a:t>Los vehículos destinados al transporte de sustancias peligrosas deberán portar uno o más letreros, visibles para otros usuarios de las vías, con las siguientes indicaciones:</a:t>
            </a:r>
          </a:p>
          <a:p>
            <a:pPr marL="357188" marR="0" lvl="0" indent="180975"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s-CL"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Nombre común de la carga peligrosa.</a:t>
            </a:r>
          </a:p>
          <a:p>
            <a:pPr marL="357188" marR="0" lvl="0" indent="180975"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s-CL" dirty="0">
                <a:latin typeface="Calibri" panose="020F0502020204030204" pitchFamily="34" charset="0"/>
                <a:cs typeface="Calibri" panose="020F0502020204030204" pitchFamily="34" charset="0"/>
              </a:rPr>
              <a:t>Nombre y teléfono del destinatario de la carga.</a:t>
            </a:r>
          </a:p>
          <a:p>
            <a:pPr marL="357188" marR="0" lvl="0" indent="180975"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s-CL"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Nombre del expedidor de la carga.</a:t>
            </a:r>
          </a:p>
          <a:p>
            <a:pPr marL="357188" marR="0" lvl="0" indent="180975"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s-CL" dirty="0">
                <a:latin typeface="Calibri" panose="020F0502020204030204" pitchFamily="34" charset="0"/>
                <a:cs typeface="Calibri" panose="020F0502020204030204" pitchFamily="34" charset="0"/>
              </a:rPr>
              <a:t>Nombre y teléfono del transportista.</a:t>
            </a:r>
            <a:endParaRPr kumimoji="0" lang="es-CL"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175988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1" name="Imagen 10">
            <a:extLst>
              <a:ext uri="{FF2B5EF4-FFF2-40B4-BE49-F238E27FC236}">
                <a16:creationId xmlns:a16="http://schemas.microsoft.com/office/drawing/2014/main" id="{914B1A3C-0395-43D1-95A2-67EFC446355B}"/>
              </a:ext>
            </a:extLst>
          </p:cNvPr>
          <p:cNvPicPr>
            <a:picLocks noChangeAspect="1"/>
          </p:cNvPicPr>
          <p:nvPr/>
        </p:nvPicPr>
        <p:blipFill>
          <a:blip r:embed="rId3"/>
          <a:stretch>
            <a:fillRect/>
          </a:stretch>
        </p:blipFill>
        <p:spPr>
          <a:xfrm>
            <a:off x="7692345" y="6818124"/>
            <a:ext cx="1386102" cy="197032"/>
          </a:xfrm>
          <a:prstGeom prst="rect">
            <a:avLst/>
          </a:prstGeom>
        </p:spPr>
      </p:pic>
      <p:sp>
        <p:nvSpPr>
          <p:cNvPr id="10" name="Google Shape;174;p6">
            <a:extLst>
              <a:ext uri="{FF2B5EF4-FFF2-40B4-BE49-F238E27FC236}">
                <a16:creationId xmlns:a16="http://schemas.microsoft.com/office/drawing/2014/main" id="{6DD75A55-8713-47A9-B216-3D6A1420C6C7}"/>
              </a:ext>
            </a:extLst>
          </p:cNvPr>
          <p:cNvSpPr txBox="1"/>
          <p:nvPr/>
        </p:nvSpPr>
        <p:spPr>
          <a:xfrm>
            <a:off x="574618" y="2439187"/>
            <a:ext cx="6721024" cy="3908722"/>
          </a:xfrm>
          <a:prstGeom prst="rect">
            <a:avLst/>
          </a:prstGeom>
          <a:noFill/>
          <a:ln>
            <a:noFill/>
          </a:ln>
        </p:spPr>
        <p:txBody>
          <a:bodyPr spcFirstLastPara="1" wrap="square" lIns="91425" tIns="45700" rIns="91425" bIns="45700" anchor="t" anchorCtr="0">
            <a:spAutoFit/>
          </a:bodyPr>
          <a:lstStyle/>
          <a:p>
            <a:pPr marL="285750" indent="-285750">
              <a:spcAft>
                <a:spcPts val="1200"/>
              </a:spcAft>
              <a:buFont typeface="Arial" panose="020B0604020202020204" pitchFamily="34" charset="0"/>
              <a:buChar char="•"/>
            </a:pPr>
            <a:r>
              <a:rPr lang="es-CL" sz="1600" b="1" dirty="0">
                <a:solidFill>
                  <a:srgbClr val="ED6B00"/>
                </a:solidFill>
                <a:latin typeface="Calibri" panose="020F0502020204030204" pitchFamily="34" charset="0"/>
                <a:cs typeface="Calibri" panose="020F0502020204030204" pitchFamily="34" charset="0"/>
              </a:rPr>
              <a:t>El transportista o su representante: </a:t>
            </a:r>
            <a:r>
              <a:rPr lang="es-CL" sz="1600" dirty="0">
                <a:solidFill>
                  <a:schemeClr val="tx1"/>
                </a:solidFill>
                <a:latin typeface="Calibri" panose="020F0502020204030204" pitchFamily="34" charset="0"/>
                <a:cs typeface="Calibri" panose="020F0502020204030204" pitchFamily="34" charset="0"/>
              </a:rPr>
              <a:t>antes de iniciar la operación de transporte, deberá inspeccionar el vehículo asegurándose de sus perfectas condiciones para el transporte para el cual se destina.</a:t>
            </a:r>
          </a:p>
          <a:p>
            <a:pPr marL="285750" indent="-285750">
              <a:spcAft>
                <a:spcPts val="1200"/>
              </a:spcAft>
              <a:buFont typeface="Arial" panose="020B0604020202020204" pitchFamily="34" charset="0"/>
              <a:buChar char="•"/>
            </a:pPr>
            <a:r>
              <a:rPr lang="es-CL" sz="1600" b="1" dirty="0">
                <a:solidFill>
                  <a:srgbClr val="ED6B00"/>
                </a:solidFill>
                <a:latin typeface="Calibri" panose="020F0502020204030204" pitchFamily="34" charset="0"/>
                <a:cs typeface="Calibri" panose="020F0502020204030204" pitchFamily="34" charset="0"/>
              </a:rPr>
              <a:t>El conductor del vehículo: </a:t>
            </a:r>
            <a:r>
              <a:rPr lang="es-CL" sz="1600" dirty="0">
                <a:solidFill>
                  <a:schemeClr val="tx1"/>
                </a:solidFill>
                <a:latin typeface="Calibri" panose="020F0502020204030204" pitchFamily="34" charset="0"/>
                <a:cs typeface="Calibri" panose="020F0502020204030204" pitchFamily="34" charset="0"/>
              </a:rPr>
              <a:t>es el responsable durante el viaje, de la custodia, conservación y buen uso de los elementos. Este tiene prohibido abrir bultos con la carga peligrosa, tampoco podrá participar de la carga y descarga o transbordo, no podrá viajar acompañado de personas no autorizadas por transportista y no podrá fumar ni beber alcohol.</a:t>
            </a:r>
          </a:p>
          <a:p>
            <a:pPr marL="285750" indent="-285750">
              <a:spcAft>
                <a:spcPts val="1200"/>
              </a:spcAft>
              <a:buFont typeface="Arial" panose="020B0604020202020204" pitchFamily="34" charset="0"/>
              <a:buChar char="•"/>
            </a:pPr>
            <a:r>
              <a:rPr lang="es-CL" sz="1600" b="1" dirty="0">
                <a:solidFill>
                  <a:srgbClr val="ED6B00"/>
                </a:solidFill>
                <a:latin typeface="Calibri" panose="020F0502020204030204" pitchFamily="34" charset="0"/>
                <a:cs typeface="Calibri" panose="020F0502020204030204" pitchFamily="34" charset="0"/>
              </a:rPr>
              <a:t>Todo el personal que participe en operaciones de carga, descarga y transbordo de cargas peligrosas: </a:t>
            </a:r>
            <a:r>
              <a:rPr lang="es-CL" sz="1600" dirty="0">
                <a:solidFill>
                  <a:schemeClr val="tx1"/>
                </a:solidFill>
                <a:latin typeface="Calibri" panose="020F0502020204030204" pitchFamily="34" charset="0"/>
                <a:cs typeface="Calibri" panose="020F0502020204030204" pitchFamily="34" charset="0"/>
              </a:rPr>
              <a:t>deberá usar vestimenta adecuada y equipo de protección personal.</a:t>
            </a:r>
          </a:p>
          <a:p>
            <a:pPr marL="285750" indent="-285750">
              <a:spcAft>
                <a:spcPts val="1200"/>
              </a:spcAft>
              <a:buFont typeface="Arial" panose="020B0604020202020204" pitchFamily="34" charset="0"/>
              <a:buChar char="•"/>
            </a:pPr>
            <a:r>
              <a:rPr lang="es-CL" sz="1600" b="1" dirty="0">
                <a:solidFill>
                  <a:srgbClr val="ED6B00"/>
                </a:solidFill>
                <a:latin typeface="Calibri" panose="020F0502020204030204" pitchFamily="34" charset="0"/>
                <a:cs typeface="Calibri" panose="020F0502020204030204" pitchFamily="34" charset="0"/>
              </a:rPr>
              <a:t>Durante el transporte: </a:t>
            </a:r>
            <a:r>
              <a:rPr lang="es-CL" sz="1600" dirty="0">
                <a:solidFill>
                  <a:schemeClr val="tx1"/>
                </a:solidFill>
                <a:latin typeface="Calibri" panose="020F0502020204030204" pitchFamily="34" charset="0"/>
                <a:cs typeface="Calibri" panose="020F0502020204030204" pitchFamily="34" charset="0"/>
              </a:rPr>
              <a:t>el conductor del vehículo está obligado a utilizar los elementos de protección personal que corresponden.</a:t>
            </a:r>
            <a:endParaRPr sz="1600" dirty="0">
              <a:solidFill>
                <a:schemeClr val="tx1"/>
              </a:solidFill>
              <a:latin typeface="Calibri" panose="020F0502020204030204" pitchFamily="34" charset="0"/>
              <a:cs typeface="Calibri" panose="020F0502020204030204" pitchFamily="34" charset="0"/>
            </a:endParaRPr>
          </a:p>
        </p:txBody>
      </p:sp>
      <p:sp>
        <p:nvSpPr>
          <p:cNvPr id="4" name="Google Shape;178;p6">
            <a:extLst>
              <a:ext uri="{FF2B5EF4-FFF2-40B4-BE49-F238E27FC236}">
                <a16:creationId xmlns:a16="http://schemas.microsoft.com/office/drawing/2014/main" id="{25EA2C6B-D791-418C-8BCE-DAB20BFBB4F8}"/>
              </a:ext>
            </a:extLst>
          </p:cNvPr>
          <p:cNvSpPr txBox="1"/>
          <p:nvPr/>
        </p:nvSpPr>
        <p:spPr>
          <a:xfrm>
            <a:off x="366449" y="1387266"/>
            <a:ext cx="648421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a:solidFill>
                  <a:srgbClr val="ED6B00"/>
                </a:solidFill>
                <a:latin typeface="Calibri"/>
                <a:ea typeface="Calibri"/>
                <a:cs typeface="Calibri"/>
                <a:sym typeface="Calibri"/>
              </a:rPr>
              <a:t>PERSONAS QUE PARTICIPAN </a:t>
            </a:r>
          </a:p>
          <a:p>
            <a:pPr marL="0" marR="0" lvl="0" indent="0" algn="l" rtl="0">
              <a:lnSpc>
                <a:spcPct val="80000"/>
              </a:lnSpc>
              <a:spcBef>
                <a:spcPts val="0"/>
              </a:spcBef>
              <a:spcAft>
                <a:spcPts val="0"/>
              </a:spcAft>
              <a:buNone/>
            </a:pPr>
            <a:r>
              <a:rPr lang="en-US" sz="2800" b="0" i="0" u="none" strike="noStrike" cap="none" dirty="0">
                <a:solidFill>
                  <a:srgbClr val="A93501"/>
                </a:solidFill>
                <a:latin typeface="Calibri"/>
                <a:ea typeface="Calibri"/>
                <a:cs typeface="Calibri"/>
                <a:sym typeface="Calibri"/>
              </a:rPr>
              <a:t>EN LAS OPERACIONES DE TRANSPORTE</a:t>
            </a:r>
            <a:endParaRPr sz="3100" b="0" i="0" u="none" strike="noStrike" cap="none" dirty="0">
              <a:solidFill>
                <a:srgbClr val="A93501"/>
              </a:solidFill>
              <a:latin typeface="Calibri"/>
              <a:ea typeface="Calibri"/>
              <a:cs typeface="Calibri"/>
              <a:sym typeface="Calibri"/>
            </a:endParaRPr>
          </a:p>
        </p:txBody>
      </p:sp>
      <p:pic>
        <p:nvPicPr>
          <p:cNvPr id="3" name="Imagen 2">
            <a:extLst>
              <a:ext uri="{FF2B5EF4-FFF2-40B4-BE49-F238E27FC236}">
                <a16:creationId xmlns:a16="http://schemas.microsoft.com/office/drawing/2014/main" id="{CC98968F-7A3F-4474-BABE-72ABA1755D63}"/>
              </a:ext>
            </a:extLst>
          </p:cNvPr>
          <p:cNvPicPr>
            <a:picLocks noChangeAspect="1"/>
          </p:cNvPicPr>
          <p:nvPr/>
        </p:nvPicPr>
        <p:blipFill>
          <a:blip r:embed="rId4"/>
          <a:stretch>
            <a:fillRect/>
          </a:stretch>
        </p:blipFill>
        <p:spPr>
          <a:xfrm flipH="1">
            <a:off x="7846836" y="2303970"/>
            <a:ext cx="1077121" cy="4612670"/>
          </a:xfrm>
          <a:prstGeom prst="rect">
            <a:avLst/>
          </a:prstGeom>
        </p:spPr>
      </p:pic>
    </p:spTree>
    <p:extLst>
      <p:ext uri="{BB962C8B-B14F-4D97-AF65-F5344CB8AC3E}">
        <p14:creationId xmlns:p14="http://schemas.microsoft.com/office/powerpoint/2010/main" val="2537061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4" name="Google Shape;178;p6">
            <a:extLst>
              <a:ext uri="{FF2B5EF4-FFF2-40B4-BE49-F238E27FC236}">
                <a16:creationId xmlns:a16="http://schemas.microsoft.com/office/drawing/2014/main" id="{25EA2C6B-D791-418C-8BCE-DAB20BFBB4F8}"/>
              </a:ext>
            </a:extLst>
          </p:cNvPr>
          <p:cNvSpPr txBox="1"/>
          <p:nvPr/>
        </p:nvSpPr>
        <p:spPr>
          <a:xfrm>
            <a:off x="366449" y="1299249"/>
            <a:ext cx="648421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a:solidFill>
                  <a:srgbClr val="ED6B00"/>
                </a:solidFill>
                <a:latin typeface="Calibri"/>
                <a:ea typeface="Calibri"/>
                <a:cs typeface="Calibri"/>
                <a:sym typeface="Calibri"/>
              </a:rPr>
              <a:t>OBLIGACIONES </a:t>
            </a:r>
            <a:r>
              <a:rPr lang="en-US" sz="2800" b="0" i="0" u="none" strike="noStrike" cap="none" dirty="0">
                <a:solidFill>
                  <a:srgbClr val="A93501"/>
                </a:solidFill>
                <a:latin typeface="Calibri"/>
                <a:ea typeface="Calibri"/>
                <a:cs typeface="Calibri"/>
                <a:sym typeface="Calibri"/>
              </a:rPr>
              <a:t>DEL TRANSPORTISTA</a:t>
            </a:r>
            <a:endParaRPr sz="3100" b="0" i="0" u="none" strike="noStrike" cap="none" dirty="0">
              <a:solidFill>
                <a:srgbClr val="A93501"/>
              </a:solidFill>
              <a:latin typeface="Calibri"/>
              <a:ea typeface="Calibri"/>
              <a:cs typeface="Calibri"/>
              <a:sym typeface="Calibri"/>
            </a:endParaRPr>
          </a:p>
        </p:txBody>
      </p:sp>
      <p:sp>
        <p:nvSpPr>
          <p:cNvPr id="6" name="Rectángulo: esquinas redondeadas 5">
            <a:extLst>
              <a:ext uri="{FF2B5EF4-FFF2-40B4-BE49-F238E27FC236}">
                <a16:creationId xmlns:a16="http://schemas.microsoft.com/office/drawing/2014/main" id="{0E95E559-CA66-4289-9482-1B7E9FDDFDB4}"/>
              </a:ext>
            </a:extLst>
          </p:cNvPr>
          <p:cNvSpPr/>
          <p:nvPr/>
        </p:nvSpPr>
        <p:spPr>
          <a:xfrm>
            <a:off x="366450" y="2029284"/>
            <a:ext cx="2861192" cy="4420415"/>
          </a:xfrm>
          <a:prstGeom prst="roundRect">
            <a:avLst>
              <a:gd name="adj" fmla="val 5302"/>
            </a:avLst>
          </a:prstGeom>
          <a:solidFill>
            <a:srgbClr val="FECC00"/>
          </a:solidFill>
          <a:ln>
            <a:solidFill>
              <a:schemeClr val="bg1"/>
            </a:solid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dirty="0">
                <a:solidFill>
                  <a:srgbClr val="AA4E02"/>
                </a:solidFill>
                <a:latin typeface="Calibri" panose="020F0502020204030204" pitchFamily="34" charset="0"/>
                <a:cs typeface="Calibri" panose="020F0502020204030204" pitchFamily="34" charset="0"/>
              </a:rPr>
              <a:t>La Guía de despacho o Factura, que detalle él o los productos peligrosos a transportar con su respectiva clasificación y número de Naciones Unidas.</a:t>
            </a:r>
          </a:p>
        </p:txBody>
      </p:sp>
      <p:sp>
        <p:nvSpPr>
          <p:cNvPr id="9" name="Rectángulo: esquinas redondeadas 8">
            <a:extLst>
              <a:ext uri="{FF2B5EF4-FFF2-40B4-BE49-F238E27FC236}">
                <a16:creationId xmlns:a16="http://schemas.microsoft.com/office/drawing/2014/main" id="{B86C0469-31F1-4324-B0A1-E69B89CB69D6}"/>
              </a:ext>
            </a:extLst>
          </p:cNvPr>
          <p:cNvSpPr/>
          <p:nvPr/>
        </p:nvSpPr>
        <p:spPr>
          <a:xfrm>
            <a:off x="3324456" y="2029284"/>
            <a:ext cx="2861191" cy="4420415"/>
          </a:xfrm>
          <a:prstGeom prst="roundRect">
            <a:avLst>
              <a:gd name="adj" fmla="val 5302"/>
            </a:avLst>
          </a:prstGeom>
          <a:solidFill>
            <a:srgbClr val="B99F2F"/>
          </a:solidFill>
          <a:ln>
            <a:solidFill>
              <a:schemeClr val="bg1"/>
            </a:solid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dirty="0">
                <a:latin typeface="Calibri" panose="020F0502020204030204" pitchFamily="34" charset="0"/>
                <a:cs typeface="Calibri" panose="020F0502020204030204" pitchFamily="34" charset="0"/>
              </a:rPr>
              <a:t>Las instrucciones escritas que se deben seguir en caso de accidente, las que se consignarán junto al nombre del producto, su clase, número de Naciones Unidas y número de teléfono de emergencia, basadas en la Hoja de datos de seguridad a que se refiere la Norma Chilena Oficial NCh2245.Of93. </a:t>
            </a:r>
          </a:p>
          <a:p>
            <a:pPr algn="ctr"/>
            <a:r>
              <a:rPr lang="es-CL" sz="1500" b="1" dirty="0">
                <a:latin typeface="Calibri" panose="020F0502020204030204" pitchFamily="34" charset="0"/>
                <a:cs typeface="Calibri" panose="020F0502020204030204" pitchFamily="34" charset="0"/>
              </a:rPr>
              <a:t>Estas instrucciones deberán mantenerse en la cabina del vehículo y precisar en forma concisa.</a:t>
            </a:r>
          </a:p>
        </p:txBody>
      </p:sp>
      <p:sp>
        <p:nvSpPr>
          <p:cNvPr id="13" name="Rectángulo: esquinas redondeadas 12">
            <a:extLst>
              <a:ext uri="{FF2B5EF4-FFF2-40B4-BE49-F238E27FC236}">
                <a16:creationId xmlns:a16="http://schemas.microsoft.com/office/drawing/2014/main" id="{F005B540-9B66-4D61-AABF-9A27F359B1FE}"/>
              </a:ext>
            </a:extLst>
          </p:cNvPr>
          <p:cNvSpPr/>
          <p:nvPr/>
        </p:nvSpPr>
        <p:spPr>
          <a:xfrm>
            <a:off x="6282461" y="2029284"/>
            <a:ext cx="2861191" cy="4420415"/>
          </a:xfrm>
          <a:prstGeom prst="roundRect">
            <a:avLst>
              <a:gd name="adj" fmla="val 5302"/>
            </a:avLst>
          </a:prstGeom>
          <a:solidFill>
            <a:srgbClr val="A93501"/>
          </a:solidFill>
          <a:ln>
            <a:solidFill>
              <a:schemeClr val="bg1"/>
            </a:solid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dirty="0">
                <a:latin typeface="Calibri" panose="020F0502020204030204" pitchFamily="34" charset="0"/>
                <a:cs typeface="Calibri" panose="020F0502020204030204" pitchFamily="34" charset="0"/>
              </a:rPr>
              <a:t>Los productos peligrosos identificados con sus respectivas etiquetas y marcas conforme a la Norma Chilena Oficial NCh.2190.Of93.</a:t>
            </a:r>
            <a:endParaRPr lang="es-CL" sz="15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3626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4" name="Google Shape;178;p6">
            <a:extLst>
              <a:ext uri="{FF2B5EF4-FFF2-40B4-BE49-F238E27FC236}">
                <a16:creationId xmlns:a16="http://schemas.microsoft.com/office/drawing/2014/main" id="{25EA2C6B-D791-418C-8BCE-DAB20BFBB4F8}"/>
              </a:ext>
            </a:extLst>
          </p:cNvPr>
          <p:cNvSpPr txBox="1"/>
          <p:nvPr/>
        </p:nvSpPr>
        <p:spPr>
          <a:xfrm>
            <a:off x="366449" y="1299249"/>
            <a:ext cx="648421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a:solidFill>
                  <a:srgbClr val="ED6B00"/>
                </a:solidFill>
                <a:latin typeface="Calibri"/>
                <a:ea typeface="Calibri"/>
                <a:cs typeface="Calibri"/>
                <a:sym typeface="Calibri"/>
              </a:rPr>
              <a:t>OBLIGACIONES </a:t>
            </a:r>
            <a:r>
              <a:rPr lang="en-US" sz="2800" b="0" i="0" u="none" strike="noStrike" cap="none" dirty="0">
                <a:solidFill>
                  <a:srgbClr val="A93501"/>
                </a:solidFill>
                <a:latin typeface="Calibri"/>
                <a:ea typeface="Calibri"/>
                <a:cs typeface="Calibri"/>
                <a:sym typeface="Calibri"/>
              </a:rPr>
              <a:t>DEL TRANSPORTISTA</a:t>
            </a:r>
            <a:endParaRPr sz="3100" b="0" i="0" u="none" strike="noStrike" cap="none" dirty="0">
              <a:solidFill>
                <a:srgbClr val="A93501"/>
              </a:solidFill>
              <a:latin typeface="Calibri"/>
              <a:ea typeface="Calibri"/>
              <a:cs typeface="Calibri"/>
              <a:sym typeface="Calibri"/>
            </a:endParaRPr>
          </a:p>
        </p:txBody>
      </p:sp>
      <p:sp>
        <p:nvSpPr>
          <p:cNvPr id="7" name="Google Shape;173;p6">
            <a:extLst>
              <a:ext uri="{FF2B5EF4-FFF2-40B4-BE49-F238E27FC236}">
                <a16:creationId xmlns:a16="http://schemas.microsoft.com/office/drawing/2014/main" id="{59E68E75-1D9B-4CFC-B803-1C9C18BD2D9C}"/>
              </a:ext>
            </a:extLst>
          </p:cNvPr>
          <p:cNvSpPr/>
          <p:nvPr/>
        </p:nvSpPr>
        <p:spPr>
          <a:xfrm>
            <a:off x="502777" y="2357613"/>
            <a:ext cx="7379644" cy="3902813"/>
          </a:xfrm>
          <a:prstGeom prst="roundRect">
            <a:avLst>
              <a:gd name="adj" fmla="val 8111"/>
            </a:avLst>
          </a:prstGeom>
          <a:solidFill>
            <a:srgbClr val="F7E3D1"/>
          </a:solidFill>
          <a:ln>
            <a:noFill/>
          </a:ln>
        </p:spPr>
        <p:txBody>
          <a:bodyPr spcFirstLastPara="1" wrap="square" lIns="91425" tIns="91425" rIns="91425" bIns="91425" anchor="ctr" anchorCtr="0">
            <a:noAutofit/>
          </a:bodyPr>
          <a:lstStyle/>
          <a:p>
            <a:pPr marL="285750" indent="-285750">
              <a:lnSpc>
                <a:spcPts val="1700"/>
              </a:lnSpc>
              <a:spcBef>
                <a:spcPts val="600"/>
              </a:spcBef>
              <a:buFont typeface="Arial" panose="020B0604020202020204" pitchFamily="34" charset="0"/>
              <a:buChar char="•"/>
            </a:pPr>
            <a:endParaRPr sz="1400" b="0" i="0" u="none" strike="noStrike" cap="none" dirty="0">
              <a:solidFill>
                <a:srgbClr val="000000"/>
              </a:solidFill>
              <a:latin typeface="Arial"/>
              <a:ea typeface="Arial"/>
              <a:cs typeface="Arial"/>
              <a:sym typeface="Arial"/>
            </a:endParaRPr>
          </a:p>
        </p:txBody>
      </p:sp>
      <p:pic>
        <p:nvPicPr>
          <p:cNvPr id="8" name="Imagen 7">
            <a:extLst>
              <a:ext uri="{FF2B5EF4-FFF2-40B4-BE49-F238E27FC236}">
                <a16:creationId xmlns:a16="http://schemas.microsoft.com/office/drawing/2014/main" id="{1154DE9A-20D1-4E6D-874F-80C85FADB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545" y="2119063"/>
            <a:ext cx="500374" cy="477100"/>
          </a:xfrm>
          <a:prstGeom prst="rect">
            <a:avLst/>
          </a:prstGeom>
        </p:spPr>
      </p:pic>
      <p:sp>
        <p:nvSpPr>
          <p:cNvPr id="10" name="CuadroTexto 9">
            <a:extLst>
              <a:ext uri="{FF2B5EF4-FFF2-40B4-BE49-F238E27FC236}">
                <a16:creationId xmlns:a16="http://schemas.microsoft.com/office/drawing/2014/main" id="{918F05A7-C772-45EC-94DE-CDBBEEBF2ECD}"/>
              </a:ext>
            </a:extLst>
          </p:cNvPr>
          <p:cNvSpPr txBox="1"/>
          <p:nvPr/>
        </p:nvSpPr>
        <p:spPr>
          <a:xfrm>
            <a:off x="860466" y="2750720"/>
            <a:ext cx="6449844" cy="3262432"/>
          </a:xfrm>
          <a:prstGeom prst="rect">
            <a:avLst/>
          </a:prstGeom>
          <a:noFill/>
        </p:spPr>
        <p:txBody>
          <a:bodyPr wrap="square">
            <a:spAutoFit/>
          </a:bodyPr>
          <a:lstStyle/>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s-CL"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El transportista no deberá recibir carga de sustancias peligrosas si el expedidor no le hace entrega de las instrucciones escritas.</a:t>
            </a:r>
          </a:p>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lang="es-CL" sz="1600" dirty="0">
                <a:latin typeface="Calibri" panose="020F0502020204030204" pitchFamily="34" charset="0"/>
                <a:cs typeface="Calibri" panose="020F0502020204030204" pitchFamily="34" charset="0"/>
              </a:rPr>
              <a:t>Si el transportista no estuviere en conocimiento del carácter peligroso de la mercancía por no haberse así consignado en la Guía de despacho o en la Factura, el expedidor será responsable de todos los perjuicios resultantes de la expedición de la misma.</a:t>
            </a:r>
          </a:p>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s-CL"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El transportista</a:t>
            </a:r>
            <a:r>
              <a:rPr lang="es-CL" sz="1600" dirty="0">
                <a:latin typeface="Calibri" panose="020F0502020204030204" pitchFamily="34" charset="0"/>
                <a:cs typeface="Calibri" panose="020F0502020204030204" pitchFamily="34" charset="0"/>
              </a:rPr>
              <a:t> no será responsable por el daño a personas o cosas que se originen en la utilización de embalajes inapropiados para el transporte de productos peligrosos.</a:t>
            </a:r>
          </a:p>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s-CL"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El transportista </a:t>
            </a:r>
            <a:r>
              <a:rPr lang="es-CL" sz="1600" dirty="0">
                <a:latin typeface="Calibri" panose="020F0502020204030204" pitchFamily="34" charset="0"/>
                <a:cs typeface="Calibri" panose="020F0502020204030204" pitchFamily="34" charset="0"/>
              </a:rPr>
              <a:t>es responsable de que el vehículo circule portando los rótulos a que se refiere la Norma Chilena Oficial NCh2190.Of93.</a:t>
            </a:r>
            <a:endParaRPr kumimoji="0" lang="es-CL"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924283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3;p2"/>
          <p:cNvSpPr txBo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ACTIVIDAD 7</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4"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ED6B00"/>
                </a:solidFill>
                <a:latin typeface="Calibri"/>
                <a:ea typeface="Calibri"/>
                <a:cs typeface="Calibri"/>
                <a:sym typeface="Calibri"/>
              </a:rPr>
              <a:t>MÓDULO 4 </a:t>
            </a:r>
            <a:r>
              <a:rPr lang="en-US" sz="1200" b="0" i="0" u="none" strike="noStrike" cap="none" dirty="0">
                <a:solidFill>
                  <a:srgbClr val="ED6B00"/>
                </a:solidFill>
                <a:latin typeface="Calibri"/>
                <a:ea typeface="Calibri"/>
                <a:cs typeface="Calibri"/>
                <a:sym typeface="Calibri"/>
              </a:rPr>
              <a:t>| SEGURIDAD EN BODEGAS</a:t>
            </a:r>
            <a:endParaRPr sz="1200" b="0" i="0" u="none" strike="noStrike" cap="none" dirty="0">
              <a:solidFill>
                <a:srgbClr val="ED6B00"/>
              </a:solidFill>
              <a:latin typeface="Calibri"/>
              <a:ea typeface="Calibri"/>
              <a:cs typeface="Calibri"/>
              <a:sym typeface="Calibri"/>
            </a:endParaRPr>
          </a:p>
        </p:txBody>
      </p:sp>
      <p:sp>
        <p:nvSpPr>
          <p:cNvPr id="6" name="Google Shape;61;p13"/>
          <p:cNvSpPr txBox="1">
            <a:spLocks/>
          </p:cNvSpPr>
          <p:nvPr/>
        </p:nvSpPr>
        <p:spPr>
          <a:xfrm>
            <a:off x="365425" y="2323030"/>
            <a:ext cx="3703655"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CL" sz="3600" b="1" dirty="0">
                <a:solidFill>
                  <a:srgbClr val="ED6B00"/>
                </a:solidFill>
                <a:latin typeface="Calibri" panose="020F0502020204030204" pitchFamily="34" charset="0"/>
                <a:ea typeface="Roboto"/>
                <a:cs typeface="Calibri" panose="020F0502020204030204" pitchFamily="34" charset="0"/>
                <a:sym typeface="Roboto"/>
              </a:rPr>
              <a:t>TRANSPORTE DE MERCANCÍAS PELIGROSAS</a:t>
            </a:r>
            <a:endParaRPr lang="x-none" sz="3600" b="1" dirty="0">
              <a:solidFill>
                <a:srgbClr val="ED6B00"/>
              </a:solidFill>
              <a:latin typeface="Calibri" panose="020F0502020204030204" pitchFamily="34" charset="0"/>
              <a:ea typeface="Roboto"/>
              <a:cs typeface="Calibri" panose="020F0502020204030204" pitchFamily="34" charset="0"/>
              <a:sym typeface="Roboto"/>
            </a:endParaRPr>
          </a:p>
        </p:txBody>
      </p:sp>
      <p:pic>
        <p:nvPicPr>
          <p:cNvPr id="5" name="Imagen 4">
            <a:extLst>
              <a:ext uri="{FF2B5EF4-FFF2-40B4-BE49-F238E27FC236}">
                <a16:creationId xmlns:a16="http://schemas.microsoft.com/office/drawing/2014/main" id="{2EA7992F-EAA3-49FA-A33C-687C8287F75D}"/>
              </a:ext>
            </a:extLst>
          </p:cNvPr>
          <p:cNvPicPr>
            <a:picLocks noChangeAspect="1"/>
          </p:cNvPicPr>
          <p:nvPr/>
        </p:nvPicPr>
        <p:blipFill>
          <a:blip r:embed="rId2"/>
          <a:stretch>
            <a:fillRect/>
          </a:stretch>
        </p:blipFill>
        <p:spPr>
          <a:xfrm>
            <a:off x="2217252" y="3313380"/>
            <a:ext cx="6987653" cy="3860862"/>
          </a:xfrm>
          <a:prstGeom prst="rect">
            <a:avLst/>
          </a:prstGeom>
        </p:spPr>
      </p:pic>
    </p:spTree>
    <p:extLst>
      <p:ext uri="{BB962C8B-B14F-4D97-AF65-F5344CB8AC3E}">
        <p14:creationId xmlns:p14="http://schemas.microsoft.com/office/powerpoint/2010/main" val="3542685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id="{024682DD-BE81-4504-8BD4-0556928294DF}"/>
              </a:ext>
            </a:extLst>
          </p:cNvPr>
          <p:cNvSpPr/>
          <p:nvPr/>
        </p:nvSpPr>
        <p:spPr>
          <a:xfrm>
            <a:off x="6282460" y="2684523"/>
            <a:ext cx="2861192" cy="3041480"/>
          </a:xfrm>
          <a:prstGeom prst="roundRect">
            <a:avLst>
              <a:gd name="adj" fmla="val 5302"/>
            </a:avLst>
          </a:prstGeom>
          <a:solidFill>
            <a:srgbClr val="ED6B00"/>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algn="ctr">
              <a:spcBef>
                <a:spcPts val="1200"/>
              </a:spcBef>
            </a:pPr>
            <a:r>
              <a:rPr lang="es-CL" sz="2000" b="1" dirty="0">
                <a:solidFill>
                  <a:schemeClr val="bg1"/>
                </a:solidFill>
                <a:latin typeface="Calibri" panose="020F0502020204030204" pitchFamily="34" charset="0"/>
                <a:cs typeface="Calibri" panose="020F0502020204030204" pitchFamily="34" charset="0"/>
              </a:rPr>
              <a:t>Modificaciones</a:t>
            </a:r>
          </a:p>
        </p:txBody>
      </p:sp>
      <p:sp>
        <p:nvSpPr>
          <p:cNvPr id="14" name="Rectángulo: esquinas redondeadas 13">
            <a:extLst>
              <a:ext uri="{FF2B5EF4-FFF2-40B4-BE49-F238E27FC236}">
                <a16:creationId xmlns:a16="http://schemas.microsoft.com/office/drawing/2014/main" id="{C9DD5398-14BA-4171-A351-29B5F38B1E8D}"/>
              </a:ext>
            </a:extLst>
          </p:cNvPr>
          <p:cNvSpPr/>
          <p:nvPr/>
        </p:nvSpPr>
        <p:spPr>
          <a:xfrm>
            <a:off x="3324455" y="2684523"/>
            <a:ext cx="2861192" cy="3041480"/>
          </a:xfrm>
          <a:prstGeom prst="roundRect">
            <a:avLst>
              <a:gd name="adj" fmla="val 5302"/>
            </a:avLst>
          </a:prstGeom>
          <a:solidFill>
            <a:srgbClr val="ED6B00"/>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algn="ctr">
              <a:spcBef>
                <a:spcPts val="1200"/>
              </a:spcBef>
            </a:pPr>
            <a:r>
              <a:rPr lang="es-CL" sz="2000" b="1" dirty="0">
                <a:solidFill>
                  <a:schemeClr val="bg1"/>
                </a:solidFill>
                <a:latin typeface="Calibri" panose="020F0502020204030204" pitchFamily="34" charset="0"/>
                <a:cs typeface="Calibri" panose="020F0502020204030204" pitchFamily="34" charset="0"/>
              </a:rPr>
              <a:t>Vigencia</a:t>
            </a:r>
          </a:p>
        </p:txBody>
      </p:sp>
      <p:sp>
        <p:nvSpPr>
          <p:cNvPr id="13" name="Rectángulo: esquinas redondeadas 12">
            <a:extLst>
              <a:ext uri="{FF2B5EF4-FFF2-40B4-BE49-F238E27FC236}">
                <a16:creationId xmlns:a16="http://schemas.microsoft.com/office/drawing/2014/main" id="{80F1E85D-EEF9-473C-A823-E574CFA14013}"/>
              </a:ext>
            </a:extLst>
          </p:cNvPr>
          <p:cNvSpPr/>
          <p:nvPr/>
        </p:nvSpPr>
        <p:spPr>
          <a:xfrm>
            <a:off x="366450" y="2684523"/>
            <a:ext cx="2861192" cy="3041480"/>
          </a:xfrm>
          <a:prstGeom prst="roundRect">
            <a:avLst>
              <a:gd name="adj" fmla="val 5302"/>
            </a:avLst>
          </a:prstGeom>
          <a:solidFill>
            <a:srgbClr val="ED6B00"/>
          </a:solidFill>
          <a:ln>
            <a:no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algn="ctr">
              <a:spcBef>
                <a:spcPts val="1200"/>
              </a:spcBef>
            </a:pPr>
            <a:r>
              <a:rPr lang="es-CL" sz="2000" b="1" dirty="0">
                <a:solidFill>
                  <a:schemeClr val="bg1"/>
                </a:solidFill>
                <a:latin typeface="Calibri" panose="020F0502020204030204" pitchFamily="34" charset="0"/>
                <a:cs typeface="Calibri" panose="020F0502020204030204" pitchFamily="34" charset="0"/>
              </a:rPr>
              <a:t>Fiscalización</a:t>
            </a:r>
          </a:p>
        </p:txBody>
      </p:sp>
      <p:sp>
        <p:nvSpPr>
          <p:cNvPr id="4" name="Google Shape;178;p6">
            <a:extLst>
              <a:ext uri="{FF2B5EF4-FFF2-40B4-BE49-F238E27FC236}">
                <a16:creationId xmlns:a16="http://schemas.microsoft.com/office/drawing/2014/main" id="{25EA2C6B-D791-418C-8BCE-DAB20BFBB4F8}"/>
              </a:ext>
            </a:extLst>
          </p:cNvPr>
          <p:cNvSpPr txBox="1"/>
          <p:nvPr/>
        </p:nvSpPr>
        <p:spPr>
          <a:xfrm>
            <a:off x="366449" y="1346897"/>
            <a:ext cx="5388892"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a:solidFill>
                  <a:srgbClr val="ED6B00"/>
                </a:solidFill>
                <a:latin typeface="Calibri"/>
                <a:ea typeface="Calibri"/>
                <a:cs typeface="Calibri"/>
                <a:sym typeface="Calibri"/>
              </a:rPr>
              <a:t>FISCALIZACIÓN </a:t>
            </a:r>
            <a:r>
              <a:rPr lang="en-US" sz="2800" b="0" i="0" u="none" strike="noStrike" cap="none" dirty="0">
                <a:solidFill>
                  <a:srgbClr val="A93501"/>
                </a:solidFill>
                <a:latin typeface="Calibri"/>
                <a:ea typeface="Calibri"/>
                <a:cs typeface="Calibri"/>
                <a:sym typeface="Calibri"/>
              </a:rPr>
              <a:t>Y VIGENCIA</a:t>
            </a:r>
            <a:endParaRPr sz="3100" b="0" i="0" u="none" strike="noStrike" cap="none" dirty="0">
              <a:solidFill>
                <a:srgbClr val="A93501"/>
              </a:solidFill>
              <a:latin typeface="Calibri"/>
              <a:ea typeface="Calibri"/>
              <a:cs typeface="Calibri"/>
              <a:sym typeface="Calibri"/>
            </a:endParaRPr>
          </a:p>
        </p:txBody>
      </p:sp>
      <p:sp>
        <p:nvSpPr>
          <p:cNvPr id="7" name="Rectángulo: esquinas redondeadas 6">
            <a:extLst>
              <a:ext uri="{FF2B5EF4-FFF2-40B4-BE49-F238E27FC236}">
                <a16:creationId xmlns:a16="http://schemas.microsoft.com/office/drawing/2014/main" id="{E1E42376-D1B8-42A6-9560-7CBBED873075}"/>
              </a:ext>
            </a:extLst>
          </p:cNvPr>
          <p:cNvSpPr/>
          <p:nvPr/>
        </p:nvSpPr>
        <p:spPr>
          <a:xfrm>
            <a:off x="366450" y="3256633"/>
            <a:ext cx="2861192" cy="3041481"/>
          </a:xfrm>
          <a:prstGeom prst="roundRect">
            <a:avLst>
              <a:gd name="adj" fmla="val 5302"/>
            </a:avLst>
          </a:prstGeom>
          <a:solidFill>
            <a:schemeClr val="bg1"/>
          </a:solidFill>
          <a:ln>
            <a:solidFill>
              <a:schemeClr val="bg1">
                <a:lumMod val="85000"/>
              </a:schemeClr>
            </a:solid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s-CL" sz="1500" dirty="0">
                <a:solidFill>
                  <a:srgbClr val="A93501"/>
                </a:solidFill>
                <a:latin typeface="Calibri" panose="020F0502020204030204" pitchFamily="34" charset="0"/>
                <a:cs typeface="Calibri" panose="020F0502020204030204" pitchFamily="34" charset="0"/>
              </a:rPr>
              <a:t>Carabineros de Chile e Inspectores Fiscales y Municipales fiscalizarán el cumplimiento de las normas contenidas en el presente decreto.</a:t>
            </a:r>
          </a:p>
        </p:txBody>
      </p:sp>
      <p:sp>
        <p:nvSpPr>
          <p:cNvPr id="9" name="Rectángulo: esquinas redondeadas 8">
            <a:extLst>
              <a:ext uri="{FF2B5EF4-FFF2-40B4-BE49-F238E27FC236}">
                <a16:creationId xmlns:a16="http://schemas.microsoft.com/office/drawing/2014/main" id="{B2A9E3E9-8B92-42C0-8D76-5699B7A340C3}"/>
              </a:ext>
            </a:extLst>
          </p:cNvPr>
          <p:cNvSpPr/>
          <p:nvPr/>
        </p:nvSpPr>
        <p:spPr>
          <a:xfrm>
            <a:off x="3324456" y="3256633"/>
            <a:ext cx="2861191" cy="3041481"/>
          </a:xfrm>
          <a:prstGeom prst="roundRect">
            <a:avLst>
              <a:gd name="adj" fmla="val 5302"/>
            </a:avLst>
          </a:prstGeom>
          <a:solidFill>
            <a:schemeClr val="bg1"/>
          </a:solidFill>
          <a:ln>
            <a:solidFill>
              <a:schemeClr val="bg1">
                <a:lumMod val="85000"/>
              </a:schemeClr>
            </a:solid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s-CL" sz="1500" dirty="0">
                <a:solidFill>
                  <a:srgbClr val="A93501"/>
                </a:solidFill>
                <a:latin typeface="Calibri" panose="020F0502020204030204" pitchFamily="34" charset="0"/>
                <a:cs typeface="Calibri" panose="020F0502020204030204" pitchFamily="34" charset="0"/>
              </a:rPr>
              <a:t>Diario Oficial: 11.02.1995</a:t>
            </a:r>
          </a:p>
        </p:txBody>
      </p:sp>
      <p:sp>
        <p:nvSpPr>
          <p:cNvPr id="12" name="Rectángulo: esquinas redondeadas 11">
            <a:extLst>
              <a:ext uri="{FF2B5EF4-FFF2-40B4-BE49-F238E27FC236}">
                <a16:creationId xmlns:a16="http://schemas.microsoft.com/office/drawing/2014/main" id="{6019BA01-B519-4E44-B2C1-7F91596EE5FF}"/>
              </a:ext>
            </a:extLst>
          </p:cNvPr>
          <p:cNvSpPr/>
          <p:nvPr/>
        </p:nvSpPr>
        <p:spPr>
          <a:xfrm>
            <a:off x="6282461" y="3256633"/>
            <a:ext cx="2861191" cy="3041481"/>
          </a:xfrm>
          <a:prstGeom prst="roundRect">
            <a:avLst>
              <a:gd name="adj" fmla="val 5302"/>
            </a:avLst>
          </a:prstGeom>
          <a:solidFill>
            <a:schemeClr val="bg1"/>
          </a:solidFill>
          <a:ln>
            <a:solidFill>
              <a:schemeClr val="bg1">
                <a:lumMod val="85000"/>
              </a:schemeClr>
            </a:solidFill>
          </a:ln>
          <a:effectLst>
            <a:outerShdw blurRad="762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180975">
              <a:spcAft>
                <a:spcPts val="1200"/>
              </a:spcAft>
              <a:buClr>
                <a:schemeClr val="tx1"/>
              </a:buClr>
              <a:buFont typeface="Arial" panose="020B0604020202020204" pitchFamily="34" charset="0"/>
              <a:buChar char="•"/>
            </a:pPr>
            <a:r>
              <a:rPr lang="es-CL" sz="1500" dirty="0">
                <a:solidFill>
                  <a:srgbClr val="A93501"/>
                </a:solidFill>
                <a:latin typeface="Calibri" panose="020F0502020204030204" pitchFamily="34" charset="0"/>
                <a:cs typeface="Calibri" panose="020F0502020204030204" pitchFamily="34" charset="0"/>
              </a:rPr>
              <a:t>D 235 (D.O. 19.10.1995)</a:t>
            </a:r>
          </a:p>
          <a:p>
            <a:pPr marL="268288" indent="-180975">
              <a:spcAft>
                <a:spcPts val="1200"/>
              </a:spcAft>
              <a:buClr>
                <a:schemeClr val="tx1"/>
              </a:buClr>
              <a:buFont typeface="Arial" panose="020B0604020202020204" pitchFamily="34" charset="0"/>
              <a:buChar char="•"/>
            </a:pPr>
            <a:r>
              <a:rPr lang="es-CL" sz="1500" dirty="0">
                <a:solidFill>
                  <a:srgbClr val="A93501"/>
                </a:solidFill>
                <a:latin typeface="Calibri" panose="020F0502020204030204" pitchFamily="34" charset="0"/>
                <a:cs typeface="Calibri" panose="020F0502020204030204" pitchFamily="34" charset="0"/>
              </a:rPr>
              <a:t>D 198 (D.O. 13.11.2000)</a:t>
            </a:r>
          </a:p>
          <a:p>
            <a:pPr marL="268288" indent="-180975">
              <a:spcAft>
                <a:spcPts val="1200"/>
              </a:spcAft>
              <a:buClr>
                <a:schemeClr val="tx1"/>
              </a:buClr>
              <a:buFont typeface="Arial" panose="020B0604020202020204" pitchFamily="34" charset="0"/>
              <a:buChar char="•"/>
            </a:pPr>
            <a:r>
              <a:rPr lang="es-CL" sz="1500" dirty="0">
                <a:solidFill>
                  <a:srgbClr val="A93501"/>
                </a:solidFill>
                <a:latin typeface="Calibri" panose="020F0502020204030204" pitchFamily="34" charset="0"/>
                <a:cs typeface="Calibri" panose="020F0502020204030204" pitchFamily="34" charset="0"/>
              </a:rPr>
              <a:t>D 230 (D.O. 06.02.2001)</a:t>
            </a:r>
          </a:p>
          <a:p>
            <a:pPr marL="268288" indent="-180975">
              <a:spcAft>
                <a:spcPts val="1200"/>
              </a:spcAft>
              <a:buClr>
                <a:schemeClr val="tx1"/>
              </a:buClr>
              <a:buFont typeface="Arial" panose="020B0604020202020204" pitchFamily="34" charset="0"/>
              <a:buChar char="•"/>
            </a:pPr>
            <a:r>
              <a:rPr lang="es-CL" sz="1500" dirty="0">
                <a:solidFill>
                  <a:srgbClr val="A93501"/>
                </a:solidFill>
                <a:latin typeface="Calibri" panose="020F0502020204030204" pitchFamily="34" charset="0"/>
                <a:cs typeface="Calibri" panose="020F0502020204030204" pitchFamily="34" charset="0"/>
              </a:rPr>
              <a:t>D 116 (D.O. 02.02.2002)</a:t>
            </a:r>
          </a:p>
          <a:p>
            <a:pPr marL="268288" indent="-180975">
              <a:spcAft>
                <a:spcPts val="1200"/>
              </a:spcAft>
              <a:buClr>
                <a:schemeClr val="tx1"/>
              </a:buClr>
              <a:buFont typeface="Arial" panose="020B0604020202020204" pitchFamily="34" charset="0"/>
              <a:buChar char="•"/>
            </a:pPr>
            <a:r>
              <a:rPr lang="es-CL" sz="1500" dirty="0">
                <a:solidFill>
                  <a:srgbClr val="A93501"/>
                </a:solidFill>
                <a:latin typeface="Calibri" panose="020F0502020204030204" pitchFamily="34" charset="0"/>
                <a:cs typeface="Calibri" panose="020F0502020204030204" pitchFamily="34" charset="0"/>
              </a:rPr>
              <a:t>Resolución 1707 (27.10.1995)</a:t>
            </a:r>
          </a:p>
        </p:txBody>
      </p:sp>
    </p:spTree>
    <p:extLst>
      <p:ext uri="{BB962C8B-B14F-4D97-AF65-F5344CB8AC3E}">
        <p14:creationId xmlns:p14="http://schemas.microsoft.com/office/powerpoint/2010/main" val="1912193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389" name="Google Shape;389;p18"/>
          <p:cNvGrpSpPr/>
          <p:nvPr/>
        </p:nvGrpSpPr>
        <p:grpSpPr>
          <a:xfrm>
            <a:off x="2035277" y="2908672"/>
            <a:ext cx="6999671" cy="2922608"/>
            <a:chOff x="4461133" y="3096882"/>
            <a:chExt cx="4657800" cy="1652842"/>
          </a:xfrm>
        </p:grpSpPr>
        <p:sp>
          <p:nvSpPr>
            <p:cNvPr id="390" name="Google Shape;390;p18"/>
            <p:cNvSpPr/>
            <p:nvPr/>
          </p:nvSpPr>
          <p:spPr>
            <a:xfrm>
              <a:off x="4461133" y="3096882"/>
              <a:ext cx="4657800" cy="165284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1" name="Google Shape;391;p18"/>
            <p:cNvSpPr txBox="1"/>
            <p:nvPr/>
          </p:nvSpPr>
          <p:spPr>
            <a:xfrm>
              <a:off x="5331311" y="3668391"/>
              <a:ext cx="3434912" cy="438026"/>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s-CL" sz="2000" dirty="0">
                  <a:solidFill>
                    <a:srgbClr val="A93501"/>
                  </a:solidFill>
                  <a:latin typeface="Calibri"/>
                  <a:ea typeface="Calibri"/>
                  <a:cs typeface="Calibri"/>
                  <a:sym typeface="Calibri"/>
                </a:rPr>
                <a:t>TRANSPORTE DE </a:t>
              </a:r>
              <a:r>
                <a:rPr lang="es-CL" sz="2000" b="1" dirty="0">
                  <a:solidFill>
                    <a:srgbClr val="ED6B00"/>
                  </a:solidFill>
                  <a:latin typeface="Calibri"/>
                  <a:cs typeface="Calibri"/>
                  <a:sym typeface="Calibri"/>
                </a:rPr>
                <a:t>MERCANCÍAS</a:t>
              </a:r>
              <a:r>
                <a:rPr lang="es-CL" sz="2000" dirty="0">
                  <a:solidFill>
                    <a:srgbClr val="A93501"/>
                  </a:solidFill>
                  <a:latin typeface="Calibri"/>
                  <a:ea typeface="Calibri"/>
                  <a:cs typeface="Calibri"/>
                  <a:sym typeface="Calibri"/>
                </a:rPr>
                <a:t> </a:t>
              </a:r>
              <a:r>
                <a:rPr lang="es-CL" sz="2000" b="1" i="0" u="none" strike="noStrike" cap="none" dirty="0">
                  <a:solidFill>
                    <a:srgbClr val="ED6B00"/>
                  </a:solidFill>
                  <a:latin typeface="Calibri"/>
                  <a:ea typeface="Calibri"/>
                  <a:cs typeface="Calibri"/>
                  <a:sym typeface="Calibri"/>
                </a:rPr>
                <a:t>PELIGROSAS</a:t>
              </a:r>
              <a:endParaRPr lang="es-CL" dirty="0">
                <a:solidFill>
                  <a:srgbClr val="ED6B00"/>
                </a:solidFill>
              </a:endParaRPr>
            </a:p>
            <a:p>
              <a:pPr marL="0" marR="0" lvl="0" indent="0" algn="l" rtl="0">
                <a:lnSpc>
                  <a:spcPct val="115000"/>
                </a:lnSpc>
                <a:spcBef>
                  <a:spcPts val="0"/>
                </a:spcBef>
                <a:spcAft>
                  <a:spcPts val="0"/>
                </a:spcAft>
                <a:buNone/>
              </a:pPr>
              <a:endParaRPr lang="es-CL"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s-CL" sz="1600" dirty="0">
                  <a:latin typeface="Calibri"/>
                  <a:ea typeface="Calibri"/>
                  <a:cs typeface="Calibri"/>
                  <a:sym typeface="Calibri"/>
                </a:rPr>
                <a:t>Ahora realizaremos una actividad. Para ello, te invitamos a descargar la </a:t>
              </a:r>
              <a:r>
                <a:rPr lang="es-CL" sz="1600" b="1" dirty="0">
                  <a:solidFill>
                    <a:srgbClr val="ED6B00"/>
                  </a:solidFill>
                  <a:latin typeface="Calibri"/>
                  <a:ea typeface="Calibri"/>
                  <a:cs typeface="Calibri"/>
                  <a:sym typeface="Calibri"/>
                </a:rPr>
                <a:t>“Actividad 7 Cuánto Aprendimos” </a:t>
              </a:r>
              <a:r>
                <a:rPr lang="es-CL" sz="1600" dirty="0">
                  <a:solidFill>
                    <a:schemeClr val="tx1"/>
                  </a:solidFill>
                  <a:latin typeface="Calibri"/>
                  <a:ea typeface="Calibri"/>
                  <a:cs typeface="Calibri"/>
                  <a:sym typeface="Calibri"/>
                </a:rPr>
                <a:t>y seguir las instrucciones.</a:t>
              </a:r>
            </a:p>
            <a:p>
              <a:pPr marL="0" marR="0" lvl="0" indent="0" algn="l" rtl="0">
                <a:lnSpc>
                  <a:spcPct val="115000"/>
                </a:lnSpc>
                <a:spcBef>
                  <a:spcPts val="0"/>
                </a:spcBef>
                <a:spcAft>
                  <a:spcPts val="0"/>
                </a:spcAft>
                <a:buNone/>
              </a:pPr>
              <a:r>
                <a:rPr lang="es-CL" sz="1600" b="1" i="0" u="none" strike="noStrike" cap="none" dirty="0">
                  <a:solidFill>
                    <a:srgbClr val="ED6B00"/>
                  </a:solidFill>
                  <a:latin typeface="Calibri"/>
                  <a:ea typeface="Calibri"/>
                  <a:cs typeface="Calibri"/>
                  <a:sym typeface="Calibri"/>
                </a:rPr>
                <a:t>¡Atentos!</a:t>
              </a:r>
            </a:p>
          </p:txBody>
        </p:sp>
      </p:grpSp>
      <p:sp>
        <p:nvSpPr>
          <p:cNvPr id="10" name="Google Shape;158;p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dirty="0">
                <a:solidFill>
                  <a:srgbClr val="ED6B00"/>
                </a:solidFill>
                <a:latin typeface="Calibri"/>
                <a:ea typeface="Calibri"/>
                <a:cs typeface="Calibri"/>
                <a:sym typeface="Calibri"/>
              </a:rPr>
              <a:t>¿CUÁNTO APRENDIMOS?</a:t>
            </a:r>
            <a:endParaRPr sz="3100" b="1" i="0" u="none" strike="noStrike" cap="none" dirty="0">
              <a:solidFill>
                <a:srgbClr val="ED6B00"/>
              </a:solidFill>
              <a:latin typeface="Calibri"/>
              <a:ea typeface="Calibri"/>
              <a:cs typeface="Calibri"/>
              <a:sym typeface="Calibri"/>
            </a:endParaRPr>
          </a:p>
        </p:txBody>
      </p:sp>
      <p:sp>
        <p:nvSpPr>
          <p:cNvPr id="11" name="Google Shape;159;p5"/>
          <p:cNvSpPr txBox="1"/>
          <p:nvPr/>
        </p:nvSpPr>
        <p:spPr>
          <a:xfrm>
            <a:off x="366450" y="1229932"/>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b="1" dirty="0">
                <a:latin typeface="Calibri"/>
                <a:cs typeface="Calibri"/>
                <a:sym typeface="Calibri"/>
              </a:rPr>
              <a:t>REVISEMOS</a:t>
            </a:r>
            <a:endParaRPr dirty="0"/>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42" y="2715213"/>
            <a:ext cx="2812026" cy="3182572"/>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8123" y="5063613"/>
            <a:ext cx="1705019" cy="1272246"/>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4444" y="5389023"/>
            <a:ext cx="1651873" cy="884514"/>
          </a:xfrm>
          <a:prstGeom prst="rect">
            <a:avLst/>
          </a:prstGeom>
        </p:spPr>
      </p:pic>
      <p:sp>
        <p:nvSpPr>
          <p:cNvPr id="13" name="Google Shape;168;p5"/>
          <p:cNvSpPr txBox="1"/>
          <p:nvPr/>
        </p:nvSpPr>
        <p:spPr>
          <a:xfrm>
            <a:off x="4125175"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b="0" i="0" u="none" strike="noStrike" cap="none" dirty="0">
                <a:solidFill>
                  <a:srgbClr val="FFB375"/>
                </a:solidFill>
                <a:latin typeface="Calibri"/>
                <a:ea typeface="Calibri"/>
                <a:cs typeface="Calibri"/>
                <a:sym typeface="Calibri"/>
              </a:rPr>
              <a:t>7</a:t>
            </a:r>
            <a:endParaRPr sz="5000" b="0" i="0" u="none" strike="noStrike" cap="none" dirty="0">
              <a:solidFill>
                <a:srgbClr val="FFB375"/>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4" name="Google Shape;178;p6">
            <a:extLst>
              <a:ext uri="{FF2B5EF4-FFF2-40B4-BE49-F238E27FC236}">
                <a16:creationId xmlns:a16="http://schemas.microsoft.com/office/drawing/2014/main" id="{25EA2C6B-D791-418C-8BCE-DAB20BFBB4F8}"/>
              </a:ext>
            </a:extLst>
          </p:cNvPr>
          <p:cNvSpPr txBox="1"/>
          <p:nvPr/>
        </p:nvSpPr>
        <p:spPr>
          <a:xfrm>
            <a:off x="366449" y="1375067"/>
            <a:ext cx="7286149"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a:solidFill>
                  <a:srgbClr val="ED6B00"/>
                </a:solidFill>
                <a:latin typeface="Calibri"/>
                <a:ea typeface="Calibri"/>
                <a:cs typeface="Calibri"/>
                <a:sym typeface="Calibri"/>
              </a:rPr>
              <a:t>VEHÍCULOS </a:t>
            </a:r>
            <a:r>
              <a:rPr lang="en-US" sz="2800" b="0" i="0" u="none" strike="noStrike" cap="none" dirty="0">
                <a:solidFill>
                  <a:srgbClr val="A93501"/>
                </a:solidFill>
                <a:latin typeface="Calibri"/>
                <a:ea typeface="Calibri"/>
                <a:cs typeface="Calibri"/>
                <a:sym typeface="Calibri"/>
              </a:rPr>
              <a:t>Y SU EQUIPAMIENTO</a:t>
            </a:r>
            <a:endParaRPr sz="3100" b="0" i="0" u="none" strike="noStrike" cap="none" dirty="0">
              <a:solidFill>
                <a:srgbClr val="A93501"/>
              </a:solidFill>
              <a:latin typeface="Calibri"/>
              <a:ea typeface="Calibri"/>
              <a:cs typeface="Calibri"/>
              <a:sym typeface="Calibri"/>
            </a:endParaRPr>
          </a:p>
        </p:txBody>
      </p:sp>
      <p:sp>
        <p:nvSpPr>
          <p:cNvPr id="8" name="Google Shape;173;p6">
            <a:extLst>
              <a:ext uri="{FF2B5EF4-FFF2-40B4-BE49-F238E27FC236}">
                <a16:creationId xmlns:a16="http://schemas.microsoft.com/office/drawing/2014/main" id="{AEDDA0F8-6D84-497B-8200-C82802B09DBD}"/>
              </a:ext>
            </a:extLst>
          </p:cNvPr>
          <p:cNvSpPr/>
          <p:nvPr/>
        </p:nvSpPr>
        <p:spPr>
          <a:xfrm>
            <a:off x="502777" y="2520638"/>
            <a:ext cx="7379644" cy="3417288"/>
          </a:xfrm>
          <a:prstGeom prst="roundRect">
            <a:avLst>
              <a:gd name="adj" fmla="val 8111"/>
            </a:avLst>
          </a:prstGeom>
          <a:solidFill>
            <a:srgbClr val="F7E3D1"/>
          </a:solidFill>
          <a:ln>
            <a:noFill/>
          </a:ln>
        </p:spPr>
        <p:txBody>
          <a:bodyPr spcFirstLastPara="1" wrap="square" lIns="91425" tIns="91425" rIns="91425" bIns="91425" anchor="ctr" anchorCtr="0">
            <a:noAutofit/>
          </a:bodyPr>
          <a:lstStyle/>
          <a:p>
            <a:pPr marL="285750" indent="-285750">
              <a:lnSpc>
                <a:spcPts val="1700"/>
              </a:lnSpc>
              <a:spcBef>
                <a:spcPts val="600"/>
              </a:spcBef>
              <a:buFont typeface="Arial" panose="020B0604020202020204" pitchFamily="34" charset="0"/>
              <a:buChar char="•"/>
            </a:pPr>
            <a:endParaRPr sz="1400" b="0" i="0" u="none" strike="noStrike" cap="none" dirty="0">
              <a:solidFill>
                <a:srgbClr val="000000"/>
              </a:solidFill>
              <a:latin typeface="Arial"/>
              <a:ea typeface="Arial"/>
              <a:cs typeface="Arial"/>
              <a:sym typeface="Arial"/>
            </a:endParaRPr>
          </a:p>
        </p:txBody>
      </p:sp>
      <p:pic>
        <p:nvPicPr>
          <p:cNvPr id="12" name="Imagen 11">
            <a:extLst>
              <a:ext uri="{FF2B5EF4-FFF2-40B4-BE49-F238E27FC236}">
                <a16:creationId xmlns:a16="http://schemas.microsoft.com/office/drawing/2014/main" id="{12AE8322-29F0-4709-9859-3C39712F7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545" y="2282088"/>
            <a:ext cx="500374" cy="477100"/>
          </a:xfrm>
          <a:prstGeom prst="rect">
            <a:avLst/>
          </a:prstGeom>
        </p:spPr>
      </p:pic>
      <p:sp>
        <p:nvSpPr>
          <p:cNvPr id="13" name="CuadroTexto 12">
            <a:extLst>
              <a:ext uri="{FF2B5EF4-FFF2-40B4-BE49-F238E27FC236}">
                <a16:creationId xmlns:a16="http://schemas.microsoft.com/office/drawing/2014/main" id="{A1CB4123-2090-48F6-8F50-BD03A401427F}"/>
              </a:ext>
            </a:extLst>
          </p:cNvPr>
          <p:cNvSpPr txBox="1"/>
          <p:nvPr/>
        </p:nvSpPr>
        <p:spPr>
          <a:xfrm>
            <a:off x="860466" y="2913745"/>
            <a:ext cx="6449844" cy="2616101"/>
          </a:xfrm>
          <a:prstGeom prst="rect">
            <a:avLst/>
          </a:prstGeom>
          <a:noFill/>
        </p:spPr>
        <p:txBody>
          <a:bodyPr wrap="square">
            <a:spAutoFit/>
          </a:bodyPr>
          <a:lstStyle/>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s-CL"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Antigüedad máxima será de 15 años.</a:t>
            </a:r>
          </a:p>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lang="es-CL" sz="1600" dirty="0">
                <a:latin typeface="Calibri" panose="020F0502020204030204" pitchFamily="34" charset="0"/>
                <a:cs typeface="Calibri" panose="020F0502020204030204" pitchFamily="34" charset="0"/>
              </a:rPr>
              <a:t>Con vehículos hechizos, a que se refiere el artículo 43° de la Ley N°18.920 no se podrá, por razones de seguridad, efectuar transporte de sustancias peligrosas.</a:t>
            </a:r>
          </a:p>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s-CL"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Durante las operaciones de carga, transporte, descarga, transbordo y limpieza, los vehículos deberán portar los rótulos a que se refiere la Norma Chile Oficial NCh2190.Of93, los que deberán ser fácilmente visibles por personas situadas al frente, atrás o a los costados de los vehículos.</a:t>
            </a:r>
          </a:p>
        </p:txBody>
      </p:sp>
    </p:spTree>
    <p:extLst>
      <p:ext uri="{BB962C8B-B14F-4D97-AF65-F5344CB8AC3E}">
        <p14:creationId xmlns:p14="http://schemas.microsoft.com/office/powerpoint/2010/main" val="1805467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4" name="Google Shape;178;p6">
            <a:extLst>
              <a:ext uri="{FF2B5EF4-FFF2-40B4-BE49-F238E27FC236}">
                <a16:creationId xmlns:a16="http://schemas.microsoft.com/office/drawing/2014/main" id="{25EA2C6B-D791-418C-8BCE-DAB20BFBB4F8}"/>
              </a:ext>
            </a:extLst>
          </p:cNvPr>
          <p:cNvSpPr txBox="1"/>
          <p:nvPr/>
        </p:nvSpPr>
        <p:spPr>
          <a:xfrm>
            <a:off x="366449" y="1375067"/>
            <a:ext cx="7286149"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a:solidFill>
                  <a:srgbClr val="ED6B00"/>
                </a:solidFill>
                <a:latin typeface="Calibri"/>
                <a:ea typeface="Calibri"/>
                <a:cs typeface="Calibri"/>
                <a:sym typeface="Calibri"/>
              </a:rPr>
              <a:t>VEHÍCULOS </a:t>
            </a:r>
            <a:r>
              <a:rPr lang="en-US" sz="2800" b="0" i="0" u="none" strike="noStrike" cap="none" dirty="0">
                <a:solidFill>
                  <a:srgbClr val="A93501"/>
                </a:solidFill>
                <a:latin typeface="Calibri"/>
                <a:ea typeface="Calibri"/>
                <a:cs typeface="Calibri"/>
                <a:sym typeface="Calibri"/>
              </a:rPr>
              <a:t>Y SU EQUIPAMIENTO</a:t>
            </a:r>
            <a:endParaRPr sz="3100" b="0" i="0" u="none" strike="noStrike" cap="none" dirty="0">
              <a:solidFill>
                <a:srgbClr val="A93501"/>
              </a:solidFill>
              <a:latin typeface="Calibri"/>
              <a:ea typeface="Calibri"/>
              <a:cs typeface="Calibri"/>
              <a:sym typeface="Calibri"/>
            </a:endParaRPr>
          </a:p>
        </p:txBody>
      </p:sp>
      <p:sp>
        <p:nvSpPr>
          <p:cNvPr id="8" name="Google Shape;173;p6">
            <a:extLst>
              <a:ext uri="{FF2B5EF4-FFF2-40B4-BE49-F238E27FC236}">
                <a16:creationId xmlns:a16="http://schemas.microsoft.com/office/drawing/2014/main" id="{AEDDA0F8-6D84-497B-8200-C82802B09DBD}"/>
              </a:ext>
            </a:extLst>
          </p:cNvPr>
          <p:cNvSpPr/>
          <p:nvPr/>
        </p:nvSpPr>
        <p:spPr>
          <a:xfrm>
            <a:off x="502777" y="1987550"/>
            <a:ext cx="7995764" cy="4784878"/>
          </a:xfrm>
          <a:prstGeom prst="roundRect">
            <a:avLst>
              <a:gd name="adj" fmla="val 8111"/>
            </a:avLst>
          </a:prstGeom>
          <a:solidFill>
            <a:srgbClr val="F7E3D1"/>
          </a:solidFill>
          <a:ln>
            <a:noFill/>
          </a:ln>
        </p:spPr>
        <p:txBody>
          <a:bodyPr spcFirstLastPara="1" wrap="square" lIns="91425" tIns="91425" rIns="91425" bIns="91425" anchor="ctr" anchorCtr="0">
            <a:noAutofit/>
          </a:bodyPr>
          <a:lstStyle/>
          <a:p>
            <a:pPr marL="285750" indent="-285750">
              <a:lnSpc>
                <a:spcPts val="1700"/>
              </a:lnSpc>
              <a:spcBef>
                <a:spcPts val="600"/>
              </a:spcBef>
              <a:buFont typeface="Arial" panose="020B0604020202020204" pitchFamily="34" charset="0"/>
              <a:buChar char="•"/>
            </a:pPr>
            <a:endParaRPr sz="1400" b="0" i="0" u="none" strike="noStrike" cap="none" dirty="0">
              <a:solidFill>
                <a:srgbClr val="000000"/>
              </a:solidFill>
              <a:latin typeface="Arial"/>
              <a:ea typeface="Arial"/>
              <a:cs typeface="Arial"/>
              <a:sym typeface="Arial"/>
            </a:endParaRPr>
          </a:p>
        </p:txBody>
      </p:sp>
      <p:pic>
        <p:nvPicPr>
          <p:cNvPr id="12" name="Imagen 11">
            <a:extLst>
              <a:ext uri="{FF2B5EF4-FFF2-40B4-BE49-F238E27FC236}">
                <a16:creationId xmlns:a16="http://schemas.microsoft.com/office/drawing/2014/main" id="{12AE8322-29F0-4709-9859-3C39712F7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430" y="1873531"/>
            <a:ext cx="500374" cy="477100"/>
          </a:xfrm>
          <a:prstGeom prst="rect">
            <a:avLst/>
          </a:prstGeom>
        </p:spPr>
      </p:pic>
      <p:sp>
        <p:nvSpPr>
          <p:cNvPr id="13" name="CuadroTexto 12">
            <a:extLst>
              <a:ext uri="{FF2B5EF4-FFF2-40B4-BE49-F238E27FC236}">
                <a16:creationId xmlns:a16="http://schemas.microsoft.com/office/drawing/2014/main" id="{A1CB4123-2090-48F6-8F50-BD03A401427F}"/>
              </a:ext>
            </a:extLst>
          </p:cNvPr>
          <p:cNvSpPr txBox="1"/>
          <p:nvPr/>
        </p:nvSpPr>
        <p:spPr>
          <a:xfrm>
            <a:off x="879660" y="2256330"/>
            <a:ext cx="7241998" cy="4247317"/>
          </a:xfrm>
          <a:prstGeom prst="rect">
            <a:avLst/>
          </a:prstGeom>
          <a:noFill/>
        </p:spPr>
        <p:txBody>
          <a:bodyPr wrap="square">
            <a:spAutoFit/>
          </a:bodyPr>
          <a:lstStyle/>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s-CL"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Deberán tener tacógrafo u otro dispositivo electrónico que registre en el tiempo, como mínimo, la velocidad y distancia recorrida. Los registros de estos dispositivos deberán quedar en poder del empresario de transporte o transportista, a disposición del Ministerio de Transportes y Telecomunicaciones, de Carabineros de Chile, del expedidor y del destinatario, por un período de treinta (30) días, lo anterior no aplicará a vehículos motorizados destinados a la distribución domiciliaria de cilindros de gas licuado de petróleo.</a:t>
            </a:r>
          </a:p>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lang="es-CL" sz="1600" dirty="0">
                <a:latin typeface="Calibri" panose="020F0502020204030204" pitchFamily="34" charset="0"/>
                <a:cs typeface="Calibri" panose="020F0502020204030204" pitchFamily="34" charset="0"/>
              </a:rPr>
              <a:t>Deberán contar con un sistema de radiocomunicaciones o portar un aparato de telefonía móvil celular de cobertura nacional.</a:t>
            </a:r>
          </a:p>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s-CL"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Los mismos vehículos, cuando su pedo bruto vehicular sea de 3.500kg o más, deberán llevar al menos una luz de seguridad.</a:t>
            </a:r>
          </a:p>
          <a:p>
            <a:pPr marL="180975" marR="0" lvl="0" indent="-180975"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lang="es-CL" sz="1600" dirty="0">
                <a:latin typeface="Calibri" panose="020F0502020204030204" pitchFamily="34" charset="0"/>
                <a:cs typeface="Calibri" panose="020F0502020204030204" pitchFamily="34" charset="0"/>
              </a:rPr>
              <a:t>En el transporte de sustancias peligrosas a granel, los vehículos deberán reunir las condiciones técnicas necesarias para poder soportar, además, las operaciones de carga, descarga y transbordo, siendo el transportista responsable de tales condiciones.</a:t>
            </a:r>
            <a:endParaRPr kumimoji="0" lang="es-CL"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678735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37" name="Google Shape;401;p19">
            <a:extLst>
              <a:ext uri="{FF2B5EF4-FFF2-40B4-BE49-F238E27FC236}">
                <a16:creationId xmlns:a16="http://schemas.microsoft.com/office/drawing/2014/main" id="{0FDFF3A5-524B-4776-BB06-40A50213C84C}"/>
              </a:ext>
            </a:extLst>
          </p:cNvPr>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ANTES DE COMENZAR </a:t>
            </a:r>
            <a:r>
              <a:rPr lang="en-US" b="1" dirty="0">
                <a:latin typeface="Calibri"/>
                <a:ea typeface="Calibri"/>
                <a:cs typeface="Calibri"/>
                <a:sym typeface="Calibri"/>
              </a:rPr>
              <a:t>A TRABAJAR</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38" name="Google Shape;402;p19">
            <a:extLst>
              <a:ext uri="{FF2B5EF4-FFF2-40B4-BE49-F238E27FC236}">
                <a16:creationId xmlns:a16="http://schemas.microsoft.com/office/drawing/2014/main" id="{15D4EC58-B3F7-41C2-A798-937873DA8B83}"/>
              </a:ext>
            </a:extLst>
          </p:cNvPr>
          <p:cNvSpPr txBox="1"/>
          <p:nvPr/>
        </p:nvSpPr>
        <p:spPr>
          <a:xfrm>
            <a:off x="375977" y="1392244"/>
            <a:ext cx="7017881"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i="0" u="none" strike="noStrike" cap="none" dirty="0">
                <a:solidFill>
                  <a:srgbClr val="A93501"/>
                </a:solidFill>
                <a:latin typeface="Calibri"/>
                <a:ea typeface="Calibri"/>
                <a:cs typeface="Calibri"/>
                <a:sym typeface="Calibri"/>
              </a:rPr>
              <a:t>TOMA LAS SIGUIENTES </a:t>
            </a:r>
            <a:r>
              <a:rPr lang="en-US" sz="2800" b="1" i="0" u="none" strike="noStrike" cap="none" dirty="0">
                <a:solidFill>
                  <a:srgbClr val="ED6B00"/>
                </a:solidFill>
                <a:latin typeface="Calibri"/>
                <a:ea typeface="Calibri"/>
                <a:cs typeface="Calibri"/>
                <a:sym typeface="Calibri"/>
              </a:rPr>
              <a:t>PRECAUCIONES</a:t>
            </a:r>
            <a:endParaRPr sz="3100" b="1" i="0" u="none" strike="noStrike" cap="none" dirty="0">
              <a:solidFill>
                <a:srgbClr val="ED6B00"/>
              </a:solidFill>
              <a:latin typeface="Calibri"/>
              <a:ea typeface="Calibri"/>
              <a:cs typeface="Calibri"/>
              <a:sym typeface="Calibri"/>
            </a:endParaRPr>
          </a:p>
        </p:txBody>
      </p:sp>
      <p:grpSp>
        <p:nvGrpSpPr>
          <p:cNvPr id="39" name="Grupo 38">
            <a:extLst>
              <a:ext uri="{FF2B5EF4-FFF2-40B4-BE49-F238E27FC236}">
                <a16:creationId xmlns:a16="http://schemas.microsoft.com/office/drawing/2014/main" id="{124C0653-E5B1-424A-8EB0-B52CB3E079D2}"/>
              </a:ext>
            </a:extLst>
          </p:cNvPr>
          <p:cNvGrpSpPr/>
          <p:nvPr/>
        </p:nvGrpSpPr>
        <p:grpSpPr>
          <a:xfrm>
            <a:off x="-4655" y="4568183"/>
            <a:ext cx="5870763" cy="783005"/>
            <a:chOff x="-4655" y="4354713"/>
            <a:chExt cx="5870763" cy="783005"/>
          </a:xfrm>
        </p:grpSpPr>
        <p:sp>
          <p:nvSpPr>
            <p:cNvPr id="40" name="Google Shape;406;p19">
              <a:extLst>
                <a:ext uri="{FF2B5EF4-FFF2-40B4-BE49-F238E27FC236}">
                  <a16:creationId xmlns:a16="http://schemas.microsoft.com/office/drawing/2014/main" id="{F1192717-47FA-4631-8C1B-328B704FD44E}"/>
                </a:ext>
              </a:extLst>
            </p:cNvPr>
            <p:cNvSpPr txBox="1"/>
            <p:nvPr/>
          </p:nvSpPr>
          <p:spPr>
            <a:xfrm>
              <a:off x="1284454" y="4468470"/>
              <a:ext cx="4581654" cy="584735"/>
            </a:xfrm>
            <a:prstGeom prst="rect">
              <a:avLst/>
            </a:prstGeom>
            <a:noFill/>
            <a:ln>
              <a:noFill/>
            </a:ln>
          </p:spPr>
          <p:txBody>
            <a:bodyPr spcFirstLastPara="1" wrap="square" lIns="91425" tIns="45700" rIns="91425" bIns="45700" anchor="t" anchorCtr="0">
              <a:spAutoFit/>
            </a:bodyPr>
            <a:lstStyle/>
            <a:p>
              <a:pPr lvl="0"/>
              <a:r>
                <a:rPr lang="es-CL" sz="1600" b="1" dirty="0">
                  <a:solidFill>
                    <a:srgbClr val="ED6B00"/>
                  </a:solidFill>
                  <a:latin typeface="Calibri" panose="020F0502020204030204" pitchFamily="34" charset="0"/>
                  <a:cs typeface="Calibri" panose="020F0502020204030204" pitchFamily="34" charset="0"/>
                </a:rPr>
                <a:t>Trabajar en equipo, </a:t>
              </a:r>
              <a:r>
                <a:rPr lang="es-CL" sz="1600" dirty="0">
                  <a:latin typeface="Calibri" panose="020F0502020204030204" pitchFamily="34" charset="0"/>
                  <a:cs typeface="Calibri" panose="020F0502020204030204" pitchFamily="34" charset="0"/>
                </a:rPr>
                <a:t>cuidando la integridad física y emocional de todos y todas.</a:t>
              </a:r>
              <a:endParaRPr sz="1600" b="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41" name="Google Shape;422;p19">
              <a:extLst>
                <a:ext uri="{FF2B5EF4-FFF2-40B4-BE49-F238E27FC236}">
                  <a16:creationId xmlns:a16="http://schemas.microsoft.com/office/drawing/2014/main" id="{B3A1820B-40E4-4F07-B249-508BD9B2F5D2}"/>
                </a:ext>
              </a:extLst>
            </p:cNvPr>
            <p:cNvSpPr/>
            <p:nvPr/>
          </p:nvSpPr>
          <p:spPr>
            <a:xfrm rot="5400000">
              <a:off x="171526" y="4178532"/>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42" name="Grupo 41">
            <a:extLst>
              <a:ext uri="{FF2B5EF4-FFF2-40B4-BE49-F238E27FC236}">
                <a16:creationId xmlns:a16="http://schemas.microsoft.com/office/drawing/2014/main" id="{C50ABEDC-347F-4581-9501-C45EE7AA2D3A}"/>
              </a:ext>
            </a:extLst>
          </p:cNvPr>
          <p:cNvGrpSpPr/>
          <p:nvPr/>
        </p:nvGrpSpPr>
        <p:grpSpPr>
          <a:xfrm>
            <a:off x="-4655" y="3697448"/>
            <a:ext cx="6661094" cy="783005"/>
            <a:chOff x="-4655" y="3461842"/>
            <a:chExt cx="6661094" cy="783005"/>
          </a:xfrm>
        </p:grpSpPr>
        <p:sp>
          <p:nvSpPr>
            <p:cNvPr id="43" name="Google Shape;414;p19">
              <a:extLst>
                <a:ext uri="{FF2B5EF4-FFF2-40B4-BE49-F238E27FC236}">
                  <a16:creationId xmlns:a16="http://schemas.microsoft.com/office/drawing/2014/main" id="{F49FF955-C057-477B-A804-AB15F691A12A}"/>
                </a:ext>
              </a:extLst>
            </p:cNvPr>
            <p:cNvSpPr txBox="1"/>
            <p:nvPr/>
          </p:nvSpPr>
          <p:spPr>
            <a:xfrm>
              <a:off x="1284454" y="3556270"/>
              <a:ext cx="5371985" cy="584735"/>
            </a:xfrm>
            <a:prstGeom prst="rect">
              <a:avLst/>
            </a:prstGeom>
            <a:noFill/>
            <a:ln>
              <a:noFill/>
            </a:ln>
          </p:spPr>
          <p:txBody>
            <a:bodyPr spcFirstLastPara="1" wrap="square" lIns="91425" tIns="45700" rIns="91425" bIns="45700" anchor="t" anchorCtr="0">
              <a:spAutoFit/>
            </a:bodyPr>
            <a:lstStyle/>
            <a:p>
              <a:pPr lvl="0"/>
              <a:r>
                <a:rPr lang="es-CL" sz="1600" dirty="0">
                  <a:latin typeface="Calibri" panose="020F0502020204030204" pitchFamily="34" charset="0"/>
                  <a:cs typeface="Calibri" panose="020F0502020204030204" pitchFamily="34" charset="0"/>
                </a:rPr>
                <a:t>Intentar siempre </a:t>
              </a:r>
              <a:r>
                <a:rPr lang="es-CL" sz="1600" b="1" dirty="0">
                  <a:solidFill>
                    <a:srgbClr val="ED6B00"/>
                  </a:solidFill>
                  <a:latin typeface="Calibri" panose="020F0502020204030204" pitchFamily="34" charset="0"/>
                  <a:cs typeface="Calibri" panose="020F0502020204030204" pitchFamily="34" charset="0"/>
                </a:rPr>
                <a:t>dar lo mejor de ti, </a:t>
              </a:r>
              <a:r>
                <a:rPr lang="es-CL" sz="1600" dirty="0">
                  <a:latin typeface="Calibri" panose="020F0502020204030204" pitchFamily="34" charset="0"/>
                  <a:cs typeface="Calibri" panose="020F0502020204030204" pitchFamily="34" charset="0"/>
                </a:rPr>
                <a:t>buscando ser eficiente al cumplir los objetivos.</a:t>
              </a:r>
              <a:endParaRPr sz="1600" dirty="0">
                <a:solidFill>
                  <a:srgbClr val="ED6B00"/>
                </a:solidFill>
                <a:latin typeface="Calibri" panose="020F0502020204030204" pitchFamily="34" charset="0"/>
                <a:cs typeface="Calibri" panose="020F0502020204030204" pitchFamily="34" charset="0"/>
              </a:endParaRPr>
            </a:p>
          </p:txBody>
        </p:sp>
        <p:sp>
          <p:nvSpPr>
            <p:cNvPr id="44" name="Google Shape;419;p19">
              <a:extLst>
                <a:ext uri="{FF2B5EF4-FFF2-40B4-BE49-F238E27FC236}">
                  <a16:creationId xmlns:a16="http://schemas.microsoft.com/office/drawing/2014/main" id="{8259A03E-CE3C-4D4F-8703-9B61560C7108}"/>
                </a:ext>
              </a:extLst>
            </p:cNvPr>
            <p:cNvSpPr/>
            <p:nvPr/>
          </p:nvSpPr>
          <p:spPr>
            <a:xfrm rot="5400000">
              <a:off x="171526" y="3285661"/>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45" name="Grupo 44">
            <a:extLst>
              <a:ext uri="{FF2B5EF4-FFF2-40B4-BE49-F238E27FC236}">
                <a16:creationId xmlns:a16="http://schemas.microsoft.com/office/drawing/2014/main" id="{B32CBD7A-680C-4B88-928B-88B2818EC2CD}"/>
              </a:ext>
            </a:extLst>
          </p:cNvPr>
          <p:cNvGrpSpPr/>
          <p:nvPr/>
        </p:nvGrpSpPr>
        <p:grpSpPr>
          <a:xfrm>
            <a:off x="-4655" y="1955978"/>
            <a:ext cx="9223735" cy="783005"/>
            <a:chOff x="-4655" y="1788831"/>
            <a:chExt cx="9223735" cy="783005"/>
          </a:xfrm>
        </p:grpSpPr>
        <p:sp>
          <p:nvSpPr>
            <p:cNvPr id="46" name="Google Shape;404;p19">
              <a:extLst>
                <a:ext uri="{FF2B5EF4-FFF2-40B4-BE49-F238E27FC236}">
                  <a16:creationId xmlns:a16="http://schemas.microsoft.com/office/drawing/2014/main" id="{6DC9A994-60E0-4B85-A57F-B320CA66CC99}"/>
                </a:ext>
              </a:extLst>
            </p:cNvPr>
            <p:cNvSpPr txBox="1"/>
            <p:nvPr/>
          </p:nvSpPr>
          <p:spPr>
            <a:xfrm>
              <a:off x="1284454" y="2011076"/>
              <a:ext cx="7934626" cy="338514"/>
            </a:xfrm>
            <a:prstGeom prst="rect">
              <a:avLst/>
            </a:prstGeom>
            <a:noFill/>
            <a:ln>
              <a:noFill/>
            </a:ln>
          </p:spPr>
          <p:txBody>
            <a:bodyPr spcFirstLastPara="1" wrap="square" lIns="91425" tIns="45700" rIns="91425" bIns="45700" anchor="t" anchorCtr="0">
              <a:spAutoFit/>
            </a:bodyPr>
            <a:lstStyle/>
            <a:p>
              <a:pPr lvl="0"/>
              <a:r>
                <a:rPr lang="es-CL" sz="1600" dirty="0">
                  <a:latin typeface="Calibri" panose="020F0502020204030204" pitchFamily="34" charset="0"/>
                  <a:cs typeface="Calibri" panose="020F0502020204030204" pitchFamily="34" charset="0"/>
                </a:rPr>
                <a:t>Usar </a:t>
              </a:r>
              <a:r>
                <a:rPr lang="es-CL" sz="1600" b="1" dirty="0">
                  <a:solidFill>
                    <a:srgbClr val="ED6B00"/>
                  </a:solidFill>
                  <a:latin typeface="Calibri" panose="020F0502020204030204" pitchFamily="34" charset="0"/>
                  <a:cs typeface="Calibri" panose="020F0502020204030204" pitchFamily="34" charset="0"/>
                </a:rPr>
                <a:t>EPP </a:t>
              </a:r>
              <a:r>
                <a:rPr lang="es-CL" sz="1600" dirty="0">
                  <a:latin typeface="Calibri" panose="020F0502020204030204" pitchFamily="34" charset="0"/>
                  <a:cs typeface="Calibri" panose="020F0502020204030204" pitchFamily="34" charset="0"/>
                </a:rPr>
                <a:t>adecuados cuando corresponda.</a:t>
              </a:r>
              <a:endParaRPr sz="16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47" name="Google Shape;412;p19">
              <a:extLst>
                <a:ext uri="{FF2B5EF4-FFF2-40B4-BE49-F238E27FC236}">
                  <a16:creationId xmlns:a16="http://schemas.microsoft.com/office/drawing/2014/main" id="{D813D707-33AB-4D57-B266-09507F235989}"/>
                </a:ext>
              </a:extLst>
            </p:cNvPr>
            <p:cNvSpPr/>
            <p:nvPr/>
          </p:nvSpPr>
          <p:spPr>
            <a:xfrm rot="5400000">
              <a:off x="171526" y="1612650"/>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48" name="Grupo 47">
            <a:extLst>
              <a:ext uri="{FF2B5EF4-FFF2-40B4-BE49-F238E27FC236}">
                <a16:creationId xmlns:a16="http://schemas.microsoft.com/office/drawing/2014/main" id="{3BFFA8D1-5928-498A-A263-ECA3B852E5D0}"/>
              </a:ext>
            </a:extLst>
          </p:cNvPr>
          <p:cNvGrpSpPr/>
          <p:nvPr/>
        </p:nvGrpSpPr>
        <p:grpSpPr>
          <a:xfrm>
            <a:off x="-4655" y="2826713"/>
            <a:ext cx="6103238" cy="783005"/>
            <a:chOff x="-4655" y="2568971"/>
            <a:chExt cx="6103238" cy="783005"/>
          </a:xfrm>
        </p:grpSpPr>
        <p:sp>
          <p:nvSpPr>
            <p:cNvPr id="49" name="Google Shape;405;p19">
              <a:extLst>
                <a:ext uri="{FF2B5EF4-FFF2-40B4-BE49-F238E27FC236}">
                  <a16:creationId xmlns:a16="http://schemas.microsoft.com/office/drawing/2014/main" id="{E6B96914-0763-487B-A2EA-C9DD03B3BCCF}"/>
                </a:ext>
              </a:extLst>
            </p:cNvPr>
            <p:cNvSpPr txBox="1"/>
            <p:nvPr/>
          </p:nvSpPr>
          <p:spPr>
            <a:xfrm>
              <a:off x="1284454" y="2659480"/>
              <a:ext cx="4814129" cy="584735"/>
            </a:xfrm>
            <a:prstGeom prst="rect">
              <a:avLst/>
            </a:prstGeom>
            <a:noFill/>
            <a:ln>
              <a:noFill/>
            </a:ln>
          </p:spPr>
          <p:txBody>
            <a:bodyPr spcFirstLastPara="1" wrap="square" lIns="91425" tIns="45700" rIns="91425" bIns="45700" anchor="t" anchorCtr="0">
              <a:spAutoFit/>
            </a:bodyPr>
            <a:lstStyle/>
            <a:p>
              <a:pPr lvl="0"/>
              <a:r>
                <a:rPr lang="es-CL" sz="1600" b="1" dirty="0">
                  <a:solidFill>
                    <a:srgbClr val="ED6B00"/>
                  </a:solidFill>
                  <a:latin typeface="Calibri" panose="020F0502020204030204" pitchFamily="34" charset="0"/>
                  <a:cs typeface="Calibri" panose="020F0502020204030204" pitchFamily="34" charset="0"/>
                </a:rPr>
                <a:t>Utilizar cuidadosamente </a:t>
              </a:r>
              <a:r>
                <a:rPr lang="es-CL" sz="1600" dirty="0">
                  <a:latin typeface="Calibri" panose="020F0502020204030204" pitchFamily="34" charset="0"/>
                  <a:cs typeface="Calibri" panose="020F0502020204030204" pitchFamily="34" charset="0"/>
                </a:rPr>
                <a:t>equipos, herramientas y artículos de escritorio.</a:t>
              </a:r>
              <a:endParaRPr sz="16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50" name="Google Shape;416;p19">
              <a:extLst>
                <a:ext uri="{FF2B5EF4-FFF2-40B4-BE49-F238E27FC236}">
                  <a16:creationId xmlns:a16="http://schemas.microsoft.com/office/drawing/2014/main" id="{8671E924-7E7F-4932-BCB3-90966A48A33B}"/>
                </a:ext>
              </a:extLst>
            </p:cNvPr>
            <p:cNvSpPr/>
            <p:nvPr/>
          </p:nvSpPr>
          <p:spPr>
            <a:xfrm rot="5400000">
              <a:off x="171526" y="2392790"/>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1" name="Grupo 50">
            <a:extLst>
              <a:ext uri="{FF2B5EF4-FFF2-40B4-BE49-F238E27FC236}">
                <a16:creationId xmlns:a16="http://schemas.microsoft.com/office/drawing/2014/main" id="{3CE4DB6C-A0E1-42D7-AA29-2DAE62A4B7F2}"/>
              </a:ext>
            </a:extLst>
          </p:cNvPr>
          <p:cNvGrpSpPr/>
          <p:nvPr/>
        </p:nvGrpSpPr>
        <p:grpSpPr>
          <a:xfrm>
            <a:off x="-4655" y="5438917"/>
            <a:ext cx="6467449" cy="783005"/>
            <a:chOff x="-4655" y="5100793"/>
            <a:chExt cx="6467449" cy="783005"/>
          </a:xfrm>
        </p:grpSpPr>
        <p:sp>
          <p:nvSpPr>
            <p:cNvPr id="52" name="Google Shape;406;p19">
              <a:extLst>
                <a:ext uri="{FF2B5EF4-FFF2-40B4-BE49-F238E27FC236}">
                  <a16:creationId xmlns:a16="http://schemas.microsoft.com/office/drawing/2014/main" id="{544BFF40-AC2F-424A-8F8A-48F2023CA311}"/>
                </a:ext>
              </a:extLst>
            </p:cNvPr>
            <p:cNvSpPr txBox="1"/>
            <p:nvPr/>
          </p:nvSpPr>
          <p:spPr>
            <a:xfrm>
              <a:off x="1284454" y="5224717"/>
              <a:ext cx="5178340" cy="584735"/>
            </a:xfrm>
            <a:prstGeom prst="rect">
              <a:avLst/>
            </a:prstGeom>
            <a:noFill/>
            <a:ln>
              <a:noFill/>
            </a:ln>
          </p:spPr>
          <p:txBody>
            <a:bodyPr spcFirstLastPara="1" wrap="square" lIns="91425" tIns="45700" rIns="91425" bIns="45700" anchor="t" anchorCtr="0">
              <a:spAutoFit/>
            </a:bodyPr>
            <a:lstStyle/>
            <a:p>
              <a:pPr fontAlgn="base"/>
              <a:r>
                <a:rPr lang="es-CL" sz="1600" dirty="0">
                  <a:latin typeface="Calibri" panose="020F0502020204030204" pitchFamily="34" charset="0"/>
                  <a:cs typeface="Calibri" panose="020F0502020204030204" pitchFamily="34" charset="0"/>
                </a:rPr>
                <a:t>Al finalizar cada actividad, </a:t>
              </a:r>
              <a:r>
                <a:rPr lang="es-CL" sz="1600" b="1" dirty="0">
                  <a:solidFill>
                    <a:srgbClr val="ED6B00"/>
                  </a:solidFill>
                  <a:latin typeface="Calibri" panose="020F0502020204030204" pitchFamily="34" charset="0"/>
                  <a:cs typeface="Calibri" panose="020F0502020204030204" pitchFamily="34" charset="0"/>
                </a:rPr>
                <a:t>ordenar y limpiar </a:t>
              </a:r>
              <a:r>
                <a:rPr lang="es-CL" sz="1600" dirty="0">
                  <a:latin typeface="Calibri" panose="020F0502020204030204" pitchFamily="34" charset="0"/>
                  <a:cs typeface="Calibri" panose="020F0502020204030204" pitchFamily="34" charset="0"/>
                </a:rPr>
                <a:t>el área de trabajo, reciclando al máximo los residuos.</a:t>
              </a:r>
            </a:p>
          </p:txBody>
        </p:sp>
        <p:sp>
          <p:nvSpPr>
            <p:cNvPr id="53" name="Google Shape;428;p19">
              <a:extLst>
                <a:ext uri="{FF2B5EF4-FFF2-40B4-BE49-F238E27FC236}">
                  <a16:creationId xmlns:a16="http://schemas.microsoft.com/office/drawing/2014/main" id="{D97D5FB1-716E-46ED-80F7-8046ECAB6087}"/>
                </a:ext>
              </a:extLst>
            </p:cNvPr>
            <p:cNvSpPr/>
            <p:nvPr/>
          </p:nvSpPr>
          <p:spPr>
            <a:xfrm rot="5400000">
              <a:off x="171526" y="4924612"/>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54" name="Imagen 53">
            <a:extLst>
              <a:ext uri="{FF2B5EF4-FFF2-40B4-BE49-F238E27FC236}">
                <a16:creationId xmlns:a16="http://schemas.microsoft.com/office/drawing/2014/main" id="{B72BB98E-6C02-4744-AD70-98F06903F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333" y="1565094"/>
            <a:ext cx="3816532" cy="6006178"/>
          </a:xfrm>
          <a:prstGeom prst="rect">
            <a:avLst/>
          </a:prstGeom>
        </p:spPr>
      </p:pic>
      <p:pic>
        <p:nvPicPr>
          <p:cNvPr id="55" name="Gráfico 54">
            <a:extLst>
              <a:ext uri="{FF2B5EF4-FFF2-40B4-BE49-F238E27FC236}">
                <a16:creationId xmlns:a16="http://schemas.microsoft.com/office/drawing/2014/main" id="{B901623C-DC93-4DC3-BE1C-7CBA481A4F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6039" y="2952090"/>
            <a:ext cx="522086" cy="522086"/>
          </a:xfrm>
          <a:prstGeom prst="rect">
            <a:avLst/>
          </a:prstGeom>
        </p:spPr>
      </p:pic>
      <p:pic>
        <p:nvPicPr>
          <p:cNvPr id="80" name="Gráfico 79">
            <a:extLst>
              <a:ext uri="{FF2B5EF4-FFF2-40B4-BE49-F238E27FC236}">
                <a16:creationId xmlns:a16="http://schemas.microsoft.com/office/drawing/2014/main" id="{02965E70-4FFB-4105-984A-0DE24E9DA9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5941" y="2130681"/>
            <a:ext cx="502282" cy="502282"/>
          </a:xfrm>
          <a:prstGeom prst="rect">
            <a:avLst/>
          </a:prstGeom>
        </p:spPr>
      </p:pic>
      <p:pic>
        <p:nvPicPr>
          <p:cNvPr id="81" name="Gráfico 80">
            <a:extLst>
              <a:ext uri="{FF2B5EF4-FFF2-40B4-BE49-F238E27FC236}">
                <a16:creationId xmlns:a16="http://schemas.microsoft.com/office/drawing/2014/main" id="{D4B8BC83-3F23-465A-89DA-D33117CE97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358" y="5579402"/>
            <a:ext cx="507448" cy="507448"/>
          </a:xfrm>
          <a:prstGeom prst="rect">
            <a:avLst/>
          </a:prstGeom>
        </p:spPr>
      </p:pic>
      <p:pic>
        <p:nvPicPr>
          <p:cNvPr id="82" name="Gráfico 81">
            <a:extLst>
              <a:ext uri="{FF2B5EF4-FFF2-40B4-BE49-F238E27FC236}">
                <a16:creationId xmlns:a16="http://schemas.microsoft.com/office/drawing/2014/main" id="{62D65AA8-E411-410A-9A02-568E0F7757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3597" y="4705564"/>
            <a:ext cx="486970" cy="486970"/>
          </a:xfrm>
          <a:prstGeom prst="rect">
            <a:avLst/>
          </a:prstGeom>
        </p:spPr>
      </p:pic>
      <p:pic>
        <p:nvPicPr>
          <p:cNvPr id="83" name="Gráfico 82">
            <a:extLst>
              <a:ext uri="{FF2B5EF4-FFF2-40B4-BE49-F238E27FC236}">
                <a16:creationId xmlns:a16="http://schemas.microsoft.com/office/drawing/2014/main" id="{FE70C627-3C00-4771-A8C4-5AB4150731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5340" y="3862484"/>
            <a:ext cx="483485" cy="483485"/>
          </a:xfrm>
          <a:prstGeom prst="rect">
            <a:avLst/>
          </a:prstGeom>
        </p:spPr>
      </p:pic>
    </p:spTree>
    <p:extLst>
      <p:ext uri="{BB962C8B-B14F-4D97-AF65-F5344CB8AC3E}">
        <p14:creationId xmlns:p14="http://schemas.microsoft.com/office/powerpoint/2010/main" val="927453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16" name="Google Shape;450;p21"/>
          <p:cNvSpPr/>
          <p:nvPr/>
        </p:nvSpPr>
        <p:spPr>
          <a:xfrm>
            <a:off x="431624" y="2431461"/>
            <a:ext cx="8839201" cy="3073078"/>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8" name="Google Shape;438;p2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ED6B00"/>
                </a:solidFill>
                <a:latin typeface="Calibri"/>
                <a:ea typeface="Calibri"/>
                <a:cs typeface="Calibri"/>
                <a:sym typeface="Calibri"/>
              </a:rPr>
              <a:t>ACTIVIDAD PRÁCTICA</a:t>
            </a:r>
            <a:endParaRPr sz="3100" b="1" i="0" u="none" strike="noStrike" cap="none" dirty="0">
              <a:solidFill>
                <a:srgbClr val="ED6B00"/>
              </a:solidFill>
              <a:latin typeface="Calibri"/>
              <a:ea typeface="Calibri"/>
              <a:cs typeface="Calibri"/>
              <a:sym typeface="Calibri"/>
            </a:endParaRPr>
          </a:p>
        </p:txBody>
      </p:sp>
      <p:sp>
        <p:nvSpPr>
          <p:cNvPr id="442" name="Google Shape;442;p20"/>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3"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¡PRACTIQUEMOS!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0" name="Google Shape;168;p5"/>
          <p:cNvSpPr txBox="1"/>
          <p:nvPr/>
        </p:nvSpPr>
        <p:spPr>
          <a:xfrm>
            <a:off x="3670560" y="1209418"/>
            <a:ext cx="559356" cy="4095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6000" b="0" i="0" u="none" strike="noStrike" cap="none" dirty="0">
                <a:solidFill>
                  <a:srgbClr val="FFB375"/>
                </a:solidFill>
                <a:latin typeface="Calibri"/>
                <a:ea typeface="Calibri"/>
                <a:cs typeface="Calibri"/>
                <a:sym typeface="Calibri"/>
              </a:rPr>
              <a:t>7</a:t>
            </a:r>
            <a:endParaRPr sz="6000" b="0" i="0" u="none" strike="noStrike" cap="none" dirty="0">
              <a:solidFill>
                <a:srgbClr val="FFB375"/>
              </a:solidFill>
              <a:latin typeface="Calibri"/>
              <a:ea typeface="Calibri"/>
              <a:cs typeface="Calibri"/>
              <a:sym typeface="Calibri"/>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056" y="3978569"/>
            <a:ext cx="6899892" cy="3974395"/>
          </a:xfrm>
          <a:prstGeom prst="rect">
            <a:avLst/>
          </a:prstGeom>
        </p:spPr>
      </p:pic>
      <p:sp>
        <p:nvSpPr>
          <p:cNvPr id="18" name="Google Shape;445;p20"/>
          <p:cNvSpPr txBox="1"/>
          <p:nvPr/>
        </p:nvSpPr>
        <p:spPr>
          <a:xfrm>
            <a:off x="958647" y="2871298"/>
            <a:ext cx="4923041" cy="2181829"/>
          </a:xfrm>
          <a:prstGeom prst="rect">
            <a:avLst/>
          </a:prstGeom>
          <a:noFill/>
          <a:ln>
            <a:noFill/>
          </a:ln>
        </p:spPr>
        <p:txBody>
          <a:bodyPr spcFirstLastPara="1" wrap="square" lIns="91425" tIns="91425" rIns="91425" bIns="91425" anchor="t" anchorCtr="0">
            <a:noAutofit/>
          </a:bodyPr>
          <a:lstStyle/>
          <a:p>
            <a:pPr lvl="0">
              <a:lnSpc>
                <a:spcPct val="115000"/>
              </a:lnSpc>
              <a:spcAft>
                <a:spcPts val="1200"/>
              </a:spcAft>
            </a:pPr>
            <a:r>
              <a:rPr lang="en-US" sz="2000" dirty="0">
                <a:solidFill>
                  <a:srgbClr val="A93501"/>
                </a:solidFill>
                <a:latin typeface="Calibri"/>
                <a:ea typeface="Calibri"/>
                <a:cs typeface="Calibri"/>
                <a:sym typeface="Calibri"/>
              </a:rPr>
              <a:t>TRANSPORTE DE </a:t>
            </a:r>
            <a:r>
              <a:rPr lang="en-US" sz="2000" b="1" dirty="0">
                <a:solidFill>
                  <a:srgbClr val="ED6B00"/>
                </a:solidFill>
                <a:latin typeface="Calibri"/>
                <a:cs typeface="Calibri"/>
                <a:sym typeface="Calibri"/>
              </a:rPr>
              <a:t>MERCANCÍAS</a:t>
            </a:r>
            <a:r>
              <a:rPr lang="en-US" sz="2000" dirty="0">
                <a:solidFill>
                  <a:srgbClr val="A93501"/>
                </a:solidFill>
                <a:latin typeface="Calibri"/>
                <a:ea typeface="Calibri"/>
                <a:cs typeface="Calibri"/>
                <a:sym typeface="Calibri"/>
              </a:rPr>
              <a:t> </a:t>
            </a:r>
            <a:r>
              <a:rPr lang="es-CL" sz="2000" b="1" dirty="0">
                <a:solidFill>
                  <a:srgbClr val="ED6B00"/>
                </a:solidFill>
                <a:latin typeface="Calibri"/>
                <a:ea typeface="Calibri"/>
                <a:cs typeface="Calibri"/>
                <a:sym typeface="Calibri"/>
              </a:rPr>
              <a:t>PELIGROSAS</a:t>
            </a:r>
          </a:p>
          <a:p>
            <a:pPr>
              <a:spcAft>
                <a:spcPts val="1200"/>
              </a:spcAft>
            </a:pPr>
            <a:r>
              <a:rPr lang="es-CL" sz="1600" dirty="0">
                <a:latin typeface="Calibri" panose="020F0502020204030204" pitchFamily="34" charset="0"/>
                <a:cs typeface="Calibri" panose="020F0502020204030204" pitchFamily="34" charset="0"/>
              </a:rPr>
              <a:t>Para consolidar los temas trabajados en esta actividad, reúnanse en equipos de trabajo, de no más de 4 integrantes, descarguen el archivo </a:t>
            </a:r>
            <a:r>
              <a:rPr lang="es-CL" sz="1600" b="1" dirty="0">
                <a:solidFill>
                  <a:srgbClr val="ED6B00"/>
                </a:solidFill>
                <a:latin typeface="Calibri" panose="020F0502020204030204" pitchFamily="34" charset="0"/>
                <a:cs typeface="Calibri" panose="020F0502020204030204" pitchFamily="34" charset="0"/>
              </a:rPr>
              <a:t>“Actividad práctica 7” </a:t>
            </a:r>
            <a:r>
              <a:rPr lang="es-CL" sz="1600" dirty="0">
                <a:latin typeface="Calibri" panose="020F0502020204030204" pitchFamily="34" charset="0"/>
                <a:cs typeface="Calibri" panose="020F0502020204030204" pitchFamily="34" charset="0"/>
              </a:rPr>
              <a:t>y sigan las instrucciones.</a:t>
            </a:r>
            <a:endParaRPr lang="es-CL" sz="1600" dirty="0">
              <a:solidFill>
                <a:srgbClr val="ED6B00"/>
              </a:solidFill>
              <a:latin typeface="Calibri" panose="020F0502020204030204" pitchFamily="34" charset="0"/>
              <a:cs typeface="Calibri" panose="020F0502020204030204" pitchFamily="34" charset="0"/>
            </a:endParaRPr>
          </a:p>
          <a:p>
            <a:pPr>
              <a:spcAft>
                <a:spcPts val="1200"/>
              </a:spcAft>
            </a:pPr>
            <a:r>
              <a:rPr lang="es-CL" sz="2100" b="1" dirty="0">
                <a:solidFill>
                  <a:srgbClr val="ED6B00"/>
                </a:solidFill>
                <a:latin typeface="Calibri"/>
                <a:ea typeface="Calibri"/>
                <a:cs typeface="Calibri"/>
                <a:sym typeface="Calibri"/>
              </a:rPr>
              <a:t>¡Éxito!</a:t>
            </a:r>
            <a:endParaRPr sz="1600" b="1" i="0" u="none" strike="noStrike" cap="none" dirty="0">
              <a:solidFill>
                <a:srgbClr val="76384D"/>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11" name="Google Shape;450;p21"/>
          <p:cNvSpPr/>
          <p:nvPr/>
        </p:nvSpPr>
        <p:spPr>
          <a:xfrm>
            <a:off x="431624" y="2285848"/>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3" name="Google Shape;453;p21"/>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5" name="Google Shape;455;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ED6B00"/>
                </a:solidFill>
                <a:latin typeface="Calibri"/>
                <a:ea typeface="Calibri"/>
                <a:cs typeface="Calibri"/>
                <a:sym typeface="Calibri"/>
              </a:rPr>
              <a:t>TICKET DE SALIDA</a:t>
            </a:r>
            <a:endParaRPr sz="3100" b="1" i="0" u="none" strike="noStrike" cap="none" dirty="0">
              <a:solidFill>
                <a:srgbClr val="ED6B00"/>
              </a:solidFill>
              <a:latin typeface="Calibri"/>
              <a:ea typeface="Calibri"/>
              <a:cs typeface="Calibri"/>
              <a:sym typeface="Calibri"/>
            </a:endParaRPr>
          </a:p>
        </p:txBody>
      </p:sp>
      <p:sp>
        <p:nvSpPr>
          <p:cNvPr id="456" name="Google Shape;456;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ANTES DE TERMINAR:</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531" y="2890682"/>
            <a:ext cx="2963594" cy="4629223"/>
          </a:xfrm>
          <a:prstGeom prst="rect">
            <a:avLst/>
          </a:prstGeom>
        </p:spPr>
      </p:pic>
      <p:sp>
        <p:nvSpPr>
          <p:cNvPr id="16" name="Google Shape;445;p20"/>
          <p:cNvSpPr txBox="1"/>
          <p:nvPr/>
        </p:nvSpPr>
        <p:spPr>
          <a:xfrm>
            <a:off x="958647" y="3788886"/>
            <a:ext cx="5107856"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n-US" sz="2000" dirty="0">
                <a:solidFill>
                  <a:srgbClr val="A93501"/>
                </a:solidFill>
                <a:latin typeface="Calibri"/>
                <a:ea typeface="Calibri"/>
                <a:cs typeface="Calibri"/>
                <a:sym typeface="Calibri"/>
              </a:rPr>
              <a:t>TRANSPORTE DE </a:t>
            </a:r>
            <a:r>
              <a:rPr lang="en-US" sz="2000" b="1" dirty="0">
                <a:solidFill>
                  <a:srgbClr val="ED6B00"/>
                </a:solidFill>
                <a:latin typeface="Calibri"/>
                <a:cs typeface="Calibri"/>
                <a:sym typeface="Calibri"/>
              </a:rPr>
              <a:t>MERCANCÍAS</a:t>
            </a:r>
            <a:r>
              <a:rPr lang="en-US" sz="2000" dirty="0">
                <a:solidFill>
                  <a:srgbClr val="A93501"/>
                </a:solidFill>
                <a:latin typeface="Calibri"/>
                <a:ea typeface="Calibri"/>
                <a:cs typeface="Calibri"/>
                <a:sym typeface="Calibri"/>
              </a:rPr>
              <a:t> </a:t>
            </a:r>
            <a:r>
              <a:rPr lang="es-CL" sz="2000" b="1" dirty="0">
                <a:solidFill>
                  <a:srgbClr val="ED6B00"/>
                </a:solidFill>
                <a:latin typeface="Calibri"/>
                <a:ea typeface="Calibri"/>
                <a:cs typeface="Calibri"/>
                <a:sym typeface="Calibri"/>
              </a:rPr>
              <a:t>PELIGROSAS</a:t>
            </a:r>
          </a:p>
          <a:p>
            <a:pPr lvl="0">
              <a:lnSpc>
                <a:spcPct val="115000"/>
              </a:lnSpc>
            </a:pPr>
            <a:endParaRPr sz="1600" b="0" i="0" u="none" strike="noStrike" cap="none" dirty="0">
              <a:solidFill>
                <a:srgbClr val="000000"/>
              </a:solidFill>
              <a:latin typeface="Calibri"/>
              <a:ea typeface="Calibri"/>
              <a:cs typeface="Calibri"/>
              <a:sym typeface="Calibri"/>
            </a:endParaRPr>
          </a:p>
          <a:p>
            <a:pPr lvl="0">
              <a:lnSpc>
                <a:spcPct val="115000"/>
              </a:lnSpc>
            </a:pP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ED6B00"/>
                </a:solidFill>
                <a:latin typeface="Calibri"/>
                <a:ea typeface="Calibri"/>
                <a:cs typeface="Calibri"/>
                <a:sym typeface="Calibri"/>
              </a:rPr>
              <a:t>¡Hasta la próxima! </a:t>
            </a:r>
            <a:endParaRPr lang="es-CL" sz="2100" b="1" dirty="0">
              <a:solidFill>
                <a:srgbClr val="ED6B00"/>
              </a:solidFill>
            </a:endParaRPr>
          </a:p>
          <a:p>
            <a:br>
              <a:rPr lang="es-CL" sz="1600" dirty="0"/>
            </a:br>
            <a:endParaRPr sz="1600" b="1" i="0" u="none" strike="noStrike" cap="none" dirty="0">
              <a:solidFill>
                <a:srgbClr val="76384D"/>
              </a:solidFill>
              <a:latin typeface="Calibri"/>
              <a:ea typeface="Calibri"/>
              <a:cs typeface="Calibri"/>
              <a:sym typeface="Calibri"/>
            </a:endParaRPr>
          </a:p>
        </p:txBody>
      </p:sp>
      <p:pic>
        <p:nvPicPr>
          <p:cNvPr id="17" name="Imagen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0792" y="4159042"/>
            <a:ext cx="673176" cy="60372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99;p3"/>
          <p:cNvSpPr txBox="1"/>
          <p:nvPr/>
        </p:nvSpPr>
        <p:spPr>
          <a:xfrm>
            <a:off x="440693" y="2430625"/>
            <a:ext cx="2604271" cy="3584920"/>
          </a:xfrm>
          <a:prstGeom prst="rect">
            <a:avLst/>
          </a:prstGeom>
          <a:noFill/>
          <a:ln>
            <a:noFill/>
          </a:ln>
        </p:spPr>
        <p:txBody>
          <a:bodyPr spcFirstLastPara="1" wrap="square" lIns="91425" tIns="91425" rIns="91425" bIns="91425" anchor="t" anchorCtr="0">
            <a:noAutofit/>
          </a:bodyPr>
          <a:lstStyle/>
          <a:p>
            <a:pPr lvl="0">
              <a:lnSpc>
                <a:spcPct val="115000"/>
              </a:lnSpc>
              <a:buSzPts val="1600"/>
            </a:pPr>
            <a:r>
              <a:rPr lang="es-CL" b="1" dirty="0">
                <a:solidFill>
                  <a:schemeClr val="tx1"/>
                </a:solidFill>
                <a:latin typeface="Calibri" panose="020F0502020204030204" pitchFamily="34" charset="0"/>
                <a:cs typeface="Calibri" panose="020F0502020204030204" pitchFamily="34" charset="0"/>
              </a:rPr>
              <a:t>OA5</a:t>
            </a:r>
            <a:endParaRPr lang="es-CL" dirty="0">
              <a:latin typeface="Calibri" panose="020F0502020204030204" pitchFamily="34" charset="0"/>
              <a:cs typeface="Calibri" panose="020F0502020204030204" pitchFamily="34" charset="0"/>
            </a:endParaRPr>
          </a:p>
          <a:p>
            <a:r>
              <a:rPr lang="es-CL" dirty="0">
                <a:latin typeface="Calibri" panose="020F0502020204030204" pitchFamily="34" charset="0"/>
                <a:cs typeface="Calibri" panose="020F0502020204030204" pitchFamily="34" charset="0"/>
              </a:rPr>
              <a:t>Prevenir riesgos de accidentes laborales, mediante la aplicación de normas básicas de seguridad en zonas de almacenamiento y distribución y el reconocimiento de la rotulación internacional de sustancias peligrosas.</a:t>
            </a:r>
          </a:p>
          <a:p>
            <a:endParaRPr lang="es-CL" dirty="0">
              <a:latin typeface="Calibri" panose="020F0502020204030204" pitchFamily="34" charset="0"/>
              <a:cs typeface="Calibri" panose="020F0502020204030204" pitchFamily="34" charset="0"/>
            </a:endParaRPr>
          </a:p>
          <a:p>
            <a:r>
              <a:rPr lang="es-CL" b="1" dirty="0">
                <a:solidFill>
                  <a:schemeClr val="tx1"/>
                </a:solidFill>
                <a:latin typeface="Calibri" panose="020F0502020204030204" pitchFamily="34" charset="0"/>
                <a:cs typeface="Calibri" panose="020F0502020204030204" pitchFamily="34" charset="0"/>
              </a:rPr>
              <a:t>OA Genérico</a:t>
            </a:r>
          </a:p>
          <a:p>
            <a:r>
              <a:rPr lang="es-CL" dirty="0">
                <a:solidFill>
                  <a:schemeClr val="tx1"/>
                </a:solidFill>
                <a:latin typeface="Calibri" panose="020F0502020204030204" pitchFamily="34" charset="0"/>
                <a:cs typeface="Calibri" panose="020F0502020204030204" pitchFamily="34" charset="0"/>
              </a:rPr>
              <a:t>B - K</a:t>
            </a:r>
            <a:endParaRPr lang="es-CL" dirty="0">
              <a:latin typeface="Calibri" panose="020F0502020204030204" pitchFamily="34" charset="0"/>
              <a:cs typeface="Calibri" panose="020F0502020204030204" pitchFamily="34" charset="0"/>
            </a:endParaRPr>
          </a:p>
          <a:p>
            <a:br>
              <a:rPr lang="es-CL" dirty="0"/>
            </a:br>
            <a:endParaRPr b="1" i="0" u="none" strike="noStrike" cap="none" dirty="0">
              <a:solidFill>
                <a:srgbClr val="76384D"/>
              </a:solidFill>
              <a:latin typeface="Calibri" panose="020F0502020204030204" pitchFamily="34" charset="0"/>
              <a:ea typeface="Calibri"/>
              <a:cs typeface="Calibri" panose="020F0502020204030204" pitchFamily="34" charset="0"/>
              <a:sym typeface="Calibri"/>
            </a:endParaRPr>
          </a:p>
        </p:txBody>
      </p:sp>
      <p:sp>
        <p:nvSpPr>
          <p:cNvPr id="14" name="Google Shape;101;p3"/>
          <p:cNvSpPr/>
          <p:nvPr/>
        </p:nvSpPr>
        <p:spPr>
          <a:xfrm>
            <a:off x="252573" y="1472659"/>
            <a:ext cx="2980513" cy="4711831"/>
          </a:xfrm>
          <a:prstGeom prst="roundRect">
            <a:avLst>
              <a:gd name="adj" fmla="val 842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9" name="Google Shape;96;p3"/>
          <p:cNvSpPr txBox="1"/>
          <p:nvPr/>
        </p:nvSpPr>
        <p:spPr>
          <a:xfrm>
            <a:off x="358671" y="1952515"/>
            <a:ext cx="2768317"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rgbClr val="ED6B00"/>
                </a:solidFill>
                <a:latin typeface="Calibri"/>
                <a:ea typeface="Calibri"/>
                <a:cs typeface="Calibri"/>
                <a:sym typeface="Calibri"/>
              </a:rPr>
              <a:t>OBJETIVO DE APRENDIZAJE</a:t>
            </a:r>
            <a:endParaRPr sz="1800" b="0" i="0" u="none" strike="noStrike" cap="none" dirty="0">
              <a:solidFill>
                <a:srgbClr val="ED6B00"/>
              </a:solidFill>
              <a:latin typeface="Calibri"/>
              <a:ea typeface="Calibri"/>
              <a:cs typeface="Calibri"/>
              <a:sym typeface="Calibri"/>
            </a:endParaRPr>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251" y="1090895"/>
            <a:ext cx="821157" cy="782964"/>
          </a:xfrm>
          <a:prstGeom prst="rect">
            <a:avLst/>
          </a:prstGeom>
        </p:spPr>
      </p:pic>
      <p:sp>
        <p:nvSpPr>
          <p:cNvPr id="42" name="Google Shape;101;p3"/>
          <p:cNvSpPr/>
          <p:nvPr/>
        </p:nvSpPr>
        <p:spPr>
          <a:xfrm>
            <a:off x="3362219" y="1472660"/>
            <a:ext cx="2980513" cy="4711830"/>
          </a:xfrm>
          <a:prstGeom prst="roundRect">
            <a:avLst>
              <a:gd name="adj" fmla="val 842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1" name="Google Shape;99;p3"/>
          <p:cNvSpPr txBox="1"/>
          <p:nvPr/>
        </p:nvSpPr>
        <p:spPr>
          <a:xfrm>
            <a:off x="3421205" y="2430625"/>
            <a:ext cx="3013611" cy="2317912"/>
          </a:xfrm>
          <a:prstGeom prst="rect">
            <a:avLst/>
          </a:prstGeom>
          <a:noFill/>
          <a:ln>
            <a:noFill/>
          </a:ln>
        </p:spPr>
        <p:txBody>
          <a:bodyPr spcFirstLastPara="1" wrap="square" lIns="91425" tIns="91425" rIns="91425" bIns="91425" anchor="t" anchorCtr="0">
            <a:noAutofit/>
          </a:bodyPr>
          <a:lstStyle/>
          <a:p>
            <a:pPr lvl="0">
              <a:buSzPts val="1600"/>
            </a:pPr>
            <a:r>
              <a:rPr lang="es-CL" b="1" dirty="0">
                <a:latin typeface="Calibri" panose="020F0502020204030204" pitchFamily="34" charset="0"/>
                <a:cs typeface="Calibri" panose="020F0502020204030204" pitchFamily="34" charset="0"/>
              </a:rPr>
              <a:t>2. </a:t>
            </a:r>
            <a:r>
              <a:rPr lang="es-CL" dirty="0">
                <a:latin typeface="Calibri" panose="020F0502020204030204" pitchFamily="34" charset="0"/>
                <a:cs typeface="Calibri" panose="020F0502020204030204" pitchFamily="34" charset="0"/>
              </a:rPr>
              <a:t>Detecta la rotulación internacional de sustancias peligrosas que se manejan en bodega, según las normas de seguridad vigentes.</a:t>
            </a:r>
          </a:p>
          <a:p>
            <a:pPr marL="342900" lvl="0" indent="-342900">
              <a:buSzPts val="1600"/>
              <a:buFont typeface="+mj-lt"/>
              <a:buAutoNum type="arabicPeriod"/>
            </a:pPr>
            <a:endParaRPr b="1" i="0" u="none" strike="noStrike" cap="none" dirty="0">
              <a:solidFill>
                <a:srgbClr val="76384D"/>
              </a:solidFill>
              <a:latin typeface="Calibri" panose="020F0502020204030204" pitchFamily="34" charset="0"/>
              <a:ea typeface="Calibri"/>
              <a:cs typeface="Calibri" panose="020F0502020204030204" pitchFamily="34" charset="0"/>
              <a:sym typeface="Calibri"/>
            </a:endParaRPr>
          </a:p>
        </p:txBody>
      </p:sp>
      <p:sp>
        <p:nvSpPr>
          <p:cNvPr id="22" name="Google Shape;96;p3"/>
          <p:cNvSpPr txBox="1"/>
          <p:nvPr/>
        </p:nvSpPr>
        <p:spPr>
          <a:xfrm>
            <a:off x="3561636" y="1952515"/>
            <a:ext cx="2609184"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rgbClr val="ED6B00"/>
                </a:solidFill>
                <a:latin typeface="Calibri"/>
                <a:ea typeface="Calibri"/>
                <a:cs typeface="Calibri"/>
                <a:sym typeface="Calibri"/>
              </a:rPr>
              <a:t>APRENDIZAJE ESPERADO</a:t>
            </a:r>
            <a:endParaRPr sz="1800" b="0" i="0" u="none" strike="noStrike" cap="none" dirty="0">
              <a:solidFill>
                <a:srgbClr val="ED6B00"/>
              </a:solidFill>
              <a:latin typeface="Calibri"/>
              <a:ea typeface="Calibri"/>
              <a:cs typeface="Calibri"/>
              <a:sym typeface="Calibri"/>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650" y="1090895"/>
            <a:ext cx="821157" cy="782964"/>
          </a:xfrm>
          <a:prstGeom prst="rect">
            <a:avLst/>
          </a:prstGeom>
        </p:spPr>
      </p:pic>
      <p:sp>
        <p:nvSpPr>
          <p:cNvPr id="43" name="Google Shape;101;p3"/>
          <p:cNvSpPr/>
          <p:nvPr/>
        </p:nvSpPr>
        <p:spPr>
          <a:xfrm>
            <a:off x="6473043" y="1472660"/>
            <a:ext cx="2980513" cy="5663580"/>
          </a:xfrm>
          <a:prstGeom prst="roundRect">
            <a:avLst>
              <a:gd name="adj" fmla="val 842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4" name="Google Shape;99;p3"/>
          <p:cNvSpPr txBox="1"/>
          <p:nvPr/>
        </p:nvSpPr>
        <p:spPr>
          <a:xfrm>
            <a:off x="6527214" y="2430626"/>
            <a:ext cx="2872170" cy="1294210"/>
          </a:xfrm>
          <a:prstGeom prst="rect">
            <a:avLst/>
          </a:prstGeom>
          <a:noFill/>
          <a:ln>
            <a:noFill/>
          </a:ln>
        </p:spPr>
        <p:txBody>
          <a:bodyPr spcFirstLastPara="1" wrap="square" lIns="91425" tIns="91425" rIns="91425" bIns="91425" anchor="t" anchorCtr="0">
            <a:noAutofit/>
          </a:bodyPr>
          <a:lstStyle/>
          <a:p>
            <a:pPr lvl="0">
              <a:buSzPts val="1600"/>
            </a:pPr>
            <a:r>
              <a:rPr lang="es-CL" b="1" dirty="0">
                <a:latin typeface="Calibri" panose="020F0502020204030204" pitchFamily="34" charset="0"/>
                <a:cs typeface="Calibri" panose="020F0502020204030204" pitchFamily="34" charset="0"/>
              </a:rPr>
              <a:t>2.2 </a:t>
            </a:r>
            <a:r>
              <a:rPr lang="es-CL" dirty="0">
                <a:latin typeface="Calibri" panose="020F0502020204030204" pitchFamily="34" charset="0"/>
                <a:cs typeface="Calibri" panose="020F0502020204030204" pitchFamily="34" charset="0"/>
              </a:rPr>
              <a:t>Aplica las formas de rotulación (rombos de seguridad) de productos para su almacenaje cumpliendo las normas de seguridad.</a:t>
            </a:r>
            <a:br>
              <a:rPr lang="es-CL" dirty="0">
                <a:latin typeface="Calibri" panose="020F0502020204030204" pitchFamily="34" charset="0"/>
                <a:cs typeface="Calibri" panose="020F0502020204030204" pitchFamily="34" charset="0"/>
              </a:rPr>
            </a:br>
            <a:endParaRPr b="1" i="0" u="none" strike="noStrike" cap="none" dirty="0">
              <a:solidFill>
                <a:srgbClr val="76384D"/>
              </a:solidFill>
              <a:latin typeface="Calibri" panose="020F0502020204030204" pitchFamily="34" charset="0"/>
              <a:ea typeface="Calibri"/>
              <a:cs typeface="Calibri" panose="020F0502020204030204" pitchFamily="34" charset="0"/>
              <a:sym typeface="Calibri"/>
            </a:endParaRPr>
          </a:p>
        </p:txBody>
      </p:sp>
      <p:sp>
        <p:nvSpPr>
          <p:cNvPr id="25" name="Google Shape;96;p3"/>
          <p:cNvSpPr txBox="1"/>
          <p:nvPr/>
        </p:nvSpPr>
        <p:spPr>
          <a:xfrm>
            <a:off x="6554516" y="1952515"/>
            <a:ext cx="2862260"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rgbClr val="ED6B00"/>
                </a:solidFill>
                <a:latin typeface="Calibri"/>
                <a:ea typeface="Calibri"/>
                <a:cs typeface="Calibri"/>
                <a:sym typeface="Calibri"/>
              </a:rPr>
              <a:t>CRITERIOS DE EVALUACIÓN</a:t>
            </a:r>
            <a:endParaRPr sz="1800" b="0" i="0" u="none" strike="noStrike" cap="none" dirty="0">
              <a:solidFill>
                <a:srgbClr val="ED6B00"/>
              </a:solidFill>
              <a:latin typeface="Calibri"/>
              <a:ea typeface="Calibri"/>
              <a:cs typeface="Calibri"/>
              <a:sym typeface="Calibri"/>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068" y="1090895"/>
            <a:ext cx="821157" cy="782964"/>
          </a:xfrm>
          <a:prstGeom prst="rect">
            <a:avLst/>
          </a:prstGeom>
        </p:spPr>
      </p:pic>
      <p:pic>
        <p:nvPicPr>
          <p:cNvPr id="20" name="Imagen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66761" y="4620261"/>
            <a:ext cx="3103843" cy="2466270"/>
          </a:xfrm>
          <a:prstGeom prst="rect">
            <a:avLst/>
          </a:prstGeom>
        </p:spPr>
      </p:pic>
      <p:pic>
        <p:nvPicPr>
          <p:cNvPr id="15" name="Imagen 14">
            <a:extLst>
              <a:ext uri="{FF2B5EF4-FFF2-40B4-BE49-F238E27FC236}">
                <a16:creationId xmlns:a16="http://schemas.microsoft.com/office/drawing/2014/main" id="{DCFDB3B9-DC82-804B-AF36-F31BC1F716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527214" y="3533712"/>
            <a:ext cx="3025211" cy="4082383"/>
          </a:xfrm>
          <a:prstGeom prst="rect">
            <a:avLst/>
          </a:prstGeom>
        </p:spPr>
      </p:pic>
    </p:spTree>
    <p:extLst>
      <p:ext uri="{BB962C8B-B14F-4D97-AF65-F5344CB8AC3E}">
        <p14:creationId xmlns:p14="http://schemas.microsoft.com/office/powerpoint/2010/main" val="1310783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DBC29CFC-C82A-4DB2-85A1-522F65F68580}"/>
              </a:ext>
            </a:extLst>
          </p:cNvPr>
          <p:cNvGrpSpPr/>
          <p:nvPr/>
        </p:nvGrpSpPr>
        <p:grpSpPr>
          <a:xfrm>
            <a:off x="375975" y="3145388"/>
            <a:ext cx="4690874" cy="1108771"/>
            <a:chOff x="375767" y="3007653"/>
            <a:chExt cx="4690874" cy="706923"/>
          </a:xfrm>
        </p:grpSpPr>
        <p:sp>
          <p:nvSpPr>
            <p:cNvPr id="23" name="Google Shape;101;p3">
              <a:extLst>
                <a:ext uri="{FF2B5EF4-FFF2-40B4-BE49-F238E27FC236}">
                  <a16:creationId xmlns:a16="http://schemas.microsoft.com/office/drawing/2014/main" id="{DFD661CE-9B98-426B-A152-ED041EF87637}"/>
                </a:ext>
              </a:extLst>
            </p:cNvPr>
            <p:cNvSpPr/>
            <p:nvPr/>
          </p:nvSpPr>
          <p:spPr>
            <a:xfrm>
              <a:off x="563867" y="3007653"/>
              <a:ext cx="4379553" cy="706923"/>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4" name="Grupo 23">
              <a:extLst>
                <a:ext uri="{FF2B5EF4-FFF2-40B4-BE49-F238E27FC236}">
                  <a16:creationId xmlns:a16="http://schemas.microsoft.com/office/drawing/2014/main" id="{34BFD6D5-4810-40BB-B4D3-6B818E580F48}"/>
                </a:ext>
              </a:extLst>
            </p:cNvPr>
            <p:cNvGrpSpPr/>
            <p:nvPr/>
          </p:nvGrpSpPr>
          <p:grpSpPr>
            <a:xfrm>
              <a:off x="375767" y="3219097"/>
              <a:ext cx="376200" cy="261233"/>
              <a:chOff x="375767" y="3313318"/>
              <a:chExt cx="376200" cy="261233"/>
            </a:xfrm>
          </p:grpSpPr>
          <p:sp>
            <p:nvSpPr>
              <p:cNvPr id="26" name="Google Shape;103;p3">
                <a:extLst>
                  <a:ext uri="{FF2B5EF4-FFF2-40B4-BE49-F238E27FC236}">
                    <a16:creationId xmlns:a16="http://schemas.microsoft.com/office/drawing/2014/main" id="{26909933-2B1D-4E5A-B9F5-2899D154A134}"/>
                  </a:ext>
                </a:extLst>
              </p:cNvPr>
              <p:cNvSpPr/>
              <p:nvPr/>
            </p:nvSpPr>
            <p:spPr>
              <a:xfrm>
                <a:off x="375767" y="3320384"/>
                <a:ext cx="376200" cy="254167"/>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104;p3">
                <a:extLst>
                  <a:ext uri="{FF2B5EF4-FFF2-40B4-BE49-F238E27FC236}">
                    <a16:creationId xmlns:a16="http://schemas.microsoft.com/office/drawing/2014/main" id="{0E7CBE3E-0AFD-427D-A539-BC6179F7D61C}"/>
                  </a:ext>
                </a:extLst>
              </p:cNvPr>
              <p:cNvSpPr txBox="1"/>
              <p:nvPr/>
            </p:nvSpPr>
            <p:spPr>
              <a:xfrm>
                <a:off x="385292" y="3313318"/>
                <a:ext cx="300300" cy="25761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sp>
          <p:nvSpPr>
            <p:cNvPr id="25" name="Google Shape;99;p3">
              <a:extLst>
                <a:ext uri="{FF2B5EF4-FFF2-40B4-BE49-F238E27FC236}">
                  <a16:creationId xmlns:a16="http://schemas.microsoft.com/office/drawing/2014/main" id="{DACCB8FF-DFD6-40A9-842C-74C4984C1120}"/>
                </a:ext>
              </a:extLst>
            </p:cNvPr>
            <p:cNvSpPr txBox="1"/>
            <p:nvPr/>
          </p:nvSpPr>
          <p:spPr>
            <a:xfrm>
              <a:off x="938566" y="3095201"/>
              <a:ext cx="4128075" cy="538200"/>
            </a:xfrm>
            <a:prstGeom prst="rect">
              <a:avLst/>
            </a:prstGeom>
            <a:noFill/>
            <a:ln>
              <a:noFill/>
            </a:ln>
          </p:spPr>
          <p:txBody>
            <a:bodyPr spcFirstLastPara="1" wrap="square" lIns="91425" tIns="91425" rIns="91425" bIns="91425" anchor="ctr" anchorCtr="0">
              <a:noAutofit/>
            </a:bodyPr>
            <a:lstStyle/>
            <a:p>
              <a:pPr>
                <a:lnSpc>
                  <a:spcPts val="1820"/>
                </a:lnSpc>
                <a:buSzPts val="1600"/>
              </a:pPr>
              <a:r>
                <a:rPr lang="es-MX" sz="1600" dirty="0">
                  <a:latin typeface="Calibri" panose="020F0502020204030204" pitchFamily="34" charset="0"/>
                  <a:cs typeface="Calibri" panose="020F0502020204030204" pitchFamily="34" charset="0"/>
                </a:rPr>
                <a:t>Aprendimos a identificar las mercancías peligrosas y sus clasificaciones más importantes.</a:t>
              </a:r>
            </a:p>
          </p:txBody>
        </p:sp>
      </p:grpSp>
      <p:sp>
        <p:nvSpPr>
          <p:cNvPr id="28" name="Elipse 27">
            <a:extLst>
              <a:ext uri="{FF2B5EF4-FFF2-40B4-BE49-F238E27FC236}">
                <a16:creationId xmlns:a16="http://schemas.microsoft.com/office/drawing/2014/main" id="{1CFC77EA-327E-447A-AA5A-104AEF84F309}"/>
              </a:ext>
            </a:extLst>
          </p:cNvPr>
          <p:cNvSpPr/>
          <p:nvPr/>
        </p:nvSpPr>
        <p:spPr>
          <a:xfrm>
            <a:off x="5026616" y="3630160"/>
            <a:ext cx="696535" cy="696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9" name="Google Shape;95;p3">
            <a:extLst>
              <a:ext uri="{FF2B5EF4-FFF2-40B4-BE49-F238E27FC236}">
                <a16:creationId xmlns:a16="http://schemas.microsoft.com/office/drawing/2014/main" id="{EAB121AB-0B67-491A-926C-498B531EA26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ED6B00"/>
                </a:solidFill>
                <a:latin typeface="Calibri"/>
                <a:ea typeface="Calibri"/>
                <a:cs typeface="Calibri"/>
                <a:sym typeface="Calibri"/>
              </a:rPr>
              <a:t>¿QUÉ APRENDIMOS LA ACTIVIDAD ANTERIOR?</a:t>
            </a:r>
            <a:endParaRPr sz="3100" b="1" i="0" u="none" strike="noStrike" cap="none" dirty="0">
              <a:solidFill>
                <a:srgbClr val="ED6B00"/>
              </a:solidFill>
              <a:latin typeface="Calibri"/>
              <a:ea typeface="Calibri"/>
              <a:cs typeface="Calibri"/>
              <a:sym typeface="Calibri"/>
            </a:endParaRPr>
          </a:p>
        </p:txBody>
      </p:sp>
      <p:sp>
        <p:nvSpPr>
          <p:cNvPr id="30" name="Google Shape;96;p3">
            <a:extLst>
              <a:ext uri="{FF2B5EF4-FFF2-40B4-BE49-F238E27FC236}">
                <a16:creationId xmlns:a16="http://schemas.microsoft.com/office/drawing/2014/main" id="{B5446AA5-EE28-4AA4-A79B-E0DC64893540}"/>
              </a:ext>
            </a:extLst>
          </p:cNvPr>
          <p:cNvSpPr txBox="1"/>
          <p:nvPr/>
        </p:nvSpPr>
        <p:spPr>
          <a:xfrm>
            <a:off x="574650" y="2549418"/>
            <a:ext cx="6607961" cy="409500"/>
          </a:xfrm>
          <a:prstGeom prst="rect">
            <a:avLst/>
          </a:prstGeom>
          <a:noFill/>
          <a:ln>
            <a:noFill/>
          </a:ln>
        </p:spPr>
        <p:txBody>
          <a:bodyPr spcFirstLastPara="1" wrap="square" lIns="91425" tIns="91425" rIns="91425" bIns="91425" anchor="ctr" anchorCtr="0">
            <a:noAutofit/>
          </a:bodyPr>
          <a:lstStyle/>
          <a:p>
            <a:pPr>
              <a:lnSpc>
                <a:spcPct val="90000"/>
              </a:lnSpc>
              <a:buSzPts val="1800"/>
            </a:pPr>
            <a:r>
              <a:rPr lang="es-CL" sz="1800" b="1" dirty="0">
                <a:solidFill>
                  <a:srgbClr val="ED6B00"/>
                </a:solidFill>
                <a:latin typeface="Calibri"/>
                <a:ea typeface="Calibri"/>
                <a:cs typeface="Calibri"/>
                <a:sym typeface="Calibri"/>
              </a:rPr>
              <a:t>SUSTANCIAS PELIGROSAS</a:t>
            </a:r>
            <a:r>
              <a:rPr lang="es-CL" sz="1800" dirty="0">
                <a:solidFill>
                  <a:srgbClr val="ED6B00"/>
                </a:solidFill>
                <a:latin typeface="Calibri"/>
                <a:ea typeface="Calibri"/>
                <a:cs typeface="Calibri"/>
                <a:sym typeface="Calibri"/>
              </a:rPr>
              <a:t>:</a:t>
            </a:r>
            <a:endParaRPr lang="es-CL" sz="1800" b="1" i="0" u="none" strike="noStrike" cap="none" dirty="0">
              <a:solidFill>
                <a:srgbClr val="ED6B00"/>
              </a:solidFill>
              <a:latin typeface="Calibri"/>
              <a:ea typeface="Calibri"/>
              <a:cs typeface="Calibri"/>
              <a:sym typeface="Calibri"/>
            </a:endParaRPr>
          </a:p>
        </p:txBody>
      </p:sp>
      <p:sp>
        <p:nvSpPr>
          <p:cNvPr id="31" name="Google Shape;70;p14">
            <a:extLst>
              <a:ext uri="{FF2B5EF4-FFF2-40B4-BE49-F238E27FC236}">
                <a16:creationId xmlns:a16="http://schemas.microsoft.com/office/drawing/2014/main" id="{3A8FA9E4-A5C9-4223-A7B2-ADBA0090F15D}"/>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CL" b="1" dirty="0">
                <a:latin typeface="Calibri" panose="020F0502020204030204" pitchFamily="34" charset="0"/>
                <a:ea typeface="Roboto"/>
                <a:cs typeface="Calibri" panose="020F0502020204030204" pitchFamily="34" charset="0"/>
                <a:sym typeface="Roboto"/>
              </a:rPr>
              <a:t>RECORDEMOS</a:t>
            </a:r>
            <a:endParaRPr lang="x-none" b="1" dirty="0">
              <a:latin typeface="Calibri" panose="020F0502020204030204" pitchFamily="34" charset="0"/>
              <a:ea typeface="Roboto"/>
              <a:cs typeface="Calibri" panose="020F0502020204030204" pitchFamily="34" charset="0"/>
              <a:sym typeface="Roboto"/>
            </a:endParaRPr>
          </a:p>
          <a:p>
            <a:endParaRPr lang="x-none" b="1" dirty="0">
              <a:latin typeface="Calibri" panose="020F0502020204030204" pitchFamily="34" charset="0"/>
              <a:ea typeface="Roboto"/>
              <a:cs typeface="Calibri" panose="020F0502020204030204" pitchFamily="34" charset="0"/>
              <a:sym typeface="Roboto"/>
            </a:endParaRPr>
          </a:p>
        </p:txBody>
      </p:sp>
      <p:pic>
        <p:nvPicPr>
          <p:cNvPr id="44" name="Imagen 43">
            <a:extLst>
              <a:ext uri="{FF2B5EF4-FFF2-40B4-BE49-F238E27FC236}">
                <a16:creationId xmlns:a16="http://schemas.microsoft.com/office/drawing/2014/main" id="{A1A8ADD5-802E-4F4F-B377-0E44332A5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0518" y="2513152"/>
            <a:ext cx="4828328" cy="4574478"/>
          </a:xfrm>
          <a:prstGeom prst="rect">
            <a:avLst/>
          </a:prstGeom>
        </p:spPr>
      </p:pic>
      <p:grpSp>
        <p:nvGrpSpPr>
          <p:cNvPr id="13" name="Grupo 12">
            <a:extLst>
              <a:ext uri="{FF2B5EF4-FFF2-40B4-BE49-F238E27FC236}">
                <a16:creationId xmlns:a16="http://schemas.microsoft.com/office/drawing/2014/main" id="{C4E7EE14-6EEC-4B72-BCA0-42FCC6C71B30}"/>
              </a:ext>
            </a:extLst>
          </p:cNvPr>
          <p:cNvGrpSpPr/>
          <p:nvPr/>
        </p:nvGrpSpPr>
        <p:grpSpPr>
          <a:xfrm>
            <a:off x="375975" y="4443549"/>
            <a:ext cx="4567653" cy="1262797"/>
            <a:chOff x="375767" y="3007653"/>
            <a:chExt cx="4567653" cy="805126"/>
          </a:xfrm>
        </p:grpSpPr>
        <p:sp>
          <p:nvSpPr>
            <p:cNvPr id="14" name="Google Shape;101;p3">
              <a:extLst>
                <a:ext uri="{FF2B5EF4-FFF2-40B4-BE49-F238E27FC236}">
                  <a16:creationId xmlns:a16="http://schemas.microsoft.com/office/drawing/2014/main" id="{E5379B55-61FF-4152-AABF-ECF332D61A80}"/>
                </a:ext>
              </a:extLst>
            </p:cNvPr>
            <p:cNvSpPr/>
            <p:nvPr/>
          </p:nvSpPr>
          <p:spPr>
            <a:xfrm>
              <a:off x="563867" y="3007653"/>
              <a:ext cx="4379553" cy="805126"/>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15" name="Grupo 14">
              <a:extLst>
                <a:ext uri="{FF2B5EF4-FFF2-40B4-BE49-F238E27FC236}">
                  <a16:creationId xmlns:a16="http://schemas.microsoft.com/office/drawing/2014/main" id="{4F03585E-BA00-4F45-BECA-505B1D1F86F1}"/>
                </a:ext>
              </a:extLst>
            </p:cNvPr>
            <p:cNvGrpSpPr/>
            <p:nvPr/>
          </p:nvGrpSpPr>
          <p:grpSpPr>
            <a:xfrm>
              <a:off x="375767" y="3281406"/>
              <a:ext cx="376200" cy="261233"/>
              <a:chOff x="375767" y="3375627"/>
              <a:chExt cx="376200" cy="261233"/>
            </a:xfrm>
          </p:grpSpPr>
          <p:sp>
            <p:nvSpPr>
              <p:cNvPr id="17" name="Google Shape;103;p3">
                <a:extLst>
                  <a:ext uri="{FF2B5EF4-FFF2-40B4-BE49-F238E27FC236}">
                    <a16:creationId xmlns:a16="http://schemas.microsoft.com/office/drawing/2014/main" id="{24FB99AC-3C19-4F03-977E-682D341024B5}"/>
                  </a:ext>
                </a:extLst>
              </p:cNvPr>
              <p:cNvSpPr/>
              <p:nvPr/>
            </p:nvSpPr>
            <p:spPr>
              <a:xfrm>
                <a:off x="375767" y="3382693"/>
                <a:ext cx="376200" cy="254167"/>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04;p3">
                <a:extLst>
                  <a:ext uri="{FF2B5EF4-FFF2-40B4-BE49-F238E27FC236}">
                    <a16:creationId xmlns:a16="http://schemas.microsoft.com/office/drawing/2014/main" id="{7AAB67D6-80B8-451E-B1FA-9189C696E6F2}"/>
                  </a:ext>
                </a:extLst>
              </p:cNvPr>
              <p:cNvSpPr txBox="1"/>
              <p:nvPr/>
            </p:nvSpPr>
            <p:spPr>
              <a:xfrm>
                <a:off x="385292" y="3375627"/>
                <a:ext cx="300300" cy="25761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sp>
          <p:nvSpPr>
            <p:cNvPr id="16" name="Google Shape;99;p3">
              <a:extLst>
                <a:ext uri="{FF2B5EF4-FFF2-40B4-BE49-F238E27FC236}">
                  <a16:creationId xmlns:a16="http://schemas.microsoft.com/office/drawing/2014/main" id="{B7A77264-059E-4B6E-92DD-97C041487437}"/>
                </a:ext>
              </a:extLst>
            </p:cNvPr>
            <p:cNvSpPr txBox="1"/>
            <p:nvPr/>
          </p:nvSpPr>
          <p:spPr>
            <a:xfrm>
              <a:off x="938566" y="3141116"/>
              <a:ext cx="3865369" cy="538200"/>
            </a:xfrm>
            <a:prstGeom prst="rect">
              <a:avLst/>
            </a:prstGeom>
            <a:noFill/>
            <a:ln>
              <a:noFill/>
            </a:ln>
          </p:spPr>
          <p:txBody>
            <a:bodyPr spcFirstLastPara="1" wrap="square" lIns="91425" tIns="91425" rIns="91425" bIns="91425" anchor="ctr" anchorCtr="0">
              <a:noAutofit/>
            </a:bodyPr>
            <a:lstStyle/>
            <a:p>
              <a:pPr>
                <a:lnSpc>
                  <a:spcPts val="1820"/>
                </a:lnSpc>
                <a:buSzPts val="1600"/>
              </a:pPr>
              <a:r>
                <a:rPr lang="es-MX" sz="1600" dirty="0">
                  <a:latin typeface="Calibri" panose="020F0502020204030204" pitchFamily="34" charset="0"/>
                  <a:cs typeface="Calibri" panose="020F0502020204030204" pitchFamily="34" charset="0"/>
                </a:rPr>
                <a:t>Revisamos las hojas de seguridad de producto y comprendimos las secciones, además de entender la relevancia de colaboración con prevención de riesgos.</a:t>
              </a:r>
            </a:p>
          </p:txBody>
        </p:sp>
      </p:grpSp>
    </p:spTree>
    <p:extLst>
      <p:ext uri="{BB962C8B-B14F-4D97-AF65-F5344CB8AC3E}">
        <p14:creationId xmlns:p14="http://schemas.microsoft.com/office/powerpoint/2010/main" val="2999002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171C2BBF-0106-417C-9EE5-6FED716056A3}"/>
              </a:ext>
            </a:extLst>
          </p:cNvPr>
          <p:cNvGrpSpPr/>
          <p:nvPr/>
        </p:nvGrpSpPr>
        <p:grpSpPr>
          <a:xfrm flipH="1">
            <a:off x="536225" y="2440019"/>
            <a:ext cx="5348026" cy="2567589"/>
            <a:chOff x="3816593" y="2843142"/>
            <a:chExt cx="5348026" cy="2567589"/>
          </a:xfrm>
        </p:grpSpPr>
        <p:sp>
          <p:nvSpPr>
            <p:cNvPr id="16" name="Google Shape;101;p3">
              <a:extLst>
                <a:ext uri="{FF2B5EF4-FFF2-40B4-BE49-F238E27FC236}">
                  <a16:creationId xmlns:a16="http://schemas.microsoft.com/office/drawing/2014/main" id="{4F3157D8-BA6C-4CF8-9764-3883ED3E8411}"/>
                </a:ext>
              </a:extLst>
            </p:cNvPr>
            <p:cNvSpPr/>
            <p:nvPr/>
          </p:nvSpPr>
          <p:spPr>
            <a:xfrm>
              <a:off x="4506819" y="2843142"/>
              <a:ext cx="4657800" cy="2567589"/>
            </a:xfrm>
            <a:prstGeom prst="roundRect">
              <a:avLst>
                <a:gd name="adj" fmla="val 16667"/>
              </a:avLst>
            </a:prstGeom>
            <a:solidFill>
              <a:srgbClr val="F7E3D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7" name="Triángulo isósceles 16">
              <a:extLst>
                <a:ext uri="{FF2B5EF4-FFF2-40B4-BE49-F238E27FC236}">
                  <a16:creationId xmlns:a16="http://schemas.microsoft.com/office/drawing/2014/main" id="{EEF8DC58-2F83-4D1B-A80E-A63101682F1D}"/>
                </a:ext>
              </a:extLst>
            </p:cNvPr>
            <p:cNvSpPr/>
            <p:nvPr/>
          </p:nvSpPr>
          <p:spPr>
            <a:xfrm rot="14571043">
              <a:off x="4111561" y="4473675"/>
              <a:ext cx="432619" cy="1022555"/>
            </a:xfrm>
            <a:prstGeom prst="triangle">
              <a:avLst/>
            </a:prstGeom>
            <a:solidFill>
              <a:srgbClr val="F7E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19" name="Google Shape;95;p3">
            <a:extLst>
              <a:ext uri="{FF2B5EF4-FFF2-40B4-BE49-F238E27FC236}">
                <a16:creationId xmlns:a16="http://schemas.microsoft.com/office/drawing/2014/main" id="{D1F22B9B-5426-4614-AE0E-0A5AE01D0722}"/>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ED6B00"/>
                </a:solidFill>
                <a:latin typeface="Calibri"/>
                <a:ea typeface="Calibri"/>
                <a:cs typeface="Calibri"/>
                <a:sym typeface="Calibri"/>
              </a:rPr>
              <a:t>ACTIVIDAD DE CONOCIMIENTOS PREVIOS</a:t>
            </a:r>
            <a:endParaRPr sz="3100" b="1" i="0" u="none" strike="noStrike" cap="none" dirty="0">
              <a:solidFill>
                <a:srgbClr val="ED6B00"/>
              </a:solidFill>
              <a:latin typeface="Calibri"/>
              <a:ea typeface="Calibri"/>
              <a:cs typeface="Calibri"/>
              <a:sym typeface="Calibri"/>
            </a:endParaRPr>
          </a:p>
        </p:txBody>
      </p:sp>
      <p:sp>
        <p:nvSpPr>
          <p:cNvPr id="20" name="Google Shape;99;p3">
            <a:extLst>
              <a:ext uri="{FF2B5EF4-FFF2-40B4-BE49-F238E27FC236}">
                <a16:creationId xmlns:a16="http://schemas.microsoft.com/office/drawing/2014/main" id="{8C28625E-DD0F-4CAD-B6DF-8EAE6AEDA495}"/>
              </a:ext>
            </a:extLst>
          </p:cNvPr>
          <p:cNvSpPr txBox="1"/>
          <p:nvPr/>
        </p:nvSpPr>
        <p:spPr>
          <a:xfrm>
            <a:off x="856788" y="2748928"/>
            <a:ext cx="4056002" cy="1917290"/>
          </a:xfrm>
          <a:prstGeom prst="rect">
            <a:avLst/>
          </a:prstGeom>
          <a:noFill/>
          <a:ln>
            <a:noFill/>
          </a:ln>
        </p:spPr>
        <p:txBody>
          <a:bodyPr spcFirstLastPara="1" wrap="square" lIns="91425" tIns="91425" rIns="91425" bIns="91425" anchor="ctr" anchorCtr="0">
            <a:noAutofit/>
          </a:bodyPr>
          <a:lstStyle/>
          <a:p>
            <a:pPr lvl="0">
              <a:lnSpc>
                <a:spcPct val="115000"/>
              </a:lnSpc>
              <a:buSzPts val="1600"/>
            </a:pPr>
            <a:r>
              <a:rPr lang="es-CL" sz="1600" dirty="0">
                <a:latin typeface="Calibri" panose="020F0502020204030204" pitchFamily="34" charset="0"/>
                <a:cs typeface="Calibri" panose="020F0502020204030204" pitchFamily="34" charset="0"/>
              </a:rPr>
              <a:t>Para revisar los aprendizajes trabajados en actividad anterior, te invitamos a reunirte en equipos de trabajo de no más de 4 integrantes y responder las siguientes interrogantes, utilizando la aplicación </a:t>
            </a:r>
            <a:r>
              <a:rPr lang="es-CL" sz="1600" b="1" dirty="0" err="1">
                <a:solidFill>
                  <a:srgbClr val="ED6B00"/>
                </a:solidFill>
                <a:latin typeface="Calibri" panose="020F0502020204030204" pitchFamily="34" charset="0"/>
                <a:cs typeface="Calibri" panose="020F0502020204030204" pitchFamily="34" charset="0"/>
              </a:rPr>
              <a:t>Kahoot</a:t>
            </a:r>
            <a:r>
              <a:rPr lang="es-CL" sz="1600" b="1" dirty="0">
                <a:solidFill>
                  <a:srgbClr val="ED6B00"/>
                </a:solidFill>
                <a:latin typeface="Calibri" panose="020F0502020204030204" pitchFamily="34" charset="0"/>
                <a:cs typeface="Calibri" panose="020F0502020204030204" pitchFamily="34" charset="0"/>
              </a:rPr>
              <a:t>.</a:t>
            </a:r>
            <a:endParaRPr sz="1600" b="1" i="0" u="none" strike="noStrike" cap="none" dirty="0">
              <a:solidFill>
                <a:srgbClr val="ED6B00"/>
              </a:solidFill>
              <a:latin typeface="Calibri" panose="020F0502020204030204" pitchFamily="34" charset="0"/>
              <a:ea typeface="Calibri"/>
              <a:cs typeface="Calibri" panose="020F0502020204030204" pitchFamily="34" charset="0"/>
              <a:sym typeface="Calibri"/>
            </a:endParaRPr>
          </a:p>
        </p:txBody>
      </p:sp>
      <p:sp>
        <p:nvSpPr>
          <p:cNvPr id="21" name="Google Shape;318;p12">
            <a:extLst>
              <a:ext uri="{FF2B5EF4-FFF2-40B4-BE49-F238E27FC236}">
                <a16:creationId xmlns:a16="http://schemas.microsoft.com/office/drawing/2014/main" id="{595219A1-A601-48C7-9B56-30FC4A2DFC89}"/>
              </a:ext>
            </a:extLst>
          </p:cNvPr>
          <p:cNvSpPr txBox="1"/>
          <p:nvPr/>
        </p:nvSpPr>
        <p:spPr>
          <a:xfrm>
            <a:off x="856788" y="5814477"/>
            <a:ext cx="4995614"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100" b="1" i="0" u="none" strike="noStrike" cap="none" dirty="0">
                <a:solidFill>
                  <a:srgbClr val="ED6B00"/>
                </a:solidFill>
                <a:latin typeface="Calibri"/>
                <a:ea typeface="Calibri"/>
                <a:cs typeface="Calibri"/>
                <a:sym typeface="Calibri"/>
              </a:rPr>
              <a:t>¡</a:t>
            </a:r>
            <a:r>
              <a:rPr lang="es-CL" sz="2100" b="1" i="0" u="none" strike="noStrike" cap="none" dirty="0">
                <a:solidFill>
                  <a:srgbClr val="ED6B00"/>
                </a:solidFill>
                <a:latin typeface="Calibri"/>
                <a:ea typeface="Calibri"/>
                <a:cs typeface="Calibri"/>
                <a:sym typeface="Calibri"/>
              </a:rPr>
              <a:t>Muy bien!</a:t>
            </a:r>
            <a:endParaRPr b="1" dirty="0"/>
          </a:p>
          <a:p>
            <a:pPr marL="0" marR="0" lvl="0" indent="0" algn="l" rtl="0">
              <a:lnSpc>
                <a:spcPct val="100000"/>
              </a:lnSpc>
              <a:spcBef>
                <a:spcPts val="0"/>
              </a:spcBef>
              <a:spcAft>
                <a:spcPts val="0"/>
              </a:spcAft>
              <a:buNone/>
            </a:pPr>
            <a:r>
              <a:rPr lang="en-US" sz="2100" b="0" i="0" u="none" strike="noStrike" cap="none" dirty="0" err="1">
                <a:solidFill>
                  <a:srgbClr val="ED6B00"/>
                </a:solidFill>
                <a:latin typeface="Calibri"/>
                <a:ea typeface="Calibri"/>
                <a:cs typeface="Calibri"/>
                <a:sym typeface="Calibri"/>
              </a:rPr>
              <a:t>Te</a:t>
            </a:r>
            <a:r>
              <a:rPr lang="en-US" sz="2100" b="0" i="0" u="none" strike="noStrike" cap="none" dirty="0">
                <a:solidFill>
                  <a:srgbClr val="ED6B00"/>
                </a:solidFill>
                <a:latin typeface="Calibri"/>
                <a:ea typeface="Calibri"/>
                <a:cs typeface="Calibri"/>
                <a:sym typeface="Calibri"/>
              </a:rPr>
              <a:t> </a:t>
            </a:r>
            <a:r>
              <a:rPr lang="en-US" sz="2100" b="0" i="0" u="none" strike="noStrike" cap="none" dirty="0" err="1">
                <a:solidFill>
                  <a:srgbClr val="ED6B00"/>
                </a:solidFill>
                <a:latin typeface="Calibri"/>
                <a:ea typeface="Calibri"/>
                <a:cs typeface="Calibri"/>
                <a:sym typeface="Calibri"/>
              </a:rPr>
              <a:t>invitamos</a:t>
            </a:r>
            <a:r>
              <a:rPr lang="en-US" sz="2100" b="0" i="0" u="none" strike="noStrike" cap="none" dirty="0">
                <a:solidFill>
                  <a:srgbClr val="ED6B00"/>
                </a:solidFill>
                <a:latin typeface="Calibri"/>
                <a:ea typeface="Calibri"/>
                <a:cs typeface="Calibri"/>
                <a:sym typeface="Calibri"/>
              </a:rPr>
              <a:t> a </a:t>
            </a:r>
            <a:r>
              <a:rPr lang="en-US" sz="2100" b="0" i="0" u="none" strike="noStrike" cap="none" dirty="0" err="1">
                <a:solidFill>
                  <a:srgbClr val="ED6B00"/>
                </a:solidFill>
                <a:latin typeface="Calibri"/>
                <a:ea typeface="Calibri"/>
                <a:cs typeface="Calibri"/>
                <a:sym typeface="Calibri"/>
              </a:rPr>
              <a:t>profundizar</a:t>
            </a:r>
            <a:r>
              <a:rPr lang="en-US" sz="2100" b="0" i="0" u="none" strike="noStrike" cap="none" dirty="0">
                <a:solidFill>
                  <a:srgbClr val="ED6B00"/>
                </a:solidFill>
                <a:latin typeface="Calibri"/>
                <a:ea typeface="Calibri"/>
                <a:cs typeface="Calibri"/>
                <a:sym typeface="Calibri"/>
              </a:rPr>
              <a:t> </a:t>
            </a:r>
            <a:r>
              <a:rPr lang="en-US" sz="2100" b="0" i="0" u="none" strike="noStrike" cap="none" dirty="0" err="1">
                <a:solidFill>
                  <a:srgbClr val="ED6B00"/>
                </a:solidFill>
                <a:latin typeface="Calibri"/>
                <a:ea typeface="Calibri"/>
                <a:cs typeface="Calibri"/>
                <a:sym typeface="Calibri"/>
              </a:rPr>
              <a:t>revisando</a:t>
            </a:r>
            <a:endParaRPr dirty="0">
              <a:solidFill>
                <a:srgbClr val="ED6B00"/>
              </a:solidFill>
            </a:endParaRPr>
          </a:p>
          <a:p>
            <a:pPr marL="0" marR="0" lvl="0" indent="0" algn="l" rtl="0">
              <a:lnSpc>
                <a:spcPct val="100000"/>
              </a:lnSpc>
              <a:spcBef>
                <a:spcPts val="0"/>
              </a:spcBef>
              <a:spcAft>
                <a:spcPts val="0"/>
              </a:spcAft>
              <a:buNone/>
            </a:pPr>
            <a:r>
              <a:rPr lang="en-US" sz="2100" i="0" u="none" strike="noStrike" cap="none" dirty="0">
                <a:solidFill>
                  <a:srgbClr val="A93501"/>
                </a:solidFill>
                <a:latin typeface="Calibri"/>
                <a:ea typeface="Calibri"/>
                <a:cs typeface="Calibri"/>
                <a:sym typeface="Calibri"/>
              </a:rPr>
              <a:t>la </a:t>
            </a:r>
            <a:r>
              <a:rPr lang="en-US" sz="2100" i="0" u="none" strike="noStrike" cap="none" dirty="0" err="1">
                <a:solidFill>
                  <a:srgbClr val="A93501"/>
                </a:solidFill>
                <a:latin typeface="Calibri"/>
                <a:ea typeface="Calibri"/>
                <a:cs typeface="Calibri"/>
                <a:sym typeface="Calibri"/>
              </a:rPr>
              <a:t>siguiente</a:t>
            </a:r>
            <a:r>
              <a:rPr lang="en-US" sz="2100" i="0" u="none" strike="noStrike" cap="none" dirty="0">
                <a:solidFill>
                  <a:srgbClr val="A93501"/>
                </a:solidFill>
                <a:latin typeface="Calibri"/>
                <a:ea typeface="Calibri"/>
                <a:cs typeface="Calibri"/>
                <a:sym typeface="Calibri"/>
              </a:rPr>
              <a:t> </a:t>
            </a:r>
            <a:r>
              <a:rPr lang="en-US" sz="2100" i="0" u="none" strike="noStrike" cap="none" dirty="0" err="1">
                <a:solidFill>
                  <a:srgbClr val="A93501"/>
                </a:solidFill>
                <a:latin typeface="Calibri"/>
                <a:ea typeface="Calibri"/>
                <a:cs typeface="Calibri"/>
                <a:sym typeface="Calibri"/>
              </a:rPr>
              <a:t>presentación</a:t>
            </a:r>
            <a:endParaRPr dirty="0">
              <a:solidFill>
                <a:srgbClr val="A93501"/>
              </a:solidFill>
            </a:endParaRPr>
          </a:p>
        </p:txBody>
      </p:sp>
      <p:pic>
        <p:nvPicPr>
          <p:cNvPr id="22" name="Imagen 21">
            <a:extLst>
              <a:ext uri="{FF2B5EF4-FFF2-40B4-BE49-F238E27FC236}">
                <a16:creationId xmlns:a16="http://schemas.microsoft.com/office/drawing/2014/main" id="{C3496306-7FCB-47A1-BCB6-27BACB127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674" y="3333134"/>
            <a:ext cx="4585614" cy="4344525"/>
          </a:xfrm>
          <a:prstGeom prst="rect">
            <a:avLst/>
          </a:prstGeom>
        </p:spPr>
      </p:pic>
    </p:spTree>
    <p:extLst>
      <p:ext uri="{BB962C8B-B14F-4D97-AF65-F5344CB8AC3E}">
        <p14:creationId xmlns:p14="http://schemas.microsoft.com/office/powerpoint/2010/main" val="2212032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4" name="Google Shape;154;p5"/>
          <p:cNvSpPr txBox="1"/>
          <p:nvPr/>
        </p:nvSpPr>
        <p:spPr>
          <a:xfrm>
            <a:off x="4063852" y="2788526"/>
            <a:ext cx="4932406" cy="338514"/>
          </a:xfrm>
          <a:prstGeom prst="rect">
            <a:avLst/>
          </a:prstGeom>
          <a:noFill/>
          <a:ln>
            <a:noFill/>
          </a:ln>
        </p:spPr>
        <p:txBody>
          <a:bodyPr spcFirstLastPara="1" wrap="square" lIns="91425" tIns="45700" rIns="91425" bIns="45700" anchor="t" anchorCtr="0">
            <a:spAutoFit/>
          </a:bodyPr>
          <a:lstStyle/>
          <a:p>
            <a:pPr lvl="0"/>
            <a:r>
              <a:rPr lang="es-CL" sz="1600" b="1" dirty="0">
                <a:solidFill>
                  <a:schemeClr val="tx1"/>
                </a:solidFill>
                <a:latin typeface="Calibri" panose="020F0502020204030204" pitchFamily="34" charset="0"/>
                <a:cs typeface="Calibri" panose="020F0502020204030204" pitchFamily="34" charset="0"/>
              </a:rPr>
              <a:t>Al término de la actividad estarás en condiciones de:</a:t>
            </a:r>
            <a:endParaRPr b="1" dirty="0">
              <a:solidFill>
                <a:schemeClr val="tx1"/>
              </a:solidFill>
              <a:latin typeface="Calibri" panose="020F0502020204030204" pitchFamily="34" charset="0"/>
              <a:cs typeface="Calibri" panose="020F0502020204030204" pitchFamily="34" charset="0"/>
            </a:endParaRPr>
          </a:p>
        </p:txBody>
      </p:sp>
      <p:sp>
        <p:nvSpPr>
          <p:cNvPr id="152" name="Google Shape;152;p5"/>
          <p:cNvSpPr/>
          <p:nvPr/>
        </p:nvSpPr>
        <p:spPr>
          <a:xfrm>
            <a:off x="4063852" y="3321935"/>
            <a:ext cx="5081308" cy="2575212"/>
          </a:xfrm>
          <a:prstGeom prst="roundRect">
            <a:avLst>
              <a:gd name="adj" fmla="val 6741"/>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5" name="Google Shape;155;p5"/>
          <p:cNvSpPr txBox="1"/>
          <p:nvPr/>
        </p:nvSpPr>
        <p:spPr>
          <a:xfrm>
            <a:off x="4578913" y="3682541"/>
            <a:ext cx="4183679" cy="830956"/>
          </a:xfrm>
          <a:prstGeom prst="rect">
            <a:avLst/>
          </a:prstGeom>
          <a:noFill/>
          <a:ln>
            <a:noFill/>
          </a:ln>
        </p:spPr>
        <p:txBody>
          <a:bodyPr spcFirstLastPara="1" wrap="square" lIns="91425" tIns="45700" rIns="91425" bIns="45700" anchor="t" anchorCtr="0">
            <a:spAutoFit/>
          </a:bodyPr>
          <a:lstStyle/>
          <a:p>
            <a:pPr lvl="0"/>
            <a:r>
              <a:rPr lang="es-CL" sz="1600" dirty="0">
                <a:latin typeface="Calibri" panose="020F0502020204030204" pitchFamily="34" charset="0"/>
                <a:cs typeface="Calibri" panose="020F0502020204030204" pitchFamily="34" charset="0"/>
              </a:rPr>
              <a:t>Reconocer las exigencias específicas del DS 298 sobre transporte de mercancías peligrosas en las operaciones logísticas.</a:t>
            </a:r>
            <a:endParaRPr dirty="0">
              <a:latin typeface="Calibri" panose="020F0502020204030204" pitchFamily="34" charset="0"/>
              <a:cs typeface="Calibri" panose="020F0502020204030204" pitchFamily="34" charset="0"/>
            </a:endParaRPr>
          </a:p>
        </p:txBody>
      </p:sp>
      <p:grpSp>
        <p:nvGrpSpPr>
          <p:cNvPr id="3" name="Grupo 2"/>
          <p:cNvGrpSpPr/>
          <p:nvPr/>
        </p:nvGrpSpPr>
        <p:grpSpPr>
          <a:xfrm>
            <a:off x="3895220" y="3776882"/>
            <a:ext cx="375438" cy="362157"/>
            <a:chOff x="8933845" y="4538850"/>
            <a:chExt cx="376200" cy="385800"/>
          </a:xfrm>
        </p:grpSpPr>
        <p:sp>
          <p:nvSpPr>
            <p:cNvPr id="162" name="Google Shape;162;p5"/>
            <p:cNvSpPr/>
            <p:nvPr/>
          </p:nvSpPr>
          <p:spPr>
            <a:xfrm>
              <a:off x="8933845" y="4538850"/>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5"/>
            <p:cNvSpPr txBox="1"/>
            <p:nvPr/>
          </p:nvSpPr>
          <p:spPr>
            <a:xfrm>
              <a:off x="8943370" y="4538850"/>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sp>
        <p:nvSpPr>
          <p:cNvPr id="157" name="Google Shape;157;p5"/>
          <p:cNvSpPr txBox="1"/>
          <p:nvPr/>
        </p:nvSpPr>
        <p:spPr>
          <a:xfrm>
            <a:off x="4609835" y="4788881"/>
            <a:ext cx="3983555" cy="830956"/>
          </a:xfrm>
          <a:prstGeom prst="rect">
            <a:avLst/>
          </a:prstGeom>
          <a:noFill/>
          <a:ln>
            <a:noFill/>
          </a:ln>
        </p:spPr>
        <p:txBody>
          <a:bodyPr spcFirstLastPara="1" wrap="square" lIns="91425" tIns="45700" rIns="91425" bIns="45700" anchor="t" anchorCtr="0">
            <a:spAutoFit/>
          </a:bodyPr>
          <a:lstStyle/>
          <a:p>
            <a:pPr lvl="0"/>
            <a:r>
              <a:rPr lang="es-CL" sz="1600" dirty="0">
                <a:latin typeface="Calibri" panose="020F0502020204030204" pitchFamily="34" charset="0"/>
                <a:cs typeface="Calibri" panose="020F0502020204030204" pitchFamily="34" charset="0"/>
              </a:rPr>
              <a:t>Identificar las especificaciones necesarias para vehículos involucrados en el transporte de estas mercancías peligrosas.</a:t>
            </a:r>
            <a:endParaRPr b="0" i="0" u="none" strike="noStrike" cap="none" dirty="0">
              <a:solidFill>
                <a:srgbClr val="000000"/>
              </a:solidFill>
              <a:latin typeface="Calibri" panose="020F0502020204030204" pitchFamily="34" charset="0"/>
              <a:cs typeface="Calibri" panose="020F0502020204030204" pitchFamily="34" charset="0"/>
              <a:sym typeface="Arial"/>
            </a:endParaRPr>
          </a:p>
        </p:txBody>
      </p:sp>
      <p:grpSp>
        <p:nvGrpSpPr>
          <p:cNvPr id="4" name="Grupo 3"/>
          <p:cNvGrpSpPr/>
          <p:nvPr/>
        </p:nvGrpSpPr>
        <p:grpSpPr>
          <a:xfrm>
            <a:off x="3895220" y="4912817"/>
            <a:ext cx="375438" cy="362157"/>
            <a:chOff x="8933845" y="6093269"/>
            <a:chExt cx="376200" cy="385800"/>
          </a:xfrm>
        </p:grpSpPr>
        <p:sp>
          <p:nvSpPr>
            <p:cNvPr id="164" name="Google Shape;164;p5"/>
            <p:cNvSpPr/>
            <p:nvPr/>
          </p:nvSpPr>
          <p:spPr>
            <a:xfrm>
              <a:off x="8933845" y="6093269"/>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5"/>
            <p:cNvSpPr txBox="1"/>
            <p:nvPr/>
          </p:nvSpPr>
          <p:spPr>
            <a:xfrm>
              <a:off x="8943370" y="6093269"/>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sp>
        <p:nvSpPr>
          <p:cNvPr id="167" name="Google Shape;167;p5"/>
          <p:cNvSpPr txBox="1"/>
          <p:nvPr/>
        </p:nvSpPr>
        <p:spPr>
          <a:xfrm>
            <a:off x="375975" y="1771953"/>
            <a:ext cx="4997500"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dirty="0">
                <a:solidFill>
                  <a:srgbClr val="A93501"/>
                </a:solidFill>
                <a:latin typeface="Calibri"/>
                <a:ea typeface="Calibri"/>
                <a:cs typeface="Calibri"/>
                <a:sym typeface="Calibri"/>
              </a:rPr>
              <a:t>TRANSPORTE DE </a:t>
            </a:r>
            <a:r>
              <a:rPr lang="en-US" sz="2000" b="1" dirty="0">
                <a:solidFill>
                  <a:srgbClr val="ED6B00"/>
                </a:solidFill>
                <a:latin typeface="Calibri"/>
                <a:cs typeface="Calibri"/>
                <a:sym typeface="Calibri"/>
              </a:rPr>
              <a:t>MERCANCÍAS</a:t>
            </a:r>
            <a:r>
              <a:rPr lang="en-US" sz="2000" dirty="0">
                <a:solidFill>
                  <a:srgbClr val="A93501"/>
                </a:solidFill>
                <a:latin typeface="Calibri"/>
                <a:ea typeface="Calibri"/>
                <a:cs typeface="Calibri"/>
                <a:sym typeface="Calibri"/>
              </a:rPr>
              <a:t> </a:t>
            </a:r>
            <a:r>
              <a:rPr lang="en-US" sz="2000" b="1" i="0" u="none" strike="noStrike" cap="none" dirty="0">
                <a:solidFill>
                  <a:srgbClr val="ED6B00"/>
                </a:solidFill>
                <a:latin typeface="Calibri"/>
                <a:ea typeface="Calibri"/>
                <a:cs typeface="Calibri"/>
                <a:sym typeface="Calibri"/>
              </a:rPr>
              <a:t>PELIGROSAS</a:t>
            </a:r>
            <a:endParaRPr sz="2000" b="1" i="0" u="none" strike="noStrike" cap="none" dirty="0">
              <a:solidFill>
                <a:srgbClr val="ED6B00"/>
              </a:solidFill>
              <a:latin typeface="Calibri"/>
              <a:ea typeface="Calibri"/>
              <a:cs typeface="Calibri"/>
              <a:sym typeface="Calibri"/>
            </a:endParaRPr>
          </a:p>
        </p:txBody>
      </p:sp>
      <p:sp>
        <p:nvSpPr>
          <p:cNvPr id="168" name="Google Shape;168;p5"/>
          <p:cNvSpPr txBox="1"/>
          <p:nvPr/>
        </p:nvSpPr>
        <p:spPr>
          <a:xfrm>
            <a:off x="4017018"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b="0" i="0" u="none" strike="noStrike" cap="none" dirty="0">
                <a:solidFill>
                  <a:srgbClr val="FFB375"/>
                </a:solidFill>
                <a:latin typeface="Calibri"/>
                <a:ea typeface="Calibri"/>
                <a:cs typeface="Calibri"/>
                <a:sym typeface="Calibri"/>
              </a:rPr>
              <a:t>7</a:t>
            </a:r>
            <a:endParaRPr sz="5000" b="0" i="0" u="none" strike="noStrike" cap="none" dirty="0">
              <a:solidFill>
                <a:srgbClr val="FFB375"/>
              </a:solidFill>
              <a:latin typeface="Calibri"/>
              <a:ea typeface="Calibri"/>
              <a:cs typeface="Calibri"/>
              <a:sym typeface="Calibri"/>
            </a:endParaRPr>
          </a:p>
        </p:txBody>
      </p:sp>
      <p:pic>
        <p:nvPicPr>
          <p:cNvPr id="21" name="Imagen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383" y="2382979"/>
            <a:ext cx="2950556" cy="4313787"/>
          </a:xfrm>
          <a:prstGeom prst="rect">
            <a:avLst/>
          </a:prstGeom>
        </p:spPr>
      </p:pic>
      <p:sp>
        <p:nvSpPr>
          <p:cNvPr id="20" name="Google Shape;95;p3"/>
          <p:cNvSpPr txBox="1"/>
          <p:nvPr/>
        </p:nvSpPr>
        <p:spPr>
          <a:xfrm>
            <a:off x="375975" y="1373700"/>
            <a:ext cx="4107535"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a:solidFill>
                  <a:srgbClr val="ED6B00"/>
                </a:solidFill>
                <a:latin typeface="Calibri"/>
                <a:ea typeface="Calibri"/>
                <a:cs typeface="Calibri"/>
                <a:sym typeface="Calibri"/>
              </a:rPr>
              <a:t>MENÚ DE LA ACTIVIDAD</a:t>
            </a:r>
            <a:endParaRPr lang="en-US" sz="3100" b="1" dirty="0">
              <a:solidFill>
                <a:srgbClr val="ED6B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6" name="Google Shape;95;p3">
            <a:extLst>
              <a:ext uri="{FF2B5EF4-FFF2-40B4-BE49-F238E27FC236}">
                <a16:creationId xmlns:a16="http://schemas.microsoft.com/office/drawing/2014/main" id="{83EE507E-BF98-4AD5-AA23-46EEE3205FB3}"/>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ED6B00"/>
                </a:solidFill>
                <a:latin typeface="Calibri"/>
                <a:ea typeface="Calibri"/>
                <a:cs typeface="Calibri"/>
                <a:sym typeface="Calibri"/>
              </a:rPr>
              <a:t>ACTIVIDAD DE MOTIVACIÓN</a:t>
            </a:r>
            <a:endParaRPr sz="3100" b="1" i="0" u="none" strike="noStrike" cap="none" dirty="0">
              <a:solidFill>
                <a:srgbClr val="ED6B00"/>
              </a:solidFill>
              <a:latin typeface="Calibri"/>
              <a:ea typeface="Calibri"/>
              <a:cs typeface="Calibri"/>
              <a:sym typeface="Calibri"/>
            </a:endParaRPr>
          </a:p>
        </p:txBody>
      </p:sp>
      <p:sp>
        <p:nvSpPr>
          <p:cNvPr id="17" name="Google Shape;99;p3">
            <a:extLst>
              <a:ext uri="{FF2B5EF4-FFF2-40B4-BE49-F238E27FC236}">
                <a16:creationId xmlns:a16="http://schemas.microsoft.com/office/drawing/2014/main" id="{7E97ECB5-BF65-4E95-B621-D402719F3C48}"/>
              </a:ext>
            </a:extLst>
          </p:cNvPr>
          <p:cNvSpPr txBox="1"/>
          <p:nvPr/>
        </p:nvSpPr>
        <p:spPr>
          <a:xfrm>
            <a:off x="666664" y="2484543"/>
            <a:ext cx="4262294" cy="1522620"/>
          </a:xfrm>
          <a:prstGeom prst="rect">
            <a:avLst/>
          </a:prstGeom>
          <a:noFill/>
          <a:ln>
            <a:noFill/>
          </a:ln>
        </p:spPr>
        <p:txBody>
          <a:bodyPr spcFirstLastPara="1" wrap="square" lIns="91425" tIns="91425" rIns="91425" bIns="91425" anchor="t" anchorCtr="0">
            <a:noAutofit/>
          </a:bodyPr>
          <a:lstStyle/>
          <a:p>
            <a:pPr lvl="0">
              <a:lnSpc>
                <a:spcPts val="1920"/>
              </a:lnSpc>
              <a:buSzPts val="1600"/>
            </a:pPr>
            <a:r>
              <a:rPr lang="es-CL" sz="1600" dirty="0">
                <a:latin typeface="Calibri" panose="020F0502020204030204" pitchFamily="34" charset="0"/>
                <a:cs typeface="Calibri" panose="020F0502020204030204" pitchFamily="34" charset="0"/>
              </a:rPr>
              <a:t>Los invito a revisar el siguiente video y reflexionar en torno a las preguntas planteadas:</a:t>
            </a:r>
            <a:endParaRPr lang="es-CL" sz="1600" dirty="0">
              <a:solidFill>
                <a:schemeClr val="tx1"/>
              </a:solidFill>
              <a:latin typeface="Calibri" panose="020F0502020204030204" pitchFamily="34" charset="0"/>
              <a:cs typeface="Calibri" panose="020F0502020204030204" pitchFamily="34" charset="0"/>
            </a:endParaRPr>
          </a:p>
          <a:p>
            <a:pPr lvl="0">
              <a:lnSpc>
                <a:spcPts val="1920"/>
              </a:lnSpc>
              <a:buSzPts val="1600"/>
            </a:pPr>
            <a:endParaRPr lang="es-CL" sz="1600" b="1" dirty="0">
              <a:solidFill>
                <a:srgbClr val="ED6B00"/>
              </a:solidFill>
              <a:latin typeface="Calibri" panose="020F0502020204030204" pitchFamily="34" charset="0"/>
              <a:cs typeface="Calibri" panose="020F0502020204030204" pitchFamily="34" charset="0"/>
            </a:endParaRPr>
          </a:p>
          <a:p>
            <a:pPr lvl="0">
              <a:lnSpc>
                <a:spcPts val="1920"/>
              </a:lnSpc>
              <a:spcAft>
                <a:spcPts val="1200"/>
              </a:spcAft>
              <a:buSzPts val="1600"/>
            </a:pPr>
            <a:r>
              <a:rPr lang="es-CL" b="1" dirty="0">
                <a:solidFill>
                  <a:srgbClr val="ED6B00"/>
                </a:solidFill>
                <a:latin typeface="Calibri" panose="020F0502020204030204" pitchFamily="34" charset="0"/>
                <a:cs typeface="Calibri" panose="020F0502020204030204" pitchFamily="34" charset="0"/>
              </a:rPr>
              <a:t>¿Por qué es tan importante identificar, conocer y cuidar de las operaciones logísticas de mercancías peligrosas?</a:t>
            </a:r>
          </a:p>
          <a:p>
            <a:pPr lvl="0">
              <a:lnSpc>
                <a:spcPts val="1920"/>
              </a:lnSpc>
              <a:spcAft>
                <a:spcPts val="1200"/>
              </a:spcAft>
              <a:buSzPts val="1600"/>
            </a:pPr>
            <a:r>
              <a:rPr lang="es-CL" b="1" dirty="0">
                <a:solidFill>
                  <a:srgbClr val="ED6B00"/>
                </a:solidFill>
                <a:latin typeface="Calibri" panose="020F0502020204030204" pitchFamily="34" charset="0"/>
                <a:cs typeface="Calibri" panose="020F0502020204030204" pitchFamily="34" charset="0"/>
              </a:rPr>
              <a:t>¿Son solo unos requisitos más que se requieren cumplir para el transporte de dichos productos? </a:t>
            </a:r>
          </a:p>
          <a:p>
            <a:pPr lvl="0">
              <a:lnSpc>
                <a:spcPts val="1920"/>
              </a:lnSpc>
              <a:spcAft>
                <a:spcPts val="1200"/>
              </a:spcAft>
              <a:buSzPts val="1600"/>
            </a:pPr>
            <a:r>
              <a:rPr lang="es-CL" b="1" dirty="0">
                <a:solidFill>
                  <a:srgbClr val="ED6B00"/>
                </a:solidFill>
                <a:latin typeface="Calibri" panose="020F0502020204030204" pitchFamily="34" charset="0"/>
                <a:cs typeface="Calibri" panose="020F0502020204030204" pitchFamily="34" charset="0"/>
              </a:rPr>
              <a:t>¿Por qué es importante dominar conocimientos, cumplir normatividades y la prevención de riesgos en este ámbito?</a:t>
            </a:r>
            <a:endParaRPr dirty="0">
              <a:latin typeface="Calibri" panose="020F0502020204030204" pitchFamily="34" charset="0"/>
              <a:cs typeface="Calibri" panose="020F0502020204030204" pitchFamily="34" charset="0"/>
              <a:sym typeface="Calibri"/>
            </a:endParaRPr>
          </a:p>
        </p:txBody>
      </p:sp>
      <p:sp>
        <p:nvSpPr>
          <p:cNvPr id="18" name="Google Shape;159;p5">
            <a:extLst>
              <a:ext uri="{FF2B5EF4-FFF2-40B4-BE49-F238E27FC236}">
                <a16:creationId xmlns:a16="http://schemas.microsoft.com/office/drawing/2014/main" id="{D79A5049-3919-423C-A9C8-5130B9E28FCE}"/>
              </a:ext>
            </a:extLst>
          </p:cNvPr>
          <p:cNvSpPr txBox="1"/>
          <p:nvPr/>
        </p:nvSpPr>
        <p:spPr>
          <a:xfrm>
            <a:off x="366450" y="1820226"/>
            <a:ext cx="4700400" cy="1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ES" b="1" dirty="0">
                <a:latin typeface="Calibri"/>
                <a:cs typeface="Calibri"/>
                <a:sym typeface="Calibri"/>
              </a:rPr>
              <a:t>ANTES DE COMENZAR</a:t>
            </a:r>
            <a:endParaRPr dirty="0"/>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19" name="Google Shape;318;p12">
            <a:extLst>
              <a:ext uri="{FF2B5EF4-FFF2-40B4-BE49-F238E27FC236}">
                <a16:creationId xmlns:a16="http://schemas.microsoft.com/office/drawing/2014/main" id="{01807C4D-9F9F-41BC-960A-76FA16886048}"/>
              </a:ext>
            </a:extLst>
          </p:cNvPr>
          <p:cNvSpPr txBox="1"/>
          <p:nvPr/>
        </p:nvSpPr>
        <p:spPr>
          <a:xfrm>
            <a:off x="666664" y="6321127"/>
            <a:ext cx="4995614"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100" b="1" i="0" u="none" strike="noStrike" cap="none" dirty="0">
                <a:solidFill>
                  <a:srgbClr val="ED6B00"/>
                </a:solidFill>
                <a:latin typeface="Calibri"/>
                <a:ea typeface="Calibri"/>
                <a:cs typeface="Calibri"/>
                <a:sym typeface="Calibri"/>
              </a:rPr>
              <a:t>¡</a:t>
            </a:r>
            <a:r>
              <a:rPr lang="es-CL" sz="2100" b="1" i="0" u="none" strike="noStrike" cap="none" dirty="0">
                <a:solidFill>
                  <a:srgbClr val="ED6B00"/>
                </a:solidFill>
                <a:latin typeface="Calibri"/>
                <a:ea typeface="Calibri"/>
                <a:cs typeface="Calibri"/>
                <a:sym typeface="Calibri"/>
              </a:rPr>
              <a:t>Muy bien!</a:t>
            </a:r>
            <a:endParaRPr dirty="0">
              <a:solidFill>
                <a:srgbClr val="A93501"/>
              </a:solidFill>
            </a:endParaRPr>
          </a:p>
        </p:txBody>
      </p:sp>
      <p:sp>
        <p:nvSpPr>
          <p:cNvPr id="3" name="CuadroTexto 2">
            <a:extLst>
              <a:ext uri="{FF2B5EF4-FFF2-40B4-BE49-F238E27FC236}">
                <a16:creationId xmlns:a16="http://schemas.microsoft.com/office/drawing/2014/main" id="{954EB895-C033-40F9-B990-4DE591155FA8}"/>
              </a:ext>
            </a:extLst>
          </p:cNvPr>
          <p:cNvSpPr txBox="1"/>
          <p:nvPr/>
        </p:nvSpPr>
        <p:spPr>
          <a:xfrm>
            <a:off x="6507728" y="5469424"/>
            <a:ext cx="2774738" cy="400110"/>
          </a:xfrm>
          <a:prstGeom prst="rect">
            <a:avLst/>
          </a:prstGeom>
          <a:noFill/>
        </p:spPr>
        <p:txBody>
          <a:bodyPr wrap="square" rtlCol="0">
            <a:spAutoFit/>
          </a:bodyPr>
          <a:lstStyle/>
          <a:p>
            <a:pPr algn="r"/>
            <a:r>
              <a:rPr lang="es-ES" sz="1000" i="1" dirty="0">
                <a:solidFill>
                  <a:schemeClr val="bg1">
                    <a:lumMod val="50000"/>
                  </a:schemeClr>
                </a:solidFill>
                <a:latin typeface="Calibri" panose="020F0502020204030204" pitchFamily="34" charset="0"/>
                <a:cs typeface="Calibri" panose="020F0502020204030204" pitchFamily="34" charset="0"/>
              </a:rPr>
              <a:t>Enlace: </a:t>
            </a:r>
            <a:r>
              <a:rPr lang="es-CL" sz="1000" i="1" dirty="0">
                <a:solidFill>
                  <a:schemeClr val="bg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https://www.youtube.com/watch?v=mAZjqjeX1ZI</a:t>
            </a:r>
            <a:endParaRPr lang="es-CL" sz="1000" i="1" dirty="0">
              <a:solidFill>
                <a:schemeClr val="bg1">
                  <a:lumMod val="50000"/>
                </a:schemeClr>
              </a:solidFill>
              <a:latin typeface="Calibri" panose="020F0502020204030204" pitchFamily="34" charset="0"/>
              <a:cs typeface="Calibri" panose="020F0502020204030204" pitchFamily="34" charset="0"/>
            </a:endParaRPr>
          </a:p>
        </p:txBody>
      </p:sp>
      <p:pic>
        <p:nvPicPr>
          <p:cNvPr id="11" name="Imagen 10">
            <a:hlinkClick r:id="" action="ppaction://media"/>
            <a:extLst>
              <a:ext uri="{FF2B5EF4-FFF2-40B4-BE49-F238E27FC236}">
                <a16:creationId xmlns:a16="http://schemas.microsoft.com/office/drawing/2014/main" id="{E5747CA3-1120-46EA-BC7B-BC868E777AB5}"/>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rcRect/>
          <a:stretch>
            <a:fillRect/>
          </a:stretch>
        </p:blipFill>
        <p:spPr>
          <a:xfrm>
            <a:off x="5409639" y="3146875"/>
            <a:ext cx="3828818" cy="2153710"/>
          </a:xfrm>
          <a:custGeom>
            <a:avLst/>
            <a:gdLst>
              <a:gd name="connsiteX0" fmla="*/ 109581 w 3828818"/>
              <a:gd name="connsiteY0" fmla="*/ 0 h 2153710"/>
              <a:gd name="connsiteX1" fmla="*/ 3719237 w 3828818"/>
              <a:gd name="connsiteY1" fmla="*/ 0 h 2153710"/>
              <a:gd name="connsiteX2" fmla="*/ 3828818 w 3828818"/>
              <a:gd name="connsiteY2" fmla="*/ 109581 h 2153710"/>
              <a:gd name="connsiteX3" fmla="*/ 3828818 w 3828818"/>
              <a:gd name="connsiteY3" fmla="*/ 2044129 h 2153710"/>
              <a:gd name="connsiteX4" fmla="*/ 3719237 w 3828818"/>
              <a:gd name="connsiteY4" fmla="*/ 2153710 h 2153710"/>
              <a:gd name="connsiteX5" fmla="*/ 109581 w 3828818"/>
              <a:gd name="connsiteY5" fmla="*/ 2153710 h 2153710"/>
              <a:gd name="connsiteX6" fmla="*/ 0 w 3828818"/>
              <a:gd name="connsiteY6" fmla="*/ 2044129 h 2153710"/>
              <a:gd name="connsiteX7" fmla="*/ 0 w 3828818"/>
              <a:gd name="connsiteY7" fmla="*/ 109581 h 2153710"/>
              <a:gd name="connsiteX8" fmla="*/ 109581 w 3828818"/>
              <a:gd name="connsiteY8" fmla="*/ 0 h 215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8818" h="2153710">
                <a:moveTo>
                  <a:pt x="109581" y="0"/>
                </a:moveTo>
                <a:lnTo>
                  <a:pt x="3719237" y="0"/>
                </a:lnTo>
                <a:cubicBezTo>
                  <a:pt x="3779757" y="0"/>
                  <a:pt x="3828818" y="49061"/>
                  <a:pt x="3828818" y="109581"/>
                </a:cubicBezTo>
                <a:lnTo>
                  <a:pt x="3828818" y="2044129"/>
                </a:lnTo>
                <a:cubicBezTo>
                  <a:pt x="3828818" y="2104649"/>
                  <a:pt x="3779757" y="2153710"/>
                  <a:pt x="3719237" y="2153710"/>
                </a:cubicBezTo>
                <a:lnTo>
                  <a:pt x="109581" y="2153710"/>
                </a:lnTo>
                <a:cubicBezTo>
                  <a:pt x="49061" y="2153710"/>
                  <a:pt x="0" y="2104649"/>
                  <a:pt x="0" y="2044129"/>
                </a:cubicBezTo>
                <a:lnTo>
                  <a:pt x="0" y="109581"/>
                </a:lnTo>
                <a:cubicBezTo>
                  <a:pt x="0" y="49061"/>
                  <a:pt x="49061" y="0"/>
                  <a:pt x="109581" y="0"/>
                </a:cubicBezTo>
                <a:close/>
              </a:path>
            </a:pathLst>
          </a:custGeom>
          <a:ln w="19050">
            <a:solidFill>
              <a:srgbClr val="ED6B00"/>
            </a:solidFill>
          </a:ln>
        </p:spPr>
      </p:pic>
    </p:spTree>
    <p:extLst>
      <p:ext uri="{BB962C8B-B14F-4D97-AF65-F5344CB8AC3E}">
        <p14:creationId xmlns:p14="http://schemas.microsoft.com/office/powerpoint/2010/main" val="2603576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8" name="Google Shape;178;p6"/>
          <p:cNvSpPr txBox="1"/>
          <p:nvPr/>
        </p:nvSpPr>
        <p:spPr>
          <a:xfrm>
            <a:off x="452175" y="1378245"/>
            <a:ext cx="454063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a:solidFill>
                  <a:srgbClr val="ED6B00"/>
                </a:solidFill>
                <a:latin typeface="Calibri"/>
                <a:ea typeface="Calibri"/>
                <a:cs typeface="Calibri"/>
                <a:sym typeface="Calibri"/>
              </a:rPr>
              <a:t>TRANSPORTE DE </a:t>
            </a:r>
            <a:r>
              <a:rPr lang="en-US" sz="2800" dirty="0">
                <a:solidFill>
                  <a:srgbClr val="A93501"/>
                </a:solidFill>
                <a:latin typeface="Calibri"/>
                <a:cs typeface="Calibri"/>
                <a:sym typeface="Calibri"/>
              </a:rPr>
              <a:t>MERCANCÍAS</a:t>
            </a:r>
            <a:r>
              <a:rPr lang="en-US" sz="2800" b="1" dirty="0">
                <a:solidFill>
                  <a:srgbClr val="ED6B00"/>
                </a:solidFill>
                <a:latin typeface="Calibri"/>
                <a:ea typeface="Calibri"/>
                <a:cs typeface="Calibri"/>
                <a:sym typeface="Calibri"/>
              </a:rPr>
              <a:t> </a:t>
            </a:r>
            <a:r>
              <a:rPr lang="en-US" sz="2800" b="0" i="0" u="none" strike="noStrike" cap="none" dirty="0">
                <a:solidFill>
                  <a:srgbClr val="A93501"/>
                </a:solidFill>
                <a:latin typeface="Calibri"/>
                <a:ea typeface="Calibri"/>
                <a:cs typeface="Calibri"/>
                <a:sym typeface="Calibri"/>
              </a:rPr>
              <a:t>PELIGROSAS</a:t>
            </a:r>
            <a:endParaRPr sz="3100" b="0" i="0" u="none" strike="noStrike" cap="none" dirty="0">
              <a:solidFill>
                <a:srgbClr val="A93501"/>
              </a:solidFill>
              <a:latin typeface="Calibri"/>
              <a:ea typeface="Calibri"/>
              <a:cs typeface="Calibri"/>
              <a:sym typeface="Calibri"/>
            </a:endParaRPr>
          </a:p>
        </p:txBody>
      </p:sp>
      <p:sp>
        <p:nvSpPr>
          <p:cNvPr id="10" name="Google Shape;174;p6">
            <a:extLst>
              <a:ext uri="{FF2B5EF4-FFF2-40B4-BE49-F238E27FC236}">
                <a16:creationId xmlns:a16="http://schemas.microsoft.com/office/drawing/2014/main" id="{6DD75A55-8713-47A9-B216-3D6A1420C6C7}"/>
              </a:ext>
            </a:extLst>
          </p:cNvPr>
          <p:cNvSpPr txBox="1"/>
          <p:nvPr/>
        </p:nvSpPr>
        <p:spPr>
          <a:xfrm>
            <a:off x="636075" y="2342640"/>
            <a:ext cx="6283742" cy="1477287"/>
          </a:xfrm>
          <a:prstGeom prst="rect">
            <a:avLst/>
          </a:prstGeom>
          <a:noFill/>
          <a:ln>
            <a:noFill/>
          </a:ln>
        </p:spPr>
        <p:txBody>
          <a:bodyPr spcFirstLastPara="1" wrap="square" lIns="91425" tIns="45700" rIns="91425" bIns="45700" anchor="t" anchorCtr="0">
            <a:spAutoFit/>
          </a:bodyPr>
          <a:lstStyle/>
          <a:p>
            <a:pPr>
              <a:spcBef>
                <a:spcPts val="600"/>
              </a:spcBef>
            </a:pPr>
            <a:r>
              <a:rPr lang="es-CL" sz="1600" dirty="0">
                <a:latin typeface="Calibri" panose="020F0502020204030204" pitchFamily="34" charset="0"/>
                <a:cs typeface="Calibri" panose="020F0502020204030204" pitchFamily="34" charset="0"/>
              </a:rPr>
              <a:t>Como conocemos hasta el momento, una mercancía peligrosa es aquella que representa un posible daño a la salud de las personas, el medioambiente, las instalaciones de las empresas o a otras mercancías que se deban trasladar.</a:t>
            </a:r>
          </a:p>
          <a:p>
            <a:pPr>
              <a:spcBef>
                <a:spcPts val="600"/>
              </a:spcBef>
            </a:pPr>
            <a:r>
              <a:rPr lang="es-CL" sz="1600" dirty="0">
                <a:latin typeface="Calibri" panose="020F0502020204030204" pitchFamily="34" charset="0"/>
                <a:cs typeface="Calibri" panose="020F0502020204030204" pitchFamily="34" charset="0"/>
              </a:rPr>
              <a:t>Riesgo químico en el transporte:</a:t>
            </a:r>
            <a:endParaRPr dirty="0">
              <a:latin typeface="Calibri" panose="020F0502020204030204" pitchFamily="34" charset="0"/>
              <a:cs typeface="Calibri" panose="020F0502020204030204" pitchFamily="34" charset="0"/>
            </a:endParaRPr>
          </a:p>
        </p:txBody>
      </p:sp>
      <p:sp>
        <p:nvSpPr>
          <p:cNvPr id="2" name="Rectángulo: esquinas redondeadas 1">
            <a:extLst>
              <a:ext uri="{FF2B5EF4-FFF2-40B4-BE49-F238E27FC236}">
                <a16:creationId xmlns:a16="http://schemas.microsoft.com/office/drawing/2014/main" id="{980A78A5-B85E-4BD9-9308-C39E75DBB48B}"/>
              </a:ext>
            </a:extLst>
          </p:cNvPr>
          <p:cNvSpPr/>
          <p:nvPr/>
        </p:nvSpPr>
        <p:spPr>
          <a:xfrm>
            <a:off x="971805" y="4464822"/>
            <a:ext cx="1788132" cy="951151"/>
          </a:xfrm>
          <a:prstGeom prst="roundRect">
            <a:avLst>
              <a:gd name="adj" fmla="val 50000"/>
            </a:avLst>
          </a:prstGeom>
          <a:solidFill>
            <a:srgbClr val="F7E3D1"/>
          </a:solidFill>
          <a:ln w="12700">
            <a:solidFill>
              <a:srgbClr val="ED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solidFill>
                  <a:srgbClr val="ED6B00"/>
                </a:solidFill>
                <a:latin typeface="Calibri" panose="020F0502020204030204" pitchFamily="34" charset="0"/>
                <a:cs typeface="Calibri" panose="020F0502020204030204" pitchFamily="34" charset="0"/>
              </a:rPr>
              <a:t>Características inherentes al químico</a:t>
            </a:r>
          </a:p>
        </p:txBody>
      </p:sp>
      <p:sp>
        <p:nvSpPr>
          <p:cNvPr id="8" name="Rectángulo: esquinas redondeadas 7">
            <a:extLst>
              <a:ext uri="{FF2B5EF4-FFF2-40B4-BE49-F238E27FC236}">
                <a16:creationId xmlns:a16="http://schemas.microsoft.com/office/drawing/2014/main" id="{DA0A51CD-6DBD-43C0-A2FD-537F8DB6E03C}"/>
              </a:ext>
            </a:extLst>
          </p:cNvPr>
          <p:cNvSpPr/>
          <p:nvPr/>
        </p:nvSpPr>
        <p:spPr>
          <a:xfrm>
            <a:off x="2987197" y="4464822"/>
            <a:ext cx="1788133" cy="951151"/>
          </a:xfrm>
          <a:prstGeom prst="roundRect">
            <a:avLst>
              <a:gd name="adj" fmla="val 50000"/>
            </a:avLst>
          </a:prstGeom>
          <a:solidFill>
            <a:srgbClr val="F7E3D1"/>
          </a:solidFill>
          <a:ln w="12700">
            <a:solidFill>
              <a:srgbClr val="ED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solidFill>
                  <a:srgbClr val="ED6B00"/>
                </a:solidFill>
                <a:latin typeface="Calibri" panose="020F0502020204030204" pitchFamily="34" charset="0"/>
                <a:cs typeface="Calibri" panose="020F0502020204030204" pitchFamily="34" charset="0"/>
              </a:rPr>
              <a:t>Embalajes / envases</a:t>
            </a:r>
          </a:p>
        </p:txBody>
      </p:sp>
      <p:sp>
        <p:nvSpPr>
          <p:cNvPr id="9" name="Rectángulo: esquinas redondeadas 8">
            <a:extLst>
              <a:ext uri="{FF2B5EF4-FFF2-40B4-BE49-F238E27FC236}">
                <a16:creationId xmlns:a16="http://schemas.microsoft.com/office/drawing/2014/main" id="{1FB53228-3426-4BD5-B7FB-28DF67091911}"/>
              </a:ext>
            </a:extLst>
          </p:cNvPr>
          <p:cNvSpPr/>
          <p:nvPr/>
        </p:nvSpPr>
        <p:spPr>
          <a:xfrm>
            <a:off x="5002590" y="4464822"/>
            <a:ext cx="1788133" cy="951151"/>
          </a:xfrm>
          <a:prstGeom prst="roundRect">
            <a:avLst>
              <a:gd name="adj" fmla="val 50000"/>
            </a:avLst>
          </a:prstGeom>
          <a:solidFill>
            <a:srgbClr val="F7E3D1"/>
          </a:solidFill>
          <a:ln w="12700">
            <a:solidFill>
              <a:srgbClr val="ED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solidFill>
                  <a:srgbClr val="ED6B00"/>
                </a:solidFill>
                <a:latin typeface="Calibri" panose="020F0502020204030204" pitchFamily="34" charset="0"/>
                <a:cs typeface="Calibri" panose="020F0502020204030204" pitchFamily="34" charset="0"/>
              </a:rPr>
              <a:t>Medios de transporte utilizados</a:t>
            </a:r>
          </a:p>
        </p:txBody>
      </p:sp>
      <p:sp>
        <p:nvSpPr>
          <p:cNvPr id="11" name="Rectángulo: esquinas redondeadas 10">
            <a:extLst>
              <a:ext uri="{FF2B5EF4-FFF2-40B4-BE49-F238E27FC236}">
                <a16:creationId xmlns:a16="http://schemas.microsoft.com/office/drawing/2014/main" id="{0B534B26-5A3A-40F1-8598-58FDC93AD53C}"/>
              </a:ext>
            </a:extLst>
          </p:cNvPr>
          <p:cNvSpPr/>
          <p:nvPr/>
        </p:nvSpPr>
        <p:spPr>
          <a:xfrm>
            <a:off x="7017984" y="4464822"/>
            <a:ext cx="1788134" cy="951151"/>
          </a:xfrm>
          <a:prstGeom prst="roundRect">
            <a:avLst>
              <a:gd name="adj" fmla="val 50000"/>
            </a:avLst>
          </a:prstGeom>
          <a:solidFill>
            <a:srgbClr val="F7E3D1"/>
          </a:solidFill>
          <a:ln w="12700">
            <a:solidFill>
              <a:srgbClr val="ED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solidFill>
                  <a:srgbClr val="ED6B00"/>
                </a:solidFill>
                <a:latin typeface="Calibri" panose="020F0502020204030204" pitchFamily="34" charset="0"/>
                <a:cs typeface="Calibri" panose="020F0502020204030204" pitchFamily="34" charset="0"/>
              </a:rPr>
              <a:t>Vías de circulación</a:t>
            </a:r>
          </a:p>
        </p:txBody>
      </p:sp>
      <p:pic>
        <p:nvPicPr>
          <p:cNvPr id="4" name="Imagen 3">
            <a:extLst>
              <a:ext uri="{FF2B5EF4-FFF2-40B4-BE49-F238E27FC236}">
                <a16:creationId xmlns:a16="http://schemas.microsoft.com/office/drawing/2014/main" id="{9766CB54-0BBC-476C-80CE-BBDC6DA09BF2}"/>
              </a:ext>
            </a:extLst>
          </p:cNvPr>
          <p:cNvPicPr>
            <a:picLocks noChangeAspect="1"/>
          </p:cNvPicPr>
          <p:nvPr/>
        </p:nvPicPr>
        <p:blipFill>
          <a:blip r:embed="rId3"/>
          <a:stretch>
            <a:fillRect/>
          </a:stretch>
        </p:blipFill>
        <p:spPr>
          <a:xfrm>
            <a:off x="7965549" y="5190212"/>
            <a:ext cx="1387213" cy="238292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7" name="Imagen 6">
            <a:extLst>
              <a:ext uri="{FF2B5EF4-FFF2-40B4-BE49-F238E27FC236}">
                <a16:creationId xmlns:a16="http://schemas.microsoft.com/office/drawing/2014/main" id="{CA6A2BC0-C166-41FA-A1F7-08D137E62C2E}"/>
              </a:ext>
            </a:extLst>
          </p:cNvPr>
          <p:cNvPicPr>
            <a:picLocks noChangeAspect="1"/>
          </p:cNvPicPr>
          <p:nvPr/>
        </p:nvPicPr>
        <p:blipFill>
          <a:blip r:embed="rId3"/>
          <a:stretch>
            <a:fillRect/>
          </a:stretch>
        </p:blipFill>
        <p:spPr>
          <a:xfrm>
            <a:off x="7550250" y="6949181"/>
            <a:ext cx="1386102" cy="197032"/>
          </a:xfrm>
          <a:prstGeom prst="rect">
            <a:avLst/>
          </a:prstGeom>
        </p:spPr>
      </p:pic>
      <p:sp>
        <p:nvSpPr>
          <p:cNvPr id="178" name="Google Shape;178;p6"/>
          <p:cNvSpPr txBox="1"/>
          <p:nvPr/>
        </p:nvSpPr>
        <p:spPr>
          <a:xfrm>
            <a:off x="452175" y="1378245"/>
            <a:ext cx="454063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a:solidFill>
                  <a:srgbClr val="ED6B00"/>
                </a:solidFill>
                <a:latin typeface="Calibri"/>
                <a:ea typeface="Calibri"/>
                <a:cs typeface="Calibri"/>
                <a:sym typeface="Calibri"/>
              </a:rPr>
              <a:t>TRANSPORTE DE </a:t>
            </a:r>
            <a:r>
              <a:rPr lang="en-US" sz="2800" dirty="0">
                <a:solidFill>
                  <a:srgbClr val="A93501"/>
                </a:solidFill>
                <a:latin typeface="Calibri"/>
                <a:cs typeface="Calibri"/>
                <a:sym typeface="Calibri"/>
              </a:rPr>
              <a:t>MERCANCÍAS</a:t>
            </a:r>
            <a:r>
              <a:rPr lang="en-US" sz="2800" b="1" dirty="0">
                <a:solidFill>
                  <a:srgbClr val="ED6B00"/>
                </a:solidFill>
                <a:latin typeface="Calibri"/>
                <a:ea typeface="Calibri"/>
                <a:cs typeface="Calibri"/>
                <a:sym typeface="Calibri"/>
              </a:rPr>
              <a:t> </a:t>
            </a:r>
            <a:r>
              <a:rPr lang="en-US" sz="2800" b="0" i="0" u="none" strike="noStrike" cap="none" dirty="0">
                <a:solidFill>
                  <a:srgbClr val="A93501"/>
                </a:solidFill>
                <a:latin typeface="Calibri"/>
                <a:ea typeface="Calibri"/>
                <a:cs typeface="Calibri"/>
                <a:sym typeface="Calibri"/>
              </a:rPr>
              <a:t>PELIGROSAS</a:t>
            </a:r>
            <a:endParaRPr sz="3100" b="0" i="0" u="none" strike="noStrike" cap="none" dirty="0">
              <a:solidFill>
                <a:srgbClr val="A93501"/>
              </a:solidFill>
              <a:latin typeface="Calibri"/>
              <a:ea typeface="Calibri"/>
              <a:cs typeface="Calibri"/>
              <a:sym typeface="Calibri"/>
            </a:endParaRPr>
          </a:p>
        </p:txBody>
      </p:sp>
      <p:sp>
        <p:nvSpPr>
          <p:cNvPr id="10" name="Google Shape;174;p6">
            <a:extLst>
              <a:ext uri="{FF2B5EF4-FFF2-40B4-BE49-F238E27FC236}">
                <a16:creationId xmlns:a16="http://schemas.microsoft.com/office/drawing/2014/main" id="{6DD75A55-8713-47A9-B216-3D6A1420C6C7}"/>
              </a:ext>
            </a:extLst>
          </p:cNvPr>
          <p:cNvSpPr txBox="1"/>
          <p:nvPr/>
        </p:nvSpPr>
        <p:spPr>
          <a:xfrm>
            <a:off x="636075" y="2465825"/>
            <a:ext cx="6283742" cy="4062610"/>
          </a:xfrm>
          <a:prstGeom prst="rect">
            <a:avLst/>
          </a:prstGeom>
          <a:noFill/>
          <a:ln>
            <a:noFill/>
          </a:ln>
        </p:spPr>
        <p:txBody>
          <a:bodyPr spcFirstLastPara="1" wrap="square" lIns="91425" tIns="45700" rIns="91425" bIns="45700" anchor="t" anchorCtr="0">
            <a:spAutoFit/>
          </a:bodyPr>
          <a:lstStyle/>
          <a:p>
            <a:pPr>
              <a:spcAft>
                <a:spcPts val="1200"/>
              </a:spcAft>
            </a:pPr>
            <a:r>
              <a:rPr lang="es-CL" sz="1600" dirty="0">
                <a:latin typeface="Calibri" panose="020F0502020204030204" pitchFamily="34" charset="0"/>
                <a:cs typeface="Calibri" panose="020F0502020204030204" pitchFamily="34" charset="0"/>
              </a:rPr>
              <a:t>En general para importar, exportar o trasladar este tipo de mercancías se debe tener pleno conocimiento de la legislación que rige esta actividad, en nuestro caso, es el DS 298 sobre transporte de cargas peligrosas por calles o caminos, pero veamos de qué se trata en detalle.</a:t>
            </a:r>
          </a:p>
          <a:p>
            <a:pPr>
              <a:spcAft>
                <a:spcPts val="1200"/>
              </a:spcAft>
            </a:pPr>
            <a:r>
              <a:rPr lang="es-CL" sz="1600" i="1" dirty="0">
                <a:latin typeface="Calibri" panose="020F0502020204030204" pitchFamily="34" charset="0"/>
                <a:cs typeface="Calibri" panose="020F0502020204030204" pitchFamily="34" charset="0"/>
              </a:rPr>
              <a:t>“Las sustancias peligrosas que se transporten en remolques o semirremolques, deberán cumplir todos los requisitos contemplados en el presente reglamento y, en particular, no podrán transportar dichas sustancias, conjuntamente en el vehículo tractor o el remolque con los siguientes bienes señalados como:</a:t>
            </a:r>
          </a:p>
          <a:p>
            <a:pPr marL="285750" indent="-285750">
              <a:spcAft>
                <a:spcPts val="1200"/>
              </a:spcAft>
              <a:buFont typeface="Arial" panose="020B0604020202020204" pitchFamily="34" charset="0"/>
              <a:buChar char="•"/>
            </a:pPr>
            <a:r>
              <a:rPr lang="es-CL" sz="1600" i="1" dirty="0">
                <a:latin typeface="Calibri" panose="020F0502020204030204" pitchFamily="34" charset="0"/>
                <a:cs typeface="Calibri" panose="020F0502020204030204" pitchFamily="34" charset="0"/>
              </a:rPr>
              <a:t>Animales.</a:t>
            </a:r>
          </a:p>
          <a:p>
            <a:pPr marL="285750" indent="-285750">
              <a:spcAft>
                <a:spcPts val="1200"/>
              </a:spcAft>
              <a:buFont typeface="Arial" panose="020B0604020202020204" pitchFamily="34" charset="0"/>
              <a:buChar char="•"/>
            </a:pPr>
            <a:r>
              <a:rPr lang="es-CL" sz="1600" i="1" dirty="0">
                <a:latin typeface="Calibri" panose="020F0502020204030204" pitchFamily="34" charset="0"/>
                <a:cs typeface="Calibri" panose="020F0502020204030204" pitchFamily="34" charset="0"/>
              </a:rPr>
              <a:t>Alimentos o medicamentos destinados al consumo humano.</a:t>
            </a:r>
          </a:p>
          <a:p>
            <a:pPr marL="285750" indent="-285750">
              <a:spcAft>
                <a:spcPts val="1200"/>
              </a:spcAft>
              <a:buFont typeface="Arial" panose="020B0604020202020204" pitchFamily="34" charset="0"/>
              <a:buChar char="•"/>
            </a:pPr>
            <a:r>
              <a:rPr lang="es-CL" sz="1600" i="1" dirty="0">
                <a:latin typeface="Calibri" panose="020F0502020204030204" pitchFamily="34" charset="0"/>
                <a:cs typeface="Calibri" panose="020F0502020204030204" pitchFamily="34" charset="0"/>
              </a:rPr>
              <a:t>Otro tipo de carga, salvo de existir compatibilidad entre los distintos productos transportados.”</a:t>
            </a:r>
            <a:endParaRPr i="1" dirty="0">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67A1DBC1-F5FF-4DDD-8501-669F92D39835}"/>
              </a:ext>
            </a:extLst>
          </p:cNvPr>
          <p:cNvPicPr>
            <a:picLocks noChangeAspect="1"/>
          </p:cNvPicPr>
          <p:nvPr/>
        </p:nvPicPr>
        <p:blipFill>
          <a:blip r:embed="rId4"/>
          <a:stretch>
            <a:fillRect/>
          </a:stretch>
        </p:blipFill>
        <p:spPr>
          <a:xfrm flipH="1">
            <a:off x="7402414" y="2465825"/>
            <a:ext cx="1681774" cy="4581872"/>
          </a:xfrm>
          <a:prstGeom prst="rect">
            <a:avLst/>
          </a:prstGeom>
        </p:spPr>
      </p:pic>
    </p:spTree>
    <p:extLst>
      <p:ext uri="{BB962C8B-B14F-4D97-AF65-F5344CB8AC3E}">
        <p14:creationId xmlns:p14="http://schemas.microsoft.com/office/powerpoint/2010/main" val="523952896"/>
      </p:ext>
    </p:extLst>
  </p:cSld>
  <p:clrMapOvr>
    <a:masterClrMapping/>
  </p:clrMapOvr>
</p:sld>
</file>

<file path=ppt/theme/theme1.xml><?xml version="1.0" encoding="utf-8"?>
<a:theme xmlns:a="http://schemas.openxmlformats.org/drawingml/2006/main" name="Simple Light">
  <a:themeElements>
    <a:clrScheme name="Personalizado 17">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C00000"/>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3052</TotalTime>
  <Words>2242</Words>
  <Application>Microsoft Office PowerPoint</Application>
  <PresentationFormat>Personalizado</PresentationFormat>
  <Paragraphs>193</Paragraphs>
  <Slides>26</Slides>
  <Notes>22</Notes>
  <HiddenSlides>0</HiddenSlides>
  <MMClips>1</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26</vt:i4>
      </vt:variant>
    </vt:vector>
  </HeadingPairs>
  <TitlesOfParts>
    <vt:vector size="29" baseType="lpstr">
      <vt:lpstr>Arial</vt:lpstr>
      <vt:lpstr>Calibri</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Toledo</dc:creator>
  <cp:keywords/>
  <dc:description/>
  <cp:lastModifiedBy>Pamela  Marquez Pauchard</cp:lastModifiedBy>
  <cp:revision>192</cp:revision>
  <dcterms:modified xsi:type="dcterms:W3CDTF">2021-02-23T23:12:20Z</dcterms:modified>
  <cp:category/>
</cp:coreProperties>
</file>