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7" r:id="rId3"/>
    <p:sldId id="282" r:id="rId4"/>
    <p:sldId id="258" r:id="rId5"/>
    <p:sldId id="278" r:id="rId6"/>
    <p:sldId id="260" r:id="rId7"/>
    <p:sldId id="312" r:id="rId8"/>
    <p:sldId id="313" r:id="rId9"/>
    <p:sldId id="325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03" r:id="rId21"/>
    <p:sldId id="318" r:id="rId22"/>
    <p:sldId id="275" r:id="rId23"/>
    <p:sldId id="276" r:id="rId24"/>
    <p:sldId id="301" r:id="rId25"/>
  </p:sldIdLst>
  <p:sldSz cx="9720263" cy="7559675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="" roundtripDataSignature="AMtx7mgdpmz/hhui4CnszWcIjF0/xYqBtw==" r:id="rId30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la Toledo" initials="" lastIdx="2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00"/>
    <a:srgbClr val="FECC00"/>
    <a:srgbClr val="FFB375"/>
    <a:srgbClr val="B99F2F"/>
    <a:srgbClr val="A93501"/>
    <a:srgbClr val="AA4E02"/>
    <a:srgbClr val="C64033"/>
    <a:srgbClr val="F7E3D1"/>
    <a:srgbClr val="F9EBDE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7292A2E-F333-43FB-9621-5CBBE7FDCDCB}" styleName="Estilo claro 2 - Énfasi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Estilo claro 3 - Énfasis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56" autoAdjust="0"/>
    <p:restoredTop sz="94668"/>
  </p:normalViewPr>
  <p:slideViewPr>
    <p:cSldViewPr snapToGrid="0">
      <p:cViewPr varScale="1">
        <p:scale>
          <a:sx n="109" d="100"/>
          <a:sy n="109" d="100"/>
        </p:scale>
        <p:origin x="-2352" y="-104"/>
      </p:cViewPr>
      <p:guideLst>
        <p:guide orient="horz" pos="2381"/>
        <p:guide pos="30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4" d="100"/>
          <a:sy n="94" d="100"/>
        </p:scale>
        <p:origin x="360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customschemas.google.com/relationships/presentationmetadata" Target="metadata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24953" y="685800"/>
            <a:ext cx="44088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2868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8291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5671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996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7431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25550" y="685800"/>
            <a:ext cx="4408488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816886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9987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694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1507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988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25550" y="685800"/>
            <a:ext cx="44084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53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418596"/>
            <a:ext cx="2897433" cy="680400"/>
          </a:xfrm>
          <a:prstGeom prst="rect">
            <a:avLst/>
          </a:prstGeom>
        </p:spPr>
      </p:pic>
      <p:sp>
        <p:nvSpPr>
          <p:cNvPr id="19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23"/>
          <p:cNvPicPr preferRelativeResize="0">
            <a:picLocks noChangeAspect="1"/>
          </p:cNvPicPr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8521706" y="6387272"/>
            <a:ext cx="830659" cy="7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3"/>
          <p:cNvSpPr/>
          <p:nvPr/>
        </p:nvSpPr>
        <p:spPr>
          <a:xfrm>
            <a:off x="436350" y="6464001"/>
            <a:ext cx="7891862" cy="680474"/>
          </a:xfrm>
          <a:prstGeom prst="roundRect">
            <a:avLst>
              <a:gd name="adj" fmla="val 19335"/>
            </a:avLst>
          </a:prstGeom>
          <a:solidFill>
            <a:srgbClr val="FFB37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baseline="-25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6462797"/>
            <a:ext cx="690482" cy="68047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;p23"/>
          <p:cNvSpPr/>
          <p:nvPr userDrawn="1"/>
        </p:nvSpPr>
        <p:spPr>
          <a:xfrm>
            <a:off x="242856" y="1756550"/>
            <a:ext cx="9346500" cy="5675922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1" y="418596"/>
            <a:ext cx="2897433" cy="6804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1222172"/>
            <a:ext cx="1080000" cy="2418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65" y="418596"/>
            <a:ext cx="1080000" cy="6647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5"/>
          <p:cNvSpPr/>
          <p:nvPr/>
        </p:nvSpPr>
        <p:spPr>
          <a:xfrm rot="10800000" flipH="1">
            <a:off x="180975" y="832250"/>
            <a:ext cx="9358200" cy="12369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5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5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5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9|</a:t>
            </a:r>
            <a:r>
              <a:rPr lang="en-US" sz="1600" b="0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en Bodegas</a:t>
            </a: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en Bodegas</a:t>
            </a:r>
            <a:endParaRPr lang="en-US" sz="1400" b="0" i="0" u="none" strike="noStrike" cap="none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9|</a:t>
            </a:r>
            <a:r>
              <a:rPr lang="en-US" sz="1600" b="0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7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7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en Bodegas</a:t>
            </a:r>
            <a:endParaRPr lang="en-US" sz="1400" b="0" i="0" u="none" strike="noStrike" cap="none" dirty="0" smtClea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9|</a:t>
            </a:r>
            <a:r>
              <a:rPr lang="en-US" sz="1600" b="0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8"/>
          <p:cNvSpPr/>
          <p:nvPr/>
        </p:nvSpPr>
        <p:spPr>
          <a:xfrm>
            <a:off x="180900" y="180900"/>
            <a:ext cx="7911000" cy="6510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ED6B00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8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3;p3"/>
          <p:cNvSpPr txBox="1"/>
          <p:nvPr userDrawn="1"/>
        </p:nvSpPr>
        <p:spPr>
          <a:xfrm>
            <a:off x="442650" y="350325"/>
            <a:ext cx="7441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MÓDULO</a:t>
            </a:r>
            <a:r>
              <a:rPr lang="en-US" sz="14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400" b="0" i="0" u="none" strike="noStrike" cap="none" dirty="0" err="1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1400" b="0" i="0" u="none" strike="noStrike" cap="none" baseline="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en Bodegas</a:t>
            </a:r>
            <a:endParaRPr lang="en-US" sz="14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92;p3"/>
          <p:cNvSpPr txBox="1"/>
          <p:nvPr userDrawn="1"/>
        </p:nvSpPr>
        <p:spPr>
          <a:xfrm>
            <a:off x="8443618" y="271143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9|</a:t>
            </a:r>
            <a:r>
              <a:rPr lang="en-US" sz="1600" b="0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16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 2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/>
          <p:nvPr/>
        </p:nvSpPr>
        <p:spPr>
          <a:xfrm rot="10800000" flipH="1">
            <a:off x="181650" y="822025"/>
            <a:ext cx="9356700" cy="653130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0"/>
          <p:cNvSpPr/>
          <p:nvPr/>
        </p:nvSpPr>
        <p:spPr>
          <a:xfrm>
            <a:off x="8091900" y="779400"/>
            <a:ext cx="662100" cy="5250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/>
          <p:nvPr/>
        </p:nvSpPr>
        <p:spPr>
          <a:xfrm>
            <a:off x="8754000" y="779400"/>
            <a:ext cx="785400" cy="5250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;p6"/>
          <p:cNvSpPr/>
          <p:nvPr userDrawn="1"/>
        </p:nvSpPr>
        <p:spPr>
          <a:xfrm>
            <a:off x="181651" y="180900"/>
            <a:ext cx="7909200" cy="651000"/>
          </a:xfrm>
          <a:prstGeom prst="round2SameRect">
            <a:avLst>
              <a:gd name="adj1" fmla="val 16667"/>
              <a:gd name="adj2" fmla="val 0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343;p14"/>
          <p:cNvSpPr txBox="1"/>
          <p:nvPr userDrawn="1"/>
        </p:nvSpPr>
        <p:spPr>
          <a:xfrm>
            <a:off x="180900" y="6881800"/>
            <a:ext cx="527945" cy="26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F8D837FA-7D10-4FEB-9DD5-99DA87700FA3}" type="slidenum">
              <a:rPr lang="en-US" sz="11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t>‹Nr.›</a:t>
            </a:fld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2;p3"/>
          <p:cNvSpPr txBox="1"/>
          <p:nvPr userDrawn="1"/>
        </p:nvSpPr>
        <p:spPr>
          <a:xfrm>
            <a:off x="8170652" y="288449"/>
            <a:ext cx="11667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b="1" i="0" u="none" strike="noStrike" cap="none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Atención</a:t>
            </a:r>
            <a:r>
              <a:rPr lang="en-US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b="1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97;p3"/>
          <p:cNvSpPr txBox="1"/>
          <p:nvPr userDrawn="1"/>
        </p:nvSpPr>
        <p:spPr>
          <a:xfrm>
            <a:off x="375975" y="6881800"/>
            <a:ext cx="6786600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1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| 4°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svg"/><Relationship Id="rId12" Type="http://schemas.openxmlformats.org/officeDocument/2006/relationships/image" Target="../media/image54.png"/><Relationship Id="rId13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29.svg"/><Relationship Id="rId6" Type="http://schemas.openxmlformats.org/officeDocument/2006/relationships/image" Target="../media/image51.png"/><Relationship Id="rId7" Type="http://schemas.openxmlformats.org/officeDocument/2006/relationships/image" Target="../media/image31.svg"/><Relationship Id="rId8" Type="http://schemas.openxmlformats.org/officeDocument/2006/relationships/image" Target="../media/image52.png"/><Relationship Id="rId9" Type="http://schemas.openxmlformats.org/officeDocument/2006/relationships/image" Target="../media/image33.svg"/><Relationship Id="rId10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5" Type="http://schemas.openxmlformats.org/officeDocument/2006/relationships/image" Target="../media/image17.svg"/><Relationship Id="rId6" Type="http://schemas.openxmlformats.org/officeDocument/2006/relationships/image" Target="../media/image1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"/>
          <p:cNvSpPr txBox="1"/>
          <p:nvPr/>
        </p:nvSpPr>
        <p:spPr>
          <a:xfrm>
            <a:off x="1176619" y="6648293"/>
            <a:ext cx="7012134" cy="31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1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utilizarán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manera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inclusiva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términos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estudiante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docente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el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compañero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u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otras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palabras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equivalentes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respectivos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plurales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decir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con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ellas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se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hace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referencia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tanto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hombres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como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11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mujeres</a:t>
            </a:r>
            <a:r>
              <a:rPr lang="en-US" sz="11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374950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s-ES_tradnl" sz="15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LOGÍSTICA </a:t>
            </a:r>
            <a:r>
              <a:rPr lang="en-US" sz="12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NIVEL 4° MEDIO</a:t>
            </a:r>
            <a:endParaRPr sz="12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61;p13"/>
          <p:cNvSpPr txBox="1">
            <a:spLocks/>
          </p:cNvSpPr>
          <p:nvPr/>
        </p:nvSpPr>
        <p:spPr>
          <a:xfrm>
            <a:off x="365425" y="2102063"/>
            <a:ext cx="4118085" cy="1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_tradnl" sz="3600" b="1" dirty="0" smtClean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SEGURIDAD </a:t>
            </a:r>
          </a:p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_tradnl" sz="3600" b="1" dirty="0" smtClean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EN BODEGAS </a:t>
            </a:r>
            <a:endParaRPr lang="x-none" sz="3600" b="1" dirty="0">
              <a:solidFill>
                <a:srgbClr val="ED6B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CAE4515-6852-45A5-81A1-B7DC8A422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303" y="2887000"/>
            <a:ext cx="6393283" cy="3347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390810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Sobre estas áreas o cantidades de almacenamiento deberán disponerse áreas exclusivas para gases, ya sea de las 3 divisiones en conjunto o exclusivas para una división.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En bodegas exclusivas de inflamables, se permitirán 4 m2 de 2.1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8" y="2311840"/>
            <a:ext cx="1868230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II: </a:t>
            </a:r>
            <a:r>
              <a:rPr lang="es-ES_tradnl" b="1" dirty="0" smtClean="0">
                <a:solidFill>
                  <a:srgbClr val="A93501"/>
                </a:solidFill>
              </a:rPr>
              <a:t>GASES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4969927" y="2436457"/>
            <a:ext cx="39081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s-ES" b="1" dirty="0"/>
              <a:t>Cantidad máxima permitida en bodega </a:t>
            </a:r>
            <a:r>
              <a:rPr lang="es-ES" b="1" dirty="0" smtClean="0"/>
              <a:t>desustancias peligrosas</a:t>
            </a:r>
            <a:endParaRPr lang="es-ES" b="1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02111"/>
              </p:ext>
            </p:extLst>
          </p:nvPr>
        </p:nvGraphicFramePr>
        <p:xfrm>
          <a:off x="4969435" y="3016627"/>
          <a:ext cx="4318262" cy="112775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59131"/>
                <a:gridCol w="2159131"/>
              </a:tblGrid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DIVISIÓN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BODEGA SP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2.1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3 m</a:t>
                      </a:r>
                      <a:r>
                        <a:rPr lang="es-CL" sz="1400" baseline="30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s-CL" sz="1400" baseline="30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2.2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400" dirty="0" smtClean="0">
                          <a:latin typeface="Calibri"/>
                          <a:cs typeface="Calibri"/>
                        </a:rPr>
                        <a:t>8 m</a:t>
                      </a:r>
                      <a:r>
                        <a:rPr lang="es-CL" sz="1400" baseline="30000" dirty="0" smtClean="0">
                          <a:latin typeface="Calibri"/>
                          <a:cs typeface="Calibri"/>
                        </a:rPr>
                        <a:t>2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2.3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400" dirty="0" smtClean="0">
                          <a:latin typeface="Calibri"/>
                          <a:cs typeface="Calibri"/>
                        </a:rPr>
                        <a:t>3 cilindros o 300 kg</a:t>
                      </a:r>
                      <a:endParaRPr lang="es-CL" sz="14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pSp>
        <p:nvGrpSpPr>
          <p:cNvPr id="3" name="Agrupar 2"/>
          <p:cNvGrpSpPr/>
          <p:nvPr/>
        </p:nvGrpSpPr>
        <p:grpSpPr>
          <a:xfrm>
            <a:off x="812280" y="4587769"/>
            <a:ext cx="8500410" cy="1764021"/>
            <a:chOff x="606348" y="4610652"/>
            <a:chExt cx="8500410" cy="1764021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3091" y="4615509"/>
              <a:ext cx="3453667" cy="17591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6348" y="4610652"/>
              <a:ext cx="5108421" cy="17620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pic>
      </p:grpSp>
    </p:spTree>
    <p:extLst>
      <p:ext uri="{BB962C8B-B14F-4D97-AF65-F5344CB8AC3E}">
        <p14:creationId xmlns:p14="http://schemas.microsoft.com/office/powerpoint/2010/main" val="3077879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ISTICA-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74" y="2855130"/>
            <a:ext cx="4750173" cy="4518137"/>
          </a:xfrm>
          <a:prstGeom prst="rect">
            <a:avLst/>
          </a:prstGeom>
        </p:spPr>
      </p:pic>
      <p:pic>
        <p:nvPicPr>
          <p:cNvPr id="3" name="Imagen 2" descr="LOGISTICA-1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9" y="2947560"/>
            <a:ext cx="4648708" cy="442570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19" y="2894099"/>
            <a:ext cx="83218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b="1" dirty="0" smtClean="0"/>
              <a:t>1. </a:t>
            </a:r>
            <a:r>
              <a:rPr lang="es-ES" dirty="0" smtClean="0"/>
              <a:t>Si </a:t>
            </a:r>
            <a:r>
              <a:rPr lang="es-ES" dirty="0"/>
              <a:t>se almacenan gases inflamables junto con otros gases incompatibles (comburentes), se debe mantener distanciamiento de 6 m. o muro divisorio con RF 120 de material no combustible, con una altura mínima de </a:t>
            </a:r>
            <a:r>
              <a:rPr lang="es-ES" dirty="0" smtClean="0"/>
              <a:t>2m</a:t>
            </a:r>
            <a:r>
              <a:rPr lang="es-ES" dirty="0"/>
              <a:t>.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8" y="2311840"/>
            <a:ext cx="3850262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II: </a:t>
            </a:r>
            <a:r>
              <a:rPr lang="es-ES_tradnl" b="1" dirty="0" smtClean="0">
                <a:solidFill>
                  <a:srgbClr val="A93501"/>
                </a:solidFill>
              </a:rPr>
              <a:t>GASES INFLAMABLES 2.1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231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67;p5"/>
          <p:cNvSpPr txBox="1"/>
          <p:nvPr/>
        </p:nvSpPr>
        <p:spPr>
          <a:xfrm>
            <a:off x="754698" y="2311840"/>
            <a:ext cx="3850262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II: </a:t>
            </a:r>
            <a:r>
              <a:rPr lang="es-ES_tradnl" b="1" dirty="0" smtClean="0">
                <a:solidFill>
                  <a:srgbClr val="A93501"/>
                </a:solidFill>
              </a:rPr>
              <a:t>GASES INFLAMABLES 2.1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ángulo: esquinas redondeadas 3">
            <a:extLst>
              <a:ext uri="{FF2B5EF4-FFF2-40B4-BE49-F238E27FC236}">
                <a16:creationId xmlns:a16="http://schemas.microsoft.com/office/drawing/2014/main" xmlns="" id="{582A5C65-A7EB-3647-9253-132861E55832}"/>
              </a:ext>
            </a:extLst>
          </p:cNvPr>
          <p:cNvSpPr/>
          <p:nvPr/>
        </p:nvSpPr>
        <p:spPr>
          <a:xfrm>
            <a:off x="688333" y="2982576"/>
            <a:ext cx="2302518" cy="815808"/>
          </a:xfrm>
          <a:prstGeom prst="roundRect">
            <a:avLst>
              <a:gd name="adj" fmla="val 4199"/>
            </a:avLst>
          </a:prstGeom>
          <a:solidFill>
            <a:srgbClr val="ED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839278" y="3084018"/>
            <a:ext cx="21515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dirty="0" smtClean="0">
                <a:solidFill>
                  <a:schemeClr val="bg1"/>
                </a:solidFill>
              </a:rPr>
              <a:t>· En </a:t>
            </a:r>
            <a:r>
              <a:rPr lang="es-CL" dirty="0">
                <a:solidFill>
                  <a:schemeClr val="bg1"/>
                </a:solidFill>
              </a:rPr>
              <a:t>caso de almacenamiento&gt; 30 m2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Rectángulo: esquinas redondeadas 3">
            <a:extLst>
              <a:ext uri="{FF2B5EF4-FFF2-40B4-BE49-F238E27FC236}">
                <a16:creationId xmlns:a16="http://schemas.microsoft.com/office/drawing/2014/main" xmlns="" id="{582A5C65-A7EB-3647-9253-132861E55832}"/>
              </a:ext>
            </a:extLst>
          </p:cNvPr>
          <p:cNvSpPr/>
          <p:nvPr/>
        </p:nvSpPr>
        <p:spPr>
          <a:xfrm>
            <a:off x="3382472" y="2982576"/>
            <a:ext cx="2587360" cy="1492396"/>
          </a:xfrm>
          <a:prstGeom prst="roundRect">
            <a:avLst>
              <a:gd name="adj" fmla="val 4199"/>
            </a:avLst>
          </a:prstGeom>
          <a:solidFill>
            <a:srgbClr val="C64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3533417" y="3084018"/>
            <a:ext cx="2151571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dirty="0" smtClean="0">
                <a:solidFill>
                  <a:srgbClr val="FFFFFF"/>
                </a:solidFill>
              </a:rPr>
              <a:t>· Contar </a:t>
            </a:r>
            <a:r>
              <a:rPr lang="es-CL" dirty="0">
                <a:solidFill>
                  <a:srgbClr val="FFFFFF"/>
                </a:solidFill>
              </a:rPr>
              <a:t>con un sistema de enfriamiento diseñado por un profesional idóneo </a:t>
            </a:r>
          </a:p>
          <a:p>
            <a:r>
              <a:rPr lang="es-CL" dirty="0" smtClean="0">
                <a:solidFill>
                  <a:srgbClr val="FFFFFF"/>
                </a:solidFill>
              </a:rPr>
              <a:t>· Con </a:t>
            </a:r>
            <a:r>
              <a:rPr lang="es-CL" dirty="0">
                <a:solidFill>
                  <a:srgbClr val="FFFFFF"/>
                </a:solidFill>
              </a:rPr>
              <a:t>una autonomía de 60 min.</a:t>
            </a:r>
            <a:endParaRPr lang="es-MX" dirty="0">
              <a:solidFill>
                <a:srgbClr val="FFFFFF"/>
              </a:solidFill>
            </a:endParaRPr>
          </a:p>
        </p:txBody>
      </p:sp>
      <p:sp>
        <p:nvSpPr>
          <p:cNvPr id="16" name="Rectángulo: esquinas redondeadas 3">
            <a:extLst>
              <a:ext uri="{FF2B5EF4-FFF2-40B4-BE49-F238E27FC236}">
                <a16:creationId xmlns:a16="http://schemas.microsoft.com/office/drawing/2014/main" xmlns="" id="{582A5C65-A7EB-3647-9253-132861E55832}"/>
              </a:ext>
            </a:extLst>
          </p:cNvPr>
          <p:cNvSpPr/>
          <p:nvPr/>
        </p:nvSpPr>
        <p:spPr>
          <a:xfrm>
            <a:off x="6349584" y="2982576"/>
            <a:ext cx="1864722" cy="815808"/>
          </a:xfrm>
          <a:prstGeom prst="roundRect">
            <a:avLst>
              <a:gd name="adj" fmla="val 4199"/>
            </a:avLst>
          </a:prstGeom>
          <a:solidFill>
            <a:srgbClr val="ED6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500529" y="3084018"/>
            <a:ext cx="21040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dirty="0" smtClean="0">
                <a:solidFill>
                  <a:schemeClr val="bg1"/>
                </a:solidFill>
              </a:rPr>
              <a:t>Puede ser manual o</a:t>
            </a:r>
          </a:p>
          <a:p>
            <a:r>
              <a:rPr lang="es-CL" dirty="0" smtClean="0">
                <a:solidFill>
                  <a:schemeClr val="bg1"/>
                </a:solidFill>
              </a:rPr>
              <a:t>autom</a:t>
            </a:r>
            <a:r>
              <a:rPr lang="es-CL" dirty="0" smtClean="0">
                <a:solidFill>
                  <a:schemeClr val="bg1"/>
                </a:solidFill>
              </a:rPr>
              <a:t>ático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0926" y="4331033"/>
            <a:ext cx="1821362" cy="1700322"/>
          </a:xfrm>
          <a:prstGeom prst="rect">
            <a:avLst/>
          </a:prstGeom>
        </p:spPr>
      </p:pic>
      <p:sp>
        <p:nvSpPr>
          <p:cNvPr id="2" name="Triángulo isósceles 1"/>
          <p:cNvSpPr/>
          <p:nvPr/>
        </p:nvSpPr>
        <p:spPr>
          <a:xfrm rot="5400000">
            <a:off x="2884034" y="3264237"/>
            <a:ext cx="605291" cy="261139"/>
          </a:xfrm>
          <a:prstGeom prst="triangle">
            <a:avLst/>
          </a:prstGeom>
          <a:solidFill>
            <a:srgbClr val="ED6B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Triángulo isósceles 18"/>
          <p:cNvSpPr/>
          <p:nvPr/>
        </p:nvSpPr>
        <p:spPr>
          <a:xfrm rot="16200000">
            <a:off x="5863017" y="3264237"/>
            <a:ext cx="605291" cy="261139"/>
          </a:xfrm>
          <a:prstGeom prst="triangle">
            <a:avLst/>
          </a:prstGeom>
          <a:solidFill>
            <a:srgbClr val="ED6B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CC98968F-7A3F-4474-BABE-72ABA1755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429411" y="2828240"/>
            <a:ext cx="1077121" cy="461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99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390810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b="1" dirty="0" smtClean="0"/>
              <a:t>2. Almacenamiento </a:t>
            </a:r>
            <a:r>
              <a:rPr lang="es-CL" b="1" dirty="0"/>
              <a:t>de Aerosoles</a:t>
            </a:r>
          </a:p>
          <a:p>
            <a:r>
              <a:rPr lang="es-ES" dirty="0"/>
              <a:t>Se pueden almacenar en conjunto con líquidos y sólidos inflamables, de acuerdo a la siguiente tabla:</a:t>
            </a:r>
            <a:endParaRPr lang="es-CL" b="1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8" y="2311840"/>
            <a:ext cx="3850262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II: </a:t>
            </a:r>
            <a:r>
              <a:rPr lang="es-ES_tradnl" b="1" dirty="0" smtClean="0">
                <a:solidFill>
                  <a:srgbClr val="A93501"/>
                </a:solidFill>
              </a:rPr>
              <a:t>GASES INFLAMABLES 2.1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471151"/>
              </p:ext>
            </p:extLst>
          </p:nvPr>
        </p:nvGraphicFramePr>
        <p:xfrm>
          <a:off x="555492" y="3928098"/>
          <a:ext cx="4301765" cy="1501532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860353"/>
                <a:gridCol w="860353"/>
                <a:gridCol w="860353"/>
                <a:gridCol w="983070"/>
                <a:gridCol w="737636"/>
              </a:tblGrid>
              <a:tr h="456988"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Calibri"/>
                          <a:cs typeface="Calibri"/>
                        </a:rPr>
                        <a:t>CANTIDAD (TON)</a:t>
                      </a:r>
                      <a:endParaRPr lang="es-CL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Calibri"/>
                          <a:cs typeface="Calibri"/>
                        </a:rPr>
                        <a:t>BODEGA COMÚN</a:t>
                      </a:r>
                      <a:endParaRPr lang="es-CL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Calibri"/>
                          <a:cs typeface="Calibri"/>
                        </a:rPr>
                        <a:t>BODEGA SP</a:t>
                      </a:r>
                      <a:endParaRPr lang="es-CL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Calibri"/>
                          <a:cs typeface="Calibri"/>
                        </a:rPr>
                        <a:t>BODEGA INFLAMABLE</a:t>
                      </a:r>
                      <a:endParaRPr lang="es-CL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200" dirty="0" smtClean="0">
                          <a:latin typeface="Calibri"/>
                          <a:cs typeface="Calibri"/>
                        </a:rPr>
                        <a:t>BODEGA AEROSOL</a:t>
                      </a:r>
                      <a:endParaRPr lang="es-CL" sz="12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 anchor="ctr"/>
                </a:tc>
              </a:tr>
              <a:tr h="261136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1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  <a:tr h="261136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3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  <a:tr h="261136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350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  <a:tr h="261136"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&gt; 350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000" dirty="0" smtClean="0">
                          <a:latin typeface="Calibri"/>
                          <a:cs typeface="Calibri"/>
                        </a:rPr>
                        <a:t>X</a:t>
                      </a:r>
                      <a:endParaRPr lang="es-CL" sz="1000" dirty="0">
                        <a:latin typeface="Calibri"/>
                        <a:cs typeface="Calibri"/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grpSp>
        <p:nvGrpSpPr>
          <p:cNvPr id="14" name="Grupo 9"/>
          <p:cNvGrpSpPr/>
          <p:nvPr/>
        </p:nvGrpSpPr>
        <p:grpSpPr>
          <a:xfrm flipH="1">
            <a:off x="5353000" y="4164538"/>
            <a:ext cx="2925019" cy="1706916"/>
            <a:chOff x="239820" y="136182"/>
            <a:chExt cx="2925018" cy="1706915"/>
          </a:xfrm>
        </p:grpSpPr>
        <p:grpSp>
          <p:nvGrpSpPr>
            <p:cNvPr id="15" name="Grupo 5"/>
            <p:cNvGrpSpPr/>
            <p:nvPr/>
          </p:nvGrpSpPr>
          <p:grpSpPr>
            <a:xfrm>
              <a:off x="239820" y="136182"/>
              <a:ext cx="2925018" cy="1706915"/>
              <a:chOff x="239820" y="136182"/>
              <a:chExt cx="2925016" cy="1706914"/>
            </a:xfrm>
          </p:grpSpPr>
          <p:grpSp>
            <p:nvGrpSpPr>
              <p:cNvPr id="17" name="Google Shape;101;p3"/>
              <p:cNvGrpSpPr/>
              <p:nvPr/>
            </p:nvGrpSpPr>
            <p:grpSpPr>
              <a:xfrm>
                <a:off x="635389" y="136182"/>
                <a:ext cx="2529447" cy="1706914"/>
                <a:chOff x="58880" y="136182"/>
                <a:chExt cx="2529446" cy="1706913"/>
              </a:xfrm>
            </p:grpSpPr>
            <p:sp>
              <p:nvSpPr>
                <p:cNvPr id="19" name="Rounded Rectangle"/>
                <p:cNvSpPr/>
                <p:nvPr/>
              </p:nvSpPr>
              <p:spPr>
                <a:xfrm>
                  <a:off x="182138" y="136182"/>
                  <a:ext cx="2282931" cy="1706913"/>
                </a:xfrm>
                <a:prstGeom prst="roundRect">
                  <a:avLst>
                    <a:gd name="adj" fmla="val 10157"/>
                  </a:avLst>
                </a:prstGeom>
                <a:solidFill>
                  <a:srgbClr val="F7E3D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0" name="Text"/>
                <p:cNvSpPr txBox="1"/>
                <p:nvPr/>
              </p:nvSpPr>
              <p:spPr>
                <a:xfrm>
                  <a:off x="58880" y="799520"/>
                  <a:ext cx="2529446" cy="3802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91423" tIns="91423" rIns="91423" bIns="91423" numCol="1" anchor="ctr">
                  <a:spAutoFit/>
                </a:bodyPr>
                <a:lstStyle/>
                <a:p>
                  <a:r>
                    <a:t>    </a:t>
                  </a:r>
                </a:p>
              </p:txBody>
            </p:sp>
          </p:grpSp>
          <p:sp>
            <p:nvSpPr>
              <p:cNvPr id="18" name="Triángulo isósceles 7"/>
              <p:cNvSpPr/>
              <p:nvPr/>
            </p:nvSpPr>
            <p:spPr>
              <a:xfrm rot="14571043">
                <a:off x="467202" y="914970"/>
                <a:ext cx="333494" cy="788258"/>
              </a:xfrm>
              <a:prstGeom prst="triangle">
                <a:avLst/>
              </a:prstGeom>
              <a:solidFill>
                <a:srgbClr val="F7E3D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6" name="Google Shape;99;p3"/>
            <p:cNvSpPr txBox="1"/>
            <p:nvPr/>
          </p:nvSpPr>
          <p:spPr>
            <a:xfrm>
              <a:off x="873513" y="201829"/>
              <a:ext cx="1998311" cy="14772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rPr lang="es-CL" dirty="0">
                  <a:latin typeface="Calibri"/>
                  <a:cs typeface="Calibri"/>
                </a:rPr>
                <a:t>Los </a:t>
              </a:r>
              <a:r>
                <a:rPr lang="es-CL" b="1" dirty="0">
                  <a:solidFill>
                    <a:srgbClr val="ED6B00"/>
                  </a:solidFill>
                  <a:latin typeface="Calibri"/>
                  <a:cs typeface="Calibri"/>
                </a:rPr>
                <a:t>gases inflamables </a:t>
              </a:r>
              <a:r>
                <a:rPr lang="es-CL" dirty="0">
                  <a:latin typeface="Calibri"/>
                  <a:cs typeface="Calibri"/>
                </a:rPr>
                <a:t>que estén contenidos en envases menores a 1 L, podrán asemejarse a aerosoles, para su almacenamiento.</a:t>
              </a:r>
              <a:endParaRPr lang="es-CL" dirty="0">
                <a:latin typeface="Calibri"/>
                <a:cs typeface="Calibri"/>
              </a:endParaRPr>
            </a:p>
          </p:txBody>
        </p:sp>
      </p:grpSp>
      <p:pic>
        <p:nvPicPr>
          <p:cNvPr id="21" name="Gráfico 12" descr="Gráfico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74140" y="4669491"/>
            <a:ext cx="2646123" cy="28901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 descr="LOGISTICA-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59" y="2272108"/>
            <a:ext cx="1587880" cy="17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8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S44-1200x8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40" y="3844643"/>
            <a:ext cx="5712353" cy="380823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390810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b="1" dirty="0" smtClean="0"/>
              <a:t>1. Condiciones </a:t>
            </a:r>
            <a:r>
              <a:rPr lang="es-CL" b="1" dirty="0"/>
              <a:t>de </a:t>
            </a:r>
            <a:r>
              <a:rPr lang="es-CL" b="1" dirty="0" smtClean="0"/>
              <a:t>Construcción</a:t>
            </a:r>
          </a:p>
          <a:p>
            <a:endParaRPr lang="es-CL" b="1" dirty="0"/>
          </a:p>
          <a:p>
            <a:pPr marL="285750" indent="-285750" algn="just">
              <a:buFont typeface="Arial"/>
              <a:buChar char="•"/>
            </a:pPr>
            <a:r>
              <a:rPr lang="es-ES" dirty="0"/>
              <a:t>Bodegas exclusivas si se almacenan mas de 10 ton.</a:t>
            </a:r>
          </a:p>
          <a:p>
            <a:pPr marL="285750" indent="-285750" algn="just">
              <a:buFont typeface="Arial"/>
              <a:buChar char="•"/>
            </a:pPr>
            <a:r>
              <a:rPr lang="es-ES" dirty="0"/>
              <a:t>Muros externos deben ser de RF 120</a:t>
            </a:r>
          </a:p>
          <a:p>
            <a:pPr marL="285750" indent="-285750" algn="just">
              <a:buFont typeface="Arial"/>
              <a:buChar char="•"/>
            </a:pPr>
            <a:r>
              <a:rPr lang="es-ES" dirty="0"/>
              <a:t>En bodega adyacente muros divisorios deben ser cortafuegos RF 180</a:t>
            </a:r>
          </a:p>
          <a:p>
            <a:pPr marL="285750" indent="-285750" algn="just">
              <a:buFont typeface="Arial"/>
              <a:buChar char="•"/>
            </a:pPr>
            <a:r>
              <a:rPr lang="es-ES" dirty="0"/>
              <a:t>Instalación eléctrica a prueba de </a:t>
            </a:r>
            <a:r>
              <a:rPr lang="es-ES" dirty="0" smtClean="0"/>
              <a:t>explosión. 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7" y="2311840"/>
            <a:ext cx="5891636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III y IV: </a:t>
            </a:r>
            <a:r>
              <a:rPr lang="es-ES_tradnl" b="1" dirty="0" smtClean="0">
                <a:solidFill>
                  <a:srgbClr val="A93501"/>
                </a:solidFill>
              </a:rPr>
              <a:t>L</a:t>
            </a:r>
            <a:r>
              <a:rPr lang="es-ES_tradnl" b="1" dirty="0" smtClean="0">
                <a:solidFill>
                  <a:srgbClr val="A93501"/>
                </a:solidFill>
              </a:rPr>
              <a:t>ÍQUIDOS Y SÓLIDOS INFLAMABLES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5135658" y="2894099"/>
            <a:ext cx="390810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b="1" dirty="0" smtClean="0"/>
              <a:t>2. Protección </a:t>
            </a:r>
            <a:r>
              <a:rPr lang="es-CL" b="1" dirty="0"/>
              <a:t>contra </a:t>
            </a:r>
            <a:r>
              <a:rPr lang="es-CL" b="1" dirty="0" smtClean="0"/>
              <a:t>incendios</a:t>
            </a:r>
          </a:p>
          <a:p>
            <a:endParaRPr lang="es-CL" b="1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La clase 4.3 (sólidos Inflamables) deberá almacenarse en forma independiente de los demás inflamables si almacena sobre 1,5 Ton, con muros divisorios RF 120.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Además, el sistema de extinción no debe ser a base de agua.</a:t>
            </a:r>
            <a:endParaRPr lang="es-ES" dirty="0"/>
          </a:p>
        </p:txBody>
      </p:sp>
      <p:pic>
        <p:nvPicPr>
          <p:cNvPr id="2" name="Imagen 1" descr="LOGISTICA-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43" y="4661797"/>
            <a:ext cx="2097270" cy="237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7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3908103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b="1" dirty="0" smtClean="0"/>
              <a:t>1. Almacenamiento</a:t>
            </a:r>
          </a:p>
          <a:p>
            <a:endParaRPr lang="es-CL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Se subdividen según grupo de embalaje del I al III, siendo: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Grupo I el de mayor riesgo y Grupo III de menor riesgo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No almacenar junto con inflamables, combustibles, lubricantes, grasa ni aceites.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7" y="2311840"/>
            <a:ext cx="5891636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V: </a:t>
            </a:r>
            <a:r>
              <a:rPr lang="es-ES_tradnl" b="1" dirty="0" smtClean="0">
                <a:solidFill>
                  <a:srgbClr val="A93501"/>
                </a:solidFill>
              </a:rPr>
              <a:t>COMBURENTES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5135658" y="2894099"/>
            <a:ext cx="3908103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Se adiciona un grupo de comburentes especiales,</a:t>
            </a:r>
          </a:p>
          <a:p>
            <a:pPr algn="just"/>
            <a:r>
              <a:rPr lang="es-ES" dirty="0"/>
              <a:t>correspondientes a la clase IV de NFPA 400 (tabla art. 124)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Permanganato de amonio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Soluciones de peróxido de hidrógeno &gt; 91%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0433" y="5003589"/>
            <a:ext cx="1650308" cy="1637158"/>
          </a:xfrm>
          <a:prstGeom prst="rect">
            <a:avLst/>
          </a:prstGeom>
        </p:spPr>
      </p:pic>
      <p:pic>
        <p:nvPicPr>
          <p:cNvPr id="2" name="Imagen 1" descr="Captura de Pantalla 2021-02-02 a la(s) 23.06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05" y="4217457"/>
            <a:ext cx="2293845" cy="2922802"/>
          </a:xfrm>
          <a:prstGeom prst="rect">
            <a:avLst/>
          </a:prstGeom>
        </p:spPr>
      </p:pic>
      <p:pic>
        <p:nvPicPr>
          <p:cNvPr id="3" name="Imagen 2" descr="Captura de Pantalla 2021-02-02 a la(s) 23.07.4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864" y="4473767"/>
            <a:ext cx="1111244" cy="24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3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3065078"/>
            <a:ext cx="390810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CL" b="1" dirty="0" smtClean="0"/>
              <a:t>1. Almacenamiento</a:t>
            </a:r>
            <a:endParaRPr lang="es-CL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Cumplir con las condiciones de bodega de </a:t>
            </a:r>
            <a:r>
              <a:rPr lang="es-ES" dirty="0" smtClean="0"/>
              <a:t>SP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Cuando cualquiera de estas sustancias, además sea inflamable, las condiciones de almacenamiento se regirán por las establecidas para inflamables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7" y="2092044"/>
            <a:ext cx="5891636" cy="1574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6: </a:t>
            </a:r>
            <a:r>
              <a:rPr lang="es-ES_tradnl" b="1" dirty="0" smtClean="0">
                <a:solidFill>
                  <a:srgbClr val="A93501"/>
                </a:solidFill>
              </a:rPr>
              <a:t>T</a:t>
            </a:r>
            <a:r>
              <a:rPr lang="es-ES_tradnl" b="1" dirty="0" smtClean="0">
                <a:solidFill>
                  <a:srgbClr val="A93501"/>
                </a:solidFill>
              </a:rPr>
              <a:t>ÓXICO</a:t>
            </a:r>
          </a:p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8: </a:t>
            </a:r>
            <a:r>
              <a:rPr lang="es-ES_tradnl" b="1" dirty="0" smtClean="0">
                <a:solidFill>
                  <a:srgbClr val="A93501"/>
                </a:solidFill>
              </a:rPr>
              <a:t>CORROSIVOS</a:t>
            </a:r>
          </a:p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/>
              <a:t>CLASE </a:t>
            </a:r>
            <a:r>
              <a:rPr lang="es-ES_tradnl" dirty="0" smtClean="0"/>
              <a:t>9: </a:t>
            </a:r>
            <a:r>
              <a:rPr lang="es-ES_tradnl" b="1" dirty="0" smtClean="0">
                <a:solidFill>
                  <a:srgbClr val="A93501"/>
                </a:solidFill>
              </a:rPr>
              <a:t>SUSTANCIAS PELIGROSAS VARIAS</a:t>
            </a:r>
            <a:endParaRPr lang="es-ES_tradnl" b="1" dirty="0">
              <a:solidFill>
                <a:srgbClr val="A93501"/>
              </a:solidFill>
            </a:endParaRPr>
          </a:p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s-ES_tradnl" b="1" dirty="0">
              <a:solidFill>
                <a:srgbClr val="A93501"/>
              </a:solidFill>
            </a:endParaRPr>
          </a:p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5208926" y="2930737"/>
            <a:ext cx="390810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endParaRPr lang="es-E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En bodegas adyacentes la cantidad máxima almacenada será de 2.500 Ton, ya sea exclusiva o combinación de las 3 clases.</a:t>
            </a:r>
          </a:p>
          <a:p>
            <a:r>
              <a:rPr lang="es-ES" b="1" dirty="0" smtClean="0"/>
              <a:t>Cantidades </a:t>
            </a:r>
            <a:r>
              <a:rPr lang="es-ES" b="1" dirty="0"/>
              <a:t>&gt; 2500 Ton deberá: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Contar con sistema de extinción automática de incendio.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Sistema manual que opere las 24 horas los 365 días, por personal capacitado.</a:t>
            </a:r>
            <a:endParaRPr lang="es-ES" dirty="0"/>
          </a:p>
        </p:txBody>
      </p:sp>
      <p:grpSp>
        <p:nvGrpSpPr>
          <p:cNvPr id="2" name="Agrupar 1"/>
          <p:cNvGrpSpPr/>
          <p:nvPr/>
        </p:nvGrpSpPr>
        <p:grpSpPr>
          <a:xfrm>
            <a:off x="882710" y="4437238"/>
            <a:ext cx="4185015" cy="2212640"/>
            <a:chOff x="5845" y="5286678"/>
            <a:chExt cx="5937013" cy="3138930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45" y="5614724"/>
              <a:ext cx="3757203" cy="281088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4702" y="6706399"/>
              <a:ext cx="1277681" cy="127768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3106" y="5954611"/>
              <a:ext cx="1389752" cy="1379827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28863" y="5286678"/>
              <a:ext cx="1232272" cy="1232272"/>
            </a:xfrm>
            <a:prstGeom prst="rect">
              <a:avLst/>
            </a:prstGeom>
          </p:spPr>
        </p:pic>
      </p:grpSp>
      <p:pic>
        <p:nvPicPr>
          <p:cNvPr id="17" name="Imagen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09643" y="5188155"/>
            <a:ext cx="3945414" cy="12505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116570" y="570334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1234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390810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Se incorporarán todos los tipos de estanques (acumulación, almacenamiento, etc.), incluso los que estén ubicados al interior de las zonas de producción.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Se permitirán los estanques adyacentes a otras construcciones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7" y="2311840"/>
            <a:ext cx="5891636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ALAMCENAMIENTOS EN </a:t>
            </a:r>
            <a:r>
              <a:rPr lang="es-ES_tradnl" b="1" dirty="0" smtClean="0">
                <a:solidFill>
                  <a:srgbClr val="A93501"/>
                </a:solidFill>
              </a:rPr>
              <a:t>ESTANQUES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 descr="LOGISTICA-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35" y="2035339"/>
            <a:ext cx="6790944" cy="529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5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8143500" cy="289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b="1" dirty="0" smtClean="0"/>
              <a:t>NORMAS GENERALES</a:t>
            </a:r>
          </a:p>
          <a:p>
            <a:endParaRPr lang="es-ES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 smtClean="0"/>
              <a:t>Para </a:t>
            </a:r>
            <a:r>
              <a:rPr lang="es-ES" dirty="0"/>
              <a:t>clases 3,4 y 5 deberán contar con sistema de extinción o enfriamiento, diseñado por profesional idóneo y proyecto o memoria de cálculo.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Para estanques existentes, si no lo cuenta deberá elaborar hoja con las especificaciones técnicas del sistema.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Se deberá llevar un registro de pruebas periódicas de los sistemas </a:t>
            </a:r>
            <a:r>
              <a:rPr lang="es-CL" dirty="0"/>
              <a:t>contra incendio.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Diseño de construcción, operación, inspección y mantención, de acuerdo a normas internacionales reconocidas.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En caso de almacenamiento en estanques al </a:t>
            </a:r>
            <a:r>
              <a:rPr lang="es-ES" b="1" dirty="0"/>
              <a:t>interior de bodegas</a:t>
            </a:r>
            <a:r>
              <a:rPr lang="es-ES" dirty="0"/>
              <a:t>, ésta deberá cumplir con los requisitos de seguridad estipulados para bodegas, considerando la clase y división de peligro y las cantidades máximas indicadas en cada caso.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ES" dirty="0"/>
              <a:t>Para líquidos en estanques, la rotulación debe ser de acuerdo a la </a:t>
            </a:r>
            <a:r>
              <a:rPr lang="es-ES" dirty="0" err="1"/>
              <a:t>NCh</a:t>
            </a:r>
            <a:r>
              <a:rPr lang="es-ES" dirty="0"/>
              <a:t> 2190.Of2003 y </a:t>
            </a:r>
            <a:r>
              <a:rPr lang="es-ES" dirty="0" err="1"/>
              <a:t>NCh</a:t>
            </a:r>
            <a:r>
              <a:rPr lang="es-ES" dirty="0"/>
              <a:t> 1411/4.Of78.</a:t>
            </a:r>
            <a:endParaRPr lang="es-CL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7" y="2311840"/>
            <a:ext cx="5891636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ALAMCENAMIENTOS EN </a:t>
            </a:r>
            <a:r>
              <a:rPr lang="es-ES_tradnl" b="1" dirty="0" smtClean="0">
                <a:solidFill>
                  <a:srgbClr val="A93501"/>
                </a:solidFill>
              </a:rPr>
              <a:t>ESTANQUES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841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2894099"/>
            <a:ext cx="3908103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Podrán almacenarse sustancias peligrosas en contenedores, en lugares especialmente habilitados para ello, siempre y cuando, no se </a:t>
            </a:r>
            <a:r>
              <a:rPr lang="es-ES" dirty="0" err="1"/>
              <a:t>desconsolide</a:t>
            </a:r>
            <a:r>
              <a:rPr lang="es-ES" dirty="0"/>
              <a:t> la carga.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Sólo se permitirá que las sustancias sean descargadas del contenedor, en zona extra portuaria, cuando el contenedor sea descargado de una vez y dicho procedimiento no exceda de un día.</a:t>
            </a:r>
            <a:endParaRPr lang="es-ES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7" y="2311840"/>
            <a:ext cx="4667157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ALMACENAMIENTO EN </a:t>
            </a:r>
            <a:r>
              <a:rPr lang="es-ES_tradnl" b="1" dirty="0" smtClean="0">
                <a:solidFill>
                  <a:srgbClr val="A93501"/>
                </a:solidFill>
              </a:rPr>
              <a:t>CONTENEDORES</a:t>
            </a:r>
            <a:endParaRPr b="1" dirty="0">
              <a:solidFill>
                <a:srgbClr val="A93501"/>
              </a:solidFill>
            </a:endParaRPr>
          </a:p>
        </p:txBody>
      </p:sp>
      <p:sp>
        <p:nvSpPr>
          <p:cNvPr id="10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9097" y="2898621"/>
            <a:ext cx="4554922" cy="30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1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3"/>
          <p:cNvSpPr txBox="1">
            <a:spLocks/>
          </p:cNvSpPr>
          <p:nvPr/>
        </p:nvSpPr>
        <p:spPr>
          <a:xfrm>
            <a:off x="365425" y="1862675"/>
            <a:ext cx="5416310" cy="2336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dk1"/>
              </a:buClr>
              <a:buSzPts val="1100"/>
            </a:pPr>
            <a:r>
              <a:rPr lang="es-ES" sz="3600" b="1" dirty="0" smtClean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ALMACENAMIENTO DE SUSTANCIAS </a:t>
            </a:r>
            <a:r>
              <a:rPr lang="es-ES" sz="3600" b="1" dirty="0" smtClean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PELIGROSAS SEG</a:t>
            </a:r>
            <a:r>
              <a:rPr lang="es-ES" sz="3600" b="1" dirty="0" smtClean="0">
                <a:solidFill>
                  <a:srgbClr val="ED6B00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ÚN CLASE</a:t>
            </a:r>
            <a:endParaRPr lang="x-none" sz="3600" b="1" dirty="0">
              <a:solidFill>
                <a:srgbClr val="ED6B00"/>
              </a:solidFill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sp>
        <p:nvSpPr>
          <p:cNvPr id="2" name="Google Shape;83;p2"/>
          <p:cNvSpPr txBox="1"/>
          <p:nvPr/>
        </p:nvSpPr>
        <p:spPr>
          <a:xfrm>
            <a:off x="365425" y="2144650"/>
            <a:ext cx="1444325" cy="178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ACTIVIDAD </a:t>
            </a:r>
            <a:r>
              <a:rPr lang="en-US" sz="1500" b="1" dirty="0" smtClean="0">
                <a:latin typeface="Calibri"/>
                <a:ea typeface="Calibri"/>
                <a:cs typeface="Calibri"/>
                <a:sym typeface="Calibri"/>
              </a:rPr>
              <a:t>9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5;p2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MÓDULO </a:t>
            </a:r>
            <a:r>
              <a:rPr lang="en-US" sz="12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2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lang="en-US" sz="1200" b="0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SEGURIDAD EN BODEGAS</a:t>
            </a:r>
            <a:endParaRPr sz="12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 descr="LOGISTICA-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91" y="2866008"/>
            <a:ext cx="6656475" cy="469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85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8;p6">
            <a:extLst>
              <a:ext uri="{FF2B5EF4-FFF2-40B4-BE49-F238E27FC236}">
                <a16:creationId xmlns="" xmlns:a16="http://schemas.microsoft.com/office/drawing/2014/main" id="{FB3B68D7-7C8F-4FE1-8D92-B197FBAD624E}"/>
              </a:ext>
            </a:extLst>
          </p:cNvPr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REALICEMOS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UNA PAUSA…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7;p6">
            <a:extLst>
              <a:ext uri="{FF2B5EF4-FFF2-40B4-BE49-F238E27FC236}">
                <a16:creationId xmlns="" xmlns:a16="http://schemas.microsoft.com/office/drawing/2014/main" id="{33EC1D5F-D452-43E0-B681-4AE69432CDFB}"/>
              </a:ext>
            </a:extLst>
          </p:cNvPr>
          <p:cNvSpPr txBox="1"/>
          <p:nvPr/>
        </p:nvSpPr>
        <p:spPr>
          <a:xfrm>
            <a:off x="651851" y="1926393"/>
            <a:ext cx="5492673" cy="131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buNone/>
            </a:pPr>
            <a:r>
              <a:rPr lang="es-CL" b="1" dirty="0"/>
              <a:t>Reúnete en parejas y responde a la siguiente actividad</a:t>
            </a:r>
            <a:r>
              <a:rPr lang="es-CL" b="1" dirty="0" smtClean="0"/>
              <a:t>:</a:t>
            </a:r>
          </a:p>
          <a:p>
            <a:pPr marL="0" indent="0">
              <a:buNone/>
            </a:pPr>
            <a:r>
              <a:rPr lang="es-CL" dirty="0"/>
              <a:t>Según las imágenes comenta, ¿cuál de estas dos situaciones es la de almacenaje incorrecto? Fundamenta tu respuesta según los visto.</a:t>
            </a:r>
          </a:p>
          <a:p>
            <a:pPr marL="0" indent="0">
              <a:buNone/>
            </a:pPr>
            <a:endParaRPr lang="es-CL" b="1" dirty="0"/>
          </a:p>
        </p:txBody>
      </p:sp>
      <p:sp>
        <p:nvSpPr>
          <p:cNvPr id="12" name="Google Shape;318;p12">
            <a:extLst>
              <a:ext uri="{FF2B5EF4-FFF2-40B4-BE49-F238E27FC236}">
                <a16:creationId xmlns="" xmlns:a16="http://schemas.microsoft.com/office/drawing/2014/main" id="{CFE94FB6-33DD-4095-A621-B9F46D41A972}"/>
              </a:ext>
            </a:extLst>
          </p:cNvPr>
          <p:cNvSpPr txBox="1"/>
          <p:nvPr/>
        </p:nvSpPr>
        <p:spPr>
          <a:xfrm>
            <a:off x="651851" y="5237678"/>
            <a:ext cx="4278737" cy="176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Vamos</a:t>
            </a:r>
            <a:r>
              <a:rPr lang="en-US" sz="21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100" b="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trabajar</a:t>
            </a:r>
            <a:r>
              <a:rPr lang="en-US" sz="21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1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A9350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D23E5A2-CA37-4915-9124-C2F4E991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25" y="3302924"/>
            <a:ext cx="4087904" cy="4047025"/>
          </a:xfrm>
          <a:prstGeom prst="rect">
            <a:avLst/>
          </a:prstGeom>
        </p:spPr>
      </p:pic>
      <p:sp>
        <p:nvSpPr>
          <p:cNvPr id="7" name="Google Shape;107;p6">
            <a:extLst>
              <a:ext uri="{FF2B5EF4-FFF2-40B4-BE49-F238E27FC236}">
                <a16:creationId xmlns="" xmlns:a16="http://schemas.microsoft.com/office/drawing/2014/main" id="{33EC1D5F-D452-43E0-B681-4AE69432CDFB}"/>
              </a:ext>
            </a:extLst>
          </p:cNvPr>
          <p:cNvSpPr txBox="1"/>
          <p:nvPr/>
        </p:nvSpPr>
        <p:spPr>
          <a:xfrm>
            <a:off x="651851" y="5204266"/>
            <a:ext cx="404121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 algn="just">
              <a:buNone/>
            </a:pPr>
            <a:r>
              <a:rPr lang="es-CL" dirty="0"/>
              <a:t>Te invito a compartir tus respuestas a través de un plenario con los demás grupos. 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/>
          <a:srcRect l="504" t="3196" r="70655" b="2200"/>
          <a:stretch/>
        </p:blipFill>
        <p:spPr>
          <a:xfrm>
            <a:off x="3050711" y="3081671"/>
            <a:ext cx="2207014" cy="14713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 cstate="print"/>
          <a:srcRect l="64543" t="5684" r="6616" b="-287"/>
          <a:stretch/>
        </p:blipFill>
        <p:spPr>
          <a:xfrm>
            <a:off x="754863" y="3081671"/>
            <a:ext cx="2207014" cy="14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99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8;p6">
            <a:extLst>
              <a:ext uri="{FF2B5EF4-FFF2-40B4-BE49-F238E27FC236}">
                <a16:creationId xmlns="" xmlns:a16="http://schemas.microsoft.com/office/drawing/2014/main" id="{FB3B68D7-7C8F-4FE1-8D92-B197FBAD624E}"/>
              </a:ext>
            </a:extLst>
          </p:cNvPr>
          <p:cNvSpPr txBox="1"/>
          <p:nvPr/>
        </p:nvSpPr>
        <p:spPr>
          <a:xfrm>
            <a:off x="452175" y="1378245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REALICEMOS </a:t>
            </a:r>
            <a:r>
              <a:rPr lang="en-US" sz="28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UNA PAUSA…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07;p6">
            <a:extLst>
              <a:ext uri="{FF2B5EF4-FFF2-40B4-BE49-F238E27FC236}">
                <a16:creationId xmlns="" xmlns:a16="http://schemas.microsoft.com/office/drawing/2014/main" id="{33EC1D5F-D452-43E0-B681-4AE69432CDFB}"/>
              </a:ext>
            </a:extLst>
          </p:cNvPr>
          <p:cNvSpPr txBox="1"/>
          <p:nvPr/>
        </p:nvSpPr>
        <p:spPr>
          <a:xfrm>
            <a:off x="651851" y="2579549"/>
            <a:ext cx="465905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lvl="0" indent="0">
              <a:buClr>
                <a:schemeClr val="dk1"/>
              </a:buClr>
              <a:buSzPts val="2100"/>
              <a:buNone/>
            </a:pPr>
            <a:r>
              <a:rPr lang="es-MX" sz="1800" dirty="0"/>
              <a:t>Ahora realizaremos una actividad que nos permita consolidar los temas revisados. Para ello, descarguen la actividad </a:t>
            </a:r>
            <a:r>
              <a:rPr lang="es-MX" sz="1800" b="1" dirty="0">
                <a:solidFill>
                  <a:srgbClr val="ED6B00"/>
                </a:solidFill>
              </a:rPr>
              <a:t>“Cuánto aprendimos </a:t>
            </a:r>
            <a:r>
              <a:rPr lang="es-MX" sz="1800" b="1" dirty="0" smtClean="0">
                <a:solidFill>
                  <a:srgbClr val="ED6B00"/>
                </a:solidFill>
              </a:rPr>
              <a:t>9”</a:t>
            </a:r>
            <a:r>
              <a:rPr lang="es-MX" sz="1800" dirty="0" smtClean="0"/>
              <a:t> </a:t>
            </a:r>
            <a:r>
              <a:rPr lang="es-MX" sz="1800" dirty="0"/>
              <a:t>y sigan las instrucciones.</a:t>
            </a:r>
          </a:p>
        </p:txBody>
      </p:sp>
      <p:sp>
        <p:nvSpPr>
          <p:cNvPr id="12" name="Google Shape;318;p12">
            <a:extLst>
              <a:ext uri="{FF2B5EF4-FFF2-40B4-BE49-F238E27FC236}">
                <a16:creationId xmlns="" xmlns:a16="http://schemas.microsoft.com/office/drawing/2014/main" id="{CFE94FB6-33DD-4095-A621-B9F46D41A972}"/>
              </a:ext>
            </a:extLst>
          </p:cNvPr>
          <p:cNvSpPr txBox="1"/>
          <p:nvPr/>
        </p:nvSpPr>
        <p:spPr>
          <a:xfrm>
            <a:off x="651851" y="4705477"/>
            <a:ext cx="4278737" cy="1767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n-US" sz="2100" b="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Vamos</a:t>
            </a:r>
            <a:r>
              <a:rPr lang="en-US" sz="21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100" b="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trabajar</a:t>
            </a:r>
            <a:r>
              <a:rPr lang="en-US" sz="21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r>
              <a:rPr lang="en-US" sz="2100" b="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A9350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CD23E5A2-CA37-4915-9124-C2F4E991F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425" y="3302924"/>
            <a:ext cx="4087904" cy="404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96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450;p21"/>
          <p:cNvSpPr/>
          <p:nvPr/>
        </p:nvSpPr>
        <p:spPr>
          <a:xfrm>
            <a:off x="431624" y="1968049"/>
            <a:ext cx="8839201" cy="4190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PRÁCTICA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20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20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¡PRACTIQUEMOS!</a:t>
            </a: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68;p5"/>
          <p:cNvSpPr txBox="1"/>
          <p:nvPr/>
        </p:nvSpPr>
        <p:spPr>
          <a:xfrm>
            <a:off x="3670560" y="1209418"/>
            <a:ext cx="559356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dirty="0" smtClean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6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056" y="3978569"/>
            <a:ext cx="6899892" cy="3974395"/>
          </a:xfrm>
          <a:prstGeom prst="rect">
            <a:avLst/>
          </a:prstGeom>
        </p:spPr>
      </p:pic>
      <p:sp>
        <p:nvSpPr>
          <p:cNvPr id="14" name="Google Shape;97;p3"/>
          <p:cNvSpPr txBox="1"/>
          <p:nvPr/>
        </p:nvSpPr>
        <p:spPr>
          <a:xfrm>
            <a:off x="2686559" y="6881800"/>
            <a:ext cx="1639637" cy="3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°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Medio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sz="1100" b="0" i="0" u="none" strike="noStrike" cap="none" dirty="0">
              <a:solidFill>
                <a:srgbClr val="741B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45;p20"/>
          <p:cNvSpPr txBox="1"/>
          <p:nvPr/>
        </p:nvSpPr>
        <p:spPr>
          <a:xfrm>
            <a:off x="958647" y="4344560"/>
            <a:ext cx="5107856" cy="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ts val="2100"/>
              </a:lnSpc>
            </a:pPr>
            <a:r>
              <a:rPr lang="en-US" sz="2000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ALMACENAMIENTO DE </a:t>
            </a:r>
          </a:p>
          <a:p>
            <a:pPr lvl="0">
              <a:lnSpc>
                <a:spcPts val="2100"/>
              </a:lnSpc>
            </a:pPr>
            <a:r>
              <a:rPr lang="es-CL" sz="20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</a:t>
            </a:r>
            <a:r>
              <a:rPr lang="es-CL" sz="20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PELIGROSAS SEGÚN CLASE</a:t>
            </a:r>
            <a:endParaRPr lang="es-CL" sz="2000" b="1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ts val="2100"/>
              </a:lnSpc>
            </a:pPr>
            <a:endParaRPr lang="es-CL" sz="2000" b="1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Aft>
                <a:spcPts val="1200"/>
              </a:spcAft>
            </a:pPr>
            <a:r>
              <a:rPr lang="es-CL" sz="1600" dirty="0">
                <a:latin typeface="Calibri" panose="020F0502020204030204" pitchFamily="34" charset="0"/>
                <a:cs typeface="Calibri" panose="020F0502020204030204" pitchFamily="34" charset="0"/>
              </a:rPr>
              <a:t>Para consolidar los temas trabajados en esta actividad, reúnanse en equipos de trabajo, de no más de 4 integrantes y descarguen el archivo </a:t>
            </a:r>
            <a:r>
              <a:rPr lang="es-CL" sz="1600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Actividad práctica </a:t>
            </a:r>
            <a:r>
              <a:rPr lang="es-CL" sz="1600" b="1" dirty="0" smtClean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</a:t>
            </a: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sigue sus instrucciones.</a:t>
            </a:r>
            <a:endParaRPr lang="es-CL" sz="1600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s-C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vez finalizadas tus respuestas, se presentarán los resultados obtenidos.</a:t>
            </a:r>
          </a:p>
          <a:p>
            <a:pPr>
              <a:spcAft>
                <a:spcPts val="1200"/>
              </a:spcAft>
            </a:pPr>
            <a:r>
              <a:rPr lang="es-CL" sz="21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¡Éxito! </a:t>
            </a:r>
            <a:r>
              <a:rPr lang="es-CL" sz="1600" dirty="0"/>
              <a:t> </a:t>
            </a:r>
          </a:p>
          <a:p>
            <a:pPr>
              <a:spcAft>
                <a:spcPts val="1200"/>
              </a:spcAft>
            </a:pPr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50;p21"/>
          <p:cNvSpPr/>
          <p:nvPr/>
        </p:nvSpPr>
        <p:spPr>
          <a:xfrm>
            <a:off x="431624" y="2285848"/>
            <a:ext cx="8839201" cy="32381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1"/>
          <p:cNvSpPr/>
          <p:nvPr/>
        </p:nvSpPr>
        <p:spPr>
          <a:xfrm>
            <a:off x="5279923" y="7354529"/>
            <a:ext cx="2723535" cy="20514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21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TICKET DE SALIDA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21"/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TERMINAR: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531" y="2890682"/>
            <a:ext cx="2963594" cy="4629223"/>
          </a:xfrm>
          <a:prstGeom prst="rect">
            <a:avLst/>
          </a:prstGeom>
        </p:spPr>
      </p:pic>
      <p:sp>
        <p:nvSpPr>
          <p:cNvPr id="16" name="Google Shape;445;p20"/>
          <p:cNvSpPr txBox="1"/>
          <p:nvPr/>
        </p:nvSpPr>
        <p:spPr>
          <a:xfrm>
            <a:off x="958647" y="3788886"/>
            <a:ext cx="5107856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ts val="2100"/>
              </a:lnSpc>
            </a:pPr>
            <a:r>
              <a:rPr lang="en-US" sz="2000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ALMACENAMIENTO DE </a:t>
            </a:r>
          </a:p>
          <a:p>
            <a:pPr lvl="0">
              <a:lnSpc>
                <a:spcPts val="2100"/>
              </a:lnSpc>
            </a:pPr>
            <a:r>
              <a:rPr lang="es-CL" sz="20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</a:t>
            </a:r>
            <a:r>
              <a:rPr lang="es-CL" sz="20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PELIGROSAS SEG</a:t>
            </a:r>
            <a:r>
              <a:rPr lang="es-CL" sz="20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lang="es-CL" sz="2000" b="1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ts val="2100"/>
              </a:lnSpc>
            </a:pPr>
            <a:endParaRPr lang="es-CL" sz="2000" b="1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15000"/>
              </a:lnSpc>
            </a:pPr>
            <a:r>
              <a:rPr lang="es-CL" sz="1600" dirty="0">
                <a:latin typeface="Calibri"/>
                <a:ea typeface="Calibri"/>
                <a:cs typeface="Calibri"/>
                <a:sym typeface="Calibri"/>
              </a:rPr>
              <a:t>¡No olvides contestar la Autoevaluación y entregar el Ticket de Salida!</a:t>
            </a:r>
          </a:p>
          <a:p>
            <a:pPr lvl="0">
              <a:lnSpc>
                <a:spcPct val="115000"/>
              </a:lnSpc>
            </a:pPr>
            <a:endParaRPr lang="es-CL" sz="1600" dirty="0"/>
          </a:p>
          <a:p>
            <a:pPr lvl="0">
              <a:lnSpc>
                <a:spcPct val="115000"/>
              </a:lnSpc>
            </a:pPr>
            <a:r>
              <a:rPr lang="es-CL" sz="21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¡Hasta la próxima! </a:t>
            </a:r>
            <a:endParaRPr lang="es-CL" sz="2100" b="1" dirty="0">
              <a:solidFill>
                <a:srgbClr val="ED6B00"/>
              </a:solidFill>
            </a:endParaRPr>
          </a:p>
          <a:p>
            <a:r>
              <a:rPr lang="es-CL" sz="1600" dirty="0"/>
              <a:t/>
            </a:r>
            <a:br>
              <a:rPr lang="es-CL" sz="1600" dirty="0"/>
            </a:br>
            <a:endParaRPr sz="1600" b="1" i="0" u="none" strike="noStrike" cap="none" dirty="0">
              <a:solidFill>
                <a:srgbClr val="76384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2" y="4159042"/>
            <a:ext cx="673176" cy="60372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401;p19">
            <a:extLst>
              <a:ext uri="{FF2B5EF4-FFF2-40B4-BE49-F238E27FC236}">
                <a16:creationId xmlns="" xmlns:a16="http://schemas.microsoft.com/office/drawing/2014/main" id="{0FDFF3A5-524B-4776-BB06-40A50213C84C}"/>
              </a:ext>
            </a:extLst>
          </p:cNvPr>
          <p:cNvSpPr txBox="1"/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ANTES DE COMENZAR </a:t>
            </a: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A TRABAJAR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402;p19">
            <a:extLst>
              <a:ext uri="{FF2B5EF4-FFF2-40B4-BE49-F238E27FC236}">
                <a16:creationId xmlns="" xmlns:a16="http://schemas.microsoft.com/office/drawing/2014/main" id="{15D4EC58-B3F7-41C2-A798-937873DA8B83}"/>
              </a:ext>
            </a:extLst>
          </p:cNvPr>
          <p:cNvSpPr txBox="1"/>
          <p:nvPr/>
        </p:nvSpPr>
        <p:spPr>
          <a:xfrm>
            <a:off x="375977" y="1392244"/>
            <a:ext cx="7017881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TOMA LAS SIGUIENTES </a:t>
            </a: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PRECAUCIONES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="" xmlns:a16="http://schemas.microsoft.com/office/drawing/2014/main" id="{124C0653-E5B1-424A-8EB0-B52CB3E079D2}"/>
              </a:ext>
            </a:extLst>
          </p:cNvPr>
          <p:cNvGrpSpPr/>
          <p:nvPr/>
        </p:nvGrpSpPr>
        <p:grpSpPr>
          <a:xfrm>
            <a:off x="-4655" y="4568183"/>
            <a:ext cx="5870763" cy="783005"/>
            <a:chOff x="-4655" y="4354713"/>
            <a:chExt cx="5870763" cy="783005"/>
          </a:xfrm>
        </p:grpSpPr>
        <p:sp>
          <p:nvSpPr>
            <p:cNvPr id="40" name="Google Shape;406;p19">
              <a:extLst>
                <a:ext uri="{FF2B5EF4-FFF2-40B4-BE49-F238E27FC236}">
                  <a16:creationId xmlns="" xmlns:a16="http://schemas.microsoft.com/office/drawing/2014/main" id="{F1192717-47FA-4631-8C1B-328B704FD44E}"/>
                </a:ext>
              </a:extLst>
            </p:cNvPr>
            <p:cNvSpPr txBox="1"/>
            <p:nvPr/>
          </p:nvSpPr>
          <p:spPr>
            <a:xfrm>
              <a:off x="1284454" y="4468470"/>
              <a:ext cx="4581654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Trabajar en equipo,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cuidando la integridad física y emocional de todos y todas.</a:t>
              </a:r>
              <a:endParaRPr sz="16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1" name="Google Shape;422;p19">
              <a:extLst>
                <a:ext uri="{FF2B5EF4-FFF2-40B4-BE49-F238E27FC236}">
                  <a16:creationId xmlns="" xmlns:a16="http://schemas.microsoft.com/office/drawing/2014/main" id="{B3A1820B-40E4-4F07-B249-508BD9B2F5D2}"/>
                </a:ext>
              </a:extLst>
            </p:cNvPr>
            <p:cNvSpPr/>
            <p:nvPr/>
          </p:nvSpPr>
          <p:spPr>
            <a:xfrm rot="5400000">
              <a:off x="171526" y="4178532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="" xmlns:a16="http://schemas.microsoft.com/office/drawing/2014/main" id="{C50ABEDC-347F-4581-9501-C45EE7AA2D3A}"/>
              </a:ext>
            </a:extLst>
          </p:cNvPr>
          <p:cNvGrpSpPr/>
          <p:nvPr/>
        </p:nvGrpSpPr>
        <p:grpSpPr>
          <a:xfrm>
            <a:off x="-4655" y="3697448"/>
            <a:ext cx="6661094" cy="783005"/>
            <a:chOff x="-4655" y="3461842"/>
            <a:chExt cx="6661094" cy="783005"/>
          </a:xfrm>
        </p:grpSpPr>
        <p:sp>
          <p:nvSpPr>
            <p:cNvPr id="43" name="Google Shape;414;p19">
              <a:extLst>
                <a:ext uri="{FF2B5EF4-FFF2-40B4-BE49-F238E27FC236}">
                  <a16:creationId xmlns="" xmlns:a16="http://schemas.microsoft.com/office/drawing/2014/main" id="{F49FF955-C057-477B-A804-AB15F691A12A}"/>
                </a:ext>
              </a:extLst>
            </p:cNvPr>
            <p:cNvSpPr txBox="1"/>
            <p:nvPr/>
          </p:nvSpPr>
          <p:spPr>
            <a:xfrm>
              <a:off x="1284454" y="3556270"/>
              <a:ext cx="537198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Intentar siempre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dar lo mejor de ti, 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buscando ser eficiente al cumplir los objetivos.</a:t>
              </a:r>
              <a:endParaRPr sz="1600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Google Shape;419;p19">
              <a:extLst>
                <a:ext uri="{FF2B5EF4-FFF2-40B4-BE49-F238E27FC236}">
                  <a16:creationId xmlns="" xmlns:a16="http://schemas.microsoft.com/office/drawing/2014/main" id="{8259A03E-CE3C-4D4F-8703-9B61560C7108}"/>
                </a:ext>
              </a:extLst>
            </p:cNvPr>
            <p:cNvSpPr/>
            <p:nvPr/>
          </p:nvSpPr>
          <p:spPr>
            <a:xfrm rot="5400000">
              <a:off x="171526" y="3285661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="" xmlns:a16="http://schemas.microsoft.com/office/drawing/2014/main" id="{B32CBD7A-680C-4B88-928B-88B2818EC2CD}"/>
              </a:ext>
            </a:extLst>
          </p:cNvPr>
          <p:cNvGrpSpPr/>
          <p:nvPr/>
        </p:nvGrpSpPr>
        <p:grpSpPr>
          <a:xfrm>
            <a:off x="-4655" y="1955978"/>
            <a:ext cx="9223735" cy="783005"/>
            <a:chOff x="-4655" y="1788831"/>
            <a:chExt cx="9223735" cy="783005"/>
          </a:xfrm>
        </p:grpSpPr>
        <p:sp>
          <p:nvSpPr>
            <p:cNvPr id="46" name="Google Shape;404;p19">
              <a:extLst>
                <a:ext uri="{FF2B5EF4-FFF2-40B4-BE49-F238E27FC236}">
                  <a16:creationId xmlns="" xmlns:a16="http://schemas.microsoft.com/office/drawing/2014/main" id="{6DC9A994-60E0-4B85-A57F-B320CA66CC99}"/>
                </a:ext>
              </a:extLst>
            </p:cNvPr>
            <p:cNvSpPr txBox="1"/>
            <p:nvPr/>
          </p:nvSpPr>
          <p:spPr>
            <a:xfrm>
              <a:off x="1284454" y="2011076"/>
              <a:ext cx="7934626" cy="338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Usar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EPP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adecuados cuando corresponda.</a:t>
              </a:r>
              <a:endParaRPr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47" name="Google Shape;412;p19">
              <a:extLst>
                <a:ext uri="{FF2B5EF4-FFF2-40B4-BE49-F238E27FC236}">
                  <a16:creationId xmlns="" xmlns:a16="http://schemas.microsoft.com/office/drawing/2014/main" id="{D813D707-33AB-4D57-B266-09507F235989}"/>
                </a:ext>
              </a:extLst>
            </p:cNvPr>
            <p:cNvSpPr/>
            <p:nvPr/>
          </p:nvSpPr>
          <p:spPr>
            <a:xfrm rot="5400000">
              <a:off x="171526" y="1612650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="" xmlns:a16="http://schemas.microsoft.com/office/drawing/2014/main" id="{3BFFA8D1-5928-498A-A263-ECA3B852E5D0}"/>
              </a:ext>
            </a:extLst>
          </p:cNvPr>
          <p:cNvGrpSpPr/>
          <p:nvPr/>
        </p:nvGrpSpPr>
        <p:grpSpPr>
          <a:xfrm>
            <a:off x="-4655" y="2826713"/>
            <a:ext cx="6103238" cy="783005"/>
            <a:chOff x="-4655" y="2568971"/>
            <a:chExt cx="6103238" cy="783005"/>
          </a:xfrm>
        </p:grpSpPr>
        <p:sp>
          <p:nvSpPr>
            <p:cNvPr id="49" name="Google Shape;405;p19">
              <a:extLst>
                <a:ext uri="{FF2B5EF4-FFF2-40B4-BE49-F238E27FC236}">
                  <a16:creationId xmlns="" xmlns:a16="http://schemas.microsoft.com/office/drawing/2014/main" id="{E6B96914-0763-487B-A2EA-C9DD03B3BCCF}"/>
                </a:ext>
              </a:extLst>
            </p:cNvPr>
            <p:cNvSpPr txBox="1"/>
            <p:nvPr/>
          </p:nvSpPr>
          <p:spPr>
            <a:xfrm>
              <a:off x="1284454" y="2659480"/>
              <a:ext cx="481412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/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Utilizar cuidadosamente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equipos, herramientas y artículos de escritorio.</a:t>
              </a:r>
              <a:endParaRPr sz="16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  <p:sp>
          <p:nvSpPr>
            <p:cNvPr id="50" name="Google Shape;416;p19">
              <a:extLst>
                <a:ext uri="{FF2B5EF4-FFF2-40B4-BE49-F238E27FC236}">
                  <a16:creationId xmlns="" xmlns:a16="http://schemas.microsoft.com/office/drawing/2014/main" id="{8671E924-7E7F-4932-BCB3-90966A48A33B}"/>
                </a:ext>
              </a:extLst>
            </p:cNvPr>
            <p:cNvSpPr/>
            <p:nvPr/>
          </p:nvSpPr>
          <p:spPr>
            <a:xfrm rot="5400000">
              <a:off x="171526" y="2392790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="" xmlns:a16="http://schemas.microsoft.com/office/drawing/2014/main" id="{3CE4DB6C-A0E1-42D7-AA29-2DAE62A4B7F2}"/>
              </a:ext>
            </a:extLst>
          </p:cNvPr>
          <p:cNvGrpSpPr/>
          <p:nvPr/>
        </p:nvGrpSpPr>
        <p:grpSpPr>
          <a:xfrm>
            <a:off x="-4655" y="5438917"/>
            <a:ext cx="6467449" cy="783005"/>
            <a:chOff x="-4655" y="5100793"/>
            <a:chExt cx="6467449" cy="783005"/>
          </a:xfrm>
        </p:grpSpPr>
        <p:sp>
          <p:nvSpPr>
            <p:cNvPr id="52" name="Google Shape;406;p19">
              <a:extLst>
                <a:ext uri="{FF2B5EF4-FFF2-40B4-BE49-F238E27FC236}">
                  <a16:creationId xmlns="" xmlns:a16="http://schemas.microsoft.com/office/drawing/2014/main" id="{544BFF40-AC2F-424A-8F8A-48F2023CA311}"/>
                </a:ext>
              </a:extLst>
            </p:cNvPr>
            <p:cNvSpPr txBox="1"/>
            <p:nvPr/>
          </p:nvSpPr>
          <p:spPr>
            <a:xfrm>
              <a:off x="1284454" y="5224717"/>
              <a:ext cx="517834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fontAlgn="base"/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Al finalizar cada actividad, </a:t>
              </a:r>
              <a:r>
                <a:rPr lang="es-CL" sz="1600" b="1" dirty="0">
                  <a:solidFill>
                    <a:srgbClr val="ED6B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ordenar y limpiar </a:t>
              </a:r>
              <a:r>
                <a:rPr lang="es-CL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el área de trabajo, reciclando al máximo los residuos.</a:t>
              </a:r>
            </a:p>
          </p:txBody>
        </p:sp>
        <p:sp>
          <p:nvSpPr>
            <p:cNvPr id="53" name="Google Shape;428;p19">
              <a:extLst>
                <a:ext uri="{FF2B5EF4-FFF2-40B4-BE49-F238E27FC236}">
                  <a16:creationId xmlns="" xmlns:a16="http://schemas.microsoft.com/office/drawing/2014/main" id="{D97D5FB1-716E-46ED-80F7-8046ECAB6087}"/>
                </a:ext>
              </a:extLst>
            </p:cNvPr>
            <p:cNvSpPr/>
            <p:nvPr/>
          </p:nvSpPr>
          <p:spPr>
            <a:xfrm rot="5400000">
              <a:off x="171526" y="4924612"/>
              <a:ext cx="783005" cy="1135367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4" name="Imagen 53">
            <a:extLst>
              <a:ext uri="{FF2B5EF4-FFF2-40B4-BE49-F238E27FC236}">
                <a16:creationId xmlns="" xmlns:a16="http://schemas.microsoft.com/office/drawing/2014/main" id="{B72BB98E-6C02-4744-AD70-98F06903F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33" y="1565094"/>
            <a:ext cx="3816532" cy="6006178"/>
          </a:xfrm>
          <a:prstGeom prst="rect">
            <a:avLst/>
          </a:prstGeom>
        </p:spPr>
      </p:pic>
      <p:pic>
        <p:nvPicPr>
          <p:cNvPr id="55" name="Gráfico 54">
            <a:extLst>
              <a:ext uri="{FF2B5EF4-FFF2-40B4-BE49-F238E27FC236}">
                <a16:creationId xmlns="" xmlns:a16="http://schemas.microsoft.com/office/drawing/2014/main" id="{B901623C-DC93-4DC3-BE1C-7CBA481A4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039" y="2952090"/>
            <a:ext cx="522086" cy="522086"/>
          </a:xfrm>
          <a:prstGeom prst="rect">
            <a:avLst/>
          </a:prstGeom>
        </p:spPr>
      </p:pic>
      <p:pic>
        <p:nvPicPr>
          <p:cNvPr id="80" name="Gráfico 79">
            <a:extLst>
              <a:ext uri="{FF2B5EF4-FFF2-40B4-BE49-F238E27FC236}">
                <a16:creationId xmlns="" xmlns:a16="http://schemas.microsoft.com/office/drawing/2014/main" id="{02965E70-4FFB-4105-984A-0DE24E9DA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5941" y="2130681"/>
            <a:ext cx="502282" cy="502282"/>
          </a:xfrm>
          <a:prstGeom prst="rect">
            <a:avLst/>
          </a:prstGeom>
        </p:spPr>
      </p:pic>
      <p:pic>
        <p:nvPicPr>
          <p:cNvPr id="81" name="Gráfico 80">
            <a:extLst>
              <a:ext uri="{FF2B5EF4-FFF2-40B4-BE49-F238E27FC236}">
                <a16:creationId xmlns="" xmlns:a16="http://schemas.microsoft.com/office/drawing/2014/main" id="{D4B8BC83-3F23-465A-89DA-D33117CE9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358" y="5579402"/>
            <a:ext cx="507448" cy="507448"/>
          </a:xfrm>
          <a:prstGeom prst="rect">
            <a:avLst/>
          </a:prstGeom>
        </p:spPr>
      </p:pic>
      <p:pic>
        <p:nvPicPr>
          <p:cNvPr id="82" name="Gráfico 81">
            <a:extLst>
              <a:ext uri="{FF2B5EF4-FFF2-40B4-BE49-F238E27FC236}">
                <a16:creationId xmlns="" xmlns:a16="http://schemas.microsoft.com/office/drawing/2014/main" id="{62D65AA8-E411-410A-9A02-568E0F775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3597" y="4705564"/>
            <a:ext cx="486970" cy="486970"/>
          </a:xfrm>
          <a:prstGeom prst="rect">
            <a:avLst/>
          </a:prstGeom>
        </p:spPr>
      </p:pic>
      <p:pic>
        <p:nvPicPr>
          <p:cNvPr id="83" name="Gráfico 82">
            <a:extLst>
              <a:ext uri="{FF2B5EF4-FFF2-40B4-BE49-F238E27FC236}">
                <a16:creationId xmlns="" xmlns:a16="http://schemas.microsoft.com/office/drawing/2014/main" id="{FE70C627-3C00-4771-A8C4-5AB4150731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340" y="3862484"/>
            <a:ext cx="483485" cy="48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53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9;p3"/>
          <p:cNvSpPr txBox="1"/>
          <p:nvPr/>
        </p:nvSpPr>
        <p:spPr>
          <a:xfrm>
            <a:off x="358671" y="2080424"/>
            <a:ext cx="2768317" cy="318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ctr"/>
            <a:r>
              <a:rPr lang="es-ES" b="1" dirty="0" smtClean="0">
                <a:latin typeface="Calibri" panose="020F0502020204030204" pitchFamily="34" charset="0"/>
              </a:rPr>
              <a:t>OA5</a:t>
            </a:r>
            <a:r>
              <a:rPr lang="es-ES" dirty="0" smtClean="0">
                <a:latin typeface="Calibri" panose="020F0502020204030204" pitchFamily="34" charset="0"/>
              </a:rPr>
              <a:t> Prevenir </a:t>
            </a:r>
            <a:r>
              <a:rPr lang="es-ES" dirty="0">
                <a:latin typeface="Calibri" panose="020F0502020204030204" pitchFamily="34" charset="0"/>
              </a:rPr>
              <a:t>riesgos de accidentes laborales, mediante la aplicación de normas básicas de seguridad en zonas de almacenamiento y distribución y el reconocimiento de la rotulación internacional de sustancias peligrosas. 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OA Genérico</a:t>
            </a:r>
          </a:p>
          <a:p>
            <a:r>
              <a:rPr lang="es-CL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- K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CL" dirty="0"/>
              <a:t/>
            </a:r>
            <a:br>
              <a:rPr lang="es-CL" dirty="0"/>
            </a:br>
            <a:endParaRPr b="1" i="0" u="none" strike="noStrike" cap="none" dirty="0">
              <a:solidFill>
                <a:srgbClr val="76384D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4" name="Google Shape;101;p3"/>
          <p:cNvSpPr/>
          <p:nvPr/>
        </p:nvSpPr>
        <p:spPr>
          <a:xfrm>
            <a:off x="252573" y="1472659"/>
            <a:ext cx="2980513" cy="4711831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96;p3"/>
          <p:cNvSpPr txBox="1"/>
          <p:nvPr/>
        </p:nvSpPr>
        <p:spPr>
          <a:xfrm>
            <a:off x="358671" y="1952515"/>
            <a:ext cx="2768317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OBJETIVO DE APRENDIZAJE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51" y="1090895"/>
            <a:ext cx="821157" cy="782964"/>
          </a:xfrm>
          <a:prstGeom prst="rect">
            <a:avLst/>
          </a:prstGeom>
        </p:spPr>
      </p:pic>
      <p:sp>
        <p:nvSpPr>
          <p:cNvPr id="42" name="Google Shape;101;p3"/>
          <p:cNvSpPr/>
          <p:nvPr/>
        </p:nvSpPr>
        <p:spPr>
          <a:xfrm>
            <a:off x="3362219" y="1472660"/>
            <a:ext cx="2980513" cy="4711830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99;p3"/>
          <p:cNvSpPr txBox="1"/>
          <p:nvPr/>
        </p:nvSpPr>
        <p:spPr>
          <a:xfrm>
            <a:off x="3469049" y="2430625"/>
            <a:ext cx="2701771" cy="2317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ctr"/>
            <a:r>
              <a:rPr lang="es-ES" b="1" dirty="0" smtClean="0">
                <a:latin typeface="Calibri" panose="020F0502020204030204" pitchFamily="34" charset="0"/>
              </a:rPr>
              <a:t>2. </a:t>
            </a:r>
            <a:r>
              <a:rPr lang="es-ES" dirty="0" smtClean="0">
                <a:latin typeface="Calibri" panose="020F0502020204030204" pitchFamily="34" charset="0"/>
              </a:rPr>
              <a:t>Detecta </a:t>
            </a:r>
            <a:r>
              <a:rPr lang="es-ES" dirty="0">
                <a:latin typeface="Calibri" panose="020F0502020204030204" pitchFamily="34" charset="0"/>
              </a:rPr>
              <a:t>la rotulación internacional de sustancias peligrosas que se manejan en bodega, según las</a:t>
            </a:r>
            <a:br>
              <a:rPr lang="es-ES" dirty="0">
                <a:latin typeface="Calibri" panose="020F0502020204030204" pitchFamily="34" charset="0"/>
              </a:rPr>
            </a:br>
            <a:r>
              <a:rPr lang="es-ES" dirty="0">
                <a:latin typeface="Calibri" panose="020F0502020204030204" pitchFamily="34" charset="0"/>
              </a:rPr>
              <a:t>normas de seguridad vigente</a:t>
            </a:r>
          </a:p>
        </p:txBody>
      </p:sp>
      <p:sp>
        <p:nvSpPr>
          <p:cNvPr id="22" name="Google Shape;96;p3"/>
          <p:cNvSpPr txBox="1"/>
          <p:nvPr/>
        </p:nvSpPr>
        <p:spPr>
          <a:xfrm>
            <a:off x="3561636" y="1952515"/>
            <a:ext cx="260918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APRENDIZAJE ESPERADO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650" y="1090895"/>
            <a:ext cx="821157" cy="782964"/>
          </a:xfrm>
          <a:prstGeom prst="rect">
            <a:avLst/>
          </a:prstGeom>
        </p:spPr>
      </p:pic>
      <p:sp>
        <p:nvSpPr>
          <p:cNvPr id="43" name="Google Shape;101;p3"/>
          <p:cNvSpPr/>
          <p:nvPr/>
        </p:nvSpPr>
        <p:spPr>
          <a:xfrm>
            <a:off x="6473043" y="1472660"/>
            <a:ext cx="2980513" cy="4711830"/>
          </a:xfrm>
          <a:prstGeom prst="roundRect">
            <a:avLst>
              <a:gd name="adj" fmla="val 842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99;p3"/>
          <p:cNvSpPr txBox="1"/>
          <p:nvPr/>
        </p:nvSpPr>
        <p:spPr>
          <a:xfrm>
            <a:off x="6563541" y="2430625"/>
            <a:ext cx="2872170" cy="3957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ctr"/>
            <a:r>
              <a:rPr lang="es-ES" b="1" dirty="0" smtClean="0">
                <a:latin typeface="Calibri" panose="020F0502020204030204" pitchFamily="34" charset="0"/>
              </a:rPr>
              <a:t>2.3</a:t>
            </a:r>
            <a:r>
              <a:rPr lang="es-ES" dirty="0" smtClean="0">
                <a:latin typeface="Calibri" panose="020F0502020204030204" pitchFamily="34" charset="0"/>
              </a:rPr>
              <a:t> Determina </a:t>
            </a:r>
            <a:r>
              <a:rPr lang="es-ES" dirty="0">
                <a:latin typeface="Calibri" panose="020F0502020204030204" pitchFamily="34" charset="0"/>
              </a:rPr>
              <a:t>según los productos, el tipo de </a:t>
            </a:r>
            <a:r>
              <a:rPr lang="es-ES" dirty="0" smtClean="0">
                <a:latin typeface="Calibri" panose="020F0502020204030204" pitchFamily="34" charset="0"/>
              </a:rPr>
              <a:t>almacenaje a utilizar dando </a:t>
            </a:r>
            <a:r>
              <a:rPr lang="es-ES" dirty="0">
                <a:latin typeface="Calibri" panose="020F0502020204030204" pitchFamily="34" charset="0"/>
              </a:rPr>
              <a:t>cumplimiento a las disposiciones </a:t>
            </a:r>
            <a:r>
              <a:rPr lang="es-ES" dirty="0" smtClean="0">
                <a:latin typeface="Calibri" panose="020F0502020204030204" pitchFamily="34" charset="0"/>
              </a:rPr>
              <a:t>de seguridad </a:t>
            </a:r>
            <a:r>
              <a:rPr lang="es-ES" dirty="0">
                <a:latin typeface="Calibri" panose="020F0502020204030204" pitchFamily="34" charset="0"/>
              </a:rPr>
              <a:t>vigentes.</a:t>
            </a:r>
          </a:p>
        </p:txBody>
      </p:sp>
      <p:sp>
        <p:nvSpPr>
          <p:cNvPr id="25" name="Google Shape;96;p3"/>
          <p:cNvSpPr txBox="1"/>
          <p:nvPr/>
        </p:nvSpPr>
        <p:spPr>
          <a:xfrm>
            <a:off x="6554516" y="1952515"/>
            <a:ext cx="286226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CRITERIOS DE EVALUACIÓN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68" y="1090895"/>
            <a:ext cx="821157" cy="78296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737" y="4620261"/>
            <a:ext cx="3103843" cy="2466270"/>
          </a:xfrm>
          <a:prstGeom prst="rect">
            <a:avLst/>
          </a:prstGeom>
        </p:spPr>
      </p:pic>
      <p:pic>
        <p:nvPicPr>
          <p:cNvPr id="15" name="Imagen 43" descr="Imagen 4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flipH="1">
            <a:off x="3588296" y="3757726"/>
            <a:ext cx="3025212" cy="4082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0783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86551" y="4110154"/>
            <a:ext cx="4845900" cy="1036492"/>
            <a:chOff x="386551" y="4102397"/>
            <a:chExt cx="4845900" cy="1036492"/>
          </a:xfrm>
        </p:grpSpPr>
        <p:sp>
          <p:nvSpPr>
            <p:cNvPr id="45" name="Google Shape;101;p3"/>
            <p:cNvSpPr/>
            <p:nvPr/>
          </p:nvSpPr>
          <p:spPr>
            <a:xfrm>
              <a:off x="574651" y="4102397"/>
              <a:ext cx="4657800" cy="1036492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rupo 45"/>
            <p:cNvGrpSpPr/>
            <p:nvPr/>
          </p:nvGrpSpPr>
          <p:grpSpPr>
            <a:xfrm>
              <a:off x="386551" y="4409528"/>
              <a:ext cx="391110" cy="385800"/>
              <a:chOff x="375767" y="3500053"/>
              <a:chExt cx="376200" cy="385800"/>
            </a:xfrm>
          </p:grpSpPr>
          <p:sp>
            <p:nvSpPr>
              <p:cNvPr id="47" name="Google Shape;103;p3"/>
              <p:cNvSpPr/>
              <p:nvPr/>
            </p:nvSpPr>
            <p:spPr>
              <a:xfrm>
                <a:off x="375767" y="3500053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04;p3"/>
              <p:cNvSpPr txBox="1"/>
              <p:nvPr/>
            </p:nvSpPr>
            <p:spPr>
              <a:xfrm>
                <a:off x="385292" y="3500053"/>
                <a:ext cx="3003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" name="Google Shape;99;p3"/>
            <p:cNvSpPr txBox="1"/>
            <p:nvPr/>
          </p:nvSpPr>
          <p:spPr>
            <a:xfrm>
              <a:off x="949350" y="4333328"/>
              <a:ext cx="4218187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115000"/>
                </a:lnSpc>
                <a:buSzPts val="1600"/>
                <a:defRPr sz="1600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s-ES" dirty="0"/>
                <a:t>Identificamos las especificaciones técnicas para los almacenes utilizados en operaciones logísticas de sustancias peligrosas.</a:t>
              </a:r>
              <a:endParaRPr lang="es-ES" dirty="0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375975" y="3137068"/>
            <a:ext cx="4845900" cy="883650"/>
            <a:chOff x="375767" y="3098701"/>
            <a:chExt cx="4845900" cy="883650"/>
          </a:xfrm>
        </p:grpSpPr>
        <p:sp>
          <p:nvSpPr>
            <p:cNvPr id="101" name="Google Shape;101;p3"/>
            <p:cNvSpPr/>
            <p:nvPr/>
          </p:nvSpPr>
          <p:spPr>
            <a:xfrm>
              <a:off x="563867" y="3098701"/>
              <a:ext cx="4657800" cy="883650"/>
            </a:xfrm>
            <a:prstGeom prst="roundRect">
              <a:avLst>
                <a:gd name="adj" fmla="val 1666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" name="Grupo 3"/>
            <p:cNvGrpSpPr/>
            <p:nvPr/>
          </p:nvGrpSpPr>
          <p:grpSpPr>
            <a:xfrm>
              <a:off x="375767" y="3342864"/>
              <a:ext cx="376200" cy="395325"/>
              <a:chOff x="375767" y="3437085"/>
              <a:chExt cx="376200" cy="395325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375767" y="3446610"/>
                <a:ext cx="376200" cy="385800"/>
              </a:xfrm>
              <a:prstGeom prst="roundRect">
                <a:avLst>
                  <a:gd name="adj" fmla="val 16667"/>
                </a:avLst>
              </a:prstGeom>
              <a:solidFill>
                <a:srgbClr val="ED6B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 txBox="1"/>
              <p:nvPr/>
            </p:nvSpPr>
            <p:spPr>
              <a:xfrm>
                <a:off x="385292" y="3437085"/>
                <a:ext cx="300300" cy="38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</a:pPr>
                <a:r>
                  <a:rPr lang="en-US" sz="2800" b="1" i="0" u="none" strike="noStrike" cap="none" dirty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9" name="Google Shape;99;p3"/>
            <p:cNvSpPr txBox="1"/>
            <p:nvPr/>
          </p:nvSpPr>
          <p:spPr>
            <a:xfrm>
              <a:off x="938567" y="3271426"/>
              <a:ext cx="4224002" cy="53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lnSpc>
                  <a:spcPct val="115000"/>
                </a:lnSpc>
                <a:buSzPts val="1600"/>
                <a:defRPr sz="1600"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s-ES" dirty="0"/>
                <a:t>Reconocimos las exigencias específicas para el bodegaje de las sustancias peligrosas revisando normativas de marcado, etiquetado y rotulado.</a:t>
              </a:r>
              <a:endParaRPr lang="es-ES" dirty="0"/>
            </a:p>
          </p:txBody>
        </p:sp>
      </p:grpSp>
      <p:sp>
        <p:nvSpPr>
          <p:cNvPr id="44" name="Elipse 43">
            <a:extLst>
              <a:ext uri="{FF2B5EF4-FFF2-40B4-BE49-F238E27FC236}">
                <a16:creationId xmlns="" xmlns:a16="http://schemas.microsoft.com/office/drawing/2014/main" id="{97F78E1C-2545-824E-8231-C7C3CD4E3C3F}"/>
              </a:ext>
            </a:extLst>
          </p:cNvPr>
          <p:cNvSpPr/>
          <p:nvPr/>
        </p:nvSpPr>
        <p:spPr>
          <a:xfrm>
            <a:off x="5026616" y="3630160"/>
            <a:ext cx="696535" cy="696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5" name="Google Shape;95;p3"/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¿QUÉ APRENDIMOS LA ACTIVIDAD ANTERIOR?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574651" y="2261129"/>
            <a:ext cx="4778400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DE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1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b="0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70;p14">
            <a:extLst>
              <a:ext uri="{FF2B5EF4-FFF2-40B4-BE49-F238E27FC236}">
                <a16:creationId xmlns="" xmlns:a16="http://schemas.microsoft.com/office/drawing/2014/main" id="{3C5EA18A-4979-4B4F-89E8-76D78BAC99AB}"/>
              </a:ext>
            </a:extLst>
          </p:cNvPr>
          <p:cNvSpPr txBox="1">
            <a:spLocks/>
          </p:cNvSpPr>
          <p:nvPr/>
        </p:nvSpPr>
        <p:spPr>
          <a:xfrm>
            <a:off x="366450" y="1220100"/>
            <a:ext cx="4700400" cy="1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CL" b="1" dirty="0"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RECORDEMOS</a:t>
            </a:r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  <a:p>
            <a:endParaRPr lang="x-none" b="1" dirty="0">
              <a:latin typeface="Calibri" panose="020F0502020204030204" pitchFamily="34" charset="0"/>
              <a:ea typeface="Roboto"/>
              <a:cs typeface="Calibri" panose="020F0502020204030204" pitchFamily="34" charset="0"/>
              <a:sym typeface="Roboto"/>
            </a:endParaRP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18" y="2513152"/>
            <a:ext cx="4828328" cy="457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1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D77B6E11-D9AE-4A5F-9660-E8DD3EEC3753}"/>
              </a:ext>
            </a:extLst>
          </p:cNvPr>
          <p:cNvGrpSpPr/>
          <p:nvPr/>
        </p:nvGrpSpPr>
        <p:grpSpPr>
          <a:xfrm flipH="1">
            <a:off x="536223" y="2849815"/>
            <a:ext cx="6150904" cy="2211977"/>
            <a:chOff x="2925201" y="3559924"/>
            <a:chExt cx="6239420" cy="2076024"/>
          </a:xfrm>
        </p:grpSpPr>
        <p:sp>
          <p:nvSpPr>
            <p:cNvPr id="10" name="Google Shape;101;p3">
              <a:extLst>
                <a:ext uri="{FF2B5EF4-FFF2-40B4-BE49-F238E27FC236}">
                  <a16:creationId xmlns="" xmlns:a16="http://schemas.microsoft.com/office/drawing/2014/main" id="{368B27C5-C729-4EF7-BCEE-E61293D7EDB2}"/>
                </a:ext>
              </a:extLst>
            </p:cNvPr>
            <p:cNvSpPr/>
            <p:nvPr/>
          </p:nvSpPr>
          <p:spPr>
            <a:xfrm>
              <a:off x="3613811" y="3559924"/>
              <a:ext cx="5550810" cy="2076024"/>
            </a:xfrm>
            <a:prstGeom prst="roundRect">
              <a:avLst>
                <a:gd name="adj" fmla="val 16667"/>
              </a:avLst>
            </a:prstGeom>
            <a:solidFill>
              <a:srgbClr val="F7E3D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Triángulo isósceles 10">
              <a:extLst>
                <a:ext uri="{FF2B5EF4-FFF2-40B4-BE49-F238E27FC236}">
                  <a16:creationId xmlns="" xmlns:a16="http://schemas.microsoft.com/office/drawing/2014/main" id="{F0C0907F-2900-47AB-966B-19AC54AA02B2}"/>
                </a:ext>
              </a:extLst>
            </p:cNvPr>
            <p:cNvSpPr/>
            <p:nvPr/>
          </p:nvSpPr>
          <p:spPr>
            <a:xfrm rot="14571043">
              <a:off x="3220169" y="4877112"/>
              <a:ext cx="432619" cy="1022555"/>
            </a:xfrm>
            <a:prstGeom prst="triangle">
              <a:avLst/>
            </a:prstGeom>
            <a:solidFill>
              <a:srgbClr val="F7E3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</p:grpSp>
      <p:sp>
        <p:nvSpPr>
          <p:cNvPr id="12" name="Google Shape;95;p3">
            <a:extLst>
              <a:ext uri="{FF2B5EF4-FFF2-40B4-BE49-F238E27FC236}">
                <a16:creationId xmlns="" xmlns:a16="http://schemas.microsoft.com/office/drawing/2014/main" id="{58F5F296-3CA4-4714-8C1A-BD706AA0F406}"/>
              </a:ext>
            </a:extLst>
          </p:cNvPr>
          <p:cNvSpPr txBox="1"/>
          <p:nvPr/>
        </p:nvSpPr>
        <p:spPr>
          <a:xfrm>
            <a:off x="375975" y="1373700"/>
            <a:ext cx="6962433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DE CONOCIMIENTO PREVIOS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9;p3">
            <a:extLst>
              <a:ext uri="{FF2B5EF4-FFF2-40B4-BE49-F238E27FC236}">
                <a16:creationId xmlns="" xmlns:a16="http://schemas.microsoft.com/office/drawing/2014/main" id="{A650AD44-6AC0-45D4-A81F-9E3C6BF12DE0}"/>
              </a:ext>
            </a:extLst>
          </p:cNvPr>
          <p:cNvSpPr txBox="1"/>
          <p:nvPr/>
        </p:nvSpPr>
        <p:spPr>
          <a:xfrm>
            <a:off x="794235" y="3376955"/>
            <a:ext cx="4995614" cy="115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CL" dirty="0">
                <a:latin typeface="Calibri"/>
                <a:cs typeface="Calibri"/>
              </a:rPr>
              <a:t>Para revisar los aprendizajes trabajados en la actividad anterior, te invitamos a reunirte en equipos de trabajo, con no más de 4 integrantes, y responder las siguientes interrogantes, utilizando la aplicación “Kahoot!”.  </a:t>
            </a:r>
          </a:p>
          <a:p>
            <a:pPr algn="just"/>
            <a:endParaRPr lang="es-CL" dirty="0">
              <a:latin typeface="Calibri"/>
              <a:cs typeface="Calibri"/>
            </a:endParaRPr>
          </a:p>
        </p:txBody>
      </p:sp>
      <p:sp>
        <p:nvSpPr>
          <p:cNvPr id="14" name="Google Shape;318;p12">
            <a:extLst>
              <a:ext uri="{FF2B5EF4-FFF2-40B4-BE49-F238E27FC236}">
                <a16:creationId xmlns="" xmlns:a16="http://schemas.microsoft.com/office/drawing/2014/main" id="{A3431F3C-E7DB-41CC-BABF-4AF3CA023A32}"/>
              </a:ext>
            </a:extLst>
          </p:cNvPr>
          <p:cNvSpPr txBox="1"/>
          <p:nvPr/>
        </p:nvSpPr>
        <p:spPr>
          <a:xfrm>
            <a:off x="794235" y="5919137"/>
            <a:ext cx="6102953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Ahora te invitamos a seguir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100" dirty="0">
                <a:solidFill>
                  <a:srgbClr val="A93501"/>
                </a:solidFill>
                <a:latin typeface="Calibri"/>
                <a:cs typeface="Calibri"/>
                <a:sym typeface="Calibri"/>
              </a:rPr>
              <a:t>revisando la presentación</a:t>
            </a:r>
            <a:endParaRPr sz="2100" dirty="0">
              <a:solidFill>
                <a:srgbClr val="A93501"/>
              </a:solidFill>
              <a:latin typeface="Calibri"/>
              <a:cs typeface="Calibri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1D1E3407-EAD5-436E-AFAD-4A26A5917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447" y="4204447"/>
            <a:ext cx="3656487" cy="34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02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"/>
          <p:cNvSpPr txBox="1"/>
          <p:nvPr/>
        </p:nvSpPr>
        <p:spPr>
          <a:xfrm>
            <a:off x="4063852" y="2248111"/>
            <a:ext cx="493240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C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 término de la actividad estarás en condiciones de:</a:t>
            </a:r>
            <a:endParaRPr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" name="Google Shape;152;p5"/>
          <p:cNvSpPr/>
          <p:nvPr/>
        </p:nvSpPr>
        <p:spPr>
          <a:xfrm>
            <a:off x="4063852" y="2743201"/>
            <a:ext cx="5081308" cy="1684292"/>
          </a:xfrm>
          <a:prstGeom prst="roundRect">
            <a:avLst>
              <a:gd name="adj" fmla="val 6741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</a:pP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Google Shape;155;p5"/>
          <p:cNvSpPr txBox="1"/>
          <p:nvPr/>
        </p:nvSpPr>
        <p:spPr>
          <a:xfrm>
            <a:off x="4578913" y="3118158"/>
            <a:ext cx="408652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CL" sz="1600" dirty="0">
                <a:latin typeface="Calibri"/>
                <a:cs typeface="Calibri"/>
              </a:rPr>
              <a:t>Comprender las exigencias específicas para el almacenamiento de las sustancias peligrosas según su clase revisando la normativa vigente.</a:t>
            </a:r>
            <a:endParaRPr lang="es-CL" sz="1600" dirty="0">
              <a:latin typeface="Calibri"/>
              <a:cs typeface="Calibri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3895220" y="3267919"/>
            <a:ext cx="375438" cy="362157"/>
            <a:chOff x="8933845" y="4538850"/>
            <a:chExt cx="376200" cy="385800"/>
          </a:xfrm>
        </p:grpSpPr>
        <p:sp>
          <p:nvSpPr>
            <p:cNvPr id="162" name="Google Shape;162;p5"/>
            <p:cNvSpPr/>
            <p:nvPr/>
          </p:nvSpPr>
          <p:spPr>
            <a:xfrm>
              <a:off x="8933845" y="4538850"/>
              <a:ext cx="376200" cy="385800"/>
            </a:xfrm>
            <a:prstGeom prst="roundRect">
              <a:avLst>
                <a:gd name="adj" fmla="val 16667"/>
              </a:avLst>
            </a:prstGeom>
            <a:solidFill>
              <a:srgbClr val="ED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 txBox="1"/>
            <p:nvPr/>
          </p:nvSpPr>
          <p:spPr>
            <a:xfrm>
              <a:off x="8943370" y="4538850"/>
              <a:ext cx="300300" cy="3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28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p5"/>
          <p:cNvSpPr txBox="1"/>
          <p:nvPr/>
        </p:nvSpPr>
        <p:spPr>
          <a:xfrm>
            <a:off x="375975" y="1685069"/>
            <a:ext cx="7374654" cy="4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ALMACENAMIENTO DE </a:t>
            </a:r>
            <a:r>
              <a:rPr lang="en-US" sz="20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</a:t>
            </a:r>
            <a:r>
              <a:rPr lang="en-US" sz="20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PELIGROSAS SEG</a:t>
            </a:r>
            <a:r>
              <a:rPr lang="en-US" sz="20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20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4017018" y="1184197"/>
            <a:ext cx="466492" cy="521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s-ES_tradnl" sz="5000" dirty="0">
                <a:solidFill>
                  <a:srgbClr val="FFB375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5000" b="0" i="0" u="none" strike="noStrike" cap="none" dirty="0">
              <a:solidFill>
                <a:srgbClr val="FFB3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3" y="2382979"/>
            <a:ext cx="2950556" cy="4313787"/>
          </a:xfrm>
          <a:prstGeom prst="rect">
            <a:avLst/>
          </a:prstGeom>
        </p:spPr>
      </p:pic>
      <p:sp>
        <p:nvSpPr>
          <p:cNvPr id="20" name="Google Shape;95;p3"/>
          <p:cNvSpPr txBox="1"/>
          <p:nvPr/>
        </p:nvSpPr>
        <p:spPr>
          <a:xfrm>
            <a:off x="375975" y="1373700"/>
            <a:ext cx="4107535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buSzPts val="2800"/>
            </a:pP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MENÚ DE LA ACTIVIDAD</a:t>
            </a:r>
            <a:endParaRPr lang="en-US" sz="3100" b="1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5;p3">
            <a:extLst>
              <a:ext uri="{FF2B5EF4-FFF2-40B4-BE49-F238E27FC236}">
                <a16:creationId xmlns="" xmlns:a16="http://schemas.microsoft.com/office/drawing/2014/main" id="{DA902FE2-428C-4F72-8568-A81A4E32B238}"/>
              </a:ext>
            </a:extLst>
          </p:cNvPr>
          <p:cNvSpPr txBox="1"/>
          <p:nvPr/>
        </p:nvSpPr>
        <p:spPr>
          <a:xfrm>
            <a:off x="375975" y="1373700"/>
            <a:ext cx="89505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ACTIVIDAD DE MOTIVACIÓN</a:t>
            </a:r>
            <a:endParaRPr sz="3100" b="1" i="0" u="none" strike="noStrike" cap="none" dirty="0">
              <a:solidFill>
                <a:srgbClr val="ED6B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9;p3">
            <a:extLst>
              <a:ext uri="{FF2B5EF4-FFF2-40B4-BE49-F238E27FC236}">
                <a16:creationId xmlns="" xmlns:a16="http://schemas.microsoft.com/office/drawing/2014/main" id="{E89A285E-5E8E-4755-B8D7-A9449F374F36}"/>
              </a:ext>
            </a:extLst>
          </p:cNvPr>
          <p:cNvSpPr txBox="1"/>
          <p:nvPr/>
        </p:nvSpPr>
        <p:spPr>
          <a:xfrm>
            <a:off x="666663" y="2076908"/>
            <a:ext cx="7388954" cy="708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ts val="1920"/>
              </a:lnSpc>
              <a:buSzPts val="1600"/>
            </a:pPr>
            <a:r>
              <a:rPr lang="es-CL" sz="1600" dirty="0">
                <a:latin typeface="Calibri"/>
                <a:cs typeface="Calibri"/>
              </a:rPr>
              <a:t>Antes de comenzar, los invito a revisar el siguiente video y reflexionar en torno a las preguntas planteadas</a:t>
            </a:r>
          </a:p>
        </p:txBody>
      </p:sp>
      <p:sp>
        <p:nvSpPr>
          <p:cNvPr id="8" name="Google Shape;318;p12">
            <a:extLst>
              <a:ext uri="{FF2B5EF4-FFF2-40B4-BE49-F238E27FC236}">
                <a16:creationId xmlns="" xmlns:a16="http://schemas.microsoft.com/office/drawing/2014/main" id="{228B6082-73AC-964E-9DF2-74195A891570}"/>
              </a:ext>
            </a:extLst>
          </p:cNvPr>
          <p:cNvSpPr txBox="1"/>
          <p:nvPr/>
        </p:nvSpPr>
        <p:spPr>
          <a:xfrm>
            <a:off x="666664" y="6116865"/>
            <a:ext cx="4995614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¡</a:t>
            </a:r>
            <a:r>
              <a:rPr lang="es-CL" sz="2100" b="1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Muy bien!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invitamos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profundizar</a:t>
            </a:r>
            <a:r>
              <a:rPr lang="en-US" sz="2100" b="0" i="0" u="none" strike="noStrike" cap="none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0" i="0" u="none" strike="noStrike" cap="none" dirty="0" err="1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revisando</a:t>
            </a:r>
            <a:endParaRPr dirty="0">
              <a:solidFill>
                <a:srgbClr val="ED6B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r>
              <a:rPr lang="en-US" sz="210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siguiente</a:t>
            </a:r>
            <a:r>
              <a:rPr lang="en-US" sz="2100" i="0" u="none" strike="noStrike" cap="none" dirty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i="0" u="none" strike="noStrike" cap="none" dirty="0" err="1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presentación</a:t>
            </a:r>
            <a:endParaRPr dirty="0">
              <a:solidFill>
                <a:srgbClr val="A93501"/>
              </a:solidFill>
            </a:endParaRPr>
          </a:p>
        </p:txBody>
      </p:sp>
      <p:pic>
        <p:nvPicPr>
          <p:cNvPr id="9" name="Gráfico 6">
            <a:extLst>
              <a:ext uri="{FF2B5EF4-FFF2-40B4-BE49-F238E27FC236}">
                <a16:creationId xmlns="" xmlns:a16="http://schemas.microsoft.com/office/drawing/2014/main" id="{01BF9648-4717-1542-95B6-7F6CEB483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488265" y="3544389"/>
            <a:ext cx="2565334" cy="416866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1629EB8A-B4F2-FE43-A018-49908D3B1CAB}"/>
              </a:ext>
            </a:extLst>
          </p:cNvPr>
          <p:cNvSpPr/>
          <p:nvPr/>
        </p:nvSpPr>
        <p:spPr>
          <a:xfrm>
            <a:off x="666661" y="5017338"/>
            <a:ext cx="607054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ES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Debemos conocer las clases de cada sustancia peligrosa antes de almacenar?</a:t>
            </a:r>
          </a:p>
          <a:p>
            <a:r>
              <a:rPr lang="es-CL" b="1" dirty="0" smtClean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qué es importante conocer los protocolos y requisitos para almacenar los diferentes tipos de cilindros de gas?</a:t>
            </a:r>
          </a:p>
          <a:p>
            <a:endParaRPr lang="es-CL" b="1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b="1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b="1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CL" b="1" dirty="0">
              <a:solidFill>
                <a:srgbClr val="ED6B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Logistica_M4_A9_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686" y="2751124"/>
            <a:ext cx="4141052" cy="232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5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73;p6"/>
          <p:cNvGrpSpPr/>
          <p:nvPr/>
        </p:nvGrpSpPr>
        <p:grpSpPr>
          <a:xfrm>
            <a:off x="497580" y="2315254"/>
            <a:ext cx="8059573" cy="1874840"/>
            <a:chOff x="0" y="-1"/>
            <a:chExt cx="7629009" cy="1120881"/>
          </a:xfrm>
        </p:grpSpPr>
        <p:sp>
          <p:nvSpPr>
            <p:cNvPr id="8" name="Rounded Rectangle"/>
            <p:cNvSpPr/>
            <p:nvPr/>
          </p:nvSpPr>
          <p:spPr>
            <a:xfrm>
              <a:off x="0" y="-1"/>
              <a:ext cx="7629009" cy="1120881"/>
            </a:xfrm>
            <a:prstGeom prst="roundRect">
              <a:avLst>
                <a:gd name="adj" fmla="val 5446"/>
              </a:avLst>
            </a:prstGeom>
            <a:solidFill>
              <a:srgbClr val="F7E3D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endParaRPr/>
            </a:p>
          </p:txBody>
        </p:sp>
        <p:sp>
          <p:nvSpPr>
            <p:cNvPr id="9" name="Text"/>
            <p:cNvSpPr txBox="1"/>
            <p:nvPr/>
          </p:nvSpPr>
          <p:spPr>
            <a:xfrm>
              <a:off x="55126" y="370322"/>
              <a:ext cx="7518758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r>
                <a:t>    </a:t>
              </a:r>
            </a:p>
          </p:txBody>
        </p:sp>
      </p:grpSp>
      <p:sp>
        <p:nvSpPr>
          <p:cNvPr id="178" name="Google Shape;178;p6"/>
          <p:cNvSpPr txBox="1"/>
          <p:nvPr/>
        </p:nvSpPr>
        <p:spPr>
          <a:xfrm>
            <a:off x="452175" y="1378245"/>
            <a:ext cx="766584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DE 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EE4553E-0D66-9147-81B5-9282FE446523}"/>
              </a:ext>
            </a:extLst>
          </p:cNvPr>
          <p:cNvSpPr txBox="1"/>
          <p:nvPr/>
        </p:nvSpPr>
        <p:spPr>
          <a:xfrm>
            <a:off x="556213" y="2405563"/>
            <a:ext cx="7870389" cy="241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ts val="1920"/>
              </a:lnSpc>
              <a:buSzPts val="1600"/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s-MX" sz="1400" b="1" dirty="0"/>
              <a:t> </a:t>
            </a:r>
            <a:r>
              <a:rPr lang="es-MX" sz="1400" b="1" dirty="0" smtClean="0"/>
              <a:t>      RECORDEMOS QUE:</a:t>
            </a:r>
            <a:br>
              <a:rPr lang="es-MX" sz="1400" b="1" dirty="0" smtClean="0"/>
            </a:br>
            <a:endParaRPr lang="es-MX" sz="1400" b="1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MX" sz="1400" dirty="0" smtClean="0"/>
              <a:t>Se </a:t>
            </a:r>
            <a:r>
              <a:rPr lang="es-MX" sz="1400" dirty="0"/>
              <a:t>entiende por sustancia peligrosa a aquellas sustancias o materiales que puedan significar un riesgo para la salud, la seguridad o el bienestar de los seres humanos y animales.</a:t>
            </a:r>
          </a:p>
          <a:p>
            <a:endParaRPr lang="es-MX" sz="14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s-MX" sz="1400" dirty="0"/>
              <a:t>Éstas son clasificadas de la siguiente manera:</a:t>
            </a:r>
            <a:endParaRPr lang="es-CL" sz="1400" dirty="0"/>
          </a:p>
        </p:txBody>
      </p:sp>
      <p:pic>
        <p:nvPicPr>
          <p:cNvPr id="10" name="Imagen 16" descr="Imagen 1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8808" y="2078233"/>
            <a:ext cx="500376" cy="47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173;p6">
            <a:extLst>
              <a:ext uri="{FF2B5EF4-FFF2-40B4-BE49-F238E27FC236}">
                <a16:creationId xmlns:a16="http://schemas.microsoft.com/office/drawing/2014/main" xmlns="" id="{E0BD780B-904A-4E28-AC79-2F7B7FB11A0C}"/>
              </a:ext>
            </a:extLst>
          </p:cNvPr>
          <p:cNvSpPr/>
          <p:nvPr/>
        </p:nvSpPr>
        <p:spPr>
          <a:xfrm>
            <a:off x="4564686" y="4331492"/>
            <a:ext cx="4636012" cy="2826089"/>
          </a:xfrm>
          <a:prstGeom prst="roundRect">
            <a:avLst>
              <a:gd name="adj" fmla="val 5541"/>
            </a:avLst>
          </a:prstGeom>
          <a:solidFill>
            <a:srgbClr val="F7E3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indent="-285750">
              <a:lnSpc>
                <a:spcPts val="17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74;p6">
            <a:extLst>
              <a:ext uri="{FF2B5EF4-FFF2-40B4-BE49-F238E27FC236}">
                <a16:creationId xmlns:a16="http://schemas.microsoft.com/office/drawing/2014/main" xmlns="" id="{591B7347-DC11-4289-985A-A13C2D9FF4EF}"/>
              </a:ext>
            </a:extLst>
          </p:cNvPr>
          <p:cNvSpPr txBox="1"/>
          <p:nvPr/>
        </p:nvSpPr>
        <p:spPr>
          <a:xfrm>
            <a:off x="4905660" y="4405099"/>
            <a:ext cx="4061676" cy="27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1: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Explosivos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2: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Gases No Inflamables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3: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Líquidos Inflamables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4: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Sólidos Inflamables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5: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Comburentes y Peróxidos Orgánicos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6: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Tóxicos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7: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 Radioactivo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8: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Corrosivos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CL" b="1" dirty="0">
                <a:solidFill>
                  <a:srgbClr val="ED6B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Clase 9: </a:t>
            </a:r>
            <a:r>
              <a:rPr lang="es-C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Misceláneos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CAC22B14-B758-42B3-93E3-479CE627D7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2522" r="10782"/>
          <a:stretch/>
        </p:blipFill>
        <p:spPr>
          <a:xfrm>
            <a:off x="699676" y="4462374"/>
            <a:ext cx="3475287" cy="22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"/>
          <p:cNvSpPr txBox="1"/>
          <p:nvPr/>
        </p:nvSpPr>
        <p:spPr>
          <a:xfrm>
            <a:off x="452175" y="1378245"/>
            <a:ext cx="7482485" cy="3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smtClean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ALMACENAMIENTO </a:t>
            </a:r>
            <a:r>
              <a:rPr lang="en-US" sz="2800" b="1" dirty="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rPr>
              <a:t>SUSTANCIAS PELIGROSAS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 SEG</a:t>
            </a:r>
            <a:r>
              <a:rPr lang="en-US" sz="2800" b="0" i="0" u="none" strike="noStrike" cap="none" dirty="0" smtClean="0">
                <a:solidFill>
                  <a:srgbClr val="A93501"/>
                </a:solidFill>
                <a:latin typeface="Calibri"/>
                <a:ea typeface="Calibri"/>
                <a:cs typeface="Calibri"/>
                <a:sym typeface="Calibri"/>
              </a:rPr>
              <a:t>ÚN CLASE</a:t>
            </a:r>
            <a:endParaRPr sz="3100" b="0" i="0" u="none" strike="noStrike" cap="none" dirty="0">
              <a:solidFill>
                <a:srgbClr val="A9350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20" y="3178978"/>
            <a:ext cx="4489658" cy="332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Todos los cilindros deben estar sujetos, encadenados a la pared o con una baranda o sistema que impida su volcamiento.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Ubicar separadamente por pasillo de 1.2 m los cilindros “vacíos” de los “llenos” y deben estar </a:t>
            </a:r>
            <a:r>
              <a:rPr lang="es-CL" dirty="0"/>
              <a:t>claramente señalizadas ambas zonas.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Si se superan las cantidades permitidas para almacenamiento de cilindros en bodegas de sustancias peligrosas, deberán almacenarse en zonas exclusivas para gases, que deberán estar cercadas con muros o rejas de material incombustible, debiendo asegurar una ventilación tal que no permita una acumulación de gases al interior del recinto.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dirty="0"/>
              <a:t>En caso de inflamables y tóxicos deberá contar con techo liviano.</a:t>
            </a:r>
            <a:endParaRPr lang="es-CL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6D855716-7F8A-0D42-AD71-4238F9365EE6}"/>
              </a:ext>
            </a:extLst>
          </p:cNvPr>
          <p:cNvSpPr txBox="1"/>
          <p:nvPr/>
        </p:nvSpPr>
        <p:spPr>
          <a:xfrm>
            <a:off x="673119" y="2217512"/>
            <a:ext cx="74449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buSzPts val="2000"/>
              <a:buFont typeface="Arial" panose="020B0604020202020204" pitchFamily="34" charset="0"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just"/>
            <a:r>
              <a:rPr lang="es-MX" dirty="0" smtClean="0"/>
              <a:t>Ahora que ya recordamos su clasificación, revisaremos cómo almacenarlas A cada una de ellas.</a:t>
            </a:r>
            <a:endParaRPr lang="es-MX" dirty="0"/>
          </a:p>
        </p:txBody>
      </p:sp>
      <p:sp>
        <p:nvSpPr>
          <p:cNvPr id="9" name="Google Shape;167;p5"/>
          <p:cNvSpPr txBox="1"/>
          <p:nvPr/>
        </p:nvSpPr>
        <p:spPr>
          <a:xfrm>
            <a:off x="754698" y="2596719"/>
            <a:ext cx="1868230" cy="466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ED6B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_tradnl" dirty="0" smtClean="0"/>
              <a:t>CLASE II: </a:t>
            </a:r>
            <a:r>
              <a:rPr lang="es-ES_tradnl" b="1" dirty="0" smtClean="0">
                <a:solidFill>
                  <a:srgbClr val="A93501"/>
                </a:solidFill>
              </a:rPr>
              <a:t>GASES</a:t>
            </a:r>
            <a:endParaRPr b="1" dirty="0">
              <a:solidFill>
                <a:srgbClr val="A93501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76025" y="2607500"/>
            <a:ext cx="1145489" cy="111905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3420" y="2582552"/>
            <a:ext cx="1213488" cy="1237597"/>
          </a:xfrm>
          <a:prstGeom prst="rect">
            <a:avLst/>
          </a:prstGeom>
        </p:spPr>
      </p:pic>
      <p:pic>
        <p:nvPicPr>
          <p:cNvPr id="2" name="Imagen 1" descr="LOGISTICA-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55" y="3638254"/>
            <a:ext cx="3260251" cy="392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6946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Personalizado 17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C00000"/>
      </a:hlink>
      <a:folHlink>
        <a:srgbClr val="C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3310</TotalTime>
  <Words>1622</Words>
  <Application>Microsoft Macintosh PowerPoint</Application>
  <PresentationFormat>Personalizado</PresentationFormat>
  <Paragraphs>207</Paragraphs>
  <Slides>24</Slides>
  <Notes>21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Toledo</dc:creator>
  <cp:keywords/>
  <dc:description/>
  <cp:lastModifiedBy>Claudio Ramirez</cp:lastModifiedBy>
  <cp:revision>209</cp:revision>
  <dcterms:modified xsi:type="dcterms:W3CDTF">2021-02-03T02:16:06Z</dcterms:modified>
  <cp:category/>
</cp:coreProperties>
</file>