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It0Rrvh6hllgFKmbiR1bgTzQi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52D5B1-FD5D-461D-84D9-00C594EE721A}">
  <a:tblStyle styleId="{1D52D5B1-FD5D-461D-84D9-00C594EE721A}" styleName="Table_0">
    <a:wholeTbl>
      <a:tcTxStyle b="off" i="off">
        <a:font>
          <a:latin typeface="Helvetica"/>
          <a:ea typeface="Helvetica"/>
          <a:cs typeface="Helvetic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Helvetica"/>
          <a:ea typeface="Helvetica"/>
          <a:cs typeface="Helvetica"/>
        </a:font>
        <a:schemeClr val="lt1"/>
      </a:tcTxStyle>
      <a:tcStyle>
        <a:fill>
          <a:solidFill>
            <a:schemeClr val="accent1"/>
          </a:solidFill>
        </a:fill>
      </a:tcStyle>
    </a:lastCol>
    <a:firstCol>
      <a:tcTxStyle b="on" i="off">
        <a:font>
          <a:latin typeface="Helvetica"/>
          <a:ea typeface="Helvetica"/>
          <a:cs typeface="Helvetica"/>
        </a:font>
        <a:schemeClr val="lt1"/>
      </a:tcTxStyle>
      <a:tcStyle>
        <a:fill>
          <a:solidFill>
            <a:schemeClr val="accent1"/>
          </a:solidFill>
        </a:fill>
      </a:tcStyle>
    </a:firstCol>
    <a:lastRow>
      <a:tcTxStyle b="on" i="off">
        <a:font>
          <a:latin typeface="Helvetica"/>
          <a:ea typeface="Helvetica"/>
          <a:cs typeface="Helvetic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Helvetica"/>
          <a:ea typeface="Helvetica"/>
          <a:cs typeface="Helvetic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t/>
            </a:r>
            <a:endParaRPr/>
          </a:p>
        </p:txBody>
      </p:sp>
      <p:sp>
        <p:nvSpPr>
          <p:cNvPr id="444" name="Google Shape;444;p2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5"/>
          <p:cNvGrpSpPr/>
          <p:nvPr/>
        </p:nvGrpSpPr>
        <p:grpSpPr>
          <a:xfrm>
            <a:off x="242853" y="1756547"/>
            <a:ext cx="9346505" cy="5675926"/>
            <a:chOff x="-2" y="-1"/>
            <a:chExt cx="9346504" cy="5675925"/>
          </a:xfrm>
        </p:grpSpPr>
        <p:sp>
          <p:nvSpPr>
            <p:cNvPr id="18" name="Google Shape;18;p25"/>
            <p:cNvSpPr/>
            <p:nvPr/>
          </p:nvSpPr>
          <p:spPr>
            <a:xfrm>
              <a:off x="-2" y="-1"/>
              <a:ext cx="9346504" cy="5675925"/>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5"/>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pic>
        <p:nvPicPr>
          <p:cNvPr descr="Google Shape;12;p23" id="20" name="Google Shape;20;p25"/>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1" name="Google Shape;21;p25"/>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17" id="22" name="Google Shape;22;p25"/>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25"/>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Imagen 2" id="24" name="Google Shape;24;p25"/>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25" name="Google Shape;25;p25"/>
          <p:cNvSpPr txBox="1"/>
          <p:nvPr>
            <p:ph idx="12" type="sldNum"/>
          </p:nvPr>
        </p:nvSpPr>
        <p:spPr>
          <a:xfrm>
            <a:off x="6689121" y="6871630"/>
            <a:ext cx="273654" cy="2642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16" name="Shape 116"/>
        <p:cNvGrpSpPr/>
        <p:nvPr/>
      </p:nvGrpSpPr>
      <p:grpSpPr>
        <a:xfrm>
          <a:off x="0" y="0"/>
          <a:ext cx="0" cy="0"/>
          <a:chOff x="0" y="0"/>
          <a:chExt cx="0" cy="0"/>
        </a:xfrm>
      </p:grpSpPr>
      <p:sp>
        <p:nvSpPr>
          <p:cNvPr id="117" name="Google Shape;117;p34"/>
          <p:cNvSpPr/>
          <p:nvPr/>
        </p:nvSpPr>
        <p:spPr>
          <a:xfrm flipH="1" rot="10800000">
            <a:off x="181561" y="821680"/>
            <a:ext cx="9352115" cy="6528557"/>
          </a:xfrm>
          <a:prstGeom prst="round1Rect">
            <a:avLst>
              <a:gd fmla="val 15350"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99" u="none" cap="none" strike="noStrike">
              <a:solidFill>
                <a:srgbClr val="000000"/>
              </a:solidFill>
              <a:latin typeface="Arial"/>
              <a:ea typeface="Arial"/>
              <a:cs typeface="Arial"/>
              <a:sym typeface="Arial"/>
            </a:endParaRPr>
          </a:p>
        </p:txBody>
      </p:sp>
      <p:sp>
        <p:nvSpPr>
          <p:cNvPr id="118" name="Google Shape;118;p34"/>
          <p:cNvSpPr/>
          <p:nvPr/>
        </p:nvSpPr>
        <p:spPr>
          <a:xfrm>
            <a:off x="180811" y="180824"/>
            <a:ext cx="7907124" cy="650727"/>
          </a:xfrm>
          <a:prstGeom prst="round2SameRect">
            <a:avLst>
              <a:gd fmla="val 16667" name="adj1"/>
              <a:gd fmla="val 0" name="adj2"/>
            </a:avLst>
          </a:prstGeom>
          <a:solidFill>
            <a:srgbClr val="ED6B00"/>
          </a:solidFill>
          <a:ln>
            <a:noFill/>
          </a:ln>
        </p:spPr>
        <p:txBody>
          <a:bodyPr anchorCtr="0" anchor="b"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99" u="none" cap="none" strike="noStrike">
              <a:solidFill>
                <a:srgbClr val="000000"/>
              </a:solidFill>
              <a:latin typeface="Arial"/>
              <a:ea typeface="Arial"/>
              <a:cs typeface="Arial"/>
              <a:sym typeface="Arial"/>
            </a:endParaRPr>
          </a:p>
        </p:txBody>
      </p:sp>
      <p:sp>
        <p:nvSpPr>
          <p:cNvPr id="119" name="Google Shape;119;p34"/>
          <p:cNvSpPr/>
          <p:nvPr/>
        </p:nvSpPr>
        <p:spPr>
          <a:xfrm>
            <a:off x="8087935" y="779073"/>
            <a:ext cx="661776" cy="52478"/>
          </a:xfrm>
          <a:prstGeom prst="rect">
            <a:avLst/>
          </a:prstGeom>
          <a:solidFill>
            <a:srgbClr val="0F69B4"/>
          </a:solidFill>
          <a:ln>
            <a:noFill/>
          </a:ln>
        </p:spPr>
        <p:txBody>
          <a:bodyPr anchorCtr="0" anchor="b"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rPr b="0" i="0" lang="es-E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20" name="Google Shape;120;p34"/>
          <p:cNvSpPr/>
          <p:nvPr/>
        </p:nvSpPr>
        <p:spPr>
          <a:xfrm>
            <a:off x="8749711" y="779073"/>
            <a:ext cx="785015" cy="52478"/>
          </a:xfrm>
          <a:prstGeom prst="rect">
            <a:avLst/>
          </a:prstGeom>
          <a:solidFill>
            <a:srgbClr val="EB3C46"/>
          </a:solidFill>
          <a:ln>
            <a:noFill/>
          </a:ln>
        </p:spPr>
        <p:txBody>
          <a:bodyPr anchorCtr="0" anchor="b"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rPr b="0" i="0" lang="es-E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21" name="Google Shape;121;p34"/>
          <p:cNvSpPr txBox="1"/>
          <p:nvPr/>
        </p:nvSpPr>
        <p:spPr>
          <a:xfrm>
            <a:off x="8439481" y="271029"/>
            <a:ext cx="1166128" cy="347554"/>
          </a:xfrm>
          <a:prstGeom prst="rect">
            <a:avLst/>
          </a:prstGeom>
          <a:noFill/>
          <a:ln>
            <a:noFill/>
          </a:ln>
        </p:spPr>
        <p:txBody>
          <a:bodyPr anchorCtr="0" anchor="t" bIns="91375" lIns="91375" spcFirstLastPara="1" rIns="91375" wrap="square" tIns="91375">
            <a:noAutofit/>
          </a:bodyPr>
          <a:lstStyle/>
          <a:p>
            <a:pPr indent="0" lvl="0" marL="0" marR="0" rtl="0" algn="r">
              <a:lnSpc>
                <a:spcPct val="100000"/>
              </a:lnSpc>
              <a:spcBef>
                <a:spcPts val="0"/>
              </a:spcBef>
              <a:spcAft>
                <a:spcPts val="0"/>
              </a:spcAft>
              <a:buClr>
                <a:srgbClr val="000000"/>
              </a:buClr>
              <a:buSzPts val="1200"/>
              <a:buFont typeface="Arial"/>
              <a:buNone/>
            </a:pPr>
            <a:r>
              <a:rPr b="0" i="0" lang="es-ES" sz="1199" u="none" cap="none" strike="noStrike">
                <a:solidFill>
                  <a:srgbClr val="000000"/>
                </a:solidFill>
                <a:latin typeface="Calibri"/>
                <a:ea typeface="Calibri"/>
                <a:cs typeface="Calibri"/>
                <a:sym typeface="Calibri"/>
              </a:rPr>
              <a:t>Actividad 1|</a:t>
            </a:r>
            <a:r>
              <a:rPr b="0" i="0" lang="es-ES" sz="1599" u="none" cap="none" strike="noStrike">
                <a:solidFill>
                  <a:srgbClr val="ED6B00"/>
                </a:solidFill>
                <a:latin typeface="Calibri"/>
                <a:ea typeface="Calibri"/>
                <a:cs typeface="Calibri"/>
                <a:sym typeface="Calibri"/>
              </a:rPr>
              <a:t>6</a:t>
            </a:r>
            <a:endParaRPr b="0" i="0" sz="1599" u="none" cap="none" strike="noStrike">
              <a:solidFill>
                <a:srgbClr val="ED6B00"/>
              </a:solidFill>
              <a:latin typeface="Calibri"/>
              <a:ea typeface="Calibri"/>
              <a:cs typeface="Calibri"/>
              <a:sym typeface="Calibri"/>
            </a:endParaRPr>
          </a:p>
        </p:txBody>
      </p:sp>
      <p:sp>
        <p:nvSpPr>
          <p:cNvPr id="122" name="Google Shape;122;p34"/>
          <p:cNvSpPr txBox="1"/>
          <p:nvPr/>
        </p:nvSpPr>
        <p:spPr>
          <a:xfrm>
            <a:off x="180812" y="6878910"/>
            <a:ext cx="527686" cy="264613"/>
          </a:xfrm>
          <a:prstGeom prst="rect">
            <a:avLst/>
          </a:prstGeom>
          <a:noFill/>
          <a:ln>
            <a:noFill/>
          </a:ln>
        </p:spPr>
        <p:txBody>
          <a:bodyPr anchorCtr="0" anchor="t" bIns="91375" lIns="91375" spcFirstLastPara="1" rIns="91375" wrap="square" tIns="91375">
            <a:noAutofit/>
          </a:bodyPr>
          <a:lstStyle/>
          <a:p>
            <a:pPr indent="0" lvl="0" marL="0" marR="0" rtl="0" algn="r">
              <a:lnSpc>
                <a:spcPct val="100000"/>
              </a:lnSpc>
              <a:spcBef>
                <a:spcPts val="0"/>
              </a:spcBef>
              <a:spcAft>
                <a:spcPts val="0"/>
              </a:spcAft>
              <a:buClr>
                <a:srgbClr val="000000"/>
              </a:buClr>
              <a:buSzPts val="1099"/>
              <a:buFont typeface="Calibri"/>
              <a:buNone/>
            </a:pPr>
            <a:fld id="{00000000-1234-1234-1234-123412341234}" type="slidenum">
              <a:rPr b="0" i="0" lang="es-ES" sz="1099" u="none" cap="none" strike="noStrike">
                <a:solidFill>
                  <a:srgbClr val="000000"/>
                </a:solidFill>
                <a:latin typeface="Calibri"/>
                <a:ea typeface="Calibri"/>
                <a:cs typeface="Calibri"/>
                <a:sym typeface="Calibri"/>
              </a:rPr>
              <a:t>‹#›</a:t>
            </a:fld>
            <a:endParaRPr b="0" i="0" sz="1099" u="none" cap="none" strike="noStrike">
              <a:solidFill>
                <a:srgbClr val="741B47"/>
              </a:solidFill>
              <a:latin typeface="Calibri"/>
              <a:ea typeface="Calibri"/>
              <a:cs typeface="Calibri"/>
              <a:sym typeface="Calibri"/>
            </a:endParaRPr>
          </a:p>
        </p:txBody>
      </p:sp>
      <p:sp>
        <p:nvSpPr>
          <p:cNvPr id="123" name="Google Shape;123;p34"/>
          <p:cNvSpPr txBox="1"/>
          <p:nvPr/>
        </p:nvSpPr>
        <p:spPr>
          <a:xfrm>
            <a:off x="375791" y="6878910"/>
            <a:ext cx="6783275" cy="347554"/>
          </a:xfrm>
          <a:prstGeom prst="rect">
            <a:avLst/>
          </a:prstGeom>
          <a:noFill/>
          <a:ln>
            <a:noFill/>
          </a:ln>
        </p:spPr>
        <p:txBody>
          <a:bodyPr anchorCtr="0" anchor="t" bIns="91375" lIns="91375" spcFirstLastPara="1" rIns="91375" wrap="square" tIns="91375">
            <a:noAutofit/>
          </a:bodyPr>
          <a:lstStyle/>
          <a:p>
            <a:pPr indent="0" lvl="0" marL="0" marR="0" rtl="0" algn="l">
              <a:lnSpc>
                <a:spcPct val="100000"/>
              </a:lnSpc>
              <a:spcBef>
                <a:spcPts val="0"/>
              </a:spcBef>
              <a:spcAft>
                <a:spcPts val="0"/>
              </a:spcAft>
              <a:buClr>
                <a:srgbClr val="741B47"/>
              </a:buClr>
              <a:buSzPts val="1099"/>
              <a:buFont typeface="Calibri"/>
              <a:buNone/>
            </a:pPr>
            <a:r>
              <a:rPr b="0" i="0" lang="es-ES" sz="1099" u="none" cap="none" strike="noStrike">
                <a:solidFill>
                  <a:srgbClr val="741B47"/>
                </a:solidFill>
                <a:latin typeface="Calibri"/>
                <a:ea typeface="Calibri"/>
                <a:cs typeface="Calibri"/>
                <a:sym typeface="Calibri"/>
              </a:rPr>
              <a:t>        </a:t>
            </a:r>
            <a:r>
              <a:rPr b="0" i="0" lang="es-ES" sz="1099" u="none" cap="none" strike="noStrike">
                <a:solidFill>
                  <a:srgbClr val="ED6B00"/>
                </a:solidFill>
                <a:latin typeface="Calibri"/>
                <a:ea typeface="Calibri"/>
                <a:cs typeface="Calibri"/>
                <a:sym typeface="Calibri"/>
              </a:rPr>
              <a:t>LOGÍSTICA </a:t>
            </a:r>
            <a:r>
              <a:rPr b="0" i="0" lang="es-ES" sz="1099" u="none" cap="none" strike="noStrike">
                <a:solidFill>
                  <a:srgbClr val="000000"/>
                </a:solidFill>
                <a:latin typeface="Calibri"/>
                <a:ea typeface="Calibri"/>
                <a:cs typeface="Calibri"/>
                <a:sym typeface="Calibri"/>
              </a:rPr>
              <a:t>| 4° Medio | Presentación</a:t>
            </a:r>
            <a:endParaRPr b="0" i="0" sz="1099" u="none" cap="none" strike="noStrike">
              <a:solidFill>
                <a:srgbClr val="741B47"/>
              </a:solidFill>
              <a:latin typeface="Calibri"/>
              <a:ea typeface="Calibri"/>
              <a:cs typeface="Calibri"/>
              <a:sym typeface="Calibri"/>
            </a:endParaRPr>
          </a:p>
        </p:txBody>
      </p:sp>
      <p:sp>
        <p:nvSpPr>
          <p:cNvPr id="124" name="Google Shape;124;p34"/>
          <p:cNvSpPr txBox="1"/>
          <p:nvPr/>
        </p:nvSpPr>
        <p:spPr>
          <a:xfrm>
            <a:off x="442650" y="350325"/>
            <a:ext cx="7441801" cy="40007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26"/>
          <p:cNvSpPr txBox="1"/>
          <p:nvPr>
            <p:ph idx="12" type="sldNum"/>
          </p:nvPr>
        </p:nvSpPr>
        <p:spPr>
          <a:xfrm>
            <a:off x="6689121" y="6871630"/>
            <a:ext cx="273654" cy="2642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7"/>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7"/>
          <p:cNvGrpSpPr/>
          <p:nvPr/>
        </p:nvGrpSpPr>
        <p:grpSpPr>
          <a:xfrm>
            <a:off x="8091898" y="451665"/>
            <a:ext cx="662105" cy="380238"/>
            <a:chOff x="-1" y="0"/>
            <a:chExt cx="662104" cy="380236"/>
          </a:xfrm>
        </p:grpSpPr>
        <p:sp>
          <p:nvSpPr>
            <p:cNvPr id="31" name="Google Shape;31;p2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7"/>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33" name="Google Shape;33;p27"/>
          <p:cNvGrpSpPr/>
          <p:nvPr/>
        </p:nvGrpSpPr>
        <p:grpSpPr>
          <a:xfrm>
            <a:off x="8753997" y="451665"/>
            <a:ext cx="785404" cy="380238"/>
            <a:chOff x="-1" y="0"/>
            <a:chExt cx="785403" cy="380236"/>
          </a:xfrm>
        </p:grpSpPr>
        <p:sp>
          <p:nvSpPr>
            <p:cNvPr id="34" name="Google Shape;34;p27"/>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7"/>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36" name="Google Shape;36;p27"/>
          <p:cNvSpPr txBox="1"/>
          <p:nvPr/>
        </p:nvSpPr>
        <p:spPr>
          <a:xfrm>
            <a:off x="442650" y="350325"/>
            <a:ext cx="7441801" cy="40007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
        <p:nvSpPr>
          <p:cNvPr id="37" name="Google Shape;37;p27"/>
          <p:cNvSpPr txBox="1"/>
          <p:nvPr/>
        </p:nvSpPr>
        <p:spPr>
          <a:xfrm>
            <a:off x="375975" y="6881800"/>
            <a:ext cx="6786599" cy="3539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38" name="Google Shape;38;p27"/>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
        <p:nvSpPr>
          <p:cNvPr id="39" name="Google Shape;39;p27"/>
          <p:cNvSpPr txBox="1"/>
          <p:nvPr/>
        </p:nvSpPr>
        <p:spPr>
          <a:xfrm>
            <a:off x="8443617" y="271142"/>
            <a:ext cx="1166702" cy="43085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Actividad 4|</a:t>
            </a:r>
            <a:r>
              <a:rPr b="0" i="0" lang="es-E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8"/>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8"/>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8"/>
          <p:cNvGrpSpPr/>
          <p:nvPr/>
        </p:nvGrpSpPr>
        <p:grpSpPr>
          <a:xfrm>
            <a:off x="8091898" y="451665"/>
            <a:ext cx="662105" cy="380238"/>
            <a:chOff x="-1" y="0"/>
            <a:chExt cx="662104" cy="380236"/>
          </a:xfrm>
        </p:grpSpPr>
        <p:sp>
          <p:nvSpPr>
            <p:cNvPr id="44" name="Google Shape;44;p2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8"/>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46" name="Google Shape;46;p28"/>
          <p:cNvGrpSpPr/>
          <p:nvPr/>
        </p:nvGrpSpPr>
        <p:grpSpPr>
          <a:xfrm>
            <a:off x="8753997" y="451665"/>
            <a:ext cx="785404" cy="380238"/>
            <a:chOff x="-1" y="0"/>
            <a:chExt cx="785403" cy="380236"/>
          </a:xfrm>
        </p:grpSpPr>
        <p:sp>
          <p:nvSpPr>
            <p:cNvPr id="47" name="Google Shape;47;p2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49" name="Google Shape;49;p28"/>
          <p:cNvSpPr txBox="1"/>
          <p:nvPr/>
        </p:nvSpPr>
        <p:spPr>
          <a:xfrm>
            <a:off x="442650" y="350325"/>
            <a:ext cx="7441801" cy="40007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375975" y="6881800"/>
            <a:ext cx="6786599" cy="3539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51" name="Google Shape;51;p28"/>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
        <p:nvSpPr>
          <p:cNvPr id="52" name="Google Shape;52;p28"/>
          <p:cNvSpPr txBox="1"/>
          <p:nvPr/>
        </p:nvSpPr>
        <p:spPr>
          <a:xfrm>
            <a:off x="8443617" y="271142"/>
            <a:ext cx="1166702" cy="43085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Actividad 4|</a:t>
            </a:r>
            <a:r>
              <a:rPr b="0" i="0" lang="es-E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3" name="Shape 53"/>
        <p:cNvGrpSpPr/>
        <p:nvPr/>
      </p:nvGrpSpPr>
      <p:grpSpPr>
        <a:xfrm>
          <a:off x="0" y="0"/>
          <a:ext cx="0" cy="0"/>
          <a:chOff x="0" y="0"/>
          <a:chExt cx="0" cy="0"/>
        </a:xfrm>
      </p:grpSpPr>
      <p:sp>
        <p:nvSpPr>
          <p:cNvPr id="54" name="Google Shape;54;p29"/>
          <p:cNvSpPr/>
          <p:nvPr/>
        </p:nvSpPr>
        <p:spPr>
          <a:xfrm flipH="1" rot="10800000">
            <a:off x="181647" y="822023"/>
            <a:ext cx="9356705"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9"/>
          <p:cNvSpPr/>
          <p:nvPr/>
        </p:nvSpPr>
        <p:spPr>
          <a:xfrm>
            <a:off x="180895" y="180900"/>
            <a:ext cx="7911008"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9"/>
          <p:cNvGrpSpPr/>
          <p:nvPr/>
        </p:nvGrpSpPr>
        <p:grpSpPr>
          <a:xfrm>
            <a:off x="8091893" y="451665"/>
            <a:ext cx="662116" cy="380242"/>
            <a:chOff x="-2" y="0"/>
            <a:chExt cx="662115" cy="380241"/>
          </a:xfrm>
        </p:grpSpPr>
        <p:sp>
          <p:nvSpPr>
            <p:cNvPr id="57" name="Google Shape;57;p29"/>
            <p:cNvSpPr/>
            <p:nvPr/>
          </p:nvSpPr>
          <p:spPr>
            <a:xfrm>
              <a:off x="-2" y="327735"/>
              <a:ext cx="662115" cy="52506"/>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9"/>
            <p:cNvSpPr txBox="1"/>
            <p:nvPr/>
          </p:nvSpPr>
          <p:spPr>
            <a:xfrm>
              <a:off x="-2" y="0"/>
              <a:ext cx="662115"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59" name="Google Shape;59;p29"/>
          <p:cNvGrpSpPr/>
          <p:nvPr/>
        </p:nvGrpSpPr>
        <p:grpSpPr>
          <a:xfrm>
            <a:off x="8753992" y="451665"/>
            <a:ext cx="785411" cy="380242"/>
            <a:chOff x="-1" y="0"/>
            <a:chExt cx="785409" cy="380241"/>
          </a:xfrm>
        </p:grpSpPr>
        <p:sp>
          <p:nvSpPr>
            <p:cNvPr id="60" name="Google Shape;60;p29"/>
            <p:cNvSpPr/>
            <p:nvPr/>
          </p:nvSpPr>
          <p:spPr>
            <a:xfrm>
              <a:off x="-1" y="327735"/>
              <a:ext cx="785409" cy="52506"/>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9"/>
            <p:cNvSpPr txBox="1"/>
            <p:nvPr/>
          </p:nvSpPr>
          <p:spPr>
            <a:xfrm>
              <a:off x="-1" y="0"/>
              <a:ext cx="785409"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62" name="Google Shape;62;p29"/>
          <p:cNvSpPr txBox="1"/>
          <p:nvPr/>
        </p:nvSpPr>
        <p:spPr>
          <a:xfrm>
            <a:off x="375975" y="6881800"/>
            <a:ext cx="6786599" cy="35390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63" name="Google Shape;63;p29"/>
          <p:cNvSpPr txBox="1"/>
          <p:nvPr/>
        </p:nvSpPr>
        <p:spPr>
          <a:xfrm>
            <a:off x="442650" y="350322"/>
            <a:ext cx="7441801" cy="40007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
        <p:nvSpPr>
          <p:cNvPr id="64" name="Google Shape;64;p29"/>
          <p:cNvSpPr txBox="1"/>
          <p:nvPr>
            <p:ph idx="12" type="sldNum"/>
          </p:nvPr>
        </p:nvSpPr>
        <p:spPr>
          <a:xfrm>
            <a:off x="371696" y="6881800"/>
            <a:ext cx="337153" cy="317110"/>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
        <p:nvSpPr>
          <p:cNvPr id="65" name="Google Shape;65;p29"/>
          <p:cNvSpPr txBox="1"/>
          <p:nvPr/>
        </p:nvSpPr>
        <p:spPr>
          <a:xfrm>
            <a:off x="8443617" y="271142"/>
            <a:ext cx="1166702" cy="43085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Actividad 4|</a:t>
            </a:r>
            <a:r>
              <a:rPr b="0" i="0" lang="es-E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66" name="Shape 66"/>
        <p:cNvGrpSpPr/>
        <p:nvPr/>
      </p:nvGrpSpPr>
      <p:grpSpPr>
        <a:xfrm>
          <a:off x="0" y="0"/>
          <a:ext cx="0" cy="0"/>
          <a:chOff x="0" y="0"/>
          <a:chExt cx="0" cy="0"/>
        </a:xfrm>
      </p:grpSpPr>
      <p:sp>
        <p:nvSpPr>
          <p:cNvPr id="67" name="Google Shape;67;p30"/>
          <p:cNvSpPr/>
          <p:nvPr/>
        </p:nvSpPr>
        <p:spPr>
          <a:xfrm flipH="1" rot="10800000">
            <a:off x="181648" y="822024"/>
            <a:ext cx="9356703" cy="6531301"/>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0"/>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0"/>
          <p:cNvGrpSpPr/>
          <p:nvPr/>
        </p:nvGrpSpPr>
        <p:grpSpPr>
          <a:xfrm>
            <a:off x="8091898" y="451665"/>
            <a:ext cx="662105" cy="380238"/>
            <a:chOff x="-1" y="0"/>
            <a:chExt cx="662104" cy="380236"/>
          </a:xfrm>
        </p:grpSpPr>
        <p:sp>
          <p:nvSpPr>
            <p:cNvPr id="70" name="Google Shape;70;p30"/>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0"/>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72" name="Google Shape;72;p30"/>
          <p:cNvGrpSpPr/>
          <p:nvPr/>
        </p:nvGrpSpPr>
        <p:grpSpPr>
          <a:xfrm>
            <a:off x="8753997" y="451665"/>
            <a:ext cx="785404" cy="380238"/>
            <a:chOff x="-1" y="0"/>
            <a:chExt cx="785403" cy="380236"/>
          </a:xfrm>
        </p:grpSpPr>
        <p:sp>
          <p:nvSpPr>
            <p:cNvPr id="73" name="Google Shape;73;p30"/>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0"/>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75" name="Google Shape;75;p30"/>
          <p:cNvSpPr txBox="1"/>
          <p:nvPr/>
        </p:nvSpPr>
        <p:spPr>
          <a:xfrm>
            <a:off x="442650" y="350325"/>
            <a:ext cx="7441801" cy="40007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
        <p:nvSpPr>
          <p:cNvPr id="76" name="Google Shape;76;p30"/>
          <p:cNvSpPr txBox="1"/>
          <p:nvPr/>
        </p:nvSpPr>
        <p:spPr>
          <a:xfrm>
            <a:off x="375975" y="6881800"/>
            <a:ext cx="6786599" cy="3539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77" name="Google Shape;77;p30"/>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
        <p:nvSpPr>
          <p:cNvPr id="78" name="Google Shape;78;p30"/>
          <p:cNvSpPr txBox="1"/>
          <p:nvPr/>
        </p:nvSpPr>
        <p:spPr>
          <a:xfrm>
            <a:off x="8443617" y="271142"/>
            <a:ext cx="1166702" cy="43085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Actividad 4|</a:t>
            </a:r>
            <a:r>
              <a:rPr b="0" i="0" lang="es-E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79" name="Shape 79"/>
        <p:cNvGrpSpPr/>
        <p:nvPr/>
      </p:nvGrpSpPr>
      <p:grpSpPr>
        <a:xfrm>
          <a:off x="0" y="0"/>
          <a:ext cx="0" cy="0"/>
          <a:chOff x="0" y="0"/>
          <a:chExt cx="0" cy="0"/>
        </a:xfrm>
      </p:grpSpPr>
      <p:sp>
        <p:nvSpPr>
          <p:cNvPr id="80" name="Google Shape;80;p31"/>
          <p:cNvSpPr/>
          <p:nvPr/>
        </p:nvSpPr>
        <p:spPr>
          <a:xfrm flipH="1" rot="10800000">
            <a:off x="181648" y="822024"/>
            <a:ext cx="9356703" cy="6531301"/>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1"/>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p31"/>
          <p:cNvGrpSpPr/>
          <p:nvPr/>
        </p:nvGrpSpPr>
        <p:grpSpPr>
          <a:xfrm>
            <a:off x="8091898" y="451665"/>
            <a:ext cx="662105" cy="380238"/>
            <a:chOff x="-1" y="0"/>
            <a:chExt cx="662104" cy="380236"/>
          </a:xfrm>
        </p:grpSpPr>
        <p:sp>
          <p:nvSpPr>
            <p:cNvPr id="83" name="Google Shape;83;p3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1"/>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85" name="Google Shape;85;p31"/>
          <p:cNvGrpSpPr/>
          <p:nvPr/>
        </p:nvGrpSpPr>
        <p:grpSpPr>
          <a:xfrm>
            <a:off x="8753997" y="451665"/>
            <a:ext cx="785404" cy="380238"/>
            <a:chOff x="-1" y="0"/>
            <a:chExt cx="785403" cy="380236"/>
          </a:xfrm>
        </p:grpSpPr>
        <p:sp>
          <p:nvSpPr>
            <p:cNvPr id="86" name="Google Shape;86;p3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1"/>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88" name="Google Shape;88;p31"/>
          <p:cNvSpPr txBox="1"/>
          <p:nvPr/>
        </p:nvSpPr>
        <p:spPr>
          <a:xfrm>
            <a:off x="442650" y="350325"/>
            <a:ext cx="7441801" cy="40007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s-ES" sz="1400" u="none" cap="none" strike="noStrike">
                <a:solidFill>
                  <a:srgbClr val="FFFFFF"/>
                </a:solidFill>
                <a:latin typeface="Calibri"/>
                <a:ea typeface="Calibri"/>
                <a:cs typeface="Calibri"/>
                <a:sym typeface="Calibri"/>
              </a:rPr>
              <a:t>MÓDULO</a:t>
            </a:r>
            <a:r>
              <a:rPr b="0" i="0" lang="es-ES" sz="1400" u="none" cap="none" strike="noStrike">
                <a:solidFill>
                  <a:srgbClr val="FFFFFF"/>
                </a:solidFill>
                <a:latin typeface="Calibri"/>
                <a:ea typeface="Calibri"/>
                <a:cs typeface="Calibri"/>
                <a:sym typeface="Calibri"/>
              </a:rPr>
              <a:t>  Seguridad en Bodega</a:t>
            </a:r>
            <a:endParaRPr b="0" i="0" sz="1400" u="none" cap="none" strike="noStrike">
              <a:solidFill>
                <a:srgbClr val="000000"/>
              </a:solidFill>
              <a:latin typeface="Arial"/>
              <a:ea typeface="Arial"/>
              <a:cs typeface="Arial"/>
              <a:sym typeface="Arial"/>
            </a:endParaRPr>
          </a:p>
        </p:txBody>
      </p:sp>
      <p:sp>
        <p:nvSpPr>
          <p:cNvPr id="89" name="Google Shape;89;p31"/>
          <p:cNvSpPr txBox="1"/>
          <p:nvPr/>
        </p:nvSpPr>
        <p:spPr>
          <a:xfrm>
            <a:off x="8443617" y="271142"/>
            <a:ext cx="1166702" cy="43085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Actividad 4|</a:t>
            </a:r>
            <a:r>
              <a:rPr b="0" i="0" lang="es-E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Arial"/>
              <a:ea typeface="Arial"/>
              <a:cs typeface="Arial"/>
              <a:sym typeface="Arial"/>
            </a:endParaRPr>
          </a:p>
        </p:txBody>
      </p:sp>
      <p:sp>
        <p:nvSpPr>
          <p:cNvPr id="90" name="Google Shape;90;p31"/>
          <p:cNvSpPr txBox="1"/>
          <p:nvPr/>
        </p:nvSpPr>
        <p:spPr>
          <a:xfrm>
            <a:off x="375975" y="6881800"/>
            <a:ext cx="6786599" cy="3539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91" name="Google Shape;91;p31"/>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92" name="Shape 92"/>
        <p:cNvGrpSpPr/>
        <p:nvPr/>
      </p:nvGrpSpPr>
      <p:grpSpPr>
        <a:xfrm>
          <a:off x="0" y="0"/>
          <a:ext cx="0" cy="0"/>
          <a:chOff x="0" y="0"/>
          <a:chExt cx="0" cy="0"/>
        </a:xfrm>
      </p:grpSpPr>
      <p:sp>
        <p:nvSpPr>
          <p:cNvPr id="93" name="Google Shape;93;p32"/>
          <p:cNvSpPr/>
          <p:nvPr/>
        </p:nvSpPr>
        <p:spPr>
          <a:xfrm flipH="1" rot="10800000">
            <a:off x="181647" y="822023"/>
            <a:ext cx="9356705"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32"/>
          <p:cNvGrpSpPr/>
          <p:nvPr/>
        </p:nvGrpSpPr>
        <p:grpSpPr>
          <a:xfrm>
            <a:off x="8091894" y="451665"/>
            <a:ext cx="662113" cy="380241"/>
            <a:chOff x="-1" y="0"/>
            <a:chExt cx="662111" cy="380240"/>
          </a:xfrm>
        </p:grpSpPr>
        <p:sp>
          <p:nvSpPr>
            <p:cNvPr id="95" name="Google Shape;95;p32"/>
            <p:cNvSpPr/>
            <p:nvPr/>
          </p:nvSpPr>
          <p:spPr>
            <a:xfrm>
              <a:off x="-1" y="327735"/>
              <a:ext cx="662111" cy="52505"/>
            </a:xfrm>
            <a:prstGeom prst="rect">
              <a:avLst/>
            </a:prstGeom>
            <a:solidFill>
              <a:srgbClr val="0F69B4"/>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2"/>
            <p:cNvSpPr txBox="1"/>
            <p:nvPr/>
          </p:nvSpPr>
          <p:spPr>
            <a:xfrm>
              <a:off x="-1" y="0"/>
              <a:ext cx="662111"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97" name="Google Shape;97;p32"/>
          <p:cNvGrpSpPr/>
          <p:nvPr/>
        </p:nvGrpSpPr>
        <p:grpSpPr>
          <a:xfrm>
            <a:off x="8753993" y="451665"/>
            <a:ext cx="785409" cy="380241"/>
            <a:chOff x="-2" y="0"/>
            <a:chExt cx="785408" cy="380240"/>
          </a:xfrm>
        </p:grpSpPr>
        <p:sp>
          <p:nvSpPr>
            <p:cNvPr id="98" name="Google Shape;98;p32"/>
            <p:cNvSpPr/>
            <p:nvPr/>
          </p:nvSpPr>
          <p:spPr>
            <a:xfrm>
              <a:off x="-2" y="327735"/>
              <a:ext cx="785408" cy="52505"/>
            </a:xfrm>
            <a:prstGeom prst="rect">
              <a:avLst/>
            </a:prstGeom>
            <a:solidFill>
              <a:srgbClr val="EB3C4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2"/>
            <p:cNvSpPr txBox="1"/>
            <p:nvPr/>
          </p:nvSpPr>
          <p:spPr>
            <a:xfrm>
              <a:off x="-2" y="0"/>
              <a:ext cx="785408" cy="380226"/>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100" name="Google Shape;100;p32"/>
          <p:cNvSpPr/>
          <p:nvPr/>
        </p:nvSpPr>
        <p:spPr>
          <a:xfrm>
            <a:off x="181649" y="180896"/>
            <a:ext cx="7909205" cy="651007"/>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2"/>
          <p:cNvSpPr txBox="1"/>
          <p:nvPr/>
        </p:nvSpPr>
        <p:spPr>
          <a:xfrm>
            <a:off x="8170650" y="288449"/>
            <a:ext cx="1166705" cy="3722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¡Atención!</a:t>
            </a:r>
            <a:endParaRPr/>
          </a:p>
        </p:txBody>
      </p:sp>
      <p:sp>
        <p:nvSpPr>
          <p:cNvPr id="102" name="Google Shape;102;p32"/>
          <p:cNvSpPr txBox="1"/>
          <p:nvPr/>
        </p:nvSpPr>
        <p:spPr>
          <a:xfrm>
            <a:off x="375975" y="6881800"/>
            <a:ext cx="6786599" cy="35390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03" name="Google Shape;103;p32"/>
          <p:cNvSpPr txBox="1"/>
          <p:nvPr>
            <p:ph idx="12" type="sldNum"/>
          </p:nvPr>
        </p:nvSpPr>
        <p:spPr>
          <a:xfrm>
            <a:off x="371696" y="6881800"/>
            <a:ext cx="337153" cy="317110"/>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2">
    <p:spTree>
      <p:nvGrpSpPr>
        <p:cNvPr id="104" name="Shape 104"/>
        <p:cNvGrpSpPr/>
        <p:nvPr/>
      </p:nvGrpSpPr>
      <p:grpSpPr>
        <a:xfrm>
          <a:off x="0" y="0"/>
          <a:ext cx="0" cy="0"/>
          <a:chOff x="0" y="0"/>
          <a:chExt cx="0" cy="0"/>
        </a:xfrm>
      </p:grpSpPr>
      <p:sp>
        <p:nvSpPr>
          <p:cNvPr id="105" name="Google Shape;105;p33"/>
          <p:cNvSpPr/>
          <p:nvPr/>
        </p:nvSpPr>
        <p:spPr>
          <a:xfrm flipH="1" rot="10800000">
            <a:off x="181647" y="822024"/>
            <a:ext cx="9356705" cy="6531301"/>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33"/>
          <p:cNvGrpSpPr/>
          <p:nvPr/>
        </p:nvGrpSpPr>
        <p:grpSpPr>
          <a:xfrm>
            <a:off x="8091896" y="451665"/>
            <a:ext cx="662111" cy="380240"/>
            <a:chOff x="-1" y="0"/>
            <a:chExt cx="662109" cy="380239"/>
          </a:xfrm>
        </p:grpSpPr>
        <p:sp>
          <p:nvSpPr>
            <p:cNvPr id="107" name="Google Shape;107;p33"/>
            <p:cNvSpPr/>
            <p:nvPr/>
          </p:nvSpPr>
          <p:spPr>
            <a:xfrm>
              <a:off x="-1" y="327735"/>
              <a:ext cx="662109" cy="52504"/>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3"/>
            <p:cNvSpPr txBox="1"/>
            <p:nvPr/>
          </p:nvSpPr>
          <p:spPr>
            <a:xfrm>
              <a:off x="-1" y="0"/>
              <a:ext cx="662109"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109" name="Google Shape;109;p33"/>
          <p:cNvGrpSpPr/>
          <p:nvPr/>
        </p:nvGrpSpPr>
        <p:grpSpPr>
          <a:xfrm>
            <a:off x="8753994" y="451665"/>
            <a:ext cx="785407" cy="380240"/>
            <a:chOff x="-2" y="0"/>
            <a:chExt cx="785406" cy="380239"/>
          </a:xfrm>
        </p:grpSpPr>
        <p:sp>
          <p:nvSpPr>
            <p:cNvPr id="110" name="Google Shape;110;p33"/>
            <p:cNvSpPr/>
            <p:nvPr/>
          </p:nvSpPr>
          <p:spPr>
            <a:xfrm>
              <a:off x="-2" y="327735"/>
              <a:ext cx="785406" cy="52504"/>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3"/>
            <p:cNvSpPr txBox="1"/>
            <p:nvPr/>
          </p:nvSpPr>
          <p:spPr>
            <a:xfrm>
              <a:off x="-2" y="0"/>
              <a:ext cx="785406" cy="380228"/>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112" name="Google Shape;112;p33"/>
          <p:cNvSpPr/>
          <p:nvPr/>
        </p:nvSpPr>
        <p:spPr>
          <a:xfrm>
            <a:off x="181649" y="180897"/>
            <a:ext cx="7909205" cy="651006"/>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3"/>
          <p:cNvSpPr txBox="1"/>
          <p:nvPr/>
        </p:nvSpPr>
        <p:spPr>
          <a:xfrm>
            <a:off x="8170650" y="288449"/>
            <a:ext cx="1166704" cy="372203"/>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¡Atención!</a:t>
            </a:r>
            <a:endParaRPr/>
          </a:p>
        </p:txBody>
      </p:sp>
      <p:sp>
        <p:nvSpPr>
          <p:cNvPr id="114" name="Google Shape;114;p33"/>
          <p:cNvSpPr txBox="1"/>
          <p:nvPr/>
        </p:nvSpPr>
        <p:spPr>
          <a:xfrm>
            <a:off x="375975" y="6881800"/>
            <a:ext cx="6786599" cy="35390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ES" sz="1100" u="none" cap="none" strike="noStrike">
                <a:solidFill>
                  <a:srgbClr val="741B47"/>
                </a:solidFill>
                <a:latin typeface="Calibri"/>
                <a:ea typeface="Calibri"/>
                <a:cs typeface="Calibri"/>
                <a:sym typeface="Calibri"/>
              </a:rPr>
              <a:t>        </a:t>
            </a:r>
            <a:r>
              <a:rPr b="0" i="0" lang="es-ES" sz="1100" u="none" cap="none" strike="noStrike">
                <a:solidFill>
                  <a:srgbClr val="ED6B00"/>
                </a:solidFill>
                <a:latin typeface="Calibri"/>
                <a:ea typeface="Calibri"/>
                <a:cs typeface="Calibri"/>
                <a:sym typeface="Calibri"/>
              </a:rPr>
              <a:t>LOGÍSTICA </a:t>
            </a:r>
            <a:r>
              <a:rPr b="0" i="0" lang="es-ES" sz="1100" u="none" cap="none" strike="noStrike">
                <a:solidFill>
                  <a:srgbClr val="000000"/>
                </a:solidFill>
                <a:latin typeface="Calibri"/>
                <a:ea typeface="Calibri"/>
                <a:cs typeface="Calibri"/>
                <a:sym typeface="Calibri"/>
              </a:rPr>
              <a:t>| 4° Medio | Presentación</a:t>
            </a:r>
            <a:endParaRPr b="0" i="0" sz="1400" u="none" cap="none" strike="noStrike">
              <a:solidFill>
                <a:srgbClr val="000000"/>
              </a:solidFill>
              <a:latin typeface="Arial"/>
              <a:ea typeface="Arial"/>
              <a:cs typeface="Arial"/>
              <a:sym typeface="Arial"/>
            </a:endParaRPr>
          </a:p>
        </p:txBody>
      </p:sp>
      <p:sp>
        <p:nvSpPr>
          <p:cNvPr id="115" name="Google Shape;115;p33"/>
          <p:cNvSpPr txBox="1"/>
          <p:nvPr>
            <p:ph idx="12" type="sldNum"/>
          </p:nvPr>
        </p:nvSpPr>
        <p:spPr>
          <a:xfrm>
            <a:off x="371694" y="6881800"/>
            <a:ext cx="337154" cy="317112"/>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b="0" i="0" u="none" cap="none" strike="noStrik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4"/>
          <p:cNvGrpSpPr/>
          <p:nvPr/>
        </p:nvGrpSpPr>
        <p:grpSpPr>
          <a:xfrm>
            <a:off x="242853" y="1756547"/>
            <a:ext cx="9346505" cy="5675926"/>
            <a:chOff x="-2" y="-1"/>
            <a:chExt cx="9346504" cy="5675925"/>
          </a:xfrm>
        </p:grpSpPr>
        <p:sp>
          <p:nvSpPr>
            <p:cNvPr id="7" name="Google Shape;7;p24"/>
            <p:cNvSpPr/>
            <p:nvPr/>
          </p:nvSpPr>
          <p:spPr>
            <a:xfrm>
              <a:off x="-2" y="-1"/>
              <a:ext cx="9346504" cy="5675925"/>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4"/>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pic>
        <p:nvPicPr>
          <p:cNvPr descr="Imagen 9" id="9" name="Google Shape;9;p24"/>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4"/>
          <p:cNvPicPr preferRelativeResize="0"/>
          <p:nvPr/>
        </p:nvPicPr>
        <p:blipFill rotWithShape="1">
          <a:blip r:embed="rId2">
            <a:alphaModFix/>
          </a:blip>
          <a:srcRect b="0" l="0" r="0" t="0"/>
          <a:stretch/>
        </p:blipFill>
        <p:spPr>
          <a:xfrm>
            <a:off x="8272364" y="1222172"/>
            <a:ext cx="1080002" cy="241875"/>
          </a:xfrm>
          <a:prstGeom prst="rect">
            <a:avLst/>
          </a:prstGeom>
          <a:noFill/>
          <a:ln>
            <a:noFill/>
          </a:ln>
        </p:spPr>
      </p:pic>
      <p:pic>
        <p:nvPicPr>
          <p:cNvPr descr="Imagen 5" id="11" name="Google Shape;11;p24"/>
          <p:cNvPicPr preferRelativeResize="0"/>
          <p:nvPr/>
        </p:nvPicPr>
        <p:blipFill rotWithShape="1">
          <a:blip r:embed="rId3">
            <a:alphaModFix/>
          </a:blip>
          <a:srcRect b="0" l="0" r="0" t="0"/>
          <a:stretch/>
        </p:blipFill>
        <p:spPr>
          <a:xfrm>
            <a:off x="8272364" y="418596"/>
            <a:ext cx="1080002" cy="664778"/>
          </a:xfrm>
          <a:prstGeom prst="rect">
            <a:avLst/>
          </a:prstGeom>
          <a:noFill/>
          <a:ln>
            <a:noFill/>
          </a:ln>
        </p:spPr>
      </p:pic>
      <p:sp>
        <p:nvSpPr>
          <p:cNvPr id="12" name="Google Shape;12;p24"/>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4"/>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4"/>
          <p:cNvSpPr txBox="1"/>
          <p:nvPr>
            <p:ph idx="12" type="sldNum"/>
          </p:nvPr>
        </p:nvSpPr>
        <p:spPr>
          <a:xfrm>
            <a:off x="6689121" y="6871630"/>
            <a:ext cx="273654" cy="264254"/>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33.png"/><Relationship Id="rId5" Type="http://schemas.openxmlformats.org/officeDocument/2006/relationships/image" Target="../media/image41.png"/><Relationship Id="rId6"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39.png"/><Relationship Id="rId5" Type="http://schemas.openxmlformats.org/officeDocument/2006/relationships/image" Target="../media/image52.png"/><Relationship Id="rId6"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39.png"/><Relationship Id="rId5" Type="http://schemas.openxmlformats.org/officeDocument/2006/relationships/image" Target="../media/image47.png"/><Relationship Id="rId6"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hyperlink" Target="https://www.youtube.com/watch?v=cbVrvTNSZ7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35.png"/><Relationship Id="rId5" Type="http://schemas.openxmlformats.org/officeDocument/2006/relationships/image" Target="../media/image24.png"/><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nvSpPr>
        <p:spPr>
          <a:xfrm>
            <a:off x="1176618" y="6563127"/>
            <a:ext cx="7012135" cy="482216"/>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s-E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30" name="Google Shape;130;p1"/>
          <p:cNvSpPr txBox="1"/>
          <p:nvPr/>
        </p:nvSpPr>
        <p:spPr>
          <a:xfrm>
            <a:off x="374948" y="2026108"/>
            <a:ext cx="1444329" cy="41546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s-ES" sz="1500" u="none" cap="none" strike="noStrike">
                <a:solidFill>
                  <a:srgbClr val="000000"/>
                </a:solidFill>
                <a:latin typeface="Calibri"/>
                <a:ea typeface="Calibri"/>
                <a:cs typeface="Calibri"/>
                <a:sym typeface="Calibri"/>
              </a:rPr>
              <a:t>MÓDULO 4</a:t>
            </a:r>
            <a:endParaRPr b="1" i="0" sz="1500" u="none" cap="none" strike="noStrike">
              <a:solidFill>
                <a:srgbClr val="000000"/>
              </a:solidFill>
              <a:latin typeface="Calibri"/>
              <a:ea typeface="Calibri"/>
              <a:cs typeface="Calibri"/>
              <a:sym typeface="Calibri"/>
            </a:endParaRPr>
          </a:p>
        </p:txBody>
      </p:sp>
      <p:sp>
        <p:nvSpPr>
          <p:cNvPr id="131" name="Google Shape;131;p1"/>
          <p:cNvSpPr txBox="1"/>
          <p:nvPr/>
        </p:nvSpPr>
        <p:spPr>
          <a:xfrm>
            <a:off x="1139098" y="834800"/>
            <a:ext cx="4156804" cy="36929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s-ES" sz="1200" u="none" cap="none" strike="noStrike">
                <a:solidFill>
                  <a:srgbClr val="ED6B00"/>
                </a:solidFill>
                <a:latin typeface="Calibri"/>
                <a:ea typeface="Calibri"/>
                <a:cs typeface="Calibri"/>
                <a:sym typeface="Calibri"/>
              </a:rPr>
              <a:t>LOGÍSTICA </a:t>
            </a:r>
            <a:r>
              <a:rPr b="0" i="0" lang="es-ES" sz="1200" u="none" cap="none" strike="noStrike">
                <a:solidFill>
                  <a:srgbClr val="ED6B00"/>
                </a:solidFill>
                <a:latin typeface="Calibri"/>
                <a:ea typeface="Calibri"/>
                <a:cs typeface="Calibri"/>
                <a:sym typeface="Calibri"/>
              </a:rPr>
              <a:t>| NIVEL 4° MEDIO</a:t>
            </a:r>
            <a:endParaRPr/>
          </a:p>
        </p:txBody>
      </p:sp>
      <p:sp>
        <p:nvSpPr>
          <p:cNvPr id="132" name="Google Shape;132;p1"/>
          <p:cNvSpPr txBox="1"/>
          <p:nvPr/>
        </p:nvSpPr>
        <p:spPr>
          <a:xfrm>
            <a:off x="374948" y="2313358"/>
            <a:ext cx="4118088" cy="118182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s-ES" sz="3600" u="none" cap="none" strike="noStrike">
                <a:solidFill>
                  <a:srgbClr val="ED6B00"/>
                </a:solidFill>
                <a:latin typeface="Calibri"/>
                <a:ea typeface="Calibri"/>
                <a:cs typeface="Calibri"/>
                <a:sym typeface="Calibri"/>
              </a:rPr>
              <a:t>SEGURIDAD DE BODEGA</a:t>
            </a:r>
            <a:endParaRPr b="1" i="0" sz="3600" u="none" cap="none" strike="noStrike">
              <a:solidFill>
                <a:srgbClr val="ED6B00"/>
              </a:solidFill>
              <a:latin typeface="Calibri"/>
              <a:ea typeface="Calibri"/>
              <a:cs typeface="Calibri"/>
              <a:sym typeface="Calibri"/>
            </a:endParaRPr>
          </a:p>
        </p:txBody>
      </p:sp>
      <p:pic>
        <p:nvPicPr>
          <p:cNvPr id="133" name="Google Shape;133;p1"/>
          <p:cNvPicPr preferRelativeResize="0"/>
          <p:nvPr/>
        </p:nvPicPr>
        <p:blipFill rotWithShape="1">
          <a:blip r:embed="rId3">
            <a:alphaModFix/>
          </a:blip>
          <a:srcRect b="0" l="0" r="0" t="0"/>
          <a:stretch/>
        </p:blipFill>
        <p:spPr>
          <a:xfrm>
            <a:off x="2892853" y="3180937"/>
            <a:ext cx="5295900" cy="2768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77" name="Google Shape;277;p10"/>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SEÑALÉTICAS DE </a:t>
            </a:r>
            <a:r>
              <a:rPr b="0" i="0" lang="es-ES" sz="2800" u="none" cap="none" strike="noStrike">
                <a:solidFill>
                  <a:srgbClr val="A93501"/>
                </a:solidFill>
                <a:latin typeface="Calibri"/>
                <a:ea typeface="Calibri"/>
                <a:cs typeface="Calibri"/>
                <a:sym typeface="Calibri"/>
              </a:rPr>
              <a:t>SEGURIDAD</a:t>
            </a:r>
            <a:endParaRPr b="0" i="0" sz="1400" u="none" cap="none" strike="noStrike">
              <a:solidFill>
                <a:srgbClr val="A93501"/>
              </a:solidFill>
              <a:latin typeface="Arial"/>
              <a:ea typeface="Arial"/>
              <a:cs typeface="Arial"/>
              <a:sym typeface="Arial"/>
            </a:endParaRPr>
          </a:p>
        </p:txBody>
      </p:sp>
      <p:grpSp>
        <p:nvGrpSpPr>
          <p:cNvPr id="278" name="Google Shape;278;p10"/>
          <p:cNvGrpSpPr/>
          <p:nvPr/>
        </p:nvGrpSpPr>
        <p:grpSpPr>
          <a:xfrm>
            <a:off x="2277911" y="2049897"/>
            <a:ext cx="5585927" cy="1979278"/>
            <a:chOff x="11770" y="1"/>
            <a:chExt cx="3965323" cy="1979276"/>
          </a:xfrm>
        </p:grpSpPr>
        <p:grpSp>
          <p:nvGrpSpPr>
            <p:cNvPr id="279" name="Google Shape;279;p10"/>
            <p:cNvGrpSpPr/>
            <p:nvPr/>
          </p:nvGrpSpPr>
          <p:grpSpPr>
            <a:xfrm>
              <a:off x="11770" y="1"/>
              <a:ext cx="3965323" cy="1979276"/>
              <a:chOff x="11770" y="1"/>
              <a:chExt cx="3965321" cy="1979275"/>
            </a:xfrm>
          </p:grpSpPr>
          <p:grpSp>
            <p:nvGrpSpPr>
              <p:cNvPr id="280" name="Google Shape;280;p10"/>
              <p:cNvGrpSpPr/>
              <p:nvPr/>
            </p:nvGrpSpPr>
            <p:grpSpPr>
              <a:xfrm>
                <a:off x="576508" y="1"/>
                <a:ext cx="3400584" cy="1565992"/>
                <a:chOff x="-1" y="1"/>
                <a:chExt cx="3400583" cy="1565991"/>
              </a:xfrm>
            </p:grpSpPr>
            <p:sp>
              <p:nvSpPr>
                <p:cNvPr id="281" name="Google Shape;281;p10"/>
                <p:cNvSpPr/>
                <p:nvPr/>
              </p:nvSpPr>
              <p:spPr>
                <a:xfrm>
                  <a:off x="-1" y="1"/>
                  <a:ext cx="3400583" cy="156599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0"/>
                <p:cNvSpPr txBox="1"/>
                <p:nvPr/>
              </p:nvSpPr>
              <p:spPr>
                <a:xfrm>
                  <a:off x="58880" y="799520"/>
                  <a:ext cx="2529446"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283" name="Google Shape;283;p10"/>
              <p:cNvSpPr/>
              <p:nvPr/>
            </p:nvSpPr>
            <p:spPr>
              <a:xfrm rot="-7028957">
                <a:off x="271816" y="1256927"/>
                <a:ext cx="333494" cy="788258"/>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4" name="Google Shape;284;p10"/>
            <p:cNvSpPr txBox="1"/>
            <p:nvPr/>
          </p:nvSpPr>
          <p:spPr>
            <a:xfrm>
              <a:off x="689480" y="41722"/>
              <a:ext cx="3227122" cy="147729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Características de la señaléticas:</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Llamativa (capte atención)</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Clara (mensaje fácilmente comprensible)</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Anticipatoria (permite detectar el riesgo con antelación)</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Orientadora (permite asumir una pauta de conducta)</a:t>
              </a:r>
              <a:endParaRPr b="0" i="0" sz="1400" u="none" cap="none" strike="noStrike">
                <a:solidFill>
                  <a:srgbClr val="000000"/>
                </a:solidFill>
                <a:latin typeface="Calibri"/>
                <a:ea typeface="Calibri"/>
                <a:cs typeface="Calibri"/>
                <a:sym typeface="Calibri"/>
              </a:endParaRPr>
            </a:p>
          </p:txBody>
        </p:sp>
      </p:grpSp>
      <p:pic>
        <p:nvPicPr>
          <p:cNvPr descr="Gráfico 12" id="285" name="Google Shape;285;p10"/>
          <p:cNvPicPr preferRelativeResize="0"/>
          <p:nvPr/>
        </p:nvPicPr>
        <p:blipFill rotWithShape="1">
          <a:blip r:embed="rId3">
            <a:alphaModFix/>
          </a:blip>
          <a:srcRect b="0" l="0" r="0" t="0"/>
          <a:stretch/>
        </p:blipFill>
        <p:spPr>
          <a:xfrm flipH="1">
            <a:off x="802069" y="3615890"/>
            <a:ext cx="2646123" cy="2890184"/>
          </a:xfrm>
          <a:prstGeom prst="rect">
            <a:avLst/>
          </a:prstGeom>
          <a:noFill/>
          <a:ln>
            <a:noFill/>
          </a:ln>
        </p:spPr>
      </p:pic>
      <p:pic>
        <p:nvPicPr>
          <p:cNvPr descr="Gráfico 6" id="286" name="Google Shape;286;p10"/>
          <p:cNvPicPr preferRelativeResize="0"/>
          <p:nvPr/>
        </p:nvPicPr>
        <p:blipFill rotWithShape="1">
          <a:blip r:embed="rId4">
            <a:alphaModFix/>
          </a:blip>
          <a:srcRect b="0" l="0" r="0" t="0"/>
          <a:stretch/>
        </p:blipFill>
        <p:spPr>
          <a:xfrm flipH="1">
            <a:off x="7238826" y="4029169"/>
            <a:ext cx="1661429" cy="2699821"/>
          </a:xfrm>
          <a:prstGeom prst="rect">
            <a:avLst/>
          </a:prstGeom>
          <a:noFill/>
          <a:ln>
            <a:noFill/>
          </a:ln>
        </p:spPr>
      </p:pic>
      <p:grpSp>
        <p:nvGrpSpPr>
          <p:cNvPr id="287" name="Google Shape;287;p10"/>
          <p:cNvGrpSpPr/>
          <p:nvPr/>
        </p:nvGrpSpPr>
        <p:grpSpPr>
          <a:xfrm>
            <a:off x="3956689" y="3859710"/>
            <a:ext cx="3767568" cy="3092901"/>
            <a:chOff x="0" y="-946470"/>
            <a:chExt cx="2348894" cy="3092898"/>
          </a:xfrm>
        </p:grpSpPr>
        <p:grpSp>
          <p:nvGrpSpPr>
            <p:cNvPr id="288" name="Google Shape;288;p10"/>
            <p:cNvGrpSpPr/>
            <p:nvPr/>
          </p:nvGrpSpPr>
          <p:grpSpPr>
            <a:xfrm>
              <a:off x="0" y="-946470"/>
              <a:ext cx="1958306" cy="3092898"/>
              <a:chOff x="0" y="-946468"/>
              <a:chExt cx="1958305" cy="3092895"/>
            </a:xfrm>
          </p:grpSpPr>
          <p:sp>
            <p:nvSpPr>
              <p:cNvPr id="289" name="Google Shape;289;p10"/>
              <p:cNvSpPr/>
              <p:nvPr/>
            </p:nvSpPr>
            <p:spPr>
              <a:xfrm flipH="1">
                <a:off x="0" y="-946468"/>
                <a:ext cx="1958305" cy="2869274"/>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0"/>
              <p:cNvSpPr txBox="1"/>
              <p:nvPr/>
            </p:nvSpPr>
            <p:spPr>
              <a:xfrm>
                <a:off x="43472" y="-838965"/>
                <a:ext cx="1868202" cy="2985392"/>
              </a:xfrm>
              <a:prstGeom prst="rect">
                <a:avLst/>
              </a:prstGeom>
              <a:noFill/>
              <a:ln>
                <a:noFill/>
              </a:ln>
            </p:spPr>
            <p:txBody>
              <a:bodyPr anchorCtr="0" anchor="ctr"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    </a:t>
                </a:r>
                <a:r>
                  <a:rPr b="1" i="0" lang="es-ES" sz="1400" u="none" cap="none" strike="noStrike">
                    <a:solidFill>
                      <a:srgbClr val="000000"/>
                    </a:solidFill>
                    <a:latin typeface="Calibri"/>
                    <a:ea typeface="Calibri"/>
                    <a:cs typeface="Calibri"/>
                    <a:sym typeface="Calibri"/>
                  </a:rPr>
                  <a:t>Donde se deben instalar:</a:t>
                </a:r>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Ubicación de equipos contra incendios</a:t>
                </a:r>
                <a:endParaRPr/>
              </a:p>
              <a:p>
                <a:pPr indent="-342900" lvl="0" marL="34290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Ubicación de equipos de primeros auxilios</a:t>
                </a:r>
                <a:endParaRPr/>
              </a:p>
              <a:p>
                <a:pPr indent="-342900" lvl="0" marL="342900"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Salidas de emergencias</a:t>
                </a:r>
                <a:endParaRPr/>
              </a:p>
              <a:p>
                <a:pPr indent="-342900" lvl="0" marL="34290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Sitios y elementos que presenten riesgos como columnas, almacenamiento de materiales peligrosos.</a:t>
                </a:r>
                <a:endParaRPr/>
              </a:p>
              <a:p>
                <a:pPr indent="-342900" lvl="0" marL="342900"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Áreas criticas.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
          <p:nvSpPr>
            <p:cNvPr id="291" name="Google Shape;291;p10"/>
            <p:cNvSpPr/>
            <p:nvPr/>
          </p:nvSpPr>
          <p:spPr>
            <a:xfrm flipH="1" rot="4447046">
              <a:off x="1948897" y="-10427"/>
              <a:ext cx="264187" cy="481905"/>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CLASIFICACIÓN DE </a:t>
            </a:r>
            <a:r>
              <a:rPr b="0" i="0" lang="es-ES" sz="2800" u="none" cap="none" strike="noStrike">
                <a:solidFill>
                  <a:srgbClr val="A93501"/>
                </a:solidFill>
                <a:latin typeface="Calibri"/>
                <a:ea typeface="Calibri"/>
                <a:cs typeface="Calibri"/>
                <a:sym typeface="Calibri"/>
              </a:rPr>
              <a:t>SEÑALÉTICAS</a:t>
            </a:r>
            <a:endParaRPr b="0" i="0" sz="1400" u="none" cap="none" strike="noStrike">
              <a:solidFill>
                <a:srgbClr val="A93501"/>
              </a:solidFill>
              <a:latin typeface="Arial"/>
              <a:ea typeface="Arial"/>
              <a:cs typeface="Arial"/>
              <a:sym typeface="Arial"/>
            </a:endParaRPr>
          </a:p>
        </p:txBody>
      </p:sp>
      <p:sp>
        <p:nvSpPr>
          <p:cNvPr id="297" name="Google Shape;297;p11"/>
          <p:cNvSpPr/>
          <p:nvPr/>
        </p:nvSpPr>
        <p:spPr>
          <a:xfrm>
            <a:off x="1100405" y="2008458"/>
            <a:ext cx="676029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s-ES" sz="2400" u="none" cap="none" strike="noStrike">
                <a:solidFill>
                  <a:srgbClr val="000000"/>
                </a:solidFill>
                <a:latin typeface="Calibri"/>
                <a:ea typeface="Calibri"/>
                <a:cs typeface="Calibri"/>
                <a:sym typeface="Calibri"/>
              </a:rPr>
              <a:t>Esquema de Colores de Señaléticas de Seguridad</a:t>
            </a:r>
            <a:endParaRPr b="0" i="0" sz="2400" u="none" cap="none" strike="noStrike">
              <a:solidFill>
                <a:srgbClr val="000000"/>
              </a:solidFill>
              <a:latin typeface="Calibri"/>
              <a:ea typeface="Calibri"/>
              <a:cs typeface="Calibri"/>
              <a:sym typeface="Calibri"/>
            </a:endParaRPr>
          </a:p>
        </p:txBody>
      </p:sp>
      <p:graphicFrame>
        <p:nvGraphicFramePr>
          <p:cNvPr id="298" name="Google Shape;298;p11"/>
          <p:cNvGraphicFramePr/>
          <p:nvPr/>
        </p:nvGraphicFramePr>
        <p:xfrm>
          <a:off x="1432554" y="2672504"/>
          <a:ext cx="3000000" cy="3000000"/>
        </p:xfrm>
        <a:graphic>
          <a:graphicData uri="http://schemas.openxmlformats.org/drawingml/2006/table">
            <a:tbl>
              <a:tblPr bandRow="1" firstRow="1">
                <a:noFill/>
                <a:tableStyleId>{1D52D5B1-FD5D-461D-84D9-00C594EE721A}</a:tableStyleId>
              </a:tblPr>
              <a:tblGrid>
                <a:gridCol w="2032000"/>
                <a:gridCol w="2032000"/>
                <a:gridCol w="2032000"/>
              </a:tblGrid>
              <a:tr h="278125">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solidFill>
                            <a:schemeClr val="dk1"/>
                          </a:solidFill>
                          <a:latin typeface="Calibri"/>
                          <a:ea typeface="Calibri"/>
                          <a:cs typeface="Calibri"/>
                          <a:sym typeface="Calibri"/>
                        </a:rPr>
                        <a:t>COLOR</a:t>
                      </a:r>
                      <a:endParaRPr/>
                    </a:p>
                  </a:txBody>
                  <a:tcPr marT="34300" marB="34300" marR="68575" marL="68575">
                    <a:solidFill>
                      <a:srgbClr val="DBDBDB"/>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solidFill>
                            <a:schemeClr val="dk1"/>
                          </a:solidFill>
                          <a:latin typeface="Calibri"/>
                          <a:ea typeface="Calibri"/>
                          <a:cs typeface="Calibri"/>
                          <a:sym typeface="Calibri"/>
                        </a:rPr>
                        <a:t>FIGURA</a:t>
                      </a:r>
                      <a:endParaRPr/>
                    </a:p>
                  </a:txBody>
                  <a:tcPr marT="34300" marB="34300" marR="68575" marL="68575">
                    <a:lnB cap="flat" cmpd="sng" w="12700">
                      <a:solidFill>
                        <a:schemeClr val="dk1"/>
                      </a:solidFill>
                      <a:prstDash val="solid"/>
                      <a:round/>
                      <a:headEnd len="sm" w="sm" type="none"/>
                      <a:tailEnd len="sm" w="sm" type="none"/>
                    </a:lnB>
                    <a:solidFill>
                      <a:srgbClr val="DBDBDB"/>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solidFill>
                            <a:schemeClr val="dk1"/>
                          </a:solidFill>
                          <a:latin typeface="Calibri"/>
                          <a:ea typeface="Calibri"/>
                          <a:cs typeface="Calibri"/>
                          <a:sym typeface="Calibri"/>
                        </a:rPr>
                        <a:t>APLICACION</a:t>
                      </a:r>
                      <a:endParaRPr/>
                    </a:p>
                  </a:txBody>
                  <a:tcPr marT="34300" marB="34300" marR="68575" marL="68575">
                    <a:lnB cap="flat" cmpd="sng" w="12700">
                      <a:solidFill>
                        <a:schemeClr val="dk1"/>
                      </a:solidFill>
                      <a:prstDash val="solid"/>
                      <a:round/>
                      <a:headEnd len="sm" w="sm" type="none"/>
                      <a:tailEnd len="sm" w="sm" type="none"/>
                    </a:lnB>
                    <a:solidFill>
                      <a:srgbClr val="DBDBDB"/>
                    </a:solidFill>
                  </a:tcPr>
                </a:tc>
              </a:tr>
              <a:tr h="982975">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latin typeface="Calibri"/>
                          <a:ea typeface="Calibri"/>
                          <a:cs typeface="Calibri"/>
                          <a:sym typeface="Calibri"/>
                        </a:rPr>
                        <a:t>ROJO</a:t>
                      </a:r>
                      <a:endParaRPr/>
                    </a:p>
                  </a:txBody>
                  <a:tcPr marT="34300" marB="34300" marR="68575" marL="68575" anchor="ctr">
                    <a:lnR cap="flat" cmpd="sng" w="12700">
                      <a:solidFill>
                        <a:schemeClr val="dk1"/>
                      </a:solidFill>
                      <a:prstDash val="solid"/>
                      <a:round/>
                      <a:headEnd len="sm" w="sm" type="none"/>
                      <a:tailEnd len="sm" w="sm" type="none"/>
                    </a:lnR>
                    <a:solidFill>
                      <a:srgbClr val="FF0000"/>
                    </a:solidFill>
                  </a:tcPr>
                </a:tc>
                <a:tc>
                  <a:txBody>
                    <a:bodyPr/>
                    <a:lstStyle/>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Señales de parada de equipos y maquinarias, Señales de Prohibición. </a:t>
                      </a:r>
                      <a:endParaRPr/>
                    </a:p>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Dispositivos de extinción de incendios.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0100">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latin typeface="Calibri"/>
                          <a:ea typeface="Calibri"/>
                          <a:cs typeface="Calibri"/>
                          <a:sym typeface="Calibri"/>
                        </a:rPr>
                        <a:t>AMARILLO</a:t>
                      </a:r>
                      <a:endParaRPr/>
                    </a:p>
                  </a:txBody>
                  <a:tcPr marT="34300" marB="34300" marR="68575" marL="68575" anchor="ctr">
                    <a:lnR cap="flat" cmpd="sng" w="12700">
                      <a:solidFill>
                        <a:schemeClr val="dk1"/>
                      </a:solidFill>
                      <a:prstDash val="solid"/>
                      <a:round/>
                      <a:headEnd len="sm" w="sm" type="none"/>
                      <a:tailEnd len="sm" w="sm" type="none"/>
                    </a:lnR>
                    <a:solidFill>
                      <a:srgbClr val="FFFF00"/>
                    </a:solidFill>
                  </a:tcPr>
                </a:tc>
                <a:tc>
                  <a:txBody>
                    <a:bodyPr/>
                    <a:lstStyle/>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Señales de Riesgos.</a:t>
                      </a:r>
                      <a:endParaRPr/>
                    </a:p>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Señalización de Umbrales o limites, pasajes peligrosos, obstáculos, entre otros.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0100">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latin typeface="Calibri"/>
                          <a:ea typeface="Calibri"/>
                          <a:cs typeface="Calibri"/>
                          <a:sym typeface="Calibri"/>
                        </a:rPr>
                        <a:t>VERDE</a:t>
                      </a:r>
                      <a:endParaRPr/>
                    </a:p>
                  </a:txBody>
                  <a:tcPr marT="34300" marB="34300" marR="68575" marL="68575" anchor="ctr">
                    <a:lnR cap="flat" cmpd="sng" w="12700">
                      <a:solidFill>
                        <a:schemeClr val="dk1"/>
                      </a:solidFill>
                      <a:prstDash val="solid"/>
                      <a:round/>
                      <a:headEnd len="sm" w="sm" type="none"/>
                      <a:tailEnd len="sm" w="sm" type="none"/>
                    </a:lnR>
                    <a:solidFill>
                      <a:srgbClr val="00B050"/>
                    </a:solidFill>
                  </a:tcPr>
                </a:tc>
                <a:tc>
                  <a:txBody>
                    <a:bodyPr/>
                    <a:lstStyle/>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Señalización de pasajes y salidas de emergencia.</a:t>
                      </a:r>
                      <a:endParaRPr/>
                    </a:p>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Puestos de primeros auxilios y salvamentos</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0100">
                <a:tc>
                  <a:txBody>
                    <a:bodyPr/>
                    <a:lstStyle/>
                    <a:p>
                      <a:pPr indent="0" lvl="0" marL="0" marR="0" rtl="0" algn="ctr">
                        <a:lnSpc>
                          <a:spcPct val="100000"/>
                        </a:lnSpc>
                        <a:spcBef>
                          <a:spcPts val="0"/>
                        </a:spcBef>
                        <a:spcAft>
                          <a:spcPts val="0"/>
                        </a:spcAft>
                        <a:buClr>
                          <a:schemeClr val="dk1"/>
                        </a:buClr>
                        <a:buSzPts val="1000"/>
                        <a:buFont typeface="Calibri"/>
                        <a:buNone/>
                      </a:pPr>
                      <a:r>
                        <a:rPr lang="es-ES" sz="1000" u="none" cap="none" strike="noStrike">
                          <a:latin typeface="Calibri"/>
                          <a:ea typeface="Calibri"/>
                          <a:cs typeface="Calibri"/>
                          <a:sym typeface="Calibri"/>
                        </a:rPr>
                        <a:t>AZUL</a:t>
                      </a:r>
                      <a:endParaRPr/>
                    </a:p>
                  </a:txBody>
                  <a:tcPr marT="34300" marB="34300" marR="68575" marL="68575" anchor="ctr">
                    <a:lnR cap="flat" cmpd="sng" w="12700">
                      <a:solidFill>
                        <a:schemeClr val="dk1"/>
                      </a:solidFill>
                      <a:prstDash val="solid"/>
                      <a:round/>
                      <a:headEnd len="sm" w="sm" type="none"/>
                      <a:tailEnd len="sm" w="sm" type="none"/>
                    </a:lnR>
                    <a:solidFill>
                      <a:srgbClr val="0000FF"/>
                    </a:solidFill>
                  </a:tcPr>
                </a:tc>
                <a:tc>
                  <a:txBody>
                    <a:bodyPr/>
                    <a:lstStyle/>
                    <a:p>
                      <a:pPr indent="0" lvl="0" marL="0" marR="0" rtl="0" algn="ctr">
                        <a:lnSpc>
                          <a:spcPct val="100000"/>
                        </a:lnSpc>
                        <a:spcBef>
                          <a:spcPts val="0"/>
                        </a:spcBef>
                        <a:spcAft>
                          <a:spcPts val="0"/>
                        </a:spcAft>
                        <a:buClr>
                          <a:schemeClr val="dk1"/>
                        </a:buClr>
                        <a:buSzPts val="1000"/>
                        <a:buFont typeface="Helvetica Neue"/>
                        <a:buNone/>
                      </a:pPr>
                      <a:r>
                        <a:t/>
                      </a:r>
                      <a:endParaRPr sz="1000" u="none" cap="none" strike="noStrike"/>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Obligaciones de llevar equipos de protección personal.</a:t>
                      </a:r>
                      <a:endParaRPr/>
                    </a:p>
                    <a:p>
                      <a:pPr indent="0" lvl="0" marL="0" marR="0" rtl="0" algn="ctr">
                        <a:lnSpc>
                          <a:spcPct val="100000"/>
                        </a:lnSpc>
                        <a:spcBef>
                          <a:spcPts val="0"/>
                        </a:spcBef>
                        <a:spcAft>
                          <a:spcPts val="0"/>
                        </a:spcAft>
                        <a:buClr>
                          <a:schemeClr val="dk1"/>
                        </a:buClr>
                        <a:buSzPts val="1200"/>
                        <a:buFont typeface="Calibri"/>
                        <a:buNone/>
                      </a:pPr>
                      <a:r>
                        <a:rPr lang="es-ES" sz="1200" u="none" cap="none" strike="noStrike">
                          <a:latin typeface="Calibri"/>
                          <a:ea typeface="Calibri"/>
                          <a:cs typeface="Calibri"/>
                          <a:sym typeface="Calibri"/>
                        </a:rPr>
                        <a:t>Emplazamiento de teléfono, talleres, etc.</a:t>
                      </a:r>
                      <a:endParaRPr/>
                    </a:p>
                  </a:txBody>
                  <a:tcPr marT="34300" marB="3430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2"/>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CLASIFICACIÓN DE </a:t>
            </a:r>
            <a:r>
              <a:rPr b="0" i="0" lang="es-ES" sz="2800" u="none" cap="none" strike="noStrike">
                <a:solidFill>
                  <a:srgbClr val="A93501"/>
                </a:solidFill>
                <a:latin typeface="Calibri"/>
                <a:ea typeface="Calibri"/>
                <a:cs typeface="Calibri"/>
                <a:sym typeface="Calibri"/>
              </a:rPr>
              <a:t>SEÑALÉTICAS</a:t>
            </a:r>
            <a:endParaRPr b="0" i="0" sz="1400" u="none" cap="none" strike="noStrike">
              <a:solidFill>
                <a:srgbClr val="A93501"/>
              </a:solidFill>
              <a:latin typeface="Arial"/>
              <a:ea typeface="Arial"/>
              <a:cs typeface="Arial"/>
              <a:sym typeface="Arial"/>
            </a:endParaRPr>
          </a:p>
        </p:txBody>
      </p:sp>
      <p:sp>
        <p:nvSpPr>
          <p:cNvPr id="304" name="Google Shape;304;p12"/>
          <p:cNvSpPr/>
          <p:nvPr/>
        </p:nvSpPr>
        <p:spPr>
          <a:xfrm>
            <a:off x="452173" y="1806077"/>
            <a:ext cx="6760298"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Existen cuatro tipos de señales de seguridad:</a:t>
            </a:r>
            <a:endParaRPr b="0" i="0" sz="1600" u="none" cap="none" strike="noStrike">
              <a:solidFill>
                <a:srgbClr val="000000"/>
              </a:solidFill>
              <a:latin typeface="Calibri"/>
              <a:ea typeface="Calibri"/>
              <a:cs typeface="Calibri"/>
              <a:sym typeface="Calibri"/>
            </a:endParaRPr>
          </a:p>
        </p:txBody>
      </p:sp>
      <p:sp>
        <p:nvSpPr>
          <p:cNvPr id="305" name="Google Shape;305;p12"/>
          <p:cNvSpPr/>
          <p:nvPr/>
        </p:nvSpPr>
        <p:spPr>
          <a:xfrm>
            <a:off x="4861607" y="2486497"/>
            <a:ext cx="189451" cy="3323692"/>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a:off x="2586217" y="2462746"/>
            <a:ext cx="187935" cy="3323692"/>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7" name="Google Shape;307;p12"/>
          <p:cNvCxnSpPr/>
          <p:nvPr/>
        </p:nvCxnSpPr>
        <p:spPr>
          <a:xfrm flipH="1">
            <a:off x="290123" y="2462746"/>
            <a:ext cx="3" cy="3323692"/>
          </a:xfrm>
          <a:prstGeom prst="straightConnector1">
            <a:avLst/>
          </a:prstGeom>
          <a:noFill/>
          <a:ln cap="rnd" cmpd="sng" w="12700">
            <a:solidFill>
              <a:srgbClr val="000000"/>
            </a:solidFill>
            <a:prstDash val="solid"/>
            <a:round/>
            <a:headEnd len="sm" w="sm" type="none"/>
            <a:tailEnd len="sm" w="sm" type="none"/>
          </a:ln>
        </p:spPr>
      </p:cxnSp>
      <p:sp>
        <p:nvSpPr>
          <p:cNvPr id="308" name="Google Shape;308;p12"/>
          <p:cNvSpPr txBox="1"/>
          <p:nvPr/>
        </p:nvSpPr>
        <p:spPr>
          <a:xfrm>
            <a:off x="5169915" y="2391869"/>
            <a:ext cx="218679" cy="4056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64033"/>
              </a:buClr>
              <a:buSzPts val="3200"/>
              <a:buFont typeface="Calibri"/>
              <a:buNone/>
            </a:pPr>
            <a:r>
              <a:rPr b="0" i="0" lang="es-ES" sz="3200" u="none" cap="none" strike="noStrike">
                <a:solidFill>
                  <a:srgbClr val="C64033"/>
                </a:solidFill>
                <a:latin typeface="Calibri"/>
                <a:ea typeface="Calibri"/>
                <a:cs typeface="Calibri"/>
                <a:sym typeface="Calibri"/>
              </a:rPr>
              <a:t>3</a:t>
            </a:r>
            <a:endParaRPr/>
          </a:p>
        </p:txBody>
      </p:sp>
      <p:sp>
        <p:nvSpPr>
          <p:cNvPr id="309" name="Google Shape;309;p12"/>
          <p:cNvSpPr txBox="1"/>
          <p:nvPr/>
        </p:nvSpPr>
        <p:spPr>
          <a:xfrm>
            <a:off x="5561938" y="2427381"/>
            <a:ext cx="1501528"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64033"/>
              </a:buClr>
              <a:buSzPts val="1800"/>
              <a:buFont typeface="Calibri"/>
              <a:buNone/>
            </a:pPr>
            <a:r>
              <a:rPr b="1" i="0" lang="es-ES" sz="1800" u="none" cap="none" strike="noStrike">
                <a:solidFill>
                  <a:srgbClr val="C64033"/>
                </a:solidFill>
                <a:latin typeface="Calibri"/>
                <a:ea typeface="Calibri"/>
                <a:cs typeface="Calibri"/>
                <a:sym typeface="Calibri"/>
              </a:rPr>
              <a:t>SEÑALES DE PREVENCIÓN</a:t>
            </a:r>
            <a:endParaRPr b="1" i="0" sz="1800" u="none" cap="none" strike="noStrike">
              <a:solidFill>
                <a:srgbClr val="C64033"/>
              </a:solidFill>
              <a:latin typeface="Calibri"/>
              <a:ea typeface="Calibri"/>
              <a:cs typeface="Calibri"/>
              <a:sym typeface="Calibri"/>
            </a:endParaRPr>
          </a:p>
        </p:txBody>
      </p:sp>
      <p:sp>
        <p:nvSpPr>
          <p:cNvPr id="310" name="Google Shape;310;p12"/>
          <p:cNvSpPr txBox="1"/>
          <p:nvPr/>
        </p:nvSpPr>
        <p:spPr>
          <a:xfrm>
            <a:off x="2893009" y="2398293"/>
            <a:ext cx="218679" cy="4056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3200"/>
              <a:buFont typeface="Calibri"/>
              <a:buNone/>
            </a:pPr>
            <a:r>
              <a:rPr b="0" i="0" lang="es-ES" sz="3200" u="none" cap="none" strike="noStrike">
                <a:solidFill>
                  <a:schemeClr val="accent2"/>
                </a:solidFill>
                <a:latin typeface="Calibri"/>
                <a:ea typeface="Calibri"/>
                <a:cs typeface="Calibri"/>
                <a:sym typeface="Calibri"/>
              </a:rPr>
              <a:t>2</a:t>
            </a:r>
            <a:endParaRPr/>
          </a:p>
        </p:txBody>
      </p:sp>
      <p:sp>
        <p:nvSpPr>
          <p:cNvPr id="311" name="Google Shape;311;p12"/>
          <p:cNvSpPr txBox="1"/>
          <p:nvPr/>
        </p:nvSpPr>
        <p:spPr>
          <a:xfrm>
            <a:off x="3220680" y="2466831"/>
            <a:ext cx="1740400"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1800"/>
              <a:buFont typeface="Calibri"/>
              <a:buNone/>
            </a:pPr>
            <a:r>
              <a:rPr b="1" i="0" lang="es-ES" sz="1800" u="none" cap="none" strike="noStrike">
                <a:solidFill>
                  <a:schemeClr val="accent2"/>
                </a:solidFill>
                <a:latin typeface="Calibri"/>
                <a:ea typeface="Calibri"/>
                <a:cs typeface="Calibri"/>
                <a:sym typeface="Calibri"/>
              </a:rPr>
              <a:t>SEÑALES </a:t>
            </a:r>
            <a:endParaRPr/>
          </a:p>
          <a:p>
            <a:pPr indent="0" lvl="0" marL="0" marR="0" rtl="0" algn="l">
              <a:lnSpc>
                <a:spcPct val="100000"/>
              </a:lnSpc>
              <a:spcBef>
                <a:spcPts val="0"/>
              </a:spcBef>
              <a:spcAft>
                <a:spcPts val="0"/>
              </a:spcAft>
              <a:buClr>
                <a:schemeClr val="accent2"/>
              </a:buClr>
              <a:buSzPts val="1800"/>
              <a:buFont typeface="Calibri"/>
              <a:buNone/>
            </a:pPr>
            <a:r>
              <a:rPr b="1" i="0" lang="es-ES" sz="1800" u="none" cap="none" strike="noStrike">
                <a:solidFill>
                  <a:schemeClr val="accent2"/>
                </a:solidFill>
                <a:latin typeface="Calibri"/>
                <a:ea typeface="Calibri"/>
                <a:cs typeface="Calibri"/>
                <a:sym typeface="Calibri"/>
              </a:rPr>
              <a:t>DE ACCIÓN </a:t>
            </a:r>
            <a:endParaRPr/>
          </a:p>
          <a:p>
            <a:pPr indent="0" lvl="0" marL="0" marR="0" rtl="0" algn="l">
              <a:lnSpc>
                <a:spcPct val="100000"/>
              </a:lnSpc>
              <a:spcBef>
                <a:spcPts val="0"/>
              </a:spcBef>
              <a:spcAft>
                <a:spcPts val="0"/>
              </a:spcAft>
              <a:buClr>
                <a:schemeClr val="accent2"/>
              </a:buClr>
              <a:buSzPts val="1800"/>
              <a:buFont typeface="Calibri"/>
              <a:buNone/>
            </a:pPr>
            <a:r>
              <a:rPr b="1" i="0" lang="es-ES" sz="1800" u="none" cap="none" strike="noStrike">
                <a:solidFill>
                  <a:schemeClr val="accent2"/>
                </a:solidFill>
                <a:latin typeface="Calibri"/>
                <a:ea typeface="Calibri"/>
                <a:cs typeface="Calibri"/>
                <a:sym typeface="Calibri"/>
              </a:rPr>
              <a:t>DE MANDO</a:t>
            </a:r>
            <a:endParaRPr b="1" i="0" sz="1800" u="none" cap="none" strike="noStrike">
              <a:solidFill>
                <a:schemeClr val="accent2"/>
              </a:solidFill>
              <a:latin typeface="Calibri"/>
              <a:ea typeface="Calibri"/>
              <a:cs typeface="Calibri"/>
              <a:sym typeface="Calibri"/>
            </a:endParaRPr>
          </a:p>
        </p:txBody>
      </p:sp>
      <p:sp>
        <p:nvSpPr>
          <p:cNvPr id="312" name="Google Shape;312;p12"/>
          <p:cNvSpPr txBox="1"/>
          <p:nvPr/>
        </p:nvSpPr>
        <p:spPr>
          <a:xfrm>
            <a:off x="550263" y="2391869"/>
            <a:ext cx="218679" cy="4056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3200"/>
              <a:buFont typeface="Calibri"/>
              <a:buNone/>
            </a:pPr>
            <a:r>
              <a:rPr b="0" i="0" lang="es-ES" sz="3200" u="none" cap="none" strike="noStrike">
                <a:solidFill>
                  <a:schemeClr val="accent1"/>
                </a:solidFill>
                <a:latin typeface="Calibri"/>
                <a:ea typeface="Calibri"/>
                <a:cs typeface="Calibri"/>
                <a:sym typeface="Calibri"/>
              </a:rPr>
              <a:t>1</a:t>
            </a:r>
            <a:endParaRPr/>
          </a:p>
        </p:txBody>
      </p:sp>
      <p:sp>
        <p:nvSpPr>
          <p:cNvPr id="313" name="Google Shape;313;p12"/>
          <p:cNvSpPr txBox="1"/>
          <p:nvPr/>
        </p:nvSpPr>
        <p:spPr>
          <a:xfrm>
            <a:off x="856282" y="2427381"/>
            <a:ext cx="1296830"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800"/>
              <a:buFont typeface="Calibri"/>
              <a:buNone/>
            </a:pPr>
            <a:r>
              <a:rPr b="1" i="0" lang="es-ES" sz="1800" u="none" cap="none" strike="noStrike">
                <a:solidFill>
                  <a:schemeClr val="accent1"/>
                </a:solidFill>
                <a:latin typeface="Calibri"/>
                <a:ea typeface="Calibri"/>
                <a:cs typeface="Calibri"/>
                <a:sym typeface="Calibri"/>
              </a:rPr>
              <a:t>SEÑALES </a:t>
            </a:r>
            <a:endParaRPr/>
          </a:p>
          <a:p>
            <a:pPr indent="0" lvl="0" marL="0" marR="0" rtl="0" algn="l">
              <a:lnSpc>
                <a:spcPct val="100000"/>
              </a:lnSpc>
              <a:spcBef>
                <a:spcPts val="0"/>
              </a:spcBef>
              <a:spcAft>
                <a:spcPts val="0"/>
              </a:spcAft>
              <a:buClr>
                <a:schemeClr val="accent1"/>
              </a:buClr>
              <a:buSzPts val="1800"/>
              <a:buFont typeface="Calibri"/>
              <a:buNone/>
            </a:pPr>
            <a:r>
              <a:rPr b="1" i="0" lang="es-ES" sz="1800" u="none" cap="none" strike="noStrike">
                <a:solidFill>
                  <a:schemeClr val="accent1"/>
                </a:solidFill>
                <a:latin typeface="Calibri"/>
                <a:ea typeface="Calibri"/>
                <a:cs typeface="Calibri"/>
                <a:sym typeface="Calibri"/>
              </a:rPr>
              <a:t>DE </a:t>
            </a:r>
            <a:endParaRPr/>
          </a:p>
          <a:p>
            <a:pPr indent="0" lvl="0" marL="0" marR="0" rtl="0" algn="l">
              <a:lnSpc>
                <a:spcPct val="100000"/>
              </a:lnSpc>
              <a:spcBef>
                <a:spcPts val="0"/>
              </a:spcBef>
              <a:spcAft>
                <a:spcPts val="0"/>
              </a:spcAft>
              <a:buClr>
                <a:schemeClr val="accent1"/>
              </a:buClr>
              <a:buSzPts val="1800"/>
              <a:buFont typeface="Calibri"/>
              <a:buNone/>
            </a:pPr>
            <a:r>
              <a:rPr b="1" i="0" lang="es-ES" sz="1800" u="none" cap="none" strike="noStrike">
                <a:solidFill>
                  <a:schemeClr val="accent1"/>
                </a:solidFill>
                <a:latin typeface="Calibri"/>
                <a:ea typeface="Calibri"/>
                <a:cs typeface="Calibri"/>
                <a:sym typeface="Calibri"/>
              </a:rPr>
              <a:t>PROHIBICIÓN</a:t>
            </a:r>
            <a:endParaRPr b="1" i="0" sz="1800" u="none" cap="none" strike="noStrike">
              <a:solidFill>
                <a:schemeClr val="accent1"/>
              </a:solidFill>
              <a:latin typeface="Calibri"/>
              <a:ea typeface="Calibri"/>
              <a:cs typeface="Calibri"/>
              <a:sym typeface="Calibri"/>
            </a:endParaRPr>
          </a:p>
        </p:txBody>
      </p:sp>
      <p:sp>
        <p:nvSpPr>
          <p:cNvPr id="314" name="Google Shape;314;p12"/>
          <p:cNvSpPr txBox="1"/>
          <p:nvPr/>
        </p:nvSpPr>
        <p:spPr>
          <a:xfrm>
            <a:off x="290123" y="3297828"/>
            <a:ext cx="2296094" cy="2123654"/>
          </a:xfrm>
          <a:prstGeom prst="rect">
            <a:avLst/>
          </a:prstGeom>
          <a:noFill/>
          <a:ln>
            <a:noFill/>
          </a:ln>
        </p:spPr>
        <p:txBody>
          <a:bodyPr anchorCtr="0" anchor="t" bIns="45700" lIns="45700" spcFirstLastPara="1" rIns="45700"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Prohíben un comportamiento susceptible de provocar un peligro impidiendo ciertas actividades que ponen en peligro la salud propia o de otros trabajadores. </a:t>
            </a:r>
            <a:endParaRPr/>
          </a:p>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 Tienen forma redonda y pictograma negro sobre fondo blanco con borde rojo y banda roja transversal descendente de izquierda a derecha.</a:t>
            </a:r>
            <a:endParaRPr b="0" i="0" sz="1200" u="none" cap="none" strike="noStrike">
              <a:solidFill>
                <a:srgbClr val="000000"/>
              </a:solidFill>
              <a:latin typeface="Calibri"/>
              <a:ea typeface="Calibri"/>
              <a:cs typeface="Calibri"/>
              <a:sym typeface="Calibri"/>
            </a:endParaRPr>
          </a:p>
        </p:txBody>
      </p:sp>
      <p:sp>
        <p:nvSpPr>
          <p:cNvPr id="315" name="Google Shape;315;p12"/>
          <p:cNvSpPr txBox="1"/>
          <p:nvPr/>
        </p:nvSpPr>
        <p:spPr>
          <a:xfrm>
            <a:off x="2695209" y="3297828"/>
            <a:ext cx="2124409" cy="1200325"/>
          </a:xfrm>
          <a:prstGeom prst="rect">
            <a:avLst/>
          </a:prstGeom>
          <a:noFill/>
          <a:ln>
            <a:noFill/>
          </a:ln>
        </p:spPr>
        <p:txBody>
          <a:bodyPr anchorCtr="0" anchor="t" bIns="45700" lIns="45700" spcFirstLastPara="1" rIns="45700"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Indican la obligatoriedad de utilizar protecciones adecuadas para evitar accidentes. Tienen forma circular, fondo de color azul y los dibujos de color blanco.</a:t>
            </a:r>
            <a:endParaRPr b="0" i="0" sz="1200" u="none" cap="none" strike="noStrike">
              <a:solidFill>
                <a:srgbClr val="000000"/>
              </a:solidFill>
              <a:latin typeface="Calibri"/>
              <a:ea typeface="Calibri"/>
              <a:cs typeface="Calibri"/>
              <a:sym typeface="Calibri"/>
            </a:endParaRPr>
          </a:p>
        </p:txBody>
      </p:sp>
      <p:sp>
        <p:nvSpPr>
          <p:cNvPr id="316" name="Google Shape;316;p12"/>
          <p:cNvSpPr txBox="1"/>
          <p:nvPr/>
        </p:nvSpPr>
        <p:spPr>
          <a:xfrm>
            <a:off x="5037246" y="3258378"/>
            <a:ext cx="2116197" cy="1938988"/>
          </a:xfrm>
          <a:prstGeom prst="rect">
            <a:avLst/>
          </a:prstGeom>
          <a:noFill/>
          <a:ln>
            <a:noFill/>
          </a:ln>
        </p:spPr>
        <p:txBody>
          <a:bodyPr anchorCtr="0" anchor="t" bIns="45700" lIns="45700" spcFirstLastPara="1" rIns="45700"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Avisan de posibles peligros que puede conllevar la utilización de algún material o herramienta. </a:t>
            </a:r>
            <a:endParaRPr/>
          </a:p>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Son de forma triangular, fondo amarillo, borde y dibujo de color negro. </a:t>
            </a:r>
            <a:endParaRPr/>
          </a:p>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El amarillo deberá cubrir como mínimo el 50% de la superficie de la señal.</a:t>
            </a:r>
            <a:endParaRPr b="0" i="0" sz="1200" u="none" cap="none" strike="noStrike">
              <a:solidFill>
                <a:srgbClr val="000000"/>
              </a:solidFill>
              <a:latin typeface="Calibri"/>
              <a:ea typeface="Calibri"/>
              <a:cs typeface="Calibri"/>
              <a:sym typeface="Calibri"/>
            </a:endParaRPr>
          </a:p>
        </p:txBody>
      </p:sp>
      <p:sp>
        <p:nvSpPr>
          <p:cNvPr id="317" name="Google Shape;317;p12"/>
          <p:cNvSpPr txBox="1"/>
          <p:nvPr/>
        </p:nvSpPr>
        <p:spPr>
          <a:xfrm>
            <a:off x="7388181" y="2390487"/>
            <a:ext cx="218679" cy="4056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6B00"/>
              </a:buClr>
              <a:buSzPts val="3200"/>
              <a:buFont typeface="Calibri"/>
              <a:buNone/>
            </a:pPr>
            <a:r>
              <a:rPr b="0" i="0" lang="es-ES" sz="3200" u="none" cap="none" strike="noStrike">
                <a:solidFill>
                  <a:srgbClr val="ED6B00"/>
                </a:solidFill>
                <a:latin typeface="Calibri"/>
                <a:ea typeface="Calibri"/>
                <a:cs typeface="Calibri"/>
                <a:sym typeface="Calibri"/>
              </a:rPr>
              <a:t>4</a:t>
            </a:r>
            <a:endParaRPr/>
          </a:p>
        </p:txBody>
      </p:sp>
      <p:sp>
        <p:nvSpPr>
          <p:cNvPr id="318" name="Google Shape;318;p12"/>
          <p:cNvSpPr txBox="1"/>
          <p:nvPr/>
        </p:nvSpPr>
        <p:spPr>
          <a:xfrm>
            <a:off x="7712601" y="2398293"/>
            <a:ext cx="1659109" cy="11079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SEÑALES DE </a:t>
            </a:r>
            <a:endParaRPr/>
          </a:p>
          <a:p>
            <a:pPr indent="0" lvl="0" marL="0" marR="0" rtl="0" algn="l">
              <a:lnSpc>
                <a:spcPct val="10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INFORMACIÓN </a:t>
            </a:r>
            <a:endParaRPr/>
          </a:p>
          <a:p>
            <a:pPr indent="0" lvl="0" marL="0" marR="0" rtl="0" algn="l">
              <a:lnSpc>
                <a:spcPct val="10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DE CONDICIONES</a:t>
            </a:r>
            <a:endParaRPr/>
          </a:p>
          <a:p>
            <a:pPr indent="0" lvl="0" marL="0" marR="0" rtl="0" algn="l">
              <a:lnSpc>
                <a:spcPct val="10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SEGURAS</a:t>
            </a:r>
            <a:endParaRPr b="1" i="0" sz="1800" u="none" cap="none" strike="noStrike">
              <a:solidFill>
                <a:srgbClr val="ED6B00"/>
              </a:solidFill>
              <a:latin typeface="Calibri"/>
              <a:ea typeface="Calibri"/>
              <a:cs typeface="Calibri"/>
              <a:sym typeface="Calibri"/>
            </a:endParaRPr>
          </a:p>
        </p:txBody>
      </p:sp>
      <p:sp>
        <p:nvSpPr>
          <p:cNvPr id="319" name="Google Shape;319;p12"/>
          <p:cNvSpPr txBox="1"/>
          <p:nvPr/>
        </p:nvSpPr>
        <p:spPr>
          <a:xfrm>
            <a:off x="7448636" y="3481146"/>
            <a:ext cx="1755418" cy="1938988"/>
          </a:xfrm>
          <a:prstGeom prst="rect">
            <a:avLst/>
          </a:prstGeom>
          <a:noFill/>
          <a:ln>
            <a:noFill/>
          </a:ln>
        </p:spPr>
        <p:txBody>
          <a:bodyPr anchorCtr="0" anchor="t" bIns="45700" lIns="45700" spcFirstLastPara="1" rIns="45700"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Ayudan y proporcionan información acerca de los equipos de auxilio. Son rectangulares o cuadradas, fondo de color verde y borde y dibujo blanco. También se pueden llamar de salvamento o socorro.</a:t>
            </a:r>
            <a:endParaRPr b="0" i="0" sz="1200" u="none" cap="none" strike="noStrike">
              <a:solidFill>
                <a:srgbClr val="000000"/>
              </a:solidFill>
              <a:latin typeface="Calibri"/>
              <a:ea typeface="Calibri"/>
              <a:cs typeface="Calibri"/>
              <a:sym typeface="Calibri"/>
            </a:endParaRPr>
          </a:p>
        </p:txBody>
      </p:sp>
      <p:sp>
        <p:nvSpPr>
          <p:cNvPr id="320" name="Google Shape;320;p12"/>
          <p:cNvSpPr/>
          <p:nvPr/>
        </p:nvSpPr>
        <p:spPr>
          <a:xfrm>
            <a:off x="7153444" y="2486497"/>
            <a:ext cx="189451" cy="3323692"/>
          </a:xfrm>
          <a:custGeom>
            <a:rect b="b" l="l" r="r" t="t"/>
            <a:pathLst>
              <a:path extrusionOk="0" h="21600" w="2160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noFill/>
          <a:ln cap="rnd"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1" name="Google Shape;321;p12"/>
          <p:cNvCxnSpPr/>
          <p:nvPr/>
        </p:nvCxnSpPr>
        <p:spPr>
          <a:xfrm flipH="1">
            <a:off x="9402677" y="2462746"/>
            <a:ext cx="3" cy="3323692"/>
          </a:xfrm>
          <a:prstGeom prst="straightConnector1">
            <a:avLst/>
          </a:prstGeom>
          <a:noFill/>
          <a:ln cap="rnd" cmpd="sng" w="12700">
            <a:solidFill>
              <a:srgbClr val="000000"/>
            </a:solidFill>
            <a:prstDash val="solid"/>
            <a:round/>
            <a:headEnd len="sm" w="sm" type="none"/>
            <a:tailEnd len="sm" w="sm" type="none"/>
          </a:ln>
        </p:spPr>
      </p:cxnSp>
      <p:pic>
        <p:nvPicPr>
          <p:cNvPr id="322" name="Google Shape;322;p12"/>
          <p:cNvPicPr preferRelativeResize="0"/>
          <p:nvPr/>
        </p:nvPicPr>
        <p:blipFill rotWithShape="1">
          <a:blip r:embed="rId3">
            <a:alphaModFix/>
          </a:blip>
          <a:srcRect b="0" l="0" r="0" t="0"/>
          <a:stretch/>
        </p:blipFill>
        <p:spPr>
          <a:xfrm>
            <a:off x="377850" y="5549419"/>
            <a:ext cx="2050519" cy="1025260"/>
          </a:xfrm>
          <a:prstGeom prst="rect">
            <a:avLst/>
          </a:prstGeom>
          <a:noFill/>
          <a:ln>
            <a:noFill/>
          </a:ln>
        </p:spPr>
      </p:pic>
      <p:pic>
        <p:nvPicPr>
          <p:cNvPr id="323" name="Google Shape;323;p12"/>
          <p:cNvPicPr preferRelativeResize="0"/>
          <p:nvPr/>
        </p:nvPicPr>
        <p:blipFill rotWithShape="1">
          <a:blip r:embed="rId4">
            <a:alphaModFix/>
          </a:blip>
          <a:srcRect b="3336" l="0" r="0" t="1458"/>
          <a:stretch/>
        </p:blipFill>
        <p:spPr>
          <a:xfrm>
            <a:off x="2708149" y="5549051"/>
            <a:ext cx="2111469" cy="1025628"/>
          </a:xfrm>
          <a:prstGeom prst="rect">
            <a:avLst/>
          </a:prstGeom>
          <a:noFill/>
          <a:ln>
            <a:noFill/>
          </a:ln>
        </p:spPr>
      </p:pic>
      <p:pic>
        <p:nvPicPr>
          <p:cNvPr id="324" name="Google Shape;324;p12"/>
          <p:cNvPicPr preferRelativeResize="0"/>
          <p:nvPr/>
        </p:nvPicPr>
        <p:blipFill rotWithShape="1">
          <a:blip r:embed="rId5">
            <a:alphaModFix/>
          </a:blip>
          <a:srcRect b="0" l="0" r="0" t="0"/>
          <a:stretch/>
        </p:blipFill>
        <p:spPr>
          <a:xfrm>
            <a:off x="5143572" y="5537016"/>
            <a:ext cx="1889139" cy="958338"/>
          </a:xfrm>
          <a:prstGeom prst="rect">
            <a:avLst/>
          </a:prstGeom>
          <a:noFill/>
          <a:ln>
            <a:noFill/>
          </a:ln>
        </p:spPr>
      </p:pic>
      <p:grpSp>
        <p:nvGrpSpPr>
          <p:cNvPr id="325" name="Google Shape;325;p12"/>
          <p:cNvGrpSpPr/>
          <p:nvPr/>
        </p:nvGrpSpPr>
        <p:grpSpPr>
          <a:xfrm>
            <a:off x="7432873" y="5530417"/>
            <a:ext cx="1741661" cy="971535"/>
            <a:chOff x="6843858" y="4469413"/>
            <a:chExt cx="4223209" cy="2355794"/>
          </a:xfrm>
        </p:grpSpPr>
        <p:pic>
          <p:nvPicPr>
            <p:cNvPr id="326" name="Google Shape;326;p12"/>
            <p:cNvPicPr preferRelativeResize="0"/>
            <p:nvPr/>
          </p:nvPicPr>
          <p:blipFill rotWithShape="1">
            <a:blip r:embed="rId6">
              <a:alphaModFix/>
            </a:blip>
            <a:srcRect b="0" l="0" r="0" t="0"/>
            <a:stretch/>
          </p:blipFill>
          <p:spPr>
            <a:xfrm>
              <a:off x="6843858" y="4469413"/>
              <a:ext cx="4223209" cy="1182680"/>
            </a:xfrm>
            <a:prstGeom prst="rect">
              <a:avLst/>
            </a:prstGeom>
            <a:noFill/>
            <a:ln>
              <a:noFill/>
            </a:ln>
          </p:spPr>
        </p:pic>
        <p:pic>
          <p:nvPicPr>
            <p:cNvPr id="327" name="Google Shape;327;p12"/>
            <p:cNvPicPr preferRelativeResize="0"/>
            <p:nvPr/>
          </p:nvPicPr>
          <p:blipFill rotWithShape="1">
            <a:blip r:embed="rId7">
              <a:alphaModFix/>
            </a:blip>
            <a:srcRect b="0" l="0" r="0" t="0"/>
            <a:stretch/>
          </p:blipFill>
          <p:spPr>
            <a:xfrm>
              <a:off x="6843858" y="5652093"/>
              <a:ext cx="4223209" cy="117311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3"/>
          <p:cNvPicPr preferRelativeResize="0"/>
          <p:nvPr/>
        </p:nvPicPr>
        <p:blipFill rotWithShape="1">
          <a:blip r:embed="rId3">
            <a:alphaModFix/>
          </a:blip>
          <a:srcRect b="0" l="0" r="0" t="0"/>
          <a:stretch/>
        </p:blipFill>
        <p:spPr>
          <a:xfrm>
            <a:off x="774424" y="4730523"/>
            <a:ext cx="3929063" cy="1714500"/>
          </a:xfrm>
          <a:prstGeom prst="rect">
            <a:avLst/>
          </a:prstGeom>
          <a:noFill/>
          <a:ln>
            <a:noFill/>
          </a:ln>
        </p:spPr>
      </p:pic>
      <p:pic>
        <p:nvPicPr>
          <p:cNvPr id="333" name="Google Shape;333;p13"/>
          <p:cNvPicPr preferRelativeResize="0"/>
          <p:nvPr/>
        </p:nvPicPr>
        <p:blipFill rotWithShape="1">
          <a:blip r:embed="rId4">
            <a:alphaModFix/>
          </a:blip>
          <a:srcRect b="0" l="0" r="0" t="0"/>
          <a:stretch/>
        </p:blipFill>
        <p:spPr>
          <a:xfrm>
            <a:off x="5054276" y="4414116"/>
            <a:ext cx="3304853" cy="2204124"/>
          </a:xfrm>
          <a:prstGeom prst="rect">
            <a:avLst/>
          </a:prstGeom>
          <a:noFill/>
          <a:ln>
            <a:noFill/>
          </a:ln>
        </p:spPr>
      </p:pic>
      <p:sp>
        <p:nvSpPr>
          <p:cNvPr id="334" name="Google Shape;334;p13"/>
          <p:cNvSpPr txBox="1"/>
          <p:nvPr/>
        </p:nvSpPr>
        <p:spPr>
          <a:xfrm>
            <a:off x="452173" y="1100968"/>
            <a:ext cx="8950504" cy="87405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COLOCACIÓN Y ÁMBITO DE </a:t>
            </a:r>
            <a:endParaRPr/>
          </a:p>
          <a:p>
            <a:pPr indent="0" lvl="0" marL="0" marR="0" rtl="0" algn="l">
              <a:lnSpc>
                <a:spcPct val="80000"/>
              </a:lnSpc>
              <a:spcBef>
                <a:spcPts val="0"/>
              </a:spcBef>
              <a:spcAft>
                <a:spcPts val="0"/>
              </a:spcAft>
              <a:buClr>
                <a:srgbClr val="C00000"/>
              </a:buClr>
              <a:buSzPts val="2800"/>
              <a:buFont typeface="Calibri"/>
              <a:buNone/>
            </a:pPr>
            <a:r>
              <a:rPr b="1" i="0" lang="es-ES" sz="2800" u="none" cap="none" strike="noStrike">
                <a:solidFill>
                  <a:srgbClr val="C00000"/>
                </a:solidFill>
                <a:latin typeface="Calibri"/>
                <a:ea typeface="Calibri"/>
                <a:cs typeface="Calibri"/>
                <a:sym typeface="Calibri"/>
              </a:rPr>
              <a:t>APLICACIÓN DE LAS SEÑALES DE SEGURIDAD</a:t>
            </a:r>
            <a:endParaRPr b="0" i="0" sz="1400" u="none" cap="none" strike="noStrike">
              <a:solidFill>
                <a:srgbClr val="C00000"/>
              </a:solidFill>
              <a:latin typeface="Calibri"/>
              <a:ea typeface="Calibri"/>
              <a:cs typeface="Calibri"/>
              <a:sym typeface="Calibri"/>
            </a:endParaRPr>
          </a:p>
        </p:txBody>
      </p:sp>
      <p:sp>
        <p:nvSpPr>
          <p:cNvPr id="335" name="Google Shape;335;p13"/>
          <p:cNvSpPr/>
          <p:nvPr/>
        </p:nvSpPr>
        <p:spPr>
          <a:xfrm>
            <a:off x="452173" y="2229386"/>
            <a:ext cx="827888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Las señales de seguridad para empresas deben regirse por la normativa que a tal efecto se ha creado. Por otra parte, la señalización ha de ser efectiva y cumplir con la finalidad para la que se ha instalado. Su colocación es fundamental a la hora de darles visibilidad y cumplir con su cometido.</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 Si las señales están </a:t>
            </a:r>
            <a:r>
              <a:rPr b="1" i="0" lang="es-ES" sz="1400" u="none" cap="none" strike="noStrike">
                <a:solidFill>
                  <a:srgbClr val="000000"/>
                </a:solidFill>
                <a:latin typeface="Calibri"/>
                <a:ea typeface="Calibri"/>
                <a:cs typeface="Calibri"/>
                <a:sym typeface="Calibri"/>
              </a:rPr>
              <a:t>colocadas a la entrada de un edificio o habitáculo de trabajo</a:t>
            </a:r>
            <a:r>
              <a:rPr b="0" i="0" lang="es-ES" sz="1400" u="none" cap="none" strike="noStrike">
                <a:solidFill>
                  <a:srgbClr val="000000"/>
                </a:solidFill>
                <a:latin typeface="Calibri"/>
                <a:ea typeface="Calibri"/>
                <a:cs typeface="Calibri"/>
                <a:sym typeface="Calibri"/>
              </a:rPr>
              <a:t>, estas deben cumplirse desde el momento en que se entra en el habitáculo o el edificio.</a:t>
            </a:r>
            <a:br>
              <a:rPr b="0" i="0" lang="es-ES" sz="1400" u="none" cap="none" strike="noStrike">
                <a:solidFill>
                  <a:srgbClr val="000000"/>
                </a:solidFill>
                <a:latin typeface="Calibri"/>
                <a:ea typeface="Calibri"/>
                <a:cs typeface="Calibri"/>
                <a:sym typeface="Calibri"/>
              </a:rPr>
            </a:br>
            <a:br>
              <a:rPr b="0" i="0" lang="es-ES" sz="1400" u="none" cap="none" strike="noStrike">
                <a:solidFill>
                  <a:srgbClr val="000000"/>
                </a:solidFill>
                <a:latin typeface="Calibri"/>
                <a:ea typeface="Calibri"/>
                <a:cs typeface="Calibri"/>
                <a:sym typeface="Calibri"/>
              </a:rPr>
            </a:br>
            <a:r>
              <a:rPr b="0" i="0" lang="es-ES" sz="1400" u="none" cap="none" strike="noStrike">
                <a:solidFill>
                  <a:srgbClr val="000000"/>
                </a:solidFill>
                <a:latin typeface="Calibri"/>
                <a:ea typeface="Calibri"/>
                <a:cs typeface="Calibri"/>
                <a:sym typeface="Calibri"/>
              </a:rPr>
              <a:t>- Si las encontramos </a:t>
            </a:r>
            <a:r>
              <a:rPr b="1" i="0" lang="es-ES" sz="1400" u="none" cap="none" strike="noStrike">
                <a:solidFill>
                  <a:srgbClr val="000000"/>
                </a:solidFill>
                <a:latin typeface="Calibri"/>
                <a:ea typeface="Calibri"/>
                <a:cs typeface="Calibri"/>
                <a:sym typeface="Calibri"/>
              </a:rPr>
              <a:t>sobre una máquina</a:t>
            </a:r>
            <a:r>
              <a:rPr b="0" i="0" lang="es-ES" sz="1400" u="none" cap="none" strike="noStrike">
                <a:solidFill>
                  <a:srgbClr val="000000"/>
                </a:solidFill>
                <a:latin typeface="Calibri"/>
                <a:ea typeface="Calibri"/>
                <a:cs typeface="Calibri"/>
                <a:sym typeface="Calibri"/>
              </a:rPr>
              <a:t> deberemos cumplir lo que nos dice la señalización para el uso de esa máquina concreta.</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pSp>
        <p:nvGrpSpPr>
          <p:cNvPr id="340" name="Google Shape;340;p14"/>
          <p:cNvGrpSpPr/>
          <p:nvPr/>
        </p:nvGrpSpPr>
        <p:grpSpPr>
          <a:xfrm>
            <a:off x="2034281" y="1981839"/>
            <a:ext cx="6996241" cy="4465455"/>
            <a:chOff x="4461133" y="2573125"/>
            <a:chExt cx="4657800" cy="2050575"/>
          </a:xfrm>
        </p:grpSpPr>
        <p:sp>
          <p:nvSpPr>
            <p:cNvPr id="341" name="Google Shape;341;p14"/>
            <p:cNvSpPr/>
            <p:nvPr/>
          </p:nvSpPr>
          <p:spPr>
            <a:xfrm>
              <a:off x="4461133" y="2573125"/>
              <a:ext cx="4657800" cy="2050575"/>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rPr b="0" i="0" lang="es-E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342" name="Google Shape;342;p14"/>
            <p:cNvSpPr txBox="1"/>
            <p:nvPr/>
          </p:nvSpPr>
          <p:spPr>
            <a:xfrm>
              <a:off x="5399056" y="2642054"/>
              <a:ext cx="3477807" cy="1944194"/>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Clr>
                  <a:srgbClr val="A93501"/>
                </a:buClr>
                <a:buSzPts val="1999"/>
                <a:buFont typeface="Calibri"/>
                <a:buNone/>
              </a:pPr>
              <a:r>
                <a:rPr b="0" i="0" lang="es-ES" sz="1999" u="none" cap="none" strike="noStrike">
                  <a:solidFill>
                    <a:srgbClr val="A93501"/>
                  </a:solidFill>
                  <a:latin typeface="Calibri"/>
                  <a:ea typeface="Calibri"/>
                  <a:cs typeface="Calibri"/>
                  <a:sym typeface="Calibri"/>
                </a:rPr>
                <a:t>REÚNETE EN PAREJAS Y </a:t>
              </a:r>
              <a:r>
                <a:rPr b="1" i="0" lang="es-ES" sz="1999" u="none" cap="none" strike="noStrike">
                  <a:solidFill>
                    <a:srgbClr val="ED6B00"/>
                  </a:solidFill>
                  <a:latin typeface="Calibri"/>
                  <a:ea typeface="Calibri"/>
                  <a:cs typeface="Calibri"/>
                  <a:sym typeface="Calibri"/>
                </a:rPr>
                <a:t>REALIZA LA SIGUIENTE ACTIVIDAD:</a:t>
              </a:r>
              <a:endParaRPr b="0" i="0" sz="1399"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Según lo visto, organiza las recomendaciones para generar un plan de contingencia en una organización.</a:t>
              </a:r>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Calibri"/>
                <a:buNone/>
              </a:pPr>
              <a:r>
                <a:rPr b="1" i="0" lang="es-ES" sz="1599" u="none" cap="none" strike="noStrike">
                  <a:solidFill>
                    <a:srgbClr val="000000"/>
                  </a:solidFill>
                  <a:latin typeface="Calibri"/>
                  <a:ea typeface="Calibri"/>
                  <a:cs typeface="Calibri"/>
                  <a:sym typeface="Calibri"/>
                </a:rPr>
                <a:t>Te invito a compartir tus respuestas a través de un plenario con los demás grupos. </a:t>
              </a:r>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1599"/>
                <a:buFont typeface="Calibri"/>
                <a:buNone/>
              </a:pPr>
              <a:r>
                <a:rPr b="1" i="0" lang="es-ES" sz="1599" u="none" cap="none" strike="noStrike">
                  <a:solidFill>
                    <a:srgbClr val="ED6B00"/>
                  </a:solidFill>
                  <a:latin typeface="Calibri"/>
                  <a:ea typeface="Calibri"/>
                  <a:cs typeface="Calibri"/>
                  <a:sym typeface="Calibri"/>
                </a:rPr>
                <a:t>¡MUY BIEN!</a:t>
              </a:r>
              <a:endParaRPr/>
            </a:p>
          </p:txBody>
        </p:sp>
      </p:grpSp>
      <p:sp>
        <p:nvSpPr>
          <p:cNvPr id="343" name="Google Shape;343;p14"/>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Clr>
                <a:srgbClr val="ED6B00"/>
              </a:buClr>
              <a:buSzPts val="2800"/>
              <a:buFont typeface="Calibri"/>
              <a:buNone/>
            </a:pPr>
            <a:r>
              <a:rPr b="1" i="0" lang="es-ES" sz="2799" u="none" cap="none" strike="noStrike">
                <a:solidFill>
                  <a:srgbClr val="ED6B00"/>
                </a:solidFill>
                <a:latin typeface="Calibri"/>
                <a:ea typeface="Calibri"/>
                <a:cs typeface="Calibri"/>
                <a:sym typeface="Calibri"/>
              </a:rPr>
              <a:t>REALICEMOS UNA PAUSA</a:t>
            </a:r>
            <a:endParaRPr b="1" i="0" sz="3098" u="none" cap="none" strike="noStrike">
              <a:solidFill>
                <a:srgbClr val="ED6B00"/>
              </a:solidFill>
              <a:latin typeface="Calibri"/>
              <a:ea typeface="Calibri"/>
              <a:cs typeface="Calibri"/>
              <a:sym typeface="Calibri"/>
            </a:endParaRPr>
          </a:p>
        </p:txBody>
      </p:sp>
      <p:pic>
        <p:nvPicPr>
          <p:cNvPr id="344" name="Google Shape;344;p14"/>
          <p:cNvPicPr preferRelativeResize="0"/>
          <p:nvPr/>
        </p:nvPicPr>
        <p:blipFill rotWithShape="1">
          <a:blip r:embed="rId3">
            <a:alphaModFix/>
          </a:blip>
          <a:srcRect b="0" l="0" r="0" t="0"/>
          <a:stretch/>
        </p:blipFill>
        <p:spPr>
          <a:xfrm>
            <a:off x="530682" y="3520054"/>
            <a:ext cx="2810648" cy="3181013"/>
          </a:xfrm>
          <a:prstGeom prst="rect">
            <a:avLst/>
          </a:prstGeom>
          <a:noFill/>
          <a:ln>
            <a:noFill/>
          </a:ln>
        </p:spPr>
      </p:pic>
      <p:pic>
        <p:nvPicPr>
          <p:cNvPr id="345" name="Google Shape;345;p14"/>
          <p:cNvPicPr preferRelativeResize="0"/>
          <p:nvPr/>
        </p:nvPicPr>
        <p:blipFill rotWithShape="1">
          <a:blip r:embed="rId4">
            <a:alphaModFix/>
          </a:blip>
          <a:srcRect b="0" l="0" r="0" t="0"/>
          <a:stretch/>
        </p:blipFill>
        <p:spPr>
          <a:xfrm>
            <a:off x="7224582" y="5696820"/>
            <a:ext cx="1704184" cy="1271623"/>
          </a:xfrm>
          <a:prstGeom prst="rect">
            <a:avLst/>
          </a:prstGeom>
          <a:noFill/>
          <a:ln>
            <a:noFill/>
          </a:ln>
        </p:spPr>
      </p:pic>
      <p:pic>
        <p:nvPicPr>
          <p:cNvPr id="346" name="Google Shape;346;p14"/>
          <p:cNvPicPr preferRelativeResize="0"/>
          <p:nvPr/>
        </p:nvPicPr>
        <p:blipFill rotWithShape="1">
          <a:blip r:embed="rId5">
            <a:alphaModFix/>
          </a:blip>
          <a:srcRect b="0" l="0" r="0" t="0"/>
          <a:stretch/>
        </p:blipFill>
        <p:spPr>
          <a:xfrm>
            <a:off x="5471762" y="6022070"/>
            <a:ext cx="1651064" cy="884081"/>
          </a:xfrm>
          <a:prstGeom prst="rect">
            <a:avLst/>
          </a:prstGeom>
          <a:noFill/>
          <a:ln>
            <a:noFill/>
          </a:ln>
        </p:spPr>
      </p:pic>
      <p:sp>
        <p:nvSpPr>
          <p:cNvPr id="347" name="Google Shape;347;p14"/>
          <p:cNvSpPr/>
          <p:nvPr/>
        </p:nvSpPr>
        <p:spPr>
          <a:xfrm flipH="1">
            <a:off x="3144429" y="3990994"/>
            <a:ext cx="1060189" cy="965470"/>
          </a:xfrm>
          <a:prstGeom prst="roundRect">
            <a:avLst>
              <a:gd fmla="val 16667" name="adj"/>
            </a:avLst>
          </a:prstGeom>
          <a:solidFill>
            <a:srgbClr val="FEED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b="0" i="0" lang="es-ES" sz="1200" u="none" cap="none" strike="noStrike">
                <a:solidFill>
                  <a:schemeClr val="dk1"/>
                </a:solidFill>
                <a:latin typeface="Calibri"/>
                <a:ea typeface="Calibri"/>
                <a:cs typeface="Calibri"/>
                <a:sym typeface="Calibri"/>
              </a:rPr>
              <a:t>DIFUNDIR Y EVALUAR</a:t>
            </a:r>
            <a:endParaRPr/>
          </a:p>
        </p:txBody>
      </p:sp>
      <p:sp>
        <p:nvSpPr>
          <p:cNvPr id="348" name="Google Shape;348;p14"/>
          <p:cNvSpPr/>
          <p:nvPr/>
        </p:nvSpPr>
        <p:spPr>
          <a:xfrm flipH="1">
            <a:off x="4329529" y="3990993"/>
            <a:ext cx="1060189" cy="965471"/>
          </a:xfrm>
          <a:prstGeom prst="roundRect">
            <a:avLst>
              <a:gd fmla="val 16667" name="adj"/>
            </a:avLst>
          </a:prstGeom>
          <a:solidFill>
            <a:srgbClr val="FEED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b="0" i="0" lang="es-ES" sz="1200" u="none" cap="none" strike="noStrike">
                <a:solidFill>
                  <a:schemeClr val="dk1"/>
                </a:solidFill>
                <a:latin typeface="Calibri"/>
                <a:ea typeface="Calibri"/>
                <a:cs typeface="Calibri"/>
                <a:sym typeface="Calibri"/>
              </a:rPr>
              <a:t>DEFINIR ACCIONES Y GRUPOS DE AAPOYO</a:t>
            </a:r>
            <a:endParaRPr/>
          </a:p>
        </p:txBody>
      </p:sp>
      <p:sp>
        <p:nvSpPr>
          <p:cNvPr id="349" name="Google Shape;349;p14"/>
          <p:cNvSpPr/>
          <p:nvPr/>
        </p:nvSpPr>
        <p:spPr>
          <a:xfrm flipH="1">
            <a:off x="5514629" y="3990993"/>
            <a:ext cx="1060189" cy="965471"/>
          </a:xfrm>
          <a:prstGeom prst="roundRect">
            <a:avLst>
              <a:gd fmla="val 16667" name="adj"/>
            </a:avLst>
          </a:prstGeom>
          <a:solidFill>
            <a:srgbClr val="FEED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b="0" i="0" lang="es-ES" sz="1200" u="none" cap="none" strike="noStrike">
                <a:solidFill>
                  <a:schemeClr val="dk1"/>
                </a:solidFill>
                <a:latin typeface="Calibri"/>
                <a:ea typeface="Calibri"/>
                <a:cs typeface="Calibri"/>
                <a:sym typeface="Calibri"/>
              </a:rPr>
              <a:t>DISEÑAR EL PLAN</a:t>
            </a:r>
            <a:endParaRPr/>
          </a:p>
        </p:txBody>
      </p:sp>
      <p:sp>
        <p:nvSpPr>
          <p:cNvPr id="350" name="Google Shape;350;p14"/>
          <p:cNvSpPr/>
          <p:nvPr/>
        </p:nvSpPr>
        <p:spPr>
          <a:xfrm flipH="1">
            <a:off x="6699729" y="3990993"/>
            <a:ext cx="1060189" cy="965471"/>
          </a:xfrm>
          <a:prstGeom prst="roundRect">
            <a:avLst>
              <a:gd fmla="val 16667" name="adj"/>
            </a:avLst>
          </a:prstGeom>
          <a:solidFill>
            <a:srgbClr val="FEED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b="0" i="0" lang="es-ES" sz="1200" u="none" cap="none" strike="noStrike">
                <a:solidFill>
                  <a:schemeClr val="dk1"/>
                </a:solidFill>
                <a:latin typeface="Calibri"/>
                <a:ea typeface="Calibri"/>
                <a:cs typeface="Calibri"/>
                <a:sym typeface="Calibri"/>
              </a:rPr>
              <a:t>ANALIZAR AMENAZAS Y RIEZGO</a:t>
            </a:r>
            <a:endParaRPr/>
          </a:p>
        </p:txBody>
      </p:sp>
      <p:sp>
        <p:nvSpPr>
          <p:cNvPr id="351" name="Google Shape;351;p14"/>
          <p:cNvSpPr/>
          <p:nvPr/>
        </p:nvSpPr>
        <p:spPr>
          <a:xfrm flipH="1">
            <a:off x="7866422" y="3991877"/>
            <a:ext cx="1060189" cy="964587"/>
          </a:xfrm>
          <a:prstGeom prst="roundRect">
            <a:avLst>
              <a:gd fmla="val 16667" name="adj"/>
            </a:avLst>
          </a:prstGeom>
          <a:solidFill>
            <a:srgbClr val="FEED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b="0" i="0" lang="es-ES" sz="1200" u="none" cap="none" strike="noStrike">
                <a:solidFill>
                  <a:schemeClr val="dk1"/>
                </a:solidFill>
                <a:latin typeface="Calibri"/>
                <a:ea typeface="Calibri"/>
                <a:cs typeface="Calibri"/>
                <a:sym typeface="Calibri"/>
              </a:rPr>
              <a:t>EVALUAR LOS RECURSOS DISPONIBLES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5"/>
          <p:cNvSpPr/>
          <p:nvPr/>
        </p:nvSpPr>
        <p:spPr>
          <a:xfrm flipH="1">
            <a:off x="375790" y="2188024"/>
            <a:ext cx="3775585" cy="4456616"/>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342900" lvl="0" marL="342900" marR="0" rtl="0" algn="l">
              <a:lnSpc>
                <a:spcPct val="100000"/>
              </a:lnSpc>
              <a:spcBef>
                <a:spcPts val="0"/>
              </a:spcBef>
              <a:spcAft>
                <a:spcPts val="0"/>
              </a:spcAft>
              <a:buClr>
                <a:srgbClr val="ED6B00"/>
              </a:buClr>
              <a:buSzPts val="1400"/>
              <a:buFont typeface="Calibri"/>
              <a:buAutoNum type="arabicPeriod"/>
            </a:pPr>
            <a:r>
              <a:rPr b="1" i="0" lang="es-ES" sz="1400" u="none" cap="none" strike="noStrike">
                <a:solidFill>
                  <a:srgbClr val="ED6B00"/>
                </a:solidFill>
                <a:latin typeface="Calibri"/>
                <a:ea typeface="Calibri"/>
                <a:cs typeface="Calibri"/>
                <a:sym typeface="Calibri"/>
              </a:rPr>
              <a:t>Definiciones Básicas</a:t>
            </a:r>
            <a:endParaRPr/>
          </a:p>
          <a:p>
            <a:pPr indent="-254000" lvl="0" marL="3429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ED6B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Char char="•"/>
            </a:pPr>
            <a:r>
              <a:rPr b="1" i="0" lang="es-ES" sz="1400" u="none" cap="none" strike="noStrike">
                <a:solidFill>
                  <a:srgbClr val="000000"/>
                </a:solidFill>
                <a:latin typeface="Calibri"/>
                <a:ea typeface="Calibri"/>
                <a:cs typeface="Calibri"/>
                <a:sym typeface="Calibri"/>
              </a:rPr>
              <a:t>FUEGO: </a:t>
            </a:r>
            <a:r>
              <a:rPr b="0" i="0" lang="es-ES" sz="1400" u="none" cap="none" strike="noStrike">
                <a:solidFill>
                  <a:srgbClr val="000000"/>
                </a:solidFill>
                <a:latin typeface="Calibri"/>
                <a:ea typeface="Calibri"/>
                <a:cs typeface="Calibri"/>
                <a:sym typeface="Calibri"/>
              </a:rPr>
              <a:t>Fenómeno químico exotérmico, con desprendimiento de calor y luz, es el resultado de la combinación de: COMBUSTIBLE, CALOR Y OXIGENO.</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Char char="•"/>
            </a:pPr>
            <a:r>
              <a:rPr b="1" i="0" lang="es-ES" sz="1400" u="none" cap="none" strike="noStrike">
                <a:solidFill>
                  <a:srgbClr val="000000"/>
                </a:solidFill>
                <a:latin typeface="Calibri"/>
                <a:ea typeface="Calibri"/>
                <a:cs typeface="Calibri"/>
                <a:sym typeface="Calibri"/>
              </a:rPr>
              <a:t>INCENDIO: </a:t>
            </a:r>
            <a:r>
              <a:rPr b="0" i="0" lang="es-ES" sz="1400" u="none" cap="none" strike="noStrike">
                <a:solidFill>
                  <a:srgbClr val="000000"/>
                </a:solidFill>
                <a:latin typeface="Calibri"/>
                <a:ea typeface="Calibri"/>
                <a:cs typeface="Calibri"/>
                <a:sym typeface="Calibri"/>
              </a:rPr>
              <a:t>Es un gran fuego descontrolado de grandes proporciones el cual no pudo ser extinguido en sus primeros minutos.</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Char char="•"/>
            </a:pPr>
            <a:r>
              <a:rPr b="1" i="0" lang="es-ES" sz="1400" u="none" cap="none" strike="noStrike">
                <a:solidFill>
                  <a:srgbClr val="000000"/>
                </a:solidFill>
                <a:latin typeface="Calibri"/>
                <a:ea typeface="Calibri"/>
                <a:cs typeface="Calibri"/>
                <a:sym typeface="Calibri"/>
              </a:rPr>
              <a:t>AMAGO: </a:t>
            </a:r>
            <a:r>
              <a:rPr b="0" i="0" lang="es-ES" sz="1400" u="none" cap="none" strike="noStrike">
                <a:solidFill>
                  <a:srgbClr val="000000"/>
                </a:solidFill>
                <a:latin typeface="Calibri"/>
                <a:ea typeface="Calibri"/>
                <a:cs typeface="Calibri"/>
                <a:sym typeface="Calibri"/>
              </a:rPr>
              <a:t>Fuego de pequeña proporción que es extinguido en los primeros momentos por personal de planta con los elementos que cuentan antes de la llegada de bomberos.</a:t>
            </a:r>
            <a:endParaRPr b="0" i="0" sz="1400" u="none" cap="none" strike="noStrike">
              <a:solidFill>
                <a:srgbClr val="000000"/>
              </a:solidFill>
              <a:latin typeface="Calibri"/>
              <a:ea typeface="Calibri"/>
              <a:cs typeface="Calibri"/>
              <a:sym typeface="Calibri"/>
            </a:endParaRPr>
          </a:p>
        </p:txBody>
      </p:sp>
      <p:sp>
        <p:nvSpPr>
          <p:cNvPr id="357" name="Google Shape;357;p15"/>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PREVENCIÓN Y EXTINCIÓN DE INCENDIOS</a:t>
            </a:r>
            <a:endParaRPr b="1" i="0" sz="2800" u="none" cap="none" strike="noStrike">
              <a:solidFill>
                <a:srgbClr val="ED6B00"/>
              </a:solidFill>
              <a:latin typeface="Calibri"/>
              <a:ea typeface="Calibri"/>
              <a:cs typeface="Calibri"/>
              <a:sym typeface="Calibri"/>
            </a:endParaRPr>
          </a:p>
        </p:txBody>
      </p:sp>
      <p:sp>
        <p:nvSpPr>
          <p:cNvPr id="358" name="Google Shape;358;p15"/>
          <p:cNvSpPr/>
          <p:nvPr/>
        </p:nvSpPr>
        <p:spPr>
          <a:xfrm flipH="1">
            <a:off x="4389119" y="2188024"/>
            <a:ext cx="4932785" cy="4456616"/>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342900" lvl="0" marL="342900" marR="0" rtl="0" algn="l">
              <a:lnSpc>
                <a:spcPct val="100000"/>
              </a:lnSpc>
              <a:spcBef>
                <a:spcPts val="0"/>
              </a:spcBef>
              <a:spcAft>
                <a:spcPts val="0"/>
              </a:spcAft>
              <a:buClr>
                <a:srgbClr val="ED6B00"/>
              </a:buClr>
              <a:buSzPts val="1400"/>
              <a:buFont typeface="Calibri"/>
              <a:buAutoNum type="arabicPeriod"/>
            </a:pPr>
            <a:r>
              <a:rPr b="1" i="0" lang="es-ES" sz="1400" u="none" cap="none" strike="noStrike">
                <a:solidFill>
                  <a:srgbClr val="ED6B00"/>
                </a:solidFill>
                <a:latin typeface="Calibri"/>
                <a:ea typeface="Calibri"/>
                <a:cs typeface="Calibri"/>
                <a:sym typeface="Calibri"/>
              </a:rPr>
              <a:t>Elementos Participantes del Tetraedro del Fuego</a:t>
            </a:r>
            <a:endParaRPr/>
          </a:p>
          <a:p>
            <a:pPr indent="-266700" lvl="0" marL="34290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ED6B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OXIGENO (AGENTE OXIDANTE): </a:t>
            </a:r>
            <a:r>
              <a:rPr b="0" i="0" lang="es-ES" sz="1200" u="none" cap="none" strike="noStrike">
                <a:solidFill>
                  <a:srgbClr val="000000"/>
                </a:solidFill>
                <a:latin typeface="Calibri"/>
                <a:ea typeface="Calibri"/>
                <a:cs typeface="Calibri"/>
                <a:sym typeface="Calibri"/>
              </a:rPr>
              <a:t>Reacción química en la cual una sustancia se combina con el oxígeno (OXIDACIÓN).</a:t>
            </a:r>
            <a:endParaRPr/>
          </a:p>
          <a:p>
            <a:pPr indent="-342900" lvl="0" marL="34290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CALOR (ENERGÍA CALÓRICA): </a:t>
            </a:r>
            <a:r>
              <a:rPr b="0" i="0" lang="es-ES" sz="1200" u="none" cap="none" strike="noStrike">
                <a:solidFill>
                  <a:srgbClr val="000000"/>
                </a:solidFill>
                <a:latin typeface="Calibri"/>
                <a:ea typeface="Calibri"/>
                <a:cs typeface="Calibri"/>
                <a:sym typeface="Calibri"/>
              </a:rPr>
              <a:t>Para que se inicie una combustión, tiene que aumentar el nivel de energía, desencadenado un aumento en la actividad molecular de la estructura química de una sustancia.</a:t>
            </a:r>
            <a:endParaRPr/>
          </a:p>
          <a:p>
            <a:pPr indent="-342900" lvl="0" marL="34290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COMBUSTIBLE (AGENTE REDUCTOR): </a:t>
            </a:r>
            <a:r>
              <a:rPr b="0" i="0" lang="es-ES" sz="1200" u="none" cap="none" strike="noStrike">
                <a:solidFill>
                  <a:srgbClr val="000000"/>
                </a:solidFill>
                <a:latin typeface="Calibri"/>
                <a:ea typeface="Calibri"/>
                <a:cs typeface="Calibri"/>
                <a:sym typeface="Calibri"/>
              </a:rPr>
              <a:t>El combustible de define como cualquier sólido, líquido o gas que puede ser oxidado. El termino AGENTE REDUCTOR, a la capacidad de del combustible de reducir un AGENTE OXIDANTE</a:t>
            </a:r>
            <a:endParaRPr/>
          </a:p>
          <a:p>
            <a:pPr indent="-342900" lvl="0" marL="34290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REACCIÓN EN CADENA: </a:t>
            </a:r>
            <a:r>
              <a:rPr b="0" i="0" lang="es-ES" sz="1200" u="none" cap="none" strike="noStrike">
                <a:solidFill>
                  <a:srgbClr val="000000"/>
                </a:solidFill>
                <a:latin typeface="Calibri"/>
                <a:ea typeface="Calibri"/>
                <a:cs typeface="Calibri"/>
                <a:sym typeface="Calibri"/>
              </a:rPr>
              <a:t>Con el avance de la ciencia, se descubre que en el proceso del fuego existe un componente que es llamado REACCIÓN EN CADENA, que hace establecer la diferencia entre fuegos con la presencia de llamas y fuegos incandescentes.</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59" name="Google Shape;359;p15"/>
          <p:cNvPicPr preferRelativeResize="0"/>
          <p:nvPr/>
        </p:nvPicPr>
        <p:blipFill rotWithShape="1">
          <a:blip r:embed="rId3">
            <a:alphaModFix/>
          </a:blip>
          <a:srcRect b="0" l="0" r="0" t="0"/>
          <a:stretch/>
        </p:blipFill>
        <p:spPr>
          <a:xfrm>
            <a:off x="6200762" y="5998464"/>
            <a:ext cx="1309498" cy="11415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6"/>
          <p:cNvSpPr/>
          <p:nvPr/>
        </p:nvSpPr>
        <p:spPr>
          <a:xfrm flipH="1">
            <a:off x="375790" y="2188024"/>
            <a:ext cx="2128979" cy="4432232"/>
          </a:xfrm>
          <a:prstGeom prst="roundRect">
            <a:avLst>
              <a:gd fmla="val 16667" name="adj"/>
            </a:avLst>
          </a:prstGeom>
          <a:solidFill>
            <a:schemeClr val="l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ENFRIAMIENTO: </a:t>
            </a:r>
            <a:r>
              <a:rPr b="0" i="0" lang="es-ES" sz="1400" u="none" cap="none" strike="noStrike">
                <a:solidFill>
                  <a:srgbClr val="000000"/>
                </a:solidFill>
                <a:latin typeface="Calibri"/>
                <a:ea typeface="Calibri"/>
                <a:cs typeface="Calibri"/>
                <a:sym typeface="Calibri"/>
              </a:rPr>
              <a:t>Con este método se logra reducir la temperatura de los combustibles para romper el equilibrio térmico y así lograr disminuir el calor y por consiguiente la extinción.</a:t>
            </a:r>
            <a:endParaRPr b="0" i="0" sz="1400" u="none" cap="none" strike="noStrike">
              <a:solidFill>
                <a:srgbClr val="000000"/>
              </a:solidFill>
              <a:latin typeface="Calibri"/>
              <a:ea typeface="Calibri"/>
              <a:cs typeface="Calibri"/>
              <a:sym typeface="Calibri"/>
            </a:endParaRPr>
          </a:p>
        </p:txBody>
      </p:sp>
      <p:sp>
        <p:nvSpPr>
          <p:cNvPr id="365" name="Google Shape;365;p16"/>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PREVENCIÓN Y EXTINCIÓN DE INCENDIOS</a:t>
            </a:r>
            <a:endParaRPr b="1" i="0" sz="2800" u="none" cap="none" strike="noStrike">
              <a:solidFill>
                <a:srgbClr val="ED6B00"/>
              </a:solidFill>
              <a:latin typeface="Calibri"/>
              <a:ea typeface="Calibri"/>
              <a:cs typeface="Calibri"/>
              <a:sym typeface="Calibri"/>
            </a:endParaRPr>
          </a:p>
        </p:txBody>
      </p:sp>
      <p:sp>
        <p:nvSpPr>
          <p:cNvPr id="366" name="Google Shape;366;p16"/>
          <p:cNvSpPr/>
          <p:nvPr/>
        </p:nvSpPr>
        <p:spPr>
          <a:xfrm>
            <a:off x="375790" y="1047227"/>
            <a:ext cx="211788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MÉTODOS DE EXTINCIÓN:</a:t>
            </a:r>
            <a:endParaRPr b="0" i="0" sz="1400" u="none" cap="none" strike="noStrike">
              <a:solidFill>
                <a:srgbClr val="000000"/>
              </a:solidFill>
              <a:latin typeface="Calibri"/>
              <a:ea typeface="Calibri"/>
              <a:cs typeface="Calibri"/>
              <a:sym typeface="Calibri"/>
            </a:endParaRPr>
          </a:p>
        </p:txBody>
      </p:sp>
      <p:pic>
        <p:nvPicPr>
          <p:cNvPr id="367" name="Google Shape;367;p16"/>
          <p:cNvPicPr preferRelativeResize="0"/>
          <p:nvPr/>
        </p:nvPicPr>
        <p:blipFill rotWithShape="1">
          <a:blip r:embed="rId3">
            <a:alphaModFix/>
          </a:blip>
          <a:srcRect b="0" l="0" r="0" t="0"/>
          <a:stretch/>
        </p:blipFill>
        <p:spPr>
          <a:xfrm>
            <a:off x="522542" y="4919471"/>
            <a:ext cx="1802926" cy="1444713"/>
          </a:xfrm>
          <a:prstGeom prst="rect">
            <a:avLst/>
          </a:prstGeom>
          <a:noFill/>
          <a:ln>
            <a:noFill/>
          </a:ln>
        </p:spPr>
      </p:pic>
      <p:sp>
        <p:nvSpPr>
          <p:cNvPr id="368" name="Google Shape;368;p16"/>
          <p:cNvSpPr/>
          <p:nvPr/>
        </p:nvSpPr>
        <p:spPr>
          <a:xfrm flipH="1">
            <a:off x="2655923" y="2188024"/>
            <a:ext cx="2128979" cy="4432232"/>
          </a:xfrm>
          <a:prstGeom prst="roundRect">
            <a:avLst>
              <a:gd fmla="val 16667" name="adj"/>
            </a:avLst>
          </a:prstGeom>
          <a:solidFill>
            <a:schemeClr val="l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SOFOCACIÓN: </a:t>
            </a:r>
            <a:r>
              <a:rPr b="0" i="0" lang="es-ES" sz="1400" u="none" cap="none" strike="noStrike">
                <a:solidFill>
                  <a:srgbClr val="000000"/>
                </a:solidFill>
                <a:latin typeface="Calibri"/>
                <a:ea typeface="Calibri"/>
                <a:cs typeface="Calibri"/>
                <a:sym typeface="Calibri"/>
              </a:rPr>
              <a:t>Esta técnica consiste en desplazar el oxigeno presente en la combustión, tapando el fuego por completo, evitando su contacto con el oxígeno del aire.</a:t>
            </a:r>
            <a:endParaRPr b="0" i="0" sz="1400" u="none" cap="none" strike="noStrike">
              <a:solidFill>
                <a:srgbClr val="000000"/>
              </a:solidFill>
              <a:latin typeface="Calibri"/>
              <a:ea typeface="Calibri"/>
              <a:cs typeface="Calibri"/>
              <a:sym typeface="Calibri"/>
            </a:endParaRPr>
          </a:p>
        </p:txBody>
      </p:sp>
      <p:sp>
        <p:nvSpPr>
          <p:cNvPr id="369" name="Google Shape;369;p16"/>
          <p:cNvSpPr/>
          <p:nvPr/>
        </p:nvSpPr>
        <p:spPr>
          <a:xfrm flipH="1">
            <a:off x="4944627" y="2188024"/>
            <a:ext cx="2128979" cy="4432232"/>
          </a:xfrm>
          <a:prstGeom prst="roundRect">
            <a:avLst>
              <a:gd fmla="val 16667" name="adj"/>
            </a:avLst>
          </a:prstGeom>
          <a:solidFill>
            <a:schemeClr val="l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SEGREGACIÓN: </a:t>
            </a:r>
            <a:r>
              <a:rPr b="0" i="0" lang="es-ES" sz="1400" u="none" cap="none" strike="noStrike">
                <a:solidFill>
                  <a:srgbClr val="000000"/>
                </a:solidFill>
                <a:latin typeface="Calibri"/>
                <a:ea typeface="Calibri"/>
                <a:cs typeface="Calibri"/>
                <a:sym typeface="Calibri"/>
              </a:rPr>
              <a:t>Consiste en eliminar o asilar el material combustible que se quema, usando dispositivos de corte de flujo o barreras de aislación, ya que de esta forma el fuego no encontrara más elementos con que mantenerse.</a:t>
            </a:r>
            <a:endParaRPr b="0" i="0" sz="1400" u="none" cap="none" strike="noStrike">
              <a:solidFill>
                <a:srgbClr val="000000"/>
              </a:solidFill>
              <a:latin typeface="Calibri"/>
              <a:ea typeface="Calibri"/>
              <a:cs typeface="Calibri"/>
              <a:sym typeface="Calibri"/>
            </a:endParaRPr>
          </a:p>
        </p:txBody>
      </p:sp>
      <p:sp>
        <p:nvSpPr>
          <p:cNvPr id="370" name="Google Shape;370;p16"/>
          <p:cNvSpPr/>
          <p:nvPr/>
        </p:nvSpPr>
        <p:spPr>
          <a:xfrm flipH="1">
            <a:off x="7257371" y="2188024"/>
            <a:ext cx="2128979" cy="4432232"/>
          </a:xfrm>
          <a:prstGeom prst="roundRect">
            <a:avLst>
              <a:gd fmla="val 16667" name="adj"/>
            </a:avLst>
          </a:prstGeom>
          <a:solidFill>
            <a:schemeClr val="l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INHIBICIÓN:</a:t>
            </a:r>
            <a:r>
              <a:rPr b="0" i="0" lang="es-ES" sz="1400" u="none" cap="none" strike="noStrike">
                <a:solidFill>
                  <a:srgbClr val="000000"/>
                </a:solidFill>
                <a:latin typeface="Calibri"/>
                <a:ea typeface="Calibri"/>
                <a:cs typeface="Calibri"/>
                <a:sym typeface="Calibri"/>
              </a:rPr>
              <a:t> Esta técnica consiste en interferir la reacción química del fuego, mediante un agente extintor como son el polvo químico seco y el anhídrido carbónico.</a:t>
            </a:r>
            <a:endParaRPr b="0" i="0" sz="1400" u="none" cap="none" strike="noStrike">
              <a:solidFill>
                <a:srgbClr val="000000"/>
              </a:solidFill>
              <a:latin typeface="Calibri"/>
              <a:ea typeface="Calibri"/>
              <a:cs typeface="Calibri"/>
              <a:sym typeface="Calibri"/>
            </a:endParaRPr>
          </a:p>
        </p:txBody>
      </p:sp>
      <p:pic>
        <p:nvPicPr>
          <p:cNvPr id="371" name="Google Shape;371;p16"/>
          <p:cNvPicPr preferRelativeResize="0"/>
          <p:nvPr/>
        </p:nvPicPr>
        <p:blipFill rotWithShape="1">
          <a:blip r:embed="rId4">
            <a:alphaModFix/>
          </a:blip>
          <a:srcRect b="0" l="0" r="0" t="0"/>
          <a:stretch/>
        </p:blipFill>
        <p:spPr>
          <a:xfrm>
            <a:off x="2688535" y="4919471"/>
            <a:ext cx="1938330" cy="1477830"/>
          </a:xfrm>
          <a:prstGeom prst="rect">
            <a:avLst/>
          </a:prstGeom>
          <a:noFill/>
          <a:ln>
            <a:noFill/>
          </a:ln>
        </p:spPr>
      </p:pic>
      <p:pic>
        <p:nvPicPr>
          <p:cNvPr id="372" name="Google Shape;372;p16"/>
          <p:cNvPicPr preferRelativeResize="0"/>
          <p:nvPr/>
        </p:nvPicPr>
        <p:blipFill rotWithShape="1">
          <a:blip r:embed="rId5">
            <a:alphaModFix/>
          </a:blip>
          <a:srcRect b="0" l="0" r="0" t="0"/>
          <a:stretch/>
        </p:blipFill>
        <p:spPr>
          <a:xfrm>
            <a:off x="5060107" y="4974336"/>
            <a:ext cx="1826842" cy="1444742"/>
          </a:xfrm>
          <a:prstGeom prst="rect">
            <a:avLst/>
          </a:prstGeom>
          <a:noFill/>
          <a:ln>
            <a:noFill/>
          </a:ln>
        </p:spPr>
      </p:pic>
      <p:pic>
        <p:nvPicPr>
          <p:cNvPr id="373" name="Google Shape;373;p16"/>
          <p:cNvPicPr preferRelativeResize="0"/>
          <p:nvPr/>
        </p:nvPicPr>
        <p:blipFill rotWithShape="1">
          <a:blip r:embed="rId6">
            <a:alphaModFix/>
          </a:blip>
          <a:srcRect b="0" l="0" r="0" t="0"/>
          <a:stretch/>
        </p:blipFill>
        <p:spPr>
          <a:xfrm>
            <a:off x="7370884" y="4919471"/>
            <a:ext cx="1901951" cy="15367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7"/>
          <p:cNvSpPr/>
          <p:nvPr/>
        </p:nvSpPr>
        <p:spPr>
          <a:xfrm flipH="1">
            <a:off x="375788" y="2188024"/>
            <a:ext cx="8946116" cy="4432232"/>
          </a:xfrm>
          <a:prstGeom prst="roundRect">
            <a:avLst>
              <a:gd fmla="val 16667" name="adj"/>
            </a:avLst>
          </a:prstGeom>
          <a:solidFill>
            <a:schemeClr val="l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9" name="Google Shape;379;p17"/>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PREVENCIÓN Y EXTINCIÓN DE INCENDIOS</a:t>
            </a:r>
            <a:endParaRPr b="1" i="0" sz="2800" u="none" cap="none" strike="noStrike">
              <a:solidFill>
                <a:srgbClr val="ED6B00"/>
              </a:solidFill>
              <a:latin typeface="Calibri"/>
              <a:ea typeface="Calibri"/>
              <a:cs typeface="Calibri"/>
              <a:sym typeface="Calibri"/>
            </a:endParaRPr>
          </a:p>
        </p:txBody>
      </p:sp>
      <p:sp>
        <p:nvSpPr>
          <p:cNvPr id="380" name="Google Shape;380;p17"/>
          <p:cNvSpPr/>
          <p:nvPr/>
        </p:nvSpPr>
        <p:spPr>
          <a:xfrm>
            <a:off x="390061" y="1047227"/>
            <a:ext cx="252825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EXTINTORES Y TIPOS DE FUEGO</a:t>
            </a:r>
            <a:endParaRPr b="0" i="0" sz="1400" u="none" cap="none" strike="noStrike">
              <a:solidFill>
                <a:srgbClr val="000000"/>
              </a:solidFill>
              <a:latin typeface="Calibri"/>
              <a:ea typeface="Calibri"/>
              <a:cs typeface="Calibri"/>
              <a:sym typeface="Calibri"/>
            </a:endParaRPr>
          </a:p>
        </p:txBody>
      </p:sp>
      <p:pic>
        <p:nvPicPr>
          <p:cNvPr id="381" name="Google Shape;381;p17"/>
          <p:cNvPicPr preferRelativeResize="0"/>
          <p:nvPr/>
        </p:nvPicPr>
        <p:blipFill rotWithShape="1">
          <a:blip r:embed="rId3">
            <a:alphaModFix/>
          </a:blip>
          <a:srcRect b="0" l="7778" r="2076" t="11728"/>
          <a:stretch/>
        </p:blipFill>
        <p:spPr>
          <a:xfrm>
            <a:off x="1352713" y="2596138"/>
            <a:ext cx="3789575" cy="3486956"/>
          </a:xfrm>
          <a:prstGeom prst="rect">
            <a:avLst/>
          </a:prstGeom>
          <a:noFill/>
          <a:ln>
            <a:noFill/>
          </a:ln>
        </p:spPr>
      </p:pic>
      <p:pic>
        <p:nvPicPr>
          <p:cNvPr id="382" name="Google Shape;382;p17"/>
          <p:cNvPicPr preferRelativeResize="0"/>
          <p:nvPr/>
        </p:nvPicPr>
        <p:blipFill rotWithShape="1">
          <a:blip r:embed="rId4">
            <a:alphaModFix/>
          </a:blip>
          <a:srcRect b="0" l="0" r="0" t="0"/>
          <a:stretch/>
        </p:blipFill>
        <p:spPr>
          <a:xfrm>
            <a:off x="5446571" y="2596138"/>
            <a:ext cx="3019636" cy="34869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8"/>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PRINCIPALES TIPOS DE EXTINTORES</a:t>
            </a:r>
            <a:endParaRPr b="1" i="0" sz="2800" u="none" cap="none" strike="noStrike">
              <a:solidFill>
                <a:srgbClr val="ED6B00"/>
              </a:solidFill>
              <a:latin typeface="Calibri"/>
              <a:ea typeface="Calibri"/>
              <a:cs typeface="Calibri"/>
              <a:sym typeface="Calibri"/>
            </a:endParaRPr>
          </a:p>
        </p:txBody>
      </p:sp>
      <p:sp>
        <p:nvSpPr>
          <p:cNvPr id="388" name="Google Shape;388;p18"/>
          <p:cNvSpPr/>
          <p:nvPr/>
        </p:nvSpPr>
        <p:spPr>
          <a:xfrm>
            <a:off x="375791" y="2014554"/>
            <a:ext cx="3229511" cy="4154984"/>
          </a:xfrm>
          <a:prstGeom prst="rect">
            <a:avLst/>
          </a:prstGeom>
          <a:noFill/>
          <a:ln>
            <a:noFill/>
          </a:ln>
        </p:spPr>
        <p:txBody>
          <a:bodyPr anchorCtr="0" anchor="t" bIns="45700" lIns="91425" spcFirstLastPara="1" rIns="91425" wrap="square" tIns="45700">
            <a:spAutoFit/>
          </a:bodyPr>
          <a:lstStyle/>
          <a:p>
            <a:pPr indent="-214313" lvl="0" marL="214313" marR="0" rtl="0" algn="just">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CLASE A: </a:t>
            </a:r>
            <a:r>
              <a:rPr b="0" i="0" lang="es-ES" sz="1200" u="none" cap="none" strike="noStrike">
                <a:solidFill>
                  <a:srgbClr val="000000"/>
                </a:solidFill>
                <a:latin typeface="Calibri"/>
                <a:ea typeface="Calibri"/>
                <a:cs typeface="Calibri"/>
                <a:sym typeface="Calibri"/>
              </a:rPr>
              <a:t>Este tipo de extintores usualmente contienen agua y son empleados para apagar incendios de combustibles comunes, como el papel, la tela, la goma y algunos plásticos, entre otros materiales que dejan cenizas al momento de quemarse.</a:t>
            </a:r>
            <a:endParaRPr/>
          </a:p>
          <a:p>
            <a:pPr indent="-214313" lvl="0" marL="214313" marR="0" rtl="0" algn="just">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CLASE B: </a:t>
            </a:r>
            <a:r>
              <a:rPr b="0" i="0" lang="es-ES" sz="1200" u="none" cap="none" strike="noStrike">
                <a:solidFill>
                  <a:srgbClr val="000000"/>
                </a:solidFill>
                <a:latin typeface="Calibri"/>
                <a:ea typeface="Calibri"/>
                <a:cs typeface="Calibri"/>
                <a:sym typeface="Calibri"/>
              </a:rPr>
              <a:t>Los extintores pertenecientes a esta categoría se emplean para extinguir incendios de líquidos inflamables, incluyendo gasolina, diésel, aceites y solventes orgánicos, como los que se encuentran en laboratorios, es decir, incendios clase B. </a:t>
            </a:r>
            <a:endParaRPr/>
          </a:p>
          <a:p>
            <a:pPr indent="-214313" lvl="0" marL="214313" marR="0" rtl="0" algn="just">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CLASE C: </a:t>
            </a:r>
            <a:r>
              <a:rPr b="0" i="0" lang="es-ES" sz="1200" u="none" cap="none" strike="noStrike">
                <a:solidFill>
                  <a:srgbClr val="000000"/>
                </a:solidFill>
                <a:latin typeface="Calibri"/>
                <a:ea typeface="Calibri"/>
                <a:cs typeface="Calibri"/>
                <a:sym typeface="Calibri"/>
              </a:rPr>
              <a:t>Se emplean para apagar incendios eléctricos en equipos energizados, paneles de circuitos, motores eléctricos, interruptores y herramientas para corriente.</a:t>
            </a:r>
            <a:endParaRPr/>
          </a:p>
          <a:p>
            <a:pPr indent="-214313" lvl="0" marL="214313" marR="0" rtl="0" algn="just">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CLASE D: </a:t>
            </a:r>
            <a:r>
              <a:rPr b="0" i="0" lang="es-ES" sz="1200" u="none" cap="none" strike="noStrike">
                <a:solidFill>
                  <a:srgbClr val="000000"/>
                </a:solidFill>
                <a:latin typeface="Calibri"/>
                <a:ea typeface="Calibri"/>
                <a:cs typeface="Calibri"/>
                <a:sym typeface="Calibri"/>
              </a:rPr>
              <a:t>El uso que se les da a esta clase de extintores es para apagar incendios de metales y de aleaciones de metal.</a:t>
            </a:r>
            <a:endParaRPr/>
          </a:p>
          <a:p>
            <a:pPr indent="-214313" lvl="0" marL="214313" marR="0" rtl="0" algn="just">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CLASE K: </a:t>
            </a:r>
            <a:r>
              <a:rPr b="0" i="0" lang="es-ES" sz="1200" u="none" cap="none" strike="noStrike">
                <a:solidFill>
                  <a:srgbClr val="000000"/>
                </a:solidFill>
                <a:latin typeface="Calibri"/>
                <a:ea typeface="Calibri"/>
                <a:cs typeface="Calibri"/>
                <a:sym typeface="Calibri"/>
              </a:rPr>
              <a:t>Se emplean para extinguir fuegos de grasas y aceites, razón por la que lo más común es que se encuentren en cocinas.</a:t>
            </a:r>
            <a:endParaRPr/>
          </a:p>
        </p:txBody>
      </p:sp>
      <p:pic>
        <p:nvPicPr>
          <p:cNvPr id="389" name="Google Shape;389;p18"/>
          <p:cNvPicPr preferRelativeResize="0"/>
          <p:nvPr/>
        </p:nvPicPr>
        <p:blipFill rotWithShape="1">
          <a:blip r:embed="rId3">
            <a:alphaModFix/>
          </a:blip>
          <a:srcRect b="6222" l="2372" r="2909" t="3629"/>
          <a:stretch/>
        </p:blipFill>
        <p:spPr>
          <a:xfrm>
            <a:off x="3814022" y="2014553"/>
            <a:ext cx="5242781" cy="3120444"/>
          </a:xfrm>
          <a:prstGeom prst="rect">
            <a:avLst/>
          </a:prstGeom>
          <a:noFill/>
          <a:ln>
            <a:noFill/>
          </a:ln>
        </p:spPr>
      </p:pic>
      <p:sp>
        <p:nvSpPr>
          <p:cNvPr id="390" name="Google Shape;390;p18"/>
          <p:cNvSpPr/>
          <p:nvPr/>
        </p:nvSpPr>
        <p:spPr>
          <a:xfrm>
            <a:off x="3960326" y="5249822"/>
            <a:ext cx="763793" cy="693778"/>
          </a:xfrm>
          <a:prstGeom prst="triangle">
            <a:avLst>
              <a:gd fmla="val 50000" name="adj"/>
            </a:avLst>
          </a:prstGeom>
          <a:solidFill>
            <a:srgbClr val="00B050"/>
          </a:solidFill>
          <a:ln cap="flat" cmpd="sng" w="25400">
            <a:solidFill>
              <a:srgbClr val="BA7C2E"/>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1" i="0" lang="es-ES" sz="3600" u="none" cap="none" strike="noStrike">
                <a:solidFill>
                  <a:schemeClr val="lt1"/>
                </a:solidFill>
                <a:latin typeface="Arial"/>
                <a:ea typeface="Arial"/>
                <a:cs typeface="Arial"/>
                <a:sym typeface="Arial"/>
              </a:rPr>
              <a:t>A</a:t>
            </a:r>
            <a:endParaRPr/>
          </a:p>
        </p:txBody>
      </p:sp>
      <p:sp>
        <p:nvSpPr>
          <p:cNvPr id="391" name="Google Shape;391;p18"/>
          <p:cNvSpPr/>
          <p:nvPr/>
        </p:nvSpPr>
        <p:spPr>
          <a:xfrm>
            <a:off x="5023117" y="5321612"/>
            <a:ext cx="661954" cy="617890"/>
          </a:xfrm>
          <a:prstGeom prst="rect">
            <a:avLst/>
          </a:prstGeom>
          <a:solidFill>
            <a:srgbClr val="FF0000"/>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1" i="0" lang="es-ES" sz="3600" u="none" cap="none" strike="noStrike">
                <a:solidFill>
                  <a:schemeClr val="lt1"/>
                </a:solidFill>
                <a:latin typeface="Arial"/>
                <a:ea typeface="Arial"/>
                <a:cs typeface="Arial"/>
                <a:sym typeface="Arial"/>
              </a:rPr>
              <a:t>B</a:t>
            </a:r>
            <a:endParaRPr/>
          </a:p>
        </p:txBody>
      </p:sp>
      <p:sp>
        <p:nvSpPr>
          <p:cNvPr id="392" name="Google Shape;392;p18"/>
          <p:cNvSpPr/>
          <p:nvPr/>
        </p:nvSpPr>
        <p:spPr>
          <a:xfrm>
            <a:off x="6091757" y="5316432"/>
            <a:ext cx="604670" cy="617890"/>
          </a:xfrm>
          <a:prstGeom prst="ellipse">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1" i="0" lang="es-ES" sz="3600" u="none" cap="none" strike="noStrike">
                <a:solidFill>
                  <a:schemeClr val="lt1"/>
                </a:solidFill>
                <a:latin typeface="Arial"/>
                <a:ea typeface="Arial"/>
                <a:cs typeface="Arial"/>
                <a:sym typeface="Arial"/>
              </a:rPr>
              <a:t>C</a:t>
            </a:r>
            <a:endParaRPr/>
          </a:p>
        </p:txBody>
      </p:sp>
      <p:sp>
        <p:nvSpPr>
          <p:cNvPr id="393" name="Google Shape;393;p18"/>
          <p:cNvSpPr/>
          <p:nvPr/>
        </p:nvSpPr>
        <p:spPr>
          <a:xfrm>
            <a:off x="7006068" y="5216639"/>
            <a:ext cx="796862" cy="792747"/>
          </a:xfrm>
          <a:prstGeom prst="star5">
            <a:avLst>
              <a:gd fmla="val 19098" name="adj"/>
              <a:gd fmla="val 105146" name="hf"/>
              <a:gd fmla="val 110557" name="vf"/>
            </a:avLst>
          </a:prstGeom>
          <a:solidFill>
            <a:srgbClr val="FFFF00"/>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s-ES" sz="3600" u="none" cap="none" strike="noStrike">
                <a:solidFill>
                  <a:schemeClr val="dk1"/>
                </a:solidFill>
                <a:latin typeface="Arial"/>
                <a:ea typeface="Arial"/>
                <a:cs typeface="Arial"/>
                <a:sym typeface="Arial"/>
              </a:rPr>
              <a:t>D</a:t>
            </a:r>
            <a:endParaRPr/>
          </a:p>
        </p:txBody>
      </p:sp>
      <p:sp>
        <p:nvSpPr>
          <p:cNvPr id="394" name="Google Shape;394;p18"/>
          <p:cNvSpPr/>
          <p:nvPr/>
        </p:nvSpPr>
        <p:spPr>
          <a:xfrm>
            <a:off x="7993031" y="5258131"/>
            <a:ext cx="865633" cy="744207"/>
          </a:xfrm>
          <a:prstGeom prst="hexagon">
            <a:avLst>
              <a:gd fmla="val 25000" name="adj"/>
              <a:gd fmla="val 115470" name="vf"/>
            </a:avLst>
          </a:prstGeom>
          <a:solidFill>
            <a:schemeClr val="dk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50"/>
              <a:buFont typeface="Arial"/>
              <a:buNone/>
            </a:pPr>
            <a:r>
              <a:rPr b="1" i="0" lang="es-ES" sz="4050" u="none" cap="none" strike="noStrike">
                <a:solidFill>
                  <a:schemeClr val="lt1"/>
                </a:solidFill>
                <a:latin typeface="Arial"/>
                <a:ea typeface="Arial"/>
                <a:cs typeface="Arial"/>
                <a:sym typeface="Arial"/>
              </a:rPr>
              <a:t>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pSp>
        <p:nvGrpSpPr>
          <p:cNvPr id="399" name="Google Shape;399;p19"/>
          <p:cNvGrpSpPr/>
          <p:nvPr/>
        </p:nvGrpSpPr>
        <p:grpSpPr>
          <a:xfrm>
            <a:off x="2034281" y="1981840"/>
            <a:ext cx="6996241" cy="3624114"/>
            <a:chOff x="4461133" y="2573125"/>
            <a:chExt cx="4657800" cy="2050575"/>
          </a:xfrm>
        </p:grpSpPr>
        <p:sp>
          <p:nvSpPr>
            <p:cNvPr id="400" name="Google Shape;400;p19"/>
            <p:cNvSpPr/>
            <p:nvPr/>
          </p:nvSpPr>
          <p:spPr>
            <a:xfrm>
              <a:off x="4461133" y="2573125"/>
              <a:ext cx="4657800" cy="2050575"/>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rPr b="0" i="0" lang="es-E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401" name="Google Shape;401;p19"/>
            <p:cNvSpPr txBox="1"/>
            <p:nvPr/>
          </p:nvSpPr>
          <p:spPr>
            <a:xfrm>
              <a:off x="5399056" y="2656288"/>
              <a:ext cx="3434912" cy="1944194"/>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Ahora realizaremos una actividad. Para ello te invitamos a descarga la actividad “¿Cuánto aprendimos?” y seguir las instrucciones.</a:t>
              </a:r>
              <a:endParaRPr/>
            </a:p>
            <a:p>
              <a:pPr indent="0" lvl="0" marL="0" marR="0" rtl="0" algn="l">
                <a:lnSpc>
                  <a:spcPct val="100000"/>
                </a:lnSpc>
                <a:spcBef>
                  <a:spcPts val="45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1599"/>
                <a:buFont typeface="Calibri"/>
                <a:buNone/>
              </a:pPr>
              <a:r>
                <a:rPr b="1" i="0" lang="es-ES" sz="1599" u="none" cap="none" strike="noStrike">
                  <a:solidFill>
                    <a:srgbClr val="ED6B00"/>
                  </a:solidFill>
                  <a:latin typeface="Calibri"/>
                  <a:ea typeface="Calibri"/>
                  <a:cs typeface="Calibri"/>
                  <a:sym typeface="Calibri"/>
                </a:rPr>
                <a:t>¡VAMOS A TRABAJAR!</a:t>
              </a:r>
              <a:endParaRPr/>
            </a:p>
          </p:txBody>
        </p:sp>
      </p:grpSp>
      <p:sp>
        <p:nvSpPr>
          <p:cNvPr id="402" name="Google Shape;402;p19"/>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Clr>
                <a:srgbClr val="ED6B00"/>
              </a:buClr>
              <a:buSzPts val="2800"/>
              <a:buFont typeface="Calibri"/>
              <a:buNone/>
            </a:pPr>
            <a:r>
              <a:rPr b="1" i="0" lang="es-ES" sz="2799" u="none" cap="none" strike="noStrike">
                <a:solidFill>
                  <a:srgbClr val="ED6B00"/>
                </a:solidFill>
                <a:latin typeface="Calibri"/>
                <a:ea typeface="Calibri"/>
                <a:cs typeface="Calibri"/>
                <a:sym typeface="Calibri"/>
              </a:rPr>
              <a:t>REALICEMOS UNA PAUSA</a:t>
            </a:r>
            <a:endParaRPr b="1" i="0" sz="3098" u="none" cap="none" strike="noStrike">
              <a:solidFill>
                <a:srgbClr val="ED6B00"/>
              </a:solidFill>
              <a:latin typeface="Calibri"/>
              <a:ea typeface="Calibri"/>
              <a:cs typeface="Calibri"/>
              <a:sym typeface="Calibri"/>
            </a:endParaRPr>
          </a:p>
        </p:txBody>
      </p:sp>
      <p:pic>
        <p:nvPicPr>
          <p:cNvPr id="403" name="Google Shape;403;p19"/>
          <p:cNvPicPr preferRelativeResize="0"/>
          <p:nvPr/>
        </p:nvPicPr>
        <p:blipFill rotWithShape="1">
          <a:blip r:embed="rId3">
            <a:alphaModFix/>
          </a:blip>
          <a:srcRect b="0" l="0" r="0" t="0"/>
          <a:stretch/>
        </p:blipFill>
        <p:spPr>
          <a:xfrm>
            <a:off x="530682" y="2714147"/>
            <a:ext cx="2810648" cy="3181013"/>
          </a:xfrm>
          <a:prstGeom prst="rect">
            <a:avLst/>
          </a:prstGeom>
          <a:noFill/>
          <a:ln>
            <a:noFill/>
          </a:ln>
        </p:spPr>
      </p:pic>
      <p:pic>
        <p:nvPicPr>
          <p:cNvPr id="404" name="Google Shape;404;p19"/>
          <p:cNvPicPr preferRelativeResize="0"/>
          <p:nvPr/>
        </p:nvPicPr>
        <p:blipFill rotWithShape="1">
          <a:blip r:embed="rId4">
            <a:alphaModFix/>
          </a:blip>
          <a:srcRect b="0" l="0" r="0" t="0"/>
          <a:stretch/>
        </p:blipFill>
        <p:spPr>
          <a:xfrm>
            <a:off x="7224582" y="5061397"/>
            <a:ext cx="1704184" cy="1271623"/>
          </a:xfrm>
          <a:prstGeom prst="rect">
            <a:avLst/>
          </a:prstGeom>
          <a:noFill/>
          <a:ln>
            <a:noFill/>
          </a:ln>
        </p:spPr>
      </p:pic>
      <p:pic>
        <p:nvPicPr>
          <p:cNvPr id="405" name="Google Shape;405;p19"/>
          <p:cNvPicPr preferRelativeResize="0"/>
          <p:nvPr/>
        </p:nvPicPr>
        <p:blipFill rotWithShape="1">
          <a:blip r:embed="rId5">
            <a:alphaModFix/>
          </a:blip>
          <a:srcRect b="0" l="0" r="0" t="0"/>
          <a:stretch/>
        </p:blipFill>
        <p:spPr>
          <a:xfrm>
            <a:off x="5471762" y="5386647"/>
            <a:ext cx="1651064" cy="884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nvSpPr>
        <p:spPr>
          <a:xfrm>
            <a:off x="365423" y="2026108"/>
            <a:ext cx="1444329" cy="41546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s-ES" sz="1500" u="none" cap="none" strike="noStrike">
                <a:solidFill>
                  <a:srgbClr val="000000"/>
                </a:solidFill>
                <a:latin typeface="Calibri"/>
                <a:ea typeface="Calibri"/>
                <a:cs typeface="Calibri"/>
                <a:sym typeface="Calibri"/>
              </a:rPr>
              <a:t>ACTIVIDAD 4</a:t>
            </a:r>
            <a:endParaRPr b="1" i="0" sz="1500" u="none" cap="none" strike="noStrike">
              <a:solidFill>
                <a:srgbClr val="000000"/>
              </a:solidFill>
              <a:latin typeface="Calibri"/>
              <a:ea typeface="Calibri"/>
              <a:cs typeface="Calibri"/>
              <a:sym typeface="Calibri"/>
            </a:endParaRPr>
          </a:p>
        </p:txBody>
      </p:sp>
      <p:sp>
        <p:nvSpPr>
          <p:cNvPr id="139" name="Google Shape;139;p2"/>
          <p:cNvSpPr txBox="1"/>
          <p:nvPr/>
        </p:nvSpPr>
        <p:spPr>
          <a:xfrm>
            <a:off x="1139098" y="834800"/>
            <a:ext cx="4156804" cy="36929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s-ES" sz="1200" u="none" cap="none" strike="noStrike">
                <a:solidFill>
                  <a:srgbClr val="ED6B00"/>
                </a:solidFill>
                <a:latin typeface="Calibri"/>
                <a:ea typeface="Calibri"/>
                <a:cs typeface="Calibri"/>
                <a:sym typeface="Calibri"/>
              </a:rPr>
              <a:t>MÓDULO 4 </a:t>
            </a:r>
            <a:r>
              <a:rPr b="0" i="0" lang="es-ES" sz="1200" u="none" cap="none" strike="noStrike">
                <a:solidFill>
                  <a:srgbClr val="ED6B00"/>
                </a:solidFill>
                <a:latin typeface="Calibri"/>
                <a:ea typeface="Calibri"/>
                <a:cs typeface="Calibri"/>
                <a:sym typeface="Calibri"/>
              </a:rPr>
              <a:t>| SEGURIDAD DE BODEGA</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365423" y="2441572"/>
            <a:ext cx="4118088" cy="118182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s-ES" sz="3600" u="none" cap="none" strike="noStrike">
                <a:solidFill>
                  <a:srgbClr val="ED6B00"/>
                </a:solidFill>
                <a:latin typeface="Calibri"/>
                <a:ea typeface="Calibri"/>
                <a:cs typeface="Calibri"/>
                <a:sym typeface="Calibri"/>
              </a:rPr>
              <a:t>PLAN DE EMERGENCIA</a:t>
            </a:r>
            <a:endParaRPr b="1" i="0" sz="3600" u="none" cap="none" strike="noStrike">
              <a:solidFill>
                <a:srgbClr val="ED6B00"/>
              </a:solidFill>
              <a:latin typeface="Calibri"/>
              <a:ea typeface="Calibri"/>
              <a:cs typeface="Calibri"/>
              <a:sym typeface="Calibri"/>
            </a:endParaRPr>
          </a:p>
        </p:txBody>
      </p:sp>
      <p:pic>
        <p:nvPicPr>
          <p:cNvPr id="141" name="Google Shape;141;p2"/>
          <p:cNvPicPr preferRelativeResize="0"/>
          <p:nvPr/>
        </p:nvPicPr>
        <p:blipFill rotWithShape="1">
          <a:blip r:embed="rId3">
            <a:alphaModFix/>
          </a:blip>
          <a:srcRect b="0" l="0" r="0" t="0"/>
          <a:stretch/>
        </p:blipFill>
        <p:spPr>
          <a:xfrm>
            <a:off x="2255228" y="-905654"/>
            <a:ext cx="7905748" cy="11132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0"/>
          <p:cNvSpPr txBox="1"/>
          <p:nvPr>
            <p:ph idx="4294967295" type="sldNum"/>
          </p:nvPr>
        </p:nvSpPr>
        <p:spPr>
          <a:xfrm>
            <a:off x="371683" y="6881800"/>
            <a:ext cx="337152"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11" name="Google Shape;411;p20"/>
          <p:cNvSpPr txBox="1"/>
          <p:nvPr/>
        </p:nvSpPr>
        <p:spPr>
          <a:xfrm>
            <a:off x="366450" y="11107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ANTES DE COMENZAR A TRABAJAR</a:t>
            </a:r>
            <a:endParaRPr/>
          </a:p>
        </p:txBody>
      </p:sp>
      <p:sp>
        <p:nvSpPr>
          <p:cNvPr id="412" name="Google Shape;412;p20"/>
          <p:cNvSpPr txBox="1"/>
          <p:nvPr/>
        </p:nvSpPr>
        <p:spPr>
          <a:xfrm>
            <a:off x="333139" y="1373422"/>
            <a:ext cx="7017882"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s-ES" sz="2800" u="none" cap="none" strike="noStrike">
                <a:solidFill>
                  <a:srgbClr val="A93501"/>
                </a:solidFill>
                <a:latin typeface="Calibri"/>
                <a:ea typeface="Calibri"/>
                <a:cs typeface="Calibri"/>
                <a:sym typeface="Calibri"/>
              </a:rPr>
              <a:t>ES IMPORTANTE TENER </a:t>
            </a:r>
            <a:r>
              <a:rPr b="1" i="0" lang="es-ES" sz="2800" u="none" cap="none" strike="noStrike">
                <a:solidFill>
                  <a:srgbClr val="ED6B00"/>
                </a:solidFill>
                <a:latin typeface="Calibri"/>
                <a:ea typeface="Calibri"/>
                <a:cs typeface="Calibri"/>
                <a:sym typeface="Calibri"/>
              </a:rPr>
              <a:t>PRESENTE</a:t>
            </a:r>
            <a:endParaRPr/>
          </a:p>
        </p:txBody>
      </p:sp>
      <p:sp>
        <p:nvSpPr>
          <p:cNvPr id="413" name="Google Shape;413;p20"/>
          <p:cNvSpPr/>
          <p:nvPr/>
        </p:nvSpPr>
        <p:spPr>
          <a:xfrm>
            <a:off x="1322123" y="3336812"/>
            <a:ext cx="4160118" cy="904820"/>
          </a:xfrm>
          <a:custGeom>
            <a:rect b="b" l="l" r="r" t="t"/>
            <a:pathLst>
              <a:path extrusionOk="0" h="120000" w="21600">
                <a:moveTo>
                  <a:pt x="0" y="0"/>
                </a:moveTo>
                <a:lnTo>
                  <a:pt x="21600" y="0"/>
                </a:lnTo>
                <a:lnTo>
                  <a:pt x="21600" y="0"/>
                </a:lnTo>
                <a:lnTo>
                  <a:pt x="0" y="0"/>
                </a:lnTo>
                <a:close/>
              </a:path>
            </a:pathLst>
          </a:cu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Busca un lugar tranquilo para revisar tus clases, la </a:t>
            </a:r>
            <a:r>
              <a:rPr b="1" i="0" lang="es-ES" sz="1600" u="none" cap="none" strike="noStrike">
                <a:solidFill>
                  <a:srgbClr val="ED6B00"/>
                </a:solidFill>
                <a:latin typeface="Calibri"/>
                <a:ea typeface="Calibri"/>
                <a:cs typeface="Calibri"/>
                <a:sym typeface="Calibri"/>
              </a:rPr>
              <a:t>concentración y atención </a:t>
            </a:r>
            <a:r>
              <a:rPr b="0" i="0" lang="es-ES" sz="1600" u="none" cap="none" strike="noStrike">
                <a:solidFill>
                  <a:srgbClr val="000000"/>
                </a:solidFill>
                <a:latin typeface="Calibri"/>
                <a:ea typeface="Calibri"/>
                <a:cs typeface="Calibri"/>
                <a:sym typeface="Calibri"/>
              </a:rPr>
              <a:t>son críticos para un buen aprendizaje</a:t>
            </a:r>
            <a:endParaRPr/>
          </a:p>
        </p:txBody>
      </p:sp>
      <p:sp>
        <p:nvSpPr>
          <p:cNvPr id="414" name="Google Shape;414;p20"/>
          <p:cNvSpPr txBox="1"/>
          <p:nvPr/>
        </p:nvSpPr>
        <p:spPr>
          <a:xfrm>
            <a:off x="1343274" y="4688702"/>
            <a:ext cx="4910569" cy="633977"/>
          </a:xfrm>
          <a:prstGeom prst="rect">
            <a:avLst/>
          </a:pr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Utilizar cuidadosamente </a:t>
            </a:r>
            <a:r>
              <a:rPr b="1" i="0" lang="es-ES" sz="1600" u="none" cap="none" strike="noStrike">
                <a:solidFill>
                  <a:srgbClr val="ED6B00"/>
                </a:solidFill>
                <a:latin typeface="Calibri"/>
                <a:ea typeface="Calibri"/>
                <a:cs typeface="Calibri"/>
                <a:sym typeface="Calibri"/>
              </a:rPr>
              <a:t>equipos, herramientas y artículos </a:t>
            </a:r>
            <a:r>
              <a:rPr b="0" i="0" lang="es-ES" sz="1600" u="none" cap="none" strike="noStrike">
                <a:solidFill>
                  <a:srgbClr val="000000"/>
                </a:solidFill>
                <a:latin typeface="Calibri"/>
                <a:ea typeface="Calibri"/>
                <a:cs typeface="Calibri"/>
                <a:sym typeface="Calibri"/>
              </a:rPr>
              <a:t>de escritorio </a:t>
            </a:r>
            <a:endParaRPr/>
          </a:p>
        </p:txBody>
      </p:sp>
      <p:pic>
        <p:nvPicPr>
          <p:cNvPr descr="Imagen 1" id="415" name="Google Shape;415;p20"/>
          <p:cNvPicPr preferRelativeResize="0"/>
          <p:nvPr/>
        </p:nvPicPr>
        <p:blipFill rotWithShape="1">
          <a:blip r:embed="rId3">
            <a:alphaModFix/>
          </a:blip>
          <a:srcRect b="0" l="0" r="0" t="0"/>
          <a:stretch/>
        </p:blipFill>
        <p:spPr>
          <a:xfrm>
            <a:off x="5639332" y="1565094"/>
            <a:ext cx="3816537" cy="6006178"/>
          </a:xfrm>
          <a:prstGeom prst="rect">
            <a:avLst/>
          </a:prstGeom>
          <a:noFill/>
          <a:ln>
            <a:noFill/>
          </a:ln>
        </p:spPr>
      </p:pic>
      <p:sp>
        <p:nvSpPr>
          <p:cNvPr id="416" name="Google Shape;416;p20"/>
          <p:cNvSpPr txBox="1"/>
          <p:nvPr/>
        </p:nvSpPr>
        <p:spPr>
          <a:xfrm>
            <a:off x="1343274" y="2451104"/>
            <a:ext cx="3952211" cy="363134"/>
          </a:xfrm>
          <a:prstGeom prst="rect">
            <a:avLst/>
          </a:pr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Usar </a:t>
            </a:r>
            <a:r>
              <a:rPr b="1" i="0" lang="es-ES" sz="1600" u="none" cap="none" strike="noStrike">
                <a:solidFill>
                  <a:srgbClr val="ED6B00"/>
                </a:solidFill>
                <a:latin typeface="Calibri"/>
                <a:ea typeface="Calibri"/>
                <a:cs typeface="Calibri"/>
                <a:sym typeface="Calibri"/>
              </a:rPr>
              <a:t>EPP adecuados </a:t>
            </a:r>
            <a:r>
              <a:rPr b="0" i="0" lang="es-ES" sz="1600" u="none" cap="none" strike="noStrike">
                <a:solidFill>
                  <a:srgbClr val="000000"/>
                </a:solidFill>
                <a:latin typeface="Calibri"/>
                <a:ea typeface="Calibri"/>
                <a:cs typeface="Calibri"/>
                <a:sym typeface="Calibri"/>
              </a:rPr>
              <a:t>cuando corresponda </a:t>
            </a:r>
            <a:endParaRPr/>
          </a:p>
        </p:txBody>
      </p:sp>
      <p:sp>
        <p:nvSpPr>
          <p:cNvPr id="417" name="Google Shape;417;p20"/>
          <p:cNvSpPr/>
          <p:nvPr/>
        </p:nvSpPr>
        <p:spPr>
          <a:xfrm rot="5400000">
            <a:off x="184608" y="3244927"/>
            <a:ext cx="783025" cy="1135381"/>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0"/>
          <p:cNvSpPr/>
          <p:nvPr/>
        </p:nvSpPr>
        <p:spPr>
          <a:xfrm rot="5400000">
            <a:off x="233910" y="4456171"/>
            <a:ext cx="783015" cy="1135373"/>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0"/>
          <p:cNvSpPr/>
          <p:nvPr/>
        </p:nvSpPr>
        <p:spPr>
          <a:xfrm rot="5400000">
            <a:off x="184623" y="2033696"/>
            <a:ext cx="783009"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1" id="420" name="Google Shape;420;p20"/>
          <p:cNvPicPr preferRelativeResize="0"/>
          <p:nvPr/>
        </p:nvPicPr>
        <p:blipFill rotWithShape="1">
          <a:blip r:embed="rId4">
            <a:alphaModFix/>
          </a:blip>
          <a:srcRect b="0" l="0" r="0" t="0"/>
          <a:stretch/>
        </p:blipFill>
        <p:spPr>
          <a:xfrm>
            <a:off x="294892" y="2313377"/>
            <a:ext cx="683391" cy="576004"/>
          </a:xfrm>
          <a:prstGeom prst="rect">
            <a:avLst/>
          </a:prstGeom>
          <a:noFill/>
          <a:ln>
            <a:noFill/>
          </a:ln>
        </p:spPr>
      </p:pic>
      <p:pic>
        <p:nvPicPr>
          <p:cNvPr descr="Imagen 3" id="421" name="Google Shape;421;p20"/>
          <p:cNvPicPr preferRelativeResize="0"/>
          <p:nvPr/>
        </p:nvPicPr>
        <p:blipFill rotWithShape="1">
          <a:blip r:embed="rId5">
            <a:alphaModFix/>
          </a:blip>
          <a:srcRect b="0" l="0" r="0" t="0"/>
          <a:stretch/>
        </p:blipFill>
        <p:spPr>
          <a:xfrm>
            <a:off x="333139" y="4735849"/>
            <a:ext cx="683394" cy="576015"/>
          </a:xfrm>
          <a:prstGeom prst="rect">
            <a:avLst/>
          </a:prstGeom>
          <a:noFill/>
          <a:ln>
            <a:noFill/>
          </a:ln>
        </p:spPr>
      </p:pic>
      <p:pic>
        <p:nvPicPr>
          <p:cNvPr id="422" name="Google Shape;422;p20"/>
          <p:cNvPicPr preferRelativeResize="0"/>
          <p:nvPr/>
        </p:nvPicPr>
        <p:blipFill rotWithShape="1">
          <a:blip r:embed="rId6">
            <a:alphaModFix/>
          </a:blip>
          <a:srcRect b="0" l="0" r="0" t="0"/>
          <a:stretch/>
        </p:blipFill>
        <p:spPr>
          <a:xfrm>
            <a:off x="366450" y="3534231"/>
            <a:ext cx="572257" cy="5722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1"/>
          <p:cNvSpPr txBox="1"/>
          <p:nvPr>
            <p:ph idx="4294967295" type="sldNum"/>
          </p:nvPr>
        </p:nvSpPr>
        <p:spPr>
          <a:xfrm>
            <a:off x="371683" y="6881800"/>
            <a:ext cx="337154" cy="317112"/>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428" name="Google Shape;428;p21"/>
          <p:cNvSpPr txBox="1"/>
          <p:nvPr/>
        </p:nvSpPr>
        <p:spPr>
          <a:xfrm>
            <a:off x="366450" y="1110794"/>
            <a:ext cx="4700400" cy="37220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ANTES DE COMENZAR A TRABAJAR</a:t>
            </a:r>
            <a:endParaRPr/>
          </a:p>
        </p:txBody>
      </p:sp>
      <p:sp>
        <p:nvSpPr>
          <p:cNvPr id="429" name="Google Shape;429;p21"/>
          <p:cNvSpPr txBox="1"/>
          <p:nvPr/>
        </p:nvSpPr>
        <p:spPr>
          <a:xfrm>
            <a:off x="342242" y="1430091"/>
            <a:ext cx="7017882" cy="536163"/>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s-ES" sz="2800" u="none" cap="none" strike="noStrike">
                <a:solidFill>
                  <a:srgbClr val="A93501"/>
                </a:solidFill>
                <a:latin typeface="Calibri"/>
                <a:ea typeface="Calibri"/>
                <a:cs typeface="Calibri"/>
                <a:sym typeface="Calibri"/>
              </a:rPr>
              <a:t>TOMA LAS SIGUIENTES </a:t>
            </a:r>
            <a:r>
              <a:rPr b="1" i="0" lang="es-ES" sz="2800" u="none" cap="none" strike="noStrike">
                <a:solidFill>
                  <a:srgbClr val="ED6B00"/>
                </a:solidFill>
                <a:latin typeface="Calibri"/>
                <a:ea typeface="Calibri"/>
                <a:cs typeface="Calibri"/>
                <a:sym typeface="Calibri"/>
              </a:rPr>
              <a:t>PRECAUCIONES</a:t>
            </a:r>
            <a:endParaRPr/>
          </a:p>
        </p:txBody>
      </p:sp>
      <p:grpSp>
        <p:nvGrpSpPr>
          <p:cNvPr id="430" name="Google Shape;430;p21"/>
          <p:cNvGrpSpPr/>
          <p:nvPr/>
        </p:nvGrpSpPr>
        <p:grpSpPr>
          <a:xfrm>
            <a:off x="8433" y="3421112"/>
            <a:ext cx="6432469" cy="783020"/>
            <a:chOff x="-3" y="-2"/>
            <a:chExt cx="6432468" cy="783019"/>
          </a:xfrm>
        </p:grpSpPr>
        <p:sp>
          <p:nvSpPr>
            <p:cNvPr id="431" name="Google Shape;431;p21"/>
            <p:cNvSpPr txBox="1"/>
            <p:nvPr/>
          </p:nvSpPr>
          <p:spPr>
            <a:xfrm>
              <a:off x="1313693" y="84065"/>
              <a:ext cx="5118772" cy="633976"/>
            </a:xfrm>
            <a:prstGeom prst="rect">
              <a:avLst/>
            </a:pr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Trabajar en equipo, cuidando la </a:t>
              </a:r>
              <a:r>
                <a:rPr b="1" i="0" lang="es-ES" sz="1600" u="none" cap="none" strike="noStrike">
                  <a:solidFill>
                    <a:srgbClr val="ED6B00"/>
                  </a:solidFill>
                  <a:latin typeface="Calibri"/>
                  <a:ea typeface="Calibri"/>
                  <a:cs typeface="Calibri"/>
                  <a:sym typeface="Calibri"/>
                </a:rPr>
                <a:t>integridad física </a:t>
              </a:r>
              <a:r>
                <a:rPr b="0" i="0" lang="es-ES" sz="1600" u="none" cap="none" strike="noStrike">
                  <a:solidFill>
                    <a:srgbClr val="000000"/>
                  </a:solidFill>
                  <a:latin typeface="Calibri"/>
                  <a:ea typeface="Calibri"/>
                  <a:cs typeface="Calibri"/>
                  <a:sym typeface="Calibri"/>
                </a:rPr>
                <a:t>y </a:t>
              </a:r>
              <a:r>
                <a:rPr b="1" i="0" lang="es-ES" sz="1600" u="none" cap="none" strike="noStrike">
                  <a:solidFill>
                    <a:srgbClr val="ED6B00"/>
                  </a:solidFill>
                  <a:latin typeface="Calibri"/>
                  <a:ea typeface="Calibri"/>
                  <a:cs typeface="Calibri"/>
                  <a:sym typeface="Calibri"/>
                </a:rPr>
                <a:t>emocional</a:t>
              </a:r>
              <a:r>
                <a:rPr b="0" i="0" lang="es-ES" sz="1600" u="none" cap="none" strike="noStrike">
                  <a:solidFill>
                    <a:srgbClr val="000000"/>
                  </a:solidFill>
                  <a:latin typeface="Calibri"/>
                  <a:ea typeface="Calibri"/>
                  <a:cs typeface="Calibri"/>
                  <a:sym typeface="Calibri"/>
                </a:rPr>
                <a:t> de todos y todas </a:t>
              </a:r>
              <a:endParaRPr/>
            </a:p>
          </p:txBody>
        </p:sp>
        <p:sp>
          <p:nvSpPr>
            <p:cNvPr id="432" name="Google Shape;432;p21"/>
            <p:cNvSpPr/>
            <p:nvPr/>
          </p:nvSpPr>
          <p:spPr>
            <a:xfrm rot="5400000">
              <a:off x="176177" y="-176182"/>
              <a:ext cx="783019" cy="113537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p21"/>
          <p:cNvGrpSpPr/>
          <p:nvPr/>
        </p:nvGrpSpPr>
        <p:grpSpPr>
          <a:xfrm>
            <a:off x="8431" y="4643922"/>
            <a:ext cx="6120520" cy="783013"/>
            <a:chOff x="-2" y="-1"/>
            <a:chExt cx="6602675" cy="783012"/>
          </a:xfrm>
        </p:grpSpPr>
        <p:sp>
          <p:nvSpPr>
            <p:cNvPr id="434" name="Google Shape;434;p21"/>
            <p:cNvSpPr txBox="1"/>
            <p:nvPr/>
          </p:nvSpPr>
          <p:spPr>
            <a:xfrm>
              <a:off x="1322134" y="84815"/>
              <a:ext cx="5280540" cy="633976"/>
            </a:xfrm>
            <a:prstGeom prst="rect">
              <a:avLst/>
            </a:pr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Al finalizar cada actividad, </a:t>
              </a:r>
              <a:r>
                <a:rPr b="1" i="0" lang="es-ES" sz="1600" u="none" cap="none" strike="noStrike">
                  <a:solidFill>
                    <a:srgbClr val="ED6B00"/>
                  </a:solidFill>
                  <a:latin typeface="Calibri"/>
                  <a:ea typeface="Calibri"/>
                  <a:cs typeface="Calibri"/>
                  <a:sym typeface="Calibri"/>
                </a:rPr>
                <a:t>ordenar</a:t>
              </a:r>
              <a:r>
                <a:rPr b="0" i="0" lang="es-ES" sz="1600" u="none" cap="none" strike="noStrike">
                  <a:solidFill>
                    <a:srgbClr val="000000"/>
                  </a:solidFill>
                  <a:latin typeface="Calibri"/>
                  <a:ea typeface="Calibri"/>
                  <a:cs typeface="Calibri"/>
                  <a:sym typeface="Calibri"/>
                </a:rPr>
                <a:t> y </a:t>
              </a:r>
              <a:r>
                <a:rPr b="1" i="0" lang="es-ES" sz="1600" u="none" cap="none" strike="noStrike">
                  <a:solidFill>
                    <a:srgbClr val="ED6B00"/>
                  </a:solidFill>
                  <a:latin typeface="Calibri"/>
                  <a:ea typeface="Calibri"/>
                  <a:cs typeface="Calibri"/>
                  <a:sym typeface="Calibri"/>
                </a:rPr>
                <a:t>limpiar</a:t>
              </a:r>
              <a:r>
                <a:rPr b="0" i="0" lang="es-ES" sz="1600" u="none" cap="none" strike="noStrike">
                  <a:solidFill>
                    <a:srgbClr val="000000"/>
                  </a:solidFill>
                  <a:latin typeface="Calibri"/>
                  <a:ea typeface="Calibri"/>
                  <a:cs typeface="Calibri"/>
                  <a:sym typeface="Calibri"/>
                </a:rPr>
                <a:t> el área de trabajo, reciclando al máximo los residuos</a:t>
              </a:r>
              <a:endParaRPr/>
            </a:p>
          </p:txBody>
        </p:sp>
        <p:sp>
          <p:nvSpPr>
            <p:cNvPr id="435" name="Google Shape;435;p21"/>
            <p:cNvSpPr/>
            <p:nvPr/>
          </p:nvSpPr>
          <p:spPr>
            <a:xfrm rot="5400000">
              <a:off x="220897" y="-220900"/>
              <a:ext cx="783012" cy="122480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1" id="436" name="Google Shape;436;p21"/>
          <p:cNvPicPr preferRelativeResize="0"/>
          <p:nvPr/>
        </p:nvPicPr>
        <p:blipFill rotWithShape="1">
          <a:blip r:embed="rId3">
            <a:alphaModFix/>
          </a:blip>
          <a:srcRect b="0" l="0" r="0" t="0"/>
          <a:stretch/>
        </p:blipFill>
        <p:spPr>
          <a:xfrm>
            <a:off x="5639332" y="1565094"/>
            <a:ext cx="3816537" cy="6006178"/>
          </a:xfrm>
          <a:prstGeom prst="rect">
            <a:avLst/>
          </a:prstGeom>
          <a:noFill/>
          <a:ln>
            <a:noFill/>
          </a:ln>
        </p:spPr>
      </p:pic>
      <p:sp>
        <p:nvSpPr>
          <p:cNvPr id="437" name="Google Shape;437;p21"/>
          <p:cNvSpPr txBox="1"/>
          <p:nvPr/>
        </p:nvSpPr>
        <p:spPr>
          <a:xfrm>
            <a:off x="1343274" y="2333799"/>
            <a:ext cx="5526345" cy="633977"/>
          </a:xfrm>
          <a:prstGeom prst="rect">
            <a:avLst/>
          </a:prstGeom>
          <a:noFill/>
          <a:ln>
            <a:noFill/>
          </a:ln>
        </p:spPr>
        <p:txBody>
          <a:bodyPr anchorCtr="0" anchor="t" bIns="45675" lIns="45675" spcFirstLastPara="1" rIns="45675" wrap="square" tIns="45675">
            <a:spAutoFit/>
          </a:bodyPr>
          <a:lstStyle/>
          <a:p>
            <a:pPr indent="0" lvl="3" marL="0" marR="0" rtl="0" algn="l">
              <a:lnSpc>
                <a:spcPct val="11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Intentar siempre </a:t>
            </a:r>
            <a:r>
              <a:rPr b="1" i="0" lang="es-ES" sz="1600" u="none" cap="none" strike="noStrike">
                <a:solidFill>
                  <a:srgbClr val="ED6B00"/>
                </a:solidFill>
                <a:latin typeface="Calibri"/>
                <a:ea typeface="Calibri"/>
                <a:cs typeface="Calibri"/>
                <a:sym typeface="Calibri"/>
              </a:rPr>
              <a:t>dar</a:t>
            </a:r>
            <a:r>
              <a:rPr b="0" i="0" lang="es-ES" sz="1600" u="none" cap="none" strike="noStrike">
                <a:solidFill>
                  <a:srgbClr val="000000"/>
                </a:solidFill>
                <a:latin typeface="Calibri"/>
                <a:ea typeface="Calibri"/>
                <a:cs typeface="Calibri"/>
                <a:sym typeface="Calibri"/>
              </a:rPr>
              <a:t> lo mejor de ti, buscando </a:t>
            </a:r>
            <a:r>
              <a:rPr b="1" i="0" lang="es-ES" sz="1600" u="none" cap="none" strike="noStrike">
                <a:solidFill>
                  <a:srgbClr val="ED6B00"/>
                </a:solidFill>
                <a:latin typeface="Calibri"/>
                <a:ea typeface="Calibri"/>
                <a:cs typeface="Calibri"/>
                <a:sym typeface="Calibri"/>
              </a:rPr>
              <a:t>ser eficiente </a:t>
            </a:r>
            <a:r>
              <a:rPr b="0" i="0" lang="es-ES" sz="1600" u="none" cap="none" strike="noStrike">
                <a:solidFill>
                  <a:srgbClr val="000000"/>
                </a:solidFill>
                <a:latin typeface="Calibri"/>
                <a:ea typeface="Calibri"/>
                <a:cs typeface="Calibri"/>
                <a:sym typeface="Calibri"/>
              </a:rPr>
              <a:t>al cumplir los objetivos </a:t>
            </a:r>
            <a:endParaRPr/>
          </a:p>
        </p:txBody>
      </p:sp>
      <p:sp>
        <p:nvSpPr>
          <p:cNvPr id="438" name="Google Shape;438;p21"/>
          <p:cNvSpPr/>
          <p:nvPr/>
        </p:nvSpPr>
        <p:spPr>
          <a:xfrm rot="5400000">
            <a:off x="184623" y="2033696"/>
            <a:ext cx="783009"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n 31" id="439" name="Google Shape;439;p21"/>
          <p:cNvPicPr preferRelativeResize="0"/>
          <p:nvPr/>
        </p:nvPicPr>
        <p:blipFill rotWithShape="1">
          <a:blip r:embed="rId4">
            <a:alphaModFix/>
          </a:blip>
          <a:srcRect b="0" l="0" r="0" t="0"/>
          <a:stretch/>
        </p:blipFill>
        <p:spPr>
          <a:xfrm>
            <a:off x="272603" y="3524619"/>
            <a:ext cx="683391" cy="576004"/>
          </a:xfrm>
          <a:prstGeom prst="rect">
            <a:avLst/>
          </a:prstGeom>
          <a:noFill/>
          <a:ln>
            <a:noFill/>
          </a:ln>
        </p:spPr>
      </p:pic>
      <p:pic>
        <p:nvPicPr>
          <p:cNvPr id="440" name="Google Shape;440;p21"/>
          <p:cNvPicPr preferRelativeResize="0"/>
          <p:nvPr/>
        </p:nvPicPr>
        <p:blipFill rotWithShape="1">
          <a:blip r:embed="rId5">
            <a:alphaModFix/>
          </a:blip>
          <a:srcRect b="0" l="0" r="0" t="0"/>
          <a:stretch/>
        </p:blipFill>
        <p:spPr>
          <a:xfrm>
            <a:off x="384640" y="2404923"/>
            <a:ext cx="459317" cy="459317"/>
          </a:xfrm>
          <a:prstGeom prst="rect">
            <a:avLst/>
          </a:prstGeom>
          <a:noFill/>
          <a:ln>
            <a:noFill/>
          </a:ln>
        </p:spPr>
      </p:pic>
      <p:pic>
        <p:nvPicPr>
          <p:cNvPr id="441" name="Google Shape;441;p21"/>
          <p:cNvPicPr preferRelativeResize="0"/>
          <p:nvPr/>
        </p:nvPicPr>
        <p:blipFill rotWithShape="1">
          <a:blip r:embed="rId6">
            <a:alphaModFix/>
          </a:blip>
          <a:srcRect b="0" l="0" r="0" t="0"/>
          <a:stretch/>
        </p:blipFill>
        <p:spPr>
          <a:xfrm>
            <a:off x="339718" y="4762606"/>
            <a:ext cx="549160" cy="5491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2"/>
          <p:cNvSpPr/>
          <p:nvPr/>
        </p:nvSpPr>
        <p:spPr>
          <a:xfrm>
            <a:off x="431413" y="2284993"/>
            <a:ext cx="8834870" cy="3236605"/>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400"/>
              <a:buFont typeface="Arial"/>
              <a:buNone/>
            </a:pPr>
            <a:r>
              <a:rPr b="0" i="0" lang="es-E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447" name="Google Shape;447;p22"/>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Clr>
                <a:srgbClr val="ED6B00"/>
              </a:buClr>
              <a:buSzPts val="2800"/>
              <a:buFont typeface="Calibri"/>
              <a:buNone/>
            </a:pPr>
            <a:r>
              <a:rPr b="1" i="0" lang="es-ES" sz="2799" u="none" cap="none" strike="noStrike">
                <a:solidFill>
                  <a:srgbClr val="ED6B00"/>
                </a:solidFill>
                <a:latin typeface="Calibri"/>
                <a:ea typeface="Calibri"/>
                <a:cs typeface="Calibri"/>
                <a:sym typeface="Calibri"/>
              </a:rPr>
              <a:t>ACTIVIDAD PRÁCTICA</a:t>
            </a:r>
            <a:endParaRPr b="1" i="0" sz="3098" u="none" cap="none" strike="noStrike">
              <a:solidFill>
                <a:srgbClr val="ED6B00"/>
              </a:solidFill>
              <a:latin typeface="Calibri"/>
              <a:ea typeface="Calibri"/>
              <a:cs typeface="Calibri"/>
              <a:sym typeface="Calibri"/>
            </a:endParaRPr>
          </a:p>
        </p:txBody>
      </p:sp>
      <p:sp>
        <p:nvSpPr>
          <p:cNvPr id="448" name="Google Shape;448;p22"/>
          <p:cNvSpPr/>
          <p:nvPr/>
        </p:nvSpPr>
        <p:spPr>
          <a:xfrm>
            <a:off x="5277337" y="7351191"/>
            <a:ext cx="2722201" cy="205045"/>
          </a:xfrm>
          <a:prstGeom prst="rect">
            <a:avLst/>
          </a:prstGeom>
          <a:solidFill>
            <a:schemeClr val="lt1"/>
          </a:solidFill>
          <a:ln>
            <a:noFill/>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99"/>
              <a:buFont typeface="Arial"/>
              <a:buNone/>
            </a:pPr>
            <a:r>
              <a:t/>
            </a:r>
            <a:endParaRPr b="0" i="0" sz="1399" u="none" cap="none" strike="noStrike">
              <a:solidFill>
                <a:schemeClr val="lt1"/>
              </a:solidFill>
              <a:latin typeface="Arial"/>
              <a:ea typeface="Arial"/>
              <a:cs typeface="Arial"/>
              <a:sym typeface="Arial"/>
            </a:endParaRPr>
          </a:p>
        </p:txBody>
      </p:sp>
      <p:sp>
        <p:nvSpPr>
          <p:cNvPr id="449" name="Google Shape;449;p22"/>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Clr>
                <a:srgbClr val="000000"/>
              </a:buClr>
              <a:buSzPts val="1399"/>
              <a:buFont typeface="Calibri"/>
              <a:buNone/>
            </a:pPr>
            <a:r>
              <a:rPr b="1" i="0" lang="es-ES" sz="1399" u="none" cap="none" strike="noStrike">
                <a:solidFill>
                  <a:srgbClr val="000000"/>
                </a:solidFill>
                <a:latin typeface="Calibri"/>
                <a:ea typeface="Calibri"/>
                <a:cs typeface="Calibri"/>
                <a:sym typeface="Calibri"/>
              </a:rPr>
              <a:t>¡PRACTIQUEMOS!</a:t>
            </a:r>
            <a:endParaRPr b="1" i="0" sz="13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99"/>
              <a:buFont typeface="Arial"/>
              <a:buNone/>
            </a:pPr>
            <a:r>
              <a:t/>
            </a:r>
            <a:endParaRPr b="1" i="0" sz="1399" u="none" cap="none" strike="noStrike">
              <a:solidFill>
                <a:srgbClr val="000000"/>
              </a:solidFill>
              <a:latin typeface="Calibri"/>
              <a:ea typeface="Calibri"/>
              <a:cs typeface="Calibri"/>
              <a:sym typeface="Calibri"/>
            </a:endParaRPr>
          </a:p>
        </p:txBody>
      </p:sp>
      <p:sp>
        <p:nvSpPr>
          <p:cNvPr id="450" name="Google Shape;450;p22"/>
          <p:cNvSpPr txBox="1"/>
          <p:nvPr/>
        </p:nvSpPr>
        <p:spPr>
          <a:xfrm>
            <a:off x="3668762" y="1209091"/>
            <a:ext cx="559082" cy="409299"/>
          </a:xfrm>
          <a:prstGeom prst="rect">
            <a:avLst/>
          </a:prstGeom>
          <a:noFill/>
          <a:ln>
            <a:noFill/>
          </a:ln>
        </p:spPr>
        <p:txBody>
          <a:bodyPr anchorCtr="0" anchor="ctr" bIns="91375" lIns="91375" spcFirstLastPara="1" rIns="91375" wrap="square" tIns="91375">
            <a:noAutofit/>
          </a:bodyPr>
          <a:lstStyle/>
          <a:p>
            <a:pPr indent="0" lvl="0" marL="0" marR="0" rtl="0" algn="r">
              <a:lnSpc>
                <a:spcPct val="90000"/>
              </a:lnSpc>
              <a:spcBef>
                <a:spcPts val="0"/>
              </a:spcBef>
              <a:spcAft>
                <a:spcPts val="0"/>
              </a:spcAft>
              <a:buClr>
                <a:srgbClr val="FFB375"/>
              </a:buClr>
              <a:buSzPts val="6000"/>
              <a:buFont typeface="Calibri"/>
              <a:buNone/>
            </a:pPr>
            <a:r>
              <a:rPr b="0" i="0" lang="es-ES" sz="5997" u="none" cap="none" strike="noStrike">
                <a:solidFill>
                  <a:srgbClr val="FFB375"/>
                </a:solidFill>
                <a:latin typeface="Calibri"/>
                <a:ea typeface="Calibri"/>
                <a:cs typeface="Calibri"/>
                <a:sym typeface="Calibri"/>
              </a:rPr>
              <a:t>4</a:t>
            </a:r>
            <a:endParaRPr b="0" i="0" sz="5997" u="none" cap="none" strike="noStrike">
              <a:solidFill>
                <a:srgbClr val="FFB375"/>
              </a:solidFill>
              <a:latin typeface="Calibri"/>
              <a:ea typeface="Calibri"/>
              <a:cs typeface="Calibri"/>
              <a:sym typeface="Calibri"/>
            </a:endParaRPr>
          </a:p>
        </p:txBody>
      </p:sp>
      <p:pic>
        <p:nvPicPr>
          <p:cNvPr id="451" name="Google Shape;451;p22"/>
          <p:cNvPicPr preferRelativeResize="0"/>
          <p:nvPr/>
        </p:nvPicPr>
        <p:blipFill rotWithShape="1">
          <a:blip r:embed="rId3">
            <a:alphaModFix/>
          </a:blip>
          <a:srcRect b="0" l="0" r="0" t="0"/>
          <a:stretch/>
        </p:blipFill>
        <p:spPr>
          <a:xfrm>
            <a:off x="2714726" y="3976885"/>
            <a:ext cx="6896511" cy="3972448"/>
          </a:xfrm>
          <a:prstGeom prst="rect">
            <a:avLst/>
          </a:prstGeom>
          <a:noFill/>
          <a:ln>
            <a:noFill/>
          </a:ln>
        </p:spPr>
      </p:pic>
      <p:sp>
        <p:nvSpPr>
          <p:cNvPr id="452" name="Google Shape;452;p22"/>
          <p:cNvSpPr txBox="1"/>
          <p:nvPr/>
        </p:nvSpPr>
        <p:spPr>
          <a:xfrm>
            <a:off x="951983" y="3591422"/>
            <a:ext cx="5105353" cy="774152"/>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Clr>
                <a:srgbClr val="A93501"/>
              </a:buClr>
              <a:buSzPts val="1999"/>
              <a:buFont typeface="Calibri"/>
              <a:buNone/>
            </a:pPr>
            <a:r>
              <a:rPr b="0" i="0" lang="es-ES" sz="1999" u="none" cap="none" strike="noStrike">
                <a:solidFill>
                  <a:srgbClr val="A93501"/>
                </a:solidFill>
                <a:latin typeface="Calibri"/>
                <a:ea typeface="Calibri"/>
                <a:cs typeface="Calibri"/>
                <a:sym typeface="Calibri"/>
              </a:rPr>
              <a:t>PLAN DE </a:t>
            </a:r>
            <a:r>
              <a:rPr b="1" i="0" lang="es-ES" sz="1999" u="none" cap="none" strike="noStrike">
                <a:solidFill>
                  <a:srgbClr val="ED6B00"/>
                </a:solidFill>
                <a:latin typeface="Calibri"/>
                <a:ea typeface="Calibri"/>
                <a:cs typeface="Calibri"/>
                <a:sym typeface="Calibri"/>
              </a:rPr>
              <a:t>EMERGENCIA</a:t>
            </a:r>
            <a:endParaRPr/>
          </a:p>
          <a:p>
            <a:pPr indent="0" lvl="0" marL="0" marR="0" rtl="0" algn="l">
              <a:lnSpc>
                <a:spcPct val="115000"/>
              </a:lnSpc>
              <a:spcBef>
                <a:spcPts val="0"/>
              </a:spcBef>
              <a:spcAft>
                <a:spcPts val="0"/>
              </a:spcAft>
              <a:buClr>
                <a:srgbClr val="000000"/>
              </a:buClr>
              <a:buSzPts val="1599"/>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Para consolidar los temas trabajados en esta actividad, reúnanse en equipos de trabajo, de no más de 4 integrantes, y descarguen el archivo Actividad práctica 4 y sigue sus instrucciones.</a:t>
            </a:r>
            <a:endParaRPr/>
          </a:p>
          <a:p>
            <a:pPr indent="0" lvl="0" marL="0" marR="0" rtl="0" algn="l">
              <a:lnSpc>
                <a:spcPct val="90000"/>
              </a:lnSpc>
              <a:spcBef>
                <a:spcPts val="0"/>
              </a:spcBef>
              <a:spcAft>
                <a:spcPts val="0"/>
              </a:spcAft>
              <a:buClr>
                <a:srgbClr val="000000"/>
              </a:buClr>
              <a:buSzPts val="2000"/>
              <a:buFont typeface="Arial"/>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099"/>
              <a:buFont typeface="Calibri"/>
              <a:buNone/>
            </a:pPr>
            <a:r>
              <a:rPr b="1" i="0" lang="es-ES" sz="2099" u="none" cap="none" strike="noStrike">
                <a:solidFill>
                  <a:srgbClr val="ED6B00"/>
                </a:solidFill>
                <a:latin typeface="Calibri"/>
                <a:ea typeface="Calibri"/>
                <a:cs typeface="Calibri"/>
                <a:sym typeface="Calibri"/>
              </a:rPr>
              <a:t>¡Éxito! </a:t>
            </a:r>
            <a:r>
              <a:rPr b="0" i="0" lang="es-ES" sz="1599"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599"/>
              <a:buFont typeface="Arial"/>
              <a:buNone/>
            </a:pPr>
            <a:br>
              <a:rPr b="0" i="0" lang="es-ES" sz="1599" u="none" cap="none" strike="noStrike">
                <a:solidFill>
                  <a:srgbClr val="000000"/>
                </a:solidFill>
                <a:latin typeface="Arial"/>
                <a:ea typeface="Arial"/>
                <a:cs typeface="Arial"/>
                <a:sym typeface="Arial"/>
              </a:rPr>
            </a:br>
            <a:endParaRPr b="1" i="0" sz="1599" u="none" cap="none" strike="noStrike">
              <a:solidFill>
                <a:srgbClr val="76384D"/>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3"/>
          <p:cNvSpPr txBox="1"/>
          <p:nvPr>
            <p:ph idx="12"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458" name="Google Shape;458;p23"/>
          <p:cNvGrpSpPr/>
          <p:nvPr/>
        </p:nvGrpSpPr>
        <p:grpSpPr>
          <a:xfrm>
            <a:off x="431621" y="2285848"/>
            <a:ext cx="8839207" cy="3238196"/>
            <a:chOff x="-1" y="0"/>
            <a:chExt cx="8839205" cy="3238195"/>
          </a:xfrm>
        </p:grpSpPr>
        <p:sp>
          <p:nvSpPr>
            <p:cNvPr id="459" name="Google Shape;459;p23"/>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3"/>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461" name="Google Shape;461;p23"/>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3"/>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TICKET DE SALIDA</a:t>
            </a:r>
            <a:endParaRPr/>
          </a:p>
        </p:txBody>
      </p:sp>
      <p:sp>
        <p:nvSpPr>
          <p:cNvPr id="463" name="Google Shape;463;p23"/>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ANTES DE TERMINAR:</a:t>
            </a:r>
            <a:endParaRPr/>
          </a:p>
        </p:txBody>
      </p:sp>
      <p:pic>
        <p:nvPicPr>
          <p:cNvPr descr="Imagen 8" id="464" name="Google Shape;464;p23"/>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465" name="Google Shape;465;p23"/>
          <p:cNvSpPr txBox="1"/>
          <p:nvPr/>
        </p:nvSpPr>
        <p:spPr>
          <a:xfrm>
            <a:off x="958646" y="2868777"/>
            <a:ext cx="5107859" cy="2614747"/>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s-ES" sz="2000" u="none" cap="none" strike="noStrike">
                <a:solidFill>
                  <a:srgbClr val="A93501"/>
                </a:solidFill>
                <a:latin typeface="Calibri"/>
                <a:ea typeface="Calibri"/>
                <a:cs typeface="Calibri"/>
                <a:sym typeface="Calibri"/>
              </a:rPr>
              <a:t>NOMBRE DE </a:t>
            </a:r>
            <a:r>
              <a:rPr b="1" i="0" lang="es-ES" sz="2000" u="none" cap="none" strike="noStrike">
                <a:solidFill>
                  <a:srgbClr val="ED6B00"/>
                </a:solidFill>
                <a:latin typeface="Calibri"/>
                <a:ea typeface="Calibri"/>
                <a:cs typeface="Calibri"/>
                <a:sym typeface="Calibri"/>
              </a:rPr>
              <a:t>LA ACTIVIDAD</a:t>
            </a:r>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s-E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s-E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Imagen 16" id="466" name="Google Shape;466;p23"/>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147" name="Google Shape;147;p3"/>
          <p:cNvSpPr txBox="1"/>
          <p:nvPr/>
        </p:nvSpPr>
        <p:spPr>
          <a:xfrm>
            <a:off x="462114" y="2499449"/>
            <a:ext cx="2760223" cy="323316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OA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Prevenir riesgos de accidentes laborales, mediante la aplicación de normas básicas de seguridad en zonas de almacenamiento y distribución y el reconocimiento de la rotulación internacional de sustancias peligrosas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D - 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s-E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48" name="Google Shape;148;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OBJETIVO DE APRENDIZAJE</a:t>
            </a:r>
            <a:endParaRPr/>
          </a:p>
        </p:txBody>
      </p:sp>
      <p:pic>
        <p:nvPicPr>
          <p:cNvPr descr="Imagen 27" id="150" name="Google Shape;150;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51" name="Google Shape;151;p3"/>
          <p:cNvGrpSpPr/>
          <p:nvPr/>
        </p:nvGrpSpPr>
        <p:grpSpPr>
          <a:xfrm>
            <a:off x="3362219" y="1472660"/>
            <a:ext cx="2980515" cy="4543828"/>
            <a:chOff x="0" y="0"/>
            <a:chExt cx="2980514" cy="4543827"/>
          </a:xfrm>
        </p:grpSpPr>
        <p:sp>
          <p:nvSpPr>
            <p:cNvPr id="152" name="Google Shape;152;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154" name="Google Shape;154;p3"/>
          <p:cNvSpPr txBox="1"/>
          <p:nvPr/>
        </p:nvSpPr>
        <p:spPr>
          <a:xfrm>
            <a:off x="3561634" y="2499448"/>
            <a:ext cx="2781097" cy="12866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Arial"/>
                <a:ea typeface="Arial"/>
                <a:cs typeface="Arial"/>
                <a:sym typeface="Arial"/>
              </a:rPr>
              <a:t>1</a:t>
            </a:r>
            <a:r>
              <a:rPr b="0" i="0" lang="es-ES" sz="1400" u="none" cap="none" strike="noStrike">
                <a:solidFill>
                  <a:srgbClr val="000000"/>
                </a:solidFill>
                <a:latin typeface="Arial"/>
                <a:ea typeface="Arial"/>
                <a:cs typeface="Arial"/>
                <a:sym typeface="Arial"/>
              </a:rPr>
              <a:t> </a:t>
            </a:r>
            <a:r>
              <a:rPr b="0" i="0" lang="es-ES" sz="1400" u="none" cap="none" strike="noStrike">
                <a:solidFill>
                  <a:srgbClr val="000000"/>
                </a:solidFill>
                <a:latin typeface="Calibri"/>
                <a:ea typeface="Calibri"/>
                <a:cs typeface="Calibri"/>
                <a:sym typeface="Calibri"/>
              </a:rPr>
              <a:t>Previene riesgos de accidentes</a:t>
            </a:r>
            <a:br>
              <a:rPr b="0" i="0" lang="es-ES" sz="1400" u="none" cap="none" strike="noStrike">
                <a:solidFill>
                  <a:srgbClr val="000000"/>
                </a:solidFill>
                <a:latin typeface="Calibri"/>
                <a:ea typeface="Calibri"/>
                <a:cs typeface="Calibri"/>
                <a:sym typeface="Calibri"/>
              </a:rPr>
            </a:br>
            <a:r>
              <a:rPr b="0" i="0" lang="es-ES" sz="1400" u="none" cap="none" strike="noStrike">
                <a:solidFill>
                  <a:srgbClr val="000000"/>
                </a:solidFill>
                <a:latin typeface="Calibri"/>
                <a:ea typeface="Calibri"/>
                <a:cs typeface="Calibri"/>
                <a:sym typeface="Calibri"/>
              </a:rPr>
              <a:t>laborales en zonas de almacenamiento y  distribución, según normas de seguridad</a:t>
            </a:r>
            <a:br>
              <a:rPr b="0" i="0" lang="es-ES" sz="1400" u="none" cap="none" strike="noStrike">
                <a:solidFill>
                  <a:srgbClr val="000000"/>
                </a:solidFill>
                <a:latin typeface="Calibri"/>
                <a:ea typeface="Calibri"/>
                <a:cs typeface="Calibri"/>
                <a:sym typeface="Calibri"/>
              </a:rPr>
            </a:br>
            <a:r>
              <a:rPr b="0" i="0" lang="es-ES" sz="1400" u="none" cap="none" strike="noStrike">
                <a:solidFill>
                  <a:srgbClr val="000000"/>
                </a:solidFill>
                <a:latin typeface="Calibri"/>
                <a:ea typeface="Calibri"/>
                <a:cs typeface="Calibri"/>
                <a:sym typeface="Calibri"/>
              </a:rPr>
              <a:t>vigentes</a:t>
            </a:r>
            <a:endParaRPr/>
          </a:p>
        </p:txBody>
      </p:sp>
      <p:sp>
        <p:nvSpPr>
          <p:cNvPr id="155" name="Google Shape;155;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APRENDIZAJE ESPERADO</a:t>
            </a:r>
            <a:endParaRPr/>
          </a:p>
        </p:txBody>
      </p:sp>
      <p:pic>
        <p:nvPicPr>
          <p:cNvPr descr="Imagen 35" id="156" name="Google Shape;156;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57" name="Google Shape;157;p3"/>
          <p:cNvGrpSpPr/>
          <p:nvPr/>
        </p:nvGrpSpPr>
        <p:grpSpPr>
          <a:xfrm>
            <a:off x="6473042" y="1472660"/>
            <a:ext cx="2980515" cy="5663580"/>
            <a:chOff x="0" y="0"/>
            <a:chExt cx="2980514" cy="5663580"/>
          </a:xfrm>
        </p:grpSpPr>
        <p:sp>
          <p:nvSpPr>
            <p:cNvPr id="158" name="Google Shape;158;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160" name="Google Shape;160;p3"/>
          <p:cNvSpPr txBox="1"/>
          <p:nvPr/>
        </p:nvSpPr>
        <p:spPr>
          <a:xfrm>
            <a:off x="6656438" y="2499448"/>
            <a:ext cx="2684207" cy="212362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1.2</a:t>
            </a:r>
            <a:r>
              <a:rPr b="0" i="0" lang="es-ES" sz="1400" u="none" cap="none" strike="noStrike">
                <a:solidFill>
                  <a:srgbClr val="000000"/>
                </a:solidFill>
                <a:latin typeface="Calibri"/>
                <a:ea typeface="Calibri"/>
                <a:cs typeface="Calibri"/>
                <a:sym typeface="Calibri"/>
              </a:rPr>
              <a:t> Aplica y comunica planes de emergencia (zonas de seguridad, vías de escapes, sistemas de extinción de incendios) en la prevención de accidentes laborales, de acuerdo a las disposiciones legales</a:t>
            </a:r>
            <a:br>
              <a:rPr b="0" i="0" lang="es-ES" sz="1400" u="none" cap="none" strike="noStrike">
                <a:solidFill>
                  <a:srgbClr val="000000"/>
                </a:solidFill>
                <a:latin typeface="Calibri"/>
                <a:ea typeface="Calibri"/>
                <a:cs typeface="Calibri"/>
                <a:sym typeface="Calibri"/>
              </a:rPr>
            </a:br>
            <a:br>
              <a:rPr b="0" i="0" lang="es-E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CRITERIOS DE EVALUACIÓN</a:t>
            </a:r>
            <a:endParaRPr/>
          </a:p>
        </p:txBody>
      </p:sp>
      <p:pic>
        <p:nvPicPr>
          <p:cNvPr descr="Imagen 39" id="162" name="Google Shape;162;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3" id="163" name="Google Shape;163;p3"/>
          <p:cNvPicPr preferRelativeResize="0"/>
          <p:nvPr/>
        </p:nvPicPr>
        <p:blipFill rotWithShape="1">
          <a:blip r:embed="rId6">
            <a:alphaModFix/>
          </a:blip>
          <a:srcRect b="0" l="0" r="0" t="0"/>
          <a:stretch/>
        </p:blipFill>
        <p:spPr>
          <a:xfrm flipH="1">
            <a:off x="3588296" y="3757726"/>
            <a:ext cx="3025212" cy="4082384"/>
          </a:xfrm>
          <a:prstGeom prst="rect">
            <a:avLst/>
          </a:prstGeom>
          <a:noFill/>
          <a:ln>
            <a:noFill/>
          </a:ln>
        </p:spPr>
      </p:pic>
      <p:sp>
        <p:nvSpPr>
          <p:cNvPr id="164" name="Google Shape;164;p3"/>
          <p:cNvSpPr txBox="1"/>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s-ES"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pic>
        <p:nvPicPr>
          <p:cNvPr descr="Imagen 40" id="165" name="Google Shape;165;p3"/>
          <p:cNvPicPr preferRelativeResize="0"/>
          <p:nvPr/>
        </p:nvPicPr>
        <p:blipFill rotWithShape="1">
          <a:blip r:embed="rId7">
            <a:alphaModFix/>
          </a:blip>
          <a:srcRect b="0" l="0" r="0" t="0"/>
          <a:stretch/>
        </p:blipFill>
        <p:spPr>
          <a:xfrm flipH="1">
            <a:off x="511864" y="4448533"/>
            <a:ext cx="3103843" cy="2466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71" name="Google Shape;171;p4"/>
          <p:cNvGrpSpPr/>
          <p:nvPr/>
        </p:nvGrpSpPr>
        <p:grpSpPr>
          <a:xfrm>
            <a:off x="574647" y="4569995"/>
            <a:ext cx="4657809" cy="1429012"/>
            <a:chOff x="-1" y="-1"/>
            <a:chExt cx="4657805" cy="1429006"/>
          </a:xfrm>
        </p:grpSpPr>
        <p:sp>
          <p:nvSpPr>
            <p:cNvPr id="172" name="Google Shape;172;p4"/>
            <p:cNvSpPr/>
            <p:nvPr/>
          </p:nvSpPr>
          <p:spPr>
            <a:xfrm>
              <a:off x="-1" y="-1"/>
              <a:ext cx="4657805" cy="142900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
            <p:cNvSpPr txBox="1"/>
            <p:nvPr/>
          </p:nvSpPr>
          <p:spPr>
            <a:xfrm>
              <a:off x="47898" y="241788"/>
              <a:ext cx="4562007" cy="40007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174" name="Google Shape;174;p4"/>
          <p:cNvGrpSpPr/>
          <p:nvPr/>
        </p:nvGrpSpPr>
        <p:grpSpPr>
          <a:xfrm>
            <a:off x="386547" y="4909478"/>
            <a:ext cx="391115" cy="615518"/>
            <a:chOff x="-1" y="-39674"/>
            <a:chExt cx="391114" cy="615514"/>
          </a:xfrm>
        </p:grpSpPr>
        <p:sp>
          <p:nvSpPr>
            <p:cNvPr id="175" name="Google Shape;175;p4"/>
            <p:cNvSpPr/>
            <p:nvPr/>
          </p:nvSpPr>
          <p:spPr>
            <a:xfrm>
              <a:off x="-1" y="84708"/>
              <a:ext cx="391114"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
            <p:cNvSpPr txBox="1"/>
            <p:nvPr/>
          </p:nvSpPr>
          <p:spPr>
            <a:xfrm>
              <a:off x="9902" y="-39674"/>
              <a:ext cx="312203" cy="61551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ES" sz="2800" u="none" cap="none" strike="noStrike">
                  <a:solidFill>
                    <a:srgbClr val="FFFFFF"/>
                  </a:solidFill>
                  <a:latin typeface="Calibri"/>
                  <a:ea typeface="Calibri"/>
                  <a:cs typeface="Calibri"/>
                  <a:sym typeface="Calibri"/>
                </a:rPr>
                <a:t>2</a:t>
              </a:r>
              <a:endParaRPr/>
            </a:p>
          </p:txBody>
        </p:sp>
      </p:grpSp>
      <p:sp>
        <p:nvSpPr>
          <p:cNvPr id="177" name="Google Shape;177;p4"/>
          <p:cNvSpPr txBox="1"/>
          <p:nvPr/>
        </p:nvSpPr>
        <p:spPr>
          <a:xfrm>
            <a:off x="949347" y="4712422"/>
            <a:ext cx="4117503" cy="116951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Identificamos los factores de riegos de accidentes dentro de las labores que se ejecutan en las empresas de almacenamiento y transporte.</a:t>
            </a:r>
            <a:endParaRPr/>
          </a:p>
        </p:txBody>
      </p:sp>
      <p:grpSp>
        <p:nvGrpSpPr>
          <p:cNvPr id="178" name="Google Shape;178;p4"/>
          <p:cNvGrpSpPr/>
          <p:nvPr/>
        </p:nvGrpSpPr>
        <p:grpSpPr>
          <a:xfrm>
            <a:off x="375973" y="3238557"/>
            <a:ext cx="4845907" cy="883655"/>
            <a:chOff x="-2" y="12357"/>
            <a:chExt cx="4845906" cy="883654"/>
          </a:xfrm>
        </p:grpSpPr>
        <p:grpSp>
          <p:nvGrpSpPr>
            <p:cNvPr id="179" name="Google Shape;179;p4"/>
            <p:cNvGrpSpPr/>
            <p:nvPr/>
          </p:nvGrpSpPr>
          <p:grpSpPr>
            <a:xfrm>
              <a:off x="188097" y="12357"/>
              <a:ext cx="4657807" cy="883654"/>
              <a:chOff x="-1" y="12357"/>
              <a:chExt cx="4657805" cy="883653"/>
            </a:xfrm>
          </p:grpSpPr>
          <p:sp>
            <p:nvSpPr>
              <p:cNvPr id="180" name="Google Shape;180;p4"/>
              <p:cNvSpPr/>
              <p:nvPr/>
            </p:nvSpPr>
            <p:spPr>
              <a:xfrm>
                <a:off x="-1" y="12357"/>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47898" y="241787"/>
                <a:ext cx="4562007" cy="40007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grpSp>
          <p:nvGrpSpPr>
            <p:cNvPr id="182" name="Google Shape;182;p4"/>
            <p:cNvGrpSpPr/>
            <p:nvPr/>
          </p:nvGrpSpPr>
          <p:grpSpPr>
            <a:xfrm>
              <a:off x="-2" y="129304"/>
              <a:ext cx="376204" cy="615518"/>
              <a:chOff x="0" y="-39675"/>
              <a:chExt cx="376202" cy="615516"/>
            </a:xfrm>
          </p:grpSpPr>
          <p:sp>
            <p:nvSpPr>
              <p:cNvPr id="183" name="Google Shape;183;p4"/>
              <p:cNvSpPr/>
              <p:nvPr/>
            </p:nvSpPr>
            <p:spPr>
              <a:xfrm>
                <a:off x="0" y="84708"/>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9524" y="-39675"/>
                <a:ext cx="300303" cy="61551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ES" sz="2800" u="none" cap="none" strike="noStrike">
                    <a:solidFill>
                      <a:srgbClr val="FFFFFF"/>
                    </a:solidFill>
                    <a:latin typeface="Calibri"/>
                    <a:ea typeface="Calibri"/>
                    <a:cs typeface="Calibri"/>
                    <a:sym typeface="Calibri"/>
                  </a:rPr>
                  <a:t>1</a:t>
                </a:r>
                <a:endParaRPr/>
              </a:p>
            </p:txBody>
          </p:sp>
        </p:grpSp>
        <p:sp>
          <p:nvSpPr>
            <p:cNvPr id="185" name="Google Shape;185;p4"/>
            <p:cNvSpPr txBox="1"/>
            <p:nvPr/>
          </p:nvSpPr>
          <p:spPr>
            <a:xfrm>
              <a:off x="562798" y="103287"/>
              <a:ext cx="3960528" cy="67707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Reconocimos la clasificación de los factores de riesgos laborales.</a:t>
              </a:r>
              <a:endParaRPr/>
            </a:p>
          </p:txBody>
        </p:sp>
      </p:grpSp>
      <p:sp>
        <p:nvSpPr>
          <p:cNvPr id="186" name="Google Shape;186;p4"/>
          <p:cNvSpPr/>
          <p:nvPr/>
        </p:nvSpPr>
        <p:spPr>
          <a:xfrm>
            <a:off x="5026616" y="3630159"/>
            <a:ext cx="696539" cy="696537"/>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¿QUÉ APRENDIMOS LA ACTIVIDAD ANTERIOR?</a:t>
            </a:r>
            <a:endParaRPr/>
          </a:p>
        </p:txBody>
      </p:sp>
      <p:sp>
        <p:nvSpPr>
          <p:cNvPr id="188" name="Google Shape;188;p4"/>
          <p:cNvSpPr txBox="1"/>
          <p:nvPr/>
        </p:nvSpPr>
        <p:spPr>
          <a:xfrm>
            <a:off x="574649" y="2248913"/>
            <a:ext cx="4778404" cy="433931"/>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s-ES" sz="1800" u="none" cap="none" strike="noStrike">
                <a:solidFill>
                  <a:srgbClr val="ED6B00"/>
                </a:solidFill>
                <a:latin typeface="Calibri"/>
                <a:ea typeface="Calibri"/>
                <a:cs typeface="Calibri"/>
                <a:sym typeface="Calibri"/>
              </a:rPr>
              <a:t>FACTORES DE RIESGOS EN BODEGA:</a:t>
            </a:r>
            <a:endParaRPr/>
          </a:p>
        </p:txBody>
      </p:sp>
      <p:sp>
        <p:nvSpPr>
          <p:cNvPr id="189" name="Google Shape;189;p4"/>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RECORDEMOS</a:t>
            </a:r>
            <a:endParaRPr/>
          </a:p>
        </p:txBody>
      </p:sp>
      <p:pic>
        <p:nvPicPr>
          <p:cNvPr descr="Imagen 34" id="190" name="Google Shape;190;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grpSp>
        <p:nvGrpSpPr>
          <p:cNvPr id="196" name="Google Shape;196;p5"/>
          <p:cNvGrpSpPr/>
          <p:nvPr/>
        </p:nvGrpSpPr>
        <p:grpSpPr>
          <a:xfrm>
            <a:off x="536222" y="2440019"/>
            <a:ext cx="5390405" cy="2567595"/>
            <a:chOff x="-1" y="0"/>
            <a:chExt cx="5390403" cy="2567593"/>
          </a:xfrm>
        </p:grpSpPr>
        <p:grpSp>
          <p:nvGrpSpPr>
            <p:cNvPr id="197" name="Google Shape;197;p5"/>
            <p:cNvGrpSpPr/>
            <p:nvPr/>
          </p:nvGrpSpPr>
          <p:grpSpPr>
            <a:xfrm>
              <a:off x="-1" y="0"/>
              <a:ext cx="4657806" cy="2567593"/>
              <a:chOff x="-1" y="0"/>
              <a:chExt cx="4657805" cy="2567592"/>
            </a:xfrm>
          </p:grpSpPr>
          <p:sp>
            <p:nvSpPr>
              <p:cNvPr id="198" name="Google Shape;198;p5"/>
              <p:cNvSpPr/>
              <p:nvPr/>
            </p:nvSpPr>
            <p:spPr>
              <a:xfrm flipH="1">
                <a:off x="-1" y="0"/>
                <a:ext cx="4657805" cy="2567592"/>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125338" y="1093677"/>
                <a:ext cx="4407127"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200" name="Google Shape;200;p5"/>
            <p:cNvSpPr/>
            <p:nvPr/>
          </p:nvSpPr>
          <p:spPr>
            <a:xfrm flipH="1" rot="7028958">
              <a:off x="4620440" y="1630533"/>
              <a:ext cx="432621" cy="1022557"/>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5"/>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ACTIVIDAD DE CONOCIMIENTOS PREVIOS</a:t>
            </a:r>
            <a:endParaRPr/>
          </a:p>
        </p:txBody>
      </p:sp>
      <p:sp>
        <p:nvSpPr>
          <p:cNvPr id="202" name="Google Shape;202;p5"/>
          <p:cNvSpPr txBox="1"/>
          <p:nvPr/>
        </p:nvSpPr>
        <p:spPr>
          <a:xfrm>
            <a:off x="856787" y="2753482"/>
            <a:ext cx="4056005" cy="190818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Para revisar los aprendizajes trabajados en la actividad anterior, los invitamos a reunirse en equipos de trabajo de 4 integrantes,  y jueguen al cazador de riesgos sector oficinas, utilizando la pagina web </a:t>
            </a:r>
            <a:r>
              <a:rPr b="1" i="0" lang="es-ES" sz="1600" u="none" cap="none" strike="noStrike">
                <a:solidFill>
                  <a:srgbClr val="ED6B00"/>
                </a:solidFill>
                <a:latin typeface="Calibri"/>
                <a:ea typeface="Calibri"/>
                <a:cs typeface="Calibri"/>
                <a:sym typeface="Calibri"/>
              </a:rPr>
              <a:t>https://www.arlsura.com/cazadores/virtuales/oficinas/.  </a:t>
            </a:r>
            <a:endParaRPr/>
          </a:p>
        </p:txBody>
      </p:sp>
      <p:sp>
        <p:nvSpPr>
          <p:cNvPr id="203" name="Google Shape;203;p5"/>
          <p:cNvSpPr txBox="1"/>
          <p:nvPr/>
        </p:nvSpPr>
        <p:spPr>
          <a:xfrm>
            <a:off x="856787" y="5416932"/>
            <a:ext cx="4995617" cy="111458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s-E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s-E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s-ES" sz="2100" u="none" cap="none" strike="noStrike">
                <a:solidFill>
                  <a:srgbClr val="A93501"/>
                </a:solidFill>
                <a:latin typeface="Calibri"/>
                <a:ea typeface="Calibri"/>
                <a:cs typeface="Calibri"/>
                <a:sym typeface="Calibri"/>
              </a:rPr>
              <a:t>la siguiente presentación</a:t>
            </a:r>
            <a:endParaRPr/>
          </a:p>
        </p:txBody>
      </p:sp>
      <p:pic>
        <p:nvPicPr>
          <p:cNvPr descr="Imagen 19" id="204" name="Google Shape;204;p5"/>
          <p:cNvPicPr preferRelativeResize="0"/>
          <p:nvPr/>
        </p:nvPicPr>
        <p:blipFill rotWithShape="1">
          <a:blip r:embed="rId3">
            <a:alphaModFix/>
          </a:blip>
          <a:srcRect b="0" l="0" r="0" t="0"/>
          <a:stretch/>
        </p:blipFill>
        <p:spPr>
          <a:xfrm>
            <a:off x="5135674" y="3333134"/>
            <a:ext cx="4585616" cy="4344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idx="4294967295" type="sldNum"/>
          </p:nvPr>
        </p:nvSpPr>
        <p:spPr>
          <a:xfrm>
            <a:off x="442491" y="6881800"/>
            <a:ext cx="266348" cy="317110"/>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10" name="Google Shape;210;p6"/>
          <p:cNvSpPr txBox="1"/>
          <p:nvPr/>
        </p:nvSpPr>
        <p:spPr>
          <a:xfrm>
            <a:off x="382497" y="1528758"/>
            <a:ext cx="5125295" cy="536161"/>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REFLEXIONEMOS</a:t>
            </a:r>
            <a:endParaRPr/>
          </a:p>
        </p:txBody>
      </p:sp>
      <p:sp>
        <p:nvSpPr>
          <p:cNvPr id="211" name="Google Shape;211;p6"/>
          <p:cNvSpPr txBox="1"/>
          <p:nvPr/>
        </p:nvSpPr>
        <p:spPr>
          <a:xfrm>
            <a:off x="442650" y="1174294"/>
            <a:ext cx="4700400" cy="37220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ES" sz="1400" u="none" cap="none" strike="noStrike">
                <a:solidFill>
                  <a:srgbClr val="000000"/>
                </a:solidFill>
                <a:latin typeface="Calibri"/>
                <a:ea typeface="Calibri"/>
                <a:cs typeface="Calibri"/>
                <a:sym typeface="Calibri"/>
              </a:rPr>
              <a:t>HAGAMOS UNA PAUSA</a:t>
            </a:r>
            <a:endParaRPr/>
          </a:p>
        </p:txBody>
      </p:sp>
      <p:pic>
        <p:nvPicPr>
          <p:cNvPr descr="Imagen 3" id="212" name="Google Shape;212;p6"/>
          <p:cNvPicPr preferRelativeResize="0"/>
          <p:nvPr/>
        </p:nvPicPr>
        <p:blipFill rotWithShape="1">
          <a:blip r:embed="rId3">
            <a:alphaModFix/>
          </a:blip>
          <a:srcRect b="0" l="0" r="0" t="0"/>
          <a:stretch/>
        </p:blipFill>
        <p:spPr>
          <a:xfrm>
            <a:off x="6064511" y="1567118"/>
            <a:ext cx="2957399" cy="5248658"/>
          </a:xfrm>
          <a:prstGeom prst="rect">
            <a:avLst/>
          </a:prstGeom>
          <a:noFill/>
          <a:ln>
            <a:noFill/>
          </a:ln>
        </p:spPr>
      </p:pic>
      <p:grpSp>
        <p:nvGrpSpPr>
          <p:cNvPr id="213" name="Google Shape;213;p6"/>
          <p:cNvGrpSpPr/>
          <p:nvPr/>
        </p:nvGrpSpPr>
        <p:grpSpPr>
          <a:xfrm>
            <a:off x="371778" y="2259130"/>
            <a:ext cx="5146735" cy="3017278"/>
            <a:chOff x="-2" y="-1"/>
            <a:chExt cx="5146733" cy="2194178"/>
          </a:xfrm>
        </p:grpSpPr>
        <p:sp>
          <p:nvSpPr>
            <p:cNvPr id="214" name="Google Shape;214;p6"/>
            <p:cNvSpPr/>
            <p:nvPr/>
          </p:nvSpPr>
          <p:spPr>
            <a:xfrm>
              <a:off x="-2" y="-1"/>
              <a:ext cx="5146733" cy="2194178"/>
            </a:xfrm>
            <a:prstGeom prst="roundRect">
              <a:avLst>
                <a:gd fmla="val 96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66677" y="906966"/>
              <a:ext cx="5013372" cy="38022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pic>
        <p:nvPicPr>
          <p:cNvPr descr="Imagen 10" id="216" name="Google Shape;216;p6"/>
          <p:cNvPicPr preferRelativeResize="0"/>
          <p:nvPr/>
        </p:nvPicPr>
        <p:blipFill rotWithShape="1">
          <a:blip r:embed="rId4">
            <a:alphaModFix/>
          </a:blip>
          <a:srcRect b="0" l="0" r="0" t="0"/>
          <a:stretch/>
        </p:blipFill>
        <p:spPr>
          <a:xfrm>
            <a:off x="5266344" y="2056308"/>
            <a:ext cx="482547" cy="482543"/>
          </a:xfrm>
          <a:prstGeom prst="rect">
            <a:avLst/>
          </a:prstGeom>
          <a:noFill/>
          <a:ln>
            <a:noFill/>
          </a:ln>
        </p:spPr>
      </p:pic>
      <p:sp>
        <p:nvSpPr>
          <p:cNvPr id="217" name="Google Shape;217;p6"/>
          <p:cNvSpPr txBox="1"/>
          <p:nvPr/>
        </p:nvSpPr>
        <p:spPr>
          <a:xfrm>
            <a:off x="575665" y="5381658"/>
            <a:ext cx="3142464" cy="1114581"/>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0" i="0" lang="es-ES" sz="2100" u="none" cap="none" strike="noStrike">
                <a:solidFill>
                  <a:srgbClr val="ED6B00"/>
                </a:solidFill>
                <a:latin typeface="Calibri"/>
                <a:ea typeface="Calibri"/>
                <a:cs typeface="Calibri"/>
                <a:sym typeface="Calibri"/>
              </a:rPr>
              <a:t>¡Investiga en </a:t>
            </a:r>
            <a:r>
              <a:rPr b="0" i="0" lang="es-ES" sz="2100" u="none" cap="none" strike="noStrike">
                <a:solidFill>
                  <a:srgbClr val="A93501"/>
                </a:solidFill>
                <a:latin typeface="Calibri"/>
                <a:ea typeface="Calibri"/>
                <a:cs typeface="Calibri"/>
                <a:sym typeface="Calibri"/>
              </a:rPr>
              <a:t>internet</a:t>
            </a:r>
            <a:endParaRPr/>
          </a:p>
          <a:p>
            <a:pPr indent="0" lvl="0" marL="0" marR="0" rtl="0" algn="l">
              <a:lnSpc>
                <a:spcPct val="100000"/>
              </a:lnSpc>
              <a:spcBef>
                <a:spcPts val="0"/>
              </a:spcBef>
              <a:spcAft>
                <a:spcPts val="0"/>
              </a:spcAft>
              <a:buClr>
                <a:srgbClr val="ED6B00"/>
              </a:buClr>
              <a:buSzPts val="2100"/>
              <a:buFont typeface="Calibri"/>
              <a:buNone/>
            </a:pPr>
            <a:r>
              <a:rPr b="0" i="0" lang="es-ES" sz="2100" u="none" cap="none" strike="noStrike">
                <a:solidFill>
                  <a:srgbClr val="ED6B00"/>
                </a:solidFill>
                <a:latin typeface="Calibri"/>
                <a:ea typeface="Calibri"/>
                <a:cs typeface="Calibri"/>
                <a:sym typeface="Calibri"/>
              </a:rPr>
              <a:t>ocupando tu celular!  </a:t>
            </a:r>
            <a:endParaRPr/>
          </a:p>
          <a:p>
            <a:pPr indent="0" lvl="0" marL="0" marR="0" rtl="0" algn="l">
              <a:lnSpc>
                <a:spcPct val="100000"/>
              </a:lnSpc>
              <a:spcBef>
                <a:spcPts val="0"/>
              </a:spcBef>
              <a:spcAft>
                <a:spcPts val="0"/>
              </a:spcAft>
              <a:buClr>
                <a:srgbClr val="ED6B00"/>
              </a:buClr>
              <a:buSzPts val="2100"/>
              <a:buFont typeface="Calibri"/>
              <a:buNone/>
            </a:pPr>
            <a:r>
              <a:rPr b="1" i="0" lang="es-ES" sz="2100" u="none" cap="none" strike="noStrike">
                <a:solidFill>
                  <a:srgbClr val="ED6B00"/>
                </a:solidFill>
                <a:latin typeface="Calibri"/>
                <a:ea typeface="Calibri"/>
                <a:cs typeface="Calibri"/>
                <a:sym typeface="Calibri"/>
              </a:rPr>
              <a:t>¡Comparte tus respuestas!</a:t>
            </a:r>
            <a:endParaRPr/>
          </a:p>
        </p:txBody>
      </p:sp>
      <p:pic>
        <p:nvPicPr>
          <p:cNvPr descr="Imagen 14" id="218" name="Google Shape;218;p6"/>
          <p:cNvPicPr preferRelativeResize="0"/>
          <p:nvPr/>
        </p:nvPicPr>
        <p:blipFill rotWithShape="1">
          <a:blip r:embed="rId5">
            <a:alphaModFix/>
          </a:blip>
          <a:srcRect b="0" l="0" r="0" t="0"/>
          <a:stretch/>
        </p:blipFill>
        <p:spPr>
          <a:xfrm>
            <a:off x="3824691" y="4134439"/>
            <a:ext cx="3817421" cy="3570409"/>
          </a:xfrm>
          <a:prstGeom prst="rect">
            <a:avLst/>
          </a:prstGeom>
          <a:noFill/>
          <a:ln>
            <a:noFill/>
          </a:ln>
        </p:spPr>
      </p:pic>
      <p:sp>
        <p:nvSpPr>
          <p:cNvPr id="219" name="Google Shape;219;p6"/>
          <p:cNvSpPr txBox="1"/>
          <p:nvPr/>
        </p:nvSpPr>
        <p:spPr>
          <a:xfrm>
            <a:off x="708839" y="2506460"/>
            <a:ext cx="4444254" cy="276994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800"/>
              <a:buFont typeface="Calibri"/>
              <a:buNone/>
            </a:pPr>
            <a:r>
              <a:rPr b="0" i="0" lang="es-ES" sz="1600" u="none" cap="none" strike="noStrike">
                <a:solidFill>
                  <a:srgbClr val="000000"/>
                </a:solidFill>
                <a:latin typeface="Calibri"/>
                <a:ea typeface="Calibri"/>
                <a:cs typeface="Calibri"/>
                <a:sym typeface="Calibri"/>
              </a:rPr>
              <a:t>Para iniciar nuestra presentación te invitamos a revisar el siguiente video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Calibri"/>
              <a:buNone/>
            </a:pPr>
            <a:r>
              <a:rPr b="0" i="0" lang="es-ES" sz="16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https://www.youtube.com/watch?v=cbVrvTNSZ74</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Calibri"/>
              <a:buNone/>
            </a:pPr>
            <a:r>
              <a:rPr b="0" i="0" lang="es-ES" sz="1600" u="none" cap="none" strike="noStrike">
                <a:solidFill>
                  <a:srgbClr val="000000"/>
                </a:solidFill>
                <a:latin typeface="Calibri"/>
                <a:ea typeface="Calibri"/>
                <a:cs typeface="Calibri"/>
                <a:sym typeface="Calibri"/>
              </a:rPr>
              <a:t>Ahora reflexiona en relación al video visto, responde las siguientes preguntas:</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Calibri"/>
              <a:buNone/>
            </a:pPr>
            <a:r>
              <a:rPr b="1" i="0" lang="es-ES" sz="1600" u="none" cap="none" strike="noStrike">
                <a:solidFill>
                  <a:srgbClr val="000000"/>
                </a:solidFill>
                <a:latin typeface="Calibri"/>
                <a:ea typeface="Calibri"/>
                <a:cs typeface="Calibri"/>
                <a:sym typeface="Calibri"/>
              </a:rPr>
              <a:t>¿A qué se refiere el video visto?,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Calibri"/>
              <a:buNone/>
            </a:pPr>
            <a:r>
              <a:rPr b="1" i="0" lang="es-ES" sz="1600" u="none" cap="none" strike="noStrike">
                <a:solidFill>
                  <a:srgbClr val="000000"/>
                </a:solidFill>
                <a:latin typeface="Calibri"/>
                <a:ea typeface="Calibri"/>
                <a:cs typeface="Calibri"/>
                <a:sym typeface="Calibri"/>
              </a:rPr>
              <a:t>¿Qué importancia tiene el tema tratado?</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563"/>
              </a:spcBef>
              <a:spcAft>
                <a:spcPts val="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ES" sz="1100">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
        <p:nvSpPr>
          <p:cNvPr id="225" name="Google Shape;225;p7"/>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s-E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26" name="Google Shape;226;p7"/>
          <p:cNvGrpSpPr/>
          <p:nvPr/>
        </p:nvGrpSpPr>
        <p:grpSpPr>
          <a:xfrm>
            <a:off x="4063851" y="3185653"/>
            <a:ext cx="5081313" cy="3106994"/>
            <a:chOff x="0" y="0"/>
            <a:chExt cx="5081311" cy="3106993"/>
          </a:xfrm>
        </p:grpSpPr>
        <p:sp>
          <p:nvSpPr>
            <p:cNvPr id="227" name="Google Shape;227;p7"/>
            <p:cNvSpPr/>
            <p:nvPr/>
          </p:nvSpPr>
          <p:spPr>
            <a:xfrm>
              <a:off x="0" y="0"/>
              <a:ext cx="5081311" cy="3106993"/>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txBox="1"/>
            <p:nvPr/>
          </p:nvSpPr>
          <p:spPr>
            <a:xfrm>
              <a:off x="66106" y="1363379"/>
              <a:ext cx="494909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229" name="Google Shape;229;p7"/>
          <p:cNvSpPr txBox="1"/>
          <p:nvPr/>
        </p:nvSpPr>
        <p:spPr>
          <a:xfrm>
            <a:off x="4639331" y="3528427"/>
            <a:ext cx="3923027" cy="230828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Reconocer los pasos para generar un plan de contingencia.</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Identificar las diferentes tipologías de señaléticas en el lugar de trabajo.</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s-ES" sz="1600" u="none" cap="none" strike="noStrike">
                <a:solidFill>
                  <a:srgbClr val="000000"/>
                </a:solidFill>
                <a:latin typeface="Calibri"/>
                <a:ea typeface="Calibri"/>
                <a:cs typeface="Calibri"/>
                <a:sym typeface="Calibri"/>
              </a:rPr>
              <a:t>Reconocer los factores causantes de incendio y los principales medios de extinción existentes.</a:t>
            </a:r>
            <a:endParaRPr/>
          </a:p>
        </p:txBody>
      </p:sp>
      <p:grpSp>
        <p:nvGrpSpPr>
          <p:cNvPr id="230" name="Google Shape;230;p7"/>
          <p:cNvGrpSpPr/>
          <p:nvPr/>
        </p:nvGrpSpPr>
        <p:grpSpPr>
          <a:xfrm>
            <a:off x="3895218" y="3528091"/>
            <a:ext cx="375443" cy="536168"/>
            <a:chOff x="0" y="0"/>
            <a:chExt cx="375441" cy="536166"/>
          </a:xfrm>
        </p:grpSpPr>
        <p:sp>
          <p:nvSpPr>
            <p:cNvPr id="231" name="Google Shape;231;p7"/>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txBox="1"/>
            <p:nvPr/>
          </p:nvSpPr>
          <p:spPr>
            <a:xfrm>
              <a:off x="9505" y="0"/>
              <a:ext cx="29969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ES" sz="2800" u="none" cap="none" strike="noStrike">
                  <a:solidFill>
                    <a:srgbClr val="FFFFFF"/>
                  </a:solidFill>
                  <a:latin typeface="Calibri"/>
                  <a:ea typeface="Calibri"/>
                  <a:cs typeface="Calibri"/>
                  <a:sym typeface="Calibri"/>
                </a:rPr>
                <a:t>1</a:t>
              </a:r>
              <a:endParaRPr/>
            </a:p>
          </p:txBody>
        </p:sp>
      </p:grpSp>
      <p:grpSp>
        <p:nvGrpSpPr>
          <p:cNvPr id="233" name="Google Shape;233;p7"/>
          <p:cNvGrpSpPr/>
          <p:nvPr/>
        </p:nvGrpSpPr>
        <p:grpSpPr>
          <a:xfrm>
            <a:off x="3895218" y="4318590"/>
            <a:ext cx="375443" cy="536168"/>
            <a:chOff x="0" y="0"/>
            <a:chExt cx="375441" cy="536166"/>
          </a:xfrm>
        </p:grpSpPr>
        <p:sp>
          <p:nvSpPr>
            <p:cNvPr id="234" name="Google Shape;234;p7"/>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txBox="1"/>
            <p:nvPr/>
          </p:nvSpPr>
          <p:spPr>
            <a:xfrm>
              <a:off x="9505" y="0"/>
              <a:ext cx="29969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ES" sz="2800" u="none" cap="none" strike="noStrike">
                  <a:solidFill>
                    <a:srgbClr val="FFFFFF"/>
                  </a:solidFill>
                  <a:latin typeface="Calibri"/>
                  <a:ea typeface="Calibri"/>
                  <a:cs typeface="Calibri"/>
                  <a:sym typeface="Calibri"/>
                </a:rPr>
                <a:t>2</a:t>
              </a:r>
              <a:endParaRPr/>
            </a:p>
          </p:txBody>
        </p:sp>
      </p:grpSp>
      <p:sp>
        <p:nvSpPr>
          <p:cNvPr id="236" name="Google Shape;236;p7"/>
          <p:cNvSpPr txBox="1"/>
          <p:nvPr/>
        </p:nvSpPr>
        <p:spPr>
          <a:xfrm>
            <a:off x="375973" y="1745886"/>
            <a:ext cx="4997503" cy="461631"/>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s-ES" sz="2000" u="none" cap="none" strike="noStrike">
                <a:solidFill>
                  <a:srgbClr val="A93501"/>
                </a:solidFill>
                <a:latin typeface="Calibri"/>
                <a:ea typeface="Calibri"/>
                <a:cs typeface="Calibri"/>
                <a:sym typeface="Calibri"/>
              </a:rPr>
              <a:t>PLAN DE </a:t>
            </a:r>
            <a:r>
              <a:rPr b="1" i="0" lang="es-ES" sz="2000" u="none" cap="none" strike="noStrike">
                <a:solidFill>
                  <a:srgbClr val="ED6B00"/>
                </a:solidFill>
                <a:latin typeface="Calibri"/>
                <a:ea typeface="Calibri"/>
                <a:cs typeface="Calibri"/>
                <a:sym typeface="Calibri"/>
              </a:rPr>
              <a:t>EMERGENCIA</a:t>
            </a:r>
            <a:endParaRPr b="1" i="0" sz="1400" u="none" cap="none" strike="noStrike">
              <a:solidFill>
                <a:srgbClr val="ED6B00"/>
              </a:solidFill>
              <a:latin typeface="Arial"/>
              <a:ea typeface="Arial"/>
              <a:cs typeface="Arial"/>
              <a:sym typeface="Arial"/>
            </a:endParaRPr>
          </a:p>
        </p:txBody>
      </p:sp>
      <p:sp>
        <p:nvSpPr>
          <p:cNvPr id="237" name="Google Shape;237;p7"/>
          <p:cNvSpPr txBox="1"/>
          <p:nvPr/>
        </p:nvSpPr>
        <p:spPr>
          <a:xfrm>
            <a:off x="4017016" y="1006181"/>
            <a:ext cx="466494" cy="877129"/>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s-ES" sz="5000" u="none" cap="none" strike="noStrike">
                <a:solidFill>
                  <a:srgbClr val="FFB375"/>
                </a:solidFill>
                <a:latin typeface="Calibri"/>
                <a:ea typeface="Calibri"/>
                <a:cs typeface="Calibri"/>
                <a:sym typeface="Calibri"/>
              </a:rPr>
              <a:t>4</a:t>
            </a:r>
            <a:endParaRPr b="0" i="0" sz="5000" u="none" cap="none" strike="noStrike">
              <a:solidFill>
                <a:srgbClr val="FFB375"/>
              </a:solidFill>
              <a:latin typeface="Calibri"/>
              <a:ea typeface="Calibri"/>
              <a:cs typeface="Calibri"/>
              <a:sym typeface="Calibri"/>
            </a:endParaRPr>
          </a:p>
        </p:txBody>
      </p:sp>
      <p:pic>
        <p:nvPicPr>
          <p:cNvPr descr="Imagen 20" id="238" name="Google Shape;238;p7"/>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39" name="Google Shape;239;p7"/>
          <p:cNvSpPr txBox="1"/>
          <p:nvPr/>
        </p:nvSpPr>
        <p:spPr>
          <a:xfrm>
            <a:off x="375975" y="1265365"/>
            <a:ext cx="410753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ES" sz="2800" u="none" cap="none" strike="noStrike">
                <a:solidFill>
                  <a:srgbClr val="ED6B00"/>
                </a:solidFill>
                <a:latin typeface="Calibri"/>
                <a:ea typeface="Calibri"/>
                <a:cs typeface="Calibri"/>
                <a:sym typeface="Calibri"/>
              </a:rPr>
              <a:t>MENÚ DE LA ACTIVIDAD</a:t>
            </a:r>
            <a:endParaRPr/>
          </a:p>
        </p:txBody>
      </p:sp>
      <p:grpSp>
        <p:nvGrpSpPr>
          <p:cNvPr id="240" name="Google Shape;240;p7"/>
          <p:cNvGrpSpPr/>
          <p:nvPr/>
        </p:nvGrpSpPr>
        <p:grpSpPr>
          <a:xfrm>
            <a:off x="3895218" y="5032877"/>
            <a:ext cx="375443" cy="615519"/>
            <a:chOff x="0" y="-39675"/>
            <a:chExt cx="375441" cy="615517"/>
          </a:xfrm>
        </p:grpSpPr>
        <p:sp>
          <p:nvSpPr>
            <p:cNvPr id="241" name="Google Shape;241;p7"/>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txBox="1"/>
            <p:nvPr/>
          </p:nvSpPr>
          <p:spPr>
            <a:xfrm>
              <a:off x="9505" y="-39675"/>
              <a:ext cx="299694" cy="61551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s-E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
          <p:cNvSpPr txBox="1"/>
          <p:nvPr/>
        </p:nvSpPr>
        <p:spPr>
          <a:xfrm>
            <a:off x="400037" y="1216496"/>
            <a:ext cx="4997503" cy="461631"/>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2000"/>
              <a:buFont typeface="Calibri"/>
              <a:buNone/>
            </a:pPr>
            <a:r>
              <a:rPr b="1" i="0" lang="es-ES" sz="2000" u="none" cap="none" strike="noStrike">
                <a:solidFill>
                  <a:srgbClr val="ED6B00"/>
                </a:solidFill>
                <a:latin typeface="Calibri"/>
                <a:ea typeface="Calibri"/>
                <a:cs typeface="Calibri"/>
                <a:sym typeface="Calibri"/>
              </a:rPr>
              <a:t>¿QUÉ ES UN PLAN DE EMERGENCIA?</a:t>
            </a:r>
            <a:endParaRPr b="1" i="0" sz="1400" u="none" cap="none" strike="noStrike">
              <a:solidFill>
                <a:srgbClr val="ED6B00"/>
              </a:solidFill>
              <a:latin typeface="Arial"/>
              <a:ea typeface="Arial"/>
              <a:cs typeface="Arial"/>
              <a:sym typeface="Arial"/>
            </a:endParaRPr>
          </a:p>
        </p:txBody>
      </p:sp>
      <p:sp>
        <p:nvSpPr>
          <p:cNvPr id="248" name="Google Shape;248;p8"/>
          <p:cNvSpPr/>
          <p:nvPr/>
        </p:nvSpPr>
        <p:spPr>
          <a:xfrm>
            <a:off x="469913" y="1772624"/>
            <a:ext cx="8409516"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Un plan de contingencia es un grupo de procedimientos alternativos a la operatividad normal de una operación en una determinada institución.</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9" name="Google Shape;249;p8"/>
          <p:cNvSpPr/>
          <p:nvPr/>
        </p:nvSpPr>
        <p:spPr>
          <a:xfrm>
            <a:off x="575724" y="4935803"/>
            <a:ext cx="425469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Recomendaciones para generar un plan de emergencia:</a:t>
            </a:r>
            <a:endParaRPr/>
          </a:p>
        </p:txBody>
      </p:sp>
      <p:sp>
        <p:nvSpPr>
          <p:cNvPr id="250" name="Google Shape;250;p8"/>
          <p:cNvSpPr/>
          <p:nvPr/>
        </p:nvSpPr>
        <p:spPr>
          <a:xfrm flipH="1">
            <a:off x="575723" y="5540824"/>
            <a:ext cx="1550115" cy="922894"/>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s-ES" sz="1400" u="none" cap="none" strike="noStrike">
                <a:solidFill>
                  <a:schemeClr val="dk1"/>
                </a:solidFill>
                <a:latin typeface="Calibri"/>
                <a:ea typeface="Calibri"/>
                <a:cs typeface="Calibri"/>
                <a:sym typeface="Calibri"/>
              </a:rPr>
              <a:t>ANALIZAR AMENAZAS Y RIESGOS</a:t>
            </a:r>
            <a:endParaRPr/>
          </a:p>
        </p:txBody>
      </p:sp>
      <p:sp>
        <p:nvSpPr>
          <p:cNvPr id="251" name="Google Shape;251;p8"/>
          <p:cNvSpPr/>
          <p:nvPr/>
        </p:nvSpPr>
        <p:spPr>
          <a:xfrm flipH="1">
            <a:off x="2249079" y="5540824"/>
            <a:ext cx="1550115" cy="922894"/>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s-ES" sz="1400" u="none" cap="none" strike="noStrike">
                <a:solidFill>
                  <a:schemeClr val="dk1"/>
                </a:solidFill>
                <a:latin typeface="Calibri"/>
                <a:ea typeface="Calibri"/>
                <a:cs typeface="Calibri"/>
                <a:sym typeface="Calibri"/>
              </a:rPr>
              <a:t>EVALUAR LOS RECURSOS DISPONIBLES</a:t>
            </a:r>
            <a:endParaRPr/>
          </a:p>
        </p:txBody>
      </p:sp>
      <p:sp>
        <p:nvSpPr>
          <p:cNvPr id="252" name="Google Shape;252;p8"/>
          <p:cNvSpPr/>
          <p:nvPr/>
        </p:nvSpPr>
        <p:spPr>
          <a:xfrm flipH="1">
            <a:off x="3934467" y="5540824"/>
            <a:ext cx="1550115" cy="922894"/>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s-ES" sz="1400" u="none" cap="none" strike="noStrike">
                <a:solidFill>
                  <a:schemeClr val="dk1"/>
                </a:solidFill>
                <a:latin typeface="Calibri"/>
                <a:ea typeface="Calibri"/>
                <a:cs typeface="Calibri"/>
                <a:sym typeface="Calibri"/>
              </a:rPr>
              <a:t>DEFINIR ACCIONES Y GRUPOS DE APOYO</a:t>
            </a:r>
            <a:endParaRPr/>
          </a:p>
        </p:txBody>
      </p:sp>
      <p:sp>
        <p:nvSpPr>
          <p:cNvPr id="253" name="Google Shape;253;p8"/>
          <p:cNvSpPr/>
          <p:nvPr/>
        </p:nvSpPr>
        <p:spPr>
          <a:xfrm flipH="1">
            <a:off x="5619859" y="5540824"/>
            <a:ext cx="1550115" cy="922894"/>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s-ES" sz="1400" u="none" cap="none" strike="noStrike">
                <a:solidFill>
                  <a:schemeClr val="dk1"/>
                </a:solidFill>
                <a:latin typeface="Calibri"/>
                <a:ea typeface="Calibri"/>
                <a:cs typeface="Calibri"/>
                <a:sym typeface="Calibri"/>
              </a:rPr>
              <a:t>DISEÑAR EL PLAN</a:t>
            </a:r>
            <a:endParaRPr/>
          </a:p>
        </p:txBody>
      </p:sp>
      <p:sp>
        <p:nvSpPr>
          <p:cNvPr id="254" name="Google Shape;254;p8"/>
          <p:cNvSpPr/>
          <p:nvPr/>
        </p:nvSpPr>
        <p:spPr>
          <a:xfrm flipH="1">
            <a:off x="7305251" y="5540824"/>
            <a:ext cx="1550115" cy="922894"/>
          </a:xfrm>
          <a:prstGeom prst="roundRect">
            <a:avLst>
              <a:gd fmla="val 16667" name="adj"/>
            </a:avLst>
          </a:prstGeom>
          <a:solidFill>
            <a:schemeClr val="lt1"/>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s-ES" sz="1400" u="none" cap="none" strike="noStrike">
                <a:solidFill>
                  <a:schemeClr val="dk1"/>
                </a:solidFill>
                <a:latin typeface="Calibri"/>
                <a:ea typeface="Calibri"/>
                <a:cs typeface="Calibri"/>
                <a:sym typeface="Calibri"/>
              </a:rPr>
              <a:t>DIFUNDIR Y EVALUAR</a:t>
            </a:r>
            <a:endParaRPr/>
          </a:p>
        </p:txBody>
      </p:sp>
      <p:pic>
        <p:nvPicPr>
          <p:cNvPr id="255" name="Google Shape;255;p8"/>
          <p:cNvPicPr preferRelativeResize="0"/>
          <p:nvPr/>
        </p:nvPicPr>
        <p:blipFill>
          <a:blip r:embed="rId3">
            <a:alphaModFix/>
          </a:blip>
          <a:stretch>
            <a:fillRect/>
          </a:stretch>
        </p:blipFill>
        <p:spPr>
          <a:xfrm>
            <a:off x="1763175" y="2438663"/>
            <a:ext cx="6644949" cy="2119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nvSpPr>
        <p:spPr>
          <a:xfrm>
            <a:off x="375973" y="1102419"/>
            <a:ext cx="4997503" cy="461631"/>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s-ES" sz="2000" u="none" cap="none" strike="noStrike">
                <a:solidFill>
                  <a:srgbClr val="A93501"/>
                </a:solidFill>
                <a:latin typeface="Calibri"/>
                <a:ea typeface="Calibri"/>
                <a:cs typeface="Calibri"/>
                <a:sym typeface="Calibri"/>
              </a:rPr>
              <a:t>SEÑALÉTICAS DE </a:t>
            </a:r>
            <a:r>
              <a:rPr b="1" i="0" lang="es-ES" sz="2000" u="none" cap="none" strike="noStrike">
                <a:solidFill>
                  <a:srgbClr val="ED6B00"/>
                </a:solidFill>
                <a:latin typeface="Calibri"/>
                <a:ea typeface="Calibri"/>
                <a:cs typeface="Calibri"/>
                <a:sym typeface="Calibri"/>
              </a:rPr>
              <a:t>SEGURIDAD</a:t>
            </a:r>
            <a:endParaRPr b="1" i="0" sz="1400" u="none" cap="none" strike="noStrike">
              <a:solidFill>
                <a:srgbClr val="ED6B00"/>
              </a:solidFill>
              <a:latin typeface="Arial"/>
              <a:ea typeface="Arial"/>
              <a:cs typeface="Arial"/>
              <a:sym typeface="Arial"/>
            </a:endParaRPr>
          </a:p>
        </p:txBody>
      </p:sp>
      <p:sp>
        <p:nvSpPr>
          <p:cNvPr id="261" name="Google Shape;261;p9"/>
          <p:cNvSpPr/>
          <p:nvPr/>
        </p:nvSpPr>
        <p:spPr>
          <a:xfrm>
            <a:off x="375973" y="1646336"/>
            <a:ext cx="8530960" cy="2031325"/>
          </a:xfrm>
          <a:prstGeom prst="rect">
            <a:avLst/>
          </a:prstGeom>
          <a:noFill/>
          <a:ln>
            <a:noFill/>
          </a:ln>
        </p:spPr>
        <p:txBody>
          <a:bodyPr anchorCtr="0" anchor="t" bIns="45700" lIns="91425" spcFirstLastPara="1" rIns="91425" wrap="square" tIns="45700">
            <a:spAutoFit/>
          </a:bodyPr>
          <a:lstStyle/>
          <a:p>
            <a:pPr indent="-214313" lvl="0" marL="214313"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Para llevar a cabo el Plan de Contingencia debemos identificar las señalizaciones básicas para resguardad la seguridad en nuestro lugar de trabajo.</a:t>
            </a:r>
            <a:endParaRPr/>
          </a:p>
          <a:p>
            <a:pPr indent="-214313" lvl="0" marL="214313"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Existe una serie de señales que nos permiten alertar sobre los riesgos que están presentes en los lugares de trabajo, y que también ayudan a orientar a las personas en caso de emergencia. </a:t>
            </a:r>
            <a:endParaRPr/>
          </a:p>
          <a:p>
            <a:pPr indent="-214313" lvl="0" marL="214313"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Por disposición legal, cualquier dependencia de un establecimiento público o privado debe contar con una señalización visible y permanente que indique las zonas de peligro, explicando por qué lo son y dónde se ubican las vías de escape y zonas de seguridad frente a una emergencia. </a:t>
            </a:r>
            <a:endParaRPr/>
          </a:p>
          <a:p>
            <a:pPr indent="-214313" lvl="0" marL="214313"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Esta señalética también debe incluir el uso de los elementos de protección personal cuando sean necesarios.</a:t>
            </a:r>
            <a:endParaRPr/>
          </a:p>
          <a:p>
            <a:pPr indent="-214313" lvl="0" marL="214313" marR="0" rtl="0" algn="just">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Las señalizaciones deben ser claras y simples, orientadas a la mayor visualización posible.</a:t>
            </a:r>
            <a:endParaRPr b="0" i="0" sz="1400" u="none" cap="none" strike="noStrike">
              <a:solidFill>
                <a:srgbClr val="000000"/>
              </a:solidFill>
              <a:latin typeface="Calibri"/>
              <a:ea typeface="Calibri"/>
              <a:cs typeface="Calibri"/>
              <a:sym typeface="Calibri"/>
            </a:endParaRPr>
          </a:p>
        </p:txBody>
      </p:sp>
      <p:pic>
        <p:nvPicPr>
          <p:cNvPr id="262" name="Google Shape;262;p9"/>
          <p:cNvPicPr preferRelativeResize="0"/>
          <p:nvPr/>
        </p:nvPicPr>
        <p:blipFill rotWithShape="1">
          <a:blip r:embed="rId3">
            <a:alphaModFix/>
          </a:blip>
          <a:srcRect b="0" l="0" r="0" t="0"/>
          <a:stretch/>
        </p:blipFill>
        <p:spPr>
          <a:xfrm>
            <a:off x="762706" y="3865032"/>
            <a:ext cx="1522926" cy="601155"/>
          </a:xfrm>
          <a:prstGeom prst="rect">
            <a:avLst/>
          </a:prstGeom>
          <a:noFill/>
          <a:ln>
            <a:noFill/>
          </a:ln>
        </p:spPr>
      </p:pic>
      <p:pic>
        <p:nvPicPr>
          <p:cNvPr id="263" name="Google Shape;263;p9"/>
          <p:cNvPicPr preferRelativeResize="0"/>
          <p:nvPr/>
        </p:nvPicPr>
        <p:blipFill rotWithShape="1">
          <a:blip r:embed="rId4">
            <a:alphaModFix/>
          </a:blip>
          <a:srcRect b="0" l="0" r="0" t="0"/>
          <a:stretch/>
        </p:blipFill>
        <p:spPr>
          <a:xfrm>
            <a:off x="2573123" y="3865031"/>
            <a:ext cx="1522926" cy="601155"/>
          </a:xfrm>
          <a:prstGeom prst="rect">
            <a:avLst/>
          </a:prstGeom>
          <a:noFill/>
          <a:ln>
            <a:noFill/>
          </a:ln>
        </p:spPr>
      </p:pic>
      <p:pic>
        <p:nvPicPr>
          <p:cNvPr id="264" name="Google Shape;264;p9"/>
          <p:cNvPicPr preferRelativeResize="0"/>
          <p:nvPr/>
        </p:nvPicPr>
        <p:blipFill rotWithShape="1">
          <a:blip r:embed="rId5">
            <a:alphaModFix/>
          </a:blip>
          <a:srcRect b="0" l="0" r="0" t="0"/>
          <a:stretch/>
        </p:blipFill>
        <p:spPr>
          <a:xfrm>
            <a:off x="4383540" y="3890082"/>
            <a:ext cx="1522926" cy="601155"/>
          </a:xfrm>
          <a:prstGeom prst="rect">
            <a:avLst/>
          </a:prstGeom>
          <a:noFill/>
          <a:ln>
            <a:noFill/>
          </a:ln>
        </p:spPr>
      </p:pic>
      <p:pic>
        <p:nvPicPr>
          <p:cNvPr descr="Gráfico 6" id="265" name="Google Shape;265;p9"/>
          <p:cNvPicPr preferRelativeResize="0"/>
          <p:nvPr/>
        </p:nvPicPr>
        <p:blipFill rotWithShape="1">
          <a:blip r:embed="rId6">
            <a:alphaModFix/>
          </a:blip>
          <a:srcRect b="0" l="0" r="0" t="0"/>
          <a:stretch/>
        </p:blipFill>
        <p:spPr>
          <a:xfrm flipH="1">
            <a:off x="7466961" y="4068926"/>
            <a:ext cx="1661429" cy="2699821"/>
          </a:xfrm>
          <a:prstGeom prst="rect">
            <a:avLst/>
          </a:prstGeom>
          <a:noFill/>
          <a:ln>
            <a:noFill/>
          </a:ln>
        </p:spPr>
      </p:pic>
      <p:grpSp>
        <p:nvGrpSpPr>
          <p:cNvPr id="266" name="Google Shape;266;p9"/>
          <p:cNvGrpSpPr/>
          <p:nvPr/>
        </p:nvGrpSpPr>
        <p:grpSpPr>
          <a:xfrm>
            <a:off x="2892444" y="4763855"/>
            <a:ext cx="4962065" cy="1949622"/>
            <a:chOff x="0" y="0"/>
            <a:chExt cx="2348894" cy="922893"/>
          </a:xfrm>
        </p:grpSpPr>
        <p:grpSp>
          <p:nvGrpSpPr>
            <p:cNvPr id="267" name="Google Shape;267;p9"/>
            <p:cNvGrpSpPr/>
            <p:nvPr/>
          </p:nvGrpSpPr>
          <p:grpSpPr>
            <a:xfrm>
              <a:off x="0" y="0"/>
              <a:ext cx="1958306" cy="922893"/>
              <a:chOff x="0" y="0"/>
              <a:chExt cx="1958305" cy="922892"/>
            </a:xfrm>
          </p:grpSpPr>
          <p:sp>
            <p:nvSpPr>
              <p:cNvPr id="268" name="Google Shape;268;p9"/>
              <p:cNvSpPr/>
              <p:nvPr/>
            </p:nvSpPr>
            <p:spPr>
              <a:xfrm flipH="1">
                <a:off x="0" y="0"/>
                <a:ext cx="1958305" cy="922892"/>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txBox="1"/>
              <p:nvPr/>
            </p:nvSpPr>
            <p:spPr>
              <a:xfrm>
                <a:off x="45051" y="271327"/>
                <a:ext cx="1868202"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    </a:t>
                </a:r>
                <a:endParaRPr/>
              </a:p>
            </p:txBody>
          </p:sp>
        </p:grpSp>
        <p:sp>
          <p:nvSpPr>
            <p:cNvPr id="270" name="Google Shape;270;p9"/>
            <p:cNvSpPr/>
            <p:nvPr/>
          </p:nvSpPr>
          <p:spPr>
            <a:xfrm flipH="1" rot="4447046">
              <a:off x="1948897" y="-10427"/>
              <a:ext cx="264187" cy="481905"/>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1" name="Google Shape;271;p9"/>
          <p:cNvSpPr/>
          <p:nvPr/>
        </p:nvSpPr>
        <p:spPr>
          <a:xfrm>
            <a:off x="3185496" y="4991453"/>
            <a:ext cx="3645873"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s-ES" sz="1400" u="none" cap="none" strike="noStrike">
                <a:solidFill>
                  <a:srgbClr val="000000"/>
                </a:solidFill>
                <a:latin typeface="Calibri"/>
                <a:ea typeface="Calibri"/>
                <a:cs typeface="Calibri"/>
                <a:sym typeface="Calibri"/>
              </a:rPr>
              <a:t>Es importante recordar que la correcta señalización de los lugares que son de alto riesgo, las alertas sobre los peligros existentes en las instalaciones, o el uso de los elementos de protección son esenciales para la prevención de accidentes en el trabajo y enfermedades laborales.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