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E9D6B4-F297-4C10-8212-D52A20538918}">
  <a:tblStyle styleId="{83E9D6B4-F297-4C10-8212-D52A2053891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1E8"/>
          </a:solidFill>
        </a:fill>
      </a:tcStyle>
    </a:wholeTbl>
    <a:band1H>
      <a:tcTxStyle/>
      <a:tcStyle>
        <a:tcBdr/>
        <a:fill>
          <a:solidFill>
            <a:srgbClr val="FFE2CD"/>
          </a:solidFill>
        </a:fill>
      </a:tcStyle>
    </a:band1H>
    <a:band2H>
      <a:tcTxStyle/>
      <a:tcStyle>
        <a:tcBdr/>
      </a:tcStyle>
    </a:band2H>
    <a:band1V>
      <a:tcTxStyle/>
      <a:tcStyle>
        <a:tcBdr/>
        <a:fill>
          <a:solidFill>
            <a:srgbClr val="FFE2CD"/>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560" y="72"/>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0: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1: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4: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5: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3: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9:notes"/>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433441" y="418596"/>
            <a:ext cx="2897433" cy="680400"/>
          </a:xfrm>
          <a:prstGeom prst="rect">
            <a:avLst/>
          </a:prstGeom>
          <a:noFill/>
          <a:ln>
            <a:noFill/>
          </a:ln>
        </p:spPr>
      </p:pic>
      <p:sp>
        <p:nvSpPr>
          <p:cNvPr id="8" name="Google Shape;8;p2"/>
          <p:cNvSpPr/>
          <p:nvPr/>
        </p:nvSpPr>
        <p:spPr>
          <a:xfrm>
            <a:off x="242856" y="1756550"/>
            <a:ext cx="9346500" cy="5675922"/>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9" name="Google Shape;9;p2"/>
          <p:cNvPicPr preferRelativeResize="0"/>
          <p:nvPr/>
        </p:nvPicPr>
        <p:blipFill rotWithShape="1">
          <a:blip r:embed="rId3">
            <a:alphaModFix/>
          </a:blip>
          <a:srcRect/>
          <a:stretch/>
        </p:blipFill>
        <p:spPr>
          <a:xfrm>
            <a:off x="8521706" y="6387272"/>
            <a:ext cx="830659" cy="756000"/>
          </a:xfrm>
          <a:prstGeom prst="rect">
            <a:avLst/>
          </a:prstGeom>
          <a:noFill/>
          <a:ln>
            <a:noFill/>
          </a:ln>
        </p:spPr>
      </p:pic>
      <p:sp>
        <p:nvSpPr>
          <p:cNvPr id="10" name="Google Shape;10;p2"/>
          <p:cNvSpPr/>
          <p:nvPr/>
        </p:nvSpPr>
        <p:spPr>
          <a:xfrm>
            <a:off x="436350" y="6464001"/>
            <a:ext cx="7891862" cy="680474"/>
          </a:xfrm>
          <a:prstGeom prst="roundRect">
            <a:avLst>
              <a:gd name="adj" fmla="val 19335"/>
            </a:avLst>
          </a:prstGeom>
          <a:solidFill>
            <a:srgbClr val="FFB3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baseline="-25000">
              <a:solidFill>
                <a:schemeClr val="lt1"/>
              </a:solidFill>
              <a:latin typeface="Arial"/>
              <a:ea typeface="Arial"/>
              <a:cs typeface="Arial"/>
              <a:sym typeface="Arial"/>
            </a:endParaRPr>
          </a:p>
        </p:txBody>
      </p:sp>
      <p:pic>
        <p:nvPicPr>
          <p:cNvPr id="11" name="Google Shape;11;p2"/>
          <p:cNvPicPr preferRelativeResize="0"/>
          <p:nvPr/>
        </p:nvPicPr>
        <p:blipFill rotWithShape="1">
          <a:blip r:embed="rId4">
            <a:alphaModFix/>
          </a:blip>
          <a:srcRect/>
          <a:stretch/>
        </p:blipFill>
        <p:spPr>
          <a:xfrm>
            <a:off x="433441" y="6462797"/>
            <a:ext cx="690482" cy="680475"/>
          </a:xfrm>
          <a:prstGeom prst="rect">
            <a:avLst/>
          </a:prstGeom>
          <a:noFill/>
          <a:ln>
            <a:noFill/>
          </a:ln>
        </p:spPr>
      </p:pic>
      <p:pic>
        <p:nvPicPr>
          <p:cNvPr id="12" name="Google Shape;12;p2"/>
          <p:cNvPicPr preferRelativeResize="0"/>
          <p:nvPr/>
        </p:nvPicPr>
        <p:blipFill rotWithShape="1">
          <a:blip r:embed="rId5">
            <a:alphaModFix/>
          </a:blip>
          <a:srcRect/>
          <a:stretch/>
        </p:blipFill>
        <p:spPr>
          <a:xfrm>
            <a:off x="8272365" y="1222172"/>
            <a:ext cx="1080000" cy="241875"/>
          </a:xfrm>
          <a:prstGeom prst="rect">
            <a:avLst/>
          </a:prstGeom>
          <a:noFill/>
          <a:ln>
            <a:noFill/>
          </a:ln>
        </p:spPr>
      </p:pic>
      <p:pic>
        <p:nvPicPr>
          <p:cNvPr id="13" name="Google Shape;13;p2"/>
          <p:cNvPicPr preferRelativeResize="0"/>
          <p:nvPr/>
        </p:nvPicPr>
        <p:blipFill rotWithShape="1">
          <a:blip r:embed="rId6">
            <a:alphaModFix/>
          </a:blip>
          <a:srcRect/>
          <a:stretch/>
        </p:blipFill>
        <p:spPr>
          <a:xfrm>
            <a:off x="8272365" y="418596"/>
            <a:ext cx="1080000" cy="66477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3"/>
          <p:cNvSpPr/>
          <p:nvPr/>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6" name="Google Shape;16;p3"/>
          <p:cNvPicPr preferRelativeResize="0"/>
          <p:nvPr/>
        </p:nvPicPr>
        <p:blipFill rotWithShape="1">
          <a:blip r:embed="rId2">
            <a:alphaModFix/>
          </a:blip>
          <a:srcRect/>
          <a:stretch/>
        </p:blipFill>
        <p:spPr>
          <a:xfrm>
            <a:off x="433441" y="418596"/>
            <a:ext cx="2897433" cy="680400"/>
          </a:xfrm>
          <a:prstGeom prst="rect">
            <a:avLst/>
          </a:prstGeom>
          <a:noFill/>
          <a:ln>
            <a:noFill/>
          </a:ln>
        </p:spPr>
      </p:pic>
      <p:pic>
        <p:nvPicPr>
          <p:cNvPr id="17" name="Google Shape;17;p3"/>
          <p:cNvPicPr preferRelativeResize="0"/>
          <p:nvPr/>
        </p:nvPicPr>
        <p:blipFill rotWithShape="1">
          <a:blip r:embed="rId3">
            <a:alphaModFix/>
          </a:blip>
          <a:srcRect/>
          <a:stretch/>
        </p:blipFill>
        <p:spPr>
          <a:xfrm>
            <a:off x="8272365" y="1222172"/>
            <a:ext cx="1080000" cy="241875"/>
          </a:xfrm>
          <a:prstGeom prst="rect">
            <a:avLst/>
          </a:prstGeom>
          <a:noFill/>
          <a:ln>
            <a:noFill/>
          </a:ln>
        </p:spPr>
      </p:pic>
      <p:pic>
        <p:nvPicPr>
          <p:cNvPr id="18" name="Google Shape;18;p3"/>
          <p:cNvPicPr preferRelativeResize="0"/>
          <p:nvPr/>
        </p:nvPicPr>
        <p:blipFill rotWithShape="1">
          <a:blip r:embed="rId4">
            <a:alphaModFix/>
          </a:blip>
          <a:srcRect/>
          <a:stretch/>
        </p:blipFill>
        <p:spPr>
          <a:xfrm>
            <a:off x="8272365" y="418596"/>
            <a:ext cx="1080000" cy="66477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4"/>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2" name="Google Shape;22;p4"/>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4"/>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Logística y distribución</a:t>
            </a:r>
            <a:endParaRPr sz="1400" b="0" i="0" u="none" strike="noStrike" cap="none">
              <a:solidFill>
                <a:srgbClr val="FFFFFF"/>
              </a:solidFill>
              <a:latin typeface="Calibri"/>
              <a:ea typeface="Calibri"/>
              <a:cs typeface="Calibri"/>
              <a:sym typeface="Calibri"/>
            </a:endParaRPr>
          </a:p>
        </p:txBody>
      </p:sp>
      <p:sp>
        <p:nvSpPr>
          <p:cNvPr id="24" name="Google Shape;24;p4"/>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Calibri"/>
                <a:ea typeface="Calibri"/>
                <a:cs typeface="Calibri"/>
                <a:sym typeface="Calibri"/>
              </a:rPr>
              <a:t>‹Nº›</a:t>
            </a:fld>
            <a:endParaRPr sz="1100" b="0" i="0" u="none" strike="noStrike" cap="none">
              <a:solidFill>
                <a:srgbClr val="741B47"/>
              </a:solidFill>
              <a:latin typeface="Calibri"/>
              <a:ea typeface="Calibri"/>
              <a:cs typeface="Calibri"/>
              <a:sym typeface="Calibri"/>
            </a:endParaRPr>
          </a:p>
        </p:txBody>
      </p:sp>
      <p:sp>
        <p:nvSpPr>
          <p:cNvPr id="25" name="Google Shape;25;p4"/>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LOGÍSTICA </a:t>
            </a:r>
            <a:r>
              <a:rPr lang="en-US" sz="1100" b="0" i="0" u="none" strike="noStrike" cap="none">
                <a:solidFill>
                  <a:srgbClr val="000000"/>
                </a:solidFill>
                <a:latin typeface="Calibri"/>
                <a:ea typeface="Calibri"/>
                <a:cs typeface="Calibri"/>
                <a:sym typeface="Calibri"/>
              </a:rPr>
              <a:t>| 4° Medio | Presentación</a:t>
            </a:r>
            <a:endParaRPr sz="1100" b="0" i="0" u="none" strike="noStrike" cap="none">
              <a:solidFill>
                <a:srgbClr val="741B47"/>
              </a:solidFill>
              <a:latin typeface="Calibri"/>
              <a:ea typeface="Calibri"/>
              <a:cs typeface="Calibri"/>
              <a:sym typeface="Calibri"/>
            </a:endParaRPr>
          </a:p>
        </p:txBody>
      </p:sp>
      <p:sp>
        <p:nvSpPr>
          <p:cNvPr id="26" name="Google Shape;26;p4"/>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Actividad 13|</a:t>
            </a:r>
            <a:r>
              <a:rPr lang="en-US" sz="1600" b="0" i="0" u="none" strike="noStrike" cap="none">
                <a:solidFill>
                  <a:srgbClr val="ED6B00"/>
                </a:solidFill>
                <a:latin typeface="Calibri"/>
                <a:ea typeface="Calibri"/>
                <a:cs typeface="Calibri"/>
                <a:sym typeface="Calibri"/>
              </a:rPr>
              <a:t>3</a:t>
            </a:r>
            <a:endParaRPr sz="1600" b="0" i="0" u="none" strike="noStrike" cap="none">
              <a:solidFill>
                <a:srgbClr val="ED6B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5"/>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1" name="Google Shape;31;p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2" name="Google Shape;32;p5"/>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Logística y distribución</a:t>
            </a:r>
            <a:endParaRPr sz="1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33" name="Google Shape;33;p5"/>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LOGÍSTICA </a:t>
            </a:r>
            <a:r>
              <a:rPr lang="en-US" sz="1100" b="0" i="0" u="none" strike="noStrike" cap="none">
                <a:solidFill>
                  <a:srgbClr val="000000"/>
                </a:solidFill>
                <a:latin typeface="Calibri"/>
                <a:ea typeface="Calibri"/>
                <a:cs typeface="Calibri"/>
                <a:sym typeface="Calibri"/>
              </a:rPr>
              <a:t>| 4° Medio | Presentación</a:t>
            </a:r>
            <a:endParaRPr sz="1100" b="0" i="0" u="none" strike="noStrike" cap="none">
              <a:solidFill>
                <a:srgbClr val="741B47"/>
              </a:solidFill>
              <a:latin typeface="Calibri"/>
              <a:ea typeface="Calibri"/>
              <a:cs typeface="Calibri"/>
              <a:sym typeface="Calibri"/>
            </a:endParaRPr>
          </a:p>
        </p:txBody>
      </p:sp>
      <p:sp>
        <p:nvSpPr>
          <p:cNvPr id="34" name="Google Shape;34;p5"/>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Calibri"/>
                <a:ea typeface="Calibri"/>
                <a:cs typeface="Calibri"/>
                <a:sym typeface="Calibri"/>
              </a:rPr>
              <a:t>‹Nº›</a:t>
            </a:fld>
            <a:endParaRPr sz="1100" b="0" i="0" u="none" strike="noStrike" cap="none">
              <a:solidFill>
                <a:srgbClr val="741B47"/>
              </a:solidFill>
              <a:latin typeface="Calibri"/>
              <a:ea typeface="Calibri"/>
              <a:cs typeface="Calibri"/>
              <a:sym typeface="Calibri"/>
            </a:endParaRPr>
          </a:p>
        </p:txBody>
      </p:sp>
      <p:sp>
        <p:nvSpPr>
          <p:cNvPr id="35" name="Google Shape;35;p5"/>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Actividad 13|</a:t>
            </a:r>
            <a:r>
              <a:rPr lang="en-US" sz="1600" b="0" i="0" u="none" strike="noStrike" cap="none">
                <a:solidFill>
                  <a:srgbClr val="ED6B00"/>
                </a:solidFill>
                <a:latin typeface="Calibri"/>
                <a:ea typeface="Calibri"/>
                <a:cs typeface="Calibri"/>
                <a:sym typeface="Calibri"/>
              </a:rPr>
              <a:t>3</a:t>
            </a:r>
            <a:endParaRPr sz="1600" b="0" i="0" u="none" strike="noStrike" cap="none">
              <a:solidFill>
                <a:srgbClr val="ED6B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6"/>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0" name="Google Shape;40;p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 name="Google Shape;41;p6"/>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Logística y distribución</a:t>
            </a:r>
            <a:endParaRPr sz="1400" b="0" i="0" u="none" strike="noStrike" cap="none">
              <a:solidFill>
                <a:srgbClr val="FFFFFF"/>
              </a:solidFill>
              <a:latin typeface="Calibri"/>
              <a:ea typeface="Calibri"/>
              <a:cs typeface="Calibri"/>
              <a:sym typeface="Calibri"/>
            </a:endParaRPr>
          </a:p>
        </p:txBody>
      </p:sp>
      <p:sp>
        <p:nvSpPr>
          <p:cNvPr id="42" name="Google Shape;42;p6"/>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Calibri"/>
                <a:ea typeface="Calibri"/>
                <a:cs typeface="Calibri"/>
                <a:sym typeface="Calibri"/>
              </a:rPr>
              <a:t>‹Nº›</a:t>
            </a:fld>
            <a:endParaRPr sz="1100" b="0" i="0" u="none" strike="noStrike" cap="none">
              <a:solidFill>
                <a:srgbClr val="741B47"/>
              </a:solidFill>
              <a:latin typeface="Calibri"/>
              <a:ea typeface="Calibri"/>
              <a:cs typeface="Calibri"/>
              <a:sym typeface="Calibri"/>
            </a:endParaRPr>
          </a:p>
        </p:txBody>
      </p:sp>
      <p:sp>
        <p:nvSpPr>
          <p:cNvPr id="43" name="Google Shape;43;p6"/>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LOGÍSTICA </a:t>
            </a:r>
            <a:r>
              <a:rPr lang="en-US" sz="1100" b="0" i="0" u="none" strike="noStrike" cap="none">
                <a:solidFill>
                  <a:srgbClr val="000000"/>
                </a:solidFill>
                <a:latin typeface="Calibri"/>
                <a:ea typeface="Calibri"/>
                <a:cs typeface="Calibri"/>
                <a:sym typeface="Calibri"/>
              </a:rPr>
              <a:t>| 4° Medio | Presentación</a:t>
            </a:r>
            <a:endParaRPr sz="1100" b="0" i="0" u="none" strike="noStrike" cap="none">
              <a:solidFill>
                <a:srgbClr val="741B47"/>
              </a:solidFill>
              <a:latin typeface="Calibri"/>
              <a:ea typeface="Calibri"/>
              <a:cs typeface="Calibri"/>
              <a:sym typeface="Calibri"/>
            </a:endParaRPr>
          </a:p>
        </p:txBody>
      </p:sp>
      <p:sp>
        <p:nvSpPr>
          <p:cNvPr id="44" name="Google Shape;44;p6"/>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Actividad 13|</a:t>
            </a:r>
            <a:r>
              <a:rPr lang="en-US" sz="1600" b="0" i="0" u="none" strike="noStrike" cap="none">
                <a:solidFill>
                  <a:srgbClr val="ED6B00"/>
                </a:solidFill>
                <a:latin typeface="Calibri"/>
                <a:ea typeface="Calibri"/>
                <a:cs typeface="Calibri"/>
                <a:sym typeface="Calibri"/>
              </a:rPr>
              <a:t>3</a:t>
            </a:r>
            <a:endParaRPr sz="1600" b="0" i="0" u="none" strike="noStrike" cap="none">
              <a:solidFill>
                <a:srgbClr val="ED6B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sp>
        <p:nvSpPr>
          <p:cNvPr id="46" name="Google Shape;46;p7"/>
          <p:cNvSpPr/>
          <p:nvPr/>
        </p:nvSpPr>
        <p:spPr>
          <a:xfrm rot="10800000" flipH="1">
            <a:off x="181650" y="822025"/>
            <a:ext cx="9356700" cy="6531300"/>
          </a:xfrm>
          <a:prstGeom prst="round1Rect">
            <a:avLst>
              <a:gd name="adj" fmla="val 15350"/>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
          <p:cNvSpPr/>
          <p:nvPr/>
        </p:nvSpPr>
        <p:spPr>
          <a:xfrm>
            <a:off x="180900" y="180900"/>
            <a:ext cx="7911000" cy="651000"/>
          </a:xfrm>
          <a:prstGeom prst="round2SameRect">
            <a:avLst>
              <a:gd name="adj1" fmla="val 16667"/>
              <a:gd name="adj2" fmla="val 0"/>
            </a:avLst>
          </a:prstGeom>
          <a:solidFill>
            <a:srgbClr val="ED6B00"/>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9" name="Google Shape;49;p7"/>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0" name="Google Shape;50;p7"/>
          <p:cNvSpPr txBox="1"/>
          <p:nvPr/>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MÓDULO</a:t>
            </a:r>
            <a:r>
              <a:rPr lang="en-US" sz="1400" b="0" i="0" u="none" strike="noStrike" cap="none">
                <a:solidFill>
                  <a:srgbClr val="FFFFFF"/>
                </a:solidFill>
                <a:latin typeface="Calibri"/>
                <a:ea typeface="Calibri"/>
                <a:cs typeface="Calibri"/>
                <a:sym typeface="Calibri"/>
              </a:rPr>
              <a:t>  Logística y distribución</a:t>
            </a:r>
            <a:endParaRPr sz="1400" b="0" i="0" u="none" strike="noStrike" cap="none">
              <a:solidFill>
                <a:srgbClr val="FFFFFF"/>
              </a:solidFill>
              <a:latin typeface="Calibri"/>
              <a:ea typeface="Calibri"/>
              <a:cs typeface="Calibri"/>
              <a:sym typeface="Calibri"/>
            </a:endParaRPr>
          </a:p>
        </p:txBody>
      </p:sp>
      <p:sp>
        <p:nvSpPr>
          <p:cNvPr id="51" name="Google Shape;51;p7"/>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Calibri"/>
                <a:ea typeface="Calibri"/>
                <a:cs typeface="Calibri"/>
                <a:sym typeface="Calibri"/>
              </a:rPr>
              <a:t>‹Nº›</a:t>
            </a:fld>
            <a:endParaRPr sz="1100" b="0" i="0" u="none" strike="noStrike" cap="none">
              <a:solidFill>
                <a:srgbClr val="741B47"/>
              </a:solidFill>
              <a:latin typeface="Calibri"/>
              <a:ea typeface="Calibri"/>
              <a:cs typeface="Calibri"/>
              <a:sym typeface="Calibri"/>
            </a:endParaRPr>
          </a:p>
        </p:txBody>
      </p:sp>
      <p:sp>
        <p:nvSpPr>
          <p:cNvPr id="52" name="Google Shape;52;p7"/>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LOGÍSTICA </a:t>
            </a:r>
            <a:r>
              <a:rPr lang="en-US" sz="1100" b="0" i="0" u="none" strike="noStrike" cap="none">
                <a:solidFill>
                  <a:srgbClr val="000000"/>
                </a:solidFill>
                <a:latin typeface="Calibri"/>
                <a:ea typeface="Calibri"/>
                <a:cs typeface="Calibri"/>
                <a:sym typeface="Calibri"/>
              </a:rPr>
              <a:t>| 4° Medio | Presentación</a:t>
            </a:r>
            <a:endParaRPr sz="1100" b="0" i="0" u="none" strike="noStrike" cap="none">
              <a:solidFill>
                <a:srgbClr val="741B47"/>
              </a:solidFill>
              <a:latin typeface="Calibri"/>
              <a:ea typeface="Calibri"/>
              <a:cs typeface="Calibri"/>
              <a:sym typeface="Calibri"/>
            </a:endParaRPr>
          </a:p>
        </p:txBody>
      </p:sp>
      <p:sp>
        <p:nvSpPr>
          <p:cNvPr id="53" name="Google Shape;53;p7"/>
          <p:cNvSpPr txBox="1"/>
          <p:nvPr/>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Actividad 13|</a:t>
            </a:r>
            <a:r>
              <a:rPr lang="en-US" sz="1600" b="0" i="0" u="none" strike="noStrike" cap="none">
                <a:solidFill>
                  <a:srgbClr val="ED6B00"/>
                </a:solidFill>
                <a:latin typeface="Calibri"/>
                <a:ea typeface="Calibri"/>
                <a:cs typeface="Calibri"/>
                <a:sym typeface="Calibri"/>
              </a:rPr>
              <a:t>3</a:t>
            </a:r>
            <a:endParaRPr sz="1600" b="0" i="0" u="none" strike="noStrike" cap="none">
              <a:solidFill>
                <a:srgbClr val="ED6B00"/>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4"/>
        <p:cNvGrpSpPr/>
        <p:nvPr/>
      </p:nvGrpSpPr>
      <p:grpSpPr>
        <a:xfrm>
          <a:off x="0" y="0"/>
          <a:ext cx="0" cy="0"/>
          <a:chOff x="0" y="0"/>
          <a:chExt cx="0" cy="0"/>
        </a:xfrm>
      </p:grpSpPr>
      <p:sp>
        <p:nvSpPr>
          <p:cNvPr id="55" name="Google Shape;55;p8"/>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7" name="Google Shape;57;p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8" name="Google Shape;58;p8"/>
          <p:cNvSpPr/>
          <p:nvPr/>
        </p:nvSpPr>
        <p:spPr>
          <a:xfrm>
            <a:off x="181651" y="180900"/>
            <a:ext cx="7909200" cy="651000"/>
          </a:xfrm>
          <a:prstGeom prst="round2SameRect">
            <a:avLst>
              <a:gd name="adj1" fmla="val 16667"/>
              <a:gd name="adj2" fmla="val 0"/>
            </a:avLst>
          </a:prstGeom>
          <a:blipFill rotWithShape="1">
            <a:blip r:embed="rId2">
              <a:alphaModFix/>
            </a:blip>
            <a:tile tx="0" ty="0" sx="100000" sy="100000" flip="none" algn="tl"/>
          </a:blip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8"/>
          <p:cNvSpPr txBox="1"/>
          <p:nvPr/>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000000"/>
                </a:solidFill>
                <a:latin typeface="Calibri"/>
                <a:ea typeface="Calibri"/>
                <a:cs typeface="Calibri"/>
                <a:sym typeface="Calibri"/>
              </a:rPr>
              <a:t>‹Nº›</a:t>
            </a:fld>
            <a:endParaRPr sz="1100" b="0" i="0" u="none" strike="noStrike" cap="none">
              <a:solidFill>
                <a:srgbClr val="741B47"/>
              </a:solidFill>
              <a:latin typeface="Calibri"/>
              <a:ea typeface="Calibri"/>
              <a:cs typeface="Calibri"/>
              <a:sym typeface="Calibri"/>
            </a:endParaRPr>
          </a:p>
        </p:txBody>
      </p:sp>
      <p:sp>
        <p:nvSpPr>
          <p:cNvPr id="60" name="Google Shape;60;p8"/>
          <p:cNvSpPr txBox="1"/>
          <p:nvPr/>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400" b="1" i="0" u="none" strike="noStrike" cap="none">
                <a:solidFill>
                  <a:schemeClr val="dk1"/>
                </a:solidFill>
                <a:latin typeface="Calibri"/>
                <a:ea typeface="Calibri"/>
                <a:cs typeface="Calibri"/>
                <a:sym typeface="Calibri"/>
              </a:rPr>
              <a:t>¡Atención!</a:t>
            </a:r>
            <a:endParaRPr sz="1400" b="1" i="0" u="none" strike="noStrike" cap="none">
              <a:solidFill>
                <a:schemeClr val="dk1"/>
              </a:solidFill>
              <a:latin typeface="Calibri"/>
              <a:ea typeface="Calibri"/>
              <a:cs typeface="Calibri"/>
              <a:sym typeface="Calibri"/>
            </a:endParaRPr>
          </a:p>
        </p:txBody>
      </p:sp>
      <p:sp>
        <p:nvSpPr>
          <p:cNvPr id="61" name="Google Shape;61;p8"/>
          <p:cNvSpPr txBox="1"/>
          <p:nvPr/>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741B47"/>
                </a:solidFill>
                <a:latin typeface="Calibri"/>
                <a:ea typeface="Calibri"/>
                <a:cs typeface="Calibri"/>
                <a:sym typeface="Calibri"/>
              </a:rPr>
              <a:t>        </a:t>
            </a:r>
            <a:r>
              <a:rPr lang="en-US" sz="1100" b="0" i="0" u="none" strike="noStrike" cap="none">
                <a:solidFill>
                  <a:srgbClr val="ED6B00"/>
                </a:solidFill>
                <a:latin typeface="Calibri"/>
                <a:ea typeface="Calibri"/>
                <a:cs typeface="Calibri"/>
                <a:sym typeface="Calibri"/>
              </a:rPr>
              <a:t>LOGÍSTICA </a:t>
            </a:r>
            <a:r>
              <a:rPr lang="en-US" sz="1100" b="0" i="0" u="none" strike="noStrike" cap="none">
                <a:solidFill>
                  <a:srgbClr val="000000"/>
                </a:solidFill>
                <a:latin typeface="Calibri"/>
                <a:ea typeface="Calibri"/>
                <a:cs typeface="Calibri"/>
                <a:sym typeface="Calibri"/>
              </a:rPr>
              <a:t>| 4° Medio | Presentación</a:t>
            </a:r>
            <a:endParaRPr sz="1100" b="0" i="0" u="none" strike="noStrike" cap="none">
              <a:solidFill>
                <a:srgbClr val="741B47"/>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zlgypsML1ro"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9"/>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7" name="Google Shape;67;p9"/>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Calibri"/>
                <a:ea typeface="Calibri"/>
                <a:cs typeface="Calibri"/>
                <a:sym typeface="Calibri"/>
              </a:rPr>
              <a:t>MÓDULO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p:txBody>
      </p:sp>
      <p:sp>
        <p:nvSpPr>
          <p:cNvPr id="68" name="Google Shape;68;p9"/>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ED6B00"/>
                </a:solidFill>
                <a:latin typeface="Calibri"/>
                <a:ea typeface="Calibri"/>
                <a:cs typeface="Calibri"/>
                <a:sym typeface="Calibri"/>
              </a:rPr>
              <a:t>LOGÍSTICA </a:t>
            </a:r>
            <a:r>
              <a:rPr lang="en-US" sz="1200" b="0" i="0" u="none" strike="noStrike" cap="none">
                <a:solidFill>
                  <a:srgbClr val="ED6B00"/>
                </a:solidFill>
                <a:latin typeface="Calibri"/>
                <a:ea typeface="Calibri"/>
                <a:cs typeface="Calibri"/>
                <a:sym typeface="Calibri"/>
              </a:rPr>
              <a:t>| NIVEL 4° MEDIO</a:t>
            </a:r>
            <a:endParaRPr sz="1200" b="0" i="0" u="none" strike="noStrike" cap="none">
              <a:solidFill>
                <a:srgbClr val="ED6B00"/>
              </a:solidFill>
              <a:latin typeface="Calibri"/>
              <a:ea typeface="Calibri"/>
              <a:cs typeface="Calibri"/>
              <a:sym typeface="Calibri"/>
            </a:endParaRPr>
          </a:p>
        </p:txBody>
      </p:sp>
      <p:sp>
        <p:nvSpPr>
          <p:cNvPr id="69" name="Google Shape;69;p9"/>
          <p:cNvSpPr txBox="1"/>
          <p:nvPr/>
        </p:nvSpPr>
        <p:spPr>
          <a:xfrm>
            <a:off x="365425" y="2203311"/>
            <a:ext cx="6573994" cy="69645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sz="3600" b="1" i="0" u="none" strike="noStrike" cap="none">
                <a:solidFill>
                  <a:srgbClr val="ED6B00"/>
                </a:solidFill>
                <a:latin typeface="Calibri"/>
                <a:ea typeface="Calibri"/>
                <a:cs typeface="Calibri"/>
                <a:sym typeface="Calibri"/>
              </a:rPr>
              <a:t>LOGÍSTICA Y DISTRIBUCIÓN</a:t>
            </a:r>
            <a:endParaRPr sz="3600" b="1" i="0" u="none" strike="noStrike" cap="none">
              <a:solidFill>
                <a:srgbClr val="ED6B00"/>
              </a:solidFill>
              <a:latin typeface="Calibri"/>
              <a:ea typeface="Calibri"/>
              <a:cs typeface="Calibri"/>
              <a:sym typeface="Calibri"/>
            </a:endParaRPr>
          </a:p>
        </p:txBody>
      </p:sp>
      <p:pic>
        <p:nvPicPr>
          <p:cNvPr id="70" name="Google Shape;70;p9"/>
          <p:cNvPicPr preferRelativeResize="0"/>
          <p:nvPr/>
        </p:nvPicPr>
        <p:blipFill rotWithShape="1">
          <a:blip r:embed="rId3">
            <a:alphaModFix/>
          </a:blip>
          <a:srcRect/>
          <a:stretch/>
        </p:blipFill>
        <p:spPr>
          <a:xfrm>
            <a:off x="1104900" y="3008234"/>
            <a:ext cx="7498080" cy="32644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LA GESTIÓN DE </a:t>
            </a:r>
            <a:r>
              <a:rPr lang="en-US" sz="2800" b="1" i="0" u="none" strike="noStrike" cap="none">
                <a:solidFill>
                  <a:srgbClr val="A93501"/>
                </a:solidFill>
                <a:latin typeface="Calibri"/>
                <a:ea typeface="Calibri"/>
                <a:cs typeface="Calibri"/>
                <a:sym typeface="Calibri"/>
              </a:rPr>
              <a:t>LOS VEHÍCULOS</a:t>
            </a:r>
            <a:endParaRPr sz="3100" b="1" i="0" u="none" strike="noStrike" cap="none">
              <a:solidFill>
                <a:srgbClr val="A93501"/>
              </a:solidFill>
              <a:latin typeface="Calibri"/>
              <a:ea typeface="Calibri"/>
              <a:cs typeface="Calibri"/>
              <a:sym typeface="Calibri"/>
            </a:endParaRPr>
          </a:p>
        </p:txBody>
      </p:sp>
      <p:sp>
        <p:nvSpPr>
          <p:cNvPr id="181" name="Google Shape;181;p18"/>
          <p:cNvSpPr txBox="1"/>
          <p:nvPr/>
        </p:nvSpPr>
        <p:spPr>
          <a:xfrm>
            <a:off x="488515" y="2041741"/>
            <a:ext cx="5937337" cy="469359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Uno de los principales costos en el transporte de cargas es el combustible. Todos en esta industria medimos el rendimiento Kilómetros por Litro de cada vehículo. Un camión puede cargar entre 250 y 800 litros de Combustible diariamente para realizar su trabajo, y la pérdida de este producto es muy perjudicial para cualquier empresa del rubro ¿Qué aspectos del mantenimiento debemos tener en cuenta?</a:t>
            </a:r>
            <a:endParaRPr/>
          </a:p>
          <a:p>
            <a:pPr marL="0" marR="0" lvl="0" indent="0" algn="just"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Mantenimiento del Motor: </a:t>
            </a:r>
            <a:r>
              <a:rPr lang="en-US" sz="1300" b="0" i="0" u="none" strike="noStrike" cap="none">
                <a:solidFill>
                  <a:srgbClr val="000000"/>
                </a:solidFill>
                <a:latin typeface="Calibri"/>
                <a:ea typeface="Calibri"/>
                <a:cs typeface="Calibri"/>
                <a:sym typeface="Calibri"/>
              </a:rPr>
              <a:t>Es el que mayormente afecta al rendimiento de combustible. Los motores de camiones son de trabajo pesado, pueden estar funcionando muchas horas sin detenerse, sin embargo, su mal mantenimiento perjudicará a la vida útil del vehículo y al consumo de combustible.</a:t>
            </a:r>
            <a:endParaRPr/>
          </a:p>
          <a:p>
            <a:pPr marL="285750" marR="0" lvl="0" indent="-20320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Mantenimiento del chasis: </a:t>
            </a:r>
            <a:r>
              <a:rPr lang="en-US" sz="1300" b="0" i="0" u="none" strike="noStrike" cap="none">
                <a:solidFill>
                  <a:srgbClr val="000000"/>
                </a:solidFill>
                <a:latin typeface="Calibri"/>
                <a:ea typeface="Calibri"/>
                <a:cs typeface="Calibri"/>
                <a:sym typeface="Calibri"/>
              </a:rPr>
              <a:t>Debemos considerar que el mantenimiento de la suspensión, sistemas de frenos y otros sistemas del vehículo colaborará con un mejor rendimiento del vehículo.</a:t>
            </a:r>
            <a:endParaRPr/>
          </a:p>
          <a:p>
            <a:pPr marL="285750" marR="0" lvl="0" indent="-20320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Neumáticos: </a:t>
            </a:r>
            <a:r>
              <a:rPr lang="en-US" sz="1300" b="0" i="0" u="none" strike="noStrike" cap="none">
                <a:solidFill>
                  <a:srgbClr val="000000"/>
                </a:solidFill>
                <a:latin typeface="Calibri"/>
                <a:ea typeface="Calibri"/>
                <a:cs typeface="Calibri"/>
                <a:sym typeface="Calibri"/>
              </a:rPr>
              <a:t>Los neumáticos son críticos para asegurar un buen funcionamiento del vehículo y para la seguridad del mismo, debemos mantener neumáticos en buen estado si queremos tener funcionando bien frenos y tracción, así como no tener problemas de seguridad en días de lluvia.</a:t>
            </a:r>
            <a:endParaRPr/>
          </a:p>
          <a:p>
            <a:pPr marL="285750" marR="0" lvl="0" indent="-20320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Sistemas de Conducción: </a:t>
            </a:r>
            <a:r>
              <a:rPr lang="en-US" sz="1300" b="0" i="0" u="none" strike="noStrike" cap="none">
                <a:solidFill>
                  <a:srgbClr val="000000"/>
                </a:solidFill>
                <a:latin typeface="Calibri"/>
                <a:ea typeface="Calibri"/>
                <a:cs typeface="Calibri"/>
                <a:sym typeface="Calibri"/>
              </a:rPr>
              <a:t>Parabrisas y limpiaparabrisas, luces, tablero, butacas, son todos parte de un sistema de conducción que debe funcionar de manera correcta para que el conductor no tenga problemas durante su viaje.</a:t>
            </a:r>
            <a:endParaRPr/>
          </a:p>
        </p:txBody>
      </p:sp>
      <p:sp>
        <p:nvSpPr>
          <p:cNvPr id="182" name="Google Shape;182;p18"/>
          <p:cNvSpPr/>
          <p:nvPr/>
        </p:nvSpPr>
        <p:spPr>
          <a:xfrm>
            <a:off x="6733310" y="3491344"/>
            <a:ext cx="3690850" cy="3615931"/>
          </a:xfrm>
          <a:prstGeom prst="roundRect">
            <a:avLst>
              <a:gd name="adj" fmla="val 16667"/>
            </a:avLst>
          </a:prstGeom>
          <a:blipFill rotWithShape="1">
            <a:blip r:embed="rId3">
              <a:alphaModFix/>
            </a:blip>
            <a:stretch>
              <a:fillRect l="-19998" r="8998"/>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9"/>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LA GESTIÓN DE </a:t>
            </a:r>
            <a:r>
              <a:rPr lang="en-US" sz="2800" b="1" i="0" u="none" strike="noStrike" cap="none">
                <a:solidFill>
                  <a:srgbClr val="A93501"/>
                </a:solidFill>
                <a:latin typeface="Calibri"/>
                <a:ea typeface="Calibri"/>
                <a:cs typeface="Calibri"/>
                <a:sym typeface="Calibri"/>
              </a:rPr>
              <a:t>LOS CONDUCTORES</a:t>
            </a:r>
            <a:endParaRPr sz="3100" b="1" i="0" u="none" strike="noStrike" cap="none">
              <a:solidFill>
                <a:srgbClr val="A93501"/>
              </a:solidFill>
              <a:latin typeface="Calibri"/>
              <a:ea typeface="Calibri"/>
              <a:cs typeface="Calibri"/>
              <a:sym typeface="Calibri"/>
            </a:endParaRPr>
          </a:p>
        </p:txBody>
      </p:sp>
      <p:sp>
        <p:nvSpPr>
          <p:cNvPr id="188" name="Google Shape;188;p19"/>
          <p:cNvSpPr txBox="1"/>
          <p:nvPr/>
        </p:nvSpPr>
        <p:spPr>
          <a:xfrm>
            <a:off x="488515" y="2041741"/>
            <a:ext cx="5937337" cy="44935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Sin duda, uno de las cosas más difíciles en toda operación es la gestión de personas, y cuando hablamos de los conductores, hay aspectos que le aportan aún mayor dificultad. </a:t>
            </a:r>
            <a:endParaRPr/>
          </a:p>
          <a:p>
            <a:pPr marL="0" marR="0" lvl="0" indent="0" algn="just" rtl="0">
              <a:lnSpc>
                <a:spcPct val="100000"/>
              </a:lnSpc>
              <a:spcBef>
                <a:spcPts val="0"/>
              </a:spcBef>
              <a:spcAft>
                <a:spcPts val="0"/>
              </a:spcAft>
              <a:buNone/>
            </a:pPr>
            <a:endParaRPr sz="1300" b="0" i="0" u="sng"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La Soledad del Conductor: </a:t>
            </a:r>
            <a:r>
              <a:rPr lang="en-US" sz="1300" b="0" i="0" u="none" strike="noStrike" cap="none">
                <a:solidFill>
                  <a:srgbClr val="000000"/>
                </a:solidFill>
                <a:latin typeface="Calibri"/>
                <a:ea typeface="Calibri"/>
                <a:cs typeface="Calibri"/>
                <a:sym typeface="Calibri"/>
              </a:rPr>
              <a:t>Un conductor de larga distancia pasa mucho tiempo solo, conduciendo su vehículo en zonas aisladas o alejadas, lo que genera que deba mantener constantemente mucho autocontrol.</a:t>
            </a:r>
            <a:endParaRPr/>
          </a:p>
          <a:p>
            <a:pPr marL="285750" marR="0" lvl="0" indent="-203200" algn="just"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El contacto con el cliente: </a:t>
            </a:r>
            <a:r>
              <a:rPr lang="en-US" sz="1300" b="0" i="0" u="none" strike="noStrike" cap="none">
                <a:solidFill>
                  <a:srgbClr val="000000"/>
                </a:solidFill>
                <a:latin typeface="Calibri"/>
                <a:ea typeface="Calibri"/>
                <a:cs typeface="Calibri"/>
                <a:sym typeface="Calibri"/>
              </a:rPr>
              <a:t>En la mayoría de las operaciones, el conductor es la única persona de la empresa que tiene contacto con el cliente final, aún más hoy en día con el crecimiento de las ventas por internet y la entrega a domicilio.</a:t>
            </a:r>
            <a:endParaRPr/>
          </a:p>
          <a:p>
            <a:pPr marL="285750" marR="0" lvl="0" indent="-203200" algn="just"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Conocimiento del vehículo: </a:t>
            </a:r>
            <a:r>
              <a:rPr lang="en-US" sz="1300" b="0" i="0" u="none" strike="noStrike" cap="none">
                <a:solidFill>
                  <a:srgbClr val="000000"/>
                </a:solidFill>
                <a:latin typeface="Calibri"/>
                <a:ea typeface="Calibri"/>
                <a:cs typeface="Calibri"/>
                <a:sym typeface="Calibri"/>
              </a:rPr>
              <a:t>Muchas empresas rotan constantemente a los conductores con respecto al vehículo que conducen, esto en algunos casos puede ser contraproducente, ya que el conductor debe conocer bien su vehículo para operarlo de la mejor manera.</a:t>
            </a:r>
            <a:endParaRPr/>
          </a:p>
          <a:p>
            <a:pPr marL="214313" marR="0" lvl="0" indent="-131763" algn="just" rtl="0">
              <a:lnSpc>
                <a:spcPct val="100000"/>
              </a:lnSpc>
              <a:spcBef>
                <a:spcPts val="0"/>
              </a:spcBef>
              <a:spcAft>
                <a:spcPts val="0"/>
              </a:spcAft>
              <a:buClr>
                <a:srgbClr val="000000"/>
              </a:buClr>
              <a:buSzPts val="1300"/>
              <a:buFont typeface="Arial"/>
              <a:buNone/>
            </a:pPr>
            <a:endParaRPr sz="1300" b="0" i="0" u="sng"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Estos son sólo algunos aspectos a considerar, sin dudas que existen muchos otros. En general, un Supervisor de Operaciones habitualmente trabaja con un grupo no mayor de 20 conductores, puesto que se generan complejidades en la relación, sin embargo, es importante que haya apoyo de Prevención de Riesgos y de otras áreas administrativas para la gestión del este equipo.</a:t>
            </a:r>
            <a:endParaRPr/>
          </a:p>
        </p:txBody>
      </p:sp>
      <p:sp>
        <p:nvSpPr>
          <p:cNvPr id="189" name="Google Shape;189;p19"/>
          <p:cNvSpPr/>
          <p:nvPr/>
        </p:nvSpPr>
        <p:spPr>
          <a:xfrm>
            <a:off x="6733310" y="3491344"/>
            <a:ext cx="3690850" cy="3615931"/>
          </a:xfrm>
          <a:prstGeom prst="roundRect">
            <a:avLst>
              <a:gd name="adj" fmla="val 16667"/>
            </a:avLst>
          </a:prstGeom>
          <a:blipFill rotWithShape="1">
            <a:blip r:embed="rId3">
              <a:alphaModFix/>
            </a:blip>
            <a:stretch>
              <a:fillRect l="-22999"/>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0"/>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LA GESTIÓN </a:t>
            </a:r>
            <a:r>
              <a:rPr lang="en-US" sz="2800" b="1" i="0" u="none" strike="noStrike" cap="none">
                <a:solidFill>
                  <a:srgbClr val="A93501"/>
                </a:solidFill>
                <a:latin typeface="Calibri"/>
                <a:ea typeface="Calibri"/>
                <a:cs typeface="Calibri"/>
                <a:sym typeface="Calibri"/>
              </a:rPr>
              <a:t>LOGÍSTICA EN EL TRANSPORTE</a:t>
            </a:r>
            <a:endParaRPr sz="3100" b="1" i="0" u="none" strike="noStrike" cap="none">
              <a:solidFill>
                <a:srgbClr val="A93501"/>
              </a:solidFill>
              <a:latin typeface="Calibri"/>
              <a:ea typeface="Calibri"/>
              <a:cs typeface="Calibri"/>
              <a:sym typeface="Calibri"/>
            </a:endParaRPr>
          </a:p>
        </p:txBody>
      </p:sp>
      <p:sp>
        <p:nvSpPr>
          <p:cNvPr id="195" name="Google Shape;195;p20"/>
          <p:cNvSpPr txBox="1"/>
          <p:nvPr/>
        </p:nvSpPr>
        <p:spPr>
          <a:xfrm>
            <a:off x="488515" y="2041741"/>
            <a:ext cx="5937337" cy="409342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¿Lograré cargar a tiempo? ¿Si llego a la hora al cliente me descargarán de inmediato? ¿A qué ritmo de velocidad debo viajar para tener el mejor rendimiento y al mismo tiempo llegar a la hora señalada?</a:t>
            </a:r>
            <a:endParaRPr/>
          </a:p>
          <a:p>
            <a:pPr marL="0" marR="0" lvl="0" indent="0" algn="just"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Son muchas las preguntas que nos hacemos y que debemos trabajar para que la Logística del viaje salga de la mejor manera posible, sin embargo, contar con ciertos aspectos previos ya diseñados nos puede ayudar a evitar no cumplir:</a:t>
            </a:r>
            <a:endParaRPr/>
          </a:p>
          <a:p>
            <a:pPr marL="0" marR="0" lvl="0" indent="0" algn="just"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Viáticos: </a:t>
            </a:r>
            <a:r>
              <a:rPr lang="en-US" sz="1300" b="0" i="0" u="none" strike="noStrike" cap="none">
                <a:solidFill>
                  <a:srgbClr val="000000"/>
                </a:solidFill>
                <a:latin typeface="Calibri"/>
                <a:ea typeface="Calibri"/>
                <a:cs typeface="Calibri"/>
                <a:sym typeface="Calibri"/>
              </a:rPr>
              <a:t>Un conductor debe pagar peajes, alojamiento, comidas y otros gastos en el viaje, tener los viáticos listos o generar un sistema de rendiciones o de contrataciones de estos insumos es crítico para la buena realización del viaje.</a:t>
            </a:r>
            <a:endParaRPr/>
          </a:p>
          <a:p>
            <a:pPr marL="285750" marR="0" lvl="0" indent="-203200" algn="just"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Documentos: </a:t>
            </a:r>
            <a:r>
              <a:rPr lang="en-US" sz="1300" b="0" i="0" u="none" strike="noStrike" cap="none">
                <a:solidFill>
                  <a:srgbClr val="000000"/>
                </a:solidFill>
                <a:latin typeface="Calibri"/>
                <a:ea typeface="Calibri"/>
                <a:cs typeface="Calibri"/>
                <a:sym typeface="Calibri"/>
              </a:rPr>
              <a:t>La gestión de la documentación del vehículo, conductor y carga debe estar realizada con anticipación a la hora del viaje.</a:t>
            </a:r>
            <a:endParaRPr/>
          </a:p>
          <a:p>
            <a:pPr marL="285750" marR="0" lvl="0" indent="-203200" algn="just"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85750" marR="0" lvl="0" indent="-285750" algn="just"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Planificación de la ruta: </a:t>
            </a:r>
            <a:r>
              <a:rPr lang="en-US" sz="1300" b="0" i="0" u="none" strike="noStrike" cap="none">
                <a:solidFill>
                  <a:srgbClr val="000000"/>
                </a:solidFill>
                <a:latin typeface="Calibri"/>
                <a:ea typeface="Calibri"/>
                <a:cs typeface="Calibri"/>
                <a:sym typeface="Calibri"/>
              </a:rPr>
              <a:t>El viaje y los puntos de paso del mismo deben estar planificados con anticipación, así como también las zonas de descanso y alimentación. De esta manera, el conducto no deberá preocuparse de estos aspectos, evitando que estacione en zonas no adecuadas o incluso que genere maniobras arriesgadas por desconocimiento.</a:t>
            </a:r>
            <a:endParaRPr/>
          </a:p>
        </p:txBody>
      </p:sp>
      <p:sp>
        <p:nvSpPr>
          <p:cNvPr id="196" name="Google Shape;196;p20"/>
          <p:cNvSpPr/>
          <p:nvPr/>
        </p:nvSpPr>
        <p:spPr>
          <a:xfrm>
            <a:off x="6733310" y="3491344"/>
            <a:ext cx="3690850" cy="3615931"/>
          </a:xfrm>
          <a:prstGeom prst="roundRect">
            <a:avLst>
              <a:gd name="adj" fmla="val 16667"/>
            </a:avLst>
          </a:prstGeom>
          <a:blipFill rotWithShape="1">
            <a:blip r:embed="rId3">
              <a:alphaModFix/>
            </a:blip>
            <a:stretch>
              <a:fillRect l="-14999" r="-1599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21"/>
          <p:cNvGrpSpPr/>
          <p:nvPr/>
        </p:nvGrpSpPr>
        <p:grpSpPr>
          <a:xfrm>
            <a:off x="2035277" y="2911885"/>
            <a:ext cx="6999671" cy="2696553"/>
            <a:chOff x="4461133" y="3098700"/>
            <a:chExt cx="4657800" cy="1525000"/>
          </a:xfrm>
        </p:grpSpPr>
        <p:sp>
          <p:nvSpPr>
            <p:cNvPr id="202" name="Google Shape;202;p21"/>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3" name="Google Shape;203;p21"/>
            <p:cNvSpPr txBox="1"/>
            <p:nvPr/>
          </p:nvSpPr>
          <p:spPr>
            <a:xfrm>
              <a:off x="5331311" y="3625505"/>
              <a:ext cx="358512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000" b="1" i="0" u="none" strike="noStrike" cap="none">
                  <a:solidFill>
                    <a:srgbClr val="A93501"/>
                  </a:solidFill>
                  <a:latin typeface="Calibri"/>
                  <a:ea typeface="Calibri"/>
                  <a:cs typeface="Calibri"/>
                  <a:sym typeface="Calibri"/>
                </a:rPr>
                <a:t>GESTIÓN </a:t>
              </a:r>
              <a:r>
                <a:rPr lang="en-US" sz="2000" b="1" i="0" u="none" strike="noStrike" cap="none">
                  <a:solidFill>
                    <a:srgbClr val="ED6B00"/>
                  </a:solidFill>
                  <a:latin typeface="Calibri"/>
                  <a:ea typeface="Calibri"/>
                  <a:cs typeface="Calibri"/>
                  <a:sym typeface="Calibri"/>
                </a:rPr>
                <a:t>DE INDICADORES</a:t>
              </a:r>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Ahora realizaremos una actividad que nos permita consolidar los temas revisados. Para ello, descargue la actividad </a:t>
              </a:r>
              <a:r>
                <a:rPr lang="en-US" sz="1600" b="1" i="0" u="none" strike="noStrike" cap="none">
                  <a:solidFill>
                    <a:srgbClr val="ED6B00"/>
                  </a:solidFill>
                  <a:latin typeface="Calibri"/>
                  <a:ea typeface="Calibri"/>
                  <a:cs typeface="Calibri"/>
                  <a:sym typeface="Calibri"/>
                </a:rPr>
                <a:t>¿Cuánto aprendimos 1?</a:t>
              </a:r>
              <a:r>
                <a:rPr lang="en-US" sz="1600" b="0" i="0" u="none" strike="noStrike" cap="none">
                  <a:solidFill>
                    <a:srgbClr val="000000"/>
                  </a:solidFill>
                  <a:latin typeface="Calibri"/>
                  <a:ea typeface="Calibri"/>
                  <a:cs typeface="Calibri"/>
                  <a:sym typeface="Calibri"/>
                </a:rPr>
                <a:t> y siga las instrucciones.</a:t>
              </a:r>
              <a:endParaRPr/>
            </a:p>
            <a:p>
              <a:pPr marL="0" marR="0" lvl="0" indent="0" algn="l" rtl="0">
                <a:lnSpc>
                  <a:spcPct val="115000"/>
                </a:lnSpc>
                <a:spcBef>
                  <a:spcPts val="450"/>
                </a:spcBef>
                <a:spcAft>
                  <a:spcPts val="0"/>
                </a:spcAft>
                <a:buClr>
                  <a:srgbClr val="000000"/>
                </a:buClr>
                <a:buSzPts val="1600"/>
                <a:buFont typeface="Arial"/>
                <a:buNone/>
              </a:pPr>
              <a:endParaRPr sz="1600" b="1" i="0" u="none" strike="noStrike" cap="none">
                <a:solidFill>
                  <a:srgbClr val="ED6B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ED6B00"/>
                  </a:solidFill>
                  <a:latin typeface="Calibri"/>
                  <a:ea typeface="Calibri"/>
                  <a:cs typeface="Calibri"/>
                  <a:sym typeface="Calibri"/>
                </a:rPr>
                <a:t>¡Vamos a trabajar!</a:t>
              </a:r>
              <a:endParaRPr sz="1600" b="1" i="0" u="none" strike="noStrike" cap="none">
                <a:solidFill>
                  <a:srgbClr val="ED6B00"/>
                </a:solidFill>
                <a:latin typeface="Calibri"/>
                <a:ea typeface="Calibri"/>
                <a:cs typeface="Calibri"/>
                <a:sym typeface="Calibri"/>
              </a:endParaRPr>
            </a:p>
          </p:txBody>
        </p:sp>
      </p:grpSp>
      <p:sp>
        <p:nvSpPr>
          <p:cNvPr id="204" name="Google Shape;204;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¿CUÁNTO APRENDIMOS?</a:t>
            </a:r>
            <a:endParaRPr sz="3100" b="1" i="0" u="none" strike="noStrike" cap="none">
              <a:solidFill>
                <a:srgbClr val="ED6B00"/>
              </a:solidFill>
              <a:latin typeface="Calibri"/>
              <a:ea typeface="Calibri"/>
              <a:cs typeface="Calibri"/>
              <a:sym typeface="Calibri"/>
            </a:endParaRPr>
          </a:p>
        </p:txBody>
      </p:sp>
      <p:sp>
        <p:nvSpPr>
          <p:cNvPr id="205" name="Google Shape;205;p21"/>
          <p:cNvSpPr txBox="1"/>
          <p:nvPr/>
        </p:nvSpPr>
        <p:spPr>
          <a:xfrm>
            <a:off x="366450" y="1229932"/>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REVISEMOS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pic>
        <p:nvPicPr>
          <p:cNvPr id="206" name="Google Shape;206;p21"/>
          <p:cNvPicPr preferRelativeResize="0"/>
          <p:nvPr/>
        </p:nvPicPr>
        <p:blipFill rotWithShape="1">
          <a:blip r:embed="rId3">
            <a:alphaModFix/>
          </a:blip>
          <a:srcRect/>
          <a:stretch/>
        </p:blipFill>
        <p:spPr>
          <a:xfrm>
            <a:off x="530942" y="2715213"/>
            <a:ext cx="2812026" cy="3182572"/>
          </a:xfrm>
          <a:prstGeom prst="rect">
            <a:avLst/>
          </a:prstGeom>
          <a:noFill/>
          <a:ln>
            <a:noFill/>
          </a:ln>
        </p:spPr>
      </p:pic>
      <p:pic>
        <p:nvPicPr>
          <p:cNvPr id="207" name="Google Shape;207;p21"/>
          <p:cNvPicPr preferRelativeResize="0"/>
          <p:nvPr/>
        </p:nvPicPr>
        <p:blipFill rotWithShape="1">
          <a:blip r:embed="rId4">
            <a:alphaModFix/>
          </a:blip>
          <a:srcRect/>
          <a:stretch/>
        </p:blipFill>
        <p:spPr>
          <a:xfrm>
            <a:off x="7228123" y="5063613"/>
            <a:ext cx="1705019" cy="1272246"/>
          </a:xfrm>
          <a:prstGeom prst="rect">
            <a:avLst/>
          </a:prstGeom>
          <a:noFill/>
          <a:ln>
            <a:noFill/>
          </a:ln>
        </p:spPr>
      </p:pic>
      <p:pic>
        <p:nvPicPr>
          <p:cNvPr id="208" name="Google Shape;208;p21"/>
          <p:cNvPicPr preferRelativeResize="0"/>
          <p:nvPr/>
        </p:nvPicPr>
        <p:blipFill rotWithShape="1">
          <a:blip r:embed="rId5">
            <a:alphaModFix/>
          </a:blip>
          <a:srcRect/>
          <a:stretch/>
        </p:blipFill>
        <p:spPr>
          <a:xfrm>
            <a:off x="5474444" y="5389023"/>
            <a:ext cx="1651873" cy="884514"/>
          </a:xfrm>
          <a:prstGeom prst="rect">
            <a:avLst/>
          </a:prstGeom>
          <a:noFill/>
          <a:ln>
            <a:noFill/>
          </a:ln>
        </p:spPr>
      </p:pic>
      <p:sp>
        <p:nvSpPr>
          <p:cNvPr id="209" name="Google Shape;209;p21"/>
          <p:cNvSpPr txBox="1"/>
          <p:nvPr/>
        </p:nvSpPr>
        <p:spPr>
          <a:xfrm>
            <a:off x="4125175" y="1184197"/>
            <a:ext cx="83513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a:solidFill>
                  <a:srgbClr val="FFB375"/>
                </a:solidFill>
                <a:latin typeface="Calibri"/>
                <a:ea typeface="Calibri"/>
                <a:cs typeface="Calibri"/>
                <a:sym typeface="Calibri"/>
              </a:rPr>
              <a:t>13</a:t>
            </a:r>
            <a:endParaRPr sz="5000" b="0" i="0" u="none" strike="noStrike" cap="none">
              <a:solidFill>
                <a:srgbClr val="FFB375"/>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2"/>
          <p:cNvPicPr preferRelativeResize="0"/>
          <p:nvPr/>
        </p:nvPicPr>
        <p:blipFill rotWithShape="1">
          <a:blip r:embed="rId3">
            <a:alphaModFix/>
          </a:blip>
          <a:srcRect/>
          <a:stretch/>
        </p:blipFill>
        <p:spPr>
          <a:xfrm flipH="1">
            <a:off x="10411670" y="3791174"/>
            <a:ext cx="1661427" cy="2699819"/>
          </a:xfrm>
          <a:prstGeom prst="rect">
            <a:avLst/>
          </a:prstGeom>
          <a:noFill/>
          <a:ln>
            <a:noFill/>
          </a:ln>
        </p:spPr>
      </p:pic>
      <p:sp>
        <p:nvSpPr>
          <p:cNvPr id="215" name="Google Shape;215;p22"/>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LAS HERRAMIENTAS DE </a:t>
            </a:r>
            <a:r>
              <a:rPr lang="en-US" sz="2800" b="1" i="0" u="none" strike="noStrike" cap="none">
                <a:solidFill>
                  <a:srgbClr val="A93501"/>
                </a:solidFill>
                <a:latin typeface="Calibri"/>
                <a:ea typeface="Calibri"/>
                <a:cs typeface="Calibri"/>
                <a:sym typeface="Calibri"/>
              </a:rPr>
              <a:t>CONTROL DE GESTIÓN</a:t>
            </a:r>
            <a:endParaRPr sz="3100" b="1" i="0" u="none" strike="noStrike" cap="none">
              <a:solidFill>
                <a:srgbClr val="A93501"/>
              </a:solidFill>
              <a:latin typeface="Calibri"/>
              <a:ea typeface="Calibri"/>
              <a:cs typeface="Calibri"/>
              <a:sym typeface="Calibri"/>
            </a:endParaRPr>
          </a:p>
        </p:txBody>
      </p:sp>
      <p:sp>
        <p:nvSpPr>
          <p:cNvPr id="216" name="Google Shape;216;p22"/>
          <p:cNvSpPr txBox="1"/>
          <p:nvPr/>
        </p:nvSpPr>
        <p:spPr>
          <a:xfrm>
            <a:off x="488515" y="2041742"/>
            <a:ext cx="7841293" cy="73866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La </a:t>
            </a:r>
            <a:r>
              <a:rPr lang="en-US" sz="1400" b="1" i="0" u="none" strike="noStrike" cap="none">
                <a:solidFill>
                  <a:srgbClr val="000000"/>
                </a:solidFill>
                <a:latin typeface="Calibri"/>
                <a:ea typeface="Calibri"/>
                <a:cs typeface="Calibri"/>
                <a:sym typeface="Calibri"/>
              </a:rPr>
              <a:t>Lista de Chequeo </a:t>
            </a:r>
            <a:r>
              <a:rPr lang="en-US" sz="1400" b="0" i="0" u="none" strike="noStrike" cap="none">
                <a:solidFill>
                  <a:srgbClr val="000000"/>
                </a:solidFill>
                <a:latin typeface="Calibri"/>
                <a:ea typeface="Calibri"/>
                <a:cs typeface="Calibri"/>
                <a:sym typeface="Calibri"/>
              </a:rPr>
              <a:t>es una de las principales herramientas de Control de Gestión en el Transporte, especialmente para verificar que el vehículo tenga todos los implementos funcionando correctamente. De la misma manera, sirve para verificar que esté toda la documentación en el vehículo y al día. Ejemplo:</a:t>
            </a:r>
            <a:endParaRPr/>
          </a:p>
        </p:txBody>
      </p:sp>
      <p:graphicFrame>
        <p:nvGraphicFramePr>
          <p:cNvPr id="217" name="Google Shape;217;p22"/>
          <p:cNvGraphicFramePr/>
          <p:nvPr/>
        </p:nvGraphicFramePr>
        <p:xfrm>
          <a:off x="452175" y="2956143"/>
          <a:ext cx="3000000" cy="3000000"/>
        </p:xfrm>
        <a:graphic>
          <a:graphicData uri="http://schemas.openxmlformats.org/drawingml/2006/table">
            <a:tbl>
              <a:tblPr firstRow="1" bandRow="1">
                <a:noFill/>
                <a:tableStyleId>{83E9D6B4-F297-4C10-8212-D52A20538918}</a:tableStyleId>
              </a:tblPr>
              <a:tblGrid>
                <a:gridCol w="4952575">
                  <a:extLst>
                    <a:ext uri="{9D8B030D-6E8A-4147-A177-3AD203B41FA5}">
                      <a16:colId xmlns:a16="http://schemas.microsoft.com/office/drawing/2014/main" val="20000"/>
                    </a:ext>
                  </a:extLst>
                </a:gridCol>
                <a:gridCol w="499275">
                  <a:extLst>
                    <a:ext uri="{9D8B030D-6E8A-4147-A177-3AD203B41FA5}">
                      <a16:colId xmlns:a16="http://schemas.microsoft.com/office/drawing/2014/main" val="20001"/>
                    </a:ext>
                  </a:extLst>
                </a:gridCol>
                <a:gridCol w="556250">
                  <a:extLst>
                    <a:ext uri="{9D8B030D-6E8A-4147-A177-3AD203B41FA5}">
                      <a16:colId xmlns:a16="http://schemas.microsoft.com/office/drawing/2014/main" val="20002"/>
                    </a:ext>
                  </a:extLst>
                </a:gridCol>
                <a:gridCol w="922850">
                  <a:extLst>
                    <a:ext uri="{9D8B030D-6E8A-4147-A177-3AD203B41FA5}">
                      <a16:colId xmlns:a16="http://schemas.microsoft.com/office/drawing/2014/main" val="20003"/>
                    </a:ext>
                  </a:extLst>
                </a:gridCol>
                <a:gridCol w="1289450">
                  <a:extLst>
                    <a:ext uri="{9D8B030D-6E8A-4147-A177-3AD203B41FA5}">
                      <a16:colId xmlns:a16="http://schemas.microsoft.com/office/drawing/2014/main" val="20004"/>
                    </a:ext>
                  </a:extLst>
                </a:gridCol>
              </a:tblGrid>
              <a:tr h="437350">
                <a:tc gridSpan="5">
                  <a:txBody>
                    <a:bodyPr/>
                    <a:lstStyle/>
                    <a:p>
                      <a:pPr marL="0" marR="0" lvl="0" indent="0" algn="l" rtl="0">
                        <a:lnSpc>
                          <a:spcPct val="100000"/>
                        </a:lnSpc>
                        <a:spcBef>
                          <a:spcPts val="0"/>
                        </a:spcBef>
                        <a:spcAft>
                          <a:spcPts val="0"/>
                        </a:spcAft>
                        <a:buNone/>
                      </a:pPr>
                      <a:r>
                        <a:rPr lang="en-US" sz="1400" u="none" strike="noStrike" cap="none">
                          <a:latin typeface="Calibri"/>
                          <a:ea typeface="Calibri"/>
                          <a:cs typeface="Calibri"/>
                          <a:sym typeface="Calibri"/>
                        </a:rPr>
                        <a:t>PREVIO A LA DESCARGA</a:t>
                      </a:r>
                      <a:endParaRPr sz="1400" u="none" strike="noStrike" cap="none">
                        <a:latin typeface="Calibri"/>
                        <a:ea typeface="Calibri"/>
                        <a:cs typeface="Calibri"/>
                        <a:sym typeface="Calibri"/>
                      </a:endParaRPr>
                    </a:p>
                  </a:txBody>
                  <a:tcPr marL="68575" marR="68575" marT="34300" marB="34300" anchor="ctr">
                    <a:solidFill>
                      <a:srgbClr val="ED6B00"/>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278125">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ITEM</a:t>
                      </a: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SI</a:t>
                      </a: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NO</a:t>
                      </a: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PUNTAJE</a:t>
                      </a: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Puntaje Máximo</a:t>
                      </a:r>
                      <a:endParaRPr sz="1200" u="none" strike="noStrike" cap="none">
                        <a:latin typeface="Calibri"/>
                        <a:ea typeface="Calibri"/>
                        <a:cs typeface="Calibri"/>
                        <a:sym typeface="Calibri"/>
                      </a:endParaRPr>
                    </a:p>
                  </a:txBody>
                  <a:tcPr marL="68575" marR="68575" marT="34300" marB="34300">
                    <a:solidFill>
                      <a:schemeClr val="accent1"/>
                    </a:solidFill>
                  </a:tcPr>
                </a:tc>
                <a:extLst>
                  <a:ext uri="{0D108BD9-81ED-4DB2-BD59-A6C34878D82A}">
                    <a16:rowId xmlns:a16="http://schemas.microsoft.com/office/drawing/2014/main" val="10001"/>
                  </a:ext>
                </a:extLst>
              </a:tr>
              <a:tr h="377200">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Conductor identifica zona de estacionamiento de vehículos y realiza maniobras de estacionamiento con apoyo de personal 2 de EdS o CI.</a:t>
                      </a: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2</a:t>
                      </a:r>
                      <a:endParaRPr sz="1200" u="none" strike="noStrike" cap="none">
                        <a:latin typeface="Calibri"/>
                        <a:ea typeface="Calibri"/>
                        <a:cs typeface="Calibri"/>
                        <a:sym typeface="Calibri"/>
                      </a:endParaRPr>
                    </a:p>
                  </a:txBody>
                  <a:tcPr marL="68575" marR="68575" marT="34300" marB="34300">
                    <a:solidFill>
                      <a:srgbClr val="FFDDB2"/>
                    </a:solidFill>
                  </a:tcPr>
                </a:tc>
                <a:extLst>
                  <a:ext uri="{0D108BD9-81ED-4DB2-BD59-A6C34878D82A}">
                    <a16:rowId xmlns:a16="http://schemas.microsoft.com/office/drawing/2014/main" val="10002"/>
                  </a:ext>
                </a:extLst>
              </a:tr>
              <a:tr h="377200">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Conductor apaga motor, luces, activa maxi, baja de cabina con tres puntos de apoyo y acciona corta corriente.</a:t>
                      </a: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2</a:t>
                      </a:r>
                      <a:endParaRPr sz="1200" u="none" strike="noStrike" cap="none">
                        <a:latin typeface="Calibri"/>
                        <a:ea typeface="Calibri"/>
                        <a:cs typeface="Calibri"/>
                        <a:sym typeface="Calibri"/>
                      </a:endParaRPr>
                    </a:p>
                  </a:txBody>
                  <a:tcPr marL="68575" marR="68575" marT="34300" marB="34300">
                    <a:solidFill>
                      <a:schemeClr val="accent1"/>
                    </a:solidFill>
                  </a:tcPr>
                </a:tc>
                <a:extLst>
                  <a:ext uri="{0D108BD9-81ED-4DB2-BD59-A6C34878D82A}">
                    <a16:rowId xmlns:a16="http://schemas.microsoft.com/office/drawing/2014/main" val="10003"/>
                  </a:ext>
                </a:extLst>
              </a:tr>
              <a:tr h="377200">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Conductor porta uniforme Enex y utiliza calzado de seguridad, lentes herméticos, guantes de nitrilo, casco y geólogo naranjo.</a:t>
                      </a: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3</a:t>
                      </a:r>
                      <a:endParaRPr sz="1200" u="none" strike="noStrike" cap="none">
                        <a:latin typeface="Calibri"/>
                        <a:ea typeface="Calibri"/>
                        <a:cs typeface="Calibri"/>
                        <a:sym typeface="Calibri"/>
                      </a:endParaRPr>
                    </a:p>
                  </a:txBody>
                  <a:tcPr marL="68575" marR="68575" marT="34300" marB="34300">
                    <a:solidFill>
                      <a:srgbClr val="FFDDB2"/>
                    </a:solidFill>
                  </a:tcPr>
                </a:tc>
                <a:extLst>
                  <a:ext uri="{0D108BD9-81ED-4DB2-BD59-A6C34878D82A}">
                    <a16:rowId xmlns:a16="http://schemas.microsoft.com/office/drawing/2014/main" val="10004"/>
                  </a:ext>
                </a:extLst>
              </a:tr>
              <a:tr h="377200">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Conductor instala cuñas, 1 extintor próximo válvulas API, letrero de descarga de combustible y delimita con 6 conos.</a:t>
                      </a: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3</a:t>
                      </a:r>
                      <a:endParaRPr sz="1200" u="none" strike="noStrike" cap="none">
                        <a:latin typeface="Calibri"/>
                        <a:ea typeface="Calibri"/>
                        <a:cs typeface="Calibri"/>
                        <a:sym typeface="Calibri"/>
                      </a:endParaRPr>
                    </a:p>
                  </a:txBody>
                  <a:tcPr marL="68575" marR="68575" marT="34300" marB="34300">
                    <a:solidFill>
                      <a:schemeClr val="accent1"/>
                    </a:solidFill>
                  </a:tcPr>
                </a:tc>
                <a:extLst>
                  <a:ext uri="{0D108BD9-81ED-4DB2-BD59-A6C34878D82A}">
                    <a16:rowId xmlns:a16="http://schemas.microsoft.com/office/drawing/2014/main" val="10005"/>
                  </a:ext>
                </a:extLst>
              </a:tr>
              <a:tr h="377200">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Conductor verifica que personal de EdS o CI instala 2 baldes con arena y 1 extintor y delimita con barreras (7 metros alrededor de equipo)</a:t>
                      </a: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4</a:t>
                      </a:r>
                      <a:endParaRPr sz="1200" u="none" strike="noStrike" cap="none">
                        <a:latin typeface="Calibri"/>
                        <a:ea typeface="Calibri"/>
                        <a:cs typeface="Calibri"/>
                        <a:sym typeface="Calibri"/>
                      </a:endParaRPr>
                    </a:p>
                  </a:txBody>
                  <a:tcPr marL="68575" marR="68575" marT="34300" marB="34300">
                    <a:solidFill>
                      <a:srgbClr val="FFDDB2"/>
                    </a:solidFill>
                  </a:tcPr>
                </a:tc>
                <a:extLst>
                  <a:ext uri="{0D108BD9-81ED-4DB2-BD59-A6C34878D82A}">
                    <a16:rowId xmlns:a16="http://schemas.microsoft.com/office/drawing/2014/main" val="10006"/>
                  </a:ext>
                </a:extLst>
              </a:tr>
              <a:tr h="377200">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Conductor verifica si hay fuentes de ignición a menos de 7 metros del lugar de descarga (celulares, cigarrillos etc.)</a:t>
                      </a: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chemeClr val="accent1"/>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3</a:t>
                      </a:r>
                      <a:endParaRPr sz="1200" u="none" strike="noStrike" cap="none">
                        <a:latin typeface="Calibri"/>
                        <a:ea typeface="Calibri"/>
                        <a:cs typeface="Calibri"/>
                        <a:sym typeface="Calibri"/>
                      </a:endParaRPr>
                    </a:p>
                  </a:txBody>
                  <a:tcPr marL="68575" marR="68575" marT="34300" marB="34300">
                    <a:solidFill>
                      <a:schemeClr val="accent1"/>
                    </a:solidFill>
                  </a:tcPr>
                </a:tc>
                <a:extLst>
                  <a:ext uri="{0D108BD9-81ED-4DB2-BD59-A6C34878D82A}">
                    <a16:rowId xmlns:a16="http://schemas.microsoft.com/office/drawing/2014/main" val="10007"/>
                  </a:ext>
                </a:extLst>
              </a:tr>
              <a:tr h="278125">
                <a:tc>
                  <a:txBody>
                    <a:bodyPr/>
                    <a:lstStyle/>
                    <a:p>
                      <a:pPr marL="0" marR="0" lvl="0" indent="0" algn="l" rtl="0">
                        <a:lnSpc>
                          <a:spcPct val="100000"/>
                        </a:lnSpc>
                        <a:spcBef>
                          <a:spcPts val="0"/>
                        </a:spcBef>
                        <a:spcAft>
                          <a:spcPts val="0"/>
                        </a:spcAft>
                        <a:buNone/>
                      </a:pPr>
                      <a:r>
                        <a:rPr lang="en-US" sz="1200" u="none" strike="noStrike" cap="none">
                          <a:latin typeface="Calibri"/>
                          <a:ea typeface="Calibri"/>
                          <a:cs typeface="Calibri"/>
                          <a:sym typeface="Calibri"/>
                        </a:rPr>
                        <a:t>Conductor abre caja de válvulas, verificando correcto frenado del equipo</a:t>
                      </a: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l" rtl="0">
                        <a:lnSpc>
                          <a:spcPct val="100000"/>
                        </a:lnSpc>
                        <a:spcBef>
                          <a:spcPts val="0"/>
                        </a:spcBef>
                        <a:spcAft>
                          <a:spcPts val="0"/>
                        </a:spcAft>
                        <a:buNone/>
                      </a:pPr>
                      <a:endParaRPr sz="1200" u="none" strike="noStrike" cap="none">
                        <a:latin typeface="Calibri"/>
                        <a:ea typeface="Calibri"/>
                        <a:cs typeface="Calibri"/>
                        <a:sym typeface="Calibri"/>
                      </a:endParaRPr>
                    </a:p>
                  </a:txBody>
                  <a:tcPr marL="68575" marR="68575" marT="34300" marB="34300">
                    <a:solidFill>
                      <a:srgbClr val="FFDDB2"/>
                    </a:solidFill>
                  </a:tcPr>
                </a:tc>
                <a:tc>
                  <a:txBody>
                    <a:bodyPr/>
                    <a:lstStyle/>
                    <a:p>
                      <a:pPr marL="0" marR="0" lvl="0" indent="0" algn="ctr" rtl="0">
                        <a:lnSpc>
                          <a:spcPct val="100000"/>
                        </a:lnSpc>
                        <a:spcBef>
                          <a:spcPts val="0"/>
                        </a:spcBef>
                        <a:spcAft>
                          <a:spcPts val="0"/>
                        </a:spcAft>
                        <a:buNone/>
                      </a:pPr>
                      <a:r>
                        <a:rPr lang="en-US" sz="1200" u="none" strike="noStrike" cap="none">
                          <a:latin typeface="Calibri"/>
                          <a:ea typeface="Calibri"/>
                          <a:cs typeface="Calibri"/>
                          <a:sym typeface="Calibri"/>
                        </a:rPr>
                        <a:t>3</a:t>
                      </a:r>
                      <a:endParaRPr sz="1200" u="none" strike="noStrike" cap="none">
                        <a:latin typeface="Calibri"/>
                        <a:ea typeface="Calibri"/>
                        <a:cs typeface="Calibri"/>
                        <a:sym typeface="Calibri"/>
                      </a:endParaRPr>
                    </a:p>
                  </a:txBody>
                  <a:tcPr marL="68575" marR="68575" marT="34300" marB="34300">
                    <a:solidFill>
                      <a:srgbClr val="FFDDB2"/>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3"/>
          <p:cNvPicPr preferRelativeResize="0"/>
          <p:nvPr/>
        </p:nvPicPr>
        <p:blipFill rotWithShape="1">
          <a:blip r:embed="rId3">
            <a:alphaModFix/>
          </a:blip>
          <a:srcRect b="7647"/>
          <a:stretch/>
        </p:blipFill>
        <p:spPr>
          <a:xfrm>
            <a:off x="5293206" y="1857808"/>
            <a:ext cx="3370722" cy="3328150"/>
          </a:xfrm>
          <a:prstGeom prst="rect">
            <a:avLst/>
          </a:prstGeom>
          <a:noFill/>
          <a:ln>
            <a:noFill/>
          </a:ln>
        </p:spPr>
      </p:pic>
      <p:sp>
        <p:nvSpPr>
          <p:cNvPr id="223" name="Google Shape;223;p23"/>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LAS HERRAMIENTAS DE </a:t>
            </a:r>
            <a:r>
              <a:rPr lang="en-US" sz="2800" b="1" i="0" u="none" strike="noStrike" cap="none">
                <a:solidFill>
                  <a:srgbClr val="A93501"/>
                </a:solidFill>
                <a:latin typeface="Calibri"/>
                <a:ea typeface="Calibri"/>
                <a:cs typeface="Calibri"/>
                <a:sym typeface="Calibri"/>
              </a:rPr>
              <a:t>CONTROL DE GESTIÓN</a:t>
            </a:r>
            <a:endParaRPr sz="3100" b="1" i="0" u="none" strike="noStrike" cap="none">
              <a:solidFill>
                <a:srgbClr val="A93501"/>
              </a:solidFill>
              <a:latin typeface="Calibri"/>
              <a:ea typeface="Calibri"/>
              <a:cs typeface="Calibri"/>
              <a:sym typeface="Calibri"/>
            </a:endParaRPr>
          </a:p>
        </p:txBody>
      </p:sp>
      <p:sp>
        <p:nvSpPr>
          <p:cNvPr id="224" name="Google Shape;224;p23"/>
          <p:cNvSpPr txBox="1"/>
          <p:nvPr/>
        </p:nvSpPr>
        <p:spPr>
          <a:xfrm>
            <a:off x="488515" y="2041742"/>
            <a:ext cx="4171167" cy="33239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Los puntos de control son muy utilizados en operaciones mineras o de tránsito hacia zonas aisladas de trabajo.</a:t>
            </a:r>
            <a:endParaRPr/>
          </a:p>
          <a:p>
            <a:pPr marL="0" marR="0" lvl="0" indent="0" algn="just"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Cuando un conductor tiene que recorrer 200 kilómetros en un día en un camino complejo, es habitual que haya puntos de control en los que se revise su condición y la del vehículo, especialmente para asegurar que no está yendo a una velocidad mayor a la permitida.</a:t>
            </a:r>
            <a:endParaRPr/>
          </a:p>
          <a:p>
            <a:pPr marL="0" marR="0" lvl="0" indent="0" algn="just"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También sirve para verificar que el conductor no presente síntomas de fatiga y a la vez reciba ayuda de alguien si ha tenido algún problema de salud o de otro tipo de emergencia.</a:t>
            </a:r>
            <a:endParaRPr/>
          </a:p>
        </p:txBody>
      </p:sp>
      <p:pic>
        <p:nvPicPr>
          <p:cNvPr id="225" name="Google Shape;225;p23" descr="Ilust-ppt-10.png"/>
          <p:cNvPicPr preferRelativeResize="0"/>
          <p:nvPr/>
        </p:nvPicPr>
        <p:blipFill rotWithShape="1">
          <a:blip r:embed="rId4">
            <a:alphaModFix/>
          </a:blip>
          <a:srcRect/>
          <a:stretch/>
        </p:blipFill>
        <p:spPr>
          <a:xfrm>
            <a:off x="5648618" y="4490332"/>
            <a:ext cx="3062550" cy="33259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4"/>
          <p:cNvSpPr/>
          <p:nvPr/>
        </p:nvSpPr>
        <p:spPr>
          <a:xfrm>
            <a:off x="431624" y="2285848"/>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1" name="Google Shape;231;p2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ACTIVIDAD PRÁCTICA</a:t>
            </a:r>
            <a:endParaRPr sz="3100" b="1" i="0" u="none" strike="noStrike" cap="none">
              <a:solidFill>
                <a:srgbClr val="ED6B00"/>
              </a:solidFill>
              <a:latin typeface="Calibri"/>
              <a:ea typeface="Calibri"/>
              <a:cs typeface="Calibri"/>
              <a:sym typeface="Calibri"/>
            </a:endParaRPr>
          </a:p>
        </p:txBody>
      </p:sp>
      <p:sp>
        <p:nvSpPr>
          <p:cNvPr id="232" name="Google Shape;232;p24"/>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3" name="Google Shape;233;p2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234" name="Google Shape;234;p24"/>
          <p:cNvSpPr txBox="1"/>
          <p:nvPr/>
        </p:nvSpPr>
        <p:spPr>
          <a:xfrm>
            <a:off x="3670560" y="1209418"/>
            <a:ext cx="964070"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b="0" i="0" u="none" strike="noStrike" cap="none">
                <a:solidFill>
                  <a:srgbClr val="FFB375"/>
                </a:solidFill>
                <a:latin typeface="Calibri"/>
                <a:ea typeface="Calibri"/>
                <a:cs typeface="Calibri"/>
                <a:sym typeface="Calibri"/>
              </a:rPr>
              <a:t>13</a:t>
            </a:r>
            <a:endParaRPr sz="6000" b="0" i="0" u="none" strike="noStrike" cap="none">
              <a:solidFill>
                <a:srgbClr val="FFB375"/>
              </a:solidFill>
              <a:latin typeface="Calibri"/>
              <a:ea typeface="Calibri"/>
              <a:cs typeface="Calibri"/>
              <a:sym typeface="Calibri"/>
            </a:endParaRPr>
          </a:p>
        </p:txBody>
      </p:sp>
      <p:pic>
        <p:nvPicPr>
          <p:cNvPr id="235" name="Google Shape;235;p24"/>
          <p:cNvPicPr preferRelativeResize="0"/>
          <p:nvPr/>
        </p:nvPicPr>
        <p:blipFill rotWithShape="1">
          <a:blip r:embed="rId3">
            <a:alphaModFix/>
          </a:blip>
          <a:srcRect/>
          <a:stretch/>
        </p:blipFill>
        <p:spPr>
          <a:xfrm>
            <a:off x="2716056" y="3978569"/>
            <a:ext cx="6899892" cy="3974395"/>
          </a:xfrm>
          <a:prstGeom prst="rect">
            <a:avLst/>
          </a:prstGeom>
          <a:noFill/>
          <a:ln>
            <a:noFill/>
          </a:ln>
        </p:spPr>
      </p:pic>
      <p:sp>
        <p:nvSpPr>
          <p:cNvPr id="236" name="Google Shape;236;p24"/>
          <p:cNvSpPr txBox="1"/>
          <p:nvPr/>
        </p:nvSpPr>
        <p:spPr>
          <a:xfrm>
            <a:off x="958646" y="3758333"/>
            <a:ext cx="5329419" cy="774531"/>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000" b="1" i="0" u="none" strike="noStrike" cap="none">
                <a:solidFill>
                  <a:srgbClr val="A93501"/>
                </a:solidFill>
                <a:latin typeface="Calibri"/>
                <a:ea typeface="Calibri"/>
                <a:cs typeface="Calibri"/>
                <a:sym typeface="Calibri"/>
              </a:rPr>
              <a:t>GESTIÓN </a:t>
            </a:r>
            <a:r>
              <a:rPr lang="en-US" sz="2000" b="1" i="0" u="none" strike="noStrike" cap="none">
                <a:solidFill>
                  <a:srgbClr val="ED6B00"/>
                </a:solidFill>
                <a:latin typeface="Calibri"/>
                <a:ea typeface="Calibri"/>
                <a:cs typeface="Calibri"/>
                <a:sym typeface="Calibri"/>
              </a:rPr>
              <a:t>DE INDICADORES</a:t>
            </a:r>
            <a:endParaRPr/>
          </a:p>
          <a:p>
            <a:pPr marL="0" marR="0" lvl="0" indent="0" algn="l" rtl="0">
              <a:lnSpc>
                <a:spcPct val="115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Para consolidar los temas trabajados, reúnanse en equipos de trabajo, de no más de 4 integrantes, y descarguen el archivo </a:t>
            </a:r>
            <a:r>
              <a:rPr lang="en-US" sz="1600" b="1" i="0" u="none" strike="noStrike" cap="none">
                <a:solidFill>
                  <a:srgbClr val="ED6B00"/>
                </a:solidFill>
                <a:latin typeface="Calibri"/>
                <a:ea typeface="Calibri"/>
                <a:cs typeface="Calibri"/>
                <a:sym typeface="Calibri"/>
              </a:rPr>
              <a:t>Actividad práctica 13</a:t>
            </a:r>
            <a:r>
              <a:rPr lang="en-US" sz="1600" b="1" i="0" u="none" strike="noStrike" cap="none">
                <a:solidFill>
                  <a:schemeClr val="dk1"/>
                </a:solidFill>
                <a:latin typeface="Calibri"/>
                <a:ea typeface="Calibri"/>
                <a:cs typeface="Calibri"/>
                <a:sym typeface="Calibri"/>
              </a:rPr>
              <a:t>.</a:t>
            </a:r>
            <a:endParaRPr sz="16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Una vez</a:t>
            </a:r>
            <a:r>
              <a:rPr lang="en-US" sz="1600" b="1" i="0" u="none" strike="noStrike" cap="none">
                <a:solidFill>
                  <a:srgbClr val="000000"/>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finalizadas tus respuestas, se presentarán los resultados obtenidos. </a:t>
            </a:r>
            <a:endParaRPr/>
          </a:p>
          <a:p>
            <a:pPr marL="0" marR="0" lvl="0" indent="0" algn="l" rtl="0">
              <a:lnSpc>
                <a:spcPct val="9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100" b="1" i="0" u="none" strike="noStrike" cap="none">
                <a:solidFill>
                  <a:srgbClr val="ED6B00"/>
                </a:solidFill>
                <a:latin typeface="Calibri"/>
                <a:ea typeface="Calibri"/>
                <a:cs typeface="Calibri"/>
                <a:sym typeface="Calibri"/>
              </a:rPr>
              <a:t>¡Éxito! </a:t>
            </a:r>
            <a:r>
              <a:rPr lang="en-US" sz="16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br>
              <a:rPr lang="en-US" sz="1600" b="0" i="0" u="none" strike="noStrike" cap="none">
                <a:solidFill>
                  <a:srgbClr val="000000"/>
                </a:solidFill>
                <a:latin typeface="Arial"/>
                <a:ea typeface="Arial"/>
                <a:cs typeface="Arial"/>
                <a:sym typeface="Arial"/>
              </a:rPr>
            </a:br>
            <a:endParaRPr sz="1600" b="1" i="0" u="none" strike="noStrike" cap="none">
              <a:solidFill>
                <a:srgbClr val="76384D"/>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5"/>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ANTES DE COMENZAR A TRABAJAR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242" name="Google Shape;242;p25"/>
          <p:cNvSpPr txBox="1"/>
          <p:nvPr/>
        </p:nvSpPr>
        <p:spPr>
          <a:xfrm>
            <a:off x="375977" y="1392244"/>
            <a:ext cx="701788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0" i="0" u="none" strike="noStrike" cap="none">
                <a:solidFill>
                  <a:srgbClr val="A93501"/>
                </a:solidFill>
                <a:latin typeface="Calibri"/>
                <a:ea typeface="Calibri"/>
                <a:cs typeface="Calibri"/>
                <a:sym typeface="Calibri"/>
              </a:rPr>
              <a:t>TOMA LAS SIGUIENTES </a:t>
            </a:r>
            <a:r>
              <a:rPr lang="en-US" sz="2800" b="1" i="0" u="none" strike="noStrike" cap="none">
                <a:solidFill>
                  <a:srgbClr val="ED6B00"/>
                </a:solidFill>
                <a:latin typeface="Calibri"/>
                <a:ea typeface="Calibri"/>
                <a:cs typeface="Calibri"/>
                <a:sym typeface="Calibri"/>
              </a:rPr>
              <a:t>PRECAUCIONES</a:t>
            </a:r>
            <a:endParaRPr sz="3100" b="1" i="0" u="none" strike="noStrike" cap="none">
              <a:solidFill>
                <a:srgbClr val="ED6B00"/>
              </a:solidFill>
              <a:latin typeface="Calibri"/>
              <a:ea typeface="Calibri"/>
              <a:cs typeface="Calibri"/>
              <a:sym typeface="Calibri"/>
            </a:endParaRPr>
          </a:p>
        </p:txBody>
      </p:sp>
      <p:pic>
        <p:nvPicPr>
          <p:cNvPr id="243" name="Google Shape;243;p25"/>
          <p:cNvPicPr preferRelativeResize="0"/>
          <p:nvPr/>
        </p:nvPicPr>
        <p:blipFill rotWithShape="1">
          <a:blip r:embed="rId3">
            <a:alphaModFix/>
          </a:blip>
          <a:srcRect/>
          <a:stretch/>
        </p:blipFill>
        <p:spPr>
          <a:xfrm>
            <a:off x="5639333" y="1565094"/>
            <a:ext cx="3816532" cy="6006178"/>
          </a:xfrm>
          <a:prstGeom prst="rect">
            <a:avLst/>
          </a:prstGeom>
          <a:noFill/>
          <a:ln>
            <a:noFill/>
          </a:ln>
        </p:spPr>
      </p:pic>
      <p:grpSp>
        <p:nvGrpSpPr>
          <p:cNvPr id="244" name="Google Shape;244;p25"/>
          <p:cNvGrpSpPr/>
          <p:nvPr/>
        </p:nvGrpSpPr>
        <p:grpSpPr>
          <a:xfrm>
            <a:off x="-4655" y="1884864"/>
            <a:ext cx="9223735" cy="783005"/>
            <a:chOff x="-4655" y="1955978"/>
            <a:chExt cx="9223735" cy="783005"/>
          </a:xfrm>
        </p:grpSpPr>
        <p:grpSp>
          <p:nvGrpSpPr>
            <p:cNvPr id="245" name="Google Shape;245;p25"/>
            <p:cNvGrpSpPr/>
            <p:nvPr/>
          </p:nvGrpSpPr>
          <p:grpSpPr>
            <a:xfrm>
              <a:off x="-4655" y="1955978"/>
              <a:ext cx="9223735" cy="783005"/>
              <a:chOff x="-4655" y="1788831"/>
              <a:chExt cx="9223735" cy="783005"/>
            </a:xfrm>
          </p:grpSpPr>
          <p:sp>
            <p:nvSpPr>
              <p:cNvPr id="246" name="Google Shape;246;p25"/>
              <p:cNvSpPr txBox="1"/>
              <p:nvPr/>
            </p:nvSpPr>
            <p:spPr>
              <a:xfrm>
                <a:off x="1284454" y="2011076"/>
                <a:ext cx="793462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Usar </a:t>
                </a:r>
                <a:r>
                  <a:rPr lang="en-US" sz="1600" b="1" i="0" u="none" strike="noStrike" cap="none">
                    <a:solidFill>
                      <a:srgbClr val="ED6B00"/>
                    </a:solidFill>
                    <a:latin typeface="Calibri"/>
                    <a:ea typeface="Calibri"/>
                    <a:cs typeface="Calibri"/>
                    <a:sym typeface="Calibri"/>
                  </a:rPr>
                  <a:t>EPP </a:t>
                </a:r>
                <a:r>
                  <a:rPr lang="en-US" sz="1600" b="0" i="0" u="none" strike="noStrike" cap="none">
                    <a:solidFill>
                      <a:srgbClr val="000000"/>
                    </a:solidFill>
                    <a:latin typeface="Calibri"/>
                    <a:ea typeface="Calibri"/>
                    <a:cs typeface="Calibri"/>
                    <a:sym typeface="Calibri"/>
                  </a:rPr>
                  <a:t>adecuados cuando corresponda.</a:t>
                </a:r>
                <a:endParaRPr sz="1600" b="0" i="0" u="none" strike="noStrike" cap="none">
                  <a:solidFill>
                    <a:schemeClr val="dk1"/>
                  </a:solidFill>
                  <a:latin typeface="Calibri"/>
                  <a:ea typeface="Calibri"/>
                  <a:cs typeface="Calibri"/>
                  <a:sym typeface="Calibri"/>
                </a:endParaRPr>
              </a:p>
            </p:txBody>
          </p:sp>
          <p:sp>
            <p:nvSpPr>
              <p:cNvPr id="247" name="Google Shape;247;p25"/>
              <p:cNvSpPr/>
              <p:nvPr/>
            </p:nvSpPr>
            <p:spPr>
              <a:xfrm rot="5400000">
                <a:off x="171526" y="161265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248" name="Google Shape;248;p25"/>
            <p:cNvPicPr preferRelativeResize="0"/>
            <p:nvPr/>
          </p:nvPicPr>
          <p:blipFill rotWithShape="1">
            <a:blip r:embed="rId4">
              <a:alphaModFix/>
            </a:blip>
            <a:srcRect/>
            <a:stretch/>
          </p:blipFill>
          <p:spPr>
            <a:xfrm>
              <a:off x="355941" y="2130681"/>
              <a:ext cx="502282" cy="502282"/>
            </a:xfrm>
            <a:prstGeom prst="rect">
              <a:avLst/>
            </a:prstGeom>
            <a:noFill/>
            <a:ln>
              <a:noFill/>
            </a:ln>
          </p:spPr>
        </p:pic>
      </p:grpSp>
      <p:grpSp>
        <p:nvGrpSpPr>
          <p:cNvPr id="249" name="Google Shape;249;p25"/>
          <p:cNvGrpSpPr/>
          <p:nvPr/>
        </p:nvGrpSpPr>
        <p:grpSpPr>
          <a:xfrm>
            <a:off x="5505" y="3203919"/>
            <a:ext cx="6760834" cy="783005"/>
            <a:chOff x="-4655" y="5100793"/>
            <a:chExt cx="6760834" cy="783005"/>
          </a:xfrm>
        </p:grpSpPr>
        <p:sp>
          <p:nvSpPr>
            <p:cNvPr id="250" name="Google Shape;250;p25"/>
            <p:cNvSpPr txBox="1"/>
            <p:nvPr/>
          </p:nvSpPr>
          <p:spPr>
            <a:xfrm>
              <a:off x="1284453" y="5224717"/>
              <a:ext cx="547172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ED6B00"/>
                  </a:solidFill>
                  <a:latin typeface="Calibri"/>
                  <a:ea typeface="Calibri"/>
                  <a:cs typeface="Calibri"/>
                  <a:sym typeface="Calibri"/>
                </a:rPr>
                <a:t>Busca un lugar tranquilo </a:t>
              </a:r>
              <a:r>
                <a:rPr lang="en-US" sz="1600" b="0" i="0" u="none" strike="noStrike" cap="none">
                  <a:solidFill>
                    <a:srgbClr val="000000"/>
                  </a:solidFill>
                  <a:latin typeface="Calibri"/>
                  <a:ea typeface="Calibri"/>
                  <a:cs typeface="Calibri"/>
                  <a:sym typeface="Calibri"/>
                </a:rPr>
                <a:t>para revisar tus clases, la concentración y atención son críticos para un buen aprendizaje.</a:t>
              </a:r>
              <a:endParaRPr/>
            </a:p>
          </p:txBody>
        </p:sp>
        <p:grpSp>
          <p:nvGrpSpPr>
            <p:cNvPr id="251" name="Google Shape;251;p25"/>
            <p:cNvGrpSpPr/>
            <p:nvPr/>
          </p:nvGrpSpPr>
          <p:grpSpPr>
            <a:xfrm>
              <a:off x="-4655" y="5100793"/>
              <a:ext cx="1135367" cy="783005"/>
              <a:chOff x="-4655" y="5280123"/>
              <a:chExt cx="1135367" cy="783005"/>
            </a:xfrm>
          </p:grpSpPr>
          <p:sp>
            <p:nvSpPr>
              <p:cNvPr id="252" name="Google Shape;252;p25"/>
              <p:cNvSpPr/>
              <p:nvPr/>
            </p:nvSpPr>
            <p:spPr>
              <a:xfrm rot="5400000">
                <a:off x="171526" y="510394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3" name="Google Shape;253;p25"/>
              <p:cNvPicPr preferRelativeResize="0"/>
              <p:nvPr/>
            </p:nvPicPr>
            <p:blipFill rotWithShape="1">
              <a:blip r:embed="rId5">
                <a:alphaModFix/>
              </a:blip>
              <a:srcRect/>
              <a:stretch/>
            </p:blipFill>
            <p:spPr>
              <a:xfrm>
                <a:off x="281795" y="5383625"/>
                <a:ext cx="683389" cy="576000"/>
              </a:xfrm>
              <a:prstGeom prst="rect">
                <a:avLst/>
              </a:prstGeom>
              <a:noFill/>
              <a:ln>
                <a:noFill/>
              </a:ln>
            </p:spPr>
          </p:pic>
        </p:grpSp>
      </p:grpSp>
      <p:grpSp>
        <p:nvGrpSpPr>
          <p:cNvPr id="254" name="Google Shape;254;p25"/>
          <p:cNvGrpSpPr/>
          <p:nvPr/>
        </p:nvGrpSpPr>
        <p:grpSpPr>
          <a:xfrm>
            <a:off x="15665" y="4594409"/>
            <a:ext cx="6103238" cy="783005"/>
            <a:chOff x="-4655" y="4015333"/>
            <a:chExt cx="6103238" cy="783005"/>
          </a:xfrm>
        </p:grpSpPr>
        <p:grpSp>
          <p:nvGrpSpPr>
            <p:cNvPr id="255" name="Google Shape;255;p25"/>
            <p:cNvGrpSpPr/>
            <p:nvPr/>
          </p:nvGrpSpPr>
          <p:grpSpPr>
            <a:xfrm>
              <a:off x="-4655" y="4015333"/>
              <a:ext cx="6103238" cy="783005"/>
              <a:chOff x="-4655" y="2568971"/>
              <a:chExt cx="6103238" cy="783005"/>
            </a:xfrm>
          </p:grpSpPr>
          <p:sp>
            <p:nvSpPr>
              <p:cNvPr id="256" name="Google Shape;256;p25"/>
              <p:cNvSpPr txBox="1"/>
              <p:nvPr/>
            </p:nvSpPr>
            <p:spPr>
              <a:xfrm>
                <a:off x="1284454" y="2659480"/>
                <a:ext cx="4814129"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ED6B00"/>
                    </a:solidFill>
                    <a:latin typeface="Calibri"/>
                    <a:ea typeface="Calibri"/>
                    <a:cs typeface="Calibri"/>
                    <a:sym typeface="Calibri"/>
                  </a:rPr>
                  <a:t>Utilizar cuidadosamente </a:t>
                </a:r>
                <a:r>
                  <a:rPr lang="en-US" sz="1600" b="0" i="0" u="none" strike="noStrike" cap="none">
                    <a:solidFill>
                      <a:srgbClr val="000000"/>
                    </a:solidFill>
                    <a:latin typeface="Calibri"/>
                    <a:ea typeface="Calibri"/>
                    <a:cs typeface="Calibri"/>
                    <a:sym typeface="Calibri"/>
                  </a:rPr>
                  <a:t>equipos, herramientas y artículos de escritorio.</a:t>
                </a:r>
                <a:endParaRPr sz="1600" b="0" i="0" u="none" strike="noStrike" cap="none">
                  <a:solidFill>
                    <a:schemeClr val="dk1"/>
                  </a:solidFill>
                  <a:latin typeface="Calibri"/>
                  <a:ea typeface="Calibri"/>
                  <a:cs typeface="Calibri"/>
                  <a:sym typeface="Calibri"/>
                </a:endParaRPr>
              </a:p>
            </p:txBody>
          </p:sp>
          <p:sp>
            <p:nvSpPr>
              <p:cNvPr id="257" name="Google Shape;257;p25"/>
              <p:cNvSpPr/>
              <p:nvPr/>
            </p:nvSpPr>
            <p:spPr>
              <a:xfrm rot="5400000">
                <a:off x="171526" y="2392790"/>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258" name="Google Shape;258;p25"/>
            <p:cNvPicPr preferRelativeResize="0"/>
            <p:nvPr/>
          </p:nvPicPr>
          <p:blipFill rotWithShape="1">
            <a:blip r:embed="rId6">
              <a:alphaModFix/>
            </a:blip>
            <a:srcRect/>
            <a:stretch/>
          </p:blipFill>
          <p:spPr>
            <a:xfrm>
              <a:off x="346039" y="4140710"/>
              <a:ext cx="522086" cy="522086"/>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ANTES DE COMENZAR A TRABAJAR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264" name="Google Shape;264;p26"/>
          <p:cNvSpPr txBox="1"/>
          <p:nvPr/>
        </p:nvSpPr>
        <p:spPr>
          <a:xfrm>
            <a:off x="375977" y="1392244"/>
            <a:ext cx="7017881"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0" i="0" u="none" strike="noStrike" cap="none">
                <a:solidFill>
                  <a:srgbClr val="A93501"/>
                </a:solidFill>
                <a:latin typeface="Calibri"/>
                <a:ea typeface="Calibri"/>
                <a:cs typeface="Calibri"/>
                <a:sym typeface="Calibri"/>
              </a:rPr>
              <a:t>TOMA LAS SIGUIENTES </a:t>
            </a:r>
            <a:r>
              <a:rPr lang="en-US" sz="2800" b="1" i="0" u="none" strike="noStrike" cap="none">
                <a:solidFill>
                  <a:srgbClr val="ED6B00"/>
                </a:solidFill>
                <a:latin typeface="Calibri"/>
                <a:ea typeface="Calibri"/>
                <a:cs typeface="Calibri"/>
                <a:sym typeface="Calibri"/>
              </a:rPr>
              <a:t>PRECAUCIONES</a:t>
            </a:r>
            <a:endParaRPr sz="3100" b="1" i="0" u="none" strike="noStrike" cap="none">
              <a:solidFill>
                <a:srgbClr val="ED6B00"/>
              </a:solidFill>
              <a:latin typeface="Calibri"/>
              <a:ea typeface="Calibri"/>
              <a:cs typeface="Calibri"/>
              <a:sym typeface="Calibri"/>
            </a:endParaRPr>
          </a:p>
        </p:txBody>
      </p:sp>
      <p:pic>
        <p:nvPicPr>
          <p:cNvPr id="265" name="Google Shape;265;p26"/>
          <p:cNvPicPr preferRelativeResize="0"/>
          <p:nvPr/>
        </p:nvPicPr>
        <p:blipFill rotWithShape="1">
          <a:blip r:embed="rId3">
            <a:alphaModFix/>
          </a:blip>
          <a:srcRect/>
          <a:stretch/>
        </p:blipFill>
        <p:spPr>
          <a:xfrm>
            <a:off x="5639333" y="1565094"/>
            <a:ext cx="3816532" cy="6006178"/>
          </a:xfrm>
          <a:prstGeom prst="rect">
            <a:avLst/>
          </a:prstGeom>
          <a:noFill/>
          <a:ln>
            <a:noFill/>
          </a:ln>
        </p:spPr>
      </p:pic>
      <p:grpSp>
        <p:nvGrpSpPr>
          <p:cNvPr id="266" name="Google Shape;266;p26"/>
          <p:cNvGrpSpPr/>
          <p:nvPr/>
        </p:nvGrpSpPr>
        <p:grpSpPr>
          <a:xfrm>
            <a:off x="-4655" y="1960234"/>
            <a:ext cx="6661094" cy="783005"/>
            <a:chOff x="-4655" y="4997819"/>
            <a:chExt cx="6661094" cy="783005"/>
          </a:xfrm>
        </p:grpSpPr>
        <p:grpSp>
          <p:nvGrpSpPr>
            <p:cNvPr id="267" name="Google Shape;267;p26"/>
            <p:cNvGrpSpPr/>
            <p:nvPr/>
          </p:nvGrpSpPr>
          <p:grpSpPr>
            <a:xfrm>
              <a:off x="-4655" y="4997819"/>
              <a:ext cx="6661094" cy="783005"/>
              <a:chOff x="-4655" y="3461842"/>
              <a:chExt cx="6661094" cy="783005"/>
            </a:xfrm>
          </p:grpSpPr>
          <p:sp>
            <p:nvSpPr>
              <p:cNvPr id="268" name="Google Shape;268;p26"/>
              <p:cNvSpPr txBox="1"/>
              <p:nvPr/>
            </p:nvSpPr>
            <p:spPr>
              <a:xfrm>
                <a:off x="1284454" y="3556270"/>
                <a:ext cx="537198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Intentar siempre </a:t>
                </a:r>
                <a:r>
                  <a:rPr lang="en-US" sz="1600" b="1" i="0" u="none" strike="noStrike" cap="none">
                    <a:solidFill>
                      <a:srgbClr val="ED6B00"/>
                    </a:solidFill>
                    <a:latin typeface="Calibri"/>
                    <a:ea typeface="Calibri"/>
                    <a:cs typeface="Calibri"/>
                    <a:sym typeface="Calibri"/>
                  </a:rPr>
                  <a:t>dar lo mejor de ti, </a:t>
                </a:r>
                <a:r>
                  <a:rPr lang="en-US" sz="1600" b="0" i="0" u="none" strike="noStrike" cap="none">
                    <a:solidFill>
                      <a:srgbClr val="000000"/>
                    </a:solidFill>
                    <a:latin typeface="Calibri"/>
                    <a:ea typeface="Calibri"/>
                    <a:cs typeface="Calibri"/>
                    <a:sym typeface="Calibri"/>
                  </a:rPr>
                  <a:t>buscando ser eficiente al cumplir los objetivos.</a:t>
                </a:r>
                <a:endParaRPr sz="1600" b="0" i="0" u="none" strike="noStrike" cap="none">
                  <a:solidFill>
                    <a:srgbClr val="ED6B00"/>
                  </a:solidFill>
                  <a:latin typeface="Calibri"/>
                  <a:ea typeface="Calibri"/>
                  <a:cs typeface="Calibri"/>
                  <a:sym typeface="Calibri"/>
                </a:endParaRPr>
              </a:p>
            </p:txBody>
          </p:sp>
          <p:sp>
            <p:nvSpPr>
              <p:cNvPr id="269" name="Google Shape;269;p26"/>
              <p:cNvSpPr/>
              <p:nvPr/>
            </p:nvSpPr>
            <p:spPr>
              <a:xfrm rot="5400000">
                <a:off x="171526" y="3285661"/>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270" name="Google Shape;270;p26"/>
            <p:cNvPicPr preferRelativeResize="0"/>
            <p:nvPr/>
          </p:nvPicPr>
          <p:blipFill rotWithShape="1">
            <a:blip r:embed="rId4">
              <a:alphaModFix/>
            </a:blip>
            <a:srcRect/>
            <a:stretch/>
          </p:blipFill>
          <p:spPr>
            <a:xfrm>
              <a:off x="365340" y="5162855"/>
              <a:ext cx="483485" cy="483485"/>
            </a:xfrm>
            <a:prstGeom prst="rect">
              <a:avLst/>
            </a:prstGeom>
            <a:noFill/>
            <a:ln>
              <a:noFill/>
            </a:ln>
          </p:spPr>
        </p:pic>
      </p:grpSp>
      <p:grpSp>
        <p:nvGrpSpPr>
          <p:cNvPr id="271" name="Google Shape;271;p26"/>
          <p:cNvGrpSpPr/>
          <p:nvPr/>
        </p:nvGrpSpPr>
        <p:grpSpPr>
          <a:xfrm>
            <a:off x="-4655" y="3277971"/>
            <a:ext cx="5870763" cy="783005"/>
            <a:chOff x="-4655" y="4568183"/>
            <a:chExt cx="5870763" cy="783005"/>
          </a:xfrm>
        </p:grpSpPr>
        <p:grpSp>
          <p:nvGrpSpPr>
            <p:cNvPr id="272" name="Google Shape;272;p26"/>
            <p:cNvGrpSpPr/>
            <p:nvPr/>
          </p:nvGrpSpPr>
          <p:grpSpPr>
            <a:xfrm>
              <a:off x="-4655" y="4568183"/>
              <a:ext cx="5870763" cy="783005"/>
              <a:chOff x="-4655" y="4354713"/>
              <a:chExt cx="5870763" cy="783005"/>
            </a:xfrm>
          </p:grpSpPr>
          <p:sp>
            <p:nvSpPr>
              <p:cNvPr id="273" name="Google Shape;273;p26"/>
              <p:cNvSpPr txBox="1"/>
              <p:nvPr/>
            </p:nvSpPr>
            <p:spPr>
              <a:xfrm>
                <a:off x="1284454" y="4468470"/>
                <a:ext cx="458165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ED6B00"/>
                    </a:solidFill>
                    <a:latin typeface="Calibri"/>
                    <a:ea typeface="Calibri"/>
                    <a:cs typeface="Calibri"/>
                    <a:sym typeface="Calibri"/>
                  </a:rPr>
                  <a:t>Trabajar en equipo, </a:t>
                </a:r>
                <a:r>
                  <a:rPr lang="en-US" sz="1600" b="0" i="0" u="none" strike="noStrike" cap="none">
                    <a:solidFill>
                      <a:srgbClr val="000000"/>
                    </a:solidFill>
                    <a:latin typeface="Calibri"/>
                    <a:ea typeface="Calibri"/>
                    <a:cs typeface="Calibri"/>
                    <a:sym typeface="Calibri"/>
                  </a:rPr>
                  <a:t>cuidando la integridad física y emocional de todos y todas.</a:t>
                </a:r>
                <a:endParaRPr sz="1600" b="0" i="0" u="none" strike="noStrike" cap="none">
                  <a:solidFill>
                    <a:schemeClr val="lt1"/>
                  </a:solidFill>
                  <a:latin typeface="Calibri"/>
                  <a:ea typeface="Calibri"/>
                  <a:cs typeface="Calibri"/>
                  <a:sym typeface="Calibri"/>
                </a:endParaRPr>
              </a:p>
            </p:txBody>
          </p:sp>
          <p:sp>
            <p:nvSpPr>
              <p:cNvPr id="274" name="Google Shape;274;p26"/>
              <p:cNvSpPr/>
              <p:nvPr/>
            </p:nvSpPr>
            <p:spPr>
              <a:xfrm rot="5400000">
                <a:off x="171526" y="417853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275" name="Google Shape;275;p26"/>
            <p:cNvPicPr preferRelativeResize="0"/>
            <p:nvPr/>
          </p:nvPicPr>
          <p:blipFill rotWithShape="1">
            <a:blip r:embed="rId5">
              <a:alphaModFix/>
            </a:blip>
            <a:srcRect/>
            <a:stretch/>
          </p:blipFill>
          <p:spPr>
            <a:xfrm>
              <a:off x="363597" y="4705564"/>
              <a:ext cx="486970" cy="486970"/>
            </a:xfrm>
            <a:prstGeom prst="rect">
              <a:avLst/>
            </a:prstGeom>
            <a:noFill/>
            <a:ln>
              <a:noFill/>
            </a:ln>
          </p:spPr>
        </p:pic>
      </p:grpSp>
      <p:grpSp>
        <p:nvGrpSpPr>
          <p:cNvPr id="276" name="Google Shape;276;p26"/>
          <p:cNvGrpSpPr/>
          <p:nvPr/>
        </p:nvGrpSpPr>
        <p:grpSpPr>
          <a:xfrm>
            <a:off x="-4655" y="4605866"/>
            <a:ext cx="6467449" cy="783005"/>
            <a:chOff x="-4655" y="5438917"/>
            <a:chExt cx="6467449" cy="783005"/>
          </a:xfrm>
        </p:grpSpPr>
        <p:grpSp>
          <p:nvGrpSpPr>
            <p:cNvPr id="277" name="Google Shape;277;p26"/>
            <p:cNvGrpSpPr/>
            <p:nvPr/>
          </p:nvGrpSpPr>
          <p:grpSpPr>
            <a:xfrm>
              <a:off x="-4655" y="5438917"/>
              <a:ext cx="6467449" cy="783005"/>
              <a:chOff x="-4655" y="5100793"/>
              <a:chExt cx="6467449" cy="783005"/>
            </a:xfrm>
          </p:grpSpPr>
          <p:sp>
            <p:nvSpPr>
              <p:cNvPr id="278" name="Google Shape;278;p26"/>
              <p:cNvSpPr txBox="1"/>
              <p:nvPr/>
            </p:nvSpPr>
            <p:spPr>
              <a:xfrm>
                <a:off x="1284454" y="5224717"/>
                <a:ext cx="517834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Al finalizar cada actividad, </a:t>
                </a:r>
                <a:r>
                  <a:rPr lang="en-US" sz="1600" b="1" i="0" u="none" strike="noStrike" cap="none">
                    <a:solidFill>
                      <a:srgbClr val="ED6B00"/>
                    </a:solidFill>
                    <a:latin typeface="Calibri"/>
                    <a:ea typeface="Calibri"/>
                    <a:cs typeface="Calibri"/>
                    <a:sym typeface="Calibri"/>
                  </a:rPr>
                  <a:t>ordenar y limpiar </a:t>
                </a:r>
                <a:r>
                  <a:rPr lang="en-US" sz="1600" b="0" i="0" u="none" strike="noStrike" cap="none">
                    <a:solidFill>
                      <a:srgbClr val="000000"/>
                    </a:solidFill>
                    <a:latin typeface="Calibri"/>
                    <a:ea typeface="Calibri"/>
                    <a:cs typeface="Calibri"/>
                    <a:sym typeface="Calibri"/>
                  </a:rPr>
                  <a:t>el área de trabajo, reciclando al máximo los residuos.</a:t>
                </a:r>
                <a:endParaRPr/>
              </a:p>
            </p:txBody>
          </p:sp>
          <p:sp>
            <p:nvSpPr>
              <p:cNvPr id="279" name="Google Shape;279;p26"/>
              <p:cNvSpPr/>
              <p:nvPr/>
            </p:nvSpPr>
            <p:spPr>
              <a:xfrm rot="5400000">
                <a:off x="171526" y="4924612"/>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280" name="Google Shape;280;p26"/>
            <p:cNvPicPr preferRelativeResize="0"/>
            <p:nvPr/>
          </p:nvPicPr>
          <p:blipFill rotWithShape="1">
            <a:blip r:embed="rId6">
              <a:alphaModFix/>
            </a:blip>
            <a:srcRect/>
            <a:stretch/>
          </p:blipFill>
          <p:spPr>
            <a:xfrm>
              <a:off x="353358" y="5579402"/>
              <a:ext cx="507448" cy="507448"/>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6" name="Google Shape;286;p27"/>
          <p:cNvSpPr/>
          <p:nvPr/>
        </p:nvSpPr>
        <p:spPr>
          <a:xfrm>
            <a:off x="431624" y="2285848"/>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87" name="Google Shape;287;p27"/>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TICKET DE SALIDA</a:t>
            </a:r>
            <a:endParaRPr sz="3100" b="1" i="0" u="none" strike="noStrike" cap="none">
              <a:solidFill>
                <a:srgbClr val="ED6B00"/>
              </a:solidFill>
              <a:latin typeface="Calibri"/>
              <a:ea typeface="Calibri"/>
              <a:cs typeface="Calibri"/>
              <a:sym typeface="Calibri"/>
            </a:endParaRPr>
          </a:p>
        </p:txBody>
      </p:sp>
      <p:sp>
        <p:nvSpPr>
          <p:cNvPr id="288" name="Google Shape;288;p27"/>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pic>
        <p:nvPicPr>
          <p:cNvPr id="289" name="Google Shape;289;p27"/>
          <p:cNvPicPr preferRelativeResize="0"/>
          <p:nvPr/>
        </p:nvPicPr>
        <p:blipFill rotWithShape="1">
          <a:blip r:embed="rId3">
            <a:alphaModFix/>
          </a:blip>
          <a:srcRect/>
          <a:stretch/>
        </p:blipFill>
        <p:spPr>
          <a:xfrm>
            <a:off x="5830531" y="2890682"/>
            <a:ext cx="2963594" cy="4629223"/>
          </a:xfrm>
          <a:prstGeom prst="rect">
            <a:avLst/>
          </a:prstGeom>
          <a:noFill/>
          <a:ln>
            <a:noFill/>
          </a:ln>
        </p:spPr>
      </p:pic>
      <p:sp>
        <p:nvSpPr>
          <p:cNvPr id="290" name="Google Shape;290;p27"/>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000" b="1" i="0" u="none" strike="noStrike" cap="none">
                <a:solidFill>
                  <a:srgbClr val="A93501"/>
                </a:solidFill>
                <a:latin typeface="Calibri"/>
                <a:ea typeface="Calibri"/>
                <a:cs typeface="Calibri"/>
                <a:sym typeface="Calibri"/>
              </a:rPr>
              <a:t>GESTIÓN </a:t>
            </a:r>
            <a:r>
              <a:rPr lang="en-US" sz="2000" b="1" i="0" u="none" strike="noStrike" cap="none">
                <a:solidFill>
                  <a:srgbClr val="ED6B00"/>
                </a:solidFill>
                <a:latin typeface="Calibri"/>
                <a:ea typeface="Calibri"/>
                <a:cs typeface="Calibri"/>
                <a:sym typeface="Calibri"/>
              </a:rPr>
              <a:t>DE INDICADORES</a:t>
            </a:r>
            <a:endParaRPr/>
          </a:p>
          <a:p>
            <a:pPr marL="0" marR="0" lvl="0" indent="0" algn="l" rtl="0">
              <a:lnSpc>
                <a:spcPct val="115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a:solidFill>
                  <a:srgbClr val="000000"/>
                </a:solidFill>
                <a:latin typeface="Calibri"/>
                <a:ea typeface="Calibri"/>
                <a:cs typeface="Calibri"/>
                <a:sym typeface="Calibri"/>
              </a:rPr>
              <a:t>¡No olvides contestar la Autoevaluación y entregar el Ticket de Salida!</a:t>
            </a:r>
            <a:endParaRPr/>
          </a:p>
          <a:p>
            <a:pPr marL="0" marR="0" lvl="0" indent="0" algn="l" rtl="0">
              <a:lnSpc>
                <a:spcPct val="115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US" sz="2100" b="1" i="0" u="none" strike="noStrike" cap="none">
                <a:solidFill>
                  <a:srgbClr val="ED6B00"/>
                </a:solidFill>
                <a:latin typeface="Calibri"/>
                <a:ea typeface="Calibri"/>
                <a:cs typeface="Calibri"/>
                <a:sym typeface="Calibri"/>
              </a:rPr>
              <a:t>¡Hasta la próxima! </a:t>
            </a:r>
            <a:endParaRPr sz="2100" b="1" i="0" u="none" strike="noStrike" cap="none">
              <a:solidFill>
                <a:srgbClr val="ED6B00"/>
              </a:solidFill>
              <a:latin typeface="Arial"/>
              <a:ea typeface="Arial"/>
              <a:cs typeface="Arial"/>
              <a:sym typeface="Arial"/>
            </a:endParaRPr>
          </a:p>
          <a:p>
            <a:pPr marL="0" marR="0" lvl="0" indent="0" algn="l" rtl="0">
              <a:lnSpc>
                <a:spcPct val="100000"/>
              </a:lnSpc>
              <a:spcBef>
                <a:spcPts val="0"/>
              </a:spcBef>
              <a:spcAft>
                <a:spcPts val="0"/>
              </a:spcAft>
              <a:buNone/>
            </a:pPr>
            <a:br>
              <a:rPr lang="en-US" sz="1600" b="0" i="0" u="none" strike="noStrike" cap="none">
                <a:solidFill>
                  <a:srgbClr val="000000"/>
                </a:solidFill>
                <a:latin typeface="Arial"/>
                <a:ea typeface="Arial"/>
                <a:cs typeface="Arial"/>
                <a:sym typeface="Arial"/>
              </a:rPr>
            </a:br>
            <a:endParaRPr sz="1600" b="1" i="0" u="none" strike="noStrike" cap="none">
              <a:solidFill>
                <a:srgbClr val="76384D"/>
              </a:solidFill>
              <a:latin typeface="Calibri"/>
              <a:ea typeface="Calibri"/>
              <a:cs typeface="Calibri"/>
              <a:sym typeface="Calibri"/>
            </a:endParaRPr>
          </a:p>
        </p:txBody>
      </p:sp>
      <p:pic>
        <p:nvPicPr>
          <p:cNvPr id="291" name="Google Shape;291;p27"/>
          <p:cNvPicPr preferRelativeResize="0"/>
          <p:nvPr/>
        </p:nvPicPr>
        <p:blipFill rotWithShape="1">
          <a:blip r:embed="rId4">
            <a:alphaModFix/>
          </a:blip>
          <a:srcRect/>
          <a:stretch/>
        </p:blipFill>
        <p:spPr>
          <a:xfrm>
            <a:off x="3210792" y="4159042"/>
            <a:ext cx="673176" cy="6037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0"/>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Calibri"/>
                <a:ea typeface="Calibri"/>
                <a:cs typeface="Calibri"/>
                <a:sym typeface="Calibri"/>
              </a:rPr>
              <a:t>ACTIVIDAD 13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0000"/>
              </a:solidFill>
              <a:latin typeface="Calibri"/>
              <a:ea typeface="Calibri"/>
              <a:cs typeface="Calibri"/>
              <a:sym typeface="Calibri"/>
            </a:endParaRPr>
          </a:p>
        </p:txBody>
      </p:sp>
      <p:sp>
        <p:nvSpPr>
          <p:cNvPr id="76" name="Google Shape;76;p10"/>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ED6B00"/>
                </a:solidFill>
                <a:latin typeface="Calibri"/>
                <a:ea typeface="Calibri"/>
                <a:cs typeface="Calibri"/>
                <a:sym typeface="Calibri"/>
              </a:rPr>
              <a:t>MÓDULO 3 </a:t>
            </a:r>
            <a:r>
              <a:rPr lang="en-US" sz="1200" b="0" i="0" u="none" strike="noStrike" cap="none">
                <a:solidFill>
                  <a:srgbClr val="ED6B00"/>
                </a:solidFill>
                <a:latin typeface="Calibri"/>
                <a:ea typeface="Calibri"/>
                <a:cs typeface="Calibri"/>
                <a:sym typeface="Calibri"/>
              </a:rPr>
              <a:t>| LOGÍSTICA Y DISTRIBUCIÓN</a:t>
            </a:r>
            <a:endParaRPr sz="1200" b="0" i="0" u="none" strike="noStrike" cap="none">
              <a:solidFill>
                <a:srgbClr val="ED6B00"/>
              </a:solidFill>
              <a:latin typeface="Calibri"/>
              <a:ea typeface="Calibri"/>
              <a:cs typeface="Calibri"/>
              <a:sym typeface="Calibri"/>
            </a:endParaRPr>
          </a:p>
        </p:txBody>
      </p:sp>
      <p:sp>
        <p:nvSpPr>
          <p:cNvPr id="77" name="Google Shape;77;p10"/>
          <p:cNvSpPr txBox="1"/>
          <p:nvPr/>
        </p:nvSpPr>
        <p:spPr>
          <a:xfrm>
            <a:off x="365425" y="2203311"/>
            <a:ext cx="6573994" cy="69645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sz="3600" b="1" i="0" u="none" strike="noStrike" cap="none" dirty="0">
                <a:solidFill>
                  <a:srgbClr val="ED6B00"/>
                </a:solidFill>
                <a:latin typeface="Calibri"/>
                <a:ea typeface="Calibri"/>
                <a:cs typeface="Calibri"/>
                <a:sym typeface="Calibri"/>
              </a:rPr>
              <a:t>GESTIÓN DE </a:t>
            </a:r>
            <a:r>
              <a:rPr lang="en-US" sz="3600" b="1" dirty="0">
                <a:solidFill>
                  <a:srgbClr val="ED6B00"/>
                </a:solidFill>
                <a:latin typeface="Calibri"/>
                <a:ea typeface="Calibri"/>
                <a:cs typeface="Calibri"/>
                <a:sym typeface="Calibri"/>
              </a:rPr>
              <a:t>OPERACIONES DE DISTRIBUCION</a:t>
            </a:r>
            <a:endParaRPr sz="3600" b="1" i="0" u="none" strike="noStrike" cap="none" dirty="0">
              <a:solidFill>
                <a:srgbClr val="ED6B00"/>
              </a:solidFill>
              <a:latin typeface="Calibri"/>
              <a:ea typeface="Calibri"/>
              <a:cs typeface="Calibri"/>
              <a:sym typeface="Calibri"/>
            </a:endParaRPr>
          </a:p>
        </p:txBody>
      </p:sp>
      <p:pic>
        <p:nvPicPr>
          <p:cNvPr id="78" name="Google Shape;78;p10"/>
          <p:cNvPicPr preferRelativeResize="0"/>
          <p:nvPr/>
        </p:nvPicPr>
        <p:blipFill rotWithShape="1">
          <a:blip r:embed="rId3">
            <a:alphaModFix/>
          </a:blip>
          <a:srcRect/>
          <a:stretch/>
        </p:blipFill>
        <p:spPr>
          <a:xfrm>
            <a:off x="4074392" y="2691319"/>
            <a:ext cx="4870104" cy="44859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1"/>
          <p:cNvSpPr txBox="1"/>
          <p:nvPr/>
        </p:nvSpPr>
        <p:spPr>
          <a:xfrm>
            <a:off x="462115" y="2499449"/>
            <a:ext cx="2760221" cy="249199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OA4</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Informar y comunicar datos de almacenaje y de entrada y salida de productos, mediante diversos sistemas, tales como radiofrecuencia y computación.</a:t>
            </a:r>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400" b="1" i="0" u="none" strike="noStrike" cap="none">
                <a:solidFill>
                  <a:schemeClr val="dk1"/>
                </a:solidFill>
                <a:latin typeface="Calibri"/>
                <a:ea typeface="Calibri"/>
                <a:cs typeface="Calibri"/>
                <a:sym typeface="Calibri"/>
              </a:rPr>
              <a:t>OA Genérico</a:t>
            </a:r>
            <a:endParaRPr/>
          </a:p>
          <a:p>
            <a:pPr marL="0" marR="0" lvl="0" indent="0" algn="l"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C - H</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br>
              <a:rPr lang="en-US" sz="1400" b="0" i="0" u="none" strike="noStrike" cap="none">
                <a:solidFill>
                  <a:srgbClr val="000000"/>
                </a:solidFill>
                <a:latin typeface="Arial"/>
                <a:ea typeface="Arial"/>
                <a:cs typeface="Arial"/>
                <a:sym typeface="Arial"/>
              </a:rPr>
            </a:br>
            <a:endParaRPr sz="1400" b="1" i="0" u="none" strike="noStrike" cap="none">
              <a:solidFill>
                <a:srgbClr val="76384D"/>
              </a:solidFill>
              <a:latin typeface="Calibri"/>
              <a:ea typeface="Calibri"/>
              <a:cs typeface="Calibri"/>
              <a:sym typeface="Calibri"/>
            </a:endParaRPr>
          </a:p>
        </p:txBody>
      </p:sp>
      <p:sp>
        <p:nvSpPr>
          <p:cNvPr id="84" name="Google Shape;84;p11"/>
          <p:cNvSpPr/>
          <p:nvPr/>
        </p:nvSpPr>
        <p:spPr>
          <a:xfrm>
            <a:off x="252573" y="1472660"/>
            <a:ext cx="2980513" cy="4543828"/>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5" name="Google Shape;85;p11"/>
          <p:cNvSpPr txBox="1"/>
          <p:nvPr/>
        </p:nvSpPr>
        <p:spPr>
          <a:xfrm>
            <a:off x="358671" y="2041003"/>
            <a:ext cx="2768317"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ED6B00"/>
                </a:solidFill>
                <a:latin typeface="Calibri"/>
                <a:ea typeface="Calibri"/>
                <a:cs typeface="Calibri"/>
                <a:sym typeface="Calibri"/>
              </a:rPr>
              <a:t>OBJETIVO DE APRENDIZAJE</a:t>
            </a:r>
            <a:endParaRPr sz="1800" b="0" i="0" u="none" strike="noStrike" cap="none">
              <a:solidFill>
                <a:srgbClr val="ED6B00"/>
              </a:solidFill>
              <a:latin typeface="Calibri"/>
              <a:ea typeface="Calibri"/>
              <a:cs typeface="Calibri"/>
              <a:sym typeface="Calibri"/>
            </a:endParaRPr>
          </a:p>
        </p:txBody>
      </p:sp>
      <p:pic>
        <p:nvPicPr>
          <p:cNvPr id="86" name="Google Shape;86;p11"/>
          <p:cNvPicPr preferRelativeResize="0"/>
          <p:nvPr/>
        </p:nvPicPr>
        <p:blipFill rotWithShape="1">
          <a:blip r:embed="rId3">
            <a:alphaModFix/>
          </a:blip>
          <a:srcRect/>
          <a:stretch/>
        </p:blipFill>
        <p:spPr>
          <a:xfrm>
            <a:off x="1410122" y="1203013"/>
            <a:ext cx="702376" cy="669708"/>
          </a:xfrm>
          <a:prstGeom prst="rect">
            <a:avLst/>
          </a:prstGeom>
          <a:noFill/>
          <a:ln>
            <a:noFill/>
          </a:ln>
        </p:spPr>
      </p:pic>
      <p:sp>
        <p:nvSpPr>
          <p:cNvPr id="87" name="Google Shape;87;p11"/>
          <p:cNvSpPr/>
          <p:nvPr/>
        </p:nvSpPr>
        <p:spPr>
          <a:xfrm>
            <a:off x="3362219" y="1472660"/>
            <a:ext cx="2980513" cy="4543827"/>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8" name="Google Shape;88;p11"/>
          <p:cNvSpPr txBox="1"/>
          <p:nvPr/>
        </p:nvSpPr>
        <p:spPr>
          <a:xfrm>
            <a:off x="3561634" y="2499449"/>
            <a:ext cx="2781097" cy="23179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5</a:t>
            </a:r>
            <a:r>
              <a:rPr lang="en-US" sz="1400" b="0" i="0" u="none" strike="noStrike" cap="none">
                <a:solidFill>
                  <a:srgbClr val="000000"/>
                </a:solidFill>
                <a:latin typeface="Calibri"/>
                <a:ea typeface="Calibri"/>
                <a:cs typeface="Calibri"/>
                <a:sym typeface="Calibri"/>
              </a:rPr>
              <a:t> Comunica la entrada y salida de productos mediante sistemas informáticos y de radiofrecuencia, según procesos establecidos e indicaciones de jefatura.</a:t>
            </a:r>
            <a:endParaRPr/>
          </a:p>
        </p:txBody>
      </p:sp>
      <p:sp>
        <p:nvSpPr>
          <p:cNvPr id="89" name="Google Shape;89;p11"/>
          <p:cNvSpPr txBox="1"/>
          <p:nvPr/>
        </p:nvSpPr>
        <p:spPr>
          <a:xfrm>
            <a:off x="3561636" y="2041003"/>
            <a:ext cx="2609184"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ED6B00"/>
                </a:solidFill>
                <a:latin typeface="Calibri"/>
                <a:ea typeface="Calibri"/>
                <a:cs typeface="Calibri"/>
                <a:sym typeface="Calibri"/>
              </a:rPr>
              <a:t>APRENDIZAJE ESPERADO</a:t>
            </a:r>
            <a:endParaRPr sz="1800" b="0" i="0" u="none" strike="noStrike" cap="none">
              <a:solidFill>
                <a:srgbClr val="ED6B00"/>
              </a:solidFill>
              <a:latin typeface="Calibri"/>
              <a:ea typeface="Calibri"/>
              <a:cs typeface="Calibri"/>
              <a:sym typeface="Calibri"/>
            </a:endParaRPr>
          </a:p>
        </p:txBody>
      </p:sp>
      <p:pic>
        <p:nvPicPr>
          <p:cNvPr id="90" name="Google Shape;90;p11"/>
          <p:cNvPicPr preferRelativeResize="0"/>
          <p:nvPr/>
        </p:nvPicPr>
        <p:blipFill rotWithShape="1">
          <a:blip r:embed="rId4">
            <a:alphaModFix/>
          </a:blip>
          <a:srcRect/>
          <a:stretch/>
        </p:blipFill>
        <p:spPr>
          <a:xfrm>
            <a:off x="4539906" y="1203013"/>
            <a:ext cx="702376" cy="669708"/>
          </a:xfrm>
          <a:prstGeom prst="rect">
            <a:avLst/>
          </a:prstGeom>
          <a:noFill/>
          <a:ln>
            <a:noFill/>
          </a:ln>
        </p:spPr>
      </p:pic>
      <p:sp>
        <p:nvSpPr>
          <p:cNvPr id="91" name="Google Shape;91;p11"/>
          <p:cNvSpPr/>
          <p:nvPr/>
        </p:nvSpPr>
        <p:spPr>
          <a:xfrm>
            <a:off x="6473043" y="1472660"/>
            <a:ext cx="2980513" cy="5779910"/>
          </a:xfrm>
          <a:prstGeom prst="roundRect">
            <a:avLst>
              <a:gd name="adj" fmla="val 842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2" name="Google Shape;92;p11"/>
          <p:cNvSpPr txBox="1"/>
          <p:nvPr/>
        </p:nvSpPr>
        <p:spPr>
          <a:xfrm>
            <a:off x="6656439" y="2499450"/>
            <a:ext cx="2684206" cy="15088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5.1</a:t>
            </a:r>
            <a:r>
              <a:rPr lang="en-US" sz="1400" b="0" i="0" u="none" strike="noStrike" cap="none">
                <a:solidFill>
                  <a:srgbClr val="000000"/>
                </a:solidFill>
                <a:latin typeface="Calibri"/>
                <a:ea typeface="Calibri"/>
                <a:cs typeface="Calibri"/>
                <a:sym typeface="Calibri"/>
              </a:rPr>
              <a:t> Opera software específico para la optimización de las actividades de entrada y salida de productos, según instrucciones de jefatura.</a:t>
            </a:r>
            <a:br>
              <a:rPr lang="en-US" sz="1400" b="0" i="0" u="none" strike="noStrike" cap="none">
                <a:solidFill>
                  <a:srgbClr val="000000"/>
                </a:solidFill>
                <a:latin typeface="Calibri"/>
                <a:ea typeface="Calibri"/>
                <a:cs typeface="Calibri"/>
                <a:sym typeface="Calibri"/>
              </a:rPr>
            </a:br>
            <a:br>
              <a:rPr lang="en-US" sz="1400" b="0" i="0" u="none" strike="noStrike" cap="none">
                <a:solidFill>
                  <a:srgbClr val="000000"/>
                </a:solidFill>
                <a:latin typeface="Calibri"/>
                <a:ea typeface="Calibri"/>
                <a:cs typeface="Calibri"/>
                <a:sym typeface="Calibri"/>
              </a:rPr>
            </a:br>
            <a:r>
              <a:rPr lang="en-US" sz="1400" b="1" i="0" u="none" strike="noStrike" cap="none">
                <a:solidFill>
                  <a:srgbClr val="000000"/>
                </a:solidFill>
                <a:latin typeface="Calibri"/>
                <a:ea typeface="Calibri"/>
                <a:cs typeface="Calibri"/>
                <a:sym typeface="Calibri"/>
              </a:rPr>
              <a:t>5.2</a:t>
            </a:r>
            <a:r>
              <a:rPr lang="en-US" sz="1400" b="0" i="0" u="none" strike="noStrike" cap="none">
                <a:solidFill>
                  <a:srgbClr val="000000"/>
                </a:solidFill>
                <a:latin typeface="Calibri"/>
                <a:ea typeface="Calibri"/>
                <a:cs typeface="Calibri"/>
                <a:sym typeface="Calibri"/>
              </a:rPr>
              <a:t> Utiliza el sistema de identificación por radiofrecuencia para entregar información de entrada y salida de productos, según el método implementado e indicaciones de jefatura.</a:t>
            </a:r>
            <a:br>
              <a:rPr lang="en-US" sz="1400" b="0" i="0" u="none" strike="noStrike" cap="none">
                <a:solidFill>
                  <a:srgbClr val="000000"/>
                </a:solidFill>
                <a:latin typeface="Calibri"/>
                <a:ea typeface="Calibri"/>
                <a:cs typeface="Calibri"/>
                <a:sym typeface="Calibri"/>
              </a:rPr>
            </a:br>
            <a:br>
              <a:rPr lang="en-US" sz="1400" b="0" i="0" u="none" strike="noStrike" cap="none">
                <a:solidFill>
                  <a:srgbClr val="000000"/>
                </a:solidFill>
                <a:latin typeface="Calibri"/>
                <a:ea typeface="Calibri"/>
                <a:cs typeface="Calibri"/>
                <a:sym typeface="Calibri"/>
              </a:rPr>
            </a:br>
            <a:r>
              <a:rPr lang="en-US" sz="1400" b="0" i="0" u="none" strike="noStrike" cap="none">
                <a:solidFill>
                  <a:srgbClr val="000000"/>
                </a:solidFill>
                <a:latin typeface="Calibri"/>
                <a:ea typeface="Calibri"/>
                <a:cs typeface="Calibri"/>
                <a:sym typeface="Calibri"/>
              </a:rPr>
              <a:t>Determinar documentación y puntos claves de control necesarios para la recopilación de datos,  para la correcta definición de operaciones de transporte y distribución. </a:t>
            </a:r>
            <a:endParaRPr/>
          </a:p>
        </p:txBody>
      </p:sp>
      <p:sp>
        <p:nvSpPr>
          <p:cNvPr id="93" name="Google Shape;93;p11"/>
          <p:cNvSpPr txBox="1"/>
          <p:nvPr/>
        </p:nvSpPr>
        <p:spPr>
          <a:xfrm>
            <a:off x="6554516" y="2041003"/>
            <a:ext cx="2862260" cy="4095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rgbClr val="ED6B00"/>
                </a:solidFill>
                <a:latin typeface="Calibri"/>
                <a:ea typeface="Calibri"/>
                <a:cs typeface="Calibri"/>
                <a:sym typeface="Calibri"/>
              </a:rPr>
              <a:t>CRITERIOS DE EVALUACIÓN</a:t>
            </a:r>
            <a:endParaRPr sz="1800" b="0" i="0" u="none" strike="noStrike" cap="none">
              <a:solidFill>
                <a:srgbClr val="ED6B00"/>
              </a:solidFill>
              <a:latin typeface="Calibri"/>
              <a:ea typeface="Calibri"/>
              <a:cs typeface="Calibri"/>
              <a:sym typeface="Calibri"/>
            </a:endParaRPr>
          </a:p>
        </p:txBody>
      </p:sp>
      <p:pic>
        <p:nvPicPr>
          <p:cNvPr id="94" name="Google Shape;94;p11"/>
          <p:cNvPicPr preferRelativeResize="0"/>
          <p:nvPr/>
        </p:nvPicPr>
        <p:blipFill rotWithShape="1">
          <a:blip r:embed="rId5">
            <a:alphaModFix/>
          </a:blip>
          <a:srcRect/>
          <a:stretch/>
        </p:blipFill>
        <p:spPr>
          <a:xfrm>
            <a:off x="7649552" y="1203013"/>
            <a:ext cx="702376" cy="669708"/>
          </a:xfrm>
          <a:prstGeom prst="rect">
            <a:avLst/>
          </a:prstGeom>
          <a:noFill/>
          <a:ln>
            <a:noFill/>
          </a:ln>
        </p:spPr>
      </p:pic>
      <p:pic>
        <p:nvPicPr>
          <p:cNvPr id="95" name="Google Shape;95;p11"/>
          <p:cNvPicPr preferRelativeResize="0"/>
          <p:nvPr/>
        </p:nvPicPr>
        <p:blipFill rotWithShape="1">
          <a:blip r:embed="rId6">
            <a:alphaModFix/>
          </a:blip>
          <a:srcRect/>
          <a:stretch/>
        </p:blipFill>
        <p:spPr>
          <a:xfrm flipH="1">
            <a:off x="3588297" y="3757726"/>
            <a:ext cx="3025211" cy="4082383"/>
          </a:xfrm>
          <a:prstGeom prst="rect">
            <a:avLst/>
          </a:prstGeom>
          <a:noFill/>
          <a:ln>
            <a:noFill/>
          </a:ln>
        </p:spPr>
      </p:pic>
      <p:pic>
        <p:nvPicPr>
          <p:cNvPr id="96" name="Google Shape;96;p11"/>
          <p:cNvPicPr preferRelativeResize="0"/>
          <p:nvPr/>
        </p:nvPicPr>
        <p:blipFill rotWithShape="1">
          <a:blip r:embed="rId7">
            <a:alphaModFix/>
          </a:blip>
          <a:srcRect/>
          <a:stretch/>
        </p:blipFill>
        <p:spPr>
          <a:xfrm flipH="1">
            <a:off x="511864" y="4448534"/>
            <a:ext cx="3103843" cy="24662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¿QUÉ APRENDIMOS LA ACTIVIDAD ANTERIOR?</a:t>
            </a:r>
            <a:endParaRPr sz="3100" b="1" i="0" u="none" strike="noStrike" cap="none">
              <a:solidFill>
                <a:srgbClr val="ED6B00"/>
              </a:solidFill>
              <a:latin typeface="Calibri"/>
              <a:ea typeface="Calibri"/>
              <a:cs typeface="Calibri"/>
              <a:sym typeface="Calibri"/>
            </a:endParaRPr>
          </a:p>
        </p:txBody>
      </p:sp>
      <p:sp>
        <p:nvSpPr>
          <p:cNvPr id="102" name="Google Shape;102;p12"/>
          <p:cNvSpPr txBox="1"/>
          <p:nvPr/>
        </p:nvSpPr>
        <p:spPr>
          <a:xfrm>
            <a:off x="574651" y="2261129"/>
            <a:ext cx="47784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1" i="0" u="none" strike="noStrike" cap="none">
                <a:solidFill>
                  <a:srgbClr val="ED6B00"/>
                </a:solidFill>
                <a:latin typeface="Calibri"/>
                <a:ea typeface="Calibri"/>
                <a:cs typeface="Calibri"/>
                <a:sym typeface="Calibri"/>
              </a:rPr>
              <a:t>TIC’S PARA LOGÍSTICA</a:t>
            </a:r>
            <a:endParaRPr sz="1800" b="0" i="0" u="none" strike="noStrike" cap="none">
              <a:solidFill>
                <a:srgbClr val="ED6B00"/>
              </a:solidFill>
              <a:latin typeface="Calibri"/>
              <a:ea typeface="Calibri"/>
              <a:cs typeface="Calibri"/>
              <a:sym typeface="Calibri"/>
            </a:endParaRPr>
          </a:p>
        </p:txBody>
      </p:sp>
      <p:sp>
        <p:nvSpPr>
          <p:cNvPr id="103" name="Google Shape;103;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04" name="Google Shape;104;p12"/>
          <p:cNvSpPr/>
          <p:nvPr/>
        </p:nvSpPr>
        <p:spPr>
          <a:xfrm>
            <a:off x="564075" y="2843141"/>
            <a:ext cx="4657800" cy="2016957"/>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105" name="Google Shape;105;p12"/>
          <p:cNvGrpSpPr/>
          <p:nvPr/>
        </p:nvGrpSpPr>
        <p:grpSpPr>
          <a:xfrm>
            <a:off x="375975" y="3676027"/>
            <a:ext cx="376200" cy="395325"/>
            <a:chOff x="375767" y="3437085"/>
            <a:chExt cx="376200" cy="395325"/>
          </a:xfrm>
        </p:grpSpPr>
        <p:sp>
          <p:nvSpPr>
            <p:cNvPr id="106" name="Google Shape;106;p12"/>
            <p:cNvSpPr/>
            <p:nvPr/>
          </p:nvSpPr>
          <p:spPr>
            <a:xfrm>
              <a:off x="375767" y="344661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2"/>
            <p:cNvSpPr txBox="1"/>
            <p:nvPr/>
          </p:nvSpPr>
          <p:spPr>
            <a:xfrm>
              <a:off x="385292" y="343708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1</a:t>
              </a:r>
              <a:endParaRPr sz="2800" b="1" i="0" u="none" strike="noStrike" cap="none">
                <a:solidFill>
                  <a:srgbClr val="FFFFFF"/>
                </a:solidFill>
                <a:latin typeface="Calibri"/>
                <a:ea typeface="Calibri"/>
                <a:cs typeface="Calibri"/>
                <a:sym typeface="Calibri"/>
              </a:endParaRPr>
            </a:p>
          </p:txBody>
        </p:sp>
      </p:grpSp>
      <p:sp>
        <p:nvSpPr>
          <p:cNvPr id="108" name="Google Shape;108;p12"/>
          <p:cNvSpPr txBox="1"/>
          <p:nvPr/>
        </p:nvSpPr>
        <p:spPr>
          <a:xfrm>
            <a:off x="938775" y="3015867"/>
            <a:ext cx="3960526" cy="538200"/>
          </a:xfrm>
          <a:prstGeom prst="rect">
            <a:avLst/>
          </a:prstGeom>
          <a:noFill/>
          <a:ln>
            <a:noFill/>
          </a:ln>
        </p:spPr>
        <p:txBody>
          <a:bodyPr spcFirstLastPara="1" wrap="square" lIns="91425" tIns="91425" rIns="91425" bIns="91425" anchor="t" anchorCtr="0">
            <a:noAutofit/>
          </a:bodyPr>
          <a:lstStyle/>
          <a:p>
            <a:pPr marL="0" marR="0" lvl="0" indent="0" algn="just" rtl="0">
              <a:lnSpc>
                <a:spcPct val="120000"/>
              </a:lnSpc>
              <a:spcBef>
                <a:spcPts val="0"/>
              </a:spcBef>
              <a:spcAft>
                <a:spcPts val="0"/>
              </a:spcAft>
              <a:buNone/>
            </a:pPr>
            <a:r>
              <a:rPr lang="en-US" sz="1600" b="0" i="0" u="none" strike="noStrike" cap="none">
                <a:solidFill>
                  <a:srgbClr val="000000"/>
                </a:solidFill>
                <a:latin typeface="Calibri"/>
                <a:ea typeface="Calibri"/>
                <a:cs typeface="Calibri"/>
                <a:sym typeface="Calibri"/>
              </a:rPr>
              <a:t>Identificamos los sistemas RFID, Software y equipos utilizados en los procesos de almacenamiento de mercaderías a través de un caso práctico de una empresa real</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de almacenaje.</a:t>
            </a:r>
            <a:endParaRPr/>
          </a:p>
        </p:txBody>
      </p:sp>
      <p:sp>
        <p:nvSpPr>
          <p:cNvPr id="109" name="Google Shape;109;p12"/>
          <p:cNvSpPr/>
          <p:nvPr/>
        </p:nvSpPr>
        <p:spPr>
          <a:xfrm>
            <a:off x="5026616" y="3630160"/>
            <a:ext cx="696535" cy="69653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0" name="Google Shape;110;p12"/>
          <p:cNvPicPr preferRelativeResize="0"/>
          <p:nvPr/>
        </p:nvPicPr>
        <p:blipFill rotWithShape="1">
          <a:blip r:embed="rId3">
            <a:alphaModFix/>
          </a:blip>
          <a:srcRect/>
          <a:stretch/>
        </p:blipFill>
        <p:spPr>
          <a:xfrm>
            <a:off x="4870518" y="2513152"/>
            <a:ext cx="4828328" cy="45744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5" name="Google Shape;115;p13"/>
          <p:cNvGrpSpPr/>
          <p:nvPr/>
        </p:nvGrpSpPr>
        <p:grpSpPr>
          <a:xfrm flipH="1">
            <a:off x="536225" y="2440019"/>
            <a:ext cx="5390398" cy="2567589"/>
            <a:chOff x="3774221" y="2843142"/>
            <a:chExt cx="5390398" cy="2567589"/>
          </a:xfrm>
        </p:grpSpPr>
        <p:sp>
          <p:nvSpPr>
            <p:cNvPr id="116" name="Google Shape;116;p13"/>
            <p:cNvSpPr/>
            <p:nvPr/>
          </p:nvSpPr>
          <p:spPr>
            <a:xfrm>
              <a:off x="4506819" y="2843142"/>
              <a:ext cx="4657800" cy="2567589"/>
            </a:xfrm>
            <a:prstGeom prst="roundRect">
              <a:avLst>
                <a:gd name="adj" fmla="val 16667"/>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7" name="Google Shape;117;p13"/>
            <p:cNvSpPr/>
            <p:nvPr/>
          </p:nvSpPr>
          <p:spPr>
            <a:xfrm rot="-7028957">
              <a:off x="4111561" y="4473675"/>
              <a:ext cx="432619" cy="1022555"/>
            </a:xfrm>
            <a:prstGeom prst="triangle">
              <a:avLst>
                <a:gd name="adj" fmla="val 50000"/>
              </a:avLst>
            </a:prstGeom>
            <a:solidFill>
              <a:srgbClr val="F7E3D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8" name="Google Shape;118;p1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ACTIVIDAD DE CONOCIMIENTOS PREVIOS</a:t>
            </a:r>
            <a:endParaRPr sz="3100" b="1" i="0" u="none" strike="noStrike" cap="none">
              <a:solidFill>
                <a:srgbClr val="ED6B00"/>
              </a:solidFill>
              <a:latin typeface="Calibri"/>
              <a:ea typeface="Calibri"/>
              <a:cs typeface="Calibri"/>
              <a:sym typeface="Calibri"/>
            </a:endParaRPr>
          </a:p>
        </p:txBody>
      </p:sp>
      <p:sp>
        <p:nvSpPr>
          <p:cNvPr id="119" name="Google Shape;119;p13"/>
          <p:cNvSpPr txBox="1"/>
          <p:nvPr/>
        </p:nvSpPr>
        <p:spPr>
          <a:xfrm>
            <a:off x="856788" y="2748928"/>
            <a:ext cx="4056002" cy="1917290"/>
          </a:xfrm>
          <a:prstGeom prst="rect">
            <a:avLst/>
          </a:prstGeom>
          <a:noFill/>
          <a:ln>
            <a:noFill/>
          </a:ln>
        </p:spPr>
        <p:txBody>
          <a:bodyPr spcFirstLastPara="1" wrap="square" lIns="91425" tIns="91425" rIns="91425" bIns="91425" anchor="ctr" anchorCtr="0">
            <a:noAutofit/>
          </a:bodyPr>
          <a:lstStyle/>
          <a:p>
            <a:pPr marL="0" marR="0" lvl="0" indent="0" algn="l" rtl="0">
              <a:lnSpc>
                <a:spcPct val="12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Para revisar los aprendizajes trabajados en</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la actividad anterior, los invitamos a reunirse en equipos de trabajo, de 4 integrantes, y responder las siguientes interrogantes, utilizando la aplicación “Mentimeter”.  </a:t>
            </a:r>
            <a:endParaRPr/>
          </a:p>
        </p:txBody>
      </p:sp>
      <p:sp>
        <p:nvSpPr>
          <p:cNvPr id="120" name="Google Shape;120;p13"/>
          <p:cNvSpPr txBox="1"/>
          <p:nvPr/>
        </p:nvSpPr>
        <p:spPr>
          <a:xfrm>
            <a:off x="856788" y="5814477"/>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ED6B00"/>
                </a:solidFill>
                <a:latin typeface="Calibri"/>
                <a:ea typeface="Calibri"/>
                <a:cs typeface="Calibri"/>
                <a:sym typeface="Calibri"/>
              </a:rPr>
              <a:t>¡Muy bien!</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ED6B00"/>
                </a:solidFill>
                <a:latin typeface="Calibri"/>
                <a:ea typeface="Calibri"/>
                <a:cs typeface="Calibri"/>
                <a:sym typeface="Calibri"/>
              </a:rPr>
              <a:t>Ahora te invitamos a seguir revisando</a:t>
            </a:r>
            <a:endParaRPr sz="1400" b="0" i="0" u="none" strike="noStrike" cap="none">
              <a:solidFill>
                <a:srgbClr val="ED6B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A93501"/>
                </a:solidFill>
                <a:latin typeface="Calibri"/>
                <a:ea typeface="Calibri"/>
                <a:cs typeface="Calibri"/>
                <a:sym typeface="Calibri"/>
              </a:rPr>
              <a:t>la presentación</a:t>
            </a:r>
            <a:endParaRPr sz="1400" b="0" i="0" u="none" strike="noStrike" cap="none">
              <a:solidFill>
                <a:srgbClr val="A93501"/>
              </a:solidFill>
              <a:latin typeface="Arial"/>
              <a:ea typeface="Arial"/>
              <a:cs typeface="Arial"/>
              <a:sym typeface="Arial"/>
            </a:endParaRPr>
          </a:p>
        </p:txBody>
      </p:sp>
      <p:pic>
        <p:nvPicPr>
          <p:cNvPr id="121" name="Google Shape;121;p13"/>
          <p:cNvPicPr preferRelativeResize="0"/>
          <p:nvPr/>
        </p:nvPicPr>
        <p:blipFill rotWithShape="1">
          <a:blip r:embed="rId3">
            <a:alphaModFix/>
          </a:blip>
          <a:srcRect/>
          <a:stretch/>
        </p:blipFill>
        <p:spPr>
          <a:xfrm>
            <a:off x="5135674" y="3333134"/>
            <a:ext cx="4585614" cy="4344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4"/>
          <p:cNvSpPr txBox="1"/>
          <p:nvPr/>
        </p:nvSpPr>
        <p:spPr>
          <a:xfrm>
            <a:off x="4063852" y="2664933"/>
            <a:ext cx="493240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dk1"/>
                </a:solidFill>
                <a:latin typeface="Calibri"/>
                <a:ea typeface="Calibri"/>
                <a:cs typeface="Calibri"/>
                <a:sym typeface="Calibri"/>
              </a:rPr>
              <a:t>Al término de la actividad estarás en condiciones de:</a:t>
            </a:r>
            <a:endParaRPr sz="1400" b="1" i="0" u="none" strike="noStrike" cap="none">
              <a:solidFill>
                <a:schemeClr val="dk1"/>
              </a:solidFill>
              <a:latin typeface="Calibri"/>
              <a:ea typeface="Calibri"/>
              <a:cs typeface="Calibri"/>
              <a:sym typeface="Calibri"/>
            </a:endParaRPr>
          </a:p>
        </p:txBody>
      </p:sp>
      <p:sp>
        <p:nvSpPr>
          <p:cNvPr id="127" name="Google Shape;127;p14"/>
          <p:cNvSpPr/>
          <p:nvPr/>
        </p:nvSpPr>
        <p:spPr>
          <a:xfrm>
            <a:off x="4063852" y="3185653"/>
            <a:ext cx="5081308" cy="2037700"/>
          </a:xfrm>
          <a:prstGeom prst="roundRect">
            <a:avLst>
              <a:gd name="adj" fmla="val 674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8" name="Google Shape;128;p14"/>
          <p:cNvSpPr txBox="1"/>
          <p:nvPr/>
        </p:nvSpPr>
        <p:spPr>
          <a:xfrm>
            <a:off x="4578914" y="3448235"/>
            <a:ext cx="401447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Identificar la actividad de Gestión de Operaciones en Transporte.</a:t>
            </a:r>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600" b="0" i="0" u="none" strike="noStrike" cap="none">
                <a:solidFill>
                  <a:srgbClr val="000000"/>
                </a:solidFill>
                <a:latin typeface="Calibri"/>
                <a:ea typeface="Calibri"/>
                <a:cs typeface="Calibri"/>
                <a:sym typeface="Calibri"/>
              </a:rPr>
              <a:t>Reconocer las áreas de gestión y cómo se trabaja en cada una de ellas.</a:t>
            </a:r>
            <a:endParaRPr/>
          </a:p>
        </p:txBody>
      </p:sp>
      <p:grpSp>
        <p:nvGrpSpPr>
          <p:cNvPr id="129" name="Google Shape;129;p14"/>
          <p:cNvGrpSpPr/>
          <p:nvPr/>
        </p:nvGrpSpPr>
        <p:grpSpPr>
          <a:xfrm>
            <a:off x="3895220" y="3570104"/>
            <a:ext cx="375438" cy="362157"/>
            <a:chOff x="8933845" y="4538850"/>
            <a:chExt cx="376200" cy="385800"/>
          </a:xfrm>
        </p:grpSpPr>
        <p:sp>
          <p:nvSpPr>
            <p:cNvPr id="130" name="Google Shape;130;p14"/>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4"/>
            <p:cNvSpPr txBox="1"/>
            <p:nvPr/>
          </p:nvSpPr>
          <p:spPr>
            <a:xfrm>
              <a:off x="8943370" y="453885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1</a:t>
              </a:r>
              <a:endParaRPr sz="2800" b="1" i="0" u="none" strike="noStrike" cap="none">
                <a:solidFill>
                  <a:srgbClr val="FFFFFF"/>
                </a:solidFill>
                <a:latin typeface="Calibri"/>
                <a:ea typeface="Calibri"/>
                <a:cs typeface="Calibri"/>
                <a:sym typeface="Calibri"/>
              </a:endParaRPr>
            </a:p>
          </p:txBody>
        </p:sp>
      </p:grpSp>
      <p:sp>
        <p:nvSpPr>
          <p:cNvPr id="132" name="Google Shape;132;p14"/>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000" b="1" i="0" u="none" strike="noStrike" cap="none" dirty="0">
                <a:solidFill>
                  <a:srgbClr val="A93501"/>
                </a:solidFill>
                <a:latin typeface="Calibri"/>
                <a:ea typeface="Calibri"/>
                <a:cs typeface="Calibri"/>
                <a:sym typeface="Calibri"/>
              </a:rPr>
              <a:t>GESTIÓN </a:t>
            </a:r>
            <a:r>
              <a:rPr lang="en-US" sz="2000" b="1" i="0" u="none" strike="noStrike" cap="none" dirty="0">
                <a:solidFill>
                  <a:srgbClr val="ED6B00"/>
                </a:solidFill>
                <a:latin typeface="Calibri"/>
                <a:ea typeface="Calibri"/>
                <a:cs typeface="Calibri"/>
                <a:sym typeface="Calibri"/>
              </a:rPr>
              <a:t>DE OPERACIONES DE DISTRIBUCIÓN</a:t>
            </a:r>
            <a:endParaRPr sz="2000" b="1" i="0" u="none" strike="noStrike" cap="none" dirty="0">
              <a:solidFill>
                <a:srgbClr val="ED6B00"/>
              </a:solidFill>
              <a:latin typeface="Calibri"/>
              <a:ea typeface="Calibri"/>
              <a:cs typeface="Calibri"/>
              <a:sym typeface="Calibri"/>
            </a:endParaRPr>
          </a:p>
        </p:txBody>
      </p:sp>
      <p:sp>
        <p:nvSpPr>
          <p:cNvPr id="133" name="Google Shape;133;p14"/>
          <p:cNvSpPr txBox="1"/>
          <p:nvPr/>
        </p:nvSpPr>
        <p:spPr>
          <a:xfrm>
            <a:off x="4017017" y="1184197"/>
            <a:ext cx="843081"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b="0" i="0" u="none" strike="noStrike" cap="none">
                <a:solidFill>
                  <a:srgbClr val="FFB375"/>
                </a:solidFill>
                <a:latin typeface="Calibri"/>
                <a:ea typeface="Calibri"/>
                <a:cs typeface="Calibri"/>
                <a:sym typeface="Calibri"/>
              </a:rPr>
              <a:t>13</a:t>
            </a:r>
            <a:endParaRPr sz="5000" b="0" i="0" u="none" strike="noStrike" cap="none">
              <a:solidFill>
                <a:srgbClr val="FFB375"/>
              </a:solidFill>
              <a:latin typeface="Calibri"/>
              <a:ea typeface="Calibri"/>
              <a:cs typeface="Calibri"/>
              <a:sym typeface="Calibri"/>
            </a:endParaRPr>
          </a:p>
        </p:txBody>
      </p:sp>
      <p:pic>
        <p:nvPicPr>
          <p:cNvPr id="134" name="Google Shape;134;p14"/>
          <p:cNvPicPr preferRelativeResize="0"/>
          <p:nvPr/>
        </p:nvPicPr>
        <p:blipFill rotWithShape="1">
          <a:blip r:embed="rId3">
            <a:alphaModFix/>
          </a:blip>
          <a:srcRect/>
          <a:stretch/>
        </p:blipFill>
        <p:spPr>
          <a:xfrm>
            <a:off x="678383" y="2382979"/>
            <a:ext cx="2950556" cy="4313787"/>
          </a:xfrm>
          <a:prstGeom prst="rect">
            <a:avLst/>
          </a:prstGeom>
          <a:noFill/>
          <a:ln>
            <a:noFill/>
          </a:ln>
        </p:spPr>
      </p:pic>
      <p:sp>
        <p:nvSpPr>
          <p:cNvPr id="135" name="Google Shape;135;p14"/>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6B00"/>
                </a:solidFill>
                <a:latin typeface="Calibri"/>
                <a:ea typeface="Calibri"/>
                <a:cs typeface="Calibri"/>
                <a:sym typeface="Calibri"/>
              </a:rPr>
              <a:t>MENÚ DE LA ACTIVIDAD</a:t>
            </a:r>
            <a:endParaRPr sz="3100" b="1" i="0" u="none" strike="noStrike" cap="none">
              <a:solidFill>
                <a:srgbClr val="ED6B00"/>
              </a:solidFill>
              <a:latin typeface="Calibri"/>
              <a:ea typeface="Calibri"/>
              <a:cs typeface="Calibri"/>
              <a:sym typeface="Calibri"/>
            </a:endParaRPr>
          </a:p>
        </p:txBody>
      </p:sp>
      <p:grpSp>
        <p:nvGrpSpPr>
          <p:cNvPr id="136" name="Google Shape;136;p14"/>
          <p:cNvGrpSpPr/>
          <p:nvPr/>
        </p:nvGrpSpPr>
        <p:grpSpPr>
          <a:xfrm>
            <a:off x="3895220" y="4534607"/>
            <a:ext cx="375438" cy="362157"/>
            <a:chOff x="8933845" y="4538850"/>
            <a:chExt cx="376200" cy="385800"/>
          </a:xfrm>
        </p:grpSpPr>
        <p:sp>
          <p:nvSpPr>
            <p:cNvPr id="137" name="Google Shape;137;p14"/>
            <p:cNvSpPr/>
            <p:nvPr/>
          </p:nvSpPr>
          <p:spPr>
            <a:xfrm>
              <a:off x="8933845" y="4538850"/>
              <a:ext cx="376200" cy="385800"/>
            </a:xfrm>
            <a:prstGeom prst="roundRect">
              <a:avLst>
                <a:gd name="adj" fmla="val 16667"/>
              </a:avLst>
            </a:prstGeom>
            <a:solidFill>
              <a:srgbClr val="ED6B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4"/>
            <p:cNvSpPr txBox="1"/>
            <p:nvPr/>
          </p:nvSpPr>
          <p:spPr>
            <a:xfrm>
              <a:off x="8943370" y="453885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Calibri"/>
                  <a:ea typeface="Calibri"/>
                  <a:cs typeface="Calibri"/>
                  <a:sym typeface="Calibri"/>
                </a:rPr>
                <a:t>2</a:t>
              </a:r>
              <a:endParaRPr sz="2800" b="1" i="0" u="none" strike="noStrike" cap="none">
                <a:solidFill>
                  <a:srgbClr val="FFFFFF"/>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Google Shape;143;p15"/>
          <p:cNvGrpSpPr/>
          <p:nvPr/>
        </p:nvGrpSpPr>
        <p:grpSpPr>
          <a:xfrm flipH="1">
            <a:off x="203186" y="2317315"/>
            <a:ext cx="6246717" cy="3324363"/>
            <a:chOff x="3774221" y="2843142"/>
            <a:chExt cx="5390398" cy="2567589"/>
          </a:xfrm>
        </p:grpSpPr>
        <p:sp>
          <p:nvSpPr>
            <p:cNvPr id="144" name="Google Shape;144;p15"/>
            <p:cNvSpPr/>
            <p:nvPr/>
          </p:nvSpPr>
          <p:spPr>
            <a:xfrm>
              <a:off x="4506819" y="2843142"/>
              <a:ext cx="4657800" cy="2567589"/>
            </a:xfrm>
            <a:prstGeom prst="roundRect">
              <a:avLst>
                <a:gd name="adj" fmla="val 16667"/>
              </a:avLst>
            </a:prstGeom>
            <a:solidFill>
              <a:srgbClr val="F7E3D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5" name="Google Shape;145;p15"/>
            <p:cNvSpPr/>
            <p:nvPr/>
          </p:nvSpPr>
          <p:spPr>
            <a:xfrm rot="-7028957">
              <a:off x="4111561" y="4473675"/>
              <a:ext cx="432619" cy="1022555"/>
            </a:xfrm>
            <a:prstGeom prst="triangle">
              <a:avLst>
                <a:gd name="adj" fmla="val 50000"/>
              </a:avLst>
            </a:prstGeom>
            <a:solidFill>
              <a:srgbClr val="F7E3D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46" name="Google Shape;146;p15"/>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6B00"/>
                </a:solidFill>
                <a:latin typeface="Calibri"/>
                <a:ea typeface="Calibri"/>
                <a:cs typeface="Calibri"/>
                <a:sym typeface="Calibri"/>
              </a:rPr>
              <a:t>INTRODUCCIÓN Y MOTIVACIÓN AL MÓDULO </a:t>
            </a:r>
            <a:endParaRPr sz="3100" b="1" i="0" u="none" strike="noStrike" cap="none">
              <a:solidFill>
                <a:srgbClr val="ED6B00"/>
              </a:solidFill>
              <a:latin typeface="Calibri"/>
              <a:ea typeface="Calibri"/>
              <a:cs typeface="Calibri"/>
              <a:sym typeface="Calibri"/>
            </a:endParaRPr>
          </a:p>
        </p:txBody>
      </p:sp>
      <p:sp>
        <p:nvSpPr>
          <p:cNvPr id="147" name="Google Shape;147;p15"/>
          <p:cNvSpPr txBox="1"/>
          <p:nvPr/>
        </p:nvSpPr>
        <p:spPr>
          <a:xfrm>
            <a:off x="487662" y="2567835"/>
            <a:ext cx="4823373" cy="277853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a:solidFill>
                  <a:srgbClr val="000000"/>
                </a:solidFill>
                <a:latin typeface="Calibri"/>
                <a:ea typeface="Calibri"/>
                <a:cs typeface="Calibri"/>
                <a:sym typeface="Calibri"/>
              </a:rPr>
              <a:t>¿Es la seguridad importante en el transporte de cargas?</a:t>
            </a:r>
            <a:endParaRPr/>
          </a:p>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Una de las mayores áreas de gestión en las operaciones de transporte es la seguridad, incluyendo el respeto de las normas de tránsito y el autocuidado. Para entender su importancia, revisa el siguiente video:</a:t>
            </a:r>
            <a:endParaRPr/>
          </a:p>
          <a:p>
            <a:pPr marL="0" marR="0" lvl="0" indent="0" algn="l" rtl="0">
              <a:lnSpc>
                <a:spcPct val="100000"/>
              </a:lnSpc>
              <a:spcBef>
                <a:spcPts val="0"/>
              </a:spcBef>
              <a:spcAft>
                <a:spcPts val="0"/>
              </a:spcAft>
              <a:buNone/>
            </a:pPr>
            <a:r>
              <a:rPr lang="en-US" sz="1500" b="1" i="0" u="sng" strike="noStrike" cap="none">
                <a:solidFill>
                  <a:schemeClr val="hlink"/>
                </a:solidFill>
                <a:latin typeface="Calibri"/>
                <a:ea typeface="Calibri"/>
                <a:cs typeface="Calibri"/>
                <a:sym typeface="Calibri"/>
                <a:hlinkClick r:id="rId3"/>
              </a:rPr>
              <a:t>https://youtu.be/zlgypsML1ro</a:t>
            </a:r>
            <a:r>
              <a:rPr lang="en-US" sz="1500" b="1" i="0" u="none" strike="noStrike" cap="none">
                <a:solidFill>
                  <a:srgbClr val="000000"/>
                </a:solidFill>
                <a:latin typeface="Calibri"/>
                <a:ea typeface="Calibri"/>
                <a:cs typeface="Calibri"/>
                <a:sym typeface="Calibri"/>
              </a:rPr>
              <a:t> </a:t>
            </a:r>
            <a:endParaRPr/>
          </a:p>
          <a:p>
            <a:pPr marL="0" marR="0" lvl="0" indent="0" algn="l" rtl="0">
              <a:lnSpc>
                <a:spcPct val="100000"/>
              </a:lnSpc>
              <a:spcBef>
                <a:spcPts val="0"/>
              </a:spcBef>
              <a:spcAft>
                <a:spcPts val="0"/>
              </a:spcAft>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500" b="0" i="0" u="none" strike="noStrike" cap="none">
                <a:solidFill>
                  <a:srgbClr val="000000"/>
                </a:solidFill>
                <a:latin typeface="Calibri"/>
                <a:ea typeface="Calibri"/>
                <a:cs typeface="Calibri"/>
                <a:sym typeface="Calibri"/>
              </a:rPr>
              <a:t>Ahora que revisaste el video, coméntanos tus reflexiones a las siguientes preguntas:</a:t>
            </a:r>
            <a:endParaRPr sz="15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500"/>
              <a:buFont typeface="Arial"/>
              <a:buChar char="•"/>
            </a:pPr>
            <a:r>
              <a:rPr lang="en-US" sz="1500" b="0" i="1" u="none" strike="noStrike" cap="none">
                <a:solidFill>
                  <a:srgbClr val="000000"/>
                </a:solidFill>
                <a:latin typeface="Calibri"/>
                <a:ea typeface="Calibri"/>
                <a:cs typeface="Calibri"/>
                <a:sym typeface="Calibri"/>
              </a:rPr>
              <a:t>¿La seguridad es relevante sólo para el conductor o peoneta en una operación de transporte?</a:t>
            </a:r>
            <a:endParaRPr sz="1500" b="0" i="1"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500"/>
              <a:buFont typeface="Arial"/>
              <a:buChar char="•"/>
            </a:pPr>
            <a:r>
              <a:rPr lang="en-US" sz="1500" b="0" i="1" u="none" strike="noStrike" cap="none">
                <a:solidFill>
                  <a:srgbClr val="000000"/>
                </a:solidFill>
                <a:latin typeface="Calibri"/>
                <a:ea typeface="Calibri"/>
                <a:cs typeface="Calibri"/>
                <a:sym typeface="Calibri"/>
              </a:rPr>
              <a:t>¿Cómo afectan los problemas de seguridad al cumplimiento al cliente y a los costos de transporte?</a:t>
            </a:r>
            <a:endParaRPr/>
          </a:p>
        </p:txBody>
      </p:sp>
      <p:sp>
        <p:nvSpPr>
          <p:cNvPr id="148" name="Google Shape;148;p15"/>
          <p:cNvSpPr txBox="1"/>
          <p:nvPr/>
        </p:nvSpPr>
        <p:spPr>
          <a:xfrm>
            <a:off x="491039" y="6037978"/>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1" i="0" u="none" strike="noStrike" cap="none">
                <a:solidFill>
                  <a:srgbClr val="ED6B00"/>
                </a:solidFill>
                <a:latin typeface="Calibri"/>
                <a:ea typeface="Calibri"/>
                <a:cs typeface="Calibri"/>
                <a:sym typeface="Calibri"/>
              </a:rPr>
              <a:t>¡Muy Bien!, </a:t>
            </a:r>
            <a:endParaRPr sz="2100" b="1" i="0" u="none" strike="noStrike" cap="none">
              <a:solidFill>
                <a:srgbClr val="ED6B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100" b="1" i="0" u="none" strike="noStrike" cap="none">
                <a:solidFill>
                  <a:srgbClr val="ED6B00"/>
                </a:solidFill>
                <a:latin typeface="Calibri"/>
                <a:ea typeface="Calibri"/>
                <a:cs typeface="Calibri"/>
                <a:sym typeface="Calibri"/>
              </a:rPr>
              <a:t>ahora compartamos nuestras respuestas</a:t>
            </a:r>
            <a:endParaRPr/>
          </a:p>
        </p:txBody>
      </p:sp>
      <p:pic>
        <p:nvPicPr>
          <p:cNvPr id="149" name="Google Shape;149;p15" descr="JuguemosCPrevios.png"/>
          <p:cNvPicPr preferRelativeResize="0"/>
          <p:nvPr/>
        </p:nvPicPr>
        <p:blipFill rotWithShape="1">
          <a:blip r:embed="rId4">
            <a:alphaModFix/>
          </a:blip>
          <a:srcRect/>
          <a:stretch/>
        </p:blipFill>
        <p:spPr>
          <a:xfrm>
            <a:off x="6085641" y="3546109"/>
            <a:ext cx="3908932" cy="40948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LA GESTIÓN DE OPERACIONES </a:t>
            </a:r>
            <a:r>
              <a:rPr lang="en-US" sz="2800" b="1" i="0" u="none" strike="noStrike" cap="none">
                <a:solidFill>
                  <a:srgbClr val="A93501"/>
                </a:solidFill>
                <a:latin typeface="Calibri"/>
                <a:ea typeface="Calibri"/>
                <a:cs typeface="Calibri"/>
                <a:sym typeface="Calibri"/>
              </a:rPr>
              <a:t>EN TRANSPORTE</a:t>
            </a:r>
            <a:endParaRPr sz="3100" b="1" i="0" u="none" strike="noStrike" cap="none">
              <a:solidFill>
                <a:srgbClr val="A93501"/>
              </a:solidFill>
              <a:latin typeface="Calibri"/>
              <a:ea typeface="Calibri"/>
              <a:cs typeface="Calibri"/>
              <a:sym typeface="Calibri"/>
            </a:endParaRPr>
          </a:p>
        </p:txBody>
      </p:sp>
      <p:sp>
        <p:nvSpPr>
          <p:cNvPr id="155" name="Google Shape;155;p16"/>
          <p:cNvSpPr txBox="1"/>
          <p:nvPr/>
        </p:nvSpPr>
        <p:spPr>
          <a:xfrm>
            <a:off x="5739702" y="2321821"/>
            <a:ext cx="2936464" cy="203132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La </a:t>
            </a:r>
            <a:r>
              <a:rPr lang="en-US" sz="1400" b="1" i="0" u="none" strike="noStrike" cap="none">
                <a:solidFill>
                  <a:srgbClr val="000000"/>
                </a:solidFill>
                <a:latin typeface="Calibri"/>
                <a:ea typeface="Calibri"/>
                <a:cs typeface="Calibri"/>
                <a:sym typeface="Calibri"/>
              </a:rPr>
              <a:t>Gestión de las Operaciones en Transporte </a:t>
            </a:r>
            <a:r>
              <a:rPr lang="en-US" sz="1400" b="0" i="0" u="none" strike="noStrike" cap="none">
                <a:solidFill>
                  <a:srgbClr val="000000"/>
                </a:solidFill>
                <a:latin typeface="Calibri"/>
                <a:ea typeface="Calibri"/>
                <a:cs typeface="Calibri"/>
                <a:sym typeface="Calibri"/>
              </a:rPr>
              <a:t>se divide principalmente en estas 4 áreas, las cuales representan los mayores</a:t>
            </a:r>
            <a:br>
              <a:rPr lang="en-US" sz="1400" b="0" i="0" u="none" strike="noStrike" cap="none">
                <a:solidFill>
                  <a:srgbClr val="000000"/>
                </a:solidFill>
                <a:latin typeface="Calibri"/>
                <a:ea typeface="Calibri"/>
                <a:cs typeface="Calibri"/>
                <a:sym typeface="Calibri"/>
              </a:rPr>
            </a:br>
            <a:r>
              <a:rPr lang="en-US" sz="1400" b="0" i="0" u="none" strike="noStrike" cap="none">
                <a:solidFill>
                  <a:srgbClr val="000000"/>
                </a:solidFill>
                <a:latin typeface="Calibri"/>
                <a:ea typeface="Calibri"/>
                <a:cs typeface="Calibri"/>
                <a:sym typeface="Calibri"/>
              </a:rPr>
              <a:t>costos dentro de una</a:t>
            </a:r>
            <a:br>
              <a:rPr lang="en-US" sz="1400" b="0" i="0" u="none" strike="noStrike" cap="none">
                <a:solidFill>
                  <a:srgbClr val="000000"/>
                </a:solidFill>
                <a:latin typeface="Calibri"/>
                <a:ea typeface="Calibri"/>
                <a:cs typeface="Calibri"/>
                <a:sym typeface="Calibri"/>
              </a:rPr>
            </a:br>
            <a:r>
              <a:rPr lang="en-US" sz="1400" b="0" i="0" u="none" strike="noStrike" cap="none">
                <a:solidFill>
                  <a:srgbClr val="000000"/>
                </a:solidFill>
                <a:latin typeface="Calibri"/>
                <a:ea typeface="Calibri"/>
                <a:cs typeface="Calibri"/>
                <a:sym typeface="Calibri"/>
              </a:rPr>
              <a:t>operación de transporte.</a:t>
            </a:r>
            <a:endParaRPr/>
          </a:p>
          <a:p>
            <a:pPr marL="0" marR="0" lvl="0" indent="0" algn="r" rtl="0">
              <a:lnSpc>
                <a:spcPct val="100000"/>
              </a:lnSpc>
              <a:spcBef>
                <a:spcPts val="0"/>
              </a:spcBef>
              <a:spcAft>
                <a:spcPts val="0"/>
              </a:spcAft>
              <a:buNone/>
            </a:pPr>
            <a:endParaRPr sz="14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None/>
            </a:pPr>
            <a:r>
              <a:rPr lang="en-US" sz="1400" b="0" i="0" u="none" strike="noStrike" cap="none">
                <a:solidFill>
                  <a:srgbClr val="000000"/>
                </a:solidFill>
                <a:latin typeface="Calibri"/>
                <a:ea typeface="Calibri"/>
                <a:cs typeface="Calibri"/>
                <a:sym typeface="Calibri"/>
              </a:rPr>
              <a:t>A continuación, desglosaremos</a:t>
            </a:r>
            <a:br>
              <a:rPr lang="en-US" sz="1400" b="0" i="0" u="none" strike="noStrike" cap="none">
                <a:solidFill>
                  <a:srgbClr val="000000"/>
                </a:solidFill>
                <a:latin typeface="Calibri"/>
                <a:ea typeface="Calibri"/>
                <a:cs typeface="Calibri"/>
                <a:sym typeface="Calibri"/>
              </a:rPr>
            </a:br>
            <a:r>
              <a:rPr lang="en-US" sz="1400" b="0" i="0" u="none" strike="noStrike" cap="none">
                <a:solidFill>
                  <a:srgbClr val="000000"/>
                </a:solidFill>
                <a:latin typeface="Calibri"/>
                <a:ea typeface="Calibri"/>
                <a:cs typeface="Calibri"/>
                <a:sym typeface="Calibri"/>
              </a:rPr>
              <a:t>cada una de ellas.</a:t>
            </a:r>
            <a:endParaRPr/>
          </a:p>
        </p:txBody>
      </p:sp>
      <p:grpSp>
        <p:nvGrpSpPr>
          <p:cNvPr id="156" name="Google Shape;156;p16"/>
          <p:cNvGrpSpPr/>
          <p:nvPr/>
        </p:nvGrpSpPr>
        <p:grpSpPr>
          <a:xfrm>
            <a:off x="878060" y="2313004"/>
            <a:ext cx="4337140" cy="4337138"/>
            <a:chOff x="4017721" y="2528691"/>
            <a:chExt cx="4337140" cy="4337138"/>
          </a:xfrm>
        </p:grpSpPr>
        <p:grpSp>
          <p:nvGrpSpPr>
            <p:cNvPr id="157" name="Google Shape;157;p16"/>
            <p:cNvGrpSpPr/>
            <p:nvPr/>
          </p:nvGrpSpPr>
          <p:grpSpPr>
            <a:xfrm>
              <a:off x="4017721" y="2528691"/>
              <a:ext cx="4337140" cy="4337138"/>
              <a:chOff x="3981710" y="2655518"/>
              <a:chExt cx="3908121" cy="3908120"/>
            </a:xfrm>
          </p:grpSpPr>
          <p:sp>
            <p:nvSpPr>
              <p:cNvPr id="158" name="Google Shape;158;p16"/>
              <p:cNvSpPr/>
              <p:nvPr/>
            </p:nvSpPr>
            <p:spPr>
              <a:xfrm>
                <a:off x="3981710" y="2655518"/>
                <a:ext cx="1891430" cy="189143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16"/>
              <p:cNvSpPr/>
              <p:nvPr/>
            </p:nvSpPr>
            <p:spPr>
              <a:xfrm>
                <a:off x="5998401" y="2655518"/>
                <a:ext cx="1891430" cy="189143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p16"/>
              <p:cNvSpPr/>
              <p:nvPr/>
            </p:nvSpPr>
            <p:spPr>
              <a:xfrm>
                <a:off x="3981710" y="4672208"/>
                <a:ext cx="1891430" cy="189143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1" name="Google Shape;161;p16"/>
              <p:cNvSpPr/>
              <p:nvPr/>
            </p:nvSpPr>
            <p:spPr>
              <a:xfrm>
                <a:off x="5998401" y="4672208"/>
                <a:ext cx="1891430" cy="189143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62" name="Google Shape;162;p16"/>
            <p:cNvSpPr/>
            <p:nvPr/>
          </p:nvSpPr>
          <p:spPr>
            <a:xfrm>
              <a:off x="5359175" y="4064761"/>
              <a:ext cx="1654230" cy="1264998"/>
            </a:xfrm>
            <a:prstGeom prst="roundRect">
              <a:avLst>
                <a:gd name="adj" fmla="val 16667"/>
              </a:avLst>
            </a:prstGeom>
            <a:solidFill>
              <a:srgbClr val="ED6B00"/>
            </a:solidFill>
            <a:ln w="508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3" name="Google Shape;163;p16"/>
            <p:cNvSpPr txBox="1"/>
            <p:nvPr/>
          </p:nvSpPr>
          <p:spPr>
            <a:xfrm>
              <a:off x="5511452" y="4543372"/>
              <a:ext cx="135281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TRANSPORTE</a:t>
              </a:r>
              <a:endParaRPr sz="1600" b="1" i="0" u="none" strike="noStrike" cap="none">
                <a:solidFill>
                  <a:schemeClr val="lt1"/>
                </a:solidFill>
                <a:latin typeface="Calibri"/>
                <a:ea typeface="Calibri"/>
                <a:cs typeface="Calibri"/>
                <a:sym typeface="Calibri"/>
              </a:endParaRPr>
            </a:p>
          </p:txBody>
        </p:sp>
        <p:sp>
          <p:nvSpPr>
            <p:cNvPr id="164" name="Google Shape;164;p16"/>
            <p:cNvSpPr txBox="1"/>
            <p:nvPr/>
          </p:nvSpPr>
          <p:spPr>
            <a:xfrm>
              <a:off x="4296428" y="3102879"/>
              <a:ext cx="1553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Seguridad en las operaciones</a:t>
              </a:r>
              <a:endParaRPr sz="1600" b="1" i="0" u="none" strike="noStrike" cap="none">
                <a:solidFill>
                  <a:schemeClr val="lt1"/>
                </a:solidFill>
                <a:latin typeface="Calibri"/>
                <a:ea typeface="Calibri"/>
                <a:cs typeface="Calibri"/>
                <a:sym typeface="Calibri"/>
              </a:endParaRPr>
            </a:p>
          </p:txBody>
        </p:sp>
        <p:sp>
          <p:nvSpPr>
            <p:cNvPr id="165" name="Google Shape;165;p16"/>
            <p:cNvSpPr txBox="1"/>
            <p:nvPr/>
          </p:nvSpPr>
          <p:spPr>
            <a:xfrm>
              <a:off x="6651321" y="3102879"/>
              <a:ext cx="135281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Gestión de</a:t>
              </a:r>
              <a:endParaRPr/>
            </a:p>
            <a:p>
              <a:pPr marL="0" marR="0" lvl="0" indent="0" algn="ctr"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los vehículos</a:t>
              </a:r>
              <a:endParaRPr sz="1600" b="1" i="0" u="none" strike="noStrike" cap="none">
                <a:solidFill>
                  <a:schemeClr val="lt1"/>
                </a:solidFill>
                <a:latin typeface="Calibri"/>
                <a:ea typeface="Calibri"/>
                <a:cs typeface="Calibri"/>
                <a:sym typeface="Calibri"/>
              </a:endParaRPr>
            </a:p>
          </p:txBody>
        </p:sp>
        <p:sp>
          <p:nvSpPr>
            <p:cNvPr id="166" name="Google Shape;166;p16"/>
            <p:cNvSpPr txBox="1"/>
            <p:nvPr/>
          </p:nvSpPr>
          <p:spPr>
            <a:xfrm>
              <a:off x="4296428" y="5633136"/>
              <a:ext cx="1553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Gestión de</a:t>
              </a:r>
              <a:endParaRPr/>
            </a:p>
            <a:p>
              <a:pPr marL="0" marR="0" lvl="0" indent="0" algn="ctr"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los conductores</a:t>
              </a:r>
              <a:endParaRPr sz="1600" b="1" i="0" u="none" strike="noStrike" cap="none">
                <a:solidFill>
                  <a:schemeClr val="lt1"/>
                </a:solidFill>
                <a:latin typeface="Calibri"/>
                <a:ea typeface="Calibri"/>
                <a:cs typeface="Calibri"/>
                <a:sym typeface="Calibri"/>
              </a:endParaRPr>
            </a:p>
          </p:txBody>
        </p:sp>
        <p:sp>
          <p:nvSpPr>
            <p:cNvPr id="167" name="Google Shape;167;p16"/>
            <p:cNvSpPr txBox="1"/>
            <p:nvPr/>
          </p:nvSpPr>
          <p:spPr>
            <a:xfrm>
              <a:off x="6651321" y="5633136"/>
              <a:ext cx="135281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Gestión</a:t>
              </a:r>
              <a:endParaRPr/>
            </a:p>
            <a:p>
              <a:pPr marL="0" marR="0" lvl="0" indent="0" algn="ctr" rtl="0">
                <a:lnSpc>
                  <a:spcPct val="100000"/>
                </a:lnSpc>
                <a:spcBef>
                  <a:spcPts val="0"/>
                </a:spcBef>
                <a:spcAft>
                  <a:spcPts val="0"/>
                </a:spcAft>
                <a:buNone/>
              </a:pPr>
              <a:r>
                <a:rPr lang="en-US" sz="1600" b="1" i="0" u="none" strike="noStrike" cap="none">
                  <a:solidFill>
                    <a:schemeClr val="lt1"/>
                  </a:solidFill>
                  <a:latin typeface="Calibri"/>
                  <a:ea typeface="Calibri"/>
                  <a:cs typeface="Calibri"/>
                  <a:sym typeface="Calibri"/>
                </a:rPr>
                <a:t>logística</a:t>
              </a:r>
              <a:endParaRPr sz="1600" b="1" i="0" u="none" strike="noStrike" cap="none">
                <a:solidFill>
                  <a:schemeClr val="lt1"/>
                </a:solidFill>
                <a:latin typeface="Calibri"/>
                <a:ea typeface="Calibri"/>
                <a:cs typeface="Calibri"/>
                <a:sym typeface="Calibri"/>
              </a:endParaRPr>
            </a:p>
          </p:txBody>
        </p:sp>
      </p:grpSp>
      <p:pic>
        <p:nvPicPr>
          <p:cNvPr id="168" name="Google Shape;168;p16"/>
          <p:cNvPicPr preferRelativeResize="0"/>
          <p:nvPr/>
        </p:nvPicPr>
        <p:blipFill rotWithShape="1">
          <a:blip r:embed="rId3">
            <a:alphaModFix/>
          </a:blip>
          <a:srcRect/>
          <a:stretch/>
        </p:blipFill>
        <p:spPr>
          <a:xfrm>
            <a:off x="5875878" y="4526026"/>
            <a:ext cx="2800288" cy="30585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7"/>
          <p:cNvSpPr txBox="1"/>
          <p:nvPr/>
        </p:nvSpPr>
        <p:spPr>
          <a:xfrm>
            <a:off x="452175" y="1378245"/>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ED6B00"/>
                </a:solidFill>
                <a:latin typeface="Calibri"/>
                <a:ea typeface="Calibri"/>
                <a:cs typeface="Calibri"/>
                <a:sym typeface="Calibri"/>
              </a:rPr>
              <a:t>LA GESTIÓN DE SEGURIDAD </a:t>
            </a:r>
            <a:r>
              <a:rPr lang="en-US" sz="2800" b="1" i="0" u="none" strike="noStrike" cap="none">
                <a:solidFill>
                  <a:srgbClr val="A93501"/>
                </a:solidFill>
                <a:latin typeface="Calibri"/>
                <a:ea typeface="Calibri"/>
                <a:cs typeface="Calibri"/>
                <a:sym typeface="Calibri"/>
              </a:rPr>
              <a:t>EN TRANSPORTE</a:t>
            </a:r>
            <a:endParaRPr sz="3100" b="1" i="0" u="none" strike="noStrike" cap="none">
              <a:solidFill>
                <a:srgbClr val="A93501"/>
              </a:solidFill>
              <a:latin typeface="Calibri"/>
              <a:ea typeface="Calibri"/>
              <a:cs typeface="Calibri"/>
              <a:sym typeface="Calibri"/>
            </a:endParaRPr>
          </a:p>
        </p:txBody>
      </p:sp>
      <p:sp>
        <p:nvSpPr>
          <p:cNvPr id="174" name="Google Shape;174;p17"/>
          <p:cNvSpPr txBox="1"/>
          <p:nvPr/>
        </p:nvSpPr>
        <p:spPr>
          <a:xfrm>
            <a:off x="488515" y="2041741"/>
            <a:ext cx="5937337" cy="469359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Sin dudas, la seguridad es uno de los aspectos principales a cubrir en toda operación logística, sin embargo, en transportes tenemos un aliciente particular, que es el hecho de colocar en riesgo no sólo a nuestro personal, sino que también a otros.</a:t>
            </a:r>
            <a:endParaRPr/>
          </a:p>
          <a:p>
            <a:pPr marL="0" marR="0" lvl="0" indent="0" algn="just"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La Gestión de Seguridad tiene que ver principalmente con algunos aspectos de la operación:</a:t>
            </a:r>
            <a:endParaRPr/>
          </a:p>
          <a:p>
            <a:pPr marL="0" marR="0" lvl="0" indent="0" algn="just"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214313" marR="0" lvl="0" indent="-214313"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La gestión del mantenimiento: </a:t>
            </a:r>
            <a:r>
              <a:rPr lang="en-US" sz="1300" b="0" i="0" u="none" strike="noStrike" cap="none">
                <a:solidFill>
                  <a:srgbClr val="000000"/>
                </a:solidFill>
                <a:latin typeface="Calibri"/>
                <a:ea typeface="Calibri"/>
                <a:cs typeface="Calibri"/>
                <a:sym typeface="Calibri"/>
              </a:rPr>
              <a:t>Tenemos que asegurarnos que la operatividad de los vehículos colabora con la seguridad de los conductores</a:t>
            </a:r>
            <a:br>
              <a:rPr lang="en-US" sz="1300" b="0" i="0" u="none" strike="noStrike" cap="none">
                <a:solidFill>
                  <a:srgbClr val="000000"/>
                </a:solidFill>
                <a:latin typeface="Calibri"/>
                <a:ea typeface="Calibri"/>
                <a:cs typeface="Calibri"/>
                <a:sym typeface="Calibri"/>
              </a:rPr>
            </a:br>
            <a:r>
              <a:rPr lang="en-US" sz="1300" b="0" i="0" u="none" strike="noStrike" cap="none">
                <a:solidFill>
                  <a:srgbClr val="000000"/>
                </a:solidFill>
                <a:latin typeface="Calibri"/>
                <a:ea typeface="Calibri"/>
                <a:cs typeface="Calibri"/>
                <a:sym typeface="Calibri"/>
              </a:rPr>
              <a:t>y de todo el personal.</a:t>
            </a:r>
            <a:endParaRPr/>
          </a:p>
          <a:p>
            <a:pPr marL="214313" marR="0" lvl="0" indent="-131763"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14313" marR="0" lvl="0" indent="-214313"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Conducción a la defensiva: </a:t>
            </a:r>
            <a:r>
              <a:rPr lang="en-US" sz="1300" b="0" i="0" u="none" strike="noStrike" cap="none">
                <a:solidFill>
                  <a:srgbClr val="000000"/>
                </a:solidFill>
                <a:latin typeface="Calibri"/>
                <a:ea typeface="Calibri"/>
                <a:cs typeface="Calibri"/>
                <a:sym typeface="Calibri"/>
              </a:rPr>
              <a:t>Es muy importante que los conductores comprendan la responsabilidad que conlleva conducir un vehículo mayor.</a:t>
            </a:r>
            <a:endParaRPr/>
          </a:p>
          <a:p>
            <a:pPr marL="214313" marR="0" lvl="0" indent="-131763"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a:p>
            <a:pPr marL="214313" marR="0" lvl="0" indent="-214313"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Calibri"/>
                <a:ea typeface="Calibri"/>
                <a:cs typeface="Calibri"/>
                <a:sym typeface="Calibri"/>
              </a:rPr>
              <a:t>Jornadas de trabajo: </a:t>
            </a:r>
            <a:r>
              <a:rPr lang="en-US" sz="1300" b="0" i="0" u="none" strike="noStrike" cap="none">
                <a:solidFill>
                  <a:srgbClr val="000000"/>
                </a:solidFill>
                <a:latin typeface="Calibri"/>
                <a:ea typeface="Calibri"/>
                <a:cs typeface="Calibri"/>
                <a:sym typeface="Calibri"/>
              </a:rPr>
              <a:t>El cansancio es uno de los principales motivos por los cuales suceden los accidentes, lograr que el personal tome los descansos correspondientes es muy relevante.</a:t>
            </a:r>
            <a:endParaRPr/>
          </a:p>
          <a:p>
            <a:pPr marL="214313" marR="0" lvl="0" indent="-131763" algn="just" rtl="0">
              <a:lnSpc>
                <a:spcPct val="100000"/>
              </a:lnSpc>
              <a:spcBef>
                <a:spcPts val="0"/>
              </a:spcBef>
              <a:spcAft>
                <a:spcPts val="0"/>
              </a:spcAft>
              <a:buClr>
                <a:srgbClr val="000000"/>
              </a:buClr>
              <a:buSzPts val="1300"/>
              <a:buFont typeface="Arial"/>
              <a:buNone/>
            </a:pPr>
            <a:endParaRPr sz="1300" b="0" i="0" u="sng"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1300" b="0" i="0" u="none" strike="noStrike" cap="none">
                <a:solidFill>
                  <a:srgbClr val="000000"/>
                </a:solidFill>
                <a:latin typeface="Calibri"/>
                <a:ea typeface="Calibri"/>
                <a:cs typeface="Calibri"/>
                <a:sym typeface="Calibri"/>
              </a:rPr>
              <a:t>Es crítico entender que nadie quiere que suceda un accidente, y cuando estos suceden generan personas heridas o fallecidas. Por esto la seguridad es crítica en transportes. También es relevante entender que un camión accidentado, por mínimo que sea, es un camión que no está transportando, y esto nos afectará operacionalmente.</a:t>
            </a:r>
            <a:endParaRPr/>
          </a:p>
        </p:txBody>
      </p:sp>
      <p:sp>
        <p:nvSpPr>
          <p:cNvPr id="175" name="Google Shape;175;p17"/>
          <p:cNvSpPr/>
          <p:nvPr/>
        </p:nvSpPr>
        <p:spPr>
          <a:xfrm>
            <a:off x="6733310" y="3491344"/>
            <a:ext cx="3690850" cy="3615931"/>
          </a:xfrm>
          <a:prstGeom prst="roundRect">
            <a:avLst>
              <a:gd name="adj" fmla="val 16667"/>
            </a:avLst>
          </a:prstGeom>
          <a:blipFill rotWithShape="1">
            <a:blip r:embed="rId3">
              <a:alphaModFix/>
            </a:blip>
            <a:stretch>
              <a:fillRect l="-19998" r="8998"/>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Personalizar 1">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ED6B00"/>
      </a:hlink>
      <a:folHlink>
        <a:srgbClr val="ED6B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1989</Words>
  <Application>Microsoft Office PowerPoint</Application>
  <PresentationFormat>Personalizado</PresentationFormat>
  <Paragraphs>178</Paragraphs>
  <Slides>19</Slides>
  <Notes>19</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19</vt:i4>
      </vt:variant>
    </vt:vector>
  </HeadingPairs>
  <TitlesOfParts>
    <vt:vector size="22" baseType="lpstr">
      <vt:lpstr>Arial</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Pamela  Marquez Pauchard</cp:lastModifiedBy>
  <cp:revision>2</cp:revision>
  <dcterms:modified xsi:type="dcterms:W3CDTF">2021-02-23T22:14:23Z</dcterms:modified>
</cp:coreProperties>
</file>