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8" name="Google Shape;198;p1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8" name="Google Shape;248;p1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9" name="Google Shape;259;p17: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1" name="Google Shape;281;p1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3" name="Google Shape;303;p1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sp>
        <p:nvSpPr>
          <p:cNvPr id="8" name="Google Shape;8;p2"/>
          <p:cNvSpPr/>
          <p:nvPr/>
        </p:nvSpPr>
        <p:spPr>
          <a:xfrm>
            <a:off x="242856" y="1756550"/>
            <a:ext cx="9346500" cy="5675922"/>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9" name="Google Shape;9;p2"/>
          <p:cNvPicPr preferRelativeResize="0"/>
          <p:nvPr/>
        </p:nvPicPr>
        <p:blipFill rotWithShape="1">
          <a:blip r:embed="rId3">
            <a:alphaModFix/>
          </a:blip>
          <a:srcRect b="0" l="0" r="0" t="0"/>
          <a:stretch/>
        </p:blipFill>
        <p:spPr>
          <a:xfrm>
            <a:off x="8521706" y="6387272"/>
            <a:ext cx="830659" cy="756000"/>
          </a:xfrm>
          <a:prstGeom prst="rect">
            <a:avLst/>
          </a:prstGeom>
          <a:noFill/>
          <a:ln>
            <a:noFill/>
          </a:ln>
        </p:spPr>
      </p:pic>
      <p:sp>
        <p:nvSpPr>
          <p:cNvPr id="10" name="Google Shape;10;p2"/>
          <p:cNvSpPr/>
          <p:nvPr/>
        </p:nvSpPr>
        <p:spPr>
          <a:xfrm>
            <a:off x="436350" y="6464001"/>
            <a:ext cx="7891862" cy="680474"/>
          </a:xfrm>
          <a:prstGeom prst="roundRect">
            <a:avLst>
              <a:gd fmla="val 19335" name="adj"/>
            </a:avLst>
          </a:prstGeom>
          <a:solidFill>
            <a:srgbClr val="FFB3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baseline="-25000" i="0" sz="1400" u="none" cap="none" strike="noStrike">
              <a:solidFill>
                <a:schemeClr val="lt1"/>
              </a:solidFill>
              <a:latin typeface="Arial"/>
              <a:ea typeface="Arial"/>
              <a:cs typeface="Arial"/>
              <a:sym typeface="Arial"/>
            </a:endParaRPr>
          </a:p>
        </p:txBody>
      </p:sp>
      <p:pic>
        <p:nvPicPr>
          <p:cNvPr id="11" name="Google Shape;11;p2"/>
          <p:cNvPicPr preferRelativeResize="0"/>
          <p:nvPr/>
        </p:nvPicPr>
        <p:blipFill rotWithShape="1">
          <a:blip r:embed="rId4">
            <a:alphaModFix/>
          </a:blip>
          <a:srcRect b="0" l="0" r="0" t="0"/>
          <a:stretch/>
        </p:blipFill>
        <p:spPr>
          <a:xfrm>
            <a:off x="433441" y="6462797"/>
            <a:ext cx="690482" cy="680475"/>
          </a:xfrm>
          <a:prstGeom prst="rect">
            <a:avLst/>
          </a:prstGeom>
          <a:noFill/>
          <a:ln>
            <a:noFill/>
          </a:ln>
        </p:spPr>
      </p:pic>
      <p:pic>
        <p:nvPicPr>
          <p:cNvPr id="12" name="Google Shape;12;p2"/>
          <p:cNvPicPr preferRelativeResize="0"/>
          <p:nvPr/>
        </p:nvPicPr>
        <p:blipFill rotWithShape="1">
          <a:blip r:embed="rId5">
            <a:alphaModFix/>
          </a:blip>
          <a:srcRect b="0" l="0" r="0" t="0"/>
          <a:stretch/>
        </p:blipFill>
        <p:spPr>
          <a:xfrm>
            <a:off x="8272365" y="1222172"/>
            <a:ext cx="1080000" cy="241875"/>
          </a:xfrm>
          <a:prstGeom prst="rect">
            <a:avLst/>
          </a:prstGeom>
          <a:noFill/>
          <a:ln>
            <a:noFill/>
          </a:ln>
        </p:spPr>
      </p:pic>
      <p:pic>
        <p:nvPicPr>
          <p:cNvPr id="13" name="Google Shape;13;p2"/>
          <p:cNvPicPr preferRelativeResize="0"/>
          <p:nvPr/>
        </p:nvPicPr>
        <p:blipFill rotWithShape="1">
          <a:blip r:embed="rId6">
            <a:alphaModFix/>
          </a:blip>
          <a:srcRect b="0" l="0" r="0" t="0"/>
          <a:stretch/>
        </p:blipFill>
        <p:spPr>
          <a:xfrm>
            <a:off x="8272365" y="418596"/>
            <a:ext cx="1080000" cy="66477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3"/>
          <p:cNvSpPr/>
          <p:nvPr/>
        </p:nvSpPr>
        <p:spPr>
          <a:xfrm>
            <a:off x="242856" y="1756550"/>
            <a:ext cx="9346500" cy="5675922"/>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 name="Google Shape;16;p3"/>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pic>
        <p:nvPicPr>
          <p:cNvPr id="17" name="Google Shape;17;p3"/>
          <p:cNvPicPr preferRelativeResize="0"/>
          <p:nvPr/>
        </p:nvPicPr>
        <p:blipFill rotWithShape="1">
          <a:blip r:embed="rId3">
            <a:alphaModFix/>
          </a:blip>
          <a:srcRect b="0" l="0" r="0" t="0"/>
          <a:stretch/>
        </p:blipFill>
        <p:spPr>
          <a:xfrm>
            <a:off x="8272365" y="1222172"/>
            <a:ext cx="1080000" cy="241875"/>
          </a:xfrm>
          <a:prstGeom prst="rect">
            <a:avLst/>
          </a:prstGeom>
          <a:noFill/>
          <a:ln>
            <a:noFill/>
          </a:ln>
        </p:spPr>
      </p:pic>
      <p:pic>
        <p:nvPicPr>
          <p:cNvPr id="18" name="Google Shape;18;p3"/>
          <p:cNvPicPr preferRelativeResize="0"/>
          <p:nvPr/>
        </p:nvPicPr>
        <p:blipFill rotWithShape="1">
          <a:blip r:embed="rId4">
            <a:alphaModFix/>
          </a:blip>
          <a:srcRect b="0" l="0" r="0" t="0"/>
          <a:stretch/>
        </p:blipFill>
        <p:spPr>
          <a:xfrm>
            <a:off x="8272365" y="418596"/>
            <a:ext cx="1080000" cy="66477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4"/>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 name="Google Shape;22;p4"/>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 name="Google Shape;23;p4"/>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Logística y distribución</a:t>
            </a:r>
            <a:endParaRPr b="0" i="0" sz="1400" u="none" cap="none" strike="noStrike">
              <a:solidFill>
                <a:srgbClr val="FFFFFF"/>
              </a:solidFill>
              <a:latin typeface="Calibri"/>
              <a:ea typeface="Calibri"/>
              <a:cs typeface="Calibri"/>
              <a:sym typeface="Calibri"/>
            </a:endParaRPr>
          </a:p>
        </p:txBody>
      </p:sp>
      <p:sp>
        <p:nvSpPr>
          <p:cNvPr id="24" name="Google Shape;24;p4"/>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5" name="Google Shape;25;p4"/>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LOGÍSTICA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26" name="Google Shape;26;p4"/>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12|</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5"/>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5"/>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5"/>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 name="Google Shape;31;p5"/>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5"/>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12|</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33" name="Google Shape;33;p5"/>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Logística y distribución</a:t>
            </a:r>
            <a:endParaRPr b="0" i="0" sz="1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34" name="Google Shape;34;p5"/>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LOGÍSTICA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35" name="Google Shape;35;p5"/>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6"/>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 name="Google Shape;40;p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 name="Google Shape;41;p6"/>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Logística y distribución</a:t>
            </a:r>
            <a:endParaRPr b="0" i="0" sz="1400" u="none" cap="none" strike="noStrike">
              <a:solidFill>
                <a:srgbClr val="FFFFFF"/>
              </a:solidFill>
              <a:latin typeface="Calibri"/>
              <a:ea typeface="Calibri"/>
              <a:cs typeface="Calibri"/>
              <a:sym typeface="Calibri"/>
            </a:endParaRPr>
          </a:p>
        </p:txBody>
      </p:sp>
      <p:sp>
        <p:nvSpPr>
          <p:cNvPr id="42" name="Google Shape;42;p6"/>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12|</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43" name="Google Shape;43;p6"/>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4" name="Google Shape;44;p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LOGÍSTICA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 name="Shape 45"/>
        <p:cNvGrpSpPr/>
        <p:nvPr/>
      </p:nvGrpSpPr>
      <p:grpSpPr>
        <a:xfrm>
          <a:off x="0" y="0"/>
          <a:ext cx="0" cy="0"/>
          <a:chOff x="0" y="0"/>
          <a:chExt cx="0" cy="0"/>
        </a:xfrm>
      </p:grpSpPr>
      <p:sp>
        <p:nvSpPr>
          <p:cNvPr id="46" name="Google Shape;46;p7"/>
          <p:cNvSpPr/>
          <p:nvPr/>
        </p:nvSpPr>
        <p:spPr>
          <a:xfrm flipH="1" rot="10800000">
            <a:off x="181650" y="822025"/>
            <a:ext cx="9356700" cy="6531300"/>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7"/>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7"/>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 name="Google Shape;49;p7"/>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0" name="Google Shape;50;p7"/>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Logística y distribución</a:t>
            </a:r>
            <a:endParaRPr b="0" i="0" sz="1400" u="none" cap="none" strike="noStrike">
              <a:solidFill>
                <a:srgbClr val="FFFFFF"/>
              </a:solidFill>
              <a:latin typeface="Calibri"/>
              <a:ea typeface="Calibri"/>
              <a:cs typeface="Calibri"/>
              <a:sym typeface="Calibri"/>
            </a:endParaRPr>
          </a:p>
        </p:txBody>
      </p:sp>
      <p:sp>
        <p:nvSpPr>
          <p:cNvPr id="51" name="Google Shape;51;p7"/>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2" name="Google Shape;52;p7"/>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LOGÍSTICA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53" name="Google Shape;53;p7"/>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12|</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2">
    <p:bg>
      <p:bgPr>
        <a:solidFill>
          <a:schemeClr val="lt1"/>
        </a:solidFill>
      </p:bgPr>
    </p:bg>
    <p:spTree>
      <p:nvGrpSpPr>
        <p:cNvPr id="54" name="Shape 54"/>
        <p:cNvGrpSpPr/>
        <p:nvPr/>
      </p:nvGrpSpPr>
      <p:grpSpPr>
        <a:xfrm>
          <a:off x="0" y="0"/>
          <a:ext cx="0" cy="0"/>
          <a:chOff x="0" y="0"/>
          <a:chExt cx="0" cy="0"/>
        </a:xfrm>
      </p:grpSpPr>
      <p:sp>
        <p:nvSpPr>
          <p:cNvPr id="55" name="Google Shape;55;p8"/>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7" name="Google Shape;57;p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8" name="Google Shape;58;p8"/>
          <p:cNvSpPr/>
          <p:nvPr/>
        </p:nvSpPr>
        <p:spPr>
          <a:xfrm>
            <a:off x="181651" y="180900"/>
            <a:ext cx="7909200" cy="651000"/>
          </a:xfrm>
          <a:prstGeom prst="round2SameRect">
            <a:avLst>
              <a:gd fmla="val 16667" name="adj1"/>
              <a:gd fmla="val 0" name="adj2"/>
            </a:avLst>
          </a:prstGeom>
          <a:blipFill rotWithShape="1">
            <a:blip r:embed="rId2">
              <a:alphaModFix/>
            </a:blip>
            <a:tile algn="tl" flip="none" tx="0" sx="100000" ty="0" sy="100000"/>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60" name="Google Shape;60;p8"/>
          <p:cNvSpPr txBox="1"/>
          <p:nvPr/>
        </p:nvSpPr>
        <p:spPr>
          <a:xfrm>
            <a:off x="8170652" y="288449"/>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US" sz="1400" u="none" cap="none" strike="noStrike">
                <a:solidFill>
                  <a:schemeClr val="dk1"/>
                </a:solidFill>
                <a:latin typeface="Calibri"/>
                <a:ea typeface="Calibri"/>
                <a:cs typeface="Calibri"/>
                <a:sym typeface="Calibri"/>
              </a:rPr>
              <a:t>¡Atención!</a:t>
            </a:r>
            <a:endParaRPr b="1" i="0" sz="1400" u="none" cap="none" strike="noStrike">
              <a:solidFill>
                <a:schemeClr val="dk1"/>
              </a:solidFill>
              <a:latin typeface="Calibri"/>
              <a:ea typeface="Calibri"/>
              <a:cs typeface="Calibri"/>
              <a:sym typeface="Calibri"/>
            </a:endParaRPr>
          </a:p>
        </p:txBody>
      </p:sp>
      <p:sp>
        <p:nvSpPr>
          <p:cNvPr id="61" name="Google Shape;61;p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LOGÍSTICA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8.png"/><Relationship Id="rId4" Type="http://schemas.openxmlformats.org/officeDocument/2006/relationships/image" Target="../media/image27.png"/><Relationship Id="rId5"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0.png"/><Relationship Id="rId4" Type="http://schemas.openxmlformats.org/officeDocument/2006/relationships/image" Target="../media/image33.png"/><Relationship Id="rId5" Type="http://schemas.openxmlformats.org/officeDocument/2006/relationships/image" Target="../media/image40.png"/><Relationship Id="rId6"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0.png"/><Relationship Id="rId4" Type="http://schemas.openxmlformats.org/officeDocument/2006/relationships/image" Target="../media/image38.png"/><Relationship Id="rId5" Type="http://schemas.openxmlformats.org/officeDocument/2006/relationships/image" Target="../media/image34.png"/><Relationship Id="rId6"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5.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15.png"/><Relationship Id="rId7"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www.youtube.com/watch?v=tMgOz1M2hX8"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gif"/><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9"/>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67" name="Google Shape;67;p9"/>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68" name="Google Shape;68;p9"/>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LOGÍSTICA </a:t>
            </a:r>
            <a:r>
              <a:rPr b="0" i="0" lang="en-US" sz="1200" u="none" cap="none" strike="noStrike">
                <a:solidFill>
                  <a:srgbClr val="ED6B00"/>
                </a:solidFill>
                <a:latin typeface="Calibri"/>
                <a:ea typeface="Calibri"/>
                <a:cs typeface="Calibri"/>
                <a:sym typeface="Calibri"/>
              </a:rPr>
              <a:t>| NIVEL 4° MEDIO</a:t>
            </a:r>
            <a:endParaRPr b="0" i="0" sz="1200" u="none" cap="none" strike="noStrike">
              <a:solidFill>
                <a:srgbClr val="ED6B00"/>
              </a:solidFill>
              <a:latin typeface="Calibri"/>
              <a:ea typeface="Calibri"/>
              <a:cs typeface="Calibri"/>
              <a:sym typeface="Calibri"/>
            </a:endParaRPr>
          </a:p>
        </p:txBody>
      </p:sp>
      <p:sp>
        <p:nvSpPr>
          <p:cNvPr id="69" name="Google Shape;69;p9"/>
          <p:cNvSpPr txBox="1"/>
          <p:nvPr/>
        </p:nvSpPr>
        <p:spPr>
          <a:xfrm>
            <a:off x="365425" y="2203311"/>
            <a:ext cx="6573994" cy="696459"/>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LOGÍSTICA Y DISTRIBUCIÓN</a:t>
            </a:r>
            <a:endParaRPr b="1" i="0" sz="3600" u="none" cap="none" strike="noStrike">
              <a:solidFill>
                <a:srgbClr val="ED6B00"/>
              </a:solidFill>
              <a:latin typeface="Calibri"/>
              <a:ea typeface="Calibri"/>
              <a:cs typeface="Calibri"/>
              <a:sym typeface="Calibri"/>
            </a:endParaRPr>
          </a:p>
        </p:txBody>
      </p:sp>
      <p:pic>
        <p:nvPicPr>
          <p:cNvPr id="70" name="Google Shape;70;p9"/>
          <p:cNvPicPr preferRelativeResize="0"/>
          <p:nvPr/>
        </p:nvPicPr>
        <p:blipFill rotWithShape="1">
          <a:blip r:embed="rId3">
            <a:alphaModFix/>
          </a:blip>
          <a:srcRect b="0" l="0" r="0" t="0"/>
          <a:stretch/>
        </p:blipFill>
        <p:spPr>
          <a:xfrm>
            <a:off x="1104900" y="3008234"/>
            <a:ext cx="7498080" cy="326440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8"/>
          <p:cNvSpPr txBox="1"/>
          <p:nvPr/>
        </p:nvSpPr>
        <p:spPr>
          <a:xfrm>
            <a:off x="488516" y="2041742"/>
            <a:ext cx="3267332" cy="39703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Componentes de un sistema RFID:</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257175" lvl="0" marL="257175"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Transponder que contiene un código identificativo. </a:t>
            </a:r>
            <a:endParaRPr b="0" i="0" sz="1400" u="none" cap="none" strike="noStrike">
              <a:solidFill>
                <a:srgbClr val="000000"/>
              </a:solidFill>
              <a:latin typeface="Calibri"/>
              <a:ea typeface="Calibri"/>
              <a:cs typeface="Calibri"/>
              <a:sym typeface="Calibri"/>
            </a:endParaRPr>
          </a:p>
          <a:p>
            <a:pPr indent="-168275" lvl="0" marL="257175"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257175" lvl="0" marL="257175"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Antena usada para transmitir las señales de RF entre el lector y el dispositivo RFID. </a:t>
            </a:r>
            <a:endParaRPr b="0" i="0" sz="1400" u="none" cap="none" strike="noStrike">
              <a:solidFill>
                <a:srgbClr val="000000"/>
              </a:solidFill>
              <a:latin typeface="Calibri"/>
              <a:ea typeface="Calibri"/>
              <a:cs typeface="Calibri"/>
              <a:sym typeface="Calibri"/>
            </a:endParaRPr>
          </a:p>
          <a:p>
            <a:pPr indent="-168275" lvl="0" marL="257175"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257175" lvl="0" marL="257175"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Módulo de radio frecuencia o transceptor el cual genera las señales de RF. </a:t>
            </a:r>
            <a:endParaRPr b="0" i="0" sz="1400" u="none" cap="none" strike="noStrike">
              <a:solidFill>
                <a:srgbClr val="000000"/>
              </a:solidFill>
              <a:latin typeface="Calibri"/>
              <a:ea typeface="Calibri"/>
              <a:cs typeface="Calibri"/>
              <a:sym typeface="Calibri"/>
            </a:endParaRPr>
          </a:p>
          <a:p>
            <a:pPr indent="-168275" lvl="0" marL="257175"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257175" lvl="0" marL="257175"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Lector o módulo digital el cual recibe las transmisiones RF desde el dispositivo RFID y proporciona los datos al sistema servidor para su procesado .</a:t>
            </a:r>
            <a:endParaRPr/>
          </a:p>
        </p:txBody>
      </p:sp>
      <p:sp>
        <p:nvSpPr>
          <p:cNvPr id="176" name="Google Shape;176;p18"/>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SISTEMAS </a:t>
            </a:r>
            <a:r>
              <a:rPr b="1" i="0" lang="en-US" sz="2800" u="none" cap="none" strike="noStrike">
                <a:solidFill>
                  <a:srgbClr val="A93501"/>
                </a:solidFill>
                <a:latin typeface="Calibri"/>
                <a:ea typeface="Calibri"/>
                <a:cs typeface="Calibri"/>
                <a:sym typeface="Calibri"/>
              </a:rPr>
              <a:t>RFID</a:t>
            </a:r>
            <a:endParaRPr b="1" i="0" sz="3100" u="none" cap="none" strike="noStrike">
              <a:solidFill>
                <a:srgbClr val="A93501"/>
              </a:solidFill>
              <a:latin typeface="Calibri"/>
              <a:ea typeface="Calibri"/>
              <a:cs typeface="Calibri"/>
              <a:sym typeface="Calibri"/>
            </a:endParaRPr>
          </a:p>
        </p:txBody>
      </p:sp>
      <p:grpSp>
        <p:nvGrpSpPr>
          <p:cNvPr id="177" name="Google Shape;177;p18"/>
          <p:cNvGrpSpPr/>
          <p:nvPr/>
        </p:nvGrpSpPr>
        <p:grpSpPr>
          <a:xfrm>
            <a:off x="3717748" y="1892299"/>
            <a:ext cx="5647450" cy="4119760"/>
            <a:chOff x="4076700" y="2041741"/>
            <a:chExt cx="5340159" cy="3895594"/>
          </a:xfrm>
        </p:grpSpPr>
        <p:grpSp>
          <p:nvGrpSpPr>
            <p:cNvPr id="178" name="Google Shape;178;p18"/>
            <p:cNvGrpSpPr/>
            <p:nvPr/>
          </p:nvGrpSpPr>
          <p:grpSpPr>
            <a:xfrm>
              <a:off x="4156992" y="2404815"/>
              <a:ext cx="4959169" cy="3123012"/>
              <a:chOff x="4261495" y="2326438"/>
              <a:chExt cx="4959169" cy="3123012"/>
            </a:xfrm>
          </p:grpSpPr>
          <p:pic>
            <p:nvPicPr>
              <p:cNvPr id="179" name="Google Shape;179;p18"/>
              <p:cNvPicPr preferRelativeResize="0"/>
              <p:nvPr/>
            </p:nvPicPr>
            <p:blipFill rotWithShape="1">
              <a:blip r:embed="rId3">
                <a:alphaModFix/>
              </a:blip>
              <a:srcRect b="0" l="0" r="0" t="3943"/>
              <a:stretch/>
            </p:blipFill>
            <p:spPr>
              <a:xfrm>
                <a:off x="4261495" y="2361140"/>
                <a:ext cx="4959169" cy="3007599"/>
              </a:xfrm>
              <a:prstGeom prst="rect">
                <a:avLst/>
              </a:prstGeom>
              <a:noFill/>
              <a:ln>
                <a:noFill/>
              </a:ln>
            </p:spPr>
          </p:pic>
          <p:sp>
            <p:nvSpPr>
              <p:cNvPr id="180" name="Google Shape;180;p18"/>
              <p:cNvSpPr/>
              <p:nvPr/>
            </p:nvSpPr>
            <p:spPr>
              <a:xfrm>
                <a:off x="5310873" y="2637250"/>
                <a:ext cx="1169212" cy="26161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1" name="Google Shape;181;p18"/>
              <p:cNvSpPr/>
              <p:nvPr/>
            </p:nvSpPr>
            <p:spPr>
              <a:xfrm>
                <a:off x="7086856" y="2326438"/>
                <a:ext cx="1169212" cy="26161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2" name="Google Shape;182;p18"/>
              <p:cNvSpPr/>
              <p:nvPr/>
            </p:nvSpPr>
            <p:spPr>
              <a:xfrm>
                <a:off x="8437289" y="2671436"/>
                <a:ext cx="783375" cy="269301"/>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3" name="Google Shape;183;p18"/>
              <p:cNvSpPr/>
              <p:nvPr/>
            </p:nvSpPr>
            <p:spPr>
              <a:xfrm>
                <a:off x="7918029" y="5032108"/>
                <a:ext cx="1138289" cy="26161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4" name="Google Shape;184;p18"/>
              <p:cNvSpPr/>
              <p:nvPr/>
            </p:nvSpPr>
            <p:spPr>
              <a:xfrm>
                <a:off x="4522904" y="4533154"/>
                <a:ext cx="1555015" cy="604812"/>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5" name="Google Shape;185;p18"/>
              <p:cNvSpPr/>
              <p:nvPr/>
            </p:nvSpPr>
            <p:spPr>
              <a:xfrm>
                <a:off x="7266151" y="3402343"/>
                <a:ext cx="843502" cy="269301"/>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6" name="Google Shape;186;p18"/>
              <p:cNvSpPr txBox="1"/>
              <p:nvPr/>
            </p:nvSpPr>
            <p:spPr>
              <a:xfrm>
                <a:off x="5047561" y="2637250"/>
                <a:ext cx="1432524" cy="26161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n-US" sz="1100" u="none" cap="none" strike="noStrike">
                    <a:solidFill>
                      <a:srgbClr val="ED6B00"/>
                    </a:solidFill>
                    <a:latin typeface="Calibri"/>
                    <a:ea typeface="Calibri"/>
                    <a:cs typeface="Calibri"/>
                    <a:sym typeface="Calibri"/>
                  </a:rPr>
                  <a:t>Ítem Etiquetado</a:t>
                </a:r>
                <a:endParaRPr/>
              </a:p>
            </p:txBody>
          </p:sp>
          <p:sp>
            <p:nvSpPr>
              <p:cNvPr id="187" name="Google Shape;187;p18"/>
              <p:cNvSpPr txBox="1"/>
              <p:nvPr/>
            </p:nvSpPr>
            <p:spPr>
              <a:xfrm>
                <a:off x="7221865" y="2330027"/>
                <a:ext cx="887788"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100" u="none" cap="none" strike="noStrike">
                    <a:solidFill>
                      <a:srgbClr val="ED6B00"/>
                    </a:solidFill>
                    <a:latin typeface="Calibri"/>
                    <a:ea typeface="Calibri"/>
                    <a:cs typeface="Calibri"/>
                    <a:sym typeface="Calibri"/>
                  </a:rPr>
                  <a:t>Pregunta</a:t>
                </a:r>
                <a:endParaRPr/>
              </a:p>
            </p:txBody>
          </p:sp>
          <p:sp>
            <p:nvSpPr>
              <p:cNvPr id="188" name="Google Shape;188;p18"/>
              <p:cNvSpPr txBox="1"/>
              <p:nvPr/>
            </p:nvSpPr>
            <p:spPr>
              <a:xfrm>
                <a:off x="7256701" y="3410034"/>
                <a:ext cx="887789"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100" u="none" cap="none" strike="noStrike">
                    <a:solidFill>
                      <a:srgbClr val="ED6B00"/>
                    </a:solidFill>
                    <a:latin typeface="Calibri"/>
                    <a:ea typeface="Calibri"/>
                    <a:cs typeface="Calibri"/>
                    <a:sym typeface="Calibri"/>
                  </a:rPr>
                  <a:t>Respuesta</a:t>
                </a:r>
                <a:endParaRPr/>
              </a:p>
            </p:txBody>
          </p:sp>
          <p:sp>
            <p:nvSpPr>
              <p:cNvPr id="189" name="Google Shape;189;p18"/>
              <p:cNvSpPr txBox="1"/>
              <p:nvPr/>
            </p:nvSpPr>
            <p:spPr>
              <a:xfrm>
                <a:off x="7818894" y="5032108"/>
                <a:ext cx="1296151"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100" u="none" cap="none" strike="noStrike">
                    <a:solidFill>
                      <a:srgbClr val="ED6B00"/>
                    </a:solidFill>
                    <a:latin typeface="Calibri"/>
                    <a:ea typeface="Calibri"/>
                    <a:cs typeface="Calibri"/>
                    <a:sym typeface="Calibri"/>
                  </a:rPr>
                  <a:t>Lector RFID</a:t>
                </a:r>
                <a:endParaRPr/>
              </a:p>
            </p:txBody>
          </p:sp>
          <p:sp>
            <p:nvSpPr>
              <p:cNvPr id="190" name="Google Shape;190;p18"/>
              <p:cNvSpPr txBox="1"/>
              <p:nvPr/>
            </p:nvSpPr>
            <p:spPr>
              <a:xfrm>
                <a:off x="8437289" y="2671436"/>
                <a:ext cx="776891"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100" u="none" cap="none" strike="noStrike">
                    <a:solidFill>
                      <a:srgbClr val="ED6B00"/>
                    </a:solidFill>
                    <a:latin typeface="Calibri"/>
                    <a:ea typeface="Calibri"/>
                    <a:cs typeface="Calibri"/>
                    <a:sym typeface="Calibri"/>
                  </a:rPr>
                  <a:t>Antena</a:t>
                </a:r>
                <a:endParaRPr/>
              </a:p>
            </p:txBody>
          </p:sp>
          <p:sp>
            <p:nvSpPr>
              <p:cNvPr id="191" name="Google Shape;191;p18"/>
              <p:cNvSpPr/>
              <p:nvPr/>
            </p:nvSpPr>
            <p:spPr>
              <a:xfrm rot="1822052">
                <a:off x="5908890" y="4211736"/>
                <a:ext cx="765501" cy="434768"/>
              </a:xfrm>
              <a:prstGeom prst="leftArrow">
                <a:avLst>
                  <a:gd fmla="val 50000" name="adj1"/>
                  <a:gd fmla="val 50000" name="adj2"/>
                </a:avLst>
              </a:prstGeom>
              <a:solidFill>
                <a:schemeClr val="accen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100" u="none" cap="none" strike="noStrike">
                    <a:solidFill>
                      <a:schemeClr val="lt1"/>
                    </a:solidFill>
                    <a:latin typeface="Calibri"/>
                    <a:ea typeface="Calibri"/>
                    <a:cs typeface="Calibri"/>
                    <a:sym typeface="Calibri"/>
                  </a:rPr>
                  <a:t>Datos</a:t>
                </a:r>
                <a:endParaRPr/>
              </a:p>
            </p:txBody>
          </p:sp>
          <p:sp>
            <p:nvSpPr>
              <p:cNvPr id="192" name="Google Shape;192;p18"/>
              <p:cNvSpPr txBox="1"/>
              <p:nvPr/>
            </p:nvSpPr>
            <p:spPr>
              <a:xfrm>
                <a:off x="4543827" y="4529095"/>
                <a:ext cx="1534092" cy="6001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100" u="none" cap="none" strike="noStrike">
                    <a:solidFill>
                      <a:srgbClr val="ED6B00"/>
                    </a:solidFill>
                    <a:latin typeface="Calibri"/>
                    <a:ea typeface="Calibri"/>
                    <a:cs typeface="Calibri"/>
                    <a:sym typeface="Calibri"/>
                  </a:rPr>
                  <a:t>Administrador de la cadena de suministro remoto</a:t>
                </a:r>
                <a:endParaRPr/>
              </a:p>
            </p:txBody>
          </p:sp>
          <p:sp>
            <p:nvSpPr>
              <p:cNvPr id="193" name="Google Shape;193;p18"/>
              <p:cNvSpPr/>
              <p:nvPr/>
            </p:nvSpPr>
            <p:spPr>
              <a:xfrm>
                <a:off x="6284802" y="5146675"/>
                <a:ext cx="1428473" cy="302775"/>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4" name="Google Shape;194;p18"/>
              <p:cNvSpPr txBox="1"/>
              <p:nvPr/>
            </p:nvSpPr>
            <p:spPr>
              <a:xfrm>
                <a:off x="6220319" y="5167781"/>
                <a:ext cx="1534092"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100" u="none" cap="none" strike="noStrike">
                    <a:solidFill>
                      <a:srgbClr val="ED6B00"/>
                    </a:solidFill>
                    <a:latin typeface="Calibri"/>
                    <a:ea typeface="Calibri"/>
                    <a:cs typeface="Calibri"/>
                    <a:sym typeface="Calibri"/>
                  </a:rPr>
                  <a:t>Computador en red</a:t>
                </a:r>
                <a:endParaRPr/>
              </a:p>
            </p:txBody>
          </p:sp>
        </p:grpSp>
        <p:sp>
          <p:nvSpPr>
            <p:cNvPr id="195" name="Google Shape;195;p18"/>
            <p:cNvSpPr/>
            <p:nvPr/>
          </p:nvSpPr>
          <p:spPr>
            <a:xfrm rot="5400000">
              <a:off x="4798983" y="1319459"/>
              <a:ext cx="3895594" cy="5340159"/>
            </a:xfrm>
            <a:prstGeom prst="roundRect">
              <a:avLst>
                <a:gd fmla="val 16667" name="adj"/>
              </a:avLst>
            </a:prstGeom>
            <a:noFill/>
            <a:ln cap="flat" cmpd="sng" w="508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9"/>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1" name="Google Shape;201;p19"/>
          <p:cNvSpPr/>
          <p:nvPr/>
        </p:nvSpPr>
        <p:spPr>
          <a:xfrm>
            <a:off x="371783" y="2258677"/>
            <a:ext cx="5146719" cy="2560447"/>
          </a:xfrm>
          <a:prstGeom prst="roundRect">
            <a:avLst>
              <a:gd fmla="val 9635"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2" name="Google Shape;202;p19"/>
          <p:cNvSpPr txBox="1"/>
          <p:nvPr/>
        </p:nvSpPr>
        <p:spPr>
          <a:xfrm>
            <a:off x="732228" y="2509304"/>
            <a:ext cx="4425827" cy="207488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De acuerdo a lo visto anteriormente:</a:t>
            </a:r>
            <a:endParaRPr/>
          </a:p>
          <a:p>
            <a:pPr indent="0" lvl="0" marL="0" marR="0" rtl="0" algn="just">
              <a:lnSpc>
                <a:spcPct val="100000"/>
              </a:lnSpc>
              <a:spcBef>
                <a:spcPts val="45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450"/>
              </a:spcBef>
              <a:spcAft>
                <a:spcPts val="0"/>
              </a:spcAft>
              <a:buNone/>
            </a:pPr>
            <a:r>
              <a:rPr b="0" i="0" lang="en-US" sz="1800" u="none" cap="none" strike="noStrike">
                <a:solidFill>
                  <a:srgbClr val="000000"/>
                </a:solidFill>
                <a:latin typeface="Calibri"/>
                <a:ea typeface="Calibri"/>
                <a:cs typeface="Calibri"/>
                <a:sym typeface="Calibri"/>
              </a:rPr>
              <a:t>¿Cuál es tecnología que utiliza el sistema RFID?</a:t>
            </a:r>
            <a:endParaRPr/>
          </a:p>
          <a:p>
            <a:pPr indent="0" lvl="0" marL="0" marR="0" rtl="0" algn="just">
              <a:lnSpc>
                <a:spcPct val="100000"/>
              </a:lnSpc>
              <a:spcBef>
                <a:spcPts val="45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450"/>
              </a:spcBef>
              <a:spcAft>
                <a:spcPts val="450"/>
              </a:spcAft>
              <a:buNone/>
            </a:pPr>
            <a:r>
              <a:rPr b="0" i="0" lang="en-US" sz="1800" u="none" cap="none" strike="noStrike">
                <a:solidFill>
                  <a:srgbClr val="000000"/>
                </a:solidFill>
                <a:latin typeface="Calibri"/>
                <a:ea typeface="Calibri"/>
                <a:cs typeface="Calibri"/>
                <a:sym typeface="Calibri"/>
              </a:rPr>
              <a:t>¿Cuál es su principal ventaja?</a:t>
            </a:r>
            <a:endParaRPr/>
          </a:p>
        </p:txBody>
      </p:sp>
      <p:sp>
        <p:nvSpPr>
          <p:cNvPr id="203" name="Google Shape;203;p19"/>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REFLEXIONEMOS</a:t>
            </a:r>
            <a:endParaRPr b="1" i="0" sz="3100" u="none" cap="none" strike="noStrike">
              <a:solidFill>
                <a:srgbClr val="ED6B00"/>
              </a:solidFill>
              <a:latin typeface="Calibri"/>
              <a:ea typeface="Calibri"/>
              <a:cs typeface="Calibri"/>
              <a:sym typeface="Calibri"/>
            </a:endParaRPr>
          </a:p>
        </p:txBody>
      </p:sp>
      <p:sp>
        <p:nvSpPr>
          <p:cNvPr id="204" name="Google Shape;204;p19"/>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HAGAMOS UNA PAUSA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05" name="Google Shape;205;p19"/>
          <p:cNvSpPr txBox="1"/>
          <p:nvPr/>
        </p:nvSpPr>
        <p:spPr>
          <a:xfrm>
            <a:off x="732228" y="5021492"/>
            <a:ext cx="4997715" cy="508004"/>
          </a:xfrm>
          <a:prstGeom prst="rect">
            <a:avLst/>
          </a:prstGeom>
          <a:noFill/>
          <a:ln>
            <a:noFill/>
          </a:ln>
        </p:spPr>
        <p:txBody>
          <a:bodyPr anchorCtr="0" anchor="ctr" bIns="91450" lIns="91450" spcFirstLastPara="1" rIns="91450" wrap="square" tIns="91450">
            <a:spAutoFit/>
          </a:bodyPr>
          <a:lstStyle/>
          <a:p>
            <a:pPr indent="0" lvl="0" marL="0" marR="0" rtl="0" algn="l">
              <a:lnSpc>
                <a:spcPct val="100000"/>
              </a:lnSpc>
              <a:spcBef>
                <a:spcPts val="0"/>
              </a:spcBef>
              <a:spcAft>
                <a:spcPts val="0"/>
              </a:spcAft>
              <a:buNone/>
            </a:pPr>
            <a:r>
              <a:rPr b="1" i="0" lang="en-US" sz="2101" u="none" cap="none" strike="noStrike">
                <a:solidFill>
                  <a:srgbClr val="ED6B00"/>
                </a:solidFill>
                <a:latin typeface="Calibri"/>
                <a:ea typeface="Calibri"/>
                <a:cs typeface="Calibri"/>
                <a:sym typeface="Calibri"/>
              </a:rPr>
              <a:t>¡Vamos a trabajar!</a:t>
            </a:r>
            <a:endParaRPr b="0" i="0" sz="2101" u="none" cap="none" strike="noStrike">
              <a:solidFill>
                <a:srgbClr val="000000"/>
              </a:solidFill>
              <a:latin typeface="Arial"/>
              <a:ea typeface="Arial"/>
              <a:cs typeface="Arial"/>
              <a:sym typeface="Arial"/>
            </a:endParaRPr>
          </a:p>
        </p:txBody>
      </p:sp>
      <p:pic>
        <p:nvPicPr>
          <p:cNvPr id="206" name="Google Shape;206;p19"/>
          <p:cNvPicPr preferRelativeResize="0"/>
          <p:nvPr/>
        </p:nvPicPr>
        <p:blipFill rotWithShape="1">
          <a:blip r:embed="rId3">
            <a:alphaModFix/>
          </a:blip>
          <a:srcRect b="0" l="0" r="0" t="0"/>
          <a:stretch/>
        </p:blipFill>
        <p:spPr>
          <a:xfrm>
            <a:off x="5941562" y="1567119"/>
            <a:ext cx="2953512" cy="5266944"/>
          </a:xfrm>
          <a:prstGeom prst="rect">
            <a:avLst/>
          </a:prstGeom>
          <a:noFill/>
          <a:ln>
            <a:noFill/>
          </a:ln>
        </p:spPr>
      </p:pic>
      <p:pic>
        <p:nvPicPr>
          <p:cNvPr id="207" name="Google Shape;207;p19"/>
          <p:cNvPicPr preferRelativeResize="0"/>
          <p:nvPr/>
        </p:nvPicPr>
        <p:blipFill rotWithShape="1">
          <a:blip r:embed="rId4">
            <a:alphaModFix/>
          </a:blip>
          <a:srcRect b="0" l="0" r="0" t="0"/>
          <a:stretch/>
        </p:blipFill>
        <p:spPr>
          <a:xfrm>
            <a:off x="5268891" y="2056309"/>
            <a:ext cx="482540" cy="4825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0"/>
          <p:cNvSpPr txBox="1"/>
          <p:nvPr/>
        </p:nvSpPr>
        <p:spPr>
          <a:xfrm>
            <a:off x="488515" y="2041742"/>
            <a:ext cx="7841293" cy="7386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WMS (warehouse management system ) </a:t>
            </a:r>
            <a:r>
              <a:rPr b="0" i="0" lang="en-US" sz="1400" u="none" cap="none" strike="noStrike">
                <a:solidFill>
                  <a:srgbClr val="000000"/>
                </a:solidFill>
                <a:latin typeface="Calibri"/>
                <a:ea typeface="Calibri"/>
                <a:cs typeface="Calibri"/>
                <a:sym typeface="Calibri"/>
              </a:rPr>
              <a:t>es un sistema de gestión de almacenes que da el soporte para las operaciones diarias en la bodega. Este tipo de sistemas permiten la gestión centralizada de las tareas, como la trazabilidad de los niveles de inventario y además la ubicación exacta de las mercaderías.</a:t>
            </a:r>
            <a:endParaRPr b="0" i="0" sz="400" u="none" cap="none" strike="noStrike">
              <a:solidFill>
                <a:srgbClr val="000000"/>
              </a:solidFill>
              <a:latin typeface="Calibri"/>
              <a:ea typeface="Calibri"/>
              <a:cs typeface="Calibri"/>
              <a:sym typeface="Calibri"/>
            </a:endParaRPr>
          </a:p>
        </p:txBody>
      </p:sp>
      <p:sp>
        <p:nvSpPr>
          <p:cNvPr id="213" name="Google Shape;213;p20"/>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SISTEMAS </a:t>
            </a:r>
            <a:r>
              <a:rPr b="1" i="0" lang="en-US" sz="2800" u="none" cap="none" strike="noStrike">
                <a:solidFill>
                  <a:srgbClr val="A93501"/>
                </a:solidFill>
                <a:latin typeface="Calibri"/>
                <a:ea typeface="Calibri"/>
                <a:cs typeface="Calibri"/>
                <a:sym typeface="Calibri"/>
              </a:rPr>
              <a:t>WMS</a:t>
            </a:r>
            <a:endParaRPr b="1" i="0" sz="3100" u="none" cap="none" strike="noStrike">
              <a:solidFill>
                <a:srgbClr val="A93501"/>
              </a:solidFill>
              <a:latin typeface="Calibri"/>
              <a:ea typeface="Calibri"/>
              <a:cs typeface="Calibri"/>
              <a:sym typeface="Calibri"/>
            </a:endParaRPr>
          </a:p>
        </p:txBody>
      </p:sp>
      <p:pic>
        <p:nvPicPr>
          <p:cNvPr id="214" name="Google Shape;214;p20"/>
          <p:cNvPicPr preferRelativeResize="0"/>
          <p:nvPr/>
        </p:nvPicPr>
        <p:blipFill rotWithShape="1">
          <a:blip r:embed="rId3">
            <a:alphaModFix/>
          </a:blip>
          <a:srcRect b="0" l="0" r="0" t="0"/>
          <a:stretch/>
        </p:blipFill>
        <p:spPr>
          <a:xfrm>
            <a:off x="1735997" y="3065097"/>
            <a:ext cx="6248268" cy="363440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1"/>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SISTEMAS </a:t>
            </a:r>
            <a:r>
              <a:rPr b="1" i="0" lang="en-US" sz="2800" u="none" cap="none" strike="noStrike">
                <a:solidFill>
                  <a:srgbClr val="A93501"/>
                </a:solidFill>
                <a:latin typeface="Calibri"/>
                <a:ea typeface="Calibri"/>
                <a:cs typeface="Calibri"/>
                <a:sym typeface="Calibri"/>
              </a:rPr>
              <a:t>WMS</a:t>
            </a:r>
            <a:endParaRPr b="1" i="0" sz="3100" u="none" cap="none" strike="noStrike">
              <a:solidFill>
                <a:srgbClr val="A93501"/>
              </a:solidFill>
              <a:latin typeface="Calibri"/>
              <a:ea typeface="Calibri"/>
              <a:cs typeface="Calibri"/>
              <a:sym typeface="Calibri"/>
            </a:endParaRPr>
          </a:p>
        </p:txBody>
      </p:sp>
      <p:grpSp>
        <p:nvGrpSpPr>
          <p:cNvPr id="220" name="Google Shape;220;p21"/>
          <p:cNvGrpSpPr/>
          <p:nvPr/>
        </p:nvGrpSpPr>
        <p:grpSpPr>
          <a:xfrm flipH="1">
            <a:off x="203186" y="1826790"/>
            <a:ext cx="8292010" cy="3518306"/>
            <a:chOff x="3774221" y="2843142"/>
            <a:chExt cx="5390398" cy="2567589"/>
          </a:xfrm>
        </p:grpSpPr>
        <p:sp>
          <p:nvSpPr>
            <p:cNvPr id="221" name="Google Shape;221;p21"/>
            <p:cNvSpPr/>
            <p:nvPr/>
          </p:nvSpPr>
          <p:spPr>
            <a:xfrm>
              <a:off x="4506819" y="2843142"/>
              <a:ext cx="4657800" cy="2567589"/>
            </a:xfrm>
            <a:prstGeom prst="roundRect">
              <a:avLst>
                <a:gd fmla="val 16667" name="adj"/>
              </a:avLst>
            </a:prstGeom>
            <a:solidFill>
              <a:srgbClr val="DD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2" name="Google Shape;222;p21"/>
            <p:cNvSpPr/>
            <p:nvPr/>
          </p:nvSpPr>
          <p:spPr>
            <a:xfrm rot="-7028957">
              <a:off x="4111561" y="4473675"/>
              <a:ext cx="432619" cy="1022555"/>
            </a:xfrm>
            <a:prstGeom prst="triangle">
              <a:avLst>
                <a:gd fmla="val 50000" name="adj"/>
              </a:avLst>
            </a:prstGeom>
            <a:solidFill>
              <a:srgbClr val="DDDDD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223" name="Google Shape;223;p21"/>
          <p:cNvSpPr txBox="1"/>
          <p:nvPr/>
        </p:nvSpPr>
        <p:spPr>
          <a:xfrm>
            <a:off x="527331" y="2161396"/>
            <a:ext cx="6512295" cy="31085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El </a:t>
            </a:r>
            <a:r>
              <a:rPr b="1" i="0" lang="en-US" sz="1400" u="none" cap="none" strike="noStrike">
                <a:solidFill>
                  <a:srgbClr val="000000"/>
                </a:solidFill>
                <a:latin typeface="Calibri"/>
                <a:ea typeface="Calibri"/>
                <a:cs typeface="Calibri"/>
                <a:sym typeface="Calibri"/>
              </a:rPr>
              <a:t>sistema WMS </a:t>
            </a:r>
            <a:r>
              <a:rPr b="0" i="0" lang="en-US" sz="1400" u="none" cap="none" strike="noStrike">
                <a:solidFill>
                  <a:srgbClr val="000000"/>
                </a:solidFill>
                <a:latin typeface="Calibri"/>
                <a:ea typeface="Calibri"/>
                <a:cs typeface="Calibri"/>
                <a:sym typeface="Calibri"/>
              </a:rPr>
              <a:t>puede ser aplicado en forma independiente o como parte integrada de un sistema de planificación de recursos empresariales (ERP) u otros dispositivos como pick to light, voice picking, impresoras de códigos de barra, etc.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Entre las funciones que se pueden gestionar con el WMS en las operaciones de almacenamiento se tiene: </a:t>
            </a:r>
            <a:endParaRPr/>
          </a:p>
          <a:p>
            <a:pPr indent="-257175" lvl="0" marL="257175"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Recepción: Documentación, etiquetado de códigos de barra, comunicación con un ERP, Cross-docking, devoluciones, recepciones parciales, etc. </a:t>
            </a:r>
            <a:endParaRPr/>
          </a:p>
          <a:p>
            <a:pPr indent="-257175" lvl="0" marL="257175"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Almacenamiento: Reposición de las mercaderías, reservas, trazabilidad de las mercaderías, ubicación de las mercaderías, etc. </a:t>
            </a:r>
            <a:endParaRPr/>
          </a:p>
          <a:p>
            <a:pPr indent="-257175" lvl="0" marL="257175"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Despacho: ordenes de picking, Pick to light, gestión de carga, hojas de rutas, etc.</a:t>
            </a:r>
            <a:endParaRPr/>
          </a:p>
          <a:p>
            <a:pPr indent="-168275" lvl="0" marL="257175"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Las variables que maneja el sistema WMS hoy en día pueden ser muy complejas y que requieren de operarios especializados para gestionar esta tecnología de alta gama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descr="Ilust-ppt-01.png" id="224" name="Google Shape;224;p21"/>
          <p:cNvPicPr preferRelativeResize="0"/>
          <p:nvPr/>
        </p:nvPicPr>
        <p:blipFill rotWithShape="1">
          <a:blip r:embed="rId3">
            <a:alphaModFix/>
          </a:blip>
          <a:srcRect b="0" l="0" r="0" t="0"/>
          <a:stretch/>
        </p:blipFill>
        <p:spPr>
          <a:xfrm rot="-161850">
            <a:off x="7448200" y="3841617"/>
            <a:ext cx="3366045" cy="399089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2"/>
          <p:cNvSpPr/>
          <p:nvPr/>
        </p:nvSpPr>
        <p:spPr>
          <a:xfrm>
            <a:off x="-137786" y="1603331"/>
            <a:ext cx="3519813" cy="626301"/>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0" name="Google Shape;230;p22"/>
          <p:cNvSpPr txBox="1"/>
          <p:nvPr/>
        </p:nvSpPr>
        <p:spPr>
          <a:xfrm>
            <a:off x="361034" y="1781783"/>
            <a:ext cx="2883207"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chemeClr val="lt1"/>
                </a:solidFill>
                <a:latin typeface="Calibri"/>
                <a:ea typeface="Calibri"/>
                <a:cs typeface="Calibri"/>
                <a:sym typeface="Calibri"/>
              </a:rPr>
              <a:t>CAPTURADORES</a:t>
            </a:r>
            <a:endParaRPr b="1" i="0" sz="3100" u="none" cap="none" strike="noStrike">
              <a:solidFill>
                <a:schemeClr val="lt1"/>
              </a:solidFill>
              <a:latin typeface="Calibri"/>
              <a:ea typeface="Calibri"/>
              <a:cs typeface="Calibri"/>
              <a:sym typeface="Calibri"/>
            </a:endParaRPr>
          </a:p>
        </p:txBody>
      </p:sp>
      <p:sp>
        <p:nvSpPr>
          <p:cNvPr id="231" name="Google Shape;231;p22"/>
          <p:cNvSpPr txBox="1"/>
          <p:nvPr/>
        </p:nvSpPr>
        <p:spPr>
          <a:xfrm>
            <a:off x="552383" y="2555309"/>
            <a:ext cx="4283901" cy="37548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Los </a:t>
            </a:r>
            <a:r>
              <a:rPr b="1" i="0" lang="en-US" sz="1400" u="none" cap="none" strike="noStrike">
                <a:solidFill>
                  <a:srgbClr val="000000"/>
                </a:solidFill>
                <a:latin typeface="Calibri"/>
                <a:ea typeface="Calibri"/>
                <a:cs typeface="Calibri"/>
                <a:sym typeface="Calibri"/>
              </a:rPr>
              <a:t>capturadores de datos </a:t>
            </a:r>
            <a:r>
              <a:rPr b="0" i="0" lang="en-US" sz="1400" u="none" cap="none" strike="noStrike">
                <a:solidFill>
                  <a:srgbClr val="000000"/>
                </a:solidFill>
                <a:latin typeface="Calibri"/>
                <a:ea typeface="Calibri"/>
                <a:cs typeface="Calibri"/>
                <a:sym typeface="Calibri"/>
              </a:rPr>
              <a:t>son dispositivos empleados para la captura de datos y digitalización de la información, especialmente en los códigos de barra de la mercaderías. </a:t>
            </a:r>
            <a:endParaRPr b="0" i="0" sz="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Incrementan la productividad en los procesos de almacenamiento y tienen las siguientes características:</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p>
            <a:pPr indent="-257175" lvl="0" marL="257175"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Conexión a Bluetooth </a:t>
            </a:r>
            <a:endParaRPr/>
          </a:p>
          <a:p>
            <a:pPr indent="-257175" lvl="0" marL="257175"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Ergonómicos </a:t>
            </a:r>
            <a:endParaRPr/>
          </a:p>
          <a:p>
            <a:pPr indent="-257175" lvl="0" marL="257175"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Resistencia a golpes y caídas </a:t>
            </a:r>
            <a:endParaRPr/>
          </a:p>
          <a:p>
            <a:pPr indent="-257175" lvl="0" marL="257175"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Gestión de energía </a:t>
            </a:r>
            <a:endParaRPr/>
          </a:p>
          <a:p>
            <a:pPr indent="-257175" lvl="0" marL="257175"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Conectividad para redes </a:t>
            </a:r>
            <a:endParaRPr/>
          </a:p>
          <a:p>
            <a:pPr indent="-257175" lvl="0" marL="257175"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Escaneo de alta velocidad </a:t>
            </a:r>
            <a:endParaRPr/>
          </a:p>
          <a:p>
            <a:pPr indent="-257175" lvl="0" marL="257175"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Buena tolerancia al movimiento </a:t>
            </a:r>
            <a:endParaRPr/>
          </a:p>
          <a:p>
            <a:pPr indent="-257175" lvl="0" marL="257175"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Captura de imágenes </a:t>
            </a:r>
            <a:endParaRPr/>
          </a:p>
          <a:p>
            <a:pPr indent="-257175" lvl="0" marL="257175"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Se sincronizan con el WMS de la empresa</a:t>
            </a:r>
            <a:endParaRPr/>
          </a:p>
        </p:txBody>
      </p:sp>
      <p:sp>
        <p:nvSpPr>
          <p:cNvPr id="232" name="Google Shape;232;p22"/>
          <p:cNvSpPr/>
          <p:nvPr/>
        </p:nvSpPr>
        <p:spPr>
          <a:xfrm rot="304753">
            <a:off x="5027191" y="2264589"/>
            <a:ext cx="3888090" cy="4485136"/>
          </a:xfrm>
          <a:prstGeom prst="roundRect">
            <a:avLst>
              <a:gd fmla="val 16667" name="adj"/>
            </a:avLst>
          </a:prstGeom>
          <a:blipFill rotWithShape="1">
            <a:blip r:embed="rId3">
              <a:alphaModFix/>
            </a:blip>
            <a:stretch>
              <a:fillRect b="0" l="9999" r="23999" t="0"/>
            </a:stretch>
          </a:blipFill>
          <a:ln cap="flat" cmpd="sng" w="50800">
            <a:solidFill>
              <a:srgbClr val="FFB3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grpSp>
        <p:nvGrpSpPr>
          <p:cNvPr id="237" name="Google Shape;237;p23"/>
          <p:cNvGrpSpPr/>
          <p:nvPr/>
        </p:nvGrpSpPr>
        <p:grpSpPr>
          <a:xfrm>
            <a:off x="2035277" y="2911885"/>
            <a:ext cx="6999671" cy="2696553"/>
            <a:chOff x="4461133" y="3098700"/>
            <a:chExt cx="4657800" cy="1525000"/>
          </a:xfrm>
        </p:grpSpPr>
        <p:sp>
          <p:nvSpPr>
            <p:cNvPr id="238" name="Google Shape;238;p23"/>
            <p:cNvSpPr/>
            <p:nvPr/>
          </p:nvSpPr>
          <p:spPr>
            <a:xfrm>
              <a:off x="4461133" y="3098700"/>
              <a:ext cx="4657800" cy="15250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9" name="Google Shape;239;p23"/>
            <p:cNvSpPr txBox="1"/>
            <p:nvPr/>
          </p:nvSpPr>
          <p:spPr>
            <a:xfrm>
              <a:off x="5331311" y="3625505"/>
              <a:ext cx="3585127" cy="438026"/>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2000" u="none" cap="none" strike="noStrike">
                  <a:solidFill>
                    <a:srgbClr val="A93501"/>
                  </a:solidFill>
                  <a:latin typeface="Calibri"/>
                  <a:ea typeface="Calibri"/>
                  <a:cs typeface="Calibri"/>
                  <a:sym typeface="Calibri"/>
                </a:rPr>
                <a:t>TIC’S PARA </a:t>
              </a:r>
              <a:r>
                <a:rPr b="1" i="0" lang="en-US" sz="2000" u="none" cap="none" strike="noStrike">
                  <a:solidFill>
                    <a:srgbClr val="ED6B00"/>
                  </a:solidFill>
                  <a:latin typeface="Calibri"/>
                  <a:ea typeface="Calibri"/>
                  <a:cs typeface="Calibri"/>
                  <a:sym typeface="Calibri"/>
                </a:rPr>
                <a:t>LOGÍSTICA</a:t>
              </a:r>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En esta oportunidad veremos un caso de estudio para la implementación de una de estas tecnologías.</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t/>
              </a:r>
              <a:endParaRPr b="1" i="0" sz="1600" u="none" cap="none" strike="noStrike">
                <a:solidFill>
                  <a:srgbClr val="ED6B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rgbClr val="ED6B00"/>
                  </a:solidFill>
                  <a:latin typeface="Calibri"/>
                  <a:ea typeface="Calibri"/>
                  <a:cs typeface="Calibri"/>
                  <a:sym typeface="Calibri"/>
                </a:rPr>
                <a:t>¡Vamos a trabajar!</a:t>
              </a:r>
              <a:endParaRPr b="1" i="0" sz="1600" u="none" cap="none" strike="noStrike">
                <a:solidFill>
                  <a:srgbClr val="ED6B00"/>
                </a:solidFill>
                <a:latin typeface="Calibri"/>
                <a:ea typeface="Calibri"/>
                <a:cs typeface="Calibri"/>
                <a:sym typeface="Calibri"/>
              </a:endParaRPr>
            </a:p>
          </p:txBody>
        </p:sp>
      </p:grpSp>
      <p:sp>
        <p:nvSpPr>
          <p:cNvPr id="240" name="Google Shape;240;p23"/>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¿CUÁNTO APRENDIMOS?</a:t>
            </a:r>
            <a:endParaRPr b="1" i="0" sz="3100" u="none" cap="none" strike="noStrike">
              <a:solidFill>
                <a:srgbClr val="ED6B00"/>
              </a:solidFill>
              <a:latin typeface="Calibri"/>
              <a:ea typeface="Calibri"/>
              <a:cs typeface="Calibri"/>
              <a:sym typeface="Calibri"/>
            </a:endParaRPr>
          </a:p>
        </p:txBody>
      </p:sp>
      <p:sp>
        <p:nvSpPr>
          <p:cNvPr id="241" name="Google Shape;241;p23"/>
          <p:cNvSpPr txBox="1"/>
          <p:nvPr/>
        </p:nvSpPr>
        <p:spPr>
          <a:xfrm>
            <a:off x="366450" y="1229932"/>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242" name="Google Shape;242;p23"/>
          <p:cNvPicPr preferRelativeResize="0"/>
          <p:nvPr/>
        </p:nvPicPr>
        <p:blipFill rotWithShape="1">
          <a:blip r:embed="rId3">
            <a:alphaModFix/>
          </a:blip>
          <a:srcRect b="0" l="0" r="0" t="0"/>
          <a:stretch/>
        </p:blipFill>
        <p:spPr>
          <a:xfrm>
            <a:off x="530942" y="2715213"/>
            <a:ext cx="2812026" cy="3182572"/>
          </a:xfrm>
          <a:prstGeom prst="rect">
            <a:avLst/>
          </a:prstGeom>
          <a:noFill/>
          <a:ln>
            <a:noFill/>
          </a:ln>
        </p:spPr>
      </p:pic>
      <p:pic>
        <p:nvPicPr>
          <p:cNvPr id="243" name="Google Shape;243;p23"/>
          <p:cNvPicPr preferRelativeResize="0"/>
          <p:nvPr/>
        </p:nvPicPr>
        <p:blipFill rotWithShape="1">
          <a:blip r:embed="rId4">
            <a:alphaModFix/>
          </a:blip>
          <a:srcRect b="0" l="0" r="0" t="0"/>
          <a:stretch/>
        </p:blipFill>
        <p:spPr>
          <a:xfrm>
            <a:off x="7228123" y="5063613"/>
            <a:ext cx="1705019" cy="1272246"/>
          </a:xfrm>
          <a:prstGeom prst="rect">
            <a:avLst/>
          </a:prstGeom>
          <a:noFill/>
          <a:ln>
            <a:noFill/>
          </a:ln>
        </p:spPr>
      </p:pic>
      <p:pic>
        <p:nvPicPr>
          <p:cNvPr id="244" name="Google Shape;244;p23"/>
          <p:cNvPicPr preferRelativeResize="0"/>
          <p:nvPr/>
        </p:nvPicPr>
        <p:blipFill rotWithShape="1">
          <a:blip r:embed="rId5">
            <a:alphaModFix/>
          </a:blip>
          <a:srcRect b="0" l="0" r="0" t="0"/>
          <a:stretch/>
        </p:blipFill>
        <p:spPr>
          <a:xfrm>
            <a:off x="5474444" y="5389023"/>
            <a:ext cx="1651873" cy="884514"/>
          </a:xfrm>
          <a:prstGeom prst="rect">
            <a:avLst/>
          </a:prstGeom>
          <a:noFill/>
          <a:ln>
            <a:noFill/>
          </a:ln>
        </p:spPr>
      </p:pic>
      <p:sp>
        <p:nvSpPr>
          <p:cNvPr id="245" name="Google Shape;245;p23"/>
          <p:cNvSpPr txBox="1"/>
          <p:nvPr/>
        </p:nvSpPr>
        <p:spPr>
          <a:xfrm>
            <a:off x="4125175" y="1184197"/>
            <a:ext cx="83513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FFB375"/>
                </a:solidFill>
                <a:latin typeface="Calibri"/>
                <a:ea typeface="Calibri"/>
                <a:cs typeface="Calibri"/>
                <a:sym typeface="Calibri"/>
              </a:rPr>
              <a:t>12</a:t>
            </a:r>
            <a:endParaRPr b="0" i="0" sz="5000" u="none" cap="none" strike="noStrike">
              <a:solidFill>
                <a:srgbClr val="FFB375"/>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4"/>
          <p:cNvSpPr/>
          <p:nvPr/>
        </p:nvSpPr>
        <p:spPr>
          <a:xfrm>
            <a:off x="431624" y="2285848"/>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51" name="Google Shape;251;p24"/>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PRÁCTICA</a:t>
            </a:r>
            <a:endParaRPr b="1" i="0" sz="3100" u="none" cap="none" strike="noStrike">
              <a:solidFill>
                <a:srgbClr val="ED6B00"/>
              </a:solidFill>
              <a:latin typeface="Calibri"/>
              <a:ea typeface="Calibri"/>
              <a:cs typeface="Calibri"/>
              <a:sym typeface="Calibri"/>
            </a:endParaRPr>
          </a:p>
        </p:txBody>
      </p:sp>
      <p:sp>
        <p:nvSpPr>
          <p:cNvPr id="252" name="Google Shape;252;p24"/>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3" name="Google Shape;253;p24"/>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¡PRACTIQUEMOS!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54" name="Google Shape;254;p24"/>
          <p:cNvSpPr txBox="1"/>
          <p:nvPr/>
        </p:nvSpPr>
        <p:spPr>
          <a:xfrm>
            <a:off x="3670560" y="1209418"/>
            <a:ext cx="964070"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12</a:t>
            </a:r>
            <a:endParaRPr b="0" i="0" sz="6000" u="none" cap="none" strike="noStrike">
              <a:solidFill>
                <a:srgbClr val="FFB375"/>
              </a:solidFill>
              <a:latin typeface="Calibri"/>
              <a:ea typeface="Calibri"/>
              <a:cs typeface="Calibri"/>
              <a:sym typeface="Calibri"/>
            </a:endParaRPr>
          </a:p>
        </p:txBody>
      </p:sp>
      <p:pic>
        <p:nvPicPr>
          <p:cNvPr id="255" name="Google Shape;255;p24"/>
          <p:cNvPicPr preferRelativeResize="0"/>
          <p:nvPr/>
        </p:nvPicPr>
        <p:blipFill rotWithShape="1">
          <a:blip r:embed="rId3">
            <a:alphaModFix/>
          </a:blip>
          <a:srcRect b="0" l="0" r="0" t="0"/>
          <a:stretch/>
        </p:blipFill>
        <p:spPr>
          <a:xfrm>
            <a:off x="2716056" y="3978569"/>
            <a:ext cx="6899892" cy="3974395"/>
          </a:xfrm>
          <a:prstGeom prst="rect">
            <a:avLst/>
          </a:prstGeom>
          <a:noFill/>
          <a:ln>
            <a:noFill/>
          </a:ln>
        </p:spPr>
      </p:pic>
      <p:sp>
        <p:nvSpPr>
          <p:cNvPr id="256" name="Google Shape;256;p24"/>
          <p:cNvSpPr txBox="1"/>
          <p:nvPr/>
        </p:nvSpPr>
        <p:spPr>
          <a:xfrm>
            <a:off x="958646" y="3758333"/>
            <a:ext cx="5329419" cy="77453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2000" u="none" cap="none" strike="noStrike">
                <a:solidFill>
                  <a:srgbClr val="A93501"/>
                </a:solidFill>
                <a:latin typeface="Calibri"/>
                <a:ea typeface="Calibri"/>
                <a:cs typeface="Calibri"/>
                <a:sym typeface="Calibri"/>
              </a:rPr>
              <a:t>TIC’S PARA </a:t>
            </a:r>
            <a:r>
              <a:rPr b="1" i="0" lang="en-US" sz="2000" u="none" cap="none" strike="noStrike">
                <a:solidFill>
                  <a:srgbClr val="ED6B00"/>
                </a:solidFill>
                <a:latin typeface="Calibri"/>
                <a:ea typeface="Calibri"/>
                <a:cs typeface="Calibri"/>
                <a:sym typeface="Calibri"/>
              </a:rPr>
              <a:t>LOGÍSTICA</a:t>
            </a:r>
            <a:endParaRPr b="1" i="0" sz="2000" u="none" cap="none" strike="noStrike">
              <a:solidFill>
                <a:srgbClr val="ED6B00"/>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Para consolidar los temas trabajados en esta actividad, reúnanse en equipos de trabajo, de no más de 4 integrantes, y descarguen el archivo Actividad práctica “Caso estudio - Investigación: Implementación tecnológica empresa BOX.S.A”. </a:t>
            </a:r>
            <a:endParaRPr/>
          </a:p>
          <a:p>
            <a:pPr indent="0" lvl="0" marL="0" marR="0" rtl="0" algn="l">
              <a:lnSpc>
                <a:spcPct val="9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None/>
            </a:pPr>
            <a:r>
              <a:rPr b="0" i="0" lang="en-US" sz="1600" u="none" cap="none" strike="noStrike">
                <a:solidFill>
                  <a:srgbClr val="000000"/>
                </a:solidFill>
                <a:latin typeface="Calibri"/>
                <a:ea typeface="Calibri"/>
                <a:cs typeface="Calibri"/>
                <a:sym typeface="Calibri"/>
              </a:rPr>
              <a:t>Una vez</a:t>
            </a:r>
            <a:r>
              <a:rPr b="1" i="0" lang="en-US" sz="1600" u="none" cap="none" strike="noStrike">
                <a:solidFill>
                  <a:srgbClr val="000000"/>
                </a:solidFill>
                <a:latin typeface="Calibri"/>
                <a:ea typeface="Calibri"/>
                <a:cs typeface="Calibri"/>
                <a:sym typeface="Calibri"/>
              </a:rPr>
              <a:t> </a:t>
            </a:r>
            <a:r>
              <a:rPr b="0" i="0" lang="en-US" sz="1600" u="none" cap="none" strike="noStrike">
                <a:solidFill>
                  <a:srgbClr val="000000"/>
                </a:solidFill>
                <a:latin typeface="Calibri"/>
                <a:ea typeface="Calibri"/>
                <a:cs typeface="Calibri"/>
                <a:sym typeface="Calibri"/>
              </a:rPr>
              <a:t>finalizadas tus respuestas, se presentarán los resultados obtenidos.</a:t>
            </a:r>
            <a:endParaRPr/>
          </a:p>
          <a:p>
            <a:pPr indent="0" lvl="0" marL="0" marR="0" rtl="0" algn="l">
              <a:lnSpc>
                <a:spcPct val="9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100" u="none" cap="none" strike="noStrike">
                <a:solidFill>
                  <a:srgbClr val="ED6B00"/>
                </a:solidFill>
                <a:latin typeface="Calibri"/>
                <a:ea typeface="Calibri"/>
                <a:cs typeface="Calibri"/>
                <a:sym typeface="Calibri"/>
              </a:rPr>
              <a:t>¡Éxito! </a:t>
            </a:r>
            <a:r>
              <a:rPr b="0" i="0" lang="en-US" sz="16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5"/>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COMENZAR A TRABAJAR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62" name="Google Shape;262;p25"/>
          <p:cNvSpPr txBox="1"/>
          <p:nvPr/>
        </p:nvSpPr>
        <p:spPr>
          <a:xfrm>
            <a:off x="375977" y="1392244"/>
            <a:ext cx="7017881"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b="1" i="0" sz="3100" u="none" cap="none" strike="noStrike">
              <a:solidFill>
                <a:srgbClr val="ED6B00"/>
              </a:solidFill>
              <a:latin typeface="Calibri"/>
              <a:ea typeface="Calibri"/>
              <a:cs typeface="Calibri"/>
              <a:sym typeface="Calibri"/>
            </a:endParaRPr>
          </a:p>
        </p:txBody>
      </p:sp>
      <p:pic>
        <p:nvPicPr>
          <p:cNvPr id="263" name="Google Shape;263;p25"/>
          <p:cNvPicPr preferRelativeResize="0"/>
          <p:nvPr/>
        </p:nvPicPr>
        <p:blipFill rotWithShape="1">
          <a:blip r:embed="rId3">
            <a:alphaModFix/>
          </a:blip>
          <a:srcRect b="0" l="0" r="0" t="0"/>
          <a:stretch/>
        </p:blipFill>
        <p:spPr>
          <a:xfrm>
            <a:off x="5639333" y="1565094"/>
            <a:ext cx="3816532" cy="6006178"/>
          </a:xfrm>
          <a:prstGeom prst="rect">
            <a:avLst/>
          </a:prstGeom>
          <a:noFill/>
          <a:ln>
            <a:noFill/>
          </a:ln>
        </p:spPr>
      </p:pic>
      <p:grpSp>
        <p:nvGrpSpPr>
          <p:cNvPr id="264" name="Google Shape;264;p25"/>
          <p:cNvGrpSpPr/>
          <p:nvPr/>
        </p:nvGrpSpPr>
        <p:grpSpPr>
          <a:xfrm>
            <a:off x="-4655" y="1884864"/>
            <a:ext cx="9223735" cy="783005"/>
            <a:chOff x="-4655" y="1955978"/>
            <a:chExt cx="9223735" cy="783005"/>
          </a:xfrm>
        </p:grpSpPr>
        <p:grpSp>
          <p:nvGrpSpPr>
            <p:cNvPr id="265" name="Google Shape;265;p25"/>
            <p:cNvGrpSpPr/>
            <p:nvPr/>
          </p:nvGrpSpPr>
          <p:grpSpPr>
            <a:xfrm>
              <a:off x="-4655" y="1955978"/>
              <a:ext cx="9223735" cy="783005"/>
              <a:chOff x="-4655" y="1788831"/>
              <a:chExt cx="9223735" cy="783005"/>
            </a:xfrm>
          </p:grpSpPr>
          <p:sp>
            <p:nvSpPr>
              <p:cNvPr id="266" name="Google Shape;266;p25"/>
              <p:cNvSpPr txBox="1"/>
              <p:nvPr/>
            </p:nvSpPr>
            <p:spPr>
              <a:xfrm>
                <a:off x="1284454" y="2011076"/>
                <a:ext cx="793462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Usar </a:t>
                </a:r>
                <a:r>
                  <a:rPr b="1" i="0" lang="en-US" sz="1600" u="none" cap="none" strike="noStrike">
                    <a:solidFill>
                      <a:srgbClr val="ED6B00"/>
                    </a:solidFill>
                    <a:latin typeface="Calibri"/>
                    <a:ea typeface="Calibri"/>
                    <a:cs typeface="Calibri"/>
                    <a:sym typeface="Calibri"/>
                  </a:rPr>
                  <a:t>EPP </a:t>
                </a:r>
                <a:r>
                  <a:rPr b="0" i="0" lang="en-US" sz="1600" u="none" cap="none" strike="noStrike">
                    <a:solidFill>
                      <a:srgbClr val="000000"/>
                    </a:solidFill>
                    <a:latin typeface="Calibri"/>
                    <a:ea typeface="Calibri"/>
                    <a:cs typeface="Calibri"/>
                    <a:sym typeface="Calibri"/>
                  </a:rPr>
                  <a:t>adecuados cuando corresponda.</a:t>
                </a:r>
                <a:endParaRPr b="0" i="0" sz="1600" u="none" cap="none" strike="noStrike">
                  <a:solidFill>
                    <a:schemeClr val="dk1"/>
                  </a:solidFill>
                  <a:latin typeface="Calibri"/>
                  <a:ea typeface="Calibri"/>
                  <a:cs typeface="Calibri"/>
                  <a:sym typeface="Calibri"/>
                </a:endParaRPr>
              </a:p>
            </p:txBody>
          </p:sp>
          <p:sp>
            <p:nvSpPr>
              <p:cNvPr id="267" name="Google Shape;267;p25"/>
              <p:cNvSpPr/>
              <p:nvPr/>
            </p:nvSpPr>
            <p:spPr>
              <a:xfrm rot="5400000">
                <a:off x="171526" y="1612650"/>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pic>
          <p:nvPicPr>
            <p:cNvPr id="268" name="Google Shape;268;p25"/>
            <p:cNvPicPr preferRelativeResize="0"/>
            <p:nvPr/>
          </p:nvPicPr>
          <p:blipFill rotWithShape="1">
            <a:blip r:embed="rId4">
              <a:alphaModFix/>
            </a:blip>
            <a:srcRect b="0" l="0" r="0" t="0"/>
            <a:stretch/>
          </p:blipFill>
          <p:spPr>
            <a:xfrm>
              <a:off x="355941" y="2130681"/>
              <a:ext cx="502282" cy="502282"/>
            </a:xfrm>
            <a:prstGeom prst="rect">
              <a:avLst/>
            </a:prstGeom>
            <a:noFill/>
            <a:ln>
              <a:noFill/>
            </a:ln>
          </p:spPr>
        </p:pic>
      </p:grpSp>
      <p:grpSp>
        <p:nvGrpSpPr>
          <p:cNvPr id="269" name="Google Shape;269;p25"/>
          <p:cNvGrpSpPr/>
          <p:nvPr/>
        </p:nvGrpSpPr>
        <p:grpSpPr>
          <a:xfrm>
            <a:off x="5505" y="3203919"/>
            <a:ext cx="6760834" cy="783005"/>
            <a:chOff x="-4655" y="5100793"/>
            <a:chExt cx="6760834" cy="783005"/>
          </a:xfrm>
        </p:grpSpPr>
        <p:sp>
          <p:nvSpPr>
            <p:cNvPr id="270" name="Google Shape;270;p25"/>
            <p:cNvSpPr txBox="1"/>
            <p:nvPr/>
          </p:nvSpPr>
          <p:spPr>
            <a:xfrm>
              <a:off x="1284453" y="5224717"/>
              <a:ext cx="5471726"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Busca un lugar tranquilo </a:t>
              </a:r>
              <a:r>
                <a:rPr b="0" i="0" lang="en-US" sz="1600" u="none" cap="none" strike="noStrike">
                  <a:solidFill>
                    <a:srgbClr val="000000"/>
                  </a:solidFill>
                  <a:latin typeface="Calibri"/>
                  <a:ea typeface="Calibri"/>
                  <a:cs typeface="Calibri"/>
                  <a:sym typeface="Calibri"/>
                </a:rPr>
                <a:t>para revisar tus clases, la concentración y atención son críticos para un buen aprendizaje.</a:t>
              </a:r>
              <a:endParaRPr/>
            </a:p>
          </p:txBody>
        </p:sp>
        <p:grpSp>
          <p:nvGrpSpPr>
            <p:cNvPr id="271" name="Google Shape;271;p25"/>
            <p:cNvGrpSpPr/>
            <p:nvPr/>
          </p:nvGrpSpPr>
          <p:grpSpPr>
            <a:xfrm>
              <a:off x="-4655" y="5100793"/>
              <a:ext cx="1135367" cy="783005"/>
              <a:chOff x="-4655" y="5280123"/>
              <a:chExt cx="1135367" cy="783005"/>
            </a:xfrm>
          </p:grpSpPr>
          <p:sp>
            <p:nvSpPr>
              <p:cNvPr id="272" name="Google Shape;272;p25"/>
              <p:cNvSpPr/>
              <p:nvPr/>
            </p:nvSpPr>
            <p:spPr>
              <a:xfrm rot="5400000">
                <a:off x="171526" y="510394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73" name="Google Shape;273;p25"/>
              <p:cNvPicPr preferRelativeResize="0"/>
              <p:nvPr/>
            </p:nvPicPr>
            <p:blipFill rotWithShape="1">
              <a:blip r:embed="rId5">
                <a:alphaModFix/>
              </a:blip>
              <a:srcRect b="0" l="0" r="0" t="0"/>
              <a:stretch/>
            </p:blipFill>
            <p:spPr>
              <a:xfrm>
                <a:off x="281795" y="5383625"/>
                <a:ext cx="683389" cy="576000"/>
              </a:xfrm>
              <a:prstGeom prst="rect">
                <a:avLst/>
              </a:prstGeom>
              <a:noFill/>
              <a:ln>
                <a:noFill/>
              </a:ln>
            </p:spPr>
          </p:pic>
        </p:grpSp>
      </p:grpSp>
      <p:grpSp>
        <p:nvGrpSpPr>
          <p:cNvPr id="274" name="Google Shape;274;p25"/>
          <p:cNvGrpSpPr/>
          <p:nvPr/>
        </p:nvGrpSpPr>
        <p:grpSpPr>
          <a:xfrm>
            <a:off x="15665" y="4594409"/>
            <a:ext cx="6103238" cy="783005"/>
            <a:chOff x="-4655" y="4015333"/>
            <a:chExt cx="6103238" cy="783005"/>
          </a:xfrm>
        </p:grpSpPr>
        <p:grpSp>
          <p:nvGrpSpPr>
            <p:cNvPr id="275" name="Google Shape;275;p25"/>
            <p:cNvGrpSpPr/>
            <p:nvPr/>
          </p:nvGrpSpPr>
          <p:grpSpPr>
            <a:xfrm>
              <a:off x="-4655" y="4015333"/>
              <a:ext cx="6103238" cy="783005"/>
              <a:chOff x="-4655" y="2568971"/>
              <a:chExt cx="6103238" cy="783005"/>
            </a:xfrm>
          </p:grpSpPr>
          <p:sp>
            <p:nvSpPr>
              <p:cNvPr id="276" name="Google Shape;276;p25"/>
              <p:cNvSpPr txBox="1"/>
              <p:nvPr/>
            </p:nvSpPr>
            <p:spPr>
              <a:xfrm>
                <a:off x="1284454" y="2659480"/>
                <a:ext cx="4814129"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Utilizar cuidadosamente </a:t>
                </a:r>
                <a:r>
                  <a:rPr b="0" i="0" lang="en-US" sz="1600" u="none" cap="none" strike="noStrike">
                    <a:solidFill>
                      <a:srgbClr val="000000"/>
                    </a:solidFill>
                    <a:latin typeface="Calibri"/>
                    <a:ea typeface="Calibri"/>
                    <a:cs typeface="Calibri"/>
                    <a:sym typeface="Calibri"/>
                  </a:rPr>
                  <a:t>equipos, herramientas y artículos de escritorio.</a:t>
                </a:r>
                <a:endParaRPr b="0" i="0" sz="1600" u="none" cap="none" strike="noStrike">
                  <a:solidFill>
                    <a:schemeClr val="dk1"/>
                  </a:solidFill>
                  <a:latin typeface="Calibri"/>
                  <a:ea typeface="Calibri"/>
                  <a:cs typeface="Calibri"/>
                  <a:sym typeface="Calibri"/>
                </a:endParaRPr>
              </a:p>
            </p:txBody>
          </p:sp>
          <p:sp>
            <p:nvSpPr>
              <p:cNvPr id="277" name="Google Shape;277;p25"/>
              <p:cNvSpPr/>
              <p:nvPr/>
            </p:nvSpPr>
            <p:spPr>
              <a:xfrm rot="5400000">
                <a:off x="171526" y="2392790"/>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pic>
          <p:nvPicPr>
            <p:cNvPr id="278" name="Google Shape;278;p25"/>
            <p:cNvPicPr preferRelativeResize="0"/>
            <p:nvPr/>
          </p:nvPicPr>
          <p:blipFill rotWithShape="1">
            <a:blip r:embed="rId6">
              <a:alphaModFix/>
            </a:blip>
            <a:srcRect b="0" l="0" r="0" t="0"/>
            <a:stretch/>
          </p:blipFill>
          <p:spPr>
            <a:xfrm>
              <a:off x="346039" y="4140710"/>
              <a:ext cx="522086" cy="522086"/>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6"/>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COMENZAR A TRABAJAR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84" name="Google Shape;284;p26"/>
          <p:cNvSpPr txBox="1"/>
          <p:nvPr/>
        </p:nvSpPr>
        <p:spPr>
          <a:xfrm>
            <a:off x="375977" y="1392244"/>
            <a:ext cx="7017881"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b="1" i="0" sz="3100" u="none" cap="none" strike="noStrike">
              <a:solidFill>
                <a:srgbClr val="ED6B00"/>
              </a:solidFill>
              <a:latin typeface="Calibri"/>
              <a:ea typeface="Calibri"/>
              <a:cs typeface="Calibri"/>
              <a:sym typeface="Calibri"/>
            </a:endParaRPr>
          </a:p>
        </p:txBody>
      </p:sp>
      <p:pic>
        <p:nvPicPr>
          <p:cNvPr id="285" name="Google Shape;285;p26"/>
          <p:cNvPicPr preferRelativeResize="0"/>
          <p:nvPr/>
        </p:nvPicPr>
        <p:blipFill rotWithShape="1">
          <a:blip r:embed="rId3">
            <a:alphaModFix/>
          </a:blip>
          <a:srcRect b="0" l="0" r="0" t="0"/>
          <a:stretch/>
        </p:blipFill>
        <p:spPr>
          <a:xfrm>
            <a:off x="5639333" y="1565094"/>
            <a:ext cx="3816532" cy="6006178"/>
          </a:xfrm>
          <a:prstGeom prst="rect">
            <a:avLst/>
          </a:prstGeom>
          <a:noFill/>
          <a:ln>
            <a:noFill/>
          </a:ln>
        </p:spPr>
      </p:pic>
      <p:grpSp>
        <p:nvGrpSpPr>
          <p:cNvPr id="286" name="Google Shape;286;p26"/>
          <p:cNvGrpSpPr/>
          <p:nvPr/>
        </p:nvGrpSpPr>
        <p:grpSpPr>
          <a:xfrm>
            <a:off x="-4655" y="1960234"/>
            <a:ext cx="6661094" cy="783005"/>
            <a:chOff x="-4655" y="4997819"/>
            <a:chExt cx="6661094" cy="783005"/>
          </a:xfrm>
        </p:grpSpPr>
        <p:grpSp>
          <p:nvGrpSpPr>
            <p:cNvPr id="287" name="Google Shape;287;p26"/>
            <p:cNvGrpSpPr/>
            <p:nvPr/>
          </p:nvGrpSpPr>
          <p:grpSpPr>
            <a:xfrm>
              <a:off x="-4655" y="4997819"/>
              <a:ext cx="6661094" cy="783005"/>
              <a:chOff x="-4655" y="3461842"/>
              <a:chExt cx="6661094" cy="783005"/>
            </a:xfrm>
          </p:grpSpPr>
          <p:sp>
            <p:nvSpPr>
              <p:cNvPr id="288" name="Google Shape;288;p26"/>
              <p:cNvSpPr txBox="1"/>
              <p:nvPr/>
            </p:nvSpPr>
            <p:spPr>
              <a:xfrm>
                <a:off x="1284454" y="3556270"/>
                <a:ext cx="5371985"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Intentar siempre </a:t>
                </a:r>
                <a:r>
                  <a:rPr b="1" i="0" lang="en-US" sz="1600" u="none" cap="none" strike="noStrike">
                    <a:solidFill>
                      <a:srgbClr val="ED6B00"/>
                    </a:solidFill>
                    <a:latin typeface="Calibri"/>
                    <a:ea typeface="Calibri"/>
                    <a:cs typeface="Calibri"/>
                    <a:sym typeface="Calibri"/>
                  </a:rPr>
                  <a:t>dar lo mejor de ti, </a:t>
                </a:r>
                <a:r>
                  <a:rPr b="0" i="0" lang="en-US" sz="1600" u="none" cap="none" strike="noStrike">
                    <a:solidFill>
                      <a:srgbClr val="000000"/>
                    </a:solidFill>
                    <a:latin typeface="Calibri"/>
                    <a:ea typeface="Calibri"/>
                    <a:cs typeface="Calibri"/>
                    <a:sym typeface="Calibri"/>
                  </a:rPr>
                  <a:t>buscando ser eficiente al cumplir los objetivos.</a:t>
                </a:r>
                <a:endParaRPr b="0" i="0" sz="1600" u="none" cap="none" strike="noStrike">
                  <a:solidFill>
                    <a:srgbClr val="ED6B00"/>
                  </a:solidFill>
                  <a:latin typeface="Calibri"/>
                  <a:ea typeface="Calibri"/>
                  <a:cs typeface="Calibri"/>
                  <a:sym typeface="Calibri"/>
                </a:endParaRPr>
              </a:p>
            </p:txBody>
          </p:sp>
          <p:sp>
            <p:nvSpPr>
              <p:cNvPr id="289" name="Google Shape;289;p26"/>
              <p:cNvSpPr/>
              <p:nvPr/>
            </p:nvSpPr>
            <p:spPr>
              <a:xfrm rot="5400000">
                <a:off x="171526" y="3285661"/>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pic>
          <p:nvPicPr>
            <p:cNvPr id="290" name="Google Shape;290;p26"/>
            <p:cNvPicPr preferRelativeResize="0"/>
            <p:nvPr/>
          </p:nvPicPr>
          <p:blipFill rotWithShape="1">
            <a:blip r:embed="rId4">
              <a:alphaModFix/>
            </a:blip>
            <a:srcRect b="0" l="0" r="0" t="0"/>
            <a:stretch/>
          </p:blipFill>
          <p:spPr>
            <a:xfrm>
              <a:off x="365340" y="5162855"/>
              <a:ext cx="483485" cy="483485"/>
            </a:xfrm>
            <a:prstGeom prst="rect">
              <a:avLst/>
            </a:prstGeom>
            <a:noFill/>
            <a:ln>
              <a:noFill/>
            </a:ln>
          </p:spPr>
        </p:pic>
      </p:grpSp>
      <p:grpSp>
        <p:nvGrpSpPr>
          <p:cNvPr id="291" name="Google Shape;291;p26"/>
          <p:cNvGrpSpPr/>
          <p:nvPr/>
        </p:nvGrpSpPr>
        <p:grpSpPr>
          <a:xfrm>
            <a:off x="-4655" y="3277971"/>
            <a:ext cx="5870763" cy="783005"/>
            <a:chOff x="-4655" y="4568183"/>
            <a:chExt cx="5870763" cy="783005"/>
          </a:xfrm>
        </p:grpSpPr>
        <p:grpSp>
          <p:nvGrpSpPr>
            <p:cNvPr id="292" name="Google Shape;292;p26"/>
            <p:cNvGrpSpPr/>
            <p:nvPr/>
          </p:nvGrpSpPr>
          <p:grpSpPr>
            <a:xfrm>
              <a:off x="-4655" y="4568183"/>
              <a:ext cx="5870763" cy="783005"/>
              <a:chOff x="-4655" y="4354713"/>
              <a:chExt cx="5870763" cy="783005"/>
            </a:xfrm>
          </p:grpSpPr>
          <p:sp>
            <p:nvSpPr>
              <p:cNvPr id="293" name="Google Shape;293;p26"/>
              <p:cNvSpPr txBox="1"/>
              <p:nvPr/>
            </p:nvSpPr>
            <p:spPr>
              <a:xfrm>
                <a:off x="1284454" y="4468470"/>
                <a:ext cx="4581654"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Trabajar en equipo, </a:t>
                </a:r>
                <a:r>
                  <a:rPr b="0" i="0" lang="en-US" sz="1600" u="none" cap="none" strike="noStrike">
                    <a:solidFill>
                      <a:srgbClr val="000000"/>
                    </a:solidFill>
                    <a:latin typeface="Calibri"/>
                    <a:ea typeface="Calibri"/>
                    <a:cs typeface="Calibri"/>
                    <a:sym typeface="Calibri"/>
                  </a:rPr>
                  <a:t>cuidando la integridad física y emocional de todos y todas.</a:t>
                </a:r>
                <a:endParaRPr b="0" i="0" sz="1600" u="none" cap="none" strike="noStrike">
                  <a:solidFill>
                    <a:schemeClr val="lt1"/>
                  </a:solidFill>
                  <a:latin typeface="Calibri"/>
                  <a:ea typeface="Calibri"/>
                  <a:cs typeface="Calibri"/>
                  <a:sym typeface="Calibri"/>
                </a:endParaRPr>
              </a:p>
            </p:txBody>
          </p:sp>
          <p:sp>
            <p:nvSpPr>
              <p:cNvPr id="294" name="Google Shape;294;p26"/>
              <p:cNvSpPr/>
              <p:nvPr/>
            </p:nvSpPr>
            <p:spPr>
              <a:xfrm rot="5400000">
                <a:off x="171526" y="417853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pic>
          <p:nvPicPr>
            <p:cNvPr id="295" name="Google Shape;295;p26"/>
            <p:cNvPicPr preferRelativeResize="0"/>
            <p:nvPr/>
          </p:nvPicPr>
          <p:blipFill rotWithShape="1">
            <a:blip r:embed="rId5">
              <a:alphaModFix/>
            </a:blip>
            <a:srcRect b="0" l="0" r="0" t="0"/>
            <a:stretch/>
          </p:blipFill>
          <p:spPr>
            <a:xfrm>
              <a:off x="363597" y="4705564"/>
              <a:ext cx="486970" cy="486970"/>
            </a:xfrm>
            <a:prstGeom prst="rect">
              <a:avLst/>
            </a:prstGeom>
            <a:noFill/>
            <a:ln>
              <a:noFill/>
            </a:ln>
          </p:spPr>
        </p:pic>
      </p:grpSp>
      <p:grpSp>
        <p:nvGrpSpPr>
          <p:cNvPr id="296" name="Google Shape;296;p26"/>
          <p:cNvGrpSpPr/>
          <p:nvPr/>
        </p:nvGrpSpPr>
        <p:grpSpPr>
          <a:xfrm>
            <a:off x="-4655" y="4605866"/>
            <a:ext cx="6467449" cy="783005"/>
            <a:chOff x="-4655" y="5438917"/>
            <a:chExt cx="6467449" cy="783005"/>
          </a:xfrm>
        </p:grpSpPr>
        <p:grpSp>
          <p:nvGrpSpPr>
            <p:cNvPr id="297" name="Google Shape;297;p26"/>
            <p:cNvGrpSpPr/>
            <p:nvPr/>
          </p:nvGrpSpPr>
          <p:grpSpPr>
            <a:xfrm>
              <a:off x="-4655" y="5438917"/>
              <a:ext cx="6467449" cy="783005"/>
              <a:chOff x="-4655" y="5100793"/>
              <a:chExt cx="6467449" cy="783005"/>
            </a:xfrm>
          </p:grpSpPr>
          <p:sp>
            <p:nvSpPr>
              <p:cNvPr id="298" name="Google Shape;298;p26"/>
              <p:cNvSpPr txBox="1"/>
              <p:nvPr/>
            </p:nvSpPr>
            <p:spPr>
              <a:xfrm>
                <a:off x="1284454" y="5224717"/>
                <a:ext cx="5178340"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Al finalizar cada actividad, </a:t>
                </a:r>
                <a:r>
                  <a:rPr b="1" i="0" lang="en-US" sz="1600" u="none" cap="none" strike="noStrike">
                    <a:solidFill>
                      <a:srgbClr val="ED6B00"/>
                    </a:solidFill>
                    <a:latin typeface="Calibri"/>
                    <a:ea typeface="Calibri"/>
                    <a:cs typeface="Calibri"/>
                    <a:sym typeface="Calibri"/>
                  </a:rPr>
                  <a:t>ordenar y limpiar </a:t>
                </a:r>
                <a:r>
                  <a:rPr b="0" i="0" lang="en-US" sz="1600" u="none" cap="none" strike="noStrike">
                    <a:solidFill>
                      <a:srgbClr val="000000"/>
                    </a:solidFill>
                    <a:latin typeface="Calibri"/>
                    <a:ea typeface="Calibri"/>
                    <a:cs typeface="Calibri"/>
                    <a:sym typeface="Calibri"/>
                  </a:rPr>
                  <a:t>el área de trabajo, reciclando al máximo los residuos.</a:t>
                </a:r>
                <a:endParaRPr/>
              </a:p>
            </p:txBody>
          </p:sp>
          <p:sp>
            <p:nvSpPr>
              <p:cNvPr id="299" name="Google Shape;299;p26"/>
              <p:cNvSpPr/>
              <p:nvPr/>
            </p:nvSpPr>
            <p:spPr>
              <a:xfrm rot="5400000">
                <a:off x="171526" y="492461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pic>
          <p:nvPicPr>
            <p:cNvPr id="300" name="Google Shape;300;p26"/>
            <p:cNvPicPr preferRelativeResize="0"/>
            <p:nvPr/>
          </p:nvPicPr>
          <p:blipFill rotWithShape="1">
            <a:blip r:embed="rId6">
              <a:alphaModFix/>
            </a:blip>
            <a:srcRect b="0" l="0" r="0" t="0"/>
            <a:stretch/>
          </p:blipFill>
          <p:spPr>
            <a:xfrm>
              <a:off x="353358" y="5579402"/>
              <a:ext cx="507448" cy="507448"/>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7"/>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6" name="Google Shape;306;p27"/>
          <p:cNvSpPr/>
          <p:nvPr/>
        </p:nvSpPr>
        <p:spPr>
          <a:xfrm>
            <a:off x="431624" y="2285848"/>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07" name="Google Shape;307;p27"/>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TICKET DE SALIDA</a:t>
            </a:r>
            <a:endParaRPr b="1" i="0" sz="3100" u="none" cap="none" strike="noStrike">
              <a:solidFill>
                <a:srgbClr val="ED6B00"/>
              </a:solidFill>
              <a:latin typeface="Calibri"/>
              <a:ea typeface="Calibri"/>
              <a:cs typeface="Calibri"/>
              <a:sym typeface="Calibri"/>
            </a:endParaRPr>
          </a:p>
        </p:txBody>
      </p:sp>
      <p:sp>
        <p:nvSpPr>
          <p:cNvPr id="308" name="Google Shape;308;p27"/>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309" name="Google Shape;309;p27"/>
          <p:cNvPicPr preferRelativeResize="0"/>
          <p:nvPr/>
        </p:nvPicPr>
        <p:blipFill rotWithShape="1">
          <a:blip r:embed="rId3">
            <a:alphaModFix/>
          </a:blip>
          <a:srcRect b="0" l="0" r="0" t="0"/>
          <a:stretch/>
        </p:blipFill>
        <p:spPr>
          <a:xfrm>
            <a:off x="5830531" y="2890682"/>
            <a:ext cx="2963594" cy="4629223"/>
          </a:xfrm>
          <a:prstGeom prst="rect">
            <a:avLst/>
          </a:prstGeom>
          <a:noFill/>
          <a:ln>
            <a:noFill/>
          </a:ln>
        </p:spPr>
      </p:pic>
      <p:sp>
        <p:nvSpPr>
          <p:cNvPr id="310" name="Google Shape;310;p27"/>
          <p:cNvSpPr txBox="1"/>
          <p:nvPr/>
        </p:nvSpPr>
        <p:spPr>
          <a:xfrm>
            <a:off x="958647" y="3788886"/>
            <a:ext cx="5107856" cy="77453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2000" u="none" cap="none" strike="noStrike">
                <a:solidFill>
                  <a:srgbClr val="A93501"/>
                </a:solidFill>
                <a:latin typeface="Calibri"/>
                <a:ea typeface="Calibri"/>
                <a:cs typeface="Calibri"/>
                <a:sym typeface="Calibri"/>
              </a:rPr>
              <a:t>TIC’S PARA </a:t>
            </a:r>
            <a:r>
              <a:rPr b="1" i="0" lang="en-US" sz="2000" u="none" cap="none" strike="noStrike">
                <a:solidFill>
                  <a:srgbClr val="ED6B00"/>
                </a:solidFill>
                <a:latin typeface="Calibri"/>
                <a:ea typeface="Calibri"/>
                <a:cs typeface="Calibri"/>
                <a:sym typeface="Calibri"/>
              </a:rPr>
              <a:t>LOGÍSTICA</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¡No olvides contestar la Autoevaluación y entregar el Ticket de Salida!</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en-US" sz="2100" u="none" cap="none" strike="noStrike">
                <a:solidFill>
                  <a:srgbClr val="ED6B00"/>
                </a:solidFill>
                <a:latin typeface="Calibri"/>
                <a:ea typeface="Calibri"/>
                <a:cs typeface="Calibri"/>
                <a:sym typeface="Calibri"/>
              </a:rPr>
              <a:t>¡Hasta la próxima! </a:t>
            </a:r>
            <a:endParaRPr b="1" i="0" sz="21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311" name="Google Shape;311;p27"/>
          <p:cNvPicPr preferRelativeResize="0"/>
          <p:nvPr/>
        </p:nvPicPr>
        <p:blipFill rotWithShape="1">
          <a:blip r:embed="rId4">
            <a:alphaModFix/>
          </a:blip>
          <a:srcRect b="0" l="0" r="0" t="0"/>
          <a:stretch/>
        </p:blipFill>
        <p:spPr>
          <a:xfrm>
            <a:off x="3210792" y="4159042"/>
            <a:ext cx="673176" cy="60372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0"/>
          <p:cNvSpPr txBox="1"/>
          <p:nvPr/>
        </p:nvSpPr>
        <p:spPr>
          <a:xfrm>
            <a:off x="365425"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6" name="Google Shape;76;p10"/>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MÓDULO 3 </a:t>
            </a:r>
            <a:r>
              <a:rPr b="0" i="0" lang="en-US" sz="1200" u="none" cap="none" strike="noStrike">
                <a:solidFill>
                  <a:srgbClr val="ED6B00"/>
                </a:solidFill>
                <a:latin typeface="Calibri"/>
                <a:ea typeface="Calibri"/>
                <a:cs typeface="Calibri"/>
                <a:sym typeface="Calibri"/>
              </a:rPr>
              <a:t>| LOGÍSTICA Y DISTRIBUCIÓN</a:t>
            </a:r>
            <a:endParaRPr b="0" i="0" sz="1200" u="none" cap="none" strike="noStrike">
              <a:solidFill>
                <a:srgbClr val="ED6B00"/>
              </a:solidFill>
              <a:latin typeface="Calibri"/>
              <a:ea typeface="Calibri"/>
              <a:cs typeface="Calibri"/>
              <a:sym typeface="Calibri"/>
            </a:endParaRPr>
          </a:p>
        </p:txBody>
      </p:sp>
      <p:sp>
        <p:nvSpPr>
          <p:cNvPr id="77" name="Google Shape;77;p10"/>
          <p:cNvSpPr txBox="1"/>
          <p:nvPr/>
        </p:nvSpPr>
        <p:spPr>
          <a:xfrm>
            <a:off x="365425" y="2203311"/>
            <a:ext cx="6573994" cy="696459"/>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TIC’S PARA LOGÍSTICA</a:t>
            </a:r>
            <a:endParaRPr b="1" i="0" sz="3600" u="none" cap="none" strike="noStrike">
              <a:solidFill>
                <a:srgbClr val="ED6B00"/>
              </a:solidFill>
              <a:latin typeface="Calibri"/>
              <a:ea typeface="Calibri"/>
              <a:cs typeface="Calibri"/>
              <a:sym typeface="Calibri"/>
            </a:endParaRPr>
          </a:p>
        </p:txBody>
      </p:sp>
      <p:pic>
        <p:nvPicPr>
          <p:cNvPr id="78" name="Google Shape;78;p10"/>
          <p:cNvPicPr preferRelativeResize="0"/>
          <p:nvPr/>
        </p:nvPicPr>
        <p:blipFill rotWithShape="1">
          <a:blip r:embed="rId3">
            <a:alphaModFix/>
          </a:blip>
          <a:srcRect b="0" l="0" r="0" t="0"/>
          <a:stretch/>
        </p:blipFill>
        <p:spPr>
          <a:xfrm>
            <a:off x="3162300" y="2707510"/>
            <a:ext cx="5511801" cy="485216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1"/>
          <p:cNvSpPr txBox="1"/>
          <p:nvPr/>
        </p:nvSpPr>
        <p:spPr>
          <a:xfrm>
            <a:off x="462115" y="2499449"/>
            <a:ext cx="2760221" cy="249199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OA4</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Informar y comunicar datos de almacenaje y de entrada y salida de productos, mediante diversos sistemas, tales como radiofrecuencia y computación.</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OA Genérico</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C - H</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1" i="0" sz="1400" u="none" cap="none" strike="noStrike">
              <a:solidFill>
                <a:srgbClr val="76384D"/>
              </a:solidFill>
              <a:latin typeface="Calibri"/>
              <a:ea typeface="Calibri"/>
              <a:cs typeface="Calibri"/>
              <a:sym typeface="Calibri"/>
            </a:endParaRPr>
          </a:p>
        </p:txBody>
      </p:sp>
      <p:sp>
        <p:nvSpPr>
          <p:cNvPr id="84" name="Google Shape;84;p11"/>
          <p:cNvSpPr/>
          <p:nvPr/>
        </p:nvSpPr>
        <p:spPr>
          <a:xfrm>
            <a:off x="252573" y="1472660"/>
            <a:ext cx="2980513" cy="4543828"/>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5" name="Google Shape;85;p11"/>
          <p:cNvSpPr txBox="1"/>
          <p:nvPr/>
        </p:nvSpPr>
        <p:spPr>
          <a:xfrm>
            <a:off x="358671" y="2041003"/>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OBJETIVO DE APRENDIZAJE</a:t>
            </a:r>
            <a:endParaRPr b="0" i="0" sz="1800" u="none" cap="none" strike="noStrike">
              <a:solidFill>
                <a:srgbClr val="ED6B00"/>
              </a:solidFill>
              <a:latin typeface="Calibri"/>
              <a:ea typeface="Calibri"/>
              <a:cs typeface="Calibri"/>
              <a:sym typeface="Calibri"/>
            </a:endParaRPr>
          </a:p>
        </p:txBody>
      </p:sp>
      <p:pic>
        <p:nvPicPr>
          <p:cNvPr id="86" name="Google Shape;86;p11"/>
          <p:cNvPicPr preferRelativeResize="0"/>
          <p:nvPr/>
        </p:nvPicPr>
        <p:blipFill rotWithShape="1">
          <a:blip r:embed="rId3">
            <a:alphaModFix/>
          </a:blip>
          <a:srcRect b="0" l="0" r="0" t="0"/>
          <a:stretch/>
        </p:blipFill>
        <p:spPr>
          <a:xfrm>
            <a:off x="1410122" y="1203013"/>
            <a:ext cx="702376" cy="669708"/>
          </a:xfrm>
          <a:prstGeom prst="rect">
            <a:avLst/>
          </a:prstGeom>
          <a:noFill/>
          <a:ln>
            <a:noFill/>
          </a:ln>
        </p:spPr>
      </p:pic>
      <p:sp>
        <p:nvSpPr>
          <p:cNvPr id="87" name="Google Shape;87;p11"/>
          <p:cNvSpPr/>
          <p:nvPr/>
        </p:nvSpPr>
        <p:spPr>
          <a:xfrm>
            <a:off x="3362219" y="1472660"/>
            <a:ext cx="2980513" cy="4543827"/>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8" name="Google Shape;88;p11"/>
          <p:cNvSpPr txBox="1"/>
          <p:nvPr/>
        </p:nvSpPr>
        <p:spPr>
          <a:xfrm>
            <a:off x="3561634" y="2499449"/>
            <a:ext cx="2781097" cy="231791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4</a:t>
            </a:r>
            <a:r>
              <a:rPr b="0" i="0" lang="en-US" sz="1400" u="none" cap="none" strike="noStrike">
                <a:solidFill>
                  <a:srgbClr val="000000"/>
                </a:solidFill>
                <a:latin typeface="Calibri"/>
                <a:ea typeface="Calibri"/>
                <a:cs typeface="Calibri"/>
                <a:sym typeface="Calibri"/>
              </a:rPr>
              <a:t> Informa datos de almacenaje mediante sistemas informáticos y de radiofrecuencia, según procesos establecidos e indicaciones</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de jefatura</a:t>
            </a:r>
            <a:endParaRPr/>
          </a:p>
        </p:txBody>
      </p:sp>
      <p:sp>
        <p:nvSpPr>
          <p:cNvPr id="89" name="Google Shape;89;p11"/>
          <p:cNvSpPr txBox="1"/>
          <p:nvPr/>
        </p:nvSpPr>
        <p:spPr>
          <a:xfrm>
            <a:off x="3561636" y="2041003"/>
            <a:ext cx="2609184"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APRENDIZAJE ESPERADO</a:t>
            </a:r>
            <a:endParaRPr b="0" i="0" sz="1800" u="none" cap="none" strike="noStrike">
              <a:solidFill>
                <a:srgbClr val="ED6B00"/>
              </a:solidFill>
              <a:latin typeface="Calibri"/>
              <a:ea typeface="Calibri"/>
              <a:cs typeface="Calibri"/>
              <a:sym typeface="Calibri"/>
            </a:endParaRPr>
          </a:p>
        </p:txBody>
      </p:sp>
      <p:pic>
        <p:nvPicPr>
          <p:cNvPr id="90" name="Google Shape;90;p11"/>
          <p:cNvPicPr preferRelativeResize="0"/>
          <p:nvPr/>
        </p:nvPicPr>
        <p:blipFill rotWithShape="1">
          <a:blip r:embed="rId4">
            <a:alphaModFix/>
          </a:blip>
          <a:srcRect b="0" l="0" r="0" t="0"/>
          <a:stretch/>
        </p:blipFill>
        <p:spPr>
          <a:xfrm>
            <a:off x="4539906" y="1203013"/>
            <a:ext cx="702376" cy="669708"/>
          </a:xfrm>
          <a:prstGeom prst="rect">
            <a:avLst/>
          </a:prstGeom>
          <a:noFill/>
          <a:ln>
            <a:noFill/>
          </a:ln>
        </p:spPr>
      </p:pic>
      <p:sp>
        <p:nvSpPr>
          <p:cNvPr id="91" name="Google Shape;91;p11"/>
          <p:cNvSpPr/>
          <p:nvPr/>
        </p:nvSpPr>
        <p:spPr>
          <a:xfrm>
            <a:off x="6473043" y="1472660"/>
            <a:ext cx="2980513" cy="5779910"/>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2" name="Google Shape;92;p11"/>
          <p:cNvSpPr txBox="1"/>
          <p:nvPr/>
        </p:nvSpPr>
        <p:spPr>
          <a:xfrm>
            <a:off x="6656439" y="2499450"/>
            <a:ext cx="2684206" cy="150888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4.1 </a:t>
            </a:r>
            <a:r>
              <a:rPr b="0" i="0" lang="en-US" sz="1400" u="none" cap="none" strike="noStrike">
                <a:solidFill>
                  <a:srgbClr val="000000"/>
                </a:solidFill>
                <a:latin typeface="Calibri"/>
                <a:ea typeface="Calibri"/>
                <a:cs typeface="Calibri"/>
                <a:sym typeface="Calibri"/>
              </a:rPr>
              <a:t>Maneja software específico de gestión de bodega para la optimización de las actividades operativas, según instrucciones de jefatura.</a:t>
            </a:r>
            <a:br>
              <a:rPr b="1" i="0" lang="en-US" sz="1400" u="none" cap="none" strike="noStrike">
                <a:solidFill>
                  <a:srgbClr val="000000"/>
                </a:solidFill>
                <a:latin typeface="Calibri"/>
                <a:ea typeface="Calibri"/>
                <a:cs typeface="Calibri"/>
                <a:sym typeface="Calibri"/>
              </a:rPr>
            </a:br>
            <a:br>
              <a:rPr b="1" i="0" lang="en-US" sz="1400" u="none" cap="none" strike="noStrike">
                <a:solidFill>
                  <a:srgbClr val="0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4.2 </a:t>
            </a:r>
            <a:r>
              <a:rPr b="0" i="0" lang="en-US" sz="1400" u="none" cap="none" strike="noStrike">
                <a:solidFill>
                  <a:srgbClr val="000000"/>
                </a:solidFill>
                <a:latin typeface="Calibri"/>
                <a:ea typeface="Calibri"/>
                <a:cs typeface="Calibri"/>
                <a:sym typeface="Calibri"/>
              </a:rPr>
              <a:t>Maneja el sistema de Identificación de radiofrecuencia (RFID) para la optimización de información de almacenaje, según el método implementado e indicciones de jefatura.</a:t>
            </a:r>
            <a:br>
              <a:rPr b="0" i="0" lang="en-US" sz="1400" u="none" cap="none" strike="noStrike">
                <a:solidFill>
                  <a:srgbClr val="000000"/>
                </a:solidFill>
                <a:latin typeface="Calibri"/>
                <a:ea typeface="Calibri"/>
                <a:cs typeface="Calibri"/>
                <a:sym typeface="Calibri"/>
              </a:rPr>
            </a:br>
            <a:br>
              <a:rPr b="0" i="0" lang="en-US" sz="1400" u="none" cap="none" strike="noStrike">
                <a:solidFill>
                  <a:srgbClr val="000000"/>
                </a:solidFill>
                <a:latin typeface="Calibri"/>
                <a:ea typeface="Calibri"/>
                <a:cs typeface="Calibri"/>
                <a:sym typeface="Calibri"/>
              </a:rPr>
            </a:br>
            <a:br>
              <a:rPr b="0" i="0" lang="en-US" sz="1400" u="none" cap="none" strike="noStrike">
                <a:solidFill>
                  <a:srgbClr val="0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4.3 </a:t>
            </a:r>
            <a:r>
              <a:rPr b="0" i="0" lang="en-US" sz="1400" u="none" cap="none" strike="noStrike">
                <a:solidFill>
                  <a:srgbClr val="000000"/>
                </a:solidFill>
                <a:latin typeface="Calibri"/>
                <a:ea typeface="Calibri"/>
                <a:cs typeface="Calibri"/>
                <a:sym typeface="Calibri"/>
              </a:rPr>
              <a:t>Entrega reportes periódicos del almacenaje de productos, insumos y materiales proporcionados por los sistemas de radiofrecuencia y el software existente, según las indicaciones de jefatura.</a:t>
            </a:r>
            <a:endParaRPr/>
          </a:p>
        </p:txBody>
      </p:sp>
      <p:sp>
        <p:nvSpPr>
          <p:cNvPr id="93" name="Google Shape;93;p11"/>
          <p:cNvSpPr txBox="1"/>
          <p:nvPr/>
        </p:nvSpPr>
        <p:spPr>
          <a:xfrm>
            <a:off x="6554516" y="2041003"/>
            <a:ext cx="2862260"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CRITERIOS DE EVALUACIÓN</a:t>
            </a:r>
            <a:endParaRPr b="0" i="0" sz="1800" u="none" cap="none" strike="noStrike">
              <a:solidFill>
                <a:srgbClr val="ED6B00"/>
              </a:solidFill>
              <a:latin typeface="Calibri"/>
              <a:ea typeface="Calibri"/>
              <a:cs typeface="Calibri"/>
              <a:sym typeface="Calibri"/>
            </a:endParaRPr>
          </a:p>
        </p:txBody>
      </p:sp>
      <p:pic>
        <p:nvPicPr>
          <p:cNvPr id="94" name="Google Shape;94;p11"/>
          <p:cNvPicPr preferRelativeResize="0"/>
          <p:nvPr/>
        </p:nvPicPr>
        <p:blipFill rotWithShape="1">
          <a:blip r:embed="rId5">
            <a:alphaModFix/>
          </a:blip>
          <a:srcRect b="0" l="0" r="0" t="0"/>
          <a:stretch/>
        </p:blipFill>
        <p:spPr>
          <a:xfrm>
            <a:off x="7649552" y="1203013"/>
            <a:ext cx="702376" cy="669708"/>
          </a:xfrm>
          <a:prstGeom prst="rect">
            <a:avLst/>
          </a:prstGeom>
          <a:noFill/>
          <a:ln>
            <a:noFill/>
          </a:ln>
        </p:spPr>
      </p:pic>
      <p:pic>
        <p:nvPicPr>
          <p:cNvPr id="95" name="Google Shape;95;p11"/>
          <p:cNvPicPr preferRelativeResize="0"/>
          <p:nvPr/>
        </p:nvPicPr>
        <p:blipFill rotWithShape="1">
          <a:blip r:embed="rId6">
            <a:alphaModFix/>
          </a:blip>
          <a:srcRect b="0" l="0" r="0" t="0"/>
          <a:stretch/>
        </p:blipFill>
        <p:spPr>
          <a:xfrm flipH="1">
            <a:off x="3588297" y="3757726"/>
            <a:ext cx="3025211" cy="4082383"/>
          </a:xfrm>
          <a:prstGeom prst="rect">
            <a:avLst/>
          </a:prstGeom>
          <a:noFill/>
          <a:ln>
            <a:noFill/>
          </a:ln>
        </p:spPr>
      </p:pic>
      <p:pic>
        <p:nvPicPr>
          <p:cNvPr id="96" name="Google Shape;96;p11"/>
          <p:cNvPicPr preferRelativeResize="0"/>
          <p:nvPr/>
        </p:nvPicPr>
        <p:blipFill rotWithShape="1">
          <a:blip r:embed="rId7">
            <a:alphaModFix/>
          </a:blip>
          <a:srcRect b="0" l="0" r="0" t="0"/>
          <a:stretch/>
        </p:blipFill>
        <p:spPr>
          <a:xfrm flipH="1">
            <a:off x="511864" y="4448534"/>
            <a:ext cx="3103843" cy="246627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2"/>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¿QUÉ APRENDIMOS LA ACTIVIDAD ANTERIOR?</a:t>
            </a:r>
            <a:endParaRPr b="1" i="0" sz="3100" u="none" cap="none" strike="noStrike">
              <a:solidFill>
                <a:srgbClr val="ED6B00"/>
              </a:solidFill>
              <a:latin typeface="Calibri"/>
              <a:ea typeface="Calibri"/>
              <a:cs typeface="Calibri"/>
              <a:sym typeface="Calibri"/>
            </a:endParaRPr>
          </a:p>
        </p:txBody>
      </p:sp>
      <p:sp>
        <p:nvSpPr>
          <p:cNvPr id="102" name="Google Shape;102;p12"/>
          <p:cNvSpPr txBox="1"/>
          <p:nvPr/>
        </p:nvSpPr>
        <p:spPr>
          <a:xfrm>
            <a:off x="574651" y="2261129"/>
            <a:ext cx="4778400"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GESTIÓN DE STOCK</a:t>
            </a:r>
            <a:endParaRPr b="0" i="0" sz="1800" u="none" cap="none" strike="noStrike">
              <a:solidFill>
                <a:srgbClr val="ED6B00"/>
              </a:solidFill>
              <a:latin typeface="Calibri"/>
              <a:ea typeface="Calibri"/>
              <a:cs typeface="Calibri"/>
              <a:sym typeface="Calibri"/>
            </a:endParaRPr>
          </a:p>
        </p:txBody>
      </p:sp>
      <p:sp>
        <p:nvSpPr>
          <p:cNvPr id="103" name="Google Shape;103;p12"/>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RECORDEMOS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p:txBody>
      </p:sp>
      <p:grpSp>
        <p:nvGrpSpPr>
          <p:cNvPr id="104" name="Google Shape;104;p12"/>
          <p:cNvGrpSpPr/>
          <p:nvPr/>
        </p:nvGrpSpPr>
        <p:grpSpPr>
          <a:xfrm>
            <a:off x="386551" y="3816228"/>
            <a:ext cx="4845900" cy="883650"/>
            <a:chOff x="386551" y="4102397"/>
            <a:chExt cx="4845900" cy="883650"/>
          </a:xfrm>
        </p:grpSpPr>
        <p:sp>
          <p:nvSpPr>
            <p:cNvPr id="105" name="Google Shape;105;p12"/>
            <p:cNvSpPr/>
            <p:nvPr/>
          </p:nvSpPr>
          <p:spPr>
            <a:xfrm>
              <a:off x="574651" y="4102397"/>
              <a:ext cx="4657800" cy="88365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06" name="Google Shape;106;p12"/>
            <p:cNvGrpSpPr/>
            <p:nvPr/>
          </p:nvGrpSpPr>
          <p:grpSpPr>
            <a:xfrm>
              <a:off x="386551" y="4346560"/>
              <a:ext cx="391110" cy="395325"/>
              <a:chOff x="375767" y="3437085"/>
              <a:chExt cx="376200" cy="395325"/>
            </a:xfrm>
          </p:grpSpPr>
          <p:sp>
            <p:nvSpPr>
              <p:cNvPr id="107" name="Google Shape;107;p12"/>
              <p:cNvSpPr/>
              <p:nvPr/>
            </p:nvSpPr>
            <p:spPr>
              <a:xfrm>
                <a:off x="375767" y="344661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2"/>
              <p:cNvSpPr txBox="1"/>
              <p:nvPr/>
            </p:nvSpPr>
            <p:spPr>
              <a:xfrm>
                <a:off x="385292" y="3437085"/>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2</a:t>
                </a:r>
                <a:endParaRPr b="1" i="0" sz="2800" u="none" cap="none" strike="noStrike">
                  <a:solidFill>
                    <a:srgbClr val="FFFFFF"/>
                  </a:solidFill>
                  <a:latin typeface="Calibri"/>
                  <a:ea typeface="Calibri"/>
                  <a:cs typeface="Calibri"/>
                  <a:sym typeface="Calibri"/>
                </a:endParaRPr>
              </a:p>
            </p:txBody>
          </p:sp>
        </p:grpSp>
        <p:sp>
          <p:nvSpPr>
            <p:cNvPr id="109" name="Google Shape;109;p12"/>
            <p:cNvSpPr txBox="1"/>
            <p:nvPr/>
          </p:nvSpPr>
          <p:spPr>
            <a:xfrm>
              <a:off x="949350" y="4275122"/>
              <a:ext cx="4117499"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20000"/>
                </a:lnSpc>
                <a:spcBef>
                  <a:spcPts val="0"/>
                </a:spcBef>
                <a:spcAft>
                  <a:spcPts val="0"/>
                </a:spcAft>
                <a:buNone/>
              </a:pPr>
              <a:r>
                <a:rPr b="0" i="0" lang="en-US" sz="1600" u="none" cap="none" strike="noStrike">
                  <a:solidFill>
                    <a:srgbClr val="000000"/>
                  </a:solidFill>
                  <a:latin typeface="Calibri"/>
                  <a:ea typeface="Calibri"/>
                  <a:cs typeface="Calibri"/>
                  <a:sym typeface="Calibri"/>
                </a:rPr>
                <a:t>Identificamos el procedimiento para la toma</a:t>
              </a:r>
              <a:br>
                <a:rPr b="0" i="0"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Calibri"/>
                  <a:ea typeface="Calibri"/>
                  <a:cs typeface="Calibri"/>
                  <a:sym typeface="Calibri"/>
                </a:rPr>
                <a:t>de inventarios</a:t>
              </a:r>
              <a:endParaRPr/>
            </a:p>
          </p:txBody>
        </p:sp>
      </p:grpSp>
      <p:sp>
        <p:nvSpPr>
          <p:cNvPr id="110" name="Google Shape;110;p12"/>
          <p:cNvSpPr/>
          <p:nvPr/>
        </p:nvSpPr>
        <p:spPr>
          <a:xfrm>
            <a:off x="564075" y="2843142"/>
            <a:ext cx="4657800" cy="88365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11" name="Google Shape;111;p12"/>
          <p:cNvGrpSpPr/>
          <p:nvPr/>
        </p:nvGrpSpPr>
        <p:grpSpPr>
          <a:xfrm>
            <a:off x="375975" y="3087305"/>
            <a:ext cx="376200" cy="395325"/>
            <a:chOff x="375767" y="3437085"/>
            <a:chExt cx="376200" cy="395325"/>
          </a:xfrm>
        </p:grpSpPr>
        <p:sp>
          <p:nvSpPr>
            <p:cNvPr id="112" name="Google Shape;112;p12"/>
            <p:cNvSpPr/>
            <p:nvPr/>
          </p:nvSpPr>
          <p:spPr>
            <a:xfrm>
              <a:off x="375767" y="344661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2"/>
            <p:cNvSpPr txBox="1"/>
            <p:nvPr/>
          </p:nvSpPr>
          <p:spPr>
            <a:xfrm>
              <a:off x="385292" y="3437085"/>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sp>
        <p:nvSpPr>
          <p:cNvPr id="114" name="Google Shape;114;p12"/>
          <p:cNvSpPr txBox="1"/>
          <p:nvPr/>
        </p:nvSpPr>
        <p:spPr>
          <a:xfrm>
            <a:off x="938775" y="3015867"/>
            <a:ext cx="3960526" cy="538200"/>
          </a:xfrm>
          <a:prstGeom prst="rect">
            <a:avLst/>
          </a:prstGeom>
          <a:noFill/>
          <a:ln>
            <a:noFill/>
          </a:ln>
        </p:spPr>
        <p:txBody>
          <a:bodyPr anchorCtr="0" anchor="ctr" bIns="91425" lIns="91425" spcFirstLastPara="1" rIns="91425" wrap="square" tIns="91425">
            <a:noAutofit/>
          </a:bodyPr>
          <a:lstStyle/>
          <a:p>
            <a:pPr indent="0" lvl="0" marL="0" marR="0" rtl="0" algn="just">
              <a:lnSpc>
                <a:spcPct val="120000"/>
              </a:lnSpc>
              <a:spcBef>
                <a:spcPts val="0"/>
              </a:spcBef>
              <a:spcAft>
                <a:spcPts val="0"/>
              </a:spcAft>
              <a:buNone/>
            </a:pPr>
            <a:r>
              <a:rPr b="0" i="0" lang="en-US" sz="1600" u="none" cap="none" strike="noStrike">
                <a:solidFill>
                  <a:srgbClr val="000000"/>
                </a:solidFill>
                <a:latin typeface="Calibri"/>
                <a:ea typeface="Calibri"/>
                <a:cs typeface="Calibri"/>
                <a:sym typeface="Calibri"/>
              </a:rPr>
              <a:t>Identificamos las principales ventajas de los Inventarios Cíclicos. </a:t>
            </a:r>
            <a:endParaRPr/>
          </a:p>
        </p:txBody>
      </p:sp>
      <p:sp>
        <p:nvSpPr>
          <p:cNvPr id="115" name="Google Shape;115;p12"/>
          <p:cNvSpPr/>
          <p:nvPr/>
        </p:nvSpPr>
        <p:spPr>
          <a:xfrm>
            <a:off x="5026616" y="3630160"/>
            <a:ext cx="696535" cy="6965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16" name="Google Shape;116;p12"/>
          <p:cNvPicPr preferRelativeResize="0"/>
          <p:nvPr/>
        </p:nvPicPr>
        <p:blipFill rotWithShape="1">
          <a:blip r:embed="rId3">
            <a:alphaModFix/>
          </a:blip>
          <a:srcRect b="0" l="0" r="0" t="0"/>
          <a:stretch/>
        </p:blipFill>
        <p:spPr>
          <a:xfrm>
            <a:off x="4870518" y="2513152"/>
            <a:ext cx="4828328" cy="45744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grpSp>
        <p:nvGrpSpPr>
          <p:cNvPr id="121" name="Google Shape;121;p13"/>
          <p:cNvGrpSpPr/>
          <p:nvPr/>
        </p:nvGrpSpPr>
        <p:grpSpPr>
          <a:xfrm flipH="1">
            <a:off x="536225" y="2440019"/>
            <a:ext cx="5390398" cy="2567589"/>
            <a:chOff x="3774221" y="2843142"/>
            <a:chExt cx="5390398" cy="2567589"/>
          </a:xfrm>
        </p:grpSpPr>
        <p:sp>
          <p:nvSpPr>
            <p:cNvPr id="122" name="Google Shape;122;p13"/>
            <p:cNvSpPr/>
            <p:nvPr/>
          </p:nvSpPr>
          <p:spPr>
            <a:xfrm>
              <a:off x="4506819" y="2843142"/>
              <a:ext cx="4657800" cy="2567589"/>
            </a:xfrm>
            <a:prstGeom prst="roundRect">
              <a:avLst>
                <a:gd fmla="val 1666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3" name="Google Shape;123;p13"/>
            <p:cNvSpPr/>
            <p:nvPr/>
          </p:nvSpPr>
          <p:spPr>
            <a:xfrm rot="-7028957">
              <a:off x="4111561" y="4473675"/>
              <a:ext cx="432619" cy="1022555"/>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24" name="Google Shape;124;p13"/>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DE CONOCIMIENTOS PREVIOS</a:t>
            </a:r>
            <a:endParaRPr b="1" i="0" sz="3100" u="none" cap="none" strike="noStrike">
              <a:solidFill>
                <a:srgbClr val="ED6B00"/>
              </a:solidFill>
              <a:latin typeface="Calibri"/>
              <a:ea typeface="Calibri"/>
              <a:cs typeface="Calibri"/>
              <a:sym typeface="Calibri"/>
            </a:endParaRPr>
          </a:p>
        </p:txBody>
      </p:sp>
      <p:sp>
        <p:nvSpPr>
          <p:cNvPr id="125" name="Google Shape;125;p13"/>
          <p:cNvSpPr txBox="1"/>
          <p:nvPr/>
        </p:nvSpPr>
        <p:spPr>
          <a:xfrm>
            <a:off x="856788" y="2748928"/>
            <a:ext cx="4056002" cy="1917290"/>
          </a:xfrm>
          <a:prstGeom prst="rect">
            <a:avLst/>
          </a:prstGeom>
          <a:noFill/>
          <a:ln>
            <a:noFill/>
          </a:ln>
        </p:spPr>
        <p:txBody>
          <a:bodyPr anchorCtr="0" anchor="ctr" bIns="91425" lIns="91425" spcFirstLastPara="1" rIns="91425" wrap="square" tIns="91425">
            <a:noAutofit/>
          </a:bodyPr>
          <a:lstStyle/>
          <a:p>
            <a:pPr indent="0" lvl="0" marL="0" marR="0" rtl="0" algn="l">
              <a:lnSpc>
                <a:spcPct val="12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Para revisar los aprendizajes trabajados en</a:t>
            </a:r>
            <a:br>
              <a:rPr b="0" i="0"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Calibri"/>
                <a:ea typeface="Calibri"/>
                <a:cs typeface="Calibri"/>
                <a:sym typeface="Calibri"/>
              </a:rPr>
              <a:t>la actividad anterior, los invitamos a reunirse en equipos de trabajo de 4 integrantes, y responder las siguientes interrogantes, utilizando la aplicación “Mentimeter”.  </a:t>
            </a:r>
            <a:endParaRPr/>
          </a:p>
        </p:txBody>
      </p:sp>
      <p:sp>
        <p:nvSpPr>
          <p:cNvPr id="126" name="Google Shape;126;p13"/>
          <p:cNvSpPr txBox="1"/>
          <p:nvPr/>
        </p:nvSpPr>
        <p:spPr>
          <a:xfrm>
            <a:off x="856788" y="5814477"/>
            <a:ext cx="4995614"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ED6B00"/>
                </a:solidFill>
                <a:latin typeface="Calibri"/>
                <a:ea typeface="Calibri"/>
                <a:cs typeface="Calibri"/>
                <a:sym typeface="Calibri"/>
              </a:rPr>
              <a:t>¡Muy bien!</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Te invitamos a seguir revisando</a:t>
            </a:r>
            <a:endParaRPr b="0" i="0" sz="14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A93501"/>
                </a:solidFill>
                <a:latin typeface="Calibri"/>
                <a:ea typeface="Calibri"/>
                <a:cs typeface="Calibri"/>
                <a:sym typeface="Calibri"/>
              </a:rPr>
              <a:t>la presentación</a:t>
            </a:r>
            <a:endParaRPr b="0" i="0" sz="1400" u="none" cap="none" strike="noStrike">
              <a:solidFill>
                <a:srgbClr val="A93501"/>
              </a:solidFill>
              <a:latin typeface="Arial"/>
              <a:ea typeface="Arial"/>
              <a:cs typeface="Arial"/>
              <a:sym typeface="Arial"/>
            </a:endParaRPr>
          </a:p>
        </p:txBody>
      </p:sp>
      <p:pic>
        <p:nvPicPr>
          <p:cNvPr id="127" name="Google Shape;127;p13"/>
          <p:cNvPicPr preferRelativeResize="0"/>
          <p:nvPr/>
        </p:nvPicPr>
        <p:blipFill rotWithShape="1">
          <a:blip r:embed="rId3">
            <a:alphaModFix/>
          </a:blip>
          <a:srcRect b="0" l="0" r="0" t="0"/>
          <a:stretch/>
        </p:blipFill>
        <p:spPr>
          <a:xfrm>
            <a:off x="5135674" y="3333134"/>
            <a:ext cx="4585614" cy="4344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grpSp>
        <p:nvGrpSpPr>
          <p:cNvPr id="132" name="Google Shape;132;p14"/>
          <p:cNvGrpSpPr/>
          <p:nvPr/>
        </p:nvGrpSpPr>
        <p:grpSpPr>
          <a:xfrm flipH="1">
            <a:off x="203186" y="2428037"/>
            <a:ext cx="6277227" cy="3088381"/>
            <a:chOff x="3774221" y="2843142"/>
            <a:chExt cx="5390398" cy="2567589"/>
          </a:xfrm>
        </p:grpSpPr>
        <p:sp>
          <p:nvSpPr>
            <p:cNvPr id="133" name="Google Shape;133;p14"/>
            <p:cNvSpPr/>
            <p:nvPr/>
          </p:nvSpPr>
          <p:spPr>
            <a:xfrm>
              <a:off x="4506819" y="2843142"/>
              <a:ext cx="4657800" cy="2567589"/>
            </a:xfrm>
            <a:prstGeom prst="roundRect">
              <a:avLst>
                <a:gd fmla="val 1666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4" name="Google Shape;134;p14"/>
            <p:cNvSpPr/>
            <p:nvPr/>
          </p:nvSpPr>
          <p:spPr>
            <a:xfrm rot="-7028957">
              <a:off x="4111561" y="4473675"/>
              <a:ext cx="432619" cy="1022555"/>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35" name="Google Shape;135;p14"/>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INTRODUCCIÓN Y MOTIVACIÓN AL MÓDULO </a:t>
            </a:r>
            <a:endParaRPr b="1" i="0" sz="3100" u="none" cap="none" strike="noStrike">
              <a:solidFill>
                <a:srgbClr val="ED6B00"/>
              </a:solidFill>
              <a:latin typeface="Calibri"/>
              <a:ea typeface="Calibri"/>
              <a:cs typeface="Calibri"/>
              <a:sym typeface="Calibri"/>
            </a:endParaRPr>
          </a:p>
        </p:txBody>
      </p:sp>
      <p:sp>
        <p:nvSpPr>
          <p:cNvPr id="136" name="Google Shape;136;p14"/>
          <p:cNvSpPr txBox="1"/>
          <p:nvPr/>
        </p:nvSpPr>
        <p:spPr>
          <a:xfrm>
            <a:off x="487662" y="2712492"/>
            <a:ext cx="4998991" cy="245851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Antes de Comenzar, te invitamos revisar el siguiente video:</a:t>
            </a:r>
            <a:endParaRPr/>
          </a:p>
          <a:p>
            <a:pPr indent="0" lvl="0" marL="0" marR="0" rtl="0" algn="l">
              <a:lnSpc>
                <a:spcPct val="100000"/>
              </a:lnSpc>
              <a:spcBef>
                <a:spcPts val="0"/>
              </a:spcBef>
              <a:spcAft>
                <a:spcPts val="0"/>
              </a:spcAft>
              <a:buNone/>
            </a:pPr>
            <a:r>
              <a:rPr b="1" i="0" lang="en-US" sz="1600" u="sng" cap="none" strike="noStrike">
                <a:solidFill>
                  <a:schemeClr val="hlink"/>
                </a:solidFill>
                <a:latin typeface="Calibri"/>
                <a:ea typeface="Calibri"/>
                <a:cs typeface="Calibri"/>
                <a:sym typeface="Calibri"/>
                <a:hlinkClick r:id="rId3"/>
              </a:rPr>
              <a:t>https://www.youtube.com/watch?v=tMgOz1M2hX8</a:t>
            </a:r>
            <a:endParaRPr b="1" i="0" sz="1600" u="none" cap="none" strike="noStrike">
              <a:solidFill>
                <a:srgbClr val="ED6B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¿Qué te parece la tecnología que implementa esta empresa en la operación logística?</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¿Qué ventajas nos ofrece esta herramienta frente al trabajo tradicional?</a:t>
            </a:r>
            <a:endParaRPr/>
          </a:p>
        </p:txBody>
      </p:sp>
      <p:sp>
        <p:nvSpPr>
          <p:cNvPr id="137" name="Google Shape;137;p14"/>
          <p:cNvSpPr txBox="1"/>
          <p:nvPr/>
        </p:nvSpPr>
        <p:spPr>
          <a:xfrm>
            <a:off x="491039" y="6037978"/>
            <a:ext cx="4995614"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2100" u="none" cap="none" strike="noStrike">
                <a:solidFill>
                  <a:srgbClr val="ED6B00"/>
                </a:solidFill>
                <a:latin typeface="Calibri"/>
                <a:ea typeface="Calibri"/>
                <a:cs typeface="Calibri"/>
                <a:sym typeface="Calibri"/>
              </a:rPr>
              <a:t>¡Muy Bien!, </a:t>
            </a:r>
            <a:endParaRPr b="1" i="0" sz="2100" u="none" cap="none" strike="noStrike">
              <a:solidFill>
                <a:srgbClr val="ED6B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100" u="none" cap="none" strike="noStrike">
                <a:solidFill>
                  <a:srgbClr val="ED6B00"/>
                </a:solidFill>
                <a:latin typeface="Calibri"/>
                <a:ea typeface="Calibri"/>
                <a:cs typeface="Calibri"/>
                <a:sym typeface="Calibri"/>
              </a:rPr>
              <a:t>ahora compartamos nuestras respuestas</a:t>
            </a:r>
            <a:endParaRPr/>
          </a:p>
        </p:txBody>
      </p:sp>
      <p:pic>
        <p:nvPicPr>
          <p:cNvPr descr="JuguemosCPrevios.png" id="138" name="Google Shape;138;p14"/>
          <p:cNvPicPr preferRelativeResize="0"/>
          <p:nvPr/>
        </p:nvPicPr>
        <p:blipFill rotWithShape="1">
          <a:blip r:embed="rId4">
            <a:alphaModFix/>
          </a:blip>
          <a:srcRect b="0" l="0" r="0" t="0"/>
          <a:stretch/>
        </p:blipFill>
        <p:spPr>
          <a:xfrm>
            <a:off x="6085641" y="3546109"/>
            <a:ext cx="3908932" cy="409483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5"/>
          <p:cNvSpPr txBox="1"/>
          <p:nvPr/>
        </p:nvSpPr>
        <p:spPr>
          <a:xfrm>
            <a:off x="4063852" y="2664933"/>
            <a:ext cx="493240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Al término de la actividad estarás en condiciones de:</a:t>
            </a:r>
            <a:endParaRPr b="1" i="0" sz="1400" u="none" cap="none" strike="noStrike">
              <a:solidFill>
                <a:schemeClr val="dk1"/>
              </a:solidFill>
              <a:latin typeface="Calibri"/>
              <a:ea typeface="Calibri"/>
              <a:cs typeface="Calibri"/>
              <a:sym typeface="Calibri"/>
            </a:endParaRPr>
          </a:p>
        </p:txBody>
      </p:sp>
      <p:sp>
        <p:nvSpPr>
          <p:cNvPr id="144" name="Google Shape;144;p15"/>
          <p:cNvSpPr/>
          <p:nvPr/>
        </p:nvSpPr>
        <p:spPr>
          <a:xfrm>
            <a:off x="4063852" y="3185653"/>
            <a:ext cx="5081308" cy="1962544"/>
          </a:xfrm>
          <a:prstGeom prst="roundRect">
            <a:avLst>
              <a:gd fmla="val 674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5" name="Google Shape;145;p15"/>
          <p:cNvSpPr txBox="1"/>
          <p:nvPr/>
        </p:nvSpPr>
        <p:spPr>
          <a:xfrm>
            <a:off x="4578914" y="3573495"/>
            <a:ext cx="4014476" cy="12030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Identificar los sistemas RFID, Software y equipos utilizados en los procesos de almacenamiento de mercaderías a través de un caso práctico de una empresa real de almacenaje. </a:t>
            </a:r>
            <a:endParaRPr/>
          </a:p>
        </p:txBody>
      </p:sp>
      <p:grpSp>
        <p:nvGrpSpPr>
          <p:cNvPr id="146" name="Google Shape;146;p15"/>
          <p:cNvGrpSpPr/>
          <p:nvPr/>
        </p:nvGrpSpPr>
        <p:grpSpPr>
          <a:xfrm>
            <a:off x="3895220" y="4033566"/>
            <a:ext cx="375438" cy="362157"/>
            <a:chOff x="8933845" y="4538850"/>
            <a:chExt cx="376200" cy="385800"/>
          </a:xfrm>
        </p:grpSpPr>
        <p:sp>
          <p:nvSpPr>
            <p:cNvPr id="147" name="Google Shape;147;p15"/>
            <p:cNvSpPr/>
            <p:nvPr/>
          </p:nvSpPr>
          <p:spPr>
            <a:xfrm>
              <a:off x="8933845" y="453885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5"/>
            <p:cNvSpPr txBox="1"/>
            <p:nvPr/>
          </p:nvSpPr>
          <p:spPr>
            <a:xfrm>
              <a:off x="8943370" y="4538850"/>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sp>
        <p:nvSpPr>
          <p:cNvPr id="149" name="Google Shape;149;p15"/>
          <p:cNvSpPr txBox="1"/>
          <p:nvPr/>
        </p:nvSpPr>
        <p:spPr>
          <a:xfrm>
            <a:off x="375975" y="1771953"/>
            <a:ext cx="4997500"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2000" u="none" cap="none" strike="noStrike">
                <a:solidFill>
                  <a:srgbClr val="A93501"/>
                </a:solidFill>
                <a:latin typeface="Calibri"/>
                <a:ea typeface="Calibri"/>
                <a:cs typeface="Calibri"/>
                <a:sym typeface="Calibri"/>
              </a:rPr>
              <a:t>TIC’S PARA </a:t>
            </a:r>
            <a:r>
              <a:rPr b="1" i="0" lang="en-US" sz="2000" u="none" cap="none" strike="noStrike">
                <a:solidFill>
                  <a:srgbClr val="ED6B00"/>
                </a:solidFill>
                <a:latin typeface="Calibri"/>
                <a:ea typeface="Calibri"/>
                <a:cs typeface="Calibri"/>
                <a:sym typeface="Calibri"/>
              </a:rPr>
              <a:t>LOGÍSTICA</a:t>
            </a:r>
            <a:endParaRPr/>
          </a:p>
        </p:txBody>
      </p:sp>
      <p:sp>
        <p:nvSpPr>
          <p:cNvPr id="150" name="Google Shape;150;p15"/>
          <p:cNvSpPr txBox="1"/>
          <p:nvPr/>
        </p:nvSpPr>
        <p:spPr>
          <a:xfrm>
            <a:off x="4017017" y="1184197"/>
            <a:ext cx="843081"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FFB375"/>
                </a:solidFill>
                <a:latin typeface="Calibri"/>
                <a:ea typeface="Calibri"/>
                <a:cs typeface="Calibri"/>
                <a:sym typeface="Calibri"/>
              </a:rPr>
              <a:t>12</a:t>
            </a:r>
            <a:endParaRPr b="0" i="0" sz="5000" u="none" cap="none" strike="noStrike">
              <a:solidFill>
                <a:srgbClr val="FFB375"/>
              </a:solidFill>
              <a:latin typeface="Calibri"/>
              <a:ea typeface="Calibri"/>
              <a:cs typeface="Calibri"/>
              <a:sym typeface="Calibri"/>
            </a:endParaRPr>
          </a:p>
        </p:txBody>
      </p:sp>
      <p:pic>
        <p:nvPicPr>
          <p:cNvPr id="151" name="Google Shape;151;p15"/>
          <p:cNvPicPr preferRelativeResize="0"/>
          <p:nvPr/>
        </p:nvPicPr>
        <p:blipFill rotWithShape="1">
          <a:blip r:embed="rId3">
            <a:alphaModFix/>
          </a:blip>
          <a:srcRect b="0" l="0" r="0" t="0"/>
          <a:stretch/>
        </p:blipFill>
        <p:spPr>
          <a:xfrm>
            <a:off x="678383" y="2382979"/>
            <a:ext cx="2950556" cy="4313787"/>
          </a:xfrm>
          <a:prstGeom prst="rect">
            <a:avLst/>
          </a:prstGeom>
          <a:noFill/>
          <a:ln>
            <a:noFill/>
          </a:ln>
        </p:spPr>
      </p:pic>
      <p:sp>
        <p:nvSpPr>
          <p:cNvPr id="152" name="Google Shape;152;p15"/>
          <p:cNvSpPr txBox="1"/>
          <p:nvPr/>
        </p:nvSpPr>
        <p:spPr>
          <a:xfrm>
            <a:off x="375975" y="1373700"/>
            <a:ext cx="410753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MENÚ DE LA ACTIVIDAD</a:t>
            </a:r>
            <a:endParaRPr b="1" i="0" sz="3100" u="none" cap="none" strike="noStrike">
              <a:solidFill>
                <a:srgbClr val="ED6B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6"/>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SISTEMAS </a:t>
            </a:r>
            <a:r>
              <a:rPr b="1" i="0" lang="en-US" sz="2800" u="none" cap="none" strike="noStrike">
                <a:solidFill>
                  <a:srgbClr val="A93501"/>
                </a:solidFill>
                <a:latin typeface="Calibri"/>
                <a:ea typeface="Calibri"/>
                <a:cs typeface="Calibri"/>
                <a:sym typeface="Calibri"/>
              </a:rPr>
              <a:t>RFID</a:t>
            </a:r>
            <a:endParaRPr b="1" i="0" sz="3100" u="none" cap="none" strike="noStrike">
              <a:solidFill>
                <a:srgbClr val="A93501"/>
              </a:solidFill>
              <a:latin typeface="Calibri"/>
              <a:ea typeface="Calibri"/>
              <a:cs typeface="Calibri"/>
              <a:sym typeface="Calibri"/>
            </a:endParaRPr>
          </a:p>
        </p:txBody>
      </p:sp>
      <p:sp>
        <p:nvSpPr>
          <p:cNvPr id="158" name="Google Shape;158;p16"/>
          <p:cNvSpPr txBox="1"/>
          <p:nvPr/>
        </p:nvSpPr>
        <p:spPr>
          <a:xfrm>
            <a:off x="420962" y="2242157"/>
            <a:ext cx="2292263" cy="289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RFID </a:t>
            </a:r>
            <a:r>
              <a:rPr b="0" i="0" lang="en-US" sz="1400" u="none" cap="none" strike="noStrike">
                <a:solidFill>
                  <a:srgbClr val="000000"/>
                </a:solidFill>
                <a:latin typeface="Calibri"/>
                <a:ea typeface="Calibri"/>
                <a:cs typeface="Calibri"/>
                <a:sym typeface="Calibri"/>
              </a:rPr>
              <a:t>(Radio Frequency Identification / Identificación por radiofrecuencia) es una tecnología de identificación automática similar, en cuanto a su aplicación, a</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la tecnología de código</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de barras.</a:t>
            </a:r>
            <a:br>
              <a:rPr b="0" i="0" lang="en-U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La diferencia es que RFID utiliza una señal de radiofrecuencia en lugar de una señal óptica.</a:t>
            </a:r>
            <a:endParaRPr b="0" i="0" sz="200" u="none" cap="none" strike="noStrike">
              <a:solidFill>
                <a:srgbClr val="000000"/>
              </a:solidFill>
              <a:latin typeface="Calibri"/>
              <a:ea typeface="Calibri"/>
              <a:cs typeface="Calibri"/>
              <a:sym typeface="Calibri"/>
            </a:endParaRPr>
          </a:p>
        </p:txBody>
      </p:sp>
      <p:grpSp>
        <p:nvGrpSpPr>
          <p:cNvPr id="159" name="Google Shape;159;p16"/>
          <p:cNvGrpSpPr/>
          <p:nvPr/>
        </p:nvGrpSpPr>
        <p:grpSpPr>
          <a:xfrm>
            <a:off x="4033382" y="2242158"/>
            <a:ext cx="3895594" cy="4767412"/>
            <a:chOff x="3782861" y="1878904"/>
            <a:chExt cx="4421688" cy="5411244"/>
          </a:xfrm>
        </p:grpSpPr>
        <p:pic>
          <p:nvPicPr>
            <p:cNvPr descr="PHOENIX CONTACT | Tecnología RFID" id="160" name="Google Shape;160;p16"/>
            <p:cNvPicPr preferRelativeResize="0"/>
            <p:nvPr/>
          </p:nvPicPr>
          <p:blipFill rotWithShape="1">
            <a:blip r:embed="rId3">
              <a:alphaModFix/>
            </a:blip>
            <a:srcRect b="0" l="0" r="0" t="0"/>
            <a:stretch/>
          </p:blipFill>
          <p:spPr>
            <a:xfrm>
              <a:off x="4177914" y="4376193"/>
              <a:ext cx="3799001" cy="2663797"/>
            </a:xfrm>
            <a:prstGeom prst="rect">
              <a:avLst/>
            </a:prstGeom>
            <a:noFill/>
            <a:ln>
              <a:noFill/>
            </a:ln>
          </p:spPr>
        </p:pic>
        <p:pic>
          <p:nvPicPr>
            <p:cNvPr id="161" name="Google Shape;161;p16"/>
            <p:cNvPicPr preferRelativeResize="0"/>
            <p:nvPr/>
          </p:nvPicPr>
          <p:blipFill rotWithShape="1">
            <a:blip r:embed="rId4">
              <a:alphaModFix/>
            </a:blip>
            <a:srcRect b="0" l="0" r="0" t="0"/>
            <a:stretch/>
          </p:blipFill>
          <p:spPr>
            <a:xfrm>
              <a:off x="4177914" y="2153462"/>
              <a:ext cx="3109681" cy="1943551"/>
            </a:xfrm>
            <a:prstGeom prst="rect">
              <a:avLst/>
            </a:prstGeom>
            <a:noFill/>
            <a:ln>
              <a:noFill/>
            </a:ln>
          </p:spPr>
        </p:pic>
        <p:sp>
          <p:nvSpPr>
            <p:cNvPr id="162" name="Google Shape;162;p16"/>
            <p:cNvSpPr/>
            <p:nvPr/>
          </p:nvSpPr>
          <p:spPr>
            <a:xfrm>
              <a:off x="3782861" y="1878904"/>
              <a:ext cx="4421688" cy="5411244"/>
            </a:xfrm>
            <a:prstGeom prst="roundRect">
              <a:avLst>
                <a:gd fmla="val 16667" name="adj"/>
              </a:avLst>
            </a:prstGeom>
            <a:noFill/>
            <a:ln cap="flat" cmpd="sng" w="508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17"/>
          <p:cNvPicPr preferRelativeResize="0"/>
          <p:nvPr/>
        </p:nvPicPr>
        <p:blipFill rotWithShape="1">
          <a:blip r:embed="rId3">
            <a:alphaModFix/>
          </a:blip>
          <a:srcRect b="0" l="0" r="0" t="0"/>
          <a:stretch/>
        </p:blipFill>
        <p:spPr>
          <a:xfrm>
            <a:off x="1650387" y="4018080"/>
            <a:ext cx="6419488" cy="2898798"/>
          </a:xfrm>
          <a:prstGeom prst="rect">
            <a:avLst/>
          </a:prstGeom>
          <a:noFill/>
          <a:ln>
            <a:noFill/>
          </a:ln>
        </p:spPr>
      </p:pic>
      <p:pic>
        <p:nvPicPr>
          <p:cNvPr id="168" name="Google Shape;168;p17"/>
          <p:cNvPicPr preferRelativeResize="0"/>
          <p:nvPr/>
        </p:nvPicPr>
        <p:blipFill rotWithShape="1">
          <a:blip r:embed="rId4">
            <a:alphaModFix/>
          </a:blip>
          <a:srcRect b="0" l="0" r="0" t="0"/>
          <a:stretch/>
        </p:blipFill>
        <p:spPr>
          <a:xfrm flipH="1">
            <a:off x="10186201" y="4217059"/>
            <a:ext cx="1661427" cy="2699819"/>
          </a:xfrm>
          <a:prstGeom prst="rect">
            <a:avLst/>
          </a:prstGeom>
          <a:noFill/>
          <a:ln>
            <a:noFill/>
          </a:ln>
        </p:spPr>
      </p:pic>
      <p:sp>
        <p:nvSpPr>
          <p:cNvPr id="169" name="Google Shape;169;p17"/>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SISTEMAS </a:t>
            </a:r>
            <a:r>
              <a:rPr b="1" i="0" lang="en-US" sz="2800" u="none" cap="none" strike="noStrike">
                <a:solidFill>
                  <a:srgbClr val="A93501"/>
                </a:solidFill>
                <a:latin typeface="Calibri"/>
                <a:ea typeface="Calibri"/>
                <a:cs typeface="Calibri"/>
                <a:sym typeface="Calibri"/>
              </a:rPr>
              <a:t>RFID</a:t>
            </a:r>
            <a:endParaRPr b="1" i="0" sz="3100" u="none" cap="none" strike="noStrike">
              <a:solidFill>
                <a:srgbClr val="A93501"/>
              </a:solidFill>
              <a:latin typeface="Calibri"/>
              <a:ea typeface="Calibri"/>
              <a:cs typeface="Calibri"/>
              <a:sym typeface="Calibri"/>
            </a:endParaRPr>
          </a:p>
        </p:txBody>
      </p:sp>
      <p:sp>
        <p:nvSpPr>
          <p:cNvPr id="170" name="Google Shape;170;p17"/>
          <p:cNvSpPr txBox="1"/>
          <p:nvPr/>
        </p:nvSpPr>
        <p:spPr>
          <a:xfrm>
            <a:off x="488515" y="2041742"/>
            <a:ext cx="8914160" cy="2127442"/>
          </a:xfrm>
          <a:prstGeom prst="rect">
            <a:avLst/>
          </a:prstGeom>
          <a:noFill/>
          <a:ln>
            <a:noFill/>
          </a:ln>
        </p:spPr>
        <p:txBody>
          <a:bodyPr anchorCtr="0" anchor="t" bIns="45700" lIns="91425" spcFirstLastPara="1" rIns="91425" wrap="square" tIns="45700">
            <a:spAutoFit/>
          </a:bodyPr>
          <a:lstStyle/>
          <a:p>
            <a:pPr indent="-257175" lvl="0" marL="257175" marR="0" rtl="0" algn="l">
              <a:lnSpc>
                <a:spcPct val="142857"/>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Son todos los indicadores que están relacionados con el vehículo, el conductor y sus insumos. Cuando pienses en estos Indicadores, piensa solo Los sistemas de código de barras utilizan un lector y etiquetas impresas. </a:t>
            </a:r>
            <a:endParaRPr/>
          </a:p>
          <a:p>
            <a:pPr indent="-257175" lvl="0" marL="257175" marR="0" rtl="0" algn="l">
              <a:lnSpc>
                <a:spcPct val="142857"/>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En cambio RFID utiliza un lector y una tarjeta especial. </a:t>
            </a:r>
            <a:endParaRPr/>
          </a:p>
          <a:p>
            <a:pPr indent="-257175" lvl="0" marL="257175" marR="0" rtl="0" algn="l">
              <a:lnSpc>
                <a:spcPct val="142857"/>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En lugar de utilizar el reflejo de un rayo láser sobre la etiqueta de código de barras, RFID utiliza una señal de radiofrecuencia de baja potencia. </a:t>
            </a:r>
            <a:endParaRPr/>
          </a:p>
          <a:p>
            <a:pPr indent="-257175" lvl="0" marL="257175" marR="0" rtl="0" algn="l">
              <a:lnSpc>
                <a:spcPct val="142857"/>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Esta señal de radio transmitida no requiere que la tarjeta esté dentro de la línea visual del lector, ya que las señales de radio pueden propagarse fácilmente a través de materiales no metálicos. </a:t>
            </a:r>
            <a:endParaRPr/>
          </a:p>
          <a:p>
            <a:pPr indent="-257175" lvl="0" marL="257175" marR="0" rtl="0" algn="l">
              <a:lnSpc>
                <a:spcPct val="142857"/>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Por esto, la tarjeta de RFID ( Transponder) no tiene porqué estar en contacto directo con el lector. </a:t>
            </a:r>
            <a:endParaRPr b="0" i="0" sz="4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Personalizar 1">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ED6B00"/>
      </a:hlink>
      <a:folHlink>
        <a:srgbClr val="ED6B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