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1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1" y="6462797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1" y="418596"/>
            <a:ext cx="2897433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flipH="1" rot="10800000">
            <a:off x="180975" y="832250"/>
            <a:ext cx="9358200" cy="1236900"/>
          </a:xfrm>
          <a:prstGeom prst="round1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D6B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Logística y distribución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 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181651" y="180900"/>
            <a:ext cx="7909200" cy="651000"/>
          </a:xfrm>
          <a:prstGeom prst="round2SameRect">
            <a:avLst>
              <a:gd fmla="val 16667" name="adj1"/>
              <a:gd fmla="val 0" name="adj2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8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365425" y="2203311"/>
            <a:ext cx="6573994" cy="6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Y DISTRIBUCIÓN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3008234"/>
            <a:ext cx="749808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DE LOS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488515" y="1872407"/>
            <a:ext cx="44729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inventarios generan servicios a varias funciones de una empresa y agregan flexibilidad a las operaciones logísticas.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488515" y="2582540"/>
            <a:ext cx="4472952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Las cuatro funciones del inventario son: </a:t>
            </a:r>
            <a:endParaRPr b="1" i="0" sz="1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“Desunir” o separar varias partes del proceso de producción.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ejemplo, si los suministros de una empresa fluctúan, quizá sea necesario un inventario adicional para desunir los procesos de producción de los proveedores.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Separar a la empresa de las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fluctuaciones en la demanda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proporcionar un inventario de bienes que ofrezca variedad a los clientes. Tales inventarios son típicos de los establecimientos minoristas.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Tomar ventaja de los descuentos por cantidad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porque las compras en grandes cantidades pueden reducir el costo de los bienes y su entrega.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Protegerse contra la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inflación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los cambios a la alza en los precios.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18"/>
          <p:cNvGrpSpPr/>
          <p:nvPr/>
        </p:nvGrpSpPr>
        <p:grpSpPr>
          <a:xfrm>
            <a:off x="6383867" y="1130060"/>
            <a:ext cx="3339632" cy="6150921"/>
            <a:chOff x="7056548" y="1999246"/>
            <a:chExt cx="2671602" cy="4920546"/>
          </a:xfrm>
        </p:grpSpPr>
        <p:pic>
          <p:nvPicPr>
            <p:cNvPr id="182" name="Google Shape;18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56548" y="1999246"/>
              <a:ext cx="2671602" cy="148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56548" y="3602265"/>
              <a:ext cx="2663715" cy="186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56548" y="5590433"/>
              <a:ext cx="2663715" cy="13293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371783" y="2258677"/>
            <a:ext cx="5146719" cy="2664052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32228" y="2509304"/>
            <a:ext cx="4777933" cy="2287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acuerdo a lo visto anteriormente: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¿Los inventarios son importantes en la empresa?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¿Que diferencias crees que existen entre los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stocks e inventarios según los diferentes tipos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empresas?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32228" y="5021492"/>
            <a:ext cx="4997715" cy="508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1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¡Vamos a trabajar!</a:t>
            </a:r>
            <a:endParaRPr b="0" i="0" sz="210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562" y="1567119"/>
            <a:ext cx="2953512" cy="526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8891" y="2056309"/>
            <a:ext cx="482540" cy="482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LOS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452175" y="2233100"/>
            <a:ext cx="87237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objetivos del inventario implica el manejo de equilibrar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disponibilidad del producto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 o servicio del cliente), por una parte, con los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costos de suministrar un nivel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determinado de disponibilidad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producto. </a:t>
            </a:r>
            <a:endParaRPr/>
          </a:p>
        </p:txBody>
      </p:sp>
      <p:grpSp>
        <p:nvGrpSpPr>
          <p:cNvPr id="203" name="Google Shape;203;p20"/>
          <p:cNvGrpSpPr/>
          <p:nvPr/>
        </p:nvGrpSpPr>
        <p:grpSpPr>
          <a:xfrm>
            <a:off x="-190500" y="3130566"/>
            <a:ext cx="4931834" cy="3416320"/>
            <a:chOff x="-190500" y="3130566"/>
            <a:chExt cx="4931834" cy="3416320"/>
          </a:xfrm>
        </p:grpSpPr>
        <p:sp>
          <p:nvSpPr>
            <p:cNvPr id="204" name="Google Shape;204;p20"/>
            <p:cNvSpPr/>
            <p:nvPr/>
          </p:nvSpPr>
          <p:spPr>
            <a:xfrm>
              <a:off x="-190500" y="5125550"/>
              <a:ext cx="3445933" cy="41591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118533" y="3691466"/>
              <a:ext cx="4182533" cy="4064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118532" y="4415392"/>
              <a:ext cx="3132666" cy="415916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118533" y="5881176"/>
              <a:ext cx="4673600" cy="40109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452176" y="3130566"/>
              <a:ext cx="4289158" cy="3416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¿Qué artículos mantener en Inventario? 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¿Cuánto debe ordenarse? 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¿Cuándo realizar los pedidos? 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¿Qué tipo de sistema de control se debe usar?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 txBox="1"/>
            <p:nvPr/>
          </p:nvSpPr>
          <p:spPr>
            <a:xfrm>
              <a:off x="452175" y="3241074"/>
              <a:ext cx="34882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Decisiones a enfrentar: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9810" y="3397788"/>
            <a:ext cx="3756090" cy="4495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 rot="-740157">
            <a:off x="5070786" y="3358289"/>
            <a:ext cx="709774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80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 rot="1066677">
            <a:off x="8593904" y="4075523"/>
            <a:ext cx="522610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60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 rot="281176">
            <a:off x="4785973" y="5246824"/>
            <a:ext cx="52261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40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8030771" y="3235828"/>
            <a:ext cx="522610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0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LOS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88514" y="1872407"/>
            <a:ext cx="785967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la finalidad de la administración de inventario fuera solo minimizar las ventas satisfaciendo instantáneamente la demanda, la empresa almacenaría cantidades excesivamente grandes del producto y así no incluiría en los costos asociados con una alta satisfacción ni la pérdida de un cliente.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 embargo resulta extremadamente costoso tener inventarios estáticos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paralizando un capital que se podría emplear con provecho.</a:t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488514" y="4062238"/>
            <a:ext cx="8503086" cy="1479148"/>
          </a:xfrm>
          <a:prstGeom prst="roundRect">
            <a:avLst>
              <a:gd fmla="val 16792" name="adj"/>
            </a:avLst>
          </a:prstGeom>
          <a:solidFill>
            <a:srgbClr val="F7E3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8185" y="3516274"/>
            <a:ext cx="778830" cy="74260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877929" y="4225012"/>
            <a:ext cx="7724256" cy="1160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empresa debe determinar el nivel apropiado de inventarios en términos de la opción, entre los beneficios que se esperan sin incurrir en faltantes, y el costo de mantenimiento del inventario que se requiere.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22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29" name="Google Shape;229;p22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CONTROL DE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INVENTARIOS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un cuadro resumen con: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Funciones de los inventarios (4)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Objetivo del inventario</a:t>
              </a:r>
              <a:endParaRPr/>
            </a:p>
            <a:p>
              <a:pPr indent="-2413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¡Vamos a trabajar!</a:t>
              </a:r>
              <a:endParaRPr b="1" i="0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2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3"/>
            <a:ext cx="2812026" cy="318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063613"/>
            <a:ext cx="1705019" cy="127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4125175" y="1184197"/>
            <a:ext cx="83513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3670560" y="1209418"/>
            <a:ext cx="96407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6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6" y="3978569"/>
            <a:ext cx="6899892" cy="397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958647" y="3708229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consolidar los temas trabajados en esta actividad, reúnanse en equipos de trabajo, de no más de 4 integrantes, y descarguen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finalizadas tus respuestas, se presentarán los resultados obtenidos.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4"/>
          <p:cNvGrpSpPr/>
          <p:nvPr/>
        </p:nvGrpSpPr>
        <p:grpSpPr>
          <a:xfrm>
            <a:off x="-4655" y="1884864"/>
            <a:ext cx="9223735" cy="783005"/>
            <a:chOff x="-4655" y="1955978"/>
            <a:chExt cx="9223735" cy="783005"/>
          </a:xfrm>
        </p:grpSpPr>
        <p:grpSp>
          <p:nvGrpSpPr>
            <p:cNvPr id="256" name="Google Shape;256;p24"/>
            <p:cNvGrpSpPr/>
            <p:nvPr/>
          </p:nvGrpSpPr>
          <p:grpSpPr>
            <a:xfrm>
              <a:off x="-4655" y="1955978"/>
              <a:ext cx="9223735" cy="783005"/>
              <a:chOff x="-4655" y="1788831"/>
              <a:chExt cx="9223735" cy="783005"/>
            </a:xfrm>
          </p:grpSpPr>
          <p:sp>
            <p:nvSpPr>
              <p:cNvPr id="257" name="Google Shape;257;p24"/>
              <p:cNvSpPr txBox="1"/>
              <p:nvPr/>
            </p:nvSpPr>
            <p:spPr>
              <a:xfrm>
                <a:off x="1284454" y="2011076"/>
                <a:ext cx="7934626" cy="3385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Usar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EPP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adecuados cuando corresponda.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 rot="5400000">
                <a:off x="171526" y="161265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9" name="Google Shape;259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5941" y="2130681"/>
              <a:ext cx="502282" cy="5022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24"/>
          <p:cNvGrpSpPr/>
          <p:nvPr/>
        </p:nvGrpSpPr>
        <p:grpSpPr>
          <a:xfrm>
            <a:off x="5505" y="3203919"/>
            <a:ext cx="6760834" cy="783005"/>
            <a:chOff x="-4655" y="5100793"/>
            <a:chExt cx="6760834" cy="783005"/>
          </a:xfrm>
        </p:grpSpPr>
        <p:sp>
          <p:nvSpPr>
            <p:cNvPr id="261" name="Google Shape;261;p24"/>
            <p:cNvSpPr txBox="1"/>
            <p:nvPr/>
          </p:nvSpPr>
          <p:spPr>
            <a:xfrm>
              <a:off x="1284453" y="5224717"/>
              <a:ext cx="5471726" cy="584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Busca un lugar tranquilo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tus clases, la concentración y atención son críticos para un buen aprendizaje.</a:t>
              </a:r>
              <a:endParaRPr/>
            </a:p>
          </p:txBody>
        </p:sp>
        <p:grpSp>
          <p:nvGrpSpPr>
            <p:cNvPr id="262" name="Google Shape;262;p24"/>
            <p:cNvGrpSpPr/>
            <p:nvPr/>
          </p:nvGrpSpPr>
          <p:grpSpPr>
            <a:xfrm>
              <a:off x="-4655" y="5100793"/>
              <a:ext cx="1135367" cy="783005"/>
              <a:chOff x="-4655" y="5280123"/>
              <a:chExt cx="1135367" cy="783005"/>
            </a:xfrm>
          </p:grpSpPr>
          <p:sp>
            <p:nvSpPr>
              <p:cNvPr id="263" name="Google Shape;263;p24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4" name="Google Shape;264;p2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81795" y="5383625"/>
                <a:ext cx="683389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5" name="Google Shape;265;p24"/>
          <p:cNvGrpSpPr/>
          <p:nvPr/>
        </p:nvGrpSpPr>
        <p:grpSpPr>
          <a:xfrm>
            <a:off x="15665" y="4594409"/>
            <a:ext cx="6103238" cy="783005"/>
            <a:chOff x="-4655" y="4015333"/>
            <a:chExt cx="6103238" cy="783005"/>
          </a:xfrm>
        </p:grpSpPr>
        <p:grpSp>
          <p:nvGrpSpPr>
            <p:cNvPr id="266" name="Google Shape;266;p24"/>
            <p:cNvGrpSpPr/>
            <p:nvPr/>
          </p:nvGrpSpPr>
          <p:grpSpPr>
            <a:xfrm>
              <a:off x="-4655" y="4015333"/>
              <a:ext cx="6103238" cy="783005"/>
              <a:chOff x="-4655" y="2568971"/>
              <a:chExt cx="6103238" cy="783005"/>
            </a:xfrm>
          </p:grpSpPr>
          <p:sp>
            <p:nvSpPr>
              <p:cNvPr id="267" name="Google Shape;267;p24"/>
              <p:cNvSpPr txBox="1"/>
              <p:nvPr/>
            </p:nvSpPr>
            <p:spPr>
              <a:xfrm>
                <a:off x="1284454" y="2659480"/>
                <a:ext cx="4814129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Utilizar cuidadosamente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equipos, herramientas y artículos de escritorio.</a:t>
                </a:r>
                <a:endParaRPr b="0" i="0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 rot="5400000">
                <a:off x="171526" y="2392790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9" name="Google Shape;26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6039" y="4140710"/>
              <a:ext cx="522086" cy="5220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3" y="1565094"/>
            <a:ext cx="3816532" cy="600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25"/>
          <p:cNvGrpSpPr/>
          <p:nvPr/>
        </p:nvGrpSpPr>
        <p:grpSpPr>
          <a:xfrm>
            <a:off x="-4655" y="1960234"/>
            <a:ext cx="6661094" cy="783005"/>
            <a:chOff x="-4655" y="4997819"/>
            <a:chExt cx="6661094" cy="783005"/>
          </a:xfrm>
        </p:grpSpPr>
        <p:grpSp>
          <p:nvGrpSpPr>
            <p:cNvPr id="278" name="Google Shape;278;p25"/>
            <p:cNvGrpSpPr/>
            <p:nvPr/>
          </p:nvGrpSpPr>
          <p:grpSpPr>
            <a:xfrm>
              <a:off x="-4655" y="4997819"/>
              <a:ext cx="6661094" cy="783005"/>
              <a:chOff x="-4655" y="3461842"/>
              <a:chExt cx="6661094" cy="783005"/>
            </a:xfrm>
          </p:grpSpPr>
          <p:sp>
            <p:nvSpPr>
              <p:cNvPr id="279" name="Google Shape;279;p25"/>
              <p:cNvSpPr txBox="1"/>
              <p:nvPr/>
            </p:nvSpPr>
            <p:spPr>
              <a:xfrm>
                <a:off x="1284454" y="3556270"/>
                <a:ext cx="537198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Intentar siempre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dar lo mejor de ti, 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buscando ser eficiente al cumplir los objetivos.</a:t>
                </a:r>
                <a:endParaRPr b="0" i="0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 rot="5400000">
                <a:off x="171526" y="3285661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1" name="Google Shape;28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340" y="5162855"/>
              <a:ext cx="483485" cy="4834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25"/>
          <p:cNvGrpSpPr/>
          <p:nvPr/>
        </p:nvGrpSpPr>
        <p:grpSpPr>
          <a:xfrm>
            <a:off x="-4655" y="3277971"/>
            <a:ext cx="5870763" cy="783005"/>
            <a:chOff x="-4655" y="4568183"/>
            <a:chExt cx="5870763" cy="783005"/>
          </a:xfrm>
        </p:grpSpPr>
        <p:grpSp>
          <p:nvGrpSpPr>
            <p:cNvPr id="283" name="Google Shape;283;p25"/>
            <p:cNvGrpSpPr/>
            <p:nvPr/>
          </p:nvGrpSpPr>
          <p:grpSpPr>
            <a:xfrm>
              <a:off x="-4655" y="4568183"/>
              <a:ext cx="5870763" cy="783005"/>
              <a:chOff x="-4655" y="4354713"/>
              <a:chExt cx="5870763" cy="783005"/>
            </a:xfrm>
          </p:grpSpPr>
          <p:sp>
            <p:nvSpPr>
              <p:cNvPr id="284" name="Google Shape;284;p25"/>
              <p:cNvSpPr txBox="1"/>
              <p:nvPr/>
            </p:nvSpPr>
            <p:spPr>
              <a:xfrm>
                <a:off x="1284454" y="4468470"/>
                <a:ext cx="4581654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Trabajar en equipo,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cuidando la integridad física y emocional de todos y todas.</a:t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 rot="5400000">
                <a:off x="171526" y="417853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6" name="Google Shape;28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597" y="4705564"/>
              <a:ext cx="486970" cy="486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7" name="Google Shape;287;p25"/>
          <p:cNvGrpSpPr/>
          <p:nvPr/>
        </p:nvGrpSpPr>
        <p:grpSpPr>
          <a:xfrm>
            <a:off x="-4655" y="4605866"/>
            <a:ext cx="6467449" cy="783005"/>
            <a:chOff x="-4655" y="5438917"/>
            <a:chExt cx="6467449" cy="783005"/>
          </a:xfrm>
        </p:grpSpPr>
        <p:grpSp>
          <p:nvGrpSpPr>
            <p:cNvPr id="288" name="Google Shape;288;p25"/>
            <p:cNvGrpSpPr/>
            <p:nvPr/>
          </p:nvGrpSpPr>
          <p:grpSpPr>
            <a:xfrm>
              <a:off x="-4655" y="5438917"/>
              <a:ext cx="6467449" cy="783005"/>
              <a:chOff x="-4655" y="5100793"/>
              <a:chExt cx="6467449" cy="783005"/>
            </a:xfrm>
          </p:grpSpPr>
          <p:sp>
            <p:nvSpPr>
              <p:cNvPr id="289" name="Google Shape;289;p25"/>
              <p:cNvSpPr txBox="1"/>
              <p:nvPr/>
            </p:nvSpPr>
            <p:spPr>
              <a:xfrm>
                <a:off x="1284454" y="5224717"/>
                <a:ext cx="5178340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 finalizar cada actividad, </a:t>
                </a:r>
                <a:r>
                  <a:rPr b="1" i="0" lang="en-US" sz="1600" u="none" cap="none" strike="noStrike">
                    <a:solidFill>
                      <a:srgbClr val="ED6B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ordenar y limpiar </a:t>
                </a: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 área de trabajo, reciclando al máximo los residuos.</a:t>
                </a:r>
                <a:endParaRPr/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 rot="5400000">
                <a:off x="171526" y="4924612"/>
                <a:ext cx="783005" cy="1135367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91" name="Google Shape;291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3358" y="5579402"/>
              <a:ext cx="507448" cy="5074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431624" y="2285848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6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6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1" y="2890682"/>
            <a:ext cx="2963594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6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2"/>
            <a:ext cx="673176" cy="60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3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LOGÍSTICA Y DISTRIBUCIÓN</a:t>
            </a:r>
            <a:endParaRPr b="0" i="0" sz="12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365425" y="2203311"/>
            <a:ext cx="6573994" cy="696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CONTROL DE INVENTARIOS</a:t>
            </a:r>
            <a:endParaRPr b="1" i="0" sz="3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9189" y="2754479"/>
            <a:ext cx="6037611" cy="455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Controlar la entrada y salida de productos, revisando el stock disponible y confirmando la recepción y despacho de manera computacional y/o manual, utilizando instrumentos de registro apropiados y la normativa vigente.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 un informe del stock de mercaderías disponible a través del sistema manual y/o computacional de acuerdo a los requerimientos e indicaciones de jefatura.</a:t>
            </a:r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6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6473043" y="1472660"/>
            <a:ext cx="2980513" cy="4543827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6656439" y="2499450"/>
            <a:ext cx="2684206" cy="1508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Verifica los stocks de mercaderías establecidos en los sistemas de información con los documentos de entrada y salida de productos, según requerimientos de jefatura.</a:t>
            </a:r>
            <a:endParaRPr b="0" i="0" sz="14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2" y="1203013"/>
            <a:ext cx="702376" cy="66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588297" y="3757726"/>
            <a:ext cx="3025211" cy="4082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511864" y="4448534"/>
            <a:ext cx="3103843" cy="246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2"/>
          <p:cNvGrpSpPr/>
          <p:nvPr/>
        </p:nvGrpSpPr>
        <p:grpSpPr>
          <a:xfrm>
            <a:off x="386551" y="4542736"/>
            <a:ext cx="4845900" cy="1159468"/>
            <a:chOff x="386551" y="4102397"/>
            <a:chExt cx="4845900" cy="1159468"/>
          </a:xfrm>
        </p:grpSpPr>
        <p:sp>
          <p:nvSpPr>
            <p:cNvPr id="102" name="Google Shape;102;p12"/>
            <p:cNvSpPr/>
            <p:nvPr/>
          </p:nvSpPr>
          <p:spPr>
            <a:xfrm>
              <a:off x="574651" y="4102397"/>
              <a:ext cx="4657800" cy="1159468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12"/>
            <p:cNvGrpSpPr/>
            <p:nvPr/>
          </p:nvGrpSpPr>
          <p:grpSpPr>
            <a:xfrm>
              <a:off x="386551" y="4446768"/>
              <a:ext cx="391110" cy="395325"/>
              <a:chOff x="375767" y="3537293"/>
              <a:chExt cx="376200" cy="395325"/>
            </a:xfrm>
          </p:grpSpPr>
          <p:sp>
            <p:nvSpPr>
              <p:cNvPr id="104" name="Google Shape;104;p12"/>
              <p:cNvSpPr/>
              <p:nvPr/>
            </p:nvSpPr>
            <p:spPr>
              <a:xfrm>
                <a:off x="375767" y="3546818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2"/>
              <p:cNvSpPr txBox="1"/>
              <p:nvPr/>
            </p:nvSpPr>
            <p:spPr>
              <a:xfrm>
                <a:off x="385292" y="3537293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12"/>
            <p:cNvSpPr txBox="1"/>
            <p:nvPr/>
          </p:nvSpPr>
          <p:spPr>
            <a:xfrm>
              <a:off x="949350" y="4400382"/>
              <a:ext cx="4117499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Revisamos la documentación requerida para el control de recepción, mediante la resolución de un caso práctico de una empresa ficticia.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2"/>
          <p:cNvGrpSpPr/>
          <p:nvPr/>
        </p:nvGrpSpPr>
        <p:grpSpPr>
          <a:xfrm>
            <a:off x="375975" y="2843141"/>
            <a:ext cx="4845900" cy="1455433"/>
            <a:chOff x="375767" y="3098700"/>
            <a:chExt cx="4845900" cy="1455433"/>
          </a:xfrm>
        </p:grpSpPr>
        <p:sp>
          <p:nvSpPr>
            <p:cNvPr id="108" name="Google Shape;108;p12"/>
            <p:cNvSpPr/>
            <p:nvPr/>
          </p:nvSpPr>
          <p:spPr>
            <a:xfrm>
              <a:off x="563867" y="3098700"/>
              <a:ext cx="4657800" cy="1455433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12"/>
            <p:cNvGrpSpPr/>
            <p:nvPr/>
          </p:nvGrpSpPr>
          <p:grpSpPr>
            <a:xfrm>
              <a:off x="375767" y="3618436"/>
              <a:ext cx="376200" cy="395325"/>
              <a:chOff x="375767" y="3712657"/>
              <a:chExt cx="376200" cy="395325"/>
            </a:xfrm>
          </p:grpSpPr>
          <p:sp>
            <p:nvSpPr>
              <p:cNvPr id="110" name="Google Shape;110;p12"/>
              <p:cNvSpPr/>
              <p:nvPr/>
            </p:nvSpPr>
            <p:spPr>
              <a:xfrm>
                <a:off x="375767" y="3722182"/>
                <a:ext cx="376200" cy="385800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2"/>
              <p:cNvSpPr txBox="1"/>
              <p:nvPr/>
            </p:nvSpPr>
            <p:spPr>
              <a:xfrm>
                <a:off x="385292" y="3712657"/>
                <a:ext cx="300300" cy="38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b="1" i="0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" name="Google Shape;112;p12"/>
            <p:cNvSpPr txBox="1"/>
            <p:nvPr/>
          </p:nvSpPr>
          <p:spPr>
            <a:xfrm>
              <a:off x="938567" y="3183744"/>
              <a:ext cx="3960526" cy="5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Revisamos la documentación de recepción utilizada, confirmando que está  acorde con el procedimiento de la empresa a través del caso práctico.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600" u="none" cap="none" strike="noStrike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2"/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DOCUMENTOS ENTRADA Y SALIDA</a:t>
            </a:r>
            <a:endParaRPr b="0" i="0" sz="18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8" y="2513152"/>
            <a:ext cx="4828328" cy="457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3"/>
          <p:cNvGrpSpPr/>
          <p:nvPr/>
        </p:nvGrpSpPr>
        <p:grpSpPr>
          <a:xfrm flipH="1">
            <a:off x="536225" y="2440019"/>
            <a:ext cx="5390398" cy="2567589"/>
            <a:chOff x="3774221" y="2843142"/>
            <a:chExt cx="5390398" cy="2567589"/>
          </a:xfrm>
        </p:grpSpPr>
        <p:sp>
          <p:nvSpPr>
            <p:cNvPr id="123" name="Google Shape;123;p13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856788" y="2748928"/>
            <a:ext cx="4056002" cy="1917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actividad anterior, los invitamos a reunirse en equipos de trabajo de 4 integrantes, y responder las siguientes interrogantes, utilizando la aplicación “Mentimeter”.  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856788" y="581447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te invitamos a seguir revisando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presentación</a:t>
            </a:r>
            <a:endParaRPr b="0" i="0" sz="1400" u="none" cap="none" strike="noStrike">
              <a:solidFill>
                <a:srgbClr val="A93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4" cy="43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fmla="val 674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4578914" y="3663653"/>
            <a:ext cx="4014476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 los tipos de inventario, a través de una investigación de una empresa real.</a:t>
            </a:r>
            <a:endParaRPr/>
          </a:p>
        </p:txBody>
      </p:sp>
      <p:grpSp>
        <p:nvGrpSpPr>
          <p:cNvPr id="136" name="Google Shape;136;p14"/>
          <p:cNvGrpSpPr/>
          <p:nvPr/>
        </p:nvGrpSpPr>
        <p:grpSpPr>
          <a:xfrm>
            <a:off x="3895220" y="3795572"/>
            <a:ext cx="375438" cy="362157"/>
            <a:chOff x="8933845" y="4538850"/>
            <a:chExt cx="376200" cy="385800"/>
          </a:xfrm>
        </p:grpSpPr>
        <p:sp>
          <p:nvSpPr>
            <p:cNvPr id="137" name="Google Shape;137;p14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4"/>
          <p:cNvSpPr txBox="1"/>
          <p:nvPr/>
        </p:nvSpPr>
        <p:spPr>
          <a:xfrm>
            <a:off x="4609835" y="4964096"/>
            <a:ext cx="410828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 la rotación de los inventarios, brechas y estacionalidad mediante una planilla o base de datos en Excel. </a:t>
            </a:r>
            <a:endParaRPr/>
          </a:p>
        </p:txBody>
      </p:sp>
      <p:grpSp>
        <p:nvGrpSpPr>
          <p:cNvPr id="140" name="Google Shape;140;p14"/>
          <p:cNvGrpSpPr/>
          <p:nvPr/>
        </p:nvGrpSpPr>
        <p:grpSpPr>
          <a:xfrm>
            <a:off x="3895220" y="5163188"/>
            <a:ext cx="375438" cy="362157"/>
            <a:chOff x="8933845" y="6093269"/>
            <a:chExt cx="376200" cy="385800"/>
          </a:xfrm>
        </p:grpSpPr>
        <p:sp>
          <p:nvSpPr>
            <p:cNvPr id="141" name="Google Shape;141;p14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4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 b="1" i="0" sz="20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4017017" y="1184197"/>
            <a:ext cx="843081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5000" u="none" cap="none" strike="noStrik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9"/>
            <a:ext cx="2950556" cy="431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5"/>
          <p:cNvGrpSpPr/>
          <p:nvPr/>
        </p:nvGrpSpPr>
        <p:grpSpPr>
          <a:xfrm flipH="1">
            <a:off x="203186" y="2428037"/>
            <a:ext cx="6277227" cy="3088381"/>
            <a:chOff x="3774221" y="2843142"/>
            <a:chExt cx="5390398" cy="2567589"/>
          </a:xfrm>
        </p:grpSpPr>
        <p:sp>
          <p:nvSpPr>
            <p:cNvPr id="152" name="Google Shape;152;p15"/>
            <p:cNvSpPr/>
            <p:nvPr/>
          </p:nvSpPr>
          <p:spPr>
            <a:xfrm>
              <a:off x="4506819" y="2843142"/>
              <a:ext cx="4657800" cy="2567589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 rot="-7028957">
              <a:off x="4111561" y="4473675"/>
              <a:ext cx="432619" cy="1022555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1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INTRODUCCIÓN Y MOTIVACIÓN AL MÓDULO </a:t>
            </a:r>
            <a:endParaRPr b="1" i="0" sz="3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87662" y="2712492"/>
            <a:ext cx="4998991" cy="2458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comenzar, te invitamos a analizar y reflexionar sobre las siguientes interrogantes: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tan importante son los inventarios en la operación de una empresa?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pasaría si una empresa se queda sin productos</a:t>
            </a:r>
            <a:b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materias primas?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491039" y="6037978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Bien!, </a:t>
            </a:r>
            <a:endParaRPr b="1" i="0" sz="21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ahora compartamos nuestras respuestas</a:t>
            </a:r>
            <a:endParaRPr/>
          </a:p>
        </p:txBody>
      </p:sp>
      <p:pic>
        <p:nvPicPr>
          <p:cNvPr descr="JuguemosCPrevios.png" id="157" name="Google Shape;1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5641" y="3546109"/>
            <a:ext cx="3908932" cy="409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DE LOS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52175" y="2233100"/>
            <a:ext cx="872372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 de los inventarios es la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acumulación de materias primas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provisiones, componentes, trabajo en proceso y productos terminados para llevar el conteo de las existencias en forma exacta en los diferentes puntos o eslabones de la cadena de suministros. </a:t>
            </a:r>
            <a:endParaRPr b="0" i="0" sz="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1168400" y="3268133"/>
            <a:ext cx="5046133" cy="3403600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1908" y="4353975"/>
            <a:ext cx="3144164" cy="32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 flipH="1">
            <a:off x="488514" y="2041741"/>
            <a:ext cx="8442543" cy="2919725"/>
          </a:xfrm>
          <a:prstGeom prst="round1Rect">
            <a:avLst>
              <a:gd fmla="val 16667" name="adj"/>
            </a:avLst>
          </a:prstGeom>
          <a:solidFill>
            <a:srgbClr val="D6D6D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FUNCIÓN DE LOS </a:t>
            </a:r>
            <a:r>
              <a:rPr b="1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INVENTARIOS</a:t>
            </a:r>
            <a:endParaRPr b="1" i="0" sz="3100" u="none" cap="none" strike="noStrike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865686" y="2348165"/>
            <a:ext cx="757824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inventarios se encuentran en las diferentes zonas de una empresa tales como: bodegas, patios, oficinas, transporte, etc.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mantención de estos genera grandes costos debido a la estacionalidad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a veces a la poca rotación, estimaciones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indican que el costo de tener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inventarios disponibles puede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costar, al año, entre 20% y 40%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su valor.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75749">
            <a:off x="4526663" y="3612982"/>
            <a:ext cx="4734774" cy="2848562"/>
          </a:xfrm>
          <a:prstGeom prst="rect">
            <a:avLst/>
          </a:prstGeom>
          <a:noFill/>
          <a:ln cap="flat" cmpd="sng" w="50800">
            <a:solidFill>
              <a:srgbClr val="77777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Personalizado 17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